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Lst>
  <p:notesMasterIdLst>
    <p:notesMasterId r:id="rId19"/>
  </p:notesMasterIdLst>
  <p:sldIdLst>
    <p:sldId id="256" r:id="rId2"/>
    <p:sldId id="263" r:id="rId3"/>
    <p:sldId id="259" r:id="rId4"/>
    <p:sldId id="257" r:id="rId5"/>
    <p:sldId id="261" r:id="rId6"/>
    <p:sldId id="276" r:id="rId7"/>
    <p:sldId id="264" r:id="rId8"/>
    <p:sldId id="270" r:id="rId9"/>
    <p:sldId id="279" r:id="rId10"/>
    <p:sldId id="266" r:id="rId11"/>
    <p:sldId id="268" r:id="rId12"/>
    <p:sldId id="269" r:id="rId13"/>
    <p:sldId id="278" r:id="rId14"/>
    <p:sldId id="273" r:id="rId15"/>
    <p:sldId id="274" r:id="rId16"/>
    <p:sldId id="277" r:id="rId17"/>
    <p:sldId id="260" r:id="rId1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960" autoAdjust="0"/>
  </p:normalViewPr>
  <p:slideViewPr>
    <p:cSldViewPr snapToGrid="0" snapToObjects="1">
      <p:cViewPr varScale="1">
        <p:scale>
          <a:sx n="81" d="100"/>
          <a:sy n="81" d="100"/>
        </p:scale>
        <p:origin x="1498"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66029E-F4AE-FB44-A552-8A234DDEE22E}"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CE41D48B-1BB4-3346-94ED-72EE0A9D68E7}">
      <dgm:prSet phldrT="[Text]"/>
      <dgm:spPr/>
      <dgm:t>
        <a:bodyPr/>
        <a:lstStyle/>
        <a:p>
          <a:r>
            <a:rPr lang="en-US" dirty="0">
              <a:solidFill>
                <a:schemeClr val="tx1"/>
              </a:solidFill>
            </a:rPr>
            <a:t>Big Data</a:t>
          </a:r>
        </a:p>
      </dgm:t>
    </dgm:pt>
    <dgm:pt modelId="{47BDE405-97AC-6D4B-979E-9ECDDBE64A0F}" type="parTrans" cxnId="{AFF92A3F-3BBC-1F49-8A79-F34425021B44}">
      <dgm:prSet/>
      <dgm:spPr/>
      <dgm:t>
        <a:bodyPr/>
        <a:lstStyle/>
        <a:p>
          <a:endParaRPr lang="en-US"/>
        </a:p>
      </dgm:t>
    </dgm:pt>
    <dgm:pt modelId="{748480E6-D3CE-5948-AB28-E55CF3124702}" type="sibTrans" cxnId="{AFF92A3F-3BBC-1F49-8A79-F34425021B44}">
      <dgm:prSet/>
      <dgm:spPr/>
      <dgm:t>
        <a:bodyPr/>
        <a:lstStyle/>
        <a:p>
          <a:endParaRPr lang="en-US"/>
        </a:p>
      </dgm:t>
    </dgm:pt>
    <dgm:pt modelId="{C766CBE2-B500-C245-B9FE-6877D190BD02}">
      <dgm:prSet phldrT="[Text]"/>
      <dgm:spPr/>
      <dgm:t>
        <a:bodyPr/>
        <a:lstStyle/>
        <a:p>
          <a:r>
            <a:rPr lang="en-US" dirty="0">
              <a:solidFill>
                <a:schemeClr val="tx1"/>
              </a:solidFill>
            </a:rPr>
            <a:t>Machine Learning Algorithms</a:t>
          </a:r>
          <a:endParaRPr lang="en-US" dirty="0">
            <a:solidFill>
              <a:srgbClr val="000000"/>
            </a:solidFill>
          </a:endParaRPr>
        </a:p>
      </dgm:t>
    </dgm:pt>
    <dgm:pt modelId="{FB1D3C7F-15C7-6040-B533-65A92D2F6193}" type="parTrans" cxnId="{14C3AF61-94DD-F04C-A1A0-C8E90009B8D0}">
      <dgm:prSet/>
      <dgm:spPr/>
      <dgm:t>
        <a:bodyPr/>
        <a:lstStyle/>
        <a:p>
          <a:endParaRPr lang="en-US"/>
        </a:p>
      </dgm:t>
    </dgm:pt>
    <dgm:pt modelId="{63820CBF-0BC8-DD44-9CA5-41B3736ABF65}" type="sibTrans" cxnId="{14C3AF61-94DD-F04C-A1A0-C8E90009B8D0}">
      <dgm:prSet/>
      <dgm:spPr/>
      <dgm:t>
        <a:bodyPr/>
        <a:lstStyle/>
        <a:p>
          <a:endParaRPr lang="en-US"/>
        </a:p>
      </dgm:t>
    </dgm:pt>
    <dgm:pt modelId="{5BADB7BC-40FE-BD4E-9B15-E7DD1046FB39}">
      <dgm:prSet phldrT="[Text]"/>
      <dgm:spPr/>
      <dgm:t>
        <a:bodyPr/>
        <a:lstStyle/>
        <a:p>
          <a:r>
            <a:rPr lang="en-US" dirty="0">
              <a:solidFill>
                <a:srgbClr val="000000"/>
              </a:solidFill>
            </a:rPr>
            <a:t>Social Robotics</a:t>
          </a:r>
        </a:p>
      </dgm:t>
    </dgm:pt>
    <dgm:pt modelId="{730B0A30-B442-D24D-938B-ED30D1B8C733}" type="parTrans" cxnId="{4A6A797F-3C3C-F74F-BFEB-31C8FF98490C}">
      <dgm:prSet/>
      <dgm:spPr/>
      <dgm:t>
        <a:bodyPr/>
        <a:lstStyle/>
        <a:p>
          <a:endParaRPr lang="en-US"/>
        </a:p>
      </dgm:t>
    </dgm:pt>
    <dgm:pt modelId="{1C61C612-398E-F642-A033-799C17B7653E}" type="sibTrans" cxnId="{4A6A797F-3C3C-F74F-BFEB-31C8FF98490C}">
      <dgm:prSet/>
      <dgm:spPr/>
      <dgm:t>
        <a:bodyPr/>
        <a:lstStyle/>
        <a:p>
          <a:endParaRPr lang="en-US"/>
        </a:p>
      </dgm:t>
    </dgm:pt>
    <dgm:pt modelId="{57B55129-0B57-A94B-AC32-8DD4E7C9C65F}">
      <dgm:prSet phldrT="[Text]"/>
      <dgm:spPr/>
      <dgm:t>
        <a:bodyPr/>
        <a:lstStyle/>
        <a:p>
          <a:r>
            <a:rPr lang="en-US" dirty="0">
              <a:solidFill>
                <a:srgbClr val="000000"/>
              </a:solidFill>
            </a:rPr>
            <a:t>Learning Analytics</a:t>
          </a:r>
        </a:p>
      </dgm:t>
    </dgm:pt>
    <dgm:pt modelId="{3592E1DA-9DCC-F74C-9418-535D2EF002C4}" type="parTrans" cxnId="{7F4D1133-8998-2240-A2A7-BC91825E9859}">
      <dgm:prSet/>
      <dgm:spPr/>
      <dgm:t>
        <a:bodyPr/>
        <a:lstStyle/>
        <a:p>
          <a:endParaRPr lang="en-US"/>
        </a:p>
      </dgm:t>
    </dgm:pt>
    <dgm:pt modelId="{695D1DB8-568D-6743-AB7A-1AFD72DC49A8}" type="sibTrans" cxnId="{7F4D1133-8998-2240-A2A7-BC91825E9859}">
      <dgm:prSet/>
      <dgm:spPr/>
      <dgm:t>
        <a:bodyPr/>
        <a:lstStyle/>
        <a:p>
          <a:endParaRPr lang="en-US"/>
        </a:p>
      </dgm:t>
    </dgm:pt>
    <dgm:pt modelId="{FAF14A74-F481-6247-ADC5-D1D8B6D0FFCB}">
      <dgm:prSet phldrT="[Text]"/>
      <dgm:spPr/>
      <dgm:t>
        <a:bodyPr/>
        <a:lstStyle/>
        <a:p>
          <a:r>
            <a:rPr lang="en-US" dirty="0">
              <a:solidFill>
                <a:srgbClr val="000000"/>
              </a:solidFill>
            </a:rPr>
            <a:t>Block Chain</a:t>
          </a:r>
        </a:p>
      </dgm:t>
    </dgm:pt>
    <dgm:pt modelId="{38D38843-F132-B044-B9AD-6D7CB397227C}" type="parTrans" cxnId="{F4343C54-7E98-494D-9FE1-04D898C39CBC}">
      <dgm:prSet/>
      <dgm:spPr/>
      <dgm:t>
        <a:bodyPr/>
        <a:lstStyle/>
        <a:p>
          <a:endParaRPr lang="en-US"/>
        </a:p>
      </dgm:t>
    </dgm:pt>
    <dgm:pt modelId="{7DA6B12A-BBC3-CE49-8B95-C8426639881C}" type="sibTrans" cxnId="{F4343C54-7E98-494D-9FE1-04D898C39CBC}">
      <dgm:prSet/>
      <dgm:spPr/>
      <dgm:t>
        <a:bodyPr/>
        <a:lstStyle/>
        <a:p>
          <a:endParaRPr lang="en-US"/>
        </a:p>
      </dgm:t>
    </dgm:pt>
    <dgm:pt modelId="{50E87CD7-EF6C-514A-8AB1-946DA8D74CE7}" type="pres">
      <dgm:prSet presAssocID="{ED66029E-F4AE-FB44-A552-8A234DDEE22E}" presName="cycle" presStyleCnt="0">
        <dgm:presLayoutVars>
          <dgm:dir/>
          <dgm:resizeHandles val="exact"/>
        </dgm:presLayoutVars>
      </dgm:prSet>
      <dgm:spPr/>
    </dgm:pt>
    <dgm:pt modelId="{96DFEF70-E418-3541-84CB-7B669B68B515}" type="pres">
      <dgm:prSet presAssocID="{CE41D48B-1BB4-3346-94ED-72EE0A9D68E7}" presName="node" presStyleLbl="node1" presStyleIdx="0" presStyleCnt="5" custScaleX="120768" custScaleY="106737">
        <dgm:presLayoutVars>
          <dgm:bulletEnabled val="1"/>
        </dgm:presLayoutVars>
      </dgm:prSet>
      <dgm:spPr/>
    </dgm:pt>
    <dgm:pt modelId="{C1730424-4AB1-BD48-9368-BC45184FA4F7}" type="pres">
      <dgm:prSet presAssocID="{CE41D48B-1BB4-3346-94ED-72EE0A9D68E7}" presName="spNode" presStyleCnt="0"/>
      <dgm:spPr/>
    </dgm:pt>
    <dgm:pt modelId="{03438324-BE99-EA4B-ACF9-4A752E2788CE}" type="pres">
      <dgm:prSet presAssocID="{748480E6-D3CE-5948-AB28-E55CF3124702}" presName="sibTrans" presStyleLbl="sibTrans1D1" presStyleIdx="0" presStyleCnt="5"/>
      <dgm:spPr/>
    </dgm:pt>
    <dgm:pt modelId="{D6D0E5CD-C61F-1044-B5F2-253C2F6CB6C7}" type="pres">
      <dgm:prSet presAssocID="{C766CBE2-B500-C245-B9FE-6877D190BD02}" presName="node" presStyleLbl="node1" presStyleIdx="1" presStyleCnt="5" custScaleX="130882" custScaleY="110114">
        <dgm:presLayoutVars>
          <dgm:bulletEnabled val="1"/>
        </dgm:presLayoutVars>
      </dgm:prSet>
      <dgm:spPr/>
    </dgm:pt>
    <dgm:pt modelId="{F257D0B4-71E9-E74C-B13E-77B66D7B992D}" type="pres">
      <dgm:prSet presAssocID="{C766CBE2-B500-C245-B9FE-6877D190BD02}" presName="spNode" presStyleCnt="0"/>
      <dgm:spPr/>
    </dgm:pt>
    <dgm:pt modelId="{60E2BE72-BB00-1342-A056-4E498F56868F}" type="pres">
      <dgm:prSet presAssocID="{63820CBF-0BC8-DD44-9CA5-41B3736ABF65}" presName="sibTrans" presStyleLbl="sibTrans1D1" presStyleIdx="1" presStyleCnt="5"/>
      <dgm:spPr/>
    </dgm:pt>
    <dgm:pt modelId="{85256232-EC7C-864D-8EAB-8861731D9298}" type="pres">
      <dgm:prSet presAssocID="{FAF14A74-F481-6247-ADC5-D1D8B6D0FFCB}" presName="node" presStyleLbl="node1" presStyleIdx="2" presStyleCnt="5" custScaleX="122217">
        <dgm:presLayoutVars>
          <dgm:bulletEnabled val="1"/>
        </dgm:presLayoutVars>
      </dgm:prSet>
      <dgm:spPr/>
    </dgm:pt>
    <dgm:pt modelId="{405323B7-5D67-F743-8499-C9AC4ACA2CBC}" type="pres">
      <dgm:prSet presAssocID="{FAF14A74-F481-6247-ADC5-D1D8B6D0FFCB}" presName="spNode" presStyleCnt="0"/>
      <dgm:spPr/>
    </dgm:pt>
    <dgm:pt modelId="{4B42A3A3-BA06-2E49-9051-57DF24B75546}" type="pres">
      <dgm:prSet presAssocID="{7DA6B12A-BBC3-CE49-8B95-C8426639881C}" presName="sibTrans" presStyleLbl="sibTrans1D1" presStyleIdx="2" presStyleCnt="5"/>
      <dgm:spPr/>
    </dgm:pt>
    <dgm:pt modelId="{0C51635B-C268-A04D-B0D3-CAA3F55DA7ED}" type="pres">
      <dgm:prSet presAssocID="{5BADB7BC-40FE-BD4E-9B15-E7DD1046FB39}" presName="node" presStyleLbl="node1" presStyleIdx="3" presStyleCnt="5" custScaleX="121960" custScaleY="103493">
        <dgm:presLayoutVars>
          <dgm:bulletEnabled val="1"/>
        </dgm:presLayoutVars>
      </dgm:prSet>
      <dgm:spPr/>
    </dgm:pt>
    <dgm:pt modelId="{FC0A5FAE-DA29-4B4E-81EF-0EE41382C355}" type="pres">
      <dgm:prSet presAssocID="{5BADB7BC-40FE-BD4E-9B15-E7DD1046FB39}" presName="spNode" presStyleCnt="0"/>
      <dgm:spPr/>
    </dgm:pt>
    <dgm:pt modelId="{94438369-9A40-EC47-A5D9-7551DFD852BA}" type="pres">
      <dgm:prSet presAssocID="{1C61C612-398E-F642-A033-799C17B7653E}" presName="sibTrans" presStyleLbl="sibTrans1D1" presStyleIdx="3" presStyleCnt="5"/>
      <dgm:spPr/>
    </dgm:pt>
    <dgm:pt modelId="{32A0B972-8B8C-384B-8BC7-21D03CE93925}" type="pres">
      <dgm:prSet presAssocID="{57B55129-0B57-A94B-AC32-8DD4E7C9C65F}" presName="node" presStyleLbl="node1" presStyleIdx="4" presStyleCnt="5" custScaleX="117729" custScaleY="117644">
        <dgm:presLayoutVars>
          <dgm:bulletEnabled val="1"/>
        </dgm:presLayoutVars>
      </dgm:prSet>
      <dgm:spPr/>
    </dgm:pt>
    <dgm:pt modelId="{9A5BE9E5-F790-E048-A521-F5F8EB393A25}" type="pres">
      <dgm:prSet presAssocID="{57B55129-0B57-A94B-AC32-8DD4E7C9C65F}" presName="spNode" presStyleCnt="0"/>
      <dgm:spPr/>
    </dgm:pt>
    <dgm:pt modelId="{FFBB830A-CE74-6642-A228-58A4FE687A3D}" type="pres">
      <dgm:prSet presAssocID="{695D1DB8-568D-6743-AB7A-1AFD72DC49A8}" presName="sibTrans" presStyleLbl="sibTrans1D1" presStyleIdx="4" presStyleCnt="5"/>
      <dgm:spPr/>
    </dgm:pt>
  </dgm:ptLst>
  <dgm:cxnLst>
    <dgm:cxn modelId="{E7CD0C0E-267F-414F-8770-EA6C46351E22}" type="presOf" srcId="{5BADB7BC-40FE-BD4E-9B15-E7DD1046FB39}" destId="{0C51635B-C268-A04D-B0D3-CAA3F55DA7ED}" srcOrd="0" destOrd="0" presId="urn:microsoft.com/office/officeart/2005/8/layout/cycle6"/>
    <dgm:cxn modelId="{035E7631-2700-0B4A-8B11-89A0F89C6747}" type="presOf" srcId="{57B55129-0B57-A94B-AC32-8DD4E7C9C65F}" destId="{32A0B972-8B8C-384B-8BC7-21D03CE93925}" srcOrd="0" destOrd="0" presId="urn:microsoft.com/office/officeart/2005/8/layout/cycle6"/>
    <dgm:cxn modelId="{7F4D1133-8998-2240-A2A7-BC91825E9859}" srcId="{ED66029E-F4AE-FB44-A552-8A234DDEE22E}" destId="{57B55129-0B57-A94B-AC32-8DD4E7C9C65F}" srcOrd="4" destOrd="0" parTransId="{3592E1DA-9DCC-F74C-9418-535D2EF002C4}" sibTransId="{695D1DB8-568D-6743-AB7A-1AFD72DC49A8}"/>
    <dgm:cxn modelId="{05932638-07B4-B742-9542-F769C19EE433}" type="presOf" srcId="{CE41D48B-1BB4-3346-94ED-72EE0A9D68E7}" destId="{96DFEF70-E418-3541-84CB-7B669B68B515}" srcOrd="0" destOrd="0" presId="urn:microsoft.com/office/officeart/2005/8/layout/cycle6"/>
    <dgm:cxn modelId="{AFF92A3F-3BBC-1F49-8A79-F34425021B44}" srcId="{ED66029E-F4AE-FB44-A552-8A234DDEE22E}" destId="{CE41D48B-1BB4-3346-94ED-72EE0A9D68E7}" srcOrd="0" destOrd="0" parTransId="{47BDE405-97AC-6D4B-979E-9ECDDBE64A0F}" sibTransId="{748480E6-D3CE-5948-AB28-E55CF3124702}"/>
    <dgm:cxn modelId="{9C32753F-D2D0-7A4E-BA6D-9AF4CA411262}" type="presOf" srcId="{ED66029E-F4AE-FB44-A552-8A234DDEE22E}" destId="{50E87CD7-EF6C-514A-8AB1-946DA8D74CE7}" srcOrd="0" destOrd="0" presId="urn:microsoft.com/office/officeart/2005/8/layout/cycle6"/>
    <dgm:cxn modelId="{14C3AF61-94DD-F04C-A1A0-C8E90009B8D0}" srcId="{ED66029E-F4AE-FB44-A552-8A234DDEE22E}" destId="{C766CBE2-B500-C245-B9FE-6877D190BD02}" srcOrd="1" destOrd="0" parTransId="{FB1D3C7F-15C7-6040-B533-65A92D2F6193}" sibTransId="{63820CBF-0BC8-DD44-9CA5-41B3736ABF65}"/>
    <dgm:cxn modelId="{B22B4C70-D4BC-384A-B5BA-7B24948066C2}" type="presOf" srcId="{748480E6-D3CE-5948-AB28-E55CF3124702}" destId="{03438324-BE99-EA4B-ACF9-4A752E2788CE}" srcOrd="0" destOrd="0" presId="urn:microsoft.com/office/officeart/2005/8/layout/cycle6"/>
    <dgm:cxn modelId="{F4343C54-7E98-494D-9FE1-04D898C39CBC}" srcId="{ED66029E-F4AE-FB44-A552-8A234DDEE22E}" destId="{FAF14A74-F481-6247-ADC5-D1D8B6D0FFCB}" srcOrd="2" destOrd="0" parTransId="{38D38843-F132-B044-B9AD-6D7CB397227C}" sibTransId="{7DA6B12A-BBC3-CE49-8B95-C8426639881C}"/>
    <dgm:cxn modelId="{4A6A797F-3C3C-F74F-BFEB-31C8FF98490C}" srcId="{ED66029E-F4AE-FB44-A552-8A234DDEE22E}" destId="{5BADB7BC-40FE-BD4E-9B15-E7DD1046FB39}" srcOrd="3" destOrd="0" parTransId="{730B0A30-B442-D24D-938B-ED30D1B8C733}" sibTransId="{1C61C612-398E-F642-A033-799C17B7653E}"/>
    <dgm:cxn modelId="{CEC0B38C-10B3-1540-AA5F-A6F45DD55639}" type="presOf" srcId="{63820CBF-0BC8-DD44-9CA5-41B3736ABF65}" destId="{60E2BE72-BB00-1342-A056-4E498F56868F}" srcOrd="0" destOrd="0" presId="urn:microsoft.com/office/officeart/2005/8/layout/cycle6"/>
    <dgm:cxn modelId="{944D7C90-AD2B-874B-A766-A7AA8869AF6E}" type="presOf" srcId="{C766CBE2-B500-C245-B9FE-6877D190BD02}" destId="{D6D0E5CD-C61F-1044-B5F2-253C2F6CB6C7}" srcOrd="0" destOrd="0" presId="urn:microsoft.com/office/officeart/2005/8/layout/cycle6"/>
    <dgm:cxn modelId="{25F96199-AC30-BC4F-A879-EAE5457F4094}" type="presOf" srcId="{7DA6B12A-BBC3-CE49-8B95-C8426639881C}" destId="{4B42A3A3-BA06-2E49-9051-57DF24B75546}" srcOrd="0" destOrd="0" presId="urn:microsoft.com/office/officeart/2005/8/layout/cycle6"/>
    <dgm:cxn modelId="{9FE28CE4-BCA8-1C49-9506-BF6386B473EA}" type="presOf" srcId="{1C61C612-398E-F642-A033-799C17B7653E}" destId="{94438369-9A40-EC47-A5D9-7551DFD852BA}" srcOrd="0" destOrd="0" presId="urn:microsoft.com/office/officeart/2005/8/layout/cycle6"/>
    <dgm:cxn modelId="{F1849BEC-5CA5-F24C-BF6F-A80770B0D75B}" type="presOf" srcId="{695D1DB8-568D-6743-AB7A-1AFD72DC49A8}" destId="{FFBB830A-CE74-6642-A228-58A4FE687A3D}" srcOrd="0" destOrd="0" presId="urn:microsoft.com/office/officeart/2005/8/layout/cycle6"/>
    <dgm:cxn modelId="{6225D8FE-F261-4849-9450-E6F62732B92F}" type="presOf" srcId="{FAF14A74-F481-6247-ADC5-D1D8B6D0FFCB}" destId="{85256232-EC7C-864D-8EAB-8861731D9298}" srcOrd="0" destOrd="0" presId="urn:microsoft.com/office/officeart/2005/8/layout/cycle6"/>
    <dgm:cxn modelId="{094B1F54-0DEE-0B4B-A660-CAFEF654C386}" type="presParOf" srcId="{50E87CD7-EF6C-514A-8AB1-946DA8D74CE7}" destId="{96DFEF70-E418-3541-84CB-7B669B68B515}" srcOrd="0" destOrd="0" presId="urn:microsoft.com/office/officeart/2005/8/layout/cycle6"/>
    <dgm:cxn modelId="{0C0E08BA-EE80-3F4F-AFF1-703B2C72B0FC}" type="presParOf" srcId="{50E87CD7-EF6C-514A-8AB1-946DA8D74CE7}" destId="{C1730424-4AB1-BD48-9368-BC45184FA4F7}" srcOrd="1" destOrd="0" presId="urn:microsoft.com/office/officeart/2005/8/layout/cycle6"/>
    <dgm:cxn modelId="{520EE45C-B29A-AC4C-B35E-D5BB1D004E54}" type="presParOf" srcId="{50E87CD7-EF6C-514A-8AB1-946DA8D74CE7}" destId="{03438324-BE99-EA4B-ACF9-4A752E2788CE}" srcOrd="2" destOrd="0" presId="urn:microsoft.com/office/officeart/2005/8/layout/cycle6"/>
    <dgm:cxn modelId="{8D9CDD87-2275-024D-95A2-91B7E3A8C63F}" type="presParOf" srcId="{50E87CD7-EF6C-514A-8AB1-946DA8D74CE7}" destId="{D6D0E5CD-C61F-1044-B5F2-253C2F6CB6C7}" srcOrd="3" destOrd="0" presId="urn:microsoft.com/office/officeart/2005/8/layout/cycle6"/>
    <dgm:cxn modelId="{BF449C1C-A7F2-F040-9AAF-BC77BDE94224}" type="presParOf" srcId="{50E87CD7-EF6C-514A-8AB1-946DA8D74CE7}" destId="{F257D0B4-71E9-E74C-B13E-77B66D7B992D}" srcOrd="4" destOrd="0" presId="urn:microsoft.com/office/officeart/2005/8/layout/cycle6"/>
    <dgm:cxn modelId="{749FAB70-F895-D34B-AEA5-D2F1E25C80A4}" type="presParOf" srcId="{50E87CD7-EF6C-514A-8AB1-946DA8D74CE7}" destId="{60E2BE72-BB00-1342-A056-4E498F56868F}" srcOrd="5" destOrd="0" presId="urn:microsoft.com/office/officeart/2005/8/layout/cycle6"/>
    <dgm:cxn modelId="{519E9587-820D-D241-8557-D4CBC6BF0B03}" type="presParOf" srcId="{50E87CD7-EF6C-514A-8AB1-946DA8D74CE7}" destId="{85256232-EC7C-864D-8EAB-8861731D9298}" srcOrd="6" destOrd="0" presId="urn:microsoft.com/office/officeart/2005/8/layout/cycle6"/>
    <dgm:cxn modelId="{DFB99878-4CB6-DD45-AF0A-09E799124D85}" type="presParOf" srcId="{50E87CD7-EF6C-514A-8AB1-946DA8D74CE7}" destId="{405323B7-5D67-F743-8499-C9AC4ACA2CBC}" srcOrd="7" destOrd="0" presId="urn:microsoft.com/office/officeart/2005/8/layout/cycle6"/>
    <dgm:cxn modelId="{E3172605-40BA-404F-B385-A85858E76DCA}" type="presParOf" srcId="{50E87CD7-EF6C-514A-8AB1-946DA8D74CE7}" destId="{4B42A3A3-BA06-2E49-9051-57DF24B75546}" srcOrd="8" destOrd="0" presId="urn:microsoft.com/office/officeart/2005/8/layout/cycle6"/>
    <dgm:cxn modelId="{0337B5D3-A1C3-584F-BE22-0FF864F9B135}" type="presParOf" srcId="{50E87CD7-EF6C-514A-8AB1-946DA8D74CE7}" destId="{0C51635B-C268-A04D-B0D3-CAA3F55DA7ED}" srcOrd="9" destOrd="0" presId="urn:microsoft.com/office/officeart/2005/8/layout/cycle6"/>
    <dgm:cxn modelId="{70E56335-0990-274F-AACF-8E8380162190}" type="presParOf" srcId="{50E87CD7-EF6C-514A-8AB1-946DA8D74CE7}" destId="{FC0A5FAE-DA29-4B4E-81EF-0EE41382C355}" srcOrd="10" destOrd="0" presId="urn:microsoft.com/office/officeart/2005/8/layout/cycle6"/>
    <dgm:cxn modelId="{84D87EDC-70F2-DD4E-8540-1E4CDFCDC80E}" type="presParOf" srcId="{50E87CD7-EF6C-514A-8AB1-946DA8D74CE7}" destId="{94438369-9A40-EC47-A5D9-7551DFD852BA}" srcOrd="11" destOrd="0" presId="urn:microsoft.com/office/officeart/2005/8/layout/cycle6"/>
    <dgm:cxn modelId="{5F469AE6-4597-564B-8491-5FE4A82A6D70}" type="presParOf" srcId="{50E87CD7-EF6C-514A-8AB1-946DA8D74CE7}" destId="{32A0B972-8B8C-384B-8BC7-21D03CE93925}" srcOrd="12" destOrd="0" presId="urn:microsoft.com/office/officeart/2005/8/layout/cycle6"/>
    <dgm:cxn modelId="{98510AB5-11E3-5947-8864-A412745962D6}" type="presParOf" srcId="{50E87CD7-EF6C-514A-8AB1-946DA8D74CE7}" destId="{9A5BE9E5-F790-E048-A521-F5F8EB393A25}" srcOrd="13" destOrd="0" presId="urn:microsoft.com/office/officeart/2005/8/layout/cycle6"/>
    <dgm:cxn modelId="{688DF9FD-10F5-4849-BCA4-E7E749F69950}" type="presParOf" srcId="{50E87CD7-EF6C-514A-8AB1-946DA8D74CE7}" destId="{FFBB830A-CE74-6642-A228-58A4FE687A3D}"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FEF70-E418-3541-84CB-7B669B68B515}">
      <dsp:nvSpPr>
        <dsp:cNvPr id="0" name=""/>
        <dsp:cNvSpPr/>
      </dsp:nvSpPr>
      <dsp:spPr>
        <a:xfrm>
          <a:off x="3010779" y="-16637"/>
          <a:ext cx="2021746" cy="1161457"/>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Big Data</a:t>
          </a:r>
        </a:p>
      </dsp:txBody>
      <dsp:txXfrm>
        <a:off x="3067477" y="40061"/>
        <a:ext cx="1908350" cy="1048061"/>
      </dsp:txXfrm>
    </dsp:sp>
    <dsp:sp modelId="{03438324-BE99-EA4B-ACF9-4A752E2788CE}">
      <dsp:nvSpPr>
        <dsp:cNvPr id="0" name=""/>
        <dsp:cNvSpPr/>
      </dsp:nvSpPr>
      <dsp:spPr>
        <a:xfrm>
          <a:off x="1849473" y="564090"/>
          <a:ext cx="4344357" cy="4344357"/>
        </a:xfrm>
        <a:custGeom>
          <a:avLst/>
          <a:gdLst/>
          <a:ahLst/>
          <a:cxnLst/>
          <a:rect l="0" t="0" r="0" b="0"/>
          <a:pathLst>
            <a:path>
              <a:moveTo>
                <a:pt x="3191846" y="254201"/>
              </a:moveTo>
              <a:arcTo wR="2172178" hR="2172178" stAng="17879806" swAng="1557017"/>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D0E5CD-C61F-1044-B5F2-253C2F6CB6C7}">
      <dsp:nvSpPr>
        <dsp:cNvPr id="0" name=""/>
        <dsp:cNvSpPr/>
      </dsp:nvSpPr>
      <dsp:spPr>
        <a:xfrm>
          <a:off x="4991986" y="1465927"/>
          <a:ext cx="2191062" cy="1198203"/>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Machine Learning Algorithms</a:t>
          </a:r>
          <a:endParaRPr lang="en-US" sz="2200" kern="1200" dirty="0">
            <a:solidFill>
              <a:srgbClr val="000000"/>
            </a:solidFill>
          </a:endParaRPr>
        </a:p>
      </dsp:txBody>
      <dsp:txXfrm>
        <a:off x="5050477" y="1524418"/>
        <a:ext cx="2074080" cy="1081221"/>
      </dsp:txXfrm>
    </dsp:sp>
    <dsp:sp modelId="{60E2BE72-BB00-1342-A056-4E498F56868F}">
      <dsp:nvSpPr>
        <dsp:cNvPr id="0" name=""/>
        <dsp:cNvSpPr/>
      </dsp:nvSpPr>
      <dsp:spPr>
        <a:xfrm>
          <a:off x="1849473" y="564090"/>
          <a:ext cx="4344357" cy="4344357"/>
        </a:xfrm>
        <a:custGeom>
          <a:avLst/>
          <a:gdLst/>
          <a:ahLst/>
          <a:cxnLst/>
          <a:rect l="0" t="0" r="0" b="0"/>
          <a:pathLst>
            <a:path>
              <a:moveTo>
                <a:pt x="4343562" y="2113408"/>
              </a:moveTo>
              <a:arcTo wR="2172178" hR="2172178" stAng="21506977" swAng="2109164"/>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256232-EC7C-864D-8EAB-8861731D9298}">
      <dsp:nvSpPr>
        <dsp:cNvPr id="0" name=""/>
        <dsp:cNvSpPr/>
      </dsp:nvSpPr>
      <dsp:spPr>
        <a:xfrm>
          <a:off x="4275425" y="3949525"/>
          <a:ext cx="2046003" cy="1088148"/>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solidFill>
            </a:rPr>
            <a:t>Block Chain</a:t>
          </a:r>
        </a:p>
      </dsp:txBody>
      <dsp:txXfrm>
        <a:off x="4328544" y="4002644"/>
        <a:ext cx="1939765" cy="981910"/>
      </dsp:txXfrm>
    </dsp:sp>
    <dsp:sp modelId="{4B42A3A3-BA06-2E49-9051-57DF24B75546}">
      <dsp:nvSpPr>
        <dsp:cNvPr id="0" name=""/>
        <dsp:cNvSpPr/>
      </dsp:nvSpPr>
      <dsp:spPr>
        <a:xfrm>
          <a:off x="1849473" y="564090"/>
          <a:ext cx="4344357" cy="4344357"/>
        </a:xfrm>
        <a:custGeom>
          <a:avLst/>
          <a:gdLst/>
          <a:ahLst/>
          <a:cxnLst/>
          <a:rect l="0" t="0" r="0" b="0"/>
          <a:pathLst>
            <a:path>
              <a:moveTo>
                <a:pt x="2420889" y="4330072"/>
              </a:moveTo>
              <a:arcTo wR="2172178" hR="2172178" stAng="5005520" swAng="792389"/>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51635B-C268-A04D-B0D3-CAA3F55DA7ED}">
      <dsp:nvSpPr>
        <dsp:cNvPr id="0" name=""/>
        <dsp:cNvSpPr/>
      </dsp:nvSpPr>
      <dsp:spPr>
        <a:xfrm>
          <a:off x="1724026" y="3930520"/>
          <a:ext cx="2041701" cy="1126157"/>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solidFill>
            </a:rPr>
            <a:t>Social Robotics</a:t>
          </a:r>
        </a:p>
      </dsp:txBody>
      <dsp:txXfrm>
        <a:off x="1779000" y="3985494"/>
        <a:ext cx="1931753" cy="1016209"/>
      </dsp:txXfrm>
    </dsp:sp>
    <dsp:sp modelId="{94438369-9A40-EC47-A5D9-7551DFD852BA}">
      <dsp:nvSpPr>
        <dsp:cNvPr id="0" name=""/>
        <dsp:cNvSpPr/>
      </dsp:nvSpPr>
      <dsp:spPr>
        <a:xfrm>
          <a:off x="1849473" y="564090"/>
          <a:ext cx="4344357" cy="4344357"/>
        </a:xfrm>
        <a:custGeom>
          <a:avLst/>
          <a:gdLst/>
          <a:ahLst/>
          <a:cxnLst/>
          <a:rect l="0" t="0" r="0" b="0"/>
          <a:pathLst>
            <a:path>
              <a:moveTo>
                <a:pt x="350770" y="3355746"/>
              </a:moveTo>
              <a:arcTo wR="2172178" hR="2172178" stAng="8819030" swAng="2010099"/>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2A0B972-8B8C-384B-8BC7-21D03CE93925}">
      <dsp:nvSpPr>
        <dsp:cNvPr id="0" name=""/>
        <dsp:cNvSpPr/>
      </dsp:nvSpPr>
      <dsp:spPr>
        <a:xfrm>
          <a:off x="970351" y="1424958"/>
          <a:ext cx="1970871" cy="1280141"/>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solidFill>
            </a:rPr>
            <a:t>Learning Analytics</a:t>
          </a:r>
        </a:p>
      </dsp:txBody>
      <dsp:txXfrm>
        <a:off x="1032842" y="1487449"/>
        <a:ext cx="1845889" cy="1155159"/>
      </dsp:txXfrm>
    </dsp:sp>
    <dsp:sp modelId="{FFBB830A-CE74-6642-A228-58A4FE687A3D}">
      <dsp:nvSpPr>
        <dsp:cNvPr id="0" name=""/>
        <dsp:cNvSpPr/>
      </dsp:nvSpPr>
      <dsp:spPr>
        <a:xfrm>
          <a:off x="1849473" y="564090"/>
          <a:ext cx="4344357" cy="4344357"/>
        </a:xfrm>
        <a:custGeom>
          <a:avLst/>
          <a:gdLst/>
          <a:ahLst/>
          <a:cxnLst/>
          <a:rect l="0" t="0" r="0" b="0"/>
          <a:pathLst>
            <a:path>
              <a:moveTo>
                <a:pt x="446189" y="853345"/>
              </a:moveTo>
              <a:arcTo wR="2172178" hR="2172178" stAng="13043013" swAng="1477968"/>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DA4294-F71B-B44A-A518-D1EAFC65CEC6}" type="datetimeFigureOut">
              <a:rPr lang="en-US" smtClean="0"/>
              <a:t>12/6/2023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198365-B980-C340-8CB4-F02D2DA78F98}" type="slidenum">
              <a:rPr lang="en-US" smtClean="0"/>
              <a:t>‹#›</a:t>
            </a:fld>
            <a:endParaRPr lang="en-US"/>
          </a:p>
        </p:txBody>
      </p:sp>
    </p:spTree>
    <p:extLst>
      <p:ext uri="{BB962C8B-B14F-4D97-AF65-F5344CB8AC3E}">
        <p14:creationId xmlns:p14="http://schemas.microsoft.com/office/powerpoint/2010/main" val="27500616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Πιθανά για κάποιους</a:t>
            </a:r>
            <a:r>
              <a:rPr lang="el-GR" baseline="0" dirty="0"/>
              <a:t> το πρώτο και για κάποιους άλλους </a:t>
            </a:r>
            <a:r>
              <a:rPr lang="mr-IN" baseline="0" dirty="0"/>
              <a:t>–</a:t>
            </a:r>
            <a:r>
              <a:rPr lang="el-GR" baseline="0" dirty="0"/>
              <a:t> πιθανόν τους περισσότερους </a:t>
            </a:r>
            <a:r>
              <a:rPr lang="mr-IN" baseline="0" dirty="0"/>
              <a:t>–</a:t>
            </a:r>
            <a:r>
              <a:rPr lang="el-GR" baseline="0" dirty="0"/>
              <a:t> το δεύτερο.</a:t>
            </a:r>
            <a:endParaRPr lang="en-US" dirty="0"/>
          </a:p>
          <a:p>
            <a:endParaRPr lang="en-US" dirty="0"/>
          </a:p>
          <a:p>
            <a:r>
              <a:rPr lang="el-GR" dirty="0"/>
              <a:t>Σαφώς οδεύουμε προς ταχύτατη και βαθύτατη κοινωνική αλλαγή καθώς οι αγορές εργασίας  θα αποδιοργανώνονται (</a:t>
            </a:r>
            <a:r>
              <a:rPr lang="en-US" dirty="0"/>
              <a:t>disruption) </a:t>
            </a:r>
            <a:r>
              <a:rPr lang="el-GR" dirty="0"/>
              <a:t>με τρόπο αντίστοιχο με αυτόν της 1ης βιομηχανικής επανάστασης.</a:t>
            </a:r>
          </a:p>
          <a:p>
            <a:endParaRPr lang="en-US" dirty="0"/>
          </a:p>
          <a:p>
            <a:r>
              <a:rPr lang="en-US" dirty="0"/>
              <a:t>T</a:t>
            </a:r>
            <a:r>
              <a:rPr lang="el-GR" dirty="0"/>
              <a:t>α συστήματα εκπαίδευσης και κατάρτισης, χωρίς καν να έχουν αντιμετωπίσει τις προκλήσεις της «κοινωνίας της πληροφορίας» (3</a:t>
            </a:r>
            <a:r>
              <a:rPr lang="el-GR" baseline="30000" dirty="0"/>
              <a:t>η</a:t>
            </a:r>
            <a:r>
              <a:rPr lang="el-GR" dirty="0"/>
              <a:t> ΒΕ)  καλούνται (και πάλι) να μετασχηματιστούν, να αντιμετωπίσουν τις προκλήσεις και να προετοιμάσουν τους νέους για τον «γενναίο καινούργιο κόσμο» που αναδύεται.</a:t>
            </a:r>
            <a:endParaRPr lang="en-US" dirty="0"/>
          </a:p>
          <a:p>
            <a:endParaRPr lang="en-US" dirty="0"/>
          </a:p>
        </p:txBody>
      </p:sp>
      <p:sp>
        <p:nvSpPr>
          <p:cNvPr id="4" name="Slide Number Placeholder 3"/>
          <p:cNvSpPr>
            <a:spLocks noGrp="1"/>
          </p:cNvSpPr>
          <p:nvPr>
            <p:ph type="sldNum" sz="quarter" idx="10"/>
          </p:nvPr>
        </p:nvSpPr>
        <p:spPr/>
        <p:txBody>
          <a:bodyPr/>
          <a:lstStyle/>
          <a:p>
            <a:fld id="{87198365-B980-C340-8CB4-F02D2DA78F98}" type="slidenum">
              <a:rPr lang="en-US" smtClean="0"/>
              <a:t>2</a:t>
            </a:fld>
            <a:endParaRPr lang="en-US"/>
          </a:p>
        </p:txBody>
      </p:sp>
    </p:spTree>
    <p:extLst>
      <p:ext uri="{BB962C8B-B14F-4D97-AF65-F5344CB8AC3E}">
        <p14:creationId xmlns:p14="http://schemas.microsoft.com/office/powerpoint/2010/main" val="410352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dirty="0"/>
              <a:t>Προϊόντα /υπηρεσίες που βασίζονται σε</a:t>
            </a:r>
            <a:r>
              <a:rPr lang="en-US" dirty="0"/>
              <a:t> </a:t>
            </a:r>
            <a:r>
              <a:rPr lang="el-GR" dirty="0"/>
              <a:t>τεχνολογίες Ι</a:t>
            </a:r>
            <a:r>
              <a:rPr lang="en-US" dirty="0"/>
              <a:t>R </a:t>
            </a:r>
            <a:r>
              <a:rPr lang="el-GR" dirty="0"/>
              <a:t>4</a:t>
            </a:r>
            <a:r>
              <a:rPr lang="en-US" dirty="0"/>
              <a:t>.0</a:t>
            </a:r>
            <a:r>
              <a:rPr lang="el-GR" dirty="0"/>
              <a:t> </a:t>
            </a:r>
            <a:endParaRPr lang="en-US" dirty="0"/>
          </a:p>
          <a:p>
            <a:pPr marL="0" indent="0">
              <a:buNone/>
            </a:pPr>
            <a:r>
              <a:rPr lang="el-GR" dirty="0"/>
              <a:t>ενσωματώνουν αλγόριθμους ικανούς να μαθαίνουν και </a:t>
            </a:r>
            <a:endParaRPr lang="en-US" dirty="0"/>
          </a:p>
          <a:p>
            <a:pPr marL="0" indent="0">
              <a:buNone/>
            </a:pPr>
            <a:r>
              <a:rPr lang="el-GR" dirty="0"/>
              <a:t>μπορεί να συνδυάζονται</a:t>
            </a:r>
            <a:r>
              <a:rPr lang="en-US" dirty="0"/>
              <a:t> (</a:t>
            </a:r>
            <a:r>
              <a:rPr lang="el-GR" dirty="0"/>
              <a:t>ή όχι) με </a:t>
            </a:r>
          </a:p>
          <a:p>
            <a:pPr lvl="1">
              <a:buFont typeface="Wingdings" charset="2"/>
              <a:buChar char="v"/>
            </a:pPr>
            <a:r>
              <a:rPr lang="en-US" dirty="0"/>
              <a:t>robot </a:t>
            </a:r>
            <a:r>
              <a:rPr lang="mr-IN" dirty="0"/>
              <a:t>–</a:t>
            </a:r>
            <a:r>
              <a:rPr lang="en-US" dirty="0"/>
              <a:t> co-bot</a:t>
            </a:r>
            <a:r>
              <a:rPr lang="el-GR" dirty="0"/>
              <a:t> (</a:t>
            </a:r>
            <a:r>
              <a:rPr lang="en-US" dirty="0"/>
              <a:t>collaborative robot) </a:t>
            </a:r>
            <a:r>
              <a:rPr lang="el-GR" dirty="0"/>
              <a:t>ή και </a:t>
            </a:r>
            <a:r>
              <a:rPr lang="en-US" dirty="0"/>
              <a:t>chat</a:t>
            </a:r>
            <a:r>
              <a:rPr lang="el-GR" dirty="0"/>
              <a:t> </a:t>
            </a:r>
            <a:r>
              <a:rPr lang="en-US" dirty="0"/>
              <a:t>bot </a:t>
            </a:r>
            <a:r>
              <a:rPr lang="el-GR" dirty="0"/>
              <a:t> </a:t>
            </a:r>
          </a:p>
          <a:p>
            <a:pPr marL="0" indent="0">
              <a:buNone/>
            </a:pPr>
            <a:r>
              <a:rPr lang="el-GR" dirty="0"/>
              <a:t>που είναι σε θέση να εκτελούν περίπλοκες εργασίες όπως </a:t>
            </a:r>
          </a:p>
          <a:p>
            <a:pPr lvl="1">
              <a:buClr>
                <a:schemeClr val="accent1">
                  <a:lumMod val="75000"/>
                </a:schemeClr>
              </a:buClr>
              <a:buFont typeface="Wingdings" charset="2"/>
              <a:buChar char="v"/>
            </a:pPr>
            <a:r>
              <a:rPr lang="el-GR" dirty="0"/>
              <a:t>	η οπτική αναγνώριση (αντικειμένων και ατόμων), </a:t>
            </a:r>
          </a:p>
          <a:p>
            <a:pPr lvl="1">
              <a:buClr>
                <a:schemeClr val="accent1">
                  <a:lumMod val="75000"/>
                </a:schemeClr>
              </a:buClr>
              <a:buFont typeface="Wingdings" charset="2"/>
              <a:buChar char="v"/>
            </a:pPr>
            <a:r>
              <a:rPr lang="el-GR" dirty="0"/>
              <a:t>	η αναγνώριση</a:t>
            </a:r>
            <a:r>
              <a:rPr lang="en-US" dirty="0"/>
              <a:t>, </a:t>
            </a:r>
            <a:r>
              <a:rPr lang="el-GR" dirty="0"/>
              <a:t>η αναπαραγωγή φυσικού λόγου και η 	ανταπόκριση σε αυτόν </a:t>
            </a:r>
          </a:p>
          <a:p>
            <a:pPr lvl="1">
              <a:buClr>
                <a:schemeClr val="accent1">
                  <a:lumMod val="75000"/>
                </a:schemeClr>
              </a:buClr>
              <a:buFont typeface="Wingdings" charset="2"/>
              <a:buChar char="v"/>
            </a:pPr>
            <a:r>
              <a:rPr lang="el-GR" dirty="0"/>
              <a:t>	η λήψη αποφάσεων.</a:t>
            </a:r>
          </a:p>
          <a:p>
            <a:pPr marL="0" indent="0">
              <a:buNone/>
            </a:pPr>
            <a:r>
              <a:rPr lang="el-GR" dirty="0"/>
              <a:t>Οι τεχνολογίες </a:t>
            </a:r>
            <a:r>
              <a:rPr lang="en-US" dirty="0"/>
              <a:t>IR 4.0 </a:t>
            </a:r>
            <a:r>
              <a:rPr lang="el-GR" dirty="0"/>
              <a:t>θα επηρεάσουν τους περισσότερους τομείς της οικονομίας και την εκπαίδευση</a:t>
            </a:r>
          </a:p>
          <a:p>
            <a:pPr marL="0" indent="0">
              <a:buNone/>
            </a:pPr>
            <a:r>
              <a:rPr lang="el-GR" dirty="0"/>
              <a:t>Η εκπαίδευση αποτελεί κατ’ εξοχή χώρο όπου η παραγωγή </a:t>
            </a:r>
            <a:r>
              <a:rPr lang="en-US" dirty="0"/>
              <a:t>big data </a:t>
            </a:r>
            <a:r>
              <a:rPr lang="el-GR" dirty="0"/>
              <a:t>είναι δυνατή</a:t>
            </a:r>
            <a:r>
              <a:rPr lang="el-GR" baseline="0" dirty="0"/>
              <a:t> </a:t>
            </a:r>
            <a:r>
              <a:rPr lang="mr-IN" baseline="0" dirty="0"/>
              <a:t>–</a:t>
            </a:r>
            <a:r>
              <a:rPr lang="el-GR" baseline="0" dirty="0"/>
              <a:t> και αυτό ήδη αξιοποιείται.</a:t>
            </a:r>
            <a:endParaRPr lang="en-US" dirty="0"/>
          </a:p>
          <a:p>
            <a:endParaRPr lang="en-US" dirty="0"/>
          </a:p>
        </p:txBody>
      </p:sp>
      <p:sp>
        <p:nvSpPr>
          <p:cNvPr id="4" name="Slide Number Placeholder 3"/>
          <p:cNvSpPr>
            <a:spLocks noGrp="1"/>
          </p:cNvSpPr>
          <p:nvPr>
            <p:ph type="sldNum" sz="quarter" idx="10"/>
          </p:nvPr>
        </p:nvSpPr>
        <p:spPr/>
        <p:txBody>
          <a:bodyPr/>
          <a:lstStyle/>
          <a:p>
            <a:fld id="{87198365-B980-C340-8CB4-F02D2DA78F98}" type="slidenum">
              <a:rPr lang="en-US" smtClean="0"/>
              <a:t>3</a:t>
            </a:fld>
            <a:endParaRPr lang="en-US"/>
          </a:p>
        </p:txBody>
      </p:sp>
    </p:spTree>
    <p:extLst>
      <p:ext uri="{BB962C8B-B14F-4D97-AF65-F5344CB8AC3E}">
        <p14:creationId xmlns:p14="http://schemas.microsoft.com/office/powerpoint/2010/main" val="189155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5</a:t>
            </a:r>
            <a:r>
              <a:rPr lang="en-US" dirty="0"/>
              <a:t>G</a:t>
            </a:r>
            <a:r>
              <a:rPr lang="en-US" baseline="0" dirty="0"/>
              <a:t> </a:t>
            </a:r>
            <a:r>
              <a:rPr lang="el-GR" baseline="0" dirty="0"/>
              <a:t>και ΑΙ (έαν έχω χρόνο)</a:t>
            </a:r>
            <a:endParaRPr lang="en-US" dirty="0"/>
          </a:p>
        </p:txBody>
      </p:sp>
      <p:sp>
        <p:nvSpPr>
          <p:cNvPr id="4" name="Slide Number Placeholder 3"/>
          <p:cNvSpPr>
            <a:spLocks noGrp="1"/>
          </p:cNvSpPr>
          <p:nvPr>
            <p:ph type="sldNum" sz="quarter" idx="10"/>
          </p:nvPr>
        </p:nvSpPr>
        <p:spPr/>
        <p:txBody>
          <a:bodyPr/>
          <a:lstStyle/>
          <a:p>
            <a:fld id="{87198365-B980-C340-8CB4-F02D2DA78F98}" type="slidenum">
              <a:rPr lang="en-US" smtClean="0"/>
              <a:t>4</a:t>
            </a:fld>
            <a:endParaRPr lang="en-US"/>
          </a:p>
        </p:txBody>
      </p:sp>
    </p:spTree>
    <p:extLst>
      <p:ext uri="{BB962C8B-B14F-4D97-AF65-F5344CB8AC3E}">
        <p14:creationId xmlns:p14="http://schemas.microsoft.com/office/powerpoint/2010/main" val="1290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Σε πολλές χώρες του ΟΟΣΑ </a:t>
            </a:r>
          </a:p>
          <a:p>
            <a:r>
              <a:rPr lang="el-GR" baseline="0" dirty="0"/>
              <a:t>Σύνδεση μοναδικού αριθμού καθηγητή με την τάξη που διδάσκει τόσο για αξιολόγηση της επίδοσης των μαθητών όσο και του εκπαιδευτικού έργου του διδάσκοντα </a:t>
            </a:r>
          </a:p>
          <a:p>
            <a:r>
              <a:rPr lang="el-GR" baseline="0" dirty="0"/>
              <a:t>Απόδοση μοναδικού αριθμού μαθητή για </a:t>
            </a:r>
            <a:r>
              <a:rPr lang="en-US" baseline="0" dirty="0"/>
              <a:t>tracking </a:t>
            </a:r>
            <a:r>
              <a:rPr lang="el-GR" baseline="0" dirty="0"/>
              <a:t>όχι </a:t>
            </a:r>
            <a:r>
              <a:rPr lang="en-US" baseline="0" dirty="0"/>
              <a:t>monitoring </a:t>
            </a:r>
            <a:r>
              <a:rPr lang="el-GR" baseline="0" dirty="0"/>
              <a:t>της επίδοσης του τόσο στις ΗΠΑ όσο και σε χώρες της Ευρώπης.</a:t>
            </a:r>
            <a:endParaRPr lang="en-US" dirty="0"/>
          </a:p>
        </p:txBody>
      </p:sp>
      <p:sp>
        <p:nvSpPr>
          <p:cNvPr id="4" name="Slide Number Placeholder 3"/>
          <p:cNvSpPr>
            <a:spLocks noGrp="1"/>
          </p:cNvSpPr>
          <p:nvPr>
            <p:ph type="sldNum" sz="quarter" idx="10"/>
          </p:nvPr>
        </p:nvSpPr>
        <p:spPr/>
        <p:txBody>
          <a:bodyPr/>
          <a:lstStyle/>
          <a:p>
            <a:fld id="{87198365-B980-C340-8CB4-F02D2DA78F98}" type="slidenum">
              <a:rPr lang="en-US" smtClean="0"/>
              <a:t>6</a:t>
            </a:fld>
            <a:endParaRPr lang="en-US"/>
          </a:p>
        </p:txBody>
      </p:sp>
    </p:spTree>
    <p:extLst>
      <p:ext uri="{BB962C8B-B14F-4D97-AF65-F5344CB8AC3E}">
        <p14:creationId xmlns:p14="http://schemas.microsoft.com/office/powerpoint/2010/main" val="4294362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l-GR" baseline="0" dirty="0"/>
              <a:t>Στις ΗΠΑ διατίθενται ήδη ως προϊόντα στην αγορά κοινωνικά </a:t>
            </a:r>
            <a:r>
              <a:rPr lang="en-US" baseline="0" dirty="0"/>
              <a:t>robot</a:t>
            </a:r>
            <a:r>
              <a:rPr lang="el-GR" baseline="0" dirty="0"/>
              <a:t> για την εκμάθηση διαφόρων αντικειμένων (γλώσσα, μαθηματικά κλπ) και την ανάπτυξη βασικών ικανοτήτων</a:t>
            </a:r>
          </a:p>
          <a:p>
            <a:endParaRPr lang="el-GR"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l-GR" dirty="0"/>
              <a:t>Παράλληλα</a:t>
            </a:r>
            <a:r>
              <a:rPr lang="el-GR" baseline="0" dirty="0"/>
              <a:t> εκτελούνται  μεσαίας κλίμακας εκπαιδευτικά πειράματα (μερικές χιλιάδες παιδιά) στα σχολεία (π.χ Τ</a:t>
            </a:r>
            <a:r>
              <a:rPr lang="en-US" baseline="0" dirty="0" err="1"/>
              <a:t>ega</a:t>
            </a:r>
            <a:r>
              <a:rPr lang="el-GR" baseline="0" dirty="0"/>
              <a:t>) με κοινωνικά ρομπότ για διευκόλυνση της ανάπτυξης προφορικού λόγου και του λεξιολογίου με τη συμμετοχή μεγάλων πανεπιστημίων π.χ. ΜΙΤ και </a:t>
            </a:r>
            <a:r>
              <a:rPr lang="en-US" baseline="0" dirty="0" err="1"/>
              <a:t>Carnegy</a:t>
            </a:r>
            <a:r>
              <a:rPr lang="en-US" baseline="0" dirty="0"/>
              <a:t> Mellon University</a:t>
            </a:r>
          </a:p>
          <a:p>
            <a:endParaRPr lang="en-US" dirty="0"/>
          </a:p>
        </p:txBody>
      </p:sp>
      <p:sp>
        <p:nvSpPr>
          <p:cNvPr id="4" name="Slide Number Placeholder 3"/>
          <p:cNvSpPr>
            <a:spLocks noGrp="1"/>
          </p:cNvSpPr>
          <p:nvPr>
            <p:ph type="sldNum" sz="quarter" idx="10"/>
          </p:nvPr>
        </p:nvSpPr>
        <p:spPr/>
        <p:txBody>
          <a:bodyPr/>
          <a:lstStyle/>
          <a:p>
            <a:fld id="{87198365-B980-C340-8CB4-F02D2DA78F98}" type="slidenum">
              <a:rPr lang="en-US" smtClean="0"/>
              <a:t>7</a:t>
            </a:fld>
            <a:endParaRPr lang="en-US"/>
          </a:p>
        </p:txBody>
      </p:sp>
    </p:spTree>
    <p:extLst>
      <p:ext uri="{BB962C8B-B14F-4D97-AF65-F5344CB8AC3E}">
        <p14:creationId xmlns:p14="http://schemas.microsoft.com/office/powerpoint/2010/main" val="378125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a:t>
            </a:r>
            <a:r>
              <a:rPr lang="el-GR" dirty="0"/>
              <a:t>ρθρο 35</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l-GR" dirty="0"/>
              <a:t>Τα συστήματα ΤΝ που χρησιμοποιούνται στην εκπαίδευση ή την επαγγελματική κατάρτιση, ιδίως για τον καθορισμό της πρόσβασης ή την τοποθέτηση ατόμων σε ιδρύματα εκπαίδευσης και επαγγελματικής κατάρτισης ή για την αξιολόγηση προσώπων που υποβάλλονται σε εξετάσεις στο πλαίσιο ή ως προϋπόθεση για την εκπαίδευσή τους θα πρέπει να θεωρούνται υψηλού κινδύνου, δεδομένου ότι μπορούν να καθορίσουν την εκπαιδευτική και επαγγελματική πορεία της ζωής ενός ατόμου και, ως εκ τούτου, να επηρεάσουν την ικανότητά του να εξασφαλίσει τα μέσα βιοπορισμού του. Όταν σχεδιάζονται και χρησιμοποιούνται εσφαλμένα, τα συστήματα αυτά ενδέχεται να παραβιάζουν το δικαίωμα στην εκπαίδευση και στην κατάρτιση, καθώς και το δικαίωμα στη μη διακριτική μεταχείριση, και να διαιωνίσουν ιστορικές νοοτροπίες διακρίσεων.</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7198365-B980-C340-8CB4-F02D2DA78F98}" type="slidenum">
              <a:rPr lang="en-US" smtClean="0"/>
              <a:t>14</a:t>
            </a:fld>
            <a:endParaRPr lang="en-US"/>
          </a:p>
        </p:txBody>
      </p:sp>
    </p:spTree>
    <p:extLst>
      <p:ext uri="{BB962C8B-B14F-4D97-AF65-F5344CB8AC3E}">
        <p14:creationId xmlns:p14="http://schemas.microsoft.com/office/powerpoint/2010/main" val="2968932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a:t>
            </a:r>
            <a:r>
              <a:rPr lang="en-US" baseline="0" dirty="0"/>
              <a:t> Technology, Engineering, Arts, Mathematics</a:t>
            </a:r>
            <a:endParaRPr lang="en-US" dirty="0"/>
          </a:p>
        </p:txBody>
      </p:sp>
      <p:sp>
        <p:nvSpPr>
          <p:cNvPr id="4" name="Slide Number Placeholder 3"/>
          <p:cNvSpPr>
            <a:spLocks noGrp="1"/>
          </p:cNvSpPr>
          <p:nvPr>
            <p:ph type="sldNum" sz="quarter" idx="10"/>
          </p:nvPr>
        </p:nvSpPr>
        <p:spPr/>
        <p:txBody>
          <a:bodyPr/>
          <a:lstStyle/>
          <a:p>
            <a:fld id="{87198365-B980-C340-8CB4-F02D2DA78F98}" type="slidenum">
              <a:rPr lang="en-US" smtClean="0"/>
              <a:t>15</a:t>
            </a:fld>
            <a:endParaRPr lang="en-US"/>
          </a:p>
        </p:txBody>
      </p:sp>
    </p:spTree>
    <p:extLst>
      <p:ext uri="{BB962C8B-B14F-4D97-AF65-F5344CB8AC3E}">
        <p14:creationId xmlns:p14="http://schemas.microsoft.com/office/powerpoint/2010/main" val="16430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Προς την κοινωνία των «αχρήστων» που θα επιβιώνουν με κάποιας μορφής </a:t>
            </a:r>
            <a:r>
              <a:rPr lang="en-US" dirty="0"/>
              <a:t>universal basic income</a:t>
            </a:r>
          </a:p>
          <a:p>
            <a:r>
              <a:rPr lang="el-GR" dirty="0"/>
              <a:t>Ικανότητα για απειθαρχία.</a:t>
            </a:r>
            <a:endParaRPr lang="en-US" dirty="0"/>
          </a:p>
        </p:txBody>
      </p:sp>
      <p:sp>
        <p:nvSpPr>
          <p:cNvPr id="4" name="Slide Number Placeholder 3"/>
          <p:cNvSpPr>
            <a:spLocks noGrp="1"/>
          </p:cNvSpPr>
          <p:nvPr>
            <p:ph type="sldNum" sz="quarter" idx="10"/>
          </p:nvPr>
        </p:nvSpPr>
        <p:spPr/>
        <p:txBody>
          <a:bodyPr/>
          <a:lstStyle/>
          <a:p>
            <a:fld id="{87198365-B980-C340-8CB4-F02D2DA78F98}" type="slidenum">
              <a:rPr lang="en-US" smtClean="0"/>
              <a:t>17</a:t>
            </a:fld>
            <a:endParaRPr lang="en-US"/>
          </a:p>
        </p:txBody>
      </p:sp>
    </p:spTree>
    <p:extLst>
      <p:ext uri="{BB962C8B-B14F-4D97-AF65-F5344CB8AC3E}">
        <p14:creationId xmlns:p14="http://schemas.microsoft.com/office/powerpoint/2010/main" val="862990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l-GR"/>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endParaRPr lang="el-GR" altLang="el-G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l-GR" altLang="el-G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3162BD97-BB9B-7246-9931-9CB0B29A9F28}" type="slidenum">
              <a:rPr lang="el-GR" smtClean="0"/>
              <a:pPr>
                <a:defRPr/>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Date Placeholder 3"/>
          <p:cNvSpPr>
            <a:spLocks noGrp="1"/>
          </p:cNvSpPr>
          <p:nvPr>
            <p:ph type="dt" sz="half" idx="10"/>
          </p:nvPr>
        </p:nvSpPr>
        <p:spPr/>
        <p:txBody>
          <a:bodyPr/>
          <a:lstStyle/>
          <a:p>
            <a:pPr>
              <a:defRPr/>
            </a:pPr>
            <a:endParaRPr lang="el-GR" altLang="el-GR"/>
          </a:p>
        </p:txBody>
      </p:sp>
      <p:sp>
        <p:nvSpPr>
          <p:cNvPr id="5" name="Footer Placeholder 4"/>
          <p:cNvSpPr>
            <a:spLocks noGrp="1"/>
          </p:cNvSpPr>
          <p:nvPr>
            <p:ph type="ftr" sz="quarter" idx="11"/>
          </p:nvPr>
        </p:nvSpPr>
        <p:spPr/>
        <p:txBody>
          <a:bodyPr/>
          <a:lstStyle/>
          <a:p>
            <a:pPr>
              <a:defRPr/>
            </a:pPr>
            <a:endParaRPr lang="el-GR" altLang="el-GR"/>
          </a:p>
        </p:txBody>
      </p:sp>
      <p:sp>
        <p:nvSpPr>
          <p:cNvPr id="6" name="Slide Number Placeholder 5"/>
          <p:cNvSpPr>
            <a:spLocks noGrp="1"/>
          </p:cNvSpPr>
          <p:nvPr>
            <p:ph type="sldNum" sz="quarter" idx="12"/>
          </p:nvPr>
        </p:nvSpPr>
        <p:spPr/>
        <p:txBody>
          <a:bodyPr/>
          <a:lstStyle/>
          <a:p>
            <a:pPr>
              <a:defRPr/>
            </a:pPr>
            <a:fld id="{3162BD97-BB9B-7246-9931-9CB0B29A9F28}" type="slidenum">
              <a:rPr lang="el-GR" smtClean="0"/>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l-GR"/>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endParaRPr lang="el-GR" altLang="el-GR"/>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l-GR" altLang="el-G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3162BD97-BB9B-7246-9931-9CB0B29A9F28}" type="slidenum">
              <a:rPr lang="el-GR" smtClean="0"/>
              <a:pPr>
                <a:defRPr/>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l-GR"/>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l-GR" altLang="el-GR"/>
          </a:p>
        </p:txBody>
      </p:sp>
      <p:sp>
        <p:nvSpPr>
          <p:cNvPr id="5" name="Footer Placeholder 4"/>
          <p:cNvSpPr>
            <a:spLocks noGrp="1"/>
          </p:cNvSpPr>
          <p:nvPr>
            <p:ph type="ftr" sz="quarter" idx="11"/>
          </p:nvPr>
        </p:nvSpPr>
        <p:spPr/>
        <p:txBody>
          <a:bodyPr/>
          <a:lstStyle/>
          <a:p>
            <a:pPr>
              <a:defRPr/>
            </a:pPr>
            <a:endParaRPr lang="el-GR" altLang="el-GR"/>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3162BD97-BB9B-7246-9931-9CB0B29A9F28}" type="slidenum">
              <a:rPr lang="el-GR" smtClean="0"/>
              <a:pPr>
                <a:defRPr/>
              </a:pPr>
              <a:t>‹#›</a:t>
            </a:fld>
            <a:endParaRPr lang="el-G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l-GR"/>
              <a:t>Click to edit Master title style</a:t>
            </a:r>
            <a:endParaRPr kumimoji="0" lang="en-US"/>
          </a:p>
        </p:txBody>
      </p:sp>
      <p:sp>
        <p:nvSpPr>
          <p:cNvPr id="12" name="Date Placeholder 11"/>
          <p:cNvSpPr>
            <a:spLocks noGrp="1"/>
          </p:cNvSpPr>
          <p:nvPr>
            <p:ph type="dt" sz="half" idx="10"/>
          </p:nvPr>
        </p:nvSpPr>
        <p:spPr/>
        <p:txBody>
          <a:bodyPr/>
          <a:lstStyle/>
          <a:p>
            <a:pPr>
              <a:defRPr/>
            </a:pPr>
            <a:endParaRPr lang="el-GR" altLang="el-G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3162BD97-BB9B-7246-9931-9CB0B29A9F28}" type="slidenum">
              <a:rPr lang="el-GR" smtClean="0"/>
              <a:pPr>
                <a:defRPr/>
              </a:pPr>
              <a:t>‹#›</a:t>
            </a:fld>
            <a:endParaRPr lang="el-GR"/>
          </a:p>
        </p:txBody>
      </p:sp>
      <p:sp>
        <p:nvSpPr>
          <p:cNvPr id="14" name="Footer Placeholder 13"/>
          <p:cNvSpPr>
            <a:spLocks noGrp="1"/>
          </p:cNvSpPr>
          <p:nvPr>
            <p:ph type="ftr" sz="quarter" idx="12"/>
          </p:nvPr>
        </p:nvSpPr>
        <p:spPr/>
        <p:txBody>
          <a:bodyPr/>
          <a:lstStyle/>
          <a:p>
            <a:pPr>
              <a:defRPr/>
            </a:pPr>
            <a:endParaRPr lang="el-GR" alt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8" name="Date Placeholder 7"/>
          <p:cNvSpPr>
            <a:spLocks noGrp="1"/>
          </p:cNvSpPr>
          <p:nvPr>
            <p:ph type="dt" sz="half" idx="15"/>
          </p:nvPr>
        </p:nvSpPr>
        <p:spPr/>
        <p:txBody>
          <a:bodyPr rtlCol="0"/>
          <a:lstStyle/>
          <a:p>
            <a:pPr>
              <a:defRPr/>
            </a:pPr>
            <a:endParaRPr lang="el-GR" altLang="el-GR"/>
          </a:p>
        </p:txBody>
      </p:sp>
      <p:sp>
        <p:nvSpPr>
          <p:cNvPr id="10" name="Slide Number Placeholder 9"/>
          <p:cNvSpPr>
            <a:spLocks noGrp="1"/>
          </p:cNvSpPr>
          <p:nvPr>
            <p:ph type="sldNum" sz="quarter" idx="16"/>
          </p:nvPr>
        </p:nvSpPr>
        <p:spPr/>
        <p:txBody>
          <a:bodyPr rtlCol="0"/>
          <a:lstStyle/>
          <a:p>
            <a:pPr>
              <a:defRPr/>
            </a:pPr>
            <a:fld id="{3162BD97-BB9B-7246-9931-9CB0B29A9F28}" type="slidenum">
              <a:rPr lang="el-GR" smtClean="0"/>
              <a:pPr>
                <a:defRPr/>
              </a:pPr>
              <a:t>‹#›</a:t>
            </a:fld>
            <a:endParaRPr lang="el-GR"/>
          </a:p>
        </p:txBody>
      </p:sp>
      <p:sp>
        <p:nvSpPr>
          <p:cNvPr id="12" name="Footer Placeholder 11"/>
          <p:cNvSpPr>
            <a:spLocks noGrp="1"/>
          </p:cNvSpPr>
          <p:nvPr>
            <p:ph type="ftr" sz="quarter" idx="17"/>
          </p:nvPr>
        </p:nvSpPr>
        <p:spPr/>
        <p:txBody>
          <a:bodyPr rtlCol="0"/>
          <a:lstStyle/>
          <a:p>
            <a:pPr>
              <a:defRPr/>
            </a:pPr>
            <a:endParaRPr lang="el-GR" alt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l-GR"/>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10" name="Date Placeholder 9"/>
          <p:cNvSpPr>
            <a:spLocks noGrp="1"/>
          </p:cNvSpPr>
          <p:nvPr>
            <p:ph type="dt" sz="half" idx="15"/>
          </p:nvPr>
        </p:nvSpPr>
        <p:spPr/>
        <p:txBody>
          <a:bodyPr rtlCol="0"/>
          <a:lstStyle/>
          <a:p>
            <a:pPr>
              <a:defRPr/>
            </a:pPr>
            <a:endParaRPr lang="el-GR" altLang="el-GR"/>
          </a:p>
        </p:txBody>
      </p:sp>
      <p:sp>
        <p:nvSpPr>
          <p:cNvPr id="12" name="Slide Number Placeholder 11"/>
          <p:cNvSpPr>
            <a:spLocks noGrp="1"/>
          </p:cNvSpPr>
          <p:nvPr>
            <p:ph type="sldNum" sz="quarter" idx="16"/>
          </p:nvPr>
        </p:nvSpPr>
        <p:spPr/>
        <p:txBody>
          <a:bodyPr rtlCol="0"/>
          <a:lstStyle/>
          <a:p>
            <a:pPr>
              <a:defRPr/>
            </a:pPr>
            <a:fld id="{3162BD97-BB9B-7246-9931-9CB0B29A9F28}" type="slidenum">
              <a:rPr lang="el-GR" smtClean="0"/>
              <a:pPr>
                <a:defRPr/>
              </a:pPr>
              <a:t>‹#›</a:t>
            </a:fld>
            <a:endParaRPr lang="el-GR"/>
          </a:p>
        </p:txBody>
      </p:sp>
      <p:sp>
        <p:nvSpPr>
          <p:cNvPr id="14" name="Footer Placeholder 13"/>
          <p:cNvSpPr>
            <a:spLocks noGrp="1"/>
          </p:cNvSpPr>
          <p:nvPr>
            <p:ph type="ftr" sz="quarter" idx="17"/>
          </p:nvPr>
        </p:nvSpPr>
        <p:spPr/>
        <p:txBody>
          <a:bodyPr rtlCol="0"/>
          <a:lstStyle/>
          <a:p>
            <a:pPr>
              <a:defRPr/>
            </a:pPr>
            <a:endParaRPr lang="el-GR" altLang="el-G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l-GR"/>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l-GR"/>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l-GR" altLang="el-GR"/>
          </a:p>
        </p:txBody>
      </p:sp>
      <p:sp>
        <p:nvSpPr>
          <p:cNvPr id="4" name="Footer Placeholder 3"/>
          <p:cNvSpPr>
            <a:spLocks noGrp="1"/>
          </p:cNvSpPr>
          <p:nvPr>
            <p:ph type="ftr" sz="quarter" idx="11"/>
          </p:nvPr>
        </p:nvSpPr>
        <p:spPr/>
        <p:txBody>
          <a:bodyPr/>
          <a:lstStyle/>
          <a:p>
            <a:pPr>
              <a:defRPr/>
            </a:pPr>
            <a:endParaRPr lang="el-GR" altLang="el-GR"/>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3162BD97-BB9B-7246-9931-9CB0B29A9F28}" type="slidenum">
              <a:rPr lang="el-GR" smtClean="0"/>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ltLang="el-GR"/>
          </a:p>
        </p:txBody>
      </p:sp>
      <p:sp>
        <p:nvSpPr>
          <p:cNvPr id="3" name="Footer Placeholder 2"/>
          <p:cNvSpPr>
            <a:spLocks noGrp="1"/>
          </p:cNvSpPr>
          <p:nvPr>
            <p:ph type="ftr" sz="quarter" idx="11"/>
          </p:nvPr>
        </p:nvSpPr>
        <p:spPr/>
        <p:txBody>
          <a:bodyPr/>
          <a:lstStyle/>
          <a:p>
            <a:pPr>
              <a:defRPr/>
            </a:pPr>
            <a:endParaRPr lang="el-GR" altLang="el-G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3162BD97-BB9B-7246-9931-9CB0B29A9F28}" type="slidenum">
              <a:rPr lang="el-GR" smtClean="0"/>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l-GR"/>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l-GR" altLang="el-GR"/>
          </a:p>
        </p:txBody>
      </p:sp>
      <p:sp>
        <p:nvSpPr>
          <p:cNvPr id="6" name="Footer Placeholder 5"/>
          <p:cNvSpPr>
            <a:spLocks noGrp="1"/>
          </p:cNvSpPr>
          <p:nvPr>
            <p:ph type="ftr" sz="quarter" idx="11"/>
          </p:nvPr>
        </p:nvSpPr>
        <p:spPr/>
        <p:txBody>
          <a:bodyPr/>
          <a:lstStyle/>
          <a:p>
            <a:pPr>
              <a:defRPr/>
            </a:pPr>
            <a:endParaRPr lang="el-GR" altLang="el-GR"/>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3162BD97-BB9B-7246-9931-9CB0B29A9F28}" type="slidenum">
              <a:rPr lang="el-GR" smtClean="0"/>
              <a:pPr>
                <a:defRPr/>
              </a:pPr>
              <a:t>‹#›</a:t>
            </a:fld>
            <a:endParaRPr lang="el-G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l-GR"/>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l-GR"/>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a:defRPr/>
            </a:pPr>
            <a:endParaRPr lang="el-GR" altLang="el-G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3162BD97-BB9B-7246-9931-9CB0B29A9F28}" type="slidenum">
              <a:rPr lang="el-GR" smtClean="0"/>
              <a:pPr>
                <a:defRPr/>
              </a:pPr>
              <a:t>‹#›</a:t>
            </a:fld>
            <a:endParaRPr lang="el-GR"/>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l-GR" altLang="el-G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l-GR"/>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l-GR"/>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l-GR"/>
              <a:t>Click to edit Master text styles</a:t>
            </a:r>
          </a:p>
          <a:p>
            <a:pPr lvl="1" eaLnBrk="1" latinLnBrk="0" hangingPunct="1"/>
            <a:r>
              <a:rPr kumimoji="0" lang="el-GR"/>
              <a:t>Second level</a:t>
            </a:r>
          </a:p>
          <a:p>
            <a:pPr lvl="2" eaLnBrk="1" latinLnBrk="0" hangingPunct="1"/>
            <a:r>
              <a:rPr kumimoji="0" lang="el-GR"/>
              <a:t>Third level</a:t>
            </a:r>
          </a:p>
          <a:p>
            <a:pPr lvl="3" eaLnBrk="1" latinLnBrk="0" hangingPunct="1"/>
            <a:r>
              <a:rPr kumimoji="0" lang="el-GR"/>
              <a:t>Fourth level</a:t>
            </a:r>
          </a:p>
          <a:p>
            <a:pPr lvl="4" eaLnBrk="1" latinLnBrk="0" hangingPunct="1"/>
            <a:r>
              <a:rPr kumimoji="0" lang="el-GR"/>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endParaRPr lang="el-GR" altLang="el-G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l-GR" altLang="el-G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3162BD97-BB9B-7246-9931-9CB0B29A9F28}" type="slidenum">
              <a:rPr lang="el-GR" smtClean="0"/>
              <a:pPr>
                <a:defRPr/>
              </a:pPr>
              <a:t>‹#›</a:t>
            </a:fld>
            <a:endParaRPr lang="el-G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44700" y="3213100"/>
            <a:ext cx="7188200" cy="2476500"/>
          </a:xfrm>
        </p:spPr>
        <p:txBody>
          <a:bodyPr>
            <a:normAutofit fontScale="90000"/>
          </a:bodyPr>
          <a:lstStyle/>
          <a:p>
            <a:r>
              <a:rPr lang="en-US" sz="4000" cap="none" dirty="0"/>
              <a:t>A</a:t>
            </a:r>
            <a:r>
              <a:rPr lang="el-GR" sz="4000" cap="none" dirty="0"/>
              <a:t>πό την κοινωνία της γνώσης στην </a:t>
            </a:r>
            <a:br>
              <a:rPr lang="el-GR" sz="4000" cap="none" dirty="0"/>
            </a:br>
            <a:r>
              <a:rPr lang="el-GR" sz="4000" cap="none" dirty="0"/>
              <a:t>4</a:t>
            </a:r>
            <a:r>
              <a:rPr lang="el-GR" sz="4000" cap="none" baseline="30000" dirty="0"/>
              <a:t>η</a:t>
            </a:r>
            <a:r>
              <a:rPr lang="el-GR" sz="4000" cap="none" dirty="0"/>
              <a:t> βιομηχανική επανάσταση</a:t>
            </a:r>
            <a:r>
              <a:rPr lang="en-US" sz="4000" cap="none" dirty="0"/>
              <a:t> (IR 4.</a:t>
            </a:r>
            <a:r>
              <a:rPr lang="el-GR" sz="4000" cap="none" dirty="0"/>
              <a:t>0</a:t>
            </a:r>
            <a:r>
              <a:rPr lang="en-US" sz="4000" cap="none" dirty="0"/>
              <a:t>)</a:t>
            </a:r>
            <a:r>
              <a:rPr lang="el-GR" sz="4000" cap="none" dirty="0"/>
              <a:t>: </a:t>
            </a:r>
            <a:br>
              <a:rPr lang="el-GR" sz="4000" cap="none" dirty="0"/>
            </a:br>
            <a:r>
              <a:rPr lang="el-GR" sz="4000" cap="none" dirty="0"/>
              <a:t>Τα νέα εκπαιδευτικά διλήμματα</a:t>
            </a:r>
            <a:endParaRPr lang="en-US" sz="4000" cap="none" dirty="0"/>
          </a:p>
        </p:txBody>
      </p:sp>
      <p:sp>
        <p:nvSpPr>
          <p:cNvPr id="2" name="Subtitle 1"/>
          <p:cNvSpPr>
            <a:spLocks noGrp="1"/>
          </p:cNvSpPr>
          <p:nvPr>
            <p:ph type="subTitle" idx="1"/>
          </p:nvPr>
        </p:nvSpPr>
        <p:spPr>
          <a:xfrm>
            <a:off x="2476500" y="6050037"/>
            <a:ext cx="6591300" cy="685800"/>
          </a:xfrm>
        </p:spPr>
        <p:txBody>
          <a:bodyPr>
            <a:normAutofit/>
          </a:bodyPr>
          <a:lstStyle/>
          <a:p>
            <a:r>
              <a:rPr lang="el-GR" dirty="0"/>
              <a:t>Γιούλη Παπαδιαμαντάκη </a:t>
            </a:r>
            <a:r>
              <a:rPr lang="mr-IN" dirty="0"/>
              <a:t>–</a:t>
            </a:r>
            <a:r>
              <a:rPr lang="el-GR" dirty="0"/>
              <a:t> 26.5.2022</a:t>
            </a:r>
            <a:endParaRPr lang="en-US" dirty="0"/>
          </a:p>
        </p:txBody>
      </p:sp>
    </p:spTree>
    <p:extLst>
      <p:ext uri="{BB962C8B-B14F-4D97-AF65-F5344CB8AC3E}">
        <p14:creationId xmlns:p14="http://schemas.microsoft.com/office/powerpoint/2010/main" val="3485706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a:t>
            </a:r>
            <a:r>
              <a:rPr lang="el-GR" dirty="0"/>
              <a:t>ι Διεθνείς πολιτικές ... </a:t>
            </a:r>
            <a:r>
              <a:rPr lang="en-US" dirty="0"/>
              <a:t>UNESCO</a:t>
            </a:r>
          </a:p>
        </p:txBody>
      </p:sp>
      <p:sp>
        <p:nvSpPr>
          <p:cNvPr id="3" name="Content Placeholder 2"/>
          <p:cNvSpPr>
            <a:spLocks noGrp="1"/>
          </p:cNvSpPr>
          <p:nvPr>
            <p:ph sz="quarter" idx="1"/>
          </p:nvPr>
        </p:nvSpPr>
        <p:spPr>
          <a:xfrm>
            <a:off x="612648" y="1600200"/>
            <a:ext cx="8153400" cy="4673600"/>
          </a:xfrm>
        </p:spPr>
        <p:txBody>
          <a:bodyPr>
            <a:normAutofit fontScale="92500" lnSpcReduction="10000"/>
          </a:bodyPr>
          <a:lstStyle/>
          <a:p>
            <a:pPr marL="0" indent="0">
              <a:buNone/>
            </a:pPr>
            <a:endParaRPr lang="en-US" dirty="0"/>
          </a:p>
          <a:p>
            <a:pPr marL="0" indent="0">
              <a:buNone/>
            </a:pPr>
            <a:r>
              <a:rPr lang="el-GR" dirty="0"/>
              <a:t>1. </a:t>
            </a:r>
            <a:r>
              <a:rPr lang="en-US" dirty="0"/>
              <a:t>Planning education in the AI era: Lead the Leap </a:t>
            </a:r>
            <a:r>
              <a:rPr lang="el-GR" dirty="0"/>
              <a:t>Διεθνής διάσκεψη για την εφαρμογή της </a:t>
            </a:r>
            <a:r>
              <a:rPr lang="en-US" dirty="0"/>
              <a:t>TN</a:t>
            </a:r>
            <a:r>
              <a:rPr lang="el-GR" dirty="0"/>
              <a:t> στην εκπαίδευση και καταληκτικό κείμενο αρχών (16-18/5/2019) </a:t>
            </a:r>
            <a:endParaRPr lang="en-US" dirty="0"/>
          </a:p>
          <a:p>
            <a:pPr marL="0" indent="0">
              <a:buNone/>
            </a:pPr>
            <a:r>
              <a:rPr lang="el-GR" dirty="0"/>
              <a:t>2. </a:t>
            </a:r>
            <a:r>
              <a:rPr lang="en-US" dirty="0"/>
              <a:t>Beijing Consensus </a:t>
            </a:r>
            <a:endParaRPr lang="el-GR" dirty="0"/>
          </a:p>
          <a:p>
            <a:r>
              <a:rPr lang="el-GR" dirty="0"/>
              <a:t>50 υπουργοί/υφυπουργοί παιδείας, περισσότεροι από 1000 εκπρόσωποι εταιριών/Ν</a:t>
            </a:r>
            <a:r>
              <a:rPr lang="en-US" dirty="0"/>
              <a:t>GO’s </a:t>
            </a:r>
            <a:r>
              <a:rPr lang="el-GR" dirty="0"/>
              <a:t>και άλλων κοινωνικών εταίρων συμφώνησαν ένα κείμενο αρχών για την ανάπτυξη εκπαιδευτικής πολιτικής για την ΤΝ σε 10 άξονες </a:t>
            </a:r>
            <a:endParaRPr lang="en-US" dirty="0"/>
          </a:p>
        </p:txBody>
      </p:sp>
    </p:spTree>
    <p:extLst>
      <p:ext uri="{BB962C8B-B14F-4D97-AF65-F5344CB8AC3E}">
        <p14:creationId xmlns:p14="http://schemas.microsoft.com/office/powerpoint/2010/main" val="1293252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39700"/>
            <a:ext cx="8153400" cy="990600"/>
          </a:xfrm>
        </p:spPr>
        <p:txBody>
          <a:bodyPr>
            <a:normAutofit fontScale="90000"/>
          </a:bodyPr>
          <a:lstStyle/>
          <a:p>
            <a:r>
              <a:rPr lang="en-US" dirty="0"/>
              <a:t>Beijing Consensus</a:t>
            </a:r>
            <a:r>
              <a:rPr lang="el-GR" dirty="0"/>
              <a:t> </a:t>
            </a:r>
            <a:br>
              <a:rPr lang="en-US" dirty="0"/>
            </a:br>
            <a:r>
              <a:rPr lang="en-US" dirty="0"/>
              <a:t>for AI in education (201</a:t>
            </a:r>
            <a:r>
              <a:rPr lang="el-GR" dirty="0"/>
              <a:t>9</a:t>
            </a:r>
            <a:r>
              <a:rPr lang="en-US" dirty="0"/>
              <a:t>)</a:t>
            </a:r>
          </a:p>
        </p:txBody>
      </p:sp>
      <p:sp>
        <p:nvSpPr>
          <p:cNvPr id="3" name="Content Placeholder 2"/>
          <p:cNvSpPr>
            <a:spLocks noGrp="1"/>
          </p:cNvSpPr>
          <p:nvPr>
            <p:ph sz="quarter" idx="1"/>
          </p:nvPr>
        </p:nvSpPr>
        <p:spPr>
          <a:xfrm>
            <a:off x="114300" y="1612900"/>
            <a:ext cx="8857996" cy="4876800"/>
          </a:xfrm>
        </p:spPr>
        <p:txBody>
          <a:bodyPr>
            <a:noAutofit/>
          </a:bodyPr>
          <a:lstStyle/>
          <a:p>
            <a:pPr marL="0" indent="0">
              <a:buNone/>
            </a:pPr>
            <a:r>
              <a:rPr lang="el-GR" sz="2600" dirty="0"/>
              <a:t>Πρότειναν την ανάληψη δράσεων για </a:t>
            </a:r>
          </a:p>
          <a:p>
            <a:pPr marL="514350" indent="-514350">
              <a:buAutoNum type="arabicPeriod"/>
            </a:pPr>
            <a:r>
              <a:rPr lang="el-GR" sz="2600" dirty="0"/>
              <a:t>Τον (εκπαιδευτικό) σχεδιασμό και την ενσωμάτωση ΤΝ</a:t>
            </a:r>
            <a:r>
              <a:rPr lang="en-US" sz="2600" dirty="0"/>
              <a:t> </a:t>
            </a:r>
            <a:r>
              <a:rPr lang="el-GR" sz="2600" dirty="0"/>
              <a:t>σε όλες τις εκπαιδευτικές πολιτικές</a:t>
            </a:r>
          </a:p>
          <a:p>
            <a:pPr marL="514350" indent="-514350">
              <a:buAutoNum type="arabicPeriod"/>
            </a:pPr>
            <a:r>
              <a:rPr lang="el-GR" sz="2600" dirty="0"/>
              <a:t>Τη χρήση ΤΝ</a:t>
            </a:r>
            <a:r>
              <a:rPr lang="en-US" sz="2600" dirty="0"/>
              <a:t> </a:t>
            </a:r>
            <a:r>
              <a:rPr lang="el-GR" sz="2600" dirty="0"/>
              <a:t>στη διοίκηση και την παροχή της εκπαίδευσης</a:t>
            </a:r>
          </a:p>
          <a:p>
            <a:pPr marL="514350" indent="-514350">
              <a:buAutoNum type="arabicPeriod"/>
            </a:pPr>
            <a:r>
              <a:rPr lang="el-GR" sz="2600" dirty="0"/>
              <a:t> Τη χρήση ΤΝ για την ενδυνάμωση της διδασκαλίας και των εκπαιδευτών</a:t>
            </a:r>
          </a:p>
          <a:p>
            <a:pPr marL="514350" indent="-514350">
              <a:buAutoNum type="arabicPeriod"/>
            </a:pPr>
            <a:r>
              <a:rPr lang="el-GR" sz="2600" dirty="0"/>
              <a:t> Τη χρήση ΤΝ στην μάθηση και την αξιολόγηση της επίδοσης των μαθητών</a:t>
            </a:r>
          </a:p>
          <a:p>
            <a:pPr marL="514350" indent="-514350">
              <a:buAutoNum type="arabicPeriod"/>
            </a:pPr>
            <a:r>
              <a:rPr lang="el-GR" sz="2600" dirty="0"/>
              <a:t>Την επίπτωση της ΤΝ στην ανάπτυξη των αξιών και των δεξιοτήτων για τη ζωή </a:t>
            </a:r>
            <a:r>
              <a:rPr lang="en-US" sz="2600" dirty="0"/>
              <a:t> </a:t>
            </a:r>
            <a:r>
              <a:rPr lang="el-GR" sz="2600" dirty="0"/>
              <a:t>και την εργασία</a:t>
            </a:r>
          </a:p>
        </p:txBody>
      </p:sp>
    </p:spTree>
    <p:extLst>
      <p:ext uri="{BB962C8B-B14F-4D97-AF65-F5344CB8AC3E}">
        <p14:creationId xmlns:p14="http://schemas.microsoft.com/office/powerpoint/2010/main" val="1606060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Beijing Consensus</a:t>
            </a:r>
            <a:r>
              <a:rPr lang="el-GR" dirty="0"/>
              <a:t> </a:t>
            </a:r>
            <a:br>
              <a:rPr lang="en-US" dirty="0"/>
            </a:br>
            <a:r>
              <a:rPr lang="en-US" dirty="0"/>
              <a:t>for AI in education (201</a:t>
            </a:r>
            <a:r>
              <a:rPr lang="el-GR" dirty="0"/>
              <a:t>9</a:t>
            </a:r>
            <a:r>
              <a:rPr lang="en-US" dirty="0"/>
              <a:t>)</a:t>
            </a:r>
          </a:p>
        </p:txBody>
      </p:sp>
      <p:sp>
        <p:nvSpPr>
          <p:cNvPr id="3" name="Content Placeholder 2"/>
          <p:cNvSpPr>
            <a:spLocks noGrp="1"/>
          </p:cNvSpPr>
          <p:nvPr>
            <p:ph sz="quarter" idx="1"/>
          </p:nvPr>
        </p:nvSpPr>
        <p:spPr>
          <a:xfrm>
            <a:off x="612648" y="1600200"/>
            <a:ext cx="8328152" cy="4495800"/>
          </a:xfrm>
        </p:spPr>
        <p:txBody>
          <a:bodyPr>
            <a:normAutofit fontScale="85000" lnSpcReduction="20000"/>
          </a:bodyPr>
          <a:lstStyle/>
          <a:p>
            <a:pPr marL="514350" indent="-514350">
              <a:buFont typeface="+mj-lt"/>
              <a:buAutoNum type="arabicPeriod" startAt="6"/>
            </a:pPr>
            <a:r>
              <a:rPr lang="el-GR" sz="3200" dirty="0"/>
              <a:t>Τη χρήση ΤΝ για την παροχή ευκαιριών διαβίου μάθησης σε όλους</a:t>
            </a:r>
            <a:r>
              <a:rPr lang="en-US" sz="3200" dirty="0"/>
              <a:t> </a:t>
            </a:r>
            <a:endParaRPr lang="el-GR" sz="3200" dirty="0"/>
          </a:p>
          <a:p>
            <a:pPr marL="514350" indent="-514350">
              <a:buFont typeface="+mj-lt"/>
              <a:buAutoNum type="arabicPeriod" startAt="6"/>
            </a:pPr>
            <a:r>
              <a:rPr lang="el-GR" sz="3200" dirty="0"/>
              <a:t>Την προώθηση της δίκαιης και συμπεριληπτικής χρήσης της ΤΝ στην εκπαίδευση </a:t>
            </a:r>
          </a:p>
          <a:p>
            <a:pPr marL="514350" indent="-514350">
              <a:buFont typeface="+mj-lt"/>
              <a:buAutoNum type="arabicPeriod" startAt="6"/>
            </a:pPr>
            <a:r>
              <a:rPr lang="el-GR" sz="3200" dirty="0"/>
              <a:t>Την προώθηση της δίκαιης χρήσης της ΤΝ</a:t>
            </a:r>
            <a:r>
              <a:rPr lang="en-US" sz="3200" dirty="0"/>
              <a:t> </a:t>
            </a:r>
            <a:r>
              <a:rPr lang="el-GR" sz="3200" dirty="0"/>
              <a:t>για την ισότητα των φύλων (</a:t>
            </a:r>
            <a:r>
              <a:rPr lang="en-US" sz="3200" dirty="0"/>
              <a:t>gender-equitable)</a:t>
            </a:r>
            <a:endParaRPr lang="el-GR" sz="3200" dirty="0"/>
          </a:p>
          <a:p>
            <a:pPr marL="514350" indent="-514350">
              <a:buFont typeface="+mj-lt"/>
              <a:buAutoNum type="arabicPeriod" startAt="6"/>
            </a:pPr>
            <a:r>
              <a:rPr lang="en-US" sz="3200" dirty="0"/>
              <a:t>T</a:t>
            </a:r>
            <a:r>
              <a:rPr lang="el-GR" sz="3200" dirty="0"/>
              <a:t>η διασφάλιση της ηθικής, διαφανούς και ελεγχόμενης (</a:t>
            </a:r>
            <a:r>
              <a:rPr lang="en-US" sz="3200" dirty="0"/>
              <a:t>auditable</a:t>
            </a:r>
            <a:r>
              <a:rPr lang="el-GR" sz="3200" dirty="0"/>
              <a:t>) χρήσης των εκπαιδευτικών δεδομένων και αλγορίθμων</a:t>
            </a:r>
          </a:p>
          <a:p>
            <a:pPr marL="514350" indent="-514350">
              <a:buFont typeface="+mj-lt"/>
              <a:buAutoNum type="arabicPeriod" startAt="6"/>
            </a:pPr>
            <a:r>
              <a:rPr lang="el-GR" sz="3200" dirty="0"/>
              <a:t>Την παρακολούθηση, την αξιολόγηση και την έρευνα στο πεδίο της ΤΝ. </a:t>
            </a:r>
            <a:endParaRPr lang="en-US" sz="3200" dirty="0"/>
          </a:p>
          <a:p>
            <a:pPr marL="0" indent="0">
              <a:buNone/>
            </a:pPr>
            <a:endParaRPr lang="el-GR" dirty="0"/>
          </a:p>
        </p:txBody>
      </p:sp>
    </p:spTree>
    <p:extLst>
      <p:ext uri="{BB962C8B-B14F-4D97-AF65-F5344CB8AC3E}">
        <p14:creationId xmlns:p14="http://schemas.microsoft.com/office/powerpoint/2010/main" val="4274118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Unesco</a:t>
            </a:r>
            <a:endParaRPr lang="en-US" dirty="0"/>
          </a:p>
        </p:txBody>
      </p:sp>
      <p:sp>
        <p:nvSpPr>
          <p:cNvPr id="3" name="Content Placeholder 2"/>
          <p:cNvSpPr>
            <a:spLocks noGrp="1"/>
          </p:cNvSpPr>
          <p:nvPr>
            <p:ph sz="quarter" idx="1"/>
          </p:nvPr>
        </p:nvSpPr>
        <p:spPr/>
        <p:txBody>
          <a:bodyPr/>
          <a:lstStyle/>
          <a:p>
            <a:r>
              <a:rPr lang="el-GR" dirty="0"/>
              <a:t>Το 2021 δημοσιεύεται το αντίστοιχο εγχειρίδιο για τους χαράσσοντες πολιτική</a:t>
            </a:r>
          </a:p>
          <a:p>
            <a:pPr marL="0" indent="0">
              <a:buNone/>
            </a:pPr>
            <a:r>
              <a:rPr lang="en-US" dirty="0"/>
              <a:t>“</a:t>
            </a:r>
            <a:r>
              <a:rPr lang="el-GR" dirty="0"/>
              <a:t>ΑΙ </a:t>
            </a:r>
            <a:r>
              <a:rPr lang="en-US" dirty="0"/>
              <a:t>and education : Guidance for policy makers”</a:t>
            </a:r>
          </a:p>
        </p:txBody>
      </p:sp>
    </p:spTree>
    <p:extLst>
      <p:ext uri="{BB962C8B-B14F-4D97-AF65-F5344CB8AC3E}">
        <p14:creationId xmlns:p14="http://schemas.microsoft.com/office/powerpoint/2010/main" val="334243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περιφερειακές πολιτικές: </a:t>
            </a:r>
            <a:r>
              <a:rPr lang="en-US" dirty="0"/>
              <a:t>E</a:t>
            </a:r>
            <a:r>
              <a:rPr lang="el-GR" dirty="0"/>
              <a:t>υρώπη</a:t>
            </a:r>
            <a:endParaRPr lang="en-US" dirty="0"/>
          </a:p>
        </p:txBody>
      </p:sp>
      <p:sp>
        <p:nvSpPr>
          <p:cNvPr id="3" name="Content Placeholder 2"/>
          <p:cNvSpPr>
            <a:spLocks noGrp="1"/>
          </p:cNvSpPr>
          <p:nvPr>
            <p:ph sz="quarter" idx="1"/>
          </p:nvPr>
        </p:nvSpPr>
        <p:spPr>
          <a:xfrm>
            <a:off x="612648" y="1600200"/>
            <a:ext cx="8153400" cy="4940300"/>
          </a:xfrm>
        </p:spPr>
        <p:txBody>
          <a:bodyPr>
            <a:normAutofit fontScale="92500"/>
          </a:bodyPr>
          <a:lstStyle/>
          <a:p>
            <a:r>
              <a:rPr lang="en-US" dirty="0"/>
              <a:t>EU AI Act </a:t>
            </a:r>
            <a:r>
              <a:rPr lang="el-GR" dirty="0"/>
              <a:t>(</a:t>
            </a:r>
            <a:r>
              <a:rPr lang="it-IT" dirty="0"/>
              <a:t>Procedure 2021/0106/COD</a:t>
            </a:r>
            <a:r>
              <a:rPr lang="el-GR" dirty="0"/>
              <a:t>)- σε εξέλιξη</a:t>
            </a:r>
            <a:br>
              <a:rPr lang="el-GR" dirty="0"/>
            </a:br>
            <a:r>
              <a:rPr lang="el-GR" dirty="0"/>
              <a:t>Τα συστήματα ΑΙ που χρησιμοποιούνται στην εκπαίδευση έχουν χαρακτηριστεί υψηλού κινδύνου</a:t>
            </a:r>
            <a:endParaRPr lang="en-US" dirty="0"/>
          </a:p>
          <a:p>
            <a:r>
              <a:rPr lang="en-US" dirty="0"/>
              <a:t>The Impact of Artificial Intelligence on Learning, Teaching, and Education/JRC (</a:t>
            </a:r>
            <a:r>
              <a:rPr lang="en-US" dirty="0" err="1"/>
              <a:t>Tuomi</a:t>
            </a:r>
            <a:r>
              <a:rPr lang="en-US" dirty="0"/>
              <a:t>, 2018)</a:t>
            </a:r>
            <a:endParaRPr lang="el-GR" dirty="0"/>
          </a:p>
          <a:p>
            <a:r>
              <a:rPr lang="el-GR" dirty="0"/>
              <a:t>Ευρωπαϊκή πολιτική ανάπτυξης ψηφιακών δεξιοτήτων </a:t>
            </a:r>
            <a:r>
              <a:rPr lang="mr-IN" dirty="0"/>
              <a:t>–</a:t>
            </a:r>
            <a:r>
              <a:rPr lang="el-GR" dirty="0"/>
              <a:t> που έχουν ήδη κατηγοριοποιηθεί ως χαμηλές </a:t>
            </a:r>
            <a:r>
              <a:rPr lang="mr-IN" dirty="0"/>
              <a:t>–</a:t>
            </a:r>
            <a:r>
              <a:rPr lang="el-GR" dirty="0"/>
              <a:t> μέσες και υψηλές</a:t>
            </a:r>
          </a:p>
          <a:p>
            <a:r>
              <a:rPr lang="el-GR" dirty="0"/>
              <a:t>Το Συμβούλιο της Ευρώπης σε συνέδριο του 2021 πέρασε ήδη απόφαση για τη χρήση ΑΙ στην εκπαίδευση. </a:t>
            </a:r>
            <a:endParaRPr lang="en-US" dirty="0"/>
          </a:p>
          <a:p>
            <a:endParaRPr lang="en-US" dirty="0"/>
          </a:p>
        </p:txBody>
      </p:sp>
    </p:spTree>
    <p:extLst>
      <p:ext uri="{BB962C8B-B14F-4D97-AF65-F5344CB8AC3E}">
        <p14:creationId xmlns:p14="http://schemas.microsoft.com/office/powerpoint/2010/main" val="4201856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θα διδάσκουμε (πια!</a:t>
            </a:r>
            <a:r>
              <a:rPr lang="en-US" dirty="0"/>
              <a:t>;</a:t>
            </a:r>
            <a:r>
              <a:rPr lang="el-GR" dirty="0"/>
              <a:t>) .... </a:t>
            </a:r>
            <a:endParaRPr lang="en-US" dirty="0"/>
          </a:p>
        </p:txBody>
      </p:sp>
      <p:sp>
        <p:nvSpPr>
          <p:cNvPr id="3" name="Content Placeholder 2"/>
          <p:cNvSpPr>
            <a:spLocks noGrp="1"/>
          </p:cNvSpPr>
          <p:nvPr>
            <p:ph sz="quarter" idx="1"/>
          </p:nvPr>
        </p:nvSpPr>
        <p:spPr>
          <a:xfrm>
            <a:off x="520700" y="1638300"/>
            <a:ext cx="8432800" cy="5067300"/>
          </a:xfrm>
        </p:spPr>
        <p:txBody>
          <a:bodyPr>
            <a:normAutofit/>
          </a:bodyPr>
          <a:lstStyle/>
          <a:p>
            <a:pPr marL="0" indent="0">
              <a:buNone/>
            </a:pPr>
            <a:r>
              <a:rPr lang="el-GR" dirty="0"/>
              <a:t>Οι προτάσεις πολιτικής συμφωνούν ότι τα προγράμματα σπουδών οφείλουν να ενσωματώσουν σε όλα τα επίπεδα εκπαίδευσης</a:t>
            </a:r>
          </a:p>
          <a:p>
            <a:pPr lvl="1"/>
            <a:r>
              <a:rPr lang="en-US" dirty="0"/>
              <a:t>S.T.E.A.M.</a:t>
            </a:r>
            <a:r>
              <a:rPr lang="el-GR" dirty="0"/>
              <a:t>, (</a:t>
            </a:r>
            <a:r>
              <a:rPr lang="en-GB" dirty="0" err="1"/>
              <a:t>Α</a:t>
            </a:r>
            <a:r>
              <a:rPr lang="el-GR" dirty="0"/>
              <a:t> </a:t>
            </a:r>
            <a:r>
              <a:rPr lang="en-GB" dirty="0"/>
              <a:t>=</a:t>
            </a:r>
            <a:r>
              <a:rPr lang="el-GR" dirty="0"/>
              <a:t> </a:t>
            </a:r>
            <a:r>
              <a:rPr lang="en-GB" dirty="0" err="1"/>
              <a:t>Αrts</a:t>
            </a:r>
            <a:r>
              <a:rPr lang="en-US" dirty="0"/>
              <a:t>)</a:t>
            </a:r>
            <a:endParaRPr lang="el-GR" dirty="0"/>
          </a:p>
          <a:p>
            <a:pPr lvl="1"/>
            <a:r>
              <a:rPr lang="el-GR" dirty="0"/>
              <a:t>Ικανότητα γραφής κώδικα/ψηφιακές δεξιότητες</a:t>
            </a:r>
          </a:p>
          <a:p>
            <a:pPr lvl="1"/>
            <a:r>
              <a:rPr lang="el-GR" dirty="0"/>
              <a:t>Εξοικίωση με τον τρόπο λειτουργίας των συστημάτων ΤΝ (πλεονεκτημάτων </a:t>
            </a:r>
            <a:r>
              <a:rPr lang="mr-IN" dirty="0"/>
              <a:t>–</a:t>
            </a:r>
            <a:r>
              <a:rPr lang="el-GR" dirty="0"/>
              <a:t>κινδύνων).</a:t>
            </a:r>
          </a:p>
          <a:p>
            <a:pPr lvl="1"/>
            <a:r>
              <a:rPr lang="el-GR" dirty="0"/>
              <a:t>ψηφιακή πολιτειότητα </a:t>
            </a:r>
          </a:p>
          <a:p>
            <a:pPr lvl="1"/>
            <a:r>
              <a:rPr lang="el-GR" dirty="0"/>
              <a:t>Ηθική.</a:t>
            </a:r>
          </a:p>
          <a:p>
            <a:endParaRPr lang="en-US" dirty="0"/>
          </a:p>
        </p:txBody>
      </p:sp>
    </p:spTree>
    <p:extLst>
      <p:ext uri="{BB962C8B-B14F-4D97-AF65-F5344CB8AC3E}">
        <p14:creationId xmlns:p14="http://schemas.microsoft.com/office/powerpoint/2010/main" val="3178682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Στην ανώτατη</a:t>
            </a:r>
            <a:r>
              <a:rPr lang="en-US" dirty="0"/>
              <a:t> </a:t>
            </a:r>
            <a:r>
              <a:rPr lang="el-GR" dirty="0"/>
              <a:t>εκπαίδευση</a:t>
            </a:r>
            <a:endParaRPr lang="en-US" dirty="0"/>
          </a:p>
        </p:txBody>
      </p:sp>
      <p:sp>
        <p:nvSpPr>
          <p:cNvPr id="3" name="Content Placeholder 2"/>
          <p:cNvSpPr>
            <a:spLocks noGrp="1"/>
          </p:cNvSpPr>
          <p:nvPr>
            <p:ph sz="quarter" idx="1"/>
          </p:nvPr>
        </p:nvSpPr>
        <p:spPr/>
        <p:txBody>
          <a:bodyPr/>
          <a:lstStyle/>
          <a:p>
            <a:pPr marL="320040" lvl="1" indent="-320040">
              <a:spcBef>
                <a:spcPts val="700"/>
              </a:spcBef>
              <a:buClr>
                <a:schemeClr val="accent2"/>
              </a:buClr>
              <a:buSzPct val="60000"/>
              <a:buFont typeface="Wingdings"/>
              <a:buChar char=""/>
            </a:pPr>
            <a:r>
              <a:rPr lang="el-GR" dirty="0"/>
              <a:t>Επισημαίνονται οι ελλείψεις σε ειδικότητες</a:t>
            </a:r>
          </a:p>
          <a:p>
            <a:pPr marL="594360" lvl="2" indent="-320040">
              <a:spcBef>
                <a:spcPts val="700"/>
              </a:spcBef>
              <a:buSzPct val="60000"/>
              <a:buFont typeface="Wingdings"/>
              <a:buChar char=""/>
            </a:pPr>
            <a:r>
              <a:rPr lang="el-GR" dirty="0"/>
              <a:t> </a:t>
            </a:r>
            <a:r>
              <a:rPr lang="en-US" dirty="0"/>
              <a:t>Data specialists</a:t>
            </a:r>
          </a:p>
          <a:p>
            <a:pPr marL="594360" lvl="2" indent="-320040">
              <a:spcBef>
                <a:spcPts val="700"/>
              </a:spcBef>
              <a:buSzPct val="60000"/>
              <a:buFont typeface="Wingdings"/>
              <a:buChar char=""/>
            </a:pPr>
            <a:r>
              <a:rPr lang="en-US" dirty="0"/>
              <a:t>AI specialists</a:t>
            </a:r>
          </a:p>
          <a:p>
            <a:pPr marL="594360" lvl="2" indent="-320040">
              <a:spcBef>
                <a:spcPts val="700"/>
              </a:spcBef>
              <a:buSzPct val="60000"/>
              <a:buFont typeface="Wingdings"/>
              <a:buChar char=""/>
            </a:pPr>
            <a:r>
              <a:rPr lang="en-US" dirty="0"/>
              <a:t>H</a:t>
            </a:r>
            <a:r>
              <a:rPr lang="el-GR" dirty="0"/>
              <a:t>θική φιλοσοφία</a:t>
            </a:r>
            <a:endParaRPr lang="en-US" dirty="0"/>
          </a:p>
          <a:p>
            <a:pPr marL="594360" lvl="2" indent="-320040">
              <a:spcBef>
                <a:spcPts val="700"/>
              </a:spcBef>
              <a:buSzPct val="60000"/>
              <a:buFont typeface="Wingdings"/>
              <a:buChar char=""/>
            </a:pPr>
            <a:r>
              <a:rPr lang="el-GR" dirty="0"/>
              <a:t>Απαιτείται η συνολική αναπροσαρμογή της εκπαίδευσης εκπαιδευτικών προσχολικής </a:t>
            </a:r>
            <a:r>
              <a:rPr lang="mr-IN" dirty="0"/>
              <a:t>–</a:t>
            </a:r>
            <a:r>
              <a:rPr lang="el-GR" dirty="0"/>
              <a:t> πρωτοβάθμιας -δευτεροβάθμιας.</a:t>
            </a:r>
          </a:p>
          <a:p>
            <a:endParaRPr lang="en-US" dirty="0"/>
          </a:p>
        </p:txBody>
      </p:sp>
    </p:spTree>
    <p:extLst>
      <p:ext uri="{BB962C8B-B14F-4D97-AF65-F5344CB8AC3E}">
        <p14:creationId xmlns:p14="http://schemas.microsoft.com/office/powerpoint/2010/main" val="1608141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Καταληκτικά</a:t>
            </a:r>
            <a:r>
              <a:rPr lang="en-US" dirty="0"/>
              <a:t> </a:t>
            </a:r>
            <a:r>
              <a:rPr lang="el-GR" dirty="0"/>
              <a:t>.... </a:t>
            </a:r>
            <a:endParaRPr lang="en-US" dirty="0"/>
          </a:p>
        </p:txBody>
      </p:sp>
      <p:sp>
        <p:nvSpPr>
          <p:cNvPr id="3" name="Content Placeholder 2"/>
          <p:cNvSpPr>
            <a:spLocks noGrp="1"/>
          </p:cNvSpPr>
          <p:nvPr>
            <p:ph sz="quarter" idx="1"/>
          </p:nvPr>
        </p:nvSpPr>
        <p:spPr>
          <a:xfrm>
            <a:off x="254000" y="1600200"/>
            <a:ext cx="8750300" cy="5105400"/>
          </a:xfrm>
        </p:spPr>
        <p:txBody>
          <a:bodyPr>
            <a:normAutofit fontScale="92500"/>
          </a:bodyPr>
          <a:lstStyle/>
          <a:p>
            <a:r>
              <a:rPr lang="el-GR" dirty="0"/>
              <a:t>Αναμένεται ότι η ΤΝ όλο και περισσότερο θα χρησιμοποιείται στις δουλειές «ρουτίνας» εκτοπίζοντας το ανθρώπινο δυναμικό </a:t>
            </a:r>
            <a:endParaRPr lang="en-US" dirty="0"/>
          </a:p>
          <a:p>
            <a:r>
              <a:rPr lang="el-GR" dirty="0"/>
              <a:t>Δεν υπάρχουν πλέον σαφή όρια ανάμεσα στις φυσικές, τις ψηφιακές και τις βιολογικές όψεις της ζωής.</a:t>
            </a:r>
          </a:p>
          <a:p>
            <a:r>
              <a:rPr lang="el-GR" dirty="0"/>
              <a:t> Αλλαγή επιστημονικού παραδείγματος καθώς θα αυξάνεται η ικανότητά μας να διαχειριζόμαστε όλο και περισσότερα </a:t>
            </a:r>
            <a:r>
              <a:rPr lang="en-US" dirty="0"/>
              <a:t>big data</a:t>
            </a:r>
            <a:endParaRPr lang="el-GR" dirty="0"/>
          </a:p>
          <a:p>
            <a:r>
              <a:rPr lang="el-GR" dirty="0"/>
              <a:t>Οφείλουμε να επικεντρωθούμε στα χαρακτηριστικά που διαφοροποιούν τους ανθρώπους από τις μηχανές</a:t>
            </a:r>
          </a:p>
          <a:p>
            <a:r>
              <a:rPr lang="el-GR" dirty="0"/>
              <a:t>Φαντασία και ικανότητα για αυτόνομη δράση </a:t>
            </a:r>
            <a:endParaRPr lang="en-US" dirty="0"/>
          </a:p>
        </p:txBody>
      </p:sp>
    </p:spTree>
    <p:extLst>
      <p:ext uri="{BB962C8B-B14F-4D97-AF65-F5344CB8AC3E}">
        <p14:creationId xmlns:p14="http://schemas.microsoft.com/office/powerpoint/2010/main" val="337777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θέμα ....</a:t>
            </a:r>
            <a:endParaRPr lang="en-US" dirty="0"/>
          </a:p>
        </p:txBody>
      </p:sp>
      <p:sp>
        <p:nvSpPr>
          <p:cNvPr id="3" name="Content Placeholder 2"/>
          <p:cNvSpPr>
            <a:spLocks noGrp="1"/>
          </p:cNvSpPr>
          <p:nvPr>
            <p:ph sz="quarter" idx="1"/>
          </p:nvPr>
        </p:nvSpPr>
        <p:spPr>
          <a:xfrm>
            <a:off x="485648" y="1854200"/>
            <a:ext cx="8404352" cy="3860800"/>
          </a:xfrm>
        </p:spPr>
        <p:txBody>
          <a:bodyPr>
            <a:normAutofit/>
          </a:bodyPr>
          <a:lstStyle/>
          <a:p>
            <a:r>
              <a:rPr lang="el-GR" dirty="0"/>
              <a:t>Ένας νέος τύπος κοινωνίας αναδύεται... </a:t>
            </a:r>
          </a:p>
          <a:p>
            <a:r>
              <a:rPr lang="el-GR" dirty="0"/>
              <a:t>Η εφαρμογή των </a:t>
            </a:r>
            <a:r>
              <a:rPr lang="en-US" dirty="0"/>
              <a:t>IR 4.0</a:t>
            </a:r>
            <a:r>
              <a:rPr lang="el-GR" dirty="0"/>
              <a:t> τεχνολογιών, αλλάζει με απίστευτη ταχύτητα τον τρόπο, τα μέσα και τις σχέσεις παραγωγής προϊόντων και υπηρεσιών</a:t>
            </a:r>
          </a:p>
          <a:p>
            <a:r>
              <a:rPr lang="en-US" dirty="0"/>
              <a:t>A</a:t>
            </a:r>
            <a:r>
              <a:rPr lang="el-GR" dirty="0"/>
              <a:t>πίστευτη «ουτοπία» </a:t>
            </a:r>
            <a:r>
              <a:rPr lang="en-US" dirty="0"/>
              <a:t> </a:t>
            </a:r>
            <a:r>
              <a:rPr lang="el-GR" dirty="0"/>
              <a:t>ή ανυπόφορη «δυστοπία»</a:t>
            </a:r>
            <a:r>
              <a:rPr lang="en-US" dirty="0"/>
              <a:t>;</a:t>
            </a:r>
            <a:endParaRPr lang="el-GR" dirty="0"/>
          </a:p>
        </p:txBody>
      </p:sp>
    </p:spTree>
    <p:extLst>
      <p:ext uri="{BB962C8B-B14F-4D97-AF65-F5344CB8AC3E}">
        <p14:creationId xmlns:p14="http://schemas.microsoft.com/office/powerpoint/2010/main" val="163306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πρόβλημα</a:t>
            </a:r>
            <a:endParaRPr lang="en-US" dirty="0"/>
          </a:p>
        </p:txBody>
      </p:sp>
      <p:sp>
        <p:nvSpPr>
          <p:cNvPr id="4" name="Rectangle 3"/>
          <p:cNvSpPr/>
          <p:nvPr/>
        </p:nvSpPr>
        <p:spPr>
          <a:xfrm>
            <a:off x="370434" y="2296969"/>
            <a:ext cx="8537634" cy="2769989"/>
          </a:xfrm>
          <a:prstGeom prst="rect">
            <a:avLst/>
          </a:prstGeom>
          <a:noFill/>
          <a:ln>
            <a:noFill/>
          </a:ln>
        </p:spPr>
        <p:txBody>
          <a:bodyPr wrap="square" lIns="91440" tIns="45720" rIns="91440" bIns="45720">
            <a:spAutoFit/>
          </a:bodyPr>
          <a:lstStyle/>
          <a:p>
            <a:pPr marL="0" indent="0">
              <a:buNone/>
            </a:pP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indent="0">
              <a:buNone/>
            </a:pPr>
            <a:r>
              <a:rPr lang="en-US" sz="4000" b="1" cap="none" spc="0"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“The future is here ...</a:t>
            </a:r>
          </a:p>
          <a:p>
            <a:pPr marL="0" indent="0">
              <a:buNone/>
            </a:pPr>
            <a:r>
              <a:rPr lang="en-US" sz="54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  </a:t>
            </a:r>
            <a:r>
              <a:rPr lang="en-US" sz="40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it is just not evenly distributed”</a:t>
            </a:r>
          </a:p>
          <a:p>
            <a:pPr marL="0" indent="0">
              <a:buNone/>
            </a:pPr>
            <a:r>
              <a:rPr lang="en-US" sz="2000" b="1" cap="none" spc="0"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							</a:t>
            </a:r>
          </a:p>
          <a:p>
            <a:pPr marL="0" indent="0">
              <a:buNone/>
            </a:pPr>
            <a:r>
              <a:rPr lang="en-US" sz="20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							</a:t>
            </a:r>
            <a:r>
              <a:rPr lang="en-US" sz="2000" b="1" cap="none" spc="0"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William Gibson</a:t>
            </a:r>
          </a:p>
        </p:txBody>
      </p:sp>
    </p:spTree>
    <p:extLst>
      <p:ext uri="{BB962C8B-B14F-4D97-AF65-F5344CB8AC3E}">
        <p14:creationId xmlns:p14="http://schemas.microsoft.com/office/powerpoint/2010/main" val="13185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41300"/>
            <a:ext cx="8153400" cy="749300"/>
          </a:xfrm>
        </p:spPr>
        <p:txBody>
          <a:bodyPr>
            <a:normAutofit fontScale="90000"/>
          </a:bodyPr>
          <a:lstStyle/>
          <a:p>
            <a:r>
              <a:rPr lang="el-GR" dirty="0"/>
              <a:t>Η αιτία ...</a:t>
            </a:r>
            <a:r>
              <a:rPr lang="en-US" dirty="0"/>
              <a:t> </a:t>
            </a:r>
            <a:br>
              <a:rPr lang="el-GR" dirty="0"/>
            </a:br>
            <a:r>
              <a:rPr lang="el-GR" dirty="0"/>
              <a:t>Οι αναδυόμενες τεχνολογίες</a:t>
            </a:r>
            <a:r>
              <a:rPr lang="en-US" dirty="0"/>
              <a:t> -</a:t>
            </a:r>
            <a:r>
              <a:rPr lang="el-GR" dirty="0"/>
              <a:t> Ι</a:t>
            </a:r>
            <a:r>
              <a:rPr lang="en-US" dirty="0"/>
              <a:t>R 4.0</a:t>
            </a:r>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2376710049"/>
              </p:ext>
            </p:extLst>
          </p:nvPr>
        </p:nvGraphicFramePr>
        <p:xfrm>
          <a:off x="612775" y="1638300"/>
          <a:ext cx="8153400" cy="509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9043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429752" cy="901700"/>
          </a:xfrm>
        </p:spPr>
        <p:txBody>
          <a:bodyPr>
            <a:normAutofit/>
          </a:bodyPr>
          <a:lstStyle/>
          <a:p>
            <a:r>
              <a:rPr lang="en-US" dirty="0"/>
              <a:t>O</a:t>
            </a:r>
            <a:r>
              <a:rPr lang="el-GR" dirty="0"/>
              <a:t>ι προβλέψεις</a:t>
            </a:r>
            <a:endParaRPr lang="en-US" dirty="0"/>
          </a:p>
        </p:txBody>
      </p:sp>
      <p:sp>
        <p:nvSpPr>
          <p:cNvPr id="3" name="Content Placeholder 2"/>
          <p:cNvSpPr>
            <a:spLocks noGrp="1"/>
          </p:cNvSpPr>
          <p:nvPr>
            <p:ph sz="quarter" idx="1"/>
          </p:nvPr>
        </p:nvSpPr>
        <p:spPr>
          <a:xfrm>
            <a:off x="612648" y="1739900"/>
            <a:ext cx="8153400" cy="4914900"/>
          </a:xfrm>
        </p:spPr>
        <p:txBody>
          <a:bodyPr>
            <a:normAutofit fontScale="77500" lnSpcReduction="20000"/>
          </a:bodyPr>
          <a:lstStyle/>
          <a:p>
            <a:pPr marL="0" indent="0">
              <a:buNone/>
            </a:pPr>
            <a:r>
              <a:rPr lang="el-GR" dirty="0"/>
              <a:t>Το </a:t>
            </a:r>
            <a:r>
              <a:rPr lang="en-US" dirty="0"/>
              <a:t>World Economic Forum </a:t>
            </a:r>
            <a:r>
              <a:rPr lang="el-GR" dirty="0"/>
              <a:t>το </a:t>
            </a:r>
            <a:r>
              <a:rPr lang="en-US" dirty="0"/>
              <a:t>2018 </a:t>
            </a:r>
            <a:r>
              <a:rPr lang="el-GR" dirty="0"/>
              <a:t>προέβλεψε ότι </a:t>
            </a:r>
          </a:p>
          <a:p>
            <a:r>
              <a:rPr lang="el-GR" dirty="0"/>
              <a:t>Το </a:t>
            </a:r>
            <a:r>
              <a:rPr lang="en-US" dirty="0"/>
              <a:t>65% </a:t>
            </a:r>
            <a:r>
              <a:rPr lang="el-GR" dirty="0"/>
              <a:t>των σπουδαστών βρίσκονταν στην εκπαίδευση το 2018 θα εργαστούν σε επαγγέλματα που σήμερα δεν υπάρχουν ακόμη.</a:t>
            </a:r>
          </a:p>
          <a:p>
            <a:r>
              <a:rPr lang="el-GR" dirty="0"/>
              <a:t>Το </a:t>
            </a:r>
            <a:r>
              <a:rPr lang="en-US" dirty="0"/>
              <a:t>47% </a:t>
            </a:r>
            <a:r>
              <a:rPr lang="el-GR" dirty="0"/>
              <a:t>των επαγγελμάτων θα έχουν αυτοματοποιηθεί μέσα στην επόμενη δεκαετία.</a:t>
            </a:r>
            <a:r>
              <a:rPr lang="en-US" dirty="0"/>
              <a:t> H </a:t>
            </a:r>
            <a:r>
              <a:rPr lang="el-GR" dirty="0"/>
              <a:t>αντίστοιχη πρόβλεψη της </a:t>
            </a:r>
            <a:r>
              <a:rPr lang="en-US" dirty="0"/>
              <a:t>UNESCO </a:t>
            </a:r>
            <a:r>
              <a:rPr lang="el-GR" dirty="0"/>
              <a:t>κατεβάζει το ποσοστό στο 30%</a:t>
            </a:r>
          </a:p>
          <a:p>
            <a:r>
              <a:rPr lang="el-GR" dirty="0"/>
              <a:t>Μέχρι το </a:t>
            </a:r>
            <a:r>
              <a:rPr lang="en-US" dirty="0"/>
              <a:t>2020 </a:t>
            </a:r>
            <a:r>
              <a:rPr lang="el-GR" dirty="0"/>
              <a:t>περισσότερο από το </a:t>
            </a:r>
            <a:r>
              <a:rPr lang="en-US" dirty="0"/>
              <a:t>50% </a:t>
            </a:r>
            <a:r>
              <a:rPr lang="el-GR" dirty="0"/>
              <a:t>του περιεχομένου ενός πτυχίου δεν θα μπορεί να ανταποκριθεί στις συνθήκες που θα επικρατούν το 2025. </a:t>
            </a:r>
          </a:p>
          <a:p>
            <a:r>
              <a:rPr lang="el-GR" dirty="0"/>
              <a:t>Οι τεχνολογίες </a:t>
            </a:r>
            <a:r>
              <a:rPr lang="en-US" dirty="0"/>
              <a:t>IR 4.0 </a:t>
            </a:r>
            <a:r>
              <a:rPr lang="el-GR" dirty="0"/>
              <a:t>αναμένεται να επηρρεάσουν την επίτευξη των στόχων της βιώσιμης ανάπτυξης (</a:t>
            </a:r>
            <a:r>
              <a:rPr lang="en-US" dirty="0"/>
              <a:t>2030 Sustainable Development Goals</a:t>
            </a:r>
            <a:r>
              <a:rPr lang="el-GR" dirty="0"/>
              <a:t>)</a:t>
            </a:r>
            <a:r>
              <a:rPr lang="en-US" dirty="0"/>
              <a:t> </a:t>
            </a:r>
            <a:r>
              <a:rPr lang="el-GR" dirty="0"/>
              <a:t>όπως η ποιότητα της υγείας, η πρόσβαση σε καθαρό νερό, πράσινη ενέργεια, η ανάπτυξη βιώσιμων έξυπνων πόλεων και η ποιοτική εκπαίδευση </a:t>
            </a:r>
            <a:r>
              <a:rPr lang="en-US" dirty="0"/>
              <a:t>(</a:t>
            </a:r>
            <a:r>
              <a:rPr lang="el-GR" dirty="0"/>
              <a:t>Στόχος 4 </a:t>
            </a:r>
            <a:r>
              <a:rPr lang="en-US" dirty="0"/>
              <a:t>SDG)</a:t>
            </a:r>
            <a:r>
              <a:rPr lang="el-GR" dirty="0"/>
              <a:t>.</a:t>
            </a:r>
          </a:p>
        </p:txBody>
      </p:sp>
    </p:spTree>
    <p:extLst>
      <p:ext uri="{BB962C8B-B14F-4D97-AF65-F5344CB8AC3E}">
        <p14:creationId xmlns:p14="http://schemas.microsoft.com/office/powerpoint/2010/main" val="318396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πρακτικές</a:t>
            </a:r>
            <a:endParaRPr lang="en-US" dirty="0"/>
          </a:p>
        </p:txBody>
      </p:sp>
      <p:sp>
        <p:nvSpPr>
          <p:cNvPr id="3" name="Content Placeholder 2"/>
          <p:cNvSpPr>
            <a:spLocks noGrp="1"/>
          </p:cNvSpPr>
          <p:nvPr>
            <p:ph sz="quarter" idx="1"/>
          </p:nvPr>
        </p:nvSpPr>
        <p:spPr/>
        <p:txBody>
          <a:bodyPr>
            <a:normAutofit lnSpcReduction="10000"/>
          </a:bodyPr>
          <a:lstStyle/>
          <a:p>
            <a:r>
              <a:rPr lang="el-GR" dirty="0"/>
              <a:t>Μεγάλης κλίμακας (Κίνα) και μεσαίας κλίμακας (ΗΠΑ) εκπαιδευτικά πειράματα εκτελούνται εδώ και μία 10ετία από τις κυβερνήσεις σε συνεργασία με πανεπιστήμια και εταιρίες </a:t>
            </a:r>
            <a:r>
              <a:rPr lang="en-US" dirty="0"/>
              <a:t>TN</a:t>
            </a:r>
            <a:r>
              <a:rPr lang="el-GR" dirty="0"/>
              <a:t>.</a:t>
            </a:r>
          </a:p>
          <a:p>
            <a:r>
              <a:rPr lang="el-GR" dirty="0"/>
              <a:t>Μεταρρυθμίσεις των αναλυτικών προγραμμάτων τόσο στην Ιαπωνία όσο και σε άλλες χώρες του κόσμου</a:t>
            </a:r>
          </a:p>
          <a:p>
            <a:r>
              <a:rPr lang="el-GR" dirty="0"/>
              <a:t>Μεταρρύθμιση των ΜΙ</a:t>
            </a:r>
            <a:r>
              <a:rPr lang="en-US" dirty="0"/>
              <a:t>S </a:t>
            </a:r>
            <a:r>
              <a:rPr lang="el-GR" dirty="0"/>
              <a:t>για την εκπαίδευση και προσθήκη σειράς δεδομένων για την διοίκηση και την αξιολόγηση των εκπαιδευτικών συστημάτων.</a:t>
            </a:r>
          </a:p>
          <a:p>
            <a:endParaRPr lang="en-US" dirty="0"/>
          </a:p>
        </p:txBody>
      </p:sp>
    </p:spTree>
    <p:extLst>
      <p:ext uri="{BB962C8B-B14F-4D97-AF65-F5344CB8AC3E}">
        <p14:creationId xmlns:p14="http://schemas.microsoft.com/office/powerpoint/2010/main" val="1352778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39700"/>
            <a:ext cx="8153400" cy="990600"/>
          </a:xfrm>
        </p:spPr>
        <p:txBody>
          <a:bodyPr>
            <a:normAutofit/>
          </a:bodyPr>
          <a:lstStyle/>
          <a:p>
            <a:r>
              <a:rPr lang="el-GR" dirty="0"/>
              <a:t>Η.Π.Α. και ΑΙ στην εκπαίδευση</a:t>
            </a:r>
            <a:endParaRPr lang="en-US" dirty="0"/>
          </a:p>
        </p:txBody>
      </p:sp>
      <p:pic>
        <p:nvPicPr>
          <p:cNvPr id="4" name="Content Placeholder 3" descr="kids-upadetd-1.jpg"/>
          <p:cNvPicPr>
            <a:picLocks noGrp="1" noChangeAspect="1"/>
          </p:cNvPicPr>
          <p:nvPr>
            <p:ph sz="quarter" idx="1"/>
          </p:nvPr>
        </p:nvPicPr>
        <p:blipFill>
          <a:blip r:embed="rId3" cstate="email">
            <a:extLst>
              <a:ext uri="{28A0092B-C50C-407E-A947-70E740481C1C}">
                <a14:useLocalDpi xmlns:a14="http://schemas.microsoft.com/office/drawing/2010/main" val="0"/>
              </a:ext>
            </a:extLst>
          </a:blip>
          <a:srcRect t="8645" b="8645"/>
          <a:stretch>
            <a:fillRect/>
          </a:stretch>
        </p:blipFill>
        <p:spPr>
          <a:xfrm>
            <a:off x="612648" y="1600200"/>
            <a:ext cx="4076700" cy="2247900"/>
          </a:xfrm>
        </p:spPr>
      </p:pic>
      <p:pic>
        <p:nvPicPr>
          <p:cNvPr id="5" name="Picture 4" descr="tega.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6100" y="4343400"/>
            <a:ext cx="3810000" cy="2133600"/>
          </a:xfrm>
          <a:prstGeom prst="rect">
            <a:avLst/>
          </a:prstGeom>
        </p:spPr>
      </p:pic>
      <p:sp>
        <p:nvSpPr>
          <p:cNvPr id="6" name="Oval Callout 5"/>
          <p:cNvSpPr/>
          <p:nvPr/>
        </p:nvSpPr>
        <p:spPr>
          <a:xfrm>
            <a:off x="4899152" y="1600200"/>
            <a:ext cx="3266948" cy="1717548"/>
          </a:xfrm>
          <a:prstGeom prst="wedgeEllipseCallout">
            <a:avLst>
              <a:gd name="adj1" fmla="val -53301"/>
              <a:gd name="adj2" fmla="val 262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a:t>Μ</a:t>
            </a:r>
            <a:r>
              <a:rPr lang="en-US" dirty="0" err="1"/>
              <a:t>isa</a:t>
            </a:r>
            <a:r>
              <a:rPr lang="en-US" dirty="0"/>
              <a:t> 7</a:t>
            </a:r>
            <a:r>
              <a:rPr lang="en-US" baseline="30000" dirty="0"/>
              <a:t>th</a:t>
            </a:r>
            <a:r>
              <a:rPr lang="en-US" dirty="0"/>
              <a:t> gen </a:t>
            </a:r>
            <a:br>
              <a:rPr lang="en-US" dirty="0"/>
            </a:br>
            <a:r>
              <a:rPr lang="en-US" dirty="0"/>
              <a:t>social robot</a:t>
            </a:r>
          </a:p>
          <a:p>
            <a:pPr algn="ctr"/>
            <a:r>
              <a:rPr lang="el-GR" dirty="0"/>
              <a:t>Από 11/2021 στην αγορά</a:t>
            </a:r>
            <a:endParaRPr lang="en-US" dirty="0"/>
          </a:p>
        </p:txBody>
      </p:sp>
      <p:sp>
        <p:nvSpPr>
          <p:cNvPr id="7" name="Oval Callout 6"/>
          <p:cNvSpPr/>
          <p:nvPr/>
        </p:nvSpPr>
        <p:spPr>
          <a:xfrm>
            <a:off x="612648" y="4508500"/>
            <a:ext cx="3266948" cy="1717548"/>
          </a:xfrm>
          <a:prstGeom prst="wedgeEllipseCallout">
            <a:avLst>
              <a:gd name="adj1" fmla="val 61767"/>
              <a:gd name="adj2" fmla="val 262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a:t>Τ</a:t>
            </a:r>
            <a:r>
              <a:rPr lang="en-US" dirty="0" err="1"/>
              <a:t>ega</a:t>
            </a:r>
            <a:r>
              <a:rPr lang="en-US" dirty="0"/>
              <a:t> social robot</a:t>
            </a:r>
          </a:p>
          <a:p>
            <a:pPr algn="ctr"/>
            <a:r>
              <a:rPr lang="en-US" dirty="0"/>
              <a:t>MIT Media Lab</a:t>
            </a:r>
          </a:p>
          <a:p>
            <a:pPr algn="ctr"/>
            <a:r>
              <a:rPr lang="en-US" dirty="0"/>
              <a:t>X</a:t>
            </a:r>
            <a:r>
              <a:rPr lang="el-GR" dirty="0"/>
              <a:t>ρήση στα σχολεία</a:t>
            </a:r>
            <a:endParaRPr lang="en-US" dirty="0"/>
          </a:p>
        </p:txBody>
      </p:sp>
    </p:spTree>
    <p:extLst>
      <p:ext uri="{BB962C8B-B14F-4D97-AF65-F5344CB8AC3E}">
        <p14:creationId xmlns:p14="http://schemas.microsoft.com/office/powerpoint/2010/main" val="131506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Ιαπωνία και Μεταρρυθμίσεις</a:t>
            </a:r>
            <a:endParaRPr lang="en-US" dirty="0"/>
          </a:p>
        </p:txBody>
      </p:sp>
      <p:pic>
        <p:nvPicPr>
          <p:cNvPr id="4" name="Japan's AI and Technology Education Push - Society after 2030 and the Moonshot goals.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692150" y="1600200"/>
            <a:ext cx="7993063" cy="4495800"/>
          </a:xfrm>
        </p:spPr>
      </p:pic>
    </p:spTree>
    <p:extLst>
      <p:ext uri="{BB962C8B-B14F-4D97-AF65-F5344CB8AC3E}">
        <p14:creationId xmlns:p14="http://schemas.microsoft.com/office/powerpoint/2010/main" val="2770320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44500" y="1600200"/>
            <a:ext cx="8496300" cy="4864100"/>
          </a:xfrm>
        </p:spPr>
        <p:txBody>
          <a:bodyPr>
            <a:normAutofit fontScale="92500" lnSpcReduction="10000"/>
          </a:bodyPr>
          <a:lstStyle/>
          <a:p>
            <a:r>
              <a:rPr lang="en-US" dirty="0"/>
              <a:t>National Artificial Intelligence R</a:t>
            </a:r>
            <a:r>
              <a:rPr lang="el-GR" dirty="0"/>
              <a:t> &amp; </a:t>
            </a:r>
            <a:r>
              <a:rPr lang="en-US" dirty="0"/>
              <a:t>D Strategic Plan (National Science and</a:t>
            </a:r>
            <a:r>
              <a:rPr lang="el-GR" dirty="0"/>
              <a:t> </a:t>
            </a:r>
            <a:r>
              <a:rPr lang="en-US" dirty="0"/>
              <a:t>Technology Council, 2016)</a:t>
            </a:r>
            <a:endParaRPr lang="el-GR" dirty="0"/>
          </a:p>
          <a:p>
            <a:r>
              <a:rPr lang="en-US" dirty="0"/>
              <a:t>New ICT Curriculum Standards for Senior </a:t>
            </a:r>
            <a:r>
              <a:rPr lang="en-US" dirty="0" err="1"/>
              <a:t>HighSchool</a:t>
            </a:r>
            <a:r>
              <a:rPr lang="en-US" dirty="0"/>
              <a:t> (Ministry of Education, People's Republic of</a:t>
            </a:r>
            <a:r>
              <a:rPr lang="el-GR" dirty="0"/>
              <a:t> </a:t>
            </a:r>
            <a:r>
              <a:rPr lang="is-IS" dirty="0"/>
              <a:t>China, 2017)</a:t>
            </a:r>
            <a:endParaRPr lang="el-GR" dirty="0"/>
          </a:p>
          <a:p>
            <a:r>
              <a:rPr lang="en-US" dirty="0"/>
              <a:t>UAE Strategy for Artificial Intelligence (United Arab Emirates, 2017)</a:t>
            </a:r>
            <a:endParaRPr lang="is-IS" dirty="0"/>
          </a:p>
          <a:p>
            <a:r>
              <a:rPr lang="en-US" dirty="0"/>
              <a:t>Innovative Action Plan for Artificial Intelligence in</a:t>
            </a:r>
            <a:r>
              <a:rPr lang="el-GR" dirty="0"/>
              <a:t> </a:t>
            </a:r>
            <a:r>
              <a:rPr lang="en-US" dirty="0"/>
              <a:t>Higher Education Institutions (Ministry of Education, People's Republic of China, 2018)</a:t>
            </a:r>
            <a:endParaRPr lang="el-GR" dirty="0"/>
          </a:p>
          <a:p>
            <a:r>
              <a:rPr lang="en-US" dirty="0"/>
              <a:t>Towards an AI Strategy. High-level policy document</a:t>
            </a:r>
            <a:r>
              <a:rPr lang="el-GR" dirty="0"/>
              <a:t> </a:t>
            </a:r>
            <a:r>
              <a:rPr lang="en-US" dirty="0"/>
              <a:t>for public consultation (Government of Malta, 2019)</a:t>
            </a:r>
          </a:p>
        </p:txBody>
      </p:sp>
    </p:spTree>
    <p:extLst>
      <p:ext uri="{BB962C8B-B14F-4D97-AF65-F5344CB8AC3E}">
        <p14:creationId xmlns:p14="http://schemas.microsoft.com/office/powerpoint/2010/main" val="122034054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2660</TotalTime>
  <Words>1436</Words>
  <Application>Microsoft Office PowerPoint</Application>
  <PresentationFormat>Προβολή στην οθόνη (4:3)</PresentationFormat>
  <Paragraphs>121</Paragraphs>
  <Slides>17</Slides>
  <Notes>8</Notes>
  <HiddenSlides>0</HiddenSlides>
  <MMClips>1</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17</vt:i4>
      </vt:variant>
    </vt:vector>
  </HeadingPairs>
  <TitlesOfParts>
    <vt:vector size="22" baseType="lpstr">
      <vt:lpstr>Arial</vt:lpstr>
      <vt:lpstr>Calibri</vt:lpstr>
      <vt:lpstr>Wingdings</vt:lpstr>
      <vt:lpstr>Wingdings 2</vt:lpstr>
      <vt:lpstr>Median</vt:lpstr>
      <vt:lpstr>Aπό την κοινωνία της γνώσης στην  4η βιομηχανική επανάσταση (IR 4.0):  Τα νέα εκπαιδευτικά διλήμματα</vt:lpstr>
      <vt:lpstr>Το θέμα ....</vt:lpstr>
      <vt:lpstr>Το πρόβλημα</vt:lpstr>
      <vt:lpstr>Η αιτία ...  Οι αναδυόμενες τεχνολογίες - ΙR 4.0</vt:lpstr>
      <vt:lpstr>Oι προβλέψεις</vt:lpstr>
      <vt:lpstr>Οι πρακτικές</vt:lpstr>
      <vt:lpstr>Η.Π.Α. και ΑΙ στην εκπαίδευση</vt:lpstr>
      <vt:lpstr>Ιαπωνία και Μεταρρυθμίσεις</vt:lpstr>
      <vt:lpstr>Παρουσίαση του PowerPoint</vt:lpstr>
      <vt:lpstr>Oι Διεθνείς πολιτικές ... UNESCO</vt:lpstr>
      <vt:lpstr>Beijing Consensus  for AI in education (2019)</vt:lpstr>
      <vt:lpstr>Beijing Consensus  for AI in education (2019)</vt:lpstr>
      <vt:lpstr>Unesco</vt:lpstr>
      <vt:lpstr>Οι περιφερειακές πολιτικές: Eυρώπη</vt:lpstr>
      <vt:lpstr>Τι θα διδάσκουμε (πια!;) .... </vt:lpstr>
      <vt:lpstr>Στην ανώτατη εκπαίδευση</vt:lpstr>
      <vt:lpstr>Καταληκτικά .... </vt:lpstr>
    </vt:vector>
  </TitlesOfParts>
  <Company>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Jimmy ΒΒ</dc:creator>
  <cp:lastModifiedBy>Panayiota Papadiamantaki</cp:lastModifiedBy>
  <cp:revision>96</cp:revision>
  <dcterms:created xsi:type="dcterms:W3CDTF">2022-05-20T05:00:33Z</dcterms:created>
  <dcterms:modified xsi:type="dcterms:W3CDTF">2023-12-06T15:02:04Z</dcterms:modified>
</cp:coreProperties>
</file>