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374" r:id="rId2"/>
    <p:sldId id="377" r:id="rId3"/>
    <p:sldId id="378" r:id="rId4"/>
    <p:sldId id="379" r:id="rId5"/>
    <p:sldId id="380" r:id="rId6"/>
    <p:sldId id="416" r:id="rId7"/>
    <p:sldId id="419" r:id="rId8"/>
    <p:sldId id="381" r:id="rId9"/>
    <p:sldId id="382" r:id="rId10"/>
    <p:sldId id="383" r:id="rId11"/>
    <p:sldId id="417" r:id="rId12"/>
    <p:sldId id="385" r:id="rId13"/>
    <p:sldId id="418" r:id="rId14"/>
    <p:sldId id="420" r:id="rId15"/>
    <p:sldId id="421" r:id="rId16"/>
    <p:sldId id="386" r:id="rId17"/>
    <p:sldId id="387" r:id="rId18"/>
    <p:sldId id="388" r:id="rId19"/>
    <p:sldId id="389" r:id="rId20"/>
    <p:sldId id="390" r:id="rId21"/>
    <p:sldId id="391" r:id="rId22"/>
    <p:sldId id="392" r:id="rId23"/>
    <p:sldId id="422" r:id="rId24"/>
    <p:sldId id="415" r:id="rId25"/>
    <p:sldId id="394" r:id="rId26"/>
    <p:sldId id="395" r:id="rId27"/>
    <p:sldId id="396" r:id="rId28"/>
    <p:sldId id="397" r:id="rId29"/>
    <p:sldId id="426" r:id="rId30"/>
    <p:sldId id="430" r:id="rId31"/>
    <p:sldId id="398" r:id="rId32"/>
    <p:sldId id="399" r:id="rId33"/>
    <p:sldId id="400" r:id="rId34"/>
    <p:sldId id="401" r:id="rId35"/>
    <p:sldId id="431" r:id="rId36"/>
    <p:sldId id="432" r:id="rId37"/>
    <p:sldId id="433" r:id="rId38"/>
    <p:sldId id="434" r:id="rId39"/>
    <p:sldId id="435" r:id="rId40"/>
    <p:sldId id="436" r:id="rId41"/>
    <p:sldId id="437" r:id="rId42"/>
    <p:sldId id="409" r:id="rId43"/>
    <p:sldId id="410" r:id="rId44"/>
    <p:sldId id="411" r:id="rId45"/>
    <p:sldId id="424" r:id="rId46"/>
    <p:sldId id="412" r:id="rId47"/>
    <p:sldId id="413" r:id="rId48"/>
    <p:sldId id="423" r:id="rId49"/>
    <p:sldId id="425" r:id="rId50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E6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75" autoAdjust="0"/>
    <p:restoredTop sz="94660"/>
  </p:normalViewPr>
  <p:slideViewPr>
    <p:cSldViewPr>
      <p:cViewPr varScale="1">
        <p:scale>
          <a:sx n="80" d="100"/>
          <a:sy n="80" d="100"/>
        </p:scale>
        <p:origin x="90" y="2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357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C712D-4E10-42C1-BBF8-AE54445EBD61}" type="datetimeFigureOut">
              <a:rPr lang="el-GR" smtClean="0"/>
              <a:t>26/11/2018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ACF03A-D350-460F-9139-F1CAF3DFAE54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79313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50106"/>
          </a:xfrm>
        </p:spPr>
        <p:txBody>
          <a:bodyPr>
            <a:normAutofit/>
          </a:bodyPr>
          <a:lstStyle>
            <a:lvl1pPr>
              <a:defRPr sz="3200" b="1">
                <a:latin typeface="Cambria Math" pitchFamily="18" charset="0"/>
                <a:ea typeface="Cambria Math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184576"/>
          </a:xfrm>
        </p:spPr>
        <p:txBody>
          <a:bodyPr>
            <a:normAutofit/>
          </a:bodyPr>
          <a:lstStyle>
            <a:lvl1pPr algn="just">
              <a:defRPr sz="2400">
                <a:latin typeface="Cambria Math" pitchFamily="18" charset="0"/>
                <a:ea typeface="Cambria Math" pitchFamily="18" charset="0"/>
              </a:defRPr>
            </a:lvl1pPr>
            <a:lvl2pPr algn="just">
              <a:defRPr sz="2000">
                <a:latin typeface="Cambria Math" pitchFamily="18" charset="0"/>
                <a:ea typeface="Cambria Math" pitchFamily="18" charset="0"/>
              </a:defRPr>
            </a:lvl2pPr>
            <a:lvl3pPr algn="just">
              <a:defRPr sz="1800">
                <a:latin typeface="Cambria Math" pitchFamily="18" charset="0"/>
                <a:ea typeface="Cambria Math" pitchFamily="18" charset="0"/>
              </a:defRPr>
            </a:lvl3pPr>
            <a:lvl4pPr algn="just">
              <a:defRPr sz="1600">
                <a:latin typeface="Cambria Math" pitchFamily="18" charset="0"/>
                <a:ea typeface="Cambria Math" pitchFamily="18" charset="0"/>
              </a:defRPr>
            </a:lvl4pPr>
            <a:lvl5pPr algn="just">
              <a:defRPr sz="1600">
                <a:latin typeface="Cambria Math" pitchFamily="18" charset="0"/>
                <a:ea typeface="Cambria Math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l-G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52320" y="6356350"/>
            <a:ext cx="1234480" cy="365125"/>
          </a:xfrm>
        </p:spPr>
        <p:txBody>
          <a:bodyPr/>
          <a:lstStyle/>
          <a:p>
            <a:fld id="{0B0EBAE1-C03B-424B-868F-E6C23C4F011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9799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380AA-DBBD-4BD1-BD2D-059C7ED4299B}" type="datetime1">
              <a:rPr lang="el-GR" smtClean="0"/>
              <a:t>26/11/2018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16885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54361-01EF-48FF-A4D0-257B0D037D31}" type="datetime1">
              <a:rPr lang="el-GR" smtClean="0"/>
              <a:t>26/11/2018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67932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43F0F-7C18-41AD-9F3F-F746777D9608}" type="datetime1">
              <a:rPr lang="el-GR" smtClean="0"/>
              <a:t>26/11/2018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322323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D1BF2-4DA8-45B2-921F-9DEEE6D7107C}" type="datetime1">
              <a:rPr lang="el-GR" smtClean="0"/>
              <a:t>26/11/2018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77868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0786B-6C03-4355-9270-2A6976F0711A}" type="datetime1">
              <a:rPr lang="el-GR" smtClean="0"/>
              <a:t>26/11/2018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12879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C734C-3612-436A-B59F-99C623B5532A}" type="datetime1">
              <a:rPr lang="el-GR" smtClean="0"/>
              <a:t>26/11/2018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583376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464FE-164D-4E3D-8EA5-C37BD2414F5F}" type="datetime1">
              <a:rPr lang="el-GR" smtClean="0"/>
              <a:t>26/11/2018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08420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442DB-45DB-4029-9E60-732B880ADF8D}" type="datetime1">
              <a:rPr lang="el-GR" smtClean="0"/>
              <a:t>26/11/2018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10263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1EB34-DBEF-4928-866C-26574F668C76}" type="datetime1">
              <a:rPr lang="el-GR" smtClean="0"/>
              <a:t>26/11/2018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60402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0507-E899-42B8-8AAA-A82D3CE55C2F}" type="datetime1">
              <a:rPr lang="el-GR" smtClean="0"/>
              <a:t>26/11/2018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14126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mbria Math" pitchFamily="18" charset="0"/>
                <a:ea typeface="Cambria Math" pitchFamily="18" charset="0"/>
              </a:defRPr>
            </a:lvl1pPr>
          </a:lstStyle>
          <a:p>
            <a:fld id="{A55DE6EF-93F6-48DE-BEEB-19CEEF8B96E4}" type="datetime1">
              <a:rPr lang="el-GR" smtClean="0"/>
              <a:t>26/11/2018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mbria Math" pitchFamily="18" charset="0"/>
                <a:ea typeface="Cambria Math" pitchFamily="18" charset="0"/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mbria Math" pitchFamily="18" charset="0"/>
                <a:ea typeface="Cambria Math" pitchFamily="18" charset="0"/>
              </a:defRPr>
            </a:lvl1pPr>
          </a:lstStyle>
          <a:p>
            <a:fld id="{0B0EBAE1-C03B-424B-868F-E6C23C4F0113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08216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Cambria Math" pitchFamily="18" charset="0"/>
          <a:ea typeface="Cambria Math" pitchFamily="18" charset="0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mbria Math" pitchFamily="18" charset="0"/>
          <a:ea typeface="Cambria Math" pitchFamily="18" charset="0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mbria Math" pitchFamily="18" charset="0"/>
          <a:ea typeface="Cambria Math" pitchFamily="18" charset="0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mbria Math" pitchFamily="18" charset="0"/>
          <a:ea typeface="Cambria Math" pitchFamily="18" charset="0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mbria Math" pitchFamily="18" charset="0"/>
          <a:ea typeface="Cambria Math" pitchFamily="18" charset="0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mbria Math" pitchFamily="18" charset="0"/>
          <a:ea typeface="Cambria Math" pitchFamily="18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en.wikipedia.org/wiki/Aliasing" TargetMode="Externa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5" Type="http://schemas.openxmlformats.org/officeDocument/2006/relationships/image" Target="../media/image33.png"/><Relationship Id="rId4" Type="http://schemas.microsoft.com/office/2007/relationships/hdphoto" Target="../media/hdphoto7.wdp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://en.wikipedia.org/wiki/Dynamic_range" TargetMode="Externa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3.wdp"/><Relationship Id="rId4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%CE%9C-law_algorithm" TargetMode="External"/><Relationship Id="rId2" Type="http://schemas.openxmlformats.org/officeDocument/2006/relationships/hyperlink" Target="http://en.wikipedia.org/wiki/Compandin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1.png"/><Relationship Id="rId2" Type="http://schemas.openxmlformats.org/officeDocument/2006/relationships/hyperlink" Target="http://en.wikipedia.org/wiki/A-law_algorithm" TargetMode="Externa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0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0.png"/><Relationship Id="rId2" Type="http://schemas.openxmlformats.org/officeDocument/2006/relationships/hyperlink" Target="http://en.wikipedia.org/wiki/Two's_complement" TargetMode="Externa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5.wdp"/><Relationship Id="rId5" Type="http://schemas.openxmlformats.org/officeDocument/2006/relationships/image" Target="../media/image43.png"/><Relationship Id="rId4" Type="http://schemas.microsoft.com/office/2007/relationships/hdphoto" Target="../media/hdphoto14.wdp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80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6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2204864"/>
            <a:ext cx="7772400" cy="1080120"/>
          </a:xfrm>
        </p:spPr>
        <p:txBody>
          <a:bodyPr>
            <a:normAutofit/>
          </a:bodyPr>
          <a:lstStyle/>
          <a:p>
            <a:r>
              <a:rPr lang="el-GR" sz="4000" b="1" dirty="0"/>
              <a:t>Τηλεπικοινωνιακά Συστήματα Ι</a:t>
            </a:r>
            <a:endParaRPr lang="el-GR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296144"/>
          </a:xfrm>
        </p:spPr>
        <p:txBody>
          <a:bodyPr>
            <a:normAutofit/>
          </a:bodyPr>
          <a:lstStyle/>
          <a:p>
            <a:endParaRPr lang="el-GR" sz="2400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3568" y="3111103"/>
            <a:ext cx="7772400" cy="11099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cs typeface="+mj-cs"/>
              </a:defRPr>
            </a:lvl1pPr>
          </a:lstStyle>
          <a:p>
            <a:r>
              <a:rPr lang="el-GR" sz="2800" b="1" dirty="0"/>
              <a:t>Διάλεξη </a:t>
            </a:r>
            <a:r>
              <a:rPr lang="en-US" sz="2800" b="1" dirty="0"/>
              <a:t> </a:t>
            </a:r>
            <a:r>
              <a:rPr lang="el-GR" sz="2800" b="1"/>
              <a:t>9: Μετατροπή Σήματος από </a:t>
            </a:r>
            <a:br>
              <a:rPr lang="el-GR" sz="2800" b="1"/>
            </a:br>
            <a:r>
              <a:rPr lang="el-GR" sz="2800" b="1"/>
              <a:t>Αναλογική Μορφή σε Ψηφιακή</a:t>
            </a:r>
            <a:endParaRPr lang="el-GR" sz="2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1</a:t>
            </a:fld>
            <a:endParaRPr lang="el-GR"/>
          </a:p>
        </p:txBody>
      </p:sp>
      <p:pic>
        <p:nvPicPr>
          <p:cNvPr id="6" name="Picture 2" descr="C:\Users\User\Dropbox\1_ΤΕΙ_ΔΕ\CIED_LOGO\CIED_LOGO_Simple\CIED_LOGO_FOR_WEB\GR\WEB_USE\CIED_LOGO_BLU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4457700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194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Ιδανική Δειγματοληψία</a:t>
            </a:r>
            <a:endParaRPr lang="el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23528" y="1052736"/>
                <a:ext cx="8496944" cy="54847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sz="1700" b="1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Ιδανική δειγματοληψία</a:t>
                </a:r>
                <a:r>
                  <a:rPr lang="el-GR" sz="17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είναι η διαδικασία παραγωγής δειγμάτων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sz="17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l-GR" sz="17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sSub>
                      <m:sSubPr>
                        <m:ctrlP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sz="17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sz="17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ενός </a:t>
                </a:r>
                <a:r>
                  <a:rPr lang="el-GR" sz="17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ΣΣΧ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sub>
                    </m:sSub>
                    <m:d>
                      <m:dPr>
                        <m:ctrlP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l-GR" sz="17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l-GR" sz="17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στιγμιαία και με ομοιόμορφο τρόπο, </a:t>
                </a:r>
                <a:r>
                  <a:rPr lang="el-GR" sz="17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δηλ. ένα </a:t>
                </a:r>
                <a:r>
                  <a:rPr lang="el-GR" sz="17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δείγμα κάθε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l-GR" sz="17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μέσω του πολλαπλασιασμού του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sub>
                    </m:sSub>
                    <m:r>
                      <a:rPr lang="el-GR" sz="17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l-GR" sz="17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l-GR" sz="17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sz="17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l-GR" sz="17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με </a:t>
                </a:r>
                <a:r>
                  <a:rPr lang="el-GR" sz="17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μία συνάρτηση δειγματοληψίας</a:t>
                </a:r>
                <a:r>
                  <a:rPr lang="el-GR" sz="17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sSub>
                          <m:sSubPr>
                            <m:ctrlPr>
                              <a:rPr lang="el-GR" sz="17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l-GR" sz="17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l-GR" sz="17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sub>
                    </m:sSub>
                    <m:d>
                      <m:dPr>
                        <m:ctrlP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sz="17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:</a:t>
                </a:r>
                <a:endParaRPr lang="en-US" sz="17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sSub>
                            <m:sSubPr>
                              <m:ctrlPr>
                                <a:rPr lang="el-GR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l-GR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l-GR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</m:sub>
                      </m:sSub>
                      <m:r>
                        <a:rPr lang="el-GR" sz="17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l-GR" sz="17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l-GR" sz="17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)=</m:t>
                      </m:r>
                      <m:nary>
                        <m:naryPr>
                          <m:chr m:val="∑"/>
                          <m:ctrlP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=−∞</m:t>
                          </m:r>
                        </m:sub>
                        <m:sup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+∞</m:t>
                          </m:r>
                        </m:sup>
                        <m:e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𝛿</m:t>
                          </m:r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sSub>
                            <m:sSubPr>
                              <m:ctrlPr>
                                <a:rPr lang="el-GR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l-GR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l-GR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sz="17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sz="17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Το ιδανικά δειγματοληπτημένο 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sz="17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δίνεται από τη σχέση:</a:t>
                </a:r>
                <a:endParaRPr lang="el-GR" sz="17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d>
                        <m:dPr>
                          <m:ctrlP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l-GR" sz="17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d>
                        <m:dPr>
                          <m:ctrlP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sSub>
                        <m:sSubPr>
                          <m:ctrlP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sSub>
                            <m:sSubPr>
                              <m:ctrlPr>
                                <a:rPr lang="el-GR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l-GR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l-GR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</m:sub>
                      </m:sSub>
                      <m:d>
                        <m:dPr>
                          <m:ctrlP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l-GR" sz="17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=−∞</m:t>
                          </m:r>
                        </m:sub>
                        <m:sup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+∞</m:t>
                          </m:r>
                        </m:sup>
                        <m:e>
                          <m:sSub>
                            <m:sSubPr>
                              <m:ctrlPr>
                                <a:rPr lang="el-GR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sub>
                          </m:sSub>
                          <m:d>
                            <m:dPr>
                              <m:ctrlPr>
                                <a:rPr lang="el-GR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l-GR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  <m:sSub>
                                <m:sSubPr>
                                  <m:ctrlPr>
                                    <a:rPr lang="el-GR" sz="17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sz="17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l-GR" sz="17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e>
                          </m:d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𝛿</m:t>
                          </m:r>
                          <m:d>
                            <m:dPr>
                              <m:ctrlPr>
                                <a:rPr lang="el-GR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l-GR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l-GR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l-GR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  <m:sSub>
                                <m:sSubPr>
                                  <m:ctrlPr>
                                    <a:rPr lang="el-GR" sz="17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sz="17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l-GR" sz="17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US" sz="17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sz="17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Η </a:t>
                </a:r>
                <a:r>
                  <a:rPr lang="el-GR" sz="17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διαδικασία ονομάζεται ιδανική επειδή βασίζεται στη συνάρτηση </a:t>
                </a:r>
                <a14:m>
                  <m:oMath xmlns:m="http://schemas.openxmlformats.org/officeDocument/2006/math">
                    <m:r>
                      <a:rPr lang="el-GR" sz="17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𝛿</m:t>
                    </m:r>
                    <m:r>
                      <a:rPr lang="el-GR" sz="17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l-GR" sz="17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l-GR" sz="17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sz="17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η οποία έχει σημαντική θεωρητική αξία, αλλά δεν μπορεί να υλοποιηθεί στην πράξη. </a:t>
                </a:r>
                <a:endParaRPr lang="el-GR" sz="17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sz="17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Ο </a:t>
                </a:r>
                <a:r>
                  <a:rPr lang="el-GR" sz="17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μετασχηματισμός </a:t>
                </a:r>
                <a:r>
                  <a:rPr lang="en-US" sz="17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Fourier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</m:d>
                  </m:oMath>
                </a14:m>
                <a:r>
                  <a:rPr lang="en-US" sz="17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l-GR" sz="17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του σήματος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sz="17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l-GR" sz="17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το οποίο έχει προκύψει από την ιδανική δειγματοληψία, δίνεται από τη </a:t>
                </a:r>
                <a:r>
                  <a:rPr lang="el-GR" sz="17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σχέση: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d>
                        <m:dPr>
                          <m:ctrlP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𝛺</m:t>
                          </m:r>
                        </m:e>
                      </m:d>
                      <m:r>
                        <a:rPr lang="el-GR" sz="17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l-GR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nary>
                        <m:naryPr>
                          <m:chr m:val="∑"/>
                          <m:ctrlP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=−∞</m:t>
                          </m:r>
                        </m:sub>
                        <m:sup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l-GR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sub>
                          </m:sSub>
                        </m:e>
                      </m:nary>
                      <m:d>
                        <m:dPr>
                          <m:ctrlP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𝛺</m:t>
                          </m:r>
                          <m:r>
                            <a:rPr lang="el-GR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sSub>
                            <m:sSubPr>
                              <m:ctrlPr>
                                <a:rPr lang="el-GR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𝛺</m:t>
                              </m:r>
                            </m:e>
                            <m:sub>
                              <m:r>
                                <a:rPr lang="en-US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l-GR" sz="17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sz="17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όπου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</m:d>
                  </m:oMath>
                </a14:m>
                <a:r>
                  <a:rPr lang="el-GR" sz="17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είναι ο μετασχηματισμός </a:t>
                </a:r>
                <a:r>
                  <a:rPr lang="en-US" sz="17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Fourier</a:t>
                </a:r>
                <a:r>
                  <a:rPr lang="el-GR" sz="17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του σήματος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l-GR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sz="1700" dirty="0" smtClean="0">
                    <a:latin typeface="Cambria Math" pitchFamily="18" charset="0"/>
                    <a:ea typeface="Cambria Math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052736"/>
                <a:ext cx="8496944" cy="5484771"/>
              </a:xfrm>
              <a:prstGeom prst="rect">
                <a:avLst/>
              </a:prstGeom>
              <a:blipFill>
                <a:blip r:embed="rId2"/>
                <a:stretch>
                  <a:fillRect l="-430" t="-445" r="-861" b="-667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10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072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Ιδανική Δειγματοληψία</a:t>
            </a:r>
            <a:endParaRPr lang="el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23528" y="1052736"/>
                <a:ext cx="8496944" cy="54393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Παρατηρούμε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ότι το φάσμα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του ιδανικά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δειγματοληπτημένου σήματος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προκύπτει ως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άθροισμα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επαναλήψεων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του φάσματος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</m:d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του αρχικού σήματος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σε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θέσεις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που είναι ακέραια </a:t>
                </a:r>
                <a:r>
                  <a:rPr lang="el-GR" dirty="0" err="1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πολλα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-</a:t>
                </a:r>
                <a:b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r>
                  <a:rPr lang="el-GR" dirty="0" err="1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πλάσια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της συχνότητας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δειγματοληψίας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el-GR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endParaRPr lang="el-GR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lvl="2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sz="16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(</a:t>
                </a:r>
                <a:r>
                  <a:rPr lang="el-GR" sz="1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α) Σήμα συνεχούς χρόνου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sub>
                    </m:sSub>
                    <m:d>
                      <m:dPr>
                        <m:ctrlP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l-GR" sz="16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t</m:t>
                        </m:r>
                      </m:e>
                    </m:d>
                  </m:oMath>
                </a14:m>
                <a:r>
                  <a:rPr lang="el-GR" sz="1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</a:t>
                </a:r>
                <a:endParaRPr lang="el-GR" sz="16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lvl="2">
                  <a:spcBef>
                    <a:spcPts val="600"/>
                  </a:spcBef>
                  <a:spcAft>
                    <a:spcPts val="600"/>
                  </a:spcAft>
                </a:pPr>
                <a:endParaRPr lang="el-GR" sz="16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lvl="2">
                  <a:spcBef>
                    <a:spcPts val="600"/>
                  </a:spcBef>
                  <a:spcAft>
                    <a:spcPts val="600"/>
                  </a:spcAft>
                </a:pPr>
                <a:endParaRPr lang="el-GR" sz="16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lvl="2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sz="16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(</a:t>
                </a:r>
                <a:r>
                  <a:rPr lang="el-GR" sz="1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β) Συνάρτηση </a:t>
                </a:r>
                <a:r>
                  <a:rPr lang="el-GR" sz="16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δειγματοληψίας</a:t>
                </a:r>
                <a:br>
                  <a:rPr lang="el-GR" sz="16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sSub>
                          <m:sSubPr>
                            <m:ctrlPr>
                              <a:rPr lang="el-G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l-G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l-G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sub>
                    </m:sSub>
                    <m:r>
                      <a:rPr lang="el-GR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l-GR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l-GR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)=</m:t>
                    </m:r>
                    <m:nary>
                      <m:naryPr>
                        <m:chr m:val="∑"/>
                        <m:ctrlP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  <m: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=−∞</m:t>
                        </m:r>
                      </m:sub>
                      <m:sup>
                        <m: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+∞</m:t>
                        </m:r>
                      </m:sup>
                      <m:e>
                        <m: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𝛿</m:t>
                        </m:r>
                        <m:d>
                          <m:dPr>
                            <m:ctrlPr>
                              <a:rPr lang="el-G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l-G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l-G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l-G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  <m:sSub>
                              <m:sSubPr>
                                <m:ctrlPr>
                                  <a:rPr lang="el-GR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l-GR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l-GR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r>
                  <a:rPr lang="el-GR" sz="16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</a:t>
                </a:r>
              </a:p>
              <a:p>
                <a:pPr lvl="2">
                  <a:spcBef>
                    <a:spcPts val="600"/>
                  </a:spcBef>
                  <a:spcAft>
                    <a:spcPts val="600"/>
                  </a:spcAft>
                </a:pPr>
                <a:endParaRPr lang="el-GR" sz="16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lvl="2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sz="16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(</a:t>
                </a:r>
                <a:r>
                  <a:rPr lang="el-GR" sz="1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γ) Ιδανικά </a:t>
                </a:r>
                <a:r>
                  <a:rPr lang="el-GR" sz="16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δειγματοληπτημένο σήμα </a:t>
                </a:r>
                <a:br>
                  <a:rPr lang="el-GR" sz="16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l-GR" sz="16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  <m:r>
                          <a:rPr lang="el-GR" sz="16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l-GR" sz="16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b>
                      <m:sup>
                        <m:r>
                          <a:rPr lang="el-GR" sz="16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+∞</m:t>
                        </m:r>
                      </m:sup>
                      <m:e>
                        <m:sSub>
                          <m:sSubPr>
                            <m:ctrlPr>
                              <a:rPr lang="el-G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l-G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l-G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  <m:d>
                          <m:dPr>
                            <m:ctrlPr>
                              <a:rPr lang="el-G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l-G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  <m:sSub>
                              <m:sSubPr>
                                <m:ctrlPr>
                                  <a:rPr lang="el-GR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l-GR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l-GR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e>
                        </m:d>
                        <m:r>
                          <a:rPr lang="el-GR" sz="16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𝛿</m:t>
                        </m:r>
                        <m:d>
                          <m:dPr>
                            <m:ctrlPr>
                              <a:rPr lang="el-G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l-G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l-G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l-G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  <m:sSub>
                              <m:sSubPr>
                                <m:ctrlPr>
                                  <a:rPr lang="el-GR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l-GR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l-GR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endParaRPr lang="el-GR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Η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συχνότητα δειγματοληψίας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είναι: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=2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/</m:t>
                    </m:r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endParaRPr lang="el-GR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052736"/>
                <a:ext cx="8496944" cy="5439310"/>
              </a:xfrm>
              <a:prstGeom prst="rect">
                <a:avLst/>
              </a:prstGeom>
              <a:blipFill>
                <a:blip r:embed="rId2"/>
                <a:stretch>
                  <a:fillRect l="-574" t="-785" b="-785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11</a:t>
            </a:fld>
            <a:endParaRPr lang="el-G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912469"/>
            <a:ext cx="2986339" cy="4468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20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052736"/>
                <a:ext cx="4258816" cy="5544616"/>
              </a:xfrm>
            </p:spPr>
            <p:txBody>
              <a:bodyPr>
                <a:noAutofit/>
              </a:bodyPr>
              <a:lstStyle/>
              <a:p>
                <a:pPr marL="0" indent="0" algn="l">
                  <a:buNone/>
                </a:pPr>
                <a:endParaRPr lang="el-GR" sz="1800" dirty="0" smtClean="0">
                  <a:solidFill>
                    <a:schemeClr val="tx1"/>
                  </a:solidFill>
                </a:endParaRPr>
              </a:p>
              <a:p>
                <a:pPr marL="0" indent="0" algn="l">
                  <a:buNone/>
                </a:pPr>
                <a:r>
                  <a:rPr lang="el-GR" sz="1800" dirty="0" smtClean="0">
                    <a:solidFill>
                      <a:schemeClr val="tx1"/>
                    </a:solidFill>
                  </a:rPr>
                  <a:t>(α) Φάσμα </a:t>
                </a:r>
                <a:r>
                  <a:rPr lang="el-GR" sz="1800" dirty="0" smtClean="0"/>
                  <a:t>αναλογικού </a:t>
                </a:r>
                <a:r>
                  <a:rPr lang="el-GR" sz="1800" dirty="0" smtClean="0">
                    <a:solidFill>
                      <a:schemeClr val="tx1"/>
                    </a:solidFill>
                  </a:rPr>
                  <a:t>σήματος </a:t>
                </a:r>
                <a:br>
                  <a:rPr lang="el-GR" sz="1800" dirty="0" smtClean="0">
                    <a:solidFill>
                      <a:schemeClr val="tx1"/>
                    </a:solidFill>
                  </a:rPr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l-GR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l-GR" sz="18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𝛼</m:t>
                        </m:r>
                      </m:sub>
                    </m:sSub>
                    <m:d>
                      <m:dPr>
                        <m:ctrlPr>
                          <a:rPr lang="en-US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sz="1800" dirty="0" smtClean="0">
                    <a:solidFill>
                      <a:schemeClr val="tx1"/>
                    </a:solidFill>
                  </a:rPr>
                  <a:t> με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𝑋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n-US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800" i="1">
                        <a:solidFill>
                          <a:schemeClr val="tx1"/>
                        </a:solidFill>
                        <a:latin typeface="Cambria Math"/>
                      </a:rPr>
                      <m:t>=0</m:t>
                    </m:r>
                    <m:r>
                      <a:rPr lang="el-GR" sz="1800" i="1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l-GR" sz="1800">
                        <a:solidFill>
                          <a:schemeClr val="tx1"/>
                        </a:solidFill>
                        <a:latin typeface="Cambria Math"/>
                      </a:rPr>
                      <m:t>για</m:t>
                    </m:r>
                    <m:r>
                      <a:rPr lang="el-GR" sz="1800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  <m:d>
                      <m:dPr>
                        <m:begChr m:val="|"/>
                        <m:endChr m:val="|"/>
                        <m:ctrlPr>
                          <a:rPr lang="el-GR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l-GR" sz="1800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&gt;</m:t>
                    </m:r>
                    <m:sSub>
                      <m:sSubPr>
                        <m:ctrlPr>
                          <a:rPr lang="el-GR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sub>
                    </m:sSub>
                  </m:oMath>
                </a14:m>
                <a:endParaRPr lang="el-GR" sz="1800" dirty="0" smtClean="0">
                  <a:solidFill>
                    <a:schemeClr val="tx1"/>
                  </a:solidFill>
                </a:endParaRPr>
              </a:p>
              <a:p>
                <a:pPr marL="0" indent="0" algn="l">
                  <a:buNone/>
                </a:pPr>
                <a:endParaRPr lang="el-GR" sz="1800" dirty="0">
                  <a:solidFill>
                    <a:schemeClr val="tx1"/>
                  </a:solidFill>
                </a:endParaRPr>
              </a:p>
              <a:p>
                <a:pPr marL="0" indent="0" algn="l">
                  <a:buNone/>
                </a:pPr>
                <a:endParaRPr lang="el-GR" sz="1800" dirty="0" smtClean="0">
                  <a:solidFill>
                    <a:schemeClr val="tx1"/>
                  </a:solidFill>
                </a:endParaRPr>
              </a:p>
              <a:p>
                <a:pPr marL="0" indent="0" algn="l">
                  <a:buNone/>
                </a:pPr>
                <a:endParaRPr lang="el-GR" sz="1800" dirty="0" smtClean="0">
                  <a:solidFill>
                    <a:schemeClr val="tx1"/>
                  </a:solidFill>
                </a:endParaRPr>
              </a:p>
              <a:p>
                <a:pPr marL="0" indent="0" algn="l">
                  <a:buNone/>
                </a:pPr>
                <a:r>
                  <a:rPr lang="el-GR" sz="1800" dirty="0" smtClean="0">
                    <a:solidFill>
                      <a:schemeClr val="tx1"/>
                    </a:solidFill>
                  </a:rPr>
                  <a:t>(β) Φάσμα </a:t>
                </a:r>
                <a14:m>
                  <m:oMath xmlns:m="http://schemas.openxmlformats.org/officeDocument/2006/math">
                    <m:r>
                      <a:rPr lang="en-US" sz="1800" i="1">
                        <a:solidFill>
                          <a:schemeClr val="tx1"/>
                        </a:solidFill>
                        <a:latin typeface="Cambria Math"/>
                      </a:rPr>
                      <m:t>𝑋</m:t>
                    </m:r>
                    <m:d>
                      <m:dPr>
                        <m:ctrlPr>
                          <a:rPr lang="en-US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𝑓</m:t>
                        </m:r>
                      </m:e>
                    </m:d>
                  </m:oMath>
                </a14:m>
                <a:r>
                  <a:rPr lang="el-GR" sz="1800" dirty="0" smtClean="0">
                    <a:solidFill>
                      <a:schemeClr val="tx1"/>
                    </a:solidFill>
                  </a:rPr>
                  <a:t> δειγματοληπτη-</a:t>
                </a:r>
                <a:br>
                  <a:rPr lang="el-GR" sz="1800" dirty="0" smtClean="0">
                    <a:solidFill>
                      <a:schemeClr val="tx1"/>
                    </a:solidFill>
                  </a:rPr>
                </a:br>
                <a:r>
                  <a:rPr lang="el-GR" sz="1800" dirty="0" err="1" smtClean="0">
                    <a:solidFill>
                      <a:schemeClr val="tx1"/>
                    </a:solidFill>
                  </a:rPr>
                  <a:t>μένου</a:t>
                </a:r>
                <a:r>
                  <a:rPr lang="el-GR" sz="1800" dirty="0"/>
                  <a:t> </a:t>
                </a:r>
                <a:r>
                  <a:rPr lang="el-GR" sz="1800" dirty="0" smtClean="0">
                    <a:solidFill>
                      <a:schemeClr val="tx1"/>
                    </a:solidFill>
                  </a:rPr>
                  <a:t>σήματος όταν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𝑠</m:t>
                        </m:r>
                      </m:sub>
                    </m:sSub>
                    <m:r>
                      <a:rPr lang="en-US" sz="1800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≥2</m:t>
                    </m:r>
                    <m:sSub>
                      <m:sSubPr>
                        <m:ctrlPr>
                          <a:rPr lang="en-US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sub>
                    </m:sSub>
                  </m:oMath>
                </a14:m>
                <a:endParaRPr lang="el-GR" sz="1800" dirty="0" smtClean="0">
                  <a:solidFill>
                    <a:schemeClr val="tx1"/>
                  </a:solidFill>
                </a:endParaRPr>
              </a:p>
              <a:p>
                <a:pPr marL="0" indent="0" algn="l">
                  <a:buNone/>
                </a:pPr>
                <a:endParaRPr lang="el-GR" sz="1800" dirty="0" smtClean="0">
                  <a:solidFill>
                    <a:schemeClr val="tx1"/>
                  </a:solidFill>
                </a:endParaRPr>
              </a:p>
              <a:p>
                <a:pPr marL="0" indent="0" algn="l">
                  <a:buNone/>
                </a:pPr>
                <a:endParaRPr lang="en-US" sz="1800" dirty="0" smtClean="0">
                  <a:solidFill>
                    <a:schemeClr val="tx1"/>
                  </a:solidFill>
                </a:endParaRPr>
              </a:p>
              <a:p>
                <a:pPr marL="0" indent="0" algn="l">
                  <a:buNone/>
                </a:pPr>
                <a:endParaRPr lang="el-GR" sz="1800" dirty="0" smtClean="0">
                  <a:solidFill>
                    <a:schemeClr val="tx1"/>
                  </a:solidFill>
                </a:endParaRPr>
              </a:p>
              <a:p>
                <a:pPr marL="0" indent="0" algn="l">
                  <a:buNone/>
                </a:pPr>
                <a:r>
                  <a:rPr lang="el-GR" sz="1800" dirty="0" smtClean="0">
                    <a:solidFill>
                      <a:schemeClr val="tx1"/>
                    </a:solidFill>
                  </a:rPr>
                  <a:t>(γ) Φάσμα </a:t>
                </a:r>
                <a14:m>
                  <m:oMath xmlns:m="http://schemas.openxmlformats.org/officeDocument/2006/math">
                    <m:r>
                      <a:rPr lang="en-US" sz="1800" i="1">
                        <a:solidFill>
                          <a:schemeClr val="tx1"/>
                        </a:solidFill>
                        <a:latin typeface="Cambria Math"/>
                      </a:rPr>
                      <m:t>𝑋</m:t>
                    </m:r>
                    <m:d>
                      <m:dPr>
                        <m:ctrlPr>
                          <a:rPr lang="en-US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𝑓</m:t>
                        </m:r>
                      </m:e>
                    </m:d>
                  </m:oMath>
                </a14:m>
                <a:r>
                  <a:rPr lang="el-GR" sz="1800" dirty="0">
                    <a:solidFill>
                      <a:schemeClr val="tx1"/>
                    </a:solidFill>
                  </a:rPr>
                  <a:t> </a:t>
                </a:r>
                <a:r>
                  <a:rPr lang="el-GR" sz="1800" dirty="0" smtClean="0">
                    <a:solidFill>
                      <a:schemeClr val="tx1"/>
                    </a:solidFill>
                  </a:rPr>
                  <a:t>δειγματοληπτη-</a:t>
                </a:r>
                <a:br>
                  <a:rPr lang="el-GR" sz="1800" dirty="0" smtClean="0">
                    <a:solidFill>
                      <a:schemeClr val="tx1"/>
                    </a:solidFill>
                  </a:rPr>
                </a:br>
                <a:r>
                  <a:rPr lang="el-GR" sz="1800" dirty="0" err="1" smtClean="0">
                    <a:solidFill>
                      <a:schemeClr val="tx1"/>
                    </a:solidFill>
                  </a:rPr>
                  <a:t>μένου</a:t>
                </a:r>
                <a:r>
                  <a:rPr lang="el-GR" sz="1800" dirty="0" smtClean="0">
                    <a:solidFill>
                      <a:schemeClr val="tx1"/>
                    </a:solidFill>
                  </a:rPr>
                  <a:t> σήματος όταν</a:t>
                </a:r>
                <a:r>
                  <a:rPr lang="el-GR" sz="1800" i="1" dirty="0">
                    <a:latin typeface="Cambria Math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en-US" sz="1800" b="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𝑠</m:t>
                        </m:r>
                      </m:sub>
                    </m:sSub>
                    <m:r>
                      <a:rPr lang="en-US" sz="1800" b="0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&lt;2</m:t>
                    </m:r>
                    <m:sSub>
                      <m:sSubPr>
                        <m:ctrlPr>
                          <a:rPr lang="en-US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1800" b="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b>
                        <m:r>
                          <a:rPr lang="en-US" sz="1800" b="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sub>
                    </m:sSub>
                  </m:oMath>
                </a14:m>
                <a:endParaRPr lang="en-US" sz="1800" dirty="0" smtClean="0">
                  <a:solidFill>
                    <a:schemeClr val="tx1"/>
                  </a:solidFill>
                </a:endParaRPr>
              </a:p>
              <a:p>
                <a:pPr marL="0" indent="0" algn="l">
                  <a:buNone/>
                </a:pPr>
                <a:r>
                  <a:rPr lang="en-US" sz="1800" dirty="0" smtClean="0">
                    <a:solidFill>
                      <a:schemeClr val="tx1"/>
                    </a:solidFill>
                  </a:rPr>
                  <a:t/>
                </a:r>
                <a:br>
                  <a:rPr lang="en-US" sz="1800" dirty="0" smtClean="0">
                    <a:solidFill>
                      <a:schemeClr val="tx1"/>
                    </a:solidFill>
                  </a:rPr>
                </a:br>
                <a:r>
                  <a:rPr lang="en-US" sz="1800" dirty="0" smtClean="0">
                    <a:solidFill>
                      <a:schemeClr val="tx1"/>
                    </a:solidFill>
                  </a:rPr>
                  <a:t>⇒</a:t>
                </a:r>
                <a:r>
                  <a:rPr lang="el-GR" sz="1800" dirty="0" smtClean="0">
                    <a:solidFill>
                      <a:schemeClr val="tx1"/>
                    </a:solidFill>
                  </a:rPr>
                  <a:t> </a:t>
                </a:r>
                <a:r>
                  <a:rPr lang="el-GR" sz="1800" b="1" dirty="0" smtClean="0">
                    <a:solidFill>
                      <a:schemeClr val="tx1"/>
                    </a:solidFill>
                  </a:rPr>
                  <a:t>Φαινόμενο επικάλυψης</a:t>
                </a:r>
                <a:r>
                  <a:rPr lang="en-US" sz="1800" b="1" dirty="0" smtClean="0">
                    <a:solidFill>
                      <a:schemeClr val="tx1"/>
                    </a:solidFill>
                  </a:rPr>
                  <a:t> </a:t>
                </a:r>
                <a:br>
                  <a:rPr lang="en-US" sz="1800" b="1" dirty="0" smtClean="0">
                    <a:solidFill>
                      <a:schemeClr val="tx1"/>
                    </a:solidFill>
                  </a:rPr>
                </a:br>
                <a:r>
                  <a:rPr lang="en-US" sz="1800" dirty="0" smtClean="0">
                    <a:solidFill>
                      <a:schemeClr val="tx1"/>
                    </a:solidFill>
                  </a:rPr>
                  <a:t>(</a:t>
                </a:r>
                <a:r>
                  <a:rPr lang="en-US" sz="1800" dirty="0" smtClean="0">
                    <a:solidFill>
                      <a:schemeClr val="tx1"/>
                    </a:solidFill>
                    <a:hlinkClick r:id="rId2"/>
                  </a:rPr>
                  <a:t>aliasing effect</a:t>
                </a:r>
                <a:r>
                  <a:rPr lang="en-US" sz="1800" dirty="0" smtClean="0">
                    <a:solidFill>
                      <a:schemeClr val="tx1"/>
                    </a:solidFill>
                  </a:rPr>
                  <a:t>)</a:t>
                </a:r>
                <a:endParaRPr lang="el-GR" sz="1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052736"/>
                <a:ext cx="4258816" cy="5544616"/>
              </a:xfrm>
              <a:blipFill>
                <a:blip r:embed="rId3"/>
                <a:stretch>
                  <a:fillRect l="-1144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50106"/>
          </a:xfrm>
        </p:spPr>
        <p:txBody>
          <a:bodyPr>
            <a:normAutofit/>
          </a:bodyPr>
          <a:lstStyle/>
          <a:p>
            <a:r>
              <a:rPr lang="el-GR" dirty="0" smtClean="0"/>
              <a:t>Ιδανική</a:t>
            </a:r>
            <a:r>
              <a:rPr lang="en-US" dirty="0" smtClean="0"/>
              <a:t> </a:t>
            </a:r>
            <a:r>
              <a:rPr lang="el-GR" dirty="0" smtClean="0"/>
              <a:t>Δειγματοληψία</a:t>
            </a:r>
            <a:r>
              <a:rPr lang="en-US" dirty="0" smtClean="0"/>
              <a:t> (</a:t>
            </a:r>
            <a:r>
              <a:rPr lang="el-GR" dirty="0" smtClean="0"/>
              <a:t>Πεδίο Συχνότητας)</a:t>
            </a:r>
            <a:endParaRPr lang="el-GR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12</a:t>
            </a:fld>
            <a:endParaRPr lang="el-G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340768"/>
            <a:ext cx="4608512" cy="4817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6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Ιδανική</a:t>
            </a:r>
            <a:r>
              <a:rPr lang="en-US" dirty="0"/>
              <a:t> </a:t>
            </a:r>
            <a:r>
              <a:rPr lang="el-GR" dirty="0"/>
              <a:t>Δειγματοληψία</a:t>
            </a:r>
            <a:r>
              <a:rPr lang="en-US" dirty="0"/>
              <a:t> (</a:t>
            </a:r>
            <a:r>
              <a:rPr lang="el-GR" dirty="0"/>
              <a:t>Πεδίο Συχνότητας)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13</a:t>
            </a:fld>
            <a:endParaRPr lang="el-G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23528" y="1052736"/>
                <a:ext cx="8496944" cy="52475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u="sng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Περίπτωση (α)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𝜴</m:t>
                        </m:r>
                      </m:e>
                      <m:sub>
                        <m:r>
                          <a:rPr lang="en-US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𝒔</m:t>
                        </m:r>
                      </m:sub>
                    </m:sSub>
                    <m:r>
                      <a:rPr lang="en-US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𝟐</m:t>
                    </m:r>
                    <m:r>
                      <a:rPr lang="en-US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l-GR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𝜴</m:t>
                        </m:r>
                      </m:e>
                      <m:sub>
                        <m:r>
                          <a:rPr lang="en-US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𝒎𝒂𝒙</m:t>
                        </m:r>
                      </m:sub>
                    </m:sSub>
                  </m:oMath>
                </a14:m>
                <a:endParaRPr lang="el-GR" b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285750" indent="-285750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Το φάσμα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</m:d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[σχήμα (β)] σχηματίζεται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από διαδοχικές επαναλήψεις του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</m:d>
                    <m:r>
                      <a:rPr lang="el-GR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που βρίσκονται σε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ακέραια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πολλαπλάσια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της συχνότητας δειγματοληψίας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 Δεν υπάρχει επικάλυψη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(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overlapping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) μεταξύ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των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επαναλήψεων.</a:t>
                </a:r>
              </a:p>
              <a:p>
                <a:pPr marL="285750" indent="-285750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l-GR" b="1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Διάστημα προστασίας: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Η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απόσταση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ανάμεσα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σε δύο διαδοχικές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επαναλήψεις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του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</m:d>
                  </m:oMath>
                </a14:m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</a:p>
              <a:p>
                <a:pPr marL="285750" indent="-285750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Η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απουσία επικάλυψης μεταξύ των επαναλήψεων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του φάσματος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</m:d>
                  </m:oMath>
                </a14:m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εξασφαλίζει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την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ανάκτηση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του φάσματος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</m:d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από το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</m:d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άρα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και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του αρχικού σήματος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από το ιδανικά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δειγματοληπτημένο 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 </a:t>
                </a:r>
              </a:p>
              <a:p>
                <a:pPr marL="285750" indent="-285750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Η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ανάκτηση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γίνεται με βαθυπερατό φίλτρο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με </a:t>
                </a:r>
                <a:r>
                  <a:rPr lang="el-GR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συχνότητα αποκοπής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όπου:</a:t>
                </a:r>
                <a:endParaRPr lang="el-G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𝛺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sSub>
                        <m:sSub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𝛺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sSub>
                        <m:sSub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𝛺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el-G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285750" indent="-285750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l-GR" b="1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Συχνότητα </a:t>
                </a:r>
                <a:r>
                  <a:rPr lang="el-GR" b="1" dirty="0" err="1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Nyquist</a:t>
                </a:r>
                <a:r>
                  <a:rPr lang="el-GR" b="1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: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𝛮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=2</m:t>
                    </m:r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el-GR" b="1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Κριτήριο </a:t>
                </a:r>
                <a:r>
                  <a:rPr lang="el-GR" b="1" dirty="0" err="1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Nyquist</a:t>
                </a:r>
                <a:r>
                  <a:rPr lang="en-US" b="1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: 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𝛮</m:t>
                        </m:r>
                      </m:sub>
                    </m:sSub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ή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≥2 </m:t>
                    </m:r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endParaRPr lang="el-GR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285750" indent="-285750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To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κριτήριο </a:t>
                </a:r>
                <a:r>
                  <a:rPr lang="en-US" dirty="0" err="1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Nyquist</a:t>
                </a:r>
                <a:r>
                  <a:rPr lang="en-US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εγγυάται ότι το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περιέχει όλη την πληροφορία του αρχικού σήματος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και το αρχικό σήμα μπορεί να </a:t>
                </a:r>
                <a:r>
                  <a:rPr lang="el-GR" b="1" u="sng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ανακτηθεί πλήρως</a:t>
                </a:r>
                <a:r>
                  <a:rPr lang="el-GR" b="1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από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το ιδανικά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δειγματοληπτημένο.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052736"/>
                <a:ext cx="8496944" cy="5247590"/>
              </a:xfrm>
              <a:prstGeom prst="rect">
                <a:avLst/>
              </a:prstGeom>
              <a:blipFill>
                <a:blip r:embed="rId2"/>
                <a:stretch>
                  <a:fillRect l="-574" t="-813" r="-933" b="-813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11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Ιδανική</a:t>
            </a:r>
            <a:r>
              <a:rPr lang="en-US" dirty="0"/>
              <a:t> </a:t>
            </a:r>
            <a:r>
              <a:rPr lang="el-GR" dirty="0"/>
              <a:t>Δειγματοληψία</a:t>
            </a:r>
            <a:r>
              <a:rPr lang="en-US" dirty="0"/>
              <a:t> (</a:t>
            </a:r>
            <a:r>
              <a:rPr lang="el-GR" dirty="0"/>
              <a:t>Πεδίο Συχνότητας)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14</a:t>
            </a:fld>
            <a:endParaRPr lang="el-G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23528" y="1052736"/>
                <a:ext cx="8496944" cy="3477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u="sng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Περίπτωση (β)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𝜴</m:t>
                        </m:r>
                      </m:e>
                      <m:sub>
                        <m:r>
                          <a:rPr lang="en-US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𝒔</m:t>
                        </m:r>
                      </m:sub>
                    </m:sSub>
                    <m:r>
                      <a:rPr lang="el-GR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en-US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𝟐</m:t>
                    </m:r>
                    <m:r>
                      <a:rPr lang="en-US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l-GR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𝜴</m:t>
                        </m:r>
                      </m:e>
                      <m:sub>
                        <m:r>
                          <a:rPr lang="en-US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𝒎𝒂𝒙</m:t>
                        </m:r>
                      </m:sub>
                    </m:sSub>
                  </m:oMath>
                </a14:m>
                <a:endParaRPr lang="el-GR" b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285750" indent="-285750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Στην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περίπτωση αυτή προκύπτει επικάλυψη μεταξύ των διαδοχικών </a:t>
                </a:r>
                <a:r>
                  <a:rPr lang="el-GR" dirty="0" err="1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φασμα-τικών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επαναλήψεων του φάσματος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</m:d>
                  </m:oMath>
                </a14:m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[σχήμα (γ)].</a:t>
                </a:r>
              </a:p>
              <a:p>
                <a:pPr marL="285750" indent="-285750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Η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ανάκτηση του αρχικού σήματος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από το 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είναι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αδύνατη.</a:t>
                </a:r>
              </a:p>
              <a:p>
                <a:pPr marL="285750" indent="-285750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l-GR" b="1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Φαινόμενο </a:t>
                </a:r>
                <a:r>
                  <a:rPr lang="el-GR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αλλοίωσης</a:t>
                </a:r>
                <a:r>
                  <a:rPr lang="el-GR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(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aliasing effect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): η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επικάλυψη των διαδοχικών </a:t>
                </a:r>
                <a:r>
                  <a:rPr lang="el-GR" dirty="0" err="1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φασματι-κών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επαναλήψεων. Προκαλεί </a:t>
                </a:r>
                <a:r>
                  <a:rPr lang="el-GR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μόνιμη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και </a:t>
                </a:r>
                <a:r>
                  <a:rPr lang="el-GR" u="sng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μη-αντιστρεπτή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παραμόρφωση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του σήματος. </a:t>
                </a:r>
                <a:endParaRPr lang="el-GR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285750" indent="-285750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Αν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επιχειρήσουμε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φιλτράρισμα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με βαθυπερατό φίλτρο με σκοπό την ανάκτηση του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τότε θα προκύψουν συχνότητες οι οποίες δεν υπήρχαν στο αρχικό σήμα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052736"/>
                <a:ext cx="8496944" cy="3477875"/>
              </a:xfrm>
              <a:prstGeom prst="rect">
                <a:avLst/>
              </a:prstGeom>
              <a:blipFill>
                <a:blip r:embed="rId2"/>
                <a:stretch>
                  <a:fillRect l="-574" t="-1228" b="-1754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014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Ιδανική</a:t>
            </a:r>
            <a:r>
              <a:rPr lang="en-US" dirty="0"/>
              <a:t> </a:t>
            </a:r>
            <a:r>
              <a:rPr lang="el-GR" dirty="0"/>
              <a:t>Δειγματοληψία</a:t>
            </a:r>
            <a:r>
              <a:rPr lang="en-US" dirty="0"/>
              <a:t> (</a:t>
            </a:r>
            <a:r>
              <a:rPr lang="el-GR" dirty="0"/>
              <a:t>Πεδίο Συχνότητας)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15</a:t>
            </a:fld>
            <a:endParaRPr lang="el-G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23528" y="1052736"/>
                <a:ext cx="8496944" cy="3046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Η παραπάνω μελέτη έγινε με την παραδοχή ότι το 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είναι ένα σήμα χαμηλών συχνοτήτων, δηλαδή ικανοποιεί τη σχέση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</m:d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=0, </m:t>
                    </m:r>
                    <m:r>
                      <m:rPr>
                        <m:sty m:val="p"/>
                      </m:rPr>
                      <a:rPr lang="el-GR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για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d>
                      <m:dPr>
                        <m:begChr m:val="|"/>
                        <m:endChr m:val="|"/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</m:d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 </a:t>
                </a:r>
              </a:p>
              <a:p>
                <a:pPr marL="285750" indent="-285750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Αν το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ένα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φασματικά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απεριόριστο, δηλαδή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περιέχει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συχνότητες οποιασδήποτε υψηλής τιμής, τότε το φαινόμενο της αλλοίωσης θα υπάρχει για οποιαδήποτε (οσοδήποτε μεγάλη)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τιμή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της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συχνότητας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δειγματοληψίας. </a:t>
                </a:r>
                <a:endParaRPr lang="el-GR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285750" indent="-285750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Πρακτικά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σε περιπτώσεις τέτοιων σημάτων αρχικά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φιλτράρουμε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το σήμα με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/>
                </a:r>
                <a:b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ένα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βαθυπερατό φίλτρο και κατόπιν προχωρούμε στη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δειγματοληψία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 </a:t>
                </a:r>
                <a:endParaRPr lang="el-GR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285750" indent="-285750"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Αυτό</a:t>
                </a:r>
                <a:r>
                  <a:rPr lang="en-US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βέβαια έχει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ως αποτέλεσμα την οριστική απώλεια των υψηλών συχνοτήτων του σήματος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  <a:endParaRPr lang="el-G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052736"/>
                <a:ext cx="8496944" cy="3046988"/>
              </a:xfrm>
              <a:prstGeom prst="rect">
                <a:avLst/>
              </a:prstGeom>
              <a:blipFill>
                <a:blip r:embed="rId2"/>
                <a:stretch>
                  <a:fillRect l="-430" t="-1400" r="-933" b="-2000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402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2924944"/>
            <a:ext cx="6400800" cy="1752600"/>
          </a:xfrm>
        </p:spPr>
        <p:txBody>
          <a:bodyPr/>
          <a:lstStyle/>
          <a:p>
            <a:r>
              <a:rPr lang="el-GR" b="1" dirty="0"/>
              <a:t>Φυσική Δειγματοληψία</a:t>
            </a:r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16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4741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Φυσική Δειγματοληψία (Πεδίο Χρόνου)</a:t>
            </a:r>
            <a:endParaRPr lang="el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23528" y="1182788"/>
                <a:ext cx="8496944" cy="5314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Το δειγματοληπτημένο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𝑛𝑠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προκύπτει από τον πολλαπλασιασμό του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σήμα-τος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με μία περιοδική ακολουθία ορθογώνιων παλμών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με περίοδο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l-GR" i="1" dirty="0" smtClean="0">
                    <a:latin typeface="Cambria Math" panose="02040503050406030204" pitchFamily="18" charset="0"/>
                    <a:ea typeface="Cambria Math" pitchFamily="18" charset="0"/>
                  </a:rPr>
                  <a:t>:</a:t>
                </a:r>
              </a:p>
              <a:p>
                <a:pPr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𝑛𝑠</m:t>
                          </m:r>
                        </m:sub>
                      </m:sSub>
                      <m:d>
                        <m:d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l-G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sub>
                      </m:sSub>
                      <m:d>
                        <m:d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l-G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d>
                        <m:d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l-GR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Κάθε ορθογώνιος παλμός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έχει χρονική διάρκεια </a:t>
                </a:r>
                <a14:m>
                  <m:oMath xmlns:m="http://schemas.openxmlformats.org/officeDocument/2006/math"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και πλάτος ίσο με τη μονάδα. </a:t>
                </a:r>
                <a:endParaRPr lang="el-GR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Ο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νομάζεται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φυσική επειδή η κορυφή κάθε παλμού στο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𝑛𝑠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διατηρεί το σχήμα του αντίστοιχου με αυτού αναλογικού τμήματος κατά τη διάρκεια του παλμού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el-GR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Επειδή το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ανάπτυγμα σε σειρά </a:t>
                </a:r>
                <a:r>
                  <a:rPr lang="el-GR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Fourier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της </a:t>
                </a:r>
                <a:r>
                  <a:rPr lang="el-GR" dirty="0" err="1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παλμοσειράς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είναι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:</a:t>
                </a:r>
              </a:p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=−∞</m:t>
                        </m:r>
                      </m:sub>
                      <m:sup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l-G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l-G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l-G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l-G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l-G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l-G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𝑗𝑛</m:t>
                            </m:r>
                            <m:sSub>
                              <m:sSubPr>
                                <m:ctrlPr>
                                  <a:rPr lang="el-G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l-G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𝛺</m:t>
                                </m:r>
                              </m:e>
                              <m:sub>
                                <m:r>
                                  <a:rPr lang="el-G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  <m:r>
                              <a:rPr lang="el-G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</m:sup>
                        </m:sSup>
                      </m:e>
                    </m:nary>
                  </m:oMath>
                </a14:m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όπου</m:t>
                    </m:r>
                    <m:r>
                      <a:rPr lang="el-GR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 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=2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/</m:t>
                    </m:r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</m:t>
                    </m:r>
                    <m:r>
                      <m:rPr>
                        <m:sty m:val="p"/>
                      </m:rPr>
                      <a:rPr lang="el-GR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και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</m:t>
                    </m:r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𝜏</m:t>
                        </m:r>
                      </m:num>
                      <m:den>
                        <m:sSub>
                          <m:sSubPr>
                            <m:ctrlPr>
                              <a:rPr lang="el-G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l-G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l-G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den>
                    </m:f>
                    <m:f>
                      <m:f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𝑠𝑖𝑛</m:t>
                        </m:r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⁡(</m:t>
                        </m:r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  <m:sSub>
                          <m:sSubPr>
                            <m:ctrlPr>
                              <a:rPr lang="el-G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l-G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𝛺</m:t>
                            </m:r>
                          </m:e>
                          <m:sub>
                            <m:r>
                              <a:rPr lang="el-G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𝜏</m:t>
                        </m:r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/2)</m:t>
                        </m:r>
                      </m:num>
                      <m:den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  <m:sSub>
                          <m:sSubPr>
                            <m:ctrlPr>
                              <a:rPr lang="el-G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l-G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𝛺</m:t>
                            </m:r>
                          </m:e>
                          <m:sub>
                            <m:r>
                              <a:rPr lang="el-G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𝜏</m:t>
                        </m:r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/2</m:t>
                        </m:r>
                      </m:den>
                    </m:f>
                  </m:oMath>
                </a14:m>
                <a:endParaRPr lang="el-G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ο δειγματοληπτημένο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𝑛𝑠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μπορεί να γραφεί:</a:t>
                </a:r>
              </a:p>
              <a:p>
                <a:pPr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𝑛𝑠</m:t>
                          </m:r>
                        </m:sub>
                      </m:sSub>
                      <m:d>
                        <m:d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l-G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sub>
                      </m:sSub>
                      <m:d>
                        <m:d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nary>
                        <m:naryPr>
                          <m:chr m:val="∑"/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=−∞</m:t>
                          </m:r>
                        </m:sub>
                        <m:sup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sSup>
                            <m:sSupPr>
                              <m:ctrlP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𝑗𝑛</m:t>
                              </m:r>
                              <m:sSub>
                                <m:sSubPr>
                                  <m:ctrlPr>
                                    <a:rPr lang="el-G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𝛺</m:t>
                                  </m:r>
                                </m:e>
                                <m:sub>
                                  <m:r>
                                    <a:rPr lang="el-G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  <m: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sup>
                          </m:sSup>
                        </m:e>
                      </m:nary>
                      <m:r>
                        <a:rPr lang="el-G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=−∞</m:t>
                          </m:r>
                        </m:sub>
                        <m:sup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𝛼</m:t>
                              </m:r>
                            </m:sub>
                          </m:sSub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 </m:t>
                          </m:r>
                          <m:sSup>
                            <m:sSupPr>
                              <m:ctrlP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𝑗𝑛</m:t>
                              </m:r>
                              <m:sSub>
                                <m:sSubPr>
                                  <m:ctrlPr>
                                    <a:rPr lang="el-G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𝛺</m:t>
                                  </m:r>
                                </m:e>
                                <m:sub>
                                  <m:r>
                                    <a:rPr lang="el-G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  <m: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l-G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182788"/>
                <a:ext cx="8496944" cy="5314404"/>
              </a:xfrm>
              <a:prstGeom prst="rect">
                <a:avLst/>
              </a:prstGeom>
              <a:blipFill>
                <a:blip r:embed="rId2"/>
                <a:stretch>
                  <a:fillRect l="-574" t="-115" r="-933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17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0314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Φυσική Δειγματοληψία (Πεδίο Συχνότητας)</a:t>
            </a:r>
            <a:endParaRPr lang="el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23528" y="1182788"/>
                <a:ext cx="8496944" cy="34483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Με βάση την ιδιότητα της ολίσθησης συχνότητας του μετασχηματισμού </a:t>
                </a:r>
                <a:r>
                  <a:rPr lang="el-GR" dirty="0" err="1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Fourier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προκύπτει ότι το φάσμα του δειγματοληπτημένου σήματος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𝑛𝑠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είναι: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𝑛𝑠</m:t>
                          </m:r>
                        </m:sub>
                      </m:sSub>
                      <m:d>
                        <m:d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𝛺</m:t>
                          </m:r>
                        </m:e>
                      </m:d>
                      <m:r>
                        <a:rPr lang="el-G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=−∞</m:t>
                          </m:r>
                        </m:sub>
                        <m:sup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𝛼</m:t>
                              </m:r>
                            </m:sub>
                          </m:sSub>
                          <m:d>
                            <m:dPr>
                              <m:ctrlP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𝛺</m:t>
                              </m:r>
                              <m: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  <m:sSub>
                                <m:sSubPr>
                                  <m:ctrlPr>
                                    <a:rPr lang="el-G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𝛺</m:t>
                                  </m:r>
                                </m:e>
                                <m:sub>
                                  <m:r>
                                    <a:rPr lang="el-G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l-GR" dirty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dirty="0">
                    <a:latin typeface="Cambria Math" pitchFamily="18" charset="0"/>
                    <a:ea typeface="Cambria Math" pitchFamily="18" charset="0"/>
                  </a:rPr>
                  <a:t>Άρα, και στη φυσική δειγματοληψία, το φάσμα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𝑛𝑠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𝛺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προκύπτει ως μία </a:t>
                </a:r>
                <a:r>
                  <a:rPr lang="el-GR" dirty="0" err="1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σταθμι</a:t>
                </a:r>
                <a:r>
                  <a:rPr lang="en-US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-</a:t>
                </a:r>
                <a:r>
                  <a:rPr lang="el-GR" dirty="0" err="1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σμένη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εκδοχή του φάσματος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𝛺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του αρχικού σήματος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κεντραρισμένη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σε ακέραια πολλαπλάσια της συχνότητας δειγματοληψίας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 (</a:t>
                </a:r>
                <a:r>
                  <a:rPr lang="el-GR" dirty="0" smtClean="0">
                    <a:latin typeface="Cambria Math" pitchFamily="18" charset="0"/>
                    <a:ea typeface="Cambria Math" pitchFamily="18" charset="0"/>
                  </a:rPr>
                  <a:t>βλ. επόμενη διαφάνεια).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Το θεώρημα δειγματοληψίας (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Nyquist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) μπορεί να εφαρμοστεί και στη φυσική δειγματοληψία. Αν ισχύει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≥2</m:t>
                    </m:r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𝑎𝑥</m:t>
                        </m:r>
                      </m:sub>
                    </m:sSub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τότε το</a:t>
                </a:r>
                <a:r>
                  <a:rPr lang="el-GR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μπορεί να ανακτηθεί από </a:t>
                </a:r>
                <a:r>
                  <a:rPr lang="en-US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/>
                </a:r>
                <a:br>
                  <a:rPr lang="en-US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το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𝑛𝑠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με φιλτράρισμα χαμηλών συχνοτήτων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  <a:endParaRPr lang="el-G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182788"/>
                <a:ext cx="8496944" cy="3448316"/>
              </a:xfrm>
              <a:prstGeom prst="rect">
                <a:avLst/>
              </a:prstGeom>
              <a:blipFill>
                <a:blip r:embed="rId2"/>
                <a:stretch>
                  <a:fillRect l="-574" t="-1060" b="-1767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18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140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Φυσική Δειγματοληψία (Χρόνος – Συχνότητα)</a:t>
            </a:r>
            <a:endParaRPr lang="el-G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19</a:t>
            </a:fld>
            <a:endParaRPr lang="el-GR"/>
          </a:p>
        </p:txBody>
      </p:sp>
      <p:pic>
        <p:nvPicPr>
          <p:cNvPr id="5" name="Picture 4" descr="C:\Users\mparask\Dropbox\4_Personal\2_my_Publications\3_BOOKS\DSP\FIGURES\PROCESSED\K05\Figure_5.5.jpg"/>
          <p:cNvPicPr/>
          <p:nvPr/>
        </p:nvPicPr>
        <p:blipFill>
          <a:blip r:embed="rId2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9692" y="1213318"/>
            <a:ext cx="5832648" cy="4391534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827584" y="5794249"/>
                <a:ext cx="7776864" cy="8751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sz="1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(α) 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sub>
                    </m:sSub>
                    <m:r>
                      <a:rPr lang="el-GR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l-GR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sz="1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(β) Φάσμα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sub>
                    </m:sSub>
                    <m:r>
                      <a:rPr lang="el-GR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l-GR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𝛺</m:t>
                    </m:r>
                    <m:r>
                      <a:rPr lang="el-GR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sz="1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(γ) </a:t>
                </a:r>
                <a:r>
                  <a:rPr lang="el-GR" sz="16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Παλμοσειρά</a:t>
                </a:r>
                <a:r>
                  <a:rPr lang="el-GR" sz="1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sub>
                    </m:sSub>
                    <m:d>
                      <m:dPr>
                        <m:ctrlP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l-GR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l-GR" sz="1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br>
                  <a:rPr lang="el-GR" sz="1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r>
                  <a:rPr lang="el-GR" sz="1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(δ) Φάσμα </a:t>
                </a:r>
                <a:r>
                  <a:rPr lang="el-GR" sz="16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παλμοσειράς</a:t>
                </a:r>
                <a:r>
                  <a:rPr lang="el-GR" sz="1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sub>
                    </m:sSub>
                    <m:d>
                      <m:dPr>
                        <m:ctrlP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</m:d>
                  </m:oMath>
                </a14:m>
                <a:r>
                  <a:rPr lang="el-GR" sz="1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(ε) Φυσικά δειγματοληπτημένο 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𝑛𝑠</m:t>
                        </m:r>
                      </m:sub>
                    </m:sSub>
                    <m:d>
                      <m:dPr>
                        <m:ctrlP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sz="1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</a:t>
                </a:r>
                <a:br>
                  <a:rPr lang="el-GR" sz="1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r>
                  <a:rPr lang="el-GR" sz="1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(</a:t>
                </a:r>
                <a:r>
                  <a:rPr lang="el-GR" sz="16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στ</a:t>
                </a:r>
                <a:r>
                  <a:rPr lang="el-GR" sz="1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) Φάσμα φυσικά </a:t>
                </a:r>
                <a:r>
                  <a:rPr lang="el-GR" sz="16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δειγματοληπτημένου </a:t>
                </a:r>
                <a:r>
                  <a:rPr lang="el-GR" sz="1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σήματος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𝑛𝑠</m:t>
                        </m:r>
                      </m:sub>
                    </m:sSub>
                    <m:d>
                      <m:dPr>
                        <m:ctrlP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</m:d>
                  </m:oMath>
                </a14:m>
                <a:r>
                  <a:rPr lang="el-GR" sz="1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5794249"/>
                <a:ext cx="7776864" cy="875111"/>
              </a:xfrm>
              <a:prstGeom prst="rect">
                <a:avLst/>
              </a:prstGeom>
              <a:blipFill>
                <a:blip r:embed="rId4"/>
                <a:stretch>
                  <a:fillRect t="-2797" b="-6993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4521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Μετατροπή Αναλογικού Σήματος σε Ψηφιακό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00600"/>
          </a:xfrm>
        </p:spPr>
        <p:txBody>
          <a:bodyPr>
            <a:no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l-GR" dirty="0" smtClean="0"/>
              <a:t>Είδη Δειγματοληψίας:</a:t>
            </a:r>
          </a:p>
          <a:p>
            <a:pPr lvl="1" algn="l">
              <a:spcBef>
                <a:spcPts val="600"/>
              </a:spcBef>
              <a:spcAft>
                <a:spcPts val="600"/>
              </a:spcAft>
            </a:pPr>
            <a:r>
              <a:rPr lang="el-GR" dirty="0" smtClean="0"/>
              <a:t>Ιδανική δειγματοληψία</a:t>
            </a:r>
          </a:p>
          <a:p>
            <a:pPr lvl="1" algn="l">
              <a:spcBef>
                <a:spcPts val="600"/>
              </a:spcBef>
              <a:spcAft>
                <a:spcPts val="600"/>
              </a:spcAft>
            </a:pPr>
            <a:r>
              <a:rPr lang="el-GR" dirty="0" smtClean="0"/>
              <a:t>Πρακτική δειγματοληψία</a:t>
            </a:r>
          </a:p>
          <a:p>
            <a:pPr lvl="1" algn="l">
              <a:spcBef>
                <a:spcPts val="600"/>
              </a:spcBef>
              <a:spcAft>
                <a:spcPts val="600"/>
              </a:spcAft>
            </a:pPr>
            <a:r>
              <a:rPr lang="el-GR" dirty="0" smtClean="0"/>
              <a:t>Δειγματοληψία επίπεδης κορυφής</a:t>
            </a:r>
            <a:endParaRPr lang="en-US" dirty="0" smtClean="0"/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l-GR" dirty="0" smtClean="0"/>
              <a:t>Κβαντισμός</a:t>
            </a:r>
          </a:p>
          <a:p>
            <a:pPr lvl="1" algn="l">
              <a:spcBef>
                <a:spcPts val="600"/>
              </a:spcBef>
              <a:spcAft>
                <a:spcPts val="600"/>
              </a:spcAft>
            </a:pPr>
            <a:r>
              <a:rPr lang="el-GR" dirty="0" smtClean="0"/>
              <a:t>Ομοιόμορφος και Ανομοιόμορφος Κβαντισμός</a:t>
            </a:r>
            <a:endParaRPr lang="el-GR" dirty="0"/>
          </a:p>
          <a:p>
            <a:pPr lvl="1" algn="l">
              <a:spcBef>
                <a:spcPts val="600"/>
              </a:spcBef>
              <a:spcAft>
                <a:spcPts val="600"/>
              </a:spcAft>
            </a:pPr>
            <a:r>
              <a:rPr lang="el-GR" dirty="0"/>
              <a:t>Παράμετροι Κβαντισμού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l-GR" dirty="0" smtClean="0"/>
              <a:t>Κωδικοποίηση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l-GR" dirty="0" smtClean="0"/>
              <a:t>Ανακατασκευή Αναλογικού Σήματος από Ψηφιακό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2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5896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2708920"/>
            <a:ext cx="6400800" cy="1752600"/>
          </a:xfrm>
        </p:spPr>
        <p:txBody>
          <a:bodyPr/>
          <a:lstStyle/>
          <a:p>
            <a:r>
              <a:rPr lang="el-GR" b="1" dirty="0"/>
              <a:t>Δειγματοληψία </a:t>
            </a:r>
            <a:r>
              <a:rPr lang="el-GR" b="1" dirty="0" smtClean="0"/>
              <a:t>Επίπεδης </a:t>
            </a:r>
            <a:r>
              <a:rPr lang="el-GR" b="1" dirty="0"/>
              <a:t>Κορυφής</a:t>
            </a:r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20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231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Δειγματοληψία Επίπεδης Κορυφής</a:t>
            </a:r>
            <a:endParaRPr lang="el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23528" y="1124744"/>
                <a:ext cx="8496944" cy="43497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900"/>
                  </a:spcBef>
                  <a:spcAft>
                    <a:spcPts val="900"/>
                  </a:spcAft>
                </a:pPr>
                <a:r>
                  <a:rPr lang="el-GR" dirty="0" smtClean="0">
                    <a:latin typeface="Cambria Math" pitchFamily="18" charset="0"/>
                    <a:ea typeface="Cambria Math" pitchFamily="18" charset="0"/>
                  </a:rPr>
                  <a:t>Είναι η απλούστερη και δημοφιλέστερη πρακτική μέθοδος δειγματοληψίας, που παράγει ένα δειγματολαμβανόμενο σήμα με </a:t>
                </a:r>
                <a:r>
                  <a:rPr lang="el-GR" b="1" dirty="0" smtClean="0">
                    <a:latin typeface="Cambria Math" pitchFamily="18" charset="0"/>
                    <a:ea typeface="Cambria Math" pitchFamily="18" charset="0"/>
                  </a:rPr>
                  <a:t>οριζόντια κορυφή</a:t>
                </a:r>
                <a:r>
                  <a:rPr lang="el-GR" dirty="0" smtClean="0">
                    <a:latin typeface="Cambria Math" pitchFamily="18" charset="0"/>
                    <a:ea typeface="Cambria Math" pitchFamily="18" charset="0"/>
                  </a:rPr>
                  <a:t>.</a:t>
                </a:r>
              </a:p>
              <a:p>
                <a:pPr>
                  <a:spcBef>
                    <a:spcPts val="900"/>
                  </a:spcBef>
                  <a:spcAft>
                    <a:spcPts val="900"/>
                  </a:spcAft>
                </a:pPr>
                <a:r>
                  <a:rPr lang="el-GR" dirty="0" smtClean="0">
                    <a:latin typeface="Cambria Math" pitchFamily="18" charset="0"/>
                    <a:ea typeface="Cambria Math" pitchFamily="18" charset="0"/>
                  </a:rPr>
                  <a:t>Ονομάζεται επίσης και </a:t>
                </a:r>
                <a:r>
                  <a:rPr lang="el-GR" b="1" dirty="0" smtClean="0">
                    <a:latin typeface="Cambria Math" pitchFamily="18" charset="0"/>
                    <a:ea typeface="Cambria Math" pitchFamily="18" charset="0"/>
                  </a:rPr>
                  <a:t>διαμόρφωση  πλάτους παλμών 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(Pulse Amplitude Modulation - PAM)</a:t>
                </a:r>
                <a:r>
                  <a:rPr lang="el-GR" dirty="0" smtClean="0">
                    <a:latin typeface="Cambria Math" pitchFamily="18" charset="0"/>
                    <a:ea typeface="Cambria Math" pitchFamily="18" charset="0"/>
                  </a:rPr>
                  <a:t>, επειδή τα πλάτη των ορθογωνίων παλμών μεταβάλλονται ανάλογα με τις στιγμιαίες τιμές δειγματοληψίας του αναλογικού σήματος πληροφορίας.</a:t>
                </a:r>
              </a:p>
              <a:p>
                <a:pPr>
                  <a:spcBef>
                    <a:spcPts val="900"/>
                  </a:spcBef>
                  <a:spcAft>
                    <a:spcPts val="900"/>
                  </a:spcAft>
                </a:pPr>
                <a:r>
                  <a:rPr lang="el-GR" dirty="0" smtClean="0">
                    <a:latin typeface="Cambria Math" pitchFamily="18" charset="0"/>
                    <a:ea typeface="Cambria Math" pitchFamily="18" charset="0"/>
                  </a:rPr>
                  <a:t>Το </a:t>
                </a:r>
                <a:r>
                  <a:rPr lang="el-GR" b="1" dirty="0" smtClean="0">
                    <a:latin typeface="Cambria Math" pitchFamily="18" charset="0"/>
                    <a:ea typeface="Cambria Math" pitchFamily="18" charset="0"/>
                  </a:rPr>
                  <a:t>σήμα </a:t>
                </a:r>
                <a:r>
                  <a:rPr lang="en-US" b="1" dirty="0" smtClean="0">
                    <a:latin typeface="Cambria Math" pitchFamily="18" charset="0"/>
                    <a:ea typeface="Cambria Math" pitchFamily="18" charset="0"/>
                  </a:rPr>
                  <a:t>PAM</a:t>
                </a:r>
                <a:r>
                  <a:rPr lang="el-GR" b="1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  <a:ea typeface="Cambria Math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/>
                            <a:ea typeface="Cambria Math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  <a:ea typeface="Cambria Math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dirty="0" smtClean="0">
                    <a:latin typeface="Cambria Math" pitchFamily="18" charset="0"/>
                    <a:ea typeface="Cambria Math" pitchFamily="18" charset="0"/>
                  </a:rPr>
                  <a:t> περιγράφεται από τη σχέση:</a:t>
                </a:r>
                <a:endParaRPr lang="el-GR" dirty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spcBef>
                    <a:spcPts val="900"/>
                  </a:spcBef>
                  <a:spcAft>
                    <a:spcPts val="9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ea typeface="Cambria Math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  <a:ea typeface="Cambria Math" pitchFamily="18" charset="0"/>
                            </a:rPr>
                            <m:t>𝑠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  <a:ea typeface="Cambria Math" pitchFamily="18" charset="0"/>
                            </a:rPr>
                            <m:t>𝑡</m:t>
                          </m:r>
                        </m:e>
                      </m:d>
                      <m:r>
                        <a:rPr lang="en-US" i="1">
                          <a:latin typeface="Cambria Math" pitchFamily="18" charset="0"/>
                          <a:ea typeface="Cambria Math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i="1" dirty="0">
                              <a:latin typeface="Cambria Math" panose="02040503050406030204" pitchFamily="18" charset="0"/>
                              <a:ea typeface="Cambria Math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 dirty="0">
                              <a:latin typeface="Cambria Math"/>
                              <a:ea typeface="Cambria Math" pitchFamily="18" charset="0"/>
                            </a:rPr>
                            <m:t>𝑛</m:t>
                          </m:r>
                          <m:r>
                            <a:rPr lang="en-US" i="1" dirty="0">
                              <a:latin typeface="Cambria Math"/>
                              <a:ea typeface="Cambria Math" pitchFamily="18" charset="0"/>
                            </a:rPr>
                            <m:t>=−∞</m:t>
                          </m:r>
                        </m:sub>
                        <m:sup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  <m:t>𝑎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  <a:ea typeface="Cambria Math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/>
                                  <a:ea typeface="Cambria Math" pitchFamily="18" charset="0"/>
                                </a:rPr>
                                <m:t>𝑛</m:t>
                              </m:r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  <a:ea typeface="Cambria Math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/>
                                      <a:ea typeface="Cambria Math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/>
                                      <a:ea typeface="Cambria Math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e>
                          </m:d>
                          <m:r>
                            <a:rPr lang="en-US" b="0" i="1" dirty="0" smtClean="0">
                              <a:latin typeface="Cambria Math"/>
                              <a:ea typeface="Cambria Math" pitchFamily="18" charset="0"/>
                            </a:rPr>
                            <m:t> </m:t>
                          </m:r>
                          <m:r>
                            <a:rPr lang="en-US" b="0" i="1" dirty="0" smtClean="0">
                              <a:latin typeface="Cambria Math"/>
                              <a:ea typeface="Cambria Math" pitchFamily="18" charset="0"/>
                            </a:rPr>
                            <m:t>𝑝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  <a:ea typeface="Cambria Math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/>
                                  <a:ea typeface="Cambria Math" pitchFamily="18" charset="0"/>
                                </a:rPr>
                                <m:t>𝑡</m:t>
                              </m:r>
                              <m:r>
                                <a:rPr lang="en-US" b="0" i="1" dirty="0" smtClean="0">
                                  <a:latin typeface="Cambria Math"/>
                                  <a:ea typeface="Cambria Math" pitchFamily="18" charset="0"/>
                                </a:rPr>
                                <m:t>−</m:t>
                              </m:r>
                              <m:r>
                                <a:rPr lang="en-US" b="0" i="1" dirty="0" smtClean="0">
                                  <a:latin typeface="Cambria Math"/>
                                  <a:ea typeface="Cambria Math" pitchFamily="18" charset="0"/>
                                </a:rPr>
                                <m:t>𝑛</m:t>
                              </m:r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  <a:ea typeface="Cambria Math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/>
                                      <a:ea typeface="Cambria Math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/>
                                      <a:ea typeface="Cambria Math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  <m:r>
                        <a:rPr lang="en-US" b="0" i="1" dirty="0" smtClean="0">
                          <a:latin typeface="Cambria Math"/>
                          <a:ea typeface="Cambria Math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i="1" dirty="0">
                              <a:latin typeface="Cambria Math" panose="02040503050406030204" pitchFamily="18" charset="0"/>
                              <a:ea typeface="Cambria Math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 dirty="0">
                              <a:latin typeface="Cambria Math"/>
                              <a:ea typeface="Cambria Math" pitchFamily="18" charset="0"/>
                            </a:rPr>
                            <m:t>𝑛</m:t>
                          </m:r>
                          <m:r>
                            <a:rPr lang="en-US" i="1" dirty="0">
                              <a:latin typeface="Cambria Math"/>
                              <a:ea typeface="Cambria Math" pitchFamily="18" charset="0"/>
                            </a:rPr>
                            <m:t>=−∞</m:t>
                          </m:r>
                        </m:sub>
                        <m:sup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i="1" dirty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  <a:ea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 dirty="0">
                                  <a:latin typeface="Cambria Math" panose="02040503050406030204" pitchFamily="18" charset="0"/>
                                  <a:ea typeface="Cambria Math"/>
                                </a:rPr>
                                <m:t>𝑎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  <a:ea typeface="Cambria Math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/>
                                  <a:ea typeface="Cambria Math" pitchFamily="18" charset="0"/>
                                </a:rPr>
                                <m:t>𝑛</m:t>
                              </m:r>
                              <m:sSub>
                                <m:sSub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  <a:ea typeface="Cambria Math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 dirty="0">
                                      <a:latin typeface="Cambria Math"/>
                                      <a:ea typeface="Cambria Math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i="1" dirty="0">
                                      <a:latin typeface="Cambria Math"/>
                                      <a:ea typeface="Cambria Math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e>
                          </m:d>
                          <m:r>
                            <a:rPr lang="en-US" i="1" dirty="0">
                              <a:latin typeface="Cambria Math"/>
                              <a:ea typeface="Cambria Math" pitchFamily="18" charset="0"/>
                            </a:rPr>
                            <m:t> </m:t>
                          </m:r>
                          <m:r>
                            <a:rPr lang="en-US" i="1" dirty="0">
                              <a:latin typeface="Cambria Math"/>
                              <a:ea typeface="Cambria Math" pitchFamily="18" charset="0"/>
                            </a:rPr>
                            <m:t>𝑝</m:t>
                          </m:r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  <a:ea typeface="Cambria Math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/>
                                  <a:ea typeface="Cambria Math" pitchFamily="18" charset="0"/>
                                </a:rPr>
                                <m:t>𝑡</m:t>
                              </m:r>
                              <m:r>
                                <a:rPr lang="en-US" b="0" i="1" dirty="0" smtClean="0">
                                  <a:latin typeface="Cambria Math"/>
                                  <a:ea typeface="Cambria Math" pitchFamily="18" charset="0"/>
                                </a:rPr>
                                <m:t>)∗</m:t>
                              </m:r>
                              <m:r>
                                <a:rPr lang="el-GR" b="0" i="1" dirty="0" smtClean="0">
                                  <a:latin typeface="Cambria Math"/>
                                  <a:ea typeface="Cambria Math" pitchFamily="18" charset="0"/>
                                </a:rPr>
                                <m:t>𝛿</m:t>
                              </m:r>
                              <m:r>
                                <a:rPr lang="el-GR" b="0" i="1" dirty="0" smtClean="0">
                                  <a:latin typeface="Cambria Math"/>
                                  <a:ea typeface="Cambria Math" pitchFamily="18" charset="0"/>
                                </a:rPr>
                                <m:t>(</m:t>
                              </m:r>
                              <m:r>
                                <a:rPr lang="en-US" b="0" i="1" dirty="0" smtClean="0">
                                  <a:latin typeface="Cambria Math"/>
                                  <a:ea typeface="Cambria Math" pitchFamily="18" charset="0"/>
                                </a:rPr>
                                <m:t>𝑡</m:t>
                              </m:r>
                              <m:r>
                                <a:rPr lang="en-US" i="1" dirty="0">
                                  <a:latin typeface="Cambria Math"/>
                                  <a:ea typeface="Cambria Math" pitchFamily="18" charset="0"/>
                                </a:rPr>
                                <m:t>−</m:t>
                              </m:r>
                              <m:r>
                                <a:rPr lang="en-US" i="1" dirty="0">
                                  <a:latin typeface="Cambria Math"/>
                                  <a:ea typeface="Cambria Math" pitchFamily="18" charset="0"/>
                                </a:rPr>
                                <m:t>𝑛</m:t>
                              </m:r>
                              <m:sSub>
                                <m:sSub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  <a:ea typeface="Cambria Math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 dirty="0">
                                      <a:latin typeface="Cambria Math"/>
                                      <a:ea typeface="Cambria Math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i="1" dirty="0">
                                      <a:latin typeface="Cambria Math"/>
                                      <a:ea typeface="Cambria Math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  <m:r>
                        <a:rPr lang="en-US" i="1" dirty="0">
                          <a:latin typeface="Cambria Math"/>
                          <a:ea typeface="Cambria Math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i="1" dirty="0">
                              <a:latin typeface="Cambria Math" panose="02040503050406030204" pitchFamily="18" charset="0"/>
                              <a:ea typeface="Cambria Math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 dirty="0">
                              <a:latin typeface="Cambria Math"/>
                              <a:ea typeface="Cambria Math" pitchFamily="18" charset="0"/>
                            </a:rPr>
                            <m:t>𝑛</m:t>
                          </m:r>
                          <m:r>
                            <a:rPr lang="en-US" i="1" dirty="0">
                              <a:latin typeface="Cambria Math"/>
                              <a:ea typeface="Cambria Math" pitchFamily="18" charset="0"/>
                            </a:rPr>
                            <m:t>=−∞</m:t>
                          </m:r>
                        </m:sub>
                        <m:sup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i="1" dirty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  <a:ea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 dirty="0">
                                  <a:latin typeface="Cambria Math" panose="02040503050406030204" pitchFamily="18" charset="0"/>
                                  <a:ea typeface="Cambria Math"/>
                                </a:rPr>
                                <m:t>𝑎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  <a:ea typeface="Cambria Math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/>
                                  <a:ea typeface="Cambria Math" pitchFamily="18" charset="0"/>
                                </a:rPr>
                                <m:t>𝑛</m:t>
                              </m:r>
                              <m:sSub>
                                <m:sSub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  <a:ea typeface="Cambria Math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 dirty="0">
                                      <a:latin typeface="Cambria Math"/>
                                      <a:ea typeface="Cambria Math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i="1" dirty="0">
                                      <a:latin typeface="Cambria Math"/>
                                      <a:ea typeface="Cambria Math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e>
                          </m:d>
                          <m:r>
                            <a:rPr lang="en-US" b="0" i="1" dirty="0" smtClean="0">
                              <a:latin typeface="Cambria Math"/>
                              <a:ea typeface="Cambria Math" pitchFamily="18" charset="0"/>
                            </a:rPr>
                            <m:t> </m:t>
                          </m:r>
                          <m:r>
                            <a:rPr lang="el-GR" i="1" dirty="0">
                              <a:latin typeface="Cambria Math"/>
                              <a:ea typeface="Cambria Math" pitchFamily="18" charset="0"/>
                            </a:rPr>
                            <m:t>𝛿</m:t>
                          </m:r>
                          <m:r>
                            <a:rPr lang="el-GR" i="1" dirty="0">
                              <a:latin typeface="Cambria Math"/>
                              <a:ea typeface="Cambria Math" pitchFamily="18" charset="0"/>
                            </a:rPr>
                            <m:t>(</m:t>
                          </m:r>
                          <m:r>
                            <a:rPr lang="en-US" i="1" dirty="0">
                              <a:latin typeface="Cambria Math"/>
                              <a:ea typeface="Cambria Math" pitchFamily="18" charset="0"/>
                            </a:rPr>
                            <m:t>𝑡</m:t>
                          </m:r>
                          <m:r>
                            <a:rPr lang="en-US" i="1" dirty="0">
                              <a:latin typeface="Cambria Math"/>
                              <a:ea typeface="Cambria Math" pitchFamily="18" charset="0"/>
                            </a:rPr>
                            <m:t>−</m:t>
                          </m:r>
                          <m:r>
                            <a:rPr lang="en-US" i="1" dirty="0">
                              <a:latin typeface="Cambria Math"/>
                              <a:ea typeface="Cambria Math" pitchFamily="18" charset="0"/>
                            </a:rPr>
                            <m:t>𝑛</m:t>
                          </m:r>
                          <m:sSub>
                            <m:sSubPr>
                              <m:ctrlPr>
                                <a:rPr lang="en-US" i="1" dirty="0">
                                  <a:latin typeface="Cambria Math" panose="02040503050406030204" pitchFamily="18" charset="0"/>
                                  <a:ea typeface="Cambria Math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 dirty="0">
                                  <a:latin typeface="Cambria Math"/>
                                  <a:ea typeface="Cambria Math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i="1" dirty="0">
                                  <a:latin typeface="Cambria Math"/>
                                  <a:ea typeface="Cambria Math" pitchFamily="18" charset="0"/>
                                </a:rPr>
                                <m:t>𝑠</m:t>
                              </m:r>
                            </m:sub>
                          </m:sSub>
                          <m:r>
                            <a:rPr lang="en-US" b="0" i="1" dirty="0" smtClean="0">
                              <a:latin typeface="Cambria Math"/>
                              <a:ea typeface="Cambria Math" pitchFamily="18" charset="0"/>
                            </a:rPr>
                            <m:t>)∗</m:t>
                          </m:r>
                          <m:r>
                            <a:rPr lang="en-US" i="1" dirty="0">
                              <a:latin typeface="Cambria Math"/>
                              <a:ea typeface="Cambria Math" pitchFamily="18" charset="0"/>
                            </a:rPr>
                            <m:t>𝑝</m:t>
                          </m:r>
                          <m:r>
                            <a:rPr lang="en-US" b="0" i="1" dirty="0" smtClean="0">
                              <a:latin typeface="Cambria Math"/>
                              <a:ea typeface="Cambria Math" pitchFamily="18" charset="0"/>
                            </a:rPr>
                            <m:t>(</m:t>
                          </m:r>
                          <m:r>
                            <a:rPr lang="en-US" b="0" i="1" dirty="0" smtClean="0">
                              <a:latin typeface="Cambria Math"/>
                              <a:ea typeface="Cambria Math" pitchFamily="18" charset="0"/>
                            </a:rPr>
                            <m:t>𝑡</m:t>
                          </m:r>
                          <m:r>
                            <a:rPr lang="en-US" b="0" i="1" dirty="0" smtClean="0">
                              <a:latin typeface="Cambria Math"/>
                              <a:ea typeface="Cambria Math" pitchFamily="18" charset="0"/>
                            </a:rPr>
                            <m:t>)</m:t>
                          </m:r>
                        </m:e>
                      </m:nary>
                      <m:r>
                        <a:rPr lang="en-US" i="1" dirty="0">
                          <a:latin typeface="Cambria Math"/>
                          <a:ea typeface="Cambria Math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 dirty="0" smtClean="0">
                              <a:latin typeface="Cambria Math" panose="02040503050406030204" pitchFamily="18" charset="0"/>
                              <a:ea typeface="Cambria Math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  <a:ea typeface="Cambria Math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/>
                              <a:ea typeface="Cambria Math" pitchFamily="18" charset="0"/>
                            </a:rPr>
                            <m:t>𝑠</m:t>
                          </m:r>
                        </m:sub>
                      </m:sSub>
                      <m:d>
                        <m:dPr>
                          <m:ctrlPr>
                            <a:rPr lang="en-US" i="1" dirty="0" smtClean="0">
                              <a:latin typeface="Cambria Math" panose="02040503050406030204" pitchFamily="18" charset="0"/>
                              <a:ea typeface="Cambria Math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/>
                              <a:ea typeface="Cambria Math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dirty="0" smtClean="0">
                          <a:latin typeface="Cambria Math"/>
                          <a:ea typeface="Cambria Math" pitchFamily="18" charset="0"/>
                        </a:rPr>
                        <m:t>∗</m:t>
                      </m:r>
                      <m:r>
                        <a:rPr lang="en-US" b="0" i="1" dirty="0" smtClean="0">
                          <a:latin typeface="Cambria Math"/>
                          <a:ea typeface="Cambria Math" pitchFamily="18" charset="0"/>
                        </a:rPr>
                        <m:t>𝑝</m:t>
                      </m:r>
                      <m:r>
                        <a:rPr lang="en-US" b="0" i="1" dirty="0" smtClean="0">
                          <a:latin typeface="Cambria Math"/>
                          <a:ea typeface="Cambria Math" pitchFamily="18" charset="0"/>
                        </a:rPr>
                        <m:t>(</m:t>
                      </m:r>
                      <m:r>
                        <a:rPr lang="en-US" b="0" i="1" dirty="0" smtClean="0">
                          <a:latin typeface="Cambria Math"/>
                          <a:ea typeface="Cambria Math" pitchFamily="18" charset="0"/>
                        </a:rPr>
                        <m:t>𝑡</m:t>
                      </m:r>
                      <m:r>
                        <a:rPr lang="en-US" b="0" i="1" dirty="0" smtClean="0">
                          <a:latin typeface="Cambria Math"/>
                          <a:ea typeface="Cambria Math" pitchFamily="18" charset="0"/>
                        </a:rPr>
                        <m:t>)</m:t>
                      </m:r>
                    </m:oMath>
                  </m:oMathPara>
                </a14:m>
                <a:endParaRPr lang="el-GR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spcBef>
                    <a:spcPts val="900"/>
                  </a:spcBef>
                  <a:spcAft>
                    <a:spcPts val="900"/>
                  </a:spcAft>
                </a:pPr>
                <a:r>
                  <a:rPr lang="el-GR" dirty="0">
                    <a:latin typeface="Cambria Math" pitchFamily="18" charset="0"/>
                    <a:ea typeface="Cambria Math" pitchFamily="18" charset="0"/>
                  </a:rPr>
                  <a:t>ό</a:t>
                </a:r>
                <a:r>
                  <a:rPr lang="el-GR" dirty="0" smtClean="0">
                    <a:latin typeface="Cambria Math" pitchFamily="18" charset="0"/>
                    <a:ea typeface="Cambria Math" pitchFamily="18" charset="0"/>
                  </a:rPr>
                  <a:t>που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 panose="02040503050406030204" pitchFamily="18" charset="0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Cambria Math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 dirty="0" smtClean="0">
                            <a:latin typeface="Cambria Math"/>
                            <a:ea typeface="Cambria Math" pitchFamily="18" charset="0"/>
                          </a:rPr>
                          <m:t>𝑠</m:t>
                        </m:r>
                      </m:sub>
                    </m:sSub>
                    <m:r>
                      <a:rPr lang="en-US" i="1" dirty="0" smtClean="0">
                        <a:latin typeface="Cambria Math"/>
                        <a:ea typeface="Cambria Math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/>
                        <a:ea typeface="Cambria Math" pitchFamily="18" charset="0"/>
                      </a:rPr>
                      <m:t>𝑡</m:t>
                    </m:r>
                    <m:r>
                      <a:rPr lang="en-US" i="1" dirty="0" smtClean="0">
                        <a:latin typeface="Cambria Math"/>
                        <a:ea typeface="Cambria Math" pitchFamily="18" charset="0"/>
                      </a:rPr>
                      <m:t>)</m:t>
                    </m:r>
                  </m:oMath>
                </a14:m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l-GR" dirty="0" smtClean="0">
                    <a:latin typeface="Cambria Math" pitchFamily="18" charset="0"/>
                    <a:ea typeface="Cambria Math" pitchFamily="18" charset="0"/>
                  </a:rPr>
                  <a:t>είναι το ιδανικά δειγματοληπτημένο σήμα.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:endParaRPr lang="el-GR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124744"/>
                <a:ext cx="8496944" cy="4349781"/>
              </a:xfrm>
              <a:prstGeom prst="rect">
                <a:avLst/>
              </a:prstGeom>
              <a:blipFill>
                <a:blip r:embed="rId2"/>
                <a:stretch>
                  <a:fillRect l="-574" t="-982" r="-574" b="-1262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21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65983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Δειγματοληψίας Επίπεδης Κορυφής </a:t>
            </a:r>
            <a:br>
              <a:rPr lang="el-GR" dirty="0" smtClean="0"/>
            </a:br>
            <a:r>
              <a:rPr lang="el-GR" dirty="0" smtClean="0"/>
              <a:t>(Πεδίο Συχνότητας)</a:t>
            </a:r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22</a:t>
            </a:fld>
            <a:endParaRPr lang="el-G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611560" y="1196752"/>
                <a:ext cx="7992888" cy="5544616"/>
              </a:xfrm>
            </p:spPr>
            <p:txBody>
              <a:bodyPr>
                <a:noAutofit/>
              </a:bodyPr>
              <a:lstStyle/>
              <a:p>
                <a:pPr marL="0" indent="0" algn="l">
                  <a:spcBef>
                    <a:spcPts val="900"/>
                  </a:spcBef>
                  <a:spcAft>
                    <a:spcPts val="900"/>
                  </a:spcAft>
                  <a:buNone/>
                </a:pPr>
                <a:r>
                  <a:rPr lang="el-GR" sz="1800" dirty="0" smtClean="0"/>
                  <a:t>Το φάσμα του</a:t>
                </a:r>
                <a:r>
                  <a:rPr lang="en-US" sz="1800" dirty="0" smtClean="0"/>
                  <a:t> PAM</a:t>
                </a:r>
                <a:r>
                  <a:rPr lang="el-GR" sz="1800" dirty="0" smtClean="0"/>
                  <a:t> σήματος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dirty="0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1800" i="1" dirty="0" smtClean="0">
                            <a:latin typeface="Cambria Math"/>
                          </a:rPr>
                          <m:t>𝑠</m:t>
                        </m:r>
                      </m:sub>
                    </m:sSub>
                    <m:r>
                      <a:rPr lang="en-US" sz="1800" i="1" dirty="0" smtClean="0">
                        <a:latin typeface="Cambria Math"/>
                      </a:rPr>
                      <m:t>(</m:t>
                    </m:r>
                    <m:r>
                      <a:rPr lang="en-US" sz="1800" i="1" dirty="0" smtClean="0">
                        <a:latin typeface="Cambria Math"/>
                      </a:rPr>
                      <m:t>𝑡</m:t>
                    </m:r>
                    <m:r>
                      <a:rPr lang="en-US" sz="1800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l-GR" sz="1800" dirty="0" smtClean="0"/>
                  <a:t> είναι:</a:t>
                </a:r>
                <a:br>
                  <a:rPr lang="el-GR" sz="1800" dirty="0" smtClean="0"/>
                </a:br>
                <a:endParaRPr lang="en-US" sz="1800" dirty="0" smtClean="0"/>
              </a:p>
              <a:p>
                <a:pPr marL="0" indent="0" algn="l">
                  <a:spcBef>
                    <a:spcPts val="900"/>
                  </a:spcBef>
                  <a:spcAft>
                    <a:spcPts val="9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 dirty="0" smtClean="0">
                              <a:latin typeface="Cambria Math"/>
                            </a:rPr>
                            <m:t>𝑋</m:t>
                          </m:r>
                        </m:e>
                        <m:sub>
                          <m: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  <m:t>𝑃𝐴𝑀</m:t>
                          </m:r>
                        </m:sub>
                      </m:sSub>
                      <m:d>
                        <m:dPr>
                          <m:ctrlPr>
                            <a:rPr lang="en-US" sz="180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l-GR" sz="1800" b="0" i="0" dirty="0" smtClean="0">
                              <a:latin typeface="Cambria Math" panose="02040503050406030204" pitchFamily="18" charset="0"/>
                            </a:rPr>
                            <m:t>Ω</m:t>
                          </m:r>
                        </m:e>
                      </m:d>
                      <m:r>
                        <a:rPr lang="el-GR" sz="1800" i="1" dirty="0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18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1800" b="0" i="0" dirty="0" smtClean="0">
                              <a:latin typeface="Cambria Math" panose="02040503050406030204" pitchFamily="18" charset="0"/>
                            </a:rPr>
                            <m:t>Χ</m:t>
                          </m:r>
                        </m:e>
                        <m:sub>
                          <m:r>
                            <a:rPr lang="en-US" sz="1800" i="1" dirty="0" smtClean="0">
                              <a:latin typeface="Cambria Math"/>
                            </a:rPr>
                            <m:t>𝑆</m:t>
                          </m:r>
                        </m:sub>
                      </m:sSub>
                      <m:d>
                        <m:dPr>
                          <m:ctrlPr>
                            <a:rPr lang="en-US" sz="180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l-GR" sz="1800" b="0" i="0" dirty="0" smtClean="0">
                              <a:latin typeface="Cambria Math" panose="02040503050406030204" pitchFamily="18" charset="0"/>
                            </a:rPr>
                            <m:t>Ω</m:t>
                          </m:r>
                        </m:e>
                      </m:d>
                      <m:r>
                        <a:rPr lang="en-US" sz="1800" b="0" i="1" dirty="0" smtClean="0">
                          <a:latin typeface="Cambria Math"/>
                        </a:rPr>
                        <m:t> </m:t>
                      </m:r>
                      <m:r>
                        <a:rPr lang="en-US" sz="1800" i="1" dirty="0" smtClean="0">
                          <a:latin typeface="Cambria Math"/>
                        </a:rPr>
                        <m:t>𝑃</m:t>
                      </m:r>
                      <m:d>
                        <m:dPr>
                          <m:ctrlPr>
                            <a:rPr lang="en-US" sz="180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l-GR" sz="1800" b="0" i="0" dirty="0" smtClean="0">
                              <a:latin typeface="Cambria Math" panose="02040503050406030204" pitchFamily="18" charset="0"/>
                            </a:rPr>
                            <m:t>Ω</m:t>
                          </m:r>
                        </m:e>
                      </m:d>
                      <m:r>
                        <a:rPr lang="el-GR" sz="1800" i="1" dirty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l-GR" sz="18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l-GR" sz="1800" i="1" dirty="0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sz="18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 dirty="0" smtClean="0">
                                  <a:latin typeface="Cambria Math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1800" b="0" i="1" dirty="0" smtClean="0">
                                  <a:latin typeface="Cambria Math"/>
                                </a:rPr>
                                <m:t>𝑆</m:t>
                              </m:r>
                            </m:sub>
                          </m:sSub>
                        </m:den>
                      </m:f>
                      <m:nary>
                        <m:naryPr>
                          <m:chr m:val="∑"/>
                          <m:ctrlPr>
                            <a:rPr lang="en-US" sz="1800" i="1" dirty="0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800" b="0" i="1" dirty="0" smtClean="0">
                              <a:latin typeface="Cambria Math"/>
                            </a:rPr>
                            <m:t>𝑛</m:t>
                          </m:r>
                          <m:r>
                            <a:rPr lang="en-US" sz="1800" b="0" i="1" dirty="0" smtClean="0">
                              <a:latin typeface="Cambria Math"/>
                            </a:rPr>
                            <m:t>=−∞</m:t>
                          </m:r>
                        </m:sub>
                        <m:sup>
                          <m:r>
                            <a:rPr lang="en-US" sz="1800" i="1" dirty="0" smtClean="0">
                              <a:latin typeface="Cambria Math"/>
                              <a:ea typeface="Cambria Math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l-GR" sz="1800" b="0" i="1" dirty="0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l-GR" sz="1800" b="0" i="1" dirty="0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  <m:t>𝛸</m:t>
                              </m:r>
                            </m:e>
                            <m:sub>
                              <m:r>
                                <a:rPr lang="el-GR" sz="1800" b="0" i="1" dirty="0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  <m:t>𝛼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8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l-GR" sz="1800" b="0" i="0" dirty="0" smtClean="0">
                                  <a:latin typeface="Cambria Math" panose="02040503050406030204" pitchFamily="18" charset="0"/>
                                </a:rPr>
                                <m:t>Ω</m:t>
                              </m:r>
                              <m:r>
                                <a:rPr lang="el-GR" sz="1800" b="0" i="1" dirty="0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1800" b="0" i="1" dirty="0" smtClean="0">
                                  <a:latin typeface="Cambria Math"/>
                                </a:rPr>
                                <m:t>𝑛</m:t>
                              </m:r>
                              <m:sSub>
                                <m:sSubPr>
                                  <m:ctrlPr>
                                    <a:rPr lang="el-GR" sz="180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sz="1800" b="0" i="0" dirty="0" smtClean="0">
                                      <a:latin typeface="Cambria Math" panose="02040503050406030204" pitchFamily="18" charset="0"/>
                                    </a:rPr>
                                    <m:t>Ω</m:t>
                                  </m:r>
                                </m:e>
                                <m:sub>
                                  <m:r>
                                    <a:rPr lang="en-US" sz="1800" b="0" i="1" dirty="0" smtClean="0">
                                      <a:latin typeface="Cambria Math"/>
                                    </a:rPr>
                                    <m:t>𝑆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1800" b="0" i="1" dirty="0" smtClean="0">
                              <a:latin typeface="Cambria Math"/>
                            </a:rPr>
                            <m:t> </m:t>
                          </m:r>
                          <m:r>
                            <a:rPr lang="en-US" sz="1800" b="0" i="1" dirty="0" smtClean="0">
                              <a:latin typeface="Cambria Math"/>
                            </a:rPr>
                            <m:t>𝑃</m:t>
                          </m:r>
                          <m:r>
                            <a:rPr lang="en-US" sz="1800" b="0" i="1" dirty="0" smtClean="0">
                              <a:latin typeface="Cambria Math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el-GR" sz="1800" b="0" i="0" dirty="0" smtClean="0">
                              <a:latin typeface="Cambria Math" panose="02040503050406030204" pitchFamily="18" charset="0"/>
                            </a:rPr>
                            <m:t>Ω</m:t>
                          </m:r>
                          <m:r>
                            <a:rPr lang="el-GR" sz="1800" b="0" i="1" dirty="0" smtClean="0">
                              <a:latin typeface="Cambria Math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sz="1800" dirty="0" smtClean="0"/>
              </a:p>
              <a:p>
                <a:pPr marL="0" indent="0" algn="l">
                  <a:spcBef>
                    <a:spcPts val="900"/>
                  </a:spcBef>
                  <a:spcAft>
                    <a:spcPts val="900"/>
                  </a:spcAft>
                  <a:buNone/>
                </a:pPr>
                <a:r>
                  <a:rPr lang="el-GR" sz="1800" dirty="0" smtClean="0"/>
                  <a:t>Η </a:t>
                </a:r>
                <a:r>
                  <a:rPr lang="en-US" sz="1800" dirty="0" smtClean="0"/>
                  <a:t>PAM </a:t>
                </a:r>
                <a:r>
                  <a:rPr lang="el-GR" sz="1800" dirty="0" smtClean="0"/>
                  <a:t>διαμόρφωση είναι ισοδύναμη με τη διέλευση ιδανικά </a:t>
                </a:r>
                <a:r>
                  <a:rPr lang="el-GR" sz="1800" dirty="0" err="1" smtClean="0"/>
                  <a:t>δειγματο-ληπτημένου</a:t>
                </a:r>
                <a:r>
                  <a:rPr lang="el-GR" sz="1800" dirty="0" smtClean="0"/>
                  <a:t> σήματος από φίλτρο με απόκριση συχνότητας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/>
                      </a:rPr>
                      <m:t>𝐻</m:t>
                    </m:r>
                    <m:r>
                      <a:rPr lang="en-US" sz="1800" i="1" dirty="0" smtClean="0">
                        <a:latin typeface="Cambria Math"/>
                      </a:rPr>
                      <m:t>(</m:t>
                    </m:r>
                    <m:r>
                      <m:rPr>
                        <m:sty m:val="p"/>
                      </m:rPr>
                      <a:rPr lang="el-GR" sz="1800" b="0" i="0" dirty="0" smtClean="0">
                        <a:latin typeface="Cambria Math" panose="02040503050406030204" pitchFamily="18" charset="0"/>
                      </a:rPr>
                      <m:t>Ω</m:t>
                    </m:r>
                    <m:r>
                      <a:rPr lang="el-GR" sz="1800" i="1" dirty="0" smtClean="0">
                        <a:latin typeface="Cambria Math"/>
                      </a:rPr>
                      <m:t>)=</m:t>
                    </m:r>
                    <m:r>
                      <a:rPr lang="en-US" sz="1800" i="1" dirty="0" smtClean="0">
                        <a:latin typeface="Cambria Math"/>
                      </a:rPr>
                      <m:t>𝑃</m:t>
                    </m:r>
                    <m:r>
                      <a:rPr lang="en-US" sz="1800" i="1" dirty="0" smtClean="0">
                        <a:latin typeface="Cambria Math"/>
                      </a:rPr>
                      <m:t>(</m:t>
                    </m:r>
                    <m:r>
                      <m:rPr>
                        <m:sty m:val="p"/>
                      </m:rPr>
                      <a:rPr lang="el-GR" sz="1800" b="0" i="0" dirty="0" smtClean="0">
                        <a:latin typeface="Cambria Math" panose="02040503050406030204" pitchFamily="18" charset="0"/>
                      </a:rPr>
                      <m:t>Ω</m:t>
                    </m:r>
                    <m:r>
                      <a:rPr lang="el-GR" sz="1800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l-GR" sz="1800" dirty="0" smtClean="0"/>
                  <a:t>. </a:t>
                </a:r>
              </a:p>
              <a:p>
                <a:pPr marL="0" indent="0" algn="l">
                  <a:spcBef>
                    <a:spcPts val="900"/>
                  </a:spcBef>
                  <a:spcAft>
                    <a:spcPts val="900"/>
                  </a:spcAft>
                  <a:buNone/>
                </a:pPr>
                <a:r>
                  <a:rPr lang="el-GR" sz="1800" dirty="0" smtClean="0"/>
                  <a:t>Η συνάρτηση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/>
                      </a:rPr>
                      <m:t>𝑃</m:t>
                    </m:r>
                    <m:r>
                      <a:rPr lang="en-US" sz="1800" i="1" dirty="0" smtClean="0">
                        <a:latin typeface="Cambria Math"/>
                      </a:rPr>
                      <m:t>(</m:t>
                    </m:r>
                    <m:r>
                      <m:rPr>
                        <m:sty m:val="p"/>
                      </m:rPr>
                      <a:rPr lang="el-GR" sz="1800" b="0" i="0" dirty="0" smtClean="0">
                        <a:latin typeface="Cambria Math" panose="02040503050406030204" pitchFamily="18" charset="0"/>
                      </a:rPr>
                      <m:t>Ω</m:t>
                    </m:r>
                    <m:r>
                      <a:rPr lang="el-GR" sz="1800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l-GR" sz="1800" dirty="0" smtClean="0"/>
                  <a:t> λειτουργεί σαν βαθυπερατό φίλτρο και εξασθενεί τις υψηλές συχνότητες του σήματος. Όσο μεγαλύτερη η διάρκεια </a:t>
                </a:r>
                <a14:m>
                  <m:oMath xmlns:m="http://schemas.openxmlformats.org/officeDocument/2006/math">
                    <m:r>
                      <a:rPr lang="el-GR" sz="1800" b="0" i="1" smtClean="0">
                        <a:latin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l-GR" sz="1800" dirty="0" smtClean="0"/>
                  <a:t> του παλμού, τόσο ισχυρότερη είναι η εξασθένιση των υψηλών συχνοτήτων.</a:t>
                </a:r>
              </a:p>
              <a:p>
                <a:pPr marL="0" indent="0" algn="l">
                  <a:spcBef>
                    <a:spcPts val="900"/>
                  </a:spcBef>
                  <a:spcAft>
                    <a:spcPts val="900"/>
                  </a:spcAft>
                  <a:buNone/>
                </a:pPr>
                <a:r>
                  <a:rPr lang="el-GR" sz="1800" dirty="0" smtClean="0"/>
                  <a:t>Η εξασθένιση υψηλών συχνοτήτων μπορεί να αγν</a:t>
                </a:r>
                <a:r>
                  <a:rPr lang="el-GR" sz="1800" dirty="0"/>
                  <a:t>ο</a:t>
                </a:r>
                <a:r>
                  <a:rPr lang="el-GR" sz="1800" dirty="0" smtClean="0"/>
                  <a:t>ηθεί αν ισχύει </a:t>
                </a:r>
                <a14:m>
                  <m:oMath xmlns:m="http://schemas.openxmlformats.org/officeDocument/2006/math">
                    <m:r>
                      <a:rPr lang="el-GR" sz="1800" b="0" i="1" dirty="0" smtClean="0">
                        <a:latin typeface="Cambria Math" panose="02040503050406030204" pitchFamily="18" charset="0"/>
                      </a:rPr>
                      <m:t>𝜏</m:t>
                    </m:r>
                    <m:r>
                      <a:rPr lang="en-US" sz="1800" i="1" dirty="0">
                        <a:latin typeface="Cambria Math"/>
                      </a:rPr>
                      <m:t>/</m:t>
                    </m:r>
                    <m:sSub>
                      <m:sSubPr>
                        <m:ctrlPr>
                          <a:rPr lang="en-US" sz="18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dirty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sz="1800" i="1" dirty="0">
                            <a:latin typeface="Cambria Math"/>
                          </a:rPr>
                          <m:t>𝑆</m:t>
                        </m:r>
                      </m:sub>
                    </m:sSub>
                    <m:r>
                      <a:rPr lang="en-US" sz="1800" i="1" dirty="0" smtClean="0">
                        <a:latin typeface="Cambria Math"/>
                      </a:rPr>
                      <m:t>≤0,1</m:t>
                    </m:r>
                  </m:oMath>
                </a14:m>
                <a:endParaRPr lang="el-GR" sz="1800" dirty="0" smtClean="0"/>
              </a:p>
              <a:p>
                <a:pPr marL="0" indent="0" algn="l">
                  <a:spcBef>
                    <a:spcPts val="900"/>
                  </a:spcBef>
                  <a:spcAft>
                    <a:spcPts val="900"/>
                  </a:spcAft>
                  <a:buNone/>
                </a:pPr>
                <a:r>
                  <a:rPr lang="el-GR" sz="1800" dirty="0"/>
                  <a:t>Το θεώρημα δειγματοληψίας (</a:t>
                </a:r>
                <a:r>
                  <a:rPr lang="en-US" sz="1800" dirty="0" err="1"/>
                  <a:t>Nyquist</a:t>
                </a:r>
                <a:r>
                  <a:rPr lang="el-GR" sz="1800" dirty="0"/>
                  <a:t>) μπορεί να εφαρμοστεί και στη </a:t>
                </a:r>
                <a:r>
                  <a:rPr lang="el-GR" sz="1800" dirty="0" smtClean="0"/>
                  <a:t>δειγματοληψία επίπεδης κορυφής. </a:t>
                </a:r>
                <a:r>
                  <a:rPr lang="el-GR" sz="1800" dirty="0"/>
                  <a:t>Αν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800" i="1"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l-GR" sz="1800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sz="1800" i="1">
                        <a:latin typeface="Cambria Math" panose="02040503050406030204" pitchFamily="18" charset="0"/>
                      </a:rPr>
                      <m:t>≥2</m:t>
                    </m:r>
                    <m:sSub>
                      <m:sSub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800" i="1"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l-GR" sz="18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𝑎𝑥</m:t>
                        </m:r>
                      </m:sub>
                    </m:sSub>
                  </m:oMath>
                </a14:m>
                <a:r>
                  <a:rPr lang="el-GR" sz="1800" dirty="0"/>
                  <a:t>, τότε το</a:t>
                </a:r>
                <a:r>
                  <a:rPr lang="el-GR" sz="1800" i="1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8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sz="1800" i="1">
                            <a:latin typeface="Cambria Math" panose="02040503050406030204" pitchFamily="18" charset="0"/>
                          </a:rPr>
                          <m:t>𝛼</m:t>
                        </m:r>
                      </m:sub>
                    </m:sSub>
                    <m:r>
                      <a:rPr lang="el-GR" sz="18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l-GR" sz="18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l-GR" sz="18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sz="1800" dirty="0"/>
                  <a:t> μπορεί να ανακτηθεί από </a:t>
                </a:r>
                <a:r>
                  <a:rPr lang="el-GR" sz="1800" dirty="0" smtClean="0"/>
                  <a:t>το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8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𝑃𝐴𝑀</m:t>
                        </m:r>
                      </m:sub>
                    </m:sSub>
                    <m:d>
                      <m:d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sz="18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sz="1800" dirty="0"/>
                  <a:t> με φιλτράρισμα χαμηλών συχνοτήτων</a:t>
                </a:r>
                <a:r>
                  <a:rPr lang="el-GR" sz="1800" dirty="0" smtClean="0"/>
                  <a:t>.</a:t>
                </a:r>
                <a:endParaRPr lang="el-GR" sz="1800" dirty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1560" y="1196752"/>
                <a:ext cx="7992888" cy="5544616"/>
              </a:xfrm>
              <a:blipFill>
                <a:blip r:embed="rId2"/>
                <a:stretch>
                  <a:fillRect l="-610" t="-659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3353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Δειγματοληψίας Επίπεδης Κορυφής </a:t>
            </a:r>
            <a:br>
              <a:rPr lang="el-GR" dirty="0" smtClean="0"/>
            </a:br>
            <a:r>
              <a:rPr lang="el-GR" dirty="0" smtClean="0"/>
              <a:t>(Πεδίο Συχνότητας)</a:t>
            </a:r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23</a:t>
            </a:fld>
            <a:endParaRPr lang="el-G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539552" y="1196752"/>
                <a:ext cx="3816424" cy="5544616"/>
              </a:xfrm>
            </p:spPr>
            <p:txBody>
              <a:bodyPr>
                <a:noAutofit/>
              </a:bodyPr>
              <a:lstStyle/>
              <a:p>
                <a:pPr marL="0" indent="0" algn="l">
                  <a:spcBef>
                    <a:spcPts val="900"/>
                  </a:spcBef>
                  <a:spcAft>
                    <a:spcPts val="900"/>
                  </a:spcAft>
                  <a:buNone/>
                </a:pPr>
                <a:endParaRPr lang="el-GR" sz="1800" dirty="0" smtClean="0"/>
              </a:p>
              <a:p>
                <a:pPr marL="0" indent="0" algn="l">
                  <a:spcBef>
                    <a:spcPts val="900"/>
                  </a:spcBef>
                  <a:spcAft>
                    <a:spcPts val="900"/>
                  </a:spcAft>
                  <a:buNone/>
                </a:pPr>
                <a:endParaRPr lang="el-GR" sz="1800" dirty="0"/>
              </a:p>
              <a:p>
                <a:pPr marL="0" indent="0" algn="l">
                  <a:spcBef>
                    <a:spcPts val="900"/>
                  </a:spcBef>
                  <a:spcAft>
                    <a:spcPts val="900"/>
                  </a:spcAft>
                  <a:buNone/>
                </a:pPr>
                <a:r>
                  <a:rPr lang="el-GR" sz="1800" dirty="0" smtClean="0"/>
                  <a:t>(</a:t>
                </a:r>
                <a:r>
                  <a:rPr lang="el-GR" sz="1800" dirty="0"/>
                  <a:t>α) Φάσμα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𝛼</m:t>
                        </m:r>
                      </m:sub>
                    </m:sSub>
                    <m:r>
                      <a:rPr lang="el-GR" sz="18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l-GR" sz="1800" i="1">
                        <a:latin typeface="Cambria Math" panose="02040503050406030204" pitchFamily="18" charset="0"/>
                      </a:rPr>
                      <m:t>𝛺</m:t>
                    </m:r>
                    <m:r>
                      <a:rPr lang="el-GR" sz="18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l-GR" sz="1800" dirty="0" smtClean="0"/>
              </a:p>
              <a:p>
                <a:pPr marL="0" indent="0" algn="l">
                  <a:spcBef>
                    <a:spcPts val="900"/>
                  </a:spcBef>
                  <a:spcAft>
                    <a:spcPts val="900"/>
                  </a:spcAft>
                  <a:buNone/>
                </a:pPr>
                <a:endParaRPr lang="el-GR" sz="1800" dirty="0" smtClean="0"/>
              </a:p>
              <a:p>
                <a:pPr marL="0" indent="0" algn="l">
                  <a:spcBef>
                    <a:spcPts val="900"/>
                  </a:spcBef>
                  <a:spcAft>
                    <a:spcPts val="900"/>
                  </a:spcAft>
                  <a:buNone/>
                </a:pPr>
                <a:endParaRPr lang="el-GR" sz="1800" dirty="0" smtClean="0"/>
              </a:p>
              <a:p>
                <a:pPr marL="0" indent="0" algn="l">
                  <a:spcBef>
                    <a:spcPts val="900"/>
                  </a:spcBef>
                  <a:spcAft>
                    <a:spcPts val="900"/>
                  </a:spcAft>
                  <a:buNone/>
                </a:pPr>
                <a:r>
                  <a:rPr lang="el-GR" sz="1800" dirty="0" smtClean="0"/>
                  <a:t>(</a:t>
                </a:r>
                <a:r>
                  <a:rPr lang="el-GR" sz="1800" dirty="0"/>
                  <a:t>β) Φάσμα ιδανικά </a:t>
                </a:r>
                <a:r>
                  <a:rPr lang="el-GR" sz="1800" dirty="0" err="1" smtClean="0"/>
                  <a:t>δειγματο</a:t>
                </a:r>
                <a:r>
                  <a:rPr lang="el-GR" sz="1800" dirty="0" smtClean="0"/>
                  <a:t>-</a:t>
                </a:r>
                <a:br>
                  <a:rPr lang="el-GR" sz="1800" dirty="0" smtClean="0"/>
                </a:br>
                <a:r>
                  <a:rPr lang="el-GR" sz="1800" dirty="0" err="1" smtClean="0"/>
                  <a:t>ληπτημένου</a:t>
                </a:r>
                <a:r>
                  <a:rPr lang="el-GR" sz="1800" dirty="0" smtClean="0"/>
                  <a:t> σήματος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800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d>
                      <m:d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sz="1800" i="1"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</m:d>
                  </m:oMath>
                </a14:m>
                <a:endParaRPr lang="el-GR" sz="1800" dirty="0" smtClean="0"/>
              </a:p>
              <a:p>
                <a:pPr marL="0" indent="0" algn="l">
                  <a:spcBef>
                    <a:spcPts val="900"/>
                  </a:spcBef>
                  <a:spcAft>
                    <a:spcPts val="900"/>
                  </a:spcAft>
                  <a:buNone/>
                </a:pPr>
                <a:endParaRPr lang="el-GR" sz="1800" dirty="0" smtClean="0"/>
              </a:p>
              <a:p>
                <a:pPr marL="0" indent="0" algn="l">
                  <a:spcBef>
                    <a:spcPts val="900"/>
                  </a:spcBef>
                  <a:spcAft>
                    <a:spcPts val="900"/>
                  </a:spcAft>
                  <a:buNone/>
                </a:pPr>
                <a:endParaRPr lang="el-GR" sz="1800" dirty="0"/>
              </a:p>
              <a:p>
                <a:pPr marL="0" indent="0" algn="l">
                  <a:spcBef>
                    <a:spcPts val="900"/>
                  </a:spcBef>
                  <a:spcAft>
                    <a:spcPts val="900"/>
                  </a:spcAft>
                  <a:buNone/>
                </a:pPr>
                <a:r>
                  <a:rPr lang="el-GR" sz="1800" dirty="0" smtClean="0"/>
                  <a:t>(</a:t>
                </a:r>
                <a:r>
                  <a:rPr lang="el-GR" sz="1800" dirty="0"/>
                  <a:t>γ) Φάσμα σήματος </a:t>
                </a:r>
                <a:r>
                  <a:rPr lang="en-US" sz="1800" dirty="0"/>
                  <a:t>PAM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800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l-GR" sz="1800" i="1">
                            <a:latin typeface="Cambria Math" panose="02040503050406030204" pitchFamily="18" charset="0"/>
                          </a:rPr>
                          <m:t>𝑃𝐴𝑀</m:t>
                        </m:r>
                      </m:sub>
                    </m:sSub>
                    <m:d>
                      <m:d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sz="1800" i="1"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</m:d>
                  </m:oMath>
                </a14:m>
                <a:endParaRPr lang="el-GR" sz="1800" dirty="0" smtClean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552" y="1196752"/>
                <a:ext cx="3816424" cy="5544616"/>
              </a:xfrm>
              <a:blipFill>
                <a:blip r:embed="rId2"/>
                <a:stretch>
                  <a:fillRect l="-1438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 descr="Figure_5"/>
          <p:cNvPicPr/>
          <p:nvPr/>
        </p:nvPicPr>
        <p:blipFill>
          <a:blip r:embed="rId3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3" y="1340768"/>
            <a:ext cx="4186808" cy="4752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115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Άσκηση 1</a:t>
            </a:r>
            <a:r>
              <a:rPr lang="en-US" dirty="0" smtClean="0"/>
              <a:t> </a:t>
            </a:r>
            <a:r>
              <a:rPr lang="el-GR" dirty="0" smtClean="0"/>
              <a:t> </a:t>
            </a:r>
            <a:endParaRPr lang="el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08720"/>
                <a:ext cx="8229600" cy="5616624"/>
              </a:xfrm>
            </p:spPr>
            <p:txBody>
              <a:bodyPr>
                <a:noAutofit/>
              </a:bodyPr>
              <a:lstStyle/>
              <a:p>
                <a:pPr marL="0" indent="0" algn="l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800" dirty="0" smtClean="0"/>
                  <a:t>Αν ο ρυθμός </a:t>
                </a:r>
                <a:r>
                  <a:rPr lang="en-US" sz="1800" dirty="0" smtClean="0"/>
                  <a:t>Nyquist</a:t>
                </a:r>
                <a:r>
                  <a:rPr lang="el-GR" sz="1800" dirty="0" smtClean="0"/>
                  <a:t> για το 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1800" b="0" i="1" smtClean="0">
                            <a:latin typeface="Cambria Math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b="0" i="1" smtClean="0">
                            <a:latin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sz="1800" dirty="0" smtClean="0"/>
                  <a:t> είναι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1800" b="0" i="0" smtClean="0">
                            <a:latin typeface="Cambria Math" panose="02040503050406030204" pitchFamily="18" charset="0"/>
                          </a:rPr>
                          <m:t>Ω</m:t>
                        </m:r>
                      </m:e>
                      <m:sub>
                        <m:r>
                          <a:rPr lang="en-US" sz="1800" b="0" i="1" smtClean="0">
                            <a:latin typeface="Cambria Math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sz="1800" dirty="0" smtClean="0"/>
                  <a:t>, </a:t>
                </a:r>
                <a:r>
                  <a:rPr lang="el-GR" sz="1800" dirty="0" smtClean="0"/>
                  <a:t>να βρεθεί ο ρυθμός </a:t>
                </a:r>
                <a:r>
                  <a:rPr lang="en-US" sz="1800" dirty="0" smtClean="0"/>
                  <a:t>Nyquist</a:t>
                </a:r>
                <a:r>
                  <a:rPr lang="el-GR" sz="1800" dirty="0" smtClean="0"/>
                  <a:t> για τα σήματα:</a:t>
                </a:r>
              </a:p>
              <a:p>
                <a:pPr marL="400050" lvl="1" indent="0" algn="l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800" dirty="0" smtClean="0"/>
                  <a:t>	(α)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el-GR" sz="1800" i="1">
                            <a:latin typeface="Cambria Math"/>
                          </a:rPr>
                          <m:t>𝛼</m:t>
                        </m:r>
                      </m:sub>
                    </m:sSub>
                    <m:d>
                      <m:d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en-US" sz="18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l-GR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/>
                              </a:rPr>
                              <m:t>𝑑𝑥</m:t>
                            </m:r>
                          </m:e>
                          <m:sub>
                            <m:r>
                              <a:rPr lang="en-US" sz="1800" i="1">
                                <a:latin typeface="Cambria Math"/>
                              </a:rPr>
                              <m:t>𝑎</m:t>
                            </m:r>
                          </m:sub>
                        </m:sSub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800" i="1">
                                <a:latin typeface="Cambria Math"/>
                              </a:rPr>
                              <m:t>𝑡</m:t>
                            </m:r>
                          </m:e>
                        </m:d>
                      </m:num>
                      <m:den>
                        <m:r>
                          <a:rPr lang="en-US" sz="1800" b="0" i="1" smtClean="0">
                            <a:latin typeface="Cambria Math"/>
                          </a:rPr>
                          <m:t>𝑑𝑡</m:t>
                        </m:r>
                      </m:den>
                    </m:f>
                  </m:oMath>
                </a14:m>
                <a:r>
                  <a:rPr lang="el-GR" sz="1800" dirty="0" smtClean="0"/>
                  <a:t>			(β)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el-GR" sz="1800" i="1">
                            <a:latin typeface="Cambria Math"/>
                          </a:rPr>
                          <m:t>𝛼</m:t>
                        </m:r>
                      </m:sub>
                    </m:sSub>
                    <m:d>
                      <m:d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en-US" sz="18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1800" i="1">
                            <a:latin typeface="Cambria Math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latin typeface="Cambria Math"/>
                          </a:rPr>
                          <m:t>𝑡</m:t>
                        </m:r>
                      </m:e>
                    </m:d>
                    <m:func>
                      <m:func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800">
                            <a:latin typeface="Cambria Math"/>
                          </a:rPr>
                          <m:t>cos</m:t>
                        </m:r>
                      </m:fName>
                      <m:e>
                        <m:r>
                          <a:rPr lang="en-US" sz="1800" i="1">
                            <a:latin typeface="Cambria Math"/>
                          </a:rPr>
                          <m:t>(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sz="1800">
                                <a:latin typeface="Cambria Math" panose="02040503050406030204" pitchFamily="18" charset="0"/>
                              </a:rPr>
                              <m:t>Ω</m:t>
                            </m:r>
                          </m:e>
                          <m:sub>
                            <m:r>
                              <a:rPr lang="en-US" sz="1800" i="1"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US" sz="1800" i="1">
                            <a:latin typeface="Cambria Math"/>
                          </a:rPr>
                          <m:t>𝑡</m:t>
                        </m:r>
                        <m:r>
                          <a:rPr lang="en-US" sz="1800" i="1">
                            <a:latin typeface="Cambria Math"/>
                          </a:rPr>
                          <m:t>)</m:t>
                        </m:r>
                      </m:e>
                    </m:func>
                  </m:oMath>
                </a14:m>
                <a:endParaRPr lang="en-US" sz="1800" dirty="0" smtClean="0"/>
              </a:p>
              <a:p>
                <a:pPr marL="0" indent="0" algn="l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800" u="sng" dirty="0" smtClean="0"/>
                  <a:t>Απάντηση</a:t>
                </a:r>
                <a:r>
                  <a:rPr lang="el-GR" sz="1800" dirty="0" smtClean="0"/>
                  <a:t>: (α) Για </a:t>
                </a:r>
                <a:r>
                  <a:rPr lang="el-GR" sz="1800" dirty="0"/>
                  <a:t>να υπολογίσουμε τον DTFT της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800" i="1" dirty="0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el-GR" sz="1800" i="1" dirty="0" err="1" smtClean="0">
                            <a:latin typeface="Cambria Math"/>
                          </a:rPr>
                          <m:t>𝛼</m:t>
                        </m:r>
                      </m:sub>
                    </m:sSub>
                    <m:r>
                      <a:rPr lang="en-US" sz="1800" i="1" dirty="0" smtClean="0">
                        <a:latin typeface="Cambria Math"/>
                      </a:rPr>
                      <m:t>(</m:t>
                    </m:r>
                    <m:r>
                      <a:rPr lang="el-GR" sz="1800" i="1" dirty="0" err="1" smtClean="0">
                        <a:latin typeface="Cambria Math"/>
                      </a:rPr>
                      <m:t>𝑡</m:t>
                    </m:r>
                    <m:r>
                      <a:rPr lang="en-US" sz="1800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l-GR" sz="1800" dirty="0" smtClean="0"/>
                  <a:t> </a:t>
                </a:r>
                <a:r>
                  <a:rPr lang="el-GR" sz="1800" dirty="0"/>
                  <a:t>χρησιμοποιούμε την ιδιότητα της παραγώγισης του DTFT , από την οποία προκύπτει ότι: </a:t>
                </a:r>
                <a:endParaRPr lang="en-US" sz="1800" dirty="0" smtClean="0"/>
              </a:p>
              <a:p>
                <a:pPr marL="0" indent="0" algn="l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800" i="1" dirty="0" smtClean="0">
                              <a:latin typeface="Cambria Math"/>
                            </a:rPr>
                            <m:t>𝑌</m:t>
                          </m:r>
                        </m:e>
                        <m:sub>
                          <m:r>
                            <a:rPr lang="el-GR" sz="1800" i="1" dirty="0" smtClean="0">
                              <a:latin typeface="Cambria Math"/>
                            </a:rPr>
                            <m:t>𝑎</m:t>
                          </m:r>
                        </m:sub>
                      </m:sSub>
                      <m:r>
                        <a:rPr lang="en-US" sz="1800" b="0" i="1" dirty="0" smtClean="0">
                          <a:latin typeface="Cambria Math"/>
                        </a:rPr>
                        <m:t>(</m:t>
                      </m:r>
                      <m:r>
                        <a:rPr lang="el-GR" sz="1800" i="1" dirty="0" err="1">
                          <a:latin typeface="Cambria Math"/>
                        </a:rPr>
                        <m:t>𝑗</m:t>
                      </m:r>
                      <m:r>
                        <m:rPr>
                          <m:sty m:val="p"/>
                        </m:rPr>
                        <a:rPr lang="el-GR" sz="1800" b="0" i="0" dirty="0" smtClean="0"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en-US" sz="1800" b="0" i="1" dirty="0" smtClean="0">
                          <a:latin typeface="Cambria Math"/>
                        </a:rPr>
                        <m:t>)</m:t>
                      </m:r>
                      <m:r>
                        <a:rPr lang="el-GR" sz="1800" i="1" dirty="0">
                          <a:latin typeface="Cambria Math"/>
                        </a:rPr>
                        <m:t> = </m:t>
                      </m:r>
                      <m:r>
                        <a:rPr lang="el-GR" sz="1800" i="1" dirty="0" err="1">
                          <a:latin typeface="Cambria Math"/>
                        </a:rPr>
                        <m:t>𝑗</m:t>
                      </m:r>
                      <m:r>
                        <m:rPr>
                          <m:sty m:val="p"/>
                        </m:rPr>
                        <a:rPr lang="el-GR" sz="1800" b="0" i="0" dirty="0" smtClean="0"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el-GR" sz="1800" i="1" dirty="0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800" i="1" dirty="0" err="1">
                              <a:latin typeface="Cambria Math"/>
                            </a:rPr>
                            <m:t>𝑋</m:t>
                          </m:r>
                        </m:e>
                        <m:sub>
                          <m:r>
                            <a:rPr lang="el-GR" sz="1800" i="1" dirty="0" err="1">
                              <a:latin typeface="Cambria Math"/>
                            </a:rPr>
                            <m:t>𝑎</m:t>
                          </m:r>
                        </m:sub>
                      </m:sSub>
                      <m:r>
                        <a:rPr lang="el-GR" sz="1800" i="1" dirty="0" err="1">
                          <a:latin typeface="Cambria Math"/>
                        </a:rPr>
                        <m:t>(</m:t>
                      </m:r>
                      <m:r>
                        <a:rPr lang="el-GR" sz="1800" i="1" dirty="0" err="1">
                          <a:latin typeface="Cambria Math"/>
                        </a:rPr>
                        <m:t>𝑗</m:t>
                      </m:r>
                      <m:r>
                        <m:rPr>
                          <m:sty m:val="p"/>
                        </m:rPr>
                        <a:rPr lang="el-GR" sz="1800" b="0" i="0" dirty="0" smtClean="0"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el-GR" sz="1800" i="1" dirty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1800" dirty="0" smtClean="0"/>
              </a:p>
              <a:p>
                <a:pPr marL="0" indent="0" algn="l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800" dirty="0" smtClean="0"/>
                  <a:t>Παρατηρούμε </a:t>
                </a:r>
                <a:r>
                  <a:rPr lang="el-GR" sz="1800" dirty="0"/>
                  <a:t>ότι δεν προκύπτει κάποια αλλαγή στο πεδίο της συχνότητας, επομένως και η </a:t>
                </a:r>
                <a:r>
                  <a:rPr lang="el-GR" sz="1800" dirty="0" smtClean="0"/>
                  <a:t>συχνότητα </a:t>
                </a:r>
                <a:r>
                  <a:rPr lang="el-GR" sz="1800" dirty="0"/>
                  <a:t>Nyquist παραμένει σταθερή. </a:t>
                </a:r>
                <a:endParaRPr lang="el-GR" sz="1800" dirty="0" smtClean="0"/>
              </a:p>
              <a:p>
                <a:pPr marL="0" indent="0" algn="l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800" dirty="0" smtClean="0"/>
                  <a:t>(β) </a:t>
                </a:r>
                <a:r>
                  <a:rPr lang="el-GR" sz="1800" dirty="0"/>
                  <a:t>Η δοθείσα πράξη υποδηλώνει διαμόρφωση και μάλιστα διαμόρφωση πλάτους. </a:t>
                </a:r>
                <a:r>
                  <a:rPr lang="el-GR" sz="1800" dirty="0" smtClean="0"/>
                  <a:t>Είναι </a:t>
                </a:r>
                <a:r>
                  <a:rPr lang="el-GR" sz="1800" dirty="0"/>
                  <a:t>γνωστό ότι κατά τη διαμόρφωση ενός σήματος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1800" i="1">
                            <a:latin typeface="Cambria Math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latin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sz="1800" dirty="0"/>
                  <a:t> με έναν όρο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800">
                            <a:latin typeface="Cambria Math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l-GR" sz="1800">
                                    <a:latin typeface="Cambria Math" panose="02040503050406030204" pitchFamily="18" charset="0"/>
                                  </a:rPr>
                                  <m:t>Ω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800" i="1">
                                <a:latin typeface="Cambria Math"/>
                              </a:rPr>
                              <m:t>𝑡</m:t>
                            </m:r>
                          </m:e>
                        </m:d>
                        <m:r>
                          <a:rPr lang="el-GR" sz="1800" i="1">
                            <a:latin typeface="Cambria Math"/>
                          </a:rPr>
                          <m:t>,</m:t>
                        </m:r>
                      </m:e>
                    </m:func>
                  </m:oMath>
                </a14:m>
                <a:r>
                  <a:rPr lang="el-GR" sz="1800" dirty="0"/>
                  <a:t> προκύπτει μετατόπιση του φάσματος του σήματος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1800" i="1">
                            <a:latin typeface="Cambria Math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latin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sz="1800" dirty="0"/>
                  <a:t> κατά  συχνότητα </a:t>
                </a:r>
                <a14:m>
                  <m:oMath xmlns:m="http://schemas.openxmlformats.org/officeDocument/2006/math">
                    <m:r>
                      <a:rPr lang="el-GR" sz="1800" i="1">
                        <a:latin typeface="Cambria Math"/>
                        <a:ea typeface="Cambria Math"/>
                      </a:rPr>
                      <m:t>±</m:t>
                    </m:r>
                    <m:sSub>
                      <m:sSubPr>
                        <m:ctrlPr>
                          <a:rPr lang="el-GR" sz="18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1800">
                            <a:latin typeface="Cambria Math" panose="02040503050406030204" pitchFamily="18" charset="0"/>
                            <a:ea typeface="Cambria Math"/>
                          </a:rPr>
                          <m:t>Ω</m:t>
                        </m:r>
                      </m:e>
                      <m:sub>
                        <m:r>
                          <a:rPr lang="el-GR" sz="1800" i="1">
                            <a:latin typeface="Cambria Math"/>
                            <a:ea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el-GR" sz="1800" dirty="0" smtClean="0"/>
                  <a:t>. Επομένως</a:t>
                </a:r>
                <a:r>
                  <a:rPr lang="el-GR" sz="1800" dirty="0"/>
                  <a:t>, η συχνότητα </a:t>
                </a:r>
                <a:r>
                  <a:rPr lang="en-US" sz="1800" dirty="0"/>
                  <a:t>Nyquist</a:t>
                </a:r>
                <a:r>
                  <a:rPr lang="el-GR" sz="1800" dirty="0"/>
                  <a:t> του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el-GR" sz="1800" i="1">
                            <a:latin typeface="Cambria Math"/>
                          </a:rPr>
                          <m:t>𝛼</m:t>
                        </m:r>
                      </m:sub>
                    </m:sSub>
                    <m:d>
                      <m:d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en-US" sz="18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1800" i="1">
                            <a:latin typeface="Cambria Math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latin typeface="Cambria Math"/>
                          </a:rPr>
                          <m:t>𝑡</m:t>
                        </m:r>
                      </m:e>
                    </m:d>
                    <m:func>
                      <m:func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800">
                            <a:latin typeface="Cambria Math"/>
                          </a:rPr>
                          <m:t>cos</m:t>
                        </m:r>
                      </m:fName>
                      <m:e>
                        <m:r>
                          <a:rPr lang="en-US" sz="1800" i="1">
                            <a:latin typeface="Cambria Math"/>
                          </a:rPr>
                          <m:t>(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sz="1800">
                                <a:latin typeface="Cambria Math" panose="02040503050406030204" pitchFamily="18" charset="0"/>
                              </a:rPr>
                              <m:t>Ω</m:t>
                            </m:r>
                          </m:e>
                          <m:sub>
                            <m:r>
                              <a:rPr lang="en-US" sz="1800" i="1"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US" sz="1800" i="1">
                            <a:latin typeface="Cambria Math"/>
                          </a:rPr>
                          <m:t>𝑡</m:t>
                        </m:r>
                        <m:r>
                          <a:rPr lang="en-US" sz="1800" i="1">
                            <a:latin typeface="Cambria Math"/>
                          </a:rPr>
                          <m:t>)</m:t>
                        </m:r>
                      </m:e>
                    </m:func>
                  </m:oMath>
                </a14:m>
                <a:r>
                  <a:rPr lang="el-GR" sz="1800" dirty="0"/>
                  <a:t> </a:t>
                </a:r>
                <a:r>
                  <a:rPr lang="el-GR" sz="1800" dirty="0" smtClean="0"/>
                  <a:t/>
                </a:r>
                <a:br>
                  <a:rPr lang="el-GR" sz="1800" dirty="0" smtClean="0"/>
                </a:br>
                <a:r>
                  <a:rPr lang="el-GR" sz="1800" dirty="0" smtClean="0"/>
                  <a:t>θα </a:t>
                </a:r>
                <a:r>
                  <a:rPr lang="el-GR" sz="1800" dirty="0"/>
                  <a:t>είναι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8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l-GR" sz="1800" i="1">
                            <a:latin typeface="Cambria Math"/>
                            <a:ea typeface="Cambria Math"/>
                          </a:rPr>
                          <m:t>𝜔</m:t>
                        </m:r>
                      </m:e>
                      <m:sub>
                        <m:r>
                          <a:rPr lang="en-US" sz="1800" i="1">
                            <a:latin typeface="Cambria Math"/>
                            <a:ea typeface="Cambria Math"/>
                          </a:rPr>
                          <m:t>𝑥</m:t>
                        </m:r>
                      </m:sub>
                    </m:sSub>
                    <m:r>
                      <a:rPr lang="en-US" sz="1800" i="1">
                        <a:latin typeface="Cambria Math"/>
                        <a:ea typeface="Cambria Math"/>
                      </a:rPr>
                      <m:t>+2</m:t>
                    </m:r>
                    <m:sSub>
                      <m:sSubPr>
                        <m:ctrlPr>
                          <a:rPr lang="el-GR" sz="18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1800">
                            <a:latin typeface="Cambria Math" panose="02040503050406030204" pitchFamily="18" charset="0"/>
                            <a:ea typeface="Cambria Math"/>
                          </a:rPr>
                          <m:t>Ω</m:t>
                        </m:r>
                      </m:e>
                      <m:sub>
                        <m:r>
                          <a:rPr lang="el-GR" sz="1800" i="1">
                            <a:latin typeface="Cambria Math"/>
                            <a:ea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el-GR" sz="1800" dirty="0" smtClean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08720"/>
                <a:ext cx="8229600" cy="5616624"/>
              </a:xfrm>
              <a:blipFill>
                <a:blip r:embed="rId2"/>
                <a:stretch>
                  <a:fillRect l="-593" t="-109" r="-1185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24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0694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Άσκηση </a:t>
            </a:r>
            <a:r>
              <a:rPr lang="el-GR" dirty="0"/>
              <a:t>2</a:t>
            </a:r>
            <a:r>
              <a:rPr lang="en-US" dirty="0" smtClean="0"/>
              <a:t> </a:t>
            </a:r>
            <a:r>
              <a:rPr lang="el-GR" dirty="0" smtClean="0"/>
              <a:t> </a:t>
            </a:r>
            <a:endParaRPr lang="el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08720"/>
                <a:ext cx="8229600" cy="5616624"/>
              </a:xfrm>
            </p:spPr>
            <p:txBody>
              <a:bodyPr>
                <a:noAutofit/>
              </a:bodyPr>
              <a:lstStyle/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800" dirty="0" smtClean="0"/>
                  <a:t>Να βρεθεί </a:t>
                </a:r>
                <a:r>
                  <a:rPr lang="el-GR" sz="1800" dirty="0"/>
                  <a:t>ο ρυθμός </a:t>
                </a:r>
                <a:r>
                  <a:rPr lang="en-US" sz="1800" dirty="0" err="1"/>
                  <a:t>Nyquist</a:t>
                </a:r>
                <a:r>
                  <a:rPr lang="en-US" sz="1800" dirty="0"/>
                  <a:t> </a:t>
                </a:r>
                <a:r>
                  <a:rPr lang="el-GR" sz="1800" dirty="0" smtClean="0"/>
                  <a:t>του σήματος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sz="1800" i="1"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el-GR" sz="1800" i="1">
                        <a:latin typeface="Cambria Math"/>
                      </a:rPr>
                      <m:t>=5</m:t>
                    </m:r>
                    <m:func>
                      <m:func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l-GR" sz="1800" i="1">
                            <a:latin typeface="Cambria Math"/>
                          </a:rPr>
                          <m:t>𝑐𝑜𝑠</m:t>
                        </m:r>
                      </m:fName>
                      <m:e>
                        <m:r>
                          <a:rPr lang="el-GR" sz="1800" i="1">
                            <a:latin typeface="Cambria Math"/>
                          </a:rPr>
                          <m:t>1000</m:t>
                        </m:r>
                        <m:r>
                          <a:rPr lang="el-GR" sz="1800" i="1">
                            <a:latin typeface="Cambria Math"/>
                          </a:rPr>
                          <m:t>𝜋</m:t>
                        </m:r>
                        <m:r>
                          <a:rPr lang="en-US" sz="1800" i="1">
                            <a:latin typeface="Cambria Math"/>
                          </a:rPr>
                          <m:t>𝑡</m:t>
                        </m:r>
                        <m:func>
                          <m:funcPr>
                            <m:ctrlPr>
                              <a:rPr lang="el-GR" sz="18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l-GR" sz="1800" b="0" i="1" smtClean="0">
                                <a:latin typeface="Cambria Math"/>
                              </a:rPr>
                              <m:t> </m:t>
                            </m:r>
                            <m:r>
                              <a:rPr lang="en-US" sz="1800" i="1">
                                <a:latin typeface="Cambria Math"/>
                              </a:rPr>
                              <m:t>𝑐𝑜𝑠</m:t>
                            </m:r>
                          </m:fName>
                          <m:e>
                            <m:r>
                              <a:rPr lang="en-US" sz="1800" i="1">
                                <a:latin typeface="Cambria Math"/>
                              </a:rPr>
                              <m:t>4000</m:t>
                            </m:r>
                            <m:r>
                              <a:rPr lang="el-GR" sz="1800" i="1">
                                <a:latin typeface="Cambria Math"/>
                              </a:rPr>
                              <m:t>𝜋</m:t>
                            </m:r>
                            <m:r>
                              <a:rPr lang="en-US" sz="1800" i="1">
                                <a:latin typeface="Cambria Math"/>
                              </a:rPr>
                              <m:t>𝑡</m:t>
                            </m:r>
                          </m:e>
                        </m:func>
                      </m:e>
                    </m:func>
                  </m:oMath>
                </a14:m>
                <a:endParaRPr lang="el-GR" sz="1800" i="1" dirty="0" smtClean="0"/>
              </a:p>
              <a:p>
                <a:pPr marL="0" lv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800" b="1" u="sng" dirty="0" smtClean="0"/>
              </a:p>
              <a:p>
                <a:pPr marL="0" lv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800" u="sng" dirty="0" smtClean="0"/>
                  <a:t>Απάντηση</a:t>
                </a:r>
                <a:r>
                  <a:rPr lang="el-GR" sz="1800" dirty="0" smtClean="0"/>
                  <a:t>:</a:t>
                </a:r>
                <a:r>
                  <a:rPr lang="en-US" sz="1800" dirty="0" smtClean="0"/>
                  <a:t> </a:t>
                </a:r>
                <a:r>
                  <a:rPr lang="el-GR" sz="1800" dirty="0" smtClean="0"/>
                  <a:t>Από την τριγωνομετρική ιδιότητα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l-GR" sz="1800" i="1">
                            <a:latin typeface="Cambria Math"/>
                          </a:rPr>
                          <m:t>𝑐𝑜𝑠</m:t>
                        </m:r>
                      </m:fName>
                      <m:e>
                        <m:r>
                          <a:rPr lang="el-GR" sz="1800" i="1">
                            <a:latin typeface="Cambria Math"/>
                          </a:rPr>
                          <m:t>𝐴</m:t>
                        </m:r>
                      </m:e>
                    </m:func>
                    <m:r>
                      <a:rPr lang="el-GR" sz="1800" i="1">
                        <a:latin typeface="Cambria Math"/>
                      </a:rPr>
                      <m:t>.</m:t>
                    </m:r>
                    <m:r>
                      <a:rPr lang="el-GR" sz="1800" i="1">
                        <a:latin typeface="Cambria Math"/>
                      </a:rPr>
                      <m:t>𝑐𝑜𝑠𝐵</m:t>
                    </m:r>
                    <m:r>
                      <a:rPr lang="el-GR" sz="18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l-GR" sz="18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l-GR" sz="1800" i="1">
                            <a:latin typeface="Cambria Math"/>
                          </a:rPr>
                          <m:t>2</m:t>
                        </m:r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l-GR" sz="18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l-GR" sz="1800" i="1">
                                <a:latin typeface="Cambria Math"/>
                              </a:rPr>
                              <m:t>𝑐𝑜𝑠</m:t>
                            </m:r>
                          </m:fName>
                          <m:e>
                            <m:d>
                              <m:dPr>
                                <m:ctrlPr>
                                  <a:rPr lang="el-GR" sz="1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l-GR" sz="1800" i="1">
                                    <a:latin typeface="Cambria Math"/>
                                  </a:rPr>
                                  <m:t>𝐴</m:t>
                                </m:r>
                                <m:r>
                                  <a:rPr lang="el-GR" sz="1800" i="1"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l-GR" sz="1800" i="1">
                                    <a:latin typeface="Cambria Math"/>
                                  </a:rPr>
                                  <m:t>𝐵</m:t>
                                </m:r>
                              </m:e>
                            </m:d>
                          </m:e>
                        </m:func>
                        <m:r>
                          <a:rPr lang="el-GR" sz="1800" i="1">
                            <a:latin typeface="Cambria Math"/>
                          </a:rPr>
                          <m:t>+</m:t>
                        </m:r>
                        <m:func>
                          <m:funcPr>
                            <m:ctrlPr>
                              <a:rPr lang="el-GR" sz="18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l-GR" sz="1800" i="1">
                                <a:latin typeface="Cambria Math"/>
                              </a:rPr>
                              <m:t>𝑐𝑜𝑠</m:t>
                            </m:r>
                          </m:fName>
                          <m:e>
                            <m:d>
                              <m:dPr>
                                <m:ctrlPr>
                                  <a:rPr lang="el-GR" sz="1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l-GR" sz="1800" i="1">
                                    <a:latin typeface="Cambria Math"/>
                                  </a:rPr>
                                  <m:t>𝐴</m:t>
                                </m:r>
                                <m:r>
                                  <a:rPr lang="el-GR" sz="1800" i="1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l-GR" sz="1800" i="1">
                                    <a:latin typeface="Cambria Math"/>
                                  </a:rPr>
                                  <m:t>𝐵</m:t>
                                </m:r>
                              </m:e>
                            </m:d>
                          </m:e>
                        </m:func>
                      </m:e>
                    </m:d>
                  </m:oMath>
                </a14:m>
                <a:r>
                  <a:rPr lang="el-GR" sz="1800" i="1" dirty="0" smtClean="0"/>
                  <a:t>, </a:t>
                </a:r>
                <a:r>
                  <a:rPr lang="el-GR" sz="1800" dirty="0" smtClean="0"/>
                  <a:t> έχουμε:</a:t>
                </a:r>
                <a:endParaRPr lang="en-US" sz="1800" dirty="0" smtClean="0"/>
              </a:p>
              <a:p>
                <a:pPr marL="0" lv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800" i="1" dirty="0" smtClean="0"/>
              </a:p>
              <a:p>
                <a:pPr marL="0" lv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d>
                        <m:dPr>
                          <m:ctrlPr>
                            <a:rPr lang="el-GR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sz="18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l-GR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l-GR" sz="1800" b="0" i="1" smtClean="0">
                              <a:latin typeface="Cambria Math"/>
                            </a:rPr>
                            <m:t>5</m:t>
                          </m:r>
                        </m:num>
                        <m:den>
                          <m:r>
                            <a:rPr lang="el-GR" sz="18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l-GR" sz="1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l-GR" sz="18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1800" i="1">
                                  <a:latin typeface="Cambria Math"/>
                                </a:rPr>
                                <m:t>𝑐𝑜𝑠</m:t>
                              </m:r>
                              <m:r>
                                <a:rPr lang="el-GR" sz="1800" b="0" i="1" smtClean="0">
                                  <a:latin typeface="Cambria Math"/>
                                </a:rPr>
                                <m:t>(1000</m:t>
                              </m:r>
                              <m:r>
                                <a:rPr lang="el-GR" sz="1800" b="0" i="1" smtClean="0">
                                  <a:latin typeface="Cambria Math"/>
                                </a:rPr>
                                <m:t>𝜋</m:t>
                              </m:r>
                              <m:r>
                                <a:rPr lang="en-US" sz="1800" b="0" i="1" smtClean="0"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1800" b="0" i="1" smtClean="0">
                                  <a:latin typeface="Cambria Math"/>
                                </a:rPr>
                                <m:t>+4</m:t>
                              </m:r>
                            </m:fName>
                            <m:e>
                              <m:r>
                                <a:rPr lang="en-US" sz="1800" i="1">
                                  <a:latin typeface="Cambria Math"/>
                                </a:rPr>
                                <m:t>000</m:t>
                              </m:r>
                              <m:r>
                                <a:rPr lang="el-GR" sz="1800" i="1">
                                  <a:latin typeface="Cambria Math"/>
                                </a:rPr>
                                <m:t>𝜋</m:t>
                              </m:r>
                              <m:r>
                                <a:rPr lang="en-US" sz="1800" i="1"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1800" b="0" i="1" smtClean="0">
                                  <a:latin typeface="Cambria Math"/>
                                </a:rPr>
                                <m:t>)</m:t>
                              </m:r>
                              <m:r>
                                <a:rPr lang="en-US" sz="1800" i="1">
                                  <a:latin typeface="Cambria Math"/>
                                </a:rPr>
                                <m:t>+</m:t>
                              </m:r>
                              <m:func>
                                <m:funcPr>
                                  <m:ctrlPr>
                                    <a:rPr lang="el-GR" sz="18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a:rPr lang="en-US" sz="1800" i="1">
                                      <a:latin typeface="Cambria Math"/>
                                    </a:rPr>
                                    <m:t>𝑐𝑜𝑠</m:t>
                                  </m:r>
                                  <m:r>
                                    <a:rPr lang="en-US" sz="1800" b="0" i="1" smtClean="0">
                                      <a:latin typeface="Cambria Math"/>
                                    </a:rPr>
                                    <m:t>(1000</m:t>
                                  </m:r>
                                  <m:r>
                                    <a:rPr lang="el-GR" sz="1800" b="0" i="1" smtClean="0">
                                      <a:latin typeface="Cambria Math"/>
                                    </a:rPr>
                                    <m:t>𝜋</m:t>
                                  </m:r>
                                  <m:r>
                                    <a:rPr lang="en-US" sz="1800" b="0" i="1" smtClean="0">
                                      <a:latin typeface="Cambria Math"/>
                                    </a:rPr>
                                    <m:t>𝑡</m:t>
                                  </m:r>
                                  <m:r>
                                    <a:rPr lang="en-US" sz="1800" b="0" i="1" smtClean="0">
                                      <a:latin typeface="Cambria Math"/>
                                    </a:rPr>
                                    <m:t> −4</m:t>
                                  </m:r>
                                </m:fName>
                                <m:e>
                                  <m:r>
                                    <a:rPr lang="en-US" sz="1800" i="1">
                                      <a:latin typeface="Cambria Math"/>
                                    </a:rPr>
                                    <m:t>000</m:t>
                                  </m:r>
                                  <m:r>
                                    <a:rPr lang="el-GR" sz="1800" i="1">
                                      <a:latin typeface="Cambria Math"/>
                                    </a:rPr>
                                    <m:t>𝜋</m:t>
                                  </m:r>
                                  <m:r>
                                    <a:rPr lang="en-US" sz="1800" i="1">
                                      <a:latin typeface="Cambria Math"/>
                                    </a:rPr>
                                    <m:t>𝑡</m:t>
                                  </m:r>
                                </m:e>
                              </m:func>
                            </m:e>
                          </m:func>
                        </m:e>
                      </m:d>
                      <m:r>
                        <a:rPr lang="en-US" sz="1800" b="0" i="1" smtClean="0">
                          <a:latin typeface="Cambria Math"/>
                        </a:rPr>
                        <m:t>)=</m:t>
                      </m:r>
                      <m:r>
                        <a:rPr lang="en-US" sz="1800" i="1">
                          <a:latin typeface="Cambria Math"/>
                        </a:rPr>
                        <m:t>2</m:t>
                      </m:r>
                      <m:r>
                        <a:rPr lang="el-GR" sz="1800" b="0" i="1" smtClean="0">
                          <a:latin typeface="Cambria Math"/>
                        </a:rPr>
                        <m:t>,</m:t>
                      </m:r>
                      <m:r>
                        <a:rPr lang="en-US" sz="1800" i="1">
                          <a:latin typeface="Cambria Math"/>
                        </a:rPr>
                        <m:t>5</m:t>
                      </m:r>
                      <m:d>
                        <m:dPr>
                          <m:ctrlPr>
                            <a:rPr lang="el-GR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l-GR" sz="18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1800" i="1">
                                  <a:latin typeface="Cambria Math"/>
                                </a:rPr>
                                <m:t>𝑐𝑜𝑠</m:t>
                              </m:r>
                            </m:fName>
                            <m:e>
                              <m:r>
                                <a:rPr lang="en-US" sz="1800" b="0" i="1" smtClean="0">
                                  <a:latin typeface="Cambria Math"/>
                                </a:rPr>
                                <m:t>5</m:t>
                              </m:r>
                              <m:r>
                                <a:rPr lang="en-US" sz="1800" i="1">
                                  <a:latin typeface="Cambria Math"/>
                                </a:rPr>
                                <m:t>000</m:t>
                              </m:r>
                              <m:r>
                                <a:rPr lang="el-GR" sz="1800" i="1">
                                  <a:latin typeface="Cambria Math"/>
                                </a:rPr>
                                <m:t>𝜋</m:t>
                              </m:r>
                              <m:r>
                                <a:rPr lang="en-US" sz="1800" i="1"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1800" i="1">
                                  <a:latin typeface="Cambria Math"/>
                                </a:rPr>
                                <m:t>+</m:t>
                              </m:r>
                              <m:func>
                                <m:funcPr>
                                  <m:ctrlPr>
                                    <a:rPr lang="el-GR" sz="18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a:rPr lang="en-US" sz="1800" i="1">
                                      <a:latin typeface="Cambria Math"/>
                                    </a:rPr>
                                    <m:t>𝑐𝑜𝑠</m:t>
                                  </m:r>
                                </m:fName>
                                <m:e>
                                  <m:r>
                                    <a:rPr lang="en-US" sz="1800" b="0" i="1" smtClean="0">
                                      <a:latin typeface="Cambria Math"/>
                                    </a:rPr>
                                    <m:t>3</m:t>
                                  </m:r>
                                  <m:r>
                                    <a:rPr lang="en-US" sz="1800" i="1">
                                      <a:latin typeface="Cambria Math"/>
                                    </a:rPr>
                                    <m:t>000</m:t>
                                  </m:r>
                                  <m:r>
                                    <a:rPr lang="el-GR" sz="1800" i="1">
                                      <a:latin typeface="Cambria Math"/>
                                    </a:rPr>
                                    <m:t>𝜋</m:t>
                                  </m:r>
                                  <m:r>
                                    <a:rPr lang="en-US" sz="1800" i="1">
                                      <a:latin typeface="Cambria Math"/>
                                    </a:rPr>
                                    <m:t>𝑡</m:t>
                                  </m:r>
                                </m:e>
                              </m:func>
                            </m:e>
                          </m:func>
                        </m:e>
                      </m:d>
                    </m:oMath>
                  </m:oMathPara>
                </a14:m>
                <a:endParaRPr lang="el-GR" sz="1800" i="1" dirty="0" smtClean="0"/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n-US" sz="1800" dirty="0" smtClean="0"/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800" dirty="0" smtClean="0"/>
                  <a:t>Έτσι</a:t>
                </a:r>
                <a:r>
                  <a:rPr lang="el-GR" sz="1800" dirty="0"/>
                  <a:t>, το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sz="1800" i="1">
                            <a:latin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sz="1800" dirty="0"/>
                  <a:t> είναι </a:t>
                </a:r>
                <a:r>
                  <a:rPr lang="el-GR" sz="1800" dirty="0" smtClean="0"/>
                  <a:t>ένα σήμα με μέγιστη συχνότητα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en-US" sz="1800" b="0" i="1" smtClean="0">
                            <a:latin typeface="Cambria Math"/>
                          </a:rPr>
                          <m:t>𝑚𝑎𝑥</m:t>
                        </m:r>
                      </m:sub>
                    </m:sSub>
                    <m:r>
                      <a:rPr lang="el-GR" sz="1800" i="1">
                        <a:latin typeface="Cambria Math"/>
                      </a:rPr>
                      <m:t>=2</m:t>
                    </m:r>
                    <m:r>
                      <a:rPr lang="el-GR" sz="1800" b="0" i="1" smtClean="0">
                        <a:latin typeface="Cambria Math"/>
                      </a:rPr>
                      <m:t>.</m:t>
                    </m:r>
                    <m:r>
                      <a:rPr lang="el-GR" sz="1800" i="1">
                        <a:latin typeface="Cambria Math"/>
                      </a:rPr>
                      <m:t>500 </m:t>
                    </m:r>
                    <m:r>
                      <a:rPr lang="el-GR" sz="1800" i="1">
                        <a:latin typeface="Cambria Math"/>
                      </a:rPr>
                      <m:t>𝐻𝑧</m:t>
                    </m:r>
                    <m:r>
                      <a:rPr lang="el-GR" sz="1800" i="1">
                        <a:latin typeface="Cambria Math"/>
                      </a:rPr>
                      <m:t>.</m:t>
                    </m:r>
                  </m:oMath>
                </a14:m>
                <a:r>
                  <a:rPr lang="el-GR" sz="1800" dirty="0"/>
                  <a:t> </a:t>
                </a:r>
                <a:endParaRPr lang="el-GR" sz="1800" dirty="0" smtClean="0"/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800" dirty="0" smtClean="0"/>
                  <a:t>Κατά </a:t>
                </a:r>
                <a:r>
                  <a:rPr lang="el-GR" sz="1800" dirty="0"/>
                  <a:t>συνέπεια, ο ρυθμός </a:t>
                </a:r>
                <a:r>
                  <a:rPr lang="en-US" sz="1800" dirty="0" err="1"/>
                  <a:t>Nyquist</a:t>
                </a:r>
                <a:r>
                  <a:rPr lang="en-US" sz="1800" dirty="0"/>
                  <a:t> </a:t>
                </a:r>
                <a:r>
                  <a:rPr lang="el-GR" sz="1800" dirty="0"/>
                  <a:t>είναι </a:t>
                </a:r>
                <a14:m>
                  <m:oMath xmlns:m="http://schemas.openxmlformats.org/officeDocument/2006/math">
                    <m:r>
                      <a:rPr lang="en-US" sz="1800" b="0" i="1" dirty="0" smtClean="0">
                        <a:latin typeface="Cambria Math"/>
                      </a:rPr>
                      <m:t>2 </m:t>
                    </m:r>
                    <m:r>
                      <a:rPr lang="en-US" sz="1800" b="0" i="1" dirty="0" smtClean="0">
                        <a:latin typeface="Cambria Math"/>
                      </a:rPr>
                      <m:t>𝑥</m:t>
                    </m:r>
                    <m:r>
                      <a:rPr lang="en-US" sz="1800" b="0" i="1" dirty="0" smtClean="0">
                        <a:latin typeface="Cambria Math"/>
                      </a:rPr>
                      <m:t> 2.500=5.000 </m:t>
                    </m:r>
                    <m:r>
                      <a:rPr lang="en-US" sz="1800" i="1" dirty="0">
                        <a:latin typeface="Cambria Math"/>
                      </a:rPr>
                      <m:t>𝐻𝑧</m:t>
                    </m:r>
                  </m:oMath>
                </a14:m>
                <a:r>
                  <a:rPr lang="el-GR" sz="1800" dirty="0"/>
                  <a:t> </a:t>
                </a:r>
                <a:endParaRPr lang="el-GR" sz="1800" dirty="0" smtClean="0"/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800" dirty="0" smtClean="0"/>
                  <a:t>Το </a:t>
                </a:r>
                <a:r>
                  <a:rPr lang="el-GR" sz="1800" dirty="0"/>
                  <a:t>διάστημα </a:t>
                </a:r>
                <a:r>
                  <a:rPr lang="en-US" sz="1800" dirty="0" smtClean="0"/>
                  <a:t>(</a:t>
                </a:r>
                <a:r>
                  <a:rPr lang="el-GR" sz="1800" dirty="0" smtClean="0"/>
                  <a:t>περίοδος) </a:t>
                </a:r>
                <a:r>
                  <a:rPr lang="en-US" sz="1800" dirty="0" err="1" smtClean="0"/>
                  <a:t>Nyquist</a:t>
                </a:r>
                <a:r>
                  <a:rPr lang="el-GR" sz="1800" dirty="0" smtClean="0"/>
                  <a:t> </a:t>
                </a:r>
                <a:r>
                  <a:rPr lang="el-GR" sz="1800" dirty="0"/>
                  <a:t>είναι </a:t>
                </a:r>
                <a14:m>
                  <m:oMath xmlns:m="http://schemas.openxmlformats.org/officeDocument/2006/math">
                    <m:r>
                      <a:rPr lang="el-GR" sz="1800" i="1" dirty="0" smtClean="0">
                        <a:latin typeface="Cambria Math"/>
                      </a:rPr>
                      <m:t>1/5</m:t>
                    </m:r>
                    <m:r>
                      <a:rPr lang="el-GR" sz="1800" b="0" i="1" dirty="0" smtClean="0">
                        <a:latin typeface="Cambria Math"/>
                      </a:rPr>
                      <m:t>.</m:t>
                    </m:r>
                    <m:r>
                      <a:rPr lang="el-GR" sz="1800" i="1" dirty="0" smtClean="0">
                        <a:latin typeface="Cambria Math"/>
                      </a:rPr>
                      <m:t>000 </m:t>
                    </m:r>
                    <m:r>
                      <m:rPr>
                        <m:sty m:val="p"/>
                      </m:rPr>
                      <a:rPr lang="en-US" sz="1800" i="1" dirty="0">
                        <a:latin typeface="Cambria Math"/>
                      </a:rPr>
                      <m:t>sec</m:t>
                    </m:r>
                    <m:r>
                      <a:rPr lang="el-GR" sz="1800" i="1" dirty="0">
                        <a:latin typeface="Cambria Math"/>
                      </a:rPr>
                      <m:t>⁡= 0</m:t>
                    </m:r>
                    <m:r>
                      <a:rPr lang="el-GR" sz="1800" b="0" i="1" dirty="0" smtClean="0">
                        <a:latin typeface="Cambria Math"/>
                      </a:rPr>
                      <m:t>,</m:t>
                    </m:r>
                    <m:r>
                      <a:rPr lang="el-GR" sz="1800" i="1" dirty="0">
                        <a:latin typeface="Cambria Math"/>
                      </a:rPr>
                      <m:t>2 </m:t>
                    </m:r>
                    <m:r>
                      <a:rPr lang="en-US" sz="1800" i="1" dirty="0" err="1">
                        <a:latin typeface="Cambria Math"/>
                      </a:rPr>
                      <m:t>𝑚</m:t>
                    </m:r>
                    <m:r>
                      <a:rPr lang="en-US" sz="1800" i="1" dirty="0" smtClean="0">
                        <a:latin typeface="Cambria Math"/>
                      </a:rPr>
                      <m:t>𝑠</m:t>
                    </m:r>
                  </m:oMath>
                </a14:m>
                <a:endParaRPr lang="el-GR" sz="1800" dirty="0"/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08720"/>
                <a:ext cx="8229600" cy="5616624"/>
              </a:xfrm>
              <a:blipFill>
                <a:blip r:embed="rId2"/>
                <a:stretch>
                  <a:fillRect l="-593" t="-651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25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71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Άσκηση </a:t>
            </a:r>
            <a:r>
              <a:rPr lang="en-US" dirty="0"/>
              <a:t>3</a:t>
            </a:r>
            <a:r>
              <a:rPr lang="en-US" dirty="0" smtClean="0"/>
              <a:t> </a:t>
            </a:r>
            <a:r>
              <a:rPr lang="el-GR" dirty="0" smtClean="0"/>
              <a:t> </a:t>
            </a:r>
            <a:endParaRPr lang="el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08720"/>
                <a:ext cx="8229600" cy="5616624"/>
              </a:xfrm>
            </p:spPr>
            <p:txBody>
              <a:bodyPr>
                <a:noAutofit/>
              </a:bodyPr>
              <a:lstStyle/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800" dirty="0" smtClean="0"/>
                  <a:t>Να βρεθεί ο </a:t>
                </a:r>
                <a:r>
                  <a:rPr lang="el-GR" sz="1800" dirty="0"/>
                  <a:t>ρυθμός </a:t>
                </a:r>
                <a:r>
                  <a:rPr lang="en-US" sz="1800" dirty="0" err="1"/>
                  <a:t>Nyquist</a:t>
                </a:r>
                <a:r>
                  <a:rPr lang="en-US" sz="1800" dirty="0"/>
                  <a:t> </a:t>
                </a:r>
                <a:r>
                  <a:rPr lang="el-GR" sz="1800" dirty="0"/>
                  <a:t>για το </a:t>
                </a:r>
                <a:r>
                  <a:rPr lang="el-GR" sz="1800" dirty="0" smtClean="0"/>
                  <a:t>σήμα:</a:t>
                </a:r>
                <a:endParaRPr lang="el-GR" sz="1800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800" dirty="0"/>
              </a:p>
              <a:p>
                <a:pPr marL="0" lv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d>
                        <m:dPr>
                          <m:ctrlPr>
                            <a:rPr lang="el-GR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sz="18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l-GR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l-GR" sz="18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1800"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1800" i="1">
                                  <a:latin typeface="Cambria Math"/>
                                </a:rPr>
                                <m:t>200</m:t>
                              </m:r>
                              <m:r>
                                <a:rPr lang="el-GR" sz="1800" i="1">
                                  <a:latin typeface="Cambria Math"/>
                                </a:rPr>
                                <m:t>𝜋</m:t>
                              </m:r>
                              <m:r>
                                <a:rPr lang="en-US" sz="1800" i="1">
                                  <a:latin typeface="Cambria Math"/>
                                </a:rPr>
                                <m:t>𝑡</m:t>
                              </m:r>
                            </m:e>
                          </m:func>
                        </m:num>
                        <m:den>
                          <m:r>
                            <a:rPr lang="el-GR" sz="1800" i="1">
                              <a:latin typeface="Cambria Math"/>
                            </a:rPr>
                            <m:t>𝜋</m:t>
                          </m:r>
                          <m:r>
                            <a:rPr lang="en-US" sz="1800" i="1">
                              <a:latin typeface="Cambria Math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el-GR" sz="1800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800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800" u="sng" dirty="0" smtClean="0"/>
                  <a:t>Απάντηση</a:t>
                </a:r>
                <a:r>
                  <a:rPr lang="el-GR" sz="1800" dirty="0" smtClean="0"/>
                  <a:t>: </a:t>
                </a:r>
                <a:r>
                  <a:rPr lang="el-GR" sz="1800" dirty="0"/>
                  <a:t> </a:t>
                </a:r>
                <a:r>
                  <a:rPr lang="el-GR" sz="1800" dirty="0" smtClean="0"/>
                  <a:t>Από την ανάλυση κατά </a:t>
                </a:r>
                <a:r>
                  <a:rPr lang="en-US" sz="1800" dirty="0" smtClean="0"/>
                  <a:t>Fourier </a:t>
                </a:r>
                <a:r>
                  <a:rPr lang="el-GR" sz="1800" dirty="0" smtClean="0"/>
                  <a:t>γνωρίζουμε ότι ισχύει: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800" dirty="0" smtClean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l-GR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l-GR" sz="18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1800"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1800" i="1">
                                  <a:latin typeface="Cambria Math"/>
                                </a:rPr>
                                <m:t>𝑎𝑡</m:t>
                              </m:r>
                            </m:e>
                          </m:func>
                        </m:num>
                        <m:den>
                          <m:r>
                            <a:rPr lang="el-GR" sz="1800" i="1">
                              <a:latin typeface="Cambria Math"/>
                            </a:rPr>
                            <m:t>𝜋</m:t>
                          </m:r>
                          <m:r>
                            <a:rPr lang="en-US" sz="1800" i="1">
                              <a:latin typeface="Cambria Math"/>
                            </a:rPr>
                            <m:t>𝑡</m:t>
                          </m:r>
                        </m:den>
                      </m:f>
                      <m:r>
                        <a:rPr lang="el-GR" sz="1800" b="0" i="1" smtClean="0">
                          <a:latin typeface="Cambria Math"/>
                        </a:rPr>
                        <m:t> </m:t>
                      </m:r>
                      <m:groupChr>
                        <m:groupChrPr>
                          <m:chr m:val="↔"/>
                          <m:vertJc m:val="bot"/>
                          <m:ctrlPr>
                            <a:rPr lang="el-GR" sz="18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l-GR" sz="18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l-GR" sz="1800" b="0" i="1" smtClean="0">
                              <a:latin typeface="Cambria Math"/>
                            </a:rPr>
                            <m:t>   </m:t>
                          </m:r>
                          <m:r>
                            <m:rPr>
                              <m:sty m:val="p"/>
                              <m:brk m:alnAt="2"/>
                            </m:rPr>
                            <a:rPr lang="en-US" sz="1800" b="0" i="0" smtClean="0">
                              <a:latin typeface="Cambria Math"/>
                            </a:rPr>
                            <m:t>F</m:t>
                          </m:r>
                          <m:r>
                            <a:rPr lang="en-US" sz="1800" b="0" i="0" smtClean="0">
                              <a:latin typeface="Cambria Math"/>
                            </a:rPr>
                            <m:t>    </m:t>
                          </m:r>
                        </m:e>
                      </m:groupChr>
                      <m:r>
                        <a:rPr lang="el-GR" sz="1800" b="0" i="1" smtClean="0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el-GR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800" i="1">
                              <a:latin typeface="Cambria Math"/>
                            </a:rPr>
                            <m:t>𝑃</m:t>
                          </m:r>
                        </m:e>
                        <m:sub>
                          <m:r>
                            <a:rPr lang="el-GR" sz="1800" i="1">
                              <a:latin typeface="Cambria Math"/>
                            </a:rPr>
                            <m:t>𝑎</m:t>
                          </m:r>
                        </m:sub>
                      </m:sSub>
                      <m:d>
                        <m:dPr>
                          <m:ctrlPr>
                            <a:rPr lang="el-GR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l-GR" sz="1800" i="1">
                              <a:latin typeface="Cambria Math"/>
                            </a:rPr>
                            <m:t>𝜔</m:t>
                          </m:r>
                        </m:e>
                      </m:d>
                      <m:r>
                        <a:rPr lang="el-GR" sz="1800" i="1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l-GR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l-GR" sz="18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l-GR" sz="1800" i="1">
                                  <a:latin typeface="Cambria Math"/>
                                </a:rPr>
                                <m:t>1</m:t>
                              </m:r>
                            </m:e>
                            <m:e>
                              <m:r>
                                <a:rPr lang="el-GR" sz="1800" i="1">
                                  <a:latin typeface="Cambria Math"/>
                                </a:rPr>
                                <m:t>0</m:t>
                              </m:r>
                            </m:e>
                          </m:eqArr>
                        </m:e>
                      </m:d>
                      <m:r>
                        <a:rPr lang="el-GR" sz="1800" i="1">
                          <a:latin typeface="Cambria Math"/>
                        </a:rPr>
                        <m:t>   </m:t>
                      </m:r>
                      <m:f>
                        <m:fPr>
                          <m:type m:val="noBar"/>
                          <m:ctrlPr>
                            <a:rPr lang="el-GR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el-GR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l-GR" sz="1800" i="1">
                                  <a:latin typeface="Cambria Math"/>
                                </a:rPr>
                                <m:t>𝜔</m:t>
                              </m:r>
                            </m:e>
                          </m:d>
                          <m:r>
                            <a:rPr lang="el-GR" sz="1800" i="1">
                              <a:latin typeface="Cambria Math"/>
                            </a:rPr>
                            <m:t>&lt;</m:t>
                          </m:r>
                          <m:r>
                            <a:rPr lang="el-GR" sz="1800" i="1">
                              <a:latin typeface="Cambria Math"/>
                            </a:rPr>
                            <m:t>𝛼</m:t>
                          </m:r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l-GR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l-GR" sz="1800" i="1">
                                  <a:latin typeface="Cambria Math"/>
                                </a:rPr>
                                <m:t>𝜔</m:t>
                              </m:r>
                            </m:e>
                          </m:d>
                          <m:r>
                            <a:rPr lang="el-GR" sz="1800" i="1">
                              <a:latin typeface="Cambria Math"/>
                            </a:rPr>
                            <m:t>&gt;</m:t>
                          </m:r>
                          <m:r>
                            <a:rPr lang="el-GR" sz="1800" i="1">
                              <a:latin typeface="Cambria Math"/>
                            </a:rPr>
                            <m:t>𝛼</m:t>
                          </m:r>
                        </m:den>
                      </m:f>
                    </m:oMath>
                  </m:oMathPara>
                </a14:m>
                <a:endParaRPr lang="el-GR" sz="1800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800" dirty="0"/>
                  <a:t> </a:t>
                </a:r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800" dirty="0" smtClean="0"/>
                  <a:t>Το</a:t>
                </a:r>
                <a:r>
                  <a:rPr lang="en-US" sz="18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sz="1800" i="1">
                            <a:latin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sz="1800" dirty="0"/>
                  <a:t> είναι </a:t>
                </a:r>
                <a:r>
                  <a:rPr lang="el-GR" sz="1800" dirty="0" smtClean="0"/>
                  <a:t>ένα σήμα με μέγιστη συχνότητα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en-US" sz="1800" b="0" i="1" smtClean="0">
                            <a:latin typeface="Cambria Math"/>
                          </a:rPr>
                          <m:t>𝑚𝑎𝑥</m:t>
                        </m:r>
                      </m:sub>
                    </m:sSub>
                    <m:r>
                      <a:rPr lang="el-GR" sz="1800" i="1">
                        <a:latin typeface="Cambria Math"/>
                      </a:rPr>
                      <m:t>=100 </m:t>
                    </m:r>
                    <m:r>
                      <a:rPr lang="el-GR" sz="1800" i="1">
                        <a:latin typeface="Cambria Math"/>
                      </a:rPr>
                      <m:t>𝐻𝑧</m:t>
                    </m:r>
                  </m:oMath>
                </a14:m>
                <a:r>
                  <a:rPr lang="el-GR" sz="1800" dirty="0"/>
                  <a:t>.   </a:t>
                </a:r>
                <a:endParaRPr lang="en-US" sz="1800" dirty="0" smtClean="0"/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800" dirty="0" smtClean="0"/>
                  <a:t>Άρα </a:t>
                </a:r>
                <a:r>
                  <a:rPr lang="el-GR" sz="1800" dirty="0"/>
                  <a:t>ο ρυθμός </a:t>
                </a:r>
                <a:r>
                  <a:rPr lang="en-US" sz="1800" dirty="0" err="1"/>
                  <a:t>Nyquist</a:t>
                </a:r>
                <a:r>
                  <a:rPr lang="el-GR" sz="1800" dirty="0"/>
                  <a:t> είναι </a:t>
                </a:r>
                <a14:m>
                  <m:oMath xmlns:m="http://schemas.openxmlformats.org/officeDocument/2006/math">
                    <m:r>
                      <a:rPr lang="el-GR" sz="1800" i="1" dirty="0" smtClean="0">
                        <a:latin typeface="Cambria Math"/>
                      </a:rPr>
                      <m:t>200 </m:t>
                    </m:r>
                    <m:r>
                      <a:rPr lang="en-US" sz="1800" i="1" dirty="0">
                        <a:latin typeface="Cambria Math"/>
                      </a:rPr>
                      <m:t>𝐻𝑧</m:t>
                    </m:r>
                  </m:oMath>
                </a14:m>
                <a:r>
                  <a:rPr lang="el-GR" sz="1800" dirty="0"/>
                  <a:t>, και το διάστημα </a:t>
                </a:r>
                <a:r>
                  <a:rPr lang="en-US" sz="1800" dirty="0" err="1"/>
                  <a:t>Nyquist</a:t>
                </a:r>
                <a:r>
                  <a:rPr lang="el-GR" sz="1800" dirty="0"/>
                  <a:t> είναι </a:t>
                </a:r>
                <a14:m>
                  <m:oMath xmlns:m="http://schemas.openxmlformats.org/officeDocument/2006/math">
                    <m:r>
                      <a:rPr lang="el-GR" sz="1800" i="1" dirty="0" smtClean="0">
                        <a:latin typeface="Cambria Math"/>
                      </a:rPr>
                      <m:t>1/200 </m:t>
                    </m:r>
                    <m:r>
                      <m:rPr>
                        <m:sty m:val="p"/>
                      </m:rPr>
                      <a:rPr lang="en-US" sz="1800" i="1" dirty="0">
                        <a:latin typeface="Cambria Math"/>
                      </a:rPr>
                      <m:t>sec</m:t>
                    </m:r>
                  </m:oMath>
                </a14:m>
                <a:r>
                  <a:rPr lang="el-GR" sz="1800" dirty="0"/>
                  <a:t>.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08720"/>
                <a:ext cx="8229600" cy="5616624"/>
              </a:xfrm>
              <a:blipFill>
                <a:blip r:embed="rId2"/>
                <a:stretch>
                  <a:fillRect l="-593" t="-651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26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8669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Άσκηση </a:t>
            </a:r>
            <a:r>
              <a:rPr lang="en-US" dirty="0" smtClean="0"/>
              <a:t>4 </a:t>
            </a:r>
            <a:r>
              <a:rPr lang="el-GR" dirty="0" smtClean="0"/>
              <a:t> </a:t>
            </a:r>
            <a:endParaRPr lang="el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08720"/>
                <a:ext cx="8229600" cy="5616624"/>
              </a:xfrm>
            </p:spPr>
            <p:txBody>
              <a:bodyPr>
                <a:noAutofit/>
              </a:bodyPr>
              <a:lstStyle/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800" dirty="0" smtClean="0"/>
                  <a:t>Να βρεθεί ο ρυθμός </a:t>
                </a:r>
                <a:r>
                  <a:rPr lang="en-US" sz="1800" dirty="0" err="1"/>
                  <a:t>Nyquist</a:t>
                </a:r>
                <a:r>
                  <a:rPr lang="en-US" sz="1800" dirty="0"/>
                  <a:t> </a:t>
                </a:r>
                <a:r>
                  <a:rPr lang="el-GR" sz="1800" dirty="0"/>
                  <a:t>για το </a:t>
                </a:r>
                <a:r>
                  <a:rPr lang="el-GR" sz="1800" dirty="0" smtClean="0"/>
                  <a:t>σήμα: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800" dirty="0"/>
              </a:p>
              <a:p>
                <a:pPr marL="0" lv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d>
                        <m:dPr>
                          <m:ctrlPr>
                            <a:rPr lang="el-GR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sz="1800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l-GR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l-GR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l-GR" sz="1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func>
                                    <m:funcPr>
                                      <m:ctrlPr>
                                        <a:rPr lang="el-GR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en-US" sz="1800">
                                          <a:latin typeface="Cambria Math"/>
                                        </a:rPr>
                                        <m:t>sin</m:t>
                                      </m:r>
                                    </m:fName>
                                    <m:e>
                                      <m:r>
                                        <a:rPr lang="en-US" sz="1800" i="1">
                                          <a:latin typeface="Cambria Math"/>
                                        </a:rPr>
                                        <m:t>200</m:t>
                                      </m:r>
                                      <m:r>
                                        <a:rPr lang="el-GR" sz="1800" i="1">
                                          <a:latin typeface="Cambria Math"/>
                                        </a:rPr>
                                        <m:t>𝜋</m:t>
                                      </m:r>
                                      <m:r>
                                        <a:rPr lang="en-US" sz="1800" i="1">
                                          <a:latin typeface="Cambria Math"/>
                                        </a:rPr>
                                        <m:t>𝑡</m:t>
                                      </m:r>
                                    </m:e>
                                  </m:func>
                                </m:num>
                                <m:den>
                                  <m:r>
                                    <a:rPr lang="el-GR" sz="1800" i="1">
                                      <a:latin typeface="Cambria Math"/>
                                    </a:rPr>
                                    <m:t>𝜋</m:t>
                                  </m:r>
                                  <m:r>
                                    <a:rPr lang="en-US" sz="1800" i="1">
                                      <a:latin typeface="Cambria Math"/>
                                    </a:rPr>
                                    <m:t>𝑡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1800" i="1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l-GR" sz="1800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800" b="1" u="sng" dirty="0" smtClean="0"/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800" u="sng" dirty="0" smtClean="0"/>
                  <a:t>Απάντηση</a:t>
                </a:r>
                <a:r>
                  <a:rPr lang="el-GR" sz="1800" dirty="0" smtClean="0"/>
                  <a:t>: Από </a:t>
                </a:r>
                <a:r>
                  <a:rPr lang="el-GR" sz="1800" dirty="0"/>
                  <a:t>το θεώρημα </a:t>
                </a:r>
                <a:r>
                  <a:rPr lang="el-GR" sz="1800" dirty="0" smtClean="0"/>
                  <a:t>της συνέλιξης του μετασχηματισμού </a:t>
                </a:r>
                <a:r>
                  <a:rPr lang="en-US" sz="1800" dirty="0" smtClean="0"/>
                  <a:t>Fourier:</a:t>
                </a:r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sz="1800" b="0" i="1" smtClean="0">
                          <a:latin typeface="Cambria Math"/>
                        </a:rPr>
                        <m:t> </m:t>
                      </m:r>
                      <m:groupChr>
                        <m:groupChrPr>
                          <m:chr m:val="↔"/>
                          <m:vertJc m:val="bot"/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18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   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𝐹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    </m:t>
                          </m:r>
                        </m:e>
                      </m:groupChr>
                      <m:f>
                        <m:f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1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l-GR" sz="1800" b="0" i="1" smtClean="0">
                              <a:latin typeface="Cambria Math"/>
                            </a:rPr>
                            <m:t>𝜋</m:t>
                          </m:r>
                        </m:den>
                      </m:f>
                      <m:r>
                        <a:rPr lang="en-US" sz="1800" b="0" i="1" smtClean="0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𝑋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l-GR" sz="1800" b="0" i="1" smtClean="0">
                              <a:latin typeface="Cambria Math"/>
                            </a:rPr>
                            <m:t>𝜔</m:t>
                          </m:r>
                        </m:e>
                      </m:d>
                      <m:r>
                        <a:rPr lang="en-US" sz="1800" b="0" i="1" smtClean="0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𝑋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1800" b="0" i="1" smtClean="0">
                          <a:latin typeface="Cambria Math"/>
                        </a:rPr>
                        <m:t>(</m:t>
                      </m:r>
                      <m:r>
                        <a:rPr lang="el-GR" sz="1800" b="0" i="1" smtClean="0">
                          <a:latin typeface="Cambria Math"/>
                        </a:rPr>
                        <m:t>𝜔</m:t>
                      </m:r>
                      <m:r>
                        <a:rPr lang="el-GR" sz="18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1800" dirty="0" smtClean="0"/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800" dirty="0" smtClean="0"/>
                  <a:t>και σε συνδυασμό με την προηγούμενη άσκηση</a:t>
                </a:r>
                <a:r>
                  <a:rPr lang="en-US" sz="1800" dirty="0" smtClean="0"/>
                  <a:t>,</a:t>
                </a:r>
                <a:r>
                  <a:rPr lang="el-GR" sz="1800" dirty="0" smtClean="0"/>
                  <a:t> βρίσκουμε </a:t>
                </a:r>
                <a:r>
                  <a:rPr lang="el-GR" sz="1800" dirty="0"/>
                  <a:t>ότι  </a:t>
                </a:r>
                <a:r>
                  <a:rPr lang="el-GR" sz="1800" dirty="0" smtClean="0"/>
                  <a:t>το </a:t>
                </a:r>
                <a:r>
                  <a:rPr lang="el-GR" sz="1800" dirty="0"/>
                  <a:t>σήμα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sz="1800" i="1">
                            <a:latin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sz="1800" dirty="0"/>
                  <a:t> είναι </a:t>
                </a:r>
                <a:r>
                  <a:rPr lang="el-GR" sz="1800" dirty="0" smtClean="0"/>
                  <a:t>και αυτό οριοθετημένης </a:t>
                </a:r>
                <a:r>
                  <a:rPr lang="el-GR" sz="1800" dirty="0"/>
                  <a:t>ζώνης και ότι το εύρος ζώνης του είναι διπλάσιο από αυτό του σήματος </a:t>
                </a:r>
                <a:r>
                  <a:rPr lang="el-GR" sz="1800" dirty="0" smtClean="0"/>
                  <a:t>της προηγούμενης άσκησης, </a:t>
                </a:r>
                <a:r>
                  <a:rPr lang="el-GR" sz="1800" dirty="0"/>
                  <a:t>δηλ. </a:t>
                </a:r>
                <a:r>
                  <a:rPr lang="el-GR" sz="1800" dirty="0" smtClean="0"/>
                  <a:t>είναι 200 </a:t>
                </a:r>
                <a:r>
                  <a:rPr lang="en-US" sz="1800" dirty="0"/>
                  <a:t>Hz</a:t>
                </a:r>
                <a:r>
                  <a:rPr lang="el-GR" sz="1800" dirty="0"/>
                  <a:t>. </a:t>
                </a:r>
                <a:endParaRPr lang="el-GR" sz="1800" dirty="0" smtClean="0"/>
              </a:p>
              <a:p>
                <a:pPr marL="0" lv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800" dirty="0"/>
              </a:p>
              <a:p>
                <a:pPr marL="0" lv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800" dirty="0" smtClean="0"/>
                  <a:t>Έτσι</a:t>
                </a:r>
                <a:r>
                  <a:rPr lang="el-GR" sz="1800" dirty="0"/>
                  <a:t>, </a:t>
                </a:r>
                <a:r>
                  <a:rPr lang="el-GR" sz="1800" dirty="0" smtClean="0"/>
                  <a:t>ο ρυθμός </a:t>
                </a:r>
                <a:r>
                  <a:rPr lang="en-US" sz="1800" dirty="0" err="1" smtClean="0"/>
                  <a:t>Nyquist</a:t>
                </a:r>
                <a:r>
                  <a:rPr lang="el-GR" sz="1800" dirty="0" smtClean="0"/>
                  <a:t> </a:t>
                </a:r>
                <a:r>
                  <a:rPr lang="el-GR" sz="1800" dirty="0"/>
                  <a:t>είναι 400 </a:t>
                </a:r>
                <a:r>
                  <a:rPr lang="en-US" sz="1800" dirty="0"/>
                  <a:t>Hz</a:t>
                </a:r>
                <a:r>
                  <a:rPr lang="el-GR" sz="1800" dirty="0"/>
                  <a:t>, και το διάστημα </a:t>
                </a:r>
                <a:r>
                  <a:rPr lang="en-US" sz="1800" dirty="0" err="1"/>
                  <a:t>Nyquist</a:t>
                </a:r>
                <a:r>
                  <a:rPr lang="el-GR" sz="1800" dirty="0"/>
                  <a:t> είναι 1/400 </a:t>
                </a:r>
                <a:r>
                  <a:rPr lang="en-US" sz="1800" dirty="0"/>
                  <a:t>sec</a:t>
                </a:r>
                <a:r>
                  <a:rPr lang="el-GR" sz="1800" dirty="0" smtClean="0"/>
                  <a:t>.</a:t>
                </a:r>
                <a:endParaRPr lang="el-GR" sz="1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08720"/>
                <a:ext cx="8229600" cy="5616624"/>
              </a:xfrm>
              <a:blipFill>
                <a:blip r:embed="rId2"/>
                <a:stretch>
                  <a:fillRect l="-593" t="-651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27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0720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Άσκηση </a:t>
            </a:r>
            <a:r>
              <a:rPr lang="en-US" dirty="0" smtClean="0"/>
              <a:t>5 </a:t>
            </a:r>
            <a:r>
              <a:rPr lang="el-GR" dirty="0" smtClean="0"/>
              <a:t> </a:t>
            </a:r>
            <a:endParaRPr lang="el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08720"/>
                <a:ext cx="4546848" cy="5616624"/>
              </a:xfrm>
            </p:spPr>
            <p:txBody>
              <a:bodyPr>
                <a:noAutofit/>
              </a:bodyPr>
              <a:lstStyle/>
              <a:p>
                <a:pPr marL="0" indent="0" algn="l">
                  <a:buNone/>
                </a:pPr>
                <a:r>
                  <a:rPr lang="el-GR" sz="1800" dirty="0" smtClean="0"/>
                  <a:t>Ένα ημιτονοειδές σήμα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/>
                      </a:rPr>
                      <m:t>𝑚</m:t>
                    </m:r>
                    <m:r>
                      <a:rPr lang="en-US" sz="1800" i="1" dirty="0" smtClean="0">
                        <a:latin typeface="Cambria Math"/>
                      </a:rPr>
                      <m:t>(</m:t>
                    </m:r>
                    <m:r>
                      <a:rPr lang="en-US" sz="1800" i="1" dirty="0" smtClean="0">
                        <a:latin typeface="Cambria Math"/>
                      </a:rPr>
                      <m:t>𝑡</m:t>
                    </m:r>
                    <m:r>
                      <a:rPr lang="en-US" sz="1800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l-GR" sz="1800" dirty="0" smtClean="0"/>
                  <a:t> με συχνότητα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dirty="0" smtClean="0"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en-US" sz="1800" i="1" dirty="0" smtClean="0">
                            <a:latin typeface="Cambria Math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sz="1800" dirty="0" smtClean="0"/>
                  <a:t> </a:t>
                </a:r>
                <a:r>
                  <a:rPr lang="el-GR" sz="1800" dirty="0" err="1" smtClean="0"/>
                  <a:t>δειγματοληπτείται</a:t>
                </a:r>
                <a:r>
                  <a:rPr lang="el-GR" sz="1800" dirty="0" smtClean="0"/>
                  <a:t> με συχνότητα: </a:t>
                </a:r>
                <a:br>
                  <a:rPr lang="el-GR" sz="1800" dirty="0" smtClean="0"/>
                </a:br>
                <a:endParaRPr lang="el-GR" sz="1800" dirty="0" smtClean="0"/>
              </a:p>
              <a:p>
                <a:pPr marL="0" indent="0" algn="l">
                  <a:buNone/>
                </a:pPr>
                <a:r>
                  <a:rPr lang="el-GR" sz="1800" dirty="0" smtClean="0"/>
                  <a:t>(α)</a:t>
                </a:r>
                <a:r>
                  <a:rPr lang="en-US" sz="18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dirty="0" smtClean="0"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en-US" sz="1800" i="1" dirty="0" smtClean="0">
                            <a:latin typeface="Cambria Math"/>
                          </a:rPr>
                          <m:t>𝑠</m:t>
                        </m:r>
                      </m:sub>
                    </m:sSub>
                    <m:r>
                      <a:rPr lang="en-US" sz="1800" i="1" dirty="0" smtClean="0">
                        <a:latin typeface="Cambria Math"/>
                      </a:rPr>
                      <m:t>=12</m:t>
                    </m:r>
                    <m:sSub>
                      <m:sSubPr>
                        <m:ctrlPr>
                          <a:rPr lang="en-US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dirty="0" smtClean="0"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en-US" sz="1800" i="1" dirty="0" smtClean="0">
                            <a:latin typeface="Cambria Math"/>
                          </a:rPr>
                          <m:t>𝑚</m:t>
                        </m:r>
                      </m:sub>
                    </m:sSub>
                  </m:oMath>
                </a14:m>
                <a:endParaRPr lang="el-GR" sz="1800" dirty="0" smtClean="0"/>
              </a:p>
              <a:p>
                <a:pPr marL="0" indent="0" algn="l">
                  <a:buNone/>
                </a:pPr>
                <a:endParaRPr lang="el-GR" sz="1800" dirty="0" smtClean="0"/>
              </a:p>
              <a:p>
                <a:pPr marL="0" indent="0" algn="l">
                  <a:buNone/>
                </a:pPr>
                <a:r>
                  <a:rPr lang="el-GR" sz="1800" dirty="0" smtClean="0"/>
                  <a:t>(β)</a:t>
                </a:r>
                <a:r>
                  <a:rPr lang="en-US" sz="18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dirty="0"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en-US" sz="1800" i="1" dirty="0">
                            <a:latin typeface="Cambria Math"/>
                          </a:rPr>
                          <m:t>𝑠</m:t>
                        </m:r>
                      </m:sub>
                    </m:sSub>
                    <m:r>
                      <a:rPr lang="en-US" sz="1800" i="1" dirty="0">
                        <a:latin typeface="Cambria Math"/>
                      </a:rPr>
                      <m:t>=2</m:t>
                    </m:r>
                    <m:sSub>
                      <m:sSubPr>
                        <m:ctrlPr>
                          <a:rPr lang="en-US" sz="18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dirty="0"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en-US" sz="1800" i="1" dirty="0">
                            <a:latin typeface="Cambria Math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sz="1800" dirty="0"/>
                  <a:t> </a:t>
                </a:r>
                <a:endParaRPr lang="el-GR" sz="1800" dirty="0" smtClean="0"/>
              </a:p>
              <a:p>
                <a:pPr marL="0" indent="0" algn="l">
                  <a:buNone/>
                </a:pPr>
                <a:endParaRPr lang="el-GR" sz="1800" dirty="0" smtClean="0"/>
              </a:p>
              <a:p>
                <a:pPr marL="0" indent="0" algn="l">
                  <a:buNone/>
                </a:pPr>
                <a:r>
                  <a:rPr lang="el-GR" sz="1800" dirty="0" smtClean="0"/>
                  <a:t>(γ)</a:t>
                </a:r>
                <a:r>
                  <a:rPr lang="en-US" sz="18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dirty="0"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en-US" sz="1800" i="1" dirty="0">
                            <a:latin typeface="Cambria Math"/>
                          </a:rPr>
                          <m:t>𝑠</m:t>
                        </m:r>
                      </m:sub>
                    </m:sSub>
                    <m:r>
                      <a:rPr lang="en-US" sz="1800" i="1" dirty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l-GR" sz="1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l-GR" sz="1800" b="0" i="1" dirty="0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l-GR" sz="1800" b="0" i="1" dirty="0" smtClean="0">
                            <a:latin typeface="Cambria Math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sz="18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dirty="0"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en-US" sz="1800" i="1" dirty="0">
                            <a:latin typeface="Cambria Math"/>
                          </a:rPr>
                          <m:t>𝑚</m:t>
                        </m:r>
                      </m:sub>
                    </m:sSub>
                  </m:oMath>
                </a14:m>
                <a:endParaRPr lang="el-GR" sz="1800" b="0" dirty="0" smtClean="0"/>
              </a:p>
              <a:p>
                <a:pPr marL="0" indent="0" algn="l">
                  <a:buNone/>
                </a:pPr>
                <a:endParaRPr lang="en-US" sz="1800" b="0" dirty="0" smtClean="0"/>
              </a:p>
              <a:p>
                <a:pPr marL="0" indent="0" algn="l">
                  <a:buNone/>
                </a:pPr>
                <a:r>
                  <a:rPr lang="el-GR" sz="1800" dirty="0" smtClean="0"/>
                  <a:t>Να σχολιάσετε τις περιπτώσεις που ικανοποιείται ή όχι η συνθήκη </a:t>
                </a:r>
                <a:r>
                  <a:rPr lang="en-US" sz="1800" dirty="0" err="1" smtClean="0"/>
                  <a:t>Nyquist</a:t>
                </a:r>
                <a:r>
                  <a:rPr lang="en-US" sz="1800" dirty="0" smtClean="0"/>
                  <a:t>. </a:t>
                </a:r>
                <a:endParaRPr lang="el-GR" sz="18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08720"/>
                <a:ext cx="4546848" cy="5616624"/>
              </a:xfrm>
              <a:blipFill rotWithShape="1">
                <a:blip r:embed="rId2"/>
                <a:stretch>
                  <a:fillRect l="-1072" t="-651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28</a:t>
            </a:fld>
            <a:endParaRPr lang="el-GR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908720"/>
            <a:ext cx="4104456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5100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Δειγματοληψία χωρίς αλλοίωση</a:t>
            </a:r>
            <a:endParaRPr lang="el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08720"/>
                <a:ext cx="8229600" cy="5616624"/>
              </a:xfrm>
            </p:spPr>
            <p:txBody>
              <a:bodyPr numCol="2">
                <a:noAutofit/>
              </a:bodyPr>
              <a:lstStyle/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 smtClean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 smtClean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 smtClean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 smtClean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 smtClean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 smtClean="0"/>
              </a:p>
              <a:p>
                <a:pPr marL="0" indent="0" algn="ctr">
                  <a:buNone/>
                </a:pPr>
                <a:endParaRPr lang="en-US" sz="1600" dirty="0" smtClean="0"/>
              </a:p>
              <a:p>
                <a:pPr marL="0" indent="0" algn="ctr">
                  <a:buNone/>
                </a:pPr>
                <a:r>
                  <a:rPr lang="el-GR" sz="1600" dirty="0" smtClean="0"/>
                  <a:t>(</a:t>
                </a:r>
                <a:r>
                  <a:rPr lang="el-GR" sz="1600" dirty="0"/>
                  <a:t>α) Αναλογικό 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l-GR" sz="160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l-GR" sz="1600" dirty="0" smtClean="0"/>
                  <a:t> (</a:t>
                </a:r>
                <a:r>
                  <a:rPr lang="el-GR" sz="1600" dirty="0"/>
                  <a:t>β)Δειγματοληπτημένο 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sz="1600" dirty="0"/>
                  <a:t> </a:t>
                </a:r>
                <a:r>
                  <a:rPr lang="el-GR" sz="1600" dirty="0" smtClean="0"/>
                  <a:t/>
                </a:r>
                <a:br>
                  <a:rPr lang="el-GR" sz="1600" dirty="0" smtClean="0"/>
                </a:br>
                <a:r>
                  <a:rPr lang="el-GR" sz="1600" dirty="0" smtClean="0"/>
                  <a:t>με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sz="1600" i="1">
                        <a:latin typeface="Cambria Math" panose="02040503050406030204" pitchFamily="18" charset="0"/>
                      </a:rPr>
                      <m:t>=0.</m:t>
                    </m:r>
                    <m:r>
                      <a:rPr lang="el-GR" sz="1600" i="1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2 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𝑠𝑒𝑐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𝑠𝑎𝑚𝑝𝑙𝑒</m:t>
                    </m:r>
                  </m:oMath>
                </a14:m>
                <a:endParaRPr lang="el-GR" sz="1600" dirty="0" smtClean="0"/>
              </a:p>
              <a:p>
                <a:pPr marL="0" indent="0" algn="ctr">
                  <a:buNone/>
                </a:pPr>
                <a:endParaRPr lang="el-GR" sz="1600" dirty="0"/>
              </a:p>
              <a:p>
                <a:pPr marL="0" indent="0" algn="ctr">
                  <a:buNone/>
                </a:pPr>
                <a:endParaRPr lang="el-GR" sz="1600" dirty="0" smtClean="0"/>
              </a:p>
              <a:p>
                <a:pPr marL="0" indent="0" algn="ctr">
                  <a:buNone/>
                </a:pPr>
                <a:endParaRPr lang="el-GR" sz="1600" dirty="0"/>
              </a:p>
              <a:p>
                <a:pPr marL="0" indent="0" algn="ctr">
                  <a:buNone/>
                </a:pPr>
                <a:endParaRPr lang="el-GR" sz="1600" dirty="0" smtClean="0"/>
              </a:p>
              <a:p>
                <a:pPr marL="0" indent="0" algn="ctr">
                  <a:buNone/>
                </a:pPr>
                <a:endParaRPr lang="el-GR" sz="1600" dirty="0"/>
              </a:p>
              <a:p>
                <a:pPr marL="0" indent="0" algn="ctr">
                  <a:buNone/>
                </a:pPr>
                <a:endParaRPr lang="el-GR" sz="1600" dirty="0" smtClean="0"/>
              </a:p>
              <a:p>
                <a:pPr marL="0" indent="0" algn="ctr">
                  <a:buNone/>
                </a:pPr>
                <a:endParaRPr lang="el-GR" sz="1600" dirty="0"/>
              </a:p>
              <a:p>
                <a:pPr marL="0" indent="0" algn="ctr">
                  <a:buNone/>
                </a:pPr>
                <a:endParaRPr lang="el-GR" sz="1600" dirty="0" smtClean="0"/>
              </a:p>
              <a:p>
                <a:pPr marL="0" indent="0" algn="ctr">
                  <a:buNone/>
                </a:pPr>
                <a:endParaRPr lang="el-GR" sz="1600" dirty="0"/>
              </a:p>
              <a:p>
                <a:pPr marL="0" indent="0" algn="ctr">
                  <a:buNone/>
                </a:pPr>
                <a:endParaRPr lang="el-GR" sz="1600" dirty="0" smtClean="0"/>
              </a:p>
              <a:p>
                <a:pPr marL="0" indent="0" algn="ctr">
                  <a:buNone/>
                </a:pPr>
                <a:endParaRPr lang="el-GR" sz="1600" dirty="0"/>
              </a:p>
              <a:p>
                <a:pPr marL="0" indent="0" algn="ctr">
                  <a:buNone/>
                </a:pPr>
                <a:endParaRPr lang="el-GR" sz="1600" dirty="0" smtClean="0"/>
              </a:p>
              <a:p>
                <a:pPr marL="0" indent="0" algn="ctr">
                  <a:buNone/>
                </a:pPr>
                <a:endParaRPr lang="el-GR" sz="1600" dirty="0"/>
              </a:p>
              <a:p>
                <a:pPr marL="0" indent="0" algn="ctr">
                  <a:buNone/>
                </a:pPr>
                <a:endParaRPr lang="el-GR" sz="1600" dirty="0" smtClean="0"/>
              </a:p>
              <a:p>
                <a:pPr marL="0" indent="0" algn="ctr">
                  <a:buNone/>
                </a:pPr>
                <a:endParaRPr lang="el-GR" sz="1600" dirty="0"/>
              </a:p>
              <a:p>
                <a:pPr marL="0" indent="0" algn="ctr">
                  <a:buNone/>
                </a:pPr>
                <a:endParaRPr lang="el-GR" sz="1600" dirty="0" smtClean="0"/>
              </a:p>
              <a:p>
                <a:pPr marL="0" indent="0" algn="ctr">
                  <a:buNone/>
                </a:pPr>
                <a:endParaRPr lang="el-GR" sz="1600" dirty="0" smtClean="0"/>
              </a:p>
              <a:p>
                <a:pPr marL="0" indent="0" algn="ctr">
                  <a:buNone/>
                </a:pPr>
                <a:r>
                  <a:rPr lang="el-GR" sz="1600" dirty="0" smtClean="0"/>
                  <a:t>(</a:t>
                </a:r>
                <a:r>
                  <a:rPr lang="el-GR" sz="1600" dirty="0"/>
                  <a:t>α) </a:t>
                </a:r>
                <a:r>
                  <a:rPr lang="en-US" sz="1600" dirty="0" smtClean="0"/>
                  <a:t>FT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l-GR" sz="1600">
                        <a:latin typeface="Cambria Math" panose="02040503050406030204" pitchFamily="18" charset="0"/>
                      </a:rPr>
                      <m:t>(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𝛺</m:t>
                    </m:r>
                    <m:r>
                      <a:rPr lang="el-GR" sz="16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sz="1600" dirty="0"/>
                  <a:t> του αναλογικού σήματος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l-GR" sz="1600">
                        <a:latin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el-GR" sz="1600" dirty="0" smtClean="0"/>
                  <a:t> </a:t>
                </a:r>
                <a:br>
                  <a:rPr lang="el-GR" sz="1600" dirty="0" smtClean="0"/>
                </a:br>
                <a:r>
                  <a:rPr lang="el-GR" sz="1600" dirty="0" smtClean="0"/>
                  <a:t>(</a:t>
                </a:r>
                <a:r>
                  <a:rPr lang="el-GR" sz="1600" dirty="0"/>
                  <a:t>β) </a:t>
                </a:r>
                <a:r>
                  <a:rPr lang="en-US" sz="1600" dirty="0" smtClean="0"/>
                  <a:t>FT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sz="160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𝜔</m:t>
                        </m:r>
                      </m:sup>
                    </m:sSup>
                    <m:r>
                      <a:rPr lang="el-GR" sz="16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sz="1600" dirty="0"/>
                  <a:t> </a:t>
                </a:r>
                <a:r>
                  <a:rPr lang="el-GR" sz="1600" dirty="0" smtClean="0"/>
                  <a:t>του δειγματοληπτημένου </a:t>
                </a:r>
                <a:r>
                  <a:rPr lang="el-GR" sz="1600" dirty="0"/>
                  <a:t>σήματος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sz="1600">
                        <a:latin typeface="Cambria Math" panose="02040503050406030204" pitchFamily="18" charset="0"/>
                      </a:rPr>
                      <m:t>(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l-GR" sz="16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l-GR" sz="1600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08720"/>
                <a:ext cx="8229600" cy="5616624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29</a:t>
            </a:fld>
            <a:endParaRPr lang="el-GR"/>
          </a:p>
        </p:txBody>
      </p:sp>
      <p:pic>
        <p:nvPicPr>
          <p:cNvPr id="5" name="Picture 4" descr="C:\Users\mparask\Dropbox\4_Personal\2_my_Publications\3_BOOKS\DSP\FIGURES\PROCESSED\K05\Figure_5.8_a.b.jpg"/>
          <p:cNvPicPr/>
          <p:nvPr/>
        </p:nvPicPr>
        <p:blipFill rotWithShape="1">
          <a:blip r:embed="rId3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8" t="2204" r="4040" b="2204"/>
          <a:stretch/>
        </p:blipFill>
        <p:spPr bwMode="auto">
          <a:xfrm>
            <a:off x="340344" y="1093325"/>
            <a:ext cx="4231656" cy="42420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C:\Users\mparask\Dropbox\4_Personal\2_my_Publications\3_BOOKS\DSP\FIGURES\PROCESSED\K05\Figure_5.9_a.b.jpg"/>
          <p:cNvPicPr/>
          <p:nvPr/>
        </p:nvPicPr>
        <p:blipFill rotWithShape="1">
          <a:blip r:embed="rId4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36" r="5542" b="1451"/>
          <a:stretch/>
        </p:blipFill>
        <p:spPr bwMode="auto">
          <a:xfrm>
            <a:off x="4499992" y="1014666"/>
            <a:ext cx="4186808" cy="43585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3410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Μετατροπή Αναλογικού Σήματος σε Ψηφιακό</a:t>
            </a:r>
            <a:endParaRPr lang="el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052736"/>
                <a:ext cx="8219256" cy="5544616"/>
              </a:xfrm>
            </p:spPr>
            <p:txBody>
              <a:bodyPr>
                <a:noAutofit/>
              </a:bodyPr>
              <a:lstStyle/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800" dirty="0" smtClean="0"/>
                  <a:t>Τα περισσότερα σήματα διακριτού χρόνου (ΣΔΧ) παράγονται από σήματα συνεχούς χρόνου (ΣΣΧ), με επεξεργασία των τριών ακόλουθων σταδίων:</a:t>
                </a:r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800" dirty="0" smtClean="0"/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n-US" sz="1800" dirty="0" smtClean="0"/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n-US" sz="1800" dirty="0"/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n-US" sz="1800" dirty="0" smtClean="0"/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800" dirty="0" smtClean="0"/>
              </a:p>
              <a:p>
                <a:pPr marL="0" indent="0" algn="ctr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800" dirty="0" smtClean="0"/>
                  <a:t>Μετατροπέας </a:t>
                </a:r>
                <a:r>
                  <a:rPr lang="en-US" sz="1800" dirty="0"/>
                  <a:t>Analog/Digital</a:t>
                </a:r>
                <a:endParaRPr lang="el-GR" sz="1800" dirty="0"/>
              </a:p>
              <a:p>
                <a:pPr algn="l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sz="1800" b="1" dirty="0" smtClean="0"/>
                  <a:t>Δειγματοληψία </a:t>
                </a:r>
                <a:r>
                  <a:rPr lang="el-GR" sz="1800" dirty="0" smtClean="0"/>
                  <a:t>(</a:t>
                </a:r>
                <a:r>
                  <a:rPr lang="en-US" sz="1800" dirty="0" smtClean="0"/>
                  <a:t>sampling)</a:t>
                </a:r>
                <a:r>
                  <a:rPr lang="el-GR" sz="1800" dirty="0" smtClean="0"/>
                  <a:t>:</a:t>
                </a:r>
                <a:r>
                  <a:rPr lang="el-GR" sz="1800" b="1" dirty="0" smtClean="0"/>
                  <a:t> </a:t>
                </a:r>
                <a:r>
                  <a:rPr lang="en-US" sz="1800" dirty="0" smtClean="0"/>
                  <a:t>Continuous to Discrete Conversion</a:t>
                </a:r>
                <a:r>
                  <a:rPr lang="el-GR" sz="1800" dirty="0" smtClean="0"/>
                  <a:t>. Παράγει το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/>
                      </a:rPr>
                      <m:t>𝑥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]=</m:t>
                    </m:r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1800" b="0" i="1" smtClean="0">
                            <a:latin typeface="Cambria Math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b="0" i="1" smtClean="0">
                            <a:latin typeface="Cambria Math"/>
                          </a:rPr>
                          <m:t>𝑛</m:t>
                        </m:r>
                        <m:sSub>
                          <m:sSub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0" i="1" smtClean="0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800" b="0" i="1" smtClean="0">
                                <a:latin typeface="Cambria Math"/>
                              </a:rPr>
                              <m:t>𝑠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800" b="0" dirty="0" smtClean="0"/>
                  <a:t>, </a:t>
                </a:r>
                <a:r>
                  <a:rPr lang="el-GR" sz="1800" b="0" dirty="0" smtClean="0"/>
                  <a:t> όπου</a:t>
                </a:r>
                <a14:m>
                  <m:oMath xmlns:m="http://schemas.openxmlformats.org/officeDocument/2006/math">
                    <m:r>
                      <a:rPr lang="el-GR" sz="1800" b="0" i="0" smtClean="0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sz="1800" i="1">
                            <a:latin typeface="Cambria Math"/>
                          </a:rPr>
                          <m:t>𝑠</m:t>
                        </m:r>
                      </m:sub>
                    </m:sSub>
                    <m:r>
                      <a:rPr lang="en-US" sz="1800" b="0" i="0" smtClean="0">
                        <a:latin typeface="Cambria Math"/>
                      </a:rPr>
                      <m:t>:</m:t>
                    </m:r>
                    <m:r>
                      <m:rPr>
                        <m:sty m:val="p"/>
                      </m:rPr>
                      <a:rPr lang="el-GR" sz="1800" b="0" i="0" smtClean="0">
                        <a:latin typeface="Cambria Math"/>
                      </a:rPr>
                      <m:t>περίοδος</m:t>
                    </m:r>
                    <m:r>
                      <a:rPr lang="el-GR" sz="1800" b="0" i="0" smtClean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l-GR" sz="1800" b="0" i="0" smtClean="0">
                        <a:latin typeface="Cambria Math"/>
                      </a:rPr>
                      <m:t>δειγματοληψίας</m:t>
                    </m:r>
                  </m:oMath>
                </a14:m>
                <a:r>
                  <a:rPr lang="el-GR" sz="1800" b="0" dirty="0" smtClean="0"/>
                  <a:t> (</a:t>
                </a:r>
                <a:r>
                  <a:rPr lang="en-US" sz="1800" b="0" dirty="0" smtClean="0"/>
                  <a:t>sampling period)</a:t>
                </a:r>
                <a:r>
                  <a:rPr lang="el-GR" sz="1800" b="0" dirty="0" smtClean="0"/>
                  <a:t>.</a:t>
                </a:r>
                <a:endParaRPr lang="en-US" sz="1800" b="0" dirty="0" smtClean="0"/>
              </a:p>
              <a:p>
                <a:pPr algn="l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sz="1800" b="1" dirty="0" smtClean="0"/>
                  <a:t>Κβαντισμός</a:t>
                </a:r>
                <a:r>
                  <a:rPr lang="en-US" sz="1800" dirty="0" smtClean="0"/>
                  <a:t> (quantization)</a:t>
                </a:r>
                <a:r>
                  <a:rPr lang="el-GR" sz="1800" dirty="0"/>
                  <a:t>:</a:t>
                </a:r>
                <a:r>
                  <a:rPr lang="el-GR" sz="1800" b="1" dirty="0" smtClean="0"/>
                  <a:t> </a:t>
                </a:r>
                <a:r>
                  <a:rPr lang="el-GR" sz="1800" dirty="0" smtClean="0"/>
                  <a:t>αντιστοιχίζει το συνεχές πλάτος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1800" i="1">
                            <a:latin typeface="Cambria Math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latin typeface="Cambria Math"/>
                          </a:rPr>
                          <m:t>𝑛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800" i="1">
                                <a:latin typeface="Cambria Math"/>
                              </a:rPr>
                              <m:t>𝑠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800" dirty="0" smtClean="0"/>
                  <a:t> </a:t>
                </a:r>
                <a:r>
                  <a:rPr lang="el-GR" sz="1800" dirty="0" smtClean="0"/>
                  <a:t>σε διακριτό σύνολο τιμών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l-GR" sz="1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800" b="0" i="1" smtClean="0">
                            <a:latin typeface="Cambria Math"/>
                          </a:rPr>
                          <m:t>𝑥</m:t>
                        </m:r>
                      </m:e>
                    </m:acc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].</m:t>
                    </m:r>
                  </m:oMath>
                </a14:m>
                <a:r>
                  <a:rPr lang="el-GR" sz="1800" dirty="0" smtClean="0"/>
                  <a:t> Χαρακτηριστικά: Δ: διάστημα κβαντισμού</a:t>
                </a:r>
                <a:r>
                  <a:rPr lang="en-US" sz="1800" dirty="0" smtClean="0"/>
                  <a:t> </a:t>
                </a:r>
                <a:r>
                  <a:rPr lang="el-GR" sz="1800" dirty="0" smtClean="0"/>
                  <a:t>και μήκος λέξης (</a:t>
                </a:r>
                <a:r>
                  <a:rPr lang="en-US" sz="1800" dirty="0" smtClean="0"/>
                  <a:t>bits)</a:t>
                </a:r>
                <a:r>
                  <a:rPr lang="el-GR" sz="1800" dirty="0" smtClean="0"/>
                  <a:t>.</a:t>
                </a:r>
                <a:endParaRPr lang="el-GR" sz="1800" b="1" dirty="0" smtClean="0"/>
              </a:p>
              <a:p>
                <a:pPr algn="l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sz="1800" b="1" dirty="0" smtClean="0"/>
                  <a:t>Κωδικοποίηση</a:t>
                </a:r>
                <a:r>
                  <a:rPr lang="en-US" sz="1800" dirty="0" smtClean="0"/>
                  <a:t> (coding): </a:t>
                </a:r>
                <a:r>
                  <a:rPr lang="el-GR" sz="1800" dirty="0" smtClean="0"/>
                  <a:t>Παράγει ακολουθία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/>
                      </a:rPr>
                      <m:t>𝑐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l-GR" sz="1800" dirty="0" smtClean="0"/>
                  <a:t> δυαδικών κωδικών λέξεων, που μεταδίδονται στο κανάλι επικοινωνίας.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052736"/>
                <a:ext cx="8219256" cy="5544616"/>
              </a:xfrm>
              <a:blipFill>
                <a:blip r:embed="rId2"/>
                <a:stretch>
                  <a:fillRect l="-593" t="-770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3</a:t>
            </a:fld>
            <a:endParaRPr lang="el-GR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916832"/>
            <a:ext cx="6997851" cy="1427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7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Δειγματοληψία με αλλοίωση</a:t>
            </a:r>
            <a:endParaRPr lang="el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08720"/>
                <a:ext cx="8229600" cy="5616624"/>
              </a:xfrm>
            </p:spPr>
            <p:txBody>
              <a:bodyPr numCol="2">
                <a:noAutofit/>
              </a:bodyPr>
              <a:lstStyle/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 smtClean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 smtClean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 smtClean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 smtClean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 smtClean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 smtClean="0"/>
              </a:p>
              <a:p>
                <a:pPr marL="0" indent="0" algn="ctr">
                  <a:buNone/>
                </a:pPr>
                <a:endParaRPr lang="en-US" sz="1600" dirty="0" smtClean="0"/>
              </a:p>
              <a:p>
                <a:pPr marL="0" indent="0" algn="ctr">
                  <a:buNone/>
                </a:pPr>
                <a:r>
                  <a:rPr lang="el-GR" sz="1600" dirty="0" smtClean="0"/>
                  <a:t>(</a:t>
                </a:r>
                <a:r>
                  <a:rPr lang="el-GR" sz="1600" dirty="0"/>
                  <a:t>α) Αναλογικό 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l-GR" sz="160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l-GR" sz="1600" dirty="0" smtClean="0"/>
                  <a:t> (</a:t>
                </a:r>
                <a:r>
                  <a:rPr lang="el-GR" sz="1600" dirty="0"/>
                  <a:t>β)Δειγματοληπτημένο 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sz="1600" dirty="0"/>
                  <a:t> </a:t>
                </a:r>
                <a:r>
                  <a:rPr lang="el-GR" sz="1600" dirty="0" smtClean="0"/>
                  <a:t/>
                </a:r>
                <a:br>
                  <a:rPr lang="el-GR" sz="1600" dirty="0" smtClean="0"/>
                </a:br>
                <a:r>
                  <a:rPr lang="el-GR" sz="1600" dirty="0" smtClean="0"/>
                  <a:t>με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sz="1600" i="1">
                        <a:latin typeface="Cambria Math" panose="02040503050406030204" pitchFamily="18" charset="0"/>
                      </a:rPr>
                      <m:t>=0.</m:t>
                    </m:r>
                    <m:r>
                      <a:rPr lang="el-GR" sz="1600" b="0" i="1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𝑠𝑒𝑐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𝑠𝑎𝑚𝑝𝑙𝑒</m:t>
                    </m:r>
                  </m:oMath>
                </a14:m>
                <a:endParaRPr lang="el-GR" sz="1600" dirty="0" smtClean="0"/>
              </a:p>
              <a:p>
                <a:pPr marL="0" indent="0" algn="ctr">
                  <a:buNone/>
                </a:pPr>
                <a:endParaRPr lang="el-GR" sz="1600" dirty="0"/>
              </a:p>
              <a:p>
                <a:pPr marL="0" indent="0" algn="ctr">
                  <a:buNone/>
                </a:pPr>
                <a:endParaRPr lang="el-GR" sz="1600" dirty="0" smtClean="0"/>
              </a:p>
              <a:p>
                <a:pPr marL="0" indent="0" algn="ctr">
                  <a:buNone/>
                </a:pPr>
                <a:endParaRPr lang="el-GR" sz="1600" dirty="0"/>
              </a:p>
              <a:p>
                <a:pPr marL="0" indent="0" algn="ctr">
                  <a:buNone/>
                </a:pPr>
                <a:endParaRPr lang="el-GR" sz="1600" dirty="0" smtClean="0"/>
              </a:p>
              <a:p>
                <a:pPr marL="0" indent="0" algn="ctr">
                  <a:buNone/>
                </a:pPr>
                <a:endParaRPr lang="el-GR" sz="1600" dirty="0"/>
              </a:p>
              <a:p>
                <a:pPr marL="0" indent="0" algn="ctr">
                  <a:buNone/>
                </a:pPr>
                <a:endParaRPr lang="el-GR" sz="1600" dirty="0" smtClean="0"/>
              </a:p>
              <a:p>
                <a:pPr marL="0" indent="0" algn="ctr">
                  <a:buNone/>
                </a:pPr>
                <a:endParaRPr lang="el-GR" sz="1600" dirty="0"/>
              </a:p>
              <a:p>
                <a:pPr marL="0" indent="0" algn="ctr">
                  <a:buNone/>
                </a:pPr>
                <a:endParaRPr lang="el-GR" sz="1600" dirty="0" smtClean="0"/>
              </a:p>
              <a:p>
                <a:pPr marL="0" indent="0" algn="ctr">
                  <a:buNone/>
                </a:pPr>
                <a:endParaRPr lang="el-GR" sz="1600" dirty="0"/>
              </a:p>
              <a:p>
                <a:pPr marL="0" indent="0" algn="ctr">
                  <a:buNone/>
                </a:pPr>
                <a:endParaRPr lang="el-GR" sz="1600" dirty="0" smtClean="0"/>
              </a:p>
              <a:p>
                <a:pPr marL="0" indent="0" algn="ctr">
                  <a:buNone/>
                </a:pPr>
                <a:endParaRPr lang="el-GR" sz="1600" dirty="0"/>
              </a:p>
              <a:p>
                <a:pPr marL="0" indent="0" algn="ctr">
                  <a:buNone/>
                </a:pPr>
                <a:endParaRPr lang="el-GR" sz="1600" dirty="0" smtClean="0"/>
              </a:p>
              <a:p>
                <a:pPr marL="0" indent="0" algn="ctr">
                  <a:buNone/>
                </a:pPr>
                <a:endParaRPr lang="el-GR" sz="1600" dirty="0"/>
              </a:p>
              <a:p>
                <a:pPr marL="0" indent="0" algn="ctr">
                  <a:buNone/>
                </a:pPr>
                <a:endParaRPr lang="el-GR" sz="1600" dirty="0" smtClean="0"/>
              </a:p>
              <a:p>
                <a:pPr marL="0" indent="0" algn="ctr">
                  <a:buNone/>
                </a:pPr>
                <a:endParaRPr lang="el-GR" sz="1600" dirty="0"/>
              </a:p>
              <a:p>
                <a:pPr marL="0" indent="0" algn="ctr">
                  <a:buNone/>
                </a:pPr>
                <a:endParaRPr lang="el-GR" sz="1600" dirty="0" smtClean="0"/>
              </a:p>
              <a:p>
                <a:pPr marL="0" indent="0" algn="ctr">
                  <a:buNone/>
                </a:pPr>
                <a:endParaRPr lang="el-GR" sz="1600" dirty="0" smtClean="0"/>
              </a:p>
              <a:p>
                <a:pPr marL="0" indent="0" algn="ctr">
                  <a:buNone/>
                </a:pPr>
                <a:r>
                  <a:rPr lang="el-GR" sz="1600" dirty="0" smtClean="0"/>
                  <a:t>(</a:t>
                </a:r>
                <a:r>
                  <a:rPr lang="el-GR" sz="1600" dirty="0"/>
                  <a:t>α) </a:t>
                </a:r>
                <a:r>
                  <a:rPr lang="en-US" sz="1600" dirty="0" smtClean="0"/>
                  <a:t>FT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l-GR" sz="1600">
                        <a:latin typeface="Cambria Math" panose="02040503050406030204" pitchFamily="18" charset="0"/>
                      </a:rPr>
                      <m:t>(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𝛺</m:t>
                    </m:r>
                    <m:r>
                      <a:rPr lang="el-GR" sz="16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sz="1600" dirty="0"/>
                  <a:t> του αναλογικού σήματος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l-GR" sz="1600">
                        <a:latin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el-GR" sz="1600" dirty="0" smtClean="0"/>
                  <a:t> </a:t>
                </a:r>
                <a:br>
                  <a:rPr lang="el-GR" sz="1600" dirty="0" smtClean="0"/>
                </a:br>
                <a:r>
                  <a:rPr lang="el-GR" sz="1600" dirty="0" smtClean="0"/>
                  <a:t>(</a:t>
                </a:r>
                <a:r>
                  <a:rPr lang="el-GR" sz="1600" dirty="0"/>
                  <a:t>β) </a:t>
                </a:r>
                <a:r>
                  <a:rPr lang="en-US" sz="1600" dirty="0" smtClean="0"/>
                  <a:t>FT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sz="160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𝜔</m:t>
                        </m:r>
                      </m:sup>
                    </m:sSup>
                    <m:r>
                      <a:rPr lang="el-GR" sz="16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sz="1600" dirty="0"/>
                  <a:t> </a:t>
                </a:r>
                <a:r>
                  <a:rPr lang="el-GR" sz="1600" dirty="0" smtClean="0"/>
                  <a:t>του δειγματοληπτημένου </a:t>
                </a:r>
                <a:r>
                  <a:rPr lang="el-GR" sz="1600" dirty="0"/>
                  <a:t>σήματος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sz="1600">
                        <a:latin typeface="Cambria Math" panose="02040503050406030204" pitchFamily="18" charset="0"/>
                      </a:rPr>
                      <m:t>(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l-GR" sz="16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l-GR" sz="1600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08720"/>
                <a:ext cx="8229600" cy="5616624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30</a:t>
            </a:fld>
            <a:endParaRPr lang="el-GR"/>
          </a:p>
        </p:txBody>
      </p:sp>
      <p:pic>
        <p:nvPicPr>
          <p:cNvPr id="7" name="Picture 6" descr="C:\Users\mparask\Dropbox\4_Personal\2_my_Publications\3_BOOKS\DSP\FIGURES\PROCESSED\K05\Figure_5.10.jpg"/>
          <p:cNvPicPr/>
          <p:nvPr/>
        </p:nvPicPr>
        <p:blipFill rotWithShape="1">
          <a:blip r:embed="rId3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211" t="1489" r="5046" b="2232"/>
          <a:stretch/>
        </p:blipFill>
        <p:spPr bwMode="auto">
          <a:xfrm>
            <a:off x="395536" y="1118113"/>
            <a:ext cx="4150064" cy="41844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C:\Users\mparask\Dropbox\4_Personal\2_my_Publications\3_BOOKS\DSP\FIGURES\PROCESSED\K05\Figure_5.11.jpg"/>
          <p:cNvPicPr/>
          <p:nvPr/>
        </p:nvPicPr>
        <p:blipFill>
          <a:blip r:embed="rId5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196752"/>
            <a:ext cx="4032448" cy="41044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543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b="1" dirty="0" smtClean="0"/>
              <a:t>Κβαντισμός</a:t>
            </a:r>
            <a:endParaRPr lang="el-GR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31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0336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Κβαντισμός</a:t>
            </a:r>
            <a:endParaRPr lang="el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01216" y="908720"/>
                <a:ext cx="8003232" cy="5544616"/>
              </a:xfrm>
            </p:spPr>
            <p:txBody>
              <a:bodyPr>
                <a:noAutofit/>
              </a:bodyPr>
              <a:lstStyle/>
              <a:p>
                <a:pPr marL="0" indent="0" algn="l">
                  <a:lnSpc>
                    <a:spcPct val="150000"/>
                  </a:lnSpc>
                  <a:spcBef>
                    <a:spcPts val="600"/>
                  </a:spcBef>
                  <a:buNone/>
                </a:pPr>
                <a:r>
                  <a:rPr lang="el-GR" sz="1800" b="1" dirty="0" smtClean="0"/>
                  <a:t>Κβαντισμός </a:t>
                </a:r>
                <a:r>
                  <a:rPr lang="el-GR" sz="1800" dirty="0" smtClean="0"/>
                  <a:t>είναι μία μη-γραμμική και μη-αντιστρέψιμη διαδικασία, η οποία μετασχηματίζει μία ακολουθία εισόδου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/>
                      </a:rPr>
                      <m:t>𝑥</m:t>
                    </m:r>
                    <m:r>
                      <a:rPr lang="en-US" sz="1800" b="0" i="1" smtClean="0">
                        <a:latin typeface="Cambria Math"/>
                      </a:rPr>
                      <m:t>(</m:t>
                    </m:r>
                    <m:r>
                      <a:rPr lang="en-US" sz="1800" b="0" i="1" smtClean="0">
                        <a:latin typeface="Cambria Math"/>
                      </a:rPr>
                      <m:t>𝑛</m:t>
                    </m:r>
                    <m:r>
                      <a:rPr lang="en-US" sz="18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l-GR" sz="1800" dirty="0" smtClean="0"/>
                  <a:t> συνεχούς πλάτους για την οποία ισχύει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/>
                      </a:rPr>
                      <m:t>𝑥</m:t>
                    </m:r>
                    <m:r>
                      <a:rPr lang="en-US" sz="1800" i="1">
                        <a:latin typeface="Cambria Math"/>
                      </a:rPr>
                      <m:t>(</m:t>
                    </m:r>
                    <m:r>
                      <a:rPr lang="en-US" sz="1800" b="0" i="1" smtClean="0">
                        <a:latin typeface="Cambria Math"/>
                      </a:rPr>
                      <m:t>𝑛</m:t>
                    </m:r>
                    <m:r>
                      <a:rPr lang="en-US" sz="1800" i="1">
                        <a:latin typeface="Cambria Math"/>
                      </a:rPr>
                      <m:t>)</m:t>
                    </m:r>
                    <m:r>
                      <a:rPr lang="en-US" sz="1800" i="1">
                        <a:latin typeface="Cambria Math"/>
                        <a:ea typeface="Cambria Math"/>
                      </a:rPr>
                      <m:t>∈</m:t>
                    </m:r>
                    <m:r>
                      <a:rPr lang="el-GR" sz="1800" i="1">
                        <a:latin typeface="Cambria Math"/>
                        <a:ea typeface="Cambria Math"/>
                      </a:rPr>
                      <m:t>(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sz="1800" i="1">
                            <a:latin typeface="Cambria Math"/>
                            <a:ea typeface="Cambria Math"/>
                          </a:rPr>
                          <m:t>𝑚</m:t>
                        </m:r>
                      </m:e>
                      <m:sub>
                        <m:r>
                          <a:rPr lang="en-US" sz="1800" i="1">
                            <a:latin typeface="Cambria Math"/>
                            <a:ea typeface="Cambria Math"/>
                          </a:rPr>
                          <m:t>𝑝</m:t>
                        </m:r>
                      </m:sub>
                    </m:sSub>
                    <m:r>
                      <a:rPr lang="en-US" sz="1800" i="1">
                        <a:latin typeface="Cambria Math"/>
                        <a:ea typeface="Cambria Math"/>
                      </a:rPr>
                      <m:t>, 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  <a:ea typeface="Cambria Math"/>
                          </a:rPr>
                          <m:t>𝑚</m:t>
                        </m:r>
                      </m:e>
                      <m:sub>
                        <m:r>
                          <a:rPr lang="en-US" sz="1800" i="1">
                            <a:latin typeface="Cambria Math"/>
                            <a:ea typeface="Cambria Math"/>
                          </a:rPr>
                          <m:t>𝑝</m:t>
                        </m:r>
                      </m:sub>
                    </m:sSub>
                    <m:r>
                      <a:rPr lang="en-US" sz="1800" i="1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el-GR" sz="1800" dirty="0" smtClean="0"/>
                  <a:t>, σε ακολουθία </a:t>
                </a:r>
                <a:r>
                  <a:rPr lang="el-GR" sz="1800" b="1" dirty="0" smtClean="0"/>
                  <a:t>διακριτού πλάτους</a:t>
                </a:r>
                <a:r>
                  <a:rPr lang="en-US" sz="1800" b="1" dirty="0" smtClean="0"/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/>
                      </a:rPr>
                      <m:t>𝑚</m:t>
                    </m:r>
                    <m:r>
                      <a:rPr lang="en-US" sz="1800" b="0" i="1" smtClean="0">
                        <a:latin typeface="Cambria Math"/>
                      </a:rPr>
                      <m:t>(</m:t>
                    </m:r>
                    <m:r>
                      <a:rPr lang="en-US" sz="1800" b="0" i="1" smtClean="0">
                        <a:latin typeface="Cambria Math"/>
                      </a:rPr>
                      <m:t>𝑛</m:t>
                    </m:r>
                    <m:r>
                      <a:rPr lang="en-US" sz="1800" b="0" i="1" smtClean="0">
                        <a:latin typeface="Cambria Math"/>
                      </a:rPr>
                      <m:t>)=</m:t>
                    </m:r>
                    <m:r>
                      <a:rPr lang="en-US" sz="1800" b="0" i="1" smtClean="0">
                        <a:latin typeface="Cambria Math"/>
                      </a:rPr>
                      <m:t>𝑄</m:t>
                    </m:r>
                    <m:r>
                      <a:rPr lang="en-US" sz="1800" b="0" i="1" smtClean="0">
                        <a:latin typeface="Cambria Math"/>
                      </a:rPr>
                      <m:t>[</m:t>
                    </m:r>
                    <m:r>
                      <a:rPr lang="en-US" sz="1800" b="0" i="1" smtClean="0">
                        <a:latin typeface="Cambria Math"/>
                      </a:rPr>
                      <m:t>𝑥</m:t>
                    </m:r>
                    <m:d>
                      <m:d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b="0" i="1" smtClean="0">
                            <a:latin typeface="Cambria Math"/>
                          </a:rPr>
                          <m:t>𝑛</m:t>
                        </m:r>
                      </m:e>
                    </m:d>
                    <m:r>
                      <a:rPr lang="en-US" sz="1800" b="0" i="1" smtClean="0">
                        <a:latin typeface="Cambria Math"/>
                      </a:rPr>
                      <m:t>]</m:t>
                    </m:r>
                  </m:oMath>
                </a14:m>
                <a:r>
                  <a:rPr lang="el-GR" sz="1800" dirty="0" smtClean="0"/>
                  <a:t>.</a:t>
                </a:r>
                <a:endParaRPr lang="en-US" sz="1800" dirty="0" smtClean="0"/>
              </a:p>
              <a:p>
                <a:pPr marL="0" indent="0" algn="l">
                  <a:lnSpc>
                    <a:spcPct val="150000"/>
                  </a:lnSpc>
                  <a:spcBef>
                    <a:spcPts val="600"/>
                  </a:spcBef>
                  <a:buNone/>
                </a:pPr>
                <a:endParaRPr lang="en-US" sz="1800" dirty="0" smtClean="0"/>
              </a:p>
              <a:p>
                <a:pPr algn="l">
                  <a:lnSpc>
                    <a:spcPct val="150000"/>
                  </a:lnSpc>
                  <a:spcBef>
                    <a:spcPts val="600"/>
                  </a:spcBef>
                </a:pPr>
                <a:r>
                  <a:rPr lang="en-US" sz="1800" b="1" dirty="0" smtClean="0"/>
                  <a:t>L</a:t>
                </a:r>
                <a:r>
                  <a:rPr lang="el-GR" sz="1800" dirty="0" smtClean="0"/>
                  <a:t> </a:t>
                </a:r>
                <a:r>
                  <a:rPr lang="el-GR" sz="1800" b="1" dirty="0" smtClean="0"/>
                  <a:t>επίπεδα απόφασης</a:t>
                </a:r>
                <a:r>
                  <a:rPr lang="el-GR" sz="1800" dirty="0" smtClean="0"/>
                  <a:t> </a:t>
                </a:r>
                <a:r>
                  <a:rPr lang="el-GR" sz="1800" b="1" dirty="0" smtClean="0"/>
                  <a:t>(ζώνες)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18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800" b="0" i="1" smtClean="0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18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l-GR" sz="1800" dirty="0"/>
                  <a:t> </a:t>
                </a:r>
                <a:r>
                  <a:rPr lang="en-US" sz="1800" dirty="0" smtClean="0"/>
                  <a:t>…,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1800" b="0" i="1" smtClean="0">
                            <a:latin typeface="Cambria Math"/>
                          </a:rPr>
                          <m:t>𝐿</m:t>
                        </m:r>
                      </m:sub>
                    </m:sSub>
                  </m:oMath>
                </a14:m>
                <a:r>
                  <a:rPr lang="en-US" sz="1800" dirty="0" smtClean="0"/>
                  <a:t> </a:t>
                </a:r>
                <a:r>
                  <a:rPr lang="el-GR" sz="1800" dirty="0" smtClean="0"/>
                  <a:t>διαιρούν την περιοχή τιμών πλάτους της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/>
                      </a:rPr>
                      <m:t>𝑥</m:t>
                    </m:r>
                    <m:r>
                      <a:rPr lang="en-US" sz="1800" i="1">
                        <a:latin typeface="Cambria Math"/>
                      </a:rPr>
                      <m:t>(</m:t>
                    </m:r>
                    <m:r>
                      <a:rPr lang="en-US" sz="1800" b="0" i="1" smtClean="0">
                        <a:latin typeface="Cambria Math"/>
                      </a:rPr>
                      <m:t>𝑡</m:t>
                    </m:r>
                    <m:r>
                      <a:rPr lang="en-US" sz="1800" i="1">
                        <a:latin typeface="Cambria Math"/>
                      </a:rPr>
                      <m:t>)</m:t>
                    </m:r>
                  </m:oMath>
                </a14:m>
                <a:r>
                  <a:rPr lang="el-GR" sz="1800" dirty="0"/>
                  <a:t> </a:t>
                </a:r>
                <a:r>
                  <a:rPr lang="el-GR" sz="1800" dirty="0" smtClean="0"/>
                  <a:t>σε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/>
                      </a:rPr>
                      <m:t>𝐿</m:t>
                    </m:r>
                  </m:oMath>
                </a14:m>
                <a:r>
                  <a:rPr lang="el-GR" sz="1800" dirty="0" smtClean="0"/>
                  <a:t> διαστήματα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/>
                          </a:rPr>
                          <m:t>𝐼</m:t>
                        </m:r>
                      </m:e>
                      <m:sub>
                        <m:r>
                          <a:rPr lang="en-US" sz="1800" b="0" i="1" smtClean="0">
                            <a:latin typeface="Cambria Math"/>
                          </a:rPr>
                          <m:t>𝑘</m:t>
                        </m:r>
                      </m:sub>
                    </m:sSub>
                    <m:r>
                      <a:rPr lang="en-US" sz="1800" b="0" i="1" smtClean="0">
                        <a:latin typeface="Cambria Math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l-GR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800" b="0" i="1" smtClean="0">
                                <a:latin typeface="Cambria Math"/>
                              </a:rPr>
                              <m:t>𝑘</m:t>
                            </m:r>
                          </m:sub>
                        </m:sSub>
                        <m:r>
                          <a:rPr lang="en-US" sz="1800" b="0" i="1" smtClean="0">
                            <a:latin typeface="Cambria Math"/>
                          </a:rPr>
                          <m:t>, </m:t>
                        </m:r>
                        <m:sSub>
                          <m:sSubPr>
                            <m:ctrlPr>
                              <a:rPr lang="el-GR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800" b="0" i="1" smtClean="0">
                                <a:latin typeface="Cambria Math"/>
                              </a:rPr>
                              <m:t>𝑘</m:t>
                            </m:r>
                            <m:r>
                              <a:rPr lang="en-US" sz="1800" i="1">
                                <a:latin typeface="Cambria Math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sz="1800" b="0" i="1" smtClean="0">
                        <a:latin typeface="Cambria Math"/>
                      </a:rPr>
                      <m:t>,   </m:t>
                    </m:r>
                    <m:r>
                      <a:rPr lang="en-US" sz="1800" b="0" i="1" smtClean="0">
                        <a:latin typeface="Cambria Math"/>
                      </a:rPr>
                      <m:t>𝑘</m:t>
                    </m:r>
                    <m:r>
                      <a:rPr lang="en-US" sz="1800" b="0" i="1" smtClean="0">
                        <a:latin typeface="Cambria Math"/>
                      </a:rPr>
                      <m:t>=1,2,…,</m:t>
                    </m:r>
                    <m:r>
                      <a:rPr lang="en-US" sz="1800" b="0" i="1" smtClean="0">
                        <a:latin typeface="Cambria Math"/>
                      </a:rPr>
                      <m:t>𝐿</m:t>
                    </m:r>
                  </m:oMath>
                </a14:m>
                <a:r>
                  <a:rPr lang="el-GR" sz="1800" dirty="0" smtClean="0"/>
                  <a:t>. </a:t>
                </a:r>
              </a:p>
              <a:p>
                <a:pPr algn="l">
                  <a:lnSpc>
                    <a:spcPct val="150000"/>
                  </a:lnSpc>
                  <a:spcBef>
                    <a:spcPts val="600"/>
                  </a:spcBef>
                </a:pPr>
                <a:r>
                  <a:rPr lang="el-GR" sz="1800" dirty="0" smtClean="0"/>
                  <a:t>Για μία είσοδο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/>
                      </a:rPr>
                      <m:t>𝑥</m:t>
                    </m:r>
                    <m:r>
                      <a:rPr lang="en-US" sz="1800" i="1">
                        <a:latin typeface="Cambria Math"/>
                      </a:rPr>
                      <m:t>(</m:t>
                    </m:r>
                    <m:r>
                      <a:rPr lang="en-US" sz="1800" b="0" i="1" smtClean="0">
                        <a:latin typeface="Cambria Math"/>
                      </a:rPr>
                      <m:t>𝑡</m:t>
                    </m:r>
                    <m:r>
                      <a:rPr lang="en-US" sz="1800" i="1">
                        <a:latin typeface="Cambria Math"/>
                      </a:rPr>
                      <m:t>)</m:t>
                    </m:r>
                  </m:oMath>
                </a14:m>
                <a:r>
                  <a:rPr lang="el-GR" sz="1800" dirty="0"/>
                  <a:t> </a:t>
                </a:r>
                <a:r>
                  <a:rPr lang="el-GR" sz="1800" dirty="0" smtClean="0"/>
                  <a:t>που κείται μέσα στο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𝐼</m:t>
                        </m:r>
                      </m:e>
                      <m:sub>
                        <m:r>
                          <a:rPr lang="en-US" sz="1800" i="1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l-GR" sz="1800" dirty="0" smtClean="0"/>
                  <a:t>, εκχωρείται μία στάθμη </a:t>
                </a:r>
                <a:r>
                  <a:rPr lang="en-US" sz="1800" dirty="0" smtClean="0"/>
                  <a:t/>
                </a:r>
                <a:br>
                  <a:rPr lang="en-US" sz="1800" dirty="0" smtClean="0"/>
                </a:b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/>
                      </a:rPr>
                      <m:t>𝑚</m:t>
                    </m:r>
                    <m:r>
                      <a:rPr lang="en-US" sz="1800" b="0" i="1" smtClean="0">
                        <a:latin typeface="Cambria Math"/>
                      </a:rPr>
                      <m:t>(</m:t>
                    </m:r>
                    <m:r>
                      <a:rPr lang="en-US" sz="1800" b="0" i="1" smtClean="0">
                        <a:latin typeface="Cambria Math"/>
                      </a:rPr>
                      <m:t>𝑘</m:t>
                    </m:r>
                    <m:r>
                      <a:rPr lang="en-US" sz="1800" b="0" i="1" smtClean="0">
                        <a:latin typeface="Cambria Math"/>
                      </a:rPr>
                      <m:t>)∈</m:t>
                    </m:r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/>
                            <a:ea typeface="Cambria Math"/>
                          </a:rPr>
                          <m:t>𝐼</m:t>
                        </m:r>
                      </m:e>
                      <m:sub>
                        <m:r>
                          <a:rPr lang="en-US" sz="1800" b="0" i="1" smtClean="0">
                            <a:latin typeface="Cambria Math"/>
                            <a:ea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l-GR" sz="1800" dirty="0" smtClean="0"/>
                  <a:t>.</a:t>
                </a:r>
              </a:p>
              <a:p>
                <a:pPr algn="l">
                  <a:lnSpc>
                    <a:spcPct val="150000"/>
                  </a:lnSpc>
                  <a:spcBef>
                    <a:spcPts val="600"/>
                  </a:spcBef>
                </a:pPr>
                <a:r>
                  <a:rPr lang="el-GR" sz="1800" dirty="0" smtClean="0"/>
                  <a:t>Το πλάτος του σήματος </a:t>
                </a:r>
                <a:r>
                  <a:rPr lang="en-US" sz="1800" dirty="0" smtClean="0"/>
                  <a:t>(</a:t>
                </a:r>
                <a:r>
                  <a:rPr lang="el-GR" sz="1800" dirty="0" smtClean="0">
                    <a:hlinkClick r:id="rId2"/>
                  </a:rPr>
                  <a:t>δυναμική περιοχή</a:t>
                </a:r>
                <a:r>
                  <a:rPr lang="el-GR" sz="1800" dirty="0" smtClean="0"/>
                  <a:t>) δίνεται από τη σχέση: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l-GR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800" i="1">
                                <a:latin typeface="Cambria Math"/>
                              </a:rPr>
                              <m:t>𝑚𝑎𝑥</m:t>
                            </m:r>
                          </m:sub>
                        </m:sSub>
                        <m:r>
                          <a:rPr lang="en-US" sz="1800" i="1">
                            <a:latin typeface="Cambria Math"/>
                          </a:rPr>
                          <m:t>(</m:t>
                        </m:r>
                        <m:r>
                          <a:rPr lang="en-US" sz="1800" i="1">
                            <a:latin typeface="Cambria Math"/>
                          </a:rPr>
                          <m:t>𝑛</m:t>
                        </m:r>
                        <m:r>
                          <a:rPr lang="en-US" sz="1800" i="1">
                            <a:latin typeface="Cambria Math"/>
                          </a:rPr>
                          <m:t>)</m:t>
                        </m:r>
                      </m:e>
                    </m:d>
                    <m:r>
                      <a:rPr lang="en-US" sz="1800" b="0" i="1" smtClean="0">
                        <a:latin typeface="Cambria Math"/>
                      </a:rPr>
                      <m:t>=2 </m:t>
                    </m:r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sz="1800" b="0" i="1" smtClean="0">
                            <a:latin typeface="Cambria Math"/>
                          </a:rPr>
                          <m:t>𝑝</m:t>
                        </m:r>
                      </m:sub>
                    </m:sSub>
                  </m:oMath>
                </a14:m>
                <a:endParaRPr lang="el-GR" sz="18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1216" y="908720"/>
                <a:ext cx="8003232" cy="5544616"/>
              </a:xfrm>
              <a:blipFill>
                <a:blip r:embed="rId3"/>
                <a:stretch>
                  <a:fillRect l="-686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32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9285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Ομοιόμορφος Κβαντισμός</a:t>
            </a:r>
            <a:endParaRPr lang="el-G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33</a:t>
            </a:fld>
            <a:endParaRPr lang="el-GR"/>
          </a:p>
        </p:txBody>
      </p:sp>
      <p:pic>
        <p:nvPicPr>
          <p:cNvPr id="5" name="Picture 4" descr="C:\Users\mparask\Dropbox\4_Personal\2_my_Publications\3_BOOKS\DSP\FIGURES\PROCESSED\K05\Figure_5.12.jpg"/>
          <p:cNvPicPr/>
          <p:nvPr/>
        </p:nvPicPr>
        <p:blipFill>
          <a:blip r:embed="rId2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1196752"/>
            <a:ext cx="5760640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1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Παράμετροι Κβαντισμού</a:t>
            </a:r>
            <a:endParaRPr lang="el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 algn="l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sz="1800" b="1" dirty="0" smtClean="0"/>
                  <a:t>Πλήθος </a:t>
                </a:r>
                <a:r>
                  <a:rPr lang="el-GR" sz="1800" b="1" dirty="0"/>
                  <a:t>επιπέδων</a:t>
                </a:r>
                <a:r>
                  <a:rPr lang="el-GR" sz="1800" dirty="0"/>
                  <a:t>:  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/>
                      </a:rPr>
                      <m:t>𝐿</m:t>
                    </m:r>
                    <m:r>
                      <a:rPr lang="en-US" sz="18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i="1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sz="1800" i="1">
                            <a:latin typeface="Cambria Math"/>
                          </a:rPr>
                          <m:t>𝐵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sup>
                    </m:sSup>
                  </m:oMath>
                </a14:m>
                <a:r>
                  <a:rPr lang="en-US" sz="1800" dirty="0"/>
                  <a:t> </a:t>
                </a:r>
                <a:r>
                  <a:rPr lang="el-GR" sz="1800" dirty="0"/>
                  <a:t>όπου </a:t>
                </a:r>
                <a:r>
                  <a:rPr lang="el-GR" sz="1800" dirty="0" smtClean="0"/>
                  <a:t>Β </a:t>
                </a:r>
                <a:r>
                  <a:rPr lang="el-GR" sz="1800" dirty="0"/>
                  <a:t>το μήκος (σε </a:t>
                </a:r>
                <a:r>
                  <a:rPr lang="en-US" sz="1800" dirty="0"/>
                  <a:t>bits)</a:t>
                </a:r>
                <a:r>
                  <a:rPr lang="el-GR" sz="1800" dirty="0"/>
                  <a:t> κάθε </a:t>
                </a:r>
                <a:r>
                  <a:rPr lang="el-GR" sz="1800" b="1" dirty="0" smtClean="0"/>
                  <a:t>στάθμης</a:t>
                </a:r>
                <a:r>
                  <a:rPr lang="el-GR" sz="1800" dirty="0" smtClean="0"/>
                  <a:t> </a:t>
                </a:r>
                <a14:m>
                  <m:oMath xmlns:m="http://schemas.openxmlformats.org/officeDocument/2006/math">
                    <m:r>
                      <a:rPr lang="el-GR" sz="1800" b="0" i="0" smtClean="0">
                        <a:latin typeface="Cambria Math"/>
                      </a:rPr>
                      <m:t> </m:t>
                    </m:r>
                    <m:r>
                      <a:rPr lang="en-US" sz="1800" i="1">
                        <a:latin typeface="Cambria Math"/>
                      </a:rPr>
                      <m:t>𝑚</m:t>
                    </m:r>
                    <m:r>
                      <a:rPr lang="el-GR" sz="1800" b="0" i="1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sz="1800" dirty="0" smtClean="0"/>
                  <a:t>. </a:t>
                </a:r>
                <a:r>
                  <a:rPr lang="el-GR" sz="1800" dirty="0" smtClean="0"/>
                  <a:t>Ισχύει η σχέση: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1800" i="1" dirty="0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18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800" i="0" dirty="0" smtClean="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180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en-US" sz="1800" b="0" i="1" dirty="0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800" b="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US" sz="1800" b="0" i="1" dirty="0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l-GR" sz="1800" dirty="0"/>
              </a:p>
              <a:p>
                <a:pPr algn="l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sz="1800" b="1" dirty="0" smtClean="0"/>
                  <a:t>Βήμα κβαντισμού</a:t>
                </a:r>
                <a:r>
                  <a:rPr lang="el-GR" sz="1800" dirty="0" smtClean="0"/>
                  <a:t>: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1800" b="0" i="0" smtClean="0">
                        <a:latin typeface="Cambria Math"/>
                      </a:rPr>
                      <m:t>Δ</m:t>
                    </m:r>
                    <m:r>
                      <a:rPr lang="el-GR" sz="1800" b="0" i="0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l-GR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1800" b="0" i="1" smtClean="0">
                            <a:latin typeface="Cambria Math"/>
                          </a:rPr>
                          <m:t>𝑘</m:t>
                        </m:r>
                        <m:r>
                          <a:rPr lang="en-US" sz="1800" b="0" i="1" smtClean="0">
                            <a:latin typeface="Cambria Math"/>
                          </a:rPr>
                          <m:t>+1</m:t>
                        </m:r>
                      </m:sub>
                    </m:sSub>
                    <m:r>
                      <a:rPr lang="en-US" sz="1800" b="0" i="1" smtClean="0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1800" b="0" i="1" smtClean="0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sz="1800" dirty="0" smtClean="0"/>
                  <a:t>. </a:t>
                </a:r>
                <a:r>
                  <a:rPr lang="el-GR" sz="1800" dirty="0" smtClean="0"/>
                  <a:t>Για ισαπέχουσες στάθμες (ομοιόμορφη κβάντιση), ισχύει: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1800">
                        <a:latin typeface="Cambria Math"/>
                      </a:rPr>
                      <m:t>Δ</m:t>
                    </m:r>
                    <m:r>
                      <a:rPr lang="el-GR" sz="1800">
                        <a:latin typeface="Cambria Math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l-GR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800" i="1">
                                <a:latin typeface="Cambria Math"/>
                              </a:rPr>
                              <m:t>𝑚𝑎𝑥</m:t>
                            </m:r>
                          </m:sub>
                        </m:sSub>
                        <m:r>
                          <a:rPr lang="en-US" sz="1800" i="1">
                            <a:latin typeface="Cambria Math"/>
                          </a:rPr>
                          <m:t>(</m:t>
                        </m:r>
                        <m:r>
                          <a:rPr lang="en-US" sz="1800" i="1">
                            <a:latin typeface="Cambria Math"/>
                          </a:rPr>
                          <m:t>𝑛</m:t>
                        </m:r>
                        <m:r>
                          <a:rPr lang="en-US" sz="1800" i="1">
                            <a:latin typeface="Cambria Math"/>
                          </a:rPr>
                          <m:t>)</m:t>
                        </m:r>
                      </m:e>
                    </m:d>
                    <m:r>
                      <a:rPr lang="en-US" sz="1800" b="0" i="1" smtClean="0">
                        <a:latin typeface="Cambria Math"/>
                      </a:rPr>
                      <m:t>/</m:t>
                    </m:r>
                    <m:sSup>
                      <m:sSupPr>
                        <m:ctrlPr>
                          <a:rPr lang="el-GR" sz="1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b="0" i="1" smtClean="0">
                            <a:latin typeface="Cambria Math"/>
                          </a:rPr>
                          <m:t> </m:t>
                        </m:r>
                        <m:r>
                          <a:rPr lang="en-US" sz="1800" i="1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sz="1800" i="1">
                            <a:latin typeface="Cambria Math"/>
                          </a:rPr>
                          <m:t>𝐵</m:t>
                        </m:r>
                      </m:sup>
                    </m:sSup>
                  </m:oMath>
                </a14:m>
                <a:endParaRPr lang="el-GR" sz="1800" dirty="0"/>
              </a:p>
              <a:p>
                <a:pPr algn="l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sz="1800" b="1" dirty="0" smtClean="0"/>
                  <a:t>Σφάλμα </a:t>
                </a:r>
                <a:r>
                  <a:rPr lang="en-US" sz="1800" b="1" dirty="0" smtClean="0"/>
                  <a:t>(</a:t>
                </a:r>
                <a:r>
                  <a:rPr lang="el-GR" sz="1800" b="1" dirty="0" smtClean="0"/>
                  <a:t>θόρυβος) </a:t>
                </a:r>
                <a:r>
                  <a:rPr lang="el-GR" sz="1800" b="1" dirty="0" err="1" smtClean="0"/>
                  <a:t>κβαντισμού</a:t>
                </a:r>
                <a:r>
                  <a:rPr lang="el-GR" sz="1800" dirty="0" smtClean="0"/>
                  <a:t>: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/>
                      </a:rPr>
                      <m:t>𝑒</m:t>
                    </m:r>
                    <m:r>
                      <a:rPr lang="el-GR" sz="1800" b="0" i="1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]=</m:t>
                    </m:r>
                    <m:r>
                      <a:rPr lang="en-US" sz="1800" b="0" i="1" smtClean="0">
                        <a:latin typeface="Cambria Math"/>
                      </a:rPr>
                      <m:t>𝑚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] −</m:t>
                    </m:r>
                    <m:r>
                      <a:rPr lang="en-US" sz="1800" b="0" i="1" smtClean="0">
                        <a:latin typeface="Cambria Math"/>
                      </a:rPr>
                      <m:t>𝑥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sz="1800" b="0" dirty="0" smtClean="0"/>
                  <a:t> </a:t>
                </a:r>
                <a:r>
                  <a:rPr lang="el-GR" sz="1800" b="0" dirty="0" smtClean="0"/>
                  <a:t>και ι</a:t>
                </a:r>
                <a:r>
                  <a:rPr lang="el-GR" sz="1800" dirty="0" smtClean="0"/>
                  <a:t>σχύει </a:t>
                </a:r>
                <a14:m>
                  <m:oMath xmlns:m="http://schemas.openxmlformats.org/officeDocument/2006/math">
                    <m:r>
                      <a:rPr lang="el-GR" sz="1800" b="0" i="0" smtClean="0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el-GR" sz="1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sz="1800" b="0" i="0" smtClean="0">
                            <a:latin typeface="Cambria Math"/>
                          </a:rPr>
                          <m:t>Δ</m:t>
                        </m:r>
                      </m:num>
                      <m:den>
                        <m:r>
                          <a:rPr lang="el-GR" sz="18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l-GR" sz="1800" b="0" i="1" smtClean="0">
                        <a:latin typeface="Cambria Math"/>
                      </a:rPr>
                      <m:t>&lt;</m:t>
                    </m:r>
                    <m:r>
                      <a:rPr lang="en-US" sz="1800" b="0" i="1" smtClean="0">
                        <a:latin typeface="Cambria Math"/>
                      </a:rPr>
                      <m:t>𝑒</m:t>
                    </m:r>
                    <m:d>
                      <m:d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b="0" i="1" smtClean="0">
                            <a:latin typeface="Cambria Math"/>
                          </a:rPr>
                          <m:t>𝑛</m:t>
                        </m:r>
                      </m:e>
                    </m:d>
                    <m:r>
                      <a:rPr lang="en-US" sz="1800" b="0" i="1" smtClean="0">
                        <a:latin typeface="Cambria Math"/>
                      </a:rPr>
                      <m:t>&lt;</m:t>
                    </m:r>
                    <m:f>
                      <m:f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sz="1800" b="0" i="0" smtClean="0">
                            <a:latin typeface="Cambria Math"/>
                          </a:rPr>
                          <m:t>Δ</m:t>
                        </m:r>
                      </m:num>
                      <m:den>
                        <m:r>
                          <a:rPr lang="el-GR" sz="18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el-GR" sz="1800" dirty="0" smtClean="0"/>
              </a:p>
              <a:p>
                <a:pPr algn="l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sz="1800" b="1" dirty="0" smtClean="0"/>
                  <a:t>Μέσο τετραγωνικό σφάλμα κβαντισμού ή ισχύς θορύβου </a:t>
                </a:r>
                <a:r>
                  <a:rPr lang="el-GR" sz="1800" b="1" dirty="0" err="1" smtClean="0"/>
                  <a:t>κβαντισμού</a:t>
                </a:r>
                <a:r>
                  <a:rPr lang="el-GR" sz="1800" dirty="0" smtClean="0"/>
                  <a:t>:</a:t>
                </a:r>
                <a:endParaRPr lang="en-US" sz="1800" dirty="0" smtClean="0"/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800" b="0" i="0" smtClean="0">
                          <a:latin typeface="Cambria Math"/>
                        </a:rPr>
                        <m:t>E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] −</m:t>
                              </m:r>
                              <m:r>
                                <a:rPr lang="en-US" sz="1800" b="0" i="1" smtClean="0">
                                  <a:latin typeface="Cambria Math"/>
                                </a:rPr>
                                <m:t>𝑚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])</m:t>
                              </m:r>
                            </m:e>
                            <m:sup>
                              <m:r>
                                <a:rPr lang="en-US" sz="18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1800" b="0" i="1" smtClean="0">
                          <a:latin typeface="Cambria Math"/>
                        </a:rPr>
                        <m:t>=</m:t>
                      </m:r>
                      <m:sSubSup>
                        <m:sSubSup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l-GR" sz="1800" b="0" i="1" smtClean="0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sub>
                        <m:sup>
                          <m:r>
                            <a:rPr lang="en-US" sz="1800" b="0" i="1" smtClean="0">
                              <a:latin typeface="Cambria Math"/>
                            </a:rPr>
                            <m:t>2</m:t>
                          </m:r>
                        </m:sup>
                      </m:sSubSup>
                      <m:r>
                        <a:rPr lang="el-GR" sz="1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l-GR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l-GR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l-GR" sz="1800" b="0" i="0" smtClean="0">
                                  <a:latin typeface="Cambria Math"/>
                                </a:rPr>
                                <m:t>Δ</m:t>
                              </m:r>
                            </m:e>
                            <m:sup>
                              <m:r>
                                <a:rPr lang="el-GR" sz="18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l-GR" sz="1800" b="0" i="1" smtClean="0">
                              <a:latin typeface="Cambria Math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l-GR" sz="1800" dirty="0" smtClean="0"/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US" sz="1800" dirty="0" smtClean="0"/>
                  <a:t>        </a:t>
                </a:r>
                <a:r>
                  <a:rPr lang="el-GR" sz="1800" dirty="0" smtClean="0"/>
                  <a:t>Επίσης ισχύει: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l-GR" sz="18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𝑒</m:t>
                        </m:r>
                      </m:sub>
                      <m:sup>
                        <m:r>
                          <a:rPr lang="en-US" sz="1800" i="1">
                            <a:latin typeface="Cambria Math"/>
                          </a:rPr>
                          <m:t>2</m:t>
                        </m:r>
                      </m:sup>
                    </m:sSubSup>
                    <m:r>
                      <a:rPr lang="en-US" sz="1800" b="0" i="1" smtClean="0">
                        <a:latin typeface="Cambria Math"/>
                      </a:rPr>
                      <m:t>=</m:t>
                    </m:r>
                    <m:sSubSup>
                      <m:sSubSup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800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sz="1800" i="1">
                            <a:latin typeface="Cambria Math"/>
                          </a:rPr>
                          <m:t>𝑝</m:t>
                        </m:r>
                      </m:sub>
                      <m:sup>
                        <m:r>
                          <a:rPr lang="el-GR" sz="1800" i="1">
                            <a:latin typeface="Cambria Math"/>
                          </a:rPr>
                          <m:t>2</m:t>
                        </m:r>
                      </m:sup>
                    </m:sSubSup>
                    <m:r>
                      <a:rPr lang="en-US" sz="1800" b="0" i="1" smtClean="0">
                        <a:latin typeface="Cambria Math"/>
                      </a:rPr>
                      <m:t>/</m:t>
                    </m:r>
                    <m:r>
                      <a:rPr lang="en-US" sz="1800" i="1">
                        <a:latin typeface="Cambria Math"/>
                      </a:rPr>
                      <m:t>3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i="1">
                            <a:latin typeface="Cambria Math"/>
                          </a:rPr>
                          <m:t>𝐿</m:t>
                        </m:r>
                      </m:e>
                      <m:sup>
                        <m:r>
                          <a:rPr lang="en-US" sz="18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l-GR" sz="1800" dirty="0" smtClean="0"/>
              </a:p>
              <a:p>
                <a:pPr algn="l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sz="1800" b="1" dirty="0" smtClean="0"/>
                  <a:t>Λόγος σήματος προς θόρυβο </a:t>
                </a:r>
                <a:r>
                  <a:rPr lang="el-GR" sz="1800" dirty="0" smtClean="0"/>
                  <a:t>(σε </a:t>
                </a:r>
                <a:r>
                  <a:rPr lang="en-US" sz="1800" dirty="0" smtClean="0"/>
                  <a:t>dB) Signal to Noise Ratio (SNR)</a:t>
                </a:r>
                <a:r>
                  <a:rPr lang="el-GR" sz="1800" dirty="0" smtClean="0"/>
                  <a:t>: </a:t>
                </a:r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/>
                        </a:rPr>
                        <m:t>𝑆𝑁𝑅</m:t>
                      </m:r>
                      <m:r>
                        <a:rPr lang="en-US" sz="1800" b="0" i="1" smtClean="0">
                          <a:latin typeface="Cambria Math"/>
                        </a:rPr>
                        <m:t>=10</m:t>
                      </m:r>
                      <m:r>
                        <a:rPr lang="en-US" sz="1800" b="0" i="1" smtClean="0">
                          <a:latin typeface="Cambria Math"/>
                        </a:rPr>
                        <m:t>𝑙𝑜𝑔</m:t>
                      </m:r>
                      <m:f>
                        <m:f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l-GR" sz="1800" i="1" smtClean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b>
                            <m:sup>
                              <m:r>
                                <a:rPr lang="en-US" sz="1800" i="1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</m:num>
                        <m:den>
                          <m:sSubSup>
                            <m:sSubSup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l-GR" sz="1800" b="0" i="1" smtClean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sub>
                            <m:sup>
                              <m:r>
                                <a:rPr lang="en-US" sz="1800" i="1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r>
                        <a:rPr lang="en-US" sz="1800" b="0" i="1" smtClean="0">
                          <a:latin typeface="Cambria Math"/>
                        </a:rPr>
                        <m:t>=6,02 </m:t>
                      </m:r>
                      <m:r>
                        <a:rPr lang="en-US" sz="1800" b="0" i="1" smtClean="0">
                          <a:latin typeface="Cambria Math"/>
                        </a:rPr>
                        <m:t>𝐵</m:t>
                      </m:r>
                      <m:r>
                        <a:rPr lang="en-US" sz="1800" b="0" i="1" smtClean="0">
                          <a:latin typeface="Cambria Math"/>
                        </a:rPr>
                        <m:t>+10,81−20 </m:t>
                      </m:r>
                      <m:r>
                        <a:rPr lang="en-US" sz="1800" b="0" i="1" smtClean="0">
                          <a:latin typeface="Cambria Math"/>
                        </a:rPr>
                        <m:t>𝑙𝑜𝑔</m:t>
                      </m:r>
                      <m:f>
                        <m:f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l-GR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latin typeface="Cambria Math"/>
                                    </a:rPr>
                                    <m:t>𝑚𝑎𝑥</m:t>
                                  </m:r>
                                </m:sub>
                              </m:sSub>
                              <m:r>
                                <a:rPr lang="en-US" sz="1800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1800" i="1"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sz="1800" b="0" i="1" smtClean="0">
                                  <a:latin typeface="Cambria Math"/>
                                </a:rPr>
                                <m:t>)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l-GR" sz="1800" b="0" i="1" smtClean="0">
                                  <a:latin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800" b="0" i="1" smtClean="0">
                                  <a:latin typeface="Cambria Math"/>
                                </a:rPr>
                                <m:t>𝑥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l-GR" sz="1800" dirty="0" smtClean="0"/>
              </a:p>
              <a:p>
                <a:pPr algn="l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sz="1800" dirty="0" smtClean="0"/>
                  <a:t>Επομένως ο </a:t>
                </a:r>
                <a:r>
                  <a:rPr lang="en-US" sz="1800" dirty="0" smtClean="0"/>
                  <a:t>SNR</a:t>
                </a:r>
                <a:r>
                  <a:rPr lang="el-GR" sz="1800" dirty="0" smtClean="0"/>
                  <a:t> αυξάνεται (βελτιώνεται) κατά </a:t>
                </a:r>
                <a:r>
                  <a:rPr lang="el-GR" sz="1800" b="1" dirty="0" smtClean="0"/>
                  <a:t>~6</a:t>
                </a:r>
                <a:r>
                  <a:rPr lang="en-US" sz="1800" b="1" dirty="0" smtClean="0"/>
                  <a:t>dB</a:t>
                </a:r>
                <a:r>
                  <a:rPr lang="el-GR" sz="1800" dirty="0" smtClean="0"/>
                  <a:t> </a:t>
                </a:r>
                <a:r>
                  <a:rPr lang="en-US" sz="1800" dirty="0" smtClean="0"/>
                  <a:t> </a:t>
                </a:r>
                <a:r>
                  <a:rPr lang="el-GR" sz="1800" dirty="0" smtClean="0"/>
                  <a:t>για </a:t>
                </a:r>
                <a:r>
                  <a:rPr lang="el-GR" sz="1800" b="1" dirty="0" smtClean="0"/>
                  <a:t>κάθε επιπλέον </a:t>
                </a:r>
                <a:r>
                  <a:rPr lang="en-US" sz="1800" b="1" dirty="0" smtClean="0"/>
                  <a:t>bit</a:t>
                </a:r>
                <a:r>
                  <a:rPr lang="el-GR" sz="1800" b="1" dirty="0" smtClean="0"/>
                  <a:t> </a:t>
                </a:r>
                <a:r>
                  <a:rPr lang="el-GR" sz="1800" dirty="0" smtClean="0"/>
                  <a:t>που προστίθεται στην περιγραφή της τιμής της στάθμης.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t="-824" b="-2235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34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7872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Ομοιόμορφος Κβαντισμός</a:t>
            </a:r>
            <a:endParaRPr lang="el-G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35</a:t>
            </a:fld>
            <a:endParaRPr lang="el-GR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426" y="1196752"/>
            <a:ext cx="7145982" cy="519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668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Ομοιόμορφος Κβαντισμός</a:t>
            </a:r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36</a:t>
            </a:fld>
            <a:endParaRPr lang="el-GR"/>
          </a:p>
        </p:txBody>
      </p:sp>
      <p:sp>
        <p:nvSpPr>
          <p:cNvPr id="5" name="TextBox 4"/>
          <p:cNvSpPr txBox="1"/>
          <p:nvPr/>
        </p:nvSpPr>
        <p:spPr>
          <a:xfrm>
            <a:off x="1115616" y="6228020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>
                <a:latin typeface="Cambria Math" pitchFamily="18" charset="0"/>
                <a:ea typeface="Cambria Math" pitchFamily="18" charset="0"/>
              </a:rPr>
              <a:t>Χαρακτηριστική εισόδου – εξόδου ομοιόμορφου κβαντιστή</a:t>
            </a:r>
            <a:endParaRPr lang="el-GR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472" y="1052736"/>
            <a:ext cx="5996872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796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Ανομοιόμορφος Κβαντισμός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91264" cy="5184576"/>
          </a:xfrm>
        </p:spPr>
        <p:txBody>
          <a:bodyPr>
            <a:noAutofit/>
          </a:bodyPr>
          <a:lstStyle/>
          <a:p>
            <a:pPr marL="0" indent="0" algn="l">
              <a:spcBef>
                <a:spcPts val="600"/>
              </a:spcBef>
              <a:spcAft>
                <a:spcPts val="600"/>
              </a:spcAft>
              <a:buNone/>
            </a:pPr>
            <a:r>
              <a:rPr lang="el-GR" sz="1800" dirty="0" smtClean="0"/>
              <a:t>Η ομοιόμορφη κβάντιση είναι </a:t>
            </a:r>
            <a:r>
              <a:rPr lang="el-GR" sz="1800" b="1" dirty="0" smtClean="0"/>
              <a:t>ακατάλληλη </a:t>
            </a:r>
            <a:r>
              <a:rPr lang="el-GR" sz="1800" dirty="0" smtClean="0"/>
              <a:t>στην επικοινωνία φωνής, επειδή στη φωνή τα μικρά πλάτη είναι περισσότερα και τα μεγάλα πλάτη είναι σχετικά σπάνια.</a:t>
            </a:r>
          </a:p>
          <a:p>
            <a:pPr marL="0" indent="0" algn="l">
              <a:spcBef>
                <a:spcPts val="600"/>
              </a:spcBef>
              <a:spcAft>
                <a:spcPts val="600"/>
              </a:spcAft>
              <a:buNone/>
            </a:pPr>
            <a:r>
              <a:rPr lang="el-GR" sz="1800" dirty="0" smtClean="0"/>
              <a:t>Η </a:t>
            </a:r>
            <a:r>
              <a:rPr lang="el-GR" sz="1800" b="1" dirty="0" smtClean="0"/>
              <a:t>ανομοιόμορφη κβάντιση </a:t>
            </a:r>
            <a:r>
              <a:rPr lang="el-GR" sz="1800" dirty="0" smtClean="0"/>
              <a:t>χρησιμοποιεί  μικρά  βήματα κβαντισμού για μικρά πλάτη σήματος και μεγάλα βήματα </a:t>
            </a:r>
            <a:r>
              <a:rPr lang="el-GR" sz="1800" dirty="0"/>
              <a:t>κβαντισμού </a:t>
            </a:r>
            <a:r>
              <a:rPr lang="el-GR" sz="1800" dirty="0" smtClean="0"/>
              <a:t>για μεγάλα πλάτη σήματος.</a:t>
            </a:r>
          </a:p>
          <a:p>
            <a:pPr marL="0" indent="0" algn="l">
              <a:spcBef>
                <a:spcPts val="600"/>
              </a:spcBef>
              <a:spcAft>
                <a:spcPts val="600"/>
              </a:spcAft>
              <a:buNone/>
            </a:pPr>
            <a:endParaRPr lang="el-GR" sz="1800" dirty="0" smtClean="0"/>
          </a:p>
          <a:p>
            <a:pPr marL="0" indent="0" algn="l"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 smtClean="0"/>
          </a:p>
          <a:p>
            <a:pPr marL="0" indent="0" algn="l"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/>
          </a:p>
          <a:p>
            <a:pPr marL="0" indent="0" algn="l">
              <a:spcBef>
                <a:spcPts val="600"/>
              </a:spcBef>
              <a:spcAft>
                <a:spcPts val="600"/>
              </a:spcAft>
              <a:buNone/>
            </a:pPr>
            <a:endParaRPr lang="el-GR" sz="1200" dirty="0"/>
          </a:p>
          <a:p>
            <a:pPr marL="0" indent="0" algn="l">
              <a:spcBef>
                <a:spcPts val="600"/>
              </a:spcBef>
              <a:spcAft>
                <a:spcPts val="600"/>
              </a:spcAft>
              <a:buNone/>
            </a:pPr>
            <a:endParaRPr lang="el-GR" sz="1200" dirty="0" smtClean="0"/>
          </a:p>
          <a:p>
            <a:pPr marL="0" indent="0" algn="l">
              <a:spcBef>
                <a:spcPts val="600"/>
              </a:spcBef>
              <a:spcAft>
                <a:spcPts val="600"/>
              </a:spcAft>
              <a:buNone/>
            </a:pPr>
            <a:endParaRPr lang="en-US" sz="1200" dirty="0" smtClean="0"/>
          </a:p>
          <a:p>
            <a:pPr marL="0" indent="0" algn="l">
              <a:spcBef>
                <a:spcPts val="600"/>
              </a:spcBef>
              <a:spcAft>
                <a:spcPts val="600"/>
              </a:spcAft>
              <a:buNone/>
            </a:pPr>
            <a:endParaRPr lang="el-GR" sz="1800" dirty="0" smtClean="0"/>
          </a:p>
          <a:p>
            <a:pPr marL="0" indent="0" algn="l">
              <a:spcBef>
                <a:spcPts val="600"/>
              </a:spcBef>
              <a:spcAft>
                <a:spcPts val="600"/>
              </a:spcAft>
              <a:buNone/>
            </a:pPr>
            <a:endParaRPr lang="el-GR" sz="1800" dirty="0"/>
          </a:p>
          <a:p>
            <a:pPr marL="0" indent="0" algn="l">
              <a:spcBef>
                <a:spcPts val="600"/>
              </a:spcBef>
              <a:spcAft>
                <a:spcPts val="600"/>
              </a:spcAft>
              <a:buNone/>
            </a:pPr>
            <a:r>
              <a:rPr lang="el-GR" sz="1800" dirty="0" smtClean="0"/>
              <a:t>Μπορούμε να επιτύχουμε το ίδιο αποτέλεσμα  αν πρώτα </a:t>
            </a:r>
            <a:r>
              <a:rPr lang="el-GR" sz="1800" b="1" dirty="0" smtClean="0"/>
              <a:t>συμπιέσουμε </a:t>
            </a:r>
            <a:r>
              <a:rPr lang="el-GR" sz="1800" dirty="0" smtClean="0"/>
              <a:t>τα δείγματα του  σήματος και έπειτα χρησιμοποιήσουμε ομοιόμορφη κβάντιση.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37</a:t>
            </a:fld>
            <a:endParaRPr lang="el-GR"/>
          </a:p>
        </p:txBody>
      </p:sp>
      <p:pic>
        <p:nvPicPr>
          <p:cNvPr id="3076" name="Picture 4" descr="http://mouloudrahmani.com/images/DigitalModulation_clip_image060.gif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551"/>
          <a:stretch/>
        </p:blipFill>
        <p:spPr bwMode="auto">
          <a:xfrm>
            <a:off x="2120456" y="2852936"/>
            <a:ext cx="497182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070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Ανομοιόμορφος Κβαντισμός</a:t>
            </a:r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38</a:t>
            </a:fld>
            <a:endParaRPr lang="el-GR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01" y="1124744"/>
            <a:ext cx="3876675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88" y="4897710"/>
            <a:ext cx="38481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644008" y="2780928"/>
            <a:ext cx="37040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>
                <a:latin typeface="Cambria Math" pitchFamily="18" charset="0"/>
                <a:ea typeface="Cambria Math" pitchFamily="18" charset="0"/>
              </a:rPr>
              <a:t>Χαρακτηριστική εισόδου – εξόδου ανομοιόμορφου κβαντιστή</a:t>
            </a:r>
            <a:endParaRPr lang="el-GR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99992" y="5590981"/>
            <a:ext cx="37040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>
                <a:latin typeface="Cambria Math" pitchFamily="18" charset="0"/>
                <a:ea typeface="Cambria Math" pitchFamily="18" charset="0"/>
              </a:rPr>
              <a:t>Θόρυβος κβαντισμού ανομοιόμορφου κβαντιστή</a:t>
            </a:r>
            <a:endParaRPr lang="el-GR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257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Πρότυπα Ανομοιόμορφου Κβαντισμού</a:t>
            </a:r>
            <a:endParaRPr lang="el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 algn="l"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l-GR" sz="1800" dirty="0" smtClean="0"/>
                  <a:t>Οι αλγόριθμοι συμπίεσης (</a:t>
                </a:r>
                <a:r>
                  <a:rPr lang="en-US" sz="1800" dirty="0" err="1" smtClean="0">
                    <a:hlinkClick r:id="rId2"/>
                  </a:rPr>
                  <a:t>compading</a:t>
                </a:r>
                <a:r>
                  <a:rPr lang="en-US" sz="1800" dirty="0" smtClean="0">
                    <a:hlinkClick r:id="rId2"/>
                  </a:rPr>
                  <a:t> algorithms</a:t>
                </a:r>
                <a:r>
                  <a:rPr lang="en-US" sz="1800" dirty="0" smtClean="0"/>
                  <a:t>) </a:t>
                </a:r>
                <a:r>
                  <a:rPr lang="el-GR" sz="1800" dirty="0" smtClean="0"/>
                  <a:t>μειώνουν τη </a:t>
                </a:r>
                <a:r>
                  <a:rPr lang="el-GR" sz="1800" dirty="0"/>
                  <a:t>δυναμική περιοχή ενός </a:t>
                </a:r>
                <a:r>
                  <a:rPr lang="el-GR" sz="1800" dirty="0" smtClean="0"/>
                  <a:t>σήματος</a:t>
                </a:r>
                <a:r>
                  <a:rPr lang="en-US" sz="1800" dirty="0" smtClean="0"/>
                  <a:t> </a:t>
                </a:r>
                <a:r>
                  <a:rPr lang="el-GR" sz="1800" dirty="0" smtClean="0"/>
                  <a:t>και ως εκ’ τούτου και το σφάλμα (θόρυβο) κβαντισμού.</a:t>
                </a:r>
                <a:endParaRPr lang="en-US" sz="1800" dirty="0" smtClean="0"/>
              </a:p>
              <a:p>
                <a:pPr algn="l"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l-GR" sz="1800" dirty="0"/>
                  <a:t>Ο δέκτης χρησιμοποιεί μία αντίστροφη διαδικασία (διαστολή - </a:t>
                </a:r>
                <a:r>
                  <a:rPr lang="en-US" sz="1800" dirty="0"/>
                  <a:t>expanding</a:t>
                </a:r>
                <a:r>
                  <a:rPr lang="el-GR" sz="1800" dirty="0"/>
                  <a:t>) για να αποκαταστήσει τα δείγματα του σήματος στη σωστή σχετική τους στάθμη.</a:t>
                </a:r>
              </a:p>
              <a:p>
                <a:pPr algn="l"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l-GR" sz="1800" dirty="0" smtClean="0"/>
                  <a:t>Συμπίεση </a:t>
                </a:r>
                <a:r>
                  <a:rPr lang="el-GR" sz="1800" b="1" dirty="0" smtClean="0"/>
                  <a:t>κανόνα «μ» </a:t>
                </a:r>
                <a:r>
                  <a:rPr lang="el-GR" sz="1800" dirty="0" smtClean="0"/>
                  <a:t>(ΗΠΑ, Ιαπωνία) </a:t>
                </a:r>
                <a:r>
                  <a:rPr lang="en-US" sz="1800" dirty="0" smtClean="0">
                    <a:hlinkClick r:id="rId3"/>
                  </a:rPr>
                  <a:t>µ-law</a:t>
                </a:r>
                <a:r>
                  <a:rPr lang="el-GR" sz="1800" dirty="0" smtClean="0"/>
                  <a:t>:</a:t>
                </a:r>
              </a:p>
              <a:p>
                <a:pPr marL="0" indent="0" algn="l">
                  <a:spcBef>
                    <a:spcPts val="1200"/>
                  </a:spcBef>
                  <a:spcAft>
                    <a:spcPts val="12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/>
                        </a:rPr>
                        <m:t>𝑦</m:t>
                      </m:r>
                      <m:r>
                        <a:rPr lang="en-US" sz="1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1800" b="0" i="0" smtClean="0">
                              <a:latin typeface="Cambria Math"/>
                            </a:rPr>
                            <m:t>ln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⁡(1+</m:t>
                          </m:r>
                          <m:r>
                            <a:rPr lang="el-GR" sz="1800" b="0" i="1" smtClean="0">
                              <a:latin typeface="Cambria Math"/>
                            </a:rPr>
                            <m:t>𝜇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 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latin typeface="Cambria Math"/>
                                </a:rPr>
                                <m:t>𝑚</m:t>
                              </m:r>
                              <m:r>
                                <a:rPr lang="en-US" sz="1800" i="1">
                                  <a:latin typeface="Cambria Math"/>
                                </a:rPr>
                                <m:t>/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latin typeface="Cambria Math"/>
                                    </a:rPr>
                                    <m:t>𝑝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1800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1800" b="0" i="0" smtClean="0">
                              <a:latin typeface="Cambria Math"/>
                            </a:rPr>
                            <m:t>ln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⁡(1+</m:t>
                          </m:r>
                          <m:r>
                            <a:rPr lang="el-GR" sz="1800" b="0" i="1" smtClean="0">
                              <a:latin typeface="Cambria Math"/>
                            </a:rPr>
                            <m:t>𝜇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sz="1800" b="0" i="1" smtClean="0">
                          <a:latin typeface="Cambria Math"/>
                        </a:rPr>
                        <m:t>𝑠𝑔𝑛</m:t>
                      </m:r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𝑚</m:t>
                          </m:r>
                        </m:e>
                      </m:d>
                      <m:r>
                        <a:rPr lang="en-US" sz="1800" b="0" i="1" smtClean="0">
                          <a:latin typeface="Cambria Math"/>
                        </a:rPr>
                        <m:t>    </m:t>
                      </m:r>
                      <m:r>
                        <a:rPr lang="el-GR" sz="1800" b="0" i="1" smtClean="0">
                          <a:latin typeface="Cambria Math"/>
                        </a:rPr>
                        <m:t>  </m:t>
                      </m:r>
                      <m:r>
                        <a:rPr lang="en-US" sz="1800" b="0" i="1" smtClean="0"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l-GR" sz="1800" b="0" i="0" smtClean="0">
                          <a:latin typeface="Cambria Math"/>
                        </a:rPr>
                        <m:t>όταν</m:t>
                      </m:r>
                      <m:r>
                        <a:rPr lang="en-US" sz="1800" b="0" i="0" smtClean="0">
                          <a:latin typeface="Cambria Math"/>
                        </a:rPr>
                        <m:t> </m:t>
                      </m:r>
                      <m:r>
                        <a:rPr lang="en-US" sz="1800" b="0" i="1" smtClean="0">
                          <a:latin typeface="Cambria Math"/>
                        </a:rPr>
                        <m:t> 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800" i="1">
                                  <a:latin typeface="Cambria Math"/>
                                </a:rPr>
                                <m:t>𝑚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latin typeface="Cambria Math"/>
                                    </a:rPr>
                                    <m:t>𝑝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r>
                        <a:rPr lang="en-US" sz="1800" b="0" i="1" smtClean="0">
                          <a:latin typeface="Cambria Math"/>
                        </a:rPr>
                        <m:t>≤1 </m:t>
                      </m:r>
                    </m:oMath>
                  </m:oMathPara>
                </a14:m>
                <a:endParaRPr lang="en-US" sz="1800" dirty="0" smtClean="0"/>
              </a:p>
              <a:p>
                <a:pPr marL="0" indent="0" algn="l">
                  <a:spcBef>
                    <a:spcPts val="1200"/>
                  </a:spcBef>
                  <a:spcAft>
                    <a:spcPts val="1200"/>
                  </a:spcAft>
                  <a:buNone/>
                </a:pPr>
                <a:r>
                  <a:rPr lang="el-GR" sz="1800" dirty="0"/>
                  <a:t> </a:t>
                </a:r>
                <a:r>
                  <a:rPr lang="el-GR" sz="1800" dirty="0" smtClean="0"/>
                  <a:t>      όπου </a:t>
                </a:r>
                <a14:m>
                  <m:oMath xmlns:m="http://schemas.openxmlformats.org/officeDocument/2006/math">
                    <m:r>
                      <a:rPr lang="el-GR" sz="1800" i="1" dirty="0" smtClean="0">
                        <a:latin typeface="Cambria Math"/>
                      </a:rPr>
                      <m:t>𝜇</m:t>
                    </m:r>
                    <m:r>
                      <a:rPr lang="el-GR" sz="1800" i="1" dirty="0" smtClean="0">
                        <a:latin typeface="Cambria Math"/>
                      </a:rPr>
                      <m:t>&gt;0</m:t>
                    </m:r>
                  </m:oMath>
                </a14:m>
                <a:r>
                  <a:rPr lang="el-GR" sz="1800" dirty="0" smtClean="0"/>
                  <a:t> και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/>
                      </a:rPr>
                      <m:t>𝑠𝑔𝑛</m:t>
                    </m:r>
                    <m:r>
                      <a:rPr lang="en-US" sz="1800" i="1" dirty="0" smtClean="0">
                        <a:latin typeface="Cambria Math"/>
                      </a:rPr>
                      <m:t>() </m:t>
                    </m:r>
                  </m:oMath>
                </a14:m>
                <a:r>
                  <a:rPr lang="el-GR" sz="1800" dirty="0" smtClean="0"/>
                  <a:t>είναι η συνάρτηση </a:t>
                </a:r>
                <a:r>
                  <a:rPr lang="el-GR" sz="1800" dirty="0" err="1" smtClean="0"/>
                  <a:t>προσήμου</a:t>
                </a:r>
                <a:r>
                  <a:rPr lang="el-GR" sz="1800" dirty="0" smtClean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4"/>
                <a:stretch>
                  <a:fillRect l="-444" t="-706" r="-741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39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4545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b="1" dirty="0" smtClean="0"/>
              <a:t>Δειγματοληψία</a:t>
            </a:r>
            <a:endParaRPr lang="el-GR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4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6546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Πρότυπα Ανομοιόμορφου Κβαντισμού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 algn="l"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l-GR" sz="1800" dirty="0" smtClean="0"/>
                  <a:t>Συμπίεση </a:t>
                </a:r>
                <a:r>
                  <a:rPr lang="el-GR" sz="1800" b="1" dirty="0"/>
                  <a:t>κανόνα </a:t>
                </a:r>
                <a:r>
                  <a:rPr lang="el-GR" sz="1800" b="1" dirty="0" smtClean="0"/>
                  <a:t>Α </a:t>
                </a:r>
                <a:r>
                  <a:rPr lang="el-GR" sz="1800" dirty="0" smtClean="0"/>
                  <a:t>(Ευρώπη)</a:t>
                </a:r>
                <a:r>
                  <a:rPr lang="en-US" sz="1800" dirty="0" smtClean="0"/>
                  <a:t> </a:t>
                </a:r>
                <a:r>
                  <a:rPr lang="en-US" sz="1800" dirty="0" smtClean="0">
                    <a:hlinkClick r:id="rId2"/>
                  </a:rPr>
                  <a:t>A-law</a:t>
                </a:r>
                <a:r>
                  <a:rPr lang="en-US" sz="1800" dirty="0" smtClean="0"/>
                  <a:t> </a:t>
                </a:r>
                <a:r>
                  <a:rPr lang="el-GR" sz="1800" dirty="0" smtClean="0"/>
                  <a:t>:</a:t>
                </a:r>
                <a:endParaRPr lang="el-GR" sz="1800" dirty="0"/>
              </a:p>
              <a:p>
                <a:pPr marL="0" indent="0" algn="l">
                  <a:spcBef>
                    <a:spcPts val="1200"/>
                  </a:spcBef>
                  <a:spcAft>
                    <a:spcPts val="12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latin typeface="Cambria Math"/>
                        </a:rPr>
                        <m:t>𝑦</m:t>
                      </m:r>
                      <m:r>
                        <a:rPr lang="en-US" sz="1800" i="1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80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f>
                                <m:f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l-GR" sz="1800" b="0" i="0" smtClean="0">
                                      <a:latin typeface="Cambria Math"/>
                                    </a:rPr>
                                    <m:t>Α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latin typeface="Cambria Math"/>
                                    </a:rPr>
                                    <m:t>1+</m:t>
                                  </m:r>
                                  <m:func>
                                    <m:funcPr>
                                      <m:ctrlPr>
                                        <a:rPr lang="en-US" sz="1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en-US" sz="1800" b="0" i="0" smtClean="0">
                                          <a:latin typeface="Cambria Math"/>
                                        </a:rPr>
                                        <m:t>ln</m:t>
                                      </m:r>
                                    </m:fName>
                                    <m:e>
                                      <m:r>
                                        <a:rPr lang="en-US" sz="1800" b="0" i="1" smtClean="0">
                                          <a:latin typeface="Cambria Math"/>
                                        </a:rPr>
                                        <m:t>𝐴</m:t>
                                      </m:r>
                                    </m:e>
                                  </m:func>
                                </m:den>
                              </m:f>
                              <m:d>
                                <m:d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1800" i="1">
                                          <a:latin typeface="Cambria Math"/>
                                        </a:rPr>
                                        <m:t>𝑚</m:t>
                                      </m:r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/>
                                            </a:rPr>
                                            <m:t>𝑚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latin typeface="Cambria Math"/>
                                            </a:rPr>
                                            <m:t>𝑝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  <m:r>
                                <a:rPr lang="en-US" sz="1800" b="0" i="1" smtClean="0">
                                  <a:latin typeface="Cambria Math"/>
                                </a:rPr>
                                <m:t>      </m:t>
                              </m:r>
                              <m:r>
                                <a:rPr lang="el-GR" sz="1800" b="0" i="0" smtClean="0">
                                  <a:latin typeface="Cambria Math"/>
                                </a:rPr>
                                <m:t>                     </m:t>
                              </m:r>
                              <m:r>
                                <m:rPr>
                                  <m:sty m:val="p"/>
                                </m:rPr>
                                <a:rPr lang="el-GR" sz="1800" b="0" i="0" smtClean="0">
                                  <a:latin typeface="Cambria Math"/>
                                </a:rPr>
                                <m:t>όταν</m:t>
                              </m:r>
                              <m:r>
                                <a:rPr lang="el-GR" sz="1800" b="0" i="1" smtClean="0">
                                  <a:latin typeface="Cambria Math"/>
                                </a:rPr>
                                <m:t>      </m:t>
                              </m:r>
                              <m:r>
                                <a:rPr lang="en-US" sz="1800" b="0" i="1" smtClean="0">
                                  <a:latin typeface="Cambria Math"/>
                                </a:rPr>
                                <m:t>  </m:t>
                              </m:r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1800" i="1">
                                          <a:latin typeface="Cambria Math"/>
                                        </a:rPr>
                                        <m:t>𝑚</m:t>
                                      </m:r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latin typeface="Cambria Math"/>
                                            </a:rPr>
                                            <m:t>𝑚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latin typeface="Cambria Math"/>
                                            </a:rPr>
                                            <m:t>𝑝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  <m:r>
                                <a:rPr lang="en-US" sz="1800" i="1">
                                  <a:latin typeface="Cambria Math"/>
                                </a:rPr>
                                <m:t>≤1</m:t>
                              </m:r>
                            </m:e>
                            <m:e>
                              <m:eqArr>
                                <m:eqArr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/>
                                <m:e>
                                  <m:f>
                                    <m:f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l-GR" sz="1800" b="0" i="0" smtClean="0">
                                          <a:latin typeface="Cambria Math"/>
                                        </a:rPr>
                                        <m:t>(</m:t>
                                      </m:r>
                                      <m:r>
                                        <a:rPr lang="en-US" sz="1800" i="1">
                                          <a:latin typeface="Cambria Math"/>
                                        </a:rPr>
                                        <m:t>1+</m:t>
                                      </m:r>
                                      <m:func>
                                        <m:funcPr>
                                          <m:ctrlPr>
                                            <a:rPr lang="en-US" sz="18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uncPr>
                                        <m:fNam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1800" b="0" i="0" smtClean="0">
                                              <a:latin typeface="Cambria Math"/>
                                            </a:rPr>
                                            <m:t>ln</m:t>
                                          </m:r>
                                        </m:fName>
                                        <m:e>
                                          <m:r>
                                            <a:rPr lang="en-US" sz="1800" b="0" i="1" smtClean="0">
                                              <a:latin typeface="Cambria Math"/>
                                            </a:rPr>
                                            <m:t>𝐴</m:t>
                                          </m:r>
                                        </m:e>
                                      </m:func>
                                      <m:d>
                                        <m:dPr>
                                          <m:begChr m:val="|"/>
                                          <m:endChr m:val="|"/>
                                          <m:ctrlP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1800" i="1">
                                              <a:latin typeface="Cambria Math"/>
                                            </a:rPr>
                                            <m:t>𝑚</m:t>
                                          </m:r>
                                          <m:r>
                                            <a:rPr lang="en-US" sz="1800" i="1">
                                              <a:latin typeface="Cambria Math"/>
                                            </a:rPr>
                                            <m:t>/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sz="18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1800" i="1">
                                                  <a:latin typeface="Cambria Math"/>
                                                </a:rPr>
                                                <m:t>𝑚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800" i="1">
                                                  <a:latin typeface="Cambria Math"/>
                                                </a:rPr>
                                                <m:t>𝑝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  <m:r>
                                        <a:rPr lang="en-US" sz="1800" i="1">
                                          <a:latin typeface="Cambria Math"/>
                                        </a:rPr>
                                        <m:t>)</m:t>
                                      </m:r>
                                    </m:num>
                                    <m:den>
                                      <m:r>
                                        <a:rPr lang="en-US" sz="1800" i="1">
                                          <a:latin typeface="Cambria Math"/>
                                        </a:rPr>
                                        <m:t>(1+</m:t>
                                      </m:r>
                                      <m:func>
                                        <m:funcPr>
                                          <m:ctrlPr>
                                            <a:rPr lang="en-US" sz="18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uncPr>
                                        <m:fNam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1800" b="0" i="0" smtClean="0">
                                              <a:latin typeface="Cambria Math"/>
                                            </a:rPr>
                                            <m:t>ln</m:t>
                                          </m:r>
                                        </m:fName>
                                        <m:e>
                                          <m:r>
                                            <a:rPr lang="en-US" sz="1800" b="0" i="1" smtClean="0">
                                              <a:latin typeface="Cambria Math"/>
                                            </a:rPr>
                                            <m:t>𝐴</m:t>
                                          </m:r>
                                        </m:e>
                                      </m:func>
                                      <m:r>
                                        <a:rPr lang="en-US" sz="1800" i="1">
                                          <a:latin typeface="Cambria Math"/>
                                        </a:rPr>
                                        <m:t>)</m:t>
                                      </m:r>
                                    </m:den>
                                  </m:f>
                                  <m:r>
                                    <a:rPr lang="en-US" sz="1800" i="1">
                                      <a:latin typeface="Cambria Math"/>
                                    </a:rPr>
                                    <m:t>𝑠𝑔𝑛</m:t>
                                  </m:r>
                                  <m:d>
                                    <m:d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8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</m:d>
                                  <m:r>
                                    <a:rPr lang="el-GR" sz="1800" b="0" i="0" smtClean="0">
                                      <a:latin typeface="Cambria Math"/>
                                    </a:rPr>
                                    <m:t>      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l-GR" sz="1800" b="0" i="0" smtClean="0">
                                      <a:latin typeface="Cambria Math"/>
                                    </a:rPr>
                                    <m:t>όταν</m:t>
                                  </m:r>
                                  <m:r>
                                    <a:rPr lang="el-GR" sz="1800" b="0" i="0" smtClean="0">
                                      <a:latin typeface="Cambria Math"/>
                                    </a:rPr>
                                    <m:t> </m:t>
                                  </m:r>
                                  <m:f>
                                    <m:fPr>
                                      <m:ctrlPr>
                                        <a:rPr lang="el-GR" sz="1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l-GR" sz="1800" b="0" i="0" smtClean="0">
                                          <a:latin typeface="Cambria Math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m:rPr>
                                          <m:sty m:val="p"/>
                                        </m:rPr>
                                        <a:rPr lang="el-GR" sz="1800" b="0" i="0" smtClean="0">
                                          <a:latin typeface="Cambria Math"/>
                                        </a:rPr>
                                        <m:t>Α</m:t>
                                      </m:r>
                                    </m:den>
                                  </m:f>
                                  <m:r>
                                    <a:rPr lang="el-GR" sz="1800" b="0" i="0" smtClean="0">
                                      <a:latin typeface="Cambria Math"/>
                                    </a:rPr>
                                    <m:t>≤ </m:t>
                                  </m:r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1800" i="1">
                                              <a:latin typeface="Cambria Math"/>
                                            </a:rPr>
                                            <m:t>𝑚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en-US" sz="18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1800" i="1">
                                                  <a:latin typeface="Cambria Math"/>
                                                </a:rPr>
                                                <m:t>𝑚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800" i="1">
                                                  <a:latin typeface="Cambria Math"/>
                                                </a:rPr>
                                                <m:t>𝑝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  <m:r>
                                    <a:rPr lang="en-US" sz="1800" i="1">
                                      <a:latin typeface="Cambria Math"/>
                                    </a:rPr>
                                    <m:t>≤1</m:t>
                                  </m:r>
                                </m:e>
                              </m:eqArr>
                            </m:e>
                          </m:eqArr>
                        </m:e>
                      </m:d>
                    </m:oMath>
                  </m:oMathPara>
                </a14:m>
                <a:endParaRPr lang="en-US" sz="1800" dirty="0"/>
              </a:p>
              <a:p>
                <a:pPr algn="l"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l-GR" sz="1800" dirty="0" smtClean="0"/>
                  <a:t>Για </a:t>
                </a:r>
                <a14:m>
                  <m:oMath xmlns:m="http://schemas.openxmlformats.org/officeDocument/2006/math">
                    <m:r>
                      <a:rPr lang="el-GR" sz="1800" i="1" dirty="0" smtClean="0">
                        <a:latin typeface="Cambria Math"/>
                      </a:rPr>
                      <m:t>𝜇</m:t>
                    </m:r>
                    <m:r>
                      <a:rPr lang="el-GR" sz="1800" i="1" dirty="0" smtClean="0">
                        <a:latin typeface="Cambria Math"/>
                      </a:rPr>
                      <m:t>=255</m:t>
                    </m:r>
                  </m:oMath>
                </a14:m>
                <a:r>
                  <a:rPr lang="el-GR" sz="1800" dirty="0" smtClean="0"/>
                  <a:t> και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1800" i="0" dirty="0" smtClean="0">
                        <a:latin typeface="Cambria Math"/>
                      </a:rPr>
                      <m:t>Α</m:t>
                    </m:r>
                    <m:r>
                      <a:rPr lang="el-GR" sz="1800" i="1" dirty="0" smtClean="0">
                        <a:latin typeface="Cambria Math"/>
                      </a:rPr>
                      <m:t>=87,6</m:t>
                    </m:r>
                  </m:oMath>
                </a14:m>
                <a:r>
                  <a:rPr lang="el-GR" sz="1800" dirty="0" smtClean="0"/>
                  <a:t> οι δύο κανόνες δίνουν σταθερό λόγο σήματος προς θόρυβο κβαντισμού για ισχύ σήματος εισόδου σε μία δυναμική περιοχή 40 </a:t>
                </a:r>
                <a:r>
                  <a:rPr lang="en-US" sz="1800" dirty="0" err="1" smtClean="0"/>
                  <a:t>dB.</a:t>
                </a:r>
                <a:endParaRPr lang="en-US" sz="1800" dirty="0" smtClean="0"/>
              </a:p>
              <a:p>
                <a:pPr algn="l"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l-GR" sz="1800" dirty="0"/>
                  <a:t>Η </a:t>
                </a:r>
                <a:r>
                  <a:rPr lang="el-GR" sz="1800" dirty="0" smtClean="0"/>
                  <a:t>συμπίεση κανόνα-μ έχει το πλεονέκτημα ότι παρέχει μία ελαφρώς μεγαλύτερη δυναμική περιοχή από την συμπίεση κανόνα-Α, και μειονέκτημα την αναλογικά </a:t>
                </a:r>
                <a:r>
                  <a:rPr lang="el-GR" sz="1800" dirty="0"/>
                  <a:t>χειρότερη παραμόρφωση για </a:t>
                </a:r>
                <a:r>
                  <a:rPr lang="el-GR" sz="1800" dirty="0" smtClean="0"/>
                  <a:t>σήματα μικρού πλάτους.</a:t>
                </a:r>
                <a:endParaRPr lang="en-US" sz="1800" dirty="0" smtClean="0"/>
              </a:p>
              <a:p>
                <a:pPr algn="l">
                  <a:spcBef>
                    <a:spcPts val="1200"/>
                  </a:spcBef>
                  <a:spcAft>
                    <a:spcPts val="1200"/>
                  </a:spcAft>
                </a:pPr>
                <a:endParaRPr lang="en-US" sz="18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444" t="-706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40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0901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Πρότυπα Ανομοιόμορφου Κβαντισμού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41</a:t>
            </a:fld>
            <a:endParaRPr lang="el-GR"/>
          </a:p>
        </p:txBody>
      </p:sp>
      <p:pic>
        <p:nvPicPr>
          <p:cNvPr id="6" name="Picture 2" descr="http://upload.wikimedia.org/wikipedia/commons/thumb/e/e8/Ulaw_alaw_db.svg/350px-Ulaw_alaw_db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7344816" cy="5519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19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b="1" dirty="0" smtClean="0"/>
              <a:t>Κωδικοποίηση</a:t>
            </a:r>
            <a:endParaRPr lang="el-GR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42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8379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Κωδικοποίηση</a:t>
            </a:r>
            <a:endParaRPr lang="el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 algn="l">
                  <a:lnSpc>
                    <a:spcPct val="150000"/>
                  </a:lnSpc>
                  <a:spcBef>
                    <a:spcPts val="900"/>
                  </a:spcBef>
                </a:pPr>
                <a:r>
                  <a:rPr lang="el-GR" sz="1800" dirty="0" smtClean="0"/>
                  <a:t>Κάθε κβαντισμένη στάθμη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/>
                      </a:rPr>
                      <m:t>𝑚</m:t>
                    </m:r>
                    <m:r>
                      <a:rPr lang="el-GR" sz="1800" b="0" i="1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l-GR" sz="1800" dirty="0" smtClean="0"/>
                  <a:t> αναπαρίσταται με μία </a:t>
                </a:r>
                <a:r>
                  <a:rPr lang="el-GR" sz="1800" b="1" dirty="0" smtClean="0"/>
                  <a:t>κωδική λέξη</a:t>
                </a:r>
                <a:r>
                  <a:rPr lang="el-GR" sz="1800" dirty="0" smtClean="0"/>
                  <a:t>. </a:t>
                </a:r>
              </a:p>
              <a:p>
                <a:pPr algn="l">
                  <a:lnSpc>
                    <a:spcPct val="150000"/>
                  </a:lnSpc>
                  <a:spcBef>
                    <a:spcPts val="900"/>
                  </a:spcBef>
                </a:pPr>
                <a:r>
                  <a:rPr lang="el-GR" sz="1800" dirty="0" smtClean="0"/>
                  <a:t>Αν </a:t>
                </a:r>
                <a:r>
                  <a:rPr lang="en-US" sz="1800" dirty="0" smtClean="0"/>
                  <a:t>L</a:t>
                </a:r>
                <a:r>
                  <a:rPr lang="el-GR" sz="1800" dirty="0" smtClean="0"/>
                  <a:t> είναι το πλήθος των σταθμών κβάντισης, τότε κάθε δείγμα περιγράφεται με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1800" b="1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18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1" i="1" smtClean="0">
                                <a:latin typeface="Cambria Math"/>
                              </a:rPr>
                              <m:t>𝒍𝒐𝒈</m:t>
                            </m:r>
                          </m:e>
                          <m:sub>
                            <m:r>
                              <a:rPr lang="el-GR" sz="1800" b="1" i="1" smtClean="0"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</m:fName>
                      <m:e>
                        <m:r>
                          <a:rPr lang="en-US" sz="1800" b="1" i="1" smtClean="0">
                            <a:latin typeface="Cambria Math"/>
                          </a:rPr>
                          <m:t>𝑳</m:t>
                        </m:r>
                      </m:e>
                    </m:func>
                    <m:r>
                      <a:rPr lang="en-US" sz="1800" b="1" i="1" smtClean="0">
                        <a:latin typeface="Cambria Math"/>
                      </a:rPr>
                      <m:t>=</m:t>
                    </m:r>
                    <m:r>
                      <a:rPr lang="en-US" sz="1800" b="1" i="1" smtClean="0">
                        <a:latin typeface="Cambria Math"/>
                      </a:rPr>
                      <m:t>𝑩</m:t>
                    </m:r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en-US" sz="1800" dirty="0" smtClean="0"/>
                  <a:t> </a:t>
                </a:r>
                <a:r>
                  <a:rPr lang="el-GR" sz="1800" dirty="0" smtClean="0"/>
                  <a:t>ψηφία (</a:t>
                </a:r>
                <a:r>
                  <a:rPr lang="en-US" sz="1800" dirty="0" smtClean="0"/>
                  <a:t>bits)</a:t>
                </a:r>
                <a:r>
                  <a:rPr lang="el-GR" sz="1800" dirty="0" smtClean="0"/>
                  <a:t>, όπου το </a:t>
                </a:r>
                <a14:m>
                  <m:oMath xmlns:m="http://schemas.openxmlformats.org/officeDocument/2006/math">
                    <m:r>
                      <a:rPr lang="el-GR" sz="1800" i="1" dirty="0" smtClean="0">
                        <a:latin typeface="Cambria Math"/>
                      </a:rPr>
                      <m:t>𝛣</m:t>
                    </m:r>
                  </m:oMath>
                </a14:m>
                <a:r>
                  <a:rPr lang="el-GR" sz="1800" dirty="0" smtClean="0"/>
                  <a:t> είναι ακέραιος αριθμός.</a:t>
                </a:r>
                <a:endParaRPr lang="en-US" sz="1800" dirty="0" smtClean="0"/>
              </a:p>
              <a:p>
                <a:pPr marL="0" indent="0" algn="l">
                  <a:lnSpc>
                    <a:spcPct val="150000"/>
                  </a:lnSpc>
                  <a:spcBef>
                    <a:spcPts val="900"/>
                  </a:spcBef>
                  <a:buNone/>
                </a:pPr>
                <a:endParaRPr lang="en-US" sz="1800" dirty="0" smtClean="0"/>
              </a:p>
              <a:p>
                <a:pPr algn="l">
                  <a:lnSpc>
                    <a:spcPct val="150000"/>
                  </a:lnSpc>
                  <a:spcBef>
                    <a:spcPts val="900"/>
                  </a:spcBef>
                </a:pPr>
                <a:r>
                  <a:rPr lang="el-GR" sz="1800" b="1" dirty="0" smtClean="0"/>
                  <a:t>Ρυθμός μετάδοσης πληροφορίας</a:t>
                </a:r>
                <a:r>
                  <a:rPr lang="en-US" sz="1800" dirty="0"/>
                  <a:t> </a:t>
                </a:r>
                <a:r>
                  <a:rPr lang="el-GR" sz="1800" dirty="0" smtClean="0"/>
                  <a:t>στην έξοδο του κωδικοποιητή:</a:t>
                </a:r>
                <a:endParaRPr lang="en-US" sz="1800" dirty="0" smtClean="0"/>
              </a:p>
              <a:p>
                <a:pPr marL="0" indent="0" algn="l">
                  <a:lnSpc>
                    <a:spcPct val="150000"/>
                  </a:lnSpc>
                  <a:spcBef>
                    <a:spcPts val="900"/>
                  </a:spcBef>
                  <a:buNone/>
                </a:pPr>
                <a:r>
                  <a:rPr lang="el-GR" sz="1800" dirty="0"/>
                  <a:t> </a:t>
                </a:r>
                <a:r>
                  <a:rPr lang="el-GR" sz="1800" dirty="0" smtClean="0"/>
                  <a:t>      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/>
                      </a:rPr>
                      <m:t>𝑅</m:t>
                    </m:r>
                    <m:r>
                      <a:rPr lang="en-US" sz="18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en-US" sz="1800" i="1">
                            <a:latin typeface="Cambria Math"/>
                          </a:rPr>
                          <m:t>𝑠</m:t>
                        </m:r>
                      </m:sub>
                    </m:sSub>
                    <m:func>
                      <m:func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/>
                              </a:rPr>
                              <m:t>𝑙𝑜𝑔</m:t>
                            </m:r>
                          </m:e>
                          <m:sub>
                            <m:r>
                              <a:rPr lang="el-GR" sz="18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en-US" sz="1800" i="1">
                            <a:latin typeface="Cambria Math"/>
                          </a:rPr>
                          <m:t>𝐿</m:t>
                        </m:r>
                      </m:e>
                    </m:func>
                    <m:r>
                      <a:rPr lang="en-US" sz="18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en-US" sz="1800" i="1">
                            <a:latin typeface="Cambria Math"/>
                          </a:rPr>
                          <m:t>𝑠</m:t>
                        </m:r>
                      </m:sub>
                    </m:sSub>
                    <m:r>
                      <a:rPr lang="el-GR" sz="1800" b="0" i="1" smtClean="0">
                        <a:latin typeface="Cambria Math"/>
                      </a:rPr>
                      <m:t> </m:t>
                    </m:r>
                    <m:r>
                      <a:rPr lang="el-GR" sz="18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800" b="0" i="1" smtClean="0">
                        <a:latin typeface="Cambria Math"/>
                      </a:rPr>
                      <m:t>𝐵</m:t>
                    </m:r>
                    <m:r>
                      <a:rPr lang="el-GR" sz="1800" b="0" i="1" smtClean="0">
                        <a:latin typeface="Cambria Math" panose="02040503050406030204" pitchFamily="18" charset="0"/>
                      </a:rPr>
                      <m:t>+1)</m:t>
                    </m:r>
                  </m:oMath>
                </a14:m>
                <a:r>
                  <a:rPr lang="en-US" sz="1800" dirty="0" smtClean="0"/>
                  <a:t> </a:t>
                </a:r>
                <a:r>
                  <a:rPr lang="el-GR" sz="1800" dirty="0" smtClean="0"/>
                  <a:t> (</a:t>
                </a:r>
                <a:r>
                  <a:rPr lang="en-US" sz="1800" dirty="0" smtClean="0"/>
                  <a:t>bits/s)</a:t>
                </a:r>
                <a:r>
                  <a:rPr lang="el-GR" sz="1800" dirty="0" smtClean="0"/>
                  <a:t>, όπου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en-US" sz="1800" b="0" i="1" smtClean="0">
                            <a:latin typeface="Cambria Math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l-GR" sz="1800" dirty="0" smtClean="0"/>
                  <a:t> η συχνότητα δειγματοληψίας</a:t>
                </a:r>
              </a:p>
              <a:p>
                <a:pPr marL="0" indent="0" algn="l">
                  <a:lnSpc>
                    <a:spcPct val="150000"/>
                  </a:lnSpc>
                  <a:spcBef>
                    <a:spcPts val="900"/>
                  </a:spcBef>
                  <a:buNone/>
                </a:pPr>
                <a:endParaRPr lang="en-US" sz="18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r="-593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43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351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Κωδικοποίηση</a:t>
            </a:r>
            <a:endParaRPr lang="el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 marL="0" indent="0" algn="l">
                  <a:lnSpc>
                    <a:spcPct val="150000"/>
                  </a:lnSpc>
                  <a:spcBef>
                    <a:spcPts val="900"/>
                  </a:spcBef>
                  <a:buNone/>
                </a:pPr>
                <a:r>
                  <a:rPr lang="el-GR" sz="1800" dirty="0" smtClean="0"/>
                  <a:t>Τα περισσότερα συστήματα ΨΕΣ χρησιμοποιούν την παράσταση αριθμών με το </a:t>
                </a:r>
                <a:r>
                  <a:rPr lang="el-GR" sz="1800" b="1" dirty="0" smtClean="0"/>
                  <a:t>συμπλήρωμα του 2 </a:t>
                </a:r>
                <a:r>
                  <a:rPr lang="el-GR" sz="1800" dirty="0" smtClean="0"/>
                  <a:t>(</a:t>
                </a:r>
                <a:r>
                  <a:rPr lang="en-US" sz="1800" dirty="0" smtClean="0">
                    <a:hlinkClick r:id="rId2"/>
                  </a:rPr>
                  <a:t>two’s complement</a:t>
                </a:r>
                <a:r>
                  <a:rPr lang="en-US" sz="1800" dirty="0" smtClean="0"/>
                  <a:t>). </a:t>
                </a:r>
                <a:endParaRPr lang="el-GR" sz="1800" dirty="0" smtClean="0"/>
              </a:p>
              <a:p>
                <a:pPr marL="0" indent="0" algn="l">
                  <a:lnSpc>
                    <a:spcPct val="150000"/>
                  </a:lnSpc>
                  <a:spcBef>
                    <a:spcPts val="900"/>
                  </a:spcBef>
                  <a:buNone/>
                </a:pPr>
                <a:r>
                  <a:rPr lang="el-GR" sz="1800" dirty="0" smtClean="0"/>
                  <a:t>Στο σύστημα αυτό, με κωδική λέξη 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/>
                      </a:rPr>
                      <m:t>𝑐</m:t>
                    </m:r>
                    <m:r>
                      <a:rPr lang="en-US" sz="1800" i="1">
                        <a:latin typeface="Cambria Math"/>
                      </a:rPr>
                      <m:t>=[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sz="1800" i="1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1800" i="1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sz="18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800" i="1">
                        <a:latin typeface="Cambria Math"/>
                      </a:rPr>
                      <m:t>,</m:t>
                    </m:r>
                  </m:oMath>
                </a14:m>
                <a:r>
                  <a:rPr lang="en-US" sz="1800" dirty="0"/>
                  <a:t>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sz="1800" i="1">
                            <a:latin typeface="Cambria Math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sz="1800" dirty="0"/>
                  <a:t>] </a:t>
                </a:r>
                <a:r>
                  <a:rPr lang="el-GR" sz="1800" dirty="0" smtClean="0"/>
                  <a:t>μήκους </a:t>
                </a:r>
                <a:r>
                  <a:rPr lang="en-US" sz="1800" dirty="0" smtClean="0"/>
                  <a:t>B+1</a:t>
                </a:r>
                <a:r>
                  <a:rPr lang="el-GR" sz="1800" dirty="0" smtClean="0"/>
                  <a:t> </a:t>
                </a:r>
                <a:r>
                  <a:rPr lang="en-US" sz="1800" dirty="0" smtClean="0"/>
                  <a:t>bits:</a:t>
                </a:r>
                <a:endParaRPr lang="el-GR" sz="1800" dirty="0" smtClean="0"/>
              </a:p>
              <a:p>
                <a:pPr algn="l">
                  <a:lnSpc>
                    <a:spcPct val="150000"/>
                  </a:lnSpc>
                  <a:spcBef>
                    <a:spcPts val="900"/>
                  </a:spcBef>
                </a:pPr>
                <a:r>
                  <a:rPr lang="el-GR" sz="1800" dirty="0" smtClean="0"/>
                  <a:t>Το περισσότερο σημαντικό ψηφίο είναι το </a:t>
                </a:r>
                <a:r>
                  <a:rPr lang="el-GR" sz="1800" b="1" dirty="0" smtClean="0"/>
                  <a:t>ψηφίο </a:t>
                </a:r>
                <a:r>
                  <a:rPr lang="el-GR" sz="1800" b="1" dirty="0" err="1" smtClean="0"/>
                  <a:t>προσήμου</a:t>
                </a:r>
                <a:endParaRPr lang="el-GR" sz="1800" b="1" dirty="0" smtClean="0"/>
              </a:p>
              <a:p>
                <a:pPr algn="l">
                  <a:lnSpc>
                    <a:spcPct val="150000"/>
                  </a:lnSpc>
                  <a:spcBef>
                    <a:spcPts val="900"/>
                  </a:spcBef>
                </a:pPr>
                <a:r>
                  <a:rPr lang="el-GR" sz="1800" dirty="0" smtClean="0"/>
                  <a:t>Τα υπόλοιπα ψηφία αντιστοιχούν στην αριθμητική τιμή δυαδικών ακεραίων </a:t>
                </a:r>
                <a:br>
                  <a:rPr lang="el-GR" sz="1800" dirty="0" smtClean="0"/>
                </a:br>
                <a:r>
                  <a:rPr lang="el-GR" sz="1800" dirty="0" smtClean="0"/>
                  <a:t>ή κλασμάτων. </a:t>
                </a:r>
                <a:endParaRPr lang="en-US" sz="1800" dirty="0" smtClean="0"/>
              </a:p>
              <a:p>
                <a:pPr algn="l">
                  <a:lnSpc>
                    <a:spcPct val="150000"/>
                  </a:lnSpc>
                  <a:spcBef>
                    <a:spcPts val="900"/>
                  </a:spcBef>
                </a:pPr>
                <a:r>
                  <a:rPr lang="el-GR" sz="1800" dirty="0" smtClean="0"/>
                  <a:t>Θεωρώντας δυαδικά κλάσματα, η κωδική λέξη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sz="1800" i="1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1800" i="1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sz="18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800" i="1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l-GR" sz="18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l-GR" sz="1800" dirty="0" smtClean="0"/>
                  <a:t>,</a:t>
                </a:r>
                <a:r>
                  <a:rPr lang="en-US" sz="1800" dirty="0"/>
                  <a:t>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sz="1800" i="1">
                            <a:latin typeface="Cambria Math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l-GR" sz="1800" dirty="0" smtClean="0"/>
                  <a:t> έχει την τιμή:</a:t>
                </a:r>
                <a:r>
                  <a:rPr lang="en-US" sz="1800" dirty="0" smtClean="0"/>
                  <a:t> </a:t>
                </a:r>
                <a:r>
                  <a:rPr lang="en-US" sz="1800" b="0" i="1" dirty="0" smtClean="0">
                    <a:latin typeface="Cambria Math"/>
                  </a:rPr>
                  <a:t/>
                </a:r>
                <a:br>
                  <a:rPr lang="en-US" sz="1800" b="0" i="1" dirty="0" smtClean="0">
                    <a:latin typeface="Cambria Math"/>
                  </a:rPr>
                </a:b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/>
                      </a:rPr>
                      <m:t>𝑥</m:t>
                    </m:r>
                    <m:r>
                      <a:rPr lang="en-US" sz="1800" b="0" i="1" smtClean="0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b="0" i="1" smtClean="0">
                            <a:latin typeface="Cambria Math"/>
                          </a:rPr>
                          <m:t>−1</m:t>
                        </m:r>
                      </m:e>
                    </m:d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sz="1800" b="0" i="1" smtClean="0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18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sz="1800" i="1">
                            <a:latin typeface="Cambria Math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b="0" i="1" smtClean="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sz="1800" b="0" i="1" smtClean="0">
                            <a:latin typeface="Cambria Math"/>
                          </a:rPr>
                          <m:t>−1</m:t>
                        </m:r>
                      </m:sup>
                    </m:sSup>
                    <m:r>
                      <a:rPr lang="en-US" sz="18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sz="18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i="1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sz="1800" i="1">
                            <a:latin typeface="Cambria Math"/>
                          </a:rPr>
                          <m:t>−</m:t>
                        </m:r>
                        <m:r>
                          <a:rPr lang="en-US" sz="18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1800" dirty="0" smtClean="0"/>
                  <a:t>+…+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sz="1800" b="0" i="1" smtClean="0">
                            <a:latin typeface="Cambria Math"/>
                          </a:rPr>
                          <m:t>𝐵</m:t>
                        </m:r>
                      </m:sub>
                    </m:sSub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i="1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sz="1800" i="1">
                            <a:latin typeface="Cambria Math"/>
                          </a:rPr>
                          <m:t>−</m:t>
                        </m:r>
                        <m:r>
                          <a:rPr lang="en-US" sz="1800" b="0" i="1" smtClean="0">
                            <a:latin typeface="Cambria Math"/>
                          </a:rPr>
                          <m:t>𝐵</m:t>
                        </m:r>
                      </m:sup>
                    </m:sSup>
                  </m:oMath>
                </a14:m>
                <a:endParaRPr lang="el-GR" sz="1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593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44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2725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Μετατροπή Αναλογικού Σήματος σε Ψηφιακό</a:t>
            </a:r>
            <a:endParaRPr lang="el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 marL="0" indent="0" algn="ctr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 smtClean="0"/>
              </a:p>
              <a:p>
                <a:pPr marL="0" indent="0" algn="ctr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/>
              </a:p>
              <a:p>
                <a:pPr marL="0" indent="0" algn="ctr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 smtClean="0"/>
              </a:p>
              <a:p>
                <a:pPr marL="0" indent="0" algn="ctr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/>
              </a:p>
              <a:p>
                <a:pPr marL="0" indent="0" algn="ctr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400" dirty="0" smtClean="0"/>
              </a:p>
              <a:p>
                <a:pPr marL="0" indent="0" algn="ctr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400" dirty="0"/>
              </a:p>
              <a:p>
                <a:pPr marL="0" indent="0" algn="ctr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400" dirty="0" smtClean="0"/>
              </a:p>
              <a:p>
                <a:pPr marL="0" indent="0" algn="ctr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400" dirty="0"/>
              </a:p>
              <a:p>
                <a:pPr marL="0" indent="0" algn="ctr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 smtClean="0"/>
              </a:p>
              <a:p>
                <a:pPr marL="0" indent="0" algn="ctr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 smtClean="0"/>
              </a:p>
              <a:p>
                <a:pPr marL="0" indent="0" algn="ctr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 smtClean="0"/>
              </a:p>
              <a:p>
                <a:pPr marL="0" indent="0" algn="ctr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600" dirty="0" smtClean="0"/>
              </a:p>
              <a:p>
                <a:pPr marL="0" indent="0" algn="ctr">
                  <a:buNone/>
                </a:pPr>
                <a:r>
                  <a:rPr lang="el-GR" sz="1600" dirty="0"/>
                  <a:t>(α) Αναλογικό 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l-GR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sz="1600" dirty="0"/>
                  <a:t>, (β) Δειγματοληπτημένο </a:t>
                </a:r>
                <a:r>
                  <a:rPr lang="el-GR" sz="1600" dirty="0" smtClean="0"/>
                  <a:t>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sz="1600" dirty="0" smtClean="0"/>
                  <a:t>, </a:t>
                </a:r>
                <a:br>
                  <a:rPr lang="el-GR" sz="1600" dirty="0" smtClean="0"/>
                </a:br>
                <a:r>
                  <a:rPr lang="el-GR" sz="1600" dirty="0" smtClean="0"/>
                  <a:t>(</a:t>
                </a:r>
                <a:r>
                  <a:rPr lang="el-GR" sz="1600" dirty="0"/>
                  <a:t>γ) Κβαντισμένο 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  <m:r>
                      <a:rPr lang="el-GR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sz="1600" dirty="0"/>
                  <a:t> σε </a:t>
                </a:r>
                <a:r>
                  <a:rPr lang="el-GR" sz="1600" dirty="0" smtClean="0"/>
                  <a:t>4 στάθμες, (</a:t>
                </a:r>
                <a:r>
                  <a:rPr lang="el-GR" sz="1600" dirty="0"/>
                  <a:t>δ) Σφάλμα </a:t>
                </a:r>
                <a:r>
                  <a:rPr lang="el-GR" sz="1600" dirty="0" err="1"/>
                  <a:t>κβαντισμού</a:t>
                </a:r>
                <a:r>
                  <a:rPr lang="el-GR" sz="1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  <m:r>
                      <a:rPr lang="el-GR" sz="1600">
                        <a:latin typeface="Cambria Math" panose="02040503050406030204" pitchFamily="18" charset="0"/>
                      </a:rPr>
                      <m:t>(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l-GR" sz="1600">
                        <a:latin typeface="Cambria Math" panose="02040503050406030204" pitchFamily="18" charset="0"/>
                      </a:rPr>
                      <m:t>)=</m:t>
                    </m:r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sz="16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l-GR" sz="1600">
                        <a:latin typeface="Cambria Math" panose="02040503050406030204" pitchFamily="18" charset="0"/>
                      </a:rPr>
                      <m:t>(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l-GR" sz="1600">
                        <a:latin typeface="Cambria Math" panose="02040503050406030204" pitchFamily="18" charset="0"/>
                      </a:rPr>
                      <m:t>)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l-G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  <m:r>
                      <a:rPr lang="el-GR" sz="1600">
                        <a:latin typeface="Cambria Math" panose="02040503050406030204" pitchFamily="18" charset="0"/>
                      </a:rPr>
                      <m:t>(</m:t>
                    </m:r>
                    <m:r>
                      <a:rPr lang="el-GR" sz="16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l-GR" sz="16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l-GR" sz="1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b="-1412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45</a:t>
            </a:fld>
            <a:endParaRPr lang="el-GR"/>
          </a:p>
        </p:txBody>
      </p:sp>
      <p:pic>
        <p:nvPicPr>
          <p:cNvPr id="5" name="Picture 4" descr="C:\Users\mparask\Dropbox\4_Personal\2_my_Publications\3_BOOKS\DSP\FIGURES\PROCESSED\K05\Figure_5.17_a.b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310" t="1496" r="5200" b="2494"/>
          <a:stretch/>
        </p:blipFill>
        <p:spPr bwMode="auto">
          <a:xfrm>
            <a:off x="323528" y="1124744"/>
            <a:ext cx="4176464" cy="4262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C:\Users\mparask\Dropbox\4_Personal\2_my_Publications\3_BOOKS\DSP\FIGURES\PROCESSED\K05\Figure_5.17_c.d.jpg"/>
          <p:cNvPicPr/>
          <p:nvPr/>
        </p:nvPicPr>
        <p:blipFill rotWithShape="1">
          <a:blip r:embed="rId5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529" t="1741" r="4941"/>
          <a:stretch/>
        </p:blipFill>
        <p:spPr bwMode="auto">
          <a:xfrm>
            <a:off x="4499992" y="1124744"/>
            <a:ext cx="4197664" cy="437248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341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l-GR" b="1" dirty="0" smtClean="0"/>
              <a:t>Ανακατασκευή </a:t>
            </a:r>
            <a:br>
              <a:rPr lang="el-GR" b="1" dirty="0" smtClean="0"/>
            </a:br>
            <a:r>
              <a:rPr lang="el-GR" b="1" dirty="0" smtClean="0"/>
              <a:t>Αναλογικού Σήματος από Ψηφιακό</a:t>
            </a:r>
            <a:endParaRPr lang="el-GR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46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6634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Ανακατασκευή Αναλογικού Σήματος από Ψηφιακό</a:t>
            </a:r>
            <a:endParaRPr lang="el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 marL="0" indent="0" algn="l">
                  <a:spcBef>
                    <a:spcPts val="300"/>
                  </a:spcBef>
                  <a:spcAft>
                    <a:spcPts val="300"/>
                  </a:spcAft>
                  <a:buNone/>
                </a:pPr>
                <a:r>
                  <a:rPr lang="el-GR" sz="1700" dirty="0" smtClean="0"/>
                  <a:t>Ένα αναλογικό σήμα που έχει </a:t>
                </a:r>
                <a:r>
                  <a:rPr lang="el-GR" sz="1700" dirty="0" err="1" smtClean="0"/>
                  <a:t>δειγματοληπτηθεί</a:t>
                </a:r>
                <a:r>
                  <a:rPr lang="el-GR" sz="1700" dirty="0" smtClean="0"/>
                  <a:t> σύμφωνα με το κριτήριο </a:t>
                </a:r>
                <a:r>
                  <a:rPr lang="en-US" sz="1700" dirty="0" err="1" smtClean="0"/>
                  <a:t>Nyquist</a:t>
                </a:r>
                <a:r>
                  <a:rPr lang="en-US" sz="1700" dirty="0" smtClean="0"/>
                  <a:t> (</a:t>
                </a:r>
                <a:r>
                  <a:rPr lang="el-GR" sz="1700" dirty="0" smtClean="0"/>
                  <a:t>δηλ.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b="0" i="1"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en-US" sz="1700" b="0" i="1">
                            <a:latin typeface="Cambria Math"/>
                          </a:rPr>
                          <m:t>𝑠</m:t>
                        </m:r>
                      </m:sub>
                    </m:sSub>
                    <m:r>
                      <a:rPr lang="en-US" sz="1700" b="0" i="1">
                        <a:latin typeface="Cambria Math"/>
                        <a:ea typeface="Cambria Math"/>
                      </a:rPr>
                      <m:t>≥2</m:t>
                    </m:r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1700" b="0" i="1"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b>
                        <m:r>
                          <a:rPr lang="en-US" sz="1700" b="0" i="1">
                            <a:latin typeface="Cambria Math"/>
                            <a:ea typeface="Cambria Math"/>
                          </a:rPr>
                          <m:t>𝑥</m:t>
                        </m:r>
                      </m:sub>
                    </m:sSub>
                    <m:r>
                      <a:rPr lang="en-US" sz="1700" b="0" i="0" smtClean="0">
                        <a:latin typeface="Cambria Math" panose="02040503050406030204" pitchFamily="18" charset="0"/>
                        <a:ea typeface="Cambria Math"/>
                      </a:rPr>
                      <m:t>)</m:t>
                    </m:r>
                  </m:oMath>
                </a14:m>
                <a:r>
                  <a:rPr lang="el-GR" sz="1700" dirty="0" smtClean="0"/>
                  <a:t>, μπορεί να </a:t>
                </a:r>
                <a:r>
                  <a:rPr lang="el-GR" sz="1700" b="1" dirty="0" smtClean="0"/>
                  <a:t>ανακτηθεί</a:t>
                </a:r>
                <a:r>
                  <a:rPr lang="el-GR" sz="1700" dirty="0" smtClean="0"/>
                  <a:t> από τα δείγματά του, με τα βήματα:</a:t>
                </a:r>
              </a:p>
              <a:p>
                <a:pPr marL="0" indent="0" algn="l">
                  <a:spcBef>
                    <a:spcPts val="300"/>
                  </a:spcBef>
                  <a:spcAft>
                    <a:spcPts val="300"/>
                  </a:spcAft>
                  <a:buNone/>
                </a:pPr>
                <a:r>
                  <a:rPr lang="en-US" sz="1700" dirty="0" smtClean="0"/>
                  <a:t>(1) </a:t>
                </a:r>
                <a:r>
                  <a:rPr lang="el-GR" sz="1700" dirty="0" smtClean="0"/>
                  <a:t>Τα </a:t>
                </a:r>
                <a:r>
                  <a:rPr lang="el-GR" sz="1700" dirty="0"/>
                  <a:t>δείγματα </a:t>
                </a:r>
                <a14:m>
                  <m:oMath xmlns:m="http://schemas.openxmlformats.org/officeDocument/2006/math">
                    <m:r>
                      <a:rPr lang="en-US" sz="1700" i="1">
                        <a:latin typeface="Cambria Math" panose="02040503050406030204" pitchFamily="18" charset="0"/>
                      </a:rPr>
                      <m:t>𝑥</m:t>
                    </m:r>
                    <m:d>
                      <m:dPr>
                        <m:begChr m:val="["/>
                        <m:endChr m:val="]"/>
                        <m:ctrlPr>
                          <a:rPr lang="el-GR" sz="17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sz="17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el-GR" sz="1700" dirty="0"/>
                  <a:t> μετατρέπονται σε μία συνάρτηση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d>
                      <m:dPr>
                        <m:ctrlPr>
                          <a:rPr lang="el-GR" sz="17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sz="1700" dirty="0"/>
                  <a:t> μέσω της σχέσης</a:t>
                </a:r>
                <a:r>
                  <a:rPr lang="el-GR" sz="1700" dirty="0" smtClean="0"/>
                  <a:t>:</a:t>
                </a:r>
              </a:p>
              <a:p>
                <a:pPr marL="0" indent="0" algn="l">
                  <a:spcBef>
                    <a:spcPts val="300"/>
                  </a:spcBef>
                  <a:spcAft>
                    <a:spcPts val="3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7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l-GR" sz="1700" i="1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d>
                        <m:dPr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17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=−∞</m:t>
                          </m:r>
                        </m:sub>
                        <m:sup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𝑥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l-GR" sz="17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l-GR" sz="17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</m:e>
                      </m:nary>
                      <m:r>
                        <a:rPr lang="el-GR" sz="1700" i="1">
                          <a:latin typeface="Cambria Math" panose="02040503050406030204" pitchFamily="18" charset="0"/>
                        </a:rPr>
                        <m:t>𝛿</m:t>
                      </m:r>
                      <m:d>
                        <m:dPr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𝑛</m:t>
                          </m:r>
                          <m:sSub>
                            <m:sSubPr>
                              <m:ctrlPr>
                                <a:rPr lang="el-GR" sz="17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l-GR" sz="1700" dirty="0" smtClean="0"/>
              </a:p>
              <a:p>
                <a:pPr marL="0" indent="0" algn="l">
                  <a:spcBef>
                    <a:spcPts val="300"/>
                  </a:spcBef>
                  <a:spcAft>
                    <a:spcPts val="300"/>
                  </a:spcAft>
                  <a:buNone/>
                </a:pPr>
                <a:r>
                  <a:rPr lang="en-US" sz="1700" dirty="0" smtClean="0"/>
                  <a:t>(2) </a:t>
                </a:r>
                <a:r>
                  <a:rPr lang="el-GR" sz="1700" dirty="0" smtClean="0"/>
                  <a:t>Η </a:t>
                </a:r>
                <a:r>
                  <a:rPr lang="el-GR" sz="1700" dirty="0"/>
                  <a:t>συνάρτηση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7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sz="1700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d>
                      <m:dPr>
                        <m:ctrlPr>
                          <a:rPr lang="el-GR" sz="17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sz="17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sz="1700" dirty="0"/>
                  <a:t> περνάει από ένα ιδανικό </a:t>
                </a:r>
                <a:r>
                  <a:rPr lang="en-US" sz="1700" dirty="0" smtClean="0"/>
                  <a:t>LPF </a:t>
                </a:r>
                <a:r>
                  <a:rPr lang="el-GR" sz="1700" dirty="0" smtClean="0"/>
                  <a:t>με </a:t>
                </a:r>
                <a:r>
                  <a:rPr lang="el-GR" sz="1700" dirty="0"/>
                  <a:t>κρουστική </a:t>
                </a:r>
                <a:r>
                  <a:rPr lang="el-GR" sz="1700" dirty="0" smtClean="0"/>
                  <a:t>απόκριση:</a:t>
                </a:r>
              </a:p>
              <a:p>
                <a:pPr marL="0" indent="0" algn="l">
                  <a:spcBef>
                    <a:spcPts val="300"/>
                  </a:spcBef>
                  <a:spcAft>
                    <a:spcPts val="3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𝐿𝑃𝐹</m:t>
                          </m:r>
                        </m:sub>
                      </m:sSub>
                      <m:d>
                        <m:dPr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17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l-GR" sz="17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170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l-GR" sz="17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l-GR" sz="1700" i="1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  <m:r>
                                    <a:rPr lang="el-GR" sz="17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  <m:sSub>
                                    <m:sSubPr>
                                      <m:ctrlPr>
                                        <a:rPr lang="el-GR" sz="17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700" i="1">
                                          <a:latin typeface="Cambria Math" panose="02040503050406030204" pitchFamily="18" charset="0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lang="en-US" sz="1700" i="1">
                                          <a:latin typeface="Cambria Math" panose="02040503050406030204" pitchFamily="18" charset="0"/>
                                        </a:rPr>
                                        <m:t>𝑠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func>
                        </m:num>
                        <m:den>
                          <m:r>
                            <a:rPr lang="el-GR" sz="1700" i="1">
                              <a:latin typeface="Cambria Math" panose="02040503050406030204" pitchFamily="18" charset="0"/>
                            </a:rPr>
                            <m:t>𝜋</m:t>
                          </m:r>
                          <m:sSub>
                            <m:sSubPr>
                              <m:ctrlPr>
                                <a:rPr lang="el-GR" sz="17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𝑡𝑇</m:t>
                              </m:r>
                            </m:e>
                            <m:sub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r>
                        <a:rPr lang="en-US" sz="17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1700">
                          <a:latin typeface="Cambria Math" panose="02040503050406030204" pitchFamily="18" charset="0"/>
                        </a:rPr>
                        <m:t>sinc</m:t>
                      </m:r>
                      <m:r>
                        <a:rPr lang="en-US" sz="17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700" i="1">
                          <a:latin typeface="Cambria Math" panose="02040503050406030204" pitchFamily="18" charset="0"/>
                        </a:rPr>
                        <m:t>𝑡</m:t>
                      </m:r>
                      <m:sSub>
                        <m:sSubPr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US" sz="17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l-GR" sz="1700" dirty="0" smtClean="0"/>
              </a:p>
              <a:p>
                <a:pPr marL="0" indent="0" algn="l">
                  <a:spcBef>
                    <a:spcPts val="300"/>
                  </a:spcBef>
                  <a:spcAft>
                    <a:spcPts val="300"/>
                  </a:spcAft>
                  <a:buNone/>
                </a:pPr>
                <a:r>
                  <a:rPr lang="el-GR" sz="1700" dirty="0"/>
                  <a:t>και μετασχηματισμό </a:t>
                </a:r>
                <a:r>
                  <a:rPr lang="en-US" sz="1700" dirty="0"/>
                  <a:t>Fourier</a:t>
                </a:r>
                <a:r>
                  <a:rPr lang="el-GR" sz="1700" dirty="0"/>
                  <a:t>:</a:t>
                </a:r>
              </a:p>
              <a:p>
                <a:pPr marL="0" indent="0" algn="l">
                  <a:spcBef>
                    <a:spcPts val="300"/>
                  </a:spcBef>
                  <a:spcAft>
                    <a:spcPts val="3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𝐿𝑃𝐹</m:t>
                          </m:r>
                        </m:sub>
                      </m:sSub>
                      <m:d>
                        <m:dPr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𝛺</m:t>
                          </m:r>
                        </m:e>
                      </m:d>
                      <m:r>
                        <a:rPr lang="el-GR" sz="17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l-GR" sz="17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l-GR" sz="17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70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1700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  <m:r>
                                  <a:rPr lang="el-GR" sz="1700" i="1">
                                    <a:latin typeface="Cambria Math" panose="02040503050406030204" pitchFamily="18" charset="0"/>
                                  </a:rPr>
                                  <m:t>,  −</m:t>
                                </m:r>
                                <m:sSub>
                                  <m:sSubPr>
                                    <m:ctrlPr>
                                      <a:rPr lang="el-GR" sz="17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700" i="1">
                                        <a:latin typeface="Cambria Math" panose="02040503050406030204" pitchFamily="18" charset="0"/>
                                      </a:rPr>
                                      <m:t>𝛺</m:t>
                                    </m:r>
                                  </m:e>
                                  <m:sub>
                                    <m:r>
                                      <a:rPr lang="en-US" sz="1700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  <m:r>
                                  <a:rPr lang="el-GR" sz="1700" i="1">
                                    <a:latin typeface="Cambria Math" panose="02040503050406030204" pitchFamily="18" charset="0"/>
                                  </a:rPr>
                                  <m:t>/2&lt;</m:t>
                                </m:r>
                                <m:r>
                                  <a:rPr lang="en-US" sz="1700" i="1">
                                    <a:latin typeface="Cambria Math" panose="02040503050406030204" pitchFamily="18" charset="0"/>
                                  </a:rPr>
                                  <m:t>𝛺</m:t>
                                </m:r>
                                <m:r>
                                  <a:rPr lang="el-GR" sz="1700" i="1">
                                    <a:latin typeface="Cambria Math" panose="02040503050406030204" pitchFamily="18" charset="0"/>
                                  </a:rPr>
                                  <m:t>&lt; </m:t>
                                </m:r>
                                <m:sSub>
                                  <m:sSubPr>
                                    <m:ctrlPr>
                                      <a:rPr lang="el-GR" sz="17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700" i="1">
                                        <a:latin typeface="Cambria Math" panose="02040503050406030204" pitchFamily="18" charset="0"/>
                                      </a:rPr>
                                      <m:t>𝛺</m:t>
                                    </m:r>
                                  </m:e>
                                  <m:sub>
                                    <m:r>
                                      <a:rPr lang="en-US" sz="1700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  <m:r>
                                  <a:rPr lang="el-GR" sz="1700" i="1">
                                    <a:latin typeface="Cambria Math" panose="02040503050406030204" pitchFamily="18" charset="0"/>
                                  </a:rPr>
                                  <m:t>/2</m:t>
                                </m:r>
                              </m:e>
                            </m:mr>
                            <m:mr>
                              <m:e>
                                <m:r>
                                  <a:rPr lang="el-GR" sz="1700" i="1">
                                    <a:latin typeface="Cambria Math" panose="02040503050406030204" pitchFamily="18" charset="0"/>
                                  </a:rPr>
                                  <m:t>0,                              </m:t>
                                </m:r>
                                <m:r>
                                  <m:rPr>
                                    <m:sty m:val="p"/>
                                  </m:rPr>
                                  <a:rPr lang="el-GR" sz="1700">
                                    <a:latin typeface="Cambria Math" panose="02040503050406030204" pitchFamily="18" charset="0"/>
                                  </a:rPr>
                                  <m:t>αλλού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700" dirty="0" smtClean="0"/>
              </a:p>
              <a:p>
                <a:pPr marL="0" indent="0" algn="l">
                  <a:spcBef>
                    <a:spcPts val="300"/>
                  </a:spcBef>
                  <a:spcAft>
                    <a:spcPts val="300"/>
                  </a:spcAft>
                  <a:buNone/>
                </a:pPr>
                <a:r>
                  <a:rPr lang="el-GR" sz="1700" dirty="0"/>
                  <a:t>Το ανακατασκευασμένο αναλογικό σήμα </a:t>
                </a:r>
                <a:r>
                  <a:rPr lang="el-GR" sz="1700" dirty="0" smtClean="0"/>
                  <a:t>στην </a:t>
                </a:r>
                <a:r>
                  <a:rPr lang="el-GR" sz="1700" dirty="0"/>
                  <a:t>έξοδο του </a:t>
                </a:r>
                <a:r>
                  <a:rPr lang="el-GR" sz="1700" dirty="0" smtClean="0"/>
                  <a:t>φίλτρου </a:t>
                </a:r>
                <a:r>
                  <a:rPr lang="el-GR" sz="1700" dirty="0"/>
                  <a:t>δίνεται </a:t>
                </a:r>
                <a:r>
                  <a:rPr lang="el-GR" sz="1700" dirty="0" smtClean="0"/>
                  <a:t>από:</a:t>
                </a:r>
                <a:endParaRPr lang="el-GR" sz="1700" dirty="0"/>
              </a:p>
              <a:p>
                <a:pPr marL="0" indent="0" algn="l">
                  <a:spcBef>
                    <a:spcPts val="300"/>
                  </a:spcBef>
                  <a:spcAft>
                    <a:spcPts val="3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l-GR" sz="17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𝛼</m:t>
                          </m:r>
                        </m:sub>
                      </m:sSub>
                      <m:d>
                        <m:dPr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l-GR" sz="17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l-GR" sz="1700" i="1">
                              <a:latin typeface="Cambria Math" panose="02040503050406030204" pitchFamily="18" charset="0"/>
                            </a:rPr>
                            <m:t>=−∞</m:t>
                          </m:r>
                        </m:sub>
                        <m:sup>
                          <m:r>
                            <a:rPr lang="el-GR" sz="1700" i="1">
                              <a:latin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l-GR" sz="17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  <m:d>
                            <m:dPr>
                              <m:ctrlPr>
                                <a:rPr lang="el-GR" sz="17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sSub>
                                <m:sSubPr>
                                  <m:ctrlPr>
                                    <a:rPr lang="el-GR" sz="17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700" i="1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17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  <m:sSub>
                        <m:sSubPr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700" i="1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l-GR" sz="1700" i="1">
                              <a:latin typeface="Cambria Math" panose="02040503050406030204" pitchFamily="18" charset="0"/>
                            </a:rPr>
                            <m:t>𝐿𝑃𝐹</m:t>
                          </m:r>
                        </m:sub>
                      </m:sSub>
                      <m:d>
                        <m:dPr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l-GR" sz="17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𝑛</m:t>
                          </m:r>
                          <m:sSub>
                            <m:sSubPr>
                              <m:ctrlPr>
                                <a:rPr lang="el-GR" sz="17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</m:e>
                      </m:d>
                      <m:r>
                        <a:rPr lang="en-US" sz="17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l-GR" sz="1700" i="1">
                              <a:latin typeface="Cambria Math" panose="02040503050406030204" pitchFamily="18" charset="0"/>
                            </a:rPr>
                            <m:t>=−∞</m:t>
                          </m:r>
                        </m:sub>
                        <m:sup>
                          <m:r>
                            <a:rPr lang="el-GR" sz="1700" i="1">
                              <a:latin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l-GR" sz="17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  <m:d>
                            <m:dPr>
                              <m:ctrlPr>
                                <a:rPr lang="el-GR" sz="17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sSub>
                                <m:sSubPr>
                                  <m:ctrlPr>
                                    <a:rPr lang="el-GR" sz="17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700" i="1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17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  <m:r>
                        <a:rPr lang="en-US" sz="17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700">
                          <a:latin typeface="Cambria Math" panose="02040503050406030204" pitchFamily="18" charset="0"/>
                        </a:rPr>
                        <m:t>sinc</m:t>
                      </m:r>
                      <m:d>
                        <m:dPr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l-GR" sz="17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𝑛</m:t>
                          </m:r>
                          <m:sSub>
                            <m:sSubPr>
                              <m:ctrlPr>
                                <a:rPr lang="el-GR" sz="17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)/</m:t>
                          </m:r>
                          <m:sSub>
                            <m:sSubPr>
                              <m:ctrlPr>
                                <a:rPr lang="el-GR" sz="17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l-GR" sz="1700" dirty="0"/>
              </a:p>
              <a:p>
                <a:pPr marL="0" indent="0" algn="l">
                  <a:spcBef>
                    <a:spcPts val="300"/>
                  </a:spcBef>
                  <a:spcAft>
                    <a:spcPts val="300"/>
                  </a:spcAft>
                  <a:buNone/>
                </a:pPr>
                <a:r>
                  <a:rPr lang="el-GR" sz="1700" dirty="0"/>
                  <a:t>και ο μετασχηματισμός </a:t>
                </a:r>
                <a:r>
                  <a:rPr lang="en-US" sz="1700" dirty="0"/>
                  <a:t>Fourier</a:t>
                </a:r>
                <a:r>
                  <a:rPr lang="el-GR" sz="1700" dirty="0"/>
                  <a:t> του ανακατασκευασμένου σήματος είναι:</a:t>
                </a:r>
              </a:p>
              <a:p>
                <a:pPr marL="0" indent="0" algn="l">
                  <a:spcBef>
                    <a:spcPts val="300"/>
                  </a:spcBef>
                  <a:spcAft>
                    <a:spcPts val="3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l-GR" sz="17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</m:acc>
                        </m:e>
                        <m:sub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𝛼</m:t>
                          </m:r>
                        </m:sub>
                      </m:sSub>
                      <m:d>
                        <m:dPr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l-GR" sz="1700" i="1">
                              <a:latin typeface="Cambria Math" panose="02040503050406030204" pitchFamily="18" charset="0"/>
                            </a:rPr>
                            <m:t>𝛺</m:t>
                          </m:r>
                        </m:e>
                      </m:d>
                      <m:r>
                        <a:rPr lang="el-GR" sz="17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d>
                        <m:dPr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l-GR" sz="1700" i="1">
                              <a:latin typeface="Cambria Math" panose="02040503050406030204" pitchFamily="18" charset="0"/>
                            </a:rPr>
                            <m:t>𝛺</m:t>
                          </m:r>
                        </m:e>
                      </m:d>
                      <m:sSub>
                        <m:sSubPr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𝐿𝑃𝐹</m:t>
                          </m:r>
                        </m:sub>
                      </m:sSub>
                      <m:d>
                        <m:dPr>
                          <m:ctrlPr>
                            <a:rPr lang="el-GR" sz="17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𝛺</m:t>
                          </m:r>
                        </m:e>
                      </m:d>
                    </m:oMath>
                  </m:oMathPara>
                </a14:m>
                <a:endParaRPr lang="en-US" sz="17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t="-471" b="-1882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47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8467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Ανακατασκευή Αναλογικού Σήματος από Ψηφιακό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l">
              <a:spcBef>
                <a:spcPts val="600"/>
              </a:spcBef>
              <a:spcAft>
                <a:spcPts val="600"/>
              </a:spcAft>
              <a:buNone/>
            </a:pPr>
            <a:r>
              <a:rPr lang="el-GR" sz="1800" dirty="0"/>
              <a:t>Σε πραγματικές συνθήκες είναι πιθανό η ακριβής ανακατασκευή του αρχικού σήματος </a:t>
            </a:r>
            <a:r>
              <a:rPr lang="el-GR" sz="1800" dirty="0" smtClean="0"/>
              <a:t>επειδή:</a:t>
            </a:r>
            <a:endParaRPr lang="el-GR" sz="1800" dirty="0"/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l-GR" sz="1800" dirty="0" smtClean="0"/>
              <a:t>Το </a:t>
            </a:r>
            <a:r>
              <a:rPr lang="el-GR" sz="1800" dirty="0"/>
              <a:t>αρχικό σήμα δεν ήταν πεπερασμένου εύρους ζώνης, </a:t>
            </a:r>
            <a:r>
              <a:rPr lang="el-GR" sz="1800" dirty="0" smtClean="0"/>
              <a:t>οπότε δεν ήταν εφικτός ο </a:t>
            </a:r>
            <a:r>
              <a:rPr lang="el-GR" sz="1800" dirty="0"/>
              <a:t>προσδιορισμός της συχνότητας </a:t>
            </a:r>
            <a:r>
              <a:rPr lang="en-US" sz="1800" dirty="0" err="1" smtClean="0"/>
              <a:t>Nyquist</a:t>
            </a:r>
            <a:r>
              <a:rPr lang="el-GR" sz="1800" dirty="0" smtClean="0"/>
              <a:t> </a:t>
            </a:r>
            <a:r>
              <a:rPr lang="el-GR" sz="1800" dirty="0"/>
              <a:t>άρα και της ελάχιστης τιμής της συχνότητας </a:t>
            </a:r>
            <a:r>
              <a:rPr lang="el-GR" sz="1800" dirty="0" smtClean="0"/>
              <a:t>δειγματοληψίας, </a:t>
            </a:r>
            <a:r>
              <a:rPr lang="el-GR" sz="1800" dirty="0"/>
              <a:t>ώστε να μην προκαλείται το φαινόμενο της αλλοίωσης.</a:t>
            </a:r>
          </a:p>
          <a:p>
            <a:pPr lvl="0" algn="l">
              <a:spcBef>
                <a:spcPts val="600"/>
              </a:spcBef>
              <a:spcAft>
                <a:spcPts val="600"/>
              </a:spcAft>
            </a:pPr>
            <a:r>
              <a:rPr lang="el-GR" sz="1800" dirty="0"/>
              <a:t>Ο ρυθμός δειγματοληψίας δεν ήταν σταθερός σε όλη τη διάρκεια της </a:t>
            </a:r>
            <a:r>
              <a:rPr lang="el-GR" sz="1800" dirty="0" err="1" smtClean="0"/>
              <a:t>δειγμα-τοληψίας</a:t>
            </a:r>
            <a:r>
              <a:rPr lang="el-GR" sz="1800" dirty="0" smtClean="0"/>
              <a:t> </a:t>
            </a:r>
            <a:r>
              <a:rPr lang="el-GR" sz="1800" dirty="0"/>
              <a:t>και κάποιες διακυμάνσεις στη χρονική απόσταση </a:t>
            </a:r>
            <a:r>
              <a:rPr lang="el-GR" sz="1800" dirty="0" smtClean="0"/>
              <a:t>ανάμεσα </a:t>
            </a:r>
            <a:r>
              <a:rPr lang="el-GR" sz="1800" dirty="0"/>
              <a:t>σε διαδοχικά δείγματα μπορεί να εμφανίστηκαν.</a:t>
            </a:r>
          </a:p>
          <a:p>
            <a:pPr lvl="0" algn="l">
              <a:spcBef>
                <a:spcPts val="600"/>
              </a:spcBef>
              <a:spcAft>
                <a:spcPts val="600"/>
              </a:spcAft>
            </a:pPr>
            <a:r>
              <a:rPr lang="el-GR" sz="1800" dirty="0"/>
              <a:t>Το φίλτρο ανακατασκευής που χρησιμοποιήθηκε είναι ένα πραγματικό φίλτρο και όχι ένα ιδανικό όπως απαιτεί η θεωρητική ανάλυση.</a:t>
            </a:r>
          </a:p>
          <a:p>
            <a:pPr marL="0" indent="0" algn="l">
              <a:spcBef>
                <a:spcPts val="600"/>
              </a:spcBef>
              <a:spcAft>
                <a:spcPts val="600"/>
              </a:spcAft>
              <a:buNone/>
            </a:pPr>
            <a:r>
              <a:rPr lang="el-GR" sz="1800" dirty="0" smtClean="0"/>
              <a:t>Ωστόσο </a:t>
            </a:r>
            <a:r>
              <a:rPr lang="el-GR" sz="1800" dirty="0"/>
              <a:t>ο σημαντικότερος λόγος για την μη-ακριβή ανακατασκευή του αρχικού σήματος οφείλεται στον </a:t>
            </a:r>
            <a:r>
              <a:rPr lang="el-GR" sz="1800" dirty="0" err="1"/>
              <a:t>κβαντισμό</a:t>
            </a:r>
            <a:r>
              <a:rPr lang="el-GR" sz="1800" dirty="0"/>
              <a:t> των δειγμάτων του σήματος. </a:t>
            </a:r>
            <a:endParaRPr lang="el-GR" sz="1800" dirty="0" smtClean="0"/>
          </a:p>
          <a:p>
            <a:pPr marL="0" indent="0" algn="l">
              <a:spcBef>
                <a:spcPts val="600"/>
              </a:spcBef>
              <a:spcAft>
                <a:spcPts val="600"/>
              </a:spcAft>
              <a:buNone/>
            </a:pPr>
            <a:r>
              <a:rPr lang="el-GR" sz="1800" dirty="0" smtClean="0"/>
              <a:t>Γνωρίζουμε ότι </a:t>
            </a:r>
            <a:r>
              <a:rPr lang="el-GR" sz="1800" dirty="0"/>
              <a:t>η διαδικασία </a:t>
            </a:r>
            <a:r>
              <a:rPr lang="el-GR" sz="1800" dirty="0" err="1"/>
              <a:t>κβαντισμού</a:t>
            </a:r>
            <a:r>
              <a:rPr lang="el-GR" sz="1800" dirty="0"/>
              <a:t> εισάγει πάντα θόρυβο </a:t>
            </a:r>
            <a:r>
              <a:rPr lang="el-GR" sz="1800" dirty="0" err="1" smtClean="0"/>
              <a:t>κβαντισμού</a:t>
            </a:r>
            <a:r>
              <a:rPr lang="el-GR" sz="1800" dirty="0"/>
              <a:t>, ο οποίος δεν είναι εφικτό να αφαιρεθεί</a:t>
            </a:r>
            <a:r>
              <a:rPr lang="el-GR" sz="1800" dirty="0" smtClean="0"/>
              <a:t>.</a:t>
            </a:r>
            <a:endParaRPr lang="el-GR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48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3740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Ανακατασκευή Αναλογικού Σήματος από Ψηφιακό</a:t>
            </a:r>
            <a:endParaRPr lang="el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1052736"/>
                <a:ext cx="3312368" cy="5184576"/>
              </a:xfrm>
            </p:spPr>
            <p:txBody>
              <a:bodyPr>
                <a:noAutofit/>
              </a:bodyPr>
              <a:lstStyle/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700" dirty="0" smtClean="0"/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700" dirty="0"/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700" dirty="0"/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700" dirty="0" smtClean="0"/>
                  <a:t>(</a:t>
                </a:r>
                <a:r>
                  <a:rPr lang="el-GR" sz="1700" dirty="0"/>
                  <a:t>α) Αναλογικό 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7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sz="17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l-GR" sz="17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sz="17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sz="1700" i="1" dirty="0" smtClean="0"/>
                  <a:t/>
                </a:r>
                <a:br>
                  <a:rPr lang="el-GR" sz="1700" i="1" dirty="0" smtClean="0"/>
                </a:br>
                <a:endParaRPr lang="el-GR" sz="1700" i="1" dirty="0" smtClean="0"/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700" dirty="0" smtClean="0"/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700" dirty="0" smtClean="0"/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700" dirty="0" smtClean="0"/>
                  <a:t>(β</a:t>
                </a:r>
                <a:r>
                  <a:rPr lang="el-GR" sz="1700" smtClean="0"/>
                  <a:t>) Δειγματοληπτημένο 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17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sz="1700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sz="17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l-GR" sz="17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l-GR" sz="17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sz="1700" dirty="0" smtClean="0"/>
                  <a:t/>
                </a:r>
                <a:br>
                  <a:rPr lang="el-GR" sz="1700" dirty="0" smtClean="0"/>
                </a:br>
                <a:endParaRPr lang="el-GR" sz="1700" dirty="0" smtClean="0"/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700" dirty="0"/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l-GR" sz="1700" dirty="0" smtClean="0"/>
              </a:p>
              <a:p>
                <a:pPr marL="0" indent="0" algn="l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l-GR" sz="1700" dirty="0" smtClean="0"/>
                  <a:t>(γ) Ανακατασκευασμένο 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l-GR" sz="17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l-GR" sz="17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l-GR" sz="1700" i="1">
                            <a:latin typeface="Cambria Math" panose="02040503050406030204" pitchFamily="18" charset="0"/>
                          </a:rPr>
                          <m:t>𝛼</m:t>
                        </m:r>
                      </m:sub>
                    </m:sSub>
                    <m:r>
                      <a:rPr lang="el-GR" sz="17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l-GR" sz="17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l-GR" sz="17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sz="1700" dirty="0"/>
                  <a:t> </a:t>
                </a:r>
                <a:r>
                  <a:rPr lang="el-GR" sz="1700" dirty="0" smtClean="0"/>
                  <a:t>με παρεμβολή </a:t>
                </a:r>
                <a:r>
                  <a:rPr lang="el-GR" sz="1700" dirty="0"/>
                  <a:t>μηδενικής τάξης</a:t>
                </a:r>
                <a:endParaRPr lang="en-US" sz="17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1052736"/>
                <a:ext cx="3312368" cy="5184576"/>
              </a:xfrm>
              <a:blipFill>
                <a:blip r:embed="rId2"/>
                <a:stretch>
                  <a:fillRect l="-1289" b="-4824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49</a:t>
            </a:fld>
            <a:endParaRPr lang="el-GR"/>
          </a:p>
        </p:txBody>
      </p:sp>
      <p:pic>
        <p:nvPicPr>
          <p:cNvPr id="5" name="Picture 4" descr="C:\Users\mparask\Dropbox\4_Personal\2_my_Publications\3_BOOKS\DSP\FIGURES\PROCESSED\K05\Figure_5.13.jpg"/>
          <p:cNvPicPr/>
          <p:nvPr/>
        </p:nvPicPr>
        <p:blipFill rotWithShape="1">
          <a:blip r:embed="rId3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358" t="3041" r="4816" b="4651"/>
          <a:stretch/>
        </p:blipFill>
        <p:spPr bwMode="auto">
          <a:xfrm>
            <a:off x="3779912" y="964465"/>
            <a:ext cx="4752528" cy="57570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1921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Δειγματοληψία (</a:t>
            </a:r>
            <a:r>
              <a:rPr lang="en-US" dirty="0" smtClean="0"/>
              <a:t>Sampling)</a:t>
            </a:r>
            <a:endParaRPr lang="el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23528" y="1052736"/>
                <a:ext cx="8496944" cy="52650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900"/>
                  </a:spcBef>
                  <a:spcAft>
                    <a:spcPts val="900"/>
                  </a:spcAft>
                </a:pPr>
                <a:r>
                  <a:rPr lang="el-GR" b="1" dirty="0" smtClean="0">
                    <a:latin typeface="Cambria Math" pitchFamily="18" charset="0"/>
                    <a:ea typeface="Cambria Math" pitchFamily="18" charset="0"/>
                  </a:rPr>
                  <a:t>Δειγματοληψία 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(sampling) </a:t>
                </a:r>
                <a:r>
                  <a:rPr lang="el-GR" dirty="0" smtClean="0">
                    <a:latin typeface="Cambria Math" pitchFamily="18" charset="0"/>
                    <a:ea typeface="Cambria Math" pitchFamily="18" charset="0"/>
                  </a:rPr>
                  <a:t>είναι η διαδικασία μετατροπής ενός σήματος συνεχούς χρόνου και συνεχούς πλάτους (αναλογικό σήμα) σε σήμα διακριτού χρόνου (ΣΔΧ).</a:t>
                </a:r>
                <a:endParaRPr lang="en-US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spcBef>
                    <a:spcPts val="900"/>
                  </a:spcBef>
                  <a:spcAft>
                    <a:spcPts val="900"/>
                  </a:spcAft>
                </a:pPr>
                <a:r>
                  <a:rPr lang="el-GR" dirty="0" smtClean="0">
                    <a:latin typeface="Cambria Math" pitchFamily="18" charset="0"/>
                    <a:ea typeface="Cambria Math" pitchFamily="18" charset="0"/>
                  </a:rPr>
                  <a:t>Ένα αναλογικό 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  <a:ea typeface="Cambria Math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  <a:ea typeface="Cambria Math" pitchFamily="18" charset="0"/>
                          </a:rPr>
                          <m:t>𝑎</m:t>
                        </m:r>
                      </m:sub>
                    </m:sSub>
                    <m:r>
                      <a:rPr lang="en-US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n-US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b="1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l-GR" dirty="0" smtClean="0">
                    <a:latin typeface="Cambria Math" pitchFamily="18" charset="0"/>
                    <a:ea typeface="Cambria Math" pitchFamily="18" charset="0"/>
                  </a:rPr>
                  <a:t>με πεπερασμένο εύρος ζώνης συχνοτήτων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Cambria Math" pitchFamily="18" charset="0"/>
                          </a:rPr>
                          <m:t>𝑋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Cambria Math" pitchFamily="18" charset="0"/>
                          </a:rPr>
                          <m:t>𝑎</m:t>
                        </m:r>
                      </m:sub>
                    </m:sSub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l-GR" b="0" i="0" dirty="0" smtClean="0">
                        <a:latin typeface="Cambria Math" panose="02040503050406030204" pitchFamily="18" charset="0"/>
                        <a:ea typeface="Cambria Math" pitchFamily="18" charset="0"/>
                      </a:rPr>
                      <m:t>Ω</m:t>
                    </m:r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dirty="0" smtClean="0">
                    <a:latin typeface="Cambria Math" pitchFamily="18" charset="0"/>
                    <a:ea typeface="Cambria Math" pitchFamily="18" charset="0"/>
                  </a:rPr>
                  <a:t> και μέγιστη συχνότητα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dirty="0">
                            <a:latin typeface="Cambria Math" panose="02040503050406030204" pitchFamily="18" charset="0"/>
                            <a:ea typeface="Cambria Math" pitchFamily="18" charset="0"/>
                          </a:rPr>
                          <m:t>Ω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  <a:ea typeface="Cambria Math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l-GR" dirty="0" smtClean="0">
                    <a:latin typeface="Cambria Math" pitchFamily="18" charset="0"/>
                    <a:ea typeface="Cambria Math" pitchFamily="18" charset="0"/>
                  </a:rPr>
                  <a:t>, υπόκειται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σε δειγματοληψία</a:t>
                </a:r>
                <a:r>
                  <a:rPr lang="el-GR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με ρυθμό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=1/</m:t>
                    </m:r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(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δείγματα/</a:t>
                </a:r>
                <a:r>
                  <a:rPr lang="en-US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sec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). Ως αποτέλεσμα παράγεται το </a:t>
                </a:r>
                <a:r>
                  <a:rPr lang="el-GR" b="1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σήμα </a:t>
                </a:r>
                <a:r>
                  <a:rPr lang="el-GR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διακριτού </a:t>
                </a:r>
                <a:r>
                  <a:rPr lang="el-GR" b="1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χρόνου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[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:</a:t>
                </a:r>
                <a:endParaRPr lang="el-G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spcBef>
                    <a:spcPts val="900"/>
                  </a:spcBef>
                  <a:spcAft>
                    <a:spcPts val="9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l-G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sSub>
                        <m:sSub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sub>
                      </m:sSub>
                      <m:d>
                        <m:d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sSub>
                            <m:sSubPr>
                              <m:ctrlP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</m:e>
                      </m:d>
                      <m:r>
                        <a:rPr lang="el-G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sub>
                      </m:sSub>
                      <m:d>
                        <m:d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sSub>
                        <m:sSub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|</m:t>
                          </m:r>
                        </m:e>
                        <m:sub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sSub>
                            <m:sSubPr>
                              <m:ctrlP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l-G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el-GR" b="1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spcBef>
                    <a:spcPts val="900"/>
                  </a:spcBef>
                  <a:spcAft>
                    <a:spcPts val="900"/>
                  </a:spcAft>
                </a:pP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Η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τιμή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της περιόδου δειγματοληψίας</a:t>
                </a:r>
                <a:r>
                  <a:rPr lang="el-GR" b="1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προσδιορίζεται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από το </a:t>
                </a:r>
                <a:r>
                  <a:rPr lang="el-GR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κριτήριο </a:t>
                </a:r>
                <a:r>
                  <a:rPr lang="en-US" b="1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Nyquist</a:t>
                </a:r>
                <a:r>
                  <a:rPr lang="en-US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l-GR" b="1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ή Θεώρημα </a:t>
                </a:r>
                <a:r>
                  <a:rPr lang="el-GR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Δειγματοληψίας</a:t>
                </a:r>
                <a:r>
                  <a:rPr lang="el-GR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(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sampling theorem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). Σύμφωνα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με αυτό, αν το αναλογικό 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έχει ένα αυστηρά περιορισμένο εύρος ζώνης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συχνοτήτων </a:t>
                </a:r>
                <a:r>
                  <a:rPr lang="el-GR" dirty="0">
                    <a:latin typeface="Cambria Math" pitchFamily="18" charset="0"/>
                    <a:ea typeface="Cambria Math" pitchFamily="18" charset="0"/>
                  </a:rPr>
                  <a:t>[</a:t>
                </a:r>
                <a:r>
                  <a:rPr lang="el-GR" dirty="0" smtClean="0">
                    <a:latin typeface="Cambria Math" pitchFamily="18" charset="0"/>
                    <a:ea typeface="Cambria Math" pitchFamily="18" charset="0"/>
                  </a:rPr>
                  <a:t>δηλ. ισχύει: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  <a:ea typeface="Cambria Math" pitchFamily="18" charset="0"/>
                          </a:rPr>
                          <m:t>𝑋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  <a:ea typeface="Cambria Math" pitchFamily="18" charset="0"/>
                          </a:rPr>
                          <m:t>𝑎</m:t>
                        </m:r>
                      </m:sub>
                    </m:sSub>
                    <m:r>
                      <a:rPr lang="en-US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l-GR" dirty="0">
                        <a:latin typeface="Cambria Math" panose="02040503050406030204" pitchFamily="18" charset="0"/>
                        <a:ea typeface="Cambria Math" pitchFamily="18" charset="0"/>
                      </a:rPr>
                      <m:t>Ω</m:t>
                    </m:r>
                    <m:r>
                      <a:rPr lang="en-US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  <m:r>
                      <a:rPr lang="en-US" b="1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0 </m:t>
                    </m:r>
                    <m:r>
                      <m:rPr>
                        <m:sty m:val="p"/>
                      </m:rPr>
                      <a:rPr lang="el-GR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για</m:t>
                    </m:r>
                    <m:r>
                      <a:rPr lang="el-GR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  <m:d>
                      <m:dPr>
                        <m:begChr m:val="|"/>
                        <m:endChr m:val="|"/>
                        <m:ctrlPr>
                          <a:rPr lang="el-GR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l-GR" dirty="0">
                            <a:latin typeface="Cambria Math" panose="02040503050406030204" pitchFamily="18" charset="0"/>
                            <a:ea typeface="Cambria Math" pitchFamily="18" charset="0"/>
                          </a:rPr>
                          <m:t>Ω</m:t>
                        </m:r>
                      </m:e>
                    </m:d>
                    <m:r>
                      <a:rPr lang="en-US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dirty="0">
                            <a:latin typeface="Cambria Math" panose="02040503050406030204" pitchFamily="18" charset="0"/>
                            <a:ea typeface="Cambria Math" pitchFamily="18" charset="0"/>
                          </a:rPr>
                          <m:t>Ω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  <a:ea typeface="Cambria Math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l-GR" dirty="0">
                    <a:latin typeface="Cambria Math" pitchFamily="18" charset="0"/>
                    <a:ea typeface="Cambria Math" pitchFamily="18" charset="0"/>
                  </a:rPr>
                  <a:t>], τότε το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μπορεί να ανακτηθεί πλήρως από τα δείγματα του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αν για τη συχνότητα δειγματοληψίας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ισχύει η σχέση:</a:t>
                </a:r>
              </a:p>
              <a:p>
                <a:pPr algn="ctr">
                  <a:spcBef>
                    <a:spcPts val="900"/>
                  </a:spcBef>
                  <a:spcAft>
                    <a:spcPts val="9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≥2</m:t>
                    </m:r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ή ισοδύναμα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≥2</m:t>
                    </m:r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endParaRPr lang="el-G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spcBef>
                    <a:spcPts val="900"/>
                  </a:spcBef>
                  <a:spcAft>
                    <a:spcPts val="900"/>
                  </a:spcAft>
                </a:pPr>
                <a:r>
                  <a:rPr lang="el-GR" dirty="0" smtClean="0">
                    <a:latin typeface="Cambria Math" pitchFamily="18" charset="0"/>
                    <a:ea typeface="Cambria Math" pitchFamily="18" charset="0"/>
                  </a:rPr>
                  <a:t>όπου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Cambria Math" pitchFamily="18" charset="0"/>
                          </a:rPr>
                          <m:t>𝑓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Cambria Math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l-GR" dirty="0" smtClean="0">
                    <a:latin typeface="Cambria Math" pitchFamily="18" charset="0"/>
                    <a:ea typeface="Cambria Math" pitchFamily="18" charset="0"/>
                  </a:rPr>
                  <a:t> είναι η μέγιστη συχνότητα του σήματος συνεχούς χρόνου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l-GR" dirty="0" smtClean="0">
                    <a:latin typeface="Cambria Math" pitchFamily="18" charset="0"/>
                    <a:ea typeface="Cambria Math" pitchFamily="18" charset="0"/>
                  </a:rPr>
                  <a:t>.</a:t>
                </a:r>
              </a:p>
              <a:p>
                <a:pPr>
                  <a:spcBef>
                    <a:spcPts val="900"/>
                  </a:spcBef>
                  <a:spcAft>
                    <a:spcPts val="900"/>
                  </a:spcAft>
                </a:pPr>
                <a:r>
                  <a:rPr lang="el-GR" dirty="0" smtClean="0">
                    <a:latin typeface="Cambria Math" pitchFamily="18" charset="0"/>
                    <a:ea typeface="Cambria Math" pitchFamily="18" charset="0"/>
                  </a:rPr>
                  <a:t>Ο </a:t>
                </a:r>
                <a:r>
                  <a:rPr lang="el-GR" b="1" dirty="0" smtClean="0">
                    <a:latin typeface="Cambria Math" pitchFamily="18" charset="0"/>
                    <a:ea typeface="Cambria Math" pitchFamily="18" charset="0"/>
                  </a:rPr>
                  <a:t>ρυθμός </a:t>
                </a:r>
                <a:r>
                  <a:rPr lang="en-US" b="1" dirty="0" err="1" smtClean="0">
                    <a:latin typeface="Cambria Math" pitchFamily="18" charset="0"/>
                    <a:ea typeface="Cambria Math" pitchFamily="18" charset="0"/>
                  </a:rPr>
                  <a:t>Nyquist</a:t>
                </a:r>
                <a:r>
                  <a:rPr lang="en-US" b="1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l-GR" dirty="0" smtClean="0">
                    <a:latin typeface="Cambria Math" pitchFamily="18" charset="0"/>
                    <a:ea typeface="Cambria Math" pitchFamily="18" charset="0"/>
                  </a:rPr>
                  <a:t>ορίζεται από τη σχέση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 panose="02040503050406030204" pitchFamily="18" charset="0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Cambria Math" pitchFamily="18" charset="0"/>
                          </a:rPr>
                          <m:t>𝑓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Cambria Math" pitchFamily="18" charset="0"/>
                          </a:rPr>
                          <m:t>𝑛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=2 </m:t>
                    </m:r>
                    <m:sSub>
                      <m:sSubPr>
                        <m:ctrlPr>
                          <a:rPr lang="en-US" i="1" dirty="0" err="1" smtClean="0">
                            <a:latin typeface="Cambria Math" panose="02040503050406030204" pitchFamily="18" charset="0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b="0" i="1" dirty="0" err="1" smtClean="0">
                            <a:latin typeface="Cambria Math" panose="02040503050406030204" pitchFamily="18" charset="0"/>
                            <a:ea typeface="Cambria Math" pitchFamily="18" charset="0"/>
                          </a:rPr>
                          <m:t>𝑓</m:t>
                        </m:r>
                      </m:e>
                      <m:sub>
                        <m:r>
                          <a:rPr lang="en-US" b="0" i="1" dirty="0" err="1" smtClean="0">
                            <a:latin typeface="Cambria Math" panose="02040503050406030204" pitchFamily="18" charset="0"/>
                            <a:ea typeface="Cambria Math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endParaRPr lang="en-US" dirty="0" smtClean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052736"/>
                <a:ext cx="8496944" cy="5265096"/>
              </a:xfrm>
              <a:prstGeom prst="rect">
                <a:avLst/>
              </a:prstGeom>
              <a:blipFill>
                <a:blip r:embed="rId2"/>
                <a:stretch>
                  <a:fillRect l="-574" t="-811" b="-927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5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7500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Δειγματοληψία</a:t>
            </a:r>
            <a:endParaRPr lang="el-G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23527" y="1092891"/>
                <a:ext cx="8496944" cy="5447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900"/>
                  </a:spcBef>
                  <a:spcAft>
                    <a:spcPts val="900"/>
                  </a:spcAft>
                </a:pP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Στην πράξη η δειγματοληψία μπορεί να υλοποιηθεί από το διαδοχικό άνοιγμα </a:t>
                </a:r>
                <a:r>
                  <a:rPr lang="en-US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/>
                </a:r>
                <a:br>
                  <a:rPr lang="en-US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και κλείσιμο ενός ιδανικού διακόπτη</a:t>
                </a:r>
                <a:r>
                  <a:rPr lang="en-US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ανά χρονικό διάστημα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Τα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δείγματα του σήματος λαμβάνονται κατά τις στιγμές που ο διακόπτης είναι κλειστός, ενώ τις στιγμές που ο διακόπτης είναι ανοικτός δεν προκύπτουν δείγματα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  <a:endParaRPr lang="en-US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spcBef>
                    <a:spcPts val="900"/>
                  </a:spcBef>
                  <a:spcAft>
                    <a:spcPts val="900"/>
                  </a:spcAft>
                </a:pPr>
                <a:endParaRPr lang="en-US" sz="20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spcBef>
                    <a:spcPts val="900"/>
                  </a:spcBef>
                  <a:spcAft>
                    <a:spcPts val="900"/>
                  </a:spcAft>
                </a:pPr>
                <a:endParaRPr lang="en-US" sz="2000" dirty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spcBef>
                    <a:spcPts val="900"/>
                  </a:spcBef>
                  <a:spcAft>
                    <a:spcPts val="900"/>
                  </a:spcAft>
                </a:pPr>
                <a:endParaRPr lang="el-GR" sz="20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spcBef>
                    <a:spcPts val="900"/>
                  </a:spcBef>
                  <a:spcAft>
                    <a:spcPts val="900"/>
                  </a:spcAft>
                </a:pPr>
                <a:endParaRPr lang="el-GR" sz="2000" dirty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spcBef>
                    <a:spcPts val="900"/>
                  </a:spcBef>
                  <a:spcAft>
                    <a:spcPts val="900"/>
                  </a:spcAft>
                </a:pPr>
                <a:endParaRPr lang="el-GR" sz="20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spcBef>
                    <a:spcPts val="900"/>
                  </a:spcBef>
                  <a:spcAft>
                    <a:spcPts val="900"/>
                  </a:spcAft>
                </a:pPr>
                <a:endParaRPr lang="el-GR" sz="2000" dirty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spcBef>
                    <a:spcPts val="900"/>
                  </a:spcBef>
                  <a:spcAft>
                    <a:spcPts val="900"/>
                  </a:spcAft>
                </a:pPr>
                <a:endParaRPr lang="en-US" dirty="0">
                  <a:latin typeface="Cambria Math" pitchFamily="18" charset="0"/>
                  <a:ea typeface="Cambria Math" pitchFamily="18" charset="0"/>
                </a:endParaRPr>
              </a:p>
              <a:p>
                <a:pPr algn="ctr">
                  <a:spcBef>
                    <a:spcPts val="900"/>
                  </a:spcBef>
                  <a:spcAft>
                    <a:spcPts val="900"/>
                  </a:spcAft>
                </a:pPr>
                <a:r>
                  <a:rPr lang="en-US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(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α) Αναλογικό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σήμα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(β) σήμα διακριτού χρόνου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[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  <a:endParaRPr lang="en-US" dirty="0" smtClean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7" y="1092891"/>
                <a:ext cx="8496944" cy="5447645"/>
              </a:xfrm>
              <a:prstGeom prst="rect">
                <a:avLst/>
              </a:prstGeom>
              <a:blipFill>
                <a:blip r:embed="rId2"/>
                <a:stretch>
                  <a:fillRect l="-574" t="-671" b="-671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6</a:t>
            </a:fld>
            <a:endParaRPr lang="el-G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676532"/>
            <a:ext cx="5963541" cy="8244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004161"/>
            <a:ext cx="6737920" cy="187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96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800" dirty="0" smtClean="0"/>
              <a:t>Σχέση μεταξύ αναλογικής και ψηφιακής συχνότητας</a:t>
            </a:r>
            <a:endParaRPr lang="el-GR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7</a:t>
            </a:fld>
            <a:endParaRPr lang="el-G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23528" y="1412776"/>
                <a:ext cx="8064896" cy="33085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Η αντιστοίχιση ανάμεσα στη </a:t>
                </a:r>
                <a:r>
                  <a:rPr lang="el-GR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συνεχή συχνότητα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𝛺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(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𝑟𝑎𝑑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/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𝑠𝑒𝑐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του σήματος συνεχούς χρόνου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και στη </a:t>
                </a:r>
                <a:r>
                  <a:rPr lang="el-GR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διακριτή συχνότητα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𝜔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(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𝑟𝑎𝑑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του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σήματος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διακριτού χρόνου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δίνεται από τη σχέση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:</a:t>
                </a:r>
                <a:r>
                  <a:rPr lang="en-US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  <a:p>
                <a:pPr algn="ctr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𝜔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𝛺</m:t>
                    </m:r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</a:t>
                </a:r>
                <a:r>
                  <a:rPr lang="en-US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𝑟𝑎𝑑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/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𝑠𝑒𝑐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 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(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𝑠𝑒𝑐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 = (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𝑟𝑎𝑑</m:t>
                    </m:r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 </m:t>
                    </m:r>
                  </m:oMath>
                </a14:m>
                <a:endParaRPr lang="en-US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Παρατηρούμε ότι οι τιμές της διακριτής συχνότητας </a:t>
                </a:r>
                <a14:m>
                  <m:oMath xmlns:m="http://schemas.openxmlformats.org/officeDocument/2006/math"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προκύπτουν ως δείγματα της συνεχούς συχνότητας </a:t>
                </a:r>
                <a14:m>
                  <m:oMath xmlns:m="http://schemas.openxmlformats.org/officeDocument/2006/math">
                    <m: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𝛺</m:t>
                    </m:r>
                  </m:oMath>
                </a14:m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που λαμβάνονται ανά χρονικό διάστημα ίσο με την περίοδο δειγματοληψίας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en-US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412776"/>
                <a:ext cx="8064896" cy="3308598"/>
              </a:xfrm>
              <a:prstGeom prst="rect">
                <a:avLst/>
              </a:prstGeom>
              <a:blipFill>
                <a:blip r:embed="rId2"/>
                <a:stretch>
                  <a:fillRect l="-605" b="-368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681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Είδη Δειγματοληψίας</a:t>
            </a:r>
            <a:endParaRPr lang="el-GR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1412776"/>
            <a:ext cx="8496944" cy="2151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sz="20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Ιδανική </a:t>
            </a:r>
            <a:r>
              <a:rPr lang="el-G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δειγματοληψία</a:t>
            </a:r>
          </a:p>
          <a:p>
            <a:pPr marL="285750" indent="-285750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Πρακτική δειγματοληψία</a:t>
            </a:r>
          </a:p>
          <a:p>
            <a:pPr marL="285750" indent="-285750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Δειγματοληψία επίπεδης κορυφής</a:t>
            </a:r>
            <a:endParaRPr lang="en-US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8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4602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2852936"/>
            <a:ext cx="6400800" cy="1752600"/>
          </a:xfrm>
        </p:spPr>
        <p:txBody>
          <a:bodyPr/>
          <a:lstStyle/>
          <a:p>
            <a:r>
              <a:rPr lang="el-GR" b="1" dirty="0"/>
              <a:t>Ιδανική Δειγματοληψία</a:t>
            </a:r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EBAE1-C03B-424B-868F-E6C23C4F0113}" type="slidenum">
              <a:rPr lang="el-GR" smtClean="0"/>
              <a:t>9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6254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13457</TotalTime>
  <Words>919</Words>
  <Application>Microsoft Office PowerPoint</Application>
  <PresentationFormat>On-screen Show (4:3)</PresentationFormat>
  <Paragraphs>410</Paragraphs>
  <Slides>49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3" baseType="lpstr">
      <vt:lpstr>Arial</vt:lpstr>
      <vt:lpstr>Calibri</vt:lpstr>
      <vt:lpstr>Cambria Math</vt:lpstr>
      <vt:lpstr>Office Theme</vt:lpstr>
      <vt:lpstr>Τηλεπικοινωνιακά Συστήματα Ι</vt:lpstr>
      <vt:lpstr>Μετατροπή Αναλογικού Σήματος σε Ψηφιακό</vt:lpstr>
      <vt:lpstr>Μετατροπή Αναλογικού Σήματος σε Ψηφιακό</vt:lpstr>
      <vt:lpstr>Δειγματοληψία</vt:lpstr>
      <vt:lpstr>Δειγματοληψία (Sampling)</vt:lpstr>
      <vt:lpstr>Δειγματοληψία</vt:lpstr>
      <vt:lpstr>Σχέση μεταξύ αναλογικής και ψηφιακής συχνότητας</vt:lpstr>
      <vt:lpstr>Είδη Δειγματοληψίας</vt:lpstr>
      <vt:lpstr>PowerPoint Presentation</vt:lpstr>
      <vt:lpstr>Ιδανική Δειγματοληψία</vt:lpstr>
      <vt:lpstr>Ιδανική Δειγματοληψία</vt:lpstr>
      <vt:lpstr>Ιδανική Δειγματοληψία (Πεδίο Συχνότητας)</vt:lpstr>
      <vt:lpstr>Ιδανική Δειγματοληψία (Πεδίο Συχνότητας)</vt:lpstr>
      <vt:lpstr>Ιδανική Δειγματοληψία (Πεδίο Συχνότητας)</vt:lpstr>
      <vt:lpstr>Ιδανική Δειγματοληψία (Πεδίο Συχνότητας)</vt:lpstr>
      <vt:lpstr>PowerPoint Presentation</vt:lpstr>
      <vt:lpstr>Φυσική Δειγματοληψία (Πεδίο Χρόνου)</vt:lpstr>
      <vt:lpstr>Φυσική Δειγματοληψία (Πεδίο Συχνότητας)</vt:lpstr>
      <vt:lpstr>Φυσική Δειγματοληψία (Χρόνος – Συχνότητα)</vt:lpstr>
      <vt:lpstr>PowerPoint Presentation</vt:lpstr>
      <vt:lpstr>Δειγματοληψία Επίπεδης Κορυφής</vt:lpstr>
      <vt:lpstr>Δειγματοληψίας Επίπεδης Κορυφής  (Πεδίο Συχνότητας)</vt:lpstr>
      <vt:lpstr>Δειγματοληψίας Επίπεδης Κορυφής  (Πεδίο Συχνότητας)</vt:lpstr>
      <vt:lpstr>Άσκηση 1  </vt:lpstr>
      <vt:lpstr>Άσκηση 2  </vt:lpstr>
      <vt:lpstr>Άσκηση 3  </vt:lpstr>
      <vt:lpstr>Άσκηση 4  </vt:lpstr>
      <vt:lpstr>Άσκηση 5  </vt:lpstr>
      <vt:lpstr>Δειγματοληψία χωρίς αλλοίωση</vt:lpstr>
      <vt:lpstr>Δειγματοληψία με αλλοίωση</vt:lpstr>
      <vt:lpstr>Κβαντισμός</vt:lpstr>
      <vt:lpstr>Κβαντισμός</vt:lpstr>
      <vt:lpstr>Ομοιόμορφος Κβαντισμός</vt:lpstr>
      <vt:lpstr>Παράμετροι Κβαντισμού</vt:lpstr>
      <vt:lpstr>Ομοιόμορφος Κβαντισμός</vt:lpstr>
      <vt:lpstr>Ομοιόμορφος Κβαντισμός</vt:lpstr>
      <vt:lpstr>Ανομοιόμορφος Κβαντισμός</vt:lpstr>
      <vt:lpstr>Ανομοιόμορφος Κβαντισμός</vt:lpstr>
      <vt:lpstr>Πρότυπα Ανομοιόμορφου Κβαντισμού</vt:lpstr>
      <vt:lpstr>Πρότυπα Ανομοιόμορφου Κβαντισμού</vt:lpstr>
      <vt:lpstr>Πρότυπα Ανομοιόμορφου Κβαντισμού</vt:lpstr>
      <vt:lpstr>Κωδικοποίηση</vt:lpstr>
      <vt:lpstr>Κωδικοποίηση</vt:lpstr>
      <vt:lpstr>Κωδικοποίηση</vt:lpstr>
      <vt:lpstr>Μετατροπή Αναλογικού Σήματος σε Ψηφιακό</vt:lpstr>
      <vt:lpstr>Ανακατασκευή  Αναλογικού Σήματος από Ψηφιακό</vt:lpstr>
      <vt:lpstr>Ανακατασκευή Αναλογικού Σήματος από Ψηφιακό</vt:lpstr>
      <vt:lpstr>Ανακατασκευή Αναλογικού Σήματος από Ψηφιακό</vt:lpstr>
      <vt:lpstr>Ανακατασκευή Αναλογικού Σήματος από Ψηφιακό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NTS</dc:creator>
  <cp:lastModifiedBy>Paraskevas Michael</cp:lastModifiedBy>
  <cp:revision>422</cp:revision>
  <dcterms:created xsi:type="dcterms:W3CDTF">2012-03-18T08:27:36Z</dcterms:created>
  <dcterms:modified xsi:type="dcterms:W3CDTF">2018-11-26T09:09:01Z</dcterms:modified>
</cp:coreProperties>
</file>