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1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5B585DA-184F-4D6B-A126-218D95482B0E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‹#›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Τεχνικές σχεδίασης συστήματος</a:t>
            </a: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Διασφάλιση ποιότητας.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Διασφάλιση ποιότητας</a:t>
            </a: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Ποιότητα:</a:t>
            </a: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καθορίζεται από το πόσο καλά το προϊόν ικανοποιεί τη λειτουργία για την οποία προορίζεται.</a:t>
            </a:r>
          </a:p>
          <a:p>
            <a:pPr marL="743040" lvl="1" indent="-285840" algn="l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Μπορεί να μετρηθεί με διαφορετικούς τρόπους για διαφορετικά είδη προϊόντων.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Διασφάλιση ποιότητας </a:t>
            </a: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(</a:t>
            </a:r>
            <a:r>
              <a:rPr lang="el-GR" sz="28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Quality assurance</a:t>
            </a: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–</a:t>
            </a:r>
            <a:r>
              <a:rPr lang="el-GR" sz="28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QA</a:t>
            </a: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):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Βεβαιώνει ότι όλα τα στάδια της διαδικασίας σχεδιασμού βοηθούν στο να παραδοθεί ένα ποιοτικό προϊόν.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ISO 9000</a:t>
            </a: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Αναπτυγμένο από τον Διεθνή Οργανισμό Προτύπων.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Εφαρμόζεται σε μεγάλο εύρος βιομηχανιών.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Εστιάζει στις διαδικασίες.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Επιβεβαίωση βασισμένη στην εκτενή τεκμηρίωση των διαδικασιών του οργανισμού.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CMU Μοντέλο Ωριμότητας Ικανότητας </a:t>
            </a: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67640" y="1628280"/>
            <a:ext cx="817884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19999"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Πέντε επίπεδα οργανωτικής ωριμότητας: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Αρχικό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η κακώς οργανωμένη διαδικασία, εξαρτάται από τα άτομα.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Επαναλαμβανόμενο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βασικοί μηχανισμοί καταγραφής και ιχνηλάτησης.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Καθορισμένο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τεκμηριωμένες και τυποποιημένες διαδικασίες.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Διαχείρισης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κάνει λεπτομερείς μετρήσεις.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Βελτιστοποίησης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οι μετρήσεις χρησιμοποιούνται για βελτίωση.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9"/>
          <p:cNvSpPr/>
          <p:nvPr/>
        </p:nvSpPr>
        <p:spPr>
          <a:xfrm flipH="1">
            <a:off x="1370880" y="3657600"/>
            <a:ext cx="6872040" cy="2147760"/>
          </a:xfrm>
          <a:prstGeom prst="rtTriangl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σφάλματα απαιτήσεων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Επαλήθευση</a:t>
            </a: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177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επαλήθευση και οι δοκιμές είναι σημαντικές σε όλα τα στάδια σχεδίασης.</a:t>
            </a:r>
          </a:p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διόρθωση των σφαλμάτων νωρίς έχει μικρότερο κόστος:</a:t>
            </a:r>
          </a:p>
        </p:txBody>
      </p:sp>
      <p:sp>
        <p:nvSpPr>
          <p:cNvPr id="29" name="Line 4"/>
          <p:cNvSpPr/>
          <p:nvPr/>
        </p:nvSpPr>
        <p:spPr>
          <a:xfrm flipV="1">
            <a:off x="1295280" y="3962160"/>
            <a:ext cx="0" cy="18288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Line 5"/>
          <p:cNvSpPr/>
          <p:nvPr/>
        </p:nvSpPr>
        <p:spPr>
          <a:xfrm>
            <a:off x="1295280" y="5790960"/>
            <a:ext cx="7092720" cy="144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2400" rIns="90000" bIns="-324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Text Box 6"/>
          <p:cNvSpPr/>
          <p:nvPr/>
        </p:nvSpPr>
        <p:spPr>
          <a:xfrm>
            <a:off x="7379640" y="5908320"/>
            <a:ext cx="89100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</a:t>
            </a:r>
          </a:p>
        </p:txBody>
      </p:sp>
      <p:sp>
        <p:nvSpPr>
          <p:cNvPr id="32" name="Text Box 7"/>
          <p:cNvSpPr/>
          <p:nvPr/>
        </p:nvSpPr>
        <p:spPr>
          <a:xfrm rot="16200000">
            <a:off x="-51480" y="4597560"/>
            <a:ext cx="207036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κόστος διόρθωσης</a:t>
            </a:r>
          </a:p>
        </p:txBody>
      </p:sp>
      <p:sp>
        <p:nvSpPr>
          <p:cNvPr id="33" name="AutoShape 8"/>
          <p:cNvSpPr/>
          <p:nvPr/>
        </p:nvSpPr>
        <p:spPr>
          <a:xfrm flipH="1">
            <a:off x="5724360" y="4797360"/>
            <a:ext cx="2519280" cy="990360"/>
          </a:xfrm>
          <a:prstGeom prst="rtTriangle">
            <a:avLst/>
          </a:prstGeom>
          <a:solidFill>
            <a:srgbClr val="0066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σφάλματα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κώδικα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Επαλήθευση απαιτήσεων και προδιαγραφών</a:t>
            </a: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Απαιτήσεις: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πρωτότυπα 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γλώσσες πρωτοτυποποίησης 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προϋπάρχοντα συστήματα.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Προδιαγραφές: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σενάρια χρήσης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τυπικές (formal) τεχνικές.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Αναθεώρηση σχεδιασμού</a:t>
            </a: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Χρησιμοποιεί συναντήσεις για να εντοπίσει σχεδιαστικά λάθη.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Απλή, χαμηλό κόστος.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Έχει αποδειχθεί πειραματικά ότι είναι αποδοτική.</a:t>
            </a: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Χρησιμοποιεί άλλα άτομα στο project/την εταιρία για να βοηθήσει στον εντοπισμό των προβλημάτων.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Οι «παίκτες» της αναθεώρησης σχεδιασμού</a:t>
            </a: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Σχεδιαστές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παρουσιάζουν τον τρέχοντα σχεδιασμό στην υπόλοιπη ομάδα, κάνουν τις αλλαγές.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Επικεφαλής αναθεώρησης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οργανώνει τη διεργασία.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Γραμματέας αναθεώρησης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κρατάει πρακτικά στις συναντήσεις.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Ακροατήριο αναθεώρησης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 ψάχνουν για σφάλματα.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Πριν την αναθεώρηση σχεδιασμού</a:t>
            </a: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 ομάδα σχεδίασης προετοιμάζει έγγραφα που χρησιμοποιούνται για να περιγράψουν το σχεδιασμό.</a:t>
            </a: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 επικεφαλής «στρατολογεί» μέλη, συντονίζει τις συναντήσεις, διανέμει σημειώσεις, κλπ.</a:t>
            </a: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Τα μέλη εξοικειώνονται με τα έγγραφα προτού να πάνε στη συνάντηση.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Συνεδρίαση αναθεώρησης σχεδιασμού</a:t>
            </a: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 επικεφαλής συντονίζει και καθοδηγεί τη συνάντηση, ο γραμματέας κρατάει πρακτικά.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Οι σχεδιαστές παρουσιάζουν το σχεδιασμό: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χρησιμοποιούν σημειώσεις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εξηγούν τί συμβαίνει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αναφέρουν λεπτομέρειες.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841392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Μέλη αναθεώρησης σχεδιασμού</a:t>
            </a: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36280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Ψάχνουν για πιθανά προβλήματα: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Είναι ο σχεδιασμός σύμφωνος με τις προδιαγραφές;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Είναι οι διεπαφές σωστές;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Πόσο καλά σχεδιασμένη είναι η εσωτερική αρχιτεκτονική των συστατικών (components) του συστήματος;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Χρησιμοποίησαν καλές πρακτικές σχεδίασης/ κώδικα; 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Είναι η στρατηγική ελέγχου επαρκής;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Συνέχεια</a:t>
            </a: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Οι σχεδιαστές υλοποιούν τις προτεινόμενες αλλαγές.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Καταγράφουν τις αλλαγές.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 επικεφαλής ελέγχει τα αποτελέσματα των αλλαγών, μπορεί να τα διανείμει στα μέλη για περαιτέρω αναθεώρηση ή πρόσθετες αναθεωρήσεις.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Μετρήσεις</a:t>
            </a: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67640" y="1628280"/>
            <a:ext cx="817884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marL="343080" indent="-34308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Οι μετρήσεις βοηθούν να τεκμηριώσουμε τα ευρήματά μας:</a:t>
            </a:r>
          </a:p>
          <a:p>
            <a:pPr marL="743040" lvl="1" indent="-285840" algn="l">
              <a:lnSpc>
                <a:spcPct val="80000"/>
              </a:lnSpc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Λειτουργούν οι πρακτικές μας πραγματικά;</a:t>
            </a:r>
          </a:p>
          <a:p>
            <a:pPr marL="743040" lvl="1" indent="-285840" algn="l">
              <a:lnSpc>
                <a:spcPct val="80000"/>
              </a:lnSpc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Λειτουργούν όπου νομίζουμε ότι λειτουργούν;</a:t>
            </a: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Τύποι μετρήσεων:</a:t>
            </a:r>
          </a:p>
          <a:p>
            <a:pPr marL="743040" lvl="1" indent="-285840" algn="l">
              <a:lnSpc>
                <a:spcPct val="80000"/>
              </a:lnSpc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σφάλματα που εντοπίστηκαν σε διαφορετικά στάδια του σχεδιασμού</a:t>
            </a:r>
          </a:p>
          <a:p>
            <a:pPr marL="743040" lvl="1" indent="-285840" algn="l">
              <a:lnSpc>
                <a:spcPct val="80000"/>
              </a:lnSpc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σφάλματα ως συνάρτηση του χρόνου</a:t>
            </a:r>
          </a:p>
          <a:p>
            <a:pPr marL="743040" lvl="1" indent="-285840" algn="l">
              <a:lnSpc>
                <a:spcPct val="80000"/>
              </a:lnSpc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σφάλματα σε διαφορετικούς τύπους συστατικών (components)</a:t>
            </a:r>
          </a:p>
          <a:p>
            <a:pPr marL="743040" lvl="1" indent="-285840" algn="l">
              <a:lnSpc>
                <a:spcPct val="80000"/>
              </a:lnSpc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πώς εντοπίζονται τα σφάλματα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</TotalTime>
  <Words>479</Words>
  <Application>Microsoft Macintosh PowerPoint</Application>
  <PresentationFormat>Προβολή στην οθόνη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Monotype Sorts</vt:lpstr>
      <vt:lpstr>Times New Roman</vt:lpstr>
      <vt:lpstr>Office</vt:lpstr>
      <vt:lpstr>Τεχνικές σχεδίασης συστήματος</vt:lpstr>
      <vt:lpstr>Διασφάλιση ποιότητας</vt:lpstr>
      <vt:lpstr>ISO 9000</vt:lpstr>
      <vt:lpstr>CMU Μοντέλο Ωριμότητας Ικανότητας </vt:lpstr>
      <vt:lpstr>Επαλήθευση</vt:lpstr>
      <vt:lpstr>Επαλήθευση απαιτήσεων και προδιαγραφών</vt:lpstr>
      <vt:lpstr>Αναθεώρηση σχεδιασμού</vt:lpstr>
      <vt:lpstr>Οι «παίκτες» της αναθεώρησης σχεδιασμού</vt:lpstr>
      <vt:lpstr>Πριν την αναθεώρηση σχεδιασμού</vt:lpstr>
      <vt:lpstr>Συνεδρίαση αναθεώρησης σχεδιασμού</vt:lpstr>
      <vt:lpstr>Μέλη αναθεώρησης σχεδιασμού</vt:lpstr>
      <vt:lpstr>Συνέχεια</vt:lpstr>
      <vt:lpstr>Μετρήσεις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Wayne Wolf</dc:creator>
  <dc:description/>
  <cp:lastModifiedBy>NIKOLAOS VOROS</cp:lastModifiedBy>
  <cp:revision>118</cp:revision>
  <dcterms:created xsi:type="dcterms:W3CDTF">2000-07-09T12:33:27Z</dcterms:created>
  <dcterms:modified xsi:type="dcterms:W3CDTF">2026-10-16T09:48:06Z</dcterms:modified>
  <dc:language>el-GR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ackColor">
    <vt:r8>15132390</vt:r8>
  </property>
  <property fmtid="{D5CDD505-2E9C-101B-9397-08002B2CF9AE}" pid="3" name="ButtonType">
    <vt:r8>3</vt:r8>
  </property>
  <property fmtid="{D5CDD505-2E9C-101B-9397-08002B2CF9AE}" pid="4" name="Compression">
    <vt:r8>100</vt:r8>
  </property>
  <property fmtid="{D5CDD505-2E9C-101B-9397-08002B2CF9AE}" pid="5" name="DownloadIEButton">
    <vt:bool>false</vt:bool>
  </property>
  <property fmtid="{D5CDD505-2E9C-101B-9397-08002B2CF9AE}" pid="6" name="DownloadOriginal">
    <vt:bool>true</vt:bool>
  </property>
  <property fmtid="{D5CDD505-2E9C-101B-9397-08002B2CF9AE}" pid="7" name="GraphicType">
    <vt:r8>1</vt:r8>
  </property>
  <property fmtid="{D5CDD505-2E9C-101B-9397-08002B2CF9AE}" pid="8" name="HomePage">
    <vt:lpwstr>http://www.ee.princeton.edu/~wolf</vt:lpwstr>
  </property>
  <property fmtid="{D5CDD505-2E9C-101B-9397-08002B2CF9AE}" pid="9" name="LinkColor">
    <vt:r8>16711782</vt:r8>
  </property>
  <property fmtid="{D5CDD505-2E9C-101B-9397-08002B2CF9AE}" pid="10" name="MailAddress">
    <vt:lpwstr>wolf@princeton.edu</vt:lpwstr>
  </property>
  <property fmtid="{D5CDD505-2E9C-101B-9397-08002B2CF9AE}" pid="11" name="NavBtnPos">
    <vt:r8>3</vt:r8>
  </property>
  <property fmtid="{D5CDD505-2E9C-101B-9397-08002B2CF9AE}" pid="12" name="Other">
    <vt:lpwstr>Overheads for Computers as Components_x000d_
(c) 2000 Morgan Kaufman</vt:lpwstr>
  </property>
  <property fmtid="{D5CDD505-2E9C-101B-9397-08002B2CF9AE}" pid="13" name="OutputDir">
    <vt:lpwstr>D:\Computers as Components\Web Aids\overheads</vt:lpwstr>
  </property>
  <property fmtid="{D5CDD505-2E9C-101B-9397-08002B2CF9AE}" pid="14" name="ScreenSize">
    <vt:r8>1</vt:r8>
  </property>
  <property fmtid="{D5CDD505-2E9C-101B-9397-08002B2CF9AE}" pid="15" name="ScreenUsage">
    <vt:r8>3</vt:r8>
  </property>
  <property fmtid="{D5CDD505-2E9C-101B-9397-08002B2CF9AE}" pid="16" name="ShowNotes">
    <vt:bool>false</vt:bool>
  </property>
  <property fmtid="{D5CDD505-2E9C-101B-9397-08002B2CF9AE}" pid="17" name="TemplateType">
    <vt:r8>1</vt:r8>
  </property>
  <property fmtid="{D5CDD505-2E9C-101B-9397-08002B2CF9AE}" pid="18" name="TextColor">
    <vt:r8>0</vt:r8>
  </property>
  <property fmtid="{D5CDD505-2E9C-101B-9397-08002B2CF9AE}" pid="19" name="TransparentButton">
    <vt:r8>0</vt:r8>
  </property>
  <property fmtid="{D5CDD505-2E9C-101B-9397-08002B2CF9AE}" pid="20" name="UseBrowserColor">
    <vt:bool>true</vt:bool>
  </property>
  <property fmtid="{D5CDD505-2E9C-101B-9397-08002B2CF9AE}" pid="21" name="VisitedColor">
    <vt:r8>10040268</vt:r8>
  </property>
</Properties>
</file>