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35.xml" ContentType="application/vnd.openxmlformats-officedocument.presentationml.slide+xml"/>
  <Override PartName="/ppt/slides/slide27.xml" ContentType="application/vnd.openxmlformats-officedocument.presentationml.slide+xml"/>
  <Override PartName="/ppt/slides/slide22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26.xml" ContentType="application/vnd.openxmlformats-officedocument.presentationml.slide+xml"/>
  <Override PartName="/ppt/slides/slide28.xml" ContentType="application/vnd.openxmlformats-officedocument.presentationml.slide+xml"/>
  <Override PartName="/ppt/slides/slide38.xml" ContentType="application/vnd.openxmlformats-officedocument.presentationml.slide+xml"/>
  <Override PartName="/ppt/slides/slide29.xml" ContentType="application/vnd.openxmlformats-officedocument.presentationml.slide+xml"/>
  <Override PartName="/ppt/slides/slide3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37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10.xml" ContentType="application/vnd.openxmlformats-officedocument.presentationml.slide+xml"/>
  <Override PartName="/ppt/slides/slide36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embeddings/oleObject1.docx" ContentType="application/vnd.openxmlformats-officedocument.wordprocessingml.document"/>
  <Override PartName="/ppt/slideLayouts/slideLayout1.xml" ContentType="application/vnd.openxmlformats-officedocument.presentationml.slideLayout+xml"/>
  <Override PartName="/ppt/media/image2.emf" ContentType="image/x-emf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Bef>
                <a:spcPts val="799"/>
              </a:spcBef>
              <a:buClr>
                <a:srgbClr val="FFCC00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Bef>
                <a:spcPts val="799"/>
              </a:spcBef>
              <a:buClr>
                <a:srgbClr val="FFCC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143000" lvl="2" indent="-22860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600200" lvl="3" indent="-228600" algn="l">
              <a:spcBef>
                <a:spcPts val="799"/>
              </a:spcBef>
              <a:buClr>
                <a:srgbClr val="FFCC00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4" indent="-228600" algn="l">
              <a:spcBef>
                <a:spcPts val="799"/>
              </a:spcBef>
              <a:buClr>
                <a:srgbClr val="FFCC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>
          <a:xfrm>
            <a:off x="6730560" y="6229080"/>
            <a:ext cx="190476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1746EE0-24C9-4890-B881-E6A1E94E8775}" type="slidenum"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&lt;number&gt;</a:t>
            </a:fld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5" name="Picture 7" descr="paint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oleObject1.docx"/><Relationship Id="rId2" Type="http://schemas.openxmlformats.org/officeDocument/2006/relationships/image" Target="../media/corrected_ch9-1_m_oleObject1.pn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Τεχνικές σχεδίασης συστήματος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Μεθοδολογίες σχεδίασης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Απαιτήσεις και προδιαγραφέ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Μεθοδολογίες σχεδίασης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Μία διαδικασ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ί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 για τη δημιουργία συστήματος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Πολλά συστήματα είναι σύνθετα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εκτενείς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προδιαγραφές 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πολλοί σχεδιαστές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διεπαφή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με τους κατασκευαστές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Οι κατάλληλες διεργασίες βελτιώνουν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την ποιότητα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το κόστος σχεδίασης και κατασκευής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Μετρικές προϊόντος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Χρόνος κυκλοφορίας στην αγορά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«χτυπάει» τους ανταγωνιστές στην αγορά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συναντά το παράθυρο του μάρκετινγκ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Κόστος σχεδίασης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Κόστος κατασκευής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Ποιότητα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Mars Climate Observer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Χάθηκε στον Άρη τον Σεπτέμβριο του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1999.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Προβλήματα απαιτήσεων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Οι απαιτήσεις δεν διευκρίνισαν τις μονάδες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 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Lockheed Martin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χρησιμοποίησε αγγλοσαξονικές μονάδες, ενώ το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JPL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μετρικές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Δεν εντοπ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ί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στηκε από τις χειροκίνητες επιθεωρήσεις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Ροή σχεδίασης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Ροή σχεδίασης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ακολουθία βημάτων σε μία μεθοδολογία σχεδίασης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Μπορεί να είναι πλήρως ή μερικώς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αυτοματοποιημέν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Χρησιμοποιεί εργαλεία για να μετασχηματίσει, πιστοποιήσει τη σχεδίαση.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 ροή σχεδίασης είναι ένα συστατικό της μεθοδολογίας. Η μεθοδολογία περιλαμβάνει επίσης τη διοικητική οργάνωση, κλπ.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Μοντέλο καταρράκτη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62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Πρώιμο μοντέλο ανάπτυξης λογισμικού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Text Box 4"/>
          <p:cNvSpPr/>
          <p:nvPr/>
        </p:nvSpPr>
        <p:spPr>
          <a:xfrm>
            <a:off x="1221120" y="2895480"/>
            <a:ext cx="16149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απαιτήσεις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Text Box 5"/>
          <p:cNvSpPr/>
          <p:nvPr/>
        </p:nvSpPr>
        <p:spPr>
          <a:xfrm>
            <a:off x="2442240" y="3581280"/>
            <a:ext cx="20552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αρχιτεκτονική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Text Box 6"/>
          <p:cNvSpPr/>
          <p:nvPr/>
        </p:nvSpPr>
        <p:spPr>
          <a:xfrm>
            <a:off x="3660120" y="4190760"/>
            <a:ext cx="20728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κωδικοποίηση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Text Box 7"/>
          <p:cNvSpPr/>
          <p:nvPr/>
        </p:nvSpPr>
        <p:spPr>
          <a:xfrm>
            <a:off x="4726800" y="4876560"/>
            <a:ext cx="11008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δοκιμή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Text Box 8"/>
          <p:cNvSpPr/>
          <p:nvPr/>
        </p:nvSpPr>
        <p:spPr>
          <a:xfrm>
            <a:off x="5792760" y="5562360"/>
            <a:ext cx="16297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συντήρηση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Line 9"/>
          <p:cNvSpPr/>
          <p:nvPr/>
        </p:nvSpPr>
        <p:spPr>
          <a:xfrm>
            <a:off x="2971800" y="3276360"/>
            <a:ext cx="761760" cy="3812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Line 10"/>
          <p:cNvSpPr/>
          <p:nvPr/>
        </p:nvSpPr>
        <p:spPr>
          <a:xfrm flipH="1" flipV="1">
            <a:off x="1828800" y="3352680"/>
            <a:ext cx="838080" cy="3808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Line 11"/>
          <p:cNvSpPr/>
          <p:nvPr/>
        </p:nvSpPr>
        <p:spPr>
          <a:xfrm>
            <a:off x="3962160" y="3962160"/>
            <a:ext cx="533520" cy="3049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Line 12"/>
          <p:cNvSpPr/>
          <p:nvPr/>
        </p:nvSpPr>
        <p:spPr>
          <a:xfrm flipH="1" flipV="1">
            <a:off x="3200040" y="4038120"/>
            <a:ext cx="533160" cy="3049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Line 13"/>
          <p:cNvSpPr/>
          <p:nvPr/>
        </p:nvSpPr>
        <p:spPr>
          <a:xfrm>
            <a:off x="4647960" y="4572000"/>
            <a:ext cx="762120" cy="3808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Line 14"/>
          <p:cNvSpPr/>
          <p:nvPr/>
        </p:nvSpPr>
        <p:spPr>
          <a:xfrm flipH="1" flipV="1">
            <a:off x="3961800" y="4647600"/>
            <a:ext cx="838440" cy="3812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Line 15"/>
          <p:cNvSpPr/>
          <p:nvPr/>
        </p:nvSpPr>
        <p:spPr>
          <a:xfrm>
            <a:off x="5715000" y="5333760"/>
            <a:ext cx="609480" cy="3049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Line 16"/>
          <p:cNvSpPr/>
          <p:nvPr/>
        </p:nvSpPr>
        <p:spPr>
          <a:xfrm flipH="1" flipV="1">
            <a:off x="5104800" y="5333400"/>
            <a:ext cx="685800" cy="3049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Βήματα μοντέλου καταρράκτη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Απαιτήσεις: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καθορίζουν τα βασικά χαρακτηριστικά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Αρχιτεκτονική: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αποσυνθέτει στις βασικές ενότητες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Κωδικοποίηση: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υλοποιεί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και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ολοκληρώνει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Δοκιμή: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εκτελεί και εντοπίζει σφάλματα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Συντήρηση: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χρήση σε πραγματικό περιβάλλον, διορθώνει σφάλματα που προκύπτουν, παρέχει αναβαθμίσεις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ριτική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μοντέλου καταρράκτη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Μόνο τοπική ανατροφοδότηση - μπορεί να χρειαστεί επαναλήψεις, παραδείγματος χάριν, μεταξύ της κωδικοποίησης και των απαιτήσεων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Δεν ενσωματώνει την από πάνω προς τα κάτω και από κάτω προς τα επάνω σχεδίαση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Υποθέτει ότι το υλικό δίνεται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Σπειροειδές μοντέλο 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6" name="Line 4"/>
          <p:cNvSpPr/>
          <p:nvPr/>
        </p:nvSpPr>
        <p:spPr>
          <a:xfrm flipV="1">
            <a:off x="4495680" y="4952520"/>
            <a:ext cx="1066680" cy="3049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Line 5"/>
          <p:cNvSpPr/>
          <p:nvPr/>
        </p:nvSpPr>
        <p:spPr>
          <a:xfrm flipH="1">
            <a:off x="3428640" y="5257800"/>
            <a:ext cx="11430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Line 6"/>
          <p:cNvSpPr/>
          <p:nvPr/>
        </p:nvSpPr>
        <p:spPr>
          <a:xfrm>
            <a:off x="4495680" y="5257800"/>
            <a:ext cx="990720" cy="3045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Text Box 7"/>
          <p:cNvSpPr/>
          <p:nvPr/>
        </p:nvSpPr>
        <p:spPr>
          <a:xfrm>
            <a:off x="5546880" y="4967280"/>
            <a:ext cx="129312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66FF"/>
                </a:solidFill>
                <a:effectLst/>
                <a:uFillTx/>
                <a:latin typeface="Times New Roman"/>
              </a:rPr>
              <a:t>απαιτήσεις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Text Box 8"/>
          <p:cNvSpPr/>
          <p:nvPr/>
        </p:nvSpPr>
        <p:spPr>
          <a:xfrm>
            <a:off x="2438640" y="5105160"/>
            <a:ext cx="112968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66FF"/>
                </a:solidFill>
                <a:effectLst/>
                <a:uFillTx/>
                <a:latin typeface="Times New Roman"/>
              </a:rPr>
              <a:t>σχεδίαση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Text Box 9"/>
          <p:cNvSpPr/>
          <p:nvPr/>
        </p:nvSpPr>
        <p:spPr>
          <a:xfrm>
            <a:off x="5487480" y="5410080"/>
            <a:ext cx="89424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66FF"/>
                </a:solidFill>
                <a:effectLst/>
                <a:uFillTx/>
                <a:latin typeface="Times New Roman"/>
              </a:rPr>
              <a:t>δοκιμή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Text Box 10"/>
          <p:cNvSpPr/>
          <p:nvPr/>
        </p:nvSpPr>
        <p:spPr>
          <a:xfrm>
            <a:off x="5655600" y="1752480"/>
            <a:ext cx="31154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εφικτότητα συστήματος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Text Box 11"/>
          <p:cNvSpPr/>
          <p:nvPr/>
        </p:nvSpPr>
        <p:spPr>
          <a:xfrm>
            <a:off x="5641200" y="2438280"/>
            <a:ext cx="18061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προδιαγραφή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Text Box 12"/>
          <p:cNvSpPr/>
          <p:nvPr/>
        </p:nvSpPr>
        <p:spPr>
          <a:xfrm>
            <a:off x="5639760" y="3124080"/>
            <a:ext cx="15418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πρωτότυπο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Text Box 13"/>
          <p:cNvSpPr/>
          <p:nvPr/>
        </p:nvSpPr>
        <p:spPr>
          <a:xfrm>
            <a:off x="5641560" y="3809880"/>
            <a:ext cx="21765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αρχικό σύστημα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Text Box 14"/>
          <p:cNvSpPr/>
          <p:nvPr/>
        </p:nvSpPr>
        <p:spPr>
          <a:xfrm>
            <a:off x="5658480" y="4419360"/>
            <a:ext cx="32508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αναβαθμισμένο</a:t>
            </a: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 σύστημα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Freeform 15"/>
          <p:cNvSpPr/>
          <p:nvPr/>
        </p:nvSpPr>
        <p:spPr>
          <a:xfrm>
            <a:off x="4025880" y="1828800"/>
            <a:ext cx="1003320" cy="330120"/>
          </a:xfrm>
          <a:custGeom>
            <a:avLst/>
            <a:gdLst>
              <a:gd name="GluePoint1X" fmla="*/ 1592738750 w 632"/>
              <a:gd name="GluePoint1Y" fmla="*/ 241935000 h 208"/>
              <a:gd name="GluePoint2X" fmla="*/ 987901250 w 632"/>
              <a:gd name="GluePoint2Y" fmla="*/ 0 h 208"/>
              <a:gd name="GluePoint3X" fmla="*/ 20161250 w 632"/>
              <a:gd name="GluePoint3Y" fmla="*/ 241935000 h 208"/>
              <a:gd name="GluePoint4X" fmla="*/ 866933750 w 632"/>
              <a:gd name="GluePoint4Y" fmla="*/ 483870000 h 208"/>
              <a:gd name="GluePoint5X" fmla="*/ 1471771250 w 632"/>
              <a:gd name="GluePoint5Y" fmla="*/ 483870000 h 20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632" h="208">
                <a:moveTo>
                  <a:pt x="632" y="96"/>
                </a:moveTo>
                <a:cubicBezTo>
                  <a:pt x="564" y="48"/>
                  <a:pt x="496" y="0"/>
                  <a:pt x="392" y="0"/>
                </a:cubicBezTo>
                <a:cubicBezTo>
                  <a:pt x="288" y="0"/>
                  <a:pt x="16" y="64"/>
                  <a:pt x="8" y="96"/>
                </a:cubicBezTo>
                <a:cubicBezTo>
                  <a:pt x="0" y="128"/>
                  <a:pt x="248" y="176"/>
                  <a:pt x="344" y="192"/>
                </a:cubicBezTo>
                <a:cubicBezTo>
                  <a:pt x="440" y="208"/>
                  <a:pt x="512" y="200"/>
                  <a:pt x="584" y="192"/>
                </a:cubicBezTo>
              </a:path>
            </a:pathLst>
          </a:custGeom>
          <a:noFill/>
          <a:ln w="9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Freeform 16"/>
          <p:cNvSpPr/>
          <p:nvPr/>
        </p:nvSpPr>
        <p:spPr>
          <a:xfrm>
            <a:off x="3771720" y="2133360"/>
            <a:ext cx="1270080" cy="685800"/>
          </a:xfrm>
          <a:custGeom>
            <a:avLst/>
            <a:gdLst>
              <a:gd name="GluePoint1X" fmla="*/ 1874996250 w 800"/>
              <a:gd name="GluePoint1Y" fmla="*/ 0 h 432"/>
              <a:gd name="GluePoint2X" fmla="*/ 1874996250 w 800"/>
              <a:gd name="GluePoint2Y" fmla="*/ 604837500 h 432"/>
              <a:gd name="GluePoint3X" fmla="*/ 1028223750 w 800"/>
              <a:gd name="GluePoint3Y" fmla="*/ 483870000 h 432"/>
              <a:gd name="GluePoint4X" fmla="*/ 60483750 w 800"/>
              <a:gd name="GluePoint4Y" fmla="*/ 725805000 h 432"/>
              <a:gd name="GluePoint5X" fmla="*/ 1391126250 w 800"/>
              <a:gd name="GluePoint5Y" fmla="*/ 1088707500 h 432"/>
              <a:gd name="GluePoint6X" fmla="*/ 1995963750 w 800"/>
              <a:gd name="GluePoint6Y" fmla="*/ 725805000 h 43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</a:cxnLst>
            <a:rect l="l" t="t" r="r" b="b"/>
            <a:pathLst>
              <a:path w="800" h="432">
                <a:moveTo>
                  <a:pt x="744" y="0"/>
                </a:moveTo>
                <a:cubicBezTo>
                  <a:pt x="772" y="104"/>
                  <a:pt x="800" y="208"/>
                  <a:pt x="744" y="240"/>
                </a:cubicBezTo>
                <a:cubicBezTo>
                  <a:pt x="688" y="272"/>
                  <a:pt x="528" y="184"/>
                  <a:pt x="408" y="192"/>
                </a:cubicBezTo>
                <a:cubicBezTo>
                  <a:pt x="288" y="200"/>
                  <a:pt x="0" y="248"/>
                  <a:pt x="24" y="288"/>
                </a:cubicBezTo>
                <a:cubicBezTo>
                  <a:pt x="48" y="328"/>
                  <a:pt x="424" y="432"/>
                  <a:pt x="552" y="432"/>
                </a:cubicBezTo>
                <a:cubicBezTo>
                  <a:pt x="680" y="432"/>
                  <a:pt x="752" y="312"/>
                  <a:pt x="792" y="288"/>
                </a:cubicBezTo>
              </a:path>
            </a:pathLst>
          </a:custGeom>
          <a:noFill/>
          <a:ln w="9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Freeform 17"/>
          <p:cNvSpPr/>
          <p:nvPr/>
        </p:nvSpPr>
        <p:spPr>
          <a:xfrm>
            <a:off x="3657600" y="2666880"/>
            <a:ext cx="1600200" cy="939600"/>
          </a:xfrm>
          <a:custGeom>
            <a:avLst/>
            <a:gdLst>
              <a:gd name="GluePoint1X" fmla="*/ 2147483646 w 1008"/>
              <a:gd name="GluePoint1Y" fmla="*/ 0 h 592"/>
              <a:gd name="GluePoint2X" fmla="*/ 2147483646 w 1008"/>
              <a:gd name="GluePoint2Y" fmla="*/ 725805000 h 592"/>
              <a:gd name="GluePoint3X" fmla="*/ 1451610000 w 1008"/>
              <a:gd name="GluePoint3Y" fmla="*/ 483870000 h 592"/>
              <a:gd name="GluePoint4X" fmla="*/ 0 w 1008"/>
              <a:gd name="GluePoint4Y" fmla="*/ 846772500 h 592"/>
              <a:gd name="GluePoint5X" fmla="*/ 1451610000 w 1008"/>
              <a:gd name="GluePoint5Y" fmla="*/ 1451610000 h 592"/>
              <a:gd name="GluePoint6X" fmla="*/ 2147483646 w 1008"/>
              <a:gd name="GluePoint6Y" fmla="*/ 1088707500 h 5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</a:cxnLst>
            <a:rect l="l" t="t" r="r" b="b"/>
            <a:pathLst>
              <a:path w="1008" h="592">
                <a:moveTo>
                  <a:pt x="864" y="0"/>
                </a:moveTo>
                <a:cubicBezTo>
                  <a:pt x="936" y="128"/>
                  <a:pt x="1008" y="256"/>
                  <a:pt x="960" y="288"/>
                </a:cubicBezTo>
                <a:cubicBezTo>
                  <a:pt x="912" y="320"/>
                  <a:pt x="736" y="184"/>
                  <a:pt x="576" y="192"/>
                </a:cubicBezTo>
                <a:cubicBezTo>
                  <a:pt x="416" y="200"/>
                  <a:pt x="0" y="272"/>
                  <a:pt x="0" y="336"/>
                </a:cubicBezTo>
                <a:cubicBezTo>
                  <a:pt x="0" y="400"/>
                  <a:pt x="416" y="560"/>
                  <a:pt x="576" y="576"/>
                </a:cubicBezTo>
                <a:cubicBezTo>
                  <a:pt x="736" y="592"/>
                  <a:pt x="848" y="512"/>
                  <a:pt x="960" y="432"/>
                </a:cubicBezTo>
              </a:path>
            </a:pathLst>
          </a:custGeom>
          <a:noFill/>
          <a:ln w="9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Freeform 19"/>
          <p:cNvSpPr/>
          <p:nvPr/>
        </p:nvSpPr>
        <p:spPr>
          <a:xfrm>
            <a:off x="3429000" y="3352680"/>
            <a:ext cx="1930320" cy="1003320"/>
          </a:xfrm>
          <a:custGeom>
            <a:avLst/>
            <a:gdLst>
              <a:gd name="GluePoint1X" fmla="*/ 2147483646 w 1216"/>
              <a:gd name="GluePoint1Y" fmla="*/ 120967500 h 632"/>
              <a:gd name="GluePoint2X" fmla="*/ 2147483646 w 1216"/>
              <a:gd name="GluePoint2Y" fmla="*/ 120967500 h 632"/>
              <a:gd name="GluePoint3X" fmla="*/ 2147483646 w 1216"/>
              <a:gd name="GluePoint3Y" fmla="*/ 846772500 h 632"/>
              <a:gd name="GluePoint4X" fmla="*/ 1814512500 w 1216"/>
              <a:gd name="GluePoint4Y" fmla="*/ 604837500 h 632"/>
              <a:gd name="GluePoint5X" fmla="*/ 0 w 1216"/>
              <a:gd name="GluePoint5Y" fmla="*/ 1088707500 h 632"/>
              <a:gd name="GluePoint6X" fmla="*/ 1814512500 w 1216"/>
              <a:gd name="GluePoint6Y" fmla="*/ 1572577500 h 632"/>
              <a:gd name="GluePoint7X" fmla="*/ 2147483646 w 1216"/>
              <a:gd name="GluePoint7Y" fmla="*/ 1209675000 h 63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</a:cxnLst>
            <a:rect l="l" t="t" r="r" b="b"/>
            <a:pathLst>
              <a:path w="1216" h="632">
                <a:moveTo>
                  <a:pt x="1056" y="48"/>
                </a:moveTo>
                <a:cubicBezTo>
                  <a:pt x="1072" y="24"/>
                  <a:pt x="1088" y="0"/>
                  <a:pt x="1104" y="48"/>
                </a:cubicBezTo>
                <a:cubicBezTo>
                  <a:pt x="1120" y="96"/>
                  <a:pt x="1216" y="304"/>
                  <a:pt x="1152" y="336"/>
                </a:cubicBezTo>
                <a:cubicBezTo>
                  <a:pt x="1088" y="368"/>
                  <a:pt x="912" y="224"/>
                  <a:pt x="720" y="240"/>
                </a:cubicBezTo>
                <a:cubicBezTo>
                  <a:pt x="528" y="256"/>
                  <a:pt x="0" y="368"/>
                  <a:pt x="0" y="432"/>
                </a:cubicBezTo>
                <a:cubicBezTo>
                  <a:pt x="0" y="496"/>
                  <a:pt x="528" y="616"/>
                  <a:pt x="720" y="624"/>
                </a:cubicBezTo>
                <a:cubicBezTo>
                  <a:pt x="912" y="632"/>
                  <a:pt x="1032" y="556"/>
                  <a:pt x="1152" y="480"/>
                </a:cubicBezTo>
              </a:path>
            </a:pathLst>
          </a:custGeom>
          <a:noFill/>
          <a:ln w="9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Freeform 20"/>
          <p:cNvSpPr/>
          <p:nvPr/>
        </p:nvSpPr>
        <p:spPr>
          <a:xfrm>
            <a:off x="3429000" y="4190760"/>
            <a:ext cx="2095200" cy="863640"/>
          </a:xfrm>
          <a:custGeom>
            <a:avLst/>
            <a:gdLst>
              <a:gd name="GluePoint1X" fmla="*/ 2147483646 w 1320"/>
              <a:gd name="GluePoint1Y" fmla="*/ 0 h 544"/>
              <a:gd name="GluePoint2X" fmla="*/ 2147483646 w 1320"/>
              <a:gd name="GluePoint2Y" fmla="*/ 604837500 h 544"/>
              <a:gd name="GluePoint3X" fmla="*/ 1814512500 w 1320"/>
              <a:gd name="GluePoint3Y" fmla="*/ 483870000 h 544"/>
              <a:gd name="GluePoint4X" fmla="*/ 0 w 1320"/>
              <a:gd name="GluePoint4Y" fmla="*/ 967740000 h 544"/>
              <a:gd name="GluePoint5X" fmla="*/ 1814512500 w 1320"/>
              <a:gd name="GluePoint5Y" fmla="*/ 1330642500 h 544"/>
              <a:gd name="GluePoint6X" fmla="*/ 2147483646 w 1320"/>
              <a:gd name="GluePoint6Y" fmla="*/ 725805000 h 544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</a:cxnLst>
            <a:rect l="l" t="t" r="r" b="b"/>
            <a:pathLst>
              <a:path w="1320" h="544">
                <a:moveTo>
                  <a:pt x="1152" y="0"/>
                </a:moveTo>
                <a:cubicBezTo>
                  <a:pt x="1236" y="104"/>
                  <a:pt x="1320" y="208"/>
                  <a:pt x="1248" y="240"/>
                </a:cubicBezTo>
                <a:cubicBezTo>
                  <a:pt x="1176" y="272"/>
                  <a:pt x="928" y="168"/>
                  <a:pt x="720" y="192"/>
                </a:cubicBezTo>
                <a:cubicBezTo>
                  <a:pt x="512" y="216"/>
                  <a:pt x="0" y="328"/>
                  <a:pt x="0" y="384"/>
                </a:cubicBezTo>
                <a:cubicBezTo>
                  <a:pt x="0" y="440"/>
                  <a:pt x="512" y="544"/>
                  <a:pt x="720" y="528"/>
                </a:cubicBezTo>
                <a:cubicBezTo>
                  <a:pt x="928" y="512"/>
                  <a:pt x="1088" y="400"/>
                  <a:pt x="1248" y="288"/>
                </a:cubicBezTo>
              </a:path>
            </a:pathLst>
          </a:custGeom>
          <a:noFill/>
          <a:ln w="9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Effect">
                      <p:stCondLst>
                        <p:cond delay="indefinite"/>
                      </p:stCondLst>
                      <p:childTnLst>
                        <p:par>
                          <p:cTn id="1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Effect">
                      <p:stCondLst>
                        <p:cond delay="indefinite"/>
                      </p:stCondLst>
                      <p:childTnLst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Κριτικές σπειροειδούς μοντέλου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Διαδοχική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εκλέπτυνση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του συστήματος.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Ξεκινά με τα πρότυπα, κινείται από απλά συστήματα προς συστήματα πραγματικού μεγέθους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Παρέχει την από κάτω προς τα επάνω ανατροφοδότηση από τα προηγούμενα στάδια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 εργασία στα διάφορα στάδια ενδέχεται να απαιτήσει πάρα πολύ χρόνο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05720" y="228240"/>
            <a:ext cx="84870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Μοντέλο επαναλαμβανόμενης εκλέπτυνσης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55" name="Text Box 4"/>
          <p:cNvSpPr/>
          <p:nvPr/>
        </p:nvSpPr>
        <p:spPr>
          <a:xfrm>
            <a:off x="832680" y="2098440"/>
            <a:ext cx="18061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προδιαγραφή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Text Box 5"/>
          <p:cNvSpPr/>
          <p:nvPr/>
        </p:nvSpPr>
        <p:spPr>
          <a:xfrm>
            <a:off x="1281960" y="2707920"/>
            <a:ext cx="19216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αρχιτ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εκτονική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Text Box 6"/>
          <p:cNvSpPr/>
          <p:nvPr/>
        </p:nvSpPr>
        <p:spPr>
          <a:xfrm>
            <a:off x="1907280" y="3429000"/>
            <a:ext cx="13172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σχεδίαση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Text Box 7"/>
          <p:cNvSpPr/>
          <p:nvPr/>
        </p:nvSpPr>
        <p:spPr>
          <a:xfrm>
            <a:off x="2440440" y="4038480"/>
            <a:ext cx="10825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χτίσιμο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Text Box 8"/>
          <p:cNvSpPr/>
          <p:nvPr/>
        </p:nvSpPr>
        <p:spPr>
          <a:xfrm>
            <a:off x="2896920" y="4572000"/>
            <a:ext cx="1035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δοκιμή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Line 9"/>
          <p:cNvSpPr/>
          <p:nvPr/>
        </p:nvSpPr>
        <p:spPr>
          <a:xfrm>
            <a:off x="1447560" y="2514600"/>
            <a:ext cx="30492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Line 10"/>
          <p:cNvSpPr/>
          <p:nvPr/>
        </p:nvSpPr>
        <p:spPr>
          <a:xfrm>
            <a:off x="1904760" y="3124080"/>
            <a:ext cx="381240" cy="3049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Line 11"/>
          <p:cNvSpPr/>
          <p:nvPr/>
        </p:nvSpPr>
        <p:spPr>
          <a:xfrm>
            <a:off x="2514600" y="3886200"/>
            <a:ext cx="30456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Line 12"/>
          <p:cNvSpPr/>
          <p:nvPr/>
        </p:nvSpPr>
        <p:spPr>
          <a:xfrm>
            <a:off x="2971800" y="4419360"/>
            <a:ext cx="30456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Rectangle 13"/>
          <p:cNvSpPr/>
          <p:nvPr/>
        </p:nvSpPr>
        <p:spPr>
          <a:xfrm>
            <a:off x="533160" y="1904760"/>
            <a:ext cx="3353040" cy="3276720"/>
          </a:xfrm>
          <a:prstGeom prst="rect">
            <a:avLst/>
          </a:prstGeom>
          <a:noFill/>
          <a:ln w="37800">
            <a:solidFill>
              <a:srgbClr val="FF0000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Text Box 14"/>
          <p:cNvSpPr/>
          <p:nvPr/>
        </p:nvSpPr>
        <p:spPr>
          <a:xfrm>
            <a:off x="1085400" y="5357520"/>
            <a:ext cx="21765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66FF"/>
                </a:solidFill>
                <a:effectLst/>
                <a:uFillTx/>
                <a:latin typeface="Times New Roman"/>
              </a:rPr>
              <a:t>αρχικό σύστημα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Text Box 15"/>
          <p:cNvSpPr/>
          <p:nvPr/>
        </p:nvSpPr>
        <p:spPr>
          <a:xfrm>
            <a:off x="4871160" y="2098440"/>
            <a:ext cx="18061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προδιαγραφή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Text Box 16"/>
          <p:cNvSpPr/>
          <p:nvPr/>
        </p:nvSpPr>
        <p:spPr>
          <a:xfrm>
            <a:off x="5320440" y="2707920"/>
            <a:ext cx="19216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αρχιτ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εκτονική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Text Box 17"/>
          <p:cNvSpPr/>
          <p:nvPr/>
        </p:nvSpPr>
        <p:spPr>
          <a:xfrm>
            <a:off x="5946120" y="3429000"/>
            <a:ext cx="13172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σχεδίαση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Text Box 18"/>
          <p:cNvSpPr/>
          <p:nvPr/>
        </p:nvSpPr>
        <p:spPr>
          <a:xfrm>
            <a:off x="6479280" y="4038480"/>
            <a:ext cx="10825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χτίσιμο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Text Box 19"/>
          <p:cNvSpPr/>
          <p:nvPr/>
        </p:nvSpPr>
        <p:spPr>
          <a:xfrm>
            <a:off x="6935400" y="4572000"/>
            <a:ext cx="1035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δοκιμή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Line 20"/>
          <p:cNvSpPr/>
          <p:nvPr/>
        </p:nvSpPr>
        <p:spPr>
          <a:xfrm>
            <a:off x="5486400" y="2514600"/>
            <a:ext cx="30456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Line 21"/>
          <p:cNvSpPr/>
          <p:nvPr/>
        </p:nvSpPr>
        <p:spPr>
          <a:xfrm>
            <a:off x="5943600" y="3124080"/>
            <a:ext cx="380880" cy="3049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Line 22"/>
          <p:cNvSpPr/>
          <p:nvPr/>
        </p:nvSpPr>
        <p:spPr>
          <a:xfrm>
            <a:off x="6553080" y="3886200"/>
            <a:ext cx="30492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Line 23"/>
          <p:cNvSpPr/>
          <p:nvPr/>
        </p:nvSpPr>
        <p:spPr>
          <a:xfrm>
            <a:off x="7010280" y="4419360"/>
            <a:ext cx="30492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Rectangle 24"/>
          <p:cNvSpPr/>
          <p:nvPr/>
        </p:nvSpPr>
        <p:spPr>
          <a:xfrm>
            <a:off x="4572000" y="1904760"/>
            <a:ext cx="3352680" cy="3276720"/>
          </a:xfrm>
          <a:prstGeom prst="rect">
            <a:avLst/>
          </a:prstGeom>
          <a:noFill/>
          <a:ln w="37800">
            <a:solidFill>
              <a:srgbClr val="FF0000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Text Box 25"/>
          <p:cNvSpPr/>
          <p:nvPr/>
        </p:nvSpPr>
        <p:spPr>
          <a:xfrm>
            <a:off x="4940640" y="5357520"/>
            <a:ext cx="30718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66FF"/>
                </a:solidFill>
                <a:effectLst/>
                <a:uFillTx/>
                <a:latin typeface="Times New Roman"/>
              </a:rPr>
              <a:t>εκλεπτυσμένο</a:t>
            </a:r>
            <a:r>
              <a:rPr lang="el-GR" sz="2400" b="0" u="none" strike="noStrike">
                <a:solidFill>
                  <a:srgbClr val="0066FF"/>
                </a:solidFill>
                <a:effectLst/>
                <a:uFillTx/>
                <a:latin typeface="Times New Roman"/>
              </a:rPr>
              <a:t> σύστημα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Line 26"/>
          <p:cNvSpPr/>
          <p:nvPr/>
        </p:nvSpPr>
        <p:spPr>
          <a:xfrm flipV="1">
            <a:off x="3563640" y="2514600"/>
            <a:ext cx="1389240" cy="22096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Line 27"/>
          <p:cNvSpPr/>
          <p:nvPr/>
        </p:nvSpPr>
        <p:spPr>
          <a:xfrm flipV="1">
            <a:off x="7667280" y="2209680"/>
            <a:ext cx="943200" cy="24429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Ροή σχεδίασης υλικού/ λογισμικού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80" name="Text Box 4"/>
          <p:cNvSpPr/>
          <p:nvPr/>
        </p:nvSpPr>
        <p:spPr>
          <a:xfrm>
            <a:off x="3504240" y="1828800"/>
            <a:ext cx="1984320" cy="8247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απαιτήσεις και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προδιαγραφέ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Text Box 5"/>
          <p:cNvSpPr/>
          <p:nvPr/>
        </p:nvSpPr>
        <p:spPr>
          <a:xfrm>
            <a:off x="3736440" y="2971800"/>
            <a:ext cx="19216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αρχιτεκτονική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Text Box 6"/>
          <p:cNvSpPr/>
          <p:nvPr/>
        </p:nvSpPr>
        <p:spPr>
          <a:xfrm>
            <a:off x="916920" y="3962160"/>
            <a:ext cx="22312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σχεδίαση υλικού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Text Box 7"/>
          <p:cNvSpPr/>
          <p:nvPr/>
        </p:nvSpPr>
        <p:spPr>
          <a:xfrm>
            <a:off x="6099480" y="3886200"/>
            <a:ext cx="27770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σχεδίαση λογισμικού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Text Box 8"/>
          <p:cNvSpPr/>
          <p:nvPr/>
        </p:nvSpPr>
        <p:spPr>
          <a:xfrm>
            <a:off x="3810960" y="4724280"/>
            <a:ext cx="17704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ολοκλήρωση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Text Box 9"/>
          <p:cNvSpPr/>
          <p:nvPr/>
        </p:nvSpPr>
        <p:spPr>
          <a:xfrm>
            <a:off x="4039920" y="5562360"/>
            <a:ext cx="1035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δοκιμή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Line 10"/>
          <p:cNvSpPr/>
          <p:nvPr/>
        </p:nvSpPr>
        <p:spPr>
          <a:xfrm>
            <a:off x="4419360" y="2666880"/>
            <a:ext cx="0" cy="3808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Line 11"/>
          <p:cNvSpPr/>
          <p:nvPr/>
        </p:nvSpPr>
        <p:spPr>
          <a:xfrm flipH="1">
            <a:off x="2971800" y="3429000"/>
            <a:ext cx="838080" cy="5331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Line 12"/>
          <p:cNvSpPr/>
          <p:nvPr/>
        </p:nvSpPr>
        <p:spPr>
          <a:xfrm>
            <a:off x="5257800" y="3429000"/>
            <a:ext cx="990360" cy="5331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Line 13"/>
          <p:cNvSpPr/>
          <p:nvPr/>
        </p:nvSpPr>
        <p:spPr>
          <a:xfrm>
            <a:off x="2743200" y="4495680"/>
            <a:ext cx="1066680" cy="3808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Line 14"/>
          <p:cNvSpPr/>
          <p:nvPr/>
        </p:nvSpPr>
        <p:spPr>
          <a:xfrm flipH="1">
            <a:off x="5257440" y="4343400"/>
            <a:ext cx="990360" cy="5331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Line 15"/>
          <p:cNvSpPr/>
          <p:nvPr/>
        </p:nvSpPr>
        <p:spPr>
          <a:xfrm>
            <a:off x="4495680" y="5181480"/>
            <a:ext cx="0" cy="4572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Μεθοδολογία συσχεδίασης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 αρχιτεκτονική υλικού και λογισμικού πρέπει να αναπτυχθεί από κοινού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αρέχ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ει 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ικανοποιητικούς πόρους</a:t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αποφ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ύγε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ι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καθυστερήσεις στο λογισμικό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Μπορεί να χτίσει τα κομμάτια σχετικά ανεξάρτητα, αλλά η ολοκλήρωσή τους είναι σημαντικό βήμα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Επίσης απαιτεί ανατροφοδότηση από κάτω προς τα επάνω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Ιεραρχικ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ή ροή σχεδίασης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Τα ενσωματωμένα συστήματα πρέπει να σχεδιαστούν σε πολλαπλά επίπεδα αφαίρεσης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αρχιτεκτονική συστήματος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συστήματα υλικού και λογισμικού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συστατικά (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components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) υλικού και λογισμικού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Συχνά χρειαζόμαστε ροές σχεδίασης μέσα σε ροές σχεδίασης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Ιεραρχικ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ή ροή λογισμικού/ υλικού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(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HW/SW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)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grpSp>
        <p:nvGrpSpPr>
          <p:cNvPr id="97" name="Group 42"/>
          <p:cNvGrpSpPr/>
          <p:nvPr/>
        </p:nvGrpSpPr>
        <p:grpSpPr>
          <a:xfrm>
            <a:off x="838080" y="1752480"/>
            <a:ext cx="2723040" cy="4269240"/>
            <a:chOff x="838080" y="1752480"/>
            <a:chExt cx="2723040" cy="4269240"/>
          </a:xfrm>
        </p:grpSpPr>
        <p:sp>
          <p:nvSpPr>
            <p:cNvPr id="98" name="Text Box 4"/>
            <p:cNvSpPr/>
            <p:nvPr/>
          </p:nvSpPr>
          <p:spPr>
            <a:xfrm>
              <a:off x="1755000" y="1904760"/>
              <a:ext cx="180612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t">
              <a:sp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προδιαγραφή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99" name="Text Box 5"/>
            <p:cNvSpPr/>
            <p:nvPr/>
          </p:nvSpPr>
          <p:spPr>
            <a:xfrm>
              <a:off x="1374120" y="2590560"/>
              <a:ext cx="192168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t">
              <a:sp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αρχιτεκτονική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0" name="Text Box 6"/>
            <p:cNvSpPr/>
            <p:nvPr/>
          </p:nvSpPr>
          <p:spPr>
            <a:xfrm>
              <a:off x="976320" y="3546360"/>
              <a:ext cx="68868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t">
              <a:sp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HW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1" name="Text Box 7"/>
            <p:cNvSpPr/>
            <p:nvPr/>
          </p:nvSpPr>
          <p:spPr>
            <a:xfrm>
              <a:off x="2500200" y="3546360"/>
              <a:ext cx="63792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t">
              <a:sp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SW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2" name="Text Box 8"/>
            <p:cNvSpPr/>
            <p:nvPr/>
          </p:nvSpPr>
          <p:spPr>
            <a:xfrm>
              <a:off x="1526040" y="4190760"/>
              <a:ext cx="178128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t">
              <a:sp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ενσωμάτωση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3" name="Text Box 9"/>
            <p:cNvSpPr/>
            <p:nvPr/>
          </p:nvSpPr>
          <p:spPr>
            <a:xfrm>
              <a:off x="1814040" y="4917960"/>
              <a:ext cx="103500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t">
              <a:sp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δοκιμή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4" name="Line 10"/>
            <p:cNvSpPr/>
            <p:nvPr/>
          </p:nvSpPr>
          <p:spPr>
            <a:xfrm>
              <a:off x="2133360" y="2361960"/>
              <a:ext cx="0" cy="30492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5" name="Line 11"/>
            <p:cNvSpPr/>
            <p:nvPr/>
          </p:nvSpPr>
          <p:spPr>
            <a:xfrm flipH="1">
              <a:off x="1447200" y="3047760"/>
              <a:ext cx="381240" cy="53352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6" name="Line 12"/>
            <p:cNvSpPr/>
            <p:nvPr/>
          </p:nvSpPr>
          <p:spPr>
            <a:xfrm>
              <a:off x="1447560" y="4038480"/>
              <a:ext cx="304920" cy="22860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7" name="Line 13"/>
            <p:cNvSpPr/>
            <p:nvPr/>
          </p:nvSpPr>
          <p:spPr>
            <a:xfrm>
              <a:off x="2514600" y="3047760"/>
              <a:ext cx="380880" cy="53352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8" name="Line 14"/>
            <p:cNvSpPr/>
            <p:nvPr/>
          </p:nvSpPr>
          <p:spPr>
            <a:xfrm flipH="1">
              <a:off x="2590200" y="3962160"/>
              <a:ext cx="228600" cy="30492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9" name="Line 15"/>
            <p:cNvSpPr/>
            <p:nvPr/>
          </p:nvSpPr>
          <p:spPr>
            <a:xfrm>
              <a:off x="2133360" y="4647960"/>
              <a:ext cx="0" cy="38124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10" name="Rectangle 16"/>
            <p:cNvSpPr/>
            <p:nvPr/>
          </p:nvSpPr>
          <p:spPr>
            <a:xfrm>
              <a:off x="838080" y="1752480"/>
              <a:ext cx="2666880" cy="3657600"/>
            </a:xfrm>
            <a:prstGeom prst="rect">
              <a:avLst/>
            </a:prstGeom>
            <a:noFill/>
            <a:ln w="37800">
              <a:solidFill>
                <a:srgbClr val="FF0000"/>
              </a:solidFill>
              <a:prstDash val="dash"/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11" name="Text Box 17"/>
            <p:cNvSpPr/>
            <p:nvPr/>
          </p:nvSpPr>
          <p:spPr>
            <a:xfrm>
              <a:off x="1830960" y="5562360"/>
              <a:ext cx="126540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t">
              <a:sp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66FF"/>
                  </a:solidFill>
                  <a:effectLst/>
                  <a:uFillTx/>
                  <a:latin typeface="Times New Roman"/>
                </a:rPr>
                <a:t>σύστημα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12" name="Group 45"/>
          <p:cNvGrpSpPr/>
          <p:nvPr/>
        </p:nvGrpSpPr>
        <p:grpSpPr>
          <a:xfrm>
            <a:off x="1476360" y="1844640"/>
            <a:ext cx="6701400" cy="4269240"/>
            <a:chOff x="1476360" y="1844640"/>
            <a:chExt cx="6701400" cy="4269240"/>
          </a:xfrm>
        </p:grpSpPr>
        <p:grpSp>
          <p:nvGrpSpPr>
            <p:cNvPr id="113" name="Group 40"/>
            <p:cNvGrpSpPr/>
            <p:nvPr/>
          </p:nvGrpSpPr>
          <p:grpSpPr>
            <a:xfrm>
              <a:off x="4829040" y="1844640"/>
              <a:ext cx="3348720" cy="4269240"/>
              <a:chOff x="4829040" y="1844640"/>
              <a:chExt cx="3348720" cy="4269240"/>
            </a:xfrm>
          </p:grpSpPr>
          <p:sp>
            <p:nvSpPr>
              <p:cNvPr id="114" name="Rectangle 18"/>
              <p:cNvSpPr/>
              <p:nvPr/>
            </p:nvSpPr>
            <p:spPr>
              <a:xfrm>
                <a:off x="4829040" y="1844640"/>
                <a:ext cx="2666520" cy="3657600"/>
              </a:xfrm>
              <a:prstGeom prst="rect">
                <a:avLst/>
              </a:prstGeom>
              <a:noFill/>
              <a:ln w="37800">
                <a:solidFill>
                  <a:srgbClr val="FF0000"/>
                </a:solidFill>
                <a:prstDash val="dash"/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ctr">
                <a:noAutofit/>
              </a:bodyPr>
              <a:p>
                <a:pPr algn="ctr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15" name="Text Box 19"/>
              <p:cNvSpPr/>
              <p:nvPr/>
            </p:nvSpPr>
            <p:spPr>
              <a:xfrm>
                <a:off x="5729400" y="2037960"/>
                <a:ext cx="1806120" cy="459360"/>
              </a:xfrm>
              <a:prstGeom prst="rect">
                <a:avLst/>
              </a:prstGeom>
              <a:noFill/>
              <a:ln w="381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t">
                <a:spAutoFit/>
              </a:bodyPr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000000"/>
                    </a:solidFill>
                    <a:effectLst/>
                    <a:uFillTx/>
                    <a:latin typeface="Times New Roman"/>
                  </a:rPr>
                  <a:t>προδιαγραφή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16" name="Text Box 20"/>
              <p:cNvSpPr/>
              <p:nvPr/>
            </p:nvSpPr>
            <p:spPr>
              <a:xfrm>
                <a:off x="5059800" y="2682720"/>
                <a:ext cx="2505600" cy="459360"/>
              </a:xfrm>
              <a:prstGeom prst="rect">
                <a:avLst/>
              </a:prstGeom>
              <a:noFill/>
              <a:ln w="381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t">
                <a:spAutoFit/>
              </a:bodyPr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000000"/>
                    </a:solidFill>
                    <a:effectLst/>
                    <a:uFillTx/>
                    <a:latin typeface="Times New Roman"/>
                  </a:rPr>
                  <a:t>αρχιτεκτονική </a:t>
                </a:r>
                <a:r>
                  <a:rPr lang="el-GR" sz="2400" b="0" u="none" strike="noStrike">
                    <a:solidFill>
                      <a:srgbClr val="000000"/>
                    </a:solidFill>
                    <a:effectLst/>
                    <a:uFillTx/>
                    <a:latin typeface="Times New Roman"/>
                  </a:rPr>
                  <a:t>HW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17" name="Text Box 21"/>
              <p:cNvSpPr/>
              <p:nvPr/>
            </p:nvSpPr>
            <p:spPr>
              <a:xfrm>
                <a:off x="4904640" y="3444840"/>
                <a:ext cx="3273120" cy="459360"/>
              </a:xfrm>
              <a:prstGeom prst="rect">
                <a:avLst/>
              </a:prstGeom>
              <a:noFill/>
              <a:ln w="381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t">
                <a:spAutoFit/>
              </a:bodyPr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000000"/>
                    </a:solidFill>
                    <a:effectLst/>
                    <a:uFillTx/>
                    <a:latin typeface="Times New Roman"/>
                  </a:rPr>
                  <a:t>λεπτομερής σχεδιασμός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18" name="Text Box 22"/>
              <p:cNvSpPr/>
              <p:nvPr/>
            </p:nvSpPr>
            <p:spPr>
              <a:xfrm>
                <a:off x="5424480" y="4248000"/>
                <a:ext cx="1781280" cy="459360"/>
              </a:xfrm>
              <a:prstGeom prst="rect">
                <a:avLst/>
              </a:prstGeom>
              <a:noFill/>
              <a:ln w="381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t">
                <a:spAutoFit/>
              </a:bodyPr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000000"/>
                    </a:solidFill>
                    <a:effectLst/>
                    <a:uFillTx/>
                    <a:latin typeface="Times New Roman"/>
                  </a:rPr>
                  <a:t>ενσωμάτωση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19" name="Text Box 23"/>
              <p:cNvSpPr/>
              <p:nvPr/>
            </p:nvSpPr>
            <p:spPr>
              <a:xfrm>
                <a:off x="5896800" y="4892400"/>
                <a:ext cx="1035000" cy="459360"/>
              </a:xfrm>
              <a:prstGeom prst="rect">
                <a:avLst/>
              </a:prstGeom>
              <a:noFill/>
              <a:ln w="381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t">
                <a:spAutoFit/>
              </a:bodyPr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000000"/>
                    </a:solidFill>
                    <a:effectLst/>
                    <a:uFillTx/>
                    <a:latin typeface="Times New Roman"/>
                  </a:rPr>
                  <a:t>δοκιμή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20" name="Line 24"/>
              <p:cNvSpPr/>
              <p:nvPr/>
            </p:nvSpPr>
            <p:spPr>
              <a:xfrm>
                <a:off x="6123960" y="2454120"/>
                <a:ext cx="0" cy="30492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  <a:tailEnd len="med" type="triangle" w="med"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21" name="Line 25"/>
              <p:cNvSpPr/>
              <p:nvPr/>
            </p:nvSpPr>
            <p:spPr>
              <a:xfrm>
                <a:off x="6123960" y="3139920"/>
                <a:ext cx="0" cy="45720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  <a:tailEnd len="med" type="triangle" w="med"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22" name="Line 26"/>
              <p:cNvSpPr/>
              <p:nvPr/>
            </p:nvSpPr>
            <p:spPr>
              <a:xfrm>
                <a:off x="6123960" y="3902040"/>
                <a:ext cx="0" cy="38088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  <a:tailEnd len="med" type="triangle" w="med"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23" name="Line 27"/>
              <p:cNvSpPr/>
              <p:nvPr/>
            </p:nvSpPr>
            <p:spPr>
              <a:xfrm>
                <a:off x="6123960" y="4663800"/>
                <a:ext cx="0" cy="30492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  <a:tailEnd len="med" type="triangle" w="med"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24" name="Text Box 28"/>
              <p:cNvSpPr/>
              <p:nvPr/>
            </p:nvSpPr>
            <p:spPr>
              <a:xfrm>
                <a:off x="5592240" y="5654520"/>
                <a:ext cx="867240" cy="459360"/>
              </a:xfrm>
              <a:prstGeom prst="rect">
                <a:avLst/>
              </a:prstGeom>
              <a:noFill/>
              <a:ln w="381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t">
                <a:spAutoFit/>
              </a:bodyPr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0066FF"/>
                    </a:solidFill>
                    <a:effectLst/>
                    <a:uFillTx/>
                    <a:latin typeface="Times New Roman"/>
                  </a:rPr>
                  <a:t>υλικό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</p:grpSp>
        <p:sp>
          <p:nvSpPr>
            <p:cNvPr id="125" name="Line 43"/>
            <p:cNvSpPr/>
            <p:nvPr/>
          </p:nvSpPr>
          <p:spPr>
            <a:xfrm flipV="1">
              <a:off x="1704600" y="1844640"/>
              <a:ext cx="3124080" cy="1752480"/>
            </a:xfrm>
            <a:prstGeom prst="line">
              <a:avLst/>
            </a:prstGeom>
            <a:ln w="9360">
              <a:solidFill>
                <a:srgbClr val="FF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26" name="Line 44"/>
            <p:cNvSpPr/>
            <p:nvPr/>
          </p:nvSpPr>
          <p:spPr>
            <a:xfrm>
              <a:off x="1476360" y="3978000"/>
              <a:ext cx="3352680" cy="1524240"/>
            </a:xfrm>
            <a:prstGeom prst="line">
              <a:avLst/>
            </a:prstGeom>
            <a:ln w="9360">
              <a:solidFill>
                <a:srgbClr val="FF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27" name="Group 48"/>
          <p:cNvGrpSpPr/>
          <p:nvPr/>
        </p:nvGrpSpPr>
        <p:grpSpPr>
          <a:xfrm>
            <a:off x="2666880" y="1828800"/>
            <a:ext cx="6085440" cy="4269240"/>
            <a:chOff x="2666880" y="1828800"/>
            <a:chExt cx="6085440" cy="4269240"/>
          </a:xfrm>
        </p:grpSpPr>
        <p:grpSp>
          <p:nvGrpSpPr>
            <p:cNvPr id="128" name="Group 41"/>
            <p:cNvGrpSpPr/>
            <p:nvPr/>
          </p:nvGrpSpPr>
          <p:grpSpPr>
            <a:xfrm>
              <a:off x="5181480" y="1828800"/>
              <a:ext cx="3570840" cy="4269240"/>
              <a:chOff x="5181480" y="1828800"/>
              <a:chExt cx="3570840" cy="4269240"/>
            </a:xfrm>
          </p:grpSpPr>
          <p:sp>
            <p:nvSpPr>
              <p:cNvPr id="129" name="Rectangle 29"/>
              <p:cNvSpPr/>
              <p:nvPr/>
            </p:nvSpPr>
            <p:spPr>
              <a:xfrm>
                <a:off x="5181480" y="1828800"/>
                <a:ext cx="2666880" cy="3657600"/>
              </a:xfrm>
              <a:prstGeom prst="rect">
                <a:avLst/>
              </a:prstGeom>
              <a:noFill/>
              <a:ln w="37800">
                <a:solidFill>
                  <a:srgbClr val="FF0000"/>
                </a:solidFill>
                <a:prstDash val="dash"/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ctr">
                <a:noAutofit/>
              </a:bodyPr>
              <a:p>
                <a:pPr algn="ctr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30" name="Text Box 30"/>
              <p:cNvSpPr/>
              <p:nvPr/>
            </p:nvSpPr>
            <p:spPr>
              <a:xfrm>
                <a:off x="6082200" y="2022120"/>
                <a:ext cx="1806120" cy="459360"/>
              </a:xfrm>
              <a:prstGeom prst="rect">
                <a:avLst/>
              </a:prstGeom>
              <a:noFill/>
              <a:ln w="381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t">
                <a:spAutoFit/>
              </a:bodyPr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000000"/>
                    </a:solidFill>
                    <a:effectLst/>
                    <a:uFillTx/>
                    <a:latin typeface="Times New Roman"/>
                  </a:rPr>
                  <a:t>προδιαγραφή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31" name="Text Box 31"/>
              <p:cNvSpPr/>
              <p:nvPr/>
            </p:nvSpPr>
            <p:spPr>
              <a:xfrm>
                <a:off x="5412240" y="2666880"/>
                <a:ext cx="2454840" cy="459360"/>
              </a:xfrm>
              <a:prstGeom prst="rect">
                <a:avLst/>
              </a:prstGeom>
              <a:noFill/>
              <a:ln w="381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t">
                <a:spAutoFit/>
              </a:bodyPr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000000"/>
                    </a:solidFill>
                    <a:effectLst/>
                    <a:uFillTx/>
                    <a:latin typeface="Times New Roman"/>
                  </a:rPr>
                  <a:t>αρχιτεκτονική </a:t>
                </a:r>
                <a:r>
                  <a:rPr lang="el-GR" sz="2400" b="0" u="none" strike="noStrike">
                    <a:solidFill>
                      <a:srgbClr val="000000"/>
                    </a:solidFill>
                    <a:effectLst/>
                    <a:uFillTx/>
                    <a:latin typeface="Times New Roman"/>
                  </a:rPr>
                  <a:t>SW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32" name="Text Box 32"/>
              <p:cNvSpPr/>
              <p:nvPr/>
            </p:nvSpPr>
            <p:spPr>
              <a:xfrm>
                <a:off x="5580360" y="3429000"/>
                <a:ext cx="3171960" cy="459360"/>
              </a:xfrm>
              <a:prstGeom prst="rect">
                <a:avLst/>
              </a:prstGeom>
              <a:noFill/>
              <a:ln w="381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t">
                <a:spAutoFit/>
              </a:bodyPr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000000"/>
                    </a:solidFill>
                    <a:effectLst/>
                    <a:uFillTx/>
                    <a:latin typeface="Times New Roman"/>
                  </a:rPr>
                  <a:t>Λεπτομερής σχεδιασμός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33" name="Text Box 33"/>
              <p:cNvSpPr/>
              <p:nvPr/>
            </p:nvSpPr>
            <p:spPr>
              <a:xfrm>
                <a:off x="5776920" y="4232160"/>
                <a:ext cx="1781280" cy="459360"/>
              </a:xfrm>
              <a:prstGeom prst="rect">
                <a:avLst/>
              </a:prstGeom>
              <a:noFill/>
              <a:ln w="381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t">
                <a:spAutoFit/>
              </a:bodyPr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000000"/>
                    </a:solidFill>
                    <a:effectLst/>
                    <a:uFillTx/>
                    <a:latin typeface="Times New Roman"/>
                  </a:rPr>
                  <a:t>ενσωμάτωση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34" name="Text Box 34"/>
              <p:cNvSpPr/>
              <p:nvPr/>
            </p:nvSpPr>
            <p:spPr>
              <a:xfrm>
                <a:off x="6249240" y="4876560"/>
                <a:ext cx="1035000" cy="459360"/>
              </a:xfrm>
              <a:prstGeom prst="rect">
                <a:avLst/>
              </a:prstGeom>
              <a:noFill/>
              <a:ln w="381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t">
                <a:spAutoFit/>
              </a:bodyPr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000000"/>
                    </a:solidFill>
                    <a:effectLst/>
                    <a:uFillTx/>
                    <a:latin typeface="Times New Roman"/>
                  </a:rPr>
                  <a:t>δοκιμή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35" name="Line 35"/>
              <p:cNvSpPr/>
              <p:nvPr/>
            </p:nvSpPr>
            <p:spPr>
              <a:xfrm>
                <a:off x="6476760" y="2438280"/>
                <a:ext cx="0" cy="30492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  <a:tailEnd len="med" type="triangle" w="med"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36" name="Line 36"/>
              <p:cNvSpPr/>
              <p:nvPr/>
            </p:nvSpPr>
            <p:spPr>
              <a:xfrm>
                <a:off x="6476760" y="3124080"/>
                <a:ext cx="0" cy="45720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  <a:tailEnd len="med" type="triangle" w="med"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37" name="Line 37"/>
              <p:cNvSpPr/>
              <p:nvPr/>
            </p:nvSpPr>
            <p:spPr>
              <a:xfrm>
                <a:off x="6476760" y="3886200"/>
                <a:ext cx="0" cy="38088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  <a:tailEnd len="med" type="triangle" w="med"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38" name="Line 38"/>
              <p:cNvSpPr/>
              <p:nvPr/>
            </p:nvSpPr>
            <p:spPr>
              <a:xfrm>
                <a:off x="6476760" y="4647960"/>
                <a:ext cx="0" cy="30492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  <a:tailEnd len="med" type="triangle" w="med"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139" name="Text Box 39"/>
              <p:cNvSpPr/>
              <p:nvPr/>
            </p:nvSpPr>
            <p:spPr>
              <a:xfrm>
                <a:off x="5945760" y="5638680"/>
                <a:ext cx="1413360" cy="459360"/>
              </a:xfrm>
              <a:prstGeom prst="rect">
                <a:avLst/>
              </a:prstGeom>
              <a:noFill/>
              <a:ln w="3816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t">
                <a:spAutoFit/>
              </a:bodyPr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0066FF"/>
                    </a:solidFill>
                    <a:effectLst/>
                    <a:uFillTx/>
                    <a:latin typeface="Times New Roman"/>
                  </a:rPr>
                  <a:t>λογισμικό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</p:grpSp>
        <p:sp>
          <p:nvSpPr>
            <p:cNvPr id="140" name="Line 46"/>
            <p:cNvSpPr/>
            <p:nvPr/>
          </p:nvSpPr>
          <p:spPr>
            <a:xfrm flipV="1">
              <a:off x="2666880" y="1828800"/>
              <a:ext cx="2514600" cy="1752480"/>
            </a:xfrm>
            <a:prstGeom prst="line">
              <a:avLst/>
            </a:prstGeom>
            <a:ln w="9360">
              <a:solidFill>
                <a:srgbClr val="FF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41" name="Line 47"/>
            <p:cNvSpPr/>
            <p:nvPr/>
          </p:nvSpPr>
          <p:spPr>
            <a:xfrm>
              <a:off x="2666880" y="3962160"/>
              <a:ext cx="2514600" cy="1524240"/>
            </a:xfrm>
            <a:prstGeom prst="line">
              <a:avLst/>
            </a:prstGeom>
            <a:ln w="9360">
              <a:solidFill>
                <a:srgbClr val="FF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8" dur="indefinite" restart="never" nodeType="tmRoot">
          <p:childTnLst>
            <p:seq>
              <p:cTn id="29" dur="indefinite" nodeType="mainSeq">
                <p:childTnLst>
                  <p:par>
                    <p:cTn id="30" fill="hold" nodeType="clickEffect">
                      <p:stCondLst>
                        <p:cond delay="indefinite"/>
                      </p:stCondLst>
                      <p:childTnLst>
                        <p:par>
                          <p:cTn id="3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fill="hold" nodeType="clickEffect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 additive="repl">
                                        <p:cTn id="3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Effect">
                      <p:stCondLst>
                        <p:cond delay="indefinite"/>
                      </p:stCondLst>
                      <p:childTnLst>
                        <p:par>
                          <p:cTn id="3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fill="hold" nodeType="clickEffect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 additive="repl">
                                        <p:cTn id="3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set>
                                <p:cBhvr>
                                  <p:cTn id="4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Ταυτόχρονη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μηχανική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Τα μεγάλα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projects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χρησιμοποιούν πολλούς ανθρώπους από πολλαπλές επιστήμες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Εργαζόμαστε παράλληλα σε πολλές εργασίες (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tasks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) για να μειώσουμε το χρόνο σχεδιασμού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 ανατροφοδότηση μεταξύ των εργασιών βοηθάει στη βελτίωση της ποιότητας, μειώνει τον αριθμό των προβλημάτων στα επόμενα στάδια της σχεδίασης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Τεχνικές ταυτόχρονης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μηχανικής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Ομάδες με μέλη από διαφορετικές λειτουργίες και ειδικότητες.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Ταυτόχρονη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υλοποίηση του προϊόντος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Σταδιακή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διαμοίραση των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πληροφοριών.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Ολοκληρωμένη διαχείριση προϊόντος.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Συμμετοχή προμηθευτών.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Εστίαση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στους πελάτες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Ταυτόχρονη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μηχανική για το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AT&amp;T PBX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Αξιολόγηση των επιδόσεων σε σχέση με τους ανταγωνιστές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Εντοπισμός σημαντικών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βελτιώσε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ων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Χαρακτηρισμός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τρέχουσα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δι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εργ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ασία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Δημιουργία νέας διεργασίας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Πιστοποίηση της νέας διεργασίας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Υλοποίηση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Μετρήσεις και βελτιώσεις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Ανάλυση απαιτήσεων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Απαιτήσεις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άτυπη περιγραφή του τί θέλει ο πελάτης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Προδιαγραφή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ακριβής περιγραφή αυτών που πρέπει να παραδώσει η ομάδα σχεδιασμού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 φάση απαιτήσεων συνδέει τους πελάτες με τους σχεδιαστές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Τύποι απαιτήσεων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Λειτουργικές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σχέσεις εισόδου-εξόδου.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Μη λειτουργικές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χρονισμός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κατανάλωση ενέργειας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κόστος κατασκευής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φυσικό μέγεθος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χρόνος κυκλοφορίας στην αγορά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αξιοπιστία.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0" algn="l">
              <a:spcBef>
                <a:spcPts val="700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Καλές απαιτήσεις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Σωστές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Σαφείς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</a:t>
            </a:r>
            <a:r>
              <a:rPr lang="el-G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λήρεις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Μπορούν να πιστοποιηθούν: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ικανοποιείται κάθε απαίτηση στο τελικό σύστημα;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Συνεπείς: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οι απαιτήσεις δεν πρέπει να είναι μεταξύ τους αντικρουόμενες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Καλές απαιτήσεις, συν.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Μπορούν να τροποποιηθούν: οι απαιτήσεις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μπορούν να ενημερωθούν εύκολα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Ανιχνεύσιμες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γνωρίζουμε γιατί υπάρχει κάθε απαίτηση 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μπορούμε να μεταβούμε από τα έγγραφα στις απαιτήσεις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μπορούμε να μεταβούμε από τις απαιτήσεις στην υλοποίηση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μπορούμε να μεταβούμε από την υλοποίηση στις απαιτήσεις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05720" y="228240"/>
            <a:ext cx="855828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Τι χρειάζεται για τις απαιτήσεις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Συνεντεύξεις πελατών.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Σύγκριση με τους ανταγωνιστές.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Πληροφορίες από τις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πωλήσει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Mock ups, πρωτότυπα.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Να σχεδι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ά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σουμε το προϊόν σα να προορίζεται για εμάς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Προδιαγραφές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«Συλλαμβ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ά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νουν» λειτουργικές και μη λειτουργικές ιδιότητες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Επιβεβαιώνουν την ακρίβεια των προδιαγραφών</a:t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συγκρίνει τις προδιαγραφές με την υλοποίηση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Πολλά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στυλ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προδιαγραφών: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ροσανατολισμέν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ες στον έλεγχο (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control oriented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)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vs.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π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ροσανατολισμέν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ες στα δεδομένα (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data oriented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)</a:t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κειμ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έ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νου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vs. 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γραφικές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 UML είναι μια γλώσσα προδιαγραφών/σχεδίασης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SDL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456840" y="1885320"/>
            <a:ext cx="401292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Χρησιμοποιείται στη σχεδίαση τηλεπικοινωνιακών πρωτοκόλλων.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Μηχανές κατάστασης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(FSM)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προσανατολισμένες σε γεγονότα (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events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)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AutoShape 5"/>
          <p:cNvSpPr/>
          <p:nvPr/>
        </p:nvSpPr>
        <p:spPr>
          <a:xfrm>
            <a:off x="5867280" y="1828800"/>
            <a:ext cx="1676520" cy="8380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τηλέφωνο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on-hook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AutoShape 7"/>
          <p:cNvSpPr/>
          <p:nvPr/>
        </p:nvSpPr>
        <p:spPr>
          <a:xfrm>
            <a:off x="5508360" y="4005000"/>
            <a:ext cx="2656080" cy="6858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τόνος επιλογής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64" name="Group 12"/>
          <p:cNvGrpSpPr/>
          <p:nvPr/>
        </p:nvGrpSpPr>
        <p:grpSpPr>
          <a:xfrm>
            <a:off x="5790960" y="2895480"/>
            <a:ext cx="2020680" cy="838080"/>
            <a:chOff x="5790960" y="2895480"/>
            <a:chExt cx="2020680" cy="838080"/>
          </a:xfrm>
        </p:grpSpPr>
        <p:sp>
          <p:nvSpPr>
            <p:cNvPr id="165" name="Rectangle 9"/>
            <p:cNvSpPr/>
            <p:nvPr/>
          </p:nvSpPr>
          <p:spPr>
            <a:xfrm>
              <a:off x="5790960" y="2895480"/>
              <a:ext cx="1616760" cy="838080"/>
            </a:xfrm>
            <a:prstGeom prst="rect">
              <a:avLst/>
            </a:prstGeom>
            <a:solidFill>
              <a:srgbClr val="FFCC00"/>
            </a:solidFill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ο καλών πάει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off-hook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66" name="AutoShape 10"/>
            <p:cNvSpPr/>
            <p:nvPr/>
          </p:nvSpPr>
          <p:spPr>
            <a:xfrm flipV="1">
              <a:off x="7407720" y="2895480"/>
              <a:ext cx="403920" cy="457200"/>
            </a:xfrm>
            <a:prstGeom prst="rtTriangle">
              <a:avLst/>
            </a:prstGeom>
            <a:solidFill>
              <a:srgbClr val="FFCC00"/>
            </a:solidFill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67" name="AutoShape 11"/>
            <p:cNvSpPr/>
            <p:nvPr/>
          </p:nvSpPr>
          <p:spPr>
            <a:xfrm>
              <a:off x="7407720" y="3352680"/>
              <a:ext cx="403920" cy="380880"/>
            </a:xfrm>
            <a:prstGeom prst="rtTriangle">
              <a:avLst/>
            </a:prstGeom>
            <a:solidFill>
              <a:srgbClr val="FFCC00"/>
            </a:solidFill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68" name="Group 15"/>
          <p:cNvGrpSpPr/>
          <p:nvPr/>
        </p:nvGrpSpPr>
        <p:grpSpPr>
          <a:xfrm>
            <a:off x="4787640" y="4876560"/>
            <a:ext cx="3886920" cy="762120"/>
            <a:chOff x="4787640" y="4876560"/>
            <a:chExt cx="3886920" cy="762120"/>
          </a:xfrm>
        </p:grpSpPr>
        <p:sp>
          <p:nvSpPr>
            <p:cNvPr id="169" name="Rectangle 13"/>
            <p:cNvSpPr/>
            <p:nvPr/>
          </p:nvSpPr>
          <p:spPr>
            <a:xfrm>
              <a:off x="4787640" y="4876560"/>
              <a:ext cx="2954520" cy="762120"/>
            </a:xfrm>
            <a:prstGeom prst="rect">
              <a:avLst/>
            </a:prstGeom>
            <a:solidFill>
              <a:srgbClr val="FFCC00"/>
            </a:solidFill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ο καλών δέχεται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τον τόνο επιλογής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70" name="AutoShape 14"/>
            <p:cNvSpPr/>
            <p:nvPr/>
          </p:nvSpPr>
          <p:spPr>
            <a:xfrm rot="5400000">
              <a:off x="7827120" y="4791240"/>
              <a:ext cx="762120" cy="932760"/>
            </a:xfrm>
            <a:prstGeom prst="triangle">
              <a:avLst>
                <a:gd name="adj" fmla="val 50000"/>
              </a:avLst>
            </a:prstGeom>
            <a:solidFill>
              <a:srgbClr val="FFCC00"/>
            </a:solidFill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71" name="Line 16"/>
          <p:cNvSpPr/>
          <p:nvPr/>
        </p:nvSpPr>
        <p:spPr>
          <a:xfrm>
            <a:off x="6705360" y="2666880"/>
            <a:ext cx="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Line 17"/>
          <p:cNvSpPr/>
          <p:nvPr/>
        </p:nvSpPr>
        <p:spPr>
          <a:xfrm>
            <a:off x="6705360" y="3733560"/>
            <a:ext cx="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Line 18"/>
          <p:cNvSpPr/>
          <p:nvPr/>
        </p:nvSpPr>
        <p:spPr>
          <a:xfrm>
            <a:off x="6705360" y="4647960"/>
            <a:ext cx="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174" name="AutoShape 20"/>
          <p:cNvCxnSpPr>
            <a:stCxn id="169" idx="2"/>
          </p:cNvCxnSpPr>
          <p:nvPr/>
        </p:nvCxnSpPr>
        <p:spPr>
          <a:xfrm rot="5400000">
            <a:off x="5674680" y="5276520"/>
            <a:ext cx="229320" cy="953280"/>
          </a:xfrm>
          <a:prstGeom prst="bentConnector2">
            <a:avLst/>
          </a:prstGeom>
          <a:ln w="9360">
            <a:solidFill>
              <a:srgbClr val="000000"/>
            </a:solidFill>
            <a:miter/>
          </a:ln>
        </p:spPr>
      </p:cxnSp>
      <p:cxnSp>
        <p:nvCxnSpPr>
          <p:cNvPr id="175" name="AutoShape 22"/>
          <p:cNvCxnSpPr>
            <a:stCxn id="169" idx="2"/>
          </p:cNvCxnSpPr>
          <p:nvPr/>
        </p:nvCxnSpPr>
        <p:spPr>
          <a:xfrm flipH="1" rot="16200000">
            <a:off x="6627600" y="5276160"/>
            <a:ext cx="229320" cy="953280"/>
          </a:xfrm>
          <a:prstGeom prst="bentConnector2">
            <a:avLst/>
          </a:prstGeom>
          <a:ln w="9360">
            <a:solidFill>
              <a:srgbClr val="000000"/>
            </a:solidFill>
            <a:miter/>
          </a:ln>
        </p:spPr>
      </p:cxnSp>
      <p:sp>
        <p:nvSpPr>
          <p:cNvPr id="176" name="Line 23"/>
          <p:cNvSpPr/>
          <p:nvPr/>
        </p:nvSpPr>
        <p:spPr>
          <a:xfrm>
            <a:off x="5715000" y="586728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7" name="Line 24"/>
          <p:cNvSpPr/>
          <p:nvPr/>
        </p:nvSpPr>
        <p:spPr>
          <a:xfrm>
            <a:off x="7619760" y="586728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Statecharts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Πρόγονος των διαγραμμάτων καταστάσεων της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UML.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Επιτρέπει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την περιγραφή σύνθετων καταστάσεων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καταστάσεις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OR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καταστάσεις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AND.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Οι σύνθετες καταστάσεις μειώνουν το μέγεθος του γράφου μετάβασης καταστάσεων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AutoShape 41"/>
          <p:cNvSpPr/>
          <p:nvPr/>
        </p:nvSpPr>
        <p:spPr>
          <a:xfrm>
            <a:off x="5410080" y="1752480"/>
            <a:ext cx="1905120" cy="4038480"/>
          </a:xfrm>
          <a:custGeom>
            <a:avLst/>
            <a:gdLst>
              <a:gd name="textAreaLeft" fmla="*/ 92880 w 1905120"/>
              <a:gd name="textAreaRight" fmla="*/ 1812240 w 1905120"/>
              <a:gd name="textAreaTop" fmla="*/ 92880 h 4038480"/>
              <a:gd name="textAreaBottom" fmla="*/ 3945600 h 4038480"/>
            </a:gdLst>
            <a:ahLst/>
            <a:cxnLst/>
            <a:rect l="textAreaLeft" t="textAreaTop" r="textAreaRight" b="textAreaBottom"/>
            <a:pathLst>
              <a:path w="21600" h="45783">
                <a:moveTo>
                  <a:pt x="3600" y="0"/>
                </a:moveTo>
                <a:arcTo wR="3600" hR="3600" stAng="16200000" swAng="-5400000"/>
                <a:lnTo>
                  <a:pt x="0" y="42183"/>
                </a:lnTo>
                <a:arcTo wR="3600" hR="3600" stAng="10800000" swAng="-5400000"/>
                <a:lnTo>
                  <a:pt x="18000" y="45783"/>
                </a:lnTo>
                <a:arcTo wR="3600" hR="3600" stAng="5400000" swAng="-5400000"/>
                <a:lnTo>
                  <a:pt x="21600" y="3600"/>
                </a:lnTo>
                <a:arcTo wR="3600" hR="3600" stAng="0" swAng="-5400000"/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Statechart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κατάστασης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OR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82" name="AutoShape 5"/>
          <p:cNvSpPr/>
          <p:nvPr/>
        </p:nvSpPr>
        <p:spPr>
          <a:xfrm>
            <a:off x="1600200" y="2133360"/>
            <a:ext cx="838080" cy="53352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3" name="AutoShape 6"/>
          <p:cNvSpPr/>
          <p:nvPr/>
        </p:nvSpPr>
        <p:spPr>
          <a:xfrm>
            <a:off x="1600200" y="3504960"/>
            <a:ext cx="838080" cy="53352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4" name="AutoShape 7"/>
          <p:cNvSpPr/>
          <p:nvPr/>
        </p:nvSpPr>
        <p:spPr>
          <a:xfrm>
            <a:off x="1600200" y="4952880"/>
            <a:ext cx="838080" cy="53352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5" name="AutoShape 8"/>
          <p:cNvSpPr/>
          <p:nvPr/>
        </p:nvSpPr>
        <p:spPr>
          <a:xfrm>
            <a:off x="3124080" y="3504960"/>
            <a:ext cx="838080" cy="53352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S4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Line 9"/>
          <p:cNvSpPr/>
          <p:nvPr/>
        </p:nvSpPr>
        <p:spPr>
          <a:xfrm>
            <a:off x="2438280" y="2286000"/>
            <a:ext cx="990720" cy="12189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7" name="Line 10"/>
          <p:cNvSpPr/>
          <p:nvPr/>
        </p:nvSpPr>
        <p:spPr>
          <a:xfrm>
            <a:off x="2438280" y="3733560"/>
            <a:ext cx="6858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8" name="Line 11"/>
          <p:cNvSpPr/>
          <p:nvPr/>
        </p:nvSpPr>
        <p:spPr>
          <a:xfrm flipV="1">
            <a:off x="2438280" y="4038120"/>
            <a:ext cx="914400" cy="12193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9" name="Line 12"/>
          <p:cNvSpPr/>
          <p:nvPr/>
        </p:nvSpPr>
        <p:spPr>
          <a:xfrm>
            <a:off x="2057400" y="1676160"/>
            <a:ext cx="0" cy="4572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0" name="Line 13"/>
          <p:cNvSpPr/>
          <p:nvPr/>
        </p:nvSpPr>
        <p:spPr>
          <a:xfrm>
            <a:off x="1371600" y="3200400"/>
            <a:ext cx="304560" cy="3045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1" name="Line 14"/>
          <p:cNvSpPr/>
          <p:nvPr/>
        </p:nvSpPr>
        <p:spPr>
          <a:xfrm>
            <a:off x="2133360" y="5486400"/>
            <a:ext cx="0" cy="3808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192" name="AutoShape 15"/>
          <p:cNvCxnSpPr>
            <a:stCxn id="182" idx="1"/>
            <a:endCxn id="184" idx="1"/>
          </p:cNvCxnSpPr>
          <p:nvPr/>
        </p:nvCxnSpPr>
        <p:spPr>
          <a:xfrm flipH="1" flipV="1" rot="10800000">
            <a:off x="1599840" y="2399760"/>
            <a:ext cx="2160" cy="2820240"/>
          </a:xfrm>
          <a:prstGeom prst="bentConnector3">
            <a:avLst>
              <a:gd name="adj1" fmla="val -25300000"/>
            </a:avLst>
          </a:prstGeom>
          <a:ln w="9360">
            <a:solidFill>
              <a:srgbClr val="000000"/>
            </a:solidFill>
            <a:miter/>
            <a:tailEnd len="med" type="triangle" w="med"/>
          </a:ln>
        </p:spPr>
      </p:cxnSp>
      <p:sp>
        <p:nvSpPr>
          <p:cNvPr id="193" name="Text Box 16"/>
          <p:cNvSpPr/>
          <p:nvPr/>
        </p:nvSpPr>
        <p:spPr>
          <a:xfrm>
            <a:off x="1433160" y="1641240"/>
            <a:ext cx="4179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4" name="Text Box 17"/>
          <p:cNvSpPr/>
          <p:nvPr/>
        </p:nvSpPr>
        <p:spPr>
          <a:xfrm>
            <a:off x="1585440" y="3012840"/>
            <a:ext cx="4179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5" name="Text Box 18"/>
          <p:cNvSpPr/>
          <p:nvPr/>
        </p:nvSpPr>
        <p:spPr>
          <a:xfrm>
            <a:off x="2957040" y="2479320"/>
            <a:ext cx="4179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6" name="Text Box 19"/>
          <p:cNvSpPr/>
          <p:nvPr/>
        </p:nvSpPr>
        <p:spPr>
          <a:xfrm>
            <a:off x="2499840" y="3317760"/>
            <a:ext cx="4179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7" name="Text Box 20"/>
          <p:cNvSpPr/>
          <p:nvPr/>
        </p:nvSpPr>
        <p:spPr>
          <a:xfrm>
            <a:off x="2347560" y="4308120"/>
            <a:ext cx="4179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8" name="Text Box 21"/>
          <p:cNvSpPr/>
          <p:nvPr/>
        </p:nvSpPr>
        <p:spPr>
          <a:xfrm>
            <a:off x="1587240" y="5832360"/>
            <a:ext cx="18140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παραδοσιακό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9" name="Line 22"/>
          <p:cNvSpPr/>
          <p:nvPr/>
        </p:nvSpPr>
        <p:spPr>
          <a:xfrm>
            <a:off x="2057400" y="4038480"/>
            <a:ext cx="0" cy="8380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0" name="AutoShape 23"/>
          <p:cNvSpPr/>
          <p:nvPr/>
        </p:nvSpPr>
        <p:spPr>
          <a:xfrm>
            <a:off x="6019560" y="2209680"/>
            <a:ext cx="838440" cy="53352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" name="AutoShape 24"/>
          <p:cNvSpPr/>
          <p:nvPr/>
        </p:nvSpPr>
        <p:spPr>
          <a:xfrm>
            <a:off x="6019560" y="3581280"/>
            <a:ext cx="838440" cy="53352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" name="AutoShape 25"/>
          <p:cNvSpPr/>
          <p:nvPr/>
        </p:nvSpPr>
        <p:spPr>
          <a:xfrm>
            <a:off x="6019560" y="5029200"/>
            <a:ext cx="838440" cy="53316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3" name="AutoShape 26"/>
          <p:cNvSpPr/>
          <p:nvPr/>
        </p:nvSpPr>
        <p:spPr>
          <a:xfrm>
            <a:off x="7772400" y="3581280"/>
            <a:ext cx="838080" cy="53352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S4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Line 28"/>
          <p:cNvSpPr/>
          <p:nvPr/>
        </p:nvSpPr>
        <p:spPr>
          <a:xfrm>
            <a:off x="7315200" y="38098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" name="Line 30"/>
          <p:cNvSpPr/>
          <p:nvPr/>
        </p:nvSpPr>
        <p:spPr>
          <a:xfrm>
            <a:off x="6476760" y="1600200"/>
            <a:ext cx="0" cy="6094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" name="Line 31"/>
          <p:cNvSpPr/>
          <p:nvPr/>
        </p:nvSpPr>
        <p:spPr>
          <a:xfrm>
            <a:off x="5257800" y="2666880"/>
            <a:ext cx="838080" cy="9144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" name="Line 32"/>
          <p:cNvSpPr/>
          <p:nvPr/>
        </p:nvSpPr>
        <p:spPr>
          <a:xfrm>
            <a:off x="6553080" y="5562360"/>
            <a:ext cx="0" cy="3812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208" name="AutoShape 33"/>
          <p:cNvCxnSpPr>
            <a:stCxn id="200" idx="1"/>
            <a:endCxn id="202" idx="1"/>
          </p:cNvCxnSpPr>
          <p:nvPr/>
        </p:nvCxnSpPr>
        <p:spPr>
          <a:xfrm flipH="1" flipV="1" rot="10800000">
            <a:off x="6018480" y="2475360"/>
            <a:ext cx="2520" cy="2819880"/>
          </a:xfrm>
          <a:prstGeom prst="bentConnector3">
            <a:avLst>
              <a:gd name="adj1" fmla="val -23700000"/>
            </a:avLst>
          </a:prstGeom>
          <a:ln w="9360">
            <a:solidFill>
              <a:srgbClr val="000000"/>
            </a:solidFill>
            <a:miter/>
            <a:tailEnd len="med" type="triangle" w="med"/>
          </a:ln>
        </p:spPr>
      </p:cxnSp>
      <p:sp>
        <p:nvSpPr>
          <p:cNvPr id="209" name="Text Box 34"/>
          <p:cNvSpPr/>
          <p:nvPr/>
        </p:nvSpPr>
        <p:spPr>
          <a:xfrm>
            <a:off x="5852520" y="1717560"/>
            <a:ext cx="4179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0" name="Text Box 35"/>
          <p:cNvSpPr/>
          <p:nvPr/>
        </p:nvSpPr>
        <p:spPr>
          <a:xfrm>
            <a:off x="6005160" y="3089160"/>
            <a:ext cx="4179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Text Box 37"/>
          <p:cNvSpPr/>
          <p:nvPr/>
        </p:nvSpPr>
        <p:spPr>
          <a:xfrm>
            <a:off x="7392600" y="3124080"/>
            <a:ext cx="4179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2" name="Text Box 39"/>
          <p:cNvSpPr/>
          <p:nvPr/>
        </p:nvSpPr>
        <p:spPr>
          <a:xfrm>
            <a:off x="6006960" y="5908320"/>
            <a:ext cx="20458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κατάσταση </a:t>
            </a: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OR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3" name="Line 40"/>
          <p:cNvSpPr/>
          <p:nvPr/>
        </p:nvSpPr>
        <p:spPr>
          <a:xfrm>
            <a:off x="6476760" y="4114800"/>
            <a:ext cx="0" cy="8380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4" name="Rectangle 42"/>
          <p:cNvSpPr/>
          <p:nvPr/>
        </p:nvSpPr>
        <p:spPr>
          <a:xfrm>
            <a:off x="5715000" y="1371600"/>
            <a:ext cx="685800" cy="3808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s123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AutoShape 55"/>
          <p:cNvSpPr/>
          <p:nvPr/>
        </p:nvSpPr>
        <p:spPr>
          <a:xfrm>
            <a:off x="4952880" y="1904760"/>
            <a:ext cx="3200400" cy="28195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Statechart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κατάστασης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AND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17" name="AutoShape 5"/>
          <p:cNvSpPr/>
          <p:nvPr/>
        </p:nvSpPr>
        <p:spPr>
          <a:xfrm>
            <a:off x="930240" y="2244600"/>
            <a:ext cx="838080" cy="6094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S1-3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" name="AutoShape 6"/>
          <p:cNvSpPr/>
          <p:nvPr/>
        </p:nvSpPr>
        <p:spPr>
          <a:xfrm>
            <a:off x="2682720" y="2244600"/>
            <a:ext cx="838080" cy="6094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S1-4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9" name="AutoShape 7"/>
          <p:cNvSpPr/>
          <p:nvPr/>
        </p:nvSpPr>
        <p:spPr>
          <a:xfrm>
            <a:off x="930240" y="3921120"/>
            <a:ext cx="838080" cy="6094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S2-3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" name="AutoShape 8"/>
          <p:cNvSpPr/>
          <p:nvPr/>
        </p:nvSpPr>
        <p:spPr>
          <a:xfrm>
            <a:off x="2682720" y="3921120"/>
            <a:ext cx="838080" cy="6094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S2-4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AutoShape 9"/>
          <p:cNvSpPr/>
          <p:nvPr/>
        </p:nvSpPr>
        <p:spPr>
          <a:xfrm>
            <a:off x="3216240" y="4911480"/>
            <a:ext cx="838080" cy="60984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S5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Line 10"/>
          <p:cNvSpPr/>
          <p:nvPr/>
        </p:nvSpPr>
        <p:spPr>
          <a:xfrm flipH="1">
            <a:off x="1615680" y="1863720"/>
            <a:ext cx="228600" cy="3808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Line 11"/>
          <p:cNvSpPr/>
          <p:nvPr/>
        </p:nvSpPr>
        <p:spPr>
          <a:xfrm>
            <a:off x="1768320" y="2396880"/>
            <a:ext cx="9144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Line 12"/>
          <p:cNvSpPr/>
          <p:nvPr/>
        </p:nvSpPr>
        <p:spPr>
          <a:xfrm flipH="1">
            <a:off x="1768320" y="2701800"/>
            <a:ext cx="9144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Line 13"/>
          <p:cNvSpPr/>
          <p:nvPr/>
        </p:nvSpPr>
        <p:spPr>
          <a:xfrm>
            <a:off x="1768320" y="4073400"/>
            <a:ext cx="9144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Line 14"/>
          <p:cNvSpPr/>
          <p:nvPr/>
        </p:nvSpPr>
        <p:spPr>
          <a:xfrm flipH="1">
            <a:off x="1768320" y="4378320"/>
            <a:ext cx="9144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" name="Line 15"/>
          <p:cNvSpPr/>
          <p:nvPr/>
        </p:nvSpPr>
        <p:spPr>
          <a:xfrm>
            <a:off x="3292200" y="4530600"/>
            <a:ext cx="304920" cy="3808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" name="Text Box 16"/>
          <p:cNvSpPr/>
          <p:nvPr/>
        </p:nvSpPr>
        <p:spPr>
          <a:xfrm>
            <a:off x="1527120" y="5486400"/>
            <a:ext cx="18140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παραδοσιακό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" name="Line 17"/>
          <p:cNvSpPr/>
          <p:nvPr/>
        </p:nvSpPr>
        <p:spPr>
          <a:xfrm>
            <a:off x="1158840" y="2854080"/>
            <a:ext cx="0" cy="10670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Line 18"/>
          <p:cNvSpPr/>
          <p:nvPr/>
        </p:nvSpPr>
        <p:spPr>
          <a:xfrm flipV="1">
            <a:off x="1539720" y="2854080"/>
            <a:ext cx="0" cy="10670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Line 19"/>
          <p:cNvSpPr/>
          <p:nvPr/>
        </p:nvSpPr>
        <p:spPr>
          <a:xfrm>
            <a:off x="2987640" y="2854080"/>
            <a:ext cx="0" cy="10670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2" name="Line 20"/>
          <p:cNvSpPr/>
          <p:nvPr/>
        </p:nvSpPr>
        <p:spPr>
          <a:xfrm flipV="1">
            <a:off x="3368520" y="2854080"/>
            <a:ext cx="0" cy="10670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3" name="Text Box 21"/>
          <p:cNvSpPr/>
          <p:nvPr/>
        </p:nvSpPr>
        <p:spPr>
          <a:xfrm>
            <a:off x="1982520" y="1981080"/>
            <a:ext cx="3160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4" name="Text Box 22"/>
          <p:cNvSpPr/>
          <p:nvPr/>
        </p:nvSpPr>
        <p:spPr>
          <a:xfrm>
            <a:off x="1998720" y="27018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5" name="Text Box 23"/>
          <p:cNvSpPr/>
          <p:nvPr/>
        </p:nvSpPr>
        <p:spPr>
          <a:xfrm>
            <a:off x="2668680" y="32004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6" name="Text Box 24"/>
          <p:cNvSpPr/>
          <p:nvPr/>
        </p:nvSpPr>
        <p:spPr>
          <a:xfrm>
            <a:off x="3446280" y="3235320"/>
            <a:ext cx="3160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7" name="Text Box 25"/>
          <p:cNvSpPr/>
          <p:nvPr/>
        </p:nvSpPr>
        <p:spPr>
          <a:xfrm>
            <a:off x="3583080" y="4419360"/>
            <a:ext cx="2822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8" name="Text Box 26"/>
          <p:cNvSpPr/>
          <p:nvPr/>
        </p:nvSpPr>
        <p:spPr>
          <a:xfrm>
            <a:off x="2074680" y="3539880"/>
            <a:ext cx="3160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9" name="Text Box 27"/>
          <p:cNvSpPr/>
          <p:nvPr/>
        </p:nvSpPr>
        <p:spPr>
          <a:xfrm>
            <a:off x="2074680" y="437832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0" name="Text Box 28"/>
          <p:cNvSpPr/>
          <p:nvPr/>
        </p:nvSpPr>
        <p:spPr>
          <a:xfrm>
            <a:off x="779400" y="323532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1" name="Text Box 29"/>
          <p:cNvSpPr/>
          <p:nvPr/>
        </p:nvSpPr>
        <p:spPr>
          <a:xfrm>
            <a:off x="1601640" y="3200400"/>
            <a:ext cx="3160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2" name="AutoShape 30"/>
          <p:cNvSpPr/>
          <p:nvPr/>
        </p:nvSpPr>
        <p:spPr>
          <a:xfrm>
            <a:off x="5257800" y="2209680"/>
            <a:ext cx="838080" cy="6094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3" name="AutoShape 31"/>
          <p:cNvSpPr/>
          <p:nvPr/>
        </p:nvSpPr>
        <p:spPr>
          <a:xfrm>
            <a:off x="7010280" y="2209680"/>
            <a:ext cx="838080" cy="6094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AutoShape 32"/>
          <p:cNvSpPr/>
          <p:nvPr/>
        </p:nvSpPr>
        <p:spPr>
          <a:xfrm>
            <a:off x="5257800" y="3886200"/>
            <a:ext cx="838080" cy="6094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AutoShape 33"/>
          <p:cNvSpPr/>
          <p:nvPr/>
        </p:nvSpPr>
        <p:spPr>
          <a:xfrm>
            <a:off x="7010280" y="3886200"/>
            <a:ext cx="838080" cy="6094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S4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AutoShape 34"/>
          <p:cNvSpPr/>
          <p:nvPr/>
        </p:nvSpPr>
        <p:spPr>
          <a:xfrm>
            <a:off x="7543800" y="5181480"/>
            <a:ext cx="838080" cy="6094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S5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Line 35"/>
          <p:cNvSpPr/>
          <p:nvPr/>
        </p:nvSpPr>
        <p:spPr>
          <a:xfrm flipH="1">
            <a:off x="5943240" y="1600200"/>
            <a:ext cx="609480" cy="6094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8" name="Line 40"/>
          <p:cNvSpPr/>
          <p:nvPr/>
        </p:nvSpPr>
        <p:spPr>
          <a:xfrm>
            <a:off x="7619760" y="4495680"/>
            <a:ext cx="304920" cy="6858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9" name="Text Box 41"/>
          <p:cNvSpPr/>
          <p:nvPr/>
        </p:nvSpPr>
        <p:spPr>
          <a:xfrm>
            <a:off x="5151960" y="5445000"/>
            <a:ext cx="22827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κατάσταση </a:t>
            </a: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AND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0" name="Line 42"/>
          <p:cNvSpPr/>
          <p:nvPr/>
        </p:nvSpPr>
        <p:spPr>
          <a:xfrm>
            <a:off x="5486400" y="2819160"/>
            <a:ext cx="0" cy="10670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1" name="Line 43"/>
          <p:cNvSpPr/>
          <p:nvPr/>
        </p:nvSpPr>
        <p:spPr>
          <a:xfrm flipV="1">
            <a:off x="5867280" y="2819160"/>
            <a:ext cx="0" cy="10670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2" name="Line 44"/>
          <p:cNvSpPr/>
          <p:nvPr/>
        </p:nvSpPr>
        <p:spPr>
          <a:xfrm>
            <a:off x="7315200" y="2819160"/>
            <a:ext cx="0" cy="10670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3" name="Line 45"/>
          <p:cNvSpPr/>
          <p:nvPr/>
        </p:nvSpPr>
        <p:spPr>
          <a:xfrm flipV="1">
            <a:off x="7696080" y="2819160"/>
            <a:ext cx="0" cy="10670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4" name="Text Box 48"/>
          <p:cNvSpPr/>
          <p:nvPr/>
        </p:nvSpPr>
        <p:spPr>
          <a:xfrm>
            <a:off x="6995880" y="3165120"/>
            <a:ext cx="3160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5" name="Text Box 49"/>
          <p:cNvSpPr/>
          <p:nvPr/>
        </p:nvSpPr>
        <p:spPr>
          <a:xfrm>
            <a:off x="7773840" y="32004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6" name="Text Box 50"/>
          <p:cNvSpPr/>
          <p:nvPr/>
        </p:nvSpPr>
        <p:spPr>
          <a:xfrm>
            <a:off x="7469280" y="4724280"/>
            <a:ext cx="2822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7" name="Text Box 53"/>
          <p:cNvSpPr/>
          <p:nvPr/>
        </p:nvSpPr>
        <p:spPr>
          <a:xfrm>
            <a:off x="5106960" y="32004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8" name="Text Box 54"/>
          <p:cNvSpPr/>
          <p:nvPr/>
        </p:nvSpPr>
        <p:spPr>
          <a:xfrm>
            <a:off x="5928840" y="3165120"/>
            <a:ext cx="3160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9" name="Line 56"/>
          <p:cNvSpPr/>
          <p:nvPr/>
        </p:nvSpPr>
        <p:spPr>
          <a:xfrm>
            <a:off x="6553080" y="1904760"/>
            <a:ext cx="0" cy="281952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0" name="Rectangle 57"/>
          <p:cNvSpPr/>
          <p:nvPr/>
        </p:nvSpPr>
        <p:spPr>
          <a:xfrm>
            <a:off x="5410080" y="1523880"/>
            <a:ext cx="609480" cy="3808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sab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1" name="Line 58"/>
          <p:cNvSpPr/>
          <p:nvPr/>
        </p:nvSpPr>
        <p:spPr>
          <a:xfrm>
            <a:off x="6553080" y="1600200"/>
            <a:ext cx="685800" cy="6094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2" name="Line 59"/>
          <p:cNvSpPr/>
          <p:nvPr/>
        </p:nvSpPr>
        <p:spPr>
          <a:xfrm>
            <a:off x="6095880" y="4267080"/>
            <a:ext cx="1752480" cy="685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3" name="Line 60"/>
          <p:cNvSpPr/>
          <p:nvPr/>
        </p:nvSpPr>
        <p:spPr>
          <a:xfrm>
            <a:off x="3504960" y="2514600"/>
            <a:ext cx="228600" cy="23619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4" name="Text Box 62"/>
          <p:cNvSpPr/>
          <p:nvPr/>
        </p:nvSpPr>
        <p:spPr>
          <a:xfrm>
            <a:off x="1525680" y="4724280"/>
            <a:ext cx="2822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5" name="Line 63"/>
          <p:cNvSpPr/>
          <p:nvPr/>
        </p:nvSpPr>
        <p:spPr>
          <a:xfrm>
            <a:off x="1371600" y="4572000"/>
            <a:ext cx="1828800" cy="6094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Πίνακες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AND-OR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Εναλλακτικός τρόπος για να καθορίσουμε σύνθετες συνθήκες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cond1 or (cond2 and !cond3)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cond1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-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cond2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-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cond3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-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8" name="Line 5"/>
          <p:cNvSpPr/>
          <p:nvPr/>
        </p:nvSpPr>
        <p:spPr>
          <a:xfrm flipV="1">
            <a:off x="3200400" y="3962160"/>
            <a:ext cx="0" cy="1905120"/>
          </a:xfrm>
          <a:prstGeom prst="line">
            <a:avLst/>
          </a:prstGeom>
          <a:ln w="37800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9" name="Line 6"/>
          <p:cNvSpPr/>
          <p:nvPr/>
        </p:nvSpPr>
        <p:spPr>
          <a:xfrm>
            <a:off x="1371600" y="4114800"/>
            <a:ext cx="4343400" cy="0"/>
          </a:xfrm>
          <a:prstGeom prst="line">
            <a:avLst/>
          </a:prstGeom>
          <a:ln w="37800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0" name="Text Box 7"/>
          <p:cNvSpPr/>
          <p:nvPr/>
        </p:nvSpPr>
        <p:spPr>
          <a:xfrm>
            <a:off x="291240" y="4841640"/>
            <a:ext cx="8409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AND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1" name="Text Box 8"/>
          <p:cNvSpPr/>
          <p:nvPr/>
        </p:nvSpPr>
        <p:spPr>
          <a:xfrm>
            <a:off x="3948120" y="3546360"/>
            <a:ext cx="6040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OR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Προδιαγραφή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του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TCAS II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TCAS II: σύστημα αποφυγής σύγκρουσης αεροσκαφών.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Καταγράφει τα αεροσκάφη και τις πληροφορίες εναέριας κυκλοφορίας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Παρέχει ακουστικές προειδοποιήσεις και οδηγίες για να αποφύγει τις συγκρούσεις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 Leveson και άλλοι χρησιμοποίησαν τη γλώσσα RMSL για τις προδιαγραφές του TCAS. 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RMSL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/>
          </p:nvPr>
        </p:nvSpPr>
        <p:spPr>
          <a:xfrm>
            <a:off x="456840" y="1885320"/>
            <a:ext cx="4012920" cy="62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Περιγραφή κατάστασης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/>
          </p:nvPr>
        </p:nvSpPr>
        <p:spPr>
          <a:xfrm>
            <a:off x="4622400" y="1885680"/>
            <a:ext cx="4012920" cy="1314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Δίαυλος μεταβάσεων μεταξύ πολλών καταστάσεων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7" name="AutoShape 5"/>
          <p:cNvSpPr/>
          <p:nvPr/>
        </p:nvSpPr>
        <p:spPr>
          <a:xfrm>
            <a:off x="685800" y="3124080"/>
            <a:ext cx="3657600" cy="28195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8" name="Rectangle 6"/>
          <p:cNvSpPr/>
          <p:nvPr/>
        </p:nvSpPr>
        <p:spPr>
          <a:xfrm>
            <a:off x="1143000" y="2666880"/>
            <a:ext cx="1628640" cy="4572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κατάσταση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9" name="Line 7"/>
          <p:cNvSpPr/>
          <p:nvPr/>
        </p:nvSpPr>
        <p:spPr>
          <a:xfrm>
            <a:off x="685800" y="3962160"/>
            <a:ext cx="3657600" cy="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0" name="Line 8"/>
          <p:cNvSpPr/>
          <p:nvPr/>
        </p:nvSpPr>
        <p:spPr>
          <a:xfrm>
            <a:off x="685800" y="5333760"/>
            <a:ext cx="3657600" cy="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1" name="Text Box 9"/>
          <p:cNvSpPr/>
          <p:nvPr/>
        </p:nvSpPr>
        <p:spPr>
          <a:xfrm>
            <a:off x="992880" y="3276360"/>
            <a:ext cx="10854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είσοδοι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2" name="Text Box 10"/>
          <p:cNvSpPr/>
          <p:nvPr/>
        </p:nvSpPr>
        <p:spPr>
          <a:xfrm>
            <a:off x="1047240" y="4437000"/>
            <a:ext cx="30409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περιγραφή κατάστασης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3" name="Text Box 11"/>
          <p:cNvSpPr/>
          <p:nvPr/>
        </p:nvSpPr>
        <p:spPr>
          <a:xfrm>
            <a:off x="1068840" y="5410080"/>
            <a:ext cx="9748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έξοδοι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4" name="AutoShape 13"/>
          <p:cNvSpPr/>
          <p:nvPr/>
        </p:nvSpPr>
        <p:spPr>
          <a:xfrm>
            <a:off x="6095880" y="3809880"/>
            <a:ext cx="762120" cy="457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5" name="Line 15"/>
          <p:cNvSpPr/>
          <p:nvPr/>
        </p:nvSpPr>
        <p:spPr>
          <a:xfrm>
            <a:off x="6858000" y="396216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6" name="Line 16"/>
          <p:cNvSpPr/>
          <p:nvPr/>
        </p:nvSpPr>
        <p:spPr>
          <a:xfrm flipH="1">
            <a:off x="6858000" y="411480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7" name="AutoShape 17"/>
          <p:cNvSpPr/>
          <p:nvPr/>
        </p:nvSpPr>
        <p:spPr>
          <a:xfrm>
            <a:off x="6095880" y="4419360"/>
            <a:ext cx="762120" cy="457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8" name="Line 18"/>
          <p:cNvSpPr/>
          <p:nvPr/>
        </p:nvSpPr>
        <p:spPr>
          <a:xfrm>
            <a:off x="6858000" y="457200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9" name="Line 19"/>
          <p:cNvSpPr/>
          <p:nvPr/>
        </p:nvSpPr>
        <p:spPr>
          <a:xfrm flipH="1">
            <a:off x="6858000" y="47242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0" name="AutoShape 20"/>
          <p:cNvSpPr/>
          <p:nvPr/>
        </p:nvSpPr>
        <p:spPr>
          <a:xfrm>
            <a:off x="6095880" y="5029200"/>
            <a:ext cx="762120" cy="457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1" name="Line 21"/>
          <p:cNvSpPr/>
          <p:nvPr/>
        </p:nvSpPr>
        <p:spPr>
          <a:xfrm>
            <a:off x="6858000" y="51814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2" name="Line 22"/>
          <p:cNvSpPr/>
          <p:nvPr/>
        </p:nvSpPr>
        <p:spPr>
          <a:xfrm flipH="1">
            <a:off x="6858000" y="533376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3" name="AutoShape 23"/>
          <p:cNvSpPr/>
          <p:nvPr/>
        </p:nvSpPr>
        <p:spPr>
          <a:xfrm>
            <a:off x="6095880" y="5638680"/>
            <a:ext cx="762120" cy="457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4" name="Line 24"/>
          <p:cNvSpPr/>
          <p:nvPr/>
        </p:nvSpPr>
        <p:spPr>
          <a:xfrm>
            <a:off x="6858000" y="579096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5" name="Line 25"/>
          <p:cNvSpPr/>
          <p:nvPr/>
        </p:nvSpPr>
        <p:spPr>
          <a:xfrm flipH="1">
            <a:off x="6858000" y="594360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6" name="Line 26"/>
          <p:cNvSpPr/>
          <p:nvPr/>
        </p:nvSpPr>
        <p:spPr>
          <a:xfrm flipV="1">
            <a:off x="7315200" y="3809880"/>
            <a:ext cx="0" cy="22860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Περιγραφή ανώτατου επιπέδου του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TCAS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98" name="AutoShape 4"/>
          <p:cNvSpPr/>
          <p:nvPr/>
        </p:nvSpPr>
        <p:spPr>
          <a:xfrm>
            <a:off x="838080" y="1904760"/>
            <a:ext cx="7315200" cy="4038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9" name="Rectangle 5"/>
          <p:cNvSpPr/>
          <p:nvPr/>
        </p:nvSpPr>
        <p:spPr>
          <a:xfrm>
            <a:off x="1600200" y="1447560"/>
            <a:ext cx="990360" cy="4572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CAS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0" name="AutoShape 6"/>
          <p:cNvSpPr/>
          <p:nvPr/>
        </p:nvSpPr>
        <p:spPr>
          <a:xfrm>
            <a:off x="5580000" y="2209680"/>
            <a:ext cx="2232000" cy="3808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απενεργοποιημένο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1" name="AutoShape 7"/>
          <p:cNvSpPr/>
          <p:nvPr/>
        </p:nvSpPr>
        <p:spPr>
          <a:xfrm>
            <a:off x="1600200" y="2743200"/>
            <a:ext cx="6095880" cy="29718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2" name="Line 8"/>
          <p:cNvSpPr/>
          <p:nvPr/>
        </p:nvSpPr>
        <p:spPr>
          <a:xfrm>
            <a:off x="1600200" y="3504960"/>
            <a:ext cx="6095880" cy="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3" name="Rectangle 9"/>
          <p:cNvSpPr/>
          <p:nvPr/>
        </p:nvSpPr>
        <p:spPr>
          <a:xfrm>
            <a:off x="1979280" y="2361960"/>
            <a:ext cx="2016360" cy="38124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ενεργοποιημένο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4" name="Text Box 10"/>
          <p:cNvSpPr/>
          <p:nvPr/>
        </p:nvSpPr>
        <p:spPr>
          <a:xfrm>
            <a:off x="1980000" y="2743200"/>
            <a:ext cx="4926600" cy="7639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Είσοδοι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Λειτουργική κατάσταση του 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TCAS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{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λειτουργικό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μη λειτουργικό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}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5" name="AutoShape 11"/>
          <p:cNvSpPr/>
          <p:nvPr/>
        </p:nvSpPr>
        <p:spPr>
          <a:xfrm>
            <a:off x="2361960" y="3886200"/>
            <a:ext cx="3581640" cy="160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6" name="Rectangle 12"/>
          <p:cNvSpPr/>
          <p:nvPr/>
        </p:nvSpPr>
        <p:spPr>
          <a:xfrm>
            <a:off x="2627280" y="3581280"/>
            <a:ext cx="2592360" cy="30492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λήρως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λειτουργικό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7" name="AutoShape 13"/>
          <p:cNvSpPr/>
          <p:nvPr/>
        </p:nvSpPr>
        <p:spPr>
          <a:xfrm>
            <a:off x="6248160" y="3809880"/>
            <a:ext cx="83844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8" name="AutoShape 14"/>
          <p:cNvSpPr/>
          <p:nvPr/>
        </p:nvSpPr>
        <p:spPr>
          <a:xfrm>
            <a:off x="6248160" y="4572000"/>
            <a:ext cx="1203480" cy="5857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κατάσταση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αναμονής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9" name="Line 15"/>
          <p:cNvSpPr/>
          <p:nvPr/>
        </p:nvSpPr>
        <p:spPr>
          <a:xfrm>
            <a:off x="2361960" y="4343400"/>
            <a:ext cx="3581640" cy="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0" name="Line 16"/>
          <p:cNvSpPr/>
          <p:nvPr/>
        </p:nvSpPr>
        <p:spPr>
          <a:xfrm>
            <a:off x="2361960" y="5029200"/>
            <a:ext cx="3581640" cy="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1" name="Text Box 17"/>
          <p:cNvSpPr/>
          <p:nvPr/>
        </p:nvSpPr>
        <p:spPr>
          <a:xfrm>
            <a:off x="2513880" y="3886200"/>
            <a:ext cx="143820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own-aircraft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2" name="Text Box 18"/>
          <p:cNvSpPr/>
          <p:nvPr/>
        </p:nvSpPr>
        <p:spPr>
          <a:xfrm>
            <a:off x="2510640" y="4495680"/>
            <a:ext cx="240660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other-aircraft i:[1..30]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3" name="Text Box 19"/>
          <p:cNvSpPr/>
          <p:nvPr/>
        </p:nvSpPr>
        <p:spPr>
          <a:xfrm>
            <a:off x="2509200" y="5029200"/>
            <a:ext cx="338256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mode-s-ground-station i:[1..15]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4" name="Line 20"/>
          <p:cNvSpPr/>
          <p:nvPr/>
        </p:nvSpPr>
        <p:spPr>
          <a:xfrm flipV="1">
            <a:off x="5410080" y="2565360"/>
            <a:ext cx="241200" cy="1778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5" name="Line 21"/>
          <p:cNvSpPr/>
          <p:nvPr/>
        </p:nvSpPr>
        <p:spPr>
          <a:xfrm flipH="1">
            <a:off x="6552720" y="2590560"/>
            <a:ext cx="228600" cy="1526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6" name="Line 22"/>
          <p:cNvSpPr/>
          <p:nvPr/>
        </p:nvSpPr>
        <p:spPr>
          <a:xfrm flipH="1">
            <a:off x="7010280" y="3657600"/>
            <a:ext cx="457200" cy="1522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7" name="Line 23"/>
          <p:cNvSpPr/>
          <p:nvPr/>
        </p:nvSpPr>
        <p:spPr>
          <a:xfrm flipH="1">
            <a:off x="5943600" y="3962160"/>
            <a:ext cx="304560" cy="763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29520" rIns="90000" bIns="2952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8" name="Line 24"/>
          <p:cNvSpPr/>
          <p:nvPr/>
        </p:nvSpPr>
        <p:spPr>
          <a:xfrm>
            <a:off x="6858000" y="4267080"/>
            <a:ext cx="228600" cy="3049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9" name="Line 25"/>
          <p:cNvSpPr/>
          <p:nvPr/>
        </p:nvSpPr>
        <p:spPr>
          <a:xfrm flipH="1">
            <a:off x="5943600" y="4724280"/>
            <a:ext cx="3045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0" name="Line 26"/>
          <p:cNvSpPr/>
          <p:nvPr/>
        </p:nvSpPr>
        <p:spPr>
          <a:xfrm>
            <a:off x="5943600" y="4952880"/>
            <a:ext cx="3045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Κατάσταση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AND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στο          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Own-Aircraft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22" name="AutoShape 4"/>
          <p:cNvSpPr/>
          <p:nvPr/>
        </p:nvSpPr>
        <p:spPr>
          <a:xfrm>
            <a:off x="838080" y="1904760"/>
            <a:ext cx="7848720" cy="4267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3" name="Rectangle 5"/>
          <p:cNvSpPr/>
          <p:nvPr/>
        </p:nvSpPr>
        <p:spPr>
          <a:xfrm>
            <a:off x="1600200" y="1447560"/>
            <a:ext cx="990360" cy="4572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CAS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4" name="Line 6"/>
          <p:cNvSpPr/>
          <p:nvPr/>
        </p:nvSpPr>
        <p:spPr>
          <a:xfrm>
            <a:off x="838080" y="2971800"/>
            <a:ext cx="7848720" cy="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5" name="Line 7"/>
          <p:cNvSpPr/>
          <p:nvPr/>
        </p:nvSpPr>
        <p:spPr>
          <a:xfrm>
            <a:off x="838080" y="5105160"/>
            <a:ext cx="7848720" cy="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6" name="Text Box 8"/>
          <p:cNvSpPr/>
          <p:nvPr/>
        </p:nvSpPr>
        <p:spPr>
          <a:xfrm>
            <a:off x="1221480" y="1904760"/>
            <a:ext cx="5465520" cy="10080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Είσοδοι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own-alt-radio: integer standby-discrete-input: {true,false}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own-alt-barometric:integer, etc.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7" name="Text Box 10"/>
          <p:cNvSpPr/>
          <p:nvPr/>
        </p:nvSpPr>
        <p:spPr>
          <a:xfrm>
            <a:off x="1065960" y="3047760"/>
            <a:ext cx="149508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Effective-SL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8" name="Text Box 11"/>
          <p:cNvSpPr/>
          <p:nvPr/>
        </p:nvSpPr>
        <p:spPr>
          <a:xfrm>
            <a:off x="2743200" y="3047760"/>
            <a:ext cx="149364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Alt-SL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9" name="Text Box 12"/>
          <p:cNvSpPr/>
          <p:nvPr/>
        </p:nvSpPr>
        <p:spPr>
          <a:xfrm>
            <a:off x="3733200" y="3047760"/>
            <a:ext cx="109944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Alt-layer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0" name="Text Box 13"/>
          <p:cNvSpPr/>
          <p:nvPr/>
        </p:nvSpPr>
        <p:spPr>
          <a:xfrm>
            <a:off x="4950720" y="2971800"/>
            <a:ext cx="143928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Climb-inibit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1" name="Text Box 14"/>
          <p:cNvSpPr/>
          <p:nvPr/>
        </p:nvSpPr>
        <p:spPr>
          <a:xfrm>
            <a:off x="6552000" y="2971800"/>
            <a:ext cx="167904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Descend-inibit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2" name="Text Box 15"/>
          <p:cNvSpPr/>
          <p:nvPr/>
        </p:nvSpPr>
        <p:spPr>
          <a:xfrm>
            <a:off x="5101200" y="3581280"/>
            <a:ext cx="231480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Increase-climb-inibit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3" name="Text Box 16"/>
          <p:cNvSpPr/>
          <p:nvPr/>
        </p:nvSpPr>
        <p:spPr>
          <a:xfrm>
            <a:off x="5102280" y="4038480"/>
            <a:ext cx="261144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Increase-Descend-inibit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4" name="Text Box 17"/>
          <p:cNvSpPr/>
          <p:nvPr/>
        </p:nvSpPr>
        <p:spPr>
          <a:xfrm>
            <a:off x="5103720" y="4495680"/>
            <a:ext cx="1834920" cy="3985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Advisory-Status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5" name="Line 18"/>
          <p:cNvSpPr/>
          <p:nvPr/>
        </p:nvSpPr>
        <p:spPr>
          <a:xfrm>
            <a:off x="2590560" y="2971800"/>
            <a:ext cx="0" cy="2133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6" name="Line 19"/>
          <p:cNvSpPr/>
          <p:nvPr/>
        </p:nvSpPr>
        <p:spPr>
          <a:xfrm>
            <a:off x="3657600" y="2971800"/>
            <a:ext cx="0" cy="2133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7" name="Line 20"/>
          <p:cNvSpPr/>
          <p:nvPr/>
        </p:nvSpPr>
        <p:spPr>
          <a:xfrm>
            <a:off x="4876560" y="2971800"/>
            <a:ext cx="0" cy="2133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8" name="Line 21"/>
          <p:cNvSpPr/>
          <p:nvPr/>
        </p:nvSpPr>
        <p:spPr>
          <a:xfrm>
            <a:off x="4876560" y="3504960"/>
            <a:ext cx="381024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9" name="Line 22"/>
          <p:cNvSpPr/>
          <p:nvPr/>
        </p:nvSpPr>
        <p:spPr>
          <a:xfrm flipV="1">
            <a:off x="6476760" y="2971440"/>
            <a:ext cx="0" cy="5331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0" name="Line 23"/>
          <p:cNvSpPr/>
          <p:nvPr/>
        </p:nvSpPr>
        <p:spPr>
          <a:xfrm>
            <a:off x="4876560" y="3962160"/>
            <a:ext cx="381024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1" name="Line 24"/>
          <p:cNvSpPr/>
          <p:nvPr/>
        </p:nvSpPr>
        <p:spPr>
          <a:xfrm>
            <a:off x="4876560" y="4495680"/>
            <a:ext cx="381024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2" name="Text Box 25"/>
          <p:cNvSpPr/>
          <p:nvPr/>
        </p:nvSpPr>
        <p:spPr>
          <a:xfrm>
            <a:off x="4039920" y="3886200"/>
            <a:ext cx="4093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3" name="Text Box 26"/>
          <p:cNvSpPr/>
          <p:nvPr/>
        </p:nvSpPr>
        <p:spPr>
          <a:xfrm>
            <a:off x="5411520" y="3047760"/>
            <a:ext cx="4093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4" name="Text Box 27"/>
          <p:cNvSpPr/>
          <p:nvPr/>
        </p:nvSpPr>
        <p:spPr>
          <a:xfrm>
            <a:off x="7240320" y="3047760"/>
            <a:ext cx="4093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5" name="Text Box 28"/>
          <p:cNvSpPr/>
          <p:nvPr/>
        </p:nvSpPr>
        <p:spPr>
          <a:xfrm>
            <a:off x="7621560" y="3429000"/>
            <a:ext cx="4093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6" name="Text Box 29"/>
          <p:cNvSpPr/>
          <p:nvPr/>
        </p:nvSpPr>
        <p:spPr>
          <a:xfrm>
            <a:off x="7773840" y="3886200"/>
            <a:ext cx="4093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7" name="Text Box 30"/>
          <p:cNvSpPr/>
          <p:nvPr/>
        </p:nvSpPr>
        <p:spPr>
          <a:xfrm>
            <a:off x="7468920" y="4495680"/>
            <a:ext cx="4093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8" name="Text Box 31"/>
          <p:cNvSpPr/>
          <p:nvPr/>
        </p:nvSpPr>
        <p:spPr>
          <a:xfrm>
            <a:off x="1449360" y="4114800"/>
            <a:ext cx="4093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9" name="AutoShape 32"/>
          <p:cNvSpPr/>
          <p:nvPr/>
        </p:nvSpPr>
        <p:spPr>
          <a:xfrm>
            <a:off x="1447560" y="3504960"/>
            <a:ext cx="304920" cy="228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0" name="Line 33"/>
          <p:cNvSpPr/>
          <p:nvPr/>
        </p:nvSpPr>
        <p:spPr>
          <a:xfrm>
            <a:off x="1752480" y="358128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1" name="Line 34"/>
          <p:cNvSpPr/>
          <p:nvPr/>
        </p:nvSpPr>
        <p:spPr>
          <a:xfrm flipH="1">
            <a:off x="1752120" y="365760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2" name="AutoShape 35"/>
          <p:cNvSpPr/>
          <p:nvPr/>
        </p:nvSpPr>
        <p:spPr>
          <a:xfrm>
            <a:off x="1447560" y="3886200"/>
            <a:ext cx="304920" cy="228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3" name="Line 36"/>
          <p:cNvSpPr/>
          <p:nvPr/>
        </p:nvSpPr>
        <p:spPr>
          <a:xfrm>
            <a:off x="1752480" y="396216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4" name="Line 37"/>
          <p:cNvSpPr/>
          <p:nvPr/>
        </p:nvSpPr>
        <p:spPr>
          <a:xfrm flipH="1">
            <a:off x="1752120" y="403848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5" name="AutoShape 38"/>
          <p:cNvSpPr/>
          <p:nvPr/>
        </p:nvSpPr>
        <p:spPr>
          <a:xfrm>
            <a:off x="1447560" y="4647960"/>
            <a:ext cx="304920" cy="228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7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6" name="Line 39"/>
          <p:cNvSpPr/>
          <p:nvPr/>
        </p:nvSpPr>
        <p:spPr>
          <a:xfrm>
            <a:off x="1752480" y="472428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7" name="Line 40"/>
          <p:cNvSpPr/>
          <p:nvPr/>
        </p:nvSpPr>
        <p:spPr>
          <a:xfrm flipH="1">
            <a:off x="1752120" y="480060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8" name="Line 41"/>
          <p:cNvSpPr/>
          <p:nvPr/>
        </p:nvSpPr>
        <p:spPr>
          <a:xfrm>
            <a:off x="2057400" y="3504960"/>
            <a:ext cx="0" cy="1447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9" name="Line 42"/>
          <p:cNvSpPr/>
          <p:nvPr/>
        </p:nvSpPr>
        <p:spPr>
          <a:xfrm>
            <a:off x="990360" y="4114800"/>
            <a:ext cx="38124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0" name="Text Box 43"/>
          <p:cNvSpPr/>
          <p:nvPr/>
        </p:nvSpPr>
        <p:spPr>
          <a:xfrm>
            <a:off x="2896920" y="4114800"/>
            <a:ext cx="4093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1" name="AutoShape 44"/>
          <p:cNvSpPr/>
          <p:nvPr/>
        </p:nvSpPr>
        <p:spPr>
          <a:xfrm>
            <a:off x="2895480" y="3504960"/>
            <a:ext cx="304920" cy="228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2" name="Line 45"/>
          <p:cNvSpPr/>
          <p:nvPr/>
        </p:nvSpPr>
        <p:spPr>
          <a:xfrm>
            <a:off x="3200400" y="3581280"/>
            <a:ext cx="3045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3" name="Line 46"/>
          <p:cNvSpPr/>
          <p:nvPr/>
        </p:nvSpPr>
        <p:spPr>
          <a:xfrm flipH="1">
            <a:off x="3200400" y="3657600"/>
            <a:ext cx="3045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4" name="AutoShape 47"/>
          <p:cNvSpPr/>
          <p:nvPr/>
        </p:nvSpPr>
        <p:spPr>
          <a:xfrm>
            <a:off x="2895480" y="3886200"/>
            <a:ext cx="304920" cy="228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5" name="Line 48"/>
          <p:cNvSpPr/>
          <p:nvPr/>
        </p:nvSpPr>
        <p:spPr>
          <a:xfrm>
            <a:off x="3200400" y="3962160"/>
            <a:ext cx="3045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6" name="Line 49"/>
          <p:cNvSpPr/>
          <p:nvPr/>
        </p:nvSpPr>
        <p:spPr>
          <a:xfrm flipH="1">
            <a:off x="3200400" y="4038480"/>
            <a:ext cx="3045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7" name="AutoShape 50"/>
          <p:cNvSpPr/>
          <p:nvPr/>
        </p:nvSpPr>
        <p:spPr>
          <a:xfrm>
            <a:off x="2895480" y="4647960"/>
            <a:ext cx="304920" cy="228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7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8" name="Line 51"/>
          <p:cNvSpPr/>
          <p:nvPr/>
        </p:nvSpPr>
        <p:spPr>
          <a:xfrm>
            <a:off x="3200400" y="4724280"/>
            <a:ext cx="3045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9" name="Line 52"/>
          <p:cNvSpPr/>
          <p:nvPr/>
        </p:nvSpPr>
        <p:spPr>
          <a:xfrm flipH="1">
            <a:off x="3200400" y="4800600"/>
            <a:ext cx="3045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0" name="Line 53"/>
          <p:cNvSpPr/>
          <p:nvPr/>
        </p:nvSpPr>
        <p:spPr>
          <a:xfrm>
            <a:off x="3504960" y="3504960"/>
            <a:ext cx="0" cy="1447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1" name="Line 54"/>
          <p:cNvSpPr/>
          <p:nvPr/>
        </p:nvSpPr>
        <p:spPr>
          <a:xfrm>
            <a:off x="2438280" y="4114800"/>
            <a:ext cx="38088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2" name="Text Box 55"/>
          <p:cNvSpPr/>
          <p:nvPr/>
        </p:nvSpPr>
        <p:spPr>
          <a:xfrm>
            <a:off x="1221480" y="5105160"/>
            <a:ext cx="6065640" cy="10080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Έξοδοι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sound-aural-alarm: {true,false} aural-alarm-inhibit: {true, false}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combined-control-out: enumerated, etc.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CRC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κάρτες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74" name="PlaceHolder 2"/>
          <p:cNvSpPr>
            <a:spLocks noGrp="1"/>
          </p:cNvSpPr>
          <p:nvPr>
            <p:ph/>
          </p:nvPr>
        </p:nvSpPr>
        <p:spPr>
          <a:xfrm>
            <a:off x="467640" y="1556640"/>
            <a:ext cx="817884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Γνωστή μέθοδος για την ανάλυση ενός συστήματος και την ανάπτυξη της αρχιτεκτονικής του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CRC: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κλάσεις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αρμοδιότητες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κάθε κλάσης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οι 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συνεργάτες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είναι άλλες κλάσεις που λειτουργούν μαζί με μια κλάση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εθοδολογία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προσανατολισμένη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στην ομάδα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ectangle 9"/>
          <p:cNvSpPr/>
          <p:nvPr/>
        </p:nvSpPr>
        <p:spPr>
          <a:xfrm>
            <a:off x="4740120" y="2244600"/>
            <a:ext cx="4038480" cy="24382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Μορφή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CRC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καρτών 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77" name="Rectangle 4"/>
          <p:cNvSpPr/>
          <p:nvPr/>
        </p:nvSpPr>
        <p:spPr>
          <a:xfrm>
            <a:off x="473040" y="2244600"/>
            <a:ext cx="4038480" cy="24382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8" name="Text Box 6"/>
          <p:cNvSpPr/>
          <p:nvPr/>
        </p:nvSpPr>
        <p:spPr>
          <a:xfrm>
            <a:off x="632880" y="2320920"/>
            <a:ext cx="1813680" cy="16167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Όνομα κλάσης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Υπερκλάσεις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Υποκλάσεις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Αρμοδιότητες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 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Συνεργάτες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9" name="Text Box 8"/>
          <p:cNvSpPr/>
          <p:nvPr/>
        </p:nvSpPr>
        <p:spPr>
          <a:xfrm>
            <a:off x="4892400" y="2396880"/>
            <a:ext cx="2227680" cy="10076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Όνομα κλάσης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Λειτουργία κλάσης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Ιδιότητες: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0" name="Text Box 10"/>
          <p:cNvSpPr/>
          <p:nvPr/>
        </p:nvSpPr>
        <p:spPr>
          <a:xfrm>
            <a:off x="2059920" y="4952880"/>
            <a:ext cx="12488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μπροστά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1" name="Text Box 11"/>
          <p:cNvSpPr/>
          <p:nvPr/>
        </p:nvSpPr>
        <p:spPr>
          <a:xfrm>
            <a:off x="6326640" y="4952880"/>
            <a:ext cx="78156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πίσω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Μεθοδολογία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CRC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8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Αναπτύσσει έναν αρχικό κατάλογο κλάσεων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 απλή περιγραφή είναι εντάξει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Τα μέλη της ομάδας πρέπει να συζητούν τις επιλογές τους.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Γράφει τις αρχικές αρμοδιότητες/συνεργάτες.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Βοηθάει να καθοριστούν οι κλάσεις.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Δημιουργεί σενάρια χρήσης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Κύριες χρήσεις του συστήματος και των κλάσεων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Μεθοδολογία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CRC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, συν.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«Τρέχουμε» διάφορα σενάρια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Βλέπουμε τι λειτουργεί και τι όχι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Εκλεπτύνουμε τις κλάσεις, τις αρμοδιότητες, και τους συνεργάτες. 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Προσθέτουμε σχέσεις κλάσεων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υπερκλάση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υποκλάση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CRC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κάρτες για τον ανελκυστήρα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Πραγματικές κλάσεις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θάλαμος ανελκυστήρα, επιβάτης, έλεγχος ορόφου, έλεγχος θαλάμου, αισθητήρας θαλάμου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Αρχιτεκτονικές κλάσεις: κατάσταση θαλάμου, αναγνώστης ελέγχου ορόφου, αναγνώστης ελέγχου θαλάμου, αποστολέας ελέγχου θαλάμου, χρονοπρογραμματιστής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Ευθύνες και συνεργάτες ανελκυστήρ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graphicFrame>
        <p:nvGraphicFramePr>
          <p:cNvPr id="389" name="Object 3"/>
          <p:cNvGraphicFramePr/>
          <p:nvPr/>
        </p:nvGraphicFramePr>
        <p:xfrm>
          <a:off x="843960" y="1600000"/>
          <a:ext cx="7456079" cy="4800000"/>
        </p:xfrm>
        <a:graphic>
          <a:graphicData uri="http://schemas.openxmlformats.org/presentationml/2006/ole">
            <p:oleObj progId="Word.Document.12" r:id="rId1" spid="">
              <p:embed/>
              <p:pic>
                <p:nvPicPr>
                  <p:cNvPr id="390" name="Object 3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843960" y="1600000"/>
                    <a:ext cx="7456079" cy="4800000"/>
                  </a:xfrm>
                  <a:prstGeom prst="rect">
                    <a:avLst/>
                  </a:prstGeom>
                  <a:noFill/>
                  <a:ln w="3816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</TotalTime>
  <Application>LibreOfficeDev/26.8.0.0.alpha0$MacOSX_AARCH64 LibreOffice_project/2c87e51eeaa2b413ff4ae097b2705eea1995d8e5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2000-07-09T12:33:27Z</dcterms:created>
  <dc:creator>Wayne Wolf</dc:creator>
  <dc:description/>
  <dc:language>el-GR</dc:language>
  <cp:lastModifiedBy>NIKOLAOS VOROS</cp:lastModifiedBy>
  <dcterms:modified xsi:type="dcterms:W3CDTF">2025-05-23T09:53:58Z</dcterms:modified>
  <cp:revision>170</cp:revision>
  <dc:subject/>
  <dc:title>No Slide Title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ackColor">
    <vt:r8>15132390</vt:r8>
  </property>
  <property fmtid="{D5CDD505-2E9C-101B-9397-08002B2CF9AE}" pid="3" name="ButtonType">
    <vt:r8>3</vt:r8>
  </property>
  <property fmtid="{D5CDD505-2E9C-101B-9397-08002B2CF9AE}" pid="4" name="Compression">
    <vt:r8>100</vt:r8>
  </property>
  <property fmtid="{D5CDD505-2E9C-101B-9397-08002B2CF9AE}" pid="5" name="DownloadIEButton">
    <vt:bool>0</vt:bool>
  </property>
  <property fmtid="{D5CDD505-2E9C-101B-9397-08002B2CF9AE}" pid="6" name="DownloadOriginal">
    <vt:bool>1</vt:bool>
  </property>
  <property fmtid="{D5CDD505-2E9C-101B-9397-08002B2CF9AE}" pid="7" name="GraphicType">
    <vt:r8>1</vt:r8>
  </property>
  <property fmtid="{D5CDD505-2E9C-101B-9397-08002B2CF9AE}" pid="8" name="HomePage">
    <vt:lpwstr>http://www.ee.princeton.edu/~wolf/embedded-book</vt:lpwstr>
  </property>
  <property fmtid="{D5CDD505-2E9C-101B-9397-08002B2CF9AE}" pid="9" name="LinkColor">
    <vt:r8>16711782</vt:r8>
  </property>
  <property fmtid="{D5CDD505-2E9C-101B-9397-08002B2CF9AE}" pid="10" name="MailAddress">
    <vt:lpwstr>wolf@princeton.edu</vt:lpwstr>
  </property>
  <property fmtid="{D5CDD505-2E9C-101B-9397-08002B2CF9AE}" pid="11" name="NavBtnPos">
    <vt:r8>3</vt:r8>
  </property>
  <property fmtid="{D5CDD505-2E9C-101B-9397-08002B2CF9AE}" pid="12" name="Other">
    <vt:lpwstr>(c) 2000 Morgan Kaufman</vt:lpwstr>
  </property>
  <property fmtid="{D5CDD505-2E9C-101B-9397-08002B2CF9AE}" pid="13" name="OutputDir">
    <vt:lpwstr>D:\embedded-book\overheads</vt:lpwstr>
  </property>
  <property fmtid="{D5CDD505-2E9C-101B-9397-08002B2CF9AE}" pid="14" name="ScreenSize">
    <vt:r8>1</vt:r8>
  </property>
  <property fmtid="{D5CDD505-2E9C-101B-9397-08002B2CF9AE}" pid="15" name="ScreenUsage">
    <vt:r8>3</vt:r8>
  </property>
  <property fmtid="{D5CDD505-2E9C-101B-9397-08002B2CF9AE}" pid="16" name="ShowNotes">
    <vt:bool>0</vt:bool>
  </property>
  <property fmtid="{D5CDD505-2E9C-101B-9397-08002B2CF9AE}" pid="17" name="TemplateType">
    <vt:r8>1</vt:r8>
  </property>
  <property fmtid="{D5CDD505-2E9C-101B-9397-08002B2CF9AE}" pid="18" name="TextColor">
    <vt:r8>0</vt:r8>
  </property>
  <property fmtid="{D5CDD505-2E9C-101B-9397-08002B2CF9AE}" pid="19" name="TransparentButton">
    <vt:r8>0</vt:r8>
  </property>
  <property fmtid="{D5CDD505-2E9C-101B-9397-08002B2CF9AE}" pid="20" name="UseBrowserColor">
    <vt:bool>1</vt:bool>
  </property>
  <property fmtid="{D5CDD505-2E9C-101B-9397-08002B2CF9AE}" pid="21" name="VisitedColor">
    <vt:r8>10040268</vt:r8>
  </property>
</Properties>
</file>