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304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305" r:id="rId36"/>
    <p:sldId id="291" r:id="rId37"/>
    <p:sldId id="292" r:id="rId38"/>
    <p:sldId id="293" r:id="rId39"/>
    <p:sldId id="295" r:id="rId40"/>
    <p:sldId id="296" r:id="rId41"/>
    <p:sldId id="297" r:id="rId42"/>
    <p:sldId id="298" r:id="rId43"/>
    <p:sldId id="299" r:id="rId44"/>
    <p:sldId id="306" r:id="rId45"/>
    <p:sldId id="307" r:id="rId4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19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/>
        </p:blipFill>
        <p:spPr>
          <a:xfrm>
            <a:off x="914400" y="1314360"/>
            <a:ext cx="8229600" cy="38412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06080" y="-551160"/>
            <a:ext cx="7770960" cy="192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l"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defRPr>
            </a:lvl1pPr>
          </a:lstStyle>
          <a:p>
            <a:pPr indent="0" algn="l"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Click to edit the title text format</a:t>
            </a: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457200" y="1885320"/>
            <a:ext cx="8177040" cy="417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marL="343080" indent="-343080" algn="l">
              <a:spcBef>
                <a:spcPts val="799"/>
              </a:spcBef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marL="343080" lvl="1" indent="-343080" algn="l">
              <a:spcBef>
                <a:spcPts val="799"/>
              </a:spcBef>
              <a:buClr>
                <a:srgbClr val="000000"/>
              </a:buClr>
              <a:buFont typeface="Times New Roman"/>
              <a:buChar char="–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marL="343080" lvl="2" indent="-343080" algn="l"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marL="343080" lvl="3" indent="-343080" algn="l">
              <a:spcBef>
                <a:spcPts val="799"/>
              </a:spcBef>
              <a:buClr>
                <a:srgbClr val="000000"/>
              </a:buClr>
              <a:buFont typeface="Times New Roman"/>
              <a:buChar char="–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marL="343080" lvl="4" indent="-343080" algn="l">
              <a:spcBef>
                <a:spcPts val="799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marL="343080" lvl="5" indent="-343080" algn="l">
              <a:spcBef>
                <a:spcPts val="799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marL="343080" lvl="6" indent="-343080" algn="l">
              <a:spcBef>
                <a:spcPts val="799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343080" indent="-343080" algn="l">
              <a:spcBef>
                <a:spcPts val="799"/>
              </a:spcBef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343080" lvl="1" indent="-343080" algn="l">
              <a:spcBef>
                <a:spcPts val="799"/>
              </a:spcBef>
              <a:buClr>
                <a:srgbClr val="000000"/>
              </a:buClr>
              <a:buFont typeface="Times New Roman"/>
              <a:buChar char="–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343080" lvl="2" indent="-343080" algn="l">
              <a:spcBef>
                <a:spcPts val="799"/>
              </a:spcBef>
              <a:buClr>
                <a:srgbClr val="000000"/>
              </a:buClr>
              <a:buFont typeface="Times New Roman"/>
              <a:buChar char="•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343080" lvl="3" indent="-343080" algn="l">
              <a:spcBef>
                <a:spcPts val="799"/>
              </a:spcBef>
              <a:buClr>
                <a:srgbClr val="000000"/>
              </a:buClr>
              <a:buFont typeface="Times New Roman"/>
              <a:buChar char="–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343080" lvl="4" indent="-343080" algn="l">
              <a:spcBef>
                <a:spcPts val="799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343080" lvl="5" indent="-343080" algn="l">
              <a:spcBef>
                <a:spcPts val="799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43080" lvl="6" indent="-343080" algn="l">
              <a:spcBef>
                <a:spcPts val="799"/>
              </a:spcBef>
              <a:buClr>
                <a:srgbClr val="000000"/>
              </a:buClr>
              <a:buFont typeface="Times New Roman"/>
              <a:buChar char="»"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5" name="PlaceHolder 3"/>
          <p:cNvSpPr>
            <a:spLocks noGrp="1"/>
          </p:cNvSpPr>
          <p:nvPr>
            <p:ph type="sldNum" idx="1"/>
          </p:nvPr>
        </p:nvSpPr>
        <p:spPr>
          <a:xfrm>
            <a:off x="6730560" y="6229080"/>
            <a:ext cx="1903320" cy="45576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fld id="{0610D086-C17B-4618-85DF-C5E735B89D32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‹#›</a:t>
            </a:fld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1"/>
          <p:cNvSpPr/>
          <p:nvPr/>
        </p:nvSpPr>
        <p:spPr>
          <a:xfrm>
            <a:off x="406080" y="60120"/>
            <a:ext cx="7772400" cy="13114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Σχεδιάζοντας με μικροεπεξεργαστές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Αρχιτεκτονικές και συνιστώσες: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λογισμικό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υλικό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Αποσφαλμάτωση (debugging).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Έλεγχος κατασκευής.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"/>
          <p:cNvSpPr/>
          <p:nvPr/>
        </p:nvSpPr>
        <p:spPr>
          <a:xfrm>
            <a:off x="406080" y="60120"/>
            <a:ext cx="7772400" cy="13114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Αρχιτεκτονική πλατφόρμας υλικού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90000"/>
              </a:lnSpc>
              <a:spcBef>
                <a:spcPts val="799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Περιλαμβάνει διάφορα στοιχεία: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CPU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δίαυλο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μνήμη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συσκευές I/O: δικτυακές, αισθητήρες, ενεργοποιητές, κτλ.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99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Πόσο μεγάλο/γρήγορο πρέπει να είναι το καθένα;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1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Το PC σαν μια πλατφόρμα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Πλεονεκτήματα: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φτηνό και εύκολο να το αποκτήσετε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πλούσιο και γνώριμο λογισμικό περιβάλλον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Μειονεκτήματα: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απαιτεί πολλούς πόρους υλικού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έχει προβλήματα σε εφαρμογές πραγματικού χρόνου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Τυπική πλατφόρμα υλικού PC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Rectangle 2"/>
          <p:cNvSpPr/>
          <p:nvPr/>
        </p:nvSpPr>
        <p:spPr>
          <a:xfrm>
            <a:off x="1600200" y="2133360"/>
            <a:ext cx="1066680" cy="99072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CPU</a:t>
            </a:r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Line 3"/>
          <p:cNvSpPr/>
          <p:nvPr/>
        </p:nvSpPr>
        <p:spPr>
          <a:xfrm>
            <a:off x="228600" y="3657600"/>
            <a:ext cx="5257800" cy="1440"/>
          </a:xfrm>
          <a:prstGeom prst="line">
            <a:avLst/>
          </a:prstGeom>
          <a:ln w="38160">
            <a:solidFill>
              <a:srgbClr val="00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Text Box 4"/>
          <p:cNvSpPr/>
          <p:nvPr/>
        </p:nvSpPr>
        <p:spPr>
          <a:xfrm>
            <a:off x="2269800" y="3213000"/>
            <a:ext cx="1550722" cy="402291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δίαυλος CPU</a:t>
            </a:r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Rectangle 5"/>
          <p:cNvSpPr/>
          <p:nvPr/>
        </p:nvSpPr>
        <p:spPr>
          <a:xfrm>
            <a:off x="3504960" y="2209680"/>
            <a:ext cx="1371600" cy="91440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μνήμη</a:t>
            </a:r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Rectangle 6"/>
          <p:cNvSpPr/>
          <p:nvPr/>
        </p:nvSpPr>
        <p:spPr>
          <a:xfrm>
            <a:off x="1523880" y="3962160"/>
            <a:ext cx="1295280" cy="1143000"/>
          </a:xfrm>
          <a:prstGeom prst="rect">
            <a:avLst/>
          </a:prstGeom>
          <a:solidFill>
            <a:srgbClr val="33CC3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ελεγκτής</a:t>
            </a:r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DMA</a:t>
            </a:r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Rectangle 7"/>
          <p:cNvSpPr/>
          <p:nvPr/>
        </p:nvSpPr>
        <p:spPr>
          <a:xfrm>
            <a:off x="3047760" y="4038480"/>
            <a:ext cx="1219320" cy="838080"/>
          </a:xfrm>
          <a:prstGeom prst="rect">
            <a:avLst/>
          </a:prstGeom>
          <a:solidFill>
            <a:srgbClr val="33CC3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χρονιστές</a:t>
            </a:r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Rectangle 8"/>
          <p:cNvSpPr/>
          <p:nvPr/>
        </p:nvSpPr>
        <p:spPr>
          <a:xfrm>
            <a:off x="4724280" y="4876560"/>
            <a:ext cx="1600200" cy="762120"/>
          </a:xfrm>
          <a:prstGeom prst="rect">
            <a:avLst/>
          </a:prstGeom>
          <a:solidFill>
            <a:srgbClr val="CC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διεπαφή</a:t>
            </a:r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διαύλου</a:t>
            </a:r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Rectangle 9"/>
          <p:cNvSpPr/>
          <p:nvPr/>
        </p:nvSpPr>
        <p:spPr>
          <a:xfrm>
            <a:off x="5486400" y="2895480"/>
            <a:ext cx="761760" cy="1600200"/>
          </a:xfrm>
          <a:prstGeom prst="rect">
            <a:avLst/>
          </a:prstGeom>
          <a:solidFill>
            <a:srgbClr val="CC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="eaVert" wrap="none" lIns="46800" tIns="90000" rIns="46800" bIns="90000" anchor="ctr" anchorCtr="1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διεπαφή</a:t>
            </a:r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διαύλου</a:t>
            </a:r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Line 10"/>
          <p:cNvSpPr/>
          <p:nvPr/>
        </p:nvSpPr>
        <p:spPr>
          <a:xfrm>
            <a:off x="5029200" y="3657600"/>
            <a:ext cx="1440" cy="12189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Line 11"/>
          <p:cNvSpPr/>
          <p:nvPr/>
        </p:nvSpPr>
        <p:spPr>
          <a:xfrm>
            <a:off x="6248160" y="3657600"/>
            <a:ext cx="2133720" cy="1440"/>
          </a:xfrm>
          <a:prstGeom prst="line">
            <a:avLst/>
          </a:prstGeom>
          <a:ln w="38160">
            <a:solidFill>
              <a:srgbClr val="00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Line 12"/>
          <p:cNvSpPr/>
          <p:nvPr/>
        </p:nvSpPr>
        <p:spPr>
          <a:xfrm>
            <a:off x="6324480" y="5181480"/>
            <a:ext cx="1752480" cy="1440"/>
          </a:xfrm>
          <a:prstGeom prst="line">
            <a:avLst/>
          </a:prstGeom>
          <a:ln w="28440">
            <a:solidFill>
              <a:srgbClr val="00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Text Box 13"/>
          <p:cNvSpPr/>
          <p:nvPr/>
        </p:nvSpPr>
        <p:spPr>
          <a:xfrm>
            <a:off x="6398993" y="3695580"/>
            <a:ext cx="1830607" cy="710067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000" b="0" u="none" strike="noStrike" dirty="0">
                <a:solidFill>
                  <a:srgbClr val="000000"/>
                </a:solidFill>
                <a:effectLst/>
                <a:uFillTx/>
                <a:latin typeface="Times New Roman"/>
              </a:rPr>
              <a:t>δίαυλος υψηλής</a:t>
            </a:r>
            <a:endParaRPr lang="el-GR" sz="2000" b="0" u="none" strike="noStrike" dirty="0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000" b="0" u="none" strike="noStrike" dirty="0">
                <a:solidFill>
                  <a:srgbClr val="000000"/>
                </a:solidFill>
                <a:effectLst/>
                <a:uFillTx/>
                <a:latin typeface="Times New Roman"/>
              </a:rPr>
              <a:t>ταχύτητας</a:t>
            </a:r>
            <a:endParaRPr lang="el-GR" sz="2000" b="0" u="none" strike="noStrike" dirty="0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Text Box 14"/>
          <p:cNvSpPr/>
          <p:nvPr/>
        </p:nvSpPr>
        <p:spPr>
          <a:xfrm>
            <a:off x="6430320" y="4469613"/>
            <a:ext cx="2681280" cy="710067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000" b="0" u="none" strike="noStrike" dirty="0">
                <a:solidFill>
                  <a:srgbClr val="000000"/>
                </a:solidFill>
                <a:effectLst/>
                <a:uFillTx/>
                <a:latin typeface="Times New Roman"/>
              </a:rPr>
              <a:t>δίαυλος χαμηλής</a:t>
            </a:r>
            <a:endParaRPr lang="el-GR" sz="2000" b="0" u="none" strike="noStrike" dirty="0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000" b="0" u="none" strike="noStrike" dirty="0">
                <a:solidFill>
                  <a:srgbClr val="000000"/>
                </a:solidFill>
                <a:effectLst/>
                <a:uFillTx/>
                <a:latin typeface="Times New Roman"/>
              </a:rPr>
              <a:t>ταχύτητας</a:t>
            </a:r>
            <a:endParaRPr lang="el-GR" sz="2000" b="0" u="none" strike="noStrike" dirty="0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Rectangle 15"/>
          <p:cNvSpPr/>
          <p:nvPr/>
        </p:nvSpPr>
        <p:spPr>
          <a:xfrm>
            <a:off x="6629400" y="2666880"/>
            <a:ext cx="1371600" cy="609480"/>
          </a:xfrm>
          <a:prstGeom prst="rect">
            <a:avLst/>
          </a:prstGeom>
          <a:solidFill>
            <a:srgbClr val="33CC3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συσκευή</a:t>
            </a:r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Line 16"/>
          <p:cNvSpPr/>
          <p:nvPr/>
        </p:nvSpPr>
        <p:spPr>
          <a:xfrm>
            <a:off x="7315200" y="3276360"/>
            <a:ext cx="1440" cy="3812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Rectangle 17"/>
          <p:cNvSpPr/>
          <p:nvPr/>
        </p:nvSpPr>
        <p:spPr>
          <a:xfrm>
            <a:off x="6553080" y="5486400"/>
            <a:ext cx="1371600" cy="609480"/>
          </a:xfrm>
          <a:prstGeom prst="rect">
            <a:avLst/>
          </a:prstGeom>
          <a:solidFill>
            <a:srgbClr val="33CC3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συσκευή</a:t>
            </a:r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Line 18"/>
          <p:cNvSpPr/>
          <p:nvPr/>
        </p:nvSpPr>
        <p:spPr>
          <a:xfrm flipV="1">
            <a:off x="7238880" y="5179680"/>
            <a:ext cx="1440" cy="3081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Line 19"/>
          <p:cNvSpPr/>
          <p:nvPr/>
        </p:nvSpPr>
        <p:spPr>
          <a:xfrm flipV="1">
            <a:off x="2133360" y="3655800"/>
            <a:ext cx="1800" cy="3081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Line 20"/>
          <p:cNvSpPr/>
          <p:nvPr/>
        </p:nvSpPr>
        <p:spPr>
          <a:xfrm>
            <a:off x="2133360" y="3124080"/>
            <a:ext cx="1800" cy="5335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Line 21"/>
          <p:cNvSpPr/>
          <p:nvPr/>
        </p:nvSpPr>
        <p:spPr>
          <a:xfrm>
            <a:off x="4114800" y="3124080"/>
            <a:ext cx="1440" cy="5335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Line 22"/>
          <p:cNvSpPr/>
          <p:nvPr/>
        </p:nvSpPr>
        <p:spPr>
          <a:xfrm flipV="1">
            <a:off x="3581280" y="3655440"/>
            <a:ext cx="1440" cy="3841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Rectangle 23"/>
          <p:cNvSpPr/>
          <p:nvPr/>
        </p:nvSpPr>
        <p:spPr>
          <a:xfrm>
            <a:off x="323640" y="4038480"/>
            <a:ext cx="1047960" cy="990720"/>
          </a:xfrm>
          <a:prstGeom prst="rect">
            <a:avLst/>
          </a:prstGeom>
          <a:solidFill>
            <a:srgbClr val="33CC3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ελεγκτής</a:t>
            </a:r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διακοπών</a:t>
            </a:r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Line 24"/>
          <p:cNvSpPr/>
          <p:nvPr/>
        </p:nvSpPr>
        <p:spPr>
          <a:xfrm flipV="1">
            <a:off x="914400" y="3655440"/>
            <a:ext cx="1440" cy="3841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Box 2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Τυπικοί δίαυλοι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Text Box 3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ISA (Industry Standard Architecture): αρχικός δίαυλος IBM PC, χαμηλής ταχύτητας για τα σημερινά πρότυπα.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PCI: πρότυπα για υψηλής ταχύτητας διασύνδεση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33 ή 66 MHz.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USB (Universal Serial Bus), Firewire: σχετικά χαμηλού κόστους σειριακή διεπαφή με υψηλή ταχύτητα.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Text Box 3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Πλατφόρμα λογισμικού PC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Text Box 4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Το IBM PC χρησιμοποιεί BIOS (Basic I/O System) για να εφαρμόσει λειτουργίες χαμηλού επιπέδου: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boot-up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ελάχιστοι οδηγοί συσκευών(drivers)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Το BIOS έχει γίνει ένας γενικός όρος για το χαμηλότερο επίπεδο λογισμικού του συστήματος.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Text Box 3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Παράδειγμα: StrongARM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Text Box 4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Το σύστημα StrongARM περιέχει: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CPU chip (ρολόι 3.686 MHz)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μονάδα ελέγχου συστήματος (ρολόι 32.768 kHz).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FFCC00"/>
              </a:buClr>
              <a:buFont typeface="Arial"/>
              <a:buChar char="•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Ρολόι πραγματικού χρόνου</a:t>
            </a:r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FFCC00"/>
              </a:buClr>
              <a:buFont typeface="Arial"/>
              <a:buChar char="•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Χρονιστής λειτουργικού συστήματος</a:t>
            </a:r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FFCC00"/>
              </a:buClr>
              <a:buFont typeface="Arial"/>
              <a:buChar char="•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I/O γενικού σκοπού</a:t>
            </a:r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FFCC00"/>
              </a:buClr>
              <a:buFont typeface="Arial"/>
              <a:buChar char="•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Ελεγκτής διακοπών</a:t>
            </a:r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FFCC00"/>
              </a:buClr>
              <a:buFont typeface="Arial"/>
              <a:buChar char="•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Ελεγκτής διαχείρισης ισχύος</a:t>
            </a:r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FFCC00"/>
              </a:buClr>
              <a:buFont typeface="Arial"/>
              <a:buChar char="•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Ελεγκτής επαναφοράς</a:t>
            </a:r>
            <a:endParaRPr lang="el-GR" sz="2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Text Box 3"/>
          <p:cNvSpPr/>
          <p:nvPr/>
        </p:nvSpPr>
        <p:spPr>
          <a:xfrm>
            <a:off x="406080" y="182520"/>
            <a:ext cx="7772400" cy="11890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Πλεονεκτήματα και μειονεκτήματα</a:t>
            </a:r>
            <a:endParaRPr lang="el-GR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Text Box 4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Άφθονες επιλογές υλικού.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Απλή σημασιολογία προγραμματισμού.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Καλά περιβάλλοντα ανάπτυξης λογισμικού.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Περιορισμένη απόδοση.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7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Effect">
                      <p:stCondLst>
                        <p:cond delay="indefinite"/>
                      </p:stCondLst>
                      <p:childTnLst>
                        <p:par>
                          <p:cTn id="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2" dur="5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Effect">
                      <p:stCondLst>
                        <p:cond delay="indefinite"/>
                      </p:stCondLst>
                      <p:childTnLst>
                        <p:par>
                          <p:cTn id="1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17" dur="500"/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Effect">
                      <p:stCondLst>
                        <p:cond delay="indefinite"/>
                      </p:stCondLst>
                      <p:childTnLst>
                        <p:par>
                          <p:cTn id="1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 additive="repl">
                                        <p:cTn id="22" dur="500"/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Text Box 3"/>
          <p:cNvSpPr/>
          <p:nvPr/>
        </p:nvSpPr>
        <p:spPr>
          <a:xfrm>
            <a:off x="406080" y="60120"/>
            <a:ext cx="7772400" cy="13114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Αρχιτεκτονική υλικού Apple Newton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Rectangle 4"/>
          <p:cNvSpPr/>
          <p:nvPr/>
        </p:nvSpPr>
        <p:spPr>
          <a:xfrm>
            <a:off x="1676160" y="1828800"/>
            <a:ext cx="1524240" cy="914400"/>
          </a:xfrm>
          <a:prstGeom prst="rect">
            <a:avLst/>
          </a:prstGeom>
          <a:solidFill>
            <a:srgbClr val="FFFF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ARM 610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Rectangle 5"/>
          <p:cNvSpPr/>
          <p:nvPr/>
        </p:nvSpPr>
        <p:spPr>
          <a:xfrm>
            <a:off x="3886200" y="1828800"/>
            <a:ext cx="1371600" cy="914400"/>
          </a:xfrm>
          <a:prstGeom prst="rect">
            <a:avLst/>
          </a:prstGeom>
          <a:solidFill>
            <a:srgbClr val="66FF3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ROM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Rectangle 6"/>
          <p:cNvSpPr/>
          <p:nvPr/>
        </p:nvSpPr>
        <p:spPr>
          <a:xfrm>
            <a:off x="5790960" y="1828800"/>
            <a:ext cx="1371600" cy="914400"/>
          </a:xfrm>
          <a:prstGeom prst="rect">
            <a:avLst/>
          </a:prstGeom>
          <a:solidFill>
            <a:srgbClr val="66FF3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RAM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Rectangle 7"/>
          <p:cNvSpPr/>
          <p:nvPr/>
        </p:nvSpPr>
        <p:spPr>
          <a:xfrm>
            <a:off x="1828800" y="3352680"/>
            <a:ext cx="1143000" cy="68580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Runt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ASIC</a:t>
            </a:r>
          </a:p>
        </p:txBody>
      </p:sp>
      <p:sp>
        <p:nvSpPr>
          <p:cNvPr id="54" name="Rectangle 8"/>
          <p:cNvSpPr/>
          <p:nvPr/>
        </p:nvSpPr>
        <p:spPr>
          <a:xfrm>
            <a:off x="1523880" y="4267080"/>
            <a:ext cx="1752480" cy="1143000"/>
          </a:xfrm>
          <a:prstGeom prst="rect">
            <a:avLst/>
          </a:prstGeom>
          <a:solidFill>
            <a:srgbClr val="00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LCD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Freeform 9"/>
          <p:cNvSpPr/>
          <p:nvPr/>
        </p:nvSpPr>
        <p:spPr>
          <a:xfrm rot="16200000">
            <a:off x="2018880" y="5676120"/>
            <a:ext cx="685800" cy="457200"/>
          </a:xfrm>
          <a:custGeom>
            <a:avLst/>
            <a:gdLst>
              <a:gd name="textAreaLeft" fmla="*/ 142920 w 685800"/>
              <a:gd name="textAreaRight" fmla="*/ 542880 w 685800"/>
              <a:gd name="textAreaTop" fmla="*/ 95040 h 457200"/>
              <a:gd name="textAreaBottom" fmla="*/ 362160 h 457200"/>
              <a:gd name="GluePoint1X" fmla="*/ 2147483646 w 21600"/>
              <a:gd name="GluePoint1Y" fmla="*/ 2147483646 h 21600"/>
              <a:gd name="GluePoint2X" fmla="*/ 2147483646 w 21600"/>
              <a:gd name="GluePoint2Y" fmla="*/ 2147483646 h 21600"/>
              <a:gd name="GluePoint3X" fmla="*/ 2147483646 w 21600"/>
              <a:gd name="GluePoint3Y" fmla="*/ 2147483646 h 21600"/>
              <a:gd name="GluePoint4X" fmla="*/ 2147483646 w 21600"/>
              <a:gd name="GluePoint4Y" fmla="*/ 0 h 216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</a:cxnLst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Text Box 10"/>
          <p:cNvSpPr/>
          <p:nvPr/>
        </p:nvSpPr>
        <p:spPr>
          <a:xfrm>
            <a:off x="1118160" y="5733720"/>
            <a:ext cx="1011240" cy="3682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ηχείο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Rectangle 11"/>
          <p:cNvSpPr/>
          <p:nvPr/>
        </p:nvSpPr>
        <p:spPr>
          <a:xfrm>
            <a:off x="6095880" y="3352680"/>
            <a:ext cx="1600200" cy="685800"/>
          </a:xfrm>
          <a:prstGeom prst="rect">
            <a:avLst/>
          </a:prstGeom>
          <a:solidFill>
            <a:srgbClr val="808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σειριακό I/F</a:t>
            </a:r>
          </a:p>
        </p:txBody>
      </p:sp>
      <p:sp>
        <p:nvSpPr>
          <p:cNvPr id="58" name="Rectangle 12"/>
          <p:cNvSpPr/>
          <p:nvPr/>
        </p:nvSpPr>
        <p:spPr>
          <a:xfrm>
            <a:off x="6095880" y="4343400"/>
            <a:ext cx="1600200" cy="380880"/>
          </a:xfrm>
          <a:prstGeom prst="rect">
            <a:avLst/>
          </a:prstGeom>
          <a:solidFill>
            <a:srgbClr val="00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A/D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Rectangle 13"/>
          <p:cNvSpPr/>
          <p:nvPr/>
        </p:nvSpPr>
        <p:spPr>
          <a:xfrm>
            <a:off x="6324480" y="5105160"/>
            <a:ext cx="1295280" cy="1067040"/>
          </a:xfrm>
          <a:prstGeom prst="rect">
            <a:avLst/>
          </a:prstGeom>
          <a:solidFill>
            <a:srgbClr val="B2B2B2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πίνακας</a:t>
            </a:r>
          </a:p>
        </p:txBody>
      </p:sp>
      <p:sp>
        <p:nvSpPr>
          <p:cNvPr id="60" name="AutoShape 14"/>
          <p:cNvSpPr/>
          <p:nvPr/>
        </p:nvSpPr>
        <p:spPr>
          <a:xfrm rot="20220000">
            <a:off x="7238880" y="5259240"/>
            <a:ext cx="838080" cy="152280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cxnSp>
        <p:nvCxnSpPr>
          <p:cNvPr id="61" name="AutoShape 15"/>
          <p:cNvCxnSpPr>
            <a:stCxn id="55" idx="3"/>
            <a:endCxn id="51" idx="2"/>
          </p:cNvCxnSpPr>
          <p:nvPr/>
        </p:nvCxnSpPr>
        <p:spPr>
          <a:xfrm flipV="1">
            <a:off x="2589120" y="2742480"/>
            <a:ext cx="1983240" cy="3161160"/>
          </a:xfrm>
          <a:prstGeom prst="bentConnector3">
            <a:avLst>
              <a:gd name="adj1" fmla="val 50000"/>
            </a:avLst>
          </a:prstGeom>
          <a:ln w="9360">
            <a:solidFill>
              <a:srgbClr val="000000"/>
            </a:solidFill>
            <a:miter/>
          </a:ln>
        </p:spPr>
      </p:cxnSp>
      <p:sp>
        <p:nvSpPr>
          <p:cNvPr id="62" name="Line 16"/>
          <p:cNvSpPr/>
          <p:nvPr/>
        </p:nvSpPr>
        <p:spPr>
          <a:xfrm>
            <a:off x="1295280" y="2895480"/>
            <a:ext cx="6705720" cy="1440"/>
          </a:xfrm>
          <a:prstGeom prst="line">
            <a:avLst/>
          </a:prstGeom>
          <a:ln w="38160">
            <a:solidFill>
              <a:srgbClr val="00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Line 17"/>
          <p:cNvSpPr/>
          <p:nvPr/>
        </p:nvSpPr>
        <p:spPr>
          <a:xfrm>
            <a:off x="1295280" y="3047760"/>
            <a:ext cx="6705720" cy="1800"/>
          </a:xfrm>
          <a:prstGeom prst="line">
            <a:avLst/>
          </a:prstGeom>
          <a:ln w="38160">
            <a:solidFill>
              <a:srgbClr val="00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Line 18"/>
          <p:cNvSpPr/>
          <p:nvPr/>
        </p:nvSpPr>
        <p:spPr>
          <a:xfrm>
            <a:off x="1981080" y="2743200"/>
            <a:ext cx="1440" cy="60948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Line 19"/>
          <p:cNvSpPr/>
          <p:nvPr/>
        </p:nvSpPr>
        <p:spPr>
          <a:xfrm>
            <a:off x="2590560" y="2743200"/>
            <a:ext cx="1800" cy="60948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Line 20"/>
          <p:cNvSpPr/>
          <p:nvPr/>
        </p:nvSpPr>
        <p:spPr>
          <a:xfrm flipH="1">
            <a:off x="1522080" y="3504960"/>
            <a:ext cx="308160" cy="1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7" name="Line 21"/>
          <p:cNvSpPr/>
          <p:nvPr/>
        </p:nvSpPr>
        <p:spPr>
          <a:xfrm flipH="1">
            <a:off x="1522080" y="3886200"/>
            <a:ext cx="308160" cy="1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8" name="Text Box 22"/>
          <p:cNvSpPr/>
          <p:nvPr/>
        </p:nvSpPr>
        <p:spPr>
          <a:xfrm>
            <a:off x="610920" y="3276360"/>
            <a:ext cx="1057320" cy="3682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PCMCIA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9" name="Text Box 23"/>
          <p:cNvSpPr/>
          <p:nvPr/>
        </p:nvSpPr>
        <p:spPr>
          <a:xfrm>
            <a:off x="610560" y="3657600"/>
            <a:ext cx="903960" cy="3682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infrared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Line 24"/>
          <p:cNvSpPr/>
          <p:nvPr/>
        </p:nvSpPr>
        <p:spPr>
          <a:xfrm>
            <a:off x="5029200" y="2743200"/>
            <a:ext cx="1440" cy="32763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Line 25"/>
          <p:cNvSpPr/>
          <p:nvPr/>
        </p:nvSpPr>
        <p:spPr>
          <a:xfrm>
            <a:off x="6172200" y="2743200"/>
            <a:ext cx="1440" cy="304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2" name="Line 26"/>
          <p:cNvSpPr/>
          <p:nvPr/>
        </p:nvSpPr>
        <p:spPr>
          <a:xfrm>
            <a:off x="6705360" y="2743200"/>
            <a:ext cx="1800" cy="3045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Line 27"/>
          <p:cNvSpPr/>
          <p:nvPr/>
        </p:nvSpPr>
        <p:spPr>
          <a:xfrm flipH="1">
            <a:off x="4570200" y="3581280"/>
            <a:ext cx="1527120" cy="1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4" name="Line 28"/>
          <p:cNvSpPr/>
          <p:nvPr/>
        </p:nvSpPr>
        <p:spPr>
          <a:xfrm flipH="1">
            <a:off x="4570200" y="4572000"/>
            <a:ext cx="1527120" cy="1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Line 29"/>
          <p:cNvSpPr/>
          <p:nvPr/>
        </p:nvSpPr>
        <p:spPr>
          <a:xfrm>
            <a:off x="6858000" y="4724280"/>
            <a:ext cx="1440" cy="38088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Line 30"/>
          <p:cNvSpPr/>
          <p:nvPr/>
        </p:nvSpPr>
        <p:spPr>
          <a:xfrm flipH="1">
            <a:off x="3274560" y="4724280"/>
            <a:ext cx="1755720" cy="1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Line 31"/>
          <p:cNvSpPr/>
          <p:nvPr/>
        </p:nvSpPr>
        <p:spPr>
          <a:xfrm flipH="1">
            <a:off x="3274560" y="5181480"/>
            <a:ext cx="1298520" cy="1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 Box 1"/>
          <p:cNvSpPr/>
          <p:nvPr/>
        </p:nvSpPr>
        <p:spPr>
          <a:xfrm>
            <a:off x="406080" y="60120"/>
            <a:ext cx="7772400" cy="13114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Αρχιτεκτονική υλικού Motorola Envoy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9" name="Rectangle 2"/>
          <p:cNvSpPr/>
          <p:nvPr/>
        </p:nvSpPr>
        <p:spPr>
          <a:xfrm>
            <a:off x="761760" y="2133360"/>
            <a:ext cx="1676520" cy="533520"/>
          </a:xfrm>
          <a:prstGeom prst="rect">
            <a:avLst/>
          </a:prstGeom>
          <a:solidFill>
            <a:srgbClr val="99663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PCMCIA</a:t>
            </a:r>
          </a:p>
        </p:txBody>
      </p:sp>
      <p:sp>
        <p:nvSpPr>
          <p:cNvPr id="80" name="Rectangle 3"/>
          <p:cNvSpPr/>
          <p:nvPr/>
        </p:nvSpPr>
        <p:spPr>
          <a:xfrm>
            <a:off x="3200400" y="2133360"/>
            <a:ext cx="1752480" cy="533520"/>
          </a:xfrm>
          <a:prstGeom prst="rect">
            <a:avLst/>
          </a:prstGeom>
          <a:solidFill>
            <a:srgbClr val="66FF3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1 MB DRAM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1" name="Rectangle 4"/>
          <p:cNvSpPr/>
          <p:nvPr/>
        </p:nvSpPr>
        <p:spPr>
          <a:xfrm>
            <a:off x="5181480" y="2133360"/>
            <a:ext cx="1752480" cy="533520"/>
          </a:xfrm>
          <a:prstGeom prst="rect">
            <a:avLst/>
          </a:prstGeom>
          <a:solidFill>
            <a:srgbClr val="66FF3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4 MB flash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2" name="Rectangle 5"/>
          <p:cNvSpPr/>
          <p:nvPr/>
        </p:nvSpPr>
        <p:spPr>
          <a:xfrm>
            <a:off x="2895480" y="3504960"/>
            <a:ext cx="1219320" cy="1067040"/>
          </a:xfrm>
          <a:prstGeom prst="rect">
            <a:avLst/>
          </a:prstGeom>
          <a:solidFill>
            <a:srgbClr val="00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Astro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system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ASIC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3" name="Rectangle 6"/>
          <p:cNvSpPr/>
          <p:nvPr/>
        </p:nvSpPr>
        <p:spPr>
          <a:xfrm>
            <a:off x="2743200" y="5105160"/>
            <a:ext cx="1371600" cy="83844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68439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CPU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Rectangle 7"/>
          <p:cNvSpPr/>
          <p:nvPr/>
        </p:nvSpPr>
        <p:spPr>
          <a:xfrm>
            <a:off x="1042920" y="3644640"/>
            <a:ext cx="1296720" cy="762120"/>
          </a:xfrm>
          <a:prstGeom prst="rect">
            <a:avLst/>
          </a:prstGeom>
          <a:solidFill>
            <a:srgbClr val="00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ήχος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5" name="Rectangle 8"/>
          <p:cNvSpPr/>
          <p:nvPr/>
        </p:nvSpPr>
        <p:spPr>
          <a:xfrm>
            <a:off x="914400" y="5105160"/>
            <a:ext cx="1143000" cy="68580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modem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6" name="Rectangle 9"/>
          <p:cNvSpPr/>
          <p:nvPr/>
        </p:nvSpPr>
        <p:spPr>
          <a:xfrm>
            <a:off x="5867280" y="3504960"/>
            <a:ext cx="1447920" cy="533520"/>
          </a:xfrm>
          <a:prstGeom prst="rect">
            <a:avLst/>
          </a:prstGeom>
          <a:solidFill>
            <a:srgbClr val="5E574E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infrared</a:t>
            </a:r>
          </a:p>
        </p:txBody>
      </p:sp>
      <p:sp>
        <p:nvSpPr>
          <p:cNvPr id="87" name="Rectangle 10"/>
          <p:cNvSpPr/>
          <p:nvPr/>
        </p:nvSpPr>
        <p:spPr>
          <a:xfrm>
            <a:off x="5790960" y="4343400"/>
            <a:ext cx="1805040" cy="609480"/>
          </a:xfrm>
          <a:prstGeom prst="rect">
            <a:avLst/>
          </a:prstGeom>
          <a:solidFill>
            <a:srgbClr val="99663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παροχή ισχύος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8" name="Rectangle 11"/>
          <p:cNvSpPr/>
          <p:nvPr/>
        </p:nvSpPr>
        <p:spPr>
          <a:xfrm>
            <a:off x="5867280" y="5257800"/>
            <a:ext cx="990720" cy="609480"/>
          </a:xfrm>
          <a:prstGeom prst="rect">
            <a:avLst/>
          </a:prstGeom>
          <a:solidFill>
            <a:srgbClr val="00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A/D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9" name="Rectangle 12"/>
          <p:cNvSpPr/>
          <p:nvPr/>
        </p:nvSpPr>
        <p:spPr>
          <a:xfrm>
            <a:off x="7315200" y="5181480"/>
            <a:ext cx="1447560" cy="1143000"/>
          </a:xfrm>
          <a:prstGeom prst="rect">
            <a:avLst/>
          </a:prstGeom>
          <a:solidFill>
            <a:srgbClr val="B2B2B2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οθόνη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αφής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cxnSp>
        <p:nvCxnSpPr>
          <p:cNvPr id="90" name="AutoShape 13"/>
          <p:cNvCxnSpPr>
            <a:stCxn id="79" idx="2"/>
            <a:endCxn id="84" idx="0"/>
          </p:cNvCxnSpPr>
          <p:nvPr/>
        </p:nvCxnSpPr>
        <p:spPr>
          <a:xfrm rot="16200000" flipH="1">
            <a:off x="1156320" y="3109680"/>
            <a:ext cx="978480" cy="92520"/>
          </a:xfrm>
          <a:prstGeom prst="bentConnector3">
            <a:avLst>
              <a:gd name="adj1" fmla="val 49981"/>
            </a:avLst>
          </a:prstGeom>
          <a:ln w="9360">
            <a:solidFill>
              <a:srgbClr val="000000"/>
            </a:solidFill>
            <a:miter/>
          </a:ln>
        </p:spPr>
      </p:cxnSp>
      <p:sp>
        <p:nvSpPr>
          <p:cNvPr id="91" name="Line 14"/>
          <p:cNvSpPr/>
          <p:nvPr/>
        </p:nvSpPr>
        <p:spPr>
          <a:xfrm>
            <a:off x="4114800" y="2666880"/>
            <a:ext cx="1440" cy="2286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2" name="Line 15"/>
          <p:cNvSpPr/>
          <p:nvPr/>
        </p:nvSpPr>
        <p:spPr>
          <a:xfrm>
            <a:off x="3581280" y="2895480"/>
            <a:ext cx="1440" cy="60948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3" name="Line 16"/>
          <p:cNvSpPr/>
          <p:nvPr/>
        </p:nvSpPr>
        <p:spPr>
          <a:xfrm flipV="1">
            <a:off x="3200400" y="3198600"/>
            <a:ext cx="1440" cy="3081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4" name="Line 17"/>
          <p:cNvSpPr/>
          <p:nvPr/>
        </p:nvSpPr>
        <p:spPr>
          <a:xfrm flipH="1">
            <a:off x="2817360" y="3200400"/>
            <a:ext cx="384120" cy="144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5" name="Text Box 18"/>
          <p:cNvSpPr/>
          <p:nvPr/>
        </p:nvSpPr>
        <p:spPr>
          <a:xfrm>
            <a:off x="1830240" y="3047760"/>
            <a:ext cx="1082160" cy="3682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Magicbus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6" name="Line 19"/>
          <p:cNvSpPr/>
          <p:nvPr/>
        </p:nvSpPr>
        <p:spPr>
          <a:xfrm>
            <a:off x="2339640" y="3933720"/>
            <a:ext cx="555840" cy="28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18360" rIns="90000" bIns="-18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7" name="Freeform 20"/>
          <p:cNvSpPr/>
          <p:nvPr/>
        </p:nvSpPr>
        <p:spPr>
          <a:xfrm rot="16200000">
            <a:off x="209160" y="3758400"/>
            <a:ext cx="685800" cy="457200"/>
          </a:xfrm>
          <a:custGeom>
            <a:avLst/>
            <a:gdLst>
              <a:gd name="textAreaLeft" fmla="*/ 142920 w 685800"/>
              <a:gd name="textAreaRight" fmla="*/ 542880 w 685800"/>
              <a:gd name="textAreaTop" fmla="*/ 95040 h 457200"/>
              <a:gd name="textAreaBottom" fmla="*/ 362160 h 457200"/>
              <a:gd name="GluePoint1X" fmla="*/ 2147483646 w 21600"/>
              <a:gd name="GluePoint1Y" fmla="*/ 2147483646 h 21600"/>
              <a:gd name="GluePoint2X" fmla="*/ 2147483646 w 21600"/>
              <a:gd name="GluePoint2Y" fmla="*/ 2147483646 h 21600"/>
              <a:gd name="GluePoint3X" fmla="*/ 2147483646 w 21600"/>
              <a:gd name="GluePoint3Y" fmla="*/ 2147483646 h 21600"/>
              <a:gd name="GluePoint4X" fmla="*/ 2147483646 w 21600"/>
              <a:gd name="GluePoint4Y" fmla="*/ 0 h 216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  <a:cxn ang="0">
                <a:pos x="GluePoint4X" y="GluePoint4Y"/>
              </a:cxn>
            </a:cxnLst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366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8" name="Line 21"/>
          <p:cNvSpPr/>
          <p:nvPr/>
        </p:nvSpPr>
        <p:spPr>
          <a:xfrm flipV="1">
            <a:off x="755640" y="3931920"/>
            <a:ext cx="287280" cy="7488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28080" rIns="90000" bIns="2808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9" name="Line 22"/>
          <p:cNvSpPr/>
          <p:nvPr/>
        </p:nvSpPr>
        <p:spPr>
          <a:xfrm>
            <a:off x="2438280" y="3962160"/>
            <a:ext cx="1440" cy="1447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0" name="Line 23"/>
          <p:cNvSpPr/>
          <p:nvPr/>
        </p:nvSpPr>
        <p:spPr>
          <a:xfrm flipH="1">
            <a:off x="2055240" y="5410080"/>
            <a:ext cx="384120" cy="1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1" name="Line 24"/>
          <p:cNvSpPr/>
          <p:nvPr/>
        </p:nvSpPr>
        <p:spPr>
          <a:xfrm>
            <a:off x="3504960" y="4572000"/>
            <a:ext cx="1800" cy="53316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2" name="Line 25"/>
          <p:cNvSpPr/>
          <p:nvPr/>
        </p:nvSpPr>
        <p:spPr>
          <a:xfrm flipH="1">
            <a:off x="6855840" y="5486400"/>
            <a:ext cx="460440" cy="1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cxnSp>
        <p:nvCxnSpPr>
          <p:cNvPr id="103" name="AutoShape 26"/>
          <p:cNvCxnSpPr>
            <a:stCxn id="86" idx="1"/>
            <a:endCxn id="88" idx="1"/>
          </p:cNvCxnSpPr>
          <p:nvPr/>
        </p:nvCxnSpPr>
        <p:spPr>
          <a:xfrm>
            <a:off x="5862600" y="1982520"/>
            <a:ext cx="3600" cy="1791360"/>
          </a:xfrm>
          <a:prstGeom prst="bentConnector3">
            <a:avLst>
              <a:gd name="adj1" fmla="val 44444"/>
            </a:avLst>
          </a:prstGeom>
          <a:ln w="9360">
            <a:solidFill>
              <a:srgbClr val="000000"/>
            </a:solidFill>
            <a:miter/>
          </a:ln>
        </p:spPr>
      </p:cxnSp>
      <p:sp>
        <p:nvSpPr>
          <p:cNvPr id="104" name="Line 27"/>
          <p:cNvSpPr/>
          <p:nvPr/>
        </p:nvSpPr>
        <p:spPr>
          <a:xfrm flipH="1">
            <a:off x="5255640" y="4647960"/>
            <a:ext cx="536760" cy="1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5" name="Line 28"/>
          <p:cNvSpPr/>
          <p:nvPr/>
        </p:nvSpPr>
        <p:spPr>
          <a:xfrm flipH="1">
            <a:off x="4113000" y="4038480"/>
            <a:ext cx="1146240" cy="1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6" name="AutoShape 29"/>
          <p:cNvSpPr/>
          <p:nvPr/>
        </p:nvSpPr>
        <p:spPr>
          <a:xfrm rot="20220000">
            <a:off x="7850160" y="5106960"/>
            <a:ext cx="838080" cy="152280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8" name="Text Box 3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Αρχιτεκτονική υλικού InfoPad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9" name="Rectangle 4"/>
          <p:cNvSpPr/>
          <p:nvPr/>
        </p:nvSpPr>
        <p:spPr>
          <a:xfrm>
            <a:off x="3419280" y="1904760"/>
            <a:ext cx="2592360" cy="914400"/>
          </a:xfrm>
          <a:prstGeom prst="rect">
            <a:avLst/>
          </a:prstGeom>
          <a:solidFill>
            <a:srgbClr val="00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Διεπαφή ασύρματου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δικτύου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0" name="Rectangle 5"/>
          <p:cNvSpPr/>
          <p:nvPr/>
        </p:nvSpPr>
        <p:spPr>
          <a:xfrm>
            <a:off x="1904760" y="3047760"/>
            <a:ext cx="1447920" cy="838440"/>
          </a:xfrm>
          <a:prstGeom prst="rect">
            <a:avLst/>
          </a:prstGeom>
          <a:solidFill>
            <a:srgbClr val="99663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Codec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ομιλίας</a:t>
            </a:r>
          </a:p>
        </p:txBody>
      </p:sp>
      <p:sp>
        <p:nvSpPr>
          <p:cNvPr id="111" name="Rectangle 6"/>
          <p:cNvSpPr/>
          <p:nvPr/>
        </p:nvSpPr>
        <p:spPr>
          <a:xfrm>
            <a:off x="1371600" y="4114800"/>
            <a:ext cx="1904760" cy="914400"/>
          </a:xfrm>
          <a:prstGeom prst="rect">
            <a:avLst/>
          </a:prstGeom>
          <a:solidFill>
            <a:srgbClr val="808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Αποσυμπιεστής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video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2" name="Rectangle 7"/>
          <p:cNvSpPr/>
          <p:nvPr/>
        </p:nvSpPr>
        <p:spPr>
          <a:xfrm>
            <a:off x="1676160" y="5257800"/>
            <a:ext cx="1600200" cy="7617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ARM 60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3" name="Rectangle 8"/>
          <p:cNvSpPr/>
          <p:nvPr/>
        </p:nvSpPr>
        <p:spPr>
          <a:xfrm>
            <a:off x="5943600" y="3124080"/>
            <a:ext cx="1295280" cy="762120"/>
          </a:xfrm>
          <a:prstGeom prst="rect">
            <a:avLst/>
          </a:prstGeom>
          <a:solidFill>
            <a:srgbClr val="B2B2B2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οθόνη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4" name="Rectangle 9"/>
          <p:cNvSpPr/>
          <p:nvPr/>
        </p:nvSpPr>
        <p:spPr>
          <a:xfrm>
            <a:off x="5867280" y="4267080"/>
            <a:ext cx="2362320" cy="685800"/>
          </a:xfrm>
          <a:prstGeom prst="rect">
            <a:avLst/>
          </a:prstGeom>
          <a:solidFill>
            <a:srgbClr val="00CC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Πληκτρολόγιο/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δείκτης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5" name="Rectangle 10"/>
          <p:cNvSpPr/>
          <p:nvPr/>
        </p:nvSpPr>
        <p:spPr>
          <a:xfrm>
            <a:off x="5867280" y="5257800"/>
            <a:ext cx="2438280" cy="685800"/>
          </a:xfrm>
          <a:prstGeom prst="rect">
            <a:avLst/>
          </a:prstGeom>
          <a:solidFill>
            <a:srgbClr val="3366CC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άλλες I/O</a:t>
            </a:r>
          </a:p>
        </p:txBody>
      </p:sp>
      <p:sp>
        <p:nvSpPr>
          <p:cNvPr id="116" name="Line 11"/>
          <p:cNvSpPr/>
          <p:nvPr/>
        </p:nvSpPr>
        <p:spPr>
          <a:xfrm>
            <a:off x="4647960" y="2819160"/>
            <a:ext cx="1800" cy="32767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7" name="Line 12"/>
          <p:cNvSpPr/>
          <p:nvPr/>
        </p:nvSpPr>
        <p:spPr>
          <a:xfrm flipH="1">
            <a:off x="3274560" y="5562360"/>
            <a:ext cx="2593800" cy="1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8" name="Line 13"/>
          <p:cNvSpPr/>
          <p:nvPr/>
        </p:nvSpPr>
        <p:spPr>
          <a:xfrm flipH="1">
            <a:off x="3274560" y="4572000"/>
            <a:ext cx="2593800" cy="1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9" name="Line 14"/>
          <p:cNvSpPr/>
          <p:nvPr/>
        </p:nvSpPr>
        <p:spPr>
          <a:xfrm flipH="1">
            <a:off x="3350880" y="3352680"/>
            <a:ext cx="2594160" cy="1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0" name="Text Box 15"/>
          <p:cNvSpPr/>
          <p:nvPr/>
        </p:nvSpPr>
        <p:spPr>
          <a:xfrm>
            <a:off x="4938840" y="6210000"/>
            <a:ext cx="2370960" cy="3682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IEEE Trans. Computers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 Box 1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Υλικό vs. λογισμικό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2" name="Text Box 2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Το υλικό ειδικού σκοπού καταναλώνει συχνά πολύ λιγότερη ισχύ.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Χρειάζεται να σκεφτούμε την επικοινωνία μεταξύ των μονάδων, πολυεπεξεργασία.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Οι επιταχυντές συχνά απαιτούν όρια στις παραμέτρους.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Μπορεί να είναι εντάξει εάν τα πρότυπα επιτρέπουν τον περιορισμό παραμέτρων.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 Box 1"/>
          <p:cNvSpPr/>
          <p:nvPr/>
        </p:nvSpPr>
        <p:spPr>
          <a:xfrm>
            <a:off x="3124080" y="6229080"/>
            <a:ext cx="289548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4" name="Text Box 2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Αρχιτεκτονική υλικού αποκωδικοποιητή και μετατροπέα τηλεοπτικού σήματος Philips 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5" name="Line 3"/>
          <p:cNvSpPr/>
          <p:nvPr/>
        </p:nvSpPr>
        <p:spPr>
          <a:xfrm>
            <a:off x="3563640" y="2060280"/>
            <a:ext cx="19080" cy="4043520"/>
          </a:xfrm>
          <a:prstGeom prst="line">
            <a:avLst/>
          </a:prstGeom>
          <a:ln w="381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6" name="Rectangle 4"/>
          <p:cNvSpPr/>
          <p:nvPr/>
        </p:nvSpPr>
        <p:spPr>
          <a:xfrm>
            <a:off x="1295280" y="2057400"/>
            <a:ext cx="1600200" cy="838080"/>
          </a:xfrm>
          <a:prstGeom prst="rect">
            <a:avLst/>
          </a:prstGeom>
          <a:solidFill>
            <a:srgbClr val="B2B2B2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Διεπαφή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δικτύου</a:t>
            </a:r>
          </a:p>
        </p:txBody>
      </p:sp>
      <p:sp>
        <p:nvSpPr>
          <p:cNvPr id="127" name="Rectangle 5"/>
          <p:cNvSpPr/>
          <p:nvPr/>
        </p:nvSpPr>
        <p:spPr>
          <a:xfrm>
            <a:off x="4267080" y="2133360"/>
            <a:ext cx="1295280" cy="838440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MPEG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demux</a:t>
            </a:r>
          </a:p>
        </p:txBody>
      </p:sp>
      <p:sp>
        <p:nvSpPr>
          <p:cNvPr id="128" name="Rectangle 6"/>
          <p:cNvSpPr/>
          <p:nvPr/>
        </p:nvSpPr>
        <p:spPr>
          <a:xfrm>
            <a:off x="6248160" y="2209680"/>
            <a:ext cx="1295640" cy="685800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MPEG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audio</a:t>
            </a:r>
          </a:p>
        </p:txBody>
      </p:sp>
      <p:sp>
        <p:nvSpPr>
          <p:cNvPr id="129" name="Rectangle 7"/>
          <p:cNvSpPr/>
          <p:nvPr/>
        </p:nvSpPr>
        <p:spPr>
          <a:xfrm>
            <a:off x="6248160" y="3200400"/>
            <a:ext cx="1295640" cy="838080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MPEG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video</a:t>
            </a:r>
          </a:p>
        </p:txBody>
      </p:sp>
      <p:sp>
        <p:nvSpPr>
          <p:cNvPr id="130" name="Rectangle 8"/>
          <p:cNvSpPr/>
          <p:nvPr/>
        </p:nvSpPr>
        <p:spPr>
          <a:xfrm>
            <a:off x="6933960" y="4724280"/>
            <a:ext cx="1067040" cy="685800"/>
          </a:xfrm>
          <a:prstGeom prst="rect">
            <a:avLst/>
          </a:prstGeom>
          <a:solidFill>
            <a:srgbClr val="FF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NTSC</a:t>
            </a:r>
          </a:p>
        </p:txBody>
      </p:sp>
      <p:sp>
        <p:nvSpPr>
          <p:cNvPr id="131" name="Rectangle 9"/>
          <p:cNvSpPr/>
          <p:nvPr/>
        </p:nvSpPr>
        <p:spPr>
          <a:xfrm>
            <a:off x="4114800" y="5157720"/>
            <a:ext cx="1536480" cy="93492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γραφικές 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παραστάσεις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CD-I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2" name="Rectangle 10"/>
          <p:cNvSpPr/>
          <p:nvPr/>
        </p:nvSpPr>
        <p:spPr>
          <a:xfrm>
            <a:off x="1143000" y="5333760"/>
            <a:ext cx="1523880" cy="38124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PCMCIA</a:t>
            </a:r>
          </a:p>
        </p:txBody>
      </p:sp>
      <p:sp>
        <p:nvSpPr>
          <p:cNvPr id="133" name="Rectangle 11"/>
          <p:cNvSpPr/>
          <p:nvPr/>
        </p:nvSpPr>
        <p:spPr>
          <a:xfrm>
            <a:off x="1752480" y="3581280"/>
            <a:ext cx="1066680" cy="533520"/>
          </a:xfrm>
          <a:prstGeom prst="rect">
            <a:avLst/>
          </a:prstGeom>
          <a:solidFill>
            <a:srgbClr val="00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DRAM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4" name="Rectangle 12"/>
          <p:cNvSpPr/>
          <p:nvPr/>
        </p:nvSpPr>
        <p:spPr>
          <a:xfrm>
            <a:off x="914400" y="4419360"/>
            <a:ext cx="914400" cy="53352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I/O</a:t>
            </a:r>
          </a:p>
        </p:txBody>
      </p:sp>
      <p:sp>
        <p:nvSpPr>
          <p:cNvPr id="135" name="Line 13"/>
          <p:cNvSpPr/>
          <p:nvPr/>
        </p:nvSpPr>
        <p:spPr>
          <a:xfrm>
            <a:off x="2895480" y="2209680"/>
            <a:ext cx="1371600" cy="1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6" name="Line 14"/>
          <p:cNvSpPr/>
          <p:nvPr/>
        </p:nvSpPr>
        <p:spPr>
          <a:xfrm flipH="1">
            <a:off x="2893320" y="2666880"/>
            <a:ext cx="1374840" cy="1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7" name="Line 15"/>
          <p:cNvSpPr/>
          <p:nvPr/>
        </p:nvSpPr>
        <p:spPr>
          <a:xfrm flipH="1">
            <a:off x="2817720" y="3733560"/>
            <a:ext cx="1146240" cy="1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8" name="Line 16"/>
          <p:cNvSpPr/>
          <p:nvPr/>
        </p:nvSpPr>
        <p:spPr>
          <a:xfrm flipH="1">
            <a:off x="2664720" y="5562360"/>
            <a:ext cx="1451160" cy="1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9" name="Rectangle 17"/>
          <p:cNvSpPr/>
          <p:nvPr/>
        </p:nvSpPr>
        <p:spPr>
          <a:xfrm>
            <a:off x="3962160" y="3504960"/>
            <a:ext cx="1371600" cy="533520"/>
          </a:xfrm>
          <a:prstGeom prst="rect">
            <a:avLst/>
          </a:prstGeom>
          <a:solidFill>
            <a:srgbClr val="00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NVRAM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0" name="Line 18"/>
          <p:cNvSpPr/>
          <p:nvPr/>
        </p:nvSpPr>
        <p:spPr>
          <a:xfrm>
            <a:off x="5867280" y="2209680"/>
            <a:ext cx="1440" cy="175248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1" name="Line 19"/>
          <p:cNvSpPr/>
          <p:nvPr/>
        </p:nvSpPr>
        <p:spPr>
          <a:xfrm flipH="1">
            <a:off x="5560920" y="2514600"/>
            <a:ext cx="689040" cy="1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2" name="Line 20"/>
          <p:cNvSpPr/>
          <p:nvPr/>
        </p:nvSpPr>
        <p:spPr>
          <a:xfrm flipH="1">
            <a:off x="5865480" y="3581280"/>
            <a:ext cx="384480" cy="1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3" name="Line 21"/>
          <p:cNvSpPr/>
          <p:nvPr/>
        </p:nvSpPr>
        <p:spPr>
          <a:xfrm>
            <a:off x="7315200" y="4038480"/>
            <a:ext cx="1440" cy="685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4" name="Line 22"/>
          <p:cNvSpPr/>
          <p:nvPr/>
        </p:nvSpPr>
        <p:spPr>
          <a:xfrm>
            <a:off x="8001000" y="5029200"/>
            <a:ext cx="304560" cy="144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5" name="Rectangle 23"/>
          <p:cNvSpPr/>
          <p:nvPr/>
        </p:nvSpPr>
        <p:spPr>
          <a:xfrm>
            <a:off x="5715000" y="4572000"/>
            <a:ext cx="990360" cy="457200"/>
          </a:xfrm>
          <a:prstGeom prst="rect">
            <a:avLst/>
          </a:prstGeom>
          <a:solidFill>
            <a:srgbClr val="00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DRAM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6" name="Line 24"/>
          <p:cNvSpPr/>
          <p:nvPr/>
        </p:nvSpPr>
        <p:spPr>
          <a:xfrm>
            <a:off x="6324480" y="4038480"/>
            <a:ext cx="1440" cy="5335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7" name="Rectangle 25"/>
          <p:cNvSpPr/>
          <p:nvPr/>
        </p:nvSpPr>
        <p:spPr>
          <a:xfrm>
            <a:off x="6400800" y="1447560"/>
            <a:ext cx="990360" cy="457200"/>
          </a:xfrm>
          <a:prstGeom prst="rect">
            <a:avLst/>
          </a:prstGeom>
          <a:solidFill>
            <a:srgbClr val="00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DRAM</a:t>
            </a:r>
          </a:p>
        </p:txBody>
      </p:sp>
      <p:sp>
        <p:nvSpPr>
          <p:cNvPr id="148" name="Line 26"/>
          <p:cNvSpPr/>
          <p:nvPr/>
        </p:nvSpPr>
        <p:spPr>
          <a:xfrm>
            <a:off x="6858000" y="1904760"/>
            <a:ext cx="1440" cy="304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9" name="Line 27"/>
          <p:cNvSpPr/>
          <p:nvPr/>
        </p:nvSpPr>
        <p:spPr>
          <a:xfrm>
            <a:off x="1828800" y="4647960"/>
            <a:ext cx="1752480" cy="1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0" name="Text Box 28"/>
          <p:cNvSpPr/>
          <p:nvPr/>
        </p:nvSpPr>
        <p:spPr>
          <a:xfrm>
            <a:off x="5776560" y="6134040"/>
            <a:ext cx="1520640" cy="3682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Philips journal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2" name="Text Box 3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Chip αποκωδικοποιητή και μετατροπέα τηλεοπτικού σήματος Viper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3" name="Rectangle 4"/>
          <p:cNvSpPr/>
          <p:nvPr/>
        </p:nvSpPr>
        <p:spPr>
          <a:xfrm>
            <a:off x="1523880" y="2590560"/>
            <a:ext cx="1905120" cy="91440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MIPS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4" name="Rectangle 5"/>
          <p:cNvSpPr/>
          <p:nvPr/>
        </p:nvSpPr>
        <p:spPr>
          <a:xfrm>
            <a:off x="5181480" y="2514600"/>
            <a:ext cx="2057400" cy="9903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Trimedia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5" name="Line 6"/>
          <p:cNvSpPr/>
          <p:nvPr/>
        </p:nvSpPr>
        <p:spPr>
          <a:xfrm>
            <a:off x="4267080" y="2286000"/>
            <a:ext cx="1440" cy="4190760"/>
          </a:xfrm>
          <a:prstGeom prst="line">
            <a:avLst/>
          </a:prstGeom>
          <a:ln w="57240">
            <a:solidFill>
              <a:srgbClr val="00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6" name="Rectangle 7"/>
          <p:cNvSpPr/>
          <p:nvPr/>
        </p:nvSpPr>
        <p:spPr>
          <a:xfrm>
            <a:off x="2971800" y="1752480"/>
            <a:ext cx="2590560" cy="533520"/>
          </a:xfrm>
          <a:prstGeom prst="rect">
            <a:avLst/>
          </a:prstGeom>
          <a:solidFill>
            <a:srgbClr val="33CC3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Off-chip SDRAM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7" name="Line 8"/>
          <p:cNvSpPr/>
          <p:nvPr/>
        </p:nvSpPr>
        <p:spPr>
          <a:xfrm>
            <a:off x="2438280" y="3504960"/>
            <a:ext cx="1440" cy="2743200"/>
          </a:xfrm>
          <a:prstGeom prst="line">
            <a:avLst/>
          </a:prstGeom>
          <a:ln w="28440">
            <a:solidFill>
              <a:srgbClr val="00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8" name="Line 9"/>
          <p:cNvSpPr/>
          <p:nvPr/>
        </p:nvSpPr>
        <p:spPr>
          <a:xfrm>
            <a:off x="6324480" y="3504960"/>
            <a:ext cx="1440" cy="2743200"/>
          </a:xfrm>
          <a:prstGeom prst="line">
            <a:avLst/>
          </a:prstGeom>
          <a:ln w="28440">
            <a:solidFill>
              <a:srgbClr val="00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9" name="Rectangle 10"/>
          <p:cNvSpPr/>
          <p:nvPr/>
        </p:nvSpPr>
        <p:spPr>
          <a:xfrm>
            <a:off x="2666880" y="4267080"/>
            <a:ext cx="1219320" cy="68580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γέφυρα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0" name="Rectangle 11"/>
          <p:cNvSpPr/>
          <p:nvPr/>
        </p:nvSpPr>
        <p:spPr>
          <a:xfrm>
            <a:off x="4647960" y="4267080"/>
            <a:ext cx="1219320" cy="68580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γέφυρα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1" name="Line 12"/>
          <p:cNvSpPr/>
          <p:nvPr/>
        </p:nvSpPr>
        <p:spPr>
          <a:xfrm>
            <a:off x="2438280" y="4647960"/>
            <a:ext cx="228600" cy="1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2" name="Line 13"/>
          <p:cNvSpPr/>
          <p:nvPr/>
        </p:nvSpPr>
        <p:spPr>
          <a:xfrm>
            <a:off x="3886200" y="4647960"/>
            <a:ext cx="761760" cy="1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3" name="Line 14"/>
          <p:cNvSpPr/>
          <p:nvPr/>
        </p:nvSpPr>
        <p:spPr>
          <a:xfrm>
            <a:off x="5867280" y="4572000"/>
            <a:ext cx="457200" cy="1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4" name="Rectangle 15"/>
          <p:cNvSpPr/>
          <p:nvPr/>
        </p:nvSpPr>
        <p:spPr>
          <a:xfrm>
            <a:off x="838080" y="4876560"/>
            <a:ext cx="1219320" cy="609840"/>
          </a:xfrm>
          <a:prstGeom prst="rect">
            <a:avLst/>
          </a:prstGeom>
          <a:solidFill>
            <a:srgbClr val="0099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συσκευές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5" name="Rectangle 16"/>
          <p:cNvSpPr/>
          <p:nvPr/>
        </p:nvSpPr>
        <p:spPr>
          <a:xfrm>
            <a:off x="6705360" y="4876560"/>
            <a:ext cx="1219320" cy="609840"/>
          </a:xfrm>
          <a:prstGeom prst="rect">
            <a:avLst/>
          </a:prstGeom>
          <a:solidFill>
            <a:srgbClr val="0099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συσκευές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6" name="Line 17"/>
          <p:cNvSpPr/>
          <p:nvPr/>
        </p:nvSpPr>
        <p:spPr>
          <a:xfrm>
            <a:off x="2057400" y="5105160"/>
            <a:ext cx="380880" cy="1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7" name="Line 18"/>
          <p:cNvSpPr/>
          <p:nvPr/>
        </p:nvSpPr>
        <p:spPr>
          <a:xfrm flipH="1">
            <a:off x="6322680" y="5181480"/>
            <a:ext cx="384480" cy="1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69" name="Text Box 3"/>
          <p:cNvSpPr/>
          <p:nvPr/>
        </p:nvSpPr>
        <p:spPr>
          <a:xfrm>
            <a:off x="406080" y="60120"/>
            <a:ext cx="7772400" cy="13114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Ανοικτή πλατφόρμα εφαρμογών πολυμέσων TI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0" name="Text Box 4"/>
          <p:cNvSpPr/>
          <p:nvPr/>
        </p:nvSpPr>
        <p:spPr>
          <a:xfrm>
            <a:off x="457200" y="1885680"/>
            <a:ext cx="8178480" cy="6289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Σύστημα δύο επεξεργαστών με κοινόχρηστη μνήμη: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1" name="Rectangle 5"/>
          <p:cNvSpPr/>
          <p:nvPr/>
        </p:nvSpPr>
        <p:spPr>
          <a:xfrm>
            <a:off x="609480" y="3124080"/>
            <a:ext cx="2971800" cy="2819520"/>
          </a:xfrm>
          <a:prstGeom prst="rect">
            <a:avLst/>
          </a:prstGeom>
          <a:solidFill>
            <a:srgbClr val="00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2" name="Rectangle 6"/>
          <p:cNvSpPr/>
          <p:nvPr/>
        </p:nvSpPr>
        <p:spPr>
          <a:xfrm>
            <a:off x="5715000" y="3124080"/>
            <a:ext cx="2819160" cy="2819520"/>
          </a:xfrm>
          <a:prstGeom prst="rect">
            <a:avLst/>
          </a:prstGeom>
          <a:solidFill>
            <a:srgbClr val="00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3" name="Rectangle 7"/>
          <p:cNvSpPr/>
          <p:nvPr/>
        </p:nvSpPr>
        <p:spPr>
          <a:xfrm>
            <a:off x="761760" y="4343400"/>
            <a:ext cx="990720" cy="144756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GPP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OS</a:t>
            </a:r>
          </a:p>
        </p:txBody>
      </p:sp>
      <p:sp>
        <p:nvSpPr>
          <p:cNvPr id="174" name="Rectangle 8"/>
          <p:cNvSpPr/>
          <p:nvPr/>
        </p:nvSpPr>
        <p:spPr>
          <a:xfrm>
            <a:off x="2057400" y="4343400"/>
            <a:ext cx="1143000" cy="144756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DSP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manager</a:t>
            </a:r>
          </a:p>
        </p:txBody>
      </p:sp>
      <p:sp>
        <p:nvSpPr>
          <p:cNvPr id="175" name="Text Box 9"/>
          <p:cNvSpPr/>
          <p:nvPr/>
        </p:nvSpPr>
        <p:spPr>
          <a:xfrm>
            <a:off x="1041480" y="3276360"/>
            <a:ext cx="2124000" cy="824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Επεξεργαστής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γενικού σκοπού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6" name="Text Box 10"/>
          <p:cNvSpPr/>
          <p:nvPr/>
        </p:nvSpPr>
        <p:spPr>
          <a:xfrm>
            <a:off x="6707160" y="3276360"/>
            <a:ext cx="73980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DSP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77" name="Rectangle 11"/>
          <p:cNvSpPr/>
          <p:nvPr/>
        </p:nvSpPr>
        <p:spPr>
          <a:xfrm>
            <a:off x="5867280" y="4343400"/>
            <a:ext cx="1143000" cy="144756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DSP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OS</a:t>
            </a:r>
          </a:p>
        </p:txBody>
      </p:sp>
      <p:sp>
        <p:nvSpPr>
          <p:cNvPr id="178" name="Rectangle 12"/>
          <p:cNvSpPr/>
          <p:nvPr/>
        </p:nvSpPr>
        <p:spPr>
          <a:xfrm>
            <a:off x="7238880" y="4267080"/>
            <a:ext cx="1066680" cy="160020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DSP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task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 &amp; I/O</a:t>
            </a: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ctrl</a:t>
            </a:r>
          </a:p>
        </p:txBody>
      </p:sp>
      <p:sp>
        <p:nvSpPr>
          <p:cNvPr id="179" name="Line 13"/>
          <p:cNvSpPr/>
          <p:nvPr/>
        </p:nvSpPr>
        <p:spPr>
          <a:xfrm>
            <a:off x="3581280" y="5715000"/>
            <a:ext cx="2133720" cy="1440"/>
          </a:xfrm>
          <a:prstGeom prst="line">
            <a:avLst/>
          </a:prstGeom>
          <a:ln w="57240">
            <a:solidFill>
              <a:srgbClr val="00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0" name="Text Box 14"/>
          <p:cNvSpPr/>
          <p:nvPr/>
        </p:nvSpPr>
        <p:spPr>
          <a:xfrm>
            <a:off x="4115880" y="5254560"/>
            <a:ext cx="856800" cy="3682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γέφυρα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1" name="Rectangle 15"/>
          <p:cNvSpPr/>
          <p:nvPr/>
        </p:nvSpPr>
        <p:spPr>
          <a:xfrm>
            <a:off x="4038480" y="3429000"/>
            <a:ext cx="1143000" cy="106668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Mem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ctrl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2" name="Line 16"/>
          <p:cNvSpPr/>
          <p:nvPr/>
        </p:nvSpPr>
        <p:spPr>
          <a:xfrm>
            <a:off x="3581280" y="4038480"/>
            <a:ext cx="457200" cy="1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3" name="Line 17"/>
          <p:cNvSpPr/>
          <p:nvPr/>
        </p:nvSpPr>
        <p:spPr>
          <a:xfrm>
            <a:off x="5181480" y="4038480"/>
            <a:ext cx="533520" cy="1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4" name="Line 18"/>
          <p:cNvSpPr/>
          <p:nvPr/>
        </p:nvSpPr>
        <p:spPr>
          <a:xfrm flipV="1">
            <a:off x="4572000" y="2969640"/>
            <a:ext cx="1440" cy="46044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5" name="Text Box 19"/>
          <p:cNvSpPr/>
          <p:nvPr/>
        </p:nvSpPr>
        <p:spPr>
          <a:xfrm>
            <a:off x="3717720" y="2628720"/>
            <a:ext cx="1771920" cy="3682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εξωτερική μνήμη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6" name="Text Box 20"/>
          <p:cNvSpPr/>
          <p:nvPr/>
        </p:nvSpPr>
        <p:spPr>
          <a:xfrm>
            <a:off x="2073960" y="6019560"/>
            <a:ext cx="5151600" cy="3376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6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http://www.ti.com/sc/docs/apps/wireless/omap/overview.htm</a:t>
            </a:r>
            <a:endParaRPr lang="el-GR" sz="1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88" name="Text Box 3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Πλατφόρμα Agere StarPro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189" name="Picture 4"/>
          <p:cNvPicPr/>
          <p:nvPr/>
        </p:nvPicPr>
        <p:blipFill>
          <a:blip r:embed="rId2"/>
          <a:stretch/>
        </p:blipFill>
        <p:spPr>
          <a:xfrm>
            <a:off x="685800" y="1752480"/>
            <a:ext cx="7924680" cy="430668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190" name="Text Box 5"/>
          <p:cNvSpPr/>
          <p:nvPr/>
        </p:nvSpPr>
        <p:spPr>
          <a:xfrm>
            <a:off x="2516760" y="6019560"/>
            <a:ext cx="4516920" cy="3682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http://www.lucent.com/micro/starpro/arch.html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2" name="Text Box 3"/>
          <p:cNvSpPr/>
          <p:nvPr/>
        </p:nvSpPr>
        <p:spPr>
          <a:xfrm>
            <a:off x="406080" y="60120"/>
            <a:ext cx="7772400" cy="13114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Επεξεργαστής δικτύου      C-Port C5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3" name="Rectangle 4"/>
          <p:cNvSpPr/>
          <p:nvPr/>
        </p:nvSpPr>
        <p:spPr>
          <a:xfrm>
            <a:off x="2438280" y="1981080"/>
            <a:ext cx="1219320" cy="838080"/>
          </a:xfrm>
          <a:prstGeom prst="rect">
            <a:avLst/>
          </a:prstGeom>
          <a:solidFill>
            <a:srgbClr val="00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μηχανή 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HDLC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4" name="Rectangle 5"/>
          <p:cNvSpPr/>
          <p:nvPr/>
        </p:nvSpPr>
        <p:spPr>
          <a:xfrm>
            <a:off x="2438280" y="2971800"/>
            <a:ext cx="1219320" cy="838080"/>
          </a:xfrm>
          <a:prstGeom prst="rect">
            <a:avLst/>
          </a:prstGeom>
          <a:solidFill>
            <a:srgbClr val="00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μηχανή 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HDLC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5" name="Rectangle 6"/>
          <p:cNvSpPr/>
          <p:nvPr/>
        </p:nvSpPr>
        <p:spPr>
          <a:xfrm>
            <a:off x="2438280" y="5105160"/>
            <a:ext cx="1219320" cy="838440"/>
          </a:xfrm>
          <a:prstGeom prst="rect">
            <a:avLst/>
          </a:prstGeom>
          <a:solidFill>
            <a:srgbClr val="3399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Μνήμη 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ctrl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6" name="Text Box 7"/>
          <p:cNvSpPr/>
          <p:nvPr/>
        </p:nvSpPr>
        <p:spPr>
          <a:xfrm>
            <a:off x="2134800" y="4114800"/>
            <a:ext cx="205164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… (16 σύνολο)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7" name="Line 8"/>
          <p:cNvSpPr/>
          <p:nvPr/>
        </p:nvSpPr>
        <p:spPr>
          <a:xfrm>
            <a:off x="4419360" y="1752480"/>
            <a:ext cx="1800" cy="4648320"/>
          </a:xfrm>
          <a:prstGeom prst="line">
            <a:avLst/>
          </a:prstGeom>
          <a:ln w="38160">
            <a:solidFill>
              <a:srgbClr val="000000"/>
            </a:solidFill>
            <a:miter/>
            <a:headEnd type="triangl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8" name="Line 9"/>
          <p:cNvSpPr/>
          <p:nvPr/>
        </p:nvSpPr>
        <p:spPr>
          <a:xfrm>
            <a:off x="2971800" y="5943600"/>
            <a:ext cx="1440" cy="30456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9" name="Text Box 10"/>
          <p:cNvSpPr/>
          <p:nvPr/>
        </p:nvSpPr>
        <p:spPr>
          <a:xfrm>
            <a:off x="2125440" y="6237000"/>
            <a:ext cx="161928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προς μνήμη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0" name="Line 11"/>
          <p:cNvSpPr/>
          <p:nvPr/>
        </p:nvSpPr>
        <p:spPr>
          <a:xfrm flipH="1">
            <a:off x="2131560" y="2361960"/>
            <a:ext cx="307800" cy="180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1" name="Text Box 12"/>
          <p:cNvSpPr/>
          <p:nvPr/>
        </p:nvSpPr>
        <p:spPr>
          <a:xfrm>
            <a:off x="1261800" y="1915920"/>
            <a:ext cx="1122840" cy="824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προς 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πλαίσιο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2" name="Line 13"/>
          <p:cNvSpPr/>
          <p:nvPr/>
        </p:nvSpPr>
        <p:spPr>
          <a:xfrm flipH="1">
            <a:off x="2131560" y="3429000"/>
            <a:ext cx="307800" cy="144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3" name="Text Box 14"/>
          <p:cNvSpPr/>
          <p:nvPr/>
        </p:nvSpPr>
        <p:spPr>
          <a:xfrm>
            <a:off x="4649400" y="1676160"/>
            <a:ext cx="140868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600 Mbps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4" name="Line 15"/>
          <p:cNvSpPr/>
          <p:nvPr/>
        </p:nvSpPr>
        <p:spPr>
          <a:xfrm>
            <a:off x="3657600" y="2361960"/>
            <a:ext cx="761760" cy="1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5" name="Line 16"/>
          <p:cNvSpPr/>
          <p:nvPr/>
        </p:nvSpPr>
        <p:spPr>
          <a:xfrm>
            <a:off x="3657600" y="3352680"/>
            <a:ext cx="761760" cy="1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6" name="Line 17"/>
          <p:cNvSpPr/>
          <p:nvPr/>
        </p:nvSpPr>
        <p:spPr>
          <a:xfrm>
            <a:off x="3657600" y="5562360"/>
            <a:ext cx="761760" cy="1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7" name="Rectangle 18"/>
          <p:cNvSpPr/>
          <p:nvPr/>
        </p:nvSpPr>
        <p:spPr>
          <a:xfrm>
            <a:off x="5029200" y="4876560"/>
            <a:ext cx="1676160" cy="1219320"/>
          </a:xfrm>
          <a:prstGeom prst="rect">
            <a:avLst/>
          </a:prstGeom>
          <a:solidFill>
            <a:srgbClr val="00FF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εκτελεστικός 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ελεγκτής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RISC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8" name="Line 19"/>
          <p:cNvSpPr/>
          <p:nvPr/>
        </p:nvSpPr>
        <p:spPr>
          <a:xfrm flipH="1">
            <a:off x="4417920" y="5486400"/>
            <a:ext cx="612720" cy="1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9" name="Rectangle 20"/>
          <p:cNvSpPr/>
          <p:nvPr/>
        </p:nvSpPr>
        <p:spPr>
          <a:xfrm>
            <a:off x="4952880" y="2209680"/>
            <a:ext cx="1779480" cy="1143000"/>
          </a:xfrm>
          <a:prstGeom prst="rect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επεξεργαστής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fabric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0" name="Line 21"/>
          <p:cNvSpPr/>
          <p:nvPr/>
        </p:nvSpPr>
        <p:spPr>
          <a:xfrm flipH="1">
            <a:off x="4417920" y="2743200"/>
            <a:ext cx="536400" cy="1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1" name="Text Box 22"/>
          <p:cNvSpPr/>
          <p:nvPr/>
        </p:nvSpPr>
        <p:spPr>
          <a:xfrm>
            <a:off x="7095240" y="2492280"/>
            <a:ext cx="151308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προς ATM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2" name="Line 23"/>
          <p:cNvSpPr/>
          <p:nvPr/>
        </p:nvSpPr>
        <p:spPr>
          <a:xfrm>
            <a:off x="6732360" y="2781000"/>
            <a:ext cx="385920" cy="180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3" name="Rectangle 24"/>
          <p:cNvSpPr/>
          <p:nvPr/>
        </p:nvSpPr>
        <p:spPr>
          <a:xfrm>
            <a:off x="4952880" y="3809880"/>
            <a:ext cx="2514600" cy="838080"/>
          </a:xfrm>
          <a:prstGeom prst="rect">
            <a:avLst/>
          </a:prstGeom>
          <a:solidFill>
            <a:srgbClr val="3399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άλλοι επεξεργαστές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καναλιών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4" name="Line 25"/>
          <p:cNvSpPr/>
          <p:nvPr/>
        </p:nvSpPr>
        <p:spPr>
          <a:xfrm flipH="1">
            <a:off x="4417920" y="4267080"/>
            <a:ext cx="612720" cy="1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5" name="Text Box 26"/>
          <p:cNvSpPr/>
          <p:nvPr/>
        </p:nvSpPr>
        <p:spPr>
          <a:xfrm>
            <a:off x="350000" y="6400000"/>
            <a:ext cx="4516920" cy="3682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8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http://www.cportcorp.com/products/digital.htm</a:t>
            </a:r>
            <a:endParaRPr lang="el-GR" sz="1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7" name="Text Box 3"/>
          <p:cNvSpPr/>
          <p:nvPr/>
        </p:nvSpPr>
        <p:spPr>
          <a:xfrm>
            <a:off x="406080" y="60120"/>
            <a:ext cx="7772400" cy="13114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Αρχιτεκτονικές υλικού και λογισμικού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8" name="Text Box 4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90000"/>
              </a:lnSpc>
              <a:spcBef>
                <a:spcPts val="799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Το υλικό και το λογισμικό συσχετίζονται στενά: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Το λογισμικό δεν εκτελείται χωρίς υλικό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Το πόσο υλικό θα χρειαστούμε καθορίζεται από τις απαιτήσεις του λογισμικού: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ταχύτητα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μνήμη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0" name="Text Box 3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Αρχιτεκτονική λογισμικού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1" name="Text Box 4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100000"/>
              </a:lnSpc>
              <a:spcBef>
                <a:spcPts val="799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Η λειτουργική περιγραφή πρέπει να σπάσει σε κομμάτια: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διαίρεση μεταξύ ανθρώπων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εννοιολογική οργάνωση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απόδοση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δυνατότητα δοκιμής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συντήρηση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3" name="Text Box 3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Συνιστώσες λογισμικού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4" name="Text Box 4"/>
          <p:cNvSpPr/>
          <p:nvPr/>
        </p:nvSpPr>
        <p:spPr>
          <a:xfrm>
            <a:off x="457200" y="1885680"/>
            <a:ext cx="706752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 fontScale="85000" lnSpcReduction="9999"/>
          </a:bodyPr>
          <a:lstStyle/>
          <a:p>
            <a:pPr marL="341280" indent="-34128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Χρειάζεται να επιμερίσει το σχεδιασμό σε κομμάτια για να μπορεί να γραφτεί ο κώδικας.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Ορισμένα συστατικά/υποσυστήματα εμφανίζονται αρκετά συχνά.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Ένα </a:t>
            </a:r>
            <a:r>
              <a:rPr lang="el-GR" sz="2800" b="0" u="none" strike="noStrike">
                <a:solidFill>
                  <a:srgbClr val="FF3300"/>
                </a:solidFill>
                <a:effectLst/>
                <a:uFillTx/>
                <a:latin typeface="Arial"/>
              </a:rPr>
              <a:t>μοτίβο σχεδίασης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είναι μια γενική περιγραφή ενός συστατικού/υποσυστήματος που μπορεί να προσαρμοστεί και να χρησιμοποιηθεί σε διαφορετικές περιστάσεις.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pic>
        <p:nvPicPr>
          <p:cNvPr id="225" name="Picture 5" descr="Design Patterns: Elements of Reusable Object-Oriented ..."/>
          <p:cNvPicPr/>
          <p:nvPr/>
        </p:nvPicPr>
        <p:blipFill>
          <a:blip r:embed="rId2"/>
          <a:stretch/>
        </p:blipFill>
        <p:spPr>
          <a:xfrm>
            <a:off x="6948360" y="3213000"/>
            <a:ext cx="2028600" cy="2708280"/>
          </a:xfrm>
          <a:prstGeom prst="rect">
            <a:avLst/>
          </a:prstGeom>
          <a:noFill/>
          <a:ln w="38160"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7" name="Text Box 3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Μηχανή κατάστασης λογισμικού</a:t>
            </a:r>
            <a:endParaRPr lang="el-GR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28" name="Text Box 4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Η μηχανή κατάστασης διατηρεί την εσωτερική κατάσταση σαν μια μεταβλητή, αλλάζει η κατάσταση βασισμένη στις εισόδους.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Χρησιμοποιεί: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κώδικα για έλεγχο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συστήματα που αποκρίνονται σε γεγονότα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0" name="Text Box 3"/>
          <p:cNvSpPr/>
          <p:nvPr/>
        </p:nvSpPr>
        <p:spPr>
          <a:xfrm>
            <a:off x="406080" y="60120"/>
            <a:ext cx="7772400" cy="13114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Προδιαγραφή μηχανής καταστάσεων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1" name="Oval 4"/>
          <p:cNvSpPr/>
          <p:nvPr/>
        </p:nvSpPr>
        <p:spPr>
          <a:xfrm>
            <a:off x="1828800" y="2286000"/>
            <a:ext cx="761760" cy="761760"/>
          </a:xfrm>
          <a:prstGeom prst="ellipse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A</a:t>
            </a:r>
          </a:p>
        </p:txBody>
      </p:sp>
      <p:sp>
        <p:nvSpPr>
          <p:cNvPr id="232" name="Oval 5"/>
          <p:cNvSpPr/>
          <p:nvPr/>
        </p:nvSpPr>
        <p:spPr>
          <a:xfrm>
            <a:off x="4876560" y="2286000"/>
            <a:ext cx="762120" cy="761760"/>
          </a:xfrm>
          <a:prstGeom prst="ellipse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B</a:t>
            </a:r>
          </a:p>
        </p:txBody>
      </p:sp>
      <p:sp>
        <p:nvSpPr>
          <p:cNvPr id="233" name="Oval 6"/>
          <p:cNvSpPr/>
          <p:nvPr/>
        </p:nvSpPr>
        <p:spPr>
          <a:xfrm>
            <a:off x="2895480" y="4419360"/>
            <a:ext cx="762120" cy="762120"/>
          </a:xfrm>
          <a:prstGeom prst="ellipse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C</a:t>
            </a:r>
          </a:p>
        </p:txBody>
      </p:sp>
      <p:sp>
        <p:nvSpPr>
          <p:cNvPr id="234" name="Oval 7"/>
          <p:cNvSpPr/>
          <p:nvPr/>
        </p:nvSpPr>
        <p:spPr>
          <a:xfrm>
            <a:off x="5257800" y="4495680"/>
            <a:ext cx="761760" cy="762120"/>
          </a:xfrm>
          <a:prstGeom prst="ellipse">
            <a:avLst/>
          </a:prstGeom>
          <a:solidFill>
            <a:srgbClr val="FF66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D</a:t>
            </a:r>
          </a:p>
        </p:txBody>
      </p:sp>
      <p:sp>
        <p:nvSpPr>
          <p:cNvPr id="235" name="Line 8"/>
          <p:cNvSpPr/>
          <p:nvPr/>
        </p:nvSpPr>
        <p:spPr>
          <a:xfrm>
            <a:off x="2590560" y="2590560"/>
            <a:ext cx="2286000" cy="180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6" name="Line 9"/>
          <p:cNvSpPr/>
          <p:nvPr/>
        </p:nvSpPr>
        <p:spPr>
          <a:xfrm flipH="1">
            <a:off x="3579120" y="3047760"/>
            <a:ext cx="1527480" cy="152424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7" name="Line 10"/>
          <p:cNvSpPr/>
          <p:nvPr/>
        </p:nvSpPr>
        <p:spPr>
          <a:xfrm>
            <a:off x="3657600" y="4876560"/>
            <a:ext cx="1600200" cy="180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8" name="Line 11"/>
          <p:cNvSpPr/>
          <p:nvPr/>
        </p:nvSpPr>
        <p:spPr>
          <a:xfrm>
            <a:off x="2514600" y="2971800"/>
            <a:ext cx="2895480" cy="152388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9" name="Line 12"/>
          <p:cNvSpPr/>
          <p:nvPr/>
        </p:nvSpPr>
        <p:spPr>
          <a:xfrm>
            <a:off x="5638680" y="2590560"/>
            <a:ext cx="457200" cy="1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0" name="Line 13"/>
          <p:cNvSpPr/>
          <p:nvPr/>
        </p:nvSpPr>
        <p:spPr>
          <a:xfrm>
            <a:off x="6095880" y="2590560"/>
            <a:ext cx="1440" cy="304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1" name="Line 14"/>
          <p:cNvSpPr/>
          <p:nvPr/>
        </p:nvSpPr>
        <p:spPr>
          <a:xfrm flipH="1">
            <a:off x="5560920" y="2895480"/>
            <a:ext cx="536400" cy="144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2" name="Text Box 15"/>
          <p:cNvSpPr/>
          <p:nvPr/>
        </p:nvSpPr>
        <p:spPr>
          <a:xfrm>
            <a:off x="2802960" y="2098440"/>
            <a:ext cx="143892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in1=1/x=a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3" name="Text Box 16"/>
          <p:cNvSpPr/>
          <p:nvPr/>
        </p:nvSpPr>
        <p:spPr>
          <a:xfrm>
            <a:off x="1981080" y="3429000"/>
            <a:ext cx="145584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in1=0/x=b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4" name="Text Box 17"/>
          <p:cNvSpPr/>
          <p:nvPr/>
        </p:nvSpPr>
        <p:spPr>
          <a:xfrm>
            <a:off x="6172200" y="2514600"/>
            <a:ext cx="155736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r=0/out2=1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5" name="Text Box 18"/>
          <p:cNvSpPr/>
          <p:nvPr/>
        </p:nvSpPr>
        <p:spPr>
          <a:xfrm>
            <a:off x="4038480" y="2971800"/>
            <a:ext cx="155736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r=1/out1=0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6" name="Text Box 19"/>
          <p:cNvSpPr/>
          <p:nvPr/>
        </p:nvSpPr>
        <p:spPr>
          <a:xfrm>
            <a:off x="3657600" y="5105160"/>
            <a:ext cx="157464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s=1/out1=1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7" name="Text Box 20"/>
          <p:cNvSpPr/>
          <p:nvPr/>
        </p:nvSpPr>
        <p:spPr>
          <a:xfrm>
            <a:off x="914400" y="4572000"/>
            <a:ext cx="157464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s=0/out1=0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8" name="Line 21"/>
          <p:cNvSpPr/>
          <p:nvPr/>
        </p:nvSpPr>
        <p:spPr>
          <a:xfrm flipH="1">
            <a:off x="2512440" y="4647960"/>
            <a:ext cx="460440" cy="1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9" name="Line 22"/>
          <p:cNvSpPr/>
          <p:nvPr/>
        </p:nvSpPr>
        <p:spPr>
          <a:xfrm>
            <a:off x="2514600" y="4647960"/>
            <a:ext cx="1440" cy="304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0" name="Line 23"/>
          <p:cNvSpPr/>
          <p:nvPr/>
        </p:nvSpPr>
        <p:spPr>
          <a:xfrm>
            <a:off x="2514600" y="4952880"/>
            <a:ext cx="457200" cy="1440"/>
          </a:xfrm>
          <a:prstGeom prst="line">
            <a:avLst/>
          </a:prstGeom>
          <a:ln w="9360">
            <a:solidFill>
              <a:srgbClr val="000000"/>
            </a:solidFill>
            <a:miter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2" name="Text Box 3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Δομή κώδικα στη C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3" name="Text Box 4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Η τρέχουσα κατάσταση περιγράφεται από μια μεταβλητή.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Ο πίνακας κατάστασης υλοποιείται με χρήση της εντολής switch.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Τα cases καθορίζουν τις καταστάσεις.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Μπορούν να εξετάσουν τις εισόδους.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Η switch αξιολογείται επανειλημμένα σ’ έναν ατέρμονο βρόχο while.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5" name="Text Box 3"/>
          <p:cNvSpPr/>
          <p:nvPr/>
        </p:nvSpPr>
        <p:spPr>
          <a:xfrm>
            <a:off x="406080" y="182520"/>
            <a:ext cx="7772400" cy="11890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Δομή μηχανής καταστάσεων στη C</a:t>
            </a:r>
            <a:endParaRPr lang="el-GR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6" name="Text Box 4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while (TRUE) {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switch (state) {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	case state1: …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}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}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8" name="Text Box 2"/>
          <p:cNvSpPr/>
          <p:nvPr/>
        </p:nvSpPr>
        <p:spPr>
          <a:xfrm>
            <a:off x="3124080" y="6229080"/>
            <a:ext cx="289548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rm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200" b="0" u="none" strike="noStrike">
                <a:solidFill>
                  <a:srgbClr val="898989"/>
                </a:solidFill>
                <a:effectLst/>
                <a:uFillTx/>
                <a:latin typeface="Times New Roman"/>
              </a:rPr>
              <a:t>Overheads for </a:t>
            </a:r>
            <a:r>
              <a:rPr lang="el-GR" sz="1200" b="0" i="1" u="none" strike="noStrike">
                <a:solidFill>
                  <a:srgbClr val="898989"/>
                </a:solidFill>
                <a:effectLst/>
                <a:uFillTx/>
                <a:latin typeface="Times New Roman"/>
              </a:rPr>
              <a:t>Computers as Components</a:t>
            </a:r>
            <a:endParaRPr lang="el-G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9" name="Text Box 3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Πίνακας κατάστασης στη C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60" name="Text Box 4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>
              <a:lnSpc>
                <a:spcPct val="90000"/>
              </a:lnSpc>
              <a:spcBef>
                <a:spcPts val="601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switch (state) {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>
              <a:lnSpc>
                <a:spcPct val="90000"/>
              </a:lnSpc>
              <a:spcBef>
                <a:spcPts val="601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case A: if (in1==1) { x = a; state = B; }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>
              <a:lnSpc>
                <a:spcPct val="90000"/>
              </a:lnSpc>
              <a:spcBef>
                <a:spcPts val="601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  else { x = b; state = D; }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>
              <a:lnSpc>
                <a:spcPct val="90000"/>
              </a:lnSpc>
              <a:spcBef>
                <a:spcPts val="601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break;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>
              <a:lnSpc>
                <a:spcPct val="90000"/>
              </a:lnSpc>
              <a:spcBef>
                <a:spcPts val="601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case B: if (r==0) { out2 = 1; state = B; }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>
              <a:lnSpc>
                <a:spcPct val="90000"/>
              </a:lnSpc>
              <a:spcBef>
                <a:spcPts val="601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  else { out1 = 0; state = C; }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>
              <a:lnSpc>
                <a:spcPct val="90000"/>
              </a:lnSpc>
              <a:spcBef>
                <a:spcPts val="601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break;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>
              <a:lnSpc>
                <a:spcPct val="90000"/>
              </a:lnSpc>
              <a:spcBef>
                <a:spcPts val="601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case C: if (s==0) { out1 = 0; state = C; }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>
              <a:lnSpc>
                <a:spcPct val="90000"/>
              </a:lnSpc>
              <a:spcBef>
                <a:spcPts val="601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  else { out1 = 1; state = D; }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>
              <a:lnSpc>
                <a:spcPct val="90000"/>
              </a:lnSpc>
              <a:spcBef>
                <a:spcPts val="601"/>
              </a:spcBef>
              <a:tabLst>
                <a:tab pos="0" algn="l"/>
                <a:tab pos="912960" algn="l"/>
                <a:tab pos="1827360" algn="l"/>
                <a:tab pos="2741760" algn="l"/>
                <a:tab pos="3656160" algn="l"/>
                <a:tab pos="4570560" algn="l"/>
                <a:tab pos="5484960" algn="l"/>
                <a:tab pos="6399360" algn="l"/>
                <a:tab pos="7313760" algn="l"/>
                <a:tab pos="8228160" algn="l"/>
                <a:tab pos="9142560" algn="l"/>
                <a:tab pos="100569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break;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Ροή δεδομένων</a:t>
            </a:r>
          </a:p>
        </p:txBody>
      </p:sp>
      <p:sp>
        <p:nvSpPr>
          <p:cNvPr id="251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Συχνή χρήση στην επεξεργασία σήματος: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νέα δεδομένα φτάνουν συνεχώς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κάθε δεδομένο έχει περιορισμένη διάρκεια ζωής.</a:t>
            </a:r>
          </a:p>
          <a:p>
            <a:pPr marL="343080"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3200" b="0" u="none" strike="noStrike">
              <a:solidFill>
                <a:srgbClr val="000000"/>
              </a:solidFill>
              <a:effectLst/>
              <a:uFillTx/>
              <a:latin typeface="Tahoma"/>
            </a:endParaRPr>
          </a:p>
          <a:p>
            <a:pPr marL="343080"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3200" b="0" u="none" strike="noStrike">
              <a:solidFill>
                <a:srgbClr val="000000"/>
              </a:solidFill>
              <a:effectLst/>
              <a:uFillTx/>
              <a:latin typeface="Tahoma"/>
            </a:endParaRPr>
          </a:p>
          <a:p>
            <a:pPr marL="343080"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3200" b="0" u="none" strike="noStrike">
              <a:solidFill>
                <a:srgbClr val="000000"/>
              </a:solidFill>
              <a:effectLst/>
              <a:uFillTx/>
              <a:latin typeface="Tahoma"/>
            </a:endParaRPr>
          </a:p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Ένας κυκλικός buffer αποθηκεύει τη ροή δεδομένων.</a:t>
            </a:r>
          </a:p>
        </p:txBody>
      </p:sp>
      <p:sp>
        <p:nvSpPr>
          <p:cNvPr id="252" name="Ορθογώνιο 251"/>
          <p:cNvSpPr/>
          <p:nvPr/>
        </p:nvSpPr>
        <p:spPr>
          <a:xfrm>
            <a:off x="1676160" y="4495680"/>
            <a:ext cx="609840" cy="60948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d1</a:t>
            </a:r>
          </a:p>
        </p:txBody>
      </p:sp>
      <p:sp>
        <p:nvSpPr>
          <p:cNvPr id="253" name="Ορθογώνιο 252"/>
          <p:cNvSpPr/>
          <p:nvPr/>
        </p:nvSpPr>
        <p:spPr>
          <a:xfrm>
            <a:off x="2286000" y="4495680"/>
            <a:ext cx="609480" cy="60948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d2</a:t>
            </a:r>
          </a:p>
        </p:txBody>
      </p:sp>
      <p:sp>
        <p:nvSpPr>
          <p:cNvPr id="254" name="Ορθογώνιο 253"/>
          <p:cNvSpPr/>
          <p:nvPr/>
        </p:nvSpPr>
        <p:spPr>
          <a:xfrm>
            <a:off x="2819160" y="4495680"/>
            <a:ext cx="609840" cy="60948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d3</a:t>
            </a:r>
          </a:p>
        </p:txBody>
      </p:sp>
      <p:sp>
        <p:nvSpPr>
          <p:cNvPr id="255" name="Ορθογώνιο 254"/>
          <p:cNvSpPr/>
          <p:nvPr/>
        </p:nvSpPr>
        <p:spPr>
          <a:xfrm>
            <a:off x="3429000" y="4495680"/>
            <a:ext cx="609480" cy="60948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d4</a:t>
            </a:r>
          </a:p>
        </p:txBody>
      </p:sp>
      <p:sp>
        <p:nvSpPr>
          <p:cNvPr id="256" name="Ορθογώνιο 255"/>
          <p:cNvSpPr/>
          <p:nvPr/>
        </p:nvSpPr>
        <p:spPr>
          <a:xfrm>
            <a:off x="4038480" y="4495680"/>
            <a:ext cx="609480" cy="60948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d5</a:t>
            </a:r>
          </a:p>
        </p:txBody>
      </p:sp>
      <p:sp>
        <p:nvSpPr>
          <p:cNvPr id="257" name="Ορθογώνιο 256"/>
          <p:cNvSpPr/>
          <p:nvPr/>
        </p:nvSpPr>
        <p:spPr>
          <a:xfrm>
            <a:off x="4647960" y="4495680"/>
            <a:ext cx="609840" cy="60948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d6</a:t>
            </a:r>
          </a:p>
        </p:txBody>
      </p:sp>
      <p:sp>
        <p:nvSpPr>
          <p:cNvPr id="258" name="Ορθογώνιο 257"/>
          <p:cNvSpPr/>
          <p:nvPr/>
        </p:nvSpPr>
        <p:spPr>
          <a:xfrm>
            <a:off x="5257800" y="4495680"/>
            <a:ext cx="609480" cy="60948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d7</a:t>
            </a:r>
          </a:p>
        </p:txBody>
      </p:sp>
      <p:grpSp>
        <p:nvGrpSpPr>
          <p:cNvPr id="259" name="Ομάδα 258"/>
          <p:cNvGrpSpPr/>
          <p:nvPr/>
        </p:nvGrpSpPr>
        <p:grpSpPr>
          <a:xfrm>
            <a:off x="1600200" y="3886200"/>
            <a:ext cx="2514600" cy="1295280"/>
            <a:chOff x="1600200" y="3886200"/>
            <a:chExt cx="2514600" cy="1295280"/>
          </a:xfrm>
        </p:grpSpPr>
        <p:sp>
          <p:nvSpPr>
            <p:cNvPr id="260" name="Ευθεία γραμμή σύνδεσης 259"/>
            <p:cNvSpPr/>
            <p:nvPr/>
          </p:nvSpPr>
          <p:spPr>
            <a:xfrm>
              <a:off x="1676160" y="4343400"/>
              <a:ext cx="2362320" cy="0"/>
            </a:xfrm>
            <a:prstGeom prst="line">
              <a:avLst/>
            </a:prstGeom>
            <a:ln w="9360">
              <a:solidFill>
                <a:srgbClr val="FF6600"/>
              </a:solidFill>
              <a:miter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61" name="Ορθογώνιο 260"/>
            <p:cNvSpPr/>
            <p:nvPr/>
          </p:nvSpPr>
          <p:spPr>
            <a:xfrm>
              <a:off x="2210040" y="3886200"/>
              <a:ext cx="88344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FF6600"/>
                  </a:solidFill>
                  <a:effectLst/>
                  <a:uFillTx/>
                  <a:latin typeface="Times New Roman"/>
                </a:rPr>
                <a:t>χρόνος t</a:t>
              </a: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62" name="Ορθογώνιο 261"/>
            <p:cNvSpPr/>
            <p:nvPr/>
          </p:nvSpPr>
          <p:spPr>
            <a:xfrm>
              <a:off x="1600200" y="4419360"/>
              <a:ext cx="2514600" cy="762120"/>
            </a:xfrm>
            <a:prstGeom prst="rect">
              <a:avLst/>
            </a:prstGeom>
            <a:noFill/>
            <a:ln w="28440">
              <a:solidFill>
                <a:srgbClr val="FF66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263" name="Ομάδα 262"/>
          <p:cNvGrpSpPr/>
          <p:nvPr/>
        </p:nvGrpSpPr>
        <p:grpSpPr>
          <a:xfrm>
            <a:off x="2209680" y="3886200"/>
            <a:ext cx="2514600" cy="1295280"/>
            <a:chOff x="2209680" y="3886200"/>
            <a:chExt cx="2514600" cy="1295280"/>
          </a:xfrm>
        </p:grpSpPr>
        <p:sp>
          <p:nvSpPr>
            <p:cNvPr id="264" name="Ευθεία γραμμή σύνδεσης 263"/>
            <p:cNvSpPr/>
            <p:nvPr/>
          </p:nvSpPr>
          <p:spPr>
            <a:xfrm>
              <a:off x="2209680" y="4343400"/>
              <a:ext cx="2362320" cy="0"/>
            </a:xfrm>
            <a:prstGeom prst="line">
              <a:avLst/>
            </a:prstGeom>
            <a:ln w="9360">
              <a:solidFill>
                <a:srgbClr val="FF6600"/>
              </a:solidFill>
              <a:miter/>
              <a:headEnd type="triangl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65" name="Ορθογώνιο 264"/>
            <p:cNvSpPr/>
            <p:nvPr/>
          </p:nvSpPr>
          <p:spPr>
            <a:xfrm>
              <a:off x="2819160" y="3886200"/>
              <a:ext cx="120780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FF6600"/>
                  </a:solidFill>
                  <a:effectLst/>
                  <a:uFillTx/>
                  <a:latin typeface="Times New Roman"/>
                </a:rPr>
                <a:t>χρόνος t+1</a:t>
              </a: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266" name="Ορθογώνιο 265"/>
            <p:cNvSpPr/>
            <p:nvPr/>
          </p:nvSpPr>
          <p:spPr>
            <a:xfrm>
              <a:off x="2209680" y="4419360"/>
              <a:ext cx="2514600" cy="762120"/>
            </a:xfrm>
            <a:prstGeom prst="rect">
              <a:avLst/>
            </a:prstGeom>
            <a:noFill/>
            <a:ln w="28440">
              <a:solidFill>
                <a:srgbClr val="FF66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7" name="Text Box 3"/>
          <p:cNvSpPr/>
          <p:nvPr/>
        </p:nvSpPr>
        <p:spPr>
          <a:xfrm>
            <a:off x="406080" y="60120"/>
            <a:ext cx="7772400" cy="13114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Τεχνικές σχεδίασης λογισμικού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8" name="Text Box 4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Θέλουμε να αναπτύξουμε όσο το δυνατόν περισσότερο κώδικα σε μια τυποποιημένη πλατφόρμα: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πιο φιλικό περιβάλλον προγραμματισμού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ευκολότερη διόρθωση (debugging)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Μπορεί να χρειαστεί να δημιουργήσουμε τμήματα λογισμικού για να επιτρέψουμε τον έλεγχο τμημάτων λογισμικού χωρίς την πλήρη πλατφόρμα υλικού/λογισμικού.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0" name="Text Box 3"/>
          <p:cNvSpPr/>
          <p:nvPr/>
        </p:nvSpPr>
        <p:spPr>
          <a:xfrm>
            <a:off x="395280" y="44280"/>
            <a:ext cx="8748720" cy="1368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Τυπικό περιβάλλον σχεδιασμού ενσωματωμένων συστημάτων</a:t>
            </a:r>
            <a:endParaRPr lang="el-GR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1" name="Text Box 4"/>
          <p:cNvSpPr/>
          <p:nvPr/>
        </p:nvSpPr>
        <p:spPr>
          <a:xfrm>
            <a:off x="457200" y="1885680"/>
            <a:ext cx="8178480" cy="11620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Χρησιμοποιεί ένα σύστημα host για να προετοιμάσει λογισμικό για ένα σύστημα στόχου: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2" name="Rectangle 5"/>
          <p:cNvSpPr/>
          <p:nvPr/>
        </p:nvSpPr>
        <p:spPr>
          <a:xfrm>
            <a:off x="5029200" y="3429000"/>
            <a:ext cx="1828800" cy="2590560"/>
          </a:xfrm>
          <a:prstGeom prst="rect">
            <a:avLst/>
          </a:prstGeom>
          <a:solidFill>
            <a:srgbClr val="33CC3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3" name="Rectangle 6"/>
          <p:cNvSpPr/>
          <p:nvPr/>
        </p:nvSpPr>
        <p:spPr>
          <a:xfrm>
            <a:off x="5333760" y="3657600"/>
            <a:ext cx="457200" cy="45720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4" name="Rectangle 7"/>
          <p:cNvSpPr/>
          <p:nvPr/>
        </p:nvSpPr>
        <p:spPr>
          <a:xfrm>
            <a:off x="5333760" y="5257800"/>
            <a:ext cx="457200" cy="45720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5" name="Rectangle 8"/>
          <p:cNvSpPr/>
          <p:nvPr/>
        </p:nvSpPr>
        <p:spPr>
          <a:xfrm>
            <a:off x="6019560" y="3733560"/>
            <a:ext cx="533520" cy="22860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6" name="Rectangle 9"/>
          <p:cNvSpPr/>
          <p:nvPr/>
        </p:nvSpPr>
        <p:spPr>
          <a:xfrm>
            <a:off x="6019560" y="4114800"/>
            <a:ext cx="533520" cy="22860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7" name="Rectangle 10"/>
          <p:cNvSpPr/>
          <p:nvPr/>
        </p:nvSpPr>
        <p:spPr>
          <a:xfrm>
            <a:off x="6019560" y="4495680"/>
            <a:ext cx="533520" cy="22860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8" name="Rectangle 11"/>
          <p:cNvSpPr/>
          <p:nvPr/>
        </p:nvSpPr>
        <p:spPr>
          <a:xfrm>
            <a:off x="6019560" y="4876560"/>
            <a:ext cx="533520" cy="22860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9" name="Rectangle 12"/>
          <p:cNvSpPr/>
          <p:nvPr/>
        </p:nvSpPr>
        <p:spPr>
          <a:xfrm>
            <a:off x="5410080" y="4343400"/>
            <a:ext cx="152280" cy="22860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0" name="Rectangle 13"/>
          <p:cNvSpPr/>
          <p:nvPr/>
        </p:nvSpPr>
        <p:spPr>
          <a:xfrm>
            <a:off x="5943600" y="5257800"/>
            <a:ext cx="152280" cy="22860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1" name="Rectangle 14"/>
          <p:cNvSpPr/>
          <p:nvPr/>
        </p:nvSpPr>
        <p:spPr>
          <a:xfrm>
            <a:off x="5562360" y="4724280"/>
            <a:ext cx="228600" cy="22860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2" name="Rectangle 15"/>
          <p:cNvSpPr/>
          <p:nvPr/>
        </p:nvSpPr>
        <p:spPr>
          <a:xfrm>
            <a:off x="6324480" y="5257800"/>
            <a:ext cx="228600" cy="22860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3" name="Rectangle 16"/>
          <p:cNvSpPr/>
          <p:nvPr/>
        </p:nvSpPr>
        <p:spPr>
          <a:xfrm>
            <a:off x="6095880" y="5638680"/>
            <a:ext cx="228600" cy="22860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4" name="Line 17"/>
          <p:cNvSpPr/>
          <p:nvPr/>
        </p:nvSpPr>
        <p:spPr>
          <a:xfrm>
            <a:off x="6629400" y="3657600"/>
            <a:ext cx="1440" cy="1218960"/>
          </a:xfrm>
          <a:prstGeom prst="line">
            <a:avLst/>
          </a:prstGeom>
          <a:ln w="9360">
            <a:solidFill>
              <a:srgbClr val="FFCC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5" name="Line 18"/>
          <p:cNvSpPr/>
          <p:nvPr/>
        </p:nvSpPr>
        <p:spPr>
          <a:xfrm>
            <a:off x="5181480" y="4267080"/>
            <a:ext cx="1440" cy="1219320"/>
          </a:xfrm>
          <a:prstGeom prst="line">
            <a:avLst/>
          </a:prstGeom>
          <a:ln w="9360">
            <a:solidFill>
              <a:srgbClr val="FFCC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6" name="Line 19"/>
          <p:cNvSpPr/>
          <p:nvPr/>
        </p:nvSpPr>
        <p:spPr>
          <a:xfrm>
            <a:off x="6781680" y="4267080"/>
            <a:ext cx="1440" cy="1219320"/>
          </a:xfrm>
          <a:prstGeom prst="line">
            <a:avLst/>
          </a:prstGeom>
          <a:ln w="9360">
            <a:solidFill>
              <a:srgbClr val="FFCC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7" name="Line 20"/>
          <p:cNvSpPr/>
          <p:nvPr/>
        </p:nvSpPr>
        <p:spPr>
          <a:xfrm flipH="1">
            <a:off x="5484240" y="5181480"/>
            <a:ext cx="917640" cy="1440"/>
          </a:xfrm>
          <a:prstGeom prst="line">
            <a:avLst/>
          </a:prstGeom>
          <a:ln w="9360">
            <a:solidFill>
              <a:srgbClr val="FFCC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8" name="Line 21"/>
          <p:cNvSpPr/>
          <p:nvPr/>
        </p:nvSpPr>
        <p:spPr>
          <a:xfrm flipH="1">
            <a:off x="5331960" y="3581280"/>
            <a:ext cx="917640" cy="1440"/>
          </a:xfrm>
          <a:prstGeom prst="line">
            <a:avLst/>
          </a:prstGeom>
          <a:ln w="9360">
            <a:solidFill>
              <a:srgbClr val="FFCC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9" name="Text Box 22"/>
          <p:cNvSpPr/>
          <p:nvPr/>
        </p:nvSpPr>
        <p:spPr>
          <a:xfrm>
            <a:off x="7148160" y="4003560"/>
            <a:ext cx="1341360" cy="824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σύστημα 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στόχος 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10" name="Rectangle 23"/>
          <p:cNvSpPr/>
          <p:nvPr/>
        </p:nvSpPr>
        <p:spPr>
          <a:xfrm>
            <a:off x="1371600" y="3429000"/>
            <a:ext cx="1371600" cy="129528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11" name="AutoShape 24"/>
          <p:cNvSpPr/>
          <p:nvPr/>
        </p:nvSpPr>
        <p:spPr>
          <a:xfrm>
            <a:off x="1523880" y="3581280"/>
            <a:ext cx="1066680" cy="914400"/>
          </a:xfrm>
          <a:prstGeom prst="roundRect">
            <a:avLst>
              <a:gd name="adj" fmla="val 16667"/>
            </a:avLst>
          </a:prstGeom>
          <a:solidFill>
            <a:srgbClr val="3399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12" name="Rectangle 25"/>
          <p:cNvSpPr/>
          <p:nvPr/>
        </p:nvSpPr>
        <p:spPr>
          <a:xfrm>
            <a:off x="1371600" y="4800600"/>
            <a:ext cx="1371600" cy="533160"/>
          </a:xfrm>
          <a:prstGeom prst="rect">
            <a:avLst/>
          </a:prstGeom>
          <a:solidFill>
            <a:srgbClr val="FFCC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13" name="Line 26"/>
          <p:cNvSpPr/>
          <p:nvPr/>
        </p:nvSpPr>
        <p:spPr>
          <a:xfrm>
            <a:off x="2057400" y="4952880"/>
            <a:ext cx="533160" cy="1440"/>
          </a:xfrm>
          <a:prstGeom prst="line">
            <a:avLst/>
          </a:prstGeom>
          <a:ln w="2844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14" name="Text Box 27"/>
          <p:cNvSpPr/>
          <p:nvPr/>
        </p:nvSpPr>
        <p:spPr>
          <a:xfrm>
            <a:off x="1694520" y="5445000"/>
            <a:ext cx="68868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host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15" name="Rectangle 28"/>
          <p:cNvSpPr/>
          <p:nvPr/>
        </p:nvSpPr>
        <p:spPr>
          <a:xfrm>
            <a:off x="4952880" y="3733560"/>
            <a:ext cx="228600" cy="457200"/>
          </a:xfrm>
          <a:prstGeom prst="rect">
            <a:avLst/>
          </a:prstGeom>
          <a:solidFill>
            <a:srgbClr val="DDDDDD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cxnSp>
        <p:nvCxnSpPr>
          <p:cNvPr id="316" name="AutoShape 29"/>
          <p:cNvCxnSpPr>
            <a:stCxn id="312" idx="3"/>
            <a:endCxn id="315" idx="1"/>
          </p:cNvCxnSpPr>
          <p:nvPr/>
        </p:nvCxnSpPr>
        <p:spPr>
          <a:xfrm flipV="1">
            <a:off x="2743200" y="3961440"/>
            <a:ext cx="2210400" cy="1105560"/>
          </a:xfrm>
          <a:prstGeom prst="bentConnector3">
            <a:avLst>
              <a:gd name="adj1" fmla="val 49991"/>
            </a:avLst>
          </a:prstGeom>
          <a:ln w="38160">
            <a:solidFill>
              <a:srgbClr val="000000"/>
            </a:solidFill>
            <a:miter/>
          </a:ln>
        </p:spPr>
      </p:cxnSp>
      <p:sp>
        <p:nvSpPr>
          <p:cNvPr id="317" name="Text Box 30"/>
          <p:cNvSpPr/>
          <p:nvPr/>
        </p:nvSpPr>
        <p:spPr>
          <a:xfrm>
            <a:off x="3350880" y="5084640"/>
            <a:ext cx="1261800" cy="824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σειριακή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γραμμή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19" name="Text Box 3"/>
          <p:cNvSpPr/>
          <p:nvPr/>
        </p:nvSpPr>
        <p:spPr>
          <a:xfrm>
            <a:off x="406080" y="182520"/>
            <a:ext cx="7772400" cy="11890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Εργαλεία βασισμένα στον host</a:t>
            </a:r>
            <a:endParaRPr lang="el-GR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20" name="Text Box 4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Cross compiler: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μεταγλωττίζει τον κώδικα στον host για το σύστημα στόχων.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Cross debugger: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παρουσιάζει την κατάσταση του συστήματος στόχου και επιτρέπει το έλεγχό του.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22" name="Text Box 3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Πλακέτες αξιολόγησης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23" name="Text Box 4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Σχεδιάζονται από τον κατασκευαστή της CPU ή άλλους.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Περιέχει CPU, μνήμη, μερικές συσκευές I/O.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Μπορεί να περιέχουν περιοχή για κατασκευή πρωτοτύπων.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Ο κατασκευαστής της CPU συχνά δίνει τη netlist για τα evaluation boards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3040" lvl="1" indent="-2858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Μπορούν να χρησιμοποιηθούν ως αφετηρία για τη σχεδίαση του συστήματος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25" name="Text Box 3"/>
          <p:cNvSpPr/>
          <p:nvPr/>
        </p:nvSpPr>
        <p:spPr>
          <a:xfrm>
            <a:off x="406080" y="182520"/>
            <a:ext cx="7772400" cy="11890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 fontScale="92500" lnSpcReduction="9999"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Προσθήκη λογικής σε ένα Evaluation Board</a:t>
            </a:r>
            <a:endParaRPr lang="el-GR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26" name="Text Box 4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FF6600"/>
                </a:solidFill>
                <a:effectLst/>
                <a:uFillTx/>
                <a:latin typeface="Arial"/>
              </a:rPr>
              <a:t>Οι προγραμματιζόμενες λογικές διατάξεις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(</a:t>
            </a:r>
            <a:r>
              <a:rPr lang="el-GR" sz="2800" b="0" u="none" strike="noStrike">
                <a:solidFill>
                  <a:srgbClr val="FF6600"/>
                </a:solidFill>
                <a:effectLst/>
                <a:uFillTx/>
                <a:latin typeface="Arial"/>
              </a:rPr>
              <a:t>PLD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) παρέχουν λογική χαμηλής/μέσης πυκνότητας.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FF6600"/>
                </a:solidFill>
                <a:effectLst/>
                <a:uFillTx/>
                <a:latin typeface="Arial"/>
              </a:rPr>
              <a:t>Οι επιτόπου προγραμματιζόμενες συστοιχίες πυλών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(</a:t>
            </a:r>
            <a:r>
              <a:rPr lang="el-GR" sz="2800" b="0" u="none" strike="noStrike">
                <a:solidFill>
                  <a:srgbClr val="FF6600"/>
                </a:solidFill>
                <a:effectLst/>
                <a:uFillTx/>
                <a:latin typeface="Arial"/>
              </a:rPr>
              <a:t>FPGA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) παρέχουν περισσότερη λογική και λογική πολλών επιπέδων.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FF6600"/>
                </a:solidFill>
                <a:effectLst/>
                <a:uFillTx/>
                <a:latin typeface="Arial"/>
              </a:rPr>
              <a:t>Τα ολοκληρωμένα κυκλώματα ειδικής εφαρμογή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ς (</a:t>
            </a:r>
            <a:r>
              <a:rPr lang="el-GR" sz="2800" b="0" u="none" strike="noStrike">
                <a:solidFill>
                  <a:srgbClr val="FF6600"/>
                </a:solidFill>
                <a:effectLst/>
                <a:uFillTx/>
                <a:latin typeface="Arial"/>
              </a:rPr>
              <a:t>ASIC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) κατασκευάζονται για έναν συγκεκριμένο σκοπό.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28" name="Text Box 3"/>
          <p:cNvSpPr/>
          <p:nvPr/>
        </p:nvSpPr>
        <p:spPr>
          <a:xfrm>
            <a:off x="406080" y="60120"/>
            <a:ext cx="7772400" cy="13114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Αποσφαλμάτωση ενσωματωμένων συστημάτων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29" name="Text Box 4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Προκλήσεις: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το σύστημα στόχος μπορεί να είναι δύσκολο να παρατηρηθεί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ο στόχος μπορεί να είναι δύσκολο να ελεγχθεί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μπορεί να είναι δύσκολο να αναπαραχθούν πραγματικές είσοδοι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η ακολουθία οργάνωσης μπορεί να είναι σύνθετη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31" name="Text Box 3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Εργαλεία αποσφαλμάτωσης λογισμικού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32" name="Text Box 4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100000"/>
              </a:lnSpc>
              <a:spcBef>
                <a:spcPts val="64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Ένα πρόγραμμα παρακολούθησης βρίσκεται στο σύστημα στόχο και παρέχει τις βασικές λειτουργίες διορθωτών.</a:t>
            </a:r>
            <a:endParaRPr lang="el-GR" sz="2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64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Το εργαλείο αποσφαλμάτωσης πρέπει να καταλαμβάνει ελάχιστη μνήμη.</a:t>
            </a:r>
            <a:endParaRPr lang="el-GR" sz="2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64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Το πρόγραμμα του χρήστη πρέπει να προσέχει να μην καταστρέψει το πρόγραμμα διορθωτών, αλλά, πρέπει να είναι σε θέση να ανακτηθεί σε περίπτωση που προκληθεί ζημιά από τον κώδικα του χρήστη.</a:t>
            </a:r>
            <a:endParaRPr lang="el-GR" sz="2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34" name="Text Box 3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Σημεία παύσης (Breakpoints) 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35" name="Text Box 4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Ένα σημείο παύσης επιτρέπει στο χρήστη να σταματήσει την εκτέλεση, να εξετάσει την κατάσταση του συστήματος, και να αλλάξει την κατάσταση.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Αντικαταστήστε την εντολή στην οποία έχει τοποθετηθεί παύση με μια κλήση υπορουτίνας στο πρόγραμμα παρακολούθησης.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1" name="Ομάδα 330"/>
          <p:cNvGrpSpPr/>
          <p:nvPr/>
        </p:nvGrpSpPr>
        <p:grpSpPr>
          <a:xfrm>
            <a:off x="457200" y="3429000"/>
            <a:ext cx="7696080" cy="609480"/>
            <a:chOff x="457200" y="3429000"/>
            <a:chExt cx="7696080" cy="609480"/>
          </a:xfrm>
        </p:grpSpPr>
        <p:sp>
          <p:nvSpPr>
            <p:cNvPr id="332" name="Ορθογώνιο 331"/>
            <p:cNvSpPr/>
            <p:nvPr/>
          </p:nvSpPr>
          <p:spPr>
            <a:xfrm>
              <a:off x="4572000" y="3429000"/>
              <a:ext cx="3581280" cy="609480"/>
            </a:xfrm>
            <a:prstGeom prst="rect">
              <a:avLst/>
            </a:prstGeom>
            <a:solidFill>
              <a:srgbClr val="FFCC66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333" name="Ορθογώνιο 332"/>
            <p:cNvSpPr/>
            <p:nvPr/>
          </p:nvSpPr>
          <p:spPr>
            <a:xfrm>
              <a:off x="457200" y="3429000"/>
              <a:ext cx="3581280" cy="609480"/>
            </a:xfrm>
            <a:prstGeom prst="rect">
              <a:avLst/>
            </a:prstGeom>
            <a:solidFill>
              <a:srgbClr val="FFCC66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334" name="Ευθεία γραμμή σύνδεσης 333"/>
            <p:cNvSpPr/>
            <p:nvPr/>
          </p:nvSpPr>
          <p:spPr>
            <a:xfrm>
              <a:off x="3657600" y="3657600"/>
              <a:ext cx="914400" cy="0"/>
            </a:xfrm>
            <a:prstGeom prst="line">
              <a:avLst/>
            </a:prstGeom>
            <a:ln w="37800">
              <a:solidFill>
                <a:srgbClr val="FF6600"/>
              </a:solidFill>
              <a:miter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Σημεία παύσης στον ARM</a:t>
            </a:r>
          </a:p>
        </p:txBody>
      </p:sp>
      <p:sp>
        <p:nvSpPr>
          <p:cNvPr id="336" name="PlaceHolder 2"/>
          <p:cNvSpPr>
            <a:spLocks noGrp="1"/>
          </p:cNvSpPr>
          <p:nvPr>
            <p:ph/>
          </p:nvPr>
        </p:nvSpPr>
        <p:spPr>
          <a:xfrm>
            <a:off x="456840" y="1885320"/>
            <a:ext cx="4012920" cy="4172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0x400  MUL r4,r6,r6</a:t>
            </a: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0x404  ADD r2,r2,r4</a:t>
            </a: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0x408  ADD r0,r0,#1</a:t>
            </a: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0x40c  B loop</a:t>
            </a: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800" b="0" u="none" strike="noStrike">
              <a:solidFill>
                <a:srgbClr val="000000"/>
              </a:solidFill>
              <a:effectLst/>
              <a:uFillTx/>
              <a:latin typeface="Tahoma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6600"/>
                </a:solidFill>
                <a:effectLst/>
                <a:uFillTx/>
                <a:latin typeface="Tahoma"/>
              </a:rPr>
              <a:t>αρχικός κώδικας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ahoma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800" b="0" u="none" strike="noStrike">
              <a:solidFill>
                <a:srgbClr val="000000"/>
              </a:solidFill>
              <a:effectLst/>
              <a:uFillTx/>
              <a:latin typeface="Tahoma"/>
            </a:endParaRPr>
          </a:p>
        </p:txBody>
      </p:sp>
      <p:sp>
        <p:nvSpPr>
          <p:cNvPr id="337" name="PlaceHolder 3"/>
          <p:cNvSpPr>
            <a:spLocks noGrp="1"/>
          </p:cNvSpPr>
          <p:nvPr>
            <p:ph/>
          </p:nvPr>
        </p:nvSpPr>
        <p:spPr>
          <a:xfrm>
            <a:off x="4622400" y="1885320"/>
            <a:ext cx="4012920" cy="4172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0x400  MUL r4,r6,r6</a:t>
            </a: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0x404  ADD r2,r2,r4</a:t>
            </a: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0x408  ADD r0,r0,#1</a:t>
            </a: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0x40c  BL bkpoint</a:t>
            </a: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800" b="0" u="none" strike="noStrike">
              <a:solidFill>
                <a:srgbClr val="000000"/>
              </a:solidFill>
              <a:effectLst/>
              <a:uFillTx/>
              <a:latin typeface="Tahoma"/>
            </a:endParaRPr>
          </a:p>
          <a:p>
            <a:pPr marL="343080" indent="-343080" algn="l"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FF6600"/>
                </a:solidFill>
                <a:effectLst/>
                <a:uFillTx/>
                <a:latin typeface="Tahoma"/>
              </a:rPr>
              <a:t>κώδικας με σημείο παύσης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Tahom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37" name="Text Box 3"/>
          <p:cNvSpPr/>
          <p:nvPr/>
        </p:nvSpPr>
        <p:spPr>
          <a:xfrm>
            <a:off x="406080" y="182520"/>
            <a:ext cx="7772400" cy="11890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Ενέργειες χειριστών σημείων παύσης</a:t>
            </a:r>
            <a:endParaRPr lang="el-GR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38" name="Text Box 4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 lnSpcReduction="9999"/>
          </a:bodyPr>
          <a:lstStyle/>
          <a:p>
            <a:pPr marL="341280" indent="-34128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Αποθηκεύστε τους καταχωρητές.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Επιτρέψτε στο χρήστη να εξετάσει το σύστημα.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Πριν την επιστροφή, αποκαταστήστε την κατάσταση του συστήματος.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Ο ασφαλέστερος τρόπος να εκτελεσθεί η εντολή είναι να αντικατασταθεί και να εκτελεστεί πάλι όταν είναι έτοιμη.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Τοποθετήστε ένα άλλο σημείο παύσης μετά από το σημείο παύσης που έχει αντικατασταθεί για να επιτρέψετε την επαναφορά του αρχικού σημείου παύσης.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0" name="Text Box 3"/>
          <p:cNvSpPr/>
          <p:nvPr/>
        </p:nvSpPr>
        <p:spPr>
          <a:xfrm>
            <a:off x="406080" y="182520"/>
            <a:ext cx="7772400" cy="118908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 fontScale="92500" lnSpcReduction="9999"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Εξομοιωτές κυκλωμάτων (In-circuit emulators)</a:t>
            </a:r>
            <a:endParaRPr lang="el-GR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1" name="Text Box 4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Ένας ενδοκυκλωματικός εξομοιωτής είναι μικροεπεξεργαστής με ειδικούς μηχανισμούς παρακολούθησης και ελέγχου.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Επιτρέπει να σταματήσει η εκτέλεση, να εξετάσουμε την κατάσταση της CPU, να τροποποιήσουμε τους καταχωρητές.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3" name="Text Box 3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Λογικοί αναλυτές 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4" name="Text Box 4"/>
          <p:cNvSpPr/>
          <p:nvPr/>
        </p:nvSpPr>
        <p:spPr>
          <a:xfrm>
            <a:off x="457200" y="1885680"/>
            <a:ext cx="8178480" cy="15433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10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Ένας λογικός αναλυτής είναι μια σειρά χαμηλής βαθμίδας παλμογράφων: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5" name="Rectangle 5"/>
          <p:cNvSpPr/>
          <p:nvPr/>
        </p:nvSpPr>
        <p:spPr>
          <a:xfrm>
            <a:off x="5029200" y="3429000"/>
            <a:ext cx="1828800" cy="2590560"/>
          </a:xfrm>
          <a:prstGeom prst="rect">
            <a:avLst/>
          </a:prstGeom>
          <a:solidFill>
            <a:srgbClr val="33CC3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6" name="Rectangle 6"/>
          <p:cNvSpPr/>
          <p:nvPr/>
        </p:nvSpPr>
        <p:spPr>
          <a:xfrm>
            <a:off x="5333760" y="3657600"/>
            <a:ext cx="457200" cy="45720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7" name="Rectangle 7"/>
          <p:cNvSpPr/>
          <p:nvPr/>
        </p:nvSpPr>
        <p:spPr>
          <a:xfrm>
            <a:off x="5333760" y="5257800"/>
            <a:ext cx="457200" cy="45720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8" name="Rectangle 8"/>
          <p:cNvSpPr/>
          <p:nvPr/>
        </p:nvSpPr>
        <p:spPr>
          <a:xfrm>
            <a:off x="6019560" y="3733560"/>
            <a:ext cx="533520" cy="22860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9" name="Rectangle 9"/>
          <p:cNvSpPr/>
          <p:nvPr/>
        </p:nvSpPr>
        <p:spPr>
          <a:xfrm>
            <a:off x="6019560" y="4114800"/>
            <a:ext cx="533520" cy="22860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0" name="Rectangle 10"/>
          <p:cNvSpPr/>
          <p:nvPr/>
        </p:nvSpPr>
        <p:spPr>
          <a:xfrm>
            <a:off x="6019560" y="4495680"/>
            <a:ext cx="533520" cy="22860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1" name="Rectangle 11"/>
          <p:cNvSpPr/>
          <p:nvPr/>
        </p:nvSpPr>
        <p:spPr>
          <a:xfrm>
            <a:off x="6019560" y="4876560"/>
            <a:ext cx="533520" cy="22860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2" name="Rectangle 12"/>
          <p:cNvSpPr/>
          <p:nvPr/>
        </p:nvSpPr>
        <p:spPr>
          <a:xfrm>
            <a:off x="5410080" y="4343400"/>
            <a:ext cx="152280" cy="22860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3" name="Rectangle 13"/>
          <p:cNvSpPr/>
          <p:nvPr/>
        </p:nvSpPr>
        <p:spPr>
          <a:xfrm>
            <a:off x="5943600" y="5257800"/>
            <a:ext cx="152280" cy="22860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4" name="Rectangle 14"/>
          <p:cNvSpPr/>
          <p:nvPr/>
        </p:nvSpPr>
        <p:spPr>
          <a:xfrm>
            <a:off x="5562360" y="4724280"/>
            <a:ext cx="228600" cy="22860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5" name="Rectangle 15"/>
          <p:cNvSpPr/>
          <p:nvPr/>
        </p:nvSpPr>
        <p:spPr>
          <a:xfrm>
            <a:off x="6324480" y="5257800"/>
            <a:ext cx="228600" cy="22860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6" name="Rectangle 16"/>
          <p:cNvSpPr/>
          <p:nvPr/>
        </p:nvSpPr>
        <p:spPr>
          <a:xfrm>
            <a:off x="6095880" y="5638680"/>
            <a:ext cx="228600" cy="228600"/>
          </a:xfrm>
          <a:prstGeom prst="rect">
            <a:avLst/>
          </a:prstGeom>
          <a:solidFill>
            <a:srgbClr val="00000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7" name="Line 17"/>
          <p:cNvSpPr/>
          <p:nvPr/>
        </p:nvSpPr>
        <p:spPr>
          <a:xfrm>
            <a:off x="6629400" y="3657600"/>
            <a:ext cx="1440" cy="1218960"/>
          </a:xfrm>
          <a:prstGeom prst="line">
            <a:avLst/>
          </a:prstGeom>
          <a:ln w="9360">
            <a:solidFill>
              <a:srgbClr val="FFCC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8" name="Line 18"/>
          <p:cNvSpPr/>
          <p:nvPr/>
        </p:nvSpPr>
        <p:spPr>
          <a:xfrm>
            <a:off x="5181480" y="4267080"/>
            <a:ext cx="1440" cy="1219320"/>
          </a:xfrm>
          <a:prstGeom prst="line">
            <a:avLst/>
          </a:prstGeom>
          <a:ln w="9360">
            <a:solidFill>
              <a:srgbClr val="FFCC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59" name="Line 19"/>
          <p:cNvSpPr/>
          <p:nvPr/>
        </p:nvSpPr>
        <p:spPr>
          <a:xfrm>
            <a:off x="6781680" y="4267080"/>
            <a:ext cx="1440" cy="1219320"/>
          </a:xfrm>
          <a:prstGeom prst="line">
            <a:avLst/>
          </a:prstGeom>
          <a:ln w="9360">
            <a:solidFill>
              <a:srgbClr val="FFCC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60" name="Line 20"/>
          <p:cNvSpPr/>
          <p:nvPr/>
        </p:nvSpPr>
        <p:spPr>
          <a:xfrm flipH="1">
            <a:off x="5484240" y="5181480"/>
            <a:ext cx="917640" cy="1440"/>
          </a:xfrm>
          <a:prstGeom prst="line">
            <a:avLst/>
          </a:prstGeom>
          <a:ln w="9360">
            <a:solidFill>
              <a:srgbClr val="FFCC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61" name="Line 21"/>
          <p:cNvSpPr/>
          <p:nvPr/>
        </p:nvSpPr>
        <p:spPr>
          <a:xfrm flipH="1">
            <a:off x="5331960" y="3581280"/>
            <a:ext cx="917640" cy="1440"/>
          </a:xfrm>
          <a:prstGeom prst="line">
            <a:avLst/>
          </a:prstGeom>
          <a:ln w="9360">
            <a:solidFill>
              <a:srgbClr val="FFCC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62" name="Rectangle 22"/>
          <p:cNvSpPr/>
          <p:nvPr/>
        </p:nvSpPr>
        <p:spPr>
          <a:xfrm>
            <a:off x="838080" y="3429000"/>
            <a:ext cx="2209680" cy="2438280"/>
          </a:xfrm>
          <a:prstGeom prst="rect">
            <a:avLst/>
          </a:prstGeom>
          <a:solidFill>
            <a:srgbClr val="FFCC99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63" name="Line 23"/>
          <p:cNvSpPr/>
          <p:nvPr/>
        </p:nvSpPr>
        <p:spPr>
          <a:xfrm>
            <a:off x="2971800" y="3962160"/>
            <a:ext cx="2209680" cy="6098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64" name="Line 24"/>
          <p:cNvSpPr/>
          <p:nvPr/>
        </p:nvSpPr>
        <p:spPr>
          <a:xfrm>
            <a:off x="3047760" y="4419360"/>
            <a:ext cx="2819520" cy="7621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65" name="Line 25"/>
          <p:cNvSpPr/>
          <p:nvPr/>
        </p:nvSpPr>
        <p:spPr>
          <a:xfrm>
            <a:off x="3124080" y="4952880"/>
            <a:ext cx="3657600" cy="30492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66" name="Line 26"/>
          <p:cNvSpPr/>
          <p:nvPr/>
        </p:nvSpPr>
        <p:spPr>
          <a:xfrm flipV="1">
            <a:off x="3124080" y="4112640"/>
            <a:ext cx="3505320" cy="13748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67" name="AutoShape 27"/>
          <p:cNvSpPr/>
          <p:nvPr/>
        </p:nvSpPr>
        <p:spPr>
          <a:xfrm>
            <a:off x="1218960" y="3886200"/>
            <a:ext cx="1600200" cy="1066680"/>
          </a:xfrm>
          <a:prstGeom prst="roundRect">
            <a:avLst>
              <a:gd name="adj" fmla="val 16667"/>
            </a:avLst>
          </a:prstGeom>
          <a:solidFill>
            <a:srgbClr val="3399FF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68" name="Line 28"/>
          <p:cNvSpPr/>
          <p:nvPr/>
        </p:nvSpPr>
        <p:spPr>
          <a:xfrm>
            <a:off x="1447560" y="4267080"/>
            <a:ext cx="228600" cy="1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69" name="Line 29"/>
          <p:cNvSpPr/>
          <p:nvPr/>
        </p:nvSpPr>
        <p:spPr>
          <a:xfrm flipV="1">
            <a:off x="1600200" y="4036680"/>
            <a:ext cx="75960" cy="2318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70" name="Line 30"/>
          <p:cNvSpPr/>
          <p:nvPr/>
        </p:nvSpPr>
        <p:spPr>
          <a:xfrm>
            <a:off x="1752480" y="4038480"/>
            <a:ext cx="838080" cy="1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71" name="Line 31"/>
          <p:cNvSpPr/>
          <p:nvPr/>
        </p:nvSpPr>
        <p:spPr>
          <a:xfrm>
            <a:off x="1447560" y="4419360"/>
            <a:ext cx="609840" cy="1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72" name="Line 32"/>
          <p:cNvSpPr/>
          <p:nvPr/>
        </p:nvSpPr>
        <p:spPr>
          <a:xfrm flipV="1">
            <a:off x="2057400" y="4189320"/>
            <a:ext cx="152280" cy="2318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73" name="Line 33"/>
          <p:cNvSpPr/>
          <p:nvPr/>
        </p:nvSpPr>
        <p:spPr>
          <a:xfrm>
            <a:off x="2286000" y="4190760"/>
            <a:ext cx="304560" cy="1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74" name="Line 34"/>
          <p:cNvSpPr/>
          <p:nvPr/>
        </p:nvSpPr>
        <p:spPr>
          <a:xfrm>
            <a:off x="1447560" y="4647960"/>
            <a:ext cx="381240" cy="180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75" name="Line 35"/>
          <p:cNvSpPr/>
          <p:nvPr/>
        </p:nvSpPr>
        <p:spPr>
          <a:xfrm>
            <a:off x="1904760" y="4647960"/>
            <a:ext cx="76320" cy="1526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76" name="Line 36"/>
          <p:cNvSpPr/>
          <p:nvPr/>
        </p:nvSpPr>
        <p:spPr>
          <a:xfrm>
            <a:off x="2133360" y="4800600"/>
            <a:ext cx="381240" cy="1440"/>
          </a:xfrm>
          <a:prstGeom prst="line">
            <a:avLst/>
          </a:prstGeom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360" rIns="90000" bIns="-45360" anchor="t">
            <a:noAutofit/>
          </a:bodyPr>
          <a:lstStyle/>
          <a:p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77" name="AutoShape 37"/>
          <p:cNvSpPr/>
          <p:nvPr/>
        </p:nvSpPr>
        <p:spPr>
          <a:xfrm>
            <a:off x="1295280" y="5105160"/>
            <a:ext cx="304920" cy="304920"/>
          </a:xfrm>
          <a:prstGeom prst="roundRect">
            <a:avLst>
              <a:gd name="adj" fmla="val 16667"/>
            </a:avLst>
          </a:prstGeom>
          <a:solidFill>
            <a:srgbClr val="80808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78" name="AutoShape 38"/>
          <p:cNvSpPr/>
          <p:nvPr/>
        </p:nvSpPr>
        <p:spPr>
          <a:xfrm>
            <a:off x="1752480" y="5105160"/>
            <a:ext cx="304920" cy="304920"/>
          </a:xfrm>
          <a:prstGeom prst="roundRect">
            <a:avLst>
              <a:gd name="adj" fmla="val 16667"/>
            </a:avLst>
          </a:prstGeom>
          <a:solidFill>
            <a:srgbClr val="80808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79" name="AutoShape 39"/>
          <p:cNvSpPr/>
          <p:nvPr/>
        </p:nvSpPr>
        <p:spPr>
          <a:xfrm>
            <a:off x="2133360" y="5105160"/>
            <a:ext cx="304920" cy="304920"/>
          </a:xfrm>
          <a:prstGeom prst="roundRect">
            <a:avLst>
              <a:gd name="adj" fmla="val 16667"/>
            </a:avLst>
          </a:prstGeom>
          <a:solidFill>
            <a:srgbClr val="80808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80" name="AutoShape 40"/>
          <p:cNvSpPr/>
          <p:nvPr/>
        </p:nvSpPr>
        <p:spPr>
          <a:xfrm>
            <a:off x="2514600" y="5105160"/>
            <a:ext cx="304560" cy="304920"/>
          </a:xfrm>
          <a:custGeom>
            <a:avLst/>
            <a:gdLst>
              <a:gd name="textAreaLeft" fmla="*/ 14760 w 304560"/>
              <a:gd name="textAreaRight" fmla="*/ 289800 w 304560"/>
              <a:gd name="textAreaTop" fmla="*/ 14760 h 304920"/>
              <a:gd name="textAreaBottom" fmla="*/ 290160 h 304920"/>
            </a:gdLst>
            <a:ahLst/>
            <a:cxnLst/>
            <a:rect l="textAreaLeft" t="textAreaTop" r="textAreaRight" b="textAreaBottom"/>
            <a:pathLst>
              <a:path w="21600" h="21626">
                <a:moveTo>
                  <a:pt x="3600" y="0"/>
                </a:moveTo>
                <a:arcTo wR="3600" hR="3600" stAng="16200000" swAng="-5400000"/>
                <a:lnTo>
                  <a:pt x="0" y="18026"/>
                </a:lnTo>
                <a:arcTo wR="3600" hR="3600" stAng="10800000" swAng="-5400000"/>
                <a:lnTo>
                  <a:pt x="18000" y="21626"/>
                </a:lnTo>
                <a:arcTo wR="3600" hR="3600" stAng="5400000" swAng="-5400000"/>
                <a:lnTo>
                  <a:pt x="21600" y="3600"/>
                </a:lnTo>
                <a:arcTo wR="3600" hR="3600" stAng="0" swAng="-5400000"/>
                <a:close/>
              </a:path>
            </a:pathLst>
          </a:custGeom>
          <a:solidFill>
            <a:srgbClr val="808080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25" name="Text Box 3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Πώς εξετάζουμε τον κώδικα</a:t>
            </a:r>
            <a:endParaRPr lang="el-GR" sz="36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26" name="Text Box 4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Εκτελούμε στο σύστημα host.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Εκτελούμε στο σύστημα στόχο.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Εκτελούμε σε προσομοιωτή επιπέδου εντολής (instruction level).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Εκτελούμε σε προσομοιωτή κύκλου με ακρίβεια κύκλου (cycle accurate).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Εκτελούμε σε περιβάλλον συν-προσομοίωσης υλικού/λογισμικού.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28" name="Text Box 3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Δοκιμή κατασκευής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29" name="Text Box 4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Στόχος: επιβεβαιώνει ότι η κατασκευή παράγει αντίγραφα του σχεδιασμού χωρίς σφάλματα.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Μπορεί να εξεταστεί από τη σύγκριση της μονάδας που ελέγχεται με την αναμενόμενη συμπεριφορά.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10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Αλλά η εκτέλεση των δοκιμών είναι ακριβή.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Μεγιστοποιεί την εμπιστοσύνη ελαχιστοποιώντας το κόστος των ελέγχων.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31" name="Text Box 2"/>
          <p:cNvSpPr/>
          <p:nvPr/>
        </p:nvSpPr>
        <p:spPr>
          <a:xfrm>
            <a:off x="3124080" y="6229080"/>
            <a:ext cx="289548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ctr">
            <a:norm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1200" b="0" u="none" strike="noStrike">
                <a:solidFill>
                  <a:srgbClr val="898989"/>
                </a:solidFill>
                <a:effectLst/>
                <a:uFillTx/>
                <a:latin typeface="Times New Roman"/>
              </a:rPr>
              <a:t>Overheads for </a:t>
            </a:r>
            <a:r>
              <a:rPr lang="el-GR" sz="1200" b="0" i="1" u="none" strike="noStrike">
                <a:solidFill>
                  <a:srgbClr val="898989"/>
                </a:solidFill>
                <a:effectLst/>
                <a:uFillTx/>
                <a:latin typeface="Times New Roman"/>
              </a:rPr>
              <a:t>Computers as Components</a:t>
            </a:r>
            <a:endParaRPr lang="el-G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32" name="Text Box 3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Έννοιες ελέγχου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33" name="Text Box 4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FF6600"/>
                </a:solidFill>
                <a:effectLst/>
                <a:uFillTx/>
                <a:latin typeface="Arial"/>
              </a:rPr>
              <a:t>Απόδοση παραγωγής (yield)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: ποσοστό των κατασκευασμένων συστημάτων που λειτουργούν.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Η κατάλληλη κατασκευή μεγιστοποιεί την απόδοση παραγωγής.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Η κατάλληλη δοκιμή υπολογίζει ακριβώς την απόδοση παραγωγής.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FF3300"/>
                </a:solidFill>
                <a:effectLst/>
                <a:uFillTx/>
                <a:latin typeface="Arial"/>
              </a:rPr>
              <a:t>Επιστροφή από πελάτη (field return)</a:t>
            </a: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: ελαττωματική μονάδα που έφυγε από το εργοστάσιο.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35" name="Text Box 3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Σφάλματα  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36" name="Text Box 4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Τα κατασκευαστικά σφάλματα μπορεί να προκληθούν από πολλά πράγματα.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FF6600"/>
                </a:solidFill>
                <a:effectLst/>
                <a:uFillTx/>
                <a:latin typeface="Arial"/>
              </a:rPr>
              <a:t>Μοντέλο σφάλματος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: το μοντέλο που προβλέπει τα αποτελέσματα ενός συγκεκριμένου τύπου σφάλματος.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FF6600"/>
                </a:solidFill>
                <a:effectLst/>
                <a:uFillTx/>
                <a:latin typeface="Arial"/>
              </a:rPr>
              <a:t>Κάλυψη σφάλματος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: το ποσοστό των πιθανών σφαλμάτων που βρίσκονται από ένα σύνολο δοκιμών.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9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Το μοντέλο σφάλματος επιτρέπει τον προσδιορισμό της κάλυψης σφαλμάτων.</a:t>
            </a: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Text Box 1"/>
          <p:cNvSpPr/>
          <p:nvPr/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>
              <a:tabLst>
                <a:tab pos="0" algn="l"/>
                <a:tab pos="449280" algn="l"/>
                <a:tab pos="898560" algn="l"/>
                <a:tab pos="1347840" algn="l"/>
                <a:tab pos="1797120" algn="l"/>
                <a:tab pos="2246400" algn="l"/>
                <a:tab pos="2695680" algn="l"/>
                <a:tab pos="3144960" algn="l"/>
                <a:tab pos="3594240" algn="l"/>
                <a:tab pos="4043520" algn="l"/>
                <a:tab pos="4492800" algn="l"/>
                <a:tab pos="4941720" algn="l"/>
                <a:tab pos="5391000" algn="l"/>
                <a:tab pos="5840280" algn="l"/>
                <a:tab pos="6289560" algn="l"/>
                <a:tab pos="6738840" algn="l"/>
                <a:tab pos="7188120" algn="l"/>
                <a:tab pos="7637400" algn="l"/>
                <a:tab pos="8086680" algn="l"/>
                <a:tab pos="8535960" algn="l"/>
                <a:tab pos="8985240" algn="l"/>
              </a:tabLst>
            </a:pPr>
            <a:endParaRPr lang="el-GR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38" name="Text Box 3"/>
          <p:cNvSpPr/>
          <p:nvPr/>
        </p:nvSpPr>
        <p:spPr>
          <a:xfrm>
            <a:off x="406080" y="228600"/>
            <a:ext cx="7772400" cy="114300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b">
            <a:norm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33080" algn="l"/>
                <a:tab pos="1078236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Δοκιμή λογισμικού vs. υλικού</a:t>
            </a:r>
            <a:endParaRPr lang="el-GR" sz="40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39" name="Text Box 4"/>
          <p:cNvSpPr/>
          <p:nvPr/>
        </p:nvSpPr>
        <p:spPr>
          <a:xfrm>
            <a:off x="457200" y="1885680"/>
            <a:ext cx="8178480" cy="417204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rmAutofit/>
          </a:bodyPr>
          <a:lstStyle/>
          <a:p>
            <a:pPr marL="341280" indent="-341280">
              <a:lnSpc>
                <a:spcPct val="8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Κατά τη δοκιμή του κώδικα, δεν έχουμε κανένα μοντέλο σφάλματος.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Επαληθεύουμε την υλοποίηση, όχι την κατασκευή.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741240" lvl="1" indent="-284040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Απλές δοκιμές δουλεύουν καλά για να πιστοποιήσουν την κατασκευή του λογισμικού.</a:t>
            </a:r>
            <a:endParaRPr lang="el-GR" sz="28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  <a:p>
            <a:pPr marL="341280" indent="-341280">
              <a:lnSpc>
                <a:spcPct val="8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1160" algn="l"/>
                <a:tab pos="1825560" algn="l"/>
                <a:tab pos="2739960" algn="l"/>
                <a:tab pos="3654360" algn="l"/>
                <a:tab pos="4568760" algn="l"/>
                <a:tab pos="5483160" algn="l"/>
                <a:tab pos="6397560" algn="l"/>
                <a:tab pos="7311960" algn="l"/>
                <a:tab pos="8226360" algn="l"/>
                <a:tab pos="9140760" algn="l"/>
                <a:tab pos="10055160" algn="l"/>
                <a:tab pos="10333080" algn="l"/>
                <a:tab pos="1078236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Το υλικό απαιτεί τις δοκιμές κατασκευής επιπρόσθετα με την επαλήθευση της υλοποίησης.</a:t>
            </a:r>
            <a:endParaRPr lang="el-GR" sz="3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Μοντέλα σφαλμάτων υλικού</a:t>
            </a:r>
          </a:p>
        </p:txBody>
      </p:sp>
      <p:sp>
        <p:nvSpPr>
          <p:cNvPr id="433" name="PlaceHolder 2"/>
          <p:cNvSpPr>
            <a:spLocks noGrp="1"/>
          </p:cNvSpPr>
          <p:nvPr>
            <p:ph/>
          </p:nvPr>
        </p:nvSpPr>
        <p:spPr>
          <a:xfrm>
            <a:off x="457200" y="1885680"/>
            <a:ext cx="8178480" cy="12384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Μοντέλο σφάλματος μόνιμης τιμής 0/1: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η έξοδος της πύλης παραμένει πάντα 0/1.</a:t>
            </a:r>
          </a:p>
        </p:txBody>
      </p:sp>
      <p:grpSp>
        <p:nvGrpSpPr>
          <p:cNvPr id="434" name="Ομάδα 433"/>
          <p:cNvGrpSpPr/>
          <p:nvPr/>
        </p:nvGrpSpPr>
        <p:grpSpPr>
          <a:xfrm>
            <a:off x="3123720" y="3733560"/>
            <a:ext cx="1981080" cy="1295280"/>
            <a:chOff x="3123720" y="3733560"/>
            <a:chExt cx="1981080" cy="1295280"/>
          </a:xfrm>
        </p:grpSpPr>
        <p:sp>
          <p:nvSpPr>
            <p:cNvPr id="435" name="Τρίγωνο 434"/>
            <p:cNvSpPr/>
            <p:nvPr/>
          </p:nvSpPr>
          <p:spPr>
            <a:xfrm rot="5400000">
              <a:off x="3352320" y="3809520"/>
              <a:ext cx="1295280" cy="1143000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36" name="Έλλειψη 435"/>
            <p:cNvSpPr/>
            <p:nvPr/>
          </p:nvSpPr>
          <p:spPr>
            <a:xfrm rot="5400000">
              <a:off x="4571640" y="4266720"/>
              <a:ext cx="228600" cy="228600"/>
            </a:xfrm>
            <a:prstGeom prst="ellipse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37" name="Ευθεία γραμμή σύνδεσης 436"/>
            <p:cNvSpPr/>
            <p:nvPr/>
          </p:nvSpPr>
          <p:spPr>
            <a:xfrm flipH="1">
              <a:off x="3123720" y="4419360"/>
              <a:ext cx="304920" cy="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38" name="Ευθεία γραμμή σύνδεσης 437"/>
            <p:cNvSpPr/>
            <p:nvPr/>
          </p:nvSpPr>
          <p:spPr>
            <a:xfrm flipH="1">
              <a:off x="4800240" y="4343040"/>
              <a:ext cx="304560" cy="0"/>
            </a:xfrm>
            <a:prstGeom prst="line">
              <a:avLst/>
            </a:prstGeom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439" name="Ομάδα 438"/>
          <p:cNvGrpSpPr/>
          <p:nvPr/>
        </p:nvGrpSpPr>
        <p:grpSpPr>
          <a:xfrm>
            <a:off x="2119320" y="4079520"/>
            <a:ext cx="3533400" cy="459360"/>
            <a:chOff x="2119320" y="4079520"/>
            <a:chExt cx="3533400" cy="459360"/>
          </a:xfrm>
        </p:grpSpPr>
        <p:sp>
          <p:nvSpPr>
            <p:cNvPr id="440" name="Ορθογώνιο 439"/>
            <p:cNvSpPr/>
            <p:nvPr/>
          </p:nvSpPr>
          <p:spPr>
            <a:xfrm>
              <a:off x="2119320" y="4079520"/>
              <a:ext cx="33300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0</a:t>
              </a:r>
            </a:p>
          </p:txBody>
        </p:sp>
        <p:sp>
          <p:nvSpPr>
            <p:cNvPr id="441" name="Ορθογώνιο 440"/>
            <p:cNvSpPr/>
            <p:nvPr/>
          </p:nvSpPr>
          <p:spPr>
            <a:xfrm>
              <a:off x="5319720" y="4079520"/>
              <a:ext cx="33300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0</a:t>
              </a:r>
            </a:p>
          </p:txBody>
        </p:sp>
      </p:grpSp>
      <p:grpSp>
        <p:nvGrpSpPr>
          <p:cNvPr id="442" name="Ομάδα 441"/>
          <p:cNvGrpSpPr/>
          <p:nvPr/>
        </p:nvGrpSpPr>
        <p:grpSpPr>
          <a:xfrm>
            <a:off x="2424240" y="4079520"/>
            <a:ext cx="3228480" cy="459360"/>
            <a:chOff x="2424240" y="4079520"/>
            <a:chExt cx="3228480" cy="459360"/>
          </a:xfrm>
        </p:grpSpPr>
        <p:sp>
          <p:nvSpPr>
            <p:cNvPr id="443" name="Ορθογώνιο 442"/>
            <p:cNvSpPr/>
            <p:nvPr/>
          </p:nvSpPr>
          <p:spPr>
            <a:xfrm>
              <a:off x="2424240" y="4079520"/>
              <a:ext cx="33300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1</a:t>
              </a:r>
            </a:p>
          </p:txBody>
        </p:sp>
        <p:sp>
          <p:nvSpPr>
            <p:cNvPr id="444" name="Ορθογώνιο 443"/>
            <p:cNvSpPr/>
            <p:nvPr/>
          </p:nvSpPr>
          <p:spPr>
            <a:xfrm>
              <a:off x="5319720" y="4079520"/>
              <a:ext cx="33300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0000"/>
                  </a:solidFill>
                  <a:effectLst/>
                  <a:uFillTx/>
                  <a:latin typeface="Times New Roman"/>
                </a:rPr>
                <a:t>0</a:t>
              </a:r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Περιφερειακή σάρωση (boundary scan)</a:t>
            </a:r>
          </a:p>
        </p:txBody>
      </p:sp>
      <p:sp>
        <p:nvSpPr>
          <p:cNvPr id="454" name="PlaceHolder 2"/>
          <p:cNvSpPr>
            <a:spLocks noGrp="1"/>
          </p:cNvSpPr>
          <p:nvPr>
            <p:ph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Απλοποιεί τον έλεγχο πολλών ολοκληρωμένων σε μια πλακέτα.</a:t>
            </a:r>
          </a:p>
          <a:p>
            <a:pPr marL="743040" lvl="1" indent="-285840" algn="l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Οι καταχωρητές των ακροδεκτών σχηματίζουν αλυσίδα σάρωσης.</a:t>
            </a:r>
          </a:p>
        </p:txBody>
      </p:sp>
      <p:sp>
        <p:nvSpPr>
          <p:cNvPr id="455" name="Ορθογώνιο 454"/>
          <p:cNvSpPr/>
          <p:nvPr/>
        </p:nvSpPr>
        <p:spPr>
          <a:xfrm>
            <a:off x="2895480" y="4114800"/>
            <a:ext cx="3124080" cy="1752480"/>
          </a:xfrm>
          <a:prstGeom prst="rect">
            <a:avLst/>
          </a:prstGeom>
          <a:solidFill>
            <a:srgbClr val="33CC33"/>
          </a:solidFill>
          <a:ln w="936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456" name="Ομάδα 455"/>
          <p:cNvGrpSpPr/>
          <p:nvPr/>
        </p:nvGrpSpPr>
        <p:grpSpPr>
          <a:xfrm>
            <a:off x="3200400" y="4267080"/>
            <a:ext cx="990360" cy="609480"/>
            <a:chOff x="3200400" y="4267080"/>
            <a:chExt cx="990360" cy="609480"/>
          </a:xfrm>
        </p:grpSpPr>
        <p:sp>
          <p:nvSpPr>
            <p:cNvPr id="457" name="Ορθογώνιο 456"/>
            <p:cNvSpPr/>
            <p:nvPr/>
          </p:nvSpPr>
          <p:spPr>
            <a:xfrm>
              <a:off x="3200400" y="4267080"/>
              <a:ext cx="990360" cy="609480"/>
            </a:xfrm>
            <a:prstGeom prst="rect">
              <a:avLst/>
            </a:prstGeom>
            <a:solidFill>
              <a:srgbClr val="808080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58" name="Ορθογώνιο 457"/>
            <p:cNvSpPr/>
            <p:nvPr/>
          </p:nvSpPr>
          <p:spPr>
            <a:xfrm>
              <a:off x="3276360" y="4343040"/>
              <a:ext cx="151920" cy="15192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59" name="Ορθογώνιο 458"/>
            <p:cNvSpPr/>
            <p:nvPr/>
          </p:nvSpPr>
          <p:spPr>
            <a:xfrm>
              <a:off x="3504960" y="4343040"/>
              <a:ext cx="151920" cy="15192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60" name="Ορθογώνιο 459"/>
            <p:cNvSpPr/>
            <p:nvPr/>
          </p:nvSpPr>
          <p:spPr>
            <a:xfrm>
              <a:off x="3733560" y="4343040"/>
              <a:ext cx="151920" cy="15192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61" name="Ορθογώνιο 460"/>
            <p:cNvSpPr/>
            <p:nvPr/>
          </p:nvSpPr>
          <p:spPr>
            <a:xfrm>
              <a:off x="3962160" y="4343040"/>
              <a:ext cx="151920" cy="15192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62" name="Ορθογώνιο 461"/>
            <p:cNvSpPr/>
            <p:nvPr/>
          </p:nvSpPr>
          <p:spPr>
            <a:xfrm>
              <a:off x="3276360" y="4647960"/>
              <a:ext cx="151920" cy="15192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63" name="Ορθογώνιο 462"/>
            <p:cNvSpPr/>
            <p:nvPr/>
          </p:nvSpPr>
          <p:spPr>
            <a:xfrm>
              <a:off x="3504960" y="4647960"/>
              <a:ext cx="151920" cy="15192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64" name="Ορθογώνιο 463"/>
            <p:cNvSpPr/>
            <p:nvPr/>
          </p:nvSpPr>
          <p:spPr>
            <a:xfrm>
              <a:off x="3733560" y="4647960"/>
              <a:ext cx="151920" cy="15192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65" name="Ορθογώνιο 464"/>
            <p:cNvSpPr/>
            <p:nvPr/>
          </p:nvSpPr>
          <p:spPr>
            <a:xfrm>
              <a:off x="3962160" y="4647960"/>
              <a:ext cx="151920" cy="15192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466" name="Ομάδα 465"/>
          <p:cNvGrpSpPr/>
          <p:nvPr/>
        </p:nvGrpSpPr>
        <p:grpSpPr>
          <a:xfrm>
            <a:off x="3200400" y="5105160"/>
            <a:ext cx="990360" cy="609840"/>
            <a:chOff x="3200400" y="5105160"/>
            <a:chExt cx="990360" cy="609840"/>
          </a:xfrm>
        </p:grpSpPr>
        <p:sp>
          <p:nvSpPr>
            <p:cNvPr id="467" name="Ορθογώνιο 466"/>
            <p:cNvSpPr/>
            <p:nvPr/>
          </p:nvSpPr>
          <p:spPr>
            <a:xfrm>
              <a:off x="3200400" y="5105160"/>
              <a:ext cx="990360" cy="609840"/>
            </a:xfrm>
            <a:prstGeom prst="rect">
              <a:avLst/>
            </a:prstGeom>
            <a:solidFill>
              <a:srgbClr val="808080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68" name="Ορθογώνιο 467"/>
            <p:cNvSpPr/>
            <p:nvPr/>
          </p:nvSpPr>
          <p:spPr>
            <a:xfrm>
              <a:off x="3276360" y="5181480"/>
              <a:ext cx="151920" cy="15228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69" name="Ορθογώνιο 468"/>
            <p:cNvSpPr/>
            <p:nvPr/>
          </p:nvSpPr>
          <p:spPr>
            <a:xfrm>
              <a:off x="3504960" y="5181480"/>
              <a:ext cx="151920" cy="15228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70" name="Ορθογώνιο 469"/>
            <p:cNvSpPr/>
            <p:nvPr/>
          </p:nvSpPr>
          <p:spPr>
            <a:xfrm>
              <a:off x="3733560" y="5181480"/>
              <a:ext cx="151920" cy="15228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71" name="Ορθογώνιο 470"/>
            <p:cNvSpPr/>
            <p:nvPr/>
          </p:nvSpPr>
          <p:spPr>
            <a:xfrm>
              <a:off x="3962160" y="5181480"/>
              <a:ext cx="151920" cy="15228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72" name="Ορθογώνιο 471"/>
            <p:cNvSpPr/>
            <p:nvPr/>
          </p:nvSpPr>
          <p:spPr>
            <a:xfrm>
              <a:off x="3276360" y="5486400"/>
              <a:ext cx="151920" cy="15228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73" name="Ορθογώνιο 472"/>
            <p:cNvSpPr/>
            <p:nvPr/>
          </p:nvSpPr>
          <p:spPr>
            <a:xfrm>
              <a:off x="3504960" y="5486400"/>
              <a:ext cx="151920" cy="15228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74" name="Ορθογώνιο 473"/>
            <p:cNvSpPr/>
            <p:nvPr/>
          </p:nvSpPr>
          <p:spPr>
            <a:xfrm>
              <a:off x="3733560" y="5486400"/>
              <a:ext cx="151920" cy="15228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75" name="Ορθογώνιο 474"/>
            <p:cNvSpPr/>
            <p:nvPr/>
          </p:nvSpPr>
          <p:spPr>
            <a:xfrm>
              <a:off x="3962160" y="5486400"/>
              <a:ext cx="151920" cy="15228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476" name="Ομάδα 475"/>
          <p:cNvGrpSpPr/>
          <p:nvPr/>
        </p:nvGrpSpPr>
        <p:grpSpPr>
          <a:xfrm>
            <a:off x="4724280" y="4267080"/>
            <a:ext cx="990720" cy="609480"/>
            <a:chOff x="4724280" y="4267080"/>
            <a:chExt cx="990720" cy="609480"/>
          </a:xfrm>
        </p:grpSpPr>
        <p:sp>
          <p:nvSpPr>
            <p:cNvPr id="477" name="Ορθογώνιο 476"/>
            <p:cNvSpPr/>
            <p:nvPr/>
          </p:nvSpPr>
          <p:spPr>
            <a:xfrm>
              <a:off x="4724280" y="4267080"/>
              <a:ext cx="990720" cy="609480"/>
            </a:xfrm>
            <a:prstGeom prst="rect">
              <a:avLst/>
            </a:prstGeom>
            <a:solidFill>
              <a:srgbClr val="808080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78" name="Ορθογώνιο 477"/>
            <p:cNvSpPr/>
            <p:nvPr/>
          </p:nvSpPr>
          <p:spPr>
            <a:xfrm>
              <a:off x="4800600" y="4343040"/>
              <a:ext cx="152280" cy="15192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79" name="Ορθογώνιο 478"/>
            <p:cNvSpPr/>
            <p:nvPr/>
          </p:nvSpPr>
          <p:spPr>
            <a:xfrm>
              <a:off x="5029200" y="4343040"/>
              <a:ext cx="152280" cy="15192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80" name="Ορθογώνιο 479"/>
            <p:cNvSpPr/>
            <p:nvPr/>
          </p:nvSpPr>
          <p:spPr>
            <a:xfrm>
              <a:off x="5257800" y="4343040"/>
              <a:ext cx="152280" cy="15192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81" name="Ορθογώνιο 480"/>
            <p:cNvSpPr/>
            <p:nvPr/>
          </p:nvSpPr>
          <p:spPr>
            <a:xfrm>
              <a:off x="5486400" y="4343040"/>
              <a:ext cx="152280" cy="15192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82" name="Ορθογώνιο 481"/>
            <p:cNvSpPr/>
            <p:nvPr/>
          </p:nvSpPr>
          <p:spPr>
            <a:xfrm>
              <a:off x="4800600" y="4647960"/>
              <a:ext cx="152280" cy="15192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83" name="Ορθογώνιο 482"/>
            <p:cNvSpPr/>
            <p:nvPr/>
          </p:nvSpPr>
          <p:spPr>
            <a:xfrm>
              <a:off x="5029200" y="4647960"/>
              <a:ext cx="152280" cy="15192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84" name="Ορθογώνιο 483"/>
            <p:cNvSpPr/>
            <p:nvPr/>
          </p:nvSpPr>
          <p:spPr>
            <a:xfrm>
              <a:off x="5257800" y="4647960"/>
              <a:ext cx="152280" cy="15192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85" name="Ορθογώνιο 484"/>
            <p:cNvSpPr/>
            <p:nvPr/>
          </p:nvSpPr>
          <p:spPr>
            <a:xfrm>
              <a:off x="5486400" y="4647960"/>
              <a:ext cx="152280" cy="15192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486" name="Ομάδα 485"/>
          <p:cNvGrpSpPr/>
          <p:nvPr/>
        </p:nvGrpSpPr>
        <p:grpSpPr>
          <a:xfrm>
            <a:off x="4724280" y="5105160"/>
            <a:ext cx="990720" cy="609840"/>
            <a:chOff x="4724280" y="5105160"/>
            <a:chExt cx="990720" cy="609840"/>
          </a:xfrm>
        </p:grpSpPr>
        <p:sp>
          <p:nvSpPr>
            <p:cNvPr id="487" name="Ορθογώνιο 486"/>
            <p:cNvSpPr/>
            <p:nvPr/>
          </p:nvSpPr>
          <p:spPr>
            <a:xfrm>
              <a:off x="4724280" y="5105160"/>
              <a:ext cx="990720" cy="609840"/>
            </a:xfrm>
            <a:prstGeom prst="rect">
              <a:avLst/>
            </a:prstGeom>
            <a:solidFill>
              <a:srgbClr val="808080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88" name="Ορθογώνιο 487"/>
            <p:cNvSpPr/>
            <p:nvPr/>
          </p:nvSpPr>
          <p:spPr>
            <a:xfrm>
              <a:off x="4800600" y="5181480"/>
              <a:ext cx="152280" cy="15228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89" name="Ορθογώνιο 488"/>
            <p:cNvSpPr/>
            <p:nvPr/>
          </p:nvSpPr>
          <p:spPr>
            <a:xfrm>
              <a:off x="5029200" y="5181480"/>
              <a:ext cx="152280" cy="15228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90" name="Ορθογώνιο 489"/>
            <p:cNvSpPr/>
            <p:nvPr/>
          </p:nvSpPr>
          <p:spPr>
            <a:xfrm>
              <a:off x="5257800" y="5181480"/>
              <a:ext cx="152280" cy="15228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91" name="Ορθογώνιο 490"/>
            <p:cNvSpPr/>
            <p:nvPr/>
          </p:nvSpPr>
          <p:spPr>
            <a:xfrm>
              <a:off x="5486400" y="5181480"/>
              <a:ext cx="152280" cy="15228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92" name="Ορθογώνιο 491"/>
            <p:cNvSpPr/>
            <p:nvPr/>
          </p:nvSpPr>
          <p:spPr>
            <a:xfrm>
              <a:off x="4800600" y="5486400"/>
              <a:ext cx="152280" cy="15228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93" name="Ορθογώνιο 492"/>
            <p:cNvSpPr/>
            <p:nvPr/>
          </p:nvSpPr>
          <p:spPr>
            <a:xfrm>
              <a:off x="5029200" y="5486400"/>
              <a:ext cx="152280" cy="15228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94" name="Ορθογώνιο 493"/>
            <p:cNvSpPr/>
            <p:nvPr/>
          </p:nvSpPr>
          <p:spPr>
            <a:xfrm>
              <a:off x="5257800" y="5486400"/>
              <a:ext cx="152280" cy="15228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95" name="Ορθογώνιο 494"/>
            <p:cNvSpPr/>
            <p:nvPr/>
          </p:nvSpPr>
          <p:spPr>
            <a:xfrm>
              <a:off x="5486400" y="5486400"/>
              <a:ext cx="152280" cy="152280"/>
            </a:xfrm>
            <a:prstGeom prst="rect">
              <a:avLst/>
            </a:prstGeom>
            <a:solidFill>
              <a:srgbClr val="FFFFFF"/>
            </a:solidFill>
            <a:ln w="9360">
              <a:solidFill>
                <a:srgbClr val="0000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  <p:grpSp>
        <p:nvGrpSpPr>
          <p:cNvPr id="496" name="Ομάδα 495"/>
          <p:cNvGrpSpPr/>
          <p:nvPr/>
        </p:nvGrpSpPr>
        <p:grpSpPr>
          <a:xfrm>
            <a:off x="2666880" y="4419360"/>
            <a:ext cx="2895480" cy="1371600"/>
            <a:chOff x="2666880" y="4419360"/>
            <a:chExt cx="2895480" cy="1371600"/>
          </a:xfrm>
        </p:grpSpPr>
        <p:sp>
          <p:nvSpPr>
            <p:cNvPr id="497" name="Ευθεία γραμμή σύνδεσης 496"/>
            <p:cNvSpPr/>
            <p:nvPr/>
          </p:nvSpPr>
          <p:spPr>
            <a:xfrm>
              <a:off x="2666880" y="4419360"/>
              <a:ext cx="1371600" cy="0"/>
            </a:xfrm>
            <a:prstGeom prst="line">
              <a:avLst/>
            </a:prstGeom>
            <a:ln w="37800">
              <a:solidFill>
                <a:srgbClr val="FF66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98" name="Ευθεία γραμμή σύνδεσης 497"/>
            <p:cNvSpPr/>
            <p:nvPr/>
          </p:nvSpPr>
          <p:spPr>
            <a:xfrm>
              <a:off x="4038480" y="4419360"/>
              <a:ext cx="0" cy="304920"/>
            </a:xfrm>
            <a:prstGeom prst="line">
              <a:avLst/>
            </a:prstGeom>
            <a:ln w="37800">
              <a:solidFill>
                <a:srgbClr val="FF66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499" name="Ευθεία γραμμή σύνδεσης 498"/>
            <p:cNvSpPr/>
            <p:nvPr/>
          </p:nvSpPr>
          <p:spPr>
            <a:xfrm flipH="1">
              <a:off x="3352320" y="4724280"/>
              <a:ext cx="685800" cy="0"/>
            </a:xfrm>
            <a:prstGeom prst="line">
              <a:avLst/>
            </a:prstGeom>
            <a:ln w="37800">
              <a:solidFill>
                <a:srgbClr val="FF66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500" name="Ευθεία γραμμή σύνδεσης 499"/>
            <p:cNvSpPr/>
            <p:nvPr/>
          </p:nvSpPr>
          <p:spPr>
            <a:xfrm>
              <a:off x="3352680" y="4724280"/>
              <a:ext cx="0" cy="533520"/>
            </a:xfrm>
            <a:prstGeom prst="line">
              <a:avLst/>
            </a:prstGeom>
            <a:ln w="37800">
              <a:solidFill>
                <a:srgbClr val="FF66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501" name="Ευθεία γραμμή σύνδεσης 500"/>
            <p:cNvSpPr/>
            <p:nvPr/>
          </p:nvSpPr>
          <p:spPr>
            <a:xfrm>
              <a:off x="3352680" y="5257800"/>
              <a:ext cx="685800" cy="0"/>
            </a:xfrm>
            <a:prstGeom prst="line">
              <a:avLst/>
            </a:prstGeom>
            <a:ln w="37800">
              <a:solidFill>
                <a:srgbClr val="FF66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502" name="Ευθεία γραμμή σύνδεσης 501"/>
            <p:cNvSpPr/>
            <p:nvPr/>
          </p:nvSpPr>
          <p:spPr>
            <a:xfrm>
              <a:off x="4038480" y="5257800"/>
              <a:ext cx="0" cy="304560"/>
            </a:xfrm>
            <a:prstGeom prst="line">
              <a:avLst/>
            </a:prstGeom>
            <a:ln w="37800">
              <a:solidFill>
                <a:srgbClr val="FF66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503" name="Ευθεία γραμμή σύνδεσης 502"/>
            <p:cNvSpPr/>
            <p:nvPr/>
          </p:nvSpPr>
          <p:spPr>
            <a:xfrm flipH="1">
              <a:off x="3352320" y="5562360"/>
              <a:ext cx="685800" cy="0"/>
            </a:xfrm>
            <a:prstGeom prst="line">
              <a:avLst/>
            </a:prstGeom>
            <a:ln w="37800">
              <a:solidFill>
                <a:srgbClr val="FF66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504" name="Ευθεία γραμμή σύνδεσης 503"/>
            <p:cNvSpPr/>
            <p:nvPr/>
          </p:nvSpPr>
          <p:spPr>
            <a:xfrm>
              <a:off x="4876560" y="4419360"/>
              <a:ext cx="685800" cy="0"/>
            </a:xfrm>
            <a:prstGeom prst="line">
              <a:avLst/>
            </a:prstGeom>
            <a:ln w="37800">
              <a:solidFill>
                <a:srgbClr val="FF66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505" name="Ευθεία γραμμή σύνδεσης 504"/>
            <p:cNvSpPr/>
            <p:nvPr/>
          </p:nvSpPr>
          <p:spPr>
            <a:xfrm>
              <a:off x="5562360" y="4419360"/>
              <a:ext cx="0" cy="304920"/>
            </a:xfrm>
            <a:prstGeom prst="line">
              <a:avLst/>
            </a:prstGeom>
            <a:ln w="37800">
              <a:solidFill>
                <a:srgbClr val="FF66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506" name="Ευθεία γραμμή σύνδεσης 505"/>
            <p:cNvSpPr/>
            <p:nvPr/>
          </p:nvSpPr>
          <p:spPr>
            <a:xfrm flipH="1">
              <a:off x="4876200" y="4724280"/>
              <a:ext cx="685800" cy="0"/>
            </a:xfrm>
            <a:prstGeom prst="line">
              <a:avLst/>
            </a:prstGeom>
            <a:ln w="37800">
              <a:solidFill>
                <a:srgbClr val="FF66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507" name="Ευθεία γραμμή σύνδεσης 506"/>
            <p:cNvSpPr/>
            <p:nvPr/>
          </p:nvSpPr>
          <p:spPr>
            <a:xfrm>
              <a:off x="4876560" y="4724280"/>
              <a:ext cx="0" cy="533520"/>
            </a:xfrm>
            <a:prstGeom prst="line">
              <a:avLst/>
            </a:prstGeom>
            <a:ln w="37800">
              <a:solidFill>
                <a:srgbClr val="FF66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508" name="Ευθεία γραμμή σύνδεσης 507"/>
            <p:cNvSpPr/>
            <p:nvPr/>
          </p:nvSpPr>
          <p:spPr>
            <a:xfrm>
              <a:off x="4876560" y="5257800"/>
              <a:ext cx="685800" cy="0"/>
            </a:xfrm>
            <a:prstGeom prst="line">
              <a:avLst/>
            </a:prstGeom>
            <a:ln w="37800">
              <a:solidFill>
                <a:srgbClr val="FF66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509" name="Ευθεία γραμμή σύνδεσης 508"/>
            <p:cNvSpPr/>
            <p:nvPr/>
          </p:nvSpPr>
          <p:spPr>
            <a:xfrm>
              <a:off x="5562360" y="5257800"/>
              <a:ext cx="0" cy="304560"/>
            </a:xfrm>
            <a:prstGeom prst="line">
              <a:avLst/>
            </a:prstGeom>
            <a:ln w="37800">
              <a:solidFill>
                <a:srgbClr val="FF66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510" name="Ευθεία γραμμή σύνδεσης 509"/>
            <p:cNvSpPr/>
            <p:nvPr/>
          </p:nvSpPr>
          <p:spPr>
            <a:xfrm flipH="1">
              <a:off x="4876200" y="5562360"/>
              <a:ext cx="685800" cy="0"/>
            </a:xfrm>
            <a:prstGeom prst="line">
              <a:avLst/>
            </a:prstGeom>
            <a:ln w="37800">
              <a:solidFill>
                <a:srgbClr val="FF66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511" name="Ευθεία γραμμή σύνδεσης 510"/>
            <p:cNvSpPr/>
            <p:nvPr/>
          </p:nvSpPr>
          <p:spPr>
            <a:xfrm>
              <a:off x="3352680" y="5562360"/>
              <a:ext cx="0" cy="228600"/>
            </a:xfrm>
            <a:prstGeom prst="line">
              <a:avLst/>
            </a:prstGeom>
            <a:ln w="37800">
              <a:solidFill>
                <a:srgbClr val="FF66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512" name="Ευθεία γραμμή σύνδεσης 511"/>
            <p:cNvSpPr/>
            <p:nvPr/>
          </p:nvSpPr>
          <p:spPr>
            <a:xfrm>
              <a:off x="4876560" y="5562360"/>
              <a:ext cx="0" cy="228600"/>
            </a:xfrm>
            <a:prstGeom prst="line">
              <a:avLst/>
            </a:prstGeom>
            <a:ln w="37800">
              <a:solidFill>
                <a:srgbClr val="FF66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6800" rIns="90000" bIns="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513" name="Ευθεία γραμμή σύνδεσης 512"/>
            <p:cNvSpPr/>
            <p:nvPr/>
          </p:nvSpPr>
          <p:spPr>
            <a:xfrm>
              <a:off x="3352680" y="5790960"/>
              <a:ext cx="1523880" cy="0"/>
            </a:xfrm>
            <a:prstGeom prst="line">
              <a:avLst/>
            </a:prstGeom>
            <a:ln w="37800">
              <a:solidFill>
                <a:srgbClr val="FF6600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-46800" rIns="90000" bIns="-46800" anchor="ctr">
              <a:noAutofit/>
            </a:bodyPr>
            <a:lstStyle/>
            <a:p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1196</TotalTime>
  <Words>1734</Words>
  <Application>Microsoft Macintosh PowerPoint</Application>
  <PresentationFormat>Προβολή στην οθόνη (4:3)</PresentationFormat>
  <Paragraphs>358</Paragraphs>
  <Slides>45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45</vt:i4>
      </vt:variant>
    </vt:vector>
  </HeadingPairs>
  <TitlesOfParts>
    <vt:vector size="52" baseType="lpstr">
      <vt:lpstr>Arial</vt:lpstr>
      <vt:lpstr>Arial Black</vt:lpstr>
      <vt:lpstr>Courier New</vt:lpstr>
      <vt:lpstr>Monotype Sorts</vt:lpstr>
      <vt:lpstr>Tahoma</vt:lpstr>
      <vt:lpstr>Times New Roman</vt:lpstr>
      <vt:lpstr>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Ροή δεδομένων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Σημεία παύσης στον ARM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Μοντέλα σφαλμάτων υλικού</vt:lpstr>
      <vt:lpstr>Περιφερειακή σάρωση (boundary scan)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Networking for Embedded Systems</dc:title>
  <dc:subject/>
  <dc:creator>Preferred Customer</dc:creator>
  <dc:description/>
  <cp:lastModifiedBy>NIKOLAOS VOROS</cp:lastModifiedBy>
  <cp:revision>206</cp:revision>
  <dcterms:created xsi:type="dcterms:W3CDTF">2000-02-08T01:54:30Z</dcterms:created>
  <dcterms:modified xsi:type="dcterms:W3CDTF">2026-10-16T09:47:37Z</dcterms:modified>
  <dc:language>el-GR</dc:language>
</cp:coreProperties>
</file>