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1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799"/>
              </a:spcBef>
              <a:buClr>
                <a:srgbClr val="FFCC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799"/>
              </a:spcBef>
              <a:buClr>
                <a:srgbClr val="FFCC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43040" lvl="1" indent="-28584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43000" lvl="2" indent="-22860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600200" lvl="3" indent="-228600" algn="l">
              <a:spcBef>
                <a:spcPts val="799"/>
              </a:spcBef>
              <a:buClr>
                <a:srgbClr val="FFCC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057400" lvl="4" indent="-228600" algn="l">
              <a:spcBef>
                <a:spcPts val="799"/>
              </a:spcBef>
              <a:buClr>
                <a:srgbClr val="FFCC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>
          <a:xfrm>
            <a:off x="6730560" y="6229080"/>
            <a:ext cx="190476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DE47604-E55D-4219-8B9F-7577BCA14DBC}" type="slidenum">
              <a: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‹#›</a:t>
            </a:fld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5" name="Picture 7" descr="paint"/>
          <p:cNvPicPr/>
          <p:nvPr/>
        </p:nvPicPr>
        <p:blipFill>
          <a:blip r:embed="rId2"/>
          <a:stretch/>
        </p:blipFill>
        <p:spPr>
          <a:xfrm>
            <a:off x="914400" y="1314360"/>
            <a:ext cx="8229600" cy="384120"/>
          </a:xfrm>
          <a:prstGeom prst="rect">
            <a:avLst/>
          </a:prstGeom>
          <a:noFill/>
          <a:ln w="38160"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Συστατικά συστήματος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Διαγράμματα χρονισμού.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Μνήμη.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Δίαυλοι και διασύνδεση.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Διαγράμματα χρονισμού</a:t>
            </a: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2000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Ένα διάγραμμα χρονισμού δείχνει ένα ίχνος μέσω μιας λειτουργίας του συστήματος.</a:t>
            </a:r>
          </a:p>
          <a:p>
            <a:pPr marL="743040" lvl="1" indent="-285840" algn="l">
              <a:spcBef>
                <a:spcPts val="4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Γενικά χρησιμοποιείται για ασύγχρονες μηχανές με χρονικούς περιορισμούς.</a:t>
            </a:r>
          </a:p>
        </p:txBody>
      </p:sp>
      <p:sp>
        <p:nvSpPr>
          <p:cNvPr id="10" name="Line 4"/>
          <p:cNvSpPr/>
          <p:nvPr/>
        </p:nvSpPr>
        <p:spPr>
          <a:xfrm>
            <a:off x="2895480" y="6075360"/>
            <a:ext cx="5002200" cy="0"/>
          </a:xfrm>
          <a:prstGeom prst="line">
            <a:avLst/>
          </a:prstGeom>
          <a:ln w="37800">
            <a:solidFill>
              <a:srgbClr val="0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Line 5"/>
          <p:cNvSpPr/>
          <p:nvPr/>
        </p:nvSpPr>
        <p:spPr>
          <a:xfrm>
            <a:off x="2895480" y="4398840"/>
            <a:ext cx="5002200" cy="0"/>
          </a:xfrm>
          <a:prstGeom prst="line">
            <a:avLst/>
          </a:prstGeom>
          <a:ln w="37800">
            <a:solidFill>
              <a:srgbClr val="0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Line 6"/>
          <p:cNvSpPr/>
          <p:nvPr/>
        </p:nvSpPr>
        <p:spPr>
          <a:xfrm>
            <a:off x="2895480" y="4246560"/>
            <a:ext cx="442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Line 7"/>
          <p:cNvSpPr/>
          <p:nvPr/>
        </p:nvSpPr>
        <p:spPr>
          <a:xfrm flipV="1">
            <a:off x="3352680" y="3339720"/>
            <a:ext cx="137880" cy="9126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Line 8"/>
          <p:cNvSpPr/>
          <p:nvPr/>
        </p:nvSpPr>
        <p:spPr>
          <a:xfrm>
            <a:off x="3504960" y="3344760"/>
            <a:ext cx="18907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Line 9"/>
          <p:cNvSpPr/>
          <p:nvPr/>
        </p:nvSpPr>
        <p:spPr>
          <a:xfrm>
            <a:off x="5410080" y="3352680"/>
            <a:ext cx="125280" cy="8874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Line 10"/>
          <p:cNvSpPr/>
          <p:nvPr/>
        </p:nvSpPr>
        <p:spPr>
          <a:xfrm>
            <a:off x="5549760" y="4246560"/>
            <a:ext cx="19670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Line 11"/>
          <p:cNvSpPr/>
          <p:nvPr/>
        </p:nvSpPr>
        <p:spPr>
          <a:xfrm flipV="1">
            <a:off x="4190760" y="5079960"/>
            <a:ext cx="138240" cy="9252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Line 12"/>
          <p:cNvSpPr/>
          <p:nvPr/>
        </p:nvSpPr>
        <p:spPr>
          <a:xfrm>
            <a:off x="4343400" y="5084640"/>
            <a:ext cx="2487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Line 13"/>
          <p:cNvSpPr/>
          <p:nvPr/>
        </p:nvSpPr>
        <p:spPr>
          <a:xfrm>
            <a:off x="6845040" y="5092560"/>
            <a:ext cx="138240" cy="900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Line 14"/>
          <p:cNvSpPr/>
          <p:nvPr/>
        </p:nvSpPr>
        <p:spPr>
          <a:xfrm flipH="1">
            <a:off x="2882520" y="5999040"/>
            <a:ext cx="13064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Line 15"/>
          <p:cNvSpPr/>
          <p:nvPr/>
        </p:nvSpPr>
        <p:spPr>
          <a:xfrm>
            <a:off x="6997680" y="5999040"/>
            <a:ext cx="6714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Rectangle 16"/>
          <p:cNvSpPr/>
          <p:nvPr/>
        </p:nvSpPr>
        <p:spPr>
          <a:xfrm>
            <a:off x="7561080" y="4538520"/>
            <a:ext cx="533880" cy="316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200" rIns="63360" bIns="25200" anchor="t">
            <a:spAutoFit/>
          </a:bodyPr>
          <a:lstStyle/>
          <a:p>
            <a:pPr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enq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Rectangle 17"/>
          <p:cNvSpPr/>
          <p:nvPr/>
        </p:nvSpPr>
        <p:spPr>
          <a:xfrm>
            <a:off x="7560720" y="6138720"/>
            <a:ext cx="508680" cy="316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200" rIns="63360" bIns="25200" anchor="t">
            <a:spAutoFit/>
          </a:bodyPr>
          <a:lstStyle/>
          <a:p>
            <a:pPr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ack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Σύνταξη διαγράμματος χρονισμού</a:t>
            </a: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457200" y="1904400"/>
            <a:ext cx="350496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Σταθερή τιμή:</a:t>
            </a:r>
          </a:p>
          <a:p>
            <a:pPr marL="343080" indent="0" algn="l">
              <a:spcBef>
                <a:spcPts val="700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Σταθερό:</a:t>
            </a:r>
          </a:p>
          <a:p>
            <a:pPr marL="343080" indent="0" algn="l">
              <a:spcBef>
                <a:spcPts val="700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Μεταβαλλόμενο:</a:t>
            </a:r>
          </a:p>
          <a:p>
            <a:pPr marL="343080" indent="0" algn="l">
              <a:spcBef>
                <a:spcPts val="700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Άγνωστο:</a:t>
            </a:r>
          </a:p>
        </p:txBody>
      </p:sp>
      <p:sp>
        <p:nvSpPr>
          <p:cNvPr id="26" name="Line 4"/>
          <p:cNvSpPr/>
          <p:nvPr/>
        </p:nvSpPr>
        <p:spPr>
          <a:xfrm>
            <a:off x="4876560" y="2473200"/>
            <a:ext cx="1371600" cy="0"/>
          </a:xfrm>
          <a:prstGeom prst="line">
            <a:avLst/>
          </a:prstGeom>
          <a:ln w="378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Text Box 5"/>
          <p:cNvSpPr/>
          <p:nvPr/>
        </p:nvSpPr>
        <p:spPr>
          <a:xfrm>
            <a:off x="4481640" y="213336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0</a:t>
            </a:r>
          </a:p>
        </p:txBody>
      </p:sp>
      <p:sp>
        <p:nvSpPr>
          <p:cNvPr id="28" name="Line 6"/>
          <p:cNvSpPr/>
          <p:nvPr/>
        </p:nvSpPr>
        <p:spPr>
          <a:xfrm>
            <a:off x="5943600" y="2219040"/>
            <a:ext cx="1371600" cy="0"/>
          </a:xfrm>
          <a:prstGeom prst="line">
            <a:avLst/>
          </a:prstGeom>
          <a:ln w="378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Text Box 7"/>
          <p:cNvSpPr/>
          <p:nvPr/>
        </p:nvSpPr>
        <p:spPr>
          <a:xfrm>
            <a:off x="5548320" y="187956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</a:p>
        </p:txBody>
      </p:sp>
      <p:sp>
        <p:nvSpPr>
          <p:cNvPr id="30" name="Line 8"/>
          <p:cNvSpPr/>
          <p:nvPr/>
        </p:nvSpPr>
        <p:spPr>
          <a:xfrm>
            <a:off x="4190760" y="3133440"/>
            <a:ext cx="2286000" cy="0"/>
          </a:xfrm>
          <a:prstGeom prst="line">
            <a:avLst/>
          </a:prstGeom>
          <a:ln w="378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Line 9"/>
          <p:cNvSpPr/>
          <p:nvPr/>
        </p:nvSpPr>
        <p:spPr>
          <a:xfrm>
            <a:off x="4190760" y="3514680"/>
            <a:ext cx="2286000" cy="0"/>
          </a:xfrm>
          <a:prstGeom prst="line">
            <a:avLst/>
          </a:prstGeom>
          <a:ln w="378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Line 10"/>
          <p:cNvSpPr/>
          <p:nvPr/>
        </p:nvSpPr>
        <p:spPr>
          <a:xfrm flipV="1">
            <a:off x="4495680" y="3933360"/>
            <a:ext cx="838080" cy="609480"/>
          </a:xfrm>
          <a:prstGeom prst="line">
            <a:avLst/>
          </a:prstGeom>
          <a:ln w="378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33" name="Group 13"/>
          <p:cNvGrpSpPr/>
          <p:nvPr/>
        </p:nvGrpSpPr>
        <p:grpSpPr>
          <a:xfrm>
            <a:off x="4038120" y="4941720"/>
            <a:ext cx="305280" cy="609480"/>
            <a:chOff x="4038120" y="4941720"/>
            <a:chExt cx="305280" cy="609480"/>
          </a:xfrm>
        </p:grpSpPr>
        <p:sp>
          <p:nvSpPr>
            <p:cNvPr id="34" name="Line 11"/>
            <p:cNvSpPr/>
            <p:nvPr/>
          </p:nvSpPr>
          <p:spPr>
            <a:xfrm>
              <a:off x="4038480" y="4941720"/>
              <a:ext cx="304920" cy="304920"/>
            </a:xfrm>
            <a:prstGeom prst="line">
              <a:avLst/>
            </a:prstGeom>
            <a:ln w="378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35" name="Line 12"/>
            <p:cNvSpPr/>
            <p:nvPr/>
          </p:nvSpPr>
          <p:spPr>
            <a:xfrm flipH="1">
              <a:off x="4038120" y="5246640"/>
              <a:ext cx="304920" cy="304560"/>
            </a:xfrm>
            <a:prstGeom prst="line">
              <a:avLst/>
            </a:prstGeom>
            <a:ln w="378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36" name="Group 14"/>
          <p:cNvGrpSpPr/>
          <p:nvPr/>
        </p:nvGrpSpPr>
        <p:grpSpPr>
          <a:xfrm>
            <a:off x="5333400" y="4941720"/>
            <a:ext cx="305280" cy="609480"/>
            <a:chOff x="5333400" y="4941720"/>
            <a:chExt cx="305280" cy="609480"/>
          </a:xfrm>
        </p:grpSpPr>
        <p:sp>
          <p:nvSpPr>
            <p:cNvPr id="37" name="Line 15"/>
            <p:cNvSpPr/>
            <p:nvPr/>
          </p:nvSpPr>
          <p:spPr>
            <a:xfrm flipH="1">
              <a:off x="5333400" y="4941720"/>
              <a:ext cx="304920" cy="304920"/>
            </a:xfrm>
            <a:prstGeom prst="line">
              <a:avLst/>
            </a:prstGeom>
            <a:ln w="378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38" name="Line 16"/>
            <p:cNvSpPr/>
            <p:nvPr/>
          </p:nvSpPr>
          <p:spPr>
            <a:xfrm>
              <a:off x="5333760" y="5246640"/>
              <a:ext cx="304920" cy="304560"/>
            </a:xfrm>
            <a:prstGeom prst="line">
              <a:avLst/>
            </a:prstGeom>
            <a:ln w="378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39" name="Line 17"/>
          <p:cNvSpPr/>
          <p:nvPr/>
        </p:nvSpPr>
        <p:spPr>
          <a:xfrm>
            <a:off x="4343400" y="5246640"/>
            <a:ext cx="990360" cy="0"/>
          </a:xfrm>
          <a:prstGeom prst="line">
            <a:avLst/>
          </a:prstGeom>
          <a:ln w="378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Χρονικοί περιορισμοί</a:t>
            </a: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457200" y="1885680"/>
            <a:ext cx="8178480" cy="704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Ο ελάχιστος χρόνος ανάμεσα σε δύο γεγονότα:</a:t>
            </a:r>
          </a:p>
        </p:txBody>
      </p:sp>
      <p:sp>
        <p:nvSpPr>
          <p:cNvPr id="42" name="Line 4"/>
          <p:cNvSpPr/>
          <p:nvPr/>
        </p:nvSpPr>
        <p:spPr>
          <a:xfrm>
            <a:off x="1752480" y="5638680"/>
            <a:ext cx="5002200" cy="0"/>
          </a:xfrm>
          <a:prstGeom prst="line">
            <a:avLst/>
          </a:prstGeom>
          <a:ln w="37800">
            <a:solidFill>
              <a:srgbClr val="0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Line 5"/>
          <p:cNvSpPr/>
          <p:nvPr/>
        </p:nvSpPr>
        <p:spPr>
          <a:xfrm>
            <a:off x="1752480" y="3962160"/>
            <a:ext cx="5002200" cy="0"/>
          </a:xfrm>
          <a:prstGeom prst="line">
            <a:avLst/>
          </a:prstGeom>
          <a:ln w="37800">
            <a:solidFill>
              <a:srgbClr val="0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Line 6"/>
          <p:cNvSpPr/>
          <p:nvPr/>
        </p:nvSpPr>
        <p:spPr>
          <a:xfrm>
            <a:off x="1752480" y="3809880"/>
            <a:ext cx="442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Line 7"/>
          <p:cNvSpPr/>
          <p:nvPr/>
        </p:nvSpPr>
        <p:spPr>
          <a:xfrm flipV="1">
            <a:off x="2209680" y="2903040"/>
            <a:ext cx="137880" cy="9126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Line 8"/>
          <p:cNvSpPr/>
          <p:nvPr/>
        </p:nvSpPr>
        <p:spPr>
          <a:xfrm>
            <a:off x="2361960" y="2908080"/>
            <a:ext cx="18907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Line 9"/>
          <p:cNvSpPr/>
          <p:nvPr/>
        </p:nvSpPr>
        <p:spPr>
          <a:xfrm>
            <a:off x="4267080" y="2916000"/>
            <a:ext cx="125280" cy="8874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Line 10"/>
          <p:cNvSpPr/>
          <p:nvPr/>
        </p:nvSpPr>
        <p:spPr>
          <a:xfrm>
            <a:off x="4406760" y="3809880"/>
            <a:ext cx="19670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Line 11"/>
          <p:cNvSpPr/>
          <p:nvPr/>
        </p:nvSpPr>
        <p:spPr>
          <a:xfrm flipV="1">
            <a:off x="3047760" y="4642920"/>
            <a:ext cx="138240" cy="9255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Line 12"/>
          <p:cNvSpPr/>
          <p:nvPr/>
        </p:nvSpPr>
        <p:spPr>
          <a:xfrm>
            <a:off x="3200400" y="4647960"/>
            <a:ext cx="2487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Line 13"/>
          <p:cNvSpPr/>
          <p:nvPr/>
        </p:nvSpPr>
        <p:spPr>
          <a:xfrm>
            <a:off x="5702040" y="4655880"/>
            <a:ext cx="138240" cy="9003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Line 14"/>
          <p:cNvSpPr/>
          <p:nvPr/>
        </p:nvSpPr>
        <p:spPr>
          <a:xfrm flipH="1">
            <a:off x="1739520" y="5562360"/>
            <a:ext cx="13064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Line 15"/>
          <p:cNvSpPr/>
          <p:nvPr/>
        </p:nvSpPr>
        <p:spPr>
          <a:xfrm>
            <a:off x="5854680" y="5562360"/>
            <a:ext cx="6714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Rectangle 16"/>
          <p:cNvSpPr/>
          <p:nvPr/>
        </p:nvSpPr>
        <p:spPr>
          <a:xfrm>
            <a:off x="6418080" y="4101840"/>
            <a:ext cx="533880" cy="316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200" rIns="63360" bIns="25200" anchor="t">
            <a:spAutoFit/>
          </a:bodyPr>
          <a:lstStyle/>
          <a:p>
            <a:pPr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enq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Rectangle 17"/>
          <p:cNvSpPr/>
          <p:nvPr/>
        </p:nvSpPr>
        <p:spPr>
          <a:xfrm>
            <a:off x="6417720" y="5702040"/>
            <a:ext cx="508680" cy="316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200" rIns="63360" bIns="25200" anchor="t">
            <a:spAutoFit/>
          </a:bodyPr>
          <a:lstStyle/>
          <a:p>
            <a:pPr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ack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Line 18"/>
          <p:cNvSpPr/>
          <p:nvPr/>
        </p:nvSpPr>
        <p:spPr>
          <a:xfrm>
            <a:off x="2273040" y="4267080"/>
            <a:ext cx="824040" cy="0"/>
          </a:xfrm>
          <a:prstGeom prst="line">
            <a:avLst/>
          </a:prstGeom>
          <a:ln w="28440">
            <a:solidFill>
              <a:srgbClr val="FF66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Rectangle 19"/>
          <p:cNvSpPr/>
          <p:nvPr/>
        </p:nvSpPr>
        <p:spPr>
          <a:xfrm>
            <a:off x="2327040" y="4286160"/>
            <a:ext cx="699840" cy="3081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360" tIns="44280" rIns="90360" bIns="44280" anchor="t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1" i="1" u="none" strike="noStrike">
                <a:solidFill>
                  <a:srgbClr val="FF3300"/>
                </a:solidFill>
                <a:effectLst/>
                <a:uFillTx/>
                <a:latin typeface="Arial"/>
              </a:rPr>
              <a:t>20 ns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Line 20"/>
          <p:cNvSpPr/>
          <p:nvPr/>
        </p:nvSpPr>
        <p:spPr>
          <a:xfrm flipV="1">
            <a:off x="2265120" y="2585520"/>
            <a:ext cx="0" cy="1839960"/>
          </a:xfrm>
          <a:prstGeom prst="line">
            <a:avLst/>
          </a:prstGeom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Line 21"/>
          <p:cNvSpPr/>
          <p:nvPr/>
        </p:nvSpPr>
        <p:spPr>
          <a:xfrm>
            <a:off x="3103560" y="4122720"/>
            <a:ext cx="0" cy="1433520"/>
          </a:xfrm>
          <a:prstGeom prst="line">
            <a:avLst/>
          </a:prstGeom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Προέλευση χρονικών περιορισμών</a:t>
            </a: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628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Σήματα ελέγχου στέλνονται μέσω του διαύλου:</a:t>
            </a:r>
          </a:p>
        </p:txBody>
      </p:sp>
      <p:sp>
        <p:nvSpPr>
          <p:cNvPr id="62" name="Line 4"/>
          <p:cNvSpPr/>
          <p:nvPr/>
        </p:nvSpPr>
        <p:spPr>
          <a:xfrm>
            <a:off x="685800" y="4114800"/>
            <a:ext cx="5002200" cy="0"/>
          </a:xfrm>
          <a:prstGeom prst="line">
            <a:avLst/>
          </a:prstGeom>
          <a:ln w="37800">
            <a:solidFill>
              <a:srgbClr val="0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Line 5"/>
          <p:cNvSpPr/>
          <p:nvPr/>
        </p:nvSpPr>
        <p:spPr>
          <a:xfrm>
            <a:off x="761760" y="5410080"/>
            <a:ext cx="5002200" cy="0"/>
          </a:xfrm>
          <a:prstGeom prst="line">
            <a:avLst/>
          </a:prstGeom>
          <a:ln w="37800">
            <a:solidFill>
              <a:srgbClr val="0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Line 6"/>
          <p:cNvSpPr/>
          <p:nvPr/>
        </p:nvSpPr>
        <p:spPr>
          <a:xfrm>
            <a:off x="761760" y="5257800"/>
            <a:ext cx="442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Line 7"/>
          <p:cNvSpPr/>
          <p:nvPr/>
        </p:nvSpPr>
        <p:spPr>
          <a:xfrm flipV="1">
            <a:off x="1218960" y="4350960"/>
            <a:ext cx="138240" cy="9126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Line 8"/>
          <p:cNvSpPr/>
          <p:nvPr/>
        </p:nvSpPr>
        <p:spPr>
          <a:xfrm>
            <a:off x="1371600" y="4356000"/>
            <a:ext cx="18903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Line 9"/>
          <p:cNvSpPr/>
          <p:nvPr/>
        </p:nvSpPr>
        <p:spPr>
          <a:xfrm>
            <a:off x="3276360" y="4363920"/>
            <a:ext cx="125640" cy="8874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Line 10"/>
          <p:cNvSpPr/>
          <p:nvPr/>
        </p:nvSpPr>
        <p:spPr>
          <a:xfrm>
            <a:off x="3416040" y="5257800"/>
            <a:ext cx="19670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Line 11"/>
          <p:cNvSpPr/>
          <p:nvPr/>
        </p:nvSpPr>
        <p:spPr>
          <a:xfrm flipV="1">
            <a:off x="1981080" y="3119400"/>
            <a:ext cx="137880" cy="9252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Line 12"/>
          <p:cNvSpPr/>
          <p:nvPr/>
        </p:nvSpPr>
        <p:spPr>
          <a:xfrm>
            <a:off x="2133360" y="3124080"/>
            <a:ext cx="2487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Line 13"/>
          <p:cNvSpPr/>
          <p:nvPr/>
        </p:nvSpPr>
        <p:spPr>
          <a:xfrm>
            <a:off x="4635360" y="3132000"/>
            <a:ext cx="138240" cy="900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Line 14"/>
          <p:cNvSpPr/>
          <p:nvPr/>
        </p:nvSpPr>
        <p:spPr>
          <a:xfrm flipH="1">
            <a:off x="672480" y="4038480"/>
            <a:ext cx="13064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Line 15"/>
          <p:cNvSpPr/>
          <p:nvPr/>
        </p:nvSpPr>
        <p:spPr>
          <a:xfrm>
            <a:off x="4787640" y="4038480"/>
            <a:ext cx="671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4" name="Rectangle 16"/>
          <p:cNvSpPr/>
          <p:nvPr/>
        </p:nvSpPr>
        <p:spPr>
          <a:xfrm>
            <a:off x="5427360" y="5549760"/>
            <a:ext cx="254520" cy="316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200" rIns="63360" bIns="25200" anchor="t">
            <a:spAutoFit/>
          </a:bodyPr>
          <a:lstStyle/>
          <a:p>
            <a:pPr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Line 17"/>
          <p:cNvSpPr/>
          <p:nvPr/>
        </p:nvSpPr>
        <p:spPr>
          <a:xfrm>
            <a:off x="1317600" y="3867120"/>
            <a:ext cx="823680" cy="0"/>
          </a:xfrm>
          <a:prstGeom prst="line">
            <a:avLst/>
          </a:prstGeom>
          <a:ln w="28440">
            <a:solidFill>
              <a:srgbClr val="FF66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Rectangle 18"/>
          <p:cNvSpPr/>
          <p:nvPr/>
        </p:nvSpPr>
        <p:spPr>
          <a:xfrm>
            <a:off x="1371600" y="3886200"/>
            <a:ext cx="699840" cy="3081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360" tIns="44280" rIns="90360" bIns="44280" anchor="t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1" i="1" u="none" strike="noStrike">
                <a:solidFill>
                  <a:srgbClr val="FF3300"/>
                </a:solidFill>
                <a:effectLst/>
                <a:uFillTx/>
                <a:latin typeface="Arial"/>
              </a:rPr>
              <a:t>20 ns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Line 19"/>
          <p:cNvSpPr/>
          <p:nvPr/>
        </p:nvSpPr>
        <p:spPr>
          <a:xfrm>
            <a:off x="2133360" y="2895480"/>
            <a:ext cx="0" cy="1433520"/>
          </a:xfrm>
          <a:prstGeom prst="line">
            <a:avLst/>
          </a:prstGeom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8" name="Rectangle 20"/>
          <p:cNvSpPr/>
          <p:nvPr/>
        </p:nvSpPr>
        <p:spPr>
          <a:xfrm>
            <a:off x="5257440" y="4267080"/>
            <a:ext cx="254520" cy="316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200" rIns="63360" bIns="25200" anchor="t">
            <a:spAutoFit/>
          </a:bodyPr>
          <a:lstStyle/>
          <a:p>
            <a:pPr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9" name="Line 21"/>
          <p:cNvSpPr/>
          <p:nvPr/>
        </p:nvSpPr>
        <p:spPr>
          <a:xfrm>
            <a:off x="1295280" y="3886200"/>
            <a:ext cx="0" cy="1433160"/>
          </a:xfrm>
          <a:prstGeom prst="line">
            <a:avLst/>
          </a:prstGeom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0" name="Rectangle 22"/>
          <p:cNvSpPr/>
          <p:nvPr/>
        </p:nvSpPr>
        <p:spPr>
          <a:xfrm>
            <a:off x="7238880" y="3504960"/>
            <a:ext cx="990720" cy="1295640"/>
          </a:xfrm>
          <a:prstGeom prst="rect">
            <a:avLst/>
          </a:prstGeom>
          <a:solidFill>
            <a:srgbClr val="FFFFFF"/>
          </a:solidFill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AutoShape 23"/>
          <p:cNvSpPr/>
          <p:nvPr/>
        </p:nvSpPr>
        <p:spPr>
          <a:xfrm>
            <a:off x="7619760" y="4419360"/>
            <a:ext cx="228600" cy="38124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2" name="Text Box 25"/>
          <p:cNvSpPr/>
          <p:nvPr/>
        </p:nvSpPr>
        <p:spPr>
          <a:xfrm>
            <a:off x="7317000" y="3733560"/>
            <a:ext cx="36468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</a:t>
            </a:r>
          </a:p>
        </p:txBody>
      </p:sp>
      <p:sp>
        <p:nvSpPr>
          <p:cNvPr id="83" name="Text Box 26"/>
          <p:cNvSpPr/>
          <p:nvPr/>
        </p:nvSpPr>
        <p:spPr>
          <a:xfrm>
            <a:off x="7774200" y="3733560"/>
            <a:ext cx="36468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Q</a:t>
            </a:r>
          </a:p>
        </p:txBody>
      </p:sp>
      <p:sp>
        <p:nvSpPr>
          <p:cNvPr id="84" name="Line 27"/>
          <p:cNvSpPr/>
          <p:nvPr/>
        </p:nvSpPr>
        <p:spPr>
          <a:xfrm>
            <a:off x="5943600" y="5257800"/>
            <a:ext cx="175248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Line 28"/>
          <p:cNvSpPr/>
          <p:nvPr/>
        </p:nvSpPr>
        <p:spPr>
          <a:xfrm>
            <a:off x="7696080" y="4800600"/>
            <a:ext cx="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Line 29"/>
          <p:cNvSpPr/>
          <p:nvPr/>
        </p:nvSpPr>
        <p:spPr>
          <a:xfrm flipH="1">
            <a:off x="6019200" y="3962160"/>
            <a:ext cx="12193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Οργάνωση συσκευών μνήμης</a:t>
            </a:r>
          </a:p>
        </p:txBody>
      </p:sp>
      <p:sp>
        <p:nvSpPr>
          <p:cNvPr id="88" name="Rectangle 4"/>
          <p:cNvSpPr/>
          <p:nvPr/>
        </p:nvSpPr>
        <p:spPr>
          <a:xfrm>
            <a:off x="3504960" y="2133360"/>
            <a:ext cx="2590920" cy="2819520"/>
          </a:xfrm>
          <a:prstGeom prst="rect">
            <a:avLst/>
          </a:prstGeom>
          <a:solidFill>
            <a:srgbClr val="FFCC00"/>
          </a:solidFill>
          <a:ln w="28440">
            <a:solidFill>
              <a:srgbClr val="FFCC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AutoShape 5"/>
          <p:cNvSpPr/>
          <p:nvPr/>
        </p:nvSpPr>
        <p:spPr>
          <a:xfrm flipV="1">
            <a:off x="3504960" y="5105160"/>
            <a:ext cx="2514600" cy="609840"/>
          </a:xfrm>
          <a:prstGeom prst="triangle">
            <a:avLst>
              <a:gd name="adj" fmla="val 50000"/>
            </a:avLst>
          </a:prstGeom>
          <a:solidFill>
            <a:srgbClr val="FFCC00"/>
          </a:solidFill>
          <a:ln w="28440">
            <a:solidFill>
              <a:srgbClr val="FFCC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AutoShape 6"/>
          <p:cNvSpPr/>
          <p:nvPr/>
        </p:nvSpPr>
        <p:spPr>
          <a:xfrm rot="5400000" flipV="1">
            <a:off x="1638000" y="3238200"/>
            <a:ext cx="2819520" cy="609480"/>
          </a:xfrm>
          <a:prstGeom prst="triangle">
            <a:avLst>
              <a:gd name="adj" fmla="val 50000"/>
            </a:avLst>
          </a:prstGeom>
          <a:solidFill>
            <a:srgbClr val="FFCC00"/>
          </a:solidFill>
          <a:ln w="28440">
            <a:solidFill>
              <a:srgbClr val="FFCC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Line 7"/>
          <p:cNvSpPr/>
          <p:nvPr/>
        </p:nvSpPr>
        <p:spPr>
          <a:xfrm>
            <a:off x="3352680" y="2514600"/>
            <a:ext cx="152280" cy="0"/>
          </a:xfrm>
          <a:prstGeom prst="line">
            <a:avLst/>
          </a:prstGeom>
          <a:ln w="187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2" name="Line 8"/>
          <p:cNvSpPr/>
          <p:nvPr/>
        </p:nvSpPr>
        <p:spPr>
          <a:xfrm>
            <a:off x="3352680" y="3504960"/>
            <a:ext cx="152280" cy="0"/>
          </a:xfrm>
          <a:prstGeom prst="line">
            <a:avLst/>
          </a:prstGeom>
          <a:ln w="187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3" name="Line 9"/>
          <p:cNvSpPr/>
          <p:nvPr/>
        </p:nvSpPr>
        <p:spPr>
          <a:xfrm>
            <a:off x="3352680" y="4724280"/>
            <a:ext cx="152280" cy="0"/>
          </a:xfrm>
          <a:prstGeom prst="line">
            <a:avLst/>
          </a:prstGeom>
          <a:ln w="187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4" name="Line 10"/>
          <p:cNvSpPr/>
          <p:nvPr/>
        </p:nvSpPr>
        <p:spPr>
          <a:xfrm>
            <a:off x="3886200" y="4952880"/>
            <a:ext cx="0" cy="152280"/>
          </a:xfrm>
          <a:prstGeom prst="line">
            <a:avLst/>
          </a:prstGeom>
          <a:ln w="187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5" name="Line 11"/>
          <p:cNvSpPr/>
          <p:nvPr/>
        </p:nvSpPr>
        <p:spPr>
          <a:xfrm>
            <a:off x="4800600" y="4952880"/>
            <a:ext cx="0" cy="152280"/>
          </a:xfrm>
          <a:prstGeom prst="line">
            <a:avLst/>
          </a:prstGeom>
          <a:ln w="187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Line 12"/>
          <p:cNvSpPr/>
          <p:nvPr/>
        </p:nvSpPr>
        <p:spPr>
          <a:xfrm>
            <a:off x="5715000" y="4952880"/>
            <a:ext cx="0" cy="152280"/>
          </a:xfrm>
          <a:prstGeom prst="line">
            <a:avLst/>
          </a:prstGeom>
          <a:ln w="187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Line 13"/>
          <p:cNvSpPr/>
          <p:nvPr/>
        </p:nvSpPr>
        <p:spPr>
          <a:xfrm flipH="1">
            <a:off x="1752480" y="3581280"/>
            <a:ext cx="990720" cy="0"/>
          </a:xfrm>
          <a:prstGeom prst="line">
            <a:avLst/>
          </a:prstGeom>
          <a:ln w="187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Line 14"/>
          <p:cNvSpPr/>
          <p:nvPr/>
        </p:nvSpPr>
        <p:spPr>
          <a:xfrm>
            <a:off x="4724280" y="5715000"/>
            <a:ext cx="0" cy="457200"/>
          </a:xfrm>
          <a:prstGeom prst="line">
            <a:avLst/>
          </a:prstGeom>
          <a:ln w="187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99" name="AutoShape 15"/>
          <p:cNvCxnSpPr>
            <a:stCxn id="97" idx="0"/>
            <a:endCxn id="89" idx="1"/>
          </p:cNvCxnSpPr>
          <p:nvPr/>
        </p:nvCxnSpPr>
        <p:spPr>
          <a:xfrm rot="16200000" flipH="1">
            <a:off x="2025360" y="3317400"/>
            <a:ext cx="1820160" cy="2365920"/>
          </a:xfrm>
          <a:prstGeom prst="bentConnector2">
            <a:avLst/>
          </a:prstGeom>
          <a:ln w="18720">
            <a:solidFill>
              <a:srgbClr val="000000"/>
            </a:solidFill>
            <a:miter/>
          </a:ln>
        </p:spPr>
      </p:cxnSp>
      <p:sp>
        <p:nvSpPr>
          <p:cNvPr id="100" name="Line 16"/>
          <p:cNvSpPr/>
          <p:nvPr/>
        </p:nvSpPr>
        <p:spPr>
          <a:xfrm flipH="1">
            <a:off x="990000" y="3581280"/>
            <a:ext cx="762120" cy="0"/>
          </a:xfrm>
          <a:prstGeom prst="line">
            <a:avLst/>
          </a:prstGeom>
          <a:ln w="187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Line 17"/>
          <p:cNvSpPr/>
          <p:nvPr/>
        </p:nvSpPr>
        <p:spPr>
          <a:xfrm flipH="1">
            <a:off x="1218600" y="3429000"/>
            <a:ext cx="228600" cy="3045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2" name="Line 18"/>
          <p:cNvSpPr/>
          <p:nvPr/>
        </p:nvSpPr>
        <p:spPr>
          <a:xfrm flipH="1">
            <a:off x="2057040" y="3429000"/>
            <a:ext cx="228600" cy="3045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3" name="Line 19"/>
          <p:cNvSpPr/>
          <p:nvPr/>
        </p:nvSpPr>
        <p:spPr>
          <a:xfrm flipH="1">
            <a:off x="1599840" y="4343400"/>
            <a:ext cx="228600" cy="3045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4" name="Text Box 20"/>
          <p:cNvSpPr/>
          <p:nvPr/>
        </p:nvSpPr>
        <p:spPr>
          <a:xfrm>
            <a:off x="1052640" y="293652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n</a:t>
            </a:r>
          </a:p>
        </p:txBody>
      </p:sp>
      <p:sp>
        <p:nvSpPr>
          <p:cNvPr id="105" name="Text Box 21"/>
          <p:cNvSpPr/>
          <p:nvPr/>
        </p:nvSpPr>
        <p:spPr>
          <a:xfrm>
            <a:off x="1906560" y="2971800"/>
            <a:ext cx="28224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</a:t>
            </a:r>
          </a:p>
        </p:txBody>
      </p:sp>
      <p:sp>
        <p:nvSpPr>
          <p:cNvPr id="106" name="Text Box 22"/>
          <p:cNvSpPr/>
          <p:nvPr/>
        </p:nvSpPr>
        <p:spPr>
          <a:xfrm>
            <a:off x="1366560" y="4003560"/>
            <a:ext cx="31608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Παράμετροι μνήμης</a:t>
            </a: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Μέγεθος.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Εύρος διεύθυνσης.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Λόγος διαστάσεων (η αναλογία ύψους/ πλάτους).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Εύρος δεδομένων.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Τύποι μνημών</a:t>
            </a: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ROM: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Προγραμματιζόμενη με μάσκα.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Προγραμματιζόμενη με φλας.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RAM: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DRAM.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SRAM.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SRAM vs. DRAM</a:t>
            </a: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SRAM: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Γρηγορότερη.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Ενσωματώνεται πιο εύκολα στα λογικά κυκλώματα.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Υψηλότερη κατανάλωση ισχύος.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DRAM: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Πιο πυκνή.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Πρέπει να ανανεώνεται.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Τυπική (γενική) SRAM</a:t>
            </a:r>
          </a:p>
        </p:txBody>
      </p:sp>
      <p:sp>
        <p:nvSpPr>
          <p:cNvPr id="114" name="Rectangle 4"/>
          <p:cNvSpPr/>
          <p:nvPr/>
        </p:nvSpPr>
        <p:spPr>
          <a:xfrm>
            <a:off x="4419360" y="2361960"/>
            <a:ext cx="1905120" cy="2971800"/>
          </a:xfrm>
          <a:prstGeom prst="rect">
            <a:avLst/>
          </a:prstGeom>
          <a:solidFill>
            <a:srgbClr val="FFCC00"/>
          </a:solidFill>
          <a:ln w="187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5" name="Line 5"/>
          <p:cNvSpPr/>
          <p:nvPr/>
        </p:nvSpPr>
        <p:spPr>
          <a:xfrm flipH="1">
            <a:off x="3885840" y="2971800"/>
            <a:ext cx="533160" cy="0"/>
          </a:xfrm>
          <a:prstGeom prst="line">
            <a:avLst/>
          </a:prstGeom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6" name="Text Box 8"/>
          <p:cNvSpPr/>
          <p:nvPr/>
        </p:nvSpPr>
        <p:spPr>
          <a:xfrm>
            <a:off x="2883600" y="2707920"/>
            <a:ext cx="6379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CE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’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Line 9"/>
          <p:cNvSpPr/>
          <p:nvPr/>
        </p:nvSpPr>
        <p:spPr>
          <a:xfrm flipH="1">
            <a:off x="3885840" y="3581280"/>
            <a:ext cx="533160" cy="0"/>
          </a:xfrm>
          <a:prstGeom prst="line">
            <a:avLst/>
          </a:prstGeom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8" name="Text Box 10"/>
          <p:cNvSpPr/>
          <p:nvPr/>
        </p:nvSpPr>
        <p:spPr>
          <a:xfrm>
            <a:off x="2792880" y="3317760"/>
            <a:ext cx="82404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R/W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’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Line 11"/>
          <p:cNvSpPr/>
          <p:nvPr/>
        </p:nvSpPr>
        <p:spPr>
          <a:xfrm flipH="1">
            <a:off x="3885840" y="4190760"/>
            <a:ext cx="533160" cy="0"/>
          </a:xfrm>
          <a:prstGeom prst="line">
            <a:avLst/>
          </a:prstGeom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Text Box 12"/>
          <p:cNvSpPr/>
          <p:nvPr/>
        </p:nvSpPr>
        <p:spPr>
          <a:xfrm>
            <a:off x="2336400" y="3927240"/>
            <a:ext cx="174348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Διευθύνσεις </a:t>
            </a:r>
          </a:p>
        </p:txBody>
      </p:sp>
      <p:sp>
        <p:nvSpPr>
          <p:cNvPr id="121" name="Line 13"/>
          <p:cNvSpPr/>
          <p:nvPr/>
        </p:nvSpPr>
        <p:spPr>
          <a:xfrm flipH="1">
            <a:off x="3885840" y="4876560"/>
            <a:ext cx="533160" cy="0"/>
          </a:xfrm>
          <a:prstGeom prst="line">
            <a:avLst/>
          </a:prstGeom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2" name="Text Box 14"/>
          <p:cNvSpPr/>
          <p:nvPr/>
        </p:nvSpPr>
        <p:spPr>
          <a:xfrm>
            <a:off x="2476800" y="4613040"/>
            <a:ext cx="14659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Γενικός χρονισμός SRAM</a:t>
            </a:r>
          </a:p>
        </p:txBody>
      </p:sp>
      <p:sp>
        <p:nvSpPr>
          <p:cNvPr id="124" name="Line 4"/>
          <p:cNvSpPr/>
          <p:nvPr/>
        </p:nvSpPr>
        <p:spPr>
          <a:xfrm flipV="1">
            <a:off x="1600200" y="1981080"/>
            <a:ext cx="0" cy="3657600"/>
          </a:xfrm>
          <a:prstGeom prst="line">
            <a:avLst/>
          </a:prstGeom>
          <a:ln w="1872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5" name="Line 5"/>
          <p:cNvSpPr/>
          <p:nvPr/>
        </p:nvSpPr>
        <p:spPr>
          <a:xfrm>
            <a:off x="1600200" y="5638680"/>
            <a:ext cx="6172200" cy="0"/>
          </a:xfrm>
          <a:prstGeom prst="line">
            <a:avLst/>
          </a:prstGeom>
          <a:ln w="1872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6" name="Text Box 6"/>
          <p:cNvSpPr/>
          <p:nvPr/>
        </p:nvSpPr>
        <p:spPr>
          <a:xfrm>
            <a:off x="7426440" y="5832360"/>
            <a:ext cx="10314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χρόνος</a:t>
            </a:r>
          </a:p>
        </p:txBody>
      </p:sp>
      <p:sp>
        <p:nvSpPr>
          <p:cNvPr id="127" name="Text Box 7"/>
          <p:cNvSpPr/>
          <p:nvPr/>
        </p:nvSpPr>
        <p:spPr>
          <a:xfrm>
            <a:off x="780120" y="2286000"/>
            <a:ext cx="6379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CE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’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8" name="Text Box 8"/>
          <p:cNvSpPr/>
          <p:nvPr/>
        </p:nvSpPr>
        <p:spPr>
          <a:xfrm>
            <a:off x="689400" y="3124080"/>
            <a:ext cx="82404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R/W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’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9" name="Text Box 9"/>
          <p:cNvSpPr/>
          <p:nvPr/>
        </p:nvSpPr>
        <p:spPr>
          <a:xfrm>
            <a:off x="2520" y="4005000"/>
            <a:ext cx="16675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Διευθύνσεις</a:t>
            </a:r>
          </a:p>
        </p:txBody>
      </p:sp>
      <p:sp>
        <p:nvSpPr>
          <p:cNvPr id="130" name="Text Box 10"/>
          <p:cNvSpPr/>
          <p:nvPr/>
        </p:nvSpPr>
        <p:spPr>
          <a:xfrm>
            <a:off x="181440" y="4941720"/>
            <a:ext cx="13896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</a:t>
            </a:r>
          </a:p>
        </p:txBody>
      </p:sp>
      <p:sp>
        <p:nvSpPr>
          <p:cNvPr id="131" name="Line 11"/>
          <p:cNvSpPr/>
          <p:nvPr/>
        </p:nvSpPr>
        <p:spPr>
          <a:xfrm>
            <a:off x="1600200" y="2286000"/>
            <a:ext cx="76176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2" name="Line 12"/>
          <p:cNvSpPr/>
          <p:nvPr/>
        </p:nvSpPr>
        <p:spPr>
          <a:xfrm>
            <a:off x="2361960" y="2286000"/>
            <a:ext cx="152640" cy="68580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3" name="Line 13"/>
          <p:cNvSpPr/>
          <p:nvPr/>
        </p:nvSpPr>
        <p:spPr>
          <a:xfrm>
            <a:off x="2514600" y="2971800"/>
            <a:ext cx="213336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4" name="Line 14"/>
          <p:cNvSpPr/>
          <p:nvPr/>
        </p:nvSpPr>
        <p:spPr>
          <a:xfrm flipV="1">
            <a:off x="4647960" y="2285640"/>
            <a:ext cx="152640" cy="68580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5" name="Line 15"/>
          <p:cNvSpPr/>
          <p:nvPr/>
        </p:nvSpPr>
        <p:spPr>
          <a:xfrm>
            <a:off x="4800600" y="2286000"/>
            <a:ext cx="83808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6" name="Line 16"/>
          <p:cNvSpPr/>
          <p:nvPr/>
        </p:nvSpPr>
        <p:spPr>
          <a:xfrm>
            <a:off x="5638680" y="2286000"/>
            <a:ext cx="152280" cy="68580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7" name="Line 17"/>
          <p:cNvSpPr/>
          <p:nvPr/>
        </p:nvSpPr>
        <p:spPr>
          <a:xfrm>
            <a:off x="5790960" y="2971800"/>
            <a:ext cx="175284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8" name="Line 18"/>
          <p:cNvSpPr/>
          <p:nvPr/>
        </p:nvSpPr>
        <p:spPr>
          <a:xfrm>
            <a:off x="1600200" y="3124080"/>
            <a:ext cx="434340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9" name="Line 19"/>
          <p:cNvSpPr/>
          <p:nvPr/>
        </p:nvSpPr>
        <p:spPr>
          <a:xfrm>
            <a:off x="5943600" y="3124080"/>
            <a:ext cx="152280" cy="60948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0" name="Line 20"/>
          <p:cNvSpPr/>
          <p:nvPr/>
        </p:nvSpPr>
        <p:spPr>
          <a:xfrm>
            <a:off x="6095880" y="3733560"/>
            <a:ext cx="144792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1" name="AutoShape 21"/>
          <p:cNvSpPr/>
          <p:nvPr/>
        </p:nvSpPr>
        <p:spPr>
          <a:xfrm>
            <a:off x="2057400" y="4038480"/>
            <a:ext cx="2971800" cy="609480"/>
          </a:xfrm>
          <a:prstGeom prst="hexagon">
            <a:avLst>
              <a:gd name="adj" fmla="val 121899"/>
              <a:gd name="vf" fmla="val 115470"/>
            </a:avLst>
          </a:prstGeom>
          <a:noFill/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2" name="AutoShape 22"/>
          <p:cNvSpPr/>
          <p:nvPr/>
        </p:nvSpPr>
        <p:spPr>
          <a:xfrm>
            <a:off x="5333760" y="4038480"/>
            <a:ext cx="2362320" cy="609480"/>
          </a:xfrm>
          <a:prstGeom prst="hexagon">
            <a:avLst>
              <a:gd name="adj" fmla="val 96899"/>
              <a:gd name="vf" fmla="val 115470"/>
            </a:avLst>
          </a:prstGeom>
          <a:noFill/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3" name="Line 23"/>
          <p:cNvSpPr/>
          <p:nvPr/>
        </p:nvSpPr>
        <p:spPr>
          <a:xfrm flipH="1">
            <a:off x="1600200" y="4343400"/>
            <a:ext cx="45720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4" name="Line 24"/>
          <p:cNvSpPr/>
          <p:nvPr/>
        </p:nvSpPr>
        <p:spPr>
          <a:xfrm>
            <a:off x="5029200" y="4343400"/>
            <a:ext cx="30456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5" name="Text Box 25"/>
          <p:cNvSpPr/>
          <p:nvPr/>
        </p:nvSpPr>
        <p:spPr>
          <a:xfrm>
            <a:off x="2842920" y="5715000"/>
            <a:ext cx="208944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33CC33"/>
                </a:solidFill>
                <a:effectLst/>
                <a:uFillTx/>
                <a:latin typeface="Times New Roman"/>
              </a:rPr>
              <a:t>ανάγνωση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6" name="Text Box 26"/>
          <p:cNvSpPr/>
          <p:nvPr/>
        </p:nvSpPr>
        <p:spPr>
          <a:xfrm>
            <a:off x="5993640" y="5715000"/>
            <a:ext cx="122508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33CC33"/>
                </a:solidFill>
                <a:effectLst/>
                <a:uFillTx/>
                <a:latin typeface="Times New Roman"/>
              </a:rPr>
              <a:t>εγγραφή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7" name="AutoShape 27"/>
          <p:cNvSpPr/>
          <p:nvPr/>
        </p:nvSpPr>
        <p:spPr>
          <a:xfrm>
            <a:off x="2743200" y="4800600"/>
            <a:ext cx="2209680" cy="609480"/>
          </a:xfrm>
          <a:prstGeom prst="hexagon">
            <a:avLst>
              <a:gd name="adj" fmla="val 90638"/>
              <a:gd name="vf" fmla="val 115470"/>
            </a:avLst>
          </a:prstGeom>
          <a:noFill/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από SRAM</a:t>
            </a:r>
          </a:p>
        </p:txBody>
      </p:sp>
      <p:sp>
        <p:nvSpPr>
          <p:cNvPr id="148" name="AutoShape 28"/>
          <p:cNvSpPr/>
          <p:nvPr/>
        </p:nvSpPr>
        <p:spPr>
          <a:xfrm>
            <a:off x="5562360" y="4800600"/>
            <a:ext cx="2210040" cy="609480"/>
          </a:xfrm>
          <a:prstGeom prst="hexagon">
            <a:avLst>
              <a:gd name="adj" fmla="val 90653"/>
              <a:gd name="vf" fmla="val 115470"/>
            </a:avLst>
          </a:prstGeom>
          <a:noFill/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από CPU</a:t>
            </a:r>
          </a:p>
        </p:txBody>
      </p:sp>
      <p:sp>
        <p:nvSpPr>
          <p:cNvPr id="149" name="Line 29"/>
          <p:cNvSpPr/>
          <p:nvPr/>
        </p:nvSpPr>
        <p:spPr>
          <a:xfrm flipH="1">
            <a:off x="1599840" y="5105160"/>
            <a:ext cx="114300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0" name="Line 30"/>
          <p:cNvSpPr/>
          <p:nvPr/>
        </p:nvSpPr>
        <p:spPr>
          <a:xfrm>
            <a:off x="4952880" y="5105160"/>
            <a:ext cx="60948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Γενική συσκευή DRAM</a:t>
            </a:r>
          </a:p>
        </p:txBody>
      </p:sp>
      <p:sp>
        <p:nvSpPr>
          <p:cNvPr id="152" name="Rectangle 4"/>
          <p:cNvSpPr/>
          <p:nvPr/>
        </p:nvSpPr>
        <p:spPr>
          <a:xfrm>
            <a:off x="4419360" y="2361960"/>
            <a:ext cx="1905120" cy="2971800"/>
          </a:xfrm>
          <a:prstGeom prst="rect">
            <a:avLst/>
          </a:prstGeom>
          <a:solidFill>
            <a:srgbClr val="FFCC00"/>
          </a:solidFill>
          <a:ln w="187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3" name="Line 5"/>
          <p:cNvSpPr/>
          <p:nvPr/>
        </p:nvSpPr>
        <p:spPr>
          <a:xfrm flipH="1">
            <a:off x="3885840" y="2514600"/>
            <a:ext cx="533160" cy="0"/>
          </a:xfrm>
          <a:prstGeom prst="line">
            <a:avLst/>
          </a:prstGeom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4" name="Text Box 6"/>
          <p:cNvSpPr/>
          <p:nvPr/>
        </p:nvSpPr>
        <p:spPr>
          <a:xfrm>
            <a:off x="2883600" y="2250720"/>
            <a:ext cx="6379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CE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’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5" name="Line 7"/>
          <p:cNvSpPr/>
          <p:nvPr/>
        </p:nvSpPr>
        <p:spPr>
          <a:xfrm flipH="1">
            <a:off x="3885840" y="3047760"/>
            <a:ext cx="533160" cy="0"/>
          </a:xfrm>
          <a:prstGeom prst="line">
            <a:avLst/>
          </a:prstGeom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6" name="Text Box 8"/>
          <p:cNvSpPr/>
          <p:nvPr/>
        </p:nvSpPr>
        <p:spPr>
          <a:xfrm>
            <a:off x="2792880" y="2784240"/>
            <a:ext cx="82404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R/W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’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7" name="Line 9"/>
          <p:cNvSpPr/>
          <p:nvPr/>
        </p:nvSpPr>
        <p:spPr>
          <a:xfrm flipH="1">
            <a:off x="3885840" y="4647960"/>
            <a:ext cx="533160" cy="0"/>
          </a:xfrm>
          <a:prstGeom prst="line">
            <a:avLst/>
          </a:prstGeom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8" name="Text Box 10"/>
          <p:cNvSpPr/>
          <p:nvPr/>
        </p:nvSpPr>
        <p:spPr>
          <a:xfrm>
            <a:off x="2271240" y="4365360"/>
            <a:ext cx="16675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Διευθύνσεις</a:t>
            </a:r>
          </a:p>
        </p:txBody>
      </p:sp>
      <p:sp>
        <p:nvSpPr>
          <p:cNvPr id="159" name="Line 11"/>
          <p:cNvSpPr/>
          <p:nvPr/>
        </p:nvSpPr>
        <p:spPr>
          <a:xfrm flipH="1">
            <a:off x="3885840" y="5181480"/>
            <a:ext cx="533160" cy="0"/>
          </a:xfrm>
          <a:prstGeom prst="line">
            <a:avLst/>
          </a:prstGeom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0" name="Text Box 12"/>
          <p:cNvSpPr/>
          <p:nvPr/>
        </p:nvSpPr>
        <p:spPr>
          <a:xfrm>
            <a:off x="2476800" y="4917960"/>
            <a:ext cx="14659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 </a:t>
            </a:r>
          </a:p>
        </p:txBody>
      </p:sp>
      <p:sp>
        <p:nvSpPr>
          <p:cNvPr id="161" name="Line 13"/>
          <p:cNvSpPr/>
          <p:nvPr/>
        </p:nvSpPr>
        <p:spPr>
          <a:xfrm flipH="1">
            <a:off x="3885840" y="3581280"/>
            <a:ext cx="533160" cy="0"/>
          </a:xfrm>
          <a:prstGeom prst="line">
            <a:avLst/>
          </a:prstGeom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2" name="Text Box 14"/>
          <p:cNvSpPr/>
          <p:nvPr/>
        </p:nvSpPr>
        <p:spPr>
          <a:xfrm>
            <a:off x="2786040" y="3317760"/>
            <a:ext cx="8413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RAS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’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3" name="Line 15"/>
          <p:cNvSpPr/>
          <p:nvPr/>
        </p:nvSpPr>
        <p:spPr>
          <a:xfrm flipH="1">
            <a:off x="3885840" y="4190760"/>
            <a:ext cx="533160" cy="0"/>
          </a:xfrm>
          <a:prstGeom prst="line">
            <a:avLst/>
          </a:prstGeom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4" name="Text Box 16"/>
          <p:cNvSpPr/>
          <p:nvPr/>
        </p:nvSpPr>
        <p:spPr>
          <a:xfrm>
            <a:off x="2786040" y="3927240"/>
            <a:ext cx="8413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CAS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’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Γενικός χρονισμός DRAM</a:t>
            </a:r>
          </a:p>
        </p:txBody>
      </p:sp>
      <p:sp>
        <p:nvSpPr>
          <p:cNvPr id="166" name="Line 4"/>
          <p:cNvSpPr/>
          <p:nvPr/>
        </p:nvSpPr>
        <p:spPr>
          <a:xfrm>
            <a:off x="1817640" y="6064200"/>
            <a:ext cx="6858000" cy="0"/>
          </a:xfrm>
          <a:prstGeom prst="line">
            <a:avLst/>
          </a:prstGeom>
          <a:ln w="1872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7" name="Line 5"/>
          <p:cNvSpPr/>
          <p:nvPr/>
        </p:nvSpPr>
        <p:spPr>
          <a:xfrm flipV="1">
            <a:off x="1817640" y="1796760"/>
            <a:ext cx="0" cy="4267440"/>
          </a:xfrm>
          <a:prstGeom prst="line">
            <a:avLst/>
          </a:prstGeom>
          <a:ln w="1872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8" name="Text Box 6"/>
          <p:cNvSpPr/>
          <p:nvPr/>
        </p:nvSpPr>
        <p:spPr>
          <a:xfrm>
            <a:off x="7378560" y="6140160"/>
            <a:ext cx="10314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χρόνος</a:t>
            </a:r>
          </a:p>
        </p:txBody>
      </p:sp>
      <p:sp>
        <p:nvSpPr>
          <p:cNvPr id="169" name="Text Box 7"/>
          <p:cNvSpPr/>
          <p:nvPr/>
        </p:nvSpPr>
        <p:spPr>
          <a:xfrm>
            <a:off x="1071000" y="2025360"/>
            <a:ext cx="56232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CE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’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0" name="Text Box 8"/>
          <p:cNvSpPr/>
          <p:nvPr/>
        </p:nvSpPr>
        <p:spPr>
          <a:xfrm>
            <a:off x="993960" y="2558880"/>
            <a:ext cx="71784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R/W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’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1" name="Text Box 9"/>
          <p:cNvSpPr/>
          <p:nvPr/>
        </p:nvSpPr>
        <p:spPr>
          <a:xfrm>
            <a:off x="994680" y="3244680"/>
            <a:ext cx="73224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RAS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’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2" name="Text Box 10"/>
          <p:cNvSpPr/>
          <p:nvPr/>
        </p:nvSpPr>
        <p:spPr>
          <a:xfrm>
            <a:off x="994680" y="3930480"/>
            <a:ext cx="73224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CAS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’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3" name="Text Box 11"/>
          <p:cNvSpPr/>
          <p:nvPr/>
        </p:nvSpPr>
        <p:spPr>
          <a:xfrm>
            <a:off x="472320" y="4705200"/>
            <a:ext cx="142200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Διευθύνσεις</a:t>
            </a:r>
          </a:p>
        </p:txBody>
      </p:sp>
      <p:sp>
        <p:nvSpPr>
          <p:cNvPr id="174" name="Text Box 12"/>
          <p:cNvSpPr/>
          <p:nvPr/>
        </p:nvSpPr>
        <p:spPr>
          <a:xfrm>
            <a:off x="617400" y="5281560"/>
            <a:ext cx="125388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 </a:t>
            </a:r>
          </a:p>
        </p:txBody>
      </p:sp>
      <p:sp>
        <p:nvSpPr>
          <p:cNvPr id="175" name="Line 13"/>
          <p:cNvSpPr/>
          <p:nvPr/>
        </p:nvSpPr>
        <p:spPr>
          <a:xfrm>
            <a:off x="1817640" y="2025360"/>
            <a:ext cx="38088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6" name="Line 14"/>
          <p:cNvSpPr/>
          <p:nvPr/>
        </p:nvSpPr>
        <p:spPr>
          <a:xfrm>
            <a:off x="2198520" y="2025360"/>
            <a:ext cx="152280" cy="45720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7" name="Line 15"/>
          <p:cNvSpPr/>
          <p:nvPr/>
        </p:nvSpPr>
        <p:spPr>
          <a:xfrm>
            <a:off x="2350800" y="2482560"/>
            <a:ext cx="594360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8" name="Line 16"/>
          <p:cNvSpPr/>
          <p:nvPr/>
        </p:nvSpPr>
        <p:spPr>
          <a:xfrm>
            <a:off x="1817640" y="2635200"/>
            <a:ext cx="647676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9" name="Line 18"/>
          <p:cNvSpPr/>
          <p:nvPr/>
        </p:nvSpPr>
        <p:spPr>
          <a:xfrm>
            <a:off x="1817640" y="3168360"/>
            <a:ext cx="53316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0" name="Line 19"/>
          <p:cNvSpPr/>
          <p:nvPr/>
        </p:nvSpPr>
        <p:spPr>
          <a:xfrm>
            <a:off x="2350800" y="3168360"/>
            <a:ext cx="152640" cy="45720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1" name="Line 20"/>
          <p:cNvSpPr/>
          <p:nvPr/>
        </p:nvSpPr>
        <p:spPr>
          <a:xfrm>
            <a:off x="2503440" y="3625560"/>
            <a:ext cx="579096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2" name="Line 21"/>
          <p:cNvSpPr/>
          <p:nvPr/>
        </p:nvSpPr>
        <p:spPr>
          <a:xfrm>
            <a:off x="1817640" y="4006800"/>
            <a:ext cx="259056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3" name="Line 22"/>
          <p:cNvSpPr/>
          <p:nvPr/>
        </p:nvSpPr>
        <p:spPr>
          <a:xfrm>
            <a:off x="4408200" y="4006800"/>
            <a:ext cx="152640" cy="45720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4" name="Line 23"/>
          <p:cNvSpPr/>
          <p:nvPr/>
        </p:nvSpPr>
        <p:spPr>
          <a:xfrm>
            <a:off x="4560840" y="4464000"/>
            <a:ext cx="380988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5" name="AutoShape 24"/>
          <p:cNvSpPr/>
          <p:nvPr/>
        </p:nvSpPr>
        <p:spPr>
          <a:xfrm>
            <a:off x="2350800" y="4616280"/>
            <a:ext cx="1752840" cy="609480"/>
          </a:xfrm>
          <a:prstGeom prst="hexagon">
            <a:avLst>
              <a:gd name="adj" fmla="val 71899"/>
              <a:gd name="vf" fmla="val 115470"/>
            </a:avLst>
          </a:prstGeom>
          <a:solidFill>
            <a:srgbClr val="FFFFFF"/>
          </a:solidFill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διεύθυνση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γραμμής</a:t>
            </a:r>
          </a:p>
        </p:txBody>
      </p:sp>
      <p:sp>
        <p:nvSpPr>
          <p:cNvPr id="186" name="AutoShape 25"/>
          <p:cNvSpPr/>
          <p:nvPr/>
        </p:nvSpPr>
        <p:spPr>
          <a:xfrm>
            <a:off x="4332240" y="4616280"/>
            <a:ext cx="3733560" cy="609480"/>
          </a:xfrm>
          <a:prstGeom prst="hexagon">
            <a:avLst>
              <a:gd name="adj" fmla="val 153145"/>
              <a:gd name="vf" fmla="val 115470"/>
            </a:avLst>
          </a:prstGeom>
          <a:solidFill>
            <a:srgbClr val="FFFFFF"/>
          </a:solidFill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διεύθυνση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στήλης</a:t>
            </a:r>
          </a:p>
        </p:txBody>
      </p:sp>
      <p:sp>
        <p:nvSpPr>
          <p:cNvPr id="187" name="AutoShape 26"/>
          <p:cNvSpPr/>
          <p:nvPr/>
        </p:nvSpPr>
        <p:spPr>
          <a:xfrm>
            <a:off x="6084720" y="5302080"/>
            <a:ext cx="1752480" cy="609480"/>
          </a:xfrm>
          <a:prstGeom prst="hexagon">
            <a:avLst>
              <a:gd name="adj" fmla="val 71884"/>
              <a:gd name="vf" fmla="val 115470"/>
            </a:avLst>
          </a:prstGeom>
          <a:solidFill>
            <a:srgbClr val="FFFFFF"/>
          </a:solidFill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</a:t>
            </a:r>
          </a:p>
        </p:txBody>
      </p:sp>
      <p:sp>
        <p:nvSpPr>
          <p:cNvPr id="188" name="Line 27"/>
          <p:cNvSpPr/>
          <p:nvPr/>
        </p:nvSpPr>
        <p:spPr>
          <a:xfrm flipH="1">
            <a:off x="1817280" y="4921200"/>
            <a:ext cx="53316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9" name="Line 28"/>
          <p:cNvSpPr/>
          <p:nvPr/>
        </p:nvSpPr>
        <p:spPr>
          <a:xfrm>
            <a:off x="4103640" y="4921200"/>
            <a:ext cx="30456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0" name="Line 29"/>
          <p:cNvSpPr/>
          <p:nvPr/>
        </p:nvSpPr>
        <p:spPr>
          <a:xfrm>
            <a:off x="8065800" y="4921200"/>
            <a:ext cx="30492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1" name="Line 30"/>
          <p:cNvSpPr/>
          <p:nvPr/>
        </p:nvSpPr>
        <p:spPr>
          <a:xfrm>
            <a:off x="7837200" y="5607000"/>
            <a:ext cx="60984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2" name="Line 31"/>
          <p:cNvSpPr/>
          <p:nvPr/>
        </p:nvSpPr>
        <p:spPr>
          <a:xfrm flipH="1">
            <a:off x="1817280" y="5607000"/>
            <a:ext cx="426708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Πρόσβαση σε καθεστώς σελίδας</a:t>
            </a:r>
          </a:p>
        </p:txBody>
      </p:sp>
      <p:sp>
        <p:nvSpPr>
          <p:cNvPr id="194" name="Line 4"/>
          <p:cNvSpPr/>
          <p:nvPr/>
        </p:nvSpPr>
        <p:spPr>
          <a:xfrm>
            <a:off x="1746000" y="6135480"/>
            <a:ext cx="6858000" cy="0"/>
          </a:xfrm>
          <a:prstGeom prst="line">
            <a:avLst/>
          </a:prstGeom>
          <a:ln w="1872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5" name="Line 5"/>
          <p:cNvSpPr/>
          <p:nvPr/>
        </p:nvSpPr>
        <p:spPr>
          <a:xfrm flipV="1">
            <a:off x="1746000" y="1868040"/>
            <a:ext cx="0" cy="4267080"/>
          </a:xfrm>
          <a:prstGeom prst="line">
            <a:avLst/>
          </a:prstGeom>
          <a:ln w="1872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6" name="Text Box 6"/>
          <p:cNvSpPr/>
          <p:nvPr/>
        </p:nvSpPr>
        <p:spPr>
          <a:xfrm>
            <a:off x="7307280" y="6211800"/>
            <a:ext cx="10314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χρόνος</a:t>
            </a:r>
          </a:p>
        </p:txBody>
      </p:sp>
      <p:sp>
        <p:nvSpPr>
          <p:cNvPr id="197" name="Text Box 7"/>
          <p:cNvSpPr/>
          <p:nvPr/>
        </p:nvSpPr>
        <p:spPr>
          <a:xfrm>
            <a:off x="999720" y="2097000"/>
            <a:ext cx="56232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CE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’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8" name="Text Box 8"/>
          <p:cNvSpPr/>
          <p:nvPr/>
        </p:nvSpPr>
        <p:spPr>
          <a:xfrm>
            <a:off x="922680" y="2630160"/>
            <a:ext cx="71784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R/W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’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9" name="Text Box 9"/>
          <p:cNvSpPr/>
          <p:nvPr/>
        </p:nvSpPr>
        <p:spPr>
          <a:xfrm>
            <a:off x="923400" y="3315960"/>
            <a:ext cx="73224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RAS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’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0" name="Text Box 10"/>
          <p:cNvSpPr/>
          <p:nvPr/>
        </p:nvSpPr>
        <p:spPr>
          <a:xfrm>
            <a:off x="923400" y="4001760"/>
            <a:ext cx="73224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CAS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’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1" name="Text Box 11"/>
          <p:cNvSpPr/>
          <p:nvPr/>
        </p:nvSpPr>
        <p:spPr>
          <a:xfrm>
            <a:off x="221760" y="4776480"/>
            <a:ext cx="142200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Διευθύνσεις</a:t>
            </a:r>
          </a:p>
        </p:txBody>
      </p:sp>
      <p:sp>
        <p:nvSpPr>
          <p:cNvPr id="202" name="Text Box 12"/>
          <p:cNvSpPr/>
          <p:nvPr/>
        </p:nvSpPr>
        <p:spPr>
          <a:xfrm>
            <a:off x="545760" y="5352840"/>
            <a:ext cx="125388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 </a:t>
            </a:r>
          </a:p>
        </p:txBody>
      </p:sp>
      <p:sp>
        <p:nvSpPr>
          <p:cNvPr id="203" name="Line 13"/>
          <p:cNvSpPr/>
          <p:nvPr/>
        </p:nvSpPr>
        <p:spPr>
          <a:xfrm>
            <a:off x="1746000" y="2097000"/>
            <a:ext cx="38124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4" name="Line 14"/>
          <p:cNvSpPr/>
          <p:nvPr/>
        </p:nvSpPr>
        <p:spPr>
          <a:xfrm>
            <a:off x="2127240" y="2097000"/>
            <a:ext cx="152280" cy="45720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5" name="Line 15"/>
          <p:cNvSpPr/>
          <p:nvPr/>
        </p:nvSpPr>
        <p:spPr>
          <a:xfrm>
            <a:off x="2279520" y="2554200"/>
            <a:ext cx="594360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6" name="Line 16"/>
          <p:cNvSpPr/>
          <p:nvPr/>
        </p:nvSpPr>
        <p:spPr>
          <a:xfrm>
            <a:off x="1746000" y="2706480"/>
            <a:ext cx="647712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7" name="Line 17"/>
          <p:cNvSpPr/>
          <p:nvPr/>
        </p:nvSpPr>
        <p:spPr>
          <a:xfrm>
            <a:off x="1746000" y="3240000"/>
            <a:ext cx="53352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8" name="Line 18"/>
          <p:cNvSpPr/>
          <p:nvPr/>
        </p:nvSpPr>
        <p:spPr>
          <a:xfrm>
            <a:off x="2279520" y="3240000"/>
            <a:ext cx="152280" cy="45720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9" name="Line 19"/>
          <p:cNvSpPr/>
          <p:nvPr/>
        </p:nvSpPr>
        <p:spPr>
          <a:xfrm>
            <a:off x="2431800" y="3697200"/>
            <a:ext cx="579132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0" name="Line 20"/>
          <p:cNvSpPr/>
          <p:nvPr/>
        </p:nvSpPr>
        <p:spPr>
          <a:xfrm>
            <a:off x="1746000" y="4078080"/>
            <a:ext cx="259092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1" name="Line 21"/>
          <p:cNvSpPr/>
          <p:nvPr/>
        </p:nvSpPr>
        <p:spPr>
          <a:xfrm>
            <a:off x="4336920" y="4078080"/>
            <a:ext cx="152280" cy="45720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2" name="Line 22"/>
          <p:cNvSpPr/>
          <p:nvPr/>
        </p:nvSpPr>
        <p:spPr>
          <a:xfrm>
            <a:off x="4489200" y="4535280"/>
            <a:ext cx="53352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3" name="AutoShape 24"/>
          <p:cNvSpPr/>
          <p:nvPr/>
        </p:nvSpPr>
        <p:spPr>
          <a:xfrm>
            <a:off x="4260600" y="4687560"/>
            <a:ext cx="1295640" cy="609840"/>
          </a:xfrm>
          <a:prstGeom prst="hexagon">
            <a:avLst>
              <a:gd name="adj" fmla="val 53114"/>
              <a:gd name="vf" fmla="val 115470"/>
            </a:avLst>
          </a:prstGeom>
          <a:solidFill>
            <a:srgbClr val="FFFFFF"/>
          </a:solidFill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διεύθυνση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στήλης</a:t>
            </a:r>
          </a:p>
        </p:txBody>
      </p:sp>
      <p:sp>
        <p:nvSpPr>
          <p:cNvPr id="214" name="AutoShape 25"/>
          <p:cNvSpPr/>
          <p:nvPr/>
        </p:nvSpPr>
        <p:spPr>
          <a:xfrm>
            <a:off x="4641840" y="5373360"/>
            <a:ext cx="1143000" cy="609840"/>
          </a:xfrm>
          <a:prstGeom prst="hexagon">
            <a:avLst>
              <a:gd name="adj" fmla="val 46857"/>
              <a:gd name="vf" fmla="val 115470"/>
            </a:avLst>
          </a:prstGeom>
          <a:solidFill>
            <a:srgbClr val="FFFFFF"/>
          </a:solidFill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</a:t>
            </a:r>
          </a:p>
        </p:txBody>
      </p:sp>
      <p:sp>
        <p:nvSpPr>
          <p:cNvPr id="215" name="Line 26"/>
          <p:cNvSpPr/>
          <p:nvPr/>
        </p:nvSpPr>
        <p:spPr>
          <a:xfrm flipH="1">
            <a:off x="1746000" y="4992480"/>
            <a:ext cx="53352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6" name="Line 27"/>
          <p:cNvSpPr/>
          <p:nvPr/>
        </p:nvSpPr>
        <p:spPr>
          <a:xfrm>
            <a:off x="4032000" y="4992480"/>
            <a:ext cx="30492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7" name="Line 30"/>
          <p:cNvSpPr/>
          <p:nvPr/>
        </p:nvSpPr>
        <p:spPr>
          <a:xfrm flipH="1">
            <a:off x="1746000" y="5678280"/>
            <a:ext cx="289584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8" name="Line 31"/>
          <p:cNvSpPr/>
          <p:nvPr/>
        </p:nvSpPr>
        <p:spPr>
          <a:xfrm flipV="1">
            <a:off x="5022720" y="4078080"/>
            <a:ext cx="152280" cy="45720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9" name="Line 32"/>
          <p:cNvSpPr/>
          <p:nvPr/>
        </p:nvSpPr>
        <p:spPr>
          <a:xfrm>
            <a:off x="5175000" y="4078080"/>
            <a:ext cx="53352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0" name="Line 36"/>
          <p:cNvSpPr/>
          <p:nvPr/>
        </p:nvSpPr>
        <p:spPr>
          <a:xfrm>
            <a:off x="5708520" y="4078080"/>
            <a:ext cx="152280" cy="45720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1" name="Line 37"/>
          <p:cNvSpPr/>
          <p:nvPr/>
        </p:nvSpPr>
        <p:spPr>
          <a:xfrm>
            <a:off x="5860800" y="4535280"/>
            <a:ext cx="53352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2" name="Line 38"/>
          <p:cNvSpPr/>
          <p:nvPr/>
        </p:nvSpPr>
        <p:spPr>
          <a:xfrm flipV="1">
            <a:off x="6394320" y="4078080"/>
            <a:ext cx="152280" cy="45720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3" name="Line 39"/>
          <p:cNvSpPr/>
          <p:nvPr/>
        </p:nvSpPr>
        <p:spPr>
          <a:xfrm>
            <a:off x="6546600" y="4078080"/>
            <a:ext cx="53352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4" name="Line 40"/>
          <p:cNvSpPr/>
          <p:nvPr/>
        </p:nvSpPr>
        <p:spPr>
          <a:xfrm>
            <a:off x="7080120" y="4078080"/>
            <a:ext cx="152280" cy="45720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5" name="Line 41"/>
          <p:cNvSpPr/>
          <p:nvPr/>
        </p:nvSpPr>
        <p:spPr>
          <a:xfrm>
            <a:off x="7232400" y="4535280"/>
            <a:ext cx="53352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6" name="Line 42"/>
          <p:cNvSpPr/>
          <p:nvPr/>
        </p:nvSpPr>
        <p:spPr>
          <a:xfrm flipV="1">
            <a:off x="7765920" y="4078080"/>
            <a:ext cx="152280" cy="45720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7" name="Line 43"/>
          <p:cNvSpPr/>
          <p:nvPr/>
        </p:nvSpPr>
        <p:spPr>
          <a:xfrm>
            <a:off x="7918200" y="4078080"/>
            <a:ext cx="53352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8" name="AutoShape 44"/>
          <p:cNvSpPr/>
          <p:nvPr/>
        </p:nvSpPr>
        <p:spPr>
          <a:xfrm>
            <a:off x="5632200" y="4687560"/>
            <a:ext cx="1295640" cy="609840"/>
          </a:xfrm>
          <a:prstGeom prst="hexagon">
            <a:avLst>
              <a:gd name="adj" fmla="val 53114"/>
              <a:gd name="vf" fmla="val 115470"/>
            </a:avLst>
          </a:prstGeom>
          <a:solidFill>
            <a:srgbClr val="FFFFFF"/>
          </a:solidFill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διεύθυνση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στήλης</a:t>
            </a:r>
          </a:p>
        </p:txBody>
      </p:sp>
      <p:sp>
        <p:nvSpPr>
          <p:cNvPr id="229" name="AutoShape 45"/>
          <p:cNvSpPr/>
          <p:nvPr/>
        </p:nvSpPr>
        <p:spPr>
          <a:xfrm>
            <a:off x="7003800" y="4687560"/>
            <a:ext cx="1295640" cy="609840"/>
          </a:xfrm>
          <a:prstGeom prst="hexagon">
            <a:avLst>
              <a:gd name="adj" fmla="val 53114"/>
              <a:gd name="vf" fmla="val 115470"/>
            </a:avLst>
          </a:prstGeom>
          <a:solidFill>
            <a:srgbClr val="FFFFFF"/>
          </a:solidFill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διεύθυνση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στήλης</a:t>
            </a:r>
          </a:p>
        </p:txBody>
      </p:sp>
      <p:sp>
        <p:nvSpPr>
          <p:cNvPr id="230" name="AutoShape 46"/>
          <p:cNvSpPr/>
          <p:nvPr/>
        </p:nvSpPr>
        <p:spPr>
          <a:xfrm>
            <a:off x="5937120" y="5373360"/>
            <a:ext cx="1143000" cy="609840"/>
          </a:xfrm>
          <a:prstGeom prst="hexagon">
            <a:avLst>
              <a:gd name="adj" fmla="val 46857"/>
              <a:gd name="vf" fmla="val 115470"/>
            </a:avLst>
          </a:prstGeom>
          <a:solidFill>
            <a:srgbClr val="FFFFFF"/>
          </a:solidFill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</a:t>
            </a:r>
          </a:p>
        </p:txBody>
      </p:sp>
      <p:sp>
        <p:nvSpPr>
          <p:cNvPr id="231" name="AutoShape 47"/>
          <p:cNvSpPr/>
          <p:nvPr/>
        </p:nvSpPr>
        <p:spPr>
          <a:xfrm>
            <a:off x="7232400" y="5373360"/>
            <a:ext cx="1143000" cy="609840"/>
          </a:xfrm>
          <a:prstGeom prst="hexagon">
            <a:avLst>
              <a:gd name="adj" fmla="val 46857"/>
              <a:gd name="vf" fmla="val 115470"/>
            </a:avLst>
          </a:prstGeom>
          <a:solidFill>
            <a:srgbClr val="FFFFFF"/>
          </a:solidFill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</a:t>
            </a:r>
          </a:p>
        </p:txBody>
      </p:sp>
      <p:sp>
        <p:nvSpPr>
          <p:cNvPr id="232" name="Line 48"/>
          <p:cNvSpPr/>
          <p:nvPr/>
        </p:nvSpPr>
        <p:spPr>
          <a:xfrm>
            <a:off x="5556240" y="4992480"/>
            <a:ext cx="7596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3" name="Line 49"/>
          <p:cNvSpPr/>
          <p:nvPr/>
        </p:nvSpPr>
        <p:spPr>
          <a:xfrm>
            <a:off x="6927840" y="4992480"/>
            <a:ext cx="7596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4" name="Line 50"/>
          <p:cNvSpPr/>
          <p:nvPr/>
        </p:nvSpPr>
        <p:spPr>
          <a:xfrm>
            <a:off x="5784840" y="5678280"/>
            <a:ext cx="15228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5" name="Line 51"/>
          <p:cNvSpPr/>
          <p:nvPr/>
        </p:nvSpPr>
        <p:spPr>
          <a:xfrm>
            <a:off x="7080120" y="5678280"/>
            <a:ext cx="152280" cy="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6" name="AutoShape 53"/>
          <p:cNvSpPr/>
          <p:nvPr/>
        </p:nvSpPr>
        <p:spPr>
          <a:xfrm>
            <a:off x="2279520" y="4687560"/>
            <a:ext cx="1752480" cy="609840"/>
          </a:xfrm>
          <a:prstGeom prst="hexagon">
            <a:avLst>
              <a:gd name="adj" fmla="val 71842"/>
              <a:gd name="vf" fmla="val 115470"/>
            </a:avLst>
          </a:prstGeom>
          <a:solidFill>
            <a:srgbClr val="FFFFFF"/>
          </a:solidFill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διεύθυνση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γραμμής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Ανανέωση RAM</a:t>
            </a:r>
          </a:p>
        </p:txBody>
      </p:sp>
      <p:sp>
        <p:nvSpPr>
          <p:cNvPr id="238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Οι τιμές χάνονται περίπου σε 1 ms.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Ανανεώνουμε τις τιμές ξαναδιαβάζοντάς τες.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Κατά τη διάρκεια της ανανέωσης, η μνήμη δεν μπορεί να προσπελαστεί.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Ανανέωση CAS-πριν-από-RAS.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Κρυμμένη ανανέωση.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Άλλοι τύποι μνημών</a:t>
            </a:r>
          </a:p>
        </p:txBody>
      </p:sp>
      <p:sp>
        <p:nvSpPr>
          <p:cNvPr id="240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EDO (Extended data out): βελτιωμένη πρόσβαση σε καθεστώς σελίδας.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Σύγχρονη DRAM: πρόσβαση με ρολόι για διοχέτευση.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Rambus: DRAM με υψηλή διοχέτευση.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Ζητήματα σχετικά με Flash</a:t>
            </a:r>
          </a:p>
        </p:txBody>
      </p:sp>
      <p:sp>
        <p:nvSpPr>
          <p:cNvPr id="242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 Flash προγραμματίζεται στην τάση του συστήματος.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Ο χρόνος διαγραφής είναι πολύ μεγάλος.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Πρέπει να διαγράφεται σε μπλοκ.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Γενική δομή Διαύλου</a:t>
            </a:r>
          </a:p>
        </p:txBody>
      </p:sp>
      <p:sp>
        <p:nvSpPr>
          <p:cNvPr id="244" name="PlaceHolder 2"/>
          <p:cNvSpPr>
            <a:spLocks noGrp="1"/>
          </p:cNvSpPr>
          <p:nvPr>
            <p:ph/>
          </p:nvPr>
        </p:nvSpPr>
        <p:spPr>
          <a:xfrm>
            <a:off x="456840" y="1885320"/>
            <a:ext cx="260172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Διεύθυνση:</a:t>
            </a:r>
          </a:p>
          <a:p>
            <a:pPr marL="343080"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Δεδομένα:</a:t>
            </a:r>
          </a:p>
          <a:p>
            <a:pPr marL="343080"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Έλεγχος:</a:t>
            </a:r>
          </a:p>
        </p:txBody>
      </p:sp>
      <p:sp>
        <p:nvSpPr>
          <p:cNvPr id="245" name="Line 4"/>
          <p:cNvSpPr/>
          <p:nvPr/>
        </p:nvSpPr>
        <p:spPr>
          <a:xfrm>
            <a:off x="3200400" y="2209680"/>
            <a:ext cx="4724280" cy="0"/>
          </a:xfrm>
          <a:prstGeom prst="line">
            <a:avLst/>
          </a:prstGeom>
          <a:ln w="3780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6" name="Line 5"/>
          <p:cNvSpPr/>
          <p:nvPr/>
        </p:nvSpPr>
        <p:spPr>
          <a:xfrm flipH="1">
            <a:off x="3733200" y="2057400"/>
            <a:ext cx="304920" cy="304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7" name="Text Box 6"/>
          <p:cNvSpPr/>
          <p:nvPr/>
        </p:nvSpPr>
        <p:spPr>
          <a:xfrm>
            <a:off x="4100040" y="1641240"/>
            <a:ext cx="41796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</a:t>
            </a:r>
          </a:p>
        </p:txBody>
      </p:sp>
      <p:sp>
        <p:nvSpPr>
          <p:cNvPr id="248" name="Line 7"/>
          <p:cNvSpPr/>
          <p:nvPr/>
        </p:nvSpPr>
        <p:spPr>
          <a:xfrm>
            <a:off x="3200400" y="3352680"/>
            <a:ext cx="4724280" cy="0"/>
          </a:xfrm>
          <a:prstGeom prst="line">
            <a:avLst/>
          </a:prstGeom>
          <a:ln w="3780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9" name="Line 8"/>
          <p:cNvSpPr/>
          <p:nvPr/>
        </p:nvSpPr>
        <p:spPr>
          <a:xfrm flipH="1">
            <a:off x="3733200" y="3200400"/>
            <a:ext cx="304920" cy="304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0" name="Line 9"/>
          <p:cNvSpPr/>
          <p:nvPr/>
        </p:nvSpPr>
        <p:spPr>
          <a:xfrm>
            <a:off x="3124080" y="4647960"/>
            <a:ext cx="4724280" cy="0"/>
          </a:xfrm>
          <a:prstGeom prst="line">
            <a:avLst/>
          </a:prstGeom>
          <a:ln w="3780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1" name="Line 10"/>
          <p:cNvSpPr/>
          <p:nvPr/>
        </p:nvSpPr>
        <p:spPr>
          <a:xfrm flipH="1">
            <a:off x="3657600" y="4495680"/>
            <a:ext cx="30456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2" name="Text Box 11"/>
          <p:cNvSpPr/>
          <p:nvPr/>
        </p:nvSpPr>
        <p:spPr>
          <a:xfrm>
            <a:off x="4024080" y="4079520"/>
            <a:ext cx="31608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</a:t>
            </a:r>
          </a:p>
        </p:txBody>
      </p:sp>
      <p:sp>
        <p:nvSpPr>
          <p:cNvPr id="253" name="Text Box 12"/>
          <p:cNvSpPr/>
          <p:nvPr/>
        </p:nvSpPr>
        <p:spPr>
          <a:xfrm>
            <a:off x="4116240" y="266688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Ηλεκτρικός σχεδιασμός διαύλου</a:t>
            </a:r>
          </a:p>
        </p:txBody>
      </p:sp>
      <p:sp>
        <p:nvSpPr>
          <p:cNvPr id="255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Τα σήματα του διαύλου είναι συνήθως τριών καταστάσεων.</a:t>
            </a:r>
          </a:p>
          <a:p>
            <a:pPr marL="343080" indent="-343080" algn="l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Οι γραμμές διευθύνσεων και δεδομένων μπορούν να πολυπλεχθούν.</a:t>
            </a:r>
          </a:p>
          <a:p>
            <a:pPr marL="343080" indent="-343080" algn="l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Κάθε συσκευή στον δίαυλο πρέπει να είναι ικανή να οδηγεί το μέγιστο φόρτο διαύλου:</a:t>
            </a:r>
          </a:p>
          <a:p>
            <a:pPr marL="743040" lvl="1" indent="-285840" algn="l">
              <a:lnSpc>
                <a:spcPct val="90000"/>
              </a:lnSpc>
              <a:spcBef>
                <a:spcPts val="4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Σύρματα διαύλου.</a:t>
            </a:r>
          </a:p>
          <a:p>
            <a:pPr marL="743040" lvl="1" indent="-285840" algn="l">
              <a:lnSpc>
                <a:spcPct val="90000"/>
              </a:lnSpc>
              <a:spcBef>
                <a:spcPts val="4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Άλλες συσκευές διαύλου.</a:t>
            </a:r>
          </a:p>
          <a:p>
            <a:pPr marL="343080" indent="-343080" algn="l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Ο δίαυλος μπορεί να περιλαμβάνει σήμα ρολογιού.</a:t>
            </a:r>
          </a:p>
          <a:p>
            <a:pPr marL="743040" lvl="1" indent="-285840" algn="l">
              <a:lnSpc>
                <a:spcPct val="90000"/>
              </a:lnSpc>
              <a:spcBef>
                <a:spcPts val="4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Ο χρονισμός είναι σχετικός με το ρολόι.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Χειραψία τεσσάρων κύκλων</a:t>
            </a:r>
          </a:p>
        </p:txBody>
      </p:sp>
      <p:sp>
        <p:nvSpPr>
          <p:cNvPr id="257" name="Line 5"/>
          <p:cNvSpPr/>
          <p:nvPr/>
        </p:nvSpPr>
        <p:spPr>
          <a:xfrm>
            <a:off x="2057400" y="2065320"/>
            <a:ext cx="0" cy="3173400"/>
          </a:xfrm>
          <a:prstGeom prst="line">
            <a:avLst/>
          </a:prstGeom>
          <a:ln w="187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8" name="Line 6"/>
          <p:cNvSpPr/>
          <p:nvPr/>
        </p:nvSpPr>
        <p:spPr>
          <a:xfrm>
            <a:off x="2065320" y="5244840"/>
            <a:ext cx="5002200" cy="0"/>
          </a:xfrm>
          <a:prstGeom prst="line">
            <a:avLst/>
          </a:prstGeom>
          <a:ln w="18720">
            <a:solidFill>
              <a:srgbClr val="0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9" name="Line 7"/>
          <p:cNvSpPr/>
          <p:nvPr/>
        </p:nvSpPr>
        <p:spPr>
          <a:xfrm>
            <a:off x="2065320" y="3568680"/>
            <a:ext cx="5002200" cy="0"/>
          </a:xfrm>
          <a:prstGeom prst="line">
            <a:avLst/>
          </a:prstGeom>
          <a:ln w="18720">
            <a:solidFill>
              <a:srgbClr val="0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0" name="Line 8"/>
          <p:cNvSpPr/>
          <p:nvPr/>
        </p:nvSpPr>
        <p:spPr>
          <a:xfrm>
            <a:off x="2065320" y="3416040"/>
            <a:ext cx="442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1" name="Line 9"/>
          <p:cNvSpPr/>
          <p:nvPr/>
        </p:nvSpPr>
        <p:spPr>
          <a:xfrm flipV="1">
            <a:off x="2522520" y="2509560"/>
            <a:ext cx="137880" cy="9129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2" name="Line 10"/>
          <p:cNvSpPr/>
          <p:nvPr/>
        </p:nvSpPr>
        <p:spPr>
          <a:xfrm>
            <a:off x="2674800" y="2514600"/>
            <a:ext cx="18907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3" name="Line 11"/>
          <p:cNvSpPr/>
          <p:nvPr/>
        </p:nvSpPr>
        <p:spPr>
          <a:xfrm>
            <a:off x="4579920" y="2522520"/>
            <a:ext cx="125280" cy="8874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4" name="Line 12"/>
          <p:cNvSpPr/>
          <p:nvPr/>
        </p:nvSpPr>
        <p:spPr>
          <a:xfrm>
            <a:off x="4719600" y="3416040"/>
            <a:ext cx="196668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5" name="Line 13"/>
          <p:cNvSpPr/>
          <p:nvPr/>
        </p:nvSpPr>
        <p:spPr>
          <a:xfrm flipV="1">
            <a:off x="3360600" y="4249080"/>
            <a:ext cx="138240" cy="9255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6" name="Line 14"/>
          <p:cNvSpPr/>
          <p:nvPr/>
        </p:nvSpPr>
        <p:spPr>
          <a:xfrm>
            <a:off x="3512880" y="4254480"/>
            <a:ext cx="2487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7" name="Line 15"/>
          <p:cNvSpPr/>
          <p:nvPr/>
        </p:nvSpPr>
        <p:spPr>
          <a:xfrm>
            <a:off x="6014880" y="4262400"/>
            <a:ext cx="138240" cy="900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8" name="Line 16"/>
          <p:cNvSpPr/>
          <p:nvPr/>
        </p:nvSpPr>
        <p:spPr>
          <a:xfrm flipH="1">
            <a:off x="2052000" y="5168880"/>
            <a:ext cx="13064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9" name="Line 17"/>
          <p:cNvSpPr/>
          <p:nvPr/>
        </p:nvSpPr>
        <p:spPr>
          <a:xfrm>
            <a:off x="6167160" y="5168880"/>
            <a:ext cx="671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0" name="Rectangle 18"/>
          <p:cNvSpPr/>
          <p:nvPr/>
        </p:nvSpPr>
        <p:spPr>
          <a:xfrm>
            <a:off x="6730560" y="3708360"/>
            <a:ext cx="533880" cy="316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200" rIns="63360" bIns="25200" anchor="t">
            <a:spAutoFit/>
          </a:bodyPr>
          <a:lstStyle/>
          <a:p>
            <a:pPr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enq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1" name="Rectangle 19"/>
          <p:cNvSpPr/>
          <p:nvPr/>
        </p:nvSpPr>
        <p:spPr>
          <a:xfrm>
            <a:off x="6730560" y="5308560"/>
            <a:ext cx="508680" cy="316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200" rIns="63360" bIns="25200" anchor="t">
            <a:spAutoFit/>
          </a:bodyPr>
          <a:lstStyle/>
          <a:p>
            <a:pPr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ack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2" name="Rectangle 23"/>
          <p:cNvSpPr/>
          <p:nvPr/>
        </p:nvSpPr>
        <p:spPr>
          <a:xfrm>
            <a:off x="6221160" y="4481280"/>
            <a:ext cx="308520" cy="3358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360" tIns="44280" rIns="90360" bIns="44280" anchor="t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273" name="Group 27"/>
          <p:cNvGrpSpPr/>
          <p:nvPr/>
        </p:nvGrpSpPr>
        <p:grpSpPr>
          <a:xfrm>
            <a:off x="2334960" y="2652480"/>
            <a:ext cx="916200" cy="1817640"/>
            <a:chOff x="2334960" y="2652480"/>
            <a:chExt cx="916200" cy="1817640"/>
          </a:xfrm>
        </p:grpSpPr>
        <p:sp>
          <p:nvSpPr>
            <p:cNvPr id="274" name="Rectangle 20"/>
            <p:cNvSpPr/>
            <p:nvPr/>
          </p:nvSpPr>
          <p:spPr>
            <a:xfrm>
              <a:off x="2334960" y="2652480"/>
              <a:ext cx="308520" cy="33588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360" tIns="44280" rIns="90360" bIns="44280" anchor="t">
              <a:spAutoFit/>
            </a:bodyPr>
            <a:lstStyle/>
            <a:p>
              <a:pPr>
                <a:lnSpc>
                  <a:spcPct val="9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1800" b="1" u="none" strike="noStrike">
                  <a:solidFill>
                    <a:srgbClr val="000000"/>
                  </a:solidFill>
                  <a:effectLst/>
                  <a:uFillTx/>
                  <a:latin typeface="Arial"/>
                </a:rPr>
                <a:t>1</a:t>
              </a:r>
              <a:endPara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75" name="Line 24"/>
            <p:cNvSpPr/>
            <p:nvPr/>
          </p:nvSpPr>
          <p:spPr>
            <a:xfrm>
              <a:off x="2668320" y="2973240"/>
              <a:ext cx="582840" cy="149688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276" name="Group 28"/>
          <p:cNvGrpSpPr/>
          <p:nvPr/>
        </p:nvGrpSpPr>
        <p:grpSpPr>
          <a:xfrm>
            <a:off x="3096720" y="2361960"/>
            <a:ext cx="1602000" cy="3187800"/>
            <a:chOff x="3096720" y="2361960"/>
            <a:chExt cx="1602000" cy="3187800"/>
          </a:xfrm>
        </p:grpSpPr>
        <p:sp>
          <p:nvSpPr>
            <p:cNvPr id="277" name="Rectangle 4"/>
            <p:cNvSpPr/>
            <p:nvPr/>
          </p:nvSpPr>
          <p:spPr>
            <a:xfrm>
              <a:off x="3581280" y="2361960"/>
              <a:ext cx="914400" cy="3187800"/>
            </a:xfrm>
            <a:prstGeom prst="rect">
              <a:avLst/>
            </a:prstGeom>
            <a:solidFill>
              <a:srgbClr val="FFCC00"/>
            </a:solidFill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360" tIns="44280" rIns="90360" bIns="4428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1600" b="1" u="none" strike="noStrike">
                  <a:solidFill>
                    <a:srgbClr val="000000"/>
                  </a:solidFill>
                  <a:effectLst/>
                  <a:uFillTx/>
                  <a:latin typeface="Arial"/>
                </a:rPr>
                <a:t>δεδομένα</a:t>
              </a:r>
              <a:endPara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78" name="Rectangle 21"/>
            <p:cNvSpPr/>
            <p:nvPr/>
          </p:nvSpPr>
          <p:spPr>
            <a:xfrm>
              <a:off x="3096720" y="4557600"/>
              <a:ext cx="308520" cy="33588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360" tIns="44280" rIns="90360" bIns="44280" anchor="t">
              <a:spAutoFit/>
            </a:bodyPr>
            <a:lstStyle/>
            <a:p>
              <a:pPr>
                <a:lnSpc>
                  <a:spcPct val="9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1800" b="1" u="none" strike="noStrike">
                  <a:solidFill>
                    <a:srgbClr val="000000"/>
                  </a:solidFill>
                  <a:effectLst/>
                  <a:uFillTx/>
                  <a:latin typeface="Arial"/>
                </a:rPr>
                <a:t>2</a:t>
              </a:r>
              <a:endPara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79" name="Line 25"/>
            <p:cNvSpPr/>
            <p:nvPr/>
          </p:nvSpPr>
          <p:spPr>
            <a:xfrm flipV="1">
              <a:off x="3506760" y="3404880"/>
              <a:ext cx="1191960" cy="154800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280" name="Group 29"/>
          <p:cNvGrpSpPr/>
          <p:nvPr/>
        </p:nvGrpSpPr>
        <p:grpSpPr>
          <a:xfrm>
            <a:off x="4725720" y="2500200"/>
            <a:ext cx="1268640" cy="2122560"/>
            <a:chOff x="4725720" y="2500200"/>
            <a:chExt cx="1268640" cy="2122560"/>
          </a:xfrm>
        </p:grpSpPr>
        <p:sp>
          <p:nvSpPr>
            <p:cNvPr id="281" name="Rectangle 22"/>
            <p:cNvSpPr/>
            <p:nvPr/>
          </p:nvSpPr>
          <p:spPr>
            <a:xfrm>
              <a:off x="4773240" y="2500200"/>
              <a:ext cx="308520" cy="33588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360" tIns="44280" rIns="90360" bIns="44280" anchor="t">
              <a:spAutoFit/>
            </a:bodyPr>
            <a:lstStyle/>
            <a:p>
              <a:pPr>
                <a:lnSpc>
                  <a:spcPct val="9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1800" b="1" u="none" strike="noStrike">
                  <a:solidFill>
                    <a:srgbClr val="000000"/>
                  </a:solidFill>
                  <a:effectLst/>
                  <a:uFillTx/>
                  <a:latin typeface="Arial"/>
                </a:rPr>
                <a:t>3</a:t>
              </a:r>
              <a:endPara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82" name="Line 26"/>
            <p:cNvSpPr/>
            <p:nvPr/>
          </p:nvSpPr>
          <p:spPr>
            <a:xfrm>
              <a:off x="4725720" y="2973240"/>
              <a:ext cx="1268640" cy="164952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2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Effect">
                      <p:stCondLst>
                        <p:cond delay="indefinite"/>
                      </p:stCondLst>
                      <p:childTnLst>
                        <p:par>
                          <p:cTn id="1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Effect">
                      <p:stCondLst>
                        <p:cond delay="indefinite"/>
                      </p:stCondLst>
                      <p:childTnLst>
                        <p:par>
                          <p:cTn id="1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2" dur="500"/>
                                        <p:tgtEl>
                                          <p:spTgt spid="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Rectangle 64"/>
          <p:cNvSpPr/>
          <p:nvPr/>
        </p:nvSpPr>
        <p:spPr>
          <a:xfrm>
            <a:off x="1066680" y="1600200"/>
            <a:ext cx="3048120" cy="4343400"/>
          </a:xfrm>
          <a:prstGeom prst="rect">
            <a:avLst/>
          </a:prstGeom>
          <a:solidFill>
            <a:srgbClr val="3399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4" name="Rectangle 65"/>
          <p:cNvSpPr/>
          <p:nvPr/>
        </p:nvSpPr>
        <p:spPr>
          <a:xfrm>
            <a:off x="5181480" y="1600200"/>
            <a:ext cx="3048120" cy="4343400"/>
          </a:xfrm>
          <a:prstGeom prst="rect">
            <a:avLst/>
          </a:prstGeom>
          <a:solidFill>
            <a:srgbClr val="3399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Οι δίαυλοι ως επικοινωνούσες μηχανές</a:t>
            </a:r>
          </a:p>
        </p:txBody>
      </p:sp>
      <p:sp>
        <p:nvSpPr>
          <p:cNvPr id="286" name="Rectangle 4"/>
          <p:cNvSpPr/>
          <p:nvPr/>
        </p:nvSpPr>
        <p:spPr>
          <a:xfrm>
            <a:off x="1904760" y="1828800"/>
            <a:ext cx="1206720" cy="596880"/>
          </a:xfrm>
          <a:prstGeom prst="rect">
            <a:avLst/>
          </a:prstGeom>
          <a:solidFill>
            <a:srgbClr val="FFCC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360" tIns="44280" rIns="90360" bIns="4428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enq = 1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7" name="Line 10"/>
          <p:cNvSpPr/>
          <p:nvPr/>
        </p:nvSpPr>
        <p:spPr>
          <a:xfrm>
            <a:off x="2508120" y="2439720"/>
            <a:ext cx="0" cy="2905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8" name="Line 11"/>
          <p:cNvSpPr/>
          <p:nvPr/>
        </p:nvSpPr>
        <p:spPr>
          <a:xfrm>
            <a:off x="3125520" y="3041640"/>
            <a:ext cx="4431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9" name="Line 12"/>
          <p:cNvSpPr/>
          <p:nvPr/>
        </p:nvSpPr>
        <p:spPr>
          <a:xfrm flipV="1">
            <a:off x="3574800" y="2121840"/>
            <a:ext cx="0" cy="9255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0" name="Line 13"/>
          <p:cNvSpPr/>
          <p:nvPr/>
        </p:nvSpPr>
        <p:spPr>
          <a:xfrm flipH="1">
            <a:off x="3112560" y="2127240"/>
            <a:ext cx="468360" cy="0"/>
          </a:xfrm>
          <a:prstGeom prst="line">
            <a:avLst/>
          </a:prstGeom>
          <a:ln w="12600">
            <a:solidFill>
              <a:srgbClr val="0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1" name="Line 14"/>
          <p:cNvSpPr/>
          <p:nvPr/>
        </p:nvSpPr>
        <p:spPr>
          <a:xfrm>
            <a:off x="2508120" y="3341520"/>
            <a:ext cx="0" cy="290520"/>
          </a:xfrm>
          <a:prstGeom prst="line">
            <a:avLst/>
          </a:prstGeom>
          <a:ln w="12600">
            <a:solidFill>
              <a:srgbClr val="0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2" name="Rectangle 15"/>
          <p:cNvSpPr/>
          <p:nvPr/>
        </p:nvSpPr>
        <p:spPr>
          <a:xfrm>
            <a:off x="1904760" y="3644640"/>
            <a:ext cx="1206720" cy="596880"/>
          </a:xfrm>
          <a:prstGeom prst="rect">
            <a:avLst/>
          </a:prstGeom>
          <a:solidFill>
            <a:srgbClr val="FFCC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360" tIns="44280" rIns="90360" bIns="4428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enq = 0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3" name="Line 21"/>
          <p:cNvSpPr/>
          <p:nvPr/>
        </p:nvSpPr>
        <p:spPr>
          <a:xfrm>
            <a:off x="2508120" y="4255920"/>
            <a:ext cx="0" cy="290520"/>
          </a:xfrm>
          <a:prstGeom prst="line">
            <a:avLst/>
          </a:prstGeom>
          <a:ln w="12600">
            <a:solidFill>
              <a:srgbClr val="0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4" name="Line 22"/>
          <p:cNvSpPr/>
          <p:nvPr/>
        </p:nvSpPr>
        <p:spPr>
          <a:xfrm>
            <a:off x="3125520" y="4857480"/>
            <a:ext cx="4431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5" name="Line 23"/>
          <p:cNvSpPr/>
          <p:nvPr/>
        </p:nvSpPr>
        <p:spPr>
          <a:xfrm flipV="1">
            <a:off x="3574800" y="3938040"/>
            <a:ext cx="0" cy="9255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6" name="Line 24"/>
          <p:cNvSpPr/>
          <p:nvPr/>
        </p:nvSpPr>
        <p:spPr>
          <a:xfrm flipH="1">
            <a:off x="3112560" y="3943080"/>
            <a:ext cx="468360" cy="0"/>
          </a:xfrm>
          <a:prstGeom prst="line">
            <a:avLst/>
          </a:prstGeom>
          <a:ln w="12600">
            <a:solidFill>
              <a:srgbClr val="0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7" name="Line 25"/>
          <p:cNvSpPr/>
          <p:nvPr/>
        </p:nvSpPr>
        <p:spPr>
          <a:xfrm>
            <a:off x="2508120" y="5170320"/>
            <a:ext cx="0" cy="2142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8" name="Line 26"/>
          <p:cNvSpPr/>
          <p:nvPr/>
        </p:nvSpPr>
        <p:spPr>
          <a:xfrm flipH="1">
            <a:off x="1360440" y="5391000"/>
            <a:ext cx="11541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9" name="Line 27"/>
          <p:cNvSpPr/>
          <p:nvPr/>
        </p:nvSpPr>
        <p:spPr>
          <a:xfrm flipV="1">
            <a:off x="1365120" y="2122200"/>
            <a:ext cx="0" cy="327528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0" name="Line 28"/>
          <p:cNvSpPr/>
          <p:nvPr/>
        </p:nvSpPr>
        <p:spPr>
          <a:xfrm>
            <a:off x="1373040" y="2127240"/>
            <a:ext cx="519120" cy="0"/>
          </a:xfrm>
          <a:prstGeom prst="line">
            <a:avLst/>
          </a:prstGeom>
          <a:ln w="12600">
            <a:solidFill>
              <a:srgbClr val="0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1" name="Rectangle 29"/>
          <p:cNvSpPr/>
          <p:nvPr/>
        </p:nvSpPr>
        <p:spPr>
          <a:xfrm>
            <a:off x="3142800" y="2647800"/>
            <a:ext cx="254520" cy="316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200" rIns="63360" bIns="25200" anchor="t">
            <a:spAutoFit/>
          </a:bodyPr>
          <a:lstStyle/>
          <a:p>
            <a:pPr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2" name="Rectangle 30"/>
          <p:cNvSpPr/>
          <p:nvPr/>
        </p:nvSpPr>
        <p:spPr>
          <a:xfrm>
            <a:off x="2609640" y="3321000"/>
            <a:ext cx="254520" cy="316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200" rIns="63360" bIns="25200" anchor="t">
            <a:spAutoFit/>
          </a:bodyPr>
          <a:lstStyle/>
          <a:p>
            <a:pPr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3" name="Rectangle 31"/>
          <p:cNvSpPr/>
          <p:nvPr/>
        </p:nvSpPr>
        <p:spPr>
          <a:xfrm>
            <a:off x="3142800" y="4539960"/>
            <a:ext cx="254520" cy="316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200" rIns="63360" bIns="25200" anchor="t">
            <a:spAutoFit/>
          </a:bodyPr>
          <a:lstStyle/>
          <a:p>
            <a:pPr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4" name="Rectangle 32"/>
          <p:cNvSpPr/>
          <p:nvPr/>
        </p:nvSpPr>
        <p:spPr>
          <a:xfrm>
            <a:off x="2533320" y="5149800"/>
            <a:ext cx="254520" cy="316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200" rIns="63360" bIns="25200" anchor="t">
            <a:spAutoFit/>
          </a:bodyPr>
          <a:lstStyle/>
          <a:p>
            <a:pPr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5" name="Rectangle 33"/>
          <p:cNvSpPr/>
          <p:nvPr/>
        </p:nvSpPr>
        <p:spPr>
          <a:xfrm>
            <a:off x="1295280" y="5562360"/>
            <a:ext cx="444960" cy="316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200" rIns="63360" bIns="25200" anchor="t">
            <a:spAutoFit/>
          </a:bodyPr>
          <a:lstStyle/>
          <a:p>
            <a:pPr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M1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6" name="Rectangle 34"/>
          <p:cNvSpPr/>
          <p:nvPr/>
        </p:nvSpPr>
        <p:spPr>
          <a:xfrm>
            <a:off x="5930640" y="1828800"/>
            <a:ext cx="1206720" cy="596880"/>
          </a:xfrm>
          <a:prstGeom prst="rect">
            <a:avLst/>
          </a:prstGeom>
          <a:solidFill>
            <a:srgbClr val="FFCC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360" tIns="44280" rIns="90360" bIns="4428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ack = 0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7" name="Line 40"/>
          <p:cNvSpPr/>
          <p:nvPr/>
        </p:nvSpPr>
        <p:spPr>
          <a:xfrm>
            <a:off x="6534000" y="2439720"/>
            <a:ext cx="0" cy="2905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8" name="Line 41"/>
          <p:cNvSpPr/>
          <p:nvPr/>
        </p:nvSpPr>
        <p:spPr>
          <a:xfrm>
            <a:off x="7151400" y="3041640"/>
            <a:ext cx="4431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9" name="Line 42"/>
          <p:cNvSpPr/>
          <p:nvPr/>
        </p:nvSpPr>
        <p:spPr>
          <a:xfrm flipV="1">
            <a:off x="7600680" y="2121840"/>
            <a:ext cx="0" cy="9255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0" name="Line 43"/>
          <p:cNvSpPr/>
          <p:nvPr/>
        </p:nvSpPr>
        <p:spPr>
          <a:xfrm flipH="1">
            <a:off x="7138440" y="2127240"/>
            <a:ext cx="468360" cy="0"/>
          </a:xfrm>
          <a:prstGeom prst="line">
            <a:avLst/>
          </a:prstGeom>
          <a:ln w="12600">
            <a:solidFill>
              <a:srgbClr val="0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1" name="Line 44"/>
          <p:cNvSpPr/>
          <p:nvPr/>
        </p:nvSpPr>
        <p:spPr>
          <a:xfrm>
            <a:off x="6534000" y="3341520"/>
            <a:ext cx="0" cy="290520"/>
          </a:xfrm>
          <a:prstGeom prst="line">
            <a:avLst/>
          </a:prstGeom>
          <a:ln w="12600">
            <a:solidFill>
              <a:srgbClr val="0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2" name="Rectangle 45"/>
          <p:cNvSpPr/>
          <p:nvPr/>
        </p:nvSpPr>
        <p:spPr>
          <a:xfrm>
            <a:off x="5930640" y="3644640"/>
            <a:ext cx="1206720" cy="596880"/>
          </a:xfrm>
          <a:prstGeom prst="rect">
            <a:avLst/>
          </a:prstGeom>
          <a:solidFill>
            <a:srgbClr val="FFCC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360" tIns="44280" rIns="90360" bIns="4428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ack = 1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3" name="Line 51"/>
          <p:cNvSpPr/>
          <p:nvPr/>
        </p:nvSpPr>
        <p:spPr>
          <a:xfrm>
            <a:off x="6534000" y="4255920"/>
            <a:ext cx="0" cy="290520"/>
          </a:xfrm>
          <a:prstGeom prst="line">
            <a:avLst/>
          </a:prstGeom>
          <a:ln w="12600">
            <a:solidFill>
              <a:srgbClr val="0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4" name="Line 52"/>
          <p:cNvSpPr/>
          <p:nvPr/>
        </p:nvSpPr>
        <p:spPr>
          <a:xfrm>
            <a:off x="7151400" y="4857480"/>
            <a:ext cx="4431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5" name="Line 53"/>
          <p:cNvSpPr/>
          <p:nvPr/>
        </p:nvSpPr>
        <p:spPr>
          <a:xfrm flipV="1">
            <a:off x="7600680" y="3938040"/>
            <a:ext cx="0" cy="9255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6" name="Line 54"/>
          <p:cNvSpPr/>
          <p:nvPr/>
        </p:nvSpPr>
        <p:spPr>
          <a:xfrm flipH="1">
            <a:off x="7138440" y="3943080"/>
            <a:ext cx="468360" cy="0"/>
          </a:xfrm>
          <a:prstGeom prst="line">
            <a:avLst/>
          </a:prstGeom>
          <a:ln w="12600">
            <a:solidFill>
              <a:srgbClr val="0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7" name="Line 55"/>
          <p:cNvSpPr/>
          <p:nvPr/>
        </p:nvSpPr>
        <p:spPr>
          <a:xfrm>
            <a:off x="6534000" y="5170320"/>
            <a:ext cx="0" cy="2142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8" name="Line 56"/>
          <p:cNvSpPr/>
          <p:nvPr/>
        </p:nvSpPr>
        <p:spPr>
          <a:xfrm flipH="1">
            <a:off x="5386320" y="5391000"/>
            <a:ext cx="11541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9" name="Line 57"/>
          <p:cNvSpPr/>
          <p:nvPr/>
        </p:nvSpPr>
        <p:spPr>
          <a:xfrm flipV="1">
            <a:off x="5391000" y="2122200"/>
            <a:ext cx="0" cy="327528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0" name="Line 58"/>
          <p:cNvSpPr/>
          <p:nvPr/>
        </p:nvSpPr>
        <p:spPr>
          <a:xfrm>
            <a:off x="5398920" y="2127240"/>
            <a:ext cx="519120" cy="0"/>
          </a:xfrm>
          <a:prstGeom prst="line">
            <a:avLst/>
          </a:prstGeom>
          <a:ln w="12600">
            <a:solidFill>
              <a:srgbClr val="0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1" name="Rectangle 59"/>
          <p:cNvSpPr/>
          <p:nvPr/>
        </p:nvSpPr>
        <p:spPr>
          <a:xfrm>
            <a:off x="7181640" y="2647800"/>
            <a:ext cx="254520" cy="316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200" rIns="63360" bIns="25200" anchor="t">
            <a:spAutoFit/>
          </a:bodyPr>
          <a:lstStyle/>
          <a:p>
            <a:pPr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2" name="Rectangle 60"/>
          <p:cNvSpPr/>
          <p:nvPr/>
        </p:nvSpPr>
        <p:spPr>
          <a:xfrm>
            <a:off x="6648120" y="3321000"/>
            <a:ext cx="254520" cy="316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200" rIns="63360" bIns="25200" anchor="t">
            <a:spAutoFit/>
          </a:bodyPr>
          <a:lstStyle/>
          <a:p>
            <a:pPr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3" name="Rectangle 61"/>
          <p:cNvSpPr/>
          <p:nvPr/>
        </p:nvSpPr>
        <p:spPr>
          <a:xfrm>
            <a:off x="7181640" y="4539960"/>
            <a:ext cx="254520" cy="316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200" rIns="63360" bIns="25200" anchor="t">
            <a:spAutoFit/>
          </a:bodyPr>
          <a:lstStyle/>
          <a:p>
            <a:pPr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4" name="Rectangle 62"/>
          <p:cNvSpPr/>
          <p:nvPr/>
        </p:nvSpPr>
        <p:spPr>
          <a:xfrm>
            <a:off x="6571800" y="5149800"/>
            <a:ext cx="254520" cy="316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200" rIns="63360" bIns="25200" anchor="t">
            <a:spAutoFit/>
          </a:bodyPr>
          <a:lstStyle/>
          <a:p>
            <a:pPr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5" name="Rectangle 63"/>
          <p:cNvSpPr/>
          <p:nvPr/>
        </p:nvSpPr>
        <p:spPr>
          <a:xfrm>
            <a:off x="5410080" y="5562360"/>
            <a:ext cx="444960" cy="3168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200" rIns="63360" bIns="25200" anchor="t">
            <a:spAutoFit/>
          </a:bodyPr>
          <a:lstStyle/>
          <a:p>
            <a:pPr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M2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6" name="AutoShape 66"/>
          <p:cNvSpPr/>
          <p:nvPr/>
        </p:nvSpPr>
        <p:spPr>
          <a:xfrm>
            <a:off x="1904760" y="2743200"/>
            <a:ext cx="1143000" cy="609480"/>
          </a:xfrm>
          <a:prstGeom prst="diamond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ack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7" name="AutoShape 67"/>
          <p:cNvSpPr/>
          <p:nvPr/>
        </p:nvSpPr>
        <p:spPr>
          <a:xfrm>
            <a:off x="1904760" y="4572000"/>
            <a:ext cx="1143000" cy="609480"/>
          </a:xfrm>
          <a:prstGeom prst="diamond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ack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8" name="AutoShape 68"/>
          <p:cNvSpPr/>
          <p:nvPr/>
        </p:nvSpPr>
        <p:spPr>
          <a:xfrm>
            <a:off x="5943600" y="2743200"/>
            <a:ext cx="1143000" cy="609480"/>
          </a:xfrm>
          <a:prstGeom prst="diamond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enq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9" name="AutoShape 69"/>
          <p:cNvSpPr/>
          <p:nvPr/>
        </p:nvSpPr>
        <p:spPr>
          <a:xfrm>
            <a:off x="5943600" y="4572000"/>
            <a:ext cx="1143000" cy="609480"/>
          </a:xfrm>
          <a:prstGeom prst="diamond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enq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Πότε χρησιμοποιούμε χειραψία;</a:t>
            </a:r>
          </a:p>
        </p:txBody>
      </p:sp>
      <p:sp>
        <p:nvSpPr>
          <p:cNvPr id="331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Όταν ο χρόνος απόκρισης δεν μπορεί να διασφαλιστεί εκ των προτέρων: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Καθυστέρηση εξαρτώμενη από δεδομένα.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Συσκευές με διαφορετικά χαρακτηριστικά.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Τυπική πρόσβαση διαύλου</a:t>
            </a:r>
          </a:p>
        </p:txBody>
      </p:sp>
      <p:sp>
        <p:nvSpPr>
          <p:cNvPr id="403" name="Line 4"/>
          <p:cNvSpPr/>
          <p:nvPr/>
        </p:nvSpPr>
        <p:spPr>
          <a:xfrm flipV="1">
            <a:off x="1447560" y="1675800"/>
            <a:ext cx="0" cy="403884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4" name="Line 5"/>
          <p:cNvSpPr/>
          <p:nvPr/>
        </p:nvSpPr>
        <p:spPr>
          <a:xfrm>
            <a:off x="1447560" y="5715000"/>
            <a:ext cx="64008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5" name="Text Box 6"/>
          <p:cNvSpPr/>
          <p:nvPr/>
        </p:nvSpPr>
        <p:spPr>
          <a:xfrm>
            <a:off x="7426440" y="5756040"/>
            <a:ext cx="10314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χρόνος</a:t>
            </a:r>
          </a:p>
        </p:txBody>
      </p:sp>
      <p:sp>
        <p:nvSpPr>
          <p:cNvPr id="406" name="Text Box 7"/>
          <p:cNvSpPr/>
          <p:nvPr/>
        </p:nvSpPr>
        <p:spPr>
          <a:xfrm>
            <a:off x="461160" y="1904760"/>
            <a:ext cx="78876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Clock</a:t>
            </a:r>
          </a:p>
        </p:txBody>
      </p:sp>
      <p:sp>
        <p:nvSpPr>
          <p:cNvPr id="407" name="Text Box 8"/>
          <p:cNvSpPr/>
          <p:nvPr/>
        </p:nvSpPr>
        <p:spPr>
          <a:xfrm>
            <a:off x="471960" y="2438280"/>
            <a:ext cx="71784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R/W</a:t>
            </a: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’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8" name="Text Box 9"/>
          <p:cNvSpPr/>
          <p:nvPr/>
        </p:nvSpPr>
        <p:spPr>
          <a:xfrm>
            <a:off x="250560" y="2923920"/>
            <a:ext cx="1152720" cy="703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Address enable</a:t>
            </a:r>
          </a:p>
        </p:txBody>
      </p:sp>
      <p:sp>
        <p:nvSpPr>
          <p:cNvPr id="409" name="Text Box 10"/>
          <p:cNvSpPr/>
          <p:nvPr/>
        </p:nvSpPr>
        <p:spPr>
          <a:xfrm>
            <a:off x="184320" y="3716280"/>
            <a:ext cx="101484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Address</a:t>
            </a:r>
          </a:p>
        </p:txBody>
      </p:sp>
      <p:sp>
        <p:nvSpPr>
          <p:cNvPr id="410" name="Text Box 11"/>
          <p:cNvSpPr/>
          <p:nvPr/>
        </p:nvSpPr>
        <p:spPr>
          <a:xfrm>
            <a:off x="323640" y="4221000"/>
            <a:ext cx="1008000" cy="703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Data ready’</a:t>
            </a:r>
          </a:p>
        </p:txBody>
      </p:sp>
      <p:sp>
        <p:nvSpPr>
          <p:cNvPr id="411" name="Text Box 12"/>
          <p:cNvSpPr/>
          <p:nvPr/>
        </p:nvSpPr>
        <p:spPr>
          <a:xfrm>
            <a:off x="335160" y="5157720"/>
            <a:ext cx="66132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Data</a:t>
            </a:r>
          </a:p>
        </p:txBody>
      </p:sp>
      <p:sp>
        <p:nvSpPr>
          <p:cNvPr id="412" name="Line 14"/>
          <p:cNvSpPr/>
          <p:nvPr/>
        </p:nvSpPr>
        <p:spPr>
          <a:xfrm>
            <a:off x="1523880" y="220968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3" name="Line 15"/>
          <p:cNvSpPr/>
          <p:nvPr/>
        </p:nvSpPr>
        <p:spPr>
          <a:xfrm flipV="1">
            <a:off x="1981080" y="1752480"/>
            <a:ext cx="15228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4" name="Line 16"/>
          <p:cNvSpPr/>
          <p:nvPr/>
        </p:nvSpPr>
        <p:spPr>
          <a:xfrm>
            <a:off x="2133360" y="175248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5" name="Line 17"/>
          <p:cNvSpPr/>
          <p:nvPr/>
        </p:nvSpPr>
        <p:spPr>
          <a:xfrm>
            <a:off x="2590560" y="1752480"/>
            <a:ext cx="15264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6" name="Line 18"/>
          <p:cNvSpPr/>
          <p:nvPr/>
        </p:nvSpPr>
        <p:spPr>
          <a:xfrm>
            <a:off x="2743200" y="220968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7" name="Line 19"/>
          <p:cNvSpPr/>
          <p:nvPr/>
        </p:nvSpPr>
        <p:spPr>
          <a:xfrm flipV="1">
            <a:off x="3200400" y="1752480"/>
            <a:ext cx="15228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8" name="Line 20"/>
          <p:cNvSpPr/>
          <p:nvPr/>
        </p:nvSpPr>
        <p:spPr>
          <a:xfrm>
            <a:off x="3352680" y="175248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9" name="Line 21"/>
          <p:cNvSpPr/>
          <p:nvPr/>
        </p:nvSpPr>
        <p:spPr>
          <a:xfrm>
            <a:off x="3809880" y="1752480"/>
            <a:ext cx="15228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0" name="Line 22"/>
          <p:cNvSpPr/>
          <p:nvPr/>
        </p:nvSpPr>
        <p:spPr>
          <a:xfrm>
            <a:off x="3962160" y="220968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1" name="Line 23"/>
          <p:cNvSpPr/>
          <p:nvPr/>
        </p:nvSpPr>
        <p:spPr>
          <a:xfrm flipV="1">
            <a:off x="4419360" y="1752480"/>
            <a:ext cx="15264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2" name="Line 24"/>
          <p:cNvSpPr/>
          <p:nvPr/>
        </p:nvSpPr>
        <p:spPr>
          <a:xfrm>
            <a:off x="4572000" y="175248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3" name="Line 25"/>
          <p:cNvSpPr/>
          <p:nvPr/>
        </p:nvSpPr>
        <p:spPr>
          <a:xfrm>
            <a:off x="5029200" y="1752480"/>
            <a:ext cx="15228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4" name="Line 26"/>
          <p:cNvSpPr/>
          <p:nvPr/>
        </p:nvSpPr>
        <p:spPr>
          <a:xfrm>
            <a:off x="5181480" y="220968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5" name="Line 27"/>
          <p:cNvSpPr/>
          <p:nvPr/>
        </p:nvSpPr>
        <p:spPr>
          <a:xfrm flipV="1">
            <a:off x="5638680" y="1752480"/>
            <a:ext cx="15228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6" name="Line 28"/>
          <p:cNvSpPr/>
          <p:nvPr/>
        </p:nvSpPr>
        <p:spPr>
          <a:xfrm>
            <a:off x="5790960" y="175248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7" name="Line 29"/>
          <p:cNvSpPr/>
          <p:nvPr/>
        </p:nvSpPr>
        <p:spPr>
          <a:xfrm>
            <a:off x="6248160" y="1752480"/>
            <a:ext cx="15264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8" name="Line 30"/>
          <p:cNvSpPr/>
          <p:nvPr/>
        </p:nvSpPr>
        <p:spPr>
          <a:xfrm>
            <a:off x="6400800" y="220968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9" name="Line 31"/>
          <p:cNvSpPr/>
          <p:nvPr/>
        </p:nvSpPr>
        <p:spPr>
          <a:xfrm flipV="1">
            <a:off x="6858000" y="1752480"/>
            <a:ext cx="15228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0" name="Line 32"/>
          <p:cNvSpPr/>
          <p:nvPr/>
        </p:nvSpPr>
        <p:spPr>
          <a:xfrm>
            <a:off x="7010280" y="175248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1" name="Line 33"/>
          <p:cNvSpPr/>
          <p:nvPr/>
        </p:nvSpPr>
        <p:spPr>
          <a:xfrm>
            <a:off x="7467480" y="1752480"/>
            <a:ext cx="15228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2" name="Line 35"/>
          <p:cNvSpPr/>
          <p:nvPr/>
        </p:nvSpPr>
        <p:spPr>
          <a:xfrm>
            <a:off x="1447560" y="2514600"/>
            <a:ext cx="297180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3" name="Line 36"/>
          <p:cNvSpPr/>
          <p:nvPr/>
        </p:nvSpPr>
        <p:spPr>
          <a:xfrm>
            <a:off x="4419360" y="2514600"/>
            <a:ext cx="76320" cy="304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4" name="Line 37"/>
          <p:cNvSpPr/>
          <p:nvPr/>
        </p:nvSpPr>
        <p:spPr>
          <a:xfrm>
            <a:off x="4495680" y="2819160"/>
            <a:ext cx="312408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5" name="Line 38"/>
          <p:cNvSpPr/>
          <p:nvPr/>
        </p:nvSpPr>
        <p:spPr>
          <a:xfrm>
            <a:off x="1447560" y="342900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6" name="Line 39"/>
          <p:cNvSpPr/>
          <p:nvPr/>
        </p:nvSpPr>
        <p:spPr>
          <a:xfrm flipV="1">
            <a:off x="1904760" y="2971800"/>
            <a:ext cx="15264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7" name="Line 40"/>
          <p:cNvSpPr/>
          <p:nvPr/>
        </p:nvSpPr>
        <p:spPr>
          <a:xfrm>
            <a:off x="2057400" y="2971800"/>
            <a:ext cx="182880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8" name="Line 41"/>
          <p:cNvSpPr/>
          <p:nvPr/>
        </p:nvSpPr>
        <p:spPr>
          <a:xfrm>
            <a:off x="3886200" y="2971800"/>
            <a:ext cx="15228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9" name="Line 42"/>
          <p:cNvSpPr/>
          <p:nvPr/>
        </p:nvSpPr>
        <p:spPr>
          <a:xfrm>
            <a:off x="4038480" y="3429000"/>
            <a:ext cx="1447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0" name="Line 43"/>
          <p:cNvSpPr/>
          <p:nvPr/>
        </p:nvSpPr>
        <p:spPr>
          <a:xfrm flipV="1">
            <a:off x="5486400" y="2971800"/>
            <a:ext cx="15228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1" name="Line 44"/>
          <p:cNvSpPr/>
          <p:nvPr/>
        </p:nvSpPr>
        <p:spPr>
          <a:xfrm>
            <a:off x="5638680" y="2971800"/>
            <a:ext cx="19051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2" name="Line 45"/>
          <p:cNvSpPr/>
          <p:nvPr/>
        </p:nvSpPr>
        <p:spPr>
          <a:xfrm>
            <a:off x="7543800" y="2971800"/>
            <a:ext cx="15228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3" name="AutoShape 46"/>
          <p:cNvSpPr/>
          <p:nvPr/>
        </p:nvSpPr>
        <p:spPr>
          <a:xfrm>
            <a:off x="1904760" y="3657600"/>
            <a:ext cx="2057400" cy="533160"/>
          </a:xfrm>
          <a:prstGeom prst="hexagon">
            <a:avLst>
              <a:gd name="adj" fmla="val 96472"/>
              <a:gd name="vf" fmla="val 11547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4" name="AutoShape 47"/>
          <p:cNvSpPr/>
          <p:nvPr/>
        </p:nvSpPr>
        <p:spPr>
          <a:xfrm>
            <a:off x="5486400" y="3581280"/>
            <a:ext cx="2057400" cy="533520"/>
          </a:xfrm>
          <a:prstGeom prst="hexagon">
            <a:avLst>
              <a:gd name="adj" fmla="val 96407"/>
              <a:gd name="vf" fmla="val 11547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5" name="Line 48"/>
          <p:cNvSpPr/>
          <p:nvPr/>
        </p:nvSpPr>
        <p:spPr>
          <a:xfrm flipH="1">
            <a:off x="1447560" y="3962160"/>
            <a:ext cx="45720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6" name="Line 49"/>
          <p:cNvSpPr/>
          <p:nvPr/>
        </p:nvSpPr>
        <p:spPr>
          <a:xfrm>
            <a:off x="3962160" y="3886200"/>
            <a:ext cx="152424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7" name="Line 50"/>
          <p:cNvSpPr/>
          <p:nvPr/>
        </p:nvSpPr>
        <p:spPr>
          <a:xfrm>
            <a:off x="1447560" y="4419360"/>
            <a:ext cx="14479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8" name="Line 51"/>
          <p:cNvSpPr/>
          <p:nvPr/>
        </p:nvSpPr>
        <p:spPr>
          <a:xfrm>
            <a:off x="2895480" y="4419360"/>
            <a:ext cx="15228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9" name="Line 52"/>
          <p:cNvSpPr/>
          <p:nvPr/>
        </p:nvSpPr>
        <p:spPr>
          <a:xfrm>
            <a:off x="3047760" y="4876560"/>
            <a:ext cx="60984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0" name="Line 53"/>
          <p:cNvSpPr/>
          <p:nvPr/>
        </p:nvSpPr>
        <p:spPr>
          <a:xfrm flipV="1">
            <a:off x="3657600" y="4419360"/>
            <a:ext cx="7596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1" name="Line 54"/>
          <p:cNvSpPr/>
          <p:nvPr/>
        </p:nvSpPr>
        <p:spPr>
          <a:xfrm>
            <a:off x="3733560" y="4419360"/>
            <a:ext cx="266724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2" name="Line 55"/>
          <p:cNvSpPr/>
          <p:nvPr/>
        </p:nvSpPr>
        <p:spPr>
          <a:xfrm>
            <a:off x="6400800" y="4419360"/>
            <a:ext cx="15228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3" name="Line 56"/>
          <p:cNvSpPr/>
          <p:nvPr/>
        </p:nvSpPr>
        <p:spPr>
          <a:xfrm>
            <a:off x="6553080" y="4876560"/>
            <a:ext cx="60948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4" name="Line 57"/>
          <p:cNvSpPr/>
          <p:nvPr/>
        </p:nvSpPr>
        <p:spPr>
          <a:xfrm flipV="1">
            <a:off x="7162560" y="4419360"/>
            <a:ext cx="76320" cy="457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5" name="AutoShape 58"/>
          <p:cNvSpPr/>
          <p:nvPr/>
        </p:nvSpPr>
        <p:spPr>
          <a:xfrm>
            <a:off x="2971800" y="5029200"/>
            <a:ext cx="685800" cy="533160"/>
          </a:xfrm>
          <a:prstGeom prst="hexagon">
            <a:avLst>
              <a:gd name="adj" fmla="val 32157"/>
              <a:gd name="vf" fmla="val 11547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6" name="AutoShape 59"/>
          <p:cNvSpPr/>
          <p:nvPr/>
        </p:nvSpPr>
        <p:spPr>
          <a:xfrm>
            <a:off x="6476760" y="5029200"/>
            <a:ext cx="685800" cy="533160"/>
          </a:xfrm>
          <a:prstGeom prst="hexagon">
            <a:avLst>
              <a:gd name="adj" fmla="val 32157"/>
              <a:gd name="vf" fmla="val 115470"/>
            </a:avLst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7" name="Line 60"/>
          <p:cNvSpPr/>
          <p:nvPr/>
        </p:nvSpPr>
        <p:spPr>
          <a:xfrm flipH="1">
            <a:off x="1447560" y="5333760"/>
            <a:ext cx="152424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8" name="Line 61"/>
          <p:cNvSpPr/>
          <p:nvPr/>
        </p:nvSpPr>
        <p:spPr>
          <a:xfrm>
            <a:off x="3657600" y="5333760"/>
            <a:ext cx="281916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9" name="Line 62"/>
          <p:cNvSpPr/>
          <p:nvPr/>
        </p:nvSpPr>
        <p:spPr>
          <a:xfrm>
            <a:off x="7086600" y="5333760"/>
            <a:ext cx="53316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0" name="Line 63"/>
          <p:cNvSpPr/>
          <p:nvPr/>
        </p:nvSpPr>
        <p:spPr>
          <a:xfrm>
            <a:off x="7238880" y="4419360"/>
            <a:ext cx="533520" cy="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1" name="Text Box 64"/>
          <p:cNvSpPr/>
          <p:nvPr/>
        </p:nvSpPr>
        <p:spPr>
          <a:xfrm>
            <a:off x="2653560" y="5756040"/>
            <a:ext cx="14346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33CC33"/>
                </a:solidFill>
                <a:effectLst/>
                <a:uFillTx/>
                <a:latin typeface="Times New Roman"/>
              </a:rPr>
              <a:t>ανάγνωση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2" name="Text Box 65"/>
          <p:cNvSpPr/>
          <p:nvPr/>
        </p:nvSpPr>
        <p:spPr>
          <a:xfrm>
            <a:off x="6174720" y="5715000"/>
            <a:ext cx="122508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33CC33"/>
                </a:solidFill>
                <a:effectLst/>
                <a:uFillTx/>
                <a:latin typeface="Times New Roman"/>
              </a:rPr>
              <a:t>εγγραφή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463" name="Group 68"/>
          <p:cNvGrpSpPr/>
          <p:nvPr/>
        </p:nvGrpSpPr>
        <p:grpSpPr>
          <a:xfrm>
            <a:off x="2057400" y="1904760"/>
            <a:ext cx="75960" cy="1905120"/>
            <a:chOff x="2057400" y="1904760"/>
            <a:chExt cx="75960" cy="1905120"/>
          </a:xfrm>
        </p:grpSpPr>
        <p:sp>
          <p:nvSpPr>
            <p:cNvPr id="464" name="Line 66"/>
            <p:cNvSpPr/>
            <p:nvPr/>
          </p:nvSpPr>
          <p:spPr>
            <a:xfrm>
              <a:off x="2057400" y="1904760"/>
              <a:ext cx="0" cy="1295640"/>
            </a:xfrm>
            <a:prstGeom prst="line">
              <a:avLst/>
            </a:prstGeom>
            <a:ln w="28440">
              <a:solidFill>
                <a:srgbClr val="FF66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65" name="Line 67"/>
            <p:cNvSpPr/>
            <p:nvPr/>
          </p:nvSpPr>
          <p:spPr>
            <a:xfrm>
              <a:off x="2057400" y="3200400"/>
              <a:ext cx="75960" cy="609480"/>
            </a:xfrm>
            <a:prstGeom prst="line">
              <a:avLst/>
            </a:prstGeom>
            <a:ln w="28440">
              <a:solidFill>
                <a:srgbClr val="FF66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466" name="Group 71"/>
          <p:cNvGrpSpPr/>
          <p:nvPr/>
        </p:nvGrpSpPr>
        <p:grpSpPr>
          <a:xfrm>
            <a:off x="2209680" y="3809880"/>
            <a:ext cx="838080" cy="1371600"/>
            <a:chOff x="2209680" y="3809880"/>
            <a:chExt cx="838080" cy="1371600"/>
          </a:xfrm>
        </p:grpSpPr>
        <p:sp>
          <p:nvSpPr>
            <p:cNvPr id="467" name="Line 69"/>
            <p:cNvSpPr/>
            <p:nvPr/>
          </p:nvSpPr>
          <p:spPr>
            <a:xfrm>
              <a:off x="2209680" y="3809880"/>
              <a:ext cx="762120" cy="762120"/>
            </a:xfrm>
            <a:prstGeom prst="line">
              <a:avLst/>
            </a:prstGeom>
            <a:ln w="28440">
              <a:solidFill>
                <a:srgbClr val="FF66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68" name="Line 70"/>
            <p:cNvSpPr/>
            <p:nvPr/>
          </p:nvSpPr>
          <p:spPr>
            <a:xfrm>
              <a:off x="2209680" y="3809880"/>
              <a:ext cx="838080" cy="1371600"/>
            </a:xfrm>
            <a:prstGeom prst="line">
              <a:avLst/>
            </a:prstGeom>
            <a:ln w="28440">
              <a:solidFill>
                <a:srgbClr val="FF66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469" name="Group 76"/>
          <p:cNvGrpSpPr/>
          <p:nvPr/>
        </p:nvGrpSpPr>
        <p:grpSpPr>
          <a:xfrm>
            <a:off x="3733560" y="1981080"/>
            <a:ext cx="762120" cy="3352680"/>
            <a:chOff x="3733560" y="1981080"/>
            <a:chExt cx="762120" cy="3352680"/>
          </a:xfrm>
        </p:grpSpPr>
        <p:sp>
          <p:nvSpPr>
            <p:cNvPr id="470" name="Line 72"/>
            <p:cNvSpPr/>
            <p:nvPr/>
          </p:nvSpPr>
          <p:spPr>
            <a:xfrm flipV="1">
              <a:off x="3886200" y="1981080"/>
              <a:ext cx="609480" cy="1295280"/>
            </a:xfrm>
            <a:prstGeom prst="line">
              <a:avLst/>
            </a:prstGeom>
            <a:ln w="28440">
              <a:solidFill>
                <a:srgbClr val="FF66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71" name="Line 73"/>
            <p:cNvSpPr/>
            <p:nvPr/>
          </p:nvSpPr>
          <p:spPr>
            <a:xfrm flipV="1">
              <a:off x="3962160" y="2057400"/>
              <a:ext cx="457200" cy="1828800"/>
            </a:xfrm>
            <a:prstGeom prst="line">
              <a:avLst/>
            </a:prstGeom>
            <a:ln w="28440">
              <a:solidFill>
                <a:srgbClr val="FF66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72" name="Line 74"/>
            <p:cNvSpPr/>
            <p:nvPr/>
          </p:nvSpPr>
          <p:spPr>
            <a:xfrm flipV="1">
              <a:off x="3733560" y="3352680"/>
              <a:ext cx="228600" cy="1371600"/>
            </a:xfrm>
            <a:prstGeom prst="line">
              <a:avLst/>
            </a:prstGeom>
            <a:ln w="28440">
              <a:solidFill>
                <a:srgbClr val="FF66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73" name="Line 75"/>
            <p:cNvSpPr/>
            <p:nvPr/>
          </p:nvSpPr>
          <p:spPr>
            <a:xfrm flipV="1">
              <a:off x="3733560" y="3504960"/>
              <a:ext cx="228600" cy="1828800"/>
            </a:xfrm>
            <a:prstGeom prst="line">
              <a:avLst/>
            </a:prstGeom>
            <a:ln w="28440">
              <a:solidFill>
                <a:srgbClr val="FF66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2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Effect">
                      <p:stCondLst>
                        <p:cond delay="indefinite"/>
                      </p:stCondLst>
                      <p:childTnLst>
                        <p:par>
                          <p:cTn id="1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Κυριότητα διαύλου</a:t>
            </a:r>
          </a:p>
        </p:txBody>
      </p:sp>
      <p:sp>
        <p:nvSpPr>
          <p:cNvPr id="475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Ο κύριος του διαύλου ελέγχει τις λειτουργίες στον δίαυλο.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Η CPU είναι εξ’ ορισμού ο κύριος του διαύλου.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Άλλες συσκευές μπορούν να απαιτήσουν τον δίαυλο.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Ξεχωριστό σύνολο γραμμών χειραψίας.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Η CPU δεν μπορεί να χρησιμοποιήσει τον δίαυλο όταν δεν είναι κύριός του.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873792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Απευθείας πρόσβαση μνήμης (DMA)</a:t>
            </a:r>
          </a:p>
        </p:txBody>
      </p:sp>
      <p:sp>
        <p:nvSpPr>
          <p:cNvPr id="477" name="PlaceHolder 2"/>
          <p:cNvSpPr>
            <a:spLocks noGrp="1"/>
          </p:cNvSpPr>
          <p:nvPr>
            <p:ph/>
          </p:nvPr>
        </p:nvSpPr>
        <p:spPr>
          <a:xfrm>
            <a:off x="457200" y="1885680"/>
            <a:ext cx="8178480" cy="1162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Η DMA παρέχει παραλληλία στον δίαυλο ελέγχοντας τις μεταφορές χωρίς την παρέμβαση της CPU.</a:t>
            </a:r>
          </a:p>
        </p:txBody>
      </p:sp>
      <p:sp>
        <p:nvSpPr>
          <p:cNvPr id="478" name="Rectangle 4"/>
          <p:cNvSpPr/>
          <p:nvPr/>
        </p:nvSpPr>
        <p:spPr>
          <a:xfrm>
            <a:off x="990360" y="3809880"/>
            <a:ext cx="1295640" cy="1295280"/>
          </a:xfrm>
          <a:prstGeom prst="rect">
            <a:avLst/>
          </a:prstGeom>
          <a:solidFill>
            <a:srgbClr val="FFCC00"/>
          </a:solidFill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CPU</a:t>
            </a:r>
          </a:p>
        </p:txBody>
      </p:sp>
      <p:sp>
        <p:nvSpPr>
          <p:cNvPr id="479" name="Line 5"/>
          <p:cNvSpPr/>
          <p:nvPr/>
        </p:nvSpPr>
        <p:spPr>
          <a:xfrm>
            <a:off x="2286000" y="4495680"/>
            <a:ext cx="4952880" cy="0"/>
          </a:xfrm>
          <a:prstGeom prst="line">
            <a:avLst/>
          </a:prstGeom>
          <a:ln w="28440">
            <a:solidFill>
              <a:srgbClr val="FF66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0" name="Rectangle 6"/>
          <p:cNvSpPr/>
          <p:nvPr/>
        </p:nvSpPr>
        <p:spPr>
          <a:xfrm>
            <a:off x="2819160" y="3352680"/>
            <a:ext cx="1371600" cy="838080"/>
          </a:xfrm>
          <a:prstGeom prst="rect">
            <a:avLst/>
          </a:prstGeom>
          <a:solidFill>
            <a:srgbClr val="33CC33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μνήμη</a:t>
            </a:r>
          </a:p>
        </p:txBody>
      </p:sp>
      <p:sp>
        <p:nvSpPr>
          <p:cNvPr id="481" name="Rectangle 7"/>
          <p:cNvSpPr/>
          <p:nvPr/>
        </p:nvSpPr>
        <p:spPr>
          <a:xfrm>
            <a:off x="5105160" y="3352680"/>
            <a:ext cx="990720" cy="762120"/>
          </a:xfrm>
          <a:prstGeom prst="rect">
            <a:avLst/>
          </a:prstGeom>
          <a:solidFill>
            <a:srgbClr val="33CC33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I/O</a:t>
            </a:r>
          </a:p>
        </p:txBody>
      </p:sp>
      <p:sp>
        <p:nvSpPr>
          <p:cNvPr id="482" name="Rectangle 8"/>
          <p:cNvSpPr/>
          <p:nvPr/>
        </p:nvSpPr>
        <p:spPr>
          <a:xfrm>
            <a:off x="4038480" y="4800600"/>
            <a:ext cx="1371600" cy="838080"/>
          </a:xfrm>
          <a:prstGeom prst="rect">
            <a:avLst/>
          </a:prstGeom>
          <a:solidFill>
            <a:srgbClr val="FF33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DMA</a:t>
            </a:r>
          </a:p>
        </p:txBody>
      </p:sp>
      <p:sp>
        <p:nvSpPr>
          <p:cNvPr id="483" name="Line 9"/>
          <p:cNvSpPr/>
          <p:nvPr/>
        </p:nvSpPr>
        <p:spPr>
          <a:xfrm>
            <a:off x="3581280" y="4190760"/>
            <a:ext cx="0" cy="304920"/>
          </a:xfrm>
          <a:prstGeom prst="line">
            <a:avLst/>
          </a:prstGeom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4" name="Line 10"/>
          <p:cNvSpPr/>
          <p:nvPr/>
        </p:nvSpPr>
        <p:spPr>
          <a:xfrm>
            <a:off x="5638680" y="4114800"/>
            <a:ext cx="0" cy="380880"/>
          </a:xfrm>
          <a:prstGeom prst="line">
            <a:avLst/>
          </a:prstGeom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5" name="Line 11"/>
          <p:cNvSpPr/>
          <p:nvPr/>
        </p:nvSpPr>
        <p:spPr>
          <a:xfrm flipV="1">
            <a:off x="4724280" y="4495320"/>
            <a:ext cx="0" cy="304920"/>
          </a:xfrm>
          <a:prstGeom prst="line">
            <a:avLst/>
          </a:prstGeom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6" name="Line 12"/>
          <p:cNvSpPr/>
          <p:nvPr/>
        </p:nvSpPr>
        <p:spPr>
          <a:xfrm>
            <a:off x="3581280" y="4038480"/>
            <a:ext cx="838080" cy="914400"/>
          </a:xfrm>
          <a:prstGeom prst="line">
            <a:avLst/>
          </a:prstGeom>
          <a:ln w="378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7" name="Line 13"/>
          <p:cNvSpPr/>
          <p:nvPr/>
        </p:nvSpPr>
        <p:spPr>
          <a:xfrm flipV="1">
            <a:off x="5105160" y="3962160"/>
            <a:ext cx="457200" cy="1067040"/>
          </a:xfrm>
          <a:prstGeom prst="line">
            <a:avLst/>
          </a:prstGeom>
          <a:ln w="2844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2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Λειτουργία DMA</a:t>
            </a:r>
          </a:p>
        </p:txBody>
      </p:sp>
      <p:sp>
        <p:nvSpPr>
          <p:cNvPr id="48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Η CPU ρυθμίζει τη μεταφορά DMA: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Διεύθυνση εκκίνησης.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Μήκος.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Μήκος μπλοκ μεταφοράς.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Στυλ μεταφοράς.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Ο ελεγκτής DMA εκτελεί τη μεταφορά, και ενημερώνει για τη λήξη της: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Κλέψιμο κύκλων.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Προτεραιότητα.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Οι δίαυλοι του ARM</a:t>
            </a:r>
          </a:p>
        </p:txBody>
      </p:sp>
      <p:sp>
        <p:nvSpPr>
          <p:cNvPr id="491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350496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AMBA:</a:t>
            </a:r>
          </a:p>
          <a:p>
            <a:pPr marL="743040" lvl="1" indent="-285840" algn="l">
              <a:lnSpc>
                <a:spcPct val="90000"/>
              </a:lnSpc>
              <a:spcBef>
                <a:spcPts val="4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Ανοικτό πρότυπο.</a:t>
            </a:r>
          </a:p>
          <a:p>
            <a:pPr marL="743040" lvl="1" indent="-285840" algn="l">
              <a:lnSpc>
                <a:spcPct val="90000"/>
              </a:lnSpc>
              <a:spcBef>
                <a:spcPts val="4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Πολλές εξωτερικές συσκευές.</a:t>
            </a:r>
          </a:p>
          <a:p>
            <a:pPr marL="343080" indent="-343080" algn="l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Δύο παραλλαγές:</a:t>
            </a:r>
          </a:p>
          <a:p>
            <a:pPr marL="743040" lvl="1" indent="-285840" algn="l">
              <a:lnSpc>
                <a:spcPct val="90000"/>
              </a:lnSpc>
              <a:spcBef>
                <a:spcPts val="4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AMBA υψηλής απόδοσης (AHB: High-Performance Bus).</a:t>
            </a:r>
          </a:p>
          <a:p>
            <a:pPr marL="743040" lvl="1" indent="-285840" algn="l">
              <a:lnSpc>
                <a:spcPct val="90000"/>
              </a:lnSpc>
              <a:spcBef>
                <a:spcPts val="4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Δίαυλος AMBA για περιφερειακά (APB).</a:t>
            </a:r>
          </a:p>
        </p:txBody>
      </p:sp>
      <p:sp>
        <p:nvSpPr>
          <p:cNvPr id="492" name="Rectangle 4"/>
          <p:cNvSpPr/>
          <p:nvPr/>
        </p:nvSpPr>
        <p:spPr>
          <a:xfrm>
            <a:off x="4190760" y="2971800"/>
            <a:ext cx="1143000" cy="1143000"/>
          </a:xfrm>
          <a:prstGeom prst="rect">
            <a:avLst/>
          </a:prstGeom>
          <a:solidFill>
            <a:srgbClr val="FFCC00"/>
          </a:solidFill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CPU</a:t>
            </a:r>
          </a:p>
        </p:txBody>
      </p:sp>
      <p:sp>
        <p:nvSpPr>
          <p:cNvPr id="493" name="Rectangle 5"/>
          <p:cNvSpPr/>
          <p:nvPr/>
        </p:nvSpPr>
        <p:spPr>
          <a:xfrm rot="16200000">
            <a:off x="6705360" y="3352320"/>
            <a:ext cx="1143000" cy="380880"/>
          </a:xfrm>
          <a:prstGeom prst="rect">
            <a:avLst/>
          </a:prstGeom>
          <a:solidFill>
            <a:srgbClr val="33CC33"/>
          </a:solidFill>
          <a:ln w="1872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γέφυρα</a:t>
            </a:r>
          </a:p>
        </p:txBody>
      </p:sp>
      <p:sp>
        <p:nvSpPr>
          <p:cNvPr id="494" name="Line 7"/>
          <p:cNvSpPr/>
          <p:nvPr/>
        </p:nvSpPr>
        <p:spPr>
          <a:xfrm>
            <a:off x="5333760" y="3581280"/>
            <a:ext cx="1752840" cy="0"/>
          </a:xfrm>
          <a:prstGeom prst="line">
            <a:avLst/>
          </a:prstGeom>
          <a:ln w="2844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5" name="Line 8"/>
          <p:cNvSpPr/>
          <p:nvPr/>
        </p:nvSpPr>
        <p:spPr>
          <a:xfrm>
            <a:off x="7467480" y="3581280"/>
            <a:ext cx="1143000" cy="0"/>
          </a:xfrm>
          <a:prstGeom prst="line">
            <a:avLst/>
          </a:prstGeom>
          <a:ln w="2844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6" name="Rectangle 9"/>
          <p:cNvSpPr/>
          <p:nvPr/>
        </p:nvSpPr>
        <p:spPr>
          <a:xfrm>
            <a:off x="5638680" y="2819160"/>
            <a:ext cx="1143000" cy="457200"/>
          </a:xfrm>
          <a:prstGeom prst="rect">
            <a:avLst/>
          </a:prstGeom>
          <a:solidFill>
            <a:srgbClr val="FF6600"/>
          </a:solidFill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μνήμη</a:t>
            </a:r>
          </a:p>
        </p:txBody>
      </p:sp>
      <p:sp>
        <p:nvSpPr>
          <p:cNvPr id="497" name="Rectangle 10"/>
          <p:cNvSpPr/>
          <p:nvPr/>
        </p:nvSpPr>
        <p:spPr>
          <a:xfrm>
            <a:off x="7772400" y="2743200"/>
            <a:ext cx="685800" cy="533160"/>
          </a:xfrm>
          <a:prstGeom prst="rect">
            <a:avLst/>
          </a:prstGeom>
          <a:solidFill>
            <a:srgbClr val="FF6600"/>
          </a:solidFill>
          <a:ln w="28440">
            <a:solidFill>
              <a:srgbClr val="FF66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I/O</a:t>
            </a:r>
          </a:p>
        </p:txBody>
      </p:sp>
      <p:sp>
        <p:nvSpPr>
          <p:cNvPr id="498" name="Line 11"/>
          <p:cNvSpPr/>
          <p:nvPr/>
        </p:nvSpPr>
        <p:spPr>
          <a:xfrm>
            <a:off x="6248160" y="3276360"/>
            <a:ext cx="0" cy="30492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9" name="Line 12"/>
          <p:cNvSpPr/>
          <p:nvPr/>
        </p:nvSpPr>
        <p:spPr>
          <a:xfrm>
            <a:off x="8076960" y="3276360"/>
            <a:ext cx="0" cy="30492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0" name="Text Box 13"/>
          <p:cNvSpPr/>
          <p:nvPr/>
        </p:nvSpPr>
        <p:spPr>
          <a:xfrm>
            <a:off x="5869440" y="3733560"/>
            <a:ext cx="8244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33CC33"/>
                </a:solidFill>
                <a:effectLst/>
                <a:uFillTx/>
                <a:latin typeface="Times New Roman"/>
              </a:rPr>
              <a:t>AHB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1" name="Text Box 14"/>
          <p:cNvSpPr/>
          <p:nvPr/>
        </p:nvSpPr>
        <p:spPr>
          <a:xfrm>
            <a:off x="7698240" y="3809880"/>
            <a:ext cx="77364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33CC33"/>
                </a:solidFill>
                <a:effectLst/>
                <a:uFillTx/>
                <a:latin typeface="Times New Roman"/>
              </a:rPr>
              <a:t>APB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1039</TotalTime>
  <Words>650</Words>
  <Application>Microsoft Macintosh PowerPoint</Application>
  <PresentationFormat>Προβολή στην οθόνη (4:3)</PresentationFormat>
  <Paragraphs>215</Paragraphs>
  <Slides>27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27</vt:i4>
      </vt:variant>
    </vt:vector>
  </HeadingPairs>
  <TitlesOfParts>
    <vt:vector size="31" baseType="lpstr">
      <vt:lpstr>Arial</vt:lpstr>
      <vt:lpstr>Monotype Sorts</vt:lpstr>
      <vt:lpstr>Times New Roman</vt:lpstr>
      <vt:lpstr>Office</vt:lpstr>
      <vt:lpstr>Συστατικά συστήματος</vt:lpstr>
      <vt:lpstr>Διαγράμματα χρονισμού</vt:lpstr>
      <vt:lpstr>Σύνταξη διαγράμματος χρονισμού</vt:lpstr>
      <vt:lpstr>Χρονικοί περιορισμοί</vt:lpstr>
      <vt:lpstr>Προέλευση χρονικών περιορισμών</vt:lpstr>
      <vt:lpstr>Οργάνωση συσκευών μνήμης</vt:lpstr>
      <vt:lpstr>Παράμετροι μνήμης</vt:lpstr>
      <vt:lpstr>Τύποι μνημών</vt:lpstr>
      <vt:lpstr>SRAM vs. DRAM</vt:lpstr>
      <vt:lpstr>Τυπική (γενική) SRAM</vt:lpstr>
      <vt:lpstr>Γενικός χρονισμός SRAM</vt:lpstr>
      <vt:lpstr>Γενική συσκευή DRAM</vt:lpstr>
      <vt:lpstr>Γενικός χρονισμός DRAM</vt:lpstr>
      <vt:lpstr>Πρόσβαση σε καθεστώς σελίδας</vt:lpstr>
      <vt:lpstr>Ανανέωση RAM</vt:lpstr>
      <vt:lpstr>Άλλοι τύποι μνημών</vt:lpstr>
      <vt:lpstr>Ζητήματα σχετικά με Flash</vt:lpstr>
      <vt:lpstr>Γενική δομή Διαύλου</vt:lpstr>
      <vt:lpstr>Ηλεκτρικός σχεδιασμός διαύλου</vt:lpstr>
      <vt:lpstr>Χειραψία τεσσάρων κύκλων</vt:lpstr>
      <vt:lpstr>Οι δίαυλοι ως επικοινωνούσες μηχανές</vt:lpstr>
      <vt:lpstr>Πότε χρησιμοποιούμε χειραψία;</vt:lpstr>
      <vt:lpstr>Τυπική πρόσβαση διαύλου</vt:lpstr>
      <vt:lpstr>Κυριότητα διαύλου</vt:lpstr>
      <vt:lpstr>Απευθείας πρόσβαση μνήμης (DMA)</vt:lpstr>
      <vt:lpstr>Λειτουργία DMA</vt:lpstr>
      <vt:lpstr>Οι δίαυλοι του ARM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Networking for Embedded Systems</dc:title>
  <dc:subject/>
  <dc:creator>Preferred Customer</dc:creator>
  <dc:description/>
  <cp:lastModifiedBy>NIKOLAOS VOROS</cp:lastModifiedBy>
  <cp:revision>131</cp:revision>
  <dcterms:created xsi:type="dcterms:W3CDTF">2000-02-08T01:54:30Z</dcterms:created>
  <dcterms:modified xsi:type="dcterms:W3CDTF">2026-10-16T09:46:46Z</dcterms:modified>
  <dc:language>el-GR</dc:language>
</cp:coreProperties>
</file>