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embeddings/oleObject1.docx" ContentType="application/vnd.openxmlformats-officedocument.wordprocessingml.document"/>
  <Override PartName="/ppt/slideLayouts/slideLayout1.xml" ContentType="application/vnd.openxmlformats-officedocument.presentationml.slideLayout+xml"/>
  <Override PartName="/ppt/media/image2.emf" ContentType="image/x-emf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Click to edit the title text format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799"/>
              </a:spcBef>
              <a:buClr>
                <a:srgbClr val="FFCC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799"/>
              </a:spcBef>
              <a:buClr>
                <a:srgbClr val="FFCC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143000" lvl="2" indent="-22860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600200" lvl="3" indent="-228600" algn="l">
              <a:spcBef>
                <a:spcPts val="799"/>
              </a:spcBef>
              <a:buClr>
                <a:srgbClr val="FFCC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057400" lvl="4" indent="-228600" algn="l">
              <a:spcBef>
                <a:spcPts val="799"/>
              </a:spcBef>
              <a:buClr>
                <a:srgbClr val="FFCC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© 2000 Morgan Kaufman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123720" y="6229080"/>
            <a:ext cx="289548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ct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Overheads for </a:t>
            </a:r>
            <a:r>
              <a:rPr lang="en-US" sz="1400" b="0" i="1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Computers as Components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6730560" y="6229080"/>
            <a:ext cx="190476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7F0EEB0-B60F-41B6-A8CB-6AAFC86B65EB}" type="slidenum"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&lt;number&gt;</a:t>
            </a:fld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" name="Picture 7" descr="paint"/>
          <p:cNvPicPr/>
          <p:nvPr/>
        </p:nvPicPr>
        <p:blipFill>
          <a:blip r:embed="rId2"/>
          <a:stretch/>
        </p:blipFill>
        <p:spPr>
          <a:xfrm>
            <a:off x="914400" y="1314360"/>
            <a:ext cx="8229600" cy="384120"/>
          </a:xfrm>
          <a:prstGeom prst="rect">
            <a:avLst/>
          </a:prstGeom>
          <a:noFill/>
          <a:ln w="38160"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package" Target="../embeddings/oleObject1.docx"/><Relationship Id="rId2" Type="http://schemas.openxmlformats.org/officeDocument/2006/relationships/image" Target="../media/image2.emf"/><Relationship Id="rId3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CPUs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Παράδειγμα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συμπιεστής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δεδομένων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Στόχοι 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Συμπιέζει τα δεδομένα που μεταφέρονται πέρα από την σειριακή γραμμή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Λαμβάνει σύμβολα εισόδου μεγέθους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byte.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Παράγει σύμβολα εξόδου που πακετάρονται σε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bytes.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Στο παράδειγμα θα αναπτύξουμε μόνο τη μονάδα λογισμικού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Διάγραμμα συνεργασίας για το συμπιεστή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3" name="Rectangle 4"/>
          <p:cNvSpPr/>
          <p:nvPr/>
        </p:nvSpPr>
        <p:spPr>
          <a:xfrm>
            <a:off x="539640" y="2971800"/>
            <a:ext cx="1212840" cy="83808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18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είσοδος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Rectangle 5"/>
          <p:cNvSpPr/>
          <p:nvPr/>
        </p:nvSpPr>
        <p:spPr>
          <a:xfrm>
            <a:off x="3276360" y="2971800"/>
            <a:ext cx="2362320" cy="83808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18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συμπιεστής 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δεδομένων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Rectangle 6"/>
          <p:cNvSpPr/>
          <p:nvPr/>
        </p:nvSpPr>
        <p:spPr>
          <a:xfrm>
            <a:off x="7086600" y="2971800"/>
            <a:ext cx="1143000" cy="83808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18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έξοδος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Line 7"/>
          <p:cNvSpPr/>
          <p:nvPr/>
        </p:nvSpPr>
        <p:spPr>
          <a:xfrm>
            <a:off x="1752480" y="3352680"/>
            <a:ext cx="1523880" cy="0"/>
          </a:xfrm>
          <a:prstGeom prst="line">
            <a:avLst/>
          </a:prstGeom>
          <a:ln w="2844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Line 8"/>
          <p:cNvSpPr/>
          <p:nvPr/>
        </p:nvSpPr>
        <p:spPr>
          <a:xfrm>
            <a:off x="5638680" y="3429000"/>
            <a:ext cx="1447920" cy="0"/>
          </a:xfrm>
          <a:prstGeom prst="line">
            <a:avLst/>
          </a:prstGeom>
          <a:ln w="2844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Text Box 9"/>
          <p:cNvSpPr/>
          <p:nvPr/>
        </p:nvSpPr>
        <p:spPr>
          <a:xfrm>
            <a:off x="1804320" y="2479320"/>
            <a:ext cx="1521720" cy="6426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1..n: </a:t>
            </a: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σύμβολα 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εισόδου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Text Box 10"/>
          <p:cNvSpPr/>
          <p:nvPr/>
        </p:nvSpPr>
        <p:spPr>
          <a:xfrm>
            <a:off x="5630400" y="2133360"/>
            <a:ext cx="2163240" cy="6426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1..m: </a:t>
            </a: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πακεταρισμένα 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σύμβολα εξόδου</a:t>
            </a:r>
            <a:endParaRPr lang="el-G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Κωδικοποίηση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Huffman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Πρώιμος στατιστικός αλγόριθμος συμπίεσης κειμένου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Επιλέξτε ανομοιόμορφου μεγέθους κώδικες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8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Χρησιμοποιεί μικρότερους κώδικες για περισσότερο κοινά σύμβολα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8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Χρησιμοποιεί μεγαλύτερους κώδικες για λιγότερο κοινά σύμβολα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Για να επιτρέψει την αποκωδικοποίηση, οι κώδικες πρέπει να έχουν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μοναδικά προθέματα.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8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Κανένας κώδικας δεν μπορεί να είναι ένα πρόθεμα ενός μεγαλύτερου έγκυρου κώδικα.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Huffman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6840" y="1885320"/>
            <a:ext cx="401292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character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P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.45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.24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.11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.08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e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.07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.05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24" name="Group 36"/>
          <p:cNvGrpSpPr/>
          <p:nvPr/>
        </p:nvGrpSpPr>
        <p:grpSpPr>
          <a:xfrm>
            <a:off x="2971800" y="2208960"/>
            <a:ext cx="5384520" cy="1034640"/>
            <a:chOff x="2971800" y="2208960"/>
            <a:chExt cx="5384520" cy="1034640"/>
          </a:xfrm>
        </p:grpSpPr>
        <p:sp>
          <p:nvSpPr>
            <p:cNvPr id="25" name="AutoShape 10"/>
            <p:cNvSpPr/>
            <p:nvPr/>
          </p:nvSpPr>
          <p:spPr>
            <a:xfrm rot="5400000">
              <a:off x="7086240" y="2285640"/>
              <a:ext cx="685800" cy="533520"/>
            </a:xfrm>
            <a:prstGeom prst="triangle">
              <a:avLst>
                <a:gd name="adj" fmla="val 50000"/>
              </a:avLst>
            </a:prstGeom>
            <a:solidFill>
              <a:srgbClr val="FFCC00"/>
            </a:solidFill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6" name="Line 24"/>
            <p:cNvSpPr/>
            <p:nvPr/>
          </p:nvSpPr>
          <p:spPr>
            <a:xfrm>
              <a:off x="2971800" y="2666880"/>
              <a:ext cx="4190760" cy="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46800" rIns="90000" bIns="-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cxnSp>
          <p:nvCxnSpPr>
            <p:cNvPr id="27" name="AutoShape 25"/>
            <p:cNvCxnSpPr>
              <a:stCxn id="28" idx="0"/>
              <a:endCxn id="25" idx="2"/>
            </p:cNvCxnSpPr>
            <p:nvPr/>
          </p:nvCxnSpPr>
          <p:spPr>
            <a:xfrm flipV="1">
              <a:off x="6398640" y="2208960"/>
              <a:ext cx="762840" cy="1027800"/>
            </a:xfrm>
            <a:prstGeom prst="bentConnector3">
              <a:avLst>
                <a:gd name="adj1" fmla="val 50188"/>
              </a:avLst>
            </a:prstGeom>
            <a:ln w="9360">
              <a:solidFill>
                <a:srgbClr val="000000"/>
              </a:solidFill>
              <a:miter/>
            </a:ln>
          </p:spPr>
        </p:cxnSp>
        <p:sp>
          <p:nvSpPr>
            <p:cNvPr id="29" name="Line 26"/>
            <p:cNvSpPr/>
            <p:nvPr/>
          </p:nvSpPr>
          <p:spPr>
            <a:xfrm>
              <a:off x="7696080" y="2590560"/>
              <a:ext cx="304920" cy="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46800" rIns="90000" bIns="-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0" name="Text Box 27"/>
            <p:cNvSpPr/>
            <p:nvPr/>
          </p:nvSpPr>
          <p:spPr>
            <a:xfrm>
              <a:off x="7681680" y="2784240"/>
              <a:ext cx="67464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t">
              <a:sp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3366FF"/>
                  </a:solidFill>
                  <a:effectLst/>
                  <a:uFillTx/>
                  <a:latin typeface="Times New Roman"/>
                </a:rPr>
                <a:t>P=1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31" name="Group 35"/>
          <p:cNvGrpSpPr/>
          <p:nvPr/>
        </p:nvGrpSpPr>
        <p:grpSpPr>
          <a:xfrm>
            <a:off x="3124080" y="2895480"/>
            <a:ext cx="4257360" cy="840240"/>
            <a:chOff x="3124080" y="2895480"/>
            <a:chExt cx="4257360" cy="840240"/>
          </a:xfrm>
        </p:grpSpPr>
        <p:sp>
          <p:nvSpPr>
            <p:cNvPr id="28" name="AutoShape 9"/>
            <p:cNvSpPr/>
            <p:nvPr/>
          </p:nvSpPr>
          <p:spPr>
            <a:xfrm rot="5400000">
              <a:off x="5790960" y="2971440"/>
              <a:ext cx="685800" cy="533520"/>
            </a:xfrm>
            <a:prstGeom prst="triangle">
              <a:avLst>
                <a:gd name="adj" fmla="val 50000"/>
              </a:avLst>
            </a:prstGeom>
            <a:solidFill>
              <a:srgbClr val="FFCC00"/>
            </a:solidFill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cxnSp>
          <p:nvCxnSpPr>
            <p:cNvPr id="32" name="AutoShape 19"/>
            <p:cNvCxnSpPr>
              <a:stCxn id="33" idx="0"/>
              <a:endCxn id="28" idx="2"/>
            </p:cNvCxnSpPr>
            <p:nvPr/>
          </p:nvCxnSpPr>
          <p:spPr>
            <a:xfrm flipV="1">
              <a:off x="5179320" y="2895480"/>
              <a:ext cx="686520" cy="722520"/>
            </a:xfrm>
            <a:prstGeom prst="bentConnector3">
              <a:avLst>
                <a:gd name="adj1" fmla="val 50209"/>
              </a:avLst>
            </a:prstGeom>
            <a:ln w="9360">
              <a:solidFill>
                <a:srgbClr val="000000"/>
              </a:solidFill>
              <a:miter/>
            </a:ln>
          </p:spPr>
        </p:cxnSp>
        <p:sp>
          <p:nvSpPr>
            <p:cNvPr id="34" name="Line 21"/>
            <p:cNvSpPr/>
            <p:nvPr/>
          </p:nvSpPr>
          <p:spPr>
            <a:xfrm>
              <a:off x="3124080" y="3124080"/>
              <a:ext cx="1981080" cy="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46800" rIns="90000" bIns="-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5" name="Line 23"/>
            <p:cNvSpPr/>
            <p:nvPr/>
          </p:nvSpPr>
          <p:spPr>
            <a:xfrm>
              <a:off x="5105160" y="3124080"/>
              <a:ext cx="762120" cy="45720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6800" rIns="90000" bIns="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6" name="Text Box 28"/>
            <p:cNvSpPr/>
            <p:nvPr/>
          </p:nvSpPr>
          <p:spPr>
            <a:xfrm>
              <a:off x="6478200" y="3276360"/>
              <a:ext cx="90324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t">
              <a:sp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3366FF"/>
                  </a:solidFill>
                  <a:effectLst/>
                  <a:uFillTx/>
                  <a:latin typeface="Times New Roman"/>
                </a:rPr>
                <a:t>P=.55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37" name="Group 34"/>
          <p:cNvGrpSpPr/>
          <p:nvPr/>
        </p:nvGrpSpPr>
        <p:grpSpPr>
          <a:xfrm>
            <a:off x="3884040" y="3275640"/>
            <a:ext cx="2125800" cy="1713240"/>
            <a:chOff x="3884040" y="3275640"/>
            <a:chExt cx="2125800" cy="1713240"/>
          </a:xfrm>
        </p:grpSpPr>
        <p:sp>
          <p:nvSpPr>
            <p:cNvPr id="33" name="AutoShape 8"/>
            <p:cNvSpPr/>
            <p:nvPr/>
          </p:nvSpPr>
          <p:spPr>
            <a:xfrm rot="5400000">
              <a:off x="4571640" y="3352320"/>
              <a:ext cx="685800" cy="533520"/>
            </a:xfrm>
            <a:prstGeom prst="triangle">
              <a:avLst>
                <a:gd name="adj" fmla="val 50000"/>
              </a:avLst>
            </a:prstGeom>
            <a:solidFill>
              <a:srgbClr val="FFCC00"/>
            </a:solidFill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cxnSp>
          <p:nvCxnSpPr>
            <p:cNvPr id="38" name="AutoShape 16"/>
            <p:cNvCxnSpPr>
              <a:stCxn id="39" idx="0"/>
              <a:endCxn id="33" idx="4"/>
            </p:cNvCxnSpPr>
            <p:nvPr/>
          </p:nvCxnSpPr>
          <p:spPr>
            <a:xfrm flipV="1">
              <a:off x="3884040" y="3960360"/>
              <a:ext cx="762840" cy="1028880"/>
            </a:xfrm>
            <a:prstGeom prst="bentConnector3">
              <a:avLst>
                <a:gd name="adj1" fmla="val 50188"/>
              </a:avLst>
            </a:prstGeom>
            <a:ln w="9360">
              <a:solidFill>
                <a:srgbClr val="000000"/>
              </a:solidFill>
              <a:miter/>
            </a:ln>
          </p:spPr>
        </p:cxnSp>
        <p:cxnSp>
          <p:nvCxnSpPr>
            <p:cNvPr id="40" name="AutoShape 17"/>
            <p:cNvCxnSpPr>
              <a:stCxn id="41" idx="0"/>
              <a:endCxn id="33" idx="2"/>
            </p:cNvCxnSpPr>
            <p:nvPr/>
          </p:nvCxnSpPr>
          <p:spPr>
            <a:xfrm flipV="1">
              <a:off x="3884040" y="3275640"/>
              <a:ext cx="762840" cy="723240"/>
            </a:xfrm>
            <a:prstGeom prst="bentConnector3">
              <a:avLst>
                <a:gd name="adj1" fmla="val 50188"/>
              </a:avLst>
            </a:prstGeom>
            <a:ln w="9360">
              <a:solidFill>
                <a:srgbClr val="000000"/>
              </a:solidFill>
              <a:miter/>
            </a:ln>
          </p:spPr>
        </p:cxnSp>
        <p:sp>
          <p:nvSpPr>
            <p:cNvPr id="42" name="Text Box 29"/>
            <p:cNvSpPr/>
            <p:nvPr/>
          </p:nvSpPr>
          <p:spPr>
            <a:xfrm>
              <a:off x="5106600" y="3809880"/>
              <a:ext cx="90324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t">
              <a:sp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3366FF"/>
                  </a:solidFill>
                  <a:effectLst/>
                  <a:uFillTx/>
                  <a:latin typeface="Times New Roman"/>
                </a:rPr>
                <a:t>P=.31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43" name="Group 33"/>
          <p:cNvGrpSpPr/>
          <p:nvPr/>
        </p:nvGrpSpPr>
        <p:grpSpPr>
          <a:xfrm>
            <a:off x="3047760" y="3657600"/>
            <a:ext cx="1361880" cy="916560"/>
            <a:chOff x="3047760" y="3657600"/>
            <a:chExt cx="1361880" cy="916560"/>
          </a:xfrm>
        </p:grpSpPr>
        <p:sp>
          <p:nvSpPr>
            <p:cNvPr id="41" name="AutoShape 7"/>
            <p:cNvSpPr/>
            <p:nvPr/>
          </p:nvSpPr>
          <p:spPr>
            <a:xfrm rot="5400000">
              <a:off x="3276360" y="3733560"/>
              <a:ext cx="685800" cy="533520"/>
            </a:xfrm>
            <a:prstGeom prst="triangle">
              <a:avLst>
                <a:gd name="adj" fmla="val 50000"/>
              </a:avLst>
            </a:prstGeom>
            <a:solidFill>
              <a:srgbClr val="FFCC00"/>
            </a:solidFill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4" name="Line 13"/>
            <p:cNvSpPr/>
            <p:nvPr/>
          </p:nvSpPr>
          <p:spPr>
            <a:xfrm>
              <a:off x="3047760" y="4267080"/>
              <a:ext cx="304920" cy="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46800" rIns="90000" bIns="-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5" name="Line 15"/>
            <p:cNvSpPr/>
            <p:nvPr/>
          </p:nvSpPr>
          <p:spPr>
            <a:xfrm>
              <a:off x="3047760" y="3733560"/>
              <a:ext cx="304920" cy="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46800" rIns="90000" bIns="-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6" name="Text Box 30"/>
            <p:cNvSpPr/>
            <p:nvPr/>
          </p:nvSpPr>
          <p:spPr>
            <a:xfrm>
              <a:off x="3506400" y="4114800"/>
              <a:ext cx="90324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t">
              <a:sp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3366FF"/>
                  </a:solidFill>
                  <a:effectLst/>
                  <a:uFillTx/>
                  <a:latin typeface="Times New Roman"/>
                </a:rPr>
                <a:t>P=.19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47" name="Group 32"/>
          <p:cNvGrpSpPr/>
          <p:nvPr/>
        </p:nvGrpSpPr>
        <p:grpSpPr>
          <a:xfrm>
            <a:off x="3047760" y="4647960"/>
            <a:ext cx="1361880" cy="992880"/>
            <a:chOff x="3047760" y="4647960"/>
            <a:chExt cx="1361880" cy="992880"/>
          </a:xfrm>
        </p:grpSpPr>
        <p:sp>
          <p:nvSpPr>
            <p:cNvPr id="39" name="AutoShape 6"/>
            <p:cNvSpPr/>
            <p:nvPr/>
          </p:nvSpPr>
          <p:spPr>
            <a:xfrm rot="5400000">
              <a:off x="3276360" y="4723920"/>
              <a:ext cx="685800" cy="533520"/>
            </a:xfrm>
            <a:prstGeom prst="triangle">
              <a:avLst>
                <a:gd name="adj" fmla="val 50000"/>
              </a:avLst>
            </a:prstGeom>
            <a:solidFill>
              <a:srgbClr val="FFCC00"/>
            </a:solidFill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ctr">
              <a:no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8" name="Line 11"/>
            <p:cNvSpPr/>
            <p:nvPr/>
          </p:nvSpPr>
          <p:spPr>
            <a:xfrm>
              <a:off x="3047760" y="5257800"/>
              <a:ext cx="304920" cy="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46800" rIns="90000" bIns="-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9" name="Line 12"/>
            <p:cNvSpPr/>
            <p:nvPr/>
          </p:nvSpPr>
          <p:spPr>
            <a:xfrm>
              <a:off x="3047760" y="4724280"/>
              <a:ext cx="304920" cy="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46800" rIns="90000" bIns="-46800" anchor="ctr">
              <a:noAutofit/>
            </a:bodyPr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50" name="Text Box 31"/>
            <p:cNvSpPr/>
            <p:nvPr/>
          </p:nvSpPr>
          <p:spPr>
            <a:xfrm>
              <a:off x="3506400" y="5181480"/>
              <a:ext cx="90324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6800" rIns="90000" bIns="46800" anchor="t">
              <a:spAutoFit/>
            </a:bodyPr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3366FF"/>
                  </a:solidFill>
                  <a:effectLst/>
                  <a:uFillTx/>
                  <a:latin typeface="Times New Roman"/>
                </a:rPr>
                <a:t>P=.12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Effect">
                      <p:stCondLst>
                        <p:cond delay="indefinite"/>
                      </p:stCondLst>
                      <p:childTnLst>
                        <p:par>
                          <p:cTn id="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Effect">
                      <p:stCondLst>
                        <p:cond delay="indefinite"/>
                      </p:stCondLst>
                      <p:childTnLst>
                        <p:par>
                          <p:cTn id="1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Effect">
                      <p:stCondLst>
                        <p:cond delay="indefinite"/>
                      </p:stCondLst>
                      <p:childTnLst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Effect">
                      <p:stCondLst>
                        <p:cond delay="indefinite"/>
                      </p:stCondLst>
                      <p:childTnLst>
                        <p:par>
                          <p:cTn id="2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 κώδικα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Huffman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Διαβάζουμε τον κώδικα από τη ρίζα προς τα φύλλα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/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/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a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b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01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c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0000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d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0001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e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0010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f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	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0011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" dur="indefinite" restart="never" nodeType="tmRoot">
          <p:childTnLst>
            <p:seq>
              <p:cTn id="24" dur="indefinite" nodeType="mainSeq">
                <p:childTnLst>
                  <p:par>
                    <p:cTn id="25" fill="hold" nodeType="clickEffect">
                      <p:stCondLst>
                        <p:cond delay="indefinite"/>
                      </p:stCondLst>
                      <p:childTnLst>
                        <p:par>
                          <p:cTn id="2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Effect">
                      <p:stCondLst>
                        <p:cond delay="indefinite"/>
                      </p:stCondLst>
                      <p:childTnLst>
                        <p:par>
                          <p:cTn id="3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Effect">
                      <p:stCondLst>
                        <p:cond delay="indefinite"/>
                      </p:stCondLst>
                      <p:childTnLst>
                        <p:par>
                          <p:cTn id="3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Effect">
                      <p:stCondLst>
                        <p:cond delay="indefinite"/>
                      </p:stCondLst>
                      <p:childTnLst>
                        <p:par>
                          <p:cTn id="4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Effect">
                      <p:stCondLst>
                        <p:cond delay="indefinite"/>
                      </p:stCondLst>
                      <p:childTnLst>
                        <p:par>
                          <p:cTn id="5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Effect">
                      <p:stCondLst>
                        <p:cond delay="indefinite"/>
                      </p:stCondLst>
                      <p:childTnLst>
                        <p:par>
                          <p:cTn id="5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Effect">
                      <p:stCondLst>
                        <p:cond delay="indefinite"/>
                      </p:stCondLst>
                      <p:childTnLst>
                        <p:par>
                          <p:cTn id="6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ίνακας απαιτήσεων κωδικοποιητ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ή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Huffman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graphicFrame>
        <p:nvGraphicFramePr>
          <p:cNvPr id="54" name="Object 3"/>
          <p:cNvGraphicFramePr/>
          <p:nvPr/>
        </p:nvGraphicFramePr>
        <p:xfrm>
          <a:off x="1484280" y="1887480"/>
          <a:ext cx="5806800" cy="4322520"/>
        </p:xfrm>
        <a:graphic>
          <a:graphicData uri="http://schemas.openxmlformats.org/presentationml/2006/ole">
            <p:oleObj progId="Word.Document.12" r:id="rId1" spid="">
              <p:embed/>
              <p:pic>
                <p:nvPicPr>
                  <p:cNvPr id="55" name="Object 3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1484280" y="1887480"/>
                    <a:ext cx="5806800" cy="4322520"/>
                  </a:xfrm>
                  <a:prstGeom prst="rect">
                    <a:avLst/>
                  </a:prstGeom>
                  <a:noFill/>
                  <a:ln w="3816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Χτίζοντας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μια προδιαγραφή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Το διάγραμμα συνεργασίας δείχνει μόνο την είσοδο/έξοδο στη μόνιμη κατάσταση λειτουργίας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Ένα πραγματικό σύστημα πρέπει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Να δέχεται έναν πίνακα κωδικοποίησης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Να επιτρέπει επαναφορά του συστήματος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 εκκένωση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του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buffer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συμπίεσης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Κλάση 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data-compressor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(συμπιεστής δεδομένων)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59" name="Rectangle 4"/>
          <p:cNvSpPr/>
          <p:nvPr/>
        </p:nvSpPr>
        <p:spPr>
          <a:xfrm>
            <a:off x="2971800" y="1981080"/>
            <a:ext cx="312408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data-compressor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Rectangle 5"/>
          <p:cNvSpPr/>
          <p:nvPr/>
        </p:nvSpPr>
        <p:spPr>
          <a:xfrm>
            <a:off x="2971800" y="2514600"/>
            <a:ext cx="3124080" cy="137160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buffer: data-buffer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table: symbol-table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current-bit: 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Rectangle 6"/>
          <p:cNvSpPr/>
          <p:nvPr/>
        </p:nvSpPr>
        <p:spPr>
          <a:xfrm>
            <a:off x="2971800" y="3886200"/>
            <a:ext cx="3124080" cy="175248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encode(): boolean,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data-buffer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flush()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new-symbol-table()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Συμπεριφορά της κλάσης </a:t>
            </a:r>
            <a:br>
              <a:rPr sz="3600" lang="el-GR"/>
            </a:b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data-compressor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κωδικοποίηση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παίρνει μια είσοδο ενός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byte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παράγει συσκευασμένα κωδικοποιημένα σύμβολα και μια ένδειξη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Boolean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εάν ο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buffer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είναι πλήρης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πίνακας νέου συμβόλου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εγκαθιστά νέο πίνακα συμβόλων στο αντικείμενο, πετάει τον παλαιό πίνακα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flush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επιστρέφει την τρέχουσα κατάσταση του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buffer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συμπεριλαμβανομένου του αριθμού έγκυρων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bits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στον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buffer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Βοηθητικές κ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λάσεις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65" name="Rectangle 4"/>
          <p:cNvSpPr/>
          <p:nvPr/>
        </p:nvSpPr>
        <p:spPr>
          <a:xfrm>
            <a:off x="685800" y="2209680"/>
            <a:ext cx="312408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data-buffer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Rectangle 5"/>
          <p:cNvSpPr/>
          <p:nvPr/>
        </p:nvSpPr>
        <p:spPr>
          <a:xfrm>
            <a:off x="685800" y="2743200"/>
            <a:ext cx="3124080" cy="137160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databuf[databuflen] :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character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len : 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Rectangle 6"/>
          <p:cNvSpPr/>
          <p:nvPr/>
        </p:nvSpPr>
        <p:spPr>
          <a:xfrm>
            <a:off x="685800" y="4114800"/>
            <a:ext cx="3124080" cy="121896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insert()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length() : 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Rectangle 7"/>
          <p:cNvSpPr/>
          <p:nvPr/>
        </p:nvSpPr>
        <p:spPr>
          <a:xfrm>
            <a:off x="5333760" y="2209680"/>
            <a:ext cx="3124440" cy="5335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symbol-table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Rectangle 8"/>
          <p:cNvSpPr/>
          <p:nvPr/>
        </p:nvSpPr>
        <p:spPr>
          <a:xfrm>
            <a:off x="5333760" y="2743200"/>
            <a:ext cx="3124440" cy="1371600"/>
          </a:xfrm>
          <a:prstGeom prst="rect">
            <a:avLst/>
          </a:prstGeom>
          <a:solidFill>
            <a:srgbClr val="FFCC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symbols[nsymbols] :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data-buffer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len : integer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Rectangle 9"/>
          <p:cNvSpPr/>
          <p:nvPr/>
        </p:nvSpPr>
        <p:spPr>
          <a:xfrm>
            <a:off x="5333760" y="4114800"/>
            <a:ext cx="3124440" cy="121896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value() : symbol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load()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Ρόλος β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οηθητικ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ών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κ</a:t>
            </a: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λάσεων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κλάση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data-buffer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κρατάει και τα πακεταρισμένα και τα απακετάριστα σύμβολα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μεγαλύτερος κώδικας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Huffman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για εισόδους των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8-bit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είναι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256 bits.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πίνακας συμβόλων παρέχει με δείκτη την κωδικοποιημένη μορφή κάθε συμβόλου.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λειτουργία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load()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βάζει δεδομένα σε ένα νέο πίνακα συμβόλων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Date Placeholder 3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>
              <a:lnSpc>
                <a:spcPct val="10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© 2000 Morgan Kaufman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Footer Placeholder 4"/>
          <p:cNvSpPr/>
          <p:nvPr/>
        </p:nvSpPr>
        <p:spPr>
          <a:xfrm>
            <a:off x="3124080" y="6229080"/>
            <a:ext cx="2895480" cy="4572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ctr">
              <a:lnSpc>
                <a:spcPct val="100000"/>
              </a:lnSpc>
              <a:spcBef>
                <a:spcPts val="876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Overheads for </a:t>
            </a:r>
            <a:r>
              <a:rPr lang="el-GR" sz="1400" b="0" i="1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Computers as Components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Σχέσεις κλάσεων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76" name="Rectangle 4"/>
          <p:cNvSpPr/>
          <p:nvPr/>
        </p:nvSpPr>
        <p:spPr>
          <a:xfrm>
            <a:off x="4724280" y="3657600"/>
            <a:ext cx="312408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symbol-table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Rectangle 7"/>
          <p:cNvSpPr/>
          <p:nvPr/>
        </p:nvSpPr>
        <p:spPr>
          <a:xfrm>
            <a:off x="2971800" y="2286000"/>
            <a:ext cx="312408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data-compressor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Rectangle 8"/>
          <p:cNvSpPr/>
          <p:nvPr/>
        </p:nvSpPr>
        <p:spPr>
          <a:xfrm>
            <a:off x="1371600" y="3657600"/>
            <a:ext cx="213336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data-buffer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9" name="Line 9"/>
          <p:cNvSpPr/>
          <p:nvPr/>
        </p:nvSpPr>
        <p:spPr>
          <a:xfrm flipH="1">
            <a:off x="2514600" y="2819160"/>
            <a:ext cx="761760" cy="838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0" name="Line 10"/>
          <p:cNvSpPr/>
          <p:nvPr/>
        </p:nvSpPr>
        <p:spPr>
          <a:xfrm>
            <a:off x="5181480" y="2819160"/>
            <a:ext cx="685800" cy="838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Text Box 11"/>
          <p:cNvSpPr/>
          <p:nvPr/>
        </p:nvSpPr>
        <p:spPr>
          <a:xfrm>
            <a:off x="2271600" y="316512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Text Box 12"/>
          <p:cNvSpPr/>
          <p:nvPr/>
        </p:nvSpPr>
        <p:spPr>
          <a:xfrm>
            <a:off x="2652840" y="255564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Text Box 13"/>
          <p:cNvSpPr/>
          <p:nvPr/>
        </p:nvSpPr>
        <p:spPr>
          <a:xfrm>
            <a:off x="5853240" y="316512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Text Box 14"/>
          <p:cNvSpPr/>
          <p:nvPr/>
        </p:nvSpPr>
        <p:spPr>
          <a:xfrm>
            <a:off x="5470200" y="2707920"/>
            <a:ext cx="3970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Συμπεριφορά κωδικοποίησης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86" name="AutoShape 4"/>
          <p:cNvSpPr/>
          <p:nvPr/>
        </p:nvSpPr>
        <p:spPr>
          <a:xfrm>
            <a:off x="900000" y="3500280"/>
            <a:ext cx="1800000" cy="53352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κωδικοποίηση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AutoShape 5"/>
          <p:cNvSpPr/>
          <p:nvPr/>
        </p:nvSpPr>
        <p:spPr>
          <a:xfrm>
            <a:off x="3492360" y="2286000"/>
            <a:ext cx="3672000" cy="914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δημιουργεί καινούργιο</a:t>
            </a: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buffer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προσθέτει στους</a:t>
            </a: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buffers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AutoShape 6"/>
          <p:cNvSpPr/>
          <p:nvPr/>
        </p:nvSpPr>
        <p:spPr>
          <a:xfrm>
            <a:off x="3733560" y="4419360"/>
            <a:ext cx="1752840" cy="73836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προσθέτει 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στον</a:t>
            </a: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buffer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AutoShape 7"/>
          <p:cNvSpPr/>
          <p:nvPr/>
        </p:nvSpPr>
        <p:spPr>
          <a:xfrm>
            <a:off x="7391160" y="2205000"/>
            <a:ext cx="1752840" cy="67788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επιστρέφει</a:t>
            </a: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true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AutoShape 8"/>
          <p:cNvSpPr/>
          <p:nvPr/>
        </p:nvSpPr>
        <p:spPr>
          <a:xfrm>
            <a:off x="6400800" y="4419360"/>
            <a:ext cx="1752480" cy="88128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επιστρέφει</a:t>
            </a: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false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Oval 9"/>
          <p:cNvSpPr/>
          <p:nvPr/>
        </p:nvSpPr>
        <p:spPr>
          <a:xfrm>
            <a:off x="380880" y="3657600"/>
            <a:ext cx="304920" cy="30456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Line 10"/>
          <p:cNvSpPr/>
          <p:nvPr/>
        </p:nvSpPr>
        <p:spPr>
          <a:xfrm flipV="1">
            <a:off x="685800" y="3789000"/>
            <a:ext cx="214200" cy="205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26280" rIns="90000" bIns="-2628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AutoShape 11"/>
          <p:cNvSpPr/>
          <p:nvPr/>
        </p:nvSpPr>
        <p:spPr>
          <a:xfrm>
            <a:off x="2895480" y="3352680"/>
            <a:ext cx="762120" cy="762120"/>
          </a:xfrm>
          <a:prstGeom prst="diamond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Oval 12"/>
          <p:cNvSpPr/>
          <p:nvPr/>
        </p:nvSpPr>
        <p:spPr>
          <a:xfrm>
            <a:off x="7315200" y="3581280"/>
            <a:ext cx="304560" cy="30492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Oval 13"/>
          <p:cNvSpPr/>
          <p:nvPr/>
        </p:nvSpPr>
        <p:spPr>
          <a:xfrm>
            <a:off x="7238880" y="3504960"/>
            <a:ext cx="457200" cy="457200"/>
          </a:xfrm>
          <a:prstGeom prst="ellipse">
            <a:avLst/>
          </a:prstGeom>
          <a:noFill/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Line 14"/>
          <p:cNvSpPr/>
          <p:nvPr/>
        </p:nvSpPr>
        <p:spPr>
          <a:xfrm flipV="1">
            <a:off x="2700000" y="3733200"/>
            <a:ext cx="195480" cy="558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9000" rIns="90000" bIns="90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Line 15"/>
          <p:cNvSpPr/>
          <p:nvPr/>
        </p:nvSpPr>
        <p:spPr>
          <a:xfrm flipV="1">
            <a:off x="3276360" y="3200040"/>
            <a:ext cx="457200" cy="1522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Line 16"/>
          <p:cNvSpPr/>
          <p:nvPr/>
        </p:nvSpPr>
        <p:spPr>
          <a:xfrm>
            <a:off x="3276360" y="4114800"/>
            <a:ext cx="457200" cy="3045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9" name="Line 17"/>
          <p:cNvSpPr/>
          <p:nvPr/>
        </p:nvSpPr>
        <p:spPr>
          <a:xfrm>
            <a:off x="5486400" y="4724280"/>
            <a:ext cx="9144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0" name="Line 18"/>
          <p:cNvSpPr/>
          <p:nvPr/>
        </p:nvSpPr>
        <p:spPr>
          <a:xfrm>
            <a:off x="7164360" y="2707920"/>
            <a:ext cx="2412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Line 19"/>
          <p:cNvSpPr/>
          <p:nvPr/>
        </p:nvSpPr>
        <p:spPr>
          <a:xfrm flipV="1">
            <a:off x="7467480" y="3962160"/>
            <a:ext cx="0" cy="4572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2" name="Line 20"/>
          <p:cNvSpPr/>
          <p:nvPr/>
        </p:nvSpPr>
        <p:spPr>
          <a:xfrm>
            <a:off x="7467480" y="2971800"/>
            <a:ext cx="0" cy="5331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3" name="Text Box 21"/>
          <p:cNvSpPr/>
          <p:nvPr/>
        </p:nvSpPr>
        <p:spPr>
          <a:xfrm>
            <a:off x="467640" y="2971800"/>
            <a:ext cx="1601280" cy="3376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σύμβολο εισόδου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4" name="Text Box 22"/>
          <p:cNvSpPr/>
          <p:nvPr/>
        </p:nvSpPr>
        <p:spPr>
          <a:xfrm>
            <a:off x="3799800" y="3546360"/>
            <a:ext cx="1469160" cy="3376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γεμάτος </a:t>
            </a: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buffer?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5" name="Text Box 23"/>
          <p:cNvSpPr/>
          <p:nvPr/>
        </p:nvSpPr>
        <p:spPr>
          <a:xfrm>
            <a:off x="3108960" y="2707920"/>
            <a:ext cx="304560" cy="3376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6" name="Text Box 24"/>
          <p:cNvSpPr/>
          <p:nvPr/>
        </p:nvSpPr>
        <p:spPr>
          <a:xfrm>
            <a:off x="3034440" y="4308120"/>
            <a:ext cx="293400" cy="3376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</a:t>
            </a:r>
            <a:endParaRPr lang="el-GR" sz="1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Συμπεριφορά εισαγωγής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08" name="AutoShape 4"/>
          <p:cNvSpPr/>
          <p:nvPr/>
        </p:nvSpPr>
        <p:spPr>
          <a:xfrm>
            <a:off x="3276360" y="2133360"/>
            <a:ext cx="1943280" cy="11430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πακετάρει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μέσα σ’ αυτόν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τον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buffer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9" name="Oval 5"/>
          <p:cNvSpPr/>
          <p:nvPr/>
        </p:nvSpPr>
        <p:spPr>
          <a:xfrm>
            <a:off x="685800" y="3657600"/>
            <a:ext cx="304560" cy="30456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Oval 6"/>
          <p:cNvSpPr/>
          <p:nvPr/>
        </p:nvSpPr>
        <p:spPr>
          <a:xfrm>
            <a:off x="8001000" y="3581280"/>
            <a:ext cx="304560" cy="30492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Oval 7"/>
          <p:cNvSpPr/>
          <p:nvPr/>
        </p:nvSpPr>
        <p:spPr>
          <a:xfrm>
            <a:off x="7924680" y="3504960"/>
            <a:ext cx="457200" cy="457200"/>
          </a:xfrm>
          <a:prstGeom prst="ellipse">
            <a:avLst/>
          </a:prstGeom>
          <a:noFill/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2" name="AutoShape 8"/>
          <p:cNvSpPr/>
          <p:nvPr/>
        </p:nvSpPr>
        <p:spPr>
          <a:xfrm>
            <a:off x="1752480" y="3429000"/>
            <a:ext cx="762120" cy="761760"/>
          </a:xfrm>
          <a:prstGeom prst="diamond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3" name="AutoShape 9"/>
          <p:cNvSpPr/>
          <p:nvPr/>
        </p:nvSpPr>
        <p:spPr>
          <a:xfrm>
            <a:off x="2555640" y="4343400"/>
            <a:ext cx="3384720" cy="182232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πακετάρει τα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κατώτατα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bits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μέσα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σ’ αυτόν τον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buffer,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τα ανώτερα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bit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στον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buffer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υπερχείλισης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4" name="AutoShape 10"/>
          <p:cNvSpPr/>
          <p:nvPr/>
        </p:nvSpPr>
        <p:spPr>
          <a:xfrm>
            <a:off x="5940360" y="3352680"/>
            <a:ext cx="1726920" cy="83808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ενημέρωση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μήκος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Line 11"/>
          <p:cNvSpPr/>
          <p:nvPr/>
        </p:nvSpPr>
        <p:spPr>
          <a:xfrm>
            <a:off x="990360" y="3809880"/>
            <a:ext cx="7621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Line 12"/>
          <p:cNvSpPr/>
          <p:nvPr/>
        </p:nvSpPr>
        <p:spPr>
          <a:xfrm flipV="1">
            <a:off x="2133360" y="2997000"/>
            <a:ext cx="1143000" cy="4320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Line 13"/>
          <p:cNvSpPr/>
          <p:nvPr/>
        </p:nvSpPr>
        <p:spPr>
          <a:xfrm>
            <a:off x="2133360" y="4190760"/>
            <a:ext cx="422280" cy="3175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8" name="Line 14"/>
          <p:cNvSpPr/>
          <p:nvPr/>
        </p:nvSpPr>
        <p:spPr>
          <a:xfrm flipV="1">
            <a:off x="5867280" y="4190760"/>
            <a:ext cx="457200" cy="2462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Line 15"/>
          <p:cNvSpPr/>
          <p:nvPr/>
        </p:nvSpPr>
        <p:spPr>
          <a:xfrm>
            <a:off x="5219640" y="2997000"/>
            <a:ext cx="936360" cy="3603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Line 16"/>
          <p:cNvSpPr/>
          <p:nvPr/>
        </p:nvSpPr>
        <p:spPr>
          <a:xfrm>
            <a:off x="7667280" y="3716280"/>
            <a:ext cx="257400" cy="172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29520" rIns="90000" bIns="-2952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1" name="Text Box 17"/>
          <p:cNvSpPr/>
          <p:nvPr/>
        </p:nvSpPr>
        <p:spPr>
          <a:xfrm>
            <a:off x="840240" y="2743200"/>
            <a:ext cx="1266840" cy="8247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σύμβολο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εισόδου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2" name="Text Box 18"/>
          <p:cNvSpPr/>
          <p:nvPr/>
        </p:nvSpPr>
        <p:spPr>
          <a:xfrm>
            <a:off x="2730240" y="3546360"/>
            <a:ext cx="22096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γεμίζει ο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buffer?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3" name="Text Box 19"/>
          <p:cNvSpPr/>
          <p:nvPr/>
        </p:nvSpPr>
        <p:spPr>
          <a:xfrm>
            <a:off x="2134800" y="4647960"/>
            <a:ext cx="36684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4" name="Text Box 20"/>
          <p:cNvSpPr/>
          <p:nvPr/>
        </p:nvSpPr>
        <p:spPr>
          <a:xfrm>
            <a:off x="2211480" y="2743200"/>
            <a:ext cx="350280" cy="459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χεδίαση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 προγράμματος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Σε μια αντικειμενοστρεφή γλώσσα, μπορούμε να απεικονίσουμε την προδιαγραφή της UML στον κώδικα πιο άμεσα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Σε μια μη- αντικειμενοστρεφή γλώσσα, πρέπει είτε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να προσθέσουμε τον κώδικα για να παρέχει αντικειμενοστρεφή χαρακτηριστικά γνωρίσματα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να αποκλίνουμε από τη δομή της προδιαγραφής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Κλάσεις στη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C++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Class data_buffer {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char databuf[databuflen];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int len;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int length_in_chars() { return len/bitsperbyte; }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public: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void insert(data_buffer,data_buffer&amp;);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int length() { return len; }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int length_in_bytes() { return (int)ceil(len/8.0); }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int initialize(); 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...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Κλάσεις στη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C++,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συν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.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9999"/>
          </a:bodyPr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class data_compressor {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data_buffer buffer;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int current_bit;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symbol_table table;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public: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boolean encode(char,data_buffer&amp;);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void new_symbol_table(symbol_table);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int flush(data_buffer&amp;);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data_compressor();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~data_compressor();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}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Κώδικας </a:t>
            </a: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struct data_compressor_struct {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data_buffer buffer;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int current_bit;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sym_table table;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}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typedef struct data_compressor_struct data_compressor,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	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*data_compressor_ptr;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boolean data_compressor_encode(data_compressor_ptr mycmptrs, char isymbol, data_buffer *fullbuf) ...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Δοκιμή </a:t>
            </a:r>
            <a:endParaRPr lang="el-GR" sz="40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457200" y="1885680"/>
            <a:ext cx="8178480" cy="781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Δοκιμάζουμε κωδικοποιώντας, μετά αποκωδικοποιώντας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5" name="Oval 4"/>
          <p:cNvSpPr/>
          <p:nvPr/>
        </p:nvSpPr>
        <p:spPr>
          <a:xfrm>
            <a:off x="250560" y="3962160"/>
            <a:ext cx="2233800" cy="609840"/>
          </a:xfrm>
          <a:prstGeom prst="ellipse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σύμβολα εισόδου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6" name="Oval 5"/>
          <p:cNvSpPr/>
          <p:nvPr/>
        </p:nvSpPr>
        <p:spPr>
          <a:xfrm>
            <a:off x="3352680" y="2819160"/>
            <a:ext cx="2514600" cy="533520"/>
          </a:xfrm>
          <a:prstGeom prst="ellipse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πίνακας συμβόλου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7" name="Rectangle 6"/>
          <p:cNvSpPr/>
          <p:nvPr/>
        </p:nvSpPr>
        <p:spPr>
          <a:xfrm>
            <a:off x="2771640" y="3962160"/>
            <a:ext cx="2016000" cy="60984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κωδικοποιητής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8" name="Rectangle 7"/>
          <p:cNvSpPr/>
          <p:nvPr/>
        </p:nvSpPr>
        <p:spPr>
          <a:xfrm>
            <a:off x="5148000" y="3962160"/>
            <a:ext cx="2303640" cy="60984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αποκωδικοποιητής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9" name="Rectangle 8"/>
          <p:cNvSpPr/>
          <p:nvPr/>
        </p:nvSpPr>
        <p:spPr>
          <a:xfrm>
            <a:off x="4190760" y="5105160"/>
            <a:ext cx="1295640" cy="60984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σύγκριση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0" name="Oval 9"/>
          <p:cNvSpPr/>
          <p:nvPr/>
        </p:nvSpPr>
        <p:spPr>
          <a:xfrm>
            <a:off x="7596000" y="3860640"/>
            <a:ext cx="1548000" cy="609480"/>
          </a:xfrm>
          <a:prstGeom prst="ellipse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αποτέλεσμα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1" name="Line 10"/>
          <p:cNvSpPr/>
          <p:nvPr/>
        </p:nvSpPr>
        <p:spPr>
          <a:xfrm>
            <a:off x="2484360" y="4221000"/>
            <a:ext cx="28728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2" name="Line 11"/>
          <p:cNvSpPr/>
          <p:nvPr/>
        </p:nvSpPr>
        <p:spPr>
          <a:xfrm flipH="1">
            <a:off x="4038120" y="3352680"/>
            <a:ext cx="152280" cy="6094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3" name="Line 12"/>
          <p:cNvSpPr/>
          <p:nvPr/>
        </p:nvSpPr>
        <p:spPr>
          <a:xfrm>
            <a:off x="4952880" y="3276360"/>
            <a:ext cx="609480" cy="6858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4" name="Line 14"/>
          <p:cNvSpPr/>
          <p:nvPr/>
        </p:nvSpPr>
        <p:spPr>
          <a:xfrm>
            <a:off x="4787640" y="4292280"/>
            <a:ext cx="36036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5" name="Line 15"/>
          <p:cNvSpPr/>
          <p:nvPr/>
        </p:nvSpPr>
        <p:spPr>
          <a:xfrm flipV="1">
            <a:off x="7451640" y="4149360"/>
            <a:ext cx="144360" cy="2156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6" name="Line 16"/>
          <p:cNvSpPr/>
          <p:nvPr/>
        </p:nvSpPr>
        <p:spPr>
          <a:xfrm>
            <a:off x="1447560" y="4572000"/>
            <a:ext cx="2743200" cy="8380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7" name="Line 17"/>
          <p:cNvSpPr/>
          <p:nvPr/>
        </p:nvSpPr>
        <p:spPr>
          <a:xfrm flipH="1">
            <a:off x="5486400" y="4495680"/>
            <a:ext cx="2590560" cy="9144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noAutofit/>
          </a:bodyPr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Δοκιμές επιθεώρησης κώδικα</a:t>
            </a:r>
            <a:endParaRPr lang="el-GR" sz="3600" b="0" u="none" strike="noStrike">
              <a:solidFill>
                <a:srgbClr val="000000"/>
              </a:solidFill>
              <a:effectLst/>
              <a:uFillTx/>
              <a:latin typeface="Arial Black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8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Εξετάζουμε τον κώδικα για πιθανά προβλήματα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Μπορούμε να προσπελάσουμε θέση πέρα από το τέλος του πίνακα συμβόλων;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Τι συμβαίνει όταν το επόμενο σύμβολο δεν γεμίζει τον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buffer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;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Και όταν τον γεμίζει;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Δουλεύουν κατάλληλα τα πολύ μεγάλα κωδικοποιημένα σύμβολα;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Τα πολύ μικρά σύμβολα;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λειτουργία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flush()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δουλεύει κατάλληλα;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</TotalTime>
  <Application>LibreOfficeDev/26.8.0.0.alpha0$MacOSX_AARCH64 LibreOffice_project/2c87e51eeaa2b413ff4ae097b2705eea1995d8e5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2000-07-09T12:33:27Z</dcterms:created>
  <dc:creator>Wayne Wolf</dc:creator>
  <dc:description/>
  <dc:language>el-GR</dc:language>
  <cp:lastModifiedBy>Νίκος Βώρος</cp:lastModifiedBy>
  <dcterms:modified xsi:type="dcterms:W3CDTF">2011-12-13T00:02:21Z</dcterms:modified>
  <cp:revision>70</cp:revision>
  <dc:subject/>
  <dc:title>No Slide Title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ackColor">
    <vt:r8>15132390</vt:r8>
  </property>
  <property fmtid="{D5CDD505-2E9C-101B-9397-08002B2CF9AE}" pid="3" name="ButtonType">
    <vt:r8>3</vt:r8>
  </property>
  <property fmtid="{D5CDD505-2E9C-101B-9397-08002B2CF9AE}" pid="4" name="Compression">
    <vt:r8>100</vt:r8>
  </property>
  <property fmtid="{D5CDD505-2E9C-101B-9397-08002B2CF9AE}" pid="5" name="DownloadIEButton">
    <vt:bool>0</vt:bool>
  </property>
  <property fmtid="{D5CDD505-2E9C-101B-9397-08002B2CF9AE}" pid="6" name="DownloadOriginal">
    <vt:bool>1</vt:bool>
  </property>
  <property fmtid="{D5CDD505-2E9C-101B-9397-08002B2CF9AE}" pid="7" name="GraphicType">
    <vt:r8>1</vt:r8>
  </property>
  <property fmtid="{D5CDD505-2E9C-101B-9397-08002B2CF9AE}" pid="8" name="HomePage">
    <vt:lpwstr>http://www.ee.princeton.edu/~wolf</vt:lpwstr>
  </property>
  <property fmtid="{D5CDD505-2E9C-101B-9397-08002B2CF9AE}" pid="9" name="LinkColor">
    <vt:r8>16711782</vt:r8>
  </property>
  <property fmtid="{D5CDD505-2E9C-101B-9397-08002B2CF9AE}" pid="10" name="MailAddress">
    <vt:lpwstr>wolf@princeton.edu</vt:lpwstr>
  </property>
  <property fmtid="{D5CDD505-2E9C-101B-9397-08002B2CF9AE}" pid="11" name="NavBtnPos">
    <vt:r8>3</vt:r8>
  </property>
  <property fmtid="{D5CDD505-2E9C-101B-9397-08002B2CF9AE}" pid="12" name="Other">
    <vt:lpwstr>Overheads for Computers as Components
(c) 2000 Morgan Kaufman</vt:lpwstr>
  </property>
  <property fmtid="{D5CDD505-2E9C-101B-9397-08002B2CF9AE}" pid="13" name="OutputDir">
    <vt:lpwstr>D:\Computers as Components\Web Aids\overheads</vt:lpwstr>
  </property>
  <property fmtid="{D5CDD505-2E9C-101B-9397-08002B2CF9AE}" pid="14" name="ScreenSize">
    <vt:r8>1</vt:r8>
  </property>
  <property fmtid="{D5CDD505-2E9C-101B-9397-08002B2CF9AE}" pid="15" name="ScreenUsage">
    <vt:r8>3</vt:r8>
  </property>
  <property fmtid="{D5CDD505-2E9C-101B-9397-08002B2CF9AE}" pid="16" name="ShowNotes">
    <vt:bool>0</vt:bool>
  </property>
  <property fmtid="{D5CDD505-2E9C-101B-9397-08002B2CF9AE}" pid="17" name="TemplateType">
    <vt:r8>1</vt:r8>
  </property>
  <property fmtid="{D5CDD505-2E9C-101B-9397-08002B2CF9AE}" pid="18" name="TextColor">
    <vt:r8>0</vt:r8>
  </property>
  <property fmtid="{D5CDD505-2E9C-101B-9397-08002B2CF9AE}" pid="19" name="TransparentButton">
    <vt:r8>0</vt:r8>
  </property>
  <property fmtid="{D5CDD505-2E9C-101B-9397-08002B2CF9AE}" pid="20" name="UseBrowserColor">
    <vt:bool>1</vt:bool>
  </property>
  <property fmtid="{D5CDD505-2E9C-101B-9397-08002B2CF9AE}" pid="21" name="VisitedColor">
    <vt:r8>10040268</vt:r8>
  </property>
</Properties>
</file>