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3816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86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dt" idx="4"/>
          </p:nvPr>
        </p:nvSpPr>
        <p:spPr>
          <a:xfrm>
            <a:off x="3884040" y="0"/>
            <a:ext cx="2971800" cy="45864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1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592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move the slide</a:t>
            </a: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7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Click to edit the notes format</a:t>
            </a:r>
          </a:p>
        </p:txBody>
      </p:sp>
      <p:sp>
        <p:nvSpPr>
          <p:cNvPr id="13" name="PlaceHolder 5"/>
          <p:cNvSpPr>
            <a:spLocks noGrp="1"/>
          </p:cNvSpPr>
          <p:nvPr>
            <p:ph type="ftr" idx="5"/>
          </p:nvPr>
        </p:nvSpPr>
        <p:spPr>
          <a:xfrm>
            <a:off x="-360" y="8684640"/>
            <a:ext cx="2971800" cy="4590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6"/>
          </p:nvPr>
        </p:nvSpPr>
        <p:spPr>
          <a:xfrm>
            <a:off x="3884040" y="8684640"/>
            <a:ext cx="2971800" cy="4590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7DD865A-77EE-4FE8-B7A2-70F48D63B60F}" type="slidenum"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5920"/>
          </a:xfrm>
          <a:prstGeom prst="rect">
            <a:avLst/>
          </a:prstGeom>
          <a:ln w="0">
            <a:noFill/>
          </a:ln>
        </p:spPr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Aptos"/>
            </a:endParaRPr>
          </a:p>
        </p:txBody>
      </p:sp>
      <p:sp>
        <p:nvSpPr>
          <p:cNvPr id="159" name="Θέση αριθμού διαφάνειας 3"/>
          <p:cNvSpPr/>
          <p:nvPr/>
        </p:nvSpPr>
        <p:spPr>
          <a:xfrm>
            <a:off x="3884400" y="8685000"/>
            <a:ext cx="2971800" cy="459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594F717-0B08-4768-889D-BF823ABCED1E}" type="slidenum"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13</a:t>
            </a:fld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5920"/>
          </a:xfrm>
          <a:prstGeom prst="rect">
            <a:avLst/>
          </a:prstGeom>
          <a:ln w="0">
            <a:noFill/>
          </a:ln>
        </p:spPr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Aptos"/>
            </a:endParaRPr>
          </a:p>
        </p:txBody>
      </p:sp>
      <p:sp>
        <p:nvSpPr>
          <p:cNvPr id="162" name="Θέση αριθμού διαφάνειας 3"/>
          <p:cNvSpPr/>
          <p:nvPr/>
        </p:nvSpPr>
        <p:spPr>
          <a:xfrm>
            <a:off x="3884400" y="8685000"/>
            <a:ext cx="2971800" cy="459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1E31979-2C11-43E6-9ACA-A50C820271C1}" type="slidenum"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22</a:t>
            </a:fld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© 2000 Morgan Kaufman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Overheads for </a:t>
            </a:r>
            <a:r>
              <a:rPr lang="el-GR" sz="1400" b="0" i="1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Computers as Components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22EADDB-A078-4664-B2AE-38A4DC6DBCCA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‹#›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CPUs</a:t>
            </a: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Απόδοση της CPU.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Κατανάλωση ισχύος της CPU.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Στοιχεία της απόδοσης της CPU</a:t>
            </a: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Κύκλος ρολογιού.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Διοχέτευση (pipeline) της CPU.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Σύστημα μνήμης.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Διοχέτευση</a:t>
            </a: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Διάφορες εντολές εκτελούνται ταυτόχρονα στα διαφορετικά στάδια της ολοκλήρωσης.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Διάφορες συνθήκες δημιουργούν κενά στη 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διοχέτευση (bubbles)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μειώνοντας την αξιοποίηση του επεξεργαστή: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διακλαδώσεις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καθυστερήσεις μνήμης συστήματος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κτλ.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Δομές διοχέτευσης</a:t>
            </a: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 ο ARM και ο SHARC έχουν διοχέτευση 3 σταδίων: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Προσκόμιση (fetch)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εντολής από τη μνήμη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Αποκωδικοποίηση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του κωδικού λειτουργίας και των τελεστέων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Εκτέλεση (execute)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Εκτέλεση διοχέτευσης στον ARM</a:t>
            </a:r>
          </a:p>
        </p:txBody>
      </p:sp>
      <p:sp>
        <p:nvSpPr>
          <p:cNvPr id="24" name="Text Box 4"/>
          <p:cNvSpPr/>
          <p:nvPr/>
        </p:nvSpPr>
        <p:spPr>
          <a:xfrm>
            <a:off x="6498360" y="2320920"/>
            <a:ext cx="139212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add r0,r1,#5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Text Box 5"/>
          <p:cNvSpPr/>
          <p:nvPr/>
        </p:nvSpPr>
        <p:spPr>
          <a:xfrm>
            <a:off x="1182960" y="3219120"/>
            <a:ext cx="135432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sub r2,r3,r6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Text Box 6"/>
          <p:cNvSpPr/>
          <p:nvPr/>
        </p:nvSpPr>
        <p:spPr>
          <a:xfrm>
            <a:off x="1721520" y="3997080"/>
            <a:ext cx="11916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cmp r2,#3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Rectangle 7"/>
          <p:cNvSpPr/>
          <p:nvPr/>
        </p:nvSpPr>
        <p:spPr>
          <a:xfrm>
            <a:off x="1616040" y="2396880"/>
            <a:ext cx="1447560" cy="4572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fetch</a:t>
            </a:r>
          </a:p>
        </p:txBody>
      </p:sp>
      <p:sp>
        <p:nvSpPr>
          <p:cNvPr id="28" name="Line 10"/>
          <p:cNvSpPr/>
          <p:nvPr/>
        </p:nvSpPr>
        <p:spPr>
          <a:xfrm>
            <a:off x="1539720" y="4682880"/>
            <a:ext cx="58672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Text Box 11"/>
          <p:cNvSpPr/>
          <p:nvPr/>
        </p:nvSpPr>
        <p:spPr>
          <a:xfrm>
            <a:off x="6631200" y="472428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grpSp>
        <p:nvGrpSpPr>
          <p:cNvPr id="30" name="Group 24"/>
          <p:cNvGrpSpPr/>
          <p:nvPr/>
        </p:nvGrpSpPr>
        <p:grpSpPr>
          <a:xfrm>
            <a:off x="3063600" y="2396880"/>
            <a:ext cx="1447920" cy="1219320"/>
            <a:chOff x="3063600" y="2396880"/>
            <a:chExt cx="1447920" cy="1219320"/>
          </a:xfrm>
        </p:grpSpPr>
        <p:sp>
          <p:nvSpPr>
            <p:cNvPr id="31" name="Rectangle 8"/>
            <p:cNvSpPr/>
            <p:nvPr/>
          </p:nvSpPr>
          <p:spPr>
            <a:xfrm>
              <a:off x="3063600" y="2396880"/>
              <a:ext cx="1447920" cy="457200"/>
            </a:xfrm>
            <a:prstGeom prst="rect">
              <a:avLst/>
            </a:prstGeom>
            <a:solidFill>
              <a:srgbClr val="33CC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decode</a:t>
              </a:r>
            </a:p>
          </p:txBody>
        </p:sp>
        <p:sp>
          <p:nvSpPr>
            <p:cNvPr id="32" name="Rectangle 12"/>
            <p:cNvSpPr/>
            <p:nvPr/>
          </p:nvSpPr>
          <p:spPr>
            <a:xfrm>
              <a:off x="3063600" y="3159000"/>
              <a:ext cx="1447920" cy="45720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fetch</a:t>
              </a:r>
            </a:p>
          </p:txBody>
        </p:sp>
      </p:grpSp>
      <p:grpSp>
        <p:nvGrpSpPr>
          <p:cNvPr id="33" name="Group 25"/>
          <p:cNvGrpSpPr/>
          <p:nvPr/>
        </p:nvGrpSpPr>
        <p:grpSpPr>
          <a:xfrm>
            <a:off x="4511520" y="2396880"/>
            <a:ext cx="1447920" cy="1981440"/>
            <a:chOff x="4511520" y="2396880"/>
            <a:chExt cx="1447920" cy="1981440"/>
          </a:xfrm>
        </p:grpSpPr>
        <p:sp>
          <p:nvSpPr>
            <p:cNvPr id="34" name="Rectangle 9"/>
            <p:cNvSpPr/>
            <p:nvPr/>
          </p:nvSpPr>
          <p:spPr>
            <a:xfrm>
              <a:off x="4511520" y="2396880"/>
              <a:ext cx="1371600" cy="45720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execute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5" name="Rectangle 13"/>
            <p:cNvSpPr/>
            <p:nvPr/>
          </p:nvSpPr>
          <p:spPr>
            <a:xfrm>
              <a:off x="4511520" y="3159000"/>
              <a:ext cx="1447920" cy="457200"/>
            </a:xfrm>
            <a:prstGeom prst="rect">
              <a:avLst/>
            </a:prstGeom>
            <a:solidFill>
              <a:srgbClr val="33CC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decode</a:t>
              </a:r>
            </a:p>
          </p:txBody>
        </p:sp>
        <p:sp>
          <p:nvSpPr>
            <p:cNvPr id="36" name="Rectangle 15"/>
            <p:cNvSpPr/>
            <p:nvPr/>
          </p:nvSpPr>
          <p:spPr>
            <a:xfrm>
              <a:off x="4511520" y="3921120"/>
              <a:ext cx="1447920" cy="45720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fetch</a:t>
              </a:r>
            </a:p>
          </p:txBody>
        </p:sp>
      </p:grpSp>
      <p:grpSp>
        <p:nvGrpSpPr>
          <p:cNvPr id="37" name="Group 26"/>
          <p:cNvGrpSpPr/>
          <p:nvPr/>
        </p:nvGrpSpPr>
        <p:grpSpPr>
          <a:xfrm>
            <a:off x="5959440" y="3159000"/>
            <a:ext cx="1447560" cy="1219320"/>
            <a:chOff x="5959440" y="3159000"/>
            <a:chExt cx="1447560" cy="1219320"/>
          </a:xfrm>
        </p:grpSpPr>
        <p:sp>
          <p:nvSpPr>
            <p:cNvPr id="38" name="Rectangle 14"/>
            <p:cNvSpPr/>
            <p:nvPr/>
          </p:nvSpPr>
          <p:spPr>
            <a:xfrm>
              <a:off x="5959440" y="3159000"/>
              <a:ext cx="1371600" cy="45720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execute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9" name="Rectangle 16"/>
            <p:cNvSpPr/>
            <p:nvPr/>
          </p:nvSpPr>
          <p:spPr>
            <a:xfrm>
              <a:off x="5959440" y="3921120"/>
              <a:ext cx="1447560" cy="457200"/>
            </a:xfrm>
            <a:prstGeom prst="rect">
              <a:avLst/>
            </a:prstGeom>
            <a:solidFill>
              <a:srgbClr val="33CC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decode</a:t>
              </a:r>
            </a:p>
          </p:txBody>
        </p:sp>
      </p:grpSp>
      <p:sp>
        <p:nvSpPr>
          <p:cNvPr id="40" name="Rectangle 17"/>
          <p:cNvSpPr/>
          <p:nvPr/>
        </p:nvSpPr>
        <p:spPr>
          <a:xfrm>
            <a:off x="7407000" y="3921120"/>
            <a:ext cx="137160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execute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Line 18"/>
          <p:cNvSpPr/>
          <p:nvPr/>
        </p:nvSpPr>
        <p:spPr>
          <a:xfrm>
            <a:off x="2361960" y="4572000"/>
            <a:ext cx="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Text Box 19"/>
          <p:cNvSpPr/>
          <p:nvPr/>
        </p:nvSpPr>
        <p:spPr>
          <a:xfrm>
            <a:off x="2211480" y="48765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Line 20"/>
          <p:cNvSpPr/>
          <p:nvPr/>
        </p:nvSpPr>
        <p:spPr>
          <a:xfrm>
            <a:off x="3886200" y="4572000"/>
            <a:ext cx="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Text Box 21"/>
          <p:cNvSpPr/>
          <p:nvPr/>
        </p:nvSpPr>
        <p:spPr>
          <a:xfrm>
            <a:off x="3735360" y="48765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2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Line 22"/>
          <p:cNvSpPr/>
          <p:nvPr/>
        </p:nvSpPr>
        <p:spPr>
          <a:xfrm>
            <a:off x="5257800" y="4572000"/>
            <a:ext cx="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Text Box 23"/>
          <p:cNvSpPr/>
          <p:nvPr/>
        </p:nvSpPr>
        <p:spPr>
          <a:xfrm>
            <a:off x="5106960" y="4876560"/>
            <a:ext cx="3330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3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Μέτρηση απόδοσης</a:t>
            </a: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Καθυστέρηση (latency)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ο χρόνος που χρειάζεται μια εντολή για να περάσει από όλα τα στάδια της διοχέτευσης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Ρυθμοαπόδοση (throughput)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ο αριθμός των εντολών που εκτελούνται σε μια χρονική περίοδο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διοχέτευση αυξάνει τη </a:t>
            </a: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ρυθμοαπόδοση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χωρίς να μειώνει την </a:t>
            </a: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καθυστέρηση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05720" y="228240"/>
            <a:ext cx="80521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Καθυστερήσεις στη διοχέτευση</a:t>
            </a: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Εάν κάθε βήμα δεν μπορεί να ολοκληρωθεί στον ίδιο χρόνο, η διοχέτευση καθυστερεί.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φυσαλίδες που εμφανίζονται από την καθυστέρηση, </a:t>
            </a: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αυξάνουν την καθυστέρηση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και </a:t>
            </a: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μειώνουν τη ρυθμοαπόδοση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Εντολή LDMIA πολλαπλών κύκλων του ARM</a:t>
            </a:r>
          </a:p>
        </p:txBody>
      </p:sp>
      <p:sp>
        <p:nvSpPr>
          <p:cNvPr id="52" name="Rectangle 4"/>
          <p:cNvSpPr/>
          <p:nvPr/>
        </p:nvSpPr>
        <p:spPr>
          <a:xfrm>
            <a:off x="2209680" y="2209680"/>
            <a:ext cx="853920" cy="4572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</a:rPr>
              <a:t>fetch</a:t>
            </a:r>
            <a:endParaRPr lang="el-GR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Rectangle 6"/>
          <p:cNvSpPr/>
          <p:nvPr/>
        </p:nvSpPr>
        <p:spPr>
          <a:xfrm>
            <a:off x="3047760" y="2209680"/>
            <a:ext cx="838440" cy="457200"/>
          </a:xfrm>
          <a:prstGeom prst="rect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decode</a:t>
            </a:r>
          </a:p>
        </p:txBody>
      </p:sp>
      <p:sp>
        <p:nvSpPr>
          <p:cNvPr id="54" name="Rectangle 9"/>
          <p:cNvSpPr/>
          <p:nvPr/>
        </p:nvSpPr>
        <p:spPr>
          <a:xfrm>
            <a:off x="3886200" y="2209680"/>
            <a:ext cx="83808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ex ld r2</a:t>
            </a:r>
            <a:endParaRPr lang="el-GR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Text Box 28"/>
          <p:cNvSpPr/>
          <p:nvPr/>
        </p:nvSpPr>
        <p:spPr>
          <a:xfrm>
            <a:off x="591120" y="2353320"/>
            <a:ext cx="119952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 dirty="0" err="1">
                <a:solidFill>
                  <a:srgbClr val="000000"/>
                </a:solidFill>
                <a:effectLst/>
                <a:uFillTx/>
                <a:latin typeface="Courier New"/>
              </a:rPr>
              <a:t>ldmia</a:t>
            </a:r>
            <a:endParaRPr lang="el-GR" sz="20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  r0,{r2,r3}</a:t>
            </a:r>
            <a:endParaRPr lang="el-GR" sz="20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Text Box 29"/>
          <p:cNvSpPr/>
          <p:nvPr/>
        </p:nvSpPr>
        <p:spPr>
          <a:xfrm>
            <a:off x="553320" y="3124080"/>
            <a:ext cx="105840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sub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  r2,r3,r6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Text Box 30"/>
          <p:cNvSpPr/>
          <p:nvPr/>
        </p:nvSpPr>
        <p:spPr>
          <a:xfrm>
            <a:off x="523440" y="4038480"/>
            <a:ext cx="813240" cy="703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cmp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  r2,#3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Rectangle 31"/>
          <p:cNvSpPr/>
          <p:nvPr/>
        </p:nvSpPr>
        <p:spPr>
          <a:xfrm>
            <a:off x="4724280" y="2209680"/>
            <a:ext cx="83808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ex ld r3</a:t>
            </a:r>
            <a:endParaRPr lang="el-GR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Rectangle 32"/>
          <p:cNvSpPr/>
          <p:nvPr/>
        </p:nvSpPr>
        <p:spPr>
          <a:xfrm>
            <a:off x="3047760" y="3200400"/>
            <a:ext cx="854280" cy="4572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fetch</a:t>
            </a:r>
          </a:p>
        </p:txBody>
      </p:sp>
      <p:sp>
        <p:nvSpPr>
          <p:cNvPr id="60" name="Line 33"/>
          <p:cNvSpPr/>
          <p:nvPr/>
        </p:nvSpPr>
        <p:spPr>
          <a:xfrm>
            <a:off x="1828800" y="4876560"/>
            <a:ext cx="65530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Text Box 34"/>
          <p:cNvSpPr/>
          <p:nvPr/>
        </p:nvSpPr>
        <p:spPr>
          <a:xfrm>
            <a:off x="7834320" y="491796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sp>
        <p:nvSpPr>
          <p:cNvPr id="62" name="Rectangle 35"/>
          <p:cNvSpPr/>
          <p:nvPr/>
        </p:nvSpPr>
        <p:spPr>
          <a:xfrm>
            <a:off x="3886200" y="3200400"/>
            <a:ext cx="838080" cy="457200"/>
          </a:xfrm>
          <a:prstGeom prst="rect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decode</a:t>
            </a:r>
          </a:p>
        </p:txBody>
      </p:sp>
      <p:sp>
        <p:nvSpPr>
          <p:cNvPr id="63" name="Rectangle 36"/>
          <p:cNvSpPr/>
          <p:nvPr/>
        </p:nvSpPr>
        <p:spPr>
          <a:xfrm>
            <a:off x="5562360" y="3200400"/>
            <a:ext cx="83844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ex sub</a:t>
            </a:r>
            <a:endParaRPr lang="el-GR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Rectangle 37"/>
          <p:cNvSpPr/>
          <p:nvPr/>
        </p:nvSpPr>
        <p:spPr>
          <a:xfrm>
            <a:off x="3886200" y="4038480"/>
            <a:ext cx="853920" cy="457200"/>
          </a:xfrm>
          <a:prstGeom prst="rect">
            <a:avLst/>
          </a:prstGeom>
          <a:solidFill>
            <a:srgbClr val="99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fetch</a:t>
            </a:r>
          </a:p>
        </p:txBody>
      </p:sp>
      <p:sp>
        <p:nvSpPr>
          <p:cNvPr id="65" name="Rectangle 38"/>
          <p:cNvSpPr/>
          <p:nvPr/>
        </p:nvSpPr>
        <p:spPr>
          <a:xfrm>
            <a:off x="5562360" y="4038480"/>
            <a:ext cx="838440" cy="457200"/>
          </a:xfrm>
          <a:prstGeom prst="rect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decode</a:t>
            </a:r>
          </a:p>
        </p:txBody>
      </p:sp>
      <p:sp>
        <p:nvSpPr>
          <p:cNvPr id="66" name="Rectangle 39"/>
          <p:cNvSpPr/>
          <p:nvPr/>
        </p:nvSpPr>
        <p:spPr>
          <a:xfrm>
            <a:off x="6400800" y="4038480"/>
            <a:ext cx="838080" cy="457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ex cmp</a:t>
            </a:r>
            <a:endParaRPr lang="el-GR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67" name="Group 42"/>
          <p:cNvGrpSpPr/>
          <p:nvPr/>
        </p:nvGrpSpPr>
        <p:grpSpPr>
          <a:xfrm>
            <a:off x="4724280" y="2743200"/>
            <a:ext cx="838080" cy="1981080"/>
            <a:chOff x="4724280" y="2743200"/>
            <a:chExt cx="838080" cy="1981080"/>
          </a:xfrm>
        </p:grpSpPr>
        <p:sp>
          <p:nvSpPr>
            <p:cNvPr id="68" name="Line 40"/>
            <p:cNvSpPr/>
            <p:nvPr/>
          </p:nvSpPr>
          <p:spPr>
            <a:xfrm>
              <a:off x="4724280" y="2743200"/>
              <a:ext cx="838080" cy="198108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69" name="Line 41"/>
            <p:cNvSpPr/>
            <p:nvPr/>
          </p:nvSpPr>
          <p:spPr>
            <a:xfrm flipH="1">
              <a:off x="4724280" y="2743200"/>
              <a:ext cx="838080" cy="198108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Καθυστερήσεις λόγω ελέγχων στις διακλαδώσεις</a:t>
            </a: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6840" y="1885320"/>
            <a:ext cx="845820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διακλαδώσεις συχνά δημιουργούν καθυστερήσεις στη διοχέτευση (branch penalty).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χρόνος της καθυστέρησης μπορεί να εξαρτάται από το εάν θα πραγματοποιηθεί η διακλάδωση.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Ίσως χρειαστεί να ακυρωθούν εντολές που έχουν ήδη αρχίσει να εκτελούνται.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 γνωρίζουμε τι θα προσκομιστεί μέχρι να αξιολογηθεί η διακλάδωση.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Διοχετευμένη διακλάδωση στον ARM</a:t>
            </a:r>
          </a:p>
        </p:txBody>
      </p:sp>
      <p:sp>
        <p:nvSpPr>
          <p:cNvPr id="73" name="Line 12"/>
          <p:cNvSpPr/>
          <p:nvPr/>
        </p:nvSpPr>
        <p:spPr>
          <a:xfrm>
            <a:off x="1828800" y="4876560"/>
            <a:ext cx="65530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Text Box 13"/>
          <p:cNvSpPr/>
          <p:nvPr/>
        </p:nvSpPr>
        <p:spPr>
          <a:xfrm>
            <a:off x="7834320" y="491796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</a:p>
        </p:txBody>
      </p:sp>
      <p:grpSp>
        <p:nvGrpSpPr>
          <p:cNvPr id="75" name="Group 23"/>
          <p:cNvGrpSpPr/>
          <p:nvPr/>
        </p:nvGrpSpPr>
        <p:grpSpPr>
          <a:xfrm>
            <a:off x="374760" y="2209680"/>
            <a:ext cx="4349520" cy="1617480"/>
            <a:chOff x="374760" y="2209680"/>
            <a:chExt cx="4349520" cy="1617480"/>
          </a:xfrm>
        </p:grpSpPr>
        <p:sp>
          <p:nvSpPr>
            <p:cNvPr id="76" name="Rectangle 4"/>
            <p:cNvSpPr/>
            <p:nvPr/>
          </p:nvSpPr>
          <p:spPr>
            <a:xfrm>
              <a:off x="2209680" y="2209680"/>
              <a:ext cx="853920" cy="45720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 dirty="0" err="1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fetch</a:t>
              </a:r>
              <a:endParaRPr lang="el-GR" sz="24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77" name="Rectangle 5"/>
            <p:cNvSpPr/>
            <p:nvPr/>
          </p:nvSpPr>
          <p:spPr>
            <a:xfrm>
              <a:off x="3047760" y="2209680"/>
              <a:ext cx="838440" cy="457200"/>
            </a:xfrm>
            <a:prstGeom prst="rect">
              <a:avLst/>
            </a:prstGeom>
            <a:solidFill>
              <a:srgbClr val="33CC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 dirty="0" err="1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decode</a:t>
              </a:r>
              <a:endPara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78" name="Rectangle 6"/>
            <p:cNvSpPr/>
            <p:nvPr/>
          </p:nvSpPr>
          <p:spPr>
            <a:xfrm>
              <a:off x="3886200" y="2209680"/>
              <a:ext cx="838080" cy="45720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2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ex bne</a:t>
              </a:r>
              <a:endParaRPr lang="el-GR" sz="22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79" name="Text Box 7"/>
            <p:cNvSpPr/>
            <p:nvPr/>
          </p:nvSpPr>
          <p:spPr>
            <a:xfrm>
              <a:off x="374760" y="2209680"/>
              <a:ext cx="958320" cy="39852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000000"/>
                  </a:solidFill>
                  <a:effectLst/>
                  <a:uFillTx/>
                  <a:latin typeface="Courier New"/>
                </a:rPr>
                <a:t>bne foo</a:t>
              </a:r>
              <a:endPara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0" name="Text Box 8"/>
            <p:cNvSpPr/>
            <p:nvPr/>
          </p:nvSpPr>
          <p:spPr>
            <a:xfrm>
              <a:off x="553320" y="3124080"/>
              <a:ext cx="1058400" cy="70308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000000"/>
                  </a:solidFill>
                  <a:effectLst/>
                  <a:uFillTx/>
                  <a:latin typeface="Courier New"/>
                </a:rPr>
                <a:t>sub</a:t>
              </a:r>
              <a:endPara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000000"/>
                  </a:solidFill>
                  <a:effectLst/>
                  <a:uFillTx/>
                  <a:latin typeface="Courier New"/>
                </a:rPr>
                <a:t>  r2,r3,r6</a:t>
              </a:r>
              <a:endPara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1" name="Rectangle 11"/>
            <p:cNvSpPr/>
            <p:nvPr/>
          </p:nvSpPr>
          <p:spPr>
            <a:xfrm>
              <a:off x="3047760" y="3200400"/>
              <a:ext cx="854280" cy="45720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 dirty="0" err="1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fetch</a:t>
              </a:r>
              <a:endPara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2" name="Rectangle 14"/>
            <p:cNvSpPr/>
            <p:nvPr/>
          </p:nvSpPr>
          <p:spPr>
            <a:xfrm>
              <a:off x="3886200" y="3200400"/>
              <a:ext cx="838080" cy="457200"/>
            </a:xfrm>
            <a:prstGeom prst="rect">
              <a:avLst/>
            </a:prstGeom>
            <a:solidFill>
              <a:srgbClr val="33CC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decode</a:t>
              </a:r>
            </a:p>
          </p:txBody>
        </p:sp>
      </p:grpSp>
      <p:grpSp>
        <p:nvGrpSpPr>
          <p:cNvPr id="83" name="Group 24"/>
          <p:cNvGrpSpPr/>
          <p:nvPr/>
        </p:nvGrpSpPr>
        <p:grpSpPr>
          <a:xfrm>
            <a:off x="456840" y="2209680"/>
            <a:ext cx="6782040" cy="2477312"/>
            <a:chOff x="456840" y="2209680"/>
            <a:chExt cx="6782040" cy="2477312"/>
          </a:xfrm>
        </p:grpSpPr>
        <p:sp>
          <p:nvSpPr>
            <p:cNvPr id="84" name="Text Box 9"/>
            <p:cNvSpPr/>
            <p:nvPr/>
          </p:nvSpPr>
          <p:spPr>
            <a:xfrm>
              <a:off x="585000" y="4038480"/>
              <a:ext cx="1422482" cy="648512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b="0" u="none" strike="noStrike">
                  <a:solidFill>
                    <a:srgbClr val="000000"/>
                  </a:solidFill>
                  <a:effectLst/>
                  <a:uFillTx/>
                  <a:latin typeface="Courier New"/>
                </a:rPr>
                <a:t>foo add</a:t>
              </a:r>
              <a:endPara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b="0" u="none" strike="noStrike">
                  <a:solidFill>
                    <a:srgbClr val="000000"/>
                  </a:solidFill>
                  <a:effectLst/>
                  <a:uFillTx/>
                  <a:latin typeface="Courier New"/>
                </a:rPr>
                <a:t> r0,r1,r2</a:t>
              </a:r>
              <a:endParaRPr lang="el-GR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5" name="Rectangle 10"/>
            <p:cNvSpPr/>
            <p:nvPr/>
          </p:nvSpPr>
          <p:spPr>
            <a:xfrm>
              <a:off x="4724280" y="2209680"/>
              <a:ext cx="838080" cy="45720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ex bne</a:t>
              </a:r>
              <a:endPara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86" name="Rectangle 16"/>
            <p:cNvSpPr/>
            <p:nvPr/>
          </p:nvSpPr>
          <p:spPr>
            <a:xfrm>
              <a:off x="4724280" y="4038480"/>
              <a:ext cx="853920" cy="457200"/>
            </a:xfrm>
            <a:prstGeom prst="rect">
              <a:avLst/>
            </a:prstGeom>
            <a:solidFill>
              <a:srgbClr val="99FF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fetch</a:t>
              </a:r>
            </a:p>
          </p:txBody>
        </p:sp>
        <p:sp>
          <p:nvSpPr>
            <p:cNvPr id="87" name="Rectangle 17"/>
            <p:cNvSpPr/>
            <p:nvPr/>
          </p:nvSpPr>
          <p:spPr>
            <a:xfrm>
              <a:off x="5562360" y="4038480"/>
              <a:ext cx="838440" cy="457200"/>
            </a:xfrm>
            <a:prstGeom prst="rect">
              <a:avLst/>
            </a:prstGeom>
            <a:solidFill>
              <a:srgbClr val="33CC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decode</a:t>
              </a:r>
            </a:p>
          </p:txBody>
        </p:sp>
        <p:sp>
          <p:nvSpPr>
            <p:cNvPr id="88" name="Rectangle 18"/>
            <p:cNvSpPr/>
            <p:nvPr/>
          </p:nvSpPr>
          <p:spPr>
            <a:xfrm>
              <a:off x="6400800" y="4038480"/>
              <a:ext cx="838080" cy="45720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ex add</a:t>
              </a:r>
              <a:endPara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grpSp>
          <p:nvGrpSpPr>
            <p:cNvPr id="89" name="Group 19"/>
            <p:cNvGrpSpPr/>
            <p:nvPr/>
          </p:nvGrpSpPr>
          <p:grpSpPr>
            <a:xfrm>
              <a:off x="456840" y="2895480"/>
              <a:ext cx="4570560" cy="990720"/>
              <a:chOff x="456840" y="2895480"/>
              <a:chExt cx="4570560" cy="990720"/>
            </a:xfrm>
          </p:grpSpPr>
          <p:sp>
            <p:nvSpPr>
              <p:cNvPr id="90" name="Line 20"/>
              <p:cNvSpPr/>
              <p:nvPr/>
            </p:nvSpPr>
            <p:spPr>
              <a:xfrm>
                <a:off x="457200" y="2895480"/>
                <a:ext cx="4570200" cy="990720"/>
              </a:xfrm>
              <a:prstGeom prst="line">
                <a:avLst/>
              </a:prstGeom>
              <a:ln w="37800">
                <a:solidFill>
                  <a:srgbClr val="FF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>
                <a:noAutofit/>
              </a:bodyPr>
              <a:lstStyle/>
              <a:p>
                <a:endParaRPr lang="el-GR" sz="20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  <p:sp>
            <p:nvSpPr>
              <p:cNvPr id="91" name="Line 21"/>
              <p:cNvSpPr/>
              <p:nvPr/>
            </p:nvSpPr>
            <p:spPr>
              <a:xfrm flipH="1">
                <a:off x="456840" y="2895480"/>
                <a:ext cx="4570200" cy="990720"/>
              </a:xfrm>
              <a:prstGeom prst="line">
                <a:avLst/>
              </a:prstGeom>
              <a:ln w="37800">
                <a:solidFill>
                  <a:srgbClr val="FF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6800" rIns="90000" bIns="46800" anchor="ctr">
                <a:noAutofit/>
              </a:bodyPr>
              <a:lstStyle/>
              <a:p>
                <a:endParaRPr lang="el-GR" sz="20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endParaRPr>
              </a:p>
            </p:txBody>
          </p:sp>
        </p:grpSp>
        <p:sp>
          <p:nvSpPr>
            <p:cNvPr id="92" name="Rectangle 22"/>
            <p:cNvSpPr/>
            <p:nvPr/>
          </p:nvSpPr>
          <p:spPr>
            <a:xfrm>
              <a:off x="5562360" y="2209680"/>
              <a:ext cx="838440" cy="457200"/>
            </a:xfrm>
            <a:prstGeom prst="rect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000" b="0" u="none" strike="noStrike">
                  <a:solidFill>
                    <a:srgbClr val="FFFFFF"/>
                  </a:solidFill>
                  <a:effectLst/>
                  <a:uFillTx/>
                  <a:latin typeface="Times New Roman"/>
                </a:rPr>
                <a:t>ex bne</a:t>
              </a:r>
              <a:endPara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Καθυστερημένη διακλάδωση</a:t>
            </a: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Για να αυξήσει την αποδοτικότητα διοχέτευσης, ο μηχανισμός καθυστερημένης διακλάδωσης απαιτεί</a:t>
            </a: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n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εντολές μετά τη διακλάδωση να εκτελούνται, ανεξάρτητα από το εάν η διακλάδωση εκτελείται ή όχι.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SHARC υποστηρίζει καθυστερημένες και μη καθυστερημένες διακλαδώσεις.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Διευκρινίζεται από bit στην εντολή διακλάδωσης.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 εντολές καθυστέρησης διακλάδωσης.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χρόνος εκτέλεσης του ARM</a:t>
            </a: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8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Να καθοριστεί ο χρόνος εκτέλεσης του φίλτρου FIR:</a:t>
            </a: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for (i=0; i&lt;N; i++)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f = f + c[i]*x[i];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algn="l">
              <a:lnSpc>
                <a:spcPct val="8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Μόνο η διακλάδωση στον έλεγχο του βρόχου μπορεί να πάρει περισσότερους από έναν κύκλους.</a:t>
            </a:r>
          </a:p>
          <a:p>
            <a:pPr marL="743040" lvl="1" indent="-285840" algn="l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βρόχος BLT χρειάζεται 1 κύκλο στην καλύτερη περίπτωση, 3 στη χειρότερη.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Εκτέλεση υπερβάθμωσης</a:t>
            </a: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επεξεργαστής υπερβάθμωσης μπορεί να εκτελέσει περισσότερες από μία εντολές ανά κύκλο.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Χρησιμοποιεί πολλαπλώς διοχετεύσιμα μονοπάτια δεδομένων (data paths).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Τα προγράμματα εκτελούνται </a:t>
            </a: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γρηγορότερα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αλλά είναι πιο </a:t>
            </a:r>
            <a:r>
              <a:rPr lang="el-GR" sz="32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δύσκολο να καθοριστεί το πόσο γρηγορότερα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Εξαρτήσεις δεδομένων</a:t>
            </a: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222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χρόνος εκτέλεσης εξαρτάται από τους τελεστέους (operands), όχι μόνο από τον κωδικό της εκτελούμενης εντολής (opcode).</a:t>
            </a: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CPUs που υποστηρίζουν υπερβάθμωση, ελέγχουν δυναμικά τις εξαρτήσεις των δεδομένων:</a:t>
            </a:r>
          </a:p>
        </p:txBody>
      </p:sp>
      <p:sp>
        <p:nvSpPr>
          <p:cNvPr id="109" name="Text Box 4"/>
          <p:cNvSpPr/>
          <p:nvPr/>
        </p:nvSpPr>
        <p:spPr>
          <a:xfrm>
            <a:off x="525240" y="4384440"/>
            <a:ext cx="1131840" cy="581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add r2,r0,r1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add r3,r2,r5</a:t>
            </a:r>
          </a:p>
        </p:txBody>
      </p:sp>
      <p:grpSp>
        <p:nvGrpSpPr>
          <p:cNvPr id="110" name="Group 7"/>
          <p:cNvGrpSpPr/>
          <p:nvPr/>
        </p:nvGrpSpPr>
        <p:grpSpPr>
          <a:xfrm>
            <a:off x="678600" y="4079520"/>
            <a:ext cx="1904760" cy="721080"/>
            <a:chOff x="678600" y="4079520"/>
            <a:chExt cx="1904760" cy="721080"/>
          </a:xfrm>
        </p:grpSpPr>
        <p:sp>
          <p:nvSpPr>
            <p:cNvPr id="111" name="Line 5"/>
            <p:cNvSpPr/>
            <p:nvPr/>
          </p:nvSpPr>
          <p:spPr>
            <a:xfrm>
              <a:off x="1218960" y="4572000"/>
              <a:ext cx="152640" cy="228600"/>
            </a:xfrm>
            <a:prstGeom prst="line">
              <a:avLst/>
            </a:prstGeom>
            <a:ln w="37800">
              <a:solidFill>
                <a:srgbClr val="FF00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112" name="Text Box 6"/>
            <p:cNvSpPr/>
            <p:nvPr/>
          </p:nvSpPr>
          <p:spPr>
            <a:xfrm>
              <a:off x="678600" y="4079520"/>
              <a:ext cx="1904760" cy="33768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1600" b="0" u="none" strike="noStrike">
                  <a:solidFill>
                    <a:srgbClr val="FF0000"/>
                  </a:solidFill>
                  <a:effectLst/>
                  <a:uFillTx/>
                  <a:latin typeface="Times New Roman"/>
                </a:rPr>
                <a:t>εξάρτηση δεδομένων</a:t>
              </a:r>
              <a:endPara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13" name="Oval 8"/>
          <p:cNvSpPr/>
          <p:nvPr/>
        </p:nvSpPr>
        <p:spPr>
          <a:xfrm>
            <a:off x="4190760" y="4190760"/>
            <a:ext cx="533520" cy="53352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r0</a:t>
            </a:r>
          </a:p>
        </p:txBody>
      </p:sp>
      <p:sp>
        <p:nvSpPr>
          <p:cNvPr id="114" name="Oval 9"/>
          <p:cNvSpPr/>
          <p:nvPr/>
        </p:nvSpPr>
        <p:spPr>
          <a:xfrm>
            <a:off x="5486400" y="4190760"/>
            <a:ext cx="533160" cy="53352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</a:t>
            </a:r>
          </a:p>
        </p:txBody>
      </p:sp>
      <p:sp>
        <p:nvSpPr>
          <p:cNvPr id="115" name="Oval 10"/>
          <p:cNvSpPr/>
          <p:nvPr/>
        </p:nvSpPr>
        <p:spPr>
          <a:xfrm>
            <a:off x="4876560" y="4876560"/>
            <a:ext cx="533520" cy="53352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r2</a:t>
            </a:r>
          </a:p>
        </p:txBody>
      </p:sp>
      <p:sp>
        <p:nvSpPr>
          <p:cNvPr id="116" name="Oval 11"/>
          <p:cNvSpPr/>
          <p:nvPr/>
        </p:nvSpPr>
        <p:spPr>
          <a:xfrm>
            <a:off x="6172200" y="4876560"/>
            <a:ext cx="533160" cy="53352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r5</a:t>
            </a:r>
          </a:p>
        </p:txBody>
      </p:sp>
      <p:sp>
        <p:nvSpPr>
          <p:cNvPr id="117" name="Oval 12"/>
          <p:cNvSpPr/>
          <p:nvPr/>
        </p:nvSpPr>
        <p:spPr>
          <a:xfrm>
            <a:off x="5486400" y="5562360"/>
            <a:ext cx="533160" cy="53352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r3</a:t>
            </a:r>
          </a:p>
        </p:txBody>
      </p:sp>
      <p:sp>
        <p:nvSpPr>
          <p:cNvPr id="118" name="Line 13"/>
          <p:cNvSpPr/>
          <p:nvPr/>
        </p:nvSpPr>
        <p:spPr>
          <a:xfrm>
            <a:off x="4495680" y="4724280"/>
            <a:ext cx="45720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Line 14"/>
          <p:cNvSpPr/>
          <p:nvPr/>
        </p:nvSpPr>
        <p:spPr>
          <a:xfrm flipH="1">
            <a:off x="5333400" y="4724280"/>
            <a:ext cx="304920" cy="1522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Line 15"/>
          <p:cNvSpPr/>
          <p:nvPr/>
        </p:nvSpPr>
        <p:spPr>
          <a:xfrm>
            <a:off x="5257800" y="5410080"/>
            <a:ext cx="304560" cy="2286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Line 16"/>
          <p:cNvSpPr/>
          <p:nvPr/>
        </p:nvSpPr>
        <p:spPr>
          <a:xfrm flipH="1">
            <a:off x="5943600" y="5333760"/>
            <a:ext cx="380880" cy="30492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udio>
                                      <p:cMediaNode>
                                        <p:cTn id="6"/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Απόδοση συστήματος μνήμης</a:t>
            </a: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μνήμες cache εισάγουν απροσδιοριστία/αβεβαιότητα στο χρόνο εκτέλεσης.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Εξαρτάται από τη σειρά εκτέλεσης των εντολών.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Ποινή αστοχίας κρυφής μνήμης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πρόσθετος χρόνος εξαιτίας μιας αστοχίας.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αστοχία κρυφής μνήμης συμβαίνει για διάφορους λόγους: </a:t>
            </a:r>
            <a:r>
              <a:rPr lang="el-GR" sz="32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υποχρεωτική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32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σύγκρουση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32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χωρητικότητα μνήμης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05720" y="228240"/>
            <a:ext cx="85093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Κατανάλωση ισχύος της CPU</a:t>
            </a: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περισσότερες σύγχρονες CPU είναι σχεδιασμένες λαμβάνοντας υπόψη, μέχρι κάποιο βαθμό, την κατανάλωσης ισχύος.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Ισχύς vs. ενέργεια: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θερμότητα εξαρτάται από την κατανάλωση ισχύος.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«ζωή» της μπαταρίας εξαρτάται από την κατανάλωση ενέργειας.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Κατανάλωση ισχύος στα CMOS</a:t>
            </a: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Πτώσεις τάσης (voltage drops)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κατανάλωση ισχύος ανάλογη με το V</a:t>
            </a:r>
            <a:r>
              <a:rPr lang="el-GR" sz="3200" b="0" u="none" strike="noStrike" baseline="3000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Εναλλαγή (toggling)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περισσότερη δραστηριότητα σημαίνει περισσότερη ισχύ.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Διαρροή (leakage)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βασικά χαρακτηριστικά κυκλώματος. Μπορούν να περιοριστούν εάν αποσυνδέσουμε την ισχύ.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Στρατηγικές μείωσης κατανάλωσης ισχύος</a:t>
            </a: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Μείωση της τάσης στην παροχή του ηλεκτρικού ρεύματος.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Εκτέλεση σε χαμηλότερη συχνότητα ρολογιού.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Απενεργοποίηση των λειτουργικών μονάδων που διαθέτουν σήματα ελέγχου, όταν αυτές δεν είναι σε λειτουργία.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Απενεργοποίηση τμημάτων από την παροχή ηλεκτρικού ρεύματος όταν δεν είναι σε λειτουργία.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Στρατηγικές διαχείρισης ισχύος</a:t>
            </a: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Στατική διαχείριση ισχύος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δεν εξαρτάται από τη δραστηριότητα της CPU.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Παράδειγμα: κατάσταση μείωσης ισχύος, η οποία ενεργοποιείται από το χρήστη</a:t>
            </a: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Δυναμική διαχείριση ισχύος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βασίζεται στη δραστηριότητα της CPU.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Παράδειγμα: Απενεργοποίηση λειτουργικών μονάδων.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Εφαρμογή: Ενεργειακά χαρακτηριστικά του PowerPC 603</a:t>
            </a: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Παρέχει doze, nap, sleep modes.</a:t>
            </a:r>
          </a:p>
          <a:p>
            <a:pPr marL="343080" indent="-343080" algn="l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Χαρακτηριστικά δυναμικής διαχείρισης ισχύος: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Χρησιμοποιεί στατική λογική.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Μπορεί να κλείσει τις μονάδες εκτέλεσης που δε χρησιμοποιούνται.</a:t>
            </a:r>
          </a:p>
          <a:p>
            <a:pPr marL="743040" lvl="1" indent="-28584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μνήμη cache οργανώνεται σε υποπίνακες (subarrays) για να ελαχιστοποιηθεί το σύνολο των ενεργών κυκλωμάτων - σε κάθε κύκλο ρολογιού προσπελαύνονται 2 από τους 8 υποπίνακες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Δραστηριότητα του PowerPC 603</a:t>
            </a: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12200" y="1752480"/>
            <a:ext cx="8178840" cy="457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Ποσοστό χρόνου αδρά</a:t>
            </a:r>
            <a:r>
              <a:rPr lang="el-GR" sz="28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νειας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κάθε μονάδας κατά την εκτέλεση μετροπρογραμμάτων ακεραίων (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Specint92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 και κινητής υποδιαστολής (</a:t>
            </a:r>
            <a:r>
              <a:rPr lang="el-GR" sz="28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Specfp92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):</a:t>
            </a:r>
          </a:p>
          <a:p>
            <a:pPr indent="0" algn="l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Μονάδα 		          Specint92	                         Specfp92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 (data) cache		29%			28%</a:t>
            </a: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 (instruction) cache		29%			17%</a:t>
            </a: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Φόρτωση/αποθήκευση	35%			17%</a:t>
            </a: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Σταθερή υποδιαστολή	38%			76%</a:t>
            </a: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Κινητή υποδιαστολή 	99%			30%</a:t>
            </a:r>
          </a:p>
          <a:p>
            <a:pPr marL="479520" indent="-19332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Καταχωρητές συστήματος        89%			97%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Κόστη ελαχιστοποίησης ισχύος</a:t>
            </a: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κατάσταση ελαχιστοποίησης ισχύος «κοστίζει» σε: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χρόνο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ενέργεια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Πρέπει να αποφασίσουμε αν αξίζει να εισέλθουμε στην κατάσταση αυτή.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Μπορούμε να μοντελοποιήσουμε τις καταστάσεις της ισχύος της CPU με μηχανές καταστάσεων ισχύος.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Εφαρμογή: Ελαχιστοποίηση ενέργειας στον StrongARM SA-1100</a:t>
            </a: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επεξεργαστής παίρνει δύο παροχές: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VDD με κύρια παροχή 3.3V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VDDX με 1.5V</a:t>
            </a:r>
          </a:p>
          <a:p>
            <a:pPr marL="343080" indent="-34308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Τρεις καταστάσεις ισχύος: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Εκτέλεση (run): κανονική λειτουργία.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Ανενεργός (idle): σταματάει το ρολόι της CPU, ενώ τα λογικά κυκλώματα εξακολουθούν να τροφοδοτούνται.</a:t>
            </a:r>
          </a:p>
          <a:p>
            <a:pPr marL="743040" lvl="1" indent="-285840" algn="l"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Ύπνος (sleep): απενεργοποιεί το μεγαλύτερο μέρος της δραστηριότητας του chip σε 3 βήματα, το καθένα περίπου 30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Symbol"/>
                <a:ea typeface="Symbol"/>
              </a:rPr>
              <a:t>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 - η αφύπνιση διαρκεί &gt; 10 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Effect">
                      <p:stCondLst>
                        <p:cond delay="indefinite"/>
                      </p:stCondLst>
                      <p:childTnLst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Effect">
                      <p:stCondLst>
                        <p:cond delay="indefinite"/>
                      </p:stCondLst>
                      <p:childTnLst>
                        <p:par>
                          <p:cTn id="4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Μηχανή καταστάσεων ισχύος του SA-1100</a:t>
            </a:r>
          </a:p>
        </p:txBody>
      </p:sp>
      <p:sp>
        <p:nvSpPr>
          <p:cNvPr id="141" name="Oval 4"/>
          <p:cNvSpPr/>
          <p:nvPr/>
        </p:nvSpPr>
        <p:spPr>
          <a:xfrm>
            <a:off x="3657600" y="2361960"/>
            <a:ext cx="1066680" cy="60984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run</a:t>
            </a:r>
          </a:p>
        </p:txBody>
      </p:sp>
      <p:sp>
        <p:nvSpPr>
          <p:cNvPr id="142" name="Oval 6"/>
          <p:cNvSpPr/>
          <p:nvPr/>
        </p:nvSpPr>
        <p:spPr>
          <a:xfrm>
            <a:off x="1523880" y="4572000"/>
            <a:ext cx="1219320" cy="53316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idle</a:t>
            </a:r>
          </a:p>
        </p:txBody>
      </p:sp>
      <p:sp>
        <p:nvSpPr>
          <p:cNvPr id="143" name="Oval 7"/>
          <p:cNvSpPr/>
          <p:nvPr/>
        </p:nvSpPr>
        <p:spPr>
          <a:xfrm>
            <a:off x="5943600" y="4572000"/>
            <a:ext cx="1143000" cy="609480"/>
          </a:xfrm>
          <a:prstGeom prst="ellipse">
            <a:avLst/>
          </a:prstGeom>
          <a:solidFill>
            <a:srgbClr val="33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sleep</a:t>
            </a:r>
          </a:p>
        </p:txBody>
      </p:sp>
      <p:sp>
        <p:nvSpPr>
          <p:cNvPr id="144" name="Line 8"/>
          <p:cNvSpPr/>
          <p:nvPr/>
        </p:nvSpPr>
        <p:spPr>
          <a:xfrm flipV="1">
            <a:off x="1828800" y="2666880"/>
            <a:ext cx="1828800" cy="190512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Line 9"/>
          <p:cNvSpPr/>
          <p:nvPr/>
        </p:nvSpPr>
        <p:spPr>
          <a:xfrm flipH="1">
            <a:off x="2438280" y="2895480"/>
            <a:ext cx="1447920" cy="167652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Line 10"/>
          <p:cNvSpPr/>
          <p:nvPr/>
        </p:nvSpPr>
        <p:spPr>
          <a:xfrm>
            <a:off x="2743200" y="4876560"/>
            <a:ext cx="3200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Line 11"/>
          <p:cNvSpPr/>
          <p:nvPr/>
        </p:nvSpPr>
        <p:spPr>
          <a:xfrm flipH="1" flipV="1">
            <a:off x="4724280" y="2743200"/>
            <a:ext cx="1905120" cy="1828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Line 12"/>
          <p:cNvSpPr/>
          <p:nvPr/>
        </p:nvSpPr>
        <p:spPr>
          <a:xfrm>
            <a:off x="4495680" y="2971800"/>
            <a:ext cx="1600200" cy="16761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Text Box 13"/>
          <p:cNvSpPr/>
          <p:nvPr/>
        </p:nvSpPr>
        <p:spPr>
          <a:xfrm>
            <a:off x="3660480" y="1641240"/>
            <a:ext cx="1968480" cy="509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</a:t>
            </a:r>
            <a:r>
              <a:rPr lang="el-GR" sz="2400" b="0" u="none" strike="noStrike" baseline="-25000">
                <a:solidFill>
                  <a:srgbClr val="000000"/>
                </a:solidFill>
                <a:effectLst/>
                <a:uFillTx/>
                <a:latin typeface="Times New Roman"/>
              </a:rPr>
              <a:t>run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= 400 mW</a:t>
            </a:r>
          </a:p>
        </p:txBody>
      </p:sp>
      <p:sp>
        <p:nvSpPr>
          <p:cNvPr id="150" name="Text Box 14"/>
          <p:cNvSpPr/>
          <p:nvPr/>
        </p:nvSpPr>
        <p:spPr>
          <a:xfrm>
            <a:off x="1164600" y="5410080"/>
            <a:ext cx="1845360" cy="509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</a:t>
            </a:r>
            <a:r>
              <a:rPr lang="el-GR" sz="2400" b="0" u="none" strike="noStrike" baseline="-25000">
                <a:solidFill>
                  <a:srgbClr val="000000"/>
                </a:solidFill>
                <a:effectLst/>
                <a:uFillTx/>
                <a:latin typeface="Times New Roman"/>
              </a:rPr>
              <a:t>idle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= 50 mW</a:t>
            </a:r>
          </a:p>
        </p:txBody>
      </p:sp>
      <p:sp>
        <p:nvSpPr>
          <p:cNvPr id="151" name="Text Box 15"/>
          <p:cNvSpPr/>
          <p:nvPr/>
        </p:nvSpPr>
        <p:spPr>
          <a:xfrm>
            <a:off x="5591520" y="5486400"/>
            <a:ext cx="2172240" cy="509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</a:t>
            </a:r>
            <a:r>
              <a:rPr lang="el-GR" sz="2400" b="0" u="none" strike="noStrike" baseline="-25000">
                <a:solidFill>
                  <a:srgbClr val="000000"/>
                </a:solidFill>
                <a:effectLst/>
                <a:uFillTx/>
                <a:latin typeface="Times New Roman"/>
              </a:rPr>
              <a:t>sleep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= 0.16 mW</a:t>
            </a:r>
          </a:p>
        </p:txBody>
      </p:sp>
      <p:sp>
        <p:nvSpPr>
          <p:cNvPr id="152" name="Text Box 16"/>
          <p:cNvSpPr/>
          <p:nvPr/>
        </p:nvSpPr>
        <p:spPr>
          <a:xfrm>
            <a:off x="2059560" y="2895480"/>
            <a:ext cx="8557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Symbol"/>
                <a:ea typeface="Symbol"/>
              </a:rPr>
              <a:t>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</a:t>
            </a:r>
          </a:p>
        </p:txBody>
      </p:sp>
      <p:sp>
        <p:nvSpPr>
          <p:cNvPr id="153" name="Text Box 17"/>
          <p:cNvSpPr/>
          <p:nvPr/>
        </p:nvSpPr>
        <p:spPr>
          <a:xfrm>
            <a:off x="2745360" y="3962160"/>
            <a:ext cx="8557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Symbol"/>
                <a:ea typeface="Symbol"/>
              </a:rPr>
              <a:t>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</a:t>
            </a:r>
          </a:p>
        </p:txBody>
      </p:sp>
      <p:sp>
        <p:nvSpPr>
          <p:cNvPr id="154" name="Text Box 18"/>
          <p:cNvSpPr/>
          <p:nvPr/>
        </p:nvSpPr>
        <p:spPr>
          <a:xfrm>
            <a:off x="3888360" y="4343400"/>
            <a:ext cx="8557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90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Symbol"/>
                <a:ea typeface="Symbol"/>
              </a:rPr>
              <a:t>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</a:t>
            </a:r>
          </a:p>
        </p:txBody>
      </p:sp>
      <p:sp>
        <p:nvSpPr>
          <p:cNvPr id="155" name="Text Box 20"/>
          <p:cNvSpPr/>
          <p:nvPr/>
        </p:nvSpPr>
        <p:spPr>
          <a:xfrm>
            <a:off x="5487840" y="3200400"/>
            <a:ext cx="1069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160 ms</a:t>
            </a:r>
          </a:p>
        </p:txBody>
      </p:sp>
      <p:sp>
        <p:nvSpPr>
          <p:cNvPr id="156" name="Text Box 21"/>
          <p:cNvSpPr/>
          <p:nvPr/>
        </p:nvSpPr>
        <p:spPr>
          <a:xfrm>
            <a:off x="4345560" y="3581280"/>
            <a:ext cx="8557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90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Symbol"/>
                <a:ea typeface="Symbol"/>
              </a:rPr>
              <a:t>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</TotalTime>
  <Words>1101</Words>
  <Application>Microsoft Macintosh PowerPoint</Application>
  <PresentationFormat>Προβολή στην οθόνη (4:3)</PresentationFormat>
  <Paragraphs>176</Paragraphs>
  <Slides>24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33" baseType="lpstr">
      <vt:lpstr>Aptos</vt:lpstr>
      <vt:lpstr>Arial</vt:lpstr>
      <vt:lpstr>Arial Black</vt:lpstr>
      <vt:lpstr>Calibri</vt:lpstr>
      <vt:lpstr>Courier New</vt:lpstr>
      <vt:lpstr>Monotype Sorts</vt:lpstr>
      <vt:lpstr>Symbol</vt:lpstr>
      <vt:lpstr>Times New Roman</vt:lpstr>
      <vt:lpstr>Office</vt:lpstr>
      <vt:lpstr>CPUs</vt:lpstr>
      <vt:lpstr>Στοιχεία της απόδοσης της CPU</vt:lpstr>
      <vt:lpstr>Διοχέτευση</vt:lpstr>
      <vt:lpstr>Δομές διοχέτευσης</vt:lpstr>
      <vt:lpstr>Εκτέλεση διοχέτευσης στον ARM</vt:lpstr>
      <vt:lpstr>Μέτρηση απόδοσης</vt:lpstr>
      <vt:lpstr>Καθυστερήσεις στη διοχέτευση</vt:lpstr>
      <vt:lpstr>Εντολή LDMIA πολλαπλών κύκλων του ARM</vt:lpstr>
      <vt:lpstr>Καθυστερήσεις λόγω ελέγχων στις διακλαδώσεις</vt:lpstr>
      <vt:lpstr>Διοχετευμένη διακλάδωση στον ARM</vt:lpstr>
      <vt:lpstr>Καθυστερημένη διακλάδωση</vt:lpstr>
      <vt:lpstr>Παράδειγμα: χρόνος εκτέλεσης του ARM</vt:lpstr>
      <vt:lpstr>Εκτέλεση υπερβάθμωσης</vt:lpstr>
      <vt:lpstr>Εξαρτήσεις δεδομένων</vt:lpstr>
      <vt:lpstr>Απόδοση συστήματος μνήμης</vt:lpstr>
      <vt:lpstr>Κατανάλωση ισχύος της CPU</vt:lpstr>
      <vt:lpstr>Κατανάλωση ισχύος στα CMOS</vt:lpstr>
      <vt:lpstr>Στρατηγικές μείωσης κατανάλωσης ισχύος</vt:lpstr>
      <vt:lpstr>Στρατηγικές διαχείρισης ισχύος</vt:lpstr>
      <vt:lpstr>Εφαρμογή: Ενεργειακά χαρακτηριστικά του PowerPC 603</vt:lpstr>
      <vt:lpstr>Δραστηριότητα του PowerPC 603</vt:lpstr>
      <vt:lpstr>Κόστη ελαχιστοποίησης ισχύος</vt:lpstr>
      <vt:lpstr>Εφαρμογή: Ελαχιστοποίηση ενέργειας στον StrongARM SA-1100</vt:lpstr>
      <vt:lpstr>Μηχανή καταστάσεων ισχύος του SA-1100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Wayne Wolf</dc:creator>
  <dc:description/>
  <cp:lastModifiedBy>NIKOLAOS VOROS</cp:lastModifiedBy>
  <cp:revision>127</cp:revision>
  <dcterms:created xsi:type="dcterms:W3CDTF">2000-07-09T12:33:27Z</dcterms:created>
  <dcterms:modified xsi:type="dcterms:W3CDTF">2026-10-16T09:46:21Z</dcterms:modified>
  <dc:language>el-GR</dc:language>
</cp:coreProperties>
</file>