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6858000" type="screen4x3"/>
  <p:notesSz cx="6645275" cy="9777413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19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79725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763963" y="0"/>
            <a:ext cx="2879725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7A1A9A-F7DF-0A42-91FF-42BC85C3A32E}" type="datetimeFigureOut">
              <a:rPr lang="el-GR" smtClean="0"/>
              <a:t>16/10/26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22363" y="1222375"/>
            <a:ext cx="4400550" cy="33004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65163" y="4705350"/>
            <a:ext cx="5314950" cy="38496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9286875"/>
            <a:ext cx="2879725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763963" y="9286875"/>
            <a:ext cx="2879725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4F3016-9D97-9347-A962-F9A48D1C17A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86625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4F3016-9D97-9347-A962-F9A48D1C17A7}" type="slidenum">
              <a:rPr lang="el-GR" smtClean="0"/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55370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defRPr>
            </a:lvl1pPr>
          </a:lstStyle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>
            <a:lvl1pPr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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799"/>
              </a:spcBef>
              <a:buClr>
                <a:srgbClr val="FFCC00"/>
              </a:buClr>
              <a:buFont typeface="Calibri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799"/>
              </a:spcBef>
              <a:buClr>
                <a:srgbClr val="FFCC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799"/>
              </a:spcBef>
              <a:buClr>
                <a:srgbClr val="0000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799"/>
              </a:spcBef>
              <a:buClr>
                <a:srgbClr val="0000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7pPr>
          </a:lstStyle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outline text format</a:t>
            </a:r>
          </a:p>
          <a:p>
            <a:pPr marL="743040" lvl="1" indent="-28584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Second Outline Level</a:t>
            </a:r>
          </a:p>
          <a:p>
            <a:pPr marL="1143000" lvl="2" indent="-22860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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Third Outline Level</a:t>
            </a:r>
          </a:p>
          <a:p>
            <a:pPr marL="1600200" lvl="3" indent="-228600" algn="l">
              <a:spcBef>
                <a:spcPts val="799"/>
              </a:spcBef>
              <a:buClr>
                <a:srgbClr val="FFCC00"/>
              </a:buClr>
              <a:buFont typeface="Calibri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Fourth Outline Level</a:t>
            </a:r>
          </a:p>
          <a:p>
            <a:pPr marL="2057400" lvl="4" indent="-228600" algn="l">
              <a:spcBef>
                <a:spcPts val="799"/>
              </a:spcBef>
              <a:buClr>
                <a:srgbClr val="FFCC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Fifth Outline Level</a:t>
            </a:r>
          </a:p>
          <a:p>
            <a:pPr marL="2057400" lvl="5" indent="-228600" algn="l">
              <a:spcBef>
                <a:spcPts val="799"/>
              </a:spcBef>
              <a:buClr>
                <a:srgbClr val="0000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Sixth Outline Level</a:t>
            </a:r>
          </a:p>
          <a:p>
            <a:pPr marL="2057400" lvl="6" indent="-228600" algn="l">
              <a:spcBef>
                <a:spcPts val="799"/>
              </a:spcBef>
              <a:buClr>
                <a:srgbClr val="0000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Seventh Outline Level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>
          <a:xfrm>
            <a:off x="431640" y="6229080"/>
            <a:ext cx="1905120" cy="45720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b">
            <a:noAutofit/>
          </a:bodyPr>
          <a:lstStyle>
            <a:lvl1pPr indent="0" algn="l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1400" b="0" u="none" strike="noStrike">
                <a:solidFill>
                  <a:srgbClr val="5E574E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 b="0" u="none" strike="noStrike">
                <a:solidFill>
                  <a:srgbClr val="5E574E"/>
                </a:solidFill>
                <a:effectLst/>
                <a:uFillTx/>
                <a:latin typeface="Arial"/>
              </a:rPr>
              <a:t>© 2000 Morgan Kaufman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>
          <a:xfrm>
            <a:off x="3123720" y="6229080"/>
            <a:ext cx="2895480" cy="45720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b">
            <a:noAutofit/>
          </a:bodyPr>
          <a:lstStyle>
            <a:lvl1pPr indent="0" algn="ctr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1400" b="0" u="none" strike="noStrike">
                <a:solidFill>
                  <a:srgbClr val="5E574E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5E574E"/>
                </a:solidFill>
                <a:effectLst/>
                <a:uFillTx/>
                <a:latin typeface="Arial"/>
              </a:rPr>
              <a:t>Overheads for </a:t>
            </a:r>
            <a:r>
              <a:rPr lang="el-GR" sz="1400" b="0" i="1" u="none" strike="noStrike">
                <a:solidFill>
                  <a:srgbClr val="5E574E"/>
                </a:solidFill>
                <a:effectLst/>
                <a:uFillTx/>
                <a:latin typeface="Arial"/>
              </a:rPr>
              <a:t>Computers as Components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>
          <a:xfrm>
            <a:off x="6730560" y="6229080"/>
            <a:ext cx="1904760" cy="45720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1400" b="0" u="none" strike="noStrike">
                <a:solidFill>
                  <a:srgbClr val="5E574E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000DE9F8-17A8-4093-8B32-BBB0A7297B70}" type="slidenum">
              <a:rPr lang="en-US" sz="1400" b="0" u="none" strike="noStrike">
                <a:solidFill>
                  <a:srgbClr val="5E574E"/>
                </a:solidFill>
                <a:effectLst/>
                <a:uFillTx/>
                <a:latin typeface="Arial"/>
              </a:rPr>
              <a:t>‹#›</a:t>
            </a:fld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7" name="Picture 7" descr="A:\paint.GIF"/>
          <p:cNvPicPr/>
          <p:nvPr/>
        </p:nvPicPr>
        <p:blipFill>
          <a:blip r:embed="rId2"/>
          <a:stretch/>
        </p:blipFill>
        <p:spPr>
          <a:xfrm>
            <a:off x="914400" y="1314360"/>
            <a:ext cx="8229600" cy="384120"/>
          </a:xfrm>
          <a:prstGeom prst="rect">
            <a:avLst/>
          </a:prstGeom>
          <a:noFill/>
          <a:ln w="38160"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package" Target="../embeddings/____________Microsoft_Word.docx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CPUs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Κρυφές μνήμες (Caches).</a:t>
            </a: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Διαχείριση μνήμης.</a:t>
            </a:r>
          </a:p>
        </p:txBody>
      </p:sp>
      <p:pic>
        <p:nvPicPr>
          <p:cNvPr id="10" name="Picture 1"/>
          <p:cNvPicPr/>
          <p:nvPr/>
        </p:nvPicPr>
        <p:blipFill>
          <a:blip r:embed="rId2"/>
          <a:stretch/>
        </p:blipFill>
        <p:spPr>
          <a:xfrm>
            <a:off x="2714400" y="3124080"/>
            <a:ext cx="4592520" cy="3376440"/>
          </a:xfrm>
          <a:prstGeom prst="rect">
            <a:avLst/>
          </a:prstGeom>
          <a:noFill/>
          <a:ln w="3816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Κρυφές μνήμες και CPUs</a:t>
            </a:r>
          </a:p>
        </p:txBody>
      </p:sp>
      <p:sp>
        <p:nvSpPr>
          <p:cNvPr id="12" name="Rectangle 4"/>
          <p:cNvSpPr/>
          <p:nvPr/>
        </p:nvSpPr>
        <p:spPr>
          <a:xfrm>
            <a:off x="838080" y="2743200"/>
            <a:ext cx="1676520" cy="1676160"/>
          </a:xfrm>
          <a:prstGeom prst="rect">
            <a:avLst/>
          </a:prstGeom>
          <a:solidFill>
            <a:srgbClr val="99FF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CPU</a:t>
            </a:r>
          </a:p>
        </p:txBody>
      </p:sp>
      <p:sp>
        <p:nvSpPr>
          <p:cNvPr id="13" name="Rectangle 5"/>
          <p:cNvSpPr/>
          <p:nvPr/>
        </p:nvSpPr>
        <p:spPr>
          <a:xfrm rot="16200000">
            <a:off x="2476440" y="3162240"/>
            <a:ext cx="2133360" cy="838080"/>
          </a:xfrm>
          <a:prstGeom prst="rect">
            <a:avLst/>
          </a:prstGeom>
          <a:solidFill>
            <a:srgbClr val="33CC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ελεγκτής </a:t>
            </a: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κρυφής μνήμης</a:t>
            </a:r>
          </a:p>
        </p:txBody>
      </p:sp>
      <p:sp>
        <p:nvSpPr>
          <p:cNvPr id="14" name="Rectangle 6"/>
          <p:cNvSpPr/>
          <p:nvPr/>
        </p:nvSpPr>
        <p:spPr>
          <a:xfrm>
            <a:off x="4876560" y="2438280"/>
            <a:ext cx="1711440" cy="9907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κρυφή μνήμη</a:t>
            </a:r>
          </a:p>
        </p:txBody>
      </p:sp>
      <p:sp>
        <p:nvSpPr>
          <p:cNvPr id="15" name="Rectangle 7"/>
          <p:cNvSpPr/>
          <p:nvPr/>
        </p:nvSpPr>
        <p:spPr>
          <a:xfrm>
            <a:off x="6858000" y="2438280"/>
            <a:ext cx="1828800" cy="2286000"/>
          </a:xfrm>
          <a:prstGeom prst="rect">
            <a:avLst/>
          </a:prstGeom>
          <a:solidFill>
            <a:srgbClr val="FF66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κύρια</a:t>
            </a: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μνήμη</a:t>
            </a:r>
          </a:p>
        </p:txBody>
      </p:sp>
      <p:sp>
        <p:nvSpPr>
          <p:cNvPr id="16" name="Line 8"/>
          <p:cNvSpPr/>
          <p:nvPr/>
        </p:nvSpPr>
        <p:spPr>
          <a:xfrm>
            <a:off x="2514600" y="3124080"/>
            <a:ext cx="609480" cy="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Line 9"/>
          <p:cNvSpPr/>
          <p:nvPr/>
        </p:nvSpPr>
        <p:spPr>
          <a:xfrm flipH="1">
            <a:off x="2514240" y="4114800"/>
            <a:ext cx="609480" cy="0"/>
          </a:xfrm>
          <a:prstGeom prst="line">
            <a:avLst/>
          </a:prstGeom>
          <a:ln w="9360">
            <a:solidFill>
              <a:srgbClr val="000000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Line 10"/>
          <p:cNvSpPr/>
          <p:nvPr/>
        </p:nvSpPr>
        <p:spPr>
          <a:xfrm flipH="1">
            <a:off x="3962160" y="2666880"/>
            <a:ext cx="914400" cy="0"/>
          </a:xfrm>
          <a:prstGeom prst="line">
            <a:avLst/>
          </a:prstGeom>
          <a:ln w="9360">
            <a:solidFill>
              <a:srgbClr val="000000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Line 11"/>
          <p:cNvSpPr/>
          <p:nvPr/>
        </p:nvSpPr>
        <p:spPr>
          <a:xfrm>
            <a:off x="3962160" y="3733560"/>
            <a:ext cx="2895840" cy="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Line 13"/>
          <p:cNvSpPr/>
          <p:nvPr/>
        </p:nvSpPr>
        <p:spPr>
          <a:xfrm flipV="1">
            <a:off x="4419360" y="3123720"/>
            <a:ext cx="0" cy="60948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Line 14"/>
          <p:cNvSpPr/>
          <p:nvPr/>
        </p:nvSpPr>
        <p:spPr>
          <a:xfrm>
            <a:off x="4419360" y="3124080"/>
            <a:ext cx="457200" cy="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Line 15"/>
          <p:cNvSpPr/>
          <p:nvPr/>
        </p:nvSpPr>
        <p:spPr>
          <a:xfrm flipH="1">
            <a:off x="3962160" y="4419360"/>
            <a:ext cx="2895840" cy="0"/>
          </a:xfrm>
          <a:prstGeom prst="line">
            <a:avLst/>
          </a:prstGeom>
          <a:ln w="9360">
            <a:solidFill>
              <a:srgbClr val="000000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Text Box 16"/>
          <p:cNvSpPr/>
          <p:nvPr/>
        </p:nvSpPr>
        <p:spPr>
          <a:xfrm>
            <a:off x="3708360" y="2133360"/>
            <a:ext cx="158436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δεδομένα</a:t>
            </a:r>
          </a:p>
        </p:txBody>
      </p:sp>
      <p:sp>
        <p:nvSpPr>
          <p:cNvPr id="24" name="Text Box 17"/>
          <p:cNvSpPr/>
          <p:nvPr/>
        </p:nvSpPr>
        <p:spPr>
          <a:xfrm>
            <a:off x="4954680" y="4343400"/>
            <a:ext cx="133740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δεδομένα</a:t>
            </a:r>
          </a:p>
        </p:txBody>
      </p:sp>
      <p:sp>
        <p:nvSpPr>
          <p:cNvPr id="25" name="Text Box 18"/>
          <p:cNvSpPr/>
          <p:nvPr/>
        </p:nvSpPr>
        <p:spPr>
          <a:xfrm>
            <a:off x="4726440" y="3733560"/>
            <a:ext cx="144360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διεύθυνση</a:t>
            </a:r>
          </a:p>
        </p:txBody>
      </p:sp>
      <p:sp>
        <p:nvSpPr>
          <p:cNvPr id="26" name="Text Box 19"/>
          <p:cNvSpPr/>
          <p:nvPr/>
        </p:nvSpPr>
        <p:spPr>
          <a:xfrm>
            <a:off x="2050920" y="4292280"/>
            <a:ext cx="143964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δεδομένα</a:t>
            </a:r>
          </a:p>
        </p:txBody>
      </p:sp>
      <p:sp>
        <p:nvSpPr>
          <p:cNvPr id="27" name="Text Box 20"/>
          <p:cNvSpPr/>
          <p:nvPr/>
        </p:nvSpPr>
        <p:spPr>
          <a:xfrm>
            <a:off x="1765440" y="2205000"/>
            <a:ext cx="144360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διεύθυνση</a:t>
            </a:r>
          </a:p>
        </p:txBody>
      </p:sp>
      <p:grpSp>
        <p:nvGrpSpPr>
          <p:cNvPr id="28" name="Group 25"/>
          <p:cNvGrpSpPr/>
          <p:nvPr/>
        </p:nvGrpSpPr>
        <p:grpSpPr>
          <a:xfrm>
            <a:off x="2514600" y="3047760"/>
            <a:ext cx="4343400" cy="609840"/>
            <a:chOff x="2514600" y="3047760"/>
            <a:chExt cx="4343400" cy="609840"/>
          </a:xfrm>
        </p:grpSpPr>
        <p:sp>
          <p:nvSpPr>
            <p:cNvPr id="29" name="Line 21"/>
            <p:cNvSpPr/>
            <p:nvPr/>
          </p:nvSpPr>
          <p:spPr>
            <a:xfrm>
              <a:off x="2514600" y="3047760"/>
              <a:ext cx="609480" cy="0"/>
            </a:xfrm>
            <a:prstGeom prst="line">
              <a:avLst/>
            </a:prstGeom>
            <a:ln w="37800">
              <a:solidFill>
                <a:srgbClr val="FF00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30" name="Line 22"/>
            <p:cNvSpPr/>
            <p:nvPr/>
          </p:nvSpPr>
          <p:spPr>
            <a:xfrm>
              <a:off x="3962160" y="3657600"/>
              <a:ext cx="2895840" cy="0"/>
            </a:xfrm>
            <a:prstGeom prst="line">
              <a:avLst/>
            </a:prstGeom>
            <a:ln w="37800">
              <a:solidFill>
                <a:srgbClr val="FF00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31" name="Line 23"/>
            <p:cNvSpPr/>
            <p:nvPr/>
          </p:nvSpPr>
          <p:spPr>
            <a:xfrm flipV="1">
              <a:off x="4343400" y="3047760"/>
              <a:ext cx="0" cy="609840"/>
            </a:xfrm>
            <a:prstGeom prst="line">
              <a:avLst/>
            </a:prstGeom>
            <a:ln w="37800">
              <a:solidFill>
                <a:srgbClr val="FF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32" name="Line 24"/>
            <p:cNvSpPr/>
            <p:nvPr/>
          </p:nvSpPr>
          <p:spPr>
            <a:xfrm>
              <a:off x="4343400" y="3047760"/>
              <a:ext cx="533160" cy="0"/>
            </a:xfrm>
            <a:prstGeom prst="line">
              <a:avLst/>
            </a:prstGeom>
            <a:ln w="37800">
              <a:solidFill>
                <a:srgbClr val="FF00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33" name="Group 28"/>
          <p:cNvGrpSpPr/>
          <p:nvPr/>
        </p:nvGrpSpPr>
        <p:grpSpPr>
          <a:xfrm>
            <a:off x="2514240" y="2743200"/>
            <a:ext cx="2362320" cy="1218960"/>
            <a:chOff x="2514240" y="2743200"/>
            <a:chExt cx="2362320" cy="1218960"/>
          </a:xfrm>
        </p:grpSpPr>
        <p:sp>
          <p:nvSpPr>
            <p:cNvPr id="34" name="Line 26"/>
            <p:cNvSpPr/>
            <p:nvPr/>
          </p:nvSpPr>
          <p:spPr>
            <a:xfrm flipH="1">
              <a:off x="3962160" y="2743200"/>
              <a:ext cx="914400" cy="0"/>
            </a:xfrm>
            <a:prstGeom prst="line">
              <a:avLst/>
            </a:prstGeom>
            <a:ln w="56880">
              <a:solidFill>
                <a:srgbClr val="FF00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35" name="Line 27"/>
            <p:cNvSpPr/>
            <p:nvPr/>
          </p:nvSpPr>
          <p:spPr>
            <a:xfrm flipH="1">
              <a:off x="2514240" y="3962160"/>
              <a:ext cx="609480" cy="0"/>
            </a:xfrm>
            <a:prstGeom prst="line">
              <a:avLst/>
            </a:prstGeom>
            <a:ln w="56880">
              <a:solidFill>
                <a:srgbClr val="FF00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36" name="Group 31"/>
          <p:cNvGrpSpPr/>
          <p:nvPr/>
        </p:nvGrpSpPr>
        <p:grpSpPr>
          <a:xfrm>
            <a:off x="2514240" y="3962160"/>
            <a:ext cx="4343760" cy="304920"/>
            <a:chOff x="2514240" y="3962160"/>
            <a:chExt cx="4343760" cy="304920"/>
          </a:xfrm>
        </p:grpSpPr>
        <p:sp>
          <p:nvSpPr>
            <p:cNvPr id="37" name="Line 29"/>
            <p:cNvSpPr/>
            <p:nvPr/>
          </p:nvSpPr>
          <p:spPr>
            <a:xfrm flipH="1">
              <a:off x="3962160" y="4267080"/>
              <a:ext cx="2895840" cy="0"/>
            </a:xfrm>
            <a:prstGeom prst="line">
              <a:avLst/>
            </a:prstGeom>
            <a:ln w="37800">
              <a:solidFill>
                <a:srgbClr val="FF00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38" name="Line 30"/>
            <p:cNvSpPr/>
            <p:nvPr/>
          </p:nvSpPr>
          <p:spPr>
            <a:xfrm flipH="1">
              <a:off x="2514240" y="3962160"/>
              <a:ext cx="609480" cy="0"/>
            </a:xfrm>
            <a:prstGeom prst="line">
              <a:avLst/>
            </a:prstGeom>
            <a:ln w="37800">
              <a:solidFill>
                <a:srgbClr val="FF00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Effect">
                      <p:stCondLst>
                        <p:cond delay="indefinite"/>
                      </p:stCondLst>
                      <p:childTnLst>
                        <p:par>
                          <p:cTn id="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8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hidden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Effect">
                      <p:stCondLst>
                        <p:cond delay="indefinite"/>
                      </p:stCondLst>
                      <p:childTnLst>
                        <p:par>
                          <p:cTn id="13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set>
                                <p:cBhvr>
                                  <p:cTn id="16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3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hidden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Λειτουργία κρυφής μνήμης (cache)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lnSpcReduction="10000"/>
          </a:bodyPr>
          <a:lstStyle/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Πολλές θέσεις της κύριας μνήμης απεικονίζονται σε μια καταχώρηση της </a:t>
            </a:r>
            <a:r>
              <a:rPr lang="el-GR" sz="3200" b="0" u="none" strike="noStrike" dirty="0" err="1">
                <a:solidFill>
                  <a:srgbClr val="000000"/>
                </a:solidFill>
                <a:effectLst/>
                <a:uFillTx/>
                <a:latin typeface="Calibri"/>
              </a:rPr>
              <a:t>cache</a:t>
            </a:r>
            <a:r>
              <a:rPr lang="el-GR" sz="32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Μπορεί να υπάρχει μνήμη </a:t>
            </a:r>
            <a:r>
              <a:rPr lang="el-GR" sz="3200" b="0" u="none" strike="noStrike" dirty="0" err="1">
                <a:solidFill>
                  <a:srgbClr val="000000"/>
                </a:solidFill>
                <a:effectLst/>
                <a:uFillTx/>
                <a:latin typeface="Calibri"/>
              </a:rPr>
              <a:t>cache</a:t>
            </a:r>
            <a:r>
              <a:rPr lang="el-GR" sz="32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 για:</a:t>
            </a: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εντολές,</a:t>
            </a: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δεδομένα, </a:t>
            </a: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δεδομένα + εντολές</a:t>
            </a:r>
            <a:r>
              <a:rPr lang="en-US" sz="28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el-GR" sz="28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(</a:t>
            </a:r>
            <a:r>
              <a:rPr lang="el-GR" sz="2800" b="0" u="none" strike="noStrike" dirty="0">
                <a:solidFill>
                  <a:srgbClr val="FF0000"/>
                </a:solidFill>
                <a:effectLst/>
                <a:uFillTx/>
                <a:latin typeface="Calibri"/>
              </a:rPr>
              <a:t>ενοποιημένα</a:t>
            </a:r>
            <a:r>
              <a:rPr lang="el-GR" sz="28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).</a:t>
            </a: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Ο χρόνος προσπέλασης μνήμης δεν είναι πια ντετερμινιστικός (</a:t>
            </a:r>
            <a:r>
              <a:rPr lang="el-GR" sz="3200" b="0" u="none" strike="noStrike" dirty="0" err="1">
                <a:solidFill>
                  <a:srgbClr val="000000"/>
                </a:solidFill>
                <a:effectLst/>
                <a:uFillTx/>
                <a:latin typeface="Calibri"/>
              </a:rPr>
              <a:t>deterministic</a:t>
            </a:r>
            <a:r>
              <a:rPr lang="el-GR" sz="32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Ορισμοί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lnSpcReduction="9999"/>
          </a:bodyPr>
          <a:lstStyle/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Ευστοχία κρυφής μνήμης (Cache hit)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η απαιτούμενη θέση βρίσκεται στην cache.</a:t>
            </a: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Αστοχία κρυφής μνήμης (Cache miss)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η απαιτούμενη θέση δε βρίσκεται στην cache.</a:t>
            </a: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Σύνολο εργασίας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Το σύνολο των θέσεων μνήμης που χρησιμοποιείται κατά τη διάρκεια ενός επιλεγμένου διαστήματος της εκτέλεσης ενός προγράμματος 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Τύποι αστοχίας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lnSpcReduction="9999"/>
          </a:bodyPr>
          <a:lstStyle/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Αναγκαστική - Compulsory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η θέση δεν έχει προσπελαστεί ποτέ.</a:t>
            </a: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Χωρητικότητα - Capacity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το σύνολο εργασίας του προγράμματος είναι πολύ μεγάλο για την κρυφή μνήμη.</a:t>
            </a: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Σύγκρουσης - Conflict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απεικόνιση δύο θέσεων σε χρήση στην ίδια θέση της κρυφής μνήμης.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Απόδοση συστήματος μνήμης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h = ποσοστό ευστοχίας κρυφής μνήμης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(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cache hit rate).</a:t>
            </a: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</a:t>
            </a:r>
            <a:r>
              <a:rPr lang="el-GR" sz="3200" b="0" u="none" strike="noStrike" baseline="-25000">
                <a:solidFill>
                  <a:srgbClr val="000000"/>
                </a:solidFill>
                <a:effectLst/>
                <a:uFillTx/>
                <a:latin typeface="Calibri"/>
              </a:rPr>
              <a:t>cache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= χρόνος πρόσβασης cache, t</a:t>
            </a:r>
            <a:r>
              <a:rPr lang="el-GR" sz="3200" b="0" u="none" strike="noStrike" baseline="-25000">
                <a:solidFill>
                  <a:srgbClr val="000000"/>
                </a:solidFill>
                <a:effectLst/>
                <a:uFillTx/>
                <a:latin typeface="Calibri"/>
              </a:rPr>
              <a:t>main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= χρόνος πρόσβασης κύριας μνήμης.</a:t>
            </a: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Μέσος Χρόνος πρόσβασης μνήμης:</a:t>
            </a: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</a:t>
            </a:r>
            <a:r>
              <a:rPr lang="el-GR" sz="2800" b="0" u="none" strike="noStrike" baseline="-25000">
                <a:solidFill>
                  <a:srgbClr val="000000"/>
                </a:solidFill>
                <a:effectLst/>
                <a:uFillTx/>
                <a:latin typeface="Calibri"/>
              </a:rPr>
              <a:t>av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= ht</a:t>
            </a:r>
            <a:r>
              <a:rPr lang="el-GR" sz="2800" b="0" u="none" strike="noStrike" baseline="-25000">
                <a:solidFill>
                  <a:srgbClr val="000000"/>
                </a:solidFill>
                <a:effectLst/>
                <a:uFillTx/>
                <a:latin typeface="Calibri"/>
              </a:rPr>
              <a:t>cache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+ (1-h)t</a:t>
            </a:r>
            <a:r>
              <a:rPr lang="el-GR" sz="2800" b="0" u="none" strike="noStrike" baseline="-25000">
                <a:solidFill>
                  <a:srgbClr val="000000"/>
                </a:solidFill>
                <a:effectLst/>
                <a:uFillTx/>
                <a:latin typeface="Calibri"/>
              </a:rPr>
              <a:t>main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Πολλαπλά επίπεδα της cache</a:t>
            </a:r>
          </a:p>
        </p:txBody>
      </p:sp>
      <p:sp>
        <p:nvSpPr>
          <p:cNvPr id="48" name="Rectangle 4"/>
          <p:cNvSpPr/>
          <p:nvPr/>
        </p:nvSpPr>
        <p:spPr>
          <a:xfrm>
            <a:off x="1447560" y="2590560"/>
            <a:ext cx="1676520" cy="1676520"/>
          </a:xfrm>
          <a:prstGeom prst="rect">
            <a:avLst/>
          </a:prstGeom>
          <a:solidFill>
            <a:srgbClr val="99FF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CPU</a:t>
            </a:r>
          </a:p>
        </p:txBody>
      </p:sp>
      <p:sp>
        <p:nvSpPr>
          <p:cNvPr id="49" name="Rectangle 5"/>
          <p:cNvSpPr/>
          <p:nvPr/>
        </p:nvSpPr>
        <p:spPr>
          <a:xfrm>
            <a:off x="3635280" y="2971800"/>
            <a:ext cx="1774800" cy="99036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Κρυφή μνήμη </a:t>
            </a: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L1</a:t>
            </a:r>
          </a:p>
        </p:txBody>
      </p:sp>
      <p:sp>
        <p:nvSpPr>
          <p:cNvPr id="50" name="Rectangle 6"/>
          <p:cNvSpPr/>
          <p:nvPr/>
        </p:nvSpPr>
        <p:spPr>
          <a:xfrm>
            <a:off x="6248160" y="2286000"/>
            <a:ext cx="1779480" cy="236196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Κρυφή μνήμη </a:t>
            </a: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L2</a:t>
            </a:r>
          </a:p>
        </p:txBody>
      </p:sp>
      <p:sp>
        <p:nvSpPr>
          <p:cNvPr id="51" name="Line 7"/>
          <p:cNvSpPr/>
          <p:nvPr/>
        </p:nvSpPr>
        <p:spPr>
          <a:xfrm>
            <a:off x="3124080" y="3429000"/>
            <a:ext cx="511200" cy="0"/>
          </a:xfrm>
          <a:prstGeom prst="line">
            <a:avLst/>
          </a:prstGeom>
          <a:ln w="56880">
            <a:solidFill>
              <a:srgbClr val="FF0000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Line 8"/>
          <p:cNvSpPr/>
          <p:nvPr/>
        </p:nvSpPr>
        <p:spPr>
          <a:xfrm>
            <a:off x="5364000" y="3429000"/>
            <a:ext cx="884160" cy="0"/>
          </a:xfrm>
          <a:prstGeom prst="line">
            <a:avLst/>
          </a:prstGeom>
          <a:ln w="56880">
            <a:solidFill>
              <a:srgbClr val="FF0000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Χρόνος πρόσβασης cache πολλαπλών επιπέδων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h</a:t>
            </a:r>
            <a:r>
              <a:rPr lang="el-GR" sz="3200" b="0" u="none" strike="noStrike" baseline="-25000">
                <a:solidFill>
                  <a:srgbClr val="000000"/>
                </a:solidFill>
                <a:effectLst/>
                <a:uFillTx/>
                <a:latin typeface="Calibri"/>
              </a:rPr>
              <a:t>1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= ποσοστό ευστοχίας στην L1.</a:t>
            </a: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h</a:t>
            </a:r>
            <a:r>
              <a:rPr lang="el-GR" sz="3200" b="0" u="none" strike="noStrike" baseline="-25000">
                <a:solidFill>
                  <a:srgbClr val="000000"/>
                </a:solidFill>
                <a:effectLst/>
                <a:uFillTx/>
                <a:latin typeface="Calibri"/>
              </a:rPr>
              <a:t>2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= συνολικό ποσοστό ευστοχίας στην L1 ή στην L2.</a:t>
            </a: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Μέσος χρόνος προσπέλασης μνήμης:</a:t>
            </a: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</a:t>
            </a:r>
            <a:r>
              <a:rPr lang="el-GR" sz="2800" b="0" u="none" strike="noStrike" baseline="-25000">
                <a:solidFill>
                  <a:srgbClr val="000000"/>
                </a:solidFill>
                <a:effectLst/>
                <a:uFillTx/>
                <a:latin typeface="Calibri"/>
              </a:rPr>
              <a:t>av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= h</a:t>
            </a:r>
            <a:r>
              <a:rPr lang="el-GR" sz="2800" b="0" u="none" strike="noStrike" baseline="-25000">
                <a:solidFill>
                  <a:srgbClr val="000000"/>
                </a:solidFill>
                <a:effectLst/>
                <a:uFillTx/>
                <a:latin typeface="Calibri"/>
              </a:rPr>
              <a:t>1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</a:t>
            </a:r>
            <a:r>
              <a:rPr lang="el-GR" sz="2800" b="0" u="none" strike="noStrike" baseline="-25000">
                <a:solidFill>
                  <a:srgbClr val="000000"/>
                </a:solidFill>
                <a:effectLst/>
                <a:uFillTx/>
                <a:latin typeface="Calibri"/>
              </a:rPr>
              <a:t>L1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+ (h</a:t>
            </a:r>
            <a:r>
              <a:rPr lang="el-GR" sz="2800" b="0" u="none" strike="noStrike" baseline="-25000">
                <a:solidFill>
                  <a:srgbClr val="000000"/>
                </a:solidFill>
                <a:effectLst/>
                <a:uFillTx/>
                <a:latin typeface="Calibri"/>
              </a:rPr>
              <a:t>2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-h</a:t>
            </a:r>
            <a:r>
              <a:rPr lang="el-GR" sz="2800" b="0" u="none" strike="noStrike" baseline="-25000">
                <a:solidFill>
                  <a:srgbClr val="000000"/>
                </a:solidFill>
                <a:effectLst/>
                <a:uFillTx/>
                <a:latin typeface="Calibri"/>
              </a:rPr>
              <a:t>1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)t</a:t>
            </a:r>
            <a:r>
              <a:rPr lang="el-GR" sz="2800" b="0" u="none" strike="noStrike" baseline="-25000">
                <a:solidFill>
                  <a:srgbClr val="000000"/>
                </a:solidFill>
                <a:effectLst/>
                <a:uFillTx/>
                <a:latin typeface="Calibri"/>
              </a:rPr>
              <a:t>L2 +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(1- h</a:t>
            </a:r>
            <a:r>
              <a:rPr lang="el-GR" sz="2800" b="0" u="none" strike="noStrike" baseline="-25000">
                <a:solidFill>
                  <a:srgbClr val="000000"/>
                </a:solidFill>
                <a:effectLst/>
                <a:uFillTx/>
                <a:latin typeface="Calibri"/>
              </a:rPr>
              <a:t>2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)t</a:t>
            </a:r>
            <a:r>
              <a:rPr lang="el-GR" sz="2800" b="0" u="none" strike="noStrike" baseline="-25000">
                <a:solidFill>
                  <a:srgbClr val="000000"/>
                </a:solidFill>
                <a:effectLst/>
                <a:uFillTx/>
                <a:latin typeface="Calibri"/>
              </a:rPr>
              <a:t>main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Πολιτικές αντικατάστασης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Πολιτική αντικατάστασης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στρατηγική  επιλογής της θέσης κρυφής μνήμης που θα πεταχτεί για να δημιουργηθεί χώρος για νέα θέση μνήμης.</a:t>
            </a: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Δύο δημοφιλείς στρατηγικές:</a:t>
            </a: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Τυχαία.</a:t>
            </a: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Αυτή που χρησιμοποιήθηκε λιγότερο πρόσφατα (LRU).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Οργάνωση μνήμης cache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Πλήρους συσχέτισης (Fully-associative)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κάθε θέση μνήμης μπορεί να αποθηκευτεί οπουδήποτε μέσα στην cache (σχεδόν ποτέ δεν εφαρμόζεται).</a:t>
            </a:r>
          </a:p>
          <a:p>
            <a:pPr marL="343080" indent="-34308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Άμεσα απεικονιζόμενη (Direct-mapped)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κάθε θέση μνήμης απεικονίζεται σε ακριβώς μία θέση της cache.</a:t>
            </a:r>
          </a:p>
          <a:p>
            <a:pPr marL="343080" indent="-34308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Συσχετιστική συνόλων N δρόμων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κάθε θέση μνήμης αντιστοιχεί σε ένα σύνολο και καταλαμβάνει έναν από τους N δρόμους του.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Ωφέλειες οργάνωσης της μνήμης cache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Διατηρούνται οι συχνά προσπελάσιμες θέσεις στην γρήγορη cache.</a:t>
            </a: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cache ανακτά περισσότερες από μία λέξεις τη φορά.</a:t>
            </a: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 ακολουθιακές προσπελάσεις είναι γρηγορότερες μετά την πρώτη προσπέλαση.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Άμεσα απεικονιζόμενη cache</a:t>
            </a:r>
          </a:p>
        </p:txBody>
      </p:sp>
      <p:sp>
        <p:nvSpPr>
          <p:cNvPr id="62" name="Rectangle 4"/>
          <p:cNvSpPr/>
          <p:nvPr/>
        </p:nvSpPr>
        <p:spPr>
          <a:xfrm>
            <a:off x="2209680" y="1981080"/>
            <a:ext cx="838080" cy="19051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valid</a:t>
            </a:r>
          </a:p>
        </p:txBody>
      </p:sp>
      <p:sp>
        <p:nvSpPr>
          <p:cNvPr id="63" name="Oval 5"/>
          <p:cNvSpPr/>
          <p:nvPr/>
        </p:nvSpPr>
        <p:spPr>
          <a:xfrm>
            <a:off x="4343400" y="4876560"/>
            <a:ext cx="380880" cy="381240"/>
          </a:xfrm>
          <a:prstGeom prst="ellipse">
            <a:avLst/>
          </a:prstGeom>
          <a:solidFill>
            <a:srgbClr val="FF66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=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4" name="AutoShape 6"/>
          <p:cNvSpPr/>
          <p:nvPr/>
        </p:nvSpPr>
        <p:spPr>
          <a:xfrm flipV="1">
            <a:off x="5638680" y="4876560"/>
            <a:ext cx="457200" cy="45720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5" name="Rectangle 7"/>
          <p:cNvSpPr/>
          <p:nvPr/>
        </p:nvSpPr>
        <p:spPr>
          <a:xfrm>
            <a:off x="533160" y="4267080"/>
            <a:ext cx="990720" cy="609480"/>
          </a:xfrm>
          <a:prstGeom prst="rect">
            <a:avLst/>
          </a:prstGeom>
          <a:solidFill>
            <a:srgbClr val="FF66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tag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6" name="Rectangle 8"/>
          <p:cNvSpPr/>
          <p:nvPr/>
        </p:nvSpPr>
        <p:spPr>
          <a:xfrm>
            <a:off x="1523880" y="4267080"/>
            <a:ext cx="990720" cy="609480"/>
          </a:xfrm>
          <a:prstGeom prst="rect">
            <a:avLst/>
          </a:prstGeom>
          <a:solidFill>
            <a:srgbClr val="FF66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index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7" name="Rectangle 9"/>
          <p:cNvSpPr/>
          <p:nvPr/>
        </p:nvSpPr>
        <p:spPr>
          <a:xfrm>
            <a:off x="2514600" y="4267080"/>
            <a:ext cx="990360" cy="609480"/>
          </a:xfrm>
          <a:prstGeom prst="rect">
            <a:avLst/>
          </a:prstGeom>
          <a:solidFill>
            <a:srgbClr val="FF66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offset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8" name="Line 10"/>
          <p:cNvSpPr/>
          <p:nvPr/>
        </p:nvSpPr>
        <p:spPr>
          <a:xfrm>
            <a:off x="4572000" y="3886200"/>
            <a:ext cx="0" cy="99036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9" name="Line 11"/>
          <p:cNvSpPr/>
          <p:nvPr/>
        </p:nvSpPr>
        <p:spPr>
          <a:xfrm>
            <a:off x="4572000" y="5257800"/>
            <a:ext cx="0" cy="30456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0" name="Text Box 12"/>
          <p:cNvSpPr/>
          <p:nvPr/>
        </p:nvSpPr>
        <p:spPr>
          <a:xfrm>
            <a:off x="4252320" y="5603760"/>
            <a:ext cx="50256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hit</a:t>
            </a:r>
          </a:p>
        </p:txBody>
      </p:sp>
      <p:sp>
        <p:nvSpPr>
          <p:cNvPr id="71" name="Line 13"/>
          <p:cNvSpPr/>
          <p:nvPr/>
        </p:nvSpPr>
        <p:spPr>
          <a:xfrm>
            <a:off x="5867280" y="3886200"/>
            <a:ext cx="0" cy="99036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2" name="Line 14"/>
          <p:cNvSpPr/>
          <p:nvPr/>
        </p:nvSpPr>
        <p:spPr>
          <a:xfrm>
            <a:off x="5867280" y="5333760"/>
            <a:ext cx="0" cy="22860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3" name="Text Box 15"/>
          <p:cNvSpPr/>
          <p:nvPr/>
        </p:nvSpPr>
        <p:spPr>
          <a:xfrm>
            <a:off x="5487480" y="5562360"/>
            <a:ext cx="84060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value</a:t>
            </a:r>
          </a:p>
        </p:txBody>
      </p:sp>
      <p:sp>
        <p:nvSpPr>
          <p:cNvPr id="74" name="Rectangle 17"/>
          <p:cNvSpPr/>
          <p:nvPr/>
        </p:nvSpPr>
        <p:spPr>
          <a:xfrm>
            <a:off x="3047760" y="1981080"/>
            <a:ext cx="1752840" cy="19051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tag</a:t>
            </a:r>
          </a:p>
        </p:txBody>
      </p:sp>
      <p:sp>
        <p:nvSpPr>
          <p:cNvPr id="75" name="Rectangle 18"/>
          <p:cNvSpPr/>
          <p:nvPr/>
        </p:nvSpPr>
        <p:spPr>
          <a:xfrm>
            <a:off x="4800600" y="1981080"/>
            <a:ext cx="3352680" cy="19051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data</a:t>
            </a:r>
          </a:p>
        </p:txBody>
      </p:sp>
      <p:cxnSp>
        <p:nvCxnSpPr>
          <p:cNvPr id="76" name="AutoShape 19"/>
          <p:cNvCxnSpPr>
            <a:stCxn id="65" idx="2"/>
            <a:endCxn id="63" idx="2"/>
          </p:cNvCxnSpPr>
          <p:nvPr/>
        </p:nvCxnSpPr>
        <p:spPr>
          <a:xfrm rot="16200000" flipH="1">
            <a:off x="2590560" y="3313800"/>
            <a:ext cx="191160" cy="3315600"/>
          </a:xfrm>
          <a:prstGeom prst="bentConnector2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</p:cxnSp>
      <p:cxnSp>
        <p:nvCxnSpPr>
          <p:cNvPr id="77" name="AutoShape 20"/>
          <p:cNvCxnSpPr>
            <a:stCxn id="67" idx="3"/>
            <a:endCxn id="64" idx="1"/>
          </p:cNvCxnSpPr>
          <p:nvPr/>
        </p:nvCxnSpPr>
        <p:spPr>
          <a:xfrm>
            <a:off x="3504960" y="4571640"/>
            <a:ext cx="2247120" cy="533880"/>
          </a:xfrm>
          <a:prstGeom prst="bentConnector3">
            <a:avLst>
              <a:gd name="adj1" fmla="val 70725"/>
            </a:avLst>
          </a:prstGeom>
          <a:ln w="9360">
            <a:solidFill>
              <a:srgbClr val="000000"/>
            </a:solidFill>
            <a:miter/>
            <a:tailEnd type="triangle" w="med" len="med"/>
          </a:ln>
        </p:spPr>
      </p:cxnSp>
      <p:grpSp>
        <p:nvGrpSpPr>
          <p:cNvPr id="78" name="Group 25"/>
          <p:cNvGrpSpPr/>
          <p:nvPr/>
        </p:nvGrpSpPr>
        <p:grpSpPr>
          <a:xfrm>
            <a:off x="1028160" y="2286000"/>
            <a:ext cx="7125120" cy="1981080"/>
            <a:chOff x="1028160" y="2286000"/>
            <a:chExt cx="7125120" cy="1981080"/>
          </a:xfrm>
        </p:grpSpPr>
        <p:sp>
          <p:nvSpPr>
            <p:cNvPr id="79" name="Rectangle 21"/>
            <p:cNvSpPr/>
            <p:nvPr/>
          </p:nvSpPr>
          <p:spPr>
            <a:xfrm>
              <a:off x="2209680" y="2286000"/>
              <a:ext cx="838080" cy="380880"/>
            </a:xfrm>
            <a:prstGeom prst="rect">
              <a:avLst/>
            </a:prstGeom>
            <a:solidFill>
              <a:srgbClr val="FF6600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FFFFFF"/>
                  </a:solidFill>
                  <a:effectLst/>
                  <a:uFillTx/>
                  <a:latin typeface="Times New Roman"/>
                </a:rPr>
                <a:t>1</a:t>
              </a: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80" name="Rectangle 22"/>
            <p:cNvSpPr/>
            <p:nvPr/>
          </p:nvSpPr>
          <p:spPr>
            <a:xfrm>
              <a:off x="3047760" y="2286000"/>
              <a:ext cx="1752840" cy="380880"/>
            </a:xfrm>
            <a:prstGeom prst="rect">
              <a:avLst/>
            </a:prstGeom>
            <a:solidFill>
              <a:srgbClr val="FF6600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FFFFFF"/>
                  </a:solidFill>
                  <a:effectLst/>
                  <a:uFillTx/>
                  <a:latin typeface="Times New Roman"/>
                </a:rPr>
                <a:t>0xabcd</a:t>
              </a: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81" name="Rectangle 23"/>
            <p:cNvSpPr/>
            <p:nvPr/>
          </p:nvSpPr>
          <p:spPr>
            <a:xfrm>
              <a:off x="4800600" y="2286000"/>
              <a:ext cx="3352680" cy="380880"/>
            </a:xfrm>
            <a:prstGeom prst="rect">
              <a:avLst/>
            </a:prstGeom>
            <a:solidFill>
              <a:srgbClr val="FF6600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FFFFFF"/>
                  </a:solidFill>
                  <a:effectLst/>
                  <a:uFillTx/>
                  <a:latin typeface="Times New Roman"/>
                </a:rPr>
                <a:t>byte byte byte ...</a:t>
              </a: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cxnSp>
          <p:nvCxnSpPr>
            <p:cNvPr id="82" name="AutoShape 24"/>
            <p:cNvCxnSpPr>
              <a:stCxn id="65" idx="0"/>
              <a:endCxn id="79" idx="1"/>
            </p:cNvCxnSpPr>
            <p:nvPr/>
          </p:nvCxnSpPr>
          <p:spPr>
            <a:xfrm rot="5400000" flipH="1" flipV="1">
              <a:off x="723240" y="2780640"/>
              <a:ext cx="1791360" cy="1181880"/>
            </a:xfrm>
            <a:prstGeom prst="bentConnector2">
              <a:avLst/>
            </a:prstGeom>
            <a:ln w="28440">
              <a:solidFill>
                <a:srgbClr val="3366FF"/>
              </a:solidFill>
              <a:miter/>
              <a:tailEnd type="triangle" w="med" len="med"/>
            </a:ln>
          </p:spPr>
        </p:cxnSp>
      </p:grpSp>
      <p:grpSp>
        <p:nvGrpSpPr>
          <p:cNvPr id="83" name="Group 28"/>
          <p:cNvGrpSpPr/>
          <p:nvPr/>
        </p:nvGrpSpPr>
        <p:grpSpPr>
          <a:xfrm>
            <a:off x="1028520" y="2666880"/>
            <a:ext cx="3543480" cy="2400120"/>
            <a:chOff x="1028520" y="2666880"/>
            <a:chExt cx="3543480" cy="2400120"/>
          </a:xfrm>
        </p:grpSpPr>
        <p:cxnSp>
          <p:nvCxnSpPr>
            <p:cNvPr id="84" name="AutoShape 26"/>
            <p:cNvCxnSpPr>
              <a:stCxn id="65" idx="2"/>
              <a:endCxn id="63" idx="2"/>
            </p:cNvCxnSpPr>
            <p:nvPr/>
          </p:nvCxnSpPr>
          <p:spPr>
            <a:xfrm rot="16200000" flipH="1">
              <a:off x="2590560" y="3313800"/>
              <a:ext cx="191160" cy="3315600"/>
            </a:xfrm>
            <a:prstGeom prst="bentConnector2">
              <a:avLst/>
            </a:prstGeom>
            <a:ln w="28440">
              <a:solidFill>
                <a:srgbClr val="3366FF"/>
              </a:solidFill>
              <a:miter/>
              <a:tailEnd type="triangle" w="med" len="med"/>
            </a:ln>
          </p:spPr>
        </p:cxnSp>
        <p:sp>
          <p:nvSpPr>
            <p:cNvPr id="85" name="Line 27"/>
            <p:cNvSpPr/>
            <p:nvPr/>
          </p:nvSpPr>
          <p:spPr>
            <a:xfrm>
              <a:off x="4572000" y="2666880"/>
              <a:ext cx="0" cy="2133720"/>
            </a:xfrm>
            <a:prstGeom prst="line">
              <a:avLst/>
            </a:prstGeom>
            <a:ln w="28440">
              <a:solidFill>
                <a:srgbClr val="3366FF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86" name="Group 34"/>
          <p:cNvGrpSpPr/>
          <p:nvPr/>
        </p:nvGrpSpPr>
        <p:grpSpPr>
          <a:xfrm>
            <a:off x="3504960" y="2666880"/>
            <a:ext cx="2895840" cy="3352680"/>
            <a:chOff x="3504960" y="2666880"/>
            <a:chExt cx="2895840" cy="3352680"/>
          </a:xfrm>
        </p:grpSpPr>
        <p:cxnSp>
          <p:nvCxnSpPr>
            <p:cNvPr id="87" name="AutoShape 29"/>
            <p:cNvCxnSpPr/>
            <p:nvPr/>
          </p:nvCxnSpPr>
          <p:spPr>
            <a:xfrm>
              <a:off x="3504960" y="4571640"/>
              <a:ext cx="2247120" cy="533880"/>
            </a:xfrm>
            <a:prstGeom prst="bentConnector3">
              <a:avLst>
                <a:gd name="adj1" fmla="val 70725"/>
              </a:avLst>
            </a:prstGeom>
            <a:ln w="28440">
              <a:solidFill>
                <a:srgbClr val="3366FF"/>
              </a:solidFill>
              <a:miter/>
              <a:tailEnd type="triangle" w="med" len="med"/>
            </a:ln>
          </p:spPr>
        </p:cxnSp>
        <p:grpSp>
          <p:nvGrpSpPr>
            <p:cNvPr id="88" name="Group 33"/>
            <p:cNvGrpSpPr/>
            <p:nvPr/>
          </p:nvGrpSpPr>
          <p:grpSpPr>
            <a:xfrm>
              <a:off x="5410080" y="2666880"/>
              <a:ext cx="990720" cy="3352680"/>
              <a:chOff x="5410080" y="2666880"/>
              <a:chExt cx="990720" cy="3352680"/>
            </a:xfrm>
          </p:grpSpPr>
          <p:sp>
            <p:nvSpPr>
              <p:cNvPr id="89" name="Line 30"/>
              <p:cNvSpPr/>
              <p:nvPr/>
            </p:nvSpPr>
            <p:spPr>
              <a:xfrm>
                <a:off x="5867280" y="2666880"/>
                <a:ext cx="0" cy="2209680"/>
              </a:xfrm>
              <a:prstGeom prst="line">
                <a:avLst/>
              </a:prstGeom>
              <a:ln w="28440">
                <a:solidFill>
                  <a:srgbClr val="3366FF"/>
                </a:solidFill>
                <a:miter/>
                <a:tailEnd type="triangl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ctr">
                <a:noAutofit/>
              </a:bodyPr>
              <a:lstStyle/>
              <a:p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90" name="Rectangle 31"/>
              <p:cNvSpPr/>
              <p:nvPr/>
            </p:nvSpPr>
            <p:spPr>
              <a:xfrm>
                <a:off x="5410080" y="5638680"/>
                <a:ext cx="990720" cy="380880"/>
              </a:xfrm>
              <a:prstGeom prst="rect">
                <a:avLst/>
              </a:prstGeom>
              <a:solidFill>
                <a:srgbClr val="FF6600"/>
              </a:solidFill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6800" rIns="90000" bIns="46800" anchor="ctr">
                <a:noAutofit/>
              </a:bodyPr>
              <a:lstStyle/>
              <a:p>
                <a:pPr algn="ctr">
                  <a:lnSpc>
                    <a:spcPct val="100000"/>
                  </a:lnSpc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l-GR" sz="2400" b="0" u="none" strike="noStrike">
                    <a:solidFill>
                      <a:srgbClr val="FFFFFF"/>
                    </a:solidFill>
                    <a:effectLst/>
                    <a:uFillTx/>
                    <a:latin typeface="Times New Roman"/>
                  </a:rPr>
                  <a:t>byte</a:t>
                </a:r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91" name="Line 32"/>
              <p:cNvSpPr/>
              <p:nvPr/>
            </p:nvSpPr>
            <p:spPr>
              <a:xfrm>
                <a:off x="5867280" y="5333760"/>
                <a:ext cx="0" cy="304920"/>
              </a:xfrm>
              <a:prstGeom prst="line">
                <a:avLst/>
              </a:prstGeom>
              <a:ln w="28440">
                <a:solidFill>
                  <a:srgbClr val="3366FF"/>
                </a:solidFill>
                <a:miter/>
                <a:tailEnd type="triangl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ctr">
                <a:noAutofit/>
              </a:bodyPr>
              <a:lstStyle/>
              <a:p>
                <a:endPara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</p:grpSp>
      </p:grpSp>
      <p:sp>
        <p:nvSpPr>
          <p:cNvPr id="92" name="Rectangle 35"/>
          <p:cNvSpPr/>
          <p:nvPr/>
        </p:nvSpPr>
        <p:spPr>
          <a:xfrm>
            <a:off x="2209680" y="3200400"/>
            <a:ext cx="5943600" cy="457200"/>
          </a:xfrm>
          <a:prstGeom prst="rect">
            <a:avLst/>
          </a:prstGeom>
          <a:solidFill>
            <a:srgbClr val="FF66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cache block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Effect">
                      <p:stCondLst>
                        <p:cond delay="indefinite"/>
                      </p:stCondLst>
                      <p:childTnLst>
                        <p:par>
                          <p:cTn id="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9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hidden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Effect">
                      <p:stCondLst>
                        <p:cond delay="indefinite"/>
                      </p:stCondLst>
                      <p:childTnLst>
                        <p:par>
                          <p:cTn id="13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Effect">
                      <p:stCondLst>
                        <p:cond delay="indefinite"/>
                      </p:stCondLst>
                      <p:childTnLst>
                        <p:par>
                          <p:cTn id="17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Λειτουργίες εγγραφής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Εγγραφή διαμέσου (Write-through)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Άμεση εγγραφή στην κύρια μνήμη για κάθε εγγραφή στην cache</a:t>
            </a: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Εγγραφή πίσω (Write-back)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εγγραφή στην κύρια μνήμη, μόνο όταν μια γραμμή απομακρύνεται από την cache.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Θέσεις άμεσα απεικονιζόμενης cache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2500" lnSpcReduction="9999"/>
          </a:bodyPr>
          <a:lstStyle/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Πολλές θέσεις απεικονίζονται στο ίδιο τμήμα της cache.</a:t>
            </a: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Αστοχίες σύγκρουσης είναι εύκολο να δημιουργηθούν:</a:t>
            </a: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 πίνακας a[] χρησιμοποιεί τις θέσεις 0, 1, 2,…</a:t>
            </a: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 πίνακας b[] χρησιμοποιεί τις θέσεις 1024, 1025, 1026, …</a:t>
            </a: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πράξη a[i] + b[i] δημιουργεί αστοχίες σύγκρουσης.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Συσχετιστική κρυφή μνήμη συνόλων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457200" y="1885320"/>
            <a:ext cx="8178480" cy="628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Ένα σύνολο κρυφών μνημών άμεσης απεικόνισης:</a:t>
            </a:r>
          </a:p>
        </p:txBody>
      </p:sp>
      <p:sp>
        <p:nvSpPr>
          <p:cNvPr id="99" name="Rectangle 4"/>
          <p:cNvSpPr/>
          <p:nvPr/>
        </p:nvSpPr>
        <p:spPr>
          <a:xfrm>
            <a:off x="1638946" y="3233880"/>
            <a:ext cx="1371600" cy="144756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Set 1</a:t>
            </a:r>
          </a:p>
        </p:txBody>
      </p:sp>
      <p:sp>
        <p:nvSpPr>
          <p:cNvPr id="100" name="Rectangle 5"/>
          <p:cNvSpPr/>
          <p:nvPr/>
        </p:nvSpPr>
        <p:spPr>
          <a:xfrm>
            <a:off x="3391786" y="3233880"/>
            <a:ext cx="1371600" cy="144756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Set 2</a:t>
            </a:r>
          </a:p>
        </p:txBody>
      </p:sp>
      <p:sp>
        <p:nvSpPr>
          <p:cNvPr id="101" name="Rectangle 6"/>
          <p:cNvSpPr/>
          <p:nvPr/>
        </p:nvSpPr>
        <p:spPr>
          <a:xfrm>
            <a:off x="5982346" y="3233880"/>
            <a:ext cx="1371600" cy="144756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Set n</a:t>
            </a:r>
          </a:p>
        </p:txBody>
      </p:sp>
      <p:sp>
        <p:nvSpPr>
          <p:cNvPr id="102" name="Text Box 7"/>
          <p:cNvSpPr/>
          <p:nvPr/>
        </p:nvSpPr>
        <p:spPr>
          <a:xfrm>
            <a:off x="5145706" y="3767040"/>
            <a:ext cx="40932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...</a:t>
            </a:r>
          </a:p>
        </p:txBody>
      </p:sp>
      <p:sp>
        <p:nvSpPr>
          <p:cNvPr id="103" name="AutoShape 8"/>
          <p:cNvSpPr/>
          <p:nvPr/>
        </p:nvSpPr>
        <p:spPr>
          <a:xfrm flipV="1">
            <a:off x="4534786" y="5367240"/>
            <a:ext cx="914400" cy="45720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104" name="Group 13"/>
          <p:cNvGrpSpPr/>
          <p:nvPr/>
        </p:nvGrpSpPr>
        <p:grpSpPr>
          <a:xfrm>
            <a:off x="3239146" y="5291280"/>
            <a:ext cx="761760" cy="685800"/>
            <a:chOff x="3047760" y="4800600"/>
            <a:chExt cx="761760" cy="685800"/>
          </a:xfrm>
        </p:grpSpPr>
        <p:sp>
          <p:nvSpPr>
            <p:cNvPr id="105" name="Arc 9"/>
            <p:cNvSpPr/>
            <p:nvPr/>
          </p:nvSpPr>
          <p:spPr>
            <a:xfrm rot="5400000">
              <a:off x="3276000" y="4952880"/>
              <a:ext cx="685800" cy="380880"/>
            </a:xfrm>
            <a:custGeom>
              <a:avLst/>
              <a:gdLst>
                <a:gd name="textAreaLeft" fmla="*/ 0 w 685800"/>
                <a:gd name="textAreaRight" fmla="*/ 686160 w 685800"/>
                <a:gd name="textAreaTop" fmla="*/ 0 h 380880"/>
                <a:gd name="textAreaBottom" fmla="*/ 381240 h 380880"/>
                <a:gd name="GluePoint1X" fmla="*/ 0 w 21600"/>
                <a:gd name="GluePoint1Y" fmla="*/ 0 h 21600"/>
                <a:gd name="GluePoint2X" fmla="*/ 0 w 21600"/>
                <a:gd name="GluePoint2Y" fmla="*/ 0 h 21600"/>
                <a:gd name="GluePoint3X" fmla="*/ 0 w 21600"/>
                <a:gd name="GluePoint3Y" fmla="*/ 0 h 2160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</a:cxnLst>
              <a:rect l="textAreaLeft" t="textAreaTop" r="textAreaRight" b="textAreaBottom"/>
              <a:pathLst>
                <a:path w="21600" h="21600" fill="none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936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06" name="Arc 10"/>
            <p:cNvSpPr/>
            <p:nvPr/>
          </p:nvSpPr>
          <p:spPr>
            <a:xfrm rot="5400000" flipV="1">
              <a:off x="2895480" y="4952520"/>
              <a:ext cx="685800" cy="381240"/>
            </a:xfrm>
            <a:custGeom>
              <a:avLst/>
              <a:gdLst>
                <a:gd name="textAreaLeft" fmla="*/ 0 w 685800"/>
                <a:gd name="textAreaRight" fmla="*/ 686160 w 685800"/>
                <a:gd name="textAreaTop" fmla="*/ -360 h 381240"/>
                <a:gd name="textAreaBottom" fmla="*/ 381240 h 381240"/>
                <a:gd name="GluePoint1X" fmla="*/ 0 w 21600"/>
                <a:gd name="GluePoint1Y" fmla="*/ 0 h 21600"/>
                <a:gd name="GluePoint2X" fmla="*/ 0 w 21600"/>
                <a:gd name="GluePoint2Y" fmla="*/ 0 h 21600"/>
                <a:gd name="GluePoint3X" fmla="*/ 0 w 21600"/>
                <a:gd name="GluePoint3Y" fmla="*/ 0 h 2160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</a:cxnLst>
              <a:rect l="textAreaLeft" t="textAreaTop" r="textAreaRight" b="textAreaBottom"/>
              <a:pathLst>
                <a:path w="21600" h="21600" fill="none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936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07" name="Arc 11"/>
            <p:cNvSpPr/>
            <p:nvPr/>
          </p:nvSpPr>
          <p:spPr>
            <a:xfrm rot="5400000">
              <a:off x="3542760" y="4686120"/>
              <a:ext cx="152280" cy="380880"/>
            </a:xfrm>
            <a:custGeom>
              <a:avLst/>
              <a:gdLst>
                <a:gd name="textAreaLeft" fmla="*/ 0 w 152280"/>
                <a:gd name="textAreaRight" fmla="*/ 152640 w 152280"/>
                <a:gd name="textAreaTop" fmla="*/ 0 h 380880"/>
                <a:gd name="textAreaBottom" fmla="*/ 381240 h 380880"/>
                <a:gd name="GluePoint1X" fmla="*/ 0 w 21600"/>
                <a:gd name="GluePoint1Y" fmla="*/ 0 h 21600"/>
                <a:gd name="GluePoint2X" fmla="*/ 0 w 21600"/>
                <a:gd name="GluePoint2Y" fmla="*/ 0 h 21600"/>
                <a:gd name="GluePoint3X" fmla="*/ 0 w 21600"/>
                <a:gd name="GluePoint3Y" fmla="*/ 0 h 2160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</a:cxnLst>
              <a:rect l="textAreaLeft" t="textAreaTop" r="textAreaRight" b="textAreaBottom"/>
              <a:pathLst>
                <a:path w="21600" h="21600" fill="none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936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08" name="Arc 12"/>
            <p:cNvSpPr/>
            <p:nvPr/>
          </p:nvSpPr>
          <p:spPr>
            <a:xfrm rot="5400000" flipV="1">
              <a:off x="3162240" y="4685760"/>
              <a:ext cx="152280" cy="381240"/>
            </a:xfrm>
            <a:custGeom>
              <a:avLst/>
              <a:gdLst>
                <a:gd name="textAreaLeft" fmla="*/ 0 w 152280"/>
                <a:gd name="textAreaRight" fmla="*/ 152640 w 152280"/>
                <a:gd name="textAreaTop" fmla="*/ -360 h 381240"/>
                <a:gd name="textAreaBottom" fmla="*/ 381240 h 381240"/>
                <a:gd name="GluePoint1X" fmla="*/ 0 w 21600"/>
                <a:gd name="GluePoint1Y" fmla="*/ 0 h 21600"/>
                <a:gd name="GluePoint2X" fmla="*/ 0 w 21600"/>
                <a:gd name="GluePoint2Y" fmla="*/ 0 h 21600"/>
                <a:gd name="GluePoint3X" fmla="*/ 0 w 21600"/>
                <a:gd name="GluePoint3Y" fmla="*/ 0 h 2160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</a:cxnLst>
              <a:rect l="textAreaLeft" t="textAreaTop" r="textAreaRight" b="textAreaBottom"/>
              <a:pathLst>
                <a:path w="21600" h="21600" fill="none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936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109" name="Line 14"/>
          <p:cNvSpPr/>
          <p:nvPr/>
        </p:nvSpPr>
        <p:spPr>
          <a:xfrm>
            <a:off x="2020186" y="4681440"/>
            <a:ext cx="1447560" cy="7621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0" name="Line 15"/>
          <p:cNvSpPr/>
          <p:nvPr/>
        </p:nvSpPr>
        <p:spPr>
          <a:xfrm flipH="1">
            <a:off x="3620026" y="4681440"/>
            <a:ext cx="152280" cy="7621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1" name="Line 16"/>
          <p:cNvSpPr/>
          <p:nvPr/>
        </p:nvSpPr>
        <p:spPr>
          <a:xfrm flipH="1">
            <a:off x="3924946" y="4681440"/>
            <a:ext cx="2362320" cy="6858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2" name="Line 17"/>
          <p:cNvSpPr/>
          <p:nvPr/>
        </p:nvSpPr>
        <p:spPr>
          <a:xfrm>
            <a:off x="3620386" y="5977080"/>
            <a:ext cx="0" cy="15228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3" name="Text Box 18"/>
          <p:cNvSpPr/>
          <p:nvPr/>
        </p:nvSpPr>
        <p:spPr>
          <a:xfrm>
            <a:off x="2893906" y="6151680"/>
            <a:ext cx="127584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ευστοχία</a:t>
            </a:r>
          </a:p>
        </p:txBody>
      </p:sp>
      <p:sp>
        <p:nvSpPr>
          <p:cNvPr id="114" name="Line 19"/>
          <p:cNvSpPr/>
          <p:nvPr/>
        </p:nvSpPr>
        <p:spPr>
          <a:xfrm>
            <a:off x="4991986" y="5824440"/>
            <a:ext cx="0" cy="22860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5" name="Text Box 20"/>
          <p:cNvSpPr/>
          <p:nvPr/>
        </p:nvSpPr>
        <p:spPr>
          <a:xfrm>
            <a:off x="4673026" y="6170400"/>
            <a:ext cx="133740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δεδομένα</a:t>
            </a:r>
          </a:p>
        </p:txBody>
      </p:sp>
      <p:sp>
        <p:nvSpPr>
          <p:cNvPr id="116" name="Line 21"/>
          <p:cNvSpPr/>
          <p:nvPr/>
        </p:nvSpPr>
        <p:spPr>
          <a:xfrm>
            <a:off x="2781946" y="4681440"/>
            <a:ext cx="1981440" cy="6858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7" name="Line 22"/>
          <p:cNvSpPr/>
          <p:nvPr/>
        </p:nvSpPr>
        <p:spPr>
          <a:xfrm>
            <a:off x="4229866" y="4681440"/>
            <a:ext cx="762120" cy="6858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8" name="Line 23"/>
          <p:cNvSpPr/>
          <p:nvPr/>
        </p:nvSpPr>
        <p:spPr>
          <a:xfrm flipH="1">
            <a:off x="5296546" y="4681440"/>
            <a:ext cx="1524240" cy="6858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Παράδειγμα: άμεση απεικόνιση vs. συνειρμική κρυφή μνήμη συνόλου </a:t>
            </a:r>
          </a:p>
        </p:txBody>
      </p:sp>
      <p:graphicFrame>
        <p:nvGraphicFramePr>
          <p:cNvPr id="120" name="Object 3"/>
          <p:cNvGraphicFramePr/>
          <p:nvPr>
            <p:extLst>
              <p:ext uri="{D42A27DB-BD31-4B8C-83A1-F6EECF244321}">
                <p14:modId xmlns:p14="http://schemas.microsoft.com/office/powerpoint/2010/main" val="3071653287"/>
              </p:ext>
            </p:extLst>
          </p:nvPr>
        </p:nvGraphicFramePr>
        <p:xfrm>
          <a:off x="877772" y="1828800"/>
          <a:ext cx="7772400" cy="45483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0" imgH="0" progId="Word.Document.12">
                  <p:embed/>
                </p:oleObj>
              </mc:Choice>
              <mc:Fallback>
                <p:oleObj r:id="rId2" imgW="0" imgH="0" progId="Word.Document.12">
                  <p:embed/>
                  <p:pic>
                    <p:nvPicPr>
                      <p:cNvPr id="121" name="Object 3"/>
                      <p:cNvPicPr/>
                      <p:nvPr/>
                    </p:nvPicPr>
                    <p:blipFill>
                      <a:blip r:embed="rId3"/>
                      <a:stretch/>
                    </p:blipFill>
                    <p:spPr>
                      <a:xfrm>
                        <a:off x="877772" y="1828800"/>
                        <a:ext cx="7772400" cy="4548332"/>
                      </a:xfrm>
                      <a:prstGeom prst="rect">
                        <a:avLst/>
                      </a:prstGeom>
                      <a:noFill/>
                      <a:ln w="3816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Συμπεριφορά cache άμεσης απεικόνισης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456840" y="1885320"/>
            <a:ext cx="401292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Μετά την πρόσβαση του 001:</a:t>
            </a:r>
          </a:p>
          <a:p>
            <a:pPr marL="743040" lvl="1" indent="-285840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block	tag	data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00		-	-</a:t>
            </a:r>
          </a:p>
          <a:p>
            <a:pPr marL="743040" lvl="1" indent="-285840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01		0	1111</a:t>
            </a:r>
          </a:p>
          <a:p>
            <a:pPr marL="743040" lvl="1" indent="-285840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10		-	-</a:t>
            </a:r>
          </a:p>
          <a:p>
            <a:pPr marL="743040" lvl="1" indent="-285840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11		-	-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4622400" y="1885320"/>
            <a:ext cx="401292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Μετά την πρόσβαση του 010:</a:t>
            </a:r>
          </a:p>
          <a:p>
            <a:pPr marL="743040" lvl="1" indent="-285840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block	tag	data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00		-	-</a:t>
            </a:r>
          </a:p>
          <a:p>
            <a:pPr marL="743040" lvl="1" indent="-285840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01		0	1111</a:t>
            </a:r>
          </a:p>
          <a:p>
            <a:pPr marL="743040" lvl="1" indent="-285840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10		0	0000</a:t>
            </a:r>
          </a:p>
          <a:p>
            <a:pPr marL="743040" lvl="1" indent="-285840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11		-	-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Συμπεριφορά cache άμεσης απεικόνισης , συν.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456840" y="1885320"/>
            <a:ext cx="401292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2500" lnSpcReduction="9999"/>
          </a:bodyPr>
          <a:lstStyle/>
          <a:p>
            <a:pPr marL="343080" indent="-34308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Μετά την πρόσβαση του 011:</a:t>
            </a:r>
          </a:p>
          <a:p>
            <a:pPr marL="743040" lvl="1" indent="-285840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block	tag	data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00		-	-</a:t>
            </a:r>
          </a:p>
          <a:p>
            <a:pPr marL="743040" lvl="1" indent="-285840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01		0	1111</a:t>
            </a:r>
          </a:p>
          <a:p>
            <a:pPr marL="743040" lvl="1" indent="-285840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10		0	0000</a:t>
            </a:r>
          </a:p>
          <a:p>
            <a:pPr marL="743040" lvl="1" indent="-285840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11		0	0110</a:t>
            </a:r>
          </a:p>
          <a:p>
            <a:pPr marL="343080" indent="-343080">
              <a:spcBef>
                <a:spcPts val="601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4622400" y="1885320"/>
            <a:ext cx="401292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5000" lnSpcReduction="9999"/>
          </a:bodyPr>
          <a:lstStyle/>
          <a:p>
            <a:pPr marL="343080" indent="-34308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Μετά την πρόσβαση του 100:</a:t>
            </a:r>
          </a:p>
          <a:p>
            <a:pPr marL="743040" lvl="1" indent="-285840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block	tag	data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00		1	1000</a:t>
            </a:r>
          </a:p>
          <a:p>
            <a:pPr marL="743040" lvl="1" indent="-285840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01		0	1111</a:t>
            </a:r>
          </a:p>
          <a:p>
            <a:pPr marL="743040" lvl="1" indent="-285840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10		0	0000</a:t>
            </a:r>
          </a:p>
          <a:p>
            <a:pPr marL="743040" lvl="1" indent="-285840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11		0	0110</a:t>
            </a:r>
          </a:p>
          <a:p>
            <a:pPr marL="343080" indent="-343080">
              <a:spcBef>
                <a:spcPts val="601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Συμπεριφορά cache άμεσης απεικόνισης , συν.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56840" y="1885320"/>
            <a:ext cx="401292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5000" lnSpcReduction="9999"/>
          </a:bodyPr>
          <a:lstStyle/>
          <a:p>
            <a:pPr marL="343080" indent="-34308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Μετά την πρόσβαση του 101:</a:t>
            </a:r>
          </a:p>
          <a:p>
            <a:pPr marL="743040" lvl="1" indent="-285840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block	tag	data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00		1	1000</a:t>
            </a:r>
          </a:p>
          <a:p>
            <a:pPr marL="743040" lvl="1" indent="-285840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01		1	0001</a:t>
            </a:r>
          </a:p>
          <a:p>
            <a:pPr marL="743040" lvl="1" indent="-285840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10		0	0000</a:t>
            </a:r>
          </a:p>
          <a:p>
            <a:pPr marL="743040" lvl="1" indent="-285840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11		0	0110</a:t>
            </a:r>
          </a:p>
          <a:p>
            <a:pPr marL="343080" indent="-343080">
              <a:spcBef>
                <a:spcPts val="601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4622400" y="1885320"/>
            <a:ext cx="401292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5000" lnSpcReduction="9999"/>
          </a:bodyPr>
          <a:lstStyle/>
          <a:p>
            <a:pPr marL="343080" indent="-34308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Μετά την πρόσβαση του 111:</a:t>
            </a:r>
          </a:p>
          <a:p>
            <a:pPr marL="743040" lvl="1" indent="-285840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block	tag	data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00		1	1000</a:t>
            </a:r>
          </a:p>
          <a:p>
            <a:pPr marL="743040" lvl="1" indent="-285840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01		1	0001</a:t>
            </a:r>
          </a:p>
          <a:p>
            <a:pPr marL="743040" lvl="1" indent="-285840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10		0	0000</a:t>
            </a:r>
          </a:p>
          <a:p>
            <a:pPr marL="743040" lvl="1" indent="-285840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11		1	0100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Συμπεριφορά συνειρμικής κρυφής μνήμης συνόλου 2 δρόμων 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Τελική κατάσταση της κρυφής μνήμης (δύο φορές μεγαλύτερη από την άμεσα απεικονιζόμενη):</a:t>
            </a:r>
          </a:p>
          <a:p>
            <a:pPr marL="743040" lvl="1" indent="-285840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set	blk 0 tag	blk 0 data	blk 1 tag	blk 1 data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00	1		1000		-		-</a:t>
            </a:r>
          </a:p>
          <a:p>
            <a:pPr marL="743040" lvl="1" indent="-285840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01	0		1111		1		0001</a:t>
            </a:r>
          </a:p>
          <a:p>
            <a:pPr marL="743040" lvl="1" indent="-285840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10	0		0000		-		-</a:t>
            </a:r>
          </a:p>
          <a:p>
            <a:pPr marL="743040" lvl="1" indent="-285840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11	0		0110		1		0100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68000" y="333000"/>
            <a:ext cx="8429760" cy="990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9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Συμπεριφορά συνειρμικής cache 2 δρόμων 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Τελική κατάσταση της κρυφής μνήμης (ίδιο μέγεθος όπως η άμεσα απεικονιζόμενη):</a:t>
            </a:r>
          </a:p>
          <a:p>
            <a:pPr marL="743040" lvl="1" indent="-285840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set	blk 0 tag	blk 0 data	blk 1 tag	blk 1 data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0		01		0000		10		1000</a:t>
            </a:r>
          </a:p>
          <a:p>
            <a:pPr marL="743040" lvl="1" indent="-285840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		10		0111		11		0100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Παραδείγματα cache μνήμης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StrongARM:</a:t>
            </a: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16 Kbyte, 32-δρόμων, 32-byte block cache εντολών.</a:t>
            </a: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16 Kbyte, 32- δρόμων, 32-byte block cache δεδομένων (write-back).</a:t>
            </a: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SHARC:</a:t>
            </a: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32-εντολών, 2-δρόμων cache εντολών.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Μονάδες διαχείρισης μνήμης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457200" y="1885320"/>
            <a:ext cx="8178480" cy="10861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μονάδα διαχείρισης μνήμης (MMU) μεταφράζει διευθύνσεις</a:t>
            </a:r>
          </a:p>
        </p:txBody>
      </p:sp>
      <p:sp>
        <p:nvSpPr>
          <p:cNvPr id="139" name="Rectangle 4"/>
          <p:cNvSpPr/>
          <p:nvPr/>
        </p:nvSpPr>
        <p:spPr>
          <a:xfrm>
            <a:off x="685800" y="3504960"/>
            <a:ext cx="1676160" cy="1676520"/>
          </a:xfrm>
          <a:prstGeom prst="rect">
            <a:avLst/>
          </a:prstGeom>
          <a:solidFill>
            <a:srgbClr val="99FF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CPU</a:t>
            </a:r>
          </a:p>
        </p:txBody>
      </p:sp>
      <p:sp>
        <p:nvSpPr>
          <p:cNvPr id="140" name="Rectangle 5"/>
          <p:cNvSpPr/>
          <p:nvPr/>
        </p:nvSpPr>
        <p:spPr>
          <a:xfrm>
            <a:off x="6705360" y="3200400"/>
            <a:ext cx="1828800" cy="2286000"/>
          </a:xfrm>
          <a:prstGeom prst="rect">
            <a:avLst/>
          </a:prstGeom>
          <a:solidFill>
            <a:srgbClr val="FF66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κύρια</a:t>
            </a: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μνήμη</a:t>
            </a:r>
          </a:p>
        </p:txBody>
      </p:sp>
      <p:sp>
        <p:nvSpPr>
          <p:cNvPr id="141" name="Rectangle 6"/>
          <p:cNvSpPr/>
          <p:nvPr/>
        </p:nvSpPr>
        <p:spPr>
          <a:xfrm>
            <a:off x="3581280" y="3429000"/>
            <a:ext cx="1905120" cy="1828800"/>
          </a:xfrm>
          <a:prstGeom prst="rect">
            <a:avLst/>
          </a:prstGeom>
          <a:solidFill>
            <a:srgbClr val="33CC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μονάδα </a:t>
            </a: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διαχείρισης </a:t>
            </a: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μνήμης </a:t>
            </a:r>
          </a:p>
        </p:txBody>
      </p:sp>
      <p:sp>
        <p:nvSpPr>
          <p:cNvPr id="142" name="Line 7"/>
          <p:cNvSpPr/>
          <p:nvPr/>
        </p:nvSpPr>
        <p:spPr>
          <a:xfrm>
            <a:off x="2361960" y="4343400"/>
            <a:ext cx="1219320" cy="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3" name="Line 8"/>
          <p:cNvSpPr/>
          <p:nvPr/>
        </p:nvSpPr>
        <p:spPr>
          <a:xfrm>
            <a:off x="5486400" y="4343400"/>
            <a:ext cx="1218960" cy="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4" name="Text Box 9"/>
          <p:cNvSpPr/>
          <p:nvPr/>
        </p:nvSpPr>
        <p:spPr>
          <a:xfrm>
            <a:off x="2344320" y="3429000"/>
            <a:ext cx="1242946" cy="710067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 dirty="0">
                <a:solidFill>
                  <a:srgbClr val="000000"/>
                </a:solidFill>
                <a:effectLst/>
                <a:uFillTx/>
                <a:latin typeface="Times New Roman"/>
              </a:rPr>
              <a:t>λογική</a:t>
            </a: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 dirty="0">
                <a:solidFill>
                  <a:srgbClr val="000000"/>
                </a:solidFill>
                <a:effectLst/>
                <a:uFillTx/>
                <a:latin typeface="Times New Roman"/>
              </a:rPr>
              <a:t>διεύθυνση</a:t>
            </a:r>
          </a:p>
        </p:txBody>
      </p:sp>
      <p:sp>
        <p:nvSpPr>
          <p:cNvPr id="145" name="Text Box 10"/>
          <p:cNvSpPr/>
          <p:nvPr/>
        </p:nvSpPr>
        <p:spPr>
          <a:xfrm>
            <a:off x="5562360" y="3429000"/>
            <a:ext cx="1242946" cy="710067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 dirty="0">
                <a:solidFill>
                  <a:srgbClr val="000000"/>
                </a:solidFill>
                <a:effectLst/>
                <a:uFillTx/>
                <a:latin typeface="Times New Roman"/>
              </a:rPr>
              <a:t>φυσική </a:t>
            </a: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 dirty="0">
                <a:solidFill>
                  <a:srgbClr val="000000"/>
                </a:solidFill>
                <a:effectLst/>
                <a:uFillTx/>
                <a:latin typeface="Times New Roman"/>
              </a:rPr>
              <a:t>διεύθυνση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Καθήκοντα διαχείρισης μνήμης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Επιτρέπει στο πρόγραμμα να μετακινηθεί στη φυσική μνήμη κατά τη διάρκεια της εκτέλεσης.</a:t>
            </a:r>
          </a:p>
          <a:p>
            <a:pPr marL="343080" indent="-34308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Επιτρέπει την </a:t>
            </a: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εικονική μνήμη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</a:t>
            </a:r>
          </a:p>
          <a:p>
            <a:pPr marL="743040" lvl="1" indent="-285840">
              <a:spcBef>
                <a:spcPts val="64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Εικόνες μνήμης (memory images) διατηρούνται σε δευτερεύοντα αποθηκευτικό χώρο.</a:t>
            </a:r>
          </a:p>
          <a:p>
            <a:pPr marL="743040" lvl="1" indent="-285840">
              <a:spcBef>
                <a:spcPts val="64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 εικόνες επιστρέφουν στην κύρια μνήμη κατ’ εντολή κατά τη διάρκεια της εκτέλεσης.</a:t>
            </a:r>
          </a:p>
          <a:p>
            <a:pPr marL="343080" indent="-34308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Σφάλμα σελίδας (Page fault)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αίτηση για θέση που δε βρίσκεται στη μνήμη.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Μετάφραση διεύθυνσης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2500" lnSpcReduction="9999"/>
          </a:bodyPr>
          <a:lstStyle/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Απαιτεί κάποιο είδος καταχωρητών/ πινάκων που να επιτρέπουν την απεικόνιση λογικών διευθύνσεων σε φυσικές.</a:t>
            </a: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Δύο βασικά σχήματα:</a:t>
            </a: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κατατετμημένη,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σελιδοποιημένη.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κατάτμηση και η σελιδοποίηση μπορούν να συνδυαστούν (x86).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Κατατμήσεις και σελίδες</a:t>
            </a:r>
          </a:p>
        </p:txBody>
      </p:sp>
      <p:sp>
        <p:nvSpPr>
          <p:cNvPr id="151" name="Rectangle 4"/>
          <p:cNvSpPr/>
          <p:nvPr/>
        </p:nvSpPr>
        <p:spPr>
          <a:xfrm>
            <a:off x="2971800" y="1752480"/>
            <a:ext cx="3124080" cy="41911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μνήμη</a:t>
            </a:r>
          </a:p>
        </p:txBody>
      </p:sp>
      <p:sp>
        <p:nvSpPr>
          <p:cNvPr id="152" name="Rectangle 5"/>
          <p:cNvSpPr/>
          <p:nvPr/>
        </p:nvSpPr>
        <p:spPr>
          <a:xfrm>
            <a:off x="2971800" y="1904760"/>
            <a:ext cx="3124080" cy="1752840"/>
          </a:xfrm>
          <a:prstGeom prst="rect">
            <a:avLst/>
          </a:prstGeom>
          <a:solidFill>
            <a:srgbClr val="FF6600"/>
          </a:solidFill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τμήμα 1</a:t>
            </a:r>
          </a:p>
        </p:txBody>
      </p:sp>
      <p:sp>
        <p:nvSpPr>
          <p:cNvPr id="153" name="Rectangle 6"/>
          <p:cNvSpPr/>
          <p:nvPr/>
        </p:nvSpPr>
        <p:spPr>
          <a:xfrm>
            <a:off x="2971800" y="4647960"/>
            <a:ext cx="3124080" cy="1067040"/>
          </a:xfrm>
          <a:prstGeom prst="rect">
            <a:avLst/>
          </a:prstGeom>
          <a:solidFill>
            <a:srgbClr val="FF6600"/>
          </a:solidFill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τμήμα2</a:t>
            </a:r>
          </a:p>
        </p:txBody>
      </p:sp>
      <p:sp>
        <p:nvSpPr>
          <p:cNvPr id="154" name="Rectangle 7"/>
          <p:cNvSpPr/>
          <p:nvPr/>
        </p:nvSpPr>
        <p:spPr>
          <a:xfrm>
            <a:off x="2971800" y="1904760"/>
            <a:ext cx="3124080" cy="381240"/>
          </a:xfrm>
          <a:prstGeom prst="rect">
            <a:avLst/>
          </a:prstGeom>
          <a:solidFill>
            <a:srgbClr val="99FF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σελίδα 1</a:t>
            </a:r>
          </a:p>
        </p:txBody>
      </p:sp>
      <p:sp>
        <p:nvSpPr>
          <p:cNvPr id="155" name="Rectangle 8"/>
          <p:cNvSpPr/>
          <p:nvPr/>
        </p:nvSpPr>
        <p:spPr>
          <a:xfrm>
            <a:off x="2971800" y="2286000"/>
            <a:ext cx="3124080" cy="380880"/>
          </a:xfrm>
          <a:prstGeom prst="rect">
            <a:avLst/>
          </a:prstGeom>
          <a:solidFill>
            <a:srgbClr val="99FF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σελίδα 2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Μετάφραση διευθύνσεων κατάτμησης</a:t>
            </a:r>
          </a:p>
        </p:txBody>
      </p:sp>
      <p:sp>
        <p:nvSpPr>
          <p:cNvPr id="157" name="Rectangle 4"/>
          <p:cNvSpPr/>
          <p:nvPr/>
        </p:nvSpPr>
        <p:spPr>
          <a:xfrm>
            <a:off x="195120" y="2209680"/>
            <a:ext cx="372888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Διεύθυνση βάσης τμήματος</a:t>
            </a:r>
          </a:p>
        </p:txBody>
      </p:sp>
      <p:sp>
        <p:nvSpPr>
          <p:cNvPr id="158" name="Rectangle 5"/>
          <p:cNvSpPr/>
          <p:nvPr/>
        </p:nvSpPr>
        <p:spPr>
          <a:xfrm>
            <a:off x="4343400" y="2209680"/>
            <a:ext cx="281916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λογική διεύθυνση</a:t>
            </a:r>
          </a:p>
        </p:txBody>
      </p:sp>
      <p:sp>
        <p:nvSpPr>
          <p:cNvPr id="159" name="Rectangle 6"/>
          <p:cNvSpPr/>
          <p:nvPr/>
        </p:nvSpPr>
        <p:spPr>
          <a:xfrm>
            <a:off x="4952880" y="3962160"/>
            <a:ext cx="1676520" cy="762120"/>
          </a:xfrm>
          <a:prstGeom prst="rect">
            <a:avLst/>
          </a:prstGeom>
          <a:solidFill>
            <a:srgbClr val="FF66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έλεγχος </a:t>
            </a: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εύρους</a:t>
            </a:r>
          </a:p>
        </p:txBody>
      </p:sp>
      <p:sp>
        <p:nvSpPr>
          <p:cNvPr id="160" name="Rectangle 7"/>
          <p:cNvSpPr/>
          <p:nvPr/>
        </p:nvSpPr>
        <p:spPr>
          <a:xfrm>
            <a:off x="4343400" y="5333760"/>
            <a:ext cx="281916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φυσική διεύθυνση</a:t>
            </a:r>
          </a:p>
        </p:txBody>
      </p:sp>
      <p:sp>
        <p:nvSpPr>
          <p:cNvPr id="161" name="Oval 8"/>
          <p:cNvSpPr/>
          <p:nvPr/>
        </p:nvSpPr>
        <p:spPr>
          <a:xfrm>
            <a:off x="5562360" y="3200400"/>
            <a:ext cx="457200" cy="457200"/>
          </a:xfrm>
          <a:prstGeom prst="ellipse">
            <a:avLst/>
          </a:prstGeom>
          <a:solidFill>
            <a:srgbClr val="FF66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+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2" name="Line 9"/>
          <p:cNvSpPr/>
          <p:nvPr/>
        </p:nvSpPr>
        <p:spPr>
          <a:xfrm>
            <a:off x="5790960" y="2743200"/>
            <a:ext cx="0" cy="45720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3" name="Line 10"/>
          <p:cNvSpPr/>
          <p:nvPr/>
        </p:nvSpPr>
        <p:spPr>
          <a:xfrm>
            <a:off x="5790960" y="3657600"/>
            <a:ext cx="0" cy="30456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4" name="Line 11"/>
          <p:cNvSpPr/>
          <p:nvPr/>
        </p:nvSpPr>
        <p:spPr>
          <a:xfrm>
            <a:off x="4572000" y="4114800"/>
            <a:ext cx="380880" cy="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5" name="Line 12"/>
          <p:cNvSpPr/>
          <p:nvPr/>
        </p:nvSpPr>
        <p:spPr>
          <a:xfrm>
            <a:off x="4572000" y="4572000"/>
            <a:ext cx="380880" cy="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6" name="Line 13"/>
          <p:cNvSpPr/>
          <p:nvPr/>
        </p:nvSpPr>
        <p:spPr>
          <a:xfrm>
            <a:off x="5790960" y="4724280"/>
            <a:ext cx="0" cy="60948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cxnSp>
        <p:nvCxnSpPr>
          <p:cNvPr id="167" name="AutoShape 14"/>
          <p:cNvCxnSpPr>
            <a:stCxn id="157" idx="2"/>
            <a:endCxn id="161" idx="2"/>
          </p:cNvCxnSpPr>
          <p:nvPr/>
        </p:nvCxnSpPr>
        <p:spPr>
          <a:xfrm rot="16200000" flipH="1">
            <a:off x="3467520" y="1333800"/>
            <a:ext cx="686520" cy="3504240"/>
          </a:xfrm>
          <a:prstGeom prst="bentConnector2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</p:cxnSp>
      <p:sp>
        <p:nvSpPr>
          <p:cNvPr id="168" name="Line 15"/>
          <p:cNvSpPr/>
          <p:nvPr/>
        </p:nvSpPr>
        <p:spPr>
          <a:xfrm>
            <a:off x="6629400" y="4343400"/>
            <a:ext cx="457200" cy="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9" name="Text Box 16"/>
          <p:cNvSpPr/>
          <p:nvPr/>
        </p:nvSpPr>
        <p:spPr>
          <a:xfrm>
            <a:off x="7155000" y="3850920"/>
            <a:ext cx="1240920" cy="8247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Σφάλμα </a:t>
            </a: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εύρους</a:t>
            </a:r>
          </a:p>
        </p:txBody>
      </p:sp>
      <p:sp>
        <p:nvSpPr>
          <p:cNvPr id="170" name="Text Box 17"/>
          <p:cNvSpPr/>
          <p:nvPr/>
        </p:nvSpPr>
        <p:spPr>
          <a:xfrm>
            <a:off x="911880" y="3860640"/>
            <a:ext cx="329400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Κατώτερο όριο τμήματος</a:t>
            </a:r>
          </a:p>
        </p:txBody>
      </p:sp>
      <p:sp>
        <p:nvSpPr>
          <p:cNvPr id="171" name="Text Box 18"/>
          <p:cNvSpPr/>
          <p:nvPr/>
        </p:nvSpPr>
        <p:spPr>
          <a:xfrm>
            <a:off x="976680" y="4292280"/>
            <a:ext cx="314964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Ανώτερο όριο τμήματος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Μετάφραση διευθύνσεων σελίδων</a:t>
            </a:r>
          </a:p>
        </p:txBody>
      </p:sp>
      <p:sp>
        <p:nvSpPr>
          <p:cNvPr id="173" name="Rectangle 4"/>
          <p:cNvSpPr/>
          <p:nvPr/>
        </p:nvSpPr>
        <p:spPr>
          <a:xfrm>
            <a:off x="3708360" y="2209680"/>
            <a:ext cx="167616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σελίδα</a:t>
            </a:r>
          </a:p>
        </p:txBody>
      </p:sp>
      <p:sp>
        <p:nvSpPr>
          <p:cNvPr id="174" name="Rectangle 5"/>
          <p:cNvSpPr/>
          <p:nvPr/>
        </p:nvSpPr>
        <p:spPr>
          <a:xfrm>
            <a:off x="5384520" y="2209680"/>
            <a:ext cx="350856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Σχετική απόσταση (offset)</a:t>
            </a:r>
          </a:p>
        </p:txBody>
      </p:sp>
      <p:sp>
        <p:nvSpPr>
          <p:cNvPr id="175" name="Rectangle 6"/>
          <p:cNvSpPr/>
          <p:nvPr/>
        </p:nvSpPr>
        <p:spPr>
          <a:xfrm>
            <a:off x="3708360" y="4876560"/>
            <a:ext cx="167616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σελίδα</a:t>
            </a:r>
          </a:p>
        </p:txBody>
      </p:sp>
      <p:sp>
        <p:nvSpPr>
          <p:cNvPr id="176" name="Rectangle 8"/>
          <p:cNvSpPr/>
          <p:nvPr/>
        </p:nvSpPr>
        <p:spPr>
          <a:xfrm>
            <a:off x="685800" y="2057400"/>
            <a:ext cx="2590560" cy="3504960"/>
          </a:xfrm>
          <a:prstGeom prst="rect">
            <a:avLst/>
          </a:prstGeom>
          <a:solidFill>
            <a:srgbClr val="99FF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Πίνακας σελίδων</a:t>
            </a:r>
          </a:p>
        </p:txBody>
      </p:sp>
      <p:sp>
        <p:nvSpPr>
          <p:cNvPr id="177" name="Rectangle 10"/>
          <p:cNvSpPr/>
          <p:nvPr/>
        </p:nvSpPr>
        <p:spPr>
          <a:xfrm>
            <a:off x="685800" y="2971800"/>
            <a:ext cx="2590560" cy="457200"/>
          </a:xfrm>
          <a:prstGeom prst="rect">
            <a:avLst/>
          </a:prstGeom>
          <a:solidFill>
            <a:srgbClr val="FF66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βάση σελίδας i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8" name="Rectangle 11"/>
          <p:cNvSpPr/>
          <p:nvPr/>
        </p:nvSpPr>
        <p:spPr>
          <a:xfrm>
            <a:off x="5181480" y="3733560"/>
            <a:ext cx="1676520" cy="457200"/>
          </a:xfrm>
          <a:prstGeom prst="rect">
            <a:avLst/>
          </a:prstGeom>
          <a:solidFill>
            <a:srgbClr val="FF66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Συνένωση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9" name="Line 12"/>
          <p:cNvSpPr/>
          <p:nvPr/>
        </p:nvSpPr>
        <p:spPr>
          <a:xfrm>
            <a:off x="6019560" y="4190760"/>
            <a:ext cx="0" cy="68580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0" name="Line 14"/>
          <p:cNvSpPr/>
          <p:nvPr/>
        </p:nvSpPr>
        <p:spPr>
          <a:xfrm>
            <a:off x="6553080" y="2743200"/>
            <a:ext cx="0" cy="99036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cxnSp>
        <p:nvCxnSpPr>
          <p:cNvPr id="181" name="AutoShape 15"/>
          <p:cNvCxnSpPr>
            <a:stCxn id="173" idx="2"/>
            <a:endCxn id="177" idx="3"/>
          </p:cNvCxnSpPr>
          <p:nvPr/>
        </p:nvCxnSpPr>
        <p:spPr>
          <a:xfrm rot="5400000">
            <a:off x="3682080" y="2336760"/>
            <a:ext cx="457920" cy="1270800"/>
          </a:xfrm>
          <a:prstGeom prst="bentConnector2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</p:cxnSp>
      <p:cxnSp>
        <p:nvCxnSpPr>
          <p:cNvPr id="182" name="AutoShape 16"/>
          <p:cNvCxnSpPr>
            <a:stCxn id="177" idx="2"/>
            <a:endCxn id="178" idx="1"/>
          </p:cNvCxnSpPr>
          <p:nvPr/>
        </p:nvCxnSpPr>
        <p:spPr>
          <a:xfrm rot="16200000" flipH="1">
            <a:off x="3314520" y="2094840"/>
            <a:ext cx="533880" cy="3201120"/>
          </a:xfrm>
          <a:prstGeom prst="bentConnector2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</p:cxnSp>
      <p:sp>
        <p:nvSpPr>
          <p:cNvPr id="183" name="Rectangle 5"/>
          <p:cNvSpPr/>
          <p:nvPr/>
        </p:nvSpPr>
        <p:spPr>
          <a:xfrm>
            <a:off x="5384520" y="4876560"/>
            <a:ext cx="350856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Σχετική απόσταση (offset)</a:t>
            </a:r>
          </a:p>
        </p:txBody>
      </p:sp>
      <p:sp>
        <p:nvSpPr>
          <p:cNvPr id="184" name="TextBox 4"/>
          <p:cNvSpPr/>
          <p:nvPr/>
        </p:nvSpPr>
        <p:spPr>
          <a:xfrm>
            <a:off x="3708360" y="1750680"/>
            <a:ext cx="518472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Λογική διεύθυνση</a:t>
            </a:r>
          </a:p>
        </p:txBody>
      </p:sp>
      <p:sp>
        <p:nvSpPr>
          <p:cNvPr id="185" name="TextBox 5"/>
          <p:cNvSpPr/>
          <p:nvPr/>
        </p:nvSpPr>
        <p:spPr>
          <a:xfrm>
            <a:off x="3693960" y="5564160"/>
            <a:ext cx="1676520" cy="8247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Φυσική διεύθυνση</a:t>
            </a:r>
          </a:p>
        </p:txBody>
      </p:sp>
      <p:sp>
        <p:nvSpPr>
          <p:cNvPr id="186" name="TextBox 6"/>
          <p:cNvSpPr/>
          <p:nvPr/>
        </p:nvSpPr>
        <p:spPr>
          <a:xfrm>
            <a:off x="5794200" y="5636880"/>
            <a:ext cx="296712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Προς μνήμη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Οργάνωση Πίνακα Σελίδων</a:t>
            </a:r>
          </a:p>
        </p:txBody>
      </p:sp>
      <p:sp>
        <p:nvSpPr>
          <p:cNvPr id="188" name="Text Box 4"/>
          <p:cNvSpPr/>
          <p:nvPr/>
        </p:nvSpPr>
        <p:spPr>
          <a:xfrm>
            <a:off x="755640" y="5514840"/>
            <a:ext cx="2520720" cy="11901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Επίπεδη οργάνωση με απλή δεικτοδότηση</a:t>
            </a:r>
          </a:p>
        </p:txBody>
      </p:sp>
      <p:sp>
        <p:nvSpPr>
          <p:cNvPr id="189" name="Text Box 5"/>
          <p:cNvSpPr/>
          <p:nvPr/>
        </p:nvSpPr>
        <p:spPr>
          <a:xfrm>
            <a:off x="5546520" y="5560920"/>
            <a:ext cx="2448000" cy="11901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Οργάνωση με χρήση δενδρικής δομής</a:t>
            </a:r>
          </a:p>
        </p:txBody>
      </p:sp>
      <p:sp>
        <p:nvSpPr>
          <p:cNvPr id="190" name="Rectangle 6"/>
          <p:cNvSpPr/>
          <p:nvPr/>
        </p:nvSpPr>
        <p:spPr>
          <a:xfrm>
            <a:off x="609480" y="1904760"/>
            <a:ext cx="2666880" cy="3429000"/>
          </a:xfrm>
          <a:prstGeom prst="rect">
            <a:avLst/>
          </a:prstGeom>
          <a:solidFill>
            <a:srgbClr val="99FF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1" name="Rectangle 7"/>
          <p:cNvSpPr/>
          <p:nvPr/>
        </p:nvSpPr>
        <p:spPr>
          <a:xfrm>
            <a:off x="609480" y="2895480"/>
            <a:ext cx="2666880" cy="533520"/>
          </a:xfrm>
          <a:prstGeom prst="rect">
            <a:avLst/>
          </a:prstGeom>
          <a:solidFill>
            <a:srgbClr val="FF66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περιγραφέας σελίδας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192" name="Group 12"/>
          <p:cNvGrpSpPr/>
          <p:nvPr/>
        </p:nvGrpSpPr>
        <p:grpSpPr>
          <a:xfrm>
            <a:off x="4038480" y="2819160"/>
            <a:ext cx="1143000" cy="1447920"/>
            <a:chOff x="4038480" y="2819160"/>
            <a:chExt cx="1143000" cy="1447920"/>
          </a:xfrm>
        </p:grpSpPr>
        <p:sp>
          <p:nvSpPr>
            <p:cNvPr id="193" name="Rectangle 8"/>
            <p:cNvSpPr/>
            <p:nvPr/>
          </p:nvSpPr>
          <p:spPr>
            <a:xfrm>
              <a:off x="4038480" y="3581280"/>
              <a:ext cx="1143000" cy="380880"/>
            </a:xfrm>
            <a:prstGeom prst="rect">
              <a:avLst/>
            </a:prstGeom>
            <a:solidFill>
              <a:srgbClr val="99FF66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94" name="Rectangle 9"/>
            <p:cNvSpPr/>
            <p:nvPr/>
          </p:nvSpPr>
          <p:spPr>
            <a:xfrm>
              <a:off x="4038480" y="3886200"/>
              <a:ext cx="1143000" cy="380880"/>
            </a:xfrm>
            <a:prstGeom prst="rect">
              <a:avLst/>
            </a:prstGeom>
            <a:solidFill>
              <a:srgbClr val="99FF66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95" name="Rectangle 10"/>
            <p:cNvSpPr/>
            <p:nvPr/>
          </p:nvSpPr>
          <p:spPr>
            <a:xfrm>
              <a:off x="4038480" y="3200400"/>
              <a:ext cx="1143000" cy="380880"/>
            </a:xfrm>
            <a:prstGeom prst="rect">
              <a:avLst/>
            </a:prstGeom>
            <a:solidFill>
              <a:srgbClr val="99FF66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96" name="Rectangle 11"/>
            <p:cNvSpPr/>
            <p:nvPr/>
          </p:nvSpPr>
          <p:spPr>
            <a:xfrm>
              <a:off x="4038480" y="2819160"/>
              <a:ext cx="1143000" cy="381240"/>
            </a:xfrm>
            <a:prstGeom prst="rect">
              <a:avLst/>
            </a:prstGeom>
            <a:solidFill>
              <a:srgbClr val="99FF66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197" name="Group 13"/>
          <p:cNvGrpSpPr/>
          <p:nvPr/>
        </p:nvGrpSpPr>
        <p:grpSpPr>
          <a:xfrm>
            <a:off x="5867280" y="1752480"/>
            <a:ext cx="1143000" cy="1447920"/>
            <a:chOff x="5867280" y="1752480"/>
            <a:chExt cx="1143000" cy="1447920"/>
          </a:xfrm>
        </p:grpSpPr>
        <p:sp>
          <p:nvSpPr>
            <p:cNvPr id="198" name="Rectangle 14"/>
            <p:cNvSpPr/>
            <p:nvPr/>
          </p:nvSpPr>
          <p:spPr>
            <a:xfrm>
              <a:off x="5867280" y="2514600"/>
              <a:ext cx="1143000" cy="380880"/>
            </a:xfrm>
            <a:prstGeom prst="rect">
              <a:avLst/>
            </a:prstGeom>
            <a:solidFill>
              <a:srgbClr val="99FF66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99" name="Rectangle 15"/>
            <p:cNvSpPr/>
            <p:nvPr/>
          </p:nvSpPr>
          <p:spPr>
            <a:xfrm>
              <a:off x="5867280" y="2819520"/>
              <a:ext cx="1143000" cy="380880"/>
            </a:xfrm>
            <a:prstGeom prst="rect">
              <a:avLst/>
            </a:prstGeom>
            <a:solidFill>
              <a:srgbClr val="99FF66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200" name="Rectangle 16"/>
            <p:cNvSpPr/>
            <p:nvPr/>
          </p:nvSpPr>
          <p:spPr>
            <a:xfrm>
              <a:off x="5867280" y="2133720"/>
              <a:ext cx="1143000" cy="380880"/>
            </a:xfrm>
            <a:prstGeom prst="rect">
              <a:avLst/>
            </a:prstGeom>
            <a:solidFill>
              <a:srgbClr val="99FF66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201" name="Rectangle 17"/>
            <p:cNvSpPr/>
            <p:nvPr/>
          </p:nvSpPr>
          <p:spPr>
            <a:xfrm>
              <a:off x="5867280" y="1752480"/>
              <a:ext cx="1143000" cy="381240"/>
            </a:xfrm>
            <a:prstGeom prst="rect">
              <a:avLst/>
            </a:prstGeom>
            <a:solidFill>
              <a:srgbClr val="99FF66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202" name="Group 18"/>
          <p:cNvGrpSpPr/>
          <p:nvPr/>
        </p:nvGrpSpPr>
        <p:grpSpPr>
          <a:xfrm>
            <a:off x="5867280" y="3809880"/>
            <a:ext cx="1143000" cy="1447920"/>
            <a:chOff x="5867280" y="3809880"/>
            <a:chExt cx="1143000" cy="1447920"/>
          </a:xfrm>
        </p:grpSpPr>
        <p:sp>
          <p:nvSpPr>
            <p:cNvPr id="203" name="Rectangle 19"/>
            <p:cNvSpPr/>
            <p:nvPr/>
          </p:nvSpPr>
          <p:spPr>
            <a:xfrm>
              <a:off x="5867280" y="4572000"/>
              <a:ext cx="1143000" cy="380880"/>
            </a:xfrm>
            <a:prstGeom prst="rect">
              <a:avLst/>
            </a:prstGeom>
            <a:solidFill>
              <a:srgbClr val="99FF66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204" name="Rectangle 20"/>
            <p:cNvSpPr/>
            <p:nvPr/>
          </p:nvSpPr>
          <p:spPr>
            <a:xfrm>
              <a:off x="5867280" y="4876920"/>
              <a:ext cx="1143000" cy="380880"/>
            </a:xfrm>
            <a:prstGeom prst="rect">
              <a:avLst/>
            </a:prstGeom>
            <a:solidFill>
              <a:srgbClr val="99FF66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205" name="Rectangle 21"/>
            <p:cNvSpPr/>
            <p:nvPr/>
          </p:nvSpPr>
          <p:spPr>
            <a:xfrm>
              <a:off x="5867280" y="4191120"/>
              <a:ext cx="1143000" cy="380880"/>
            </a:xfrm>
            <a:prstGeom prst="rect">
              <a:avLst/>
            </a:prstGeom>
            <a:solidFill>
              <a:srgbClr val="99FF66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206" name="Rectangle 22"/>
            <p:cNvSpPr/>
            <p:nvPr/>
          </p:nvSpPr>
          <p:spPr>
            <a:xfrm>
              <a:off x="5867280" y="3809880"/>
              <a:ext cx="1143000" cy="381240"/>
            </a:xfrm>
            <a:prstGeom prst="rect">
              <a:avLst/>
            </a:prstGeom>
            <a:solidFill>
              <a:srgbClr val="99FF66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207" name="Rectangle 28"/>
          <p:cNvSpPr/>
          <p:nvPr/>
        </p:nvSpPr>
        <p:spPr>
          <a:xfrm>
            <a:off x="7667280" y="2286000"/>
            <a:ext cx="1297080" cy="914400"/>
          </a:xfrm>
          <a:prstGeom prst="rect">
            <a:avLst/>
          </a:prstGeom>
          <a:solidFill>
            <a:srgbClr val="FF66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περιγραφή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σελίδας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8" name="Line 29"/>
          <p:cNvSpPr/>
          <p:nvPr/>
        </p:nvSpPr>
        <p:spPr>
          <a:xfrm flipV="1">
            <a:off x="5181480" y="1980720"/>
            <a:ext cx="685800" cy="106668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9" name="Line 30"/>
          <p:cNvSpPr/>
          <p:nvPr/>
        </p:nvSpPr>
        <p:spPr>
          <a:xfrm>
            <a:off x="5181480" y="3429000"/>
            <a:ext cx="685800" cy="53316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0" name="Line 31"/>
          <p:cNvSpPr/>
          <p:nvPr/>
        </p:nvSpPr>
        <p:spPr>
          <a:xfrm>
            <a:off x="7010280" y="2286000"/>
            <a:ext cx="657000" cy="20628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Μετάφραση διευθύνσεων και cache</a:t>
            </a:r>
          </a:p>
        </p:txBody>
      </p:sp>
      <p:sp>
        <p:nvSpPr>
          <p:cNvPr id="212" name="TextBox 211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Μεγάλοι πίνακες μετάφρασης απαιτούν προσπέλαση στην κύρια μνήμη.</a:t>
            </a: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TLB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cache για μετάφραση διευθύνσεων.</a:t>
            </a: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Είναι συνήθως μικρή.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Διαχείριση μνήμης στον ARM</a:t>
            </a:r>
          </a:p>
        </p:txBody>
      </p:sp>
      <p:sp>
        <p:nvSpPr>
          <p:cNvPr id="214" name="TextBox 213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2500" lnSpcReduction="9999"/>
          </a:bodyPr>
          <a:lstStyle/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Τύποι περιοχών μνήμης:</a:t>
            </a: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τμήμα: 1 Mbyte block</a:t>
            </a: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μεγάλη σελίδα: 64 kbytes</a:t>
            </a: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μικρή σελίδα: 4 kbytes</a:t>
            </a: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Μια διεύθυνση σημειώνεται σαν απεικονιζόμενο τμήμα ή απεικονιζόμενη σελίδα.</a:t>
            </a: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Σχήμα μετάφρασης δύο επιπέδων.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Πίνακας μετάφρασης στον ARM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216" name="Rectangle 4"/>
          <p:cNvSpPr/>
          <p:nvPr/>
        </p:nvSpPr>
        <p:spPr>
          <a:xfrm>
            <a:off x="6664722" y="2478918"/>
            <a:ext cx="1752480" cy="45720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offset</a:t>
            </a:r>
          </a:p>
        </p:txBody>
      </p:sp>
      <p:sp>
        <p:nvSpPr>
          <p:cNvPr id="217" name="Rectangle 5"/>
          <p:cNvSpPr/>
          <p:nvPr/>
        </p:nvSpPr>
        <p:spPr>
          <a:xfrm>
            <a:off x="3975522" y="2478918"/>
            <a:ext cx="1393920" cy="45720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r>
            <a:r>
              <a:rPr lang="el-GR" sz="2400" b="0" u="none" strike="noStrike" baseline="30000">
                <a:solidFill>
                  <a:srgbClr val="000000"/>
                </a:solidFill>
                <a:effectLst/>
                <a:uFillTx/>
                <a:latin typeface="Times New Roman"/>
              </a:rPr>
              <a:t>ος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δείκτης</a:t>
            </a:r>
          </a:p>
        </p:txBody>
      </p:sp>
      <p:sp>
        <p:nvSpPr>
          <p:cNvPr id="218" name="Rectangle 6"/>
          <p:cNvSpPr/>
          <p:nvPr/>
        </p:nvSpPr>
        <p:spPr>
          <a:xfrm>
            <a:off x="5369442" y="2478918"/>
            <a:ext cx="1414440" cy="45720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2</a:t>
            </a:r>
            <a:r>
              <a:rPr lang="el-GR" sz="2400" b="0" u="none" strike="noStrike" baseline="30000">
                <a:solidFill>
                  <a:srgbClr val="000000"/>
                </a:solidFill>
                <a:effectLst/>
                <a:uFillTx/>
                <a:latin typeface="Times New Roman"/>
              </a:rPr>
              <a:t>ος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δείκτης</a:t>
            </a:r>
          </a:p>
        </p:txBody>
      </p:sp>
      <p:sp>
        <p:nvSpPr>
          <p:cNvPr id="219" name="Rectangle 7"/>
          <p:cNvSpPr/>
          <p:nvPr/>
        </p:nvSpPr>
        <p:spPr>
          <a:xfrm>
            <a:off x="4683642" y="5603358"/>
            <a:ext cx="3657600" cy="45720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φυσική διεύθυνση</a:t>
            </a:r>
          </a:p>
        </p:txBody>
      </p:sp>
      <p:sp>
        <p:nvSpPr>
          <p:cNvPr id="220" name="Rectangle 8"/>
          <p:cNvSpPr/>
          <p:nvPr/>
        </p:nvSpPr>
        <p:spPr>
          <a:xfrm>
            <a:off x="519522" y="1842438"/>
            <a:ext cx="2792520" cy="12463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Καταχωρητής βάσης </a:t>
            </a: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πίνακα μετάφρασης</a:t>
            </a:r>
          </a:p>
        </p:txBody>
      </p:sp>
      <p:sp>
        <p:nvSpPr>
          <p:cNvPr id="221" name="Rectangle 9"/>
          <p:cNvSpPr/>
          <p:nvPr/>
        </p:nvSpPr>
        <p:spPr>
          <a:xfrm>
            <a:off x="663882" y="3317358"/>
            <a:ext cx="2648160" cy="1371600"/>
          </a:xfrm>
          <a:prstGeom prst="rect">
            <a:avLst/>
          </a:prstGeom>
          <a:solidFill>
            <a:srgbClr val="99FF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πίνακας 1</a:t>
            </a:r>
            <a:r>
              <a:rPr lang="el-GR" sz="2400" b="0" u="none" strike="noStrike" baseline="30000">
                <a:solidFill>
                  <a:srgbClr val="000000"/>
                </a:solidFill>
                <a:effectLst/>
                <a:uFillTx/>
                <a:latin typeface="Times New Roman"/>
              </a:rPr>
              <a:t>ου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επιπέδου</a:t>
            </a:r>
          </a:p>
        </p:txBody>
      </p:sp>
      <p:sp>
        <p:nvSpPr>
          <p:cNvPr id="222" name="Rectangle 10"/>
          <p:cNvSpPr/>
          <p:nvPr/>
        </p:nvSpPr>
        <p:spPr>
          <a:xfrm>
            <a:off x="663882" y="3469638"/>
            <a:ext cx="2648160" cy="380880"/>
          </a:xfrm>
          <a:prstGeom prst="rect">
            <a:avLst/>
          </a:prstGeom>
          <a:solidFill>
            <a:srgbClr val="FF66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περιγραφή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3" name="Rectangle 11"/>
          <p:cNvSpPr/>
          <p:nvPr/>
        </p:nvSpPr>
        <p:spPr>
          <a:xfrm>
            <a:off x="663882" y="4993518"/>
            <a:ext cx="2648160" cy="1371600"/>
          </a:xfrm>
          <a:prstGeom prst="rect">
            <a:avLst/>
          </a:prstGeom>
          <a:solidFill>
            <a:srgbClr val="99FF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πίνακας 2</a:t>
            </a:r>
            <a:r>
              <a:rPr lang="el-GR" sz="2400" b="0" u="none" strike="noStrike" baseline="30000">
                <a:solidFill>
                  <a:srgbClr val="000000"/>
                </a:solidFill>
                <a:effectLst/>
                <a:uFillTx/>
                <a:latin typeface="Times New Roman"/>
              </a:rPr>
              <a:t>ου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επιπέδου</a:t>
            </a:r>
          </a:p>
        </p:txBody>
      </p:sp>
      <p:sp>
        <p:nvSpPr>
          <p:cNvPr id="224" name="Rectangle 12"/>
          <p:cNvSpPr/>
          <p:nvPr/>
        </p:nvSpPr>
        <p:spPr>
          <a:xfrm>
            <a:off x="663882" y="5146158"/>
            <a:ext cx="2648160" cy="380880"/>
          </a:xfrm>
          <a:prstGeom prst="rect">
            <a:avLst/>
          </a:prstGeom>
          <a:solidFill>
            <a:srgbClr val="FF66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περιγραφή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5" name="Rectangle 13"/>
          <p:cNvSpPr/>
          <p:nvPr/>
        </p:nvSpPr>
        <p:spPr>
          <a:xfrm>
            <a:off x="4912242" y="3545958"/>
            <a:ext cx="1600200" cy="457200"/>
          </a:xfrm>
          <a:prstGeom prst="rect">
            <a:avLst/>
          </a:prstGeom>
          <a:solidFill>
            <a:srgbClr val="FF66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σύνδεση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6" name="Rectangle 14"/>
          <p:cNvSpPr/>
          <p:nvPr/>
        </p:nvSpPr>
        <p:spPr>
          <a:xfrm>
            <a:off x="6055242" y="4536318"/>
            <a:ext cx="1600200" cy="457200"/>
          </a:xfrm>
          <a:prstGeom prst="rect">
            <a:avLst/>
          </a:prstGeom>
          <a:solidFill>
            <a:srgbClr val="FF66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σύνδεση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cxnSp>
        <p:nvCxnSpPr>
          <p:cNvPr id="227" name="AutoShape 15"/>
          <p:cNvCxnSpPr>
            <a:stCxn id="220" idx="3"/>
            <a:endCxn id="221" idx="3"/>
          </p:cNvCxnSpPr>
          <p:nvPr/>
        </p:nvCxnSpPr>
        <p:spPr>
          <a:xfrm>
            <a:off x="3311682" y="2465958"/>
            <a:ext cx="13320" cy="1537560"/>
          </a:xfrm>
          <a:prstGeom prst="bentConnector3">
            <a:avLst>
              <a:gd name="adj1" fmla="val 1800000"/>
            </a:avLst>
          </a:prstGeom>
          <a:ln w="28440">
            <a:solidFill>
              <a:srgbClr val="000000"/>
            </a:solidFill>
            <a:miter/>
            <a:tailEnd type="triangle" w="med" len="med"/>
          </a:ln>
        </p:spPr>
      </p:cxnSp>
      <p:cxnSp>
        <p:nvCxnSpPr>
          <p:cNvPr id="228" name="AutoShape 16"/>
          <p:cNvCxnSpPr>
            <a:endCxn id="222" idx="3"/>
          </p:cNvCxnSpPr>
          <p:nvPr/>
        </p:nvCxnSpPr>
        <p:spPr>
          <a:xfrm rot="5400000">
            <a:off x="3629562" y="2617878"/>
            <a:ext cx="724680" cy="1360800"/>
          </a:xfrm>
          <a:prstGeom prst="bentConnector2">
            <a:avLst/>
          </a:prstGeom>
          <a:ln w="28440">
            <a:solidFill>
              <a:srgbClr val="000000"/>
            </a:solidFill>
            <a:miter/>
            <a:tailEnd type="triangle" w="med" len="med"/>
          </a:ln>
        </p:spPr>
      </p:cxnSp>
      <p:grpSp>
        <p:nvGrpSpPr>
          <p:cNvPr id="229" name="Group 19"/>
          <p:cNvGrpSpPr/>
          <p:nvPr/>
        </p:nvGrpSpPr>
        <p:grpSpPr>
          <a:xfrm>
            <a:off x="3312042" y="2936118"/>
            <a:ext cx="2743200" cy="838440"/>
            <a:chOff x="2971800" y="2361960"/>
            <a:chExt cx="2743200" cy="838440"/>
          </a:xfrm>
        </p:grpSpPr>
        <p:sp>
          <p:nvSpPr>
            <p:cNvPr id="230" name="Line 17"/>
            <p:cNvSpPr/>
            <p:nvPr/>
          </p:nvSpPr>
          <p:spPr>
            <a:xfrm>
              <a:off x="5715000" y="2361960"/>
              <a:ext cx="0" cy="609840"/>
            </a:xfrm>
            <a:prstGeom prst="line">
              <a:avLst/>
            </a:prstGeom>
            <a:ln w="28440">
              <a:solidFill>
                <a:srgbClr val="0000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231" name="Line 18"/>
            <p:cNvSpPr/>
            <p:nvPr/>
          </p:nvSpPr>
          <p:spPr>
            <a:xfrm>
              <a:off x="2971800" y="3200400"/>
              <a:ext cx="1600200" cy="0"/>
            </a:xfrm>
            <a:prstGeom prst="line">
              <a:avLst/>
            </a:prstGeom>
            <a:ln w="28440">
              <a:solidFill>
                <a:srgbClr val="0000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cxnSp>
        <p:nvCxnSpPr>
          <p:cNvPr id="232" name="AutoShape 20"/>
          <p:cNvCxnSpPr>
            <a:stCxn id="225" idx="2"/>
            <a:endCxn id="224" idx="3"/>
          </p:cNvCxnSpPr>
          <p:nvPr/>
        </p:nvCxnSpPr>
        <p:spPr>
          <a:xfrm rot="5400000">
            <a:off x="3844482" y="3469638"/>
            <a:ext cx="1334160" cy="2400840"/>
          </a:xfrm>
          <a:prstGeom prst="bentConnector2">
            <a:avLst/>
          </a:prstGeom>
          <a:ln w="28440">
            <a:solidFill>
              <a:srgbClr val="000000"/>
            </a:solidFill>
            <a:miter/>
            <a:tailEnd type="triangle" w="med" len="med"/>
          </a:ln>
        </p:spPr>
      </p:cxnSp>
      <p:grpSp>
        <p:nvGrpSpPr>
          <p:cNvPr id="233" name="Group 24"/>
          <p:cNvGrpSpPr/>
          <p:nvPr/>
        </p:nvGrpSpPr>
        <p:grpSpPr>
          <a:xfrm>
            <a:off x="3312042" y="2936118"/>
            <a:ext cx="3886200" cy="2514240"/>
            <a:chOff x="2971800" y="2361960"/>
            <a:chExt cx="3886200" cy="2514240"/>
          </a:xfrm>
        </p:grpSpPr>
        <p:sp>
          <p:nvSpPr>
            <p:cNvPr id="234" name="Line 21"/>
            <p:cNvSpPr/>
            <p:nvPr/>
          </p:nvSpPr>
          <p:spPr>
            <a:xfrm flipV="1">
              <a:off x="2971800" y="4190400"/>
              <a:ext cx="2743200" cy="685800"/>
            </a:xfrm>
            <a:prstGeom prst="line">
              <a:avLst/>
            </a:prstGeom>
            <a:ln w="28440">
              <a:solidFill>
                <a:srgbClr val="0000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235" name="Line 23"/>
            <p:cNvSpPr/>
            <p:nvPr/>
          </p:nvSpPr>
          <p:spPr>
            <a:xfrm>
              <a:off x="6858000" y="2361960"/>
              <a:ext cx="0" cy="1600200"/>
            </a:xfrm>
            <a:prstGeom prst="line">
              <a:avLst/>
            </a:prstGeom>
            <a:ln w="28440">
              <a:solidFill>
                <a:srgbClr val="0000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236" name="Line 25"/>
          <p:cNvSpPr/>
          <p:nvPr/>
        </p:nvSpPr>
        <p:spPr>
          <a:xfrm>
            <a:off x="6817002" y="4993518"/>
            <a:ext cx="0" cy="609840"/>
          </a:xfrm>
          <a:prstGeom prst="line">
            <a:avLst/>
          </a:prstGeom>
          <a:ln w="2844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Effect">
                      <p:stCondLst>
                        <p:cond delay="indefinite"/>
                      </p:stCondLst>
                      <p:childTnLst>
                        <p:par>
                          <p:cTn id="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set>
                                <p:cBhvr>
                                  <p:cTn id="13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2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hidden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Effect">
                      <p:stCondLst>
                        <p:cond delay="indefinite"/>
                      </p:stCondLst>
                      <p:childTnLst>
                        <p:par>
                          <p:cTn id="15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8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set>
                                <p:cBhvr>
                                  <p:cTn id="19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28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hidden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Effect">
                      <p:stCondLst>
                        <p:cond delay="indefinite"/>
                      </p:stCondLst>
                      <p:childTnLst>
                        <p:par>
                          <p:cTn id="21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4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set>
                                <p:cBhvr>
                                  <p:cTn id="2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29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hidden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Effect">
                      <p:stCondLst>
                        <p:cond delay="indefinite"/>
                      </p:stCondLst>
                      <p:childTnLst>
                        <p:par>
                          <p:cTn id="27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0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set>
                                <p:cBhvr>
                                  <p:cTn id="3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3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hidden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Effect">
                      <p:stCondLst>
                        <p:cond delay="indefinite"/>
                      </p:stCondLst>
                      <p:childTnLst>
                        <p:par>
                          <p:cTn id="33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6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set>
                                <p:cBhvr>
                                  <p:cTn id="3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3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hidden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771</TotalTime>
  <Words>1241</Words>
  <Application>Microsoft Macintosh PowerPoint</Application>
  <PresentationFormat>Προβολή στην οθόνη (4:3)</PresentationFormat>
  <Paragraphs>240</Paragraphs>
  <Slides>32</Slides>
  <Notes>1</Notes>
  <HiddenSlides>0</HiddenSlides>
  <MMClips>0</MMClips>
  <ScaleCrop>false</ScaleCrop>
  <HeadingPairs>
    <vt:vector size="8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Ενσωματωμένοι διακομιστές OLE</vt:lpstr>
      </vt:variant>
      <vt:variant>
        <vt:i4>1</vt:i4>
      </vt:variant>
      <vt:variant>
        <vt:lpstr>Τίτλοι διαφανειών</vt:lpstr>
      </vt:variant>
      <vt:variant>
        <vt:i4>32</vt:i4>
      </vt:variant>
    </vt:vector>
  </HeadingPairs>
  <TitlesOfParts>
    <vt:vector size="40" baseType="lpstr">
      <vt:lpstr>Aptos</vt:lpstr>
      <vt:lpstr>Arial</vt:lpstr>
      <vt:lpstr>Arial Black</vt:lpstr>
      <vt:lpstr>Calibri</vt:lpstr>
      <vt:lpstr>Monotype Sorts</vt:lpstr>
      <vt:lpstr>Times New Roman</vt:lpstr>
      <vt:lpstr>Office</vt:lpstr>
      <vt:lpstr>Word.Document.12</vt:lpstr>
      <vt:lpstr>CPUs</vt:lpstr>
      <vt:lpstr>Κρυφές μνήμες και CPUs</vt:lpstr>
      <vt:lpstr>Λειτουργία κρυφής μνήμης (cache)</vt:lpstr>
      <vt:lpstr>Ορισμοί</vt:lpstr>
      <vt:lpstr>Τύποι αστοχίας</vt:lpstr>
      <vt:lpstr>Απόδοση συστήματος μνήμης</vt:lpstr>
      <vt:lpstr>Πολλαπλά επίπεδα της cache</vt:lpstr>
      <vt:lpstr>Χρόνος πρόσβασης cache πολλαπλών επιπέδων</vt:lpstr>
      <vt:lpstr>Πολιτικές αντικατάστασης</vt:lpstr>
      <vt:lpstr>Οργάνωση μνήμης cache</vt:lpstr>
      <vt:lpstr>Ωφέλειες οργάνωσης της μνήμης cache</vt:lpstr>
      <vt:lpstr>Άμεσα απεικονιζόμενη cache</vt:lpstr>
      <vt:lpstr>Λειτουργίες εγγραφής</vt:lpstr>
      <vt:lpstr>Θέσεις άμεσα απεικονιζόμενης cache</vt:lpstr>
      <vt:lpstr>Συσχετιστική κρυφή μνήμη συνόλων</vt:lpstr>
      <vt:lpstr>Παράδειγμα: άμεση απεικόνιση vs. συνειρμική κρυφή μνήμη συνόλου </vt:lpstr>
      <vt:lpstr>Συμπεριφορά cache άμεσης απεικόνισης </vt:lpstr>
      <vt:lpstr>Συμπεριφορά cache άμεσης απεικόνισης , συν.</vt:lpstr>
      <vt:lpstr>Συμπεριφορά cache άμεσης απεικόνισης , συν.</vt:lpstr>
      <vt:lpstr>Συμπεριφορά συνειρμικής κρυφής μνήμης συνόλου 2 δρόμων </vt:lpstr>
      <vt:lpstr>Συμπεριφορά συνειρμικής cache 2 δρόμων </vt:lpstr>
      <vt:lpstr>Παραδείγματα cache μνήμης</vt:lpstr>
      <vt:lpstr>Μονάδες διαχείρισης μνήμης</vt:lpstr>
      <vt:lpstr>Καθήκοντα διαχείρισης μνήμης</vt:lpstr>
      <vt:lpstr>Μετάφραση διεύθυνσης</vt:lpstr>
      <vt:lpstr>Κατατμήσεις και σελίδες</vt:lpstr>
      <vt:lpstr>Μετάφραση διευθύνσεων κατάτμησης</vt:lpstr>
      <vt:lpstr>Μετάφραση διευθύνσεων σελίδων</vt:lpstr>
      <vt:lpstr>Οργάνωση Πίνακα Σελίδων</vt:lpstr>
      <vt:lpstr>Μετάφραση διευθύνσεων και cache</vt:lpstr>
      <vt:lpstr>Διαχείριση μνήμης στον ARM</vt:lpstr>
      <vt:lpstr>Πίνακας μετάφρασης στον ARM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subject/>
  <dc:creator>Wayne Wolf</dc:creator>
  <dc:description/>
  <cp:lastModifiedBy>NIKOLAOS VOROS</cp:lastModifiedBy>
  <cp:revision>131</cp:revision>
  <dcterms:created xsi:type="dcterms:W3CDTF">2000-07-09T12:33:27Z</dcterms:created>
  <dcterms:modified xsi:type="dcterms:W3CDTF">2026-10-16T09:38:40Z</dcterms:modified>
  <dc:language>el-GR</dc:language>
</cp:coreProperties>
</file>