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5" r:id="rId31"/>
    <p:sldId id="296" r:id="rId32"/>
    <p:sldId id="297" r:id="rId33"/>
    <p:sldId id="298" r:id="rId3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AutoShape 1"/>
          <p:cNvSpPr/>
          <p:nvPr/>
        </p:nvSpPr>
        <p:spPr>
          <a:xfrm>
            <a:off x="0" y="0"/>
            <a:ext cx="6858000" cy="9144000"/>
          </a:xfrm>
          <a:custGeom>
            <a:avLst/>
            <a:gdLst>
              <a:gd name="textAreaLeft" fmla="*/ 360 w 6858000"/>
              <a:gd name="textAreaRight" fmla="*/ 6857640 w 6858000"/>
              <a:gd name="textAreaTop" fmla="*/ 360 h 9144000"/>
              <a:gd name="textAreaBottom" fmla="*/ 9143640 h 9144000"/>
            </a:gdLst>
            <a:ahLst/>
            <a:cxnLst/>
            <a:rect l="textAreaLeft" t="textAreaTop" r="textAreaRight" b="textAreaBottom"/>
            <a:pathLst>
              <a:path w="21600" h="28800">
                <a:moveTo>
                  <a:pt x="5" y="0"/>
                </a:moveTo>
                <a:arcTo wR="5" hR="5" stAng="16200000" swAng="-5400000"/>
                <a:lnTo>
                  <a:pt x="0" y="28795"/>
                </a:lnTo>
                <a:arcTo wR="5" hR="5" stAng="10800000" swAng="-5400000"/>
                <a:lnTo>
                  <a:pt x="21595" y="28800"/>
                </a:lnTo>
                <a:arcTo wR="5" hR="5" stAng="5400000" swAng="-5400000"/>
                <a:lnTo>
                  <a:pt x="21600" y="5"/>
                </a:lnTo>
                <a:arcTo wR="5" hR="5" stAng="0" swAng="-5400000"/>
                <a:close/>
              </a:path>
            </a:pathLst>
          </a:custGeom>
          <a:solidFill>
            <a:srgbClr val="FFFFFF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Text Box 2"/>
          <p:cNvSpPr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Text Box 3"/>
          <p:cNvSpPr/>
          <p:nvPr/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9120" y="691560"/>
            <a:ext cx="4557600" cy="34146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txBody>
          <a:bodyPr lIns="90000" tIns="46800" rIns="90000" bIns="46800" anchor="t">
            <a:noAutofit/>
          </a:bodyPr>
          <a:lstStyle/>
          <a:p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move the slide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914040" y="4343040"/>
            <a:ext cx="5027400" cy="4113000"/>
          </a:xfrm>
          <a:prstGeom prst="rect">
            <a:avLst/>
          </a:prstGeom>
          <a:noFill/>
          <a:ln w="0">
            <a:noFill/>
          </a:ln>
        </p:spPr>
        <p:txBody>
          <a:bodyPr lIns="92160" tIns="46080" rIns="92160" bIns="46080" anchor="t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notes format</a:t>
            </a:r>
          </a:p>
        </p:txBody>
      </p:sp>
      <p:sp>
        <p:nvSpPr>
          <p:cNvPr id="14" name="Text Box 6"/>
          <p:cNvSpPr/>
          <p:nvPr/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sldNum" idx="4"/>
          </p:nvPr>
        </p:nvSpPr>
        <p:spPr>
          <a:xfrm>
            <a:off x="3886200" y="8686440"/>
            <a:ext cx="2970000" cy="455400"/>
          </a:xfrm>
          <a:prstGeom prst="rect">
            <a:avLst/>
          </a:prstGeom>
          <a:noFill/>
          <a:ln w="38160">
            <a:noFill/>
          </a:ln>
        </p:spPr>
        <p:txBody>
          <a:bodyPr lIns="19080" tIns="0" rIns="19080" bIns="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83455817-98FF-466C-9AC8-248C9B4657CF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l-G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EEFA9835-9F3A-48F7-8567-77C0C22E0EA5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D2AB8EE2-9458-4D56-B821-DCE3DFD11EE2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F69AE265-BC72-404B-BAE2-03E4512DD061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309A93ED-3C15-41B4-B307-92475D272A08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8136190E-294D-44C2-995A-9F36E8814E45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2F959803-4A45-4418-9598-8AA5E7B87620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AA6793A4-5B88-4ACA-B979-18D3C75E1DD4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7FD227D5-8C1D-4F06-81A7-02D895211BAC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FF1B950C-A521-4797-AB7B-A2A572D172BF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9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66F4EFE0-404E-472A-B9D3-75C16C0AA399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10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1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506A890E-994E-4BF3-9D56-8E7B70E99652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11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1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1C3B8A31-137B-44AC-85E3-C594D7DCF8DB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12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A4C46293-E980-4566-B366-B6723371DFBA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13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2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E02745FA-03BE-4DF8-991C-944FE670B386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14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93DFEB6B-A03C-40B4-BC9E-66C566F1EC12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15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3F91AE48-7685-41C1-BCB0-0F12337B700D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16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BD2F8D67-9264-4F35-B35C-D79A4BBD5DE8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17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3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BB0A8E43-5883-47AC-9761-C0BFE0D847C6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18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4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C2639F91-064F-4121-84F8-8D24B9D8C853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19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800F681C-4DAD-4856-A79D-C808D059F373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20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14F32238-70D4-4E51-B3D5-C9840E169649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21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DA19E307-2F65-400E-8A8D-9BBEB372059C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22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FE3FB01E-256F-4298-9066-DF885A3D297B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23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537EF0BE-DB72-43BE-9233-869FCD752E49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24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BE4A93AD-8925-409F-8D3A-DEC0D8453035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25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21901ADD-A008-4EAD-97CB-67D344F460B2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26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E9F8DEFE-FFEE-4E1F-8DC7-2CDFCB6D0A5E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27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F6F3C6B6-5D4B-4A51-8B52-274561ACB5B8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28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3397279E-1A0D-478F-81DD-2E997FD01DD5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29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E451EB19-0242-42FA-BE51-8D2672A1C30D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30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2667D8E6-3668-46FE-9EFB-DD6C03CB8799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31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54AD734C-875E-4ED6-841F-5C49DFDD3ACD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32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409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 7"/>
          <p:cNvSpPr/>
          <p:nvPr/>
        </p:nvSpPr>
        <p:spPr>
          <a:xfrm>
            <a:off x="3886200" y="8686800"/>
            <a:ext cx="2970000" cy="4554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0" rIns="19080" bIns="0" anchor="b">
            <a:no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8273233C-F7CA-46C1-B777-E57DE0089992}" type="slidenum">
              <a:rPr lang="en-US" sz="1000" b="0" i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33</a:t>
            </a:fld>
            <a:endParaRPr lang="el-GR" sz="1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20" y="691920"/>
            <a:ext cx="4555800" cy="3416400"/>
          </a:xfrm>
          <a:prstGeom prst="rect">
            <a:avLst/>
          </a:prstGeom>
          <a:ln w="0">
            <a:noFill/>
          </a:ln>
        </p:spPr>
      </p:sp>
      <p:sp>
        <p:nvSpPr>
          <p:cNvPr id="412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l">
              <a:spcBef>
                <a:spcPts val="451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-551160"/>
            <a:ext cx="7770960" cy="192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7040" cy="417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spcBef>
                <a:spcPts val="799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marL="343080" lvl="1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marL="343080" lvl="2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marL="343080" lvl="3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marL="343080" lvl="4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marL="343080" lvl="5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marL="343080" lvl="6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343080" lvl="1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343080" lvl="2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343080" lvl="3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343080" lvl="4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343080" lvl="5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43080" lvl="6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280" y="5495400"/>
            <a:ext cx="1903320" cy="11890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© 2000 Morgan Kaufman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5495400"/>
            <a:ext cx="2894040" cy="11890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Overheads for Computers as Components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5480"/>
            <a:ext cx="1903320" cy="4590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fld id="{5A0A85C3-A87D-4DFC-9F1A-040359C3EB36}" type="slidenum"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CPUs (Κεντρικές Μονάδες Επεξεργασίας)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Είσοδος και έξοδος.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Λειτουργία υπερχρήστη, εξαιρέσεις, παγίδες.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Συνεπεξεργαστές.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Συσκευές εισόδου/εξόδου (I/O)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Text Box 2"/>
          <p:cNvSpPr/>
          <p:nvPr/>
        </p:nvSpPr>
        <p:spPr>
          <a:xfrm>
            <a:off x="457200" y="1885680"/>
            <a:ext cx="8178480" cy="18478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Συνήθως περιλαμβάνουν κάποια μη ψηφιακά εξαρτήματα.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Τυπική ψηφιακή διεπαφή με τη CPU: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Rectangle 3"/>
          <p:cNvSpPr/>
          <p:nvPr/>
        </p:nvSpPr>
        <p:spPr>
          <a:xfrm>
            <a:off x="1981080" y="4038480"/>
            <a:ext cx="1676520" cy="1676520"/>
          </a:xfrm>
          <a:prstGeom prst="rect">
            <a:avLst/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Rectangle 4"/>
          <p:cNvSpPr/>
          <p:nvPr/>
        </p:nvSpPr>
        <p:spPr>
          <a:xfrm>
            <a:off x="4419360" y="3733560"/>
            <a:ext cx="2971800" cy="25146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Rectangle 5"/>
          <p:cNvSpPr/>
          <p:nvPr/>
        </p:nvSpPr>
        <p:spPr>
          <a:xfrm>
            <a:off x="4572000" y="3933720"/>
            <a:ext cx="151272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κατάσταση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καταχωρητή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Rectangle 6"/>
          <p:cNvSpPr/>
          <p:nvPr/>
        </p:nvSpPr>
        <p:spPr>
          <a:xfrm>
            <a:off x="4643280" y="5105160"/>
            <a:ext cx="144144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καταχωρητή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AutoShape 7"/>
          <p:cNvSpPr/>
          <p:nvPr/>
        </p:nvSpPr>
        <p:spPr>
          <a:xfrm>
            <a:off x="6372000" y="3860640"/>
            <a:ext cx="914400" cy="2209680"/>
          </a:xfrm>
          <a:custGeom>
            <a:avLst/>
            <a:gdLst>
              <a:gd name="textAreaLeft" fmla="*/ 44640 w 914400"/>
              <a:gd name="textAreaRight" fmla="*/ 869760 w 914400"/>
              <a:gd name="textAreaTop" fmla="*/ 44640 h 2209680"/>
              <a:gd name="textAreaBottom" fmla="*/ 2165040 h 2209680"/>
            </a:gdLst>
            <a:ahLst/>
            <a:cxnLst/>
            <a:rect l="textAreaLeft" t="textAreaTop" r="textAreaRight" b="textAreaBottom"/>
            <a:pathLst>
              <a:path w="21600" h="52185">
                <a:moveTo>
                  <a:pt x="3600" y="0"/>
                </a:moveTo>
                <a:arcTo wR="3600" hR="3600" stAng="16200000" swAng="-5400000"/>
                <a:lnTo>
                  <a:pt x="0" y="48585"/>
                </a:lnTo>
                <a:arcTo wR="3600" hR="3600" stAng="10800000" swAng="-5400000"/>
                <a:lnTo>
                  <a:pt x="18000" y="52185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eaVert" wrap="none" lIns="46800" tIns="90000" rIns="46800" bIns="90000" anchor="ctr" anchorCtr="1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μηχανισμός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Line 8"/>
          <p:cNvSpPr/>
          <p:nvPr/>
        </p:nvSpPr>
        <p:spPr>
          <a:xfrm>
            <a:off x="3657600" y="4876560"/>
            <a:ext cx="761760" cy="180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Line 9"/>
          <p:cNvSpPr/>
          <p:nvPr/>
        </p:nvSpPr>
        <p:spPr>
          <a:xfrm>
            <a:off x="6084720" y="4365360"/>
            <a:ext cx="307800" cy="2286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Line 10"/>
          <p:cNvSpPr/>
          <p:nvPr/>
        </p:nvSpPr>
        <p:spPr>
          <a:xfrm flipV="1">
            <a:off x="6084720" y="5155560"/>
            <a:ext cx="307800" cy="2905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Line 11"/>
          <p:cNvSpPr/>
          <p:nvPr/>
        </p:nvSpPr>
        <p:spPr>
          <a:xfrm flipH="1">
            <a:off x="4417920" y="4437000"/>
            <a:ext cx="155520" cy="439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Line 12"/>
          <p:cNvSpPr/>
          <p:nvPr/>
        </p:nvSpPr>
        <p:spPr>
          <a:xfrm flipH="1" flipV="1">
            <a:off x="4417920" y="4874760"/>
            <a:ext cx="226800" cy="5000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Εφαρμογή: 8251 UART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Ασύγχρονος πομποδέκτης γενικής χρήσης - Universal asynchronous receiver transmitter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UART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 : παρέχει σειριακή επικοινωνία.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συναρτήσεις του 8251 ενσωματώνονται σε ένα τυπικό ολοκληρωμένο διασύνδεσης με PC.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Επιτρέπει σε πολλές παραμέτρους επικοινωνίας να προγραμματιστούν.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Σειριακή επικοινωνία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Text Box 2"/>
          <p:cNvSpPr/>
          <p:nvPr/>
        </p:nvSpPr>
        <p:spPr>
          <a:xfrm>
            <a:off x="457200" y="1885680"/>
            <a:ext cx="8178480" cy="628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χαρακτήρες μεταδίδονται χωριστά: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Line 3"/>
          <p:cNvSpPr/>
          <p:nvPr/>
        </p:nvSpPr>
        <p:spPr>
          <a:xfrm>
            <a:off x="609480" y="4952880"/>
            <a:ext cx="7696080" cy="144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Text Box 4"/>
          <p:cNvSpPr/>
          <p:nvPr/>
        </p:nvSpPr>
        <p:spPr>
          <a:xfrm>
            <a:off x="7452720" y="4917960"/>
            <a:ext cx="10314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χρόνος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AutoShape 5"/>
          <p:cNvSpPr/>
          <p:nvPr/>
        </p:nvSpPr>
        <p:spPr>
          <a:xfrm>
            <a:off x="2286000" y="4114800"/>
            <a:ext cx="990360" cy="838080"/>
          </a:xfrm>
          <a:prstGeom prst="hexagon">
            <a:avLst>
              <a:gd name="adj" fmla="val 29543"/>
              <a:gd name="vf" fmla="val 115470"/>
            </a:avLst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bit 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AutoShape 6"/>
          <p:cNvSpPr/>
          <p:nvPr/>
        </p:nvSpPr>
        <p:spPr>
          <a:xfrm>
            <a:off x="3276360" y="4114800"/>
            <a:ext cx="990720" cy="838080"/>
          </a:xfrm>
          <a:prstGeom prst="hexagon">
            <a:avLst>
              <a:gd name="adj" fmla="val 29553"/>
              <a:gd name="vf" fmla="val 115470"/>
            </a:avLst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bit 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AutoShape 7"/>
          <p:cNvSpPr/>
          <p:nvPr/>
        </p:nvSpPr>
        <p:spPr>
          <a:xfrm>
            <a:off x="5562360" y="4114800"/>
            <a:ext cx="990720" cy="838080"/>
          </a:xfrm>
          <a:prstGeom prst="hexagon">
            <a:avLst>
              <a:gd name="adj" fmla="val 29553"/>
              <a:gd name="vf" fmla="val 115470"/>
            </a:avLst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bit n-1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39" name="Group 8"/>
          <p:cNvGrpSpPr/>
          <p:nvPr/>
        </p:nvGrpSpPr>
        <p:grpSpPr>
          <a:xfrm>
            <a:off x="837720" y="4190760"/>
            <a:ext cx="1446120" cy="760320"/>
            <a:chOff x="837720" y="4190760"/>
            <a:chExt cx="1446120" cy="760320"/>
          </a:xfrm>
        </p:grpSpPr>
        <p:sp>
          <p:nvSpPr>
            <p:cNvPr id="40" name="Line 9"/>
            <p:cNvSpPr/>
            <p:nvPr/>
          </p:nvSpPr>
          <p:spPr>
            <a:xfrm flipH="1">
              <a:off x="2130480" y="4571640"/>
              <a:ext cx="153360" cy="37728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1" name="Line 10"/>
            <p:cNvSpPr/>
            <p:nvPr/>
          </p:nvSpPr>
          <p:spPr>
            <a:xfrm flipH="1">
              <a:off x="1674360" y="4951080"/>
              <a:ext cx="457200" cy="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2" name="Line 11"/>
            <p:cNvSpPr/>
            <p:nvPr/>
          </p:nvSpPr>
          <p:spPr>
            <a:xfrm flipH="1" flipV="1">
              <a:off x="1445760" y="4190760"/>
              <a:ext cx="229320" cy="76032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3" name="Line 12"/>
            <p:cNvSpPr/>
            <p:nvPr/>
          </p:nvSpPr>
          <p:spPr>
            <a:xfrm flipH="1">
              <a:off x="837720" y="4191840"/>
              <a:ext cx="609480" cy="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6553080" y="4190760"/>
            <a:ext cx="1446120" cy="760320"/>
            <a:chOff x="6553080" y="4190760"/>
            <a:chExt cx="1446120" cy="760320"/>
          </a:xfrm>
        </p:grpSpPr>
        <p:sp>
          <p:nvSpPr>
            <p:cNvPr id="45" name="Line 14"/>
            <p:cNvSpPr/>
            <p:nvPr/>
          </p:nvSpPr>
          <p:spPr>
            <a:xfrm>
              <a:off x="6553080" y="4571640"/>
              <a:ext cx="150840" cy="37728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" name="Line 15"/>
            <p:cNvSpPr/>
            <p:nvPr/>
          </p:nvSpPr>
          <p:spPr>
            <a:xfrm>
              <a:off x="6705360" y="4951080"/>
              <a:ext cx="455760" cy="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" name="Line 16"/>
            <p:cNvSpPr/>
            <p:nvPr/>
          </p:nvSpPr>
          <p:spPr>
            <a:xfrm flipV="1">
              <a:off x="7162560" y="4190760"/>
              <a:ext cx="227160" cy="76032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" name="Line 17"/>
            <p:cNvSpPr/>
            <p:nvPr/>
          </p:nvSpPr>
          <p:spPr>
            <a:xfrm>
              <a:off x="7391160" y="4191840"/>
              <a:ext cx="608040" cy="0"/>
            </a:xfrm>
            <a:prstGeom prst="line">
              <a:avLst/>
            </a:prstGeom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t">
              <a:noAutofit/>
            </a:bodyPr>
            <a:lstStyle/>
            <a:p>
              <a:endPara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49" name="Text Box 18"/>
          <p:cNvSpPr/>
          <p:nvPr/>
        </p:nvSpPr>
        <p:spPr>
          <a:xfrm>
            <a:off x="613080" y="3284280"/>
            <a:ext cx="242748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όχι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χαρακτήρες (char)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Text Box 19"/>
          <p:cNvSpPr/>
          <p:nvPr/>
        </p:nvSpPr>
        <p:spPr>
          <a:xfrm>
            <a:off x="1477080" y="4292280"/>
            <a:ext cx="7873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Text Box 20"/>
          <p:cNvSpPr/>
          <p:nvPr/>
        </p:nvSpPr>
        <p:spPr>
          <a:xfrm>
            <a:off x="6517440" y="4221000"/>
            <a:ext cx="8521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τέλος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Text Box 21"/>
          <p:cNvSpPr/>
          <p:nvPr/>
        </p:nvSpPr>
        <p:spPr>
          <a:xfrm>
            <a:off x="4481280" y="4232160"/>
            <a:ext cx="4093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...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Παράμετροι σειριακής επικοινωνίας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Ρυθμός μετάδοσης δεδομένων - Baud (bit) rate.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Αριθμός bits ανά χαρακτήρα.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Ισοτιμία/όχι ισοτιμία.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Άρτια/περιττή ισοτιμία.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Μήκος του bit παύσης (1, 1.5, 2 bits).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8251: διασύνδεση με CPU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Rectangle 2"/>
          <p:cNvSpPr/>
          <p:nvPr/>
        </p:nvSpPr>
        <p:spPr>
          <a:xfrm>
            <a:off x="1447560" y="2590560"/>
            <a:ext cx="1676520" cy="1676520"/>
          </a:xfrm>
          <a:prstGeom prst="rect">
            <a:avLst/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Rectangle 3"/>
          <p:cNvSpPr/>
          <p:nvPr/>
        </p:nvSpPr>
        <p:spPr>
          <a:xfrm>
            <a:off x="3886200" y="2286000"/>
            <a:ext cx="3276360" cy="25146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8251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Rectangle 4"/>
          <p:cNvSpPr/>
          <p:nvPr/>
        </p:nvSpPr>
        <p:spPr>
          <a:xfrm>
            <a:off x="3995640" y="2514600"/>
            <a:ext cx="136836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κατάσταση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(8 bit)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Rectangle 5"/>
          <p:cNvSpPr/>
          <p:nvPr/>
        </p:nvSpPr>
        <p:spPr>
          <a:xfrm>
            <a:off x="4066920" y="3657600"/>
            <a:ext cx="122580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(8 bit)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Line 6"/>
          <p:cNvSpPr/>
          <p:nvPr/>
        </p:nvSpPr>
        <p:spPr>
          <a:xfrm>
            <a:off x="3124080" y="3429000"/>
            <a:ext cx="762120" cy="144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Line 7"/>
          <p:cNvSpPr/>
          <p:nvPr/>
        </p:nvSpPr>
        <p:spPr>
          <a:xfrm>
            <a:off x="7162560" y="3504960"/>
            <a:ext cx="838440" cy="1800"/>
          </a:xfrm>
          <a:prstGeom prst="line">
            <a:avLst/>
          </a:prstGeom>
          <a:ln w="28440">
            <a:solidFill>
              <a:srgbClr val="FF0033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Text Box 8"/>
          <p:cNvSpPr/>
          <p:nvPr/>
        </p:nvSpPr>
        <p:spPr>
          <a:xfrm>
            <a:off x="7166520" y="3716280"/>
            <a:ext cx="133812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σειριακή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θύρα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Rectangle 9"/>
          <p:cNvSpPr/>
          <p:nvPr/>
        </p:nvSpPr>
        <p:spPr>
          <a:xfrm>
            <a:off x="5867280" y="2971800"/>
            <a:ext cx="1143000" cy="114300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xmit/</a:t>
            </a: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rcv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Προγραμματισμός εισόδων/εξόδων (I/O)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Δύο τύποι εντολών μπορούν να υποστηρίξουν εισόδους/εξόδους :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Εντολές εισόδου/εξόδου ειδικού σκοπού.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Εντολές φόρτωσης/αποθήκευσης απεικονισμένες στη μνήμη.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επεξεργαστές Intel x86 παρέχουν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in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, 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out</a:t>
            </a: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εντολές. Οι περισσότερες άλλες CPUs χρησιμοποιούν εισόδους/εξόδους απεικονισμένες στη μνήμη.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εντολές εισόδου/εξόδου ειδικού σκοπού δεν αποκλείουν εισόδους/εξόδους απεικονισμένες στη μνήμη.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Οι είσοδοι/έξοδοι απεικονισμένες στη μνήμη στον ARM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Ορισμός της θέσης της συσκευής: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DEV1 EQU 0x1000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Κώδικας ανάγνωσης/εγγραφής: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LDR r1,#DEV1 ; καθορίζει τις  διευθύνσεις 			   της συσκευής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LDR r0,[r1] ; διαβάζει το DEV1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LDR r0,#8 ; καθορίζει την τιμή που θα 			γράψει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STR r0,[r1] ; γράφει την τιμή στη συσκευή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Peek and poke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Παραδοσιακή διασύνδεση σε γλώσσες υψηλού επιπέδου: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int peek(char *location)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	return *location; 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void poke(char *location, char newval)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	(*location) = newval; 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Έξοδος αναμονής λόγω απασχόλησης (busy/wait)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απλούστερος τρόπος προγραμματισμού μιας συσκευής.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Χρήση εντολών για να εξετάζεται η ετοιμότητα της συσκευής.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current_char = mystring;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while (*current_char != ‘\0’) {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poke(OUT_CHAR,*current_char);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while (peek(OUT_STATUS) != 0);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current_char++;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601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Ταυτόχρονη είσοδος/έξοδος αναμονής λόγω απασχόλησης 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while (TRUE)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/* read */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while (peek(IN_STATUS) == 0);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achar = (char)peek(IN_DATA);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/* write */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poke(OUT_DATA,achar);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poke(OUT_STATUS,1);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while (peek(OUT_STATUS) != 0);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Είσοδοι/έξοδοι με διακοπές (Interrupt I/O)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αναμονή λόγω απασχόλησης(busy/wait) είναι πολύ αναποτελεσματική.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Η CPU δε μπορεί να εκτελέσει άλλη εργασία όταν εξετάζει τη συσκευή.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Δύσκολα γίνεται ταυτόχρονη είσοδος/έξοδος.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διακοπές επιτρέπουν σε μια συσκευή να αλλάξει τη ροή ελέγχου σε μια CPU.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Προκαλεί την κλήση υπορουτίνας για τη διαχείριση της συσκευής.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indefinite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Διασύνδεση με διακοπές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Rectangle 2"/>
          <p:cNvSpPr/>
          <p:nvPr/>
        </p:nvSpPr>
        <p:spPr>
          <a:xfrm>
            <a:off x="1066680" y="2590560"/>
            <a:ext cx="1676520" cy="1676520"/>
          </a:xfrm>
          <a:prstGeom prst="rect">
            <a:avLst/>
          </a:prstGeom>
          <a:solidFill>
            <a:srgbClr val="66FF33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Rectangle 3"/>
          <p:cNvSpPr/>
          <p:nvPr/>
        </p:nvSpPr>
        <p:spPr>
          <a:xfrm>
            <a:off x="4643280" y="2276280"/>
            <a:ext cx="2971800" cy="25146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Rectangle 4"/>
          <p:cNvSpPr/>
          <p:nvPr/>
        </p:nvSpPr>
        <p:spPr>
          <a:xfrm>
            <a:off x="4787640" y="2514600"/>
            <a:ext cx="158436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κατάσταση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καταχωρητή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Rectangle 5"/>
          <p:cNvSpPr/>
          <p:nvPr/>
        </p:nvSpPr>
        <p:spPr>
          <a:xfrm>
            <a:off x="4859280" y="3644640"/>
            <a:ext cx="1512720" cy="91440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καταχωρητή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AutoShape 6"/>
          <p:cNvSpPr/>
          <p:nvPr/>
        </p:nvSpPr>
        <p:spPr>
          <a:xfrm>
            <a:off x="6588000" y="2420640"/>
            <a:ext cx="914400" cy="2210040"/>
          </a:xfrm>
          <a:custGeom>
            <a:avLst/>
            <a:gdLst>
              <a:gd name="textAreaLeft" fmla="*/ 44640 w 914400"/>
              <a:gd name="textAreaRight" fmla="*/ 869760 w 914400"/>
              <a:gd name="textAreaTop" fmla="*/ 44640 h 2210040"/>
              <a:gd name="textAreaBottom" fmla="*/ 2165400 h 2210040"/>
            </a:gdLst>
            <a:ahLst/>
            <a:cxnLst/>
            <a:rect l="textAreaLeft" t="textAreaTop" r="textAreaRight" b="textAreaBottom"/>
            <a:pathLst>
              <a:path w="21600" h="52194">
                <a:moveTo>
                  <a:pt x="3600" y="0"/>
                </a:moveTo>
                <a:arcTo wR="3600" hR="3600" stAng="16200000" swAng="-5400000"/>
                <a:lnTo>
                  <a:pt x="0" y="48594"/>
                </a:lnTo>
                <a:arcTo wR="3600" hR="3600" stAng="10800000" swAng="-5400000"/>
                <a:lnTo>
                  <a:pt x="18000" y="52194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eaVert" wrap="none" lIns="46800" tIns="90000" rIns="46800" bIns="90000" anchor="ctr" anchorCtr="1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μηχανισμός</a:t>
            </a:r>
          </a:p>
        </p:txBody>
      </p:sp>
      <p:sp>
        <p:nvSpPr>
          <p:cNvPr id="84" name="Line 7"/>
          <p:cNvSpPr/>
          <p:nvPr/>
        </p:nvSpPr>
        <p:spPr>
          <a:xfrm>
            <a:off x="6372000" y="2997000"/>
            <a:ext cx="236520" cy="2286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Line 8"/>
          <p:cNvSpPr/>
          <p:nvPr/>
        </p:nvSpPr>
        <p:spPr>
          <a:xfrm flipV="1">
            <a:off x="6372000" y="3787200"/>
            <a:ext cx="236520" cy="219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Line 9"/>
          <p:cNvSpPr/>
          <p:nvPr/>
        </p:nvSpPr>
        <p:spPr>
          <a:xfrm flipH="1">
            <a:off x="4641840" y="2852640"/>
            <a:ext cx="147600" cy="5763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Line 10"/>
          <p:cNvSpPr/>
          <p:nvPr/>
        </p:nvSpPr>
        <p:spPr>
          <a:xfrm flipH="1" flipV="1">
            <a:off x="4641840" y="3427200"/>
            <a:ext cx="218880" cy="43488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Rectangle 11"/>
          <p:cNvSpPr/>
          <p:nvPr/>
        </p:nvSpPr>
        <p:spPr>
          <a:xfrm>
            <a:off x="2209680" y="2743200"/>
            <a:ext cx="457200" cy="1295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eaVert" wrap="none" lIns="46800" tIns="90000" rIns="46800" bIns="90000" anchor="ctr" anchorCtr="1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Text Box 12"/>
          <p:cNvSpPr/>
          <p:nvPr/>
        </p:nvSpPr>
        <p:spPr>
          <a:xfrm>
            <a:off x="2630520" y="2276280"/>
            <a:ext cx="2054880" cy="4291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αίτημα διακοπής</a:t>
            </a:r>
            <a:endParaRPr lang="el-GR" sz="2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Text Box 13"/>
          <p:cNvSpPr/>
          <p:nvPr/>
        </p:nvSpPr>
        <p:spPr>
          <a:xfrm>
            <a:off x="2772360" y="2997000"/>
            <a:ext cx="18050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ack διακοπής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Text Box 14"/>
          <p:cNvSpPr/>
          <p:nvPr/>
        </p:nvSpPr>
        <p:spPr>
          <a:xfrm>
            <a:off x="2845080" y="3644640"/>
            <a:ext cx="144360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δεδομένα/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διεύθυνση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Line 15"/>
          <p:cNvSpPr/>
          <p:nvPr/>
        </p:nvSpPr>
        <p:spPr>
          <a:xfrm flipV="1">
            <a:off x="2743200" y="4074480"/>
            <a:ext cx="1900080" cy="4140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5400" rIns="90000" bIns="-54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Line 16"/>
          <p:cNvSpPr/>
          <p:nvPr/>
        </p:nvSpPr>
        <p:spPr>
          <a:xfrm>
            <a:off x="2743200" y="3429000"/>
            <a:ext cx="1900080" cy="1440"/>
          </a:xfrm>
          <a:prstGeom prst="line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Line 17"/>
          <p:cNvSpPr/>
          <p:nvPr/>
        </p:nvSpPr>
        <p:spPr>
          <a:xfrm flipH="1">
            <a:off x="2741040" y="2707920"/>
            <a:ext cx="1903320" cy="35280"/>
          </a:xfrm>
          <a:prstGeom prst="line">
            <a:avLst/>
          </a:prstGeom>
          <a:ln w="2844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1520" rIns="90000" bIns="-1152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Rectangle 18"/>
          <p:cNvSpPr/>
          <p:nvPr/>
        </p:nvSpPr>
        <p:spPr>
          <a:xfrm>
            <a:off x="1143000" y="2743200"/>
            <a:ext cx="457200" cy="12952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eaVert" wrap="none" lIns="46800" tIns="90000" rIns="46800" bIns="90000" anchor="ctr" anchorCtr="1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IR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Συμπεριφορά του interrupt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Βασίζεται σε μηχανισμό κλήσης υπορουτινών.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διακοπή υποχρεώνει την επόμενη εντολή να είναι κλήση υπορουτίνας σε προκαθορισμένη θέση.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Η διεύθυνση επιστροφής (PC) σώζεται για να συνεχιστεί από το σημείο διακοπής η εκτέλεση 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  <a:ea typeface="ＭＳ Ｐゴシック"/>
              </a:rPr>
              <a:t>του προγράμματος που υπήρχε στο προσκήνιο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Effect">
                      <p:stCondLst>
                        <p:cond delay="indefinite"/>
                      </p:stCondLst>
                      <p:childTnLst>
                        <p:par>
                          <p:cTn id="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Effect">
                      <p:stCondLst>
                        <p:cond delay="indefinite"/>
                      </p:stCondLst>
                      <p:childTnLst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Φυσική διασύνδεση της διακοπής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CPU και η συσκευή συνδέονται με το δίαυλο της CPU.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Χειραψία (handshake) CPU και συσκευής: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Η συσκευή ενεργοποιεί το σήμα αίτησης διακοπής.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Η CPU ενεργοποιεί το σήμα επιβεβαίωσης όταν μπορεί να εξυπηρετήσει τη διακοπή.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χειριστής χαρακτήρα εισόδου/εξόδου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void input_handler() {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achar = peek(IN_DATA);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gotchar = TRUE;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poke(IN_STATUS,0);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}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void output_handler() {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}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 : κυρίως πρόγραμμα οδηγούμενο από διακοπές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main()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while (TRUE)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if (gotchar) {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	poke(OUT_DATA,achar);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	poke(OUT_STATUS,1);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	gotchar = FALSE;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	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3080" indent="-3416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}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Διορθώνοντας σφάλματα στον κώδικα για διακοπές (debugging)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Τι συμβαίνει αν δεν αποκαταστήσουμε τους καταχωρητές;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Το πρόγραμμα στο προσκήνιο μπορεί να παρουσιάζει μυστήρια σφάλματα.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Τα σφάλματα θα είναι δύσκολο να επαναληφθούν – θα εξαρτώνται από το συγχρονισμό της διακοπής.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Προτεραιότητες και διανύσματα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Δύο μηχανισμοί μας επιτρέπουν να κάνουμε τις διακοπές πιο συγκεκριμένες: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  <a:ea typeface="ＭＳ Ｐゴシック"/>
              </a:rPr>
              <a:t>Οι προτεραιότητες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 ορίζουν ποια διακοπή εξυπηρετεί πρώτη η CPU.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  <a:ea typeface="ＭＳ Ｐゴシック"/>
              </a:rPr>
              <a:t>Τα διανύσματα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 ορίζουν τον κώδικα που καλείται για κάθε τύπο διακοπής.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μηχανισμοί είναι ανεξάρτητοι: οι περισσότερες CPU παρέχουν και τους δύο.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Box 1"/>
          <p:cNvSpPr/>
          <p:nvPr/>
        </p:nvSpPr>
        <p:spPr>
          <a:xfrm>
            <a:off x="457200" y="212400"/>
            <a:ext cx="82296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Διακοπές και προτεραιότητες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Rectangle 2"/>
          <p:cNvSpPr/>
          <p:nvPr/>
        </p:nvSpPr>
        <p:spPr>
          <a:xfrm>
            <a:off x="1981080" y="4190760"/>
            <a:ext cx="1676520" cy="1676520"/>
          </a:xfrm>
          <a:prstGeom prst="rect">
            <a:avLst/>
          </a:prstGeom>
          <a:solidFill>
            <a:srgbClr val="FF66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CPU</a:t>
            </a:r>
          </a:p>
        </p:txBody>
      </p:sp>
      <p:sp>
        <p:nvSpPr>
          <p:cNvPr id="157" name="Rectangle 3"/>
          <p:cNvSpPr/>
          <p:nvPr/>
        </p:nvSpPr>
        <p:spPr>
          <a:xfrm>
            <a:off x="2057400" y="2057400"/>
            <a:ext cx="1295280" cy="9144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 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Rectangle 4"/>
          <p:cNvSpPr/>
          <p:nvPr/>
        </p:nvSpPr>
        <p:spPr>
          <a:xfrm>
            <a:off x="3733560" y="2057400"/>
            <a:ext cx="1295640" cy="9144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 2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Rectangle 5"/>
          <p:cNvSpPr/>
          <p:nvPr/>
        </p:nvSpPr>
        <p:spPr>
          <a:xfrm>
            <a:off x="6858000" y="2057400"/>
            <a:ext cx="1295280" cy="9144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 n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Rectangle 6"/>
          <p:cNvSpPr/>
          <p:nvPr/>
        </p:nvSpPr>
        <p:spPr>
          <a:xfrm>
            <a:off x="1981080" y="4190760"/>
            <a:ext cx="1676520" cy="6098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L1 L2 .. Ln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61" name="AutoShape 7"/>
          <p:cNvCxnSpPr>
            <a:stCxn id="156" idx="1"/>
          </p:cNvCxnSpPr>
          <p:nvPr/>
        </p:nvCxnSpPr>
        <p:spPr>
          <a:xfrm flipV="1">
            <a:off x="-3657600" y="-1827360"/>
            <a:ext cx="5640840" cy="3429360"/>
          </a:xfrm>
          <a:prstGeom prst="bentConnector3">
            <a:avLst>
              <a:gd name="adj1" fmla="val 50000"/>
            </a:avLst>
          </a:prstGeom>
          <a:ln w="12600">
            <a:solidFill>
              <a:srgbClr val="000000"/>
            </a:solidFill>
            <a:miter/>
            <a:tailEnd type="triangle" w="med" len="med"/>
          </a:ln>
        </p:spPr>
      </p:cxnSp>
      <p:sp>
        <p:nvSpPr>
          <p:cNvPr id="162" name="Line 8"/>
          <p:cNvSpPr/>
          <p:nvPr/>
        </p:nvSpPr>
        <p:spPr>
          <a:xfrm>
            <a:off x="2666880" y="1600200"/>
            <a:ext cx="1440" cy="457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Line 9"/>
          <p:cNvSpPr/>
          <p:nvPr/>
        </p:nvSpPr>
        <p:spPr>
          <a:xfrm>
            <a:off x="4343400" y="1600200"/>
            <a:ext cx="1440" cy="457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Line 10"/>
          <p:cNvSpPr/>
          <p:nvPr/>
        </p:nvSpPr>
        <p:spPr>
          <a:xfrm>
            <a:off x="7315200" y="1600200"/>
            <a:ext cx="1440" cy="457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Text Box 11"/>
          <p:cNvSpPr/>
          <p:nvPr/>
        </p:nvSpPr>
        <p:spPr>
          <a:xfrm>
            <a:off x="444600" y="3089160"/>
            <a:ext cx="166896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αναγνώριση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διακοπής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Line 12"/>
          <p:cNvSpPr/>
          <p:nvPr/>
        </p:nvSpPr>
        <p:spPr>
          <a:xfrm flipH="1">
            <a:off x="2283840" y="2971800"/>
            <a:ext cx="384120" cy="12189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Line 13"/>
          <p:cNvSpPr/>
          <p:nvPr/>
        </p:nvSpPr>
        <p:spPr>
          <a:xfrm flipH="1">
            <a:off x="2741400" y="2971800"/>
            <a:ext cx="1603440" cy="12189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Line 14"/>
          <p:cNvSpPr/>
          <p:nvPr/>
        </p:nvSpPr>
        <p:spPr>
          <a:xfrm flipV="1">
            <a:off x="3429000" y="2970000"/>
            <a:ext cx="3886200" cy="12225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Διακοπή(Interrupt): ορισμός προτεραιοτήτων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Εφαρμογή μάσκας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Μία διακοπή με προτεραιότητα χαμηλότερη της τρέχουσας δεν αναγνωρίζεται μέχρι η τρέχουσα διακοπή να ολοκληρωθεί.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Διακοπή χωρίς μάσκα 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(</a:t>
            </a: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NMI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): Στην υψηλότερη προτεραιότητα δεν εφαρμόζεται ποτέ μάσκα.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Συχνά χρησιμοποιείται για power down.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Διανύσματα διακοπής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Text Box 2"/>
          <p:cNvSpPr/>
          <p:nvPr/>
        </p:nvSpPr>
        <p:spPr>
          <a:xfrm>
            <a:off x="457200" y="1885680"/>
            <a:ext cx="8178480" cy="1771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Επιτρέπουν τη διαχείριση διαφορετικών συσκευών από διαφορετικό κώδικα.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Πίνακας διανυσμάτων διακοπής: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Rectangle 3"/>
          <p:cNvSpPr/>
          <p:nvPr/>
        </p:nvSpPr>
        <p:spPr>
          <a:xfrm>
            <a:off x="3047760" y="3962160"/>
            <a:ext cx="304812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χειριστής 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Rectangle 4"/>
          <p:cNvSpPr/>
          <p:nvPr/>
        </p:nvSpPr>
        <p:spPr>
          <a:xfrm>
            <a:off x="3047760" y="4419360"/>
            <a:ext cx="304812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χειριστής 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Rectangle 5"/>
          <p:cNvSpPr/>
          <p:nvPr/>
        </p:nvSpPr>
        <p:spPr>
          <a:xfrm>
            <a:off x="3047760" y="4876560"/>
            <a:ext cx="304812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χειριστής 2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Rectangle 6"/>
          <p:cNvSpPr/>
          <p:nvPr/>
        </p:nvSpPr>
        <p:spPr>
          <a:xfrm>
            <a:off x="3047760" y="5333760"/>
            <a:ext cx="304812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χειριστής 3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Line 7"/>
          <p:cNvSpPr/>
          <p:nvPr/>
        </p:nvSpPr>
        <p:spPr>
          <a:xfrm>
            <a:off x="2133360" y="4190760"/>
            <a:ext cx="914400" cy="180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Text Box 8"/>
          <p:cNvSpPr/>
          <p:nvPr/>
        </p:nvSpPr>
        <p:spPr>
          <a:xfrm>
            <a:off x="636840" y="3886200"/>
            <a:ext cx="1470600" cy="1190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Αρχή πίνακα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διανυσμάτων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διακοπών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Box 1"/>
          <p:cNvSpPr/>
          <p:nvPr/>
        </p:nvSpPr>
        <p:spPr>
          <a:xfrm>
            <a:off x="468000" y="260280"/>
            <a:ext cx="832968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Απόκτηση διανύσματος διακοπής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Rectangle 2"/>
          <p:cNvSpPr/>
          <p:nvPr/>
        </p:nvSpPr>
        <p:spPr>
          <a:xfrm>
            <a:off x="2209680" y="1828800"/>
            <a:ext cx="144792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Line 3"/>
          <p:cNvSpPr/>
          <p:nvPr/>
        </p:nvSpPr>
        <p:spPr>
          <a:xfrm>
            <a:off x="2895480" y="2361960"/>
            <a:ext cx="1440" cy="3886200"/>
          </a:xfrm>
          <a:prstGeom prst="line">
            <a:avLst/>
          </a:prstGeom>
          <a:ln w="12600">
            <a:solidFill>
              <a:srgbClr val="000000"/>
            </a:solidFill>
            <a:prstDash val="dash"/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Rectangle 4"/>
          <p:cNvSpPr/>
          <p:nvPr/>
        </p:nvSpPr>
        <p:spPr>
          <a:xfrm>
            <a:off x="5410080" y="1828800"/>
            <a:ext cx="144792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:</a:t>
            </a:r>
            <a:r>
              <a:rPr lang="el-GR" sz="2400" b="0" u="sng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Line 5"/>
          <p:cNvSpPr/>
          <p:nvPr/>
        </p:nvSpPr>
        <p:spPr>
          <a:xfrm>
            <a:off x="6095880" y="2361960"/>
            <a:ext cx="1440" cy="3886200"/>
          </a:xfrm>
          <a:prstGeom prst="line">
            <a:avLst/>
          </a:prstGeom>
          <a:ln w="12600">
            <a:solidFill>
              <a:srgbClr val="000000"/>
            </a:solidFill>
            <a:prstDash val="dash"/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Rectangle 6"/>
          <p:cNvSpPr/>
          <p:nvPr/>
        </p:nvSpPr>
        <p:spPr>
          <a:xfrm>
            <a:off x="2133360" y="2819160"/>
            <a:ext cx="1600200" cy="83844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λαμβάνει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αίτημα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Rectangle 7"/>
          <p:cNvSpPr/>
          <p:nvPr/>
        </p:nvSpPr>
        <p:spPr>
          <a:xfrm>
            <a:off x="5257800" y="3657600"/>
            <a:ext cx="1600200" cy="838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λαμβάνει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ack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Rectangle 8"/>
          <p:cNvSpPr/>
          <p:nvPr/>
        </p:nvSpPr>
        <p:spPr>
          <a:xfrm>
            <a:off x="2133360" y="4495680"/>
            <a:ext cx="1600200" cy="838080"/>
          </a:xfrm>
          <a:prstGeom prst="rect">
            <a:avLst/>
          </a:prstGeom>
          <a:solidFill>
            <a:srgbClr val="FFFFFF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λαμβάνει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διάνυσμα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Line 9"/>
          <p:cNvSpPr/>
          <p:nvPr/>
        </p:nvSpPr>
        <p:spPr>
          <a:xfrm>
            <a:off x="3733560" y="3657600"/>
            <a:ext cx="1524240" cy="144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Line 10"/>
          <p:cNvSpPr/>
          <p:nvPr/>
        </p:nvSpPr>
        <p:spPr>
          <a:xfrm flipH="1">
            <a:off x="3732120" y="4495680"/>
            <a:ext cx="1527120" cy="144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Γενικός μηχανισμός διακοπής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AutoShape 2"/>
          <p:cNvSpPr/>
          <p:nvPr/>
        </p:nvSpPr>
        <p:spPr>
          <a:xfrm>
            <a:off x="2203200" y="4790880"/>
            <a:ext cx="1143000" cy="60948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AutoShape 3"/>
          <p:cNvSpPr/>
          <p:nvPr/>
        </p:nvSpPr>
        <p:spPr>
          <a:xfrm>
            <a:off x="3879720" y="4790880"/>
            <a:ext cx="1066680" cy="60948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AutoShape 4"/>
          <p:cNvSpPr/>
          <p:nvPr/>
        </p:nvSpPr>
        <p:spPr>
          <a:xfrm>
            <a:off x="3956040" y="1666800"/>
            <a:ext cx="761760" cy="60948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Rectangle 5"/>
          <p:cNvSpPr/>
          <p:nvPr/>
        </p:nvSpPr>
        <p:spPr>
          <a:xfrm>
            <a:off x="4069800" y="1819080"/>
            <a:ext cx="56232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 algn="ctr"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intr?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Line 6"/>
          <p:cNvSpPr/>
          <p:nvPr/>
        </p:nvSpPr>
        <p:spPr>
          <a:xfrm flipH="1">
            <a:off x="3344760" y="1971360"/>
            <a:ext cx="614160" cy="180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Line 7"/>
          <p:cNvSpPr/>
          <p:nvPr/>
        </p:nvSpPr>
        <p:spPr>
          <a:xfrm>
            <a:off x="4336920" y="2276280"/>
            <a:ext cx="1440" cy="30492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Rectangle 8"/>
          <p:cNvSpPr/>
          <p:nvPr/>
        </p:nvSpPr>
        <p:spPr>
          <a:xfrm>
            <a:off x="3650040" y="2047680"/>
            <a:ext cx="27504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N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Rectangle 9"/>
          <p:cNvSpPr/>
          <p:nvPr/>
        </p:nvSpPr>
        <p:spPr>
          <a:xfrm>
            <a:off x="4418280" y="2276280"/>
            <a:ext cx="238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Y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Rectangle 10"/>
          <p:cNvSpPr/>
          <p:nvPr/>
        </p:nvSpPr>
        <p:spPr>
          <a:xfrm>
            <a:off x="5715000" y="1981080"/>
            <a:ext cx="2733480" cy="191347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25560" rIns="63360" bIns="25560" anchor="t">
            <a:spAutoFit/>
          </a:bodyPr>
          <a:lstStyle/>
          <a:p>
            <a:pPr marL="4862520" indent="-4861080">
              <a:lnSpc>
                <a:spcPct val="88000"/>
              </a:lnSpc>
              <a:spcBef>
                <a:spcPts val="964"/>
              </a:spcBef>
              <a:tabLst>
                <a:tab pos="0" algn="l"/>
                <a:tab pos="486252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99FF"/>
                </a:solidFill>
                <a:effectLst/>
                <a:uFillTx/>
                <a:latin typeface="Times New Roman"/>
              </a:rPr>
              <a:t>	Δεχόμαστε ότι η επιλογή της προτεραιότητας έχει γίνει πριν από αυτό το σημείο.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Line 11"/>
          <p:cNvSpPr/>
          <p:nvPr/>
        </p:nvSpPr>
        <p:spPr>
          <a:xfrm flipH="1">
            <a:off x="2963160" y="3114360"/>
            <a:ext cx="613080" cy="180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Rectangle 12"/>
          <p:cNvSpPr/>
          <p:nvPr/>
        </p:nvSpPr>
        <p:spPr>
          <a:xfrm>
            <a:off x="3192840" y="2733480"/>
            <a:ext cx="27504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N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Rectangle 13"/>
          <p:cNvSpPr/>
          <p:nvPr/>
        </p:nvSpPr>
        <p:spPr>
          <a:xfrm>
            <a:off x="1822320" y="2885760"/>
            <a:ext cx="1131840" cy="52236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ignore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Line 14"/>
          <p:cNvSpPr/>
          <p:nvPr/>
        </p:nvSpPr>
        <p:spPr>
          <a:xfrm>
            <a:off x="4413240" y="3647880"/>
            <a:ext cx="1440" cy="30636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Rectangle 15"/>
          <p:cNvSpPr/>
          <p:nvPr/>
        </p:nvSpPr>
        <p:spPr>
          <a:xfrm>
            <a:off x="4507200" y="3597120"/>
            <a:ext cx="238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Y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Rectangle 16"/>
          <p:cNvSpPr/>
          <p:nvPr/>
        </p:nvSpPr>
        <p:spPr>
          <a:xfrm>
            <a:off x="3886200" y="3960720"/>
            <a:ext cx="1131840" cy="52056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ack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Rectangle 17"/>
          <p:cNvSpPr/>
          <p:nvPr/>
        </p:nvSpPr>
        <p:spPr>
          <a:xfrm>
            <a:off x="3981960" y="4971960"/>
            <a:ext cx="823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 algn="ctr"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vector?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Line 18"/>
          <p:cNvSpPr/>
          <p:nvPr/>
        </p:nvSpPr>
        <p:spPr>
          <a:xfrm>
            <a:off x="4413240" y="5327640"/>
            <a:ext cx="1440" cy="30636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Rectangle 19"/>
          <p:cNvSpPr/>
          <p:nvPr/>
        </p:nvSpPr>
        <p:spPr>
          <a:xfrm>
            <a:off x="4507200" y="5276520"/>
            <a:ext cx="238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Y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Line 20"/>
          <p:cNvSpPr/>
          <p:nvPr/>
        </p:nvSpPr>
        <p:spPr>
          <a:xfrm>
            <a:off x="4413240" y="4487760"/>
            <a:ext cx="1440" cy="30636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Rectangle 21"/>
          <p:cNvSpPr/>
          <p:nvPr/>
        </p:nvSpPr>
        <p:spPr>
          <a:xfrm>
            <a:off x="4507200" y="4437000"/>
            <a:ext cx="238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Y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Line 22"/>
          <p:cNvSpPr/>
          <p:nvPr/>
        </p:nvSpPr>
        <p:spPr>
          <a:xfrm flipH="1">
            <a:off x="3267000" y="5099040"/>
            <a:ext cx="614160" cy="144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Rectangle 23"/>
          <p:cNvSpPr/>
          <p:nvPr/>
        </p:nvSpPr>
        <p:spPr>
          <a:xfrm>
            <a:off x="3662640" y="4819320"/>
            <a:ext cx="27504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N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Rectangle 24"/>
          <p:cNvSpPr/>
          <p:nvPr/>
        </p:nvSpPr>
        <p:spPr>
          <a:xfrm>
            <a:off x="2296440" y="4971960"/>
            <a:ext cx="97416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 algn="ctr"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timeout?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Line 25"/>
          <p:cNvSpPr/>
          <p:nvPr/>
        </p:nvSpPr>
        <p:spPr>
          <a:xfrm flipH="1">
            <a:off x="1665000" y="5099040"/>
            <a:ext cx="612720" cy="1440"/>
          </a:xfrm>
          <a:prstGeom prst="line">
            <a:avLst/>
          </a:prstGeom>
          <a:ln w="1260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Rectangle 26"/>
          <p:cNvSpPr/>
          <p:nvPr/>
        </p:nvSpPr>
        <p:spPr>
          <a:xfrm>
            <a:off x="2065680" y="4819320"/>
            <a:ext cx="238680" cy="28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3360" tIns="25560" rIns="63360" bIns="25560" anchor="t">
            <a:spAutoFit/>
          </a:bodyPr>
          <a:lstStyle/>
          <a:p>
            <a:pPr>
              <a:lnSpc>
                <a:spcPct val="8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Y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Line 27"/>
          <p:cNvSpPr/>
          <p:nvPr/>
        </p:nvSpPr>
        <p:spPr>
          <a:xfrm flipV="1">
            <a:off x="2811240" y="4257000"/>
            <a:ext cx="1800" cy="5382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Line 28"/>
          <p:cNvSpPr/>
          <p:nvPr/>
        </p:nvSpPr>
        <p:spPr>
          <a:xfrm>
            <a:off x="2811240" y="4259160"/>
            <a:ext cx="1068480" cy="1440"/>
          </a:xfrm>
          <a:prstGeom prst="line">
            <a:avLst/>
          </a:prstGeom>
          <a:ln w="1260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Rectangle 29"/>
          <p:cNvSpPr/>
          <p:nvPr/>
        </p:nvSpPr>
        <p:spPr>
          <a:xfrm>
            <a:off x="528480" y="4876560"/>
            <a:ext cx="1131840" cy="52092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bus error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Rectangle 30"/>
          <p:cNvSpPr/>
          <p:nvPr/>
        </p:nvSpPr>
        <p:spPr>
          <a:xfrm>
            <a:off x="3427200" y="5640120"/>
            <a:ext cx="1895400" cy="52092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2160" tIns="46080" rIns="92160" bIns="4608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call table[vector]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AutoShape 31"/>
          <p:cNvSpPr/>
          <p:nvPr/>
        </p:nvSpPr>
        <p:spPr>
          <a:xfrm>
            <a:off x="3574800" y="2581200"/>
            <a:ext cx="1600200" cy="1066680"/>
          </a:xfrm>
          <a:prstGeom prst="diamond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Rectangle 32"/>
          <p:cNvSpPr/>
          <p:nvPr/>
        </p:nvSpPr>
        <p:spPr>
          <a:xfrm>
            <a:off x="3509640" y="2668320"/>
            <a:ext cx="1819440" cy="7761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3360" tIns="25560" rIns="63360" bIns="25560" anchor="t">
            <a:spAutoFit/>
          </a:bodyPr>
          <a:lstStyle/>
          <a:p>
            <a:pPr marL="343080" indent="-341640" algn="ctr">
              <a:lnSpc>
                <a:spcPct val="88000"/>
              </a:lnSpc>
              <a:spcBef>
                <a:spcPts val="964"/>
              </a:spcBef>
              <a:tabLst>
                <a:tab pos="0" algn="l"/>
                <a:tab pos="343080" algn="l"/>
                <a:tab pos="1257480" algn="l"/>
                <a:tab pos="2171880" algn="l"/>
                <a:tab pos="3086280" algn="l"/>
                <a:tab pos="4000680" algn="l"/>
                <a:tab pos="4915080" algn="l"/>
                <a:tab pos="5829480" algn="l"/>
                <a:tab pos="6743880" algn="l"/>
                <a:tab pos="7658280" algn="l"/>
                <a:tab pos="8572680" algn="l"/>
                <a:tab pos="9487080" algn="l"/>
                <a:tab pos="104014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intr priority &gt; current priority?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Text Box 33"/>
          <p:cNvSpPr/>
          <p:nvPr/>
        </p:nvSpPr>
        <p:spPr>
          <a:xfrm>
            <a:off x="1836720" y="1699920"/>
            <a:ext cx="180828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συνεχίζει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την εκτέλεση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Ακολουθία διακοπής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CPU επιβεβαιώνει την αίτηση.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συσκευή στέλνει το διάνυσμα.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CPU καλεί το χειριστή.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λογισμικό διεκπαιραιώνει την αίτηση.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CPU επαναφέρει την κατάσταση στο πρόγραμμα προσκηνίου.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Πηγές επιβάρυνσης από διακοπές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Χρόνος εκτέλεσης της υπορουτίνας της διακοπής.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Επιβάρυνση μηχανισμού διακοπής.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Αποθήκευση/επανάκτηση καταχωρητών.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Ποινές σχετικές με τη διοχέτευση.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Ποινές σχετικές με την κρυφή μνήμη.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Διακοπές στον ARM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ARM7 υποστηρίζει δύο τύπους διακοπών: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Γρήγορες απαιτήσεις διακοπών (FIQs).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Απαιτήσεις διακοπών (IRQs).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πίνακας των διακοπών ξεκινά στη θέση  0.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Η διαδικασία των διακοπών στον ARM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Ενέργειες της CPU: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Αποθηκεύει τον PC. Αντιγράφει τον CPSR στον SPSR.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Εξαναγκάζει τα bits στον CPSR να καταγράψουν τη διακοπή.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Αντιγράφει στον PC το κατάλληλο διάνυσμα διακοπής (interrupt vector).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Καθήκοντα του διαχειριστή: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Αποκαθιστά τον κατάλληλο PC.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Αποκαθιστά τον CPSR από τον SPSR.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Καθαρίζει τις σημαίες που εξουδετερώνουν τις διακοπές (interrupt disable flags).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Καθυστέρηση της διακοπής στον ARM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χειρότερη περίπτωση καθυστέρησης (latency) για ανταπόκριση σε κάποιο interrupt είναι 27 κύκλοι: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Δύο κύκλοι για συγχρονισμό με το εξωτερικό αίτημα.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Έως 20 κύκλους για την ολοκλήρωση της τρέχουσας εντολής.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Τρεις κύκλοι για εξαίρεση προσπέλασης δεδομένων (data abort).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Δύο κύκλοι για είσοδο σε κατάσταση διαχείρισης του interrupt.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 Box 1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Λειτουργία τύπου υπερχρήστη στον ARM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Χρησιμοποιείται η εντολή SWI για είσοδο σε λειτουργία τύπου υπερχρήστη, όμοια με υπορουτίνα: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4400">
              <a:lnSpc>
                <a:spcPct val="90000"/>
              </a:lnSpc>
              <a:spcBef>
                <a:spcPts val="700"/>
              </a:spcBef>
              <a:tabLst>
                <a:tab pos="0" algn="l"/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  <a:ea typeface="ＭＳ Ｐゴシック"/>
              </a:rPr>
              <a:t>SWI CODE_1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Τίθεται ο PC σε 0x08. 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Το όρισμα της SWI μεταβιβάζεται στον κώδικα λειτουργίας επόπτη.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Σώζεται ο CPSR στον SPSR.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Εξαίρεση (exception)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Εξαίρεση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εσωτερικά ανιχνεύσιμο σφάλμα.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εξαιρέσεις είναι σύγχρονες με τις εντολές αλλά απρόβλεπτες.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μηχανισμός εξαιρέσεων χτίζεται πάνω από το μηχανισμό διακοπής.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εξαιρέσεις συνήθως διανυσματοποιούνται και τους ορίζεται προτεραιότητα.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Παγίδα (trap)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Παγίδα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(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διακοπή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r>
              <a:rPr lang="el-GR" sz="28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λογισμικού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): μια εξαίρεση που δημιουργείται από μια εντολή.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Γίνεται κλήση λειτουργίας τύπου υπερχρήστη.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ARM χρησιμοποιεί εντολές SWI για παγίδες.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SHARC προσφέρει τρία επίπεδα διακοπής λογισμικού.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Καλείται με ενεργοποίηση των bit του καταχωρητή IRPTL.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Συνεπεξεργαστής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0033"/>
                </a:solidFill>
                <a:effectLst/>
                <a:uFillTx/>
                <a:latin typeface="Calibri"/>
              </a:rPr>
              <a:t>Συνεπεξεργαστής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προστιθέμενη λειτουργική μονάδα που καλείται με εντολή.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Μονάδες κινητής υποδιαστολής συνήθως δομούνται σαν συνεπεξεργαστές.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ARM υποστηρίζει έως 16 συνεπεξεργαστές που επιλέγονται από το σχεδιαστή.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ＭＳ Ｐゴシック"/>
              </a:rPr>
              <a:t>Ο συνεπεξεργαστής κινητής υποδιαστολής χρησιμοποιεί τις μονάδες 1 και 2.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1849</TotalTime>
  <Words>1468</Words>
  <Application>Microsoft Macintosh PowerPoint</Application>
  <PresentationFormat>Προβολή στην οθόνη (4:3)</PresentationFormat>
  <Paragraphs>278</Paragraphs>
  <Slides>33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Calibri</vt:lpstr>
      <vt:lpstr>Courier New</vt:lpstr>
      <vt:lpstr>Monotype Sorts</vt:lpstr>
      <vt:lpstr>Times New Roman</vt:lpstr>
      <vt:lpstr>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SHARC programming model</dc:title>
  <dc:subject/>
  <dc:creator>Wayne Wolf</dc:creator>
  <dc:description/>
  <cp:lastModifiedBy>NIKOLAOS VOROS</cp:lastModifiedBy>
  <cp:revision>259</cp:revision>
  <dcterms:created xsi:type="dcterms:W3CDTF">1995-06-18T01:31:02Z</dcterms:created>
  <dcterms:modified xsi:type="dcterms:W3CDTF">2026-10-16T09:45:55Z</dcterms:modified>
  <dc:language>el-GR</dc:language>
</cp:coreProperties>
</file>