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5" r:id="rId30"/>
    <p:sldId id="288" r:id="rId3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194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defRPr>
            </a:lvl1pPr>
          </a:lstStyle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743040" lvl="1" indent="-28584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143000" lvl="2" indent="-228600" algn="l">
              <a:spcBef>
                <a:spcPts val="799"/>
              </a:spcBef>
              <a:buClr>
                <a:srgbClr val="FFCC00"/>
              </a:buClr>
              <a:buFont typeface="Monotype Sorts" charset="2"/>
              <a:buChar char="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600200" lvl="3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057400" lvl="4" indent="-228600" algn="l">
              <a:spcBef>
                <a:spcPts val="799"/>
              </a:spcBef>
              <a:buClr>
                <a:srgbClr val="FFCC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Calibri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31640" y="6229080"/>
            <a:ext cx="190512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© 2000 Morgan Kaufman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6229080"/>
            <a:ext cx="289548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l-GR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Overheads for </a:t>
            </a:r>
            <a:r>
              <a:rPr lang="el-GR" sz="1400" b="0" i="1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Computers as Components</a:t>
            </a:r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730560" y="6229080"/>
            <a:ext cx="1904760" cy="45720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b">
            <a:noAutofit/>
          </a:bodyPr>
          <a:lstStyle>
            <a:lvl1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spcBef>
                <a:spcPts val="876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C49EE59F-FB02-40E8-B801-384DBC0BB073}" type="slidenum">
              <a:rPr lang="en-US" sz="1400" b="0" u="none" strike="noStrike">
                <a:solidFill>
                  <a:srgbClr val="5E574E"/>
                </a:solidFill>
                <a:effectLst/>
                <a:uFillTx/>
                <a:latin typeface="Arial"/>
              </a:rPr>
              <a:t>‹#›</a:t>
            </a:fld>
            <a:endParaRPr lang="el-G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pic>
        <p:nvPicPr>
          <p:cNvPr id="7" name="Picture 7" descr="paint"/>
          <p:cNvPicPr/>
          <p:nvPr/>
        </p:nvPicPr>
        <p:blipFill>
          <a:blip r:embed="rId2"/>
          <a:stretch/>
        </p:blipFill>
        <p:spPr>
          <a:xfrm>
            <a:off x="914400" y="1314360"/>
            <a:ext cx="8229600" cy="384120"/>
          </a:xfrm>
          <a:prstGeom prst="rect">
            <a:avLst/>
          </a:prstGeom>
          <a:noFill/>
          <a:ln w="38160"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Εκδόσεις του ARM.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Συμβολική γλώσσα (assembly) του ARM.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Προγραμματιστικό μοντέλο του ARM.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Οργάνωση μνήμης του ARM.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Λειτουργίες δεδομένων του ARM.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Ροή ελέγχου του ARM.</a:t>
            </a:r>
          </a:p>
        </p:txBody>
      </p:sp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Σύνολο εντολών του ARM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ARM αρχιτεκτονική έχει επεκταθεί σε διάφορες εκδόσεις.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Θα επικεντρωθούμε στην έκδοση ARM7.</a:t>
            </a: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Εκδόσεις του ARM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Αρκετά τυπική γλώσσα </a:t>
            </a:r>
            <a:r>
              <a:rPr lang="el-GR" sz="3200" b="0" u="none" strike="noStrike" dirty="0" err="1">
                <a:solidFill>
                  <a:srgbClr val="000000"/>
                </a:solidFill>
                <a:effectLst/>
                <a:uFillTx/>
                <a:latin typeface="Calibri"/>
              </a:rPr>
              <a:t>assembly</a:t>
            </a: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alibri"/>
              </a:rPr>
              <a:t>:</a:t>
            </a: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32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ourier New"/>
              </a:rPr>
              <a:t>			</a:t>
            </a:r>
            <a:r>
              <a:rPr lang="en-US" sz="3200" b="0" u="none" strike="noStrike" dirty="0">
                <a:solidFill>
                  <a:srgbClr val="000000"/>
                </a:solidFill>
                <a:effectLst/>
                <a:uFillTx/>
                <a:latin typeface="Courier New"/>
              </a:rPr>
              <a:t>		</a:t>
            </a: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ourier New"/>
              </a:rPr>
              <a:t>LDR r0,[r8] ; σχόλιο</a:t>
            </a:r>
            <a:endParaRPr lang="el-GR" sz="32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ourier New"/>
              </a:rPr>
              <a:t>ετικέτα	</a:t>
            </a:r>
            <a:r>
              <a:rPr lang="en-US" sz="3200" b="0" u="none" strike="noStrike" dirty="0">
                <a:solidFill>
                  <a:srgbClr val="000000"/>
                </a:solidFill>
                <a:effectLst/>
                <a:uFillTx/>
                <a:latin typeface="Courier New"/>
              </a:rPr>
              <a:t>	</a:t>
            </a:r>
            <a:r>
              <a:rPr lang="el-GR" sz="3200" b="0" u="none" strike="noStrike" dirty="0">
                <a:solidFill>
                  <a:srgbClr val="000000"/>
                </a:solidFill>
                <a:effectLst/>
                <a:uFillTx/>
                <a:latin typeface="Courier New"/>
              </a:rPr>
              <a:t>ADD r4,r0,r1</a:t>
            </a:r>
            <a:endParaRPr lang="el-GR" sz="3200" b="0" u="none" strike="noStrike" dirty="0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Συμβολική γλώσσα (assembly) του ARM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Προγραμματιστικό μοντέλο του ARM</a:t>
            </a:r>
          </a:p>
        </p:txBody>
      </p:sp>
      <p:sp>
        <p:nvSpPr>
          <p:cNvPr id="15" name="Rectangle 4"/>
          <p:cNvSpPr/>
          <p:nvPr/>
        </p:nvSpPr>
        <p:spPr>
          <a:xfrm>
            <a:off x="1904760" y="2133360"/>
            <a:ext cx="1219320" cy="38124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r0</a:t>
            </a:r>
          </a:p>
        </p:txBody>
      </p:sp>
      <p:sp>
        <p:nvSpPr>
          <p:cNvPr id="16" name="Rectangle 5"/>
          <p:cNvSpPr/>
          <p:nvPr/>
        </p:nvSpPr>
        <p:spPr>
          <a:xfrm>
            <a:off x="1904760" y="251460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</a:t>
            </a:r>
          </a:p>
        </p:txBody>
      </p:sp>
      <p:sp>
        <p:nvSpPr>
          <p:cNvPr id="17" name="Rectangle 6"/>
          <p:cNvSpPr/>
          <p:nvPr/>
        </p:nvSpPr>
        <p:spPr>
          <a:xfrm>
            <a:off x="1904760" y="289548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r2</a:t>
            </a:r>
          </a:p>
        </p:txBody>
      </p:sp>
      <p:sp>
        <p:nvSpPr>
          <p:cNvPr id="18" name="Rectangle 7"/>
          <p:cNvSpPr/>
          <p:nvPr/>
        </p:nvSpPr>
        <p:spPr>
          <a:xfrm>
            <a:off x="1904760" y="3276360"/>
            <a:ext cx="1219320" cy="38124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r3</a:t>
            </a:r>
          </a:p>
        </p:txBody>
      </p:sp>
      <p:sp>
        <p:nvSpPr>
          <p:cNvPr id="19" name="Rectangle 8"/>
          <p:cNvSpPr/>
          <p:nvPr/>
        </p:nvSpPr>
        <p:spPr>
          <a:xfrm>
            <a:off x="1904760" y="365760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r4</a:t>
            </a:r>
          </a:p>
        </p:txBody>
      </p:sp>
      <p:sp>
        <p:nvSpPr>
          <p:cNvPr id="20" name="Rectangle 9"/>
          <p:cNvSpPr/>
          <p:nvPr/>
        </p:nvSpPr>
        <p:spPr>
          <a:xfrm>
            <a:off x="1904760" y="403848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r5</a:t>
            </a:r>
          </a:p>
        </p:txBody>
      </p:sp>
      <p:sp>
        <p:nvSpPr>
          <p:cNvPr id="21" name="Rectangle 10"/>
          <p:cNvSpPr/>
          <p:nvPr/>
        </p:nvSpPr>
        <p:spPr>
          <a:xfrm>
            <a:off x="1904760" y="4419360"/>
            <a:ext cx="1219320" cy="38124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r6</a:t>
            </a:r>
          </a:p>
        </p:txBody>
      </p:sp>
      <p:sp>
        <p:nvSpPr>
          <p:cNvPr id="22" name="Rectangle 11"/>
          <p:cNvSpPr/>
          <p:nvPr/>
        </p:nvSpPr>
        <p:spPr>
          <a:xfrm>
            <a:off x="1904760" y="480060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r7</a:t>
            </a:r>
          </a:p>
        </p:txBody>
      </p:sp>
      <p:sp>
        <p:nvSpPr>
          <p:cNvPr id="23" name="Rectangle 12"/>
          <p:cNvSpPr/>
          <p:nvPr/>
        </p:nvSpPr>
        <p:spPr>
          <a:xfrm>
            <a:off x="4190760" y="2133360"/>
            <a:ext cx="1219320" cy="38124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r8</a:t>
            </a:r>
          </a:p>
        </p:txBody>
      </p:sp>
      <p:sp>
        <p:nvSpPr>
          <p:cNvPr id="24" name="Rectangle 13"/>
          <p:cNvSpPr/>
          <p:nvPr/>
        </p:nvSpPr>
        <p:spPr>
          <a:xfrm>
            <a:off x="4190760" y="251460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r9</a:t>
            </a:r>
          </a:p>
        </p:txBody>
      </p:sp>
      <p:sp>
        <p:nvSpPr>
          <p:cNvPr id="25" name="Rectangle 14"/>
          <p:cNvSpPr/>
          <p:nvPr/>
        </p:nvSpPr>
        <p:spPr>
          <a:xfrm>
            <a:off x="4190760" y="289548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r10</a:t>
            </a:r>
          </a:p>
        </p:txBody>
      </p:sp>
      <p:sp>
        <p:nvSpPr>
          <p:cNvPr id="26" name="Rectangle 15"/>
          <p:cNvSpPr/>
          <p:nvPr/>
        </p:nvSpPr>
        <p:spPr>
          <a:xfrm>
            <a:off x="4190760" y="3276360"/>
            <a:ext cx="1219320" cy="38124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r11</a:t>
            </a:r>
          </a:p>
        </p:txBody>
      </p:sp>
      <p:sp>
        <p:nvSpPr>
          <p:cNvPr id="27" name="Rectangle 16"/>
          <p:cNvSpPr/>
          <p:nvPr/>
        </p:nvSpPr>
        <p:spPr>
          <a:xfrm>
            <a:off x="4190760" y="365760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r12</a:t>
            </a:r>
          </a:p>
        </p:txBody>
      </p:sp>
      <p:sp>
        <p:nvSpPr>
          <p:cNvPr id="28" name="Rectangle 17"/>
          <p:cNvSpPr/>
          <p:nvPr/>
        </p:nvSpPr>
        <p:spPr>
          <a:xfrm>
            <a:off x="4190760" y="403848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r13</a:t>
            </a:r>
          </a:p>
        </p:txBody>
      </p:sp>
      <p:sp>
        <p:nvSpPr>
          <p:cNvPr id="29" name="Rectangle 18"/>
          <p:cNvSpPr/>
          <p:nvPr/>
        </p:nvSpPr>
        <p:spPr>
          <a:xfrm>
            <a:off x="4190760" y="4419360"/>
            <a:ext cx="1219320" cy="38124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r14</a:t>
            </a:r>
          </a:p>
        </p:txBody>
      </p:sp>
      <p:sp>
        <p:nvSpPr>
          <p:cNvPr id="30" name="Rectangle 19"/>
          <p:cNvSpPr/>
          <p:nvPr/>
        </p:nvSpPr>
        <p:spPr>
          <a:xfrm>
            <a:off x="4190760" y="4800600"/>
            <a:ext cx="1219320" cy="38088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r15 (PC)</a:t>
            </a:r>
          </a:p>
        </p:txBody>
      </p:sp>
      <p:sp>
        <p:nvSpPr>
          <p:cNvPr id="31" name="Rectangle 20"/>
          <p:cNvSpPr/>
          <p:nvPr/>
        </p:nvSpPr>
        <p:spPr>
          <a:xfrm>
            <a:off x="6019560" y="3200400"/>
            <a:ext cx="2590920" cy="53316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CPSR</a:t>
            </a:r>
          </a:p>
        </p:txBody>
      </p:sp>
      <p:sp>
        <p:nvSpPr>
          <p:cNvPr id="32" name="Text Box 21"/>
          <p:cNvSpPr/>
          <p:nvPr/>
        </p:nvSpPr>
        <p:spPr>
          <a:xfrm>
            <a:off x="5928840" y="2681280"/>
            <a:ext cx="43524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31</a:t>
            </a:r>
          </a:p>
        </p:txBody>
      </p:sp>
      <p:sp>
        <p:nvSpPr>
          <p:cNvPr id="33" name="Text Box 22"/>
          <p:cNvSpPr/>
          <p:nvPr/>
        </p:nvSpPr>
        <p:spPr>
          <a:xfrm>
            <a:off x="8231040" y="2666880"/>
            <a:ext cx="307800" cy="39852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0</a:t>
            </a:r>
          </a:p>
        </p:txBody>
      </p:sp>
      <p:grpSp>
        <p:nvGrpSpPr>
          <p:cNvPr id="34" name="Group 25"/>
          <p:cNvGrpSpPr/>
          <p:nvPr/>
        </p:nvGrpSpPr>
        <p:grpSpPr>
          <a:xfrm>
            <a:off x="5790600" y="3809880"/>
            <a:ext cx="1676520" cy="916560"/>
            <a:chOff x="5790600" y="3809880"/>
            <a:chExt cx="1676520" cy="916560"/>
          </a:xfrm>
        </p:grpSpPr>
        <p:sp>
          <p:nvSpPr>
            <p:cNvPr id="35" name="AutoShape 23"/>
            <p:cNvSpPr/>
            <p:nvPr/>
          </p:nvSpPr>
          <p:spPr>
            <a:xfrm rot="5400000">
              <a:off x="6324120" y="3276360"/>
              <a:ext cx="609480" cy="1676520"/>
            </a:xfrm>
            <a:custGeom>
              <a:avLst/>
              <a:gdLst>
                <a:gd name="textAreaLeft" fmla="*/ 389520 w 609480"/>
                <a:gd name="textAreaRight" fmla="*/ 609840 w 609480"/>
                <a:gd name="textAreaTop" fmla="*/ 43560 h 1676520"/>
                <a:gd name="textAreaBottom" fmla="*/ 1632960 h 1676520"/>
                <a:gd name="GluePoint1X" fmla="*/ 21600 w 21600"/>
                <a:gd name="GluePoint1Y" fmla="*/ 0 h 21600"/>
                <a:gd name="GluePoint2X" fmla="*/ 0 w 21600"/>
                <a:gd name="GluePoint2Y" fmla="*/ 10800 h 21600"/>
                <a:gd name="GluePoint3X" fmla="*/ 21600 w 21600"/>
                <a:gd name="GluePoint3Y" fmla="*/ 21600 h 21600"/>
              </a:gdLst>
              <a:ahLst/>
              <a:cxnLst>
                <a:cxn ang="0">
                  <a:pos x="GluePoint1X" y="GluePoint1Y"/>
                </a:cxn>
                <a:cxn ang="0">
                  <a:pos x="GluePoint2X" y="GluePoint2Y"/>
                </a:cxn>
                <a:cxn ang="0">
                  <a:pos x="GluePoint3X" y="GluePoint3Y"/>
                </a:cxn>
              </a:cxnLst>
              <a:rect l="textAreaLeft" t="textAreaTop" r="textAreaRight" b="textAreaBottom"/>
              <a:pathLst>
                <a:path w="21600" h="21600">
                  <a:moveTo>
                    <a:pt x="21600" y="0"/>
                  </a:moveTo>
                  <a:cubicBezTo>
                    <a:pt x="16200" y="0"/>
                    <a:pt x="10800" y="900"/>
                    <a:pt x="10800" y="1800"/>
                  </a:cubicBezTo>
                  <a:lnTo>
                    <a:pt x="10800" y="9000"/>
                  </a:lnTo>
                  <a:cubicBezTo>
                    <a:pt x="10800" y="9900"/>
                    <a:pt x="5400" y="10800"/>
                    <a:pt x="0" y="10800"/>
                  </a:cubicBezTo>
                  <a:cubicBezTo>
                    <a:pt x="5400" y="10800"/>
                    <a:pt x="10800" y="11700"/>
                    <a:pt x="10800" y="12600"/>
                  </a:cubicBezTo>
                  <a:lnTo>
                    <a:pt x="10800" y="19800"/>
                  </a:lnTo>
                  <a:cubicBezTo>
                    <a:pt x="10800" y="20700"/>
                    <a:pt x="16200" y="21600"/>
                    <a:pt x="21600" y="21600"/>
                  </a:cubicBezTo>
                </a:path>
              </a:pathLst>
            </a:custGeom>
            <a:noFill/>
            <a:ln w="28440">
              <a:solidFill>
                <a:srgbClr val="FF0033"/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ctr">
              <a:no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  <p:sp>
          <p:nvSpPr>
            <p:cNvPr id="36" name="Text Box 24"/>
            <p:cNvSpPr/>
            <p:nvPr/>
          </p:nvSpPr>
          <p:spPr>
            <a:xfrm>
              <a:off x="6021360" y="4267080"/>
              <a:ext cx="1239120" cy="459360"/>
            </a:xfrm>
            <a:prstGeom prst="rect">
              <a:avLst/>
            </a:prstGeom>
            <a:noFill/>
            <a:ln w="3816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6800" rIns="90000" bIns="46800" anchor="t">
              <a:spAutoFit/>
            </a:bodyPr>
            <a:lstStyle/>
            <a:p>
              <a:pPr>
                <a:lnSpc>
                  <a:spcPct val="100000"/>
                </a:lnSpc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r>
                <a:rPr lang="el-GR" sz="2400" b="0" u="none" strike="noStrike">
                  <a:solidFill>
                    <a:srgbClr val="0099FF"/>
                  </a:solidFill>
                  <a:effectLst/>
                  <a:uFillTx/>
                  <a:latin typeface="Times New Roman"/>
                </a:rPr>
                <a:t>N Z C V</a:t>
              </a:r>
              <a:endPara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 nodeType="clickEffect">
                      <p:stCondLst>
                        <p:cond delay="indefinite"/>
                      </p:stCondLst>
                      <p:childTnLst>
                        <p:par>
                          <p:cTn id="4" fill="hold" nodeType="withEffect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udio>
                                      <p:cMediaNode>
                                        <p:cTn id="6"/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/>
          <p:cNvSpPr txBox="1"/>
          <p:nvPr/>
        </p:nvSpPr>
        <p:spPr>
          <a:xfrm>
            <a:off x="457200" y="1885680"/>
            <a:ext cx="8178480" cy="1162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σειρά αποθήκευσης των byte μιας λέξης καθορίζει τη διάταξη byte (endianness):</a:t>
            </a:r>
          </a:p>
        </p:txBody>
      </p:sp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Διάταξη byte (endianness)</a:t>
            </a:r>
          </a:p>
        </p:txBody>
      </p:sp>
      <p:sp>
        <p:nvSpPr>
          <p:cNvPr id="39" name="Rectangle 4"/>
          <p:cNvSpPr/>
          <p:nvPr/>
        </p:nvSpPr>
        <p:spPr>
          <a:xfrm>
            <a:off x="685800" y="3962160"/>
            <a:ext cx="9144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byte 3</a:t>
            </a:r>
          </a:p>
        </p:txBody>
      </p:sp>
      <p:sp>
        <p:nvSpPr>
          <p:cNvPr id="40" name="Rectangle 5"/>
          <p:cNvSpPr/>
          <p:nvPr/>
        </p:nvSpPr>
        <p:spPr>
          <a:xfrm>
            <a:off x="1600200" y="3962160"/>
            <a:ext cx="9144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byte 2</a:t>
            </a:r>
          </a:p>
        </p:txBody>
      </p:sp>
      <p:sp>
        <p:nvSpPr>
          <p:cNvPr id="41" name="Rectangle 6"/>
          <p:cNvSpPr/>
          <p:nvPr/>
        </p:nvSpPr>
        <p:spPr>
          <a:xfrm>
            <a:off x="2514600" y="3962160"/>
            <a:ext cx="9144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byte 1</a:t>
            </a:r>
          </a:p>
        </p:txBody>
      </p:sp>
      <p:sp>
        <p:nvSpPr>
          <p:cNvPr id="42" name="Rectangle 7"/>
          <p:cNvSpPr/>
          <p:nvPr/>
        </p:nvSpPr>
        <p:spPr>
          <a:xfrm>
            <a:off x="3429000" y="3962160"/>
            <a:ext cx="9144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byte 0</a:t>
            </a:r>
          </a:p>
        </p:txBody>
      </p:sp>
      <p:sp>
        <p:nvSpPr>
          <p:cNvPr id="43" name="Rectangle 8"/>
          <p:cNvSpPr/>
          <p:nvPr/>
        </p:nvSpPr>
        <p:spPr>
          <a:xfrm>
            <a:off x="4876560" y="3962160"/>
            <a:ext cx="9144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byte 0</a:t>
            </a:r>
          </a:p>
        </p:txBody>
      </p:sp>
      <p:sp>
        <p:nvSpPr>
          <p:cNvPr id="44" name="Rectangle 9"/>
          <p:cNvSpPr/>
          <p:nvPr/>
        </p:nvSpPr>
        <p:spPr>
          <a:xfrm>
            <a:off x="5790960" y="3962160"/>
            <a:ext cx="9144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byte 1</a:t>
            </a:r>
          </a:p>
        </p:txBody>
      </p:sp>
      <p:sp>
        <p:nvSpPr>
          <p:cNvPr id="45" name="Rectangle 10"/>
          <p:cNvSpPr/>
          <p:nvPr/>
        </p:nvSpPr>
        <p:spPr>
          <a:xfrm>
            <a:off x="6705360" y="3962160"/>
            <a:ext cx="9144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byte 2</a:t>
            </a:r>
          </a:p>
        </p:txBody>
      </p:sp>
      <p:sp>
        <p:nvSpPr>
          <p:cNvPr id="46" name="Rectangle 11"/>
          <p:cNvSpPr/>
          <p:nvPr/>
        </p:nvSpPr>
        <p:spPr>
          <a:xfrm>
            <a:off x="7619760" y="3962160"/>
            <a:ext cx="914400" cy="457200"/>
          </a:xfrm>
          <a:prstGeom prst="rect">
            <a:avLst/>
          </a:prstGeom>
          <a:solidFill>
            <a:srgbClr val="FFFF00"/>
          </a:solidFill>
          <a:ln w="12600">
            <a:solidFill>
              <a:srgbClr val="000000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byte 3</a:t>
            </a:r>
          </a:p>
        </p:txBody>
      </p:sp>
      <p:sp>
        <p:nvSpPr>
          <p:cNvPr id="47" name="Text Box 12"/>
          <p:cNvSpPr/>
          <p:nvPr/>
        </p:nvSpPr>
        <p:spPr>
          <a:xfrm>
            <a:off x="594720" y="3393720"/>
            <a:ext cx="8834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33"/>
                </a:solidFill>
                <a:effectLst/>
                <a:uFillTx/>
                <a:latin typeface="Times New Roman"/>
              </a:rPr>
              <a:t>bit 31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Text Box 13"/>
          <p:cNvSpPr/>
          <p:nvPr/>
        </p:nvSpPr>
        <p:spPr>
          <a:xfrm>
            <a:off x="3687120" y="3429000"/>
            <a:ext cx="7311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33"/>
                </a:solidFill>
                <a:effectLst/>
                <a:uFillTx/>
                <a:latin typeface="Times New Roman"/>
              </a:rPr>
              <a:t>bit 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9" name="Text Box 14"/>
          <p:cNvSpPr/>
          <p:nvPr/>
        </p:nvSpPr>
        <p:spPr>
          <a:xfrm>
            <a:off x="4573080" y="3429000"/>
            <a:ext cx="73116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33"/>
                </a:solidFill>
                <a:effectLst/>
                <a:uFillTx/>
                <a:latin typeface="Times New Roman"/>
              </a:rPr>
              <a:t>bit 0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Text Box 15"/>
          <p:cNvSpPr/>
          <p:nvPr/>
        </p:nvSpPr>
        <p:spPr>
          <a:xfrm>
            <a:off x="7773480" y="3429000"/>
            <a:ext cx="883440" cy="4593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FF0033"/>
                </a:solidFill>
                <a:effectLst/>
                <a:uFillTx/>
                <a:latin typeface="Times New Roman"/>
              </a:rPr>
              <a:t>bit 31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1" name="Text Box 16"/>
          <p:cNvSpPr/>
          <p:nvPr/>
        </p:nvSpPr>
        <p:spPr>
          <a:xfrm>
            <a:off x="1675800" y="4572000"/>
            <a:ext cx="165348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little-endian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μικρό άκρο</a:t>
            </a:r>
          </a:p>
        </p:txBody>
      </p:sp>
      <p:sp>
        <p:nvSpPr>
          <p:cNvPr id="52" name="Text Box 17"/>
          <p:cNvSpPr/>
          <p:nvPr/>
        </p:nvSpPr>
        <p:spPr>
          <a:xfrm>
            <a:off x="5870160" y="4572000"/>
            <a:ext cx="1760760" cy="824760"/>
          </a:xfrm>
          <a:prstGeom prst="rect">
            <a:avLst/>
          </a:prstGeom>
          <a:noFill/>
          <a:ln w="381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6800" rIns="90000" bIns="46800" anchor="t">
            <a:spAutoFit/>
          </a:bodyPr>
          <a:lstStyle/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big-endian</a:t>
            </a:r>
          </a:p>
          <a:p>
            <a:pPr>
              <a:lnSpc>
                <a:spcPct val="100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μεγάλο άκρο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λέξη έχει μήκος 32 bit.</a:t>
            </a: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λέξη μπορεί να διαιρεθεί σε τέσσερα bytes των 8 bits.</a:t>
            </a: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διευθύνσεις του ARM μπορούν να έχουν μήκος 32 bits.</a:t>
            </a: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διεύθυνση αναφέρεται στο byte.</a:t>
            </a:r>
          </a:p>
          <a:p>
            <a:pPr marL="743040" lvl="1" indent="-285840">
              <a:lnSpc>
                <a:spcPct val="9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διεύθυνση 4 αρχίζει στο byte 4.</a:t>
            </a:r>
          </a:p>
          <a:p>
            <a:pPr marL="343080" indent="-343080">
              <a:lnSpc>
                <a:spcPct val="9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Στη εκκίνηση μπορεί να οριστεί σαν μικρού ή μεγάλου άκρου (little-endian, big-endian mode).</a:t>
            </a: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Τύποι δεδομένων του ARM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Κάθε πράξη, αριθμητική, λογική ή ολίσθησης θέτει CPSR bits: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N (αρνητικό), Z (μηδέν), C (κρατούμενο), V (υπερχείλιση).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Παραδείγματα: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-1 + 1 = 0: NZCV = 0110.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2</a:t>
            </a:r>
            <a:r>
              <a:rPr lang="el-GR" sz="2800" b="0" u="none" strike="noStrike" baseline="30000">
                <a:solidFill>
                  <a:srgbClr val="000000"/>
                </a:solidFill>
                <a:effectLst/>
                <a:uFillTx/>
                <a:latin typeface="Calibri"/>
              </a:rPr>
              <a:t>31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-1+1 = -2</a:t>
            </a:r>
            <a:r>
              <a:rPr lang="el-GR" sz="2800" b="0" u="none" strike="noStrike" baseline="30000">
                <a:solidFill>
                  <a:srgbClr val="000000"/>
                </a:solidFill>
                <a:effectLst/>
                <a:uFillTx/>
                <a:latin typeface="Calibri"/>
              </a:rPr>
              <a:t>31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: NZCV = 1001.</a:t>
            </a: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ARM: bit κατάστασης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Box 56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Βασική φόρμα:</a:t>
            </a:r>
          </a:p>
          <a:p>
            <a:pPr marL="743040" lvl="1" indent="-28584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ADD r0,r1,r2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Υπολογίζει r1+r2, αποθηκεύει στο r0.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Άμεσοι τελεστές:</a:t>
            </a:r>
          </a:p>
          <a:p>
            <a:pPr marL="743040" lvl="1" indent="-28584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ADD r0,r1,#2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Υπολογίζει r1+2, αποθηκεύει στο r0.</a:t>
            </a:r>
          </a:p>
          <a:p>
            <a:pPr marL="743040" lvl="1" indent="-285840"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ARM: εντολές δεδομένων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Box 58"/>
          <p:cNvSpPr txBox="1"/>
          <p:nvPr/>
        </p:nvSpPr>
        <p:spPr>
          <a:xfrm>
            <a:off x="45684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ADD, ADC : πρόσθεση (με ή χωρίς κρατούμενο)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SUB, SBC : αφαίρεση (με ή χωρίς κρατούμενο)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RSB, RSC : αντίστροφη αφαίρεση (με ή χωρίς κρατούμενο)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MUL, MLA : πολλαπλασιασμός (και συσσώρευση)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622400" y="1885320"/>
            <a:ext cx="401292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AND, ORR, EOR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BIC : καθαρισμός bit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LSL, LSR : λογική μετατόπιση αριστερά/δεξιά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ASL, ASR : αριθμητική μετατόπιση αριστερά/δεξιά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ROR : περιστροφή δεξιά</a:t>
            </a:r>
          </a:p>
          <a:p>
            <a:pPr marL="343080" indent="-343080">
              <a:spcBef>
                <a:spcPts val="601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RRX : περιστροφή δεξιά επεκταμένη με C</a:t>
            </a:r>
          </a:p>
        </p:txBody>
      </p:sp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ARM: εντολές δεδομένων (2)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Λογική μετατόπιση: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Συμπληρώνει με μηδενικά.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Αριθμητική μετατόπιση: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Διατηρεί το πρόσημο στην αριθμητική ολίσθηση δεξιά.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RRX εκτελεί περιστροφή 33-bit, περιλαμβάνοντας C bit του CPSR πάνω από το sign bit.</a:t>
            </a: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Διαφορετικές λειτουργίες δεδομένων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CMP : σύγκριση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CMN : αρνητική σύγκριση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TST : bit-wise AND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TEQ : bit-wise XOR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Αυτές οι εντολές θέτουν μόνο τα NZCV bits του CPSR.</a:t>
            </a:r>
          </a:p>
        </p:txBody>
      </p:sp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ARM: εντολές σύγκρισης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MOV, MVN : μετακίνηση (αρνητική)</a:t>
            </a: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7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MOV r0, r1 ; αντιγράφει τον r1 στον r0</a:t>
            </a:r>
            <a:endParaRPr lang="el-GR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ARM: εντολές μετακίνησης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extBox 67"/>
          <p:cNvSpPr txBox="1"/>
          <p:nvPr/>
        </p:nvSpPr>
        <p:spPr>
          <a:xfrm>
            <a:off x="456840" y="1885320"/>
            <a:ext cx="84358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LDR, LDRH, LDRB : φόρτωση (μισή λέξη, byte)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STR, STRH, STRB : αποθήκευση (μισή λέξη, byte)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Τύποι διευθυνσιοδότησης: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έμμεση με καταχωρητή 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LDR r0,[r1]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 δεύτερο καταχωρητή 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LDR r0,[r1,-r2]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με σταθερά : </a:t>
            </a: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LDR r0,[r1,#4]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ARM: εντολές φόρτωσης/αποθήκευσης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TextBox 69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Δε μπορεί να γίνεται απ’ ευθείας αναφορά σε μία διεύθυνση μέσα σε μια εντολή.</a:t>
            </a: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τιμή υπολογίζεται με αριθμητικές πράξεις στον μετρητή προγράμματος (PC).</a:t>
            </a:r>
          </a:p>
          <a:p>
            <a:pPr marL="343080" indent="-343080">
              <a:lnSpc>
                <a:spcPct val="90000"/>
              </a:lnSpc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ψευδο-λειτουργία ADR παράγει εντολή που απαιτείται για να υπολογιστεί η διεύθυνση:</a:t>
            </a:r>
          </a:p>
          <a:p>
            <a:pPr marL="743040" lvl="1" indent="-285840">
              <a:lnSpc>
                <a:spcPct val="9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ADR r1,FOO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6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ARM: ψευδο-λειτουργία (pseudo-op) ADR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Box 7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C: </a:t>
            </a: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x = (a + b) - c;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Assembler:</a:t>
            </a: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r4,a		; παίρνει διεύθυνση για το a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r0,[r4]	; παίρνει την τιμή του a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r4,b		; παίρνει διεύθυνση για το b,                     			  επαναχρησιμοποίηση του r4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r1,[r4]	; παίρνει την τιμή του 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ADD r3,r0,r1	; υπολογίζει a+b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r4,c		; παίρνει διεύθυνση για το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r2,[r4]	; παίρνει την τιμή του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Ανάθεση σε 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Box 73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SUB r3,r3,r2	; πλήρης υπολογισμός του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r4,x		; παίρνει διεύθυνση για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 r3,[r4]	; αποθηκεύει την τιμή του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Ανάθεση σε C, συν.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Box 75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C:</a:t>
            </a: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y = a*(b+c);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Assembler:</a:t>
            </a: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r4,b ; παίρνει διεύθυνση για το 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r0,[r4] ; παίρνει την τιμή του 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r4,c ; παίρνει διεύθυνση για το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r1,[r4] ; παίρνει την τιμή του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ADD r2,r0,r1 ; υπολογίζει το μερικό αποτέλεσμα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r4,a ; παίρνει διεύθυνση για το a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r0,[r4] ; παίρνει την τιμή του a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Ανάθεση σε C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MUL r2,r2,r0 ; υπολογίζει την τελική τιμή του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r4,y ; παίρνει διεύθυνση για το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 r2,[r4] ; αποθηκεύει το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Ανάθεση σε C, συν.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Box 79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C:</a:t>
            </a: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z = (a &lt;&lt; 2) |  (b &amp; 15);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Assembler:</a:t>
            </a: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r4,a ; παίρνει διεύθυνση για το a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r0,[r4] ; παίρνει την τιμή του a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MOV r0,r0,LSL 2 ; εκτελεί μετατόπιση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r4,b ; παίρνει διεύθυνση για το 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r1,[r4] ; παίρνει την τιμή του 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AND r1,r1,#15 ; εκτελεί AND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ORR r1,r0,r1 ; εκτελεί OR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Ανάθεση σε C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Box 8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r4,z ; παίρνει διεύθυνση για το z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 r1,[r4] ; αποθηκεύει την τιμή για το z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Ανάθεση σε C, συν.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Box 83"/>
          <p:cNvSpPr txBox="1"/>
          <p:nvPr/>
        </p:nvSpPr>
        <p:spPr>
          <a:xfrm>
            <a:off x="457200" y="1885320"/>
            <a:ext cx="836280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Διευθυνσιοδότηση βάσης συν σχετική θέση (base-plus-offset):</a:t>
            </a:r>
          </a:p>
          <a:p>
            <a:pPr marL="743040" lvl="1" indent="-285840">
              <a:lnSpc>
                <a:spcPct val="80000"/>
              </a:lnSpc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LDR r0,[r1,#16]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8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Φορτώνει από την τοποθεσία r1+16</a:t>
            </a: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 αυτοδεικτοδότηση αυξάνει τον καταχωρητή βάσης:</a:t>
            </a:r>
          </a:p>
          <a:p>
            <a:pPr marL="743040" lvl="1" indent="-285840">
              <a:lnSpc>
                <a:spcPct val="80000"/>
              </a:lnSpc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LDR r0,[r1,#16]!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8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Η  μεταδεικτοδότηση εξάγει και μετά προσθέτει τη σχετική θέση:</a:t>
            </a:r>
          </a:p>
          <a:p>
            <a:pPr marL="743040" lvl="1" indent="-285840">
              <a:lnSpc>
                <a:spcPct val="80000"/>
              </a:lnSpc>
              <a:spcBef>
                <a:spcPts val="601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LDR r0,[r1],#16</a:t>
            </a:r>
            <a:endParaRPr lang="el-GR" sz="2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80000"/>
              </a:lnSpc>
              <a:spcBef>
                <a:spcPts val="601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 r0 φορτώνει από τον r1, μετά προσθέτει 16 στον r1.</a:t>
            </a: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Επιπρόσθετοι τύποι διευθυνσιοδότησης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85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Όλες οι λειτουργίες μπορούν να εκτελεστούν υπό συνθήκη, ελέγχοντας τον CPSR:</a:t>
            </a:r>
          </a:p>
          <a:p>
            <a:pPr marL="743040" lvl="1" indent="-285840">
              <a:lnSpc>
                <a:spcPct val="100000"/>
              </a:lnSpc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EQ, NE, CS, CC, MI, PL, VS, VC, HI, LS, GE, LT, GT, LE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Λειτουργία διακλάδωσης:</a:t>
            </a:r>
          </a:p>
          <a:p>
            <a:pPr marL="743040" lvl="1" indent="-285840">
              <a:lnSpc>
                <a:spcPct val="100000"/>
              </a:lnSpc>
              <a:spcBef>
                <a:spcPts val="700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B #100</a:t>
            </a:r>
            <a:endParaRPr lang="el-GR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Μπορεί να εκτελεστεί υπό συνθήκη.</a:t>
            </a:r>
          </a:p>
        </p:txBody>
      </p: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ARM: έλεγχος ροής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Box 87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C: </a:t>
            </a: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if (a &gt; b) { x = 5; y = c + d; } else x = c - d;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Assembler:</a:t>
            </a: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; υπολογίζει και ελέγχει τους όρους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r4,a ; παίρνει διεύθυνση για το a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r0,[r4] ; παίρνει την τιμή του a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r4,b ; παίρνει διεύθυνση για το 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r1,[r4] ; παίρνει την τιμή του 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CMP r0,r1 ; συγκρίνει τα a και b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BLE fblock ; αν a &lt;= b, άλμα στο fblock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δήλωση if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Box 89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; true block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MOV r0,#5 ; παράγει τιμή για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r4,x ; παίρνει διεύθυνση για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 r0,[r4] ; αποθηκεύει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r4,c ; παίρνει διεύθυνση για το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r0,[r4] ; παίρνει την τιμή του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r4,d ; παίρνει διεύθυνση για το 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r1,[r4] ; παίρνει την τιμή του 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ADD r0,r0,r1 ; υπολογίζει το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r4,y ; παίρνει διεύθυνση για το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 r0,[r4] ; αποθηκεύει το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9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B after ; παράκαμψη του false block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δήλωση if, συν.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9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; false block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fblock ADR r4,c ; παίρνει διεύθυνση για το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r0,[r4] ; παίρνει την τιμή του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r4,d ; παίρνει διεύθυνση για το 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r1,[r4] ; παίρνει την τιμή του 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SUB r0,r0,r1 ; υπολογίζει c-d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r4,x ; παίρνει διεύθυνση για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 r0,[r4] ; αποθηκεύει την τιμή του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after ...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δήλωση if, συν.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; true block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MOVGT r0,#5 ; παράγει τιμή για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ADRGT r4,x ; παίρνει διεύθυνση για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STRGT r0,[r4] ; αποθηκεύει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ADRGT r4,c ; παίρνει διεύθυνση για το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LDRGT r0,[r4] ; παίρνει την τιμή του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ADRGT r4,d ; παίρνει διεύθυνση για το 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LDRGT r1,[r4] ; παίρνει την τιμή του 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ADDGT r0,r0,r1 ; υπολογίζει το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ADRGT r4,y ; παίρνει διεύθυνση για το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STRGT r0,[r4] ; αποθηκεύει το 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Εφαρμογή εντολής υπό συνθήκη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Box 95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; false block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ADRLE r4,c ; παίρνει διεύθυνση για το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LDRLE r0,[r4] ; παίρνει την τιμή του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ADRLE r4,d ; παίρνει διεύθυνση για το 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LDRLE r1,[r4] ; παίρνει την τιμή του 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SUBLE r0,r0,r1 ; υπολογίζει c-d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ADRLE r4,x ; παίρνει διεύθυνση για το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STRLE r0,[r4] ; αποθηκεύει την τιμή του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Εφαρμογή εντολής υπό όρους, συν.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extBox 99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500" lnSpcReduction="9999"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C:</a:t>
            </a: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for (i=0, f=0; i&lt;N; i++)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743040" lvl="1" indent="-28584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f = f + c[i]*x[i];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Assembler</a:t>
            </a: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; κώδικας έναρξης βρόχων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MOV r0,#0 ; χρησιμοποιεί το r0 για το i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MOV r8,#0 ; χρησιμοποιεί το r8 για τις διαδοχικές 		; θέσεις μνήμης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r2,N ; παίρνει διεύθυνση για το N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r1,[r2] ; παίρνει την τιμή του N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MOV r2,#0 ; χρησιμοποιεί το r2 για το f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Παράδειγμα: φίλτρο FIR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 lnSpcReduction="9999"/>
          </a:bodyPr>
          <a:lstStyle/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r3,c ; φορτώνει το r3 με τη βάση του c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ADR r5,x ; φορτώνει το r5 με τη βάση του x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; loop body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loop LDR r4,[r3,r8] ; παίρνει το c[i]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LDR r6,[r5,r8] ; παίρνει το x[i]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MUL r4,r4,r6 ; υπολογίζει c[i]*x[i]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ADD r2,r2,r4 ; προσθέτει στο τρέχον αποτέλεσμα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ADD r8,r8,#4 ; επόμενο στοιχείο πίνακα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ADD r0,r0,#1 ; προσθέτει το 1 στο i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CMP r0,r1 ; έξοδος?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499"/>
              </a:spcBef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000" b="0" u="none" strike="noStrike">
                <a:solidFill>
                  <a:srgbClr val="000000"/>
                </a:solidFill>
                <a:effectLst/>
                <a:uFillTx/>
                <a:latin typeface="Courier New"/>
              </a:rPr>
              <a:t>	BLT loop ; εάν i &lt; N, συνεχίζει</a:t>
            </a:r>
            <a:endParaRPr lang="el-GR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φίλτρο FIR, συν.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Box 107"/>
          <p:cNvSpPr txBox="1"/>
          <p:nvPr/>
        </p:nvSpPr>
        <p:spPr>
          <a:xfrm>
            <a:off x="457200" y="1885320"/>
            <a:ext cx="8178480" cy="4172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Αρχιτεκτονική φόρτωσης αποθήκευσης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Οι περισσότερες εντολές είναι τύπου RISC, και εκτελούνται σε έναν κύκλο.</a:t>
            </a:r>
          </a:p>
          <a:p>
            <a:pPr marL="743040" lvl="1" indent="-285840">
              <a:spcBef>
                <a:spcPts val="700"/>
              </a:spcBef>
              <a:buClr>
                <a:srgbClr val="FFCC00"/>
              </a:buClr>
              <a:buFont typeface="Monotype Sorts" charset="2"/>
              <a:buChar char="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2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Κάποιες εντολές που χρησιμοποιούν πολλούς καταχωρητές παίρνουν περισσότερο χρόνο.</a:t>
            </a:r>
          </a:p>
          <a:p>
            <a:pPr marL="343080" indent="-343080">
              <a:spcBef>
                <a:spcPts val="799"/>
              </a:spcBef>
              <a:buClr>
                <a:srgbClr val="FFCC00"/>
              </a:buClr>
              <a:buFont typeface="Monotype Sorts" charset="2"/>
              <a:buChar char="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Όλες οι εντολές μπορούν να εκτελεστούν υπό συνθήκη.</a:t>
            </a:r>
          </a:p>
        </p:txBody>
      </p:sp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06080" y="228240"/>
            <a:ext cx="77724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l-GR" sz="40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Σύνοψη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1151</TotalTime>
  <Words>1979</Words>
  <Application>Microsoft Macintosh PowerPoint</Application>
  <PresentationFormat>Προβολή στην οθόνη (4:3)</PresentationFormat>
  <Paragraphs>255</Paragraphs>
  <Slides>30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30</vt:i4>
      </vt:variant>
    </vt:vector>
  </HeadingPairs>
  <TitlesOfParts>
    <vt:vector size="37" baseType="lpstr">
      <vt:lpstr>Arial</vt:lpstr>
      <vt:lpstr>Arial Black</vt:lpstr>
      <vt:lpstr>Calibri</vt:lpstr>
      <vt:lpstr>Courier New</vt:lpstr>
      <vt:lpstr>Monotype Sorts</vt:lpstr>
      <vt:lpstr>Times New Roman</vt:lpstr>
      <vt:lpstr>Office</vt:lpstr>
      <vt:lpstr>Σύνολο εντολών του ARM</vt:lpstr>
      <vt:lpstr>Εκδόσεις του ARM</vt:lpstr>
      <vt:lpstr>Συμβολική γλώσσα (assembly) του ARM</vt:lpstr>
      <vt:lpstr>Προγραμματιστικό μοντέλο του ARM</vt:lpstr>
      <vt:lpstr>Διάταξη byte (endianness)</vt:lpstr>
      <vt:lpstr>Τύποι δεδομένων του ARM</vt:lpstr>
      <vt:lpstr>ARM: bit κατάστασης</vt:lpstr>
      <vt:lpstr>ARM: εντολές δεδομένων</vt:lpstr>
      <vt:lpstr>ARM: εντολές δεδομένων (2)</vt:lpstr>
      <vt:lpstr>Διαφορετικές λειτουργίες δεδομένων</vt:lpstr>
      <vt:lpstr>ARM: εντολές σύγκρισης</vt:lpstr>
      <vt:lpstr>ARM: εντολές μετακίνησης</vt:lpstr>
      <vt:lpstr>ARM: εντολές φόρτωσης/αποθήκευσης</vt:lpstr>
      <vt:lpstr>ARM: ψευδο-λειτουργία (pseudo-op) ADR</vt:lpstr>
      <vt:lpstr>Παράδειγμα: Ανάθεση σε C</vt:lpstr>
      <vt:lpstr>Ανάθεση σε C, συν.</vt:lpstr>
      <vt:lpstr>Παράδειγμα: Ανάθεση σε C</vt:lpstr>
      <vt:lpstr>Ανάθεση σε C, συν.</vt:lpstr>
      <vt:lpstr>Παράδειγμα: Ανάθεση σε C</vt:lpstr>
      <vt:lpstr>Ανάθεση σε C, συν.</vt:lpstr>
      <vt:lpstr>Επιπρόσθετοι τύποι διευθυνσιοδότησης</vt:lpstr>
      <vt:lpstr>ARM: έλεγχος ροής</vt:lpstr>
      <vt:lpstr>Παράδειγμα: δήλωση if</vt:lpstr>
      <vt:lpstr>δήλωση if, συν.</vt:lpstr>
      <vt:lpstr>δήλωση if, συν.</vt:lpstr>
      <vt:lpstr>Παράδειγμα: Εφαρμογή εντολής υπό συνθήκη</vt:lpstr>
      <vt:lpstr>Εφαρμογή εντολής υπό όρους, συν.</vt:lpstr>
      <vt:lpstr>Παράδειγμα: φίλτρο FIR</vt:lpstr>
      <vt:lpstr>φίλτρο FIR, συν.</vt:lpstr>
      <vt:lpstr>Σύνοψη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SHARC programming model</dc:title>
  <dc:subject/>
  <dc:creator>Wayne Wolf</dc:creator>
  <dc:description/>
  <cp:lastModifiedBy>NIKOLAOS VOROS</cp:lastModifiedBy>
  <cp:revision>169</cp:revision>
  <dcterms:created xsi:type="dcterms:W3CDTF">1995-06-18T01:31:02Z</dcterms:created>
  <dcterms:modified xsi:type="dcterms:W3CDTF">2026-10-16T09:45:23Z</dcterms:modified>
  <dc:language>el-GR</dc:language>
</cp:coreProperties>
</file>