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B057817-AB57-40CE-A888-E2720CD895AD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και σύνολο εντολών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Ταξινόμηση υπολογιστικών αρχιτεκτονικών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Συμβολική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assembly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 γλώσσα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von Neumann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μνήμη κρατά δεδομένα και εντολές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κεντρική μονάδα επεξεργασίας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(CPU)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προσκομίζει εντολές από τη 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διαχωρισμός της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CPU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της μνήμης χαρακτηρίζει τον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προγραμματιζόμενο υπολογιστή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CPU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καταχωρητές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μετρητής προγράμματος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(PC),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καταχωρητής εντολών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(IR),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καταχωρητές γενικού σκοπού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CPU +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μνήμη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" name="Rectangle 4"/>
          <p:cNvSpPr/>
          <p:nvPr/>
        </p:nvSpPr>
        <p:spPr>
          <a:xfrm>
            <a:off x="1371600" y="1981080"/>
            <a:ext cx="2209680" cy="35812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4952880" y="2743200"/>
            <a:ext cx="2286000" cy="274320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Rectangle 6"/>
          <p:cNvSpPr/>
          <p:nvPr/>
        </p:nvSpPr>
        <p:spPr>
          <a:xfrm>
            <a:off x="5257800" y="3276360"/>
            <a:ext cx="1600200" cy="5335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Line 8"/>
          <p:cNvSpPr/>
          <p:nvPr/>
        </p:nvSpPr>
        <p:spPr>
          <a:xfrm flipH="1">
            <a:off x="3581280" y="320040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Line 9"/>
          <p:cNvSpPr/>
          <p:nvPr/>
        </p:nvSpPr>
        <p:spPr>
          <a:xfrm>
            <a:off x="3581280" y="396216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Text Box 10"/>
          <p:cNvSpPr/>
          <p:nvPr/>
        </p:nvSpPr>
        <p:spPr>
          <a:xfrm>
            <a:off x="3565800" y="2707920"/>
            <a:ext cx="14436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Text Box 11"/>
          <p:cNvSpPr/>
          <p:nvPr/>
        </p:nvSpPr>
        <p:spPr>
          <a:xfrm>
            <a:off x="3565800" y="3500280"/>
            <a:ext cx="13374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Rectangle 12"/>
          <p:cNvSpPr/>
          <p:nvPr/>
        </p:nvSpPr>
        <p:spPr>
          <a:xfrm>
            <a:off x="5257800" y="4343400"/>
            <a:ext cx="1600200" cy="53316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Rectangle 13"/>
          <p:cNvSpPr/>
          <p:nvPr/>
        </p:nvSpPr>
        <p:spPr>
          <a:xfrm>
            <a:off x="1371600" y="4343400"/>
            <a:ext cx="2209680" cy="53316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ADD r5,r1,r3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Text Box 14"/>
          <p:cNvSpPr/>
          <p:nvPr/>
        </p:nvSpPr>
        <p:spPr>
          <a:xfrm>
            <a:off x="519120" y="4384440"/>
            <a:ext cx="6379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Text Box 15"/>
          <p:cNvSpPr/>
          <p:nvPr/>
        </p:nvSpPr>
        <p:spPr>
          <a:xfrm>
            <a:off x="5716440" y="3276360"/>
            <a:ext cx="637920" cy="459360"/>
          </a:xfrm>
          <a:prstGeom prst="rect">
            <a:avLst/>
          </a:prstGeom>
          <a:solidFill>
            <a:srgbClr val="66FF33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6"/>
          <p:cNvSpPr/>
          <p:nvPr/>
        </p:nvSpPr>
        <p:spPr>
          <a:xfrm flipH="1" flipV="1">
            <a:off x="3657240" y="3276360"/>
            <a:ext cx="1981080" cy="152640"/>
          </a:xfrm>
          <a:prstGeom prst="line">
            <a:avLst/>
          </a:prstGeom>
          <a:ln w="37800">
            <a:solidFill>
              <a:srgbClr val="FF0033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Line 17"/>
          <p:cNvSpPr/>
          <p:nvPr/>
        </p:nvSpPr>
        <p:spPr>
          <a:xfrm>
            <a:off x="3581280" y="4114800"/>
            <a:ext cx="1828800" cy="304560"/>
          </a:xfrm>
          <a:prstGeom prst="line">
            <a:avLst/>
          </a:prstGeom>
          <a:ln w="37800">
            <a:solidFill>
              <a:srgbClr val="FF0033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Rectangle 19"/>
          <p:cNvSpPr/>
          <p:nvPr/>
        </p:nvSpPr>
        <p:spPr>
          <a:xfrm>
            <a:off x="4952880" y="4343400"/>
            <a:ext cx="2209680" cy="53316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ADD r5,r1,r3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1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2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Harvard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6" name="Rectangle 4"/>
          <p:cNvSpPr/>
          <p:nvPr/>
        </p:nvSpPr>
        <p:spPr>
          <a:xfrm>
            <a:off x="5257800" y="2361960"/>
            <a:ext cx="2286000" cy="274320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Rectangle 5"/>
          <p:cNvSpPr/>
          <p:nvPr/>
        </p:nvSpPr>
        <p:spPr>
          <a:xfrm>
            <a:off x="5562360" y="2895480"/>
            <a:ext cx="1600200" cy="53352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Rectangle 6"/>
          <p:cNvSpPr/>
          <p:nvPr/>
        </p:nvSpPr>
        <p:spPr>
          <a:xfrm>
            <a:off x="1143000" y="2514600"/>
            <a:ext cx="2743200" cy="9144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 δεδομένων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Rectangle 7"/>
          <p:cNvSpPr/>
          <p:nvPr/>
        </p:nvSpPr>
        <p:spPr>
          <a:xfrm>
            <a:off x="1143000" y="4114800"/>
            <a:ext cx="2743200" cy="9144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 προγράμματος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Line 8"/>
          <p:cNvSpPr/>
          <p:nvPr/>
        </p:nvSpPr>
        <p:spPr>
          <a:xfrm flipH="1">
            <a:off x="3886200" y="266688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Line 9"/>
          <p:cNvSpPr/>
          <p:nvPr/>
        </p:nvSpPr>
        <p:spPr>
          <a:xfrm>
            <a:off x="3886200" y="342900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Text Box 10"/>
          <p:cNvSpPr/>
          <p:nvPr/>
        </p:nvSpPr>
        <p:spPr>
          <a:xfrm>
            <a:off x="3853080" y="2205000"/>
            <a:ext cx="14436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Text Box 11"/>
          <p:cNvSpPr/>
          <p:nvPr/>
        </p:nvSpPr>
        <p:spPr>
          <a:xfrm>
            <a:off x="3853080" y="2923920"/>
            <a:ext cx="13374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Line 12"/>
          <p:cNvSpPr/>
          <p:nvPr/>
        </p:nvSpPr>
        <p:spPr>
          <a:xfrm flipH="1">
            <a:off x="3886200" y="419076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Line 13"/>
          <p:cNvSpPr/>
          <p:nvPr/>
        </p:nvSpPr>
        <p:spPr>
          <a:xfrm>
            <a:off x="3886200" y="4952880"/>
            <a:ext cx="1371600" cy="0"/>
          </a:xfrm>
          <a:prstGeom prst="line">
            <a:avLst/>
          </a:prstGeom>
          <a:ln w="2844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Text Box 14"/>
          <p:cNvSpPr/>
          <p:nvPr/>
        </p:nvSpPr>
        <p:spPr>
          <a:xfrm>
            <a:off x="3853080" y="3716280"/>
            <a:ext cx="14436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Text Box 15"/>
          <p:cNvSpPr/>
          <p:nvPr/>
        </p:nvSpPr>
        <p:spPr>
          <a:xfrm>
            <a:off x="3853080" y="4437000"/>
            <a:ext cx="13374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von Neumann vs. Harvard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αρχιτεκτονική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Harvard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δεν μπορεί να χρησιμοποιήσει αυτό-μεταβαλλόμενο κώδικα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αρχιτεκτονική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Harvard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επιτρέπει δύο ταυτόχρονες προσκομίσεις από τη 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περισσότεροι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DSP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επεξεργαστές χρησιμοποιούν αρχιτεκτονική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Harvard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ρέοντα δεδομένα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Μεγαλύτερο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bandwidth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εύρος ζώνης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 μνήμης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Περισσότερο προβλέψιμο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bandwidth.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RISC vs. CISC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Υπολογιστής πολύπλοκου συνόλου εντολών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CISC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Πολλές μορφές διευθυνσιοδότησης (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addressing modes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Πολλές λειτουργίες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Υπολογιστής μειωμένου συνόλου εντολών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RISC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φόρτωση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/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αποθήκευση.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Διοχετεύσιμες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(Pipelinable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εντολές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Χαρακτηριστικά του συνόλου εντολών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Σταθερό και μεταβαλλόμενο μήκος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Μορφές διευθυνσιοδότησης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Αριθμός τελεστέων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operands).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Τύποι τελεστέων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Μοντέλο προγραμματισμού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Μοντέλο προγραμματισμού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καταχωρητές ορατοί στον προγραμματιστή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Κάποιοι καταχωρητές δεν είναι ορατοί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(IR).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Πολλαπλές υλοποιήσεις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επιτυχημένες αρχιτεκτονικές έχουν πολλαπλές υλοποιήσεις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Μεταβαλλόμενες ταχύτητες ρολογιού.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Διαφορετικά εύρη διαύλου.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Διαφορετικά μεγέθη κρυφής μνήμης.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Γλώσσα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assembly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Σχεδόν ένα προς ένα αντιστοίχιση με τις εντολές μηχανής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Βασικά χαρακτηριστικά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Μια εντολή ανά γραμμή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ετικέτες παρέχουν ονόματα σε διευθύνσεις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συνήθως στην πρώτη στήλη)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εντολές ξεκινούν συνήθως σε επόμενες στήλες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στήλες εκτείνονται ως το τέλος της γραμμής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γλώσσας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assembly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για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ετικέτα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ADR r4,c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LDR r0,[r4] ;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σχόλιο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ADR r4,d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LDR r1,[r4]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SUB r0,r0,r1 ;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σχόλιο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" name="Line 4"/>
          <p:cNvSpPr/>
          <p:nvPr/>
        </p:nvSpPr>
        <p:spPr>
          <a:xfrm flipV="1">
            <a:off x="3352680" y="4800600"/>
            <a:ext cx="76320" cy="457200"/>
          </a:xfrm>
          <a:prstGeom prst="line">
            <a:avLst/>
          </a:prstGeom>
          <a:ln w="12600">
            <a:solidFill>
              <a:srgbClr val="FF0033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Text Box 5"/>
          <p:cNvSpPr/>
          <p:nvPr/>
        </p:nvSpPr>
        <p:spPr>
          <a:xfrm>
            <a:off x="2958480" y="5375160"/>
            <a:ext cx="16264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33"/>
                </a:solidFill>
                <a:effectLst/>
                <a:uFillTx/>
                <a:latin typeface="Times New Roman"/>
              </a:rPr>
              <a:t>προορισμός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Ψευδολειτουργίες (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pseudo-ops)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Κάποιες εντολές στον συμβολομεταφραστή δεν αντιστοιχούν κατ’ ευθείαν σε πραγματικές εντολές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Καθορίζουν την παρούσα διεύθυνση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Δεσμεύουν χώρο αποθήκευσης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Σταθερές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Διοχέτευση (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pipelining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)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61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Ταυτόχρονη εκτέλεση πολλαπλών εντολών αλλά σε διαφορετικές βαθμίδες.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Απλή διοχέτευση τριών βαθμίδων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" name="Rectangle 1028"/>
          <p:cNvSpPr/>
          <p:nvPr/>
        </p:nvSpPr>
        <p:spPr>
          <a:xfrm rot="16200000">
            <a:off x="2057040" y="4266360"/>
            <a:ext cx="2057400" cy="99072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προσκόμιση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Rectangle 1029"/>
          <p:cNvSpPr/>
          <p:nvPr/>
        </p:nvSpPr>
        <p:spPr>
          <a:xfrm rot="16200000">
            <a:off x="3389760" y="4300560"/>
            <a:ext cx="2592360" cy="99072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Αποκωδικοποίηση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Rectangle 1030"/>
          <p:cNvSpPr/>
          <p:nvPr/>
        </p:nvSpPr>
        <p:spPr>
          <a:xfrm rot="16200000">
            <a:off x="5333760" y="4266360"/>
            <a:ext cx="2057400" cy="99072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εκτέλεση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Rectangle 1031"/>
          <p:cNvSpPr/>
          <p:nvPr/>
        </p:nvSpPr>
        <p:spPr>
          <a:xfrm rot="16200000">
            <a:off x="533160" y="4266360"/>
            <a:ext cx="2057400" cy="99072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Line 1032"/>
          <p:cNvSpPr/>
          <p:nvPr/>
        </p:nvSpPr>
        <p:spPr>
          <a:xfrm>
            <a:off x="2057400" y="4724280"/>
            <a:ext cx="5331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Line 1033"/>
          <p:cNvSpPr/>
          <p:nvPr/>
        </p:nvSpPr>
        <p:spPr>
          <a:xfrm>
            <a:off x="3581280" y="4724280"/>
            <a:ext cx="60948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Line 1034"/>
          <p:cNvSpPr/>
          <p:nvPr/>
        </p:nvSpPr>
        <p:spPr>
          <a:xfrm>
            <a:off x="5181480" y="4724280"/>
            <a:ext cx="68580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Επιπλοκές διοχέτευσης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222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επόμενη εντολή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δεν μπορεί πάντα να προβλεφθεί: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Διακλάδωση υπό συνθήκη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Προκαλεί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bubble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στη διοχέτευση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" name="Rectangle 4"/>
          <p:cNvSpPr/>
          <p:nvPr/>
        </p:nvSpPr>
        <p:spPr>
          <a:xfrm>
            <a:off x="971280" y="422100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προσκόμιση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Rectangle 5"/>
          <p:cNvSpPr/>
          <p:nvPr/>
        </p:nvSpPr>
        <p:spPr>
          <a:xfrm>
            <a:off x="2124000" y="4221000"/>
            <a:ext cx="2232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αποκωδικοποίηση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Rectangle 6"/>
          <p:cNvSpPr/>
          <p:nvPr/>
        </p:nvSpPr>
        <p:spPr>
          <a:xfrm>
            <a:off x="4356000" y="422100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εκτέλεση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JNZ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Rectangle 7"/>
          <p:cNvSpPr/>
          <p:nvPr/>
        </p:nvSpPr>
        <p:spPr>
          <a:xfrm>
            <a:off x="1834920" y="486864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προσκόμιση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Rectangle 8"/>
          <p:cNvSpPr/>
          <p:nvPr/>
        </p:nvSpPr>
        <p:spPr>
          <a:xfrm>
            <a:off x="2987640" y="4876560"/>
            <a:ext cx="2305080" cy="6098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αποκωδικοποίηση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Rectangle 9"/>
          <p:cNvSpPr/>
          <p:nvPr/>
        </p:nvSpPr>
        <p:spPr>
          <a:xfrm>
            <a:off x="5292720" y="486864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εκτέλεση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Rectangle 10"/>
          <p:cNvSpPr/>
          <p:nvPr/>
        </p:nvSpPr>
        <p:spPr>
          <a:xfrm>
            <a:off x="2987640" y="558936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προσκόμιση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Rectangle 11"/>
          <p:cNvSpPr/>
          <p:nvPr/>
        </p:nvSpPr>
        <p:spPr>
          <a:xfrm>
            <a:off x="4140000" y="5562360"/>
            <a:ext cx="2232000" cy="6098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αποκωδικοποίηση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Rectangle 12"/>
          <p:cNvSpPr/>
          <p:nvPr/>
        </p:nvSpPr>
        <p:spPr>
          <a:xfrm>
            <a:off x="6372000" y="5589360"/>
            <a:ext cx="1143000" cy="6094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εκτέλεση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76" name="Group 19"/>
          <p:cNvGrpSpPr/>
          <p:nvPr/>
        </p:nvGrpSpPr>
        <p:grpSpPr>
          <a:xfrm>
            <a:off x="1981080" y="4876200"/>
            <a:ext cx="4952880" cy="1371600"/>
            <a:chOff x="1981080" y="4876200"/>
            <a:chExt cx="4952880" cy="1371600"/>
          </a:xfrm>
        </p:grpSpPr>
        <p:grpSp>
          <p:nvGrpSpPr>
            <p:cNvPr id="77" name="Group 15"/>
            <p:cNvGrpSpPr/>
            <p:nvPr/>
          </p:nvGrpSpPr>
          <p:grpSpPr>
            <a:xfrm>
              <a:off x="1981080" y="4876200"/>
              <a:ext cx="3809880" cy="685800"/>
              <a:chOff x="1981080" y="4876200"/>
              <a:chExt cx="3809880" cy="685800"/>
            </a:xfrm>
          </p:grpSpPr>
          <p:sp>
            <p:nvSpPr>
              <p:cNvPr id="78" name="Line 13"/>
              <p:cNvSpPr/>
              <p:nvPr/>
            </p:nvSpPr>
            <p:spPr>
              <a:xfrm>
                <a:off x="1981080" y="4876560"/>
                <a:ext cx="3809880" cy="609840"/>
              </a:xfrm>
              <a:prstGeom prst="line">
                <a:avLst/>
              </a:prstGeom>
              <a:ln w="37800">
                <a:solidFill>
                  <a:srgbClr val="FF0033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9" name="Line 14"/>
              <p:cNvSpPr/>
              <p:nvPr/>
            </p:nvSpPr>
            <p:spPr>
              <a:xfrm flipV="1">
                <a:off x="1981080" y="4876200"/>
                <a:ext cx="3809880" cy="685800"/>
              </a:xfrm>
              <a:prstGeom prst="line">
                <a:avLst/>
              </a:prstGeom>
              <a:ln w="37800">
                <a:solidFill>
                  <a:srgbClr val="FF0033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  <p:grpSp>
          <p:nvGrpSpPr>
            <p:cNvPr id="80" name="Group 16"/>
            <p:cNvGrpSpPr/>
            <p:nvPr/>
          </p:nvGrpSpPr>
          <p:grpSpPr>
            <a:xfrm>
              <a:off x="3124080" y="5562000"/>
              <a:ext cx="3809880" cy="685800"/>
              <a:chOff x="3124080" y="5562000"/>
              <a:chExt cx="3809880" cy="685800"/>
            </a:xfrm>
          </p:grpSpPr>
          <p:sp>
            <p:nvSpPr>
              <p:cNvPr id="81" name="Line 17"/>
              <p:cNvSpPr/>
              <p:nvPr/>
            </p:nvSpPr>
            <p:spPr>
              <a:xfrm>
                <a:off x="3124080" y="5562360"/>
                <a:ext cx="3809880" cy="609840"/>
              </a:xfrm>
              <a:prstGeom prst="line">
                <a:avLst/>
              </a:prstGeom>
              <a:ln w="37800">
                <a:solidFill>
                  <a:srgbClr val="FF0033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2" name="Line 18"/>
              <p:cNvSpPr/>
              <p:nvPr/>
            </p:nvSpPr>
            <p:spPr>
              <a:xfrm flipV="1">
                <a:off x="3124080" y="5562000"/>
                <a:ext cx="3809880" cy="685800"/>
              </a:xfrm>
              <a:prstGeom prst="line">
                <a:avLst/>
              </a:prstGeom>
              <a:ln w="37800">
                <a:solidFill>
                  <a:srgbClr val="FF0033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Υπερβάθμωση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RISC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διοχέτευση εκτελεί (συνήθως) μια εντολή ανά κύκλο ρολογιού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μηχανές υπερβάθμωσης εκτελούν πολλές εντολές ανά κύκλο ρολογιού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Γρηγορότερη εκτέλεση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Μεγαλύτερη διακύμανση στους χρόνους εκτέλεσης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Πιο ακριβές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CPU.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Απλή υπερβάθμωση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Εκτελεί ταυτόχρονα μια εντολή κινητής υποδιαστολής και μια ακέραια εντολή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Χρήση διαφορετικών καταχωρητών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λειτουργίες κινητής υποδιαστολής χρησιμοποιούν δικιά τους μονάδα υλικού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Απαιτείται αναμονή ολοκλήρωσης όταν επικοινωνούν η μονάδα κινητής υποδιαστολής και η μονάδα ακεραίων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Κόστος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καλά νέα: μπορεί να βρεθεί παραλληλία κατά το χρόνο εκτέλεσης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κακά νέα: προκαλείται διακύμανση στους χρόνους εκτέλεσης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Απαιτεί πολύ υλικό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</a:t>
            </a:r>
            <a:r>
              <a:rPr lang="el-GR" sz="2800" b="0" u="none" strike="noStrike" baseline="3000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υλικό για τη μονάδα εντολών για παραλληλοποίηση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εντολών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Βρίσκοντας παραλληλισμό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Ανεξάρτητες εντολές μπορούν να εκτελεστούν παράλληλα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ADD r0, r0, r1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ADD r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r2, r3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ADD r6, r4, r0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1" name="Oval 4"/>
          <p:cNvSpPr/>
          <p:nvPr/>
        </p:nvSpPr>
        <p:spPr>
          <a:xfrm>
            <a:off x="5867280" y="3276360"/>
            <a:ext cx="533520" cy="53352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Oval 5"/>
          <p:cNvSpPr/>
          <p:nvPr/>
        </p:nvSpPr>
        <p:spPr>
          <a:xfrm>
            <a:off x="7467480" y="3276360"/>
            <a:ext cx="533520" cy="53352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Oval 6"/>
          <p:cNvSpPr/>
          <p:nvPr/>
        </p:nvSpPr>
        <p:spPr>
          <a:xfrm>
            <a:off x="6705360" y="4647960"/>
            <a:ext cx="533520" cy="53352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Line 7"/>
          <p:cNvSpPr/>
          <p:nvPr/>
        </p:nvSpPr>
        <p:spPr>
          <a:xfrm>
            <a:off x="5715000" y="3047760"/>
            <a:ext cx="228600" cy="30492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Line 8"/>
          <p:cNvSpPr/>
          <p:nvPr/>
        </p:nvSpPr>
        <p:spPr>
          <a:xfrm flipH="1">
            <a:off x="6324120" y="3047760"/>
            <a:ext cx="152280" cy="22860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Line 9"/>
          <p:cNvSpPr/>
          <p:nvPr/>
        </p:nvSpPr>
        <p:spPr>
          <a:xfrm>
            <a:off x="7238880" y="3047760"/>
            <a:ext cx="304920" cy="30492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Line 10"/>
          <p:cNvSpPr/>
          <p:nvPr/>
        </p:nvSpPr>
        <p:spPr>
          <a:xfrm flipH="1">
            <a:off x="7924320" y="3047760"/>
            <a:ext cx="228600" cy="30492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Line 11"/>
          <p:cNvSpPr/>
          <p:nvPr/>
        </p:nvSpPr>
        <p:spPr>
          <a:xfrm>
            <a:off x="6172200" y="3809880"/>
            <a:ext cx="685800" cy="83808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Line 12"/>
          <p:cNvSpPr/>
          <p:nvPr/>
        </p:nvSpPr>
        <p:spPr>
          <a:xfrm flipH="1">
            <a:off x="7162200" y="4343400"/>
            <a:ext cx="228600" cy="38088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Text Box 13"/>
          <p:cNvSpPr/>
          <p:nvPr/>
        </p:nvSpPr>
        <p:spPr>
          <a:xfrm>
            <a:off x="5396040" y="263196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Text Box 14"/>
          <p:cNvSpPr/>
          <p:nvPr/>
        </p:nvSpPr>
        <p:spPr>
          <a:xfrm>
            <a:off x="6310440" y="255564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Text Box 15"/>
          <p:cNvSpPr/>
          <p:nvPr/>
        </p:nvSpPr>
        <p:spPr>
          <a:xfrm>
            <a:off x="6996240" y="255564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Text Box 16"/>
          <p:cNvSpPr/>
          <p:nvPr/>
        </p:nvSpPr>
        <p:spPr>
          <a:xfrm>
            <a:off x="8139240" y="255564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Text Box 17"/>
          <p:cNvSpPr/>
          <p:nvPr/>
        </p:nvSpPr>
        <p:spPr>
          <a:xfrm>
            <a:off x="5929200" y="415584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Text Box 18"/>
          <p:cNvSpPr/>
          <p:nvPr/>
        </p:nvSpPr>
        <p:spPr>
          <a:xfrm>
            <a:off x="7072200" y="400356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Text Box 19"/>
          <p:cNvSpPr/>
          <p:nvPr/>
        </p:nvSpPr>
        <p:spPr>
          <a:xfrm>
            <a:off x="6554880" y="518148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r6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Text Box 20"/>
          <p:cNvSpPr/>
          <p:nvPr/>
        </p:nvSpPr>
        <p:spPr>
          <a:xfrm>
            <a:off x="7910640" y="3850920"/>
            <a:ext cx="434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Line 21"/>
          <p:cNvSpPr/>
          <p:nvPr/>
        </p:nvSpPr>
        <p:spPr>
          <a:xfrm>
            <a:off x="7772400" y="3809880"/>
            <a:ext cx="0" cy="38088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Line 22"/>
          <p:cNvSpPr/>
          <p:nvPr/>
        </p:nvSpPr>
        <p:spPr>
          <a:xfrm>
            <a:off x="7010280" y="5181480"/>
            <a:ext cx="0" cy="38088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Κίνδυνοι διοχέτευσης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1847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buClr>
                <a:srgbClr val="0000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Δύο λειτουργίες που απαιτούν τον ίδιο πόρο δεν μπορούν να εκτελεστούν παράλληλα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x = a + b;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 = d + e;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y = a - f;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2" name="Oval 4"/>
          <p:cNvSpPr/>
          <p:nvPr/>
        </p:nvSpPr>
        <p:spPr>
          <a:xfrm>
            <a:off x="5486400" y="4572000"/>
            <a:ext cx="533160" cy="53316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Oval 5"/>
          <p:cNvSpPr/>
          <p:nvPr/>
        </p:nvSpPr>
        <p:spPr>
          <a:xfrm>
            <a:off x="3581280" y="3886200"/>
            <a:ext cx="533520" cy="53316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Oval 6"/>
          <p:cNvSpPr/>
          <p:nvPr/>
        </p:nvSpPr>
        <p:spPr>
          <a:xfrm>
            <a:off x="3581280" y="5257800"/>
            <a:ext cx="533520" cy="533160"/>
          </a:xfrm>
          <a:prstGeom prst="ellipse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Line 7"/>
          <p:cNvSpPr/>
          <p:nvPr/>
        </p:nvSpPr>
        <p:spPr>
          <a:xfrm>
            <a:off x="4114800" y="4190760"/>
            <a:ext cx="3045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Text Box 8"/>
          <p:cNvSpPr/>
          <p:nvPr/>
        </p:nvSpPr>
        <p:spPr>
          <a:xfrm>
            <a:off x="4497480" y="38862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x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9"/>
          <p:cNvSpPr/>
          <p:nvPr/>
        </p:nvSpPr>
        <p:spPr>
          <a:xfrm flipV="1">
            <a:off x="4114800" y="4952880"/>
            <a:ext cx="1371600" cy="53352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Line 10"/>
          <p:cNvSpPr/>
          <p:nvPr/>
        </p:nvSpPr>
        <p:spPr>
          <a:xfrm>
            <a:off x="6019560" y="4876560"/>
            <a:ext cx="45720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Line 11"/>
          <p:cNvSpPr/>
          <p:nvPr/>
        </p:nvSpPr>
        <p:spPr>
          <a:xfrm>
            <a:off x="3124080" y="3733560"/>
            <a:ext cx="533520" cy="22860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Line 12"/>
          <p:cNvSpPr/>
          <p:nvPr/>
        </p:nvSpPr>
        <p:spPr>
          <a:xfrm flipV="1">
            <a:off x="3047760" y="4266720"/>
            <a:ext cx="533520" cy="22860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Line 13"/>
          <p:cNvSpPr/>
          <p:nvPr/>
        </p:nvSpPr>
        <p:spPr>
          <a:xfrm>
            <a:off x="3124080" y="5257800"/>
            <a:ext cx="457200" cy="15228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Line 14"/>
          <p:cNvSpPr/>
          <p:nvPr/>
        </p:nvSpPr>
        <p:spPr>
          <a:xfrm flipV="1">
            <a:off x="3124080" y="5714640"/>
            <a:ext cx="457200" cy="22860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Text Box 15"/>
          <p:cNvSpPr/>
          <p:nvPr/>
        </p:nvSpPr>
        <p:spPr>
          <a:xfrm>
            <a:off x="2804760" y="33937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Text Box 16"/>
          <p:cNvSpPr/>
          <p:nvPr/>
        </p:nvSpPr>
        <p:spPr>
          <a:xfrm>
            <a:off x="2652840" y="42321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Text Box 17"/>
          <p:cNvSpPr/>
          <p:nvPr/>
        </p:nvSpPr>
        <p:spPr>
          <a:xfrm>
            <a:off x="2805120" y="49939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Text Box 18"/>
          <p:cNvSpPr/>
          <p:nvPr/>
        </p:nvSpPr>
        <p:spPr>
          <a:xfrm>
            <a:off x="2728440" y="575604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Text Box 19"/>
          <p:cNvSpPr/>
          <p:nvPr/>
        </p:nvSpPr>
        <p:spPr>
          <a:xfrm>
            <a:off x="4862160" y="52225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Text Box 20"/>
          <p:cNvSpPr/>
          <p:nvPr/>
        </p:nvSpPr>
        <p:spPr>
          <a:xfrm>
            <a:off x="6615000" y="46893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29" name="Group 24"/>
          <p:cNvGrpSpPr/>
          <p:nvPr/>
        </p:nvGrpSpPr>
        <p:grpSpPr>
          <a:xfrm>
            <a:off x="2666880" y="3352680"/>
            <a:ext cx="2590920" cy="2438280"/>
            <a:chOff x="2666880" y="3352680"/>
            <a:chExt cx="2590920" cy="2438280"/>
          </a:xfrm>
        </p:grpSpPr>
        <p:sp>
          <p:nvSpPr>
            <p:cNvPr id="130" name="Line 21"/>
            <p:cNvSpPr/>
            <p:nvPr/>
          </p:nvSpPr>
          <p:spPr>
            <a:xfrm>
              <a:off x="3047760" y="3809880"/>
              <a:ext cx="1828800" cy="1523880"/>
            </a:xfrm>
            <a:prstGeom prst="line">
              <a:avLst/>
            </a:prstGeom>
            <a:ln w="56880">
              <a:solidFill>
                <a:srgbClr val="FF0033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t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31" name="Oval 22"/>
            <p:cNvSpPr/>
            <p:nvPr/>
          </p:nvSpPr>
          <p:spPr>
            <a:xfrm>
              <a:off x="2666880" y="3352680"/>
              <a:ext cx="533520" cy="533520"/>
            </a:xfrm>
            <a:prstGeom prst="ellipse">
              <a:avLst/>
            </a:prstGeom>
            <a:noFill/>
            <a:ln w="56880">
              <a:solidFill>
                <a:srgbClr val="FF0033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32" name="Oval 23"/>
            <p:cNvSpPr/>
            <p:nvPr/>
          </p:nvSpPr>
          <p:spPr>
            <a:xfrm>
              <a:off x="4724280" y="5257800"/>
              <a:ext cx="533520" cy="533160"/>
            </a:xfrm>
            <a:prstGeom prst="ellipse">
              <a:avLst/>
            </a:prstGeom>
            <a:noFill/>
            <a:ln w="56880">
              <a:solidFill>
                <a:srgbClr val="FF0033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33" name="Text Box 25"/>
          <p:cNvSpPr/>
          <p:nvPr/>
        </p:nvSpPr>
        <p:spPr>
          <a:xfrm>
            <a:off x="5106960" y="403848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Line 26"/>
          <p:cNvSpPr/>
          <p:nvPr/>
        </p:nvSpPr>
        <p:spPr>
          <a:xfrm>
            <a:off x="5105160" y="4343400"/>
            <a:ext cx="457200" cy="304560"/>
          </a:xfrm>
          <a:prstGeom prst="line">
            <a:avLst/>
          </a:prstGeom>
          <a:ln w="12600">
            <a:solidFill>
              <a:srgbClr val="000000"/>
            </a:solidFill>
            <a:miter/>
            <a:tailEnd len="sm" type="triangle" w="sm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 nodeType="clickEffect">
                      <p:stCondLst>
                        <p:cond delay="indefinite"/>
                      </p:stCondLst>
                      <p:childTnLst>
                        <p:par>
                          <p:cTn id="3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Πινακοποίηση (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Scoreboarding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)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162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Σε έναν πίνακα καταγράφονται οι πόροι που χρησιμοποιεί κάθε εντολή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137" name=""/>
          <p:cNvGraphicFramePr/>
          <p:nvPr/>
        </p:nvGraphicFramePr>
        <p:xfrm>
          <a:off x="1371600" y="3200400"/>
          <a:ext cx="6095880" cy="2209680"/>
        </p:xfrm>
        <a:graphic>
          <a:graphicData uri="http://schemas.openxmlformats.org/drawingml/2006/table">
            <a:tbl>
              <a:tblPr/>
              <a:tblGrid>
                <a:gridCol w="1523880"/>
                <a:gridCol w="1523880"/>
                <a:gridCol w="1524240"/>
                <a:gridCol w="1523880"/>
              </a:tblGrid>
              <a:tr h="736560"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el-G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1368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1368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FF0033"/>
                          </a:solidFill>
                          <a:effectLst/>
                          <a:uFillTx/>
                          <a:latin typeface="Calibri"/>
                        </a:rPr>
                        <a:t>Reg file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1368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FF0033"/>
                          </a:solidFill>
                          <a:effectLst/>
                          <a:uFillTx/>
                          <a:latin typeface="Calibri"/>
                        </a:rPr>
                        <a:t>ALU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1368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FF0033"/>
                          </a:solidFill>
                          <a:effectLst/>
                          <a:uFillTx/>
                          <a:latin typeface="Calibri"/>
                        </a:rPr>
                        <a:t>FP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13680">
                      <a:solidFill>
                        <a:srgbClr val="000000"/>
                      </a:solidFill>
                      <a:prstDash val="solid"/>
                    </a:lnR>
                    <a:lnT w="1368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736560"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FF0033"/>
                          </a:solidFill>
                          <a:effectLst/>
                          <a:uFillTx/>
                          <a:latin typeface="Calibri"/>
                        </a:rPr>
                        <a:t>instr1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1368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X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X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el-G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1368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736560"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FF0033"/>
                          </a:solidFill>
                          <a:effectLst/>
                          <a:uFillTx/>
                          <a:latin typeface="Calibri"/>
                        </a:rPr>
                        <a:t>instr2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1368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136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el-G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136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el-G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136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tIns="46800" rIns="90000" bIns="46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X</a:t>
                      </a:r>
                      <a:endParaRPr lang="el-GR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0000" marR="90000" marT="46800" marB="46800">
                    <a:lnL w="5760">
                      <a:solidFill>
                        <a:srgbClr val="000000"/>
                      </a:solidFill>
                      <a:prstDash val="solid"/>
                    </a:lnL>
                    <a:lnR w="1368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136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Σειρά εκτέλεσης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Σε σειρά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in-order):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μηχανή σταματά να εκδίδει εντολές όταν η επόμενη εντολή δε μπορεί να εκτελεστεί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Εκτός σειράς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out-of-order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μηχανή θα αλλάξει τη σειρά των εντολών για να διατηρήσει την εκτέλεσή τους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Σημαντικά γρηγορότερη μέθοδος αλλά και πιο πολύπλοκη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ctr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Αρχιτεκτονικές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VLIW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επεξεργασία με πολύ μεγάλες λέξεις εντολών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(VLIW)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παρέχει αξιοσημείωτο παραλληλισμό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Βασίζεται στους μεταγλωττιστές για τον προσδιορισμό της παραλληλίας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 nodeType="clickEffect">
                      <p:stCondLst>
                        <p:cond delay="indefinite"/>
                      </p:stCondLst>
                      <p:childTnLst>
                        <p:par>
                          <p:cTn id="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Effect">
                      <p:stCondLst>
                        <p:cond delay="indefinite"/>
                      </p:stCondLst>
                      <p:childTnLst>
                        <p:par>
                          <p:cTn id="4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Τι είναι η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VLIW?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Μονάδες παράλληλης λειτουργίας με κοινό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shared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 αρχείο καταχωρητών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4" name="Rectangle 4"/>
          <p:cNvSpPr/>
          <p:nvPr/>
        </p:nvSpPr>
        <p:spPr>
          <a:xfrm>
            <a:off x="1143000" y="3124080"/>
            <a:ext cx="7162560" cy="914400"/>
          </a:xfrm>
          <a:prstGeom prst="rect">
            <a:avLst/>
          </a:prstGeom>
          <a:solidFill>
            <a:srgbClr val="FFFF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αρχείο καταχωρητών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Rectangle 5"/>
          <p:cNvSpPr/>
          <p:nvPr/>
        </p:nvSpPr>
        <p:spPr>
          <a:xfrm>
            <a:off x="826920" y="4267080"/>
            <a:ext cx="1535040" cy="114300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λειτουργική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Rectangle 6"/>
          <p:cNvSpPr/>
          <p:nvPr/>
        </p:nvSpPr>
        <p:spPr>
          <a:xfrm>
            <a:off x="2555640" y="4267080"/>
            <a:ext cx="1559160" cy="114300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λειτουργική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Rectangle 7"/>
          <p:cNvSpPr/>
          <p:nvPr/>
        </p:nvSpPr>
        <p:spPr>
          <a:xfrm>
            <a:off x="4500360" y="4292280"/>
            <a:ext cx="1577880" cy="114300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λειτουργική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Rectangle 8"/>
          <p:cNvSpPr/>
          <p:nvPr/>
        </p:nvSpPr>
        <p:spPr>
          <a:xfrm>
            <a:off x="6948360" y="4292280"/>
            <a:ext cx="1579680" cy="114300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λειτουργική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Text Box 9"/>
          <p:cNvSpPr/>
          <p:nvPr/>
        </p:nvSpPr>
        <p:spPr>
          <a:xfrm>
            <a:off x="6322320" y="4536720"/>
            <a:ext cx="34848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Line 10"/>
          <p:cNvSpPr/>
          <p:nvPr/>
        </p:nvSpPr>
        <p:spPr>
          <a:xfrm>
            <a:off x="1752480" y="40384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Line 11"/>
          <p:cNvSpPr/>
          <p:nvPr/>
        </p:nvSpPr>
        <p:spPr>
          <a:xfrm>
            <a:off x="3504960" y="40384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Line 12"/>
          <p:cNvSpPr/>
          <p:nvPr/>
        </p:nvSpPr>
        <p:spPr>
          <a:xfrm>
            <a:off x="5333760" y="40384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Line 13"/>
          <p:cNvSpPr/>
          <p:nvPr/>
        </p:nvSpPr>
        <p:spPr>
          <a:xfrm>
            <a:off x="7696080" y="40384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Rectangle 14"/>
          <p:cNvSpPr/>
          <p:nvPr/>
        </p:nvSpPr>
        <p:spPr>
          <a:xfrm>
            <a:off x="1143000" y="5562360"/>
            <a:ext cx="7162560" cy="76212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αποκωδικοποίηση εντολών και μνήμη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Συστοιχία (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cluster) VLIW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Οργανώνονται σε συστοιχίες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καλύτερη χρησιμοποίηση του εύρους των καταχωρητών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register bandwidth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7" name="Line 4"/>
          <p:cNvSpPr/>
          <p:nvPr/>
        </p:nvSpPr>
        <p:spPr>
          <a:xfrm>
            <a:off x="609480" y="3809880"/>
            <a:ext cx="7848720" cy="0"/>
          </a:xfrm>
          <a:prstGeom prst="line">
            <a:avLst/>
          </a:prstGeom>
          <a:ln w="5688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Rectangle 5"/>
          <p:cNvSpPr/>
          <p:nvPr/>
        </p:nvSpPr>
        <p:spPr>
          <a:xfrm>
            <a:off x="990360" y="4114800"/>
            <a:ext cx="1828800" cy="152388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Rockwell"/>
              </a:rPr>
              <a:t>cluster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Line 6"/>
          <p:cNvSpPr/>
          <p:nvPr/>
        </p:nvSpPr>
        <p:spPr>
          <a:xfrm flipV="1">
            <a:off x="1828800" y="3809520"/>
            <a:ext cx="0" cy="30492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Rectangle 7"/>
          <p:cNvSpPr/>
          <p:nvPr/>
        </p:nvSpPr>
        <p:spPr>
          <a:xfrm>
            <a:off x="3504960" y="4114800"/>
            <a:ext cx="1828800" cy="152388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Rockwell"/>
              </a:rPr>
              <a:t>cluster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Line 8"/>
          <p:cNvSpPr/>
          <p:nvPr/>
        </p:nvSpPr>
        <p:spPr>
          <a:xfrm flipV="1">
            <a:off x="4343400" y="3809520"/>
            <a:ext cx="0" cy="30492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Rectangle 9"/>
          <p:cNvSpPr/>
          <p:nvPr/>
        </p:nvSpPr>
        <p:spPr>
          <a:xfrm>
            <a:off x="6400800" y="4114800"/>
            <a:ext cx="1828800" cy="152388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Rockwell"/>
              </a:rPr>
              <a:t>cluster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Line 10"/>
          <p:cNvSpPr/>
          <p:nvPr/>
        </p:nvSpPr>
        <p:spPr>
          <a:xfrm flipV="1">
            <a:off x="7238880" y="3809520"/>
            <a:ext cx="0" cy="30492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Text Box 11"/>
          <p:cNvSpPr/>
          <p:nvPr/>
        </p:nvSpPr>
        <p:spPr>
          <a:xfrm>
            <a:off x="5548320" y="461304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ctr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VLIW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και μεταγλωττιστές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VLIW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απαιτεί σημαντικά πιο σύνθετη τεχνολογία μεταγλωττιστή σε σχέση με τις παραδοσιακές αρχιτεκτονικές: πρέπει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μπορεί να εξάγει τον παραλληλισμό για να διατηρήσει τις εντολές πλήρεις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Πολλές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VLIWs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έχουν καλή υποστήριξη ως προς το μεταγλωττιστή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 nodeType="clickEffect">
                      <p:stCondLst>
                        <p:cond delay="indefinite"/>
                      </p:stCondLst>
                      <p:childTnLst>
                        <p:par>
                          <p:cTn id="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Effect">
                      <p:stCondLst>
                        <p:cond delay="indefinite"/>
                      </p:stCondLst>
                      <p:childTnLst>
                        <p:par>
                          <p:cTn id="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Στατική χρονοδρομολόγηση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68" name="Oval 3"/>
          <p:cNvSpPr/>
          <p:nvPr/>
        </p:nvSpPr>
        <p:spPr>
          <a:xfrm>
            <a:off x="380880" y="2361960"/>
            <a:ext cx="76212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Oval 4"/>
          <p:cNvSpPr/>
          <p:nvPr/>
        </p:nvSpPr>
        <p:spPr>
          <a:xfrm>
            <a:off x="1523880" y="2361960"/>
            <a:ext cx="76212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Oval 5"/>
          <p:cNvSpPr/>
          <p:nvPr/>
        </p:nvSpPr>
        <p:spPr>
          <a:xfrm>
            <a:off x="914400" y="3429000"/>
            <a:ext cx="761760" cy="76176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Oval 6"/>
          <p:cNvSpPr/>
          <p:nvPr/>
        </p:nvSpPr>
        <p:spPr>
          <a:xfrm>
            <a:off x="1447560" y="4495680"/>
            <a:ext cx="76212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Oval 7"/>
          <p:cNvSpPr/>
          <p:nvPr/>
        </p:nvSpPr>
        <p:spPr>
          <a:xfrm>
            <a:off x="3276360" y="2361960"/>
            <a:ext cx="76212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Oval 8"/>
          <p:cNvSpPr/>
          <p:nvPr/>
        </p:nvSpPr>
        <p:spPr>
          <a:xfrm>
            <a:off x="4343400" y="2361960"/>
            <a:ext cx="76176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Oval 9"/>
          <p:cNvSpPr/>
          <p:nvPr/>
        </p:nvSpPr>
        <p:spPr>
          <a:xfrm>
            <a:off x="3809880" y="3504960"/>
            <a:ext cx="762120" cy="762120"/>
          </a:xfrm>
          <a:prstGeom prst="ellipse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Rectangle 10"/>
          <p:cNvSpPr/>
          <p:nvPr/>
        </p:nvSpPr>
        <p:spPr>
          <a:xfrm>
            <a:off x="5790960" y="2438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Rectangle 11"/>
          <p:cNvSpPr/>
          <p:nvPr/>
        </p:nvSpPr>
        <p:spPr>
          <a:xfrm>
            <a:off x="6705360" y="2438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Rectangle 12"/>
          <p:cNvSpPr/>
          <p:nvPr/>
        </p:nvSpPr>
        <p:spPr>
          <a:xfrm>
            <a:off x="7619760" y="2438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Rectangle 13"/>
          <p:cNvSpPr/>
          <p:nvPr/>
        </p:nvSpPr>
        <p:spPr>
          <a:xfrm>
            <a:off x="5790960" y="3581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f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Rectangle 14"/>
          <p:cNvSpPr/>
          <p:nvPr/>
        </p:nvSpPr>
        <p:spPr>
          <a:xfrm>
            <a:off x="6705360" y="3581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Rectangle 15"/>
          <p:cNvSpPr/>
          <p:nvPr/>
        </p:nvSpPr>
        <p:spPr>
          <a:xfrm>
            <a:off x="5790960" y="4724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Rectangle 16"/>
          <p:cNvSpPr/>
          <p:nvPr/>
        </p:nvSpPr>
        <p:spPr>
          <a:xfrm>
            <a:off x="6705360" y="4724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g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Rectangle 17"/>
          <p:cNvSpPr/>
          <p:nvPr/>
        </p:nvSpPr>
        <p:spPr>
          <a:xfrm>
            <a:off x="7619760" y="3581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nop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Rectangle 18"/>
          <p:cNvSpPr/>
          <p:nvPr/>
        </p:nvSpPr>
        <p:spPr>
          <a:xfrm>
            <a:off x="7619760" y="4724280"/>
            <a:ext cx="914400" cy="762120"/>
          </a:xfrm>
          <a:prstGeom prst="rect">
            <a:avLst/>
          </a:prstGeom>
          <a:solidFill>
            <a:srgbClr val="0099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5E574E"/>
                </a:solidFill>
                <a:effectLst/>
                <a:uFillTx/>
                <a:latin typeface="Times New Roman"/>
              </a:rPr>
              <a:t>nop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Line 19"/>
          <p:cNvSpPr/>
          <p:nvPr/>
        </p:nvSpPr>
        <p:spPr>
          <a:xfrm>
            <a:off x="5638680" y="3352680"/>
            <a:ext cx="3048120" cy="0"/>
          </a:xfrm>
          <a:prstGeom prst="line">
            <a:avLst/>
          </a:prstGeom>
          <a:ln w="56880">
            <a:solidFill>
              <a:srgbClr val="9966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Line 20"/>
          <p:cNvSpPr/>
          <p:nvPr/>
        </p:nvSpPr>
        <p:spPr>
          <a:xfrm>
            <a:off x="5715000" y="4572000"/>
            <a:ext cx="3047760" cy="0"/>
          </a:xfrm>
          <a:prstGeom prst="line">
            <a:avLst/>
          </a:prstGeom>
          <a:ln w="56880">
            <a:solidFill>
              <a:srgbClr val="9966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Text Box 21"/>
          <p:cNvSpPr/>
          <p:nvPr/>
        </p:nvSpPr>
        <p:spPr>
          <a:xfrm>
            <a:off x="1527480" y="5790960"/>
            <a:ext cx="14450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εκφράσεις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Text Box 22"/>
          <p:cNvSpPr/>
          <p:nvPr/>
        </p:nvSpPr>
        <p:spPr>
          <a:xfrm>
            <a:off x="6326640" y="5790960"/>
            <a:ext cx="11178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εντολές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Line 23"/>
          <p:cNvSpPr/>
          <p:nvPr/>
        </p:nvSpPr>
        <p:spPr>
          <a:xfrm>
            <a:off x="838080" y="3124080"/>
            <a:ext cx="22860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Line 24"/>
          <p:cNvSpPr/>
          <p:nvPr/>
        </p:nvSpPr>
        <p:spPr>
          <a:xfrm flipH="1">
            <a:off x="1523520" y="3124080"/>
            <a:ext cx="22860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Line 25"/>
          <p:cNvSpPr/>
          <p:nvPr/>
        </p:nvSpPr>
        <p:spPr>
          <a:xfrm>
            <a:off x="1371600" y="4190760"/>
            <a:ext cx="228600" cy="38124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Line 26"/>
          <p:cNvSpPr/>
          <p:nvPr/>
        </p:nvSpPr>
        <p:spPr>
          <a:xfrm flipH="1">
            <a:off x="1980720" y="2438280"/>
            <a:ext cx="762120" cy="205740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Line 27"/>
          <p:cNvSpPr/>
          <p:nvPr/>
        </p:nvSpPr>
        <p:spPr>
          <a:xfrm>
            <a:off x="3809880" y="3124080"/>
            <a:ext cx="22860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Line 28"/>
          <p:cNvSpPr/>
          <p:nvPr/>
        </p:nvSpPr>
        <p:spPr>
          <a:xfrm flipH="1">
            <a:off x="4419000" y="3124080"/>
            <a:ext cx="22860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Χρονοδρομολόγηση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ίχνους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95" name="Rectangle 2051"/>
          <p:cNvSpPr/>
          <p:nvPr/>
        </p:nvSpPr>
        <p:spPr>
          <a:xfrm>
            <a:off x="2438280" y="1676160"/>
            <a:ext cx="1752480" cy="76212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conditional 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Rectangle 2052"/>
          <p:cNvSpPr/>
          <p:nvPr/>
        </p:nvSpPr>
        <p:spPr>
          <a:xfrm>
            <a:off x="1143000" y="2819160"/>
            <a:ext cx="1752480" cy="91440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block 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Rectangle 2053"/>
          <p:cNvSpPr/>
          <p:nvPr/>
        </p:nvSpPr>
        <p:spPr>
          <a:xfrm>
            <a:off x="3809880" y="2819160"/>
            <a:ext cx="1752480" cy="91440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block 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Rectangle 2054"/>
          <p:cNvSpPr/>
          <p:nvPr/>
        </p:nvSpPr>
        <p:spPr>
          <a:xfrm>
            <a:off x="2514600" y="4190760"/>
            <a:ext cx="1752480" cy="68580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loop head 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Rectangle 2055"/>
          <p:cNvSpPr/>
          <p:nvPr/>
        </p:nvSpPr>
        <p:spPr>
          <a:xfrm>
            <a:off x="2514600" y="5257800"/>
            <a:ext cx="1752480" cy="761760"/>
          </a:xfrm>
          <a:prstGeom prst="rect">
            <a:avLst/>
          </a:prstGeom>
          <a:solidFill>
            <a:srgbClr val="FF66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loop body 5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Line 2056"/>
          <p:cNvSpPr/>
          <p:nvPr/>
        </p:nvSpPr>
        <p:spPr>
          <a:xfrm flipH="1">
            <a:off x="2437920" y="2438280"/>
            <a:ext cx="30492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Line 2057"/>
          <p:cNvSpPr/>
          <p:nvPr/>
        </p:nvSpPr>
        <p:spPr>
          <a:xfrm>
            <a:off x="3962160" y="2438280"/>
            <a:ext cx="304920" cy="38088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Line 2058"/>
          <p:cNvSpPr/>
          <p:nvPr/>
        </p:nvSpPr>
        <p:spPr>
          <a:xfrm>
            <a:off x="2438280" y="3733560"/>
            <a:ext cx="457200" cy="45720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Line 2059"/>
          <p:cNvSpPr/>
          <p:nvPr/>
        </p:nvSpPr>
        <p:spPr>
          <a:xfrm flipH="1">
            <a:off x="3886200" y="3733560"/>
            <a:ext cx="457200" cy="45720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Line 2060"/>
          <p:cNvSpPr/>
          <p:nvPr/>
        </p:nvSpPr>
        <p:spPr>
          <a:xfrm>
            <a:off x="3352680" y="4876560"/>
            <a:ext cx="0" cy="381240"/>
          </a:xfrm>
          <a:prstGeom prst="line">
            <a:avLst/>
          </a:prstGeom>
          <a:ln w="3780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05" name="Group 2061"/>
          <p:cNvGrpSpPr/>
          <p:nvPr/>
        </p:nvGrpSpPr>
        <p:grpSpPr>
          <a:xfrm>
            <a:off x="3504960" y="1828800"/>
            <a:ext cx="1067040" cy="3886200"/>
            <a:chOff x="3504960" y="1828800"/>
            <a:chExt cx="1067040" cy="3886200"/>
          </a:xfrm>
        </p:grpSpPr>
        <p:sp>
          <p:nvSpPr>
            <p:cNvPr id="206" name="Line 2062"/>
            <p:cNvSpPr/>
            <p:nvPr/>
          </p:nvSpPr>
          <p:spPr>
            <a:xfrm>
              <a:off x="3581280" y="1828800"/>
              <a:ext cx="990720" cy="1371600"/>
            </a:xfrm>
            <a:prstGeom prst="line">
              <a:avLst/>
            </a:prstGeom>
            <a:ln w="75960">
              <a:solidFill>
                <a:srgbClr val="00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7" name="Line 2063"/>
            <p:cNvSpPr/>
            <p:nvPr/>
          </p:nvSpPr>
          <p:spPr>
            <a:xfrm flipH="1">
              <a:off x="3504960" y="3200400"/>
              <a:ext cx="1067040" cy="129528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8" name="Line 2064"/>
            <p:cNvSpPr/>
            <p:nvPr/>
          </p:nvSpPr>
          <p:spPr>
            <a:xfrm>
              <a:off x="3504960" y="4495680"/>
              <a:ext cx="0" cy="121932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9" name="Line 2065"/>
            <p:cNvSpPr/>
            <p:nvPr/>
          </p:nvSpPr>
          <p:spPr>
            <a:xfrm flipV="1">
              <a:off x="3504960" y="5257800"/>
              <a:ext cx="1067040" cy="45720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10" name="Line 2066"/>
            <p:cNvSpPr/>
            <p:nvPr/>
          </p:nvSpPr>
          <p:spPr>
            <a:xfrm flipH="1" flipV="1">
              <a:off x="3581280" y="4647960"/>
              <a:ext cx="990720" cy="60984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11" name="Group 2067"/>
          <p:cNvGrpSpPr/>
          <p:nvPr/>
        </p:nvGrpSpPr>
        <p:grpSpPr>
          <a:xfrm>
            <a:off x="2057040" y="1828800"/>
            <a:ext cx="1295640" cy="2666880"/>
            <a:chOff x="2057040" y="1828800"/>
            <a:chExt cx="1295640" cy="2666880"/>
          </a:xfrm>
        </p:grpSpPr>
        <p:sp>
          <p:nvSpPr>
            <p:cNvPr id="212" name="Line 2068"/>
            <p:cNvSpPr/>
            <p:nvPr/>
          </p:nvSpPr>
          <p:spPr>
            <a:xfrm flipH="1">
              <a:off x="2057040" y="1828800"/>
              <a:ext cx="1143000" cy="137160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13" name="Line 2069"/>
            <p:cNvSpPr/>
            <p:nvPr/>
          </p:nvSpPr>
          <p:spPr>
            <a:xfrm>
              <a:off x="2057400" y="3200400"/>
              <a:ext cx="1295280" cy="1295280"/>
            </a:xfrm>
            <a:prstGeom prst="line">
              <a:avLst/>
            </a:prstGeom>
            <a:ln w="75960">
              <a:solidFill>
                <a:srgbClr val="FFCC00"/>
              </a:solidFill>
              <a:miter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14" name="Text Box 2070"/>
          <p:cNvSpPr/>
          <p:nvPr/>
        </p:nvSpPr>
        <p:spPr>
          <a:xfrm>
            <a:off x="5954760" y="2250720"/>
            <a:ext cx="297288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Κατάταξη ιχνών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ως προς τη συχνότητα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Text Box 2071"/>
          <p:cNvSpPr/>
          <p:nvPr/>
        </p:nvSpPr>
        <p:spPr>
          <a:xfrm>
            <a:off x="5954760" y="3317760"/>
            <a:ext cx="2753640" cy="11901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Χρονοδρομολόγηση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ιχνών ως προς τη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συχνότητα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7" dur="indefinite" restart="never" nodeType="tmRoot">
          <p:childTnLst>
            <p:seq>
              <p:cTn id="68" dur="indefinite" nodeType="mainSeq">
                <p:childTnLst>
                  <p:par>
                    <p:cTn id="69" fill="hold" nodeType="clickEffect">
                      <p:stCondLst>
                        <p:cond delay="indefinite"/>
                      </p:stCondLst>
                      <p:childTnLst>
                        <p:par>
                          <p:cTn id="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Effect">
                      <p:stCondLst>
                        <p:cond delay="indefinite"/>
                      </p:stCondLst>
                      <p:childTnLst>
                        <p:par>
                          <p:cTn id="7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Effect">
                      <p:stCondLst>
                        <p:cond delay="indefinite"/>
                      </p:stCondLst>
                      <p:childTnLst>
                        <p:par>
                          <p:cTn id="7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fill="hold" nodeType="clickEffect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Effect">
                      <p:stCondLst>
                        <p:cond delay="indefinite"/>
                      </p:stCondLst>
                      <p:childTnLst>
                        <p:par>
                          <p:cTn id="8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fill="hold" nodeType="clickEffect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EPIC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Υπολογισμός με ρητά παράλληλες εντολές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EPIC = Explicitly parallel instruction computing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Χρησιμοποιείται στην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Intel/HP Merced (IA-64)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μηχανή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Ενσωματώνει πολλά χαρακτηριστικά που επιτρέπουν στη μηχανή να βρίσκει και να εκμεταλλεύεται υψηλό παραλληλισμό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 nodeType="clickEffect">
                      <p:stCondLst>
                        <p:cond delay="indefinite"/>
                      </p:stCondLst>
                      <p:childTnLst>
                        <p:par>
                          <p:cTn id="9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Effect">
                      <p:stCondLst>
                        <p:cond delay="indefinite"/>
                      </p:stCondLst>
                      <p:childTnLst>
                        <p:par>
                          <p:cTn id="9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Effect">
                      <p:stCondLst>
                        <p:cond delay="indefinite"/>
                      </p:stCondLst>
                      <p:childTnLst>
                        <p:par>
                          <p:cTn id="10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 τύπος της εντολής για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IA-64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εντολές ομαδοποιούνται με ετικέτα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που δηλώνει ποιες εκτελούνται παράλληλα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0" name="Rectangle 4"/>
          <p:cNvSpPr/>
          <p:nvPr/>
        </p:nvSpPr>
        <p:spPr>
          <a:xfrm>
            <a:off x="838080" y="4343400"/>
            <a:ext cx="838080" cy="83808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tag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Rectangle 5"/>
          <p:cNvSpPr/>
          <p:nvPr/>
        </p:nvSpPr>
        <p:spPr>
          <a:xfrm>
            <a:off x="1676160" y="4343400"/>
            <a:ext cx="2133720" cy="838080"/>
          </a:xfrm>
          <a:prstGeom prst="rect">
            <a:avLst/>
          </a:prstGeom>
          <a:solidFill>
            <a:srgbClr val="996633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instruction 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Rectangle 6"/>
          <p:cNvSpPr/>
          <p:nvPr/>
        </p:nvSpPr>
        <p:spPr>
          <a:xfrm>
            <a:off x="3809880" y="4343400"/>
            <a:ext cx="2133720" cy="838080"/>
          </a:xfrm>
          <a:prstGeom prst="rect">
            <a:avLst/>
          </a:prstGeom>
          <a:solidFill>
            <a:srgbClr val="996633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instruction 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Rectangle 7"/>
          <p:cNvSpPr/>
          <p:nvPr/>
        </p:nvSpPr>
        <p:spPr>
          <a:xfrm>
            <a:off x="5943600" y="4343400"/>
            <a:ext cx="2133360" cy="838080"/>
          </a:xfrm>
          <a:prstGeom prst="rect">
            <a:avLst/>
          </a:prstGeom>
          <a:solidFill>
            <a:srgbClr val="996633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instruction 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Line 8"/>
          <p:cNvSpPr/>
          <p:nvPr/>
        </p:nvSpPr>
        <p:spPr>
          <a:xfrm>
            <a:off x="838080" y="4038480"/>
            <a:ext cx="7238880" cy="0"/>
          </a:xfrm>
          <a:prstGeom prst="line">
            <a:avLst/>
          </a:prstGeom>
          <a:ln w="3780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Text Box 9"/>
          <p:cNvSpPr/>
          <p:nvPr/>
        </p:nvSpPr>
        <p:spPr>
          <a:xfrm>
            <a:off x="3871440" y="3774960"/>
            <a:ext cx="1154520" cy="45936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128 bits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Σύστημα μνήμης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162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CPU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προσκομίζει δεδομένα και εντολές από μια ιεραρχία μνήμη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ς: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8" name="Rectangle 4"/>
          <p:cNvSpPr/>
          <p:nvPr/>
        </p:nvSpPr>
        <p:spPr>
          <a:xfrm>
            <a:off x="533160" y="3276360"/>
            <a:ext cx="1676520" cy="236232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Κύρια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Rectangle 5"/>
          <p:cNvSpPr/>
          <p:nvPr/>
        </p:nvSpPr>
        <p:spPr>
          <a:xfrm>
            <a:off x="2666880" y="3733560"/>
            <a:ext cx="1219320" cy="13716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Rectangle 6"/>
          <p:cNvSpPr/>
          <p:nvPr/>
        </p:nvSpPr>
        <p:spPr>
          <a:xfrm>
            <a:off x="4427280" y="3886200"/>
            <a:ext cx="982800" cy="11268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Rectangle 7"/>
          <p:cNvSpPr/>
          <p:nvPr/>
        </p:nvSpPr>
        <p:spPr>
          <a:xfrm>
            <a:off x="6324480" y="3504960"/>
            <a:ext cx="1981080" cy="1905120"/>
          </a:xfrm>
          <a:prstGeom prst="rect">
            <a:avLst/>
          </a:prstGeom>
          <a:solidFill>
            <a:srgbClr val="00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Line 8"/>
          <p:cNvSpPr/>
          <p:nvPr/>
        </p:nvSpPr>
        <p:spPr>
          <a:xfrm>
            <a:off x="2209680" y="4419360"/>
            <a:ext cx="4572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Line 9"/>
          <p:cNvSpPr/>
          <p:nvPr/>
        </p:nvSpPr>
        <p:spPr>
          <a:xfrm>
            <a:off x="3886200" y="4419360"/>
            <a:ext cx="6094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Line 10"/>
          <p:cNvSpPr/>
          <p:nvPr/>
        </p:nvSpPr>
        <p:spPr>
          <a:xfrm>
            <a:off x="5410080" y="4419360"/>
            <a:ext cx="9144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Επιπλοκές της ιεραρχημένης μνήμης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συμπεριφορά του προγράμματος είναι πολύ περισσότερο εξαρτημένη από τις καταστάσεις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Εξαρτάται από την κατάσταση της κρυφής μνήμης μετά την προηγούμενη εκτέλεση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χρόνος εκτέλεσης είναι λιγότερο προβλέψιμος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χρόνοι προσπέλασης στη μνήμη μπορεί να ποικίλουν ακόμα και σε τάξη του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100X.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2037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1995-06-18T01:31:02Z</dcterms:created>
  <dc:creator>Wayne Wolf</dc:creator>
  <dc:description/>
  <dc:language>el-GR</dc:language>
  <cp:lastModifiedBy>NIKOLAOS VOROS</cp:lastModifiedBy>
  <dcterms:modified xsi:type="dcterms:W3CDTF">2024-03-29T08:54:42Z</dcterms:modified>
  <cp:revision>150</cp:revision>
  <dc:subject/>
  <dc:title>SHARC programming model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0</vt:bool>
  </property>
  <property fmtid="{D5CDD505-2E9C-101B-9397-08002B2CF9AE}" pid="6" name="DownloadOriginal">
    <vt:bool>1</vt:bool>
  </property>
  <property fmtid="{D5CDD505-2E9C-101B-9397-08002B2CF9AE}" pid="7" name="GraphicType">
    <vt:r8>1</vt:r8>
  </property>
  <property fmtid="{D5CDD505-2E9C-101B-9397-08002B2CF9AE}" pid="8" name="HomePage">
    <vt:lpwstr>http://www.ee.princeton.edu/~wolf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Overheads for Computers as Components
(c) 2000 Morgan Kaufman</vt:lpwstr>
  </property>
  <property fmtid="{D5CDD505-2E9C-101B-9397-08002B2CF9AE}" pid="13" name="OutputDir">
    <vt:lpwstr>D:\Computers as Components\Web Aids\overheads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0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1</vt:bool>
  </property>
  <property fmtid="{D5CDD505-2E9C-101B-9397-08002B2CF9AE}" pid="21" name="VisitedColor">
    <vt:r8>10040268</vt:r8>
  </property>
</Properties>
</file>