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35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10.xml" ContentType="application/vnd.openxmlformats-officedocument.presentationml.slide+xml"/>
  <Override PartName="/ppt/slides/slide36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embeddings/oleObject1.docx" ContentType="application/vnd.openxmlformats-officedocument.wordprocessingml.document"/>
  <Override PartName="/ppt/embeddings/oleObject2.docx" ContentType="application/vnd.openxmlformats-officedocument.wordprocessingml.document"/>
  <Override PartName="/ppt/slideLayouts/slideLayout1.xml" ContentType="application/vnd.openxmlformats-officedocument.presentationml.slideLayout+xml"/>
  <Override PartName="/ppt/media/image3.emf" ContentType="image/x-emf"/>
  <Override PartName="/ppt/media/image2.emf" ContentType="image/x-emf"/>
  <Override PartName="/ppt/media/WHOOSH.WAV" ContentType="audio/x-wav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© 2000 Morgan Kaufman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Overheads for </a:t>
            </a:r>
            <a:r>
              <a:rPr lang="en-US" sz="1400" b="0" i="1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Computers as Components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0B01BA6-D2CE-4BA6-A52A-1C44F0A1E3ED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&lt;number&gt;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oleObject1.docx"/><Relationship Id="rId2" Type="http://schemas.openxmlformats.org/officeDocument/2006/relationships/image" Target="../media/corrected_ch1-3_m_oleObject1.png"/><Relationship Id="rId3" Type="http://schemas.openxmlformats.org/officeDocument/2006/relationships/slideLayout" Target="../slideLayouts/slideLayout1.xml"/>
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oleObject2.docx"/><Relationship Id="rId2" Type="http://schemas.openxmlformats.org/officeDocument/2006/relationships/image" Target="../media/corrected_ch1-3_m_oleObject2.png"/><Relationship Id="rId3" Type="http://schemas.openxmlformats.org/officeDocument/2006/relationships/slideLayout" Target="../slideLayouts/slideLayout1.xml"/>
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audio" Target="../media/WHOOSH.WAV"/><Relationship Id="rId2" Type="http://schemas.openxmlformats.org/officeDocument/2006/relationships/audio" Target="../media/WHOOSH.WAV"/><Relationship Id="rId3" Type="http://schemas.openxmlformats.org/officeDocument/2006/relationships/audio" Target="../media/WHOOSH.WAV"/><Relationship Id="rId4" Type="http://schemas.openxmlformats.org/officeDocument/2006/relationships/audio" Target="../media/WHOOSH.WAV"/><Relationship Id="rId5" Type="http://schemas.openxmlformats.org/officeDocument/2006/relationships/audio" Target="../media/WHOOSH.WAV"/><Relationship Id="rId6" Type="http://schemas.openxmlformats.org/officeDocument/2006/relationships/audio" Target="../media/WHOOSH.WAV"/><Relationship Id="rId7" Type="http://schemas.openxmlformats.org/officeDocument/2006/relationships/audio" Target="../media/WHOOSH.WAV"/><Relationship Id="rId8" Type="http://schemas.openxmlformats.org/officeDocument/2006/relationships/audio" Target="../media/WHOOSH.WAV"/><Relationship Id="rId9" Type="http://schemas.openxmlformats.org/officeDocument/2006/relationships/slideLayout" Target="../slideLayouts/slideLayout1.xml"/>
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audio" Target="../media/WHOOSH.WAV"/><Relationship Id="rId2" Type="http://schemas.openxmlformats.org/officeDocument/2006/relationships/audio" Target="../media/WHOOSH.WAV"/><Relationship Id="rId3" Type="http://schemas.openxmlformats.org/officeDocument/2006/relationships/audio" Target="../media/WHOOSH.WAV"/><Relationship Id="rId4" Type="http://schemas.openxmlformats.org/officeDocument/2006/relationships/slideLayout" Target="../slideLayouts/slideLayout1.xml"/>
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Εισαγωγή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Παράδειγμα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ελεγκτής μοντέλων τρένων.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Σκοποί του παραδείγματος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ακολουθήσουμε μία σχεδίαση μέσω διάφορων επιπέδων αφαίρεσης.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κερδίσουμε εμπειρία με τη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UML.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Διάταξη μοντέλου τρέν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ου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" name="AutoShape 4"/>
          <p:cNvSpPr/>
          <p:nvPr/>
        </p:nvSpPr>
        <p:spPr>
          <a:xfrm>
            <a:off x="1447560" y="2286000"/>
            <a:ext cx="6324840" cy="3124080"/>
          </a:xfrm>
          <a:prstGeom prst="roundRect">
            <a:avLst>
              <a:gd name="adj" fmla="val 16667"/>
            </a:avLst>
          </a:prstGeom>
          <a:noFill/>
          <a:ln w="2844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Line 5"/>
          <p:cNvSpPr/>
          <p:nvPr/>
        </p:nvSpPr>
        <p:spPr>
          <a:xfrm>
            <a:off x="220968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Line 6"/>
          <p:cNvSpPr/>
          <p:nvPr/>
        </p:nvSpPr>
        <p:spPr>
          <a:xfrm>
            <a:off x="251460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Line 7"/>
          <p:cNvSpPr/>
          <p:nvPr/>
        </p:nvSpPr>
        <p:spPr>
          <a:xfrm>
            <a:off x="281916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Line 8"/>
          <p:cNvSpPr/>
          <p:nvPr/>
        </p:nvSpPr>
        <p:spPr>
          <a:xfrm>
            <a:off x="312408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Line 9"/>
          <p:cNvSpPr/>
          <p:nvPr/>
        </p:nvSpPr>
        <p:spPr>
          <a:xfrm>
            <a:off x="342900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Line 10"/>
          <p:cNvSpPr/>
          <p:nvPr/>
        </p:nvSpPr>
        <p:spPr>
          <a:xfrm>
            <a:off x="373356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Line 11"/>
          <p:cNvSpPr/>
          <p:nvPr/>
        </p:nvSpPr>
        <p:spPr>
          <a:xfrm>
            <a:off x="403848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Line 12"/>
          <p:cNvSpPr/>
          <p:nvPr/>
        </p:nvSpPr>
        <p:spPr>
          <a:xfrm>
            <a:off x="434340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Line 13"/>
          <p:cNvSpPr/>
          <p:nvPr/>
        </p:nvSpPr>
        <p:spPr>
          <a:xfrm>
            <a:off x="464796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Line 14"/>
          <p:cNvSpPr/>
          <p:nvPr/>
        </p:nvSpPr>
        <p:spPr>
          <a:xfrm>
            <a:off x="495288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Line 15"/>
          <p:cNvSpPr/>
          <p:nvPr/>
        </p:nvSpPr>
        <p:spPr>
          <a:xfrm>
            <a:off x="525780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Line 16"/>
          <p:cNvSpPr/>
          <p:nvPr/>
        </p:nvSpPr>
        <p:spPr>
          <a:xfrm>
            <a:off x="556236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Line 17"/>
          <p:cNvSpPr/>
          <p:nvPr/>
        </p:nvSpPr>
        <p:spPr>
          <a:xfrm>
            <a:off x="586728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Line 18"/>
          <p:cNvSpPr/>
          <p:nvPr/>
        </p:nvSpPr>
        <p:spPr>
          <a:xfrm>
            <a:off x="617220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Line 19"/>
          <p:cNvSpPr/>
          <p:nvPr/>
        </p:nvSpPr>
        <p:spPr>
          <a:xfrm>
            <a:off x="647676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Line 20"/>
          <p:cNvSpPr/>
          <p:nvPr/>
        </p:nvSpPr>
        <p:spPr>
          <a:xfrm>
            <a:off x="678168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Line 21"/>
          <p:cNvSpPr/>
          <p:nvPr/>
        </p:nvSpPr>
        <p:spPr>
          <a:xfrm>
            <a:off x="7086600" y="21333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Line 43"/>
          <p:cNvSpPr/>
          <p:nvPr/>
        </p:nvSpPr>
        <p:spPr>
          <a:xfrm>
            <a:off x="1293480" y="49510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Line 44"/>
          <p:cNvSpPr/>
          <p:nvPr/>
        </p:nvSpPr>
        <p:spPr>
          <a:xfrm>
            <a:off x="1293480" y="464652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Line 45"/>
          <p:cNvSpPr/>
          <p:nvPr/>
        </p:nvSpPr>
        <p:spPr>
          <a:xfrm>
            <a:off x="1293480" y="434160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Line 46"/>
          <p:cNvSpPr/>
          <p:nvPr/>
        </p:nvSpPr>
        <p:spPr>
          <a:xfrm>
            <a:off x="1293480" y="40366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Line 47"/>
          <p:cNvSpPr/>
          <p:nvPr/>
        </p:nvSpPr>
        <p:spPr>
          <a:xfrm>
            <a:off x="1293480" y="373212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Line 48"/>
          <p:cNvSpPr/>
          <p:nvPr/>
        </p:nvSpPr>
        <p:spPr>
          <a:xfrm>
            <a:off x="1293480" y="342720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Line 49"/>
          <p:cNvSpPr/>
          <p:nvPr/>
        </p:nvSpPr>
        <p:spPr>
          <a:xfrm>
            <a:off x="1293480" y="31222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Line 50"/>
          <p:cNvSpPr/>
          <p:nvPr/>
        </p:nvSpPr>
        <p:spPr>
          <a:xfrm>
            <a:off x="1293480" y="281772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Line 53"/>
          <p:cNvSpPr/>
          <p:nvPr/>
        </p:nvSpPr>
        <p:spPr>
          <a:xfrm>
            <a:off x="7619760" y="487656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Line 54"/>
          <p:cNvSpPr/>
          <p:nvPr/>
        </p:nvSpPr>
        <p:spPr>
          <a:xfrm>
            <a:off x="7619760" y="457200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Line 55"/>
          <p:cNvSpPr/>
          <p:nvPr/>
        </p:nvSpPr>
        <p:spPr>
          <a:xfrm>
            <a:off x="7619760" y="42670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Line 56"/>
          <p:cNvSpPr/>
          <p:nvPr/>
        </p:nvSpPr>
        <p:spPr>
          <a:xfrm>
            <a:off x="7619760" y="396216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Line 57"/>
          <p:cNvSpPr/>
          <p:nvPr/>
        </p:nvSpPr>
        <p:spPr>
          <a:xfrm>
            <a:off x="7619760" y="365760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Line 58"/>
          <p:cNvSpPr/>
          <p:nvPr/>
        </p:nvSpPr>
        <p:spPr>
          <a:xfrm>
            <a:off x="7619760" y="33526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Line 59"/>
          <p:cNvSpPr/>
          <p:nvPr/>
        </p:nvSpPr>
        <p:spPr>
          <a:xfrm>
            <a:off x="7619760" y="304776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Line 60"/>
          <p:cNvSpPr/>
          <p:nvPr/>
        </p:nvSpPr>
        <p:spPr>
          <a:xfrm>
            <a:off x="7619760" y="274320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Line 61"/>
          <p:cNvSpPr/>
          <p:nvPr/>
        </p:nvSpPr>
        <p:spPr>
          <a:xfrm flipH="1">
            <a:off x="1523520" y="5181480"/>
            <a:ext cx="22860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Line 62"/>
          <p:cNvSpPr/>
          <p:nvPr/>
        </p:nvSpPr>
        <p:spPr>
          <a:xfrm>
            <a:off x="1523880" y="2286000"/>
            <a:ext cx="22860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Line 63"/>
          <p:cNvSpPr/>
          <p:nvPr/>
        </p:nvSpPr>
        <p:spPr>
          <a:xfrm flipH="1">
            <a:off x="7467120" y="2209680"/>
            <a:ext cx="15228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Line 64"/>
          <p:cNvSpPr/>
          <p:nvPr/>
        </p:nvSpPr>
        <p:spPr>
          <a:xfrm>
            <a:off x="7467480" y="5181480"/>
            <a:ext cx="22860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Rectangle 65"/>
          <p:cNvSpPr/>
          <p:nvPr/>
        </p:nvSpPr>
        <p:spPr>
          <a:xfrm>
            <a:off x="5029200" y="1981080"/>
            <a:ext cx="2133360" cy="53352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Rectangle 66"/>
          <p:cNvSpPr/>
          <p:nvPr/>
        </p:nvSpPr>
        <p:spPr>
          <a:xfrm>
            <a:off x="5365440" y="1600200"/>
            <a:ext cx="225720" cy="38088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AutoShape 67"/>
          <p:cNvSpPr/>
          <p:nvPr/>
        </p:nvSpPr>
        <p:spPr>
          <a:xfrm flipV="1">
            <a:off x="5141880" y="1446840"/>
            <a:ext cx="672840" cy="228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29520" rIns="90000" bIns="2952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Rectangle 68"/>
          <p:cNvSpPr/>
          <p:nvPr/>
        </p:nvSpPr>
        <p:spPr>
          <a:xfrm>
            <a:off x="6489360" y="1600200"/>
            <a:ext cx="673200" cy="38088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Rectangle 69"/>
          <p:cNvSpPr/>
          <p:nvPr/>
        </p:nvSpPr>
        <p:spPr>
          <a:xfrm>
            <a:off x="6713280" y="1676160"/>
            <a:ext cx="225360" cy="2286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Oval 71"/>
          <p:cNvSpPr/>
          <p:nvPr/>
        </p:nvSpPr>
        <p:spPr>
          <a:xfrm>
            <a:off x="6564240" y="2438280"/>
            <a:ext cx="374400" cy="380880"/>
          </a:xfrm>
          <a:prstGeom prst="ellipse">
            <a:avLst/>
          </a:prstGeom>
          <a:solidFill>
            <a:srgbClr val="DDDDDD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Rectangle 74"/>
          <p:cNvSpPr/>
          <p:nvPr/>
        </p:nvSpPr>
        <p:spPr>
          <a:xfrm>
            <a:off x="2438280" y="3962160"/>
            <a:ext cx="1447920" cy="106704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κονσόλα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Rectangle 75"/>
          <p:cNvSpPr/>
          <p:nvPr/>
        </p:nvSpPr>
        <p:spPr>
          <a:xfrm>
            <a:off x="4572000" y="3352680"/>
            <a:ext cx="1371600" cy="91440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παροχή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ενέργειας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Line 76"/>
          <p:cNvSpPr/>
          <p:nvPr/>
        </p:nvSpPr>
        <p:spPr>
          <a:xfrm flipV="1">
            <a:off x="3886200" y="3809520"/>
            <a:ext cx="685800" cy="30492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60" name="AutoShape 77"/>
          <p:cNvCxnSpPr>
            <a:stCxn id="57" idx="3"/>
            <a:endCxn id="61" idx="0"/>
          </p:cNvCxnSpPr>
          <p:nvPr/>
        </p:nvCxnSpPr>
        <p:spPr>
          <a:xfrm>
            <a:off x="3886200" y="4495680"/>
            <a:ext cx="762480" cy="838800"/>
          </a:xfrm>
          <a:prstGeom prst="curvedConnector2">
            <a:avLst/>
          </a:prstGeom>
          <a:ln w="28440">
            <a:solidFill>
              <a:srgbClr val="FF3300"/>
            </a:solidFill>
            <a:miter/>
          </a:ln>
        </p:spPr>
      </p:cxnSp>
      <p:sp>
        <p:nvSpPr>
          <p:cNvPr id="62" name="Rectangle 78"/>
          <p:cNvSpPr/>
          <p:nvPr/>
        </p:nvSpPr>
        <p:spPr>
          <a:xfrm>
            <a:off x="5181480" y="2057400"/>
            <a:ext cx="685800" cy="3808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rcvr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Rectangle 79"/>
          <p:cNvSpPr/>
          <p:nvPr/>
        </p:nvSpPr>
        <p:spPr>
          <a:xfrm>
            <a:off x="6095880" y="2060280"/>
            <a:ext cx="923760" cy="378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μηχανή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Oval 80"/>
          <p:cNvSpPr/>
          <p:nvPr/>
        </p:nvSpPr>
        <p:spPr>
          <a:xfrm>
            <a:off x="5181480" y="2438280"/>
            <a:ext cx="374760" cy="380880"/>
          </a:xfrm>
          <a:prstGeom prst="ellipse">
            <a:avLst/>
          </a:prstGeom>
          <a:solidFill>
            <a:srgbClr val="DDDDDD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Line 72"/>
          <p:cNvSpPr/>
          <p:nvPr/>
        </p:nvSpPr>
        <p:spPr>
          <a:xfrm flipV="1">
            <a:off x="5365440" y="2514240"/>
            <a:ext cx="1347840" cy="152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66" name="Group 88"/>
          <p:cNvGrpSpPr/>
          <p:nvPr/>
        </p:nvGrpSpPr>
        <p:grpSpPr>
          <a:xfrm>
            <a:off x="1371600" y="4876560"/>
            <a:ext cx="6172200" cy="1218960"/>
            <a:chOff x="1371600" y="4876560"/>
            <a:chExt cx="6172200" cy="1218960"/>
          </a:xfrm>
        </p:grpSpPr>
        <p:grpSp>
          <p:nvGrpSpPr>
            <p:cNvPr id="67" name="Group 85"/>
            <p:cNvGrpSpPr/>
            <p:nvPr/>
          </p:nvGrpSpPr>
          <p:grpSpPr>
            <a:xfrm>
              <a:off x="1371600" y="5333760"/>
              <a:ext cx="6172200" cy="761760"/>
              <a:chOff x="1371600" y="5333760"/>
              <a:chExt cx="6172200" cy="761760"/>
            </a:xfrm>
          </p:grpSpPr>
          <p:sp>
            <p:nvSpPr>
              <p:cNvPr id="68" name="Line 25"/>
              <p:cNvSpPr/>
              <p:nvPr/>
            </p:nvSpPr>
            <p:spPr>
              <a:xfrm>
                <a:off x="190512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69" name="Line 26"/>
              <p:cNvSpPr/>
              <p:nvPr/>
            </p:nvSpPr>
            <p:spPr>
              <a:xfrm>
                <a:off x="221004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0" name="Line 27"/>
              <p:cNvSpPr/>
              <p:nvPr/>
            </p:nvSpPr>
            <p:spPr>
              <a:xfrm>
                <a:off x="251460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1" name="Line 28"/>
              <p:cNvSpPr/>
              <p:nvPr/>
            </p:nvSpPr>
            <p:spPr>
              <a:xfrm>
                <a:off x="281952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2" name="Line 29"/>
              <p:cNvSpPr/>
              <p:nvPr/>
            </p:nvSpPr>
            <p:spPr>
              <a:xfrm>
                <a:off x="312444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3" name="Line 30"/>
              <p:cNvSpPr/>
              <p:nvPr/>
            </p:nvSpPr>
            <p:spPr>
              <a:xfrm>
                <a:off x="342900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4" name="Line 31"/>
              <p:cNvSpPr/>
              <p:nvPr/>
            </p:nvSpPr>
            <p:spPr>
              <a:xfrm>
                <a:off x="373392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5" name="Line 32"/>
              <p:cNvSpPr/>
              <p:nvPr/>
            </p:nvSpPr>
            <p:spPr>
              <a:xfrm>
                <a:off x="403884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6" name="Line 33"/>
              <p:cNvSpPr/>
              <p:nvPr/>
            </p:nvSpPr>
            <p:spPr>
              <a:xfrm>
                <a:off x="434340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61" name="Line 34"/>
              <p:cNvSpPr/>
              <p:nvPr/>
            </p:nvSpPr>
            <p:spPr>
              <a:xfrm>
                <a:off x="464832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8" name="Line 35"/>
              <p:cNvSpPr/>
              <p:nvPr/>
            </p:nvSpPr>
            <p:spPr>
              <a:xfrm>
                <a:off x="495324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79" name="Line 36"/>
              <p:cNvSpPr/>
              <p:nvPr/>
            </p:nvSpPr>
            <p:spPr>
              <a:xfrm>
                <a:off x="525780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0" name="Line 37"/>
              <p:cNvSpPr/>
              <p:nvPr/>
            </p:nvSpPr>
            <p:spPr>
              <a:xfrm>
                <a:off x="556272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1" name="Line 38"/>
              <p:cNvSpPr/>
              <p:nvPr/>
            </p:nvSpPr>
            <p:spPr>
              <a:xfrm>
                <a:off x="586764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2" name="Line 39"/>
              <p:cNvSpPr/>
              <p:nvPr/>
            </p:nvSpPr>
            <p:spPr>
              <a:xfrm>
                <a:off x="617220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3" name="Line 40"/>
              <p:cNvSpPr/>
              <p:nvPr/>
            </p:nvSpPr>
            <p:spPr>
              <a:xfrm>
                <a:off x="647712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4" name="Line 41"/>
              <p:cNvSpPr/>
              <p:nvPr/>
            </p:nvSpPr>
            <p:spPr>
              <a:xfrm>
                <a:off x="6782040" y="5333760"/>
                <a:ext cx="0" cy="30456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6800" rIns="90000" bIns="46800" anchor="ctr">
                <a:noAutofit/>
              </a:bodyPr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5" name="Rectangle 81"/>
              <p:cNvSpPr/>
              <p:nvPr/>
            </p:nvSpPr>
            <p:spPr>
              <a:xfrm>
                <a:off x="6477120" y="5486040"/>
                <a:ext cx="1066680" cy="609480"/>
              </a:xfrm>
              <a:prstGeom prst="rect">
                <a:avLst/>
              </a:prstGeom>
              <a:solidFill>
                <a:srgbClr val="FF6600"/>
              </a:solidFill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Autofit/>
              </a:bodyPr>
              <a:p>
                <a:pPr algn="ctr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1600" b="0" u="none" strike="noStrike">
                    <a:solidFill>
                      <a:srgbClr val="FFFFFF"/>
                    </a:solidFill>
                    <a:effectLst/>
                    <a:uFillTx/>
                    <a:latin typeface="Times New Roman"/>
                  </a:rPr>
                  <a:t>ECC</a:t>
                </a:r>
                <a:endParaRPr lang="el-GR" sz="16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6" name="Rectangle 82"/>
              <p:cNvSpPr/>
              <p:nvPr/>
            </p:nvSpPr>
            <p:spPr>
              <a:xfrm>
                <a:off x="2819520" y="5486040"/>
                <a:ext cx="1295280" cy="609480"/>
              </a:xfrm>
              <a:prstGeom prst="rect">
                <a:avLst/>
              </a:prstGeom>
              <a:solidFill>
                <a:srgbClr val="FF6600"/>
              </a:solidFill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Autofit/>
              </a:bodyPr>
              <a:p>
                <a:pPr algn="ctr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1600" b="0" u="none" strike="noStrike">
                    <a:solidFill>
                      <a:srgbClr val="FFFFFF"/>
                    </a:solidFill>
                    <a:effectLst/>
                    <a:uFillTx/>
                    <a:latin typeface="Times New Roman"/>
                  </a:rPr>
                  <a:t>διεύθυνση</a:t>
                </a:r>
                <a:endParaRPr lang="el-GR" sz="16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7" name="Rectangle 83"/>
              <p:cNvSpPr/>
              <p:nvPr/>
            </p:nvSpPr>
            <p:spPr>
              <a:xfrm>
                <a:off x="1371600" y="5486040"/>
                <a:ext cx="1524240" cy="609480"/>
              </a:xfrm>
              <a:prstGeom prst="rect">
                <a:avLst/>
              </a:prstGeom>
              <a:solidFill>
                <a:srgbClr val="FF6600"/>
              </a:solidFill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Autofit/>
              </a:bodyPr>
              <a:p>
                <a:pPr algn="ctr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1600" b="0" u="none" strike="noStrike">
                    <a:solidFill>
                      <a:srgbClr val="FFFFFF"/>
                    </a:solidFill>
                    <a:effectLst/>
                    <a:uFillTx/>
                    <a:latin typeface="Times New Roman"/>
                  </a:rPr>
                  <a:t>κεφαλίδα</a:t>
                </a:r>
                <a:endParaRPr lang="el-GR" sz="16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88" name="Rectangle 84"/>
              <p:cNvSpPr/>
              <p:nvPr/>
            </p:nvSpPr>
            <p:spPr>
              <a:xfrm>
                <a:off x="4114800" y="5486040"/>
                <a:ext cx="2362320" cy="609480"/>
              </a:xfrm>
              <a:prstGeom prst="rect">
                <a:avLst/>
              </a:prstGeom>
              <a:solidFill>
                <a:srgbClr val="FF6600"/>
              </a:solidFill>
              <a:ln w="9360">
                <a:solidFill>
                  <a:srgbClr val="000000"/>
                </a:solidFill>
                <a:miter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6800" rIns="90000" bIns="46800" anchor="ctr">
                <a:noAutofit/>
              </a:bodyPr>
              <a:p>
                <a:pPr algn="ctr"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1600" b="0" u="none" strike="noStrike">
                    <a:solidFill>
                      <a:srgbClr val="FFFFFF"/>
                    </a:solidFill>
                    <a:effectLst/>
                    <a:uFillTx/>
                    <a:latin typeface="Times New Roman"/>
                  </a:rPr>
                  <a:t>εντολή</a:t>
                </a:r>
                <a:endParaRPr lang="el-GR" sz="16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</p:grpSp>
        <p:sp>
          <p:nvSpPr>
            <p:cNvPr id="89" name="Line 86"/>
            <p:cNvSpPr/>
            <p:nvPr/>
          </p:nvSpPr>
          <p:spPr>
            <a:xfrm flipH="1">
              <a:off x="1371600" y="4876560"/>
              <a:ext cx="3200400" cy="6098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90" name="Line 87"/>
            <p:cNvSpPr/>
            <p:nvPr/>
          </p:nvSpPr>
          <p:spPr>
            <a:xfrm>
              <a:off x="4572000" y="4876560"/>
              <a:ext cx="2971800" cy="6098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Απαιτήσεις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κονσόλα μπορεί να ελέγξει 8 τρένα σε μία σιδηροτροχιά.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ρυθμιστής ταχύτητας έχει τουλάχιστον 63 επίπεδα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έλεγχος αδράνειας ρυθμίζει την ανταπόκριση με τουλάχιστον 8 επίπεδα.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Πλήκτρο ακινητοποίησης έκτακτης ανάγκης.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Μηχανισμός ανίχνευσης σφαλμάτων στα μηνύματα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Effect">
                      <p:stCondLst>
                        <p:cond delay="indefinite"/>
                      </p:stCondLst>
                      <p:childTnLst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Effect">
                      <p:stCondLst>
                        <p:cond delay="indefinite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indefinite"/>
                      </p:stCondLst>
                      <p:childTnLst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Effect">
                      <p:stCondLst>
                        <p:cond delay="indefinite"/>
                      </p:stCondLst>
                      <p:childTnLst>
                        <p:par>
                          <p:cTn id="3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Φόρμα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απαιτήσεων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graphicFrame>
        <p:nvGraphicFramePr>
          <p:cNvPr id="94" name="Object 3"/>
          <p:cNvGraphicFramePr/>
          <p:nvPr/>
        </p:nvGraphicFramePr>
        <p:xfrm>
          <a:off x="1448977" y="1600000"/>
          <a:ext cx="6246045" cy="4800000"/>
        </p:xfrm>
        <a:graphic>
          <a:graphicData uri="http://schemas.openxmlformats.org/presentationml/2006/ole">
            <p:oleObj progId="Word.Document.12" r:id="rId1" spid="">
              <p:embed/>
              <p:pic>
                <p:nvPicPr>
                  <p:cNvPr id="95" name="Object 3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448977" y="1600000"/>
                    <a:ext cx="6246045" cy="4800000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Εννοιολογική προδιαγραφή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Πριν δημιουργήσουμε μια λεπτομερή προδιαγραφή, θα κάνουμε μια αδρανής, απλουστευμένη προδιαγραφή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Μας εξασκεί στη σύνταξη προδιαγραφών και στη UML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Είναι καλή ιδέα γενικά να προσδιοριστούν τα πιθανά προβλήματα πριν δουλέψουμε με πολλές λεπτομέρειες.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Βασικές εντολές συστ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ήματος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graphicFrame>
        <p:nvGraphicFramePr>
          <p:cNvPr id="99" name="Object 3"/>
          <p:cNvGraphicFramePr/>
          <p:nvPr/>
        </p:nvGraphicFramePr>
        <p:xfrm>
          <a:off x="572000" y="1600000"/>
          <a:ext cx="8000000" cy="3727923"/>
        </p:xfrm>
        <a:graphic>
          <a:graphicData uri="http://schemas.openxmlformats.org/presentationml/2006/ole">
            <p:oleObj progId="Word.Document.12" r:id="rId1" spid="">
              <p:embed/>
              <p:pic>
                <p:nvPicPr>
                  <p:cNvPr id="100" name="Object 3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572000" y="1600000"/>
                    <a:ext cx="8000000" cy="3727923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Τυπική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ακολουθία ελέγχου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02" name="Rectangle 4"/>
          <p:cNvSpPr/>
          <p:nvPr/>
        </p:nvSpPr>
        <p:spPr>
          <a:xfrm>
            <a:off x="1828800" y="1828800"/>
            <a:ext cx="160020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κονσόλα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Rectangle 5"/>
          <p:cNvSpPr/>
          <p:nvPr/>
        </p:nvSpPr>
        <p:spPr>
          <a:xfrm>
            <a:off x="5292720" y="1828800"/>
            <a:ext cx="266364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τραίνο_παραλήπτης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Line 6"/>
          <p:cNvSpPr/>
          <p:nvPr/>
        </p:nvSpPr>
        <p:spPr>
          <a:xfrm>
            <a:off x="2590560" y="2361960"/>
            <a:ext cx="0" cy="350532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Line 7"/>
          <p:cNvSpPr/>
          <p:nvPr/>
        </p:nvSpPr>
        <p:spPr>
          <a:xfrm>
            <a:off x="6400800" y="2361960"/>
            <a:ext cx="0" cy="350532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Rectangle 8"/>
          <p:cNvSpPr/>
          <p:nvPr/>
        </p:nvSpPr>
        <p:spPr>
          <a:xfrm>
            <a:off x="2438280" y="2361960"/>
            <a:ext cx="304920" cy="33530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Rectangle 9"/>
          <p:cNvSpPr/>
          <p:nvPr/>
        </p:nvSpPr>
        <p:spPr>
          <a:xfrm>
            <a:off x="6248160" y="2361960"/>
            <a:ext cx="304920" cy="335304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Text Box 10"/>
          <p:cNvSpPr/>
          <p:nvPr/>
        </p:nvSpPr>
        <p:spPr>
          <a:xfrm>
            <a:off x="3635280" y="1773000"/>
            <a:ext cx="1409760" cy="824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ρύθμιση αδράνειας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Text Box 11"/>
          <p:cNvSpPr/>
          <p:nvPr/>
        </p:nvSpPr>
        <p:spPr>
          <a:xfrm>
            <a:off x="3278160" y="2420640"/>
            <a:ext cx="25376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ρύθμιση ταχύτητας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Text Box 12"/>
          <p:cNvSpPr/>
          <p:nvPr/>
        </p:nvSpPr>
        <p:spPr>
          <a:xfrm>
            <a:off x="3278160" y="3429000"/>
            <a:ext cx="25376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ρύθμιση ταχύτητας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Text Box 13"/>
          <p:cNvSpPr/>
          <p:nvPr/>
        </p:nvSpPr>
        <p:spPr>
          <a:xfrm>
            <a:off x="3205080" y="4868640"/>
            <a:ext cx="25376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ρύθμιση ταχύτητας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Text Box 14"/>
          <p:cNvSpPr/>
          <p:nvPr/>
        </p:nvSpPr>
        <p:spPr>
          <a:xfrm>
            <a:off x="3279960" y="4005000"/>
            <a:ext cx="2515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επείγουσα διακοπή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Line 15"/>
          <p:cNvSpPr/>
          <p:nvPr/>
        </p:nvSpPr>
        <p:spPr>
          <a:xfrm>
            <a:off x="2743200" y="2514600"/>
            <a:ext cx="35049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Line 16"/>
          <p:cNvSpPr/>
          <p:nvPr/>
        </p:nvSpPr>
        <p:spPr>
          <a:xfrm>
            <a:off x="2743200" y="2895480"/>
            <a:ext cx="35049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Line 17"/>
          <p:cNvSpPr/>
          <p:nvPr/>
        </p:nvSpPr>
        <p:spPr>
          <a:xfrm>
            <a:off x="2743200" y="3962160"/>
            <a:ext cx="35049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Line 18"/>
          <p:cNvSpPr/>
          <p:nvPr/>
        </p:nvSpPr>
        <p:spPr>
          <a:xfrm>
            <a:off x="2743200" y="4572000"/>
            <a:ext cx="35049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Line 19"/>
          <p:cNvSpPr/>
          <p:nvPr/>
        </p:nvSpPr>
        <p:spPr>
          <a:xfrm>
            <a:off x="2743200" y="5410080"/>
            <a:ext cx="35049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Κλάσεις μηνυμάτων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9" name="Rectangle 4"/>
          <p:cNvSpPr/>
          <p:nvPr/>
        </p:nvSpPr>
        <p:spPr>
          <a:xfrm>
            <a:off x="3352680" y="1904760"/>
            <a:ext cx="22096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εντολή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Rectangle 5"/>
          <p:cNvSpPr/>
          <p:nvPr/>
        </p:nvSpPr>
        <p:spPr>
          <a:xfrm>
            <a:off x="3352680" y="2438280"/>
            <a:ext cx="2209680" cy="4572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Rectangle 6"/>
          <p:cNvSpPr/>
          <p:nvPr/>
        </p:nvSpPr>
        <p:spPr>
          <a:xfrm>
            <a:off x="3203280" y="4114800"/>
            <a:ext cx="259236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ρύθμιση αδράνειας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Rectangle 7"/>
          <p:cNvSpPr/>
          <p:nvPr/>
        </p:nvSpPr>
        <p:spPr>
          <a:xfrm>
            <a:off x="3203280" y="4647960"/>
            <a:ext cx="2592360" cy="8384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value: unsigned-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Rectangle 8"/>
          <p:cNvSpPr/>
          <p:nvPr/>
        </p:nvSpPr>
        <p:spPr>
          <a:xfrm>
            <a:off x="395280" y="4114800"/>
            <a:ext cx="259236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ρύθμιση ταχύτητας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Rectangle 9"/>
          <p:cNvSpPr/>
          <p:nvPr/>
        </p:nvSpPr>
        <p:spPr>
          <a:xfrm>
            <a:off x="395280" y="4647960"/>
            <a:ext cx="2592360" cy="8384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value: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Rectangle 10"/>
          <p:cNvSpPr/>
          <p:nvPr/>
        </p:nvSpPr>
        <p:spPr>
          <a:xfrm>
            <a:off x="6324480" y="4114800"/>
            <a:ext cx="249552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επείγουσα διακοπή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Rectangle 11"/>
          <p:cNvSpPr/>
          <p:nvPr/>
        </p:nvSpPr>
        <p:spPr>
          <a:xfrm>
            <a:off x="6324480" y="4647960"/>
            <a:ext cx="2495520" cy="8384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AutoShape 12"/>
          <p:cNvSpPr/>
          <p:nvPr/>
        </p:nvSpPr>
        <p:spPr>
          <a:xfrm>
            <a:off x="4267080" y="2895480"/>
            <a:ext cx="304920" cy="30492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AutoShape 13"/>
          <p:cNvSpPr/>
          <p:nvPr/>
        </p:nvSpPr>
        <p:spPr>
          <a:xfrm rot="1882200">
            <a:off x="3428640" y="2895480"/>
            <a:ext cx="304560" cy="30492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Line 15"/>
          <p:cNvSpPr/>
          <p:nvPr/>
        </p:nvSpPr>
        <p:spPr>
          <a:xfrm flipH="1">
            <a:off x="2666880" y="3124080"/>
            <a:ext cx="838080" cy="9907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Line 16"/>
          <p:cNvSpPr/>
          <p:nvPr/>
        </p:nvSpPr>
        <p:spPr>
          <a:xfrm>
            <a:off x="4419360" y="3200400"/>
            <a:ext cx="0" cy="9144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Line 17"/>
          <p:cNvSpPr/>
          <p:nvPr/>
        </p:nvSpPr>
        <p:spPr>
          <a:xfrm>
            <a:off x="5486400" y="3124080"/>
            <a:ext cx="914400" cy="9907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AutoShape 14"/>
          <p:cNvSpPr/>
          <p:nvPr/>
        </p:nvSpPr>
        <p:spPr>
          <a:xfrm rot="19408800">
            <a:off x="5257440" y="2895480"/>
            <a:ext cx="304560" cy="30492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Ρόλοι των κλάσεων μηνυμάτων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συγκεκριμένες κλάσεις μηνυμάτων κληρονομούν από τη βασική κλάση μηνύματος.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ιδιότητες και οι λειτουργίες θα συμπληρωθούν στη λεπτομερή προδιαγραφή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Κάθε συγκεκριμένη κλάση μηνύματος προσδιορίζει τον τύπο του μηνύματος.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Στην υλοποίηση ίσως χρειαστεί ο τύπος ως παράμετρος στη δομή δεδομένων.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Διάγραμμα συνεργασίας υποσυστημάτων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1086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Παρουσιάζει τη σχέση μεταξύ της κονσόλας και του δέκτη (αγνοεί τον ρόλο της σιδηροτροχιάς):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7" name="Rectangle 4"/>
          <p:cNvSpPr/>
          <p:nvPr/>
        </p:nvSpPr>
        <p:spPr>
          <a:xfrm>
            <a:off x="2057400" y="3962160"/>
            <a:ext cx="15238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κονσόλα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Rectangle 5"/>
          <p:cNvSpPr/>
          <p:nvPr/>
        </p:nvSpPr>
        <p:spPr>
          <a:xfrm>
            <a:off x="5410080" y="3962160"/>
            <a:ext cx="117792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δέκτης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Line 6"/>
          <p:cNvSpPr/>
          <p:nvPr/>
        </p:nvSpPr>
        <p:spPr>
          <a:xfrm>
            <a:off x="3581280" y="4190760"/>
            <a:ext cx="18288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Text Box 7"/>
          <p:cNvSpPr/>
          <p:nvPr/>
        </p:nvSpPr>
        <p:spPr>
          <a:xfrm>
            <a:off x="3506400" y="3352680"/>
            <a:ext cx="16466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1..n: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εντολή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Μοντελοποίηση δομής συστήματος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Μερικές κλάσεις περιγράφουν μη υπολογιστικά στοιχεία.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Δηλώνονται ως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*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όνομα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Επιλέξτε σημαντικά συστήματα σε αυτό το σημείο για να παρουσιάσετε βασικές σχέσεις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Σημαντικοί ρόλοι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υποσυστημάτων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Κονσόλα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διαβάζει την κατάσταση του πίνακα χειρισμού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μορφοποιεί τα μηνύματα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μεταδ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ίδει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τα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μηνύματα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Τρένο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λαμβάνει το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μήνυμα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ερμηνεύ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ει</a:t>
            </a: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το μήνυμα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ελέγχει το τρένο</a:t>
            </a:r>
            <a:endParaRPr lang="el-GR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" dur="indefinite" restart="never" nodeType="tmRoot">
          <p:childTnLst>
            <p:seq>
              <p:cTn id="41" dur="indefinite" nodeType="mainSeq">
                <p:childTnLst>
                  <p:par>
                    <p:cTn id="42" fill="hold" nodeType="clickEffect">
                      <p:stCondLst>
                        <p:cond delay="indefinite"/>
                      </p:stCondLst>
                      <p:childTnLst>
                        <p:par>
                          <p:cTn id="4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1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Effect">
                      <p:stCondLst>
                        <p:cond delay="indefinite"/>
                      </p:stCondLst>
                      <p:childTnLst>
                        <p:par>
                          <p:cTn id="6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7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8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Κλάσεις συστήματος κονσόλας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/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6" name="Rectangle 4"/>
          <p:cNvSpPr/>
          <p:nvPr/>
        </p:nvSpPr>
        <p:spPr>
          <a:xfrm>
            <a:off x="3657600" y="175248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κονσόλα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Rectangle 8"/>
          <p:cNvSpPr/>
          <p:nvPr/>
        </p:nvSpPr>
        <p:spPr>
          <a:xfrm>
            <a:off x="3657600" y="228600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Rectangle 9"/>
          <p:cNvSpPr/>
          <p:nvPr/>
        </p:nvSpPr>
        <p:spPr>
          <a:xfrm>
            <a:off x="609480" y="312408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Rectangle 10"/>
          <p:cNvSpPr/>
          <p:nvPr/>
        </p:nvSpPr>
        <p:spPr>
          <a:xfrm>
            <a:off x="609480" y="365760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Rectangle 11"/>
          <p:cNvSpPr/>
          <p:nvPr/>
        </p:nvSpPr>
        <p:spPr>
          <a:xfrm>
            <a:off x="3657600" y="312408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διαμορφωτής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Rectangle 12"/>
          <p:cNvSpPr/>
          <p:nvPr/>
        </p:nvSpPr>
        <p:spPr>
          <a:xfrm>
            <a:off x="3657600" y="365760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Rectangle 13"/>
          <p:cNvSpPr/>
          <p:nvPr/>
        </p:nvSpPr>
        <p:spPr>
          <a:xfrm>
            <a:off x="6705360" y="312408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διαβιβαστής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Rectangle 14"/>
          <p:cNvSpPr/>
          <p:nvPr/>
        </p:nvSpPr>
        <p:spPr>
          <a:xfrm>
            <a:off x="6705360" y="365760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Rectangle 15"/>
          <p:cNvSpPr/>
          <p:nvPr/>
        </p:nvSpPr>
        <p:spPr>
          <a:xfrm>
            <a:off x="609480" y="449568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παραλήπτης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*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Rectangle 16"/>
          <p:cNvSpPr/>
          <p:nvPr/>
        </p:nvSpPr>
        <p:spPr>
          <a:xfrm>
            <a:off x="609480" y="502920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Rectangle 17"/>
          <p:cNvSpPr/>
          <p:nvPr/>
        </p:nvSpPr>
        <p:spPr>
          <a:xfrm>
            <a:off x="6705360" y="449568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αποστολέας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*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Rectangle 18"/>
          <p:cNvSpPr/>
          <p:nvPr/>
        </p:nvSpPr>
        <p:spPr>
          <a:xfrm>
            <a:off x="6705360" y="502920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Line 19"/>
          <p:cNvSpPr/>
          <p:nvPr/>
        </p:nvSpPr>
        <p:spPr>
          <a:xfrm flipH="1">
            <a:off x="1676160" y="2361960"/>
            <a:ext cx="1981440" cy="762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Line 20"/>
          <p:cNvSpPr/>
          <p:nvPr/>
        </p:nvSpPr>
        <p:spPr>
          <a:xfrm>
            <a:off x="5486400" y="2361960"/>
            <a:ext cx="2057400" cy="762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Line 21"/>
          <p:cNvSpPr/>
          <p:nvPr/>
        </p:nvSpPr>
        <p:spPr>
          <a:xfrm>
            <a:off x="4572000" y="2666880"/>
            <a:ext cx="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Line 22"/>
          <p:cNvSpPr/>
          <p:nvPr/>
        </p:nvSpPr>
        <p:spPr>
          <a:xfrm>
            <a:off x="1523880" y="4038480"/>
            <a:ext cx="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Line 23"/>
          <p:cNvSpPr/>
          <p:nvPr/>
        </p:nvSpPr>
        <p:spPr>
          <a:xfrm>
            <a:off x="7619760" y="4038480"/>
            <a:ext cx="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Text Box 24"/>
          <p:cNvSpPr/>
          <p:nvPr/>
        </p:nvSpPr>
        <p:spPr>
          <a:xfrm>
            <a:off x="3186000" y="19461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Text Box 25"/>
          <p:cNvSpPr/>
          <p:nvPr/>
        </p:nvSpPr>
        <p:spPr>
          <a:xfrm>
            <a:off x="1525680" y="25146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Text Box 26"/>
          <p:cNvSpPr/>
          <p:nvPr/>
        </p:nvSpPr>
        <p:spPr>
          <a:xfrm>
            <a:off x="5640480" y="198108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Text Box 27"/>
          <p:cNvSpPr/>
          <p:nvPr/>
        </p:nvSpPr>
        <p:spPr>
          <a:xfrm>
            <a:off x="7392960" y="25146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Text Box 28"/>
          <p:cNvSpPr/>
          <p:nvPr/>
        </p:nvSpPr>
        <p:spPr>
          <a:xfrm>
            <a:off x="4237200" y="25905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Text Box 29"/>
          <p:cNvSpPr/>
          <p:nvPr/>
        </p:nvSpPr>
        <p:spPr>
          <a:xfrm>
            <a:off x="4573440" y="27432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Text Box 30"/>
          <p:cNvSpPr/>
          <p:nvPr/>
        </p:nvSpPr>
        <p:spPr>
          <a:xfrm>
            <a:off x="1144440" y="39621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Text Box 31"/>
          <p:cNvSpPr/>
          <p:nvPr/>
        </p:nvSpPr>
        <p:spPr>
          <a:xfrm>
            <a:off x="1601640" y="41148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Text Box 32"/>
          <p:cNvSpPr/>
          <p:nvPr/>
        </p:nvSpPr>
        <p:spPr>
          <a:xfrm>
            <a:off x="7240680" y="39621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Text Box 33"/>
          <p:cNvSpPr/>
          <p:nvPr/>
        </p:nvSpPr>
        <p:spPr>
          <a:xfrm>
            <a:off x="7621560" y="41148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Ρόλοι κλάσεων κονσ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όλας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/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/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panel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περιγράφει τα αναλογικά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περιστροφικά χειριστήρια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και το υλικό διεπαφής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διαμορφωτής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μετατρέπει τις ρυθμίσεις των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χειριστηρίων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σε ροές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bit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πομπός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στέλνει δεδομένα στη σιδηροτροχιά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8" dur="indefinite" restart="never" nodeType="tmRoot">
          <p:childTnLst>
            <p:seq>
              <p:cTn id="79" dur="indefinite" nodeType="mainSeq">
                <p:childTnLst>
                  <p:par>
                    <p:cTn id="80" fill="hold" nodeType="clickEffect">
                      <p:stCondLst>
                        <p:cond delay="indefinite"/>
                      </p:stCondLst>
                      <p:childTnLst>
                        <p:par>
                          <p:cTn id="8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1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Effect">
                      <p:stCondLst>
                        <p:cond delay="indefinite"/>
                      </p:stCondLst>
                      <p:childTnLst>
                        <p:par>
                          <p:cTn id="8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Effect">
                      <p:stCondLst>
                        <p:cond delay="indefinite"/>
                      </p:stCondLst>
                      <p:childTnLst>
                        <p:par>
                          <p:cTn id="9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audio isNarration="0">
                                      <p:cMediaNode showWhenStopped="1">
                                        <p:cTn/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Κλάσεις συστήματος τρένου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76" name="Rectangle 4"/>
          <p:cNvSpPr/>
          <p:nvPr/>
        </p:nvSpPr>
        <p:spPr>
          <a:xfrm>
            <a:off x="3657600" y="1752480"/>
            <a:ext cx="213804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σύνολο τραίνου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Rectangle 5"/>
          <p:cNvSpPr/>
          <p:nvPr/>
        </p:nvSpPr>
        <p:spPr>
          <a:xfrm>
            <a:off x="3657600" y="2286000"/>
            <a:ext cx="213804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Rectangle 6"/>
          <p:cNvSpPr/>
          <p:nvPr/>
        </p:nvSpPr>
        <p:spPr>
          <a:xfrm>
            <a:off x="3657600" y="304776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τραίνο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Rectangle 7"/>
          <p:cNvSpPr/>
          <p:nvPr/>
        </p:nvSpPr>
        <p:spPr>
          <a:xfrm>
            <a:off x="3657600" y="358128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Rectangle 8"/>
          <p:cNvSpPr/>
          <p:nvPr/>
        </p:nvSpPr>
        <p:spPr>
          <a:xfrm>
            <a:off x="380880" y="350496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παραλήπτης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Rectangle 9"/>
          <p:cNvSpPr/>
          <p:nvPr/>
        </p:nvSpPr>
        <p:spPr>
          <a:xfrm>
            <a:off x="380880" y="403848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Rectangle 10"/>
          <p:cNvSpPr/>
          <p:nvPr/>
        </p:nvSpPr>
        <p:spPr>
          <a:xfrm>
            <a:off x="3657600" y="4267080"/>
            <a:ext cx="1828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ελεγκτής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Rectangle 11"/>
          <p:cNvSpPr/>
          <p:nvPr/>
        </p:nvSpPr>
        <p:spPr>
          <a:xfrm>
            <a:off x="3657600" y="480060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Rectangle 12"/>
          <p:cNvSpPr/>
          <p:nvPr/>
        </p:nvSpPr>
        <p:spPr>
          <a:xfrm>
            <a:off x="6781680" y="3276360"/>
            <a:ext cx="1828800" cy="7621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διεπαφή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μηχανής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Rectangle 13"/>
          <p:cNvSpPr/>
          <p:nvPr/>
        </p:nvSpPr>
        <p:spPr>
          <a:xfrm>
            <a:off x="6781680" y="4038480"/>
            <a:ext cx="1828800" cy="3808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Rectangle 14"/>
          <p:cNvSpPr/>
          <p:nvPr/>
        </p:nvSpPr>
        <p:spPr>
          <a:xfrm>
            <a:off x="380880" y="4800600"/>
            <a:ext cx="182880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ανιχνευτής*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Rectangle 15"/>
          <p:cNvSpPr/>
          <p:nvPr/>
        </p:nvSpPr>
        <p:spPr>
          <a:xfrm>
            <a:off x="380880" y="5333760"/>
            <a:ext cx="1828800" cy="3812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Rectangle 16"/>
          <p:cNvSpPr/>
          <p:nvPr/>
        </p:nvSpPr>
        <p:spPr>
          <a:xfrm>
            <a:off x="6781680" y="4800600"/>
            <a:ext cx="182880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pulser*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Rectangle 17"/>
          <p:cNvSpPr/>
          <p:nvPr/>
        </p:nvSpPr>
        <p:spPr>
          <a:xfrm>
            <a:off x="6781680" y="5333760"/>
            <a:ext cx="1828800" cy="3812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Line 18"/>
          <p:cNvSpPr/>
          <p:nvPr/>
        </p:nvSpPr>
        <p:spPr>
          <a:xfrm>
            <a:off x="4572000" y="2666880"/>
            <a:ext cx="0" cy="3808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Line 19"/>
          <p:cNvSpPr/>
          <p:nvPr/>
        </p:nvSpPr>
        <p:spPr>
          <a:xfrm flipH="1">
            <a:off x="2209680" y="3276360"/>
            <a:ext cx="1447920" cy="5335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Line 20"/>
          <p:cNvSpPr/>
          <p:nvPr/>
        </p:nvSpPr>
        <p:spPr>
          <a:xfrm>
            <a:off x="5486400" y="3276360"/>
            <a:ext cx="1295280" cy="5335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Line 21"/>
          <p:cNvSpPr/>
          <p:nvPr/>
        </p:nvSpPr>
        <p:spPr>
          <a:xfrm>
            <a:off x="4572000" y="3962160"/>
            <a:ext cx="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4" name="Line 22"/>
          <p:cNvSpPr/>
          <p:nvPr/>
        </p:nvSpPr>
        <p:spPr>
          <a:xfrm>
            <a:off x="1295280" y="4419360"/>
            <a:ext cx="0" cy="3812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5" name="Line 23"/>
          <p:cNvSpPr/>
          <p:nvPr/>
        </p:nvSpPr>
        <p:spPr>
          <a:xfrm>
            <a:off x="7696080" y="4419360"/>
            <a:ext cx="0" cy="3812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Text Box 24"/>
          <p:cNvSpPr/>
          <p:nvPr/>
        </p:nvSpPr>
        <p:spPr>
          <a:xfrm>
            <a:off x="4237200" y="25146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Text Box 25"/>
          <p:cNvSpPr/>
          <p:nvPr/>
        </p:nvSpPr>
        <p:spPr>
          <a:xfrm>
            <a:off x="4573080" y="2666880"/>
            <a:ext cx="570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1..t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Text Box 26"/>
          <p:cNvSpPr/>
          <p:nvPr/>
        </p:nvSpPr>
        <p:spPr>
          <a:xfrm>
            <a:off x="5564160" y="28191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Text Box 27"/>
          <p:cNvSpPr/>
          <p:nvPr/>
        </p:nvSpPr>
        <p:spPr>
          <a:xfrm>
            <a:off x="6402240" y="32763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Text Box 28"/>
          <p:cNvSpPr/>
          <p:nvPr/>
        </p:nvSpPr>
        <p:spPr>
          <a:xfrm>
            <a:off x="7316640" y="426708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Text Box 29"/>
          <p:cNvSpPr/>
          <p:nvPr/>
        </p:nvSpPr>
        <p:spPr>
          <a:xfrm>
            <a:off x="7697880" y="44193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Text Box 30"/>
          <p:cNvSpPr/>
          <p:nvPr/>
        </p:nvSpPr>
        <p:spPr>
          <a:xfrm>
            <a:off x="4237200" y="380988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" name="Text Box 31"/>
          <p:cNvSpPr/>
          <p:nvPr/>
        </p:nvSpPr>
        <p:spPr>
          <a:xfrm>
            <a:off x="4573440" y="38862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Text Box 32"/>
          <p:cNvSpPr/>
          <p:nvPr/>
        </p:nvSpPr>
        <p:spPr>
          <a:xfrm>
            <a:off x="3278160" y="289548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Text Box 33"/>
          <p:cNvSpPr/>
          <p:nvPr/>
        </p:nvSpPr>
        <p:spPr>
          <a:xfrm>
            <a:off x="2211480" y="335268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Text Box 34"/>
          <p:cNvSpPr/>
          <p:nvPr/>
        </p:nvSpPr>
        <p:spPr>
          <a:xfrm>
            <a:off x="915840" y="426708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Text Box 35"/>
          <p:cNvSpPr/>
          <p:nvPr/>
        </p:nvSpPr>
        <p:spPr>
          <a:xfrm>
            <a:off x="1373040" y="44193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Ρόλοι κλάσεων τραίνου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δέκτης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ψηφιοποιεί το σήμα από τη σιδηροτροχιά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ελεγκτής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ερμηνεύει τις λαμβανόμενες εντολές και λαμβάνει τις αποφάσεις ελέγχου.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διεπαφή μηχανής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παράγει τα σήματα που απαιτούνται από τη μηχανή.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Λεπτομερής προδιαγραφή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Μπορούμε τώρα να συμπληρώσουμε τις λεπτομέρειες της εννοιολογικής προδιαγραφής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περισσότερες κλάσεις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συμπεριφορές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αρχική σκιαγράφηση της προδιαγραφής βοηθά να κατανοήσουμε τις βασικές σχέσεις του συστήμα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Έλεγχος ταχύτητας τραίνου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123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κινητήρας ελέγχεται με διαμόρφωση πλάτους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παλμών (PWM):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214" name="Group 6"/>
          <p:cNvGrpSpPr/>
          <p:nvPr/>
        </p:nvGrpSpPr>
        <p:grpSpPr>
          <a:xfrm>
            <a:off x="5410080" y="4038120"/>
            <a:ext cx="1828800" cy="762120"/>
            <a:chOff x="5410080" y="4038120"/>
            <a:chExt cx="1828800" cy="762120"/>
          </a:xfrm>
        </p:grpSpPr>
        <p:sp>
          <p:nvSpPr>
            <p:cNvPr id="215" name="AutoShape 4"/>
            <p:cNvSpPr/>
            <p:nvPr/>
          </p:nvSpPr>
          <p:spPr>
            <a:xfrm rot="16200000">
              <a:off x="6019560" y="3580920"/>
              <a:ext cx="762120" cy="1676160"/>
            </a:xfrm>
            <a:prstGeom prst="can">
              <a:avLst>
                <a:gd name="adj" fmla="val 25000"/>
              </a:avLst>
            </a:prstGeom>
            <a:solidFill>
              <a:srgbClr val="DDDDDD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16" name="AutoShape 5"/>
            <p:cNvSpPr/>
            <p:nvPr/>
          </p:nvSpPr>
          <p:spPr>
            <a:xfrm rot="16200000">
              <a:off x="5562360" y="4190400"/>
              <a:ext cx="152280" cy="457200"/>
            </a:xfrm>
            <a:prstGeom prst="can">
              <a:avLst>
                <a:gd name="adj" fmla="val 25000"/>
              </a:avLst>
            </a:prstGeom>
            <a:solidFill>
              <a:srgbClr val="DDDDDD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cxnSp>
        <p:nvCxnSpPr>
          <p:cNvPr id="217" name="AutoShape 7"/>
          <p:cNvCxnSpPr>
            <a:stCxn id="215" idx="4"/>
          </p:cNvCxnSpPr>
          <p:nvPr/>
        </p:nvCxnSpPr>
        <p:spPr>
          <a:xfrm flipV="1" rot="16200000">
            <a:off x="4991040" y="2628360"/>
            <a:ext cx="226080" cy="2588040"/>
          </a:xfrm>
          <a:prstGeom prst="bentConnector2">
            <a:avLst/>
          </a:prstGeom>
          <a:ln w="9360">
            <a:solidFill>
              <a:srgbClr val="000000"/>
            </a:solidFill>
            <a:miter/>
          </a:ln>
        </p:spPr>
      </p:cxnSp>
      <p:cxnSp>
        <p:nvCxnSpPr>
          <p:cNvPr id="218" name="AutoShape 8"/>
          <p:cNvCxnSpPr>
            <a:stCxn id="215" idx="2"/>
          </p:cNvCxnSpPr>
          <p:nvPr/>
        </p:nvCxnSpPr>
        <p:spPr>
          <a:xfrm rot="5400000">
            <a:off x="4948920" y="3581280"/>
            <a:ext cx="232560" cy="2664720"/>
          </a:xfrm>
          <a:prstGeom prst="bentConnector2">
            <a:avLst/>
          </a:prstGeom>
          <a:ln w="9360">
            <a:solidFill>
              <a:srgbClr val="000000"/>
            </a:solidFill>
            <a:miter/>
          </a:ln>
        </p:spPr>
      </p:cxnSp>
      <p:sp>
        <p:nvSpPr>
          <p:cNvPr id="219" name="Text Box 9"/>
          <p:cNvSpPr/>
          <p:nvPr/>
        </p:nvSpPr>
        <p:spPr>
          <a:xfrm>
            <a:off x="3888000" y="4190760"/>
            <a:ext cx="4006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Text Box 10"/>
          <p:cNvSpPr/>
          <p:nvPr/>
        </p:nvSpPr>
        <p:spPr>
          <a:xfrm>
            <a:off x="3887640" y="3733560"/>
            <a:ext cx="3524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+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Text Box 11"/>
          <p:cNvSpPr/>
          <p:nvPr/>
        </p:nvSpPr>
        <p:spPr>
          <a:xfrm>
            <a:off x="3887640" y="4572000"/>
            <a:ext cx="2822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Line 12"/>
          <p:cNvSpPr/>
          <p:nvPr/>
        </p:nvSpPr>
        <p:spPr>
          <a:xfrm>
            <a:off x="1676160" y="4800600"/>
            <a:ext cx="20574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Rectangle 13"/>
          <p:cNvSpPr/>
          <p:nvPr/>
        </p:nvSpPr>
        <p:spPr>
          <a:xfrm>
            <a:off x="1828800" y="4419360"/>
            <a:ext cx="457200" cy="38124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Rectangle 14"/>
          <p:cNvSpPr/>
          <p:nvPr/>
        </p:nvSpPr>
        <p:spPr>
          <a:xfrm>
            <a:off x="2895480" y="4419360"/>
            <a:ext cx="457200" cy="38124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Line 15"/>
          <p:cNvSpPr/>
          <p:nvPr/>
        </p:nvSpPr>
        <p:spPr>
          <a:xfrm>
            <a:off x="1828800" y="4267080"/>
            <a:ext cx="1066680" cy="0"/>
          </a:xfrm>
          <a:prstGeom prst="line">
            <a:avLst/>
          </a:prstGeom>
          <a:ln w="9360">
            <a:solidFill>
              <a:srgbClr val="000000"/>
            </a:solidFill>
            <a:miter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Text Box 16"/>
          <p:cNvSpPr/>
          <p:nvPr/>
        </p:nvSpPr>
        <p:spPr>
          <a:xfrm>
            <a:off x="1597320" y="3455640"/>
            <a:ext cx="1638720" cy="824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κύκλος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λειτουργίας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Κλάσεις φ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υσικ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ών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αντικειμένων κονσόλας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28" name="Rectangle 4"/>
          <p:cNvSpPr/>
          <p:nvPr/>
        </p:nvSpPr>
        <p:spPr>
          <a:xfrm>
            <a:off x="457200" y="1828800"/>
            <a:ext cx="327636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knobs*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Rectangle 5"/>
          <p:cNvSpPr/>
          <p:nvPr/>
        </p:nvSpPr>
        <p:spPr>
          <a:xfrm>
            <a:off x="457200" y="2361960"/>
            <a:ext cx="3276360" cy="18288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train-knob: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speed-knob: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inertia-knob: unsigned-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emergency-stop: boolean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Rectangle 6"/>
          <p:cNvSpPr/>
          <p:nvPr/>
        </p:nvSpPr>
        <p:spPr>
          <a:xfrm>
            <a:off x="457200" y="4190760"/>
            <a:ext cx="3276360" cy="83844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mouse_click()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draw_box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Rectangle 7"/>
          <p:cNvSpPr/>
          <p:nvPr/>
        </p:nvSpPr>
        <p:spPr>
          <a:xfrm>
            <a:off x="4038480" y="1828800"/>
            <a:ext cx="327672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pulser*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Rectangle 8"/>
          <p:cNvSpPr/>
          <p:nvPr/>
        </p:nvSpPr>
        <p:spPr>
          <a:xfrm>
            <a:off x="4038480" y="2361960"/>
            <a:ext cx="3276720" cy="12956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pulse-width: unsigned-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direction: boolean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Rectangle 9"/>
          <p:cNvSpPr/>
          <p:nvPr/>
        </p:nvSpPr>
        <p:spPr>
          <a:xfrm>
            <a:off x="4038480" y="3581280"/>
            <a:ext cx="3276720" cy="30492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Rectangle 10"/>
          <p:cNvSpPr/>
          <p:nvPr/>
        </p:nvSpPr>
        <p:spPr>
          <a:xfrm>
            <a:off x="3924000" y="4038480"/>
            <a:ext cx="17146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αποστολέας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*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Rectangle 11"/>
          <p:cNvSpPr/>
          <p:nvPr/>
        </p:nvSpPr>
        <p:spPr>
          <a:xfrm>
            <a:off x="3924000" y="4572000"/>
            <a:ext cx="1714680" cy="30456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Rectangle 12"/>
          <p:cNvSpPr/>
          <p:nvPr/>
        </p:nvSpPr>
        <p:spPr>
          <a:xfrm>
            <a:off x="3924000" y="4876560"/>
            <a:ext cx="1714680" cy="60984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send-bit()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Rectangle 13"/>
          <p:cNvSpPr/>
          <p:nvPr/>
        </p:nvSpPr>
        <p:spPr>
          <a:xfrm>
            <a:off x="5943600" y="4038480"/>
            <a:ext cx="28954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ανιχνευτής*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Rectangle 14"/>
          <p:cNvSpPr/>
          <p:nvPr/>
        </p:nvSpPr>
        <p:spPr>
          <a:xfrm>
            <a:off x="5943600" y="4572000"/>
            <a:ext cx="2895480" cy="30456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Rectangle 15"/>
          <p:cNvSpPr/>
          <p:nvPr/>
        </p:nvSpPr>
        <p:spPr>
          <a:xfrm>
            <a:off x="5943600" y="4876560"/>
            <a:ext cx="2895480" cy="60984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read-bit() 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Κλάσεις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panel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και διεπαφής κινητήρα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41" name="Rectangle 4"/>
          <p:cNvSpPr/>
          <p:nvPr/>
        </p:nvSpPr>
        <p:spPr>
          <a:xfrm>
            <a:off x="838080" y="2133360"/>
            <a:ext cx="304812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Rectangle 5"/>
          <p:cNvSpPr/>
          <p:nvPr/>
        </p:nvSpPr>
        <p:spPr>
          <a:xfrm>
            <a:off x="838080" y="2666880"/>
            <a:ext cx="3048120" cy="30492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Rectangle 6"/>
          <p:cNvSpPr/>
          <p:nvPr/>
        </p:nvSpPr>
        <p:spPr>
          <a:xfrm>
            <a:off x="838080" y="2971800"/>
            <a:ext cx="3048120" cy="20574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train-number() 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speed() 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inertia() 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estop() : boolean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new-settings()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Rectangle 7"/>
          <p:cNvSpPr/>
          <p:nvPr/>
        </p:nvSpPr>
        <p:spPr>
          <a:xfrm>
            <a:off x="4952880" y="2133360"/>
            <a:ext cx="304812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διεπαφή μηχανής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Rectangle 8"/>
          <p:cNvSpPr/>
          <p:nvPr/>
        </p:nvSpPr>
        <p:spPr>
          <a:xfrm>
            <a:off x="4952880" y="2666880"/>
            <a:ext cx="3048120" cy="76212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speed: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Rectangle 9"/>
          <p:cNvSpPr/>
          <p:nvPr/>
        </p:nvSpPr>
        <p:spPr>
          <a:xfrm>
            <a:off x="4952880" y="3429000"/>
            <a:ext cx="3048120" cy="53316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Περιγραφές κλάσης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κλάση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panel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ορίζει τα χειριστήρια.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συμπεριφορά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new-settings()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διαβάζει τα χειριστήρια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κλάση motor-interface αποθηκεύει την ταχύτητα του κινητήρα ως κατάσταση.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Κλάσεις αποστολέα και παραλήπτη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50" name="Rectangle 4"/>
          <p:cNvSpPr/>
          <p:nvPr/>
        </p:nvSpPr>
        <p:spPr>
          <a:xfrm>
            <a:off x="838080" y="2133360"/>
            <a:ext cx="327672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αποστολέας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Rectangle 5"/>
          <p:cNvSpPr/>
          <p:nvPr/>
        </p:nvSpPr>
        <p:spPr>
          <a:xfrm>
            <a:off x="838080" y="2666880"/>
            <a:ext cx="3276720" cy="30492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Rectangle 6"/>
          <p:cNvSpPr/>
          <p:nvPr/>
        </p:nvSpPr>
        <p:spPr>
          <a:xfrm>
            <a:off x="838080" y="2971800"/>
            <a:ext cx="3276720" cy="20574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send-speed(adrs: integer,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  speed: integer)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send-inertia(adrs: integer,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  val: integer)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set-estop(adrs: integer)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3" name="Rectangle 7"/>
          <p:cNvSpPr/>
          <p:nvPr/>
        </p:nvSpPr>
        <p:spPr>
          <a:xfrm>
            <a:off x="4876560" y="2133360"/>
            <a:ext cx="327672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παραλήπτης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4" name="Rectangle 8"/>
          <p:cNvSpPr/>
          <p:nvPr/>
        </p:nvSpPr>
        <p:spPr>
          <a:xfrm>
            <a:off x="4876560" y="2666880"/>
            <a:ext cx="3276720" cy="9144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current: command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new: boolean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5" name="Rectangle 9"/>
          <p:cNvSpPr/>
          <p:nvPr/>
        </p:nvSpPr>
        <p:spPr>
          <a:xfrm>
            <a:off x="4876560" y="3581280"/>
            <a:ext cx="3276720" cy="243828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read-cmd()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new-cmd() : boolean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rcv-type(msg-type: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  command)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rcv-speed(val: integer)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rcv-inertia(val:integer)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Περιγραφές κλάσης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κλάση αποστολέας έχει μια συμπεριφορά για κάθε τύπο μηνύματος που στέλνεται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λειτουργία του παραλήπτη παρέχει μεθόδους για να: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ανιχνεύ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ει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ένα νέο μήνυμα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καθορί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ζει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τον τύπο του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διαβάζει τις παραμέτρους του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επείγουσα διακοπή δεν έχει παραμέτρους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Κλάση διαμορφωτή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59" name="Rectangle 4"/>
          <p:cNvSpPr/>
          <p:nvPr/>
        </p:nvSpPr>
        <p:spPr>
          <a:xfrm>
            <a:off x="2438280" y="1981080"/>
            <a:ext cx="419112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διαμορφωτής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0" name="Rectangle 5"/>
          <p:cNvSpPr/>
          <p:nvPr/>
        </p:nvSpPr>
        <p:spPr>
          <a:xfrm>
            <a:off x="2438280" y="2514600"/>
            <a:ext cx="4191120" cy="213336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current-train: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current-speed[ntrains]: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current-inertia[ntrains]: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  unsigned-integer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current-estop[ntrains]: boolean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1" name="Rectangle 6"/>
          <p:cNvSpPr/>
          <p:nvPr/>
        </p:nvSpPr>
        <p:spPr>
          <a:xfrm>
            <a:off x="2438280" y="4647960"/>
            <a:ext cx="4191120" cy="121932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send-command()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panel-active() : boolean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operate()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Περιγραφή κλάσης διαμορφωτή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κλάση διαμορφωτή κρατά την κατάσταση κάθε τρένου και την επιλογή του τρέχοντος τρένου.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λειτουργία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operate()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εκτελεί το βασικό στόχο μορφοποίησης.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Περιπτώσεις ελέγχου εισόδου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Ένας εικονικός πίνακας χειρισμού δείχνει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τις τρέχουσες ρυθμίσεις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κάθε τρένο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Αλλαγή αριθμού επιλεγμένου τρένου: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πρέπει να αλλάξετε τις  ρυθμίσεις του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soft panel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για να απεικονίσει την ταχύτητα του τρέχοντος τραίνου, κτλ.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Έλεγχος ταχύτητας/αδράνειας/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ακινητοποίησης έκτακτης ανάγκης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διαβάστε το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panel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ελέγξτε για τις αλλαγές, εκτελέστε την εντολή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Διάγραμμα ακολουθίας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ελέγχου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εισόδων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67" name="Rectangle 4"/>
          <p:cNvSpPr/>
          <p:nvPr/>
        </p:nvSpPr>
        <p:spPr>
          <a:xfrm>
            <a:off x="1143000" y="1752480"/>
            <a:ext cx="10666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knobs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8" name="Rectangle 5"/>
          <p:cNvSpPr/>
          <p:nvPr/>
        </p:nvSpPr>
        <p:spPr>
          <a:xfrm>
            <a:off x="2971800" y="1752480"/>
            <a:ext cx="9903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9" name="Rectangle 6"/>
          <p:cNvSpPr/>
          <p:nvPr/>
        </p:nvSpPr>
        <p:spPr>
          <a:xfrm>
            <a:off x="4643280" y="1752480"/>
            <a:ext cx="172872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μετατροπέας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0" name="Rectangle 7"/>
          <p:cNvSpPr/>
          <p:nvPr/>
        </p:nvSpPr>
        <p:spPr>
          <a:xfrm>
            <a:off x="6629400" y="1752480"/>
            <a:ext cx="16002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αποστολέας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71" name="Group 13"/>
          <p:cNvGrpSpPr/>
          <p:nvPr/>
        </p:nvGrpSpPr>
        <p:grpSpPr>
          <a:xfrm>
            <a:off x="0" y="2361600"/>
            <a:ext cx="1547280" cy="2134080"/>
            <a:chOff x="0" y="2361600"/>
            <a:chExt cx="1547280" cy="2134080"/>
          </a:xfrm>
        </p:grpSpPr>
        <p:sp>
          <p:nvSpPr>
            <p:cNvPr id="272" name="AutoShape 8"/>
            <p:cNvSpPr/>
            <p:nvPr/>
          </p:nvSpPr>
          <p:spPr>
            <a:xfrm flipH="1" rot="16200000">
              <a:off x="-293040" y="2655000"/>
              <a:ext cx="2133720" cy="1547280"/>
            </a:xfrm>
            <a:prstGeom prst="flowChartPunchedCard">
              <a:avLst/>
            </a:prstGeom>
            <a:solidFill>
              <a:srgbClr val="33CC33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Αλλαγή στην </a:t>
              </a:r>
              <a:endPara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ταχύτητα</a:t>
              </a: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/αδρά</a:t>
              </a: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-</a:t>
              </a:r>
              <a:endPara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νεια/</a:t>
              </a: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επείγουσα </a:t>
              </a:r>
              <a:endPara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διακοπή</a:t>
              </a:r>
              <a:endPara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73" name="AutoShape 9"/>
            <p:cNvSpPr/>
            <p:nvPr/>
          </p:nvSpPr>
          <p:spPr>
            <a:xfrm rot="16200000">
              <a:off x="-11880" y="2373840"/>
              <a:ext cx="381240" cy="356760"/>
            </a:xfrm>
            <a:prstGeom prst="rtTriangle">
              <a:avLst/>
            </a:prstGeom>
            <a:solidFill>
              <a:srgbClr val="33CC33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74" name="Group 12"/>
          <p:cNvGrpSpPr/>
          <p:nvPr/>
        </p:nvGrpSpPr>
        <p:grpSpPr>
          <a:xfrm>
            <a:off x="179280" y="4495680"/>
            <a:ext cx="1078920" cy="1676520"/>
            <a:chOff x="179280" y="4495680"/>
            <a:chExt cx="1078920" cy="1676520"/>
          </a:xfrm>
        </p:grpSpPr>
        <p:sp>
          <p:nvSpPr>
            <p:cNvPr id="275" name="AutoShape 10"/>
            <p:cNvSpPr/>
            <p:nvPr/>
          </p:nvSpPr>
          <p:spPr>
            <a:xfrm flipH="1" rot="16200000">
              <a:off x="-119520" y="4794480"/>
              <a:ext cx="1676520" cy="1078920"/>
            </a:xfrm>
            <a:prstGeom prst="flowChartPunchedCard">
              <a:avLst/>
            </a:prstGeom>
            <a:solidFill>
              <a:srgbClr val="33CC33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αλλάζει στον </a:t>
              </a:r>
              <a:endPara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αριθμό</a:t>
              </a:r>
              <a:endPara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 τραίνου</a:t>
              </a:r>
              <a:endPara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76" name="AutoShape 11"/>
            <p:cNvSpPr/>
            <p:nvPr/>
          </p:nvSpPr>
          <p:spPr>
            <a:xfrm rot="16200000">
              <a:off x="154080" y="4520880"/>
              <a:ext cx="299160" cy="248760"/>
            </a:xfrm>
            <a:prstGeom prst="rtTriangle">
              <a:avLst/>
            </a:prstGeom>
            <a:solidFill>
              <a:srgbClr val="33CC33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34200" rIns="90000" bIns="342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77" name="Line 14"/>
          <p:cNvSpPr/>
          <p:nvPr/>
        </p:nvSpPr>
        <p:spPr>
          <a:xfrm>
            <a:off x="1676160" y="2286000"/>
            <a:ext cx="0" cy="396216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8" name="Line 15"/>
          <p:cNvSpPr/>
          <p:nvPr/>
        </p:nvSpPr>
        <p:spPr>
          <a:xfrm>
            <a:off x="3429000" y="2286000"/>
            <a:ext cx="0" cy="396216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9" name="Line 16"/>
          <p:cNvSpPr/>
          <p:nvPr/>
        </p:nvSpPr>
        <p:spPr>
          <a:xfrm>
            <a:off x="5486400" y="2286000"/>
            <a:ext cx="0" cy="396216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0" name="Line 17"/>
          <p:cNvSpPr/>
          <p:nvPr/>
        </p:nvSpPr>
        <p:spPr>
          <a:xfrm>
            <a:off x="7467480" y="2286000"/>
            <a:ext cx="0" cy="396216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1" name="Rectangle 18"/>
          <p:cNvSpPr/>
          <p:nvPr/>
        </p:nvSpPr>
        <p:spPr>
          <a:xfrm>
            <a:off x="1600200" y="2286000"/>
            <a:ext cx="152280" cy="30456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2" name="Rectangle 19"/>
          <p:cNvSpPr/>
          <p:nvPr/>
        </p:nvSpPr>
        <p:spPr>
          <a:xfrm>
            <a:off x="3352680" y="2590560"/>
            <a:ext cx="152280" cy="30492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3" name="Line 20"/>
          <p:cNvSpPr/>
          <p:nvPr/>
        </p:nvSpPr>
        <p:spPr>
          <a:xfrm>
            <a:off x="1752480" y="2590560"/>
            <a:ext cx="1600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4" name="Text Box 21"/>
          <p:cNvSpPr/>
          <p:nvPr/>
        </p:nvSpPr>
        <p:spPr>
          <a:xfrm>
            <a:off x="1798200" y="2174760"/>
            <a:ext cx="965880" cy="7333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αλλαγή σε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ρυθμίσεις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ελέγχου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5" name="Rectangle 22"/>
          <p:cNvSpPr/>
          <p:nvPr/>
        </p:nvSpPr>
        <p:spPr>
          <a:xfrm>
            <a:off x="5410080" y="2286000"/>
            <a:ext cx="152280" cy="38098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6" name="Rectangle 23"/>
          <p:cNvSpPr/>
          <p:nvPr/>
        </p:nvSpPr>
        <p:spPr>
          <a:xfrm>
            <a:off x="7391160" y="3352680"/>
            <a:ext cx="152640" cy="12952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Line 24"/>
          <p:cNvSpPr/>
          <p:nvPr/>
        </p:nvSpPr>
        <p:spPr>
          <a:xfrm flipH="1">
            <a:off x="3504960" y="2590560"/>
            <a:ext cx="19051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8" name="Line 25"/>
          <p:cNvSpPr/>
          <p:nvPr/>
        </p:nvSpPr>
        <p:spPr>
          <a:xfrm>
            <a:off x="3504960" y="2895480"/>
            <a:ext cx="19051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9" name="Text Box 26"/>
          <p:cNvSpPr/>
          <p:nvPr/>
        </p:nvSpPr>
        <p:spPr>
          <a:xfrm>
            <a:off x="3744720" y="2209680"/>
            <a:ext cx="133488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ανάγνωση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panel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0" name="Text Box 27"/>
          <p:cNvSpPr/>
          <p:nvPr/>
        </p:nvSpPr>
        <p:spPr>
          <a:xfrm>
            <a:off x="3515760" y="2895480"/>
            <a:ext cx="129744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ρυθμίσεις 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1" name="Line 28"/>
          <p:cNvSpPr/>
          <p:nvPr/>
        </p:nvSpPr>
        <p:spPr>
          <a:xfrm>
            <a:off x="5562360" y="28954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2" name="Line 29"/>
          <p:cNvSpPr/>
          <p:nvPr/>
        </p:nvSpPr>
        <p:spPr>
          <a:xfrm>
            <a:off x="5867280" y="289548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Line 30"/>
          <p:cNvSpPr/>
          <p:nvPr/>
        </p:nvSpPr>
        <p:spPr>
          <a:xfrm flipH="1">
            <a:off x="5562000" y="3124080"/>
            <a:ext cx="3049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Text Box 31"/>
          <p:cNvSpPr/>
          <p:nvPr/>
        </p:nvSpPr>
        <p:spPr>
          <a:xfrm>
            <a:off x="6013080" y="2479320"/>
            <a:ext cx="109080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ενεργό 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5" name="Line 32"/>
          <p:cNvSpPr/>
          <p:nvPr/>
        </p:nvSpPr>
        <p:spPr>
          <a:xfrm>
            <a:off x="5562360" y="3352680"/>
            <a:ext cx="18288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Text Box 33"/>
          <p:cNvSpPr/>
          <p:nvPr/>
        </p:nvSpPr>
        <p:spPr>
          <a:xfrm>
            <a:off x="6017760" y="2936520"/>
            <a:ext cx="148968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αποστολή εντολής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Line 34"/>
          <p:cNvSpPr/>
          <p:nvPr/>
        </p:nvSpPr>
        <p:spPr>
          <a:xfrm flipH="1">
            <a:off x="5562360" y="4647960"/>
            <a:ext cx="18288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8" name="Text Box 35"/>
          <p:cNvSpPr/>
          <p:nvPr/>
        </p:nvSpPr>
        <p:spPr>
          <a:xfrm>
            <a:off x="7538760" y="3393720"/>
            <a:ext cx="1022040" cy="15858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αποστολή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ταχύτητας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αποστολή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αδράνειας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αποστολή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επείγουσας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διακοπής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9" name="Rectangle 36"/>
          <p:cNvSpPr/>
          <p:nvPr/>
        </p:nvSpPr>
        <p:spPr>
          <a:xfrm>
            <a:off x="3352680" y="3504960"/>
            <a:ext cx="152280" cy="30492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Line 37"/>
          <p:cNvSpPr/>
          <p:nvPr/>
        </p:nvSpPr>
        <p:spPr>
          <a:xfrm flipH="1">
            <a:off x="3504960" y="3504960"/>
            <a:ext cx="19051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1" name="Line 38"/>
          <p:cNvSpPr/>
          <p:nvPr/>
        </p:nvSpPr>
        <p:spPr>
          <a:xfrm>
            <a:off x="3504960" y="3809880"/>
            <a:ext cx="19051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2" name="Text Box 39"/>
          <p:cNvSpPr/>
          <p:nvPr/>
        </p:nvSpPr>
        <p:spPr>
          <a:xfrm>
            <a:off x="3744720" y="3124080"/>
            <a:ext cx="133488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ανάγνωση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panel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Text Box 40"/>
          <p:cNvSpPr/>
          <p:nvPr/>
        </p:nvSpPr>
        <p:spPr>
          <a:xfrm>
            <a:off x="3515760" y="3809880"/>
            <a:ext cx="129744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ρυθμίσεις 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Rectangle 41"/>
          <p:cNvSpPr/>
          <p:nvPr/>
        </p:nvSpPr>
        <p:spPr>
          <a:xfrm>
            <a:off x="3352680" y="4647960"/>
            <a:ext cx="152280" cy="1143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Line 42"/>
          <p:cNvSpPr/>
          <p:nvPr/>
        </p:nvSpPr>
        <p:spPr>
          <a:xfrm flipH="1">
            <a:off x="3428640" y="4647960"/>
            <a:ext cx="19047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Line 43"/>
          <p:cNvSpPr/>
          <p:nvPr/>
        </p:nvSpPr>
        <p:spPr>
          <a:xfrm>
            <a:off x="3504960" y="4800600"/>
            <a:ext cx="19051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Text Box 44"/>
          <p:cNvSpPr/>
          <p:nvPr/>
        </p:nvSpPr>
        <p:spPr>
          <a:xfrm>
            <a:off x="3430440" y="4292280"/>
            <a:ext cx="133488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ανάγνωση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panel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8" name="Text Box 45"/>
          <p:cNvSpPr/>
          <p:nvPr/>
        </p:nvSpPr>
        <p:spPr>
          <a:xfrm>
            <a:off x="3515760" y="4800600"/>
            <a:ext cx="129744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ρυθμίσεις 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9" name="Rectangle 46"/>
          <p:cNvSpPr/>
          <p:nvPr/>
        </p:nvSpPr>
        <p:spPr>
          <a:xfrm>
            <a:off x="1616040" y="4606920"/>
            <a:ext cx="152280" cy="30456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Text Box 47"/>
          <p:cNvSpPr/>
          <p:nvPr/>
        </p:nvSpPr>
        <p:spPr>
          <a:xfrm>
            <a:off x="1833840" y="4292280"/>
            <a:ext cx="752040" cy="9464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αλλαγή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στον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αριθμό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τραίνου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Rectangle 49"/>
          <p:cNvSpPr/>
          <p:nvPr/>
        </p:nvSpPr>
        <p:spPr>
          <a:xfrm>
            <a:off x="1523880" y="5715000"/>
            <a:ext cx="152280" cy="30456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Line 50"/>
          <p:cNvSpPr/>
          <p:nvPr/>
        </p:nvSpPr>
        <p:spPr>
          <a:xfrm flipH="1">
            <a:off x="1675800" y="5715000"/>
            <a:ext cx="175284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3" name="Text Box 51"/>
          <p:cNvSpPr/>
          <p:nvPr/>
        </p:nvSpPr>
        <p:spPr>
          <a:xfrm>
            <a:off x="1743840" y="5832360"/>
            <a:ext cx="85824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set-knobs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4" name="Line 52"/>
          <p:cNvSpPr/>
          <p:nvPr/>
        </p:nvSpPr>
        <p:spPr>
          <a:xfrm>
            <a:off x="1828800" y="4647960"/>
            <a:ext cx="15238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5" name="Line 53"/>
          <p:cNvSpPr/>
          <p:nvPr/>
        </p:nvSpPr>
        <p:spPr>
          <a:xfrm flipH="1">
            <a:off x="3581280" y="5410080"/>
            <a:ext cx="18288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6" name="Text Box 54"/>
          <p:cNvSpPr/>
          <p:nvPr/>
        </p:nvSpPr>
        <p:spPr>
          <a:xfrm>
            <a:off x="3503880" y="5373360"/>
            <a:ext cx="121320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νέες ρυθμίσεις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Λειτουργική συμπεριφορά του διαμορφωτή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18" name="AutoShape 4"/>
          <p:cNvSpPr/>
          <p:nvPr/>
        </p:nvSpPr>
        <p:spPr>
          <a:xfrm>
            <a:off x="838080" y="3276360"/>
            <a:ext cx="1430280" cy="72864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αδρανής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κατάσταση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9" name="AutoShape 5"/>
          <p:cNvSpPr/>
          <p:nvPr/>
        </p:nvSpPr>
        <p:spPr>
          <a:xfrm>
            <a:off x="5562360" y="2133360"/>
            <a:ext cx="1981440" cy="6858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update-panel()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0" name="AutoShape 6"/>
          <p:cNvSpPr/>
          <p:nvPr/>
        </p:nvSpPr>
        <p:spPr>
          <a:xfrm>
            <a:off x="5410080" y="3809880"/>
            <a:ext cx="2286000" cy="6858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send-command()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1" name="AutoShape 7"/>
          <p:cNvSpPr/>
          <p:nvPr/>
        </p:nvSpPr>
        <p:spPr>
          <a:xfrm>
            <a:off x="3886200" y="3200400"/>
            <a:ext cx="838080" cy="76176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2" name="Text Box 8"/>
          <p:cNvSpPr/>
          <p:nvPr/>
        </p:nvSpPr>
        <p:spPr>
          <a:xfrm>
            <a:off x="2219040" y="2971800"/>
            <a:ext cx="116208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panel-active()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3" name="Text Box 9"/>
          <p:cNvSpPr/>
          <p:nvPr/>
        </p:nvSpPr>
        <p:spPr>
          <a:xfrm>
            <a:off x="5118840" y="2971800"/>
            <a:ext cx="170316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νέος αριθμός τραίνου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4" name="Text Box 10"/>
          <p:cNvSpPr/>
          <p:nvPr/>
        </p:nvSpPr>
        <p:spPr>
          <a:xfrm>
            <a:off x="4348080" y="4114800"/>
            <a:ext cx="53316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άλλο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Line 11"/>
          <p:cNvSpPr/>
          <p:nvPr/>
        </p:nvSpPr>
        <p:spPr>
          <a:xfrm>
            <a:off x="2133360" y="3581280"/>
            <a:ext cx="175284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Line 12"/>
          <p:cNvSpPr/>
          <p:nvPr/>
        </p:nvSpPr>
        <p:spPr>
          <a:xfrm flipV="1">
            <a:off x="4572000" y="2742840"/>
            <a:ext cx="990360" cy="6094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7" name="Line 13"/>
          <p:cNvSpPr/>
          <p:nvPr/>
        </p:nvSpPr>
        <p:spPr>
          <a:xfrm>
            <a:off x="4572000" y="3733560"/>
            <a:ext cx="838080" cy="3812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328" name="AutoShape 14"/>
          <p:cNvCxnSpPr>
            <a:stCxn id="320" idx="2"/>
            <a:endCxn id="318" idx="2"/>
          </p:cNvCxnSpPr>
          <p:nvPr/>
        </p:nvCxnSpPr>
        <p:spPr>
          <a:xfrm flipV="1" rot="16200000">
            <a:off x="3807720" y="1749960"/>
            <a:ext cx="491400" cy="4999680"/>
          </a:xfrm>
          <a:prstGeom prst="bentConnector3">
            <a:avLst>
              <a:gd name="adj1" fmla="val -46554"/>
            </a:avLst>
          </a:prstGeom>
          <a:ln w="9360">
            <a:solidFill>
              <a:srgbClr val="000000"/>
            </a:solidFill>
            <a:miter/>
            <a:tailEnd len="med" type="triangle" w="med"/>
          </a:ln>
        </p:spPr>
      </p:cxnSp>
      <p:cxnSp>
        <p:nvCxnSpPr>
          <p:cNvPr id="329" name="AutoShape 15"/>
          <p:cNvCxnSpPr>
            <a:stCxn id="319" idx="0"/>
            <a:endCxn id="318" idx="0"/>
          </p:cNvCxnSpPr>
          <p:nvPr/>
        </p:nvCxnSpPr>
        <p:spPr>
          <a:xfrm rot="5400000">
            <a:off x="3481560" y="204480"/>
            <a:ext cx="1143720" cy="4999680"/>
          </a:xfrm>
          <a:prstGeom prst="bentConnector3">
            <a:avLst>
              <a:gd name="adj1" fmla="val -19993"/>
            </a:avLst>
          </a:prstGeom>
          <a:ln w="9360">
            <a:solidFill>
              <a:srgbClr val="000000"/>
            </a:solidFill>
            <a:miter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υμπεριφορά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ενεργού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p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anel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31" name="Oval 4"/>
          <p:cNvSpPr/>
          <p:nvPr/>
        </p:nvSpPr>
        <p:spPr>
          <a:xfrm>
            <a:off x="2057400" y="1676160"/>
            <a:ext cx="380880" cy="38124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2" name="AutoShape 5"/>
          <p:cNvSpPr/>
          <p:nvPr/>
        </p:nvSpPr>
        <p:spPr>
          <a:xfrm>
            <a:off x="609480" y="2666880"/>
            <a:ext cx="2666880" cy="6858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panel*:read-train()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3" name="AutoShape 6"/>
          <p:cNvSpPr/>
          <p:nvPr/>
        </p:nvSpPr>
        <p:spPr>
          <a:xfrm>
            <a:off x="5029200" y="2361960"/>
            <a:ext cx="3429000" cy="1371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τρέχον τραίνο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= train-knob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update-screen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changed = true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4" name="AutoShape 7"/>
          <p:cNvSpPr/>
          <p:nvPr/>
        </p:nvSpPr>
        <p:spPr>
          <a:xfrm>
            <a:off x="3733560" y="2666880"/>
            <a:ext cx="838440" cy="76212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5" name="Line 8"/>
          <p:cNvSpPr/>
          <p:nvPr/>
        </p:nvSpPr>
        <p:spPr>
          <a:xfrm>
            <a:off x="3276360" y="304776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6" name="Line 9"/>
          <p:cNvSpPr/>
          <p:nvPr/>
        </p:nvSpPr>
        <p:spPr>
          <a:xfrm>
            <a:off x="4572000" y="3047760"/>
            <a:ext cx="3808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7" name="Text Box 10"/>
          <p:cNvSpPr/>
          <p:nvPr/>
        </p:nvSpPr>
        <p:spPr>
          <a:xfrm>
            <a:off x="4480560" y="2403360"/>
            <a:ext cx="28872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8" name="Line 11"/>
          <p:cNvSpPr/>
          <p:nvPr/>
        </p:nvSpPr>
        <p:spPr>
          <a:xfrm flipH="1">
            <a:off x="1828800" y="2057400"/>
            <a:ext cx="304560" cy="6094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9" name="AutoShape 12"/>
          <p:cNvSpPr/>
          <p:nvPr/>
        </p:nvSpPr>
        <p:spPr>
          <a:xfrm>
            <a:off x="609480" y="4495680"/>
            <a:ext cx="2666880" cy="6858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panel*:read-speed()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0" name="AutoShape 13"/>
          <p:cNvSpPr/>
          <p:nvPr/>
        </p:nvSpPr>
        <p:spPr>
          <a:xfrm>
            <a:off x="5029200" y="4190760"/>
            <a:ext cx="3429000" cy="1371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τρέχουσα ταχύτητα</a:t>
            </a: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= throttle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changed = true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1" name="AutoShape 14"/>
          <p:cNvSpPr/>
          <p:nvPr/>
        </p:nvSpPr>
        <p:spPr>
          <a:xfrm>
            <a:off x="3733560" y="4495680"/>
            <a:ext cx="838440" cy="76212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2" name="Line 15"/>
          <p:cNvSpPr/>
          <p:nvPr/>
        </p:nvSpPr>
        <p:spPr>
          <a:xfrm>
            <a:off x="3276360" y="487656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Line 16"/>
          <p:cNvSpPr/>
          <p:nvPr/>
        </p:nvSpPr>
        <p:spPr>
          <a:xfrm>
            <a:off x="4572000" y="4876560"/>
            <a:ext cx="3808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Text Box 17"/>
          <p:cNvSpPr/>
          <p:nvPr/>
        </p:nvSpPr>
        <p:spPr>
          <a:xfrm>
            <a:off x="4480560" y="4232160"/>
            <a:ext cx="28872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5" name="Line 18"/>
          <p:cNvSpPr/>
          <p:nvPr/>
        </p:nvSpPr>
        <p:spPr>
          <a:xfrm flipH="1">
            <a:off x="1828800" y="3429000"/>
            <a:ext cx="2286000" cy="10666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6" name="Text Box 19"/>
          <p:cNvSpPr/>
          <p:nvPr/>
        </p:nvSpPr>
        <p:spPr>
          <a:xfrm>
            <a:off x="3962160" y="3429000"/>
            <a:ext cx="35424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7" name="Line 20"/>
          <p:cNvSpPr/>
          <p:nvPr/>
        </p:nvSpPr>
        <p:spPr>
          <a:xfrm flipH="1">
            <a:off x="3276000" y="5257800"/>
            <a:ext cx="838440" cy="5331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8" name="Text Box 22"/>
          <p:cNvSpPr/>
          <p:nvPr/>
        </p:nvSpPr>
        <p:spPr>
          <a:xfrm>
            <a:off x="3948840" y="5298840"/>
            <a:ext cx="27900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9" name="Line 23"/>
          <p:cNvSpPr/>
          <p:nvPr/>
        </p:nvSpPr>
        <p:spPr>
          <a:xfrm flipH="1">
            <a:off x="2818800" y="3733560"/>
            <a:ext cx="3962520" cy="7621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0" name="Line 24"/>
          <p:cNvSpPr/>
          <p:nvPr/>
        </p:nvSpPr>
        <p:spPr>
          <a:xfrm flipH="1">
            <a:off x="6705360" y="5562360"/>
            <a:ext cx="45720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1" name="Text Box 25"/>
          <p:cNvSpPr/>
          <p:nvPr/>
        </p:nvSpPr>
        <p:spPr>
          <a:xfrm>
            <a:off x="6386400" y="583236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Κλάση ελεγκτής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53" name="Rectangle 4"/>
          <p:cNvSpPr/>
          <p:nvPr/>
        </p:nvSpPr>
        <p:spPr>
          <a:xfrm>
            <a:off x="2209680" y="1981080"/>
            <a:ext cx="45720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ελεγκτής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Rectangle 5"/>
          <p:cNvSpPr/>
          <p:nvPr/>
        </p:nvSpPr>
        <p:spPr>
          <a:xfrm>
            <a:off x="2209680" y="2514600"/>
            <a:ext cx="4572000" cy="213336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current-train: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current-speed[ntrains]: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current-direction[ntrains]: boolean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current-inertia[ntrains]: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  unsigned-integer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5" name="Rectangle 6"/>
          <p:cNvSpPr/>
          <p:nvPr/>
        </p:nvSpPr>
        <p:spPr>
          <a:xfrm>
            <a:off x="2209680" y="4647960"/>
            <a:ext cx="4572000" cy="121932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operate()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issue-command()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Καθορισμός της ταχύτητας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ταχύτητα δεν πρέπει να αλλάζει στιγμιαία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ελεγκτής πρέπει να αλλάξει την ταχύτητα βαθμιαία με την αποστολή διάφορων εντολών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Διάγραμμα ακολουθίας της εντολής set-speed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59" name="Rectangle 4"/>
          <p:cNvSpPr/>
          <p:nvPr/>
        </p:nvSpPr>
        <p:spPr>
          <a:xfrm>
            <a:off x="826920" y="1752480"/>
            <a:ext cx="15843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παραλήπτης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0" name="Rectangle 5"/>
          <p:cNvSpPr/>
          <p:nvPr/>
        </p:nvSpPr>
        <p:spPr>
          <a:xfrm>
            <a:off x="2771640" y="1773000"/>
            <a:ext cx="13716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ελεγκτής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1" name="Rectangle 6"/>
          <p:cNvSpPr/>
          <p:nvPr/>
        </p:nvSpPr>
        <p:spPr>
          <a:xfrm>
            <a:off x="4211280" y="1752480"/>
            <a:ext cx="22654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διεπαφή μηχανής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2" name="Rectangle 7"/>
          <p:cNvSpPr/>
          <p:nvPr/>
        </p:nvSpPr>
        <p:spPr>
          <a:xfrm>
            <a:off x="6629400" y="1752480"/>
            <a:ext cx="16002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pulser*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3" name="Line 8"/>
          <p:cNvSpPr/>
          <p:nvPr/>
        </p:nvSpPr>
        <p:spPr>
          <a:xfrm>
            <a:off x="1676160" y="2286000"/>
            <a:ext cx="0" cy="396216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4" name="Line 9"/>
          <p:cNvSpPr/>
          <p:nvPr/>
        </p:nvSpPr>
        <p:spPr>
          <a:xfrm>
            <a:off x="3429000" y="2286000"/>
            <a:ext cx="0" cy="396216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5" name="Line 10"/>
          <p:cNvSpPr/>
          <p:nvPr/>
        </p:nvSpPr>
        <p:spPr>
          <a:xfrm>
            <a:off x="5486400" y="2286000"/>
            <a:ext cx="0" cy="396216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6" name="Line 12"/>
          <p:cNvSpPr/>
          <p:nvPr/>
        </p:nvSpPr>
        <p:spPr>
          <a:xfrm>
            <a:off x="7391160" y="2286000"/>
            <a:ext cx="0" cy="396216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7" name="Rectangle 13"/>
          <p:cNvSpPr/>
          <p:nvPr/>
        </p:nvSpPr>
        <p:spPr>
          <a:xfrm>
            <a:off x="1523880" y="2286000"/>
            <a:ext cx="228600" cy="3886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8" name="Rectangle 14"/>
          <p:cNvSpPr/>
          <p:nvPr/>
        </p:nvSpPr>
        <p:spPr>
          <a:xfrm>
            <a:off x="3352680" y="2286000"/>
            <a:ext cx="228600" cy="3886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9" name="Rectangle 15"/>
          <p:cNvSpPr/>
          <p:nvPr/>
        </p:nvSpPr>
        <p:spPr>
          <a:xfrm>
            <a:off x="5410080" y="3504960"/>
            <a:ext cx="152280" cy="236232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0" name="Rectangle 16"/>
          <p:cNvSpPr/>
          <p:nvPr/>
        </p:nvSpPr>
        <p:spPr>
          <a:xfrm>
            <a:off x="7315200" y="2286000"/>
            <a:ext cx="228600" cy="3886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1" name="Text Box 17"/>
          <p:cNvSpPr/>
          <p:nvPr/>
        </p:nvSpPr>
        <p:spPr>
          <a:xfrm>
            <a:off x="1771560" y="2205000"/>
            <a:ext cx="96336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νέα εντολή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2" name="Line 18"/>
          <p:cNvSpPr/>
          <p:nvPr/>
        </p:nvSpPr>
        <p:spPr>
          <a:xfrm>
            <a:off x="1752480" y="2666880"/>
            <a:ext cx="1600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3" name="Text Box 19"/>
          <p:cNvSpPr/>
          <p:nvPr/>
        </p:nvSpPr>
        <p:spPr>
          <a:xfrm>
            <a:off x="1701000" y="2636640"/>
            <a:ext cx="119304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τύπος εντολής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4" name="Line 20"/>
          <p:cNvSpPr/>
          <p:nvPr/>
        </p:nvSpPr>
        <p:spPr>
          <a:xfrm>
            <a:off x="1768320" y="3159000"/>
            <a:ext cx="1600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5" name="Text Box 21"/>
          <p:cNvSpPr/>
          <p:nvPr/>
        </p:nvSpPr>
        <p:spPr>
          <a:xfrm>
            <a:off x="1772640" y="3213000"/>
            <a:ext cx="974160" cy="520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ταχύτητα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παραλαβής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6" name="Line 22"/>
          <p:cNvSpPr/>
          <p:nvPr/>
        </p:nvSpPr>
        <p:spPr>
          <a:xfrm>
            <a:off x="1768320" y="3616200"/>
            <a:ext cx="1600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7" name="Text Box 23"/>
          <p:cNvSpPr/>
          <p:nvPr/>
        </p:nvSpPr>
        <p:spPr>
          <a:xfrm>
            <a:off x="3880800" y="3089160"/>
            <a:ext cx="881640" cy="520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συνολική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ταχύτητα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8" name="Line 24"/>
          <p:cNvSpPr/>
          <p:nvPr/>
        </p:nvSpPr>
        <p:spPr>
          <a:xfrm>
            <a:off x="3581280" y="3504960"/>
            <a:ext cx="18288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9" name="Line 25"/>
          <p:cNvSpPr/>
          <p:nvPr/>
        </p:nvSpPr>
        <p:spPr>
          <a:xfrm>
            <a:off x="5562360" y="3657600"/>
            <a:ext cx="175284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0" name="Text Box 26"/>
          <p:cNvSpPr/>
          <p:nvPr/>
        </p:nvSpPr>
        <p:spPr>
          <a:xfrm>
            <a:off x="5710320" y="2852640"/>
            <a:ext cx="956880" cy="520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συνολικός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παλμός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1" name="Line 27"/>
          <p:cNvSpPr/>
          <p:nvPr/>
        </p:nvSpPr>
        <p:spPr>
          <a:xfrm>
            <a:off x="5562360" y="4114800"/>
            <a:ext cx="175284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2" name="Text Box 28"/>
          <p:cNvSpPr/>
          <p:nvPr/>
        </p:nvSpPr>
        <p:spPr>
          <a:xfrm>
            <a:off x="5637240" y="3716280"/>
            <a:ext cx="956880" cy="520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συνολικός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παλμός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3" name="Line 29"/>
          <p:cNvSpPr/>
          <p:nvPr/>
        </p:nvSpPr>
        <p:spPr>
          <a:xfrm>
            <a:off x="5562360" y="4647960"/>
            <a:ext cx="175284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4" name="Text Box 30"/>
          <p:cNvSpPr/>
          <p:nvPr/>
        </p:nvSpPr>
        <p:spPr>
          <a:xfrm>
            <a:off x="5637240" y="4868640"/>
            <a:ext cx="956880" cy="520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συνολικός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παλμός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5" name="Line 31"/>
          <p:cNvSpPr/>
          <p:nvPr/>
        </p:nvSpPr>
        <p:spPr>
          <a:xfrm>
            <a:off x="5562360" y="5257800"/>
            <a:ext cx="175284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6" name="Line 33"/>
          <p:cNvSpPr/>
          <p:nvPr/>
        </p:nvSpPr>
        <p:spPr>
          <a:xfrm>
            <a:off x="5562360" y="5867280"/>
            <a:ext cx="175284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7" name="Text Box 34"/>
          <p:cNvSpPr/>
          <p:nvPr/>
        </p:nvSpPr>
        <p:spPr>
          <a:xfrm>
            <a:off x="5732280" y="5805360"/>
            <a:ext cx="912600" cy="520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συνολικός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παλμός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Λειτουργική συμπεριφορά ελεγκτή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89" name="AutoShape 4"/>
          <p:cNvSpPr/>
          <p:nvPr/>
        </p:nvSpPr>
        <p:spPr>
          <a:xfrm>
            <a:off x="5410080" y="3581280"/>
            <a:ext cx="2666880" cy="6858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issue-command()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0" name="AutoShape 5"/>
          <p:cNvSpPr/>
          <p:nvPr/>
        </p:nvSpPr>
        <p:spPr>
          <a:xfrm>
            <a:off x="1218960" y="3581280"/>
            <a:ext cx="1752840" cy="6858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1" name="Text Box 6"/>
          <p:cNvSpPr/>
          <p:nvPr/>
        </p:nvSpPr>
        <p:spPr>
          <a:xfrm>
            <a:off x="3121200" y="3012840"/>
            <a:ext cx="1564560" cy="307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receive-command()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2" name="Line 7"/>
          <p:cNvSpPr/>
          <p:nvPr/>
        </p:nvSpPr>
        <p:spPr>
          <a:xfrm>
            <a:off x="2971800" y="3886200"/>
            <a:ext cx="24382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393" name="AutoShape 8"/>
          <p:cNvCxnSpPr>
            <a:stCxn id="389" idx="2"/>
            <a:endCxn id="390" idx="2"/>
          </p:cNvCxnSpPr>
          <p:nvPr/>
        </p:nvCxnSpPr>
        <p:spPr>
          <a:xfrm rot="5400000">
            <a:off x="4417920" y="1943640"/>
            <a:ext cx="2160" cy="4649040"/>
          </a:xfrm>
          <a:prstGeom prst="bentConnector3">
            <a:avLst>
              <a:gd name="adj1" fmla="val 43880000"/>
            </a:avLst>
          </a:prstGeom>
          <a:ln w="9360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394" name="AutoShape 9"/>
          <p:cNvSpPr/>
          <p:nvPr/>
        </p:nvSpPr>
        <p:spPr>
          <a:xfrm flipH="1">
            <a:off x="538920" y="1752480"/>
            <a:ext cx="2203560" cy="1447920"/>
          </a:xfrm>
          <a:prstGeom prst="flowChartPunchedCard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περιμένει για μία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εντολή από τον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παραλήπτη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5" name="AutoShape 10"/>
          <p:cNvSpPr/>
          <p:nvPr/>
        </p:nvSpPr>
        <p:spPr>
          <a:xfrm>
            <a:off x="2361960" y="1752480"/>
            <a:ext cx="381240" cy="304920"/>
          </a:xfrm>
          <a:prstGeom prst="rtTriangle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Εξε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/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ιδικευμένες κλάσεις εντολώ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ν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97" name="Rectangle 4"/>
          <p:cNvSpPr/>
          <p:nvPr/>
        </p:nvSpPr>
        <p:spPr>
          <a:xfrm>
            <a:off x="3352680" y="1676160"/>
            <a:ext cx="22096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εντολή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8" name="Rectangle 5"/>
          <p:cNvSpPr/>
          <p:nvPr/>
        </p:nvSpPr>
        <p:spPr>
          <a:xfrm>
            <a:off x="3352680" y="2209680"/>
            <a:ext cx="2209680" cy="121932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type: 3-bits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address: 3-bits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parity: 1-bit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9" name="Rectangle 6"/>
          <p:cNvSpPr/>
          <p:nvPr/>
        </p:nvSpPr>
        <p:spPr>
          <a:xfrm>
            <a:off x="3348000" y="4114800"/>
            <a:ext cx="251928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ρύθμιση αδράνειας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0" name="Rectangle 7"/>
          <p:cNvSpPr/>
          <p:nvPr/>
        </p:nvSpPr>
        <p:spPr>
          <a:xfrm>
            <a:off x="3348000" y="4647960"/>
            <a:ext cx="2519280" cy="8384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type=001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value: 3-bits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1" name="Rectangle 8"/>
          <p:cNvSpPr/>
          <p:nvPr/>
        </p:nvSpPr>
        <p:spPr>
          <a:xfrm>
            <a:off x="323640" y="4114800"/>
            <a:ext cx="249552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ρύθμιση ταχύτητας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2" name="Rectangle 9"/>
          <p:cNvSpPr/>
          <p:nvPr/>
        </p:nvSpPr>
        <p:spPr>
          <a:xfrm>
            <a:off x="323640" y="4647960"/>
            <a:ext cx="2495520" cy="8384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type=010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value: 7-bits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3" name="Rectangle 10"/>
          <p:cNvSpPr/>
          <p:nvPr/>
        </p:nvSpPr>
        <p:spPr>
          <a:xfrm>
            <a:off x="6227640" y="4149720"/>
            <a:ext cx="244944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επείγουσα διακοπή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4" name="Rectangle 11"/>
          <p:cNvSpPr/>
          <p:nvPr/>
        </p:nvSpPr>
        <p:spPr>
          <a:xfrm>
            <a:off x="6227640" y="4647960"/>
            <a:ext cx="2448000" cy="83844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type=000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5" name="AutoShape 12"/>
          <p:cNvSpPr/>
          <p:nvPr/>
        </p:nvSpPr>
        <p:spPr>
          <a:xfrm>
            <a:off x="4267080" y="3429000"/>
            <a:ext cx="304920" cy="30456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6" name="AutoShape 13"/>
          <p:cNvSpPr/>
          <p:nvPr/>
        </p:nvSpPr>
        <p:spPr>
          <a:xfrm rot="1882200">
            <a:off x="3428640" y="3429000"/>
            <a:ext cx="304560" cy="30456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7" name="AutoShape 17"/>
          <p:cNvSpPr/>
          <p:nvPr/>
        </p:nvSpPr>
        <p:spPr>
          <a:xfrm rot="19408800">
            <a:off x="5257440" y="3429000"/>
            <a:ext cx="304560" cy="30456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8" name="Line 18"/>
          <p:cNvSpPr/>
          <p:nvPr/>
        </p:nvSpPr>
        <p:spPr>
          <a:xfrm flipH="1">
            <a:off x="2818800" y="3733560"/>
            <a:ext cx="68580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9" name="Line 19"/>
          <p:cNvSpPr/>
          <p:nvPr/>
        </p:nvSpPr>
        <p:spPr>
          <a:xfrm>
            <a:off x="4419360" y="3733560"/>
            <a:ext cx="0" cy="3812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0" name="Line 20"/>
          <p:cNvSpPr/>
          <p:nvPr/>
        </p:nvSpPr>
        <p:spPr>
          <a:xfrm>
            <a:off x="5486400" y="3657600"/>
            <a:ext cx="838080" cy="7617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Περίληψη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Διαχωρισμός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προδιαγραφής και προγραμματισμού.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μικρά σφάλματα διορθώνονται ευκολότερα στην προδιαγραφή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μεγάλα σφάλματα στον προγραμματισμό κοστίζουν πολύ χρόνο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Δεν μπορείτε να χωρίσετε εντελώς την προδιαγραφή και την αρχιτεκτονική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Κάντε λίγες, προσεκτικά επιλεγμένες παραδοχές.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</TotalTime>
  <Application>LibreOfficeDev/26.8.0.0.alpha0$MacOSX_AARCH64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2000-02-08T01:54:30Z</dcterms:created>
  <dc:creator>Preferred Customer</dc:creator>
  <dc:description/>
  <dc:language>el-GR</dc:language>
  <cp:lastModifiedBy>Νίκος Βώρος</cp:lastModifiedBy>
  <dcterms:modified xsi:type="dcterms:W3CDTF">2011-12-12T23:49:13Z</dcterms:modified>
  <cp:revision>231</cp:revision>
  <dc:subject/>
  <dc:title>Networking for Embedded Systems</dc:title>
</cp:coreProperties>
</file>