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pic>
        <p:nvPicPr>
          <p:cNvPr id="4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Εισαγωγή</a:t>
            </a: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Αντικειμενοστραφής σχεδίαση.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Ενοποιημένη Γλώσσα Μοντελοποίησης (Unified Modeling Language - UML).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Μοντελοποίηση συστημάτων</a:t>
            </a: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Χρειάζονται γλώσσες να περιγράφουν τα συστήματα: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χρήσιμες σε διάφορα επίπεδα αφαίρεσης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κατανοητές  μέσα και ανάμεσα στις οργανώσεις.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διαγράμματα βαθμίδων είναι μία αρχή, αλλά δεν καλύπτουν τα πάντα.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Αντικειμενοστραφής σχεδίαση</a:t>
            </a: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Αντικειμενοστραφής σχεδίαση (Object-oriented (OO) design)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Μια γενίκευση του αντικειμενοστρεφούς προγραμματισμού.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Αντικείμενο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κατάσταση + μέθοδοι.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κατάσταση δίνει σε κάθε αντικείμενο τη δική του ταυτότητα.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μέθοδοι παρέχουν μία </a:t>
            </a: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αφηρημένη διεπαφή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στο αντικείμενο.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Αντικειμενοστραφής υλοποίηση στη C++</a:t>
            </a: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class display {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pixels : pixeltype[IMAX,JMAX];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public: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display() { }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pixeltype pixel(int i, int j) { return pixels[i,j]; }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void set_pixel(pixeltype val, int i, int j) { pixels[i,j] = val; }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}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Αντικειμενοστραφής υλοποίηση στη C</a:t>
            </a: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typedef struct { pixels: pixeltype[IMAX,JMAX]; } display;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display d1;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pixeltype pixelval(pixel *px, int i, int j) { return px[i,j]; 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Αντικείμενα και κλάσεις</a:t>
            </a: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Κλάση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τύπος αντικειμένου.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καθορίζει τα στοιχεία της κατάστασης του αντικειμένου αλλά οι τιμές της κατάστασης μπορεί να αλλάζουν με την πάροδο του χρόνου.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καθορίζει τις μεθόδους που χρησιμοποιούνται για να αλληλεπιδρούν με όλα τα αντικείμενα αυτού του τύπου.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Κάθε αντικείμενο έχει τη δική του κατάσταση.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87379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 dirty="0">
                <a:solidFill>
                  <a:srgbClr val="000000"/>
                </a:solidFill>
                <a:effectLst/>
                <a:uFillTx/>
                <a:latin typeface="Arial Black"/>
              </a:rPr>
              <a:t>Αρχές αντικειμενοστραφούς σχεδίασης</a:t>
            </a: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Μερικά αντικείμενα αντιστοιχούν στενά στα πραγματικά αντικείμενα.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Κάποια αντικείμενα μπορεί να είναι χρήσιμα μόνο για περιγραφή ή υλοποίηση.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αντικείμενα παρέχουν διεπαφές ανάγνωσης/εγγραφής της κατάστασης και κρύβουν την υλοποίησή τους από το υπόλοιπο σύστημα.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UML</a:t>
            </a: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Αναπτυγμένη από τον Booch et al.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Στόχοι: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αντικειμενοστρεφής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οπτική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χρήσιμη σε πολλά επίπεδα αφαίρεσης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χρησιμοποιήσιμη για όλες τις πτυχές του σχεδιασμού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Αντικείμενο UML</a:t>
            </a:r>
          </a:p>
        </p:txBody>
      </p:sp>
      <p:sp>
        <p:nvSpPr>
          <p:cNvPr id="22" name="Rectangle 4"/>
          <p:cNvSpPr/>
          <p:nvPr/>
        </p:nvSpPr>
        <p:spPr>
          <a:xfrm>
            <a:off x="4190760" y="2361960"/>
            <a:ext cx="312444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d1: Display</a:t>
            </a:r>
          </a:p>
        </p:txBody>
      </p:sp>
      <p:sp>
        <p:nvSpPr>
          <p:cNvPr id="23" name="Rectangle 5"/>
          <p:cNvSpPr/>
          <p:nvPr/>
        </p:nvSpPr>
        <p:spPr>
          <a:xfrm>
            <a:off x="4190760" y="2895480"/>
            <a:ext cx="3124440" cy="1828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pixels: array[] of pixels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elements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menu_items</a:t>
            </a:r>
          </a:p>
        </p:txBody>
      </p:sp>
      <p:sp>
        <p:nvSpPr>
          <p:cNvPr id="24" name="AutoShape 7"/>
          <p:cNvSpPr/>
          <p:nvPr/>
        </p:nvSpPr>
        <p:spPr>
          <a:xfrm flipH="1">
            <a:off x="1370880" y="2666880"/>
            <a:ext cx="2057400" cy="1447920"/>
          </a:xfrm>
          <a:prstGeom prst="flowChartPunchedCard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pixels είναι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δισδιάστατος πίνακας</a:t>
            </a:r>
          </a:p>
        </p:txBody>
      </p:sp>
      <p:sp>
        <p:nvSpPr>
          <p:cNvPr id="25" name="AutoShape 8"/>
          <p:cNvSpPr/>
          <p:nvPr/>
        </p:nvSpPr>
        <p:spPr>
          <a:xfrm>
            <a:off x="3047760" y="2666880"/>
            <a:ext cx="381240" cy="304920"/>
          </a:xfrm>
          <a:prstGeom prst="rtTriangle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6" name="Group 11"/>
          <p:cNvGrpSpPr/>
          <p:nvPr/>
        </p:nvGrpSpPr>
        <p:grpSpPr>
          <a:xfrm>
            <a:off x="1371600" y="4038120"/>
            <a:ext cx="1077120" cy="1415160"/>
            <a:chOff x="1371600" y="4038120"/>
            <a:chExt cx="1077120" cy="1415160"/>
          </a:xfrm>
        </p:grpSpPr>
        <p:sp>
          <p:nvSpPr>
            <p:cNvPr id="27" name="Line 9"/>
            <p:cNvSpPr/>
            <p:nvPr/>
          </p:nvSpPr>
          <p:spPr>
            <a:xfrm flipV="1">
              <a:off x="1371600" y="4038120"/>
              <a:ext cx="228600" cy="11430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8" name="Text Box 10"/>
            <p:cNvSpPr/>
            <p:nvPr/>
          </p:nvSpPr>
          <p:spPr>
            <a:xfrm>
              <a:off x="1433880" y="4993920"/>
              <a:ext cx="10148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σχόλιο</a:t>
              </a:r>
            </a:p>
          </p:txBody>
        </p:sp>
      </p:grpSp>
      <p:grpSp>
        <p:nvGrpSpPr>
          <p:cNvPr id="29" name="Group 20"/>
          <p:cNvGrpSpPr/>
          <p:nvPr/>
        </p:nvGrpSpPr>
        <p:grpSpPr>
          <a:xfrm>
            <a:off x="4572000" y="1488960"/>
            <a:ext cx="2989800" cy="949320"/>
            <a:chOff x="4572000" y="1488960"/>
            <a:chExt cx="2989800" cy="949320"/>
          </a:xfrm>
        </p:grpSpPr>
        <p:sp>
          <p:nvSpPr>
            <p:cNvPr id="30" name="Line 12"/>
            <p:cNvSpPr/>
            <p:nvPr/>
          </p:nvSpPr>
          <p:spPr>
            <a:xfrm flipH="1">
              <a:off x="4572000" y="1828800"/>
              <a:ext cx="304560" cy="6094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1" name="Text Box 13"/>
            <p:cNvSpPr/>
            <p:nvPr/>
          </p:nvSpPr>
          <p:spPr>
            <a:xfrm>
              <a:off x="4941000" y="1488960"/>
              <a:ext cx="26208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όνομα αντικειμένου</a:t>
              </a:r>
            </a:p>
          </p:txBody>
        </p:sp>
      </p:grpSp>
      <p:grpSp>
        <p:nvGrpSpPr>
          <p:cNvPr id="32" name="Group 16"/>
          <p:cNvGrpSpPr/>
          <p:nvPr/>
        </p:nvGrpSpPr>
        <p:grpSpPr>
          <a:xfrm>
            <a:off x="5292360" y="1869840"/>
            <a:ext cx="2611440" cy="622080"/>
            <a:chOff x="5292360" y="1869840"/>
            <a:chExt cx="2611440" cy="622080"/>
          </a:xfrm>
        </p:grpSpPr>
        <p:sp>
          <p:nvSpPr>
            <p:cNvPr id="33" name="Line 14"/>
            <p:cNvSpPr/>
            <p:nvPr/>
          </p:nvSpPr>
          <p:spPr>
            <a:xfrm flipH="1">
              <a:off x="5292360" y="2097360"/>
              <a:ext cx="541800" cy="39456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4" name="Text Box 15"/>
            <p:cNvSpPr/>
            <p:nvPr/>
          </p:nvSpPr>
          <p:spPr>
            <a:xfrm>
              <a:off x="5975640" y="1869840"/>
              <a:ext cx="192816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όνομα κλάσης</a:t>
              </a:r>
            </a:p>
          </p:txBody>
        </p:sp>
      </p:grpSp>
      <p:grpSp>
        <p:nvGrpSpPr>
          <p:cNvPr id="35" name="Group 19"/>
          <p:cNvGrpSpPr/>
          <p:nvPr/>
        </p:nvGrpSpPr>
        <p:grpSpPr>
          <a:xfrm>
            <a:off x="5714640" y="3809520"/>
            <a:ext cx="2041560" cy="2253600"/>
            <a:chOff x="5714640" y="3809520"/>
            <a:chExt cx="2041560" cy="2253600"/>
          </a:xfrm>
        </p:grpSpPr>
        <p:sp>
          <p:nvSpPr>
            <p:cNvPr id="36" name="Line 17"/>
            <p:cNvSpPr/>
            <p:nvPr/>
          </p:nvSpPr>
          <p:spPr>
            <a:xfrm flipH="1" flipV="1">
              <a:off x="5714640" y="3809520"/>
              <a:ext cx="1447560" cy="16765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7" name="Text Box 18"/>
            <p:cNvSpPr/>
            <p:nvPr/>
          </p:nvSpPr>
          <p:spPr>
            <a:xfrm>
              <a:off x="6462360" y="5603760"/>
              <a:ext cx="12938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ιδιότητες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Κλάση UML</a:t>
            </a:r>
          </a:p>
        </p:txBody>
      </p:sp>
      <p:sp>
        <p:nvSpPr>
          <p:cNvPr id="39" name="Rectangle 9"/>
          <p:cNvSpPr/>
          <p:nvPr/>
        </p:nvSpPr>
        <p:spPr>
          <a:xfrm>
            <a:off x="2971800" y="1981080"/>
            <a:ext cx="31240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Display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Rectangle 10"/>
          <p:cNvSpPr/>
          <p:nvPr/>
        </p:nvSpPr>
        <p:spPr>
          <a:xfrm>
            <a:off x="2971800" y="2514600"/>
            <a:ext cx="3124080" cy="18288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pixels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elements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menu_items</a:t>
            </a:r>
          </a:p>
        </p:txBody>
      </p:sp>
      <p:sp>
        <p:nvSpPr>
          <p:cNvPr id="41" name="Rectangle 13"/>
          <p:cNvSpPr/>
          <p:nvPr/>
        </p:nvSpPr>
        <p:spPr>
          <a:xfrm>
            <a:off x="2971800" y="4343400"/>
            <a:ext cx="3124080" cy="129528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mouse_click()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draw_box</a:t>
            </a:r>
          </a:p>
        </p:txBody>
      </p:sp>
      <p:grpSp>
        <p:nvGrpSpPr>
          <p:cNvPr id="42" name="Group 19"/>
          <p:cNvGrpSpPr/>
          <p:nvPr/>
        </p:nvGrpSpPr>
        <p:grpSpPr>
          <a:xfrm>
            <a:off x="5181120" y="4724280"/>
            <a:ext cx="3093120" cy="500400"/>
            <a:chOff x="5181120" y="4724280"/>
            <a:chExt cx="3093120" cy="500400"/>
          </a:xfrm>
        </p:grpSpPr>
        <p:sp>
          <p:nvSpPr>
            <p:cNvPr id="43" name="Line 14"/>
            <p:cNvSpPr/>
            <p:nvPr/>
          </p:nvSpPr>
          <p:spPr>
            <a:xfrm flipH="1">
              <a:off x="5181120" y="4724280"/>
              <a:ext cx="160020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4" name="Text Box 15"/>
            <p:cNvSpPr/>
            <p:nvPr/>
          </p:nvSpPr>
          <p:spPr>
            <a:xfrm>
              <a:off x="6692400" y="4765320"/>
              <a:ext cx="15818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λειτουργίες</a:t>
              </a:r>
            </a:p>
          </p:txBody>
        </p:sp>
      </p:grpSp>
      <p:grpSp>
        <p:nvGrpSpPr>
          <p:cNvPr id="45" name="Group 18"/>
          <p:cNvGrpSpPr/>
          <p:nvPr/>
        </p:nvGrpSpPr>
        <p:grpSpPr>
          <a:xfrm>
            <a:off x="4114800" y="2133360"/>
            <a:ext cx="4429080" cy="500760"/>
            <a:chOff x="4114800" y="2133360"/>
            <a:chExt cx="4429080" cy="500760"/>
          </a:xfrm>
        </p:grpSpPr>
        <p:sp>
          <p:nvSpPr>
            <p:cNvPr id="46" name="Line 16"/>
            <p:cNvSpPr/>
            <p:nvPr/>
          </p:nvSpPr>
          <p:spPr>
            <a:xfrm flipH="1">
              <a:off x="4114800" y="2133360"/>
              <a:ext cx="2590560" cy="1526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" name="Text Box 17"/>
            <p:cNvSpPr/>
            <p:nvPr/>
          </p:nvSpPr>
          <p:spPr>
            <a:xfrm>
              <a:off x="6615720" y="2174760"/>
              <a:ext cx="192816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όνομα κλάσης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Η διεπαφή κλάσης</a:t>
            </a: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λειτουργίες παρέχουν την αφηρημένη διεπαφή μεταξύ της υλοποίησης της κλάσης και άλλων κλάσεων.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λειτουργίες μπορεί να δέχονται ορίσματα και να επιστρέφουν τιμές.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Μία λειτουργία μπορεί να εξετάσει και/ή τροποποιήσει την κατάσταση του αντικειμένου.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Διάλεξε τη διεπαφή σου κατάλληλα</a:t>
            </a: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Εάν η διεπαφή είναι πολύ μικρή/εξειδικευμένη: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αντικείμενο χρησιμοποιείται δύσκολα ακόμη και σε μία εφαρμογή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ακόμα πιο δύσκολο για επαναχρησιμοποίηση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Εάν η διεπαφή είναι πολύ μεγάλη: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γίνεται πάρα πολύ δυσκίνητη για να την καταλάβουν οι σχεδιαστές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υλοποίηση μπορεί να είναι πολύ αργή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προδιαγραφή και η υλοποίηση πιθανώς περιέχουν σφάλματα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Σχέσεις μεταξύ αντικειμένων και κλάσεων</a:t>
            </a: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Συσχέτιση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τα αντικείμενα επικοινωνούν χωρίς το ένα να κατέχει το άλλο.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Συνάθροιση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ένα σύνθετο αντικείμενο αποτελείται από διάφορα μικρότερα αντικείμενα.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Σύνθεση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η συνάθροιση στην οποία ο ιδιοκτήτης δεν επιτρέπει την πρόσβαση στα συστατικά του.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Γενίκευση: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καθορίζει μια κλάση σε σχέση με κάποια άλλη.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Παραγωγή κλάσης</a:t>
            </a: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222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Μπορούμε να ορίσουμε μία κλάση με βάση μία άλλη.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παραγόμενη κλάση </a:t>
            </a: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κληρονομεί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τις ιδιότητες, λειτουργίες της βασικής κλάσης.</a:t>
            </a:r>
          </a:p>
        </p:txBody>
      </p:sp>
      <p:sp>
        <p:nvSpPr>
          <p:cNvPr id="56" name="Rectangle 4"/>
          <p:cNvSpPr/>
          <p:nvPr/>
        </p:nvSpPr>
        <p:spPr>
          <a:xfrm>
            <a:off x="2842920" y="4114800"/>
            <a:ext cx="271944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Παραγόμενη_κλάση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Rectangle 10"/>
          <p:cNvSpPr/>
          <p:nvPr/>
        </p:nvSpPr>
        <p:spPr>
          <a:xfrm>
            <a:off x="3429000" y="5333760"/>
            <a:ext cx="21333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Βασική_κλάση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AutoShape 11"/>
          <p:cNvSpPr/>
          <p:nvPr/>
        </p:nvSpPr>
        <p:spPr>
          <a:xfrm flipV="1">
            <a:off x="4267080" y="5029200"/>
            <a:ext cx="304920" cy="30456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Line 12"/>
          <p:cNvSpPr/>
          <p:nvPr/>
        </p:nvSpPr>
        <p:spPr>
          <a:xfrm flipV="1">
            <a:off x="4419360" y="4647600"/>
            <a:ext cx="0" cy="381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0" name="Group 15"/>
          <p:cNvGrpSpPr/>
          <p:nvPr/>
        </p:nvGrpSpPr>
        <p:grpSpPr>
          <a:xfrm>
            <a:off x="4571640" y="4724280"/>
            <a:ext cx="3276720" cy="824760"/>
            <a:chOff x="4571640" y="4724280"/>
            <a:chExt cx="3276720" cy="824760"/>
          </a:xfrm>
        </p:grpSpPr>
        <p:sp>
          <p:nvSpPr>
            <p:cNvPr id="61" name="Line 13"/>
            <p:cNvSpPr/>
            <p:nvPr/>
          </p:nvSpPr>
          <p:spPr>
            <a:xfrm flipH="1" flipV="1">
              <a:off x="4571640" y="4834800"/>
              <a:ext cx="1600200" cy="7596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29160" rIns="90000" bIns="2916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62" name="Text Box 14"/>
            <p:cNvSpPr/>
            <p:nvPr/>
          </p:nvSpPr>
          <p:spPr>
            <a:xfrm>
              <a:off x="6387480" y="4724280"/>
              <a:ext cx="146088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Γενίκευση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UML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παραγωγής κλάσης</a:t>
            </a:r>
          </a:p>
        </p:txBody>
      </p:sp>
      <p:sp>
        <p:nvSpPr>
          <p:cNvPr id="64" name="Rectangle 4"/>
          <p:cNvSpPr/>
          <p:nvPr/>
        </p:nvSpPr>
        <p:spPr>
          <a:xfrm>
            <a:off x="3200400" y="1752480"/>
            <a:ext cx="31240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Display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Rectangle 5"/>
          <p:cNvSpPr/>
          <p:nvPr/>
        </p:nvSpPr>
        <p:spPr>
          <a:xfrm>
            <a:off x="3200400" y="2286000"/>
            <a:ext cx="3124080" cy="121896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pixels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elements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menu_items</a:t>
            </a:r>
          </a:p>
        </p:txBody>
      </p:sp>
      <p:sp>
        <p:nvSpPr>
          <p:cNvPr id="66" name="Rectangle 6"/>
          <p:cNvSpPr/>
          <p:nvPr/>
        </p:nvSpPr>
        <p:spPr>
          <a:xfrm>
            <a:off x="3200400" y="3504960"/>
            <a:ext cx="3124080" cy="167652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pixel()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set_pixel()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mouse_click()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draw_box</a:t>
            </a:r>
          </a:p>
        </p:txBody>
      </p:sp>
      <p:sp>
        <p:nvSpPr>
          <p:cNvPr id="67" name="Rectangle 7"/>
          <p:cNvSpPr/>
          <p:nvPr/>
        </p:nvSpPr>
        <p:spPr>
          <a:xfrm>
            <a:off x="609480" y="5486400"/>
            <a:ext cx="312408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BW_display</a:t>
            </a:r>
          </a:p>
        </p:txBody>
      </p:sp>
      <p:sp>
        <p:nvSpPr>
          <p:cNvPr id="68" name="Rectangle 8"/>
          <p:cNvSpPr/>
          <p:nvPr/>
        </p:nvSpPr>
        <p:spPr>
          <a:xfrm>
            <a:off x="5562360" y="5486400"/>
            <a:ext cx="312444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Color_map_display</a:t>
            </a:r>
          </a:p>
        </p:txBody>
      </p:sp>
      <p:sp>
        <p:nvSpPr>
          <p:cNvPr id="69" name="AutoShape 9"/>
          <p:cNvSpPr/>
          <p:nvPr/>
        </p:nvSpPr>
        <p:spPr>
          <a:xfrm rot="12781800" flipV="1">
            <a:off x="3809160" y="5181120"/>
            <a:ext cx="30492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AutoShape 10"/>
          <p:cNvSpPr/>
          <p:nvPr/>
        </p:nvSpPr>
        <p:spPr>
          <a:xfrm rot="8818200" flipH="1" flipV="1">
            <a:off x="5104440" y="5181120"/>
            <a:ext cx="30492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Line 11"/>
          <p:cNvSpPr/>
          <p:nvPr/>
        </p:nvSpPr>
        <p:spPr>
          <a:xfrm flipH="1">
            <a:off x="3733560" y="5410080"/>
            <a:ext cx="15264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Line 12"/>
          <p:cNvSpPr/>
          <p:nvPr/>
        </p:nvSpPr>
        <p:spPr>
          <a:xfrm>
            <a:off x="5333760" y="5486400"/>
            <a:ext cx="22860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Line 14"/>
          <p:cNvSpPr/>
          <p:nvPr/>
        </p:nvSpPr>
        <p:spPr>
          <a:xfrm>
            <a:off x="1600200" y="4572000"/>
            <a:ext cx="609480" cy="9144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Line 15"/>
          <p:cNvSpPr/>
          <p:nvPr/>
        </p:nvSpPr>
        <p:spPr>
          <a:xfrm>
            <a:off x="1600200" y="4572000"/>
            <a:ext cx="5790960" cy="9144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75" name="Group 18"/>
          <p:cNvGrpSpPr/>
          <p:nvPr/>
        </p:nvGrpSpPr>
        <p:grpSpPr>
          <a:xfrm>
            <a:off x="6324480" y="1946160"/>
            <a:ext cx="1803600" cy="824760"/>
            <a:chOff x="6324480" y="1946160"/>
            <a:chExt cx="1803600" cy="824760"/>
          </a:xfrm>
        </p:grpSpPr>
        <p:sp>
          <p:nvSpPr>
            <p:cNvPr id="76" name="Line 13"/>
            <p:cNvSpPr/>
            <p:nvPr/>
          </p:nvSpPr>
          <p:spPr>
            <a:xfrm flipH="1">
              <a:off x="6324480" y="2209680"/>
              <a:ext cx="533520" cy="457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77" name="Text Box 16"/>
            <p:cNvSpPr/>
            <p:nvPr/>
          </p:nvSpPr>
          <p:spPr>
            <a:xfrm>
              <a:off x="6996960" y="1946160"/>
              <a:ext cx="113112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βασική 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κλάση</a:t>
              </a:r>
            </a:p>
          </p:txBody>
        </p:sp>
      </p:grpSp>
      <p:sp>
        <p:nvSpPr>
          <p:cNvPr id="78" name="Text Box 17"/>
          <p:cNvSpPr/>
          <p:nvPr/>
        </p:nvSpPr>
        <p:spPr>
          <a:xfrm>
            <a:off x="612720" y="3962160"/>
            <a:ext cx="25426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παραγόμενη κλάση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Πολλαπλή κληρονομικότητα</a:t>
            </a:r>
          </a:p>
        </p:txBody>
      </p:sp>
      <p:sp>
        <p:nvSpPr>
          <p:cNvPr id="80" name="Rectangle 4"/>
          <p:cNvSpPr/>
          <p:nvPr/>
        </p:nvSpPr>
        <p:spPr>
          <a:xfrm>
            <a:off x="1600200" y="2361960"/>
            <a:ext cx="22860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Speaker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Rectangle 5"/>
          <p:cNvSpPr/>
          <p:nvPr/>
        </p:nvSpPr>
        <p:spPr>
          <a:xfrm>
            <a:off x="5257800" y="2361960"/>
            <a:ext cx="22860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Display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Rectangle 6"/>
          <p:cNvSpPr/>
          <p:nvPr/>
        </p:nvSpPr>
        <p:spPr>
          <a:xfrm>
            <a:off x="3124080" y="4495680"/>
            <a:ext cx="27432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Multimedia_display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AutoShape 7"/>
          <p:cNvSpPr/>
          <p:nvPr/>
        </p:nvSpPr>
        <p:spPr>
          <a:xfrm>
            <a:off x="2514600" y="2895480"/>
            <a:ext cx="30456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AutoShape 8"/>
          <p:cNvSpPr/>
          <p:nvPr/>
        </p:nvSpPr>
        <p:spPr>
          <a:xfrm>
            <a:off x="6400800" y="2895480"/>
            <a:ext cx="304560" cy="30492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85" name="AutoShape 9"/>
          <p:cNvCxnSpPr>
            <a:stCxn id="83" idx="3"/>
            <a:endCxn id="84" idx="3"/>
          </p:cNvCxnSpPr>
          <p:nvPr/>
        </p:nvCxnSpPr>
        <p:spPr>
          <a:xfrm rot="16200000" flipH="1">
            <a:off x="4608360" y="1257840"/>
            <a:ext cx="2160" cy="3886920"/>
          </a:xfrm>
          <a:prstGeom prst="bentConnector3">
            <a:avLst>
              <a:gd name="adj1" fmla="val 32280000"/>
            </a:avLst>
          </a:prstGeom>
          <a:ln w="9360">
            <a:solidFill>
              <a:srgbClr val="000000"/>
            </a:solidFill>
            <a:miter/>
          </a:ln>
        </p:spPr>
      </p:cxnSp>
      <p:sp>
        <p:nvSpPr>
          <p:cNvPr id="86" name="Line 11"/>
          <p:cNvSpPr/>
          <p:nvPr/>
        </p:nvSpPr>
        <p:spPr>
          <a:xfrm>
            <a:off x="4572000" y="3733560"/>
            <a:ext cx="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87" name="Group 15"/>
          <p:cNvGrpSpPr/>
          <p:nvPr/>
        </p:nvGrpSpPr>
        <p:grpSpPr>
          <a:xfrm>
            <a:off x="2916000" y="1557000"/>
            <a:ext cx="3429000" cy="824760"/>
            <a:chOff x="2916000" y="1557000"/>
            <a:chExt cx="3429000" cy="824760"/>
          </a:xfrm>
        </p:grpSpPr>
        <p:sp>
          <p:nvSpPr>
            <p:cNvPr id="88" name="Text Box 12"/>
            <p:cNvSpPr/>
            <p:nvPr/>
          </p:nvSpPr>
          <p:spPr>
            <a:xfrm>
              <a:off x="3817440" y="1557000"/>
              <a:ext cx="121284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βασικές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 κλάσεις</a:t>
              </a:r>
            </a:p>
          </p:txBody>
        </p:sp>
        <p:sp>
          <p:nvSpPr>
            <p:cNvPr id="89" name="Line 13"/>
            <p:cNvSpPr/>
            <p:nvPr/>
          </p:nvSpPr>
          <p:spPr>
            <a:xfrm flipH="1">
              <a:off x="2916000" y="1896840"/>
              <a:ext cx="914400" cy="3812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90" name="Line 14"/>
            <p:cNvSpPr/>
            <p:nvPr/>
          </p:nvSpPr>
          <p:spPr>
            <a:xfrm>
              <a:off x="5430600" y="1896840"/>
              <a:ext cx="914400" cy="3812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91" name="Group 18"/>
          <p:cNvGrpSpPr/>
          <p:nvPr/>
        </p:nvGrpSpPr>
        <p:grpSpPr>
          <a:xfrm>
            <a:off x="2198520" y="5029200"/>
            <a:ext cx="2803320" cy="805320"/>
            <a:chOff x="2198520" y="5029200"/>
            <a:chExt cx="2803320" cy="805320"/>
          </a:xfrm>
        </p:grpSpPr>
        <p:sp>
          <p:nvSpPr>
            <p:cNvPr id="92" name="Text Box 16"/>
            <p:cNvSpPr/>
            <p:nvPr/>
          </p:nvSpPr>
          <p:spPr>
            <a:xfrm>
              <a:off x="2198520" y="5375160"/>
              <a:ext cx="28033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παραγόμενη κλάση</a:t>
              </a:r>
            </a:p>
          </p:txBody>
        </p:sp>
        <p:sp>
          <p:nvSpPr>
            <p:cNvPr id="93" name="Line 17"/>
            <p:cNvSpPr/>
            <p:nvPr/>
          </p:nvSpPr>
          <p:spPr>
            <a:xfrm flipV="1">
              <a:off x="3809880" y="5029200"/>
              <a:ext cx="533520" cy="457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Σύνδεσμοι και συσχετίσεις</a:t>
            </a: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Σύνδεσμος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περιγράφει σχέση μεταξύ αντικειμένων.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Συσχέτιση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περιγράφει σχέση μεταξύ κλάσεων.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σύνδεσης</a:t>
            </a: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70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σύνδεσμος ορίζει τη σχέση «</a:t>
            </a: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περιέχει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»:</a:t>
            </a:r>
          </a:p>
        </p:txBody>
      </p:sp>
      <p:sp>
        <p:nvSpPr>
          <p:cNvPr id="98" name="Rectangle 4"/>
          <p:cNvSpPr/>
          <p:nvPr/>
        </p:nvSpPr>
        <p:spPr>
          <a:xfrm>
            <a:off x="838080" y="2819160"/>
            <a:ext cx="2209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μήνυμα</a:t>
            </a:r>
          </a:p>
        </p:txBody>
      </p:sp>
      <p:sp>
        <p:nvSpPr>
          <p:cNvPr id="99" name="Rectangle 5"/>
          <p:cNvSpPr/>
          <p:nvPr/>
        </p:nvSpPr>
        <p:spPr>
          <a:xfrm>
            <a:off x="838080" y="3352680"/>
            <a:ext cx="2209680" cy="8380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msg = msg1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length = 1102</a:t>
            </a:r>
          </a:p>
        </p:txBody>
      </p:sp>
      <p:sp>
        <p:nvSpPr>
          <p:cNvPr id="100" name="Rectangle 6"/>
          <p:cNvSpPr/>
          <p:nvPr/>
        </p:nvSpPr>
        <p:spPr>
          <a:xfrm>
            <a:off x="838080" y="4495680"/>
            <a:ext cx="22096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μήνυμα</a:t>
            </a:r>
          </a:p>
        </p:txBody>
      </p:sp>
      <p:sp>
        <p:nvSpPr>
          <p:cNvPr id="101" name="Rectangle 7"/>
          <p:cNvSpPr/>
          <p:nvPr/>
        </p:nvSpPr>
        <p:spPr>
          <a:xfrm>
            <a:off x="838080" y="5029200"/>
            <a:ext cx="2209680" cy="8380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msg = msg2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length = 2114</a:t>
            </a:r>
          </a:p>
        </p:txBody>
      </p:sp>
      <p:sp>
        <p:nvSpPr>
          <p:cNvPr id="102" name="Rectangle 8"/>
          <p:cNvSpPr/>
          <p:nvPr/>
        </p:nvSpPr>
        <p:spPr>
          <a:xfrm>
            <a:off x="5410080" y="3352680"/>
            <a:ext cx="24750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σύνολο μηνυμάτων</a:t>
            </a:r>
          </a:p>
        </p:txBody>
      </p:sp>
      <p:sp>
        <p:nvSpPr>
          <p:cNvPr id="103" name="Rectangle 9"/>
          <p:cNvSpPr/>
          <p:nvPr/>
        </p:nvSpPr>
        <p:spPr>
          <a:xfrm>
            <a:off x="5410080" y="3886200"/>
            <a:ext cx="2475000" cy="8380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count = 2</a:t>
            </a:r>
          </a:p>
        </p:txBody>
      </p:sp>
      <p:sp>
        <p:nvSpPr>
          <p:cNvPr id="104" name="Line 10"/>
          <p:cNvSpPr/>
          <p:nvPr/>
        </p:nvSpPr>
        <p:spPr>
          <a:xfrm>
            <a:off x="3047760" y="3581280"/>
            <a:ext cx="236232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Line 11"/>
          <p:cNvSpPr/>
          <p:nvPr/>
        </p:nvSpPr>
        <p:spPr>
          <a:xfrm flipV="1">
            <a:off x="3047760" y="4419360"/>
            <a:ext cx="2362320" cy="9144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συσχέτισης</a:t>
            </a:r>
          </a:p>
        </p:txBody>
      </p:sp>
      <p:sp>
        <p:nvSpPr>
          <p:cNvPr id="107" name="Rectangle 4"/>
          <p:cNvSpPr/>
          <p:nvPr/>
        </p:nvSpPr>
        <p:spPr>
          <a:xfrm>
            <a:off x="838080" y="2819160"/>
            <a:ext cx="297180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μήνυμα</a:t>
            </a:r>
          </a:p>
        </p:txBody>
      </p:sp>
      <p:sp>
        <p:nvSpPr>
          <p:cNvPr id="108" name="Rectangle 5"/>
          <p:cNvSpPr/>
          <p:nvPr/>
        </p:nvSpPr>
        <p:spPr>
          <a:xfrm>
            <a:off x="838080" y="3352680"/>
            <a:ext cx="2971800" cy="8380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msg: ADPCM_stream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length : integer</a:t>
            </a:r>
          </a:p>
        </p:txBody>
      </p:sp>
      <p:sp>
        <p:nvSpPr>
          <p:cNvPr id="109" name="Rectangle 6"/>
          <p:cNvSpPr/>
          <p:nvPr/>
        </p:nvSpPr>
        <p:spPr>
          <a:xfrm>
            <a:off x="5638680" y="2819160"/>
            <a:ext cx="24382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σύνολο μηνυμάτων</a:t>
            </a:r>
          </a:p>
        </p:txBody>
      </p:sp>
      <p:sp>
        <p:nvSpPr>
          <p:cNvPr id="110" name="Rectangle 7"/>
          <p:cNvSpPr/>
          <p:nvPr/>
        </p:nvSpPr>
        <p:spPr>
          <a:xfrm>
            <a:off x="5638680" y="3352680"/>
            <a:ext cx="2438280" cy="83808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count : integer</a:t>
            </a:r>
          </a:p>
        </p:txBody>
      </p:sp>
      <p:sp>
        <p:nvSpPr>
          <p:cNvPr id="111" name="Line 8"/>
          <p:cNvSpPr/>
          <p:nvPr/>
        </p:nvSpPr>
        <p:spPr>
          <a:xfrm>
            <a:off x="3809880" y="358128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Text Box 9"/>
          <p:cNvSpPr/>
          <p:nvPr/>
        </p:nvSpPr>
        <p:spPr>
          <a:xfrm>
            <a:off x="3871800" y="3012840"/>
            <a:ext cx="637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0..*</a:t>
            </a:r>
          </a:p>
        </p:txBody>
      </p:sp>
      <p:sp>
        <p:nvSpPr>
          <p:cNvPr id="113" name="Text Box 10"/>
          <p:cNvSpPr/>
          <p:nvPr/>
        </p:nvSpPr>
        <p:spPr>
          <a:xfrm>
            <a:off x="5294160" y="299700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</a:p>
        </p:txBody>
      </p:sp>
      <p:sp>
        <p:nvSpPr>
          <p:cNvPr id="114" name="Oval 11"/>
          <p:cNvSpPr/>
          <p:nvPr/>
        </p:nvSpPr>
        <p:spPr>
          <a:xfrm>
            <a:off x="3809880" y="3504960"/>
            <a:ext cx="152280" cy="152640"/>
          </a:xfrm>
          <a:prstGeom prst="ellipse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Text Box 12"/>
          <p:cNvSpPr/>
          <p:nvPr/>
        </p:nvSpPr>
        <p:spPr>
          <a:xfrm>
            <a:off x="3927240" y="3789360"/>
            <a:ext cx="17013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περιέχει</a:t>
            </a:r>
          </a:p>
        </p:txBody>
      </p:sp>
      <p:grpSp>
        <p:nvGrpSpPr>
          <p:cNvPr id="116" name="Group 15"/>
          <p:cNvGrpSpPr/>
          <p:nvPr/>
        </p:nvGrpSpPr>
        <p:grpSpPr>
          <a:xfrm>
            <a:off x="673920" y="1793520"/>
            <a:ext cx="3288240" cy="1254240"/>
            <a:chOff x="673920" y="1793520"/>
            <a:chExt cx="3288240" cy="1254240"/>
          </a:xfrm>
        </p:grpSpPr>
        <p:sp>
          <p:nvSpPr>
            <p:cNvPr id="117" name="Line 13"/>
            <p:cNvSpPr/>
            <p:nvPr/>
          </p:nvSpPr>
          <p:spPr>
            <a:xfrm>
              <a:off x="2971800" y="2361960"/>
              <a:ext cx="990360" cy="6858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18" name="Text Box 14"/>
            <p:cNvSpPr/>
            <p:nvPr/>
          </p:nvSpPr>
          <p:spPr>
            <a:xfrm>
              <a:off x="673920" y="1793520"/>
              <a:ext cx="266616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# περιλαμβανόμενα 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μηνύματα</a:t>
              </a:r>
            </a:p>
          </p:txBody>
        </p:sp>
      </p:grpSp>
      <p:grpSp>
        <p:nvGrpSpPr>
          <p:cNvPr id="119" name="Group 18"/>
          <p:cNvGrpSpPr/>
          <p:nvPr/>
        </p:nvGrpSpPr>
        <p:grpSpPr>
          <a:xfrm>
            <a:off x="5439240" y="1699920"/>
            <a:ext cx="3041640" cy="1371600"/>
            <a:chOff x="5439240" y="1699920"/>
            <a:chExt cx="3041640" cy="1371600"/>
          </a:xfrm>
        </p:grpSpPr>
        <p:sp>
          <p:nvSpPr>
            <p:cNvPr id="120" name="Line 16"/>
            <p:cNvSpPr/>
            <p:nvPr/>
          </p:nvSpPr>
          <p:spPr>
            <a:xfrm flipH="1">
              <a:off x="5587560" y="2309400"/>
              <a:ext cx="533520" cy="7621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21" name="Text Box 17"/>
            <p:cNvSpPr/>
            <p:nvPr/>
          </p:nvSpPr>
          <p:spPr>
            <a:xfrm>
              <a:off x="5439240" y="1699920"/>
              <a:ext cx="304164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# σύνολα που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το περιέχουν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Στερεότυπα </a:t>
            </a: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Στερεότυπο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επαναλαμβανόμενος συνδυασμός στοιχείων σε ένα αντικείμενο ή μια κλάση.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Παράδειγμα: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&lt;&lt;foo&gt;&gt;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Περιγραφή συμπεριφοράς</a:t>
            </a: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Διάφοροι τρόποι να περιγραφεί η συμπεριφορά: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εσωτερική άποψη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εξωτερική άποψη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Μηχανές καταστάσεων</a:t>
            </a:r>
          </a:p>
        </p:txBody>
      </p:sp>
      <p:sp>
        <p:nvSpPr>
          <p:cNvPr id="127" name="AutoShape 5"/>
          <p:cNvSpPr/>
          <p:nvPr/>
        </p:nvSpPr>
        <p:spPr>
          <a:xfrm>
            <a:off x="2361960" y="2895480"/>
            <a:ext cx="129564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</a:p>
        </p:txBody>
      </p:sp>
      <p:sp>
        <p:nvSpPr>
          <p:cNvPr id="128" name="AutoShape 6"/>
          <p:cNvSpPr/>
          <p:nvPr/>
        </p:nvSpPr>
        <p:spPr>
          <a:xfrm>
            <a:off x="5638680" y="2895480"/>
            <a:ext cx="12952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</a:p>
        </p:txBody>
      </p:sp>
      <p:sp>
        <p:nvSpPr>
          <p:cNvPr id="129" name="Line 7"/>
          <p:cNvSpPr/>
          <p:nvPr/>
        </p:nvSpPr>
        <p:spPr>
          <a:xfrm>
            <a:off x="3657600" y="3352680"/>
            <a:ext cx="19810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Line 8"/>
          <p:cNvSpPr/>
          <p:nvPr/>
        </p:nvSpPr>
        <p:spPr>
          <a:xfrm flipH="1" flipV="1">
            <a:off x="5409720" y="320004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Line 9"/>
          <p:cNvSpPr/>
          <p:nvPr/>
        </p:nvSpPr>
        <p:spPr>
          <a:xfrm flipH="1">
            <a:off x="5409720" y="335268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32" name="Group 16"/>
          <p:cNvGrpSpPr/>
          <p:nvPr/>
        </p:nvGrpSpPr>
        <p:grpSpPr>
          <a:xfrm>
            <a:off x="1892160" y="3504960"/>
            <a:ext cx="3206880" cy="2044080"/>
            <a:chOff x="1892160" y="3504960"/>
            <a:chExt cx="3206880" cy="2044080"/>
          </a:xfrm>
        </p:grpSpPr>
        <p:sp>
          <p:nvSpPr>
            <p:cNvPr id="133" name="Line 12"/>
            <p:cNvSpPr/>
            <p:nvPr/>
          </p:nvSpPr>
          <p:spPr>
            <a:xfrm flipV="1">
              <a:off x="2438280" y="3809520"/>
              <a:ext cx="304920" cy="76212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34" name="Line 13"/>
            <p:cNvSpPr/>
            <p:nvPr/>
          </p:nvSpPr>
          <p:spPr>
            <a:xfrm flipH="1" flipV="1">
              <a:off x="3123720" y="3504960"/>
              <a:ext cx="762120" cy="10670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35" name="Text Box 14"/>
            <p:cNvSpPr/>
            <p:nvPr/>
          </p:nvSpPr>
          <p:spPr>
            <a:xfrm>
              <a:off x="1892160" y="4689360"/>
              <a:ext cx="15462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κατάσταση</a:t>
              </a:r>
            </a:p>
          </p:txBody>
        </p:sp>
        <p:sp>
          <p:nvSpPr>
            <p:cNvPr id="136" name="Text Box 15"/>
            <p:cNvSpPr/>
            <p:nvPr/>
          </p:nvSpPr>
          <p:spPr>
            <a:xfrm>
              <a:off x="3431880" y="4724280"/>
              <a:ext cx="1667160" cy="8247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όνομα </a:t>
              </a: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κατάστασης</a:t>
              </a:r>
            </a:p>
          </p:txBody>
        </p:sp>
      </p:grpSp>
      <p:grpSp>
        <p:nvGrpSpPr>
          <p:cNvPr id="137" name="Group 19"/>
          <p:cNvGrpSpPr/>
          <p:nvPr/>
        </p:nvGrpSpPr>
        <p:grpSpPr>
          <a:xfrm>
            <a:off x="4330080" y="2250720"/>
            <a:ext cx="1392840" cy="1101960"/>
            <a:chOff x="4330080" y="2250720"/>
            <a:chExt cx="1392840" cy="1101960"/>
          </a:xfrm>
        </p:grpSpPr>
        <p:sp>
          <p:nvSpPr>
            <p:cNvPr id="138" name="Line 17"/>
            <p:cNvSpPr/>
            <p:nvPr/>
          </p:nvSpPr>
          <p:spPr>
            <a:xfrm flipH="1">
              <a:off x="4572000" y="2743200"/>
              <a:ext cx="304560" cy="6094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39" name="Text Box 18"/>
            <p:cNvSpPr/>
            <p:nvPr/>
          </p:nvSpPr>
          <p:spPr>
            <a:xfrm>
              <a:off x="4330080" y="2250720"/>
              <a:ext cx="13928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μετάβαση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Μηχανές καταστάσεων με γεγονότα</a:t>
            </a: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περιγραφές συμπεριφοράς γράφονται ως μηχανές καταστάσεων με γεγονότα.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μηχανές αλλάζουν καταστάσεις όταν δέχονται μία είσοδο.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 γεγονός μπορεί να προέρχεται από το εσωτερικό ή το εξωτερικό του συστήματος.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Τύποι γεγονότων</a:t>
            </a: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Σήμα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ασύγχρονο γεγονός.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Κλήση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συγχρονισμένη επικοινωνία.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Calibri"/>
              </a:rPr>
              <a:t>Χρονόμετρο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ενεργοποιείται με το χρόνο.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Γεγονός σήματος</a:t>
            </a:r>
          </a:p>
        </p:txBody>
      </p:sp>
      <p:sp>
        <p:nvSpPr>
          <p:cNvPr id="145" name="Rectangle 4"/>
          <p:cNvSpPr/>
          <p:nvPr/>
        </p:nvSpPr>
        <p:spPr>
          <a:xfrm>
            <a:off x="914400" y="2361960"/>
            <a:ext cx="2438280" cy="762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&lt;&lt;signal&gt;&gt;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Rectangle 5"/>
          <p:cNvSpPr/>
          <p:nvPr/>
        </p:nvSpPr>
        <p:spPr>
          <a:xfrm>
            <a:off x="914400" y="3124080"/>
            <a:ext cx="2438280" cy="121932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leftorright: button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x, y: position</a:t>
            </a:r>
          </a:p>
        </p:txBody>
      </p:sp>
      <p:sp>
        <p:nvSpPr>
          <p:cNvPr id="147" name="Text Box 6"/>
          <p:cNvSpPr/>
          <p:nvPr/>
        </p:nvSpPr>
        <p:spPr>
          <a:xfrm>
            <a:off x="1296000" y="4647960"/>
            <a:ext cx="11559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δήλωση</a:t>
            </a:r>
          </a:p>
        </p:txBody>
      </p:sp>
      <p:sp>
        <p:nvSpPr>
          <p:cNvPr id="148" name="AutoShape 7"/>
          <p:cNvSpPr/>
          <p:nvPr/>
        </p:nvSpPr>
        <p:spPr>
          <a:xfrm>
            <a:off x="4572000" y="2438280"/>
            <a:ext cx="12952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</a:t>
            </a:r>
          </a:p>
        </p:txBody>
      </p:sp>
      <p:sp>
        <p:nvSpPr>
          <p:cNvPr id="149" name="Line 9"/>
          <p:cNvSpPr/>
          <p:nvPr/>
        </p:nvSpPr>
        <p:spPr>
          <a:xfrm>
            <a:off x="5867280" y="3352680"/>
            <a:ext cx="990720" cy="8380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Line 10"/>
          <p:cNvSpPr/>
          <p:nvPr/>
        </p:nvSpPr>
        <p:spPr>
          <a:xfrm flipV="1">
            <a:off x="6858000" y="396180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Line 11"/>
          <p:cNvSpPr/>
          <p:nvPr/>
        </p:nvSpPr>
        <p:spPr>
          <a:xfrm flipH="1">
            <a:off x="6629040" y="4190760"/>
            <a:ext cx="2286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AutoShape 8"/>
          <p:cNvSpPr/>
          <p:nvPr/>
        </p:nvSpPr>
        <p:spPr>
          <a:xfrm>
            <a:off x="6858000" y="4190760"/>
            <a:ext cx="12952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</a:t>
            </a:r>
          </a:p>
        </p:txBody>
      </p:sp>
      <p:sp>
        <p:nvSpPr>
          <p:cNvPr id="153" name="Text Box 12"/>
          <p:cNvSpPr/>
          <p:nvPr/>
        </p:nvSpPr>
        <p:spPr>
          <a:xfrm>
            <a:off x="4724280" y="3504960"/>
            <a:ext cx="31604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mouse_click(x,y,button)</a:t>
            </a:r>
          </a:p>
        </p:txBody>
      </p:sp>
      <p:sp>
        <p:nvSpPr>
          <p:cNvPr id="154" name="Text Box 13"/>
          <p:cNvSpPr/>
          <p:nvPr/>
        </p:nvSpPr>
        <p:spPr>
          <a:xfrm>
            <a:off x="5321160" y="5527440"/>
            <a:ext cx="27903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περιγραφή γεγονότος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Γεγονός κλήσης</a:t>
            </a:r>
          </a:p>
        </p:txBody>
      </p:sp>
      <p:sp>
        <p:nvSpPr>
          <p:cNvPr id="156" name="AutoShape 4"/>
          <p:cNvSpPr/>
          <p:nvPr/>
        </p:nvSpPr>
        <p:spPr>
          <a:xfrm>
            <a:off x="2361960" y="2895480"/>
            <a:ext cx="129564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</a:p>
        </p:txBody>
      </p:sp>
      <p:sp>
        <p:nvSpPr>
          <p:cNvPr id="157" name="AutoShape 5"/>
          <p:cNvSpPr/>
          <p:nvPr/>
        </p:nvSpPr>
        <p:spPr>
          <a:xfrm>
            <a:off x="5638680" y="2895480"/>
            <a:ext cx="12952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</a:p>
        </p:txBody>
      </p:sp>
      <p:sp>
        <p:nvSpPr>
          <p:cNvPr id="158" name="Line 6"/>
          <p:cNvSpPr/>
          <p:nvPr/>
        </p:nvSpPr>
        <p:spPr>
          <a:xfrm>
            <a:off x="3657600" y="3352680"/>
            <a:ext cx="19810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Line 7"/>
          <p:cNvSpPr/>
          <p:nvPr/>
        </p:nvSpPr>
        <p:spPr>
          <a:xfrm flipH="1" flipV="1">
            <a:off x="5409720" y="320004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Line 8"/>
          <p:cNvSpPr/>
          <p:nvPr/>
        </p:nvSpPr>
        <p:spPr>
          <a:xfrm flipH="1">
            <a:off x="5409720" y="335268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Text Box 9"/>
          <p:cNvSpPr/>
          <p:nvPr/>
        </p:nvSpPr>
        <p:spPr>
          <a:xfrm>
            <a:off x="3201840" y="2361960"/>
            <a:ext cx="31942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draw_box(10,5,3,2,blue)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Γεγονός χρονόμετρου</a:t>
            </a:r>
          </a:p>
        </p:txBody>
      </p:sp>
      <p:sp>
        <p:nvSpPr>
          <p:cNvPr id="163" name="AutoShape 4"/>
          <p:cNvSpPr/>
          <p:nvPr/>
        </p:nvSpPr>
        <p:spPr>
          <a:xfrm>
            <a:off x="2361960" y="2895480"/>
            <a:ext cx="129564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</a:t>
            </a:r>
          </a:p>
        </p:txBody>
      </p:sp>
      <p:sp>
        <p:nvSpPr>
          <p:cNvPr id="164" name="AutoShape 5"/>
          <p:cNvSpPr/>
          <p:nvPr/>
        </p:nvSpPr>
        <p:spPr>
          <a:xfrm>
            <a:off x="5638680" y="2895480"/>
            <a:ext cx="12952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</a:p>
        </p:txBody>
      </p:sp>
      <p:sp>
        <p:nvSpPr>
          <p:cNvPr id="165" name="Line 6"/>
          <p:cNvSpPr/>
          <p:nvPr/>
        </p:nvSpPr>
        <p:spPr>
          <a:xfrm>
            <a:off x="3657600" y="3352680"/>
            <a:ext cx="19810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Line 7"/>
          <p:cNvSpPr/>
          <p:nvPr/>
        </p:nvSpPr>
        <p:spPr>
          <a:xfrm flipH="1" flipV="1">
            <a:off x="5409720" y="320004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Line 8"/>
          <p:cNvSpPr/>
          <p:nvPr/>
        </p:nvSpPr>
        <p:spPr>
          <a:xfrm flipH="1">
            <a:off x="5409720" y="3352680"/>
            <a:ext cx="228600" cy="1522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Text Box 9"/>
          <p:cNvSpPr/>
          <p:nvPr/>
        </p:nvSpPr>
        <p:spPr>
          <a:xfrm>
            <a:off x="3657240" y="2514600"/>
            <a:ext cx="20088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tm(time-value)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μηχανής καταστάσεων</a:t>
            </a:r>
          </a:p>
        </p:txBody>
      </p:sp>
      <p:sp>
        <p:nvSpPr>
          <p:cNvPr id="170" name="AutoShape 4"/>
          <p:cNvSpPr/>
          <p:nvPr/>
        </p:nvSpPr>
        <p:spPr>
          <a:xfrm>
            <a:off x="2286000" y="2895480"/>
            <a:ext cx="1295280" cy="103824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περιοχή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που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βρέθηκε</a:t>
            </a:r>
          </a:p>
        </p:txBody>
      </p:sp>
      <p:sp>
        <p:nvSpPr>
          <p:cNvPr id="171" name="AutoShape 5"/>
          <p:cNvSpPr/>
          <p:nvPr/>
        </p:nvSpPr>
        <p:spPr>
          <a:xfrm>
            <a:off x="4343400" y="2895480"/>
            <a:ext cx="15238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στοιχείο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μενού</a:t>
            </a:r>
          </a:p>
        </p:txBody>
      </p:sp>
      <p:sp>
        <p:nvSpPr>
          <p:cNvPr id="172" name="AutoShape 6"/>
          <p:cNvSpPr/>
          <p:nvPr/>
        </p:nvSpPr>
        <p:spPr>
          <a:xfrm>
            <a:off x="6553080" y="2895480"/>
            <a:ext cx="152388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κλήση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στοιχείου</a:t>
            </a:r>
          </a:p>
        </p:txBody>
      </p:sp>
      <p:sp>
        <p:nvSpPr>
          <p:cNvPr id="173" name="AutoShape 7"/>
          <p:cNvSpPr/>
          <p:nvPr/>
        </p:nvSpPr>
        <p:spPr>
          <a:xfrm>
            <a:off x="1979280" y="4724280"/>
            <a:ext cx="1525680" cy="8650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αντικείμενο</a:t>
            </a:r>
          </a:p>
        </p:txBody>
      </p:sp>
      <p:sp>
        <p:nvSpPr>
          <p:cNvPr id="174" name="AutoShape 8"/>
          <p:cNvSpPr/>
          <p:nvPr/>
        </p:nvSpPr>
        <p:spPr>
          <a:xfrm>
            <a:off x="4267080" y="4647960"/>
            <a:ext cx="1752480" cy="9907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τονισμένο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αντικείμενο</a:t>
            </a:r>
          </a:p>
        </p:txBody>
      </p:sp>
      <p:sp>
        <p:nvSpPr>
          <p:cNvPr id="175" name="Oval 10"/>
          <p:cNvSpPr/>
          <p:nvPr/>
        </p:nvSpPr>
        <p:spPr>
          <a:xfrm>
            <a:off x="685800" y="2971800"/>
            <a:ext cx="380880" cy="3808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Oval 11"/>
          <p:cNvSpPr/>
          <p:nvPr/>
        </p:nvSpPr>
        <p:spPr>
          <a:xfrm>
            <a:off x="7467480" y="4952880"/>
            <a:ext cx="380880" cy="3808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Oval 13"/>
          <p:cNvSpPr/>
          <p:nvPr/>
        </p:nvSpPr>
        <p:spPr>
          <a:xfrm>
            <a:off x="7391160" y="4876560"/>
            <a:ext cx="533520" cy="533520"/>
          </a:xfrm>
          <a:prstGeom prst="ellipse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78" name="Group 17"/>
          <p:cNvGrpSpPr/>
          <p:nvPr/>
        </p:nvGrpSpPr>
        <p:grpSpPr>
          <a:xfrm>
            <a:off x="1066680" y="3047400"/>
            <a:ext cx="1219320" cy="304920"/>
            <a:chOff x="1066680" y="3047400"/>
            <a:chExt cx="1219320" cy="304920"/>
          </a:xfrm>
        </p:grpSpPr>
        <p:sp>
          <p:nvSpPr>
            <p:cNvPr id="179" name="Line 14"/>
            <p:cNvSpPr/>
            <p:nvPr/>
          </p:nvSpPr>
          <p:spPr>
            <a:xfrm>
              <a:off x="1066680" y="3200040"/>
              <a:ext cx="12193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0" name="Line 15"/>
            <p:cNvSpPr/>
            <p:nvPr/>
          </p:nvSpPr>
          <p:spPr>
            <a:xfrm flipH="1" flipV="1">
              <a:off x="2143800" y="3047400"/>
              <a:ext cx="14148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1" name="Line 16"/>
            <p:cNvSpPr/>
            <p:nvPr/>
          </p:nvSpPr>
          <p:spPr>
            <a:xfrm flipH="1">
              <a:off x="2143800" y="3200040"/>
              <a:ext cx="14148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82" name="Group 19"/>
          <p:cNvGrpSpPr/>
          <p:nvPr/>
        </p:nvGrpSpPr>
        <p:grpSpPr>
          <a:xfrm>
            <a:off x="3581280" y="3047400"/>
            <a:ext cx="762120" cy="304920"/>
            <a:chOff x="3581280" y="3047400"/>
            <a:chExt cx="762120" cy="304920"/>
          </a:xfrm>
        </p:grpSpPr>
        <p:sp>
          <p:nvSpPr>
            <p:cNvPr id="183" name="Line 20"/>
            <p:cNvSpPr/>
            <p:nvPr/>
          </p:nvSpPr>
          <p:spPr>
            <a:xfrm>
              <a:off x="3581280" y="3200040"/>
              <a:ext cx="7621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4" name="Line 21"/>
            <p:cNvSpPr/>
            <p:nvPr/>
          </p:nvSpPr>
          <p:spPr>
            <a:xfrm flipH="1" flipV="1">
              <a:off x="4255920" y="3047400"/>
              <a:ext cx="8712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5" name="Line 22"/>
            <p:cNvSpPr/>
            <p:nvPr/>
          </p:nvSpPr>
          <p:spPr>
            <a:xfrm flipH="1">
              <a:off x="4255920" y="3200040"/>
              <a:ext cx="8712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86" name="Group 23"/>
          <p:cNvGrpSpPr/>
          <p:nvPr/>
        </p:nvGrpSpPr>
        <p:grpSpPr>
          <a:xfrm>
            <a:off x="5867280" y="3047400"/>
            <a:ext cx="685800" cy="304920"/>
            <a:chOff x="5867280" y="3047400"/>
            <a:chExt cx="685800" cy="304920"/>
          </a:xfrm>
        </p:grpSpPr>
        <p:sp>
          <p:nvSpPr>
            <p:cNvPr id="187" name="Line 24"/>
            <p:cNvSpPr/>
            <p:nvPr/>
          </p:nvSpPr>
          <p:spPr>
            <a:xfrm>
              <a:off x="5867280" y="3200040"/>
              <a:ext cx="68580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8" name="Line 25"/>
            <p:cNvSpPr/>
            <p:nvPr/>
          </p:nvSpPr>
          <p:spPr>
            <a:xfrm flipH="1" flipV="1">
              <a:off x="6473520" y="3047400"/>
              <a:ext cx="7884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89" name="Line 26"/>
            <p:cNvSpPr/>
            <p:nvPr/>
          </p:nvSpPr>
          <p:spPr>
            <a:xfrm flipH="1">
              <a:off x="6473520" y="3200040"/>
              <a:ext cx="7884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90" name="Group 27"/>
          <p:cNvGrpSpPr/>
          <p:nvPr/>
        </p:nvGrpSpPr>
        <p:grpSpPr>
          <a:xfrm>
            <a:off x="7448040" y="3818160"/>
            <a:ext cx="343080" cy="1043640"/>
            <a:chOff x="7448040" y="3818160"/>
            <a:chExt cx="343080" cy="1043640"/>
          </a:xfrm>
        </p:grpSpPr>
        <p:sp>
          <p:nvSpPr>
            <p:cNvPr id="191" name="Line 28"/>
            <p:cNvSpPr/>
            <p:nvPr/>
          </p:nvSpPr>
          <p:spPr>
            <a:xfrm>
              <a:off x="7448040" y="3818160"/>
              <a:ext cx="219600" cy="10436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2" name="Line 29"/>
            <p:cNvSpPr/>
            <p:nvPr/>
          </p:nvSpPr>
          <p:spPr>
            <a:xfrm flipV="1">
              <a:off x="7667640" y="4708440"/>
              <a:ext cx="12348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3" name="Line 30"/>
            <p:cNvSpPr/>
            <p:nvPr/>
          </p:nvSpPr>
          <p:spPr>
            <a:xfrm flipH="1" flipV="1">
              <a:off x="7493040" y="4771080"/>
              <a:ext cx="174240" cy="896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2840" rIns="90000" bIns="4284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94" name="Group 31"/>
          <p:cNvGrpSpPr/>
          <p:nvPr/>
        </p:nvGrpSpPr>
        <p:grpSpPr>
          <a:xfrm>
            <a:off x="1044000" y="3351240"/>
            <a:ext cx="1205640" cy="1375200"/>
            <a:chOff x="1044000" y="3351240"/>
            <a:chExt cx="1205640" cy="1375200"/>
          </a:xfrm>
        </p:grpSpPr>
        <p:sp>
          <p:nvSpPr>
            <p:cNvPr id="195" name="Line 32"/>
            <p:cNvSpPr/>
            <p:nvPr/>
          </p:nvSpPr>
          <p:spPr>
            <a:xfrm>
              <a:off x="1044000" y="3351240"/>
              <a:ext cx="1205640" cy="1375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6" name="Line 33"/>
            <p:cNvSpPr/>
            <p:nvPr/>
          </p:nvSpPr>
          <p:spPr>
            <a:xfrm flipH="1" flipV="1">
              <a:off x="2224800" y="4465440"/>
              <a:ext cx="24840" cy="2584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7" name="Line 34"/>
            <p:cNvSpPr/>
            <p:nvPr/>
          </p:nvSpPr>
          <p:spPr>
            <a:xfrm flipH="1" flipV="1">
              <a:off x="1996200" y="4667400"/>
              <a:ext cx="253080" cy="590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12240" rIns="90000" bIns="1224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98" name="Group 35"/>
          <p:cNvGrpSpPr/>
          <p:nvPr/>
        </p:nvGrpSpPr>
        <p:grpSpPr>
          <a:xfrm>
            <a:off x="3504960" y="5028840"/>
            <a:ext cx="762120" cy="304920"/>
            <a:chOff x="3504960" y="5028840"/>
            <a:chExt cx="762120" cy="304920"/>
          </a:xfrm>
        </p:grpSpPr>
        <p:sp>
          <p:nvSpPr>
            <p:cNvPr id="199" name="Line 36"/>
            <p:cNvSpPr/>
            <p:nvPr/>
          </p:nvSpPr>
          <p:spPr>
            <a:xfrm>
              <a:off x="3504960" y="5181480"/>
              <a:ext cx="7621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0" name="Line 37"/>
            <p:cNvSpPr/>
            <p:nvPr/>
          </p:nvSpPr>
          <p:spPr>
            <a:xfrm flipH="1" flipV="1">
              <a:off x="4179600" y="5028840"/>
              <a:ext cx="8712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1" name="Line 38"/>
            <p:cNvSpPr/>
            <p:nvPr/>
          </p:nvSpPr>
          <p:spPr>
            <a:xfrm flipH="1">
              <a:off x="4179600" y="5181480"/>
              <a:ext cx="8712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02" name="Group 39"/>
          <p:cNvGrpSpPr/>
          <p:nvPr/>
        </p:nvGrpSpPr>
        <p:grpSpPr>
          <a:xfrm>
            <a:off x="6019560" y="5028840"/>
            <a:ext cx="1371600" cy="304920"/>
            <a:chOff x="6019560" y="5028840"/>
            <a:chExt cx="1371600" cy="304920"/>
          </a:xfrm>
        </p:grpSpPr>
        <p:sp>
          <p:nvSpPr>
            <p:cNvPr id="203" name="Line 40"/>
            <p:cNvSpPr/>
            <p:nvPr/>
          </p:nvSpPr>
          <p:spPr>
            <a:xfrm>
              <a:off x="6019560" y="5181480"/>
              <a:ext cx="137160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4" name="Line 41"/>
            <p:cNvSpPr/>
            <p:nvPr/>
          </p:nvSpPr>
          <p:spPr>
            <a:xfrm flipH="1" flipV="1">
              <a:off x="7232400" y="5028840"/>
              <a:ext cx="15804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5" name="Line 42"/>
            <p:cNvSpPr/>
            <p:nvPr/>
          </p:nvSpPr>
          <p:spPr>
            <a:xfrm flipH="1">
              <a:off x="7232400" y="5181480"/>
              <a:ext cx="158040" cy="15228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06" name="Group 47"/>
          <p:cNvGrpSpPr/>
          <p:nvPr/>
        </p:nvGrpSpPr>
        <p:grpSpPr>
          <a:xfrm>
            <a:off x="290160" y="1717560"/>
            <a:ext cx="7329600" cy="4650120"/>
            <a:chOff x="290160" y="1717560"/>
            <a:chExt cx="7329600" cy="4650120"/>
          </a:xfrm>
        </p:grpSpPr>
        <p:sp>
          <p:nvSpPr>
            <p:cNvPr id="207" name="Text Box 43"/>
            <p:cNvSpPr/>
            <p:nvPr/>
          </p:nvSpPr>
          <p:spPr>
            <a:xfrm>
              <a:off x="290160" y="1717560"/>
              <a:ext cx="7873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αρχή</a:t>
              </a:r>
            </a:p>
          </p:txBody>
        </p:sp>
        <p:sp>
          <p:nvSpPr>
            <p:cNvPr id="208" name="Text Box 44"/>
            <p:cNvSpPr/>
            <p:nvPr/>
          </p:nvSpPr>
          <p:spPr>
            <a:xfrm>
              <a:off x="6767640" y="5908320"/>
              <a:ext cx="8521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τέλος</a:t>
              </a:r>
            </a:p>
          </p:txBody>
        </p:sp>
        <p:sp>
          <p:nvSpPr>
            <p:cNvPr id="209" name="Line 45"/>
            <p:cNvSpPr/>
            <p:nvPr/>
          </p:nvSpPr>
          <p:spPr>
            <a:xfrm>
              <a:off x="457200" y="2286000"/>
              <a:ext cx="228600" cy="6858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10" name="Line 46"/>
            <p:cNvSpPr/>
            <p:nvPr/>
          </p:nvSpPr>
          <p:spPr>
            <a:xfrm flipV="1">
              <a:off x="7467480" y="5486400"/>
              <a:ext cx="152280" cy="457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11" name="Text Box 48"/>
          <p:cNvSpPr/>
          <p:nvPr/>
        </p:nvSpPr>
        <p:spPr>
          <a:xfrm>
            <a:off x="758160" y="2209680"/>
            <a:ext cx="273960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mouse_click(x,y,button)/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find_region(region)</a:t>
            </a:r>
          </a:p>
        </p:txBody>
      </p:sp>
      <p:sp>
        <p:nvSpPr>
          <p:cNvPr id="212" name="Text Box 49"/>
          <p:cNvSpPr/>
          <p:nvPr/>
        </p:nvSpPr>
        <p:spPr>
          <a:xfrm>
            <a:off x="6463080" y="1717560"/>
            <a:ext cx="2041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3300"/>
                </a:solidFill>
                <a:effectLst/>
                <a:uFillTx/>
                <a:latin typeface="Times New Roman"/>
              </a:rPr>
              <a:t>είσοδος/έξοδος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Text Box 50"/>
          <p:cNvSpPr/>
          <p:nvPr/>
        </p:nvSpPr>
        <p:spPr>
          <a:xfrm>
            <a:off x="3564360" y="2147760"/>
            <a:ext cx="173772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region = menu/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which_menu(i)</a:t>
            </a:r>
          </a:p>
        </p:txBody>
      </p:sp>
      <p:sp>
        <p:nvSpPr>
          <p:cNvPr id="214" name="Text Box 51"/>
          <p:cNvSpPr/>
          <p:nvPr/>
        </p:nvSpPr>
        <p:spPr>
          <a:xfrm>
            <a:off x="5789520" y="2514600"/>
            <a:ext cx="14950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call_menu(I)</a:t>
            </a:r>
          </a:p>
        </p:txBody>
      </p:sp>
      <p:sp>
        <p:nvSpPr>
          <p:cNvPr id="215" name="Text Box 52"/>
          <p:cNvSpPr/>
          <p:nvPr/>
        </p:nvSpPr>
        <p:spPr>
          <a:xfrm>
            <a:off x="302040" y="3886200"/>
            <a:ext cx="2032560" cy="70308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region = drawing/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find_object(objid)</a:t>
            </a:r>
          </a:p>
        </p:txBody>
      </p:sp>
      <p:sp>
        <p:nvSpPr>
          <p:cNvPr id="216" name="Text Box 53"/>
          <p:cNvSpPr/>
          <p:nvPr/>
        </p:nvSpPr>
        <p:spPr>
          <a:xfrm>
            <a:off x="3045600" y="4267080"/>
            <a:ext cx="17924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highlight(objid)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ακολουθίας </a:t>
            </a: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Παρουσιάζει την ακολουθία των λειτουργιών με την πάροδο του χρόνου.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Συσχετίζει συμπεριφορές πολλαπλών αντικειμένων.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διαγράμματος ακολουθίας</a:t>
            </a:r>
          </a:p>
        </p:txBody>
      </p:sp>
      <p:sp>
        <p:nvSpPr>
          <p:cNvPr id="220" name="Rectangle 4"/>
          <p:cNvSpPr/>
          <p:nvPr/>
        </p:nvSpPr>
        <p:spPr>
          <a:xfrm>
            <a:off x="914400" y="1828800"/>
            <a:ext cx="16002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m: 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Line 5"/>
          <p:cNvSpPr/>
          <p:nvPr/>
        </p:nvSpPr>
        <p:spPr>
          <a:xfrm>
            <a:off x="1676160" y="2361960"/>
            <a:ext cx="0" cy="35053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Rectangle 6"/>
          <p:cNvSpPr/>
          <p:nvPr/>
        </p:nvSpPr>
        <p:spPr>
          <a:xfrm>
            <a:off x="3733560" y="1828800"/>
            <a:ext cx="16002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d1: 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Display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Line 7"/>
          <p:cNvSpPr/>
          <p:nvPr/>
        </p:nvSpPr>
        <p:spPr>
          <a:xfrm>
            <a:off x="4495680" y="2361960"/>
            <a:ext cx="0" cy="35053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Rectangle 8"/>
          <p:cNvSpPr/>
          <p:nvPr/>
        </p:nvSpPr>
        <p:spPr>
          <a:xfrm>
            <a:off x="6400800" y="1828800"/>
            <a:ext cx="16002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u: 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Menu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Line 9"/>
          <p:cNvSpPr/>
          <p:nvPr/>
        </p:nvSpPr>
        <p:spPr>
          <a:xfrm>
            <a:off x="7162560" y="2361960"/>
            <a:ext cx="0" cy="3505320"/>
          </a:xfrm>
          <a:prstGeom prst="line">
            <a:avLst/>
          </a:prstGeom>
          <a:ln w="9360">
            <a:solidFill>
              <a:srgbClr val="000000"/>
            </a:solidFill>
            <a:prstDash val="dash"/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Rectangle 10"/>
          <p:cNvSpPr/>
          <p:nvPr/>
        </p:nvSpPr>
        <p:spPr>
          <a:xfrm>
            <a:off x="1523880" y="2514600"/>
            <a:ext cx="304920" cy="685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Rectangle 11"/>
          <p:cNvSpPr/>
          <p:nvPr/>
        </p:nvSpPr>
        <p:spPr>
          <a:xfrm>
            <a:off x="4343400" y="3200400"/>
            <a:ext cx="228600" cy="23619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Rectangle 12"/>
          <p:cNvSpPr/>
          <p:nvPr/>
        </p:nvSpPr>
        <p:spPr>
          <a:xfrm>
            <a:off x="7010280" y="3352680"/>
            <a:ext cx="304920" cy="685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Rectangle 13"/>
          <p:cNvSpPr/>
          <p:nvPr/>
        </p:nvSpPr>
        <p:spPr>
          <a:xfrm>
            <a:off x="7010280" y="4800600"/>
            <a:ext cx="304920" cy="685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Line 14"/>
          <p:cNvSpPr/>
          <p:nvPr/>
        </p:nvSpPr>
        <p:spPr>
          <a:xfrm>
            <a:off x="1828800" y="3200400"/>
            <a:ext cx="25146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Line 15"/>
          <p:cNvSpPr/>
          <p:nvPr/>
        </p:nvSpPr>
        <p:spPr>
          <a:xfrm>
            <a:off x="4572000" y="3352680"/>
            <a:ext cx="2438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Line 16"/>
          <p:cNvSpPr/>
          <p:nvPr/>
        </p:nvSpPr>
        <p:spPr>
          <a:xfrm>
            <a:off x="4572000" y="4800600"/>
            <a:ext cx="2438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Text Box 17"/>
          <p:cNvSpPr/>
          <p:nvPr/>
        </p:nvSpPr>
        <p:spPr>
          <a:xfrm>
            <a:off x="1749240" y="2666880"/>
            <a:ext cx="26686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mouse_click(x,y,button)</a:t>
            </a:r>
          </a:p>
        </p:txBody>
      </p:sp>
      <p:sp>
        <p:nvSpPr>
          <p:cNvPr id="234" name="Text Box 18"/>
          <p:cNvSpPr/>
          <p:nvPr/>
        </p:nvSpPr>
        <p:spPr>
          <a:xfrm>
            <a:off x="4570560" y="2944800"/>
            <a:ext cx="21175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which_menu(x,y,i)</a:t>
            </a:r>
          </a:p>
        </p:txBody>
      </p:sp>
      <p:sp>
        <p:nvSpPr>
          <p:cNvPr id="235" name="Text Box 19"/>
          <p:cNvSpPr/>
          <p:nvPr/>
        </p:nvSpPr>
        <p:spPr>
          <a:xfrm>
            <a:off x="4570560" y="4419360"/>
            <a:ext cx="14810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call_menu(i)</a:t>
            </a:r>
          </a:p>
        </p:txBody>
      </p:sp>
      <p:sp>
        <p:nvSpPr>
          <p:cNvPr id="236" name="AutoShape 20"/>
          <p:cNvSpPr/>
          <p:nvPr/>
        </p:nvSpPr>
        <p:spPr>
          <a:xfrm flipH="1">
            <a:off x="380160" y="3581280"/>
            <a:ext cx="1066680" cy="762120"/>
          </a:xfrm>
          <a:prstGeom prst="flowChartPunchedCard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237" name="AutoShape 21"/>
          <p:cNvSpPr/>
          <p:nvPr/>
        </p:nvSpPr>
        <p:spPr>
          <a:xfrm>
            <a:off x="1250640" y="3581280"/>
            <a:ext cx="196920" cy="152280"/>
          </a:xfrm>
          <a:prstGeom prst="rtTriangle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2520" rIns="90000" bIns="252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Line 22"/>
          <p:cNvSpPr/>
          <p:nvPr/>
        </p:nvSpPr>
        <p:spPr>
          <a:xfrm>
            <a:off x="1295280" y="3886200"/>
            <a:ext cx="0" cy="3808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Περίληψη </a:t>
            </a: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αντικειμενοστραφής σχεδίαση μας βοηθάει να οργανώσουμε τη σχεδίαση.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UML είναι μια μεταφερόμενη γλώσσα σχεδιασμού συστημάτων.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Παρέχει βασικά στοιχεία περιγραφής της δομής και της συμπεριφοράς.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</TotalTime>
  <Words>982</Words>
  <Application>Microsoft Macintosh PowerPoint</Application>
  <PresentationFormat>Προβολή στην οθόνη (4:3)</PresentationFormat>
  <Paragraphs>210</Paragraphs>
  <Slides>31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8" baseType="lpstr">
      <vt:lpstr>Arial</vt:lpstr>
      <vt:lpstr>Arial Black</vt:lpstr>
      <vt:lpstr>Calibri</vt:lpstr>
      <vt:lpstr>Courier New</vt:lpstr>
      <vt:lpstr>Monotype Sorts</vt:lpstr>
      <vt:lpstr>Times New Roman</vt:lpstr>
      <vt:lpstr>Office</vt:lpstr>
      <vt:lpstr>Εισαγωγή</vt:lpstr>
      <vt:lpstr>Μοντελοποίηση συστημάτων</vt:lpstr>
      <vt:lpstr>Αντικειμενοστραφής σχεδίαση</vt:lpstr>
      <vt:lpstr>Αντικειμενοστραφής υλοποίηση στη C++</vt:lpstr>
      <vt:lpstr>Αντικειμενοστραφής υλοποίηση στη C</vt:lpstr>
      <vt:lpstr>Αντικείμενα και κλάσεις</vt:lpstr>
      <vt:lpstr>Αρχές αντικειμενοστραφούς σχεδίασης</vt:lpstr>
      <vt:lpstr>UML</vt:lpstr>
      <vt:lpstr>Αντικείμενο UML</vt:lpstr>
      <vt:lpstr>Κλάση UML</vt:lpstr>
      <vt:lpstr>Η διεπαφή κλάσης</vt:lpstr>
      <vt:lpstr>Διάλεξε τη διεπαφή σου κατάλληλα</vt:lpstr>
      <vt:lpstr>Σχέσεις μεταξύ αντικειμένων και κλάσεων</vt:lpstr>
      <vt:lpstr>Παραγωγή κλάσης</vt:lpstr>
      <vt:lpstr>Παράδειγμα παραγωγής κλάσης</vt:lpstr>
      <vt:lpstr>Πολλαπλή κληρονομικότητα</vt:lpstr>
      <vt:lpstr>Σύνδεσμοι και συσχετίσεις</vt:lpstr>
      <vt:lpstr>Παράδειγμα σύνδεσης</vt:lpstr>
      <vt:lpstr>Παράδειγμα συσχέτισης</vt:lpstr>
      <vt:lpstr>Στερεότυπα </vt:lpstr>
      <vt:lpstr>Περιγραφή συμπεριφοράς</vt:lpstr>
      <vt:lpstr>Μηχανές καταστάσεων</vt:lpstr>
      <vt:lpstr>Μηχανές καταστάσεων με γεγονότα</vt:lpstr>
      <vt:lpstr>Τύποι γεγονότων</vt:lpstr>
      <vt:lpstr>Γεγονός σήματος</vt:lpstr>
      <vt:lpstr>Γεγονός κλήσης</vt:lpstr>
      <vt:lpstr>Γεγονός χρονόμετρου</vt:lpstr>
      <vt:lpstr>Παράδειγμα μηχανής καταστάσεων</vt:lpstr>
      <vt:lpstr>Διάγραμμα ακολουθίας </vt:lpstr>
      <vt:lpstr>Παράδειγμα διαγράμματος ακολουθίας</vt:lpstr>
      <vt:lpstr>Περίληψη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Networking for Embedded Systems</dc:title>
  <dc:subject/>
  <dc:creator>Preferred Customer</dc:creator>
  <dc:description/>
  <cp:lastModifiedBy>NIKOLAOS VOROS</cp:lastModifiedBy>
  <cp:revision>178</cp:revision>
  <dcterms:created xsi:type="dcterms:W3CDTF">2000-02-08T01:54:30Z</dcterms:created>
  <dcterms:modified xsi:type="dcterms:W3CDTF">2026-10-16T09:34:24Z</dcterms:modified>
  <dc:language>el-GR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false</vt:bool>
  </property>
  <property fmtid="{D5CDD505-2E9C-101B-9397-08002B2CF9AE}" pid="6" name="DownloadOriginal">
    <vt:bool>true</vt:bool>
  </property>
  <property fmtid="{D5CDD505-2E9C-101B-9397-08002B2CF9AE}" pid="7" name="GraphicType">
    <vt:r8>1</vt:r8>
  </property>
  <property fmtid="{D5CDD505-2E9C-101B-9397-08002B2CF9AE}" pid="8" name="HomePage">
    <vt:lpwstr>http://www.ee.princeton.edu/~wolf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Overheads for Computers as Components_x000d_
(c) 2000 Morgan Kaufman</vt:lpwstr>
  </property>
  <property fmtid="{D5CDD505-2E9C-101B-9397-08002B2CF9AE}" pid="13" name="OutputDir">
    <vt:lpwstr>D:\Computers as Components\Web Aids\overheads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false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true</vt:bool>
  </property>
  <property fmtid="{D5CDD505-2E9C-101B-9397-08002B2CF9AE}" pid="21" name="VisitedColor">
    <vt:r8>10040268</vt:r8>
  </property>
</Properties>
</file>