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30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24.xml" ContentType="application/vnd.openxmlformats-officedocument.presentationml.slide+xml"/>
  <Override PartName="/ppt/slides/slide41.xml" ContentType="application/vnd.openxmlformats-officedocument.presentationml.slide+xml"/>
  <Override PartName="/ppt/slides/slide34.xml" ContentType="application/vnd.openxmlformats-officedocument.presentationml.slide+xml"/>
  <Override PartName="/ppt/slides/slide10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26.xml" ContentType="application/vnd.openxmlformats-officedocument.presentationml.slide+xml"/>
  <Override PartName="/ppt/slides/slide40.xml" ContentType="application/vnd.openxmlformats-officedocument.presentationml.slide+xml"/>
  <Override PartName="/ppt/slides/slide42.xml" ContentType="application/vnd.openxmlformats-officedocument.presentationml.slide+xml"/>
  <Override PartName="/ppt/slides/slide31.xml" ContentType="application/vnd.openxmlformats-officedocument.presentationml.slide+xml"/>
  <Override PartName="/ppt/slides/slide8.xml" ContentType="application/vnd.openxmlformats-officedocument.presentationml.slide+xml"/>
  <Override PartName="/ppt/slides/slide4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slideLayouts/slideLayout1.xml" ContentType="application/vnd.openxmlformats-officedocument.presentationml.slideLayout+xml"/>
  <Override PartName="/ppt/media/image6.emf" ContentType="image/x-emf"/>
  <Override PartName="/ppt/media/image8.emf" ContentType="image/x-emf"/>
  <Override PartName="/ppt/media/image10.emf" ContentType="image/x-emf"/>
  <Override PartName="/ppt/media/image5.emf" ContentType="image/x-emf"/>
  <Override PartName="/ppt/media/image9.emf" ContentType="image/x-emf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31640" y="6229080"/>
            <a:ext cx="262728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lnSpc>
                <a:spcPct val="100000"/>
              </a:lnSpc>
              <a:spcBef>
                <a:spcPts val="624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000" b="0" i="1" u="none" strike="noStrike">
                <a:solidFill>
                  <a:srgbClr val="5E574E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624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000" b="0" i="1" u="none" strike="noStrike">
                <a:solidFill>
                  <a:srgbClr val="5E574E"/>
                </a:solidFill>
                <a:effectLst/>
                <a:uFillTx/>
                <a:latin typeface="Calibri"/>
              </a:rPr>
              <a:t>Δρ Νικόλαος Σπ. Βώρος, Επίκουρος Καθηγητής</a:t>
            </a:r>
            <a:endParaRPr lang="el-G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2987280" y="6229080"/>
            <a:ext cx="432108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lnSpc>
                <a:spcPct val="100000"/>
              </a:lnSpc>
              <a:spcBef>
                <a:spcPts val="68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100" b="1" u="none" strike="noStrike">
                <a:solidFill>
                  <a:srgbClr val="5E574E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68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100" b="1" u="none" strike="noStrike">
                <a:solidFill>
                  <a:srgbClr val="5E574E"/>
                </a:solidFill>
                <a:effectLst/>
                <a:uFillTx/>
                <a:latin typeface="Calibri"/>
              </a:rPr>
              <a:t>Ανάλυση, Σχεδιαμσμός &amp; Υλοποίηση Τηλεπικοινωνιακών Συστημάτων</a:t>
            </a:r>
            <a:endParaRPr lang="el-GR" sz="11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FC287B3-3A26-4DA5-972A-CCD5F9D93F76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Calibri"/>
              </a:rPr>
              <a:t>&lt;number&gt;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5.emf"/><Relationship Id="rId3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oleObject" Target="../embeddings/oleObject2.bin"/><Relationship Id="rId2" Type="http://schemas.openxmlformats.org/officeDocument/2006/relationships/image" Target="../media/image6.emf"/><Relationship Id="rId3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oleObject" Target="../embeddings/oleObject3.bin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oleObject" Target="../embeddings/oleObject4.bin"/><Relationship Id="rId2" Type="http://schemas.openxmlformats.org/officeDocument/2006/relationships/image" Target="../media/image8.emf"/><Relationship Id="rId3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oleObject" Target="../embeddings/oleObject5.bin"/><Relationship Id="rId2" Type="http://schemas.openxmlformats.org/officeDocument/2006/relationships/image" Target="../media/image9.emf"/><Relationship Id="rId3" Type="http://schemas.openxmlformats.org/officeDocument/2006/relationships/slideLayout" Target="../slideLayouts/slideLayout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oleObject" Target="../embeddings/oleObject6.bin"/><Relationship Id="rId2" Type="http://schemas.openxmlformats.org/officeDocument/2006/relationships/image" Target="../media/image10.emf"/><Relationship Id="rId3" Type="http://schemas.openxmlformats.org/officeDocument/2006/relationships/slideLayout" Target="../slideLayouts/slideLayout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Εισαγωγή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Τι είναι τα ενσωματωμένα συστήματα;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Προκλήσεις στο σχεδιασμό ενσωματωμένων υπολογιστικών συστημάτων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Μεθοδολογίες σχεδιασμού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Effect">
                      <p:stCondLst>
                        <p:cond delay="indefinite"/>
                      </p:stCondLst>
                      <p:childTnLst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Ορισμοί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Ενσωματωμένο σύστημα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κάθε συσκευή που περιλαμβάνει έναν προγραμματιζόμενο υπολογιστή και που δεν είναι από μόνη της ένας υπολογιστής γενικού σκοπού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Αξιοποιούν τα χαρακτηριστικά της εφαρμογής για βελτιστοποίηση του σχεδιασμού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Δεν χρειάζονται όλες τις πρόσθετες δυνατότητες των υπολογιστών γενικού σκοπού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 nodeType="clickEffect">
                      <p:stCondLst>
                        <p:cond delay="indefinite"/>
                      </p:stCondLst>
                      <p:childTnLst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Effect">
                      <p:stCondLst>
                        <p:cond delay="indefinite"/>
                      </p:stCondLst>
                      <p:childTnLst>
                        <p:par>
                          <p:cTn id="2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Ενσωματώνοντας έναν υπολογιστή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1066680" y="1676160"/>
            <a:ext cx="7315200" cy="457200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Rectangle 4"/>
          <p:cNvSpPr/>
          <p:nvPr/>
        </p:nvSpPr>
        <p:spPr>
          <a:xfrm>
            <a:off x="1593720" y="3270240"/>
            <a:ext cx="1359000" cy="1358640"/>
          </a:xfrm>
          <a:prstGeom prst="rect">
            <a:avLst/>
          </a:prstGeom>
          <a:solidFill>
            <a:srgbClr val="3399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1800" rIns="91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CPU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Rectangle 5"/>
          <p:cNvSpPr/>
          <p:nvPr/>
        </p:nvSpPr>
        <p:spPr>
          <a:xfrm>
            <a:off x="4032000" y="4489200"/>
            <a:ext cx="978120" cy="1511280"/>
          </a:xfrm>
          <a:prstGeom prst="rect">
            <a:avLst/>
          </a:prstGeom>
          <a:solidFill>
            <a:srgbClr val="FF0033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1800" rIns="91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mem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Rectangle 6"/>
          <p:cNvSpPr/>
          <p:nvPr/>
        </p:nvSpPr>
        <p:spPr>
          <a:xfrm>
            <a:off x="4025880" y="3187440"/>
            <a:ext cx="990360" cy="1143000"/>
          </a:xfrm>
          <a:prstGeom prst="rect">
            <a:avLst/>
          </a:prstGeom>
          <a:solidFill>
            <a:srgbClr val="FFFF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1800" rIns="91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input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4025880" y="2044440"/>
            <a:ext cx="990360" cy="990720"/>
          </a:xfrm>
          <a:prstGeom prst="rect">
            <a:avLst/>
          </a:prstGeom>
          <a:solidFill>
            <a:srgbClr val="FFFF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1800" rIns="91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output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Line 8"/>
          <p:cNvSpPr/>
          <p:nvPr/>
        </p:nvSpPr>
        <p:spPr>
          <a:xfrm>
            <a:off x="3492360" y="2198520"/>
            <a:ext cx="0" cy="3656160"/>
          </a:xfrm>
          <a:prstGeom prst="line">
            <a:avLst/>
          </a:prstGeom>
          <a:ln w="50760">
            <a:solidFill>
              <a:srgbClr val="FF0033"/>
            </a:solidFill>
            <a:miter/>
            <a:headEnd len="lg" type="stealth" w="med"/>
            <a:tailEnd len="lg" type="stealth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Line 9"/>
          <p:cNvSpPr/>
          <p:nvPr/>
        </p:nvSpPr>
        <p:spPr>
          <a:xfrm>
            <a:off x="2960640" y="3949560"/>
            <a:ext cx="531720" cy="0"/>
          </a:xfrm>
          <a:prstGeom prst="line">
            <a:avLst/>
          </a:prstGeom>
          <a:ln w="25200">
            <a:solidFill>
              <a:srgbClr val="FF003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Line 10"/>
          <p:cNvSpPr/>
          <p:nvPr/>
        </p:nvSpPr>
        <p:spPr>
          <a:xfrm>
            <a:off x="3493800" y="2654280"/>
            <a:ext cx="532080" cy="0"/>
          </a:xfrm>
          <a:prstGeom prst="line">
            <a:avLst/>
          </a:prstGeom>
          <a:ln w="25200">
            <a:solidFill>
              <a:srgbClr val="FF003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Line 11"/>
          <p:cNvSpPr/>
          <p:nvPr/>
        </p:nvSpPr>
        <p:spPr>
          <a:xfrm>
            <a:off x="3493800" y="3797280"/>
            <a:ext cx="532080" cy="0"/>
          </a:xfrm>
          <a:prstGeom prst="line">
            <a:avLst/>
          </a:prstGeom>
          <a:ln w="25200">
            <a:solidFill>
              <a:srgbClr val="FF003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Line 12"/>
          <p:cNvSpPr/>
          <p:nvPr/>
        </p:nvSpPr>
        <p:spPr>
          <a:xfrm>
            <a:off x="3493800" y="5092560"/>
            <a:ext cx="532080" cy="0"/>
          </a:xfrm>
          <a:prstGeom prst="line">
            <a:avLst/>
          </a:prstGeom>
          <a:ln w="25200">
            <a:solidFill>
              <a:srgbClr val="FF0033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Rectangle 13"/>
          <p:cNvSpPr/>
          <p:nvPr/>
        </p:nvSpPr>
        <p:spPr>
          <a:xfrm>
            <a:off x="1447560" y="1981080"/>
            <a:ext cx="4089600" cy="4089240"/>
          </a:xfrm>
          <a:prstGeom prst="rect">
            <a:avLst/>
          </a:prstGeom>
          <a:noFill/>
          <a:ln w="25200">
            <a:solidFill>
              <a:srgbClr val="000000"/>
            </a:solidFill>
            <a:prstDash val="lgDash"/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Line 14"/>
          <p:cNvSpPr/>
          <p:nvPr/>
        </p:nvSpPr>
        <p:spPr>
          <a:xfrm>
            <a:off x="5018040" y="2501640"/>
            <a:ext cx="1293840" cy="0"/>
          </a:xfrm>
          <a:prstGeom prst="line">
            <a:avLst/>
          </a:prstGeom>
          <a:ln w="25200">
            <a:solidFill>
              <a:srgbClr val="FFCC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Line 15"/>
          <p:cNvSpPr/>
          <p:nvPr/>
        </p:nvSpPr>
        <p:spPr>
          <a:xfrm flipH="1">
            <a:off x="5018040" y="3644640"/>
            <a:ext cx="1293840" cy="0"/>
          </a:xfrm>
          <a:prstGeom prst="line">
            <a:avLst/>
          </a:prstGeom>
          <a:ln w="25200">
            <a:solidFill>
              <a:srgbClr val="FFCC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Rectangle 16"/>
          <p:cNvSpPr/>
          <p:nvPr/>
        </p:nvSpPr>
        <p:spPr>
          <a:xfrm>
            <a:off x="6318000" y="2279520"/>
            <a:ext cx="1663920" cy="673200"/>
          </a:xfrm>
          <a:prstGeom prst="rect">
            <a:avLst/>
          </a:prstGeom>
          <a:solidFill>
            <a:srgbClr val="FF66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1800" rIns="91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analog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Rectangle 17"/>
          <p:cNvSpPr/>
          <p:nvPr/>
        </p:nvSpPr>
        <p:spPr>
          <a:xfrm>
            <a:off x="6318000" y="3346200"/>
            <a:ext cx="1663920" cy="673200"/>
          </a:xfrm>
          <a:prstGeom prst="rect">
            <a:avLst/>
          </a:prstGeom>
          <a:solidFill>
            <a:srgbClr val="FF6600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1800" rIns="91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analog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Text Box 18"/>
          <p:cNvSpPr/>
          <p:nvPr/>
        </p:nvSpPr>
        <p:spPr>
          <a:xfrm>
            <a:off x="1510560" y="5222520"/>
            <a:ext cx="2236320" cy="824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ενσωματωμένος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υπολογιστής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dur="indefinite" nodeType="mainSeq">
                <p:childTnLst>
                  <p:par>
                    <p:cTn id="29" fill="hold" nodeType="clickEffect">
                      <p:stCondLst>
                        <p:cond delay="indefinite"/>
                      </p:stCondLst>
                      <p:childTnLst>
                        <p:par>
                          <p:cTn id="3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Παραδείγματα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0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Προσωπικός ψηφιακός βοηθός -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Personal digital assistant (PDA).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Εκτυπωτής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Κινητό τηλέφωνο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Αυτοκίνητο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μηχανή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φρένα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όργανα ελέγχου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Τηλεόραση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Οικιακές συσκευές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Πληκτρολόγιο υπολογιστή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ανιχνεύει τα πλήκτρα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dur="indefinite" nodeType="mainSeq">
                <p:childTnLst>
                  <p:par>
                    <p:cTn id="37" fill="hold" nodeType="clickEffect">
                      <p:stCondLst>
                        <p:cond delay="indefinite"/>
                      </p:stCondLst>
                      <p:childTnLst>
                        <p:par>
                          <p:cTn id="3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Effect">
                      <p:stCondLst>
                        <p:cond delay="indefinite"/>
                      </p:stCondLst>
                      <p:childTnLst>
                        <p:par>
                          <p:cTn id="4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Effect">
                      <p:stCondLst>
                        <p:cond delay="indefinite"/>
                      </p:stCondLst>
                      <p:childTnLst>
                        <p:par>
                          <p:cTn id="5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Effect">
                      <p:stCondLst>
                        <p:cond delay="indefinite"/>
                      </p:stCondLst>
                      <p:childTnLst>
                        <p:par>
                          <p:cTn id="5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Effect">
                      <p:stCondLst>
                        <p:cond delay="indefinite"/>
                      </p:stCondLst>
                      <p:childTnLst>
                        <p:par>
                          <p:cTn id="6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Effect">
                      <p:stCondLst>
                        <p:cond delay="indefinite"/>
                      </p:stCondLst>
                      <p:childTnLst>
                        <p:par>
                          <p:cTn id="6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Effect">
                      <p:stCondLst>
                        <p:cond delay="indefinite"/>
                      </p:stCondLst>
                      <p:childTnLst>
                        <p:par>
                          <p:cTn id="7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Ιστορία -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MIT Whirlwind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pic>
        <p:nvPicPr>
          <p:cNvPr id="32" name="Picture 2"/>
          <p:cNvPicPr/>
          <p:nvPr/>
        </p:nvPicPr>
        <p:blipFill>
          <a:blip r:embed="rId1"/>
          <a:stretch/>
        </p:blipFill>
        <p:spPr>
          <a:xfrm>
            <a:off x="1658880" y="1668240"/>
            <a:ext cx="5627520" cy="34750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33" name="Rectangle 5"/>
          <p:cNvSpPr/>
          <p:nvPr/>
        </p:nvSpPr>
        <p:spPr>
          <a:xfrm>
            <a:off x="357120" y="5286240"/>
            <a:ext cx="8143920" cy="14648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9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Τέλη δεκαετίας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’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40: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Ο υπολογιστής 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MIT Whirlwind 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σχεδιάστηκε για λειτουργίες πραγματικού χρόνου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57200" lvl="1">
              <a:lnSpc>
                <a:spcPct val="9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Αρχικά σχεδιάστηκε για να ελέγχει έναν προσομοιωτή πτήσης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Ιστορία -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Intel 4004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pic>
        <p:nvPicPr>
          <p:cNvPr id="35" name="Picture 1"/>
          <p:cNvPicPr/>
          <p:nvPr/>
        </p:nvPicPr>
        <p:blipFill>
          <a:blip r:embed="rId1"/>
          <a:stretch/>
        </p:blipFill>
        <p:spPr>
          <a:xfrm>
            <a:off x="1785600" y="2857320"/>
            <a:ext cx="5072400" cy="380376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36" name=""/>
          <p:cNvSpPr txBox="1"/>
          <p:nvPr/>
        </p:nvSpPr>
        <p:spPr>
          <a:xfrm>
            <a:off x="285120" y="1774440"/>
            <a:ext cx="8358120" cy="1082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πρώτος μικροεπεξεργαστής ήταν ο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Intel 4004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αρχές δεκαετίας ’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70.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Ιστορία -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HP-35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pic>
        <p:nvPicPr>
          <p:cNvPr id="38" name="Picture 2"/>
          <p:cNvPicPr/>
          <p:nvPr/>
        </p:nvPicPr>
        <p:blipFill>
          <a:blip r:embed="rId1"/>
          <a:stretch/>
        </p:blipFill>
        <p:spPr>
          <a:xfrm>
            <a:off x="785520" y="1928520"/>
            <a:ext cx="2367000" cy="391176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39" name="Rectangle 4"/>
          <p:cNvSpPr/>
          <p:nvPr/>
        </p:nvSpPr>
        <p:spPr>
          <a:xfrm>
            <a:off x="4000320" y="1857240"/>
            <a:ext cx="4500720" cy="22881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αριθμομηχανή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HP-35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χρησιμοποιούσε πολλά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chips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για να υλοποιήσει έναν μικροεπεξεργαστή το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1972.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Ιστορία, συν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.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1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αυτοκίνητα χρησιμοποιούν ελεγκτές κινητήρα βασισμένους σε μικροεπεξεργαστές από το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1970.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Ελέγχουν τη μίξη καυσίμου/αέρα, τον χρονισμό του κινητήρα κτλ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Πολλοί τρόποι λειτουργίας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προθέρμα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νση,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πορεία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ανάβαση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Μειώνουν τις εκπομπές καυσαερίων και βελτιώνουν την οικονομία καυσίμου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79" dur="indefinite" restart="never" nodeType="tmRoot">
          <p:childTnLst>
            <p:seq>
              <p:cTn id="80" dur="indefinite" nodeType="mainSeq">
                <p:childTnLst>
                  <p:par>
                    <p:cTn id="81" fill="hold" nodeType="clickEffect">
                      <p:stCondLst>
                        <p:cond delay="indefinite"/>
                      </p:stCondLst>
                      <p:childTnLst>
                        <p:par>
                          <p:cTn id="8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Effect">
                      <p:stCondLst>
                        <p:cond delay="indefinite"/>
                      </p:stCondLst>
                      <p:childTnLst>
                        <p:par>
                          <p:cTn id="8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Effect">
                      <p:stCondLst>
                        <p:cond delay="indefinite"/>
                      </p:stCondLst>
                      <p:childTnLst>
                        <p:par>
                          <p:cTn id="9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Effect">
                      <p:stCondLst>
                        <p:cond delay="indefinite"/>
                      </p:stCondLst>
                      <p:childTnLst>
                        <p:par>
                          <p:cTn id="9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Είδη μικροεπεξεργαστών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3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Μικροελεγκτής</a:t>
            </a: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: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περιλαμβάνει συσκευές εισόδου/εξόδου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ενσωματωμένη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μνήμη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Επεξεργαστής ψηφιακού σήματος</a:t>
            </a: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 (DSP):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μικροεπεξεργαστής βελτιστοποιημένος για ψηφιακή επεξεργασία σήματος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Τυπικό μέγεθος λέξεων σε ενσωματωμένα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8-bit, 16-bit, 32-bit.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97" dur="indefinite" restart="never" nodeType="tmRoot">
          <p:childTnLst>
            <p:seq>
              <p:cTn id="98" dur="indefinite" nodeType="mainSeq">
                <p:childTnLst>
                  <p:par>
                    <p:cTn id="99" fill="hold" nodeType="clickEffect">
                      <p:stCondLst>
                        <p:cond delay="indefinite"/>
                      </p:stCondLst>
                      <p:childTnLst>
                        <p:par>
                          <p:cTn id="10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Effect">
                      <p:stCondLst>
                        <p:cond delay="indefinite"/>
                      </p:stCondLst>
                      <p:childTnLst>
                        <p:par>
                          <p:cTn id="10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Effect">
                      <p:stCondLst>
                        <p:cond delay="indefinite"/>
                      </p:stCondLst>
                      <p:childTnLst>
                        <p:par>
                          <p:cTn id="10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Παραδείγματα εφαρμογών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5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9999"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Απλός έλεγχος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εμπρόσθιο πάνελ ενός φούρνου μικροκυμάτων, κτλ.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Canon EOS 3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έχει τρεις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μικροεπεξεργαστές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Μία CPU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RISC 32 bit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εκτελεί την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αυτόματη εστίαση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και τον έλεγχο μέσω του βλέμματος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Αναλογική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TV: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επιλογή καναλιών, κτλ.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Ψηφιακή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TV: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προγραμματιζόμενες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CPU +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λογική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σταθερής συνδεσμολογίας.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111" dur="indefinite" restart="never" nodeType="tmRoot">
          <p:childTnLst>
            <p:seq>
              <p:cTn id="112" dur="indefinite" nodeType="mainSeq">
                <p:childTnLst>
                  <p:par>
                    <p:cTn id="113" fill="hold" nodeType="clickEffect">
                      <p:stCondLst>
                        <p:cond delay="indefinite"/>
                      </p:stCondLst>
                      <p:childTnLst>
                        <p:par>
                          <p:cTn id="1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Effect">
                      <p:stCondLst>
                        <p:cond delay="indefinite"/>
                      </p:stCondLst>
                      <p:childTnLst>
                        <p:par>
                          <p:cTn id="1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Effect">
                      <p:stCondLst>
                        <p:cond delay="indefinite"/>
                      </p:stCondLst>
                      <p:childTnLst>
                        <p:par>
                          <p:cTn id="1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Effect">
                      <p:stCondLst>
                        <p:cond delay="indefinite"/>
                      </p:stCondLst>
                      <p:childTnLst>
                        <p:par>
                          <p:cTn id="12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Ενσωματωμένα συστήματα στην αυτοκινητοβιομηχανία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7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Ένα υψηλού κόστους αυτοκίνητο σήμερα μπορεί να έχει μέχρι και 100 μικροεπεξεργαστές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Ένας μικροελεγκτής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 bit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ελέγχει τη ζώνη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ασφαλείας.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Μικροελεγκτές ελέγχουν τις συσκευές του πίνακα οργάνων.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Μικροεπεξεργαστές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16/32 bit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ελέγχουν τον κινητήρα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131" dur="indefinite" restart="never" nodeType="tmRoot">
          <p:childTnLst>
            <p:seq>
              <p:cTn id="132" dur="indefinite" nodeType="mainSeq">
                <p:childTnLst>
                  <p:par>
                    <p:cTn id="133" fill="hold" nodeType="clickEffect">
                      <p:stCondLst>
                        <p:cond delay="indefinite"/>
                      </p:stCondLst>
                      <p:childTnLst>
                        <p:par>
                          <p:cTn id="1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Το σύστημα ελέγχου φρένων και ευστάθειας της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BMW 850i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9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Anti-lock brake system (ABS):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ελέγχει  τα φρένα ώστε να αποφευχθεί η ολίσθηση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Automatic stability control (ASC+T):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ελέγχει τον κινητήρα ώστε να βελτιωθεί η ευστάθεια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ABS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και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ASC+T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επικοινωνούν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ABS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παρουσιάστηκε πρώτο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υπήρχε η ανάγκη διασύνδεσης της υπάρχουσας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ABS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υπομονάδας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143" dur="indefinite" restart="never" nodeType="tmRoot">
          <p:childTnLst>
            <p:seq>
              <p:cTn id="144" dur="indefinite" nodeType="mainSeq">
                <p:childTnLst>
                  <p:par>
                    <p:cTn id="145" fill="hold" nodeType="clickEffect">
                      <p:stCondLst>
                        <p:cond delay="indefinite"/>
                      </p:stCondLst>
                      <p:childTnLst>
                        <p:par>
                          <p:cTn id="14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Effect">
                      <p:stCondLst>
                        <p:cond delay="indefinite"/>
                      </p:stCondLst>
                      <p:childTnLst>
                        <p:par>
                          <p:cTn id="15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Effect">
                      <p:stCondLst>
                        <p:cond delay="indefinite"/>
                      </p:stCondLst>
                      <p:childTnLst>
                        <p:par>
                          <p:cTn id="15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BMW 850i,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συν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.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1" name="Rectangle 28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52" name="Object 27"/>
          <p:cNvGraphicFramePr/>
          <p:nvPr/>
        </p:nvGraphicFramePr>
        <p:xfrm>
          <a:off x="1714320" y="1643040"/>
          <a:ext cx="5715000" cy="480852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53" name="Object 27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714320" y="1643040"/>
                    <a:ext cx="5715000" cy="4808520"/>
                  </a:xfrm>
                  <a:prstGeom prst="rect">
                    <a:avLst/>
                  </a:prstGeom>
                  <a:noFill/>
                  <a:ln w="38160">
                    <a:noFill/>
                  </a:ln>
                </p:spPr>
              </p:pic>
            </p:oleObj>
          </a:graphicData>
        </a:graphic>
      </p:graphicFrame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Χαρακτηριστικά  των ενσωματωμένων συστημάτων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5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Σύνθετη λειτουργικότητα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Λειτουργία σε πραγματικό χρόνο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Χαμηλό κόστος κατασκευής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Χαμηλή κατανάλωση ενέργειας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Σχεδιασμένα με αυστηρές προθεσμίες από μικρές ομάδες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161" dur="indefinite" restart="never" nodeType="tmRoot">
          <p:childTnLst>
            <p:seq>
              <p:cTn id="162" dur="indefinite" nodeType="mainSeq">
                <p:childTnLst>
                  <p:par>
                    <p:cTn id="163" fill="hold" nodeType="clickEffect">
                      <p:stCondLst>
                        <p:cond delay="indefinite"/>
                      </p:stCondLst>
                      <p:childTnLst>
                        <p:par>
                          <p:cTn id="16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Effect">
                      <p:stCondLst>
                        <p:cond delay="indefinite"/>
                      </p:stCondLst>
                      <p:childTnLst>
                        <p:par>
                          <p:cTn id="17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Effect">
                      <p:stCondLst>
                        <p:cond delay="indefinite"/>
                      </p:stCondLst>
                      <p:childTnLst>
                        <p:par>
                          <p:cTn id="17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Effect">
                      <p:stCondLst>
                        <p:cond delay="indefinite"/>
                      </p:stCondLst>
                      <p:childTnLst>
                        <p:par>
                          <p:cTn id="18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Effect">
                      <p:stCondLst>
                        <p:cond delay="indefinite"/>
                      </p:stCondLst>
                      <p:childTnLst>
                        <p:par>
                          <p:cTn id="18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89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Σύνθετη λειτουργικότητα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7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Συχνά πρέπει να εκτελεσθούν πολλοί και/ή σύνθετοι αλγόριθμοι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Κινητό τηλέφωνο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εκτυπωτής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laser.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Συχνά παρέχουν σύνθετη αλληλεπίδραση με το χρήστη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193" dur="indefinite" restart="never" nodeType="tmRoot">
          <p:childTnLst>
            <p:seq>
              <p:cTn id="194" dur="indefinite" nodeType="mainSeq">
                <p:childTnLst>
                  <p:par>
                    <p:cTn id="195" fill="hold" nodeType="clickEffect">
                      <p:stCondLst>
                        <p:cond delay="indefinite"/>
                      </p:stCondLst>
                      <p:childTnLst>
                        <p:par>
                          <p:cTn id="19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 nodeType="clickEffect">
                      <p:stCondLst>
                        <p:cond delay="indefinite"/>
                      </p:stCondLst>
                      <p:childTnLst>
                        <p:par>
                          <p:cTn id="20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Λειτουργία σε πραγματικό χρόνο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9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Πρέπει να ολοκληρωθούν οι λειτουργίες μέσα σε προθεσμίες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Σκληρού πραγματικού χρόνου</a:t>
            </a:r>
            <a:r>
              <a:rPr lang="el-GR" sz="24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: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παραβίαση προθεσμίας οδηγεί σε αποτυχία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Ήπιου πραγματικού χρόνου</a:t>
            </a:r>
            <a:r>
              <a:rPr lang="el-GR" sz="24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: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παραβίαση προθεσμίας υποβαθμίζει την απόδοση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Πολλά συστήματα είναι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πολλαπλού ρυθμού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πρέπει να χειρίζονται λειτουργίες σε ευρέως μεταβαλλόμενους ρυθμούς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205" dur="indefinite" restart="never" nodeType="tmRoot">
          <p:childTnLst>
            <p:seq>
              <p:cTn id="206" dur="indefinite" nodeType="mainSeq">
                <p:childTnLst>
                  <p:par>
                    <p:cTn id="207" fill="hold" nodeType="clickEffect">
                      <p:stCondLst>
                        <p:cond delay="indefinite"/>
                      </p:stCondLst>
                      <p:childTnLst>
                        <p:par>
                          <p:cTn id="20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 nodeType="clickEffect">
                      <p:stCondLst>
                        <p:cond delay="indefinite"/>
                      </p:stCondLst>
                      <p:childTnLst>
                        <p:par>
                          <p:cTn id="2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Effect">
                      <p:stCondLst>
                        <p:cond delay="indefinite"/>
                      </p:stCondLst>
                      <p:childTnLst>
                        <p:par>
                          <p:cTn id="2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Χαμηλό κόστος κατασκευής -Μη λειτουργικές απαιτήσεις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61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Πολλά ενσωματωμένα συστήματα είναι προϊόντα μαζικής παραγωγής που πρέπει να έχουν χαμηλό κατασκευαστικό κόστος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Περιορισμένη μνήμη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μικροεπεξεργαστική ισχύς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κατανάλωση ενέργειας είναι κρίσιμη σε συσκευές που λειτουργούν με μπαταρίες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Υπερβολική κατανάλωση ενέργειας αυξάνει το κόστος του συστήματος ακόμα και για συσκευές που ηλεκτροδοτούνται από πρίζα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221" dur="indefinite" restart="never" nodeType="tmRoot">
          <p:childTnLst>
            <p:seq>
              <p:cTn id="222" dur="indefinite" nodeType="mainSeq">
                <p:childTnLst>
                  <p:par>
                    <p:cTn id="223" fill="hold" nodeType="clickEffect">
                      <p:stCondLst>
                        <p:cond delay="indefinite"/>
                      </p:stCondLst>
                      <p:childTnLst>
                        <p:par>
                          <p:cTn id="2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 nodeType="clickEffect">
                      <p:stCondLst>
                        <p:cond delay="indefinite"/>
                      </p:stCondLst>
                      <p:childTnLst>
                        <p:par>
                          <p:cTn id="23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Σχεδιαστικές ομάδες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63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Συχνά σχεδιάζονται από μια μικρή ομάδα σχεδιαστών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Συχνά πρέπει να προλάβουν αυστηρές προθεσμίες: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 παράθυρο αγοράς των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μηνών είναι πολύ συνηθισμένο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Δεν μπορεί να χαθεί η περίοδος της επιστροφής στο σχολείο για μια αριθμομηχανή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235" dur="indefinite" restart="never" nodeType="tmRoot">
          <p:childTnLst>
            <p:seq>
              <p:cTn id="236" dur="indefinite" nodeType="mainSeq">
                <p:childTnLst>
                  <p:par>
                    <p:cTn id="237" fill="hold" nodeType="clickEffect">
                      <p:stCondLst>
                        <p:cond delay="indefinite"/>
                      </p:stCondLst>
                      <p:childTnLst>
                        <p:par>
                          <p:cTn id="23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 nodeType="clickEffect">
                      <p:stCondLst>
                        <p:cond delay="indefinite"/>
                      </p:stCondLst>
                      <p:childTnLst>
                        <p:par>
                          <p:cTn id="24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Γιατί χρησιμοποιούμε μικροεπεξεργαστές;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65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Εναλλακτικά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επιτόπου προγραμματιζόμενες συστοιχίες πυλών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(FPGA), ειδικά σχεδιασμένη λογική,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μικροεπεξεργαστές είναι συχνά πολύ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αποτελεσματικοί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μπορούν να χρησιμοποιήσουν την ίδια λογική για πολλές διαφορετικές συναρτήσεις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μικροεπεξεργαστές απλοποιούν το σχεδιασμό οικογενειών από προϊόντα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249" dur="indefinite" restart="never" nodeType="tmRoot">
          <p:childTnLst>
            <p:seq>
              <p:cTn id="250" dur="indefinite" nodeType="mainSeq">
                <p:childTnLst>
                  <p:par>
                    <p:cTn id="251" fill="hold" nodeType="clickEffect">
                      <p:stCondLst>
                        <p:cond delay="indefinite"/>
                      </p:stCondLst>
                      <p:childTnLst>
                        <p:par>
                          <p:cTn id="25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 nodeType="clickEffect">
                      <p:stCondLst>
                        <p:cond delay="indefinite"/>
                      </p:stCondLst>
                      <p:childTnLst>
                        <p:par>
                          <p:cTn id="25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 nodeType="clickEffect">
                      <p:stCondLst>
                        <p:cond delay="indefinite"/>
                      </p:stCondLst>
                      <p:childTnLst>
                        <p:par>
                          <p:cTn id="26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Το παράδοξο της επίδοσης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μικροεπεξεργαστές χρησιμοποιούν πολύ περισσότερη λογική για να υλοποιήσουν μια συνάρτηση σε σχέση με ειδικά σχεδιασμένη λογική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Αλλά οι μικροεπεξεργαστές είναι συχνά τουλάχιστο το ίδιο γρήγοροι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Χρησιμοποιούν διοχέτευση σε μεγάλο βαθμό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Σχεδιάζονται από μεγάλες ομάδες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Χρησιμοποιούν προηγμένη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τεχνολογία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VLSI.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263" dur="indefinite" restart="never" nodeType="tmRoot">
          <p:childTnLst>
            <p:seq>
              <p:cTn id="264" dur="indefinite" nodeType="mainSeq">
                <p:childTnLst>
                  <p:par>
                    <p:cTn id="265" fill="hold" nodeType="clickEffect">
                      <p:stCondLst>
                        <p:cond delay="indefinite"/>
                      </p:stCondLst>
                      <p:childTnLst>
                        <p:par>
                          <p:cTn id="26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 nodeType="clickEffect">
                      <p:stCondLst>
                        <p:cond delay="indefinite"/>
                      </p:stCondLst>
                      <p:childTnLst>
                        <p:par>
                          <p:cTn id="27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Ενέργεια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69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ειδικά σχεδιασμένη λογική υπερέχει σαφώς σε συσκευές χαμηλής κατανάλωσης ισχύος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μοντέρνοι μικροεπεξεργαστές προσφέρουν χαρακτηριστικά που βοηθούν στον έλεγχο της κατανάλωσης ενέργειας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Τεχνικές σχεδιασμού λογισμικού μπορούν να οδηγήσουν σε μειωμένη κατανάλωση ενέργειας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279" dur="indefinite" restart="never" nodeType="tmRoot">
          <p:childTnLst>
            <p:seq>
              <p:cTn id="280" dur="indefinite" nodeType="mainSeq">
                <p:childTnLst>
                  <p:par>
                    <p:cTn id="281" fill="hold" nodeType="clickEffect">
                      <p:stCondLst>
                        <p:cond delay="indefinite"/>
                      </p:stCondLst>
                      <p:childTnLst>
                        <p:par>
                          <p:cTn id="28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 nodeType="clickEffect">
                      <p:stCondLst>
                        <p:cond delay="indefinite"/>
                      </p:stCondLst>
                      <p:childTnLst>
                        <p:par>
                          <p:cTn id="28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 nodeType="clickEffect">
                      <p:stCondLst>
                        <p:cond delay="indefinite"/>
                      </p:stCondLst>
                      <p:childTnLst>
                        <p:par>
                          <p:cTn id="29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Προκλήσεις στο σχεδιασμό ενσωματωμένων συστημάτων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71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Πόσο υλικό χρειαζόμαστε;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Πόσο μεγάλη είναι 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CPU;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μνήμη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Πώς αντιμετωπίζουμε τις προθεσμίες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Γρηγορότερο υλικό ή εξυπνότερο λογισμικό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Πώς ελαχιστοποιούμε την κατανάλωση ισχύος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Απενεργοποιούμε τη μη απαραίτητη λογική;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Μειώνουμε τις προσπελάσεις στη μνήμη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293" dur="indefinite" restart="never" nodeType="tmRoot">
          <p:childTnLst>
            <p:seq>
              <p:cTn id="294" dur="indefinite" nodeType="mainSeq">
                <p:childTnLst>
                  <p:par>
                    <p:cTn id="295" fill="hold" nodeType="clickEffect">
                      <p:stCondLst>
                        <p:cond delay="indefinite"/>
                      </p:stCondLst>
                      <p:childTnLst>
                        <p:par>
                          <p:cTn id="29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97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fill="hold" nodeType="with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 nodeType="clickEffect">
                      <p:stCondLst>
                        <p:cond delay="indefinite"/>
                      </p:stCondLst>
                      <p:childTnLst>
                        <p:par>
                          <p:cTn id="30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07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1" presetID="2" presetClass="entr" fill="hold" nodeType="with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500" fill="hold"/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 nodeType="clickEffect">
                      <p:stCondLst>
                        <p:cond delay="indefinite"/>
                      </p:stCondLst>
                      <p:childTnLst>
                        <p:par>
                          <p:cTn id="3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17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fill="hold" nodeType="with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Προκλήσεις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,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κτλ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.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73" name=""/>
          <p:cNvSpPr txBox="1"/>
          <p:nvPr/>
        </p:nvSpPr>
        <p:spPr>
          <a:xfrm>
            <a:off x="457200" y="1642680"/>
            <a:ext cx="8178480" cy="4414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9999"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Λειτουργεί πραγματικά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Είναι οι προδιαγραφές σωστές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υλοποίηση ικανοποιεί τις προδιαγραφές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Πώς εξετάζουμε τα χαρακτηριστικά πραγματικού χρόνου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Πώς κάνουμε δοκιμές με πραγματικά δεδομένα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Πώς δουλεύουμε πάνω στο σύστημα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Παρατηρησιμότητα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ελεγξιμότητα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Ποια είναι η πλατφόρμα ανάπτυξης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325" dur="indefinite" restart="never" nodeType="tmRoot">
          <p:childTnLst>
            <p:seq>
              <p:cTn id="326" dur="indefinite" nodeType="mainSeq">
                <p:childTnLst>
                  <p:par>
                    <p:cTn id="327" fill="hold" nodeType="clickEffect">
                      <p:stCondLst>
                        <p:cond delay="indefinite"/>
                      </p:stCondLst>
                      <p:childTnLst>
                        <p:par>
                          <p:cTn id="32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 nodeType="clickEffect">
                      <p:stCondLst>
                        <p:cond delay="indefinite"/>
                      </p:stCondLst>
                      <p:childTnLst>
                        <p:par>
                          <p:cTn id="33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 nodeType="clickEffect">
                      <p:stCondLst>
                        <p:cond delay="indefinite"/>
                      </p:stCondLst>
                      <p:childTnLst>
                        <p:par>
                          <p:cTn id="33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 nodeType="clickEffect">
                      <p:stCondLst>
                        <p:cond delay="indefinite"/>
                      </p:stCondLst>
                      <p:childTnLst>
                        <p:par>
                          <p:cTn id="34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 nodeType="clickEffect">
                      <p:stCondLst>
                        <p:cond delay="indefinite"/>
                      </p:stCondLst>
                      <p:childTnLst>
                        <p:par>
                          <p:cTn id="34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 nodeType="clickEffect">
                      <p:stCondLst>
                        <p:cond delay="indefinite"/>
                      </p:stCondLst>
                      <p:childTnLst>
                        <p:par>
                          <p:cTn id="34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 nodeType="clickEffect">
                      <p:stCondLst>
                        <p:cond delay="indefinite"/>
                      </p:stCondLst>
                      <p:childTnLst>
                        <p:par>
                          <p:cTn id="35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 nodeType="clickEffect">
                      <p:stCondLst>
                        <p:cond delay="indefinite"/>
                      </p:stCondLst>
                      <p:childTnLst>
                        <p:par>
                          <p:cTn id="35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Μεθοδολογίες σχεδιασμού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Μια διαδικασία για το σχεδιασμό ενός συστήματος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κατανόηση της μεθοδολογίας βοηθάει στο να μη γίνει καμία παράλειψη  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μεταγλωττιστές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η μηχανική λογισμικού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εργαλεία σχεδιασμού με τη βοήθεια υπολογιστή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(CAD),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 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βοηθούν στην αυτοματοποίηση των βημάτων της μεθοδολογίας,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παρακολουθούν την ίδια τη μεθοδολογία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359" dur="indefinite" restart="never" nodeType="tmRoot">
          <p:childTnLst>
            <p:seq>
              <p:cTn id="360" dur="indefinite" nodeType="mainSeq">
                <p:childTnLst>
                  <p:par>
                    <p:cTn id="361" fill="hold" nodeType="clickEffect">
                      <p:stCondLst>
                        <p:cond delay="indefinite"/>
                      </p:stCondLst>
                      <p:childTnLst>
                        <p:par>
                          <p:cTn id="36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6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 nodeType="clickEffect">
                      <p:stCondLst>
                        <p:cond delay="indefinite"/>
                      </p:stCondLst>
                      <p:childTnLst>
                        <p:par>
                          <p:cTn id="36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6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 nodeType="clickEffect">
                      <p:stCondLst>
                        <p:cond delay="indefinite"/>
                      </p:stCondLst>
                      <p:childTnLst>
                        <p:par>
                          <p:cTn id="37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7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Σχεδιαστικοί στόχοι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77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Απόδοση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Συνολική ταχύτητα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προθεσμίες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Λειτουργικότητα και αλληλεπίδραση με χρήστη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Κόστος κατασκευής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Κατανάλωση ενέργειας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Άλλες απαιτήσεις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φυσικό μέγεθος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.)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377" dur="indefinite" restart="never" nodeType="tmRoot">
          <p:childTnLst>
            <p:seq>
              <p:cTn id="378" dur="indefinite" nodeType="mainSeq">
                <p:childTnLst>
                  <p:par>
                    <p:cTn id="379" fill="hold" nodeType="clickEffect">
                      <p:stCondLst>
                        <p:cond delay="indefinite"/>
                      </p:stCondLst>
                      <p:childTnLst>
                        <p:par>
                          <p:cTn id="38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 nodeType="clickEffect">
                      <p:stCondLst>
                        <p:cond delay="indefinite"/>
                      </p:stCondLst>
                      <p:childTnLst>
                        <p:par>
                          <p:cTn id="38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8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 nodeType="clickEffect">
                      <p:stCondLst>
                        <p:cond delay="indefinite"/>
                      </p:stCondLst>
                      <p:childTnLst>
                        <p:par>
                          <p:cTn id="39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 nodeType="clickEffect">
                      <p:stCondLst>
                        <p:cond delay="indefinite"/>
                      </p:stCondLst>
                      <p:childTnLst>
                        <p:par>
                          <p:cTn id="39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 nodeType="clickEffect">
                      <p:stCondLst>
                        <p:cond delay="indefinite"/>
                      </p:stCondLst>
                      <p:childTnLst>
                        <p:par>
                          <p:cTn id="39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9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Αφαιρετικά επίπεδα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79" name="Rectangle 13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80" name="Object 12"/>
          <p:cNvGraphicFramePr/>
          <p:nvPr/>
        </p:nvGraphicFramePr>
        <p:xfrm>
          <a:off x="1785600" y="1714320"/>
          <a:ext cx="5783400" cy="485784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81" name="Object 12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785600" y="1714320"/>
                    <a:ext cx="5783400" cy="4857840"/>
                  </a:xfrm>
                  <a:prstGeom prst="rect">
                    <a:avLst/>
                  </a:prstGeom>
                  <a:noFill/>
                  <a:ln w="38160">
                    <a:noFill/>
                  </a:ln>
                </p:spPr>
              </p:pic>
            </p:oleObj>
          </a:graphicData>
        </a:graphic>
      </p:graphicFrame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05720" y="228240"/>
            <a:ext cx="855828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Σχεδιάσεις από πάνω προς τα κάτω και από κάτω προς τα πάνω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83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Σχεδίαση από πάνω προς τα κάτω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Ξεκινά από την πιο αφαιρετική περιγραφή.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Προχωρά προς την πιο λεπτομερή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Σχεδίαση από κάτω προς τα πάνω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Δουλεύει από τις μικρές συνιστώσες προς το μεγάλο σύστημα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πραγματικός σχεδιασμός χρησιμοποιεί και τις δύο τεχνικές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401" dur="indefinite" restart="never" nodeType="tmRoot">
          <p:childTnLst>
            <p:seq>
              <p:cTn id="402" dur="indefinite" nodeType="mainSeq">
                <p:childTnLst>
                  <p:par>
                    <p:cTn id="403" fill="hold" nodeType="clickEffect">
                      <p:stCondLst>
                        <p:cond delay="indefinite"/>
                      </p:stCondLst>
                      <p:childTnLst>
                        <p:par>
                          <p:cTn id="40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 nodeType="clickEffect">
                      <p:stCondLst>
                        <p:cond delay="indefinite"/>
                      </p:stCondLst>
                      <p:childTnLst>
                        <p:par>
                          <p:cTn id="4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 nodeType="clickEffect">
                      <p:stCondLst>
                        <p:cond delay="indefinite"/>
                      </p:stCondLst>
                      <p:childTnLst>
                        <p:par>
                          <p:cTn id="4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Εκλέπτυνση σε βήματα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85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Σε κάθε αφαιρετικό επίπεδο πρέπει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Να αναλύσουμε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τον σχεδιασμό και να προσδιορίσουμε τα χαρακτηριστικά της τρέχουσας μορφής του.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Να γίνει εκλέπτυνση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του σχεδιασμού για να προστεθεί λεπτομέρεια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421" dur="indefinite" restart="never" nodeType="tmRoot">
          <p:childTnLst>
            <p:seq>
              <p:cTn id="422" dur="indefinite" nodeType="mainSeq">
                <p:childTnLst>
                  <p:par>
                    <p:cTn id="423" fill="hold" nodeType="clickEffect">
                      <p:stCondLst>
                        <p:cond delay="indefinite"/>
                      </p:stCondLst>
                      <p:childTnLst>
                        <p:par>
                          <p:cTn id="4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Απαιτήσεις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87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Περιγραφή σε απλή γλώσσα του τι ζητά και τι περιμένει να λάβει ο τελικός χρήστης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Μπορεί να γίνει με διάφορους τρόπους: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 απ’ ευθείας συζήτηση με τους πελάτες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Συζητώντας με εκπροσώπους από το τμήμα μάρκετινγκ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Παρέχοντας πρωτότυπα στο τελικό χρήστη για σχόλια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431" dur="indefinite" restart="never" nodeType="tmRoot">
          <p:childTnLst>
            <p:seq>
              <p:cTn id="432" dur="indefinite" nodeType="mainSeq">
                <p:childTnLst>
                  <p:par>
                    <p:cTn id="433" fill="hold" nodeType="clickEffect">
                      <p:stCondLst>
                        <p:cond delay="indefinite"/>
                      </p:stCondLst>
                      <p:childTnLst>
                        <p:par>
                          <p:cTn id="4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 nodeType="clickEffect">
                      <p:stCondLst>
                        <p:cond delay="indefinite"/>
                      </p:stCondLst>
                      <p:childTnLst>
                        <p:par>
                          <p:cTn id="43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3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Λειτουργικές και μη λειτουργικές απαιτήσεις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89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Λειτουργικές απαιτήσεις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έξοδος σε συνάρτηση της εισόδου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</a:t>
            </a:r>
            <a:r>
              <a:rPr lang="el-GR" sz="2800" b="0" u="sng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λειτουργικές απαιτήσεις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Χρόνος που απαιτείται για τον υπολογισμό της εξόδου.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Μέγεθος, βάρος, κτλ.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Κατανάλωση ενέργειας.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Αξιοπιστία.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447" dur="indefinite" restart="never" nodeType="tmRoot">
          <p:childTnLst>
            <p:seq>
              <p:cTn id="448" dur="indefinite" nodeType="mainSeq">
                <p:childTnLst>
                  <p:par>
                    <p:cTn id="449" fill="hold" nodeType="clickEffect">
                      <p:stCondLst>
                        <p:cond delay="indefinite"/>
                      </p:stCondLst>
                      <p:childTnLst>
                        <p:par>
                          <p:cTn id="45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5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 nodeType="clickEffect">
                      <p:stCondLst>
                        <p:cond delay="indefinite"/>
                      </p:stCondLst>
                      <p:childTnLst>
                        <p:par>
                          <p:cTn id="45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Φόρμα με τις απαιτήσεις μας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1" name="Rectangle 5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104" name=""/>
          <p:cNvGraphicFramePr/>
          <p:nvPr/>
        </p:nvGraphicFramePr>
        <p:xfrm>
          <a:off x="928440" y="1857240"/>
          <a:ext cx="7572600" cy="4645080"/>
        </p:xfrm>
        <a:graphic>
          <a:graphicData uri="http://schemas.openxmlformats.org/drawingml/2006/table">
            <a:tbl>
              <a:tblPr/>
              <a:tblGrid>
                <a:gridCol w="2025720"/>
                <a:gridCol w="5546880"/>
              </a:tblGrid>
              <a:tr h="33192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Όνομα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</a:tr>
              <a:tr h="33156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Σκοπός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192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Είσοδοι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156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Έξοδοι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32732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Λειτουργίες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348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Απόδοση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192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Κόστος κατασκευής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156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Ισχύς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384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Φυσικό μέγεθος και βάρος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/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: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απαιτήσεις για μετακινούμενο χάρτη για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GPS 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5" name=""/>
          <p:cNvSpPr txBox="1"/>
          <p:nvPr/>
        </p:nvSpPr>
        <p:spPr>
          <a:xfrm>
            <a:off x="456840" y="1885320"/>
            <a:ext cx="38098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μετακινούμενος χάρτης αποκτά στίγμα από το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GPS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και σχεδιάζει το χάρτη από την τοπική βάση δεδομένων. 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6" name="Rectangle 13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97" name="Object 12"/>
          <p:cNvGraphicFramePr/>
          <p:nvPr/>
        </p:nvGraphicFramePr>
        <p:xfrm>
          <a:off x="3911400" y="2786040"/>
          <a:ext cx="5232600" cy="371448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98" name="Object 12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3911400" y="2786040"/>
                    <a:ext cx="5232600" cy="3714480"/>
                  </a:xfrm>
                  <a:prstGeom prst="rect">
                    <a:avLst/>
                  </a:prstGeom>
                  <a:noFill/>
                  <a:ln w="38160">
                    <a:noFill/>
                  </a:ln>
                </p:spPr>
              </p:pic>
            </p:oleObj>
          </a:graphicData>
        </a:graphic>
      </p:graphicFrame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Ανάγκες του μετακινούμενου χάρτη για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GPS 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00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Λειτουργικότητα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Για χρήση σε αυτοκίνητο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δείχνει τους σημαντικούς δρόμους και περιοχές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Αλληλεπίδραση με χρήστη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Οθόνη με τουλάχιστο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400 x 600 pixels.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 πολύ τρία κουμπιά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Αναδυόμενο μενού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Απόδοση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χάρτης πρέπει να μετατοπίζεται ομαλά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Εκκίνηση εφαρμογής σε όχι περισσότερο από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 sec power-up.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Κλείδωμα στο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GPS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μέσα σε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15 seconds.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Κόστος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500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€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τιμή εμπορίου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=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περίπου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100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€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για τα απαιτούμενα υλικά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469" dur="indefinite" restart="never" nodeType="tmRoot">
          <p:childTnLst>
            <p:seq>
              <p:cTn id="470" dur="indefinite" nodeType="mainSeq">
                <p:childTnLst>
                  <p:par>
                    <p:cTn id="471" fill="hold" nodeType="clickEffect">
                      <p:stCondLst>
                        <p:cond delay="indefinite"/>
                      </p:stCondLst>
                      <p:childTnLst>
                        <p:par>
                          <p:cTn id="47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73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5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6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 nodeType="clickEffect">
                      <p:stCondLst>
                        <p:cond delay="indefinite"/>
                      </p:stCondLst>
                      <p:childTnLst>
                        <p:par>
                          <p:cTn id="47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79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1" dur="500" fill="hold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2" dur="500" fill="hold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 nodeType="clickEffect">
                      <p:stCondLst>
                        <p:cond delay="indefinite"/>
                      </p:stCondLst>
                      <p:childTnLst>
                        <p:par>
                          <p:cTn id="48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85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7" dur="500" fill="hold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8" dur="500" fill="hold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 nodeType="clickEffect">
                      <p:stCondLst>
                        <p:cond delay="indefinite"/>
                      </p:stCondLst>
                      <p:childTnLst>
                        <p:par>
                          <p:cTn id="49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91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3" dur="500" fill="hold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4" dur="500" fill="hold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Ανάγκες του μετακινούμενου χάρτη για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GPS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, συν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.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02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Φυσικό μέγεθος/βάρος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χωρά στον πίνακα οργάνων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Κατανάλωση ενέργειας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Αντίστοιχη με ένα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CD player.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495" dur="indefinite" restart="never" nodeType="tmRoot">
          <p:childTnLst>
            <p:seq>
              <p:cTn id="496" dur="indefinite" nodeType="mainSeq">
                <p:childTnLst>
                  <p:par>
                    <p:cTn id="497" fill="hold" nodeType="clickEffect">
                      <p:stCondLst>
                        <p:cond delay="indefinite"/>
                      </p:stCondLst>
                      <p:childTnLst>
                        <p:par>
                          <p:cTn id="49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9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1" fill="hold" nodeType="clickEffect">
                      <p:stCondLst>
                        <p:cond delay="indefinite"/>
                      </p:stCondLst>
                      <p:childTnLst>
                        <p:par>
                          <p:cTn id="50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0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Φόρμα του μετακινούμενου χάρτη για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GPS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graphicFrame>
        <p:nvGraphicFramePr>
          <p:cNvPr id="104" name=""/>
          <p:cNvGraphicFramePr/>
          <p:nvPr/>
        </p:nvGraphicFramePr>
        <p:xfrm>
          <a:off x="928440" y="1857240"/>
          <a:ext cx="7572600" cy="4645080"/>
        </p:xfrm>
        <a:graphic>
          <a:graphicData uri="http://schemas.openxmlformats.org/drawingml/2006/table">
            <a:tbl>
              <a:tblPr/>
              <a:tblGrid>
                <a:gridCol w="2025720"/>
                <a:gridCol w="5546880"/>
              </a:tblGrid>
              <a:tr h="33192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Όνομα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 GPS με κινούμενο χάρτη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</a:tr>
              <a:tr h="33156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Σκοπός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Σύστημα GPS με κινούμενο χάρτη για χρήση κατά την οδήγηση 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192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Είσοδοι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Ένα πλήκτρο ενεργοποίησης, δύο πλήκτρα ελέγχου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156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Έξοδοι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Οθόνη LCD με ανάλυση 400x600 pixels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32732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Λειτουργίες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Χρησιμοποιεί σύστημα GPS πέντε δεκτών. Διαθέτει τρεις εναλλακτικές αναλύσεις οι οποίες επιλέγονται από τον χρήστη. Δείχνει πάντα το τρέχον γεωγραφικό μήκος και το τρέχον γεωγραφικό πλάτος.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348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Απόδοση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Η οθόνη ενημερώνεται κάθε 0,25 sec κατά τη διάρκεια της κίνησης.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192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Κόστος κατασκευής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100€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156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Ισχύς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100 mWatt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63840"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Φυσικό μέγεθος και βάρος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68400" tIns="0" rIns="68400" bIns="0" anchor="t">
                      <a:noAutofit/>
                    </a:bodyPr>
                    <a:p>
                      <a:pPr algn="just">
                        <a:spcBef>
                          <a:spcPts val="601"/>
                        </a:spcBef>
                        <a:spcAft>
                          <a:spcPts val="601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Όχι μεγαλύτερο από </a:t>
                      </a: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400 </a:t>
                      </a: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gr</a:t>
                      </a:r>
                      <a:r>
                        <a:rPr lang="el-GR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 </a:t>
                      </a:r>
                      <a:endParaRPr lang="el-GR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68400" marR="684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Προδιαγραφές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06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Μια πιο ακριβής περιγραφή του συστήματος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Δεν πρέπει να υπονοεί συγκεκριμένη αρχιτεκτονική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παρέχει είσοδο στη διαδικασία αρχιτεκτονικής σχεδίασης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Μπορεί να περιλαμβάνει λειτουργικά και μη λειτουργικά στοιχεία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Μπορεί να είναι εκτελέσιμο ή μπορεί να είναι σε μαθηματική φόρμα για απόδειξη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505" dur="indefinite" restart="never" nodeType="tmRoot">
          <p:childTnLst>
            <p:seq>
              <p:cTn id="506" dur="indefinite" nodeType="mainSeq">
                <p:childTnLst>
                  <p:par>
                    <p:cTn id="507" fill="hold" nodeType="clickEffect">
                      <p:stCondLst>
                        <p:cond delay="indefinite"/>
                      </p:stCondLst>
                      <p:childTnLst>
                        <p:par>
                          <p:cTn id="50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0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 nodeType="clickEffect">
                      <p:stCondLst>
                        <p:cond delay="indefinite"/>
                      </p:stCondLst>
                      <p:childTnLst>
                        <p:par>
                          <p:cTn id="5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 nodeType="clickEffect">
                      <p:stCondLst>
                        <p:cond delay="indefinite"/>
                      </p:stCondLst>
                      <p:childTnLst>
                        <p:par>
                          <p:cTn id="52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Προδιαγραφές για το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GPS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08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Πρέπει να περιλαμβάνει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δεδομένα που λαμβάνονται από το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GPS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Δεδομένα χάρτη.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Αλληλεπίδραση με το χρήστη.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Λειτουργίες που να ικανοποιούν τις απαιτήσεις του χρήστη.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Λειτουργίες παρασκηνίου που απαιτούνται για να λειτουργεί το σύστημα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523" dur="indefinite" restart="never" nodeType="tmRoot">
          <p:childTnLst>
            <p:seq>
              <p:cTn id="524" dur="indefinite" nodeType="mainSeq">
                <p:childTnLst>
                  <p:par>
                    <p:cTn id="525" fill="hold" nodeType="clickEffect">
                      <p:stCondLst>
                        <p:cond delay="indefinite"/>
                      </p:stCondLst>
                      <p:childTnLst>
                        <p:par>
                          <p:cTn id="52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2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9" fill="hold" nodeType="clickEffect">
                      <p:stCondLst>
                        <p:cond delay="indefinite"/>
                      </p:stCondLst>
                      <p:childTnLst>
                        <p:par>
                          <p:cTn id="53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 nodeType="clickEffect">
                      <p:stCondLst>
                        <p:cond delay="indefinite"/>
                      </p:stCondLst>
                      <p:childTnLst>
                        <p:par>
                          <p:cTn id="5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fill="hold" nodeType="clickEffect">
                      <p:stCondLst>
                        <p:cond delay="indefinite"/>
                      </p:stCondLst>
                      <p:childTnLst>
                        <p:par>
                          <p:cTn id="53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3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1" fill="hold" nodeType="clickEffect">
                      <p:stCondLst>
                        <p:cond delay="indefinite"/>
                      </p:stCondLst>
                      <p:childTnLst>
                        <p:par>
                          <p:cTn id="54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4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 nodeType="clickEffect">
                      <p:stCondLst>
                        <p:cond delay="indefinite"/>
                      </p:stCondLst>
                      <p:childTnLst>
                        <p:par>
                          <p:cTn id="54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4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Αρχιτεκτονικός σχεδιασμός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10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Ποια σημαντικά εξαρτήματα ικανοποιούν τις προδιαγραφές;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Εξαρτήματα υλικού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CPU,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περιφερειακά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Εξαρτήματα λογισμικού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Κύρια προγράμματα και οι λειτουργίες τους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Πρέπει να συνυπολογιστούν οι λειτουργικές και μη λειτουργικές προδιαγραφές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549" dur="indefinite" restart="never" nodeType="tmRoot">
          <p:childTnLst>
            <p:seq>
              <p:cTn id="550" dur="indefinite" nodeType="mainSeq">
                <p:childTnLst>
                  <p:par>
                    <p:cTn id="551" fill="hold" nodeType="clickEffect">
                      <p:stCondLst>
                        <p:cond delay="indefinite"/>
                      </p:stCondLst>
                      <p:childTnLst>
                        <p:par>
                          <p:cTn id="55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 nodeType="clickEffect">
                      <p:stCondLst>
                        <p:cond delay="indefinite"/>
                      </p:stCondLst>
                      <p:childTnLst>
                        <p:par>
                          <p:cTn id="55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1" fill="hold" nodeType="clickEffect">
                      <p:stCondLst>
                        <p:cond delay="indefinite"/>
                      </p:stCondLst>
                      <p:childTnLst>
                        <p:par>
                          <p:cTn id="56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6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 nodeType="clickEffect">
                      <p:stCondLst>
                        <p:cond delay="indefinite"/>
                      </p:stCondLst>
                      <p:childTnLst>
                        <p:par>
                          <p:cTn id="56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6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Διάγραμμα του μετακινούμενου χάρτη για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GPS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12" name="Rectangle 17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113" name="Object 16"/>
          <p:cNvGraphicFramePr/>
          <p:nvPr/>
        </p:nvGraphicFramePr>
        <p:xfrm>
          <a:off x="357120" y="2214360"/>
          <a:ext cx="8507160" cy="328608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114" name="Object 16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357120" y="2214360"/>
                    <a:ext cx="8507160" cy="3286080"/>
                  </a:xfrm>
                  <a:prstGeom prst="rect">
                    <a:avLst/>
                  </a:prstGeom>
                  <a:noFill/>
                  <a:ln w="38160">
                    <a:noFill/>
                  </a:ln>
                </p:spPr>
              </p:pic>
            </p:oleObj>
          </a:graphicData>
        </a:graphic>
      </p:graphicFrame>
    </p:spTree>
  </p:cSld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873792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Αρχιτεκτονική υλικού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/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λογισμικού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GPS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16" name="Rectangle 23"/>
          <p:cNvSpPr/>
          <p:nvPr/>
        </p:nvSpPr>
        <p:spPr>
          <a:xfrm>
            <a:off x="0" y="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117" name="Object 22"/>
          <p:cNvGraphicFramePr/>
          <p:nvPr/>
        </p:nvGraphicFramePr>
        <p:xfrm>
          <a:off x="1928520" y="1571400"/>
          <a:ext cx="4714920" cy="518652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118" name="Object 22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928520" y="1571400"/>
                    <a:ext cx="4714920" cy="5186520"/>
                  </a:xfrm>
                  <a:prstGeom prst="rect">
                    <a:avLst/>
                  </a:prstGeom>
                  <a:noFill/>
                  <a:ln w="38160">
                    <a:noFill/>
                  </a:ln>
                </p:spPr>
              </p:pic>
            </p:oleObj>
          </a:graphicData>
        </a:graphic>
      </p:graphicFrame>
    </p:spTree>
  </p:cSld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Σχεδιάζοντας εξαρτήματα υλικού και λογισμικού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20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Πρέπει να ξοδευτεί χρόνος για το σχεδιασμό του συστήματος πριν αρχίσει η ανάπτυξη του κώδικα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Κάποια εξαρτήματα είναι έτοιμα, κάποια πρέπει να τροποποιηθούν από υπάρχοντες σχεδιασμούς, κάποια πρέπει να σχεδιαστούν από την αρχή.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571" dur="indefinite" restart="never" nodeType="tmRoot">
          <p:childTnLst>
            <p:seq>
              <p:cTn id="572" dur="indefinite" nodeType="mainSeq">
                <p:childTnLst>
                  <p:par>
                    <p:cTn id="573" fill="hold" nodeType="clickEffect">
                      <p:stCondLst>
                        <p:cond delay="indefinite"/>
                      </p:stCondLst>
                      <p:childTnLst>
                        <p:par>
                          <p:cTn id="57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7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 nodeType="clickEffect">
                      <p:stCondLst>
                        <p:cond delay="indefinite"/>
                      </p:stCondLst>
                      <p:childTnLst>
                        <p:par>
                          <p:cTn id="57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7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Ολοκλήρωση συστήματος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22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Ένωση εξαρτημάτων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Πολλές ατέλειες εμφανίζονται σε αυτό το στάδιο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Πρέπει να υπάρχει σχέδιο για την ένωση των εξαρτημάτων και τη γρήγορη ανίχνευση ατελειών, και για τον έλεγχο όσο το δυνατό μεγαλύτερου κομματιού της λειτουργικότητας όσο το δυνατό πιο νωρίς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581" dur="indefinite" restart="never" nodeType="tmRoot">
          <p:childTnLst>
            <p:seq>
              <p:cTn id="582" dur="indefinite" nodeType="mainSeq">
                <p:childTnLst>
                  <p:par>
                    <p:cTn id="583" fill="hold" nodeType="clickEffect">
                      <p:stCondLst>
                        <p:cond delay="indefinite"/>
                      </p:stCondLst>
                      <p:childTnLst>
                        <p:par>
                          <p:cTn id="58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8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9" fill="hold" nodeType="clickEffect">
                      <p:stCondLst>
                        <p:cond delay="indefinite"/>
                      </p:stCondLst>
                      <p:childTnLst>
                        <p:par>
                          <p:cTn id="59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9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Σύνοψη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24" name="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ενσωματωμένοι υπολογιστές βρίσκονται παντού γύρω μας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Πολλά συστήματα έχουν πολύπλοκο ενσωματωμένο υλικό και λογισμικό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ενσωματωμένα συστήματα θέτουν πολλές σχεδιαστικές προκλήσεις: χρόνος σχεδιασμού, προθεσμίες, ενέργεια, κτλ.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μεθοδολογίες σχεδιασμού μας βοηθούν να ελέγξουμε τη σχεδιαστική διαδικασία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timing>
    <p:tnLst>
      <p:par>
        <p:cTn id="593" dur="indefinite" restart="never" nodeType="tmRoot">
          <p:childTnLst>
            <p:seq>
              <p:cTn id="594" dur="indefinite" nodeType="mainSeq">
                <p:childTnLst>
                  <p:par>
                    <p:cTn id="595" fill="hold" nodeType="clickEffect">
                      <p:stCondLst>
                        <p:cond delay="indefinite"/>
                      </p:stCondLst>
                      <p:childTnLst>
                        <p:par>
                          <p:cTn id="59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9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1" fill="hold" nodeType="clickEffect">
                      <p:stCondLst>
                        <p:cond delay="indefinite"/>
                      </p:stCondLst>
                      <p:childTnLst>
                        <p:par>
                          <p:cTn id="60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0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 nodeType="clickEffect">
                      <p:stCondLst>
                        <p:cond delay="indefinite"/>
                      </p:stCondLst>
                      <p:childTnLst>
                        <p:par>
                          <p:cTn id="60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0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3155</TotalTime>
  <Application>LibreOfficeDev/26.8.0.0.alpha0$MacOSX_AARCH64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2000-02-08T01:54:30Z</dcterms:created>
  <dc:creator>Preferred Customer</dc:creator>
  <dc:description/>
  <dc:language>el-GR</dc:language>
  <cp:lastModifiedBy>NIKOLAOS VOROS</cp:lastModifiedBy>
  <dcterms:modified xsi:type="dcterms:W3CDTF">2026-03-20T10:58:48Z</dcterms:modified>
  <cp:revision>181</cp:revision>
  <dc:subject/>
  <dc:title>Networking for Embedded Systems</dc:title>
</cp:coreProperties>
</file>