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sldIdLst>
    <p:sldId id="256" r:id="rId2"/>
    <p:sldId id="257" r:id="rId3"/>
    <p:sldId id="273" r:id="rId4"/>
    <p:sldId id="293"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10" r:id="rId19"/>
    <p:sldId id="309" r:id="rId20"/>
    <p:sldId id="308" r:id="rId21"/>
    <p:sldId id="312" r:id="rId22"/>
    <p:sldId id="311"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290" r:id="rId49"/>
    <p:sldId id="291" r:id="rId50"/>
  </p:sldIdLst>
  <p:sldSz cx="18288000" cy="10287000"/>
  <p:notesSz cx="6858000" cy="9144000"/>
  <p:embeddedFontLst>
    <p:embeddedFont>
      <p:font typeface="Helios" panose="020B0604020202020204" charset="0"/>
      <p:regular r:id="rId52"/>
    </p:embeddedFont>
    <p:embeddedFont>
      <p:font typeface="Klein Bold" panose="020B0604020202020204" charset="0"/>
      <p:regular r:id="rId53"/>
      <p:bold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12DA56-AB40-4357-BB40-112E875EFC1E}" v="80" dt="2025-05-08T15:31:09.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21" autoAdjust="0"/>
    <p:restoredTop sz="94622" autoAdjust="0"/>
  </p:normalViewPr>
  <p:slideViewPr>
    <p:cSldViewPr>
      <p:cViewPr varScale="1">
        <p:scale>
          <a:sx n="51" d="100"/>
          <a:sy n="51" d="100"/>
        </p:scale>
        <p:origin x="1070" y="-2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ΛΕΞΑΝΔΡΟΣ ΣΠΟΥΡΝΙΑΣ" userId="2366a3e0-7826-4dd5-9a55-ec149813cab5" providerId="ADAL" clId="{D112DA56-AB40-4357-BB40-112E875EFC1E}"/>
    <pc:docChg chg="undo redo custSel addSld delSld modSld sldOrd">
      <pc:chgData name="ΑΛΕΞΑΝΔΡΟΣ ΣΠΟΥΡΝΙΑΣ" userId="2366a3e0-7826-4dd5-9a55-ec149813cab5" providerId="ADAL" clId="{D112DA56-AB40-4357-BB40-112E875EFC1E}" dt="2025-05-08T15:33:21.065" v="1051" actId="14100"/>
      <pc:docMkLst>
        <pc:docMk/>
      </pc:docMkLst>
      <pc:sldChg chg="modSp mod">
        <pc:chgData name="ΑΛΕΞΑΝΔΡΟΣ ΣΠΟΥΡΝΙΑΣ" userId="2366a3e0-7826-4dd5-9a55-ec149813cab5" providerId="ADAL" clId="{D112DA56-AB40-4357-BB40-112E875EFC1E}" dt="2025-05-08T12:52:41.910" v="13"/>
        <pc:sldMkLst>
          <pc:docMk/>
          <pc:sldMk cId="0" sldId="256"/>
        </pc:sldMkLst>
        <pc:spChg chg="mod">
          <ac:chgData name="ΑΛΕΞΑΝΔΡΟΣ ΣΠΟΥΡΝΙΑΣ" userId="2366a3e0-7826-4dd5-9a55-ec149813cab5" providerId="ADAL" clId="{D112DA56-AB40-4357-BB40-112E875EFC1E}" dt="2025-05-08T12:52:41.910" v="13"/>
          <ac:spMkLst>
            <pc:docMk/>
            <pc:sldMk cId="0" sldId="256"/>
            <ac:spMk id="9" creationId="{00000000-0000-0000-0000-000000000000}"/>
          </ac:spMkLst>
        </pc:spChg>
      </pc:sldChg>
      <pc:sldChg chg="modSp mod">
        <pc:chgData name="ΑΛΕΞΑΝΔΡΟΣ ΣΠΟΥΡΝΙΑΣ" userId="2366a3e0-7826-4dd5-9a55-ec149813cab5" providerId="ADAL" clId="{D112DA56-AB40-4357-BB40-112E875EFC1E}" dt="2025-05-08T12:54:24.778" v="20" actId="27636"/>
        <pc:sldMkLst>
          <pc:docMk/>
          <pc:sldMk cId="0" sldId="257"/>
        </pc:sldMkLst>
        <pc:spChg chg="mod">
          <ac:chgData name="ΑΛΕΞΑΝΔΡΟΣ ΣΠΟΥΡΝΙΑΣ" userId="2366a3e0-7826-4dd5-9a55-ec149813cab5" providerId="ADAL" clId="{D112DA56-AB40-4357-BB40-112E875EFC1E}" dt="2025-05-08T12:54:24.778" v="20" actId="27636"/>
          <ac:spMkLst>
            <pc:docMk/>
            <pc:sldMk cId="0" sldId="257"/>
            <ac:spMk id="12" creationId="{3C09F0C8-50D9-A841-9F14-B01E7FEFC8D2}"/>
          </ac:spMkLst>
        </pc:spChg>
      </pc:sldChg>
      <pc:sldChg chg="addSp modSp mod">
        <pc:chgData name="ΑΛΕΞΑΝΔΡΟΣ ΣΠΟΥΡΝΙΑΣ" userId="2366a3e0-7826-4dd5-9a55-ec149813cab5" providerId="ADAL" clId="{D112DA56-AB40-4357-BB40-112E875EFC1E}" dt="2025-05-08T13:05:33.313" v="121" actId="20577"/>
        <pc:sldMkLst>
          <pc:docMk/>
          <pc:sldMk cId="171965099" sldId="273"/>
        </pc:sldMkLst>
        <pc:spChg chg="mod">
          <ac:chgData name="ΑΛΕΞΑΝΔΡΟΣ ΣΠΟΥΡΝΙΑΣ" userId="2366a3e0-7826-4dd5-9a55-ec149813cab5" providerId="ADAL" clId="{D112DA56-AB40-4357-BB40-112E875EFC1E}" dt="2025-05-08T13:04:59.191" v="112" actId="1076"/>
          <ac:spMkLst>
            <pc:docMk/>
            <pc:sldMk cId="171965099" sldId="273"/>
            <ac:spMk id="8" creationId="{844C29B2-E879-2124-90AF-46B8E9091ADB}"/>
          </ac:spMkLst>
        </pc:spChg>
        <pc:spChg chg="mod">
          <ac:chgData name="ΑΛΕΞΑΝΔΡΟΣ ΣΠΟΥΡΝΙΑΣ" userId="2366a3e0-7826-4dd5-9a55-ec149813cab5" providerId="ADAL" clId="{D112DA56-AB40-4357-BB40-112E875EFC1E}" dt="2025-05-08T12:55:21.989" v="54" actId="20577"/>
          <ac:spMkLst>
            <pc:docMk/>
            <pc:sldMk cId="171965099" sldId="273"/>
            <ac:spMk id="9" creationId="{F878E861-BA4F-4F37-6245-5B44FFD93C74}"/>
          </ac:spMkLst>
        </pc:spChg>
        <pc:spChg chg="add mod">
          <ac:chgData name="ΑΛΕΞΑΝΔΡΟΣ ΣΠΟΥΡΝΙΑΣ" userId="2366a3e0-7826-4dd5-9a55-ec149813cab5" providerId="ADAL" clId="{D112DA56-AB40-4357-BB40-112E875EFC1E}" dt="2025-05-08T13:05:02.298" v="113" actId="14100"/>
          <ac:spMkLst>
            <pc:docMk/>
            <pc:sldMk cId="171965099" sldId="273"/>
            <ac:spMk id="12" creationId="{7C9006AF-FD3C-9142-A378-83BE01487DB6}"/>
          </ac:spMkLst>
        </pc:spChg>
        <pc:spChg chg="add mod">
          <ac:chgData name="ΑΛΕΞΑΝΔΡΟΣ ΣΠΟΥΡΝΙΑΣ" userId="2366a3e0-7826-4dd5-9a55-ec149813cab5" providerId="ADAL" clId="{D112DA56-AB40-4357-BB40-112E875EFC1E}" dt="2025-05-08T13:05:33.313" v="121" actId="20577"/>
          <ac:spMkLst>
            <pc:docMk/>
            <pc:sldMk cId="171965099" sldId="273"/>
            <ac:spMk id="14" creationId="{ACD710FB-7F33-FB32-9DD4-3A4B10966570}"/>
          </ac:spMkLst>
        </pc:spChg>
        <pc:grpChg chg="mod">
          <ac:chgData name="ΑΛΕΞΑΝΔΡΟΣ ΣΠΟΥΡΝΙΑΣ" userId="2366a3e0-7826-4dd5-9a55-ec149813cab5" providerId="ADAL" clId="{D112DA56-AB40-4357-BB40-112E875EFC1E}" dt="2025-05-08T13:05:07.386" v="115" actId="1076"/>
          <ac:grpSpMkLst>
            <pc:docMk/>
            <pc:sldMk cId="171965099" sldId="273"/>
            <ac:grpSpMk id="4" creationId="{8A777077-99A3-3AFE-17F8-4B87046B89C3}"/>
          </ac:grpSpMkLst>
        </pc:grpChg>
      </pc:sldChg>
      <pc:sldChg chg="del">
        <pc:chgData name="ΑΛΕΞΑΝΔΡΟΣ ΣΠΟΥΡΝΙΑΣ" userId="2366a3e0-7826-4dd5-9a55-ec149813cab5" providerId="ADAL" clId="{D112DA56-AB40-4357-BB40-112E875EFC1E}" dt="2025-05-08T13:44:19.539" v="293" actId="47"/>
        <pc:sldMkLst>
          <pc:docMk/>
          <pc:sldMk cId="3288637990" sldId="274"/>
        </pc:sldMkLst>
      </pc:sldChg>
      <pc:sldChg chg="del">
        <pc:chgData name="ΑΛΕΞΑΝΔΡΟΣ ΣΠΟΥΡΝΙΑΣ" userId="2366a3e0-7826-4dd5-9a55-ec149813cab5" providerId="ADAL" clId="{D112DA56-AB40-4357-BB40-112E875EFC1E}" dt="2025-05-08T13:44:19.726" v="294" actId="47"/>
        <pc:sldMkLst>
          <pc:docMk/>
          <pc:sldMk cId="1256617996" sldId="275"/>
        </pc:sldMkLst>
      </pc:sldChg>
      <pc:sldChg chg="del">
        <pc:chgData name="ΑΛΕΞΑΝΔΡΟΣ ΣΠΟΥΡΝΙΑΣ" userId="2366a3e0-7826-4dd5-9a55-ec149813cab5" providerId="ADAL" clId="{D112DA56-AB40-4357-BB40-112E875EFC1E}" dt="2025-05-08T13:44:20.601" v="295" actId="47"/>
        <pc:sldMkLst>
          <pc:docMk/>
          <pc:sldMk cId="1889156141" sldId="276"/>
        </pc:sldMkLst>
      </pc:sldChg>
      <pc:sldChg chg="modSp mod">
        <pc:chgData name="ΑΛΕΞΑΝΔΡΟΣ ΣΠΟΥΡΝΙΑΣ" userId="2366a3e0-7826-4dd5-9a55-ec149813cab5" providerId="ADAL" clId="{D112DA56-AB40-4357-BB40-112E875EFC1E}" dt="2025-05-08T15:33:21.065" v="1051" actId="14100"/>
        <pc:sldMkLst>
          <pc:docMk/>
          <pc:sldMk cId="1449208315" sldId="290"/>
        </pc:sldMkLst>
        <pc:spChg chg="mod">
          <ac:chgData name="ΑΛΕΞΑΝΔΡΟΣ ΣΠΟΥΡΝΙΑΣ" userId="2366a3e0-7826-4dd5-9a55-ec149813cab5" providerId="ADAL" clId="{D112DA56-AB40-4357-BB40-112E875EFC1E}" dt="2025-05-08T15:33:21.065" v="1051" actId="14100"/>
          <ac:spMkLst>
            <pc:docMk/>
            <pc:sldMk cId="1449208315" sldId="290"/>
            <ac:spMk id="8" creationId="{0062FC7F-80A1-224B-2303-33680D90DBEB}"/>
          </ac:spMkLst>
        </pc:spChg>
      </pc:sldChg>
      <pc:sldChg chg="del">
        <pc:chgData name="ΑΛΕΞΑΝΔΡΟΣ ΣΠΟΥΡΝΙΑΣ" userId="2366a3e0-7826-4dd5-9a55-ec149813cab5" providerId="ADAL" clId="{D112DA56-AB40-4357-BB40-112E875EFC1E}" dt="2025-05-08T13:44:21.039" v="296" actId="47"/>
        <pc:sldMkLst>
          <pc:docMk/>
          <pc:sldMk cId="3597753037" sldId="292"/>
        </pc:sldMkLst>
      </pc:sldChg>
      <pc:sldChg chg="addSp delSp modSp mod">
        <pc:chgData name="ΑΛΕΞΑΝΔΡΟΣ ΣΠΟΥΡΝΙΑΣ" userId="2366a3e0-7826-4dd5-9a55-ec149813cab5" providerId="ADAL" clId="{D112DA56-AB40-4357-BB40-112E875EFC1E}" dt="2025-05-08T13:28:24.028" v="253" actId="1076"/>
        <pc:sldMkLst>
          <pc:docMk/>
          <pc:sldMk cId="892451497" sldId="293"/>
        </pc:sldMkLst>
        <pc:spChg chg="add mod">
          <ac:chgData name="ΑΛΕΞΑΝΔΡΟΣ ΣΠΟΥΡΝΙΑΣ" userId="2366a3e0-7826-4dd5-9a55-ec149813cab5" providerId="ADAL" clId="{D112DA56-AB40-4357-BB40-112E875EFC1E}" dt="2025-05-08T13:06:08.021" v="123"/>
          <ac:spMkLst>
            <pc:docMk/>
            <pc:sldMk cId="892451497" sldId="293"/>
            <ac:spMk id="7" creationId="{777BA95D-7071-E26D-FBC4-0F5850421502}"/>
          </ac:spMkLst>
        </pc:spChg>
        <pc:spChg chg="mod">
          <ac:chgData name="ΑΛΕΞΑΝΔΡΟΣ ΣΠΟΥΡΝΙΑΣ" userId="2366a3e0-7826-4dd5-9a55-ec149813cab5" providerId="ADAL" clId="{D112DA56-AB40-4357-BB40-112E875EFC1E}" dt="2025-05-08T13:28:24.028" v="253" actId="1076"/>
          <ac:spMkLst>
            <pc:docMk/>
            <pc:sldMk cId="892451497" sldId="293"/>
            <ac:spMk id="8" creationId="{60FBFB9C-F595-81DA-A937-1A924AEFB627}"/>
          </ac:spMkLst>
        </pc:spChg>
        <pc:spChg chg="del">
          <ac:chgData name="ΑΛΕΞΑΝΔΡΟΣ ΣΠΟΥΡΝΙΑΣ" userId="2366a3e0-7826-4dd5-9a55-ec149813cab5" providerId="ADAL" clId="{D112DA56-AB40-4357-BB40-112E875EFC1E}" dt="2025-05-08T13:06:04.662" v="122" actId="478"/>
          <ac:spMkLst>
            <pc:docMk/>
            <pc:sldMk cId="892451497" sldId="293"/>
            <ac:spMk id="9" creationId="{DA2C88EE-3150-7FF5-DD67-E41A728B380A}"/>
          </ac:spMkLst>
        </pc:spChg>
        <pc:spChg chg="add del">
          <ac:chgData name="ΑΛΕΞΑΝΔΡΟΣ ΣΠΟΥΡΝΙΑΣ" userId="2366a3e0-7826-4dd5-9a55-ec149813cab5" providerId="ADAL" clId="{D112DA56-AB40-4357-BB40-112E875EFC1E}" dt="2025-05-08T13:15:12.226" v="175" actId="478"/>
          <ac:spMkLst>
            <pc:docMk/>
            <pc:sldMk cId="892451497" sldId="293"/>
            <ac:spMk id="12" creationId="{7856B322-83B8-8A38-E5D8-A6C8DD5F8D08}"/>
          </ac:spMkLst>
        </pc:spChg>
      </pc:sldChg>
      <pc:sldChg chg="del">
        <pc:chgData name="ΑΛΕΞΑΝΔΡΟΣ ΣΠΟΥΡΝΙΑΣ" userId="2366a3e0-7826-4dd5-9a55-ec149813cab5" providerId="ADAL" clId="{D112DA56-AB40-4357-BB40-112E875EFC1E}" dt="2025-05-08T13:44:19.304" v="292" actId="47"/>
        <pc:sldMkLst>
          <pc:docMk/>
          <pc:sldMk cId="1096361087" sldId="294"/>
        </pc:sldMkLst>
      </pc:sldChg>
      <pc:sldChg chg="delSp modSp add mod">
        <pc:chgData name="ΑΛΕΞΑΝΔΡΟΣ ΣΠΟΥΡΝΙΑΣ" userId="2366a3e0-7826-4dd5-9a55-ec149813cab5" providerId="ADAL" clId="{D112DA56-AB40-4357-BB40-112E875EFC1E}" dt="2025-05-08T13:15:08.931" v="174" actId="478"/>
        <pc:sldMkLst>
          <pc:docMk/>
          <pc:sldMk cId="576522356" sldId="295"/>
        </pc:sldMkLst>
        <pc:spChg chg="mod">
          <ac:chgData name="ΑΛΕΞΑΝΔΡΟΣ ΣΠΟΥΡΝΙΑΣ" userId="2366a3e0-7826-4dd5-9a55-ec149813cab5" providerId="ADAL" clId="{D112DA56-AB40-4357-BB40-112E875EFC1E}" dt="2025-05-08T13:11:22.769" v="160" actId="404"/>
          <ac:spMkLst>
            <pc:docMk/>
            <pc:sldMk cId="576522356" sldId="295"/>
            <ac:spMk id="8" creationId="{7D7349BB-F196-8F90-7DE9-DCDDE505E04A}"/>
          </ac:spMkLst>
        </pc:spChg>
        <pc:spChg chg="del">
          <ac:chgData name="ΑΛΕΞΑΝΔΡΟΣ ΣΠΟΥΡΝΙΑΣ" userId="2366a3e0-7826-4dd5-9a55-ec149813cab5" providerId="ADAL" clId="{D112DA56-AB40-4357-BB40-112E875EFC1E}" dt="2025-05-08T13:15:08.931" v="174" actId="478"/>
          <ac:spMkLst>
            <pc:docMk/>
            <pc:sldMk cId="576522356" sldId="295"/>
            <ac:spMk id="12" creationId="{0D9C8874-7341-20BF-8CE2-E4C095948EF5}"/>
          </ac:spMkLst>
        </pc:spChg>
      </pc:sldChg>
      <pc:sldChg chg="delSp modSp add mod">
        <pc:chgData name="ΑΛΕΞΑΝΔΡΟΣ ΣΠΟΥΡΝΙΑΣ" userId="2366a3e0-7826-4dd5-9a55-ec149813cab5" providerId="ADAL" clId="{D112DA56-AB40-4357-BB40-112E875EFC1E}" dt="2025-05-08T13:15:04.478" v="173" actId="478"/>
        <pc:sldMkLst>
          <pc:docMk/>
          <pc:sldMk cId="1580452537" sldId="296"/>
        </pc:sldMkLst>
        <pc:spChg chg="mod">
          <ac:chgData name="ΑΛΕΞΑΝΔΡΟΣ ΣΠΟΥΡΝΙΑΣ" userId="2366a3e0-7826-4dd5-9a55-ec149813cab5" providerId="ADAL" clId="{D112DA56-AB40-4357-BB40-112E875EFC1E}" dt="2025-05-08T13:12:49.696" v="166" actId="20577"/>
          <ac:spMkLst>
            <pc:docMk/>
            <pc:sldMk cId="1580452537" sldId="296"/>
            <ac:spMk id="8" creationId="{B3A0C4FE-1ED2-DABE-98CE-87B3514BE380}"/>
          </ac:spMkLst>
        </pc:spChg>
        <pc:spChg chg="del">
          <ac:chgData name="ΑΛΕΞΑΝΔΡΟΣ ΣΠΟΥΡΝΙΑΣ" userId="2366a3e0-7826-4dd5-9a55-ec149813cab5" providerId="ADAL" clId="{D112DA56-AB40-4357-BB40-112E875EFC1E}" dt="2025-05-08T13:15:04.478" v="173" actId="478"/>
          <ac:spMkLst>
            <pc:docMk/>
            <pc:sldMk cId="1580452537" sldId="296"/>
            <ac:spMk id="12" creationId="{0CC0AB67-B70C-D4CF-D73C-E57DA205C447}"/>
          </ac:spMkLst>
        </pc:spChg>
      </pc:sldChg>
      <pc:sldChg chg="delSp modSp add mod">
        <pc:chgData name="ΑΛΕΞΑΝΔΡΟΣ ΣΠΟΥΡΝΙΑΣ" userId="2366a3e0-7826-4dd5-9a55-ec149813cab5" providerId="ADAL" clId="{D112DA56-AB40-4357-BB40-112E875EFC1E}" dt="2025-05-08T13:16:43.541" v="186" actId="404"/>
        <pc:sldMkLst>
          <pc:docMk/>
          <pc:sldMk cId="3074297146" sldId="297"/>
        </pc:sldMkLst>
        <pc:spChg chg="mod">
          <ac:chgData name="ΑΛΕΞΑΝΔΡΟΣ ΣΠΟΥΡΝΙΑΣ" userId="2366a3e0-7826-4dd5-9a55-ec149813cab5" providerId="ADAL" clId="{D112DA56-AB40-4357-BB40-112E875EFC1E}" dt="2025-05-08T13:16:43.541" v="186" actId="404"/>
          <ac:spMkLst>
            <pc:docMk/>
            <pc:sldMk cId="3074297146" sldId="297"/>
            <ac:spMk id="8" creationId="{3F3F72C7-A692-D185-0F5C-29A5E741FF91}"/>
          </ac:spMkLst>
        </pc:spChg>
        <pc:spChg chg="del mod">
          <ac:chgData name="ΑΛΕΞΑΝΔΡΟΣ ΣΠΟΥΡΝΙΑΣ" userId="2366a3e0-7826-4dd5-9a55-ec149813cab5" providerId="ADAL" clId="{D112DA56-AB40-4357-BB40-112E875EFC1E}" dt="2025-05-08T13:14:52.118" v="172" actId="478"/>
          <ac:spMkLst>
            <pc:docMk/>
            <pc:sldMk cId="3074297146" sldId="297"/>
            <ac:spMk id="12" creationId="{B66CDEF7-A2F4-80C0-E4E4-B55973CD077F}"/>
          </ac:spMkLst>
        </pc:spChg>
      </pc:sldChg>
      <pc:sldChg chg="modSp add mod">
        <pc:chgData name="ΑΛΕΞΑΝΔΡΟΣ ΣΠΟΥΡΝΙΑΣ" userId="2366a3e0-7826-4dd5-9a55-ec149813cab5" providerId="ADAL" clId="{D112DA56-AB40-4357-BB40-112E875EFC1E}" dt="2025-05-08T13:18:30.085" v="206"/>
        <pc:sldMkLst>
          <pc:docMk/>
          <pc:sldMk cId="4087260132" sldId="298"/>
        </pc:sldMkLst>
        <pc:spChg chg="mod">
          <ac:chgData name="ΑΛΕΞΑΝΔΡΟΣ ΣΠΟΥΡΝΙΑΣ" userId="2366a3e0-7826-4dd5-9a55-ec149813cab5" providerId="ADAL" clId="{D112DA56-AB40-4357-BB40-112E875EFC1E}" dt="2025-05-08T13:18:30.085" v="206"/>
          <ac:spMkLst>
            <pc:docMk/>
            <pc:sldMk cId="4087260132" sldId="298"/>
            <ac:spMk id="8" creationId="{53969EAB-D77D-5B2C-C6BD-C683B582DC12}"/>
          </ac:spMkLst>
        </pc:spChg>
      </pc:sldChg>
      <pc:sldChg chg="modSp add mod">
        <pc:chgData name="ΑΛΕΞΑΝΔΡΟΣ ΣΠΟΥΡΝΙΑΣ" userId="2366a3e0-7826-4dd5-9a55-ec149813cab5" providerId="ADAL" clId="{D112DA56-AB40-4357-BB40-112E875EFC1E}" dt="2025-05-08T13:21:31.973" v="219" actId="1076"/>
        <pc:sldMkLst>
          <pc:docMk/>
          <pc:sldMk cId="3801422542" sldId="299"/>
        </pc:sldMkLst>
        <pc:spChg chg="mod">
          <ac:chgData name="ΑΛΕΞΑΝΔΡΟΣ ΣΠΟΥΡΝΙΑΣ" userId="2366a3e0-7826-4dd5-9a55-ec149813cab5" providerId="ADAL" clId="{D112DA56-AB40-4357-BB40-112E875EFC1E}" dt="2025-05-08T13:21:31.973" v="219" actId="1076"/>
          <ac:spMkLst>
            <pc:docMk/>
            <pc:sldMk cId="3801422542" sldId="299"/>
            <ac:spMk id="8" creationId="{2B7AC543-B493-0DB0-9358-A5A0980E07D4}"/>
          </ac:spMkLst>
        </pc:spChg>
      </pc:sldChg>
      <pc:sldChg chg="modSp add mod">
        <pc:chgData name="ΑΛΕΞΑΝΔΡΟΣ ΣΠΟΥΡΝΙΑΣ" userId="2366a3e0-7826-4dd5-9a55-ec149813cab5" providerId="ADAL" clId="{D112DA56-AB40-4357-BB40-112E875EFC1E}" dt="2025-05-08T13:22:51.904" v="226" actId="1076"/>
        <pc:sldMkLst>
          <pc:docMk/>
          <pc:sldMk cId="1613152324" sldId="300"/>
        </pc:sldMkLst>
        <pc:spChg chg="mod">
          <ac:chgData name="ΑΛΕΞΑΝΔΡΟΣ ΣΠΟΥΡΝΙΑΣ" userId="2366a3e0-7826-4dd5-9a55-ec149813cab5" providerId="ADAL" clId="{D112DA56-AB40-4357-BB40-112E875EFC1E}" dt="2025-05-08T13:22:51.904" v="226" actId="1076"/>
          <ac:spMkLst>
            <pc:docMk/>
            <pc:sldMk cId="1613152324" sldId="300"/>
            <ac:spMk id="8" creationId="{83EC8BC2-6607-5B88-FCC4-4B910AC36D89}"/>
          </ac:spMkLst>
        </pc:spChg>
      </pc:sldChg>
      <pc:sldChg chg="modSp add mod">
        <pc:chgData name="ΑΛΕΞΑΝΔΡΟΣ ΣΠΟΥΡΝΙΑΣ" userId="2366a3e0-7826-4dd5-9a55-ec149813cab5" providerId="ADAL" clId="{D112DA56-AB40-4357-BB40-112E875EFC1E}" dt="2025-05-08T13:23:42.849" v="230"/>
        <pc:sldMkLst>
          <pc:docMk/>
          <pc:sldMk cId="3900493944" sldId="301"/>
        </pc:sldMkLst>
        <pc:spChg chg="mod">
          <ac:chgData name="ΑΛΕΞΑΝΔΡΟΣ ΣΠΟΥΡΝΙΑΣ" userId="2366a3e0-7826-4dd5-9a55-ec149813cab5" providerId="ADAL" clId="{D112DA56-AB40-4357-BB40-112E875EFC1E}" dt="2025-05-08T13:23:42.849" v="230"/>
          <ac:spMkLst>
            <pc:docMk/>
            <pc:sldMk cId="3900493944" sldId="301"/>
            <ac:spMk id="8" creationId="{EE7C69B3-FDF4-58A6-A534-B381216B0E09}"/>
          </ac:spMkLst>
        </pc:spChg>
      </pc:sldChg>
      <pc:sldChg chg="modSp add mod">
        <pc:chgData name="ΑΛΕΞΑΝΔΡΟΣ ΣΠΟΥΡΝΙΑΣ" userId="2366a3e0-7826-4dd5-9a55-ec149813cab5" providerId="ADAL" clId="{D112DA56-AB40-4357-BB40-112E875EFC1E}" dt="2025-05-08T13:25:26.159" v="242" actId="1076"/>
        <pc:sldMkLst>
          <pc:docMk/>
          <pc:sldMk cId="1380704502" sldId="302"/>
        </pc:sldMkLst>
        <pc:spChg chg="mod">
          <ac:chgData name="ΑΛΕΞΑΝΔΡΟΣ ΣΠΟΥΡΝΙΑΣ" userId="2366a3e0-7826-4dd5-9a55-ec149813cab5" providerId="ADAL" clId="{D112DA56-AB40-4357-BB40-112E875EFC1E}" dt="2025-05-08T13:25:26.159" v="242" actId="1076"/>
          <ac:spMkLst>
            <pc:docMk/>
            <pc:sldMk cId="1380704502" sldId="302"/>
            <ac:spMk id="8" creationId="{AA55FEFC-B92C-A57C-8733-85992BA2551F}"/>
          </ac:spMkLst>
        </pc:spChg>
      </pc:sldChg>
      <pc:sldChg chg="modSp add mod">
        <pc:chgData name="ΑΛΕΞΑΝΔΡΟΣ ΣΠΟΥΡΝΙΑΣ" userId="2366a3e0-7826-4dd5-9a55-ec149813cab5" providerId="ADAL" clId="{D112DA56-AB40-4357-BB40-112E875EFC1E}" dt="2025-05-08T13:40:34.693" v="264" actId="948"/>
        <pc:sldMkLst>
          <pc:docMk/>
          <pc:sldMk cId="2999839036" sldId="303"/>
        </pc:sldMkLst>
        <pc:spChg chg="mod">
          <ac:chgData name="ΑΛΕΞΑΝΔΡΟΣ ΣΠΟΥΡΝΙΑΣ" userId="2366a3e0-7826-4dd5-9a55-ec149813cab5" providerId="ADAL" clId="{D112DA56-AB40-4357-BB40-112E875EFC1E}" dt="2025-05-08T13:40:34.693" v="264" actId="948"/>
          <ac:spMkLst>
            <pc:docMk/>
            <pc:sldMk cId="2999839036" sldId="303"/>
            <ac:spMk id="8" creationId="{EF0CCA19-6AD1-80ED-8C6F-8B5597ADF14E}"/>
          </ac:spMkLst>
        </pc:spChg>
      </pc:sldChg>
      <pc:sldChg chg="modSp add mod">
        <pc:chgData name="ΑΛΕΞΑΝΔΡΟΣ ΣΠΟΥΡΝΙΑΣ" userId="2366a3e0-7826-4dd5-9a55-ec149813cab5" providerId="ADAL" clId="{D112DA56-AB40-4357-BB40-112E875EFC1E}" dt="2025-05-08T13:42:16.511" v="276" actId="255"/>
        <pc:sldMkLst>
          <pc:docMk/>
          <pc:sldMk cId="1747256306" sldId="304"/>
        </pc:sldMkLst>
        <pc:spChg chg="mod">
          <ac:chgData name="ΑΛΕΞΑΝΔΡΟΣ ΣΠΟΥΡΝΙΑΣ" userId="2366a3e0-7826-4dd5-9a55-ec149813cab5" providerId="ADAL" clId="{D112DA56-AB40-4357-BB40-112E875EFC1E}" dt="2025-05-08T13:42:16.511" v="276" actId="255"/>
          <ac:spMkLst>
            <pc:docMk/>
            <pc:sldMk cId="1747256306" sldId="304"/>
            <ac:spMk id="8" creationId="{F476A5F7-BC6A-9264-3337-FA4F79409491}"/>
          </ac:spMkLst>
        </pc:spChg>
      </pc:sldChg>
      <pc:sldChg chg="modSp add mod">
        <pc:chgData name="ΑΛΕΞΑΝΔΡΟΣ ΣΠΟΥΡΝΙΑΣ" userId="2366a3e0-7826-4dd5-9a55-ec149813cab5" providerId="ADAL" clId="{D112DA56-AB40-4357-BB40-112E875EFC1E}" dt="2025-05-08T13:44:08.520" v="290" actId="20577"/>
        <pc:sldMkLst>
          <pc:docMk/>
          <pc:sldMk cId="2658010783" sldId="305"/>
        </pc:sldMkLst>
        <pc:spChg chg="mod">
          <ac:chgData name="ΑΛΕΞΑΝΔΡΟΣ ΣΠΟΥΡΝΙΑΣ" userId="2366a3e0-7826-4dd5-9a55-ec149813cab5" providerId="ADAL" clId="{D112DA56-AB40-4357-BB40-112E875EFC1E}" dt="2025-05-08T13:44:08.520" v="290" actId="20577"/>
          <ac:spMkLst>
            <pc:docMk/>
            <pc:sldMk cId="2658010783" sldId="305"/>
            <ac:spMk id="8" creationId="{A8B69E5A-3443-7782-2B98-F25C10C53D81}"/>
          </ac:spMkLst>
        </pc:spChg>
      </pc:sldChg>
      <pc:sldChg chg="modSp add mod">
        <pc:chgData name="ΑΛΕΞΑΝΔΡΟΣ ΣΠΟΥΡΝΙΑΣ" userId="2366a3e0-7826-4dd5-9a55-ec149813cab5" providerId="ADAL" clId="{D112DA56-AB40-4357-BB40-112E875EFC1E}" dt="2025-05-08T13:46:21.696" v="315" actId="1036"/>
        <pc:sldMkLst>
          <pc:docMk/>
          <pc:sldMk cId="1824154750" sldId="306"/>
        </pc:sldMkLst>
        <pc:spChg chg="mod">
          <ac:chgData name="ΑΛΕΞΑΝΔΡΟΣ ΣΠΟΥΡΝΙΑΣ" userId="2366a3e0-7826-4dd5-9a55-ec149813cab5" providerId="ADAL" clId="{D112DA56-AB40-4357-BB40-112E875EFC1E}" dt="2025-05-08T13:46:21.696" v="315" actId="1036"/>
          <ac:spMkLst>
            <pc:docMk/>
            <pc:sldMk cId="1824154750" sldId="306"/>
            <ac:spMk id="8" creationId="{11059E7F-C1F5-11EC-285F-530E0B4B3C22}"/>
          </ac:spMkLst>
        </pc:spChg>
      </pc:sldChg>
      <pc:sldChg chg="modSp add mod">
        <pc:chgData name="ΑΛΕΞΑΝΔΡΟΣ ΣΠΟΥΡΝΙΑΣ" userId="2366a3e0-7826-4dd5-9a55-ec149813cab5" providerId="ADAL" clId="{D112DA56-AB40-4357-BB40-112E875EFC1E}" dt="2025-05-08T13:56:00.260" v="343" actId="1037"/>
        <pc:sldMkLst>
          <pc:docMk/>
          <pc:sldMk cId="3521456877" sldId="307"/>
        </pc:sldMkLst>
        <pc:spChg chg="mod">
          <ac:chgData name="ΑΛΕΞΑΝΔΡΟΣ ΣΠΟΥΡΝΙΑΣ" userId="2366a3e0-7826-4dd5-9a55-ec149813cab5" providerId="ADAL" clId="{D112DA56-AB40-4357-BB40-112E875EFC1E}" dt="2025-05-08T13:56:00.260" v="343" actId="1037"/>
          <ac:spMkLst>
            <pc:docMk/>
            <pc:sldMk cId="3521456877" sldId="307"/>
            <ac:spMk id="8" creationId="{6F3C6BAD-4AE0-3B3A-6F9E-DEB17C691410}"/>
          </ac:spMkLst>
        </pc:spChg>
        <pc:grpChg chg="mod">
          <ac:chgData name="ΑΛΕΞΑΝΔΡΟΣ ΣΠΟΥΡΝΙΑΣ" userId="2366a3e0-7826-4dd5-9a55-ec149813cab5" providerId="ADAL" clId="{D112DA56-AB40-4357-BB40-112E875EFC1E}" dt="2025-05-08T13:55:51.021" v="337" actId="1076"/>
          <ac:grpSpMkLst>
            <pc:docMk/>
            <pc:sldMk cId="3521456877" sldId="307"/>
            <ac:grpSpMk id="4" creationId="{6B3358E6-13FE-0998-7513-5729225D7B73}"/>
          </ac:grpSpMkLst>
        </pc:grpChg>
      </pc:sldChg>
      <pc:sldChg chg="modSp add mod ord">
        <pc:chgData name="ΑΛΕΞΑΝΔΡΟΣ ΣΠΟΥΡΝΙΑΣ" userId="2366a3e0-7826-4dd5-9a55-ec149813cab5" providerId="ADAL" clId="{D112DA56-AB40-4357-BB40-112E875EFC1E}" dt="2025-05-08T14:10:08.344" v="420" actId="1036"/>
        <pc:sldMkLst>
          <pc:docMk/>
          <pc:sldMk cId="2205034387" sldId="308"/>
        </pc:sldMkLst>
        <pc:spChg chg="mod">
          <ac:chgData name="ΑΛΕΞΑΝΔΡΟΣ ΣΠΟΥΡΝΙΑΣ" userId="2366a3e0-7826-4dd5-9a55-ec149813cab5" providerId="ADAL" clId="{D112DA56-AB40-4357-BB40-112E875EFC1E}" dt="2025-05-08T14:10:08.344" v="420" actId="1036"/>
          <ac:spMkLst>
            <pc:docMk/>
            <pc:sldMk cId="2205034387" sldId="308"/>
            <ac:spMk id="8" creationId="{59ECE319-F4BC-9B71-D870-6478B9FF76F6}"/>
          </ac:spMkLst>
        </pc:spChg>
      </pc:sldChg>
      <pc:sldChg chg="modSp add mod ord">
        <pc:chgData name="ΑΛΕΞΑΝΔΡΟΣ ΣΠΟΥΡΝΙΑΣ" userId="2366a3e0-7826-4dd5-9a55-ec149813cab5" providerId="ADAL" clId="{D112DA56-AB40-4357-BB40-112E875EFC1E}" dt="2025-05-08T14:06:52.068" v="406" actId="5793"/>
        <pc:sldMkLst>
          <pc:docMk/>
          <pc:sldMk cId="4205417853" sldId="309"/>
        </pc:sldMkLst>
        <pc:spChg chg="mod">
          <ac:chgData name="ΑΛΕΞΑΝΔΡΟΣ ΣΠΟΥΡΝΙΑΣ" userId="2366a3e0-7826-4dd5-9a55-ec149813cab5" providerId="ADAL" clId="{D112DA56-AB40-4357-BB40-112E875EFC1E}" dt="2025-05-08T14:06:52.068" v="406" actId="5793"/>
          <ac:spMkLst>
            <pc:docMk/>
            <pc:sldMk cId="4205417853" sldId="309"/>
            <ac:spMk id="8" creationId="{04BB62F6-E4E3-4D82-4674-135EE899A32C}"/>
          </ac:spMkLst>
        </pc:spChg>
      </pc:sldChg>
      <pc:sldChg chg="modSp add mod">
        <pc:chgData name="ΑΛΕΞΑΝΔΡΟΣ ΣΠΟΥΡΝΙΑΣ" userId="2366a3e0-7826-4dd5-9a55-ec149813cab5" providerId="ADAL" clId="{D112DA56-AB40-4357-BB40-112E875EFC1E}" dt="2025-05-08T14:04:00.196" v="386" actId="20577"/>
        <pc:sldMkLst>
          <pc:docMk/>
          <pc:sldMk cId="3670450357" sldId="310"/>
        </pc:sldMkLst>
        <pc:spChg chg="mod">
          <ac:chgData name="ΑΛΕΞΑΝΔΡΟΣ ΣΠΟΥΡΝΙΑΣ" userId="2366a3e0-7826-4dd5-9a55-ec149813cab5" providerId="ADAL" clId="{D112DA56-AB40-4357-BB40-112E875EFC1E}" dt="2025-05-08T14:04:00.196" v="386" actId="20577"/>
          <ac:spMkLst>
            <pc:docMk/>
            <pc:sldMk cId="3670450357" sldId="310"/>
            <ac:spMk id="8" creationId="{B7D2B80E-E51F-B04D-67BD-A05828BC63B3}"/>
          </ac:spMkLst>
        </pc:spChg>
      </pc:sldChg>
      <pc:sldChg chg="modSp add mod">
        <pc:chgData name="ΑΛΕΞΑΝΔΡΟΣ ΣΠΟΥΡΝΙΑΣ" userId="2366a3e0-7826-4dd5-9a55-ec149813cab5" providerId="ADAL" clId="{D112DA56-AB40-4357-BB40-112E875EFC1E}" dt="2025-05-08T14:19:27.999" v="490" actId="207"/>
        <pc:sldMkLst>
          <pc:docMk/>
          <pc:sldMk cId="789316782" sldId="311"/>
        </pc:sldMkLst>
        <pc:spChg chg="mod">
          <ac:chgData name="ΑΛΕΞΑΝΔΡΟΣ ΣΠΟΥΡΝΙΑΣ" userId="2366a3e0-7826-4dd5-9a55-ec149813cab5" providerId="ADAL" clId="{D112DA56-AB40-4357-BB40-112E875EFC1E}" dt="2025-05-08T14:19:27.999" v="490" actId="207"/>
          <ac:spMkLst>
            <pc:docMk/>
            <pc:sldMk cId="789316782" sldId="311"/>
            <ac:spMk id="8" creationId="{59F4F26B-15D1-3052-882F-5F68C8A1D193}"/>
          </ac:spMkLst>
        </pc:spChg>
      </pc:sldChg>
      <pc:sldChg chg="modSp add mod ord">
        <pc:chgData name="ΑΛΕΞΑΝΔΡΟΣ ΣΠΟΥΡΝΙΑΣ" userId="2366a3e0-7826-4dd5-9a55-ec149813cab5" providerId="ADAL" clId="{D112DA56-AB40-4357-BB40-112E875EFC1E}" dt="2025-05-08T14:17:33.314" v="472"/>
        <pc:sldMkLst>
          <pc:docMk/>
          <pc:sldMk cId="4041569353" sldId="312"/>
        </pc:sldMkLst>
        <pc:spChg chg="mod">
          <ac:chgData name="ΑΛΕΞΑΝΔΡΟΣ ΣΠΟΥΡΝΙΑΣ" userId="2366a3e0-7826-4dd5-9a55-ec149813cab5" providerId="ADAL" clId="{D112DA56-AB40-4357-BB40-112E875EFC1E}" dt="2025-05-08T14:17:26.486" v="470" actId="20577"/>
          <ac:spMkLst>
            <pc:docMk/>
            <pc:sldMk cId="4041569353" sldId="312"/>
            <ac:spMk id="8" creationId="{402FEBE8-0DDA-A3C1-F8C0-88773A607633}"/>
          </ac:spMkLst>
        </pc:spChg>
      </pc:sldChg>
      <pc:sldChg chg="modSp add mod">
        <pc:chgData name="ΑΛΕΞΑΝΔΡΟΣ ΣΠΟΥΡΝΙΑΣ" userId="2366a3e0-7826-4dd5-9a55-ec149813cab5" providerId="ADAL" clId="{D112DA56-AB40-4357-BB40-112E875EFC1E}" dt="2025-05-08T14:22:35.074" v="505" actId="948"/>
        <pc:sldMkLst>
          <pc:docMk/>
          <pc:sldMk cId="821577811" sldId="313"/>
        </pc:sldMkLst>
        <pc:spChg chg="mod">
          <ac:chgData name="ΑΛΕΞΑΝΔΡΟΣ ΣΠΟΥΡΝΙΑΣ" userId="2366a3e0-7826-4dd5-9a55-ec149813cab5" providerId="ADAL" clId="{D112DA56-AB40-4357-BB40-112E875EFC1E}" dt="2025-05-08T14:22:35.074" v="505" actId="948"/>
          <ac:spMkLst>
            <pc:docMk/>
            <pc:sldMk cId="821577811" sldId="313"/>
            <ac:spMk id="8" creationId="{2AE98D7C-67FC-791E-BB5D-85370F6D40D9}"/>
          </ac:spMkLst>
        </pc:spChg>
      </pc:sldChg>
      <pc:sldChg chg="modSp add mod">
        <pc:chgData name="ΑΛΕΞΑΝΔΡΟΣ ΣΠΟΥΡΝΙΑΣ" userId="2366a3e0-7826-4dd5-9a55-ec149813cab5" providerId="ADAL" clId="{D112DA56-AB40-4357-BB40-112E875EFC1E}" dt="2025-05-08T14:28:32.785" v="548" actId="948"/>
        <pc:sldMkLst>
          <pc:docMk/>
          <pc:sldMk cId="2805184665" sldId="314"/>
        </pc:sldMkLst>
        <pc:spChg chg="mod">
          <ac:chgData name="ΑΛΕΞΑΝΔΡΟΣ ΣΠΟΥΡΝΙΑΣ" userId="2366a3e0-7826-4dd5-9a55-ec149813cab5" providerId="ADAL" clId="{D112DA56-AB40-4357-BB40-112E875EFC1E}" dt="2025-05-08T14:28:32.785" v="548" actId="948"/>
          <ac:spMkLst>
            <pc:docMk/>
            <pc:sldMk cId="2805184665" sldId="314"/>
            <ac:spMk id="8" creationId="{25D87DD1-9B87-CC8E-B105-D29E296F46A0}"/>
          </ac:spMkLst>
        </pc:spChg>
      </pc:sldChg>
      <pc:sldChg chg="modSp add mod">
        <pc:chgData name="ΑΛΕΞΑΝΔΡΟΣ ΣΠΟΥΡΝΙΑΣ" userId="2366a3e0-7826-4dd5-9a55-ec149813cab5" providerId="ADAL" clId="{D112DA56-AB40-4357-BB40-112E875EFC1E}" dt="2025-05-08T14:30:01.067" v="555" actId="948"/>
        <pc:sldMkLst>
          <pc:docMk/>
          <pc:sldMk cId="1359154525" sldId="315"/>
        </pc:sldMkLst>
        <pc:spChg chg="mod">
          <ac:chgData name="ΑΛΕΞΑΝΔΡΟΣ ΣΠΟΥΡΝΙΑΣ" userId="2366a3e0-7826-4dd5-9a55-ec149813cab5" providerId="ADAL" clId="{D112DA56-AB40-4357-BB40-112E875EFC1E}" dt="2025-05-08T14:30:01.067" v="555" actId="948"/>
          <ac:spMkLst>
            <pc:docMk/>
            <pc:sldMk cId="1359154525" sldId="315"/>
            <ac:spMk id="8" creationId="{97CC4D7C-2E04-DCA8-B99C-0D9A477FFFD8}"/>
          </ac:spMkLst>
        </pc:spChg>
      </pc:sldChg>
      <pc:sldChg chg="modSp add mod">
        <pc:chgData name="ΑΛΕΞΑΝΔΡΟΣ ΣΠΟΥΡΝΙΑΣ" userId="2366a3e0-7826-4dd5-9a55-ec149813cab5" providerId="ADAL" clId="{D112DA56-AB40-4357-BB40-112E875EFC1E}" dt="2025-05-08T14:33:49.328" v="584" actId="1035"/>
        <pc:sldMkLst>
          <pc:docMk/>
          <pc:sldMk cId="3936181607" sldId="316"/>
        </pc:sldMkLst>
        <pc:spChg chg="mod">
          <ac:chgData name="ΑΛΕΞΑΝΔΡΟΣ ΣΠΟΥΡΝΙΑΣ" userId="2366a3e0-7826-4dd5-9a55-ec149813cab5" providerId="ADAL" clId="{D112DA56-AB40-4357-BB40-112E875EFC1E}" dt="2025-05-08T14:33:49.328" v="584" actId="1035"/>
          <ac:spMkLst>
            <pc:docMk/>
            <pc:sldMk cId="3936181607" sldId="316"/>
            <ac:spMk id="8" creationId="{D6DEF65D-6D4D-B0C6-A048-6D2BD80459B4}"/>
          </ac:spMkLst>
        </pc:spChg>
      </pc:sldChg>
      <pc:sldChg chg="modSp add mod">
        <pc:chgData name="ΑΛΕΞΑΝΔΡΟΣ ΣΠΟΥΡΝΙΑΣ" userId="2366a3e0-7826-4dd5-9a55-ec149813cab5" providerId="ADAL" clId="{D112DA56-AB40-4357-BB40-112E875EFC1E}" dt="2025-05-08T14:37:30.738" v="602" actId="1076"/>
        <pc:sldMkLst>
          <pc:docMk/>
          <pc:sldMk cId="1550989847" sldId="317"/>
        </pc:sldMkLst>
        <pc:spChg chg="mod">
          <ac:chgData name="ΑΛΕΞΑΝΔΡΟΣ ΣΠΟΥΡΝΙΑΣ" userId="2366a3e0-7826-4dd5-9a55-ec149813cab5" providerId="ADAL" clId="{D112DA56-AB40-4357-BB40-112E875EFC1E}" dt="2025-05-08T14:37:30.738" v="602" actId="1076"/>
          <ac:spMkLst>
            <pc:docMk/>
            <pc:sldMk cId="1550989847" sldId="317"/>
            <ac:spMk id="8" creationId="{E81DF330-14DA-5173-4221-C4BA1C1951D9}"/>
          </ac:spMkLst>
        </pc:spChg>
      </pc:sldChg>
      <pc:sldChg chg="modSp add mod">
        <pc:chgData name="ΑΛΕΞΑΝΔΡΟΣ ΣΠΟΥΡΝΙΑΣ" userId="2366a3e0-7826-4dd5-9a55-ec149813cab5" providerId="ADAL" clId="{D112DA56-AB40-4357-BB40-112E875EFC1E}" dt="2025-05-08T14:39:37.238" v="629" actId="20577"/>
        <pc:sldMkLst>
          <pc:docMk/>
          <pc:sldMk cId="3744662083" sldId="318"/>
        </pc:sldMkLst>
        <pc:spChg chg="mod">
          <ac:chgData name="ΑΛΕΞΑΝΔΡΟΣ ΣΠΟΥΡΝΙΑΣ" userId="2366a3e0-7826-4dd5-9a55-ec149813cab5" providerId="ADAL" clId="{D112DA56-AB40-4357-BB40-112E875EFC1E}" dt="2025-05-08T14:39:37.238" v="629" actId="20577"/>
          <ac:spMkLst>
            <pc:docMk/>
            <pc:sldMk cId="3744662083" sldId="318"/>
            <ac:spMk id="8" creationId="{F406F39E-5E0C-02F5-0C44-54D3DD909F63}"/>
          </ac:spMkLst>
        </pc:spChg>
      </pc:sldChg>
      <pc:sldChg chg="modSp add mod">
        <pc:chgData name="ΑΛΕΞΑΝΔΡΟΣ ΣΠΟΥΡΝΙΑΣ" userId="2366a3e0-7826-4dd5-9a55-ec149813cab5" providerId="ADAL" clId="{D112DA56-AB40-4357-BB40-112E875EFC1E}" dt="2025-05-08T14:41:09.331" v="643" actId="1035"/>
        <pc:sldMkLst>
          <pc:docMk/>
          <pc:sldMk cId="368308315" sldId="319"/>
        </pc:sldMkLst>
        <pc:spChg chg="mod">
          <ac:chgData name="ΑΛΕΞΑΝΔΡΟΣ ΣΠΟΥΡΝΙΑΣ" userId="2366a3e0-7826-4dd5-9a55-ec149813cab5" providerId="ADAL" clId="{D112DA56-AB40-4357-BB40-112E875EFC1E}" dt="2025-05-08T14:41:09.331" v="643" actId="1035"/>
          <ac:spMkLst>
            <pc:docMk/>
            <pc:sldMk cId="368308315" sldId="319"/>
            <ac:spMk id="8" creationId="{773828CE-DD35-6145-45A5-299995F3893F}"/>
          </ac:spMkLst>
        </pc:spChg>
      </pc:sldChg>
      <pc:sldChg chg="modSp add mod">
        <pc:chgData name="ΑΛΕΞΑΝΔΡΟΣ ΣΠΟΥΡΝΙΑΣ" userId="2366a3e0-7826-4dd5-9a55-ec149813cab5" providerId="ADAL" clId="{D112DA56-AB40-4357-BB40-112E875EFC1E}" dt="2025-05-08T14:46:26.786" v="706" actId="255"/>
        <pc:sldMkLst>
          <pc:docMk/>
          <pc:sldMk cId="1940428763" sldId="320"/>
        </pc:sldMkLst>
        <pc:spChg chg="mod">
          <ac:chgData name="ΑΛΕΞΑΝΔΡΟΣ ΣΠΟΥΡΝΙΑΣ" userId="2366a3e0-7826-4dd5-9a55-ec149813cab5" providerId="ADAL" clId="{D112DA56-AB40-4357-BB40-112E875EFC1E}" dt="2025-05-08T14:46:26.786" v="706" actId="255"/>
          <ac:spMkLst>
            <pc:docMk/>
            <pc:sldMk cId="1940428763" sldId="320"/>
            <ac:spMk id="8" creationId="{DF714F9B-0B98-B805-C558-B2F2A1EDE500}"/>
          </ac:spMkLst>
        </pc:spChg>
      </pc:sldChg>
      <pc:sldChg chg="modSp add mod">
        <pc:chgData name="ΑΛΕΞΑΝΔΡΟΣ ΣΠΟΥΡΝΙΑΣ" userId="2366a3e0-7826-4dd5-9a55-ec149813cab5" providerId="ADAL" clId="{D112DA56-AB40-4357-BB40-112E875EFC1E}" dt="2025-05-08T14:48:17.202" v="745" actId="20577"/>
        <pc:sldMkLst>
          <pc:docMk/>
          <pc:sldMk cId="2411209606" sldId="321"/>
        </pc:sldMkLst>
        <pc:spChg chg="mod">
          <ac:chgData name="ΑΛΕΞΑΝΔΡΟΣ ΣΠΟΥΡΝΙΑΣ" userId="2366a3e0-7826-4dd5-9a55-ec149813cab5" providerId="ADAL" clId="{D112DA56-AB40-4357-BB40-112E875EFC1E}" dt="2025-05-08T14:48:17.202" v="745" actId="20577"/>
          <ac:spMkLst>
            <pc:docMk/>
            <pc:sldMk cId="2411209606" sldId="321"/>
            <ac:spMk id="8" creationId="{3CFB4564-156D-B203-893E-DEB89EB57ADA}"/>
          </ac:spMkLst>
        </pc:spChg>
      </pc:sldChg>
      <pc:sldChg chg="modSp add mod ord">
        <pc:chgData name="ΑΛΕΞΑΝΔΡΟΣ ΣΠΟΥΡΝΙΑΣ" userId="2366a3e0-7826-4dd5-9a55-ec149813cab5" providerId="ADAL" clId="{D112DA56-AB40-4357-BB40-112E875EFC1E}" dt="2025-05-08T14:51:41.651" v="778" actId="1038"/>
        <pc:sldMkLst>
          <pc:docMk/>
          <pc:sldMk cId="1365335133" sldId="322"/>
        </pc:sldMkLst>
        <pc:spChg chg="mod">
          <ac:chgData name="ΑΛΕΞΑΝΔΡΟΣ ΣΠΟΥΡΝΙΑΣ" userId="2366a3e0-7826-4dd5-9a55-ec149813cab5" providerId="ADAL" clId="{D112DA56-AB40-4357-BB40-112E875EFC1E}" dt="2025-05-08T14:51:41.651" v="778" actId="1038"/>
          <ac:spMkLst>
            <pc:docMk/>
            <pc:sldMk cId="1365335133" sldId="322"/>
            <ac:spMk id="8" creationId="{3F2CABB0-03EC-0395-96A1-1719610C9E10}"/>
          </ac:spMkLst>
        </pc:spChg>
        <pc:grpChg chg="mod">
          <ac:chgData name="ΑΛΕΞΑΝΔΡΟΣ ΣΠΟΥΡΝΙΑΣ" userId="2366a3e0-7826-4dd5-9a55-ec149813cab5" providerId="ADAL" clId="{D112DA56-AB40-4357-BB40-112E875EFC1E}" dt="2025-05-08T14:51:35.854" v="776" actId="1037"/>
          <ac:grpSpMkLst>
            <pc:docMk/>
            <pc:sldMk cId="1365335133" sldId="322"/>
            <ac:grpSpMk id="4" creationId="{E276B666-73A4-0E04-2EFC-7EA6BA14BBAA}"/>
          </ac:grpSpMkLst>
        </pc:grpChg>
      </pc:sldChg>
      <pc:sldChg chg="add del">
        <pc:chgData name="ΑΛΕΞΑΝΔΡΟΣ ΣΠΟΥΡΝΙΑΣ" userId="2366a3e0-7826-4dd5-9a55-ec149813cab5" providerId="ADAL" clId="{D112DA56-AB40-4357-BB40-112E875EFC1E}" dt="2025-05-08T14:49:14.755" v="747" actId="2696"/>
        <pc:sldMkLst>
          <pc:docMk/>
          <pc:sldMk cId="3082595294" sldId="322"/>
        </pc:sldMkLst>
      </pc:sldChg>
      <pc:sldChg chg="modSp add mod">
        <pc:chgData name="ΑΛΕΞΑΝΔΡΟΣ ΣΠΟΥΡΝΙΑΣ" userId="2366a3e0-7826-4dd5-9a55-ec149813cab5" providerId="ADAL" clId="{D112DA56-AB40-4357-BB40-112E875EFC1E}" dt="2025-05-08T14:54:37.948" v="800" actId="1036"/>
        <pc:sldMkLst>
          <pc:docMk/>
          <pc:sldMk cId="796997122" sldId="323"/>
        </pc:sldMkLst>
        <pc:spChg chg="mod">
          <ac:chgData name="ΑΛΕΞΑΝΔΡΟΣ ΣΠΟΥΡΝΙΑΣ" userId="2366a3e0-7826-4dd5-9a55-ec149813cab5" providerId="ADAL" clId="{D112DA56-AB40-4357-BB40-112E875EFC1E}" dt="2025-05-08T14:54:37.948" v="800" actId="1036"/>
          <ac:spMkLst>
            <pc:docMk/>
            <pc:sldMk cId="796997122" sldId="323"/>
            <ac:spMk id="8" creationId="{7B0B5015-08E6-3103-1F3D-3A551FE414EB}"/>
          </ac:spMkLst>
        </pc:spChg>
      </pc:sldChg>
      <pc:sldChg chg="modSp add mod">
        <pc:chgData name="ΑΛΕΞΑΝΔΡΟΣ ΣΠΟΥΡΝΙΑΣ" userId="2366a3e0-7826-4dd5-9a55-ec149813cab5" providerId="ADAL" clId="{D112DA56-AB40-4357-BB40-112E875EFC1E}" dt="2025-05-08T14:58:19.731" v="825" actId="948"/>
        <pc:sldMkLst>
          <pc:docMk/>
          <pc:sldMk cId="1725133554" sldId="324"/>
        </pc:sldMkLst>
        <pc:spChg chg="mod">
          <ac:chgData name="ΑΛΕΞΑΝΔΡΟΣ ΣΠΟΥΡΝΙΑΣ" userId="2366a3e0-7826-4dd5-9a55-ec149813cab5" providerId="ADAL" clId="{D112DA56-AB40-4357-BB40-112E875EFC1E}" dt="2025-05-08T14:58:19.731" v="825" actId="948"/>
          <ac:spMkLst>
            <pc:docMk/>
            <pc:sldMk cId="1725133554" sldId="324"/>
            <ac:spMk id="8" creationId="{95614F8E-C204-9492-83AF-35B1E687630F}"/>
          </ac:spMkLst>
        </pc:spChg>
      </pc:sldChg>
      <pc:sldChg chg="modSp add mod">
        <pc:chgData name="ΑΛΕΞΑΝΔΡΟΣ ΣΠΟΥΡΝΙΑΣ" userId="2366a3e0-7826-4dd5-9a55-ec149813cab5" providerId="ADAL" clId="{D112DA56-AB40-4357-BB40-112E875EFC1E}" dt="2025-05-08T14:59:30.924" v="833"/>
        <pc:sldMkLst>
          <pc:docMk/>
          <pc:sldMk cId="3597099872" sldId="325"/>
        </pc:sldMkLst>
        <pc:spChg chg="mod">
          <ac:chgData name="ΑΛΕΞΑΝΔΡΟΣ ΣΠΟΥΡΝΙΑΣ" userId="2366a3e0-7826-4dd5-9a55-ec149813cab5" providerId="ADAL" clId="{D112DA56-AB40-4357-BB40-112E875EFC1E}" dt="2025-05-08T14:59:30.924" v="833"/>
          <ac:spMkLst>
            <pc:docMk/>
            <pc:sldMk cId="3597099872" sldId="325"/>
            <ac:spMk id="8" creationId="{92D519CF-E1C5-7655-14C5-DB1771B9627F}"/>
          </ac:spMkLst>
        </pc:spChg>
      </pc:sldChg>
      <pc:sldChg chg="addSp delSp modSp add mod">
        <pc:chgData name="ΑΛΕΞΑΝΔΡΟΣ ΣΠΟΥΡΝΙΑΣ" userId="2366a3e0-7826-4dd5-9a55-ec149813cab5" providerId="ADAL" clId="{D112DA56-AB40-4357-BB40-112E875EFC1E}" dt="2025-05-08T15:04:36.382" v="864" actId="1076"/>
        <pc:sldMkLst>
          <pc:docMk/>
          <pc:sldMk cId="580932637" sldId="326"/>
        </pc:sldMkLst>
        <pc:spChg chg="mod">
          <ac:chgData name="ΑΛΕΞΑΝΔΡΟΣ ΣΠΟΥΡΝΙΑΣ" userId="2366a3e0-7826-4dd5-9a55-ec149813cab5" providerId="ADAL" clId="{D112DA56-AB40-4357-BB40-112E875EFC1E}" dt="2025-05-08T15:04:28.234" v="862" actId="948"/>
          <ac:spMkLst>
            <pc:docMk/>
            <pc:sldMk cId="580932637" sldId="326"/>
            <ac:spMk id="8" creationId="{AB701C08-240F-6C4D-9C65-2A22E488B6BA}"/>
          </ac:spMkLst>
        </pc:spChg>
        <pc:spChg chg="add del mod">
          <ac:chgData name="ΑΛΕΞΑΝΔΡΟΣ ΣΠΟΥΡΝΙΑΣ" userId="2366a3e0-7826-4dd5-9a55-ec149813cab5" providerId="ADAL" clId="{D112DA56-AB40-4357-BB40-112E875EFC1E}" dt="2025-05-08T15:00:28.696" v="840" actId="478"/>
          <ac:spMkLst>
            <pc:docMk/>
            <pc:sldMk cId="580932637" sldId="326"/>
            <ac:spMk id="9" creationId="{5A9CD563-256F-2516-FC84-5146AC875EB4}"/>
          </ac:spMkLst>
        </pc:spChg>
        <pc:grpChg chg="mod">
          <ac:chgData name="ΑΛΕΞΑΝΔΡΟΣ ΣΠΟΥΡΝΙΑΣ" userId="2366a3e0-7826-4dd5-9a55-ec149813cab5" providerId="ADAL" clId="{D112DA56-AB40-4357-BB40-112E875EFC1E}" dt="2025-05-08T15:04:36.382" v="864" actId="1076"/>
          <ac:grpSpMkLst>
            <pc:docMk/>
            <pc:sldMk cId="580932637" sldId="326"/>
            <ac:grpSpMk id="4" creationId="{09CAEED2-5FF7-9590-1854-07E7673DE6DF}"/>
          </ac:grpSpMkLst>
        </pc:grpChg>
      </pc:sldChg>
      <pc:sldChg chg="modSp add mod">
        <pc:chgData name="ΑΛΕΞΑΝΔΡΟΣ ΣΠΟΥΡΝΙΑΣ" userId="2366a3e0-7826-4dd5-9a55-ec149813cab5" providerId="ADAL" clId="{D112DA56-AB40-4357-BB40-112E875EFC1E}" dt="2025-05-08T15:06:31.014" v="876" actId="1076"/>
        <pc:sldMkLst>
          <pc:docMk/>
          <pc:sldMk cId="337297758" sldId="327"/>
        </pc:sldMkLst>
        <pc:spChg chg="mod">
          <ac:chgData name="ΑΛΕΞΑΝΔΡΟΣ ΣΠΟΥΡΝΙΑΣ" userId="2366a3e0-7826-4dd5-9a55-ec149813cab5" providerId="ADAL" clId="{D112DA56-AB40-4357-BB40-112E875EFC1E}" dt="2025-05-08T15:06:31.014" v="876" actId="1076"/>
          <ac:spMkLst>
            <pc:docMk/>
            <pc:sldMk cId="337297758" sldId="327"/>
            <ac:spMk id="8" creationId="{F8E307BC-07BB-8D76-89E3-7C016FCA5E1F}"/>
          </ac:spMkLst>
        </pc:spChg>
      </pc:sldChg>
      <pc:sldChg chg="modSp add mod">
        <pc:chgData name="ΑΛΕΞΑΝΔΡΟΣ ΣΠΟΥΡΝΙΑΣ" userId="2366a3e0-7826-4dd5-9a55-ec149813cab5" providerId="ADAL" clId="{D112DA56-AB40-4357-BB40-112E875EFC1E}" dt="2025-05-08T15:09:09.260" v="889" actId="20577"/>
        <pc:sldMkLst>
          <pc:docMk/>
          <pc:sldMk cId="687749039" sldId="328"/>
        </pc:sldMkLst>
        <pc:spChg chg="mod">
          <ac:chgData name="ΑΛΕΞΑΝΔΡΟΣ ΣΠΟΥΡΝΙΑΣ" userId="2366a3e0-7826-4dd5-9a55-ec149813cab5" providerId="ADAL" clId="{D112DA56-AB40-4357-BB40-112E875EFC1E}" dt="2025-05-08T15:09:09.260" v="889" actId="20577"/>
          <ac:spMkLst>
            <pc:docMk/>
            <pc:sldMk cId="687749039" sldId="328"/>
            <ac:spMk id="8" creationId="{731B6BCA-BA25-1555-A3FE-0CE8B9C38537}"/>
          </ac:spMkLst>
        </pc:spChg>
      </pc:sldChg>
      <pc:sldChg chg="modSp add mod">
        <pc:chgData name="ΑΛΕΞΑΝΔΡΟΣ ΣΠΟΥΡΝΙΑΣ" userId="2366a3e0-7826-4dd5-9a55-ec149813cab5" providerId="ADAL" clId="{D112DA56-AB40-4357-BB40-112E875EFC1E}" dt="2025-05-08T15:11:50.468" v="902" actId="6549"/>
        <pc:sldMkLst>
          <pc:docMk/>
          <pc:sldMk cId="2846741529" sldId="329"/>
        </pc:sldMkLst>
        <pc:spChg chg="mod">
          <ac:chgData name="ΑΛΕΞΑΝΔΡΟΣ ΣΠΟΥΡΝΙΑΣ" userId="2366a3e0-7826-4dd5-9a55-ec149813cab5" providerId="ADAL" clId="{D112DA56-AB40-4357-BB40-112E875EFC1E}" dt="2025-05-08T15:11:50.468" v="902" actId="6549"/>
          <ac:spMkLst>
            <pc:docMk/>
            <pc:sldMk cId="2846741529" sldId="329"/>
            <ac:spMk id="8" creationId="{56E3AFAB-97A1-8330-B893-64F373425ED6}"/>
          </ac:spMkLst>
        </pc:spChg>
      </pc:sldChg>
      <pc:sldChg chg="modSp add mod">
        <pc:chgData name="ΑΛΕΞΑΝΔΡΟΣ ΣΠΟΥΡΝΙΑΣ" userId="2366a3e0-7826-4dd5-9a55-ec149813cab5" providerId="ADAL" clId="{D112DA56-AB40-4357-BB40-112E875EFC1E}" dt="2025-05-08T15:15:04.794" v="967" actId="20577"/>
        <pc:sldMkLst>
          <pc:docMk/>
          <pc:sldMk cId="3267947063" sldId="330"/>
        </pc:sldMkLst>
        <pc:spChg chg="mod">
          <ac:chgData name="ΑΛΕΞΑΝΔΡΟΣ ΣΠΟΥΡΝΙΑΣ" userId="2366a3e0-7826-4dd5-9a55-ec149813cab5" providerId="ADAL" clId="{D112DA56-AB40-4357-BB40-112E875EFC1E}" dt="2025-05-08T15:15:04.794" v="967" actId="20577"/>
          <ac:spMkLst>
            <pc:docMk/>
            <pc:sldMk cId="3267947063" sldId="330"/>
            <ac:spMk id="8" creationId="{5FB844EC-EF6A-4C1D-00D3-AFAC43836F93}"/>
          </ac:spMkLst>
        </pc:spChg>
      </pc:sldChg>
      <pc:sldChg chg="modSp add mod">
        <pc:chgData name="ΑΛΕΞΑΝΔΡΟΣ ΣΠΟΥΡΝΙΑΣ" userId="2366a3e0-7826-4dd5-9a55-ec149813cab5" providerId="ADAL" clId="{D112DA56-AB40-4357-BB40-112E875EFC1E}" dt="2025-05-08T15:14:59.106" v="966"/>
        <pc:sldMkLst>
          <pc:docMk/>
          <pc:sldMk cId="2716141570" sldId="331"/>
        </pc:sldMkLst>
        <pc:spChg chg="mod">
          <ac:chgData name="ΑΛΕΞΑΝΔΡΟΣ ΣΠΟΥΡΝΙΑΣ" userId="2366a3e0-7826-4dd5-9a55-ec149813cab5" providerId="ADAL" clId="{D112DA56-AB40-4357-BB40-112E875EFC1E}" dt="2025-05-08T15:14:59.106" v="966"/>
          <ac:spMkLst>
            <pc:docMk/>
            <pc:sldMk cId="2716141570" sldId="331"/>
            <ac:spMk id="8" creationId="{3608236F-16E3-2088-2977-6338EA1207D7}"/>
          </ac:spMkLst>
        </pc:spChg>
      </pc:sldChg>
      <pc:sldChg chg="modSp add mod">
        <pc:chgData name="ΑΛΕΞΑΝΔΡΟΣ ΣΠΟΥΡΝΙΑΣ" userId="2366a3e0-7826-4dd5-9a55-ec149813cab5" providerId="ADAL" clId="{D112DA56-AB40-4357-BB40-112E875EFC1E}" dt="2025-05-08T15:16:33.140" v="974" actId="20577"/>
        <pc:sldMkLst>
          <pc:docMk/>
          <pc:sldMk cId="3907712512" sldId="332"/>
        </pc:sldMkLst>
        <pc:spChg chg="mod">
          <ac:chgData name="ΑΛΕΞΑΝΔΡΟΣ ΣΠΟΥΡΝΙΑΣ" userId="2366a3e0-7826-4dd5-9a55-ec149813cab5" providerId="ADAL" clId="{D112DA56-AB40-4357-BB40-112E875EFC1E}" dt="2025-05-08T15:16:33.140" v="974" actId="20577"/>
          <ac:spMkLst>
            <pc:docMk/>
            <pc:sldMk cId="3907712512" sldId="332"/>
            <ac:spMk id="8" creationId="{24A7FF85-0AF7-CC5E-3558-2AE1AC693425}"/>
          </ac:spMkLst>
        </pc:spChg>
      </pc:sldChg>
      <pc:sldChg chg="modSp add mod">
        <pc:chgData name="ΑΛΕΞΑΝΔΡΟΣ ΣΠΟΥΡΝΙΑΣ" userId="2366a3e0-7826-4dd5-9a55-ec149813cab5" providerId="ADAL" clId="{D112DA56-AB40-4357-BB40-112E875EFC1E}" dt="2025-05-08T15:18:16.534" v="984" actId="20577"/>
        <pc:sldMkLst>
          <pc:docMk/>
          <pc:sldMk cId="781599233" sldId="333"/>
        </pc:sldMkLst>
        <pc:spChg chg="mod">
          <ac:chgData name="ΑΛΕΞΑΝΔΡΟΣ ΣΠΟΥΡΝΙΑΣ" userId="2366a3e0-7826-4dd5-9a55-ec149813cab5" providerId="ADAL" clId="{D112DA56-AB40-4357-BB40-112E875EFC1E}" dt="2025-05-08T15:18:16.534" v="984" actId="20577"/>
          <ac:spMkLst>
            <pc:docMk/>
            <pc:sldMk cId="781599233" sldId="333"/>
            <ac:spMk id="8" creationId="{A913D524-7B1F-B65F-8751-EE8ECE45A983}"/>
          </ac:spMkLst>
        </pc:spChg>
      </pc:sldChg>
      <pc:sldChg chg="modSp add mod">
        <pc:chgData name="ΑΛΕΞΑΝΔΡΟΣ ΣΠΟΥΡΝΙΑΣ" userId="2366a3e0-7826-4dd5-9a55-ec149813cab5" providerId="ADAL" clId="{D112DA56-AB40-4357-BB40-112E875EFC1E}" dt="2025-05-08T15:19:00.857" v="990" actId="948"/>
        <pc:sldMkLst>
          <pc:docMk/>
          <pc:sldMk cId="2963216928" sldId="334"/>
        </pc:sldMkLst>
        <pc:spChg chg="mod">
          <ac:chgData name="ΑΛΕΞΑΝΔΡΟΣ ΣΠΟΥΡΝΙΑΣ" userId="2366a3e0-7826-4dd5-9a55-ec149813cab5" providerId="ADAL" clId="{D112DA56-AB40-4357-BB40-112E875EFC1E}" dt="2025-05-08T15:19:00.857" v="990" actId="948"/>
          <ac:spMkLst>
            <pc:docMk/>
            <pc:sldMk cId="2963216928" sldId="334"/>
            <ac:spMk id="8" creationId="{B0A03F2A-D82D-8BBC-FBC1-6C44E284D4A7}"/>
          </ac:spMkLst>
        </pc:spChg>
      </pc:sldChg>
      <pc:sldChg chg="modSp add mod">
        <pc:chgData name="ΑΛΕΞΑΝΔΡΟΣ ΣΠΟΥΡΝΙΑΣ" userId="2366a3e0-7826-4dd5-9a55-ec149813cab5" providerId="ADAL" clId="{D112DA56-AB40-4357-BB40-112E875EFC1E}" dt="2025-05-08T15:28:21.706" v="1007" actId="948"/>
        <pc:sldMkLst>
          <pc:docMk/>
          <pc:sldMk cId="3659044398" sldId="335"/>
        </pc:sldMkLst>
        <pc:spChg chg="mod">
          <ac:chgData name="ΑΛΕΞΑΝΔΡΟΣ ΣΠΟΥΡΝΙΑΣ" userId="2366a3e0-7826-4dd5-9a55-ec149813cab5" providerId="ADAL" clId="{D112DA56-AB40-4357-BB40-112E875EFC1E}" dt="2025-05-08T15:28:21.706" v="1007" actId="948"/>
          <ac:spMkLst>
            <pc:docMk/>
            <pc:sldMk cId="3659044398" sldId="335"/>
            <ac:spMk id="8" creationId="{F660ED68-5554-8239-20B4-C00854FE7A82}"/>
          </ac:spMkLst>
        </pc:spChg>
      </pc:sldChg>
      <pc:sldChg chg="modSp add mod">
        <pc:chgData name="ΑΛΕΞΑΝΔΡΟΣ ΣΠΟΥΡΝΙΑΣ" userId="2366a3e0-7826-4dd5-9a55-ec149813cab5" providerId="ADAL" clId="{D112DA56-AB40-4357-BB40-112E875EFC1E}" dt="2025-05-08T15:28:12.518" v="1006" actId="948"/>
        <pc:sldMkLst>
          <pc:docMk/>
          <pc:sldMk cId="2221610270" sldId="336"/>
        </pc:sldMkLst>
        <pc:spChg chg="mod">
          <ac:chgData name="ΑΛΕΞΑΝΔΡΟΣ ΣΠΟΥΡΝΙΑΣ" userId="2366a3e0-7826-4dd5-9a55-ec149813cab5" providerId="ADAL" clId="{D112DA56-AB40-4357-BB40-112E875EFC1E}" dt="2025-05-08T15:28:12.518" v="1006" actId="948"/>
          <ac:spMkLst>
            <pc:docMk/>
            <pc:sldMk cId="2221610270" sldId="336"/>
            <ac:spMk id="8" creationId="{61729F24-1854-1D7E-E1C5-242AEA98AAC8}"/>
          </ac:spMkLst>
        </pc:spChg>
      </pc:sldChg>
      <pc:sldChg chg="modSp add mod">
        <pc:chgData name="ΑΛΕΞΑΝΔΡΟΣ ΣΠΟΥΡΝΙΑΣ" userId="2366a3e0-7826-4dd5-9a55-ec149813cab5" providerId="ADAL" clId="{D112DA56-AB40-4357-BB40-112E875EFC1E}" dt="2025-05-08T15:29:59.414" v="1020" actId="6549"/>
        <pc:sldMkLst>
          <pc:docMk/>
          <pc:sldMk cId="764634164" sldId="337"/>
        </pc:sldMkLst>
        <pc:spChg chg="mod">
          <ac:chgData name="ΑΛΕΞΑΝΔΡΟΣ ΣΠΟΥΡΝΙΑΣ" userId="2366a3e0-7826-4dd5-9a55-ec149813cab5" providerId="ADAL" clId="{D112DA56-AB40-4357-BB40-112E875EFC1E}" dt="2025-05-08T15:29:59.414" v="1020" actId="6549"/>
          <ac:spMkLst>
            <pc:docMk/>
            <pc:sldMk cId="764634164" sldId="337"/>
            <ac:spMk id="8" creationId="{98A35DA0-8E43-0F19-18C7-F39E4C54A0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E74C1-ED11-4A83-A838-130F5E7FC851}" type="datetimeFigureOut">
              <a:rPr lang="en-US" smtClean="0"/>
              <a:t>5/8/2025</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C2C5A-0783-4286-A94A-C56A5082D375}" type="slidenum">
              <a:rPr lang="en-US" smtClean="0"/>
              <a:t>‹#›</a:t>
            </a:fld>
            <a:endParaRPr lang="en-US"/>
          </a:p>
        </p:txBody>
      </p:sp>
    </p:spTree>
    <p:extLst>
      <p:ext uri="{BB962C8B-B14F-4D97-AF65-F5344CB8AC3E}">
        <p14:creationId xmlns:p14="http://schemas.microsoft.com/office/powerpoint/2010/main" val="1349684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4EEC2C5A-0783-4286-A94A-C56A5082D375}" type="slidenum">
              <a:rPr lang="en-US" smtClean="0"/>
              <a:t>14</a:t>
            </a:fld>
            <a:endParaRPr lang="en-US"/>
          </a:p>
        </p:txBody>
      </p:sp>
    </p:spTree>
    <p:extLst>
      <p:ext uri="{BB962C8B-B14F-4D97-AF65-F5344CB8AC3E}">
        <p14:creationId xmlns:p14="http://schemas.microsoft.com/office/powerpoint/2010/main" val="3994254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E1B72-1445-BABD-397A-5B286E3E4E5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84A1FFC-DAC0-1148-F7D8-9315ACEEC33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E3FB665-87B5-2E48-A1C9-BB39BD4733B1}"/>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B56A44F6-5AA0-58CA-D4DA-AE62E2416A29}"/>
              </a:ext>
            </a:extLst>
          </p:cNvPr>
          <p:cNvSpPr>
            <a:spLocks noGrp="1"/>
          </p:cNvSpPr>
          <p:nvPr>
            <p:ph type="sldNum" sz="quarter" idx="5"/>
          </p:nvPr>
        </p:nvSpPr>
        <p:spPr/>
        <p:txBody>
          <a:bodyPr/>
          <a:lstStyle/>
          <a:p>
            <a:fld id="{4EEC2C5A-0783-4286-A94A-C56A5082D375}" type="slidenum">
              <a:rPr lang="en-US" smtClean="0"/>
              <a:t>23</a:t>
            </a:fld>
            <a:endParaRPr lang="en-US"/>
          </a:p>
        </p:txBody>
      </p:sp>
    </p:spTree>
    <p:extLst>
      <p:ext uri="{BB962C8B-B14F-4D97-AF65-F5344CB8AC3E}">
        <p14:creationId xmlns:p14="http://schemas.microsoft.com/office/powerpoint/2010/main" val="58917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1BF6D-4243-688B-E87F-E208A18C345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272E413-7F9A-BF47-089D-1C8E9465085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61DEC15-6655-4C2D-08C7-4D4D3677A945}"/>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F1A6F9F6-7935-87E5-D509-07B998E127B8}"/>
              </a:ext>
            </a:extLst>
          </p:cNvPr>
          <p:cNvSpPr>
            <a:spLocks noGrp="1"/>
          </p:cNvSpPr>
          <p:nvPr>
            <p:ph type="sldNum" sz="quarter" idx="5"/>
          </p:nvPr>
        </p:nvSpPr>
        <p:spPr/>
        <p:txBody>
          <a:bodyPr/>
          <a:lstStyle/>
          <a:p>
            <a:fld id="{4EEC2C5A-0783-4286-A94A-C56A5082D375}" type="slidenum">
              <a:rPr lang="en-US" smtClean="0"/>
              <a:t>24</a:t>
            </a:fld>
            <a:endParaRPr lang="en-US"/>
          </a:p>
        </p:txBody>
      </p:sp>
    </p:spTree>
    <p:extLst>
      <p:ext uri="{BB962C8B-B14F-4D97-AF65-F5344CB8AC3E}">
        <p14:creationId xmlns:p14="http://schemas.microsoft.com/office/powerpoint/2010/main" val="3798314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33637-618B-D58C-FEE2-2950C088330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7865F64-6E58-34B2-1929-0242010E2A7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EF99A26-D1AA-6D23-408B-12F4AE76A6B0}"/>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4DC2EAE5-2607-3769-64D1-E7FAB5CF1799}"/>
              </a:ext>
            </a:extLst>
          </p:cNvPr>
          <p:cNvSpPr>
            <a:spLocks noGrp="1"/>
          </p:cNvSpPr>
          <p:nvPr>
            <p:ph type="sldNum" sz="quarter" idx="5"/>
          </p:nvPr>
        </p:nvSpPr>
        <p:spPr/>
        <p:txBody>
          <a:bodyPr/>
          <a:lstStyle/>
          <a:p>
            <a:fld id="{4EEC2C5A-0783-4286-A94A-C56A5082D375}" type="slidenum">
              <a:rPr lang="en-US" smtClean="0"/>
              <a:t>25</a:t>
            </a:fld>
            <a:endParaRPr lang="en-US"/>
          </a:p>
        </p:txBody>
      </p:sp>
    </p:spTree>
    <p:extLst>
      <p:ext uri="{BB962C8B-B14F-4D97-AF65-F5344CB8AC3E}">
        <p14:creationId xmlns:p14="http://schemas.microsoft.com/office/powerpoint/2010/main" val="108459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CFCE6-5CAE-7A64-B6C5-6127639AB77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06F52B8-EB58-F34E-F046-FD8832D9D6C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AA610BD-A002-B5EB-A387-AA368CA79D2B}"/>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5A194856-7181-CB3C-3A40-B157D64C36F8}"/>
              </a:ext>
            </a:extLst>
          </p:cNvPr>
          <p:cNvSpPr>
            <a:spLocks noGrp="1"/>
          </p:cNvSpPr>
          <p:nvPr>
            <p:ph type="sldNum" sz="quarter" idx="5"/>
          </p:nvPr>
        </p:nvSpPr>
        <p:spPr/>
        <p:txBody>
          <a:bodyPr/>
          <a:lstStyle/>
          <a:p>
            <a:fld id="{4EEC2C5A-0783-4286-A94A-C56A5082D375}" type="slidenum">
              <a:rPr lang="en-US" smtClean="0"/>
              <a:t>26</a:t>
            </a:fld>
            <a:endParaRPr lang="en-US"/>
          </a:p>
        </p:txBody>
      </p:sp>
    </p:spTree>
    <p:extLst>
      <p:ext uri="{BB962C8B-B14F-4D97-AF65-F5344CB8AC3E}">
        <p14:creationId xmlns:p14="http://schemas.microsoft.com/office/powerpoint/2010/main" val="2922525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B2D77-E841-A50C-5CC6-041E92262A8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3C40ECD-BF26-1720-0FEF-8D6C10E09BE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A300C5D-9E17-CE62-FAAF-C5F97BF80C08}"/>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C54DDF05-0704-85CC-A5FE-93D9B7D3A3F9}"/>
              </a:ext>
            </a:extLst>
          </p:cNvPr>
          <p:cNvSpPr>
            <a:spLocks noGrp="1"/>
          </p:cNvSpPr>
          <p:nvPr>
            <p:ph type="sldNum" sz="quarter" idx="5"/>
          </p:nvPr>
        </p:nvSpPr>
        <p:spPr/>
        <p:txBody>
          <a:bodyPr/>
          <a:lstStyle/>
          <a:p>
            <a:fld id="{4EEC2C5A-0783-4286-A94A-C56A5082D375}" type="slidenum">
              <a:rPr lang="en-US" smtClean="0"/>
              <a:t>27</a:t>
            </a:fld>
            <a:endParaRPr lang="en-US"/>
          </a:p>
        </p:txBody>
      </p:sp>
    </p:spTree>
    <p:extLst>
      <p:ext uri="{BB962C8B-B14F-4D97-AF65-F5344CB8AC3E}">
        <p14:creationId xmlns:p14="http://schemas.microsoft.com/office/powerpoint/2010/main" val="397763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1E1DD-F365-514C-EA5E-5F3902E3578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0AE311E-73EF-30E6-6E07-63FAC2DD113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FDEE7D7-8C9D-A03C-F014-425149078A39}"/>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34D30F3B-F2A9-09CA-C2AD-A96E013B0653}"/>
              </a:ext>
            </a:extLst>
          </p:cNvPr>
          <p:cNvSpPr>
            <a:spLocks noGrp="1"/>
          </p:cNvSpPr>
          <p:nvPr>
            <p:ph type="sldNum" sz="quarter" idx="5"/>
          </p:nvPr>
        </p:nvSpPr>
        <p:spPr/>
        <p:txBody>
          <a:bodyPr/>
          <a:lstStyle/>
          <a:p>
            <a:fld id="{4EEC2C5A-0783-4286-A94A-C56A5082D375}" type="slidenum">
              <a:rPr lang="en-US" smtClean="0"/>
              <a:t>28</a:t>
            </a:fld>
            <a:endParaRPr lang="en-US"/>
          </a:p>
        </p:txBody>
      </p:sp>
    </p:spTree>
    <p:extLst>
      <p:ext uri="{BB962C8B-B14F-4D97-AF65-F5344CB8AC3E}">
        <p14:creationId xmlns:p14="http://schemas.microsoft.com/office/powerpoint/2010/main" val="3595699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B984-6E94-9BC7-754D-242AA8B1019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EFD33A0-D41D-9B9C-BBA7-4AB6155C19B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6537DF3-1414-8218-2E18-1FDE43EE0686}"/>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DC07E715-7ECF-F221-B1ED-0A6623D07370}"/>
              </a:ext>
            </a:extLst>
          </p:cNvPr>
          <p:cNvSpPr>
            <a:spLocks noGrp="1"/>
          </p:cNvSpPr>
          <p:nvPr>
            <p:ph type="sldNum" sz="quarter" idx="5"/>
          </p:nvPr>
        </p:nvSpPr>
        <p:spPr/>
        <p:txBody>
          <a:bodyPr/>
          <a:lstStyle/>
          <a:p>
            <a:fld id="{4EEC2C5A-0783-4286-A94A-C56A5082D375}" type="slidenum">
              <a:rPr lang="en-US" smtClean="0"/>
              <a:t>29</a:t>
            </a:fld>
            <a:endParaRPr lang="en-US"/>
          </a:p>
        </p:txBody>
      </p:sp>
    </p:spTree>
    <p:extLst>
      <p:ext uri="{BB962C8B-B14F-4D97-AF65-F5344CB8AC3E}">
        <p14:creationId xmlns:p14="http://schemas.microsoft.com/office/powerpoint/2010/main" val="177881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BE2F0-634F-EBEC-F2F9-8C6297E9168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33230E7-C5B3-0A39-FE3D-7AEDC5561A3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BD65517-065A-90F2-9DBB-87A928E872A2}"/>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F7332CC4-5D41-F306-93B4-E92119406468}"/>
              </a:ext>
            </a:extLst>
          </p:cNvPr>
          <p:cNvSpPr>
            <a:spLocks noGrp="1"/>
          </p:cNvSpPr>
          <p:nvPr>
            <p:ph type="sldNum" sz="quarter" idx="5"/>
          </p:nvPr>
        </p:nvSpPr>
        <p:spPr/>
        <p:txBody>
          <a:bodyPr/>
          <a:lstStyle/>
          <a:p>
            <a:fld id="{4EEC2C5A-0783-4286-A94A-C56A5082D375}" type="slidenum">
              <a:rPr lang="en-US" smtClean="0"/>
              <a:t>30</a:t>
            </a:fld>
            <a:endParaRPr lang="en-US"/>
          </a:p>
        </p:txBody>
      </p:sp>
    </p:spTree>
    <p:extLst>
      <p:ext uri="{BB962C8B-B14F-4D97-AF65-F5344CB8AC3E}">
        <p14:creationId xmlns:p14="http://schemas.microsoft.com/office/powerpoint/2010/main" val="4075037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D6676-3FF8-DDC8-8308-11974D32D87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6726B96-9447-BF59-8F6A-2C011FA148A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013A19E-8AB7-9B44-782C-812A4FF6225E}"/>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902E74BB-1AFD-BD06-B1E3-7F352D63A91C}"/>
              </a:ext>
            </a:extLst>
          </p:cNvPr>
          <p:cNvSpPr>
            <a:spLocks noGrp="1"/>
          </p:cNvSpPr>
          <p:nvPr>
            <p:ph type="sldNum" sz="quarter" idx="5"/>
          </p:nvPr>
        </p:nvSpPr>
        <p:spPr/>
        <p:txBody>
          <a:bodyPr/>
          <a:lstStyle/>
          <a:p>
            <a:fld id="{4EEC2C5A-0783-4286-A94A-C56A5082D375}" type="slidenum">
              <a:rPr lang="en-US" smtClean="0"/>
              <a:t>31</a:t>
            </a:fld>
            <a:endParaRPr lang="en-US"/>
          </a:p>
        </p:txBody>
      </p:sp>
    </p:spTree>
    <p:extLst>
      <p:ext uri="{BB962C8B-B14F-4D97-AF65-F5344CB8AC3E}">
        <p14:creationId xmlns:p14="http://schemas.microsoft.com/office/powerpoint/2010/main" val="165251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82E6E-F051-FFD3-2A3B-E383ED5DA2D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EE698A4-4565-8692-BBE1-89D7BA64116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494A783-AB83-4FE6-3280-F4D172B7693E}"/>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AB8153E4-27BF-C864-9CF5-3C57C1F58C70}"/>
              </a:ext>
            </a:extLst>
          </p:cNvPr>
          <p:cNvSpPr>
            <a:spLocks noGrp="1"/>
          </p:cNvSpPr>
          <p:nvPr>
            <p:ph type="sldNum" sz="quarter" idx="5"/>
          </p:nvPr>
        </p:nvSpPr>
        <p:spPr/>
        <p:txBody>
          <a:bodyPr/>
          <a:lstStyle/>
          <a:p>
            <a:fld id="{4EEC2C5A-0783-4286-A94A-C56A5082D375}" type="slidenum">
              <a:rPr lang="en-US" smtClean="0"/>
              <a:t>32</a:t>
            </a:fld>
            <a:endParaRPr lang="en-US"/>
          </a:p>
        </p:txBody>
      </p:sp>
    </p:spTree>
    <p:extLst>
      <p:ext uri="{BB962C8B-B14F-4D97-AF65-F5344CB8AC3E}">
        <p14:creationId xmlns:p14="http://schemas.microsoft.com/office/powerpoint/2010/main" val="19075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DC04B-DD95-8EAC-1806-84F51615AA9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1B09616-29BC-BE91-516C-5E8BB4A07C8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8E6A777-1712-9B4A-1A67-E5502338DC56}"/>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95676A10-564B-828C-812C-82AB0EE6DDB8}"/>
              </a:ext>
            </a:extLst>
          </p:cNvPr>
          <p:cNvSpPr>
            <a:spLocks noGrp="1"/>
          </p:cNvSpPr>
          <p:nvPr>
            <p:ph type="sldNum" sz="quarter" idx="5"/>
          </p:nvPr>
        </p:nvSpPr>
        <p:spPr/>
        <p:txBody>
          <a:bodyPr/>
          <a:lstStyle/>
          <a:p>
            <a:fld id="{4EEC2C5A-0783-4286-A94A-C56A5082D375}" type="slidenum">
              <a:rPr lang="en-US" smtClean="0"/>
              <a:t>15</a:t>
            </a:fld>
            <a:endParaRPr lang="en-US"/>
          </a:p>
        </p:txBody>
      </p:sp>
    </p:spTree>
    <p:extLst>
      <p:ext uri="{BB962C8B-B14F-4D97-AF65-F5344CB8AC3E}">
        <p14:creationId xmlns:p14="http://schemas.microsoft.com/office/powerpoint/2010/main" val="1447306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0A011-3493-868F-1AB1-EE01830BE27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6E36328-E094-0273-904B-11D538EEDDB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A00C3FF-8394-98F5-7BBE-6B6F0B23C372}"/>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80374914-A6FA-26C4-4B94-984B8FC7CE9C}"/>
              </a:ext>
            </a:extLst>
          </p:cNvPr>
          <p:cNvSpPr>
            <a:spLocks noGrp="1"/>
          </p:cNvSpPr>
          <p:nvPr>
            <p:ph type="sldNum" sz="quarter" idx="5"/>
          </p:nvPr>
        </p:nvSpPr>
        <p:spPr/>
        <p:txBody>
          <a:bodyPr/>
          <a:lstStyle/>
          <a:p>
            <a:fld id="{4EEC2C5A-0783-4286-A94A-C56A5082D375}" type="slidenum">
              <a:rPr lang="en-US" smtClean="0"/>
              <a:t>33</a:t>
            </a:fld>
            <a:endParaRPr lang="en-US"/>
          </a:p>
        </p:txBody>
      </p:sp>
    </p:spTree>
    <p:extLst>
      <p:ext uri="{BB962C8B-B14F-4D97-AF65-F5344CB8AC3E}">
        <p14:creationId xmlns:p14="http://schemas.microsoft.com/office/powerpoint/2010/main" val="1744425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42D40-2727-A96C-062C-E13EC17CB4D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3E4574F-6399-2411-2AE5-79E3F09CA3F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6D6051D-7EB2-D26F-A435-AC59501A1EE5}"/>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4E27749E-FF0C-4B95-2D99-3ADBD6E0793E}"/>
              </a:ext>
            </a:extLst>
          </p:cNvPr>
          <p:cNvSpPr>
            <a:spLocks noGrp="1"/>
          </p:cNvSpPr>
          <p:nvPr>
            <p:ph type="sldNum" sz="quarter" idx="5"/>
          </p:nvPr>
        </p:nvSpPr>
        <p:spPr/>
        <p:txBody>
          <a:bodyPr/>
          <a:lstStyle/>
          <a:p>
            <a:fld id="{4EEC2C5A-0783-4286-A94A-C56A5082D375}" type="slidenum">
              <a:rPr lang="en-US" smtClean="0"/>
              <a:t>34</a:t>
            </a:fld>
            <a:endParaRPr lang="en-US"/>
          </a:p>
        </p:txBody>
      </p:sp>
    </p:spTree>
    <p:extLst>
      <p:ext uri="{BB962C8B-B14F-4D97-AF65-F5344CB8AC3E}">
        <p14:creationId xmlns:p14="http://schemas.microsoft.com/office/powerpoint/2010/main" val="2329326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B6EC0-14FB-C67E-711F-FA85A35F407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EBC0E4F-894A-CD25-AC75-D0109CF01A5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A426C33-1224-F998-7290-C4CD6AD17BCB}"/>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DEDB31B5-7E21-44B4-A69B-3400CB4F296C}"/>
              </a:ext>
            </a:extLst>
          </p:cNvPr>
          <p:cNvSpPr>
            <a:spLocks noGrp="1"/>
          </p:cNvSpPr>
          <p:nvPr>
            <p:ph type="sldNum" sz="quarter" idx="5"/>
          </p:nvPr>
        </p:nvSpPr>
        <p:spPr/>
        <p:txBody>
          <a:bodyPr/>
          <a:lstStyle/>
          <a:p>
            <a:fld id="{4EEC2C5A-0783-4286-A94A-C56A5082D375}" type="slidenum">
              <a:rPr lang="en-US" smtClean="0"/>
              <a:t>35</a:t>
            </a:fld>
            <a:endParaRPr lang="en-US"/>
          </a:p>
        </p:txBody>
      </p:sp>
    </p:spTree>
    <p:extLst>
      <p:ext uri="{BB962C8B-B14F-4D97-AF65-F5344CB8AC3E}">
        <p14:creationId xmlns:p14="http://schemas.microsoft.com/office/powerpoint/2010/main" val="1080585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6E040-6F90-8CD7-FE98-3C6915B700E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DAB5FBA-0268-C15E-6576-C17AE87E4BA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6F5003F-680D-64FC-8C9C-E5B2887765B5}"/>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606417FC-B34C-39D4-C2CC-7BD82E02FC81}"/>
              </a:ext>
            </a:extLst>
          </p:cNvPr>
          <p:cNvSpPr>
            <a:spLocks noGrp="1"/>
          </p:cNvSpPr>
          <p:nvPr>
            <p:ph type="sldNum" sz="quarter" idx="5"/>
          </p:nvPr>
        </p:nvSpPr>
        <p:spPr/>
        <p:txBody>
          <a:bodyPr/>
          <a:lstStyle/>
          <a:p>
            <a:fld id="{4EEC2C5A-0783-4286-A94A-C56A5082D375}" type="slidenum">
              <a:rPr lang="en-US" smtClean="0"/>
              <a:t>36</a:t>
            </a:fld>
            <a:endParaRPr lang="en-US"/>
          </a:p>
        </p:txBody>
      </p:sp>
    </p:spTree>
    <p:extLst>
      <p:ext uri="{BB962C8B-B14F-4D97-AF65-F5344CB8AC3E}">
        <p14:creationId xmlns:p14="http://schemas.microsoft.com/office/powerpoint/2010/main" val="1842814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D12DE-C576-6441-3D2C-6B2D467B5C6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712B871-B096-6E9E-0FAA-7137CE4D568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6B3BAE6-641C-FFD6-9BAF-723CEDAD0E23}"/>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67E223B7-E1D4-4AE0-9E54-362798542EC5}"/>
              </a:ext>
            </a:extLst>
          </p:cNvPr>
          <p:cNvSpPr>
            <a:spLocks noGrp="1"/>
          </p:cNvSpPr>
          <p:nvPr>
            <p:ph type="sldNum" sz="quarter" idx="5"/>
          </p:nvPr>
        </p:nvSpPr>
        <p:spPr/>
        <p:txBody>
          <a:bodyPr/>
          <a:lstStyle/>
          <a:p>
            <a:fld id="{4EEC2C5A-0783-4286-A94A-C56A5082D375}" type="slidenum">
              <a:rPr lang="en-US" smtClean="0"/>
              <a:t>37</a:t>
            </a:fld>
            <a:endParaRPr lang="en-US"/>
          </a:p>
        </p:txBody>
      </p:sp>
    </p:spTree>
    <p:extLst>
      <p:ext uri="{BB962C8B-B14F-4D97-AF65-F5344CB8AC3E}">
        <p14:creationId xmlns:p14="http://schemas.microsoft.com/office/powerpoint/2010/main" val="29677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5F195-9F5D-5245-15C4-0C548DAB3BC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0C0B6E7-1BCA-BD7C-605E-2EFBEDD7E66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B08EC4E-A3EC-320C-FFDF-7B278AF55BDF}"/>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0FAC4165-00DC-0B88-9DD0-DBDEDD23DAC7}"/>
              </a:ext>
            </a:extLst>
          </p:cNvPr>
          <p:cNvSpPr>
            <a:spLocks noGrp="1"/>
          </p:cNvSpPr>
          <p:nvPr>
            <p:ph type="sldNum" sz="quarter" idx="5"/>
          </p:nvPr>
        </p:nvSpPr>
        <p:spPr/>
        <p:txBody>
          <a:bodyPr/>
          <a:lstStyle/>
          <a:p>
            <a:fld id="{4EEC2C5A-0783-4286-A94A-C56A5082D375}" type="slidenum">
              <a:rPr lang="en-US" smtClean="0"/>
              <a:t>38</a:t>
            </a:fld>
            <a:endParaRPr lang="en-US"/>
          </a:p>
        </p:txBody>
      </p:sp>
    </p:spTree>
    <p:extLst>
      <p:ext uri="{BB962C8B-B14F-4D97-AF65-F5344CB8AC3E}">
        <p14:creationId xmlns:p14="http://schemas.microsoft.com/office/powerpoint/2010/main" val="242807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74D87-B275-3D8C-4699-525E2E17F80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537967A-3E57-7363-2E16-F66545EF6FA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61846E0-CC1D-20C3-6C01-766888B504D3}"/>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D03E67F4-1792-35DC-83F4-D4B70C28E49F}"/>
              </a:ext>
            </a:extLst>
          </p:cNvPr>
          <p:cNvSpPr>
            <a:spLocks noGrp="1"/>
          </p:cNvSpPr>
          <p:nvPr>
            <p:ph type="sldNum" sz="quarter" idx="5"/>
          </p:nvPr>
        </p:nvSpPr>
        <p:spPr/>
        <p:txBody>
          <a:bodyPr/>
          <a:lstStyle/>
          <a:p>
            <a:fld id="{4EEC2C5A-0783-4286-A94A-C56A5082D375}" type="slidenum">
              <a:rPr lang="en-US" smtClean="0"/>
              <a:t>39</a:t>
            </a:fld>
            <a:endParaRPr lang="en-US"/>
          </a:p>
        </p:txBody>
      </p:sp>
    </p:spTree>
    <p:extLst>
      <p:ext uri="{BB962C8B-B14F-4D97-AF65-F5344CB8AC3E}">
        <p14:creationId xmlns:p14="http://schemas.microsoft.com/office/powerpoint/2010/main" val="3414857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B6882-280F-3328-4148-A59EF90D1CE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AB5DCE5-617B-898B-DD21-7001966A0B4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AB4064B-AD0B-E3CD-CEDF-202290EE2DBA}"/>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747FD932-78FD-E883-BD58-72D5F9552514}"/>
              </a:ext>
            </a:extLst>
          </p:cNvPr>
          <p:cNvSpPr>
            <a:spLocks noGrp="1"/>
          </p:cNvSpPr>
          <p:nvPr>
            <p:ph type="sldNum" sz="quarter" idx="5"/>
          </p:nvPr>
        </p:nvSpPr>
        <p:spPr/>
        <p:txBody>
          <a:bodyPr/>
          <a:lstStyle/>
          <a:p>
            <a:fld id="{4EEC2C5A-0783-4286-A94A-C56A5082D375}" type="slidenum">
              <a:rPr lang="en-US" smtClean="0"/>
              <a:t>40</a:t>
            </a:fld>
            <a:endParaRPr lang="en-US"/>
          </a:p>
        </p:txBody>
      </p:sp>
    </p:spTree>
    <p:extLst>
      <p:ext uri="{BB962C8B-B14F-4D97-AF65-F5344CB8AC3E}">
        <p14:creationId xmlns:p14="http://schemas.microsoft.com/office/powerpoint/2010/main" val="3322542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86010-443F-C755-4ECF-9D15B73F16C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B46F26D-0A4B-4229-84EA-815CCA7632A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2E6F44C-55FC-5116-7EDC-29064778C061}"/>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EE4D2B1E-AC50-F7A5-DA5C-B7AAA72361B7}"/>
              </a:ext>
            </a:extLst>
          </p:cNvPr>
          <p:cNvSpPr>
            <a:spLocks noGrp="1"/>
          </p:cNvSpPr>
          <p:nvPr>
            <p:ph type="sldNum" sz="quarter" idx="5"/>
          </p:nvPr>
        </p:nvSpPr>
        <p:spPr/>
        <p:txBody>
          <a:bodyPr/>
          <a:lstStyle/>
          <a:p>
            <a:fld id="{4EEC2C5A-0783-4286-A94A-C56A5082D375}" type="slidenum">
              <a:rPr lang="en-US" smtClean="0"/>
              <a:t>41</a:t>
            </a:fld>
            <a:endParaRPr lang="en-US"/>
          </a:p>
        </p:txBody>
      </p:sp>
    </p:spTree>
    <p:extLst>
      <p:ext uri="{BB962C8B-B14F-4D97-AF65-F5344CB8AC3E}">
        <p14:creationId xmlns:p14="http://schemas.microsoft.com/office/powerpoint/2010/main" val="1618342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A3DC2-50ED-F885-2665-680AACAF6B3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98701A7-7F7D-E94F-5C1B-370AAE1020F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80B1791-9AFD-1AC4-FB15-9474506501F5}"/>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1C5B0C30-263B-6A32-EB85-16F1105A5094}"/>
              </a:ext>
            </a:extLst>
          </p:cNvPr>
          <p:cNvSpPr>
            <a:spLocks noGrp="1"/>
          </p:cNvSpPr>
          <p:nvPr>
            <p:ph type="sldNum" sz="quarter" idx="5"/>
          </p:nvPr>
        </p:nvSpPr>
        <p:spPr/>
        <p:txBody>
          <a:bodyPr/>
          <a:lstStyle/>
          <a:p>
            <a:fld id="{4EEC2C5A-0783-4286-A94A-C56A5082D375}" type="slidenum">
              <a:rPr lang="en-US" smtClean="0"/>
              <a:t>42</a:t>
            </a:fld>
            <a:endParaRPr lang="en-US"/>
          </a:p>
        </p:txBody>
      </p:sp>
    </p:spTree>
    <p:extLst>
      <p:ext uri="{BB962C8B-B14F-4D97-AF65-F5344CB8AC3E}">
        <p14:creationId xmlns:p14="http://schemas.microsoft.com/office/powerpoint/2010/main" val="20541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C1034-E1B8-A01D-F72F-443B2613F4F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F26DDBE-CC99-D71A-E87A-54C75E923CB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6F4814F-2E83-A5DB-E08A-C08E76CD5866}"/>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E4CF713A-D467-7029-C3E2-90D41DEDAC9C}"/>
              </a:ext>
            </a:extLst>
          </p:cNvPr>
          <p:cNvSpPr>
            <a:spLocks noGrp="1"/>
          </p:cNvSpPr>
          <p:nvPr>
            <p:ph type="sldNum" sz="quarter" idx="5"/>
          </p:nvPr>
        </p:nvSpPr>
        <p:spPr/>
        <p:txBody>
          <a:bodyPr/>
          <a:lstStyle/>
          <a:p>
            <a:fld id="{4EEC2C5A-0783-4286-A94A-C56A5082D375}" type="slidenum">
              <a:rPr lang="en-US" smtClean="0"/>
              <a:t>16</a:t>
            </a:fld>
            <a:endParaRPr lang="en-US"/>
          </a:p>
        </p:txBody>
      </p:sp>
    </p:spTree>
    <p:extLst>
      <p:ext uri="{BB962C8B-B14F-4D97-AF65-F5344CB8AC3E}">
        <p14:creationId xmlns:p14="http://schemas.microsoft.com/office/powerpoint/2010/main" val="4259345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F6608-576F-3378-59C9-739F6F5E4D6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90C3161-EF4C-1CDD-2159-94BD543D131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FCEFC5B-7AA6-0F8E-9BAD-484ADF2CCABE}"/>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4025A398-E5F4-F248-F491-633A4B2D3012}"/>
              </a:ext>
            </a:extLst>
          </p:cNvPr>
          <p:cNvSpPr>
            <a:spLocks noGrp="1"/>
          </p:cNvSpPr>
          <p:nvPr>
            <p:ph type="sldNum" sz="quarter" idx="5"/>
          </p:nvPr>
        </p:nvSpPr>
        <p:spPr/>
        <p:txBody>
          <a:bodyPr/>
          <a:lstStyle/>
          <a:p>
            <a:fld id="{4EEC2C5A-0783-4286-A94A-C56A5082D375}" type="slidenum">
              <a:rPr lang="en-US" smtClean="0"/>
              <a:t>43</a:t>
            </a:fld>
            <a:endParaRPr lang="en-US"/>
          </a:p>
        </p:txBody>
      </p:sp>
    </p:spTree>
    <p:extLst>
      <p:ext uri="{BB962C8B-B14F-4D97-AF65-F5344CB8AC3E}">
        <p14:creationId xmlns:p14="http://schemas.microsoft.com/office/powerpoint/2010/main" val="2697774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E32CA-CA3F-1873-9606-5E3A562FDEA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701DFFC-1E4A-3F06-F46A-780F0C61A7F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B0CD17E-DBB3-0920-E1B6-B6B012077FA7}"/>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328D85A2-D8D4-BBFB-3F4E-CE2EAEC97758}"/>
              </a:ext>
            </a:extLst>
          </p:cNvPr>
          <p:cNvSpPr>
            <a:spLocks noGrp="1"/>
          </p:cNvSpPr>
          <p:nvPr>
            <p:ph type="sldNum" sz="quarter" idx="5"/>
          </p:nvPr>
        </p:nvSpPr>
        <p:spPr/>
        <p:txBody>
          <a:bodyPr/>
          <a:lstStyle/>
          <a:p>
            <a:fld id="{4EEC2C5A-0783-4286-A94A-C56A5082D375}" type="slidenum">
              <a:rPr lang="en-US" smtClean="0"/>
              <a:t>44</a:t>
            </a:fld>
            <a:endParaRPr lang="en-US"/>
          </a:p>
        </p:txBody>
      </p:sp>
    </p:spTree>
    <p:extLst>
      <p:ext uri="{BB962C8B-B14F-4D97-AF65-F5344CB8AC3E}">
        <p14:creationId xmlns:p14="http://schemas.microsoft.com/office/powerpoint/2010/main" val="2485986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56EC-BD03-CD2E-1EBC-893370EF733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8EFAF87-4EAF-21E1-1743-35652FF18B6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3C19770-D1DD-036C-1663-9C903CE5506A}"/>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B5E67571-289D-0AE1-5592-9FB9C36017EF}"/>
              </a:ext>
            </a:extLst>
          </p:cNvPr>
          <p:cNvSpPr>
            <a:spLocks noGrp="1"/>
          </p:cNvSpPr>
          <p:nvPr>
            <p:ph type="sldNum" sz="quarter" idx="5"/>
          </p:nvPr>
        </p:nvSpPr>
        <p:spPr/>
        <p:txBody>
          <a:bodyPr/>
          <a:lstStyle/>
          <a:p>
            <a:fld id="{4EEC2C5A-0783-4286-A94A-C56A5082D375}" type="slidenum">
              <a:rPr lang="en-US" smtClean="0"/>
              <a:t>45</a:t>
            </a:fld>
            <a:endParaRPr lang="en-US"/>
          </a:p>
        </p:txBody>
      </p:sp>
    </p:spTree>
    <p:extLst>
      <p:ext uri="{BB962C8B-B14F-4D97-AF65-F5344CB8AC3E}">
        <p14:creationId xmlns:p14="http://schemas.microsoft.com/office/powerpoint/2010/main" val="2101781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FDB69-A702-0C59-90F7-1E9BF70DDB1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11405E8-9DBF-3A09-72B7-4224649329D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69EC276-6B6E-B493-947F-05D4D0E8A78E}"/>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0E7EA50E-AB61-4EFE-8E64-84E86FC0F828}"/>
              </a:ext>
            </a:extLst>
          </p:cNvPr>
          <p:cNvSpPr>
            <a:spLocks noGrp="1"/>
          </p:cNvSpPr>
          <p:nvPr>
            <p:ph type="sldNum" sz="quarter" idx="5"/>
          </p:nvPr>
        </p:nvSpPr>
        <p:spPr/>
        <p:txBody>
          <a:bodyPr/>
          <a:lstStyle/>
          <a:p>
            <a:fld id="{4EEC2C5A-0783-4286-A94A-C56A5082D375}" type="slidenum">
              <a:rPr lang="en-US" smtClean="0"/>
              <a:t>46</a:t>
            </a:fld>
            <a:endParaRPr lang="en-US"/>
          </a:p>
        </p:txBody>
      </p:sp>
    </p:spTree>
    <p:extLst>
      <p:ext uri="{BB962C8B-B14F-4D97-AF65-F5344CB8AC3E}">
        <p14:creationId xmlns:p14="http://schemas.microsoft.com/office/powerpoint/2010/main" val="2144465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79ED5-0A6B-6A67-CCE5-C8D9B55712A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AAE0C18-3A56-6934-524B-969E1E1E2B5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3F1A1F3-35F1-539D-3360-FC76296D695D}"/>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B6E814FF-37C2-731A-D066-C4A93B1E1899}"/>
              </a:ext>
            </a:extLst>
          </p:cNvPr>
          <p:cNvSpPr>
            <a:spLocks noGrp="1"/>
          </p:cNvSpPr>
          <p:nvPr>
            <p:ph type="sldNum" sz="quarter" idx="5"/>
          </p:nvPr>
        </p:nvSpPr>
        <p:spPr/>
        <p:txBody>
          <a:bodyPr/>
          <a:lstStyle/>
          <a:p>
            <a:fld id="{4EEC2C5A-0783-4286-A94A-C56A5082D375}" type="slidenum">
              <a:rPr lang="en-US" smtClean="0"/>
              <a:t>47</a:t>
            </a:fld>
            <a:endParaRPr lang="en-US"/>
          </a:p>
        </p:txBody>
      </p:sp>
    </p:spTree>
    <p:extLst>
      <p:ext uri="{BB962C8B-B14F-4D97-AF65-F5344CB8AC3E}">
        <p14:creationId xmlns:p14="http://schemas.microsoft.com/office/powerpoint/2010/main" val="2813516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554BC-0D2D-6B29-9652-1D11ABF710E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507C2B4-3609-46E5-34BC-5AB1D6EB72F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9927B60-D276-4A82-70C5-BE133A29A9A4}"/>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2238DE29-4933-EB13-AC01-870254CFE4E8}"/>
              </a:ext>
            </a:extLst>
          </p:cNvPr>
          <p:cNvSpPr>
            <a:spLocks noGrp="1"/>
          </p:cNvSpPr>
          <p:nvPr>
            <p:ph type="sldNum" sz="quarter" idx="5"/>
          </p:nvPr>
        </p:nvSpPr>
        <p:spPr/>
        <p:txBody>
          <a:bodyPr/>
          <a:lstStyle/>
          <a:p>
            <a:fld id="{4EEC2C5A-0783-4286-A94A-C56A5082D375}" type="slidenum">
              <a:rPr lang="en-US" smtClean="0"/>
              <a:t>17</a:t>
            </a:fld>
            <a:endParaRPr lang="en-US"/>
          </a:p>
        </p:txBody>
      </p:sp>
    </p:spTree>
    <p:extLst>
      <p:ext uri="{BB962C8B-B14F-4D97-AF65-F5344CB8AC3E}">
        <p14:creationId xmlns:p14="http://schemas.microsoft.com/office/powerpoint/2010/main" val="210990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38918-BBBD-6964-29FA-15267156FBF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70B2116-02CB-7E03-0EAF-7231F1F99808}"/>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E42AE1F-6545-DD30-CDAF-F73678E6E95C}"/>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29EB3357-D1E8-3BDC-4F16-E37F0BAEA54A}"/>
              </a:ext>
            </a:extLst>
          </p:cNvPr>
          <p:cNvSpPr>
            <a:spLocks noGrp="1"/>
          </p:cNvSpPr>
          <p:nvPr>
            <p:ph type="sldNum" sz="quarter" idx="5"/>
          </p:nvPr>
        </p:nvSpPr>
        <p:spPr/>
        <p:txBody>
          <a:bodyPr/>
          <a:lstStyle/>
          <a:p>
            <a:fld id="{4EEC2C5A-0783-4286-A94A-C56A5082D375}" type="slidenum">
              <a:rPr lang="en-US" smtClean="0"/>
              <a:t>18</a:t>
            </a:fld>
            <a:endParaRPr lang="en-US"/>
          </a:p>
        </p:txBody>
      </p:sp>
    </p:spTree>
    <p:extLst>
      <p:ext uri="{BB962C8B-B14F-4D97-AF65-F5344CB8AC3E}">
        <p14:creationId xmlns:p14="http://schemas.microsoft.com/office/powerpoint/2010/main" val="391611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0C2F0-6F1A-CF33-40A5-55916DD6F3D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C809A5E-955D-2476-D9E0-276A165C5EB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9927F2E-A139-F2A2-EBAB-D588645D5C60}"/>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DB294AE3-2748-141D-1A51-BFC784D4CDFF}"/>
              </a:ext>
            </a:extLst>
          </p:cNvPr>
          <p:cNvSpPr>
            <a:spLocks noGrp="1"/>
          </p:cNvSpPr>
          <p:nvPr>
            <p:ph type="sldNum" sz="quarter" idx="5"/>
          </p:nvPr>
        </p:nvSpPr>
        <p:spPr/>
        <p:txBody>
          <a:bodyPr/>
          <a:lstStyle/>
          <a:p>
            <a:fld id="{4EEC2C5A-0783-4286-A94A-C56A5082D375}" type="slidenum">
              <a:rPr lang="en-US" smtClean="0"/>
              <a:t>19</a:t>
            </a:fld>
            <a:endParaRPr lang="en-US"/>
          </a:p>
        </p:txBody>
      </p:sp>
    </p:spTree>
    <p:extLst>
      <p:ext uri="{BB962C8B-B14F-4D97-AF65-F5344CB8AC3E}">
        <p14:creationId xmlns:p14="http://schemas.microsoft.com/office/powerpoint/2010/main" val="96614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12B29-BF2C-CE37-C353-F9D3647D646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55C7B36-F4D4-DDB9-F9B3-9E2B97DBE51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F72F46D-54FC-2853-06F8-CC5A68576D6B}"/>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81334193-0467-3131-1B6E-1AC292116302}"/>
              </a:ext>
            </a:extLst>
          </p:cNvPr>
          <p:cNvSpPr>
            <a:spLocks noGrp="1"/>
          </p:cNvSpPr>
          <p:nvPr>
            <p:ph type="sldNum" sz="quarter" idx="5"/>
          </p:nvPr>
        </p:nvSpPr>
        <p:spPr/>
        <p:txBody>
          <a:bodyPr/>
          <a:lstStyle/>
          <a:p>
            <a:fld id="{4EEC2C5A-0783-4286-A94A-C56A5082D375}" type="slidenum">
              <a:rPr lang="en-US" smtClean="0"/>
              <a:t>20</a:t>
            </a:fld>
            <a:endParaRPr lang="en-US"/>
          </a:p>
        </p:txBody>
      </p:sp>
    </p:spTree>
    <p:extLst>
      <p:ext uri="{BB962C8B-B14F-4D97-AF65-F5344CB8AC3E}">
        <p14:creationId xmlns:p14="http://schemas.microsoft.com/office/powerpoint/2010/main" val="58064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5E355-DD10-7C6A-C901-89D00173F28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BDEFC90-0481-363F-C733-121A1BB5076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A61388D-05EE-B59C-F8FE-86939A0BC520}"/>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94FD6CCE-0172-B3E4-73DF-18026D77677C}"/>
              </a:ext>
            </a:extLst>
          </p:cNvPr>
          <p:cNvSpPr>
            <a:spLocks noGrp="1"/>
          </p:cNvSpPr>
          <p:nvPr>
            <p:ph type="sldNum" sz="quarter" idx="5"/>
          </p:nvPr>
        </p:nvSpPr>
        <p:spPr/>
        <p:txBody>
          <a:bodyPr/>
          <a:lstStyle/>
          <a:p>
            <a:fld id="{4EEC2C5A-0783-4286-A94A-C56A5082D375}" type="slidenum">
              <a:rPr lang="en-US" smtClean="0"/>
              <a:t>21</a:t>
            </a:fld>
            <a:endParaRPr lang="en-US"/>
          </a:p>
        </p:txBody>
      </p:sp>
    </p:spTree>
    <p:extLst>
      <p:ext uri="{BB962C8B-B14F-4D97-AF65-F5344CB8AC3E}">
        <p14:creationId xmlns:p14="http://schemas.microsoft.com/office/powerpoint/2010/main" val="1356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F4831-FB2C-D044-78D4-4FA17D8AC5A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27AD2DA-8640-330F-E040-8F9EED68F4B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08592BB-DA6E-2401-6EC4-BBE70CEA9143}"/>
              </a:ext>
            </a:extLst>
          </p:cNvPr>
          <p:cNvSpPr>
            <a:spLocks noGrp="1"/>
          </p:cNvSpPr>
          <p:nvPr>
            <p:ph type="body" idx="1"/>
          </p:nvPr>
        </p:nvSpPr>
        <p:spPr/>
        <p:txBody>
          <a:bodyPr/>
          <a:lstStyle/>
          <a:p>
            <a:endParaRPr lang="en-US" dirty="0"/>
          </a:p>
        </p:txBody>
      </p:sp>
      <p:sp>
        <p:nvSpPr>
          <p:cNvPr id="4" name="Θέση αριθμού διαφάνειας 3">
            <a:extLst>
              <a:ext uri="{FF2B5EF4-FFF2-40B4-BE49-F238E27FC236}">
                <a16:creationId xmlns:a16="http://schemas.microsoft.com/office/drawing/2014/main" id="{D3572120-0D26-8386-894E-AC43F436CC57}"/>
              </a:ext>
            </a:extLst>
          </p:cNvPr>
          <p:cNvSpPr>
            <a:spLocks noGrp="1"/>
          </p:cNvSpPr>
          <p:nvPr>
            <p:ph type="sldNum" sz="quarter" idx="5"/>
          </p:nvPr>
        </p:nvSpPr>
        <p:spPr/>
        <p:txBody>
          <a:bodyPr/>
          <a:lstStyle/>
          <a:p>
            <a:fld id="{4EEC2C5A-0783-4286-A94A-C56A5082D375}" type="slidenum">
              <a:rPr lang="en-US" smtClean="0"/>
              <a:t>22</a:t>
            </a:fld>
            <a:endParaRPr lang="en-US"/>
          </a:p>
        </p:txBody>
      </p:sp>
    </p:spTree>
    <p:extLst>
      <p:ext uri="{BB962C8B-B14F-4D97-AF65-F5344CB8AC3E}">
        <p14:creationId xmlns:p14="http://schemas.microsoft.com/office/powerpoint/2010/main" val="246072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66927" y="-4280359"/>
            <a:ext cx="10812392" cy="10812392"/>
          </a:xfrm>
          <a:custGeom>
            <a:avLst/>
            <a:gdLst/>
            <a:ahLst/>
            <a:cxnLst/>
            <a:rect l="l" t="t" r="r" b="b"/>
            <a:pathLst>
              <a:path w="10812392" h="10812392">
                <a:moveTo>
                  <a:pt x="0" y="0"/>
                </a:moveTo>
                <a:lnTo>
                  <a:pt x="10812393" y="0"/>
                </a:lnTo>
                <a:lnTo>
                  <a:pt x="10812393" y="10812392"/>
                </a:lnTo>
                <a:lnTo>
                  <a:pt x="0" y="10812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6" name="Freeform 6"/>
          <p:cNvSpPr/>
          <p:nvPr/>
        </p:nvSpPr>
        <p:spPr>
          <a:xfrm>
            <a:off x="-3407200" y="4432068"/>
            <a:ext cx="5764383" cy="5764383"/>
          </a:xfrm>
          <a:custGeom>
            <a:avLst/>
            <a:gdLst/>
            <a:ahLst/>
            <a:cxnLst/>
            <a:rect l="l" t="t" r="r" b="b"/>
            <a:pathLst>
              <a:path w="5764383" h="5764383">
                <a:moveTo>
                  <a:pt x="0" y="0"/>
                </a:moveTo>
                <a:lnTo>
                  <a:pt x="5764383" y="0"/>
                </a:lnTo>
                <a:lnTo>
                  <a:pt x="5764383" y="5764383"/>
                </a:lnTo>
                <a:lnTo>
                  <a:pt x="0" y="5764383"/>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l-GR"/>
          </a:p>
        </p:txBody>
      </p:sp>
      <p:sp>
        <p:nvSpPr>
          <p:cNvPr id="7" name="Freeform 7"/>
          <p:cNvSpPr/>
          <p:nvPr/>
        </p:nvSpPr>
        <p:spPr>
          <a:xfrm>
            <a:off x="57078" y="7902203"/>
            <a:ext cx="5764383" cy="5764383"/>
          </a:xfrm>
          <a:custGeom>
            <a:avLst/>
            <a:gdLst/>
            <a:ahLst/>
            <a:cxnLst/>
            <a:rect l="l" t="t" r="r" b="b"/>
            <a:pathLst>
              <a:path w="5764383" h="5764383">
                <a:moveTo>
                  <a:pt x="0" y="0"/>
                </a:moveTo>
                <a:lnTo>
                  <a:pt x="5764383" y="0"/>
                </a:lnTo>
                <a:lnTo>
                  <a:pt x="5764383" y="5764382"/>
                </a:lnTo>
                <a:lnTo>
                  <a:pt x="0" y="5764382"/>
                </a:lnTo>
                <a:lnTo>
                  <a:pt x="0" y="0"/>
                </a:lnTo>
                <a:close/>
              </a:path>
            </a:pathLst>
          </a:custGeom>
          <a:blipFill>
            <a:blip r:embed="rId2">
              <a:alphaModFix amt="80000"/>
              <a:extLst>
                <a:ext uri="{96DAC541-7B7A-43D3-8B79-37D633B846F1}">
                  <asvg:svgBlip xmlns:asvg="http://schemas.microsoft.com/office/drawing/2016/SVG/main" r:embed="rId3"/>
                </a:ext>
              </a:extLst>
            </a:blip>
            <a:stretch>
              <a:fillRect/>
            </a:stretch>
          </a:blipFill>
        </p:spPr>
        <p:txBody>
          <a:bodyPr/>
          <a:lstStyle/>
          <a:p>
            <a:endParaRPr lang="el-GR"/>
          </a:p>
        </p:txBody>
      </p:sp>
      <p:grpSp>
        <p:nvGrpSpPr>
          <p:cNvPr id="8" name="Group 8"/>
          <p:cNvGrpSpPr/>
          <p:nvPr/>
        </p:nvGrpSpPr>
        <p:grpSpPr>
          <a:xfrm>
            <a:off x="5181599" y="3115072"/>
            <a:ext cx="12851571" cy="5998802"/>
            <a:chOff x="0" y="-236833"/>
            <a:chExt cx="10820400" cy="6060566"/>
          </a:xfrm>
        </p:grpSpPr>
        <p:sp>
          <p:nvSpPr>
            <p:cNvPr id="9" name="TextBox 9"/>
            <p:cNvSpPr txBox="1"/>
            <p:nvPr/>
          </p:nvSpPr>
          <p:spPr>
            <a:xfrm>
              <a:off x="0" y="-236833"/>
              <a:ext cx="10820400" cy="2992850"/>
            </a:xfrm>
            <a:prstGeom prst="rect">
              <a:avLst/>
            </a:prstGeom>
          </p:spPr>
          <p:txBody>
            <a:bodyPr lIns="0" tIns="0" rIns="0" bIns="0" rtlCol="0" anchor="t">
              <a:spAutoFit/>
            </a:bodyPr>
            <a:lstStyle/>
            <a:p>
              <a:pPr algn="ctr">
                <a:lnSpc>
                  <a:spcPct val="150000"/>
                </a:lnSpc>
              </a:pPr>
              <a:r>
                <a:rPr lang="el-GR" sz="4400" dirty="0">
                  <a:solidFill>
                    <a:srgbClr val="2A2E3A"/>
                  </a:solidFill>
                  <a:latin typeface="Klein Bold"/>
                </a:rPr>
                <a:t>Ανάλυση Χρήσης εξωτερικών και εσωτερικών διακοπών (</a:t>
              </a:r>
              <a:r>
                <a:rPr lang="el-GR" sz="4400" dirty="0" err="1">
                  <a:solidFill>
                    <a:srgbClr val="2A2E3A"/>
                  </a:solidFill>
                  <a:latin typeface="Klein Bold"/>
                </a:rPr>
                <a:t>External</a:t>
              </a:r>
              <a:r>
                <a:rPr lang="el-GR" sz="4400" dirty="0">
                  <a:solidFill>
                    <a:srgbClr val="2A2E3A"/>
                  </a:solidFill>
                  <a:latin typeface="Klein Bold"/>
                </a:rPr>
                <a:t>/Internal </a:t>
              </a:r>
              <a:r>
                <a:rPr lang="el-GR" sz="4400" dirty="0" err="1">
                  <a:solidFill>
                    <a:srgbClr val="2A2E3A"/>
                  </a:solidFill>
                  <a:latin typeface="Klein Bold"/>
                </a:rPr>
                <a:t>Interrupts</a:t>
              </a:r>
              <a:r>
                <a:rPr lang="el-GR" sz="4400" dirty="0">
                  <a:solidFill>
                    <a:srgbClr val="2A2E3A"/>
                  </a:solidFill>
                  <a:latin typeface="Klein Bold"/>
                </a:rPr>
                <a:t>) σε </a:t>
              </a:r>
              <a:r>
                <a:rPr lang="en-US" sz="4400" dirty="0">
                  <a:solidFill>
                    <a:srgbClr val="2A2E3A"/>
                  </a:solidFill>
                  <a:latin typeface="Klein Bold"/>
                </a:rPr>
                <a:t>ARM </a:t>
              </a:r>
              <a:r>
                <a:rPr lang="el-GR" sz="4400" dirty="0" err="1">
                  <a:solidFill>
                    <a:srgbClr val="2A2E3A"/>
                  </a:solidFill>
                  <a:latin typeface="Klein Bold"/>
                </a:rPr>
                <a:t>Μικροελεγκτή</a:t>
              </a:r>
              <a:r>
                <a:rPr lang="el-GR" sz="4400" dirty="0">
                  <a:solidFill>
                    <a:srgbClr val="2A2E3A"/>
                  </a:solidFill>
                  <a:latin typeface="Klein Bold"/>
                </a:rPr>
                <a:t> </a:t>
              </a:r>
              <a:r>
                <a:rPr lang="en-US" sz="4400" dirty="0">
                  <a:solidFill>
                    <a:srgbClr val="2A2E3A"/>
                  </a:solidFill>
                  <a:latin typeface="Klein Bold"/>
                </a:rPr>
                <a:t>STR91x</a:t>
              </a:r>
              <a:endParaRPr lang="en-US" sz="4400" dirty="0">
                <a:solidFill>
                  <a:srgbClr val="718BAB"/>
                </a:solidFill>
                <a:latin typeface="Klein Bold"/>
              </a:endParaRPr>
            </a:p>
          </p:txBody>
        </p:sp>
        <p:sp>
          <p:nvSpPr>
            <p:cNvPr id="10" name="TextBox 10"/>
            <p:cNvSpPr txBox="1"/>
            <p:nvPr/>
          </p:nvSpPr>
          <p:spPr>
            <a:xfrm>
              <a:off x="0" y="5107382"/>
              <a:ext cx="10498974" cy="716351"/>
            </a:xfrm>
            <a:prstGeom prst="rect">
              <a:avLst/>
            </a:prstGeom>
          </p:spPr>
          <p:txBody>
            <a:bodyPr lIns="0" tIns="0" rIns="0" bIns="0" rtlCol="0" anchor="t">
              <a:spAutoFit/>
            </a:bodyPr>
            <a:lstStyle/>
            <a:p>
              <a:pPr algn="l">
                <a:lnSpc>
                  <a:spcPts val="4479"/>
                </a:lnSpc>
              </a:pPr>
              <a:r>
                <a:rPr lang="el-GR" sz="3199" dirty="0">
                  <a:solidFill>
                    <a:srgbClr val="2A2E3A"/>
                  </a:solidFill>
                  <a:latin typeface="Helios"/>
                </a:rPr>
                <a:t>Εργαστήριο Σχεδιασμού Ενσωματωμένων Συστημάτων &amp; Εφαρμογών</a:t>
              </a:r>
              <a:endParaRPr lang="en-US" sz="3199" dirty="0">
                <a:solidFill>
                  <a:srgbClr val="2A2E3A"/>
                </a:solidFill>
                <a:latin typeface="Helios"/>
              </a:endParaRPr>
            </a:p>
          </p:txBody>
        </p:sp>
      </p:grpSp>
      <p:pic>
        <p:nvPicPr>
          <p:cNvPr id="4" name="Εικόνα 3">
            <a:extLst>
              <a:ext uri="{FF2B5EF4-FFF2-40B4-BE49-F238E27FC236}">
                <a16:creationId xmlns:a16="http://schemas.microsoft.com/office/drawing/2014/main" id="{9518A085-8ADD-34A7-262A-4B2C183C4207}"/>
              </a:ext>
            </a:extLst>
          </p:cNvPr>
          <p:cNvPicPr>
            <a:picLocks noChangeAspect="1"/>
          </p:cNvPicPr>
          <p:nvPr/>
        </p:nvPicPr>
        <p:blipFill>
          <a:blip r:embed="rId4"/>
          <a:stretch>
            <a:fillRect/>
          </a:stretch>
        </p:blipFill>
        <p:spPr>
          <a:xfrm>
            <a:off x="914400" y="459428"/>
            <a:ext cx="5638800" cy="3000765"/>
          </a:xfrm>
          <a:prstGeom prst="rect">
            <a:avLst/>
          </a:prstGeom>
        </p:spPr>
      </p:pic>
      <p:sp>
        <p:nvSpPr>
          <p:cNvPr id="3" name="TextBox 2">
            <a:extLst>
              <a:ext uri="{FF2B5EF4-FFF2-40B4-BE49-F238E27FC236}">
                <a16:creationId xmlns:a16="http://schemas.microsoft.com/office/drawing/2014/main" id="{CC233838-1FD0-160B-DE3F-CDF11BFCF444}"/>
              </a:ext>
            </a:extLst>
          </p:cNvPr>
          <p:cNvSpPr txBox="1"/>
          <p:nvPr/>
        </p:nvSpPr>
        <p:spPr>
          <a:xfrm>
            <a:off x="9338273" y="7034653"/>
            <a:ext cx="4156459" cy="966418"/>
          </a:xfrm>
          <a:prstGeom prst="rect">
            <a:avLst/>
          </a:prstGeom>
          <a:noFill/>
        </p:spPr>
        <p:txBody>
          <a:bodyPr wrap="none" rtlCol="0">
            <a:spAutoFit/>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l-GR" sz="3200" b="1" i="0" u="none" strike="noStrike" kern="1200" cap="none" spc="0" normalizeH="0" baseline="0" noProof="0" dirty="0">
                <a:ln>
                  <a:noFill/>
                </a:ln>
                <a:solidFill>
                  <a:prstClr val="black"/>
                </a:solidFill>
                <a:effectLst/>
                <a:uLnTx/>
                <a:uFillTx/>
                <a:latin typeface="Calibri" panose="020F0502020204030204"/>
                <a:ea typeface="+mn-ea"/>
                <a:cs typeface="+mn-cs"/>
              </a:rPr>
              <a:t>Αλέξανδρος Σπουρνιάς</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r>
              <a:rPr lang="en-US" sz="2800" dirty="0"/>
              <a:t>PhD Candidate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8F1EFC1A-78F0-E241-ED31-B2164FEBDBF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09ED7CE-C85C-4578-8852-BF575C6AE8AA}"/>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3E5F0502-404C-5F1C-94E3-A01BFA04D04C}"/>
                </a:ext>
              </a:extLst>
            </p:cNvPr>
            <p:cNvPicPr>
              <a:picLocks noChangeAspect="1"/>
            </p:cNvPicPr>
            <p:nvPr/>
          </p:nvPicPr>
          <p:blipFill>
            <a:blip r:embed="rId2">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75FA5188-F7C4-C0D0-005B-387DD88A39F5}"/>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736DE31D-F3B1-A05A-770A-52DECD52E329}"/>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A16B0529-2A50-ACFD-1172-F4BCCF450472}"/>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1B986A87-9C1E-41BA-F8CD-A1EEF7C975E0}"/>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4119B219-AF15-C44F-5C02-2582C92DB22D}"/>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83EC8BC2-6607-5B88-FCC4-4B910AC36D89}"/>
              </a:ext>
            </a:extLst>
          </p:cNvPr>
          <p:cNvSpPr txBox="1"/>
          <p:nvPr/>
        </p:nvSpPr>
        <p:spPr>
          <a:xfrm>
            <a:off x="304800" y="2183843"/>
            <a:ext cx="17297400" cy="7248138"/>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SCU_PCGR0_OFS   EQU     0x14     ; Clock Gating Register 0</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SCU_PCGR1_OFS   EQU     0x18     ; Clock Gating Register 1</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SCU_PRR0_OFS    EQU     0x1C     ; Peripheral Reset Register 0</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SCU_PRR1_OFS    EQU     0x20     ; Peripheral Reset Register 1</a:t>
            </a:r>
          </a:p>
          <a:p>
            <a:pPr marL="0" marR="0" lvl="0" indent="0" defTabSz="457200" eaLnBrk="1" fontAlgn="auto" latinLnBrk="0" hangingPunct="1">
              <a:lnSpc>
                <a:spcPct val="100000"/>
              </a:lnSpc>
              <a:spcBef>
                <a:spcPts val="600"/>
              </a:spcBef>
              <a:spcAft>
                <a:spcPts val="1800"/>
              </a:spcAft>
              <a:buClrTx/>
              <a:buSzTx/>
              <a:buFontTx/>
              <a:buNone/>
              <a:tabLst/>
              <a:defRPr/>
            </a:pPr>
            <a:r>
              <a:rPr lang="el-GR" sz="4000" dirty="0"/>
              <a:t>Οι δηλώσεις αυτές καθορίζουν τις σχετικές θέσεις (</a:t>
            </a:r>
            <a:r>
              <a:rPr lang="el-GR" sz="4000" dirty="0" err="1"/>
              <a:t>offsets</a:t>
            </a:r>
            <a:r>
              <a:rPr lang="el-GR" sz="4000" dirty="0"/>
              <a:t>) συγκεκριμένων καταχωρητών του </a:t>
            </a:r>
            <a:r>
              <a:rPr lang="el-GR" sz="4000" dirty="0" err="1"/>
              <a:t>System</a:t>
            </a:r>
            <a:r>
              <a:rPr lang="el-GR" sz="4000" dirty="0"/>
              <a:t> </a:t>
            </a:r>
            <a:r>
              <a:rPr lang="el-GR" sz="4000" dirty="0" err="1"/>
              <a:t>Control</a:t>
            </a:r>
            <a:r>
              <a:rPr lang="el-GR" sz="4000" dirty="0"/>
              <a:t> </a:t>
            </a:r>
            <a:r>
              <a:rPr lang="el-GR" sz="4000" dirty="0" err="1"/>
              <a:t>Unit</a:t>
            </a:r>
            <a:r>
              <a:rPr lang="el-GR" sz="4000" dirty="0"/>
              <a:t> (SCU). Οι SCU_PCGR0_OFS και SCU_PCGR1_OFS χρησιμοποιούνται για την ενεργοποίηση ρολογιών περιφερειακών (</a:t>
            </a:r>
            <a:r>
              <a:rPr lang="el-GR" sz="4000" dirty="0" err="1"/>
              <a:t>Clock</a:t>
            </a:r>
            <a:r>
              <a:rPr lang="el-GR" sz="4000" dirty="0"/>
              <a:t> </a:t>
            </a:r>
            <a:r>
              <a:rPr lang="el-GR" sz="4000" dirty="0" err="1"/>
              <a:t>Gating</a:t>
            </a:r>
            <a:r>
              <a:rPr lang="el-GR" sz="4000" dirty="0"/>
              <a:t>), επιτρέποντας ή διακόπτοντας τη λειτουργία τους. Οι SCU_PRR0_OFS και SCU_PRR1_OFS χρησιμοποιούνται για να βγάζουν τα περιφερειακά από την κατάσταση </a:t>
            </a:r>
            <a:r>
              <a:rPr lang="el-GR" sz="4000" dirty="0" err="1"/>
              <a:t>reset</a:t>
            </a:r>
            <a:r>
              <a:rPr lang="el-GR" sz="4000" dirty="0"/>
              <a:t>. Όλα τα </a:t>
            </a:r>
            <a:r>
              <a:rPr lang="el-GR" sz="4000" dirty="0" err="1"/>
              <a:t>offsets</a:t>
            </a:r>
            <a:r>
              <a:rPr lang="el-GR" sz="4000" dirty="0"/>
              <a:t> προστίθενται στη διεύθυνση βάσης του SCU, ώστε να </a:t>
            </a:r>
            <a:r>
              <a:rPr lang="el-GR" sz="4000" dirty="0" err="1"/>
              <a:t>προσπελαστούν</a:t>
            </a:r>
            <a:r>
              <a:rPr lang="el-GR" sz="4000" dirty="0"/>
              <a:t> οι αντίστοιχοι καταχωρητές.</a:t>
            </a:r>
          </a:p>
        </p:txBody>
      </p:sp>
      <p:sp>
        <p:nvSpPr>
          <p:cNvPr id="7" name="TextBox 9">
            <a:extLst>
              <a:ext uri="{FF2B5EF4-FFF2-40B4-BE49-F238E27FC236}">
                <a16:creationId xmlns:a16="http://schemas.microsoft.com/office/drawing/2014/main" id="{8A5920EB-BA06-05A2-DD25-4D2E2B75F580}"/>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161315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9402C7B7-5259-930D-13FC-E812F9A79A9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219B855-1F78-46FB-9A4F-48BAD74D1FDE}"/>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FF21E775-9BCD-A989-6A05-33E125A7B384}"/>
                </a:ext>
              </a:extLst>
            </p:cNvPr>
            <p:cNvPicPr>
              <a:picLocks noChangeAspect="1"/>
            </p:cNvPicPr>
            <p:nvPr/>
          </p:nvPicPr>
          <p:blipFill>
            <a:blip r:embed="rId2">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6C2D4ADF-BF05-08ED-C4A3-382FECCDA15F}"/>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F8E3B319-13C1-5598-16C5-9D76245BFACB}"/>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C762E1D9-DF21-6A95-16D3-61013A6F0750}"/>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467FF962-60F1-38B4-A37A-890D805012B3}"/>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3E26C269-D88C-8D82-E099-7D38CE22B9CB}"/>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EE7C69B3-FDF4-58A6-A534-B381216B0E09}"/>
              </a:ext>
            </a:extLst>
          </p:cNvPr>
          <p:cNvSpPr txBox="1"/>
          <p:nvPr/>
        </p:nvSpPr>
        <p:spPr>
          <a:xfrm>
            <a:off x="304800" y="2183843"/>
            <a:ext cx="17297400" cy="7171194"/>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SCU_GPIOUT7_OFS EQU     0x60    ; GPIO Port 7 output mode</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SCU_GPIOIN3_OFS EQU     0x70    ; GPIO Port 3 input mode</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SCU_WKUPSEL_OFS EQU     0xB0    ; Wake-up source selection</a:t>
            </a:r>
          </a:p>
          <a:p>
            <a:pPr marL="0" marR="0" lvl="0" indent="0" defTabSz="457200" eaLnBrk="1" fontAlgn="auto" latinLnBrk="0" hangingPunct="1">
              <a:lnSpc>
                <a:spcPct val="100000"/>
              </a:lnSpc>
              <a:spcBef>
                <a:spcPts val="600"/>
              </a:spcBef>
              <a:spcAft>
                <a:spcPts val="1800"/>
              </a:spcAft>
              <a:buClrTx/>
              <a:buSzTx/>
              <a:buFontTx/>
              <a:buNone/>
              <a:tabLst/>
              <a:defRPr/>
            </a:pPr>
            <a:r>
              <a:rPr lang="el-GR" sz="4000" dirty="0"/>
              <a:t>Οι δηλώσεις αυτές ορίζουν </a:t>
            </a:r>
            <a:r>
              <a:rPr lang="el-GR" sz="4000" dirty="0" err="1"/>
              <a:t>offsets</a:t>
            </a:r>
            <a:r>
              <a:rPr lang="el-GR" sz="4000" dirty="0"/>
              <a:t> καταχωρητών του SCU που σχετίζονται με τις θύρες GPIO και το </a:t>
            </a:r>
            <a:r>
              <a:rPr lang="el-GR" sz="4000" dirty="0" err="1"/>
              <a:t>Wake-Up</a:t>
            </a:r>
            <a:r>
              <a:rPr lang="el-GR" sz="4000" dirty="0"/>
              <a:t> </a:t>
            </a:r>
            <a:r>
              <a:rPr lang="el-GR" sz="4000" dirty="0" err="1"/>
              <a:t>Unit</a:t>
            </a:r>
            <a:r>
              <a:rPr lang="el-GR" sz="4000" dirty="0"/>
              <a:t>. Το SCU_GPIOUT7_OFS χρησιμοποιείται για να ρυθμίσει τη λειτουργία της θύρας GPIO 7 ως έξοδο (</a:t>
            </a:r>
            <a:r>
              <a:rPr lang="el-GR" sz="4000" dirty="0" err="1"/>
              <a:t>output</a:t>
            </a:r>
            <a:r>
              <a:rPr lang="el-GR" sz="4000" dirty="0"/>
              <a:t> </a:t>
            </a:r>
            <a:r>
              <a:rPr lang="el-GR" sz="4000" dirty="0" err="1"/>
              <a:t>mode</a:t>
            </a:r>
            <a:r>
              <a:rPr lang="el-GR" sz="4000" dirty="0"/>
              <a:t>), ενώ το SCU_GPIOIN3_OFS για να ρυθμίσει τη θύρα GPIO 3 ως είσοδο. Το SCU_WKUPSEL_OFS επιτρέπει την επιλογή του </a:t>
            </a:r>
            <a:r>
              <a:rPr lang="el-GR" sz="4000" dirty="0" err="1"/>
              <a:t>pin</a:t>
            </a:r>
            <a:r>
              <a:rPr lang="el-GR" sz="4000" dirty="0"/>
              <a:t> που θα ενεργοποιεί διακοπή τύπου </a:t>
            </a:r>
            <a:r>
              <a:rPr lang="el-GR" sz="4000" dirty="0" err="1"/>
              <a:t>Wake-Up</a:t>
            </a:r>
            <a:r>
              <a:rPr lang="el-GR" sz="4000" dirty="0"/>
              <a:t>, π.χ. όταν πατηθεί ένα κουμπί. Οι τιμές αυτές είναι </a:t>
            </a:r>
            <a:r>
              <a:rPr lang="el-GR" sz="4000" dirty="0" err="1"/>
              <a:t>offsets</a:t>
            </a:r>
            <a:r>
              <a:rPr lang="el-GR" sz="4000" dirty="0"/>
              <a:t> και χρησιμοποιούνται σε προσπέλαση καταχωρητών σε συνδυασμό με τη βάση του SCU.</a:t>
            </a:r>
          </a:p>
        </p:txBody>
      </p:sp>
      <p:sp>
        <p:nvSpPr>
          <p:cNvPr id="7" name="TextBox 9">
            <a:extLst>
              <a:ext uri="{FF2B5EF4-FFF2-40B4-BE49-F238E27FC236}">
                <a16:creationId xmlns:a16="http://schemas.microsoft.com/office/drawing/2014/main" id="{9454588C-6767-0DF4-4619-3366A88BD9EB}"/>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390049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AD4A75CF-15DD-0670-DF57-60D0F4BCCBE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A72481D-1D95-1E50-3915-F8F583367581}"/>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942C0DB3-FB4E-E17F-8848-31467C0D4A5D}"/>
                </a:ext>
              </a:extLst>
            </p:cNvPr>
            <p:cNvPicPr>
              <a:picLocks noChangeAspect="1"/>
            </p:cNvPicPr>
            <p:nvPr/>
          </p:nvPicPr>
          <p:blipFill>
            <a:blip r:embed="rId2">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75B66355-3593-FD06-7DB5-C695A125C3A0}"/>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502CA5DD-9C7B-2D46-2E32-93805E82A3A9}"/>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03B3008D-2DD0-4EF6-6302-22E56DDAFF18}"/>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3FC8DCB3-0ADC-AD1B-A8EE-A7A2DAABBD19}"/>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EEAB168C-FDE8-ED4E-F8F2-AFCD92CFD3B0}"/>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AA55FEFC-B92C-A57C-8733-85992BA2551F}"/>
              </a:ext>
            </a:extLst>
          </p:cNvPr>
          <p:cNvSpPr txBox="1"/>
          <p:nvPr/>
        </p:nvSpPr>
        <p:spPr>
          <a:xfrm>
            <a:off x="495297" y="2516362"/>
            <a:ext cx="17297400" cy="5940088"/>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err="1">
                <a:ln>
                  <a:noFill/>
                </a:ln>
                <a:solidFill>
                  <a:srgbClr val="FF0000"/>
                </a:solidFill>
                <a:effectLst/>
                <a:uLnTx/>
                <a:uFillTx/>
              </a:rPr>
              <a:t>SCU_WKUPSEL_Val</a:t>
            </a:r>
            <a:r>
              <a:rPr kumimoji="0" lang="en-US" sz="4000" b="0" i="0" u="none" strike="noStrike" kern="0" cap="none" spc="0" normalizeH="0" baseline="0" noProof="0" dirty="0">
                <a:ln>
                  <a:noFill/>
                </a:ln>
                <a:solidFill>
                  <a:srgbClr val="FF0000"/>
                </a:solidFill>
                <a:effectLst/>
                <a:uLnTx/>
                <a:uFillTx/>
              </a:rPr>
              <a:t> EQU     0x5</a:t>
            </a:r>
          </a:p>
          <a:p>
            <a:pPr marL="0" marR="0" lvl="0" indent="0" defTabSz="457200" eaLnBrk="1" fontAlgn="auto" latinLnBrk="0" hangingPunct="1">
              <a:lnSpc>
                <a:spcPct val="100000"/>
              </a:lnSpc>
              <a:spcBef>
                <a:spcPts val="600"/>
              </a:spcBef>
              <a:spcAft>
                <a:spcPts val="3000"/>
              </a:spcAft>
              <a:buClrTx/>
              <a:buSzTx/>
              <a:buFontTx/>
              <a:buNone/>
              <a:tabLst/>
              <a:defRPr/>
            </a:pPr>
            <a:r>
              <a:rPr lang="el-GR" sz="4000" dirty="0"/>
              <a:t>Το 0x5 σημαίνει ότι επιλέγεται το </a:t>
            </a:r>
            <a:r>
              <a:rPr lang="el-GR" sz="4000" dirty="0" err="1"/>
              <a:t>pin</a:t>
            </a:r>
            <a:r>
              <a:rPr lang="el-GR" sz="4000" dirty="0"/>
              <a:t> </a:t>
            </a:r>
            <a:r>
              <a:rPr lang="el-GR" sz="4000" dirty="0" err="1"/>
              <a:t>Port</a:t>
            </a:r>
            <a:r>
              <a:rPr lang="el-GR" sz="4000" dirty="0"/>
              <a:t> 3.5 ως πηγή διακοπής για </a:t>
            </a:r>
            <a:r>
              <a:rPr lang="el-GR" sz="4000" dirty="0" err="1"/>
              <a:t>Wake-Up</a:t>
            </a:r>
            <a:r>
              <a:rPr lang="el-GR" sz="4000" dirty="0"/>
              <a:t>. Αυτό χρησιμοποιείται για ενεργοποίηση από εξωτερικό συμβάν (π.χ. πάτημα κουμπιού).</a:t>
            </a:r>
          </a:p>
          <a:p>
            <a:pPr marL="0" marR="0" lvl="0" indent="0" defTabSz="457200" eaLnBrk="1" fontAlgn="auto" latinLnBrk="0" hangingPunct="1">
              <a:lnSpc>
                <a:spcPct val="100000"/>
              </a:lnSpc>
              <a:spcBef>
                <a:spcPts val="600"/>
              </a:spcBef>
              <a:buClrTx/>
              <a:buSzTx/>
              <a:buFontTx/>
              <a:buNone/>
              <a:tabLst/>
              <a:defRPr/>
            </a:pPr>
            <a:r>
              <a:rPr lang="en-US" sz="4000" dirty="0">
                <a:solidFill>
                  <a:srgbClr val="FF0000"/>
                </a:solidFill>
              </a:rPr>
              <a:t>SCU_PCGR1_Val   EQU     0x00222000</a:t>
            </a:r>
          </a:p>
          <a:p>
            <a:pPr marL="0" marR="0" lvl="0" indent="0" defTabSz="457200" eaLnBrk="1" fontAlgn="auto" latinLnBrk="0" hangingPunct="1">
              <a:lnSpc>
                <a:spcPct val="100000"/>
              </a:lnSpc>
              <a:spcBef>
                <a:spcPts val="600"/>
              </a:spcBef>
              <a:spcAft>
                <a:spcPts val="1200"/>
              </a:spcAft>
              <a:buClrTx/>
              <a:buSzTx/>
              <a:buFontTx/>
              <a:buNone/>
              <a:tabLst/>
              <a:defRPr/>
            </a:pPr>
            <a:r>
              <a:rPr lang="en-US" sz="4000" dirty="0">
                <a:solidFill>
                  <a:srgbClr val="FF0000"/>
                </a:solidFill>
              </a:rPr>
              <a:t>SCU_PRR1_Val    EQU     0x00222000</a:t>
            </a:r>
          </a:p>
          <a:p>
            <a:pPr marL="0" marR="0" lvl="0" indent="0" defTabSz="457200" eaLnBrk="1" fontAlgn="auto" latinLnBrk="0" hangingPunct="1">
              <a:lnSpc>
                <a:spcPct val="100000"/>
              </a:lnSpc>
              <a:spcBef>
                <a:spcPts val="600"/>
              </a:spcBef>
              <a:spcAft>
                <a:spcPts val="1800"/>
              </a:spcAft>
              <a:buClrTx/>
              <a:buSzTx/>
              <a:buFontTx/>
              <a:buNone/>
              <a:tabLst/>
              <a:defRPr/>
            </a:pPr>
            <a:r>
              <a:rPr lang="el-GR" sz="4000" dirty="0"/>
              <a:t>Οι τιμές αυτές ενεργοποιούν το ρολόι και βγάζουν από </a:t>
            </a:r>
            <a:r>
              <a:rPr lang="el-GR" sz="4000" dirty="0" err="1"/>
              <a:t>reset</a:t>
            </a:r>
            <a:r>
              <a:rPr lang="el-GR" sz="4000" dirty="0"/>
              <a:t> τις GPIO πύλες 3 και 7, καθώς και το </a:t>
            </a:r>
            <a:r>
              <a:rPr lang="el-GR" sz="4000" dirty="0" err="1"/>
              <a:t>Wake-Up</a:t>
            </a:r>
            <a:r>
              <a:rPr lang="el-GR" sz="4000" dirty="0"/>
              <a:t> </a:t>
            </a:r>
            <a:r>
              <a:rPr lang="el-GR" sz="4000" dirty="0" err="1"/>
              <a:t>Unit</a:t>
            </a:r>
            <a:r>
              <a:rPr lang="el-GR" sz="4000" dirty="0"/>
              <a:t> (WIU).</a:t>
            </a:r>
          </a:p>
        </p:txBody>
      </p:sp>
      <p:sp>
        <p:nvSpPr>
          <p:cNvPr id="7" name="TextBox 9">
            <a:extLst>
              <a:ext uri="{FF2B5EF4-FFF2-40B4-BE49-F238E27FC236}">
                <a16:creationId xmlns:a16="http://schemas.microsoft.com/office/drawing/2014/main" id="{4B940869-A3D2-01A8-D48F-4176F2AA3776}"/>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1380704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4106A901-54CC-59CE-AC14-47A3CEAC54F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4DC604C-D3CF-497A-1401-5D05DE85F20E}"/>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5EA1531A-28DD-7F91-52E6-925C89E17D01}"/>
                </a:ext>
              </a:extLst>
            </p:cNvPr>
            <p:cNvPicPr>
              <a:picLocks noChangeAspect="1"/>
            </p:cNvPicPr>
            <p:nvPr/>
          </p:nvPicPr>
          <p:blipFill>
            <a:blip r:embed="rId2">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16010ED3-F1DF-F4FB-D8A3-A8B541071857}"/>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4FE10FB9-60BD-1077-0B54-E3630C990B14}"/>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80E46381-0287-B133-4A6B-7E4750094A49}"/>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6916521F-60EC-3C69-95B6-91901AF3B632}"/>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595FD5F3-2E97-008B-5A7B-2EC05E807267}"/>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EF0CCA19-6AD1-80ED-8C6F-8B5597ADF14E}"/>
              </a:ext>
            </a:extLst>
          </p:cNvPr>
          <p:cNvSpPr txBox="1"/>
          <p:nvPr/>
        </p:nvSpPr>
        <p:spPr>
          <a:xfrm>
            <a:off x="495297" y="2205255"/>
            <a:ext cx="17297400" cy="6786473"/>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;VIC clock enable</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SCU_PCGR0_Val   EQU     0x000000FB</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 VIC out of reset</a:t>
            </a:r>
          </a:p>
          <a:p>
            <a:pPr marL="0" marR="0" lvl="0" indent="0" defTabSz="457200" eaLnBrk="1" fontAlgn="auto" latinLnBrk="0" hangingPunct="1">
              <a:lnSpc>
                <a:spcPct val="100000"/>
              </a:lnSpc>
              <a:spcBef>
                <a:spcPts val="0"/>
              </a:spcBef>
              <a:spcAft>
                <a:spcPts val="2400"/>
              </a:spcAft>
              <a:buClrTx/>
              <a:buSzTx/>
              <a:buFontTx/>
              <a:buNone/>
              <a:tabLst/>
              <a:defRPr/>
            </a:pPr>
            <a:r>
              <a:rPr kumimoji="0" lang="en-US" sz="4000" b="0" i="0" u="none" strike="noStrike" kern="0" cap="none" spc="0" normalizeH="0" baseline="0" noProof="0" dirty="0">
                <a:ln>
                  <a:noFill/>
                </a:ln>
                <a:solidFill>
                  <a:srgbClr val="FF0000"/>
                </a:solidFill>
                <a:effectLst/>
                <a:uLnTx/>
                <a:uFillTx/>
              </a:rPr>
              <a:t>SCU_PRR0_Val    EQU     0x00001073</a:t>
            </a:r>
            <a:endParaRPr kumimoji="0" lang="el-GR" sz="40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l-GR" sz="4000" b="0" i="0" u="none" strike="noStrike" kern="0" cap="none" spc="0" normalizeH="0" baseline="0" noProof="0" dirty="0">
                <a:ln>
                  <a:noFill/>
                </a:ln>
                <a:effectLst/>
                <a:uLnTx/>
                <a:uFillTx/>
              </a:rPr>
              <a:t>Οι δηλώσεις αυτές σχετίζονται με την ενεργοποίηση και αρχικοποίηση του VIC (</a:t>
            </a:r>
            <a:r>
              <a:rPr kumimoji="0" lang="el-GR" sz="4000" b="0" i="0" u="none" strike="noStrike" kern="0" cap="none" spc="0" normalizeH="0" baseline="0" noProof="0" dirty="0" err="1">
                <a:ln>
                  <a:noFill/>
                </a:ln>
                <a:effectLst/>
                <a:uLnTx/>
                <a:uFillTx/>
              </a:rPr>
              <a:t>Vector</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Interrupt</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Controller</a:t>
            </a:r>
            <a:r>
              <a:rPr kumimoji="0" lang="el-GR" sz="4000" b="0" i="0" u="none" strike="noStrike" kern="0" cap="none" spc="0" normalizeH="0" baseline="0" noProof="0" dirty="0">
                <a:ln>
                  <a:noFill/>
                </a:ln>
                <a:effectLst/>
                <a:uLnTx/>
                <a:uFillTx/>
              </a:rPr>
              <a:t>), που είναι υπεύθυνος για τη διαχείριση των εξωτερικών διακοπών στον STR91x.Η σταθερά SCU_PCGR0_Val = 0x000000FB χρησιμοποιείται για να ενεργοποιήσει το ρολόι του VIC μέσω του καταχωρητή PCGR0.Αντίστοιχα, η SCU_PRR0_Val = 0x00001073 χρησιμοποιείται για να απενεργοποιήσει το </a:t>
            </a:r>
            <a:r>
              <a:rPr kumimoji="0" lang="el-GR" sz="4000" b="0" i="0" u="none" strike="noStrike" kern="0" cap="none" spc="0" normalizeH="0" baseline="0" noProof="0" dirty="0" err="1">
                <a:ln>
                  <a:noFill/>
                </a:ln>
                <a:effectLst/>
                <a:uLnTx/>
                <a:uFillTx/>
              </a:rPr>
              <a:t>reset</a:t>
            </a:r>
            <a:r>
              <a:rPr kumimoji="0" lang="el-GR" sz="4000" b="0" i="0" u="none" strike="noStrike" kern="0" cap="none" spc="0" normalizeH="0" baseline="0" noProof="0" dirty="0">
                <a:ln>
                  <a:noFill/>
                </a:ln>
                <a:effectLst/>
                <a:uLnTx/>
                <a:uFillTx/>
              </a:rPr>
              <a:t> στον VIC, επιτρέποντας τη φυσιολογική του λειτουργία.</a:t>
            </a:r>
          </a:p>
        </p:txBody>
      </p:sp>
      <p:sp>
        <p:nvSpPr>
          <p:cNvPr id="7" name="TextBox 9">
            <a:extLst>
              <a:ext uri="{FF2B5EF4-FFF2-40B4-BE49-F238E27FC236}">
                <a16:creationId xmlns:a16="http://schemas.microsoft.com/office/drawing/2014/main" id="{69E2FC36-015D-E323-38BC-A7E82F39F5FF}"/>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2999839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ACBCC2F4-A601-B51D-8FA6-A0446D1DCAC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F9739F0-D644-D6B1-63A0-5A2A65AFF3B0}"/>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C2D9B491-A5E1-5199-9DBE-361730B906A2}"/>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9ACF26CF-D0B8-9EEC-FA94-B9863B795A97}"/>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39830F8A-274F-5E77-E8BB-B7E2BA2226FD}"/>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7F7BFD38-715F-D334-DD1F-7166BC78209C}"/>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04ABC78E-7FC3-3B9D-6B59-8DC8BA4DAA4F}"/>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6F4F3189-152C-8DEB-789A-C6DE134FA29D}"/>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F476A5F7-BC6A-9264-3337-FA4F79409491}"/>
              </a:ext>
            </a:extLst>
          </p:cNvPr>
          <p:cNvSpPr txBox="1"/>
          <p:nvPr/>
        </p:nvSpPr>
        <p:spPr>
          <a:xfrm>
            <a:off x="381000" y="1862421"/>
            <a:ext cx="17297400" cy="8002191"/>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 GPIO Port 7 Addresses </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GPIO7_DATA_ADDR	EQU		APB0_NBUF_BASE + 0x0000D000</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GPIO7_DIR_OFS	EQU    	0x00000400</a:t>
            </a:r>
            <a:endParaRPr kumimoji="0" lang="el-GR" sz="40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1800"/>
              </a:spcBef>
              <a:spcAft>
                <a:spcPts val="600"/>
              </a:spcAft>
              <a:buClrTx/>
              <a:buSzTx/>
              <a:buFontTx/>
              <a:buNone/>
              <a:tabLst/>
              <a:defRPr/>
            </a:pPr>
            <a:r>
              <a:rPr kumimoji="0" lang="el-GR" sz="3600" b="0" i="0" u="none" strike="noStrike" kern="0" cap="none" spc="0" normalizeH="0" baseline="0" noProof="0" dirty="0">
                <a:ln>
                  <a:noFill/>
                </a:ln>
                <a:effectLst/>
                <a:uLnTx/>
                <a:uFillTx/>
              </a:rPr>
              <a:t>Αυτές οι δηλώσεις καθορίζουν τη διεύθυνση πρόσβασης και το </a:t>
            </a:r>
            <a:r>
              <a:rPr kumimoji="0" lang="el-GR" sz="3600" b="0" i="0" u="none" strike="noStrike" kern="0" cap="none" spc="0" normalizeH="0" baseline="0" noProof="0" dirty="0" err="1">
                <a:ln>
                  <a:noFill/>
                </a:ln>
                <a:effectLst/>
                <a:uLnTx/>
                <a:uFillTx/>
              </a:rPr>
              <a:t>offset</a:t>
            </a:r>
            <a:r>
              <a:rPr kumimoji="0" lang="el-GR" sz="3600" b="0" i="0" u="none" strike="noStrike" kern="0" cap="none" spc="0" normalizeH="0" baseline="0" noProof="0" dirty="0">
                <a:ln>
                  <a:noFill/>
                </a:ln>
                <a:effectLst/>
                <a:uLnTx/>
                <a:uFillTx/>
              </a:rPr>
              <a:t> για τη θύρα GPIO </a:t>
            </a:r>
            <a:r>
              <a:rPr kumimoji="0" lang="el-GR" sz="3600" b="0" i="0" u="none" strike="noStrike" kern="0" cap="none" spc="0" normalizeH="0" baseline="0" noProof="0" dirty="0" err="1">
                <a:ln>
                  <a:noFill/>
                </a:ln>
                <a:effectLst/>
                <a:uLnTx/>
                <a:uFillTx/>
              </a:rPr>
              <a:t>Port</a:t>
            </a:r>
            <a:r>
              <a:rPr kumimoji="0" lang="el-GR" sz="3600" b="0" i="0" u="none" strike="noStrike" kern="0" cap="none" spc="0" normalizeH="0" baseline="0" noProof="0" dirty="0">
                <a:ln>
                  <a:noFill/>
                </a:ln>
                <a:effectLst/>
                <a:uLnTx/>
                <a:uFillTx/>
              </a:rPr>
              <a:t> 7.</a:t>
            </a:r>
          </a:p>
          <a:p>
            <a:pPr marL="0" marR="0" lvl="0" indent="0" defTabSz="457200" eaLnBrk="1" fontAlgn="auto" latinLnBrk="0" hangingPunct="1">
              <a:lnSpc>
                <a:spcPct val="100000"/>
              </a:lnSpc>
              <a:spcBef>
                <a:spcPts val="1800"/>
              </a:spcBef>
              <a:spcAft>
                <a:spcPts val="600"/>
              </a:spcAft>
              <a:buClrTx/>
              <a:buSzTx/>
              <a:buFontTx/>
              <a:buNone/>
              <a:tabLst/>
              <a:defRPr/>
            </a:pPr>
            <a:r>
              <a:rPr kumimoji="0" lang="el-GR" sz="3600" b="0" i="0" u="none" strike="noStrike" kern="0" cap="none" spc="0" normalizeH="0" baseline="0" noProof="0" dirty="0">
                <a:ln>
                  <a:noFill/>
                </a:ln>
                <a:effectLst/>
                <a:uLnTx/>
                <a:uFillTx/>
              </a:rPr>
              <a:t>Η GPIO7_DATA_ADDR προσδιορίζει τη διεύθυνση βάσης για τα δεδομένα της GPIO 7, από την οποία μπορούμε να διαβάσουμε ή να γράψουμε τιμές στα </a:t>
            </a:r>
            <a:r>
              <a:rPr kumimoji="0" lang="el-GR" sz="3600" b="0" i="0" u="none" strike="noStrike" kern="0" cap="none" spc="0" normalizeH="0" baseline="0" noProof="0" dirty="0" err="1">
                <a:ln>
                  <a:noFill/>
                </a:ln>
                <a:effectLst/>
                <a:uLnTx/>
                <a:uFillTx/>
              </a:rPr>
              <a:t>pins</a:t>
            </a:r>
            <a:r>
              <a:rPr kumimoji="0" lang="el-GR" sz="3600" b="0" i="0" u="none" strike="noStrike" kern="0" cap="none" spc="0" normalizeH="0" baseline="0" noProof="0" dirty="0">
                <a:ln>
                  <a:noFill/>
                </a:ln>
                <a:effectLst/>
                <a:uLnTx/>
                <a:uFillTx/>
              </a:rPr>
              <a:t> (π.χ. για να ανάψουμε LED). </a:t>
            </a:r>
          </a:p>
          <a:p>
            <a:pPr marL="0" marR="0" lvl="0" indent="0" defTabSz="457200" eaLnBrk="1" fontAlgn="auto" latinLnBrk="0" hangingPunct="1">
              <a:lnSpc>
                <a:spcPct val="100000"/>
              </a:lnSpc>
              <a:spcBef>
                <a:spcPts val="1800"/>
              </a:spcBef>
              <a:spcAft>
                <a:spcPts val="600"/>
              </a:spcAft>
              <a:buClrTx/>
              <a:buSzTx/>
              <a:buFontTx/>
              <a:buNone/>
              <a:tabLst/>
              <a:defRPr/>
            </a:pPr>
            <a:r>
              <a:rPr kumimoji="0" lang="el-GR" sz="3600" b="0" i="0" u="none" strike="noStrike" kern="0" cap="none" spc="0" normalizeH="0" baseline="0" noProof="0" dirty="0">
                <a:ln>
                  <a:noFill/>
                </a:ln>
                <a:effectLst/>
                <a:uLnTx/>
                <a:uFillTx/>
              </a:rPr>
              <a:t>Το GPIO7_DIR_OFS είναι το </a:t>
            </a:r>
            <a:r>
              <a:rPr kumimoji="0" lang="el-GR" sz="3600" b="0" i="0" u="none" strike="noStrike" kern="0" cap="none" spc="0" normalizeH="0" baseline="0" noProof="0" dirty="0" err="1">
                <a:ln>
                  <a:noFill/>
                </a:ln>
                <a:effectLst/>
                <a:uLnTx/>
                <a:uFillTx/>
              </a:rPr>
              <a:t>offset</a:t>
            </a:r>
            <a:r>
              <a:rPr kumimoji="0" lang="el-GR" sz="3600" b="0" i="0" u="none" strike="noStrike" kern="0" cap="none" spc="0" normalizeH="0" baseline="0" noProof="0" dirty="0">
                <a:ln>
                  <a:noFill/>
                </a:ln>
                <a:effectLst/>
                <a:uLnTx/>
                <a:uFillTx/>
              </a:rPr>
              <a:t> προς τον καταχωρητή κατεύθυνσης (</a:t>
            </a:r>
            <a:r>
              <a:rPr kumimoji="0" lang="el-GR" sz="3600" b="0" i="0" u="none" strike="noStrike" kern="0" cap="none" spc="0" normalizeH="0" baseline="0" noProof="0" dirty="0" err="1">
                <a:ln>
                  <a:noFill/>
                </a:ln>
                <a:effectLst/>
                <a:uLnTx/>
                <a:uFillTx/>
              </a:rPr>
              <a:t>direction</a:t>
            </a:r>
            <a:r>
              <a:rPr kumimoji="0" lang="el-GR" sz="3600" b="0" i="0" u="none" strike="noStrike" kern="0" cap="none" spc="0" normalizeH="0" baseline="0" noProof="0" dirty="0">
                <a:ln>
                  <a:noFill/>
                </a:ln>
                <a:effectLst/>
                <a:uLnTx/>
                <a:uFillTx/>
              </a:rPr>
              <a:t>), μέσω του οποίου ορίζεται ποια </a:t>
            </a:r>
            <a:r>
              <a:rPr kumimoji="0" lang="el-GR" sz="3600" b="0" i="0" u="none" strike="noStrike" kern="0" cap="none" spc="0" normalizeH="0" baseline="0" noProof="0" dirty="0" err="1">
                <a:ln>
                  <a:noFill/>
                </a:ln>
                <a:effectLst/>
                <a:uLnTx/>
                <a:uFillTx/>
              </a:rPr>
              <a:t>pins</a:t>
            </a:r>
            <a:r>
              <a:rPr kumimoji="0" lang="el-GR" sz="3600" b="0" i="0" u="none" strike="noStrike" kern="0" cap="none" spc="0" normalizeH="0" baseline="0" noProof="0" dirty="0">
                <a:ln>
                  <a:noFill/>
                </a:ln>
                <a:effectLst/>
                <a:uLnTx/>
                <a:uFillTx/>
              </a:rPr>
              <a:t> λειτουργούν ως έξοδοι (1) ή είσοδοι (0). Σε αυτό το πρόγραμμα, τα </a:t>
            </a:r>
            <a:r>
              <a:rPr kumimoji="0" lang="el-GR" sz="3600" b="0" i="0" u="none" strike="noStrike" kern="0" cap="none" spc="0" normalizeH="0" baseline="0" noProof="0" dirty="0" err="1">
                <a:ln>
                  <a:noFill/>
                </a:ln>
                <a:effectLst/>
                <a:uLnTx/>
                <a:uFillTx/>
              </a:rPr>
              <a:t>pins</a:t>
            </a:r>
            <a:r>
              <a:rPr kumimoji="0" lang="el-GR" sz="3600" b="0" i="0" u="none" strike="noStrike" kern="0" cap="none" spc="0" normalizeH="0" baseline="0" noProof="0" dirty="0">
                <a:ln>
                  <a:noFill/>
                </a:ln>
                <a:effectLst/>
                <a:uLnTx/>
                <a:uFillTx/>
              </a:rPr>
              <a:t> της GPIO7 θα ρυθμιστούν όλα ως έξοδοι, ώστε να χρησιμοποιηθούν για την οπτική ένδειξη (</a:t>
            </a:r>
            <a:r>
              <a:rPr kumimoji="0" lang="el-GR" sz="3600" b="0" i="0" u="none" strike="noStrike" kern="0" cap="none" spc="0" normalizeH="0" baseline="0" noProof="0" dirty="0" err="1">
                <a:ln>
                  <a:noFill/>
                </a:ln>
                <a:effectLst/>
                <a:uLnTx/>
                <a:uFillTx/>
              </a:rPr>
              <a:t>LEDs</a:t>
            </a:r>
            <a:r>
              <a:rPr kumimoji="0" lang="el-GR" sz="3600" b="0" i="0" u="none" strike="noStrike" kern="0" cap="none" spc="0" normalizeH="0" baseline="0" noProof="0" dirty="0">
                <a:ln>
                  <a:noFill/>
                </a:ln>
                <a:effectLst/>
                <a:uLnTx/>
                <a:uFillTx/>
              </a:rPr>
              <a:t>).</a:t>
            </a:r>
          </a:p>
        </p:txBody>
      </p:sp>
      <p:sp>
        <p:nvSpPr>
          <p:cNvPr id="7" name="TextBox 9">
            <a:extLst>
              <a:ext uri="{FF2B5EF4-FFF2-40B4-BE49-F238E27FC236}">
                <a16:creationId xmlns:a16="http://schemas.microsoft.com/office/drawing/2014/main" id="{D6622DF5-D154-ACDC-0282-0DE60C4AAF93}"/>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1747256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6F16D34A-29E6-79F5-AEB4-4E0A4CF154D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F070458-D58E-8655-F4F0-DCF5D29B17BB}"/>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F7A5FA36-488C-1B46-D6B1-B63D17D4F4FD}"/>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8A1DFECA-5317-F322-8E95-92E2E268DFD0}"/>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BDC32DD9-53FB-1E05-83AC-908A8286BABA}"/>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C0BA7557-E9A3-7CA1-1DCC-BC623C579A62}"/>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69756200-E60C-3452-A854-9D30CF5D080B}"/>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7C3410C2-4A96-AFF1-17B6-90623749CBD5}"/>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A8B69E5A-3443-7782-2B98-F25C10C53D81}"/>
              </a:ext>
            </a:extLst>
          </p:cNvPr>
          <p:cNvSpPr txBox="1"/>
          <p:nvPr/>
        </p:nvSpPr>
        <p:spPr>
          <a:xfrm>
            <a:off x="381000" y="1862421"/>
            <a:ext cx="17297400" cy="7463582"/>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 GPIO Port 7 Program values </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SCU_GPIOUT7_Val	EQU		0x00005555</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GPIO7_DIR_Val	EQU    	0xFF</a:t>
            </a:r>
            <a:endParaRPr kumimoji="0" lang="el-GR" sz="40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l-GR" sz="3600" b="0" i="0" u="none" strike="noStrike" kern="0" cap="none" spc="0" normalizeH="0" baseline="0" noProof="0" dirty="0">
                <a:ln>
                  <a:noFill/>
                </a:ln>
                <a:effectLst/>
                <a:uLnTx/>
                <a:uFillTx/>
              </a:rPr>
              <a:t>Αυτές οι σταθερές, καθορίζουν τις τιμές ρύθμισης για τη λειτουργία της θύρας GPIO 7. </a:t>
            </a:r>
          </a:p>
          <a:p>
            <a:pPr marL="0" marR="0" lvl="0" indent="0" defTabSz="457200" eaLnBrk="1" fontAlgn="auto" latinLnBrk="0" hangingPunct="1">
              <a:lnSpc>
                <a:spcPct val="100000"/>
              </a:lnSpc>
              <a:spcBef>
                <a:spcPts val="0"/>
              </a:spcBef>
              <a:spcAft>
                <a:spcPts val="600"/>
              </a:spcAft>
              <a:buClrTx/>
              <a:buSzTx/>
              <a:buFontTx/>
              <a:buNone/>
              <a:tabLst/>
              <a:defRPr/>
            </a:pPr>
            <a:r>
              <a:rPr kumimoji="0" lang="el-GR" sz="3600" b="0" i="0" u="none" strike="noStrike" kern="0" cap="none" spc="0" normalizeH="0" baseline="0" noProof="0" dirty="0">
                <a:ln>
                  <a:noFill/>
                </a:ln>
                <a:effectLst/>
                <a:uLnTx/>
                <a:uFillTx/>
              </a:rPr>
              <a:t>Η SCU_GPIOUT7_Val = 0x00005555, χρησιμοποιείται από το SCU για να ρυθμίσει όλα τα </a:t>
            </a:r>
            <a:r>
              <a:rPr kumimoji="0" lang="el-GR" sz="3600" b="0" i="0" u="none" strike="noStrike" kern="0" cap="none" spc="0" normalizeH="0" baseline="0" noProof="0" dirty="0" err="1">
                <a:ln>
                  <a:noFill/>
                </a:ln>
                <a:effectLst/>
                <a:uLnTx/>
                <a:uFillTx/>
              </a:rPr>
              <a:t>pins</a:t>
            </a:r>
            <a:r>
              <a:rPr kumimoji="0" lang="el-GR" sz="3600" b="0" i="0" u="none" strike="noStrike" kern="0" cap="none" spc="0" normalizeH="0" baseline="0" noProof="0" dirty="0">
                <a:ln>
                  <a:noFill/>
                </a:ln>
                <a:effectLst/>
                <a:uLnTx/>
                <a:uFillTx/>
              </a:rPr>
              <a:t> της GPIO 7 σε κανονική λειτουργία εξόδου (</a:t>
            </a:r>
            <a:r>
              <a:rPr kumimoji="0" lang="el-GR" sz="3600" b="0" i="0" u="none" strike="noStrike" kern="0" cap="none" spc="0" normalizeH="0" baseline="0" noProof="0" dirty="0" err="1">
                <a:ln>
                  <a:noFill/>
                </a:ln>
                <a:effectLst/>
                <a:uLnTx/>
                <a:uFillTx/>
              </a:rPr>
              <a:t>Mode</a:t>
            </a:r>
            <a:r>
              <a:rPr kumimoji="0" lang="el-GR" sz="3600" b="0" i="0" u="none" strike="noStrike" kern="0" cap="none" spc="0" normalizeH="0" baseline="0" noProof="0" dirty="0">
                <a:ln>
                  <a:noFill/>
                </a:ln>
                <a:effectLst/>
                <a:uLnTx/>
                <a:uFillTx/>
              </a:rPr>
              <a:t> 1). </a:t>
            </a:r>
          </a:p>
          <a:p>
            <a:pPr marL="0" marR="0" lvl="0" indent="0" defTabSz="457200" eaLnBrk="1" fontAlgn="auto" latinLnBrk="0" hangingPunct="1">
              <a:lnSpc>
                <a:spcPct val="100000"/>
              </a:lnSpc>
              <a:spcBef>
                <a:spcPts val="0"/>
              </a:spcBef>
              <a:spcAft>
                <a:spcPts val="600"/>
              </a:spcAft>
              <a:buClrTx/>
              <a:buSzTx/>
              <a:buFontTx/>
              <a:buNone/>
              <a:tabLst/>
              <a:defRPr/>
            </a:pPr>
            <a:r>
              <a:rPr kumimoji="0" lang="el-GR" sz="3600" b="0" i="0" u="none" strike="noStrike" kern="0" cap="none" spc="0" normalizeH="0" baseline="0" noProof="0" dirty="0">
                <a:ln>
                  <a:noFill/>
                </a:ln>
                <a:effectLst/>
                <a:uLnTx/>
                <a:uFillTx/>
              </a:rPr>
              <a:t>Κάθε τετράδα </a:t>
            </a:r>
            <a:r>
              <a:rPr kumimoji="0" lang="el-GR" sz="3600" b="0" i="0" u="none" strike="noStrike" kern="0" cap="none" spc="0" normalizeH="0" baseline="0" noProof="0" dirty="0" err="1">
                <a:ln>
                  <a:noFill/>
                </a:ln>
                <a:effectLst/>
                <a:uLnTx/>
                <a:uFillTx/>
              </a:rPr>
              <a:t>bits</a:t>
            </a:r>
            <a:r>
              <a:rPr kumimoji="0" lang="el-GR" sz="3600" b="0" i="0" u="none" strike="noStrike" kern="0" cap="none" spc="0" normalizeH="0" baseline="0" noProof="0" dirty="0">
                <a:ln>
                  <a:noFill/>
                </a:ln>
                <a:effectLst/>
                <a:uLnTx/>
                <a:uFillTx/>
              </a:rPr>
              <a:t> ρυθμίζει τη λειτουργία ενός </a:t>
            </a:r>
            <a:r>
              <a:rPr kumimoji="0" lang="el-GR" sz="3600" b="0" i="0" u="none" strike="noStrike" kern="0" cap="none" spc="0" normalizeH="0" baseline="0" noProof="0" dirty="0" err="1">
                <a:ln>
                  <a:noFill/>
                </a:ln>
                <a:effectLst/>
                <a:uLnTx/>
                <a:uFillTx/>
              </a:rPr>
              <a:t>pin</a:t>
            </a:r>
            <a:r>
              <a:rPr kumimoji="0" lang="el-GR" sz="3600" b="0" i="0" u="none" strike="noStrike" kern="0" cap="none" spc="0" normalizeH="0" baseline="0" noProof="0" dirty="0">
                <a:ln>
                  <a:noFill/>
                </a:ln>
                <a:effectLst/>
                <a:uLnTx/>
                <a:uFillTx/>
              </a:rPr>
              <a:t>, και η τιμή 0x5 (0101) αντιστοιχεί σε </a:t>
            </a:r>
            <a:r>
              <a:rPr kumimoji="0" lang="el-GR" sz="3600" b="0" i="0" u="none" strike="noStrike" kern="0" cap="none" spc="0" normalizeH="0" baseline="0" noProof="0" dirty="0" err="1">
                <a:ln>
                  <a:noFill/>
                </a:ln>
                <a:effectLst/>
                <a:uLnTx/>
                <a:uFillTx/>
              </a:rPr>
              <a:t>normal</a:t>
            </a:r>
            <a:r>
              <a:rPr kumimoji="0" lang="el-GR" sz="3600" b="0" i="0" u="none" strike="noStrike" kern="0" cap="none" spc="0" normalizeH="0" baseline="0" noProof="0" dirty="0">
                <a:ln>
                  <a:noFill/>
                </a:ln>
                <a:effectLst/>
                <a:uLnTx/>
                <a:uFillTx/>
              </a:rPr>
              <a:t> </a:t>
            </a:r>
            <a:r>
              <a:rPr kumimoji="0" lang="el-GR" sz="3600" b="0" i="0" u="none" strike="noStrike" kern="0" cap="none" spc="0" normalizeH="0" baseline="0" noProof="0" dirty="0" err="1">
                <a:ln>
                  <a:noFill/>
                </a:ln>
                <a:effectLst/>
                <a:uLnTx/>
                <a:uFillTx/>
              </a:rPr>
              <a:t>output</a:t>
            </a:r>
            <a:r>
              <a:rPr kumimoji="0" lang="el-GR" sz="3600" b="0" i="0" u="none" strike="noStrike" kern="0" cap="none" spc="0" normalizeH="0" baseline="0" noProof="0" dirty="0">
                <a:ln>
                  <a:noFill/>
                </a:ln>
                <a:effectLst/>
                <a:uLnTx/>
                <a:uFillTx/>
              </a:rPr>
              <a:t> </a:t>
            </a:r>
            <a:r>
              <a:rPr kumimoji="0" lang="el-GR" sz="3600" b="0" i="0" u="none" strike="noStrike" kern="0" cap="none" spc="0" normalizeH="0" baseline="0" noProof="0" dirty="0" err="1">
                <a:ln>
                  <a:noFill/>
                </a:ln>
                <a:effectLst/>
                <a:uLnTx/>
                <a:uFillTx/>
              </a:rPr>
              <a:t>mode</a:t>
            </a:r>
            <a:r>
              <a:rPr kumimoji="0" lang="el-GR" sz="3600" b="0" i="0" u="none" strike="noStrike" kern="0" cap="none" spc="0" normalizeH="0" baseline="0" noProof="0" dirty="0">
                <a:ln>
                  <a:noFill/>
                </a:ln>
                <a:effectLst/>
                <a:uLnTx/>
                <a:uFillTx/>
              </a:rPr>
              <a:t>. </a:t>
            </a:r>
          </a:p>
          <a:p>
            <a:pPr marL="0" marR="0" lvl="0" indent="0" defTabSz="457200" eaLnBrk="1" fontAlgn="auto" latinLnBrk="0" hangingPunct="1">
              <a:lnSpc>
                <a:spcPct val="100000"/>
              </a:lnSpc>
              <a:spcBef>
                <a:spcPts val="0"/>
              </a:spcBef>
              <a:spcAft>
                <a:spcPts val="600"/>
              </a:spcAft>
              <a:buClrTx/>
              <a:buSzTx/>
              <a:buFontTx/>
              <a:buNone/>
              <a:tabLst/>
              <a:defRPr/>
            </a:pPr>
            <a:r>
              <a:rPr kumimoji="0" lang="el-GR" sz="3600" b="0" i="0" u="none" strike="noStrike" kern="0" cap="none" spc="0" normalizeH="0" baseline="0" noProof="0" dirty="0">
                <a:ln>
                  <a:noFill/>
                </a:ln>
                <a:effectLst/>
                <a:uLnTx/>
                <a:uFillTx/>
              </a:rPr>
              <a:t>Η GPIO7_DIR_Val = 0xFF δηλώνει ότι όλα τα 8 </a:t>
            </a:r>
            <a:r>
              <a:rPr kumimoji="0" lang="el-GR" sz="3600" b="0" i="0" u="none" strike="noStrike" kern="0" cap="none" spc="0" normalizeH="0" baseline="0" noProof="0" dirty="0" err="1">
                <a:ln>
                  <a:noFill/>
                </a:ln>
                <a:effectLst/>
                <a:uLnTx/>
                <a:uFillTx/>
              </a:rPr>
              <a:t>pins</a:t>
            </a:r>
            <a:r>
              <a:rPr kumimoji="0" lang="el-GR" sz="3600" b="0" i="0" u="none" strike="noStrike" kern="0" cap="none" spc="0" normalizeH="0" baseline="0" noProof="0" dirty="0">
                <a:ln>
                  <a:noFill/>
                </a:ln>
                <a:effectLst/>
                <a:uLnTx/>
                <a:uFillTx/>
              </a:rPr>
              <a:t> της GPIO7 ορίζονται ως έξοδοι, αφού κάθε </a:t>
            </a:r>
            <a:r>
              <a:rPr kumimoji="0" lang="el-GR" sz="3600" b="0" i="0" u="none" strike="noStrike" kern="0" cap="none" spc="0" normalizeH="0" baseline="0" noProof="0" dirty="0" err="1">
                <a:ln>
                  <a:noFill/>
                </a:ln>
                <a:effectLst/>
                <a:uLnTx/>
                <a:uFillTx/>
              </a:rPr>
              <a:t>bit</a:t>
            </a:r>
            <a:r>
              <a:rPr kumimoji="0" lang="el-GR" sz="3600" b="0" i="0" u="none" strike="noStrike" kern="0" cap="none" spc="0" normalizeH="0" baseline="0" noProof="0" dirty="0">
                <a:ln>
                  <a:noFill/>
                </a:ln>
                <a:effectLst/>
                <a:uLnTx/>
                <a:uFillTx/>
              </a:rPr>
              <a:t> της τιμής είναι 1 (1 = </a:t>
            </a:r>
            <a:r>
              <a:rPr kumimoji="0" lang="el-GR" sz="3600" b="0" i="0" u="none" strike="noStrike" kern="0" cap="none" spc="0" normalizeH="0" baseline="0" noProof="0" dirty="0" err="1">
                <a:ln>
                  <a:noFill/>
                </a:ln>
                <a:effectLst/>
                <a:uLnTx/>
                <a:uFillTx/>
              </a:rPr>
              <a:t>output</a:t>
            </a:r>
            <a:r>
              <a:rPr kumimoji="0" lang="el-GR" sz="3600" b="0" i="0" u="none" strike="noStrike" kern="0" cap="none" spc="0" normalizeH="0" baseline="0" noProof="0" dirty="0">
                <a:ln>
                  <a:noFill/>
                </a:ln>
                <a:effectLst/>
                <a:uLnTx/>
                <a:uFillTx/>
              </a:rPr>
              <a:t>, 0 = </a:t>
            </a:r>
            <a:r>
              <a:rPr kumimoji="0" lang="el-GR" sz="3600" b="0" i="0" u="none" strike="noStrike" kern="0" cap="none" spc="0" normalizeH="0" baseline="0" noProof="0" dirty="0" err="1">
                <a:ln>
                  <a:noFill/>
                </a:ln>
                <a:effectLst/>
                <a:uLnTx/>
                <a:uFillTx/>
              </a:rPr>
              <a:t>input</a:t>
            </a:r>
            <a:r>
              <a:rPr kumimoji="0" lang="el-GR" sz="3600" b="0" i="0" u="none" strike="noStrike" kern="0" cap="none" spc="0" normalizeH="0" baseline="0" noProof="0" dirty="0">
                <a:ln>
                  <a:noFill/>
                </a:ln>
                <a:effectLst/>
                <a:uLnTx/>
                <a:uFillTx/>
              </a:rPr>
              <a:t>). </a:t>
            </a:r>
          </a:p>
          <a:p>
            <a:pPr marL="0" marR="0" lvl="0" indent="0" defTabSz="457200" eaLnBrk="1" fontAlgn="auto" latinLnBrk="0" hangingPunct="1">
              <a:lnSpc>
                <a:spcPct val="100000"/>
              </a:lnSpc>
              <a:spcBef>
                <a:spcPts val="0"/>
              </a:spcBef>
              <a:spcAft>
                <a:spcPts val="600"/>
              </a:spcAft>
              <a:buClrTx/>
              <a:buSzTx/>
              <a:buFontTx/>
              <a:buNone/>
              <a:tabLst/>
              <a:defRPr/>
            </a:pPr>
            <a:r>
              <a:rPr kumimoji="0" lang="el-GR" sz="3600" b="0" i="0" u="none" strike="noStrike" kern="0" cap="none" spc="0" normalizeH="0" baseline="0" noProof="0" dirty="0">
                <a:ln>
                  <a:noFill/>
                </a:ln>
                <a:effectLst/>
                <a:uLnTx/>
                <a:uFillTx/>
              </a:rPr>
              <a:t>Με αυτές τις ρυθμίσεις, η GPIO7 προετοιμάζεται πλήρως για έξοδο, ώστε να μπορεί να ανάψει ή να σβήσει </a:t>
            </a:r>
            <a:r>
              <a:rPr kumimoji="0" lang="el-GR" sz="3600" b="0" i="0" u="none" strike="noStrike" kern="0" cap="none" spc="0" normalizeH="0" baseline="0" noProof="0" dirty="0" err="1">
                <a:ln>
                  <a:noFill/>
                </a:ln>
                <a:effectLst/>
                <a:uLnTx/>
                <a:uFillTx/>
              </a:rPr>
              <a:t>LEDs</a:t>
            </a:r>
            <a:r>
              <a:rPr kumimoji="0" lang="el-GR" sz="3600" b="0" i="0" u="none" strike="noStrike" kern="0" cap="none" spc="0" normalizeH="0" baseline="0" noProof="0" dirty="0">
                <a:ln>
                  <a:noFill/>
                </a:ln>
                <a:effectLst/>
                <a:uLnTx/>
                <a:uFillTx/>
              </a:rPr>
              <a:t>.</a:t>
            </a:r>
          </a:p>
        </p:txBody>
      </p:sp>
      <p:sp>
        <p:nvSpPr>
          <p:cNvPr id="7" name="TextBox 9">
            <a:extLst>
              <a:ext uri="{FF2B5EF4-FFF2-40B4-BE49-F238E27FC236}">
                <a16:creationId xmlns:a16="http://schemas.microsoft.com/office/drawing/2014/main" id="{16F659E8-1544-26F5-DD69-E0231B85DADF}"/>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2658010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2662B8EB-9E7E-696C-E346-015E1E8E4CE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42B29BB-9E89-17F9-B335-7AAF52D030D6}"/>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A0982847-FCE9-9A75-4786-59C04DD40FFA}"/>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F0F1E7B2-3040-6F10-632B-EF4127C83341}"/>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640327B3-EA05-6262-9855-A840318ED617}"/>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C40561FA-6A5F-0D7F-F263-05F1ABB89210}"/>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67028D09-C963-8964-41F5-E3F93791CF3B}"/>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4355C521-F233-6B9C-9F96-7F6E0D432821}"/>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11059E7F-C1F5-11EC-285F-530E0B4B3C22}"/>
              </a:ext>
            </a:extLst>
          </p:cNvPr>
          <p:cNvSpPr txBox="1"/>
          <p:nvPr/>
        </p:nvSpPr>
        <p:spPr>
          <a:xfrm>
            <a:off x="381000" y="1966972"/>
            <a:ext cx="17297400" cy="6986528"/>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 GPIO Port 3 Data Address</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GPIO3_DATA_ADDR	EQU		APB0_NBUF_BASE + 0x00009000</a:t>
            </a:r>
          </a:p>
          <a:p>
            <a:pPr marL="0" marR="0" lvl="0" indent="0" defTabSz="457200" eaLnBrk="1" fontAlgn="auto" latinLnBrk="0" hangingPunct="1">
              <a:lnSpc>
                <a:spcPct val="100000"/>
              </a:lnSpc>
              <a:spcBef>
                <a:spcPts val="0"/>
              </a:spcBef>
              <a:spcAft>
                <a:spcPts val="1800"/>
              </a:spcAft>
              <a:buClrTx/>
              <a:buSzTx/>
              <a:buFontTx/>
              <a:buNone/>
              <a:tabLst/>
              <a:defRPr/>
            </a:pPr>
            <a:r>
              <a:rPr kumimoji="0" lang="en-US" sz="4000" b="0" i="0" u="none" strike="noStrike" kern="0" cap="none" spc="0" normalizeH="0" baseline="0" noProof="0" dirty="0">
                <a:ln>
                  <a:noFill/>
                </a:ln>
                <a:solidFill>
                  <a:srgbClr val="FF0000"/>
                </a:solidFill>
                <a:effectLst/>
                <a:uLnTx/>
                <a:uFillTx/>
              </a:rPr>
              <a:t>GPIO3_DIR_OFS	EQU    	0x00000400</a:t>
            </a:r>
            <a:endParaRPr kumimoji="0" lang="el-GR" sz="40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l-GR" sz="3600" b="0" i="0" u="none" strike="noStrike" kern="0" cap="none" spc="0" normalizeH="0" baseline="0" noProof="0" dirty="0">
                <a:ln>
                  <a:noFill/>
                </a:ln>
                <a:effectLst/>
                <a:uLnTx/>
                <a:uFillTx/>
              </a:rPr>
              <a:t>Αυτές οι δηλώσεις, ορίζουν τις βασικές διευθύνσεις πρόσβασης για τη θύρα GPIO </a:t>
            </a:r>
            <a:r>
              <a:rPr kumimoji="0" lang="el-GR" sz="3600" b="0" i="0" u="none" strike="noStrike" kern="0" cap="none" spc="0" normalizeH="0" baseline="0" noProof="0" dirty="0" err="1">
                <a:ln>
                  <a:noFill/>
                </a:ln>
                <a:effectLst/>
                <a:uLnTx/>
                <a:uFillTx/>
              </a:rPr>
              <a:t>Port</a:t>
            </a:r>
            <a:r>
              <a:rPr kumimoji="0" lang="el-GR" sz="3600" b="0" i="0" u="none" strike="noStrike" kern="0" cap="none" spc="0" normalizeH="0" baseline="0" noProof="0" dirty="0">
                <a:ln>
                  <a:noFill/>
                </a:ln>
                <a:effectLst/>
                <a:uLnTx/>
                <a:uFillTx/>
              </a:rPr>
              <a:t> 3, η οποία χρησιμοποιείται ως είσοδος στο πρόγραμμα. </a:t>
            </a:r>
          </a:p>
          <a:p>
            <a:pPr marL="0" marR="0" lvl="0" indent="0" defTabSz="457200" eaLnBrk="1" fontAlgn="auto" latinLnBrk="0" hangingPunct="1">
              <a:lnSpc>
                <a:spcPct val="100000"/>
              </a:lnSpc>
              <a:spcBef>
                <a:spcPts val="0"/>
              </a:spcBef>
              <a:spcAft>
                <a:spcPts val="600"/>
              </a:spcAft>
              <a:buClrTx/>
              <a:buSzTx/>
              <a:buFontTx/>
              <a:buNone/>
              <a:tabLst/>
              <a:defRPr/>
            </a:pPr>
            <a:r>
              <a:rPr kumimoji="0" lang="el-GR" sz="3600" b="0" i="0" u="none" strike="noStrike" kern="0" cap="none" spc="0" normalizeH="0" baseline="0" noProof="0" dirty="0">
                <a:ln>
                  <a:noFill/>
                </a:ln>
                <a:effectLst/>
                <a:uLnTx/>
                <a:uFillTx/>
              </a:rPr>
              <a:t>Η GPIO3_DATA_ADDR καθορίζει τη διεύθυνση δεδομένων της GPIO 3, από την οποία μπορούμε να διαβάσουμε την κατάσταση των </a:t>
            </a:r>
            <a:r>
              <a:rPr kumimoji="0" lang="el-GR" sz="3600" b="0" i="0" u="none" strike="noStrike" kern="0" cap="none" spc="0" normalizeH="0" baseline="0" noProof="0" dirty="0" err="1">
                <a:ln>
                  <a:noFill/>
                </a:ln>
                <a:effectLst/>
                <a:uLnTx/>
                <a:uFillTx/>
              </a:rPr>
              <a:t>pins</a:t>
            </a:r>
            <a:r>
              <a:rPr kumimoji="0" lang="el-GR" sz="3600" b="0" i="0" u="none" strike="noStrike" kern="0" cap="none" spc="0" normalizeH="0" baseline="0" noProof="0" dirty="0">
                <a:ln>
                  <a:noFill/>
                </a:ln>
                <a:effectLst/>
                <a:uLnTx/>
                <a:uFillTx/>
              </a:rPr>
              <a:t>, (π.χ. αν πατήθηκε κάποιο κουμπί).</a:t>
            </a:r>
          </a:p>
          <a:p>
            <a:pPr marL="0" marR="0" lvl="0" indent="0" defTabSz="457200" eaLnBrk="1" fontAlgn="auto" latinLnBrk="0" hangingPunct="1">
              <a:lnSpc>
                <a:spcPct val="100000"/>
              </a:lnSpc>
              <a:spcBef>
                <a:spcPts val="0"/>
              </a:spcBef>
              <a:spcAft>
                <a:spcPts val="600"/>
              </a:spcAft>
              <a:buClrTx/>
              <a:buSzTx/>
              <a:buFontTx/>
              <a:buNone/>
              <a:tabLst/>
              <a:defRPr/>
            </a:pPr>
            <a:r>
              <a:rPr kumimoji="0" lang="el-GR" sz="3600" b="0" i="0" u="none" strike="noStrike" kern="0" cap="none" spc="0" normalizeH="0" baseline="0" noProof="0" dirty="0">
                <a:ln>
                  <a:noFill/>
                </a:ln>
                <a:effectLst/>
                <a:uLnTx/>
                <a:uFillTx/>
              </a:rPr>
              <a:t>Το GPIO3_DIR_OFS είναι το </a:t>
            </a:r>
            <a:r>
              <a:rPr kumimoji="0" lang="el-GR" sz="3600" b="0" i="0" u="none" strike="noStrike" kern="0" cap="none" spc="0" normalizeH="0" baseline="0" noProof="0" dirty="0" err="1">
                <a:ln>
                  <a:noFill/>
                </a:ln>
                <a:effectLst/>
                <a:uLnTx/>
                <a:uFillTx/>
              </a:rPr>
              <a:t>offset</a:t>
            </a:r>
            <a:r>
              <a:rPr kumimoji="0" lang="el-GR" sz="3600" b="0" i="0" u="none" strike="noStrike" kern="0" cap="none" spc="0" normalizeH="0" baseline="0" noProof="0" dirty="0">
                <a:ln>
                  <a:noFill/>
                </a:ln>
                <a:effectLst/>
                <a:uLnTx/>
                <a:uFillTx/>
              </a:rPr>
              <a:t> προς τον καταχωρητή κατεύθυνσης (</a:t>
            </a:r>
            <a:r>
              <a:rPr kumimoji="0" lang="el-GR" sz="3600" b="0" i="0" u="none" strike="noStrike" kern="0" cap="none" spc="0" normalizeH="0" baseline="0" noProof="0" dirty="0" err="1">
                <a:ln>
                  <a:noFill/>
                </a:ln>
                <a:effectLst/>
                <a:uLnTx/>
                <a:uFillTx/>
              </a:rPr>
              <a:t>direction</a:t>
            </a:r>
            <a:r>
              <a:rPr kumimoji="0" lang="el-GR" sz="3600" b="0" i="0" u="none" strike="noStrike" kern="0" cap="none" spc="0" normalizeH="0" baseline="0" noProof="0" dirty="0">
                <a:ln>
                  <a:noFill/>
                </a:ln>
                <a:effectLst/>
                <a:uLnTx/>
                <a:uFillTx/>
              </a:rPr>
              <a:t>), αν και δεν χρησιμοποιείται εδώ, αφού τα </a:t>
            </a:r>
            <a:r>
              <a:rPr kumimoji="0" lang="el-GR" sz="3600" b="0" i="0" u="none" strike="noStrike" kern="0" cap="none" spc="0" normalizeH="0" baseline="0" noProof="0" dirty="0" err="1">
                <a:ln>
                  <a:noFill/>
                </a:ln>
                <a:effectLst/>
                <a:uLnTx/>
                <a:uFillTx/>
              </a:rPr>
              <a:t>pins</a:t>
            </a:r>
            <a:r>
              <a:rPr kumimoji="0" lang="el-GR" sz="3600" b="0" i="0" u="none" strike="noStrike" kern="0" cap="none" spc="0" normalizeH="0" baseline="0" noProof="0" dirty="0">
                <a:ln>
                  <a:noFill/>
                </a:ln>
                <a:effectLst/>
                <a:uLnTx/>
                <a:uFillTx/>
              </a:rPr>
              <a:t> της GPIO 3 παραμένουν ως είσοδοι</a:t>
            </a:r>
          </a:p>
          <a:p>
            <a:pPr marL="0" marR="0" lvl="0" indent="0" defTabSz="457200" eaLnBrk="1" fontAlgn="auto" latinLnBrk="0" hangingPunct="1">
              <a:lnSpc>
                <a:spcPct val="100000"/>
              </a:lnSpc>
              <a:spcBef>
                <a:spcPts val="0"/>
              </a:spcBef>
              <a:spcAft>
                <a:spcPts val="600"/>
              </a:spcAft>
              <a:buClrTx/>
              <a:buSzTx/>
              <a:buFontTx/>
              <a:buNone/>
              <a:tabLst/>
              <a:defRPr/>
            </a:pPr>
            <a:r>
              <a:rPr kumimoji="0" lang="el-GR" sz="3600" b="0" i="0" u="none" strike="noStrike" kern="0" cap="none" spc="0" normalizeH="0" baseline="0" noProof="0" dirty="0">
                <a:ln>
                  <a:noFill/>
                </a:ln>
                <a:effectLst/>
                <a:uLnTx/>
                <a:uFillTx/>
              </a:rPr>
              <a:t>.Η GPIO 3, και ειδικά το </a:t>
            </a:r>
            <a:r>
              <a:rPr kumimoji="0" lang="el-GR" sz="3600" b="0" i="0" u="none" strike="noStrike" kern="0" cap="none" spc="0" normalizeH="0" baseline="0" noProof="0" dirty="0" err="1">
                <a:ln>
                  <a:noFill/>
                </a:ln>
                <a:effectLst/>
                <a:uLnTx/>
                <a:uFillTx/>
              </a:rPr>
              <a:t>pin</a:t>
            </a:r>
            <a:r>
              <a:rPr kumimoji="0" lang="el-GR" sz="3600" b="0" i="0" u="none" strike="noStrike" kern="0" cap="none" spc="0" normalizeH="0" baseline="0" noProof="0" dirty="0">
                <a:ln>
                  <a:noFill/>
                </a:ln>
                <a:effectLst/>
                <a:uLnTx/>
                <a:uFillTx/>
              </a:rPr>
              <a:t> 3.5, χρησιμοποιείται για την ενεργοποίηση </a:t>
            </a:r>
            <a:r>
              <a:rPr kumimoji="0" lang="el-GR" sz="3600" b="0" i="0" u="none" strike="noStrike" kern="0" cap="none" spc="0" normalizeH="0" baseline="0" noProof="0" dirty="0" err="1">
                <a:ln>
                  <a:noFill/>
                </a:ln>
                <a:effectLst/>
                <a:uLnTx/>
                <a:uFillTx/>
              </a:rPr>
              <a:t>wake-up</a:t>
            </a:r>
            <a:r>
              <a:rPr kumimoji="0" lang="el-GR" sz="3600" b="0" i="0" u="none" strike="noStrike" kern="0" cap="none" spc="0" normalizeH="0" baseline="0" noProof="0" dirty="0">
                <a:ln>
                  <a:noFill/>
                </a:ln>
                <a:effectLst/>
                <a:uLnTx/>
                <a:uFillTx/>
              </a:rPr>
              <a:t> </a:t>
            </a:r>
            <a:r>
              <a:rPr kumimoji="0" lang="el-GR" sz="3600" b="0" i="0" u="none" strike="noStrike" kern="0" cap="none" spc="0" normalizeH="0" baseline="0" noProof="0" dirty="0" err="1">
                <a:ln>
                  <a:noFill/>
                </a:ln>
                <a:effectLst/>
                <a:uLnTx/>
                <a:uFillTx/>
              </a:rPr>
              <a:t>interrupt</a:t>
            </a:r>
            <a:r>
              <a:rPr kumimoji="0" lang="el-GR" sz="3600" b="0" i="0" u="none" strike="noStrike" kern="0" cap="none" spc="0" normalizeH="0" baseline="0" noProof="0" dirty="0">
                <a:ln>
                  <a:noFill/>
                </a:ln>
                <a:effectLst/>
                <a:uLnTx/>
                <a:uFillTx/>
              </a:rPr>
              <a:t>, δηλαδή ένα εξωτερικό σήμα που "ξυπνάει" τον επεξεργαστή μέσω διακοπής.</a:t>
            </a:r>
          </a:p>
        </p:txBody>
      </p:sp>
      <p:sp>
        <p:nvSpPr>
          <p:cNvPr id="7" name="TextBox 9">
            <a:extLst>
              <a:ext uri="{FF2B5EF4-FFF2-40B4-BE49-F238E27FC236}">
                <a16:creationId xmlns:a16="http://schemas.microsoft.com/office/drawing/2014/main" id="{40D0B2D6-CBBB-8634-B26F-C27BCB6C1427}"/>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182415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7BEC60D6-E2FC-F3E5-9B79-9BCECC91154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489422E-2A8A-9C01-25AB-78B9754BE58B}"/>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88001DEF-2137-D248-A98B-0E11891718ED}"/>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6B3358E6-13FE-0998-7513-5729225D7B73}"/>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5B0A6A85-0B9C-2299-6C8B-F3BA6F70C236}"/>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409220E5-EBDE-2ED7-9F98-EAC93CC83496}"/>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44590A1F-8C19-131A-E2D7-36A2297DF179}"/>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63A38F1B-7E32-F83D-FE61-9E61921969F9}"/>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6F3C6BAD-4AE0-3B3A-6F9E-DEB17C691410}"/>
              </a:ext>
            </a:extLst>
          </p:cNvPr>
          <p:cNvSpPr txBox="1"/>
          <p:nvPr/>
        </p:nvSpPr>
        <p:spPr>
          <a:xfrm>
            <a:off x="457200" y="1894275"/>
            <a:ext cx="17297400" cy="8217634"/>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srgbClr val="FF0000"/>
                </a:solidFill>
                <a:effectLst/>
                <a:uLnTx/>
                <a:uFillTx/>
              </a:rPr>
              <a:t>; VIC Registers</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srgbClr val="FF0000"/>
                </a:solidFill>
                <a:effectLst/>
                <a:uLnTx/>
                <a:uFillTx/>
              </a:rPr>
              <a:t>VIC1_BASE		EQU		0xFC000000</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srgbClr val="FF0000"/>
                </a:solidFill>
                <a:effectLst/>
                <a:uLnTx/>
                <a:uFillTx/>
              </a:rPr>
              <a:t>VIC1_INTER_OFS	EQU		0x10</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srgbClr val="FF0000"/>
                </a:solidFill>
                <a:effectLst/>
                <a:uLnTx/>
                <a:uFillTx/>
              </a:rPr>
              <a:t>VIC1_VAR_OFS	EQU		0x30</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srgbClr val="FF0000"/>
                </a:solidFill>
                <a:effectLst/>
                <a:uLnTx/>
                <a:uFillTx/>
              </a:rPr>
              <a:t>VIC1_VA10R_OFS	EQU		0x128</a:t>
            </a:r>
          </a:p>
          <a:p>
            <a:pPr marL="0" marR="0" lvl="0" indent="0" defTabSz="457200" eaLnBrk="1" fontAlgn="auto" latinLnBrk="0" hangingPunct="1">
              <a:lnSpc>
                <a:spcPct val="100000"/>
              </a:lnSpc>
              <a:spcBef>
                <a:spcPts val="0"/>
              </a:spcBef>
              <a:spcAft>
                <a:spcPts val="1800"/>
              </a:spcAft>
              <a:buClrTx/>
              <a:buSzTx/>
              <a:buFontTx/>
              <a:buNone/>
              <a:tabLst/>
              <a:defRPr/>
            </a:pPr>
            <a:r>
              <a:rPr kumimoji="0" lang="en-US" sz="2800" b="0" i="0" u="none" strike="noStrike" kern="0" cap="none" spc="0" normalizeH="0" baseline="0" noProof="0" dirty="0">
                <a:ln>
                  <a:noFill/>
                </a:ln>
                <a:solidFill>
                  <a:srgbClr val="FF0000"/>
                </a:solidFill>
                <a:effectLst/>
                <a:uLnTx/>
                <a:uFillTx/>
              </a:rPr>
              <a:t>VIC1_VC10R_OFS	EQU		0x228</a:t>
            </a:r>
            <a:endParaRPr kumimoji="0" lang="el-GR" sz="28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l-GR" sz="3000" b="0" i="0" u="none" strike="noStrike" kern="0" cap="none" spc="0" normalizeH="0" baseline="0" noProof="0" dirty="0">
                <a:ln>
                  <a:noFill/>
                </a:ln>
                <a:effectLst/>
                <a:uLnTx/>
                <a:uFillTx/>
              </a:rPr>
              <a:t>VIC1_BASE: Βασική διεύθυνση του VIC1 στη μνήμη.</a:t>
            </a:r>
          </a:p>
          <a:p>
            <a:pPr marL="0" marR="0" lvl="0" indent="0" defTabSz="457200" eaLnBrk="1" fontAlgn="auto" latinLnBrk="0" hangingPunct="1">
              <a:lnSpc>
                <a:spcPct val="100000"/>
              </a:lnSpc>
              <a:spcBef>
                <a:spcPts val="0"/>
              </a:spcBef>
              <a:spcAft>
                <a:spcPts val="600"/>
              </a:spcAft>
              <a:buClrTx/>
              <a:buSzTx/>
              <a:buFontTx/>
              <a:buNone/>
              <a:tabLst/>
              <a:defRPr/>
            </a:pPr>
            <a:r>
              <a:rPr kumimoji="0" lang="el-GR" sz="3000" b="0" i="0" u="none" strike="noStrike" kern="0" cap="none" spc="0" normalizeH="0" baseline="0" noProof="0" dirty="0">
                <a:ln>
                  <a:noFill/>
                </a:ln>
                <a:effectLst/>
                <a:uLnTx/>
                <a:uFillTx/>
              </a:rPr>
              <a:t>VIC1_INTER_OFS: </a:t>
            </a:r>
            <a:r>
              <a:rPr kumimoji="0" lang="el-GR" sz="3000" b="0" i="0" u="none" strike="noStrike" kern="0" cap="none" spc="0" normalizeH="0" baseline="0" noProof="0" dirty="0" err="1">
                <a:ln>
                  <a:noFill/>
                </a:ln>
                <a:effectLst/>
                <a:uLnTx/>
                <a:uFillTx/>
              </a:rPr>
              <a:t>Offset</a:t>
            </a:r>
            <a:r>
              <a:rPr kumimoji="0" lang="el-GR" sz="3000" b="0" i="0" u="none" strike="noStrike" kern="0" cap="none" spc="0" normalizeH="0" baseline="0" noProof="0" dirty="0">
                <a:ln>
                  <a:noFill/>
                </a:ln>
                <a:effectLst/>
                <a:uLnTx/>
                <a:uFillTx/>
              </a:rPr>
              <a:t> προς τον </a:t>
            </a:r>
            <a:r>
              <a:rPr kumimoji="0" lang="el-GR" sz="3000" b="0" i="0" u="none" strike="noStrike" kern="0" cap="none" spc="0" normalizeH="0" baseline="0" noProof="0" dirty="0" err="1">
                <a:ln>
                  <a:noFill/>
                </a:ln>
                <a:effectLst/>
                <a:uLnTx/>
                <a:uFillTx/>
              </a:rPr>
              <a:t>Interrupt</a:t>
            </a:r>
            <a:r>
              <a:rPr kumimoji="0" lang="el-GR" sz="3000" b="0" i="0" u="none" strike="noStrike" kern="0" cap="none" spc="0" normalizeH="0" baseline="0" noProof="0" dirty="0">
                <a:ln>
                  <a:noFill/>
                </a:ln>
                <a:effectLst/>
                <a:uLnTx/>
                <a:uFillTx/>
              </a:rPr>
              <a:t> </a:t>
            </a:r>
            <a:r>
              <a:rPr kumimoji="0" lang="el-GR" sz="3000" b="0" i="0" u="none" strike="noStrike" kern="0" cap="none" spc="0" normalizeH="0" baseline="0" noProof="0" dirty="0" err="1">
                <a:ln>
                  <a:noFill/>
                </a:ln>
                <a:effectLst/>
                <a:uLnTx/>
                <a:uFillTx/>
              </a:rPr>
              <a:t>Enable</a:t>
            </a:r>
            <a:r>
              <a:rPr kumimoji="0" lang="el-GR" sz="3000" b="0" i="0" u="none" strike="noStrike" kern="0" cap="none" spc="0" normalizeH="0" baseline="0" noProof="0" dirty="0">
                <a:ln>
                  <a:noFill/>
                </a:ln>
                <a:effectLst/>
                <a:uLnTx/>
                <a:uFillTx/>
              </a:rPr>
              <a:t> </a:t>
            </a:r>
            <a:r>
              <a:rPr kumimoji="0" lang="el-GR" sz="3000" b="0" i="0" u="none" strike="noStrike" kern="0" cap="none" spc="0" normalizeH="0" baseline="0" noProof="0" dirty="0" err="1">
                <a:ln>
                  <a:noFill/>
                </a:ln>
                <a:effectLst/>
                <a:uLnTx/>
                <a:uFillTx/>
              </a:rPr>
              <a:t>Register</a:t>
            </a:r>
            <a:r>
              <a:rPr kumimoji="0" lang="el-GR" sz="3000" b="0" i="0" u="none" strike="noStrike" kern="0" cap="none" spc="0" normalizeH="0" baseline="0" noProof="0" dirty="0">
                <a:ln>
                  <a:noFill/>
                </a:ln>
                <a:effectLst/>
                <a:uLnTx/>
                <a:uFillTx/>
              </a:rPr>
              <a:t>, που ενεργοποιεί συγκεκριμένα κανάλια διακοπών.</a:t>
            </a:r>
          </a:p>
          <a:p>
            <a:pPr marL="0" marR="0" lvl="0" indent="0" defTabSz="457200" eaLnBrk="1" fontAlgn="auto" latinLnBrk="0" hangingPunct="1">
              <a:lnSpc>
                <a:spcPct val="100000"/>
              </a:lnSpc>
              <a:spcBef>
                <a:spcPts val="0"/>
              </a:spcBef>
              <a:spcAft>
                <a:spcPts val="600"/>
              </a:spcAft>
              <a:buClrTx/>
              <a:buSzTx/>
              <a:buFontTx/>
              <a:buNone/>
              <a:tabLst/>
              <a:defRPr/>
            </a:pPr>
            <a:r>
              <a:rPr kumimoji="0" lang="el-GR" sz="3000" b="0" i="0" u="none" strike="noStrike" kern="0" cap="none" spc="0" normalizeH="0" baseline="0" noProof="0" dirty="0">
                <a:ln>
                  <a:noFill/>
                </a:ln>
                <a:effectLst/>
                <a:uLnTx/>
                <a:uFillTx/>
              </a:rPr>
              <a:t>VIC1_VAR_OFS: </a:t>
            </a:r>
            <a:r>
              <a:rPr kumimoji="0" lang="el-GR" sz="3000" b="0" i="0" u="none" strike="noStrike" kern="0" cap="none" spc="0" normalizeH="0" baseline="0" noProof="0" dirty="0" err="1">
                <a:ln>
                  <a:noFill/>
                </a:ln>
                <a:effectLst/>
                <a:uLnTx/>
                <a:uFillTx/>
              </a:rPr>
              <a:t>Offset</a:t>
            </a:r>
            <a:r>
              <a:rPr kumimoji="0" lang="el-GR" sz="3000" b="0" i="0" u="none" strike="noStrike" kern="0" cap="none" spc="0" normalizeH="0" baseline="0" noProof="0" dirty="0">
                <a:ln>
                  <a:noFill/>
                </a:ln>
                <a:effectLst/>
                <a:uLnTx/>
                <a:uFillTx/>
              </a:rPr>
              <a:t> προς τον </a:t>
            </a:r>
            <a:r>
              <a:rPr kumimoji="0" lang="el-GR" sz="3000" b="0" i="0" u="none" strike="noStrike" kern="0" cap="none" spc="0" normalizeH="0" baseline="0" noProof="0" dirty="0" err="1">
                <a:ln>
                  <a:noFill/>
                </a:ln>
                <a:effectLst/>
                <a:uLnTx/>
                <a:uFillTx/>
              </a:rPr>
              <a:t>Vector</a:t>
            </a:r>
            <a:r>
              <a:rPr kumimoji="0" lang="el-GR" sz="3000" b="0" i="0" u="none" strike="noStrike" kern="0" cap="none" spc="0" normalizeH="0" baseline="0" noProof="0" dirty="0">
                <a:ln>
                  <a:noFill/>
                </a:ln>
                <a:effectLst/>
                <a:uLnTx/>
                <a:uFillTx/>
              </a:rPr>
              <a:t> </a:t>
            </a:r>
            <a:r>
              <a:rPr kumimoji="0" lang="el-GR" sz="3000" b="0" i="0" u="none" strike="noStrike" kern="0" cap="none" spc="0" normalizeH="0" baseline="0" noProof="0" dirty="0" err="1">
                <a:ln>
                  <a:noFill/>
                </a:ln>
                <a:effectLst/>
                <a:uLnTx/>
                <a:uFillTx/>
              </a:rPr>
              <a:t>Address</a:t>
            </a:r>
            <a:r>
              <a:rPr kumimoji="0" lang="el-GR" sz="3000" b="0" i="0" u="none" strike="noStrike" kern="0" cap="none" spc="0" normalizeH="0" baseline="0" noProof="0" dirty="0">
                <a:ln>
                  <a:noFill/>
                </a:ln>
                <a:effectLst/>
                <a:uLnTx/>
                <a:uFillTx/>
              </a:rPr>
              <a:t> </a:t>
            </a:r>
            <a:r>
              <a:rPr kumimoji="0" lang="el-GR" sz="3000" b="0" i="0" u="none" strike="noStrike" kern="0" cap="none" spc="0" normalizeH="0" baseline="0" noProof="0" dirty="0" err="1">
                <a:ln>
                  <a:noFill/>
                </a:ln>
                <a:effectLst/>
                <a:uLnTx/>
                <a:uFillTx/>
              </a:rPr>
              <a:t>Register</a:t>
            </a:r>
            <a:r>
              <a:rPr kumimoji="0" lang="el-GR" sz="3000" b="0" i="0" u="none" strike="noStrike" kern="0" cap="none" spc="0" normalizeH="0" baseline="0" noProof="0" dirty="0">
                <a:ln>
                  <a:noFill/>
                </a:ln>
                <a:effectLst/>
                <a:uLnTx/>
                <a:uFillTx/>
              </a:rPr>
              <a:t>, χρησιμοποιείται για τον καθορισμό της διεύθυνσης της ρουτίνας εξυπηρέτησης διακοπών.</a:t>
            </a:r>
          </a:p>
          <a:p>
            <a:pPr marL="0" marR="0" lvl="0" indent="0" defTabSz="457200" eaLnBrk="1" fontAlgn="auto" latinLnBrk="0" hangingPunct="1">
              <a:lnSpc>
                <a:spcPct val="100000"/>
              </a:lnSpc>
              <a:spcBef>
                <a:spcPts val="0"/>
              </a:spcBef>
              <a:spcAft>
                <a:spcPts val="600"/>
              </a:spcAft>
              <a:buClrTx/>
              <a:buSzTx/>
              <a:buFontTx/>
              <a:buNone/>
              <a:tabLst/>
              <a:defRPr/>
            </a:pPr>
            <a:r>
              <a:rPr kumimoji="0" lang="el-GR" sz="3000" b="0" i="0" u="none" strike="noStrike" kern="0" cap="none" spc="0" normalizeH="0" baseline="0" noProof="0" dirty="0">
                <a:ln>
                  <a:noFill/>
                </a:ln>
                <a:effectLst/>
                <a:uLnTx/>
                <a:uFillTx/>
              </a:rPr>
              <a:t>VIC1_VA10R_OFS: </a:t>
            </a:r>
            <a:r>
              <a:rPr kumimoji="0" lang="el-GR" sz="3000" b="0" i="0" u="none" strike="noStrike" kern="0" cap="none" spc="0" normalizeH="0" baseline="0" noProof="0" dirty="0" err="1">
                <a:ln>
                  <a:noFill/>
                </a:ln>
                <a:effectLst/>
                <a:uLnTx/>
                <a:uFillTx/>
              </a:rPr>
              <a:t>Offset</a:t>
            </a:r>
            <a:r>
              <a:rPr kumimoji="0" lang="el-GR" sz="3000" b="0" i="0" u="none" strike="noStrike" kern="0" cap="none" spc="0" normalizeH="0" baseline="0" noProof="0" dirty="0">
                <a:ln>
                  <a:noFill/>
                </a:ln>
                <a:effectLst/>
                <a:uLnTx/>
                <a:uFillTx/>
              </a:rPr>
              <a:t> προς τον </a:t>
            </a:r>
            <a:r>
              <a:rPr kumimoji="0" lang="el-GR" sz="3000" b="0" i="0" u="none" strike="noStrike" kern="0" cap="none" spc="0" normalizeH="0" baseline="0" noProof="0" dirty="0" err="1">
                <a:ln>
                  <a:noFill/>
                </a:ln>
                <a:effectLst/>
                <a:uLnTx/>
                <a:uFillTx/>
              </a:rPr>
              <a:t>Vector</a:t>
            </a:r>
            <a:r>
              <a:rPr kumimoji="0" lang="el-GR" sz="3000" b="0" i="0" u="none" strike="noStrike" kern="0" cap="none" spc="0" normalizeH="0" baseline="0" noProof="0" dirty="0">
                <a:ln>
                  <a:noFill/>
                </a:ln>
                <a:effectLst/>
                <a:uLnTx/>
                <a:uFillTx/>
              </a:rPr>
              <a:t> </a:t>
            </a:r>
            <a:r>
              <a:rPr kumimoji="0" lang="el-GR" sz="3000" b="0" i="0" u="none" strike="noStrike" kern="0" cap="none" spc="0" normalizeH="0" baseline="0" noProof="0" dirty="0" err="1">
                <a:ln>
                  <a:noFill/>
                </a:ln>
                <a:effectLst/>
                <a:uLnTx/>
                <a:uFillTx/>
              </a:rPr>
              <a:t>Address</a:t>
            </a:r>
            <a:r>
              <a:rPr kumimoji="0" lang="el-GR" sz="3000" b="0" i="0" u="none" strike="noStrike" kern="0" cap="none" spc="0" normalizeH="0" baseline="0" noProof="0" dirty="0">
                <a:ln>
                  <a:noFill/>
                </a:ln>
                <a:effectLst/>
                <a:uLnTx/>
                <a:uFillTx/>
              </a:rPr>
              <a:t> για το κανάλι 10, όπου αποθηκεύεται η διεύθυνση της ISR για τη διακοπή 10.</a:t>
            </a:r>
          </a:p>
          <a:p>
            <a:pPr marL="0" marR="0" lvl="0" indent="0" defTabSz="457200" eaLnBrk="1" fontAlgn="auto" latinLnBrk="0" hangingPunct="1">
              <a:lnSpc>
                <a:spcPct val="100000"/>
              </a:lnSpc>
              <a:spcBef>
                <a:spcPts val="0"/>
              </a:spcBef>
              <a:spcAft>
                <a:spcPts val="600"/>
              </a:spcAft>
              <a:buClrTx/>
              <a:buSzTx/>
              <a:buFontTx/>
              <a:buNone/>
              <a:tabLst/>
              <a:defRPr/>
            </a:pPr>
            <a:r>
              <a:rPr kumimoji="0" lang="el-GR" sz="3000" b="0" i="0" u="none" strike="noStrike" kern="0" cap="none" spc="0" normalizeH="0" baseline="0" noProof="0" dirty="0">
                <a:ln>
                  <a:noFill/>
                </a:ln>
                <a:effectLst/>
                <a:uLnTx/>
                <a:uFillTx/>
              </a:rPr>
              <a:t>VIC1_VC10R_OFS: </a:t>
            </a:r>
            <a:r>
              <a:rPr kumimoji="0" lang="el-GR" sz="3000" b="0" i="0" u="none" strike="noStrike" kern="0" cap="none" spc="0" normalizeH="0" baseline="0" noProof="0" dirty="0" err="1">
                <a:ln>
                  <a:noFill/>
                </a:ln>
                <a:effectLst/>
                <a:uLnTx/>
                <a:uFillTx/>
              </a:rPr>
              <a:t>Offset</a:t>
            </a:r>
            <a:r>
              <a:rPr kumimoji="0" lang="el-GR" sz="3000" b="0" i="0" u="none" strike="noStrike" kern="0" cap="none" spc="0" normalizeH="0" baseline="0" noProof="0" dirty="0">
                <a:ln>
                  <a:noFill/>
                </a:ln>
                <a:effectLst/>
                <a:uLnTx/>
                <a:uFillTx/>
              </a:rPr>
              <a:t> προς τον </a:t>
            </a:r>
            <a:r>
              <a:rPr kumimoji="0" lang="el-GR" sz="3000" b="0" i="0" u="none" strike="noStrike" kern="0" cap="none" spc="0" normalizeH="0" baseline="0" noProof="0" dirty="0" err="1">
                <a:ln>
                  <a:noFill/>
                </a:ln>
                <a:effectLst/>
                <a:uLnTx/>
                <a:uFillTx/>
              </a:rPr>
              <a:t>Vector</a:t>
            </a:r>
            <a:r>
              <a:rPr kumimoji="0" lang="el-GR" sz="3000" b="0" i="0" u="none" strike="noStrike" kern="0" cap="none" spc="0" normalizeH="0" baseline="0" noProof="0" dirty="0">
                <a:ln>
                  <a:noFill/>
                </a:ln>
                <a:effectLst/>
                <a:uLnTx/>
                <a:uFillTx/>
              </a:rPr>
              <a:t> </a:t>
            </a:r>
            <a:r>
              <a:rPr kumimoji="0" lang="el-GR" sz="3000" b="0" i="0" u="none" strike="noStrike" kern="0" cap="none" spc="0" normalizeH="0" baseline="0" noProof="0" dirty="0" err="1">
                <a:ln>
                  <a:noFill/>
                </a:ln>
                <a:effectLst/>
                <a:uLnTx/>
                <a:uFillTx/>
              </a:rPr>
              <a:t>Control</a:t>
            </a:r>
            <a:r>
              <a:rPr kumimoji="0" lang="el-GR" sz="3000" b="0" i="0" u="none" strike="noStrike" kern="0" cap="none" spc="0" normalizeH="0" baseline="0" noProof="0" dirty="0">
                <a:ln>
                  <a:noFill/>
                </a:ln>
                <a:effectLst/>
                <a:uLnTx/>
                <a:uFillTx/>
              </a:rPr>
              <a:t> για το κανάλι 10, όπου ενεργοποιείται η διακοπή και καθορίζεται το ID </a:t>
            </a:r>
            <a:r>
              <a:rPr kumimoji="0" lang="el-GR" sz="3000" b="0" i="0" u="none" strike="noStrike" kern="0" cap="none" spc="0" normalizeH="0" baseline="0" noProof="0" dirty="0" err="1">
                <a:ln>
                  <a:noFill/>
                </a:ln>
                <a:effectLst/>
                <a:uLnTx/>
                <a:uFillTx/>
              </a:rPr>
              <a:t>της.Αυτά</a:t>
            </a:r>
            <a:r>
              <a:rPr kumimoji="0" lang="el-GR" sz="3000" b="0" i="0" u="none" strike="noStrike" kern="0" cap="none" spc="0" normalizeH="0" baseline="0" noProof="0" dirty="0">
                <a:ln>
                  <a:noFill/>
                </a:ln>
                <a:effectLst/>
                <a:uLnTx/>
                <a:uFillTx/>
              </a:rPr>
              <a:t> τα </a:t>
            </a:r>
            <a:r>
              <a:rPr kumimoji="0" lang="el-GR" sz="3000" b="0" i="0" u="none" strike="noStrike" kern="0" cap="none" spc="0" normalizeH="0" baseline="0" noProof="0" dirty="0" err="1">
                <a:ln>
                  <a:noFill/>
                </a:ln>
                <a:effectLst/>
                <a:uLnTx/>
                <a:uFillTx/>
              </a:rPr>
              <a:t>offsets</a:t>
            </a:r>
            <a:r>
              <a:rPr kumimoji="0" lang="el-GR" sz="3000" b="0" i="0" u="none" strike="noStrike" kern="0" cap="none" spc="0" normalizeH="0" baseline="0" noProof="0" dirty="0">
                <a:ln>
                  <a:noFill/>
                </a:ln>
                <a:effectLst/>
                <a:uLnTx/>
                <a:uFillTx/>
              </a:rPr>
              <a:t> προστίθενται στη VIC1_BASE για την πλήρη διεύθυνση πρόσβασης σε κάθε καταχωρητή.</a:t>
            </a:r>
          </a:p>
        </p:txBody>
      </p:sp>
      <p:sp>
        <p:nvSpPr>
          <p:cNvPr id="7" name="TextBox 9">
            <a:extLst>
              <a:ext uri="{FF2B5EF4-FFF2-40B4-BE49-F238E27FC236}">
                <a16:creationId xmlns:a16="http://schemas.microsoft.com/office/drawing/2014/main" id="{9E729469-3A42-9BCE-8C70-4FB05ACE1673}"/>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3521456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C1EE4B03-6E70-9F04-F80F-2B022DEA9C8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183FCB5-ED70-A1C6-CBBD-FD2926029EA5}"/>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0A333978-BCC2-6EB8-E199-92ED24B07948}"/>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A1A80814-8015-CAA7-A8C4-BDDF58A65D80}"/>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65EC6E34-2D08-18E6-1587-F1F03D9BD29F}"/>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703C42B7-F6DA-D197-CD37-D657A24F8145}"/>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AE687769-CEDD-4B77-E9E1-5C1773AD53D4}"/>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68FBB786-F7DA-8683-00B4-D9FD0827EE02}"/>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B7D2B80E-E51F-B04D-67BD-A05828BC63B3}"/>
              </a:ext>
            </a:extLst>
          </p:cNvPr>
          <p:cNvSpPr txBox="1"/>
          <p:nvPr/>
        </p:nvSpPr>
        <p:spPr>
          <a:xfrm>
            <a:off x="495297" y="1984963"/>
            <a:ext cx="17297400" cy="6848029"/>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3400" b="0" i="0" u="none" strike="noStrike" kern="0" cap="none" spc="0" normalizeH="0" baseline="0" noProof="0" dirty="0">
                <a:ln>
                  <a:noFill/>
                </a:ln>
                <a:solidFill>
                  <a:srgbClr val="FF0000"/>
                </a:solidFill>
                <a:effectLst/>
                <a:uLnTx/>
                <a:uFillTx/>
              </a:rPr>
              <a:t>; WIU Registers</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400" b="0" i="0" u="none" strike="noStrike" kern="0" cap="none" spc="0" normalizeH="0" baseline="0" noProof="0" dirty="0">
                <a:ln>
                  <a:noFill/>
                </a:ln>
                <a:solidFill>
                  <a:srgbClr val="FF0000"/>
                </a:solidFill>
                <a:effectLst/>
                <a:uLnTx/>
                <a:uFillTx/>
              </a:rPr>
              <a:t>WIU_CTRL_BASE	EQU		APB0_NBUF_BASE + 0x00001000</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400" b="0" i="0" u="none" strike="noStrike" kern="0" cap="none" spc="0" normalizeH="0" baseline="0" noProof="0" dirty="0" err="1">
                <a:ln>
                  <a:noFill/>
                </a:ln>
                <a:solidFill>
                  <a:srgbClr val="FF0000"/>
                </a:solidFill>
                <a:effectLst/>
                <a:uLnTx/>
                <a:uFillTx/>
              </a:rPr>
              <a:t>WIU_CTRL_Val</a:t>
            </a:r>
            <a:r>
              <a:rPr kumimoji="0" lang="en-US" sz="3400" b="0" i="0" u="none" strike="noStrike" kern="0" cap="none" spc="0" normalizeH="0" baseline="0" noProof="0" dirty="0">
                <a:ln>
                  <a:noFill/>
                </a:ln>
                <a:solidFill>
                  <a:srgbClr val="FF0000"/>
                </a:solidFill>
                <a:effectLst/>
                <a:uLnTx/>
                <a:uFillTx/>
              </a:rPr>
              <a:t>	EQU		0x2</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400" b="0" i="0" u="none" strike="noStrike" kern="0" cap="none" spc="0" normalizeH="0" baseline="0" noProof="0" dirty="0">
                <a:ln>
                  <a:noFill/>
                </a:ln>
                <a:solidFill>
                  <a:srgbClr val="FF0000"/>
                </a:solidFill>
                <a:effectLst/>
                <a:uLnTx/>
                <a:uFillTx/>
              </a:rPr>
              <a:t>WIU_MASK_OFS	EQU		0x04</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400" b="0" i="0" u="none" strike="noStrike" kern="0" cap="none" spc="0" normalizeH="0" baseline="0" noProof="0" dirty="0" err="1">
                <a:ln>
                  <a:noFill/>
                </a:ln>
                <a:solidFill>
                  <a:srgbClr val="FF0000"/>
                </a:solidFill>
                <a:effectLst/>
                <a:uLnTx/>
                <a:uFillTx/>
              </a:rPr>
              <a:t>WIU_MASK_Val</a:t>
            </a:r>
            <a:r>
              <a:rPr kumimoji="0" lang="en-US" sz="3400" b="0" i="0" u="none" strike="noStrike" kern="0" cap="none" spc="0" normalizeH="0" baseline="0" noProof="0" dirty="0">
                <a:ln>
                  <a:noFill/>
                </a:ln>
                <a:solidFill>
                  <a:srgbClr val="FF0000"/>
                </a:solidFill>
                <a:effectLst/>
                <a:uLnTx/>
                <a:uFillTx/>
              </a:rPr>
              <a:t>	EQU		0x20 ; 5 is on</a:t>
            </a:r>
          </a:p>
          <a:p>
            <a:pPr marL="0" marR="0" lvl="0" indent="0" defTabSz="457200" eaLnBrk="1" fontAlgn="auto" latinLnBrk="0" hangingPunct="1">
              <a:lnSpc>
                <a:spcPct val="100000"/>
              </a:lnSpc>
              <a:spcBef>
                <a:spcPts val="0"/>
              </a:spcBef>
              <a:spcAft>
                <a:spcPts val="2400"/>
              </a:spcAft>
              <a:buClrTx/>
              <a:buSzTx/>
              <a:buFontTx/>
              <a:buNone/>
              <a:tabLst/>
              <a:defRPr/>
            </a:pPr>
            <a:r>
              <a:rPr kumimoji="0" lang="en-US" sz="3400" b="0" i="0" u="none" strike="noStrike" kern="0" cap="none" spc="0" normalizeH="0" baseline="0" noProof="0" dirty="0">
                <a:ln>
                  <a:noFill/>
                </a:ln>
                <a:solidFill>
                  <a:srgbClr val="FF0000"/>
                </a:solidFill>
                <a:effectLst/>
                <a:uLnTx/>
                <a:uFillTx/>
              </a:rPr>
              <a:t>WIU_TRIG_OFS	EQU		0x08</a:t>
            </a:r>
          </a:p>
          <a:p>
            <a:pPr marL="457200" marR="0" lvl="0" indent="-45720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400" b="0" i="0" u="none" strike="noStrike" kern="0" cap="none" spc="0" normalizeH="0" baseline="0" noProof="0" dirty="0">
                <a:ln>
                  <a:noFill/>
                </a:ln>
                <a:effectLst/>
                <a:uLnTx/>
                <a:uFillTx/>
              </a:rPr>
              <a:t>WIU_CTRL_BASE: </a:t>
            </a:r>
            <a:r>
              <a:rPr kumimoji="0" lang="el-GR" sz="3400" b="0" i="0" u="none" strike="noStrike" kern="0" cap="none" spc="0" normalizeH="0" baseline="0" noProof="0" dirty="0">
                <a:ln>
                  <a:noFill/>
                </a:ln>
                <a:effectLst/>
                <a:uLnTx/>
                <a:uFillTx/>
              </a:rPr>
              <a:t>Βασική διεύθυνση του ελεγκτή </a:t>
            </a:r>
            <a:r>
              <a:rPr kumimoji="0" lang="en-US" sz="3400" b="0" i="0" u="none" strike="noStrike" kern="0" cap="none" spc="0" normalizeH="0" baseline="0" noProof="0" dirty="0">
                <a:ln>
                  <a:noFill/>
                </a:ln>
                <a:effectLst/>
                <a:uLnTx/>
                <a:uFillTx/>
              </a:rPr>
              <a:t>WIU </a:t>
            </a:r>
            <a:r>
              <a:rPr kumimoji="0" lang="el-GR" sz="3400" b="0" i="0" u="none" strike="noStrike" kern="0" cap="none" spc="0" normalizeH="0" baseline="0" noProof="0" dirty="0">
                <a:ln>
                  <a:noFill/>
                </a:ln>
                <a:effectLst/>
                <a:uLnTx/>
                <a:uFillTx/>
              </a:rPr>
              <a:t>στη μνήμη (μέσω του </a:t>
            </a:r>
            <a:r>
              <a:rPr kumimoji="0" lang="en-US" sz="3400" b="0" i="0" u="none" strike="noStrike" kern="0" cap="none" spc="0" normalizeH="0" baseline="0" noProof="0" dirty="0">
                <a:ln>
                  <a:noFill/>
                </a:ln>
                <a:effectLst/>
                <a:uLnTx/>
                <a:uFillTx/>
              </a:rPr>
              <a:t>APB0).</a:t>
            </a:r>
            <a:endParaRPr kumimoji="0" lang="el-GR" sz="3400" b="0" i="0" u="none" strike="noStrike" kern="0" cap="none" spc="0" normalizeH="0" baseline="0" noProof="0" dirty="0">
              <a:ln>
                <a:noFill/>
              </a:ln>
              <a:effectLst/>
              <a:uLnTx/>
              <a:uFillTx/>
            </a:endParaRPr>
          </a:p>
          <a:p>
            <a:pPr marL="457200" marR="0" lvl="0" indent="-45720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400" b="0" i="0" u="none" strike="noStrike" kern="0" cap="none" spc="0" normalizeH="0" baseline="0" noProof="0" dirty="0" err="1">
                <a:ln>
                  <a:noFill/>
                </a:ln>
                <a:effectLst/>
                <a:uLnTx/>
                <a:uFillTx/>
              </a:rPr>
              <a:t>WIU_CTRL_Val</a:t>
            </a:r>
            <a:r>
              <a:rPr kumimoji="0" lang="en-US" sz="3400" b="0" i="0" u="none" strike="noStrike" kern="0" cap="none" spc="0" normalizeH="0" baseline="0" noProof="0" dirty="0">
                <a:ln>
                  <a:noFill/>
                </a:ln>
                <a:effectLst/>
                <a:uLnTx/>
                <a:uFillTx/>
              </a:rPr>
              <a:t> = 0x2: </a:t>
            </a:r>
            <a:r>
              <a:rPr kumimoji="0" lang="el-GR" sz="3400" b="0" i="0" u="none" strike="noStrike" kern="0" cap="none" spc="0" normalizeH="0" baseline="0" noProof="0" dirty="0">
                <a:ln>
                  <a:noFill/>
                </a:ln>
                <a:effectLst/>
                <a:uLnTx/>
                <a:uFillTx/>
              </a:rPr>
              <a:t>Τιμή που ενεργοποιεί τη λειτουργία του </a:t>
            </a:r>
            <a:r>
              <a:rPr kumimoji="0" lang="en-US" sz="3400" b="0" i="0" u="none" strike="noStrike" kern="0" cap="none" spc="0" normalizeH="0" baseline="0" noProof="0" dirty="0">
                <a:ln>
                  <a:noFill/>
                </a:ln>
                <a:effectLst/>
                <a:uLnTx/>
                <a:uFillTx/>
              </a:rPr>
              <a:t>WIU.</a:t>
            </a:r>
            <a:endParaRPr kumimoji="0" lang="el-GR" sz="3400" b="0" i="0" u="none" strike="noStrike" kern="0" cap="none" spc="0" normalizeH="0" baseline="0" noProof="0" dirty="0">
              <a:ln>
                <a:noFill/>
              </a:ln>
              <a:effectLst/>
              <a:uLnTx/>
              <a:uFillTx/>
            </a:endParaRPr>
          </a:p>
          <a:p>
            <a:pPr marL="457200" marR="0" lvl="0" indent="-45720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400" b="0" i="0" u="none" strike="noStrike" kern="0" cap="none" spc="0" normalizeH="0" baseline="0" noProof="0" dirty="0">
                <a:ln>
                  <a:noFill/>
                </a:ln>
                <a:effectLst/>
                <a:uLnTx/>
                <a:uFillTx/>
              </a:rPr>
              <a:t>WIU_MASK_OFS &amp; </a:t>
            </a:r>
            <a:r>
              <a:rPr kumimoji="0" lang="en-US" sz="3400" b="0" i="0" u="none" strike="noStrike" kern="0" cap="none" spc="0" normalizeH="0" baseline="0" noProof="0" dirty="0" err="1">
                <a:ln>
                  <a:noFill/>
                </a:ln>
                <a:effectLst/>
                <a:uLnTx/>
                <a:uFillTx/>
              </a:rPr>
              <a:t>WIU_MASK_Val</a:t>
            </a:r>
            <a:r>
              <a:rPr kumimoji="0" lang="en-US" sz="3400" b="0" i="0" u="none" strike="noStrike" kern="0" cap="none" spc="0" normalizeH="0" baseline="0" noProof="0" dirty="0">
                <a:ln>
                  <a:noFill/>
                </a:ln>
                <a:effectLst/>
                <a:uLnTx/>
                <a:uFillTx/>
              </a:rPr>
              <a:t> = 0x20: </a:t>
            </a:r>
            <a:r>
              <a:rPr kumimoji="0" lang="el-GR" sz="3400" b="0" i="0" u="none" strike="noStrike" kern="0" cap="none" spc="0" normalizeH="0" baseline="0" noProof="0" dirty="0">
                <a:ln>
                  <a:noFill/>
                </a:ln>
                <a:effectLst/>
                <a:uLnTx/>
                <a:uFillTx/>
              </a:rPr>
              <a:t>Καθορίζεται ποια είσοδος (</a:t>
            </a:r>
            <a:r>
              <a:rPr kumimoji="0" lang="en-US" sz="3400" b="0" i="0" u="none" strike="noStrike" kern="0" cap="none" spc="0" normalizeH="0" baseline="0" noProof="0" dirty="0">
                <a:ln>
                  <a:noFill/>
                </a:ln>
                <a:effectLst/>
                <a:uLnTx/>
                <a:uFillTx/>
              </a:rPr>
              <a:t>pin) </a:t>
            </a:r>
            <a:r>
              <a:rPr kumimoji="0" lang="el-GR" sz="3400" b="0" i="0" u="none" strike="noStrike" kern="0" cap="none" spc="0" normalizeH="0" baseline="0" noProof="0" dirty="0">
                <a:ln>
                  <a:noFill/>
                </a:ln>
                <a:effectLst/>
                <a:uLnTx/>
                <a:uFillTx/>
              </a:rPr>
              <a:t>ενεργοποιεί το</a:t>
            </a:r>
          </a:p>
          <a:p>
            <a:pPr marR="0" lvl="0" defTabSz="457200" eaLnBrk="1" fontAlgn="auto" latinLnBrk="0" hangingPunct="1">
              <a:lnSpc>
                <a:spcPct val="100000"/>
              </a:lnSpc>
              <a:spcBef>
                <a:spcPts val="0"/>
              </a:spcBef>
              <a:spcAft>
                <a:spcPts val="600"/>
              </a:spcAft>
              <a:buClrTx/>
              <a:buSzTx/>
              <a:tabLst/>
              <a:defRPr/>
            </a:pPr>
            <a:r>
              <a:rPr lang="el-GR" sz="3400" kern="0" dirty="0"/>
              <a:t>	</a:t>
            </a:r>
            <a:r>
              <a:rPr kumimoji="0" lang="en-US" sz="3400" b="0" i="0" u="none" strike="noStrike" kern="0" cap="none" spc="0" normalizeH="0" baseline="0" noProof="0" dirty="0">
                <a:ln>
                  <a:noFill/>
                </a:ln>
                <a:effectLst/>
                <a:uLnTx/>
                <a:uFillTx/>
              </a:rPr>
              <a:t>WIU. </a:t>
            </a:r>
            <a:r>
              <a:rPr kumimoji="0" lang="el-GR" sz="3400" b="0" i="0" u="none" strike="noStrike" kern="0" cap="none" spc="0" normalizeH="0" baseline="0" noProof="0" dirty="0">
                <a:ln>
                  <a:noFill/>
                </a:ln>
                <a:effectLst/>
                <a:uLnTx/>
                <a:uFillTx/>
              </a:rPr>
              <a:t>Το </a:t>
            </a:r>
            <a:r>
              <a:rPr kumimoji="0" lang="en-US" sz="3400" b="0" i="0" u="none" strike="noStrike" kern="0" cap="none" spc="0" normalizeH="0" baseline="0" noProof="0" dirty="0">
                <a:ln>
                  <a:noFill/>
                </a:ln>
                <a:effectLst/>
                <a:uLnTx/>
                <a:uFillTx/>
              </a:rPr>
              <a:t>bit 5 </a:t>
            </a:r>
            <a:r>
              <a:rPr kumimoji="0" lang="el-GR" sz="3400" b="0" i="0" u="none" strike="noStrike" kern="0" cap="none" spc="0" normalizeH="0" baseline="0" noProof="0" dirty="0">
                <a:ln>
                  <a:noFill/>
                </a:ln>
                <a:effectLst/>
                <a:uLnTx/>
                <a:uFillTx/>
              </a:rPr>
              <a:t>είναι ενεργό, δηλαδή ενεργοποίηση από το </a:t>
            </a:r>
            <a:r>
              <a:rPr kumimoji="0" lang="en-US" sz="3400" b="0" i="0" u="none" strike="noStrike" kern="0" cap="none" spc="0" normalizeH="0" baseline="0" noProof="0" dirty="0">
                <a:ln>
                  <a:noFill/>
                </a:ln>
                <a:effectLst/>
                <a:uLnTx/>
                <a:uFillTx/>
              </a:rPr>
              <a:t>pin 3.5.</a:t>
            </a:r>
            <a:endParaRPr kumimoji="0" lang="el-GR" sz="3400" b="0" i="0" u="none" strike="noStrike" kern="0" cap="none" spc="0" normalizeH="0" baseline="0" noProof="0" dirty="0">
              <a:ln>
                <a:noFill/>
              </a:ln>
              <a:effectLst/>
              <a:uLnTx/>
              <a:uFillTx/>
            </a:endParaRPr>
          </a:p>
          <a:p>
            <a:pPr marL="457200" marR="0" lvl="0" indent="-45720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400" b="0" i="0" u="none" strike="noStrike" kern="0" cap="none" spc="0" normalizeH="0" baseline="0" noProof="0" dirty="0">
                <a:ln>
                  <a:noFill/>
                </a:ln>
                <a:effectLst/>
                <a:uLnTx/>
                <a:uFillTx/>
              </a:rPr>
              <a:t>WIU_TRIG_OFS: Offset </a:t>
            </a:r>
            <a:r>
              <a:rPr kumimoji="0" lang="el-GR" sz="3400" b="0" i="0" u="none" strike="noStrike" kern="0" cap="none" spc="0" normalizeH="0" baseline="0" noProof="0" dirty="0">
                <a:ln>
                  <a:noFill/>
                </a:ln>
                <a:effectLst/>
                <a:uLnTx/>
                <a:uFillTx/>
              </a:rPr>
              <a:t>προς τον καταχωρητή ρύθμισης τύπου ενεργοποίησης (</a:t>
            </a:r>
            <a:r>
              <a:rPr kumimoji="0" lang="en-US" sz="3400" b="0" i="0" u="none" strike="noStrike" kern="0" cap="none" spc="0" normalizeH="0" baseline="0" noProof="0" dirty="0">
                <a:ln>
                  <a:noFill/>
                </a:ln>
                <a:effectLst/>
                <a:uLnTx/>
                <a:uFillTx/>
              </a:rPr>
              <a:t>triggering).</a:t>
            </a:r>
            <a:endParaRPr kumimoji="0" lang="el-GR" sz="3400" b="0" i="0" u="none" strike="noStrike" kern="0" cap="none" spc="0" normalizeH="0" baseline="0" noProof="0" dirty="0">
              <a:ln>
                <a:noFill/>
              </a:ln>
              <a:effectLst/>
              <a:uLnTx/>
              <a:uFillTx/>
            </a:endParaRPr>
          </a:p>
        </p:txBody>
      </p:sp>
      <p:sp>
        <p:nvSpPr>
          <p:cNvPr id="7" name="TextBox 9">
            <a:extLst>
              <a:ext uri="{FF2B5EF4-FFF2-40B4-BE49-F238E27FC236}">
                <a16:creationId xmlns:a16="http://schemas.microsoft.com/office/drawing/2014/main" id="{95BA057B-D79C-B477-6305-CD372B5E59E7}"/>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3670450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8FF18121-17A7-5AC9-A8B5-04EEA4DF5AB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C88A266-EFEB-AEC6-AD20-FA581986571C}"/>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7E7F8996-D985-3A19-70E5-441A6C988FA5}"/>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BC7A1D4D-4515-2AD9-EB80-AA8407F31473}"/>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C6F7B4A7-C9CF-CBA9-4B52-8653A383CB30}"/>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501CEEC2-3DD5-EC6A-1ECA-8E80D63C8A6B}"/>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0614AE71-139C-1C22-7D68-6A1FB0E705CD}"/>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EAD669A2-8665-AB02-E13D-5FEC81D1F8FD}"/>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04BB62F6-E4E3-4D82-4674-135EE899A32C}"/>
              </a:ext>
            </a:extLst>
          </p:cNvPr>
          <p:cNvSpPr txBox="1"/>
          <p:nvPr/>
        </p:nvSpPr>
        <p:spPr>
          <a:xfrm>
            <a:off x="495297" y="1851647"/>
            <a:ext cx="17297400" cy="8048357"/>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3400" b="0" i="0" u="none" strike="noStrike" kern="0" cap="none" spc="0" normalizeH="0" baseline="0" noProof="0" dirty="0" err="1">
                <a:ln>
                  <a:noFill/>
                </a:ln>
                <a:solidFill>
                  <a:srgbClr val="FF0000"/>
                </a:solidFill>
                <a:effectLst/>
                <a:uLnTx/>
                <a:uFillTx/>
              </a:rPr>
              <a:t>WIU_TRIG_H_Val</a:t>
            </a:r>
            <a:r>
              <a:rPr kumimoji="0" lang="en-US" sz="3400" b="0" i="0" u="none" strike="noStrike" kern="0" cap="none" spc="0" normalizeH="0" baseline="0" noProof="0" dirty="0">
                <a:ln>
                  <a:noFill/>
                </a:ln>
                <a:solidFill>
                  <a:srgbClr val="FF0000"/>
                </a:solidFill>
                <a:effectLst/>
                <a:uLnTx/>
                <a:uFillTx/>
              </a:rPr>
              <a:t>	EQU		0xFFFFFFFF</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400" b="0" i="0" u="none" strike="noStrike" kern="0" cap="none" spc="0" normalizeH="0" baseline="0" noProof="0" dirty="0">
                <a:ln>
                  <a:noFill/>
                </a:ln>
                <a:solidFill>
                  <a:srgbClr val="FF0000"/>
                </a:solidFill>
                <a:effectLst/>
                <a:uLnTx/>
                <a:uFillTx/>
              </a:rPr>
              <a:t>WIU_TRIG_L_Val	EQU		0x00000000</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400" b="0" i="0" u="none" strike="noStrike" kern="0" cap="none" spc="0" normalizeH="0" baseline="0" noProof="0" dirty="0">
                <a:ln>
                  <a:noFill/>
                </a:ln>
                <a:solidFill>
                  <a:srgbClr val="FF0000"/>
                </a:solidFill>
                <a:effectLst/>
                <a:uLnTx/>
                <a:uFillTx/>
              </a:rPr>
              <a:t>WIU_PR_OFS		EQU		0x0C</a:t>
            </a:r>
          </a:p>
          <a:p>
            <a:pPr marL="0" marR="0" lvl="0" indent="0" defTabSz="457200" eaLnBrk="1" fontAlgn="auto" latinLnBrk="0" hangingPunct="1">
              <a:lnSpc>
                <a:spcPct val="100000"/>
              </a:lnSpc>
              <a:spcBef>
                <a:spcPts val="0"/>
              </a:spcBef>
              <a:spcAft>
                <a:spcPts val="1800"/>
              </a:spcAft>
              <a:buClrTx/>
              <a:buSzTx/>
              <a:buFontTx/>
              <a:buNone/>
              <a:tabLst/>
              <a:defRPr/>
            </a:pPr>
            <a:r>
              <a:rPr kumimoji="0" lang="en-US" sz="3400" b="0" i="0" u="none" strike="noStrike" kern="0" cap="none" spc="0" normalizeH="0" baseline="0" noProof="0" dirty="0" err="1">
                <a:ln>
                  <a:noFill/>
                </a:ln>
                <a:solidFill>
                  <a:srgbClr val="FF0000"/>
                </a:solidFill>
                <a:effectLst/>
                <a:uLnTx/>
                <a:uFillTx/>
              </a:rPr>
              <a:t>WIU_PR_Val</a:t>
            </a:r>
            <a:r>
              <a:rPr kumimoji="0" lang="en-US" sz="3400" b="0" i="0" u="none" strike="noStrike" kern="0" cap="none" spc="0" normalizeH="0" baseline="0" noProof="0" dirty="0">
                <a:ln>
                  <a:noFill/>
                </a:ln>
                <a:solidFill>
                  <a:srgbClr val="FF0000"/>
                </a:solidFill>
                <a:effectLst/>
                <a:uLnTx/>
                <a:uFillTx/>
              </a:rPr>
              <a:t>		EQU		0xFFFFFFFF</a:t>
            </a:r>
            <a:endParaRPr kumimoji="0" lang="el-GR" sz="3400" b="0" i="0" u="none" strike="noStrike" kern="0" cap="none" spc="0" normalizeH="0" baseline="0" noProof="0" dirty="0">
              <a:ln>
                <a:noFill/>
              </a:ln>
              <a:solidFill>
                <a:srgbClr val="FF0000"/>
              </a:solidFill>
              <a:effectLst/>
              <a:uLnTx/>
              <a:uFillTx/>
            </a:endParaRPr>
          </a:p>
          <a:p>
            <a:pPr marL="457200" marR="0" lvl="0" indent="-457200" defTabSz="45720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l-GR" sz="3400" kern="0" dirty="0" err="1"/>
              <a:t>WIU_TRIG_H_Val</a:t>
            </a:r>
            <a:r>
              <a:rPr lang="el-GR" sz="3400" kern="0" dirty="0"/>
              <a:t> = 0xFFFFFFFF: Όλα τα </a:t>
            </a:r>
            <a:r>
              <a:rPr lang="el-GR" sz="3400" kern="0" dirty="0" err="1"/>
              <a:t>bits</a:t>
            </a:r>
            <a:r>
              <a:rPr lang="el-GR" sz="3400" kern="0" dirty="0"/>
              <a:t> στο ανώτερο μέρος ενεργοποιούνται (θετική ακμή).</a:t>
            </a:r>
          </a:p>
          <a:p>
            <a:pPr marL="457200" marR="0" lvl="0" indent="-457200" defTabSz="45720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l-GR" sz="3400" kern="0" dirty="0" err="1"/>
              <a:t>WIU_TRIG_L_Val</a:t>
            </a:r>
            <a:r>
              <a:rPr lang="el-GR" sz="3400" kern="0" dirty="0"/>
              <a:t> = 0x00000000: Κανένα </a:t>
            </a:r>
            <a:r>
              <a:rPr lang="el-GR" sz="3400" kern="0" dirty="0" err="1"/>
              <a:t>bit</a:t>
            </a:r>
            <a:r>
              <a:rPr lang="el-GR" sz="3400" kern="0" dirty="0"/>
              <a:t> στο κατώτερο μέρος δεν ενεργοποιείται.</a:t>
            </a:r>
          </a:p>
          <a:p>
            <a:pPr marL="457200" marR="0" lvl="0" indent="-457200" defTabSz="45720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l-GR" sz="3400" kern="0" dirty="0"/>
              <a:t>WIU_PR_OFS: </a:t>
            </a:r>
            <a:r>
              <a:rPr lang="el-GR" sz="3400" kern="0" dirty="0" err="1"/>
              <a:t>Offset</a:t>
            </a:r>
            <a:r>
              <a:rPr lang="el-GR" sz="3400" kern="0" dirty="0"/>
              <a:t> για τον </a:t>
            </a:r>
            <a:r>
              <a:rPr lang="el-GR" sz="3400" kern="0" dirty="0" err="1"/>
              <a:t>Pending</a:t>
            </a:r>
            <a:r>
              <a:rPr lang="el-GR" sz="3400" kern="0" dirty="0"/>
              <a:t> </a:t>
            </a:r>
            <a:r>
              <a:rPr lang="el-GR" sz="3400" kern="0" dirty="0" err="1"/>
              <a:t>Register</a:t>
            </a:r>
            <a:r>
              <a:rPr lang="el-GR" sz="3400" kern="0" dirty="0"/>
              <a:t> — χρησιμοποιείται για να καθαρίζονται οι διακοπές που έχουν συμβεί.</a:t>
            </a:r>
          </a:p>
          <a:p>
            <a:pPr marL="457200" marR="0" lvl="0" indent="-457200" defTabSz="45720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l-GR" sz="3400" kern="0" dirty="0" err="1"/>
              <a:t>WIU_PR_Val</a:t>
            </a:r>
            <a:r>
              <a:rPr lang="el-GR" sz="3400" kern="0" dirty="0"/>
              <a:t> = 0xFFFFFFFF: Τιμή που καθαρίζει όλα τα </a:t>
            </a:r>
            <a:r>
              <a:rPr lang="el-GR" sz="3400" kern="0" dirty="0" err="1"/>
              <a:t>pending</a:t>
            </a:r>
            <a:r>
              <a:rPr lang="el-GR" sz="3400" kern="0" dirty="0"/>
              <a:t> </a:t>
            </a:r>
            <a:r>
              <a:rPr lang="el-GR" sz="3400" kern="0" dirty="0" err="1"/>
              <a:t>flags</a:t>
            </a:r>
            <a:r>
              <a:rPr lang="el-GR" sz="3400" kern="0" dirty="0"/>
              <a:t> (επαναφορά του WIU στην αρχική του κατάσταση).</a:t>
            </a:r>
          </a:p>
          <a:p>
            <a:pPr marR="0" lvl="0" defTabSz="457200" eaLnBrk="1" fontAlgn="auto" latinLnBrk="0" hangingPunct="1">
              <a:lnSpc>
                <a:spcPct val="100000"/>
              </a:lnSpc>
              <a:spcBef>
                <a:spcPts val="600"/>
              </a:spcBef>
              <a:spcAft>
                <a:spcPts val="600"/>
              </a:spcAft>
              <a:buClrTx/>
              <a:buSzTx/>
              <a:tabLst/>
              <a:defRPr/>
            </a:pPr>
            <a:r>
              <a:rPr lang="el-GR" sz="3400" kern="0" dirty="0"/>
              <a:t>Αυτές οι τιμές θα χρησιμοποιηθούν στον αρχικό κώδικα εκκίνησης για να ενεργοποιηθεί σωστά το </a:t>
            </a:r>
            <a:r>
              <a:rPr lang="el-GR" sz="3400" kern="0" dirty="0" err="1"/>
              <a:t>Wake-Up</a:t>
            </a:r>
            <a:r>
              <a:rPr lang="el-GR" sz="3400" kern="0" dirty="0"/>
              <a:t> </a:t>
            </a:r>
            <a:r>
              <a:rPr lang="el-GR" sz="3400" kern="0" dirty="0" err="1"/>
              <a:t>interrupt</a:t>
            </a:r>
            <a:r>
              <a:rPr lang="el-GR" sz="3400" kern="0" dirty="0"/>
              <a:t> από εξωτερικό </a:t>
            </a:r>
            <a:r>
              <a:rPr lang="el-GR" sz="3400" kern="0" dirty="0" err="1"/>
              <a:t>pin</a:t>
            </a:r>
            <a:r>
              <a:rPr lang="el-GR" sz="3400" kern="0" dirty="0"/>
              <a:t>.</a:t>
            </a:r>
            <a:endParaRPr kumimoji="0" lang="el-GR" sz="3400" b="0" i="0" u="none" strike="noStrike" kern="0" cap="none" spc="0" normalizeH="0" baseline="0" noProof="0" dirty="0">
              <a:ln>
                <a:noFill/>
              </a:ln>
              <a:effectLst/>
              <a:uLnTx/>
              <a:uFillTx/>
            </a:endParaRPr>
          </a:p>
        </p:txBody>
      </p:sp>
      <p:sp>
        <p:nvSpPr>
          <p:cNvPr id="7" name="TextBox 9">
            <a:extLst>
              <a:ext uri="{FF2B5EF4-FFF2-40B4-BE49-F238E27FC236}">
                <a16:creationId xmlns:a16="http://schemas.microsoft.com/office/drawing/2014/main" id="{F9BDC451-E2D5-D26C-1436-4F6329978835}"/>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420541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p:cNvGrpSpPr/>
        <p:nvPr/>
      </p:nvGrpSpPr>
      <p:grpSpPr>
        <a:xfrm>
          <a:off x="0" y="0"/>
          <a:ext cx="0" cy="0"/>
          <a:chOff x="0" y="0"/>
          <a:chExt cx="0" cy="0"/>
        </a:xfrm>
      </p:grpSpPr>
      <p:grpSp>
        <p:nvGrpSpPr>
          <p:cNvPr id="2" name="Group 2"/>
          <p:cNvGrpSpPr/>
          <p:nvPr/>
        </p:nvGrpSpPr>
        <p:grpSpPr>
          <a:xfrm>
            <a:off x="9525" y="0"/>
            <a:ext cx="18288000" cy="2815780"/>
            <a:chOff x="0" y="0"/>
            <a:chExt cx="24384000" cy="5030819"/>
          </a:xfrm>
        </p:grpSpPr>
        <p:pic>
          <p:nvPicPr>
            <p:cNvPr id="3" name="Picture 3"/>
            <p:cNvPicPr>
              <a:picLocks noChangeAspect="1"/>
            </p:cNvPicPr>
            <p:nvPr/>
          </p:nvPicPr>
          <p:blipFill>
            <a:blip r:embed="rId2">
              <a:alphaModFix amt="14000"/>
            </a:blip>
            <a:srcRect t="27933" b="41099"/>
            <a:stretch>
              <a:fillRect/>
            </a:stretch>
          </p:blipFill>
          <p:spPr>
            <a:xfrm>
              <a:off x="0" y="0"/>
              <a:ext cx="24384000" cy="5030819"/>
            </a:xfrm>
            <a:prstGeom prst="rect">
              <a:avLst/>
            </a:prstGeom>
          </p:spPr>
        </p:pic>
      </p:grpSp>
      <p:grpSp>
        <p:nvGrpSpPr>
          <p:cNvPr id="4" name="Group 4"/>
          <p:cNvGrpSpPr/>
          <p:nvPr/>
        </p:nvGrpSpPr>
        <p:grpSpPr>
          <a:xfrm>
            <a:off x="0" y="1943101"/>
            <a:ext cx="18288000" cy="8343900"/>
            <a:chOff x="0" y="0"/>
            <a:chExt cx="4816593" cy="1715591"/>
          </a:xfrm>
        </p:grpSpPr>
        <p:sp>
          <p:nvSpPr>
            <p:cNvPr id="5" name="Freeform 5"/>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dirty="0"/>
            </a:p>
          </p:txBody>
        </p:sp>
        <p:sp>
          <p:nvSpPr>
            <p:cNvPr id="6" name="TextBox 6"/>
            <p:cNvSpPr txBox="1"/>
            <p:nvPr/>
          </p:nvSpPr>
          <p:spPr>
            <a:xfrm>
              <a:off x="0" y="-57150"/>
              <a:ext cx="4816593" cy="1772741"/>
            </a:xfrm>
            <a:prstGeom prst="rect">
              <a:avLst/>
            </a:prstGeom>
          </p:spPr>
          <p:txBody>
            <a:bodyPr lIns="50800" tIns="50800" rIns="50800" bIns="50800" rtlCol="0" anchor="ctr"/>
            <a:lstStyle/>
            <a:p>
              <a:pPr algn="ctr">
                <a:lnSpc>
                  <a:spcPts val="3639"/>
                </a:lnSpc>
              </a:pPr>
              <a:endParaRPr/>
            </a:p>
          </p:txBody>
        </p:sp>
      </p:grpSp>
      <p:sp>
        <p:nvSpPr>
          <p:cNvPr id="9" name="TextBox 9"/>
          <p:cNvSpPr txBox="1"/>
          <p:nvPr/>
        </p:nvSpPr>
        <p:spPr>
          <a:xfrm>
            <a:off x="4639502" y="579353"/>
            <a:ext cx="9008992" cy="1139825"/>
          </a:xfrm>
          <a:prstGeom prst="rect">
            <a:avLst/>
          </a:prstGeom>
        </p:spPr>
        <p:txBody>
          <a:bodyPr lIns="0" tIns="0" rIns="0" bIns="0" rtlCol="0" anchor="t">
            <a:spAutoFit/>
          </a:bodyPr>
          <a:lstStyle/>
          <a:p>
            <a:pPr algn="ctr">
              <a:lnSpc>
                <a:spcPts val="9099"/>
              </a:lnSpc>
            </a:pPr>
            <a:r>
              <a:rPr lang="el-GR" sz="6999" dirty="0">
                <a:solidFill>
                  <a:srgbClr val="FFFFFF"/>
                </a:solidFill>
                <a:latin typeface="Klein Bold"/>
              </a:rPr>
              <a:t>Γενική Επισκόπηση</a:t>
            </a:r>
            <a:endParaRPr lang="en-US" sz="6999" dirty="0">
              <a:solidFill>
                <a:srgbClr val="FFFFFF"/>
              </a:solidFill>
              <a:latin typeface="Klein Bold"/>
            </a:endParaRPr>
          </a:p>
        </p:txBody>
      </p:sp>
      <p:sp>
        <p:nvSpPr>
          <p:cNvPr id="10" name="Freeform 10"/>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1" name="Freeform 11"/>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a:p>
        </p:txBody>
      </p:sp>
      <p:sp>
        <p:nvSpPr>
          <p:cNvPr id="12" name="Θέση περιεχομένου 1">
            <a:extLst>
              <a:ext uri="{FF2B5EF4-FFF2-40B4-BE49-F238E27FC236}">
                <a16:creationId xmlns:a16="http://schemas.microsoft.com/office/drawing/2014/main" id="{3C09F0C8-50D9-A841-9F14-B01E7FEFC8D2}"/>
              </a:ext>
            </a:extLst>
          </p:cNvPr>
          <p:cNvSpPr txBox="1">
            <a:spLocks/>
          </p:cNvSpPr>
          <p:nvPr/>
        </p:nvSpPr>
        <p:spPr>
          <a:xfrm>
            <a:off x="466725" y="2082297"/>
            <a:ext cx="17373600" cy="786180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l-GR" dirty="0"/>
              <a:t>Αυτό το εργαστήριο αφορά τη χρήση εσωτερικών και εξωτερικών διακοπών (</a:t>
            </a:r>
            <a:r>
              <a:rPr lang="el-GR" dirty="0" err="1"/>
              <a:t>interrupts</a:t>
            </a:r>
            <a:r>
              <a:rPr lang="el-GR" dirty="0"/>
              <a:t>) στον </a:t>
            </a:r>
            <a:r>
              <a:rPr lang="el-GR" dirty="0" err="1"/>
              <a:t>μικροελεγκτή</a:t>
            </a:r>
            <a:r>
              <a:rPr lang="el-GR" dirty="0"/>
              <a:t> </a:t>
            </a:r>
            <a:r>
              <a:rPr lang="el-GR" b="1" dirty="0"/>
              <a:t>STR91x της </a:t>
            </a:r>
            <a:r>
              <a:rPr lang="el-GR" b="1" dirty="0" err="1"/>
              <a:t>STMicroelectronics</a:t>
            </a:r>
            <a:r>
              <a:rPr lang="el-GR" dirty="0"/>
              <a:t>, με προγραμματισμό σε </a:t>
            </a:r>
            <a:r>
              <a:rPr lang="el-GR" b="1" dirty="0" err="1"/>
              <a:t>Assembly</a:t>
            </a:r>
            <a:r>
              <a:rPr lang="el-GR" dirty="0"/>
              <a:t>. Οι στόχοι περιλαμβάνουν:</a:t>
            </a:r>
          </a:p>
          <a:p>
            <a:pPr>
              <a:buNone/>
            </a:pPr>
            <a:r>
              <a:rPr lang="el-GR" b="1" dirty="0"/>
              <a:t>Κατανόηση του μηχανισμού διακοπών στον ARM επεξεργαστή:</a:t>
            </a:r>
          </a:p>
          <a:p>
            <a:pPr>
              <a:buFont typeface="Arial" panose="020B0604020202020204" pitchFamily="34" charset="0"/>
              <a:buChar char="•"/>
            </a:pPr>
            <a:r>
              <a:rPr lang="el-GR" dirty="0"/>
              <a:t>Δομή και ρόλος των καταστάσεων λειτουργίας (</a:t>
            </a:r>
            <a:r>
              <a:rPr lang="el-GR" dirty="0" err="1"/>
              <a:t>modes</a:t>
            </a:r>
            <a:r>
              <a:rPr lang="el-GR" dirty="0"/>
              <a:t>): User, IRQ, </a:t>
            </a:r>
            <a:r>
              <a:rPr lang="el-GR" dirty="0" err="1"/>
              <a:t>Supervisor</a:t>
            </a:r>
            <a:r>
              <a:rPr lang="el-GR" dirty="0"/>
              <a:t>.</a:t>
            </a:r>
          </a:p>
          <a:p>
            <a:pPr>
              <a:buFont typeface="Arial" panose="020B0604020202020204" pitchFamily="34" charset="0"/>
              <a:buChar char="•"/>
            </a:pPr>
            <a:r>
              <a:rPr lang="el-GR" dirty="0"/>
              <a:t>Ρύθμιση στοίβας (</a:t>
            </a:r>
            <a:r>
              <a:rPr lang="el-GR" dirty="0" err="1"/>
              <a:t>stack</a:t>
            </a:r>
            <a:r>
              <a:rPr lang="el-GR" dirty="0"/>
              <a:t>) για κάθε </a:t>
            </a:r>
            <a:r>
              <a:rPr lang="el-GR" dirty="0" err="1"/>
              <a:t>mode</a:t>
            </a:r>
            <a:r>
              <a:rPr lang="el-GR" dirty="0"/>
              <a:t>.</a:t>
            </a:r>
          </a:p>
          <a:p>
            <a:pPr>
              <a:buFont typeface="Arial" panose="020B0604020202020204" pitchFamily="34" charset="0"/>
              <a:buChar char="•"/>
            </a:pPr>
            <a:r>
              <a:rPr lang="el-GR" dirty="0"/>
              <a:t>Ενεργοποίηση/απενεργοποίηση διακοπών μέσω των </a:t>
            </a:r>
            <a:r>
              <a:rPr lang="el-GR" dirty="0" err="1"/>
              <a:t>bit</a:t>
            </a:r>
            <a:r>
              <a:rPr lang="el-GR" dirty="0"/>
              <a:t> I και F.</a:t>
            </a:r>
          </a:p>
          <a:p>
            <a:pPr>
              <a:buNone/>
            </a:pPr>
            <a:r>
              <a:rPr lang="el-GR" b="1" dirty="0"/>
              <a:t>Χειρισμός εξωτερικών διακοπών μέσω GPIO:</a:t>
            </a:r>
          </a:p>
          <a:p>
            <a:pPr>
              <a:buFont typeface="Arial" panose="020B0604020202020204" pitchFamily="34" charset="0"/>
              <a:buChar char="•"/>
            </a:pPr>
            <a:r>
              <a:rPr lang="el-GR" dirty="0"/>
              <a:t>Ανίχνευση αλλαγής κατάστασης σε </a:t>
            </a:r>
            <a:r>
              <a:rPr lang="el-GR" dirty="0" err="1"/>
              <a:t>pin</a:t>
            </a:r>
            <a:r>
              <a:rPr lang="el-GR" dirty="0"/>
              <a:t> εισόδου.</a:t>
            </a:r>
          </a:p>
          <a:p>
            <a:pPr>
              <a:buFont typeface="Arial" panose="020B0604020202020204" pitchFamily="34" charset="0"/>
              <a:buChar char="•"/>
            </a:pPr>
            <a:r>
              <a:rPr lang="el-GR" dirty="0"/>
              <a:t>Ενεργοποίηση του αντίστοιχου </a:t>
            </a:r>
            <a:r>
              <a:rPr lang="el-GR" dirty="0" err="1"/>
              <a:t>interrupt</a:t>
            </a:r>
            <a:r>
              <a:rPr lang="el-GR" dirty="0"/>
              <a:t> </a:t>
            </a:r>
            <a:r>
              <a:rPr lang="el-GR" dirty="0" err="1"/>
              <a:t>line</a:t>
            </a:r>
            <a:r>
              <a:rPr lang="el-GR" dirty="0"/>
              <a:t> (EIC).</a:t>
            </a:r>
          </a:p>
          <a:p>
            <a:pPr>
              <a:buFont typeface="Arial" panose="020B0604020202020204" pitchFamily="34" charset="0"/>
              <a:buChar char="•"/>
            </a:pPr>
            <a:r>
              <a:rPr lang="el-GR" dirty="0"/>
              <a:t>Εκτέλεση ειδικής ρουτίνας εξυπηρέτησης διακοπής (ISR).</a:t>
            </a:r>
          </a:p>
          <a:p>
            <a:pPr>
              <a:buNone/>
            </a:pPr>
            <a:r>
              <a:rPr lang="el-GR" b="1" dirty="0"/>
              <a:t>Χρήση εσωτερικών διακοπών μέσω </a:t>
            </a:r>
            <a:r>
              <a:rPr lang="el-GR" b="1" dirty="0" err="1"/>
              <a:t>χρονιστή</a:t>
            </a:r>
            <a:r>
              <a:rPr lang="el-GR" b="1" dirty="0"/>
              <a:t>:</a:t>
            </a:r>
          </a:p>
          <a:p>
            <a:pPr>
              <a:buFont typeface="Arial" panose="020B0604020202020204" pitchFamily="34" charset="0"/>
              <a:buChar char="•"/>
            </a:pPr>
            <a:r>
              <a:rPr lang="el-GR" dirty="0"/>
              <a:t>Ρύθμιση ενός </a:t>
            </a:r>
            <a:r>
              <a:rPr lang="el-GR" dirty="0" err="1"/>
              <a:t>timer</a:t>
            </a:r>
            <a:r>
              <a:rPr lang="el-GR" dirty="0"/>
              <a:t> για περιοδικές διακοπές.</a:t>
            </a:r>
          </a:p>
          <a:p>
            <a:pPr>
              <a:buFont typeface="Arial" panose="020B0604020202020204" pitchFamily="34" charset="0"/>
              <a:buChar char="•"/>
            </a:pPr>
            <a:r>
              <a:rPr lang="el-GR" dirty="0"/>
              <a:t>Προγραμματισμός αντίστοιχης ISR για καθυστερήσεις ή εναλλαγή εξόδων.</a:t>
            </a:r>
          </a:p>
          <a:p>
            <a:pPr>
              <a:buNone/>
            </a:pPr>
            <a:r>
              <a:rPr lang="el-GR" b="1" dirty="0"/>
              <a:t>Συγγραφή </a:t>
            </a:r>
            <a:r>
              <a:rPr lang="el-GR" b="1" dirty="0" err="1"/>
              <a:t>Assembly</a:t>
            </a:r>
            <a:r>
              <a:rPr lang="el-GR" b="1" dirty="0"/>
              <a:t> κώδικα χωρίς λειτουργικό σύστημα:</a:t>
            </a:r>
          </a:p>
          <a:p>
            <a:pPr>
              <a:buFont typeface="Arial" panose="020B0604020202020204" pitchFamily="34" charset="0"/>
              <a:buChar char="•"/>
            </a:pPr>
            <a:r>
              <a:rPr lang="el-GR" dirty="0"/>
              <a:t>Άμεσος έλεγχος </a:t>
            </a:r>
            <a:r>
              <a:rPr lang="el-GR" dirty="0" err="1"/>
              <a:t>hardware</a:t>
            </a:r>
            <a:r>
              <a:rPr lang="el-GR" dirty="0"/>
              <a:t>, χωρίς χρήση βιβλιοθηκών.</a:t>
            </a:r>
          </a:p>
          <a:p>
            <a:pPr>
              <a:buFont typeface="Arial" panose="020B0604020202020204" pitchFamily="34" charset="0"/>
              <a:buChar char="•"/>
            </a:pPr>
            <a:r>
              <a:rPr lang="el-GR" dirty="0"/>
              <a:t>Προσπέλαση καταχωρητών περιφερειακών (GPIO, EIC, TIM).</a:t>
            </a:r>
          </a:p>
          <a:p>
            <a:pPr>
              <a:buFont typeface="Arial" panose="020B0604020202020204" pitchFamily="34" charset="0"/>
              <a:buChar char="•"/>
            </a:pPr>
            <a:r>
              <a:rPr lang="el-GR" dirty="0"/>
              <a:t>Ανταπόκριση σε εξωτερικά γεγονότα με χαμηλό χρόνο καθυστέρησης.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651CB751-B754-B050-64A1-D925058A85A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4D2CDF1-8615-DB48-0D6D-4ED0EA8378D9}"/>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157C8B6C-ACBE-E0E5-50C1-C0DA7FB0AE24}"/>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B6AD3132-4A0E-C3A0-9C3F-160475A24E8B}"/>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2B2BCAC9-1ED6-2421-EC9F-B4E32B94102F}"/>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F64202DF-07CC-1194-EF6D-4ABC2F1B1ACD}"/>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F49091FC-B900-FA8C-B123-898611FBC78B}"/>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8F0882C7-3B5B-1613-6019-E5CB8EEFFC9C}"/>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59ECE319-F4BC-9B71-D870-6478B9FF76F6}"/>
              </a:ext>
            </a:extLst>
          </p:cNvPr>
          <p:cNvSpPr txBox="1"/>
          <p:nvPr/>
        </p:nvSpPr>
        <p:spPr>
          <a:xfrm>
            <a:off x="495297" y="2194828"/>
            <a:ext cx="17297400" cy="7063472"/>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3400" b="0" i="0" u="none" strike="noStrike" kern="0" cap="none" spc="0" normalizeH="0" baseline="0" noProof="0" dirty="0">
                <a:ln>
                  <a:noFill/>
                </a:ln>
                <a:solidFill>
                  <a:srgbClr val="FF0000"/>
                </a:solidFill>
                <a:effectLst/>
                <a:uLnTx/>
                <a:uFillTx/>
              </a:rPr>
              <a:t>; Area Definition and Entry Point</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400" b="0" i="0" u="none" strike="noStrike" kern="0" cap="none" spc="0" normalizeH="0" baseline="0" noProof="0" dirty="0">
                <a:ln>
                  <a:noFill/>
                </a:ln>
                <a:solidFill>
                  <a:srgbClr val="FF0000"/>
                </a:solidFill>
                <a:effectLst/>
                <a:uLnTx/>
                <a:uFillTx/>
              </a:rPr>
              <a:t>; Startup Code must be linked first at Address at which it expects to run.</a:t>
            </a:r>
          </a:p>
          <a:p>
            <a:pPr marL="0" marR="0" lvl="0" indent="0" defTabSz="457200" eaLnBrk="1" fontAlgn="auto" latinLnBrk="0" hangingPunct="1">
              <a:lnSpc>
                <a:spcPct val="100000"/>
              </a:lnSpc>
              <a:spcBef>
                <a:spcPts val="0"/>
              </a:spcBef>
              <a:spcAft>
                <a:spcPts val="1800"/>
              </a:spcAft>
              <a:buClrTx/>
              <a:buSzTx/>
              <a:buFontTx/>
              <a:buNone/>
              <a:tabLst/>
              <a:defRPr/>
            </a:pPr>
            <a:r>
              <a:rPr kumimoji="0" lang="en-US" sz="3400" b="0" i="0" u="none" strike="noStrike" kern="0" cap="none" spc="0" normalizeH="0" baseline="0" noProof="0" dirty="0">
                <a:ln>
                  <a:noFill/>
                </a:ln>
                <a:solidFill>
                  <a:srgbClr val="FF0000"/>
                </a:solidFill>
                <a:effectLst/>
                <a:uLnTx/>
                <a:uFillTx/>
              </a:rPr>
              <a:t>                AREA    Reset, CODE, READONLY</a:t>
            </a:r>
            <a:endParaRPr kumimoji="0" lang="el-GR" sz="3400" b="0" i="0" u="none" strike="noStrike" kern="0" cap="none" spc="0" normalizeH="0" baseline="0" noProof="0" dirty="0">
              <a:ln>
                <a:noFill/>
              </a:ln>
              <a:solidFill>
                <a:srgbClr val="FF0000"/>
              </a:solidFill>
              <a:effectLst/>
              <a:uLnTx/>
              <a:uFillTx/>
            </a:endParaRPr>
          </a:p>
          <a:p>
            <a:pPr marL="457200" marR="0" lvl="0" indent="-45720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lang="el-GR" sz="3400" kern="0" dirty="0"/>
              <a:t>Η εντολή AREA δημιουργεί μια νέα περιοχή μνήμης </a:t>
            </a:r>
            <a:r>
              <a:rPr lang="el-GR" sz="3400" kern="0" dirty="0" err="1"/>
              <a:t>ονόματι</a:t>
            </a:r>
            <a:r>
              <a:rPr lang="el-GR" sz="3400" kern="0" dirty="0"/>
              <a:t> </a:t>
            </a:r>
            <a:r>
              <a:rPr lang="el-GR" sz="3400" kern="0" dirty="0" err="1"/>
              <a:t>Reset</a:t>
            </a:r>
            <a:r>
              <a:rPr lang="el-GR" sz="3400" kern="0" dirty="0"/>
              <a:t>.</a:t>
            </a:r>
          </a:p>
          <a:p>
            <a:pPr marL="457200" marR="0" lvl="0" indent="-45720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lang="el-GR" sz="3400" kern="0" dirty="0"/>
              <a:t>Η λέξη-κλειδί CODE δηλώνει ότι πρόκειται για εκτελέσιμο κώδικα.</a:t>
            </a:r>
          </a:p>
          <a:p>
            <a:pPr marL="457200" marR="0" lvl="0" indent="-45720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lang="el-GR" sz="3400" kern="0" dirty="0"/>
              <a:t>Η επιλογή READONLY σημαίνει ότι η περιοχή αυτή δεν μπορεί να τροποποιηθεί κατά την εκτέλεση.</a:t>
            </a:r>
          </a:p>
          <a:p>
            <a:pPr marL="0" marR="0" lvl="0" indent="0" defTabSz="457200" eaLnBrk="1" fontAlgn="auto" latinLnBrk="0" hangingPunct="1">
              <a:lnSpc>
                <a:spcPct val="100000"/>
              </a:lnSpc>
              <a:spcBef>
                <a:spcPts val="0"/>
              </a:spcBef>
              <a:spcAft>
                <a:spcPts val="600"/>
              </a:spcAft>
              <a:buClrTx/>
              <a:buSzTx/>
              <a:buFontTx/>
              <a:buNone/>
              <a:tabLst/>
              <a:defRPr/>
            </a:pPr>
            <a:r>
              <a:rPr lang="el-GR" sz="3400" kern="0" dirty="0"/>
              <a:t>Η συγκεκριμένη περιοχή θα τοποθετηθεί στην αρχή της μνήμης (συνήθως στη διεύθυνση 0x00000000), ώστε να περιέχει τους </a:t>
            </a:r>
            <a:r>
              <a:rPr lang="el-GR" sz="3400" kern="0" dirty="0" err="1"/>
              <a:t>vectors</a:t>
            </a:r>
            <a:r>
              <a:rPr lang="el-GR" sz="3400" kern="0" dirty="0"/>
              <a:t> των εξαιρέσεων (</a:t>
            </a:r>
            <a:r>
              <a:rPr lang="el-GR" sz="3400" kern="0" dirty="0" err="1"/>
              <a:t>exception</a:t>
            </a:r>
            <a:r>
              <a:rPr lang="el-GR" sz="3400" kern="0" dirty="0"/>
              <a:t> </a:t>
            </a:r>
            <a:r>
              <a:rPr lang="el-GR" sz="3400" kern="0" dirty="0" err="1"/>
              <a:t>vectors</a:t>
            </a:r>
            <a:r>
              <a:rPr lang="el-GR" sz="3400" kern="0" dirty="0"/>
              <a:t>), σύμφωνα με την αρχιτεκτονική του ARM.</a:t>
            </a:r>
          </a:p>
          <a:p>
            <a:pPr marL="0" marR="0" lvl="0" indent="0" defTabSz="457200" eaLnBrk="1" fontAlgn="auto" latinLnBrk="0" hangingPunct="1">
              <a:lnSpc>
                <a:spcPct val="100000"/>
              </a:lnSpc>
              <a:spcBef>
                <a:spcPts val="0"/>
              </a:spcBef>
              <a:spcAft>
                <a:spcPts val="600"/>
              </a:spcAft>
              <a:buClrTx/>
              <a:buSzTx/>
              <a:buFontTx/>
              <a:buNone/>
              <a:tabLst/>
              <a:defRPr/>
            </a:pPr>
            <a:r>
              <a:rPr lang="el-GR" sz="3400" kern="0" dirty="0"/>
              <a:t>Αυτή η δήλωση είναι κρίσιμη, γιατί ο επεξεργαστής μετά από </a:t>
            </a:r>
            <a:r>
              <a:rPr lang="el-GR" sz="3400" kern="0" dirty="0" err="1"/>
              <a:t>reset</a:t>
            </a:r>
            <a:r>
              <a:rPr lang="el-GR" sz="3400" kern="0" dirty="0"/>
              <a:t> αρχίζει να εκτελεί από αυτή τη θέση.</a:t>
            </a:r>
            <a:endParaRPr kumimoji="0" lang="el-GR" sz="3400" b="0" i="0" u="none" strike="noStrike" kern="0" cap="none" spc="0" normalizeH="0" baseline="0" noProof="0" dirty="0">
              <a:ln>
                <a:noFill/>
              </a:ln>
              <a:effectLst/>
              <a:uLnTx/>
              <a:uFillTx/>
            </a:endParaRPr>
          </a:p>
        </p:txBody>
      </p:sp>
      <p:sp>
        <p:nvSpPr>
          <p:cNvPr id="7" name="TextBox 9">
            <a:extLst>
              <a:ext uri="{FF2B5EF4-FFF2-40B4-BE49-F238E27FC236}">
                <a16:creationId xmlns:a16="http://schemas.microsoft.com/office/drawing/2014/main" id="{F268A1A4-F1F3-0867-8B1E-B0F3A1437ED1}"/>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2205034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D3E958F9-21BF-9ADA-2254-C56CF05EF51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AE48B05-D5E1-4710-0731-30DA5C7A855F}"/>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ABAF32C6-8337-D202-6DB4-38A3CB329ECE}"/>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8629E893-91CB-5734-D423-F49111F1005C}"/>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FEE078E2-CCF0-4F64-EACE-0275082A5EF2}"/>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72DED6A1-6A3D-535C-6688-26764DA4F342}"/>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03A905A6-7B91-B253-63E5-47813AF7D133}"/>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B3C93F4A-470E-E629-5F82-26BCB3912574}"/>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402FEBE8-0DDA-A3C1-F8C0-88773A607633}"/>
              </a:ext>
            </a:extLst>
          </p:cNvPr>
          <p:cNvSpPr txBox="1"/>
          <p:nvPr/>
        </p:nvSpPr>
        <p:spPr>
          <a:xfrm>
            <a:off x="228600" y="2070780"/>
            <a:ext cx="17588498" cy="7817525"/>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1200"/>
              </a:spcAft>
              <a:buClrTx/>
              <a:buSzTx/>
              <a:buFontTx/>
              <a:buNone/>
              <a:tabLst/>
              <a:defRPr/>
            </a:pPr>
            <a:r>
              <a:rPr kumimoji="0" lang="en-US" sz="3600" b="0" i="0" u="none" strike="noStrike" kern="0" cap="none" spc="0" normalizeH="0" baseline="0" noProof="0" dirty="0">
                <a:ln>
                  <a:noFill/>
                </a:ln>
                <a:solidFill>
                  <a:srgbClr val="FF0000"/>
                </a:solidFill>
                <a:effectLst/>
                <a:uLnTx/>
                <a:uFillTx/>
              </a:rPr>
              <a:t>Vectors         LDR     PC, </a:t>
            </a:r>
            <a:r>
              <a:rPr kumimoji="0" lang="en-US" sz="3600" b="0" i="0" u="none" strike="noStrike" kern="0" cap="none" spc="0" normalizeH="0" baseline="0" noProof="0" dirty="0" err="1">
                <a:ln>
                  <a:noFill/>
                </a:ln>
                <a:solidFill>
                  <a:srgbClr val="FF0000"/>
                </a:solidFill>
                <a:effectLst/>
                <a:uLnTx/>
                <a:uFillTx/>
              </a:rPr>
              <a:t>Reset_Addr</a:t>
            </a:r>
            <a:endParaRPr kumimoji="0" lang="el-GR"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l-GR" sz="3600" b="0" i="0" u="none" strike="noStrike" kern="0" cap="none" spc="0" normalizeH="0" baseline="0" noProof="0" dirty="0">
                <a:ln>
                  <a:noFill/>
                </a:ln>
                <a:effectLst/>
                <a:uLnTx/>
                <a:uFillTx/>
              </a:rPr>
              <a:t>Η πρώτη γραμμή αντιστοιχεί στο </a:t>
            </a:r>
            <a:r>
              <a:rPr kumimoji="0" lang="el-GR" sz="3600" b="0" i="0" u="none" strike="noStrike" kern="0" cap="none" spc="0" normalizeH="0" baseline="0" noProof="0" dirty="0" err="1">
                <a:ln>
                  <a:noFill/>
                </a:ln>
                <a:effectLst/>
                <a:uLnTx/>
                <a:uFillTx/>
              </a:rPr>
              <a:t>Reset</a:t>
            </a:r>
            <a:r>
              <a:rPr kumimoji="0" lang="el-GR" sz="3600" b="0" i="0" u="none" strike="noStrike" kern="0" cap="none" spc="0" normalizeH="0" baseline="0" noProof="0" dirty="0">
                <a:ln>
                  <a:noFill/>
                </a:ln>
                <a:effectLst/>
                <a:uLnTx/>
                <a:uFillTx/>
              </a:rPr>
              <a:t> </a:t>
            </a:r>
            <a:r>
              <a:rPr kumimoji="0" lang="el-GR" sz="3600" b="0" i="0" u="none" strike="noStrike" kern="0" cap="none" spc="0" normalizeH="0" baseline="0" noProof="0" dirty="0" err="1">
                <a:ln>
                  <a:noFill/>
                </a:ln>
                <a:effectLst/>
                <a:uLnTx/>
                <a:uFillTx/>
              </a:rPr>
              <a:t>vector</a:t>
            </a:r>
            <a:r>
              <a:rPr kumimoji="0" lang="el-GR" sz="3600" b="0" i="0" u="none" strike="noStrike" kern="0" cap="none" spc="0" normalizeH="0" baseline="0" noProof="0" dirty="0">
                <a:ln>
                  <a:noFill/>
                </a:ln>
                <a:effectLst/>
                <a:uLnTx/>
                <a:uFillTx/>
              </a:rPr>
              <a:t>. Μετά από </a:t>
            </a:r>
            <a:r>
              <a:rPr kumimoji="0" lang="el-GR" sz="3600" b="0" i="0" u="none" strike="noStrike" kern="0" cap="none" spc="0" normalizeH="0" baseline="0" noProof="0" dirty="0" err="1">
                <a:ln>
                  <a:noFill/>
                </a:ln>
                <a:effectLst/>
                <a:uLnTx/>
                <a:uFillTx/>
              </a:rPr>
              <a:t>reset</a:t>
            </a:r>
            <a:r>
              <a:rPr kumimoji="0" lang="el-GR" sz="3600" b="0" i="0" u="none" strike="noStrike" kern="0" cap="none" spc="0" normalizeH="0" baseline="0" noProof="0" dirty="0">
                <a:ln>
                  <a:noFill/>
                </a:ln>
                <a:effectLst/>
                <a:uLnTx/>
                <a:uFillTx/>
              </a:rPr>
              <a:t>, η CPU εκτελεί την εντολή που δείχνει το </a:t>
            </a:r>
            <a:r>
              <a:rPr kumimoji="0" lang="el-GR" sz="3600" b="0" i="0" u="none" strike="noStrike" kern="0" cap="none" spc="0" normalizeH="0" baseline="0" noProof="0" dirty="0" err="1">
                <a:ln>
                  <a:noFill/>
                </a:ln>
                <a:effectLst/>
                <a:uLnTx/>
                <a:uFillTx/>
              </a:rPr>
              <a:t>Reset_Addr</a:t>
            </a:r>
            <a:r>
              <a:rPr kumimoji="0" lang="el-GR" sz="3600" b="0" i="0" u="none" strike="noStrike" kern="0" cap="none" spc="0" normalizeH="0" baseline="0" noProof="0" dirty="0">
                <a:ln>
                  <a:noFill/>
                </a:ln>
                <a:effectLst/>
                <a:uLnTx/>
                <a:uFillTx/>
              </a:rPr>
              <a:t>.</a:t>
            </a:r>
          </a:p>
          <a:p>
            <a:pPr marL="0" marR="0" lvl="0" indent="0" defTabSz="457200" eaLnBrk="1" fontAlgn="auto" latinLnBrk="0" hangingPunct="1">
              <a:lnSpc>
                <a:spcPct val="100000"/>
              </a:lnSpc>
              <a:spcBef>
                <a:spcPts val="0"/>
              </a:spcBef>
              <a:spcAft>
                <a:spcPts val="600"/>
              </a:spcAft>
              <a:buClrTx/>
              <a:buSzTx/>
              <a:buFontTx/>
              <a:buNone/>
              <a:tabLst/>
              <a:defRPr/>
            </a:pPr>
            <a:endParaRPr lang="el-GR" sz="2000" kern="0" dirty="0"/>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a:ln>
                  <a:noFill/>
                </a:ln>
                <a:solidFill>
                  <a:srgbClr val="FF0000"/>
                </a:solidFill>
                <a:effectLst/>
                <a:uLnTx/>
                <a:uFillTx/>
              </a:rPr>
              <a:t> LDR     PC, </a:t>
            </a:r>
            <a:r>
              <a:rPr kumimoji="0" lang="en-US" sz="3600" b="0" i="0" u="none" strike="noStrike" kern="0" cap="none" spc="0" normalizeH="0" baseline="0" noProof="0" dirty="0" err="1">
                <a:ln>
                  <a:noFill/>
                </a:ln>
                <a:solidFill>
                  <a:srgbClr val="FF0000"/>
                </a:solidFill>
                <a:effectLst/>
                <a:uLnTx/>
                <a:uFillTx/>
              </a:rPr>
              <a:t>Undef_Addr</a:t>
            </a:r>
            <a:endParaRPr kumimoji="0" lang="en-US"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1800"/>
              </a:spcAft>
              <a:buClrTx/>
              <a:buSzTx/>
              <a:buFontTx/>
              <a:buNone/>
              <a:tabLst/>
              <a:defRPr/>
            </a:pPr>
            <a:r>
              <a:rPr kumimoji="0" lang="el-GR" sz="3600" b="0" i="0" u="none" strike="noStrike" kern="0" cap="none" spc="0" normalizeH="0" baseline="0" noProof="0" dirty="0">
                <a:ln>
                  <a:noFill/>
                </a:ln>
                <a:effectLst/>
                <a:uLnTx/>
                <a:uFillTx/>
              </a:rPr>
              <a:t>Η LDR φορτώνει στον καταχωρητή PC (</a:t>
            </a:r>
            <a:r>
              <a:rPr kumimoji="0" lang="el-GR" sz="3600" b="0" i="0" u="none" strike="noStrike" kern="0" cap="none" spc="0" normalizeH="0" baseline="0" noProof="0" dirty="0" err="1">
                <a:ln>
                  <a:noFill/>
                </a:ln>
                <a:effectLst/>
                <a:uLnTx/>
                <a:uFillTx/>
              </a:rPr>
              <a:t>Program</a:t>
            </a:r>
            <a:r>
              <a:rPr kumimoji="0" lang="el-GR" sz="3600" b="0" i="0" u="none" strike="noStrike" kern="0" cap="none" spc="0" normalizeH="0" baseline="0" noProof="0" dirty="0">
                <a:ln>
                  <a:noFill/>
                </a:ln>
                <a:effectLst/>
                <a:uLnTx/>
                <a:uFillTx/>
              </a:rPr>
              <a:t> </a:t>
            </a:r>
            <a:r>
              <a:rPr kumimoji="0" lang="el-GR" sz="3600" b="0" i="0" u="none" strike="noStrike" kern="0" cap="none" spc="0" normalizeH="0" baseline="0" noProof="0" dirty="0" err="1">
                <a:ln>
                  <a:noFill/>
                </a:ln>
                <a:effectLst/>
                <a:uLnTx/>
                <a:uFillTx/>
              </a:rPr>
              <a:t>Counter</a:t>
            </a:r>
            <a:r>
              <a:rPr kumimoji="0" lang="el-GR" sz="3600" b="0" i="0" u="none" strike="noStrike" kern="0" cap="none" spc="0" normalizeH="0" baseline="0" noProof="0" dirty="0">
                <a:ln>
                  <a:noFill/>
                </a:ln>
                <a:effectLst/>
                <a:uLnTx/>
                <a:uFillTx/>
              </a:rPr>
              <a:t>) τη διεύθυνση που είναι αποθηκευμένη στο </a:t>
            </a:r>
            <a:r>
              <a:rPr kumimoji="0" lang="el-GR" sz="3600" b="0" i="0" u="none" strike="noStrike" kern="0" cap="none" spc="0" normalizeH="0" baseline="0" noProof="0" dirty="0" err="1">
                <a:ln>
                  <a:noFill/>
                </a:ln>
                <a:effectLst/>
                <a:uLnTx/>
                <a:uFillTx/>
              </a:rPr>
              <a:t>label</a:t>
            </a:r>
            <a:r>
              <a:rPr kumimoji="0" lang="el-GR" sz="3600" b="0" i="0" u="none" strike="noStrike" kern="0" cap="none" spc="0" normalizeH="0" baseline="0" noProof="0" dirty="0">
                <a:ln>
                  <a:noFill/>
                </a:ln>
                <a:effectLst/>
                <a:uLnTx/>
                <a:uFillTx/>
              </a:rPr>
              <a:t> </a:t>
            </a:r>
            <a:r>
              <a:rPr kumimoji="0" lang="el-GR" sz="3600" b="0" i="0" u="none" strike="noStrike" kern="0" cap="none" spc="0" normalizeH="0" baseline="0" noProof="0" dirty="0" err="1">
                <a:ln>
                  <a:noFill/>
                </a:ln>
                <a:effectLst/>
                <a:uLnTx/>
                <a:uFillTx/>
              </a:rPr>
              <a:t>Undef_Addr</a:t>
            </a:r>
            <a:r>
              <a:rPr kumimoji="0" lang="el-GR" sz="3600" b="0" i="0" u="none" strike="noStrike" kern="0" cap="none" spc="0" normalizeH="0" baseline="0" noProof="0" dirty="0">
                <a:ln>
                  <a:noFill/>
                </a:ln>
                <a:effectLst/>
                <a:uLnTx/>
                <a:uFillTx/>
              </a:rPr>
              <a:t>. Με άλλα λόγια, η CPU μεταβαίνει στη ρουτίνα εξυπηρέτησης σφάλματος για άγνωστη εντολή.</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a:ln>
                  <a:noFill/>
                </a:ln>
                <a:solidFill>
                  <a:srgbClr val="FF0000"/>
                </a:solidFill>
                <a:effectLst/>
                <a:uLnTx/>
                <a:uFillTx/>
              </a:rPr>
              <a:t>LDR     PC, </a:t>
            </a:r>
            <a:r>
              <a:rPr kumimoji="0" lang="en-US" sz="3600" b="0" i="0" u="none" strike="noStrike" kern="0" cap="none" spc="0" normalizeH="0" baseline="0" noProof="0" dirty="0" err="1">
                <a:ln>
                  <a:noFill/>
                </a:ln>
                <a:solidFill>
                  <a:srgbClr val="FF0000"/>
                </a:solidFill>
                <a:effectLst/>
                <a:uLnTx/>
                <a:uFillTx/>
              </a:rPr>
              <a:t>SWI_Addr</a:t>
            </a:r>
            <a:endParaRPr kumimoji="0" lang="en-US"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l-GR" sz="3600" b="0" i="0" u="none" strike="noStrike" kern="0" cap="none" spc="0" normalizeH="0" baseline="0" noProof="0" dirty="0">
                <a:ln>
                  <a:noFill/>
                </a:ln>
                <a:effectLst/>
                <a:uLnTx/>
                <a:uFillTx/>
              </a:rPr>
              <a:t>Εδώ καλείται η ρουτίνα για Software </a:t>
            </a:r>
            <a:r>
              <a:rPr kumimoji="0" lang="el-GR" sz="3600" b="0" i="0" u="none" strike="noStrike" kern="0" cap="none" spc="0" normalizeH="0" baseline="0" noProof="0" dirty="0" err="1">
                <a:ln>
                  <a:noFill/>
                </a:ln>
                <a:effectLst/>
                <a:uLnTx/>
                <a:uFillTx/>
              </a:rPr>
              <a:t>Interrupt</a:t>
            </a:r>
            <a:r>
              <a:rPr kumimoji="0" lang="el-GR" sz="3600" b="0" i="0" u="none" strike="noStrike" kern="0" cap="none" spc="0" normalizeH="0" baseline="0" noProof="0" dirty="0">
                <a:ln>
                  <a:noFill/>
                </a:ln>
                <a:effectLst/>
                <a:uLnTx/>
                <a:uFillTx/>
              </a:rPr>
              <a:t> (SWI). Οι SWI εντολές χρησιμοποιούνται συνήθως από προγράμματα χρήστη για να ζητήσουν υπηρεσίες από το λειτουργικό σύστημα. Ο PC φορτώνεται με τη διεύθυνση που δείχνει το </a:t>
            </a:r>
            <a:r>
              <a:rPr kumimoji="0" lang="el-GR" sz="3600" b="0" i="0" u="none" strike="noStrike" kern="0" cap="none" spc="0" normalizeH="0" baseline="0" noProof="0" dirty="0" err="1">
                <a:ln>
                  <a:noFill/>
                </a:ln>
                <a:effectLst/>
                <a:uLnTx/>
                <a:uFillTx/>
              </a:rPr>
              <a:t>SWI_Addr</a:t>
            </a:r>
            <a:r>
              <a:rPr kumimoji="0" lang="el-GR" sz="3600" b="0" i="0" u="none" strike="noStrike" kern="0" cap="none" spc="0" normalizeH="0" baseline="0" noProof="0" dirty="0">
                <a:ln>
                  <a:noFill/>
                </a:ln>
                <a:effectLst/>
                <a:uLnTx/>
                <a:uFillTx/>
              </a:rPr>
              <a:t>.</a:t>
            </a:r>
          </a:p>
          <a:p>
            <a:pPr marL="0" marR="0" lvl="0" indent="0" defTabSz="457200" eaLnBrk="1" fontAlgn="auto" latinLnBrk="0" hangingPunct="1">
              <a:lnSpc>
                <a:spcPct val="100000"/>
              </a:lnSpc>
              <a:spcBef>
                <a:spcPts val="0"/>
              </a:spcBef>
              <a:spcAft>
                <a:spcPts val="600"/>
              </a:spcAft>
              <a:buClrTx/>
              <a:buSzTx/>
              <a:buFontTx/>
              <a:buNone/>
              <a:tabLst/>
              <a:defRPr/>
            </a:pPr>
            <a:endParaRPr kumimoji="0" lang="en-US" sz="3600" b="0" i="0" u="none" strike="noStrike" kern="0" cap="none" spc="0" normalizeH="0" baseline="0" noProof="0" dirty="0">
              <a:ln>
                <a:noFill/>
              </a:ln>
              <a:effectLst/>
              <a:uLnTx/>
              <a:uFillTx/>
            </a:endParaRPr>
          </a:p>
        </p:txBody>
      </p:sp>
      <p:sp>
        <p:nvSpPr>
          <p:cNvPr id="7" name="TextBox 9">
            <a:extLst>
              <a:ext uri="{FF2B5EF4-FFF2-40B4-BE49-F238E27FC236}">
                <a16:creationId xmlns:a16="http://schemas.microsoft.com/office/drawing/2014/main" id="{643EC3D9-6991-8547-2988-A8927CB5C4B1}"/>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4041569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C4F5864D-2BF3-6E2A-7554-37DB42C7EB1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782A6F6-A5FC-93E0-7D98-42CBEF4FEE38}"/>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E1CF5815-66A1-368B-E643-D3EEE1B4F7F4}"/>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541A1826-A8F1-4786-8990-5941B14449C7}"/>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FBD51D77-4641-6821-021F-204E9DC8ABD9}"/>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077BFF19-ABCD-E230-41B5-6956AE950012}"/>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6C24ADB8-F3CE-5823-047A-32A607F0F6B5}"/>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4E22B03D-6A25-98BF-B903-6B48AEF0D116}"/>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59F4F26B-15D1-3052-882F-5F68C8A1D193}"/>
              </a:ext>
            </a:extLst>
          </p:cNvPr>
          <p:cNvSpPr txBox="1"/>
          <p:nvPr/>
        </p:nvSpPr>
        <p:spPr>
          <a:xfrm>
            <a:off x="228600" y="2070780"/>
            <a:ext cx="17588498" cy="6878806"/>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1200"/>
              </a:spcAft>
              <a:buClrTx/>
              <a:buSzTx/>
              <a:buFontTx/>
              <a:buNone/>
              <a:tabLst/>
              <a:defRPr/>
            </a:pPr>
            <a:r>
              <a:rPr kumimoji="0" lang="en-US" sz="3600" b="0" i="0" u="none" strike="noStrike" kern="0" cap="none" spc="0" normalizeH="0" baseline="0" noProof="0" dirty="0">
                <a:ln>
                  <a:noFill/>
                </a:ln>
                <a:solidFill>
                  <a:srgbClr val="FF0000"/>
                </a:solidFill>
                <a:effectLst/>
                <a:uLnTx/>
                <a:uFillTx/>
              </a:rPr>
              <a:t>LDR     PC, </a:t>
            </a:r>
            <a:r>
              <a:rPr kumimoji="0" lang="en-US" sz="3600" b="0" i="0" u="none" strike="noStrike" kern="0" cap="none" spc="0" normalizeH="0" baseline="0" noProof="0" dirty="0" err="1">
                <a:ln>
                  <a:noFill/>
                </a:ln>
                <a:solidFill>
                  <a:srgbClr val="FF0000"/>
                </a:solidFill>
                <a:effectLst/>
                <a:uLnTx/>
                <a:uFillTx/>
              </a:rPr>
              <a:t>PAbt_Addr</a:t>
            </a:r>
            <a:endParaRPr kumimoji="0" lang="en-US"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1800"/>
              </a:spcAft>
              <a:buClrTx/>
              <a:buSzTx/>
              <a:buFontTx/>
              <a:buNone/>
              <a:tabLst/>
              <a:defRPr/>
            </a:pPr>
            <a:r>
              <a:rPr kumimoji="0" lang="el-GR" sz="3600" b="0" i="0" u="none" strike="noStrike" kern="0" cap="none" spc="0" normalizeH="0" baseline="0" noProof="0" dirty="0">
                <a:ln>
                  <a:noFill/>
                </a:ln>
                <a:effectLst/>
                <a:uLnTx/>
                <a:uFillTx/>
              </a:rPr>
              <a:t>Αν προκύψει </a:t>
            </a:r>
            <a:r>
              <a:rPr kumimoji="0" lang="el-GR" sz="3600" b="0" i="0" u="none" strike="noStrike" kern="0" cap="none" spc="0" normalizeH="0" baseline="0" noProof="0" dirty="0" err="1">
                <a:ln>
                  <a:noFill/>
                </a:ln>
                <a:effectLst/>
                <a:uLnTx/>
                <a:uFillTx/>
              </a:rPr>
              <a:t>Prefetch</a:t>
            </a:r>
            <a:r>
              <a:rPr kumimoji="0" lang="el-GR" sz="3600" b="0" i="0" u="none" strike="noStrike" kern="0" cap="none" spc="0" normalizeH="0" baseline="0" noProof="0" dirty="0">
                <a:ln>
                  <a:noFill/>
                </a:ln>
                <a:effectLst/>
                <a:uLnTx/>
                <a:uFillTx/>
              </a:rPr>
              <a:t> Abort, δηλαδή πρόβλημα κατά την προσκόμιση εντολής (π.χ. μη έγκυρη μνήμη), τότε η CPU θα εκτελέσει αυτή τη γραμμή και θα μεταβεί στη διεύθυνση </a:t>
            </a:r>
            <a:r>
              <a:rPr kumimoji="0" lang="el-GR" sz="3600" b="0" i="0" u="none" strike="noStrike" kern="0" cap="none" spc="0" normalizeH="0" baseline="0" noProof="0" dirty="0" err="1">
                <a:ln>
                  <a:noFill/>
                </a:ln>
                <a:effectLst/>
                <a:uLnTx/>
                <a:uFillTx/>
              </a:rPr>
              <a:t>PAbt_Addr</a:t>
            </a:r>
            <a:r>
              <a:rPr kumimoji="0" lang="el-GR" sz="3600" b="0" i="0" u="none" strike="noStrike" kern="0" cap="none" spc="0" normalizeH="0" baseline="0" noProof="0" dirty="0">
                <a:ln>
                  <a:noFill/>
                </a:ln>
                <a:effectLst/>
                <a:uLnTx/>
                <a:uFillTx/>
              </a:rPr>
              <a:t>.</a:t>
            </a:r>
            <a:endParaRPr lang="el-GR" sz="2000" kern="0" dirty="0"/>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a:ln>
                  <a:noFill/>
                </a:ln>
                <a:solidFill>
                  <a:srgbClr val="FF0000"/>
                </a:solidFill>
                <a:effectLst/>
                <a:uLnTx/>
                <a:uFillTx/>
              </a:rPr>
              <a:t>LDR     PC, </a:t>
            </a:r>
            <a:r>
              <a:rPr kumimoji="0" lang="en-US" sz="3600" b="0" i="0" u="none" strike="noStrike" kern="0" cap="none" spc="0" normalizeH="0" baseline="0" noProof="0" dirty="0" err="1">
                <a:ln>
                  <a:noFill/>
                </a:ln>
                <a:solidFill>
                  <a:srgbClr val="FF0000"/>
                </a:solidFill>
                <a:effectLst/>
                <a:uLnTx/>
                <a:uFillTx/>
              </a:rPr>
              <a:t>DAbt_Addr</a:t>
            </a:r>
            <a:endParaRPr kumimoji="0" lang="en-US"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1800"/>
              </a:spcAft>
              <a:buClrTx/>
              <a:buSzTx/>
              <a:buFontTx/>
              <a:buNone/>
              <a:tabLst/>
              <a:defRPr/>
            </a:pPr>
            <a:r>
              <a:rPr kumimoji="0" lang="el-GR" sz="3600" b="0" i="0" u="none" strike="noStrike" kern="0" cap="none" spc="0" normalizeH="0" baseline="0" noProof="0" dirty="0">
                <a:ln>
                  <a:noFill/>
                </a:ln>
                <a:effectLst/>
                <a:uLnTx/>
                <a:uFillTx/>
              </a:rPr>
              <a:t>Παρόμοια, αν υπάρξει </a:t>
            </a:r>
            <a:r>
              <a:rPr kumimoji="0" lang="el-GR" sz="3600" b="0" i="0" u="none" strike="noStrike" kern="0" cap="none" spc="0" normalizeH="0" baseline="0" noProof="0" dirty="0" err="1">
                <a:ln>
                  <a:noFill/>
                </a:ln>
                <a:effectLst/>
                <a:uLnTx/>
                <a:uFillTx/>
              </a:rPr>
              <a:t>Data</a:t>
            </a:r>
            <a:r>
              <a:rPr kumimoji="0" lang="el-GR" sz="3600" b="0" i="0" u="none" strike="noStrike" kern="0" cap="none" spc="0" normalizeH="0" baseline="0" noProof="0" dirty="0">
                <a:ln>
                  <a:noFill/>
                </a:ln>
                <a:effectLst/>
                <a:uLnTx/>
                <a:uFillTx/>
              </a:rPr>
              <a:t> Abort — σφάλμα κατά την προσπέλαση δεδομένων στη μνήμη, τότε η CPU θα μεταβεί στη διεύθυνση </a:t>
            </a:r>
            <a:r>
              <a:rPr kumimoji="0" lang="el-GR" sz="3600" b="0" i="0" u="none" strike="noStrike" kern="0" cap="none" spc="0" normalizeH="0" baseline="0" noProof="0" dirty="0" err="1">
                <a:ln>
                  <a:noFill/>
                </a:ln>
                <a:effectLst/>
                <a:uLnTx/>
                <a:uFillTx/>
              </a:rPr>
              <a:t>DAbt_Addr</a:t>
            </a:r>
            <a:r>
              <a:rPr kumimoji="0" lang="el-GR" sz="3600" b="0" i="0" u="none" strike="noStrike" kern="0" cap="none" spc="0" normalizeH="0" baseline="0" noProof="0" dirty="0">
                <a:ln>
                  <a:noFill/>
                </a:ln>
                <a:effectLst/>
                <a:uLnTx/>
                <a:uFillTx/>
              </a:rPr>
              <a:t>.</a:t>
            </a:r>
          </a:p>
          <a:p>
            <a:pPr marL="0" marR="0" lvl="0" indent="0" defTabSz="457200" eaLnBrk="1" fontAlgn="auto" latinLnBrk="0" hangingPunct="1">
              <a:lnSpc>
                <a:spcPct val="100000"/>
              </a:lnSpc>
              <a:spcBef>
                <a:spcPts val="0"/>
              </a:spcBef>
              <a:spcAft>
                <a:spcPts val="600"/>
              </a:spcAft>
              <a:buClrTx/>
              <a:buSzTx/>
              <a:buFontTx/>
              <a:buNone/>
              <a:tabLst/>
              <a:defRPr/>
            </a:pPr>
            <a:r>
              <a:rPr kumimoji="0" lang="el-GR" sz="3600" b="0" i="0" u="none" strike="noStrike" kern="0" cap="none" spc="0" normalizeH="0" baseline="0" noProof="0" dirty="0">
                <a:ln>
                  <a:noFill/>
                </a:ln>
                <a:effectLst/>
                <a:uLnTx/>
                <a:uFillTx/>
              </a:rPr>
              <a:t> Όλες αυτές οι εντολές LDR PC, ... λειτουργούν ως μεταπηδήσεις σε </a:t>
            </a:r>
            <a:r>
              <a:rPr kumimoji="0" lang="el-GR" sz="3600" b="0" i="0" u="none" strike="noStrike" kern="0" cap="none" spc="0" normalizeH="0" baseline="0" noProof="0" dirty="0" err="1">
                <a:ln>
                  <a:noFill/>
                </a:ln>
                <a:effectLst/>
                <a:uLnTx/>
                <a:uFillTx/>
              </a:rPr>
              <a:t>ρουτίνες</a:t>
            </a:r>
            <a:r>
              <a:rPr kumimoji="0" lang="el-GR" sz="3600" b="0" i="0" u="none" strike="noStrike" kern="0" cap="none" spc="0" normalizeH="0" baseline="0" noProof="0" dirty="0">
                <a:ln>
                  <a:noFill/>
                </a:ln>
                <a:effectLst/>
                <a:uLnTx/>
                <a:uFillTx/>
              </a:rPr>
              <a:t> εξυπηρέτησης εξαιρέσεων, οι οποίες μπορούν να υλοποιηθούν αργότερα στο </a:t>
            </a:r>
            <a:r>
              <a:rPr kumimoji="0" lang="el-GR" sz="3600" b="0" i="0" u="none" strike="noStrike" kern="0" cap="none" spc="0" normalizeH="0" baseline="0" noProof="0" dirty="0" err="1">
                <a:ln>
                  <a:noFill/>
                </a:ln>
                <a:effectLst/>
                <a:uLnTx/>
                <a:uFillTx/>
              </a:rPr>
              <a:t>πρόγραμμα.Αν</a:t>
            </a:r>
            <a:r>
              <a:rPr kumimoji="0" lang="el-GR" sz="3600" b="0" i="0" u="none" strike="noStrike" kern="0" cap="none" spc="0" normalizeH="0" baseline="0" noProof="0" dirty="0">
                <a:ln>
                  <a:noFill/>
                </a:ln>
                <a:effectLst/>
                <a:uLnTx/>
                <a:uFillTx/>
              </a:rPr>
              <a:t> δεν δοθούν κανονικές </a:t>
            </a:r>
            <a:r>
              <a:rPr kumimoji="0" lang="el-GR" sz="3600" b="0" i="0" u="none" strike="noStrike" kern="0" cap="none" spc="0" normalizeH="0" baseline="0" noProof="0" dirty="0" err="1">
                <a:ln>
                  <a:noFill/>
                </a:ln>
                <a:effectLst/>
                <a:uLnTx/>
                <a:uFillTx/>
              </a:rPr>
              <a:t>ρουτίνες</a:t>
            </a:r>
            <a:r>
              <a:rPr kumimoji="0" lang="el-GR" sz="3600" b="0" i="0" u="none" strike="noStrike" kern="0" cap="none" spc="0" normalizeH="0" baseline="0" noProof="0" dirty="0">
                <a:ln>
                  <a:noFill/>
                </a:ln>
                <a:effectLst/>
                <a:uLnTx/>
                <a:uFillTx/>
              </a:rPr>
              <a:t>, οι </a:t>
            </a:r>
            <a:r>
              <a:rPr kumimoji="0" lang="el-GR" sz="3600" b="0" i="0" u="none" strike="noStrike" kern="0" cap="none" spc="0" normalizeH="0" baseline="0" noProof="0" dirty="0" err="1">
                <a:ln>
                  <a:noFill/>
                </a:ln>
                <a:effectLst/>
                <a:uLnTx/>
                <a:uFillTx/>
              </a:rPr>
              <a:t>default</a:t>
            </a:r>
            <a:r>
              <a:rPr kumimoji="0" lang="el-GR" sz="3600" b="0" i="0" u="none" strike="noStrike" kern="0" cap="none" spc="0" normalizeH="0" baseline="0" noProof="0" dirty="0">
                <a:ln>
                  <a:noFill/>
                </a:ln>
                <a:effectLst/>
                <a:uLnTx/>
                <a:uFillTx/>
              </a:rPr>
              <a:t> </a:t>
            </a:r>
            <a:r>
              <a:rPr kumimoji="0" lang="el-GR" sz="3600" b="0" i="0" u="none" strike="noStrike" kern="0" cap="none" spc="0" normalizeH="0" baseline="0" noProof="0" dirty="0" err="1">
                <a:ln>
                  <a:noFill/>
                </a:ln>
                <a:effectLst/>
                <a:uLnTx/>
                <a:uFillTx/>
              </a:rPr>
              <a:t>handlers</a:t>
            </a:r>
            <a:r>
              <a:rPr kumimoji="0" lang="el-GR" sz="3600" b="0" i="0" u="none" strike="noStrike" kern="0" cap="none" spc="0" normalizeH="0" baseline="0" noProof="0" dirty="0">
                <a:ln>
                  <a:noFill/>
                </a:ln>
                <a:effectLst/>
                <a:uLnTx/>
                <a:uFillTx/>
              </a:rPr>
              <a:t> συνήθως απλώς κάνουν άπειρο βρόχο για </a:t>
            </a:r>
            <a:r>
              <a:rPr kumimoji="0" lang="el-GR" sz="3600" b="0" i="0" u="none" strike="noStrike" kern="0" cap="none" spc="0" normalizeH="0" baseline="0" noProof="0" dirty="0" err="1">
                <a:ln>
                  <a:noFill/>
                </a:ln>
                <a:effectLst/>
                <a:uLnTx/>
                <a:uFillTx/>
              </a:rPr>
              <a:t>debugging</a:t>
            </a:r>
            <a:r>
              <a:rPr kumimoji="0" lang="el-GR" sz="3600" b="0" i="0" u="none" strike="noStrike" kern="0" cap="none" spc="0" normalizeH="0" baseline="0" noProof="0" dirty="0">
                <a:ln>
                  <a:noFill/>
                </a:ln>
                <a:effectLst/>
                <a:uLnTx/>
                <a:uFillTx/>
              </a:rPr>
              <a:t>.</a:t>
            </a:r>
            <a:endParaRPr kumimoji="0" lang="en-US" sz="3600" b="0" i="0" u="none" strike="noStrike" kern="0" cap="none" spc="0" normalizeH="0" baseline="0" noProof="0" dirty="0">
              <a:ln>
                <a:noFill/>
              </a:ln>
              <a:effectLst/>
              <a:uLnTx/>
              <a:uFillTx/>
            </a:endParaRPr>
          </a:p>
        </p:txBody>
      </p:sp>
      <p:sp>
        <p:nvSpPr>
          <p:cNvPr id="7" name="TextBox 9">
            <a:extLst>
              <a:ext uri="{FF2B5EF4-FFF2-40B4-BE49-F238E27FC236}">
                <a16:creationId xmlns:a16="http://schemas.microsoft.com/office/drawing/2014/main" id="{0A1CF190-537A-A7F4-8A43-AFF7989B8618}"/>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789316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34A992E3-E489-97E2-0AC0-CB68FCAD78D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42F9DC4-96B1-210C-D734-2F94A5D86D85}"/>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123099A4-2D2F-D148-1E93-1CDF624FB34D}"/>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34A05B2A-90F8-AB20-1349-41EB4E1637A9}"/>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6A6B289A-7C3C-568C-8DE4-5DD9F78F6F02}"/>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E93938A2-C69E-D931-7883-5FFD9ACCA5A5}"/>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B98A0CAB-F4A3-F9D9-084A-28CE3788249E}"/>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9AF95033-1EE9-F77B-8A83-393645831961}"/>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2AE98D7C-67FC-791E-BB5D-85370F6D40D9}"/>
              </a:ext>
            </a:extLst>
          </p:cNvPr>
          <p:cNvSpPr txBox="1"/>
          <p:nvPr/>
        </p:nvSpPr>
        <p:spPr>
          <a:xfrm>
            <a:off x="228600" y="1804419"/>
            <a:ext cx="17588498" cy="8448467"/>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12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Reset_Addr</a:t>
            </a:r>
            <a:r>
              <a:rPr kumimoji="0" lang="en-US" sz="3600" b="0" i="0" u="none" strike="noStrike" kern="0" cap="none" spc="0" normalizeH="0" baseline="0" noProof="0" dirty="0">
                <a:ln>
                  <a:noFill/>
                </a:ln>
                <a:solidFill>
                  <a:srgbClr val="FF0000"/>
                </a:solidFill>
                <a:effectLst/>
                <a:uLnTx/>
                <a:uFillTx/>
              </a:rPr>
              <a:t>      DCD     </a:t>
            </a:r>
            <a:r>
              <a:rPr kumimoji="0" lang="en-US" sz="3600" b="0" i="0" u="none" strike="noStrike" kern="0" cap="none" spc="0" normalizeH="0" baseline="0" noProof="0" dirty="0" err="1">
                <a:ln>
                  <a:noFill/>
                </a:ln>
                <a:solidFill>
                  <a:srgbClr val="FF0000"/>
                </a:solidFill>
                <a:effectLst/>
                <a:uLnTx/>
                <a:uFillTx/>
              </a:rPr>
              <a:t>Reset_Handler</a:t>
            </a:r>
            <a:endParaRPr kumimoji="0" lang="en-US"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1800"/>
              </a:spcAft>
              <a:buClrTx/>
              <a:buSzTx/>
              <a:buFontTx/>
              <a:buNone/>
              <a:tabLst/>
              <a:defRPr/>
            </a:pPr>
            <a:r>
              <a:rPr kumimoji="0" lang="el-GR" sz="3600" b="0" i="0" u="none" strike="noStrike" kern="0" cap="none" spc="0" normalizeH="0" baseline="0" noProof="0" dirty="0">
                <a:ln>
                  <a:noFill/>
                </a:ln>
                <a:effectLst/>
                <a:uLnTx/>
                <a:uFillTx/>
              </a:rPr>
              <a:t>Ορίζει ότι η διεύθυνση που θα χρησιμοποιηθεί μετά από </a:t>
            </a:r>
            <a:r>
              <a:rPr kumimoji="0" lang="el-GR" sz="3600" b="0" i="0" u="none" strike="noStrike" kern="0" cap="none" spc="0" normalizeH="0" baseline="0" noProof="0" dirty="0" err="1">
                <a:ln>
                  <a:noFill/>
                </a:ln>
                <a:effectLst/>
                <a:uLnTx/>
                <a:uFillTx/>
              </a:rPr>
              <a:t>reset</a:t>
            </a:r>
            <a:r>
              <a:rPr kumimoji="0" lang="el-GR" sz="3600" b="0" i="0" u="none" strike="noStrike" kern="0" cap="none" spc="0" normalizeH="0" baseline="0" noProof="0" dirty="0">
                <a:ln>
                  <a:noFill/>
                </a:ln>
                <a:effectLst/>
                <a:uLnTx/>
                <a:uFillTx/>
              </a:rPr>
              <a:t> είναι αυτή του </a:t>
            </a:r>
            <a:r>
              <a:rPr kumimoji="0" lang="el-GR" sz="3600" b="0" i="0" u="none" strike="noStrike" kern="0" cap="none" spc="0" normalizeH="0" baseline="0" noProof="0" dirty="0" err="1">
                <a:ln>
                  <a:noFill/>
                </a:ln>
                <a:effectLst/>
                <a:uLnTx/>
                <a:uFillTx/>
              </a:rPr>
              <a:t>Reset_Handler</a:t>
            </a:r>
            <a:r>
              <a:rPr kumimoji="0" lang="el-GR" sz="3600" b="0" i="0" u="none" strike="noStrike" kern="0" cap="none" spc="0" normalizeH="0" baseline="0" noProof="0" dirty="0">
                <a:ln>
                  <a:noFill/>
                </a:ln>
                <a:effectLst/>
                <a:uLnTx/>
                <a:uFillTx/>
              </a:rPr>
              <a:t>, δηλαδή από εκεί ξεκινά η εκτέλεση του προγράμματος.</a:t>
            </a:r>
            <a:endParaRPr lang="el-GR" sz="2000" kern="0" dirty="0"/>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Undef_Addr</a:t>
            </a:r>
            <a:r>
              <a:rPr kumimoji="0" lang="en-US" sz="3600" b="0" i="0" u="none" strike="noStrike" kern="0" cap="none" spc="0" normalizeH="0" baseline="0" noProof="0" dirty="0">
                <a:ln>
                  <a:noFill/>
                </a:ln>
                <a:solidFill>
                  <a:srgbClr val="FF0000"/>
                </a:solidFill>
                <a:effectLst/>
                <a:uLnTx/>
                <a:uFillTx/>
              </a:rPr>
              <a:t>      DCD     UndefHandler</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SWI_Addr</a:t>
            </a:r>
            <a:r>
              <a:rPr kumimoji="0" lang="en-US" sz="3600" b="0" i="0" u="none" strike="noStrike" kern="0" cap="none" spc="0" normalizeH="0" baseline="0" noProof="0" dirty="0">
                <a:ln>
                  <a:noFill/>
                </a:ln>
                <a:solidFill>
                  <a:srgbClr val="FF0000"/>
                </a:solidFill>
                <a:effectLst/>
                <a:uLnTx/>
                <a:uFillTx/>
              </a:rPr>
              <a:t>        DCD     </a:t>
            </a:r>
            <a:r>
              <a:rPr kumimoji="0" lang="en-US" sz="3600" b="0" i="0" u="none" strike="noStrike" kern="0" cap="none" spc="0" normalizeH="0" baseline="0" noProof="0" dirty="0" err="1">
                <a:ln>
                  <a:noFill/>
                </a:ln>
                <a:solidFill>
                  <a:srgbClr val="FF0000"/>
                </a:solidFill>
                <a:effectLst/>
                <a:uLnTx/>
                <a:uFillTx/>
              </a:rPr>
              <a:t>SWIHandler</a:t>
            </a:r>
            <a:endParaRPr kumimoji="0" lang="en-US"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PAbt_Addr</a:t>
            </a:r>
            <a:r>
              <a:rPr kumimoji="0" lang="en-US" sz="3600" b="0" i="0" u="none" strike="noStrike" kern="0" cap="none" spc="0" normalizeH="0" baseline="0" noProof="0" dirty="0">
                <a:ln>
                  <a:noFill/>
                </a:ln>
                <a:solidFill>
                  <a:srgbClr val="FF0000"/>
                </a:solidFill>
                <a:effectLst/>
                <a:uLnTx/>
                <a:uFillTx/>
              </a:rPr>
              <a:t>       DCD     </a:t>
            </a:r>
            <a:r>
              <a:rPr kumimoji="0" lang="en-US" sz="3600" b="0" i="0" u="none" strike="noStrike" kern="0" cap="none" spc="0" normalizeH="0" baseline="0" noProof="0" dirty="0" err="1">
                <a:ln>
                  <a:noFill/>
                </a:ln>
                <a:solidFill>
                  <a:srgbClr val="FF0000"/>
                </a:solidFill>
                <a:effectLst/>
                <a:uLnTx/>
                <a:uFillTx/>
              </a:rPr>
              <a:t>PAbtHandler</a:t>
            </a:r>
            <a:endParaRPr kumimoji="0" lang="en-US"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DAbt_Addr</a:t>
            </a:r>
            <a:r>
              <a:rPr kumimoji="0" lang="en-US" sz="3600" b="0" i="0" u="none" strike="noStrike" kern="0" cap="none" spc="0" normalizeH="0" baseline="0" noProof="0" dirty="0">
                <a:ln>
                  <a:noFill/>
                </a:ln>
                <a:solidFill>
                  <a:srgbClr val="FF0000"/>
                </a:solidFill>
                <a:effectLst/>
                <a:uLnTx/>
                <a:uFillTx/>
              </a:rPr>
              <a:t>       DCD     </a:t>
            </a:r>
            <a:r>
              <a:rPr kumimoji="0" lang="en-US" sz="3600" b="0" i="0" u="none" strike="noStrike" kern="0" cap="none" spc="0" normalizeH="0" baseline="0" noProof="0" dirty="0" err="1">
                <a:ln>
                  <a:noFill/>
                </a:ln>
                <a:solidFill>
                  <a:srgbClr val="FF0000"/>
                </a:solidFill>
                <a:effectLst/>
                <a:uLnTx/>
                <a:uFillTx/>
              </a:rPr>
              <a:t>DAbtHandler</a:t>
            </a:r>
            <a:endParaRPr kumimoji="0" lang="en-US"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l-GR" sz="3600" b="0" i="0" u="none" strike="noStrike" kern="0" cap="none" spc="0" normalizeH="0" baseline="0" noProof="0" dirty="0">
                <a:ln>
                  <a:noFill/>
                </a:ln>
                <a:effectLst/>
                <a:uLnTx/>
                <a:uFillTx/>
              </a:rPr>
              <a:t>Καθεμία από αυτές τις γραμμές καθορίζει τη διεύθυνση της αντίστοιχης ρουτίνας εξυπηρέτησης:</a:t>
            </a:r>
          </a:p>
          <a:p>
            <a:pPr marL="571500" marR="0" lvl="0" indent="-57150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0" cap="none" spc="0" normalizeH="0" baseline="0" noProof="0" dirty="0">
                <a:ln>
                  <a:noFill/>
                </a:ln>
                <a:effectLst/>
                <a:uLnTx/>
                <a:uFillTx/>
              </a:rPr>
              <a:t>UndefHandler: </a:t>
            </a:r>
            <a:r>
              <a:rPr kumimoji="0" lang="el-GR" sz="3600" b="0" i="0" u="none" strike="noStrike" kern="0" cap="none" spc="0" normalizeH="0" baseline="0" noProof="0" dirty="0">
                <a:ln>
                  <a:noFill/>
                </a:ln>
                <a:effectLst/>
                <a:uLnTx/>
                <a:uFillTx/>
              </a:rPr>
              <a:t>για άγνωστη εντολή.</a:t>
            </a:r>
          </a:p>
          <a:p>
            <a:pPr marL="571500" marR="0" lvl="0" indent="-57150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0" cap="none" spc="0" normalizeH="0" baseline="0" noProof="0" dirty="0" err="1">
                <a:ln>
                  <a:noFill/>
                </a:ln>
                <a:effectLst/>
                <a:uLnTx/>
                <a:uFillTx/>
              </a:rPr>
              <a:t>SWIHandler</a:t>
            </a:r>
            <a:r>
              <a:rPr kumimoji="0" lang="en-US" sz="3600" b="0" i="0" u="none" strike="noStrike" kern="0" cap="none" spc="0" normalizeH="0" baseline="0" noProof="0" dirty="0">
                <a:ln>
                  <a:noFill/>
                </a:ln>
                <a:effectLst/>
                <a:uLnTx/>
                <a:uFillTx/>
              </a:rPr>
              <a:t>: </a:t>
            </a:r>
            <a:r>
              <a:rPr kumimoji="0" lang="el-GR" sz="3600" b="0" i="0" u="none" strike="noStrike" kern="0" cap="none" spc="0" normalizeH="0" baseline="0" noProof="0" dirty="0">
                <a:ln>
                  <a:noFill/>
                </a:ln>
                <a:effectLst/>
                <a:uLnTx/>
                <a:uFillTx/>
              </a:rPr>
              <a:t>για </a:t>
            </a:r>
            <a:r>
              <a:rPr kumimoji="0" lang="en-US" sz="3600" b="0" i="0" u="none" strike="noStrike" kern="0" cap="none" spc="0" normalizeH="0" baseline="0" noProof="0" dirty="0">
                <a:ln>
                  <a:noFill/>
                </a:ln>
                <a:effectLst/>
                <a:uLnTx/>
                <a:uFillTx/>
              </a:rPr>
              <a:t>Software Interrupt.</a:t>
            </a:r>
            <a:endParaRPr kumimoji="0" lang="el-GR" sz="3600" b="0" i="0" u="none" strike="noStrike" kern="0" cap="none" spc="0" normalizeH="0" baseline="0" noProof="0" dirty="0">
              <a:ln>
                <a:noFill/>
              </a:ln>
              <a:effectLst/>
              <a:uLnTx/>
              <a:uFillTx/>
            </a:endParaRPr>
          </a:p>
          <a:p>
            <a:pPr marL="571500" marR="0" lvl="0" indent="-57150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0" cap="none" spc="0" normalizeH="0" baseline="0" noProof="0" dirty="0" err="1">
                <a:ln>
                  <a:noFill/>
                </a:ln>
                <a:effectLst/>
                <a:uLnTx/>
                <a:uFillTx/>
              </a:rPr>
              <a:t>PAbtHandler</a:t>
            </a:r>
            <a:r>
              <a:rPr kumimoji="0" lang="en-US" sz="3600" b="0" i="0" u="none" strike="noStrike" kern="0" cap="none" spc="0" normalizeH="0" baseline="0" noProof="0" dirty="0">
                <a:ln>
                  <a:noFill/>
                </a:ln>
                <a:effectLst/>
                <a:uLnTx/>
                <a:uFillTx/>
              </a:rPr>
              <a:t>: </a:t>
            </a:r>
            <a:r>
              <a:rPr kumimoji="0" lang="el-GR" sz="3600" b="0" i="0" u="none" strike="noStrike" kern="0" cap="none" spc="0" normalizeH="0" baseline="0" noProof="0" dirty="0">
                <a:ln>
                  <a:noFill/>
                </a:ln>
                <a:effectLst/>
                <a:uLnTx/>
                <a:uFillTx/>
              </a:rPr>
              <a:t>για </a:t>
            </a:r>
            <a:r>
              <a:rPr kumimoji="0" lang="en-US" sz="3600" b="0" i="0" u="none" strike="noStrike" kern="0" cap="none" spc="0" normalizeH="0" baseline="0" noProof="0" dirty="0">
                <a:ln>
                  <a:noFill/>
                </a:ln>
                <a:effectLst/>
                <a:uLnTx/>
                <a:uFillTx/>
              </a:rPr>
              <a:t>Prefetch Abort.</a:t>
            </a:r>
            <a:endParaRPr kumimoji="0" lang="el-GR" sz="3600" b="0" i="0" u="none" strike="noStrike" kern="0" cap="none" spc="0" normalizeH="0" baseline="0" noProof="0" dirty="0">
              <a:ln>
                <a:noFill/>
              </a:ln>
              <a:effectLst/>
              <a:uLnTx/>
              <a:uFillTx/>
            </a:endParaRPr>
          </a:p>
          <a:p>
            <a:pPr marL="571500" marR="0" lvl="0" indent="-57150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0" cap="none" spc="0" normalizeH="0" baseline="0" noProof="0" dirty="0" err="1">
                <a:ln>
                  <a:noFill/>
                </a:ln>
                <a:effectLst/>
                <a:uLnTx/>
                <a:uFillTx/>
              </a:rPr>
              <a:t>DAbtHandler</a:t>
            </a:r>
            <a:r>
              <a:rPr kumimoji="0" lang="en-US" sz="3600" b="0" i="0" u="none" strike="noStrike" kern="0" cap="none" spc="0" normalizeH="0" baseline="0" noProof="0" dirty="0">
                <a:ln>
                  <a:noFill/>
                </a:ln>
                <a:effectLst/>
                <a:uLnTx/>
                <a:uFillTx/>
              </a:rPr>
              <a:t>: </a:t>
            </a:r>
            <a:r>
              <a:rPr kumimoji="0" lang="el-GR" sz="3600" b="0" i="0" u="none" strike="noStrike" kern="0" cap="none" spc="0" normalizeH="0" baseline="0" noProof="0" dirty="0">
                <a:ln>
                  <a:noFill/>
                </a:ln>
                <a:effectLst/>
                <a:uLnTx/>
                <a:uFillTx/>
              </a:rPr>
              <a:t>για </a:t>
            </a:r>
            <a:r>
              <a:rPr kumimoji="0" lang="en-US" sz="3600" b="0" i="0" u="none" strike="noStrike" kern="0" cap="none" spc="0" normalizeH="0" baseline="0" noProof="0" dirty="0">
                <a:ln>
                  <a:noFill/>
                </a:ln>
                <a:effectLst/>
                <a:uLnTx/>
                <a:uFillTx/>
              </a:rPr>
              <a:t>Data Abort.</a:t>
            </a:r>
          </a:p>
        </p:txBody>
      </p:sp>
      <p:sp>
        <p:nvSpPr>
          <p:cNvPr id="7" name="TextBox 9">
            <a:extLst>
              <a:ext uri="{FF2B5EF4-FFF2-40B4-BE49-F238E27FC236}">
                <a16:creationId xmlns:a16="http://schemas.microsoft.com/office/drawing/2014/main" id="{B57391DF-B3FB-FDEE-C8E9-C72F0E3ED05A}"/>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821577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D9112560-256C-7FD8-8C1F-C99691F5EEF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03BE815-6196-B7D2-7746-4043360933C6}"/>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FF6AD3B0-BAEB-7447-61A3-ECA697EA9128}"/>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6D3C95BC-B0DA-E4C2-7446-3FB4327D0A0A}"/>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65CF582D-FA04-1707-1CBE-93281EC0F175}"/>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5F464C08-5ED7-1C8B-5B8E-2FDCDFCF7BCB}"/>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6739EEE8-69DA-6900-B0E8-D68964B73B65}"/>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F02B6BE4-438D-D75B-2412-DF4BD49E79A6}"/>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25D87DD1-9B87-CC8E-B105-D29E296F46A0}"/>
              </a:ext>
            </a:extLst>
          </p:cNvPr>
          <p:cNvSpPr txBox="1"/>
          <p:nvPr/>
        </p:nvSpPr>
        <p:spPr>
          <a:xfrm>
            <a:off x="228600" y="2235011"/>
            <a:ext cx="17588498" cy="6029343"/>
          </a:xfrm>
          <a:prstGeom prst="rect">
            <a:avLst/>
          </a:prstGeom>
          <a:noFill/>
        </p:spPr>
        <p:txBody>
          <a:bodyPr wrap="square">
            <a:spAutoFit/>
          </a:bodyPr>
          <a:lstStyle/>
          <a:p>
            <a:pPr marL="0" marR="0" lvl="0" indent="0" defTabSz="457200" eaLnBrk="1" fontAlgn="auto" latinLnBrk="0" hangingPunct="1">
              <a:lnSpc>
                <a:spcPct val="120000"/>
              </a:lnSpc>
              <a:spcBef>
                <a:spcPts val="0"/>
              </a:spcBef>
              <a:buClrTx/>
              <a:buSzTx/>
              <a:buFontTx/>
              <a:buNone/>
              <a:tabLst/>
              <a:defRPr/>
            </a:pPr>
            <a:r>
              <a:rPr kumimoji="0" lang="en-US" sz="4000" b="0" i="0" u="none" strike="noStrike" kern="0" cap="none" spc="0" normalizeH="0" baseline="0" noProof="0" dirty="0">
                <a:ln>
                  <a:noFill/>
                </a:ln>
                <a:solidFill>
                  <a:srgbClr val="FF0000"/>
                </a:solidFill>
                <a:effectLst/>
                <a:uLnTx/>
                <a:uFillTx/>
              </a:rPr>
              <a:t>UndefHandler    B       UndefHandler</a:t>
            </a:r>
          </a:p>
          <a:p>
            <a:pPr marL="0" marR="0" lvl="0" indent="0" defTabSz="457200" eaLnBrk="1" fontAlgn="auto" latinLnBrk="0" hangingPunct="1">
              <a:lnSpc>
                <a:spcPct val="120000"/>
              </a:lnSpc>
              <a:spcBef>
                <a:spcPts val="0"/>
              </a:spcBef>
              <a:buClrTx/>
              <a:buSzTx/>
              <a:buFontTx/>
              <a:buNone/>
              <a:tabLst/>
              <a:defRPr/>
            </a:pPr>
            <a:r>
              <a:rPr kumimoji="0" lang="en-US" sz="4000" b="0" i="0" u="none" strike="noStrike" kern="0" cap="none" spc="0" normalizeH="0" baseline="0" noProof="0" dirty="0" err="1">
                <a:ln>
                  <a:noFill/>
                </a:ln>
                <a:solidFill>
                  <a:srgbClr val="FF0000"/>
                </a:solidFill>
                <a:effectLst/>
                <a:uLnTx/>
                <a:uFillTx/>
              </a:rPr>
              <a:t>SWIHandler</a:t>
            </a:r>
            <a:r>
              <a:rPr kumimoji="0" lang="en-US" sz="4000" b="0" i="0" u="none" strike="noStrike" kern="0" cap="none" spc="0" normalizeH="0" baseline="0" noProof="0" dirty="0">
                <a:ln>
                  <a:noFill/>
                </a:ln>
                <a:solidFill>
                  <a:srgbClr val="FF0000"/>
                </a:solidFill>
                <a:effectLst/>
                <a:uLnTx/>
                <a:uFillTx/>
              </a:rPr>
              <a:t>      B       </a:t>
            </a:r>
            <a:r>
              <a:rPr kumimoji="0" lang="en-US" sz="4000" b="0" i="0" u="none" strike="noStrike" kern="0" cap="none" spc="0" normalizeH="0" baseline="0" noProof="0" dirty="0" err="1">
                <a:ln>
                  <a:noFill/>
                </a:ln>
                <a:solidFill>
                  <a:srgbClr val="FF0000"/>
                </a:solidFill>
                <a:effectLst/>
                <a:uLnTx/>
                <a:uFillTx/>
              </a:rPr>
              <a:t>SWIHandler</a:t>
            </a:r>
            <a:endParaRPr kumimoji="0" lang="en-US" sz="40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20000"/>
              </a:lnSpc>
              <a:spcBef>
                <a:spcPts val="0"/>
              </a:spcBef>
              <a:buClrTx/>
              <a:buSzTx/>
              <a:buFontTx/>
              <a:buNone/>
              <a:tabLst/>
              <a:defRPr/>
            </a:pPr>
            <a:r>
              <a:rPr kumimoji="0" lang="en-US" sz="4000" b="0" i="0" u="none" strike="noStrike" kern="0" cap="none" spc="0" normalizeH="0" baseline="0" noProof="0" dirty="0" err="1">
                <a:ln>
                  <a:noFill/>
                </a:ln>
                <a:solidFill>
                  <a:srgbClr val="FF0000"/>
                </a:solidFill>
                <a:effectLst/>
                <a:uLnTx/>
                <a:uFillTx/>
              </a:rPr>
              <a:t>PAbtHandler</a:t>
            </a:r>
            <a:r>
              <a:rPr kumimoji="0" lang="en-US" sz="4000" b="0" i="0" u="none" strike="noStrike" kern="0" cap="none" spc="0" normalizeH="0" baseline="0" noProof="0" dirty="0">
                <a:ln>
                  <a:noFill/>
                </a:ln>
                <a:solidFill>
                  <a:srgbClr val="FF0000"/>
                </a:solidFill>
                <a:effectLst/>
                <a:uLnTx/>
                <a:uFillTx/>
              </a:rPr>
              <a:t>     B       </a:t>
            </a:r>
            <a:r>
              <a:rPr kumimoji="0" lang="en-US" sz="4000" b="0" i="0" u="none" strike="noStrike" kern="0" cap="none" spc="0" normalizeH="0" baseline="0" noProof="0" dirty="0" err="1">
                <a:ln>
                  <a:noFill/>
                </a:ln>
                <a:solidFill>
                  <a:srgbClr val="FF0000"/>
                </a:solidFill>
                <a:effectLst/>
                <a:uLnTx/>
                <a:uFillTx/>
              </a:rPr>
              <a:t>PAbtHandler</a:t>
            </a:r>
            <a:endParaRPr kumimoji="0" lang="en-US" sz="40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20000"/>
              </a:lnSpc>
              <a:spcBef>
                <a:spcPts val="0"/>
              </a:spcBef>
              <a:spcAft>
                <a:spcPts val="2400"/>
              </a:spcAft>
              <a:buClrTx/>
              <a:buSzTx/>
              <a:buFontTx/>
              <a:buNone/>
              <a:tabLst/>
              <a:defRPr/>
            </a:pPr>
            <a:r>
              <a:rPr kumimoji="0" lang="en-US" sz="4000" b="0" i="0" u="none" strike="noStrike" kern="0" cap="none" spc="0" normalizeH="0" baseline="0" noProof="0" dirty="0" err="1">
                <a:ln>
                  <a:noFill/>
                </a:ln>
                <a:solidFill>
                  <a:srgbClr val="FF0000"/>
                </a:solidFill>
                <a:effectLst/>
                <a:uLnTx/>
                <a:uFillTx/>
              </a:rPr>
              <a:t>DAbtHandler</a:t>
            </a:r>
            <a:r>
              <a:rPr kumimoji="0" lang="en-US" sz="4000" b="0" i="0" u="none" strike="noStrike" kern="0" cap="none" spc="0" normalizeH="0" baseline="0" noProof="0" dirty="0">
                <a:ln>
                  <a:noFill/>
                </a:ln>
                <a:solidFill>
                  <a:srgbClr val="FF0000"/>
                </a:solidFill>
                <a:effectLst/>
                <a:uLnTx/>
                <a:uFillTx/>
              </a:rPr>
              <a:t>     B       </a:t>
            </a:r>
            <a:r>
              <a:rPr kumimoji="0" lang="en-US" sz="4000" b="0" i="0" u="none" strike="noStrike" kern="0" cap="none" spc="0" normalizeH="0" baseline="0" noProof="0" dirty="0" err="1">
                <a:ln>
                  <a:noFill/>
                </a:ln>
                <a:solidFill>
                  <a:srgbClr val="FF0000"/>
                </a:solidFill>
                <a:effectLst/>
                <a:uLnTx/>
                <a:uFillTx/>
              </a:rPr>
              <a:t>DAbtHandler</a:t>
            </a:r>
            <a:endParaRPr kumimoji="0" lang="en-US" sz="40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10000"/>
              </a:lnSpc>
              <a:spcBef>
                <a:spcPts val="0"/>
              </a:spcBef>
              <a:spcAft>
                <a:spcPts val="1800"/>
              </a:spcAft>
              <a:buClrTx/>
              <a:buSzTx/>
              <a:buFontTx/>
              <a:buNone/>
              <a:tabLst/>
              <a:defRPr/>
            </a:pPr>
            <a:r>
              <a:rPr kumimoji="0" lang="el-GR" sz="4000" b="0" i="0" u="none" strike="noStrike" kern="0" cap="none" spc="0" normalizeH="0" baseline="0" noProof="0" dirty="0">
                <a:ln>
                  <a:noFill/>
                </a:ln>
                <a:effectLst/>
                <a:uLnTx/>
                <a:uFillTx/>
              </a:rPr>
              <a:t>Όλες αυτές οι </a:t>
            </a:r>
            <a:r>
              <a:rPr kumimoji="0" lang="el-GR" sz="4000" b="0" i="0" u="none" strike="noStrike" kern="0" cap="none" spc="0" normalizeH="0" baseline="0" noProof="0" dirty="0" err="1">
                <a:ln>
                  <a:noFill/>
                </a:ln>
                <a:effectLst/>
                <a:uLnTx/>
                <a:uFillTx/>
              </a:rPr>
              <a:t>ρουτίνες</a:t>
            </a:r>
            <a:r>
              <a:rPr kumimoji="0" lang="el-GR" sz="4000" b="0" i="0" u="none" strike="noStrike" kern="0" cap="none" spc="0" normalizeH="0" baseline="0" noProof="0" dirty="0">
                <a:ln>
                  <a:noFill/>
                </a:ln>
                <a:effectLst/>
                <a:uLnTx/>
                <a:uFillTx/>
              </a:rPr>
              <a:t> κάνουν </a:t>
            </a:r>
            <a:r>
              <a:rPr kumimoji="0" lang="el-GR" sz="4000" b="0" i="0" u="none" strike="noStrike" kern="0" cap="none" spc="0" normalizeH="0" baseline="0" noProof="0" dirty="0" err="1">
                <a:ln>
                  <a:noFill/>
                </a:ln>
                <a:effectLst/>
                <a:uLnTx/>
                <a:uFillTx/>
              </a:rPr>
              <a:t>branch</a:t>
            </a:r>
            <a:r>
              <a:rPr kumimoji="0" lang="el-GR" sz="4000" b="0" i="0" u="none" strike="noStrike" kern="0" cap="none" spc="0" normalizeH="0" baseline="0" noProof="0" dirty="0">
                <a:ln>
                  <a:noFill/>
                </a:ln>
                <a:effectLst/>
                <a:uLnTx/>
                <a:uFillTx/>
              </a:rPr>
              <a:t> προς τον εαυτό τους, δηλαδή δημιουργούν έναν άπειρο βρόχο (</a:t>
            </a:r>
            <a:r>
              <a:rPr kumimoji="0" lang="el-GR" sz="4000" b="0" i="0" u="none" strike="noStrike" kern="0" cap="none" spc="0" normalizeH="0" baseline="0" noProof="0" dirty="0" err="1">
                <a:ln>
                  <a:noFill/>
                </a:ln>
                <a:effectLst/>
                <a:uLnTx/>
                <a:uFillTx/>
              </a:rPr>
              <a:t>infinite</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loop</a:t>
            </a:r>
            <a:r>
              <a:rPr kumimoji="0" lang="el-GR" sz="4000" b="0" i="0" u="none" strike="noStrike" kern="0" cap="none" spc="0" normalizeH="0" baseline="0" noProof="0" dirty="0">
                <a:ln>
                  <a:noFill/>
                </a:ln>
                <a:effectLst/>
                <a:uLnTx/>
                <a:uFillTx/>
              </a:rPr>
              <a:t>). Αυτό είναι προσωρινή υλοποίηση για σφάλματα, όπου αν εκτελεστεί μία από αυτές, σημαίνει ότι έγινε κάποιο σοβαρό πρόβλημα και ο επεξεργαστής μένει εκεί για </a:t>
            </a:r>
            <a:r>
              <a:rPr kumimoji="0" lang="el-GR" sz="4000" b="0" i="0" u="none" strike="noStrike" kern="0" cap="none" spc="0" normalizeH="0" baseline="0" noProof="0" dirty="0" err="1">
                <a:ln>
                  <a:noFill/>
                </a:ln>
                <a:effectLst/>
                <a:uLnTx/>
                <a:uFillTx/>
              </a:rPr>
              <a:t>debugging</a:t>
            </a:r>
            <a:r>
              <a:rPr kumimoji="0" lang="el-GR" sz="4000" b="0" i="0" u="none" strike="noStrike" kern="0" cap="none" spc="0" normalizeH="0" baseline="0" noProof="0" dirty="0">
                <a:ln>
                  <a:noFill/>
                </a:ln>
                <a:effectLst/>
                <a:uLnTx/>
                <a:uFillTx/>
              </a:rPr>
              <a:t>.</a:t>
            </a:r>
          </a:p>
        </p:txBody>
      </p:sp>
      <p:sp>
        <p:nvSpPr>
          <p:cNvPr id="7" name="TextBox 9">
            <a:extLst>
              <a:ext uri="{FF2B5EF4-FFF2-40B4-BE49-F238E27FC236}">
                <a16:creationId xmlns:a16="http://schemas.microsoft.com/office/drawing/2014/main" id="{A7A4BAAE-2E01-275C-8CAF-D841BCCBFA7E}"/>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2805184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CF83D148-F988-DCA4-B073-EF5D14CCD7A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67DADEF-B186-61CD-7DFC-B512D278945E}"/>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2E6471C7-B900-CD35-B4C6-285E0315F1BE}"/>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79D3C390-8352-D031-37C8-88F9041EB138}"/>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57753FCC-F97A-A8DD-9A5B-D537E4E9BA3A}"/>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A6245A51-ED07-02FD-577C-882506862935}"/>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F3BE0D60-FD9E-8624-06F4-4314F245BB77}"/>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06551D33-039F-0F99-45A5-57AAABB6F589}"/>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97CC4D7C-2E04-DCA8-B99C-0D9A477FFFD8}"/>
              </a:ext>
            </a:extLst>
          </p:cNvPr>
          <p:cNvSpPr txBox="1"/>
          <p:nvPr/>
        </p:nvSpPr>
        <p:spPr>
          <a:xfrm>
            <a:off x="228600" y="2235011"/>
            <a:ext cx="17588498" cy="6183231"/>
          </a:xfrm>
          <a:prstGeom prst="rect">
            <a:avLst/>
          </a:prstGeom>
          <a:noFill/>
        </p:spPr>
        <p:txBody>
          <a:bodyPr wrap="square">
            <a:spAutoFit/>
          </a:bodyPr>
          <a:lstStyle/>
          <a:p>
            <a:pPr marL="0" marR="0" lvl="0" indent="0" defTabSz="457200" eaLnBrk="1" fontAlgn="auto" latinLnBrk="0" hangingPunct="1">
              <a:lnSpc>
                <a:spcPct val="120000"/>
              </a:lnSpc>
              <a:spcBef>
                <a:spcPts val="0"/>
              </a:spcBef>
              <a:spcAft>
                <a:spcPts val="1800"/>
              </a:spcAft>
              <a:buClrTx/>
              <a:buSzTx/>
              <a:buFontTx/>
              <a:buNone/>
              <a:tabLst/>
              <a:defRPr/>
            </a:pPr>
            <a:r>
              <a:rPr kumimoji="0" lang="el-GR" sz="4000" b="0" i="0" u="none" strike="noStrike" kern="0" cap="none" spc="0" normalizeH="0" baseline="0" noProof="0" dirty="0">
                <a:ln>
                  <a:noFill/>
                </a:ln>
                <a:solidFill>
                  <a:srgbClr val="FF0000"/>
                </a:solidFill>
                <a:effectLst/>
                <a:uLnTx/>
                <a:uFillTx/>
              </a:rPr>
              <a:t>STMDB     R13!,{R0-R1}</a:t>
            </a:r>
          </a:p>
          <a:p>
            <a:pPr marL="0" marR="0" lvl="0" indent="0" defTabSz="457200" eaLnBrk="1" fontAlgn="auto" latinLnBrk="0" hangingPunct="1">
              <a:lnSpc>
                <a:spcPct val="120000"/>
              </a:lnSpc>
              <a:spcBef>
                <a:spcPts val="0"/>
              </a:spcBef>
              <a:buClrTx/>
              <a:buSzTx/>
              <a:buFontTx/>
              <a:buNone/>
              <a:tabLst/>
              <a:defRPr/>
            </a:pPr>
            <a:r>
              <a:rPr kumimoji="0" lang="el-GR" sz="4000" b="0" i="0" u="none" strike="noStrike" kern="0" cap="none" spc="0" normalizeH="0" baseline="0" noProof="0" dirty="0">
                <a:ln>
                  <a:noFill/>
                </a:ln>
                <a:effectLst/>
                <a:uLnTx/>
                <a:uFillTx/>
              </a:rPr>
              <a:t>STMDB σημαίνει </a:t>
            </a:r>
            <a:r>
              <a:rPr kumimoji="0" lang="el-GR" sz="4000" b="0" i="0" u="none" strike="noStrike" kern="0" cap="none" spc="0" normalizeH="0" baseline="0" noProof="0" dirty="0" err="1">
                <a:ln>
                  <a:noFill/>
                </a:ln>
                <a:effectLst/>
                <a:uLnTx/>
                <a:uFillTx/>
              </a:rPr>
              <a:t>Store</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Multiple</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Decrement</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Before</a:t>
            </a:r>
            <a:r>
              <a:rPr kumimoji="0" lang="el-GR" sz="4000" b="0" i="0" u="none" strike="noStrike" kern="0" cap="none" spc="0" normalizeH="0" baseline="0" noProof="0" dirty="0">
                <a:ln>
                  <a:noFill/>
                </a:ln>
                <a:effectLst/>
                <a:uLnTx/>
                <a:uFillTx/>
              </a:rPr>
              <a:t> δηλαδή αποθηκεύει πολλούς καταχωρητές στη στοίβα, μειώνοντας πρώτα τον δείκτη.</a:t>
            </a:r>
          </a:p>
          <a:p>
            <a:pPr marL="0" marR="0" lvl="0" indent="0" defTabSz="457200" eaLnBrk="1" fontAlgn="auto" latinLnBrk="0" hangingPunct="1">
              <a:lnSpc>
                <a:spcPct val="120000"/>
              </a:lnSpc>
              <a:spcBef>
                <a:spcPts val="0"/>
              </a:spcBef>
              <a:buClrTx/>
              <a:buSzTx/>
              <a:buFontTx/>
              <a:buNone/>
              <a:tabLst/>
              <a:defRPr/>
            </a:pPr>
            <a:r>
              <a:rPr kumimoji="0" lang="el-GR" sz="4000" b="0" i="0" u="none" strike="noStrike" kern="0" cap="none" spc="0" normalizeH="0" baseline="0" noProof="0" dirty="0">
                <a:ln>
                  <a:noFill/>
                </a:ln>
                <a:effectLst/>
                <a:uLnTx/>
                <a:uFillTx/>
              </a:rPr>
              <a:t>R13 είναι ο </a:t>
            </a:r>
            <a:r>
              <a:rPr kumimoji="0" lang="el-GR" sz="4000" b="0" i="0" u="none" strike="noStrike" kern="0" cap="none" spc="0" normalizeH="0" baseline="0" noProof="0" dirty="0" err="1">
                <a:ln>
                  <a:noFill/>
                </a:ln>
                <a:effectLst/>
                <a:uLnTx/>
                <a:uFillTx/>
              </a:rPr>
              <a:t>Stack</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Pointer</a:t>
            </a:r>
            <a:r>
              <a:rPr kumimoji="0" lang="el-GR" sz="4000" b="0" i="0" u="none" strike="noStrike" kern="0" cap="none" spc="0" normalizeH="0" baseline="0" noProof="0" dirty="0">
                <a:ln>
                  <a:noFill/>
                </a:ln>
                <a:effectLst/>
                <a:uLnTx/>
                <a:uFillTx/>
              </a:rPr>
              <a:t> (SP) του IRQ </a:t>
            </a:r>
            <a:r>
              <a:rPr kumimoji="0" lang="el-GR" sz="4000" b="0" i="0" u="none" strike="noStrike" kern="0" cap="none" spc="0" normalizeH="0" baseline="0" noProof="0" dirty="0" err="1">
                <a:ln>
                  <a:noFill/>
                </a:ln>
                <a:effectLst/>
                <a:uLnTx/>
                <a:uFillTx/>
              </a:rPr>
              <a:t>mode.Το</a:t>
            </a:r>
            <a:r>
              <a:rPr kumimoji="0" lang="el-GR" sz="4000" b="0" i="0" u="none" strike="noStrike" kern="0" cap="none" spc="0" normalizeH="0" baseline="0" noProof="0" dirty="0">
                <a:ln>
                  <a:noFill/>
                </a:ln>
                <a:effectLst/>
                <a:uLnTx/>
                <a:uFillTx/>
              </a:rPr>
              <a:t> ! σημαίνει ότι ο R13 θα ενημερωθεί με τη νέα του τιμή (αφού μειωθεί).Αποθηκεύει προσωρινά τους καταχωρητές R0 και R1 για να μην χαθούν οι τιμές τους κατά την επεξεργασία της διακοπής. Αυτό είναι απαραίτητο όταν θέλουμε να προστατεύσουμε δεδομένα πριν ξεκινήσουμε τη διαχείριση της διακοπής.</a:t>
            </a:r>
          </a:p>
        </p:txBody>
      </p:sp>
      <p:sp>
        <p:nvSpPr>
          <p:cNvPr id="7" name="TextBox 9">
            <a:extLst>
              <a:ext uri="{FF2B5EF4-FFF2-40B4-BE49-F238E27FC236}">
                <a16:creationId xmlns:a16="http://schemas.microsoft.com/office/drawing/2014/main" id="{045FC3B9-71AA-6DBA-6041-430713CF8F9E}"/>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1359154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A966853D-8792-2CB9-6E9E-3D8321B363B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08A77DB-FF6E-B1A9-2BA9-F3A6931D5EEE}"/>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84CBE668-CB31-31DF-05D1-317E8021BC5C}"/>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D6CF6B04-2F23-738B-AED2-9CBFD831232B}"/>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0C89EEC0-D5EF-98B7-D125-4B8896561E2D}"/>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406E0471-C7B5-3829-C158-417B71970926}"/>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5466A6B2-CEB7-9460-D68E-886E19E8D8D0}"/>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48F96E9D-479F-0267-3398-B5DD7FC93E78}"/>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D6DEF65D-6D4D-B0C6-A048-6D2BD80459B4}"/>
              </a:ext>
            </a:extLst>
          </p:cNvPr>
          <p:cNvSpPr txBox="1"/>
          <p:nvPr/>
        </p:nvSpPr>
        <p:spPr>
          <a:xfrm>
            <a:off x="228600" y="2019300"/>
            <a:ext cx="17588498" cy="7601440"/>
          </a:xfrm>
          <a:prstGeom prst="rect">
            <a:avLst/>
          </a:prstGeom>
          <a:noFill/>
        </p:spPr>
        <p:txBody>
          <a:bodyPr wrap="square">
            <a:spAutoFit/>
          </a:bodyPr>
          <a:lstStyle/>
          <a:p>
            <a:pPr marL="0" marR="0" lvl="0" indent="0" defTabSz="457200" eaLnBrk="1" fontAlgn="auto" latinLnBrk="0" hangingPunct="1">
              <a:lnSpc>
                <a:spcPct val="120000"/>
              </a:lnSpc>
              <a:spcBef>
                <a:spcPts val="0"/>
              </a:spcBef>
              <a:spcAft>
                <a:spcPts val="600"/>
              </a:spcAft>
              <a:buClrTx/>
              <a:buSzTx/>
              <a:buFontTx/>
              <a:buNone/>
              <a:tabLst/>
              <a:defRPr/>
            </a:pPr>
            <a:r>
              <a:rPr kumimoji="0" lang="en-US" sz="3800" b="0" i="0" u="none" strike="noStrike" kern="0" cap="none" spc="0" normalizeH="0" baseline="0" noProof="0" dirty="0">
                <a:ln>
                  <a:noFill/>
                </a:ln>
                <a:solidFill>
                  <a:srgbClr val="FF0000"/>
                </a:solidFill>
                <a:effectLst/>
                <a:uLnTx/>
                <a:uFillTx/>
              </a:rPr>
              <a:t>LDR     R0, =VIC1_BASE</a:t>
            </a:r>
          </a:p>
          <a:p>
            <a:pPr marL="0" marR="0" lvl="0" indent="0" defTabSz="457200" eaLnBrk="1" fontAlgn="auto" latinLnBrk="0" hangingPunct="1">
              <a:lnSpc>
                <a:spcPct val="120000"/>
              </a:lnSpc>
              <a:spcBef>
                <a:spcPts val="0"/>
              </a:spcBef>
              <a:spcAft>
                <a:spcPts val="1800"/>
              </a:spcAft>
              <a:buClrTx/>
              <a:buSzTx/>
              <a:buFontTx/>
              <a:buNone/>
              <a:tabLst/>
              <a:defRPr/>
            </a:pPr>
            <a:r>
              <a:rPr kumimoji="0" lang="el-GR" sz="3800" b="0" i="0" u="none" strike="noStrike" kern="0" cap="none" spc="0" normalizeH="0" baseline="0" noProof="0" dirty="0">
                <a:ln>
                  <a:noFill/>
                </a:ln>
                <a:effectLst/>
                <a:uLnTx/>
                <a:uFillTx/>
              </a:rPr>
              <a:t>Φορτώνει στη R0 τη βάση του VIC1, δηλαδή τη διεύθυνση όπου βρίσκονται οι καταχωρητές του ελεγκτή διακοπών.</a:t>
            </a:r>
          </a:p>
          <a:p>
            <a:pPr marL="0" marR="0" lvl="0" indent="0" defTabSz="457200" eaLnBrk="1" fontAlgn="auto" latinLnBrk="0" hangingPunct="1">
              <a:lnSpc>
                <a:spcPct val="120000"/>
              </a:lnSpc>
              <a:spcBef>
                <a:spcPts val="0"/>
              </a:spcBef>
              <a:buClrTx/>
              <a:buSzTx/>
              <a:buFontTx/>
              <a:buNone/>
              <a:tabLst/>
              <a:defRPr/>
            </a:pPr>
            <a:r>
              <a:rPr kumimoji="0" lang="en-US" sz="3800" b="0" i="0" u="none" strike="noStrike" kern="0" cap="none" spc="0" normalizeH="0" baseline="0" noProof="0" dirty="0">
                <a:ln>
                  <a:noFill/>
                </a:ln>
                <a:solidFill>
                  <a:srgbClr val="FF0000"/>
                </a:solidFill>
                <a:effectLst/>
                <a:uLnTx/>
                <a:uFillTx/>
              </a:rPr>
              <a:t>LDR     R1, =0x00000000</a:t>
            </a:r>
          </a:p>
          <a:p>
            <a:pPr marL="0" marR="0" lvl="0" indent="0" defTabSz="457200" eaLnBrk="1" fontAlgn="auto" latinLnBrk="0" hangingPunct="1">
              <a:lnSpc>
                <a:spcPct val="120000"/>
              </a:lnSpc>
              <a:spcBef>
                <a:spcPts val="0"/>
              </a:spcBef>
              <a:spcAft>
                <a:spcPts val="1800"/>
              </a:spcAft>
              <a:buClrTx/>
              <a:buSzTx/>
              <a:buFontTx/>
              <a:buNone/>
              <a:tabLst/>
              <a:defRPr/>
            </a:pPr>
            <a:r>
              <a:rPr kumimoji="0" lang="el-GR" sz="3800" b="0" i="0" u="none" strike="noStrike" kern="0" cap="none" spc="0" normalizeH="0" baseline="0" noProof="0" dirty="0">
                <a:ln>
                  <a:noFill/>
                </a:ln>
                <a:effectLst/>
                <a:uLnTx/>
                <a:uFillTx/>
              </a:rPr>
              <a:t>Η R1 παίρνει την τιμή 0, που θα χρησιμοποιηθεί για την εγγραφή.</a:t>
            </a:r>
          </a:p>
          <a:p>
            <a:pPr marL="0" marR="0" lvl="0" indent="0" defTabSz="457200" eaLnBrk="1" fontAlgn="auto" latinLnBrk="0" hangingPunct="1">
              <a:lnSpc>
                <a:spcPct val="120000"/>
              </a:lnSpc>
              <a:spcBef>
                <a:spcPts val="0"/>
              </a:spcBef>
              <a:buClrTx/>
              <a:buSzTx/>
              <a:buFontTx/>
              <a:buNone/>
              <a:tabLst/>
              <a:defRPr/>
            </a:pPr>
            <a:r>
              <a:rPr kumimoji="0" lang="pt-BR" sz="3800" b="0" i="0" u="none" strike="noStrike" kern="0" cap="none" spc="0" normalizeH="0" baseline="0" noProof="0" dirty="0">
                <a:ln>
                  <a:noFill/>
                </a:ln>
                <a:solidFill>
                  <a:srgbClr val="FF0000"/>
                </a:solidFill>
                <a:effectLst/>
                <a:uLnTx/>
                <a:uFillTx/>
              </a:rPr>
              <a:t>STR     R1, [R0, #VIC1_VAR_OFS]</a:t>
            </a:r>
          </a:p>
          <a:p>
            <a:pPr marL="0" marR="0" lvl="0" indent="0" defTabSz="457200" eaLnBrk="1" fontAlgn="auto" latinLnBrk="0" hangingPunct="1">
              <a:lnSpc>
                <a:spcPct val="120000"/>
              </a:lnSpc>
              <a:spcBef>
                <a:spcPts val="0"/>
              </a:spcBef>
              <a:buClrTx/>
              <a:buSzTx/>
              <a:buFontTx/>
              <a:buNone/>
              <a:tabLst/>
              <a:defRPr/>
            </a:pPr>
            <a:r>
              <a:rPr kumimoji="0" lang="el-GR" sz="3800" b="0" i="0" u="none" strike="noStrike" kern="0" cap="none" spc="0" normalizeH="0" baseline="0" noProof="0" dirty="0">
                <a:ln>
                  <a:noFill/>
                </a:ln>
                <a:effectLst/>
                <a:uLnTx/>
                <a:uFillTx/>
              </a:rPr>
              <a:t>Γράφει την τιμή 0 στον καταχωρητή </a:t>
            </a:r>
            <a:r>
              <a:rPr kumimoji="0" lang="el-GR" sz="3800" b="0" i="0" u="none" strike="noStrike" kern="0" cap="none" spc="0" normalizeH="0" baseline="0" noProof="0" dirty="0" err="1">
                <a:ln>
                  <a:noFill/>
                </a:ln>
                <a:effectLst/>
                <a:uLnTx/>
                <a:uFillTx/>
              </a:rPr>
              <a:t>Vector</a:t>
            </a:r>
            <a:r>
              <a:rPr kumimoji="0" lang="el-GR" sz="3800" b="0" i="0" u="none" strike="noStrike" kern="0" cap="none" spc="0" normalizeH="0" baseline="0" noProof="0" dirty="0">
                <a:ln>
                  <a:noFill/>
                </a:ln>
                <a:effectLst/>
                <a:uLnTx/>
                <a:uFillTx/>
              </a:rPr>
              <a:t> </a:t>
            </a:r>
            <a:r>
              <a:rPr kumimoji="0" lang="el-GR" sz="3800" b="0" i="0" u="none" strike="noStrike" kern="0" cap="none" spc="0" normalizeH="0" baseline="0" noProof="0" dirty="0" err="1">
                <a:ln>
                  <a:noFill/>
                </a:ln>
                <a:effectLst/>
                <a:uLnTx/>
                <a:uFillTx/>
              </a:rPr>
              <a:t>Address</a:t>
            </a:r>
            <a:r>
              <a:rPr kumimoji="0" lang="el-GR" sz="3800" b="0" i="0" u="none" strike="noStrike" kern="0" cap="none" spc="0" normalizeH="0" baseline="0" noProof="0" dirty="0">
                <a:ln>
                  <a:noFill/>
                </a:ln>
                <a:effectLst/>
                <a:uLnTx/>
                <a:uFillTx/>
              </a:rPr>
              <a:t> </a:t>
            </a:r>
            <a:r>
              <a:rPr kumimoji="0" lang="el-GR" sz="3800" b="0" i="0" u="none" strike="noStrike" kern="0" cap="none" spc="0" normalizeH="0" baseline="0" noProof="0" dirty="0" err="1">
                <a:ln>
                  <a:noFill/>
                </a:ln>
                <a:effectLst/>
                <a:uLnTx/>
                <a:uFillTx/>
              </a:rPr>
              <a:t>Register</a:t>
            </a:r>
            <a:r>
              <a:rPr kumimoji="0" lang="el-GR" sz="3800" b="0" i="0" u="none" strike="noStrike" kern="0" cap="none" spc="0" normalizeH="0" baseline="0" noProof="0" dirty="0">
                <a:ln>
                  <a:noFill/>
                </a:ln>
                <a:effectLst/>
                <a:uLnTx/>
                <a:uFillTx/>
              </a:rPr>
              <a:t> (VAR) του VIC.</a:t>
            </a:r>
          </a:p>
          <a:p>
            <a:pPr marL="0" marR="0" lvl="0" indent="0" defTabSz="457200" eaLnBrk="1" fontAlgn="auto" latinLnBrk="0" hangingPunct="1">
              <a:lnSpc>
                <a:spcPct val="120000"/>
              </a:lnSpc>
              <a:spcBef>
                <a:spcPts val="0"/>
              </a:spcBef>
              <a:buClrTx/>
              <a:buSzTx/>
              <a:buFontTx/>
              <a:buNone/>
              <a:tabLst/>
              <a:defRPr/>
            </a:pPr>
            <a:r>
              <a:rPr kumimoji="0" lang="el-GR" sz="3800" b="0" i="0" u="none" strike="noStrike" kern="0" cap="none" spc="0" normalizeH="0" baseline="0" noProof="0" dirty="0">
                <a:ln>
                  <a:noFill/>
                </a:ln>
                <a:effectLst/>
                <a:uLnTx/>
                <a:uFillTx/>
              </a:rPr>
              <a:t>Το VAR δείχνει ποια διακοπή εξυπηρετείται εκείνη τη στιγμή.</a:t>
            </a:r>
          </a:p>
          <a:p>
            <a:pPr marL="0" marR="0" lvl="0" indent="0" defTabSz="457200" eaLnBrk="1" fontAlgn="auto" latinLnBrk="0" hangingPunct="1">
              <a:lnSpc>
                <a:spcPct val="120000"/>
              </a:lnSpc>
              <a:spcBef>
                <a:spcPts val="0"/>
              </a:spcBef>
              <a:buClrTx/>
              <a:buSzTx/>
              <a:buFontTx/>
              <a:buNone/>
              <a:tabLst/>
              <a:defRPr/>
            </a:pPr>
            <a:r>
              <a:rPr kumimoji="0" lang="el-GR" sz="3800" b="0" i="0" u="none" strike="noStrike" kern="0" cap="none" spc="0" normalizeH="0" baseline="0" noProof="0" dirty="0">
                <a:ln>
                  <a:noFill/>
                </a:ln>
                <a:effectLst/>
                <a:uLnTx/>
                <a:uFillTx/>
              </a:rPr>
              <a:t>Γράφοντας 0, ολοκληρώνεται (εκκαθαρίζεται) η τρέχουσα διακοπή και το VIC είναι πλέον έτοιμο να εξυπηρετήσει την επόμενη.</a:t>
            </a:r>
          </a:p>
        </p:txBody>
      </p:sp>
      <p:sp>
        <p:nvSpPr>
          <p:cNvPr id="7" name="TextBox 9">
            <a:extLst>
              <a:ext uri="{FF2B5EF4-FFF2-40B4-BE49-F238E27FC236}">
                <a16:creationId xmlns:a16="http://schemas.microsoft.com/office/drawing/2014/main" id="{E9B8594B-5FC0-8731-7966-A55974E4672D}"/>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3936181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09986C20-7F68-02DA-BD10-242E39E9617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96A1132-614C-6EF8-8392-946CA06DEC83}"/>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65C49BE3-46E0-3C5C-CF96-E0B7D7ECD23B}"/>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1E839893-4093-59D7-9F0B-790A63D6EE61}"/>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8330E99B-FB96-53D2-BBDA-E61391FBA2A0}"/>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F644A95A-4946-6610-0684-BF07DB116A8E}"/>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63F76786-823C-A8B3-EADA-0108412C5B40}"/>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9E123E4B-F82E-48F3-635A-8E097A01AC0F}"/>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E81DF330-14DA-5173-4221-C4BA1C1951D9}"/>
              </a:ext>
            </a:extLst>
          </p:cNvPr>
          <p:cNvSpPr txBox="1"/>
          <p:nvPr/>
        </p:nvSpPr>
        <p:spPr>
          <a:xfrm>
            <a:off x="228600" y="2174398"/>
            <a:ext cx="17588498" cy="6491008"/>
          </a:xfrm>
          <a:prstGeom prst="rect">
            <a:avLst/>
          </a:prstGeom>
          <a:noFill/>
        </p:spPr>
        <p:txBody>
          <a:bodyPr wrap="square">
            <a:spAutoFit/>
          </a:bodyPr>
          <a:lstStyle/>
          <a:p>
            <a:pPr marL="0" marR="0" lvl="0" indent="0" defTabSz="457200" eaLnBrk="1" fontAlgn="auto" latinLnBrk="0" hangingPunct="1">
              <a:lnSpc>
                <a:spcPct val="120000"/>
              </a:lnSpc>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LDR     R0, =WIU_CTRL_BASE</a:t>
            </a:r>
          </a:p>
          <a:p>
            <a:pPr marL="0" marR="0" lvl="0" indent="0" defTabSz="457200" eaLnBrk="1" fontAlgn="auto" latinLnBrk="0" hangingPunct="1">
              <a:lnSpc>
                <a:spcPct val="120000"/>
              </a:lnSpc>
              <a:spcBef>
                <a:spcPts val="0"/>
              </a:spcBef>
              <a:spcAft>
                <a:spcPts val="1800"/>
              </a:spcAft>
              <a:buClrTx/>
              <a:buSzTx/>
              <a:buFontTx/>
              <a:buNone/>
              <a:tabLst/>
              <a:defRPr/>
            </a:pPr>
            <a:r>
              <a:rPr kumimoji="0" lang="el-GR" sz="4000" b="0" i="0" u="none" strike="noStrike" kern="0" cap="none" spc="0" normalizeH="0" baseline="0" noProof="0" dirty="0">
                <a:ln>
                  <a:noFill/>
                </a:ln>
                <a:effectLst/>
                <a:uLnTx/>
                <a:uFillTx/>
              </a:rPr>
              <a:t>Φορτώνει στη R0 τη βάση διεύθυνσης του WIU, ώστε να έχουμε πρόσβαση στους σχετικούς καταχωρητές.</a:t>
            </a:r>
          </a:p>
          <a:p>
            <a:pPr marL="0" marR="0" lvl="0" indent="0" defTabSz="457200" eaLnBrk="1" fontAlgn="auto" latinLnBrk="0" hangingPunct="1">
              <a:lnSpc>
                <a:spcPct val="120000"/>
              </a:lnSpc>
              <a:spcBef>
                <a:spcPts val="0"/>
              </a:spcBef>
              <a:buClrTx/>
              <a:buSzTx/>
              <a:buFontTx/>
              <a:buNone/>
              <a:tabLst/>
              <a:defRPr/>
            </a:pPr>
            <a:r>
              <a:rPr kumimoji="0" lang="pt-BR" sz="4000" b="0" i="0" u="none" strike="noStrike" kern="0" cap="none" spc="0" normalizeH="0" baseline="0" noProof="0" dirty="0">
                <a:ln>
                  <a:noFill/>
                </a:ln>
                <a:solidFill>
                  <a:srgbClr val="FF0000"/>
                </a:solidFill>
                <a:effectLst/>
                <a:uLnTx/>
                <a:uFillTx/>
              </a:rPr>
              <a:t>LDR     R1, =WIU_PR_Val</a:t>
            </a:r>
          </a:p>
          <a:p>
            <a:pPr marL="0" marR="0" lvl="0" indent="0" defTabSz="457200" eaLnBrk="1" fontAlgn="auto" latinLnBrk="0" hangingPunct="1">
              <a:lnSpc>
                <a:spcPct val="120000"/>
              </a:lnSpc>
              <a:spcBef>
                <a:spcPts val="0"/>
              </a:spcBef>
              <a:spcAft>
                <a:spcPts val="1800"/>
              </a:spcAft>
              <a:buClrTx/>
              <a:buSzTx/>
              <a:buFontTx/>
              <a:buNone/>
              <a:tabLst/>
              <a:defRPr/>
            </a:pPr>
            <a:r>
              <a:rPr kumimoji="0" lang="pt-BR" sz="4000" b="0" i="0" u="none" strike="noStrike" kern="0" cap="none" spc="0" normalizeH="0" baseline="0" noProof="0" dirty="0">
                <a:ln>
                  <a:noFill/>
                </a:ln>
                <a:solidFill>
                  <a:srgbClr val="FF0000"/>
                </a:solidFill>
                <a:effectLst/>
                <a:uLnTx/>
                <a:uFillTx/>
              </a:rPr>
              <a:t>STR     R1, [R0, #WIU_PR_OFS]</a:t>
            </a:r>
          </a:p>
          <a:p>
            <a:pPr marL="0" marR="0" lvl="0" indent="0" defTabSz="457200" eaLnBrk="1" fontAlgn="auto" latinLnBrk="0" hangingPunct="1">
              <a:lnSpc>
                <a:spcPct val="120000"/>
              </a:lnSpc>
              <a:spcBef>
                <a:spcPts val="0"/>
              </a:spcBef>
              <a:spcAft>
                <a:spcPts val="1800"/>
              </a:spcAft>
              <a:buClrTx/>
              <a:buSzTx/>
              <a:buFontTx/>
              <a:buNone/>
              <a:tabLst/>
              <a:defRPr/>
            </a:pPr>
            <a:r>
              <a:rPr kumimoji="0" lang="el-GR" sz="4000" b="0" i="0" u="none" strike="noStrike" kern="0" cap="none" spc="0" normalizeH="0" baseline="0" noProof="0" dirty="0">
                <a:ln>
                  <a:noFill/>
                </a:ln>
                <a:effectLst/>
                <a:uLnTx/>
                <a:uFillTx/>
              </a:rPr>
              <a:t>Η τιμή </a:t>
            </a:r>
            <a:r>
              <a:rPr kumimoji="0" lang="el-GR" sz="4000" b="0" i="0" u="none" strike="noStrike" kern="0" cap="none" spc="0" normalizeH="0" baseline="0" noProof="0" dirty="0" err="1">
                <a:ln>
                  <a:noFill/>
                </a:ln>
                <a:effectLst/>
                <a:uLnTx/>
                <a:uFillTx/>
              </a:rPr>
              <a:t>WIU_PR_Val</a:t>
            </a:r>
            <a:r>
              <a:rPr kumimoji="0" lang="el-GR" sz="4000" b="0" i="0" u="none" strike="noStrike" kern="0" cap="none" spc="0" normalizeH="0" baseline="0" noProof="0" dirty="0">
                <a:ln>
                  <a:noFill/>
                </a:ln>
                <a:effectLst/>
                <a:uLnTx/>
                <a:uFillTx/>
              </a:rPr>
              <a:t> = 0xFFFFFFFF γράφεται στον </a:t>
            </a:r>
            <a:r>
              <a:rPr kumimoji="0" lang="el-GR" sz="4000" b="0" i="0" u="none" strike="noStrike" kern="0" cap="none" spc="0" normalizeH="0" baseline="0" noProof="0" dirty="0" err="1">
                <a:ln>
                  <a:noFill/>
                </a:ln>
                <a:effectLst/>
                <a:uLnTx/>
                <a:uFillTx/>
              </a:rPr>
              <a:t>Pending</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Register</a:t>
            </a:r>
            <a:r>
              <a:rPr kumimoji="0" lang="el-GR" sz="4000" b="0" i="0" u="none" strike="noStrike" kern="0" cap="none" spc="0" normalizeH="0" baseline="0" noProof="0" dirty="0">
                <a:ln>
                  <a:noFill/>
                </a:ln>
                <a:effectLst/>
                <a:uLnTx/>
                <a:uFillTx/>
              </a:rPr>
              <a:t> (PR) του WIU. Με αυτόν τον τρόπο καθαρίζεται η διακοπή, δηλαδή δηλώνεται ότι το εξωτερικό σήμα (π.χ. από το κουμπί στο </a:t>
            </a:r>
            <a:r>
              <a:rPr kumimoji="0" lang="el-GR" sz="4000" b="0" i="0" u="none" strike="noStrike" kern="0" cap="none" spc="0" normalizeH="0" baseline="0" noProof="0" dirty="0" err="1">
                <a:ln>
                  <a:noFill/>
                </a:ln>
                <a:effectLst/>
                <a:uLnTx/>
                <a:uFillTx/>
              </a:rPr>
              <a:t>pin</a:t>
            </a:r>
            <a:r>
              <a:rPr kumimoji="0" lang="el-GR" sz="4000" b="0" i="0" u="none" strike="noStrike" kern="0" cap="none" spc="0" normalizeH="0" baseline="0" noProof="0" dirty="0">
                <a:ln>
                  <a:noFill/>
                </a:ln>
                <a:effectLst/>
                <a:uLnTx/>
                <a:uFillTx/>
              </a:rPr>
              <a:t> 3.5), έχει εξυπηρετηθεί.</a:t>
            </a:r>
          </a:p>
        </p:txBody>
      </p:sp>
      <p:sp>
        <p:nvSpPr>
          <p:cNvPr id="7" name="TextBox 9">
            <a:extLst>
              <a:ext uri="{FF2B5EF4-FFF2-40B4-BE49-F238E27FC236}">
                <a16:creationId xmlns:a16="http://schemas.microsoft.com/office/drawing/2014/main" id="{193BAC4A-2762-7AE6-C16F-57F650FAED10}"/>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1550989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B8F464BD-A365-13CC-2921-2F49FBD33BD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2F54C52-F7C9-5072-536F-1F2146D402E2}"/>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0C38E98F-A7D2-78B9-22DA-4ACF9233F4C6}"/>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0FE70FDA-2AFA-C3AB-DB89-437E71D21389}"/>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5513416D-96CF-4FE9-7F12-A7FCA83CD551}"/>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6E7BE127-72FE-E3AA-FB4B-8C0A479C5F5F}"/>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0E611F62-3E09-7E6C-A432-2CCA8876A838}"/>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DCEF1231-522F-1357-FB25-139F8B7C46D3}"/>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F406F39E-5E0C-02F5-0C44-54D3DD909F63}"/>
              </a:ext>
            </a:extLst>
          </p:cNvPr>
          <p:cNvSpPr txBox="1"/>
          <p:nvPr/>
        </p:nvSpPr>
        <p:spPr>
          <a:xfrm>
            <a:off x="228600" y="2174398"/>
            <a:ext cx="17588498" cy="5521512"/>
          </a:xfrm>
          <a:prstGeom prst="rect">
            <a:avLst/>
          </a:prstGeom>
          <a:noFill/>
        </p:spPr>
        <p:txBody>
          <a:bodyPr wrap="square">
            <a:spAutoFit/>
          </a:bodyPr>
          <a:lstStyle/>
          <a:p>
            <a:pPr marL="0" marR="0" lvl="0" indent="0" defTabSz="457200" eaLnBrk="1" fontAlgn="auto" latinLnBrk="0" hangingPunct="1">
              <a:lnSpc>
                <a:spcPct val="120000"/>
              </a:lnSpc>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MVN     R2, R2</a:t>
            </a:r>
          </a:p>
          <a:p>
            <a:pPr marL="0" marR="0" lvl="0" indent="0" defTabSz="457200" eaLnBrk="1" fontAlgn="auto" latinLnBrk="0" hangingPunct="1">
              <a:lnSpc>
                <a:spcPct val="120000"/>
              </a:lnSpc>
              <a:spcBef>
                <a:spcPts val="0"/>
              </a:spcBef>
              <a:spcAft>
                <a:spcPts val="1800"/>
              </a:spcAft>
              <a:buClrTx/>
              <a:buSzTx/>
              <a:buFontTx/>
              <a:buNone/>
              <a:tabLst/>
              <a:defRPr/>
            </a:pPr>
            <a:r>
              <a:rPr kumimoji="0" lang="el-GR" sz="4000" b="0" i="0" u="none" strike="noStrike" kern="0" cap="none" spc="0" normalizeH="0" baseline="0" noProof="0" dirty="0">
                <a:ln>
                  <a:noFill/>
                </a:ln>
                <a:effectLst/>
                <a:uLnTx/>
                <a:uFillTx/>
              </a:rPr>
              <a:t>Αντιστροφή όλων των </a:t>
            </a:r>
            <a:r>
              <a:rPr kumimoji="0" lang="el-GR" sz="4000" b="0" i="0" u="none" strike="noStrike" kern="0" cap="none" spc="0" normalizeH="0" baseline="0" noProof="0" dirty="0" err="1">
                <a:ln>
                  <a:noFill/>
                </a:ln>
                <a:effectLst/>
                <a:uLnTx/>
                <a:uFillTx/>
              </a:rPr>
              <a:t>bits</a:t>
            </a:r>
            <a:r>
              <a:rPr kumimoji="0" lang="el-GR" sz="4000" b="0" i="0" u="none" strike="noStrike" kern="0" cap="none" spc="0" normalizeH="0" baseline="0" noProof="0" dirty="0">
                <a:ln>
                  <a:noFill/>
                </a:ln>
                <a:effectLst/>
                <a:uLnTx/>
                <a:uFillTx/>
              </a:rPr>
              <a:t> του R2 (</a:t>
            </a:r>
            <a:r>
              <a:rPr kumimoji="0" lang="el-GR" sz="4000" b="0" i="0" u="none" strike="noStrike" kern="0" cap="none" spc="0" normalizeH="0" baseline="0" noProof="0" dirty="0" err="1">
                <a:ln>
                  <a:noFill/>
                </a:ln>
                <a:effectLst/>
                <a:uLnTx/>
                <a:uFillTx/>
              </a:rPr>
              <a:t>bitwise</a:t>
            </a:r>
            <a:r>
              <a:rPr kumimoji="0" lang="el-GR" sz="4000" b="0" i="0" u="none" strike="noStrike" kern="0" cap="none" spc="0" normalizeH="0" baseline="0" noProof="0" dirty="0">
                <a:ln>
                  <a:noFill/>
                </a:ln>
                <a:effectLst/>
                <a:uLnTx/>
                <a:uFillTx/>
              </a:rPr>
              <a:t> NOT). (Εδώ πιθανώς χρησιμοποιείται σαν test ή για "ανατροφοδότηση«, με κάποιο σκοπό παρακολούθησης αλλαγών κατά την εκτέλεση).</a:t>
            </a:r>
          </a:p>
          <a:p>
            <a:pPr marL="0" marR="0" lvl="0" indent="0" defTabSz="457200" eaLnBrk="1" fontAlgn="auto" latinLnBrk="0" hangingPunct="1">
              <a:lnSpc>
                <a:spcPct val="120000"/>
              </a:lnSpc>
              <a:spcBef>
                <a:spcPts val="0"/>
              </a:spcBef>
              <a:buClrTx/>
              <a:buSzTx/>
              <a:buFontTx/>
              <a:buNone/>
              <a:tabLst/>
              <a:defRPr/>
            </a:pPr>
            <a:r>
              <a:rPr kumimoji="0" lang="pt-BR" sz="4000" b="0" i="0" u="none" strike="noStrike" kern="0" cap="none" spc="0" normalizeH="0" baseline="0" noProof="0" dirty="0">
                <a:ln>
                  <a:noFill/>
                </a:ln>
                <a:solidFill>
                  <a:srgbClr val="FF0000"/>
                </a:solidFill>
                <a:effectLst/>
                <a:uLnTx/>
                <a:uFillTx/>
              </a:rPr>
              <a:t>LDMIA   R13!, {R0-R1}</a:t>
            </a:r>
          </a:p>
          <a:p>
            <a:pPr marL="0" marR="0" lvl="0" indent="0" defTabSz="457200" eaLnBrk="1" fontAlgn="auto" latinLnBrk="0" hangingPunct="1">
              <a:lnSpc>
                <a:spcPct val="120000"/>
              </a:lnSpc>
              <a:spcBef>
                <a:spcPts val="0"/>
              </a:spcBef>
              <a:spcAft>
                <a:spcPts val="1800"/>
              </a:spcAft>
              <a:buClrTx/>
              <a:buSzTx/>
              <a:buFontTx/>
              <a:buNone/>
              <a:tabLst/>
              <a:defRPr/>
            </a:pPr>
            <a:r>
              <a:rPr kumimoji="0" lang="el-GR" sz="4000" b="0" i="0" u="none" strike="noStrike" kern="0" cap="none" spc="0" normalizeH="0" baseline="0" noProof="0" dirty="0">
                <a:ln>
                  <a:noFill/>
                </a:ln>
                <a:effectLst/>
                <a:uLnTx/>
                <a:uFillTx/>
              </a:rPr>
              <a:t>Επαναφορά των τιμών των R0 και R1 από τη στοίβα (</a:t>
            </a:r>
            <a:r>
              <a:rPr kumimoji="0" lang="el-GR" sz="4000" b="0" i="0" u="none" strike="noStrike" kern="0" cap="none" spc="0" normalizeH="0" baseline="0" noProof="0" dirty="0" err="1">
                <a:ln>
                  <a:noFill/>
                </a:ln>
                <a:effectLst/>
                <a:uLnTx/>
                <a:uFillTx/>
              </a:rPr>
              <a:t>stack</a:t>
            </a:r>
            <a:r>
              <a:rPr kumimoji="0" lang="el-GR" sz="4000" b="0" i="0" u="none" strike="noStrike" kern="0" cap="none" spc="0" normalizeH="0" baseline="0" noProof="0" dirty="0">
                <a:ln>
                  <a:noFill/>
                </a:ln>
                <a:effectLst/>
                <a:uLnTx/>
                <a:uFillTx/>
              </a:rPr>
              <a:t>).LDMIA: </a:t>
            </a:r>
            <a:r>
              <a:rPr kumimoji="0" lang="el-GR" sz="4000" b="0" i="0" u="none" strike="noStrike" kern="0" cap="none" spc="0" normalizeH="0" baseline="0" noProof="0" dirty="0" err="1">
                <a:ln>
                  <a:noFill/>
                </a:ln>
                <a:effectLst/>
                <a:uLnTx/>
                <a:uFillTx/>
              </a:rPr>
              <a:t>Load</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Multiple</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Increment</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After</a:t>
            </a:r>
            <a:r>
              <a:rPr lang="el-GR" sz="4000" kern="0" dirty="0"/>
              <a:t>, (</a:t>
            </a:r>
            <a:r>
              <a:rPr kumimoji="0" lang="el-GR" sz="4000" b="0" i="0" u="none" strike="noStrike" kern="0" cap="none" spc="0" normalizeH="0" baseline="0" noProof="0" dirty="0">
                <a:ln>
                  <a:noFill/>
                </a:ln>
                <a:effectLst/>
                <a:uLnTx/>
                <a:uFillTx/>
              </a:rPr>
              <a:t>διαβάζει και αυξάνει τον R13 αφού διαβάσει).</a:t>
            </a:r>
          </a:p>
        </p:txBody>
      </p:sp>
      <p:sp>
        <p:nvSpPr>
          <p:cNvPr id="7" name="TextBox 9">
            <a:extLst>
              <a:ext uri="{FF2B5EF4-FFF2-40B4-BE49-F238E27FC236}">
                <a16:creationId xmlns:a16="http://schemas.microsoft.com/office/drawing/2014/main" id="{49EB8BBA-66B0-7AFB-5995-044D7B6BFA2D}"/>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3744662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92A2165A-EB07-0EDA-3576-48DA60CE120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1F93C98-CB12-AC67-8786-78C3AB47BA09}"/>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DA4F6401-BA23-DAE2-F657-627BFB1E9B01}"/>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38C40B28-6F60-2DD2-F314-82127C77A6E8}"/>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307BCA48-AFEF-F400-8D21-9449712CCD99}"/>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4E832CA8-EDA2-C7A8-38FE-D2ABCC682982}"/>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A09D9C6B-F363-0320-B90F-954EAD824DF8}"/>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92C07786-2E69-7D65-B8E4-65A5A1BF68E2}"/>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773828CE-DD35-6145-45A5-299995F3893F}"/>
              </a:ext>
            </a:extLst>
          </p:cNvPr>
          <p:cNvSpPr txBox="1"/>
          <p:nvPr/>
        </p:nvSpPr>
        <p:spPr>
          <a:xfrm>
            <a:off x="228600" y="1943100"/>
            <a:ext cx="17588498" cy="7691336"/>
          </a:xfrm>
          <a:prstGeom prst="rect">
            <a:avLst/>
          </a:prstGeom>
          <a:noFill/>
        </p:spPr>
        <p:txBody>
          <a:bodyPr wrap="square">
            <a:spAutoFit/>
          </a:bodyPr>
          <a:lstStyle/>
          <a:p>
            <a:pPr marL="0" marR="0" lvl="0" indent="0" defTabSz="457200" eaLnBrk="1" fontAlgn="auto" latinLnBrk="0" hangingPunct="1">
              <a:lnSpc>
                <a:spcPct val="120000"/>
              </a:lnSpc>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SUBS    PC, R14, #0x4</a:t>
            </a:r>
          </a:p>
          <a:p>
            <a:pPr marL="0" marR="0" lvl="0" indent="0" defTabSz="457200" eaLnBrk="1" fontAlgn="auto" latinLnBrk="0" hangingPunct="1">
              <a:lnSpc>
                <a:spcPct val="120000"/>
              </a:lnSpc>
              <a:spcBef>
                <a:spcPts val="0"/>
              </a:spcBef>
              <a:spcAft>
                <a:spcPts val="1800"/>
              </a:spcAft>
              <a:buClrTx/>
              <a:buSzTx/>
              <a:buFontTx/>
              <a:buNone/>
              <a:tabLst/>
              <a:defRPr/>
            </a:pPr>
            <a:r>
              <a:rPr kumimoji="0" lang="el-GR" sz="4000" b="0" i="0" u="none" strike="noStrike" kern="0" cap="none" spc="0" normalizeH="0" baseline="0" noProof="0" dirty="0">
                <a:ln>
                  <a:noFill/>
                </a:ln>
                <a:effectLst/>
                <a:uLnTx/>
                <a:uFillTx/>
              </a:rPr>
              <a:t>Τυπική εντολή επιστροφής από διακοπή (IRQ </a:t>
            </a:r>
            <a:r>
              <a:rPr kumimoji="0" lang="el-GR" sz="4000" b="0" i="0" u="none" strike="noStrike" kern="0" cap="none" spc="0" normalizeH="0" baseline="0" noProof="0" dirty="0" err="1">
                <a:ln>
                  <a:noFill/>
                </a:ln>
                <a:effectLst/>
                <a:uLnTx/>
                <a:uFillTx/>
              </a:rPr>
              <a:t>return</a:t>
            </a:r>
            <a:r>
              <a:rPr kumimoji="0" lang="el-GR" sz="4000" b="0" i="0" u="none" strike="noStrike" kern="0" cap="none" spc="0" normalizeH="0" baseline="0" noProof="0" dirty="0">
                <a:ln>
                  <a:noFill/>
                </a:ln>
                <a:effectLst/>
                <a:uLnTx/>
                <a:uFillTx/>
              </a:rPr>
              <a:t>).</a:t>
            </a:r>
          </a:p>
          <a:p>
            <a:pPr marL="571500" marR="0" lvl="0" indent="-571500" defTabSz="457200" eaLnBrk="1" fontAlgn="auto" latinLnBrk="0" hangingPunct="1">
              <a:lnSpc>
                <a:spcPct val="120000"/>
              </a:lnSpc>
              <a:spcBef>
                <a:spcPts val="0"/>
              </a:spcBef>
              <a:spcAft>
                <a:spcPts val="1800"/>
              </a:spcAft>
              <a:buClrTx/>
              <a:buSzTx/>
              <a:buFont typeface="Arial" panose="020B0604020202020204" pitchFamily="34" charset="0"/>
              <a:buChar char="•"/>
              <a:tabLst/>
              <a:defRPr/>
            </a:pPr>
            <a:r>
              <a:rPr kumimoji="0" lang="el-GR" sz="4000" b="0" i="0" u="none" strike="noStrike" kern="0" cap="none" spc="0" normalizeH="0" baseline="0" noProof="0" dirty="0">
                <a:ln>
                  <a:noFill/>
                </a:ln>
                <a:effectLst/>
                <a:uLnTx/>
                <a:uFillTx/>
              </a:rPr>
              <a:t>R14 περιέχει τη διεύθυνση επιστροφής (LR).</a:t>
            </a:r>
          </a:p>
          <a:p>
            <a:pPr marL="571500" marR="0" lvl="0" indent="-571500" defTabSz="457200" eaLnBrk="1" fontAlgn="auto" latinLnBrk="0" hangingPunct="1">
              <a:lnSpc>
                <a:spcPct val="120000"/>
              </a:lnSpc>
              <a:spcBef>
                <a:spcPts val="0"/>
              </a:spcBef>
              <a:spcAft>
                <a:spcPts val="1800"/>
              </a:spcAft>
              <a:buClrTx/>
              <a:buSzTx/>
              <a:buFont typeface="Arial" panose="020B0604020202020204" pitchFamily="34" charset="0"/>
              <a:buChar char="•"/>
              <a:tabLst/>
              <a:defRPr/>
            </a:pPr>
            <a:r>
              <a:rPr kumimoji="0" lang="el-GR" sz="4000" b="0" i="0" u="none" strike="noStrike" kern="0" cap="none" spc="0" normalizeH="0" baseline="0" noProof="0" dirty="0">
                <a:ln>
                  <a:noFill/>
                </a:ln>
                <a:effectLst/>
                <a:uLnTx/>
                <a:uFillTx/>
              </a:rPr>
              <a:t>#0x4 αφαιρείται γιατί, κατά την είσοδο στη διακοπή, το PC έχει ήδη αυξηθεί κατά 4.</a:t>
            </a:r>
          </a:p>
          <a:p>
            <a:pPr marL="571500" marR="0" lvl="0" indent="-571500" defTabSz="457200" eaLnBrk="1" fontAlgn="auto" latinLnBrk="0" hangingPunct="1">
              <a:lnSpc>
                <a:spcPct val="120000"/>
              </a:lnSpc>
              <a:spcBef>
                <a:spcPts val="0"/>
              </a:spcBef>
              <a:spcAft>
                <a:spcPts val="1800"/>
              </a:spcAft>
              <a:buClrTx/>
              <a:buSzTx/>
              <a:buFont typeface="Arial" panose="020B0604020202020204" pitchFamily="34" charset="0"/>
              <a:buChar char="•"/>
              <a:tabLst/>
              <a:defRPr/>
            </a:pPr>
            <a:r>
              <a:rPr kumimoji="0" lang="el-GR" sz="4000" b="0" i="0" u="none" strike="noStrike" kern="0" cap="none" spc="0" normalizeH="0" baseline="0" noProof="0" dirty="0">
                <a:ln>
                  <a:noFill/>
                </a:ln>
                <a:effectLst/>
                <a:uLnTx/>
                <a:uFillTx/>
              </a:rPr>
              <a:t>Το S στο SUBS επαναφέρει το CPSR (κατάσταση επεξεργαστή), έτσι επιστρέφουμε με ασφάλεια στην προηγούμενη κατάσταση.</a:t>
            </a:r>
          </a:p>
          <a:p>
            <a:pPr marR="0" lvl="0" defTabSz="457200" eaLnBrk="1" fontAlgn="auto" latinLnBrk="0" hangingPunct="1">
              <a:lnSpc>
                <a:spcPct val="120000"/>
              </a:lnSpc>
              <a:spcBef>
                <a:spcPts val="0"/>
              </a:spcBef>
              <a:spcAft>
                <a:spcPts val="1800"/>
              </a:spcAft>
              <a:buClrTx/>
              <a:buSzTx/>
              <a:tabLst/>
              <a:defRPr/>
            </a:pPr>
            <a:r>
              <a:rPr lang="el-GR" sz="4000" dirty="0"/>
              <a:t>Αυτό το </a:t>
            </a:r>
            <a:r>
              <a:rPr lang="el-GR" sz="4000" dirty="0" err="1"/>
              <a:t>block</a:t>
            </a:r>
            <a:r>
              <a:rPr lang="el-GR" sz="4000" dirty="0"/>
              <a:t> </a:t>
            </a:r>
            <a:r>
              <a:rPr lang="el-GR" sz="4000" b="1" dirty="0"/>
              <a:t>καθαρίζει τη διακοπή και από τον WIU</a:t>
            </a:r>
            <a:r>
              <a:rPr lang="el-GR" sz="4000" dirty="0"/>
              <a:t>, επαναφέρει τους καταχωρητές και </a:t>
            </a:r>
            <a:r>
              <a:rPr lang="el-GR" sz="4000" b="1" dirty="0"/>
              <a:t>επιστρέφει κανονικά</a:t>
            </a:r>
            <a:r>
              <a:rPr lang="el-GR" sz="4000" dirty="0"/>
              <a:t> στην εκτέλεση του κύριου προγράμματος.</a:t>
            </a:r>
            <a:endParaRPr kumimoji="0" lang="el-GR" sz="4000" b="0" i="0" u="none" strike="noStrike" kern="0" cap="none" spc="0" normalizeH="0" baseline="0" noProof="0" dirty="0">
              <a:ln>
                <a:noFill/>
              </a:ln>
              <a:effectLst/>
              <a:uLnTx/>
              <a:uFillTx/>
            </a:endParaRPr>
          </a:p>
        </p:txBody>
      </p:sp>
      <p:sp>
        <p:nvSpPr>
          <p:cNvPr id="7" name="TextBox 9">
            <a:extLst>
              <a:ext uri="{FF2B5EF4-FFF2-40B4-BE49-F238E27FC236}">
                <a16:creationId xmlns:a16="http://schemas.microsoft.com/office/drawing/2014/main" id="{AD8DE785-2F49-9357-B720-4AC118EC8188}"/>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36830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A48BBD71-0D82-FCFB-219F-94A75014B46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7937498-7E1D-C390-7A76-42DB21603D86}"/>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6F4DCA90-EC98-8E53-8091-9FF30183EF98}"/>
                </a:ext>
              </a:extLst>
            </p:cNvPr>
            <p:cNvPicPr>
              <a:picLocks noChangeAspect="1"/>
            </p:cNvPicPr>
            <p:nvPr/>
          </p:nvPicPr>
          <p:blipFill>
            <a:blip r:embed="rId2">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8A777077-99A3-3AFE-17F8-4B87046B89C3}"/>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B223C45B-0541-5563-16E2-3526F75991DC}"/>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8CA8F4D9-1138-CA70-60F1-4D2536E9DAC3}"/>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9" name="TextBox 9">
            <a:extLst>
              <a:ext uri="{FF2B5EF4-FFF2-40B4-BE49-F238E27FC236}">
                <a16:creationId xmlns:a16="http://schemas.microsoft.com/office/drawing/2014/main" id="{F878E861-BA4F-4F37-6245-5B44FFD93C74}"/>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
        <p:nvSpPr>
          <p:cNvPr id="10" name="Freeform 10">
            <a:extLst>
              <a:ext uri="{FF2B5EF4-FFF2-40B4-BE49-F238E27FC236}">
                <a16:creationId xmlns:a16="http://schemas.microsoft.com/office/drawing/2014/main" id="{DB579FEE-2388-DE16-CCBC-71A87EF07F0B}"/>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6AF14824-48F8-2364-A0A0-53664F2B7841}"/>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844C29B2-E879-2124-90AF-46B8E9091ADB}"/>
              </a:ext>
            </a:extLst>
          </p:cNvPr>
          <p:cNvSpPr txBox="1"/>
          <p:nvPr/>
        </p:nvSpPr>
        <p:spPr>
          <a:xfrm>
            <a:off x="296722" y="1894275"/>
            <a:ext cx="6019800" cy="4031873"/>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rPr>
              <a:t>; Standard definitions of Mode bits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FF0000"/>
                </a:solidFill>
                <a:effectLst/>
                <a:uLnTx/>
                <a:uFillTx/>
              </a:rPr>
              <a:t>Mode_USR</a:t>
            </a:r>
            <a:r>
              <a:rPr kumimoji="0" lang="en-US" sz="3200" b="0" i="0" u="none" strike="noStrike" kern="0" cap="none" spc="0" normalizeH="0" baseline="0" noProof="0" dirty="0">
                <a:ln>
                  <a:noFill/>
                </a:ln>
                <a:solidFill>
                  <a:srgbClr val="FF0000"/>
                </a:solidFill>
                <a:effectLst/>
                <a:uLnTx/>
                <a:uFillTx/>
              </a:rPr>
              <a:t>        EQU     0x10</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FF0000"/>
                </a:solidFill>
                <a:effectLst/>
                <a:uLnTx/>
                <a:uFillTx/>
              </a:rPr>
              <a:t>Mode_FIQ</a:t>
            </a:r>
            <a:r>
              <a:rPr kumimoji="0" lang="en-US" sz="3200" b="0" i="0" u="none" strike="noStrike" kern="0" cap="none" spc="0" normalizeH="0" baseline="0" noProof="0" dirty="0">
                <a:ln>
                  <a:noFill/>
                </a:ln>
                <a:solidFill>
                  <a:srgbClr val="FF0000"/>
                </a:solidFill>
                <a:effectLst/>
                <a:uLnTx/>
                <a:uFillTx/>
              </a:rPr>
              <a:t>        EQU     0x11</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FF0000"/>
                </a:solidFill>
                <a:effectLst/>
                <a:uLnTx/>
                <a:uFillTx/>
              </a:rPr>
              <a:t>Mode_IRQ</a:t>
            </a:r>
            <a:r>
              <a:rPr kumimoji="0" lang="en-US" sz="3200" b="0" i="0" u="none" strike="noStrike" kern="0" cap="none" spc="0" normalizeH="0" baseline="0" noProof="0" dirty="0">
                <a:ln>
                  <a:noFill/>
                </a:ln>
                <a:solidFill>
                  <a:srgbClr val="FF0000"/>
                </a:solidFill>
                <a:effectLst/>
                <a:uLnTx/>
                <a:uFillTx/>
              </a:rPr>
              <a:t>        EQU     0x12</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FF0000"/>
                </a:solidFill>
                <a:effectLst/>
                <a:uLnTx/>
                <a:uFillTx/>
              </a:rPr>
              <a:t>Mode_SVC</a:t>
            </a:r>
            <a:r>
              <a:rPr kumimoji="0" lang="en-US" sz="3200" b="0" i="0" u="none" strike="noStrike" kern="0" cap="none" spc="0" normalizeH="0" baseline="0" noProof="0" dirty="0">
                <a:ln>
                  <a:noFill/>
                </a:ln>
                <a:solidFill>
                  <a:srgbClr val="FF0000"/>
                </a:solidFill>
                <a:effectLst/>
                <a:uLnTx/>
                <a:uFillTx/>
              </a:rPr>
              <a:t>        EQU     0x13</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FF0000"/>
                </a:solidFill>
                <a:effectLst/>
                <a:uLnTx/>
                <a:uFillTx/>
              </a:rPr>
              <a:t>Mode_ABT</a:t>
            </a:r>
            <a:r>
              <a:rPr kumimoji="0" lang="en-US" sz="3200" b="0" i="0" u="none" strike="noStrike" kern="0" cap="none" spc="0" normalizeH="0" baseline="0" noProof="0" dirty="0">
                <a:ln>
                  <a:noFill/>
                </a:ln>
                <a:solidFill>
                  <a:srgbClr val="FF0000"/>
                </a:solidFill>
                <a:effectLst/>
                <a:uLnTx/>
                <a:uFillTx/>
              </a:rPr>
              <a:t>        EQU     0x17</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FF0000"/>
                </a:solidFill>
                <a:effectLst/>
                <a:uLnTx/>
                <a:uFillTx/>
              </a:rPr>
              <a:t>Mode_UND</a:t>
            </a:r>
            <a:r>
              <a:rPr kumimoji="0" lang="en-US" sz="3200" b="0" i="0" u="none" strike="noStrike" kern="0" cap="none" spc="0" normalizeH="0" baseline="0" noProof="0" dirty="0">
                <a:ln>
                  <a:noFill/>
                </a:ln>
                <a:solidFill>
                  <a:srgbClr val="FF0000"/>
                </a:solidFill>
                <a:effectLst/>
                <a:uLnTx/>
                <a:uFillTx/>
              </a:rPr>
              <a:t>        EQU     0x1B</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FF0000"/>
                </a:solidFill>
                <a:effectLst/>
                <a:uLnTx/>
                <a:uFillTx/>
              </a:rPr>
              <a:t>Mode_SYS</a:t>
            </a:r>
            <a:r>
              <a:rPr kumimoji="0" lang="en-US" sz="3200" b="0" i="0" u="none" strike="noStrike" kern="0" cap="none" spc="0" normalizeH="0" baseline="0" noProof="0" dirty="0">
                <a:ln>
                  <a:noFill/>
                </a:ln>
                <a:solidFill>
                  <a:srgbClr val="FF0000"/>
                </a:solidFill>
                <a:effectLst/>
                <a:uLnTx/>
                <a:uFillTx/>
              </a:rPr>
              <a:t>        EQU     0x1F</a:t>
            </a:r>
          </a:p>
        </p:txBody>
      </p:sp>
      <p:sp>
        <p:nvSpPr>
          <p:cNvPr id="12" name="TextBox 11">
            <a:extLst>
              <a:ext uri="{FF2B5EF4-FFF2-40B4-BE49-F238E27FC236}">
                <a16:creationId xmlns:a16="http://schemas.microsoft.com/office/drawing/2014/main" id="{7C9006AF-FD3C-9142-A378-83BE01487DB6}"/>
              </a:ext>
            </a:extLst>
          </p:cNvPr>
          <p:cNvSpPr txBox="1"/>
          <p:nvPr/>
        </p:nvSpPr>
        <p:spPr>
          <a:xfrm>
            <a:off x="6613244" y="2097431"/>
            <a:ext cx="11400519" cy="3416320"/>
          </a:xfrm>
          <a:prstGeom prst="rect">
            <a:avLst/>
          </a:prstGeom>
          <a:noFill/>
        </p:spPr>
        <p:txBody>
          <a:bodyPr wrap="square">
            <a:spAutoFit/>
          </a:bodyPr>
          <a:lstStyle/>
          <a:p>
            <a:r>
              <a:rPr lang="el-GR" sz="3600" dirty="0"/>
              <a:t>Ο επεξεργαστής ARM9 υποστηρίζει πολλαπλές λειτουργίες (</a:t>
            </a:r>
            <a:r>
              <a:rPr lang="el-GR" sz="3600" dirty="0" err="1"/>
              <a:t>modes</a:t>
            </a:r>
            <a:r>
              <a:rPr lang="el-GR" sz="3600" dirty="0"/>
              <a:t>), κάθε μία με ειδική χρήση:</a:t>
            </a:r>
          </a:p>
          <a:p>
            <a:pPr marL="571500" indent="-571500">
              <a:buFont typeface="Arial" panose="020B0604020202020204" pitchFamily="34" charset="0"/>
              <a:buChar char="•"/>
            </a:pPr>
            <a:r>
              <a:rPr lang="el-GR" sz="3600" dirty="0"/>
              <a:t>User (USR): Κανονικό </a:t>
            </a:r>
            <a:r>
              <a:rPr lang="el-GR" sz="3600" dirty="0" err="1"/>
              <a:t>mode</a:t>
            </a:r>
            <a:r>
              <a:rPr lang="el-GR" sz="3600" dirty="0"/>
              <a:t> για εφαρμογές.</a:t>
            </a:r>
          </a:p>
          <a:p>
            <a:pPr marL="571500" indent="-571500">
              <a:buFont typeface="Arial" panose="020B0604020202020204" pitchFamily="34" charset="0"/>
              <a:buChar char="•"/>
            </a:pPr>
            <a:r>
              <a:rPr lang="el-GR" sz="3600" dirty="0"/>
              <a:t>FIQ (</a:t>
            </a:r>
            <a:r>
              <a:rPr lang="el-GR" sz="3600" dirty="0" err="1"/>
              <a:t>Fast</a:t>
            </a:r>
            <a:r>
              <a:rPr lang="el-GR" sz="3600" dirty="0"/>
              <a:t> </a:t>
            </a:r>
            <a:r>
              <a:rPr lang="el-GR" sz="3600" dirty="0" err="1"/>
              <a:t>Interrupt</a:t>
            </a:r>
            <a:r>
              <a:rPr lang="el-GR" sz="3600" dirty="0"/>
              <a:t>): Χρησιμοποιείται για διακοπές υψηλής προτεραιότητας.</a:t>
            </a:r>
          </a:p>
          <a:p>
            <a:pPr marL="571500" indent="-571500">
              <a:buFont typeface="Arial" panose="020B0604020202020204" pitchFamily="34" charset="0"/>
              <a:buChar char="•"/>
            </a:pPr>
            <a:r>
              <a:rPr lang="el-GR" sz="3600" dirty="0"/>
              <a:t>IRQ (</a:t>
            </a:r>
            <a:r>
              <a:rPr lang="el-GR" sz="3600" dirty="0" err="1"/>
              <a:t>Interrupt</a:t>
            </a:r>
            <a:r>
              <a:rPr lang="el-GR" sz="3600" dirty="0"/>
              <a:t> </a:t>
            </a:r>
            <a:r>
              <a:rPr lang="el-GR" sz="3600" dirty="0" err="1"/>
              <a:t>Request</a:t>
            </a:r>
            <a:r>
              <a:rPr lang="el-GR" sz="3600" dirty="0"/>
              <a:t>): Για γενικές εξωτερικές διακοπές.</a:t>
            </a:r>
          </a:p>
        </p:txBody>
      </p:sp>
      <p:sp>
        <p:nvSpPr>
          <p:cNvPr id="14" name="TextBox 13">
            <a:extLst>
              <a:ext uri="{FF2B5EF4-FFF2-40B4-BE49-F238E27FC236}">
                <a16:creationId xmlns:a16="http://schemas.microsoft.com/office/drawing/2014/main" id="{ACD710FB-7F33-FB32-9DD4-3A4B10966570}"/>
              </a:ext>
            </a:extLst>
          </p:cNvPr>
          <p:cNvSpPr txBox="1"/>
          <p:nvPr/>
        </p:nvSpPr>
        <p:spPr>
          <a:xfrm>
            <a:off x="390529" y="6071354"/>
            <a:ext cx="17906996" cy="3493264"/>
          </a:xfrm>
          <a:prstGeom prst="rect">
            <a:avLst/>
          </a:prstGeom>
          <a:noFill/>
        </p:spPr>
        <p:txBody>
          <a:bodyPr wrap="square">
            <a:spAutoFit/>
          </a:bodyPr>
          <a:lstStyle/>
          <a:p>
            <a:pPr marL="571500" indent="-571500">
              <a:buFont typeface="Arial" panose="020B0604020202020204" pitchFamily="34" charset="0"/>
              <a:buChar char="•"/>
            </a:pPr>
            <a:r>
              <a:rPr lang="el-GR" sz="3600" dirty="0"/>
              <a:t>SVC (</a:t>
            </a:r>
            <a:r>
              <a:rPr lang="el-GR" sz="3600" dirty="0" err="1"/>
              <a:t>Supervisor</a:t>
            </a:r>
            <a:r>
              <a:rPr lang="el-GR" sz="3600" dirty="0"/>
              <a:t>): Για κλήσεις λειτουργικού συστήματος (π.χ. </a:t>
            </a:r>
            <a:r>
              <a:rPr lang="el-GR" sz="3600" dirty="0" err="1"/>
              <a:t>reset</a:t>
            </a:r>
            <a:r>
              <a:rPr lang="el-GR" sz="3600" dirty="0"/>
              <a:t>).</a:t>
            </a:r>
          </a:p>
          <a:p>
            <a:pPr marL="571500" indent="-571500">
              <a:buFont typeface="Arial" panose="020B0604020202020204" pitchFamily="34" charset="0"/>
              <a:buChar char="•"/>
            </a:pPr>
            <a:r>
              <a:rPr lang="el-GR" sz="3600" dirty="0"/>
              <a:t>Abort (ABT): Για λάθη μνήμης.</a:t>
            </a:r>
          </a:p>
          <a:p>
            <a:pPr marL="571500" indent="-571500">
              <a:buFont typeface="Arial" panose="020B0604020202020204" pitchFamily="34" charset="0"/>
              <a:buChar char="•"/>
            </a:pPr>
            <a:r>
              <a:rPr lang="el-GR" sz="3600" dirty="0" err="1"/>
              <a:t>Undefined</a:t>
            </a:r>
            <a:r>
              <a:rPr lang="el-GR" sz="3600" dirty="0"/>
              <a:t> (UND): Για άγνωστες εντολές.</a:t>
            </a:r>
          </a:p>
          <a:p>
            <a:pPr marL="571500" indent="-571500">
              <a:spcAft>
                <a:spcPts val="600"/>
              </a:spcAft>
              <a:buFont typeface="Arial" panose="020B0604020202020204" pitchFamily="34" charset="0"/>
              <a:buChar char="•"/>
            </a:pPr>
            <a:r>
              <a:rPr lang="el-GR" sz="3600" dirty="0" err="1"/>
              <a:t>System</a:t>
            </a:r>
            <a:r>
              <a:rPr lang="el-GR" sz="3600" dirty="0"/>
              <a:t> (SYS): Όμοιο με User, αλλά με πλήρη πρόσβαση.</a:t>
            </a:r>
          </a:p>
          <a:p>
            <a:r>
              <a:rPr lang="el-GR" sz="3600" dirty="0"/>
              <a:t>Η εντολή EQU (</a:t>
            </a:r>
            <a:r>
              <a:rPr lang="el-GR" sz="3600" dirty="0" err="1"/>
              <a:t>equate</a:t>
            </a:r>
            <a:r>
              <a:rPr lang="el-GR" sz="3600" dirty="0"/>
              <a:t>) δηλώνει σταθερές τιμές και κάθε φορά που ο </a:t>
            </a:r>
            <a:r>
              <a:rPr lang="el-GR" sz="3600" dirty="0" err="1"/>
              <a:t>assembler</a:t>
            </a:r>
            <a:r>
              <a:rPr lang="el-GR" sz="3600" dirty="0"/>
              <a:t> βλέπει </a:t>
            </a:r>
            <a:r>
              <a:rPr lang="el-GR" sz="3600" dirty="0" err="1"/>
              <a:t>Mode_USR</a:t>
            </a:r>
            <a:r>
              <a:rPr lang="el-GR" sz="3600" dirty="0"/>
              <a:t>, θα το αντικαθιστά με 0x10.</a:t>
            </a:r>
          </a:p>
        </p:txBody>
      </p:sp>
    </p:spTree>
    <p:extLst>
      <p:ext uri="{BB962C8B-B14F-4D97-AF65-F5344CB8AC3E}">
        <p14:creationId xmlns:p14="http://schemas.microsoft.com/office/powerpoint/2010/main" val="171965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49043C3F-77CC-033D-140C-A5EC5B512A4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3C3A4BE-7ECD-A5D7-C851-F9B18EB81C21}"/>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A0282520-CD2D-D7AA-4C30-2F356F54CBA8}"/>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DC8B11C9-9E68-DB48-6EE3-10E4FF5435C9}"/>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CA19B3AD-CA10-9025-A841-FED4576CBA8F}"/>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E773DE15-F1FF-964D-5E89-A0B797121848}"/>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06D3169C-1338-09C3-17A5-7BA086828791}"/>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8C431739-7189-42B6-3BF6-78B933ED0A1D}"/>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DF714F9B-0B98-B805-C558-B2F2A1EDE500}"/>
              </a:ext>
            </a:extLst>
          </p:cNvPr>
          <p:cNvSpPr txBox="1"/>
          <p:nvPr/>
        </p:nvSpPr>
        <p:spPr>
          <a:xfrm>
            <a:off x="228600" y="1943100"/>
            <a:ext cx="17588498" cy="8226226"/>
          </a:xfrm>
          <a:prstGeom prst="rect">
            <a:avLst/>
          </a:prstGeom>
          <a:noFill/>
        </p:spPr>
        <p:txBody>
          <a:bodyPr wrap="square">
            <a:spAutoFit/>
          </a:bodyPr>
          <a:lstStyle/>
          <a:p>
            <a:pPr marL="0" marR="0" lvl="0" indent="0" defTabSz="457200" eaLnBrk="1" fontAlgn="auto" latinLnBrk="0" hangingPunct="1">
              <a:lnSpc>
                <a:spcPct val="120000"/>
              </a:lnSpc>
              <a:spcBef>
                <a:spcPts val="0"/>
              </a:spcBef>
              <a:spcAft>
                <a:spcPts val="600"/>
              </a:spcAft>
              <a:buClrTx/>
              <a:buSzTx/>
              <a:buFontTx/>
              <a:buNone/>
              <a:tabLst/>
              <a:defRPr/>
            </a:pPr>
            <a:r>
              <a:rPr kumimoji="0" lang="pt-BR" sz="3800" b="0" i="0" u="none" strike="noStrike" kern="0" cap="none" spc="0" normalizeH="0" baseline="0" noProof="0" dirty="0">
                <a:ln>
                  <a:noFill/>
                </a:ln>
                <a:solidFill>
                  <a:srgbClr val="FF0000"/>
                </a:solidFill>
                <a:effectLst/>
                <a:uLnTx/>
                <a:uFillTx/>
              </a:rPr>
              <a:t>FIQHandler      B       FIQHandler</a:t>
            </a:r>
          </a:p>
          <a:p>
            <a:pPr marL="0" marR="0" lvl="0" indent="0" defTabSz="457200" eaLnBrk="1" fontAlgn="auto" latinLnBrk="0" hangingPunct="1">
              <a:lnSpc>
                <a:spcPct val="120000"/>
              </a:lnSpc>
              <a:spcBef>
                <a:spcPts val="0"/>
              </a:spcBef>
              <a:spcAft>
                <a:spcPts val="600"/>
              </a:spcAft>
              <a:buClrTx/>
              <a:buSzTx/>
              <a:buFontTx/>
              <a:buNone/>
              <a:tabLst/>
              <a:defRPr/>
            </a:pPr>
            <a:r>
              <a:rPr kumimoji="0" lang="el-GR" sz="3800" b="0" i="0" u="none" strike="noStrike" kern="0" cap="none" spc="0" normalizeH="0" baseline="0" noProof="0" dirty="0">
                <a:ln>
                  <a:noFill/>
                </a:ln>
                <a:effectLst/>
                <a:uLnTx/>
                <a:uFillTx/>
              </a:rPr>
              <a:t>Όπως και οι υπόλοιπες </a:t>
            </a:r>
            <a:r>
              <a:rPr kumimoji="0" lang="el-GR" sz="3800" b="0" i="0" u="none" strike="noStrike" kern="0" cap="none" spc="0" normalizeH="0" baseline="0" noProof="0" dirty="0" err="1">
                <a:ln>
                  <a:noFill/>
                </a:ln>
                <a:effectLst/>
                <a:uLnTx/>
                <a:uFillTx/>
              </a:rPr>
              <a:t>dummy</a:t>
            </a:r>
            <a:r>
              <a:rPr kumimoji="0" lang="el-GR" sz="3800" b="0" i="0" u="none" strike="noStrike" kern="0" cap="none" spc="0" normalizeH="0" baseline="0" noProof="0" dirty="0">
                <a:ln>
                  <a:noFill/>
                </a:ln>
                <a:effectLst/>
                <a:uLnTx/>
                <a:uFillTx/>
              </a:rPr>
              <a:t> </a:t>
            </a:r>
            <a:r>
              <a:rPr kumimoji="0" lang="el-GR" sz="3800" b="0" i="0" u="none" strike="noStrike" kern="0" cap="none" spc="0" normalizeH="0" baseline="0" noProof="0" dirty="0" err="1">
                <a:ln>
                  <a:noFill/>
                </a:ln>
                <a:effectLst/>
                <a:uLnTx/>
                <a:uFillTx/>
              </a:rPr>
              <a:t>handlers</a:t>
            </a:r>
            <a:r>
              <a:rPr kumimoji="0" lang="el-GR" sz="3800" b="0" i="0" u="none" strike="noStrike" kern="0" cap="none" spc="0" normalizeH="0" baseline="0" noProof="0" dirty="0">
                <a:ln>
                  <a:noFill/>
                </a:ln>
                <a:effectLst/>
                <a:uLnTx/>
                <a:uFillTx/>
              </a:rPr>
              <a:t>, η </a:t>
            </a:r>
            <a:r>
              <a:rPr kumimoji="0" lang="el-GR" sz="3800" b="0" i="0" u="none" strike="noStrike" kern="0" cap="none" spc="0" normalizeH="0" baseline="0" noProof="0" dirty="0" err="1">
                <a:ln>
                  <a:noFill/>
                </a:ln>
                <a:effectLst/>
                <a:uLnTx/>
                <a:uFillTx/>
              </a:rPr>
              <a:t>FIQHandler</a:t>
            </a:r>
            <a:r>
              <a:rPr kumimoji="0" lang="el-GR" sz="3800" b="0" i="0" u="none" strike="noStrike" kern="0" cap="none" spc="0" normalizeH="0" baseline="0" noProof="0" dirty="0">
                <a:ln>
                  <a:noFill/>
                </a:ln>
                <a:effectLst/>
                <a:uLnTx/>
                <a:uFillTx/>
              </a:rPr>
              <a:t>, είναι απλώς ένα άπειρο </a:t>
            </a:r>
            <a:r>
              <a:rPr kumimoji="0" lang="el-GR" sz="3800" b="0" i="0" u="none" strike="noStrike" kern="0" cap="none" spc="0" normalizeH="0" baseline="0" noProof="0" dirty="0" err="1">
                <a:ln>
                  <a:noFill/>
                </a:ln>
                <a:effectLst/>
                <a:uLnTx/>
                <a:uFillTx/>
              </a:rPr>
              <a:t>loop</a:t>
            </a:r>
            <a:r>
              <a:rPr kumimoji="0" lang="el-GR" sz="3800" b="0" i="0" u="none" strike="noStrike" kern="0" cap="none" spc="0" normalizeH="0" baseline="0" noProof="0" dirty="0">
                <a:ln>
                  <a:noFill/>
                </a:ln>
                <a:effectLst/>
                <a:uLnTx/>
                <a:uFillTx/>
              </a:rPr>
              <a:t> που επιστρέφει στον εαυτό της. Αν προκύψει διακοπή FIQ και δεν έχει οριστεί ειδική ρουτίνα, ο επεξεργαστής θα κολλήσει σε αυτό το σημείο. </a:t>
            </a:r>
          </a:p>
          <a:p>
            <a:pPr marL="0" marR="0" lvl="0" indent="0" defTabSz="457200" eaLnBrk="1" fontAlgn="auto" latinLnBrk="0" hangingPunct="1">
              <a:lnSpc>
                <a:spcPct val="120000"/>
              </a:lnSpc>
              <a:spcBef>
                <a:spcPts val="0"/>
              </a:spcBef>
              <a:spcAft>
                <a:spcPts val="1800"/>
              </a:spcAft>
              <a:buClrTx/>
              <a:buSzTx/>
              <a:buFontTx/>
              <a:buNone/>
              <a:tabLst/>
              <a:defRPr/>
            </a:pPr>
            <a:r>
              <a:rPr kumimoji="0" lang="el-GR" sz="3800" b="0" i="0" u="none" strike="noStrike" kern="0" cap="none" spc="0" normalizeH="0" baseline="0" noProof="0" dirty="0">
                <a:ln>
                  <a:noFill/>
                </a:ln>
                <a:effectLst/>
                <a:uLnTx/>
                <a:uFillTx/>
              </a:rPr>
              <a:t>Χρήσιμο για </a:t>
            </a:r>
            <a:r>
              <a:rPr kumimoji="0" lang="el-GR" sz="3800" b="0" i="0" u="none" strike="noStrike" kern="0" cap="none" spc="0" normalizeH="0" baseline="0" noProof="0" dirty="0" err="1">
                <a:ln>
                  <a:noFill/>
                </a:ln>
                <a:effectLst/>
                <a:uLnTx/>
                <a:uFillTx/>
              </a:rPr>
              <a:t>debugging</a:t>
            </a:r>
            <a:r>
              <a:rPr kumimoji="0" lang="el-GR" sz="3800" b="0" i="0" u="none" strike="noStrike" kern="0" cap="none" spc="0" normalizeH="0" baseline="0" noProof="0" dirty="0">
                <a:ln>
                  <a:noFill/>
                </a:ln>
                <a:effectLst/>
                <a:uLnTx/>
                <a:uFillTx/>
              </a:rPr>
              <a:t> ώστε να γνωρίζουμε ότι ενεργοποιήθηκε διακοπή χωρίς υλοποιημένη εξυπηρέτηση.</a:t>
            </a:r>
          </a:p>
          <a:p>
            <a:pPr marL="0" marR="0" lvl="0" indent="0" defTabSz="457200" eaLnBrk="1" fontAlgn="auto" latinLnBrk="0" hangingPunct="1">
              <a:lnSpc>
                <a:spcPct val="120000"/>
              </a:lnSpc>
              <a:spcBef>
                <a:spcPts val="0"/>
              </a:spcBef>
              <a:spcAft>
                <a:spcPts val="600"/>
              </a:spcAft>
              <a:buClrTx/>
              <a:buSzTx/>
              <a:buFontTx/>
              <a:buNone/>
              <a:tabLst/>
              <a:defRPr/>
            </a:pPr>
            <a:r>
              <a:rPr kumimoji="0" lang="en-US" sz="3800" b="0" i="0" u="none" strike="noStrike" kern="0" cap="none" spc="0" normalizeH="0" baseline="0" noProof="0" dirty="0">
                <a:ln>
                  <a:noFill/>
                </a:ln>
                <a:solidFill>
                  <a:srgbClr val="FF0000"/>
                </a:solidFill>
                <a:effectLst/>
                <a:uLnTx/>
                <a:uFillTx/>
              </a:rPr>
              <a:t> EXPORT  </a:t>
            </a:r>
            <a:r>
              <a:rPr kumimoji="0" lang="en-US" sz="3800" b="0" i="0" u="none" strike="noStrike" kern="0" cap="none" spc="0" normalizeH="0" baseline="0" noProof="0" dirty="0" err="1">
                <a:ln>
                  <a:noFill/>
                </a:ln>
                <a:solidFill>
                  <a:srgbClr val="FF0000"/>
                </a:solidFill>
                <a:effectLst/>
                <a:uLnTx/>
                <a:uFillTx/>
              </a:rPr>
              <a:t>Reset_Handler</a:t>
            </a:r>
            <a:endParaRPr kumimoji="0" lang="el-GR" sz="38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20000"/>
              </a:lnSpc>
              <a:spcBef>
                <a:spcPts val="0"/>
              </a:spcBef>
              <a:spcAft>
                <a:spcPts val="1800"/>
              </a:spcAft>
              <a:buClrTx/>
              <a:buSzTx/>
              <a:buFontTx/>
              <a:buNone/>
              <a:tabLst/>
              <a:defRPr/>
            </a:pPr>
            <a:r>
              <a:rPr kumimoji="0" lang="el-GR" sz="3800" b="0" i="0" u="none" strike="noStrike" kern="0" cap="none" spc="0" normalizeH="0" baseline="0" noProof="0" dirty="0">
                <a:ln>
                  <a:noFill/>
                </a:ln>
                <a:effectLst/>
                <a:uLnTx/>
                <a:uFillTx/>
              </a:rPr>
              <a:t>Η εντολή EXPORT, δηλώνει ότι το </a:t>
            </a:r>
            <a:r>
              <a:rPr kumimoji="0" lang="el-GR" sz="3800" b="0" i="0" u="none" strike="noStrike" kern="0" cap="none" spc="0" normalizeH="0" baseline="0" noProof="0" dirty="0" err="1">
                <a:ln>
                  <a:noFill/>
                </a:ln>
                <a:effectLst/>
                <a:uLnTx/>
                <a:uFillTx/>
              </a:rPr>
              <a:t>label</a:t>
            </a:r>
            <a:r>
              <a:rPr kumimoji="0" lang="el-GR" sz="3800" b="0" i="0" u="none" strike="noStrike" kern="0" cap="none" spc="0" normalizeH="0" baseline="0" noProof="0" dirty="0">
                <a:ln>
                  <a:noFill/>
                </a:ln>
                <a:effectLst/>
                <a:uLnTx/>
                <a:uFillTx/>
              </a:rPr>
              <a:t> </a:t>
            </a:r>
            <a:r>
              <a:rPr kumimoji="0" lang="el-GR" sz="3800" b="0" i="0" u="none" strike="noStrike" kern="0" cap="none" spc="0" normalizeH="0" baseline="0" noProof="0" dirty="0" err="1">
                <a:ln>
                  <a:noFill/>
                </a:ln>
                <a:effectLst/>
                <a:uLnTx/>
                <a:uFillTx/>
              </a:rPr>
              <a:t>Reset_Handler</a:t>
            </a:r>
            <a:r>
              <a:rPr kumimoji="0" lang="el-GR" sz="3800" b="0" i="0" u="none" strike="noStrike" kern="0" cap="none" spc="0" normalizeH="0" baseline="0" noProof="0" dirty="0">
                <a:ln>
                  <a:noFill/>
                </a:ln>
                <a:effectLst/>
                <a:uLnTx/>
                <a:uFillTx/>
              </a:rPr>
              <a:t> είναι ορατό εκτός αρχείου, δηλαδή μπορεί να χρησιμοποιηθεί από </a:t>
            </a:r>
            <a:r>
              <a:rPr kumimoji="0" lang="el-GR" sz="3800" b="0" i="0" u="none" strike="noStrike" kern="0" cap="none" spc="0" normalizeH="0" baseline="0" noProof="0" dirty="0" err="1">
                <a:ln>
                  <a:noFill/>
                </a:ln>
                <a:effectLst/>
                <a:uLnTx/>
                <a:uFillTx/>
              </a:rPr>
              <a:t>linker</a:t>
            </a:r>
            <a:r>
              <a:rPr kumimoji="0" lang="el-GR" sz="3800" b="0" i="0" u="none" strike="noStrike" kern="0" cap="none" spc="0" normalizeH="0" baseline="0" noProof="0" dirty="0">
                <a:ln>
                  <a:noFill/>
                </a:ln>
                <a:effectLst/>
                <a:uLnTx/>
                <a:uFillTx/>
              </a:rPr>
              <a:t> ή άλλα </a:t>
            </a:r>
            <a:r>
              <a:rPr kumimoji="0" lang="el-GR" sz="3800" b="0" i="0" u="none" strike="noStrike" kern="0" cap="none" spc="0" normalizeH="0" baseline="0" noProof="0" dirty="0" err="1">
                <a:ln>
                  <a:noFill/>
                </a:ln>
                <a:effectLst/>
                <a:uLnTx/>
                <a:uFillTx/>
              </a:rPr>
              <a:t>modules.Είναι</a:t>
            </a:r>
            <a:r>
              <a:rPr kumimoji="0" lang="el-GR" sz="3800" b="0" i="0" u="none" strike="noStrike" kern="0" cap="none" spc="0" normalizeH="0" baseline="0" noProof="0" dirty="0">
                <a:ln>
                  <a:noFill/>
                </a:ln>
                <a:effectLst/>
                <a:uLnTx/>
                <a:uFillTx/>
              </a:rPr>
              <a:t> απαραίτητο για να τοποθετηθεί σωστά στο </a:t>
            </a:r>
            <a:r>
              <a:rPr kumimoji="0" lang="el-GR" sz="3800" b="0" i="0" u="none" strike="noStrike" kern="0" cap="none" spc="0" normalizeH="0" baseline="0" noProof="0" dirty="0" err="1">
                <a:ln>
                  <a:noFill/>
                </a:ln>
                <a:effectLst/>
                <a:uLnTx/>
                <a:uFillTx/>
              </a:rPr>
              <a:t>vector</a:t>
            </a:r>
            <a:r>
              <a:rPr kumimoji="0" lang="el-GR" sz="3800" b="0" i="0" u="none" strike="noStrike" kern="0" cap="none" spc="0" normalizeH="0" baseline="0" noProof="0" dirty="0">
                <a:ln>
                  <a:noFill/>
                </a:ln>
                <a:effectLst/>
                <a:uLnTx/>
                <a:uFillTx/>
              </a:rPr>
              <a:t> </a:t>
            </a:r>
            <a:r>
              <a:rPr kumimoji="0" lang="el-GR" sz="3800" b="0" i="0" u="none" strike="noStrike" kern="0" cap="none" spc="0" normalizeH="0" baseline="0" noProof="0" dirty="0" err="1">
                <a:ln>
                  <a:noFill/>
                </a:ln>
                <a:effectLst/>
                <a:uLnTx/>
                <a:uFillTx/>
              </a:rPr>
              <a:t>table</a:t>
            </a:r>
            <a:r>
              <a:rPr kumimoji="0" lang="el-GR" sz="3800" b="0" i="0" u="none" strike="noStrike" kern="0" cap="none" spc="0" normalizeH="0" baseline="0" noProof="0" dirty="0">
                <a:ln>
                  <a:noFill/>
                </a:ln>
                <a:effectLst/>
                <a:uLnTx/>
                <a:uFillTx/>
              </a:rPr>
              <a:t>, αφού είναι η πρώτη ρουτίνα που θα εκτελεστεί μετά από </a:t>
            </a:r>
            <a:r>
              <a:rPr kumimoji="0" lang="el-GR" sz="3800" b="0" i="0" u="none" strike="noStrike" kern="0" cap="none" spc="0" normalizeH="0" baseline="0" noProof="0" dirty="0" err="1">
                <a:ln>
                  <a:noFill/>
                </a:ln>
                <a:effectLst/>
                <a:uLnTx/>
                <a:uFillTx/>
              </a:rPr>
              <a:t>reset</a:t>
            </a:r>
            <a:r>
              <a:rPr kumimoji="0" lang="el-GR" sz="3800" b="0" i="0" u="none" strike="noStrike" kern="0" cap="none" spc="0" normalizeH="0" baseline="0" noProof="0" dirty="0">
                <a:ln>
                  <a:noFill/>
                </a:ln>
                <a:effectLst/>
                <a:uLnTx/>
                <a:uFillTx/>
              </a:rPr>
              <a:t>.</a:t>
            </a:r>
          </a:p>
        </p:txBody>
      </p:sp>
      <p:sp>
        <p:nvSpPr>
          <p:cNvPr id="7" name="TextBox 9">
            <a:extLst>
              <a:ext uri="{FF2B5EF4-FFF2-40B4-BE49-F238E27FC236}">
                <a16:creationId xmlns:a16="http://schemas.microsoft.com/office/drawing/2014/main" id="{94D66D1A-BBA8-CDE4-2B91-F37EE3BA7F0E}"/>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1940428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84F304A5-3B12-5D5C-0CA7-378949F7ED8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E728760-6300-1A9F-90E9-5FD983ECD544}"/>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170B2278-EA17-06EF-3CD4-F434DAA9F5D0}"/>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5FB7A76B-B381-D842-CCE0-F88E89F2426C}"/>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7952A456-E9F0-3D04-A8FF-38FFC0200F33}"/>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50370089-D0E5-DFA2-4760-70CE1A1E3D97}"/>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221DFADF-5C61-746A-9958-919B22CB744E}"/>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B4DAFE65-6A86-FD2D-2B53-71E5AB3EB81C}"/>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3CFB4564-156D-B203-893E-DEB89EB57ADA}"/>
              </a:ext>
            </a:extLst>
          </p:cNvPr>
          <p:cNvSpPr txBox="1"/>
          <p:nvPr/>
        </p:nvSpPr>
        <p:spPr>
          <a:xfrm>
            <a:off x="228600" y="1943100"/>
            <a:ext cx="17588498" cy="7370607"/>
          </a:xfrm>
          <a:prstGeom prst="rect">
            <a:avLst/>
          </a:prstGeom>
          <a:noFill/>
        </p:spPr>
        <p:txBody>
          <a:bodyPr wrap="square">
            <a:spAutoFit/>
          </a:bodyPr>
          <a:lstStyle/>
          <a:p>
            <a:pPr marL="0" marR="0" lvl="0" indent="0" defTabSz="457200" eaLnBrk="1" fontAlgn="auto" latinLnBrk="0" hangingPunct="1">
              <a:lnSpc>
                <a:spcPct val="120000"/>
              </a:lnSpc>
              <a:spcBef>
                <a:spcPts val="0"/>
              </a:spcBef>
              <a:spcAft>
                <a:spcPts val="600"/>
              </a:spcAft>
              <a:buClrTx/>
              <a:buSzTx/>
              <a:buFontTx/>
              <a:buNone/>
              <a:tabLst/>
              <a:defRPr/>
            </a:pPr>
            <a:r>
              <a:rPr kumimoji="0" lang="pt-BR" sz="3800" b="0" i="0" u="none" strike="noStrike" kern="0" cap="none" spc="0" normalizeH="0" baseline="0" noProof="0" dirty="0">
                <a:ln>
                  <a:noFill/>
                </a:ln>
                <a:solidFill>
                  <a:srgbClr val="FF0000"/>
                </a:solidFill>
                <a:effectLst/>
                <a:uLnTx/>
                <a:uFillTx/>
              </a:rPr>
              <a:t>Reset_Handler   </a:t>
            </a:r>
          </a:p>
          <a:p>
            <a:pPr marL="0" marR="0" lvl="0" indent="0" defTabSz="457200" eaLnBrk="1" fontAlgn="auto" latinLnBrk="0" hangingPunct="1">
              <a:lnSpc>
                <a:spcPct val="120000"/>
              </a:lnSpc>
              <a:spcBef>
                <a:spcPts val="0"/>
              </a:spcBef>
              <a:spcAft>
                <a:spcPts val="600"/>
              </a:spcAft>
              <a:buClrTx/>
              <a:buSzTx/>
              <a:buFontTx/>
              <a:buNone/>
              <a:tabLst/>
              <a:defRPr/>
            </a:pPr>
            <a:r>
              <a:rPr kumimoji="0" lang="pt-BR" sz="3800" b="0" i="0" u="none" strike="noStrike" kern="0" cap="none" spc="0" normalizeH="0" baseline="0" noProof="0" dirty="0">
                <a:ln>
                  <a:noFill/>
                </a:ln>
                <a:solidFill>
                  <a:srgbClr val="FF0000"/>
                </a:solidFill>
                <a:effectLst/>
                <a:uLnTx/>
                <a:uFillTx/>
              </a:rPr>
              <a:t>                NOP     ; Wait for OSC stabilization</a:t>
            </a:r>
          </a:p>
          <a:p>
            <a:pPr marL="0" marR="0" lvl="0" indent="0" defTabSz="457200" eaLnBrk="1" fontAlgn="auto" latinLnBrk="0" hangingPunct="1">
              <a:lnSpc>
                <a:spcPct val="120000"/>
              </a:lnSpc>
              <a:spcBef>
                <a:spcPts val="0"/>
              </a:spcBef>
              <a:spcAft>
                <a:spcPts val="600"/>
              </a:spcAft>
              <a:buClrTx/>
              <a:buSzTx/>
              <a:buFontTx/>
              <a:buNone/>
              <a:tabLst/>
              <a:defRPr/>
            </a:pPr>
            <a:r>
              <a:rPr kumimoji="0" lang="pt-BR" sz="3800" b="0" i="0" u="none" strike="noStrike" kern="0" cap="none" spc="0" normalizeH="0" baseline="0" noProof="0" dirty="0">
                <a:ln>
                  <a:noFill/>
                </a:ln>
                <a:solidFill>
                  <a:srgbClr val="FF0000"/>
                </a:solidFill>
                <a:effectLst/>
                <a:uLnTx/>
                <a:uFillTx/>
              </a:rPr>
              <a:t>                </a:t>
            </a:r>
            <a:r>
              <a:rPr kumimoji="0" lang="el-GR" sz="3800" b="0" i="0" u="none" strike="noStrike" kern="0" cap="none" spc="0" normalizeH="0" baseline="0" noProof="0" dirty="0">
                <a:ln>
                  <a:noFill/>
                </a:ln>
                <a:solidFill>
                  <a:srgbClr val="FF0000"/>
                </a:solidFill>
                <a:effectLst/>
                <a:uLnTx/>
                <a:uFillTx/>
              </a:rPr>
              <a:t>……..</a:t>
            </a:r>
            <a:endParaRPr kumimoji="0" lang="pt-BR" sz="38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20000"/>
              </a:lnSpc>
              <a:spcBef>
                <a:spcPts val="0"/>
              </a:spcBef>
              <a:spcAft>
                <a:spcPts val="600"/>
              </a:spcAft>
              <a:buClrTx/>
              <a:buSzTx/>
              <a:buFontTx/>
              <a:buNone/>
              <a:tabLst/>
              <a:defRPr/>
            </a:pPr>
            <a:r>
              <a:rPr kumimoji="0" lang="pt-BR" sz="3800" b="0" i="0" u="none" strike="noStrike" kern="0" cap="none" spc="0" normalizeH="0" baseline="0" noProof="0" dirty="0">
                <a:ln>
                  <a:noFill/>
                </a:ln>
                <a:solidFill>
                  <a:srgbClr val="FF0000"/>
                </a:solidFill>
                <a:effectLst/>
                <a:uLnTx/>
                <a:uFillTx/>
              </a:rPr>
              <a:t>				NOP</a:t>
            </a:r>
            <a:endParaRPr kumimoji="0" lang="el-GR" sz="38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20000"/>
              </a:lnSpc>
              <a:spcBef>
                <a:spcPts val="0"/>
              </a:spcBef>
              <a:spcAft>
                <a:spcPts val="600"/>
              </a:spcAft>
              <a:buClrTx/>
              <a:buSzTx/>
              <a:buFontTx/>
              <a:buNone/>
              <a:tabLst/>
              <a:defRPr/>
            </a:pPr>
            <a:r>
              <a:rPr kumimoji="0" lang="el-GR" sz="3800" b="0" i="0" u="none" strike="noStrike" kern="0" cap="none" spc="0" normalizeH="0" baseline="0" noProof="0" dirty="0">
                <a:ln>
                  <a:noFill/>
                </a:ln>
                <a:effectLst/>
                <a:uLnTx/>
                <a:uFillTx/>
              </a:rPr>
              <a:t>Η εντολή NOP (</a:t>
            </a:r>
            <a:r>
              <a:rPr kumimoji="0" lang="el-GR" sz="3800" b="0" i="0" u="none" strike="noStrike" kern="0" cap="none" spc="0" normalizeH="0" baseline="0" noProof="0" dirty="0" err="1">
                <a:ln>
                  <a:noFill/>
                </a:ln>
                <a:effectLst/>
                <a:uLnTx/>
                <a:uFillTx/>
              </a:rPr>
              <a:t>No</a:t>
            </a:r>
            <a:r>
              <a:rPr kumimoji="0" lang="el-GR" sz="3800" b="0" i="0" u="none" strike="noStrike" kern="0" cap="none" spc="0" normalizeH="0" baseline="0" noProof="0" dirty="0">
                <a:ln>
                  <a:noFill/>
                </a:ln>
                <a:effectLst/>
                <a:uLnTx/>
                <a:uFillTx/>
              </a:rPr>
              <a:t> Operation) δεν κάνει τίποτα, απλώς καταναλώνει κύκλους ρολογιού. Εδώ χρησιμοποιείται 10 φορές για να δημιουργηθεί τεχνητή καθυστέρηση ώστε να σταθεροποιηθεί ο ταλαντωτής (OSC – </a:t>
            </a:r>
            <a:r>
              <a:rPr kumimoji="0" lang="el-GR" sz="3800" b="0" i="0" u="none" strike="noStrike" kern="0" cap="none" spc="0" normalizeH="0" baseline="0" noProof="0" dirty="0" err="1">
                <a:ln>
                  <a:noFill/>
                </a:ln>
                <a:effectLst/>
                <a:uLnTx/>
                <a:uFillTx/>
              </a:rPr>
              <a:t>Oscillator</a:t>
            </a:r>
            <a:r>
              <a:rPr kumimoji="0" lang="el-GR" sz="3800" b="0" i="0" u="none" strike="noStrike" kern="0" cap="none" spc="0" normalizeH="0" baseline="0" noProof="0" dirty="0">
                <a:ln>
                  <a:noFill/>
                </a:ln>
                <a:effectLst/>
                <a:uLnTx/>
                <a:uFillTx/>
              </a:rPr>
              <a:t>) του συστήματος μετά το </a:t>
            </a:r>
            <a:r>
              <a:rPr kumimoji="0" lang="el-GR" sz="3800" b="0" i="0" u="none" strike="noStrike" kern="0" cap="none" spc="0" normalizeH="0" baseline="0" noProof="0" dirty="0" err="1">
                <a:ln>
                  <a:noFill/>
                </a:ln>
                <a:effectLst/>
                <a:uLnTx/>
                <a:uFillTx/>
              </a:rPr>
              <a:t>reset</a:t>
            </a:r>
            <a:r>
              <a:rPr kumimoji="0" lang="el-GR" sz="3800" b="0" i="0" u="none" strike="noStrike" kern="0" cap="none" spc="0" normalizeH="0" baseline="0" noProof="0" dirty="0">
                <a:ln>
                  <a:noFill/>
                </a:ln>
                <a:effectLst/>
                <a:uLnTx/>
                <a:uFillTx/>
              </a:rPr>
              <a:t>. Αυτή η μικρή καθυστέρηση είναι σημαντική για να μην αρχίσουν να λειτουργούν τα περιφερειακά πριν «ανέβει» σωστά το ρολόι. Δεν χρησιμοποιείται κάποιος </a:t>
            </a:r>
            <a:r>
              <a:rPr kumimoji="0" lang="el-GR" sz="3800" b="0" i="0" u="none" strike="noStrike" kern="0" cap="none" spc="0" normalizeH="0" baseline="0" noProof="0" dirty="0" err="1">
                <a:ln>
                  <a:noFill/>
                </a:ln>
                <a:effectLst/>
                <a:uLnTx/>
                <a:uFillTx/>
              </a:rPr>
              <a:t>χρονομετρητής</a:t>
            </a:r>
            <a:r>
              <a:rPr kumimoji="0" lang="el-GR" sz="3800" b="0" i="0" u="none" strike="noStrike" kern="0" cap="none" spc="0" normalizeH="0" baseline="0" noProof="0" dirty="0">
                <a:ln>
                  <a:noFill/>
                </a:ln>
                <a:effectLst/>
                <a:uLnTx/>
                <a:uFillTx/>
              </a:rPr>
              <a:t>, γιατί ακόμη το σύστημα βρίσκεται στην αρχική του φάση.</a:t>
            </a:r>
          </a:p>
        </p:txBody>
      </p:sp>
      <p:sp>
        <p:nvSpPr>
          <p:cNvPr id="7" name="TextBox 9">
            <a:extLst>
              <a:ext uri="{FF2B5EF4-FFF2-40B4-BE49-F238E27FC236}">
                <a16:creationId xmlns:a16="http://schemas.microsoft.com/office/drawing/2014/main" id="{EE83E7FD-03B7-6718-5E9F-9E6E610AEDF7}"/>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2411209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C85E0134-BA32-48BC-EC75-A27B0358435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E4B01F2-A5CF-9F7C-3E6A-FF1B97B46422}"/>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39CB13C9-44F2-1140-F917-94EE30E7B35E}"/>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E276B666-73A4-0E04-2EFC-7EA6BA14BBAA}"/>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510D400F-8373-7C95-2067-D3D4AB739B2F}"/>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65C0F8F8-A377-765F-12F4-1564FF99A5AD}"/>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E1549467-1D98-E15F-1F8C-6861237CC7C4}"/>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EA009A93-E563-C89A-66C4-6D5B0405D0FB}"/>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3F2CABB0-03EC-0395-96A1-1719610C9E10}"/>
              </a:ext>
            </a:extLst>
          </p:cNvPr>
          <p:cNvSpPr txBox="1"/>
          <p:nvPr/>
        </p:nvSpPr>
        <p:spPr>
          <a:xfrm>
            <a:off x="318502" y="1729707"/>
            <a:ext cx="17588498" cy="8410316"/>
          </a:xfrm>
          <a:prstGeom prst="rect">
            <a:avLst/>
          </a:prstGeom>
          <a:noFill/>
        </p:spPr>
        <p:txBody>
          <a:bodyPr wrap="square">
            <a:spAutoFit/>
          </a:bodyPr>
          <a:lstStyle/>
          <a:p>
            <a:pPr marL="0" marR="0" lvl="0" indent="0" defTabSz="457200" eaLnBrk="1" fontAlgn="auto" latinLnBrk="0" hangingPunct="1">
              <a:lnSpc>
                <a:spcPct val="120000"/>
              </a:lnSpc>
              <a:spcBef>
                <a:spcPts val="0"/>
              </a:spcBef>
              <a:spcAft>
                <a:spcPts val="600"/>
              </a:spcAft>
              <a:buClrTx/>
              <a:buSzTx/>
              <a:buFontTx/>
              <a:buNone/>
              <a:tabLst/>
              <a:defRPr/>
            </a:pPr>
            <a:r>
              <a:rPr kumimoji="0" lang="en-US" sz="3600" b="0" i="0" u="none" strike="noStrike" kern="0" cap="none" spc="0" normalizeH="0" baseline="0" noProof="0" dirty="0">
                <a:ln>
                  <a:noFill/>
                </a:ln>
                <a:solidFill>
                  <a:srgbClr val="FF0000"/>
                </a:solidFill>
                <a:effectLst/>
                <a:uLnTx/>
                <a:uFillTx/>
              </a:rPr>
              <a:t>; Load SCU Base address to R0</a:t>
            </a:r>
          </a:p>
          <a:p>
            <a:pPr marL="0" marR="0" lvl="0" indent="0" defTabSz="457200" eaLnBrk="1" fontAlgn="auto" latinLnBrk="0" hangingPunct="1">
              <a:lnSpc>
                <a:spcPct val="120000"/>
              </a:lnSpc>
              <a:spcBef>
                <a:spcPts val="0"/>
              </a:spcBef>
              <a:spcAft>
                <a:spcPts val="600"/>
              </a:spcAft>
              <a:buClrTx/>
              <a:buSzTx/>
              <a:buFontTx/>
              <a:buNone/>
              <a:tabLst/>
              <a:defRPr/>
            </a:pPr>
            <a:r>
              <a:rPr kumimoji="0" lang="en-US" sz="3600" b="0" i="0" u="none" strike="noStrike" kern="0" cap="none" spc="0" normalizeH="0" baseline="0" noProof="0" dirty="0">
                <a:ln>
                  <a:noFill/>
                </a:ln>
                <a:solidFill>
                  <a:srgbClr val="FF0000"/>
                </a:solidFill>
                <a:effectLst/>
                <a:uLnTx/>
                <a:uFillTx/>
              </a:rPr>
              <a:t>LDR		R0, =SCU_BASE</a:t>
            </a:r>
            <a:endParaRPr kumimoji="0" lang="el-GR"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20000"/>
              </a:lnSpc>
              <a:spcBef>
                <a:spcPts val="0"/>
              </a:spcBef>
              <a:spcAft>
                <a:spcPts val="1800"/>
              </a:spcAft>
              <a:buClrTx/>
              <a:buSzTx/>
              <a:buFontTx/>
              <a:buNone/>
              <a:tabLst/>
              <a:defRPr/>
            </a:pPr>
            <a:r>
              <a:rPr kumimoji="0" lang="el-GR" sz="3600" b="0" i="0" u="none" strike="noStrike" kern="0" cap="none" spc="0" normalizeH="0" baseline="0" noProof="0" dirty="0">
                <a:ln>
                  <a:noFill/>
                </a:ln>
                <a:effectLst/>
                <a:uLnTx/>
                <a:uFillTx/>
              </a:rPr>
              <a:t> Φορτώνει στο R0 τη βασική διεύθυνση του </a:t>
            </a:r>
            <a:r>
              <a:rPr kumimoji="0" lang="el-GR" sz="3600" b="0" i="0" u="none" strike="noStrike" kern="0" cap="none" spc="0" normalizeH="0" baseline="0" noProof="0" dirty="0" err="1">
                <a:ln>
                  <a:noFill/>
                </a:ln>
                <a:effectLst/>
                <a:uLnTx/>
                <a:uFillTx/>
              </a:rPr>
              <a:t>System</a:t>
            </a:r>
            <a:r>
              <a:rPr kumimoji="0" lang="el-GR" sz="3600" b="0" i="0" u="none" strike="noStrike" kern="0" cap="none" spc="0" normalizeH="0" baseline="0" noProof="0" dirty="0">
                <a:ln>
                  <a:noFill/>
                </a:ln>
                <a:effectLst/>
                <a:uLnTx/>
                <a:uFillTx/>
              </a:rPr>
              <a:t> </a:t>
            </a:r>
            <a:r>
              <a:rPr kumimoji="0" lang="el-GR" sz="3600" b="0" i="0" u="none" strike="noStrike" kern="0" cap="none" spc="0" normalizeH="0" baseline="0" noProof="0" dirty="0" err="1">
                <a:ln>
                  <a:noFill/>
                </a:ln>
                <a:effectLst/>
                <a:uLnTx/>
                <a:uFillTx/>
              </a:rPr>
              <a:t>Control</a:t>
            </a:r>
            <a:r>
              <a:rPr kumimoji="0" lang="el-GR" sz="3600" b="0" i="0" u="none" strike="noStrike" kern="0" cap="none" spc="0" normalizeH="0" baseline="0" noProof="0" dirty="0">
                <a:ln>
                  <a:noFill/>
                </a:ln>
                <a:effectLst/>
                <a:uLnTx/>
                <a:uFillTx/>
              </a:rPr>
              <a:t> </a:t>
            </a:r>
            <a:r>
              <a:rPr kumimoji="0" lang="el-GR" sz="3600" b="0" i="0" u="none" strike="noStrike" kern="0" cap="none" spc="0" normalizeH="0" baseline="0" noProof="0" dirty="0" err="1">
                <a:ln>
                  <a:noFill/>
                </a:ln>
                <a:effectLst/>
                <a:uLnTx/>
                <a:uFillTx/>
              </a:rPr>
              <a:t>Unit</a:t>
            </a:r>
            <a:r>
              <a:rPr kumimoji="0" lang="el-GR" sz="3600" b="0" i="0" u="none" strike="noStrike" kern="0" cap="none" spc="0" normalizeH="0" baseline="0" noProof="0" dirty="0">
                <a:ln>
                  <a:noFill/>
                </a:ln>
                <a:effectLst/>
                <a:uLnTx/>
                <a:uFillTx/>
              </a:rPr>
              <a:t> (SCU). Αυτό επιτρέπει τη χρήση του R0 ως βάση για όλες τις προσπελάσεις SCU, (π.χ. εγγραφές σε καταχωρητές </a:t>
            </a:r>
            <a:r>
              <a:rPr kumimoji="0" lang="el-GR" sz="3600" b="0" i="0" u="none" strike="noStrike" kern="0" cap="none" spc="0" normalizeH="0" baseline="0" noProof="0" dirty="0" err="1">
                <a:ln>
                  <a:noFill/>
                </a:ln>
                <a:effectLst/>
                <a:uLnTx/>
                <a:uFillTx/>
              </a:rPr>
              <a:t>offset</a:t>
            </a:r>
            <a:r>
              <a:rPr kumimoji="0" lang="el-GR" sz="3600" b="0" i="0" u="none" strike="noStrike" kern="0" cap="none" spc="0" normalizeH="0" baseline="0" noProof="0" dirty="0">
                <a:ln>
                  <a:noFill/>
                </a:ln>
                <a:effectLst/>
                <a:uLnTx/>
                <a:uFillTx/>
              </a:rPr>
              <a:t> όπως PCGR ή PRR). Είναι πιο αποδοτικό από το να φορτώνουμε κάθε πλήρη διεύθυνση ξεχωριστά.</a:t>
            </a:r>
          </a:p>
          <a:p>
            <a:pPr marL="0" marR="0" lvl="0" indent="0" defTabSz="457200" eaLnBrk="1" fontAlgn="auto" latinLnBrk="0" hangingPunct="1">
              <a:lnSpc>
                <a:spcPct val="120000"/>
              </a:lnSpc>
              <a:spcBef>
                <a:spcPts val="0"/>
              </a:spcBef>
              <a:buClrTx/>
              <a:buSzTx/>
              <a:buFontTx/>
              <a:buNone/>
              <a:tabLst/>
              <a:defRPr/>
            </a:pPr>
            <a:r>
              <a:rPr kumimoji="0" lang="en-US" sz="3600" b="0" i="0" u="none" strike="noStrike" kern="0" cap="none" spc="0" normalizeH="0" baseline="0" noProof="0" dirty="0">
                <a:ln>
                  <a:noFill/>
                </a:ln>
                <a:solidFill>
                  <a:srgbClr val="FF0000"/>
                </a:solidFill>
                <a:effectLst/>
                <a:uLnTx/>
                <a:uFillTx/>
              </a:rPr>
              <a:t>LDR     R1, =SCU_PCGR0_Val</a:t>
            </a:r>
          </a:p>
          <a:p>
            <a:pPr marL="0" marR="0" lvl="0" indent="0" defTabSz="457200" eaLnBrk="1" fontAlgn="auto" latinLnBrk="0" hangingPunct="1">
              <a:lnSpc>
                <a:spcPct val="120000"/>
              </a:lnSpc>
              <a:spcBef>
                <a:spcPts val="0"/>
              </a:spcBef>
              <a:buClrTx/>
              <a:buSzTx/>
              <a:buFontTx/>
              <a:buNone/>
              <a:tabLst/>
              <a:defRPr/>
            </a:pPr>
            <a:r>
              <a:rPr kumimoji="0" lang="en-US" sz="3600" b="0" i="0" u="none" strike="noStrike" kern="0" cap="none" spc="0" normalizeH="0" baseline="0" noProof="0" dirty="0">
                <a:ln>
                  <a:noFill/>
                </a:ln>
                <a:solidFill>
                  <a:srgbClr val="FF0000"/>
                </a:solidFill>
                <a:effectLst/>
                <a:uLnTx/>
                <a:uFillTx/>
              </a:rPr>
              <a:t>STR     R1, [R0, #SCU_PCGR0_OFS]</a:t>
            </a:r>
          </a:p>
          <a:p>
            <a:pPr marL="0" marR="0" lvl="0" indent="0" defTabSz="457200" eaLnBrk="1" fontAlgn="auto" latinLnBrk="0" hangingPunct="1">
              <a:lnSpc>
                <a:spcPct val="120000"/>
              </a:lnSpc>
              <a:spcBef>
                <a:spcPts val="0"/>
              </a:spcBef>
              <a:spcAft>
                <a:spcPts val="1800"/>
              </a:spcAft>
              <a:buClrTx/>
              <a:buSzTx/>
              <a:buFontTx/>
              <a:buNone/>
              <a:tabLst/>
              <a:defRPr/>
            </a:pPr>
            <a:r>
              <a:rPr kumimoji="0" lang="el-GR" sz="3600" b="0" i="0" u="none" strike="noStrike" kern="0" cap="none" spc="0" normalizeH="0" baseline="0" noProof="0" dirty="0">
                <a:ln>
                  <a:noFill/>
                </a:ln>
                <a:effectLst/>
                <a:uLnTx/>
                <a:uFillTx/>
              </a:rPr>
              <a:t> Το SCU_PCGR0_Val περιέχει τιμή που ενεργοποιεί το ρολόι του VIC μέσω του καταχωρητή </a:t>
            </a:r>
            <a:r>
              <a:rPr kumimoji="0" lang="el-GR" sz="3600" b="0" i="0" u="none" strike="noStrike" kern="0" cap="none" spc="0" normalizeH="0" baseline="0" noProof="0" dirty="0" err="1">
                <a:ln>
                  <a:noFill/>
                </a:ln>
                <a:effectLst/>
                <a:uLnTx/>
                <a:uFillTx/>
              </a:rPr>
              <a:t>Peripheral</a:t>
            </a:r>
            <a:r>
              <a:rPr kumimoji="0" lang="el-GR" sz="3600" b="0" i="0" u="none" strike="noStrike" kern="0" cap="none" spc="0" normalizeH="0" baseline="0" noProof="0" dirty="0">
                <a:ln>
                  <a:noFill/>
                </a:ln>
                <a:effectLst/>
                <a:uLnTx/>
                <a:uFillTx/>
              </a:rPr>
              <a:t> </a:t>
            </a:r>
            <a:r>
              <a:rPr kumimoji="0" lang="el-GR" sz="3600" b="0" i="0" u="none" strike="noStrike" kern="0" cap="none" spc="0" normalizeH="0" baseline="0" noProof="0" dirty="0" err="1">
                <a:ln>
                  <a:noFill/>
                </a:ln>
                <a:effectLst/>
                <a:uLnTx/>
                <a:uFillTx/>
              </a:rPr>
              <a:t>Clock</a:t>
            </a:r>
            <a:r>
              <a:rPr kumimoji="0" lang="el-GR" sz="3600" b="0" i="0" u="none" strike="noStrike" kern="0" cap="none" spc="0" normalizeH="0" baseline="0" noProof="0" dirty="0">
                <a:ln>
                  <a:noFill/>
                </a:ln>
                <a:effectLst/>
                <a:uLnTx/>
                <a:uFillTx/>
              </a:rPr>
              <a:t> </a:t>
            </a:r>
            <a:r>
              <a:rPr kumimoji="0" lang="el-GR" sz="3600" b="0" i="0" u="none" strike="noStrike" kern="0" cap="none" spc="0" normalizeH="0" baseline="0" noProof="0" dirty="0" err="1">
                <a:ln>
                  <a:noFill/>
                </a:ln>
                <a:effectLst/>
                <a:uLnTx/>
                <a:uFillTx/>
              </a:rPr>
              <a:t>Gating</a:t>
            </a:r>
            <a:r>
              <a:rPr kumimoji="0" lang="el-GR" sz="3600" b="0" i="0" u="none" strike="noStrike" kern="0" cap="none" spc="0" normalizeH="0" baseline="0" noProof="0" dirty="0">
                <a:ln>
                  <a:noFill/>
                </a:ln>
                <a:effectLst/>
                <a:uLnTx/>
                <a:uFillTx/>
              </a:rPr>
              <a:t> </a:t>
            </a:r>
            <a:r>
              <a:rPr kumimoji="0" lang="el-GR" sz="3600" b="0" i="0" u="none" strike="noStrike" kern="0" cap="none" spc="0" normalizeH="0" baseline="0" noProof="0" dirty="0" err="1">
                <a:ln>
                  <a:noFill/>
                </a:ln>
                <a:effectLst/>
                <a:uLnTx/>
                <a:uFillTx/>
              </a:rPr>
              <a:t>Register</a:t>
            </a:r>
            <a:r>
              <a:rPr kumimoji="0" lang="el-GR" sz="3600" b="0" i="0" u="none" strike="noStrike" kern="0" cap="none" spc="0" normalizeH="0" baseline="0" noProof="0" dirty="0">
                <a:ln>
                  <a:noFill/>
                </a:ln>
                <a:effectLst/>
                <a:uLnTx/>
                <a:uFillTx/>
              </a:rPr>
              <a:t> 0.Το STR εγγράφει αυτήν την τιμή στη θέση SCU_BASE + SCU_PCGR0_OFS.Απαραίτητο βήμα ώστε ο VIC να λειτουργεί σωστά και να μπορεί να χειριστεί διακοπές.</a:t>
            </a:r>
          </a:p>
        </p:txBody>
      </p:sp>
      <p:sp>
        <p:nvSpPr>
          <p:cNvPr id="7" name="TextBox 9">
            <a:extLst>
              <a:ext uri="{FF2B5EF4-FFF2-40B4-BE49-F238E27FC236}">
                <a16:creationId xmlns:a16="http://schemas.microsoft.com/office/drawing/2014/main" id="{BEECB8BB-9F0D-E737-5745-DCE2A872A9AF}"/>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1365335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75813BA2-FD13-C234-8C4A-97DBC1AE64B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E6E4076-E3A4-FF27-6909-C23BCD53F1AC}"/>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DE22C16A-E7FC-30C8-F8DE-148B910D2E3F}"/>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FB82EE27-748C-D07E-9B08-91CF3B1A712E}"/>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176FDC55-D6A4-9F4C-7750-E05C1EF26D9F}"/>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7F3A5CA4-8D32-EC20-5972-ACC3F91AE31D}"/>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0F4ED003-B3DC-2480-1F1F-FD1B1EF9DA45}"/>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CC650D46-332E-17F8-73E8-041C6B8B5456}"/>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7B0B5015-08E6-3103-1F3D-3A551FE414EB}"/>
              </a:ext>
            </a:extLst>
          </p:cNvPr>
          <p:cNvSpPr txBox="1"/>
          <p:nvPr/>
        </p:nvSpPr>
        <p:spPr>
          <a:xfrm>
            <a:off x="318502" y="1852925"/>
            <a:ext cx="17588498" cy="7557775"/>
          </a:xfrm>
          <a:prstGeom prst="rect">
            <a:avLst/>
          </a:prstGeom>
          <a:noFill/>
        </p:spPr>
        <p:txBody>
          <a:bodyPr wrap="square">
            <a:spAutoFit/>
          </a:bodyPr>
          <a:lstStyle/>
          <a:p>
            <a:pPr marL="0" marR="0" lvl="0" indent="0" defTabSz="457200" eaLnBrk="1" fontAlgn="auto" latinLnBrk="0" hangingPunct="1">
              <a:spcBef>
                <a:spcPts val="0"/>
              </a:spcBef>
              <a:spcAft>
                <a:spcPts val="600"/>
              </a:spcAft>
              <a:buClrTx/>
              <a:buSzTx/>
              <a:buFontTx/>
              <a:buNone/>
              <a:tabLst/>
              <a:defRPr/>
            </a:pPr>
            <a:r>
              <a:rPr kumimoji="0" lang="en-US" sz="3600" b="0" i="0" u="none" strike="noStrike" kern="0" cap="none" spc="0" normalizeH="0" baseline="0" noProof="0" dirty="0">
                <a:ln>
                  <a:noFill/>
                </a:ln>
                <a:solidFill>
                  <a:srgbClr val="FF0000"/>
                </a:solidFill>
                <a:effectLst/>
                <a:uLnTx/>
                <a:uFillTx/>
              </a:rPr>
              <a:t>LDR     R1, =SCU_PCGR1_Val</a:t>
            </a:r>
          </a:p>
          <a:p>
            <a:pPr marL="0" marR="0" lvl="0" indent="0" defTabSz="457200" eaLnBrk="1" fontAlgn="auto" latinLnBrk="0" hangingPunct="1">
              <a:spcBef>
                <a:spcPts val="0"/>
              </a:spcBef>
              <a:spcAft>
                <a:spcPts val="600"/>
              </a:spcAft>
              <a:buClrTx/>
              <a:buSzTx/>
              <a:buFontTx/>
              <a:buNone/>
              <a:tabLst/>
              <a:defRPr/>
            </a:pPr>
            <a:r>
              <a:rPr kumimoji="0" lang="en-US" sz="3600" b="0" i="0" u="none" strike="noStrike" kern="0" cap="none" spc="0" normalizeH="0" baseline="0" noProof="0" dirty="0">
                <a:ln>
                  <a:noFill/>
                </a:ln>
                <a:solidFill>
                  <a:srgbClr val="FF0000"/>
                </a:solidFill>
                <a:effectLst/>
                <a:uLnTx/>
                <a:uFillTx/>
              </a:rPr>
              <a:t>STR     R1, [R0, #SCU_PCGR1_OFS]</a:t>
            </a:r>
          </a:p>
          <a:p>
            <a:pPr marR="0" lvl="0" defTabSz="457200" eaLnBrk="1" fontAlgn="auto" latinLnBrk="0" hangingPunct="1">
              <a:spcBef>
                <a:spcPts val="0"/>
              </a:spcBef>
              <a:buClrTx/>
              <a:buSzTx/>
              <a:tabLst/>
              <a:defRPr/>
            </a:pPr>
            <a:r>
              <a:rPr kumimoji="0" lang="el-GR" sz="3600" b="0" i="0" u="none" strike="noStrike" kern="0" cap="none" spc="0" normalizeH="0" baseline="0" noProof="0" dirty="0">
                <a:ln>
                  <a:noFill/>
                </a:ln>
                <a:effectLst/>
                <a:uLnTx/>
                <a:uFillTx/>
              </a:rPr>
              <a:t>Αντίστοιχα, η εγγραφή αυτή ενεργοποιεί τα ρολόγια λειτουργίας για τα περιφερειακά:</a:t>
            </a:r>
          </a:p>
          <a:p>
            <a:pPr marL="571500" marR="0" lvl="0" indent="-571500" defTabSz="457200" eaLnBrk="1" fontAlgn="auto" latinLnBrk="0" hangingPunct="1">
              <a:spcBef>
                <a:spcPts val="0"/>
              </a:spcBef>
              <a:buClrTx/>
              <a:buSzTx/>
              <a:buFont typeface="Arial" panose="020B0604020202020204" pitchFamily="34" charset="0"/>
              <a:buChar char="•"/>
              <a:tabLst/>
              <a:defRPr/>
            </a:pPr>
            <a:r>
              <a:rPr kumimoji="0" lang="el-GR" sz="3600" b="0" i="0" u="none" strike="noStrike" kern="0" cap="none" spc="0" normalizeH="0" baseline="0" noProof="0" dirty="0">
                <a:ln>
                  <a:noFill/>
                </a:ln>
                <a:effectLst/>
                <a:uLnTx/>
                <a:uFillTx/>
              </a:rPr>
              <a:t>GPIO θύρα 3</a:t>
            </a:r>
          </a:p>
          <a:p>
            <a:pPr marL="571500" marR="0" lvl="0" indent="-571500" defTabSz="457200" eaLnBrk="1" fontAlgn="auto" latinLnBrk="0" hangingPunct="1">
              <a:spcBef>
                <a:spcPts val="0"/>
              </a:spcBef>
              <a:buClrTx/>
              <a:buSzTx/>
              <a:buFont typeface="Arial" panose="020B0604020202020204" pitchFamily="34" charset="0"/>
              <a:buChar char="•"/>
              <a:tabLst/>
              <a:defRPr/>
            </a:pPr>
            <a:r>
              <a:rPr kumimoji="0" lang="el-GR" sz="3600" b="0" i="0" u="none" strike="noStrike" kern="0" cap="none" spc="0" normalizeH="0" baseline="0" noProof="0" dirty="0">
                <a:ln>
                  <a:noFill/>
                </a:ln>
                <a:effectLst/>
                <a:uLnTx/>
                <a:uFillTx/>
              </a:rPr>
              <a:t>GPIO θύρα 7</a:t>
            </a:r>
          </a:p>
          <a:p>
            <a:pPr marL="571500" marR="0" lvl="0" indent="-571500" defTabSz="457200" eaLnBrk="1" fontAlgn="auto" latinLnBrk="0" hangingPunct="1">
              <a:spcBef>
                <a:spcPts val="0"/>
              </a:spcBef>
              <a:spcAft>
                <a:spcPts val="1200"/>
              </a:spcAft>
              <a:buClrTx/>
              <a:buSzTx/>
              <a:buFont typeface="Arial" panose="020B0604020202020204" pitchFamily="34" charset="0"/>
              <a:buChar char="•"/>
              <a:tabLst/>
              <a:defRPr/>
            </a:pPr>
            <a:r>
              <a:rPr kumimoji="0" lang="el-GR" sz="3600" b="0" i="0" u="none" strike="noStrike" kern="0" cap="none" spc="0" normalizeH="0" baseline="0" noProof="0" dirty="0" err="1">
                <a:ln>
                  <a:noFill/>
                </a:ln>
                <a:effectLst/>
                <a:uLnTx/>
                <a:uFillTx/>
              </a:rPr>
              <a:t>Wake-Up</a:t>
            </a:r>
            <a:r>
              <a:rPr kumimoji="0" lang="el-GR" sz="3600" b="0" i="0" u="none" strike="noStrike" kern="0" cap="none" spc="0" normalizeH="0" baseline="0" noProof="0" dirty="0">
                <a:ln>
                  <a:noFill/>
                </a:ln>
                <a:effectLst/>
                <a:uLnTx/>
                <a:uFillTx/>
              </a:rPr>
              <a:t> </a:t>
            </a:r>
            <a:r>
              <a:rPr kumimoji="0" lang="el-GR" sz="3600" b="0" i="0" u="none" strike="noStrike" kern="0" cap="none" spc="0" normalizeH="0" baseline="0" noProof="0" dirty="0" err="1">
                <a:ln>
                  <a:noFill/>
                </a:ln>
                <a:effectLst/>
                <a:uLnTx/>
                <a:uFillTx/>
              </a:rPr>
              <a:t>Interrupt</a:t>
            </a:r>
            <a:r>
              <a:rPr kumimoji="0" lang="el-GR" sz="3600" b="0" i="0" u="none" strike="noStrike" kern="0" cap="none" spc="0" normalizeH="0" baseline="0" noProof="0" dirty="0">
                <a:ln>
                  <a:noFill/>
                </a:ln>
                <a:effectLst/>
                <a:uLnTx/>
                <a:uFillTx/>
              </a:rPr>
              <a:t> </a:t>
            </a:r>
            <a:r>
              <a:rPr kumimoji="0" lang="el-GR" sz="3600" b="0" i="0" u="none" strike="noStrike" kern="0" cap="none" spc="0" normalizeH="0" baseline="0" noProof="0" dirty="0" err="1">
                <a:ln>
                  <a:noFill/>
                </a:ln>
                <a:effectLst/>
                <a:uLnTx/>
                <a:uFillTx/>
              </a:rPr>
              <a:t>Unit</a:t>
            </a:r>
            <a:r>
              <a:rPr kumimoji="0" lang="el-GR" sz="3600" b="0" i="0" u="none" strike="noStrike" kern="0" cap="none" spc="0" normalizeH="0" baseline="0" noProof="0" dirty="0">
                <a:ln>
                  <a:noFill/>
                </a:ln>
                <a:effectLst/>
                <a:uLnTx/>
                <a:uFillTx/>
              </a:rPr>
              <a:t> (WIU)Χωρίς ενεργό ρολόι, τα περιφερειακά παραμένουν ανενεργά ακόμα και αν ρυθμιστούν.</a:t>
            </a:r>
          </a:p>
          <a:p>
            <a:pPr marL="0" marR="0" lvl="0" indent="0" defTabSz="457200" eaLnBrk="1" fontAlgn="auto" latinLnBrk="0" hangingPunct="1">
              <a:lnSpc>
                <a:spcPct val="120000"/>
              </a:lnSpc>
              <a:spcBef>
                <a:spcPts val="0"/>
              </a:spcBef>
              <a:buClrTx/>
              <a:buSzTx/>
              <a:buFontTx/>
              <a:buNone/>
              <a:tabLst/>
              <a:defRPr/>
            </a:pPr>
            <a:r>
              <a:rPr kumimoji="0" lang="pt-BR" sz="3600" b="0" i="0" u="none" strike="noStrike" kern="0" cap="none" spc="0" normalizeH="0" baseline="0" noProof="0" dirty="0">
                <a:ln>
                  <a:noFill/>
                </a:ln>
                <a:solidFill>
                  <a:srgbClr val="FF0000"/>
                </a:solidFill>
                <a:effectLst/>
                <a:uLnTx/>
                <a:uFillTx/>
              </a:rPr>
              <a:t>LDR     R1, =SCU_PRR0_Val</a:t>
            </a:r>
          </a:p>
          <a:p>
            <a:pPr marL="0" marR="0" lvl="0" indent="0" defTabSz="457200" eaLnBrk="1" fontAlgn="auto" latinLnBrk="0" hangingPunct="1">
              <a:lnSpc>
                <a:spcPct val="120000"/>
              </a:lnSpc>
              <a:spcBef>
                <a:spcPts val="0"/>
              </a:spcBef>
              <a:buClrTx/>
              <a:buSzTx/>
              <a:buFontTx/>
              <a:buNone/>
              <a:tabLst/>
              <a:defRPr/>
            </a:pPr>
            <a:r>
              <a:rPr kumimoji="0" lang="pt-BR" sz="3600" b="0" i="0" u="none" strike="noStrike" kern="0" cap="none" spc="0" normalizeH="0" baseline="0" noProof="0" dirty="0">
                <a:ln>
                  <a:noFill/>
                </a:ln>
                <a:solidFill>
                  <a:srgbClr val="FF0000"/>
                </a:solidFill>
                <a:effectLst/>
                <a:uLnTx/>
                <a:uFillTx/>
              </a:rPr>
              <a:t>STR     R1, [R0, #SCU_PRR0_OFS]</a:t>
            </a:r>
          </a:p>
          <a:p>
            <a:pPr marL="0" marR="0" lvl="0" indent="0" defTabSz="457200" eaLnBrk="1" fontAlgn="auto" latinLnBrk="0" hangingPunct="1">
              <a:lnSpc>
                <a:spcPct val="120000"/>
              </a:lnSpc>
              <a:spcBef>
                <a:spcPts val="0"/>
              </a:spcBef>
              <a:spcAft>
                <a:spcPts val="1800"/>
              </a:spcAft>
              <a:buClrTx/>
              <a:buSzTx/>
              <a:buFontTx/>
              <a:buNone/>
              <a:tabLst/>
              <a:defRPr/>
            </a:pPr>
            <a:r>
              <a:rPr kumimoji="0" lang="el-GR" sz="3600" b="0" i="0" u="none" strike="noStrike" kern="0" cap="none" spc="0" normalizeH="0" baseline="0" noProof="0" dirty="0">
                <a:ln>
                  <a:noFill/>
                </a:ln>
                <a:effectLst/>
                <a:uLnTx/>
                <a:uFillTx/>
              </a:rPr>
              <a:t>Η SCU_PRR0_Val περιέχει τιμή που βγάζει τον VIC από την κατάσταση </a:t>
            </a:r>
            <a:r>
              <a:rPr kumimoji="0" lang="el-GR" sz="3600" b="0" i="0" u="none" strike="noStrike" kern="0" cap="none" spc="0" normalizeH="0" baseline="0" noProof="0" dirty="0" err="1">
                <a:ln>
                  <a:noFill/>
                </a:ln>
                <a:effectLst/>
                <a:uLnTx/>
                <a:uFillTx/>
              </a:rPr>
              <a:t>reset.Μέχρι</a:t>
            </a:r>
            <a:r>
              <a:rPr kumimoji="0" lang="el-GR" sz="3600" b="0" i="0" u="none" strike="noStrike" kern="0" cap="none" spc="0" normalizeH="0" baseline="0" noProof="0" dirty="0">
                <a:ln>
                  <a:noFill/>
                </a:ln>
                <a:effectLst/>
                <a:uLnTx/>
                <a:uFillTx/>
              </a:rPr>
              <a:t> να γίνει αυτό, ακόμα και με ενεργό ρολόι, ο VIC δεν λειτουργεί. Η έξοδος από </a:t>
            </a:r>
            <a:r>
              <a:rPr kumimoji="0" lang="el-GR" sz="3600" b="0" i="0" u="none" strike="noStrike" kern="0" cap="none" spc="0" normalizeH="0" baseline="0" noProof="0" dirty="0" err="1">
                <a:ln>
                  <a:noFill/>
                </a:ln>
                <a:effectLst/>
                <a:uLnTx/>
                <a:uFillTx/>
              </a:rPr>
              <a:t>reset</a:t>
            </a:r>
            <a:r>
              <a:rPr kumimoji="0" lang="el-GR" sz="3600" b="0" i="0" u="none" strike="noStrike" kern="0" cap="none" spc="0" normalizeH="0" baseline="0" noProof="0" dirty="0">
                <a:ln>
                  <a:noFill/>
                </a:ln>
                <a:effectLst/>
                <a:uLnTx/>
                <a:uFillTx/>
              </a:rPr>
              <a:t> είναι ανεξάρτητη από την τροφοδοσία ρολογιού.</a:t>
            </a:r>
          </a:p>
        </p:txBody>
      </p:sp>
      <p:sp>
        <p:nvSpPr>
          <p:cNvPr id="7" name="TextBox 9">
            <a:extLst>
              <a:ext uri="{FF2B5EF4-FFF2-40B4-BE49-F238E27FC236}">
                <a16:creationId xmlns:a16="http://schemas.microsoft.com/office/drawing/2014/main" id="{05A4FF50-017D-6052-448D-A79ECF7B5C75}"/>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796997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48B89209-6DE9-F037-D65E-BA407C097E5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153141D-B085-8386-3635-DEE04A7E39B6}"/>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4B533135-BF0A-2235-FE68-7E751FD38DED}"/>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5DEA791B-96CA-DAEF-EAD2-81D6F165A5D8}"/>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8F2B9522-F38E-88B4-EC2B-562FE0386E99}"/>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B546D285-07D1-FCE9-DF6B-9151DC588218}"/>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17A5A0C0-6957-9F03-AD53-38263AC83182}"/>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94C72B1B-7AC1-0540-120B-E548874B793E}"/>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95614F8E-C204-9492-83AF-35B1E687630F}"/>
              </a:ext>
            </a:extLst>
          </p:cNvPr>
          <p:cNvSpPr txBox="1"/>
          <p:nvPr/>
        </p:nvSpPr>
        <p:spPr>
          <a:xfrm>
            <a:off x="349748" y="2134984"/>
            <a:ext cx="17588498" cy="6555641"/>
          </a:xfrm>
          <a:prstGeom prst="rect">
            <a:avLst/>
          </a:prstGeom>
          <a:noFill/>
        </p:spPr>
        <p:txBody>
          <a:bodyPr wrap="square">
            <a:spAutoFit/>
          </a:bodyPr>
          <a:lstStyle/>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LDR     R1, =SCU_WKUPSEL_Val</a:t>
            </a:r>
          </a:p>
          <a:p>
            <a:pPr marL="0" marR="0" lvl="0" indent="0" defTabSz="457200" eaLnBrk="1" fontAlgn="auto" latinLnBrk="0" hangingPunct="1">
              <a:spcBef>
                <a:spcPts val="0"/>
              </a:spcBef>
              <a:spcAft>
                <a:spcPts val="1800"/>
              </a:spcAft>
              <a:buClrTx/>
              <a:buSzTx/>
              <a:buFontTx/>
              <a:buNone/>
              <a:tabLst/>
              <a:defRPr/>
            </a:pPr>
            <a:r>
              <a:rPr kumimoji="0" lang="pt-BR" sz="4000" b="0" i="0" u="none" strike="noStrike" kern="0" cap="none" spc="0" normalizeH="0" baseline="0" noProof="0" dirty="0">
                <a:ln>
                  <a:noFill/>
                </a:ln>
                <a:solidFill>
                  <a:srgbClr val="FF0000"/>
                </a:solidFill>
                <a:effectLst/>
                <a:uLnTx/>
                <a:uFillTx/>
              </a:rPr>
              <a:t>STR     R1, [R0, #SCU_WKUPSEL_OFS]</a:t>
            </a:r>
          </a:p>
          <a:p>
            <a:pPr marR="0" lvl="0" defTabSz="457200" eaLnBrk="1" fontAlgn="auto" latinLnBrk="0" hangingPunct="1">
              <a:spcBef>
                <a:spcPts val="0"/>
              </a:spcBef>
              <a:spcAft>
                <a:spcPts val="3000"/>
              </a:spcAft>
              <a:buClrTx/>
              <a:buSzTx/>
              <a:tabLst/>
              <a:defRPr/>
            </a:pPr>
            <a:r>
              <a:rPr kumimoji="0" lang="el-GR" sz="4000" b="0" i="0" u="none" strike="noStrike" kern="0" cap="none" spc="0" normalizeH="0" baseline="0" noProof="0" dirty="0">
                <a:ln>
                  <a:noFill/>
                </a:ln>
                <a:effectLst/>
                <a:uLnTx/>
                <a:uFillTx/>
              </a:rPr>
              <a:t>Ο καταχωρητής SCU_WKUPSEL_OFS χρησιμοποιείται για να επιλέξει ποιο </a:t>
            </a:r>
            <a:r>
              <a:rPr kumimoji="0" lang="el-GR" sz="4000" b="0" i="0" u="none" strike="noStrike" kern="0" cap="none" spc="0" normalizeH="0" baseline="0" noProof="0" dirty="0" err="1">
                <a:ln>
                  <a:noFill/>
                </a:ln>
                <a:effectLst/>
                <a:uLnTx/>
                <a:uFillTx/>
              </a:rPr>
              <a:t>pin</a:t>
            </a:r>
            <a:r>
              <a:rPr kumimoji="0" lang="el-GR" sz="4000" b="0" i="0" u="none" strike="noStrike" kern="0" cap="none" spc="0" normalizeH="0" baseline="0" noProof="0" dirty="0">
                <a:ln>
                  <a:noFill/>
                </a:ln>
                <a:effectLst/>
                <a:uLnTx/>
                <a:uFillTx/>
              </a:rPr>
              <a:t> του WIU θα προκαλεί τη διακοπή </a:t>
            </a:r>
            <a:r>
              <a:rPr kumimoji="0" lang="el-GR" sz="4000" b="0" i="0" u="none" strike="noStrike" kern="0" cap="none" spc="0" normalizeH="0" baseline="0" noProof="0" dirty="0" err="1">
                <a:ln>
                  <a:noFill/>
                </a:ln>
                <a:effectLst/>
                <a:uLnTx/>
                <a:uFillTx/>
              </a:rPr>
              <a:t>wake-up</a:t>
            </a:r>
            <a:r>
              <a:rPr kumimoji="0" lang="el-GR" sz="4000" b="0" i="0" u="none" strike="noStrike" kern="0" cap="none" spc="0" normalizeH="0" baseline="0" noProof="0" dirty="0">
                <a:ln>
                  <a:noFill/>
                </a:ln>
                <a:effectLst/>
                <a:uLnTx/>
                <a:uFillTx/>
              </a:rPr>
              <a:t>. Η τιμή </a:t>
            </a:r>
            <a:r>
              <a:rPr kumimoji="0" lang="el-GR" sz="4000" b="0" i="0" u="none" strike="noStrike" kern="0" cap="none" spc="0" normalizeH="0" baseline="0" noProof="0" dirty="0" err="1">
                <a:ln>
                  <a:noFill/>
                </a:ln>
                <a:effectLst/>
                <a:uLnTx/>
                <a:uFillTx/>
              </a:rPr>
              <a:t>SCU_WKUPSEL_Val</a:t>
            </a:r>
            <a:r>
              <a:rPr kumimoji="0" lang="el-GR" sz="4000" b="0" i="0" u="none" strike="noStrike" kern="0" cap="none" spc="0" normalizeH="0" baseline="0" noProof="0" dirty="0">
                <a:ln>
                  <a:noFill/>
                </a:ln>
                <a:effectLst/>
                <a:uLnTx/>
                <a:uFillTx/>
              </a:rPr>
              <a:t> = 0x5 σημαίνει ότι επιλέγεται το </a:t>
            </a:r>
            <a:r>
              <a:rPr kumimoji="0" lang="el-GR" sz="4000" b="0" i="0" u="none" strike="noStrike" kern="0" cap="none" spc="0" normalizeH="0" baseline="0" noProof="0" dirty="0" err="1">
                <a:ln>
                  <a:noFill/>
                </a:ln>
                <a:effectLst/>
                <a:uLnTx/>
                <a:uFillTx/>
              </a:rPr>
              <a:t>pin</a:t>
            </a:r>
            <a:r>
              <a:rPr kumimoji="0" lang="el-GR" sz="4000" b="0" i="0" u="none" strike="noStrike" kern="0" cap="none" spc="0" normalizeH="0" baseline="0" noProof="0" dirty="0">
                <a:ln>
                  <a:noFill/>
                </a:ln>
                <a:effectLst/>
                <a:uLnTx/>
                <a:uFillTx/>
              </a:rPr>
              <a:t> P3.5. Από εδώ και πέρα, ένα εξωτερικό γεγονός (όπως πάτημα κουμπιού) σε αυτό το </a:t>
            </a:r>
            <a:r>
              <a:rPr kumimoji="0" lang="el-GR" sz="4000" b="0" i="0" u="none" strike="noStrike" kern="0" cap="none" spc="0" normalizeH="0" baseline="0" noProof="0" dirty="0" err="1">
                <a:ln>
                  <a:noFill/>
                </a:ln>
                <a:effectLst/>
                <a:uLnTx/>
                <a:uFillTx/>
              </a:rPr>
              <a:t>pin</a:t>
            </a:r>
            <a:r>
              <a:rPr kumimoji="0" lang="el-GR" sz="4000" b="0" i="0" u="none" strike="noStrike" kern="0" cap="none" spc="0" normalizeH="0" baseline="0" noProof="0" dirty="0">
                <a:ln>
                  <a:noFill/>
                </a:ln>
                <a:effectLst/>
                <a:uLnTx/>
                <a:uFillTx/>
              </a:rPr>
              <a:t> μπορεί να προκαλέσει IRQ μέσω WIU.</a:t>
            </a:r>
          </a:p>
          <a:p>
            <a:pPr marR="0" lvl="0" defTabSz="457200" eaLnBrk="1" fontAlgn="auto" latinLnBrk="0" hangingPunct="1">
              <a:spcBef>
                <a:spcPts val="0"/>
              </a:spcBef>
              <a:spcAft>
                <a:spcPts val="1800"/>
              </a:spcAft>
              <a:buClrTx/>
              <a:buSzTx/>
              <a:tabLst/>
              <a:defRPr/>
            </a:pPr>
            <a:r>
              <a:rPr kumimoji="0" lang="en-US" sz="4000" b="0" i="0" u="none" strike="noStrike" kern="0" cap="none" spc="0" normalizeH="0" baseline="0" noProof="0" dirty="0">
                <a:ln>
                  <a:noFill/>
                </a:ln>
                <a:solidFill>
                  <a:srgbClr val="FF0000"/>
                </a:solidFill>
                <a:effectLst/>
                <a:uLnTx/>
                <a:uFillTx/>
              </a:rPr>
              <a:t>LDR     R0, =VIC1_BASE</a:t>
            </a:r>
          </a:p>
          <a:p>
            <a:pPr marR="0" lvl="0" defTabSz="457200" eaLnBrk="1" fontAlgn="auto" latinLnBrk="0" hangingPunct="1">
              <a:spcBef>
                <a:spcPts val="0"/>
              </a:spcBef>
              <a:buClrTx/>
              <a:buSzTx/>
              <a:tabLst/>
              <a:defRPr/>
            </a:pPr>
            <a:r>
              <a:rPr kumimoji="0" lang="el-GR" sz="4000" b="0" i="0" u="none" strike="noStrike" kern="0" cap="none" spc="0" normalizeH="0" baseline="0" noProof="0" dirty="0">
                <a:ln>
                  <a:noFill/>
                </a:ln>
                <a:effectLst/>
                <a:uLnTx/>
                <a:uFillTx/>
              </a:rPr>
              <a:t>Αλλάζει η βάση του R0 ώστε να δείχνει πλέον στον VIC1, αφού οι επόμενες εγγραφές θα αφορούν καταχωρητές του VIC.</a:t>
            </a:r>
          </a:p>
        </p:txBody>
      </p:sp>
      <p:sp>
        <p:nvSpPr>
          <p:cNvPr id="7" name="TextBox 9">
            <a:extLst>
              <a:ext uri="{FF2B5EF4-FFF2-40B4-BE49-F238E27FC236}">
                <a16:creationId xmlns:a16="http://schemas.microsoft.com/office/drawing/2014/main" id="{865BDA0F-E0F5-C5EE-2BDC-B6D22E220A99}"/>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1725133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025B2B54-A626-BE4B-367B-C2FDE68AE72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0A617CA-64AE-46C6-45CE-8F6FE2FC113F}"/>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83ED0457-A22C-A17C-B3DC-E4F3ECFF8840}"/>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22DC6A28-E91B-EC3D-BD67-5724B8DA36F0}"/>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B2954D76-FA1C-22AC-F05A-6AB38A62C2D4}"/>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4A9D9CE0-B3F3-4607-143E-9B9310153701}"/>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D1579D01-619D-D015-B933-09590E7322F7}"/>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B9B31BEF-113F-D57A-E736-0D116B378686}"/>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92D519CF-E1C5-7655-14C5-DB1771B9627F}"/>
              </a:ext>
            </a:extLst>
          </p:cNvPr>
          <p:cNvSpPr txBox="1"/>
          <p:nvPr/>
        </p:nvSpPr>
        <p:spPr>
          <a:xfrm>
            <a:off x="349748" y="2134984"/>
            <a:ext cx="17588498" cy="6632585"/>
          </a:xfrm>
          <a:prstGeom prst="rect">
            <a:avLst/>
          </a:prstGeom>
          <a:noFill/>
        </p:spPr>
        <p:txBody>
          <a:bodyPr wrap="square">
            <a:spAutoFit/>
          </a:bodyPr>
          <a:lstStyle/>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LDR     R1, =VIC_INTER_val</a:t>
            </a:r>
          </a:p>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STR     R1, [R0, #VIC1_INTER_OFS]</a:t>
            </a:r>
          </a:p>
          <a:p>
            <a:pPr marR="0" lvl="0" defTabSz="457200" eaLnBrk="1" fontAlgn="auto" latinLnBrk="0" hangingPunct="1">
              <a:spcBef>
                <a:spcPts val="0"/>
              </a:spcBef>
              <a:spcAft>
                <a:spcPts val="3000"/>
              </a:spcAft>
              <a:buClrTx/>
              <a:buSzTx/>
              <a:tabLst/>
              <a:defRPr/>
            </a:pPr>
            <a:r>
              <a:rPr kumimoji="0" lang="el-GR" sz="4000" b="0" i="0" u="none" strike="noStrike" kern="0" cap="none" spc="0" normalizeH="0" baseline="0" noProof="0" dirty="0">
                <a:ln>
                  <a:noFill/>
                </a:ln>
                <a:effectLst/>
                <a:uLnTx/>
                <a:uFillTx/>
              </a:rPr>
              <a:t>Ενεργοποιεί τη διακοπή νούμερο 10 (</a:t>
            </a:r>
            <a:r>
              <a:rPr kumimoji="0" lang="el-GR" sz="4000" b="0" i="0" u="none" strike="noStrike" kern="0" cap="none" spc="0" normalizeH="0" baseline="0" noProof="0" dirty="0" err="1">
                <a:ln>
                  <a:noFill/>
                </a:ln>
                <a:effectLst/>
                <a:uLnTx/>
                <a:uFillTx/>
              </a:rPr>
              <a:t>bit</a:t>
            </a:r>
            <a:r>
              <a:rPr kumimoji="0" lang="el-GR" sz="4000" b="0" i="0" u="none" strike="noStrike" kern="0" cap="none" spc="0" normalizeH="0" baseline="0" noProof="0" dirty="0">
                <a:ln>
                  <a:noFill/>
                </a:ln>
                <a:effectLst/>
                <a:uLnTx/>
                <a:uFillTx/>
              </a:rPr>
              <a:t> 10 = 1) στον VIC. Αυτό το </a:t>
            </a:r>
            <a:r>
              <a:rPr kumimoji="0" lang="el-GR" sz="4000" b="0" i="0" u="none" strike="noStrike" kern="0" cap="none" spc="0" normalizeH="0" baseline="0" noProof="0" dirty="0" err="1">
                <a:ln>
                  <a:noFill/>
                </a:ln>
                <a:effectLst/>
                <a:uLnTx/>
                <a:uFillTx/>
              </a:rPr>
              <a:t>bit</a:t>
            </a:r>
            <a:r>
              <a:rPr kumimoji="0" lang="el-GR" sz="4000" b="0" i="0" u="none" strike="noStrike" kern="0" cap="none" spc="0" normalizeH="0" baseline="0" noProof="0" dirty="0">
                <a:ln>
                  <a:noFill/>
                </a:ln>
                <a:effectLst/>
                <a:uLnTx/>
                <a:uFillTx/>
              </a:rPr>
              <a:t> ενεργοποιείται στον </a:t>
            </a:r>
            <a:r>
              <a:rPr kumimoji="0" lang="el-GR" sz="4000" b="0" i="0" u="none" strike="noStrike" kern="0" cap="none" spc="0" normalizeH="0" baseline="0" noProof="0" dirty="0" err="1">
                <a:ln>
                  <a:noFill/>
                </a:ln>
                <a:effectLst/>
                <a:uLnTx/>
                <a:uFillTx/>
              </a:rPr>
              <a:t>Interrupt</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Enable</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Register.Από</a:t>
            </a:r>
            <a:r>
              <a:rPr kumimoji="0" lang="el-GR" sz="4000" b="0" i="0" u="none" strike="noStrike" kern="0" cap="none" spc="0" normalizeH="0" baseline="0" noProof="0" dirty="0">
                <a:ln>
                  <a:noFill/>
                </a:ln>
                <a:effectLst/>
                <a:uLnTx/>
                <a:uFillTx/>
              </a:rPr>
              <a:t> εδώ και πέρα, το σύστημα δέχεται IRQ από το WIU μέσω του καναλιού 10.</a:t>
            </a:r>
          </a:p>
          <a:p>
            <a:pPr marR="0" lvl="0" defTabSz="457200" eaLnBrk="1" fontAlgn="auto" latinLnBrk="0" hangingPunct="1">
              <a:spcBef>
                <a:spcPts val="0"/>
              </a:spcBef>
              <a:spcAft>
                <a:spcPts val="1800"/>
              </a:spcAft>
              <a:buClrTx/>
              <a:buSzTx/>
              <a:tabLst/>
              <a:defRPr/>
            </a:pPr>
            <a:r>
              <a:rPr kumimoji="0" lang="pt-BR" sz="4000" b="0" i="0" u="none" strike="noStrike" kern="0" cap="none" spc="0" normalizeH="0" baseline="0" noProof="0" dirty="0">
                <a:ln>
                  <a:noFill/>
                </a:ln>
                <a:solidFill>
                  <a:srgbClr val="FF0000"/>
                </a:solidFill>
                <a:effectLst/>
                <a:uLnTx/>
                <a:uFillTx/>
              </a:rPr>
              <a:t>LDR     R1, =IRQHandler</a:t>
            </a:r>
          </a:p>
          <a:p>
            <a:pPr marR="0" lvl="0" defTabSz="457200" eaLnBrk="1" fontAlgn="auto" latinLnBrk="0" hangingPunct="1">
              <a:spcBef>
                <a:spcPts val="0"/>
              </a:spcBef>
              <a:spcAft>
                <a:spcPts val="1800"/>
              </a:spcAft>
              <a:buClrTx/>
              <a:buSzTx/>
              <a:tabLst/>
              <a:defRPr/>
            </a:pPr>
            <a:r>
              <a:rPr kumimoji="0" lang="pt-BR" sz="4000" b="0" i="0" u="none" strike="noStrike" kern="0" cap="none" spc="0" normalizeH="0" baseline="0" noProof="0" dirty="0">
                <a:ln>
                  <a:noFill/>
                </a:ln>
                <a:solidFill>
                  <a:srgbClr val="FF0000"/>
                </a:solidFill>
                <a:effectLst/>
                <a:uLnTx/>
                <a:uFillTx/>
              </a:rPr>
              <a:t>STR     R1, [R0, #VIC1_VA10R_OFS]</a:t>
            </a:r>
          </a:p>
          <a:p>
            <a:pPr marR="0" lvl="0" defTabSz="457200" eaLnBrk="1" fontAlgn="auto" latinLnBrk="0" hangingPunct="1">
              <a:spcBef>
                <a:spcPts val="0"/>
              </a:spcBef>
              <a:buClrTx/>
              <a:buSzTx/>
              <a:tabLst/>
              <a:defRPr/>
            </a:pPr>
            <a:r>
              <a:rPr kumimoji="0" lang="el-GR" sz="4000" b="0" i="0" u="none" strike="noStrike" kern="0" cap="none" spc="0" normalizeH="0" baseline="0" noProof="0" dirty="0">
                <a:ln>
                  <a:noFill/>
                </a:ln>
                <a:effectLst/>
                <a:uLnTx/>
                <a:uFillTx/>
              </a:rPr>
              <a:t>Ορίζει ότι όταν ενεργοποιηθεί η διακοπή 10, θα εκτελεστεί η ρουτίνα </a:t>
            </a:r>
            <a:r>
              <a:rPr kumimoji="0" lang="el-GR" sz="4000" b="0" i="0" u="none" strike="noStrike" kern="0" cap="none" spc="0" normalizeH="0" baseline="0" noProof="0" dirty="0" err="1">
                <a:ln>
                  <a:noFill/>
                </a:ln>
                <a:effectLst/>
                <a:uLnTx/>
                <a:uFillTx/>
              </a:rPr>
              <a:t>IRQHandler.Η</a:t>
            </a:r>
            <a:r>
              <a:rPr kumimoji="0" lang="el-GR" sz="4000" b="0" i="0" u="none" strike="noStrike" kern="0" cap="none" spc="0" normalizeH="0" baseline="0" noProof="0" dirty="0">
                <a:ln>
                  <a:noFill/>
                </a:ln>
                <a:effectLst/>
                <a:uLnTx/>
                <a:uFillTx/>
              </a:rPr>
              <a:t> διεύθυνση της ρουτίνας εγγράφεται στον </a:t>
            </a:r>
            <a:r>
              <a:rPr kumimoji="0" lang="el-GR" sz="4000" b="0" i="0" u="none" strike="noStrike" kern="0" cap="none" spc="0" normalizeH="0" baseline="0" noProof="0" dirty="0" err="1">
                <a:ln>
                  <a:noFill/>
                </a:ln>
                <a:effectLst/>
                <a:uLnTx/>
                <a:uFillTx/>
              </a:rPr>
              <a:t>Vector</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Address</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Register</a:t>
            </a:r>
            <a:r>
              <a:rPr kumimoji="0" lang="el-GR" sz="4000" b="0" i="0" u="none" strike="noStrike" kern="0" cap="none" spc="0" normalizeH="0" baseline="0" noProof="0" dirty="0">
                <a:ln>
                  <a:noFill/>
                </a:ln>
                <a:effectLst/>
                <a:uLnTx/>
                <a:uFillTx/>
              </a:rPr>
              <a:t> του καναλιού 10.</a:t>
            </a:r>
          </a:p>
        </p:txBody>
      </p:sp>
      <p:sp>
        <p:nvSpPr>
          <p:cNvPr id="7" name="TextBox 9">
            <a:extLst>
              <a:ext uri="{FF2B5EF4-FFF2-40B4-BE49-F238E27FC236}">
                <a16:creationId xmlns:a16="http://schemas.microsoft.com/office/drawing/2014/main" id="{50DDBB8C-9A99-BCA1-3D30-8352E5DB8951}"/>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3597099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F2C2CAA3-8854-9D06-70D4-730F6D48AF9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D823006-748E-4EDB-DAF4-84038CD2003B}"/>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46FFC64C-7B1C-488E-494A-8245899488EA}"/>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09CAEED2-5FF7-9590-1854-07E7673DE6DF}"/>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054F599E-C44F-25BB-6635-92C483B1140C}"/>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2513227B-C34C-5B32-D457-B78FBB2B9F32}"/>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E81F9BE4-E2DE-7B93-564F-D336B04C3B36}"/>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B432A969-B2F2-104D-F200-7C3214E02457}"/>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AB701C08-240F-6C4D-9C65-2A22E488B6BA}"/>
              </a:ext>
            </a:extLst>
          </p:cNvPr>
          <p:cNvSpPr txBox="1"/>
          <p:nvPr/>
        </p:nvSpPr>
        <p:spPr>
          <a:xfrm>
            <a:off x="349748" y="2134984"/>
            <a:ext cx="17588498" cy="6093976"/>
          </a:xfrm>
          <a:prstGeom prst="rect">
            <a:avLst/>
          </a:prstGeom>
          <a:noFill/>
        </p:spPr>
        <p:txBody>
          <a:bodyPr wrap="square">
            <a:spAutoFit/>
          </a:bodyPr>
          <a:lstStyle/>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LDR		R0, =SCU_BASE</a:t>
            </a:r>
          </a:p>
          <a:p>
            <a:pPr marR="0" lvl="0" defTabSz="457200" eaLnBrk="1" fontAlgn="auto" latinLnBrk="0" hangingPunct="1">
              <a:spcBef>
                <a:spcPts val="0"/>
              </a:spcBef>
              <a:spcAft>
                <a:spcPts val="2400"/>
              </a:spcAft>
              <a:buClrTx/>
              <a:buSzTx/>
              <a:tabLst/>
              <a:defRPr/>
            </a:pPr>
            <a:r>
              <a:rPr kumimoji="0" lang="el-GR" sz="4000" b="0" i="0" u="none" strike="noStrike" kern="0" cap="none" spc="0" normalizeH="0" baseline="0" noProof="0" dirty="0">
                <a:ln>
                  <a:noFill/>
                </a:ln>
                <a:effectLst/>
                <a:uLnTx/>
                <a:uFillTx/>
              </a:rPr>
              <a:t> Ο καταχωρητής R0 επαναχρησιμοποιείται και φορτώνεται ξανά με τη βάση του SCU, επειδή στο προηγούμενο βήμα είχε αλλάξει για να προσπελάσει τον VIC.</a:t>
            </a:r>
          </a:p>
          <a:p>
            <a:pPr marR="0" lvl="0" defTabSz="457200" eaLnBrk="1" fontAlgn="auto" latinLnBrk="0" hangingPunct="1">
              <a:spcBef>
                <a:spcPts val="0"/>
              </a:spcBef>
              <a:buClrTx/>
              <a:buSzTx/>
              <a:tabLst/>
              <a:defRPr/>
            </a:pPr>
            <a:r>
              <a:rPr kumimoji="0" lang="pt-BR" sz="4000" b="0" i="0" u="none" strike="noStrike" kern="0" cap="none" spc="0" normalizeH="0" baseline="0" noProof="0" dirty="0">
                <a:ln>
                  <a:noFill/>
                </a:ln>
                <a:solidFill>
                  <a:srgbClr val="FF0000"/>
                </a:solidFill>
                <a:effectLst/>
                <a:uLnTx/>
                <a:uFillTx/>
              </a:rPr>
              <a:t>LDR     R1, =SCU_GPIOUT7_Val</a:t>
            </a:r>
          </a:p>
          <a:p>
            <a:pPr marR="0" lvl="0" defTabSz="457200" eaLnBrk="1" fontAlgn="auto" latinLnBrk="0" hangingPunct="1">
              <a:spcBef>
                <a:spcPts val="0"/>
              </a:spcBef>
              <a:spcAft>
                <a:spcPts val="600"/>
              </a:spcAft>
              <a:buClrTx/>
              <a:buSzTx/>
              <a:tabLst/>
              <a:defRPr/>
            </a:pPr>
            <a:r>
              <a:rPr kumimoji="0" lang="pt-BR" sz="4000" b="0" i="0" u="none" strike="noStrike" kern="0" cap="none" spc="0" normalizeH="0" baseline="0" noProof="0" dirty="0">
                <a:ln>
                  <a:noFill/>
                </a:ln>
                <a:solidFill>
                  <a:srgbClr val="FF0000"/>
                </a:solidFill>
                <a:effectLst/>
                <a:uLnTx/>
                <a:uFillTx/>
              </a:rPr>
              <a:t>STR     R1, [R0, #SCU_GPIOUT7_OFS]</a:t>
            </a:r>
          </a:p>
          <a:p>
            <a:pPr marR="0" lvl="0" defTabSz="457200" eaLnBrk="1" fontAlgn="auto" latinLnBrk="0" hangingPunct="1">
              <a:spcBef>
                <a:spcPts val="0"/>
              </a:spcBef>
              <a:buClrTx/>
              <a:buSzTx/>
              <a:tabLst/>
              <a:defRPr/>
            </a:pPr>
            <a:r>
              <a:rPr kumimoji="0" lang="el-GR" sz="4000" b="0" i="0" u="none" strike="noStrike" kern="0" cap="none" spc="0" normalizeH="0" baseline="0" noProof="0" dirty="0">
                <a:ln>
                  <a:noFill/>
                </a:ln>
                <a:effectLst/>
                <a:uLnTx/>
                <a:uFillTx/>
              </a:rPr>
              <a:t>Η τιμή 0x00005555 γράφεται στον SCU καταχωρητή εξόδου GPIO7.Αυτός ο καταχωρητής ρυθμίζει κάθε </a:t>
            </a:r>
            <a:r>
              <a:rPr kumimoji="0" lang="el-GR" sz="4000" b="0" i="0" u="none" strike="noStrike" kern="0" cap="none" spc="0" normalizeH="0" baseline="0" noProof="0" dirty="0" err="1">
                <a:ln>
                  <a:noFill/>
                </a:ln>
                <a:effectLst/>
                <a:uLnTx/>
                <a:uFillTx/>
              </a:rPr>
              <a:t>pin</a:t>
            </a:r>
            <a:r>
              <a:rPr kumimoji="0" lang="el-GR" sz="4000" b="0" i="0" u="none" strike="noStrike" kern="0" cap="none" spc="0" normalizeH="0" baseline="0" noProof="0" dirty="0">
                <a:ln>
                  <a:noFill/>
                </a:ln>
                <a:effectLst/>
                <a:uLnTx/>
                <a:uFillTx/>
              </a:rPr>
              <a:t> της GPIO7 σε </a:t>
            </a:r>
            <a:r>
              <a:rPr kumimoji="0" lang="el-GR" sz="4000" b="0" i="0" u="none" strike="noStrike" kern="0" cap="none" spc="0" normalizeH="0" baseline="0" noProof="0" dirty="0" err="1">
                <a:ln>
                  <a:noFill/>
                </a:ln>
                <a:effectLst/>
                <a:uLnTx/>
                <a:uFillTx/>
              </a:rPr>
              <a:t>Mode</a:t>
            </a:r>
            <a:r>
              <a:rPr kumimoji="0" lang="el-GR" sz="4000" b="0" i="0" u="none" strike="noStrike" kern="0" cap="none" spc="0" normalizeH="0" baseline="0" noProof="0" dirty="0">
                <a:ln>
                  <a:noFill/>
                </a:ln>
                <a:effectLst/>
                <a:uLnTx/>
                <a:uFillTx/>
              </a:rPr>
              <a:t> 1, δηλαδή κανονική </a:t>
            </a:r>
            <a:r>
              <a:rPr kumimoji="0" lang="el-GR" sz="4000" b="0" i="0" u="none" strike="noStrike" kern="0" cap="none" spc="0" normalizeH="0" baseline="0" noProof="0" dirty="0" err="1">
                <a:ln>
                  <a:noFill/>
                </a:ln>
                <a:effectLst/>
                <a:uLnTx/>
                <a:uFillTx/>
              </a:rPr>
              <a:t>έξοδος.Το</a:t>
            </a:r>
            <a:r>
              <a:rPr kumimoji="0" lang="el-GR" sz="4000" b="0" i="0" u="none" strike="noStrike" kern="0" cap="none" spc="0" normalizeH="0" baseline="0" noProof="0" dirty="0">
                <a:ln>
                  <a:noFill/>
                </a:ln>
                <a:effectLst/>
                <a:uLnTx/>
                <a:uFillTx/>
              </a:rPr>
              <a:t> πρότυπο 0101 0101 0101 0101 (σε </a:t>
            </a:r>
            <a:r>
              <a:rPr kumimoji="0" lang="el-GR" sz="4000" b="0" i="0" u="none" strike="noStrike" kern="0" cap="none" spc="0" normalizeH="0" baseline="0" noProof="0" dirty="0" err="1">
                <a:ln>
                  <a:noFill/>
                </a:ln>
                <a:effectLst/>
                <a:uLnTx/>
                <a:uFillTx/>
              </a:rPr>
              <a:t>nibble-level</a:t>
            </a:r>
            <a:r>
              <a:rPr kumimoji="0" lang="el-GR" sz="4000" b="0" i="0" u="none" strike="noStrike" kern="0" cap="none" spc="0" normalizeH="0" baseline="0" noProof="0" dirty="0">
                <a:ln>
                  <a:noFill/>
                </a:ln>
                <a:effectLst/>
                <a:uLnTx/>
                <a:uFillTx/>
              </a:rPr>
              <a:t>) διαμορφώνει κάθε </a:t>
            </a:r>
            <a:r>
              <a:rPr kumimoji="0" lang="el-GR" sz="4000" b="0" i="0" u="none" strike="noStrike" kern="0" cap="none" spc="0" normalizeH="0" baseline="0" noProof="0" dirty="0" err="1">
                <a:ln>
                  <a:noFill/>
                </a:ln>
                <a:effectLst/>
                <a:uLnTx/>
                <a:uFillTx/>
              </a:rPr>
              <a:t>pin</a:t>
            </a:r>
            <a:r>
              <a:rPr kumimoji="0" lang="el-GR" sz="4000" b="0" i="0" u="none" strike="noStrike" kern="0" cap="none" spc="0" normalizeH="0" baseline="0" noProof="0" dirty="0">
                <a:ln>
                  <a:noFill/>
                </a:ln>
                <a:effectLst/>
                <a:uLnTx/>
                <a:uFillTx/>
              </a:rPr>
              <a:t> για να λειτουργεί ως ψηφιακή έξοδος.</a:t>
            </a:r>
          </a:p>
        </p:txBody>
      </p:sp>
      <p:sp>
        <p:nvSpPr>
          <p:cNvPr id="7" name="TextBox 9">
            <a:extLst>
              <a:ext uri="{FF2B5EF4-FFF2-40B4-BE49-F238E27FC236}">
                <a16:creationId xmlns:a16="http://schemas.microsoft.com/office/drawing/2014/main" id="{27ACA957-D06E-6AFA-322B-2C686EDA28BD}"/>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580932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A8B3D998-4140-45C0-BEAB-16BFF1BA98A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EC0081B-83F7-8FB5-E893-959F5AC751EE}"/>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02DA2759-E938-4159-24A5-7C33868DA500}"/>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AD14AA59-26C6-3E04-176E-C8DC6DBF156E}"/>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8EA05445-7F52-2B65-3BA1-A7A11AB89584}"/>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15E91EA5-66C0-AFDC-5D27-A48BEC15AC5B}"/>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284F5007-0048-6663-5ACF-32AB52A7A1D7}"/>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9E8C6979-8EA4-38D5-B8EE-A9D2DDCAE7C3}"/>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F8E307BC-07BB-8D76-89E3-7C016FCA5E1F}"/>
              </a:ext>
            </a:extLst>
          </p:cNvPr>
          <p:cNvSpPr txBox="1"/>
          <p:nvPr/>
        </p:nvSpPr>
        <p:spPr>
          <a:xfrm>
            <a:off x="349748" y="1976455"/>
            <a:ext cx="17588498" cy="8402300"/>
          </a:xfrm>
          <a:prstGeom prst="rect">
            <a:avLst/>
          </a:prstGeom>
          <a:noFill/>
        </p:spPr>
        <p:txBody>
          <a:bodyPr wrap="square">
            <a:spAutoFit/>
          </a:bodyPr>
          <a:lstStyle/>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LDR     R0, =GPIO7_DATA_ADDR</a:t>
            </a:r>
          </a:p>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LDR		R1, =GPIO7_DIR_Val</a:t>
            </a:r>
          </a:p>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STR		R1, [R0, #GPIO7_DIR_OFS]</a:t>
            </a:r>
          </a:p>
          <a:p>
            <a:pPr marR="0" lvl="0" defTabSz="457200" eaLnBrk="1" fontAlgn="auto" latinLnBrk="0" hangingPunct="1">
              <a:spcBef>
                <a:spcPts val="0"/>
              </a:spcBef>
              <a:spcAft>
                <a:spcPts val="2400"/>
              </a:spcAft>
              <a:buClrTx/>
              <a:buSzTx/>
              <a:tabLst/>
              <a:defRPr/>
            </a:pPr>
            <a:r>
              <a:rPr kumimoji="0" lang="el-GR" sz="4000" b="0" i="0" u="none" strike="noStrike" kern="0" cap="none" spc="0" normalizeH="0" baseline="0" noProof="0" dirty="0">
                <a:ln>
                  <a:noFill/>
                </a:ln>
                <a:effectLst/>
                <a:uLnTx/>
                <a:uFillTx/>
              </a:rPr>
              <a:t>Ορίζεται ότι όλα τα </a:t>
            </a:r>
            <a:r>
              <a:rPr kumimoji="0" lang="el-GR" sz="4000" b="0" i="0" u="none" strike="noStrike" kern="0" cap="none" spc="0" normalizeH="0" baseline="0" noProof="0" dirty="0" err="1">
                <a:ln>
                  <a:noFill/>
                </a:ln>
                <a:effectLst/>
                <a:uLnTx/>
                <a:uFillTx/>
              </a:rPr>
              <a:t>pins</a:t>
            </a:r>
            <a:r>
              <a:rPr kumimoji="0" lang="el-GR" sz="4000" b="0" i="0" u="none" strike="noStrike" kern="0" cap="none" spc="0" normalizeH="0" baseline="0" noProof="0" dirty="0">
                <a:ln>
                  <a:noFill/>
                </a:ln>
                <a:effectLst/>
                <a:uLnTx/>
                <a:uFillTx/>
              </a:rPr>
              <a:t> της GPIO7 (R1 = 0xFF) θα λειτουργούν ως έξοδοι, μέσω του καταχωρητή </a:t>
            </a:r>
            <a:r>
              <a:rPr kumimoji="0" lang="el-GR" sz="4000" b="0" i="0" u="none" strike="noStrike" kern="0" cap="none" spc="0" normalizeH="0" baseline="0" noProof="0" dirty="0" err="1">
                <a:ln>
                  <a:noFill/>
                </a:ln>
                <a:effectLst/>
                <a:uLnTx/>
                <a:uFillTx/>
              </a:rPr>
              <a:t>Direction</a:t>
            </a:r>
            <a:r>
              <a:rPr kumimoji="0" lang="el-GR" sz="4000" b="0" i="0" u="none" strike="noStrike" kern="0" cap="none" spc="0" normalizeH="0" baseline="0" noProof="0" dirty="0">
                <a:ln>
                  <a:noFill/>
                </a:ln>
                <a:effectLst/>
                <a:uLnTx/>
                <a:uFillTx/>
              </a:rPr>
              <a:t> (DIR). Έτσι, κάθε </a:t>
            </a:r>
            <a:r>
              <a:rPr kumimoji="0" lang="el-GR" sz="4000" b="0" i="0" u="none" strike="noStrike" kern="0" cap="none" spc="0" normalizeH="0" baseline="0" noProof="0" dirty="0" err="1">
                <a:ln>
                  <a:noFill/>
                </a:ln>
                <a:effectLst/>
                <a:uLnTx/>
                <a:uFillTx/>
              </a:rPr>
              <a:t>bit</a:t>
            </a:r>
            <a:r>
              <a:rPr kumimoji="0" lang="el-GR" sz="4000" b="0" i="0" u="none" strike="noStrike" kern="0" cap="none" spc="0" normalizeH="0" baseline="0" noProof="0" dirty="0">
                <a:ln>
                  <a:noFill/>
                </a:ln>
                <a:effectLst/>
                <a:uLnTx/>
                <a:uFillTx/>
              </a:rPr>
              <a:t> του GPIO7 μπορεί να χρησιμοποιηθεί για να οδηγήσει μια εξωτερική συσκευή, όπως LED.</a:t>
            </a:r>
          </a:p>
          <a:p>
            <a:pPr marR="0" lvl="0" defTabSz="457200" eaLnBrk="1" fontAlgn="auto" latinLnBrk="0" hangingPunct="1">
              <a:spcBef>
                <a:spcPts val="0"/>
              </a:spcBef>
              <a:spcAft>
                <a:spcPts val="600"/>
              </a:spcAft>
              <a:buClrTx/>
              <a:buSzTx/>
              <a:tabLst/>
              <a:defRPr/>
            </a:pPr>
            <a:r>
              <a:rPr kumimoji="0" lang="pt-BR" sz="4000" b="0" i="0" u="none" strike="noStrike" kern="0" cap="none" spc="0" normalizeH="0" baseline="0" noProof="0" dirty="0">
                <a:ln>
                  <a:noFill/>
                </a:ln>
                <a:solidFill>
                  <a:srgbClr val="FF0000"/>
                </a:solidFill>
                <a:effectLst/>
                <a:uLnTx/>
                <a:uFillTx/>
              </a:rPr>
              <a:t>LDR		R1, =0x00</a:t>
            </a:r>
          </a:p>
          <a:p>
            <a:pPr marR="0" lvl="0" defTabSz="457200" eaLnBrk="1" fontAlgn="auto" latinLnBrk="0" hangingPunct="1">
              <a:spcBef>
                <a:spcPts val="0"/>
              </a:spcBef>
              <a:spcAft>
                <a:spcPts val="600"/>
              </a:spcAft>
              <a:buClrTx/>
              <a:buSzTx/>
              <a:tabLst/>
              <a:defRPr/>
            </a:pPr>
            <a:r>
              <a:rPr kumimoji="0" lang="pt-BR" sz="4000" b="0" i="0" u="none" strike="noStrike" kern="0" cap="none" spc="0" normalizeH="0" baseline="0" noProof="0" dirty="0">
                <a:ln>
                  <a:noFill/>
                </a:ln>
                <a:solidFill>
                  <a:srgbClr val="FF0000"/>
                </a:solidFill>
                <a:effectLst/>
                <a:uLnTx/>
                <a:uFillTx/>
              </a:rPr>
              <a:t>STR		R1, [R0, #0x3FC]</a:t>
            </a:r>
          </a:p>
          <a:p>
            <a:pPr marR="0" lvl="0" defTabSz="457200" eaLnBrk="1" fontAlgn="auto" latinLnBrk="0" hangingPunct="1">
              <a:spcBef>
                <a:spcPts val="0"/>
              </a:spcBef>
              <a:buClrTx/>
              <a:buSzTx/>
              <a:tabLst/>
              <a:defRPr/>
            </a:pPr>
            <a:r>
              <a:rPr kumimoji="0" lang="el-GR" sz="4000" b="0" i="0" u="none" strike="noStrike" kern="0" cap="none" spc="0" normalizeH="0" baseline="0" noProof="0" dirty="0">
                <a:ln>
                  <a:noFill/>
                </a:ln>
                <a:effectLst/>
                <a:uLnTx/>
                <a:uFillTx/>
              </a:rPr>
              <a:t>Γράφει την τιμή 0x00 στην ειδική διεύθυνση εξόδου της GPIO7 (</a:t>
            </a:r>
            <a:r>
              <a:rPr kumimoji="0" lang="el-GR" sz="4000" b="0" i="0" u="none" strike="noStrike" kern="0" cap="none" spc="0" normalizeH="0" baseline="0" noProof="0" dirty="0" err="1">
                <a:ln>
                  <a:noFill/>
                </a:ln>
                <a:effectLst/>
                <a:uLnTx/>
                <a:uFillTx/>
              </a:rPr>
              <a:t>offset</a:t>
            </a:r>
            <a:r>
              <a:rPr kumimoji="0" lang="el-GR" sz="4000" b="0" i="0" u="none" strike="noStrike" kern="0" cap="none" spc="0" normalizeH="0" baseline="0" noProof="0" dirty="0">
                <a:ln>
                  <a:noFill/>
                </a:ln>
                <a:effectLst/>
                <a:uLnTx/>
                <a:uFillTx/>
              </a:rPr>
              <a:t> 0x3FC), που πιθανόν ελέγχει το </a:t>
            </a:r>
            <a:r>
              <a:rPr kumimoji="0" lang="el-GR" sz="4000" b="0" i="0" u="none" strike="noStrike" kern="0" cap="none" spc="0" normalizeH="0" baseline="0" noProof="0" dirty="0" err="1">
                <a:ln>
                  <a:noFill/>
                </a:ln>
                <a:effectLst/>
                <a:uLnTx/>
                <a:uFillTx/>
              </a:rPr>
              <a:t>data</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output</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register</a:t>
            </a:r>
            <a:r>
              <a:rPr kumimoji="0" lang="el-GR" sz="4000" b="0" i="0" u="none" strike="noStrike" kern="0" cap="none" spc="0" normalizeH="0" baseline="0" noProof="0" dirty="0">
                <a:ln>
                  <a:noFill/>
                </a:ln>
                <a:effectLst/>
                <a:uLnTx/>
                <a:uFillTx/>
              </a:rPr>
              <a:t> ή </a:t>
            </a:r>
            <a:r>
              <a:rPr kumimoji="0" lang="el-GR" sz="4000" b="0" i="0" u="none" strike="noStrike" kern="0" cap="none" spc="0" normalizeH="0" baseline="0" noProof="0" dirty="0" err="1">
                <a:ln>
                  <a:noFill/>
                </a:ln>
                <a:effectLst/>
                <a:uLnTx/>
                <a:uFillTx/>
              </a:rPr>
              <a:t>set</a:t>
            </a:r>
            <a:r>
              <a:rPr kumimoji="0" lang="el-GR" sz="4000" b="0" i="0" u="none" strike="noStrike" kern="0" cap="none" spc="0" normalizeH="0" baseline="0" noProof="0" dirty="0">
                <a:ln>
                  <a:noFill/>
                </a:ln>
                <a:effectLst/>
                <a:uLnTx/>
                <a:uFillTx/>
              </a:rPr>
              <a:t>/</a:t>
            </a:r>
            <a:r>
              <a:rPr kumimoji="0" lang="el-GR" sz="4000" b="0" i="0" u="none" strike="noStrike" kern="0" cap="none" spc="0" normalizeH="0" baseline="0" noProof="0" dirty="0" err="1">
                <a:ln>
                  <a:noFill/>
                </a:ln>
                <a:effectLst/>
                <a:uLnTx/>
                <a:uFillTx/>
              </a:rPr>
              <a:t>clear</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register.Αυτό</a:t>
            </a:r>
            <a:r>
              <a:rPr kumimoji="0" lang="el-GR" sz="4000" b="0" i="0" u="none" strike="noStrike" kern="0" cap="none" spc="0" normalizeH="0" baseline="0" noProof="0" dirty="0">
                <a:ln>
                  <a:noFill/>
                </a:ln>
                <a:effectLst/>
                <a:uLnTx/>
                <a:uFillTx/>
              </a:rPr>
              <a:t> έχει ως αποτέλεσμα όλα τα </a:t>
            </a:r>
            <a:r>
              <a:rPr kumimoji="0" lang="el-GR" sz="4000" b="0" i="0" u="none" strike="noStrike" kern="0" cap="none" spc="0" normalizeH="0" baseline="0" noProof="0" dirty="0" err="1">
                <a:ln>
                  <a:noFill/>
                </a:ln>
                <a:effectLst/>
                <a:uLnTx/>
                <a:uFillTx/>
              </a:rPr>
              <a:t>pins</a:t>
            </a:r>
            <a:r>
              <a:rPr kumimoji="0" lang="el-GR" sz="4000" b="0" i="0" u="none" strike="noStrike" kern="0" cap="none" spc="0" normalizeH="0" baseline="0" noProof="0" dirty="0">
                <a:ln>
                  <a:noFill/>
                </a:ln>
                <a:effectLst/>
                <a:uLnTx/>
                <a:uFillTx/>
              </a:rPr>
              <a:t> να αρχίζουν σε λογικό 0, δηλαδή π.χ. όλα τα LED να είναι σβηστά στην εκκίνηση.</a:t>
            </a:r>
          </a:p>
        </p:txBody>
      </p:sp>
      <p:sp>
        <p:nvSpPr>
          <p:cNvPr id="7" name="TextBox 9">
            <a:extLst>
              <a:ext uri="{FF2B5EF4-FFF2-40B4-BE49-F238E27FC236}">
                <a16:creationId xmlns:a16="http://schemas.microsoft.com/office/drawing/2014/main" id="{3338A883-0B8C-5DAA-7357-04FA8F973856}"/>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337297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EAA07F58-6324-1106-279D-0F07861952C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9421E8A-EA0A-AB55-C347-0129E4CB19F4}"/>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B96A2418-14AC-3847-1DE4-4B68AFECE546}"/>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85B78205-D31C-ED5E-0BFE-C74C46A3205C}"/>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36D8057C-A6D3-4C88-EFB2-0C4DF9930B82}"/>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4BBD513F-A5F1-8801-EFA5-92E1282C2C3F}"/>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C9D28703-BF3E-A5AA-4ADB-671B3A898964}"/>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C28310FB-95A4-F1D1-5DDD-E575E3B22B68}"/>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731B6BCA-BA25-1555-A3FE-0CE8B9C38537}"/>
              </a:ext>
            </a:extLst>
          </p:cNvPr>
          <p:cNvSpPr txBox="1"/>
          <p:nvPr/>
        </p:nvSpPr>
        <p:spPr>
          <a:xfrm>
            <a:off x="349748" y="1976455"/>
            <a:ext cx="17588498" cy="6017032"/>
          </a:xfrm>
          <a:prstGeom prst="rect">
            <a:avLst/>
          </a:prstGeom>
          <a:noFill/>
        </p:spPr>
        <p:txBody>
          <a:bodyPr wrap="square">
            <a:spAutoFit/>
          </a:bodyPr>
          <a:lstStyle/>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LDR		R0, =WIU_CTRL_BASE</a:t>
            </a:r>
          </a:p>
          <a:p>
            <a:pPr marR="0" lvl="0" defTabSz="457200" eaLnBrk="1" fontAlgn="auto" latinLnBrk="0" hangingPunct="1">
              <a:spcBef>
                <a:spcPts val="0"/>
              </a:spcBef>
              <a:spcAft>
                <a:spcPts val="2400"/>
              </a:spcAft>
              <a:buClrTx/>
              <a:buSzTx/>
              <a:tabLst/>
              <a:defRPr/>
            </a:pPr>
            <a:r>
              <a:rPr kumimoji="0" lang="el-GR" sz="4000" b="0" i="0" u="none" strike="noStrike" kern="0" cap="none" spc="0" normalizeH="0" baseline="0" noProof="0" dirty="0">
                <a:ln>
                  <a:noFill/>
                </a:ln>
                <a:effectLst/>
                <a:uLnTx/>
                <a:uFillTx/>
              </a:rPr>
              <a:t>Ο καταχωρητής R0 φορτώνεται με τη βασική διεύθυνση του ελεγκτή WIU. Από εδώ και πέρα, τα </a:t>
            </a:r>
            <a:r>
              <a:rPr kumimoji="0" lang="el-GR" sz="4000" b="0" i="0" u="none" strike="noStrike" kern="0" cap="none" spc="0" normalizeH="0" baseline="0" noProof="0" dirty="0" err="1">
                <a:ln>
                  <a:noFill/>
                </a:ln>
                <a:effectLst/>
                <a:uLnTx/>
                <a:uFillTx/>
              </a:rPr>
              <a:t>offsets</a:t>
            </a:r>
            <a:r>
              <a:rPr kumimoji="0" lang="el-GR" sz="4000" b="0" i="0" u="none" strike="noStrike" kern="0" cap="none" spc="0" normalizeH="0" baseline="0" noProof="0" dirty="0">
                <a:ln>
                  <a:noFill/>
                </a:ln>
                <a:effectLst/>
                <a:uLnTx/>
                <a:uFillTx/>
              </a:rPr>
              <a:t> θα εφαρμόζονται πάνω σε αυτή τη βάση για να </a:t>
            </a:r>
            <a:r>
              <a:rPr kumimoji="0" lang="el-GR" sz="4000" b="0" i="0" u="none" strike="noStrike" kern="0" cap="none" spc="0" normalizeH="0" baseline="0" noProof="0" dirty="0" err="1">
                <a:ln>
                  <a:noFill/>
                </a:ln>
                <a:effectLst/>
                <a:uLnTx/>
                <a:uFillTx/>
              </a:rPr>
              <a:t>προσπελαστούν</a:t>
            </a:r>
            <a:r>
              <a:rPr kumimoji="0" lang="el-GR" sz="4000" b="0" i="0" u="none" strike="noStrike" kern="0" cap="none" spc="0" normalizeH="0" baseline="0" noProof="0" dirty="0">
                <a:ln>
                  <a:noFill/>
                </a:ln>
                <a:effectLst/>
                <a:uLnTx/>
                <a:uFillTx/>
              </a:rPr>
              <a:t> οι καταχωρητές του WIU</a:t>
            </a:r>
          </a:p>
          <a:p>
            <a:pPr marR="0" lvl="0" defTabSz="457200" eaLnBrk="1" fontAlgn="auto" latinLnBrk="0" hangingPunct="1">
              <a:spcBef>
                <a:spcPts val="0"/>
              </a:spcBef>
              <a:buClrTx/>
              <a:buSzTx/>
              <a:tabLst/>
              <a:defRPr/>
            </a:pPr>
            <a:r>
              <a:rPr kumimoji="0" lang="pt-BR" sz="4000" b="0" i="0" u="none" strike="noStrike" kern="0" cap="none" spc="0" normalizeH="0" baseline="0" noProof="0" dirty="0">
                <a:ln>
                  <a:noFill/>
                </a:ln>
                <a:solidFill>
                  <a:srgbClr val="FF0000"/>
                </a:solidFill>
                <a:effectLst/>
                <a:uLnTx/>
                <a:uFillTx/>
              </a:rPr>
              <a:t>LDR     R1, =WIU_CTRL_Val</a:t>
            </a:r>
          </a:p>
          <a:p>
            <a:pPr marR="0" lvl="0" defTabSz="457200" eaLnBrk="1" fontAlgn="auto" latinLnBrk="0" hangingPunct="1">
              <a:spcBef>
                <a:spcPts val="0"/>
              </a:spcBef>
              <a:buClrTx/>
              <a:buSzTx/>
              <a:tabLst/>
              <a:defRPr/>
            </a:pPr>
            <a:r>
              <a:rPr kumimoji="0" lang="pt-BR" sz="4000" b="0" i="0" u="none" strike="noStrike" kern="0" cap="none" spc="0" normalizeH="0" baseline="0" noProof="0" dirty="0">
                <a:ln>
                  <a:noFill/>
                </a:ln>
                <a:solidFill>
                  <a:srgbClr val="FF0000"/>
                </a:solidFill>
                <a:effectLst/>
                <a:uLnTx/>
                <a:uFillTx/>
              </a:rPr>
              <a:t>STR     R1, [R0]</a:t>
            </a:r>
          </a:p>
          <a:p>
            <a:pPr marR="0" lvl="0" defTabSz="457200" eaLnBrk="1" fontAlgn="auto" latinLnBrk="0" hangingPunct="1">
              <a:spcBef>
                <a:spcPts val="0"/>
              </a:spcBef>
              <a:buClrTx/>
              <a:buSzTx/>
              <a:tabLst/>
              <a:defRPr/>
            </a:pPr>
            <a:r>
              <a:rPr kumimoji="0" lang="el-GR" sz="4000" b="0" i="0" u="none" strike="noStrike" kern="0" cap="none" spc="0" normalizeH="0" baseline="0" noProof="0" dirty="0">
                <a:ln>
                  <a:noFill/>
                </a:ln>
                <a:effectLst/>
                <a:uLnTx/>
                <a:uFillTx/>
              </a:rPr>
              <a:t>Ενεργοποιεί τη λειτουργία του WIU γράφοντας την τιμή 0x2 στον βασικό καταχωρητή </a:t>
            </a:r>
            <a:r>
              <a:rPr kumimoji="0" lang="el-GR" sz="4000" b="0" i="0" u="none" strike="noStrike" kern="0" cap="none" spc="0" normalizeH="0" baseline="0" noProof="0" dirty="0" err="1">
                <a:ln>
                  <a:noFill/>
                </a:ln>
                <a:effectLst/>
                <a:uLnTx/>
                <a:uFillTx/>
              </a:rPr>
              <a:t>ελέγχου.Αυτό</a:t>
            </a:r>
            <a:r>
              <a:rPr kumimoji="0" lang="el-GR" sz="4000" b="0" i="0" u="none" strike="noStrike" kern="0" cap="none" spc="0" normalizeH="0" baseline="0" noProof="0" dirty="0">
                <a:ln>
                  <a:noFill/>
                </a:ln>
                <a:effectLst/>
                <a:uLnTx/>
                <a:uFillTx/>
              </a:rPr>
              <a:t> το βήμα είναι απαραίτητο για να αρχίσει να λειτουργεί το WIU, δηλαδή να ανιχνεύει εξωτερικά σήματα.</a:t>
            </a:r>
          </a:p>
        </p:txBody>
      </p:sp>
      <p:sp>
        <p:nvSpPr>
          <p:cNvPr id="7" name="TextBox 9">
            <a:extLst>
              <a:ext uri="{FF2B5EF4-FFF2-40B4-BE49-F238E27FC236}">
                <a16:creationId xmlns:a16="http://schemas.microsoft.com/office/drawing/2014/main" id="{F1A58EE2-B6BF-8F26-77F4-5EF883BF8EA5}"/>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687749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B0D92BC0-6A0A-B22B-B48C-493A96A1E41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465F69B-383D-74AC-98F9-F82F33CB6FC4}"/>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EB1B372D-A3AC-D204-3A84-D0C8BBB90F87}"/>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FBCFB0E2-E1D7-7FBD-58F4-77C11FF04FC7}"/>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BDFAFEAA-4A6C-40AA-A4B1-A38AB6394385}"/>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42D5F379-AF4F-0450-FCD9-3A912897F3B6}"/>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EA3CB0E3-B134-1762-F8B3-FB554557D5FB}"/>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99DAEEF5-8155-C91A-0E9E-B9BF3EF7B2E5}"/>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56E3AFAB-97A1-8330-B893-64F373425ED6}"/>
              </a:ext>
            </a:extLst>
          </p:cNvPr>
          <p:cNvSpPr txBox="1"/>
          <p:nvPr/>
        </p:nvSpPr>
        <p:spPr>
          <a:xfrm>
            <a:off x="349748" y="1976455"/>
            <a:ext cx="17588498" cy="7325082"/>
          </a:xfrm>
          <a:prstGeom prst="rect">
            <a:avLst/>
          </a:prstGeom>
          <a:noFill/>
        </p:spPr>
        <p:txBody>
          <a:bodyPr wrap="square">
            <a:spAutoFit/>
          </a:bodyPr>
          <a:lstStyle/>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LDR     R1, =WIU_MASK_Val</a:t>
            </a:r>
          </a:p>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STR     R1, [R0, #WIU_MASK_OFS]</a:t>
            </a:r>
          </a:p>
          <a:p>
            <a:pPr marR="0" lvl="0" defTabSz="457200" eaLnBrk="1" fontAlgn="auto" latinLnBrk="0" hangingPunct="1">
              <a:spcBef>
                <a:spcPts val="0"/>
              </a:spcBef>
              <a:spcAft>
                <a:spcPts val="2400"/>
              </a:spcAft>
              <a:buClrTx/>
              <a:buSzTx/>
              <a:tabLst/>
              <a:defRPr/>
            </a:pPr>
            <a:r>
              <a:rPr kumimoji="0" lang="el-GR" sz="4000" b="0" i="0" u="none" strike="noStrike" kern="0" cap="none" spc="0" normalizeH="0" baseline="0" noProof="0" dirty="0">
                <a:ln>
                  <a:noFill/>
                </a:ln>
                <a:effectLst/>
                <a:uLnTx/>
                <a:uFillTx/>
              </a:rPr>
              <a:t>Ορίζει ποιο </a:t>
            </a:r>
            <a:r>
              <a:rPr kumimoji="0" lang="el-GR" sz="4000" b="0" i="0" u="none" strike="noStrike" kern="0" cap="none" spc="0" normalizeH="0" baseline="0" noProof="0" dirty="0" err="1">
                <a:ln>
                  <a:noFill/>
                </a:ln>
                <a:effectLst/>
                <a:uLnTx/>
                <a:uFillTx/>
              </a:rPr>
              <a:t>pin</a:t>
            </a:r>
            <a:r>
              <a:rPr kumimoji="0" lang="el-GR" sz="4000" b="0" i="0" u="none" strike="noStrike" kern="0" cap="none" spc="0" normalizeH="0" baseline="0" noProof="0" dirty="0">
                <a:ln>
                  <a:noFill/>
                </a:ln>
                <a:effectLst/>
                <a:uLnTx/>
                <a:uFillTx/>
              </a:rPr>
              <a:t> θα λαμβάνεται υπόψη ως πηγή διακοπής. Η τιμή 0x20 σημαίνει ότι ενεργοποιείται το </a:t>
            </a:r>
            <a:r>
              <a:rPr kumimoji="0" lang="el-GR" sz="4000" b="0" i="0" u="none" strike="noStrike" kern="0" cap="none" spc="0" normalizeH="0" baseline="0" noProof="0" dirty="0" err="1">
                <a:ln>
                  <a:noFill/>
                </a:ln>
                <a:effectLst/>
                <a:uLnTx/>
                <a:uFillTx/>
              </a:rPr>
              <a:t>bit</a:t>
            </a:r>
            <a:r>
              <a:rPr kumimoji="0" lang="el-GR" sz="4000" b="0" i="0" u="none" strike="noStrike" kern="0" cap="none" spc="0" normalizeH="0" baseline="0" noProof="0" dirty="0">
                <a:ln>
                  <a:noFill/>
                </a:ln>
                <a:effectLst/>
                <a:uLnTx/>
                <a:uFillTx/>
              </a:rPr>
              <a:t> 5, δηλαδή το </a:t>
            </a:r>
            <a:r>
              <a:rPr kumimoji="0" lang="el-GR" sz="4000" b="0" i="0" u="none" strike="noStrike" kern="0" cap="none" spc="0" normalizeH="0" baseline="0" noProof="0" dirty="0" err="1">
                <a:ln>
                  <a:noFill/>
                </a:ln>
                <a:effectLst/>
                <a:uLnTx/>
                <a:uFillTx/>
              </a:rPr>
              <a:t>pin</a:t>
            </a:r>
            <a:r>
              <a:rPr kumimoji="0" lang="el-GR" sz="4000" b="0" i="0" u="none" strike="noStrike" kern="0" cap="none" spc="0" normalizeH="0" baseline="0" noProof="0" dirty="0">
                <a:ln>
                  <a:noFill/>
                </a:ln>
                <a:effectLst/>
                <a:uLnTx/>
                <a:uFillTx/>
              </a:rPr>
              <a:t> 3.5 της GPIO3, το οποίο έχει ήδη επιλεγεί και στο SCU νωρίτερα. Όλα τα υπόλοιπα </a:t>
            </a:r>
            <a:r>
              <a:rPr kumimoji="0" lang="el-GR" sz="4000" b="0" i="0" u="none" strike="noStrike" kern="0" cap="none" spc="0" normalizeH="0" baseline="0" noProof="0" dirty="0" err="1">
                <a:ln>
                  <a:noFill/>
                </a:ln>
                <a:effectLst/>
                <a:uLnTx/>
                <a:uFillTx/>
              </a:rPr>
              <a:t>pins</a:t>
            </a:r>
            <a:r>
              <a:rPr kumimoji="0" lang="el-GR" sz="4000" b="0" i="0" u="none" strike="noStrike" kern="0" cap="none" spc="0" normalizeH="0" baseline="0" noProof="0" dirty="0">
                <a:ln>
                  <a:noFill/>
                </a:ln>
                <a:effectLst/>
                <a:uLnTx/>
                <a:uFillTx/>
              </a:rPr>
              <a:t> παραμένουν "</a:t>
            </a:r>
            <a:r>
              <a:rPr kumimoji="0" lang="el-GR" sz="4000" b="0" i="0" u="none" strike="noStrike" kern="0" cap="none" spc="0" normalizeH="0" baseline="0" noProof="0" dirty="0" err="1">
                <a:ln>
                  <a:noFill/>
                </a:ln>
                <a:effectLst/>
                <a:uLnTx/>
                <a:uFillTx/>
              </a:rPr>
              <a:t>μασκαρισμένα</a:t>
            </a:r>
            <a:r>
              <a:rPr kumimoji="0" lang="el-GR" sz="4000" b="0" i="0" u="none" strike="noStrike" kern="0" cap="none" spc="0" normalizeH="0" baseline="0" noProof="0" dirty="0">
                <a:ln>
                  <a:noFill/>
                </a:ln>
                <a:effectLst/>
                <a:uLnTx/>
                <a:uFillTx/>
              </a:rPr>
              <a:t>" (αγνοούνται).</a:t>
            </a:r>
          </a:p>
          <a:p>
            <a:pPr marR="0" lvl="0" defTabSz="457200" eaLnBrk="1" fontAlgn="auto" latinLnBrk="0" hangingPunct="1">
              <a:spcBef>
                <a:spcPts val="0"/>
              </a:spcBef>
              <a:buClrTx/>
              <a:buSzTx/>
              <a:tabLst/>
              <a:defRPr/>
            </a:pPr>
            <a:r>
              <a:rPr kumimoji="0" lang="pt-BR" sz="4000" b="0" i="0" u="none" strike="noStrike" kern="0" cap="none" spc="0" normalizeH="0" baseline="0" noProof="0" dirty="0">
                <a:ln>
                  <a:noFill/>
                </a:ln>
                <a:solidFill>
                  <a:srgbClr val="FF0000"/>
                </a:solidFill>
                <a:effectLst/>
                <a:uLnTx/>
                <a:uFillTx/>
              </a:rPr>
              <a:t>LDR     R1, =WIU_TRIG_L_Val</a:t>
            </a:r>
          </a:p>
          <a:p>
            <a:pPr marR="0" lvl="0" defTabSz="457200" eaLnBrk="1" fontAlgn="auto" latinLnBrk="0" hangingPunct="1">
              <a:spcBef>
                <a:spcPts val="0"/>
              </a:spcBef>
              <a:buClrTx/>
              <a:buSzTx/>
              <a:tabLst/>
              <a:defRPr/>
            </a:pPr>
            <a:r>
              <a:rPr kumimoji="0" lang="pt-BR" sz="4000" b="0" i="0" u="none" strike="noStrike" kern="0" cap="none" spc="0" normalizeH="0" baseline="0" noProof="0" dirty="0">
                <a:ln>
                  <a:noFill/>
                </a:ln>
                <a:solidFill>
                  <a:srgbClr val="FF0000"/>
                </a:solidFill>
                <a:effectLst/>
                <a:uLnTx/>
                <a:uFillTx/>
              </a:rPr>
              <a:t>STR     R1, [R0, #WIU_TRIG_OFS]</a:t>
            </a:r>
          </a:p>
          <a:p>
            <a:pPr marR="0" lvl="0" defTabSz="457200" eaLnBrk="1" fontAlgn="auto" latinLnBrk="0" hangingPunct="1">
              <a:spcBef>
                <a:spcPts val="0"/>
              </a:spcBef>
              <a:buClrTx/>
              <a:buSzTx/>
              <a:tabLst/>
              <a:defRPr/>
            </a:pPr>
            <a:r>
              <a:rPr kumimoji="0" lang="el-GR" sz="4000" b="0" i="0" u="none" strike="noStrike" kern="0" cap="none" spc="0" normalizeH="0" baseline="0" noProof="0" dirty="0">
                <a:ln>
                  <a:noFill/>
                </a:ln>
                <a:effectLst/>
                <a:uLnTx/>
                <a:uFillTx/>
              </a:rPr>
              <a:t>Δηλώνει πότε θα ενεργοποιείται η διακοπή (π.χ. σε αλλαγή λογικής στάθμης ή σε ακμή). Η τιμή </a:t>
            </a:r>
            <a:r>
              <a:rPr kumimoji="0" lang="el-GR" sz="4000" b="0" i="0" u="none" strike="noStrike" kern="0" cap="none" spc="0" normalizeH="0" baseline="0" noProof="0" dirty="0" err="1">
                <a:ln>
                  <a:noFill/>
                </a:ln>
                <a:effectLst/>
                <a:uLnTx/>
                <a:uFillTx/>
              </a:rPr>
              <a:t>WIU_TRIG_L_Val</a:t>
            </a:r>
            <a:r>
              <a:rPr kumimoji="0" lang="el-GR" sz="4000" b="0" i="0" u="none" strike="noStrike" kern="0" cap="none" spc="0" normalizeH="0" baseline="0" noProof="0" dirty="0">
                <a:ln>
                  <a:noFill/>
                </a:ln>
                <a:effectLst/>
                <a:uLnTx/>
                <a:uFillTx/>
              </a:rPr>
              <a:t> = 0x00000000 σημαίνει ότι κανένα </a:t>
            </a:r>
            <a:r>
              <a:rPr kumimoji="0" lang="el-GR" sz="4000" b="0" i="0" u="none" strike="noStrike" kern="0" cap="none" spc="0" normalizeH="0" baseline="0" noProof="0" dirty="0" err="1">
                <a:ln>
                  <a:noFill/>
                </a:ln>
                <a:effectLst/>
                <a:uLnTx/>
                <a:uFillTx/>
              </a:rPr>
              <a:t>bit</a:t>
            </a:r>
            <a:r>
              <a:rPr kumimoji="0" lang="el-GR" sz="4000" b="0" i="0" u="none" strike="noStrike" kern="0" cap="none" spc="0" normalizeH="0" baseline="0" noProof="0" dirty="0">
                <a:ln>
                  <a:noFill/>
                </a:ln>
                <a:effectLst/>
                <a:uLnTx/>
                <a:uFillTx/>
              </a:rPr>
              <a:t> δεν προκαλεί διακοπή μέσω αρνητικής ακμής.</a:t>
            </a:r>
          </a:p>
        </p:txBody>
      </p:sp>
      <p:sp>
        <p:nvSpPr>
          <p:cNvPr id="7" name="TextBox 9">
            <a:extLst>
              <a:ext uri="{FF2B5EF4-FFF2-40B4-BE49-F238E27FC236}">
                <a16:creationId xmlns:a16="http://schemas.microsoft.com/office/drawing/2014/main" id="{D15C1BD0-F583-6809-5AB6-E022E81FD0A6}"/>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284674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B89EDAE2-E813-57C7-4747-1B8A9953E94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89884B1-B04E-F5F3-A337-E8C7EEDAF04C}"/>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F0F51605-D27A-9474-52FC-23BD0634B6F9}"/>
                </a:ext>
              </a:extLst>
            </p:cNvPr>
            <p:cNvPicPr>
              <a:picLocks noChangeAspect="1"/>
            </p:cNvPicPr>
            <p:nvPr/>
          </p:nvPicPr>
          <p:blipFill>
            <a:blip r:embed="rId2">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AB3E99C8-77E3-081B-6FE8-C19F41324CF6}"/>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3538DE08-4B98-A103-BD5E-C2919225F96C}"/>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3B1D4DE4-F73C-CC00-B548-3685CBBE426A}"/>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07633C2E-66B8-6BAD-70FF-B1A9B0E38FBD}"/>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BB01ABF5-DC7B-31EE-852C-051E49BE6D51}"/>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60FBFB9C-F595-81DA-A937-1A924AEFB627}"/>
              </a:ext>
            </a:extLst>
          </p:cNvPr>
          <p:cNvSpPr txBox="1"/>
          <p:nvPr/>
        </p:nvSpPr>
        <p:spPr>
          <a:xfrm>
            <a:off x="609600" y="1997084"/>
            <a:ext cx="16689786" cy="6017032"/>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 when I bit is set, IRQ is disabled</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 when F bit is set, FIQ is disabled</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err="1">
                <a:ln>
                  <a:noFill/>
                </a:ln>
                <a:solidFill>
                  <a:srgbClr val="FF0000"/>
                </a:solidFill>
                <a:effectLst/>
                <a:uLnTx/>
                <a:uFillTx/>
              </a:rPr>
              <a:t>I_Bit</a:t>
            </a:r>
            <a:r>
              <a:rPr kumimoji="0" lang="en-US" sz="4000" b="0" i="0" u="none" strike="noStrike" kern="0" cap="none" spc="0" normalizeH="0" baseline="0" noProof="0" dirty="0">
                <a:ln>
                  <a:noFill/>
                </a:ln>
                <a:solidFill>
                  <a:srgbClr val="FF0000"/>
                </a:solidFill>
                <a:effectLst/>
                <a:uLnTx/>
                <a:uFillTx/>
              </a:rPr>
              <a:t>           EQU     0x80           </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4000" b="0" i="0" u="none" strike="noStrike" kern="0" cap="none" spc="0" normalizeH="0" baseline="0" noProof="0" dirty="0" err="1">
                <a:ln>
                  <a:noFill/>
                </a:ln>
                <a:solidFill>
                  <a:srgbClr val="FF0000"/>
                </a:solidFill>
                <a:effectLst/>
                <a:uLnTx/>
                <a:uFillTx/>
              </a:rPr>
              <a:t>F_Bit</a:t>
            </a:r>
            <a:r>
              <a:rPr kumimoji="0" lang="en-US" sz="4000" b="0" i="0" u="none" strike="noStrike" kern="0" cap="none" spc="0" normalizeH="0" baseline="0" noProof="0" dirty="0">
                <a:ln>
                  <a:noFill/>
                </a:ln>
                <a:solidFill>
                  <a:srgbClr val="FF0000"/>
                </a:solidFill>
                <a:effectLst/>
                <a:uLnTx/>
                <a:uFillTx/>
              </a:rPr>
              <a:t>           EQU     0x40 </a:t>
            </a:r>
            <a:endParaRPr kumimoji="0" lang="el-GR" sz="40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endParaRPr lang="el-GR" sz="4000" kern="0" dirty="0">
              <a:solidFill>
                <a:srgbClr val="FF0000"/>
              </a:solidFill>
            </a:endParaRPr>
          </a:p>
          <a:p>
            <a:pPr marL="0" marR="0" lvl="0" indent="0" defTabSz="457200" eaLnBrk="1" fontAlgn="auto" latinLnBrk="0" hangingPunct="1">
              <a:lnSpc>
                <a:spcPct val="100000"/>
              </a:lnSpc>
              <a:spcBef>
                <a:spcPts val="0"/>
              </a:spcBef>
              <a:spcAft>
                <a:spcPts val="600"/>
              </a:spcAft>
              <a:buClrTx/>
              <a:buSzTx/>
              <a:buFontTx/>
              <a:buNone/>
              <a:tabLst/>
              <a:defRPr/>
            </a:pPr>
            <a:r>
              <a:rPr lang="el-GR" sz="4000" dirty="0"/>
              <a:t>Το </a:t>
            </a:r>
            <a:r>
              <a:rPr lang="el-GR" sz="4000" b="1" dirty="0" err="1"/>
              <a:t>I_Bit</a:t>
            </a:r>
            <a:r>
              <a:rPr lang="el-GR" sz="4000" b="1" dirty="0"/>
              <a:t> </a:t>
            </a:r>
            <a:r>
              <a:rPr lang="el-GR" sz="4000" dirty="0"/>
              <a:t>(</a:t>
            </a:r>
            <a:r>
              <a:rPr lang="el-GR" sz="4000" dirty="0" err="1"/>
              <a:t>Interrupt</a:t>
            </a:r>
            <a:r>
              <a:rPr lang="el-GR" sz="4000" dirty="0"/>
              <a:t>) και</a:t>
            </a:r>
            <a:r>
              <a:rPr lang="el-GR" sz="4000" b="1" dirty="0"/>
              <a:t> </a:t>
            </a:r>
            <a:r>
              <a:rPr lang="el-GR" sz="4000" b="1" dirty="0" err="1"/>
              <a:t>F_Bit</a:t>
            </a:r>
            <a:r>
              <a:rPr lang="el-GR" sz="4000" b="1" dirty="0"/>
              <a:t> </a:t>
            </a:r>
            <a:r>
              <a:rPr lang="el-GR" sz="4000" dirty="0"/>
              <a:t>(</a:t>
            </a:r>
            <a:r>
              <a:rPr lang="el-GR" sz="4000" dirty="0" err="1"/>
              <a:t>Fast</a:t>
            </a:r>
            <a:r>
              <a:rPr lang="el-GR" sz="4000" dirty="0"/>
              <a:t> </a:t>
            </a:r>
            <a:r>
              <a:rPr lang="el-GR" sz="4000" dirty="0" err="1"/>
              <a:t>Interrupt</a:t>
            </a:r>
            <a:r>
              <a:rPr lang="el-GR" sz="4000" dirty="0"/>
              <a:t>) βρίσκονται στο </a:t>
            </a:r>
            <a:r>
              <a:rPr lang="el-GR" sz="4000" b="1" dirty="0"/>
              <a:t>CPSR</a:t>
            </a:r>
            <a:r>
              <a:rPr lang="el-GR" sz="4000" dirty="0"/>
              <a:t> (</a:t>
            </a:r>
            <a:r>
              <a:rPr lang="el-GR" sz="4000" dirty="0" err="1"/>
              <a:t>Current</a:t>
            </a:r>
            <a:r>
              <a:rPr lang="el-GR" sz="4000" dirty="0"/>
              <a:t> </a:t>
            </a:r>
            <a:r>
              <a:rPr lang="el-GR" sz="4000" dirty="0" err="1"/>
              <a:t>Program</a:t>
            </a:r>
            <a:r>
              <a:rPr lang="el-GR" sz="4000" dirty="0"/>
              <a:t> Status </a:t>
            </a:r>
            <a:r>
              <a:rPr lang="el-GR" sz="4000" dirty="0" err="1"/>
              <a:t>Register</a:t>
            </a:r>
            <a:r>
              <a:rPr lang="el-GR" sz="4000" dirty="0"/>
              <a:t>). Όταν είναι ενεργοποιημένα, μπλοκάρουν τις αντίστοιχες διακοπές. Αυτό είναι χρήσιμο κατά την αρχικοποίηση για να μη διακοπεί ο επεξεργαστής.</a:t>
            </a:r>
          </a:p>
        </p:txBody>
      </p:sp>
      <p:sp>
        <p:nvSpPr>
          <p:cNvPr id="7" name="TextBox 9">
            <a:extLst>
              <a:ext uri="{FF2B5EF4-FFF2-40B4-BE49-F238E27FC236}">
                <a16:creationId xmlns:a16="http://schemas.microsoft.com/office/drawing/2014/main" id="{777BA95D-7071-E26D-FBC4-0F5850421502}"/>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892451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B6516E93-5AC8-0808-6573-D98E79C06E6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3DF0FE9-A783-3662-B629-80BAEB3FA795}"/>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D9953C2E-C800-351C-2C7F-9F55B54F694B}"/>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07DD3533-46C9-EE4A-0CFD-2B2109F32C0E}"/>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35823423-884D-25F1-D3D6-8D2B600E1946}"/>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E59A251B-ECC4-6682-5ECD-1718845CC124}"/>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667EEE9E-3652-CAC9-E57D-F2E2985E6428}"/>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865F3DA9-CF7C-ADE2-5E2C-F4D4251181CF}"/>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5FB844EC-EF6A-4C1D-00D3-AFAC43836F93}"/>
              </a:ext>
            </a:extLst>
          </p:cNvPr>
          <p:cNvSpPr txBox="1"/>
          <p:nvPr/>
        </p:nvSpPr>
        <p:spPr>
          <a:xfrm>
            <a:off x="349751" y="1933453"/>
            <a:ext cx="17588498" cy="7248138"/>
          </a:xfrm>
          <a:prstGeom prst="rect">
            <a:avLst/>
          </a:prstGeom>
          <a:noFill/>
        </p:spPr>
        <p:txBody>
          <a:bodyPr wrap="square">
            <a:spAutoFit/>
          </a:bodyPr>
          <a:lstStyle/>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LDR     R0, =Stack_Top</a:t>
            </a:r>
          </a:p>
          <a:p>
            <a:pPr marR="0" lvl="0" defTabSz="457200" eaLnBrk="1" fontAlgn="auto" latinLnBrk="0" hangingPunct="1">
              <a:spcBef>
                <a:spcPts val="0"/>
              </a:spcBef>
              <a:spcAft>
                <a:spcPts val="2400"/>
              </a:spcAft>
              <a:buClrTx/>
              <a:buSzTx/>
              <a:tabLst/>
              <a:defRPr/>
            </a:pPr>
            <a:r>
              <a:rPr kumimoji="0" lang="el-GR" sz="4000" b="0" i="0" u="none" strike="noStrike" kern="0" cap="none" spc="0" normalizeH="0" baseline="0" noProof="0" dirty="0">
                <a:ln>
                  <a:noFill/>
                </a:ln>
                <a:effectLst/>
                <a:uLnTx/>
                <a:uFillTx/>
              </a:rPr>
              <a:t>Φορτώνει στο R0 τη διεύθυνση </a:t>
            </a:r>
            <a:r>
              <a:rPr kumimoji="0" lang="el-GR" sz="4000" b="0" i="0" u="none" strike="noStrike" kern="0" cap="none" spc="0" normalizeH="0" baseline="0" noProof="0" dirty="0" err="1">
                <a:ln>
                  <a:noFill/>
                </a:ln>
                <a:effectLst/>
                <a:uLnTx/>
                <a:uFillTx/>
              </a:rPr>
              <a:t>Stack_Top</a:t>
            </a:r>
            <a:r>
              <a:rPr kumimoji="0" lang="el-GR" sz="4000" b="0" i="0" u="none" strike="noStrike" kern="0" cap="none" spc="0" normalizeH="0" baseline="0" noProof="0" dirty="0">
                <a:ln>
                  <a:noFill/>
                </a:ln>
                <a:effectLst/>
                <a:uLnTx/>
                <a:uFillTx/>
              </a:rPr>
              <a:t>, δηλαδή την κορυφή της περιοχής </a:t>
            </a:r>
            <a:r>
              <a:rPr kumimoji="0" lang="el-GR" sz="4000" b="0" i="0" u="none" strike="noStrike" kern="0" cap="none" spc="0" normalizeH="0" baseline="0" noProof="0" dirty="0" err="1">
                <a:ln>
                  <a:noFill/>
                </a:ln>
                <a:effectLst/>
                <a:uLnTx/>
                <a:uFillTx/>
              </a:rPr>
              <a:t>stack</a:t>
            </a:r>
            <a:r>
              <a:rPr kumimoji="0" lang="el-GR" sz="4000" b="0" i="0" u="none" strike="noStrike" kern="0" cap="none" spc="0" normalizeH="0" baseline="0" noProof="0" dirty="0">
                <a:ln>
                  <a:noFill/>
                </a:ln>
                <a:effectLst/>
                <a:uLnTx/>
                <a:uFillTx/>
              </a:rPr>
              <a:t> που δηλώθηκε νωρίτερα στο αρχείο. Από αυτή τη διεύθυνση θα ξεκινήσει η κατανομή χώρου για κάθε </a:t>
            </a:r>
            <a:r>
              <a:rPr kumimoji="0" lang="el-GR" sz="4000" b="0" i="0" u="none" strike="noStrike" kern="0" cap="none" spc="0" normalizeH="0" baseline="0" noProof="0" dirty="0" err="1">
                <a:ln>
                  <a:noFill/>
                </a:ln>
                <a:effectLst/>
                <a:uLnTx/>
                <a:uFillTx/>
              </a:rPr>
              <a:t>mode</a:t>
            </a:r>
            <a:r>
              <a:rPr kumimoji="0" lang="el-GR" sz="4000" b="0" i="0" u="none" strike="noStrike" kern="0" cap="none" spc="0" normalizeH="0" baseline="0" noProof="0" dirty="0">
                <a:ln>
                  <a:noFill/>
                </a:ln>
                <a:effectLst/>
                <a:uLnTx/>
                <a:uFillTx/>
              </a:rPr>
              <a:t>, από "πάνω προς τα κάτω".</a:t>
            </a:r>
          </a:p>
          <a:p>
            <a:pPr marR="0" lvl="0" defTabSz="457200" eaLnBrk="1" fontAlgn="auto" latinLnBrk="0" hangingPunct="1">
              <a:spcBef>
                <a:spcPts val="0"/>
              </a:spcBef>
              <a:buClrTx/>
              <a:buSzTx/>
              <a:tabLst/>
              <a:defRPr/>
            </a:pPr>
            <a:r>
              <a:rPr kumimoji="0" lang="pt-BR" sz="4000" b="0" i="0" u="none" strike="noStrike" kern="0" cap="none" spc="0" normalizeH="0" baseline="0" noProof="0" dirty="0">
                <a:ln>
                  <a:noFill/>
                </a:ln>
                <a:solidFill>
                  <a:srgbClr val="FF0000"/>
                </a:solidFill>
                <a:effectLst/>
                <a:uLnTx/>
                <a:uFillTx/>
              </a:rPr>
              <a:t>MSR     CPSR_c, #Mode_UND:OR:I_Bit:OR:F_Bit</a:t>
            </a:r>
          </a:p>
          <a:p>
            <a:pPr marR="0" lvl="0" defTabSz="457200" eaLnBrk="1" fontAlgn="auto" latinLnBrk="0" hangingPunct="1">
              <a:spcBef>
                <a:spcPts val="0"/>
              </a:spcBef>
              <a:buClrTx/>
              <a:buSzTx/>
              <a:tabLst/>
              <a:defRPr/>
            </a:pPr>
            <a:r>
              <a:rPr kumimoji="0" lang="pt-BR" sz="4000" b="0" i="0" u="none" strike="noStrike" kern="0" cap="none" spc="0" normalizeH="0" baseline="0" noProof="0" dirty="0">
                <a:ln>
                  <a:noFill/>
                </a:ln>
                <a:solidFill>
                  <a:srgbClr val="FF0000"/>
                </a:solidFill>
                <a:effectLst/>
                <a:uLnTx/>
                <a:uFillTx/>
              </a:rPr>
              <a:t>MOV     SP, R0</a:t>
            </a:r>
          </a:p>
          <a:p>
            <a:pPr marR="0" lvl="0" defTabSz="457200" eaLnBrk="1" fontAlgn="auto" latinLnBrk="0" hangingPunct="1">
              <a:spcBef>
                <a:spcPts val="0"/>
              </a:spcBef>
              <a:buClrTx/>
              <a:buSzTx/>
              <a:tabLst/>
              <a:defRPr/>
            </a:pPr>
            <a:r>
              <a:rPr kumimoji="0" lang="pt-BR" sz="4000" b="0" i="0" u="none" strike="noStrike" kern="0" cap="none" spc="0" normalizeH="0" baseline="0" noProof="0" dirty="0">
                <a:ln>
                  <a:noFill/>
                </a:ln>
                <a:solidFill>
                  <a:srgbClr val="FF0000"/>
                </a:solidFill>
                <a:effectLst/>
                <a:uLnTx/>
                <a:uFillTx/>
              </a:rPr>
              <a:t>SUB     R0, R0, #UND_Stack_Size</a:t>
            </a:r>
          </a:p>
          <a:p>
            <a:pPr marR="0" lvl="0" defTabSz="457200" eaLnBrk="1" fontAlgn="auto" latinLnBrk="0" hangingPunct="1">
              <a:spcBef>
                <a:spcPts val="0"/>
              </a:spcBef>
              <a:buClrTx/>
              <a:buSzTx/>
              <a:tabLst/>
              <a:defRPr/>
            </a:pPr>
            <a:r>
              <a:rPr kumimoji="0" lang="el-GR" sz="4000" b="0" i="0" u="none" strike="noStrike" kern="0" cap="none" spc="0" normalizeH="0" baseline="0" noProof="0" dirty="0">
                <a:ln>
                  <a:noFill/>
                </a:ln>
                <a:effectLst/>
                <a:uLnTx/>
                <a:uFillTx/>
              </a:rPr>
              <a:t>Ορίζεται ο επεξεργαστής σε </a:t>
            </a:r>
            <a:r>
              <a:rPr kumimoji="0" lang="el-GR" sz="4000" b="0" i="0" u="none" strike="noStrike" kern="0" cap="none" spc="0" normalizeH="0" baseline="0" noProof="0" dirty="0" err="1">
                <a:ln>
                  <a:noFill/>
                </a:ln>
                <a:effectLst/>
                <a:uLnTx/>
                <a:uFillTx/>
              </a:rPr>
              <a:t>Undefined</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mode</a:t>
            </a:r>
            <a:r>
              <a:rPr kumimoji="0" lang="el-GR" sz="4000" b="0" i="0" u="none" strike="noStrike" kern="0" cap="none" spc="0" normalizeH="0" baseline="0" noProof="0" dirty="0">
                <a:ln>
                  <a:noFill/>
                </a:ln>
                <a:effectLst/>
                <a:uLnTx/>
                <a:uFillTx/>
              </a:rPr>
              <a:t> με απενεργοποιημένες διακοπές (I &amp; F </a:t>
            </a:r>
            <a:r>
              <a:rPr kumimoji="0" lang="el-GR" sz="4000" b="0" i="0" u="none" strike="noStrike" kern="0" cap="none" spc="0" normalizeH="0" baseline="0" noProof="0" dirty="0" err="1">
                <a:ln>
                  <a:noFill/>
                </a:ln>
                <a:effectLst/>
                <a:uLnTx/>
                <a:uFillTx/>
              </a:rPr>
              <a:t>bits</a:t>
            </a:r>
            <a:r>
              <a:rPr kumimoji="0" lang="el-GR" sz="4000" b="0" i="0" u="none" strike="noStrike" kern="0" cap="none" spc="0" normalizeH="0" baseline="0" noProof="0" dirty="0">
                <a:ln>
                  <a:noFill/>
                </a:ln>
                <a:effectLst/>
                <a:uLnTx/>
                <a:uFillTx/>
              </a:rPr>
              <a:t>).Μετά, ο SP (</a:t>
            </a:r>
            <a:r>
              <a:rPr kumimoji="0" lang="el-GR" sz="4000" b="0" i="0" u="none" strike="noStrike" kern="0" cap="none" spc="0" normalizeH="0" baseline="0" noProof="0" dirty="0" err="1">
                <a:ln>
                  <a:noFill/>
                </a:ln>
                <a:effectLst/>
                <a:uLnTx/>
                <a:uFillTx/>
              </a:rPr>
              <a:t>Stack</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Pointer</a:t>
            </a:r>
            <a:r>
              <a:rPr kumimoji="0" lang="el-GR" sz="4000" b="0" i="0" u="none" strike="noStrike" kern="0" cap="none" spc="0" normalizeH="0" baseline="0" noProof="0" dirty="0">
                <a:ln>
                  <a:noFill/>
                </a:ln>
                <a:effectLst/>
                <a:uLnTx/>
                <a:uFillTx/>
              </a:rPr>
              <a:t>) παίρνει την τρέχουσα τιμή του R0.Τέλος, το R0 μειώνεται κατά το μέγεθος στοίβας για αυτό το </a:t>
            </a:r>
            <a:r>
              <a:rPr kumimoji="0" lang="el-GR" sz="4000" b="0" i="0" u="none" strike="noStrike" kern="0" cap="none" spc="0" normalizeH="0" baseline="0" noProof="0" dirty="0" err="1">
                <a:ln>
                  <a:noFill/>
                </a:ln>
                <a:effectLst/>
                <a:uLnTx/>
                <a:uFillTx/>
              </a:rPr>
              <a:t>mode</a:t>
            </a:r>
            <a:r>
              <a:rPr kumimoji="0" lang="el-GR" sz="4000" b="0" i="0" u="none" strike="noStrike" kern="0" cap="none" spc="0" normalizeH="0" baseline="0" noProof="0" dirty="0">
                <a:ln>
                  <a:noFill/>
                </a:ln>
                <a:effectLst/>
                <a:uLnTx/>
                <a:uFillTx/>
              </a:rPr>
              <a:t>, έτσι ώστε ο επόμενος </a:t>
            </a:r>
            <a:r>
              <a:rPr kumimoji="0" lang="el-GR" sz="4000" b="0" i="0" u="none" strike="noStrike" kern="0" cap="none" spc="0" normalizeH="0" baseline="0" noProof="0" dirty="0" err="1">
                <a:ln>
                  <a:noFill/>
                </a:ln>
                <a:effectLst/>
                <a:uLnTx/>
                <a:uFillTx/>
              </a:rPr>
              <a:t>mode</a:t>
            </a:r>
            <a:r>
              <a:rPr kumimoji="0" lang="el-GR" sz="4000" b="0" i="0" u="none" strike="noStrike" kern="0" cap="none" spc="0" normalizeH="0" baseline="0" noProof="0" dirty="0">
                <a:ln>
                  <a:noFill/>
                </a:ln>
                <a:effectLst/>
                <a:uLnTx/>
                <a:uFillTx/>
              </a:rPr>
              <a:t> να πάρει διαφορετικό χώρο.</a:t>
            </a:r>
          </a:p>
        </p:txBody>
      </p:sp>
      <p:sp>
        <p:nvSpPr>
          <p:cNvPr id="7" name="TextBox 9">
            <a:extLst>
              <a:ext uri="{FF2B5EF4-FFF2-40B4-BE49-F238E27FC236}">
                <a16:creationId xmlns:a16="http://schemas.microsoft.com/office/drawing/2014/main" id="{34B4149F-07EF-89DD-6BE5-5EFE4AB5FFA9}"/>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3267947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21A339B6-5528-2BCA-FCA6-2CFF371A3F8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3DBD5F2-31A1-053C-AE02-CE757FD14EA2}"/>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88A41FB4-13E3-BA24-42DF-35A661181869}"/>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31CB4415-8ADF-D1BD-119E-A0D822E99CE9}"/>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2D21B429-14BD-D6E0-A4B1-C80E52E2B733}"/>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3BD7B892-092F-8966-4368-804190442E65}"/>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FD2AFC71-FEE1-BC51-22C9-510F84E55973}"/>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35442C9C-A6A0-E119-01BA-402E3C4C297C}"/>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3608236F-16E3-2088-2977-6338EA1207D7}"/>
              </a:ext>
            </a:extLst>
          </p:cNvPr>
          <p:cNvSpPr txBox="1"/>
          <p:nvPr/>
        </p:nvSpPr>
        <p:spPr>
          <a:xfrm>
            <a:off x="349751" y="1933453"/>
            <a:ext cx="17588498" cy="8017579"/>
          </a:xfrm>
          <a:prstGeom prst="rect">
            <a:avLst/>
          </a:prstGeom>
          <a:noFill/>
        </p:spPr>
        <p:txBody>
          <a:bodyPr wrap="square">
            <a:spAutoFit/>
          </a:bodyPr>
          <a:lstStyle/>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MSR     CPSR_c, #Mode_ABT:OR:I_Bit:OR:F_Bit</a:t>
            </a:r>
          </a:p>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MOV     SP, R0</a:t>
            </a:r>
          </a:p>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SUB     R0, R0, #ABT_Stack_Size</a:t>
            </a:r>
          </a:p>
          <a:p>
            <a:pPr marR="0" lvl="0" defTabSz="457200" eaLnBrk="1" fontAlgn="auto" latinLnBrk="0" hangingPunct="1">
              <a:spcBef>
                <a:spcPts val="0"/>
              </a:spcBef>
              <a:spcAft>
                <a:spcPts val="2400"/>
              </a:spcAft>
              <a:buClrTx/>
              <a:buSzTx/>
              <a:tabLst/>
              <a:defRPr/>
            </a:pPr>
            <a:r>
              <a:rPr kumimoji="0" lang="el-GR" sz="4000" b="0" i="0" u="none" strike="noStrike" kern="0" cap="none" spc="0" normalizeH="0" baseline="0" noProof="0" dirty="0">
                <a:ln>
                  <a:noFill/>
                </a:ln>
                <a:effectLst/>
                <a:uLnTx/>
                <a:uFillTx/>
              </a:rPr>
              <a:t>Παρόμοια διαδικασία για τον Abort </a:t>
            </a:r>
            <a:r>
              <a:rPr kumimoji="0" lang="el-GR" sz="4000" b="0" i="0" u="none" strike="noStrike" kern="0" cap="none" spc="0" normalizeH="0" baseline="0" noProof="0" dirty="0" err="1">
                <a:ln>
                  <a:noFill/>
                </a:ln>
                <a:effectLst/>
                <a:uLnTx/>
                <a:uFillTx/>
              </a:rPr>
              <a:t>mode</a:t>
            </a:r>
            <a:r>
              <a:rPr kumimoji="0" lang="el-GR" sz="4000" b="0" i="0" u="none" strike="noStrike" kern="0" cap="none" spc="0" normalizeH="0" baseline="0" noProof="0" dirty="0">
                <a:ln>
                  <a:noFill/>
                </a:ln>
                <a:effectLst/>
                <a:uLnTx/>
                <a:uFillTx/>
              </a:rPr>
              <a:t>, που χρησιμοποιείται σε περίπτωση σφαλμάτων προσπέλασης </a:t>
            </a:r>
            <a:r>
              <a:rPr kumimoji="0" lang="el-GR" sz="4000" b="0" i="0" u="none" strike="noStrike" kern="0" cap="none" spc="0" normalizeH="0" baseline="0" noProof="0" dirty="0" err="1">
                <a:ln>
                  <a:noFill/>
                </a:ln>
                <a:effectLst/>
                <a:uLnTx/>
                <a:uFillTx/>
              </a:rPr>
              <a:t>μνήμης.Ακόμα</a:t>
            </a:r>
            <a:r>
              <a:rPr kumimoji="0" lang="el-GR" sz="4000" b="0" i="0" u="none" strike="noStrike" kern="0" cap="none" spc="0" normalizeH="0" baseline="0" noProof="0" dirty="0">
                <a:ln>
                  <a:noFill/>
                </a:ln>
                <a:effectLst/>
                <a:uLnTx/>
                <a:uFillTx/>
              </a:rPr>
              <a:t> κι αν το μέγεθος στοίβας είναι 0x0, η αλλαγή </a:t>
            </a:r>
            <a:r>
              <a:rPr kumimoji="0" lang="el-GR" sz="4000" b="0" i="0" u="none" strike="noStrike" kern="0" cap="none" spc="0" normalizeH="0" baseline="0" noProof="0" dirty="0" err="1">
                <a:ln>
                  <a:noFill/>
                </a:ln>
                <a:effectLst/>
                <a:uLnTx/>
                <a:uFillTx/>
              </a:rPr>
              <a:t>mode</a:t>
            </a:r>
            <a:r>
              <a:rPr kumimoji="0" lang="el-GR" sz="4000" b="0" i="0" u="none" strike="noStrike" kern="0" cap="none" spc="0" normalizeH="0" baseline="0" noProof="0" dirty="0">
                <a:ln>
                  <a:noFill/>
                </a:ln>
                <a:effectLst/>
                <a:uLnTx/>
                <a:uFillTx/>
              </a:rPr>
              <a:t> και η ανάθεση του SP γίνονται για λόγους πληρότητας</a:t>
            </a:r>
          </a:p>
          <a:p>
            <a:pPr marR="0" lvl="0" defTabSz="457200" eaLnBrk="1" fontAlgn="auto" latinLnBrk="0" hangingPunct="1">
              <a:spcBef>
                <a:spcPts val="0"/>
              </a:spcBef>
              <a:buClrTx/>
              <a:buSzTx/>
              <a:tabLst/>
              <a:defRPr/>
            </a:pPr>
            <a:r>
              <a:rPr kumimoji="0" lang="pt-BR" sz="4000" b="0" i="0" u="none" strike="noStrike" kern="0" cap="none" spc="0" normalizeH="0" baseline="0" noProof="0" dirty="0">
                <a:ln>
                  <a:noFill/>
                </a:ln>
                <a:solidFill>
                  <a:srgbClr val="FF0000"/>
                </a:solidFill>
                <a:effectLst/>
                <a:uLnTx/>
                <a:uFillTx/>
              </a:rPr>
              <a:t>MSR     CPSR_c, #Mode_FIQ:OR:I_Bit:OR:F_Bit</a:t>
            </a:r>
          </a:p>
          <a:p>
            <a:pPr marR="0" lvl="0" defTabSz="457200" eaLnBrk="1" fontAlgn="auto" latinLnBrk="0" hangingPunct="1">
              <a:spcBef>
                <a:spcPts val="0"/>
              </a:spcBef>
              <a:buClrTx/>
              <a:buSzTx/>
              <a:tabLst/>
              <a:defRPr/>
            </a:pPr>
            <a:r>
              <a:rPr kumimoji="0" lang="pt-BR" sz="4000" b="0" i="0" u="none" strike="noStrike" kern="0" cap="none" spc="0" normalizeH="0" baseline="0" noProof="0" dirty="0">
                <a:ln>
                  <a:noFill/>
                </a:ln>
                <a:solidFill>
                  <a:srgbClr val="FF0000"/>
                </a:solidFill>
                <a:effectLst/>
                <a:uLnTx/>
                <a:uFillTx/>
              </a:rPr>
              <a:t>MOV     SP, R0</a:t>
            </a:r>
          </a:p>
          <a:p>
            <a:pPr marR="0" lvl="0" defTabSz="457200" eaLnBrk="1" fontAlgn="auto" latinLnBrk="0" hangingPunct="1">
              <a:spcBef>
                <a:spcPts val="0"/>
              </a:spcBef>
              <a:buClrTx/>
              <a:buSzTx/>
              <a:tabLst/>
              <a:defRPr/>
            </a:pPr>
            <a:r>
              <a:rPr kumimoji="0" lang="pt-BR" sz="4000" b="0" i="0" u="none" strike="noStrike" kern="0" cap="none" spc="0" normalizeH="0" baseline="0" noProof="0" dirty="0">
                <a:ln>
                  <a:noFill/>
                </a:ln>
                <a:solidFill>
                  <a:srgbClr val="FF0000"/>
                </a:solidFill>
                <a:effectLst/>
                <a:uLnTx/>
                <a:uFillTx/>
              </a:rPr>
              <a:t>SUB     R0, R0, #FIQ_Stack_Size</a:t>
            </a:r>
          </a:p>
          <a:p>
            <a:pPr marR="0" lvl="0" defTabSz="457200" eaLnBrk="1" fontAlgn="auto" latinLnBrk="0" hangingPunct="1">
              <a:spcBef>
                <a:spcPts val="0"/>
              </a:spcBef>
              <a:buClrTx/>
              <a:buSzTx/>
              <a:tabLst/>
              <a:defRPr/>
            </a:pPr>
            <a:r>
              <a:rPr kumimoji="0" lang="el-GR" sz="4000" b="0" i="0" u="none" strike="noStrike" kern="0" cap="none" spc="0" normalizeH="0" baseline="0" noProof="0" dirty="0">
                <a:ln>
                  <a:noFill/>
                </a:ln>
                <a:effectLst/>
                <a:uLnTx/>
                <a:uFillTx/>
              </a:rPr>
              <a:t>Ορίζεται </a:t>
            </a:r>
            <a:r>
              <a:rPr kumimoji="0" lang="el-GR" sz="4000" b="0" i="0" u="none" strike="noStrike" kern="0" cap="none" spc="0" normalizeH="0" baseline="0" noProof="0" dirty="0" err="1">
                <a:ln>
                  <a:noFill/>
                </a:ln>
                <a:effectLst/>
                <a:uLnTx/>
                <a:uFillTx/>
              </a:rPr>
              <a:t>stack</a:t>
            </a:r>
            <a:r>
              <a:rPr kumimoji="0" lang="el-GR" sz="4000" b="0" i="0" u="none" strike="noStrike" kern="0" cap="none" spc="0" normalizeH="0" baseline="0" noProof="0" dirty="0">
                <a:ln>
                  <a:noFill/>
                </a:ln>
                <a:effectLst/>
                <a:uLnTx/>
                <a:uFillTx/>
              </a:rPr>
              <a:t> για το FIQ </a:t>
            </a:r>
            <a:r>
              <a:rPr kumimoji="0" lang="el-GR" sz="4000" b="0" i="0" u="none" strike="noStrike" kern="0" cap="none" spc="0" normalizeH="0" baseline="0" noProof="0" dirty="0" err="1">
                <a:ln>
                  <a:noFill/>
                </a:ln>
                <a:effectLst/>
                <a:uLnTx/>
                <a:uFillTx/>
              </a:rPr>
              <a:t>mode</a:t>
            </a:r>
            <a:r>
              <a:rPr kumimoji="0" lang="el-GR" sz="4000" b="0" i="0" u="none" strike="noStrike" kern="0" cap="none" spc="0" normalizeH="0" baseline="0" noProof="0" dirty="0">
                <a:ln>
                  <a:noFill/>
                </a:ln>
                <a:effectLst/>
                <a:uLnTx/>
                <a:uFillTx/>
              </a:rPr>
              <a:t>, το οποίο χρησιμοποιείται για διακοπές πολύ υψηλής </a:t>
            </a:r>
            <a:r>
              <a:rPr kumimoji="0" lang="el-GR" sz="4000" b="0" i="0" u="none" strike="noStrike" kern="0" cap="none" spc="0" normalizeH="0" baseline="0" noProof="0" dirty="0" err="1">
                <a:ln>
                  <a:noFill/>
                </a:ln>
                <a:effectLst/>
                <a:uLnTx/>
                <a:uFillTx/>
              </a:rPr>
              <a:t>προτεραιότητας.Στο</a:t>
            </a:r>
            <a:r>
              <a:rPr kumimoji="0" lang="el-GR" sz="4000" b="0" i="0" u="none" strike="noStrike" kern="0" cap="none" spc="0" normalizeH="0" baseline="0" noProof="0" dirty="0">
                <a:ln>
                  <a:noFill/>
                </a:ln>
                <a:effectLst/>
                <a:uLnTx/>
                <a:uFillTx/>
              </a:rPr>
              <a:t> εργαστήριο αυτό το μέγεθος είναι 0, άρα δεν χρησιμοποιείται πρακτικά.</a:t>
            </a:r>
          </a:p>
        </p:txBody>
      </p:sp>
      <p:sp>
        <p:nvSpPr>
          <p:cNvPr id="7" name="TextBox 9">
            <a:extLst>
              <a:ext uri="{FF2B5EF4-FFF2-40B4-BE49-F238E27FC236}">
                <a16:creationId xmlns:a16="http://schemas.microsoft.com/office/drawing/2014/main" id="{99A36605-B860-6244-0098-33314D70C3EF}"/>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2716141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14E6EF02-0645-A0AB-AC95-BBFEA1188B5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9556F22-D69F-C816-28D6-061B35C23B19}"/>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5ACABF9E-852A-E79A-2EA0-0EBE660C01C5}"/>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27290579-1607-9FAE-6807-EE571B87BE20}"/>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96B83776-4E04-06B4-3CB0-703C0FC652A8}"/>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523519FF-4736-2CCB-CECA-64B4556E3B49}"/>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78846970-51BD-B55A-677D-5E35E57F6322}"/>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F67E2588-A25F-AE37-C01A-211CF68A8001}"/>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24A7FF85-0AF7-CC5E-3558-2AE1AC693425}"/>
              </a:ext>
            </a:extLst>
          </p:cNvPr>
          <p:cNvSpPr txBox="1"/>
          <p:nvPr/>
        </p:nvSpPr>
        <p:spPr>
          <a:xfrm>
            <a:off x="349751" y="1933453"/>
            <a:ext cx="17588498" cy="4632037"/>
          </a:xfrm>
          <a:prstGeom prst="rect">
            <a:avLst/>
          </a:prstGeom>
          <a:noFill/>
        </p:spPr>
        <p:txBody>
          <a:bodyPr wrap="square">
            <a:spAutoFit/>
          </a:bodyPr>
          <a:lstStyle/>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MSR     CPSR_c, #Mode_IRQ:OR:I_Bit:OR:F_Bit</a:t>
            </a:r>
          </a:p>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MOV     SP, R0</a:t>
            </a:r>
          </a:p>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SUB     R0, R0, #IRQ_Stack_Size</a:t>
            </a:r>
          </a:p>
          <a:p>
            <a:pPr marR="0" lvl="0" defTabSz="457200" eaLnBrk="1" fontAlgn="auto" latinLnBrk="0" hangingPunct="1">
              <a:spcBef>
                <a:spcPts val="0"/>
              </a:spcBef>
              <a:spcAft>
                <a:spcPts val="2400"/>
              </a:spcAft>
              <a:buClrTx/>
              <a:buSzTx/>
              <a:tabLst/>
              <a:defRPr/>
            </a:pPr>
            <a:r>
              <a:rPr kumimoji="0" lang="el-GR" sz="4000" b="0" i="0" u="none" strike="noStrike" kern="0" cap="none" spc="0" normalizeH="0" baseline="0" noProof="0" dirty="0">
                <a:ln>
                  <a:noFill/>
                </a:ln>
                <a:effectLst/>
                <a:uLnTx/>
                <a:uFillTx/>
              </a:rPr>
              <a:t>Το IRQ </a:t>
            </a:r>
            <a:r>
              <a:rPr kumimoji="0" lang="el-GR" sz="4000" b="0" i="0" u="none" strike="noStrike" kern="0" cap="none" spc="0" normalizeH="0" baseline="0" noProof="0" dirty="0" err="1">
                <a:ln>
                  <a:noFill/>
                </a:ln>
                <a:effectLst/>
                <a:uLnTx/>
                <a:uFillTx/>
              </a:rPr>
              <a:t>mode</a:t>
            </a:r>
            <a:r>
              <a:rPr kumimoji="0" lang="el-GR" sz="4000" b="0" i="0" u="none" strike="noStrike" kern="0" cap="none" spc="0" normalizeH="0" baseline="0" noProof="0" dirty="0">
                <a:ln>
                  <a:noFill/>
                </a:ln>
                <a:effectLst/>
                <a:uLnTx/>
                <a:uFillTx/>
              </a:rPr>
              <a:t> χρησιμοποιείται ενεργά στο πρόγραμμα για εξωτερικές </a:t>
            </a:r>
            <a:r>
              <a:rPr kumimoji="0" lang="el-GR" sz="4000" b="0" i="0" u="none" strike="noStrike" kern="0" cap="none" spc="0" normalizeH="0" baseline="0" noProof="0" dirty="0" err="1">
                <a:ln>
                  <a:noFill/>
                </a:ln>
                <a:effectLst/>
                <a:uLnTx/>
                <a:uFillTx/>
              </a:rPr>
              <a:t>διακοπές.Το</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IRQ_Stack_Size</a:t>
            </a:r>
            <a:r>
              <a:rPr kumimoji="0" lang="el-GR" sz="4000" b="0" i="0" u="none" strike="noStrike" kern="0" cap="none" spc="0" normalizeH="0" baseline="0" noProof="0" dirty="0">
                <a:ln>
                  <a:noFill/>
                </a:ln>
                <a:effectLst/>
                <a:uLnTx/>
                <a:uFillTx/>
              </a:rPr>
              <a:t> = 0x100, δηλαδή 256 </a:t>
            </a:r>
            <a:r>
              <a:rPr kumimoji="0" lang="el-GR" sz="4000" b="0" i="0" u="none" strike="noStrike" kern="0" cap="none" spc="0" normalizeH="0" baseline="0" noProof="0" dirty="0" err="1">
                <a:ln>
                  <a:noFill/>
                </a:ln>
                <a:effectLst/>
                <a:uLnTx/>
                <a:uFillTx/>
              </a:rPr>
              <a:t>bytes</a:t>
            </a:r>
            <a:r>
              <a:rPr kumimoji="0" lang="el-GR" sz="4000" b="0" i="0" u="none" strike="noStrike" kern="0" cap="none" spc="0" normalizeH="0" baseline="0" noProof="0" dirty="0">
                <a:ln>
                  <a:noFill/>
                </a:ln>
                <a:effectLst/>
                <a:uLnTx/>
                <a:uFillTx/>
              </a:rPr>
              <a:t>, επαρκούν για προσωρινή αποθήκευση καταχωρητών μέσα σε ISR (</a:t>
            </a:r>
            <a:r>
              <a:rPr kumimoji="0" lang="el-GR" sz="4000" b="0" i="0" u="none" strike="noStrike" kern="0" cap="none" spc="0" normalizeH="0" baseline="0" noProof="0" dirty="0" err="1">
                <a:ln>
                  <a:noFill/>
                </a:ln>
                <a:effectLst/>
                <a:uLnTx/>
                <a:uFillTx/>
              </a:rPr>
              <a:t>Interrupt</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Service</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Routine</a:t>
            </a:r>
            <a:r>
              <a:rPr kumimoji="0" lang="el-GR" sz="4000" b="0" i="0" u="none" strike="noStrike" kern="0" cap="none" spc="0" normalizeH="0" baseline="0" noProof="0" dirty="0">
                <a:ln>
                  <a:noFill/>
                </a:ln>
                <a:effectLst/>
                <a:uLnTx/>
                <a:uFillTx/>
              </a:rPr>
              <a:t>).Η στοίβα του IRQ είναι κρίσιμη για σταθερή και ασφαλή διαχείριση διακοπών.</a:t>
            </a:r>
          </a:p>
        </p:txBody>
      </p:sp>
      <p:sp>
        <p:nvSpPr>
          <p:cNvPr id="7" name="TextBox 9">
            <a:extLst>
              <a:ext uri="{FF2B5EF4-FFF2-40B4-BE49-F238E27FC236}">
                <a16:creationId xmlns:a16="http://schemas.microsoft.com/office/drawing/2014/main" id="{9036F91B-1B94-312D-536B-B0ADC7F6838B}"/>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3907712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2E771BF6-452D-7E55-7767-28545E29AE8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5794E75-7886-FA38-5969-2788D9EF1E15}"/>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83DA0131-8F38-10F2-B7ED-6E80AE16DDFC}"/>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3AB30121-6D9F-95AB-9995-A72E94FF124C}"/>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D85E9C85-715B-0B30-A70A-242E40A6315A}"/>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DEEA8A34-C82E-CECF-72B7-4B3903FD9213}"/>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B3B9D9A6-F40E-F51A-A480-DAF01E0FCC25}"/>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A4758BF1-660A-4A2E-9363-1DB561721CBB}"/>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A913D524-7B1F-B65F-8751-EE8ECE45A983}"/>
              </a:ext>
            </a:extLst>
          </p:cNvPr>
          <p:cNvSpPr txBox="1"/>
          <p:nvPr/>
        </p:nvSpPr>
        <p:spPr>
          <a:xfrm>
            <a:off x="349751" y="1933453"/>
            <a:ext cx="17588498" cy="5863144"/>
          </a:xfrm>
          <a:prstGeom prst="rect">
            <a:avLst/>
          </a:prstGeom>
          <a:noFill/>
        </p:spPr>
        <p:txBody>
          <a:bodyPr wrap="square">
            <a:spAutoFit/>
          </a:bodyPr>
          <a:lstStyle/>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MSR     CPSR_c, #Mode_SVC:OR:I_Bit:OR:F_Bit</a:t>
            </a:r>
          </a:p>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MOV     SP, R0</a:t>
            </a:r>
          </a:p>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SUB     R0, R0, #SVC_Stack_Size</a:t>
            </a:r>
          </a:p>
          <a:p>
            <a:pPr marR="0" lvl="0" defTabSz="457200" eaLnBrk="1" fontAlgn="auto" latinLnBrk="0" hangingPunct="1">
              <a:spcBef>
                <a:spcPts val="0"/>
              </a:spcBef>
              <a:spcAft>
                <a:spcPts val="2400"/>
              </a:spcAft>
              <a:buClrTx/>
              <a:buSzTx/>
              <a:tabLst/>
              <a:defRPr/>
            </a:pPr>
            <a:r>
              <a:rPr kumimoji="0" lang="el-GR" sz="4000" b="0" i="0" u="none" strike="noStrike" kern="0" cap="none" spc="0" normalizeH="0" baseline="0" noProof="0" dirty="0">
                <a:ln>
                  <a:noFill/>
                </a:ln>
                <a:effectLst/>
                <a:uLnTx/>
                <a:uFillTx/>
              </a:rPr>
              <a:t>Ο επεξεργαστής μεταβαίνει στο </a:t>
            </a:r>
            <a:r>
              <a:rPr kumimoji="0" lang="el-GR" sz="4000" b="0" i="0" u="none" strike="noStrike" kern="0" cap="none" spc="0" normalizeH="0" baseline="0" noProof="0" dirty="0" err="1">
                <a:ln>
                  <a:noFill/>
                </a:ln>
                <a:effectLst/>
                <a:uLnTx/>
                <a:uFillTx/>
              </a:rPr>
              <a:t>Supervisor</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mode</a:t>
            </a:r>
            <a:r>
              <a:rPr kumimoji="0" lang="el-GR" sz="4000" b="0" i="0" u="none" strike="noStrike" kern="0" cap="none" spc="0" normalizeH="0" baseline="0" noProof="0" dirty="0">
                <a:ln>
                  <a:noFill/>
                </a:ln>
                <a:effectLst/>
                <a:uLnTx/>
                <a:uFillTx/>
              </a:rPr>
              <a:t>, το οποίο χρησιμοποιείται κυρίως κατά την εκκίνηση ή από το λειτουργικό σύστημα για να έχει πλήρη έλεγχο. Η στοίβα του SVC ρυθμίζεται με βάση το R0, και το R0 ενημερώνεται ξανά αφαιρώντας το μέγεθος της στοίβας του SVC. Στο εργαστήριο αυτό, έχει οριστεί </a:t>
            </a:r>
            <a:r>
              <a:rPr kumimoji="0" lang="el-GR" sz="4000" b="0" i="0" u="none" strike="noStrike" kern="0" cap="none" spc="0" normalizeH="0" baseline="0" noProof="0" dirty="0" err="1">
                <a:ln>
                  <a:noFill/>
                </a:ln>
                <a:effectLst/>
                <a:uLnTx/>
                <a:uFillTx/>
              </a:rPr>
              <a:t>SVC_Stack_Size</a:t>
            </a:r>
            <a:r>
              <a:rPr kumimoji="0" lang="el-GR" sz="4000" b="0" i="0" u="none" strike="noStrike" kern="0" cap="none" spc="0" normalizeH="0" baseline="0" noProof="0" dirty="0">
                <a:ln>
                  <a:noFill/>
                </a:ln>
                <a:effectLst/>
                <a:uLnTx/>
                <a:uFillTx/>
              </a:rPr>
              <a:t> = 0x08 </a:t>
            </a:r>
            <a:r>
              <a:rPr kumimoji="0" lang="el-GR" sz="4000" b="0" i="0" u="none" strike="noStrike" kern="0" cap="none" spc="0" normalizeH="0" baseline="0" noProof="0" dirty="0" err="1">
                <a:ln>
                  <a:noFill/>
                </a:ln>
                <a:effectLst/>
                <a:uLnTx/>
                <a:uFillTx/>
              </a:rPr>
              <a:t>bytes</a:t>
            </a:r>
            <a:r>
              <a:rPr kumimoji="0" lang="el-GR" sz="4000" b="0" i="0" u="none" strike="noStrike" kern="0" cap="none" spc="0" normalizeH="0" baseline="0" noProof="0" dirty="0">
                <a:ln>
                  <a:noFill/>
                </a:ln>
                <a:effectLst/>
                <a:uLnTx/>
                <a:uFillTx/>
              </a:rPr>
              <a:t>, αρκετό για προσωρινές μεταβλητές κατά την εκκίνηση.</a:t>
            </a:r>
          </a:p>
        </p:txBody>
      </p:sp>
      <p:sp>
        <p:nvSpPr>
          <p:cNvPr id="7" name="TextBox 9">
            <a:extLst>
              <a:ext uri="{FF2B5EF4-FFF2-40B4-BE49-F238E27FC236}">
                <a16:creationId xmlns:a16="http://schemas.microsoft.com/office/drawing/2014/main" id="{B6276702-7970-8FF9-7070-089BB13CB7A1}"/>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781599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52A0324A-A78B-C568-D646-61ABC8881EB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66F7DE6-3EEC-DBFF-E2DE-288E3A824726}"/>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54929FF1-B1F5-8958-0CB2-DE41ADE55D8F}"/>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2A472951-E282-983B-56C2-A088F224F836}"/>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B579FD36-0647-348A-511E-D56F132A70BF}"/>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dirty="0"/>
            </a:p>
          </p:txBody>
        </p:sp>
        <p:sp>
          <p:nvSpPr>
            <p:cNvPr id="6" name="TextBox 6">
              <a:extLst>
                <a:ext uri="{FF2B5EF4-FFF2-40B4-BE49-F238E27FC236}">
                  <a16:creationId xmlns:a16="http://schemas.microsoft.com/office/drawing/2014/main" id="{2DB35E6C-6AC6-E141-F0C0-B5FCBFC8FCDF}"/>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B6CA0EFA-13FB-9694-3DE0-0789DCA10944}"/>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1730798B-7C25-E0B2-F9F1-748AB18DD4C0}"/>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B0A03F2A-D82D-8BBC-FBC1-6C44E284D4A7}"/>
              </a:ext>
            </a:extLst>
          </p:cNvPr>
          <p:cNvSpPr txBox="1"/>
          <p:nvPr/>
        </p:nvSpPr>
        <p:spPr>
          <a:xfrm>
            <a:off x="349751" y="1933453"/>
            <a:ext cx="17588498" cy="6324808"/>
          </a:xfrm>
          <a:prstGeom prst="rect">
            <a:avLst/>
          </a:prstGeom>
          <a:noFill/>
        </p:spPr>
        <p:txBody>
          <a:bodyPr wrap="square">
            <a:spAutoFit/>
          </a:bodyPr>
          <a:lstStyle/>
          <a:p>
            <a:pPr marL="0" marR="0" lvl="0" indent="0" defTabSz="457200" eaLnBrk="1" fontAlgn="auto" latinLnBrk="0" hangingPunct="1">
              <a:spcBef>
                <a:spcPts val="0"/>
              </a:spcBef>
              <a:spcAft>
                <a:spcPts val="600"/>
              </a:spcAft>
              <a:buClrTx/>
              <a:buSzTx/>
              <a:buFontTx/>
              <a:buNone/>
              <a:tabLst/>
              <a:defRPr/>
            </a:pPr>
            <a:r>
              <a:rPr kumimoji="0" lang="pt-BR" sz="4000" b="0" i="0" u="none" strike="noStrike" kern="0" cap="none" spc="0" normalizeH="0" baseline="0" noProof="0" dirty="0">
                <a:ln>
                  <a:noFill/>
                </a:ln>
                <a:solidFill>
                  <a:srgbClr val="FF0000"/>
                </a:solidFill>
                <a:effectLst/>
                <a:uLnTx/>
                <a:uFillTx/>
              </a:rPr>
              <a:t>MSR     CPSR_c, #Mode_USR</a:t>
            </a:r>
          </a:p>
          <a:p>
            <a:pPr marR="0" lvl="0" defTabSz="457200" eaLnBrk="1" fontAlgn="auto" latinLnBrk="0" hangingPunct="1">
              <a:spcBef>
                <a:spcPts val="0"/>
              </a:spcBef>
              <a:spcAft>
                <a:spcPts val="2400"/>
              </a:spcAft>
              <a:buClrTx/>
              <a:buSzTx/>
              <a:tabLst/>
              <a:defRPr/>
            </a:pPr>
            <a:r>
              <a:rPr kumimoji="0" lang="el-GR" sz="4000" b="0" i="0" u="none" strike="noStrike" kern="0" cap="none" spc="0" normalizeH="0" baseline="0" noProof="0" dirty="0">
                <a:ln>
                  <a:noFill/>
                </a:ln>
                <a:effectLst/>
                <a:uLnTx/>
                <a:uFillTx/>
              </a:rPr>
              <a:t> Ο επεξεργαστής περνάει στο User </a:t>
            </a:r>
            <a:r>
              <a:rPr kumimoji="0" lang="el-GR" sz="4000" b="0" i="0" u="none" strike="noStrike" kern="0" cap="none" spc="0" normalizeH="0" baseline="0" noProof="0" dirty="0" err="1">
                <a:ln>
                  <a:noFill/>
                </a:ln>
                <a:effectLst/>
                <a:uLnTx/>
                <a:uFillTx/>
              </a:rPr>
              <a:t>mode</a:t>
            </a:r>
            <a:r>
              <a:rPr kumimoji="0" lang="el-GR" sz="4000" b="0" i="0" u="none" strike="noStrike" kern="0" cap="none" spc="0" normalizeH="0" baseline="0" noProof="0" dirty="0">
                <a:ln>
                  <a:noFill/>
                </a:ln>
                <a:effectLst/>
                <a:uLnTx/>
                <a:uFillTx/>
              </a:rPr>
              <a:t>, όπου εκτελείται το κυρίως πρόγραμμα του χρήστη. Σε αυτό το </a:t>
            </a:r>
            <a:r>
              <a:rPr kumimoji="0" lang="el-GR" sz="4000" b="0" i="0" u="none" strike="noStrike" kern="0" cap="none" spc="0" normalizeH="0" baseline="0" noProof="0" dirty="0" err="1">
                <a:ln>
                  <a:noFill/>
                </a:ln>
                <a:effectLst/>
                <a:uLnTx/>
                <a:uFillTx/>
              </a:rPr>
              <a:t>mode</a:t>
            </a:r>
            <a:r>
              <a:rPr kumimoji="0" lang="el-GR" sz="4000" b="0" i="0" u="none" strike="noStrike" kern="0" cap="none" spc="0" normalizeH="0" baseline="0" noProof="0" dirty="0">
                <a:ln>
                  <a:noFill/>
                </a:ln>
                <a:effectLst/>
                <a:uLnTx/>
                <a:uFillTx/>
              </a:rPr>
              <a:t> δεν επιτρέπεται πρόσβαση σε κρίσιμους καταχωρητές ή λειτουργίες συστήματος, παρέχοντας έτσι ασφάλεια και απομόνωση.</a:t>
            </a:r>
          </a:p>
          <a:p>
            <a:pPr marR="0" lvl="0" defTabSz="457200" eaLnBrk="1" fontAlgn="auto" latinLnBrk="0" hangingPunct="1">
              <a:spcBef>
                <a:spcPts val="0"/>
              </a:spcBef>
              <a:spcAft>
                <a:spcPts val="600"/>
              </a:spcAft>
              <a:buClrTx/>
              <a:buSzTx/>
              <a:tabLst/>
              <a:defRPr/>
            </a:pPr>
            <a:r>
              <a:rPr kumimoji="0" lang="en-US" sz="4000" b="0" i="0" u="none" strike="noStrike" kern="0" cap="none" spc="0" normalizeH="0" baseline="0" noProof="0" dirty="0">
                <a:ln>
                  <a:noFill/>
                </a:ln>
                <a:solidFill>
                  <a:srgbClr val="FF0000"/>
                </a:solidFill>
                <a:effectLst/>
                <a:uLnTx/>
                <a:uFillTx/>
              </a:rPr>
              <a:t>LDR     R2, =0x0</a:t>
            </a:r>
          </a:p>
          <a:p>
            <a:pPr marR="0" lvl="0" defTabSz="457200" eaLnBrk="1" fontAlgn="auto" latinLnBrk="0" hangingPunct="1">
              <a:spcBef>
                <a:spcPts val="0"/>
              </a:spcBef>
              <a:spcAft>
                <a:spcPts val="2400"/>
              </a:spcAft>
              <a:buClrTx/>
              <a:buSzTx/>
              <a:tabLst/>
              <a:defRPr/>
            </a:pPr>
            <a:r>
              <a:rPr kumimoji="0" lang="el-GR" sz="4000" b="0" i="0" u="none" strike="noStrike" kern="0" cap="none" spc="0" normalizeH="0" baseline="0" noProof="0" dirty="0">
                <a:ln>
                  <a:noFill/>
                </a:ln>
                <a:effectLst/>
                <a:uLnTx/>
                <a:uFillTx/>
              </a:rPr>
              <a:t> Ο καταχωρητής R2 </a:t>
            </a:r>
            <a:r>
              <a:rPr kumimoji="0" lang="el-GR" sz="4000" b="0" i="0" u="none" strike="noStrike" kern="0" cap="none" spc="0" normalizeH="0" baseline="0" noProof="0" dirty="0" err="1">
                <a:ln>
                  <a:noFill/>
                </a:ln>
                <a:effectLst/>
                <a:uLnTx/>
                <a:uFillTx/>
              </a:rPr>
              <a:t>αρχικοποιείται</a:t>
            </a:r>
            <a:r>
              <a:rPr kumimoji="0" lang="el-GR" sz="4000" b="0" i="0" u="none" strike="noStrike" kern="0" cap="none" spc="0" normalizeH="0" baseline="0" noProof="0" dirty="0">
                <a:ln>
                  <a:noFill/>
                </a:ln>
                <a:effectLst/>
                <a:uLnTx/>
                <a:uFillTx/>
              </a:rPr>
              <a:t> με </a:t>
            </a:r>
            <a:r>
              <a:rPr kumimoji="0" lang="el-GR" sz="4000" b="0" i="0" u="none" strike="noStrike" kern="0" cap="none" spc="0" normalizeH="0" baseline="0" noProof="0" dirty="0" err="1">
                <a:ln>
                  <a:noFill/>
                </a:ln>
                <a:effectLst/>
                <a:uLnTx/>
                <a:uFillTx/>
              </a:rPr>
              <a:t>μηδέν.Στο</a:t>
            </a:r>
            <a:r>
              <a:rPr kumimoji="0" lang="el-GR" sz="4000" b="0" i="0" u="none" strike="noStrike" kern="0" cap="none" spc="0" normalizeH="0" baseline="0" noProof="0" dirty="0">
                <a:ln>
                  <a:noFill/>
                </a:ln>
                <a:effectLst/>
                <a:uLnTx/>
                <a:uFillTx/>
              </a:rPr>
              <a:t> κύριο </a:t>
            </a:r>
            <a:r>
              <a:rPr kumimoji="0" lang="el-GR" sz="4000" b="0" i="0" u="none" strike="noStrike" kern="0" cap="none" spc="0" normalizeH="0" baseline="0" noProof="0" dirty="0" err="1">
                <a:ln>
                  <a:noFill/>
                </a:ln>
                <a:effectLst/>
                <a:uLnTx/>
                <a:uFillTx/>
              </a:rPr>
              <a:t>loop</a:t>
            </a:r>
            <a:r>
              <a:rPr kumimoji="0" lang="el-GR" sz="4000" b="0" i="0" u="none" strike="noStrike" kern="0" cap="none" spc="0" normalizeH="0" baseline="0" noProof="0" dirty="0">
                <a:ln>
                  <a:noFill/>
                </a:ln>
                <a:effectLst/>
                <a:uLnTx/>
                <a:uFillTx/>
              </a:rPr>
              <a:t> που ακολουθεί, το R2 χρησιμοποιείται ως μεταβλητή παρακολούθησης (</a:t>
            </a:r>
            <a:r>
              <a:rPr kumimoji="0" lang="el-GR" sz="4000" b="0" i="0" u="none" strike="noStrike" kern="0" cap="none" spc="0" normalizeH="0" baseline="0" noProof="0" dirty="0" err="1">
                <a:ln>
                  <a:noFill/>
                </a:ln>
                <a:effectLst/>
                <a:uLnTx/>
                <a:uFillTx/>
              </a:rPr>
              <a:t>monitor</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register</a:t>
            </a:r>
            <a:r>
              <a:rPr kumimoji="0" lang="el-GR" sz="4000" b="0" i="0" u="none" strike="noStrike" kern="0" cap="none" spc="0" normalizeH="0" baseline="0" noProof="0" dirty="0">
                <a:ln>
                  <a:noFill/>
                </a:ln>
                <a:effectLst/>
                <a:uLnTx/>
                <a:uFillTx/>
              </a:rPr>
              <a:t>) για να ενεργοποιεί ή να απενεργοποιεί τα </a:t>
            </a:r>
            <a:r>
              <a:rPr kumimoji="0" lang="el-GR" sz="4000" b="0" i="0" u="none" strike="noStrike" kern="0" cap="none" spc="0" normalizeH="0" baseline="0" noProof="0" dirty="0" err="1">
                <a:ln>
                  <a:noFill/>
                </a:ln>
                <a:effectLst/>
                <a:uLnTx/>
                <a:uFillTx/>
              </a:rPr>
              <a:t>LEDs</a:t>
            </a:r>
            <a:r>
              <a:rPr kumimoji="0" lang="el-GR" sz="4000" b="0" i="0" u="none" strike="noStrike" kern="0" cap="none" spc="0" normalizeH="0" baseline="0" noProof="0" dirty="0">
                <a:ln>
                  <a:noFill/>
                </a:ln>
                <a:effectLst/>
                <a:uLnTx/>
                <a:uFillTx/>
              </a:rPr>
              <a:t>, ανάλογα με την τιμή του.</a:t>
            </a:r>
          </a:p>
        </p:txBody>
      </p:sp>
      <p:sp>
        <p:nvSpPr>
          <p:cNvPr id="7" name="TextBox 9">
            <a:extLst>
              <a:ext uri="{FF2B5EF4-FFF2-40B4-BE49-F238E27FC236}">
                <a16:creationId xmlns:a16="http://schemas.microsoft.com/office/drawing/2014/main" id="{769BFEE4-FF9B-A1F1-4384-817CF5EDE17D}"/>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2963216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CE00984C-46D3-D23E-ECBA-22350D24D0F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61F94B9-D27B-938C-8576-B9F191221832}"/>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9733E063-F638-FAA0-9ECB-AB22A55021F6}"/>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0F71AB7F-1316-2589-64FB-E921E84D3A0E}"/>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45BBDF42-1C3E-C53B-600B-BCE221109E25}"/>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dirty="0"/>
            </a:p>
          </p:txBody>
        </p:sp>
        <p:sp>
          <p:nvSpPr>
            <p:cNvPr id="6" name="TextBox 6">
              <a:extLst>
                <a:ext uri="{FF2B5EF4-FFF2-40B4-BE49-F238E27FC236}">
                  <a16:creationId xmlns:a16="http://schemas.microsoft.com/office/drawing/2014/main" id="{1D96AAC4-AC3A-DBDA-6F76-A1268DF537D8}"/>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B5042081-E6E4-9E80-88C6-03EE6F68A2CE}"/>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02CC5A62-93FC-FFC7-068A-11BBD9B47D83}"/>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F660ED68-5554-8239-20B4-C00854FE7A82}"/>
              </a:ext>
            </a:extLst>
          </p:cNvPr>
          <p:cNvSpPr txBox="1"/>
          <p:nvPr/>
        </p:nvSpPr>
        <p:spPr>
          <a:xfrm>
            <a:off x="349751" y="1933453"/>
            <a:ext cx="17588498" cy="5555367"/>
          </a:xfrm>
          <a:prstGeom prst="rect">
            <a:avLst/>
          </a:prstGeom>
          <a:noFill/>
        </p:spPr>
        <p:txBody>
          <a:bodyPr wrap="square">
            <a:spAutoFit/>
          </a:bodyPr>
          <a:lstStyle/>
          <a:p>
            <a:pPr marL="0" marR="0" lvl="0" indent="0" defTabSz="457200" eaLnBrk="1" fontAlgn="auto" latinLnBrk="0" hangingPunct="1">
              <a:spcBef>
                <a:spcPts val="0"/>
              </a:spcBef>
              <a:spcAft>
                <a:spcPts val="600"/>
              </a:spcAft>
              <a:buClrTx/>
              <a:buSzTx/>
              <a:buFontTx/>
              <a:buNone/>
              <a:tabLst/>
              <a:defRPr/>
            </a:pPr>
            <a:r>
              <a:rPr kumimoji="0" lang="en-US" sz="4000" b="0" i="0" u="none" strike="noStrike" kern="0" cap="none" spc="0" normalizeH="0" baseline="0" noProof="0" dirty="0" err="1">
                <a:ln>
                  <a:noFill/>
                </a:ln>
                <a:solidFill>
                  <a:srgbClr val="FF0000"/>
                </a:solidFill>
                <a:effectLst/>
                <a:uLnTx/>
                <a:uFillTx/>
              </a:rPr>
              <a:t>Main_Loop</a:t>
            </a:r>
            <a:r>
              <a:rPr kumimoji="0" lang="en-US" sz="4000" b="0" i="0" u="none" strike="noStrike" kern="0" cap="none" spc="0" normalizeH="0" baseline="0" noProof="0" dirty="0">
                <a:ln>
                  <a:noFill/>
                </a:ln>
                <a:solidFill>
                  <a:srgbClr val="FF0000"/>
                </a:solidFill>
                <a:effectLst/>
                <a:uLnTx/>
                <a:uFillTx/>
              </a:rPr>
              <a:t>	</a:t>
            </a:r>
          </a:p>
          <a:p>
            <a:pPr marL="0" marR="0" lvl="0" indent="0" defTabSz="457200" eaLnBrk="1" fontAlgn="auto" latinLnBrk="0" hangingPunct="1">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    CMP		R2, #0xFFFFFFFF</a:t>
            </a:r>
          </a:p>
          <a:p>
            <a:pPr marL="0" marR="0" lvl="0" indent="0" defTabSz="457200" eaLnBrk="1" fontAlgn="auto" latinLnBrk="0" hangingPunct="1">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    BNE		</a:t>
            </a:r>
            <a:r>
              <a:rPr kumimoji="0" lang="en-US" sz="4000" b="0" i="0" u="none" strike="noStrike" kern="0" cap="none" spc="0" normalizeH="0" baseline="0" noProof="0" dirty="0" err="1">
                <a:ln>
                  <a:noFill/>
                </a:ln>
                <a:solidFill>
                  <a:srgbClr val="FF0000"/>
                </a:solidFill>
                <a:effectLst/>
                <a:uLnTx/>
                <a:uFillTx/>
              </a:rPr>
              <a:t>LED_Off</a:t>
            </a:r>
            <a:endParaRPr kumimoji="0" lang="en-US" sz="40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spcBef>
                <a:spcPts val="0"/>
              </a:spcBef>
              <a:spcAft>
                <a:spcPts val="2400"/>
              </a:spcAft>
              <a:buClrTx/>
              <a:buSzTx/>
              <a:buFontTx/>
              <a:buNone/>
              <a:tabLst/>
              <a:defRPr/>
            </a:pPr>
            <a:r>
              <a:rPr kumimoji="0" lang="en-US" sz="4000" b="0" i="0" u="none" strike="noStrike" kern="0" cap="none" spc="0" normalizeH="0" baseline="0" noProof="0" dirty="0">
                <a:ln>
                  <a:noFill/>
                </a:ln>
                <a:solidFill>
                  <a:srgbClr val="FF0000"/>
                </a:solidFill>
                <a:effectLst/>
                <a:uLnTx/>
                <a:uFillTx/>
              </a:rPr>
              <a:t>    B 		</a:t>
            </a:r>
            <a:r>
              <a:rPr kumimoji="0" lang="en-US" sz="4000" b="0" i="0" u="none" strike="noStrike" kern="0" cap="none" spc="0" normalizeH="0" baseline="0" noProof="0" dirty="0" err="1">
                <a:ln>
                  <a:noFill/>
                </a:ln>
                <a:solidFill>
                  <a:srgbClr val="FF0000"/>
                </a:solidFill>
                <a:effectLst/>
                <a:uLnTx/>
                <a:uFillTx/>
              </a:rPr>
              <a:t>LED_On</a:t>
            </a:r>
            <a:r>
              <a:rPr kumimoji="0" lang="en-US" sz="4000" b="0" i="0" u="none" strike="noStrike" kern="0" cap="none" spc="0" normalizeH="0" baseline="0" noProof="0" dirty="0">
                <a:ln>
                  <a:noFill/>
                </a:ln>
                <a:solidFill>
                  <a:srgbClr val="FF0000"/>
                </a:solidFill>
                <a:effectLst/>
                <a:uLnTx/>
                <a:uFillTx/>
              </a:rPr>
              <a:t> </a:t>
            </a:r>
          </a:p>
          <a:p>
            <a:pPr marR="0" lvl="0" defTabSz="457200" eaLnBrk="1" fontAlgn="auto" latinLnBrk="0" hangingPunct="1">
              <a:spcBef>
                <a:spcPts val="0"/>
              </a:spcBef>
              <a:spcAft>
                <a:spcPts val="2400"/>
              </a:spcAft>
              <a:buClrTx/>
              <a:buSzTx/>
              <a:tabLst/>
              <a:defRPr/>
            </a:pPr>
            <a:r>
              <a:rPr kumimoji="0" lang="el-GR" sz="4000" b="0" i="0" u="none" strike="noStrike" kern="0" cap="none" spc="0" normalizeH="0" baseline="0" noProof="0" dirty="0">
                <a:ln>
                  <a:noFill/>
                </a:ln>
                <a:effectLst/>
                <a:uLnTx/>
                <a:uFillTx/>
              </a:rPr>
              <a:t>Ο R2 συγκρίνεται με την τιμή 0xFFFFFFFF.Αν δεν είναι ίσος, μεταφερόμαστε στην ετικέτα </a:t>
            </a:r>
            <a:r>
              <a:rPr kumimoji="0" lang="el-GR" sz="4000" b="0" i="0" u="none" strike="noStrike" kern="0" cap="none" spc="0" normalizeH="0" baseline="0" noProof="0" dirty="0" err="1">
                <a:ln>
                  <a:noFill/>
                </a:ln>
                <a:effectLst/>
                <a:uLnTx/>
                <a:uFillTx/>
              </a:rPr>
              <a:t>LED_Off</a:t>
            </a:r>
            <a:r>
              <a:rPr kumimoji="0" lang="el-GR" sz="4000" b="0" i="0" u="none" strike="noStrike" kern="0" cap="none" spc="0" normalizeH="0" baseline="0" noProof="0" dirty="0">
                <a:ln>
                  <a:noFill/>
                </a:ln>
                <a:effectLst/>
                <a:uLnTx/>
                <a:uFillTx/>
              </a:rPr>
              <a:t>. Αν είναι ίσος, εκτελείται το </a:t>
            </a:r>
            <a:r>
              <a:rPr kumimoji="0" lang="el-GR" sz="4000" b="0" i="0" u="none" strike="noStrike" kern="0" cap="none" spc="0" normalizeH="0" baseline="0" noProof="0" dirty="0" err="1">
                <a:ln>
                  <a:noFill/>
                </a:ln>
                <a:effectLst/>
                <a:uLnTx/>
                <a:uFillTx/>
              </a:rPr>
              <a:t>LED_On</a:t>
            </a:r>
            <a:r>
              <a:rPr kumimoji="0" lang="el-GR" sz="4000" b="0" i="0" u="none" strike="noStrike" kern="0" cap="none" spc="0" normalizeH="0" baseline="0" noProof="0" dirty="0">
                <a:ln>
                  <a:noFill/>
                </a:ln>
                <a:effectLst/>
                <a:uLnTx/>
                <a:uFillTx/>
              </a:rPr>
              <a:t>. Το R2 ανανεώνεται από το </a:t>
            </a:r>
            <a:r>
              <a:rPr kumimoji="0" lang="el-GR" sz="4000" b="0" i="0" u="none" strike="noStrike" kern="0" cap="none" spc="0" normalizeH="0" baseline="0" noProof="0" dirty="0" err="1">
                <a:ln>
                  <a:noFill/>
                </a:ln>
                <a:effectLst/>
                <a:uLnTx/>
                <a:uFillTx/>
              </a:rPr>
              <a:t>interrupt</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handler</a:t>
            </a:r>
            <a:r>
              <a:rPr kumimoji="0" lang="el-GR" sz="4000" b="0" i="0" u="none" strike="noStrike" kern="0" cap="none" spc="0" normalizeH="0" baseline="0" noProof="0" dirty="0">
                <a:ln>
                  <a:noFill/>
                </a:ln>
                <a:effectLst/>
                <a:uLnTx/>
                <a:uFillTx/>
              </a:rPr>
              <a:t> (όπου αντιστρέφεται με MVN R2, R2), άρα κάθε φορά που προκύπτει διακοπή, εναλλάσσεται η κατάσταση των εξόδων.</a:t>
            </a:r>
          </a:p>
        </p:txBody>
      </p:sp>
      <p:sp>
        <p:nvSpPr>
          <p:cNvPr id="7" name="TextBox 9">
            <a:extLst>
              <a:ext uri="{FF2B5EF4-FFF2-40B4-BE49-F238E27FC236}">
                <a16:creationId xmlns:a16="http://schemas.microsoft.com/office/drawing/2014/main" id="{BF79D007-6994-0D2F-ED6D-F8C4066E57DA}"/>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3659044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34C97C3F-01F4-B5A6-872E-1F90B7D1B09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3007D2A-A8B2-D063-56EA-4FE7BC048EE5}"/>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0F7F02C4-5CD9-F058-25F0-91F6764A3A83}"/>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89C8D49E-35AB-16F1-DDB5-81B02B2A9676}"/>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C29FA08E-1E4F-18C4-AD58-98A99C4472AD}"/>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dirty="0"/>
            </a:p>
          </p:txBody>
        </p:sp>
        <p:sp>
          <p:nvSpPr>
            <p:cNvPr id="6" name="TextBox 6">
              <a:extLst>
                <a:ext uri="{FF2B5EF4-FFF2-40B4-BE49-F238E27FC236}">
                  <a16:creationId xmlns:a16="http://schemas.microsoft.com/office/drawing/2014/main" id="{6EF14565-3843-DB4D-C2A4-A2F2FAA86E14}"/>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745E3D8C-5C77-2340-8FCD-A7419154892C}"/>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E81C974D-C09D-9E3B-23D9-B15380ABBD83}"/>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61729F24-1854-1D7E-E1C5-242AEA98AAC8}"/>
              </a:ext>
            </a:extLst>
          </p:cNvPr>
          <p:cNvSpPr txBox="1"/>
          <p:nvPr/>
        </p:nvSpPr>
        <p:spPr>
          <a:xfrm>
            <a:off x="349751" y="1933453"/>
            <a:ext cx="17588498" cy="5632311"/>
          </a:xfrm>
          <a:prstGeom prst="rect">
            <a:avLst/>
          </a:prstGeom>
          <a:noFill/>
        </p:spPr>
        <p:txBody>
          <a:bodyPr wrap="square">
            <a:spAutoFit/>
          </a:bodyPr>
          <a:lstStyle/>
          <a:p>
            <a:pPr marL="0" marR="0" lvl="0" indent="0" defTabSz="457200" eaLnBrk="1" fontAlgn="auto" latinLnBrk="0" hangingPunct="1">
              <a:spcBef>
                <a:spcPts val="0"/>
              </a:spcBef>
              <a:spcAft>
                <a:spcPts val="600"/>
              </a:spcAft>
              <a:buClrTx/>
              <a:buSzTx/>
              <a:buFontTx/>
              <a:buNone/>
              <a:tabLst/>
              <a:defRPr/>
            </a:pPr>
            <a:r>
              <a:rPr kumimoji="0" lang="en-US" sz="4000" b="0" i="0" u="none" strike="noStrike" kern="0" cap="none" spc="0" normalizeH="0" baseline="0" noProof="0" dirty="0" err="1">
                <a:ln>
                  <a:noFill/>
                </a:ln>
                <a:solidFill>
                  <a:srgbClr val="FF0000"/>
                </a:solidFill>
                <a:effectLst/>
                <a:uLnTx/>
                <a:uFillTx/>
              </a:rPr>
              <a:t>LED_On</a:t>
            </a:r>
            <a:r>
              <a:rPr kumimoji="0" lang="en-US" sz="4000" b="0" i="0" u="none" strike="noStrike" kern="0" cap="none" spc="0" normalizeH="0" baseline="0" noProof="0" dirty="0">
                <a:ln>
                  <a:noFill/>
                </a:ln>
                <a:solidFill>
                  <a:srgbClr val="FF0000"/>
                </a:solidFill>
                <a:effectLst/>
                <a:uLnTx/>
                <a:uFillTx/>
              </a:rPr>
              <a:t>							</a:t>
            </a:r>
          </a:p>
          <a:p>
            <a:pPr marL="0" marR="0" lvl="0" indent="0" defTabSz="457200" eaLnBrk="1" fontAlgn="auto" latinLnBrk="0" hangingPunct="1">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    LDR     R0, =GPIO7_DATA_ADDR</a:t>
            </a:r>
          </a:p>
          <a:p>
            <a:pPr marL="0" marR="0" lvl="0" indent="0" defTabSz="457200" eaLnBrk="1" fontAlgn="auto" latinLnBrk="0" hangingPunct="1">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    LDR     R1, =0xFF</a:t>
            </a:r>
          </a:p>
          <a:p>
            <a:pPr marL="0" marR="0" lvl="0" indent="0" defTabSz="457200" eaLnBrk="1" fontAlgn="auto" latinLnBrk="0" hangingPunct="1">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    STR     R1, [R0, #0x3FC]</a:t>
            </a:r>
          </a:p>
          <a:p>
            <a:pPr marL="0" marR="0" lvl="0" indent="0" defTabSz="457200" eaLnBrk="1" fontAlgn="auto" latinLnBrk="0" hangingPunct="1">
              <a:spcBef>
                <a:spcPts val="0"/>
              </a:spcBef>
              <a:spcAft>
                <a:spcPts val="2400"/>
              </a:spcAft>
              <a:buClrTx/>
              <a:buSzTx/>
              <a:buFontTx/>
              <a:buNone/>
              <a:tabLst/>
              <a:defRPr/>
            </a:pPr>
            <a:r>
              <a:rPr kumimoji="0" lang="en-US" sz="4000" b="0" i="0" u="none" strike="noStrike" kern="0" cap="none" spc="0" normalizeH="0" baseline="0" noProof="0" dirty="0">
                <a:ln>
                  <a:noFill/>
                </a:ln>
                <a:solidFill>
                  <a:srgbClr val="FF0000"/>
                </a:solidFill>
                <a:effectLst/>
                <a:uLnTx/>
                <a:uFillTx/>
              </a:rPr>
              <a:t>    B       Main_Loop</a:t>
            </a:r>
          </a:p>
          <a:p>
            <a:pPr marR="0" lvl="0" defTabSz="457200" eaLnBrk="1" fontAlgn="auto" latinLnBrk="0" hangingPunct="1">
              <a:spcBef>
                <a:spcPts val="0"/>
              </a:spcBef>
              <a:spcAft>
                <a:spcPts val="2400"/>
              </a:spcAft>
              <a:buClrTx/>
              <a:buSzTx/>
              <a:tabLst/>
              <a:defRPr/>
            </a:pPr>
            <a:r>
              <a:rPr kumimoji="0" lang="el-GR" sz="4000" b="0" i="0" u="none" strike="noStrike" kern="0" cap="none" spc="0" normalizeH="0" baseline="0" noProof="0" dirty="0">
                <a:ln>
                  <a:noFill/>
                </a:ln>
                <a:effectLst/>
                <a:uLnTx/>
                <a:uFillTx/>
              </a:rPr>
              <a:t>Τοποθετείται η τιμή 0xFF (όλα τα </a:t>
            </a:r>
            <a:r>
              <a:rPr kumimoji="0" lang="el-GR" sz="4000" b="0" i="0" u="none" strike="noStrike" kern="0" cap="none" spc="0" normalizeH="0" baseline="0" noProof="0" dirty="0" err="1">
                <a:ln>
                  <a:noFill/>
                </a:ln>
                <a:effectLst/>
                <a:uLnTx/>
                <a:uFillTx/>
              </a:rPr>
              <a:t>bits</a:t>
            </a:r>
            <a:r>
              <a:rPr kumimoji="0" lang="el-GR" sz="4000" b="0" i="0" u="none" strike="noStrike" kern="0" cap="none" spc="0" normalizeH="0" baseline="0" noProof="0" dirty="0">
                <a:ln>
                  <a:noFill/>
                </a:ln>
                <a:effectLst/>
                <a:uLnTx/>
                <a:uFillTx/>
              </a:rPr>
              <a:t> στο 1) στο </a:t>
            </a:r>
            <a:r>
              <a:rPr kumimoji="0" lang="el-GR" sz="4000" b="0" i="0" u="none" strike="noStrike" kern="0" cap="none" spc="0" normalizeH="0" baseline="0" noProof="0" dirty="0" err="1">
                <a:ln>
                  <a:noFill/>
                </a:ln>
                <a:effectLst/>
                <a:uLnTx/>
                <a:uFillTx/>
              </a:rPr>
              <a:t>offset</a:t>
            </a:r>
            <a:r>
              <a:rPr kumimoji="0" lang="el-GR" sz="4000" b="0" i="0" u="none" strike="noStrike" kern="0" cap="none" spc="0" normalizeH="0" baseline="0" noProof="0" dirty="0">
                <a:ln>
                  <a:noFill/>
                </a:ln>
                <a:effectLst/>
                <a:uLnTx/>
                <a:uFillTx/>
              </a:rPr>
              <a:t> 0x3FC της GPIO7, ενεργοποιώντας όλα τα </a:t>
            </a:r>
            <a:r>
              <a:rPr kumimoji="0" lang="el-GR" sz="4000" b="0" i="0" u="none" strike="noStrike" kern="0" cap="none" spc="0" normalizeH="0" baseline="0" noProof="0" dirty="0" err="1">
                <a:ln>
                  <a:noFill/>
                </a:ln>
                <a:effectLst/>
                <a:uLnTx/>
                <a:uFillTx/>
              </a:rPr>
              <a:t>pins</a:t>
            </a:r>
            <a:r>
              <a:rPr kumimoji="0" lang="el-GR" sz="4000" b="0" i="0" u="none" strike="noStrike" kern="0" cap="none" spc="0" normalizeH="0" baseline="0" noProof="0" dirty="0">
                <a:ln>
                  <a:noFill/>
                </a:ln>
                <a:effectLst/>
                <a:uLnTx/>
                <a:uFillTx/>
              </a:rPr>
              <a:t> εξόδου, άρα όλα τα </a:t>
            </a:r>
            <a:r>
              <a:rPr kumimoji="0" lang="el-GR" sz="4000" b="0" i="0" u="none" strike="noStrike" kern="0" cap="none" spc="0" normalizeH="0" baseline="0" noProof="0" dirty="0" err="1">
                <a:ln>
                  <a:noFill/>
                </a:ln>
                <a:effectLst/>
                <a:uLnTx/>
                <a:uFillTx/>
              </a:rPr>
              <a:t>LEDs</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ανάβουν.Στη</a:t>
            </a:r>
            <a:r>
              <a:rPr kumimoji="0" lang="el-GR" sz="4000" b="0" i="0" u="none" strike="noStrike" kern="0" cap="none" spc="0" normalizeH="0" baseline="0" noProof="0" dirty="0">
                <a:ln>
                  <a:noFill/>
                </a:ln>
                <a:effectLst/>
                <a:uLnTx/>
                <a:uFillTx/>
              </a:rPr>
              <a:t> συνέχεια, επιστρέφει ξανά στην αρχή του βρόχου.</a:t>
            </a:r>
          </a:p>
        </p:txBody>
      </p:sp>
      <p:sp>
        <p:nvSpPr>
          <p:cNvPr id="7" name="TextBox 9">
            <a:extLst>
              <a:ext uri="{FF2B5EF4-FFF2-40B4-BE49-F238E27FC236}">
                <a16:creationId xmlns:a16="http://schemas.microsoft.com/office/drawing/2014/main" id="{DC3F1072-4A0C-359C-B50D-67E3580705DE}"/>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2221610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D3A8889C-D8F5-5CBA-E793-7E1D0DA6E18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78461F3-B1A2-1102-6FAC-B89F20BE7AFF}"/>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97A999A5-E1AE-3DEB-5EF4-EF3AD8F6A169}"/>
                </a:ext>
              </a:extLst>
            </p:cNvPr>
            <p:cNvPicPr>
              <a:picLocks noChangeAspect="1"/>
            </p:cNvPicPr>
            <p:nvPr/>
          </p:nvPicPr>
          <p:blipFill>
            <a:blip r:embed="rId3">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225F0B10-69A1-71FE-9040-1FA45016D1C3}"/>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CB2E690A-92D7-C851-9140-316B0D8CE5B3}"/>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dirty="0"/>
            </a:p>
          </p:txBody>
        </p:sp>
        <p:sp>
          <p:nvSpPr>
            <p:cNvPr id="6" name="TextBox 6">
              <a:extLst>
                <a:ext uri="{FF2B5EF4-FFF2-40B4-BE49-F238E27FC236}">
                  <a16:creationId xmlns:a16="http://schemas.microsoft.com/office/drawing/2014/main" id="{361E4093-B382-7F15-8567-ADE510887263}"/>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A85A91C8-37B5-FED6-09E8-9E6C7F28FA0C}"/>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CAC61AB5-B299-5C9B-D5FA-5A545A76C42C}"/>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98A35DA0-8E43-0F19-18C7-F39E4C54A00D}"/>
              </a:ext>
            </a:extLst>
          </p:cNvPr>
          <p:cNvSpPr txBox="1"/>
          <p:nvPr/>
        </p:nvSpPr>
        <p:spPr>
          <a:xfrm>
            <a:off x="349751" y="1933453"/>
            <a:ext cx="17588498" cy="8710077"/>
          </a:xfrm>
          <a:prstGeom prst="rect">
            <a:avLst/>
          </a:prstGeom>
          <a:noFill/>
        </p:spPr>
        <p:txBody>
          <a:bodyPr wrap="square">
            <a:spAutoFit/>
          </a:bodyPr>
          <a:lstStyle/>
          <a:p>
            <a:pPr marL="0" marR="0" lvl="0" indent="0" defTabSz="457200" eaLnBrk="1" fontAlgn="auto" latinLnBrk="0" hangingPunct="1">
              <a:spcBef>
                <a:spcPts val="0"/>
              </a:spcBef>
              <a:spcAft>
                <a:spcPts val="600"/>
              </a:spcAft>
              <a:buClrTx/>
              <a:buSzTx/>
              <a:buFontTx/>
              <a:buNone/>
              <a:tabLst/>
              <a:defRPr/>
            </a:pPr>
            <a:r>
              <a:rPr kumimoji="0" lang="en-US" sz="4000" b="0" i="0" u="none" strike="noStrike" kern="0" cap="none" spc="0" normalizeH="0" baseline="0" noProof="0" dirty="0" err="1">
                <a:ln>
                  <a:noFill/>
                </a:ln>
                <a:solidFill>
                  <a:srgbClr val="FF0000"/>
                </a:solidFill>
                <a:effectLst/>
                <a:uLnTx/>
                <a:uFillTx/>
              </a:rPr>
              <a:t>LED_Off</a:t>
            </a:r>
            <a:r>
              <a:rPr kumimoji="0" lang="en-US" sz="4000" b="0" i="0" u="none" strike="noStrike" kern="0" cap="none" spc="0" normalizeH="0" baseline="0" noProof="0" dirty="0">
                <a:ln>
                  <a:noFill/>
                </a:ln>
                <a:solidFill>
                  <a:srgbClr val="FF0000"/>
                </a:solidFill>
                <a:effectLst/>
                <a:uLnTx/>
                <a:uFillTx/>
              </a:rPr>
              <a:t>				</a:t>
            </a:r>
          </a:p>
          <a:p>
            <a:pPr marL="0" marR="0" lvl="0" indent="0" defTabSz="457200" eaLnBrk="1" fontAlgn="auto" latinLnBrk="0" hangingPunct="1">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    LDR     R0, =GPIO7_DATA_ADDR</a:t>
            </a:r>
          </a:p>
          <a:p>
            <a:pPr marL="0" marR="0" lvl="0" indent="0" defTabSz="457200" eaLnBrk="1" fontAlgn="auto" latinLnBrk="0" hangingPunct="1">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    LDR     R1, =0x00</a:t>
            </a:r>
          </a:p>
          <a:p>
            <a:pPr marL="0" marR="0" lvl="0" indent="0" defTabSz="457200" eaLnBrk="1" fontAlgn="auto" latinLnBrk="0" hangingPunct="1">
              <a:spcBef>
                <a:spcPts val="0"/>
              </a:spcBef>
              <a:spcAft>
                <a:spcPts val="600"/>
              </a:spcAft>
              <a:buClrTx/>
              <a:buSzTx/>
              <a:buFontTx/>
              <a:buNone/>
              <a:tabLst/>
              <a:defRPr/>
            </a:pPr>
            <a:r>
              <a:rPr kumimoji="0" lang="en-US" sz="4000" b="0" i="0" u="none" strike="noStrike" kern="0" cap="none" spc="0" normalizeH="0" baseline="0" noProof="0" dirty="0">
                <a:ln>
                  <a:noFill/>
                </a:ln>
                <a:solidFill>
                  <a:srgbClr val="FF0000"/>
                </a:solidFill>
                <a:effectLst/>
                <a:uLnTx/>
                <a:uFillTx/>
              </a:rPr>
              <a:t>    STR     R1, [R0, #0x3FC]</a:t>
            </a:r>
          </a:p>
          <a:p>
            <a:pPr marL="0" marR="0" lvl="0" indent="0" defTabSz="457200" eaLnBrk="1" fontAlgn="auto" latinLnBrk="0" hangingPunct="1">
              <a:spcBef>
                <a:spcPts val="0"/>
              </a:spcBef>
              <a:spcAft>
                <a:spcPts val="2400"/>
              </a:spcAft>
              <a:buClrTx/>
              <a:buSzTx/>
              <a:buFontTx/>
              <a:buNone/>
              <a:tabLst/>
              <a:defRPr/>
            </a:pPr>
            <a:r>
              <a:rPr kumimoji="0" lang="en-US" sz="4000" b="0" i="0" u="none" strike="noStrike" kern="0" cap="none" spc="0" normalizeH="0" baseline="0" noProof="0" dirty="0">
                <a:ln>
                  <a:noFill/>
                </a:ln>
                <a:solidFill>
                  <a:srgbClr val="FF0000"/>
                </a:solidFill>
                <a:effectLst/>
                <a:uLnTx/>
                <a:uFillTx/>
              </a:rPr>
              <a:t>    B       Main_Loop</a:t>
            </a:r>
          </a:p>
          <a:p>
            <a:pPr marR="0" lvl="0" defTabSz="457200" eaLnBrk="1" fontAlgn="auto" latinLnBrk="0" hangingPunct="1">
              <a:spcBef>
                <a:spcPts val="0"/>
              </a:spcBef>
              <a:spcAft>
                <a:spcPts val="2400"/>
              </a:spcAft>
              <a:buClrTx/>
              <a:buSzTx/>
              <a:tabLst/>
              <a:defRPr/>
            </a:pPr>
            <a:r>
              <a:rPr kumimoji="0" lang="el-GR" sz="4000" b="0" i="0" u="none" strike="noStrike" kern="0" cap="none" spc="0" normalizeH="0" baseline="0" noProof="0" dirty="0">
                <a:ln>
                  <a:noFill/>
                </a:ln>
                <a:effectLst/>
                <a:uLnTx/>
                <a:uFillTx/>
              </a:rPr>
              <a:t>Εδώ γράφεται η τιμή 0x00, σβήνοντας όλα τα </a:t>
            </a:r>
            <a:r>
              <a:rPr kumimoji="0" lang="el-GR" sz="4000" b="0" i="0" u="none" strike="noStrike" kern="0" cap="none" spc="0" normalizeH="0" baseline="0" noProof="0" dirty="0" err="1">
                <a:ln>
                  <a:noFill/>
                </a:ln>
                <a:effectLst/>
                <a:uLnTx/>
                <a:uFillTx/>
              </a:rPr>
              <a:t>pins</a:t>
            </a:r>
            <a:r>
              <a:rPr kumimoji="0" lang="el-GR" sz="4000" b="0" i="0" u="none" strike="noStrike" kern="0" cap="none" spc="0" normalizeH="0" baseline="0" noProof="0" dirty="0">
                <a:ln>
                  <a:noFill/>
                </a:ln>
                <a:effectLst/>
                <a:uLnTx/>
                <a:uFillTx/>
              </a:rPr>
              <a:t> εξόδου της GPIO7, δηλαδή όλα τα </a:t>
            </a:r>
            <a:r>
              <a:rPr kumimoji="0" lang="el-GR" sz="4000" b="0" i="0" u="none" strike="noStrike" kern="0" cap="none" spc="0" normalizeH="0" baseline="0" noProof="0" dirty="0" err="1">
                <a:ln>
                  <a:noFill/>
                </a:ln>
                <a:effectLst/>
                <a:uLnTx/>
                <a:uFillTx/>
              </a:rPr>
              <a:t>LEDs</a:t>
            </a:r>
            <a:r>
              <a:rPr kumimoji="0" lang="el-GR" sz="4000" b="0" i="0" u="none" strike="noStrike" kern="0" cap="none" spc="0" normalizeH="0" baseline="0" noProof="0" dirty="0">
                <a:ln>
                  <a:noFill/>
                </a:ln>
                <a:effectLst/>
                <a:uLnTx/>
                <a:uFillTx/>
              </a:rPr>
              <a:t> </a:t>
            </a:r>
            <a:r>
              <a:rPr kumimoji="0" lang="el-GR" sz="4000" b="0" i="0" u="none" strike="noStrike" kern="0" cap="none" spc="0" normalizeH="0" baseline="0" noProof="0" dirty="0" err="1">
                <a:ln>
                  <a:noFill/>
                </a:ln>
                <a:effectLst/>
                <a:uLnTx/>
                <a:uFillTx/>
              </a:rPr>
              <a:t>σβήνουν.Επιστρέφει</a:t>
            </a:r>
            <a:r>
              <a:rPr kumimoji="0" lang="el-GR" sz="4000" b="0" i="0" u="none" strike="noStrike" kern="0" cap="none" spc="0" normalizeH="0" baseline="0" noProof="0" dirty="0">
                <a:ln>
                  <a:noFill/>
                </a:ln>
                <a:effectLst/>
                <a:uLnTx/>
                <a:uFillTx/>
              </a:rPr>
              <a:t> και πάλι στην αρχή του </a:t>
            </a:r>
            <a:r>
              <a:rPr kumimoji="0" lang="el-GR" sz="4000" b="0" i="0" u="none" strike="noStrike" kern="0" cap="none" spc="0" normalizeH="0" baseline="0" noProof="0" dirty="0" err="1">
                <a:ln>
                  <a:noFill/>
                </a:ln>
                <a:effectLst/>
                <a:uLnTx/>
                <a:uFillTx/>
              </a:rPr>
              <a:t>Main_Loop</a:t>
            </a:r>
            <a:r>
              <a:rPr kumimoji="0" lang="el-GR" sz="4000" b="0" i="0" u="none" strike="noStrike" kern="0" cap="none" spc="0" normalizeH="0" baseline="0" noProof="0" dirty="0">
                <a:ln>
                  <a:noFill/>
                </a:ln>
                <a:effectLst/>
                <a:uLnTx/>
                <a:uFillTx/>
              </a:rPr>
              <a:t>.</a:t>
            </a:r>
          </a:p>
          <a:p>
            <a:pPr marR="0" lvl="0" defTabSz="457200" eaLnBrk="1" fontAlgn="auto" latinLnBrk="0" hangingPunct="1">
              <a:spcBef>
                <a:spcPts val="0"/>
              </a:spcBef>
              <a:spcAft>
                <a:spcPts val="2400"/>
              </a:spcAft>
              <a:buClrTx/>
              <a:buSzTx/>
              <a:tabLst/>
              <a:defRPr/>
            </a:pPr>
            <a:r>
              <a:rPr kumimoji="0" lang="el-GR" sz="4000" b="0" i="0" u="none" strike="noStrike" kern="0" cap="none" spc="0" normalizeH="0" baseline="0" noProof="0" dirty="0">
                <a:ln>
                  <a:noFill/>
                </a:ln>
                <a:effectLst/>
                <a:uLnTx/>
                <a:uFillTx/>
              </a:rPr>
              <a:t>Ο επεξεργαστής παραμένει στον </a:t>
            </a:r>
            <a:r>
              <a:rPr kumimoji="0" lang="el-GR" sz="4000" b="0" i="0" u="none" strike="noStrike" kern="0" cap="none" spc="0" normalizeH="0" baseline="0" noProof="0" dirty="0" err="1">
                <a:ln>
                  <a:noFill/>
                </a:ln>
                <a:effectLst/>
                <a:uLnTx/>
                <a:uFillTx/>
              </a:rPr>
              <a:t>Main_Loop</a:t>
            </a:r>
            <a:r>
              <a:rPr kumimoji="0" lang="el-GR" sz="4000" b="0" i="0" u="none" strike="noStrike" kern="0" cap="none" spc="0" normalizeH="0" baseline="0" noProof="0" dirty="0">
                <a:ln>
                  <a:noFill/>
                </a:ln>
                <a:effectLst/>
                <a:uLnTx/>
                <a:uFillTx/>
              </a:rPr>
              <a:t>, και κάθε φορά που συμβαίνει εξωτερική διακοπή (π.χ. πάτημα κουμπιού στο </a:t>
            </a:r>
            <a:r>
              <a:rPr kumimoji="0" lang="el-GR" sz="4000" b="0" i="0" u="none" strike="noStrike" kern="0" cap="none" spc="0" normalizeH="0" baseline="0" noProof="0" dirty="0" err="1">
                <a:ln>
                  <a:noFill/>
                </a:ln>
                <a:effectLst/>
                <a:uLnTx/>
                <a:uFillTx/>
              </a:rPr>
              <a:t>pin</a:t>
            </a:r>
            <a:r>
              <a:rPr kumimoji="0" lang="el-GR" sz="4000" b="0" i="0" u="none" strike="noStrike" kern="0" cap="none" spc="0" normalizeH="0" baseline="0" noProof="0" dirty="0">
                <a:ln>
                  <a:noFill/>
                </a:ln>
                <a:effectLst/>
                <a:uLnTx/>
                <a:uFillTx/>
              </a:rPr>
              <a:t> 3.5), αλλάζει η τιμή του R2.Αυτό προκαλεί την εναλλαγή μεταξύ LED On και </a:t>
            </a:r>
            <a:r>
              <a:rPr kumimoji="0" lang="el-GR" sz="4000" b="0" i="0" u="none" strike="noStrike" kern="0" cap="none" spc="0" normalizeH="0" baseline="0" noProof="0" dirty="0" err="1">
                <a:ln>
                  <a:noFill/>
                </a:ln>
                <a:effectLst/>
                <a:uLnTx/>
                <a:uFillTx/>
              </a:rPr>
              <a:t>Off</a:t>
            </a:r>
            <a:r>
              <a:rPr kumimoji="0" lang="el-GR" sz="4000" b="0" i="0" u="none" strike="noStrike" kern="0" cap="none" spc="0" normalizeH="0" baseline="0" noProof="0" dirty="0">
                <a:ln>
                  <a:noFill/>
                </a:ln>
                <a:effectLst/>
                <a:uLnTx/>
                <a:uFillTx/>
              </a:rPr>
              <a:t>, δημιουργώντας ένα απλό σύστημα ελέγχου εξόδου μέσω διακοπών.</a:t>
            </a:r>
          </a:p>
          <a:p>
            <a:pPr marR="0" lvl="0" defTabSz="457200" eaLnBrk="1" fontAlgn="auto" latinLnBrk="0" hangingPunct="1">
              <a:spcBef>
                <a:spcPts val="0"/>
              </a:spcBef>
              <a:spcAft>
                <a:spcPts val="2400"/>
              </a:spcAft>
              <a:buClrTx/>
              <a:buSzTx/>
              <a:tabLst/>
              <a:defRPr/>
            </a:pPr>
            <a:endParaRPr kumimoji="0" lang="el-GR" sz="4000" b="0" i="0" u="none" strike="noStrike" kern="0" cap="none" spc="0" normalizeH="0" baseline="0" noProof="0" dirty="0">
              <a:ln>
                <a:noFill/>
              </a:ln>
              <a:effectLst/>
              <a:uLnTx/>
              <a:uFillTx/>
            </a:endParaRPr>
          </a:p>
        </p:txBody>
      </p:sp>
      <p:sp>
        <p:nvSpPr>
          <p:cNvPr id="7" name="TextBox 9">
            <a:extLst>
              <a:ext uri="{FF2B5EF4-FFF2-40B4-BE49-F238E27FC236}">
                <a16:creationId xmlns:a16="http://schemas.microsoft.com/office/drawing/2014/main" id="{C4293D51-BCDA-A357-3A51-712E6C4997B0}"/>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764634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0DA55284-235C-10BF-DC0B-79B0D722D44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2396CAA-0390-5AC1-41EB-BF04D37963C7}"/>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418951F2-410B-5EE0-CB5D-4DF12A53FCF6}"/>
                </a:ext>
              </a:extLst>
            </p:cNvPr>
            <p:cNvPicPr>
              <a:picLocks noChangeAspect="1"/>
            </p:cNvPicPr>
            <p:nvPr/>
          </p:nvPicPr>
          <p:blipFill>
            <a:blip r:embed="rId2">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DB419267-6755-32FA-DCB7-76058377B814}"/>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26879938-03B5-E0B5-A07F-059C29781342}"/>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dirty="0"/>
            </a:p>
          </p:txBody>
        </p:sp>
        <p:sp>
          <p:nvSpPr>
            <p:cNvPr id="6" name="TextBox 6">
              <a:extLst>
                <a:ext uri="{FF2B5EF4-FFF2-40B4-BE49-F238E27FC236}">
                  <a16:creationId xmlns:a16="http://schemas.microsoft.com/office/drawing/2014/main" id="{4633D832-4E31-70D2-F330-C6D890FB669A}"/>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9" name="TextBox 9">
            <a:extLst>
              <a:ext uri="{FF2B5EF4-FFF2-40B4-BE49-F238E27FC236}">
                <a16:creationId xmlns:a16="http://schemas.microsoft.com/office/drawing/2014/main" id="{81E7B69C-8A61-071E-CC74-F8DD325F4CAA}"/>
              </a:ext>
            </a:extLst>
          </p:cNvPr>
          <p:cNvSpPr txBox="1"/>
          <p:nvPr/>
        </p:nvSpPr>
        <p:spPr>
          <a:xfrm>
            <a:off x="4639502" y="401208"/>
            <a:ext cx="9008992" cy="1233799"/>
          </a:xfrm>
          <a:prstGeom prst="rect">
            <a:avLst/>
          </a:prstGeom>
        </p:spPr>
        <p:txBody>
          <a:bodyPr lIns="0" tIns="0" rIns="0" bIns="0" rtlCol="0" anchor="t">
            <a:spAutoFit/>
          </a:bodyPr>
          <a:lstStyle/>
          <a:p>
            <a:pPr algn="ctr">
              <a:lnSpc>
                <a:spcPts val="9099"/>
              </a:lnSpc>
            </a:pPr>
            <a:r>
              <a:rPr lang="el-GR" sz="9600" dirty="0">
                <a:solidFill>
                  <a:schemeClr val="bg1"/>
                </a:solidFill>
              </a:rPr>
              <a:t>Σύνοψη</a:t>
            </a:r>
            <a:endParaRPr lang="en-US" sz="19900" dirty="0">
              <a:solidFill>
                <a:schemeClr val="bg1"/>
              </a:solidFill>
              <a:latin typeface="Klein Bold"/>
            </a:endParaRPr>
          </a:p>
        </p:txBody>
      </p:sp>
      <p:sp>
        <p:nvSpPr>
          <p:cNvPr id="10" name="Freeform 10">
            <a:extLst>
              <a:ext uri="{FF2B5EF4-FFF2-40B4-BE49-F238E27FC236}">
                <a16:creationId xmlns:a16="http://schemas.microsoft.com/office/drawing/2014/main" id="{F33D122C-4148-DA9A-AFB2-8FB256A0E2D0}"/>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2C74D472-C824-30E6-3FAE-6F97C1077CF4}"/>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a:p>
        </p:txBody>
      </p:sp>
      <p:sp>
        <p:nvSpPr>
          <p:cNvPr id="8" name="Θέση περιεχομένου 1">
            <a:extLst>
              <a:ext uri="{FF2B5EF4-FFF2-40B4-BE49-F238E27FC236}">
                <a16:creationId xmlns:a16="http://schemas.microsoft.com/office/drawing/2014/main" id="{0062FC7F-80A1-224B-2303-33680D90DBEB}"/>
              </a:ext>
            </a:extLst>
          </p:cNvPr>
          <p:cNvSpPr txBox="1">
            <a:spLocks/>
          </p:cNvSpPr>
          <p:nvPr/>
        </p:nvSpPr>
        <p:spPr>
          <a:xfrm>
            <a:off x="625447" y="2150277"/>
            <a:ext cx="17037101" cy="752847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l-GR" sz="3900" dirty="0"/>
              <a:t>Αυτό το πρόγραμμα, είναι ένας βασικός κώδικας εκκίνησης για τον </a:t>
            </a:r>
            <a:r>
              <a:rPr lang="el-GR" sz="3900" dirty="0" err="1"/>
              <a:t>μικροελεγκτή</a:t>
            </a:r>
            <a:r>
              <a:rPr lang="el-GR" sz="3900" dirty="0"/>
              <a:t> STR91x.</a:t>
            </a:r>
          </a:p>
          <a:p>
            <a:pPr marL="0" indent="0">
              <a:lnSpc>
                <a:spcPct val="110000"/>
              </a:lnSpc>
              <a:buNone/>
            </a:pPr>
            <a:r>
              <a:rPr lang="el-GR" sz="3900" dirty="0"/>
              <a:t>Κατά την εκκίνηση, ο επεξεργαστής ενεργοποιεί και ρυθμίζει βασικά περιφερειακά όπως οι GPIO θύρες, το </a:t>
            </a:r>
            <a:r>
              <a:rPr lang="el-GR" sz="3900" dirty="0" err="1"/>
              <a:t>Wake-Up</a:t>
            </a:r>
            <a:r>
              <a:rPr lang="el-GR" sz="3900" dirty="0"/>
              <a:t> </a:t>
            </a:r>
            <a:r>
              <a:rPr lang="el-GR" sz="3900" dirty="0" err="1"/>
              <a:t>Interrupt</a:t>
            </a:r>
            <a:r>
              <a:rPr lang="el-GR" sz="3900" dirty="0"/>
              <a:t> </a:t>
            </a:r>
            <a:r>
              <a:rPr lang="el-GR" sz="3900" dirty="0" err="1"/>
              <a:t>Unit</a:t>
            </a:r>
            <a:r>
              <a:rPr lang="el-GR" sz="3900" dirty="0"/>
              <a:t> (WIU) και τον </a:t>
            </a:r>
            <a:r>
              <a:rPr lang="el-GR" sz="3900" dirty="0" err="1"/>
              <a:t>Vector</a:t>
            </a:r>
            <a:r>
              <a:rPr lang="el-GR" sz="3900" dirty="0"/>
              <a:t> </a:t>
            </a:r>
            <a:r>
              <a:rPr lang="el-GR" sz="3900" dirty="0" err="1"/>
              <a:t>Interrupt</a:t>
            </a:r>
            <a:r>
              <a:rPr lang="el-GR" sz="3900" dirty="0"/>
              <a:t> </a:t>
            </a:r>
            <a:r>
              <a:rPr lang="el-GR" sz="3900" dirty="0" err="1"/>
              <a:t>Controller</a:t>
            </a:r>
            <a:r>
              <a:rPr lang="el-GR" sz="3900" dirty="0"/>
              <a:t> (VIC). Ορίζονται στοίβες για κάθε ARM </a:t>
            </a:r>
            <a:r>
              <a:rPr lang="el-GR" sz="3900" dirty="0" err="1"/>
              <a:t>mode</a:t>
            </a:r>
            <a:r>
              <a:rPr lang="el-GR" sz="3900" dirty="0"/>
              <a:t> και το σύστημα εισέρχεται στο User </a:t>
            </a:r>
            <a:r>
              <a:rPr lang="el-GR" sz="3900" dirty="0" err="1"/>
              <a:t>mode</a:t>
            </a:r>
            <a:r>
              <a:rPr lang="el-GR" sz="3900" dirty="0"/>
              <a:t> για την κανονική εκτέλεση. </a:t>
            </a:r>
          </a:p>
          <a:p>
            <a:pPr marL="0" indent="0">
              <a:lnSpc>
                <a:spcPct val="110000"/>
              </a:lnSpc>
              <a:buNone/>
            </a:pPr>
            <a:r>
              <a:rPr lang="el-GR" sz="3900" dirty="0"/>
              <a:t>Η θύρα GPIO7 ρυθμίζεται ως έξοδος για να ελέγχει </a:t>
            </a:r>
            <a:r>
              <a:rPr lang="el-GR" sz="3900" dirty="0" err="1"/>
              <a:t>LEDs</a:t>
            </a:r>
            <a:r>
              <a:rPr lang="el-GR" sz="3900" dirty="0"/>
              <a:t>, ενώ η GPIO3.5 ρυθμίζεται ώστε να προκαλεί εξωτερική διακοπή μέσω του WIU όταν αλλάζει κατάστασή της. </a:t>
            </a:r>
          </a:p>
          <a:p>
            <a:pPr marL="0" indent="0">
              <a:lnSpc>
                <a:spcPct val="110000"/>
              </a:lnSpc>
              <a:buNone/>
            </a:pPr>
            <a:r>
              <a:rPr lang="el-GR" sz="3900" dirty="0"/>
              <a:t>Όταν προκύπτει διακοπή, ο επεξεργαστής μεταβαίνει στον </a:t>
            </a:r>
            <a:r>
              <a:rPr lang="el-GR" sz="3900" dirty="0" err="1"/>
              <a:t>IRQHandler</a:t>
            </a:r>
            <a:r>
              <a:rPr lang="el-GR" sz="3900" dirty="0"/>
              <a:t>, καθαρίζει τη διακοπή και εναλλάσσει την τιμή του R2, η οποία με τη σειρά της ελέγχει αν τα </a:t>
            </a:r>
            <a:r>
              <a:rPr lang="el-GR" sz="3900" dirty="0" err="1"/>
              <a:t>LEDs</a:t>
            </a:r>
            <a:r>
              <a:rPr lang="el-GR" sz="3900" dirty="0"/>
              <a:t> αν θα ανάψουν ή θα σβήσουν. Το κύριο πρόγραμμα εκτελείται σε βρόχο και βασίζεται στη μεταβολή του R2 για να χειριστεί την κατάσταση των εξόδων, δημιουργώντας ένα απλό, χαμηλού επιπέδου σύστημα διακοπών με οπτική ένδειξη</a:t>
            </a:r>
            <a:r>
              <a:rPr lang="el-GR" sz="3600" dirty="0"/>
              <a:t>.</a:t>
            </a:r>
            <a:endParaRPr lang="en-US" sz="3600" dirty="0"/>
          </a:p>
        </p:txBody>
      </p:sp>
    </p:spTree>
    <p:extLst>
      <p:ext uri="{BB962C8B-B14F-4D97-AF65-F5344CB8AC3E}">
        <p14:creationId xmlns:p14="http://schemas.microsoft.com/office/powerpoint/2010/main" val="1449208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παιχνίδι, καρτούν&#10;&#10;Το περιεχόμενο που δημιουργείται από τεχνολογία AI ενδέχεται να είναι εσφαλμένο.">
            <a:extLst>
              <a:ext uri="{FF2B5EF4-FFF2-40B4-BE49-F238E27FC236}">
                <a16:creationId xmlns:a16="http://schemas.microsoft.com/office/drawing/2014/main" id="{998480B7-8749-AA64-BE0B-9491F7FDC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31685"/>
            <a:ext cx="8687147" cy="8687147"/>
          </a:xfrm>
          <a:prstGeom prst="rect">
            <a:avLst/>
          </a:prstGeom>
        </p:spPr>
      </p:pic>
      <p:sp>
        <p:nvSpPr>
          <p:cNvPr id="4" name="TextBox 3">
            <a:extLst>
              <a:ext uri="{FF2B5EF4-FFF2-40B4-BE49-F238E27FC236}">
                <a16:creationId xmlns:a16="http://schemas.microsoft.com/office/drawing/2014/main" id="{D3F56DFD-B053-EB27-EC9E-745075F41388}"/>
              </a:ext>
            </a:extLst>
          </p:cNvPr>
          <p:cNvSpPr txBox="1"/>
          <p:nvPr/>
        </p:nvSpPr>
        <p:spPr>
          <a:xfrm>
            <a:off x="5410200" y="4490386"/>
            <a:ext cx="4216219" cy="1200329"/>
          </a:xfrm>
          <a:prstGeom prst="rect">
            <a:avLst/>
          </a:prstGeom>
          <a:noFill/>
        </p:spPr>
        <p:txBody>
          <a:bodyPr wrap="none" rtlCol="0">
            <a:spAutoFit/>
          </a:bodyPr>
          <a:lstStyle/>
          <a:p>
            <a:r>
              <a:rPr lang="el-GR" sz="7200" b="1" dirty="0"/>
              <a:t>Ερωτήσεις</a:t>
            </a:r>
            <a:endParaRPr lang="en-US" sz="7200" b="1" dirty="0"/>
          </a:p>
        </p:txBody>
      </p:sp>
      <p:sp>
        <p:nvSpPr>
          <p:cNvPr id="5" name="TextBox 10">
            <a:extLst>
              <a:ext uri="{FF2B5EF4-FFF2-40B4-BE49-F238E27FC236}">
                <a16:creationId xmlns:a16="http://schemas.microsoft.com/office/drawing/2014/main" id="{0743CA6F-BB4B-66E2-992E-22368ADFD916}"/>
              </a:ext>
            </a:extLst>
          </p:cNvPr>
          <p:cNvSpPr txBox="1"/>
          <p:nvPr/>
        </p:nvSpPr>
        <p:spPr>
          <a:xfrm>
            <a:off x="3657600" y="9258300"/>
            <a:ext cx="12469808" cy="709051"/>
          </a:xfrm>
          <a:prstGeom prst="rect">
            <a:avLst/>
          </a:prstGeom>
        </p:spPr>
        <p:txBody>
          <a:bodyPr lIns="0" tIns="0" rIns="0" bIns="0" rtlCol="0" anchor="t">
            <a:spAutoFit/>
          </a:bodyPr>
          <a:lstStyle/>
          <a:p>
            <a:pPr algn="l">
              <a:lnSpc>
                <a:spcPts val="4479"/>
              </a:lnSpc>
            </a:pPr>
            <a:r>
              <a:rPr lang="el-GR" sz="3199" dirty="0">
                <a:solidFill>
                  <a:srgbClr val="2A2E3A"/>
                </a:solidFill>
                <a:latin typeface="Helios"/>
              </a:rPr>
              <a:t>Εργαστήριο Σχεδιασμού Ενσωματωμένων Συστημάτων &amp; Εφαρμογών</a:t>
            </a:r>
            <a:endParaRPr lang="en-US" sz="3199" dirty="0">
              <a:solidFill>
                <a:srgbClr val="2A2E3A"/>
              </a:solidFill>
              <a:latin typeface="Helios"/>
            </a:endParaRPr>
          </a:p>
        </p:txBody>
      </p:sp>
      <p:pic>
        <p:nvPicPr>
          <p:cNvPr id="7" name="Εικόνα 6" descr="Εικόνα που περιέχει κύκλος, γραφικά, γραμματοσειρά, σύμβολο&#10;&#10;Το περιεχόμενο που δημιουργείται από τεχνολογία AI ενδέχεται να είναι εσφαλμένο.">
            <a:extLst>
              <a:ext uri="{FF2B5EF4-FFF2-40B4-BE49-F238E27FC236}">
                <a16:creationId xmlns:a16="http://schemas.microsoft.com/office/drawing/2014/main" id="{11B75E84-D8D4-6DBF-4FB1-F18AC6DA54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649"/>
            <a:ext cx="4290451" cy="4290451"/>
          </a:xfrm>
          <a:prstGeom prst="rect">
            <a:avLst/>
          </a:prstGeom>
        </p:spPr>
      </p:pic>
    </p:spTree>
    <p:extLst>
      <p:ext uri="{BB962C8B-B14F-4D97-AF65-F5344CB8AC3E}">
        <p14:creationId xmlns:p14="http://schemas.microsoft.com/office/powerpoint/2010/main" val="297929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1DB93869-D2F6-B030-FE79-B7DD9425104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06FBC27-337E-F2B5-EEAA-F4ADCD932125}"/>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F41D93DF-7E87-4702-B0C4-4985DFCE7476}"/>
                </a:ext>
              </a:extLst>
            </p:cNvPr>
            <p:cNvPicPr>
              <a:picLocks noChangeAspect="1"/>
            </p:cNvPicPr>
            <p:nvPr/>
          </p:nvPicPr>
          <p:blipFill>
            <a:blip r:embed="rId2">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1DA58DF1-4558-ED9A-9606-0AA4F2175E63}"/>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22C8D6EE-4A9D-90C4-C941-8FD2CE9807A2}"/>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E8703BF9-B43B-3E5F-6BBA-9C19354DEB33}"/>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30E9757E-A55F-3C4B-570C-A7999F20622D}"/>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23A12667-45B0-88DB-8D64-DA0D87717A91}"/>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7D7349BB-F196-8F90-7DE9-DCDDE505E04A}"/>
              </a:ext>
            </a:extLst>
          </p:cNvPr>
          <p:cNvSpPr txBox="1"/>
          <p:nvPr/>
        </p:nvSpPr>
        <p:spPr>
          <a:xfrm>
            <a:off x="457200" y="1790700"/>
            <a:ext cx="17297400" cy="7648248"/>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UND_Stack_Size</a:t>
            </a:r>
            <a:r>
              <a:rPr kumimoji="0" lang="en-US" sz="3600" b="0" i="0" u="none" strike="noStrike" kern="0" cap="none" spc="0" normalizeH="0" baseline="0" noProof="0" dirty="0">
                <a:ln>
                  <a:noFill/>
                </a:ln>
                <a:solidFill>
                  <a:srgbClr val="FF0000"/>
                </a:solidFill>
                <a:effectLst/>
                <a:uLnTx/>
                <a:uFillTx/>
              </a:rPr>
              <a:t>  EQU     0x00000000</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SVC_Stack_Size</a:t>
            </a:r>
            <a:r>
              <a:rPr kumimoji="0" lang="en-US" sz="3600" b="0" i="0" u="none" strike="noStrike" kern="0" cap="none" spc="0" normalizeH="0" baseline="0" noProof="0" dirty="0">
                <a:ln>
                  <a:noFill/>
                </a:ln>
                <a:solidFill>
                  <a:srgbClr val="FF0000"/>
                </a:solidFill>
                <a:effectLst/>
                <a:uLnTx/>
                <a:uFillTx/>
              </a:rPr>
              <a:t>  EQU     0x00000008</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ABT_Stack_Size</a:t>
            </a:r>
            <a:r>
              <a:rPr kumimoji="0" lang="en-US" sz="3600" b="0" i="0" u="none" strike="noStrike" kern="0" cap="none" spc="0" normalizeH="0" baseline="0" noProof="0" dirty="0">
                <a:ln>
                  <a:noFill/>
                </a:ln>
                <a:solidFill>
                  <a:srgbClr val="FF0000"/>
                </a:solidFill>
                <a:effectLst/>
                <a:uLnTx/>
                <a:uFillTx/>
              </a:rPr>
              <a:t>  EQU     0x00000000</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FIQ_Stack_Size</a:t>
            </a:r>
            <a:r>
              <a:rPr kumimoji="0" lang="en-US" sz="3600" b="0" i="0" u="none" strike="noStrike" kern="0" cap="none" spc="0" normalizeH="0" baseline="0" noProof="0" dirty="0">
                <a:ln>
                  <a:noFill/>
                </a:ln>
                <a:solidFill>
                  <a:srgbClr val="FF0000"/>
                </a:solidFill>
                <a:effectLst/>
                <a:uLnTx/>
                <a:uFillTx/>
              </a:rPr>
              <a:t>  EQU     0x00000000</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IRQ_Stack_Size</a:t>
            </a:r>
            <a:r>
              <a:rPr kumimoji="0" lang="en-US" sz="3600" b="0" i="0" u="none" strike="noStrike" kern="0" cap="none" spc="0" normalizeH="0" baseline="0" noProof="0" dirty="0">
                <a:ln>
                  <a:noFill/>
                </a:ln>
                <a:solidFill>
                  <a:srgbClr val="FF0000"/>
                </a:solidFill>
                <a:effectLst/>
                <a:uLnTx/>
                <a:uFillTx/>
              </a:rPr>
              <a:t>  EQU     0x00000100</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USR_Stack_Size</a:t>
            </a:r>
            <a:r>
              <a:rPr kumimoji="0" lang="en-US" sz="3600" b="0" i="0" u="none" strike="noStrike" kern="0" cap="none" spc="0" normalizeH="0" baseline="0" noProof="0" dirty="0">
                <a:ln>
                  <a:noFill/>
                </a:ln>
                <a:solidFill>
                  <a:srgbClr val="FF0000"/>
                </a:solidFill>
                <a:effectLst/>
                <a:uLnTx/>
                <a:uFillTx/>
              </a:rPr>
              <a:t>  EQU     0x00000400</a:t>
            </a:r>
          </a:p>
          <a:p>
            <a:pPr marL="0" marR="0" lvl="0" indent="0" defTabSz="457200" eaLnBrk="1" fontAlgn="auto" latinLnBrk="0" hangingPunct="1">
              <a:lnSpc>
                <a:spcPct val="100000"/>
              </a:lnSpc>
              <a:spcBef>
                <a:spcPts val="600"/>
              </a:spcBef>
              <a:spcAft>
                <a:spcPts val="600"/>
              </a:spcAft>
              <a:buClrTx/>
              <a:buSzTx/>
              <a:buFontTx/>
              <a:buNone/>
              <a:tabLst/>
              <a:defRPr/>
            </a:pPr>
            <a:r>
              <a:rPr lang="el-GR" sz="4000" dirty="0"/>
              <a:t>Για κάθε λειτουργία (</a:t>
            </a:r>
            <a:r>
              <a:rPr lang="el-GR" sz="4000" dirty="0" err="1"/>
              <a:t>mode</a:t>
            </a:r>
            <a:r>
              <a:rPr lang="el-GR" sz="4000" dirty="0"/>
              <a:t>) του ARM επεξεργαστή, απαιτείται ξεχωριστή στοίβα (</a:t>
            </a:r>
            <a:r>
              <a:rPr lang="el-GR" sz="4000" dirty="0" err="1"/>
              <a:t>stack</a:t>
            </a:r>
            <a:r>
              <a:rPr lang="el-GR" sz="4000" dirty="0"/>
              <a:t>), ώστε να μπορεί να διαχειρίζεται με ασφάλεια τα τοπικά δεδομένα και τις επιστροφές από </a:t>
            </a:r>
            <a:r>
              <a:rPr lang="el-GR" sz="4000" dirty="0" err="1"/>
              <a:t>υπορουτίνες</a:t>
            </a:r>
            <a:r>
              <a:rPr lang="el-GR" sz="4000" dirty="0"/>
              <a:t>. Στο συγκεκριμένο πρόγραμμα, η στοίβα έχει οριστεί μόνο για τα </a:t>
            </a:r>
            <a:r>
              <a:rPr lang="el-GR" sz="4000" dirty="0" err="1"/>
              <a:t>modes</a:t>
            </a:r>
            <a:r>
              <a:rPr lang="el-GR" sz="4000" dirty="0"/>
              <a:t> SVC (</a:t>
            </a:r>
            <a:r>
              <a:rPr lang="el-GR" sz="4000" dirty="0" err="1"/>
              <a:t>Supervisor</a:t>
            </a:r>
            <a:r>
              <a:rPr lang="el-GR" sz="4000" dirty="0"/>
              <a:t>), IRQ (</a:t>
            </a:r>
            <a:r>
              <a:rPr lang="el-GR" sz="4000" dirty="0" err="1"/>
              <a:t>Interrupt</a:t>
            </a:r>
            <a:r>
              <a:rPr lang="el-GR" sz="4000" dirty="0"/>
              <a:t>) και User, γεγονός που δείχνει ότι μόνο αυτοί οι τρόποι λειτουργίας χρησιμοποιούνται ενεργά. Οι υπόλοιποι </a:t>
            </a:r>
            <a:r>
              <a:rPr lang="el-GR" sz="4000" dirty="0" err="1"/>
              <a:t>modes</a:t>
            </a:r>
            <a:r>
              <a:rPr lang="el-GR" sz="4000" dirty="0"/>
              <a:t> (FIQ, Abort, </a:t>
            </a:r>
            <a:r>
              <a:rPr lang="el-GR" sz="4000" dirty="0" err="1"/>
              <a:t>Undefined</a:t>
            </a:r>
            <a:r>
              <a:rPr lang="el-GR" sz="4000" dirty="0"/>
              <a:t>) παραμένουν ανενεργοί.</a:t>
            </a:r>
          </a:p>
        </p:txBody>
      </p:sp>
      <p:sp>
        <p:nvSpPr>
          <p:cNvPr id="7" name="TextBox 9">
            <a:extLst>
              <a:ext uri="{FF2B5EF4-FFF2-40B4-BE49-F238E27FC236}">
                <a16:creationId xmlns:a16="http://schemas.microsoft.com/office/drawing/2014/main" id="{BD7B6870-C414-2C97-AB58-D2E3E3A308BB}"/>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57652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41D11422-0950-124D-0E46-37F134EAA85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130BFA6-52B8-100B-CC3E-F6A171166C34}"/>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43AE5A99-9369-13AF-8503-D64A381C9198}"/>
                </a:ext>
              </a:extLst>
            </p:cNvPr>
            <p:cNvPicPr>
              <a:picLocks noChangeAspect="1"/>
            </p:cNvPicPr>
            <p:nvPr/>
          </p:nvPicPr>
          <p:blipFill>
            <a:blip r:embed="rId2">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A2062CC3-4F7F-3DD2-4A48-B5B68EB0B11F}"/>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A8E764EB-946E-E4EB-AED7-23969F1635C2}"/>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13B3ACFF-8EFE-0368-58EF-B0E2C6B67F96}"/>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058A5292-1F80-43BD-2417-4D1E6E22A9B0}"/>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5FB3777C-FEB3-61B4-7EF6-EFCC0F12ED30}"/>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B3A0C4FE-1ED2-DABE-98CE-87B3514BE380}"/>
              </a:ext>
            </a:extLst>
          </p:cNvPr>
          <p:cNvSpPr txBox="1"/>
          <p:nvPr/>
        </p:nvSpPr>
        <p:spPr>
          <a:xfrm>
            <a:off x="381000" y="2487006"/>
            <a:ext cx="17297400" cy="5755422"/>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ISR_Stack_Size</a:t>
            </a:r>
            <a:r>
              <a:rPr kumimoji="0" lang="en-US" sz="3600" b="0" i="0" u="none" strike="noStrike" kern="0" cap="none" spc="0" normalizeH="0" baseline="0" noProof="0" dirty="0">
                <a:ln>
                  <a:noFill/>
                </a:ln>
                <a:solidFill>
                  <a:srgbClr val="FF0000"/>
                </a:solidFill>
                <a:effectLst/>
                <a:uLnTx/>
                <a:uFillTx/>
              </a:rPr>
              <a:t>  EQU     (UND_Stack_Size + </a:t>
            </a:r>
            <a:r>
              <a:rPr kumimoji="0" lang="en-US" sz="3600" b="0" i="0" u="none" strike="noStrike" kern="0" cap="none" spc="0" normalizeH="0" baseline="0" noProof="0" dirty="0" err="1">
                <a:ln>
                  <a:noFill/>
                </a:ln>
                <a:solidFill>
                  <a:srgbClr val="FF0000"/>
                </a:solidFill>
                <a:effectLst/>
                <a:uLnTx/>
                <a:uFillTx/>
              </a:rPr>
              <a:t>SVC_Stack_Size</a:t>
            </a:r>
            <a:r>
              <a:rPr kumimoji="0" lang="en-US" sz="3600" b="0" i="0" u="none" strike="noStrike" kern="0" cap="none" spc="0" normalizeH="0" baseline="0" noProof="0" dirty="0">
                <a:ln>
                  <a:noFill/>
                </a:ln>
                <a:solidFill>
                  <a:srgbClr val="FF0000"/>
                </a:solidFill>
                <a:effectLst/>
                <a:uLnTx/>
                <a:uFillTx/>
              </a:rPr>
              <a:t> + </a:t>
            </a:r>
            <a:r>
              <a:rPr kumimoji="0" lang="en-US" sz="3600" b="0" i="0" u="none" strike="noStrike" kern="0" cap="none" spc="0" normalizeH="0" baseline="0" noProof="0" dirty="0" err="1">
                <a:ln>
                  <a:noFill/>
                </a:ln>
                <a:solidFill>
                  <a:srgbClr val="FF0000"/>
                </a:solidFill>
                <a:effectLst/>
                <a:uLnTx/>
                <a:uFillTx/>
              </a:rPr>
              <a:t>ABT_Stack_Size</a:t>
            </a:r>
            <a:r>
              <a:rPr kumimoji="0" lang="en-US" sz="3600" b="0" i="0" u="none" strike="noStrike" kern="0" cap="none" spc="0" normalizeH="0" baseline="0" noProof="0" dirty="0">
                <a:ln>
                  <a:noFill/>
                </a:ln>
                <a:solidFill>
                  <a:srgbClr val="FF0000"/>
                </a:solidFill>
                <a:effectLst/>
                <a:uLnTx/>
                <a:uFillTx/>
              </a:rPr>
              <a:t> + \</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a:ln>
                  <a:noFill/>
                </a:ln>
                <a:solidFill>
                  <a:srgbClr val="FF0000"/>
                </a:solidFill>
                <a:effectLst/>
                <a:uLnTx/>
                <a:uFillTx/>
              </a:rPr>
              <a:t>                         </a:t>
            </a:r>
            <a:r>
              <a:rPr kumimoji="0" lang="en-US" sz="3600" b="0" i="0" u="none" strike="noStrike" kern="0" cap="none" spc="0" normalizeH="0" baseline="0" noProof="0" dirty="0" err="1">
                <a:ln>
                  <a:noFill/>
                </a:ln>
                <a:solidFill>
                  <a:srgbClr val="FF0000"/>
                </a:solidFill>
                <a:effectLst/>
                <a:uLnTx/>
                <a:uFillTx/>
              </a:rPr>
              <a:t>FIQ_Stack_Size</a:t>
            </a:r>
            <a:r>
              <a:rPr kumimoji="0" lang="en-US" sz="3600" b="0" i="0" u="none" strike="noStrike" kern="0" cap="none" spc="0" normalizeH="0" baseline="0" noProof="0" dirty="0">
                <a:ln>
                  <a:noFill/>
                </a:ln>
                <a:solidFill>
                  <a:srgbClr val="FF0000"/>
                </a:solidFill>
                <a:effectLst/>
                <a:uLnTx/>
                <a:uFillTx/>
              </a:rPr>
              <a:t> + </a:t>
            </a:r>
            <a:r>
              <a:rPr kumimoji="0" lang="en-US" sz="3600" b="0" i="0" u="none" strike="noStrike" kern="0" cap="none" spc="0" normalizeH="0" baseline="0" noProof="0" dirty="0" err="1">
                <a:ln>
                  <a:noFill/>
                </a:ln>
                <a:solidFill>
                  <a:srgbClr val="FF0000"/>
                </a:solidFill>
                <a:effectLst/>
                <a:uLnTx/>
                <a:uFillTx/>
              </a:rPr>
              <a:t>IRQ_Stack_Size</a:t>
            </a:r>
            <a:r>
              <a:rPr kumimoji="0" lang="en-US" sz="3600" b="0" i="0" u="none" strike="noStrike" kern="0" cap="none" spc="0" normalizeH="0" baseline="0" noProof="0" dirty="0">
                <a:ln>
                  <a:noFill/>
                </a:ln>
                <a:solidFill>
                  <a:srgbClr val="FF0000"/>
                </a:solidFill>
                <a:effectLst/>
                <a:uLnTx/>
                <a:uFillTx/>
              </a:rPr>
              <a:t>)</a:t>
            </a:r>
            <a:endParaRPr kumimoji="0" lang="el-GR"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endParaRPr kumimoji="0" lang="en-US"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600"/>
              </a:spcBef>
              <a:spcAft>
                <a:spcPts val="600"/>
              </a:spcAft>
              <a:buClrTx/>
              <a:buSzTx/>
              <a:buFontTx/>
              <a:buNone/>
              <a:tabLst/>
              <a:defRPr/>
            </a:pPr>
            <a:r>
              <a:rPr lang="el-GR" sz="4000" dirty="0"/>
              <a:t>Η σταθερά </a:t>
            </a:r>
            <a:r>
              <a:rPr lang="el-GR" sz="4000" dirty="0" err="1"/>
              <a:t>ISR_Stack_Size</a:t>
            </a:r>
            <a:r>
              <a:rPr lang="el-GR" sz="4000" dirty="0"/>
              <a:t> καθορίζει το συνολικό μέγεθος στοίβας που θα χρησιμοποιηθεί για τις "ειδικές" καταστάσεις λειτουργίας του επεξεργαστή, όπως οι διακοπές και τα </a:t>
            </a:r>
            <a:r>
              <a:rPr lang="el-GR" sz="4000" dirty="0" err="1"/>
              <a:t>aborts</a:t>
            </a:r>
            <a:r>
              <a:rPr lang="el-GR" sz="4000" dirty="0"/>
              <a:t>. Υπολογίζεται αθροίζοντας τα μεγέθη των αντίστοιχων </a:t>
            </a:r>
            <a:r>
              <a:rPr lang="el-GR" sz="4000" dirty="0" err="1"/>
              <a:t>στοίβων</a:t>
            </a:r>
            <a:r>
              <a:rPr lang="el-GR" sz="4000" dirty="0"/>
              <a:t>: </a:t>
            </a:r>
            <a:r>
              <a:rPr lang="el-GR" sz="4000" dirty="0" err="1"/>
              <a:t>Undefined</a:t>
            </a:r>
            <a:r>
              <a:rPr lang="el-GR" sz="4000" dirty="0"/>
              <a:t>, </a:t>
            </a:r>
            <a:r>
              <a:rPr lang="el-GR" sz="4000" dirty="0" err="1"/>
              <a:t>Supervisor</a:t>
            </a:r>
            <a:r>
              <a:rPr lang="el-GR" sz="4000" dirty="0"/>
              <a:t>, Abort, FIQ και IRQ. Αυτό επιτρέπει στον κώδικα να δεσμεύσει μία συνεχόμενη περιοχή μνήμης για όλες αυτές τις καταστάσεις, πριν μεταβεί στο User </a:t>
            </a:r>
            <a:r>
              <a:rPr lang="el-GR" sz="4000" dirty="0" err="1"/>
              <a:t>mode</a:t>
            </a:r>
            <a:r>
              <a:rPr lang="el-GR" sz="4000" dirty="0"/>
              <a:t>.</a:t>
            </a:r>
          </a:p>
        </p:txBody>
      </p:sp>
      <p:sp>
        <p:nvSpPr>
          <p:cNvPr id="7" name="TextBox 9">
            <a:extLst>
              <a:ext uri="{FF2B5EF4-FFF2-40B4-BE49-F238E27FC236}">
                <a16:creationId xmlns:a16="http://schemas.microsoft.com/office/drawing/2014/main" id="{2C14394A-9CE0-8BAB-6F94-1A2922B6EC13}"/>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158045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E8ABE8CC-2294-1C7E-4E77-D464FE44384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A7C3789-49EC-C22A-AF88-45874942F40B}"/>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D6C994E0-B7CC-12E6-1315-DA5CA73AB60F}"/>
                </a:ext>
              </a:extLst>
            </p:cNvPr>
            <p:cNvPicPr>
              <a:picLocks noChangeAspect="1"/>
            </p:cNvPicPr>
            <p:nvPr/>
          </p:nvPicPr>
          <p:blipFill>
            <a:blip r:embed="rId2">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D50A5E43-DE12-F9D5-83A8-DB853E6483F9}"/>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E55CEE84-842D-EC6C-68A6-993BA3D3C03E}"/>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3232215C-4C8D-B12D-A1B3-9D4F0F6A7912}"/>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2DB3B583-E338-DFC2-6CAE-7AD1E4704BC2}"/>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B4640DDA-C816-6278-A006-029DFB6482BB}"/>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3F3F72C7-A692-D185-0F5C-29A5E741FF91}"/>
              </a:ext>
            </a:extLst>
          </p:cNvPr>
          <p:cNvSpPr txBox="1"/>
          <p:nvPr/>
        </p:nvSpPr>
        <p:spPr>
          <a:xfrm>
            <a:off x="381000" y="2185017"/>
            <a:ext cx="17297400" cy="6894195"/>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a:ln>
                  <a:noFill/>
                </a:ln>
                <a:solidFill>
                  <a:srgbClr val="FF0000"/>
                </a:solidFill>
                <a:effectLst/>
                <a:uLnTx/>
                <a:uFillTx/>
              </a:rPr>
              <a:t>AREA    STACK, NOINIT, READWRITE, ALIGN=3</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Stack_Mem</a:t>
            </a:r>
            <a:r>
              <a:rPr kumimoji="0" lang="en-US" sz="3600" b="0" i="0" u="none" strike="noStrike" kern="0" cap="none" spc="0" normalizeH="0" baseline="0" noProof="0" dirty="0">
                <a:ln>
                  <a:noFill/>
                </a:ln>
                <a:solidFill>
                  <a:srgbClr val="FF0000"/>
                </a:solidFill>
                <a:effectLst/>
                <a:uLnTx/>
                <a:uFillTx/>
              </a:rPr>
              <a:t>       SPACE   </a:t>
            </a:r>
            <a:r>
              <a:rPr kumimoji="0" lang="en-US" sz="3600" b="0" i="0" u="none" strike="noStrike" kern="0" cap="none" spc="0" normalizeH="0" baseline="0" noProof="0" dirty="0" err="1">
                <a:ln>
                  <a:noFill/>
                </a:ln>
                <a:solidFill>
                  <a:srgbClr val="FF0000"/>
                </a:solidFill>
                <a:effectLst/>
                <a:uLnTx/>
                <a:uFillTx/>
              </a:rPr>
              <a:t>USR_Stack_Size</a:t>
            </a:r>
            <a:endParaRPr kumimoji="0" lang="en-US"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a:ln>
                  <a:noFill/>
                </a:ln>
                <a:solidFill>
                  <a:srgbClr val="FF0000"/>
                </a:solidFill>
                <a:effectLst/>
                <a:uLnTx/>
                <a:uFillTx/>
              </a:rPr>
              <a:t>__</a:t>
            </a:r>
            <a:r>
              <a:rPr kumimoji="0" lang="en-US" sz="3600" b="0" i="0" u="none" strike="noStrike" kern="0" cap="none" spc="0" normalizeH="0" baseline="0" noProof="0" dirty="0" err="1">
                <a:ln>
                  <a:noFill/>
                </a:ln>
                <a:solidFill>
                  <a:srgbClr val="FF0000"/>
                </a:solidFill>
                <a:effectLst/>
                <a:uLnTx/>
                <a:uFillTx/>
              </a:rPr>
              <a:t>initial_sp</a:t>
            </a:r>
            <a:r>
              <a:rPr kumimoji="0" lang="en-US" sz="3600" b="0" i="0" u="none" strike="noStrike" kern="0" cap="none" spc="0" normalizeH="0" baseline="0" noProof="0" dirty="0">
                <a:ln>
                  <a:noFill/>
                </a:ln>
                <a:solidFill>
                  <a:srgbClr val="FF0000"/>
                </a:solidFill>
                <a:effectLst/>
                <a:uLnTx/>
                <a:uFillTx/>
              </a:rPr>
              <a:t>    SPACE   ISR_Stack_Size</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Stack_Top</a:t>
            </a:r>
            <a:endParaRPr kumimoji="0" lang="en-US"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endParaRPr kumimoji="0" lang="en-US" sz="1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600"/>
              </a:spcBef>
              <a:spcAft>
                <a:spcPts val="600"/>
              </a:spcAft>
              <a:buClrTx/>
              <a:buSzTx/>
              <a:buFontTx/>
              <a:buNone/>
              <a:tabLst/>
              <a:defRPr/>
            </a:pPr>
            <a:r>
              <a:rPr lang="el-GR" sz="4000" dirty="0"/>
              <a:t>Η οδηγία AREA STACK, NOINIT, READWRITE, ALIGN=3, δηλώνει μια περιοχή μνήμης για τις στοίβες του προγράμματος. Η </a:t>
            </a:r>
            <a:r>
              <a:rPr lang="el-GR" sz="4000" dirty="0" err="1"/>
              <a:t>Stack_Mem</a:t>
            </a:r>
            <a:r>
              <a:rPr lang="el-GR" sz="4000" dirty="0"/>
              <a:t> δεσμεύει χώρο για τη στοίβα του User/</a:t>
            </a:r>
            <a:r>
              <a:rPr lang="el-GR" sz="4000" dirty="0" err="1"/>
              <a:t>System</a:t>
            </a:r>
            <a:r>
              <a:rPr lang="el-GR" sz="4000" dirty="0"/>
              <a:t> </a:t>
            </a:r>
            <a:r>
              <a:rPr lang="el-GR" sz="4000" dirty="0" err="1"/>
              <a:t>mode</a:t>
            </a:r>
            <a:r>
              <a:rPr lang="el-GR" sz="4000" dirty="0"/>
              <a:t>, ενώ η __</a:t>
            </a:r>
            <a:r>
              <a:rPr lang="el-GR" sz="4000" dirty="0" err="1"/>
              <a:t>initial_sp</a:t>
            </a:r>
            <a:r>
              <a:rPr lang="el-GR" sz="4000" dirty="0"/>
              <a:t> για τις στοίβες των ειδικών </a:t>
            </a:r>
            <a:r>
              <a:rPr lang="el-GR" sz="4000" dirty="0" err="1"/>
              <a:t>modes</a:t>
            </a:r>
            <a:r>
              <a:rPr lang="el-GR" sz="4000" dirty="0"/>
              <a:t> (διακοπών). </a:t>
            </a:r>
          </a:p>
          <a:p>
            <a:pPr marL="0" marR="0" lvl="0" indent="0" defTabSz="457200" eaLnBrk="1" fontAlgn="auto" latinLnBrk="0" hangingPunct="1">
              <a:lnSpc>
                <a:spcPct val="100000"/>
              </a:lnSpc>
              <a:spcBef>
                <a:spcPts val="600"/>
              </a:spcBef>
              <a:spcAft>
                <a:spcPts val="600"/>
              </a:spcAft>
              <a:buClrTx/>
              <a:buSzTx/>
              <a:buFontTx/>
              <a:buNone/>
              <a:tabLst/>
              <a:defRPr/>
            </a:pPr>
            <a:r>
              <a:rPr lang="el-GR" sz="4000" dirty="0"/>
              <a:t>Το </a:t>
            </a:r>
            <a:r>
              <a:rPr lang="el-GR" sz="4000" dirty="0" err="1"/>
              <a:t>Stack_Top</a:t>
            </a:r>
            <a:r>
              <a:rPr lang="el-GR" sz="4000" dirty="0"/>
              <a:t> λειτουργεί ως σημείο αναφοράς για τον υπολογισμό των αρχικών τιμών των καταχωρητών SP (</a:t>
            </a:r>
            <a:r>
              <a:rPr lang="el-GR" sz="4000" dirty="0" err="1"/>
              <a:t>Stack</a:t>
            </a:r>
            <a:r>
              <a:rPr lang="el-GR" sz="4000" dirty="0"/>
              <a:t> </a:t>
            </a:r>
            <a:r>
              <a:rPr lang="el-GR" sz="4000" dirty="0" err="1"/>
              <a:t>Pointer</a:t>
            </a:r>
            <a:r>
              <a:rPr lang="el-GR" sz="4000" dirty="0"/>
              <a:t>) κάθε </a:t>
            </a:r>
            <a:r>
              <a:rPr lang="el-GR" sz="4000" dirty="0" err="1"/>
              <a:t>mode</a:t>
            </a:r>
            <a:r>
              <a:rPr lang="el-GR" sz="4000" dirty="0"/>
              <a:t>.</a:t>
            </a:r>
          </a:p>
        </p:txBody>
      </p:sp>
      <p:sp>
        <p:nvSpPr>
          <p:cNvPr id="7" name="TextBox 9">
            <a:extLst>
              <a:ext uri="{FF2B5EF4-FFF2-40B4-BE49-F238E27FC236}">
                <a16:creationId xmlns:a16="http://schemas.microsoft.com/office/drawing/2014/main" id="{0B55A930-2517-75CF-5A36-6A706A9E8B34}"/>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307429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1CDAC985-CDC7-B009-049A-0B91D0A5FA1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18CA96E-965A-A4FE-4AB8-EB43A6A220AF}"/>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59BB70D2-9AE1-7DC6-68D9-81508A08636D}"/>
                </a:ext>
              </a:extLst>
            </p:cNvPr>
            <p:cNvPicPr>
              <a:picLocks noChangeAspect="1"/>
            </p:cNvPicPr>
            <p:nvPr/>
          </p:nvPicPr>
          <p:blipFill>
            <a:blip r:embed="rId2">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F83DE161-3741-6D24-F155-022D6318F5B0}"/>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48EB18B9-78A7-EE27-37F0-6366F3979471}"/>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5B12E0F7-EACC-5CC5-B12C-71B0C9CCB515}"/>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7A219E71-C1E2-2173-88FF-3CEDC117ECFF}"/>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F11B22E9-91E3-EC2C-1B2D-465CD1FC07E7}"/>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53969EAB-D77D-5B2C-C6BD-C683B582DC12}"/>
              </a:ext>
            </a:extLst>
          </p:cNvPr>
          <p:cNvSpPr txBox="1"/>
          <p:nvPr/>
        </p:nvSpPr>
        <p:spPr>
          <a:xfrm>
            <a:off x="381000" y="2185017"/>
            <a:ext cx="17297400" cy="7340471"/>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Heap_Size</a:t>
            </a:r>
            <a:r>
              <a:rPr kumimoji="0" lang="en-US" sz="3600" b="0" i="0" u="none" strike="noStrike" kern="0" cap="none" spc="0" normalizeH="0" baseline="0" noProof="0" dirty="0">
                <a:ln>
                  <a:noFill/>
                </a:ln>
                <a:solidFill>
                  <a:srgbClr val="FF0000"/>
                </a:solidFill>
                <a:effectLst/>
                <a:uLnTx/>
                <a:uFillTx/>
              </a:rPr>
              <a:t>       EQU     0x00000000</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a:ln>
                  <a:noFill/>
                </a:ln>
                <a:solidFill>
                  <a:srgbClr val="FF0000"/>
                </a:solidFill>
                <a:effectLst/>
                <a:uLnTx/>
                <a:uFillTx/>
              </a:rPr>
              <a:t>AREA    HEAP, NOINIT, READWRITE, ALIGN=3</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a:ln>
                  <a:noFill/>
                </a:ln>
                <a:solidFill>
                  <a:srgbClr val="FF0000"/>
                </a:solidFill>
                <a:effectLst/>
                <a:uLnTx/>
                <a:uFillTx/>
              </a:rPr>
              <a:t>__</a:t>
            </a:r>
            <a:r>
              <a:rPr kumimoji="0" lang="en-US" sz="3600" b="0" i="0" u="none" strike="noStrike" kern="0" cap="none" spc="0" normalizeH="0" baseline="0" noProof="0" dirty="0" err="1">
                <a:ln>
                  <a:noFill/>
                </a:ln>
                <a:solidFill>
                  <a:srgbClr val="FF0000"/>
                </a:solidFill>
                <a:effectLst/>
                <a:uLnTx/>
                <a:uFillTx/>
              </a:rPr>
              <a:t>heap_base</a:t>
            </a:r>
            <a:endParaRPr kumimoji="0" lang="en-US"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err="1">
                <a:ln>
                  <a:noFill/>
                </a:ln>
                <a:solidFill>
                  <a:srgbClr val="FF0000"/>
                </a:solidFill>
                <a:effectLst/>
                <a:uLnTx/>
                <a:uFillTx/>
              </a:rPr>
              <a:t>Heap_Mem</a:t>
            </a:r>
            <a:r>
              <a:rPr kumimoji="0" lang="en-US" sz="3600" b="0" i="0" u="none" strike="noStrike" kern="0" cap="none" spc="0" normalizeH="0" baseline="0" noProof="0" dirty="0">
                <a:ln>
                  <a:noFill/>
                </a:ln>
                <a:solidFill>
                  <a:srgbClr val="FF0000"/>
                </a:solidFill>
                <a:effectLst/>
                <a:uLnTx/>
                <a:uFillTx/>
              </a:rPr>
              <a:t>        SPACE   </a:t>
            </a:r>
            <a:r>
              <a:rPr kumimoji="0" lang="en-US" sz="3600" b="0" i="0" u="none" strike="noStrike" kern="0" cap="none" spc="0" normalizeH="0" baseline="0" noProof="0" dirty="0" err="1">
                <a:ln>
                  <a:noFill/>
                </a:ln>
                <a:solidFill>
                  <a:srgbClr val="FF0000"/>
                </a:solidFill>
                <a:effectLst/>
                <a:uLnTx/>
                <a:uFillTx/>
              </a:rPr>
              <a:t>Heap_Size</a:t>
            </a:r>
            <a:endParaRPr kumimoji="0" lang="en-US"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a:ln>
                  <a:noFill/>
                </a:ln>
                <a:solidFill>
                  <a:srgbClr val="FF0000"/>
                </a:solidFill>
                <a:effectLst/>
                <a:uLnTx/>
                <a:uFillTx/>
              </a:rPr>
              <a:t>__</a:t>
            </a:r>
            <a:r>
              <a:rPr kumimoji="0" lang="en-US" sz="3600" b="0" i="0" u="none" strike="noStrike" kern="0" cap="none" spc="0" normalizeH="0" baseline="0" noProof="0" dirty="0" err="1">
                <a:ln>
                  <a:noFill/>
                </a:ln>
                <a:solidFill>
                  <a:srgbClr val="FF0000"/>
                </a:solidFill>
                <a:effectLst/>
                <a:uLnTx/>
                <a:uFillTx/>
              </a:rPr>
              <a:t>heap_limit</a:t>
            </a:r>
            <a:endParaRPr kumimoji="0" lang="en-US" sz="3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0"/>
              </a:spcBef>
              <a:spcAft>
                <a:spcPts val="600"/>
              </a:spcAft>
              <a:buClrTx/>
              <a:buSzTx/>
              <a:buFontTx/>
              <a:buNone/>
              <a:tabLst/>
              <a:defRPr/>
            </a:pPr>
            <a:endParaRPr kumimoji="0" lang="en-US" sz="1600" b="0" i="0" u="none" strike="noStrike" kern="0" cap="none" spc="0" normalizeH="0" baseline="0" noProof="0" dirty="0">
              <a:ln>
                <a:noFill/>
              </a:ln>
              <a:solidFill>
                <a:srgbClr val="FF0000"/>
              </a:solidFill>
              <a:effectLst/>
              <a:uLnTx/>
              <a:uFillTx/>
            </a:endParaRPr>
          </a:p>
          <a:p>
            <a:pPr marL="0" marR="0" lvl="0" indent="0" defTabSz="457200" eaLnBrk="1" fontAlgn="auto" latinLnBrk="0" hangingPunct="1">
              <a:lnSpc>
                <a:spcPct val="100000"/>
              </a:lnSpc>
              <a:spcBef>
                <a:spcPts val="600"/>
              </a:spcBef>
              <a:spcAft>
                <a:spcPts val="600"/>
              </a:spcAft>
              <a:buClrTx/>
              <a:buSzTx/>
              <a:buFontTx/>
              <a:buNone/>
              <a:tabLst/>
              <a:defRPr/>
            </a:pPr>
            <a:r>
              <a:rPr lang="el-GR" sz="4000" dirty="0"/>
              <a:t>Η μεταβλητή </a:t>
            </a:r>
            <a:r>
              <a:rPr lang="el-GR" sz="4000" dirty="0" err="1"/>
              <a:t>Heap_Size</a:t>
            </a:r>
            <a:r>
              <a:rPr lang="el-GR" sz="4000" dirty="0"/>
              <a:t> είναι ορισμένη στο μηδέν, δηλώνοντας ότι το πρόγραμμα δεν χρησιμοποιεί δυναμική μνήμη (</a:t>
            </a:r>
            <a:r>
              <a:rPr lang="el-GR" sz="4000" dirty="0" err="1"/>
              <a:t>heap</a:t>
            </a:r>
            <a:r>
              <a:rPr lang="el-GR" sz="4000" dirty="0"/>
              <a:t>). Η περιοχή AREA HEAP ορίζεται για συμβατότητα, χωρίς να δεσμεύεται ουσιαστικός χώρος. Τα </a:t>
            </a:r>
            <a:r>
              <a:rPr lang="el-GR" sz="4000" dirty="0" err="1"/>
              <a:t>labels</a:t>
            </a:r>
            <a:r>
              <a:rPr lang="el-GR" sz="4000" dirty="0"/>
              <a:t> __</a:t>
            </a:r>
            <a:r>
              <a:rPr lang="el-GR" sz="4000" dirty="0" err="1"/>
              <a:t>heap_base</a:t>
            </a:r>
            <a:r>
              <a:rPr lang="el-GR" sz="4000" dirty="0"/>
              <a:t> και __</a:t>
            </a:r>
            <a:r>
              <a:rPr lang="el-GR" sz="4000" dirty="0" err="1"/>
              <a:t>heap_limit</a:t>
            </a:r>
            <a:r>
              <a:rPr lang="el-GR" sz="4000" dirty="0"/>
              <a:t> υπάρχουν για λόγους δομής, αλλά δεν χρησιμοποιούνται αφού η </a:t>
            </a:r>
            <a:r>
              <a:rPr lang="el-GR" sz="4000" dirty="0" err="1"/>
              <a:t>heap</a:t>
            </a:r>
            <a:r>
              <a:rPr lang="el-GR" sz="4000" dirty="0"/>
              <a:t> είναι απενεργοποιημένη και παραμένει για λόγους συμβατότητας ή μελλοντικής επέκτασης.</a:t>
            </a:r>
          </a:p>
        </p:txBody>
      </p:sp>
      <p:sp>
        <p:nvSpPr>
          <p:cNvPr id="7" name="TextBox 9">
            <a:extLst>
              <a:ext uri="{FF2B5EF4-FFF2-40B4-BE49-F238E27FC236}">
                <a16:creationId xmlns:a16="http://schemas.microsoft.com/office/drawing/2014/main" id="{D923725D-5869-08DA-CF47-AFDB7B612236}"/>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408726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3969"/>
        </a:solidFill>
        <a:effectLst/>
      </p:bgPr>
    </p:bg>
    <p:spTree>
      <p:nvGrpSpPr>
        <p:cNvPr id="1" name="">
          <a:extLst>
            <a:ext uri="{FF2B5EF4-FFF2-40B4-BE49-F238E27FC236}">
              <a16:creationId xmlns:a16="http://schemas.microsoft.com/office/drawing/2014/main" id="{8A052208-DF71-21B1-0658-666AF120E3E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D355A4E-4C12-958A-0B0B-7E80ED8470A7}"/>
              </a:ext>
            </a:extLst>
          </p:cNvPr>
          <p:cNvGrpSpPr/>
          <p:nvPr/>
        </p:nvGrpSpPr>
        <p:grpSpPr>
          <a:xfrm>
            <a:off x="9525" y="0"/>
            <a:ext cx="18288000" cy="1749069"/>
            <a:chOff x="0" y="0"/>
            <a:chExt cx="24384000" cy="5030819"/>
          </a:xfrm>
        </p:grpSpPr>
        <p:pic>
          <p:nvPicPr>
            <p:cNvPr id="3" name="Picture 3">
              <a:extLst>
                <a:ext uri="{FF2B5EF4-FFF2-40B4-BE49-F238E27FC236}">
                  <a16:creationId xmlns:a16="http://schemas.microsoft.com/office/drawing/2014/main" id="{1BAD7784-04C6-15A2-1159-3A623F7F8DD3}"/>
                </a:ext>
              </a:extLst>
            </p:cNvPr>
            <p:cNvPicPr>
              <a:picLocks noChangeAspect="1"/>
            </p:cNvPicPr>
            <p:nvPr/>
          </p:nvPicPr>
          <p:blipFill>
            <a:blip r:embed="rId2">
              <a:alphaModFix amt="14000"/>
            </a:blip>
            <a:srcRect t="27933" b="41099"/>
            <a:stretch>
              <a:fillRect/>
            </a:stretch>
          </p:blipFill>
          <p:spPr>
            <a:xfrm>
              <a:off x="0" y="0"/>
              <a:ext cx="24384000" cy="5030819"/>
            </a:xfrm>
            <a:prstGeom prst="rect">
              <a:avLst/>
            </a:prstGeom>
          </p:spPr>
        </p:pic>
      </p:grpSp>
      <p:grpSp>
        <p:nvGrpSpPr>
          <p:cNvPr id="4" name="Group 4">
            <a:extLst>
              <a:ext uri="{FF2B5EF4-FFF2-40B4-BE49-F238E27FC236}">
                <a16:creationId xmlns:a16="http://schemas.microsoft.com/office/drawing/2014/main" id="{4C65BD3E-92C3-F802-FABC-5F836A2EFFEE}"/>
              </a:ext>
            </a:extLst>
          </p:cNvPr>
          <p:cNvGrpSpPr/>
          <p:nvPr/>
        </p:nvGrpSpPr>
        <p:grpSpPr>
          <a:xfrm>
            <a:off x="0" y="1464652"/>
            <a:ext cx="18288000" cy="8822348"/>
            <a:chOff x="0" y="-57150"/>
            <a:chExt cx="4816593" cy="1772741"/>
          </a:xfrm>
        </p:grpSpPr>
        <p:sp>
          <p:nvSpPr>
            <p:cNvPr id="5" name="Freeform 5">
              <a:extLst>
                <a:ext uri="{FF2B5EF4-FFF2-40B4-BE49-F238E27FC236}">
                  <a16:creationId xmlns:a16="http://schemas.microsoft.com/office/drawing/2014/main" id="{AB179B06-338F-7BF1-56DE-31B6A563D412}"/>
                </a:ext>
              </a:extLst>
            </p:cNvPr>
            <p:cNvSpPr/>
            <p:nvPr/>
          </p:nvSpPr>
          <p:spPr>
            <a:xfrm>
              <a:off x="0" y="0"/>
              <a:ext cx="4816592" cy="1715591"/>
            </a:xfrm>
            <a:custGeom>
              <a:avLst/>
              <a:gdLst/>
              <a:ahLst/>
              <a:cxnLst/>
              <a:rect l="l" t="t" r="r" b="b"/>
              <a:pathLst>
                <a:path w="4816592" h="1715591">
                  <a:moveTo>
                    <a:pt x="0" y="0"/>
                  </a:moveTo>
                  <a:lnTo>
                    <a:pt x="4816592" y="0"/>
                  </a:lnTo>
                  <a:lnTo>
                    <a:pt x="4816592" y="1715591"/>
                  </a:lnTo>
                  <a:lnTo>
                    <a:pt x="0" y="1715591"/>
                  </a:lnTo>
                  <a:close/>
                </a:path>
              </a:pathLst>
            </a:custGeom>
            <a:solidFill>
              <a:srgbClr val="F4F4F4"/>
            </a:solidFill>
          </p:spPr>
          <p:txBody>
            <a:bodyPr/>
            <a:lstStyle/>
            <a:p>
              <a:endParaRPr lang="el-GR"/>
            </a:p>
          </p:txBody>
        </p:sp>
        <p:sp>
          <p:nvSpPr>
            <p:cNvPr id="6" name="TextBox 6">
              <a:extLst>
                <a:ext uri="{FF2B5EF4-FFF2-40B4-BE49-F238E27FC236}">
                  <a16:creationId xmlns:a16="http://schemas.microsoft.com/office/drawing/2014/main" id="{EAEE9233-CEE0-D0BD-4B05-6A2389BFD0F2}"/>
                </a:ext>
              </a:extLst>
            </p:cNvPr>
            <p:cNvSpPr txBox="1"/>
            <p:nvPr/>
          </p:nvSpPr>
          <p:spPr>
            <a:xfrm>
              <a:off x="0" y="-57150"/>
              <a:ext cx="4816593" cy="1772741"/>
            </a:xfrm>
            <a:prstGeom prst="rect">
              <a:avLst/>
            </a:prstGeom>
          </p:spPr>
          <p:txBody>
            <a:bodyPr lIns="50800" tIns="50800" rIns="50800" bIns="50800" rtlCol="0" anchor="ctr"/>
            <a:lstStyle/>
            <a:p>
              <a:pPr algn="ctr">
                <a:lnSpc>
                  <a:spcPts val="3639"/>
                </a:lnSpc>
              </a:pPr>
              <a:endParaRPr dirty="0"/>
            </a:p>
          </p:txBody>
        </p:sp>
      </p:grpSp>
      <p:sp>
        <p:nvSpPr>
          <p:cNvPr id="10" name="Freeform 10">
            <a:extLst>
              <a:ext uri="{FF2B5EF4-FFF2-40B4-BE49-F238E27FC236}">
                <a16:creationId xmlns:a16="http://schemas.microsoft.com/office/drawing/2014/main" id="{B0FB3D5A-6177-9C8F-96D1-D83C8B478D7B}"/>
              </a:ext>
            </a:extLst>
          </p:cNvPr>
          <p:cNvSpPr/>
          <p:nvPr/>
        </p:nvSpPr>
        <p:spPr>
          <a:xfrm>
            <a:off x="8333203" y="-1109791"/>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1" name="Freeform 11">
            <a:extLst>
              <a:ext uri="{FF2B5EF4-FFF2-40B4-BE49-F238E27FC236}">
                <a16:creationId xmlns:a16="http://schemas.microsoft.com/office/drawing/2014/main" id="{3A5F59E0-54AB-1A0F-4EAF-D280BE97590C}"/>
              </a:ext>
            </a:extLst>
          </p:cNvPr>
          <p:cNvSpPr/>
          <p:nvPr/>
        </p:nvSpPr>
        <p:spPr>
          <a:xfrm>
            <a:off x="8333203" y="9678747"/>
            <a:ext cx="1621594" cy="1621594"/>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a:p>
        </p:txBody>
      </p:sp>
      <p:sp>
        <p:nvSpPr>
          <p:cNvPr id="8" name="TextBox 7">
            <a:extLst>
              <a:ext uri="{FF2B5EF4-FFF2-40B4-BE49-F238E27FC236}">
                <a16:creationId xmlns:a16="http://schemas.microsoft.com/office/drawing/2014/main" id="{2B7AC543-B493-0DB0-9358-A5A0980E07D4}"/>
              </a:ext>
            </a:extLst>
          </p:cNvPr>
          <p:cNvSpPr txBox="1"/>
          <p:nvPr/>
        </p:nvSpPr>
        <p:spPr>
          <a:xfrm>
            <a:off x="304800" y="2033486"/>
            <a:ext cx="17297400" cy="6971139"/>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a:ln>
                  <a:noFill/>
                </a:ln>
                <a:solidFill>
                  <a:srgbClr val="FF0000"/>
                </a:solidFill>
                <a:effectLst/>
                <a:uLnTx/>
                <a:uFillTx/>
              </a:rPr>
              <a:t>APB0_NBUF_BASE  EQU     0x58000000     ; APB Bridge 0 Non-buffered Base Address</a:t>
            </a:r>
          </a:p>
          <a:p>
            <a:pPr marL="0" marR="0" lvl="0" indent="0" defTabSz="457200" eaLnBrk="1" fontAlgn="auto" latinLnBrk="0" hangingPunct="1">
              <a:lnSpc>
                <a:spcPct val="100000"/>
              </a:lnSpc>
              <a:spcBef>
                <a:spcPts val="0"/>
              </a:spcBef>
              <a:spcAft>
                <a:spcPts val="600"/>
              </a:spcAft>
              <a:buClrTx/>
              <a:buSzTx/>
              <a:buFontTx/>
              <a:buNone/>
              <a:tabLst/>
              <a:defRPr/>
            </a:pPr>
            <a:r>
              <a:rPr kumimoji="0" lang="en-US" sz="3600" b="0" i="0" u="none" strike="noStrike" kern="0" cap="none" spc="0" normalizeH="0" baseline="0" noProof="0" dirty="0">
                <a:ln>
                  <a:noFill/>
                </a:ln>
                <a:solidFill>
                  <a:srgbClr val="FF0000"/>
                </a:solidFill>
                <a:effectLst/>
                <a:uLnTx/>
                <a:uFillTx/>
              </a:rPr>
              <a:t>APB1_NBUF_BASE  EQU     0x5C000000     ; APB Bridge 1 Non-buffered Base Address</a:t>
            </a:r>
          </a:p>
          <a:p>
            <a:pPr marL="0" marR="0" lvl="0" indent="0" defTabSz="457200" eaLnBrk="1" fontAlgn="auto" latinLnBrk="0" hangingPunct="1">
              <a:lnSpc>
                <a:spcPct val="100000"/>
              </a:lnSpc>
              <a:spcBef>
                <a:spcPts val="600"/>
              </a:spcBef>
              <a:spcAft>
                <a:spcPts val="1800"/>
              </a:spcAft>
              <a:buClrTx/>
              <a:buSzTx/>
              <a:buFontTx/>
              <a:buNone/>
              <a:tabLst/>
              <a:defRPr/>
            </a:pPr>
            <a:r>
              <a:rPr lang="el-GR" sz="4000" dirty="0"/>
              <a:t>Οι APB (</a:t>
            </a:r>
            <a:r>
              <a:rPr lang="el-GR" sz="4000" dirty="0" err="1"/>
              <a:t>Advanced</a:t>
            </a:r>
            <a:r>
              <a:rPr lang="el-GR" sz="4000" dirty="0"/>
              <a:t> </a:t>
            </a:r>
            <a:r>
              <a:rPr lang="el-GR" sz="4000" dirty="0" err="1"/>
              <a:t>Peripheral</a:t>
            </a:r>
            <a:r>
              <a:rPr lang="el-GR" sz="4000" dirty="0"/>
              <a:t> </a:t>
            </a:r>
            <a:r>
              <a:rPr lang="el-GR" sz="4000" dirty="0" err="1"/>
              <a:t>Bus</a:t>
            </a:r>
            <a:r>
              <a:rPr lang="el-GR" sz="4000" dirty="0"/>
              <a:t>) γέφυρες συνδέουν τον επεξεργαστή με τα </a:t>
            </a:r>
            <a:r>
              <a:rPr lang="el-GR" sz="4000" dirty="0" err="1"/>
              <a:t>περιφερειακά.Ο</a:t>
            </a:r>
            <a:r>
              <a:rPr lang="el-GR" sz="4000" dirty="0"/>
              <a:t> STR91x διαθέτει δύο:APB0: για βασικά περιφερειακά όπως GPIO.APB1: για συστήματα όπως το </a:t>
            </a:r>
            <a:r>
              <a:rPr lang="el-GR" sz="4000" dirty="0" err="1"/>
              <a:t>System</a:t>
            </a:r>
            <a:r>
              <a:rPr lang="el-GR" sz="4000" dirty="0"/>
              <a:t> </a:t>
            </a:r>
            <a:r>
              <a:rPr lang="el-GR" sz="4000" dirty="0" err="1"/>
              <a:t>Control</a:t>
            </a:r>
            <a:r>
              <a:rPr lang="el-GR" sz="4000" dirty="0"/>
              <a:t> </a:t>
            </a:r>
            <a:r>
              <a:rPr lang="el-GR" sz="4000" dirty="0" err="1"/>
              <a:t>Unit</a:t>
            </a:r>
            <a:r>
              <a:rPr lang="el-GR" sz="4000" dirty="0"/>
              <a:t> (SCU).Οι διευθύνσεις αυτές αποτελούν βάσεις για πρόσβαση σε επιμέρους </a:t>
            </a:r>
            <a:r>
              <a:rPr lang="el-GR" sz="4000" dirty="0" err="1"/>
              <a:t>registers</a:t>
            </a:r>
            <a:r>
              <a:rPr lang="el-GR" sz="4000" dirty="0"/>
              <a:t> των περιφερειακών.</a:t>
            </a:r>
          </a:p>
          <a:p>
            <a:pPr marL="0" marR="0" lvl="0" indent="0" defTabSz="457200" eaLnBrk="1" fontAlgn="auto" latinLnBrk="0" hangingPunct="1">
              <a:lnSpc>
                <a:spcPct val="100000"/>
              </a:lnSpc>
              <a:spcBef>
                <a:spcPts val="1200"/>
              </a:spcBef>
              <a:spcAft>
                <a:spcPts val="600"/>
              </a:spcAft>
              <a:buClrTx/>
              <a:buSzTx/>
              <a:buFontTx/>
              <a:buNone/>
              <a:tabLst/>
              <a:defRPr/>
            </a:pPr>
            <a:r>
              <a:rPr lang="en-US" sz="4000" dirty="0">
                <a:solidFill>
                  <a:srgbClr val="FF0000"/>
                </a:solidFill>
              </a:rPr>
              <a:t>SCU_BASE        EQU     APB1_NBUF_BASE + 0x2000</a:t>
            </a:r>
          </a:p>
          <a:p>
            <a:pPr marL="0" marR="0" lvl="0" indent="0" defTabSz="457200" eaLnBrk="1" fontAlgn="auto" latinLnBrk="0" hangingPunct="1">
              <a:lnSpc>
                <a:spcPct val="100000"/>
              </a:lnSpc>
              <a:spcBef>
                <a:spcPts val="1200"/>
              </a:spcBef>
              <a:spcAft>
                <a:spcPts val="600"/>
              </a:spcAft>
              <a:buClrTx/>
              <a:buSzTx/>
              <a:buFontTx/>
              <a:buNone/>
              <a:tabLst/>
              <a:defRPr/>
            </a:pPr>
            <a:r>
              <a:rPr lang="el-GR" sz="4000" dirty="0"/>
              <a:t>Η σταθερά SCU_BASE ορίζει τη διεύθυνση βάσης για το SCU, μέσω του οποίου γίνεται η ενεργοποίηση, απενεργοποίηση και </a:t>
            </a:r>
            <a:r>
              <a:rPr lang="el-GR" sz="4000" dirty="0" err="1"/>
              <a:t>reset</a:t>
            </a:r>
            <a:r>
              <a:rPr lang="el-GR" sz="4000" dirty="0"/>
              <a:t> των περιφερειακών.</a:t>
            </a:r>
          </a:p>
        </p:txBody>
      </p:sp>
      <p:sp>
        <p:nvSpPr>
          <p:cNvPr id="7" name="TextBox 9">
            <a:extLst>
              <a:ext uri="{FF2B5EF4-FFF2-40B4-BE49-F238E27FC236}">
                <a16:creationId xmlns:a16="http://schemas.microsoft.com/office/drawing/2014/main" id="{A9A61B23-D2B4-F05A-B1CD-0849797B3E94}"/>
              </a:ext>
            </a:extLst>
          </p:cNvPr>
          <p:cNvSpPr txBox="1"/>
          <p:nvPr/>
        </p:nvSpPr>
        <p:spPr>
          <a:xfrm>
            <a:off x="3157948" y="360118"/>
            <a:ext cx="11972098" cy="1174039"/>
          </a:xfrm>
          <a:prstGeom prst="rect">
            <a:avLst/>
          </a:prstGeom>
        </p:spPr>
        <p:txBody>
          <a:bodyPr wrap="square" lIns="0" tIns="0" rIns="0" bIns="0" rtlCol="0" anchor="t">
            <a:spAutoFit/>
          </a:bodyPr>
          <a:lstStyle/>
          <a:p>
            <a:pPr algn="ctr">
              <a:lnSpc>
                <a:spcPts val="9099"/>
              </a:lnSpc>
            </a:pP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Lab</a:t>
            </a:r>
            <a:r>
              <a:rPr kumimoji="0" lang="el-GR" sz="8000" b="1" i="0" u="none" strike="noStrike" kern="1200" cap="none" spc="0" normalizeH="0" baseline="0" noProof="0" dirty="0">
                <a:ln>
                  <a:noFill/>
                </a:ln>
                <a:solidFill>
                  <a:prstClr val="white"/>
                </a:solidFill>
                <a:effectLst/>
                <a:uLnTx/>
                <a:uFillTx/>
                <a:latin typeface="Calibri" panose="020F0502020204030204"/>
                <a:ea typeface="+mj-ea"/>
                <a:cs typeface="+mj-cs"/>
              </a:rPr>
              <a:t>7</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_</a:t>
            </a:r>
            <a:r>
              <a:rPr lang="en-US" sz="8000" b="1" dirty="0">
                <a:solidFill>
                  <a:prstClr val="white"/>
                </a:solidFill>
                <a:latin typeface="Calibri" panose="020F0502020204030204"/>
                <a:ea typeface="+mj-ea"/>
                <a:cs typeface="+mj-cs"/>
              </a:rPr>
              <a:t>STR91x</a:t>
            </a:r>
            <a:r>
              <a:rPr kumimoji="0" lang="en-US" sz="8000" b="1" i="0" u="none" strike="noStrike" kern="1200" cap="none" spc="0" normalizeH="0" baseline="0" noProof="0" dirty="0">
                <a:ln>
                  <a:noFill/>
                </a:ln>
                <a:solidFill>
                  <a:prstClr val="white"/>
                </a:solidFill>
                <a:effectLst/>
                <a:uLnTx/>
                <a:uFillTx/>
                <a:latin typeface="Calibri" panose="020F0502020204030204"/>
                <a:ea typeface="+mj-ea"/>
                <a:cs typeface="+mj-cs"/>
              </a:rPr>
              <a:t>.s</a:t>
            </a:r>
            <a:endParaRPr lang="en-US" sz="19900" dirty="0">
              <a:solidFill>
                <a:srgbClr val="FFFFFF"/>
              </a:solidFill>
              <a:latin typeface="Klein Bold"/>
            </a:endParaRPr>
          </a:p>
        </p:txBody>
      </p:sp>
    </p:spTree>
    <p:extLst>
      <p:ext uri="{BB962C8B-B14F-4D97-AF65-F5344CB8AC3E}">
        <p14:creationId xmlns:p14="http://schemas.microsoft.com/office/powerpoint/2010/main" val="3801422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300</TotalTime>
  <Words>5789</Words>
  <Application>Microsoft Office PowerPoint</Application>
  <PresentationFormat>Προσαρμογή</PresentationFormat>
  <Paragraphs>396</Paragraphs>
  <Slides>49</Slides>
  <Notes>34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49</vt:i4>
      </vt:variant>
    </vt:vector>
  </HeadingPairs>
  <TitlesOfParts>
    <vt:vector size="55" baseType="lpstr">
      <vt:lpstr>Arial</vt:lpstr>
      <vt:lpstr>Klein Bold</vt:lpstr>
      <vt:lpstr>Helios</vt:lpstr>
      <vt:lpstr>Calibri</vt:lpstr>
      <vt:lpstr>Aptos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Profile Presentation</dc:title>
  <dc:creator>Katerina</dc:creator>
  <cp:lastModifiedBy>ΑΛΕΞΑΝΔΡΟΣ ΣΠΟΥΡΝΙΑΣ</cp:lastModifiedBy>
  <cp:revision>11</cp:revision>
  <dcterms:created xsi:type="dcterms:W3CDTF">2006-08-16T00:00:00Z</dcterms:created>
  <dcterms:modified xsi:type="dcterms:W3CDTF">2025-05-08T15:33:35Z</dcterms:modified>
  <dc:identifier>DAGHVwlEyzo</dc:identifier>
</cp:coreProperties>
</file>