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291" r:id="rId24"/>
  </p:sldIdLst>
  <p:sldSz cx="18288000" cy="10287000"/>
  <p:notesSz cx="6858000" cy="9144000"/>
  <p:embeddedFontLst>
    <p:embeddedFont>
      <p:font typeface="Helios" panose="020B0504020202020204" pitchFamily="34" charset="0"/>
      <p:regular r:id="rId25"/>
    </p:embeddedFont>
    <p:embeddedFont>
      <p:font typeface="Klein Bold" panose="02000503060000020004" pitchFamily="2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6" autoAdjust="0"/>
    <p:restoredTop sz="94647" autoAdjust="0"/>
  </p:normalViewPr>
  <p:slideViewPr>
    <p:cSldViewPr>
      <p:cViewPr>
        <p:scale>
          <a:sx n="90" d="100"/>
          <a:sy n="90" d="100"/>
        </p:scale>
        <p:origin x="896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6927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-3407200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57078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8" name="Group 8"/>
          <p:cNvGrpSpPr/>
          <p:nvPr/>
        </p:nvGrpSpPr>
        <p:grpSpPr>
          <a:xfrm>
            <a:off x="5181599" y="3115072"/>
            <a:ext cx="12851571" cy="5998802"/>
            <a:chOff x="0" y="-236833"/>
            <a:chExt cx="10820400" cy="6060566"/>
          </a:xfrm>
        </p:grpSpPr>
        <p:sp>
          <p:nvSpPr>
            <p:cNvPr id="9" name="TextBox 9"/>
            <p:cNvSpPr txBox="1"/>
            <p:nvPr/>
          </p:nvSpPr>
          <p:spPr>
            <a:xfrm>
              <a:off x="0" y="-236833"/>
              <a:ext cx="10820400" cy="299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l-GR" sz="4400" dirty="0">
                  <a:solidFill>
                    <a:srgbClr val="2A2E3A"/>
                  </a:solidFill>
                  <a:latin typeface="Klein Bold"/>
                </a:rPr>
                <a:t>Ανάλυση Παραδείγματος </a:t>
              </a:r>
              <a:br>
                <a:rPr lang="el-GR" sz="4400" dirty="0">
                  <a:solidFill>
                    <a:srgbClr val="2A2E3A"/>
                  </a:solidFill>
                  <a:latin typeface="Klein Bold"/>
                </a:rPr>
              </a:br>
              <a:r>
                <a:rPr lang="en-US" sz="4400" dirty="0">
                  <a:solidFill>
                    <a:srgbClr val="2A2E3A"/>
                  </a:solidFill>
                  <a:latin typeface="Klein Bold"/>
                </a:rPr>
                <a:t>ARM9 Assembly </a:t>
              </a:r>
              <a:endParaRPr lang="el-GR" sz="4400" dirty="0">
                <a:solidFill>
                  <a:srgbClr val="2A2E3A"/>
                </a:solidFill>
                <a:latin typeface="Klein Bold"/>
              </a:endParaRPr>
            </a:p>
            <a:p>
              <a:pPr algn="ctr">
                <a:lnSpc>
                  <a:spcPct val="150000"/>
                </a:lnSpc>
              </a:pPr>
              <a:r>
                <a:rPr lang="el-GR" sz="4400" dirty="0">
                  <a:solidFill>
                    <a:srgbClr val="2A2E3A"/>
                  </a:solidFill>
                  <a:latin typeface="Klein Bold"/>
                </a:rPr>
                <a:t>Μέρος 1ο</a:t>
              </a:r>
              <a:endParaRPr lang="en-US" sz="4400" dirty="0">
                <a:solidFill>
                  <a:srgbClr val="718BAB"/>
                </a:solidFill>
                <a:latin typeface="Klein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07382"/>
              <a:ext cx="10498974" cy="716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l-GR" sz="3199" dirty="0">
                  <a:solidFill>
                    <a:srgbClr val="2A2E3A"/>
                  </a:solidFill>
                  <a:latin typeface="Helios"/>
                </a:rPr>
                <a:t>Εργαστήριο Σχεδιασμού Ενσωματωμένων Συστημάτων &amp; Εφαρμογών</a:t>
              </a:r>
              <a:endParaRPr lang="en-US" sz="3199" dirty="0">
                <a:solidFill>
                  <a:srgbClr val="2A2E3A"/>
                </a:solidFill>
                <a:latin typeface="Helios"/>
              </a:endParaRPr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18A085-8ADD-34A7-262A-4B2C183C4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9428"/>
            <a:ext cx="5638800" cy="3000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33838-1FD0-160B-DE3F-CDF11BFCF444}"/>
              </a:ext>
            </a:extLst>
          </p:cNvPr>
          <p:cNvSpPr txBox="1"/>
          <p:nvPr/>
        </p:nvSpPr>
        <p:spPr>
          <a:xfrm>
            <a:off x="9338273" y="7034653"/>
            <a:ext cx="4156459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Αλέξανδρος Σπουρνιάς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2800" dirty="0"/>
              <a:t>PhD Candidate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D639C-AFC8-3BD6-5CD9-640A3CCC5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B43E4C-B7CA-A2B5-1C19-44EEFEC1D6D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A0A2366-9C0D-40B0-3003-60858AB16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9254F6C-39A5-F2B4-0494-1BDB7CB2B00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466E97A-42DF-4672-E957-37BC725C317B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7676A2B-BD40-1B67-7697-36834E7A894D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53B12AD3-CDBE-F8FE-A752-CC156CF76B45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9CA0CA7-D317-86A4-5357-475067A11CFC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8D9218C-C7F8-50FE-D1A2-D1E92D8D6778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0FFD9-8573-46A1-3DDF-F86F2493BEBC}"/>
              </a:ext>
            </a:extLst>
          </p:cNvPr>
          <p:cNvSpPr txBox="1"/>
          <p:nvPr/>
        </p:nvSpPr>
        <p:spPr>
          <a:xfrm>
            <a:off x="609600" y="2037750"/>
            <a:ext cx="16689786" cy="7140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SCU_GPIOUT7_Val EQU 0x00005555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/>
              <a:t>Δηλώνει ότι η σταθερά </a:t>
            </a:r>
            <a:r>
              <a:rPr lang="en-GB" sz="3200" dirty="0"/>
              <a:t>SCU_GPIOUT7_Val </a:t>
            </a:r>
            <a:r>
              <a:rPr lang="el-GR" sz="3200" dirty="0"/>
              <a:t>έχει την τιμή 0</a:t>
            </a:r>
            <a:r>
              <a:rPr lang="en-GB" sz="3200" dirty="0"/>
              <a:t>x00005555.</a:t>
            </a:r>
            <a:br>
              <a:rPr lang="en-GB" sz="3200" dirty="0"/>
            </a:br>
            <a:r>
              <a:rPr lang="el-GR" sz="3200" dirty="0"/>
              <a:t>Αυτή η τιμή θα φορτωθεί στον </a:t>
            </a:r>
            <a:r>
              <a:rPr lang="en-GB" sz="3200" dirty="0"/>
              <a:t>GPIO Output Mode Register </a:t>
            </a:r>
            <a:r>
              <a:rPr lang="el-GR" sz="3200" dirty="0"/>
              <a:t>του </a:t>
            </a:r>
            <a:r>
              <a:rPr lang="en-GB" sz="3200" b="1" dirty="0"/>
              <a:t>Port 7</a:t>
            </a:r>
            <a:r>
              <a:rPr lang="en-GB" sz="3200" dirty="0"/>
              <a:t>, </a:t>
            </a:r>
            <a:r>
              <a:rPr lang="el-GR" sz="3200" dirty="0"/>
              <a:t>για να ρυθμίσει τη λειτουργία κάθε </a:t>
            </a:r>
            <a:r>
              <a:rPr lang="en-GB" sz="3200" dirty="0"/>
              <a:t>pin </a:t>
            </a:r>
            <a:r>
              <a:rPr lang="el-GR" sz="3200" dirty="0"/>
              <a:t>ως </a:t>
            </a:r>
            <a:r>
              <a:rPr lang="el-GR" sz="3200" b="1" dirty="0"/>
              <a:t>"</a:t>
            </a:r>
            <a:r>
              <a:rPr lang="en-GB" sz="3200" b="1" dirty="0"/>
              <a:t>Normal Output (mode 1)»</a:t>
            </a:r>
            <a:endParaRPr lang="el-GR" sz="3200" b="1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FF0000"/>
                </a:solidFill>
              </a:rPr>
              <a:t>Hex:  0x00005555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FF0000"/>
                </a:solidFill>
              </a:rPr>
              <a:t>Bin:  0000 0000 0000 0000 </a:t>
            </a:r>
            <a:r>
              <a:rPr lang="en-GB" sz="3200" b="1" kern="0" dirty="0">
                <a:solidFill>
                  <a:srgbClr val="00B0F0"/>
                </a:solidFill>
              </a:rPr>
              <a:t>0101 0101 0101 0101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FF0000"/>
                </a:solidFill>
              </a:rPr>
              <a:t>                           </a:t>
            </a:r>
            <a:r>
              <a:rPr lang="el-GR" sz="3200" b="1" kern="0" dirty="0">
                <a:solidFill>
                  <a:srgbClr val="FF0000"/>
                </a:solidFill>
              </a:rPr>
              <a:t>                     </a:t>
            </a:r>
            <a:r>
              <a:rPr lang="en-GB" sz="3200" b="1" kern="0" dirty="0">
                <a:solidFill>
                  <a:srgbClr val="FF0000"/>
                </a:solidFill>
              </a:rPr>
              <a:t> </a:t>
            </a:r>
            <a:r>
              <a:rPr lang="en-GB" sz="3200" b="1" kern="0" dirty="0">
                <a:solidFill>
                  <a:srgbClr val="00B050"/>
                </a:solidFill>
              </a:rPr>
              <a:t>↑ ↑ ↑ ↑ ↑ ↑ ↑ ↑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0" dirty="0">
                <a:solidFill>
                  <a:srgbClr val="FF0000"/>
                </a:solidFill>
              </a:rPr>
              <a:t>Bit:                     </a:t>
            </a:r>
            <a:r>
              <a:rPr lang="el-GR" sz="3200" b="1" kern="0" dirty="0">
                <a:solidFill>
                  <a:srgbClr val="FF0000"/>
                </a:solidFill>
              </a:rPr>
              <a:t>                   </a:t>
            </a:r>
            <a:r>
              <a:rPr lang="en-GB" sz="3200" b="1" kern="0" dirty="0">
                <a:solidFill>
                  <a:srgbClr val="00B0F0"/>
                </a:solidFill>
              </a:rPr>
              <a:t>P7.7 </a:t>
            </a:r>
            <a:r>
              <a:rPr lang="el-GR" sz="3200" b="1" kern="0" dirty="0">
                <a:solidFill>
                  <a:srgbClr val="00B0F0"/>
                </a:solidFill>
              </a:rPr>
              <a:t>……...……</a:t>
            </a:r>
            <a:r>
              <a:rPr lang="en-GB" sz="3200" b="1" kern="0" dirty="0">
                <a:solidFill>
                  <a:srgbClr val="00B0F0"/>
                </a:solidFill>
              </a:rPr>
              <a:t>......... P7.0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/>
              <a:t>Κάθε </a:t>
            </a:r>
            <a:r>
              <a:rPr lang="el-GR" sz="3200" b="1" dirty="0"/>
              <a:t>2 </a:t>
            </a:r>
            <a:r>
              <a:rPr lang="en-GB" sz="3200" b="1" dirty="0"/>
              <a:t>bits</a:t>
            </a:r>
            <a:r>
              <a:rPr lang="en-GB" sz="3200" dirty="0"/>
              <a:t> </a:t>
            </a:r>
            <a:r>
              <a:rPr lang="el-GR" sz="3200" dirty="0"/>
              <a:t>αντιστοιχούν </a:t>
            </a:r>
            <a:r>
              <a:rPr lang="el-GR" sz="3200" b="1" dirty="0"/>
              <a:t>σε 1 </a:t>
            </a:r>
            <a:r>
              <a:rPr lang="en-GB" sz="3200" b="1" dirty="0"/>
              <a:t>pin </a:t>
            </a:r>
            <a:r>
              <a:rPr lang="el-GR" sz="3200" b="1" dirty="0"/>
              <a:t>του </a:t>
            </a:r>
            <a:r>
              <a:rPr lang="en-GB" sz="3200" b="1" dirty="0"/>
              <a:t>GPIO7</a:t>
            </a:r>
            <a:r>
              <a:rPr lang="en-GB" sz="3200" dirty="0"/>
              <a:t> </a:t>
            </a:r>
            <a:r>
              <a:rPr lang="el-GR" sz="3200" dirty="0"/>
              <a:t>και καθορίζουν τη </a:t>
            </a:r>
            <a:r>
              <a:rPr lang="el-GR" sz="3200" b="1" dirty="0"/>
              <a:t>λειτουργία (</a:t>
            </a:r>
            <a:r>
              <a:rPr lang="en-GB" sz="3200" b="1" dirty="0"/>
              <a:t>mode)</a:t>
            </a:r>
            <a:r>
              <a:rPr lang="en-GB" sz="3200" dirty="0"/>
              <a:t> </a:t>
            </a:r>
            <a:r>
              <a:rPr lang="el-GR" sz="3200" dirty="0"/>
              <a:t>του.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/>
              <a:t>Η γραμμή </a:t>
            </a:r>
            <a:r>
              <a:rPr lang="en-GB" sz="3200" dirty="0"/>
              <a:t>SCU_GPIOUT7_Val EQU 0x00005555 </a:t>
            </a:r>
            <a:r>
              <a:rPr lang="el-GR" sz="3200" dirty="0"/>
              <a:t>εξασφαλίζει ότι </a:t>
            </a:r>
            <a:r>
              <a:rPr lang="el-GR" sz="3200" b="1" dirty="0"/>
              <a:t>όλα τα </a:t>
            </a:r>
            <a:r>
              <a:rPr lang="en-GB" sz="3200" b="1" dirty="0"/>
              <a:t>pins </a:t>
            </a:r>
            <a:r>
              <a:rPr lang="el-GR" sz="3200" b="1" dirty="0"/>
              <a:t>του </a:t>
            </a:r>
            <a:r>
              <a:rPr lang="en-GB" sz="3200" b="1" dirty="0"/>
              <a:t>GPIO7 </a:t>
            </a:r>
            <a:r>
              <a:rPr lang="el-GR" sz="3200" dirty="0"/>
              <a:t>θα λειτουργούν σωστά ως έξοδοι, με σταθερή λογική </a:t>
            </a:r>
            <a:r>
              <a:rPr lang="en-GB" sz="3200" dirty="0"/>
              <a:t>push-pull </a:t>
            </a:r>
            <a:r>
              <a:rPr lang="el-GR" sz="3200" dirty="0"/>
              <a:t>που επιτρέπει αξιόπιστο ψηφιακό έλεγχο.</a:t>
            </a:r>
            <a:endParaRPr lang="el-GR" sz="3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55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940814-FB56-A93E-E0AF-D037B5573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648D05-DF7B-F430-98CF-22C8144D7C22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D8D8EDCD-5563-88DA-3C69-43FA61F15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9F00381-68C4-05D3-1202-AA6114D62D10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D360488-3948-2492-DCD1-8E8C6193DA2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AB37446-8559-0E6E-7E48-EB3853A3DB82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FE046DA-5EF8-FFDB-08E0-0CCF8DE20DFE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4AABCB5-9607-2259-B88E-89412BE70AB9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46664F7-2106-F336-0533-C38EA7A1B580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D4488-F16D-DA7E-4599-7FF7A7161F54}"/>
              </a:ext>
            </a:extLst>
          </p:cNvPr>
          <p:cNvSpPr txBox="1"/>
          <p:nvPr/>
        </p:nvSpPr>
        <p:spPr>
          <a:xfrm>
            <a:off x="609600" y="2037750"/>
            <a:ext cx="16689786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GPIO7_DIR_Val EQU 0xFF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/>
              <a:t>Ορίζει τη σταθερά </a:t>
            </a:r>
            <a:r>
              <a:rPr lang="en-GB" sz="3600" dirty="0"/>
              <a:t>GPIO7_DIR_Val </a:t>
            </a:r>
            <a:r>
              <a:rPr lang="el-GR" sz="3600" dirty="0"/>
              <a:t>με την τιμή 0</a:t>
            </a:r>
            <a:r>
              <a:rPr lang="en-GB" sz="3600" dirty="0" err="1"/>
              <a:t>xFF</a:t>
            </a:r>
            <a:r>
              <a:rPr lang="en-GB" sz="3600" dirty="0"/>
              <a:t>, </a:t>
            </a:r>
            <a:r>
              <a:rPr lang="el-GR" sz="3600" dirty="0"/>
              <a:t>που σημαίνει ότι Κάθε </a:t>
            </a:r>
            <a:r>
              <a:rPr lang="en-GB" sz="3600" dirty="0"/>
              <a:t>bit </a:t>
            </a:r>
            <a:r>
              <a:rPr lang="el-GR" sz="3600" dirty="0"/>
              <a:t>του </a:t>
            </a:r>
            <a:r>
              <a:rPr lang="en-GB" sz="3600" dirty="0"/>
              <a:t>Port 7 </a:t>
            </a:r>
            <a:r>
              <a:rPr lang="el-GR" sz="3600" dirty="0"/>
              <a:t>ρυθμίζεται ως </a:t>
            </a:r>
            <a:r>
              <a:rPr lang="el-GR" sz="3600" b="1" dirty="0"/>
              <a:t>έξοδος (</a:t>
            </a:r>
            <a:r>
              <a:rPr lang="en-GB" sz="3600" b="1" dirty="0"/>
              <a:t>output)</a:t>
            </a:r>
            <a:r>
              <a:rPr lang="en-GB" sz="3600" dirty="0"/>
              <a:t>.</a:t>
            </a:r>
            <a:endParaRPr lang="el-GR" sz="3600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srgbClr val="FF0000"/>
                </a:solidFill>
              </a:rPr>
              <a:t>Hex:  0xFF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600" b="1" kern="0" dirty="0">
                <a:solidFill>
                  <a:srgbClr val="FF0000"/>
                </a:solidFill>
              </a:rPr>
              <a:t>Bin:  11111111</a:t>
            </a:r>
            <a:endParaRPr lang="el-GR" sz="3600" b="1" kern="0" dirty="0">
              <a:solidFill>
                <a:srgbClr val="FF0000"/>
              </a:solidFill>
            </a:endParaRPr>
          </a:p>
          <a:p>
            <a:r>
              <a:rPr lang="el-GR" sz="3600" kern="0" dirty="0"/>
              <a:t>Συμπερασματικά, </a:t>
            </a:r>
            <a:endParaRPr lang="el-GR" sz="3600" b="1" kern="0" dirty="0"/>
          </a:p>
          <a:p>
            <a:pPr marL="803275" indent="-508000">
              <a:buFont typeface="+mj-lt"/>
              <a:buAutoNum type="arabicPeriod"/>
            </a:pPr>
            <a:r>
              <a:rPr lang="el-GR" sz="3600" dirty="0"/>
              <a:t>Το </a:t>
            </a:r>
            <a:r>
              <a:rPr lang="en-GB" sz="3600" dirty="0"/>
              <a:t>SCU </a:t>
            </a:r>
            <a:r>
              <a:rPr lang="el-GR" sz="3600" dirty="0"/>
              <a:t>λέει </a:t>
            </a:r>
            <a:r>
              <a:rPr lang="el-GR" sz="3600" b="1" dirty="0"/>
              <a:t>τι είδους έξοδος</a:t>
            </a:r>
            <a:r>
              <a:rPr lang="el-GR" sz="3600" dirty="0"/>
              <a:t> είναι (λογική </a:t>
            </a:r>
            <a:r>
              <a:rPr lang="en-GB" sz="3600" dirty="0"/>
              <a:t>push-pull)</a:t>
            </a:r>
          </a:p>
          <a:p>
            <a:pPr marL="803275" indent="-508000">
              <a:spcAft>
                <a:spcPts val="1200"/>
              </a:spcAft>
              <a:buFont typeface="+mj-lt"/>
              <a:buAutoNum type="arabicPeriod"/>
            </a:pPr>
            <a:r>
              <a:rPr lang="el-GR" sz="3600" dirty="0"/>
              <a:t>Ο </a:t>
            </a:r>
            <a:r>
              <a:rPr lang="en-GB" sz="3600" dirty="0"/>
              <a:t>DIR </a:t>
            </a:r>
            <a:r>
              <a:rPr lang="el-GR" sz="3600" dirty="0"/>
              <a:t>λέει </a:t>
            </a:r>
            <a:r>
              <a:rPr lang="el-GR" sz="3600" b="1" dirty="0"/>
              <a:t>αν είναι έξοδος ή είσοδος</a:t>
            </a:r>
            <a:endParaRPr lang="el-GR" sz="3600" dirty="0"/>
          </a:p>
          <a:p>
            <a:r>
              <a:rPr lang="el-GR" sz="3600" dirty="0"/>
              <a:t>Χρειάζονται και τα δύο βήματα για να λειτουργήσει σωστά το </a:t>
            </a:r>
            <a:r>
              <a:rPr lang="en-GB" sz="3600" dirty="0"/>
              <a:t>GPIO.</a:t>
            </a:r>
          </a:p>
        </p:txBody>
      </p:sp>
    </p:spTree>
    <p:extLst>
      <p:ext uri="{BB962C8B-B14F-4D97-AF65-F5344CB8AC3E}">
        <p14:creationId xmlns:p14="http://schemas.microsoft.com/office/powerpoint/2010/main" val="1511830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2CB00E-D418-6DA3-9B87-F8625F799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42E12F2-A971-EECA-36A8-9B0AB3EA066C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90AC66C-82DE-9921-8B1B-A5E187989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9C75158-7B36-8B14-1999-9BD5784E28BE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63924CA-1AE9-1B05-72EF-3B7B2E0C07D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78B98B3-2D62-8C41-B423-9CFC568F02B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A2204E0-5A44-CEB3-465D-A5C43AE5548C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0D7173B-262F-8023-3610-87F19A4B9516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1AA0EB5-83AF-1F26-D626-3F7189DB937E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D292F-115C-5790-F666-1D5B6CA73688}"/>
              </a:ext>
            </a:extLst>
          </p:cNvPr>
          <p:cNvSpPr txBox="1"/>
          <p:nvPr/>
        </p:nvSpPr>
        <p:spPr>
          <a:xfrm>
            <a:off x="609600" y="2037750"/>
            <a:ext cx="1668978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GPIO3_DATA_ADDR EQU APB0_NBUF_BASE + 0x00009000</a:t>
            </a:r>
          </a:p>
          <a:p>
            <a:pPr lvl="0" defTabSz="457200">
              <a:spcAft>
                <a:spcPts val="1200"/>
              </a:spcAft>
              <a:defRPr/>
            </a:pPr>
            <a:r>
              <a:rPr lang="el-GR" sz="3600" dirty="0"/>
              <a:t>Ορίζει μια σταθερή διεύθυνση μνήμης για τον καταχωρητή δεδομένων (</a:t>
            </a:r>
            <a:r>
              <a:rPr lang="en-GB" sz="3600" dirty="0"/>
              <a:t>data register) </a:t>
            </a:r>
            <a:r>
              <a:rPr lang="el-GR" sz="3600" dirty="0"/>
              <a:t>του </a:t>
            </a:r>
            <a:r>
              <a:rPr lang="en-GB" sz="3600" b="1" dirty="0"/>
              <a:t>Port 3 (GPIO3)</a:t>
            </a:r>
            <a:r>
              <a:rPr lang="el-GR" sz="3600" b="1" dirty="0"/>
              <a:t> </a:t>
            </a:r>
            <a:r>
              <a:rPr lang="el-GR" sz="3600" dirty="0"/>
              <a:t>και αντιπροσωπεύει τη θέση στη μνήμη από όπου η </a:t>
            </a:r>
            <a:r>
              <a:rPr lang="en-GB" sz="3600" dirty="0"/>
              <a:t>CPU </a:t>
            </a:r>
            <a:r>
              <a:rPr lang="el-GR" sz="3600" dirty="0"/>
              <a:t>μπορεί να </a:t>
            </a:r>
            <a:r>
              <a:rPr lang="el-GR" sz="3600" b="1" dirty="0"/>
              <a:t>διαβάσει ή να γράψει </a:t>
            </a:r>
            <a:r>
              <a:rPr lang="en-GB" sz="3600" b="1" dirty="0"/>
              <a:t>bits</a:t>
            </a:r>
            <a:r>
              <a:rPr lang="en-GB" sz="3600" dirty="0"/>
              <a:t> </a:t>
            </a:r>
            <a:r>
              <a:rPr lang="el-GR" sz="3600" dirty="0"/>
              <a:t>από και προς, τα </a:t>
            </a:r>
            <a:r>
              <a:rPr lang="en-GB" sz="3600" dirty="0"/>
              <a:t>pins </a:t>
            </a:r>
            <a:r>
              <a:rPr lang="el-GR" sz="3600" dirty="0"/>
              <a:t>του </a:t>
            </a:r>
            <a:r>
              <a:rPr lang="en-GB" sz="3600" dirty="0"/>
              <a:t>GPIO3.</a:t>
            </a:r>
            <a:endParaRPr lang="el-GR" sz="3600" dirty="0"/>
          </a:p>
          <a:p>
            <a:pPr>
              <a:buNone/>
            </a:pPr>
            <a:r>
              <a:rPr lang="el-GR" sz="3600" dirty="0"/>
              <a:t>Ο καταχωρητής </a:t>
            </a:r>
            <a:r>
              <a:rPr lang="en-GB" sz="3600" dirty="0"/>
              <a:t>GPIO3_DATA_ADDR </a:t>
            </a:r>
            <a:r>
              <a:rPr lang="el-GR" sz="3600" dirty="0"/>
              <a:t>χρησιμοποιείται για την</a:t>
            </a:r>
            <a:r>
              <a:rPr lang="el-GR" sz="3600" b="1" dirty="0"/>
              <a:t> ανάγνωση </a:t>
            </a:r>
            <a:r>
              <a:rPr lang="el-GR" sz="3600" dirty="0"/>
              <a:t>της κατάστασης εισόδων (π.χ. κουμπιών), καθώς και την </a:t>
            </a:r>
            <a:r>
              <a:rPr lang="el-GR" sz="3600" b="1" dirty="0"/>
              <a:t>εγγραφή</a:t>
            </a:r>
            <a:r>
              <a:rPr lang="el-GR" sz="3600" dirty="0"/>
              <a:t> της τιμής, αν τα </a:t>
            </a:r>
            <a:r>
              <a:rPr lang="en-GB" sz="3600" dirty="0"/>
              <a:t>pins </a:t>
            </a:r>
            <a:r>
              <a:rPr lang="el-GR" sz="3600" dirty="0"/>
              <a:t>είναι έξοδοι.</a:t>
            </a:r>
          </a:p>
          <a:p>
            <a:pPr>
              <a:buNone/>
            </a:pPr>
            <a:endParaRPr lang="el-GR" sz="3600" dirty="0"/>
          </a:p>
          <a:p>
            <a:pPr>
              <a:buNone/>
            </a:pPr>
            <a:r>
              <a:rPr lang="el-GR" sz="3600" dirty="0"/>
              <a:t>Συνολικά, η γραμμή </a:t>
            </a:r>
            <a:r>
              <a:rPr lang="en-GB" sz="3600" dirty="0"/>
              <a:t>GPIO3_DATA_ADDR EQU 0x58009000 </a:t>
            </a:r>
            <a:r>
              <a:rPr lang="el-GR" sz="3600" dirty="0"/>
              <a:t>ορίζει τη </a:t>
            </a:r>
            <a:r>
              <a:rPr lang="el-GR" sz="3600" b="1" dirty="0"/>
              <a:t>διεύθυνση πρόσβασης στο </a:t>
            </a:r>
            <a:r>
              <a:rPr lang="en-GB" sz="3600" b="1" dirty="0"/>
              <a:t>Port 3</a:t>
            </a:r>
            <a:r>
              <a:rPr lang="en-GB" sz="3600" dirty="0"/>
              <a:t>, </a:t>
            </a:r>
            <a:r>
              <a:rPr lang="el-GR" sz="3600" dirty="0"/>
              <a:t>μέσω της οποίας η </a:t>
            </a:r>
            <a:r>
              <a:rPr lang="en-GB" sz="3600" dirty="0"/>
              <a:t>CPU </a:t>
            </a:r>
            <a:r>
              <a:rPr lang="el-GR" sz="3600" dirty="0"/>
              <a:t>μπορεί να </a:t>
            </a:r>
            <a:r>
              <a:rPr lang="el-GR" sz="3600" b="1" dirty="0"/>
              <a:t>διαβάσει την κατάσταση ενός κουμπιού</a:t>
            </a:r>
            <a:r>
              <a:rPr lang="el-GR" sz="3600" dirty="0"/>
              <a:t> ή οποιουδήποτε εξωτερικού σήματος συνδεδεμένου στον </a:t>
            </a:r>
            <a:r>
              <a:rPr lang="en-GB" sz="3600" dirty="0"/>
              <a:t>GPIO3.</a:t>
            </a:r>
            <a:endParaRPr lang="el-GR" sz="3600" dirty="0"/>
          </a:p>
          <a:p>
            <a:pPr lvl="0" defTabSz="457200">
              <a:spcAft>
                <a:spcPts val="1200"/>
              </a:spcAft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1870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C6CFD-74D5-68D2-6D0D-A6E9908AE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0F9E910-4653-7516-B98D-8185D1DEE29A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0F4815AC-32E3-C2F6-2A0B-F850AD871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B5A7CC0-2206-0DC5-D0F2-4AD8185A9C8E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FCCDDD0-EA32-89F7-7566-D3048551AF00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BB4302C-E160-7321-5609-4F4951E6A10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D1CF62B-578F-2CF3-A5F2-28C35BF43201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1E2AB5C-781A-9319-7843-80DD043D2510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A61B12C-7AC1-981D-AF9D-E44B8DFB38DF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AA01E-1B12-99F5-AD53-C3822DEC39A0}"/>
              </a:ext>
            </a:extLst>
          </p:cNvPr>
          <p:cNvSpPr txBox="1"/>
          <p:nvPr/>
        </p:nvSpPr>
        <p:spPr>
          <a:xfrm>
            <a:off x="609600" y="2037750"/>
            <a:ext cx="16689786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AREA    Reset, CODE, READONLY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3600" dirty="0"/>
              <a:t>Το </a:t>
            </a:r>
            <a:r>
              <a:rPr lang="en-GB" sz="3600" b="1" dirty="0"/>
              <a:t>AREA</a:t>
            </a:r>
            <a:r>
              <a:rPr lang="el-GR" sz="3600" b="1" dirty="0"/>
              <a:t>,</a:t>
            </a:r>
            <a:r>
              <a:rPr lang="en-GB" sz="3600" b="1" dirty="0"/>
              <a:t> </a:t>
            </a:r>
            <a:r>
              <a:rPr lang="el-GR" sz="3600" dirty="0"/>
              <a:t>δημιουργεί μία </a:t>
            </a:r>
            <a:r>
              <a:rPr lang="el-GR" sz="3600" b="1" dirty="0"/>
              <a:t>λογική περιοχή κώδικα</a:t>
            </a:r>
            <a:r>
              <a:rPr lang="el-GR" sz="3600" dirty="0"/>
              <a:t> με το όνομα </a:t>
            </a:r>
            <a:r>
              <a:rPr lang="en-GB" sz="3600" dirty="0"/>
              <a:t>Reset</a:t>
            </a:r>
            <a:r>
              <a:rPr lang="el-GR" sz="3600" dirty="0"/>
              <a:t>, το </a:t>
            </a:r>
            <a:r>
              <a:rPr lang="en-GB" sz="3600" b="1" dirty="0"/>
              <a:t>CODE</a:t>
            </a:r>
            <a:r>
              <a:rPr lang="el-GR" sz="3600" b="1" dirty="0"/>
              <a:t>, </a:t>
            </a:r>
            <a:r>
              <a:rPr lang="el-GR" sz="3600" dirty="0"/>
              <a:t>ορίζει ότι η περιοχή περιέχει εντολές (</a:t>
            </a:r>
            <a:r>
              <a:rPr lang="en-GB" sz="3600" dirty="0"/>
              <a:t>instruction section)</a:t>
            </a:r>
            <a:r>
              <a:rPr lang="el-GR" sz="3600" dirty="0"/>
              <a:t>, ενώ το </a:t>
            </a:r>
            <a:r>
              <a:rPr lang="en-GB" sz="3600" b="1" dirty="0"/>
              <a:t>READONLY</a:t>
            </a:r>
            <a:r>
              <a:rPr lang="el-GR" sz="3600" b="1" dirty="0"/>
              <a:t>, </a:t>
            </a:r>
            <a:r>
              <a:rPr lang="el-GR" sz="3600" dirty="0"/>
              <a:t>ορίζει ότι δεν θα αλλάζει (</a:t>
            </a:r>
            <a:r>
              <a:rPr lang="en-GB" sz="3600" dirty="0"/>
              <a:t>read-only memory).</a:t>
            </a:r>
          </a:p>
          <a:p>
            <a:pPr>
              <a:spcAft>
                <a:spcPts val="2400"/>
              </a:spcAft>
            </a:pPr>
            <a:r>
              <a:rPr lang="el-GR" sz="3600" dirty="0"/>
              <a:t>Τοποθετείται </a:t>
            </a:r>
            <a:r>
              <a:rPr lang="el-GR" sz="3600" b="1" dirty="0"/>
              <a:t>στη διεύθυνση 0</a:t>
            </a:r>
            <a:r>
              <a:rPr lang="en-GB" sz="3600" b="1" dirty="0"/>
              <a:t>x00000000</a:t>
            </a:r>
            <a:r>
              <a:rPr lang="en-GB" sz="3600" dirty="0"/>
              <a:t> ό</a:t>
            </a:r>
            <a:r>
              <a:rPr lang="el-GR" sz="3600" dirty="0"/>
              <a:t>που είναι</a:t>
            </a:r>
            <a:r>
              <a:rPr lang="en-GB" sz="3600" dirty="0"/>
              <a:t> </a:t>
            </a:r>
            <a:r>
              <a:rPr lang="el-GR" sz="3600" dirty="0"/>
              <a:t>το σημείο από το οποίο ξεκινά η </a:t>
            </a:r>
            <a:r>
              <a:rPr lang="en-GB" sz="3600" dirty="0"/>
              <a:t>CPU </a:t>
            </a:r>
            <a:r>
              <a:rPr lang="el-GR" sz="3600" dirty="0"/>
              <a:t>μετά από </a:t>
            </a:r>
            <a:r>
              <a:rPr lang="en-GB" sz="3600" b="1" dirty="0"/>
              <a:t>reset</a:t>
            </a:r>
            <a:r>
              <a:rPr lang="el-GR" sz="3600" b="1" dirty="0"/>
              <a:t>.</a:t>
            </a:r>
            <a:endParaRPr lang="en-GB" sz="3600" dirty="0"/>
          </a:p>
          <a:p>
            <a:pPr lvl="0" defTabSz="457200">
              <a:spcAft>
                <a:spcPts val="600"/>
              </a:spcAft>
              <a:defRPr/>
            </a:pPr>
            <a:r>
              <a:rPr lang="en-GB" sz="3600" dirty="0">
                <a:solidFill>
                  <a:srgbClr val="FF0000"/>
                </a:solidFill>
              </a:rPr>
              <a:t>ENTRY</a:t>
            </a:r>
            <a:endParaRPr lang="el-GR" sz="36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3600" dirty="0"/>
              <a:t>Το</a:t>
            </a:r>
            <a:r>
              <a:rPr lang="el-GR" sz="3600" b="1" dirty="0"/>
              <a:t> </a:t>
            </a:r>
            <a:r>
              <a:rPr lang="en-GB" sz="3600" b="1" dirty="0"/>
              <a:t>ENTRY</a:t>
            </a:r>
            <a:r>
              <a:rPr lang="el-GR" sz="3600" b="1" dirty="0"/>
              <a:t>, </a:t>
            </a:r>
            <a:r>
              <a:rPr lang="el-GR" sz="3600" dirty="0"/>
              <a:t>δηλώνει το </a:t>
            </a:r>
            <a:r>
              <a:rPr lang="el-GR" sz="3600" b="1" dirty="0"/>
              <a:t>σημείο εκκίνησης του προγράμματος</a:t>
            </a:r>
            <a:r>
              <a:rPr lang="el-GR" sz="3600" dirty="0"/>
              <a:t> (</a:t>
            </a:r>
            <a:r>
              <a:rPr lang="en-GB" sz="3600" dirty="0"/>
              <a:t>entry point), </a:t>
            </a:r>
            <a:r>
              <a:rPr lang="el-GR" sz="3600" dirty="0"/>
              <a:t>ώστε ο </a:t>
            </a:r>
            <a:r>
              <a:rPr lang="en-GB" sz="3600" dirty="0"/>
              <a:t>linker </a:t>
            </a:r>
            <a:r>
              <a:rPr lang="el-GR" sz="3600" dirty="0"/>
              <a:t>να ξέρει από πού να ξεκινήσει την εκτέλεση. Στην ουσία, αυτός είναι ο </a:t>
            </a:r>
            <a:r>
              <a:rPr lang="en-GB" sz="3600" dirty="0"/>
              <a:t>reset vector </a:t>
            </a:r>
            <a:r>
              <a:rPr lang="el-GR" sz="3600" dirty="0"/>
              <a:t>του προγράμματος.</a:t>
            </a:r>
          </a:p>
          <a:p>
            <a:pPr lvl="0" defTabSz="457200">
              <a:spcAft>
                <a:spcPts val="1200"/>
              </a:spcAft>
              <a:defRPr/>
            </a:pP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4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80053-C96B-8FFF-BF83-026A2719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3C59F23-EFB8-FD40-1CD0-BF9194FE36DF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B4752EA-CC26-640E-F326-7C1912873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08B87D9-1B75-08E9-C09F-2CAFD094D26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3628E5F-2BBE-176C-3D25-BF30BD6FEF7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889DEFE-97F9-0C0F-0471-1D0F3307791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290E992-FFA8-BBE5-7219-23873F326E1B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47EB332-6196-7C44-9733-F62E038AF8E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7C490BF-9D10-4BDC-9F6F-A28B30F610D2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655A2-ACE6-F660-720F-EF005DF3216F}"/>
              </a:ext>
            </a:extLst>
          </p:cNvPr>
          <p:cNvSpPr txBox="1"/>
          <p:nvPr/>
        </p:nvSpPr>
        <p:spPr>
          <a:xfrm>
            <a:off x="609600" y="2037750"/>
            <a:ext cx="16689786" cy="750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NOP     ; Wait for OSC stabilization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NOP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NOP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</a:t>
            </a:r>
            <a:r>
              <a:rPr kumimoji="0" lang="el-GR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.......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NOP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>
              <a:buNone/>
            </a:pPr>
            <a:r>
              <a:rPr lang="el-GR" sz="3600" dirty="0"/>
              <a:t>Το</a:t>
            </a:r>
            <a:r>
              <a:rPr lang="el-GR" sz="3600" b="1" dirty="0"/>
              <a:t> </a:t>
            </a:r>
            <a:r>
              <a:rPr lang="en-GB" sz="3600" b="1" dirty="0"/>
              <a:t>NOP</a:t>
            </a:r>
            <a:r>
              <a:rPr lang="el-GR" sz="3600" b="1" dirty="0"/>
              <a:t>,</a:t>
            </a:r>
            <a:r>
              <a:rPr lang="en-GB" sz="3600" dirty="0"/>
              <a:t> </a:t>
            </a:r>
            <a:r>
              <a:rPr lang="el-GR" sz="3600" dirty="0"/>
              <a:t>(</a:t>
            </a:r>
            <a:r>
              <a:rPr lang="en-GB" sz="3600" b="1" dirty="0"/>
              <a:t>No Operation</a:t>
            </a:r>
            <a:r>
              <a:rPr lang="el-GR" sz="3600" b="1" dirty="0"/>
              <a:t>),</a:t>
            </a:r>
            <a:r>
              <a:rPr lang="en-GB" sz="3600" dirty="0"/>
              <a:t> </a:t>
            </a:r>
            <a:r>
              <a:rPr lang="el-GR" sz="3600" dirty="0"/>
              <a:t>δεν κάνει τίποτα απολύτως, εκτός από το να καταναλώνει λίγο χρόνο </a:t>
            </a:r>
            <a:r>
              <a:rPr lang="en-GB" sz="3600" dirty="0"/>
              <a:t>CPU.</a:t>
            </a:r>
            <a:r>
              <a:rPr lang="el-GR" sz="3600" dirty="0"/>
              <a:t> </a:t>
            </a:r>
            <a:r>
              <a:rPr lang="el-GR" sz="3600" b="1" dirty="0"/>
              <a:t>Χρησιμοποιείται</a:t>
            </a:r>
            <a:r>
              <a:rPr lang="el-GR" sz="3600" dirty="0"/>
              <a:t> αμέσως μετά το </a:t>
            </a:r>
            <a:r>
              <a:rPr lang="en-GB" sz="3600" dirty="0"/>
              <a:t>reset, </a:t>
            </a:r>
            <a:r>
              <a:rPr lang="el-GR" sz="3600" dirty="0"/>
              <a:t>καθώς το </a:t>
            </a:r>
            <a:r>
              <a:rPr lang="el-GR" sz="3600" b="1" dirty="0"/>
              <a:t>ρολόι (</a:t>
            </a:r>
            <a:r>
              <a:rPr lang="en-GB" sz="3600" b="1" dirty="0"/>
              <a:t>oscillator)</a:t>
            </a:r>
            <a:r>
              <a:rPr lang="en-GB" sz="3600" dirty="0"/>
              <a:t> </a:t>
            </a:r>
            <a:r>
              <a:rPr lang="el-GR" sz="3600" dirty="0"/>
              <a:t>χρειάζεται μερικά </a:t>
            </a:r>
            <a:r>
              <a:rPr lang="en-GB" sz="3600" dirty="0"/>
              <a:t>cycles </a:t>
            </a:r>
            <a:r>
              <a:rPr lang="el-GR" sz="3600" dirty="0"/>
              <a:t>για να σταθεροποιηθεί.</a:t>
            </a:r>
          </a:p>
          <a:p>
            <a:r>
              <a:rPr lang="el-GR" sz="3600" dirty="0"/>
              <a:t>Χωρίς αυτό το "</a:t>
            </a:r>
            <a:r>
              <a:rPr lang="en-GB" sz="3600" dirty="0"/>
              <a:t>buffer" </a:t>
            </a:r>
            <a:r>
              <a:rPr lang="el-GR" sz="3600" dirty="0"/>
              <a:t>καθυστέρησης, μπορεί ο μικροελεγκτής να συνεχίσει την εκτέλεση, </a:t>
            </a:r>
            <a:r>
              <a:rPr lang="el-GR" sz="3600" b="1" dirty="0"/>
              <a:t>πριν το ρολόι να είναι έτοιμο</a:t>
            </a:r>
            <a:r>
              <a:rPr lang="el-GR" sz="3600" dirty="0"/>
              <a:t>, οδηγώντας σε απροσδόκητη συμπεριφορά.</a:t>
            </a:r>
          </a:p>
          <a:p>
            <a:r>
              <a:rPr lang="en-GR" sz="3600" b="1" dirty="0"/>
              <a:t>10 </a:t>
            </a:r>
            <a:r>
              <a:rPr lang="en-GB" sz="3600" b="1" dirty="0"/>
              <a:t>NOPs</a:t>
            </a:r>
            <a:r>
              <a:rPr lang="en-GB" sz="3600" dirty="0"/>
              <a:t> = </a:t>
            </a:r>
            <a:r>
              <a:rPr lang="el-GR" sz="3600" dirty="0"/>
              <a:t>ασφαλές χρονικό διάστημα (μερικά μικροδευτερόλεπτα)</a:t>
            </a:r>
          </a:p>
          <a:p>
            <a:pPr lvl="0" defTabSz="457200">
              <a:spcAft>
                <a:spcPts val="1200"/>
              </a:spcAft>
              <a:defRPr/>
            </a:pP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30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ED7A4B-3CCC-AE2A-F6E6-7BA88C319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CF2904-0184-BF8B-260F-853BE6989705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A983884-27B6-A599-1FE1-4BF1319FA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E7839D2-EB68-6025-630E-15CF50C693E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CF26549-D7A6-CA8B-A3B0-D38C31E1F923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66BEC3E-5CE5-4428-CB97-08DE2087A4FC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5FF4BF1-2E18-5F2C-2C56-9CFDF184569F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F9A788C-2635-B119-F91D-C719DD20D1E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97FB27-404B-CE91-14AA-B7C32876E73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13DE9F-18C1-A226-068F-1D868AFE35E5}"/>
              </a:ext>
            </a:extLst>
          </p:cNvPr>
          <p:cNvSpPr txBox="1"/>
          <p:nvPr/>
        </p:nvSpPr>
        <p:spPr>
          <a:xfrm>
            <a:off x="762000" y="2701918"/>
            <a:ext cx="1600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LDR		R0, =SCU_BASE</a:t>
            </a:r>
          </a:p>
          <a:p>
            <a:pPr>
              <a:spcAft>
                <a:spcPts val="600"/>
              </a:spcAft>
              <a:buNone/>
            </a:pPr>
            <a:r>
              <a:rPr lang="el-GR" sz="3600" dirty="0"/>
              <a:t>Η εντολή αυτή, φορτώνει στον καταχωρητή </a:t>
            </a:r>
            <a:r>
              <a:rPr lang="en-GB" sz="3600" b="1" dirty="0"/>
              <a:t>R0 </a:t>
            </a:r>
            <a:r>
              <a:rPr lang="el-GR" sz="3600" dirty="0"/>
              <a:t>τη σταθερά της διεύθυνσης </a:t>
            </a:r>
            <a:r>
              <a:rPr lang="en-GB" sz="3600" b="1" dirty="0"/>
              <a:t>SCU_BASE</a:t>
            </a:r>
            <a:endParaRPr lang="el-GR" sz="3600" b="1" dirty="0"/>
          </a:p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SCU_BASE = 0x5C002000</a:t>
            </a:r>
          </a:p>
          <a:p>
            <a:pPr>
              <a:spcAft>
                <a:spcPts val="1800"/>
              </a:spcAft>
              <a:buNone/>
            </a:pPr>
            <a:r>
              <a:rPr lang="en-GB" sz="3200" b="1" dirty="0">
                <a:solidFill>
                  <a:srgbClr val="FF0000"/>
                </a:solidFill>
              </a:rPr>
              <a:t>→ R0 = 0x5C002000</a:t>
            </a:r>
            <a:endParaRPr lang="el-GR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3600" dirty="0"/>
              <a:t>Η εντολή </a:t>
            </a:r>
            <a:r>
              <a:rPr lang="en-GB" sz="3600" dirty="0"/>
              <a:t>LDR R0, =SCU_BASE </a:t>
            </a:r>
            <a:r>
              <a:rPr lang="el-GR" sz="3600" dirty="0"/>
              <a:t>φορτώνει τη βάση διεύθυνσης του </a:t>
            </a:r>
            <a:r>
              <a:rPr lang="en-GB" sz="3600" dirty="0"/>
              <a:t>System Control Unit </a:t>
            </a:r>
            <a:r>
              <a:rPr lang="el-GR" sz="3600" dirty="0"/>
              <a:t>στον καταχωρητή </a:t>
            </a:r>
            <a:r>
              <a:rPr lang="en-GB" sz="3600" dirty="0"/>
              <a:t>R0. </a:t>
            </a:r>
            <a:r>
              <a:rPr lang="el-GR" sz="3600" dirty="0"/>
              <a:t>Αυτό επιτρέπει να γίνονται προσπελάσεις σε πολλούς </a:t>
            </a:r>
            <a:r>
              <a:rPr lang="en-GB" sz="3600" dirty="0"/>
              <a:t>SCU registers </a:t>
            </a:r>
            <a:r>
              <a:rPr lang="el-GR" sz="3600" dirty="0"/>
              <a:t>με </a:t>
            </a:r>
            <a:r>
              <a:rPr lang="el-GR" sz="3600" b="1" dirty="0"/>
              <a:t>απλά </a:t>
            </a:r>
            <a:r>
              <a:rPr lang="en-GB" sz="3600" b="1" dirty="0"/>
              <a:t>offsets</a:t>
            </a:r>
            <a:r>
              <a:rPr lang="en-GB" sz="3600" dirty="0"/>
              <a:t>, </a:t>
            </a:r>
            <a:r>
              <a:rPr lang="el-GR" sz="3600" dirty="0"/>
              <a:t>κάνοντας τον κώδικα πιο δομημένο και ευέλικτο</a:t>
            </a:r>
            <a:r>
              <a:rPr lang="el-GR" sz="3200" dirty="0"/>
              <a:t>.</a:t>
            </a:r>
          </a:p>
          <a:p>
            <a:pPr>
              <a:buNone/>
            </a:pP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1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561485-571C-404A-7E6A-C6CFB665D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9FCD137-F60E-024E-ABB1-2E2C2569C15E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A22EFC7-3292-80FE-3FD2-24EF383F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885C598-A114-B9DB-0C67-5CBCBCBB6456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C4134E7-87B1-5D8A-99DE-791F2F114B8D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FF9B33C-FB5F-DB6C-5F31-3A1C92521554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86C289B-A19B-6651-5A2B-B13CAB610904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ABB7638-D045-0013-EA33-9D38709E17AC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2724E9E-9666-3B03-20A7-5D1EB0A00D8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13B9F-D409-6BC3-8367-8E35CE578588}"/>
              </a:ext>
            </a:extLst>
          </p:cNvPr>
          <p:cNvSpPr txBox="1"/>
          <p:nvPr/>
        </p:nvSpPr>
        <p:spPr>
          <a:xfrm>
            <a:off x="457200" y="1976455"/>
            <a:ext cx="16840200" cy="718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F0000"/>
                </a:solidFill>
              </a:rPr>
              <a:t>LDR     R1, =SCU_PCGR1_Val  </a:t>
            </a:r>
          </a:p>
          <a:p>
            <a:pPr>
              <a:buNone/>
            </a:pPr>
            <a:r>
              <a:rPr lang="el-GR" sz="3200" b="1" dirty="0"/>
              <a:t>Φορτώνει στον </a:t>
            </a:r>
            <a:r>
              <a:rPr lang="en-GB" sz="3200" b="1" dirty="0"/>
              <a:t>R1</a:t>
            </a:r>
            <a:r>
              <a:rPr lang="en-GB" sz="3200" dirty="0"/>
              <a:t> </a:t>
            </a:r>
            <a:r>
              <a:rPr lang="el-GR" sz="3200" dirty="0"/>
              <a:t>τη σταθερή τιμή </a:t>
            </a:r>
            <a:r>
              <a:rPr lang="en-GB" sz="3200" dirty="0"/>
              <a:t>SCU_PCGR1_Val = 0x00220000</a:t>
            </a:r>
            <a:endParaRPr lang="el-GR" sz="3200" dirty="0"/>
          </a:p>
          <a:p>
            <a:pPr>
              <a:spcAft>
                <a:spcPts val="3000"/>
              </a:spcAft>
            </a:pPr>
            <a:r>
              <a:rPr lang="el-GR" sz="3200" dirty="0"/>
              <a:t>Στην ουσία, αυτή είναι η μάσκα ενεργοποίησης του ρολογιού για τα περιφερειακά (π.χ. </a:t>
            </a:r>
            <a:r>
              <a:rPr lang="en-GB" sz="3200" dirty="0"/>
              <a:t>GPIO3 &amp; GPIO7)</a:t>
            </a:r>
            <a:r>
              <a:rPr lang="el-GR" sz="3200" dirty="0"/>
              <a:t>, και καθορίζει ποια </a:t>
            </a:r>
            <a:r>
              <a:rPr lang="en-GB" sz="3200" dirty="0"/>
              <a:t>bits </a:t>
            </a:r>
            <a:r>
              <a:rPr lang="el-GR" sz="3200" dirty="0"/>
              <a:t>του </a:t>
            </a:r>
            <a:r>
              <a:rPr lang="en-GB" sz="3200" dirty="0"/>
              <a:t>Peripheral Clock Gating Register 1 (PCGR1) </a:t>
            </a:r>
            <a:r>
              <a:rPr lang="el-GR" sz="3200" dirty="0"/>
              <a:t>θα γίνουν 1.</a:t>
            </a:r>
          </a:p>
          <a:p>
            <a:pPr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</a:rPr>
              <a:t>STR     R1, [R0, #SCU_PCGR1_OFS]</a:t>
            </a:r>
          </a:p>
          <a:p>
            <a:pPr>
              <a:buNone/>
            </a:pPr>
            <a:r>
              <a:rPr lang="el-GR" sz="3200" b="1" dirty="0"/>
              <a:t>Γράφει</a:t>
            </a:r>
            <a:r>
              <a:rPr lang="el-GR" sz="3200" dirty="0"/>
              <a:t> την τιμή του </a:t>
            </a:r>
            <a:r>
              <a:rPr lang="en-GB" sz="3200" dirty="0"/>
              <a:t>R1 (0x00220000) </a:t>
            </a:r>
            <a:r>
              <a:rPr lang="el-GR" sz="3200" dirty="0"/>
              <a:t>στη διεύθυνση:</a:t>
            </a:r>
          </a:p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R0 = SCU_BASE = 0x5C002000  </a:t>
            </a:r>
          </a:p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SCU_PCGR1_OFS = 0x18  </a:t>
            </a:r>
          </a:p>
          <a:p>
            <a:pPr>
              <a:buNone/>
            </a:pPr>
            <a:r>
              <a:rPr lang="el-GR" sz="3200" b="1" dirty="0">
                <a:solidFill>
                  <a:srgbClr val="FF0000"/>
                </a:solidFill>
              </a:rPr>
              <a:t>Τελική διεύθυνση: 0</a:t>
            </a:r>
            <a:r>
              <a:rPr lang="en-GB" sz="3200" b="1" dirty="0">
                <a:solidFill>
                  <a:srgbClr val="FF0000"/>
                </a:solidFill>
              </a:rPr>
              <a:t>x5C002018</a:t>
            </a:r>
          </a:p>
          <a:p>
            <a:pPr>
              <a:spcAft>
                <a:spcPts val="1200"/>
              </a:spcAft>
              <a:buNone/>
            </a:pPr>
            <a:r>
              <a:rPr lang="el-GR" sz="3200" dirty="0"/>
              <a:t>Έτσι, ενεργοποιούμε το </a:t>
            </a:r>
            <a:r>
              <a:rPr lang="el-GR" sz="3200" b="1" dirty="0"/>
              <a:t>ρολόι (</a:t>
            </a:r>
            <a:r>
              <a:rPr lang="en-GB" sz="3200" b="1" dirty="0"/>
              <a:t>clock enable)</a:t>
            </a:r>
            <a:r>
              <a:rPr lang="en-GB" sz="3200" dirty="0"/>
              <a:t> </a:t>
            </a:r>
            <a:r>
              <a:rPr lang="el-GR" sz="3200" dirty="0"/>
              <a:t>για τα αντίστοιχα περιφερειακά, γράφοντας στο </a:t>
            </a:r>
            <a:r>
              <a:rPr lang="en-GB" sz="3200" dirty="0"/>
              <a:t>PCGR1.</a:t>
            </a:r>
            <a:endParaRPr lang="el-GR" sz="3200" dirty="0"/>
          </a:p>
          <a:p>
            <a:pPr>
              <a:buNone/>
            </a:pPr>
            <a:r>
              <a:rPr lang="el-GR" sz="3200" dirty="0"/>
              <a:t>Εν κατακλείδι, αυτές οι δύο γραμμές, είναι το σημείο όπου το πρόγραμμα </a:t>
            </a:r>
            <a:r>
              <a:rPr lang="el-GR" sz="3200" b="1" dirty="0"/>
              <a:t>ενεργοποιεί επίσημα τα περιφερειακά</a:t>
            </a:r>
            <a:r>
              <a:rPr lang="el-GR" sz="3200" dirty="0"/>
              <a:t> </a:t>
            </a:r>
            <a:r>
              <a:rPr lang="en-GB" sz="3200" dirty="0"/>
              <a:t>GPIO3 </a:t>
            </a:r>
            <a:r>
              <a:rPr lang="el-GR" sz="3200" dirty="0"/>
              <a:t>και </a:t>
            </a:r>
            <a:r>
              <a:rPr lang="en-GB" sz="3200" dirty="0"/>
              <a:t>GPIO7, </a:t>
            </a:r>
            <a:r>
              <a:rPr lang="el-GR" sz="3200" dirty="0"/>
              <a:t>επιτρέποντάς τους να λειτουργήσουν.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5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DC448-52A2-19BA-3CE7-47790F0BE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985F4C3-5C4A-C7EC-9C2F-1B803789C756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D03F5C58-76EF-3374-55D6-73E11B30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DCEFB70-4ECC-ED12-F187-2787D4D5DB6B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E7BDD1-F8E9-35E3-CD49-5E78DE65473C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39BEB46-3E7C-FBE7-0494-6F3A65DA3310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14EFF79-6400-D4AA-6363-5E6A39A6BDC0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4EC143E-6081-C10A-BA1A-3555FA0F7954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2198B88-AC54-9C99-F097-661936528597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5395E8-D25B-6510-2086-52B9DEA6F4B4}"/>
              </a:ext>
            </a:extLst>
          </p:cNvPr>
          <p:cNvSpPr txBox="1"/>
          <p:nvPr/>
        </p:nvSpPr>
        <p:spPr>
          <a:xfrm>
            <a:off x="457200" y="1976455"/>
            <a:ext cx="168402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200" b="1" dirty="0">
                <a:solidFill>
                  <a:srgbClr val="FF0000"/>
                </a:solidFill>
              </a:rPr>
              <a:t>LDR R1, =SCU_PRR1_Val</a:t>
            </a:r>
            <a:endParaRPr lang="el-GR" sz="32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l-GR" sz="3200" b="1" dirty="0"/>
              <a:t>Φορτώνει στον </a:t>
            </a:r>
            <a:r>
              <a:rPr lang="en-GB" sz="3200" b="1" dirty="0"/>
              <a:t>R1</a:t>
            </a:r>
            <a:r>
              <a:rPr lang="en-GB" sz="3200" dirty="0"/>
              <a:t> </a:t>
            </a:r>
            <a:r>
              <a:rPr lang="el-GR" sz="3200" dirty="0"/>
              <a:t>τη σταθερή τιμή </a:t>
            </a:r>
            <a:r>
              <a:rPr lang="en-GB" sz="3200" dirty="0"/>
              <a:t>SCU_P</a:t>
            </a:r>
            <a:r>
              <a:rPr lang="el-GR" sz="3200" dirty="0"/>
              <a:t>Ρ</a:t>
            </a:r>
            <a:r>
              <a:rPr lang="en-GB" sz="3200" dirty="0"/>
              <a:t>R1_Val = 0x00220000</a:t>
            </a:r>
            <a:endParaRPr lang="el-GR" sz="3200" dirty="0"/>
          </a:p>
          <a:p>
            <a:pPr>
              <a:spcAft>
                <a:spcPts val="3000"/>
              </a:spcAft>
            </a:pPr>
            <a:r>
              <a:rPr lang="el-GR" sz="3200" dirty="0"/>
              <a:t>Πρόκειται για μάσκα </a:t>
            </a:r>
            <a:r>
              <a:rPr lang="en-GB" sz="3200" dirty="0"/>
              <a:t>bits </a:t>
            </a:r>
            <a:r>
              <a:rPr lang="el-GR" sz="3200" dirty="0"/>
              <a:t>που αντιστοιχεί στα περιφερειακά </a:t>
            </a:r>
            <a:r>
              <a:rPr lang="en-GB" sz="3200" dirty="0"/>
              <a:t>GPIO3 </a:t>
            </a:r>
            <a:r>
              <a:rPr lang="el-GR" sz="3200" dirty="0"/>
              <a:t>και </a:t>
            </a:r>
            <a:r>
              <a:rPr lang="en-GB" sz="3200" dirty="0"/>
              <a:t>GPIO7</a:t>
            </a:r>
            <a:r>
              <a:rPr lang="el-GR" sz="3200" dirty="0"/>
              <a:t> και καθορίζει ποια </a:t>
            </a:r>
            <a:r>
              <a:rPr lang="en-GB" sz="3200" dirty="0"/>
              <a:t>modules </a:t>
            </a:r>
            <a:r>
              <a:rPr lang="el-GR" sz="3200" dirty="0"/>
              <a:t>θα </a:t>
            </a:r>
            <a:r>
              <a:rPr lang="el-GR" sz="3200" b="1" dirty="0"/>
              <a:t>βγουν από </a:t>
            </a:r>
            <a:r>
              <a:rPr lang="en-GB" sz="3200" b="1" dirty="0"/>
              <a:t>reset (bit = 1)</a:t>
            </a:r>
            <a:r>
              <a:rPr lang="en-GB" sz="3200" dirty="0"/>
              <a:t>.</a:t>
            </a:r>
            <a:endParaRPr lang="el-GR" sz="3200" dirty="0"/>
          </a:p>
          <a:p>
            <a:pPr>
              <a:spcAft>
                <a:spcPts val="600"/>
              </a:spcAft>
            </a:pPr>
            <a:r>
              <a:rPr lang="en-GB" sz="3200" b="1" dirty="0">
                <a:solidFill>
                  <a:srgbClr val="FF0000"/>
                </a:solidFill>
              </a:rPr>
              <a:t>STR     R1, [R0, #SCU_P</a:t>
            </a: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GB" sz="3200" b="1" dirty="0">
                <a:solidFill>
                  <a:srgbClr val="FF0000"/>
                </a:solidFill>
              </a:rPr>
              <a:t>R1_OFS]</a:t>
            </a:r>
          </a:p>
          <a:p>
            <a:pPr>
              <a:buNone/>
            </a:pPr>
            <a:r>
              <a:rPr lang="el-GR" sz="3200" b="1" dirty="0"/>
              <a:t>Γράφει</a:t>
            </a:r>
            <a:r>
              <a:rPr lang="el-GR" sz="3200" dirty="0"/>
              <a:t> τη μάσκα 0</a:t>
            </a:r>
            <a:r>
              <a:rPr lang="en-GB" sz="3200" dirty="0"/>
              <a:t>x00220000 </a:t>
            </a:r>
            <a:r>
              <a:rPr lang="el-GR" sz="3200" dirty="0"/>
              <a:t>στη διεύθυνση:</a:t>
            </a:r>
          </a:p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R0 = SCU_BASE = 0x5C002000  </a:t>
            </a:r>
          </a:p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SCU_PRR1_OFS = 0x20  </a:t>
            </a:r>
          </a:p>
          <a:p>
            <a:pPr>
              <a:buNone/>
            </a:pPr>
            <a:r>
              <a:rPr lang="en-GB" sz="3200" b="1" dirty="0">
                <a:solidFill>
                  <a:srgbClr val="FF0000"/>
                </a:solidFill>
              </a:rPr>
              <a:t>→ 0x5C002000 + 0x20 = 0x5C002020</a:t>
            </a:r>
            <a:endParaRPr lang="el-GR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3200" dirty="0"/>
              <a:t>Έτσι, ενημερώνουμε το </a:t>
            </a:r>
            <a:r>
              <a:rPr lang="en-GB" sz="3200" b="1" dirty="0"/>
              <a:t>Peripheral Reset Register 1 (PRR1)</a:t>
            </a:r>
            <a:r>
              <a:rPr lang="el-GR" sz="3200" b="1" dirty="0"/>
              <a:t>,</a:t>
            </a:r>
            <a:r>
              <a:rPr lang="en-GB" sz="3200" dirty="0"/>
              <a:t> ώ</a:t>
            </a:r>
            <a:r>
              <a:rPr lang="el-GR" sz="3200" dirty="0"/>
              <a:t>στε να </a:t>
            </a:r>
            <a:r>
              <a:rPr lang="el-GR" sz="3200" b="1" dirty="0"/>
              <a:t>αφαιρέσουμε το </a:t>
            </a:r>
            <a:r>
              <a:rPr lang="en-GB" sz="3200" b="1" dirty="0"/>
              <a:t>reset</a:t>
            </a:r>
            <a:r>
              <a:rPr lang="en-GB" sz="3200" dirty="0"/>
              <a:t> </a:t>
            </a:r>
            <a:r>
              <a:rPr lang="el-GR" sz="3200" dirty="0"/>
              <a:t>από τα </a:t>
            </a:r>
            <a:r>
              <a:rPr lang="en-GB" sz="3200" dirty="0"/>
              <a:t>GPIO3 </a:t>
            </a:r>
            <a:r>
              <a:rPr lang="el-GR" sz="3200" dirty="0"/>
              <a:t>και </a:t>
            </a:r>
            <a:r>
              <a:rPr lang="en-GB" sz="3200" dirty="0"/>
              <a:t>GPIO7.</a:t>
            </a:r>
            <a:endParaRPr lang="el-GR" sz="3200" dirty="0"/>
          </a:p>
          <a:p>
            <a:pPr>
              <a:buNone/>
            </a:pPr>
            <a:r>
              <a:rPr lang="el-GR" sz="3200" dirty="0"/>
              <a:t>Εν κατακλείδι, αυτές οι δύο γραμμές, είναι το σημείο όπου το πρόγραμμα αφαιρεί το </a:t>
            </a:r>
            <a:r>
              <a:rPr lang="en-GB" sz="3200" dirty="0"/>
              <a:t>reset </a:t>
            </a:r>
            <a:r>
              <a:rPr lang="el-GR" sz="3200" dirty="0"/>
              <a:t>από τα περιφερειακά </a:t>
            </a:r>
            <a:r>
              <a:rPr lang="en-GB" sz="3200" dirty="0"/>
              <a:t>GPIO3 </a:t>
            </a:r>
            <a:r>
              <a:rPr lang="el-GR" sz="3200" dirty="0"/>
              <a:t>και </a:t>
            </a:r>
            <a:r>
              <a:rPr lang="en-GB" sz="3200" dirty="0"/>
              <a:t>GPIO7, </a:t>
            </a:r>
            <a:r>
              <a:rPr lang="el-GR" sz="3200" dirty="0"/>
              <a:t>επιτρέποντάς τους να ενεργοποιηθούν πλήρως.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59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581BD-2216-7D45-9E68-99FCEE6D8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3133AB6-5206-3A5C-F844-0B092BD5E65A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7A0F459-85FB-094B-2A8B-141DD2EC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7FD8D88-E041-629A-D200-69A11FB3644D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0373C24-4179-E51C-9A9D-5536A81F5E43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ACA26F9-6419-690C-5C33-52A1D2FD8255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sz="2000"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5BE172A-017E-DA93-0ED4-E5446F419385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7680175-517C-B977-5B94-EA96F9683A9F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54C30F4-DD49-458D-4B1E-0EA82C01C65F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D27C8-C8AD-DA01-AE63-6C15D0341436}"/>
              </a:ext>
            </a:extLst>
          </p:cNvPr>
          <p:cNvSpPr txBox="1"/>
          <p:nvPr/>
        </p:nvSpPr>
        <p:spPr>
          <a:xfrm>
            <a:off x="457200" y="1976455"/>
            <a:ext cx="16840200" cy="7586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LDR R1, =SCU_GPIOUT7_Val</a:t>
            </a:r>
            <a:endParaRPr lang="el-GR" sz="3600" b="1" dirty="0">
              <a:solidFill>
                <a:srgbClr val="FF0000"/>
              </a:solidFill>
            </a:endParaRPr>
          </a:p>
          <a:p>
            <a:pPr>
              <a:spcAft>
                <a:spcPts val="2400"/>
              </a:spcAft>
            </a:pPr>
            <a:r>
              <a:rPr lang="el-GR" sz="3600" b="1" dirty="0"/>
              <a:t>Φορτώνει στον </a:t>
            </a:r>
            <a:r>
              <a:rPr lang="en-GB" sz="3600" b="1" dirty="0"/>
              <a:t>R1</a:t>
            </a:r>
            <a:r>
              <a:rPr lang="en-GB" sz="3600" dirty="0"/>
              <a:t> </a:t>
            </a:r>
            <a:r>
              <a:rPr lang="el-GR" sz="3600" dirty="0"/>
              <a:t>την τιμή </a:t>
            </a:r>
            <a:r>
              <a:rPr lang="en-GB" sz="3600" dirty="0"/>
              <a:t>0x00005555</a:t>
            </a:r>
            <a:r>
              <a:rPr lang="el-GR" sz="3600" dirty="0"/>
              <a:t>, όπου κάθε </a:t>
            </a:r>
            <a:r>
              <a:rPr lang="en-GB" sz="3600" dirty="0"/>
              <a:t>pin </a:t>
            </a:r>
            <a:r>
              <a:rPr lang="el-GR" sz="3600" dirty="0"/>
              <a:t>του </a:t>
            </a:r>
            <a:r>
              <a:rPr lang="en-GB" sz="3600" dirty="0"/>
              <a:t>Port 7</a:t>
            </a:r>
            <a:r>
              <a:rPr lang="el-GR" sz="3600" dirty="0"/>
              <a:t>,</a:t>
            </a:r>
            <a:r>
              <a:rPr lang="en-GB" sz="3600" dirty="0"/>
              <a:t> </a:t>
            </a:r>
            <a:r>
              <a:rPr lang="el-GR" sz="3600" dirty="0"/>
              <a:t>ρυθμίζεται σε </a:t>
            </a:r>
            <a:r>
              <a:rPr lang="en-GB" sz="3600" b="1" dirty="0"/>
              <a:t>Mode 1 (Normal Output / Push-Pull)</a:t>
            </a:r>
            <a:r>
              <a:rPr lang="en-GB" sz="3600" dirty="0"/>
              <a:t>.</a:t>
            </a:r>
            <a:br>
              <a:rPr lang="en-GB" sz="3600" dirty="0"/>
            </a:br>
            <a:r>
              <a:rPr lang="el-GR" sz="3600" dirty="0"/>
              <a:t>(0101010101010101, όλα τα </a:t>
            </a:r>
            <a:r>
              <a:rPr lang="en-GB" sz="3600" dirty="0"/>
              <a:t>pins </a:t>
            </a:r>
            <a:r>
              <a:rPr lang="el-GR" sz="3600" dirty="0"/>
              <a:t>έχουν </a:t>
            </a:r>
            <a:r>
              <a:rPr lang="en-GB" sz="3600" dirty="0"/>
              <a:t>mode bits 01</a:t>
            </a:r>
            <a:r>
              <a:rPr lang="el-GR" sz="3600" dirty="0"/>
              <a:t>)</a:t>
            </a:r>
            <a:r>
              <a:rPr lang="en-GB" sz="3600" dirty="0"/>
              <a:t>.</a:t>
            </a:r>
            <a:endParaRPr lang="el-GR" sz="3600" dirty="0"/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STR R1, [R0, #SCU_GPIOUT7_OFS]</a:t>
            </a:r>
            <a:endParaRPr lang="el-GR" sz="36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l-GR" sz="3600" b="1" dirty="0"/>
              <a:t>Γράφει</a:t>
            </a:r>
            <a:r>
              <a:rPr lang="el-GR" sz="3600" dirty="0"/>
              <a:t> την τιμή 0</a:t>
            </a:r>
            <a:r>
              <a:rPr lang="en-GB" sz="3600" dirty="0"/>
              <a:t>x00005555 </a:t>
            </a:r>
            <a:r>
              <a:rPr lang="el-GR" sz="3600" dirty="0"/>
              <a:t>στη διεύθυνση: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R0 = SCU_BASE = 0x5C002000  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SCU_GPIOUT7_OFS = 0x60  </a:t>
            </a:r>
          </a:p>
          <a:p>
            <a:pPr>
              <a:spcAft>
                <a:spcPts val="600"/>
              </a:spcAft>
              <a:buNone/>
            </a:pPr>
            <a:r>
              <a:rPr lang="el-GR" sz="3600" b="1" dirty="0">
                <a:solidFill>
                  <a:srgbClr val="FF0000"/>
                </a:solidFill>
              </a:rPr>
              <a:t>Διεύθυνση: 0</a:t>
            </a:r>
            <a:r>
              <a:rPr lang="en-GB" sz="3600" b="1" dirty="0">
                <a:solidFill>
                  <a:srgbClr val="FF0000"/>
                </a:solidFill>
              </a:rPr>
              <a:t>x5C002060</a:t>
            </a:r>
            <a:endParaRPr lang="el-GR" sz="3600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3600" dirty="0"/>
              <a:t>Όπου αυτός είναι ο καταχωρητής </a:t>
            </a:r>
            <a:r>
              <a:rPr lang="en-GB" sz="3600" b="1" dirty="0"/>
              <a:t>SCU Output Mode </a:t>
            </a:r>
            <a:r>
              <a:rPr lang="el-GR" sz="3600" b="1" dirty="0"/>
              <a:t>για τον </a:t>
            </a:r>
            <a:r>
              <a:rPr lang="en-GB" sz="3600" b="1" dirty="0"/>
              <a:t>GPIO7</a:t>
            </a:r>
            <a:r>
              <a:rPr lang="en-GB" sz="3600" dirty="0"/>
              <a:t>.</a:t>
            </a:r>
          </a:p>
          <a:p>
            <a:pPr>
              <a:spcAft>
                <a:spcPts val="600"/>
              </a:spcAft>
              <a:buNone/>
            </a:pPr>
            <a:r>
              <a:rPr lang="el-GR" sz="3600" dirty="0"/>
              <a:t>Ενεργοποιούμε έτσι </a:t>
            </a:r>
            <a:r>
              <a:rPr lang="el-GR" sz="3600" b="1" dirty="0"/>
              <a:t>τη δυνατότητα των </a:t>
            </a:r>
            <a:r>
              <a:rPr lang="en-GB" sz="3600" b="1" dirty="0"/>
              <a:t>pins </a:t>
            </a:r>
            <a:r>
              <a:rPr lang="el-GR" sz="3600" b="1" dirty="0"/>
              <a:t>του </a:t>
            </a:r>
            <a:r>
              <a:rPr lang="en-GB" sz="3600" b="1" dirty="0"/>
              <a:t>GPIO7 </a:t>
            </a:r>
            <a:r>
              <a:rPr lang="el-GR" sz="3600" b="1" dirty="0"/>
              <a:t>να βγάζουν σήμα (3.3</a:t>
            </a:r>
            <a:r>
              <a:rPr lang="en-GB" sz="3600" b="1" dirty="0"/>
              <a:t>V </a:t>
            </a:r>
            <a:r>
              <a:rPr lang="el-GR" sz="3600" b="1" dirty="0"/>
              <a:t>ή 0</a:t>
            </a:r>
            <a:r>
              <a:rPr lang="en-GB" sz="3600" b="1" dirty="0"/>
              <a:t>V)</a:t>
            </a:r>
            <a:r>
              <a:rPr lang="en-GB" sz="3600" dirty="0"/>
              <a:t> </a:t>
            </a:r>
            <a:r>
              <a:rPr lang="el-GR" sz="3600" dirty="0"/>
              <a:t>προς το εξωτερικό κύκλωμα (π.χ. </a:t>
            </a:r>
            <a:r>
              <a:rPr lang="en-GB" sz="3600" dirty="0"/>
              <a:t>LED).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56763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E5E73-DE49-6D3F-6ABA-4AA6D454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1769C0-0F1A-5026-DF6D-6EFA5AB710C7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973D0B8-5119-4846-18BA-412B04DEF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342A14F-FC90-5221-F9E2-B42305C9BBE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1AB5D5-A04E-93B8-78D5-4E5D83C796D6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35BEFC3-FADB-050E-CCED-BC9C04A8A4E9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sz="2000"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B75F027-C9B3-6B6F-947F-756FEB7237E4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CE9C5FB-7B3E-7A82-CCD6-CD16D5491F93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83E1A77-C9A6-6EF8-A58E-F8354EF06B0E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ECFE37-9EF8-A547-F937-5264163B169E}"/>
              </a:ext>
            </a:extLst>
          </p:cNvPr>
          <p:cNvSpPr txBox="1"/>
          <p:nvPr/>
        </p:nvSpPr>
        <p:spPr>
          <a:xfrm>
            <a:off x="457200" y="2152725"/>
            <a:ext cx="16840200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LDR     R0, =GPIO7_DATA_ADDR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LDR     R1, =GPIO7_DIR_Val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STR     R1, [R0, #GPIO7_DIR_OFS]</a:t>
            </a:r>
            <a:endParaRPr lang="el-GR" sz="3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3600" b="1" dirty="0"/>
              <a:t>Φορτώνει</a:t>
            </a:r>
            <a:r>
              <a:rPr lang="el-GR" sz="3600" dirty="0"/>
              <a:t> στον </a:t>
            </a:r>
            <a:r>
              <a:rPr lang="en-GB" sz="3600" dirty="0"/>
              <a:t>R0 </a:t>
            </a:r>
            <a:r>
              <a:rPr lang="el-GR" sz="3600" dirty="0"/>
              <a:t>τη διεύθυνση του καταχωρητή δεδομένων του </a:t>
            </a:r>
            <a:r>
              <a:rPr lang="en-GB" sz="3600" dirty="0"/>
              <a:t>GPIO7.</a:t>
            </a:r>
          </a:p>
          <a:p>
            <a:pPr>
              <a:buNone/>
            </a:pPr>
            <a:r>
              <a:rPr lang="el-GR" sz="3600" b="1" dirty="0"/>
              <a:t>Φορτώνει</a:t>
            </a:r>
            <a:r>
              <a:rPr lang="el-GR" sz="3600" dirty="0"/>
              <a:t> στον </a:t>
            </a:r>
            <a:r>
              <a:rPr lang="en-GB" sz="3600" dirty="0"/>
              <a:t>R1 </a:t>
            </a:r>
            <a:r>
              <a:rPr lang="el-GR" sz="3600" dirty="0"/>
              <a:t>την τιμή 0</a:t>
            </a:r>
            <a:r>
              <a:rPr lang="en-GB" sz="3600" dirty="0" err="1"/>
              <a:t>xFF</a:t>
            </a:r>
            <a:r>
              <a:rPr lang="en-GB" sz="3600" dirty="0"/>
              <a:t> (</a:t>
            </a:r>
            <a:r>
              <a:rPr lang="el-GR" sz="3600" dirty="0"/>
              <a:t>δηλαδή όλα τα </a:t>
            </a:r>
            <a:r>
              <a:rPr lang="en-GB" sz="3600" dirty="0"/>
              <a:t>pins </a:t>
            </a:r>
            <a:r>
              <a:rPr lang="el-GR" sz="3600" dirty="0"/>
              <a:t>του </a:t>
            </a:r>
            <a:r>
              <a:rPr lang="en-GB" sz="3600" dirty="0"/>
              <a:t>Port 7 </a:t>
            </a:r>
            <a:r>
              <a:rPr lang="el-GR" sz="3600" dirty="0"/>
              <a:t>είναι έξοδοι).</a:t>
            </a:r>
          </a:p>
          <a:p>
            <a:r>
              <a:rPr lang="el-GR" sz="3600" b="1" dirty="0"/>
              <a:t>Γράφει</a:t>
            </a:r>
            <a:r>
              <a:rPr lang="el-GR" sz="3600" dirty="0"/>
              <a:t> αυτήν την τιμή στον </a:t>
            </a:r>
            <a:r>
              <a:rPr lang="en-GB" sz="3600" b="1" dirty="0"/>
              <a:t>direction register </a:t>
            </a:r>
            <a:r>
              <a:rPr lang="el-GR" sz="3600" b="1" dirty="0"/>
              <a:t>του </a:t>
            </a:r>
            <a:r>
              <a:rPr lang="en-GB" sz="3600" b="1" dirty="0"/>
              <a:t>GPIO7</a:t>
            </a:r>
            <a:r>
              <a:rPr lang="en-GB" sz="3600" dirty="0"/>
              <a:t>, </a:t>
            </a:r>
            <a:r>
              <a:rPr lang="el-GR" sz="3600" dirty="0"/>
              <a:t>ο οποίος καθορίζει </a:t>
            </a:r>
            <a:r>
              <a:rPr lang="el-GR" sz="3600" b="1" dirty="0"/>
              <a:t>αν κάθε </a:t>
            </a:r>
            <a:r>
              <a:rPr lang="en-GB" sz="3600" b="1" dirty="0"/>
              <a:t>pin </a:t>
            </a:r>
            <a:r>
              <a:rPr lang="el-GR" sz="3600" b="1" dirty="0"/>
              <a:t>είναι είσοδος ή έξοδος</a:t>
            </a:r>
            <a:r>
              <a:rPr lang="el-GR" sz="3600" dirty="0"/>
              <a:t>.</a:t>
            </a:r>
          </a:p>
          <a:p>
            <a:endParaRPr lang="el-GR" sz="3600" dirty="0"/>
          </a:p>
          <a:p>
            <a:r>
              <a:rPr lang="el-GR" sz="3600" dirty="0"/>
              <a:t>Αυτό το </a:t>
            </a:r>
            <a:r>
              <a:rPr lang="en-GB" sz="3600" dirty="0"/>
              <a:t>block</a:t>
            </a:r>
            <a:r>
              <a:rPr lang="el-GR" sz="3600" dirty="0"/>
              <a:t> κώδικα,</a:t>
            </a:r>
            <a:r>
              <a:rPr lang="en-GB" sz="3600" dirty="0"/>
              <a:t> </a:t>
            </a:r>
            <a:r>
              <a:rPr lang="el-GR" sz="3600" dirty="0"/>
              <a:t>καθορίζει με ακρίβεια ότι </a:t>
            </a:r>
            <a:r>
              <a:rPr lang="el-GR" sz="3600" b="1" dirty="0"/>
              <a:t>όλα τα </a:t>
            </a:r>
            <a:r>
              <a:rPr lang="en-GB" sz="3600" b="1" dirty="0"/>
              <a:t>pins </a:t>
            </a:r>
            <a:r>
              <a:rPr lang="el-GR" sz="3600" b="1" dirty="0"/>
              <a:t>του </a:t>
            </a:r>
            <a:r>
              <a:rPr lang="en-GB" sz="3600" b="1" dirty="0"/>
              <a:t>GPIO7 </a:t>
            </a:r>
            <a:r>
              <a:rPr lang="el-GR" sz="3600" b="1" dirty="0"/>
              <a:t>θα λειτουργούν ως έξοδοι</a:t>
            </a:r>
            <a:r>
              <a:rPr lang="el-GR" sz="3600" dirty="0"/>
              <a:t>, επιτρέποντας στον μικροελεγκτή να αποστέλλει ψηφιακά σήματα (0/1) προς το εξωτερικό κύκλωμα, (πχ για να ανάβει τα </a:t>
            </a:r>
            <a:r>
              <a:rPr lang="en-GB" sz="3600" dirty="0"/>
              <a:t>LEDs</a:t>
            </a:r>
            <a:r>
              <a:rPr lang="el-GR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956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2815780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1943101"/>
            <a:ext cx="18288000" cy="8343900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39502" y="579353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l-GR" sz="6999" dirty="0">
                <a:solidFill>
                  <a:srgbClr val="FFFFFF"/>
                </a:solidFill>
                <a:latin typeface="Klein Bold"/>
              </a:rPr>
              <a:t>Γενική Επισκόπηση</a:t>
            </a:r>
            <a:endParaRPr lang="en-US" sz="6999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Θέση περιεχομένου 1">
            <a:extLst>
              <a:ext uri="{FF2B5EF4-FFF2-40B4-BE49-F238E27FC236}">
                <a16:creationId xmlns:a16="http://schemas.microsoft.com/office/drawing/2014/main" id="{3C09F0C8-50D9-A841-9F14-B01E7FEFC8D2}"/>
              </a:ext>
            </a:extLst>
          </p:cNvPr>
          <p:cNvSpPr txBox="1">
            <a:spLocks/>
          </p:cNvSpPr>
          <p:nvPr/>
        </p:nvSpPr>
        <p:spPr>
          <a:xfrm>
            <a:off x="466725" y="2082297"/>
            <a:ext cx="17373600" cy="745747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l-GR" dirty="0"/>
              <a:t>Αυτό το εργαστήριο αφορά τον </a:t>
            </a:r>
            <a:r>
              <a:rPr lang="el-GR" b="1" dirty="0"/>
              <a:t>προγραμματισμό </a:t>
            </a:r>
            <a:r>
              <a:rPr lang="en-GB" b="1" dirty="0"/>
              <a:t>GPIOs (General Purpose Input/Output)</a:t>
            </a:r>
            <a:r>
              <a:rPr lang="en-GB" dirty="0"/>
              <a:t> </a:t>
            </a:r>
            <a:r>
              <a:rPr lang="el-GR" dirty="0"/>
              <a:t>στο μικροελεγκτή </a:t>
            </a:r>
            <a:r>
              <a:rPr lang="en-GB" b="1" dirty="0"/>
              <a:t>STR91x</a:t>
            </a:r>
            <a:r>
              <a:rPr lang="en-GB" dirty="0"/>
              <a:t> </a:t>
            </a:r>
            <a:r>
              <a:rPr lang="el-GR" dirty="0"/>
              <a:t>της </a:t>
            </a:r>
            <a:r>
              <a:rPr lang="en-GB" dirty="0"/>
              <a:t>STMicroelectronics, </a:t>
            </a:r>
            <a:r>
              <a:rPr lang="el-GR" dirty="0"/>
              <a:t>χρησιμοποιώντας </a:t>
            </a:r>
            <a:r>
              <a:rPr lang="el-GR" b="1" dirty="0"/>
              <a:t>γλώσσα </a:t>
            </a:r>
            <a:r>
              <a:rPr lang="en-GB" b="1" dirty="0"/>
              <a:t>Assembly</a:t>
            </a:r>
            <a:r>
              <a:rPr lang="en-GB" dirty="0"/>
              <a:t>. </a:t>
            </a:r>
            <a:r>
              <a:rPr lang="el-GR" dirty="0"/>
              <a:t>Οι στόχοι περιλαμβάνουν: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Κατανόηση της αρχιτεκτονικής </a:t>
            </a:r>
            <a:r>
              <a:rPr lang="en-GB" b="1" dirty="0"/>
              <a:t>ARM (STR91x):</a:t>
            </a:r>
            <a:br>
              <a:rPr lang="en-GB" dirty="0"/>
            </a:br>
            <a:r>
              <a:rPr lang="el-GR" dirty="0"/>
              <a:t>Διαχείριση των καταχωρητών (</a:t>
            </a:r>
            <a:r>
              <a:rPr lang="en-GB" dirty="0"/>
              <a:t>registers) </a:t>
            </a:r>
            <a:r>
              <a:rPr lang="el-GR" dirty="0"/>
              <a:t>και του υλικού (</a:t>
            </a:r>
            <a:r>
              <a:rPr lang="en-GB" dirty="0"/>
              <a:t>hardware) </a:t>
            </a:r>
            <a:r>
              <a:rPr lang="el-GR" dirty="0"/>
              <a:t>σε χαμηλό επίπεδο.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Ρύθμιση και χρήση </a:t>
            </a:r>
            <a:r>
              <a:rPr lang="en-GB" b="1" dirty="0"/>
              <a:t>GPIO </a:t>
            </a:r>
            <a:r>
              <a:rPr lang="el-GR" b="1" dirty="0"/>
              <a:t>θυρών:</a:t>
            </a:r>
            <a:endParaRPr lang="el-GR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Διαμόρφωση εισόδων/εξόδων.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Ενεργοποίηση ρολογιών (</a:t>
            </a:r>
            <a:r>
              <a:rPr lang="en-GB" dirty="0"/>
              <a:t>clocks).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Ανάγνωση από </a:t>
            </a:r>
            <a:r>
              <a:rPr lang="en-GB" dirty="0"/>
              <a:t>pin </a:t>
            </a:r>
            <a:r>
              <a:rPr lang="el-GR" dirty="0"/>
              <a:t>εισόδου.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Εγγραφή σε </a:t>
            </a:r>
            <a:r>
              <a:rPr lang="en-GB" dirty="0"/>
              <a:t>pin </a:t>
            </a:r>
            <a:r>
              <a:rPr lang="el-GR" dirty="0"/>
              <a:t>εξόδου.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Γραφή </a:t>
            </a:r>
            <a:r>
              <a:rPr lang="en-GB" b="1" dirty="0"/>
              <a:t>Assembly </a:t>
            </a:r>
            <a:r>
              <a:rPr lang="el-GR" b="1" dirty="0"/>
              <a:t>κώδικα για ελεγχόμενες λειτουργίες </a:t>
            </a:r>
            <a:r>
              <a:rPr lang="en-GB" b="1" dirty="0"/>
              <a:t>I/O:</a:t>
            </a:r>
            <a:endParaRPr lang="en-GB" dirty="0"/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Άνοιγμα </a:t>
            </a:r>
            <a:r>
              <a:rPr lang="en-GB" dirty="0"/>
              <a:t>LED </a:t>
            </a:r>
            <a:r>
              <a:rPr lang="el-GR" dirty="0"/>
              <a:t>με κουμπί.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Παρουσίαση καθυστέρησης (</a:t>
            </a:r>
            <a:r>
              <a:rPr lang="en-GB" dirty="0"/>
              <a:t>delays) </a:t>
            </a:r>
            <a:r>
              <a:rPr lang="el-GR" dirty="0"/>
              <a:t>μέσω βρόχων.</a:t>
            </a:r>
          </a:p>
          <a:p>
            <a:pPr marL="742950" lvl="1" indent="-285750">
              <a:buFont typeface="+mj-lt"/>
              <a:buAutoNum type="arabicPeriod"/>
            </a:pPr>
            <a:r>
              <a:rPr lang="el-GR" dirty="0"/>
              <a:t>Εκτέλεση χωρίς λειτουργικό σύστημα ή βιβλιοθήκες υψηλού επιπέδου.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116321-181F-2C97-8DDF-76BB286F5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60AC163-AE7A-DAAC-7FE5-DE2A6AED4969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590A551-8FF0-BF61-2A47-D01C323F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6DD8496-47EA-DB50-A1D2-4199F9FE80E6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C629306-2EA7-73C6-0852-B6630B82A6EF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2F8C712-5F7A-322A-8192-ABAE7BC95EE1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sz="2000"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140E143-61DC-B0A8-F558-DE0A1984C2EE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7819056-E783-8967-4482-E180A79B1276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50DCBA5-838C-1540-2878-8A02F6A248CF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28F2C1-D539-EF3C-FC75-8662661F84D9}"/>
              </a:ext>
            </a:extLst>
          </p:cNvPr>
          <p:cNvSpPr txBox="1"/>
          <p:nvPr/>
        </p:nvSpPr>
        <p:spPr>
          <a:xfrm>
            <a:off x="457200" y="2152725"/>
            <a:ext cx="1684020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600" dirty="0" err="1">
                <a:solidFill>
                  <a:srgbClr val="FF0000"/>
                </a:solidFill>
              </a:rPr>
              <a:t>Check_Button</a:t>
            </a:r>
            <a:endParaRPr lang="en-GB" sz="36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    </a:t>
            </a:r>
            <a:r>
              <a:rPr lang="en-GB" sz="3600" dirty="0">
                <a:solidFill>
                  <a:srgbClr val="FF0000"/>
                </a:solidFill>
              </a:rPr>
              <a:t>LDR     R0, =GPIO3_DATA_ADDR </a:t>
            </a:r>
            <a:r>
              <a:rPr lang="el-GR" sz="3600" dirty="0">
                <a:solidFill>
                  <a:srgbClr val="FF0000"/>
                </a:solidFill>
              </a:rPr>
              <a:t> </a:t>
            </a:r>
            <a:r>
              <a:rPr lang="en-GB" sz="3600" dirty="0">
                <a:solidFill>
                  <a:srgbClr val="FF0000"/>
                </a:solidFill>
              </a:rPr>
              <a:t>    </a:t>
            </a:r>
            <a:r>
              <a:rPr lang="en-GB" sz="3600" dirty="0"/>
              <a:t>; </a:t>
            </a:r>
            <a:r>
              <a:rPr lang="el-GR" sz="3600" dirty="0"/>
              <a:t>Διεύθυνση </a:t>
            </a:r>
            <a:r>
              <a:rPr lang="en-GB" sz="3600" dirty="0"/>
              <a:t>GPIO3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    </a:t>
            </a:r>
            <a:r>
              <a:rPr lang="en-GB" sz="3600" dirty="0">
                <a:solidFill>
                  <a:srgbClr val="FF0000"/>
                </a:solidFill>
              </a:rPr>
              <a:t>LDRB    R0, [R0, #0x080]         </a:t>
            </a:r>
            <a:r>
              <a:rPr lang="el-GR" sz="3600" b="1" dirty="0">
                <a:solidFill>
                  <a:srgbClr val="FF0000"/>
                </a:solidFill>
              </a:rPr>
              <a:t>	     </a:t>
            </a:r>
            <a:r>
              <a:rPr lang="en-GB" sz="3600" dirty="0"/>
              <a:t>; </a:t>
            </a:r>
            <a:r>
              <a:rPr lang="el-GR" sz="3600" dirty="0"/>
              <a:t>Φόρτωσε 1 </a:t>
            </a:r>
            <a:r>
              <a:rPr lang="en-GB" sz="3600" dirty="0"/>
              <a:t>byte </a:t>
            </a:r>
            <a:r>
              <a:rPr lang="el-GR" sz="3600" dirty="0"/>
              <a:t>με </a:t>
            </a:r>
            <a:r>
              <a:rPr lang="en-GB" sz="3600" dirty="0"/>
              <a:t>offset (bitmask </a:t>
            </a:r>
            <a:r>
              <a:rPr lang="el-GR" sz="3600" dirty="0"/>
              <a:t>με </a:t>
            </a:r>
            <a:r>
              <a:rPr lang="en-GB" sz="3600" dirty="0"/>
              <a:t>P3.5)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    </a:t>
            </a:r>
            <a:r>
              <a:rPr lang="en-GB" sz="3600" dirty="0">
                <a:solidFill>
                  <a:srgbClr val="FF0000"/>
                </a:solidFill>
              </a:rPr>
              <a:t>CMP     R0, #0x00               </a:t>
            </a:r>
            <a:r>
              <a:rPr lang="el-GR" sz="3600" dirty="0">
                <a:solidFill>
                  <a:srgbClr val="FF0000"/>
                </a:solidFill>
              </a:rPr>
              <a:t>                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; </a:t>
            </a:r>
            <a:r>
              <a:rPr lang="el-GR" sz="3600" dirty="0"/>
              <a:t>Είναι πατημένο (</a:t>
            </a:r>
            <a:r>
              <a:rPr lang="en-GB" sz="3600" dirty="0"/>
              <a:t>LOW);</a:t>
            </a:r>
          </a:p>
          <a:p>
            <a:pPr>
              <a:spcAft>
                <a:spcPts val="6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    </a:t>
            </a:r>
            <a:r>
              <a:rPr lang="en-GB" sz="3600" dirty="0">
                <a:solidFill>
                  <a:srgbClr val="FF0000"/>
                </a:solidFill>
              </a:rPr>
              <a:t>BNE     Led0_OFF                </a:t>
            </a:r>
            <a:r>
              <a:rPr lang="el-GR" sz="3600" dirty="0">
                <a:solidFill>
                  <a:srgbClr val="FF0000"/>
                </a:solidFill>
              </a:rPr>
              <a:t>                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/>
              <a:t>; </a:t>
            </a:r>
            <a:r>
              <a:rPr lang="el-GR" sz="3600" dirty="0"/>
              <a:t>Αν είναι ≠0 ➜ δεν είναι πατημένο ➜ σβήσε </a:t>
            </a:r>
            <a:r>
              <a:rPr lang="en-GB" sz="3600" dirty="0"/>
              <a:t>LED</a:t>
            </a:r>
          </a:p>
          <a:p>
            <a:pPr>
              <a:spcAft>
                <a:spcPts val="1800"/>
              </a:spcAft>
              <a:buNone/>
            </a:pPr>
            <a:r>
              <a:rPr lang="en-GB" sz="3600" b="1" dirty="0">
                <a:solidFill>
                  <a:srgbClr val="FF0000"/>
                </a:solidFill>
              </a:rPr>
              <a:t>    </a:t>
            </a:r>
            <a:r>
              <a:rPr lang="en-GB" sz="3600" dirty="0">
                <a:solidFill>
                  <a:srgbClr val="FF0000"/>
                </a:solidFill>
              </a:rPr>
              <a:t>B       Led0_ON                  </a:t>
            </a:r>
            <a:r>
              <a:rPr lang="el-GR" sz="3600" dirty="0">
                <a:solidFill>
                  <a:srgbClr val="FF0000"/>
                </a:solidFill>
              </a:rPr>
              <a:t>                   </a:t>
            </a:r>
            <a:r>
              <a:rPr lang="en-GB" sz="3600" dirty="0"/>
              <a:t>; </a:t>
            </a:r>
            <a:r>
              <a:rPr lang="el-GR" sz="3600" dirty="0"/>
              <a:t>Αλλιώς ➜ άναψε </a:t>
            </a:r>
            <a:r>
              <a:rPr lang="en-GB" sz="3600" dirty="0"/>
              <a:t>LED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LDR     R0, =GPIO3_DATA_ADDR</a:t>
            </a:r>
            <a:r>
              <a:rPr lang="el-GR" sz="3600" dirty="0"/>
              <a:t> </a:t>
            </a:r>
            <a:r>
              <a:rPr lang="en-GB" sz="3600" dirty="0"/>
              <a:t>➜</a:t>
            </a:r>
            <a:r>
              <a:rPr lang="el-GR" sz="3600" b="1" dirty="0"/>
              <a:t> </a:t>
            </a:r>
            <a:r>
              <a:rPr lang="el-GR" sz="3600" dirty="0"/>
              <a:t>φορτώνει στον </a:t>
            </a:r>
            <a:r>
              <a:rPr lang="en-US" sz="3600" dirty="0"/>
              <a:t>R0 </a:t>
            </a:r>
            <a:r>
              <a:rPr lang="el-GR" sz="3600" dirty="0"/>
              <a:t>τη διεύθυνση του </a:t>
            </a:r>
            <a:r>
              <a:rPr lang="en-US" sz="3600" dirty="0"/>
              <a:t>GPI03</a:t>
            </a:r>
            <a:endParaRPr lang="el-GR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LDRB = </a:t>
            </a:r>
            <a:r>
              <a:rPr lang="en-GB" sz="3600" b="1" dirty="0"/>
              <a:t>(Load Register Byte) </a:t>
            </a:r>
            <a:r>
              <a:rPr lang="en-GB" sz="3600" dirty="0"/>
              <a:t>➜ </a:t>
            </a:r>
            <a:r>
              <a:rPr lang="el-GR" sz="3600" dirty="0"/>
              <a:t>διαβάζει 8 </a:t>
            </a:r>
            <a:r>
              <a:rPr lang="en-GB" sz="3600" dirty="0"/>
              <a:t>bits (1 byte), #0x080 </a:t>
            </a:r>
            <a:r>
              <a:rPr lang="el-GR" sz="3600" dirty="0"/>
              <a:t>είναι η</a:t>
            </a:r>
            <a:r>
              <a:rPr lang="en-GB" sz="3600" dirty="0"/>
              <a:t> </a:t>
            </a:r>
            <a:r>
              <a:rPr lang="el-GR" sz="3600" dirty="0"/>
              <a:t>μάσκα που περιέχει το </a:t>
            </a:r>
            <a:r>
              <a:rPr lang="en-GB" sz="3600" b="1" dirty="0"/>
              <a:t>bit 5</a:t>
            </a:r>
            <a:r>
              <a:rPr lang="en-GB" sz="3600" dirty="0"/>
              <a:t> (GPIO3.5)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CMP ➜ </a:t>
            </a:r>
            <a:r>
              <a:rPr lang="el-GR" sz="3600" dirty="0"/>
              <a:t>συγκρίνει αν είναι 0 (πατημένο)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BNE - (Branch if Not Equal) ➜ </a:t>
            </a:r>
            <a:r>
              <a:rPr lang="el-GR" sz="3600" b="1" dirty="0"/>
              <a:t>αν δεν είναι 0, πήγαινε στο </a:t>
            </a:r>
            <a:r>
              <a:rPr lang="en-GB" sz="3600" b="1" dirty="0"/>
              <a:t>Led0_OFF</a:t>
            </a:r>
            <a:endParaRPr lang="el-GR" sz="3600" b="1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B       Led0_ON  </a:t>
            </a:r>
            <a:r>
              <a:rPr lang="el-GR" sz="3600" dirty="0"/>
              <a:t>- (</a:t>
            </a:r>
            <a:r>
              <a:rPr lang="en-US" sz="3600" dirty="0"/>
              <a:t>branch</a:t>
            </a:r>
            <a:r>
              <a:rPr lang="el-GR" sz="3600" dirty="0"/>
              <a:t>)</a:t>
            </a:r>
            <a:r>
              <a:rPr lang="en-GB" sz="3600" dirty="0"/>
              <a:t> </a:t>
            </a:r>
            <a:r>
              <a:rPr lang="el-GR" sz="3600" dirty="0"/>
              <a:t>➜</a:t>
            </a:r>
            <a:r>
              <a:rPr lang="en-GB" sz="3600" dirty="0"/>
              <a:t> </a:t>
            </a:r>
            <a:r>
              <a:rPr lang="el-GR" sz="3600" dirty="0"/>
              <a:t>Αλλιώς άναψε </a:t>
            </a:r>
            <a:r>
              <a:rPr lang="en-GB" sz="3600" dirty="0"/>
              <a:t>LED</a:t>
            </a:r>
          </a:p>
        </p:txBody>
      </p:sp>
    </p:spTree>
    <p:extLst>
      <p:ext uri="{BB962C8B-B14F-4D97-AF65-F5344CB8AC3E}">
        <p14:creationId xmlns:p14="http://schemas.microsoft.com/office/powerpoint/2010/main" val="109581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4FA26C-F0B0-6CEB-0A6A-4A8810F23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17F0B8-D971-FC13-DA09-4022DC33ACFF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D6965B94-EF11-F271-E230-D25D0DAD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F1C9117-6777-040C-443B-EB21F457F488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DB4E348-A1CD-0050-9DA1-D28C78C2148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7B28705-4D4C-1DB3-1C2B-2C12B4738FBE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sz="2000"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2866158-E35D-09B3-7BE3-0C1E489335E8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A91EF0A-7604-A79E-F452-00E2F2D9ECE5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97ACB49-9680-4021-AD95-8F421BB7862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0438A2-5E2A-94AC-470B-44B501E4A4A5}"/>
              </a:ext>
            </a:extLst>
          </p:cNvPr>
          <p:cNvSpPr txBox="1"/>
          <p:nvPr/>
        </p:nvSpPr>
        <p:spPr>
          <a:xfrm>
            <a:off x="457200" y="2152725"/>
            <a:ext cx="171450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Led0_ON</a:t>
            </a:r>
          </a:p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LDR     R0, =GPIO7_DATA_ADDR</a:t>
            </a:r>
          </a:p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LDR     R1, =0x01                                 </a:t>
            </a:r>
            <a:r>
              <a:rPr lang="en-GB" sz="3600" dirty="0"/>
              <a:t>; Bit </a:t>
            </a:r>
            <a:r>
              <a:rPr lang="el-GR" sz="3600" dirty="0"/>
              <a:t>1</a:t>
            </a:r>
            <a:r>
              <a:rPr lang="en-GB" sz="3600" dirty="0"/>
              <a:t> HIGH ➜ </a:t>
            </a:r>
            <a:r>
              <a:rPr lang="el-GR" sz="3600" dirty="0"/>
              <a:t>άναψε </a:t>
            </a:r>
            <a:r>
              <a:rPr lang="en-GB" sz="3600" dirty="0"/>
              <a:t>LED0</a:t>
            </a:r>
          </a:p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STR     R1, [R0, #0x004]</a:t>
            </a:r>
          </a:p>
          <a:p>
            <a:pPr>
              <a:spcAft>
                <a:spcPts val="30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B       Check_Button                             </a:t>
            </a:r>
            <a:r>
              <a:rPr lang="en-GB" sz="3600" dirty="0"/>
              <a:t>; </a:t>
            </a:r>
            <a:r>
              <a:rPr lang="el-GR" sz="3600" dirty="0"/>
              <a:t>Επανάλαβε </a:t>
            </a:r>
            <a:endParaRPr lang="en-US" sz="3600" dirty="0"/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LDR   R0, =GPIO7_DATA_ADDR  ➜ </a:t>
            </a:r>
            <a:r>
              <a:rPr lang="el-GR" sz="3600" dirty="0"/>
              <a:t>φορτώνει στο </a:t>
            </a:r>
            <a:r>
              <a:rPr lang="en-GB" sz="3600" dirty="0"/>
              <a:t>R0 </a:t>
            </a:r>
            <a:r>
              <a:rPr lang="el-GR" sz="3600" dirty="0"/>
              <a:t>τη βασική διεύθυνση του </a:t>
            </a:r>
            <a:r>
              <a:rPr lang="en-GB" sz="3600" dirty="0"/>
              <a:t>GPIO7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LDR   R1, =0x01</a:t>
            </a:r>
            <a:r>
              <a:rPr lang="el-GR" sz="3600" dirty="0"/>
              <a:t> </a:t>
            </a:r>
            <a:r>
              <a:rPr lang="en-GB" sz="3600" dirty="0"/>
              <a:t>➜ </a:t>
            </a:r>
            <a:r>
              <a:rPr lang="el-GR" sz="3600" dirty="0"/>
              <a:t>φορτώνει στο </a:t>
            </a:r>
            <a:r>
              <a:rPr lang="en-GB" sz="3600" dirty="0"/>
              <a:t>R1 </a:t>
            </a:r>
            <a:r>
              <a:rPr lang="el-GR" sz="3600" dirty="0"/>
              <a:t>την τιμή 0</a:t>
            </a:r>
            <a:r>
              <a:rPr lang="en-GB" sz="3600" dirty="0"/>
              <a:t>x01 (</a:t>
            </a:r>
            <a:r>
              <a:rPr lang="el-GR" sz="3600" dirty="0"/>
              <a:t>δηλαδή </a:t>
            </a:r>
            <a:r>
              <a:rPr lang="en-GB" sz="3600" dirty="0"/>
              <a:t>Bit 0 HIGH = </a:t>
            </a:r>
            <a:r>
              <a:rPr lang="el-GR" sz="3600" dirty="0"/>
              <a:t>άναψε </a:t>
            </a:r>
            <a:r>
              <a:rPr lang="en-GB" sz="3600" dirty="0"/>
              <a:t>LED0)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STR   R1, [R0, #0x004]  ➜ </a:t>
            </a:r>
            <a:r>
              <a:rPr lang="el-GR" sz="3600" dirty="0"/>
              <a:t>γράφει την τιμή στο </a:t>
            </a:r>
            <a:r>
              <a:rPr lang="en-GB" sz="3600" dirty="0"/>
              <a:t>GPIO7 output register (0x5800D004) </a:t>
            </a:r>
            <a:r>
              <a:rPr lang="el-GR" sz="3600" dirty="0"/>
              <a:t>και</a:t>
            </a:r>
            <a:r>
              <a:rPr lang="en-GB" sz="3600" dirty="0"/>
              <a:t> </a:t>
            </a:r>
            <a:r>
              <a:rPr lang="el-GR" sz="3600" dirty="0"/>
              <a:t>ανάβει </a:t>
            </a:r>
            <a:r>
              <a:rPr lang="en-GB" sz="3600" dirty="0"/>
              <a:t>LED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B     Check_Button  ➜ </a:t>
            </a:r>
            <a:r>
              <a:rPr lang="el-GR" sz="3600" dirty="0"/>
              <a:t>επιστρέφει στον βρόχο για να </a:t>
            </a:r>
            <a:r>
              <a:rPr lang="el-GR" sz="3600" dirty="0" err="1"/>
              <a:t>ξαναελέγξει</a:t>
            </a:r>
            <a:r>
              <a:rPr lang="el-GR" sz="3600" dirty="0"/>
              <a:t> την κατάσταση του κουμπιού</a:t>
            </a:r>
          </a:p>
        </p:txBody>
      </p:sp>
    </p:spTree>
    <p:extLst>
      <p:ext uri="{BB962C8B-B14F-4D97-AF65-F5344CB8AC3E}">
        <p14:creationId xmlns:p14="http://schemas.microsoft.com/office/powerpoint/2010/main" val="1328372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B1E02-2DEB-BD70-826D-DB0A4C1F5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03CCD2-9AE5-2EEA-8A7B-6686BAFC5E13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748ABA1-491F-A404-5096-58D3D51B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F2C6A497-EDEC-73EA-87AE-7FE52256B981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972652D-A343-F55A-7309-E19B78D7FAE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 sz="2000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0A7DA275-3812-F42E-5EE4-9C385FCAEDC6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sz="2000"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97DBE1A-DA41-6005-A6A7-1C9503DE5C43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F1A68A6-27E6-6F8C-18E1-130A43D666B2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4D56AFF-B014-D7FD-640B-7A487FE95513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5D095-FD2F-0BA6-A69E-ABF06AFBA23B}"/>
              </a:ext>
            </a:extLst>
          </p:cNvPr>
          <p:cNvSpPr txBox="1"/>
          <p:nvPr/>
        </p:nvSpPr>
        <p:spPr>
          <a:xfrm>
            <a:off x="457200" y="2152725"/>
            <a:ext cx="17145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Led0_OFF</a:t>
            </a:r>
          </a:p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LDR     R0, =GPIO7_DATA_ADDR</a:t>
            </a:r>
          </a:p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LDR     R1, =0x00                </a:t>
            </a:r>
            <a:r>
              <a:rPr lang="el-GR" sz="3600" dirty="0">
                <a:solidFill>
                  <a:srgbClr val="FF0000"/>
                </a:solidFill>
              </a:rPr>
              <a:t>                 </a:t>
            </a:r>
            <a:r>
              <a:rPr lang="en-GB" sz="3600" dirty="0"/>
              <a:t>; Bit 0 LOW ➜ </a:t>
            </a:r>
            <a:r>
              <a:rPr lang="el-GR" sz="3600" dirty="0"/>
              <a:t>σβήσε </a:t>
            </a:r>
            <a:r>
              <a:rPr lang="en-GB" sz="3600" dirty="0"/>
              <a:t>LED0</a:t>
            </a:r>
          </a:p>
          <a:p>
            <a:pPr>
              <a:spcAft>
                <a:spcPts val="6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STR     R1, [R0, #0x004]</a:t>
            </a:r>
          </a:p>
          <a:p>
            <a:pPr>
              <a:spcAft>
                <a:spcPts val="3000"/>
              </a:spcAft>
              <a:buNone/>
            </a:pPr>
            <a:r>
              <a:rPr lang="en-GB" sz="3600" dirty="0">
                <a:solidFill>
                  <a:srgbClr val="FF0000"/>
                </a:solidFill>
              </a:rPr>
              <a:t>    B       Check_Button             </a:t>
            </a:r>
            <a:r>
              <a:rPr lang="el-GR" sz="3600" dirty="0">
                <a:solidFill>
                  <a:srgbClr val="FF0000"/>
                </a:solidFill>
              </a:rPr>
              <a:t>                </a:t>
            </a:r>
            <a:r>
              <a:rPr lang="en-GB" sz="3600" dirty="0"/>
              <a:t>; </a:t>
            </a:r>
            <a:r>
              <a:rPr lang="el-GR" sz="3600" dirty="0"/>
              <a:t>Επανάλαβε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LDR   R0, =GPIO7_DATA_ADDR  ➜ </a:t>
            </a:r>
            <a:r>
              <a:rPr lang="el-GR" sz="3600" dirty="0"/>
              <a:t>φορτώνει στο </a:t>
            </a:r>
            <a:r>
              <a:rPr lang="en-GB" sz="3600" dirty="0"/>
              <a:t>R0 </a:t>
            </a:r>
            <a:r>
              <a:rPr lang="el-GR" sz="3600" dirty="0"/>
              <a:t>τη βασική διεύθυνση του </a:t>
            </a:r>
            <a:r>
              <a:rPr lang="en-GB" sz="3600" dirty="0"/>
              <a:t>GPIO7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LDR   R1, =0x00      ➜ </a:t>
            </a:r>
            <a:r>
              <a:rPr lang="el-GR" sz="3600" dirty="0"/>
              <a:t>φορτώνει στο </a:t>
            </a:r>
            <a:r>
              <a:rPr lang="en-GB" sz="3600" dirty="0"/>
              <a:t>R1 </a:t>
            </a:r>
            <a:r>
              <a:rPr lang="el-GR" sz="3600" dirty="0"/>
              <a:t>την τιμή 0</a:t>
            </a:r>
            <a:r>
              <a:rPr lang="en-GB" sz="3600" dirty="0"/>
              <a:t>x00 (</a:t>
            </a:r>
            <a:r>
              <a:rPr lang="el-GR" sz="3600" dirty="0"/>
              <a:t>δηλαδή </a:t>
            </a:r>
            <a:r>
              <a:rPr lang="en-GB" sz="3600" dirty="0"/>
              <a:t>Bit 0 LOW = </a:t>
            </a:r>
            <a:r>
              <a:rPr lang="el-GR" sz="3600" dirty="0"/>
              <a:t>σβήσε </a:t>
            </a:r>
            <a:r>
              <a:rPr lang="en-GB" sz="3600" dirty="0"/>
              <a:t>LED0)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STR   R1, [R0, #0x004]  ➜ </a:t>
            </a:r>
            <a:r>
              <a:rPr lang="el-GR" sz="3600" dirty="0"/>
              <a:t>γράφει 0 στο </a:t>
            </a:r>
            <a:r>
              <a:rPr lang="en-GB" sz="3600" dirty="0"/>
              <a:t>GPIO7 output register (0x5800D004) </a:t>
            </a:r>
            <a:r>
              <a:rPr lang="el-GR" sz="3600" dirty="0"/>
              <a:t>και</a:t>
            </a:r>
            <a:r>
              <a:rPr lang="en-GB" sz="3600" dirty="0"/>
              <a:t> </a:t>
            </a:r>
            <a:r>
              <a:rPr lang="el-GR" sz="3600" dirty="0"/>
              <a:t>σβήνει το </a:t>
            </a:r>
            <a:r>
              <a:rPr lang="en-GB" sz="3600" dirty="0"/>
              <a:t>LED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GB" sz="3600" dirty="0"/>
              <a:t>B     Check_Button ➜ </a:t>
            </a:r>
            <a:r>
              <a:rPr lang="el-GR" sz="3600" dirty="0"/>
              <a:t>επιστρέφει στον έλεγχο κουμπιού για επανάληψη</a:t>
            </a:r>
          </a:p>
        </p:txBody>
      </p:sp>
    </p:spTree>
    <p:extLst>
      <p:ext uri="{BB962C8B-B14F-4D97-AF65-F5344CB8AC3E}">
        <p14:creationId xmlns:p14="http://schemas.microsoft.com/office/powerpoint/2010/main" val="3896842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αιχνίδι, καρτού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98480B7-8749-AA64-BE0B-9491F7FD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1685"/>
            <a:ext cx="8687147" cy="8687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56DFD-B053-EB27-EC9E-745075F41388}"/>
              </a:ext>
            </a:extLst>
          </p:cNvPr>
          <p:cNvSpPr txBox="1"/>
          <p:nvPr/>
        </p:nvSpPr>
        <p:spPr>
          <a:xfrm>
            <a:off x="5410200" y="4490386"/>
            <a:ext cx="4216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/>
              <a:t>Ερωτήσεις</a:t>
            </a:r>
            <a:endParaRPr lang="en-US" sz="7200" b="1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743CA6F-BB4B-66E2-992E-22368ADFD916}"/>
              </a:ext>
            </a:extLst>
          </p:cNvPr>
          <p:cNvSpPr txBox="1"/>
          <p:nvPr/>
        </p:nvSpPr>
        <p:spPr>
          <a:xfrm>
            <a:off x="3657600" y="9258300"/>
            <a:ext cx="12469808" cy="70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l-GR" sz="3199" dirty="0">
                <a:solidFill>
                  <a:srgbClr val="2A2E3A"/>
                </a:solidFill>
                <a:latin typeface="Helios"/>
              </a:rPr>
              <a:t>Εργαστήριο Σχεδιασμού Ενσωματωμένων Συστημάτων &amp; Εφαρμογών</a:t>
            </a:r>
            <a:endParaRPr lang="en-US" sz="3199" dirty="0">
              <a:solidFill>
                <a:srgbClr val="2A2E3A"/>
              </a:solidFill>
              <a:latin typeface="Helios"/>
            </a:endParaRPr>
          </a:p>
        </p:txBody>
      </p:sp>
      <p:pic>
        <p:nvPicPr>
          <p:cNvPr id="7" name="Εικόνα 6" descr="Εικόνα που περιέχει κύκλος, γραφικά, γραμματοσειρά, σύμβολ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1B75E84-D8D4-6DBF-4FB1-F18AC6DA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49"/>
            <a:ext cx="4290451" cy="42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BBD71-0D82-FCFB-219F-94A75014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937498-7E1D-C390-7A76-42DB21603D86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F4DCA90-EC98-8E53-8091-9FF30183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A777077-99A3-3AFE-17F8-4B87046B89C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23C45B-0541-5563-16E2-3526F75991DC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CA8F4D9-1138-CA70-60F1-4D2536E9DAC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878E861-BA4F-4F37-6245-5B44FFD93C74}"/>
              </a:ext>
            </a:extLst>
          </p:cNvPr>
          <p:cNvSpPr txBox="1"/>
          <p:nvPr/>
        </p:nvSpPr>
        <p:spPr>
          <a:xfrm>
            <a:off x="3157948" y="360118"/>
            <a:ext cx="11972098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579FEE-2388-DE16-CCBC-71A87EF07F0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AF14824-48F8-2364-A0A0-53664F2B7841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C29B2-E879-2124-90AF-46B8E9091ADB}"/>
              </a:ext>
            </a:extLst>
          </p:cNvPr>
          <p:cNvSpPr txBox="1"/>
          <p:nvPr/>
        </p:nvSpPr>
        <p:spPr>
          <a:xfrm>
            <a:off x="609600" y="2037750"/>
            <a:ext cx="16689786" cy="662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APB0_NBUF_BASE  EQU  0x58000000     ; APB Bridge 0 Non-buffered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APB1_NBUF_BASE  EQU  0x5C000000     ; APB Bridge 1 Non-buffered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>
              <a:lnSpc>
                <a:spcPct val="120000"/>
              </a:lnSpc>
              <a:buNone/>
            </a:pPr>
            <a:r>
              <a:rPr lang="el-GR" sz="3600" dirty="0"/>
              <a:t>Ο </a:t>
            </a:r>
            <a:r>
              <a:rPr lang="en-GB" sz="3600" b="1" dirty="0"/>
              <a:t>APB</a:t>
            </a:r>
            <a:r>
              <a:rPr lang="el-GR" sz="3600" b="1" dirty="0"/>
              <a:t>,</a:t>
            </a:r>
            <a:r>
              <a:rPr lang="en-GB" sz="3600" dirty="0"/>
              <a:t> </a:t>
            </a:r>
            <a:r>
              <a:rPr lang="el-GR" sz="3600" dirty="0"/>
              <a:t>είναι ο δίαυλος μέσω του οποίου η </a:t>
            </a:r>
            <a:r>
              <a:rPr lang="en-GB" sz="3600" dirty="0"/>
              <a:t>CPU </a:t>
            </a:r>
            <a:r>
              <a:rPr lang="el-GR" sz="3600" dirty="0"/>
              <a:t>επικοινωνεί με περιφερειακά όπως </a:t>
            </a:r>
            <a:r>
              <a:rPr lang="en-GB" sz="3600" dirty="0"/>
              <a:t>GPIO, Timers, UARTs.</a:t>
            </a:r>
            <a:r>
              <a:rPr lang="el-GR" sz="3600" dirty="0"/>
              <a:t> Το </a:t>
            </a:r>
            <a:r>
              <a:rPr lang="en-GB" sz="3600" dirty="0"/>
              <a:t>STR91x </a:t>
            </a:r>
            <a:r>
              <a:rPr lang="el-GR" sz="3600" dirty="0"/>
              <a:t>έχει δύο γεφυρώσεις (</a:t>
            </a:r>
            <a:r>
              <a:rPr lang="en-GB" sz="3600" dirty="0"/>
              <a:t>bridges):</a:t>
            </a:r>
          </a:p>
          <a:p>
            <a:pPr marL="1120775" indent="-485775">
              <a:lnSpc>
                <a:spcPct val="120000"/>
              </a:lnSpc>
              <a:buFont typeface="+mj-lt"/>
              <a:buAutoNum type="arabicPeriod"/>
            </a:pPr>
            <a:r>
              <a:rPr lang="en-GB" sz="3600" dirty="0"/>
              <a:t>APB0: </a:t>
            </a:r>
            <a:r>
              <a:rPr lang="el-GR" sz="3600" dirty="0"/>
              <a:t>για </a:t>
            </a:r>
            <a:r>
              <a:rPr lang="en-GB" sz="3600" dirty="0"/>
              <a:t>GPIO </a:t>
            </a:r>
            <a:r>
              <a:rPr lang="el-GR" sz="3600" dirty="0"/>
              <a:t>και άλλα βασικά περιφερειακά.</a:t>
            </a:r>
          </a:p>
          <a:p>
            <a:pPr marL="1120775" indent="-485775">
              <a:lnSpc>
                <a:spcPct val="120000"/>
              </a:lnSpc>
              <a:buFont typeface="+mj-lt"/>
              <a:buAutoNum type="arabicPeriod"/>
            </a:pPr>
            <a:r>
              <a:rPr lang="en-GB" sz="3600" dirty="0"/>
              <a:t>APB1: </a:t>
            </a:r>
            <a:r>
              <a:rPr lang="el-GR" sz="3600" dirty="0"/>
              <a:t>για ρυθμίσεις συστήματος (</a:t>
            </a:r>
            <a:r>
              <a:rPr lang="en-GB" sz="3600" dirty="0"/>
              <a:t>System Control Unit).</a:t>
            </a:r>
          </a:p>
          <a:p>
            <a:pPr>
              <a:lnSpc>
                <a:spcPct val="120000"/>
              </a:lnSpc>
            </a:pPr>
            <a:r>
              <a:rPr lang="el-GR" sz="3600" dirty="0"/>
              <a:t>Η εντολή </a:t>
            </a:r>
            <a:r>
              <a:rPr lang="en-GB" sz="3600" b="1" dirty="0"/>
              <a:t>EQU (equate)</a:t>
            </a:r>
            <a:r>
              <a:rPr lang="en-GB" sz="3600" dirty="0"/>
              <a:t> </a:t>
            </a:r>
            <a:r>
              <a:rPr lang="el-GR" sz="3600" dirty="0"/>
              <a:t>χρησιμοποιείται για να δηλώσουμε </a:t>
            </a:r>
            <a:r>
              <a:rPr lang="el-GR" sz="3600" b="1" dirty="0"/>
              <a:t>σταθερές τιμές (</a:t>
            </a:r>
            <a:r>
              <a:rPr lang="en-GB" sz="3600" b="1" dirty="0"/>
              <a:t>constants)</a:t>
            </a:r>
            <a:r>
              <a:rPr lang="en-GB" sz="3600" dirty="0"/>
              <a:t>, </a:t>
            </a:r>
            <a:r>
              <a:rPr lang="el-GR" sz="3600" dirty="0"/>
              <a:t>οι οποίες δεν αλλάζουν κατά την εκτέλεση του προγράμματος. Όταν γράφουμε:</a:t>
            </a:r>
            <a:br>
              <a:rPr lang="el-GR" sz="3600" dirty="0"/>
            </a:br>
            <a:r>
              <a:rPr lang="en-GB" sz="3600" dirty="0"/>
              <a:t>APB0_NBUF_BASE EQU 0x58000000, </a:t>
            </a:r>
            <a:r>
              <a:rPr lang="el-GR" sz="3600" dirty="0"/>
              <a:t>σημαίνει ότι κάθε φορά που ο </a:t>
            </a:r>
            <a:r>
              <a:rPr lang="en-GB" sz="3600" dirty="0"/>
              <a:t>assembler </a:t>
            </a:r>
            <a:r>
              <a:rPr lang="el-GR" sz="3600" dirty="0"/>
              <a:t>δει </a:t>
            </a:r>
            <a:r>
              <a:rPr lang="en-GB" sz="3600" dirty="0"/>
              <a:t>APB0_NBUF_BASE, </a:t>
            </a:r>
            <a:r>
              <a:rPr lang="el-GR" sz="3600" dirty="0"/>
              <a:t>να το αντικαθιστά με τη διεύθυνση 0</a:t>
            </a:r>
            <a:r>
              <a:rPr lang="en-GB" sz="3600" dirty="0"/>
              <a:t>x58000000».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719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9EDAE2-E813-57C7-4747-1B8A9953E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9884B1-B04E-F5F3-A337-E8C7EEDAF04C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0F51605-D27A-9474-52FC-23BD0634B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B3E99C8-77E3-081B-6FE8-C19F41324CF6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538DE08-4B98-A103-BD5E-C2919225F96C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B1D4DE4-F73C-CC00-B548-3685CBBE426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A2C88EE-3150-7FF5-DD67-E41A728B380A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07633C2E-66B8-6BAD-70FF-B1A9B0E38FBD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B01ABF5-DC7B-31EE-852C-051E49BE6D51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BFB9C-F595-81DA-A937-1A924AEFB627}"/>
              </a:ext>
            </a:extLst>
          </p:cNvPr>
          <p:cNvSpPr txBox="1"/>
          <p:nvPr/>
        </p:nvSpPr>
        <p:spPr>
          <a:xfrm>
            <a:off x="609600" y="2037750"/>
            <a:ext cx="16689786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el-GR" sz="3600" dirty="0"/>
              <a:t>Το </a:t>
            </a:r>
            <a:r>
              <a:rPr lang="en-GB" sz="3600" b="1" dirty="0"/>
              <a:t>SCU (System Control Unit)</a:t>
            </a:r>
            <a:r>
              <a:rPr lang="en-GB" sz="3600" dirty="0"/>
              <a:t> </a:t>
            </a:r>
            <a:r>
              <a:rPr lang="el-GR" sz="3600" dirty="0"/>
              <a:t>είναι υποσύστημα υπεύθυνο για τον </a:t>
            </a:r>
            <a:r>
              <a:rPr lang="el-GR" sz="3600" b="1" dirty="0"/>
              <a:t>έλεγχο ρολογιών</a:t>
            </a:r>
            <a:r>
              <a:rPr lang="el-GR" sz="3600" dirty="0"/>
              <a:t> (</a:t>
            </a:r>
            <a:r>
              <a:rPr lang="en-GB" sz="3600" dirty="0"/>
              <a:t>clocks) </a:t>
            </a:r>
            <a:r>
              <a:rPr lang="el-GR" sz="3600" dirty="0"/>
              <a:t>στα περιφερειακά, την </a:t>
            </a:r>
            <a:r>
              <a:rPr lang="el-GR" sz="3600" b="1" dirty="0"/>
              <a:t>απελευθέρωση από </a:t>
            </a:r>
            <a:r>
              <a:rPr lang="en-GB" sz="3600" b="1" dirty="0"/>
              <a:t>reset</a:t>
            </a:r>
            <a:r>
              <a:rPr lang="el-GR" sz="3600" b="1" dirty="0"/>
              <a:t>, </a:t>
            </a:r>
            <a:r>
              <a:rPr lang="el-GR" sz="3600" dirty="0"/>
              <a:t>την </a:t>
            </a:r>
            <a:r>
              <a:rPr lang="el-GR" sz="3600" b="1" dirty="0"/>
              <a:t>παροχή ειδικών ρυθμίσεων</a:t>
            </a:r>
            <a:r>
              <a:rPr lang="el-GR" sz="3600" dirty="0"/>
              <a:t> για </a:t>
            </a:r>
            <a:r>
              <a:rPr lang="en-GB" sz="3600" dirty="0"/>
              <a:t>GPIO, Flash, </a:t>
            </a:r>
            <a:r>
              <a:rPr lang="el-GR" sz="3600" dirty="0"/>
              <a:t>κ.λπ.</a:t>
            </a:r>
          </a:p>
          <a:p>
            <a:r>
              <a:rPr lang="el-GR" sz="3600" dirty="0"/>
              <a:t>Προσφέρει πρόσβαση σε ειδικά καταχωρημένους </a:t>
            </a:r>
            <a:r>
              <a:rPr lang="en-GB" sz="3600" dirty="0"/>
              <a:t>registers</a:t>
            </a:r>
            <a:r>
              <a:rPr lang="el-GR" sz="3600" dirty="0"/>
              <a:t>,</a:t>
            </a:r>
            <a:r>
              <a:rPr lang="en-GB" sz="3600" dirty="0"/>
              <a:t> ό</a:t>
            </a:r>
            <a:r>
              <a:rPr lang="el-GR" sz="3600" dirty="0"/>
              <a:t>που ελέγχουν αν κάθε περιφερειακό έχει ενεργοποιηθεί σωστά.</a:t>
            </a:r>
          </a:p>
          <a:p>
            <a:endParaRPr lang="el-GR" sz="3600" dirty="0"/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SCU_BASE  EQU  APB1_NBUF_BASE + 0x2000  </a:t>
            </a:r>
          </a:p>
          <a:p>
            <a:pPr>
              <a:buNone/>
            </a:pPr>
            <a:r>
              <a:rPr lang="el-GR" sz="3600" dirty="0"/>
              <a:t>Υπολογίζει τη </a:t>
            </a:r>
            <a:r>
              <a:rPr lang="el-GR" sz="3600" b="1" dirty="0"/>
              <a:t>βάση διεύθυνσης (</a:t>
            </a:r>
            <a:r>
              <a:rPr lang="en-GB" sz="3600" b="1" dirty="0"/>
              <a:t>base address)</a:t>
            </a:r>
            <a:r>
              <a:rPr lang="en-GB" sz="3600" dirty="0"/>
              <a:t> </a:t>
            </a:r>
            <a:r>
              <a:rPr lang="el-GR" sz="3600" dirty="0"/>
              <a:t>του </a:t>
            </a:r>
            <a:r>
              <a:rPr lang="en-GB" sz="3600" dirty="0"/>
              <a:t>SCU:</a:t>
            </a:r>
          </a:p>
          <a:p>
            <a:pPr marL="1160463" indent="-525463">
              <a:buFont typeface="+mj-lt"/>
              <a:buAutoNum type="arabicPeriod"/>
              <a:tabLst>
                <a:tab pos="566738" algn="l"/>
              </a:tabLst>
            </a:pPr>
            <a:r>
              <a:rPr lang="en-GB" sz="3600" dirty="0"/>
              <a:t>APB1_NBUF_BASE = 0x5C000000</a:t>
            </a:r>
          </a:p>
          <a:p>
            <a:pPr marL="1160463" indent="-525463">
              <a:spcAft>
                <a:spcPts val="1200"/>
              </a:spcAft>
              <a:buFont typeface="+mj-lt"/>
              <a:buAutoNum type="arabicPeriod"/>
              <a:tabLst>
                <a:tab pos="566738" algn="l"/>
              </a:tabLst>
            </a:pPr>
            <a:r>
              <a:rPr lang="el-GR" sz="3600" dirty="0"/>
              <a:t>Προσθέτει 0</a:t>
            </a:r>
            <a:r>
              <a:rPr lang="en-GB" sz="3600" dirty="0"/>
              <a:t>x2000 ➜ 0x5C002000</a:t>
            </a:r>
          </a:p>
          <a:p>
            <a:r>
              <a:rPr lang="el-GR" sz="3600" dirty="0"/>
              <a:t>Άρα, το </a:t>
            </a:r>
            <a:r>
              <a:rPr lang="en-GB" sz="3600" dirty="0"/>
              <a:t>SCU </a:t>
            </a:r>
            <a:r>
              <a:rPr lang="el-GR" sz="3600" dirty="0"/>
              <a:t>ξεκινά από </a:t>
            </a:r>
            <a:r>
              <a:rPr lang="el-GR" sz="3600" b="1" dirty="0"/>
              <a:t>διεύθυνση 0</a:t>
            </a:r>
            <a:r>
              <a:rPr lang="en-GB" sz="3600" b="1" dirty="0"/>
              <a:t>x5C002000</a:t>
            </a:r>
            <a:r>
              <a:rPr lang="en-GB" sz="3600" dirty="0"/>
              <a:t> </a:t>
            </a:r>
            <a:r>
              <a:rPr lang="el-GR" sz="3600" dirty="0"/>
              <a:t>στην μνήμη, μέσω του διαύλου </a:t>
            </a:r>
            <a:r>
              <a:rPr lang="en-GB" sz="3600" dirty="0"/>
              <a:t>APB1.</a:t>
            </a:r>
          </a:p>
          <a:p>
            <a:endParaRPr lang="el-GR" sz="3600" dirty="0"/>
          </a:p>
          <a:p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89245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A9376-0BF5-3C40-FD7C-A5B5F924A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C4EDD5-3697-13B2-3635-175159C9FC38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6B10A72-150C-C2DE-07A8-4330018A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C954F8C-3A7A-0369-45EF-267BB2CF4C3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3CCE679-6F90-179D-C14D-9FB48D3525A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1057966-57AA-B3B1-9B1D-375F8BEAC54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7EB84015-0724-E385-6AF7-73E8B7688F03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00CADB5-578F-BFA1-BE2C-65DC26452271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4BECF34-0622-782A-CBCB-5E0D5C3E2C80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7F803-264D-16F7-8486-ED12D67C592D}"/>
              </a:ext>
            </a:extLst>
          </p:cNvPr>
          <p:cNvSpPr txBox="1"/>
          <p:nvPr/>
        </p:nvSpPr>
        <p:spPr>
          <a:xfrm>
            <a:off x="609600" y="2037750"/>
            <a:ext cx="16689786" cy="7247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SCU_PCGR1_OFS EQU 0x18</a:t>
            </a:r>
          </a:p>
          <a:p>
            <a:pPr>
              <a:lnSpc>
                <a:spcPct val="114000"/>
              </a:lnSpc>
              <a:buNone/>
            </a:pPr>
            <a:r>
              <a:rPr lang="el-GR" sz="3600" dirty="0"/>
              <a:t>Το </a:t>
            </a:r>
            <a:r>
              <a:rPr lang="en-GB" sz="3600" dirty="0"/>
              <a:t>SCU_PCGR1_OFS </a:t>
            </a:r>
            <a:r>
              <a:rPr lang="el-GR" sz="3600" dirty="0"/>
              <a:t>είναι ένας </a:t>
            </a:r>
            <a:r>
              <a:rPr lang="en-GB" sz="3600" b="1" dirty="0"/>
              <a:t>offset</a:t>
            </a:r>
            <a:r>
              <a:rPr lang="en-GB" sz="3600" dirty="0"/>
              <a:t>, </a:t>
            </a:r>
            <a:r>
              <a:rPr lang="el-GR" sz="3600" dirty="0"/>
              <a:t>δηλαδή η απόσταση (σε </a:t>
            </a:r>
            <a:r>
              <a:rPr lang="en-GB" sz="3600" dirty="0"/>
              <a:t>bytes) </a:t>
            </a:r>
            <a:r>
              <a:rPr lang="el-GR" sz="3600" dirty="0"/>
              <a:t>από τη βάση της διεύθυνσης του </a:t>
            </a:r>
            <a:r>
              <a:rPr lang="en-GB" sz="3600" dirty="0"/>
              <a:t>SCU, </a:t>
            </a:r>
            <a:r>
              <a:rPr lang="el-GR" sz="3600" dirty="0"/>
              <a:t>για να φτάσουμε στο </a:t>
            </a:r>
            <a:r>
              <a:rPr lang="en-GB" sz="3600" b="1" dirty="0"/>
              <a:t>Peripheral Clock Gating Register 1</a:t>
            </a:r>
            <a:r>
              <a:rPr lang="en-GB" sz="3600" dirty="0"/>
              <a:t>.</a:t>
            </a:r>
            <a:endParaRPr lang="el-GR" sz="3600" dirty="0"/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SCU_BASE = 0x5C002000  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PCGR1 offset = 0x18  </a:t>
            </a:r>
          </a:p>
          <a:p>
            <a:pPr>
              <a:lnSpc>
                <a:spcPct val="114000"/>
              </a:lnSpc>
              <a:spcAft>
                <a:spcPts val="1200"/>
              </a:spcAft>
              <a:buNone/>
            </a:pPr>
            <a:r>
              <a:rPr lang="en-GB" sz="2800" dirty="0">
                <a:solidFill>
                  <a:srgbClr val="FF0000"/>
                </a:solidFill>
              </a:rPr>
              <a:t>→ 0x5C002000 + 0x18 = 0x5C002018</a:t>
            </a:r>
          </a:p>
          <a:p>
            <a:pPr>
              <a:lnSpc>
                <a:spcPct val="114000"/>
              </a:lnSpc>
            </a:pPr>
            <a:r>
              <a:rPr lang="el-GR" sz="3600" dirty="0"/>
              <a:t>Στον </a:t>
            </a:r>
            <a:r>
              <a:rPr lang="en-GB" sz="3600" dirty="0"/>
              <a:t>STR91x, </a:t>
            </a:r>
            <a:r>
              <a:rPr lang="el-GR" sz="3600" dirty="0"/>
              <a:t>κάθε περιφερειακό (π.χ. </a:t>
            </a:r>
            <a:r>
              <a:rPr lang="en-GB" sz="3600" dirty="0"/>
              <a:t>GPIO, UART, Timer, </a:t>
            </a:r>
            <a:r>
              <a:rPr lang="el-GR" sz="3600" dirty="0"/>
              <a:t>κ.λπ.) έχει τη δική του πηγή ρολογιού (</a:t>
            </a:r>
            <a:r>
              <a:rPr lang="en-GB" sz="3600" dirty="0"/>
              <a:t>clock source)</a:t>
            </a:r>
            <a:r>
              <a:rPr lang="el-GR" sz="3600" dirty="0"/>
              <a:t>, </a:t>
            </a:r>
            <a:r>
              <a:rPr lang="en-GB" sz="3600" dirty="0"/>
              <a:t>ό</a:t>
            </a:r>
            <a:r>
              <a:rPr lang="el-GR" sz="3600" dirty="0"/>
              <a:t>που Για λόγους εξοικονόμησης ενέργειας, αυτά τα ρολόγια είναι απενεργοποιημένα εξ αρχής.</a:t>
            </a:r>
          </a:p>
          <a:p>
            <a:pPr>
              <a:buNone/>
            </a:pPr>
            <a:r>
              <a:rPr lang="el-GR" sz="3600" dirty="0"/>
              <a:t>Εάν δεν ενεργοποιηθεί το ρολόι για ένα περιφερειακό, τότε το περιφερειακό ναι μεν υπάρχει στη μνήμη, αλλά η </a:t>
            </a:r>
            <a:r>
              <a:rPr lang="en-GB" sz="3600" dirty="0"/>
              <a:t>CPU </a:t>
            </a:r>
            <a:r>
              <a:rPr lang="el-GR" sz="3600" dirty="0"/>
              <a:t>δεν μπορεί να το διαβάσει, το γράψει, να το ελέγξει.</a:t>
            </a:r>
          </a:p>
          <a:p>
            <a:pPr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09636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079CA9-9052-0818-D421-F755CD217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E790DB7-FF5C-68BB-B2BE-B9BC4A758088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A7ED722-9215-927A-D0FC-9692E177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8423F21-0A42-BF7B-01B4-771BBC30C890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0274A97-5E4E-EA5F-EBCF-56CC9A8A730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E3CFCCA-FE39-44A3-70D8-736E2296ED6E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8D74136-918E-2997-9904-84D4BA89133D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6EF32DB-106B-FE8C-DE04-2DBDA8B84894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62502AB-219A-A70C-6556-27136BECEC0C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81AB8-7273-F718-01B5-4AC1CCA320A3}"/>
              </a:ext>
            </a:extLst>
          </p:cNvPr>
          <p:cNvSpPr txBox="1"/>
          <p:nvPr/>
        </p:nvSpPr>
        <p:spPr>
          <a:xfrm>
            <a:off x="609600" y="2037750"/>
            <a:ext cx="16689786" cy="6305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SCU_PRR1_OFS EQU 0x20</a:t>
            </a:r>
          </a:p>
          <a:p>
            <a:pPr>
              <a:buNone/>
            </a:pPr>
            <a:r>
              <a:rPr lang="el-GR" sz="3600" dirty="0"/>
              <a:t>Αυτό δηλώνει ότι ο </a:t>
            </a:r>
            <a:r>
              <a:rPr lang="en-GB" sz="3600" b="1" dirty="0"/>
              <a:t>Peripheral Reset Register 1 (PRR1)</a:t>
            </a:r>
            <a:r>
              <a:rPr lang="en-GB" sz="3600" dirty="0"/>
              <a:t> </a:t>
            </a:r>
            <a:r>
              <a:rPr lang="el-GR" sz="3600" dirty="0"/>
              <a:t>βρίσκεται </a:t>
            </a:r>
            <a:r>
              <a:rPr lang="el-GR" sz="3600" b="1" dirty="0"/>
              <a:t>20 </a:t>
            </a:r>
            <a:r>
              <a:rPr lang="en-GB" sz="3600" b="1" dirty="0"/>
              <a:t>bytes </a:t>
            </a:r>
            <a:r>
              <a:rPr lang="el-GR" sz="3600" b="1" dirty="0"/>
              <a:t>μετά</a:t>
            </a:r>
            <a:r>
              <a:rPr lang="el-GR" sz="3600" dirty="0"/>
              <a:t> από τη βάση του </a:t>
            </a:r>
            <a:r>
              <a:rPr lang="en-GB" sz="3600" dirty="0"/>
              <a:t>SCU</a:t>
            </a:r>
            <a:r>
              <a:rPr lang="el-GR" sz="3600" dirty="0"/>
              <a:t>. Ο </a:t>
            </a:r>
            <a:r>
              <a:rPr lang="en-GB" sz="3600" b="1" dirty="0"/>
              <a:t>PRR1</a:t>
            </a:r>
            <a:r>
              <a:rPr lang="en-GB" sz="3600" dirty="0"/>
              <a:t> </a:t>
            </a:r>
            <a:r>
              <a:rPr lang="el-GR" sz="3600" dirty="0"/>
              <a:t>είναι ένας </a:t>
            </a:r>
            <a:r>
              <a:rPr lang="en-GB" sz="3600" dirty="0"/>
              <a:t>register </a:t>
            </a:r>
            <a:r>
              <a:rPr lang="el-GR" sz="3600" dirty="0"/>
              <a:t>που ελέγχει το σήμα </a:t>
            </a:r>
            <a:r>
              <a:rPr lang="en-GB" sz="3600" b="1" dirty="0"/>
              <a:t>Reset</a:t>
            </a:r>
            <a:r>
              <a:rPr lang="en-GB" sz="3600" dirty="0"/>
              <a:t> </a:t>
            </a:r>
            <a:r>
              <a:rPr lang="el-GR" sz="3600" dirty="0"/>
              <a:t>για πολλά περιφερειακά.</a:t>
            </a:r>
          </a:p>
          <a:p>
            <a:pPr>
              <a:spcAft>
                <a:spcPts val="1200"/>
              </a:spcAft>
              <a:buNone/>
            </a:pPr>
            <a:r>
              <a:rPr lang="el-GR" sz="3600" dirty="0"/>
              <a:t>Με </a:t>
            </a:r>
            <a:r>
              <a:rPr lang="en-GB" sz="3600" dirty="0"/>
              <a:t>bit</a:t>
            </a:r>
            <a:r>
              <a:rPr lang="el-GR" sz="3600" dirty="0"/>
              <a:t> </a:t>
            </a:r>
            <a:r>
              <a:rPr lang="el-GR" sz="3600" b="1" dirty="0"/>
              <a:t>0</a:t>
            </a:r>
            <a:r>
              <a:rPr lang="en-GB" sz="3600" dirty="0"/>
              <a:t> </a:t>
            </a:r>
            <a:r>
              <a:rPr lang="el-GR" sz="3600" dirty="0"/>
              <a:t>σε αυτό το </a:t>
            </a:r>
            <a:r>
              <a:rPr lang="en-GB" sz="3600" dirty="0"/>
              <a:t>register</a:t>
            </a:r>
            <a:r>
              <a:rPr lang="el-GR" sz="3600" dirty="0"/>
              <a:t>, το περιφερειακό παραμένει σε </a:t>
            </a:r>
            <a:r>
              <a:rPr lang="en-GB" sz="3600" dirty="0"/>
              <a:t>reset</a:t>
            </a:r>
            <a:r>
              <a:rPr lang="el-GR" sz="3600" dirty="0"/>
              <a:t> κατάσταση</a:t>
            </a:r>
            <a:r>
              <a:rPr lang="en-GB" sz="3600" dirty="0"/>
              <a:t> (</a:t>
            </a:r>
            <a:r>
              <a:rPr lang="el-GR" sz="3600" dirty="0"/>
              <a:t>σαν να είναι απενεργοποιημένο), ενώ με </a:t>
            </a:r>
            <a:r>
              <a:rPr lang="en-US" sz="3600" dirty="0"/>
              <a:t>bit </a:t>
            </a:r>
            <a:r>
              <a:rPr lang="en-US" sz="3600" b="1" dirty="0"/>
              <a:t>1</a:t>
            </a:r>
            <a:r>
              <a:rPr lang="el-GR" sz="3600" b="1" dirty="0"/>
              <a:t>, </a:t>
            </a:r>
            <a:r>
              <a:rPr lang="el-GR" sz="3600" dirty="0"/>
              <a:t>το περιφερειακό βγαίνει από </a:t>
            </a:r>
            <a:r>
              <a:rPr lang="en-GB" sz="3600" dirty="0"/>
              <a:t>reset </a:t>
            </a:r>
            <a:r>
              <a:rPr lang="el-GR" sz="3600" dirty="0"/>
              <a:t>και μπορεί να λειτουργήσει.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SCU_BASE = 0x5C002000  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Offset = 0x20  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→ </a:t>
            </a:r>
            <a:r>
              <a:rPr lang="el-GR" sz="2800" dirty="0">
                <a:solidFill>
                  <a:srgbClr val="FF0000"/>
                </a:solidFill>
              </a:rPr>
              <a:t>Διεύθυνση </a:t>
            </a:r>
            <a:r>
              <a:rPr lang="en-GB" sz="2800" dirty="0">
                <a:solidFill>
                  <a:srgbClr val="FF0000"/>
                </a:solidFill>
              </a:rPr>
              <a:t>PRR1 = 0x5C002020</a:t>
            </a:r>
          </a:p>
          <a:p>
            <a:pPr>
              <a:buNone/>
            </a:pP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242770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132AF-B7D6-F4CC-6831-568CA1356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0528D36-CA33-9221-43A9-0F78EA9956B1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44CD3E0-0413-2253-6F8B-24E44D4DB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297154EF-B1E9-5106-2805-2380B3F9C78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B7A323-9CA5-2347-E8B0-42D8F4EA50E8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84D668C-6E70-3666-4682-ACE2AC80D8BA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E400B7B9-96EC-401D-683B-BC85F4ABC2D9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DFA5FC0-878D-F59E-01C4-F31B7A4B4A7A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3AC8FD9-89C0-6268-4257-4C15316FFAB9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A082D-EB78-C909-4D5E-EB90DD9C9DC8}"/>
              </a:ext>
            </a:extLst>
          </p:cNvPr>
          <p:cNvSpPr txBox="1"/>
          <p:nvPr/>
        </p:nvSpPr>
        <p:spPr>
          <a:xfrm>
            <a:off x="609600" y="2037750"/>
            <a:ext cx="16689786" cy="698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SCU_GPIOUT7_OFS EQU 0x60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/>
              <a:t>Ορίζει ότι το </a:t>
            </a:r>
            <a:r>
              <a:rPr lang="en-GB" sz="3200" b="1" dirty="0"/>
              <a:t>offset </a:t>
            </a:r>
            <a:r>
              <a:rPr lang="el-GR" sz="3200" dirty="0"/>
              <a:t>για τον καταχωρητή εξόδου </a:t>
            </a:r>
            <a:r>
              <a:rPr lang="en-GB" sz="3200" b="1" dirty="0"/>
              <a:t>GPIO7</a:t>
            </a:r>
            <a:r>
              <a:rPr lang="en-GB" sz="3200" dirty="0"/>
              <a:t> (Output Register) </a:t>
            </a:r>
            <a:r>
              <a:rPr lang="el-GR" sz="3200" dirty="0"/>
              <a:t>είναι </a:t>
            </a:r>
            <a:r>
              <a:rPr lang="el-GR" sz="3200" b="1" dirty="0"/>
              <a:t>0</a:t>
            </a:r>
            <a:r>
              <a:rPr lang="en-GB" sz="3200" b="1" dirty="0"/>
              <a:t>x60</a:t>
            </a:r>
            <a:r>
              <a:rPr lang="en-GB" sz="3200" dirty="0"/>
              <a:t> bytes </a:t>
            </a:r>
            <a:r>
              <a:rPr lang="el-GR" sz="3200" dirty="0"/>
              <a:t>μετά τη βάση του </a:t>
            </a:r>
            <a:r>
              <a:rPr lang="en-GB" sz="3200" dirty="0"/>
              <a:t>SCU.</a:t>
            </a:r>
            <a:r>
              <a:rPr lang="el-GR" sz="3200" dirty="0"/>
              <a:t> Αυτός ο καταχωρητής, χρησιμοποιείται για να δηλώσουμε ποια από τα </a:t>
            </a:r>
            <a:r>
              <a:rPr lang="en-GB" sz="3200" dirty="0"/>
              <a:t>pins </a:t>
            </a:r>
            <a:r>
              <a:rPr lang="el-GR" sz="3200" dirty="0"/>
              <a:t>του </a:t>
            </a:r>
            <a:r>
              <a:rPr lang="en-GB" sz="3200" dirty="0"/>
              <a:t>GPIO7 </a:t>
            </a:r>
            <a:r>
              <a:rPr lang="el-GR" sz="3200" dirty="0"/>
              <a:t>λειτουργούν ως </a:t>
            </a:r>
            <a:r>
              <a:rPr lang="el-GR" sz="3200" b="1" dirty="0"/>
              <a:t>ψηφιακές έξοδοι</a:t>
            </a:r>
            <a:r>
              <a:rPr lang="el-GR" sz="3200" dirty="0"/>
              <a:t> (και όχι είσοδοι ή εναλλακτικές λειτουργίες).</a:t>
            </a:r>
          </a:p>
          <a:p>
            <a:pPr>
              <a:buNone/>
            </a:pPr>
            <a:r>
              <a:rPr lang="el-GR" sz="3200" dirty="0"/>
              <a:t>Ο </a:t>
            </a:r>
            <a:r>
              <a:rPr lang="en-GB" sz="3200" b="1" dirty="0"/>
              <a:t>Port 7</a:t>
            </a:r>
            <a:r>
              <a:rPr lang="en-GB" sz="3200" dirty="0"/>
              <a:t> </a:t>
            </a:r>
            <a:r>
              <a:rPr lang="el-GR" sz="3200" dirty="0"/>
              <a:t>είναι ένα σύνολο από </a:t>
            </a:r>
            <a:r>
              <a:rPr lang="el-GR" sz="3200" b="1" dirty="0"/>
              <a:t>ψηφιακά </a:t>
            </a:r>
            <a:r>
              <a:rPr lang="en-GB" sz="3200" b="1" dirty="0"/>
              <a:t>pins</a:t>
            </a:r>
            <a:r>
              <a:rPr lang="el-GR" sz="3200" b="1" dirty="0"/>
              <a:t>, </a:t>
            </a:r>
            <a:r>
              <a:rPr lang="el-GR" sz="3200" dirty="0"/>
              <a:t>(π.χ. </a:t>
            </a:r>
            <a:r>
              <a:rPr lang="en-GB" sz="3200" dirty="0"/>
              <a:t>P7.0 </a:t>
            </a:r>
            <a:r>
              <a:rPr lang="el-GR" sz="3200" dirty="0"/>
              <a:t>έως </a:t>
            </a:r>
            <a:r>
              <a:rPr lang="en-GB" sz="3200" dirty="0"/>
              <a:t>P7.7).</a:t>
            </a:r>
          </a:p>
          <a:p>
            <a:pPr>
              <a:buNone/>
            </a:pPr>
            <a:r>
              <a:rPr lang="el-GR" sz="3200" dirty="0"/>
              <a:t>Κάθε </a:t>
            </a:r>
            <a:r>
              <a:rPr lang="en-GB" sz="3200" dirty="0"/>
              <a:t>bit </a:t>
            </a:r>
            <a:r>
              <a:rPr lang="el-GR" sz="3200" dirty="0"/>
              <a:t>στον </a:t>
            </a:r>
            <a:r>
              <a:rPr lang="en-GB" sz="3200" dirty="0"/>
              <a:t>register </a:t>
            </a:r>
            <a:r>
              <a:rPr lang="el-GR" sz="3200" dirty="0"/>
              <a:t>αντιστοιχεί σε ένα </a:t>
            </a:r>
            <a:r>
              <a:rPr lang="en-GB" sz="3200" dirty="0"/>
              <a:t>pin:</a:t>
            </a:r>
          </a:p>
          <a:p>
            <a:r>
              <a:rPr lang="en-GB" sz="3200" dirty="0"/>
              <a:t>bit 0 ➜ P7.0</a:t>
            </a:r>
          </a:p>
          <a:p>
            <a:r>
              <a:rPr lang="en-GB" sz="3200" dirty="0"/>
              <a:t>bit 1 ➜ P7.1</a:t>
            </a:r>
          </a:p>
          <a:p>
            <a:r>
              <a:rPr lang="en-GB" sz="3200" dirty="0"/>
              <a:t>…</a:t>
            </a:r>
          </a:p>
          <a:p>
            <a:pPr>
              <a:spcAft>
                <a:spcPts val="1200"/>
              </a:spcAft>
            </a:pPr>
            <a:r>
              <a:rPr lang="en-GB" sz="3200" dirty="0"/>
              <a:t>bit 7 ➜ P7.7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SCU_BASE = 0x5C002000  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Offset = 0x60  </a:t>
            </a:r>
          </a:p>
          <a:p>
            <a:pPr>
              <a:lnSpc>
                <a:spcPct val="114000"/>
              </a:lnSpc>
              <a:buNone/>
            </a:pPr>
            <a:r>
              <a:rPr lang="en-GB" sz="2800" dirty="0">
                <a:solidFill>
                  <a:srgbClr val="FF0000"/>
                </a:solidFill>
              </a:rPr>
              <a:t>→ 0x5C002000 + 0x60 = 0x5C002060</a:t>
            </a:r>
          </a:p>
        </p:txBody>
      </p:sp>
    </p:spTree>
    <p:extLst>
      <p:ext uri="{BB962C8B-B14F-4D97-AF65-F5344CB8AC3E}">
        <p14:creationId xmlns:p14="http://schemas.microsoft.com/office/powerpoint/2010/main" val="68571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BEC1D3-B37A-D068-9326-7D6725D8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546CD1-0130-58CA-065E-708A358DBCBD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9F21934-8F9D-759D-489D-9E6004F9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C37D398F-75AD-2FBF-0381-2E4EB2C5A8A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86DEA66-F17C-9562-67D1-F59473BD0E3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776FC5C-01CF-196C-D322-FC279733CCE2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EFAE61A-7664-0BBE-6E5C-865C0C7471BE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542AB65-C8E8-BACD-A4F1-8CE132DA8B9A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A0B26E8-F689-3BEA-0052-AC58457D75BC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29ABF-E948-14E5-D6B2-52DF552D15B4}"/>
              </a:ext>
            </a:extLst>
          </p:cNvPr>
          <p:cNvSpPr txBox="1"/>
          <p:nvPr/>
        </p:nvSpPr>
        <p:spPr>
          <a:xfrm>
            <a:off x="609600" y="2037750"/>
            <a:ext cx="16689786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SCU_PCGR1_Val   EQU  0x00220000 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SCU_PRR1_Val    EQU  0x00220000</a:t>
            </a:r>
          </a:p>
          <a:p>
            <a:pPr>
              <a:lnSpc>
                <a:spcPct val="120000"/>
              </a:lnSpc>
              <a:buNone/>
            </a:pPr>
            <a:r>
              <a:rPr lang="el-GR" sz="3200" dirty="0"/>
              <a:t>Δηλώνει τη </a:t>
            </a:r>
            <a:r>
              <a:rPr lang="el-GR" sz="3200" b="1" dirty="0"/>
              <a:t>μάσκα</a:t>
            </a:r>
            <a:r>
              <a:rPr lang="el-GR" sz="3200" dirty="0"/>
              <a:t> για να </a:t>
            </a:r>
            <a:r>
              <a:rPr lang="el-GR" sz="3200" b="1" dirty="0"/>
              <a:t>αφαιρεθεί το </a:t>
            </a:r>
            <a:r>
              <a:rPr lang="en-GB" sz="3200" b="1" dirty="0"/>
              <a:t>reset</a:t>
            </a:r>
            <a:r>
              <a:rPr lang="en-GB" sz="3200" dirty="0"/>
              <a:t> </a:t>
            </a:r>
            <a:r>
              <a:rPr lang="el-GR" sz="3200" dirty="0"/>
              <a:t>από τα ίδια περιφερειακά μέσω του </a:t>
            </a:r>
            <a:r>
              <a:rPr lang="en-GB" sz="3200" dirty="0"/>
              <a:t>PRR1 register.</a:t>
            </a:r>
            <a:br>
              <a:rPr lang="en-GB" sz="3200" dirty="0"/>
            </a:br>
            <a:r>
              <a:rPr lang="el-GR" sz="3200" dirty="0"/>
              <a:t>Στην ουσία, είναι το "ξεκλείδωμα" που επιτρέπει στο περιφερειακό να λειτουργήσει μετά την ενεργοποίηση του ρολογιού.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l-GR" sz="3200" dirty="0"/>
              <a:t>Και στις δύο περιπτώσεις, χρησιμοποιείται η ίδια τιμή, γιατί αφορά </a:t>
            </a:r>
            <a:r>
              <a:rPr lang="el-GR" sz="3200" b="1" dirty="0"/>
              <a:t>τα ίδια </a:t>
            </a:r>
            <a:r>
              <a:rPr lang="en-GB" sz="3200" b="1" dirty="0"/>
              <a:t>bits</a:t>
            </a:r>
            <a:r>
              <a:rPr lang="en-GB" sz="3200" dirty="0"/>
              <a:t> (</a:t>
            </a:r>
            <a:r>
              <a:rPr lang="el-GR" sz="3200" dirty="0"/>
              <a:t>τα ίδια περιφερειακά).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PCGR1 (Clock): </a:t>
            </a:r>
            <a:r>
              <a:rPr lang="el-GR" sz="3200" dirty="0"/>
              <a:t>Ξεκλειδώνει ρολόι για </a:t>
            </a:r>
            <a:r>
              <a:rPr lang="en-GB" sz="3200" dirty="0"/>
              <a:t>GPIO.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/>
              <a:t>PRR1 (Reset): </a:t>
            </a:r>
            <a:r>
              <a:rPr lang="el-GR" sz="3200" dirty="0"/>
              <a:t>Βγάζει </a:t>
            </a:r>
            <a:r>
              <a:rPr lang="en-GB" sz="3200" dirty="0"/>
              <a:t>GPIO </a:t>
            </a:r>
            <a:r>
              <a:rPr lang="el-GR" sz="3200" dirty="0"/>
              <a:t>από </a:t>
            </a:r>
            <a:r>
              <a:rPr lang="en-GB" sz="3200" dirty="0"/>
              <a:t>reset.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21105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BE0C1F-52A1-3D4D-E54E-6EE0D6145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36DD94-0F18-0B7F-084C-6517B35E8D25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F27AA91-666D-77A4-680C-ED3E392A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770E1C5A-DB62-0636-1013-340ED78794AC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4C0F376-8E4F-DBBD-3D4B-0901A41CE83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9F1F604-CBFA-9E96-A2FE-D6D0ED710947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33A42A2-E67A-B141-2481-2D470FFF5832}"/>
              </a:ext>
            </a:extLst>
          </p:cNvPr>
          <p:cNvSpPr txBox="1"/>
          <p:nvPr/>
        </p:nvSpPr>
        <p:spPr>
          <a:xfrm>
            <a:off x="762000" y="360118"/>
            <a:ext cx="16840200" cy="1174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Lab6_GPIOs_assembly.s</a:t>
            </a:r>
            <a:r>
              <a:rPr kumimoji="0" lang="el-GR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	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C8BFE0A-DC8E-48D7-26BD-44A75DFEB807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C1E2B2F-672D-F1C7-A26D-5CD26B66EA3E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143E9-B540-6631-A123-1A4019E42168}"/>
              </a:ext>
            </a:extLst>
          </p:cNvPr>
          <p:cNvSpPr txBox="1"/>
          <p:nvPr/>
        </p:nvSpPr>
        <p:spPr>
          <a:xfrm>
            <a:off x="609600" y="2037750"/>
            <a:ext cx="16689786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GPIO7_DATA_ADDR EQU APB0_NBUF_BASE + 0x0000D000 </a:t>
            </a:r>
            <a:endParaRPr kumimoji="0" lang="el-GR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r>
              <a:rPr lang="el-GR" sz="3200" dirty="0"/>
              <a:t>Αυτή η γραμμή δηλώνει τη βασική διεύθυνση μνήμης του καταχωρητή δεδομένων (</a:t>
            </a:r>
            <a:r>
              <a:rPr lang="en-GB" sz="3200" dirty="0"/>
              <a:t>data register) </a:t>
            </a:r>
            <a:r>
              <a:rPr lang="el-GR" sz="3200" dirty="0"/>
              <a:t>για τον </a:t>
            </a:r>
            <a:r>
              <a:rPr lang="en-GB" sz="3200" dirty="0"/>
              <a:t>Port 7 (GPIO7).</a:t>
            </a:r>
            <a:endParaRPr lang="el-GR" sz="3200" dirty="0"/>
          </a:p>
          <a:p>
            <a:pPr>
              <a:spcAft>
                <a:spcPts val="1800"/>
              </a:spcAft>
              <a:buNone/>
            </a:pPr>
            <a:r>
              <a:rPr lang="el-GR" sz="3200" dirty="0"/>
              <a:t>Το </a:t>
            </a:r>
            <a:r>
              <a:rPr lang="en-GB" sz="3200" b="1" dirty="0"/>
              <a:t>GPIO7_DATA_ADDR</a:t>
            </a:r>
            <a:r>
              <a:rPr lang="el-GR" sz="3200" b="1" dirty="0"/>
              <a:t>, </a:t>
            </a:r>
            <a:r>
              <a:rPr lang="el-GR" sz="3200" dirty="0"/>
              <a:t>είναι η διεύθυνση από όπου η </a:t>
            </a:r>
            <a:r>
              <a:rPr lang="en-GB" sz="3200" dirty="0"/>
              <a:t>CPU </a:t>
            </a:r>
            <a:r>
              <a:rPr lang="el-GR" sz="3200" dirty="0"/>
              <a:t>διαβάζει την κατάσταση </a:t>
            </a:r>
            <a:r>
              <a:rPr lang="el-GR" sz="3200" b="1" dirty="0"/>
              <a:t>(0 </a:t>
            </a:r>
            <a:r>
              <a:rPr lang="el-GR" sz="3200" dirty="0"/>
              <a:t>ή</a:t>
            </a:r>
            <a:r>
              <a:rPr lang="el-GR" sz="3200" b="1" dirty="0"/>
              <a:t> 1)</a:t>
            </a:r>
            <a:r>
              <a:rPr lang="el-GR" sz="3200" dirty="0"/>
              <a:t> των </a:t>
            </a:r>
            <a:r>
              <a:rPr lang="en-GB" sz="3200" dirty="0"/>
              <a:t>pins </a:t>
            </a:r>
            <a:r>
              <a:rPr lang="el-GR" sz="3200" dirty="0"/>
              <a:t>ή γράφει τιμές για να θέσει κάποιο </a:t>
            </a:r>
            <a:r>
              <a:rPr lang="en-GB" sz="3200" dirty="0"/>
              <a:t>pin </a:t>
            </a:r>
            <a:r>
              <a:rPr lang="el-GR" sz="3200" dirty="0"/>
              <a:t>ψηλά/χαμηλά (</a:t>
            </a:r>
            <a:r>
              <a:rPr lang="en-GB" sz="3200" dirty="0"/>
              <a:t>High/Low).</a:t>
            </a:r>
          </a:p>
          <a:p>
            <a:r>
              <a:rPr lang="en-US" sz="3600" kern="0" dirty="0">
                <a:solidFill>
                  <a:srgbClr val="FF0000"/>
                </a:solidFill>
              </a:rPr>
              <a:t>GPIO7_DIR_OFS EQU 0x00000400</a:t>
            </a:r>
            <a:endParaRPr lang="el-GR" sz="3600" kern="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sz="3200" dirty="0"/>
              <a:t>Δηλώνει το </a:t>
            </a:r>
            <a:r>
              <a:rPr lang="en-GB" sz="3200" b="1" dirty="0"/>
              <a:t>offset</a:t>
            </a:r>
            <a:r>
              <a:rPr lang="en-GB" sz="3200" dirty="0"/>
              <a:t> </a:t>
            </a:r>
            <a:r>
              <a:rPr lang="el-GR" sz="3200" dirty="0"/>
              <a:t>για τον καταχωρητή κατεύθυνσης (</a:t>
            </a:r>
            <a:r>
              <a:rPr lang="en-GB" sz="3200" dirty="0"/>
              <a:t>direction register) </a:t>
            </a:r>
            <a:r>
              <a:rPr lang="el-GR" sz="3200" dirty="0"/>
              <a:t>του </a:t>
            </a:r>
            <a:r>
              <a:rPr lang="en-GB" sz="3200" dirty="0"/>
              <a:t>Port 7.</a:t>
            </a:r>
          </a:p>
          <a:p>
            <a:pPr>
              <a:spcAft>
                <a:spcPts val="1200"/>
              </a:spcAft>
              <a:buNone/>
            </a:pPr>
            <a:r>
              <a:rPr lang="el-GR" sz="3200" dirty="0"/>
              <a:t>Αυτός ο </a:t>
            </a:r>
            <a:r>
              <a:rPr lang="en-GB" sz="3200" dirty="0"/>
              <a:t>register</a:t>
            </a:r>
            <a:r>
              <a:rPr lang="el-GR" sz="3200" dirty="0"/>
              <a:t>,</a:t>
            </a:r>
            <a:r>
              <a:rPr lang="en-GB" sz="3200" dirty="0"/>
              <a:t> </a:t>
            </a:r>
            <a:r>
              <a:rPr lang="el-GR" sz="3200" dirty="0"/>
              <a:t>καθορίζει τι είδους λειτουργία έχει το κάθε </a:t>
            </a:r>
            <a:r>
              <a:rPr lang="en-GB" sz="3200" dirty="0"/>
              <a:t>pin</a:t>
            </a:r>
            <a:r>
              <a:rPr lang="el-GR" sz="3200" dirty="0"/>
              <a:t>,</a:t>
            </a:r>
            <a:r>
              <a:rPr lang="el-GR" sz="3200" b="1" dirty="0"/>
              <a:t> </a:t>
            </a:r>
            <a:r>
              <a:rPr lang="el-GR" sz="3200" dirty="0"/>
              <a:t> δηλαδή, έξοδος (</a:t>
            </a:r>
            <a:r>
              <a:rPr lang="en-GB" sz="3200" dirty="0"/>
              <a:t>output)</a:t>
            </a:r>
            <a:r>
              <a:rPr lang="el-GR" sz="3200" dirty="0"/>
              <a:t>,</a:t>
            </a:r>
            <a:r>
              <a:rPr lang="en-GB" sz="3200" dirty="0"/>
              <a:t> </a:t>
            </a:r>
            <a:r>
              <a:rPr lang="el-GR" sz="3200" dirty="0"/>
              <a:t>ή είσοδος (</a:t>
            </a:r>
            <a:r>
              <a:rPr lang="en-GB" sz="3200" dirty="0"/>
              <a:t>input).</a:t>
            </a:r>
            <a:endParaRPr lang="el-GR" sz="3200" dirty="0"/>
          </a:p>
          <a:p>
            <a:pPr>
              <a:buNone/>
            </a:pPr>
            <a:r>
              <a:rPr lang="el-GR" sz="3200" dirty="0"/>
              <a:t>Μαζί, αυτοί οι δύο </a:t>
            </a:r>
            <a:r>
              <a:rPr lang="en-GB" sz="3200" dirty="0"/>
              <a:t>register </a:t>
            </a:r>
            <a:r>
              <a:rPr lang="el-GR" sz="3200" dirty="0"/>
              <a:t>επιτρέπουν στον μικροελεγκτή, να επικοινωνεί με το εξωτερικό περιβάλλον, όπως π.χ. τα </a:t>
            </a:r>
            <a:r>
              <a:rPr lang="en-GB" sz="3200" dirty="0"/>
              <a:t>LED, </a:t>
            </a:r>
            <a:r>
              <a:rPr lang="el-GR" sz="3200" dirty="0"/>
              <a:t>τα κουμπιά, οι αισθητήρες.</a:t>
            </a:r>
          </a:p>
        </p:txBody>
      </p:sp>
    </p:spTree>
    <p:extLst>
      <p:ext uri="{BB962C8B-B14F-4D97-AF65-F5344CB8AC3E}">
        <p14:creationId xmlns:p14="http://schemas.microsoft.com/office/powerpoint/2010/main" val="72388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2661</Words>
  <Application>Microsoft Macintosh PowerPoint</Application>
  <PresentationFormat>Custom</PresentationFormat>
  <Paragraphs>195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Klein Bold</vt:lpstr>
      <vt:lpstr>Calibri</vt:lpstr>
      <vt:lpstr>Helios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dc:creator>Katerina</dc:creator>
  <cp:lastModifiedBy>ΑΛΕΞΑΝΔΡΟΣ ΣΠΟΥΡΝΙΑΣ</cp:lastModifiedBy>
  <cp:revision>12</cp:revision>
  <dcterms:created xsi:type="dcterms:W3CDTF">2006-08-16T00:00:00Z</dcterms:created>
  <dcterms:modified xsi:type="dcterms:W3CDTF">2025-05-01T14:26:35Z</dcterms:modified>
  <dc:identifier>DAGHVwlEyzo</dc:identifier>
</cp:coreProperties>
</file>