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24"/>
  </p:notesMasterIdLst>
  <p:sldIdLst>
    <p:sldId id="256" r:id="rId2"/>
    <p:sldId id="276" r:id="rId3"/>
    <p:sldId id="275" r:id="rId4"/>
    <p:sldId id="257" r:id="rId5"/>
    <p:sldId id="258" r:id="rId6"/>
    <p:sldId id="277" r:id="rId7"/>
    <p:sldId id="259" r:id="rId8"/>
    <p:sldId id="261" r:id="rId9"/>
    <p:sldId id="262" r:id="rId10"/>
    <p:sldId id="278" r:id="rId11"/>
    <p:sldId id="268" r:id="rId12"/>
    <p:sldId id="264" r:id="rId13"/>
    <p:sldId id="266" r:id="rId14"/>
    <p:sldId id="267" r:id="rId15"/>
    <p:sldId id="265" r:id="rId16"/>
    <p:sldId id="263" r:id="rId17"/>
    <p:sldId id="269" r:id="rId18"/>
    <p:sldId id="271" r:id="rId19"/>
    <p:sldId id="270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874" y="1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9D0372-B707-4265-A2D0-2F9C539A678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995662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6A16C3-A07B-44BB-83FB-D591FB74CFF8}" type="slidenum">
              <a:rPr lang="el-GR" altLang="en-US" smtClean="0"/>
              <a:pPr>
                <a:spcBef>
                  <a:spcPct val="0"/>
                </a:spcBef>
              </a:pPr>
              <a:t>1</a:t>
            </a:fld>
            <a:endParaRPr lang="el-GR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832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0CE896-BB2A-4FB5-9D38-18A6576E64C4}" type="slidenum">
              <a:rPr lang="el-GR" altLang="en-US" smtClean="0"/>
              <a:pPr>
                <a:spcBef>
                  <a:spcPct val="0"/>
                </a:spcBef>
              </a:pPr>
              <a:t>13</a:t>
            </a:fld>
            <a:endParaRPr lang="el-GR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78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928ED1-65A4-4AC7-9E36-530D8F6E304E}" type="slidenum">
              <a:rPr lang="el-GR" altLang="en-US" smtClean="0"/>
              <a:pPr>
                <a:spcBef>
                  <a:spcPct val="0"/>
                </a:spcBef>
              </a:pPr>
              <a:t>14</a:t>
            </a:fld>
            <a:endParaRPr lang="el-GR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718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806DB7-20AD-4E7E-A843-8761DA849297}" type="slidenum">
              <a:rPr lang="el-GR" altLang="en-US" smtClean="0"/>
              <a:pPr>
                <a:spcBef>
                  <a:spcPct val="0"/>
                </a:spcBef>
              </a:pPr>
              <a:t>15</a:t>
            </a:fld>
            <a:endParaRPr lang="el-GR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00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73A174-B218-469F-B483-71C5FFE6CD72}" type="slidenum">
              <a:rPr lang="el-GR" altLang="en-US" smtClean="0"/>
              <a:pPr>
                <a:spcBef>
                  <a:spcPct val="0"/>
                </a:spcBef>
              </a:pPr>
              <a:t>16</a:t>
            </a:fld>
            <a:endParaRPr lang="el-GR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53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10ECEB-BC26-41BF-9EE6-A6094EA584CD}" type="slidenum">
              <a:rPr lang="el-GR" altLang="en-US" smtClean="0"/>
              <a:pPr>
                <a:spcBef>
                  <a:spcPct val="0"/>
                </a:spcBef>
              </a:pPr>
              <a:t>17</a:t>
            </a:fld>
            <a:endParaRPr lang="el-GR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206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C01842-E34C-4B0D-BD27-8BF3EB987131}" type="slidenum">
              <a:rPr lang="el-GR" altLang="en-US" smtClean="0"/>
              <a:pPr>
                <a:spcBef>
                  <a:spcPct val="0"/>
                </a:spcBef>
              </a:pPr>
              <a:t>18</a:t>
            </a:fld>
            <a:endParaRPr lang="el-GR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7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0C1596-C791-4166-A509-B1BEA6FE7DE5}" type="slidenum">
              <a:rPr lang="el-GR" altLang="en-US" smtClean="0"/>
              <a:pPr>
                <a:spcBef>
                  <a:spcPct val="0"/>
                </a:spcBef>
              </a:pPr>
              <a:t>19</a:t>
            </a:fld>
            <a:endParaRPr lang="el-GR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1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4FD78E-91A1-40F7-8C2E-6441CD189318}" type="slidenum">
              <a:rPr lang="el-GR" altLang="en-US" smtClean="0"/>
              <a:pPr>
                <a:spcBef>
                  <a:spcPct val="0"/>
                </a:spcBef>
              </a:pPr>
              <a:t>20</a:t>
            </a:fld>
            <a:endParaRPr lang="el-GR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02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9A9BFF-85DA-4680-B7EC-5F9F8E70AB50}" type="slidenum">
              <a:rPr lang="el-GR" altLang="en-US" smtClean="0"/>
              <a:pPr>
                <a:spcBef>
                  <a:spcPct val="0"/>
                </a:spcBef>
              </a:pPr>
              <a:t>21</a:t>
            </a:fld>
            <a:endParaRPr lang="el-GR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26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7558D0-3845-443A-9155-FA0098977782}" type="slidenum">
              <a:rPr lang="el-GR" altLang="en-US" smtClean="0"/>
              <a:pPr>
                <a:spcBef>
                  <a:spcPct val="0"/>
                </a:spcBef>
              </a:pPr>
              <a:t>22</a:t>
            </a:fld>
            <a:endParaRPr lang="el-GR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0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2B0873-6F8E-4CE6-A099-34799B23F7FF}" type="slidenum">
              <a:rPr lang="el-GR" altLang="en-US" smtClean="0"/>
              <a:pPr>
                <a:spcBef>
                  <a:spcPct val="0"/>
                </a:spcBef>
              </a:pPr>
              <a:t>4</a:t>
            </a:fld>
            <a:endParaRPr lang="el-GR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81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9E90A4-D995-42F6-B575-F9721E38CAA1}" type="slidenum">
              <a:rPr lang="el-GR" altLang="en-US" smtClean="0"/>
              <a:pPr>
                <a:spcBef>
                  <a:spcPct val="0"/>
                </a:spcBef>
              </a:pPr>
              <a:t>5</a:t>
            </a:fld>
            <a:endParaRPr lang="el-GR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85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9AAF1E-0FC9-43A5-BECD-EFC0DAB64EEE}" type="slidenum">
              <a:rPr lang="el-GR" altLang="en-US" smtClean="0"/>
              <a:pPr>
                <a:spcBef>
                  <a:spcPct val="0"/>
                </a:spcBef>
              </a:pPr>
              <a:t>6</a:t>
            </a:fld>
            <a:endParaRPr lang="el-GR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73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81E5E4-3B7C-429D-BB31-4F764EB96B54}" type="slidenum">
              <a:rPr lang="el-GR" altLang="en-US" smtClean="0"/>
              <a:pPr>
                <a:spcBef>
                  <a:spcPct val="0"/>
                </a:spcBef>
              </a:pPr>
              <a:t>7</a:t>
            </a:fld>
            <a:endParaRPr lang="el-GR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49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EFBF4F-CE08-4410-B2D6-9D8BBA62F633}" type="slidenum">
              <a:rPr lang="el-GR" altLang="en-US" smtClean="0"/>
              <a:pPr>
                <a:spcBef>
                  <a:spcPct val="0"/>
                </a:spcBef>
              </a:pPr>
              <a:t>8</a:t>
            </a:fld>
            <a:endParaRPr lang="el-GR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694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BDDB65-080A-4F3B-BAC2-D150B7EE2623}" type="slidenum">
              <a:rPr lang="el-GR" altLang="en-US" smtClean="0"/>
              <a:pPr>
                <a:spcBef>
                  <a:spcPct val="0"/>
                </a:spcBef>
              </a:pPr>
              <a:t>9</a:t>
            </a:fld>
            <a:endParaRPr lang="el-GR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30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E337F9-FE33-4E68-8A6A-E3F34311870C}" type="slidenum">
              <a:rPr lang="el-GR" altLang="en-US" smtClean="0"/>
              <a:pPr>
                <a:spcBef>
                  <a:spcPct val="0"/>
                </a:spcBef>
              </a:pPr>
              <a:t>11</a:t>
            </a:fld>
            <a:endParaRPr lang="el-GR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6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2D9150-7CCD-459A-96F8-CCDAF57FDB7E}" type="slidenum">
              <a:rPr lang="el-GR" altLang="en-US" smtClean="0"/>
              <a:pPr>
                <a:spcBef>
                  <a:spcPct val="0"/>
                </a:spcBef>
              </a:pPr>
              <a:t>12</a:t>
            </a:fld>
            <a:endParaRPr lang="el-GR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8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E02EA5D7-48AB-4E42-94AA-933A6CA9F3AF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2289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E7C5DFF7-3F86-47D4-B890-ED8CD8A4FF06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405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E7C5DFF7-3F86-47D4-B890-ED8CD8A4FF06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569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E7C5DFF7-3F86-47D4-B890-ED8CD8A4FF06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046123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E7C5DFF7-3F86-47D4-B890-ED8CD8A4FF06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4757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E7C5DFF7-3F86-47D4-B890-ED8CD8A4FF06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237181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4B771-DFD6-46D0-AE88-B811E017D84D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70723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B278C-45B1-40EB-891E-46BEFFE815D6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928356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12C6E-CEE3-4CFE-A2FC-EAC68780330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836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5DFF7-3F86-47D4-B890-ED8CD8A4FF06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75308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197A9DF9-6764-40CC-BE7D-B7CB52750798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31847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96238F62-C219-4E3A-9840-BFC752E03BF5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56587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3F0105DA-EE31-4A2E-9094-F159469BECE8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1990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17A15-6A92-4DF5-983E-B82E294D11EF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78267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B11DE-8508-4126-B80E-5284F73D2F47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69894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909B-30F1-40FF-9AD2-5FA4D8FA1068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51575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5D87D530-CA9E-46B0-A227-27DA2A35E2FC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05737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E7C5DFF7-3F86-47D4-B890-ED8CD8A4FF06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1609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10023" y="909687"/>
            <a:ext cx="8422704" cy="208743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800" dirty="0">
                <a:latin typeface="Palatino Linotype" panose="02040502050505030304" pitchFamily="18" charset="0"/>
              </a:rPr>
              <a:t>Εισαγωγή στην Οργανωτική Συμπεριφορά</a:t>
            </a:r>
            <a:br>
              <a:rPr lang="el-GR" sz="4800" dirty="0">
                <a:latin typeface="Palatino Linotype" panose="02040502050505030304" pitchFamily="18" charset="0"/>
              </a:rPr>
            </a:br>
            <a:r>
              <a:rPr lang="el-GR" sz="3600" dirty="0">
                <a:solidFill>
                  <a:srgbClr val="FF0000"/>
                </a:solidFill>
                <a:latin typeface="Palatino Linotype" panose="02040502050505030304" pitchFamily="18" charset="0"/>
              </a:rPr>
              <a:t>Κεφάλαιο 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9736" y="4437112"/>
            <a:ext cx="6936344" cy="1489678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l-GR" sz="2400" dirty="0">
                <a:latin typeface="Palatino Linotype" panose="02040502050505030304" pitchFamily="18" charset="0"/>
              </a:rPr>
              <a:t>Αντώνης Κ. Τραυλός (</a:t>
            </a:r>
            <a:r>
              <a:rPr lang="en-US" sz="2400" dirty="0">
                <a:latin typeface="Palatino Linotype" panose="02040502050505030304" pitchFamily="18" charset="0"/>
              </a:rPr>
              <a:t>B.A., M.A., Ph.D.)</a:t>
            </a:r>
            <a:endParaRPr lang="el-GR" sz="2400" dirty="0">
              <a:latin typeface="Palatino Linotype" panose="02040502050505030304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el-GR" sz="2400" dirty="0">
                <a:latin typeface="Palatino Linotype" panose="02040502050505030304" pitchFamily="18" charset="0"/>
              </a:rPr>
              <a:t>Καθηγητής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l-GR" sz="1600" dirty="0">
                <a:latin typeface="Palatino Linotype" panose="02040502050505030304" pitchFamily="18" charset="0"/>
              </a:rPr>
              <a:t>ΠΑΝΕΠΙΣΤΗΜΙΟ ΠΕΛΟΠΟΝΝΗΣΟΥ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l-GR" sz="1600" dirty="0">
                <a:latin typeface="Palatino Linotype" panose="02040502050505030304" pitchFamily="18" charset="0"/>
              </a:rPr>
              <a:t>Σχολή Επιστημών Ανθρώπινης Κίνησης και Ποιότητας Ζωής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l-GR" sz="1600" dirty="0">
                <a:latin typeface="Palatino Linotype" panose="02040502050505030304" pitchFamily="18" charset="0"/>
              </a:rPr>
              <a:t>Τμήμα Οργάνωσης και Διαχείρισης Αθλητισμού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el-GR" sz="1800" dirty="0">
              <a:latin typeface="Palatino Linotype" panose="02040502050505030304" pitchFamily="18" charset="0"/>
            </a:endParaRPr>
          </a:p>
        </p:txBody>
      </p:sp>
      <p:pic>
        <p:nvPicPr>
          <p:cNvPr id="4100" name="Picture 4" descr="log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116388"/>
            <a:ext cx="2339975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775520" y="116632"/>
            <a:ext cx="9155360" cy="8493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l-GR" sz="3200" b="1" dirty="0">
                <a:latin typeface="Palatino Linotype" panose="02040502050505030304" pitchFamily="18" charset="0"/>
                <a:cs typeface="Calibri" panose="020F0502020204030204" pitchFamily="34" charset="0"/>
              </a:rPr>
              <a:t>Οι διεπιστημονικές ρίζες της </a:t>
            </a:r>
            <a:r>
              <a:rPr lang="el-GR" sz="3200" b="1" dirty="0" err="1">
                <a:latin typeface="Palatino Linotype" panose="02040502050505030304" pitchFamily="18" charset="0"/>
                <a:cs typeface="Calibri" panose="020F0502020204030204" pitchFamily="34" charset="0"/>
              </a:rPr>
              <a:t>Οργανωσιακής</a:t>
            </a:r>
            <a:r>
              <a:rPr lang="el-GR" sz="3200" b="1" dirty="0">
                <a:latin typeface="Palatino Linotype" panose="02040502050505030304" pitchFamily="18" charset="0"/>
                <a:cs typeface="Calibri" panose="020F0502020204030204" pitchFamily="34" charset="0"/>
              </a:rPr>
              <a:t> Συμπεριφοράς</a:t>
            </a:r>
            <a:endParaRPr lang="en-GB" sz="3200" dirty="0">
              <a:latin typeface="Palatino Linotype" panose="02040502050505030304" pitchFamily="18" charset="0"/>
              <a:cs typeface="Calibri" panose="020F0502020204030204" pitchFamily="34" charset="0"/>
            </a:endParaRPr>
          </a:p>
        </p:txBody>
      </p:sp>
      <p:pic>
        <p:nvPicPr>
          <p:cNvPr id="20483" name="Θέση περιεχομένου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988" y="1125538"/>
            <a:ext cx="11304587" cy="57451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8229600" cy="695661"/>
          </a:xfrm>
        </p:spPr>
        <p:txBody>
          <a:bodyPr/>
          <a:lstStyle/>
          <a:p>
            <a:pPr eaLnBrk="1" hangingPunct="1">
              <a:defRPr/>
            </a:pPr>
            <a:r>
              <a:rPr lang="el-GR" b="1" dirty="0">
                <a:latin typeface="Palatino Linotype" panose="02040502050505030304" pitchFamily="18" charset="0"/>
              </a:rPr>
              <a:t>Γιατί μελετάμε την ΟΣ;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92312" y="981075"/>
            <a:ext cx="9000231" cy="79174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Οι σημερινές κύριες τάσεις και συνθήκες στον χώρο εργασίας είναι οι εξής</a:t>
            </a:r>
            <a:r>
              <a:rPr lang="el-GR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1631504" y="1941598"/>
            <a:ext cx="10009187" cy="479727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400" dirty="0">
                <a:latin typeface="Palatino Linotype" panose="02040502050505030304" pitchFamily="18" charset="0"/>
              </a:rPr>
              <a:t>Η σύνθεση του εργατικού δυναμικού αλλάζει –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000" dirty="0">
                <a:latin typeface="Palatino Linotype" panose="02040502050505030304" pitchFamily="18" charset="0"/>
              </a:rPr>
              <a:t>οι επιχειρήσεις – αθλητικοί οργανισμοί έχουν υπαλλήλους από διάφορες εθνικότητες (</a:t>
            </a:r>
            <a:r>
              <a:rPr lang="en-US" sz="2000" dirty="0">
                <a:latin typeface="Palatino Linotype" panose="02040502050505030304" pitchFamily="18" charset="0"/>
              </a:rPr>
              <a:t>diversity)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>
                <a:latin typeface="Palatino Linotype" panose="02040502050505030304" pitchFamily="18" charset="0"/>
              </a:rPr>
              <a:t>Οι προσδοκίες και οι επιθυμίες των πελατών αλλάζουν.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000" dirty="0">
                <a:latin typeface="Palatino Linotype" panose="02040502050505030304" pitchFamily="18" charset="0"/>
              </a:rPr>
              <a:t>Ενδιαφέρονται για την ποιότητα προϊόντων και παροχής υπηρεσιών </a:t>
            </a:r>
            <a:r>
              <a:rPr lang="en-US" sz="2000" dirty="0">
                <a:latin typeface="Palatino Linotype" panose="02040502050505030304" pitchFamily="18" charset="0"/>
              </a:rPr>
              <a:t>(total quality)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>
                <a:latin typeface="Palatino Linotype" panose="02040502050505030304" pitchFamily="18" charset="0"/>
              </a:rPr>
              <a:t>Η δομή και η λειτουργία των οργανισμών αλλάζει.</a:t>
            </a:r>
            <a:endParaRPr lang="en-US" sz="2400" dirty="0">
              <a:latin typeface="Palatino Linotype" panose="0204050205050503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000" dirty="0">
                <a:latin typeface="Palatino Linotype" panose="02040502050505030304" pitchFamily="18" charset="0"/>
              </a:rPr>
              <a:t>Παγκοσμιοποίηση της αγοράς</a:t>
            </a:r>
            <a:r>
              <a:rPr lang="en-US" sz="2000" dirty="0">
                <a:latin typeface="Palatino Linotype" panose="02040502050505030304" pitchFamily="18" charset="0"/>
              </a:rPr>
              <a:t> (globalization)</a:t>
            </a:r>
            <a:r>
              <a:rPr lang="el-GR" sz="2000" dirty="0">
                <a:latin typeface="Palatino Linotype" panose="02040502050505030304" pitchFamily="18" charset="0"/>
              </a:rPr>
              <a:t>, μείωση ιεραρχικών επιπέδων</a:t>
            </a:r>
            <a:r>
              <a:rPr lang="en-US" sz="2000" dirty="0">
                <a:latin typeface="Palatino Linotype" panose="02040502050505030304" pitchFamily="18" charset="0"/>
              </a:rPr>
              <a:t> (downsizing)</a:t>
            </a:r>
            <a:r>
              <a:rPr lang="el-GR" sz="2000" dirty="0">
                <a:latin typeface="Palatino Linotype" panose="02040502050505030304" pitchFamily="18" charset="0"/>
              </a:rPr>
              <a:t>, τεχνολογία πληροφοριών</a:t>
            </a:r>
            <a:r>
              <a:rPr lang="en-US" sz="2000" dirty="0">
                <a:latin typeface="Palatino Linotype" panose="02040502050505030304" pitchFamily="18" charset="0"/>
              </a:rPr>
              <a:t> (information technology).</a:t>
            </a:r>
            <a:endParaRPr lang="el-GR" sz="2000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>
                <a:latin typeface="Palatino Linotype" panose="02040502050505030304" pitchFamily="18" charset="0"/>
              </a:rPr>
              <a:t>Ο ρόλος του μάνατζερ αλλάζει. </a:t>
            </a:r>
            <a:endParaRPr lang="en-US" sz="2400" dirty="0">
              <a:latin typeface="Palatino Linotype" panose="0204050205050503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000" dirty="0">
                <a:latin typeface="Palatino Linotype" panose="02040502050505030304" pitchFamily="18" charset="0"/>
              </a:rPr>
              <a:t>Γίνεται συντονιστής στην ομαδική εργασία και παράλληλα υποστηρίζει το έργο των υπαλλήλων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8040216" y="692696"/>
            <a:ext cx="2746375" cy="7064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b="1" dirty="0">
                <a:latin typeface="Palatino Linotype" panose="02040502050505030304" pitchFamily="18" charset="0"/>
              </a:rPr>
              <a:t>Ψυχολογία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4032" y="1844824"/>
            <a:ext cx="5689600" cy="3240088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>
                <a:latin typeface="Palatino Linotype" panose="02040502050505030304" pitchFamily="18" charset="0"/>
              </a:rPr>
              <a:t>Η συμπεριφορά προκαλείται</a:t>
            </a:r>
          </a:p>
          <a:p>
            <a:pPr eaLnBrk="1" hangingPunct="1">
              <a:defRPr/>
            </a:pPr>
            <a:r>
              <a:rPr lang="el-GR" sz="2400" dirty="0">
                <a:latin typeface="Palatino Linotype" panose="02040502050505030304" pitchFamily="18" charset="0"/>
              </a:rPr>
              <a:t>Η συμπεριφορά είναι σκόπιμη και κατευθύνεται προς κάποιο σκοπό</a:t>
            </a:r>
          </a:p>
          <a:p>
            <a:pPr eaLnBrk="1" hangingPunct="1">
              <a:defRPr/>
            </a:pPr>
            <a:r>
              <a:rPr lang="el-GR" sz="2400" dirty="0">
                <a:latin typeface="Palatino Linotype" panose="02040502050505030304" pitchFamily="18" charset="0"/>
              </a:rPr>
              <a:t>Η συμπεριφορά είναι αποτέλεσμα της αλληλεπίδρασης γενετικών και περιβαλλοντικών παραγόντων</a:t>
            </a:r>
          </a:p>
        </p:txBody>
      </p:sp>
      <p:pic>
        <p:nvPicPr>
          <p:cNvPr id="23556" name="Picture 5" descr="sportmanagement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14173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7522889" y="260499"/>
            <a:ext cx="4186238" cy="706438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b="1" dirty="0">
                <a:latin typeface="Palatino Linotype" panose="02040502050505030304" pitchFamily="18" charset="0"/>
              </a:rPr>
              <a:t>Κοινωνιολογία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7464152" y="1844824"/>
            <a:ext cx="4608512" cy="44640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Palatino Linotype" panose="02040502050505030304" pitchFamily="18" charset="0"/>
              </a:rPr>
              <a:t> Οι κοινωνιολόγοι θεωρούν ότι οι οργανισμοί αποτελούνται από διάφορα άτομα με </a:t>
            </a:r>
            <a:r>
              <a:rPr lang="el-GR" sz="2800" b="1" dirty="0">
                <a:latin typeface="Palatino Linotype" panose="02040502050505030304" pitchFamily="18" charset="0"/>
              </a:rPr>
              <a:t>διαφορετικούς ρόλους </a:t>
            </a:r>
            <a:r>
              <a:rPr lang="el-GR" sz="2800" dirty="0">
                <a:latin typeface="Palatino Linotype" panose="02040502050505030304" pitchFamily="18" charset="0"/>
              </a:rPr>
              <a:t>το καθένα, </a:t>
            </a:r>
            <a:r>
              <a:rPr lang="el-GR" sz="2800" b="1" dirty="0">
                <a:latin typeface="Palatino Linotype" panose="02040502050505030304" pitchFamily="18" charset="0"/>
              </a:rPr>
              <a:t>κοινωνική και ηθική υπόσταση </a:t>
            </a:r>
            <a:r>
              <a:rPr lang="el-GR" sz="2800" dirty="0">
                <a:latin typeface="Palatino Linotype" panose="02040502050505030304" pitchFamily="18" charset="0"/>
              </a:rPr>
              <a:t>και </a:t>
            </a:r>
            <a:r>
              <a:rPr lang="el-GR" sz="2800" b="1" dirty="0">
                <a:latin typeface="Palatino Linotype" panose="02040502050505030304" pitchFamily="18" charset="0"/>
              </a:rPr>
              <a:t>βαθμό εξουσίας</a:t>
            </a:r>
          </a:p>
        </p:txBody>
      </p:sp>
      <p:pic>
        <p:nvPicPr>
          <p:cNvPr id="25604" name="Picture 4" descr="College_Sports_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0"/>
            <a:ext cx="7410222" cy="393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1559496" y="188640"/>
            <a:ext cx="4382194" cy="791369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b="1" dirty="0">
                <a:latin typeface="Palatino Linotype" panose="02040502050505030304" pitchFamily="18" charset="0"/>
              </a:rPr>
              <a:t>Ανθρωπολογία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79424" y="1444625"/>
            <a:ext cx="5256535" cy="3248234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l-GR" sz="2400" dirty="0">
                <a:effectLst/>
                <a:latin typeface="Palatino Linotype" panose="02040502050505030304" pitchFamily="18" charset="0"/>
              </a:rPr>
              <a:t>Σκοπός της ανθρωπολογίας είναι η απόκτηση καλύτερης κατανόησης της </a:t>
            </a:r>
            <a:r>
              <a:rPr lang="el-GR" sz="2400" b="1" dirty="0">
                <a:effectLst/>
                <a:latin typeface="Palatino Linotype" panose="02040502050505030304" pitchFamily="18" charset="0"/>
              </a:rPr>
              <a:t>σχέσης</a:t>
            </a:r>
            <a:r>
              <a:rPr lang="el-GR" sz="2400" dirty="0">
                <a:effectLst/>
                <a:latin typeface="Palatino Linotype" panose="02040502050505030304" pitchFamily="18" charset="0"/>
              </a:rPr>
              <a:t> που υπάρχει μεταξύ του </a:t>
            </a:r>
            <a:r>
              <a:rPr lang="el-GR" sz="2400" b="1" dirty="0">
                <a:effectLst/>
                <a:latin typeface="Palatino Linotype" panose="02040502050505030304" pitchFamily="18" charset="0"/>
              </a:rPr>
              <a:t>ατόμου</a:t>
            </a:r>
            <a:r>
              <a:rPr lang="el-GR" sz="2400" dirty="0">
                <a:effectLst/>
                <a:latin typeface="Palatino Linotype" panose="02040502050505030304" pitchFamily="18" charset="0"/>
              </a:rPr>
              <a:t> και του </a:t>
            </a:r>
            <a:r>
              <a:rPr lang="el-GR" sz="2400" b="1" dirty="0">
                <a:effectLst/>
                <a:latin typeface="Palatino Linotype" panose="02040502050505030304" pitchFamily="18" charset="0"/>
              </a:rPr>
              <a:t>περιβάλλοντος</a:t>
            </a:r>
            <a:r>
              <a:rPr lang="el-GR" sz="2400" dirty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sz="half" idx="2"/>
          </p:nvPr>
        </p:nvSpPr>
        <p:spPr>
          <a:xfrm>
            <a:off x="5879976" y="197657"/>
            <a:ext cx="6192838" cy="539158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l-GR" sz="2400" dirty="0">
                <a:effectLst/>
                <a:latin typeface="Palatino Linotype" panose="02040502050505030304" pitchFamily="18" charset="0"/>
              </a:rPr>
              <a:t>Με τον όρο </a:t>
            </a:r>
            <a:r>
              <a:rPr lang="el-GR" sz="2400" b="1" dirty="0">
                <a:effectLst/>
                <a:latin typeface="Palatino Linotype" panose="02040502050505030304" pitchFamily="18" charset="0"/>
              </a:rPr>
              <a:t>ανθρωπολογία</a:t>
            </a:r>
            <a:r>
              <a:rPr lang="el-GR" sz="2400" dirty="0">
                <a:effectLst/>
                <a:latin typeface="Palatino Linotype" panose="02040502050505030304" pitchFamily="18" charset="0"/>
              </a:rPr>
              <a:t> εννοείται η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επιστήμη</a:t>
            </a:r>
            <a:r>
              <a:rPr lang="el-GR" sz="2400" dirty="0">
                <a:effectLst/>
                <a:latin typeface="Palatino Linotype" panose="02040502050505030304" pitchFamily="18" charset="0"/>
              </a:rPr>
              <a:t> που μελετά τον άνθρωπο και τους ανθρώπινους πολιτισμούς. </a:t>
            </a:r>
          </a:p>
          <a:p>
            <a:pPr>
              <a:defRPr/>
            </a:pPr>
            <a:r>
              <a:rPr lang="el-GR" sz="2400" dirty="0">
                <a:effectLst/>
                <a:latin typeface="Palatino Linotype" panose="02040502050505030304" pitchFamily="18" charset="0"/>
              </a:rPr>
              <a:t>Αντικείμενο έρευνας αποτελούν οι πηγές και η ανάπτυξη των ανθρώπινων κοινωνιών, καθώς και οι διαφορές που παρουσιάζουν μεταξύ τους. </a:t>
            </a:r>
          </a:p>
          <a:p>
            <a:pPr>
              <a:defRPr/>
            </a:pPr>
            <a:r>
              <a:rPr lang="el-GR" sz="2400" dirty="0">
                <a:effectLst/>
                <a:latin typeface="Palatino Linotype" panose="02040502050505030304" pitchFamily="18" charset="0"/>
              </a:rPr>
              <a:t>Οι ανθρωπολόγοι επιχειρούν διερευνώντας το φάσμα της ανθρώπινης συμπεριφοράς και δραστηριότητας, να επιτύχουν την πλήρη περιγραφή των πολιτισμικών και κοινωνικών φαινομένων. </a:t>
            </a:r>
            <a:endParaRPr lang="en-GB" sz="2400" dirty="0">
              <a:latin typeface="Palatino Linotype" panose="02040502050505030304" pitchFamily="18" charset="0"/>
            </a:endParaRPr>
          </a:p>
        </p:txBody>
      </p:sp>
      <p:pic>
        <p:nvPicPr>
          <p:cNvPr id="2765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" y="3978275"/>
            <a:ext cx="489743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59831" y="116632"/>
            <a:ext cx="8911687" cy="128089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000" b="1" dirty="0">
                <a:latin typeface="Palatino Linotype" panose="02040502050505030304" pitchFamily="18" charset="0"/>
              </a:rPr>
              <a:t>Κατανόηση της ανθρώπινης Συμπεριφοράς στους Οργανισμούς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839416" y="1397522"/>
            <a:ext cx="4536504" cy="21891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dirty="0">
                <a:latin typeface="Palatino Linotype" panose="02040502050505030304" pitchFamily="18" charset="0"/>
              </a:rPr>
              <a:t>Σ = </a:t>
            </a:r>
            <a:r>
              <a:rPr lang="en-US" sz="2800" dirty="0">
                <a:latin typeface="Palatino Linotype" panose="02040502050505030304" pitchFamily="18" charset="0"/>
              </a:rPr>
              <a:t>f</a:t>
            </a:r>
            <a:r>
              <a:rPr lang="el-GR" sz="2800" dirty="0">
                <a:latin typeface="Palatino Linotype" panose="02040502050505030304" pitchFamily="18" charset="0"/>
              </a:rPr>
              <a:t> (Α, Π)</a:t>
            </a:r>
          </a:p>
          <a:p>
            <a:pPr lvl="1" eaLnBrk="1" hangingPunct="1">
              <a:defRPr/>
            </a:pPr>
            <a:r>
              <a:rPr lang="el-GR" sz="2400" dirty="0">
                <a:latin typeface="Palatino Linotype" panose="02040502050505030304" pitchFamily="18" charset="0"/>
              </a:rPr>
              <a:t>Σ = Συμπεριφορά</a:t>
            </a:r>
          </a:p>
          <a:p>
            <a:pPr lvl="1" eaLnBrk="1" hangingPunct="1">
              <a:defRPr/>
            </a:pPr>
            <a:r>
              <a:rPr lang="el-GR" sz="2400" dirty="0">
                <a:latin typeface="Palatino Linotype" panose="02040502050505030304" pitchFamily="18" charset="0"/>
              </a:rPr>
              <a:t>Α = Άτομο</a:t>
            </a:r>
          </a:p>
          <a:p>
            <a:pPr lvl="1" eaLnBrk="1" hangingPunct="1">
              <a:defRPr/>
            </a:pPr>
            <a:r>
              <a:rPr lang="el-GR" sz="2400" dirty="0">
                <a:latin typeface="Palatino Linotype" panose="02040502050505030304" pitchFamily="18" charset="0"/>
              </a:rPr>
              <a:t>Π = Περιβάλλον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096000" y="1611627"/>
            <a:ext cx="5544616" cy="377762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b="1" dirty="0">
                <a:latin typeface="Palatino Linotype" panose="02040502050505030304" pitchFamily="18" charset="0"/>
              </a:rPr>
              <a:t>Δεν ξεχνάμε</a:t>
            </a:r>
          </a:p>
          <a:p>
            <a:pPr eaLnBrk="1" hangingPunct="1">
              <a:defRPr/>
            </a:pPr>
            <a:r>
              <a:rPr lang="el-GR" sz="2800" dirty="0">
                <a:latin typeface="Palatino Linotype" panose="02040502050505030304" pitchFamily="18" charset="0"/>
              </a:rPr>
              <a:t>Η ΟΣ αναπτύσσει γνώσεις σε τρία επίπεδα:</a:t>
            </a:r>
          </a:p>
          <a:p>
            <a:pPr lvl="1" eaLnBrk="1" hangingPunct="1">
              <a:defRPr/>
            </a:pPr>
            <a:r>
              <a:rPr lang="el-GR" sz="2400" dirty="0">
                <a:latin typeface="Palatino Linotype" panose="02040502050505030304" pitchFamily="18" charset="0"/>
              </a:rPr>
              <a:t>1</a:t>
            </a:r>
            <a:r>
              <a:rPr lang="el-GR" sz="2400" baseline="30000" dirty="0">
                <a:latin typeface="Palatino Linotype" panose="02040502050505030304" pitchFamily="18" charset="0"/>
              </a:rPr>
              <a:t>ο</a:t>
            </a:r>
            <a:r>
              <a:rPr lang="el-GR" sz="2400" dirty="0">
                <a:latin typeface="Palatino Linotype" panose="02040502050505030304" pitchFamily="18" charset="0"/>
              </a:rPr>
              <a:t> συμπεριφορά του ατόμου</a:t>
            </a:r>
          </a:p>
          <a:p>
            <a:pPr lvl="1" eaLnBrk="1" hangingPunct="1">
              <a:defRPr/>
            </a:pPr>
            <a:r>
              <a:rPr lang="el-GR" sz="2400" dirty="0">
                <a:latin typeface="Palatino Linotype" panose="02040502050505030304" pitchFamily="18" charset="0"/>
              </a:rPr>
              <a:t>2</a:t>
            </a:r>
            <a:r>
              <a:rPr lang="el-GR" sz="2400" baseline="30000" dirty="0">
                <a:latin typeface="Palatino Linotype" panose="02040502050505030304" pitchFamily="18" charset="0"/>
              </a:rPr>
              <a:t>ο</a:t>
            </a:r>
            <a:r>
              <a:rPr lang="el-GR" sz="2400" dirty="0">
                <a:latin typeface="Palatino Linotype" panose="02040502050505030304" pitchFamily="18" charset="0"/>
              </a:rPr>
              <a:t> συμπεριφορά της ομάδας, και </a:t>
            </a:r>
          </a:p>
          <a:p>
            <a:pPr lvl="1" eaLnBrk="1" hangingPunct="1">
              <a:defRPr/>
            </a:pPr>
            <a:r>
              <a:rPr lang="el-GR" sz="2400" dirty="0">
                <a:latin typeface="Palatino Linotype" panose="02040502050505030304" pitchFamily="18" charset="0"/>
              </a:rPr>
              <a:t>3</a:t>
            </a:r>
            <a:r>
              <a:rPr lang="el-GR" sz="2400" baseline="30000" dirty="0">
                <a:latin typeface="Palatino Linotype" panose="02040502050505030304" pitchFamily="18" charset="0"/>
              </a:rPr>
              <a:t>ο</a:t>
            </a:r>
            <a:r>
              <a:rPr lang="el-GR" sz="2400" dirty="0">
                <a:latin typeface="Palatino Linotype" panose="02040502050505030304" pitchFamily="18" charset="0"/>
              </a:rPr>
              <a:t> συμπεριφορά του ίδιου του οργανισμού</a:t>
            </a:r>
          </a:p>
        </p:txBody>
      </p:sp>
      <p:pic>
        <p:nvPicPr>
          <p:cNvPr id="29701" name="Picture 7" descr="organizational-behavior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3318"/>
            <a:ext cx="4391745" cy="330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2117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3823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3600" b="1" dirty="0">
                <a:latin typeface="Palatino Linotype" panose="02040502050505030304" pitchFamily="18" charset="0"/>
              </a:rPr>
              <a:t>Η μελέτη της ΟΣ παρέχει στον μάνατζερ τα παρακάτω πλεονεκτήματα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439816" y="1557338"/>
            <a:ext cx="7488832" cy="4823990"/>
          </a:xfrm>
        </p:spPr>
        <p:txBody>
          <a:bodyPr>
            <a:normAutofit/>
          </a:bodyPr>
          <a:lstStyle/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l-GR" sz="2800" dirty="0">
                <a:latin typeface="Palatino Linotype" panose="02040502050505030304" pitchFamily="18" charset="0"/>
              </a:rPr>
              <a:t>Συστηματοποιεί τη σκέψη του σχετικά με τη συμπεριφορά των ατόμων στην εργασία.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l-GR" sz="2800" dirty="0">
                <a:latin typeface="Palatino Linotype" panose="02040502050505030304" pitchFamily="18" charset="0"/>
              </a:rPr>
              <a:t>Του παρέχει τη δυνατότητα να αναλύει και να συζητά με άλλους την εμπειρία του από την εργασία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l-GR" sz="2800" dirty="0">
                <a:latin typeface="Palatino Linotype" panose="02040502050505030304" pitchFamily="18" charset="0"/>
              </a:rPr>
              <a:t>Του παρέχει τεχνικές για την αντιμετώπιση των προβλημάτων και των ευκαιριών που συχνά συμβαίνουν στους χώρους εργασίας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endParaRPr lang="el-GR" sz="2800" dirty="0">
              <a:latin typeface="Palatino Linotype" panose="02040502050505030304" pitchFamily="18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4211637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090"/>
          </a:xfrm>
        </p:spPr>
        <p:txBody>
          <a:bodyPr/>
          <a:lstStyle/>
          <a:p>
            <a:pPr eaLnBrk="1" hangingPunct="1">
              <a:defRPr/>
            </a:pPr>
            <a:r>
              <a:rPr lang="el-GR" b="1" dirty="0">
                <a:latin typeface="Palatino Linotype" panose="02040502050505030304" pitchFamily="18" charset="0"/>
              </a:rPr>
              <a:t>Γενικά περί οργανισμών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847850" y="1268413"/>
            <a:ext cx="4171950" cy="486568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l-GR" sz="2400" dirty="0">
                <a:latin typeface="Palatino Linotype" panose="02040502050505030304" pitchFamily="18" charset="0"/>
              </a:rPr>
              <a:t>Η μελέτη της ΟΣ αρχίζει με την κατανόηση της φύσης και λειτουργίας του οργανισμού.</a:t>
            </a:r>
          </a:p>
          <a:p>
            <a:pPr eaLnBrk="1" hangingPunct="1">
              <a:defRPr/>
            </a:pPr>
            <a:r>
              <a:rPr lang="el-GR" sz="2400" dirty="0">
                <a:latin typeface="Palatino Linotype" panose="02040502050505030304" pitchFamily="18" charset="0"/>
              </a:rPr>
              <a:t>Οι οργανισμοί είναι μηχανισμοί μέσα από τους οποίους τα άτομα προσπαθούν και συνεργάζονται για να εκπληρώσουν έναν ή περισσότερους του ενός σκοπού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  <a:r>
              <a:rPr lang="el-GR" sz="2400" dirty="0">
                <a:latin typeface="Palatino Linotype" panose="02040502050505030304" pitchFamily="18" charset="0"/>
              </a:rPr>
              <a:t> Επιτυγχάνουν </a:t>
            </a:r>
            <a:r>
              <a:rPr lang="el-GR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Συνέργεια (</a:t>
            </a:r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synergy)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172200" y="1341438"/>
            <a:ext cx="4100513" cy="479266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l-GR" sz="2400" dirty="0">
                <a:latin typeface="Palatino Linotype" panose="02040502050505030304" pitchFamily="18" charset="0"/>
              </a:rPr>
              <a:t>Η διοίκηση αποτελεί το κλειδί της επιτυχίας ή της αποτυχίας του οργανισμού. Η </a:t>
            </a:r>
            <a:r>
              <a:rPr lang="el-GR" sz="2400" b="1" dirty="0">
                <a:latin typeface="Palatino Linotype" panose="02040502050505030304" pitchFamily="18" charset="0"/>
              </a:rPr>
              <a:t>αποτελεσματικότητα</a:t>
            </a:r>
            <a:r>
              <a:rPr lang="el-GR" sz="2400" dirty="0">
                <a:latin typeface="Palatino Linotype" panose="02040502050505030304" pitchFamily="18" charset="0"/>
              </a:rPr>
              <a:t> δείχνει </a:t>
            </a:r>
            <a:r>
              <a:rPr lang="el-GR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τον βαθμό </a:t>
            </a:r>
            <a:r>
              <a:rPr lang="el-GR" sz="2400" dirty="0">
                <a:latin typeface="Palatino Linotype" panose="02040502050505030304" pitchFamily="18" charset="0"/>
              </a:rPr>
              <a:t>στον οποίο εκπληρώθηκαν οι σκοποί της επιχείρησης, ενώ η </a:t>
            </a:r>
            <a:r>
              <a:rPr lang="el-GR" sz="2400" b="1" dirty="0">
                <a:latin typeface="Palatino Linotype" panose="02040502050505030304" pitchFamily="18" charset="0"/>
              </a:rPr>
              <a:t>αποδοτικότητα</a:t>
            </a:r>
            <a:r>
              <a:rPr lang="el-GR" sz="2400" dirty="0">
                <a:latin typeface="Palatino Linotype" panose="02040502050505030304" pitchFamily="18" charset="0"/>
              </a:rPr>
              <a:t> δείχνει το </a:t>
            </a:r>
            <a:r>
              <a:rPr lang="el-GR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πόσο καλά </a:t>
            </a:r>
            <a:r>
              <a:rPr lang="el-GR" sz="2400" dirty="0">
                <a:latin typeface="Palatino Linotype" panose="02040502050505030304" pitchFamily="18" charset="0"/>
              </a:rPr>
              <a:t>χρησιμοποιήθηκαν οι διάφορες πηγές</a:t>
            </a:r>
          </a:p>
          <a:p>
            <a:pPr eaLnBrk="1" hangingPunct="1">
              <a:defRPr/>
            </a:pPr>
            <a:endParaRPr lang="el-GR" sz="24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9731424" cy="70609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b="1" dirty="0">
                <a:latin typeface="Palatino Linotype" panose="02040502050505030304" pitchFamily="18" charset="0"/>
              </a:rPr>
              <a:t>Η σπουδαιότητα της ΟΣ για τον μάνατζερ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271464" y="1196975"/>
            <a:ext cx="10225136" cy="54721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Palatino Linotype" panose="02040502050505030304" pitchFamily="18" charset="0"/>
              </a:rPr>
              <a:t>Ο μάνατζερ πρέπει να καταλάβει τη σημασία της ΟΣ για να </a:t>
            </a:r>
            <a:r>
              <a:rPr lang="el-GR" sz="2800" b="1" dirty="0">
                <a:latin typeface="Palatino Linotype" panose="02040502050505030304" pitchFamily="18" charset="0"/>
              </a:rPr>
              <a:t>εξασφαλίσει τη δική του απόδοση και ικανοποίηση</a:t>
            </a:r>
            <a:r>
              <a:rPr lang="el-GR" sz="2800" dirty="0">
                <a:latin typeface="Palatino Linotype" panose="02040502050505030304" pitchFamily="18" charset="0"/>
              </a:rPr>
              <a:t>, καθώς επίσης και των υφισταμένων του.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r>
              <a:rPr lang="el-GR" sz="2800" dirty="0">
                <a:latin typeface="Palatino Linotype" panose="02040502050505030304" pitchFamily="18" charset="0"/>
              </a:rPr>
              <a:t>Διαγνωστική προσέγγιση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defRPr/>
            </a:pPr>
            <a:r>
              <a:rPr lang="el-GR" sz="2800" dirty="0">
                <a:latin typeface="Palatino Linotype" panose="02040502050505030304" pitchFamily="18" charset="0"/>
              </a:rPr>
              <a:t>Περιγραφή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defRPr/>
            </a:pPr>
            <a:r>
              <a:rPr lang="el-GR" sz="2400" dirty="0">
                <a:latin typeface="Palatino Linotype" panose="02040502050505030304" pitchFamily="18" charset="0"/>
              </a:rPr>
              <a:t>Συγκέντρωση δεδομένων μέσω παρατήρησης, ερωτηματολογίων, συνεντεύξεων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defRPr/>
            </a:pPr>
            <a:r>
              <a:rPr lang="el-GR" sz="2800" dirty="0">
                <a:latin typeface="Palatino Linotype" panose="02040502050505030304" pitchFamily="18" charset="0"/>
              </a:rPr>
              <a:t>Διάγνωση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defRPr/>
            </a:pPr>
            <a:r>
              <a:rPr lang="el-GR" sz="2400" dirty="0">
                <a:latin typeface="Palatino Linotype" panose="02040502050505030304" pitchFamily="18" charset="0"/>
              </a:rPr>
              <a:t>Επεξήγηση λόγων ή αιτιών των διαφόρων συμπεριφορών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defRPr/>
            </a:pPr>
            <a:r>
              <a:rPr lang="el-GR" sz="2800" dirty="0">
                <a:latin typeface="Palatino Linotype" panose="02040502050505030304" pitchFamily="18" charset="0"/>
              </a:rPr>
              <a:t>Συνταγή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defRPr/>
            </a:pPr>
            <a:r>
              <a:rPr lang="el-GR" sz="2400" dirty="0">
                <a:latin typeface="Palatino Linotype" panose="02040502050505030304" pitchFamily="18" charset="0"/>
              </a:rPr>
              <a:t>Προσδιορίζουμε τις λύσεις του προβλήματος ή τους τρόπους με τους οποίους μπορούμε να αλλάξουμε την κατάσταση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defRPr/>
            </a:pPr>
            <a:r>
              <a:rPr lang="el-GR" sz="2800" dirty="0">
                <a:latin typeface="Palatino Linotype" panose="02040502050505030304" pitchFamily="18" charset="0"/>
              </a:rPr>
              <a:t>Ενέργεια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defRPr/>
            </a:pPr>
            <a:r>
              <a:rPr lang="el-GR" sz="2400" dirty="0">
                <a:latin typeface="Palatino Linotype" panose="02040502050505030304" pitchFamily="18" charset="0"/>
              </a:rPr>
              <a:t>Υλοποιούμε τις λύσεις και αξιολογούμε τα αποτελέσματα.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91544" y="332656"/>
            <a:ext cx="9369052" cy="10801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3200" b="1" dirty="0">
                <a:latin typeface="Palatino Linotype" panose="02040502050505030304" pitchFamily="18" charset="0"/>
                <a:cs typeface="Calibri" panose="020F0502020204030204" pitchFamily="34" charset="0"/>
              </a:rPr>
              <a:t>Τρεις καλοί λόγοι για τους οποίους θα έπρεπε να μας απασχολεί η … </a:t>
            </a:r>
            <a:r>
              <a:rPr lang="el-GR" sz="3200" b="1" dirty="0" err="1">
                <a:latin typeface="Palatino Linotype" panose="02040502050505030304" pitchFamily="18" charset="0"/>
                <a:cs typeface="Calibri" panose="020F0502020204030204" pitchFamily="34" charset="0"/>
              </a:rPr>
              <a:t>Οργανωσιακή</a:t>
            </a:r>
            <a:r>
              <a:rPr lang="el-GR" sz="3200" b="1" dirty="0">
                <a:latin typeface="Palatino Linotype" panose="02040502050505030304" pitchFamily="18" charset="0"/>
                <a:cs typeface="Calibri" panose="020F0502020204030204" pitchFamily="34" charset="0"/>
              </a:rPr>
              <a:t> Συμπεριφορά</a:t>
            </a:r>
            <a:endParaRPr lang="en-GB" sz="3200" dirty="0">
              <a:latin typeface="Palatino Linotype" panose="0204050205050503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74825" y="1844824"/>
            <a:ext cx="9505751" cy="4897289"/>
          </a:xfrm>
        </p:spPr>
        <p:txBody>
          <a:bodyPr/>
          <a:lstStyle/>
          <a:p>
            <a:pPr marL="355600" indent="-274638">
              <a:lnSpc>
                <a:spcPts val="24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el-GR" sz="2400" dirty="0">
                <a:latin typeface="Palatino Linotype" panose="02040502050505030304" pitchFamily="18" charset="0"/>
                <a:cs typeface="Calibri" panose="020F0502020204030204" pitchFamily="34" charset="0"/>
              </a:rPr>
              <a:t>Η κατανόηση της δυναμικής τής </a:t>
            </a:r>
            <a:r>
              <a:rPr lang="el-GR" sz="2400" dirty="0" err="1">
                <a:latin typeface="Palatino Linotype" panose="02040502050505030304" pitchFamily="18" charset="0"/>
                <a:cs typeface="Calibri" panose="020F0502020204030204" pitchFamily="34" charset="0"/>
              </a:rPr>
              <a:t>Οργανωσιακής</a:t>
            </a:r>
            <a:r>
              <a:rPr lang="el-GR" sz="2400" dirty="0">
                <a:latin typeface="Palatino Linotype" panose="02040502050505030304" pitchFamily="18" charset="0"/>
                <a:cs typeface="Calibri" panose="020F0502020204030204" pitchFamily="34" charset="0"/>
              </a:rPr>
              <a:t> Συμπεριφοράς είναι θεμελιώδης για την επίτευξη της προσωπικής επιτυχίας μας ως </a:t>
            </a:r>
            <a:r>
              <a:rPr lang="en-US" sz="2400" dirty="0">
                <a:latin typeface="Palatino Linotype" panose="02040502050505030304" pitchFamily="18" charset="0"/>
                <a:cs typeface="Calibri" panose="020F0502020204030204" pitchFamily="34" charset="0"/>
              </a:rPr>
              <a:t>manager</a:t>
            </a:r>
            <a:r>
              <a:rPr lang="el-GR" sz="2400" dirty="0">
                <a:latin typeface="Palatino Linotype" panose="02040502050505030304" pitchFamily="18" charset="0"/>
                <a:cs typeface="Calibri" panose="020F0502020204030204" pitchFamily="34" charset="0"/>
              </a:rPr>
              <a:t>, ανεξάρτητα από τον επιστημονικό κλάδο εξειδίκευσής μας.</a:t>
            </a:r>
            <a:endParaRPr lang="en-US" sz="2400" dirty="0">
              <a:latin typeface="Palatino Linotype" panose="02040502050505030304" pitchFamily="18" charset="0"/>
              <a:cs typeface="Calibri" panose="020F0502020204030204" pitchFamily="34" charset="0"/>
            </a:endParaRPr>
          </a:p>
          <a:p>
            <a:pPr marL="355600" indent="-274638">
              <a:lnSpc>
                <a:spcPts val="24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el-GR" sz="2400" dirty="0">
                <a:latin typeface="Palatino Linotype" panose="02040502050505030304" pitchFamily="18" charset="0"/>
                <a:cs typeface="Calibri" panose="020F0502020204030204" pitchFamily="34" charset="0"/>
              </a:rPr>
              <a:t>Οι αρχές της </a:t>
            </a:r>
            <a:r>
              <a:rPr lang="el-GR" sz="2400" dirty="0" err="1">
                <a:latin typeface="Palatino Linotype" panose="02040502050505030304" pitchFamily="18" charset="0"/>
                <a:cs typeface="Calibri" panose="020F0502020204030204" pitchFamily="34" charset="0"/>
              </a:rPr>
              <a:t>Οργανωσιακής</a:t>
            </a:r>
            <a:r>
              <a:rPr lang="el-GR" sz="2400" dirty="0">
                <a:latin typeface="Palatino Linotype" panose="02040502050505030304" pitchFamily="18" charset="0"/>
                <a:cs typeface="Calibri" panose="020F0502020204030204" pitchFamily="34" charset="0"/>
              </a:rPr>
              <a:t> Συμπεριφοράς συμβάλλουν στο να γίνουν τα άτομα παραγωγικά και να νιώθουν ευτυχισμένα από την εργασία τους.</a:t>
            </a:r>
            <a:endParaRPr lang="en-US" sz="2400" dirty="0">
              <a:latin typeface="Palatino Linotype" panose="02040502050505030304" pitchFamily="18" charset="0"/>
              <a:cs typeface="Calibri" panose="020F0502020204030204" pitchFamily="34" charset="0"/>
            </a:endParaRPr>
          </a:p>
          <a:p>
            <a:pPr marL="355600" indent="-274638">
              <a:lnSpc>
                <a:spcPts val="24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el-GR" sz="2400" dirty="0">
                <a:latin typeface="Palatino Linotype" panose="02040502050505030304" pitchFamily="18" charset="0"/>
                <a:cs typeface="Calibri" panose="020F0502020204030204" pitchFamily="34" charset="0"/>
              </a:rPr>
              <a:t>Οι άνθρωποι μπορούν να εξυψώσουν ή να καταποντίσουν την επιχείρηση στην οποία εργάζονται και γι’ αυτό οι πετυχημένες εταιρείες πρέπει να είναι σε θέση να αντιμετωπίσουν ένα ευρύ φάσμα θεμάτων </a:t>
            </a:r>
            <a:r>
              <a:rPr lang="el-GR" sz="2400" dirty="0" err="1">
                <a:latin typeface="Palatino Linotype" panose="02040502050505030304" pitchFamily="18" charset="0"/>
                <a:cs typeface="Calibri" panose="020F0502020204030204" pitchFamily="34" charset="0"/>
              </a:rPr>
              <a:t>Οργανωσιακής</a:t>
            </a:r>
            <a:r>
              <a:rPr lang="el-GR" sz="2400" dirty="0">
                <a:latin typeface="Palatino Linotype" panose="02040502050505030304" pitchFamily="18" charset="0"/>
                <a:cs typeface="Calibri" panose="020F0502020204030204" pitchFamily="34" charset="0"/>
              </a:rPr>
              <a:t> Συμπεριφοράς.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0"/>
            <a:ext cx="8748464" cy="1124744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200" b="1" dirty="0">
                <a:latin typeface="Palatino Linotype" panose="02040502050505030304" pitchFamily="18" charset="0"/>
              </a:rPr>
              <a:t>Η σπουδαιότητα που έχει στον μάνατζμεντ η μελέτη της ΟΣ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559496" y="1628800"/>
            <a:ext cx="10369152" cy="46085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800" dirty="0">
                <a:latin typeface="Palatino Linotype" panose="02040502050505030304" pitchFamily="18" charset="0"/>
              </a:rPr>
              <a:t>Η ΟΣ</a:t>
            </a:r>
          </a:p>
          <a:p>
            <a:pPr lvl="1" eaLnBrk="1" hangingPunct="1">
              <a:defRPr/>
            </a:pPr>
            <a:r>
              <a:rPr lang="el-GR" sz="2400" dirty="0">
                <a:latin typeface="Palatino Linotype" panose="02040502050505030304" pitchFamily="18" charset="0"/>
              </a:rPr>
              <a:t>Είναι ένας τρόπος σκέψης, στο ατομικό, ομαδικό, και οργανωτικό επίπεδο ανάλυσης</a:t>
            </a:r>
          </a:p>
          <a:p>
            <a:pPr lvl="1" eaLnBrk="1" hangingPunct="1">
              <a:defRPr/>
            </a:pPr>
            <a:r>
              <a:rPr lang="el-GR" sz="2400" dirty="0">
                <a:latin typeface="Palatino Linotype" panose="02040502050505030304" pitchFamily="18" charset="0"/>
              </a:rPr>
              <a:t>Έχει ανθρωπιστικό προσανατολισμό</a:t>
            </a:r>
          </a:p>
          <a:p>
            <a:pPr lvl="1" eaLnBrk="1" hangingPunct="1">
              <a:defRPr/>
            </a:pPr>
            <a:r>
              <a:rPr lang="el-GR" sz="2400" dirty="0">
                <a:latin typeface="Palatino Linotype" panose="02040502050505030304" pitchFamily="18" charset="0"/>
              </a:rPr>
              <a:t>Δανείζεται γνώσεις και μεθόδους από άλλες επιστημονικές περιοχές</a:t>
            </a:r>
          </a:p>
          <a:p>
            <a:pPr lvl="1" eaLnBrk="1" hangingPunct="1">
              <a:defRPr/>
            </a:pPr>
            <a:r>
              <a:rPr lang="el-GR" sz="2400" dirty="0">
                <a:latin typeface="Palatino Linotype" panose="02040502050505030304" pitchFamily="18" charset="0"/>
              </a:rPr>
              <a:t>Συνδέεται με την επίδοση</a:t>
            </a:r>
          </a:p>
          <a:p>
            <a:pPr lvl="1" eaLnBrk="1" hangingPunct="1">
              <a:defRPr/>
            </a:pPr>
            <a:r>
              <a:rPr lang="el-GR" sz="2400" dirty="0">
                <a:latin typeface="Palatino Linotype" panose="02040502050505030304" pitchFamily="18" charset="0"/>
              </a:rPr>
              <a:t>Έχει σχέση με το εξωτερικό περιβάλλον</a:t>
            </a:r>
          </a:p>
          <a:p>
            <a:pPr lvl="1" eaLnBrk="1" hangingPunct="1">
              <a:defRPr/>
            </a:pPr>
            <a:r>
              <a:rPr lang="el-GR" sz="2400" dirty="0">
                <a:latin typeface="Palatino Linotype" panose="02040502050505030304" pitchFamily="18" charset="0"/>
              </a:rPr>
              <a:t>Δίνει χρήσιμες απαντήσεις στις ερωτήσεις που προκύπτουν στο μάνατζμεντ του οργανισμού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9937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3600" b="1" dirty="0">
                <a:latin typeface="Palatino Linotype" panose="02040502050505030304" pitchFamily="18" charset="0"/>
              </a:rPr>
              <a:t>Η μελέτη της ΟΣ απαιτεί τη χρησιμοποίηση ορισμένων υποθέσεων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768474" y="1772816"/>
            <a:ext cx="9800133" cy="377762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dirty="0">
                <a:latin typeface="Palatino Linotype" panose="02040502050505030304" pitchFamily="18" charset="0"/>
              </a:rPr>
              <a:t>Η ΟΣ ακολουθεί τις αρχές της ανθρώπινης συμπεριφοράς</a:t>
            </a:r>
          </a:p>
          <a:p>
            <a:pPr eaLnBrk="1" hangingPunct="1">
              <a:defRPr/>
            </a:pPr>
            <a:r>
              <a:rPr lang="el-GR" sz="2800" dirty="0">
                <a:latin typeface="Palatino Linotype" panose="02040502050505030304" pitchFamily="18" charset="0"/>
              </a:rPr>
              <a:t>Οι οργανισμοί είναι κοινωνικά συστήματα</a:t>
            </a:r>
          </a:p>
          <a:p>
            <a:pPr eaLnBrk="1" hangingPunct="1">
              <a:defRPr/>
            </a:pPr>
            <a:r>
              <a:rPr lang="el-GR" sz="2800" dirty="0">
                <a:latin typeface="Palatino Linotype" panose="02040502050505030304" pitchFamily="18" charset="0"/>
              </a:rPr>
              <a:t>Η ΟΣ επηρεάζεται από πολλούς παράγοντες</a:t>
            </a:r>
          </a:p>
          <a:p>
            <a:pPr eaLnBrk="1" hangingPunct="1">
              <a:defRPr/>
            </a:pPr>
            <a:r>
              <a:rPr lang="el-GR" sz="2800" dirty="0">
                <a:latin typeface="Palatino Linotype" panose="02040502050505030304" pitchFamily="18" charset="0"/>
              </a:rPr>
              <a:t>Η ΟΣ επηρεάζεται από τη δομή και τις διαδικασίες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5086350"/>
            <a:ext cx="23812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7C272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1938"/>
            <a:ext cx="9984432" cy="5026062"/>
          </a:xfrm>
          <a:prstGeom prst="rect">
            <a:avLst/>
          </a:prstGeom>
        </p:spPr>
      </p:pic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03443" y="116631"/>
            <a:ext cx="6276933" cy="2476517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l-GR" altLang="en-US" sz="4800" dirty="0">
                <a:latin typeface="Adobe Devanagari" pitchFamily="18" charset="0"/>
              </a:rPr>
              <a:t>Σας ευχαριστώ για την προσοχή σας</a:t>
            </a:r>
            <a:br>
              <a:rPr lang="el-GR" altLang="en-US" sz="4800" dirty="0">
                <a:latin typeface="Adobe Devanagari" pitchFamily="18" charset="0"/>
              </a:rPr>
            </a:br>
            <a:br>
              <a:rPr lang="el-GR" altLang="en-US" sz="4800" dirty="0">
                <a:latin typeface="Adobe Devanagari" pitchFamily="18" charset="0"/>
              </a:rPr>
            </a:br>
            <a:r>
              <a:rPr lang="el-GR" altLang="en-US" sz="48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ΑΚΤ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2364"/>
            <a:ext cx="2363821" cy="181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b="1" dirty="0">
                <a:latin typeface="Palatino Linotype" panose="02040502050505030304" pitchFamily="18" charset="0"/>
              </a:rPr>
              <a:t>Έχοντας μελετήσει αυτό το κεφάλαιο, θα πρέπει να είστε σε θέση να:</a:t>
            </a:r>
            <a:endParaRPr lang="el-GR" sz="3200" dirty="0">
              <a:latin typeface="Palatino Linotype" panose="0204050205050503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l-GR" sz="2400" dirty="0">
                <a:latin typeface="Palatino Linotype" panose="02040502050505030304" pitchFamily="18" charset="0"/>
              </a:rPr>
              <a:t>Δώσετε τον ορισμό της </a:t>
            </a:r>
            <a:r>
              <a:rPr lang="el-GR" sz="2400" i="1" dirty="0" err="1">
                <a:latin typeface="Palatino Linotype" panose="02040502050505030304" pitchFamily="18" charset="0"/>
              </a:rPr>
              <a:t>οργανωσιακής</a:t>
            </a:r>
            <a:r>
              <a:rPr lang="el-GR" sz="2400" i="1" dirty="0">
                <a:latin typeface="Palatino Linotype" panose="02040502050505030304" pitchFamily="18" charset="0"/>
              </a:rPr>
              <a:t> συμπεριφοράς (ΟΣ)</a:t>
            </a:r>
          </a:p>
          <a:p>
            <a:pPr eaLnBrk="1" hangingPunct="1">
              <a:defRPr/>
            </a:pPr>
            <a:r>
              <a:rPr lang="el-GR" sz="2400" dirty="0">
                <a:latin typeface="Palatino Linotype" panose="02040502050505030304" pitchFamily="18" charset="0"/>
              </a:rPr>
              <a:t>Εξηγήσετε την αξία της συστηματικής μελέτης για την ΟΣ</a:t>
            </a:r>
          </a:p>
          <a:p>
            <a:pPr eaLnBrk="1" hangingPunct="1">
              <a:defRPr/>
            </a:pPr>
            <a:r>
              <a:rPr lang="el-GR" sz="2400" dirty="0">
                <a:latin typeface="Palatino Linotype" panose="02040502050505030304" pitchFamily="18" charset="0"/>
              </a:rPr>
              <a:t>Προσδιορίσετε τις βασικές επιστήμες που συμβάλλουν στην ΟΣ</a:t>
            </a:r>
          </a:p>
          <a:p>
            <a:pPr eaLnBrk="1" hangingPunct="1">
              <a:defRPr/>
            </a:pPr>
            <a:r>
              <a:rPr lang="el-GR" sz="2400" dirty="0">
                <a:latin typeface="Palatino Linotype" panose="02040502050505030304" pitchFamily="18" charset="0"/>
              </a:rPr>
              <a:t>Δείξετε γιατί είναι λίγες οι σταθερές που βρίσκουν εφαρμογή στην ΟΣ</a:t>
            </a:r>
          </a:p>
          <a:p>
            <a:pPr eaLnBrk="1" hangingPunct="1">
              <a:defRPr/>
            </a:pPr>
            <a:r>
              <a:rPr lang="el-GR" sz="2400" dirty="0">
                <a:latin typeface="Palatino Linotype" panose="02040502050505030304" pitchFamily="18" charset="0"/>
              </a:rPr>
              <a:t>Προσδιορίσετε τις προκλήσεις και τις ευκαιρίες που παρουσιάζονται στους μάνατζερ κατά την εφαρμογή των εννοιών της ΟΣ</a:t>
            </a:r>
          </a:p>
          <a:p>
            <a:pPr eaLnBrk="1" hangingPunct="1">
              <a:defRPr/>
            </a:pPr>
            <a:r>
              <a:rPr lang="el-GR" sz="2400" dirty="0">
                <a:latin typeface="Palatino Linotype" panose="02040502050505030304" pitchFamily="18" charset="0"/>
              </a:rPr>
              <a:t>Προσδιορίσετε τα τρία επίπεδα ανάλυσης στην ΟΣ.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latin typeface="Palatino Linotype" panose="02040502050505030304" pitchFamily="18" charset="0"/>
              </a:rPr>
              <a:t>Τι είναι Οργανισμός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6960096" y="1484784"/>
            <a:ext cx="4760539" cy="50405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000" dirty="0">
                <a:latin typeface="Palatino Linotype" panose="02040502050505030304" pitchFamily="18" charset="0"/>
              </a:rPr>
              <a:t>Είναι το σύνολο των ανθρώπων που εργάζονται μαζί για την επίτευξη των στόχων σε επίπεδο ατόμων και του οργανισμού </a:t>
            </a:r>
            <a:r>
              <a:rPr lang="" sz="2000" dirty="0">
                <a:latin typeface="Palatino Linotype" panose="02040502050505030304" pitchFamily="18" charset="0"/>
              </a:rPr>
              <a:t>(</a:t>
            </a:r>
            <a:r>
              <a:rPr lang="en-US" sz="2000" dirty="0">
                <a:latin typeface="Palatino Linotype" panose="02040502050505030304" pitchFamily="18" charset="0"/>
              </a:rPr>
              <a:t>Judge &amp; Robbins, 2018)</a:t>
            </a:r>
            <a:r>
              <a:rPr lang="el-GR" sz="2000" dirty="0">
                <a:latin typeface="Palatino Linotype" panose="02040502050505030304" pitchFamily="18" charset="0"/>
              </a:rPr>
              <a:t>.</a:t>
            </a:r>
          </a:p>
          <a:p>
            <a:pPr>
              <a:defRPr/>
            </a:pPr>
            <a:r>
              <a:rPr lang="el-GR" sz="2000" dirty="0">
                <a:latin typeface="Palatino Linotype" panose="02040502050505030304" pitchFamily="18" charset="0"/>
              </a:rPr>
              <a:t>ένα δομημένο κοινωνικό σύστημα το οποίο αποτελείται από ομάδες και ανθρώπους που εργάζονται μαζί για να ανταποκριθούν σε ορισμένους συμφωνημένους στόχους</a:t>
            </a:r>
            <a:r>
              <a:rPr lang="en-US" sz="2000" dirty="0">
                <a:latin typeface="Palatino Linotype" panose="02040502050505030304" pitchFamily="18" charset="0"/>
              </a:rPr>
              <a:t> (Greenberg &amp; Baron, 2013).</a:t>
            </a:r>
            <a:endParaRPr lang="el-GR" sz="2000" dirty="0">
              <a:latin typeface="Palatino Linotype" panose="02040502050505030304" pitchFamily="18" charset="0"/>
            </a:endParaRPr>
          </a:p>
        </p:txBody>
      </p:sp>
      <p:pic>
        <p:nvPicPr>
          <p:cNvPr id="8196" name="Picture 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905000"/>
            <a:ext cx="4681537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8455" y="0"/>
            <a:ext cx="6049367" cy="92211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000" b="1" dirty="0">
                <a:latin typeface="Palatino Linotype" panose="02040502050505030304" pitchFamily="18" charset="0"/>
              </a:rPr>
              <a:t>Τι είναι Οργανωτική Συμπεριφορά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99855" y="1341438"/>
            <a:ext cx="6841283" cy="302366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400" dirty="0">
                <a:latin typeface="Palatino Linotype" panose="02040502050505030304" pitchFamily="18" charset="0"/>
              </a:rPr>
              <a:t>Η μελέτη της </a:t>
            </a:r>
            <a:r>
              <a:rPr lang="el-GR" sz="2400" b="1" dirty="0">
                <a:latin typeface="Palatino Linotype" panose="02040502050505030304" pitchFamily="18" charset="0"/>
              </a:rPr>
              <a:t>συμπεριφοράς των ατόμων και των ομάδων</a:t>
            </a:r>
            <a:r>
              <a:rPr lang="el-GR" sz="2400" dirty="0">
                <a:latin typeface="Palatino Linotype" panose="02040502050505030304" pitchFamily="18" charset="0"/>
              </a:rPr>
              <a:t> που εργάζονται στον οργανισμό, καθώς επίσης, και τη </a:t>
            </a:r>
            <a:r>
              <a:rPr lang="el-GR" sz="2400" b="1" dirty="0">
                <a:latin typeface="Palatino Linotype" panose="02040502050505030304" pitchFamily="18" charset="0"/>
              </a:rPr>
              <a:t>συμπεριφορά του ιδίου του οργανισμού</a:t>
            </a:r>
            <a:r>
              <a:rPr lang="el-GR" sz="2400" dirty="0">
                <a:latin typeface="Palatino Linotype" panose="02040502050505030304" pitchFamily="18" charset="0"/>
              </a:rPr>
              <a:t> με σκοπό να επιτύχει ο οργανισμός τα αναμενόμενα αποτελέσματα</a:t>
            </a:r>
            <a:r>
              <a:rPr lang="en-US" sz="2400" dirty="0">
                <a:latin typeface="Palatino Linotype" panose="02040502050505030304" pitchFamily="18" charset="0"/>
              </a:rPr>
              <a:t> (Robbins &amp; Judge, 2018).</a:t>
            </a:r>
          </a:p>
        </p:txBody>
      </p:sp>
      <p:graphicFrame>
        <p:nvGraphicFramePr>
          <p:cNvPr id="10244" name="Object 7">
            <a:hlinkClick r:id="" action="ppaction://ole?verb=0"/>
          </p:cNvPr>
          <p:cNvGraphicFramePr>
            <a:graphicFrameLocks noGrp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902362858"/>
              </p:ext>
            </p:extLst>
          </p:nvPr>
        </p:nvGraphicFramePr>
        <p:xfrm>
          <a:off x="7752185" y="4005064"/>
          <a:ext cx="4315990" cy="2789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302000" imgH="3149600" progId="MS_ClipArt_Gallery.5">
                  <p:embed/>
                </p:oleObj>
              </mc:Choice>
              <mc:Fallback>
                <p:oleObj name="Clip" r:id="rId3" imgW="3302000" imgH="3149600" progId="MS_ClipArt_Gallery.5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2185" y="4005064"/>
                        <a:ext cx="4315990" cy="2789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Εικόνα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3" y="-59580"/>
            <a:ext cx="4294321" cy="600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15680" y="2263949"/>
            <a:ext cx="8892902" cy="1813123"/>
          </a:xfrm>
        </p:spPr>
        <p:txBody>
          <a:bodyPr>
            <a:normAutofit fontScale="92500" lnSpcReduction="20000"/>
          </a:bodyPr>
          <a:lstStyle/>
          <a:p>
            <a:pPr marL="88900" indent="-6350">
              <a:buFont typeface="Wingdings" panose="05000000000000000000" pitchFamily="2" charset="2"/>
              <a:buNone/>
              <a:defRPr/>
            </a:pPr>
            <a:r>
              <a:rPr lang="el-GR" sz="2800" dirty="0">
                <a:latin typeface="Palatino Linotype" panose="02040502050505030304" pitchFamily="18" charset="0"/>
              </a:rPr>
              <a:t>Είναι ο διεπιστημονικός κλάδος που επιδιώκει να μας μυήσει στη συμπεριφορά σε </a:t>
            </a:r>
            <a:r>
              <a:rPr lang="el-GR" sz="2800" dirty="0" err="1">
                <a:latin typeface="Palatino Linotype" panose="02040502050505030304" pitchFamily="18" charset="0"/>
              </a:rPr>
              <a:t>οργανωσιακά</a:t>
            </a:r>
            <a:r>
              <a:rPr lang="el-GR" sz="2800" dirty="0">
                <a:latin typeface="Palatino Linotype" panose="02040502050505030304" pitchFamily="18" charset="0"/>
              </a:rPr>
              <a:t> περιβάλλοντα μέσω της συστηματικής μελέτης των ατομικών, των ομαδικών και των </a:t>
            </a:r>
            <a:r>
              <a:rPr lang="el-GR" sz="2800" dirty="0" err="1">
                <a:latin typeface="Palatino Linotype" panose="02040502050505030304" pitchFamily="18" charset="0"/>
              </a:rPr>
              <a:t>οργανωσιακών</a:t>
            </a:r>
            <a:r>
              <a:rPr lang="el-GR" sz="2800" dirty="0">
                <a:latin typeface="Palatino Linotype" panose="02040502050505030304" pitchFamily="18" charset="0"/>
              </a:rPr>
              <a:t> διεργασιών</a:t>
            </a:r>
            <a:r>
              <a:rPr lang="en-US" sz="2800" dirty="0">
                <a:latin typeface="Palatino Linotype" panose="02040502050505030304" pitchFamily="18" charset="0"/>
              </a:rPr>
              <a:t> (Greenberg &amp; Baron, 2013)</a:t>
            </a:r>
            <a:r>
              <a:rPr lang="el-GR" sz="2800" dirty="0">
                <a:latin typeface="Palatino Linotype" panose="02040502050505030304" pitchFamily="18" charset="0"/>
              </a:rPr>
              <a:t>.</a:t>
            </a:r>
          </a:p>
        </p:txBody>
      </p:sp>
      <p:pic>
        <p:nvPicPr>
          <p:cNvPr id="12291" name="Σύμβολο κράτησης θέσης ηλεκτρονικής εικόνας 2"/>
          <p:cNvPicPr>
            <a:picLocks noGrp="1" noChangeAspect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3832" y="44624"/>
            <a:ext cx="7524750" cy="2219325"/>
          </a:xfrm>
        </p:spPr>
      </p:pic>
      <p:pic>
        <p:nvPicPr>
          <p:cNvPr id="1229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3768665"/>
            <a:ext cx="2567608" cy="32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0"/>
            <a:ext cx="2468880" cy="34290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A02963C5-D150-E17B-03A5-0C0FA6CFCA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472" y="62032"/>
            <a:ext cx="2471169" cy="33669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5760" y="188913"/>
            <a:ext cx="6408390" cy="12238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000" b="1" dirty="0">
                <a:latin typeface="Palatino Linotype" panose="02040502050505030304" pitchFamily="18" charset="0"/>
              </a:rPr>
              <a:t>Μελέτη της </a:t>
            </a:r>
            <a:r>
              <a:rPr lang="el-GR" sz="4000" b="1" dirty="0" err="1">
                <a:latin typeface="Palatino Linotype" panose="02040502050505030304" pitchFamily="18" charset="0"/>
              </a:rPr>
              <a:t>Οργανωσιακής</a:t>
            </a:r>
            <a:r>
              <a:rPr lang="el-GR" sz="4000" b="1" dirty="0">
                <a:latin typeface="Palatino Linotype" panose="02040502050505030304" pitchFamily="18" charset="0"/>
              </a:rPr>
              <a:t> Συμπεριφοράς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</a:p>
        </p:txBody>
      </p:sp>
      <p:graphicFrame>
        <p:nvGraphicFramePr>
          <p:cNvPr id="14340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77844357"/>
              </p:ext>
            </p:extLst>
          </p:nvPr>
        </p:nvGraphicFramePr>
        <p:xfrm>
          <a:off x="47328" y="1628800"/>
          <a:ext cx="4787900" cy="341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714286" imgH="4076190" progId="">
                  <p:embed/>
                </p:oleObj>
              </mc:Choice>
              <mc:Fallback>
                <p:oleObj r:id="rId3" imgW="5714286" imgH="407619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8" y="1628800"/>
                        <a:ext cx="4787900" cy="341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735960" y="1844824"/>
            <a:ext cx="5904656" cy="36004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>
                <a:latin typeface="Palatino Linotype" panose="02040502050505030304" pitchFamily="18" charset="0"/>
              </a:rPr>
              <a:t>Περιλαμβάνει τρία επίπεδα ανάλυσης:</a:t>
            </a:r>
          </a:p>
          <a:p>
            <a:pPr lvl="1" eaLnBrk="1" hangingPunct="1">
              <a:defRPr/>
            </a:pPr>
            <a:r>
              <a:rPr lang="el-GR" sz="2000">
                <a:latin typeface="Palatino Linotype" panose="02040502050505030304" pitchFamily="18" charset="0"/>
              </a:rPr>
              <a:t>1</a:t>
            </a:r>
            <a:r>
              <a:rPr lang="el-GR" sz="2000" baseline="30000">
                <a:latin typeface="Palatino Linotype" panose="02040502050505030304" pitchFamily="18" charset="0"/>
              </a:rPr>
              <a:t>ο</a:t>
            </a:r>
            <a:r>
              <a:rPr lang="el-GR" sz="2000">
                <a:latin typeface="Palatino Linotype" panose="02040502050505030304" pitchFamily="18" charset="0"/>
              </a:rPr>
              <a:t> συμπεριφορά του ατόμου</a:t>
            </a:r>
          </a:p>
          <a:p>
            <a:pPr lvl="1" eaLnBrk="1" hangingPunct="1">
              <a:defRPr/>
            </a:pPr>
            <a:r>
              <a:rPr lang="el-GR" sz="2000">
                <a:latin typeface="Palatino Linotype" panose="02040502050505030304" pitchFamily="18" charset="0"/>
              </a:rPr>
              <a:t>2</a:t>
            </a:r>
            <a:r>
              <a:rPr lang="el-GR" sz="2000" baseline="30000">
                <a:latin typeface="Palatino Linotype" panose="02040502050505030304" pitchFamily="18" charset="0"/>
              </a:rPr>
              <a:t>ο</a:t>
            </a:r>
            <a:r>
              <a:rPr lang="el-GR" sz="2000">
                <a:latin typeface="Palatino Linotype" panose="02040502050505030304" pitchFamily="18" charset="0"/>
              </a:rPr>
              <a:t> συμπεριφορά της ομάδας, και </a:t>
            </a:r>
          </a:p>
          <a:p>
            <a:pPr lvl="1" eaLnBrk="1" hangingPunct="1">
              <a:defRPr/>
            </a:pPr>
            <a:r>
              <a:rPr lang="el-GR" sz="2000">
                <a:latin typeface="Palatino Linotype" panose="02040502050505030304" pitchFamily="18" charset="0"/>
              </a:rPr>
              <a:t>3</a:t>
            </a:r>
            <a:r>
              <a:rPr lang="el-GR" sz="2000" baseline="30000">
                <a:latin typeface="Palatino Linotype" panose="02040502050505030304" pitchFamily="18" charset="0"/>
              </a:rPr>
              <a:t>ο</a:t>
            </a:r>
            <a:r>
              <a:rPr lang="el-GR" sz="2000">
                <a:latin typeface="Palatino Linotype" panose="02040502050505030304" pitchFamily="18" charset="0"/>
              </a:rPr>
              <a:t> συμπεριφορά του ίδιου του οργανισμού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7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5221917"/>
              </p:ext>
            </p:extLst>
          </p:nvPr>
        </p:nvGraphicFramePr>
        <p:xfrm>
          <a:off x="0" y="1268760"/>
          <a:ext cx="5953125" cy="421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663492" imgH="4012698" progId="">
                  <p:embed/>
                </p:oleObj>
              </mc:Choice>
              <mc:Fallback>
                <p:oleObj r:id="rId3" imgW="5663492" imgH="4012698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760"/>
                        <a:ext cx="5953125" cy="421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6384032" y="1412776"/>
            <a:ext cx="5544616" cy="50419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>
                <a:latin typeface="Palatino Linotype" panose="02040502050505030304" pitchFamily="18" charset="0"/>
              </a:rPr>
              <a:t>Σε γενικές γραμμές, η οργανωτική συμπεριφορά </a:t>
            </a:r>
          </a:p>
          <a:p>
            <a:pPr lvl="1" eaLnBrk="1" hangingPunct="1">
              <a:defRPr/>
            </a:pPr>
            <a:r>
              <a:rPr lang="el-GR" sz="2000" dirty="0">
                <a:latin typeface="Palatino Linotype" panose="02040502050505030304" pitchFamily="18" charset="0"/>
              </a:rPr>
              <a:t>Εστιάζει τη μελέτη της σε παρατηρούμενες συμπεριφορές,</a:t>
            </a:r>
          </a:p>
          <a:p>
            <a:pPr lvl="1" eaLnBrk="1" hangingPunct="1">
              <a:defRPr/>
            </a:pPr>
            <a:r>
              <a:rPr lang="el-GR" sz="2000" dirty="0">
                <a:latin typeface="Palatino Linotype" panose="02040502050505030304" pitchFamily="18" charset="0"/>
              </a:rPr>
              <a:t>Μελετά τη συμπεριφορά των ατόμων ως ανεξάρτητων μονάδων, αλλά και ως μελών της ομάδας, και</a:t>
            </a:r>
          </a:p>
          <a:p>
            <a:pPr lvl="1" eaLnBrk="1" hangingPunct="1">
              <a:defRPr/>
            </a:pPr>
            <a:r>
              <a:rPr lang="el-GR" sz="2000" dirty="0">
                <a:latin typeface="Palatino Linotype" panose="02040502050505030304" pitchFamily="18" charset="0"/>
              </a:rPr>
              <a:t>Αναλύει τη συμπεριφορά των ομάδων και των οργανισμών</a:t>
            </a:r>
          </a:p>
          <a:p>
            <a:pPr eaLnBrk="1" hangingPunct="1">
              <a:defRPr/>
            </a:pPr>
            <a:endParaRPr lang="el-GR" sz="24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0" y="188640"/>
            <a:ext cx="9144000" cy="64797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>
                <a:latin typeface="Palatino Linotype" panose="02040502050505030304" pitchFamily="18" charset="0"/>
              </a:rPr>
              <a:t>Ο Κλάδος της Οργανωτικής Συμπεριφοράς</a:t>
            </a:r>
          </a:p>
        </p:txBody>
      </p:sp>
      <p:graphicFrame>
        <p:nvGraphicFramePr>
          <p:cNvPr id="18435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914525" y="827088"/>
          <a:ext cx="8362950" cy="587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638095" imgH="3961905" progId="">
                  <p:embed/>
                </p:oleObj>
              </mc:Choice>
              <mc:Fallback>
                <p:oleObj r:id="rId3" imgW="5638095" imgH="396190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827088"/>
                        <a:ext cx="8362950" cy="587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902</TotalTime>
  <Words>1049</Words>
  <Application>Microsoft Office PowerPoint</Application>
  <PresentationFormat>Ευρεία οθόνη</PresentationFormat>
  <Paragraphs>117</Paragraphs>
  <Slides>22</Slides>
  <Notes>19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30" baseType="lpstr">
      <vt:lpstr>Adobe Devanagari</vt:lpstr>
      <vt:lpstr>Arial</vt:lpstr>
      <vt:lpstr>Century Gothic</vt:lpstr>
      <vt:lpstr>Palatino Linotype</vt:lpstr>
      <vt:lpstr>Wingdings</vt:lpstr>
      <vt:lpstr>Wingdings 3</vt:lpstr>
      <vt:lpstr>Wisp</vt:lpstr>
      <vt:lpstr>Clip</vt:lpstr>
      <vt:lpstr>Εισαγωγή στην Οργανωτική Συμπεριφορά Κεφάλαιο 1</vt:lpstr>
      <vt:lpstr>Τρεις καλοί λόγοι για τους οποίους θα έπρεπε να μας απασχολεί η … Οργανωσιακή Συμπεριφορά</vt:lpstr>
      <vt:lpstr>Έχοντας μελετήσει αυτό το κεφάλαιο, θα πρέπει να είστε σε θέση να:</vt:lpstr>
      <vt:lpstr>Τι είναι Οργανισμός</vt:lpstr>
      <vt:lpstr>Τι είναι Οργανωτική Συμπεριφορά</vt:lpstr>
      <vt:lpstr>Παρουσίαση του PowerPoint</vt:lpstr>
      <vt:lpstr>Μελέτη της Οργανωσιακής Συμπεριφοράς </vt:lpstr>
      <vt:lpstr>Παρουσίαση του PowerPoint</vt:lpstr>
      <vt:lpstr>Ο Κλάδος της Οργανωτικής Συμπεριφοράς</vt:lpstr>
      <vt:lpstr>Οι διεπιστημονικές ρίζες της Οργανωσιακής Συμπεριφοράς</vt:lpstr>
      <vt:lpstr>Γιατί μελετάμε την ΟΣ;</vt:lpstr>
      <vt:lpstr>Ψυχολογία</vt:lpstr>
      <vt:lpstr>Κοινωνιολογία</vt:lpstr>
      <vt:lpstr>Ανθρωπολογία</vt:lpstr>
      <vt:lpstr>Κατανόηση της ανθρώπινης Συμπεριφοράς στους Οργανισμούς</vt:lpstr>
      <vt:lpstr>Παρουσίαση του PowerPoint</vt:lpstr>
      <vt:lpstr>Η μελέτη της ΟΣ παρέχει στον μάνατζερ τα παρακάτω πλεονεκτήματα</vt:lpstr>
      <vt:lpstr>Γενικά περί οργανισμών</vt:lpstr>
      <vt:lpstr>Η σπουδαιότητα της ΟΣ για τον μάνατζερ</vt:lpstr>
      <vt:lpstr>Η σπουδαιότητα που έχει στον μάνατζμεντ η μελέτη της ΟΣ</vt:lpstr>
      <vt:lpstr>Η μελέτη της ΟΣ απαιτεί τη χρησιμοποίηση ορισμένων υποθέσεων</vt:lpstr>
      <vt:lpstr>Σας ευχαριστώ για την προσοχή σας  ΑΚΤ</vt:lpstr>
    </vt:vector>
  </TitlesOfParts>
  <Company>UOP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στην Οργανωτική Συμπεριφορά Κεφάλαιο 1</dc:title>
  <dc:creator>Antonis</dc:creator>
  <cp:lastModifiedBy>Antonios Travlos</cp:lastModifiedBy>
  <cp:revision>35</cp:revision>
  <dcterms:created xsi:type="dcterms:W3CDTF">2007-10-08T10:38:51Z</dcterms:created>
  <dcterms:modified xsi:type="dcterms:W3CDTF">2024-09-30T05:48:21Z</dcterms:modified>
</cp:coreProperties>
</file>