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6" r:id="rId5"/>
    <p:sldId id="323" r:id="rId6"/>
    <p:sldId id="309" r:id="rId7"/>
    <p:sldId id="318" r:id="rId8"/>
    <p:sldId id="319" r:id="rId9"/>
    <p:sldId id="317" r:id="rId10"/>
    <p:sldId id="321" r:id="rId11"/>
    <p:sldId id="322" r:id="rId12"/>
    <p:sldId id="310" r:id="rId13"/>
    <p:sldId id="311" r:id="rId14"/>
    <p:sldId id="308" r:id="rId15"/>
    <p:sldId id="31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1" d="100"/>
          <a:sy n="71" d="100"/>
        </p:scale>
        <p:origin x="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l-GR" sz="2000" dirty="0"/>
            <a:t>ΓΙΝΟΜΑΣΤΕ ΟΜΑΔΑ</a:t>
          </a:r>
        </a:p>
        <a:p>
          <a:pPr>
            <a:lnSpc>
              <a:spcPct val="100000"/>
            </a:lnSpc>
            <a:defRPr cap="all"/>
          </a:pPr>
          <a:r>
            <a:rPr lang="el-GR" sz="2000" dirty="0" err="1"/>
            <a:t>Ολοι</a:t>
          </a:r>
          <a:r>
            <a:rPr lang="el-GR" sz="2000" dirty="0"/>
            <a:t>!!!</a:t>
          </a:r>
          <a:r>
            <a:rPr lang="en-US" sz="2000" dirty="0"/>
            <a:t> 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l-GR" dirty="0"/>
            <a:t>ΔΗΛΩΝΟΥΜΕ ΘΕΜΑ</a:t>
          </a:r>
          <a:endParaRPr lang="en-US" dirty="0"/>
        </a:p>
        <a:p>
          <a:pPr>
            <a:lnSpc>
              <a:spcPct val="100000"/>
            </a:lnSpc>
            <a:defRPr cap="all"/>
          </a:pPr>
          <a:r>
            <a:rPr lang="el-GR" dirty="0" err="1"/>
            <a:t>Προθεσμια</a:t>
          </a:r>
          <a:endParaRPr lang="en-US" dirty="0"/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l-GR" dirty="0"/>
            <a:t>ΟΡΓΑΝΩΝΟΜΑΣΤΕ</a:t>
          </a:r>
        </a:p>
        <a:p>
          <a:pPr>
            <a:lnSpc>
              <a:spcPct val="100000"/>
            </a:lnSpc>
            <a:defRPr cap="all"/>
          </a:pPr>
          <a:r>
            <a:rPr lang="el-GR" dirty="0"/>
            <a:t>Σε </a:t>
          </a:r>
          <a:r>
            <a:rPr lang="el-GR" dirty="0" err="1"/>
            <a:t>χρονο</a:t>
          </a:r>
          <a:r>
            <a:rPr lang="el-GR" dirty="0"/>
            <a:t> &amp; </a:t>
          </a:r>
          <a:r>
            <a:rPr lang="el-GR" dirty="0" err="1"/>
            <a:t>εργασιεσ</a:t>
          </a:r>
          <a:endParaRPr lang="en-US" dirty="0"/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2928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16852"/>
          <a:ext cx="1043437" cy="104343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14290"/>
          <a:ext cx="2981250" cy="74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/>
            <a:t>ΓΙΝΟΜΑΣΤΕ ΟΜΑΔΑ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 err="1"/>
            <a:t>Ολοι</a:t>
          </a:r>
          <a:r>
            <a:rPr lang="el-GR" sz="2000" kern="1200" dirty="0"/>
            <a:t>!!!</a:t>
          </a:r>
          <a:r>
            <a:rPr lang="en-US" sz="2000" kern="1200" dirty="0"/>
            <a:t> </a:t>
          </a:r>
        </a:p>
      </dsp:txBody>
      <dsp:txXfrm>
        <a:off x="35606" y="2714290"/>
        <a:ext cx="2981250" cy="742500"/>
      </dsp:txXfrm>
    </dsp:sp>
    <dsp:sp modelId="{543C18BC-1989-44B2-9862-C670C61D3452}">
      <dsp:nvSpPr>
        <dsp:cNvPr id="0" name=""/>
        <dsp:cNvSpPr/>
      </dsp:nvSpPr>
      <dsp:spPr>
        <a:xfrm>
          <a:off x="4119918" y="32928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16852"/>
          <a:ext cx="1043437" cy="1043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14290"/>
          <a:ext cx="2981250" cy="74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/>
            <a:t>ΔΗΛΩΝΟΥΜΕ ΘΕΜΑ</a:t>
          </a:r>
          <a:endParaRPr lang="en-US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 err="1"/>
            <a:t>Προθεσμια</a:t>
          </a:r>
          <a:endParaRPr lang="en-US" sz="2000" kern="1200" dirty="0"/>
        </a:p>
      </dsp:txBody>
      <dsp:txXfrm>
        <a:off x="3538574" y="2714290"/>
        <a:ext cx="2981250" cy="742500"/>
      </dsp:txXfrm>
    </dsp:sp>
    <dsp:sp modelId="{5BDDFF18-9AEC-4E5E-B9AA-33D86F01A63E}">
      <dsp:nvSpPr>
        <dsp:cNvPr id="0" name=""/>
        <dsp:cNvSpPr/>
      </dsp:nvSpPr>
      <dsp:spPr>
        <a:xfrm>
          <a:off x="7622887" y="32928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16852"/>
          <a:ext cx="1043437" cy="1043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14290"/>
          <a:ext cx="2981250" cy="74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/>
            <a:t>ΟΡΓΑΝΩΝΟΜΑΣΤΕ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-GR" sz="2000" kern="1200" dirty="0"/>
            <a:t>Σε </a:t>
          </a:r>
          <a:r>
            <a:rPr lang="el-GR" sz="2000" kern="1200" dirty="0" err="1"/>
            <a:t>χρονο</a:t>
          </a:r>
          <a:r>
            <a:rPr lang="el-GR" sz="2000" kern="1200" dirty="0"/>
            <a:t> &amp; </a:t>
          </a:r>
          <a:r>
            <a:rPr lang="el-GR" sz="2000" kern="1200" dirty="0" err="1"/>
            <a:t>εργασιεσ</a:t>
          </a:r>
          <a:endParaRPr lang="en-US" sz="2000" kern="1200" dirty="0"/>
        </a:p>
      </dsp:txBody>
      <dsp:txXfrm>
        <a:off x="7041543" y="2714290"/>
        <a:ext cx="2981250" cy="74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pPr algn="ctr"/>
            <a:r>
              <a:rPr lang="el-GR" sz="4200" dirty="0"/>
              <a:t>Διατροφή Αγωγή &amp; Διατροφικές Συνήθειες</a:t>
            </a:r>
            <a:endParaRPr lang="en-US" sz="4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ΟΔΗΓΙΕΣ ΕΡΓΑΣΙΩΝ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662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1458686-1206-4632-8A05-611FBAFD6690}"/>
              </a:ext>
            </a:extLst>
          </p:cNvPr>
          <p:cNvSpPr txBox="1"/>
          <p:nvPr/>
        </p:nvSpPr>
        <p:spPr>
          <a:xfrm>
            <a:off x="7925980" y="27384"/>
            <a:ext cx="37518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l-GR" sz="1400" dirty="0"/>
              <a:t>ΤΜΗΜΑ ΕΠΙΣΤΗΜΗΣ </a:t>
            </a:r>
          </a:p>
          <a:p>
            <a:pPr algn="r"/>
            <a:r>
              <a:rPr lang="el-GR" sz="1400" dirty="0"/>
              <a:t>ΔΙΑΤΡΟΦΗΣ ΚΑΙ ΔΙΑΙΤΟΛΟΓΙΑΣ</a:t>
            </a: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C04F72-A062-4575-8672-91359710A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7842" y="0"/>
            <a:ext cx="514158" cy="5211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9C9795D9-3E86-4842-9A8C-A6746EBB6E17}"/>
              </a:ext>
            </a:extLst>
          </p:cNvPr>
          <p:cNvSpPr txBox="1">
            <a:spLocks/>
          </p:cNvSpPr>
          <p:nvPr/>
        </p:nvSpPr>
        <p:spPr>
          <a:xfrm>
            <a:off x="6213984" y="6218903"/>
            <a:ext cx="6017345" cy="336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l-GR" sz="1500" dirty="0" err="1"/>
              <a:t>Ευαγγελια</a:t>
            </a:r>
            <a:r>
              <a:rPr lang="el-GR" sz="1500" dirty="0"/>
              <a:t> </a:t>
            </a:r>
            <a:r>
              <a:rPr lang="el-GR" sz="1500" dirty="0" err="1"/>
              <a:t>φαππα</a:t>
            </a:r>
            <a:r>
              <a:rPr lang="el-GR" sz="1500" dirty="0"/>
              <a:t>,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l-GR" sz="1500" dirty="0" err="1"/>
              <a:t>διαιτολογοσ</a:t>
            </a:r>
            <a:r>
              <a:rPr lang="en-US" sz="1500" dirty="0"/>
              <a:t> -</a:t>
            </a:r>
            <a:r>
              <a:rPr lang="el-GR" sz="1500" dirty="0"/>
              <a:t> </a:t>
            </a:r>
            <a:r>
              <a:rPr lang="el-GR" sz="1500" dirty="0" err="1"/>
              <a:t>διατροφολογοσ</a:t>
            </a:r>
            <a:r>
              <a:rPr lang="el-GR" sz="1500" dirty="0"/>
              <a:t>, </a:t>
            </a:r>
            <a:r>
              <a:rPr lang="en-US" sz="1500" b="1" dirty="0"/>
              <a:t>PHD</a:t>
            </a:r>
            <a:endParaRPr lang="el-GR" sz="1500" b="1" dirty="0"/>
          </a:p>
        </p:txBody>
      </p: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DD9C5-D92C-658D-9251-269B0808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l-GR" sz="5000" dirty="0">
                <a:solidFill>
                  <a:srgbClr val="C00000"/>
                </a:solidFill>
              </a:rPr>
              <a:t>Η εργασία είναι υποχρεωτική &amp; είναι ομαδική!</a:t>
            </a:r>
            <a:endParaRPr lang="en-US" sz="5000" dirty="0">
              <a:solidFill>
                <a:srgbClr val="C00000"/>
              </a:solidFill>
            </a:endParaRPr>
          </a:p>
        </p:txBody>
      </p:sp>
      <p:pic>
        <p:nvPicPr>
          <p:cNvPr id="5" name="Picture 4" descr="SOS&#10;&#10;AI-generated content may be incorrect.">
            <a:extLst>
              <a:ext uri="{FF2B5EF4-FFF2-40B4-BE49-F238E27FC236}">
                <a16:creationId xmlns:a16="http://schemas.microsoft.com/office/drawing/2014/main" id="{3518EA09-AB2B-D46F-8228-32B53710B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05" t="1" r="4842" b="6667"/>
          <a:stretch>
            <a:fillRect/>
          </a:stretch>
        </p:blipFill>
        <p:spPr>
          <a:xfrm>
            <a:off x="98835" y="228600"/>
            <a:ext cx="4635315" cy="6400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053D411-C885-3F95-8CB3-7C1BB203FC76}"/>
              </a:ext>
            </a:extLst>
          </p:cNvPr>
          <p:cNvSpPr txBox="1"/>
          <p:nvPr/>
        </p:nvSpPr>
        <p:spPr>
          <a:xfrm>
            <a:off x="5289754" y="4715435"/>
            <a:ext cx="56361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200" dirty="0">
                <a:solidFill>
                  <a:srgbClr val="002060"/>
                </a:solidFill>
              </a:rPr>
              <a:t>Για να περάσετε το μάθημα πρέπει να πετύχετε προβιβάσιμο βαθμό &amp; στην εργασία &amp; στο διαγπώνισμα του μαθήματος!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00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A7ECC-A38B-4F0A-B98D-B2905D55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Γενικές Οδηγίες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34E19-15A4-4B68-B5DF-A55F526A1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Ομαδικές </a:t>
            </a:r>
            <a:r>
              <a:rPr lang="el-GR"/>
              <a:t>εργασίες (5-6 </a:t>
            </a:r>
            <a:r>
              <a:rPr lang="el-GR" dirty="0"/>
              <a:t>άτομα/ ομάδα).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Δημιουργία παρουσίασης σε </a:t>
            </a:r>
            <a:r>
              <a:rPr lang="en-US" dirty="0" err="1"/>
              <a:t>powerpoint</a:t>
            </a:r>
            <a:r>
              <a:rPr lang="en-US" dirty="0"/>
              <a:t>.</a:t>
            </a: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Παρουσίαση εργασίας διάρκειας 10 - 15 λεπτά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9E122-D963-423F-BB4F-14E4E4ED9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Μορφοποίηση εργασίας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3536F-EAE3-4DBA-A89D-57F4FD139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958109"/>
            <a:ext cx="10660612" cy="43503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l-GR" sz="1850" dirty="0"/>
              <a:t> Κάθε διαφάνεια να περιέχει τίτλο. Αποφύγετε τον ίδιο τίτλο σε πάνω από 1 διαφάνειες. (μπορεί κάποια διαφάνεια να μην έχει τίτλο.)</a:t>
            </a:r>
          </a:p>
          <a:p>
            <a:pPr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l-GR" sz="1850" dirty="0"/>
              <a:t> Χρησιμοποιείστε εικόνες, διαγράμματα και σχήματα όπου είναι εφικτό! Να είναι ως επί τω </a:t>
            </a:r>
            <a:r>
              <a:rPr lang="el-GR" sz="1850" dirty="0" err="1"/>
              <a:t>πλείστον</a:t>
            </a:r>
            <a:r>
              <a:rPr lang="el-GR" sz="1850" dirty="0"/>
              <a:t> επιστημονικές και να φέρουν πηγή!</a:t>
            </a:r>
          </a:p>
          <a:p>
            <a:pPr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l-GR" sz="1850" dirty="0"/>
              <a:t> Αποφύγετε να γράφετε πολύ κείμενο &amp; ενιαίο σε κάθε διαφάνεια.. Χρησιμοποιείστε</a:t>
            </a:r>
            <a:r>
              <a:rPr lang="en-US" sz="1850" dirty="0"/>
              <a:t> bullets </a:t>
            </a:r>
            <a:r>
              <a:rPr lang="el-GR" sz="1850" dirty="0"/>
              <a:t>ή σχήματα.</a:t>
            </a:r>
          </a:p>
          <a:p>
            <a:pPr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l-GR" sz="1850" dirty="0"/>
              <a:t> Μην πέσετε κάτω από γραμματοσειρά 20. Δυσκολεύει τους θεατές.</a:t>
            </a:r>
          </a:p>
          <a:p>
            <a:pPr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l-GR" sz="1850" dirty="0"/>
              <a:t> Επιλέξετε μέχρι 3 χρώματα. Στην αρχή, επιλέξτε όλη η ομάδα μια διαφάνεια </a:t>
            </a:r>
            <a:r>
              <a:rPr lang="en-US" sz="1850" dirty="0" err="1"/>
              <a:t>powerpoint</a:t>
            </a:r>
            <a:r>
              <a:rPr lang="el-GR" sz="1850" dirty="0"/>
              <a:t> για να ξεκινήσετε.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136832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E140-95AE-418B-97AA-F42728B6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Δομή παρουσίασης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BFD29-2B88-4454-8A28-1C89FA7F6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43546"/>
            <a:ext cx="10058400" cy="42279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Γενική δομή παρουσίασης: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Εξώφυλλο με τον τίτλο εργασίας, το τμήμα, το έτος, τα ονόματα των συντελεστών της εργασίας.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3</a:t>
            </a:r>
            <a:r>
              <a:rPr lang="el-GR" baseline="30000" dirty="0"/>
              <a:t>η</a:t>
            </a:r>
            <a:r>
              <a:rPr lang="el-GR" dirty="0"/>
              <a:t> διαφάνεια από το τέλος = λίστα αναφορών.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2</a:t>
            </a:r>
            <a:r>
              <a:rPr lang="el-GR" baseline="30000" dirty="0"/>
              <a:t>η</a:t>
            </a:r>
            <a:r>
              <a:rPr lang="el-GR" dirty="0"/>
              <a:t> διαφάνεια από το τέλος = ονόματα &amp; εργασίες (τι έκανε ο καθένας)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Τελευταία διαφάνεια κλείσιμο παρουσίασης (π.χ. ευχαριστούμε </a:t>
            </a:r>
            <a:r>
              <a:rPr lang="el-GR" dirty="0" err="1"/>
              <a:t>κτλ</a:t>
            </a:r>
            <a:r>
              <a:rPr lang="el-GR" dirty="0"/>
              <a:t>).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Σκεφτείτε τα τμήματα από άποψη πληροφοριών που θα περιέχει η παρουσίασή σας και βάλτε τα σε μια λογική σειρά.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l-GR" dirty="0"/>
              <a:t> Θα πρέπει να είναι ξεκάθαρη η εναλλαγή από τμήμα σε τμήμα, αλλά να ρέει νοηματικά.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753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C470-0613-4373-A81C-C5F9D7A73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2" y="134203"/>
            <a:ext cx="10058400" cy="58623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rgbClr val="FF0000"/>
                </a:solidFill>
              </a:rPr>
              <a:t>2η διαφάνεια από το τέλος - </a:t>
            </a:r>
            <a:r>
              <a:rPr lang="el-GR" sz="3200" b="1" i="1" dirty="0">
                <a:solidFill>
                  <a:srgbClr val="FF0000"/>
                </a:solidFill>
              </a:rPr>
              <a:t>παράδειγμα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AC7E7-12BE-43EC-955A-5080AE0B1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87136"/>
            <a:ext cx="10058400" cy="5081155"/>
          </a:xfrm>
        </p:spPr>
        <p:txBody>
          <a:bodyPr>
            <a:normAutofit lnSpcReduction="10000"/>
          </a:bodyPr>
          <a:lstStyle/>
          <a:p>
            <a:r>
              <a:rPr lang="el-GR" b="1" dirty="0">
                <a:solidFill>
                  <a:srgbClr val="0070C0"/>
                </a:solidFill>
              </a:rPr>
              <a:t>ΕΡΓΑΣΙΕΣ ΜΕΛΩΝ ΟΜΑΔΑΣ</a:t>
            </a:r>
          </a:p>
          <a:p>
            <a:r>
              <a:rPr lang="el-GR" b="1" dirty="0">
                <a:solidFill>
                  <a:srgbClr val="0070C0"/>
                </a:solidFill>
              </a:rPr>
              <a:t>(παρουσίαση ονομάτων με αλφαβητική σειρά)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 </a:t>
            </a:r>
            <a:r>
              <a:rPr lang="el-GR" b="1" dirty="0"/>
              <a:t>Αναγνωστόπουλος Δημήτρης: </a:t>
            </a:r>
            <a:r>
              <a:rPr lang="el-GR" dirty="0"/>
              <a:t>αναζήτηση βιβλιογραφίας σχετικά με τον ορισμό της νόσου, σύνθεση αντίστοιχου τμήματος παρουσίασης, γενική επιμέλεια παρουσίασης ως προς το περιεχόμενο της παρουσίασης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 </a:t>
            </a:r>
            <a:r>
              <a:rPr lang="el-GR" b="1" dirty="0" err="1"/>
              <a:t>Κατεχάκη</a:t>
            </a:r>
            <a:r>
              <a:rPr lang="el-GR" b="1" dirty="0"/>
              <a:t> Δήμητρα: </a:t>
            </a:r>
            <a:r>
              <a:rPr lang="el-GR" dirty="0"/>
              <a:t>αναζήτηση βιβλιογραφίας σχετικά με τα επιδημιολογικά δεδομένα της νόσου, σύνθεση αντίστοιχου τμήματος της παρουσίασης, παρουσίαση της εργασίας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b="1" dirty="0"/>
              <a:t> Παπαδοπούλου Μαρία: </a:t>
            </a:r>
            <a:r>
              <a:rPr lang="el-GR" dirty="0"/>
              <a:t>αναζήτηση βιβλιογραφίας σχετικά με την </a:t>
            </a:r>
            <a:r>
              <a:rPr lang="el-GR" dirty="0" err="1"/>
              <a:t>παθοφυσιολογία</a:t>
            </a:r>
            <a:r>
              <a:rPr lang="el-GR" dirty="0"/>
              <a:t> της νόσου, σύνθεση αντίστοιχου τμήματος της παρουσίασης, επιμέλεια μορφοποίησης παρουσίασης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 </a:t>
            </a:r>
            <a:r>
              <a:rPr lang="el-GR" b="1" dirty="0" err="1"/>
              <a:t>Σκαφάκη</a:t>
            </a:r>
            <a:r>
              <a:rPr lang="el-GR" b="1" dirty="0"/>
              <a:t> Αλεξάνδρα: </a:t>
            </a:r>
            <a:r>
              <a:rPr lang="el-GR" dirty="0"/>
              <a:t>αναζήτηση βιβλιογραφίας σχετικά με την επίδραση του θρεπτικού συστατικού στη νόσο, σύνθεση αντίστοιχου τμήματος της παρουσίασης, παρουσίαση εργασίας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1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CF83-BBEB-4000-91BA-88B9B50A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>
                <a:solidFill>
                  <a:srgbClr val="FF0000"/>
                </a:solidFill>
              </a:rPr>
              <a:t>Βιβλιογραφικές αναφορές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B9F84-3493-4D31-B81E-26344C303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l-GR" dirty="0"/>
              <a:t>Μπορείτε να χρησιμοποιήσετε όποιο σύστημα αναφορών θέλετε.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Ενδεικτικό σύστημα αναφορών</a:t>
            </a:r>
            <a:r>
              <a:rPr lang="en-US" dirty="0"/>
              <a:t> Harvard (</a:t>
            </a:r>
            <a:r>
              <a:rPr lang="el-GR" dirty="0"/>
              <a:t>βλέπετε επόμενη διαφάνεια)</a:t>
            </a:r>
            <a:r>
              <a:rPr lang="en-US" dirty="0"/>
              <a:t>.</a:t>
            </a: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/>
              <a:t>Οπωσδήποτε, βιβλιογραφία σε κάθε διαφάνεια και στο τέλος λίστα αναφορών</a:t>
            </a:r>
            <a:r>
              <a:rPr lang="en-US" b="1" dirty="0"/>
              <a:t> (</a:t>
            </a:r>
            <a:r>
              <a:rPr lang="el-GR" b="1" dirty="0"/>
              <a:t>βλέπετε επόμενη διαφάνεια</a:t>
            </a:r>
            <a:r>
              <a:rPr lang="en-US" b="1" dirty="0"/>
              <a:t> </a:t>
            </a:r>
            <a:r>
              <a:rPr lang="en-US" b="1" dirty="0" err="1"/>
              <a:t>Bobliography</a:t>
            </a:r>
            <a:r>
              <a:rPr lang="en-US" b="1" dirty="0"/>
              <a:t> example)</a:t>
            </a:r>
            <a:r>
              <a:rPr lang="el-GR" b="1" dirty="0"/>
              <a:t>.</a:t>
            </a: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5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C9A7-36DB-4671-BF5A-326994F2C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1948"/>
            <a:ext cx="10058400" cy="1450757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0000"/>
                </a:solidFill>
              </a:rPr>
              <a:t>Harvard Referencing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A525A7-BD73-4B03-98AE-2252C9639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273"/>
          <a:stretch/>
        </p:blipFill>
        <p:spPr>
          <a:xfrm>
            <a:off x="464329" y="2051396"/>
            <a:ext cx="5403794" cy="4164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51C6B4-EE7F-47D5-A929-1FF5DF3C01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395"/>
          <a:stretch/>
        </p:blipFill>
        <p:spPr>
          <a:xfrm>
            <a:off x="6161282" y="2327564"/>
            <a:ext cx="5696622" cy="2863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17C270-828E-485D-8AC4-275C3357AF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5300"/>
          <a:stretch/>
        </p:blipFill>
        <p:spPr>
          <a:xfrm>
            <a:off x="6170517" y="2046503"/>
            <a:ext cx="5671668" cy="3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95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B42BCC-0862-459F-B6E6-031732145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89"/>
          <a:stretch/>
        </p:blipFill>
        <p:spPr>
          <a:xfrm>
            <a:off x="296228" y="102321"/>
            <a:ext cx="2047875" cy="20774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7EC8C0-822E-4C4F-B0D1-8E94CE09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964" y="314312"/>
            <a:ext cx="10058400" cy="1450757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Παρουσίαση εργασίας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97094-AA96-4128-8E84-DD0584AAB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970" y="2817090"/>
            <a:ext cx="10512829" cy="31680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Υπολογίστε 1-2 διαφάνειες/ λεπτό παρουσίασης (μπορεί να φτάσει και 3 διαφάνειες/ λεπτό εάν είναι </a:t>
            </a:r>
            <a:r>
              <a:rPr lang="el-GR" dirty="0" err="1"/>
              <a:t>αραιογραμμένες</a:t>
            </a:r>
            <a:r>
              <a:rPr lang="el-GR" dirty="0"/>
              <a:t> ή/ και κάποιες έχουν μόνο τίτλους).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Κάντε τουλάχιστον </a:t>
            </a:r>
            <a:r>
              <a:rPr lang="el-GR" b="1" dirty="0"/>
              <a:t>3 πρόβες </a:t>
            </a:r>
            <a:r>
              <a:rPr lang="el-GR" dirty="0"/>
              <a:t>πριν την παρουσίαση</a:t>
            </a:r>
            <a:r>
              <a:rPr lang="en-US" dirty="0"/>
              <a:t>! </a:t>
            </a:r>
            <a:r>
              <a:rPr lang="el-GR" dirty="0"/>
              <a:t>Όσο πιο πολλές πρόβες, τόσο καλύτερα!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Εντοπίστε και μάθετε απ’ έξω τις λέξεις που θα σας συνδέουν προφορικά τη μια διαφάνεια με την επόμενη.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EFA420-4D25-4C48-B89E-80B21184F0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756"/>
          <a:stretch/>
        </p:blipFill>
        <p:spPr>
          <a:xfrm>
            <a:off x="7823199" y="216186"/>
            <a:ext cx="1450109" cy="206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7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D00D2-290E-46DE-B77C-CC5F9D94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Αξιολόγηση εργασίας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151C0-0D45-42B5-A54E-4201ED18E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Η εργασία θα αξιολογηθεί ως προς: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 Το επιστημονικό περιεχόμενο (ορθότητα, </a:t>
            </a:r>
            <a:r>
              <a:rPr lang="el-GR" dirty="0" err="1"/>
              <a:t>επικαιροποίηση</a:t>
            </a:r>
            <a:r>
              <a:rPr lang="el-GR" dirty="0"/>
              <a:t>, πληρότητα, </a:t>
            </a:r>
            <a:r>
              <a:rPr lang="el-GR"/>
              <a:t>βιβλιογραφική υποστήριξη)</a:t>
            </a:r>
            <a:endParaRPr lang="el-GR" dirty="0"/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 Τη μορφοποίηση (χρήση φωτογραφιών/ σχημάτων/ συνδυασμό χρωμάτων/ έκταση &amp; μορφοποίηση κειμένου)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 Τη δομή (υποστήριξη νοηματικής ροής)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 Την προφορική παρουσίαση (ρυθμός ομιλίας/ άνεση λόγου </a:t>
            </a:r>
            <a:r>
              <a:rPr lang="el-GR" dirty="0" err="1"/>
              <a:t>κτλ</a:t>
            </a:r>
            <a:r>
              <a:rPr lang="el-GR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Την απάντηση των ερωτήσεων</a:t>
            </a:r>
          </a:p>
        </p:txBody>
      </p:sp>
    </p:spTree>
    <p:extLst>
      <p:ext uri="{BB962C8B-B14F-4D97-AF65-F5344CB8AC3E}">
        <p14:creationId xmlns:p14="http://schemas.microsoft.com/office/powerpoint/2010/main" val="60830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l-GR" dirty="0"/>
              <a:t>Πρώτα βήματα</a:t>
            </a:r>
            <a:endParaRPr lang="en-US" dirty="0"/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644980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D85225-4221-4672-B1DE-C34BFFF5F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6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B55C46-EDB8-4EC2-AD52-94B111D3A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EEP CALM AND GET TO WORK&#10;&#10;AI-generated content may be incorrect.">
            <a:extLst>
              <a:ext uri="{FF2B5EF4-FFF2-40B4-BE49-F238E27FC236}">
                <a16:creationId xmlns:a16="http://schemas.microsoft.com/office/drawing/2014/main" id="{7C706F75-36AC-0924-334B-AD507BDEC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128" y="1291916"/>
            <a:ext cx="6827744" cy="427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4615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71af3243-3dd4-4a8d-8c0d-dd76da1f02a5"/>
    <ds:schemaRef ds:uri="http://schemas.microsoft.com/office/infopath/2007/PartnerControl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{D5C67FE6-CFB6-48F7-A34B-2ECD3A1EA7B0}tf11437505_win32</Template>
  <TotalTime>442</TotalTime>
  <Words>579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Georgia Pro Cond Light</vt:lpstr>
      <vt:lpstr>Speak Pro</vt:lpstr>
      <vt:lpstr>Wingdings</vt:lpstr>
      <vt:lpstr>RetrospectVTI</vt:lpstr>
      <vt:lpstr>Διατροφή Αγωγή &amp; Διατροφικές Συνήθειες</vt:lpstr>
      <vt:lpstr>Η εργασία είναι υποχρεωτική &amp; είναι ομαδική!</vt:lpstr>
      <vt:lpstr>Γενικές Οδηγίες</vt:lpstr>
      <vt:lpstr>Μορφοποίηση εργασίας</vt:lpstr>
      <vt:lpstr>Δομή παρουσίασης</vt:lpstr>
      <vt:lpstr>2η διαφάνεια από το τέλος - παράδειγμα</vt:lpstr>
      <vt:lpstr>Βιβλιογραφικές αναφορές</vt:lpstr>
      <vt:lpstr>Harvard Referencing System</vt:lpstr>
      <vt:lpstr>Παρουσίαση εργασίας</vt:lpstr>
      <vt:lpstr>Αξιολόγηση εργασίας</vt:lpstr>
      <vt:lpstr>Πρώτα βήματα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Διατροφή &amp; Μεταβολισμός Μακροθρεπτικών ΕΔΔ401</dc:title>
  <dc:creator>Evi Fappa</dc:creator>
  <cp:lastModifiedBy>Evaggelia Fappa</cp:lastModifiedBy>
  <cp:revision>47</cp:revision>
  <dcterms:created xsi:type="dcterms:W3CDTF">2021-03-03T21:03:27Z</dcterms:created>
  <dcterms:modified xsi:type="dcterms:W3CDTF">2026-10-05T11:46:39Z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