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4"/>
  </p:sldMasterIdLst>
  <p:notesMasterIdLst>
    <p:notesMasterId r:id="rId53"/>
  </p:notesMasterIdLst>
  <p:handoutMasterIdLst>
    <p:handoutMasterId r:id="rId54"/>
  </p:handoutMasterIdLst>
  <p:sldIdLst>
    <p:sldId id="506" r:id="rId5"/>
    <p:sldId id="533" r:id="rId6"/>
    <p:sldId id="674" r:id="rId7"/>
    <p:sldId id="675" r:id="rId8"/>
    <p:sldId id="676" r:id="rId9"/>
    <p:sldId id="611" r:id="rId10"/>
    <p:sldId id="612" r:id="rId11"/>
    <p:sldId id="610" r:id="rId12"/>
    <p:sldId id="683" r:id="rId13"/>
    <p:sldId id="684" r:id="rId14"/>
    <p:sldId id="677" r:id="rId15"/>
    <p:sldId id="685" r:id="rId16"/>
    <p:sldId id="686" r:id="rId17"/>
    <p:sldId id="679" r:id="rId18"/>
    <p:sldId id="619" r:id="rId19"/>
    <p:sldId id="694" r:id="rId20"/>
    <p:sldId id="695" r:id="rId21"/>
    <p:sldId id="696" r:id="rId22"/>
    <p:sldId id="687" r:id="rId23"/>
    <p:sldId id="688" r:id="rId24"/>
    <p:sldId id="681" r:id="rId25"/>
    <p:sldId id="690" r:id="rId26"/>
    <p:sldId id="625" r:id="rId27"/>
    <p:sldId id="680" r:id="rId28"/>
    <p:sldId id="692" r:id="rId29"/>
    <p:sldId id="691" r:id="rId30"/>
    <p:sldId id="628" r:id="rId31"/>
    <p:sldId id="629" r:id="rId32"/>
    <p:sldId id="631" r:id="rId33"/>
    <p:sldId id="546" r:id="rId34"/>
    <p:sldId id="591" r:id="rId35"/>
    <p:sldId id="632" r:id="rId36"/>
    <p:sldId id="633" r:id="rId37"/>
    <p:sldId id="634" r:id="rId38"/>
    <p:sldId id="636" r:id="rId39"/>
    <p:sldId id="637" r:id="rId40"/>
    <p:sldId id="639" r:id="rId41"/>
    <p:sldId id="640" r:id="rId42"/>
    <p:sldId id="641" r:id="rId43"/>
    <p:sldId id="642" r:id="rId44"/>
    <p:sldId id="645" r:id="rId45"/>
    <p:sldId id="646" r:id="rId46"/>
    <p:sldId id="647" r:id="rId47"/>
    <p:sldId id="648" r:id="rId48"/>
    <p:sldId id="649" r:id="rId49"/>
    <p:sldId id="643" r:id="rId50"/>
    <p:sldId id="454" r:id="rId51"/>
    <p:sldId id="451"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60" userDrawn="1">
          <p15:clr>
            <a:srgbClr val="A4A3A4"/>
          </p15:clr>
        </p15:guide>
        <p15:guide id="2" pos="7392"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FAPPA EVANGELIA" initials="FE" lastIdx="2" clrIdx="0">
    <p:extLst>
      <p:ext uri="{19B8F6BF-5375-455C-9EA6-DF929625EA0E}">
        <p15:presenceInfo xmlns:p15="http://schemas.microsoft.com/office/powerpoint/2012/main" userId="S::efappa@mitropolitiko.edu.gr::44f149c7-29bf-49dd-a3ff-fd4fedb8d0d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9"/>
    <a:srgbClr val="DEA400"/>
    <a:srgbClr val="FFE18B"/>
    <a:srgbClr val="CC9900"/>
    <a:srgbClr val="84E2E0"/>
    <a:srgbClr val="FF6600"/>
    <a:srgbClr val="FF5050"/>
    <a:srgbClr val="33CCCC"/>
    <a:srgbClr val="9AD5EA"/>
    <a:srgbClr val="A6C9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912" autoAdjust="0"/>
    <p:restoredTop sz="94660"/>
  </p:normalViewPr>
  <p:slideViewPr>
    <p:cSldViewPr snapToGrid="0">
      <p:cViewPr varScale="1">
        <p:scale>
          <a:sx n="71" d="100"/>
          <a:sy n="71" d="100"/>
        </p:scale>
        <p:origin x="148" y="44"/>
      </p:cViewPr>
      <p:guideLst>
        <p:guide pos="360"/>
        <p:guide pos="7392"/>
        <p:guide orient="horz" pos="2160"/>
      </p:guideLst>
    </p:cSldViewPr>
  </p:slideViewPr>
  <p:notesTextViewPr>
    <p:cViewPr>
      <p:scale>
        <a:sx n="1" d="1"/>
        <a:sy n="1" d="1"/>
      </p:scale>
      <p:origin x="0" y="0"/>
    </p:cViewPr>
  </p:notesTextViewPr>
  <p:sorterViewPr>
    <p:cViewPr>
      <p:scale>
        <a:sx n="100" d="100"/>
        <a:sy n="100" d="100"/>
      </p:scale>
      <p:origin x="0" y="-480"/>
    </p:cViewPr>
  </p:sorterViewPr>
  <p:notesViewPr>
    <p:cSldViewPr snapToGrid="0">
      <p:cViewPr varScale="1">
        <p:scale>
          <a:sx n="60" d="100"/>
          <a:sy n="60" d="100"/>
        </p:scale>
        <p:origin x="3187"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8/10/relationships/authors" Target="authors.xml"/></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D92378-40BB-4183-B76C-56D76B1186AE}" type="doc">
      <dgm:prSet loTypeId="urn:microsoft.com/office/officeart/2008/layout/RadialCluster" loCatId="cycle" qsTypeId="urn:microsoft.com/office/officeart/2005/8/quickstyle/3d1" qsCatId="3D" csTypeId="urn:microsoft.com/office/officeart/2005/8/colors/accent2_2" csCatId="accent2" phldr="1"/>
      <dgm:spPr/>
      <dgm:t>
        <a:bodyPr/>
        <a:lstStyle/>
        <a:p>
          <a:endParaRPr lang="en-US"/>
        </a:p>
      </dgm:t>
    </dgm:pt>
    <dgm:pt modelId="{D5335254-739C-4477-9580-8B8FCE8AB202}">
      <dgm:prSet phldrT="[Text]"/>
      <dgm:spPr>
        <a:solidFill>
          <a:schemeClr val="accent1">
            <a:lumMod val="20000"/>
            <a:lumOff val="80000"/>
          </a:schemeClr>
        </a:solidFill>
      </dgm:spPr>
      <dgm:t>
        <a:bodyPr/>
        <a:lstStyle/>
        <a:p>
          <a:r>
            <a:rPr lang="el-GR" dirty="0">
              <a:solidFill>
                <a:schemeClr val="tx1"/>
              </a:solidFill>
            </a:rPr>
            <a:t>ΕΜΦΑΣΗ ΣΤΟΝ ΤΡΟΠΟ ΔΡΑΣΗΣ</a:t>
          </a:r>
          <a:endParaRPr lang="en-US" dirty="0">
            <a:solidFill>
              <a:schemeClr val="tx1"/>
            </a:solidFill>
          </a:endParaRPr>
        </a:p>
      </dgm:t>
    </dgm:pt>
    <dgm:pt modelId="{62D96EA6-F0DB-4682-9F49-603FCD776FA2}" type="parTrans" cxnId="{71B5CCCC-3142-4867-92CA-2CDF4DA39651}">
      <dgm:prSet/>
      <dgm:spPr/>
      <dgm:t>
        <a:bodyPr/>
        <a:lstStyle/>
        <a:p>
          <a:endParaRPr lang="en-US"/>
        </a:p>
      </dgm:t>
    </dgm:pt>
    <dgm:pt modelId="{16BF6A5B-4F67-4149-B435-FD52C4EE1819}" type="sibTrans" cxnId="{71B5CCCC-3142-4867-92CA-2CDF4DA39651}">
      <dgm:prSet/>
      <dgm:spPr/>
      <dgm:t>
        <a:bodyPr/>
        <a:lstStyle/>
        <a:p>
          <a:endParaRPr lang="en-US"/>
        </a:p>
      </dgm:t>
    </dgm:pt>
    <dgm:pt modelId="{FD8394E1-3CB1-4B83-A869-E988026B7D5B}">
      <dgm:prSet phldrT="[Text]"/>
      <dgm:spPr/>
      <dgm:t>
        <a:bodyPr/>
        <a:lstStyle/>
        <a:p>
          <a:r>
            <a:rPr lang="el-GR" dirty="0"/>
            <a:t>ΚΟΙΝΩΝΙΚΗ ΓΝΩΣΙΑΚΗ ΘΕΩΡΙΑ</a:t>
          </a:r>
          <a:endParaRPr lang="en-US" dirty="0"/>
        </a:p>
      </dgm:t>
    </dgm:pt>
    <dgm:pt modelId="{196A6800-D129-4E7C-9B7D-71F5DBA5462F}" type="parTrans" cxnId="{19C5E5D5-3C2E-472A-B514-05137B87FC31}">
      <dgm:prSet/>
      <dgm:spPr/>
      <dgm:t>
        <a:bodyPr/>
        <a:lstStyle/>
        <a:p>
          <a:endParaRPr lang="en-US"/>
        </a:p>
      </dgm:t>
    </dgm:pt>
    <dgm:pt modelId="{018472EC-3E9F-4E18-BC8A-73742C7837C2}" type="sibTrans" cxnId="{19C5E5D5-3C2E-472A-B514-05137B87FC31}">
      <dgm:prSet/>
      <dgm:spPr/>
      <dgm:t>
        <a:bodyPr/>
        <a:lstStyle/>
        <a:p>
          <a:endParaRPr lang="en-US"/>
        </a:p>
      </dgm:t>
    </dgm:pt>
    <dgm:pt modelId="{74B22FDE-4612-4F54-ACFA-EB36A3BD7954}">
      <dgm:prSet phldrT="[Text]"/>
      <dgm:spPr/>
      <dgm:t>
        <a:bodyPr/>
        <a:lstStyle/>
        <a:p>
          <a:r>
            <a:rPr lang="el-GR" dirty="0"/>
            <a:t>ΜΟΝΤΕΛΑ ΑΥΤΟΡΡΥΘΜΙΣΗΣ</a:t>
          </a:r>
          <a:endParaRPr lang="en-US" dirty="0"/>
        </a:p>
      </dgm:t>
    </dgm:pt>
    <dgm:pt modelId="{EC1D75BC-3C0A-4537-9C51-06D12ED54F28}" type="parTrans" cxnId="{CDC76AB2-52CB-48D1-B463-F89A03DB19CF}">
      <dgm:prSet/>
      <dgm:spPr/>
      <dgm:t>
        <a:bodyPr/>
        <a:lstStyle/>
        <a:p>
          <a:endParaRPr lang="en-US"/>
        </a:p>
      </dgm:t>
    </dgm:pt>
    <dgm:pt modelId="{EB29A7FC-2BF5-4E56-A600-8D73DE806ED7}" type="sibTrans" cxnId="{CDC76AB2-52CB-48D1-B463-F89A03DB19CF}">
      <dgm:prSet/>
      <dgm:spPr/>
      <dgm:t>
        <a:bodyPr/>
        <a:lstStyle/>
        <a:p>
          <a:endParaRPr lang="en-US"/>
        </a:p>
      </dgm:t>
    </dgm:pt>
    <dgm:pt modelId="{F3D3701A-7956-482C-885B-1674C3649618}">
      <dgm:prSet phldrT="[Text]"/>
      <dgm:spPr/>
      <dgm:t>
        <a:bodyPr/>
        <a:lstStyle/>
        <a:p>
          <a:r>
            <a:rPr lang="el-GR" dirty="0"/>
            <a:t>ΔΙΑΘΕΩΤΗΡΙΚΟ ΥΠΟΔΕΙΓΜΑ ΣΤΑΔΙΩΝ ΑΛΛΑΓΗΣ</a:t>
          </a:r>
          <a:endParaRPr lang="en-US" dirty="0"/>
        </a:p>
      </dgm:t>
    </dgm:pt>
    <dgm:pt modelId="{3927FB2C-5A1B-4A15-A328-6952565A48B7}" type="parTrans" cxnId="{8786F0F2-4C9E-41C6-BD90-13684D73B957}">
      <dgm:prSet/>
      <dgm:spPr/>
      <dgm:t>
        <a:bodyPr/>
        <a:lstStyle/>
        <a:p>
          <a:endParaRPr lang="en-US"/>
        </a:p>
      </dgm:t>
    </dgm:pt>
    <dgm:pt modelId="{3303CAFE-839C-4B4F-AB8C-50CB97F27FC2}" type="sibTrans" cxnId="{8786F0F2-4C9E-41C6-BD90-13684D73B957}">
      <dgm:prSet/>
      <dgm:spPr/>
      <dgm:t>
        <a:bodyPr/>
        <a:lstStyle/>
        <a:p>
          <a:endParaRPr lang="en-US"/>
        </a:p>
      </dgm:t>
    </dgm:pt>
    <dgm:pt modelId="{36D02351-C1D9-4E77-A190-68AD7D038D21}" type="pres">
      <dgm:prSet presAssocID="{EBD92378-40BB-4183-B76C-56D76B1186AE}" presName="Name0" presStyleCnt="0">
        <dgm:presLayoutVars>
          <dgm:chMax val="1"/>
          <dgm:chPref val="1"/>
          <dgm:dir/>
          <dgm:animOne val="branch"/>
          <dgm:animLvl val="lvl"/>
        </dgm:presLayoutVars>
      </dgm:prSet>
      <dgm:spPr/>
    </dgm:pt>
    <dgm:pt modelId="{E2AD39F3-C459-483A-8BDD-2B84AC4E4AE8}" type="pres">
      <dgm:prSet presAssocID="{D5335254-739C-4477-9580-8B8FCE8AB202}" presName="singleCycle" presStyleCnt="0"/>
      <dgm:spPr/>
    </dgm:pt>
    <dgm:pt modelId="{0331AA54-4561-4894-81A4-1DD3BC71FDCD}" type="pres">
      <dgm:prSet presAssocID="{D5335254-739C-4477-9580-8B8FCE8AB202}" presName="singleCenter" presStyleLbl="node1" presStyleIdx="0" presStyleCnt="4" custLinFactNeighborX="353" custLinFactNeighborY="-9489">
        <dgm:presLayoutVars>
          <dgm:chMax val="7"/>
          <dgm:chPref val="7"/>
        </dgm:presLayoutVars>
      </dgm:prSet>
      <dgm:spPr/>
    </dgm:pt>
    <dgm:pt modelId="{03A0D6B8-E035-4984-8360-78EF2D838C9E}" type="pres">
      <dgm:prSet presAssocID="{196A6800-D129-4E7C-9B7D-71F5DBA5462F}" presName="Name56" presStyleLbl="parChTrans1D2" presStyleIdx="0" presStyleCnt="3"/>
      <dgm:spPr/>
    </dgm:pt>
    <dgm:pt modelId="{27BBEDFF-77CF-47CE-9818-0F8F60E311D0}" type="pres">
      <dgm:prSet presAssocID="{FD8394E1-3CB1-4B83-A869-E988026B7D5B}" presName="text0" presStyleLbl="node1" presStyleIdx="1" presStyleCnt="4" custScaleX="270431">
        <dgm:presLayoutVars>
          <dgm:bulletEnabled val="1"/>
        </dgm:presLayoutVars>
      </dgm:prSet>
      <dgm:spPr/>
    </dgm:pt>
    <dgm:pt modelId="{BDB323E3-CC4E-41ED-BE37-53990AC76F50}" type="pres">
      <dgm:prSet presAssocID="{EC1D75BC-3C0A-4537-9C51-06D12ED54F28}" presName="Name56" presStyleLbl="parChTrans1D2" presStyleIdx="1" presStyleCnt="3"/>
      <dgm:spPr/>
    </dgm:pt>
    <dgm:pt modelId="{E56CFB87-75F5-40D6-89BA-B97E15C65BFF}" type="pres">
      <dgm:prSet presAssocID="{74B22FDE-4612-4F54-ACFA-EB36A3BD7954}" presName="text0" presStyleLbl="node1" presStyleIdx="2" presStyleCnt="4" custScaleX="243816">
        <dgm:presLayoutVars>
          <dgm:bulletEnabled val="1"/>
        </dgm:presLayoutVars>
      </dgm:prSet>
      <dgm:spPr/>
    </dgm:pt>
    <dgm:pt modelId="{944B20E4-2EFB-47DA-9B59-82F1DD7237CD}" type="pres">
      <dgm:prSet presAssocID="{3927FB2C-5A1B-4A15-A328-6952565A48B7}" presName="Name56" presStyleLbl="parChTrans1D2" presStyleIdx="2" presStyleCnt="3"/>
      <dgm:spPr/>
    </dgm:pt>
    <dgm:pt modelId="{C3341549-1DDA-4961-920B-6B1AA4A018BB}" type="pres">
      <dgm:prSet presAssocID="{F3D3701A-7956-482C-885B-1674C3649618}" presName="text0" presStyleLbl="node1" presStyleIdx="3" presStyleCnt="4" custScaleX="234661">
        <dgm:presLayoutVars>
          <dgm:bulletEnabled val="1"/>
        </dgm:presLayoutVars>
      </dgm:prSet>
      <dgm:spPr/>
    </dgm:pt>
  </dgm:ptLst>
  <dgm:cxnLst>
    <dgm:cxn modelId="{407AFA10-3D64-458A-88E7-DD7519102B24}" type="presOf" srcId="{74B22FDE-4612-4F54-ACFA-EB36A3BD7954}" destId="{E56CFB87-75F5-40D6-89BA-B97E15C65BFF}" srcOrd="0" destOrd="0" presId="urn:microsoft.com/office/officeart/2008/layout/RadialCluster"/>
    <dgm:cxn modelId="{4DA93134-BC20-41C2-8611-19365E742638}" type="presOf" srcId="{196A6800-D129-4E7C-9B7D-71F5DBA5462F}" destId="{03A0D6B8-E035-4984-8360-78EF2D838C9E}" srcOrd="0" destOrd="0" presId="urn:microsoft.com/office/officeart/2008/layout/RadialCluster"/>
    <dgm:cxn modelId="{D1821843-FFDA-4B1C-AE98-1E86CEBC0D57}" type="presOf" srcId="{3927FB2C-5A1B-4A15-A328-6952565A48B7}" destId="{944B20E4-2EFB-47DA-9B59-82F1DD7237CD}" srcOrd="0" destOrd="0" presId="urn:microsoft.com/office/officeart/2008/layout/RadialCluster"/>
    <dgm:cxn modelId="{F320F576-0452-4E9E-A2A5-66A865F87369}" type="presOf" srcId="{EBD92378-40BB-4183-B76C-56D76B1186AE}" destId="{36D02351-C1D9-4E77-A190-68AD7D038D21}" srcOrd="0" destOrd="0" presId="urn:microsoft.com/office/officeart/2008/layout/RadialCluster"/>
    <dgm:cxn modelId="{FEFA0891-D32E-492E-9D82-C99F1FEDACFA}" type="presOf" srcId="{D5335254-739C-4477-9580-8B8FCE8AB202}" destId="{0331AA54-4561-4894-81A4-1DD3BC71FDCD}" srcOrd="0" destOrd="0" presId="urn:microsoft.com/office/officeart/2008/layout/RadialCluster"/>
    <dgm:cxn modelId="{CDC76AB2-52CB-48D1-B463-F89A03DB19CF}" srcId="{D5335254-739C-4477-9580-8B8FCE8AB202}" destId="{74B22FDE-4612-4F54-ACFA-EB36A3BD7954}" srcOrd="1" destOrd="0" parTransId="{EC1D75BC-3C0A-4537-9C51-06D12ED54F28}" sibTransId="{EB29A7FC-2BF5-4E56-A600-8D73DE806ED7}"/>
    <dgm:cxn modelId="{281E7CBF-BCFA-449E-922E-657097575FA9}" type="presOf" srcId="{F3D3701A-7956-482C-885B-1674C3649618}" destId="{C3341549-1DDA-4961-920B-6B1AA4A018BB}" srcOrd="0" destOrd="0" presId="urn:microsoft.com/office/officeart/2008/layout/RadialCluster"/>
    <dgm:cxn modelId="{74460DC4-8997-4FC2-AB1B-59378C4D5253}" type="presOf" srcId="{FD8394E1-3CB1-4B83-A869-E988026B7D5B}" destId="{27BBEDFF-77CF-47CE-9818-0F8F60E311D0}" srcOrd="0" destOrd="0" presId="urn:microsoft.com/office/officeart/2008/layout/RadialCluster"/>
    <dgm:cxn modelId="{71B5CCCC-3142-4867-92CA-2CDF4DA39651}" srcId="{EBD92378-40BB-4183-B76C-56D76B1186AE}" destId="{D5335254-739C-4477-9580-8B8FCE8AB202}" srcOrd="0" destOrd="0" parTransId="{62D96EA6-F0DB-4682-9F49-603FCD776FA2}" sibTransId="{16BF6A5B-4F67-4149-B435-FD52C4EE1819}"/>
    <dgm:cxn modelId="{19C5E5D5-3C2E-472A-B514-05137B87FC31}" srcId="{D5335254-739C-4477-9580-8B8FCE8AB202}" destId="{FD8394E1-3CB1-4B83-A869-E988026B7D5B}" srcOrd="0" destOrd="0" parTransId="{196A6800-D129-4E7C-9B7D-71F5DBA5462F}" sibTransId="{018472EC-3E9F-4E18-BC8A-73742C7837C2}"/>
    <dgm:cxn modelId="{8786F0F2-4C9E-41C6-BD90-13684D73B957}" srcId="{D5335254-739C-4477-9580-8B8FCE8AB202}" destId="{F3D3701A-7956-482C-885B-1674C3649618}" srcOrd="2" destOrd="0" parTransId="{3927FB2C-5A1B-4A15-A328-6952565A48B7}" sibTransId="{3303CAFE-839C-4B4F-AB8C-50CB97F27FC2}"/>
    <dgm:cxn modelId="{0893DFF4-DCDF-4831-9E69-EE62D5070DBC}" type="presOf" srcId="{EC1D75BC-3C0A-4537-9C51-06D12ED54F28}" destId="{BDB323E3-CC4E-41ED-BE37-53990AC76F50}" srcOrd="0" destOrd="0" presId="urn:microsoft.com/office/officeart/2008/layout/RadialCluster"/>
    <dgm:cxn modelId="{8BC73645-A916-41C2-B8F7-B192C8444EBA}" type="presParOf" srcId="{36D02351-C1D9-4E77-A190-68AD7D038D21}" destId="{E2AD39F3-C459-483A-8BDD-2B84AC4E4AE8}" srcOrd="0" destOrd="0" presId="urn:microsoft.com/office/officeart/2008/layout/RadialCluster"/>
    <dgm:cxn modelId="{452C73C3-4991-4E2A-871F-DE2541CFC4E6}" type="presParOf" srcId="{E2AD39F3-C459-483A-8BDD-2B84AC4E4AE8}" destId="{0331AA54-4561-4894-81A4-1DD3BC71FDCD}" srcOrd="0" destOrd="0" presId="urn:microsoft.com/office/officeart/2008/layout/RadialCluster"/>
    <dgm:cxn modelId="{B4D70E06-4771-4C30-B722-3C02EDAC79AB}" type="presParOf" srcId="{E2AD39F3-C459-483A-8BDD-2B84AC4E4AE8}" destId="{03A0D6B8-E035-4984-8360-78EF2D838C9E}" srcOrd="1" destOrd="0" presId="urn:microsoft.com/office/officeart/2008/layout/RadialCluster"/>
    <dgm:cxn modelId="{E89AB8E1-8308-408E-8119-B79246CE46F2}" type="presParOf" srcId="{E2AD39F3-C459-483A-8BDD-2B84AC4E4AE8}" destId="{27BBEDFF-77CF-47CE-9818-0F8F60E311D0}" srcOrd="2" destOrd="0" presId="urn:microsoft.com/office/officeart/2008/layout/RadialCluster"/>
    <dgm:cxn modelId="{89D286D6-64A5-43B8-8676-D32798617783}" type="presParOf" srcId="{E2AD39F3-C459-483A-8BDD-2B84AC4E4AE8}" destId="{BDB323E3-CC4E-41ED-BE37-53990AC76F50}" srcOrd="3" destOrd="0" presId="urn:microsoft.com/office/officeart/2008/layout/RadialCluster"/>
    <dgm:cxn modelId="{0CDBA858-4B5C-4495-8DD1-B2F2A7B626A6}" type="presParOf" srcId="{E2AD39F3-C459-483A-8BDD-2B84AC4E4AE8}" destId="{E56CFB87-75F5-40D6-89BA-B97E15C65BFF}" srcOrd="4" destOrd="0" presId="urn:microsoft.com/office/officeart/2008/layout/RadialCluster"/>
    <dgm:cxn modelId="{D022C173-232E-43DC-8FDD-FC7FFCF49FF9}" type="presParOf" srcId="{E2AD39F3-C459-483A-8BDD-2B84AC4E4AE8}" destId="{944B20E4-2EFB-47DA-9B59-82F1DD7237CD}" srcOrd="5" destOrd="0" presId="urn:microsoft.com/office/officeart/2008/layout/RadialCluster"/>
    <dgm:cxn modelId="{6960F067-941C-4950-8939-D4A34DACA279}" type="presParOf" srcId="{E2AD39F3-C459-483A-8BDD-2B84AC4E4AE8}" destId="{C3341549-1DDA-4961-920B-6B1AA4A018BB}"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D92378-40BB-4183-B76C-56D76B1186AE}" type="doc">
      <dgm:prSet loTypeId="urn:microsoft.com/office/officeart/2008/layout/RadialCluster" loCatId="cycle" qsTypeId="urn:microsoft.com/office/officeart/2005/8/quickstyle/3d1" qsCatId="3D" csTypeId="urn:microsoft.com/office/officeart/2005/8/colors/accent2_2" csCatId="accent2" phldr="1"/>
      <dgm:spPr/>
      <dgm:t>
        <a:bodyPr/>
        <a:lstStyle/>
        <a:p>
          <a:endParaRPr lang="en-US"/>
        </a:p>
      </dgm:t>
    </dgm:pt>
    <dgm:pt modelId="{D5335254-739C-4477-9580-8B8FCE8AB202}">
      <dgm:prSet phldrT="[Text]"/>
      <dgm:spPr>
        <a:solidFill>
          <a:schemeClr val="accent1">
            <a:lumMod val="20000"/>
            <a:lumOff val="80000"/>
          </a:schemeClr>
        </a:solidFill>
      </dgm:spPr>
      <dgm:t>
        <a:bodyPr/>
        <a:lstStyle/>
        <a:p>
          <a:r>
            <a:rPr lang="el-GR" dirty="0">
              <a:solidFill>
                <a:schemeClr val="tx1"/>
              </a:solidFill>
            </a:rPr>
            <a:t>ΕΜΦΑΣΗ ΣΤΟΝ ΤΡΟΠΟ ΔΡΑΣΗΣ</a:t>
          </a:r>
          <a:endParaRPr lang="en-US" dirty="0">
            <a:solidFill>
              <a:schemeClr val="tx1"/>
            </a:solidFill>
          </a:endParaRPr>
        </a:p>
      </dgm:t>
    </dgm:pt>
    <dgm:pt modelId="{62D96EA6-F0DB-4682-9F49-603FCD776FA2}" type="parTrans" cxnId="{71B5CCCC-3142-4867-92CA-2CDF4DA39651}">
      <dgm:prSet/>
      <dgm:spPr/>
      <dgm:t>
        <a:bodyPr/>
        <a:lstStyle/>
        <a:p>
          <a:endParaRPr lang="en-US"/>
        </a:p>
      </dgm:t>
    </dgm:pt>
    <dgm:pt modelId="{16BF6A5B-4F67-4149-B435-FD52C4EE1819}" type="sibTrans" cxnId="{71B5CCCC-3142-4867-92CA-2CDF4DA39651}">
      <dgm:prSet/>
      <dgm:spPr/>
      <dgm:t>
        <a:bodyPr/>
        <a:lstStyle/>
        <a:p>
          <a:endParaRPr lang="en-US"/>
        </a:p>
      </dgm:t>
    </dgm:pt>
    <dgm:pt modelId="{FD8394E1-3CB1-4B83-A869-E988026B7D5B}">
      <dgm:prSet phldrT="[Text]"/>
      <dgm:spPr/>
      <dgm:t>
        <a:bodyPr/>
        <a:lstStyle/>
        <a:p>
          <a:r>
            <a:rPr lang="el-GR" dirty="0"/>
            <a:t>ΚΟΙΝΩΝΙΚΗ ΓΝΩΣΙΑΚΗ ΘΕΩΡΙΑ</a:t>
          </a:r>
          <a:endParaRPr lang="en-US" dirty="0"/>
        </a:p>
      </dgm:t>
    </dgm:pt>
    <dgm:pt modelId="{196A6800-D129-4E7C-9B7D-71F5DBA5462F}" type="parTrans" cxnId="{19C5E5D5-3C2E-472A-B514-05137B87FC31}">
      <dgm:prSet/>
      <dgm:spPr/>
      <dgm:t>
        <a:bodyPr/>
        <a:lstStyle/>
        <a:p>
          <a:endParaRPr lang="en-US"/>
        </a:p>
      </dgm:t>
    </dgm:pt>
    <dgm:pt modelId="{018472EC-3E9F-4E18-BC8A-73742C7837C2}" type="sibTrans" cxnId="{19C5E5D5-3C2E-472A-B514-05137B87FC31}">
      <dgm:prSet/>
      <dgm:spPr/>
      <dgm:t>
        <a:bodyPr/>
        <a:lstStyle/>
        <a:p>
          <a:endParaRPr lang="en-US"/>
        </a:p>
      </dgm:t>
    </dgm:pt>
    <dgm:pt modelId="{74B22FDE-4612-4F54-ACFA-EB36A3BD7954}">
      <dgm:prSet phldrT="[Text]"/>
      <dgm:spPr>
        <a:solidFill>
          <a:schemeClr val="bg2">
            <a:lumMod val="95000"/>
          </a:schemeClr>
        </a:solidFill>
      </dgm:spPr>
      <dgm:t>
        <a:bodyPr/>
        <a:lstStyle/>
        <a:p>
          <a:r>
            <a:rPr lang="el-GR" dirty="0"/>
            <a:t>ΜΟΝΤΕΛΑ ΑΥΤΟΡΡΥΘΜΙΣΗΣ</a:t>
          </a:r>
          <a:endParaRPr lang="en-US" dirty="0"/>
        </a:p>
      </dgm:t>
    </dgm:pt>
    <dgm:pt modelId="{EC1D75BC-3C0A-4537-9C51-06D12ED54F28}" type="parTrans" cxnId="{CDC76AB2-52CB-48D1-B463-F89A03DB19CF}">
      <dgm:prSet/>
      <dgm:spPr/>
      <dgm:t>
        <a:bodyPr/>
        <a:lstStyle/>
        <a:p>
          <a:endParaRPr lang="en-US"/>
        </a:p>
      </dgm:t>
    </dgm:pt>
    <dgm:pt modelId="{EB29A7FC-2BF5-4E56-A600-8D73DE806ED7}" type="sibTrans" cxnId="{CDC76AB2-52CB-48D1-B463-F89A03DB19CF}">
      <dgm:prSet/>
      <dgm:spPr/>
      <dgm:t>
        <a:bodyPr/>
        <a:lstStyle/>
        <a:p>
          <a:endParaRPr lang="en-US"/>
        </a:p>
      </dgm:t>
    </dgm:pt>
    <dgm:pt modelId="{F3D3701A-7956-482C-885B-1674C3649618}">
      <dgm:prSet phldrT="[Text]"/>
      <dgm:spPr>
        <a:solidFill>
          <a:schemeClr val="bg2">
            <a:lumMod val="95000"/>
          </a:schemeClr>
        </a:solidFill>
      </dgm:spPr>
      <dgm:t>
        <a:bodyPr/>
        <a:lstStyle/>
        <a:p>
          <a:r>
            <a:rPr lang="el-GR" dirty="0"/>
            <a:t>ΔΙΑΘΕΩΤΗΡΙΚΟ ΥΠΟΔΕΙΓΜΑ ΣΤΑΔΙΩΝ ΑΛΛΑΓΗΣ</a:t>
          </a:r>
          <a:endParaRPr lang="en-US" dirty="0"/>
        </a:p>
      </dgm:t>
    </dgm:pt>
    <dgm:pt modelId="{3927FB2C-5A1B-4A15-A328-6952565A48B7}" type="parTrans" cxnId="{8786F0F2-4C9E-41C6-BD90-13684D73B957}">
      <dgm:prSet/>
      <dgm:spPr/>
      <dgm:t>
        <a:bodyPr/>
        <a:lstStyle/>
        <a:p>
          <a:endParaRPr lang="en-US"/>
        </a:p>
      </dgm:t>
    </dgm:pt>
    <dgm:pt modelId="{3303CAFE-839C-4B4F-AB8C-50CB97F27FC2}" type="sibTrans" cxnId="{8786F0F2-4C9E-41C6-BD90-13684D73B957}">
      <dgm:prSet/>
      <dgm:spPr/>
      <dgm:t>
        <a:bodyPr/>
        <a:lstStyle/>
        <a:p>
          <a:endParaRPr lang="en-US"/>
        </a:p>
      </dgm:t>
    </dgm:pt>
    <dgm:pt modelId="{36D02351-C1D9-4E77-A190-68AD7D038D21}" type="pres">
      <dgm:prSet presAssocID="{EBD92378-40BB-4183-B76C-56D76B1186AE}" presName="Name0" presStyleCnt="0">
        <dgm:presLayoutVars>
          <dgm:chMax val="1"/>
          <dgm:chPref val="1"/>
          <dgm:dir/>
          <dgm:animOne val="branch"/>
          <dgm:animLvl val="lvl"/>
        </dgm:presLayoutVars>
      </dgm:prSet>
      <dgm:spPr/>
    </dgm:pt>
    <dgm:pt modelId="{E2AD39F3-C459-483A-8BDD-2B84AC4E4AE8}" type="pres">
      <dgm:prSet presAssocID="{D5335254-739C-4477-9580-8B8FCE8AB202}" presName="singleCycle" presStyleCnt="0"/>
      <dgm:spPr/>
    </dgm:pt>
    <dgm:pt modelId="{0331AA54-4561-4894-81A4-1DD3BC71FDCD}" type="pres">
      <dgm:prSet presAssocID="{D5335254-739C-4477-9580-8B8FCE8AB202}" presName="singleCenter" presStyleLbl="node1" presStyleIdx="0" presStyleCnt="4" custLinFactNeighborX="353" custLinFactNeighborY="-9489">
        <dgm:presLayoutVars>
          <dgm:chMax val="7"/>
          <dgm:chPref val="7"/>
        </dgm:presLayoutVars>
      </dgm:prSet>
      <dgm:spPr/>
    </dgm:pt>
    <dgm:pt modelId="{03A0D6B8-E035-4984-8360-78EF2D838C9E}" type="pres">
      <dgm:prSet presAssocID="{196A6800-D129-4E7C-9B7D-71F5DBA5462F}" presName="Name56" presStyleLbl="parChTrans1D2" presStyleIdx="0" presStyleCnt="3"/>
      <dgm:spPr/>
    </dgm:pt>
    <dgm:pt modelId="{27BBEDFF-77CF-47CE-9818-0F8F60E311D0}" type="pres">
      <dgm:prSet presAssocID="{FD8394E1-3CB1-4B83-A869-E988026B7D5B}" presName="text0" presStyleLbl="node1" presStyleIdx="1" presStyleCnt="4" custScaleX="270431">
        <dgm:presLayoutVars>
          <dgm:bulletEnabled val="1"/>
        </dgm:presLayoutVars>
      </dgm:prSet>
      <dgm:spPr/>
    </dgm:pt>
    <dgm:pt modelId="{BDB323E3-CC4E-41ED-BE37-53990AC76F50}" type="pres">
      <dgm:prSet presAssocID="{EC1D75BC-3C0A-4537-9C51-06D12ED54F28}" presName="Name56" presStyleLbl="parChTrans1D2" presStyleIdx="1" presStyleCnt="3"/>
      <dgm:spPr/>
    </dgm:pt>
    <dgm:pt modelId="{E56CFB87-75F5-40D6-89BA-B97E15C65BFF}" type="pres">
      <dgm:prSet presAssocID="{74B22FDE-4612-4F54-ACFA-EB36A3BD7954}" presName="text0" presStyleLbl="node1" presStyleIdx="2" presStyleCnt="4" custScaleX="243816">
        <dgm:presLayoutVars>
          <dgm:bulletEnabled val="1"/>
        </dgm:presLayoutVars>
      </dgm:prSet>
      <dgm:spPr/>
    </dgm:pt>
    <dgm:pt modelId="{944B20E4-2EFB-47DA-9B59-82F1DD7237CD}" type="pres">
      <dgm:prSet presAssocID="{3927FB2C-5A1B-4A15-A328-6952565A48B7}" presName="Name56" presStyleLbl="parChTrans1D2" presStyleIdx="2" presStyleCnt="3"/>
      <dgm:spPr/>
    </dgm:pt>
    <dgm:pt modelId="{C3341549-1DDA-4961-920B-6B1AA4A018BB}" type="pres">
      <dgm:prSet presAssocID="{F3D3701A-7956-482C-885B-1674C3649618}" presName="text0" presStyleLbl="node1" presStyleIdx="3" presStyleCnt="4" custScaleX="234661">
        <dgm:presLayoutVars>
          <dgm:bulletEnabled val="1"/>
        </dgm:presLayoutVars>
      </dgm:prSet>
      <dgm:spPr/>
    </dgm:pt>
  </dgm:ptLst>
  <dgm:cxnLst>
    <dgm:cxn modelId="{407AFA10-3D64-458A-88E7-DD7519102B24}" type="presOf" srcId="{74B22FDE-4612-4F54-ACFA-EB36A3BD7954}" destId="{E56CFB87-75F5-40D6-89BA-B97E15C65BFF}" srcOrd="0" destOrd="0" presId="urn:microsoft.com/office/officeart/2008/layout/RadialCluster"/>
    <dgm:cxn modelId="{4DA93134-BC20-41C2-8611-19365E742638}" type="presOf" srcId="{196A6800-D129-4E7C-9B7D-71F5DBA5462F}" destId="{03A0D6B8-E035-4984-8360-78EF2D838C9E}" srcOrd="0" destOrd="0" presId="urn:microsoft.com/office/officeart/2008/layout/RadialCluster"/>
    <dgm:cxn modelId="{D1821843-FFDA-4B1C-AE98-1E86CEBC0D57}" type="presOf" srcId="{3927FB2C-5A1B-4A15-A328-6952565A48B7}" destId="{944B20E4-2EFB-47DA-9B59-82F1DD7237CD}" srcOrd="0" destOrd="0" presId="urn:microsoft.com/office/officeart/2008/layout/RadialCluster"/>
    <dgm:cxn modelId="{F320F576-0452-4E9E-A2A5-66A865F87369}" type="presOf" srcId="{EBD92378-40BB-4183-B76C-56D76B1186AE}" destId="{36D02351-C1D9-4E77-A190-68AD7D038D21}" srcOrd="0" destOrd="0" presId="urn:microsoft.com/office/officeart/2008/layout/RadialCluster"/>
    <dgm:cxn modelId="{FEFA0891-D32E-492E-9D82-C99F1FEDACFA}" type="presOf" srcId="{D5335254-739C-4477-9580-8B8FCE8AB202}" destId="{0331AA54-4561-4894-81A4-1DD3BC71FDCD}" srcOrd="0" destOrd="0" presId="urn:microsoft.com/office/officeart/2008/layout/RadialCluster"/>
    <dgm:cxn modelId="{CDC76AB2-52CB-48D1-B463-F89A03DB19CF}" srcId="{D5335254-739C-4477-9580-8B8FCE8AB202}" destId="{74B22FDE-4612-4F54-ACFA-EB36A3BD7954}" srcOrd="1" destOrd="0" parTransId="{EC1D75BC-3C0A-4537-9C51-06D12ED54F28}" sibTransId="{EB29A7FC-2BF5-4E56-A600-8D73DE806ED7}"/>
    <dgm:cxn modelId="{281E7CBF-BCFA-449E-922E-657097575FA9}" type="presOf" srcId="{F3D3701A-7956-482C-885B-1674C3649618}" destId="{C3341549-1DDA-4961-920B-6B1AA4A018BB}" srcOrd="0" destOrd="0" presId="urn:microsoft.com/office/officeart/2008/layout/RadialCluster"/>
    <dgm:cxn modelId="{74460DC4-8997-4FC2-AB1B-59378C4D5253}" type="presOf" srcId="{FD8394E1-3CB1-4B83-A869-E988026B7D5B}" destId="{27BBEDFF-77CF-47CE-9818-0F8F60E311D0}" srcOrd="0" destOrd="0" presId="urn:microsoft.com/office/officeart/2008/layout/RadialCluster"/>
    <dgm:cxn modelId="{71B5CCCC-3142-4867-92CA-2CDF4DA39651}" srcId="{EBD92378-40BB-4183-B76C-56D76B1186AE}" destId="{D5335254-739C-4477-9580-8B8FCE8AB202}" srcOrd="0" destOrd="0" parTransId="{62D96EA6-F0DB-4682-9F49-603FCD776FA2}" sibTransId="{16BF6A5B-4F67-4149-B435-FD52C4EE1819}"/>
    <dgm:cxn modelId="{19C5E5D5-3C2E-472A-B514-05137B87FC31}" srcId="{D5335254-739C-4477-9580-8B8FCE8AB202}" destId="{FD8394E1-3CB1-4B83-A869-E988026B7D5B}" srcOrd="0" destOrd="0" parTransId="{196A6800-D129-4E7C-9B7D-71F5DBA5462F}" sibTransId="{018472EC-3E9F-4E18-BC8A-73742C7837C2}"/>
    <dgm:cxn modelId="{8786F0F2-4C9E-41C6-BD90-13684D73B957}" srcId="{D5335254-739C-4477-9580-8B8FCE8AB202}" destId="{F3D3701A-7956-482C-885B-1674C3649618}" srcOrd="2" destOrd="0" parTransId="{3927FB2C-5A1B-4A15-A328-6952565A48B7}" sibTransId="{3303CAFE-839C-4B4F-AB8C-50CB97F27FC2}"/>
    <dgm:cxn modelId="{0893DFF4-DCDF-4831-9E69-EE62D5070DBC}" type="presOf" srcId="{EC1D75BC-3C0A-4537-9C51-06D12ED54F28}" destId="{BDB323E3-CC4E-41ED-BE37-53990AC76F50}" srcOrd="0" destOrd="0" presId="urn:microsoft.com/office/officeart/2008/layout/RadialCluster"/>
    <dgm:cxn modelId="{8BC73645-A916-41C2-B8F7-B192C8444EBA}" type="presParOf" srcId="{36D02351-C1D9-4E77-A190-68AD7D038D21}" destId="{E2AD39F3-C459-483A-8BDD-2B84AC4E4AE8}" srcOrd="0" destOrd="0" presId="urn:microsoft.com/office/officeart/2008/layout/RadialCluster"/>
    <dgm:cxn modelId="{452C73C3-4991-4E2A-871F-DE2541CFC4E6}" type="presParOf" srcId="{E2AD39F3-C459-483A-8BDD-2B84AC4E4AE8}" destId="{0331AA54-4561-4894-81A4-1DD3BC71FDCD}" srcOrd="0" destOrd="0" presId="urn:microsoft.com/office/officeart/2008/layout/RadialCluster"/>
    <dgm:cxn modelId="{B4D70E06-4771-4C30-B722-3C02EDAC79AB}" type="presParOf" srcId="{E2AD39F3-C459-483A-8BDD-2B84AC4E4AE8}" destId="{03A0D6B8-E035-4984-8360-78EF2D838C9E}" srcOrd="1" destOrd="0" presId="urn:microsoft.com/office/officeart/2008/layout/RadialCluster"/>
    <dgm:cxn modelId="{E89AB8E1-8308-408E-8119-B79246CE46F2}" type="presParOf" srcId="{E2AD39F3-C459-483A-8BDD-2B84AC4E4AE8}" destId="{27BBEDFF-77CF-47CE-9818-0F8F60E311D0}" srcOrd="2" destOrd="0" presId="urn:microsoft.com/office/officeart/2008/layout/RadialCluster"/>
    <dgm:cxn modelId="{89D286D6-64A5-43B8-8676-D32798617783}" type="presParOf" srcId="{E2AD39F3-C459-483A-8BDD-2B84AC4E4AE8}" destId="{BDB323E3-CC4E-41ED-BE37-53990AC76F50}" srcOrd="3" destOrd="0" presId="urn:microsoft.com/office/officeart/2008/layout/RadialCluster"/>
    <dgm:cxn modelId="{0CDBA858-4B5C-4495-8DD1-B2F2A7B626A6}" type="presParOf" srcId="{E2AD39F3-C459-483A-8BDD-2B84AC4E4AE8}" destId="{E56CFB87-75F5-40D6-89BA-B97E15C65BFF}" srcOrd="4" destOrd="0" presId="urn:microsoft.com/office/officeart/2008/layout/RadialCluster"/>
    <dgm:cxn modelId="{D022C173-232E-43DC-8FDD-FC7FFCF49FF9}" type="presParOf" srcId="{E2AD39F3-C459-483A-8BDD-2B84AC4E4AE8}" destId="{944B20E4-2EFB-47DA-9B59-82F1DD7237CD}" srcOrd="5" destOrd="0" presId="urn:microsoft.com/office/officeart/2008/layout/RadialCluster"/>
    <dgm:cxn modelId="{6960F067-941C-4950-8939-D4A34DACA279}" type="presParOf" srcId="{E2AD39F3-C459-483A-8BDD-2B84AC4E4AE8}" destId="{C3341549-1DDA-4961-920B-6B1AA4A018BB}" srcOrd="6" destOrd="0" presId="urn:microsoft.com/office/officeart/2008/layout/RadialCluster"/>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B0EAE2-2074-4B38-905C-39D5E0DFCC88}" type="doc">
      <dgm:prSet loTypeId="urn:microsoft.com/office/officeart/2005/8/layout/hierarchy3" loCatId="list" qsTypeId="urn:microsoft.com/office/officeart/2005/8/quickstyle/simple1" qsCatId="simple" csTypeId="urn:microsoft.com/office/officeart/2005/8/colors/colorful1" csCatId="colorful" phldr="1"/>
      <dgm:spPr/>
      <dgm:t>
        <a:bodyPr/>
        <a:lstStyle/>
        <a:p>
          <a:endParaRPr lang="en-US"/>
        </a:p>
      </dgm:t>
    </dgm:pt>
    <dgm:pt modelId="{872C9294-BEC8-4CEC-8C7F-FFD155FB79BA}">
      <dgm:prSet phldrT="[Text]" custT="1"/>
      <dgm:spPr/>
      <dgm:t>
        <a:bodyPr/>
        <a:lstStyle/>
        <a:p>
          <a:r>
            <a:rPr lang="el-GR" sz="2400" b="1" dirty="0">
              <a:latin typeface="Corbel" panose="020B0503020204020204" pitchFamily="34" charset="0"/>
            </a:rPr>
            <a:t>Χρησιμοποιώντας την Κοινωνική Γνωσιακή Θεωρία στη Διατροφική Αγωγή για να Διευκολυνθεί η Αλλαγή της Συμπεριφοράς</a:t>
          </a:r>
          <a:endParaRPr lang="en-US" sz="2400" b="1" dirty="0">
            <a:latin typeface="Corbel" panose="020B0503020204020204" pitchFamily="34" charset="0"/>
          </a:endParaRPr>
        </a:p>
      </dgm:t>
    </dgm:pt>
    <dgm:pt modelId="{9AD3198B-570A-4A9A-9736-E1FF220F991C}" type="parTrans" cxnId="{12840C77-820A-4F0A-AE90-00291D265A13}">
      <dgm:prSet/>
      <dgm:spPr/>
      <dgm:t>
        <a:bodyPr/>
        <a:lstStyle/>
        <a:p>
          <a:endParaRPr lang="en-US"/>
        </a:p>
      </dgm:t>
    </dgm:pt>
    <dgm:pt modelId="{7B3B0567-612D-4A56-9982-C9559DAA5D31}" type="sibTrans" cxnId="{12840C77-820A-4F0A-AE90-00291D265A13}">
      <dgm:prSet/>
      <dgm:spPr/>
      <dgm:t>
        <a:bodyPr/>
        <a:lstStyle/>
        <a:p>
          <a:endParaRPr lang="en-US"/>
        </a:p>
      </dgm:t>
    </dgm:pt>
    <dgm:pt modelId="{5D8210E8-95B4-4A90-BA1D-DB0867B6190E}">
      <dgm:prSet phldrT="[Text]" custT="1"/>
      <dgm:spPr>
        <a:solidFill>
          <a:schemeClr val="accent1">
            <a:lumMod val="20000"/>
            <a:lumOff val="80000"/>
            <a:alpha val="90000"/>
          </a:schemeClr>
        </a:solidFill>
      </dgm:spPr>
      <dgm:t>
        <a:bodyPr/>
        <a:lstStyle/>
        <a:p>
          <a:r>
            <a:rPr lang="el-GR" sz="2000" dirty="0">
              <a:latin typeface="Corbel" panose="020B0503020204020204" pitchFamily="34" charset="0"/>
            </a:rPr>
            <a:t>Η ΚΓΘ μας παρέχει ένα εργαλείο για το σχεδιασμό μιας αποτελεσματικής διατροφικής αγωγής που βοηθάει να κινητοποιήσουμε το κοινό μας με το </a:t>
          </a:r>
          <a:r>
            <a:rPr lang="el-GR" sz="2000" b="1" dirty="0">
              <a:latin typeface="Corbel" panose="020B0503020204020204" pitchFamily="34" charset="0"/>
            </a:rPr>
            <a:t>γιατί να αλλάξει συμπεριφορά και πώς να το κάνει</a:t>
          </a:r>
          <a:r>
            <a:rPr lang="el-GR" sz="2000" dirty="0">
              <a:latin typeface="Corbel" panose="020B0503020204020204" pitchFamily="34" charset="0"/>
            </a:rPr>
            <a:t>.</a:t>
          </a:r>
          <a:endParaRPr lang="en-US" sz="2000" dirty="0">
            <a:latin typeface="Corbel" panose="020B0503020204020204" pitchFamily="34" charset="0"/>
          </a:endParaRPr>
        </a:p>
      </dgm:t>
    </dgm:pt>
    <dgm:pt modelId="{FCE66AF2-6698-4F21-B923-CB6A0AADA500}" type="parTrans" cxnId="{6F9F4AFD-6F5A-47D6-8B03-335E219A87E4}">
      <dgm:prSet/>
      <dgm:spPr/>
      <dgm:t>
        <a:bodyPr/>
        <a:lstStyle/>
        <a:p>
          <a:endParaRPr lang="en-US"/>
        </a:p>
      </dgm:t>
    </dgm:pt>
    <dgm:pt modelId="{836FC9C4-E386-4944-B0DE-E1F77676892D}" type="sibTrans" cxnId="{6F9F4AFD-6F5A-47D6-8B03-335E219A87E4}">
      <dgm:prSet/>
      <dgm:spPr/>
      <dgm:t>
        <a:bodyPr/>
        <a:lstStyle/>
        <a:p>
          <a:endParaRPr lang="en-US"/>
        </a:p>
      </dgm:t>
    </dgm:pt>
    <dgm:pt modelId="{D33501BD-1C25-4C1F-8D8E-C0A1A0AAB6D8}" type="pres">
      <dgm:prSet presAssocID="{EBB0EAE2-2074-4B38-905C-39D5E0DFCC88}" presName="diagram" presStyleCnt="0">
        <dgm:presLayoutVars>
          <dgm:chPref val="1"/>
          <dgm:dir/>
          <dgm:animOne val="branch"/>
          <dgm:animLvl val="lvl"/>
          <dgm:resizeHandles/>
        </dgm:presLayoutVars>
      </dgm:prSet>
      <dgm:spPr/>
    </dgm:pt>
    <dgm:pt modelId="{C2B6D1E6-9C70-42E1-A9B6-4FDEBC2D7DDF}" type="pres">
      <dgm:prSet presAssocID="{872C9294-BEC8-4CEC-8C7F-FFD155FB79BA}" presName="root" presStyleCnt="0"/>
      <dgm:spPr/>
    </dgm:pt>
    <dgm:pt modelId="{D785F9E9-666A-4731-BDDD-A12580109CEA}" type="pres">
      <dgm:prSet presAssocID="{872C9294-BEC8-4CEC-8C7F-FFD155FB79BA}" presName="rootComposite" presStyleCnt="0"/>
      <dgm:spPr/>
    </dgm:pt>
    <dgm:pt modelId="{F85E2050-63A1-41CE-A085-A203272977BD}" type="pres">
      <dgm:prSet presAssocID="{872C9294-BEC8-4CEC-8C7F-FFD155FB79BA}" presName="rootText" presStyleLbl="node1" presStyleIdx="0" presStyleCnt="1"/>
      <dgm:spPr/>
    </dgm:pt>
    <dgm:pt modelId="{AF728F85-94A4-4C95-83F0-20E2CF6E5198}" type="pres">
      <dgm:prSet presAssocID="{872C9294-BEC8-4CEC-8C7F-FFD155FB79BA}" presName="rootConnector" presStyleLbl="node1" presStyleIdx="0" presStyleCnt="1"/>
      <dgm:spPr/>
    </dgm:pt>
    <dgm:pt modelId="{436D8FB5-2045-45D6-B676-DC22B00D09F7}" type="pres">
      <dgm:prSet presAssocID="{872C9294-BEC8-4CEC-8C7F-FFD155FB79BA}" presName="childShape" presStyleCnt="0"/>
      <dgm:spPr/>
    </dgm:pt>
    <dgm:pt modelId="{4F1862E9-AB14-4E34-BC39-77FB3D1F9CBD}" type="pres">
      <dgm:prSet presAssocID="{FCE66AF2-6698-4F21-B923-CB6A0AADA500}" presName="Name13" presStyleLbl="parChTrans1D2" presStyleIdx="0" presStyleCnt="1"/>
      <dgm:spPr/>
    </dgm:pt>
    <dgm:pt modelId="{C498D34B-5D2C-4C1C-B689-F5EBC6186CCB}" type="pres">
      <dgm:prSet presAssocID="{5D8210E8-95B4-4A90-BA1D-DB0867B6190E}" presName="childText" presStyleLbl="bgAcc1" presStyleIdx="0" presStyleCnt="1">
        <dgm:presLayoutVars>
          <dgm:bulletEnabled val="1"/>
        </dgm:presLayoutVars>
      </dgm:prSet>
      <dgm:spPr/>
    </dgm:pt>
  </dgm:ptLst>
  <dgm:cxnLst>
    <dgm:cxn modelId="{F34CAB71-43CF-4D01-AB52-5F844D1E72A2}" type="presOf" srcId="{FCE66AF2-6698-4F21-B923-CB6A0AADA500}" destId="{4F1862E9-AB14-4E34-BC39-77FB3D1F9CBD}" srcOrd="0" destOrd="0" presId="urn:microsoft.com/office/officeart/2005/8/layout/hierarchy3"/>
    <dgm:cxn modelId="{12840C77-820A-4F0A-AE90-00291D265A13}" srcId="{EBB0EAE2-2074-4B38-905C-39D5E0DFCC88}" destId="{872C9294-BEC8-4CEC-8C7F-FFD155FB79BA}" srcOrd="0" destOrd="0" parTransId="{9AD3198B-570A-4A9A-9736-E1FF220F991C}" sibTransId="{7B3B0567-612D-4A56-9982-C9559DAA5D31}"/>
    <dgm:cxn modelId="{02C28F97-4754-497E-8831-D5878F66A23C}" type="presOf" srcId="{872C9294-BEC8-4CEC-8C7F-FFD155FB79BA}" destId="{F85E2050-63A1-41CE-A085-A203272977BD}" srcOrd="0" destOrd="0" presId="urn:microsoft.com/office/officeart/2005/8/layout/hierarchy3"/>
    <dgm:cxn modelId="{E475929F-5704-440A-9EE2-0AA797F46277}" type="presOf" srcId="{872C9294-BEC8-4CEC-8C7F-FFD155FB79BA}" destId="{AF728F85-94A4-4C95-83F0-20E2CF6E5198}" srcOrd="1" destOrd="0" presId="urn:microsoft.com/office/officeart/2005/8/layout/hierarchy3"/>
    <dgm:cxn modelId="{08047BBF-93EE-4FAC-94D2-F102CDD8E311}" type="presOf" srcId="{5D8210E8-95B4-4A90-BA1D-DB0867B6190E}" destId="{C498D34B-5D2C-4C1C-B689-F5EBC6186CCB}" srcOrd="0" destOrd="0" presId="urn:microsoft.com/office/officeart/2005/8/layout/hierarchy3"/>
    <dgm:cxn modelId="{D4E3C2C5-A2E9-4BE1-86EA-3A32001684AF}" type="presOf" srcId="{EBB0EAE2-2074-4B38-905C-39D5E0DFCC88}" destId="{D33501BD-1C25-4C1F-8D8E-C0A1A0AAB6D8}" srcOrd="0" destOrd="0" presId="urn:microsoft.com/office/officeart/2005/8/layout/hierarchy3"/>
    <dgm:cxn modelId="{6F9F4AFD-6F5A-47D6-8B03-335E219A87E4}" srcId="{872C9294-BEC8-4CEC-8C7F-FFD155FB79BA}" destId="{5D8210E8-95B4-4A90-BA1D-DB0867B6190E}" srcOrd="0" destOrd="0" parTransId="{FCE66AF2-6698-4F21-B923-CB6A0AADA500}" sibTransId="{836FC9C4-E386-4944-B0DE-E1F77676892D}"/>
    <dgm:cxn modelId="{FBC50B63-BE52-4DB6-A4A6-E5EBB4654392}" type="presParOf" srcId="{D33501BD-1C25-4C1F-8D8E-C0A1A0AAB6D8}" destId="{C2B6D1E6-9C70-42E1-A9B6-4FDEBC2D7DDF}" srcOrd="0" destOrd="0" presId="urn:microsoft.com/office/officeart/2005/8/layout/hierarchy3"/>
    <dgm:cxn modelId="{1997D00E-93E5-47B3-A9ED-2FF491A0E444}" type="presParOf" srcId="{C2B6D1E6-9C70-42E1-A9B6-4FDEBC2D7DDF}" destId="{D785F9E9-666A-4731-BDDD-A12580109CEA}" srcOrd="0" destOrd="0" presId="urn:microsoft.com/office/officeart/2005/8/layout/hierarchy3"/>
    <dgm:cxn modelId="{5FC3AB31-FE90-444D-BF7C-7BD64B65E3C2}" type="presParOf" srcId="{D785F9E9-666A-4731-BDDD-A12580109CEA}" destId="{F85E2050-63A1-41CE-A085-A203272977BD}" srcOrd="0" destOrd="0" presId="urn:microsoft.com/office/officeart/2005/8/layout/hierarchy3"/>
    <dgm:cxn modelId="{CFC71DDC-5EE5-403F-9629-DEDE0E750D0F}" type="presParOf" srcId="{D785F9E9-666A-4731-BDDD-A12580109CEA}" destId="{AF728F85-94A4-4C95-83F0-20E2CF6E5198}" srcOrd="1" destOrd="0" presId="urn:microsoft.com/office/officeart/2005/8/layout/hierarchy3"/>
    <dgm:cxn modelId="{209C92AA-0944-4755-A838-F300A569074D}" type="presParOf" srcId="{C2B6D1E6-9C70-42E1-A9B6-4FDEBC2D7DDF}" destId="{436D8FB5-2045-45D6-B676-DC22B00D09F7}" srcOrd="1" destOrd="0" presId="urn:microsoft.com/office/officeart/2005/8/layout/hierarchy3"/>
    <dgm:cxn modelId="{FD9F364D-D90E-4212-B7EB-961111D80C87}" type="presParOf" srcId="{436D8FB5-2045-45D6-B676-DC22B00D09F7}" destId="{4F1862E9-AB14-4E34-BC39-77FB3D1F9CBD}" srcOrd="0" destOrd="0" presId="urn:microsoft.com/office/officeart/2005/8/layout/hierarchy3"/>
    <dgm:cxn modelId="{A15F7103-A1A8-411D-AE9B-62705EDAF18D}" type="presParOf" srcId="{436D8FB5-2045-45D6-B676-DC22B00D09F7}" destId="{C498D34B-5D2C-4C1C-B689-F5EBC6186CCB}"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0666E81-1B65-42ED-90D1-767DECF8B1C6}"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US"/>
        </a:p>
      </dgm:t>
    </dgm:pt>
    <dgm:pt modelId="{D4CE9A32-B08B-425A-971D-3D785B3A8902}">
      <dgm:prSet phldrT="[Text]" custT="1"/>
      <dgm:spPr>
        <a:solidFill>
          <a:schemeClr val="accent2"/>
        </a:solidFill>
      </dgm:spPr>
      <dgm:t>
        <a:bodyPr/>
        <a:lstStyle/>
        <a:p>
          <a:r>
            <a:rPr lang="el-GR" sz="2400" b="1" dirty="0">
              <a:solidFill>
                <a:schemeClr val="bg2"/>
              </a:solidFill>
              <a:latin typeface="Corbel" panose="020B0503020204020204" pitchFamily="34" charset="0"/>
            </a:rPr>
            <a:t>Α) </a:t>
          </a:r>
          <a:r>
            <a:rPr lang="el-GR" sz="2400" b="0" dirty="0">
              <a:latin typeface="Corbel" panose="020B0503020204020204" pitchFamily="34" charset="0"/>
            </a:rPr>
            <a:t>Αύξηση της ευαισθητοποίησης σχετικά με τον κίνδυνο ή τα οφέλη των τρεχουσών συμπεριφορών</a:t>
          </a:r>
          <a:endParaRPr lang="en-US" sz="2400" b="0" dirty="0">
            <a:latin typeface="Corbel" panose="020B0503020204020204" pitchFamily="34" charset="0"/>
          </a:endParaRPr>
        </a:p>
      </dgm:t>
    </dgm:pt>
    <dgm:pt modelId="{8DD3F532-2F05-4950-B699-751F2AED385F}" type="parTrans" cxnId="{C5880DC5-F0A1-49B7-A188-BD095BE08A8A}">
      <dgm:prSet/>
      <dgm:spPr/>
      <dgm:t>
        <a:bodyPr/>
        <a:lstStyle/>
        <a:p>
          <a:endParaRPr lang="en-US"/>
        </a:p>
      </dgm:t>
    </dgm:pt>
    <dgm:pt modelId="{64676B1C-D511-4B3F-B18F-196007A51788}" type="sibTrans" cxnId="{C5880DC5-F0A1-49B7-A188-BD095BE08A8A}">
      <dgm:prSet/>
      <dgm:spPr/>
      <dgm:t>
        <a:bodyPr/>
        <a:lstStyle/>
        <a:p>
          <a:endParaRPr lang="en-US"/>
        </a:p>
      </dgm:t>
    </dgm:pt>
    <dgm:pt modelId="{4F13E1FC-85F4-4B6D-8442-71F5E0B01FE2}">
      <dgm:prSet phldrT="[Text]" custT="1"/>
      <dgm:spPr>
        <a:solidFill>
          <a:schemeClr val="accent1">
            <a:lumMod val="20000"/>
            <a:lumOff val="80000"/>
            <a:alpha val="90000"/>
          </a:schemeClr>
        </a:solidFill>
      </dgm:spPr>
      <dgm:t>
        <a:bodyPr/>
        <a:lstStyle/>
        <a:p>
          <a:pPr algn="just"/>
          <a:endParaRPr lang="en-US" sz="2000" dirty="0">
            <a:latin typeface="Corbel" panose="020B0503020204020204" pitchFamily="34" charset="0"/>
          </a:endParaRPr>
        </a:p>
      </dgm:t>
    </dgm:pt>
    <dgm:pt modelId="{BA893982-50DD-4BA0-9A01-808D8C610093}" type="parTrans" cxnId="{AACC0E2B-4248-4C48-80BC-690C680802E3}">
      <dgm:prSet/>
      <dgm:spPr/>
      <dgm:t>
        <a:bodyPr/>
        <a:lstStyle/>
        <a:p>
          <a:endParaRPr lang="en-US"/>
        </a:p>
      </dgm:t>
    </dgm:pt>
    <dgm:pt modelId="{8ABB8860-EC81-4623-88F4-2EF121840267}" type="sibTrans" cxnId="{AACC0E2B-4248-4C48-80BC-690C680802E3}">
      <dgm:prSet/>
      <dgm:spPr/>
      <dgm:t>
        <a:bodyPr/>
        <a:lstStyle/>
        <a:p>
          <a:endParaRPr lang="en-US"/>
        </a:p>
      </dgm:t>
    </dgm:pt>
    <dgm:pt modelId="{72FE480F-F7E4-47C6-A803-5FC58B17A42A}" type="pres">
      <dgm:prSet presAssocID="{90666E81-1B65-42ED-90D1-767DECF8B1C6}" presName="list" presStyleCnt="0">
        <dgm:presLayoutVars>
          <dgm:dir/>
          <dgm:animLvl val="lvl"/>
        </dgm:presLayoutVars>
      </dgm:prSet>
      <dgm:spPr/>
    </dgm:pt>
    <dgm:pt modelId="{12E90417-C7A8-437B-8048-60EBBABE8B64}" type="pres">
      <dgm:prSet presAssocID="{D4CE9A32-B08B-425A-971D-3D785B3A8902}" presName="posSpace" presStyleCnt="0"/>
      <dgm:spPr/>
    </dgm:pt>
    <dgm:pt modelId="{CE78CAC7-5321-44C4-A00E-C42F126B2190}" type="pres">
      <dgm:prSet presAssocID="{D4CE9A32-B08B-425A-971D-3D785B3A8902}" presName="vertFlow" presStyleCnt="0"/>
      <dgm:spPr/>
    </dgm:pt>
    <dgm:pt modelId="{53D6069D-5965-4C26-BAFE-3D13D56BB19C}" type="pres">
      <dgm:prSet presAssocID="{D4CE9A32-B08B-425A-971D-3D785B3A8902}" presName="topSpace" presStyleCnt="0"/>
      <dgm:spPr/>
    </dgm:pt>
    <dgm:pt modelId="{19487BD6-F26A-463C-AAA3-43858D77D35D}" type="pres">
      <dgm:prSet presAssocID="{D4CE9A32-B08B-425A-971D-3D785B3A8902}" presName="firstComp" presStyleCnt="0"/>
      <dgm:spPr/>
    </dgm:pt>
    <dgm:pt modelId="{AE02373F-6BC4-4F3D-B76F-162904358FE5}" type="pres">
      <dgm:prSet presAssocID="{D4CE9A32-B08B-425A-971D-3D785B3A8902}" presName="firstChild" presStyleLbl="bgAccFollowNode1" presStyleIdx="0" presStyleCnt="1" custScaleX="130378" custScaleY="132318"/>
      <dgm:spPr/>
    </dgm:pt>
    <dgm:pt modelId="{294D3818-58D9-4B47-AE3B-E9C08525DD2F}" type="pres">
      <dgm:prSet presAssocID="{D4CE9A32-B08B-425A-971D-3D785B3A8902}" presName="firstChildTx" presStyleLbl="bgAccFollowNode1" presStyleIdx="0" presStyleCnt="1">
        <dgm:presLayoutVars>
          <dgm:bulletEnabled val="1"/>
        </dgm:presLayoutVars>
      </dgm:prSet>
      <dgm:spPr/>
    </dgm:pt>
    <dgm:pt modelId="{7632E23C-4C22-46F3-B860-64324266FFF9}" type="pres">
      <dgm:prSet presAssocID="{D4CE9A32-B08B-425A-971D-3D785B3A8902}" presName="negSpace" presStyleCnt="0"/>
      <dgm:spPr/>
    </dgm:pt>
    <dgm:pt modelId="{F3941098-A4CD-4D5C-80A9-BE180B89AD7D}" type="pres">
      <dgm:prSet presAssocID="{D4CE9A32-B08B-425A-971D-3D785B3A8902}" presName="circle" presStyleLbl="node1" presStyleIdx="0" presStyleCnt="1" custScaleX="281106" custScaleY="46300" custLinFactNeighborX="-15473" custLinFactNeighborY="3667"/>
      <dgm:spPr>
        <a:prstGeom prst="roundRect">
          <a:avLst/>
        </a:prstGeom>
      </dgm:spPr>
    </dgm:pt>
  </dgm:ptLst>
  <dgm:cxnLst>
    <dgm:cxn modelId="{513D2417-1727-45E5-8E2F-5170075FAAF7}" type="presOf" srcId="{D4CE9A32-B08B-425A-971D-3D785B3A8902}" destId="{F3941098-A4CD-4D5C-80A9-BE180B89AD7D}" srcOrd="0" destOrd="0" presId="urn:microsoft.com/office/officeart/2005/8/layout/hList9"/>
    <dgm:cxn modelId="{AACC0E2B-4248-4C48-80BC-690C680802E3}" srcId="{D4CE9A32-B08B-425A-971D-3D785B3A8902}" destId="{4F13E1FC-85F4-4B6D-8442-71F5E0B01FE2}" srcOrd="0" destOrd="0" parTransId="{BA893982-50DD-4BA0-9A01-808D8C610093}" sibTransId="{8ABB8860-EC81-4623-88F4-2EF121840267}"/>
    <dgm:cxn modelId="{A8719C3E-DB75-4198-8041-4AA5416E9F89}" type="presOf" srcId="{4F13E1FC-85F4-4B6D-8442-71F5E0B01FE2}" destId="{294D3818-58D9-4B47-AE3B-E9C08525DD2F}" srcOrd="1" destOrd="0" presId="urn:microsoft.com/office/officeart/2005/8/layout/hList9"/>
    <dgm:cxn modelId="{7CE4EC80-A1A2-44CE-AD94-3533EA91AC25}" type="presOf" srcId="{90666E81-1B65-42ED-90D1-767DECF8B1C6}" destId="{72FE480F-F7E4-47C6-A803-5FC58B17A42A}" srcOrd="0" destOrd="0" presId="urn:microsoft.com/office/officeart/2005/8/layout/hList9"/>
    <dgm:cxn modelId="{C5880DC5-F0A1-49B7-A188-BD095BE08A8A}" srcId="{90666E81-1B65-42ED-90D1-767DECF8B1C6}" destId="{D4CE9A32-B08B-425A-971D-3D785B3A8902}" srcOrd="0" destOrd="0" parTransId="{8DD3F532-2F05-4950-B699-751F2AED385F}" sibTransId="{64676B1C-D511-4B3F-B18F-196007A51788}"/>
    <dgm:cxn modelId="{79F56AE3-4C65-45EC-909F-D4B9377FC0AB}" type="presOf" srcId="{4F13E1FC-85F4-4B6D-8442-71F5E0B01FE2}" destId="{AE02373F-6BC4-4F3D-B76F-162904358FE5}" srcOrd="0" destOrd="0" presId="urn:microsoft.com/office/officeart/2005/8/layout/hList9"/>
    <dgm:cxn modelId="{568BA3CB-EB14-4B0D-B3E6-7C8C2D8E3C7A}" type="presParOf" srcId="{72FE480F-F7E4-47C6-A803-5FC58B17A42A}" destId="{12E90417-C7A8-437B-8048-60EBBABE8B64}" srcOrd="0" destOrd="0" presId="urn:microsoft.com/office/officeart/2005/8/layout/hList9"/>
    <dgm:cxn modelId="{F32C7F3A-E3AE-41CE-AC5B-FC4407B51622}" type="presParOf" srcId="{72FE480F-F7E4-47C6-A803-5FC58B17A42A}" destId="{CE78CAC7-5321-44C4-A00E-C42F126B2190}" srcOrd="1" destOrd="0" presId="urn:microsoft.com/office/officeart/2005/8/layout/hList9"/>
    <dgm:cxn modelId="{019C2237-2A3E-4786-B51F-9720FEF195BC}" type="presParOf" srcId="{CE78CAC7-5321-44C4-A00E-C42F126B2190}" destId="{53D6069D-5965-4C26-BAFE-3D13D56BB19C}" srcOrd="0" destOrd="0" presId="urn:microsoft.com/office/officeart/2005/8/layout/hList9"/>
    <dgm:cxn modelId="{7487FE28-1847-45E1-A543-3F844F8007AF}" type="presParOf" srcId="{CE78CAC7-5321-44C4-A00E-C42F126B2190}" destId="{19487BD6-F26A-463C-AAA3-43858D77D35D}" srcOrd="1" destOrd="0" presId="urn:microsoft.com/office/officeart/2005/8/layout/hList9"/>
    <dgm:cxn modelId="{C938C445-47DE-4537-AF64-BF450FB685AC}" type="presParOf" srcId="{19487BD6-F26A-463C-AAA3-43858D77D35D}" destId="{AE02373F-6BC4-4F3D-B76F-162904358FE5}" srcOrd="0" destOrd="0" presId="urn:microsoft.com/office/officeart/2005/8/layout/hList9"/>
    <dgm:cxn modelId="{7500F7C1-372A-4A89-8705-AD7E33EC504E}" type="presParOf" srcId="{19487BD6-F26A-463C-AAA3-43858D77D35D}" destId="{294D3818-58D9-4B47-AE3B-E9C08525DD2F}" srcOrd="1" destOrd="0" presId="urn:microsoft.com/office/officeart/2005/8/layout/hList9"/>
    <dgm:cxn modelId="{5B00F780-AF16-41DC-9449-760A7DF4C2FF}" type="presParOf" srcId="{72FE480F-F7E4-47C6-A803-5FC58B17A42A}" destId="{7632E23C-4C22-46F3-B860-64324266FFF9}" srcOrd="2" destOrd="0" presId="urn:microsoft.com/office/officeart/2005/8/layout/hList9"/>
    <dgm:cxn modelId="{A8FE43CA-0966-453F-AFBD-DECD51ABA0DC}" type="presParOf" srcId="{72FE480F-F7E4-47C6-A803-5FC58B17A42A}" destId="{F3941098-A4CD-4D5C-80A9-BE180B89AD7D}" srcOrd="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0666E81-1B65-42ED-90D1-767DECF8B1C6}"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US"/>
        </a:p>
      </dgm:t>
    </dgm:pt>
    <dgm:pt modelId="{D4CE9A32-B08B-425A-971D-3D785B3A8902}">
      <dgm:prSet phldrT="[Text]" custT="1"/>
      <dgm:spPr>
        <a:solidFill>
          <a:schemeClr val="accent2"/>
        </a:solidFill>
      </dgm:spPr>
      <dgm:t>
        <a:bodyPr/>
        <a:lstStyle/>
        <a:p>
          <a:r>
            <a:rPr lang="el-GR" sz="2400" b="1" dirty="0">
              <a:solidFill>
                <a:schemeClr val="bg2"/>
              </a:solidFill>
              <a:latin typeface="Corbel" panose="020B0503020204020204" pitchFamily="34" charset="0"/>
            </a:rPr>
            <a:t>Β) </a:t>
          </a:r>
          <a:r>
            <a:rPr lang="el-GR" sz="2400" b="0" dirty="0">
              <a:solidFill>
                <a:schemeClr val="bg2"/>
              </a:solidFill>
              <a:latin typeface="Corbel" panose="020B0503020204020204" pitchFamily="34" charset="0"/>
            </a:rPr>
            <a:t>Αύξηση της Συνειδητοποίησης των Θετικών και Αρνητικών Επιπτώσεων της Αλλαγής της Τρέχουσας Συμπεριφοράς ή της Ανάληψης Δράσης</a:t>
          </a:r>
          <a:endParaRPr lang="en-US" sz="2400" b="0" dirty="0">
            <a:latin typeface="Corbel" panose="020B0503020204020204" pitchFamily="34" charset="0"/>
          </a:endParaRPr>
        </a:p>
      </dgm:t>
    </dgm:pt>
    <dgm:pt modelId="{8DD3F532-2F05-4950-B699-751F2AED385F}" type="parTrans" cxnId="{C5880DC5-F0A1-49B7-A188-BD095BE08A8A}">
      <dgm:prSet/>
      <dgm:spPr/>
      <dgm:t>
        <a:bodyPr/>
        <a:lstStyle/>
        <a:p>
          <a:endParaRPr lang="en-US"/>
        </a:p>
      </dgm:t>
    </dgm:pt>
    <dgm:pt modelId="{64676B1C-D511-4B3F-B18F-196007A51788}" type="sibTrans" cxnId="{C5880DC5-F0A1-49B7-A188-BD095BE08A8A}">
      <dgm:prSet/>
      <dgm:spPr/>
      <dgm:t>
        <a:bodyPr/>
        <a:lstStyle/>
        <a:p>
          <a:endParaRPr lang="en-US"/>
        </a:p>
      </dgm:t>
    </dgm:pt>
    <dgm:pt modelId="{4F13E1FC-85F4-4B6D-8442-71F5E0B01FE2}">
      <dgm:prSet phldrT="[Text]" custT="1"/>
      <dgm:spPr>
        <a:solidFill>
          <a:schemeClr val="accent1">
            <a:lumMod val="20000"/>
            <a:lumOff val="80000"/>
            <a:alpha val="90000"/>
          </a:schemeClr>
        </a:solidFill>
      </dgm:spPr>
      <dgm:t>
        <a:bodyPr/>
        <a:lstStyle/>
        <a:p>
          <a:pPr algn="just"/>
          <a:endParaRPr lang="en-US" sz="2000" dirty="0">
            <a:latin typeface="Corbel" panose="020B0503020204020204" pitchFamily="34" charset="0"/>
          </a:endParaRPr>
        </a:p>
      </dgm:t>
    </dgm:pt>
    <dgm:pt modelId="{BA893982-50DD-4BA0-9A01-808D8C610093}" type="parTrans" cxnId="{AACC0E2B-4248-4C48-80BC-690C680802E3}">
      <dgm:prSet/>
      <dgm:spPr/>
      <dgm:t>
        <a:bodyPr/>
        <a:lstStyle/>
        <a:p>
          <a:endParaRPr lang="en-US"/>
        </a:p>
      </dgm:t>
    </dgm:pt>
    <dgm:pt modelId="{8ABB8860-EC81-4623-88F4-2EF121840267}" type="sibTrans" cxnId="{AACC0E2B-4248-4C48-80BC-690C680802E3}">
      <dgm:prSet/>
      <dgm:spPr/>
      <dgm:t>
        <a:bodyPr/>
        <a:lstStyle/>
        <a:p>
          <a:endParaRPr lang="en-US"/>
        </a:p>
      </dgm:t>
    </dgm:pt>
    <dgm:pt modelId="{72FE480F-F7E4-47C6-A803-5FC58B17A42A}" type="pres">
      <dgm:prSet presAssocID="{90666E81-1B65-42ED-90D1-767DECF8B1C6}" presName="list" presStyleCnt="0">
        <dgm:presLayoutVars>
          <dgm:dir/>
          <dgm:animLvl val="lvl"/>
        </dgm:presLayoutVars>
      </dgm:prSet>
      <dgm:spPr/>
    </dgm:pt>
    <dgm:pt modelId="{12E90417-C7A8-437B-8048-60EBBABE8B64}" type="pres">
      <dgm:prSet presAssocID="{D4CE9A32-B08B-425A-971D-3D785B3A8902}" presName="posSpace" presStyleCnt="0"/>
      <dgm:spPr/>
    </dgm:pt>
    <dgm:pt modelId="{CE78CAC7-5321-44C4-A00E-C42F126B2190}" type="pres">
      <dgm:prSet presAssocID="{D4CE9A32-B08B-425A-971D-3D785B3A8902}" presName="vertFlow" presStyleCnt="0"/>
      <dgm:spPr/>
    </dgm:pt>
    <dgm:pt modelId="{53D6069D-5965-4C26-BAFE-3D13D56BB19C}" type="pres">
      <dgm:prSet presAssocID="{D4CE9A32-B08B-425A-971D-3D785B3A8902}" presName="topSpace" presStyleCnt="0"/>
      <dgm:spPr/>
    </dgm:pt>
    <dgm:pt modelId="{19487BD6-F26A-463C-AAA3-43858D77D35D}" type="pres">
      <dgm:prSet presAssocID="{D4CE9A32-B08B-425A-971D-3D785B3A8902}" presName="firstComp" presStyleCnt="0"/>
      <dgm:spPr/>
    </dgm:pt>
    <dgm:pt modelId="{AE02373F-6BC4-4F3D-B76F-162904358FE5}" type="pres">
      <dgm:prSet presAssocID="{D4CE9A32-B08B-425A-971D-3D785B3A8902}" presName="firstChild" presStyleLbl="bgAccFollowNode1" presStyleIdx="0" presStyleCnt="1" custScaleX="130378" custScaleY="132318"/>
      <dgm:spPr/>
    </dgm:pt>
    <dgm:pt modelId="{294D3818-58D9-4B47-AE3B-E9C08525DD2F}" type="pres">
      <dgm:prSet presAssocID="{D4CE9A32-B08B-425A-971D-3D785B3A8902}" presName="firstChildTx" presStyleLbl="bgAccFollowNode1" presStyleIdx="0" presStyleCnt="1">
        <dgm:presLayoutVars>
          <dgm:bulletEnabled val="1"/>
        </dgm:presLayoutVars>
      </dgm:prSet>
      <dgm:spPr/>
    </dgm:pt>
    <dgm:pt modelId="{7632E23C-4C22-46F3-B860-64324266FFF9}" type="pres">
      <dgm:prSet presAssocID="{D4CE9A32-B08B-425A-971D-3D785B3A8902}" presName="negSpace" presStyleCnt="0"/>
      <dgm:spPr/>
    </dgm:pt>
    <dgm:pt modelId="{F3941098-A4CD-4D5C-80A9-BE180B89AD7D}" type="pres">
      <dgm:prSet presAssocID="{D4CE9A32-B08B-425A-971D-3D785B3A8902}" presName="circle" presStyleLbl="node1" presStyleIdx="0" presStyleCnt="1" custScaleX="281106" custScaleY="46300" custLinFactNeighborX="-18297" custLinFactNeighborY="1264"/>
      <dgm:spPr>
        <a:prstGeom prst="roundRect">
          <a:avLst/>
        </a:prstGeom>
      </dgm:spPr>
    </dgm:pt>
  </dgm:ptLst>
  <dgm:cxnLst>
    <dgm:cxn modelId="{513D2417-1727-45E5-8E2F-5170075FAAF7}" type="presOf" srcId="{D4CE9A32-B08B-425A-971D-3D785B3A8902}" destId="{F3941098-A4CD-4D5C-80A9-BE180B89AD7D}" srcOrd="0" destOrd="0" presId="urn:microsoft.com/office/officeart/2005/8/layout/hList9"/>
    <dgm:cxn modelId="{AACC0E2B-4248-4C48-80BC-690C680802E3}" srcId="{D4CE9A32-B08B-425A-971D-3D785B3A8902}" destId="{4F13E1FC-85F4-4B6D-8442-71F5E0B01FE2}" srcOrd="0" destOrd="0" parTransId="{BA893982-50DD-4BA0-9A01-808D8C610093}" sibTransId="{8ABB8860-EC81-4623-88F4-2EF121840267}"/>
    <dgm:cxn modelId="{A8719C3E-DB75-4198-8041-4AA5416E9F89}" type="presOf" srcId="{4F13E1FC-85F4-4B6D-8442-71F5E0B01FE2}" destId="{294D3818-58D9-4B47-AE3B-E9C08525DD2F}" srcOrd="1" destOrd="0" presId="urn:microsoft.com/office/officeart/2005/8/layout/hList9"/>
    <dgm:cxn modelId="{7CE4EC80-A1A2-44CE-AD94-3533EA91AC25}" type="presOf" srcId="{90666E81-1B65-42ED-90D1-767DECF8B1C6}" destId="{72FE480F-F7E4-47C6-A803-5FC58B17A42A}" srcOrd="0" destOrd="0" presId="urn:microsoft.com/office/officeart/2005/8/layout/hList9"/>
    <dgm:cxn modelId="{C5880DC5-F0A1-49B7-A188-BD095BE08A8A}" srcId="{90666E81-1B65-42ED-90D1-767DECF8B1C6}" destId="{D4CE9A32-B08B-425A-971D-3D785B3A8902}" srcOrd="0" destOrd="0" parTransId="{8DD3F532-2F05-4950-B699-751F2AED385F}" sibTransId="{64676B1C-D511-4B3F-B18F-196007A51788}"/>
    <dgm:cxn modelId="{79F56AE3-4C65-45EC-909F-D4B9377FC0AB}" type="presOf" srcId="{4F13E1FC-85F4-4B6D-8442-71F5E0B01FE2}" destId="{AE02373F-6BC4-4F3D-B76F-162904358FE5}" srcOrd="0" destOrd="0" presId="urn:microsoft.com/office/officeart/2005/8/layout/hList9"/>
    <dgm:cxn modelId="{568BA3CB-EB14-4B0D-B3E6-7C8C2D8E3C7A}" type="presParOf" srcId="{72FE480F-F7E4-47C6-A803-5FC58B17A42A}" destId="{12E90417-C7A8-437B-8048-60EBBABE8B64}" srcOrd="0" destOrd="0" presId="urn:microsoft.com/office/officeart/2005/8/layout/hList9"/>
    <dgm:cxn modelId="{F32C7F3A-E3AE-41CE-AC5B-FC4407B51622}" type="presParOf" srcId="{72FE480F-F7E4-47C6-A803-5FC58B17A42A}" destId="{CE78CAC7-5321-44C4-A00E-C42F126B2190}" srcOrd="1" destOrd="0" presId="urn:microsoft.com/office/officeart/2005/8/layout/hList9"/>
    <dgm:cxn modelId="{019C2237-2A3E-4786-B51F-9720FEF195BC}" type="presParOf" srcId="{CE78CAC7-5321-44C4-A00E-C42F126B2190}" destId="{53D6069D-5965-4C26-BAFE-3D13D56BB19C}" srcOrd="0" destOrd="0" presId="urn:microsoft.com/office/officeart/2005/8/layout/hList9"/>
    <dgm:cxn modelId="{7487FE28-1847-45E1-A543-3F844F8007AF}" type="presParOf" srcId="{CE78CAC7-5321-44C4-A00E-C42F126B2190}" destId="{19487BD6-F26A-463C-AAA3-43858D77D35D}" srcOrd="1" destOrd="0" presId="urn:microsoft.com/office/officeart/2005/8/layout/hList9"/>
    <dgm:cxn modelId="{C938C445-47DE-4537-AF64-BF450FB685AC}" type="presParOf" srcId="{19487BD6-F26A-463C-AAA3-43858D77D35D}" destId="{AE02373F-6BC4-4F3D-B76F-162904358FE5}" srcOrd="0" destOrd="0" presId="urn:microsoft.com/office/officeart/2005/8/layout/hList9"/>
    <dgm:cxn modelId="{7500F7C1-372A-4A89-8705-AD7E33EC504E}" type="presParOf" srcId="{19487BD6-F26A-463C-AAA3-43858D77D35D}" destId="{294D3818-58D9-4B47-AE3B-E9C08525DD2F}" srcOrd="1" destOrd="0" presId="urn:microsoft.com/office/officeart/2005/8/layout/hList9"/>
    <dgm:cxn modelId="{5B00F780-AF16-41DC-9449-760A7DF4C2FF}" type="presParOf" srcId="{72FE480F-F7E4-47C6-A803-5FC58B17A42A}" destId="{7632E23C-4C22-46F3-B860-64324266FFF9}" srcOrd="2" destOrd="0" presId="urn:microsoft.com/office/officeart/2005/8/layout/hList9"/>
    <dgm:cxn modelId="{A8FE43CA-0966-453F-AFBD-DECD51ABA0DC}" type="presParOf" srcId="{72FE480F-F7E4-47C6-A803-5FC58B17A42A}" destId="{F3941098-A4CD-4D5C-80A9-BE180B89AD7D}" srcOrd="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1AA54-4561-4894-81A4-1DD3BC71FDCD}">
      <dsp:nvSpPr>
        <dsp:cNvPr id="0" name=""/>
        <dsp:cNvSpPr/>
      </dsp:nvSpPr>
      <dsp:spPr>
        <a:xfrm>
          <a:off x="3359513" y="2167239"/>
          <a:ext cx="1721135" cy="1721135"/>
        </a:xfrm>
        <a:prstGeom prst="roundRect">
          <a:avLst/>
        </a:prstGeom>
        <a:solidFill>
          <a:schemeClr val="accent1">
            <a:lumMod val="20000"/>
            <a:lumOff val="8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1111250">
            <a:lnSpc>
              <a:spcPct val="90000"/>
            </a:lnSpc>
            <a:spcBef>
              <a:spcPct val="0"/>
            </a:spcBef>
            <a:spcAft>
              <a:spcPct val="35000"/>
            </a:spcAft>
            <a:buNone/>
          </a:pPr>
          <a:r>
            <a:rPr lang="el-GR" sz="2500" kern="1200" dirty="0">
              <a:solidFill>
                <a:schemeClr val="tx1"/>
              </a:solidFill>
            </a:rPr>
            <a:t>ΕΜΦΑΣΗ ΣΤΟΝ ΤΡΟΠΟ ΔΡΑΣΗΣ</a:t>
          </a:r>
          <a:endParaRPr lang="en-US" sz="2500" kern="1200" dirty="0">
            <a:solidFill>
              <a:schemeClr val="tx1"/>
            </a:solidFill>
          </a:endParaRPr>
        </a:p>
      </dsp:txBody>
      <dsp:txXfrm>
        <a:off x="3443532" y="2251258"/>
        <a:ext cx="1553097" cy="1553097"/>
      </dsp:txXfrm>
    </dsp:sp>
    <dsp:sp modelId="{03A0D6B8-E035-4984-8360-78EF2D838C9E}">
      <dsp:nvSpPr>
        <dsp:cNvPr id="0" name=""/>
        <dsp:cNvSpPr/>
      </dsp:nvSpPr>
      <dsp:spPr>
        <a:xfrm rot="16170045">
          <a:off x="3856775" y="1814519"/>
          <a:ext cx="705467" cy="0"/>
        </a:xfrm>
        <a:custGeom>
          <a:avLst/>
          <a:gdLst/>
          <a:ahLst/>
          <a:cxnLst/>
          <a:rect l="0" t="0" r="0" b="0"/>
          <a:pathLst>
            <a:path>
              <a:moveTo>
                <a:pt x="0" y="0"/>
              </a:moveTo>
              <a:lnTo>
                <a:pt x="705467" y="0"/>
              </a:lnTo>
            </a:path>
          </a:pathLst>
        </a:custGeom>
        <a:noFill/>
        <a:ln w="12700" cap="flat" cmpd="sng" algn="ctr">
          <a:solidFill>
            <a:schemeClr val="accent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7BBEDFF-77CF-47CE-9818-0F8F60E311D0}">
      <dsp:nvSpPr>
        <dsp:cNvPr id="0" name=""/>
        <dsp:cNvSpPr/>
      </dsp:nvSpPr>
      <dsp:spPr>
        <a:xfrm>
          <a:off x="2642159" y="308638"/>
          <a:ext cx="3118503" cy="11531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3660" tIns="73660" rIns="73660" bIns="73660" numCol="1" spcCol="1270" anchor="ctr" anchorCtr="0">
          <a:noAutofit/>
        </a:bodyPr>
        <a:lstStyle/>
        <a:p>
          <a:pPr marL="0" lvl="0" indent="0" algn="ctr" defTabSz="1289050">
            <a:lnSpc>
              <a:spcPct val="90000"/>
            </a:lnSpc>
            <a:spcBef>
              <a:spcPct val="0"/>
            </a:spcBef>
            <a:spcAft>
              <a:spcPct val="35000"/>
            </a:spcAft>
            <a:buNone/>
          </a:pPr>
          <a:r>
            <a:rPr lang="el-GR" sz="2900" kern="1200" dirty="0"/>
            <a:t>ΚΟΙΝΩΝΙΚΗ ΓΝΩΣΙΑΚΗ ΘΕΩΡΙΑ</a:t>
          </a:r>
          <a:endParaRPr lang="en-US" sz="2900" kern="1200" dirty="0"/>
        </a:p>
      </dsp:txBody>
      <dsp:txXfrm>
        <a:off x="2698452" y="364931"/>
        <a:ext cx="3005917" cy="1040574"/>
      </dsp:txXfrm>
    </dsp:sp>
    <dsp:sp modelId="{BDB323E3-CC4E-41ED-BE37-53990AC76F50}">
      <dsp:nvSpPr>
        <dsp:cNvPr id="0" name=""/>
        <dsp:cNvSpPr/>
      </dsp:nvSpPr>
      <dsp:spPr>
        <a:xfrm rot="2325943">
          <a:off x="4982764" y="3997095"/>
          <a:ext cx="888692" cy="0"/>
        </a:xfrm>
        <a:custGeom>
          <a:avLst/>
          <a:gdLst/>
          <a:ahLst/>
          <a:cxnLst/>
          <a:rect l="0" t="0" r="0" b="0"/>
          <a:pathLst>
            <a:path>
              <a:moveTo>
                <a:pt x="0" y="0"/>
              </a:moveTo>
              <a:lnTo>
                <a:pt x="888692" y="0"/>
              </a:lnTo>
            </a:path>
          </a:pathLst>
        </a:custGeom>
        <a:noFill/>
        <a:ln w="12700" cap="flat" cmpd="sng" algn="ctr">
          <a:solidFill>
            <a:schemeClr val="accent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6CFB87-75F5-40D6-89BA-B97E15C65BFF}">
      <dsp:nvSpPr>
        <dsp:cNvPr id="0" name=""/>
        <dsp:cNvSpPr/>
      </dsp:nvSpPr>
      <dsp:spPr>
        <a:xfrm>
          <a:off x="5085779" y="4275317"/>
          <a:ext cx="2811589" cy="11531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3660" tIns="73660" rIns="73660" bIns="73660" numCol="1" spcCol="1270" anchor="ctr" anchorCtr="0">
          <a:noAutofit/>
        </a:bodyPr>
        <a:lstStyle/>
        <a:p>
          <a:pPr marL="0" lvl="0" indent="0" algn="ctr" defTabSz="1289050">
            <a:lnSpc>
              <a:spcPct val="90000"/>
            </a:lnSpc>
            <a:spcBef>
              <a:spcPct val="0"/>
            </a:spcBef>
            <a:spcAft>
              <a:spcPct val="35000"/>
            </a:spcAft>
            <a:buNone/>
          </a:pPr>
          <a:r>
            <a:rPr lang="el-GR" sz="2900" kern="1200" dirty="0"/>
            <a:t>ΜΟΝΤΕΛΑ ΑΥΤΟΡΡΥΘΜΙΣΗΣ</a:t>
          </a:r>
          <a:endParaRPr lang="en-US" sz="2900" kern="1200" dirty="0"/>
        </a:p>
      </dsp:txBody>
      <dsp:txXfrm>
        <a:off x="5142072" y="4331610"/>
        <a:ext cx="2699003" cy="1040574"/>
      </dsp:txXfrm>
    </dsp:sp>
    <dsp:sp modelId="{944B20E4-2EFB-47DA-9B59-82F1DD7237CD}">
      <dsp:nvSpPr>
        <dsp:cNvPr id="0" name=""/>
        <dsp:cNvSpPr/>
      </dsp:nvSpPr>
      <dsp:spPr>
        <a:xfrm rot="8501373">
          <a:off x="2542467" y="3991507"/>
          <a:ext cx="915630" cy="0"/>
        </a:xfrm>
        <a:custGeom>
          <a:avLst/>
          <a:gdLst/>
          <a:ahLst/>
          <a:cxnLst/>
          <a:rect l="0" t="0" r="0" b="0"/>
          <a:pathLst>
            <a:path>
              <a:moveTo>
                <a:pt x="0" y="0"/>
              </a:moveTo>
              <a:lnTo>
                <a:pt x="915630" y="0"/>
              </a:lnTo>
            </a:path>
          </a:pathLst>
        </a:custGeom>
        <a:noFill/>
        <a:ln w="12700" cap="flat" cmpd="sng" algn="ctr">
          <a:solidFill>
            <a:schemeClr val="accent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3341549-1DDA-4961-920B-6B1AA4A018BB}">
      <dsp:nvSpPr>
        <dsp:cNvPr id="0" name=""/>
        <dsp:cNvSpPr/>
      </dsp:nvSpPr>
      <dsp:spPr>
        <a:xfrm>
          <a:off x="558239" y="4275317"/>
          <a:ext cx="2706018" cy="11531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933450">
            <a:lnSpc>
              <a:spcPct val="90000"/>
            </a:lnSpc>
            <a:spcBef>
              <a:spcPct val="0"/>
            </a:spcBef>
            <a:spcAft>
              <a:spcPct val="35000"/>
            </a:spcAft>
            <a:buNone/>
          </a:pPr>
          <a:r>
            <a:rPr lang="el-GR" sz="2100" kern="1200" dirty="0"/>
            <a:t>ΔΙΑΘΕΩΤΗΡΙΚΟ ΥΠΟΔΕΙΓΜΑ ΣΤΑΔΙΩΝ ΑΛΛΑΓΗΣ</a:t>
          </a:r>
          <a:endParaRPr lang="en-US" sz="2100" kern="1200" dirty="0"/>
        </a:p>
      </dsp:txBody>
      <dsp:txXfrm>
        <a:off x="614532" y="4331610"/>
        <a:ext cx="2593432" cy="10405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31AA54-4561-4894-81A4-1DD3BC71FDCD}">
      <dsp:nvSpPr>
        <dsp:cNvPr id="0" name=""/>
        <dsp:cNvSpPr/>
      </dsp:nvSpPr>
      <dsp:spPr>
        <a:xfrm>
          <a:off x="3359513" y="2167239"/>
          <a:ext cx="1721135" cy="1721135"/>
        </a:xfrm>
        <a:prstGeom prst="roundRect">
          <a:avLst/>
        </a:prstGeom>
        <a:solidFill>
          <a:schemeClr val="accent1">
            <a:lumMod val="20000"/>
            <a:lumOff val="80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3500" tIns="63500" rIns="63500" bIns="63500" numCol="1" spcCol="1270" anchor="ctr" anchorCtr="0">
          <a:noAutofit/>
        </a:bodyPr>
        <a:lstStyle/>
        <a:p>
          <a:pPr marL="0" lvl="0" indent="0" algn="ctr" defTabSz="1111250">
            <a:lnSpc>
              <a:spcPct val="90000"/>
            </a:lnSpc>
            <a:spcBef>
              <a:spcPct val="0"/>
            </a:spcBef>
            <a:spcAft>
              <a:spcPct val="35000"/>
            </a:spcAft>
            <a:buNone/>
          </a:pPr>
          <a:r>
            <a:rPr lang="el-GR" sz="2500" kern="1200" dirty="0">
              <a:solidFill>
                <a:schemeClr val="tx1"/>
              </a:solidFill>
            </a:rPr>
            <a:t>ΕΜΦΑΣΗ ΣΤΟΝ ΤΡΟΠΟ ΔΡΑΣΗΣ</a:t>
          </a:r>
          <a:endParaRPr lang="en-US" sz="2500" kern="1200" dirty="0">
            <a:solidFill>
              <a:schemeClr val="tx1"/>
            </a:solidFill>
          </a:endParaRPr>
        </a:p>
      </dsp:txBody>
      <dsp:txXfrm>
        <a:off x="3443532" y="2251258"/>
        <a:ext cx="1553097" cy="1553097"/>
      </dsp:txXfrm>
    </dsp:sp>
    <dsp:sp modelId="{03A0D6B8-E035-4984-8360-78EF2D838C9E}">
      <dsp:nvSpPr>
        <dsp:cNvPr id="0" name=""/>
        <dsp:cNvSpPr/>
      </dsp:nvSpPr>
      <dsp:spPr>
        <a:xfrm rot="16170045">
          <a:off x="3856775" y="1814519"/>
          <a:ext cx="705467" cy="0"/>
        </a:xfrm>
        <a:custGeom>
          <a:avLst/>
          <a:gdLst/>
          <a:ahLst/>
          <a:cxnLst/>
          <a:rect l="0" t="0" r="0" b="0"/>
          <a:pathLst>
            <a:path>
              <a:moveTo>
                <a:pt x="0" y="0"/>
              </a:moveTo>
              <a:lnTo>
                <a:pt x="705467" y="0"/>
              </a:lnTo>
            </a:path>
          </a:pathLst>
        </a:custGeom>
        <a:noFill/>
        <a:ln w="12700" cap="flat" cmpd="sng" algn="ctr">
          <a:solidFill>
            <a:schemeClr val="accent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27BBEDFF-77CF-47CE-9818-0F8F60E311D0}">
      <dsp:nvSpPr>
        <dsp:cNvPr id="0" name=""/>
        <dsp:cNvSpPr/>
      </dsp:nvSpPr>
      <dsp:spPr>
        <a:xfrm>
          <a:off x="2642159" y="308638"/>
          <a:ext cx="3118503" cy="1153160"/>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3660" tIns="73660" rIns="73660" bIns="73660" numCol="1" spcCol="1270" anchor="ctr" anchorCtr="0">
          <a:noAutofit/>
        </a:bodyPr>
        <a:lstStyle/>
        <a:p>
          <a:pPr marL="0" lvl="0" indent="0" algn="ctr" defTabSz="1289050">
            <a:lnSpc>
              <a:spcPct val="90000"/>
            </a:lnSpc>
            <a:spcBef>
              <a:spcPct val="0"/>
            </a:spcBef>
            <a:spcAft>
              <a:spcPct val="35000"/>
            </a:spcAft>
            <a:buNone/>
          </a:pPr>
          <a:r>
            <a:rPr lang="el-GR" sz="2900" kern="1200" dirty="0"/>
            <a:t>ΚΟΙΝΩΝΙΚΗ ΓΝΩΣΙΑΚΗ ΘΕΩΡΙΑ</a:t>
          </a:r>
          <a:endParaRPr lang="en-US" sz="2900" kern="1200" dirty="0"/>
        </a:p>
      </dsp:txBody>
      <dsp:txXfrm>
        <a:off x="2698452" y="364931"/>
        <a:ext cx="3005917" cy="1040574"/>
      </dsp:txXfrm>
    </dsp:sp>
    <dsp:sp modelId="{BDB323E3-CC4E-41ED-BE37-53990AC76F50}">
      <dsp:nvSpPr>
        <dsp:cNvPr id="0" name=""/>
        <dsp:cNvSpPr/>
      </dsp:nvSpPr>
      <dsp:spPr>
        <a:xfrm rot="2325943">
          <a:off x="4982764" y="3997095"/>
          <a:ext cx="888692" cy="0"/>
        </a:xfrm>
        <a:custGeom>
          <a:avLst/>
          <a:gdLst/>
          <a:ahLst/>
          <a:cxnLst/>
          <a:rect l="0" t="0" r="0" b="0"/>
          <a:pathLst>
            <a:path>
              <a:moveTo>
                <a:pt x="0" y="0"/>
              </a:moveTo>
              <a:lnTo>
                <a:pt x="888692" y="0"/>
              </a:lnTo>
            </a:path>
          </a:pathLst>
        </a:custGeom>
        <a:noFill/>
        <a:ln w="12700" cap="flat" cmpd="sng" algn="ctr">
          <a:solidFill>
            <a:schemeClr val="accent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6CFB87-75F5-40D6-89BA-B97E15C65BFF}">
      <dsp:nvSpPr>
        <dsp:cNvPr id="0" name=""/>
        <dsp:cNvSpPr/>
      </dsp:nvSpPr>
      <dsp:spPr>
        <a:xfrm>
          <a:off x="5085779" y="4275317"/>
          <a:ext cx="2811589" cy="1153160"/>
        </a:xfrm>
        <a:prstGeom prst="roundRect">
          <a:avLst/>
        </a:prstGeom>
        <a:solidFill>
          <a:schemeClr val="bg2">
            <a:lumMod val="9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3660" tIns="73660" rIns="73660" bIns="73660" numCol="1" spcCol="1270" anchor="ctr" anchorCtr="0">
          <a:noAutofit/>
        </a:bodyPr>
        <a:lstStyle/>
        <a:p>
          <a:pPr marL="0" lvl="0" indent="0" algn="ctr" defTabSz="1289050">
            <a:lnSpc>
              <a:spcPct val="90000"/>
            </a:lnSpc>
            <a:spcBef>
              <a:spcPct val="0"/>
            </a:spcBef>
            <a:spcAft>
              <a:spcPct val="35000"/>
            </a:spcAft>
            <a:buNone/>
          </a:pPr>
          <a:r>
            <a:rPr lang="el-GR" sz="2900" kern="1200" dirty="0"/>
            <a:t>ΜΟΝΤΕΛΑ ΑΥΤΟΡΡΥΘΜΙΣΗΣ</a:t>
          </a:r>
          <a:endParaRPr lang="en-US" sz="2900" kern="1200" dirty="0"/>
        </a:p>
      </dsp:txBody>
      <dsp:txXfrm>
        <a:off x="5142072" y="4331610"/>
        <a:ext cx="2699003" cy="1040574"/>
      </dsp:txXfrm>
    </dsp:sp>
    <dsp:sp modelId="{944B20E4-2EFB-47DA-9B59-82F1DD7237CD}">
      <dsp:nvSpPr>
        <dsp:cNvPr id="0" name=""/>
        <dsp:cNvSpPr/>
      </dsp:nvSpPr>
      <dsp:spPr>
        <a:xfrm rot="8501373">
          <a:off x="2542467" y="3991507"/>
          <a:ext cx="915630" cy="0"/>
        </a:xfrm>
        <a:custGeom>
          <a:avLst/>
          <a:gdLst/>
          <a:ahLst/>
          <a:cxnLst/>
          <a:rect l="0" t="0" r="0" b="0"/>
          <a:pathLst>
            <a:path>
              <a:moveTo>
                <a:pt x="0" y="0"/>
              </a:moveTo>
              <a:lnTo>
                <a:pt x="915630" y="0"/>
              </a:lnTo>
            </a:path>
          </a:pathLst>
        </a:custGeom>
        <a:noFill/>
        <a:ln w="12700" cap="flat" cmpd="sng" algn="ctr">
          <a:solidFill>
            <a:schemeClr val="accent2">
              <a:shade val="60000"/>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3341549-1DDA-4961-920B-6B1AA4A018BB}">
      <dsp:nvSpPr>
        <dsp:cNvPr id="0" name=""/>
        <dsp:cNvSpPr/>
      </dsp:nvSpPr>
      <dsp:spPr>
        <a:xfrm>
          <a:off x="558239" y="4275317"/>
          <a:ext cx="2706018" cy="1153160"/>
        </a:xfrm>
        <a:prstGeom prst="roundRect">
          <a:avLst/>
        </a:prstGeom>
        <a:solidFill>
          <a:schemeClr val="bg2">
            <a:lumMod val="9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933450">
            <a:lnSpc>
              <a:spcPct val="90000"/>
            </a:lnSpc>
            <a:spcBef>
              <a:spcPct val="0"/>
            </a:spcBef>
            <a:spcAft>
              <a:spcPct val="35000"/>
            </a:spcAft>
            <a:buNone/>
          </a:pPr>
          <a:r>
            <a:rPr lang="el-GR" sz="2100" kern="1200" dirty="0"/>
            <a:t>ΔΙΑΘΕΩΤΗΡΙΚΟ ΥΠΟΔΕΙΓΜΑ ΣΤΑΔΙΩΝ ΑΛΛΑΓΗΣ</a:t>
          </a:r>
          <a:endParaRPr lang="en-US" sz="2100" kern="1200" dirty="0"/>
        </a:p>
      </dsp:txBody>
      <dsp:txXfrm>
        <a:off x="614532" y="4331610"/>
        <a:ext cx="2593432" cy="104057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5E2050-63A1-41CE-A085-A203272977BD}">
      <dsp:nvSpPr>
        <dsp:cNvPr id="0" name=""/>
        <dsp:cNvSpPr/>
      </dsp:nvSpPr>
      <dsp:spPr>
        <a:xfrm>
          <a:off x="2007960" y="4403"/>
          <a:ext cx="4808764" cy="240438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l-GR" sz="2400" b="1" kern="1200" dirty="0">
              <a:latin typeface="Corbel" panose="020B0503020204020204" pitchFamily="34" charset="0"/>
            </a:rPr>
            <a:t>Χρησιμοποιώντας την Κοινωνική Γνωσιακή Θεωρία στη Διατροφική Αγωγή για να Διευκολυνθεί η Αλλαγή της Συμπεριφοράς</a:t>
          </a:r>
          <a:endParaRPr lang="en-US" sz="2400" b="1" kern="1200" dirty="0">
            <a:latin typeface="Corbel" panose="020B0503020204020204" pitchFamily="34" charset="0"/>
          </a:endParaRPr>
        </a:p>
      </dsp:txBody>
      <dsp:txXfrm>
        <a:off x="2078382" y="74825"/>
        <a:ext cx="4667920" cy="2263538"/>
      </dsp:txXfrm>
    </dsp:sp>
    <dsp:sp modelId="{4F1862E9-AB14-4E34-BC39-77FB3D1F9CBD}">
      <dsp:nvSpPr>
        <dsp:cNvPr id="0" name=""/>
        <dsp:cNvSpPr/>
      </dsp:nvSpPr>
      <dsp:spPr>
        <a:xfrm>
          <a:off x="2488837" y="2408785"/>
          <a:ext cx="480876" cy="1803286"/>
        </a:xfrm>
        <a:custGeom>
          <a:avLst/>
          <a:gdLst/>
          <a:ahLst/>
          <a:cxnLst/>
          <a:rect l="0" t="0" r="0" b="0"/>
          <a:pathLst>
            <a:path>
              <a:moveTo>
                <a:pt x="0" y="0"/>
              </a:moveTo>
              <a:lnTo>
                <a:pt x="0" y="1803286"/>
              </a:lnTo>
              <a:lnTo>
                <a:pt x="480876" y="180328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498D34B-5D2C-4C1C-B689-F5EBC6186CCB}">
      <dsp:nvSpPr>
        <dsp:cNvPr id="0" name=""/>
        <dsp:cNvSpPr/>
      </dsp:nvSpPr>
      <dsp:spPr>
        <a:xfrm>
          <a:off x="2969713" y="3009881"/>
          <a:ext cx="3847011" cy="2404382"/>
        </a:xfrm>
        <a:prstGeom prst="roundRect">
          <a:avLst>
            <a:gd name="adj" fmla="val 10000"/>
          </a:avLst>
        </a:prstGeom>
        <a:solidFill>
          <a:schemeClr val="accent1">
            <a:lumMod val="20000"/>
            <a:lumOff val="80000"/>
            <a:alpha val="9000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8100" tIns="25400" rIns="38100" bIns="25400" numCol="1" spcCol="1270" anchor="ctr" anchorCtr="0">
          <a:noAutofit/>
        </a:bodyPr>
        <a:lstStyle/>
        <a:p>
          <a:pPr marL="0" lvl="0" indent="0" algn="ctr" defTabSz="889000">
            <a:lnSpc>
              <a:spcPct val="90000"/>
            </a:lnSpc>
            <a:spcBef>
              <a:spcPct val="0"/>
            </a:spcBef>
            <a:spcAft>
              <a:spcPct val="35000"/>
            </a:spcAft>
            <a:buNone/>
          </a:pPr>
          <a:r>
            <a:rPr lang="el-GR" sz="2000" kern="1200" dirty="0">
              <a:latin typeface="Corbel" panose="020B0503020204020204" pitchFamily="34" charset="0"/>
            </a:rPr>
            <a:t>Η ΚΓΘ μας παρέχει ένα εργαλείο για το σχεδιασμό μιας αποτελεσματικής διατροφικής αγωγής που βοηθάει να κινητοποιήσουμε το κοινό μας με το </a:t>
          </a:r>
          <a:r>
            <a:rPr lang="el-GR" sz="2000" b="1" kern="1200" dirty="0">
              <a:latin typeface="Corbel" panose="020B0503020204020204" pitchFamily="34" charset="0"/>
            </a:rPr>
            <a:t>γιατί να αλλάξει συμπεριφορά και πώς να το κάνει</a:t>
          </a:r>
          <a:r>
            <a:rPr lang="el-GR" sz="2000" kern="1200" dirty="0">
              <a:latin typeface="Corbel" panose="020B0503020204020204" pitchFamily="34" charset="0"/>
            </a:rPr>
            <a:t>.</a:t>
          </a:r>
          <a:endParaRPr lang="en-US" sz="2000" kern="1200" dirty="0">
            <a:latin typeface="Corbel" panose="020B0503020204020204" pitchFamily="34" charset="0"/>
          </a:endParaRPr>
        </a:p>
      </dsp:txBody>
      <dsp:txXfrm>
        <a:off x="3040135" y="3080303"/>
        <a:ext cx="3706167" cy="22635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2373F-6BC4-4F3D-B76F-162904358FE5}">
      <dsp:nvSpPr>
        <dsp:cNvPr id="0" name=""/>
        <dsp:cNvSpPr/>
      </dsp:nvSpPr>
      <dsp:spPr>
        <a:xfrm>
          <a:off x="3103953" y="1106186"/>
          <a:ext cx="7049930" cy="3660335"/>
        </a:xfrm>
        <a:prstGeom prst="rect">
          <a:avLst/>
        </a:prstGeom>
        <a:solidFill>
          <a:schemeClr val="accent1">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marL="0" lvl="0" indent="0" algn="just" defTabSz="889000">
            <a:lnSpc>
              <a:spcPct val="90000"/>
            </a:lnSpc>
            <a:spcBef>
              <a:spcPct val="0"/>
            </a:spcBef>
            <a:spcAft>
              <a:spcPct val="35000"/>
            </a:spcAft>
            <a:buNone/>
          </a:pPr>
          <a:endParaRPr lang="en-US" sz="2000" kern="1200" dirty="0">
            <a:latin typeface="Corbel" panose="020B0503020204020204" pitchFamily="34" charset="0"/>
          </a:endParaRPr>
        </a:p>
      </dsp:txBody>
      <dsp:txXfrm>
        <a:off x="4231942" y="1106186"/>
        <a:ext cx="5921941" cy="3660335"/>
      </dsp:txXfrm>
    </dsp:sp>
    <dsp:sp modelId="{F3941098-A4CD-4D5C-80A9-BE180B89AD7D}">
      <dsp:nvSpPr>
        <dsp:cNvPr id="0" name=""/>
        <dsp:cNvSpPr/>
      </dsp:nvSpPr>
      <dsp:spPr>
        <a:xfrm>
          <a:off x="2810550" y="101602"/>
          <a:ext cx="7772398" cy="1280164"/>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l-GR" sz="2400" b="1" kern="1200" dirty="0">
              <a:solidFill>
                <a:schemeClr val="bg2"/>
              </a:solidFill>
              <a:latin typeface="Corbel" panose="020B0503020204020204" pitchFamily="34" charset="0"/>
            </a:rPr>
            <a:t>Α) </a:t>
          </a:r>
          <a:r>
            <a:rPr lang="el-GR" sz="2400" b="0" kern="1200" dirty="0">
              <a:latin typeface="Corbel" panose="020B0503020204020204" pitchFamily="34" charset="0"/>
            </a:rPr>
            <a:t>Αύξηση της ευαισθητοποίησης σχετικά με τον κίνδυνο ή τα οφέλη των τρεχουσών συμπεριφορών</a:t>
          </a:r>
          <a:endParaRPr lang="en-US" sz="2400" b="0" kern="1200" dirty="0">
            <a:latin typeface="Corbel" panose="020B0503020204020204" pitchFamily="34" charset="0"/>
          </a:endParaRPr>
        </a:p>
      </dsp:txBody>
      <dsp:txXfrm>
        <a:off x="2873042" y="164094"/>
        <a:ext cx="7647414" cy="11551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02373F-6BC4-4F3D-B76F-162904358FE5}">
      <dsp:nvSpPr>
        <dsp:cNvPr id="0" name=""/>
        <dsp:cNvSpPr/>
      </dsp:nvSpPr>
      <dsp:spPr>
        <a:xfrm>
          <a:off x="3103953" y="1106186"/>
          <a:ext cx="7049930" cy="3660335"/>
        </a:xfrm>
        <a:prstGeom prst="rect">
          <a:avLst/>
        </a:prstGeom>
        <a:solidFill>
          <a:schemeClr val="accent1">
            <a:lumMod val="20000"/>
            <a:lumOff val="80000"/>
            <a:alpha val="90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142240" rIns="142240" bIns="142240" numCol="1" spcCol="1270" anchor="ctr" anchorCtr="0">
          <a:noAutofit/>
        </a:bodyPr>
        <a:lstStyle/>
        <a:p>
          <a:pPr marL="0" lvl="0" indent="0" algn="just" defTabSz="889000">
            <a:lnSpc>
              <a:spcPct val="90000"/>
            </a:lnSpc>
            <a:spcBef>
              <a:spcPct val="0"/>
            </a:spcBef>
            <a:spcAft>
              <a:spcPct val="35000"/>
            </a:spcAft>
            <a:buNone/>
          </a:pPr>
          <a:endParaRPr lang="en-US" sz="2000" kern="1200" dirty="0">
            <a:latin typeface="Corbel" panose="020B0503020204020204" pitchFamily="34" charset="0"/>
          </a:endParaRPr>
        </a:p>
      </dsp:txBody>
      <dsp:txXfrm>
        <a:off x="4231942" y="1106186"/>
        <a:ext cx="5921941" cy="3660335"/>
      </dsp:txXfrm>
    </dsp:sp>
    <dsp:sp modelId="{F3941098-A4CD-4D5C-80A9-BE180B89AD7D}">
      <dsp:nvSpPr>
        <dsp:cNvPr id="0" name=""/>
        <dsp:cNvSpPr/>
      </dsp:nvSpPr>
      <dsp:spPr>
        <a:xfrm>
          <a:off x="2630962" y="35160"/>
          <a:ext cx="7772398" cy="1280164"/>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l-GR" sz="2400" b="1" kern="1200" dirty="0">
              <a:solidFill>
                <a:schemeClr val="bg2"/>
              </a:solidFill>
              <a:latin typeface="Corbel" panose="020B0503020204020204" pitchFamily="34" charset="0"/>
            </a:rPr>
            <a:t>Β) </a:t>
          </a:r>
          <a:r>
            <a:rPr lang="el-GR" sz="2400" b="0" kern="1200" dirty="0">
              <a:solidFill>
                <a:schemeClr val="bg2"/>
              </a:solidFill>
              <a:latin typeface="Corbel" panose="020B0503020204020204" pitchFamily="34" charset="0"/>
            </a:rPr>
            <a:t>Αύξηση της Συνειδητοποίησης των Θετικών και Αρνητικών Επιπτώσεων της Αλλαγής της Τρέχουσας Συμπεριφοράς ή της Ανάληψης Δράσης</a:t>
          </a:r>
          <a:endParaRPr lang="en-US" sz="2400" b="0" kern="1200" dirty="0">
            <a:latin typeface="Corbel" panose="020B0503020204020204" pitchFamily="34" charset="0"/>
          </a:endParaRPr>
        </a:p>
      </dsp:txBody>
      <dsp:txXfrm>
        <a:off x="2693454" y="97652"/>
        <a:ext cx="7647414" cy="1155180"/>
      </dsp:txXfrm>
    </dsp:sp>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EB018AA-DEA7-448F-AE2F-C3D13A0F02A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DFB87A71-96EB-4108-95A3-855A4C3601A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8647F05-0506-494A-8060-3F395B947DF9}" type="datetimeFigureOut">
              <a:rPr lang="en-US" smtClean="0"/>
              <a:t>11/2/2026</a:t>
            </a:fld>
            <a:endParaRPr lang="en-US" dirty="0"/>
          </a:p>
        </p:txBody>
      </p:sp>
      <p:sp>
        <p:nvSpPr>
          <p:cNvPr id="4" name="Footer Placeholder 3">
            <a:extLst>
              <a:ext uri="{FF2B5EF4-FFF2-40B4-BE49-F238E27FC236}">
                <a16:creationId xmlns:a16="http://schemas.microsoft.com/office/drawing/2014/main" id="{9445591A-E83D-4F8A-B064-12B29D3154F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7AF2308-535F-471C-9423-3467454C92F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661E857-36B8-43F1-9D87-FE508167BCE3}" type="slidenum">
              <a:rPr lang="en-US" smtClean="0"/>
              <a:t>‹#›</a:t>
            </a:fld>
            <a:endParaRPr lang="en-US" dirty="0"/>
          </a:p>
        </p:txBody>
      </p:sp>
    </p:spTree>
    <p:extLst>
      <p:ext uri="{BB962C8B-B14F-4D97-AF65-F5344CB8AC3E}">
        <p14:creationId xmlns:p14="http://schemas.microsoft.com/office/powerpoint/2010/main" val="14002314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BC0A13-3F3D-45D4-B17C-1E0ACF36A6FB}" type="datetimeFigureOut">
              <a:rPr lang="en-US" smtClean="0"/>
              <a:t>11/2/2026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AAAB6-A2C6-4A85-A3A1-98EFBA61C967}" type="slidenum">
              <a:rPr lang="en-US" smtClean="0"/>
              <a:t>‹#›</a:t>
            </a:fld>
            <a:endParaRPr lang="en-US" dirty="0"/>
          </a:p>
        </p:txBody>
      </p:sp>
    </p:spTree>
    <p:extLst>
      <p:ext uri="{BB962C8B-B14F-4D97-AF65-F5344CB8AC3E}">
        <p14:creationId xmlns:p14="http://schemas.microsoft.com/office/powerpoint/2010/main" val="2076752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effectLst/>
              <a:latin typeface="Segoe UI" panose="020B0502040204020203" pitchFamily="34" charset="0"/>
            </a:endParaRPr>
          </a:p>
          <a:p>
            <a:r>
              <a:rPr lang="en-US" dirty="0"/>
              <a:t>ID=d924773e-9a16-4d6d-9803-8cb819e99682
Recipe=text_billboard
Type=TextOnly
Variant=0
FamilyID=AccentBoxWalbaum_Zero</a:t>
            </a:r>
          </a:p>
        </p:txBody>
      </p:sp>
      <p:sp>
        <p:nvSpPr>
          <p:cNvPr id="4" name="Slide Number Placeholder 3"/>
          <p:cNvSpPr>
            <a:spLocks noGrp="1"/>
          </p:cNvSpPr>
          <p:nvPr>
            <p:ph type="sldNum" sz="quarter" idx="5"/>
          </p:nvPr>
        </p:nvSpPr>
        <p:spPr/>
        <p:txBody>
          <a:bodyPr/>
          <a:lstStyle/>
          <a:p>
            <a:fld id="{8EAA36B1-75F6-458C-B388-8BC01E9857C8}" type="slidenum">
              <a:rPr lang="en-US" smtClean="0"/>
              <a:t>1</a:t>
            </a:fld>
            <a:endParaRPr lang="en-US" dirty="0"/>
          </a:p>
        </p:txBody>
      </p:sp>
    </p:spTree>
    <p:extLst>
      <p:ext uri="{BB962C8B-B14F-4D97-AF65-F5344CB8AC3E}">
        <p14:creationId xmlns:p14="http://schemas.microsoft.com/office/powerpoint/2010/main" val="270320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C5C50C9-5CB7-4938-BEDF-DD2FC7529FA9}"/>
              </a:ext>
            </a:extLst>
          </p:cNvPr>
          <p:cNvSpPr/>
          <p:nvPr userDrawn="1"/>
        </p:nvSpPr>
        <p:spPr>
          <a:xfrm>
            <a:off x="1528762" y="1473243"/>
            <a:ext cx="9144000" cy="3007447"/>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1801368" y="1664208"/>
            <a:ext cx="8586216" cy="2176272"/>
          </a:xfrm>
        </p:spPr>
        <p:txBody>
          <a:bodyPr anchor="ctr">
            <a:normAutofit/>
          </a:bodyPr>
          <a:lstStyle>
            <a:lvl1pPr algn="ctr">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2487168" y="4142232"/>
            <a:ext cx="7223760" cy="685800"/>
          </a:xfrm>
          <a:solidFill>
            <a:schemeClr val="accent1"/>
          </a:solidFill>
        </p:spPr>
        <p:txBody>
          <a:bodyPr anchor="ctr">
            <a:normAutofit/>
          </a:bodyPr>
          <a:lstStyle>
            <a:lvl1pPr marL="0" indent="0" algn="ctr">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669640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5084064" y="1078992"/>
            <a:ext cx="6272784" cy="1536192"/>
          </a:xfrm>
        </p:spPr>
        <p:txBody>
          <a:bodyPr anchor="b">
            <a:normAutofit/>
          </a:bodyPr>
          <a:lstStyle>
            <a:lvl1pPr>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5084064" y="3355848"/>
            <a:ext cx="6272784" cy="2825496"/>
          </a:xfrm>
        </p:spPr>
        <p:txBody>
          <a:bodyPr/>
          <a:lstStyle>
            <a:lvl1pPr>
              <a:buNone/>
              <a:defRPr sz="1800"/>
            </a:lvl1pPr>
          </a:lstStyle>
          <a:p>
            <a:pPr lvl="0"/>
            <a:r>
              <a:rPr lang="en-US"/>
              <a:t>Click to edit Master text styles</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905256" y="6356350"/>
            <a:ext cx="2743200" cy="365125"/>
          </a:xfrm>
        </p:spPr>
        <p:txBody>
          <a:bodyPr/>
          <a:lstStyle/>
          <a:p>
            <a:r>
              <a:rPr lang="en-US" dirty="0"/>
              <a:t>9/4/20XX</a:t>
            </a:r>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a:xfrm>
            <a:off x="4041648" y="6356350"/>
            <a:ext cx="4114800" cy="365125"/>
          </a:xfrm>
        </p:spPr>
        <p:txBody>
          <a:bodyPr/>
          <a:lstStyle/>
          <a:p>
            <a:r>
              <a:rPr lang="en-US" dirty="0"/>
              <a:t>Presentation Title</a:t>
            </a:r>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A65A5C87-DF58-40C8-B092-1DE63DB4547E}" type="slidenum">
              <a:rPr lang="en-US" smtClean="0"/>
              <a:t>‹#›</a:t>
            </a:fld>
            <a:endParaRPr lang="en-US" dirty="0"/>
          </a:p>
        </p:txBody>
      </p:sp>
      <p:sp>
        <p:nvSpPr>
          <p:cNvPr id="7" name="Rectangle 6">
            <a:extLst>
              <a:ext uri="{FF2B5EF4-FFF2-40B4-BE49-F238E27FC236}">
                <a16:creationId xmlns:a16="http://schemas.microsoft.com/office/drawing/2014/main" id="{C3EEEC07-DA87-4415-8D6B-72E1B2686535}"/>
              </a:ext>
            </a:extLst>
          </p:cNvPr>
          <p:cNvSpPr/>
          <p:nvPr userDrawn="1"/>
        </p:nvSpPr>
        <p:spPr>
          <a:xfrm rot="5400000">
            <a:off x="5317960" y="363389"/>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3CC47E32-D289-4A1B-A3C7-A355CD5572E8}"/>
              </a:ext>
            </a:extLst>
          </p:cNvPr>
          <p:cNvSpPr/>
          <p:nvPr userDrawn="1"/>
        </p:nvSpPr>
        <p:spPr>
          <a:xfrm>
            <a:off x="5099266"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p:nvPr>
        </p:nvSpPr>
        <p:spPr>
          <a:xfrm>
            <a:off x="457200" y="603504"/>
            <a:ext cx="4050792" cy="5577840"/>
          </a:xfrm>
        </p:spPr>
        <p:txBody>
          <a:bodyPr anchor="ctr"/>
          <a:lstStyle>
            <a:lvl1pPr algn="ctr">
              <a:buNone/>
              <a:defRPr/>
            </a:lvl1pPr>
          </a:lstStyle>
          <a:p>
            <a:r>
              <a:rPr lang="en-US"/>
              <a:t>Click icon to add picture</a:t>
            </a:r>
            <a:endParaRPr lang="en-US" dirty="0"/>
          </a:p>
        </p:txBody>
      </p:sp>
    </p:spTree>
    <p:extLst>
      <p:ext uri="{BB962C8B-B14F-4D97-AF65-F5344CB8AC3E}">
        <p14:creationId xmlns:p14="http://schemas.microsoft.com/office/powerpoint/2010/main" val="3812587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with 2 pictur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612648" y="1078992"/>
            <a:ext cx="6272784" cy="1536192"/>
          </a:xfrm>
        </p:spPr>
        <p:txBody>
          <a:bodyPr anchor="b">
            <a:normAutofit/>
          </a:bodyPr>
          <a:lstStyle>
            <a:lvl1pPr>
              <a:defRPr sz="5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612648" y="3355848"/>
            <a:ext cx="6272784" cy="2825496"/>
          </a:xfrm>
        </p:spPr>
        <p:txBody>
          <a:bodyPr/>
          <a:lstStyle>
            <a:lvl1pPr marL="0" indent="0">
              <a:buNone/>
              <a:defRPr sz="1800"/>
            </a:lvl1pPr>
          </a:lstStyle>
          <a:p>
            <a:pPr lvl="0"/>
            <a:r>
              <a:rPr lang="en-US"/>
              <a:t>Click to edit Master text styles</a:t>
            </a:r>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5605272" y="6356350"/>
            <a:ext cx="1280160" cy="365125"/>
          </a:xfrm>
        </p:spPr>
        <p:txBody>
          <a:bodyPr/>
          <a:lstStyle/>
          <a:p>
            <a:fld id="{A65A5C87-DF58-40C8-B092-1DE63DB4547E}" type="slidenum">
              <a:rPr lang="en-US" smtClean="0"/>
              <a:t>‹#›</a:t>
            </a:fld>
            <a:endParaRPr lang="en-US" dirty="0"/>
          </a:p>
        </p:txBody>
      </p:sp>
      <p:sp>
        <p:nvSpPr>
          <p:cNvPr id="7" name="Rectangle 6">
            <a:extLst>
              <a:ext uri="{FF2B5EF4-FFF2-40B4-BE49-F238E27FC236}">
                <a16:creationId xmlns:a16="http://schemas.microsoft.com/office/drawing/2014/main" id="{C3EEEC07-DA87-4415-8D6B-72E1B2686535}"/>
              </a:ext>
            </a:extLst>
          </p:cNvPr>
          <p:cNvSpPr/>
          <p:nvPr userDrawn="1"/>
        </p:nvSpPr>
        <p:spPr>
          <a:xfrm rot="5400000">
            <a:off x="850392" y="365760"/>
            <a:ext cx="73152"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p:nvPr>
        </p:nvSpPr>
        <p:spPr>
          <a:xfrm>
            <a:off x="7680960" y="4352544"/>
            <a:ext cx="4507992" cy="2505456"/>
          </a:xfrm>
        </p:spPr>
        <p:txBody>
          <a:bodyPr anchor="ctr"/>
          <a:lstStyle>
            <a:lvl1pPr algn="ctr">
              <a:buNone/>
              <a:defRPr/>
            </a:lvl1pPr>
          </a:lstStyle>
          <a:p>
            <a:r>
              <a:rPr lang="en-US"/>
              <a:t>Click icon to add picture</a:t>
            </a:r>
            <a:endParaRPr lang="en-US" dirty="0"/>
          </a:p>
        </p:txBody>
      </p:sp>
      <p:sp>
        <p:nvSpPr>
          <p:cNvPr id="10" name="Picture Placeholder 14">
            <a:extLst>
              <a:ext uri="{FF2B5EF4-FFF2-40B4-BE49-F238E27FC236}">
                <a16:creationId xmlns:a16="http://schemas.microsoft.com/office/drawing/2014/main" id="{687A7A61-F904-44E0-837C-FB357932BC1E}"/>
              </a:ext>
            </a:extLst>
          </p:cNvPr>
          <p:cNvSpPr>
            <a:spLocks noGrp="1"/>
          </p:cNvSpPr>
          <p:nvPr>
            <p:ph type="pic" sz="quarter" idx="14"/>
          </p:nvPr>
        </p:nvSpPr>
        <p:spPr>
          <a:xfrm>
            <a:off x="7680960" y="0"/>
            <a:ext cx="4507992" cy="4123944"/>
          </a:xfrm>
        </p:spPr>
        <p:txBody>
          <a:bodyPr anchor="ctr"/>
          <a:lstStyle>
            <a:lvl1pPr algn="ctr">
              <a:buNone/>
              <a:defRPr/>
            </a:lvl1pPr>
          </a:lstStyle>
          <a:p>
            <a:r>
              <a:rPr lang="en-US"/>
              <a:t>Click icon to add picture</a:t>
            </a:r>
            <a:endParaRPr lang="en-US" dirty="0"/>
          </a:p>
        </p:txBody>
      </p:sp>
      <p:sp>
        <p:nvSpPr>
          <p:cNvPr id="8" name="Rectangle 7">
            <a:extLst>
              <a:ext uri="{FF2B5EF4-FFF2-40B4-BE49-F238E27FC236}">
                <a16:creationId xmlns:a16="http://schemas.microsoft.com/office/drawing/2014/main" id="{EEFA3CC7-31ED-4E5A-87A6-AA1D8F4251FC}"/>
              </a:ext>
            </a:extLst>
          </p:cNvPr>
          <p:cNvSpPr/>
          <p:nvPr userDrawn="1"/>
        </p:nvSpPr>
        <p:spPr>
          <a:xfrm>
            <a:off x="621792" y="2935541"/>
            <a:ext cx="6217920"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1787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B541A812-4D3F-4D65-BA64-BA64E37F2C1D}"/>
              </a:ext>
            </a:extLst>
          </p:cNvPr>
          <p:cNvSpPr/>
          <p:nvPr userDrawn="1"/>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1078992" y="1938528"/>
            <a:ext cx="7013448" cy="2990088"/>
          </a:xfrm>
        </p:spPr>
        <p:txBody>
          <a:bodyPr anchor="ctr">
            <a:norm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613648" y="1938528"/>
            <a:ext cx="2688336" cy="2990088"/>
          </a:xfrm>
          <a:solidFill>
            <a:schemeClr val="accent1"/>
          </a:solidFill>
        </p:spPr>
        <p:txBody>
          <a:bodyPr anchor="ctr">
            <a:normAutofit/>
          </a:bodyPr>
          <a:lstStyle>
            <a:lvl1pPr marL="0" indent="0">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2" name="Rectangle 11">
            <a:extLst>
              <a:ext uri="{FF2B5EF4-FFF2-40B4-BE49-F238E27FC236}">
                <a16:creationId xmlns:a16="http://schemas.microsoft.com/office/drawing/2014/main" id="{5716BBE9-8A9C-450B-A235-677945C7ED44}"/>
              </a:ext>
            </a:extLst>
          </p:cNvPr>
          <p:cNvSpPr/>
          <p:nvPr userDrawn="1"/>
        </p:nvSpPr>
        <p:spPr>
          <a:xfrm>
            <a:off x="609084" y="2965074"/>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9855E7BF-3629-4C02-98DF-CFC1C93CE036}"/>
              </a:ext>
            </a:extLst>
          </p:cNvPr>
          <p:cNvSpPr/>
          <p:nvPr userDrawn="1"/>
        </p:nvSpPr>
        <p:spPr>
          <a:xfrm rot="5400000">
            <a:off x="7360539" y="3424428"/>
            <a:ext cx="2103120"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35400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userDrawn="1"/>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01852" y="6356350"/>
            <a:ext cx="2743200" cy="365125"/>
          </a:xfrm>
        </p:spPr>
        <p:txBody>
          <a:bodyPr/>
          <a:lstStyle/>
          <a:p>
            <a:r>
              <a:rPr lang="en-US" dirty="0"/>
              <a:t>9/4/20XX</a:t>
            </a:r>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r>
              <a:rPr lang="en-US" dirty="0"/>
              <a:t>Presentation Title</a:t>
            </a:r>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33938697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ctr">
            <a:normAutofit/>
          </a:bodyPr>
          <a:lstStyle>
            <a:lvl1pPr algn="ctr">
              <a:defRPr sz="4800"/>
            </a:lvl1pPr>
          </a:lstStyle>
          <a:p>
            <a:r>
              <a:rPr lang="en-US"/>
              <a:t>Click to edit Master title style</a:t>
            </a:r>
            <a:endParaRPr lang="en-US" dirty="0"/>
          </a:p>
        </p:txBody>
      </p:sp>
      <p:sp useBgFill="1">
        <p:nvSpPr>
          <p:cNvPr id="4" name="Rectangle 3">
            <a:extLst>
              <a:ext uri="{FF2B5EF4-FFF2-40B4-BE49-F238E27FC236}">
                <a16:creationId xmlns:a16="http://schemas.microsoft.com/office/drawing/2014/main" id="{673635DF-99E4-4A0C-A272-D9FF87695DE7}"/>
              </a:ext>
            </a:extLst>
          </p:cNvPr>
          <p:cNvSpPr/>
          <p:nvPr userDrawn="1"/>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5590C76F-6331-4485-AA5B-D61483481F68}"/>
              </a:ext>
            </a:extLst>
          </p:cNvPr>
          <p:cNvSpPr/>
          <p:nvPr userDrawn="1"/>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a:solidFill>
            <a:schemeClr val="accent1"/>
          </a:solidFill>
        </p:spPr>
        <p:txBody>
          <a:bodyPr anchor="ctr">
            <a:normAutofit/>
          </a:bodyPr>
          <a:lstStyle>
            <a:lvl1pPr marL="0" indent="0">
              <a:buNone/>
              <a:defRPr sz="20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Date Placeholder 5">
            <a:extLst>
              <a:ext uri="{FF2B5EF4-FFF2-40B4-BE49-F238E27FC236}">
                <a16:creationId xmlns:a16="http://schemas.microsoft.com/office/drawing/2014/main" id="{ECB2BA4C-9ADA-41DB-B758-9E3CFECDF528}"/>
              </a:ext>
            </a:extLst>
          </p:cNvPr>
          <p:cNvSpPr>
            <a:spLocks noGrp="1"/>
          </p:cNvSpPr>
          <p:nvPr>
            <p:ph type="dt" sz="half" idx="10"/>
          </p:nvPr>
        </p:nvSpPr>
        <p:spPr>
          <a:xfrm>
            <a:off x="905256" y="6356350"/>
            <a:ext cx="2743200" cy="365125"/>
          </a:xfrm>
        </p:spPr>
        <p:txBody>
          <a:bodyPr/>
          <a:lstStyle/>
          <a:p>
            <a:r>
              <a:rPr lang="en-US" dirty="0"/>
              <a:t>9/4/20XX</a:t>
            </a:r>
          </a:p>
        </p:txBody>
      </p:sp>
      <p:sp>
        <p:nvSpPr>
          <p:cNvPr id="10" name="Footer Placeholder 9">
            <a:extLst>
              <a:ext uri="{FF2B5EF4-FFF2-40B4-BE49-F238E27FC236}">
                <a16:creationId xmlns:a16="http://schemas.microsoft.com/office/drawing/2014/main" id="{20957ADB-410A-48BE-AA95-3A708314B02A}"/>
              </a:ext>
            </a:extLst>
          </p:cNvPr>
          <p:cNvSpPr>
            <a:spLocks noGrp="1"/>
          </p:cNvSpPr>
          <p:nvPr>
            <p:ph type="ftr" sz="quarter" idx="11"/>
          </p:nvPr>
        </p:nvSpPr>
        <p:spPr/>
        <p:txBody>
          <a:bodyPr/>
          <a:lstStyle/>
          <a:p>
            <a:r>
              <a:rPr lang="en-US" dirty="0"/>
              <a:t>Presentation Title</a:t>
            </a:r>
          </a:p>
        </p:txBody>
      </p:sp>
      <p:sp>
        <p:nvSpPr>
          <p:cNvPr id="11" name="Slide Number Placeholder 10">
            <a:extLst>
              <a:ext uri="{FF2B5EF4-FFF2-40B4-BE49-F238E27FC236}">
                <a16:creationId xmlns:a16="http://schemas.microsoft.com/office/drawing/2014/main" id="{5112591B-8032-4FDF-9B26-8F505642C5C2}"/>
              </a:ext>
            </a:extLst>
          </p:cNvPr>
          <p:cNvSpPr>
            <a:spLocks noGrp="1"/>
          </p:cNvSpPr>
          <p:nvPr>
            <p:ph type="sldNum" sz="quarter" idx="12"/>
          </p:nvPr>
        </p:nvSpPr>
        <p:spPr>
          <a:xfrm>
            <a:off x="8540496" y="6356350"/>
            <a:ext cx="2743200" cy="365125"/>
          </a:xfrm>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4244522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42F4163-FF9F-453F-99BB-82B8FDB0A1F9}"/>
              </a:ext>
            </a:extLst>
          </p:cNvPr>
          <p:cNvSpPr/>
          <p:nvPr userDrawn="1"/>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hasCustomPrompt="1"/>
          </p:nvPr>
        </p:nvSpPr>
        <p:spPr>
          <a:xfrm>
            <a:off x="5422392" y="2798064"/>
            <a:ext cx="1463040" cy="1481328"/>
          </a:xfrm>
        </p:spPr>
        <p:txBody>
          <a:bodyPr anchor="ctr"/>
          <a:lstStyle>
            <a:lvl1pPr algn="ctr">
              <a:buNone/>
              <a:defRPr/>
            </a:lvl1pPr>
          </a:lstStyle>
          <a:p>
            <a:r>
              <a:rPr lang="en-US" dirty="0"/>
              <a:t>Picture</a:t>
            </a:r>
          </a:p>
        </p:txBody>
      </p:sp>
      <p:sp>
        <p:nvSpPr>
          <p:cNvPr id="10" name="Picture Placeholder 14">
            <a:extLst>
              <a:ext uri="{FF2B5EF4-FFF2-40B4-BE49-F238E27FC236}">
                <a16:creationId xmlns:a16="http://schemas.microsoft.com/office/drawing/2014/main" id="{687A7A61-F904-44E0-837C-FB357932BC1E}"/>
              </a:ext>
            </a:extLst>
          </p:cNvPr>
          <p:cNvSpPr>
            <a:spLocks noGrp="1"/>
          </p:cNvSpPr>
          <p:nvPr>
            <p:ph type="pic" sz="quarter" idx="14" hasCustomPrompt="1"/>
          </p:nvPr>
        </p:nvSpPr>
        <p:spPr>
          <a:xfrm>
            <a:off x="576072" y="2798064"/>
            <a:ext cx="1463040" cy="1481328"/>
          </a:xfrm>
        </p:spPr>
        <p:txBody>
          <a:bodyPr anchor="ctr"/>
          <a:lstStyle>
            <a:lvl1pPr algn="ctr">
              <a:buNone/>
              <a:defRPr/>
            </a:lvl1pPr>
          </a:lstStyle>
          <a:p>
            <a:r>
              <a:rPr lang="en-US" dirty="0"/>
              <a:t>Picture</a:t>
            </a:r>
          </a:p>
        </p:txBody>
      </p:sp>
      <p:sp>
        <p:nvSpPr>
          <p:cNvPr id="16" name="Picture Placeholder 14">
            <a:extLst>
              <a:ext uri="{FF2B5EF4-FFF2-40B4-BE49-F238E27FC236}">
                <a16:creationId xmlns:a16="http://schemas.microsoft.com/office/drawing/2014/main" id="{6B8374DB-2C54-426F-9768-7B838BE1F98D}"/>
              </a:ext>
            </a:extLst>
          </p:cNvPr>
          <p:cNvSpPr>
            <a:spLocks noGrp="1"/>
          </p:cNvSpPr>
          <p:nvPr>
            <p:ph type="pic" sz="quarter" idx="21" hasCustomPrompt="1"/>
          </p:nvPr>
        </p:nvSpPr>
        <p:spPr>
          <a:xfrm>
            <a:off x="7845552" y="2798064"/>
            <a:ext cx="1463040" cy="1481328"/>
          </a:xfrm>
        </p:spPr>
        <p:txBody>
          <a:bodyPr anchor="ctr"/>
          <a:lstStyle>
            <a:lvl1pPr algn="ctr">
              <a:buNone/>
              <a:defRPr/>
            </a:lvl1pPr>
          </a:lstStyle>
          <a:p>
            <a:r>
              <a:rPr lang="en-US" dirty="0"/>
              <a:t>Picture</a:t>
            </a:r>
          </a:p>
        </p:txBody>
      </p:sp>
      <p:sp>
        <p:nvSpPr>
          <p:cNvPr id="27" name="Rectangle 26">
            <a:extLst>
              <a:ext uri="{FF2B5EF4-FFF2-40B4-BE49-F238E27FC236}">
                <a16:creationId xmlns:a16="http://schemas.microsoft.com/office/drawing/2014/main" id="{76763C05-47FB-4725-A20D-066889246220}"/>
              </a:ext>
            </a:extLst>
          </p:cNvPr>
          <p:cNvSpPr/>
          <p:nvPr userDrawn="1"/>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Title 1">
            <a:extLst>
              <a:ext uri="{FF2B5EF4-FFF2-40B4-BE49-F238E27FC236}">
                <a16:creationId xmlns:a16="http://schemas.microsoft.com/office/drawing/2014/main" id="{9EDC39EC-C00D-4DE8-8828-E0E5AD579F19}"/>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endParaRPr lang="en-US" dirty="0"/>
          </a:p>
        </p:txBody>
      </p:sp>
      <p:sp>
        <p:nvSpPr>
          <p:cNvPr id="32" name="Picture Placeholder 14">
            <a:extLst>
              <a:ext uri="{FF2B5EF4-FFF2-40B4-BE49-F238E27FC236}">
                <a16:creationId xmlns:a16="http://schemas.microsoft.com/office/drawing/2014/main" id="{AC393A50-B0FA-44B0-850A-6E748DECA20A}"/>
              </a:ext>
            </a:extLst>
          </p:cNvPr>
          <p:cNvSpPr>
            <a:spLocks noGrp="1"/>
          </p:cNvSpPr>
          <p:nvPr>
            <p:ph type="pic" sz="quarter" idx="28" hasCustomPrompt="1"/>
          </p:nvPr>
        </p:nvSpPr>
        <p:spPr>
          <a:xfrm>
            <a:off x="2999232" y="2798064"/>
            <a:ext cx="1463040" cy="1481328"/>
          </a:xfrm>
        </p:spPr>
        <p:txBody>
          <a:bodyPr anchor="ctr"/>
          <a:lstStyle>
            <a:lvl1pPr algn="ctr">
              <a:buNone/>
              <a:defRPr/>
            </a:lvl1pPr>
          </a:lstStyle>
          <a:p>
            <a:r>
              <a:rPr lang="en-US" dirty="0"/>
              <a:t>Picture</a:t>
            </a:r>
          </a:p>
        </p:txBody>
      </p:sp>
      <p:sp>
        <p:nvSpPr>
          <p:cNvPr id="33" name="Picture Placeholder 14">
            <a:extLst>
              <a:ext uri="{FF2B5EF4-FFF2-40B4-BE49-F238E27FC236}">
                <a16:creationId xmlns:a16="http://schemas.microsoft.com/office/drawing/2014/main" id="{C19D18E3-AE27-4902-A5E1-1E388C8CA886}"/>
              </a:ext>
            </a:extLst>
          </p:cNvPr>
          <p:cNvSpPr>
            <a:spLocks noGrp="1"/>
          </p:cNvSpPr>
          <p:nvPr>
            <p:ph type="pic" sz="quarter" idx="29" hasCustomPrompt="1"/>
          </p:nvPr>
        </p:nvSpPr>
        <p:spPr>
          <a:xfrm>
            <a:off x="10268712" y="2798064"/>
            <a:ext cx="1463040" cy="1481328"/>
          </a:xfrm>
        </p:spPr>
        <p:txBody>
          <a:bodyPr anchor="ctr"/>
          <a:lstStyle>
            <a:lvl1pPr algn="ctr">
              <a:buNone/>
              <a:defRPr/>
            </a:lvl1pPr>
          </a:lstStyle>
          <a:p>
            <a:r>
              <a:rPr lang="en-US" dirty="0"/>
              <a:t>Picture</a:t>
            </a:r>
          </a:p>
        </p:txBody>
      </p:sp>
      <p:sp>
        <p:nvSpPr>
          <p:cNvPr id="11" name="Date Placeholder 10">
            <a:extLst>
              <a:ext uri="{FF2B5EF4-FFF2-40B4-BE49-F238E27FC236}">
                <a16:creationId xmlns:a16="http://schemas.microsoft.com/office/drawing/2014/main" id="{C4A1E4D4-19E0-496B-BBAF-99A720781C00}"/>
              </a:ext>
            </a:extLst>
          </p:cNvPr>
          <p:cNvSpPr>
            <a:spLocks noGrp="1"/>
          </p:cNvSpPr>
          <p:nvPr>
            <p:ph type="dt" sz="half" idx="32"/>
          </p:nvPr>
        </p:nvSpPr>
        <p:spPr>
          <a:xfrm>
            <a:off x="905256" y="6356350"/>
            <a:ext cx="2743200" cy="365125"/>
          </a:xfrm>
        </p:spPr>
        <p:txBody>
          <a:bodyPr/>
          <a:lstStyle/>
          <a:p>
            <a:r>
              <a:rPr lang="en-US" dirty="0"/>
              <a:t>9/4/20XX</a:t>
            </a:r>
          </a:p>
        </p:txBody>
      </p:sp>
      <p:sp>
        <p:nvSpPr>
          <p:cNvPr id="12" name="Footer Placeholder 11">
            <a:extLst>
              <a:ext uri="{FF2B5EF4-FFF2-40B4-BE49-F238E27FC236}">
                <a16:creationId xmlns:a16="http://schemas.microsoft.com/office/drawing/2014/main" id="{D0281C10-EAAA-4F45-8CC9-87F9F9116C21}"/>
              </a:ext>
            </a:extLst>
          </p:cNvPr>
          <p:cNvSpPr>
            <a:spLocks noGrp="1"/>
          </p:cNvSpPr>
          <p:nvPr>
            <p:ph type="ftr" sz="quarter" idx="33"/>
          </p:nvPr>
        </p:nvSpPr>
        <p:spPr/>
        <p:txBody>
          <a:bodyPr/>
          <a:lstStyle/>
          <a:p>
            <a:r>
              <a:rPr lang="en-US" dirty="0"/>
              <a:t>Presentation Title</a:t>
            </a:r>
          </a:p>
        </p:txBody>
      </p:sp>
      <p:sp>
        <p:nvSpPr>
          <p:cNvPr id="13" name="Slide Number Placeholder 12">
            <a:extLst>
              <a:ext uri="{FF2B5EF4-FFF2-40B4-BE49-F238E27FC236}">
                <a16:creationId xmlns:a16="http://schemas.microsoft.com/office/drawing/2014/main" id="{389175D6-43FD-42A2-8595-893FC3BFCDF6}"/>
              </a:ext>
            </a:extLst>
          </p:cNvPr>
          <p:cNvSpPr>
            <a:spLocks noGrp="1"/>
          </p:cNvSpPr>
          <p:nvPr>
            <p:ph type="sldNum" sz="quarter" idx="34"/>
          </p:nvPr>
        </p:nvSpPr>
        <p:spPr/>
        <p:txBody>
          <a:bodyPr/>
          <a:lstStyle/>
          <a:p>
            <a:fld id="{A65A5C87-DF58-40C8-B092-1DE63DB4547E}" type="slidenum">
              <a:rPr lang="en-US" smtClean="0"/>
              <a:t>‹#›</a:t>
            </a:fld>
            <a:endParaRPr lang="en-US" dirty="0"/>
          </a:p>
        </p:txBody>
      </p:sp>
      <p:sp>
        <p:nvSpPr>
          <p:cNvPr id="37" name="Text Placeholder 35">
            <a:extLst>
              <a:ext uri="{FF2B5EF4-FFF2-40B4-BE49-F238E27FC236}">
                <a16:creationId xmlns:a16="http://schemas.microsoft.com/office/drawing/2014/main" id="{28F74B10-F76D-4BBB-A284-01D5A0DF8BCB}"/>
              </a:ext>
            </a:extLst>
          </p:cNvPr>
          <p:cNvSpPr>
            <a:spLocks noGrp="1"/>
          </p:cNvSpPr>
          <p:nvPr>
            <p:ph type="body" sz="quarter" idx="36" hasCustomPrompt="1"/>
          </p:nvPr>
        </p:nvSpPr>
        <p:spPr>
          <a:xfrm>
            <a:off x="5431536" y="4489704"/>
            <a:ext cx="1462088" cy="649288"/>
          </a:xfrm>
        </p:spPr>
        <p:txBody>
          <a:bodyPr/>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a:r>
              <a:rPr lang="en-US" dirty="0"/>
              <a:t>Name</a:t>
            </a:r>
          </a:p>
          <a:p>
            <a:pPr lvl="1"/>
            <a:r>
              <a:rPr lang="en-US" dirty="0"/>
              <a:t>Title</a:t>
            </a:r>
          </a:p>
        </p:txBody>
      </p:sp>
      <p:sp>
        <p:nvSpPr>
          <p:cNvPr id="38" name="Text Placeholder 35">
            <a:extLst>
              <a:ext uri="{FF2B5EF4-FFF2-40B4-BE49-F238E27FC236}">
                <a16:creationId xmlns:a16="http://schemas.microsoft.com/office/drawing/2014/main" id="{BD245DC2-6D7B-4AEE-B8EE-0D0E473AFFF5}"/>
              </a:ext>
            </a:extLst>
          </p:cNvPr>
          <p:cNvSpPr>
            <a:spLocks noGrp="1"/>
          </p:cNvSpPr>
          <p:nvPr>
            <p:ph type="body" sz="quarter" idx="37" hasCustomPrompt="1"/>
          </p:nvPr>
        </p:nvSpPr>
        <p:spPr>
          <a:xfrm>
            <a:off x="7845552" y="4489704"/>
            <a:ext cx="1462088" cy="649288"/>
          </a:xfrm>
        </p:spPr>
        <p:txBody>
          <a:bodyPr/>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a:r>
              <a:rPr lang="en-US" dirty="0"/>
              <a:t>Name</a:t>
            </a:r>
          </a:p>
          <a:p>
            <a:pPr lvl="1"/>
            <a:r>
              <a:rPr lang="en-US" dirty="0"/>
              <a:t>Title</a:t>
            </a:r>
          </a:p>
        </p:txBody>
      </p:sp>
      <p:sp>
        <p:nvSpPr>
          <p:cNvPr id="39" name="Text Placeholder 35">
            <a:extLst>
              <a:ext uri="{FF2B5EF4-FFF2-40B4-BE49-F238E27FC236}">
                <a16:creationId xmlns:a16="http://schemas.microsoft.com/office/drawing/2014/main" id="{28069EAF-8C82-49CC-8A38-2ACAD26F7DE9}"/>
              </a:ext>
            </a:extLst>
          </p:cNvPr>
          <p:cNvSpPr>
            <a:spLocks noGrp="1"/>
          </p:cNvSpPr>
          <p:nvPr>
            <p:ph type="body" sz="quarter" idx="38" hasCustomPrompt="1"/>
          </p:nvPr>
        </p:nvSpPr>
        <p:spPr>
          <a:xfrm>
            <a:off x="10268712" y="4489704"/>
            <a:ext cx="1462088" cy="649288"/>
          </a:xfrm>
        </p:spPr>
        <p:txBody>
          <a:bodyPr/>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a:r>
              <a:rPr lang="en-US" dirty="0"/>
              <a:t>Name</a:t>
            </a:r>
          </a:p>
          <a:p>
            <a:pPr lvl="1"/>
            <a:r>
              <a:rPr lang="en-US" dirty="0"/>
              <a:t>Title</a:t>
            </a:r>
          </a:p>
        </p:txBody>
      </p:sp>
      <p:sp>
        <p:nvSpPr>
          <p:cNvPr id="40" name="Text Placeholder 35">
            <a:extLst>
              <a:ext uri="{FF2B5EF4-FFF2-40B4-BE49-F238E27FC236}">
                <a16:creationId xmlns:a16="http://schemas.microsoft.com/office/drawing/2014/main" id="{DAA3B1CD-59B3-4B73-B91A-88CED1D8FDD6}"/>
              </a:ext>
            </a:extLst>
          </p:cNvPr>
          <p:cNvSpPr>
            <a:spLocks noGrp="1"/>
          </p:cNvSpPr>
          <p:nvPr>
            <p:ph type="body" sz="quarter" idx="39" hasCustomPrompt="1"/>
          </p:nvPr>
        </p:nvSpPr>
        <p:spPr>
          <a:xfrm>
            <a:off x="594360" y="4489704"/>
            <a:ext cx="1462088" cy="649288"/>
          </a:xfrm>
        </p:spPr>
        <p:txBody>
          <a:bodyPr/>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a:r>
              <a:rPr lang="en-US" dirty="0"/>
              <a:t>Name</a:t>
            </a:r>
          </a:p>
          <a:p>
            <a:pPr lvl="1"/>
            <a:r>
              <a:rPr lang="en-US" dirty="0"/>
              <a:t>Title</a:t>
            </a:r>
          </a:p>
        </p:txBody>
      </p:sp>
      <p:sp>
        <p:nvSpPr>
          <p:cNvPr id="41" name="Text Placeholder 35">
            <a:extLst>
              <a:ext uri="{FF2B5EF4-FFF2-40B4-BE49-F238E27FC236}">
                <a16:creationId xmlns:a16="http://schemas.microsoft.com/office/drawing/2014/main" id="{C1FED6B0-DEB7-46E3-8038-FE6788AC24A9}"/>
              </a:ext>
            </a:extLst>
          </p:cNvPr>
          <p:cNvSpPr>
            <a:spLocks noGrp="1"/>
          </p:cNvSpPr>
          <p:nvPr>
            <p:ph type="body" sz="quarter" idx="35" hasCustomPrompt="1"/>
          </p:nvPr>
        </p:nvSpPr>
        <p:spPr>
          <a:xfrm>
            <a:off x="3008376" y="4489704"/>
            <a:ext cx="1462088" cy="649288"/>
          </a:xfrm>
        </p:spPr>
        <p:txBody>
          <a:bodyPr/>
          <a:lstStyle>
            <a:lvl1pPr marL="0" indent="0" algn="ctr">
              <a:lnSpc>
                <a:spcPct val="100000"/>
              </a:lnSpc>
              <a:spcBef>
                <a:spcPts val="0"/>
              </a:spcBef>
              <a:buNone/>
              <a:defRPr sz="2000"/>
            </a:lvl1pPr>
            <a:lvl2pPr marL="0" indent="0" algn="ctr">
              <a:lnSpc>
                <a:spcPct val="100000"/>
              </a:lnSpc>
              <a:spcBef>
                <a:spcPts val="0"/>
              </a:spcBef>
              <a:buNone/>
              <a:defRPr sz="1600"/>
            </a:lvl2pPr>
            <a:lvl3pPr>
              <a:defRPr sz="2000"/>
            </a:lvl3pPr>
            <a:lvl4pPr>
              <a:defRPr sz="2000"/>
            </a:lvl4pPr>
            <a:lvl5pPr>
              <a:defRPr sz="2000"/>
            </a:lvl5pPr>
          </a:lstStyle>
          <a:p>
            <a:pPr lvl="0"/>
            <a:r>
              <a:rPr lang="en-US" dirty="0"/>
              <a:t>Name</a:t>
            </a:r>
          </a:p>
          <a:p>
            <a:pPr lvl="1"/>
            <a:r>
              <a:rPr lang="en-US" dirty="0"/>
              <a:t>Title</a:t>
            </a:r>
          </a:p>
        </p:txBody>
      </p:sp>
    </p:spTree>
    <p:extLst>
      <p:ext uri="{BB962C8B-B14F-4D97-AF65-F5344CB8AC3E}">
        <p14:creationId xmlns:p14="http://schemas.microsoft.com/office/powerpoint/2010/main" val="431511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905256" y="6356350"/>
            <a:ext cx="2743200" cy="365125"/>
          </a:xfrm>
        </p:spPr>
        <p:txBody>
          <a:bodyPr/>
          <a:lstStyle/>
          <a:p>
            <a:r>
              <a:rPr lang="en-US" dirty="0"/>
              <a:t>9/4/20XX</a:t>
            </a:r>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16069349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ison 3 colum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userDrawn="1"/>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576072" y="2372650"/>
            <a:ext cx="329184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576072" y="3203688"/>
            <a:ext cx="3291840" cy="2968512"/>
          </a:xfrm>
        </p:spPr>
        <p:txBody>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4507992" y="2372650"/>
            <a:ext cx="329184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4507992" y="3203687"/>
            <a:ext cx="3291840" cy="2968511"/>
          </a:xfrm>
        </p:spPr>
        <p:txBody>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905256" y="6356350"/>
            <a:ext cx="2743200" cy="365125"/>
          </a:xfrm>
        </p:spPr>
        <p:txBody>
          <a:bodyPr/>
          <a:lstStyle/>
          <a:p>
            <a:r>
              <a:rPr lang="en-US" dirty="0"/>
              <a:t>9/4/20XX</a:t>
            </a:r>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r>
              <a:rPr lang="en-US" dirty="0"/>
              <a:t>Presentation Title</a:t>
            </a:r>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A65A5C87-DF58-40C8-B092-1DE63DB4547E}" type="slidenum">
              <a:rPr lang="en-US" smtClean="0"/>
              <a:t>‹#›</a:t>
            </a:fld>
            <a:endParaRPr lang="en-US" dirty="0"/>
          </a:p>
        </p:txBody>
      </p:sp>
      <p:sp>
        <p:nvSpPr>
          <p:cNvPr id="14" name="Text Placeholder 4">
            <a:extLst>
              <a:ext uri="{FF2B5EF4-FFF2-40B4-BE49-F238E27FC236}">
                <a16:creationId xmlns:a16="http://schemas.microsoft.com/office/drawing/2014/main" id="{CE04853A-B5A7-418B-B49F-E718136614E0}"/>
              </a:ext>
            </a:extLst>
          </p:cNvPr>
          <p:cNvSpPr>
            <a:spLocks noGrp="1"/>
          </p:cNvSpPr>
          <p:nvPr>
            <p:ph type="body" sz="quarter" idx="13"/>
          </p:nvPr>
        </p:nvSpPr>
        <p:spPr>
          <a:xfrm>
            <a:off x="8439912" y="2372650"/>
            <a:ext cx="329184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id="{D08E5547-BBB9-4D87-A012-6BC6B1330861}"/>
              </a:ext>
            </a:extLst>
          </p:cNvPr>
          <p:cNvSpPr>
            <a:spLocks noGrp="1"/>
          </p:cNvSpPr>
          <p:nvPr>
            <p:ph sz="quarter" idx="14"/>
          </p:nvPr>
        </p:nvSpPr>
        <p:spPr>
          <a:xfrm>
            <a:off x="8439912" y="3203687"/>
            <a:ext cx="3291840" cy="2968511"/>
          </a:xfrm>
        </p:spPr>
        <p:txBody>
          <a:bodyPr/>
          <a:lstStyle>
            <a:lvl1pPr>
              <a:spcBef>
                <a:spcPts val="1000"/>
              </a:spcBef>
              <a:defRPr sz="1800"/>
            </a:lvl1pPr>
            <a:lvl2pPr>
              <a:spcBef>
                <a:spcPts val="1000"/>
              </a:spcBef>
              <a:defRPr sz="1800"/>
            </a:lvl2pPr>
            <a:lvl3pPr>
              <a:spcBef>
                <a:spcPts val="1000"/>
              </a:spcBef>
              <a:defRPr sz="1800"/>
            </a:lvl3pPr>
            <a:lvl4pPr>
              <a:spcBef>
                <a:spcPts val="1000"/>
              </a:spcBef>
              <a:defRPr sz="1800"/>
            </a:lvl4pPr>
            <a:lvl5pPr>
              <a:spcBef>
                <a:spcPts val="1000"/>
              </a:spcBef>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02261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with 3 pictures">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2CD68929-9BD1-4A1E-9C1E-5B980D986EC1}"/>
              </a:ext>
            </a:extLst>
          </p:cNvPr>
          <p:cNvSpPr/>
          <p:nvPr userDrawn="1"/>
        </p:nvSpPr>
        <p:spPr>
          <a:xfrm>
            <a:off x="409575" y="633619"/>
            <a:ext cx="4927413"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841248" y="978408"/>
            <a:ext cx="4059936" cy="1106424"/>
          </a:xfrm>
        </p:spPr>
        <p:txBody>
          <a:bodyPr anchor="ctr">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841248" y="2359152"/>
            <a:ext cx="4059936" cy="3429000"/>
          </a:xfrm>
        </p:spPr>
        <p:txBody>
          <a:bodyPr/>
          <a:lstStyle>
            <a:lvl1pPr marL="0" indent="0">
              <a:buNone/>
              <a:defRPr sz="1800"/>
            </a:lvl1pPr>
          </a:lstStyle>
          <a:p>
            <a:pPr lvl="0"/>
            <a:r>
              <a:rPr lang="en-US"/>
              <a:t>Click to edit Master text styles</a:t>
            </a:r>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p:nvPr>
        </p:nvSpPr>
        <p:spPr>
          <a:xfrm>
            <a:off x="8961120" y="566928"/>
            <a:ext cx="2871216" cy="2340864"/>
          </a:xfrm>
        </p:spPr>
        <p:txBody>
          <a:bodyPr anchor="ctr"/>
          <a:lstStyle>
            <a:lvl1pPr algn="ctr">
              <a:buNone/>
              <a:defRPr/>
            </a:lvl1pPr>
          </a:lstStyle>
          <a:p>
            <a:r>
              <a:rPr lang="en-US"/>
              <a:t>Click icon to add picture</a:t>
            </a:r>
            <a:endParaRPr lang="en-US" dirty="0"/>
          </a:p>
        </p:txBody>
      </p:sp>
      <p:sp>
        <p:nvSpPr>
          <p:cNvPr id="10" name="Picture Placeholder 14">
            <a:extLst>
              <a:ext uri="{FF2B5EF4-FFF2-40B4-BE49-F238E27FC236}">
                <a16:creationId xmlns:a16="http://schemas.microsoft.com/office/drawing/2014/main" id="{687A7A61-F904-44E0-837C-FB357932BC1E}"/>
              </a:ext>
            </a:extLst>
          </p:cNvPr>
          <p:cNvSpPr>
            <a:spLocks noGrp="1"/>
          </p:cNvSpPr>
          <p:nvPr>
            <p:ph type="pic" sz="quarter" idx="14"/>
          </p:nvPr>
        </p:nvSpPr>
        <p:spPr>
          <a:xfrm>
            <a:off x="5843016" y="566928"/>
            <a:ext cx="2871216" cy="2340864"/>
          </a:xfrm>
        </p:spPr>
        <p:txBody>
          <a:bodyPr anchor="ctr"/>
          <a:lstStyle>
            <a:lvl1pPr algn="ctr">
              <a:buNone/>
              <a:defRPr/>
            </a:lvl1pPr>
          </a:lstStyle>
          <a:p>
            <a:r>
              <a:rPr lang="en-US"/>
              <a:t>Click icon to add picture</a:t>
            </a:r>
            <a:endParaRPr lang="en-US" dirty="0"/>
          </a:p>
        </p:txBody>
      </p:sp>
      <p:sp>
        <p:nvSpPr>
          <p:cNvPr id="5" name="Rectangle 4">
            <a:extLst>
              <a:ext uri="{FF2B5EF4-FFF2-40B4-BE49-F238E27FC236}">
                <a16:creationId xmlns:a16="http://schemas.microsoft.com/office/drawing/2014/main" id="{B3ED68CE-A00C-4DD9-8065-B0E3D033BC20}"/>
              </a:ext>
            </a:extLst>
          </p:cNvPr>
          <p:cNvSpPr/>
          <p:nvPr userDrawn="1"/>
        </p:nvSpPr>
        <p:spPr>
          <a:xfrm>
            <a:off x="345567" y="117043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BB3EDCB6-603C-4A22-80E6-232A6202452A}"/>
              </a:ext>
            </a:extLst>
          </p:cNvPr>
          <p:cNvSpPr/>
          <p:nvPr userDrawn="1"/>
        </p:nvSpPr>
        <p:spPr>
          <a:xfrm>
            <a:off x="877459" y="2121408"/>
            <a:ext cx="3958650"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Picture Placeholder 14">
            <a:extLst>
              <a:ext uri="{FF2B5EF4-FFF2-40B4-BE49-F238E27FC236}">
                <a16:creationId xmlns:a16="http://schemas.microsoft.com/office/drawing/2014/main" id="{FBB9124E-D1EB-4540-B1E1-DF3CD388BB27}"/>
              </a:ext>
            </a:extLst>
          </p:cNvPr>
          <p:cNvSpPr>
            <a:spLocks noGrp="1"/>
          </p:cNvSpPr>
          <p:nvPr>
            <p:ph type="pic" sz="quarter" idx="17"/>
          </p:nvPr>
        </p:nvSpPr>
        <p:spPr>
          <a:xfrm>
            <a:off x="5843016" y="3108960"/>
            <a:ext cx="5989320" cy="3054096"/>
          </a:xfrm>
        </p:spPr>
        <p:txBody>
          <a:bodyPr anchor="ctr"/>
          <a:lstStyle>
            <a:lvl1pPr algn="ctr">
              <a:buNone/>
              <a:defRPr/>
            </a:lvl1pPr>
          </a:lstStyle>
          <a:p>
            <a:r>
              <a:rPr lang="en-US"/>
              <a:t>Click icon to add picture</a:t>
            </a:r>
            <a:endParaRPr lang="en-US" dirty="0"/>
          </a:p>
        </p:txBody>
      </p:sp>
      <p:sp>
        <p:nvSpPr>
          <p:cNvPr id="18" name="Date Placeholder 17">
            <a:extLst>
              <a:ext uri="{FF2B5EF4-FFF2-40B4-BE49-F238E27FC236}">
                <a16:creationId xmlns:a16="http://schemas.microsoft.com/office/drawing/2014/main" id="{88171D0F-B23C-4DA9-9F5D-C5F480A4C5BE}"/>
              </a:ext>
            </a:extLst>
          </p:cNvPr>
          <p:cNvSpPr>
            <a:spLocks noGrp="1"/>
          </p:cNvSpPr>
          <p:nvPr>
            <p:ph type="dt" sz="half" idx="18"/>
          </p:nvPr>
        </p:nvSpPr>
        <p:spPr>
          <a:xfrm>
            <a:off x="905256" y="6356350"/>
            <a:ext cx="2743200" cy="365125"/>
          </a:xfrm>
        </p:spPr>
        <p:txBody>
          <a:bodyPr/>
          <a:lstStyle/>
          <a:p>
            <a:r>
              <a:rPr lang="en-US" dirty="0"/>
              <a:t>9/4/20XX</a:t>
            </a:r>
          </a:p>
        </p:txBody>
      </p:sp>
      <p:sp>
        <p:nvSpPr>
          <p:cNvPr id="19" name="Footer Placeholder 18">
            <a:extLst>
              <a:ext uri="{FF2B5EF4-FFF2-40B4-BE49-F238E27FC236}">
                <a16:creationId xmlns:a16="http://schemas.microsoft.com/office/drawing/2014/main" id="{69186A5E-A88B-4AD5-8730-E1679229BB98}"/>
              </a:ext>
            </a:extLst>
          </p:cNvPr>
          <p:cNvSpPr>
            <a:spLocks noGrp="1"/>
          </p:cNvSpPr>
          <p:nvPr>
            <p:ph type="ftr" sz="quarter" idx="19"/>
          </p:nvPr>
        </p:nvSpPr>
        <p:spPr/>
        <p:txBody>
          <a:bodyPr/>
          <a:lstStyle/>
          <a:p>
            <a:r>
              <a:rPr lang="en-US" dirty="0"/>
              <a:t>Presentation Title</a:t>
            </a:r>
          </a:p>
        </p:txBody>
      </p:sp>
      <p:sp>
        <p:nvSpPr>
          <p:cNvPr id="20" name="Slide Number Placeholder 19">
            <a:extLst>
              <a:ext uri="{FF2B5EF4-FFF2-40B4-BE49-F238E27FC236}">
                <a16:creationId xmlns:a16="http://schemas.microsoft.com/office/drawing/2014/main" id="{FDD4F609-6DE6-4637-A216-DB19D982FF19}"/>
              </a:ext>
            </a:extLst>
          </p:cNvPr>
          <p:cNvSpPr>
            <a:spLocks noGrp="1"/>
          </p:cNvSpPr>
          <p:nvPr>
            <p:ph type="sldNum" sz="quarter" idx="20"/>
          </p:nvPr>
        </p:nvSpPr>
        <p:spPr>
          <a:xfrm>
            <a:off x="8540496" y="6356350"/>
            <a:ext cx="2743200" cy="365125"/>
          </a:xfrm>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3527971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with 4 pictures">
    <p:spTree>
      <p:nvGrpSpPr>
        <p:cNvPr id="1" name=""/>
        <p:cNvGrpSpPr/>
        <p:nvPr/>
      </p:nvGrpSpPr>
      <p:grpSpPr>
        <a:xfrm>
          <a:off x="0" y="0"/>
          <a:ext cx="0" cy="0"/>
          <a:chOff x="0" y="0"/>
          <a:chExt cx="0" cy="0"/>
        </a:xfrm>
      </p:grpSpPr>
      <p:sp useBgFill="1">
        <p:nvSpPr>
          <p:cNvPr id="4" name="Rectangle 3">
            <a:extLst>
              <a:ext uri="{FF2B5EF4-FFF2-40B4-BE49-F238E27FC236}">
                <a16:creationId xmlns:a16="http://schemas.microsoft.com/office/drawing/2014/main" id="{2CD68929-9BD1-4A1E-9C1E-5B980D986EC1}"/>
              </a:ext>
            </a:extLst>
          </p:cNvPr>
          <p:cNvSpPr/>
          <p:nvPr userDrawn="1"/>
        </p:nvSpPr>
        <p:spPr>
          <a:xfrm>
            <a:off x="7324344" y="630936"/>
            <a:ext cx="4517136" cy="549592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7772400" y="978408"/>
            <a:ext cx="3721608" cy="1106424"/>
          </a:xfrm>
        </p:spPr>
        <p:txBody>
          <a:bodyPr anchor="ctr">
            <a:normAutofit/>
          </a:bodyPr>
          <a:lstStyle>
            <a:lvl1pPr>
              <a:defRPr sz="2800"/>
            </a:lvl1pPr>
          </a:lstStyle>
          <a:p>
            <a:r>
              <a:rPr lang="en-US"/>
              <a:t>Click to edit Master title style</a:t>
            </a:r>
            <a:endParaRPr lang="en-US" dirty="0"/>
          </a:p>
        </p:txBody>
      </p:sp>
      <p:sp>
        <p:nvSpPr>
          <p:cNvPr id="15" name="Picture Placeholder 14">
            <a:extLst>
              <a:ext uri="{FF2B5EF4-FFF2-40B4-BE49-F238E27FC236}">
                <a16:creationId xmlns:a16="http://schemas.microsoft.com/office/drawing/2014/main" id="{D9F91D62-7A39-4697-A73D-908DBA590EFB}"/>
              </a:ext>
            </a:extLst>
          </p:cNvPr>
          <p:cNvSpPr>
            <a:spLocks noGrp="1"/>
          </p:cNvSpPr>
          <p:nvPr>
            <p:ph type="pic" sz="quarter" idx="13"/>
          </p:nvPr>
        </p:nvSpPr>
        <p:spPr>
          <a:xfrm>
            <a:off x="3767328" y="630936"/>
            <a:ext cx="3246120" cy="2688336"/>
          </a:xfrm>
        </p:spPr>
        <p:txBody>
          <a:bodyPr anchor="ctr"/>
          <a:lstStyle>
            <a:lvl1pPr algn="ctr">
              <a:buNone/>
              <a:defRPr/>
            </a:lvl1pPr>
          </a:lstStyle>
          <a:p>
            <a:r>
              <a:rPr lang="en-US"/>
              <a:t>Click icon to add picture</a:t>
            </a:r>
            <a:endParaRPr lang="en-US" dirty="0"/>
          </a:p>
        </p:txBody>
      </p:sp>
      <p:sp>
        <p:nvSpPr>
          <p:cNvPr id="10" name="Picture Placeholder 14">
            <a:extLst>
              <a:ext uri="{FF2B5EF4-FFF2-40B4-BE49-F238E27FC236}">
                <a16:creationId xmlns:a16="http://schemas.microsoft.com/office/drawing/2014/main" id="{687A7A61-F904-44E0-837C-FB357932BC1E}"/>
              </a:ext>
            </a:extLst>
          </p:cNvPr>
          <p:cNvSpPr>
            <a:spLocks noGrp="1"/>
          </p:cNvSpPr>
          <p:nvPr>
            <p:ph type="pic" sz="quarter" idx="14"/>
          </p:nvPr>
        </p:nvSpPr>
        <p:spPr>
          <a:xfrm>
            <a:off x="411480" y="630936"/>
            <a:ext cx="3246120" cy="2688336"/>
          </a:xfrm>
        </p:spPr>
        <p:txBody>
          <a:bodyPr anchor="ctr"/>
          <a:lstStyle>
            <a:lvl1pPr algn="ctr">
              <a:buNone/>
              <a:defRPr/>
            </a:lvl1pPr>
          </a:lstStyle>
          <a:p>
            <a:r>
              <a:rPr lang="en-US"/>
              <a:t>Click icon to add picture</a:t>
            </a:r>
            <a:endParaRPr lang="en-US" dirty="0"/>
          </a:p>
        </p:txBody>
      </p:sp>
      <p:sp>
        <p:nvSpPr>
          <p:cNvPr id="5" name="Rectangle 4">
            <a:extLst>
              <a:ext uri="{FF2B5EF4-FFF2-40B4-BE49-F238E27FC236}">
                <a16:creationId xmlns:a16="http://schemas.microsoft.com/office/drawing/2014/main" id="{B3ED68CE-A00C-4DD9-8065-B0E3D033BC20}"/>
              </a:ext>
            </a:extLst>
          </p:cNvPr>
          <p:cNvSpPr/>
          <p:nvPr userDrawn="1"/>
        </p:nvSpPr>
        <p:spPr>
          <a:xfrm>
            <a:off x="7260336" y="1179576"/>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Picture Placeholder 14">
            <a:extLst>
              <a:ext uri="{FF2B5EF4-FFF2-40B4-BE49-F238E27FC236}">
                <a16:creationId xmlns:a16="http://schemas.microsoft.com/office/drawing/2014/main" id="{FBB9124E-D1EB-4540-B1E1-DF3CD388BB27}"/>
              </a:ext>
            </a:extLst>
          </p:cNvPr>
          <p:cNvSpPr>
            <a:spLocks noGrp="1"/>
          </p:cNvSpPr>
          <p:nvPr>
            <p:ph type="pic" sz="quarter" idx="17"/>
          </p:nvPr>
        </p:nvSpPr>
        <p:spPr>
          <a:xfrm>
            <a:off x="411480" y="3438144"/>
            <a:ext cx="3246120" cy="2688336"/>
          </a:xfrm>
        </p:spPr>
        <p:txBody>
          <a:bodyPr anchor="ctr"/>
          <a:lstStyle>
            <a:lvl1pPr algn="ctr">
              <a:buNone/>
              <a:defRPr/>
            </a:lvl1pPr>
          </a:lstStyle>
          <a:p>
            <a:r>
              <a:rPr lang="en-US"/>
              <a:t>Click icon to add picture</a:t>
            </a:r>
            <a:endParaRPr lang="en-US" dirty="0"/>
          </a:p>
        </p:txBody>
      </p:sp>
      <p:sp>
        <p:nvSpPr>
          <p:cNvPr id="18" name="Date Placeholder 17">
            <a:extLst>
              <a:ext uri="{FF2B5EF4-FFF2-40B4-BE49-F238E27FC236}">
                <a16:creationId xmlns:a16="http://schemas.microsoft.com/office/drawing/2014/main" id="{88171D0F-B23C-4DA9-9F5D-C5F480A4C5BE}"/>
              </a:ext>
            </a:extLst>
          </p:cNvPr>
          <p:cNvSpPr>
            <a:spLocks noGrp="1"/>
          </p:cNvSpPr>
          <p:nvPr>
            <p:ph type="dt" sz="half" idx="18"/>
          </p:nvPr>
        </p:nvSpPr>
        <p:spPr>
          <a:xfrm>
            <a:off x="905256" y="6356350"/>
            <a:ext cx="2743200" cy="365125"/>
          </a:xfrm>
        </p:spPr>
        <p:txBody>
          <a:bodyPr/>
          <a:lstStyle/>
          <a:p>
            <a:r>
              <a:rPr lang="en-US" dirty="0"/>
              <a:t>9/4/20XX</a:t>
            </a:r>
          </a:p>
        </p:txBody>
      </p:sp>
      <p:sp>
        <p:nvSpPr>
          <p:cNvPr id="19" name="Footer Placeholder 18">
            <a:extLst>
              <a:ext uri="{FF2B5EF4-FFF2-40B4-BE49-F238E27FC236}">
                <a16:creationId xmlns:a16="http://schemas.microsoft.com/office/drawing/2014/main" id="{69186A5E-A88B-4AD5-8730-E1679229BB98}"/>
              </a:ext>
            </a:extLst>
          </p:cNvPr>
          <p:cNvSpPr>
            <a:spLocks noGrp="1"/>
          </p:cNvSpPr>
          <p:nvPr>
            <p:ph type="ftr" sz="quarter" idx="19"/>
          </p:nvPr>
        </p:nvSpPr>
        <p:spPr/>
        <p:txBody>
          <a:bodyPr/>
          <a:lstStyle/>
          <a:p>
            <a:r>
              <a:rPr lang="en-US" dirty="0"/>
              <a:t>Presentation Title</a:t>
            </a:r>
          </a:p>
        </p:txBody>
      </p:sp>
      <p:sp>
        <p:nvSpPr>
          <p:cNvPr id="20" name="Slide Number Placeholder 19">
            <a:extLst>
              <a:ext uri="{FF2B5EF4-FFF2-40B4-BE49-F238E27FC236}">
                <a16:creationId xmlns:a16="http://schemas.microsoft.com/office/drawing/2014/main" id="{FDD4F609-6DE6-4637-A216-DB19D982FF19}"/>
              </a:ext>
            </a:extLst>
          </p:cNvPr>
          <p:cNvSpPr>
            <a:spLocks noGrp="1"/>
          </p:cNvSpPr>
          <p:nvPr>
            <p:ph type="sldNum" sz="quarter" idx="20"/>
          </p:nvPr>
        </p:nvSpPr>
        <p:spPr>
          <a:xfrm>
            <a:off x="8540496" y="6356350"/>
            <a:ext cx="2743200" cy="365125"/>
          </a:xfrm>
        </p:spPr>
        <p:txBody>
          <a:bodyPr/>
          <a:lstStyle/>
          <a:p>
            <a:fld id="{A65A5C87-DF58-40C8-B092-1DE63DB4547E}" type="slidenum">
              <a:rPr lang="en-US" smtClean="0"/>
              <a:t>‹#›</a:t>
            </a:fld>
            <a:endParaRPr lang="en-US" dirty="0"/>
          </a:p>
        </p:txBody>
      </p:sp>
      <p:sp>
        <p:nvSpPr>
          <p:cNvPr id="6" name="Rectangle 5">
            <a:extLst>
              <a:ext uri="{FF2B5EF4-FFF2-40B4-BE49-F238E27FC236}">
                <a16:creationId xmlns:a16="http://schemas.microsoft.com/office/drawing/2014/main" id="{525280B1-DD77-4ADB-A6FC-71309BCB66E1}"/>
              </a:ext>
            </a:extLst>
          </p:cNvPr>
          <p:cNvSpPr/>
          <p:nvPr userDrawn="1"/>
        </p:nvSpPr>
        <p:spPr>
          <a:xfrm>
            <a:off x="7792216" y="2185416"/>
            <a:ext cx="3683187" cy="9144"/>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Picture Placeholder 14">
            <a:extLst>
              <a:ext uri="{FF2B5EF4-FFF2-40B4-BE49-F238E27FC236}">
                <a16:creationId xmlns:a16="http://schemas.microsoft.com/office/drawing/2014/main" id="{6B8374DB-2C54-426F-9768-7B838BE1F98D}"/>
              </a:ext>
            </a:extLst>
          </p:cNvPr>
          <p:cNvSpPr>
            <a:spLocks noGrp="1"/>
          </p:cNvSpPr>
          <p:nvPr>
            <p:ph type="pic" sz="quarter" idx="21"/>
          </p:nvPr>
        </p:nvSpPr>
        <p:spPr>
          <a:xfrm>
            <a:off x="3767328" y="3438144"/>
            <a:ext cx="3246120" cy="2688336"/>
          </a:xfrm>
        </p:spPr>
        <p:txBody>
          <a:bodyPr anchor="ctr"/>
          <a:lstStyle>
            <a:lvl1pPr algn="ctr">
              <a:buNone/>
              <a:defRPr/>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A0D33A8D-B0BB-4920-AAC4-6EE9952AA556}"/>
              </a:ext>
            </a:extLst>
          </p:cNvPr>
          <p:cNvSpPr>
            <a:spLocks noGrp="1"/>
          </p:cNvSpPr>
          <p:nvPr>
            <p:ph type="body" sz="quarter" idx="22"/>
          </p:nvPr>
        </p:nvSpPr>
        <p:spPr>
          <a:xfrm>
            <a:off x="7772400" y="3099816"/>
            <a:ext cx="3721100" cy="447675"/>
          </a:xfrm>
        </p:spPr>
        <p:txBody>
          <a:bodyPr/>
          <a:lstStyle>
            <a:lvl1pPr marL="0" indent="0">
              <a:buNone/>
              <a:defRPr sz="1600"/>
            </a:lvl1pPr>
          </a:lstStyle>
          <a:p>
            <a:pPr lvl="0"/>
            <a:r>
              <a:rPr lang="en-US"/>
              <a:t>Click to edit Master text styles</a:t>
            </a:r>
          </a:p>
        </p:txBody>
      </p:sp>
      <p:sp>
        <p:nvSpPr>
          <p:cNvPr id="21" name="Text Placeholder 7">
            <a:extLst>
              <a:ext uri="{FF2B5EF4-FFF2-40B4-BE49-F238E27FC236}">
                <a16:creationId xmlns:a16="http://schemas.microsoft.com/office/drawing/2014/main" id="{FC2F80E1-DA5D-4EBA-BDBC-FFD24776ED07}"/>
              </a:ext>
            </a:extLst>
          </p:cNvPr>
          <p:cNvSpPr>
            <a:spLocks noGrp="1"/>
          </p:cNvSpPr>
          <p:nvPr>
            <p:ph type="body" sz="quarter" idx="23"/>
          </p:nvPr>
        </p:nvSpPr>
        <p:spPr>
          <a:xfrm>
            <a:off x="7772400" y="4215384"/>
            <a:ext cx="3721100" cy="447675"/>
          </a:xfrm>
        </p:spPr>
        <p:txBody>
          <a:bodyPr/>
          <a:lstStyle>
            <a:lvl1pPr marL="0" indent="0">
              <a:buNone/>
              <a:defRPr sz="1600"/>
            </a:lvl1pPr>
          </a:lstStyle>
          <a:p>
            <a:pPr lvl="0"/>
            <a:r>
              <a:rPr lang="en-US"/>
              <a:t>Click to edit Master text styles</a:t>
            </a:r>
          </a:p>
        </p:txBody>
      </p:sp>
      <p:sp>
        <p:nvSpPr>
          <p:cNvPr id="22" name="Text Placeholder 7">
            <a:extLst>
              <a:ext uri="{FF2B5EF4-FFF2-40B4-BE49-F238E27FC236}">
                <a16:creationId xmlns:a16="http://schemas.microsoft.com/office/drawing/2014/main" id="{536A3E74-5D94-4FE5-A5F8-7DA032AD48AF}"/>
              </a:ext>
            </a:extLst>
          </p:cNvPr>
          <p:cNvSpPr>
            <a:spLocks noGrp="1"/>
          </p:cNvSpPr>
          <p:nvPr>
            <p:ph type="body" sz="quarter" idx="24"/>
          </p:nvPr>
        </p:nvSpPr>
        <p:spPr>
          <a:xfrm>
            <a:off x="7772400" y="5321808"/>
            <a:ext cx="3721100" cy="447675"/>
          </a:xfrm>
        </p:spPr>
        <p:txBody>
          <a:bodyPr/>
          <a:lstStyle>
            <a:lvl1pPr marL="0" indent="0">
              <a:buNone/>
              <a:defRPr sz="1600"/>
            </a:lvl1pPr>
          </a:lstStyle>
          <a:p>
            <a:pPr lvl="0"/>
            <a:r>
              <a:rPr lang="en-US"/>
              <a:t>Click to edit Master text styles</a:t>
            </a:r>
          </a:p>
        </p:txBody>
      </p:sp>
      <p:sp>
        <p:nvSpPr>
          <p:cNvPr id="23" name="Picture Placeholder 14">
            <a:extLst>
              <a:ext uri="{FF2B5EF4-FFF2-40B4-BE49-F238E27FC236}">
                <a16:creationId xmlns:a16="http://schemas.microsoft.com/office/drawing/2014/main" id="{A36D2011-9E99-44AA-8612-4EEBAAA5D036}"/>
              </a:ext>
            </a:extLst>
          </p:cNvPr>
          <p:cNvSpPr>
            <a:spLocks noGrp="1"/>
          </p:cNvSpPr>
          <p:nvPr>
            <p:ph type="pic" sz="quarter" idx="25" hasCustomPrompt="1"/>
          </p:nvPr>
        </p:nvSpPr>
        <p:spPr>
          <a:xfrm>
            <a:off x="7772400" y="2532888"/>
            <a:ext cx="457200" cy="457200"/>
          </a:xfrm>
        </p:spPr>
        <p:txBody>
          <a:bodyPr anchor="ctr"/>
          <a:lstStyle>
            <a:lvl1pPr algn="ctr">
              <a:buNone/>
              <a:defRPr sz="900"/>
            </a:lvl1pPr>
          </a:lstStyle>
          <a:p>
            <a:r>
              <a:rPr lang="en-US" dirty="0"/>
              <a:t>Icon</a:t>
            </a:r>
          </a:p>
        </p:txBody>
      </p:sp>
      <p:sp>
        <p:nvSpPr>
          <p:cNvPr id="24" name="Picture Placeholder 14">
            <a:extLst>
              <a:ext uri="{FF2B5EF4-FFF2-40B4-BE49-F238E27FC236}">
                <a16:creationId xmlns:a16="http://schemas.microsoft.com/office/drawing/2014/main" id="{80B0958E-0709-4604-ADAF-A6137275F31B}"/>
              </a:ext>
            </a:extLst>
          </p:cNvPr>
          <p:cNvSpPr>
            <a:spLocks noGrp="1"/>
          </p:cNvSpPr>
          <p:nvPr>
            <p:ph type="pic" sz="quarter" idx="26" hasCustomPrompt="1"/>
          </p:nvPr>
        </p:nvSpPr>
        <p:spPr>
          <a:xfrm>
            <a:off x="7772400" y="3630168"/>
            <a:ext cx="457200" cy="457200"/>
          </a:xfrm>
        </p:spPr>
        <p:txBody>
          <a:bodyPr anchor="ctr"/>
          <a:lstStyle>
            <a:lvl1pPr algn="ctr">
              <a:buNone/>
              <a:defRPr sz="900"/>
            </a:lvl1pPr>
          </a:lstStyle>
          <a:p>
            <a:r>
              <a:rPr lang="en-US" dirty="0"/>
              <a:t>Icon</a:t>
            </a:r>
          </a:p>
        </p:txBody>
      </p:sp>
      <p:sp>
        <p:nvSpPr>
          <p:cNvPr id="25" name="Picture Placeholder 14">
            <a:extLst>
              <a:ext uri="{FF2B5EF4-FFF2-40B4-BE49-F238E27FC236}">
                <a16:creationId xmlns:a16="http://schemas.microsoft.com/office/drawing/2014/main" id="{F4A09204-1398-472F-B713-0AD49188773D}"/>
              </a:ext>
            </a:extLst>
          </p:cNvPr>
          <p:cNvSpPr>
            <a:spLocks noGrp="1"/>
          </p:cNvSpPr>
          <p:nvPr>
            <p:ph type="pic" sz="quarter" idx="27" hasCustomPrompt="1"/>
          </p:nvPr>
        </p:nvSpPr>
        <p:spPr>
          <a:xfrm>
            <a:off x="7772400" y="4754880"/>
            <a:ext cx="457200" cy="457200"/>
          </a:xfrm>
        </p:spPr>
        <p:txBody>
          <a:bodyPr anchor="ctr"/>
          <a:lstStyle>
            <a:lvl1pPr algn="ctr">
              <a:buNone/>
              <a:defRPr sz="900"/>
            </a:lvl1pPr>
          </a:lstStyle>
          <a:p>
            <a:r>
              <a:rPr lang="en-US" dirty="0"/>
              <a:t>Icon</a:t>
            </a:r>
          </a:p>
        </p:txBody>
      </p:sp>
    </p:spTree>
    <p:extLst>
      <p:ext uri="{BB962C8B-B14F-4D97-AF65-F5344CB8AC3E}">
        <p14:creationId xmlns:p14="http://schemas.microsoft.com/office/powerpoint/2010/main" val="34393436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userDrawn="1"/>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r>
              <a:rPr lang="en-US" dirty="0"/>
              <a:t>9/4/20XX</a:t>
            </a:r>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1400994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r>
              <a:rPr lang="en-US" dirty="0"/>
              <a:t>9/4/20XX</a:t>
            </a:r>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40603778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r>
              <a:rPr lang="en-US" dirty="0"/>
              <a:t>9/4/20XX</a:t>
            </a:r>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1777224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r>
              <a:rPr lang="en-US" dirty="0"/>
              <a:t>9/4/20XX</a:t>
            </a:r>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A65A5C87-DF58-40C8-B092-1DE63DB4547E}" type="slidenum">
              <a:rPr lang="en-US" smtClean="0"/>
              <a:t>‹#›</a:t>
            </a:fld>
            <a:endParaRPr lang="en-US" dirty="0"/>
          </a:p>
        </p:txBody>
      </p:sp>
    </p:spTree>
    <p:extLst>
      <p:ext uri="{BB962C8B-B14F-4D97-AF65-F5344CB8AC3E}">
        <p14:creationId xmlns:p14="http://schemas.microsoft.com/office/powerpoint/2010/main" val="433248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9/4/20XX</a:t>
            </a:r>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5A5C87-DF58-40C8-B092-1DE63DB4547E}" type="slidenum">
              <a:rPr lang="en-US" smtClean="0"/>
              <a:t>‹#›</a:t>
            </a:fld>
            <a:endParaRPr lang="en-US" dirty="0"/>
          </a:p>
        </p:txBody>
      </p:sp>
    </p:spTree>
    <p:extLst>
      <p:ext uri="{BB962C8B-B14F-4D97-AF65-F5344CB8AC3E}">
        <p14:creationId xmlns:p14="http://schemas.microsoft.com/office/powerpoint/2010/main" val="1785134420"/>
      </p:ext>
    </p:extLst>
  </p:cSld>
  <p:clrMap bg1="lt1" tx1="dk1" bg2="lt2" tx2="dk2" accent1="accent1" accent2="accent2" accent3="accent3" accent4="accent4" accent5="accent5" accent6="accent6" hlink="hlink" folHlink="folHlink"/>
  <p:sldLayoutIdLst>
    <p:sldLayoutId id="2147483721" r:id="rId1"/>
    <p:sldLayoutId id="2147483730" r:id="rId2"/>
    <p:sldLayoutId id="2147483731" r:id="rId3"/>
    <p:sldLayoutId id="2147483723" r:id="rId4"/>
    <p:sldLayoutId id="2147483722" r:id="rId5"/>
    <p:sldLayoutId id="2147483732" r:id="rId6"/>
    <p:sldLayoutId id="2147483736" r:id="rId7"/>
    <p:sldLayoutId id="2147483725" r:id="rId8"/>
    <p:sldLayoutId id="2147483733" r:id="rId9"/>
    <p:sldLayoutId id="2147483734" r:id="rId10"/>
    <p:sldLayoutId id="2147483735" r:id="rId11"/>
    <p:sldLayoutId id="2147483726" r:id="rId12"/>
    <p:sldLayoutId id="2147483727" r:id="rId13"/>
    <p:sldLayoutId id="2147483728" r:id="rId14"/>
    <p:sldLayoutId id="2147483729" r:id="rId15"/>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3.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D9D20-B4BB-42AA-8DDD-68CC9F1D95DB}"/>
              </a:ext>
            </a:extLst>
          </p:cNvPr>
          <p:cNvSpPr>
            <a:spLocks noGrp="1"/>
          </p:cNvSpPr>
          <p:nvPr>
            <p:ph type="ctrTitle"/>
          </p:nvPr>
        </p:nvSpPr>
        <p:spPr>
          <a:solidFill>
            <a:schemeClr val="accent2"/>
          </a:solidFill>
        </p:spPr>
        <p:txBody>
          <a:bodyPr>
            <a:normAutofit/>
          </a:bodyPr>
          <a:lstStyle/>
          <a:p>
            <a:r>
              <a:rPr lang="el-GR" sz="2800" dirty="0">
                <a:solidFill>
                  <a:schemeClr val="bg1"/>
                </a:solidFill>
                <a:latin typeface="Corbel" panose="020B0503020204020204" pitchFamily="34" charset="0"/>
                <a:cs typeface="Calibri" panose="020F0502020204030204" pitchFamily="34" charset="0"/>
              </a:rPr>
              <a:t>Διευκολύνοντας την Ικανότητα Αλλαγής Συμπεριφοράς </a:t>
            </a:r>
            <a:r>
              <a:rPr lang="en-US" sz="2800" dirty="0">
                <a:solidFill>
                  <a:schemeClr val="bg1"/>
                </a:solidFill>
                <a:latin typeface="Corbel" panose="020B0503020204020204" pitchFamily="34" charset="0"/>
                <a:cs typeface="Calibri" panose="020F0502020204030204" pitchFamily="34" charset="0"/>
              </a:rPr>
              <a:t>&amp;</a:t>
            </a:r>
            <a:r>
              <a:rPr lang="el-GR" sz="2800" dirty="0">
                <a:solidFill>
                  <a:schemeClr val="bg1"/>
                </a:solidFill>
                <a:latin typeface="Corbel" panose="020B0503020204020204" pitchFamily="34" charset="0"/>
                <a:cs typeface="Calibri" panose="020F0502020204030204" pitchFamily="34" charset="0"/>
              </a:rPr>
              <a:t> Ανάληψης Δράσης</a:t>
            </a:r>
          </a:p>
        </p:txBody>
      </p:sp>
      <p:sp>
        <p:nvSpPr>
          <p:cNvPr id="3" name="Subtitle 2">
            <a:extLst>
              <a:ext uri="{FF2B5EF4-FFF2-40B4-BE49-F238E27FC236}">
                <a16:creationId xmlns:a16="http://schemas.microsoft.com/office/drawing/2014/main" id="{ED9E8FDB-60EE-45AE-BB89-9A561A61C2AC}"/>
              </a:ext>
            </a:extLst>
          </p:cNvPr>
          <p:cNvSpPr>
            <a:spLocks noGrp="1"/>
          </p:cNvSpPr>
          <p:nvPr>
            <p:ph type="subTitle" idx="1"/>
          </p:nvPr>
        </p:nvSpPr>
        <p:spPr/>
        <p:txBody>
          <a:bodyPr>
            <a:normAutofit fontScale="85000" lnSpcReduction="20000"/>
          </a:bodyPr>
          <a:lstStyle/>
          <a:p>
            <a:r>
              <a:rPr lang="el-GR" dirty="0">
                <a:latin typeface="Corbel" panose="020B0503020204020204" pitchFamily="34" charset="0"/>
                <a:cs typeface="Calibri" panose="020F0502020204030204" pitchFamily="34" charset="0"/>
              </a:rPr>
              <a:t>Διατροφική Αγωγή</a:t>
            </a:r>
            <a:r>
              <a:rPr lang="en-US" dirty="0">
                <a:latin typeface="Corbel" panose="020B0503020204020204" pitchFamily="34" charset="0"/>
                <a:cs typeface="Calibri" panose="020F0502020204030204" pitchFamily="34" charset="0"/>
              </a:rPr>
              <a:t> </a:t>
            </a:r>
            <a:r>
              <a:rPr lang="el-GR" dirty="0">
                <a:latin typeface="Corbel" panose="020B0503020204020204" pitchFamily="34" charset="0"/>
                <a:cs typeface="Calibri" panose="020F0502020204030204" pitchFamily="34" charset="0"/>
              </a:rPr>
              <a:t>&amp; Διατροφικές Συνήθειες</a:t>
            </a:r>
            <a:br>
              <a:rPr lang="el-GR" dirty="0">
                <a:latin typeface="Corbel" panose="020B0503020204020204" pitchFamily="34" charset="0"/>
                <a:cs typeface="Calibri" panose="020F0502020204030204" pitchFamily="34" charset="0"/>
              </a:rPr>
            </a:br>
            <a:r>
              <a:rPr lang="el-GR" sz="2000" dirty="0">
                <a:latin typeface="Corbel" panose="020B0503020204020204" pitchFamily="34" charset="0"/>
                <a:cs typeface="Calibri" panose="020F0502020204030204" pitchFamily="34" charset="0"/>
              </a:rPr>
              <a:t>ΕΔΔ506</a:t>
            </a:r>
            <a:endParaRPr lang="en-US" sz="2000" dirty="0">
              <a:latin typeface="Corbel" panose="020B050302020402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55CF10B0-DA42-F153-B7C1-5496813F63DD}"/>
              </a:ext>
            </a:extLst>
          </p:cNvPr>
          <p:cNvSpPr txBox="1"/>
          <p:nvPr/>
        </p:nvSpPr>
        <p:spPr>
          <a:xfrm>
            <a:off x="834887" y="163586"/>
            <a:ext cx="4504102" cy="523220"/>
          </a:xfrm>
          <a:prstGeom prst="rect">
            <a:avLst/>
          </a:prstGeom>
          <a:solidFill>
            <a:schemeClr val="bg1"/>
          </a:solidFill>
        </p:spPr>
        <p:txBody>
          <a:bodyPr wrap="square" rtlCol="0">
            <a:spAutoFit/>
          </a:bodyPr>
          <a:lstStyle/>
          <a:p>
            <a:r>
              <a:rPr lang="el-GR" sz="1400" dirty="0"/>
              <a:t>ΤΜΗΜΑ ΕΠΙΣΤΗΜΗΣ </a:t>
            </a:r>
          </a:p>
          <a:p>
            <a:r>
              <a:rPr lang="el-GR" sz="1400" dirty="0"/>
              <a:t>ΔΙΑΤΡΟΦΗΣ ΚΑΙ ΔΙΑΙΤΟΛΟΓΙΑΣ</a:t>
            </a:r>
            <a:endParaRPr lang="en-US" sz="1400" dirty="0"/>
          </a:p>
        </p:txBody>
      </p:sp>
      <p:pic>
        <p:nvPicPr>
          <p:cNvPr id="5" name="Picture 4">
            <a:extLst>
              <a:ext uri="{FF2B5EF4-FFF2-40B4-BE49-F238E27FC236}">
                <a16:creationId xmlns:a16="http://schemas.microsoft.com/office/drawing/2014/main" id="{7DB442C5-A06F-22A8-B769-B1B693EE8B0E}"/>
              </a:ext>
            </a:extLst>
          </p:cNvPr>
          <p:cNvPicPr>
            <a:picLocks noChangeAspect="1"/>
          </p:cNvPicPr>
          <p:nvPr/>
        </p:nvPicPr>
        <p:blipFill>
          <a:blip r:embed="rId3"/>
          <a:stretch>
            <a:fillRect/>
          </a:stretch>
        </p:blipFill>
        <p:spPr>
          <a:xfrm>
            <a:off x="0" y="2111"/>
            <a:ext cx="834887" cy="846171"/>
          </a:xfrm>
          <a:prstGeom prst="rect">
            <a:avLst/>
          </a:prstGeom>
          <a:solidFill>
            <a:schemeClr val="bg1"/>
          </a:solidFill>
        </p:spPr>
      </p:pic>
      <p:sp>
        <p:nvSpPr>
          <p:cNvPr id="6" name="TextBox 5">
            <a:extLst>
              <a:ext uri="{FF2B5EF4-FFF2-40B4-BE49-F238E27FC236}">
                <a16:creationId xmlns:a16="http://schemas.microsoft.com/office/drawing/2014/main" id="{19CE858A-9A7E-CA94-F9FA-432B574ABDE0}"/>
              </a:ext>
            </a:extLst>
          </p:cNvPr>
          <p:cNvSpPr txBox="1"/>
          <p:nvPr/>
        </p:nvSpPr>
        <p:spPr>
          <a:xfrm>
            <a:off x="209007" y="6048083"/>
            <a:ext cx="3956180" cy="646331"/>
          </a:xfrm>
          <a:prstGeom prst="rect">
            <a:avLst/>
          </a:prstGeom>
          <a:noFill/>
        </p:spPr>
        <p:txBody>
          <a:bodyPr wrap="square" rtlCol="0">
            <a:spAutoFit/>
          </a:bodyPr>
          <a:lstStyle/>
          <a:p>
            <a:r>
              <a:rPr lang="el-GR" dirty="0">
                <a:latin typeface="Corbel" panose="020B0503020204020204" pitchFamily="34" charset="0"/>
                <a:cs typeface="Calibri" panose="020F0502020204030204" pitchFamily="34" charset="0"/>
              </a:rPr>
              <a:t>Ευαγγελία Φάππα </a:t>
            </a:r>
          </a:p>
          <a:p>
            <a:r>
              <a:rPr lang="el-GR" dirty="0">
                <a:latin typeface="Corbel" panose="020B0503020204020204" pitchFamily="34" charset="0"/>
                <a:cs typeface="Calibri" panose="020F0502020204030204" pitchFamily="34" charset="0"/>
              </a:rPr>
              <a:t>Διαιτολόγος - Διατροφολόγος, PhD</a:t>
            </a:r>
          </a:p>
        </p:txBody>
      </p:sp>
    </p:spTree>
    <p:extLst>
      <p:ext uri="{BB962C8B-B14F-4D97-AF65-F5344CB8AC3E}">
        <p14:creationId xmlns:p14="http://schemas.microsoft.com/office/powerpoint/2010/main" val="1194249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10">
            <a:extLst>
              <a:ext uri="{FF2B5EF4-FFF2-40B4-BE49-F238E27FC236}">
                <a16:creationId xmlns:a16="http://schemas.microsoft.com/office/drawing/2014/main" id="{9E1DB573-B6A2-6D7A-0575-4CD9400C6192}"/>
              </a:ext>
            </a:extLst>
          </p:cNvPr>
          <p:cNvGraphicFramePr>
            <a:graphicFrameLocks noGrp="1"/>
          </p:cNvGraphicFramePr>
          <p:nvPr/>
        </p:nvGraphicFramePr>
        <p:xfrm>
          <a:off x="2143885" y="2425420"/>
          <a:ext cx="6977801" cy="3017520"/>
        </p:xfrm>
        <a:graphic>
          <a:graphicData uri="http://schemas.openxmlformats.org/drawingml/2006/table">
            <a:tbl>
              <a:tblPr firstRow="1" bandRow="1">
                <a:effectLst>
                  <a:outerShdw blurRad="50800" dist="38100" dir="10800000" algn="r" rotWithShape="0">
                    <a:prstClr val="black">
                      <a:alpha val="40000"/>
                    </a:prstClr>
                  </a:outerShdw>
                </a:effectLst>
                <a:tableStyleId>{69CF1AB2-1976-4502-BF36-3FF5EA218861}</a:tableStyleId>
              </a:tblPr>
              <a:tblGrid>
                <a:gridCol w="954401">
                  <a:extLst>
                    <a:ext uri="{9D8B030D-6E8A-4147-A177-3AD203B41FA5}">
                      <a16:colId xmlns:a16="http://schemas.microsoft.com/office/drawing/2014/main" val="697058820"/>
                    </a:ext>
                  </a:extLst>
                </a:gridCol>
                <a:gridCol w="6023400">
                  <a:extLst>
                    <a:ext uri="{9D8B030D-6E8A-4147-A177-3AD203B41FA5}">
                      <a16:colId xmlns:a16="http://schemas.microsoft.com/office/drawing/2014/main" val="861993599"/>
                    </a:ext>
                  </a:extLst>
                </a:gridCol>
              </a:tblGrid>
              <a:tr h="579776">
                <a:tc>
                  <a:txBody>
                    <a:bodyPr/>
                    <a:lstStyle/>
                    <a:p>
                      <a:pPr algn="ctr"/>
                      <a:r>
                        <a:rPr lang="el-GR" sz="2000" b="0" dirty="0">
                          <a:latin typeface="Corbel" panose="020B0503020204020204" pitchFamily="34" charset="0"/>
                        </a:rPr>
                        <a:t>1.</a:t>
                      </a:r>
                      <a:endParaRPr lang="en-US" sz="2000" b="0" dirty="0">
                        <a:latin typeface="Corbel" panose="020B0503020204020204" pitchFamily="34" charset="0"/>
                      </a:endParaRPr>
                    </a:p>
                  </a:txBody>
                  <a:tcPr>
                    <a:solidFill>
                      <a:schemeClr val="accent1">
                        <a:lumMod val="40000"/>
                        <a:lumOff val="60000"/>
                      </a:schemeClr>
                    </a:solidFill>
                  </a:tcPr>
                </a:tc>
                <a:tc>
                  <a:txBody>
                    <a:bodyPr/>
                    <a:lstStyle/>
                    <a:p>
                      <a:pPr algn="ctr"/>
                      <a:r>
                        <a:rPr lang="el-GR" sz="2000" b="0" dirty="0">
                          <a:latin typeface="Corbel" panose="020B0503020204020204" pitchFamily="34" charset="0"/>
                        </a:rPr>
                        <a:t>Μια κινητήρια συνιστώσα με επίκεντρο τον </a:t>
                      </a:r>
                      <a:r>
                        <a:rPr lang="el-GR" sz="2000" b="1" dirty="0">
                          <a:latin typeface="Corbel" panose="020B0503020204020204" pitchFamily="34" charset="0"/>
                        </a:rPr>
                        <a:t>λόγο για την ανάληψη δράσης</a:t>
                      </a:r>
                    </a:p>
                    <a:p>
                      <a:pPr algn="ctr"/>
                      <a:endParaRPr lang="en-US" sz="2000" b="0" dirty="0">
                        <a:latin typeface="Corbel" panose="020B0503020204020204" pitchFamily="34" charset="0"/>
                      </a:endParaRPr>
                    </a:p>
                  </a:txBody>
                  <a:tcPr>
                    <a:solidFill>
                      <a:schemeClr val="accent1">
                        <a:lumMod val="20000"/>
                        <a:lumOff val="80000"/>
                      </a:schemeClr>
                    </a:solidFill>
                  </a:tcPr>
                </a:tc>
                <a:extLst>
                  <a:ext uri="{0D108BD9-81ED-4DB2-BD59-A6C34878D82A}">
                    <a16:rowId xmlns:a16="http://schemas.microsoft.com/office/drawing/2014/main" val="2063975306"/>
                  </a:ext>
                </a:extLst>
              </a:tr>
              <a:tr h="714367">
                <a:tc>
                  <a:txBody>
                    <a:bodyPr/>
                    <a:lstStyle/>
                    <a:p>
                      <a:pPr algn="ctr"/>
                      <a:r>
                        <a:rPr lang="el-GR" sz="2000" b="0" dirty="0">
                          <a:latin typeface="Corbel" panose="020B0503020204020204" pitchFamily="34" charset="0"/>
                        </a:rPr>
                        <a:t>2.</a:t>
                      </a:r>
                      <a:endParaRPr lang="en-US" sz="2000" b="0" dirty="0">
                        <a:latin typeface="Corbel" panose="020B0503020204020204" pitchFamily="34" charset="0"/>
                      </a:endParaRPr>
                    </a:p>
                  </a:txBody>
                  <a:tcPr>
                    <a:solidFill>
                      <a:schemeClr val="accent1">
                        <a:lumMod val="40000"/>
                        <a:lumOff val="60000"/>
                      </a:schemeClr>
                    </a:solidFill>
                  </a:tcPr>
                </a:tc>
                <a:tc>
                  <a:txBody>
                    <a:bodyPr/>
                    <a:lstStyle/>
                    <a:p>
                      <a:pPr algn="ctr"/>
                      <a:r>
                        <a:rPr lang="el-GR" sz="2000" b="0" dirty="0">
                          <a:latin typeface="Corbel" panose="020B0503020204020204" pitchFamily="34" charset="0"/>
                        </a:rPr>
                        <a:t>Μια συνιστώσα δράσης στην οποία εστιάζεται ο </a:t>
                      </a:r>
                      <a:r>
                        <a:rPr lang="el-GR" sz="2000" b="1" dirty="0">
                          <a:latin typeface="Corbel" panose="020B0503020204020204" pitchFamily="34" charset="0"/>
                        </a:rPr>
                        <a:t>τρόπος δράσης </a:t>
                      </a:r>
                    </a:p>
                    <a:p>
                      <a:pPr algn="ctr"/>
                      <a:endParaRPr lang="en-US" sz="2000" b="0" dirty="0">
                        <a:latin typeface="Corbel" panose="020B0503020204020204" pitchFamily="34" charset="0"/>
                      </a:endParaRPr>
                    </a:p>
                  </a:txBody>
                  <a:tcPr>
                    <a:solidFill>
                      <a:schemeClr val="accent1">
                        <a:lumMod val="20000"/>
                        <a:lumOff val="80000"/>
                      </a:schemeClr>
                    </a:solidFill>
                  </a:tcPr>
                </a:tc>
                <a:extLst>
                  <a:ext uri="{0D108BD9-81ED-4DB2-BD59-A6C34878D82A}">
                    <a16:rowId xmlns:a16="http://schemas.microsoft.com/office/drawing/2014/main" val="3523631687"/>
                  </a:ext>
                </a:extLst>
              </a:tr>
              <a:tr h="579777">
                <a:tc>
                  <a:txBody>
                    <a:bodyPr/>
                    <a:lstStyle/>
                    <a:p>
                      <a:pPr algn="ctr"/>
                      <a:r>
                        <a:rPr lang="el-GR" sz="2000" b="0" dirty="0">
                          <a:latin typeface="Corbel" panose="020B0503020204020204" pitchFamily="34" charset="0"/>
                        </a:rPr>
                        <a:t>3.</a:t>
                      </a:r>
                      <a:endParaRPr lang="en-US" sz="2000" b="0" dirty="0">
                        <a:latin typeface="Corbel" panose="020B0503020204020204" pitchFamily="34" charset="0"/>
                      </a:endParaRPr>
                    </a:p>
                  </a:txBody>
                  <a:tcPr>
                    <a:solidFill>
                      <a:schemeClr val="accent1">
                        <a:lumMod val="40000"/>
                        <a:lumOff val="60000"/>
                      </a:schemeClr>
                    </a:solidFill>
                  </a:tcPr>
                </a:tc>
                <a:tc>
                  <a:txBody>
                    <a:bodyPr/>
                    <a:lstStyle/>
                    <a:p>
                      <a:pPr algn="ctr"/>
                      <a:r>
                        <a:rPr lang="el-GR" sz="2000" b="0" dirty="0">
                          <a:latin typeface="Corbel" panose="020B0503020204020204" pitchFamily="34" charset="0"/>
                        </a:rPr>
                        <a:t>Μια συνιστώσα </a:t>
                      </a:r>
                      <a:r>
                        <a:rPr lang="el-GR" sz="2000" b="1" dirty="0">
                          <a:latin typeface="Corbel" panose="020B0503020204020204" pitchFamily="34" charset="0"/>
                        </a:rPr>
                        <a:t>περιβαλλοντικής υποστήριξης </a:t>
                      </a:r>
                      <a:r>
                        <a:rPr lang="el-GR" sz="2000" b="0" dirty="0">
                          <a:latin typeface="Corbel" panose="020B0503020204020204" pitchFamily="34" charset="0"/>
                        </a:rPr>
                        <a:t>όπου εστιάζεται το πότε και πού θα αναληφθεί η δράση</a:t>
                      </a:r>
                    </a:p>
                    <a:p>
                      <a:pPr algn="ctr"/>
                      <a:endParaRPr lang="en-US" sz="2000" b="0" dirty="0">
                        <a:latin typeface="Corbel" panose="020B0503020204020204" pitchFamily="34" charset="0"/>
                      </a:endParaRPr>
                    </a:p>
                  </a:txBody>
                  <a:tcPr>
                    <a:solidFill>
                      <a:schemeClr val="accent1">
                        <a:lumMod val="20000"/>
                        <a:lumOff val="80000"/>
                      </a:schemeClr>
                    </a:solidFill>
                  </a:tcPr>
                </a:tc>
                <a:extLst>
                  <a:ext uri="{0D108BD9-81ED-4DB2-BD59-A6C34878D82A}">
                    <a16:rowId xmlns:a16="http://schemas.microsoft.com/office/drawing/2014/main" val="3870412776"/>
                  </a:ext>
                </a:extLst>
              </a:tr>
            </a:tbl>
          </a:graphicData>
        </a:graphic>
      </p:graphicFrame>
      <p:sp>
        <p:nvSpPr>
          <p:cNvPr id="8" name="Rectangle 7">
            <a:extLst>
              <a:ext uri="{FF2B5EF4-FFF2-40B4-BE49-F238E27FC236}">
                <a16:creationId xmlns:a16="http://schemas.microsoft.com/office/drawing/2014/main" id="{ECCBA5AE-9267-6972-B83F-098397E1574E}"/>
              </a:ext>
            </a:extLst>
          </p:cNvPr>
          <p:cNvSpPr/>
          <p:nvPr/>
        </p:nvSpPr>
        <p:spPr>
          <a:xfrm>
            <a:off x="2143886" y="1248499"/>
            <a:ext cx="6977801" cy="854277"/>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l-GR"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Η διατροφική αγωγή αποτελείται από </a:t>
            </a:r>
            <a:r>
              <a:rPr kumimoji="0" lang="en-US"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3</a:t>
            </a:r>
            <a:r>
              <a:rPr kumimoji="0" lang="el-GR"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βασικά συστατικά: </a:t>
            </a:r>
            <a:endParaRPr lang="en-US" b="1" dirty="0"/>
          </a:p>
        </p:txBody>
      </p:sp>
    </p:spTree>
    <p:extLst>
      <p:ext uri="{BB962C8B-B14F-4D97-AF65-F5344CB8AC3E}">
        <p14:creationId xmlns:p14="http://schemas.microsoft.com/office/powerpoint/2010/main" val="3474283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10">
            <a:extLst>
              <a:ext uri="{FF2B5EF4-FFF2-40B4-BE49-F238E27FC236}">
                <a16:creationId xmlns:a16="http://schemas.microsoft.com/office/drawing/2014/main" id="{9E1DB573-B6A2-6D7A-0575-4CD9400C6192}"/>
              </a:ext>
            </a:extLst>
          </p:cNvPr>
          <p:cNvGraphicFramePr>
            <a:graphicFrameLocks noGrp="1"/>
          </p:cNvGraphicFramePr>
          <p:nvPr/>
        </p:nvGraphicFramePr>
        <p:xfrm>
          <a:off x="734964" y="2378767"/>
          <a:ext cx="6977801" cy="3017520"/>
        </p:xfrm>
        <a:graphic>
          <a:graphicData uri="http://schemas.openxmlformats.org/drawingml/2006/table">
            <a:tbl>
              <a:tblPr firstRow="1" bandRow="1">
                <a:effectLst>
                  <a:outerShdw blurRad="50800" dist="38100" dir="10800000" algn="r" rotWithShape="0">
                    <a:prstClr val="black">
                      <a:alpha val="40000"/>
                    </a:prstClr>
                  </a:outerShdw>
                </a:effectLst>
                <a:tableStyleId>{69CF1AB2-1976-4502-BF36-3FF5EA218861}</a:tableStyleId>
              </a:tblPr>
              <a:tblGrid>
                <a:gridCol w="954401">
                  <a:extLst>
                    <a:ext uri="{9D8B030D-6E8A-4147-A177-3AD203B41FA5}">
                      <a16:colId xmlns:a16="http://schemas.microsoft.com/office/drawing/2014/main" val="697058820"/>
                    </a:ext>
                  </a:extLst>
                </a:gridCol>
                <a:gridCol w="6023400">
                  <a:extLst>
                    <a:ext uri="{9D8B030D-6E8A-4147-A177-3AD203B41FA5}">
                      <a16:colId xmlns:a16="http://schemas.microsoft.com/office/drawing/2014/main" val="861993599"/>
                    </a:ext>
                  </a:extLst>
                </a:gridCol>
              </a:tblGrid>
              <a:tr h="579776">
                <a:tc>
                  <a:txBody>
                    <a:bodyPr/>
                    <a:lstStyle/>
                    <a:p>
                      <a:pPr algn="ctr"/>
                      <a:r>
                        <a:rPr lang="el-GR" sz="2000" b="0" dirty="0">
                          <a:latin typeface="Corbel" panose="020B0503020204020204" pitchFamily="34" charset="0"/>
                        </a:rPr>
                        <a:t>1.</a:t>
                      </a:r>
                      <a:endParaRPr lang="en-US" sz="2000" b="0" dirty="0">
                        <a:latin typeface="Corbel" panose="020B0503020204020204" pitchFamily="34" charset="0"/>
                      </a:endParaRPr>
                    </a:p>
                  </a:txBody>
                  <a:tcPr>
                    <a:solidFill>
                      <a:schemeClr val="accent1">
                        <a:lumMod val="40000"/>
                        <a:lumOff val="60000"/>
                      </a:schemeClr>
                    </a:solidFill>
                  </a:tcPr>
                </a:tc>
                <a:tc>
                  <a:txBody>
                    <a:bodyPr/>
                    <a:lstStyle/>
                    <a:p>
                      <a:pPr algn="ctr"/>
                      <a:r>
                        <a:rPr lang="el-GR" sz="2000" b="0" dirty="0">
                          <a:latin typeface="Corbel" panose="020B0503020204020204" pitchFamily="34" charset="0"/>
                        </a:rPr>
                        <a:t>Μια κινητήρια συνιστώσα με επίκεντρο τον </a:t>
                      </a:r>
                      <a:r>
                        <a:rPr lang="el-GR" sz="2000" b="1" dirty="0">
                          <a:latin typeface="Corbel" panose="020B0503020204020204" pitchFamily="34" charset="0"/>
                        </a:rPr>
                        <a:t>λόγο για την ανάληψη δράσης</a:t>
                      </a:r>
                    </a:p>
                    <a:p>
                      <a:pPr algn="ctr"/>
                      <a:endParaRPr lang="en-US" sz="2000" b="0" dirty="0">
                        <a:latin typeface="Corbel" panose="020B0503020204020204" pitchFamily="34" charset="0"/>
                      </a:endParaRPr>
                    </a:p>
                  </a:txBody>
                  <a:tcPr>
                    <a:solidFill>
                      <a:schemeClr val="accent1">
                        <a:lumMod val="20000"/>
                        <a:lumOff val="80000"/>
                      </a:schemeClr>
                    </a:solidFill>
                  </a:tcPr>
                </a:tc>
                <a:extLst>
                  <a:ext uri="{0D108BD9-81ED-4DB2-BD59-A6C34878D82A}">
                    <a16:rowId xmlns:a16="http://schemas.microsoft.com/office/drawing/2014/main" val="2063975306"/>
                  </a:ext>
                </a:extLst>
              </a:tr>
              <a:tr h="714367">
                <a:tc>
                  <a:txBody>
                    <a:bodyPr/>
                    <a:lstStyle/>
                    <a:p>
                      <a:pPr algn="ctr"/>
                      <a:r>
                        <a:rPr lang="el-GR" sz="2000" b="0" dirty="0">
                          <a:latin typeface="Corbel" panose="020B0503020204020204" pitchFamily="34" charset="0"/>
                        </a:rPr>
                        <a:t>2.</a:t>
                      </a:r>
                      <a:endParaRPr lang="en-US" sz="2000" b="0" dirty="0">
                        <a:latin typeface="Corbel" panose="020B0503020204020204" pitchFamily="34" charset="0"/>
                      </a:endParaRPr>
                    </a:p>
                  </a:txBody>
                  <a:tcPr>
                    <a:solidFill>
                      <a:schemeClr val="accent1">
                        <a:lumMod val="40000"/>
                        <a:lumOff val="60000"/>
                      </a:schemeClr>
                    </a:solidFill>
                  </a:tcPr>
                </a:tc>
                <a:tc>
                  <a:txBody>
                    <a:bodyPr/>
                    <a:lstStyle/>
                    <a:p>
                      <a:pPr algn="ctr"/>
                      <a:r>
                        <a:rPr lang="el-GR" sz="2000" b="0" dirty="0">
                          <a:latin typeface="Corbel" panose="020B0503020204020204" pitchFamily="34" charset="0"/>
                        </a:rPr>
                        <a:t>Μια συνιστώσα δράσης στην οποία εστιάζεται </a:t>
                      </a:r>
                      <a:r>
                        <a:rPr lang="el-GR" sz="2000" b="1" dirty="0">
                          <a:latin typeface="Corbel" panose="020B0503020204020204" pitchFamily="34" charset="0"/>
                        </a:rPr>
                        <a:t>ο τρόπος δράσης </a:t>
                      </a:r>
                    </a:p>
                    <a:p>
                      <a:pPr algn="ctr"/>
                      <a:endParaRPr lang="en-US" sz="2000" b="0" dirty="0">
                        <a:latin typeface="Corbel" panose="020B0503020204020204" pitchFamily="34" charset="0"/>
                      </a:endParaRPr>
                    </a:p>
                  </a:txBody>
                  <a:tcPr>
                    <a:solidFill>
                      <a:schemeClr val="accent1">
                        <a:lumMod val="20000"/>
                        <a:lumOff val="80000"/>
                      </a:schemeClr>
                    </a:solidFill>
                  </a:tcPr>
                </a:tc>
                <a:extLst>
                  <a:ext uri="{0D108BD9-81ED-4DB2-BD59-A6C34878D82A}">
                    <a16:rowId xmlns:a16="http://schemas.microsoft.com/office/drawing/2014/main" val="3523631687"/>
                  </a:ext>
                </a:extLst>
              </a:tr>
              <a:tr h="579777">
                <a:tc>
                  <a:txBody>
                    <a:bodyPr/>
                    <a:lstStyle/>
                    <a:p>
                      <a:pPr algn="ctr"/>
                      <a:r>
                        <a:rPr lang="el-GR" sz="2000" b="0" dirty="0">
                          <a:latin typeface="Corbel" panose="020B0503020204020204" pitchFamily="34" charset="0"/>
                        </a:rPr>
                        <a:t>3.</a:t>
                      </a:r>
                      <a:endParaRPr lang="en-US" sz="2000" b="0" dirty="0">
                        <a:latin typeface="Corbel" panose="020B0503020204020204" pitchFamily="34" charset="0"/>
                      </a:endParaRPr>
                    </a:p>
                  </a:txBody>
                  <a:tcPr>
                    <a:solidFill>
                      <a:schemeClr val="accent1">
                        <a:lumMod val="40000"/>
                        <a:lumOff val="60000"/>
                      </a:schemeClr>
                    </a:solidFill>
                  </a:tcPr>
                </a:tc>
                <a:tc>
                  <a:txBody>
                    <a:bodyPr/>
                    <a:lstStyle/>
                    <a:p>
                      <a:pPr algn="ctr"/>
                      <a:r>
                        <a:rPr lang="el-GR" sz="2000" b="0" dirty="0">
                          <a:latin typeface="Corbel" panose="020B0503020204020204" pitchFamily="34" charset="0"/>
                        </a:rPr>
                        <a:t>Μια συνιστώσα </a:t>
                      </a:r>
                      <a:r>
                        <a:rPr lang="el-GR" sz="2000" b="1" dirty="0">
                          <a:latin typeface="Corbel" panose="020B0503020204020204" pitchFamily="34" charset="0"/>
                        </a:rPr>
                        <a:t>περιβαλλοντικής υποστήριξης </a:t>
                      </a:r>
                      <a:r>
                        <a:rPr lang="el-GR" sz="2000" b="0" dirty="0">
                          <a:latin typeface="Corbel" panose="020B0503020204020204" pitchFamily="34" charset="0"/>
                        </a:rPr>
                        <a:t>όπου εστιάζεται το πότε και πού θα αναληφθεί η δράση</a:t>
                      </a:r>
                    </a:p>
                    <a:p>
                      <a:pPr algn="ctr"/>
                      <a:endParaRPr lang="en-US" sz="2000" b="0" dirty="0">
                        <a:latin typeface="Corbel" panose="020B0503020204020204" pitchFamily="34" charset="0"/>
                      </a:endParaRPr>
                    </a:p>
                  </a:txBody>
                  <a:tcPr>
                    <a:solidFill>
                      <a:schemeClr val="accent1">
                        <a:lumMod val="20000"/>
                        <a:lumOff val="80000"/>
                      </a:schemeClr>
                    </a:solidFill>
                  </a:tcPr>
                </a:tc>
                <a:extLst>
                  <a:ext uri="{0D108BD9-81ED-4DB2-BD59-A6C34878D82A}">
                    <a16:rowId xmlns:a16="http://schemas.microsoft.com/office/drawing/2014/main" val="3870412776"/>
                  </a:ext>
                </a:extLst>
              </a:tr>
            </a:tbl>
          </a:graphicData>
        </a:graphic>
      </p:graphicFrame>
      <p:sp>
        <p:nvSpPr>
          <p:cNvPr id="8" name="Rectangle 7">
            <a:extLst>
              <a:ext uri="{FF2B5EF4-FFF2-40B4-BE49-F238E27FC236}">
                <a16:creationId xmlns:a16="http://schemas.microsoft.com/office/drawing/2014/main" id="{ECCBA5AE-9267-6972-B83F-098397E1574E}"/>
              </a:ext>
            </a:extLst>
          </p:cNvPr>
          <p:cNvSpPr/>
          <p:nvPr/>
        </p:nvSpPr>
        <p:spPr>
          <a:xfrm>
            <a:off x="734963" y="1285821"/>
            <a:ext cx="6977801" cy="854277"/>
          </a:xfrm>
          <a:prstGeom prst="rect">
            <a:avLst/>
          </a:prstGeom>
          <a:solidFill>
            <a:schemeClr val="accent1">
              <a:lumMod val="40000"/>
              <a:lumOff val="6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0" lang="el-GR"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Η διατροφική αγωγή αποτελείται από </a:t>
            </a:r>
            <a:r>
              <a:rPr kumimoji="0" lang="en-US"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3</a:t>
            </a:r>
            <a:r>
              <a:rPr kumimoji="0" lang="el-GR"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βασικά συστατικά: </a:t>
            </a:r>
            <a:endParaRPr lang="en-US" b="1" dirty="0"/>
          </a:p>
        </p:txBody>
      </p:sp>
      <p:sp>
        <p:nvSpPr>
          <p:cNvPr id="10" name="TextBox 9">
            <a:extLst>
              <a:ext uri="{FF2B5EF4-FFF2-40B4-BE49-F238E27FC236}">
                <a16:creationId xmlns:a16="http://schemas.microsoft.com/office/drawing/2014/main" id="{645B2308-40E3-FD29-94CE-85A64CC03E3E}"/>
              </a:ext>
            </a:extLst>
          </p:cNvPr>
          <p:cNvSpPr txBox="1"/>
          <p:nvPr/>
        </p:nvSpPr>
        <p:spPr>
          <a:xfrm>
            <a:off x="8061829" y="3325671"/>
            <a:ext cx="3546698" cy="1123712"/>
          </a:xfrm>
          <a:prstGeom prst="round2DiagRect">
            <a:avLst/>
          </a:prstGeom>
          <a:solidFill>
            <a:schemeClr val="accent2"/>
          </a:solidFill>
        </p:spPr>
        <p:txBody>
          <a:bodyPr wrap="square">
            <a:spAutoFit/>
          </a:bodyPr>
          <a:lstStyle/>
          <a:p>
            <a:pPr algn="ctr"/>
            <a:r>
              <a:rPr lang="el-GR" sz="2000" dirty="0">
                <a:solidFill>
                  <a:schemeClr val="bg1"/>
                </a:solidFill>
                <a:latin typeface="Corbel" panose="020B0503020204020204" pitchFamily="34" charset="0"/>
              </a:rPr>
              <a:t>Θεωρητικά υποδείγματα που χρησιμοποιούνται στο 2</a:t>
            </a:r>
            <a:r>
              <a:rPr lang="el-GR" sz="2000" baseline="30000" dirty="0">
                <a:solidFill>
                  <a:schemeClr val="bg1"/>
                </a:solidFill>
                <a:latin typeface="Corbel" panose="020B0503020204020204" pitchFamily="34" charset="0"/>
              </a:rPr>
              <a:t>ο</a:t>
            </a:r>
            <a:endParaRPr lang="el-GR" sz="2000" dirty="0">
              <a:solidFill>
                <a:schemeClr val="bg1"/>
              </a:solidFill>
              <a:latin typeface="Corbel" panose="020B0503020204020204" pitchFamily="34" charset="0"/>
            </a:endParaRPr>
          </a:p>
          <a:p>
            <a:pPr algn="ctr"/>
            <a:r>
              <a:rPr lang="el-GR" sz="2000" dirty="0">
                <a:solidFill>
                  <a:schemeClr val="bg1"/>
                </a:solidFill>
                <a:latin typeface="Corbel" panose="020B0503020204020204" pitchFamily="34" charset="0"/>
              </a:rPr>
              <a:t>συστατικό</a:t>
            </a:r>
            <a:endParaRPr lang="en-US" sz="2000" dirty="0">
              <a:solidFill>
                <a:schemeClr val="bg1"/>
              </a:solidFill>
              <a:latin typeface="Corbel" panose="020B0503020204020204" pitchFamily="34" charset="0"/>
            </a:endParaRPr>
          </a:p>
        </p:txBody>
      </p:sp>
    </p:spTree>
    <p:extLst>
      <p:ext uri="{BB962C8B-B14F-4D97-AF65-F5344CB8AC3E}">
        <p14:creationId xmlns:p14="http://schemas.microsoft.com/office/powerpoint/2010/main" val="2920023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68C87184-FB7D-9D6F-3F18-B685A3688383}"/>
              </a:ext>
            </a:extLst>
          </p:cNvPr>
          <p:cNvGraphicFramePr/>
          <p:nvPr>
            <p:extLst>
              <p:ext uri="{D42A27DB-BD31-4B8C-83A1-F6EECF244321}">
                <p14:modId xmlns:p14="http://schemas.microsoft.com/office/powerpoint/2010/main" val="122150250"/>
              </p:ext>
            </p:extLst>
          </p:nvPr>
        </p:nvGraphicFramePr>
        <p:xfrm>
          <a:off x="2032000" y="401216"/>
          <a:ext cx="8455608" cy="57371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18044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68C87184-FB7D-9D6F-3F18-B685A3688383}"/>
              </a:ext>
            </a:extLst>
          </p:cNvPr>
          <p:cNvGraphicFramePr/>
          <p:nvPr>
            <p:extLst>
              <p:ext uri="{D42A27DB-BD31-4B8C-83A1-F6EECF244321}">
                <p14:modId xmlns:p14="http://schemas.microsoft.com/office/powerpoint/2010/main" val="672528935"/>
              </p:ext>
            </p:extLst>
          </p:nvPr>
        </p:nvGraphicFramePr>
        <p:xfrm>
          <a:off x="2032000" y="401216"/>
          <a:ext cx="8455608" cy="57371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188359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8F0A876A-026E-2FBF-4845-A612CA2C8F8A}"/>
              </a:ext>
            </a:extLst>
          </p:cNvPr>
          <p:cNvSpPr txBox="1"/>
          <p:nvPr/>
        </p:nvSpPr>
        <p:spPr>
          <a:xfrm>
            <a:off x="5585926" y="754633"/>
            <a:ext cx="6096000" cy="584775"/>
          </a:xfrm>
          <a:prstGeom prst="rect">
            <a:avLst/>
          </a:prstGeom>
          <a:noFill/>
        </p:spPr>
        <p:txBody>
          <a:bodyPr wrap="square">
            <a:spAutoFit/>
          </a:bodyPr>
          <a:lstStyle/>
          <a:p>
            <a:pPr algn="ctr"/>
            <a:r>
              <a:rPr lang="el-GR" sz="3200" dirty="0">
                <a:solidFill>
                  <a:schemeClr val="accent2"/>
                </a:solidFill>
              </a:rPr>
              <a:t>ΓΕΝΙΚΕΣ ΠΛΗΡΟΦΟΡΙΕΣ</a:t>
            </a:r>
            <a:endParaRPr lang="en-US" sz="3200" dirty="0">
              <a:solidFill>
                <a:schemeClr val="accent2"/>
              </a:solidFill>
            </a:endParaRPr>
          </a:p>
        </p:txBody>
      </p:sp>
      <p:sp>
        <p:nvSpPr>
          <p:cNvPr id="10" name="TextBox 9">
            <a:extLst>
              <a:ext uri="{FF2B5EF4-FFF2-40B4-BE49-F238E27FC236}">
                <a16:creationId xmlns:a16="http://schemas.microsoft.com/office/drawing/2014/main" id="{C9EED6F6-B753-BC3E-CF5B-6913BF727350}"/>
              </a:ext>
            </a:extLst>
          </p:cNvPr>
          <p:cNvSpPr txBox="1"/>
          <p:nvPr/>
        </p:nvSpPr>
        <p:spPr>
          <a:xfrm>
            <a:off x="5312903" y="1571533"/>
            <a:ext cx="6369023" cy="4708981"/>
          </a:xfrm>
          <a:prstGeom prst="rect">
            <a:avLst/>
          </a:prstGeom>
          <a:noFill/>
        </p:spPr>
        <p:txBody>
          <a:bodyPr wrap="square">
            <a:spAutoFit/>
          </a:bodyPr>
          <a:lstStyle/>
          <a:p>
            <a:pPr marL="342900" indent="-342900" algn="just">
              <a:buFont typeface="Wingdings" panose="05000000000000000000" pitchFamily="2" charset="2"/>
              <a:buChar char="§"/>
            </a:pPr>
            <a:r>
              <a:rPr lang="el-GR" sz="2000" dirty="0">
                <a:latin typeface="Corbel" panose="020B0503020204020204" pitchFamily="34" charset="0"/>
              </a:rPr>
              <a:t>Η κοινωνική γνωσιακή θεωρία</a:t>
            </a:r>
            <a:r>
              <a:rPr lang="en-US" sz="2000" dirty="0">
                <a:latin typeface="Corbel" panose="020B0503020204020204" pitchFamily="34" charset="0"/>
              </a:rPr>
              <a:t> (</a:t>
            </a:r>
            <a:r>
              <a:rPr lang="el-GR" sz="2000" dirty="0">
                <a:latin typeface="Corbel" panose="020B0503020204020204" pitchFamily="34" charset="0"/>
              </a:rPr>
              <a:t>ΚΓΘ), όπως προτάθηκε και αναπτύχθηκε από τον </a:t>
            </a:r>
            <a:r>
              <a:rPr lang="el-GR" sz="2000" dirty="0" err="1">
                <a:latin typeface="Corbel" panose="020B0503020204020204" pitchFamily="34" charset="0"/>
              </a:rPr>
              <a:t>Bandura</a:t>
            </a:r>
            <a:r>
              <a:rPr lang="el-GR" sz="2000" dirty="0">
                <a:latin typeface="Corbel" panose="020B0503020204020204" pitchFamily="34" charset="0"/>
              </a:rPr>
              <a:t> για την ανάλυση και κατανόηση της ανθρώπινης σκέψης, της κινητοποίησης και της δράσης γενικά, έγινε </a:t>
            </a:r>
            <a:r>
              <a:rPr lang="el-GR" sz="2000" b="1" dirty="0">
                <a:latin typeface="Corbel" panose="020B0503020204020204" pitchFamily="34" charset="0"/>
              </a:rPr>
              <a:t>η πιο διαδεδομένη θεωρία</a:t>
            </a:r>
            <a:r>
              <a:rPr lang="el-GR" sz="2000" dirty="0">
                <a:latin typeface="Corbel" panose="020B0503020204020204" pitchFamily="34" charset="0"/>
              </a:rPr>
              <a:t> για το σχεδιασμό προγραμμάτων διατροφής </a:t>
            </a:r>
            <a:r>
              <a:rPr lang="en-US" sz="2000" dirty="0">
                <a:latin typeface="Corbel" panose="020B0503020204020204" pitchFamily="34" charset="0"/>
              </a:rPr>
              <a:t>&amp;</a:t>
            </a:r>
            <a:r>
              <a:rPr lang="el-GR" sz="2000" dirty="0">
                <a:latin typeface="Corbel" panose="020B0503020204020204" pitchFamily="34" charset="0"/>
              </a:rPr>
              <a:t> προαγωγής της υγείας. </a:t>
            </a:r>
          </a:p>
          <a:p>
            <a:pPr marL="342900" indent="-342900" algn="just">
              <a:buFont typeface="Wingdings" panose="05000000000000000000" pitchFamily="2" charset="2"/>
              <a:buChar char="§"/>
            </a:pPr>
            <a:endParaRPr lang="en-US" sz="2000" dirty="0">
              <a:latin typeface="Corbel" panose="020B0503020204020204" pitchFamily="34" charset="0"/>
            </a:endParaRPr>
          </a:p>
          <a:p>
            <a:pPr marL="342900" indent="-342900" algn="just">
              <a:buFont typeface="Wingdings" panose="05000000000000000000" pitchFamily="2" charset="2"/>
              <a:buChar char="§"/>
            </a:pPr>
            <a:r>
              <a:rPr lang="el-GR" sz="2000" dirty="0">
                <a:latin typeface="Corbel" panose="020B0503020204020204" pitchFamily="34" charset="0"/>
              </a:rPr>
              <a:t>Παρέχει ένα πλαίσιο για την </a:t>
            </a:r>
            <a:r>
              <a:rPr lang="el-GR" sz="2000" b="1" dirty="0">
                <a:latin typeface="Corbel" panose="020B0503020204020204" pitchFamily="34" charset="0"/>
              </a:rPr>
              <a:t>κατανόηση των καθοριστικών παραγόντων συμπεριφοράς</a:t>
            </a:r>
            <a:r>
              <a:rPr lang="el-GR" sz="2000" dirty="0">
                <a:latin typeface="Corbel" panose="020B0503020204020204" pitchFamily="34" charset="0"/>
              </a:rPr>
              <a:t>, και περιγράφει τις </a:t>
            </a:r>
            <a:r>
              <a:rPr lang="el-GR" sz="2000" b="1" dirty="0">
                <a:latin typeface="Corbel" panose="020B0503020204020204" pitchFamily="34" charset="0"/>
              </a:rPr>
              <a:t>πιθανές διαδικασίες αλλαγής συμπεριφοράς</a:t>
            </a:r>
            <a:r>
              <a:rPr lang="el-GR" sz="2000" dirty="0">
                <a:latin typeface="Corbel" panose="020B0503020204020204" pitchFamily="34" charset="0"/>
              </a:rPr>
              <a:t> που μπορούν να χρησιμοποιήσουν οι εκπαιδευτές διατροφής ώστε να σχεδιάσουν δραστηριότητες για να βοηθήσουν και να ενδυναμώσουν τους ανθρώπους να αναλάβουν δράση.</a:t>
            </a:r>
          </a:p>
        </p:txBody>
      </p:sp>
      <p:pic>
        <p:nvPicPr>
          <p:cNvPr id="18" name="Picture 17">
            <a:extLst>
              <a:ext uri="{FF2B5EF4-FFF2-40B4-BE49-F238E27FC236}">
                <a16:creationId xmlns:a16="http://schemas.microsoft.com/office/drawing/2014/main" id="{D4590F0B-99C8-6EEC-9381-FEDD5A9B5537}"/>
              </a:ext>
            </a:extLst>
          </p:cNvPr>
          <p:cNvPicPr>
            <a:picLocks noChangeAspect="1"/>
          </p:cNvPicPr>
          <p:nvPr/>
        </p:nvPicPr>
        <p:blipFill>
          <a:blip r:embed="rId2"/>
          <a:stretch>
            <a:fillRect/>
          </a:stretch>
        </p:blipFill>
        <p:spPr>
          <a:xfrm>
            <a:off x="0" y="2274991"/>
            <a:ext cx="5060119" cy="3255546"/>
          </a:xfrm>
          <a:prstGeom prst="rect">
            <a:avLst/>
          </a:prstGeom>
        </p:spPr>
      </p:pic>
    </p:spTree>
    <p:extLst>
      <p:ext uri="{BB962C8B-B14F-4D97-AF65-F5344CB8AC3E}">
        <p14:creationId xmlns:p14="http://schemas.microsoft.com/office/powerpoint/2010/main" val="28237653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E4656A1F-2CE1-414D-0EC4-C27770A21429}"/>
              </a:ext>
            </a:extLst>
          </p:cNvPr>
          <p:cNvSpPr txBox="1"/>
          <p:nvPr/>
        </p:nvSpPr>
        <p:spPr>
          <a:xfrm>
            <a:off x="3107077" y="213560"/>
            <a:ext cx="6096000" cy="584775"/>
          </a:xfrm>
          <a:prstGeom prst="rect">
            <a:avLst/>
          </a:prstGeom>
          <a:noFill/>
        </p:spPr>
        <p:txBody>
          <a:bodyPr wrap="square">
            <a:spAutoFit/>
          </a:bodyPr>
          <a:lstStyle/>
          <a:p>
            <a:pPr algn="ctr"/>
            <a:r>
              <a:rPr lang="el-GR" sz="3200" dirty="0">
                <a:solidFill>
                  <a:schemeClr val="accent2"/>
                </a:solidFill>
                <a:effectLst>
                  <a:outerShdw blurRad="38100" dist="38100" dir="2700000" algn="tl">
                    <a:srgbClr val="000000">
                      <a:alpha val="43137"/>
                    </a:srgbClr>
                  </a:outerShdw>
                </a:effectLst>
              </a:rPr>
              <a:t>ΠΕΡΙΕΧΟΜΕΝΟ</a:t>
            </a:r>
            <a:endParaRPr lang="en-US" sz="3200" dirty="0">
              <a:solidFill>
                <a:schemeClr val="accent2"/>
              </a:solidFill>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BD7CF207-9B16-4904-2112-5E4F4A9B12F7}"/>
              </a:ext>
            </a:extLst>
          </p:cNvPr>
          <p:cNvSpPr txBox="1"/>
          <p:nvPr/>
        </p:nvSpPr>
        <p:spPr>
          <a:xfrm>
            <a:off x="394929" y="1950847"/>
            <a:ext cx="6836296" cy="4401205"/>
          </a:xfrm>
          <a:prstGeom prst="rect">
            <a:avLst/>
          </a:prstGeom>
          <a:noFill/>
        </p:spPr>
        <p:txBody>
          <a:bodyPr wrap="square">
            <a:spAutoFit/>
          </a:bodyPr>
          <a:lstStyle/>
          <a:p>
            <a:pPr algn="just"/>
            <a:endParaRPr lang="en-US" sz="2000" dirty="0">
              <a:latin typeface="Corbel" panose="020B0503020204020204" pitchFamily="34" charset="0"/>
            </a:endParaRPr>
          </a:p>
          <a:p>
            <a:pPr algn="just"/>
            <a:r>
              <a:rPr lang="el-GR" sz="2000" dirty="0">
                <a:latin typeface="Corbel" panose="020B0503020204020204" pitchFamily="34" charset="0"/>
              </a:rPr>
              <a:t>Οι </a:t>
            </a:r>
            <a:r>
              <a:rPr lang="el-GR" sz="2000" b="1" dirty="0">
                <a:latin typeface="Corbel" panose="020B0503020204020204" pitchFamily="34" charset="0"/>
              </a:rPr>
              <a:t>προσωπικοί καθοριστικοί παράγοντες </a:t>
            </a:r>
            <a:r>
              <a:rPr lang="el-GR" sz="2000" dirty="0">
                <a:latin typeface="Corbel" panose="020B0503020204020204" pitchFamily="34" charset="0"/>
              </a:rPr>
              <a:t>περιλαμβάνουν τις σκέψεις, τις πεποιθήσεις &amp; τα συναισθήματα των ανθρώπων. </a:t>
            </a:r>
            <a:endParaRPr lang="en-US" sz="2000" dirty="0">
              <a:latin typeface="Corbel" panose="020B0503020204020204" pitchFamily="34" charset="0"/>
            </a:endParaRPr>
          </a:p>
          <a:p>
            <a:pPr algn="just"/>
            <a:endParaRPr lang="en-US" sz="2000" dirty="0">
              <a:latin typeface="Corbel" panose="020B0503020204020204" pitchFamily="34" charset="0"/>
            </a:endParaRPr>
          </a:p>
          <a:p>
            <a:pPr algn="just"/>
            <a:r>
              <a:rPr lang="el-GR" sz="2000" dirty="0">
                <a:latin typeface="Corbel" panose="020B0503020204020204" pitchFamily="34" charset="0"/>
              </a:rPr>
              <a:t>Οι </a:t>
            </a:r>
            <a:r>
              <a:rPr lang="el-GR" sz="2000" b="1" dirty="0">
                <a:latin typeface="Corbel" panose="020B0503020204020204" pitchFamily="34" charset="0"/>
              </a:rPr>
              <a:t>καθοριστικοί παράγοντες της συμπεριφοράς </a:t>
            </a:r>
            <a:r>
              <a:rPr lang="el-GR" sz="2000" dirty="0">
                <a:latin typeface="Corbel" panose="020B0503020204020204" pitchFamily="34" charset="0"/>
              </a:rPr>
              <a:t>περιλαμβάνουν τις γνώσεις και δεξιότητες που αφορούν στα τρόφιμα, τη διατροφή και την υγεία (</a:t>
            </a:r>
            <a:r>
              <a:rPr lang="el-GR" sz="2000" dirty="0" err="1">
                <a:solidFill>
                  <a:schemeClr val="accent2">
                    <a:lumMod val="75000"/>
                  </a:schemeClr>
                </a:solidFill>
                <a:latin typeface="Corbel" panose="020B0503020204020204" pitchFamily="34" charset="0"/>
              </a:rPr>
              <a:t>συμπεριφορικές</a:t>
            </a:r>
            <a:r>
              <a:rPr lang="el-GR" sz="2000" dirty="0">
                <a:solidFill>
                  <a:schemeClr val="accent2">
                    <a:lumMod val="75000"/>
                  </a:schemeClr>
                </a:solidFill>
                <a:latin typeface="Corbel" panose="020B0503020204020204" pitchFamily="34" charset="0"/>
              </a:rPr>
              <a:t> ικανότητες</a:t>
            </a:r>
            <a:r>
              <a:rPr lang="el-GR" sz="2000" dirty="0">
                <a:latin typeface="Corbel" panose="020B0503020204020204" pitchFamily="34" charset="0"/>
              </a:rPr>
              <a:t>), και τις δεξιότητες στη ρύθμιση, καθοδήγηση και ανάληψη των προσωπικών συμπεριφορών (</a:t>
            </a:r>
            <a:r>
              <a:rPr lang="el-GR" sz="2000" dirty="0">
                <a:solidFill>
                  <a:schemeClr val="accent2">
                    <a:lumMod val="75000"/>
                  </a:schemeClr>
                </a:solidFill>
                <a:latin typeface="Corbel" panose="020B0503020204020204" pitchFamily="34" charset="0"/>
              </a:rPr>
              <a:t>δεξιότητες αυτορρύθμισης</a:t>
            </a:r>
            <a:r>
              <a:rPr lang="el-GR" sz="2000" dirty="0">
                <a:latin typeface="Corbel" panose="020B0503020204020204" pitchFamily="34" charset="0"/>
              </a:rPr>
              <a:t>).</a:t>
            </a:r>
            <a:r>
              <a:rPr lang="en-US" sz="2000" dirty="0">
                <a:latin typeface="Corbel" panose="020B0503020204020204" pitchFamily="34" charset="0"/>
              </a:rPr>
              <a:t> </a:t>
            </a:r>
          </a:p>
          <a:p>
            <a:pPr algn="just"/>
            <a:endParaRPr lang="en-US" sz="2000" dirty="0">
              <a:latin typeface="Corbel" panose="020B0503020204020204" pitchFamily="34" charset="0"/>
            </a:endParaRPr>
          </a:p>
          <a:p>
            <a:pPr algn="just"/>
            <a:r>
              <a:rPr lang="el-GR" sz="2000" dirty="0">
                <a:latin typeface="Corbel" panose="020B0503020204020204" pitchFamily="34" charset="0"/>
              </a:rPr>
              <a:t>Οι </a:t>
            </a:r>
            <a:r>
              <a:rPr lang="el-GR" sz="2000" b="1" dirty="0">
                <a:latin typeface="Corbel" panose="020B0503020204020204" pitchFamily="34" charset="0"/>
              </a:rPr>
              <a:t>περιβαλλοντικοί προσδιοριστές </a:t>
            </a:r>
            <a:r>
              <a:rPr lang="el-GR" sz="2000" dirty="0">
                <a:latin typeface="Corbel" panose="020B0503020204020204" pitchFamily="34" charset="0"/>
              </a:rPr>
              <a:t>περιλαμβάνουν εκείνους τους παράγοντες που είναι εξωτερικοί για τα άτομα, όπως τα κοινωνικά περιβάλλοντα.</a:t>
            </a:r>
          </a:p>
        </p:txBody>
      </p:sp>
      <p:pic>
        <p:nvPicPr>
          <p:cNvPr id="10" name="Picture 9">
            <a:extLst>
              <a:ext uri="{FF2B5EF4-FFF2-40B4-BE49-F238E27FC236}">
                <a16:creationId xmlns:a16="http://schemas.microsoft.com/office/drawing/2014/main" id="{C17DF8E2-1A1A-65C1-9986-6857D47171D0}"/>
              </a:ext>
            </a:extLst>
          </p:cNvPr>
          <p:cNvPicPr>
            <a:picLocks noChangeAspect="1"/>
          </p:cNvPicPr>
          <p:nvPr/>
        </p:nvPicPr>
        <p:blipFill>
          <a:blip r:embed="rId2"/>
          <a:stretch>
            <a:fillRect/>
          </a:stretch>
        </p:blipFill>
        <p:spPr>
          <a:xfrm>
            <a:off x="7578686" y="2305928"/>
            <a:ext cx="4454693" cy="3529762"/>
          </a:xfrm>
          <a:prstGeom prst="rect">
            <a:avLst/>
          </a:prstGeom>
        </p:spPr>
      </p:pic>
      <p:sp>
        <p:nvSpPr>
          <p:cNvPr id="2" name="TextBox 1">
            <a:extLst>
              <a:ext uri="{FF2B5EF4-FFF2-40B4-BE49-F238E27FC236}">
                <a16:creationId xmlns:a16="http://schemas.microsoft.com/office/drawing/2014/main" id="{AE00C84F-7912-9AB3-515B-B9B2CB9BE549}"/>
              </a:ext>
            </a:extLst>
          </p:cNvPr>
          <p:cNvSpPr txBox="1"/>
          <p:nvPr/>
        </p:nvSpPr>
        <p:spPr>
          <a:xfrm>
            <a:off x="394928" y="933063"/>
            <a:ext cx="11520298" cy="1154162"/>
          </a:xfrm>
          <a:prstGeom prst="rect">
            <a:avLst/>
          </a:prstGeom>
          <a:noFill/>
        </p:spPr>
        <p:txBody>
          <a:bodyPr wrap="square" rtlCol="0">
            <a:spAutoFit/>
          </a:bodyPr>
          <a:lstStyle/>
          <a:p>
            <a:pPr algn="ctr"/>
            <a:r>
              <a:rPr lang="el-GR" sz="2300" dirty="0">
                <a:solidFill>
                  <a:srgbClr val="FF6600"/>
                </a:solidFill>
                <a:latin typeface="Corbel" panose="020B0503020204020204" pitchFamily="34" charset="0"/>
              </a:rPr>
              <a:t>Η ΚΓΘ προτείνει ότι οι προσωπικοί, </a:t>
            </a:r>
            <a:r>
              <a:rPr lang="el-GR" sz="2300" dirty="0" err="1">
                <a:solidFill>
                  <a:srgbClr val="FF6600"/>
                </a:solidFill>
                <a:latin typeface="Corbel" panose="020B0503020204020204" pitchFamily="34" charset="0"/>
              </a:rPr>
              <a:t>συμπεριφορικοί</a:t>
            </a:r>
            <a:r>
              <a:rPr lang="el-GR" sz="2300" dirty="0">
                <a:solidFill>
                  <a:srgbClr val="FF6600"/>
                </a:solidFill>
                <a:latin typeface="Corbel" panose="020B0503020204020204" pitchFamily="34" charset="0"/>
              </a:rPr>
              <a:t> &amp; περιβαλλοντικοί καθοριστικοί παράγοντες δουλεύουν με δυναμικό </a:t>
            </a:r>
            <a:r>
              <a:rPr lang="en-US" sz="2300" dirty="0">
                <a:solidFill>
                  <a:srgbClr val="FF6600"/>
                </a:solidFill>
                <a:latin typeface="Corbel" panose="020B0503020204020204" pitchFamily="34" charset="0"/>
              </a:rPr>
              <a:t>&amp;</a:t>
            </a:r>
            <a:r>
              <a:rPr lang="el-GR" sz="2300" dirty="0">
                <a:solidFill>
                  <a:srgbClr val="FF6600"/>
                </a:solidFill>
                <a:latin typeface="Corbel" panose="020B0503020204020204" pitchFamily="34" charset="0"/>
              </a:rPr>
              <a:t> αμοιβαίο τρόπο για να επηρεάσουν τη συμπεριφορά της υγείας.</a:t>
            </a:r>
            <a:endParaRPr lang="en-US" sz="2300" dirty="0">
              <a:solidFill>
                <a:srgbClr val="FF6600"/>
              </a:solidFill>
              <a:latin typeface="Corbel" panose="020B0503020204020204" pitchFamily="34" charset="0"/>
            </a:endParaRPr>
          </a:p>
        </p:txBody>
      </p:sp>
    </p:spTree>
    <p:extLst>
      <p:ext uri="{BB962C8B-B14F-4D97-AF65-F5344CB8AC3E}">
        <p14:creationId xmlns:p14="http://schemas.microsoft.com/office/powerpoint/2010/main" val="2521887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7442E8A-7AD3-396E-73F7-B150ED86A09E}"/>
              </a:ext>
            </a:extLst>
          </p:cNvPr>
          <p:cNvSpPr/>
          <p:nvPr/>
        </p:nvSpPr>
        <p:spPr>
          <a:xfrm>
            <a:off x="2474844" y="1351723"/>
            <a:ext cx="2286001" cy="155050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latin typeface="Corbel" panose="020B0503020204020204" pitchFamily="34" charset="0"/>
              </a:rPr>
              <a:t>Προσδοκίες για τα αποτελέσματα</a:t>
            </a:r>
          </a:p>
          <a:p>
            <a:pPr marL="285750" indent="-285750">
              <a:buFont typeface="Arial" panose="020B0604020202020204" pitchFamily="34" charset="0"/>
              <a:buChar char="•"/>
            </a:pPr>
            <a:r>
              <a:rPr lang="el-GR" b="0" i="0" dirty="0">
                <a:solidFill>
                  <a:srgbClr val="222222"/>
                </a:solidFill>
                <a:effectLst/>
                <a:latin typeface="Corbel" panose="020B0503020204020204" pitchFamily="34" charset="0"/>
              </a:rPr>
              <a:t>Φυσικές </a:t>
            </a:r>
          </a:p>
          <a:p>
            <a:pPr marL="285750" indent="-285750">
              <a:buFont typeface="Arial" panose="020B0604020202020204" pitchFamily="34" charset="0"/>
              <a:buChar char="•"/>
            </a:pPr>
            <a:r>
              <a:rPr lang="el-GR" b="0" i="0" dirty="0">
                <a:solidFill>
                  <a:srgbClr val="222222"/>
                </a:solidFill>
                <a:effectLst/>
                <a:latin typeface="Corbel" panose="020B0503020204020204" pitchFamily="34" charset="0"/>
              </a:rPr>
              <a:t>Κοινωνικές</a:t>
            </a:r>
          </a:p>
          <a:p>
            <a:pPr marL="285750" indent="-285750">
              <a:buFont typeface="Arial" panose="020B0604020202020204" pitchFamily="34" charset="0"/>
              <a:buChar char="•"/>
            </a:pPr>
            <a:r>
              <a:rPr lang="el-GR" b="0" i="0" dirty="0">
                <a:solidFill>
                  <a:srgbClr val="222222"/>
                </a:solidFill>
                <a:effectLst/>
                <a:latin typeface="Corbel" panose="020B0503020204020204" pitchFamily="34" charset="0"/>
              </a:rPr>
              <a:t>Αυτοεκτίμησης</a:t>
            </a:r>
          </a:p>
        </p:txBody>
      </p:sp>
      <p:sp>
        <p:nvSpPr>
          <p:cNvPr id="6" name="Rectangle: Rounded Corners 5">
            <a:extLst>
              <a:ext uri="{FF2B5EF4-FFF2-40B4-BE49-F238E27FC236}">
                <a16:creationId xmlns:a16="http://schemas.microsoft.com/office/drawing/2014/main" id="{E327F90D-F8EA-D8DA-8A9F-42B835CBAF48}"/>
              </a:ext>
            </a:extLst>
          </p:cNvPr>
          <p:cNvSpPr/>
          <p:nvPr/>
        </p:nvSpPr>
        <p:spPr>
          <a:xfrm>
            <a:off x="997226" y="3455502"/>
            <a:ext cx="2431774" cy="89783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latin typeface="Corbel" panose="020B0503020204020204" pitchFamily="34" charset="0"/>
              </a:rPr>
              <a:t>Αυτό-αποτελεσματικότητα </a:t>
            </a:r>
            <a:r>
              <a:rPr lang="el-GR" dirty="0">
                <a:latin typeface="Corbel" panose="020B0503020204020204" pitchFamily="34" charset="0"/>
              </a:rPr>
              <a:t>(αντιληπτά εμπόδια)</a:t>
            </a:r>
          </a:p>
        </p:txBody>
      </p:sp>
      <p:sp>
        <p:nvSpPr>
          <p:cNvPr id="7" name="Rectangle: Rounded Corners 6">
            <a:extLst>
              <a:ext uri="{FF2B5EF4-FFF2-40B4-BE49-F238E27FC236}">
                <a16:creationId xmlns:a16="http://schemas.microsoft.com/office/drawing/2014/main" id="{A362A53C-11A6-E4E4-F830-0363EDEDDBB1}"/>
              </a:ext>
            </a:extLst>
          </p:cNvPr>
          <p:cNvSpPr/>
          <p:nvPr/>
        </p:nvSpPr>
        <p:spPr>
          <a:xfrm>
            <a:off x="4028660" y="3455503"/>
            <a:ext cx="1934818" cy="89783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latin typeface="Corbel" panose="020B0503020204020204" pitchFamily="34" charset="0"/>
              </a:rPr>
              <a:t>Στόχος δράσης/ πρόθεσης</a:t>
            </a:r>
          </a:p>
        </p:txBody>
      </p:sp>
      <p:sp>
        <p:nvSpPr>
          <p:cNvPr id="8" name="Rectangle: Rounded Corners 7">
            <a:extLst>
              <a:ext uri="{FF2B5EF4-FFF2-40B4-BE49-F238E27FC236}">
                <a16:creationId xmlns:a16="http://schemas.microsoft.com/office/drawing/2014/main" id="{3A1DC6B6-B416-AC68-BC4F-3A1D963634E3}"/>
              </a:ext>
            </a:extLst>
          </p:cNvPr>
          <p:cNvSpPr/>
          <p:nvPr/>
        </p:nvSpPr>
        <p:spPr>
          <a:xfrm>
            <a:off x="6698973" y="3904420"/>
            <a:ext cx="1934818" cy="89783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a:latin typeface="Corbel" panose="020B0503020204020204" pitchFamily="34" charset="0"/>
              </a:rPr>
              <a:t>Δεξιότητες τροφίμων &amp; διατροφής</a:t>
            </a:r>
            <a:endParaRPr lang="el-GR" b="1" dirty="0">
              <a:latin typeface="Corbel" panose="020B0503020204020204" pitchFamily="34" charset="0"/>
            </a:endParaRPr>
          </a:p>
        </p:txBody>
      </p:sp>
      <p:sp>
        <p:nvSpPr>
          <p:cNvPr id="9" name="Rectangle: Rounded Corners 8">
            <a:extLst>
              <a:ext uri="{FF2B5EF4-FFF2-40B4-BE49-F238E27FC236}">
                <a16:creationId xmlns:a16="http://schemas.microsoft.com/office/drawing/2014/main" id="{F4318905-FB7B-8AA8-7A98-AC7A5D84C656}"/>
              </a:ext>
            </a:extLst>
          </p:cNvPr>
          <p:cNvSpPr/>
          <p:nvPr/>
        </p:nvSpPr>
        <p:spPr>
          <a:xfrm>
            <a:off x="6698973" y="2902227"/>
            <a:ext cx="1934818" cy="89783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latin typeface="Corbel" panose="020B0503020204020204" pitchFamily="34" charset="0"/>
              </a:rPr>
              <a:t>Διεργασίες αυτορρύθμισης</a:t>
            </a:r>
          </a:p>
        </p:txBody>
      </p:sp>
      <p:sp>
        <p:nvSpPr>
          <p:cNvPr id="10" name="Rectangle: Rounded Corners 9">
            <a:extLst>
              <a:ext uri="{FF2B5EF4-FFF2-40B4-BE49-F238E27FC236}">
                <a16:creationId xmlns:a16="http://schemas.microsoft.com/office/drawing/2014/main" id="{2477962C-4739-5A26-E494-7072785485EA}"/>
              </a:ext>
            </a:extLst>
          </p:cNvPr>
          <p:cNvSpPr/>
          <p:nvPr/>
        </p:nvSpPr>
        <p:spPr>
          <a:xfrm>
            <a:off x="9289773" y="3412432"/>
            <a:ext cx="1934818" cy="897835"/>
          </a:xfrm>
          <a:prstGeom prst="roundRect">
            <a:avLst/>
          </a:prstGeom>
          <a:solidFill>
            <a:srgbClr val="84E2E0"/>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a:latin typeface="Corbel" panose="020B0503020204020204" pitchFamily="34" charset="0"/>
              </a:rPr>
              <a:t>ΣΥΜΠΕΡΙΦΟΡΑ</a:t>
            </a:r>
            <a:endParaRPr lang="el-GR" b="1" dirty="0">
              <a:latin typeface="Corbel" panose="020B0503020204020204" pitchFamily="34" charset="0"/>
            </a:endParaRPr>
          </a:p>
        </p:txBody>
      </p:sp>
      <p:sp>
        <p:nvSpPr>
          <p:cNvPr id="11" name="Rectangle: Rounded Corners 10">
            <a:extLst>
              <a:ext uri="{FF2B5EF4-FFF2-40B4-BE49-F238E27FC236}">
                <a16:creationId xmlns:a16="http://schemas.microsoft.com/office/drawing/2014/main" id="{DDBAB2B1-AE7C-45CE-3249-B57940D4B074}"/>
              </a:ext>
            </a:extLst>
          </p:cNvPr>
          <p:cNvSpPr/>
          <p:nvPr/>
        </p:nvSpPr>
        <p:spPr>
          <a:xfrm>
            <a:off x="2935355" y="5454923"/>
            <a:ext cx="4121427" cy="89783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latin typeface="Corbel" panose="020B0503020204020204" pitchFamily="34" charset="0"/>
              </a:rPr>
              <a:t>ΠΕΡΙΒΑΛΛΟΝ</a:t>
            </a:r>
          </a:p>
          <a:p>
            <a:pPr algn="ctr"/>
            <a:r>
              <a:rPr lang="el-GR" dirty="0">
                <a:latin typeface="Corbel" panose="020B0503020204020204" pitchFamily="34" charset="0"/>
              </a:rPr>
              <a:t>Κοινωνικοοικονομικοί παράγοντες Διευκολυντές &amp; εμπόδια/φραγμοί</a:t>
            </a:r>
          </a:p>
        </p:txBody>
      </p:sp>
      <p:cxnSp>
        <p:nvCxnSpPr>
          <p:cNvPr id="13" name="Straight Arrow Connector 12">
            <a:extLst>
              <a:ext uri="{FF2B5EF4-FFF2-40B4-BE49-F238E27FC236}">
                <a16:creationId xmlns:a16="http://schemas.microsoft.com/office/drawing/2014/main" id="{D8BB09F9-CF74-73EF-22E8-685365C2AB28}"/>
              </a:ext>
            </a:extLst>
          </p:cNvPr>
          <p:cNvCxnSpPr>
            <a:stCxn id="6" idx="3"/>
            <a:endCxn id="7" idx="1"/>
          </p:cNvCxnSpPr>
          <p:nvPr/>
        </p:nvCxnSpPr>
        <p:spPr>
          <a:xfrm>
            <a:off x="3429000" y="3904420"/>
            <a:ext cx="599660" cy="1"/>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65994B61-0017-B35B-6A9B-A31C5BF041BC}"/>
              </a:ext>
            </a:extLst>
          </p:cNvPr>
          <p:cNvCxnSpPr>
            <a:stCxn id="7" idx="2"/>
            <a:endCxn id="11" idx="0"/>
          </p:cNvCxnSpPr>
          <p:nvPr/>
        </p:nvCxnSpPr>
        <p:spPr>
          <a:xfrm>
            <a:off x="4996069" y="4353338"/>
            <a:ext cx="0" cy="1101585"/>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8" name="Connector: Elbow 17">
            <a:extLst>
              <a:ext uri="{FF2B5EF4-FFF2-40B4-BE49-F238E27FC236}">
                <a16:creationId xmlns:a16="http://schemas.microsoft.com/office/drawing/2014/main" id="{FF88CDCA-E2DC-4412-795E-47CA6BFC5719}"/>
              </a:ext>
            </a:extLst>
          </p:cNvPr>
          <p:cNvCxnSpPr>
            <a:stCxn id="7" idx="3"/>
            <a:endCxn id="9" idx="1"/>
          </p:cNvCxnSpPr>
          <p:nvPr/>
        </p:nvCxnSpPr>
        <p:spPr>
          <a:xfrm flipV="1">
            <a:off x="5963478" y="3351145"/>
            <a:ext cx="735495" cy="553276"/>
          </a:xfrm>
          <a:prstGeom prst="bentConnector3">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0" name="Connector: Elbow 19">
            <a:extLst>
              <a:ext uri="{FF2B5EF4-FFF2-40B4-BE49-F238E27FC236}">
                <a16:creationId xmlns:a16="http://schemas.microsoft.com/office/drawing/2014/main" id="{8FF10DE9-4669-5D74-0DA5-F4B2501C2DB7}"/>
              </a:ext>
            </a:extLst>
          </p:cNvPr>
          <p:cNvCxnSpPr>
            <a:stCxn id="7" idx="3"/>
            <a:endCxn id="8" idx="1"/>
          </p:cNvCxnSpPr>
          <p:nvPr/>
        </p:nvCxnSpPr>
        <p:spPr>
          <a:xfrm>
            <a:off x="5963478" y="3904421"/>
            <a:ext cx="735495" cy="448917"/>
          </a:xfrm>
          <a:prstGeom prst="bentConnector3">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2" name="Connector: Elbow 21">
            <a:extLst>
              <a:ext uri="{FF2B5EF4-FFF2-40B4-BE49-F238E27FC236}">
                <a16:creationId xmlns:a16="http://schemas.microsoft.com/office/drawing/2014/main" id="{CED5897D-9D65-3EDE-05AC-4D3C85449843}"/>
              </a:ext>
            </a:extLst>
          </p:cNvPr>
          <p:cNvCxnSpPr>
            <a:stCxn id="9" idx="3"/>
            <a:endCxn id="8" idx="3"/>
          </p:cNvCxnSpPr>
          <p:nvPr/>
        </p:nvCxnSpPr>
        <p:spPr>
          <a:xfrm>
            <a:off x="8633791" y="3351145"/>
            <a:ext cx="12700" cy="1002193"/>
          </a:xfrm>
          <a:prstGeom prst="bentConnector3">
            <a:avLst>
              <a:gd name="adj1" fmla="val 1800000"/>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BBD854C3-6534-84A0-9164-51365B0A3DC6}"/>
              </a:ext>
            </a:extLst>
          </p:cNvPr>
          <p:cNvCxnSpPr>
            <a:cxnSpLocks/>
            <a:endCxn id="10" idx="1"/>
          </p:cNvCxnSpPr>
          <p:nvPr/>
        </p:nvCxnSpPr>
        <p:spPr>
          <a:xfrm>
            <a:off x="8865704" y="3861350"/>
            <a:ext cx="424069" cy="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9" name="Connector: Elbow 48">
            <a:extLst>
              <a:ext uri="{FF2B5EF4-FFF2-40B4-BE49-F238E27FC236}">
                <a16:creationId xmlns:a16="http://schemas.microsoft.com/office/drawing/2014/main" id="{708F0AAC-60CC-3138-052F-C0B97D6E69F2}"/>
              </a:ext>
            </a:extLst>
          </p:cNvPr>
          <p:cNvCxnSpPr>
            <a:stCxn id="6" idx="2"/>
            <a:endCxn id="11" idx="1"/>
          </p:cNvCxnSpPr>
          <p:nvPr/>
        </p:nvCxnSpPr>
        <p:spPr>
          <a:xfrm rot="16200000" flipH="1">
            <a:off x="1798982" y="4767468"/>
            <a:ext cx="1550504" cy="722242"/>
          </a:xfrm>
          <a:prstGeom prst="bentConnector2">
            <a:avLst/>
          </a:prstGeom>
          <a:ln>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51" name="Connector: Elbow 50">
            <a:extLst>
              <a:ext uri="{FF2B5EF4-FFF2-40B4-BE49-F238E27FC236}">
                <a16:creationId xmlns:a16="http://schemas.microsoft.com/office/drawing/2014/main" id="{6AF74C58-2B3D-2363-1453-402253194F2C}"/>
              </a:ext>
            </a:extLst>
          </p:cNvPr>
          <p:cNvCxnSpPr>
            <a:cxnSpLocks/>
            <a:stCxn id="11" idx="3"/>
            <a:endCxn id="10" idx="2"/>
          </p:cNvCxnSpPr>
          <p:nvPr/>
        </p:nvCxnSpPr>
        <p:spPr>
          <a:xfrm flipV="1">
            <a:off x="7056782" y="4310267"/>
            <a:ext cx="3200400" cy="1593574"/>
          </a:xfrm>
          <a:prstGeom prst="bentConnector2">
            <a:avLst/>
          </a:prstGeom>
          <a:ln>
            <a:solidFill>
              <a:schemeClr val="tx1"/>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5" name="Connector: Elbow 54">
            <a:extLst>
              <a:ext uri="{FF2B5EF4-FFF2-40B4-BE49-F238E27FC236}">
                <a16:creationId xmlns:a16="http://schemas.microsoft.com/office/drawing/2014/main" id="{5925C184-FE51-E7B7-5A1B-1CAA917DB729}"/>
              </a:ext>
            </a:extLst>
          </p:cNvPr>
          <p:cNvCxnSpPr>
            <a:stCxn id="5" idx="1"/>
            <a:endCxn id="6" idx="0"/>
          </p:cNvCxnSpPr>
          <p:nvPr/>
        </p:nvCxnSpPr>
        <p:spPr>
          <a:xfrm rot="10800000" flipV="1">
            <a:off x="2213114" y="2126974"/>
            <a:ext cx="261731" cy="1328527"/>
          </a:xfrm>
          <a:prstGeom prst="bentConnector2">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612020A3-5512-9FE3-0C7B-2D5A40BA7C9F}"/>
              </a:ext>
            </a:extLst>
          </p:cNvPr>
          <p:cNvCxnSpPr>
            <a:stCxn id="5" idx="3"/>
            <a:endCxn id="7" idx="0"/>
          </p:cNvCxnSpPr>
          <p:nvPr/>
        </p:nvCxnSpPr>
        <p:spPr>
          <a:xfrm>
            <a:off x="4760845" y="2126975"/>
            <a:ext cx="235224" cy="132852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EB1DCEA5-873D-B06E-7438-303DF1D53F25}"/>
              </a:ext>
            </a:extLst>
          </p:cNvPr>
          <p:cNvCxnSpPr>
            <a:cxnSpLocks/>
          </p:cNvCxnSpPr>
          <p:nvPr/>
        </p:nvCxnSpPr>
        <p:spPr>
          <a:xfrm flipV="1">
            <a:off x="2743200" y="4353337"/>
            <a:ext cx="0" cy="775254"/>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9" name="Straight Connector 68">
            <a:extLst>
              <a:ext uri="{FF2B5EF4-FFF2-40B4-BE49-F238E27FC236}">
                <a16:creationId xmlns:a16="http://schemas.microsoft.com/office/drawing/2014/main" id="{C913A18E-C544-67D6-5391-1EE7FCBD831C}"/>
              </a:ext>
            </a:extLst>
          </p:cNvPr>
          <p:cNvCxnSpPr>
            <a:cxnSpLocks/>
          </p:cNvCxnSpPr>
          <p:nvPr/>
        </p:nvCxnSpPr>
        <p:spPr>
          <a:xfrm>
            <a:off x="2743200" y="5128591"/>
            <a:ext cx="7103165" cy="0"/>
          </a:xfrm>
          <a:prstGeom prst="line">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1" name="Straight Arrow Connector 70">
            <a:extLst>
              <a:ext uri="{FF2B5EF4-FFF2-40B4-BE49-F238E27FC236}">
                <a16:creationId xmlns:a16="http://schemas.microsoft.com/office/drawing/2014/main" id="{1DB17AB1-040C-491F-B459-7F6766084831}"/>
              </a:ext>
            </a:extLst>
          </p:cNvPr>
          <p:cNvCxnSpPr>
            <a:cxnSpLocks/>
          </p:cNvCxnSpPr>
          <p:nvPr/>
        </p:nvCxnSpPr>
        <p:spPr>
          <a:xfrm flipV="1">
            <a:off x="9846365" y="4353337"/>
            <a:ext cx="0" cy="775254"/>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5" name="Straight Arrow Connector 74">
            <a:extLst>
              <a:ext uri="{FF2B5EF4-FFF2-40B4-BE49-F238E27FC236}">
                <a16:creationId xmlns:a16="http://schemas.microsoft.com/office/drawing/2014/main" id="{A8508E48-5858-859A-459C-1B156464F630}"/>
              </a:ext>
            </a:extLst>
          </p:cNvPr>
          <p:cNvCxnSpPr>
            <a:cxnSpLocks/>
          </p:cNvCxnSpPr>
          <p:nvPr/>
        </p:nvCxnSpPr>
        <p:spPr>
          <a:xfrm flipH="1">
            <a:off x="4760845" y="1643269"/>
            <a:ext cx="5496337" cy="0"/>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7" name="Straight Arrow Connector 76">
            <a:extLst>
              <a:ext uri="{FF2B5EF4-FFF2-40B4-BE49-F238E27FC236}">
                <a16:creationId xmlns:a16="http://schemas.microsoft.com/office/drawing/2014/main" id="{A70CD468-BB16-89A8-A51C-102DFB11259D}"/>
              </a:ext>
            </a:extLst>
          </p:cNvPr>
          <p:cNvCxnSpPr>
            <a:endCxn id="10" idx="0"/>
          </p:cNvCxnSpPr>
          <p:nvPr/>
        </p:nvCxnSpPr>
        <p:spPr>
          <a:xfrm>
            <a:off x="10257182" y="1643269"/>
            <a:ext cx="0" cy="1769163"/>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0" name="TextBox 89">
            <a:extLst>
              <a:ext uri="{FF2B5EF4-FFF2-40B4-BE49-F238E27FC236}">
                <a16:creationId xmlns:a16="http://schemas.microsoft.com/office/drawing/2014/main" id="{81E59EE7-4323-0AE0-012B-3D5ED753591D}"/>
              </a:ext>
            </a:extLst>
          </p:cNvPr>
          <p:cNvSpPr txBox="1"/>
          <p:nvPr/>
        </p:nvSpPr>
        <p:spPr>
          <a:xfrm>
            <a:off x="3048000" y="272619"/>
            <a:ext cx="6096000" cy="523220"/>
          </a:xfrm>
          <a:prstGeom prst="rect">
            <a:avLst/>
          </a:prstGeom>
          <a:noFill/>
        </p:spPr>
        <p:txBody>
          <a:bodyPr wrap="square">
            <a:spAutoFit/>
          </a:bodyPr>
          <a:lstStyle/>
          <a:p>
            <a:pPr algn="ctr"/>
            <a:r>
              <a:rPr lang="el-GR" sz="2800" dirty="0">
                <a:solidFill>
                  <a:schemeClr val="accent2"/>
                </a:solidFill>
                <a:latin typeface="Corbel" panose="020B0503020204020204" pitchFamily="34" charset="0"/>
              </a:rPr>
              <a:t>Κοινωνική Γνωσιακή Θεωρία</a:t>
            </a:r>
            <a:endParaRPr lang="en-US" sz="2800" dirty="0">
              <a:solidFill>
                <a:schemeClr val="accent2"/>
              </a:solidFill>
              <a:latin typeface="Corbel" panose="020B0503020204020204" pitchFamily="34" charset="0"/>
            </a:endParaRPr>
          </a:p>
        </p:txBody>
      </p:sp>
    </p:spTree>
    <p:extLst>
      <p:ext uri="{BB962C8B-B14F-4D97-AF65-F5344CB8AC3E}">
        <p14:creationId xmlns:p14="http://schemas.microsoft.com/office/powerpoint/2010/main" val="2543227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2D4A68BB-C0B3-2526-1024-C263FCE5EC2E}"/>
              </a:ext>
            </a:extLst>
          </p:cNvPr>
          <p:cNvGraphicFramePr>
            <a:graphicFrameLocks noGrp="1"/>
          </p:cNvGraphicFramePr>
          <p:nvPr>
            <p:extLst>
              <p:ext uri="{D42A27DB-BD31-4B8C-83A1-F6EECF244321}">
                <p14:modId xmlns:p14="http://schemas.microsoft.com/office/powerpoint/2010/main" val="2804413120"/>
              </p:ext>
            </p:extLst>
          </p:nvPr>
        </p:nvGraphicFramePr>
        <p:xfrm>
          <a:off x="390937" y="2633445"/>
          <a:ext cx="11410125" cy="2042160"/>
        </p:xfrm>
        <a:graphic>
          <a:graphicData uri="http://schemas.openxmlformats.org/drawingml/2006/table">
            <a:tbl>
              <a:tblPr firstRow="1" bandRow="1">
                <a:tableStyleId>{5C22544A-7EE6-4342-B048-85BDC9FD1C3A}</a:tableStyleId>
              </a:tblPr>
              <a:tblGrid>
                <a:gridCol w="11410125">
                  <a:extLst>
                    <a:ext uri="{9D8B030D-6E8A-4147-A177-3AD203B41FA5}">
                      <a16:colId xmlns:a16="http://schemas.microsoft.com/office/drawing/2014/main" val="526448591"/>
                    </a:ext>
                  </a:extLst>
                </a:gridCol>
              </a:tblGrid>
              <a:tr h="370840">
                <a:tc>
                  <a:txBody>
                    <a:bodyPr/>
                    <a:lstStyle/>
                    <a:p>
                      <a:pPr algn="ctr"/>
                      <a:r>
                        <a:rPr lang="el-GR" sz="3200" b="0" dirty="0">
                          <a:solidFill>
                            <a:srgbClr val="009999"/>
                          </a:solidFill>
                          <a:latin typeface="Corbel" panose="020B0503020204020204" pitchFamily="34" charset="0"/>
                        </a:rPr>
                        <a:t>ΚΟΙΝΩΝΙΚΗ ΓΝΩΣΙΑΚΗ ΘΕΩΡΙΑ: </a:t>
                      </a:r>
                    </a:p>
                    <a:p>
                      <a:pPr algn="ctr"/>
                      <a:r>
                        <a:rPr lang="el-GR" sz="3200" b="0" dirty="0">
                          <a:solidFill>
                            <a:srgbClr val="009999"/>
                          </a:solidFill>
                          <a:latin typeface="Corbel" panose="020B0503020204020204" pitchFamily="34" charset="0"/>
                        </a:rPr>
                        <a:t>Βασικές Δομές </a:t>
                      </a:r>
                    </a:p>
                    <a:p>
                      <a:pPr algn="ctr"/>
                      <a:r>
                        <a:rPr lang="el-GR" sz="3200" b="0" dirty="0">
                          <a:solidFill>
                            <a:srgbClr val="009999"/>
                          </a:solidFill>
                          <a:latin typeface="Corbel" panose="020B0503020204020204" pitchFamily="34" charset="0"/>
                        </a:rPr>
                        <a:t>&amp; </a:t>
                      </a:r>
                    </a:p>
                    <a:p>
                      <a:pPr algn="ctr"/>
                      <a:r>
                        <a:rPr lang="el-GR" sz="3200" b="0" dirty="0">
                          <a:solidFill>
                            <a:srgbClr val="009999"/>
                          </a:solidFill>
                          <a:latin typeface="Corbel" panose="020B0503020204020204" pitchFamily="34" charset="0"/>
                        </a:rPr>
                        <a:t>Χρήση στις Παρεμβάσεις Διατροφικής Αγωγής</a:t>
                      </a:r>
                    </a:p>
                  </a:txBody>
                  <a:tcPr>
                    <a:noFill/>
                  </a:tcPr>
                </a:tc>
                <a:extLst>
                  <a:ext uri="{0D108BD9-81ED-4DB2-BD59-A6C34878D82A}">
                    <a16:rowId xmlns:a16="http://schemas.microsoft.com/office/drawing/2014/main" val="35990727"/>
                  </a:ext>
                </a:extLst>
              </a:tr>
            </a:tbl>
          </a:graphicData>
        </a:graphic>
      </p:graphicFrame>
    </p:spTree>
    <p:extLst>
      <p:ext uri="{BB962C8B-B14F-4D97-AF65-F5344CB8AC3E}">
        <p14:creationId xmlns:p14="http://schemas.microsoft.com/office/powerpoint/2010/main" val="515033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7442E8A-7AD3-396E-73F7-B150ED86A09E}"/>
              </a:ext>
            </a:extLst>
          </p:cNvPr>
          <p:cNvSpPr/>
          <p:nvPr/>
        </p:nvSpPr>
        <p:spPr>
          <a:xfrm>
            <a:off x="2474844" y="1351723"/>
            <a:ext cx="2286001" cy="1550504"/>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latin typeface="Corbel" panose="020B0503020204020204" pitchFamily="34" charset="0"/>
              </a:rPr>
              <a:t>Προσδοκίες για τα αποτελέσματα</a:t>
            </a:r>
          </a:p>
          <a:p>
            <a:pPr marL="285750" indent="-285750">
              <a:buFont typeface="Arial" panose="020B0604020202020204" pitchFamily="34" charset="0"/>
              <a:buChar char="•"/>
            </a:pPr>
            <a:r>
              <a:rPr lang="el-GR" b="0" i="0" dirty="0">
                <a:solidFill>
                  <a:srgbClr val="222222"/>
                </a:solidFill>
                <a:effectLst/>
                <a:latin typeface="Corbel" panose="020B0503020204020204" pitchFamily="34" charset="0"/>
              </a:rPr>
              <a:t>Φυσικές </a:t>
            </a:r>
          </a:p>
          <a:p>
            <a:pPr marL="285750" indent="-285750">
              <a:buFont typeface="Arial" panose="020B0604020202020204" pitchFamily="34" charset="0"/>
              <a:buChar char="•"/>
            </a:pPr>
            <a:r>
              <a:rPr lang="el-GR" b="0" i="0" dirty="0">
                <a:solidFill>
                  <a:srgbClr val="222222"/>
                </a:solidFill>
                <a:effectLst/>
                <a:latin typeface="Corbel" panose="020B0503020204020204" pitchFamily="34" charset="0"/>
              </a:rPr>
              <a:t>Κοινωνικές</a:t>
            </a:r>
          </a:p>
          <a:p>
            <a:pPr marL="285750" indent="-285750">
              <a:buFont typeface="Arial" panose="020B0604020202020204" pitchFamily="34" charset="0"/>
              <a:buChar char="•"/>
            </a:pPr>
            <a:r>
              <a:rPr lang="el-GR" b="0" i="0" dirty="0">
                <a:solidFill>
                  <a:srgbClr val="222222"/>
                </a:solidFill>
                <a:effectLst/>
                <a:latin typeface="Corbel" panose="020B0503020204020204" pitchFamily="34" charset="0"/>
              </a:rPr>
              <a:t>Αυτοεκτίμησης</a:t>
            </a:r>
          </a:p>
        </p:txBody>
      </p:sp>
      <p:sp>
        <p:nvSpPr>
          <p:cNvPr id="6" name="Rectangle: Rounded Corners 5">
            <a:extLst>
              <a:ext uri="{FF2B5EF4-FFF2-40B4-BE49-F238E27FC236}">
                <a16:creationId xmlns:a16="http://schemas.microsoft.com/office/drawing/2014/main" id="{E327F90D-F8EA-D8DA-8A9F-42B835CBAF48}"/>
              </a:ext>
            </a:extLst>
          </p:cNvPr>
          <p:cNvSpPr/>
          <p:nvPr/>
        </p:nvSpPr>
        <p:spPr>
          <a:xfrm>
            <a:off x="997226" y="3455502"/>
            <a:ext cx="2431774"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2">
                    <a:lumMod val="75000"/>
                  </a:schemeClr>
                </a:solidFill>
                <a:latin typeface="Corbel" panose="020B0503020204020204" pitchFamily="34" charset="0"/>
              </a:rPr>
              <a:t>Αυτό-αποτελεσματικότητα </a:t>
            </a:r>
            <a:r>
              <a:rPr lang="el-GR" dirty="0">
                <a:solidFill>
                  <a:schemeClr val="bg2">
                    <a:lumMod val="75000"/>
                  </a:schemeClr>
                </a:solidFill>
                <a:latin typeface="Corbel" panose="020B0503020204020204" pitchFamily="34" charset="0"/>
              </a:rPr>
              <a:t>(αντιληπτά εμπόδια)</a:t>
            </a:r>
          </a:p>
        </p:txBody>
      </p:sp>
      <p:sp>
        <p:nvSpPr>
          <p:cNvPr id="7" name="Rectangle: Rounded Corners 6">
            <a:extLst>
              <a:ext uri="{FF2B5EF4-FFF2-40B4-BE49-F238E27FC236}">
                <a16:creationId xmlns:a16="http://schemas.microsoft.com/office/drawing/2014/main" id="{A362A53C-11A6-E4E4-F830-0363EDEDDBB1}"/>
              </a:ext>
            </a:extLst>
          </p:cNvPr>
          <p:cNvSpPr/>
          <p:nvPr/>
        </p:nvSpPr>
        <p:spPr>
          <a:xfrm>
            <a:off x="4028660" y="3455503"/>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2">
                    <a:lumMod val="75000"/>
                  </a:schemeClr>
                </a:solidFill>
                <a:latin typeface="Corbel" panose="020B0503020204020204" pitchFamily="34" charset="0"/>
              </a:rPr>
              <a:t>Στόχος δράσης/ πρόθεσης</a:t>
            </a:r>
          </a:p>
        </p:txBody>
      </p:sp>
      <p:sp>
        <p:nvSpPr>
          <p:cNvPr id="8" name="Rectangle: Rounded Corners 7">
            <a:extLst>
              <a:ext uri="{FF2B5EF4-FFF2-40B4-BE49-F238E27FC236}">
                <a16:creationId xmlns:a16="http://schemas.microsoft.com/office/drawing/2014/main" id="{3A1DC6B6-B416-AC68-BC4F-3A1D963634E3}"/>
              </a:ext>
            </a:extLst>
          </p:cNvPr>
          <p:cNvSpPr/>
          <p:nvPr/>
        </p:nvSpPr>
        <p:spPr>
          <a:xfrm>
            <a:off x="6698973" y="3904420"/>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a:solidFill>
                  <a:schemeClr val="bg2">
                    <a:lumMod val="75000"/>
                  </a:schemeClr>
                </a:solidFill>
                <a:latin typeface="Corbel" panose="020B0503020204020204" pitchFamily="34" charset="0"/>
              </a:rPr>
              <a:t>Δεξιότητες τροφίμων &amp; διατροφής</a:t>
            </a:r>
            <a:endParaRPr lang="el-GR" b="1" dirty="0">
              <a:solidFill>
                <a:schemeClr val="bg2">
                  <a:lumMod val="75000"/>
                </a:schemeClr>
              </a:solidFill>
              <a:latin typeface="Corbel" panose="020B0503020204020204" pitchFamily="34" charset="0"/>
            </a:endParaRPr>
          </a:p>
        </p:txBody>
      </p:sp>
      <p:sp>
        <p:nvSpPr>
          <p:cNvPr id="9" name="Rectangle: Rounded Corners 8">
            <a:extLst>
              <a:ext uri="{FF2B5EF4-FFF2-40B4-BE49-F238E27FC236}">
                <a16:creationId xmlns:a16="http://schemas.microsoft.com/office/drawing/2014/main" id="{F4318905-FB7B-8AA8-7A98-AC7A5D84C656}"/>
              </a:ext>
            </a:extLst>
          </p:cNvPr>
          <p:cNvSpPr/>
          <p:nvPr/>
        </p:nvSpPr>
        <p:spPr>
          <a:xfrm>
            <a:off x="6698973" y="2902227"/>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a:solidFill>
                  <a:schemeClr val="bg2">
                    <a:lumMod val="75000"/>
                  </a:schemeClr>
                </a:solidFill>
                <a:latin typeface="Corbel" panose="020B0503020204020204" pitchFamily="34" charset="0"/>
              </a:rPr>
              <a:t>Διεργασίες αυταρρύθμισης</a:t>
            </a:r>
            <a:endParaRPr lang="el-GR" b="1" dirty="0">
              <a:solidFill>
                <a:schemeClr val="bg2">
                  <a:lumMod val="75000"/>
                </a:schemeClr>
              </a:solidFill>
              <a:latin typeface="Corbel" panose="020B0503020204020204" pitchFamily="34" charset="0"/>
            </a:endParaRPr>
          </a:p>
        </p:txBody>
      </p:sp>
      <p:sp>
        <p:nvSpPr>
          <p:cNvPr id="10" name="Rectangle: Rounded Corners 9">
            <a:extLst>
              <a:ext uri="{FF2B5EF4-FFF2-40B4-BE49-F238E27FC236}">
                <a16:creationId xmlns:a16="http://schemas.microsoft.com/office/drawing/2014/main" id="{2477962C-4739-5A26-E494-7072785485EA}"/>
              </a:ext>
            </a:extLst>
          </p:cNvPr>
          <p:cNvSpPr/>
          <p:nvPr/>
        </p:nvSpPr>
        <p:spPr>
          <a:xfrm>
            <a:off x="9289773" y="3412432"/>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a:solidFill>
                  <a:schemeClr val="bg2">
                    <a:lumMod val="75000"/>
                  </a:schemeClr>
                </a:solidFill>
                <a:latin typeface="Corbel" panose="020B0503020204020204" pitchFamily="34" charset="0"/>
              </a:rPr>
              <a:t>ΣΥΜΠΕΡΙΦΟΡΑ</a:t>
            </a:r>
            <a:endParaRPr lang="el-GR" b="1" dirty="0">
              <a:solidFill>
                <a:schemeClr val="bg2">
                  <a:lumMod val="75000"/>
                </a:schemeClr>
              </a:solidFill>
              <a:latin typeface="Corbel" panose="020B0503020204020204" pitchFamily="34" charset="0"/>
            </a:endParaRPr>
          </a:p>
        </p:txBody>
      </p:sp>
      <p:sp>
        <p:nvSpPr>
          <p:cNvPr id="11" name="Rectangle: Rounded Corners 10">
            <a:extLst>
              <a:ext uri="{FF2B5EF4-FFF2-40B4-BE49-F238E27FC236}">
                <a16:creationId xmlns:a16="http://schemas.microsoft.com/office/drawing/2014/main" id="{DDBAB2B1-AE7C-45CE-3249-B57940D4B074}"/>
              </a:ext>
            </a:extLst>
          </p:cNvPr>
          <p:cNvSpPr/>
          <p:nvPr/>
        </p:nvSpPr>
        <p:spPr>
          <a:xfrm>
            <a:off x="2935355" y="5454923"/>
            <a:ext cx="4121427"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2">
                    <a:lumMod val="75000"/>
                  </a:schemeClr>
                </a:solidFill>
                <a:latin typeface="Corbel" panose="020B0503020204020204" pitchFamily="34" charset="0"/>
              </a:rPr>
              <a:t>ΠΕΡΙΒΑΛΛΟΝ</a:t>
            </a:r>
          </a:p>
          <a:p>
            <a:pPr algn="ctr"/>
            <a:r>
              <a:rPr lang="el-GR" dirty="0">
                <a:solidFill>
                  <a:schemeClr val="bg2">
                    <a:lumMod val="75000"/>
                  </a:schemeClr>
                </a:solidFill>
                <a:latin typeface="Corbel" panose="020B0503020204020204" pitchFamily="34" charset="0"/>
              </a:rPr>
              <a:t>Κοινωνικοοικονομικοί παράγοντες Διευκολυντές &amp; εμπόδια/φραγμοί</a:t>
            </a:r>
          </a:p>
        </p:txBody>
      </p:sp>
      <p:cxnSp>
        <p:nvCxnSpPr>
          <p:cNvPr id="13" name="Straight Arrow Connector 12">
            <a:extLst>
              <a:ext uri="{FF2B5EF4-FFF2-40B4-BE49-F238E27FC236}">
                <a16:creationId xmlns:a16="http://schemas.microsoft.com/office/drawing/2014/main" id="{D8BB09F9-CF74-73EF-22E8-685365C2AB28}"/>
              </a:ext>
            </a:extLst>
          </p:cNvPr>
          <p:cNvCxnSpPr>
            <a:stCxn id="6" idx="3"/>
            <a:endCxn id="7" idx="1"/>
          </p:cNvCxnSpPr>
          <p:nvPr/>
        </p:nvCxnSpPr>
        <p:spPr>
          <a:xfrm>
            <a:off x="3429000" y="3904420"/>
            <a:ext cx="599660" cy="1"/>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65994B61-0017-B35B-6A9B-A31C5BF041BC}"/>
              </a:ext>
            </a:extLst>
          </p:cNvPr>
          <p:cNvCxnSpPr>
            <a:stCxn id="7" idx="2"/>
            <a:endCxn id="11" idx="0"/>
          </p:cNvCxnSpPr>
          <p:nvPr/>
        </p:nvCxnSpPr>
        <p:spPr>
          <a:xfrm>
            <a:off x="4996069" y="4353338"/>
            <a:ext cx="0" cy="1101585"/>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8" name="Connector: Elbow 17">
            <a:extLst>
              <a:ext uri="{FF2B5EF4-FFF2-40B4-BE49-F238E27FC236}">
                <a16:creationId xmlns:a16="http://schemas.microsoft.com/office/drawing/2014/main" id="{FF88CDCA-E2DC-4412-795E-47CA6BFC5719}"/>
              </a:ext>
            </a:extLst>
          </p:cNvPr>
          <p:cNvCxnSpPr>
            <a:stCxn id="7" idx="3"/>
            <a:endCxn id="9" idx="1"/>
          </p:cNvCxnSpPr>
          <p:nvPr/>
        </p:nvCxnSpPr>
        <p:spPr>
          <a:xfrm flipV="1">
            <a:off x="5963478" y="3351145"/>
            <a:ext cx="735495" cy="553276"/>
          </a:xfrm>
          <a:prstGeom prst="bentConnector3">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0" name="Connector: Elbow 19">
            <a:extLst>
              <a:ext uri="{FF2B5EF4-FFF2-40B4-BE49-F238E27FC236}">
                <a16:creationId xmlns:a16="http://schemas.microsoft.com/office/drawing/2014/main" id="{8FF10DE9-4669-5D74-0DA5-F4B2501C2DB7}"/>
              </a:ext>
            </a:extLst>
          </p:cNvPr>
          <p:cNvCxnSpPr>
            <a:stCxn id="7" idx="3"/>
            <a:endCxn id="8" idx="1"/>
          </p:cNvCxnSpPr>
          <p:nvPr/>
        </p:nvCxnSpPr>
        <p:spPr>
          <a:xfrm>
            <a:off x="5963478" y="3904421"/>
            <a:ext cx="735495" cy="448917"/>
          </a:xfrm>
          <a:prstGeom prst="bentConnector3">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2" name="Connector: Elbow 21">
            <a:extLst>
              <a:ext uri="{FF2B5EF4-FFF2-40B4-BE49-F238E27FC236}">
                <a16:creationId xmlns:a16="http://schemas.microsoft.com/office/drawing/2014/main" id="{CED5897D-9D65-3EDE-05AC-4D3C85449843}"/>
              </a:ext>
            </a:extLst>
          </p:cNvPr>
          <p:cNvCxnSpPr>
            <a:stCxn id="9" idx="3"/>
            <a:endCxn id="8" idx="3"/>
          </p:cNvCxnSpPr>
          <p:nvPr/>
        </p:nvCxnSpPr>
        <p:spPr>
          <a:xfrm>
            <a:off x="8633791" y="3351145"/>
            <a:ext cx="12700" cy="1002193"/>
          </a:xfrm>
          <a:prstGeom prst="bentConnector3">
            <a:avLst>
              <a:gd name="adj1" fmla="val 1800000"/>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BBD854C3-6534-84A0-9164-51365B0A3DC6}"/>
              </a:ext>
            </a:extLst>
          </p:cNvPr>
          <p:cNvCxnSpPr>
            <a:cxnSpLocks/>
            <a:endCxn id="10" idx="1"/>
          </p:cNvCxnSpPr>
          <p:nvPr/>
        </p:nvCxnSpPr>
        <p:spPr>
          <a:xfrm>
            <a:off x="8865704" y="3861350"/>
            <a:ext cx="424069" cy="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9" name="Connector: Elbow 48">
            <a:extLst>
              <a:ext uri="{FF2B5EF4-FFF2-40B4-BE49-F238E27FC236}">
                <a16:creationId xmlns:a16="http://schemas.microsoft.com/office/drawing/2014/main" id="{708F0AAC-60CC-3138-052F-C0B97D6E69F2}"/>
              </a:ext>
            </a:extLst>
          </p:cNvPr>
          <p:cNvCxnSpPr>
            <a:stCxn id="6" idx="2"/>
            <a:endCxn id="11" idx="1"/>
          </p:cNvCxnSpPr>
          <p:nvPr/>
        </p:nvCxnSpPr>
        <p:spPr>
          <a:xfrm rot="16200000" flipH="1">
            <a:off x="1798982" y="4767468"/>
            <a:ext cx="1550504" cy="722242"/>
          </a:xfrm>
          <a:prstGeom prst="bentConnector2">
            <a:avLst/>
          </a:prstGeom>
          <a:ln>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51" name="Connector: Elbow 50">
            <a:extLst>
              <a:ext uri="{FF2B5EF4-FFF2-40B4-BE49-F238E27FC236}">
                <a16:creationId xmlns:a16="http://schemas.microsoft.com/office/drawing/2014/main" id="{6AF74C58-2B3D-2363-1453-402253194F2C}"/>
              </a:ext>
            </a:extLst>
          </p:cNvPr>
          <p:cNvCxnSpPr>
            <a:cxnSpLocks/>
            <a:stCxn id="11" idx="3"/>
            <a:endCxn id="10" idx="2"/>
          </p:cNvCxnSpPr>
          <p:nvPr/>
        </p:nvCxnSpPr>
        <p:spPr>
          <a:xfrm flipV="1">
            <a:off x="7056782" y="4310267"/>
            <a:ext cx="3200400" cy="1593574"/>
          </a:xfrm>
          <a:prstGeom prst="bentConnector2">
            <a:avLst/>
          </a:prstGeom>
          <a:ln>
            <a:solidFill>
              <a:schemeClr val="tx1"/>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5" name="Connector: Elbow 54">
            <a:extLst>
              <a:ext uri="{FF2B5EF4-FFF2-40B4-BE49-F238E27FC236}">
                <a16:creationId xmlns:a16="http://schemas.microsoft.com/office/drawing/2014/main" id="{5925C184-FE51-E7B7-5A1B-1CAA917DB729}"/>
              </a:ext>
            </a:extLst>
          </p:cNvPr>
          <p:cNvCxnSpPr>
            <a:stCxn id="5" idx="1"/>
            <a:endCxn id="6" idx="0"/>
          </p:cNvCxnSpPr>
          <p:nvPr/>
        </p:nvCxnSpPr>
        <p:spPr>
          <a:xfrm rot="10800000" flipV="1">
            <a:off x="2213114" y="2126974"/>
            <a:ext cx="261731" cy="1328527"/>
          </a:xfrm>
          <a:prstGeom prst="bentConnector2">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612020A3-5512-9FE3-0C7B-2D5A40BA7C9F}"/>
              </a:ext>
            </a:extLst>
          </p:cNvPr>
          <p:cNvCxnSpPr>
            <a:stCxn id="5" idx="3"/>
            <a:endCxn id="7" idx="0"/>
          </p:cNvCxnSpPr>
          <p:nvPr/>
        </p:nvCxnSpPr>
        <p:spPr>
          <a:xfrm>
            <a:off x="4760845" y="2126975"/>
            <a:ext cx="235224" cy="132852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EB1DCEA5-873D-B06E-7438-303DF1D53F25}"/>
              </a:ext>
            </a:extLst>
          </p:cNvPr>
          <p:cNvCxnSpPr>
            <a:cxnSpLocks/>
          </p:cNvCxnSpPr>
          <p:nvPr/>
        </p:nvCxnSpPr>
        <p:spPr>
          <a:xfrm flipV="1">
            <a:off x="2743200" y="4353337"/>
            <a:ext cx="0" cy="775254"/>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9" name="Straight Connector 68">
            <a:extLst>
              <a:ext uri="{FF2B5EF4-FFF2-40B4-BE49-F238E27FC236}">
                <a16:creationId xmlns:a16="http://schemas.microsoft.com/office/drawing/2014/main" id="{C913A18E-C544-67D6-5391-1EE7FCBD831C}"/>
              </a:ext>
            </a:extLst>
          </p:cNvPr>
          <p:cNvCxnSpPr>
            <a:cxnSpLocks/>
          </p:cNvCxnSpPr>
          <p:nvPr/>
        </p:nvCxnSpPr>
        <p:spPr>
          <a:xfrm>
            <a:off x="2743200" y="5128591"/>
            <a:ext cx="7103165" cy="0"/>
          </a:xfrm>
          <a:prstGeom prst="line">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1" name="Straight Arrow Connector 70">
            <a:extLst>
              <a:ext uri="{FF2B5EF4-FFF2-40B4-BE49-F238E27FC236}">
                <a16:creationId xmlns:a16="http://schemas.microsoft.com/office/drawing/2014/main" id="{1DB17AB1-040C-491F-B459-7F6766084831}"/>
              </a:ext>
            </a:extLst>
          </p:cNvPr>
          <p:cNvCxnSpPr>
            <a:cxnSpLocks/>
          </p:cNvCxnSpPr>
          <p:nvPr/>
        </p:nvCxnSpPr>
        <p:spPr>
          <a:xfrm flipV="1">
            <a:off x="9846365" y="4353337"/>
            <a:ext cx="0" cy="775254"/>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5" name="Straight Arrow Connector 74">
            <a:extLst>
              <a:ext uri="{FF2B5EF4-FFF2-40B4-BE49-F238E27FC236}">
                <a16:creationId xmlns:a16="http://schemas.microsoft.com/office/drawing/2014/main" id="{A8508E48-5858-859A-459C-1B156464F630}"/>
              </a:ext>
            </a:extLst>
          </p:cNvPr>
          <p:cNvCxnSpPr>
            <a:cxnSpLocks/>
          </p:cNvCxnSpPr>
          <p:nvPr/>
        </p:nvCxnSpPr>
        <p:spPr>
          <a:xfrm flipH="1">
            <a:off x="4760845" y="1643269"/>
            <a:ext cx="5496337" cy="0"/>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7" name="Straight Arrow Connector 76">
            <a:extLst>
              <a:ext uri="{FF2B5EF4-FFF2-40B4-BE49-F238E27FC236}">
                <a16:creationId xmlns:a16="http://schemas.microsoft.com/office/drawing/2014/main" id="{A70CD468-BB16-89A8-A51C-102DFB11259D}"/>
              </a:ext>
            </a:extLst>
          </p:cNvPr>
          <p:cNvCxnSpPr>
            <a:endCxn id="10" idx="0"/>
          </p:cNvCxnSpPr>
          <p:nvPr/>
        </p:nvCxnSpPr>
        <p:spPr>
          <a:xfrm>
            <a:off x="10257182" y="1643269"/>
            <a:ext cx="0" cy="1769163"/>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0" name="TextBox 89">
            <a:extLst>
              <a:ext uri="{FF2B5EF4-FFF2-40B4-BE49-F238E27FC236}">
                <a16:creationId xmlns:a16="http://schemas.microsoft.com/office/drawing/2014/main" id="{81E59EE7-4323-0AE0-012B-3D5ED753591D}"/>
              </a:ext>
            </a:extLst>
          </p:cNvPr>
          <p:cNvSpPr txBox="1"/>
          <p:nvPr/>
        </p:nvSpPr>
        <p:spPr>
          <a:xfrm>
            <a:off x="3048000" y="272619"/>
            <a:ext cx="6096000" cy="523220"/>
          </a:xfrm>
          <a:prstGeom prst="rect">
            <a:avLst/>
          </a:prstGeom>
          <a:noFill/>
        </p:spPr>
        <p:txBody>
          <a:bodyPr wrap="square">
            <a:spAutoFit/>
          </a:bodyPr>
          <a:lstStyle/>
          <a:p>
            <a:pPr algn="ctr"/>
            <a:r>
              <a:rPr lang="el-GR" sz="2800" dirty="0">
                <a:solidFill>
                  <a:schemeClr val="accent2"/>
                </a:solidFill>
                <a:latin typeface="Corbel" panose="020B0503020204020204" pitchFamily="34" charset="0"/>
              </a:rPr>
              <a:t>Κοινωνική Γνωσιακή Θεωρία</a:t>
            </a:r>
            <a:endParaRPr lang="en-US" sz="2800" dirty="0">
              <a:solidFill>
                <a:schemeClr val="accent2"/>
              </a:solidFill>
              <a:latin typeface="Corbel" panose="020B0503020204020204" pitchFamily="34" charset="0"/>
            </a:endParaRPr>
          </a:p>
        </p:txBody>
      </p:sp>
    </p:spTree>
    <p:extLst>
      <p:ext uri="{BB962C8B-B14F-4D97-AF65-F5344CB8AC3E}">
        <p14:creationId xmlns:p14="http://schemas.microsoft.com/office/powerpoint/2010/main" val="827876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2D4A68BB-C0B3-2526-1024-C263FCE5EC2E}"/>
              </a:ext>
            </a:extLst>
          </p:cNvPr>
          <p:cNvGraphicFramePr>
            <a:graphicFrameLocks noGrp="1"/>
          </p:cNvGraphicFramePr>
          <p:nvPr>
            <p:extLst>
              <p:ext uri="{D42A27DB-BD31-4B8C-83A1-F6EECF244321}">
                <p14:modId xmlns:p14="http://schemas.microsoft.com/office/powerpoint/2010/main" val="3450527578"/>
              </p:ext>
            </p:extLst>
          </p:nvPr>
        </p:nvGraphicFramePr>
        <p:xfrm>
          <a:off x="480423" y="580711"/>
          <a:ext cx="11410125" cy="1066800"/>
        </p:xfrm>
        <a:graphic>
          <a:graphicData uri="http://schemas.openxmlformats.org/drawingml/2006/table">
            <a:tbl>
              <a:tblPr firstRow="1" bandRow="1">
                <a:tableStyleId>{5C22544A-7EE6-4342-B048-85BDC9FD1C3A}</a:tableStyleId>
              </a:tblPr>
              <a:tblGrid>
                <a:gridCol w="11410125">
                  <a:extLst>
                    <a:ext uri="{9D8B030D-6E8A-4147-A177-3AD203B41FA5}">
                      <a16:colId xmlns:a16="http://schemas.microsoft.com/office/drawing/2014/main" val="526448591"/>
                    </a:ext>
                  </a:extLst>
                </a:gridCol>
              </a:tblGrid>
              <a:tr h="370840">
                <a:tc>
                  <a:txBody>
                    <a:bodyPr/>
                    <a:lstStyle/>
                    <a:p>
                      <a:pPr algn="ctr"/>
                      <a:r>
                        <a:rPr lang="el-GR" sz="3200" b="0" dirty="0">
                          <a:solidFill>
                            <a:srgbClr val="009999"/>
                          </a:solidFill>
                          <a:latin typeface="Corbel" panose="020B0503020204020204" pitchFamily="34" charset="0"/>
                        </a:rPr>
                        <a:t>ΚΓΘ: Βασικές Κατασκευές &amp; Χρήση στις Παρεμβάσεις Διατροφικής Αγωγής</a:t>
                      </a:r>
                    </a:p>
                  </a:txBody>
                  <a:tcPr>
                    <a:noFill/>
                  </a:tcPr>
                </a:tc>
                <a:extLst>
                  <a:ext uri="{0D108BD9-81ED-4DB2-BD59-A6C34878D82A}">
                    <a16:rowId xmlns:a16="http://schemas.microsoft.com/office/drawing/2014/main" val="35990727"/>
                  </a:ext>
                </a:extLst>
              </a:tr>
            </a:tbl>
          </a:graphicData>
        </a:graphic>
      </p:graphicFrame>
      <p:sp>
        <p:nvSpPr>
          <p:cNvPr id="13" name="TextBox 12">
            <a:extLst>
              <a:ext uri="{FF2B5EF4-FFF2-40B4-BE49-F238E27FC236}">
                <a16:creationId xmlns:a16="http://schemas.microsoft.com/office/drawing/2014/main" id="{2A0E2938-5E6C-3FF1-E172-7C7A036278B4}"/>
              </a:ext>
            </a:extLst>
          </p:cNvPr>
          <p:cNvSpPr txBox="1"/>
          <p:nvPr/>
        </p:nvSpPr>
        <p:spPr>
          <a:xfrm>
            <a:off x="-201743" y="2044937"/>
            <a:ext cx="2657139" cy="1200329"/>
          </a:xfrm>
          <a:prstGeom prst="rect">
            <a:avLst/>
          </a:prstGeom>
          <a:noFill/>
        </p:spPr>
        <p:txBody>
          <a:bodyPr wrap="square" rtlCol="0">
            <a:spAutoFit/>
          </a:bodyPr>
          <a:lstStyle/>
          <a:p>
            <a:pPr algn="ctr"/>
            <a:r>
              <a:rPr lang="el-GR" b="1" dirty="0">
                <a:solidFill>
                  <a:schemeClr val="accent1"/>
                </a:solidFill>
                <a:latin typeface="Corbel" panose="020B0503020204020204" pitchFamily="34" charset="0"/>
              </a:rPr>
              <a:t>Δομή της θεωρίας </a:t>
            </a:r>
            <a:r>
              <a:rPr lang="el-GR" dirty="0">
                <a:solidFill>
                  <a:schemeClr val="accent1"/>
                </a:solidFill>
                <a:latin typeface="Corbel" panose="020B0503020204020204" pitchFamily="34" charset="0"/>
              </a:rPr>
              <a:t>(Καθοριστικός παράγοντας αλλαγή συμπεριφοράς)</a:t>
            </a:r>
          </a:p>
        </p:txBody>
      </p:sp>
      <p:sp>
        <p:nvSpPr>
          <p:cNvPr id="14" name="TextBox 13">
            <a:extLst>
              <a:ext uri="{FF2B5EF4-FFF2-40B4-BE49-F238E27FC236}">
                <a16:creationId xmlns:a16="http://schemas.microsoft.com/office/drawing/2014/main" id="{61853D9F-7663-1D0B-8761-778398FF2649}"/>
              </a:ext>
            </a:extLst>
          </p:cNvPr>
          <p:cNvSpPr txBox="1"/>
          <p:nvPr/>
        </p:nvSpPr>
        <p:spPr>
          <a:xfrm>
            <a:off x="0" y="3556142"/>
            <a:ext cx="1932961" cy="369332"/>
          </a:xfrm>
          <a:prstGeom prst="rect">
            <a:avLst/>
          </a:prstGeom>
          <a:noFill/>
        </p:spPr>
        <p:txBody>
          <a:bodyPr wrap="square" rtlCol="0">
            <a:spAutoFit/>
          </a:bodyPr>
          <a:lstStyle/>
          <a:p>
            <a:pPr algn="ctr"/>
            <a:r>
              <a:rPr lang="el-GR" b="1" dirty="0">
                <a:latin typeface="Corbel" panose="020B0503020204020204" pitchFamily="34" charset="0"/>
              </a:rPr>
              <a:t>Ορισμός</a:t>
            </a:r>
            <a:endParaRPr lang="en-US" b="1" dirty="0">
              <a:latin typeface="Corbel" panose="020B0503020204020204" pitchFamily="34" charset="0"/>
            </a:endParaRPr>
          </a:p>
        </p:txBody>
      </p:sp>
      <p:sp>
        <p:nvSpPr>
          <p:cNvPr id="15" name="TextBox 14">
            <a:extLst>
              <a:ext uri="{FF2B5EF4-FFF2-40B4-BE49-F238E27FC236}">
                <a16:creationId xmlns:a16="http://schemas.microsoft.com/office/drawing/2014/main" id="{8267CC88-6782-5558-FBBF-D7D5BDB06C8C}"/>
              </a:ext>
            </a:extLst>
          </p:cNvPr>
          <p:cNvSpPr txBox="1"/>
          <p:nvPr/>
        </p:nvSpPr>
        <p:spPr>
          <a:xfrm>
            <a:off x="-62987" y="4663773"/>
            <a:ext cx="2058934" cy="1200329"/>
          </a:xfrm>
          <a:prstGeom prst="rect">
            <a:avLst/>
          </a:prstGeom>
          <a:noFill/>
        </p:spPr>
        <p:txBody>
          <a:bodyPr wrap="square" rtlCol="0">
            <a:spAutoFit/>
          </a:bodyPr>
          <a:lstStyle/>
          <a:p>
            <a:pPr algn="ctr"/>
            <a:r>
              <a:rPr lang="el-GR" sz="1800" b="1" dirty="0">
                <a:solidFill>
                  <a:srgbClr val="009999"/>
                </a:solidFill>
                <a:latin typeface="Corbel" panose="020B0503020204020204" pitchFamily="34" charset="0"/>
              </a:rPr>
              <a:t>Χρήση στις Παρεμβάσεις Διατροφικής Αγωγής</a:t>
            </a:r>
          </a:p>
        </p:txBody>
      </p:sp>
      <p:sp>
        <p:nvSpPr>
          <p:cNvPr id="2" name="Text Placeholder 2">
            <a:extLst>
              <a:ext uri="{FF2B5EF4-FFF2-40B4-BE49-F238E27FC236}">
                <a16:creationId xmlns:a16="http://schemas.microsoft.com/office/drawing/2014/main" id="{55617071-A69A-B16B-16FE-DC13B62F85F1}"/>
              </a:ext>
            </a:extLst>
          </p:cNvPr>
          <p:cNvSpPr txBox="1">
            <a:spLocks/>
          </p:cNvSpPr>
          <p:nvPr/>
        </p:nvSpPr>
        <p:spPr>
          <a:xfrm>
            <a:off x="2202025" y="3222851"/>
            <a:ext cx="8882476" cy="1066800"/>
          </a:xfrm>
          <a:prstGeom prst="rect">
            <a:avLst/>
          </a:prstGeom>
        </p:spPr>
        <p:txBody>
          <a:bodyPr vert="horz" lIns="91440" tIns="45720" rIns="91440" bIns="45720" rtlCol="0" anchor="b">
            <a:noAutofit/>
          </a:bodyPr>
          <a:lstStyle>
            <a:lvl1pPr marL="0" indent="0" algn="l" defTabSz="914400" rtl="0" eaLnBrk="1" latinLnBrk="0" hangingPunct="1">
              <a:lnSpc>
                <a:spcPct val="110000"/>
              </a:lnSpc>
              <a:spcBef>
                <a:spcPts val="1000"/>
              </a:spcBef>
              <a:buFont typeface="Arial" panose="020B0604020202020204" pitchFamily="34" charset="0"/>
              <a:buNone/>
              <a:defRPr sz="2400" b="1" kern="1200" cap="none" baseline="0">
                <a:solidFill>
                  <a:schemeClr val="tx1"/>
                </a:solidFill>
                <a:latin typeface="+mn-lt"/>
                <a:ea typeface="+mn-ea"/>
                <a:cs typeface="+mn-cs"/>
              </a:defRPr>
            </a:lvl1pPr>
            <a:lvl2pPr marL="457200" indent="0" algn="l" defTabSz="914400" rtl="0" eaLnBrk="1" latinLnBrk="0" hangingPunct="1">
              <a:lnSpc>
                <a:spcPct val="11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11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1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1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l-GR" sz="2000" dirty="0">
                <a:latin typeface="Corbel" panose="020B0503020204020204" pitchFamily="34" charset="0"/>
              </a:rPr>
              <a:t>Τι πιστεύουν ή αναμένουν τα άτομα ότι θα τους συμβεί </a:t>
            </a:r>
            <a:r>
              <a:rPr lang="el-GR" sz="2000" dirty="0">
                <a:solidFill>
                  <a:schemeClr val="accent2">
                    <a:lumMod val="75000"/>
                  </a:schemeClr>
                </a:solidFill>
                <a:latin typeface="Corbel" panose="020B0503020204020204" pitchFamily="34" charset="0"/>
              </a:rPr>
              <a:t>κοινωνικά </a:t>
            </a:r>
            <a:r>
              <a:rPr lang="el-GR" sz="2000" dirty="0">
                <a:latin typeface="Corbel" panose="020B0503020204020204" pitchFamily="34" charset="0"/>
              </a:rPr>
              <a:t>εάν κάνουν μια αλλαγή συμπεριφοράς</a:t>
            </a:r>
          </a:p>
        </p:txBody>
      </p:sp>
      <p:sp>
        <p:nvSpPr>
          <p:cNvPr id="6" name="Content Placeholder 3">
            <a:extLst>
              <a:ext uri="{FF2B5EF4-FFF2-40B4-BE49-F238E27FC236}">
                <a16:creationId xmlns:a16="http://schemas.microsoft.com/office/drawing/2014/main" id="{09D36595-4F54-07A2-F035-3EDBCF4D85B4}"/>
              </a:ext>
            </a:extLst>
          </p:cNvPr>
          <p:cNvSpPr txBox="1">
            <a:spLocks/>
          </p:cNvSpPr>
          <p:nvPr/>
        </p:nvSpPr>
        <p:spPr>
          <a:xfrm>
            <a:off x="2127380" y="4663773"/>
            <a:ext cx="9860517" cy="2077398"/>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l-GR" sz="1800" dirty="0">
                <a:latin typeface="Corbel" panose="020B0503020204020204" pitchFamily="34" charset="0"/>
              </a:rPr>
              <a:t>Συζητήστε τον κοινωνικό αντίκτυπο και την επίδραση των μέσων ενημέρωσης στη συμπεριφορά για να βοηθήσετε τα άτομα να εξετάσουν πόσο εκτιμούν αυτά τα αποτελέσματα. </a:t>
            </a:r>
          </a:p>
          <a:p>
            <a:pPr marL="0" indent="0" algn="just">
              <a:buNone/>
            </a:pPr>
            <a:r>
              <a:rPr lang="el-GR" dirty="0">
                <a:latin typeface="Corbel" panose="020B0503020204020204" pitchFamily="34" charset="0"/>
              </a:rPr>
              <a:t>Σχεδιάστε μηνύματα και δραστηριότητες για κατανάλωση κατάλληλων ποσοτήτων, ώστε να γίνει η υγιεινή διατροφή η κοινωνική κανονικότητα </a:t>
            </a:r>
            <a:r>
              <a:rPr lang="el-GR" dirty="0">
                <a:solidFill>
                  <a:schemeClr val="accent2">
                    <a:lumMod val="75000"/>
                  </a:schemeClr>
                </a:solidFill>
                <a:latin typeface="Corbel" panose="020B0503020204020204" pitchFamily="34" charset="0"/>
              </a:rPr>
              <a:t>(</a:t>
            </a:r>
            <a:r>
              <a:rPr lang="el-GR" dirty="0" err="1">
                <a:solidFill>
                  <a:schemeClr val="accent2">
                    <a:lumMod val="75000"/>
                  </a:schemeClr>
                </a:solidFill>
                <a:latin typeface="Corbel" panose="020B0503020204020204" pitchFamily="34" charset="0"/>
              </a:rPr>
              <a:t>π.χ</a:t>
            </a:r>
            <a:r>
              <a:rPr lang="el-GR" dirty="0">
                <a:solidFill>
                  <a:schemeClr val="accent2">
                    <a:lumMod val="75000"/>
                  </a:schemeClr>
                </a:solidFill>
                <a:latin typeface="Corbel" panose="020B0503020204020204" pitchFamily="34" charset="0"/>
              </a:rPr>
              <a:t> να γίνει αποδεκτό να τρώνε φρούτα και λαχανικά οι έφηβοι).</a:t>
            </a:r>
          </a:p>
        </p:txBody>
      </p:sp>
      <p:sp>
        <p:nvSpPr>
          <p:cNvPr id="7" name="Rectangle 6">
            <a:extLst>
              <a:ext uri="{FF2B5EF4-FFF2-40B4-BE49-F238E27FC236}">
                <a16:creationId xmlns:a16="http://schemas.microsoft.com/office/drawing/2014/main" id="{88B5A5CB-F427-0D54-8448-2E58EEAFC3F5}"/>
              </a:ext>
            </a:extLst>
          </p:cNvPr>
          <p:cNvSpPr/>
          <p:nvPr/>
        </p:nvSpPr>
        <p:spPr>
          <a:xfrm>
            <a:off x="4023597" y="2260380"/>
            <a:ext cx="4547433" cy="769441"/>
          </a:xfrm>
          <a:prstGeom prst="rect">
            <a:avLst/>
          </a:prstGeom>
          <a:noFill/>
        </p:spPr>
        <p:txBody>
          <a:bodyPr wrap="square" lIns="91440" tIns="45720" rIns="91440" bIns="45720">
            <a:spAutoFit/>
          </a:bodyPr>
          <a:lstStyle/>
          <a:p>
            <a:pPr algn="ctr"/>
            <a:r>
              <a:rPr lang="el-GR" sz="2200" b="1" dirty="0">
                <a:solidFill>
                  <a:schemeClr val="accent1"/>
                </a:solidFill>
                <a:latin typeface="Corbel" panose="020B0503020204020204" pitchFamily="34" charset="0"/>
              </a:rPr>
              <a:t>Προσδοκίες για τα αποτελέσματα (κοινωνικές)</a:t>
            </a:r>
          </a:p>
        </p:txBody>
      </p:sp>
    </p:spTree>
    <p:extLst>
      <p:ext uri="{BB962C8B-B14F-4D97-AF65-F5344CB8AC3E}">
        <p14:creationId xmlns:p14="http://schemas.microsoft.com/office/powerpoint/2010/main" val="32086433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2D4A68BB-C0B3-2526-1024-C263FCE5EC2E}"/>
              </a:ext>
            </a:extLst>
          </p:cNvPr>
          <p:cNvGraphicFramePr>
            <a:graphicFrameLocks noGrp="1"/>
          </p:cNvGraphicFramePr>
          <p:nvPr/>
        </p:nvGraphicFramePr>
        <p:xfrm>
          <a:off x="480423" y="580711"/>
          <a:ext cx="11410125" cy="1066800"/>
        </p:xfrm>
        <a:graphic>
          <a:graphicData uri="http://schemas.openxmlformats.org/drawingml/2006/table">
            <a:tbl>
              <a:tblPr firstRow="1" bandRow="1">
                <a:tableStyleId>{5C22544A-7EE6-4342-B048-85BDC9FD1C3A}</a:tableStyleId>
              </a:tblPr>
              <a:tblGrid>
                <a:gridCol w="11410125">
                  <a:extLst>
                    <a:ext uri="{9D8B030D-6E8A-4147-A177-3AD203B41FA5}">
                      <a16:colId xmlns:a16="http://schemas.microsoft.com/office/drawing/2014/main" val="526448591"/>
                    </a:ext>
                  </a:extLst>
                </a:gridCol>
              </a:tblGrid>
              <a:tr h="370840">
                <a:tc>
                  <a:txBody>
                    <a:bodyPr/>
                    <a:lstStyle/>
                    <a:p>
                      <a:pPr algn="ctr"/>
                      <a:r>
                        <a:rPr lang="el-GR" sz="3200" b="0" dirty="0">
                          <a:solidFill>
                            <a:srgbClr val="009999"/>
                          </a:solidFill>
                          <a:latin typeface="Corbel" panose="020B0503020204020204" pitchFamily="34" charset="0"/>
                        </a:rPr>
                        <a:t>ΚΓΘ: Βασικές Κατασκευές &amp; Χρήση στις Παρεμβάσεις Διατροφικής Αγωγής</a:t>
                      </a:r>
                    </a:p>
                  </a:txBody>
                  <a:tcPr>
                    <a:noFill/>
                  </a:tcPr>
                </a:tc>
                <a:extLst>
                  <a:ext uri="{0D108BD9-81ED-4DB2-BD59-A6C34878D82A}">
                    <a16:rowId xmlns:a16="http://schemas.microsoft.com/office/drawing/2014/main" val="35990727"/>
                  </a:ext>
                </a:extLst>
              </a:tr>
            </a:tbl>
          </a:graphicData>
        </a:graphic>
      </p:graphicFrame>
      <p:sp>
        <p:nvSpPr>
          <p:cNvPr id="3" name="Text Placeholder 2">
            <a:extLst>
              <a:ext uri="{FF2B5EF4-FFF2-40B4-BE49-F238E27FC236}">
                <a16:creationId xmlns:a16="http://schemas.microsoft.com/office/drawing/2014/main" id="{A1C36FD9-0361-7C73-0CA3-A11BE8EEDE38}"/>
              </a:ext>
            </a:extLst>
          </p:cNvPr>
          <p:cNvSpPr>
            <a:spLocks noGrp="1"/>
          </p:cNvSpPr>
          <p:nvPr>
            <p:ph type="body" idx="1"/>
          </p:nvPr>
        </p:nvSpPr>
        <p:spPr>
          <a:xfrm>
            <a:off x="2055443" y="2776264"/>
            <a:ext cx="4722535" cy="1522105"/>
          </a:xfrm>
        </p:spPr>
        <p:txBody>
          <a:bodyPr>
            <a:noAutofit/>
          </a:bodyPr>
          <a:lstStyle/>
          <a:p>
            <a:pPr algn="ctr"/>
            <a:r>
              <a:rPr lang="el-GR" sz="2000" dirty="0">
                <a:latin typeface="Corbel" panose="020B0503020204020204" pitchFamily="34" charset="0"/>
              </a:rPr>
              <a:t>Τι πιστεύουν ή αναμένουν τα άτομα ότι θα τους συμβεί </a:t>
            </a:r>
            <a:r>
              <a:rPr lang="el-GR" sz="2000" dirty="0">
                <a:solidFill>
                  <a:schemeClr val="accent2">
                    <a:lumMod val="75000"/>
                  </a:schemeClr>
                </a:solidFill>
                <a:latin typeface="Corbel" panose="020B0503020204020204" pitchFamily="34" charset="0"/>
              </a:rPr>
              <a:t>σωματικά </a:t>
            </a:r>
            <a:r>
              <a:rPr lang="el-GR" sz="2000" dirty="0">
                <a:latin typeface="Corbel" panose="020B0503020204020204" pitchFamily="34" charset="0"/>
              </a:rPr>
              <a:t>(π.χ. υγεία) εάν κάνουν μια αλλαγή συμπεριφοράς</a:t>
            </a:r>
          </a:p>
        </p:txBody>
      </p:sp>
      <p:sp>
        <p:nvSpPr>
          <p:cNvPr id="4" name="Content Placeholder 3">
            <a:extLst>
              <a:ext uri="{FF2B5EF4-FFF2-40B4-BE49-F238E27FC236}">
                <a16:creationId xmlns:a16="http://schemas.microsoft.com/office/drawing/2014/main" id="{4FF88CCF-F24D-9606-A6F3-042C450AFDB0}"/>
              </a:ext>
            </a:extLst>
          </p:cNvPr>
          <p:cNvSpPr>
            <a:spLocks noGrp="1"/>
          </p:cNvSpPr>
          <p:nvPr>
            <p:ph sz="half" idx="2"/>
          </p:nvPr>
        </p:nvSpPr>
        <p:spPr>
          <a:xfrm>
            <a:off x="2027250" y="4535055"/>
            <a:ext cx="4828691" cy="2371363"/>
          </a:xfrm>
        </p:spPr>
        <p:txBody>
          <a:bodyPr>
            <a:noAutofit/>
          </a:bodyPr>
          <a:lstStyle/>
          <a:p>
            <a:pPr marL="0" indent="0" algn="just">
              <a:buNone/>
            </a:pPr>
            <a:r>
              <a:rPr lang="el-GR" dirty="0">
                <a:latin typeface="Corbel" panose="020B0503020204020204" pitchFamily="34" charset="0"/>
              </a:rPr>
              <a:t>Παροχή δραστηριοτήτων, αύξηση της ευαισθητοποίησης σχετικά με τα αρνητικά αποτελέσματα της τρέχουσας συμπεριφοράς, όπως ο κίνδυνος της ασθένειας (αντιληπτή απειλή), ή ενίσχυση της σημασίας των θετικών αποτελεσμάτων (αντιληπτά οφέλη) της ανάληψης δράσης.</a:t>
            </a:r>
          </a:p>
        </p:txBody>
      </p:sp>
      <p:sp>
        <p:nvSpPr>
          <p:cNvPr id="11" name="Rectangle 10">
            <a:extLst>
              <a:ext uri="{FF2B5EF4-FFF2-40B4-BE49-F238E27FC236}">
                <a16:creationId xmlns:a16="http://schemas.microsoft.com/office/drawing/2014/main" id="{34E746A0-AB2F-10DD-7E84-B352CCDC7E0B}"/>
              </a:ext>
            </a:extLst>
          </p:cNvPr>
          <p:cNvSpPr/>
          <p:nvPr/>
        </p:nvSpPr>
        <p:spPr>
          <a:xfrm>
            <a:off x="2027250" y="2089229"/>
            <a:ext cx="4828691" cy="707886"/>
          </a:xfrm>
          <a:prstGeom prst="rect">
            <a:avLst/>
          </a:prstGeom>
          <a:noFill/>
        </p:spPr>
        <p:txBody>
          <a:bodyPr wrap="square" lIns="91440" tIns="45720" rIns="91440" bIns="45720">
            <a:spAutoFit/>
          </a:bodyPr>
          <a:lstStyle/>
          <a:p>
            <a:pPr algn="ctr"/>
            <a:r>
              <a:rPr lang="el-GR" sz="2000" b="1" dirty="0">
                <a:solidFill>
                  <a:schemeClr val="accent1"/>
                </a:solidFill>
                <a:latin typeface="Corbel" panose="020B0503020204020204" pitchFamily="34" charset="0"/>
              </a:rPr>
              <a:t>Προσδοκίες για τα αποτελέσματα (φυσικές ή υλικές), θετικές &amp; αρνητικές</a:t>
            </a:r>
          </a:p>
        </p:txBody>
      </p:sp>
      <p:sp>
        <p:nvSpPr>
          <p:cNvPr id="13" name="TextBox 12">
            <a:extLst>
              <a:ext uri="{FF2B5EF4-FFF2-40B4-BE49-F238E27FC236}">
                <a16:creationId xmlns:a16="http://schemas.microsoft.com/office/drawing/2014/main" id="{2A0E2938-5E6C-3FF1-E172-7C7A036278B4}"/>
              </a:ext>
            </a:extLst>
          </p:cNvPr>
          <p:cNvSpPr txBox="1"/>
          <p:nvPr/>
        </p:nvSpPr>
        <p:spPr>
          <a:xfrm>
            <a:off x="-201743" y="2044937"/>
            <a:ext cx="2657139" cy="1200329"/>
          </a:xfrm>
          <a:prstGeom prst="rect">
            <a:avLst/>
          </a:prstGeom>
          <a:noFill/>
        </p:spPr>
        <p:txBody>
          <a:bodyPr wrap="square" rtlCol="0">
            <a:spAutoFit/>
          </a:bodyPr>
          <a:lstStyle/>
          <a:p>
            <a:pPr algn="ctr"/>
            <a:r>
              <a:rPr lang="el-GR" b="1" dirty="0">
                <a:solidFill>
                  <a:schemeClr val="accent1"/>
                </a:solidFill>
                <a:latin typeface="Corbel" panose="020B0503020204020204" pitchFamily="34" charset="0"/>
              </a:rPr>
              <a:t>Δομή της θεωρίας </a:t>
            </a:r>
            <a:r>
              <a:rPr lang="el-GR" dirty="0">
                <a:solidFill>
                  <a:schemeClr val="accent1"/>
                </a:solidFill>
                <a:latin typeface="Corbel" panose="020B0503020204020204" pitchFamily="34" charset="0"/>
              </a:rPr>
              <a:t>(Καθοριστικός παράγοντας αλλαγή συμπεριφοράς)</a:t>
            </a:r>
          </a:p>
        </p:txBody>
      </p:sp>
      <p:sp>
        <p:nvSpPr>
          <p:cNvPr id="14" name="TextBox 13">
            <a:extLst>
              <a:ext uri="{FF2B5EF4-FFF2-40B4-BE49-F238E27FC236}">
                <a16:creationId xmlns:a16="http://schemas.microsoft.com/office/drawing/2014/main" id="{61853D9F-7663-1D0B-8761-778398FF2649}"/>
              </a:ext>
            </a:extLst>
          </p:cNvPr>
          <p:cNvSpPr txBox="1"/>
          <p:nvPr/>
        </p:nvSpPr>
        <p:spPr>
          <a:xfrm>
            <a:off x="0" y="3338281"/>
            <a:ext cx="1932961" cy="369332"/>
          </a:xfrm>
          <a:prstGeom prst="rect">
            <a:avLst/>
          </a:prstGeom>
          <a:noFill/>
        </p:spPr>
        <p:txBody>
          <a:bodyPr wrap="square" rtlCol="0">
            <a:spAutoFit/>
          </a:bodyPr>
          <a:lstStyle/>
          <a:p>
            <a:pPr algn="ctr"/>
            <a:r>
              <a:rPr lang="el-GR" b="1" dirty="0">
                <a:latin typeface="Corbel" panose="020B0503020204020204" pitchFamily="34" charset="0"/>
              </a:rPr>
              <a:t>Ορισμός</a:t>
            </a:r>
            <a:endParaRPr lang="en-US" b="1" dirty="0">
              <a:latin typeface="Corbel" panose="020B0503020204020204" pitchFamily="34" charset="0"/>
            </a:endParaRPr>
          </a:p>
        </p:txBody>
      </p:sp>
      <p:sp>
        <p:nvSpPr>
          <p:cNvPr id="15" name="TextBox 14">
            <a:extLst>
              <a:ext uri="{FF2B5EF4-FFF2-40B4-BE49-F238E27FC236}">
                <a16:creationId xmlns:a16="http://schemas.microsoft.com/office/drawing/2014/main" id="{8267CC88-6782-5558-FBBF-D7D5BDB06C8C}"/>
              </a:ext>
            </a:extLst>
          </p:cNvPr>
          <p:cNvSpPr txBox="1"/>
          <p:nvPr/>
        </p:nvSpPr>
        <p:spPr>
          <a:xfrm>
            <a:off x="-62987" y="4236351"/>
            <a:ext cx="2058934" cy="1200329"/>
          </a:xfrm>
          <a:prstGeom prst="rect">
            <a:avLst/>
          </a:prstGeom>
          <a:noFill/>
        </p:spPr>
        <p:txBody>
          <a:bodyPr wrap="square" rtlCol="0">
            <a:spAutoFit/>
          </a:bodyPr>
          <a:lstStyle/>
          <a:p>
            <a:pPr algn="ctr"/>
            <a:r>
              <a:rPr lang="el-GR" sz="1800" b="1" dirty="0">
                <a:solidFill>
                  <a:srgbClr val="009999"/>
                </a:solidFill>
                <a:latin typeface="Corbel" panose="020B0503020204020204" pitchFamily="34" charset="0"/>
              </a:rPr>
              <a:t>Χρήση στις Παρεμβάσεις Διατροφικής Αγωγής</a:t>
            </a:r>
          </a:p>
        </p:txBody>
      </p:sp>
      <p:sp>
        <p:nvSpPr>
          <p:cNvPr id="8" name="Text Placeholder 2">
            <a:extLst>
              <a:ext uri="{FF2B5EF4-FFF2-40B4-BE49-F238E27FC236}">
                <a16:creationId xmlns:a16="http://schemas.microsoft.com/office/drawing/2014/main" id="{4387BF4E-6A6C-7EA1-E545-04667A8F28C0}"/>
              </a:ext>
            </a:extLst>
          </p:cNvPr>
          <p:cNvSpPr txBox="1">
            <a:spLocks/>
          </p:cNvSpPr>
          <p:nvPr/>
        </p:nvSpPr>
        <p:spPr>
          <a:xfrm>
            <a:off x="7168495" y="2838608"/>
            <a:ext cx="4722535" cy="1522105"/>
          </a:xfrm>
          <a:prstGeom prst="rect">
            <a:avLst/>
          </a:prstGeom>
        </p:spPr>
        <p:txBody>
          <a:bodyPr vert="horz" lIns="91440" tIns="45720" rIns="91440" bIns="45720" rtlCol="0" anchor="b">
            <a:noAutofit/>
          </a:bodyPr>
          <a:lstStyle>
            <a:lvl1pPr marL="0" indent="0" algn="l" defTabSz="914400" rtl="0" eaLnBrk="1" latinLnBrk="0" hangingPunct="1">
              <a:lnSpc>
                <a:spcPct val="110000"/>
              </a:lnSpc>
              <a:spcBef>
                <a:spcPts val="1000"/>
              </a:spcBef>
              <a:buFont typeface="Arial" panose="020B0604020202020204" pitchFamily="34" charset="0"/>
              <a:buNone/>
              <a:defRPr sz="2400" b="1" kern="1200" cap="none" baseline="0">
                <a:solidFill>
                  <a:schemeClr val="tx1"/>
                </a:solidFill>
                <a:latin typeface="+mn-lt"/>
                <a:ea typeface="+mn-ea"/>
                <a:cs typeface="+mn-cs"/>
              </a:defRPr>
            </a:lvl1pPr>
            <a:lvl2pPr marL="457200" indent="0" algn="l" defTabSz="914400" rtl="0" eaLnBrk="1" latinLnBrk="0" hangingPunct="1">
              <a:lnSpc>
                <a:spcPct val="11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11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1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1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l-GR" sz="2000">
                <a:latin typeface="Corbel" panose="020B0503020204020204" pitchFamily="34" charset="0"/>
              </a:rPr>
              <a:t>Τι πιστεύουν ή αναμένουν τα άτομα ότι </a:t>
            </a:r>
            <a:r>
              <a:rPr lang="el-GR" sz="2000">
                <a:solidFill>
                  <a:schemeClr val="accent2">
                    <a:lumMod val="75000"/>
                  </a:schemeClr>
                </a:solidFill>
                <a:latin typeface="Corbel" panose="020B0503020204020204" pitchFamily="34" charset="0"/>
              </a:rPr>
              <a:t>θα νιώσουν για τους εαυτούς </a:t>
            </a:r>
            <a:r>
              <a:rPr lang="el-GR" sz="2000">
                <a:latin typeface="Corbel" panose="020B0503020204020204" pitchFamily="34" charset="0"/>
              </a:rPr>
              <a:t>τους εάν κάνουν μια αλλαγή συμπεριφοράς</a:t>
            </a:r>
            <a:endParaRPr lang="el-GR" sz="2000" dirty="0">
              <a:latin typeface="Corbel" panose="020B0503020204020204" pitchFamily="34" charset="0"/>
            </a:endParaRPr>
          </a:p>
        </p:txBody>
      </p:sp>
      <p:sp>
        <p:nvSpPr>
          <p:cNvPr id="9" name="Content Placeholder 3">
            <a:extLst>
              <a:ext uri="{FF2B5EF4-FFF2-40B4-BE49-F238E27FC236}">
                <a16:creationId xmlns:a16="http://schemas.microsoft.com/office/drawing/2014/main" id="{D0828F11-BF8B-9698-C017-11A71B40760A}"/>
              </a:ext>
            </a:extLst>
          </p:cNvPr>
          <p:cNvSpPr txBox="1">
            <a:spLocks/>
          </p:cNvSpPr>
          <p:nvPr/>
        </p:nvSpPr>
        <p:spPr>
          <a:xfrm>
            <a:off x="7221574" y="4793350"/>
            <a:ext cx="4722536" cy="1509853"/>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dirty="0">
                <a:latin typeface="Corbel" panose="020B0503020204020204" pitchFamily="34" charset="0"/>
              </a:rPr>
              <a:t>Τονίζει την </a:t>
            </a:r>
            <a:r>
              <a:rPr lang="el-GR" dirty="0" err="1">
                <a:latin typeface="Corbel" panose="020B0503020204020204" pitchFamily="34" charset="0"/>
              </a:rPr>
              <a:t>αυτοϊκανοποίηση</a:t>
            </a:r>
            <a:r>
              <a:rPr lang="el-GR" dirty="0">
                <a:latin typeface="Corbel" panose="020B0503020204020204" pitchFamily="34" charset="0"/>
              </a:rPr>
              <a:t> και την αυτοπεποίθηση από τη συμπεριφορά </a:t>
            </a:r>
            <a:r>
              <a:rPr lang="el-GR" dirty="0">
                <a:solidFill>
                  <a:schemeClr val="accent2">
                    <a:lumMod val="75000"/>
                  </a:schemeClr>
                </a:solidFill>
                <a:latin typeface="Corbel" panose="020B0503020204020204" pitchFamily="34" charset="0"/>
              </a:rPr>
              <a:t>(π.χ. όταν καταναλώνω τοπικά φρούτα και λαχανικά, είμαι καλός/ή για το περιβάλλον μειώνοντας το αποτύπωμα άνθρακα).</a:t>
            </a:r>
          </a:p>
        </p:txBody>
      </p:sp>
      <p:sp>
        <p:nvSpPr>
          <p:cNvPr id="10" name="Rectangle 9">
            <a:extLst>
              <a:ext uri="{FF2B5EF4-FFF2-40B4-BE49-F238E27FC236}">
                <a16:creationId xmlns:a16="http://schemas.microsoft.com/office/drawing/2014/main" id="{BD1BB5E8-3A5E-7EDE-4261-DE76B3E3D2A0}"/>
              </a:ext>
            </a:extLst>
          </p:cNvPr>
          <p:cNvSpPr/>
          <p:nvPr/>
        </p:nvSpPr>
        <p:spPr>
          <a:xfrm>
            <a:off x="6954385" y="2205147"/>
            <a:ext cx="4828691" cy="707886"/>
          </a:xfrm>
          <a:prstGeom prst="rect">
            <a:avLst/>
          </a:prstGeom>
          <a:noFill/>
        </p:spPr>
        <p:txBody>
          <a:bodyPr wrap="square" lIns="91440" tIns="45720" rIns="91440" bIns="45720">
            <a:spAutoFit/>
          </a:bodyPr>
          <a:lstStyle/>
          <a:p>
            <a:pPr algn="ctr"/>
            <a:r>
              <a:rPr lang="el-GR" sz="2000" b="1" dirty="0">
                <a:solidFill>
                  <a:schemeClr val="accent1"/>
                </a:solidFill>
                <a:latin typeface="Corbel" panose="020B0503020204020204" pitchFamily="34" charset="0"/>
              </a:rPr>
              <a:t>Προσδοκίες για τα αποτελέσματα (</a:t>
            </a:r>
            <a:r>
              <a:rPr lang="el-GR" sz="2000" b="1" dirty="0" err="1">
                <a:solidFill>
                  <a:schemeClr val="accent1"/>
                </a:solidFill>
                <a:latin typeface="Corbel" panose="020B0503020204020204" pitchFamily="34" charset="0"/>
              </a:rPr>
              <a:t>αυτο</a:t>
            </a:r>
            <a:r>
              <a:rPr lang="el-GR" sz="2000" b="1" dirty="0">
                <a:solidFill>
                  <a:schemeClr val="accent1"/>
                </a:solidFill>
                <a:latin typeface="Corbel" panose="020B0503020204020204" pitchFamily="34" charset="0"/>
              </a:rPr>
              <a:t>-αξιολόγηση)</a:t>
            </a:r>
          </a:p>
        </p:txBody>
      </p:sp>
    </p:spTree>
    <p:extLst>
      <p:ext uri="{BB962C8B-B14F-4D97-AF65-F5344CB8AC3E}">
        <p14:creationId xmlns:p14="http://schemas.microsoft.com/office/powerpoint/2010/main" val="35620338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7442E8A-7AD3-396E-73F7-B150ED86A09E}"/>
              </a:ext>
            </a:extLst>
          </p:cNvPr>
          <p:cNvSpPr/>
          <p:nvPr/>
        </p:nvSpPr>
        <p:spPr>
          <a:xfrm>
            <a:off x="2474844" y="1351723"/>
            <a:ext cx="2286001" cy="1550504"/>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1">
                    <a:lumMod val="85000"/>
                  </a:schemeClr>
                </a:solidFill>
                <a:latin typeface="Corbel" panose="020B0503020204020204" pitchFamily="34" charset="0"/>
              </a:rPr>
              <a:t>Προσδοκίες για τα αποτελέσματα</a:t>
            </a:r>
          </a:p>
          <a:p>
            <a:pPr marL="285750" indent="-285750">
              <a:buFont typeface="Arial" panose="020B0604020202020204" pitchFamily="34" charset="0"/>
              <a:buChar char="•"/>
            </a:pPr>
            <a:r>
              <a:rPr lang="el-GR" b="0" i="0" dirty="0">
                <a:solidFill>
                  <a:schemeClr val="bg1">
                    <a:lumMod val="85000"/>
                  </a:schemeClr>
                </a:solidFill>
                <a:effectLst/>
                <a:latin typeface="Corbel" panose="020B0503020204020204" pitchFamily="34" charset="0"/>
              </a:rPr>
              <a:t>Φυσικές </a:t>
            </a:r>
          </a:p>
          <a:p>
            <a:pPr marL="285750" indent="-285750">
              <a:buFont typeface="Arial" panose="020B0604020202020204" pitchFamily="34" charset="0"/>
              <a:buChar char="•"/>
            </a:pPr>
            <a:r>
              <a:rPr lang="el-GR" b="0" i="0" dirty="0">
                <a:solidFill>
                  <a:schemeClr val="bg1">
                    <a:lumMod val="85000"/>
                  </a:schemeClr>
                </a:solidFill>
                <a:effectLst/>
                <a:latin typeface="Corbel" panose="020B0503020204020204" pitchFamily="34" charset="0"/>
              </a:rPr>
              <a:t>Κοινωνικές</a:t>
            </a:r>
          </a:p>
          <a:p>
            <a:pPr marL="285750" indent="-285750">
              <a:buFont typeface="Arial" panose="020B0604020202020204" pitchFamily="34" charset="0"/>
              <a:buChar char="•"/>
            </a:pPr>
            <a:r>
              <a:rPr lang="el-GR" b="0" i="0" dirty="0">
                <a:solidFill>
                  <a:schemeClr val="bg1">
                    <a:lumMod val="85000"/>
                  </a:schemeClr>
                </a:solidFill>
                <a:effectLst/>
                <a:latin typeface="Corbel" panose="020B0503020204020204" pitchFamily="34" charset="0"/>
              </a:rPr>
              <a:t>Αυτοεκτίμησης</a:t>
            </a:r>
          </a:p>
        </p:txBody>
      </p:sp>
      <p:sp>
        <p:nvSpPr>
          <p:cNvPr id="6" name="Rectangle: Rounded Corners 5">
            <a:extLst>
              <a:ext uri="{FF2B5EF4-FFF2-40B4-BE49-F238E27FC236}">
                <a16:creationId xmlns:a16="http://schemas.microsoft.com/office/drawing/2014/main" id="{E327F90D-F8EA-D8DA-8A9F-42B835CBAF48}"/>
              </a:ext>
            </a:extLst>
          </p:cNvPr>
          <p:cNvSpPr/>
          <p:nvPr/>
        </p:nvSpPr>
        <p:spPr>
          <a:xfrm>
            <a:off x="997226" y="3455502"/>
            <a:ext cx="2431774" cy="89783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latin typeface="Corbel" panose="020B0503020204020204" pitchFamily="34" charset="0"/>
              </a:rPr>
              <a:t>Αυτό-αποτελεσματικότητα </a:t>
            </a:r>
            <a:r>
              <a:rPr lang="el-GR" dirty="0">
                <a:latin typeface="Corbel" panose="020B0503020204020204" pitchFamily="34" charset="0"/>
              </a:rPr>
              <a:t>(αντιληπτά εμπόδια)</a:t>
            </a:r>
          </a:p>
        </p:txBody>
      </p:sp>
      <p:sp>
        <p:nvSpPr>
          <p:cNvPr id="7" name="Rectangle: Rounded Corners 6">
            <a:extLst>
              <a:ext uri="{FF2B5EF4-FFF2-40B4-BE49-F238E27FC236}">
                <a16:creationId xmlns:a16="http://schemas.microsoft.com/office/drawing/2014/main" id="{A362A53C-11A6-E4E4-F830-0363EDEDDBB1}"/>
              </a:ext>
            </a:extLst>
          </p:cNvPr>
          <p:cNvSpPr/>
          <p:nvPr/>
        </p:nvSpPr>
        <p:spPr>
          <a:xfrm>
            <a:off x="4028660" y="3455503"/>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1">
                    <a:lumMod val="85000"/>
                  </a:schemeClr>
                </a:solidFill>
                <a:latin typeface="Corbel" panose="020B0503020204020204" pitchFamily="34" charset="0"/>
              </a:rPr>
              <a:t>Στόχος δράσης/ πρόθεσης</a:t>
            </a:r>
          </a:p>
        </p:txBody>
      </p:sp>
      <p:sp>
        <p:nvSpPr>
          <p:cNvPr id="8" name="Rectangle: Rounded Corners 7">
            <a:extLst>
              <a:ext uri="{FF2B5EF4-FFF2-40B4-BE49-F238E27FC236}">
                <a16:creationId xmlns:a16="http://schemas.microsoft.com/office/drawing/2014/main" id="{3A1DC6B6-B416-AC68-BC4F-3A1D963634E3}"/>
              </a:ext>
            </a:extLst>
          </p:cNvPr>
          <p:cNvSpPr/>
          <p:nvPr/>
        </p:nvSpPr>
        <p:spPr>
          <a:xfrm>
            <a:off x="6698973" y="3904420"/>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a:solidFill>
                  <a:schemeClr val="bg1">
                    <a:lumMod val="85000"/>
                  </a:schemeClr>
                </a:solidFill>
                <a:latin typeface="Corbel" panose="020B0503020204020204" pitchFamily="34" charset="0"/>
              </a:rPr>
              <a:t>Δεξιότητες τροφίμων &amp; διατροφής</a:t>
            </a:r>
            <a:endParaRPr lang="el-GR" b="1" dirty="0">
              <a:solidFill>
                <a:schemeClr val="bg1">
                  <a:lumMod val="85000"/>
                </a:schemeClr>
              </a:solidFill>
              <a:latin typeface="Corbel" panose="020B0503020204020204" pitchFamily="34" charset="0"/>
            </a:endParaRPr>
          </a:p>
        </p:txBody>
      </p:sp>
      <p:sp>
        <p:nvSpPr>
          <p:cNvPr id="9" name="Rectangle: Rounded Corners 8">
            <a:extLst>
              <a:ext uri="{FF2B5EF4-FFF2-40B4-BE49-F238E27FC236}">
                <a16:creationId xmlns:a16="http://schemas.microsoft.com/office/drawing/2014/main" id="{F4318905-FB7B-8AA8-7A98-AC7A5D84C656}"/>
              </a:ext>
            </a:extLst>
          </p:cNvPr>
          <p:cNvSpPr/>
          <p:nvPr/>
        </p:nvSpPr>
        <p:spPr>
          <a:xfrm>
            <a:off x="6698973" y="2902227"/>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a:solidFill>
                  <a:schemeClr val="bg1">
                    <a:lumMod val="85000"/>
                  </a:schemeClr>
                </a:solidFill>
                <a:latin typeface="Corbel" panose="020B0503020204020204" pitchFamily="34" charset="0"/>
              </a:rPr>
              <a:t>Διεργασίες αυταρρύθμισης</a:t>
            </a:r>
            <a:endParaRPr lang="el-GR" b="1" dirty="0">
              <a:solidFill>
                <a:schemeClr val="bg1">
                  <a:lumMod val="85000"/>
                </a:schemeClr>
              </a:solidFill>
              <a:latin typeface="Corbel" panose="020B0503020204020204" pitchFamily="34" charset="0"/>
            </a:endParaRPr>
          </a:p>
        </p:txBody>
      </p:sp>
      <p:sp>
        <p:nvSpPr>
          <p:cNvPr id="10" name="Rectangle: Rounded Corners 9">
            <a:extLst>
              <a:ext uri="{FF2B5EF4-FFF2-40B4-BE49-F238E27FC236}">
                <a16:creationId xmlns:a16="http://schemas.microsoft.com/office/drawing/2014/main" id="{2477962C-4739-5A26-E494-7072785485EA}"/>
              </a:ext>
            </a:extLst>
          </p:cNvPr>
          <p:cNvSpPr/>
          <p:nvPr/>
        </p:nvSpPr>
        <p:spPr>
          <a:xfrm>
            <a:off x="9289773" y="3412432"/>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a:solidFill>
                  <a:schemeClr val="bg1">
                    <a:lumMod val="85000"/>
                  </a:schemeClr>
                </a:solidFill>
                <a:latin typeface="Corbel" panose="020B0503020204020204" pitchFamily="34" charset="0"/>
              </a:rPr>
              <a:t>ΣΥΜΠΕΡΙΦΟΡΑ</a:t>
            </a:r>
            <a:endParaRPr lang="el-GR" b="1" dirty="0">
              <a:solidFill>
                <a:schemeClr val="bg1">
                  <a:lumMod val="85000"/>
                </a:schemeClr>
              </a:solidFill>
              <a:latin typeface="Corbel" panose="020B0503020204020204" pitchFamily="34" charset="0"/>
            </a:endParaRPr>
          </a:p>
        </p:txBody>
      </p:sp>
      <p:sp>
        <p:nvSpPr>
          <p:cNvPr id="11" name="Rectangle: Rounded Corners 10">
            <a:extLst>
              <a:ext uri="{FF2B5EF4-FFF2-40B4-BE49-F238E27FC236}">
                <a16:creationId xmlns:a16="http://schemas.microsoft.com/office/drawing/2014/main" id="{DDBAB2B1-AE7C-45CE-3249-B57940D4B074}"/>
              </a:ext>
            </a:extLst>
          </p:cNvPr>
          <p:cNvSpPr/>
          <p:nvPr/>
        </p:nvSpPr>
        <p:spPr>
          <a:xfrm>
            <a:off x="2935355" y="5454923"/>
            <a:ext cx="4121427"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1">
                    <a:lumMod val="85000"/>
                  </a:schemeClr>
                </a:solidFill>
                <a:latin typeface="Corbel" panose="020B0503020204020204" pitchFamily="34" charset="0"/>
              </a:rPr>
              <a:t>ΠΕΡΙΒΑΛΛΟΝ</a:t>
            </a:r>
          </a:p>
          <a:p>
            <a:pPr algn="ctr"/>
            <a:r>
              <a:rPr lang="el-GR" dirty="0">
                <a:solidFill>
                  <a:schemeClr val="bg1">
                    <a:lumMod val="85000"/>
                  </a:schemeClr>
                </a:solidFill>
                <a:latin typeface="Corbel" panose="020B0503020204020204" pitchFamily="34" charset="0"/>
              </a:rPr>
              <a:t>Κοινωνικοοικονομικοί παράγοντες Διευκολυντές &amp; εμπόδια/φραγμοί</a:t>
            </a:r>
          </a:p>
        </p:txBody>
      </p:sp>
      <p:cxnSp>
        <p:nvCxnSpPr>
          <p:cNvPr id="13" name="Straight Arrow Connector 12">
            <a:extLst>
              <a:ext uri="{FF2B5EF4-FFF2-40B4-BE49-F238E27FC236}">
                <a16:creationId xmlns:a16="http://schemas.microsoft.com/office/drawing/2014/main" id="{D8BB09F9-CF74-73EF-22E8-685365C2AB28}"/>
              </a:ext>
            </a:extLst>
          </p:cNvPr>
          <p:cNvCxnSpPr>
            <a:stCxn id="6" idx="3"/>
            <a:endCxn id="7" idx="1"/>
          </p:cNvCxnSpPr>
          <p:nvPr/>
        </p:nvCxnSpPr>
        <p:spPr>
          <a:xfrm>
            <a:off x="3429000" y="3904420"/>
            <a:ext cx="599660" cy="1"/>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65994B61-0017-B35B-6A9B-A31C5BF041BC}"/>
              </a:ext>
            </a:extLst>
          </p:cNvPr>
          <p:cNvCxnSpPr>
            <a:stCxn id="7" idx="2"/>
            <a:endCxn id="11" idx="0"/>
          </p:cNvCxnSpPr>
          <p:nvPr/>
        </p:nvCxnSpPr>
        <p:spPr>
          <a:xfrm>
            <a:off x="4996069" y="4353338"/>
            <a:ext cx="0" cy="1101585"/>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8" name="Connector: Elbow 17">
            <a:extLst>
              <a:ext uri="{FF2B5EF4-FFF2-40B4-BE49-F238E27FC236}">
                <a16:creationId xmlns:a16="http://schemas.microsoft.com/office/drawing/2014/main" id="{FF88CDCA-E2DC-4412-795E-47CA6BFC5719}"/>
              </a:ext>
            </a:extLst>
          </p:cNvPr>
          <p:cNvCxnSpPr>
            <a:stCxn id="7" idx="3"/>
            <a:endCxn id="9" idx="1"/>
          </p:cNvCxnSpPr>
          <p:nvPr/>
        </p:nvCxnSpPr>
        <p:spPr>
          <a:xfrm flipV="1">
            <a:off x="5963478" y="3351145"/>
            <a:ext cx="735495" cy="553276"/>
          </a:xfrm>
          <a:prstGeom prst="bentConnector3">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0" name="Connector: Elbow 19">
            <a:extLst>
              <a:ext uri="{FF2B5EF4-FFF2-40B4-BE49-F238E27FC236}">
                <a16:creationId xmlns:a16="http://schemas.microsoft.com/office/drawing/2014/main" id="{8FF10DE9-4669-5D74-0DA5-F4B2501C2DB7}"/>
              </a:ext>
            </a:extLst>
          </p:cNvPr>
          <p:cNvCxnSpPr>
            <a:stCxn id="7" idx="3"/>
            <a:endCxn id="8" idx="1"/>
          </p:cNvCxnSpPr>
          <p:nvPr/>
        </p:nvCxnSpPr>
        <p:spPr>
          <a:xfrm>
            <a:off x="5963478" y="3904421"/>
            <a:ext cx="735495" cy="448917"/>
          </a:xfrm>
          <a:prstGeom prst="bentConnector3">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2" name="Connector: Elbow 21">
            <a:extLst>
              <a:ext uri="{FF2B5EF4-FFF2-40B4-BE49-F238E27FC236}">
                <a16:creationId xmlns:a16="http://schemas.microsoft.com/office/drawing/2014/main" id="{CED5897D-9D65-3EDE-05AC-4D3C85449843}"/>
              </a:ext>
            </a:extLst>
          </p:cNvPr>
          <p:cNvCxnSpPr>
            <a:stCxn id="9" idx="3"/>
            <a:endCxn id="8" idx="3"/>
          </p:cNvCxnSpPr>
          <p:nvPr/>
        </p:nvCxnSpPr>
        <p:spPr>
          <a:xfrm>
            <a:off x="8633791" y="3351145"/>
            <a:ext cx="12700" cy="1002193"/>
          </a:xfrm>
          <a:prstGeom prst="bentConnector3">
            <a:avLst>
              <a:gd name="adj1" fmla="val 1800000"/>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BBD854C3-6534-84A0-9164-51365B0A3DC6}"/>
              </a:ext>
            </a:extLst>
          </p:cNvPr>
          <p:cNvCxnSpPr>
            <a:cxnSpLocks/>
            <a:endCxn id="10" idx="1"/>
          </p:cNvCxnSpPr>
          <p:nvPr/>
        </p:nvCxnSpPr>
        <p:spPr>
          <a:xfrm>
            <a:off x="8865704" y="3861350"/>
            <a:ext cx="424069" cy="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9" name="Connector: Elbow 48">
            <a:extLst>
              <a:ext uri="{FF2B5EF4-FFF2-40B4-BE49-F238E27FC236}">
                <a16:creationId xmlns:a16="http://schemas.microsoft.com/office/drawing/2014/main" id="{708F0AAC-60CC-3138-052F-C0B97D6E69F2}"/>
              </a:ext>
            </a:extLst>
          </p:cNvPr>
          <p:cNvCxnSpPr>
            <a:stCxn id="6" idx="2"/>
            <a:endCxn id="11" idx="1"/>
          </p:cNvCxnSpPr>
          <p:nvPr/>
        </p:nvCxnSpPr>
        <p:spPr>
          <a:xfrm rot="16200000" flipH="1">
            <a:off x="1798982" y="4767468"/>
            <a:ext cx="1550504" cy="722242"/>
          </a:xfrm>
          <a:prstGeom prst="bentConnector2">
            <a:avLst/>
          </a:prstGeom>
          <a:ln>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51" name="Connector: Elbow 50">
            <a:extLst>
              <a:ext uri="{FF2B5EF4-FFF2-40B4-BE49-F238E27FC236}">
                <a16:creationId xmlns:a16="http://schemas.microsoft.com/office/drawing/2014/main" id="{6AF74C58-2B3D-2363-1453-402253194F2C}"/>
              </a:ext>
            </a:extLst>
          </p:cNvPr>
          <p:cNvCxnSpPr>
            <a:cxnSpLocks/>
            <a:stCxn id="11" idx="3"/>
            <a:endCxn id="10" idx="2"/>
          </p:cNvCxnSpPr>
          <p:nvPr/>
        </p:nvCxnSpPr>
        <p:spPr>
          <a:xfrm flipV="1">
            <a:off x="7056782" y="4310267"/>
            <a:ext cx="3200400" cy="1593574"/>
          </a:xfrm>
          <a:prstGeom prst="bentConnector2">
            <a:avLst/>
          </a:prstGeom>
          <a:ln>
            <a:solidFill>
              <a:schemeClr val="tx1"/>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5" name="Connector: Elbow 54">
            <a:extLst>
              <a:ext uri="{FF2B5EF4-FFF2-40B4-BE49-F238E27FC236}">
                <a16:creationId xmlns:a16="http://schemas.microsoft.com/office/drawing/2014/main" id="{5925C184-FE51-E7B7-5A1B-1CAA917DB729}"/>
              </a:ext>
            </a:extLst>
          </p:cNvPr>
          <p:cNvCxnSpPr>
            <a:stCxn id="5" idx="1"/>
            <a:endCxn id="6" idx="0"/>
          </p:cNvCxnSpPr>
          <p:nvPr/>
        </p:nvCxnSpPr>
        <p:spPr>
          <a:xfrm rot="10800000" flipV="1">
            <a:off x="2213114" y="2126974"/>
            <a:ext cx="261731" cy="1328527"/>
          </a:xfrm>
          <a:prstGeom prst="bentConnector2">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612020A3-5512-9FE3-0C7B-2D5A40BA7C9F}"/>
              </a:ext>
            </a:extLst>
          </p:cNvPr>
          <p:cNvCxnSpPr>
            <a:stCxn id="5" idx="3"/>
            <a:endCxn id="7" idx="0"/>
          </p:cNvCxnSpPr>
          <p:nvPr/>
        </p:nvCxnSpPr>
        <p:spPr>
          <a:xfrm>
            <a:off x="4760845" y="2126975"/>
            <a:ext cx="235224" cy="132852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EB1DCEA5-873D-B06E-7438-303DF1D53F25}"/>
              </a:ext>
            </a:extLst>
          </p:cNvPr>
          <p:cNvCxnSpPr>
            <a:cxnSpLocks/>
          </p:cNvCxnSpPr>
          <p:nvPr/>
        </p:nvCxnSpPr>
        <p:spPr>
          <a:xfrm flipV="1">
            <a:off x="2743200" y="4353337"/>
            <a:ext cx="0" cy="775254"/>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9" name="Straight Connector 68">
            <a:extLst>
              <a:ext uri="{FF2B5EF4-FFF2-40B4-BE49-F238E27FC236}">
                <a16:creationId xmlns:a16="http://schemas.microsoft.com/office/drawing/2014/main" id="{C913A18E-C544-67D6-5391-1EE7FCBD831C}"/>
              </a:ext>
            </a:extLst>
          </p:cNvPr>
          <p:cNvCxnSpPr>
            <a:cxnSpLocks/>
          </p:cNvCxnSpPr>
          <p:nvPr/>
        </p:nvCxnSpPr>
        <p:spPr>
          <a:xfrm>
            <a:off x="2743200" y="5128591"/>
            <a:ext cx="7103165" cy="0"/>
          </a:xfrm>
          <a:prstGeom prst="line">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1" name="Straight Arrow Connector 70">
            <a:extLst>
              <a:ext uri="{FF2B5EF4-FFF2-40B4-BE49-F238E27FC236}">
                <a16:creationId xmlns:a16="http://schemas.microsoft.com/office/drawing/2014/main" id="{1DB17AB1-040C-491F-B459-7F6766084831}"/>
              </a:ext>
            </a:extLst>
          </p:cNvPr>
          <p:cNvCxnSpPr>
            <a:cxnSpLocks/>
          </p:cNvCxnSpPr>
          <p:nvPr/>
        </p:nvCxnSpPr>
        <p:spPr>
          <a:xfrm flipV="1">
            <a:off x="9846365" y="4353337"/>
            <a:ext cx="0" cy="775254"/>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5" name="Straight Arrow Connector 74">
            <a:extLst>
              <a:ext uri="{FF2B5EF4-FFF2-40B4-BE49-F238E27FC236}">
                <a16:creationId xmlns:a16="http://schemas.microsoft.com/office/drawing/2014/main" id="{A8508E48-5858-859A-459C-1B156464F630}"/>
              </a:ext>
            </a:extLst>
          </p:cNvPr>
          <p:cNvCxnSpPr>
            <a:cxnSpLocks/>
          </p:cNvCxnSpPr>
          <p:nvPr/>
        </p:nvCxnSpPr>
        <p:spPr>
          <a:xfrm flipH="1">
            <a:off x="4760845" y="1643269"/>
            <a:ext cx="5496337" cy="0"/>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7" name="Straight Arrow Connector 76">
            <a:extLst>
              <a:ext uri="{FF2B5EF4-FFF2-40B4-BE49-F238E27FC236}">
                <a16:creationId xmlns:a16="http://schemas.microsoft.com/office/drawing/2014/main" id="{A70CD468-BB16-89A8-A51C-102DFB11259D}"/>
              </a:ext>
            </a:extLst>
          </p:cNvPr>
          <p:cNvCxnSpPr>
            <a:endCxn id="10" idx="0"/>
          </p:cNvCxnSpPr>
          <p:nvPr/>
        </p:nvCxnSpPr>
        <p:spPr>
          <a:xfrm>
            <a:off x="10257182" y="1643269"/>
            <a:ext cx="0" cy="1769163"/>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0" name="TextBox 89">
            <a:extLst>
              <a:ext uri="{FF2B5EF4-FFF2-40B4-BE49-F238E27FC236}">
                <a16:creationId xmlns:a16="http://schemas.microsoft.com/office/drawing/2014/main" id="{81E59EE7-4323-0AE0-012B-3D5ED753591D}"/>
              </a:ext>
            </a:extLst>
          </p:cNvPr>
          <p:cNvSpPr txBox="1"/>
          <p:nvPr/>
        </p:nvSpPr>
        <p:spPr>
          <a:xfrm>
            <a:off x="3048000" y="272619"/>
            <a:ext cx="6096000" cy="523220"/>
          </a:xfrm>
          <a:prstGeom prst="rect">
            <a:avLst/>
          </a:prstGeom>
          <a:noFill/>
        </p:spPr>
        <p:txBody>
          <a:bodyPr wrap="square">
            <a:spAutoFit/>
          </a:bodyPr>
          <a:lstStyle/>
          <a:p>
            <a:pPr algn="ctr"/>
            <a:r>
              <a:rPr lang="el-GR" sz="2800" dirty="0">
                <a:solidFill>
                  <a:schemeClr val="accent2"/>
                </a:solidFill>
                <a:latin typeface="Corbel" panose="020B0503020204020204" pitchFamily="34" charset="0"/>
              </a:rPr>
              <a:t>Κοινωνική Γνωσιακή Θεωρία</a:t>
            </a:r>
            <a:endParaRPr lang="en-US" sz="2800" dirty="0">
              <a:solidFill>
                <a:schemeClr val="accent2"/>
              </a:solidFill>
              <a:latin typeface="Corbel" panose="020B0503020204020204" pitchFamily="34" charset="0"/>
            </a:endParaRPr>
          </a:p>
        </p:txBody>
      </p:sp>
    </p:spTree>
    <p:extLst>
      <p:ext uri="{BB962C8B-B14F-4D97-AF65-F5344CB8AC3E}">
        <p14:creationId xmlns:p14="http://schemas.microsoft.com/office/powerpoint/2010/main" val="9981530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C36FD9-0361-7C73-0CA3-A11BE8EEDE38}"/>
              </a:ext>
            </a:extLst>
          </p:cNvPr>
          <p:cNvSpPr>
            <a:spLocks noGrp="1"/>
          </p:cNvSpPr>
          <p:nvPr>
            <p:ph type="body" idx="4294967295"/>
          </p:nvPr>
        </p:nvSpPr>
        <p:spPr>
          <a:xfrm>
            <a:off x="2837430" y="1460943"/>
            <a:ext cx="8464485" cy="823913"/>
          </a:xfrm>
        </p:spPr>
        <p:txBody>
          <a:bodyPr>
            <a:noAutofit/>
          </a:bodyPr>
          <a:lstStyle/>
          <a:p>
            <a:pPr marL="0" indent="0" algn="ctr">
              <a:buNone/>
            </a:pPr>
            <a:r>
              <a:rPr lang="el-GR" sz="1800" b="1" dirty="0">
                <a:latin typeface="Corbel" panose="020B0503020204020204" pitchFamily="34" charset="0"/>
              </a:rPr>
              <a:t>Συμπεριλαμβάνουν τις αντιλήψεις για τα προσωπικά εμπόδια ή τις προκλήσεις για την ανάληψη δράσης (που αποτελούν αναπόσπαστο τμήμα της αυτό-αξιολόγησης).</a:t>
            </a:r>
          </a:p>
        </p:txBody>
      </p:sp>
      <p:sp>
        <p:nvSpPr>
          <p:cNvPr id="4" name="Content Placeholder 3">
            <a:extLst>
              <a:ext uri="{FF2B5EF4-FFF2-40B4-BE49-F238E27FC236}">
                <a16:creationId xmlns:a16="http://schemas.microsoft.com/office/drawing/2014/main" id="{4FF88CCF-F24D-9606-A6F3-042C450AFDB0}"/>
              </a:ext>
            </a:extLst>
          </p:cNvPr>
          <p:cNvSpPr>
            <a:spLocks noGrp="1"/>
          </p:cNvSpPr>
          <p:nvPr>
            <p:ph sz="half" idx="4294967295"/>
          </p:nvPr>
        </p:nvSpPr>
        <p:spPr>
          <a:xfrm>
            <a:off x="2649396" y="3188136"/>
            <a:ext cx="9412086" cy="2530475"/>
          </a:xfrm>
        </p:spPr>
        <p:txBody>
          <a:bodyPr>
            <a:noAutofit/>
          </a:bodyPr>
          <a:lstStyle/>
          <a:p>
            <a:pPr>
              <a:spcBef>
                <a:spcPts val="600"/>
              </a:spcBef>
              <a:spcAft>
                <a:spcPts val="600"/>
              </a:spcAft>
              <a:buFont typeface="Wingdings" panose="05000000000000000000" pitchFamily="2" charset="2"/>
              <a:buChar char="Ø"/>
            </a:pPr>
            <a:r>
              <a:rPr lang="el-GR" sz="1800" b="1" dirty="0">
                <a:solidFill>
                  <a:schemeClr val="accent2">
                    <a:lumMod val="75000"/>
                  </a:schemeClr>
                </a:solidFill>
                <a:latin typeface="Corbel" panose="020B0503020204020204" pitchFamily="34" charset="0"/>
              </a:rPr>
              <a:t>Βοηθήστε </a:t>
            </a:r>
            <a:r>
              <a:rPr lang="el-GR" sz="1800" dirty="0">
                <a:latin typeface="Corbel" panose="020B0503020204020204" pitchFamily="34" charset="0"/>
              </a:rPr>
              <a:t>τα άτομα να αναγνωρίσουν τα αντιλαμβανόμενά τους εμπόδια να αναλάβουν δράσεις στον τομέα της υγείας</a:t>
            </a:r>
            <a:r>
              <a:rPr lang="el-GR" sz="1800" b="1" dirty="0">
                <a:solidFill>
                  <a:schemeClr val="accent2">
                    <a:lumMod val="75000"/>
                  </a:schemeClr>
                </a:solidFill>
                <a:latin typeface="Corbel" panose="020B0503020204020204" pitchFamily="34" charset="0"/>
              </a:rPr>
              <a:t>.  </a:t>
            </a:r>
          </a:p>
          <a:p>
            <a:pPr>
              <a:spcBef>
                <a:spcPts val="600"/>
              </a:spcBef>
              <a:spcAft>
                <a:spcPts val="600"/>
              </a:spcAft>
              <a:buFont typeface="Wingdings" panose="05000000000000000000" pitchFamily="2" charset="2"/>
              <a:buChar char="Ø"/>
            </a:pPr>
            <a:r>
              <a:rPr lang="el-GR" sz="1800" b="1" dirty="0">
                <a:solidFill>
                  <a:schemeClr val="accent2">
                    <a:lumMod val="75000"/>
                  </a:schemeClr>
                </a:solidFill>
                <a:latin typeface="Corbel" panose="020B0503020204020204" pitchFamily="34" charset="0"/>
              </a:rPr>
              <a:t>Ενδυναμώστε </a:t>
            </a:r>
            <a:r>
              <a:rPr lang="el-GR" sz="1800" dirty="0">
                <a:latin typeface="Corbel" panose="020B0503020204020204" pitchFamily="34" charset="0"/>
              </a:rPr>
              <a:t>τους μέσω γνώσεων και δεξιοτήτων, καθιστώντας τις ενέργειες εύκολο να κατανοηθούν και να πραγματοποιηθούν</a:t>
            </a:r>
            <a:r>
              <a:rPr lang="el-GR" sz="1800" b="1" dirty="0">
                <a:solidFill>
                  <a:schemeClr val="accent2">
                    <a:lumMod val="75000"/>
                  </a:schemeClr>
                </a:solidFill>
                <a:latin typeface="Corbel" panose="020B0503020204020204" pitchFamily="34" charset="0"/>
              </a:rPr>
              <a:t>. </a:t>
            </a:r>
          </a:p>
          <a:p>
            <a:pPr>
              <a:spcBef>
                <a:spcPts val="600"/>
              </a:spcBef>
              <a:spcAft>
                <a:spcPts val="600"/>
              </a:spcAft>
              <a:buFont typeface="Wingdings" panose="05000000000000000000" pitchFamily="2" charset="2"/>
              <a:buChar char="Ø"/>
            </a:pPr>
            <a:r>
              <a:rPr lang="el-GR" sz="1800" b="1" dirty="0">
                <a:solidFill>
                  <a:schemeClr val="accent2">
                    <a:lumMod val="75000"/>
                  </a:schemeClr>
                </a:solidFill>
                <a:latin typeface="Corbel" panose="020B0503020204020204" pitchFamily="34" charset="0"/>
              </a:rPr>
              <a:t>Βοηθήστε </a:t>
            </a:r>
            <a:r>
              <a:rPr lang="el-GR" sz="1800" dirty="0">
                <a:latin typeface="Corbel" panose="020B0503020204020204" pitchFamily="34" charset="0"/>
              </a:rPr>
              <a:t>τους να κατακτήσουν την επιτυχία παρέχοντας σαφή και </a:t>
            </a:r>
            <a:r>
              <a:rPr lang="el-GR" sz="1800" dirty="0" err="1">
                <a:latin typeface="Corbel" panose="020B0503020204020204" pitchFamily="34" charset="0"/>
              </a:rPr>
              <a:t>στοχοθετημένα</a:t>
            </a:r>
            <a:r>
              <a:rPr lang="el-GR" sz="1800" dirty="0">
                <a:latin typeface="Corbel" panose="020B0503020204020204" pitchFamily="34" charset="0"/>
              </a:rPr>
              <a:t> μηνύματα και σχεδιάζοντας αλλαγές σε μικρά βήματα.  </a:t>
            </a:r>
          </a:p>
          <a:p>
            <a:pPr>
              <a:spcBef>
                <a:spcPts val="600"/>
              </a:spcBef>
              <a:spcAft>
                <a:spcPts val="600"/>
              </a:spcAft>
              <a:buFont typeface="Wingdings" panose="05000000000000000000" pitchFamily="2" charset="2"/>
              <a:buChar char="Ø"/>
            </a:pPr>
            <a:r>
              <a:rPr lang="el-GR" sz="1800" b="1" dirty="0">
                <a:solidFill>
                  <a:schemeClr val="accent2">
                    <a:lumMod val="75000"/>
                  </a:schemeClr>
                </a:solidFill>
                <a:latin typeface="Corbel" panose="020B0503020204020204" pitchFamily="34" charset="0"/>
              </a:rPr>
              <a:t>Δημιουργήστε</a:t>
            </a:r>
            <a:r>
              <a:rPr lang="el-GR" sz="1800" dirty="0">
                <a:latin typeface="Corbel" panose="020B0503020204020204" pitchFamily="34" charset="0"/>
              </a:rPr>
              <a:t> εμπειρίες </a:t>
            </a:r>
            <a:r>
              <a:rPr lang="el-GR" sz="1800" dirty="0" err="1">
                <a:latin typeface="Corbel" panose="020B0503020204020204" pitchFamily="34" charset="0"/>
              </a:rPr>
              <a:t>μοντελοποίησης</a:t>
            </a:r>
            <a:r>
              <a:rPr lang="el-GR" sz="1800" dirty="0">
                <a:latin typeface="Corbel" panose="020B0503020204020204" pitchFamily="34" charset="0"/>
              </a:rPr>
              <a:t> και επιδεξιότητας σχετικά με τα τρόφιμα και τη διατροφή (π.χ. ανάγνωση ετικετών, μαγείρεμα, κηπουρική). </a:t>
            </a:r>
          </a:p>
          <a:p>
            <a:pPr>
              <a:spcBef>
                <a:spcPts val="600"/>
              </a:spcBef>
              <a:spcAft>
                <a:spcPts val="600"/>
              </a:spcAft>
              <a:buFont typeface="Wingdings" panose="05000000000000000000" pitchFamily="2" charset="2"/>
              <a:buChar char="Ø"/>
            </a:pPr>
            <a:r>
              <a:rPr lang="el-GR" sz="1800" b="1" dirty="0">
                <a:solidFill>
                  <a:schemeClr val="accent2">
                    <a:lumMod val="75000"/>
                  </a:schemeClr>
                </a:solidFill>
                <a:latin typeface="Corbel" panose="020B0503020204020204" pitchFamily="34" charset="0"/>
              </a:rPr>
              <a:t>Παρέχετε</a:t>
            </a:r>
            <a:r>
              <a:rPr lang="el-GR" sz="1800" dirty="0">
                <a:latin typeface="Corbel" panose="020B0503020204020204" pitchFamily="34" charset="0"/>
              </a:rPr>
              <a:t> σχόλια και ενθάρρυνση. </a:t>
            </a:r>
          </a:p>
          <a:p>
            <a:pPr marL="0" indent="0" algn="ctr">
              <a:spcBef>
                <a:spcPts val="0"/>
              </a:spcBef>
              <a:buNone/>
            </a:pPr>
            <a:endParaRPr lang="el-GR" sz="1800" dirty="0">
              <a:latin typeface="Corbel" panose="020B0503020204020204" pitchFamily="34" charset="0"/>
            </a:endParaRPr>
          </a:p>
        </p:txBody>
      </p:sp>
      <p:sp>
        <p:nvSpPr>
          <p:cNvPr id="11" name="Rectangle 10">
            <a:extLst>
              <a:ext uri="{FF2B5EF4-FFF2-40B4-BE49-F238E27FC236}">
                <a16:creationId xmlns:a16="http://schemas.microsoft.com/office/drawing/2014/main" id="{34E746A0-AB2F-10DD-7E84-B352CCDC7E0B}"/>
              </a:ext>
            </a:extLst>
          </p:cNvPr>
          <p:cNvSpPr/>
          <p:nvPr/>
        </p:nvSpPr>
        <p:spPr>
          <a:xfrm>
            <a:off x="3823798" y="834662"/>
            <a:ext cx="6306137" cy="369332"/>
          </a:xfrm>
          <a:prstGeom prst="rect">
            <a:avLst/>
          </a:prstGeom>
          <a:noFill/>
        </p:spPr>
        <p:txBody>
          <a:bodyPr wrap="square" lIns="91440" tIns="45720" rIns="91440" bIns="45720">
            <a:spAutoFit/>
          </a:bodyPr>
          <a:lstStyle/>
          <a:p>
            <a:pPr algn="ctr"/>
            <a:r>
              <a:rPr lang="el-GR" b="1" dirty="0">
                <a:solidFill>
                  <a:schemeClr val="accent1"/>
                </a:solidFill>
                <a:latin typeface="Corbel" panose="020B0503020204020204" pitchFamily="34" charset="0"/>
              </a:rPr>
              <a:t>Φραγμοί ή εμπόδια (</a:t>
            </a:r>
            <a:r>
              <a:rPr lang="el-GR" b="1" dirty="0" err="1">
                <a:solidFill>
                  <a:schemeClr val="accent1"/>
                </a:solidFill>
                <a:latin typeface="Corbel" panose="020B0503020204020204" pitchFamily="34" charset="0"/>
              </a:rPr>
              <a:t>Αυτο</a:t>
            </a:r>
            <a:r>
              <a:rPr lang="el-GR" b="1" dirty="0">
                <a:solidFill>
                  <a:schemeClr val="accent1"/>
                </a:solidFill>
                <a:latin typeface="Corbel" panose="020B0503020204020204" pitchFamily="34" charset="0"/>
              </a:rPr>
              <a:t>-αποτελεσματικότητα)</a:t>
            </a:r>
          </a:p>
        </p:txBody>
      </p:sp>
      <p:sp>
        <p:nvSpPr>
          <p:cNvPr id="13" name="TextBox 12">
            <a:extLst>
              <a:ext uri="{FF2B5EF4-FFF2-40B4-BE49-F238E27FC236}">
                <a16:creationId xmlns:a16="http://schemas.microsoft.com/office/drawing/2014/main" id="{2A0E2938-5E6C-3FF1-E172-7C7A036278B4}"/>
              </a:ext>
            </a:extLst>
          </p:cNvPr>
          <p:cNvSpPr txBox="1"/>
          <p:nvPr/>
        </p:nvSpPr>
        <p:spPr>
          <a:xfrm>
            <a:off x="0" y="557663"/>
            <a:ext cx="2920280" cy="923330"/>
          </a:xfrm>
          <a:prstGeom prst="rect">
            <a:avLst/>
          </a:prstGeom>
          <a:noFill/>
        </p:spPr>
        <p:txBody>
          <a:bodyPr wrap="square" rtlCol="0">
            <a:spAutoFit/>
          </a:bodyPr>
          <a:lstStyle/>
          <a:p>
            <a:pPr algn="ctr"/>
            <a:r>
              <a:rPr lang="el-GR" b="1" dirty="0">
                <a:solidFill>
                  <a:schemeClr val="accent1"/>
                </a:solidFill>
                <a:latin typeface="Corbel" panose="020B0503020204020204" pitchFamily="34" charset="0"/>
              </a:rPr>
              <a:t>Δομή της θεωρίας </a:t>
            </a:r>
            <a:r>
              <a:rPr lang="el-GR" dirty="0">
                <a:solidFill>
                  <a:schemeClr val="accent1"/>
                </a:solidFill>
                <a:latin typeface="Corbel" panose="020B0503020204020204" pitchFamily="34" charset="0"/>
              </a:rPr>
              <a:t>(Καθοριστικός παράγοντας αλλαγή συμπεριφοράς)</a:t>
            </a:r>
          </a:p>
        </p:txBody>
      </p:sp>
      <p:sp>
        <p:nvSpPr>
          <p:cNvPr id="14" name="TextBox 13">
            <a:extLst>
              <a:ext uri="{FF2B5EF4-FFF2-40B4-BE49-F238E27FC236}">
                <a16:creationId xmlns:a16="http://schemas.microsoft.com/office/drawing/2014/main" id="{61853D9F-7663-1D0B-8761-778398FF2649}"/>
              </a:ext>
            </a:extLst>
          </p:cNvPr>
          <p:cNvSpPr txBox="1"/>
          <p:nvPr/>
        </p:nvSpPr>
        <p:spPr>
          <a:xfrm>
            <a:off x="256491" y="1961691"/>
            <a:ext cx="1932961" cy="369332"/>
          </a:xfrm>
          <a:prstGeom prst="rect">
            <a:avLst/>
          </a:prstGeom>
          <a:noFill/>
        </p:spPr>
        <p:txBody>
          <a:bodyPr wrap="square" rtlCol="0">
            <a:spAutoFit/>
          </a:bodyPr>
          <a:lstStyle/>
          <a:p>
            <a:pPr algn="ctr"/>
            <a:r>
              <a:rPr lang="el-GR" b="1" dirty="0">
                <a:latin typeface="Corbel" panose="020B0503020204020204" pitchFamily="34" charset="0"/>
              </a:rPr>
              <a:t>Ορισμός</a:t>
            </a:r>
            <a:endParaRPr lang="en-US" b="1" dirty="0">
              <a:latin typeface="Corbel" panose="020B0503020204020204" pitchFamily="34" charset="0"/>
            </a:endParaRPr>
          </a:p>
        </p:txBody>
      </p:sp>
      <p:sp>
        <p:nvSpPr>
          <p:cNvPr id="15" name="TextBox 14">
            <a:extLst>
              <a:ext uri="{FF2B5EF4-FFF2-40B4-BE49-F238E27FC236}">
                <a16:creationId xmlns:a16="http://schemas.microsoft.com/office/drawing/2014/main" id="{8267CC88-6782-5558-FBBF-D7D5BDB06C8C}"/>
              </a:ext>
            </a:extLst>
          </p:cNvPr>
          <p:cNvSpPr txBox="1"/>
          <p:nvPr/>
        </p:nvSpPr>
        <p:spPr>
          <a:xfrm>
            <a:off x="130518" y="3684990"/>
            <a:ext cx="2058934" cy="1200329"/>
          </a:xfrm>
          <a:prstGeom prst="rect">
            <a:avLst/>
          </a:prstGeom>
          <a:noFill/>
        </p:spPr>
        <p:txBody>
          <a:bodyPr wrap="square" rtlCol="0">
            <a:spAutoFit/>
          </a:bodyPr>
          <a:lstStyle/>
          <a:p>
            <a:pPr algn="ctr"/>
            <a:r>
              <a:rPr lang="el-GR" sz="1800" b="1" dirty="0">
                <a:solidFill>
                  <a:srgbClr val="009999"/>
                </a:solidFill>
                <a:latin typeface="Corbel" panose="020B0503020204020204" pitchFamily="34" charset="0"/>
              </a:rPr>
              <a:t>Χρήση στις Παρεμβάσεις Διατροφικής Αγωγής</a:t>
            </a:r>
          </a:p>
        </p:txBody>
      </p:sp>
    </p:spTree>
    <p:extLst>
      <p:ext uri="{BB962C8B-B14F-4D97-AF65-F5344CB8AC3E}">
        <p14:creationId xmlns:p14="http://schemas.microsoft.com/office/powerpoint/2010/main" val="14162306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D39C12A-FE4C-6F9D-294F-0CEDE5C08E17}"/>
              </a:ext>
            </a:extLst>
          </p:cNvPr>
          <p:cNvSpPr txBox="1">
            <a:spLocks/>
          </p:cNvSpPr>
          <p:nvPr/>
        </p:nvSpPr>
        <p:spPr>
          <a:xfrm>
            <a:off x="696932" y="419221"/>
            <a:ext cx="11495068" cy="7259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2800" dirty="0">
                <a:solidFill>
                  <a:schemeClr val="accent2"/>
                </a:solidFill>
                <a:latin typeface="Corbel" panose="020B0503020204020204" pitchFamily="34" charset="0"/>
              </a:rPr>
              <a:t> Μέθοδοι για την ενίσχυση της αυτο-αποτελεσματικότητας</a:t>
            </a:r>
            <a:endParaRPr lang="en-US" sz="2800" dirty="0">
              <a:solidFill>
                <a:schemeClr val="accent2"/>
              </a:solidFill>
              <a:latin typeface="Corbel" panose="020B0503020204020204" pitchFamily="34" charset="0"/>
            </a:endParaRPr>
          </a:p>
        </p:txBody>
      </p:sp>
      <p:sp>
        <p:nvSpPr>
          <p:cNvPr id="8" name="Rectangle: Rounded Corners 7">
            <a:extLst>
              <a:ext uri="{FF2B5EF4-FFF2-40B4-BE49-F238E27FC236}">
                <a16:creationId xmlns:a16="http://schemas.microsoft.com/office/drawing/2014/main" id="{2042AF5B-6C95-E549-86EE-6844C62F7028}"/>
              </a:ext>
            </a:extLst>
          </p:cNvPr>
          <p:cNvSpPr/>
          <p:nvPr/>
        </p:nvSpPr>
        <p:spPr>
          <a:xfrm>
            <a:off x="1377341" y="1323325"/>
            <a:ext cx="10459275" cy="1867744"/>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Προσωπικές εμπειρίες: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Η πρακτική είναι ο πιο αποτελεσματικός τρόπος για να δημιουργήσετε μια ισχυρή αίσθηση προσωπικής αποτελεσματικότητας. Μπορούμε να παρέχουμε καθοδηγούμενη πρακτική προκειμένου να βοηθήσουμε τα άτομα να υιοθετήσουν τη συμπεριφορά μέσω του καθορισμού και της επίτευξης ολοένα και πιο προκλητικών στόχων δράσης.</a:t>
            </a:r>
          </a:p>
        </p:txBody>
      </p:sp>
      <p:sp>
        <p:nvSpPr>
          <p:cNvPr id="9" name="Oval 8">
            <a:extLst>
              <a:ext uri="{FF2B5EF4-FFF2-40B4-BE49-F238E27FC236}">
                <a16:creationId xmlns:a16="http://schemas.microsoft.com/office/drawing/2014/main" id="{6CE3EB96-3E2A-C248-7301-9F1FF711A278}"/>
              </a:ext>
            </a:extLst>
          </p:cNvPr>
          <p:cNvSpPr/>
          <p:nvPr/>
        </p:nvSpPr>
        <p:spPr>
          <a:xfrm>
            <a:off x="280735" y="1539774"/>
            <a:ext cx="675861" cy="659296"/>
          </a:xfrm>
          <a:prstGeom prst="ellipse">
            <a:avLst/>
          </a:prstGeom>
          <a:solidFill>
            <a:schemeClr val="accent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1</a:t>
            </a:r>
          </a:p>
        </p:txBody>
      </p:sp>
      <p:sp>
        <p:nvSpPr>
          <p:cNvPr id="17" name="TextBox 16">
            <a:extLst>
              <a:ext uri="{FF2B5EF4-FFF2-40B4-BE49-F238E27FC236}">
                <a16:creationId xmlns:a16="http://schemas.microsoft.com/office/drawing/2014/main" id="{03247CDE-C932-D1A4-7B25-A70CF53C6E6B}"/>
              </a:ext>
            </a:extLst>
          </p:cNvPr>
          <p:cNvSpPr txBox="1"/>
          <p:nvPr/>
        </p:nvSpPr>
        <p:spPr>
          <a:xfrm>
            <a:off x="5449965" y="6615641"/>
            <a:ext cx="6317966" cy="261610"/>
          </a:xfrm>
          <a:prstGeom prst="rect">
            <a:avLst/>
          </a:prstGeom>
          <a:noFill/>
        </p:spPr>
        <p:txBody>
          <a:bodyPr wrap="square">
            <a:spAutoFit/>
          </a:bodyPr>
          <a:lstStyle/>
          <a:p>
            <a:pPr algn="just"/>
            <a:r>
              <a:rPr lang="en-US" sz="1100" dirty="0"/>
              <a:t>Τροποποιημένο από Bandura. A. 1997. Selfeffcary: The exercise of control New York WH Freeman.</a:t>
            </a:r>
          </a:p>
        </p:txBody>
      </p:sp>
    </p:spTree>
    <p:extLst>
      <p:ext uri="{BB962C8B-B14F-4D97-AF65-F5344CB8AC3E}">
        <p14:creationId xmlns:p14="http://schemas.microsoft.com/office/powerpoint/2010/main" val="30588971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D39C12A-FE4C-6F9D-294F-0CEDE5C08E17}"/>
              </a:ext>
            </a:extLst>
          </p:cNvPr>
          <p:cNvSpPr txBox="1">
            <a:spLocks/>
          </p:cNvSpPr>
          <p:nvPr/>
        </p:nvSpPr>
        <p:spPr>
          <a:xfrm>
            <a:off x="655988" y="671147"/>
            <a:ext cx="11495068" cy="7259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2800" dirty="0">
                <a:solidFill>
                  <a:schemeClr val="accent2"/>
                </a:solidFill>
                <a:latin typeface="Corbel" panose="020B0503020204020204" pitchFamily="34" charset="0"/>
              </a:rPr>
              <a:t> Μέθοδοι για την ενίσχυση της αυτο-αποτελεσματικότητας</a:t>
            </a:r>
            <a:endParaRPr lang="en-US" sz="2800" dirty="0">
              <a:solidFill>
                <a:schemeClr val="accent2"/>
              </a:solidFill>
              <a:latin typeface="Corbel" panose="020B0503020204020204" pitchFamily="34" charset="0"/>
            </a:endParaRPr>
          </a:p>
        </p:txBody>
      </p:sp>
      <p:sp>
        <p:nvSpPr>
          <p:cNvPr id="10" name="Rectangle: Rounded Corners 9">
            <a:extLst>
              <a:ext uri="{FF2B5EF4-FFF2-40B4-BE49-F238E27FC236}">
                <a16:creationId xmlns:a16="http://schemas.microsoft.com/office/drawing/2014/main" id="{2A812E83-530D-568B-1CDA-4AB40955573C}"/>
              </a:ext>
            </a:extLst>
          </p:cNvPr>
          <p:cNvSpPr/>
          <p:nvPr/>
        </p:nvSpPr>
        <p:spPr>
          <a:xfrm>
            <a:off x="1414663" y="1511385"/>
            <a:ext cx="10459276" cy="1917615"/>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Κοινωνική μοντελοποίηση</a:t>
            </a:r>
            <a:r>
              <a:rPr kumimoji="0" lang="el-GR"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Μπορούμε να δείξουμε στο ακροατήριό μας ότι άλλοι παρόμοιοι με τον εαυτό τους τα κατάφεραν στη συμπεριφορά. </a:t>
            </a:r>
          </a:p>
          <a:p>
            <a:pPr marL="0" marR="0" lvl="0" indent="0" algn="ctr" defTabSz="914400" rtl="0" eaLnBrk="1" fontAlgn="auto" latinLnBrk="0" hangingPunct="1">
              <a:lnSpc>
                <a:spcPct val="100000"/>
              </a:lnSpc>
              <a:spcBef>
                <a:spcPts val="0"/>
              </a:spcBef>
              <a:spcAft>
                <a:spcPts val="0"/>
              </a:spcAft>
              <a:buClrTx/>
              <a:buSzTx/>
              <a:buFontTx/>
              <a:buNone/>
              <a:tabLst/>
              <a:defRPr/>
            </a:pPr>
            <a:r>
              <a:rPr lang="el-GR" sz="2000" dirty="0">
                <a:solidFill>
                  <a:schemeClr val="accent2">
                    <a:lumMod val="75000"/>
                  </a:schemeClr>
                </a:solidFill>
                <a:latin typeface="Corbel" panose="020B0503020204020204" pitchFamily="34" charset="0"/>
              </a:rPr>
              <a:t>π.χ.</a:t>
            </a:r>
            <a:r>
              <a:rPr kumimoji="0" lang="el-GR" sz="2000" b="0" i="0" u="none" strike="noStrike" kern="1200" cap="none" spc="0" normalizeH="0" baseline="0" noProof="0" dirty="0">
                <a:ln>
                  <a:noFill/>
                </a:ln>
                <a:solidFill>
                  <a:schemeClr val="accent2">
                    <a:lumMod val="75000"/>
                  </a:schemeClr>
                </a:solidFill>
                <a:effectLst/>
                <a:uLnTx/>
                <a:uFillTx/>
                <a:latin typeface="Corbel" panose="020B0503020204020204" pitchFamily="34" charset="0"/>
                <a:ea typeface="+mn-ea"/>
                <a:cs typeface="+mn-cs"/>
              </a:rPr>
              <a:t> ο εκπαιδευτής διατροφής μπορεί να επιδείξει τα βήματα που απαιτούνται για το μαγείρεμα ενός υγιεινού πιάτου.</a:t>
            </a:r>
            <a:endParaRPr kumimoji="0" lang="en-US" sz="2000" b="0" i="0" u="none" strike="noStrike" kern="1200" cap="none" spc="0" normalizeH="0" baseline="0" noProof="0" dirty="0">
              <a:ln>
                <a:noFill/>
              </a:ln>
              <a:solidFill>
                <a:schemeClr val="accent2">
                  <a:lumMod val="75000"/>
                </a:schemeClr>
              </a:solidFill>
              <a:effectLst/>
              <a:uLnTx/>
              <a:uFillTx/>
              <a:latin typeface="Corbel" panose="020B0503020204020204" pitchFamily="34" charset="0"/>
              <a:ea typeface="+mn-ea"/>
              <a:cs typeface="+mn-cs"/>
            </a:endParaRPr>
          </a:p>
        </p:txBody>
      </p:sp>
      <p:sp>
        <p:nvSpPr>
          <p:cNvPr id="13" name="Oval 12">
            <a:extLst>
              <a:ext uri="{FF2B5EF4-FFF2-40B4-BE49-F238E27FC236}">
                <a16:creationId xmlns:a16="http://schemas.microsoft.com/office/drawing/2014/main" id="{AC64C627-4E18-5656-C9E0-4E03B7EC9E30}"/>
              </a:ext>
            </a:extLst>
          </p:cNvPr>
          <p:cNvSpPr/>
          <p:nvPr/>
        </p:nvSpPr>
        <p:spPr>
          <a:xfrm>
            <a:off x="318058" y="1800253"/>
            <a:ext cx="675861" cy="659296"/>
          </a:xfrm>
          <a:prstGeom prst="ellipse">
            <a:avLst/>
          </a:prstGeom>
          <a:solidFill>
            <a:schemeClr val="accent2"/>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2</a:t>
            </a:r>
          </a:p>
        </p:txBody>
      </p:sp>
      <p:sp>
        <p:nvSpPr>
          <p:cNvPr id="17" name="TextBox 16">
            <a:extLst>
              <a:ext uri="{FF2B5EF4-FFF2-40B4-BE49-F238E27FC236}">
                <a16:creationId xmlns:a16="http://schemas.microsoft.com/office/drawing/2014/main" id="{03247CDE-C932-D1A4-7B25-A70CF53C6E6B}"/>
              </a:ext>
            </a:extLst>
          </p:cNvPr>
          <p:cNvSpPr txBox="1"/>
          <p:nvPr/>
        </p:nvSpPr>
        <p:spPr>
          <a:xfrm>
            <a:off x="5449965" y="6615641"/>
            <a:ext cx="6317966" cy="261610"/>
          </a:xfrm>
          <a:prstGeom prst="rect">
            <a:avLst/>
          </a:prstGeom>
          <a:noFill/>
        </p:spPr>
        <p:txBody>
          <a:bodyPr wrap="square">
            <a:spAutoFit/>
          </a:bodyPr>
          <a:lstStyle/>
          <a:p>
            <a:pPr algn="just"/>
            <a:r>
              <a:rPr lang="en-US" sz="1100" dirty="0"/>
              <a:t>Τροποποιημένο από Bandura. A. 1997. Selfeffcary: The exercise of control New York WH Freeman.</a:t>
            </a:r>
          </a:p>
        </p:txBody>
      </p:sp>
      <p:sp>
        <p:nvSpPr>
          <p:cNvPr id="2" name="TextBox 1">
            <a:extLst>
              <a:ext uri="{FF2B5EF4-FFF2-40B4-BE49-F238E27FC236}">
                <a16:creationId xmlns:a16="http://schemas.microsoft.com/office/drawing/2014/main" id="{8A7357CA-C45E-5B51-1F99-296E18DA259C}"/>
              </a:ext>
            </a:extLst>
          </p:cNvPr>
          <p:cNvSpPr txBox="1"/>
          <p:nvPr/>
        </p:nvSpPr>
        <p:spPr>
          <a:xfrm>
            <a:off x="657296" y="3996014"/>
            <a:ext cx="11110635" cy="1323439"/>
          </a:xfrm>
          <a:prstGeom prst="rect">
            <a:avLst/>
          </a:prstGeom>
          <a:noFill/>
        </p:spPr>
        <p:txBody>
          <a:bodyPr wrap="square">
            <a:spAutoFit/>
          </a:bodyPr>
          <a:lstStyle/>
          <a:p>
            <a:pPr algn="just"/>
            <a:r>
              <a:rPr lang="el-GR" sz="2000" dirty="0">
                <a:latin typeface="Corbel" panose="020B0503020204020204" pitchFamily="34" charset="0"/>
              </a:rPr>
              <a:t>Ωστόσο, τα άτομα μαθαίνουν καλύτερα και η αυτο-αποτελεσματικότητά τους ενισχύεται, εάν τους παρέχουμε ευκαιρίες να ασκήσουν τη συμπεριφορά τους. Η προφορική μας ενθάρρυνση μπορεί να βοηθήσει να ξεπεραστούν αμφιβολίες. Αυτή η διαδικασία ονομάζεται συχνά καθοδηγούμενη επιδέξια εμπειρία. </a:t>
            </a:r>
          </a:p>
        </p:txBody>
      </p:sp>
      <p:sp>
        <p:nvSpPr>
          <p:cNvPr id="3" name="TextBox 2">
            <a:extLst>
              <a:ext uri="{FF2B5EF4-FFF2-40B4-BE49-F238E27FC236}">
                <a16:creationId xmlns:a16="http://schemas.microsoft.com/office/drawing/2014/main" id="{8BF029CA-27DE-D30D-7154-892C12B2712A}"/>
              </a:ext>
            </a:extLst>
          </p:cNvPr>
          <p:cNvSpPr txBox="1"/>
          <p:nvPr/>
        </p:nvSpPr>
        <p:spPr>
          <a:xfrm>
            <a:off x="950618" y="5627185"/>
            <a:ext cx="10817313" cy="707886"/>
          </a:xfrm>
          <a:prstGeom prst="rect">
            <a:avLst/>
          </a:prstGeom>
          <a:noFill/>
        </p:spPr>
        <p:txBody>
          <a:bodyPr wrap="square">
            <a:spAutoFit/>
          </a:bodyPr>
          <a:lstStyle/>
          <a:p>
            <a:pPr marR="0" lvl="0" algn="ctr" defTabSz="914400" rtl="0" eaLnBrk="1" fontAlgn="auto" latinLnBrk="0" hangingPunct="1">
              <a:lnSpc>
                <a:spcPct val="100000"/>
              </a:lnSpc>
              <a:spcBef>
                <a:spcPts val="0"/>
              </a:spcBef>
              <a:spcAft>
                <a:spcPts val="0"/>
              </a:spcAft>
              <a:buClrTx/>
              <a:buSzTx/>
              <a:tabLst/>
              <a:defRPr/>
            </a:pPr>
            <a:r>
              <a:rPr kumimoji="0" lang="el-GR" sz="2000" b="1" i="0" u="sng" strike="noStrike" kern="1200" cap="none" spc="0" normalizeH="0" baseline="0" noProof="0" dirty="0">
                <a:ln>
                  <a:noFill/>
                </a:ln>
                <a:solidFill>
                  <a:schemeClr val="tx2"/>
                </a:solidFill>
                <a:effectLst/>
                <a:uLnTx/>
                <a:uFillTx/>
                <a:latin typeface="Corbel" panose="020B0503020204020204" pitchFamily="34" charset="0"/>
                <a:ea typeface="+mn-ea"/>
                <a:cs typeface="+mn-cs"/>
              </a:rPr>
              <a:t>Η κοινωνική γνωσιακή θεωρία υπογραμμίζει ότι απαιτείται πραγματική εμπειρία για την ανάπτυξη φυσικών δεξιοτήτων, όπως η μαγειρική.</a:t>
            </a:r>
            <a:endParaRPr kumimoji="0" lang="en-US" sz="2000" b="1" i="0" u="sng" strike="noStrike" kern="1200" cap="none" spc="0" normalizeH="0" baseline="0" noProof="0" dirty="0">
              <a:ln>
                <a:noFill/>
              </a:ln>
              <a:solidFill>
                <a:schemeClr val="tx2"/>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13676951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D39C12A-FE4C-6F9D-294F-0CEDE5C08E17}"/>
              </a:ext>
            </a:extLst>
          </p:cNvPr>
          <p:cNvSpPr txBox="1">
            <a:spLocks/>
          </p:cNvSpPr>
          <p:nvPr/>
        </p:nvSpPr>
        <p:spPr>
          <a:xfrm>
            <a:off x="896767" y="409891"/>
            <a:ext cx="11495068" cy="7259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2800" dirty="0">
                <a:solidFill>
                  <a:schemeClr val="accent2"/>
                </a:solidFill>
                <a:latin typeface="Corbel" panose="020B0503020204020204" pitchFamily="34" charset="0"/>
              </a:rPr>
              <a:t> Μέθοδοι για την ενίσχυση της αυτο-αποτελεσματικότητας</a:t>
            </a:r>
            <a:endParaRPr lang="en-US" sz="2800" dirty="0">
              <a:solidFill>
                <a:schemeClr val="accent2"/>
              </a:solidFill>
              <a:latin typeface="Corbel" panose="020B0503020204020204" pitchFamily="34" charset="0"/>
            </a:endParaRPr>
          </a:p>
        </p:txBody>
      </p:sp>
      <p:sp>
        <p:nvSpPr>
          <p:cNvPr id="11" name="Rectangle: Rounded Corners 10">
            <a:extLst>
              <a:ext uri="{FF2B5EF4-FFF2-40B4-BE49-F238E27FC236}">
                <a16:creationId xmlns:a16="http://schemas.microsoft.com/office/drawing/2014/main" id="{EB69592D-7E5E-E394-9E42-5D2BF5E0A553}"/>
              </a:ext>
            </a:extLst>
          </p:cNvPr>
          <p:cNvSpPr/>
          <p:nvPr/>
        </p:nvSpPr>
        <p:spPr>
          <a:xfrm>
            <a:off x="1414663" y="3426973"/>
            <a:ext cx="10459276" cy="1586241"/>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Κοινωνική πειθώ: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Η παροχή (ρεαλιστικής) ενθάρρυνσης μπορεί να βοηθήσει τους ανθρώπους να ξεπεράσουν τις αμφιβολίες. Μπορούμε να </a:t>
            </a:r>
            <a:r>
              <a:rPr kumimoji="0" lang="el-GR" sz="2000" b="1" i="0" u="none" strike="noStrike" kern="1200" cap="none" spc="0" normalizeH="0" baseline="0" noProof="0" dirty="0">
                <a:ln>
                  <a:noFill/>
                </a:ln>
                <a:solidFill>
                  <a:schemeClr val="accent2">
                    <a:lumMod val="75000"/>
                  </a:schemeClr>
                </a:solidFill>
                <a:effectLst/>
                <a:uLnTx/>
                <a:uFillTx/>
                <a:latin typeface="Corbel" panose="020B0503020204020204" pitchFamily="34" charset="0"/>
                <a:ea typeface="+mn-ea"/>
                <a:cs typeface="+mn-cs"/>
              </a:rPr>
              <a:t>βοηθήσουμε τους ανθρώπους να μετρήσουν την επιτυχία ενάντια στη δική τους βελτίωση, όχι εναντίον όσων κάνουν οι άλλοι</a:t>
            </a:r>
            <a:r>
              <a:rPr kumimoji="0" lang="el-GR"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a:t>
            </a:r>
            <a:endPar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p:txBody>
      </p:sp>
      <p:sp>
        <p:nvSpPr>
          <p:cNvPr id="14" name="Oval 13">
            <a:extLst>
              <a:ext uri="{FF2B5EF4-FFF2-40B4-BE49-F238E27FC236}">
                <a16:creationId xmlns:a16="http://schemas.microsoft.com/office/drawing/2014/main" id="{00E374AF-04AE-26DA-0B3D-B2C6A28C2C2F}"/>
              </a:ext>
            </a:extLst>
          </p:cNvPr>
          <p:cNvSpPr/>
          <p:nvPr/>
        </p:nvSpPr>
        <p:spPr>
          <a:xfrm>
            <a:off x="318058" y="3890446"/>
            <a:ext cx="675861" cy="659296"/>
          </a:xfrm>
          <a:prstGeom prst="ellipse">
            <a:avLst/>
          </a:prstGeom>
          <a:solidFill>
            <a:schemeClr val="accent1">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3</a:t>
            </a:r>
          </a:p>
        </p:txBody>
      </p:sp>
      <p:sp>
        <p:nvSpPr>
          <p:cNvPr id="17" name="TextBox 16">
            <a:extLst>
              <a:ext uri="{FF2B5EF4-FFF2-40B4-BE49-F238E27FC236}">
                <a16:creationId xmlns:a16="http://schemas.microsoft.com/office/drawing/2014/main" id="{03247CDE-C932-D1A4-7B25-A70CF53C6E6B}"/>
              </a:ext>
            </a:extLst>
          </p:cNvPr>
          <p:cNvSpPr txBox="1"/>
          <p:nvPr/>
        </p:nvSpPr>
        <p:spPr>
          <a:xfrm>
            <a:off x="5449965" y="6615641"/>
            <a:ext cx="6317966" cy="261610"/>
          </a:xfrm>
          <a:prstGeom prst="rect">
            <a:avLst/>
          </a:prstGeom>
          <a:noFill/>
        </p:spPr>
        <p:txBody>
          <a:bodyPr wrap="square">
            <a:spAutoFit/>
          </a:bodyPr>
          <a:lstStyle/>
          <a:p>
            <a:pPr algn="just"/>
            <a:r>
              <a:rPr lang="en-US" sz="1100" dirty="0"/>
              <a:t>Τροποποιημένο από Bandura. A. 1997. Selfeffcary: The exercise of control New York WH Freeman.</a:t>
            </a:r>
          </a:p>
        </p:txBody>
      </p:sp>
    </p:spTree>
    <p:extLst>
      <p:ext uri="{BB962C8B-B14F-4D97-AF65-F5344CB8AC3E}">
        <p14:creationId xmlns:p14="http://schemas.microsoft.com/office/powerpoint/2010/main" val="30144857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D39C12A-FE4C-6F9D-294F-0CEDE5C08E17}"/>
              </a:ext>
            </a:extLst>
          </p:cNvPr>
          <p:cNvSpPr txBox="1">
            <a:spLocks/>
          </p:cNvSpPr>
          <p:nvPr/>
        </p:nvSpPr>
        <p:spPr>
          <a:xfrm>
            <a:off x="831453" y="615164"/>
            <a:ext cx="11495068" cy="725948"/>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l-GR" sz="2800" dirty="0">
                <a:solidFill>
                  <a:schemeClr val="accent2"/>
                </a:solidFill>
                <a:latin typeface="Corbel" panose="020B0503020204020204" pitchFamily="34" charset="0"/>
              </a:rPr>
              <a:t> Μέθοδοι για την ενίσχυση της αυτο-αποτελεσματικότητας</a:t>
            </a:r>
            <a:endParaRPr lang="en-US" sz="2800" dirty="0">
              <a:solidFill>
                <a:schemeClr val="accent2"/>
              </a:solidFill>
              <a:latin typeface="Corbel" panose="020B0503020204020204" pitchFamily="34" charset="0"/>
            </a:endParaRPr>
          </a:p>
        </p:txBody>
      </p:sp>
      <p:sp>
        <p:nvSpPr>
          <p:cNvPr id="12" name="Rectangle: Rounded Corners 11">
            <a:extLst>
              <a:ext uri="{FF2B5EF4-FFF2-40B4-BE49-F238E27FC236}">
                <a16:creationId xmlns:a16="http://schemas.microsoft.com/office/drawing/2014/main" id="{6AE97366-2A88-BDBE-E8D5-9A34522EAAAF}"/>
              </a:ext>
            </a:extLst>
          </p:cNvPr>
          <p:cNvSpPr/>
          <p:nvPr/>
        </p:nvSpPr>
        <p:spPr>
          <a:xfrm>
            <a:off x="1451988" y="3125756"/>
            <a:ext cx="10248600" cy="2790264"/>
          </a:xfrm>
          <a:prstGeom prst="round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Τροποποίηση των συναισθηματικών ή σωματικών αποκρίσεων στη συμπεριφορά: </a:t>
            </a:r>
            <a:r>
              <a:rPr kumimoji="0" lang="el-GR"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Οι άνθρωποι βασίζονται εν μέρει σε πληροφορίες από τις φυσιολογικές τους καταστάσεις για να κρίνουν τις δικές τους ικανότητες. Αυτό μπορεί να είναι παραπλανητικό.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l-GR" sz="2000" dirty="0">
              <a:solidFill>
                <a:srgbClr val="000000"/>
              </a:solidFill>
              <a:latin typeface="Corbel" panose="020B0503020204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l-GR" sz="2000" dirty="0">
                <a:solidFill>
                  <a:srgbClr val="000000"/>
                </a:solidFill>
                <a:latin typeface="Corbel" panose="020B0503020204020204" pitchFamily="34" charset="0"/>
              </a:rPr>
              <a:t>π</a:t>
            </a:r>
            <a:r>
              <a:rPr kumimoji="0" lang="el-GR"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.χ., οι άνθρωποι συχνά έχουν μια αρνητική φυσιολογική αντίδραση στην κατανάλωση τροφίμων υψηλής περιεκτικότητας σε φυτικές ίνες και εγκαταλείπουν την προσπάθεια. Τους διαβεβαιώνουμε ότι αυτό είναι φυσιολογικό και ότι η αντίδραση θα μειωθεί με το χρόνο.</a:t>
            </a:r>
            <a:endPar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p:txBody>
      </p:sp>
      <p:sp>
        <p:nvSpPr>
          <p:cNvPr id="15" name="Oval 14">
            <a:extLst>
              <a:ext uri="{FF2B5EF4-FFF2-40B4-BE49-F238E27FC236}">
                <a16:creationId xmlns:a16="http://schemas.microsoft.com/office/drawing/2014/main" id="{35000954-0924-2AE2-5B33-34631A4851A6}"/>
              </a:ext>
            </a:extLst>
          </p:cNvPr>
          <p:cNvSpPr/>
          <p:nvPr/>
        </p:nvSpPr>
        <p:spPr>
          <a:xfrm>
            <a:off x="355382" y="4473746"/>
            <a:ext cx="675861" cy="659296"/>
          </a:xfrm>
          <a:prstGeom prst="ellipse">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orbel" panose="020B0503020204020204" pitchFamily="34" charset="0"/>
                <a:ea typeface="+mn-ea"/>
                <a:cs typeface="+mn-cs"/>
              </a:rPr>
              <a:t>4</a:t>
            </a:r>
          </a:p>
        </p:txBody>
      </p:sp>
      <p:sp>
        <p:nvSpPr>
          <p:cNvPr id="17" name="TextBox 16">
            <a:extLst>
              <a:ext uri="{FF2B5EF4-FFF2-40B4-BE49-F238E27FC236}">
                <a16:creationId xmlns:a16="http://schemas.microsoft.com/office/drawing/2014/main" id="{03247CDE-C932-D1A4-7B25-A70CF53C6E6B}"/>
              </a:ext>
            </a:extLst>
          </p:cNvPr>
          <p:cNvSpPr txBox="1"/>
          <p:nvPr/>
        </p:nvSpPr>
        <p:spPr>
          <a:xfrm>
            <a:off x="5449965" y="6615641"/>
            <a:ext cx="6317966" cy="261610"/>
          </a:xfrm>
          <a:prstGeom prst="rect">
            <a:avLst/>
          </a:prstGeom>
          <a:noFill/>
        </p:spPr>
        <p:txBody>
          <a:bodyPr wrap="square">
            <a:spAutoFit/>
          </a:bodyPr>
          <a:lstStyle/>
          <a:p>
            <a:pPr algn="just"/>
            <a:r>
              <a:rPr lang="en-US" sz="1100" dirty="0"/>
              <a:t>Τροποποιημένο από Bandura. A. 1997. Selfeffcary: The exercise of control New York WH Freeman.</a:t>
            </a:r>
          </a:p>
        </p:txBody>
      </p:sp>
    </p:spTree>
    <p:extLst>
      <p:ext uri="{BB962C8B-B14F-4D97-AF65-F5344CB8AC3E}">
        <p14:creationId xmlns:p14="http://schemas.microsoft.com/office/powerpoint/2010/main" val="24355175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7442E8A-7AD3-396E-73F7-B150ED86A09E}"/>
              </a:ext>
            </a:extLst>
          </p:cNvPr>
          <p:cNvSpPr/>
          <p:nvPr/>
        </p:nvSpPr>
        <p:spPr>
          <a:xfrm>
            <a:off x="2474844" y="1351723"/>
            <a:ext cx="2286001" cy="1550504"/>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1">
                    <a:lumMod val="85000"/>
                  </a:schemeClr>
                </a:solidFill>
                <a:latin typeface="Corbel" panose="020B0503020204020204" pitchFamily="34" charset="0"/>
              </a:rPr>
              <a:t>Προσδοκίες για τα αποτελέσματα</a:t>
            </a:r>
          </a:p>
          <a:p>
            <a:pPr marL="285750" indent="-285750">
              <a:buFont typeface="Arial" panose="020B0604020202020204" pitchFamily="34" charset="0"/>
              <a:buChar char="•"/>
            </a:pPr>
            <a:r>
              <a:rPr lang="el-GR" b="0" i="0" dirty="0">
                <a:solidFill>
                  <a:schemeClr val="bg1">
                    <a:lumMod val="85000"/>
                  </a:schemeClr>
                </a:solidFill>
                <a:effectLst/>
                <a:latin typeface="Corbel" panose="020B0503020204020204" pitchFamily="34" charset="0"/>
              </a:rPr>
              <a:t>Φυσικές </a:t>
            </a:r>
          </a:p>
          <a:p>
            <a:pPr marL="285750" indent="-285750">
              <a:buFont typeface="Arial" panose="020B0604020202020204" pitchFamily="34" charset="0"/>
              <a:buChar char="•"/>
            </a:pPr>
            <a:r>
              <a:rPr lang="el-GR" b="0" i="0" dirty="0">
                <a:solidFill>
                  <a:schemeClr val="bg1">
                    <a:lumMod val="85000"/>
                  </a:schemeClr>
                </a:solidFill>
                <a:effectLst/>
                <a:latin typeface="Corbel" panose="020B0503020204020204" pitchFamily="34" charset="0"/>
              </a:rPr>
              <a:t>Κοινωνικές</a:t>
            </a:r>
          </a:p>
          <a:p>
            <a:pPr marL="285750" indent="-285750">
              <a:buFont typeface="Arial" panose="020B0604020202020204" pitchFamily="34" charset="0"/>
              <a:buChar char="•"/>
            </a:pPr>
            <a:r>
              <a:rPr lang="el-GR" b="0" i="0" dirty="0">
                <a:solidFill>
                  <a:schemeClr val="bg1">
                    <a:lumMod val="85000"/>
                  </a:schemeClr>
                </a:solidFill>
                <a:effectLst/>
                <a:latin typeface="Corbel" panose="020B0503020204020204" pitchFamily="34" charset="0"/>
              </a:rPr>
              <a:t>Αυτοεκτίμησης</a:t>
            </a:r>
          </a:p>
        </p:txBody>
      </p:sp>
      <p:sp>
        <p:nvSpPr>
          <p:cNvPr id="6" name="Rectangle: Rounded Corners 5">
            <a:extLst>
              <a:ext uri="{FF2B5EF4-FFF2-40B4-BE49-F238E27FC236}">
                <a16:creationId xmlns:a16="http://schemas.microsoft.com/office/drawing/2014/main" id="{E327F90D-F8EA-D8DA-8A9F-42B835CBAF48}"/>
              </a:ext>
            </a:extLst>
          </p:cNvPr>
          <p:cNvSpPr/>
          <p:nvPr/>
        </p:nvSpPr>
        <p:spPr>
          <a:xfrm>
            <a:off x="997226" y="3455502"/>
            <a:ext cx="2431774"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1">
                    <a:lumMod val="85000"/>
                  </a:schemeClr>
                </a:solidFill>
                <a:latin typeface="Corbel" panose="020B0503020204020204" pitchFamily="34" charset="0"/>
              </a:rPr>
              <a:t>Αυτό-αποτελεσματικότητα (αντιληπτά εμπόδια)</a:t>
            </a:r>
          </a:p>
        </p:txBody>
      </p:sp>
      <p:sp>
        <p:nvSpPr>
          <p:cNvPr id="7" name="Rectangle: Rounded Corners 6">
            <a:extLst>
              <a:ext uri="{FF2B5EF4-FFF2-40B4-BE49-F238E27FC236}">
                <a16:creationId xmlns:a16="http://schemas.microsoft.com/office/drawing/2014/main" id="{A362A53C-11A6-E4E4-F830-0363EDEDDBB1}"/>
              </a:ext>
            </a:extLst>
          </p:cNvPr>
          <p:cNvSpPr/>
          <p:nvPr/>
        </p:nvSpPr>
        <p:spPr>
          <a:xfrm>
            <a:off x="4028660" y="3455503"/>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1">
                    <a:lumMod val="85000"/>
                  </a:schemeClr>
                </a:solidFill>
                <a:latin typeface="Corbel" panose="020B0503020204020204" pitchFamily="34" charset="0"/>
              </a:rPr>
              <a:t>Στόχος δράσης/ πρόθεσης</a:t>
            </a:r>
          </a:p>
        </p:txBody>
      </p:sp>
      <p:sp>
        <p:nvSpPr>
          <p:cNvPr id="8" name="Rectangle: Rounded Corners 7">
            <a:extLst>
              <a:ext uri="{FF2B5EF4-FFF2-40B4-BE49-F238E27FC236}">
                <a16:creationId xmlns:a16="http://schemas.microsoft.com/office/drawing/2014/main" id="{3A1DC6B6-B416-AC68-BC4F-3A1D963634E3}"/>
              </a:ext>
            </a:extLst>
          </p:cNvPr>
          <p:cNvSpPr/>
          <p:nvPr/>
        </p:nvSpPr>
        <p:spPr>
          <a:xfrm>
            <a:off x="6698973" y="3904420"/>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a:solidFill>
                  <a:schemeClr val="bg1">
                    <a:lumMod val="85000"/>
                  </a:schemeClr>
                </a:solidFill>
                <a:latin typeface="Corbel" panose="020B0503020204020204" pitchFamily="34" charset="0"/>
              </a:rPr>
              <a:t>Δεξιότητες τροφίμων &amp; διατροφής</a:t>
            </a:r>
            <a:endParaRPr lang="el-GR" b="1" dirty="0">
              <a:solidFill>
                <a:schemeClr val="bg1">
                  <a:lumMod val="85000"/>
                </a:schemeClr>
              </a:solidFill>
              <a:latin typeface="Corbel" panose="020B0503020204020204" pitchFamily="34" charset="0"/>
            </a:endParaRPr>
          </a:p>
        </p:txBody>
      </p:sp>
      <p:sp>
        <p:nvSpPr>
          <p:cNvPr id="9" name="Rectangle: Rounded Corners 8">
            <a:extLst>
              <a:ext uri="{FF2B5EF4-FFF2-40B4-BE49-F238E27FC236}">
                <a16:creationId xmlns:a16="http://schemas.microsoft.com/office/drawing/2014/main" id="{F4318905-FB7B-8AA8-7A98-AC7A5D84C656}"/>
              </a:ext>
            </a:extLst>
          </p:cNvPr>
          <p:cNvSpPr/>
          <p:nvPr/>
        </p:nvSpPr>
        <p:spPr>
          <a:xfrm>
            <a:off x="6698973" y="2902227"/>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a:solidFill>
                  <a:schemeClr val="bg1">
                    <a:lumMod val="85000"/>
                  </a:schemeClr>
                </a:solidFill>
                <a:latin typeface="Corbel" panose="020B0503020204020204" pitchFamily="34" charset="0"/>
              </a:rPr>
              <a:t>Διεργασίες αυταρρύθμισης</a:t>
            </a:r>
            <a:endParaRPr lang="el-GR" b="1" dirty="0">
              <a:solidFill>
                <a:schemeClr val="bg1">
                  <a:lumMod val="85000"/>
                </a:schemeClr>
              </a:solidFill>
              <a:latin typeface="Corbel" panose="020B0503020204020204" pitchFamily="34" charset="0"/>
            </a:endParaRPr>
          </a:p>
        </p:txBody>
      </p:sp>
      <p:sp>
        <p:nvSpPr>
          <p:cNvPr id="10" name="Rectangle: Rounded Corners 9">
            <a:extLst>
              <a:ext uri="{FF2B5EF4-FFF2-40B4-BE49-F238E27FC236}">
                <a16:creationId xmlns:a16="http://schemas.microsoft.com/office/drawing/2014/main" id="{2477962C-4739-5A26-E494-7072785485EA}"/>
              </a:ext>
            </a:extLst>
          </p:cNvPr>
          <p:cNvSpPr/>
          <p:nvPr/>
        </p:nvSpPr>
        <p:spPr>
          <a:xfrm>
            <a:off x="9289773" y="3412432"/>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a:solidFill>
                  <a:schemeClr val="bg1">
                    <a:lumMod val="85000"/>
                  </a:schemeClr>
                </a:solidFill>
                <a:latin typeface="Corbel" panose="020B0503020204020204" pitchFamily="34" charset="0"/>
              </a:rPr>
              <a:t>ΣΥΜΠΕΡΙΦΟΡΑ</a:t>
            </a:r>
            <a:endParaRPr lang="el-GR" b="1" dirty="0">
              <a:solidFill>
                <a:schemeClr val="bg1">
                  <a:lumMod val="85000"/>
                </a:schemeClr>
              </a:solidFill>
              <a:latin typeface="Corbel" panose="020B0503020204020204" pitchFamily="34" charset="0"/>
            </a:endParaRPr>
          </a:p>
        </p:txBody>
      </p:sp>
      <p:sp>
        <p:nvSpPr>
          <p:cNvPr id="11" name="Rectangle: Rounded Corners 10">
            <a:extLst>
              <a:ext uri="{FF2B5EF4-FFF2-40B4-BE49-F238E27FC236}">
                <a16:creationId xmlns:a16="http://schemas.microsoft.com/office/drawing/2014/main" id="{DDBAB2B1-AE7C-45CE-3249-B57940D4B074}"/>
              </a:ext>
            </a:extLst>
          </p:cNvPr>
          <p:cNvSpPr/>
          <p:nvPr/>
        </p:nvSpPr>
        <p:spPr>
          <a:xfrm>
            <a:off x="2935355" y="5454923"/>
            <a:ext cx="4121427" cy="89783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latin typeface="Corbel" panose="020B0503020204020204" pitchFamily="34" charset="0"/>
              </a:rPr>
              <a:t>ΠΕΡΙΒΑΛΛΟΝ</a:t>
            </a:r>
          </a:p>
          <a:p>
            <a:pPr algn="ctr"/>
            <a:r>
              <a:rPr lang="el-GR" b="1" dirty="0">
                <a:latin typeface="Corbel" panose="020B0503020204020204" pitchFamily="34" charset="0"/>
              </a:rPr>
              <a:t>Κοινωνικοοικονομικοί παράγοντες Διευκολυντές &amp; εμπόδια/φραγμοί</a:t>
            </a:r>
          </a:p>
        </p:txBody>
      </p:sp>
      <p:cxnSp>
        <p:nvCxnSpPr>
          <p:cNvPr id="13" name="Straight Arrow Connector 12">
            <a:extLst>
              <a:ext uri="{FF2B5EF4-FFF2-40B4-BE49-F238E27FC236}">
                <a16:creationId xmlns:a16="http://schemas.microsoft.com/office/drawing/2014/main" id="{D8BB09F9-CF74-73EF-22E8-685365C2AB28}"/>
              </a:ext>
            </a:extLst>
          </p:cNvPr>
          <p:cNvCxnSpPr>
            <a:stCxn id="6" idx="3"/>
            <a:endCxn id="7" idx="1"/>
          </p:cNvCxnSpPr>
          <p:nvPr/>
        </p:nvCxnSpPr>
        <p:spPr>
          <a:xfrm>
            <a:off x="3429000" y="3904420"/>
            <a:ext cx="599660" cy="1"/>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65994B61-0017-B35B-6A9B-A31C5BF041BC}"/>
              </a:ext>
            </a:extLst>
          </p:cNvPr>
          <p:cNvCxnSpPr>
            <a:stCxn id="7" idx="2"/>
            <a:endCxn id="11" idx="0"/>
          </p:cNvCxnSpPr>
          <p:nvPr/>
        </p:nvCxnSpPr>
        <p:spPr>
          <a:xfrm>
            <a:off x="4996069" y="4353338"/>
            <a:ext cx="0" cy="1101585"/>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8" name="Connector: Elbow 17">
            <a:extLst>
              <a:ext uri="{FF2B5EF4-FFF2-40B4-BE49-F238E27FC236}">
                <a16:creationId xmlns:a16="http://schemas.microsoft.com/office/drawing/2014/main" id="{FF88CDCA-E2DC-4412-795E-47CA6BFC5719}"/>
              </a:ext>
            </a:extLst>
          </p:cNvPr>
          <p:cNvCxnSpPr>
            <a:stCxn id="7" idx="3"/>
            <a:endCxn id="9" idx="1"/>
          </p:cNvCxnSpPr>
          <p:nvPr/>
        </p:nvCxnSpPr>
        <p:spPr>
          <a:xfrm flipV="1">
            <a:off x="5963478" y="3351145"/>
            <a:ext cx="735495" cy="553276"/>
          </a:xfrm>
          <a:prstGeom prst="bentConnector3">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0" name="Connector: Elbow 19">
            <a:extLst>
              <a:ext uri="{FF2B5EF4-FFF2-40B4-BE49-F238E27FC236}">
                <a16:creationId xmlns:a16="http://schemas.microsoft.com/office/drawing/2014/main" id="{8FF10DE9-4669-5D74-0DA5-F4B2501C2DB7}"/>
              </a:ext>
            </a:extLst>
          </p:cNvPr>
          <p:cNvCxnSpPr>
            <a:stCxn id="7" idx="3"/>
            <a:endCxn id="8" idx="1"/>
          </p:cNvCxnSpPr>
          <p:nvPr/>
        </p:nvCxnSpPr>
        <p:spPr>
          <a:xfrm>
            <a:off x="5963478" y="3904421"/>
            <a:ext cx="735495" cy="448917"/>
          </a:xfrm>
          <a:prstGeom prst="bentConnector3">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2" name="Connector: Elbow 21">
            <a:extLst>
              <a:ext uri="{FF2B5EF4-FFF2-40B4-BE49-F238E27FC236}">
                <a16:creationId xmlns:a16="http://schemas.microsoft.com/office/drawing/2014/main" id="{CED5897D-9D65-3EDE-05AC-4D3C85449843}"/>
              </a:ext>
            </a:extLst>
          </p:cNvPr>
          <p:cNvCxnSpPr>
            <a:stCxn id="9" idx="3"/>
            <a:endCxn id="8" idx="3"/>
          </p:cNvCxnSpPr>
          <p:nvPr/>
        </p:nvCxnSpPr>
        <p:spPr>
          <a:xfrm>
            <a:off x="8633791" y="3351145"/>
            <a:ext cx="12700" cy="1002193"/>
          </a:xfrm>
          <a:prstGeom prst="bentConnector3">
            <a:avLst>
              <a:gd name="adj1" fmla="val 1800000"/>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BBD854C3-6534-84A0-9164-51365B0A3DC6}"/>
              </a:ext>
            </a:extLst>
          </p:cNvPr>
          <p:cNvCxnSpPr>
            <a:cxnSpLocks/>
            <a:endCxn id="10" idx="1"/>
          </p:cNvCxnSpPr>
          <p:nvPr/>
        </p:nvCxnSpPr>
        <p:spPr>
          <a:xfrm>
            <a:off x="8865704" y="3861350"/>
            <a:ext cx="424069" cy="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9" name="Connector: Elbow 48">
            <a:extLst>
              <a:ext uri="{FF2B5EF4-FFF2-40B4-BE49-F238E27FC236}">
                <a16:creationId xmlns:a16="http://schemas.microsoft.com/office/drawing/2014/main" id="{708F0AAC-60CC-3138-052F-C0B97D6E69F2}"/>
              </a:ext>
            </a:extLst>
          </p:cNvPr>
          <p:cNvCxnSpPr>
            <a:stCxn id="6" idx="2"/>
            <a:endCxn id="11" idx="1"/>
          </p:cNvCxnSpPr>
          <p:nvPr/>
        </p:nvCxnSpPr>
        <p:spPr>
          <a:xfrm rot="16200000" flipH="1">
            <a:off x="1798982" y="4767468"/>
            <a:ext cx="1550504" cy="722242"/>
          </a:xfrm>
          <a:prstGeom prst="bentConnector2">
            <a:avLst/>
          </a:prstGeom>
          <a:ln>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51" name="Connector: Elbow 50">
            <a:extLst>
              <a:ext uri="{FF2B5EF4-FFF2-40B4-BE49-F238E27FC236}">
                <a16:creationId xmlns:a16="http://schemas.microsoft.com/office/drawing/2014/main" id="{6AF74C58-2B3D-2363-1453-402253194F2C}"/>
              </a:ext>
            </a:extLst>
          </p:cNvPr>
          <p:cNvCxnSpPr>
            <a:cxnSpLocks/>
            <a:stCxn id="11" idx="3"/>
            <a:endCxn id="10" idx="2"/>
          </p:cNvCxnSpPr>
          <p:nvPr/>
        </p:nvCxnSpPr>
        <p:spPr>
          <a:xfrm flipV="1">
            <a:off x="7056782" y="4310267"/>
            <a:ext cx="3200400" cy="1593574"/>
          </a:xfrm>
          <a:prstGeom prst="bentConnector2">
            <a:avLst/>
          </a:prstGeom>
          <a:ln>
            <a:solidFill>
              <a:schemeClr val="tx1"/>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5" name="Connector: Elbow 54">
            <a:extLst>
              <a:ext uri="{FF2B5EF4-FFF2-40B4-BE49-F238E27FC236}">
                <a16:creationId xmlns:a16="http://schemas.microsoft.com/office/drawing/2014/main" id="{5925C184-FE51-E7B7-5A1B-1CAA917DB729}"/>
              </a:ext>
            </a:extLst>
          </p:cNvPr>
          <p:cNvCxnSpPr>
            <a:stCxn id="5" idx="1"/>
            <a:endCxn id="6" idx="0"/>
          </p:cNvCxnSpPr>
          <p:nvPr/>
        </p:nvCxnSpPr>
        <p:spPr>
          <a:xfrm rot="10800000" flipV="1">
            <a:off x="2213114" y="2126974"/>
            <a:ext cx="261731" cy="1328527"/>
          </a:xfrm>
          <a:prstGeom prst="bentConnector2">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612020A3-5512-9FE3-0C7B-2D5A40BA7C9F}"/>
              </a:ext>
            </a:extLst>
          </p:cNvPr>
          <p:cNvCxnSpPr>
            <a:stCxn id="5" idx="3"/>
            <a:endCxn id="7" idx="0"/>
          </p:cNvCxnSpPr>
          <p:nvPr/>
        </p:nvCxnSpPr>
        <p:spPr>
          <a:xfrm>
            <a:off x="4760845" y="2126975"/>
            <a:ext cx="235224" cy="132852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EB1DCEA5-873D-B06E-7438-303DF1D53F25}"/>
              </a:ext>
            </a:extLst>
          </p:cNvPr>
          <p:cNvCxnSpPr>
            <a:cxnSpLocks/>
          </p:cNvCxnSpPr>
          <p:nvPr/>
        </p:nvCxnSpPr>
        <p:spPr>
          <a:xfrm flipV="1">
            <a:off x="2743200" y="4353337"/>
            <a:ext cx="0" cy="775254"/>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9" name="Straight Connector 68">
            <a:extLst>
              <a:ext uri="{FF2B5EF4-FFF2-40B4-BE49-F238E27FC236}">
                <a16:creationId xmlns:a16="http://schemas.microsoft.com/office/drawing/2014/main" id="{C913A18E-C544-67D6-5391-1EE7FCBD831C}"/>
              </a:ext>
            </a:extLst>
          </p:cNvPr>
          <p:cNvCxnSpPr>
            <a:cxnSpLocks/>
          </p:cNvCxnSpPr>
          <p:nvPr/>
        </p:nvCxnSpPr>
        <p:spPr>
          <a:xfrm>
            <a:off x="2743200" y="5128591"/>
            <a:ext cx="7103165" cy="0"/>
          </a:xfrm>
          <a:prstGeom prst="line">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1" name="Straight Arrow Connector 70">
            <a:extLst>
              <a:ext uri="{FF2B5EF4-FFF2-40B4-BE49-F238E27FC236}">
                <a16:creationId xmlns:a16="http://schemas.microsoft.com/office/drawing/2014/main" id="{1DB17AB1-040C-491F-B459-7F6766084831}"/>
              </a:ext>
            </a:extLst>
          </p:cNvPr>
          <p:cNvCxnSpPr>
            <a:cxnSpLocks/>
          </p:cNvCxnSpPr>
          <p:nvPr/>
        </p:nvCxnSpPr>
        <p:spPr>
          <a:xfrm flipV="1">
            <a:off x="9846365" y="4353337"/>
            <a:ext cx="0" cy="775254"/>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5" name="Straight Arrow Connector 74">
            <a:extLst>
              <a:ext uri="{FF2B5EF4-FFF2-40B4-BE49-F238E27FC236}">
                <a16:creationId xmlns:a16="http://schemas.microsoft.com/office/drawing/2014/main" id="{A8508E48-5858-859A-459C-1B156464F630}"/>
              </a:ext>
            </a:extLst>
          </p:cNvPr>
          <p:cNvCxnSpPr>
            <a:cxnSpLocks/>
          </p:cNvCxnSpPr>
          <p:nvPr/>
        </p:nvCxnSpPr>
        <p:spPr>
          <a:xfrm flipH="1">
            <a:off x="4760845" y="1643269"/>
            <a:ext cx="5496337" cy="0"/>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7" name="Straight Arrow Connector 76">
            <a:extLst>
              <a:ext uri="{FF2B5EF4-FFF2-40B4-BE49-F238E27FC236}">
                <a16:creationId xmlns:a16="http://schemas.microsoft.com/office/drawing/2014/main" id="{A70CD468-BB16-89A8-A51C-102DFB11259D}"/>
              </a:ext>
            </a:extLst>
          </p:cNvPr>
          <p:cNvCxnSpPr>
            <a:endCxn id="10" idx="0"/>
          </p:cNvCxnSpPr>
          <p:nvPr/>
        </p:nvCxnSpPr>
        <p:spPr>
          <a:xfrm>
            <a:off x="10257182" y="1643269"/>
            <a:ext cx="0" cy="1769163"/>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0" name="TextBox 89">
            <a:extLst>
              <a:ext uri="{FF2B5EF4-FFF2-40B4-BE49-F238E27FC236}">
                <a16:creationId xmlns:a16="http://schemas.microsoft.com/office/drawing/2014/main" id="{81E59EE7-4323-0AE0-012B-3D5ED753591D}"/>
              </a:ext>
            </a:extLst>
          </p:cNvPr>
          <p:cNvSpPr txBox="1"/>
          <p:nvPr/>
        </p:nvSpPr>
        <p:spPr>
          <a:xfrm>
            <a:off x="3048000" y="272619"/>
            <a:ext cx="6096000" cy="523220"/>
          </a:xfrm>
          <a:prstGeom prst="rect">
            <a:avLst/>
          </a:prstGeom>
          <a:noFill/>
        </p:spPr>
        <p:txBody>
          <a:bodyPr wrap="square">
            <a:spAutoFit/>
          </a:bodyPr>
          <a:lstStyle/>
          <a:p>
            <a:pPr algn="ctr"/>
            <a:r>
              <a:rPr lang="el-GR" sz="2800" dirty="0">
                <a:solidFill>
                  <a:schemeClr val="accent2"/>
                </a:solidFill>
                <a:latin typeface="Corbel" panose="020B0503020204020204" pitchFamily="34" charset="0"/>
              </a:rPr>
              <a:t>Κοινωνική Γνωσιακή Θεωρία</a:t>
            </a:r>
            <a:endParaRPr lang="en-US" sz="2800" dirty="0">
              <a:solidFill>
                <a:schemeClr val="accent2"/>
              </a:solidFill>
              <a:latin typeface="Corbel" panose="020B0503020204020204" pitchFamily="34" charset="0"/>
            </a:endParaRPr>
          </a:p>
        </p:txBody>
      </p:sp>
    </p:spTree>
    <p:extLst>
      <p:ext uri="{BB962C8B-B14F-4D97-AF65-F5344CB8AC3E}">
        <p14:creationId xmlns:p14="http://schemas.microsoft.com/office/powerpoint/2010/main" val="15628042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C36FD9-0361-7C73-0CA3-A11BE8EEDE38}"/>
              </a:ext>
            </a:extLst>
          </p:cNvPr>
          <p:cNvSpPr>
            <a:spLocks noGrp="1"/>
          </p:cNvSpPr>
          <p:nvPr>
            <p:ph type="body" idx="4294967295"/>
          </p:nvPr>
        </p:nvSpPr>
        <p:spPr>
          <a:xfrm>
            <a:off x="3275044" y="2512197"/>
            <a:ext cx="8082854" cy="823913"/>
          </a:xfrm>
        </p:spPr>
        <p:txBody>
          <a:bodyPr>
            <a:noAutofit/>
          </a:bodyPr>
          <a:lstStyle/>
          <a:p>
            <a:pPr marL="0" indent="0" algn="ctr">
              <a:buNone/>
            </a:pPr>
            <a:r>
              <a:rPr lang="el-GR" sz="1800" b="1" dirty="0">
                <a:latin typeface="Corbel" panose="020B0503020204020204" pitchFamily="34" charset="0"/>
              </a:rPr>
              <a:t>Συμπεριλαμβάνουν τους πραγματικούς περιβαλλοντικούς φραγμούς (που ανήκουν σε </a:t>
            </a:r>
            <a:r>
              <a:rPr lang="el-GR" sz="1800" b="1" dirty="0" err="1">
                <a:latin typeface="Corbel" panose="020B0503020204020204" pitchFamily="34" charset="0"/>
              </a:rPr>
              <a:t>κοινωνικο</a:t>
            </a:r>
            <a:r>
              <a:rPr lang="el-GR" sz="1800" b="1" dirty="0">
                <a:latin typeface="Corbel" panose="020B0503020204020204" pitchFamily="34" charset="0"/>
              </a:rPr>
              <a:t>-διαρθρωτικούς παράγοντες).</a:t>
            </a:r>
          </a:p>
        </p:txBody>
      </p:sp>
      <p:sp>
        <p:nvSpPr>
          <p:cNvPr id="4" name="Content Placeholder 3">
            <a:extLst>
              <a:ext uri="{FF2B5EF4-FFF2-40B4-BE49-F238E27FC236}">
                <a16:creationId xmlns:a16="http://schemas.microsoft.com/office/drawing/2014/main" id="{4FF88CCF-F24D-9606-A6F3-042C450AFDB0}"/>
              </a:ext>
            </a:extLst>
          </p:cNvPr>
          <p:cNvSpPr>
            <a:spLocks noGrp="1"/>
          </p:cNvSpPr>
          <p:nvPr>
            <p:ph sz="half" idx="4294967295"/>
          </p:nvPr>
        </p:nvSpPr>
        <p:spPr>
          <a:xfrm>
            <a:off x="3060441" y="4376057"/>
            <a:ext cx="8297457" cy="1790155"/>
          </a:xfrm>
        </p:spPr>
        <p:txBody>
          <a:bodyPr>
            <a:noAutofit/>
          </a:bodyPr>
          <a:lstStyle/>
          <a:p>
            <a:pPr marL="0" indent="0" algn="ctr">
              <a:spcBef>
                <a:spcPts val="0"/>
              </a:spcBef>
              <a:buNone/>
            </a:pPr>
            <a:r>
              <a:rPr lang="el-GR" sz="1800" dirty="0">
                <a:latin typeface="Corbel" panose="020B0503020204020204" pitchFamily="34" charset="0"/>
              </a:rPr>
              <a:t>Βοηθήστε την ομάδα να αναπτύξει συλλογική αποτελεσματικότητα για να αναλάβει συλλογική δράση, συνεργαστείτε με τους υπεύθυνους χάραξης πολιτικής και τους υπεύθυνους λήψης αποφάσεων για τη δημιουργία υποστηρικτικού περιβάλλοντος.</a:t>
            </a:r>
          </a:p>
        </p:txBody>
      </p:sp>
      <p:sp>
        <p:nvSpPr>
          <p:cNvPr id="11" name="Rectangle 10">
            <a:extLst>
              <a:ext uri="{FF2B5EF4-FFF2-40B4-BE49-F238E27FC236}">
                <a16:creationId xmlns:a16="http://schemas.microsoft.com/office/drawing/2014/main" id="{34E746A0-AB2F-10DD-7E84-B352CCDC7E0B}"/>
              </a:ext>
            </a:extLst>
          </p:cNvPr>
          <p:cNvSpPr/>
          <p:nvPr/>
        </p:nvSpPr>
        <p:spPr>
          <a:xfrm>
            <a:off x="4038402" y="1385168"/>
            <a:ext cx="6306137" cy="369332"/>
          </a:xfrm>
          <a:prstGeom prst="rect">
            <a:avLst/>
          </a:prstGeom>
          <a:noFill/>
        </p:spPr>
        <p:txBody>
          <a:bodyPr wrap="square" lIns="91440" tIns="45720" rIns="91440" bIns="45720">
            <a:spAutoFit/>
          </a:bodyPr>
          <a:lstStyle/>
          <a:p>
            <a:pPr algn="ctr"/>
            <a:r>
              <a:rPr lang="el-GR" b="1" dirty="0">
                <a:solidFill>
                  <a:schemeClr val="accent1"/>
                </a:solidFill>
                <a:latin typeface="Corbel" panose="020B0503020204020204" pitchFamily="34" charset="0"/>
              </a:rPr>
              <a:t>Φραγμοί ή εμπόδια (Περιβάλλον)</a:t>
            </a:r>
          </a:p>
        </p:txBody>
      </p:sp>
      <p:sp>
        <p:nvSpPr>
          <p:cNvPr id="13" name="TextBox 12">
            <a:extLst>
              <a:ext uri="{FF2B5EF4-FFF2-40B4-BE49-F238E27FC236}">
                <a16:creationId xmlns:a16="http://schemas.microsoft.com/office/drawing/2014/main" id="{2A0E2938-5E6C-3FF1-E172-7C7A036278B4}"/>
              </a:ext>
            </a:extLst>
          </p:cNvPr>
          <p:cNvSpPr txBox="1"/>
          <p:nvPr/>
        </p:nvSpPr>
        <p:spPr>
          <a:xfrm>
            <a:off x="214604" y="1108169"/>
            <a:ext cx="2920280" cy="923330"/>
          </a:xfrm>
          <a:prstGeom prst="rect">
            <a:avLst/>
          </a:prstGeom>
          <a:noFill/>
        </p:spPr>
        <p:txBody>
          <a:bodyPr wrap="square" rtlCol="0">
            <a:spAutoFit/>
          </a:bodyPr>
          <a:lstStyle/>
          <a:p>
            <a:pPr algn="ctr"/>
            <a:r>
              <a:rPr lang="el-GR" b="1" dirty="0">
                <a:solidFill>
                  <a:schemeClr val="accent1"/>
                </a:solidFill>
                <a:latin typeface="Corbel" panose="020B0503020204020204" pitchFamily="34" charset="0"/>
              </a:rPr>
              <a:t>Δομή της θεωρίας </a:t>
            </a:r>
            <a:r>
              <a:rPr lang="el-GR" dirty="0">
                <a:solidFill>
                  <a:schemeClr val="accent1"/>
                </a:solidFill>
                <a:latin typeface="Corbel" panose="020B0503020204020204" pitchFamily="34" charset="0"/>
              </a:rPr>
              <a:t>(Καθοριστικός παράγοντας αλλαγή συμπεριφοράς)</a:t>
            </a:r>
          </a:p>
        </p:txBody>
      </p:sp>
      <p:sp>
        <p:nvSpPr>
          <p:cNvPr id="14" name="TextBox 13">
            <a:extLst>
              <a:ext uri="{FF2B5EF4-FFF2-40B4-BE49-F238E27FC236}">
                <a16:creationId xmlns:a16="http://schemas.microsoft.com/office/drawing/2014/main" id="{61853D9F-7663-1D0B-8761-778398FF2649}"/>
              </a:ext>
            </a:extLst>
          </p:cNvPr>
          <p:cNvSpPr txBox="1"/>
          <p:nvPr/>
        </p:nvSpPr>
        <p:spPr>
          <a:xfrm>
            <a:off x="471095" y="2512197"/>
            <a:ext cx="1932961" cy="369332"/>
          </a:xfrm>
          <a:prstGeom prst="rect">
            <a:avLst/>
          </a:prstGeom>
          <a:noFill/>
        </p:spPr>
        <p:txBody>
          <a:bodyPr wrap="square" rtlCol="0">
            <a:spAutoFit/>
          </a:bodyPr>
          <a:lstStyle/>
          <a:p>
            <a:pPr algn="ctr"/>
            <a:r>
              <a:rPr lang="el-GR" b="1" dirty="0">
                <a:latin typeface="Corbel" panose="020B0503020204020204" pitchFamily="34" charset="0"/>
              </a:rPr>
              <a:t>Ορισμός</a:t>
            </a:r>
            <a:endParaRPr lang="en-US" b="1" dirty="0">
              <a:latin typeface="Corbel" panose="020B0503020204020204" pitchFamily="34" charset="0"/>
            </a:endParaRPr>
          </a:p>
        </p:txBody>
      </p:sp>
      <p:sp>
        <p:nvSpPr>
          <p:cNvPr id="15" name="TextBox 14">
            <a:extLst>
              <a:ext uri="{FF2B5EF4-FFF2-40B4-BE49-F238E27FC236}">
                <a16:creationId xmlns:a16="http://schemas.microsoft.com/office/drawing/2014/main" id="{8267CC88-6782-5558-FBBF-D7D5BDB06C8C}"/>
              </a:ext>
            </a:extLst>
          </p:cNvPr>
          <p:cNvSpPr txBox="1"/>
          <p:nvPr/>
        </p:nvSpPr>
        <p:spPr>
          <a:xfrm>
            <a:off x="345122" y="4235496"/>
            <a:ext cx="2058934" cy="1200329"/>
          </a:xfrm>
          <a:prstGeom prst="rect">
            <a:avLst/>
          </a:prstGeom>
          <a:noFill/>
        </p:spPr>
        <p:txBody>
          <a:bodyPr wrap="square" rtlCol="0">
            <a:spAutoFit/>
          </a:bodyPr>
          <a:lstStyle/>
          <a:p>
            <a:pPr algn="ctr"/>
            <a:r>
              <a:rPr lang="el-GR" sz="1800" b="1" dirty="0">
                <a:solidFill>
                  <a:srgbClr val="009999"/>
                </a:solidFill>
                <a:latin typeface="Corbel" panose="020B0503020204020204" pitchFamily="34" charset="0"/>
              </a:rPr>
              <a:t>Χρήση στις Παρεμβάσεις Διατροφικής Αγωγής</a:t>
            </a:r>
          </a:p>
        </p:txBody>
      </p:sp>
    </p:spTree>
    <p:extLst>
      <p:ext uri="{BB962C8B-B14F-4D97-AF65-F5344CB8AC3E}">
        <p14:creationId xmlns:p14="http://schemas.microsoft.com/office/powerpoint/2010/main" val="26209759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C36FD9-0361-7C73-0CA3-A11BE8EEDE38}"/>
              </a:ext>
            </a:extLst>
          </p:cNvPr>
          <p:cNvSpPr>
            <a:spLocks noGrp="1"/>
          </p:cNvSpPr>
          <p:nvPr>
            <p:ph type="body" idx="4294967295"/>
          </p:nvPr>
        </p:nvSpPr>
        <p:spPr>
          <a:xfrm>
            <a:off x="2173693" y="1767158"/>
            <a:ext cx="4722813" cy="1522412"/>
          </a:xfrm>
        </p:spPr>
        <p:txBody>
          <a:bodyPr>
            <a:noAutofit/>
          </a:bodyPr>
          <a:lstStyle/>
          <a:p>
            <a:pPr marL="0" indent="0" algn="ctr">
              <a:buNone/>
            </a:pPr>
            <a:r>
              <a:rPr lang="el-GR" sz="2000" b="1" dirty="0">
                <a:latin typeface="Corbel" panose="020B0503020204020204" pitchFamily="34" charset="0"/>
              </a:rPr>
              <a:t>Η εκμάθηση εκτέλεσης μιας συμπεριφοράς παρατηρώντας κάποιον διαμορφώνει τη συμπεριφορά και τις συνέπειες αυτής της συμπεριφοράς</a:t>
            </a:r>
          </a:p>
        </p:txBody>
      </p:sp>
      <p:sp>
        <p:nvSpPr>
          <p:cNvPr id="4" name="Content Placeholder 3">
            <a:extLst>
              <a:ext uri="{FF2B5EF4-FFF2-40B4-BE49-F238E27FC236}">
                <a16:creationId xmlns:a16="http://schemas.microsoft.com/office/drawing/2014/main" id="{4FF88CCF-F24D-9606-A6F3-042C450AFDB0}"/>
              </a:ext>
            </a:extLst>
          </p:cNvPr>
          <p:cNvSpPr>
            <a:spLocks noGrp="1"/>
          </p:cNvSpPr>
          <p:nvPr>
            <p:ph sz="half" idx="4294967295"/>
          </p:nvPr>
        </p:nvSpPr>
        <p:spPr>
          <a:xfrm>
            <a:off x="2173693" y="3582427"/>
            <a:ext cx="4637654" cy="2938463"/>
          </a:xfrm>
        </p:spPr>
        <p:txBody>
          <a:bodyPr>
            <a:noAutofit/>
          </a:bodyPr>
          <a:lstStyle/>
          <a:p>
            <a:pPr marL="0" indent="0" algn="just">
              <a:buNone/>
            </a:pPr>
            <a:r>
              <a:rPr lang="el-GR" sz="2000" dirty="0">
                <a:latin typeface="Corbel" panose="020B0503020204020204" pitchFamily="34" charset="0"/>
              </a:rPr>
              <a:t>Χρησιμοποιείστε αξιόπιστα και αναγνωρίσιμα  πρότυπα. Διεξάγετε επιδείξεις τροφίμων που σχετίζονται με τη συμπεριφορά στόχο, </a:t>
            </a:r>
            <a:r>
              <a:rPr lang="el-GR" sz="2000" dirty="0">
                <a:solidFill>
                  <a:schemeClr val="accent2">
                    <a:lumMod val="75000"/>
                  </a:schemeClr>
                </a:solidFill>
                <a:latin typeface="Corbel" panose="020B0503020204020204" pitchFamily="34" charset="0"/>
              </a:rPr>
              <a:t>π.χ. η εκτέλεση συνταγής εξ' ολοκλήρου με ολικής άλεσης προϊόντα.</a:t>
            </a:r>
            <a:r>
              <a:rPr lang="el-GR" sz="2000" dirty="0">
                <a:latin typeface="Corbel" panose="020B0503020204020204" pitchFamily="34" charset="0"/>
              </a:rPr>
              <a:t> Παρέχετε ευκαιρίες στην ομάδα να εκτελέσει τη συνταγή, με καθοδήγηση.</a:t>
            </a:r>
          </a:p>
        </p:txBody>
      </p:sp>
      <p:sp>
        <p:nvSpPr>
          <p:cNvPr id="11" name="Rectangle 10">
            <a:extLst>
              <a:ext uri="{FF2B5EF4-FFF2-40B4-BE49-F238E27FC236}">
                <a16:creationId xmlns:a16="http://schemas.microsoft.com/office/drawing/2014/main" id="{34E746A0-AB2F-10DD-7E84-B352CCDC7E0B}"/>
              </a:ext>
            </a:extLst>
          </p:cNvPr>
          <p:cNvSpPr/>
          <p:nvPr/>
        </p:nvSpPr>
        <p:spPr>
          <a:xfrm>
            <a:off x="1912315" y="827145"/>
            <a:ext cx="4828691" cy="707886"/>
          </a:xfrm>
          <a:prstGeom prst="rect">
            <a:avLst/>
          </a:prstGeom>
          <a:noFill/>
        </p:spPr>
        <p:txBody>
          <a:bodyPr wrap="square" lIns="91440" tIns="45720" rIns="91440" bIns="45720">
            <a:spAutoFit/>
          </a:bodyPr>
          <a:lstStyle/>
          <a:p>
            <a:pPr algn="ctr"/>
            <a:r>
              <a:rPr lang="el-GR" sz="2000" b="1" dirty="0">
                <a:solidFill>
                  <a:schemeClr val="accent1"/>
                </a:solidFill>
                <a:latin typeface="Corbel" panose="020B0503020204020204" pitchFamily="34" charset="0"/>
              </a:rPr>
              <a:t>Μάθηση μέσω παρατήρησης/ </a:t>
            </a:r>
            <a:r>
              <a:rPr lang="el-GR" sz="2000" b="1" dirty="0" err="1">
                <a:solidFill>
                  <a:schemeClr val="accent1"/>
                </a:solidFill>
                <a:latin typeface="Corbel" panose="020B0503020204020204" pitchFamily="34" charset="0"/>
              </a:rPr>
              <a:t>μοντελοποίηση</a:t>
            </a:r>
            <a:endParaRPr lang="el-GR" sz="2000" b="1" dirty="0">
              <a:solidFill>
                <a:schemeClr val="accent1"/>
              </a:solidFill>
              <a:latin typeface="Corbel" panose="020B0503020204020204" pitchFamily="34" charset="0"/>
            </a:endParaRPr>
          </a:p>
        </p:txBody>
      </p:sp>
      <p:sp>
        <p:nvSpPr>
          <p:cNvPr id="13" name="TextBox 12">
            <a:extLst>
              <a:ext uri="{FF2B5EF4-FFF2-40B4-BE49-F238E27FC236}">
                <a16:creationId xmlns:a16="http://schemas.microsoft.com/office/drawing/2014/main" id="{2A0E2938-5E6C-3FF1-E172-7C7A036278B4}"/>
              </a:ext>
            </a:extLst>
          </p:cNvPr>
          <p:cNvSpPr txBox="1"/>
          <p:nvPr/>
        </p:nvSpPr>
        <p:spPr>
          <a:xfrm>
            <a:off x="-99107" y="794635"/>
            <a:ext cx="2657139" cy="1200329"/>
          </a:xfrm>
          <a:prstGeom prst="rect">
            <a:avLst/>
          </a:prstGeom>
          <a:noFill/>
        </p:spPr>
        <p:txBody>
          <a:bodyPr wrap="square" rtlCol="0">
            <a:spAutoFit/>
          </a:bodyPr>
          <a:lstStyle/>
          <a:p>
            <a:pPr algn="ctr"/>
            <a:r>
              <a:rPr lang="el-GR" b="1" dirty="0">
                <a:solidFill>
                  <a:schemeClr val="accent1"/>
                </a:solidFill>
                <a:latin typeface="Corbel" panose="020B0503020204020204" pitchFamily="34" charset="0"/>
              </a:rPr>
              <a:t>Δομή της θεωρίας </a:t>
            </a:r>
            <a:r>
              <a:rPr lang="el-GR" dirty="0">
                <a:solidFill>
                  <a:schemeClr val="accent1"/>
                </a:solidFill>
                <a:latin typeface="Corbel" panose="020B0503020204020204" pitchFamily="34" charset="0"/>
              </a:rPr>
              <a:t>(Καθοριστικός παράγοντας αλλαγή συμπεριφοράς)</a:t>
            </a:r>
          </a:p>
        </p:txBody>
      </p:sp>
      <p:sp>
        <p:nvSpPr>
          <p:cNvPr id="14" name="TextBox 13">
            <a:extLst>
              <a:ext uri="{FF2B5EF4-FFF2-40B4-BE49-F238E27FC236}">
                <a16:creationId xmlns:a16="http://schemas.microsoft.com/office/drawing/2014/main" id="{61853D9F-7663-1D0B-8761-778398FF2649}"/>
              </a:ext>
            </a:extLst>
          </p:cNvPr>
          <p:cNvSpPr txBox="1"/>
          <p:nvPr/>
        </p:nvSpPr>
        <p:spPr>
          <a:xfrm>
            <a:off x="67395" y="2227907"/>
            <a:ext cx="1932961" cy="369332"/>
          </a:xfrm>
          <a:prstGeom prst="rect">
            <a:avLst/>
          </a:prstGeom>
          <a:noFill/>
        </p:spPr>
        <p:txBody>
          <a:bodyPr wrap="square" rtlCol="0">
            <a:spAutoFit/>
          </a:bodyPr>
          <a:lstStyle/>
          <a:p>
            <a:pPr algn="ctr"/>
            <a:r>
              <a:rPr lang="el-GR" b="1" dirty="0">
                <a:latin typeface="Corbel" panose="020B0503020204020204" pitchFamily="34" charset="0"/>
              </a:rPr>
              <a:t>Ορισμός</a:t>
            </a:r>
            <a:endParaRPr lang="en-US" b="1" dirty="0">
              <a:latin typeface="Corbel" panose="020B0503020204020204" pitchFamily="34" charset="0"/>
            </a:endParaRPr>
          </a:p>
        </p:txBody>
      </p:sp>
      <p:sp>
        <p:nvSpPr>
          <p:cNvPr id="15" name="TextBox 14">
            <a:extLst>
              <a:ext uri="{FF2B5EF4-FFF2-40B4-BE49-F238E27FC236}">
                <a16:creationId xmlns:a16="http://schemas.microsoft.com/office/drawing/2014/main" id="{8267CC88-6782-5558-FBBF-D7D5BDB06C8C}"/>
              </a:ext>
            </a:extLst>
          </p:cNvPr>
          <p:cNvSpPr txBox="1"/>
          <p:nvPr/>
        </p:nvSpPr>
        <p:spPr>
          <a:xfrm>
            <a:off x="4409" y="3348630"/>
            <a:ext cx="2058934" cy="1200329"/>
          </a:xfrm>
          <a:prstGeom prst="rect">
            <a:avLst/>
          </a:prstGeom>
          <a:noFill/>
        </p:spPr>
        <p:txBody>
          <a:bodyPr wrap="square" rtlCol="0">
            <a:spAutoFit/>
          </a:bodyPr>
          <a:lstStyle/>
          <a:p>
            <a:pPr algn="ctr"/>
            <a:r>
              <a:rPr lang="el-GR" sz="1800" b="1" dirty="0">
                <a:solidFill>
                  <a:srgbClr val="009999"/>
                </a:solidFill>
                <a:latin typeface="Corbel" panose="020B0503020204020204" pitchFamily="34" charset="0"/>
              </a:rPr>
              <a:t>Χρήση στις Παρεμβάσεις Διατροφικής Αγωγής</a:t>
            </a:r>
          </a:p>
        </p:txBody>
      </p:sp>
      <p:sp>
        <p:nvSpPr>
          <p:cNvPr id="2" name="Text Placeholder 2">
            <a:extLst>
              <a:ext uri="{FF2B5EF4-FFF2-40B4-BE49-F238E27FC236}">
                <a16:creationId xmlns:a16="http://schemas.microsoft.com/office/drawing/2014/main" id="{55617071-A69A-B16B-16FE-DC13B62F85F1}"/>
              </a:ext>
            </a:extLst>
          </p:cNvPr>
          <p:cNvSpPr txBox="1">
            <a:spLocks/>
          </p:cNvSpPr>
          <p:nvPr/>
        </p:nvSpPr>
        <p:spPr>
          <a:xfrm>
            <a:off x="7095547" y="1994964"/>
            <a:ext cx="4722535" cy="1066800"/>
          </a:xfrm>
          <a:prstGeom prst="rect">
            <a:avLst/>
          </a:prstGeom>
        </p:spPr>
        <p:txBody>
          <a:bodyPr vert="horz" lIns="91440" tIns="45720" rIns="91440" bIns="45720" rtlCol="0" anchor="b">
            <a:noAutofit/>
          </a:bodyPr>
          <a:lstStyle>
            <a:lvl1pPr marL="0" indent="0" algn="l" defTabSz="914400" rtl="0" eaLnBrk="1" latinLnBrk="0" hangingPunct="1">
              <a:lnSpc>
                <a:spcPct val="110000"/>
              </a:lnSpc>
              <a:spcBef>
                <a:spcPts val="1000"/>
              </a:spcBef>
              <a:buFont typeface="Arial" panose="020B0604020202020204" pitchFamily="34" charset="0"/>
              <a:buNone/>
              <a:defRPr sz="2400" b="1" kern="1200" cap="none" baseline="0">
                <a:solidFill>
                  <a:schemeClr val="tx1"/>
                </a:solidFill>
                <a:latin typeface="+mn-lt"/>
                <a:ea typeface="+mn-ea"/>
                <a:cs typeface="+mn-cs"/>
              </a:defRPr>
            </a:lvl1pPr>
            <a:lvl2pPr marL="457200" indent="0" algn="l" defTabSz="914400" rtl="0" eaLnBrk="1" latinLnBrk="0" hangingPunct="1">
              <a:lnSpc>
                <a:spcPct val="11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11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1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1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l-GR" sz="2000" dirty="0">
                <a:latin typeface="Corbel" panose="020B0503020204020204" pitchFamily="34" charset="0"/>
              </a:rPr>
              <a:t>Απαντήσεις στη συμπεριφορά των ατόμων που αυξάνουν ή μειώνουν την πιθανότητα εμφάνισής της.</a:t>
            </a:r>
          </a:p>
        </p:txBody>
      </p:sp>
      <p:sp>
        <p:nvSpPr>
          <p:cNvPr id="6" name="Content Placeholder 3">
            <a:extLst>
              <a:ext uri="{FF2B5EF4-FFF2-40B4-BE49-F238E27FC236}">
                <a16:creationId xmlns:a16="http://schemas.microsoft.com/office/drawing/2014/main" id="{09D36595-4F54-07A2-F035-3EDBCF4D85B4}"/>
              </a:ext>
            </a:extLst>
          </p:cNvPr>
          <p:cNvSpPr txBox="1">
            <a:spLocks/>
          </p:cNvSpPr>
          <p:nvPr/>
        </p:nvSpPr>
        <p:spPr>
          <a:xfrm>
            <a:off x="7095547" y="3660091"/>
            <a:ext cx="4855649" cy="2207649"/>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l-GR" sz="2000" dirty="0">
                <a:latin typeface="Corbel" panose="020B0503020204020204" pitchFamily="34" charset="0"/>
              </a:rPr>
              <a:t>Παροχή εξωτερικής ενίσχυσης με τη μορφή ανταμοιβών ή κινήτρων, όπως μπλουζάκια, μπρελόκ και λοταρίες για την επίτευξη στόχων. </a:t>
            </a:r>
          </a:p>
          <a:p>
            <a:pPr marL="0" indent="0" algn="ctr">
              <a:buNone/>
            </a:pPr>
            <a:r>
              <a:rPr lang="el-GR" sz="2000" dirty="0">
                <a:latin typeface="Corbel" panose="020B0503020204020204" pitchFamily="34" charset="0"/>
              </a:rPr>
              <a:t>Παρέχετε ευκαιρίες να αναπτύξουν τα άτομα εσωτερική </a:t>
            </a:r>
            <a:r>
              <a:rPr lang="el-GR" sz="2000" dirty="0" err="1">
                <a:latin typeface="Corbel" panose="020B0503020204020204" pitchFamily="34" charset="0"/>
              </a:rPr>
              <a:t>αυτο</a:t>
            </a:r>
            <a:r>
              <a:rPr lang="el-GR" sz="2000" dirty="0">
                <a:latin typeface="Corbel" panose="020B0503020204020204" pitchFamily="34" charset="0"/>
              </a:rPr>
              <a:t>-ενίσχυση για τα δικά τους επιτεύγματα.</a:t>
            </a:r>
          </a:p>
        </p:txBody>
      </p:sp>
      <p:sp>
        <p:nvSpPr>
          <p:cNvPr id="7" name="Rectangle 6">
            <a:extLst>
              <a:ext uri="{FF2B5EF4-FFF2-40B4-BE49-F238E27FC236}">
                <a16:creationId xmlns:a16="http://schemas.microsoft.com/office/drawing/2014/main" id="{88B5A5CB-F427-0D54-8448-2E58EEAFC3F5}"/>
              </a:ext>
            </a:extLst>
          </p:cNvPr>
          <p:cNvSpPr/>
          <p:nvPr/>
        </p:nvSpPr>
        <p:spPr>
          <a:xfrm>
            <a:off x="7183097" y="980643"/>
            <a:ext cx="4547433" cy="400110"/>
          </a:xfrm>
          <a:prstGeom prst="rect">
            <a:avLst/>
          </a:prstGeom>
          <a:noFill/>
        </p:spPr>
        <p:txBody>
          <a:bodyPr wrap="square" lIns="91440" tIns="45720" rIns="91440" bIns="45720">
            <a:spAutoFit/>
          </a:bodyPr>
          <a:lstStyle/>
          <a:p>
            <a:pPr algn="ctr"/>
            <a:r>
              <a:rPr lang="el-GR" sz="2000" b="1" dirty="0">
                <a:solidFill>
                  <a:schemeClr val="accent1"/>
                </a:solidFill>
                <a:latin typeface="Corbel" panose="020B0503020204020204" pitchFamily="34" charset="0"/>
              </a:rPr>
              <a:t>Ενδυνάμωση</a:t>
            </a:r>
          </a:p>
        </p:txBody>
      </p:sp>
      <p:sp>
        <p:nvSpPr>
          <p:cNvPr id="8" name="Rectangle 7">
            <a:extLst>
              <a:ext uri="{FF2B5EF4-FFF2-40B4-BE49-F238E27FC236}">
                <a16:creationId xmlns:a16="http://schemas.microsoft.com/office/drawing/2014/main" id="{18893742-18C7-12BB-79B5-8DF0387F21C2}"/>
              </a:ext>
            </a:extLst>
          </p:cNvPr>
          <p:cNvSpPr/>
          <p:nvPr/>
        </p:nvSpPr>
        <p:spPr>
          <a:xfrm>
            <a:off x="3389999" y="164956"/>
            <a:ext cx="6306137" cy="369332"/>
          </a:xfrm>
          <a:prstGeom prst="rect">
            <a:avLst/>
          </a:prstGeom>
          <a:noFill/>
        </p:spPr>
        <p:txBody>
          <a:bodyPr wrap="square" lIns="91440" tIns="45720" rIns="91440" bIns="45720">
            <a:spAutoFit/>
          </a:bodyPr>
          <a:lstStyle/>
          <a:p>
            <a:pPr algn="ctr"/>
            <a:r>
              <a:rPr lang="el-GR" b="1" dirty="0" err="1">
                <a:solidFill>
                  <a:schemeClr val="accent1"/>
                </a:solidFill>
                <a:latin typeface="Corbel" panose="020B0503020204020204" pitchFamily="34" charset="0"/>
              </a:rPr>
              <a:t>Διευκολυντές</a:t>
            </a:r>
            <a:r>
              <a:rPr lang="el-GR" b="1" dirty="0">
                <a:solidFill>
                  <a:schemeClr val="accent1"/>
                </a:solidFill>
                <a:latin typeface="Corbel" panose="020B0503020204020204" pitchFamily="34" charset="0"/>
              </a:rPr>
              <a:t> (Περιβάλλον)</a:t>
            </a:r>
          </a:p>
        </p:txBody>
      </p:sp>
    </p:spTree>
    <p:extLst>
      <p:ext uri="{BB962C8B-B14F-4D97-AF65-F5344CB8AC3E}">
        <p14:creationId xmlns:p14="http://schemas.microsoft.com/office/powerpoint/2010/main" val="9584423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7442E8A-7AD3-396E-73F7-B150ED86A09E}"/>
              </a:ext>
            </a:extLst>
          </p:cNvPr>
          <p:cNvSpPr/>
          <p:nvPr/>
        </p:nvSpPr>
        <p:spPr>
          <a:xfrm>
            <a:off x="2474844" y="1351723"/>
            <a:ext cx="2286001" cy="1550504"/>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1">
                    <a:lumMod val="85000"/>
                  </a:schemeClr>
                </a:solidFill>
                <a:latin typeface="Corbel" panose="020B0503020204020204" pitchFamily="34" charset="0"/>
              </a:rPr>
              <a:t>Προσδοκίες για τα αποτελέσματα</a:t>
            </a:r>
          </a:p>
          <a:p>
            <a:pPr marL="285750" indent="-285750">
              <a:buFont typeface="Arial" panose="020B0604020202020204" pitchFamily="34" charset="0"/>
              <a:buChar char="•"/>
            </a:pPr>
            <a:r>
              <a:rPr lang="el-GR" b="0" i="0" dirty="0">
                <a:solidFill>
                  <a:schemeClr val="bg1">
                    <a:lumMod val="85000"/>
                  </a:schemeClr>
                </a:solidFill>
                <a:effectLst/>
                <a:latin typeface="Corbel" panose="020B0503020204020204" pitchFamily="34" charset="0"/>
              </a:rPr>
              <a:t>Φυσικές </a:t>
            </a:r>
          </a:p>
          <a:p>
            <a:pPr marL="285750" indent="-285750">
              <a:buFont typeface="Arial" panose="020B0604020202020204" pitchFamily="34" charset="0"/>
              <a:buChar char="•"/>
            </a:pPr>
            <a:r>
              <a:rPr lang="el-GR" b="0" i="0" dirty="0">
                <a:solidFill>
                  <a:schemeClr val="bg1">
                    <a:lumMod val="85000"/>
                  </a:schemeClr>
                </a:solidFill>
                <a:effectLst/>
                <a:latin typeface="Corbel" panose="020B0503020204020204" pitchFamily="34" charset="0"/>
              </a:rPr>
              <a:t>Κοινωνικές</a:t>
            </a:r>
          </a:p>
          <a:p>
            <a:pPr marL="285750" indent="-285750">
              <a:buFont typeface="Arial" panose="020B0604020202020204" pitchFamily="34" charset="0"/>
              <a:buChar char="•"/>
            </a:pPr>
            <a:r>
              <a:rPr lang="el-GR" b="0" i="0" dirty="0">
                <a:solidFill>
                  <a:schemeClr val="bg1">
                    <a:lumMod val="85000"/>
                  </a:schemeClr>
                </a:solidFill>
                <a:effectLst/>
                <a:latin typeface="Corbel" panose="020B0503020204020204" pitchFamily="34" charset="0"/>
              </a:rPr>
              <a:t>Αυτοεκτίμησης</a:t>
            </a:r>
          </a:p>
        </p:txBody>
      </p:sp>
      <p:sp>
        <p:nvSpPr>
          <p:cNvPr id="6" name="Rectangle: Rounded Corners 5">
            <a:extLst>
              <a:ext uri="{FF2B5EF4-FFF2-40B4-BE49-F238E27FC236}">
                <a16:creationId xmlns:a16="http://schemas.microsoft.com/office/drawing/2014/main" id="{E327F90D-F8EA-D8DA-8A9F-42B835CBAF48}"/>
              </a:ext>
            </a:extLst>
          </p:cNvPr>
          <p:cNvSpPr/>
          <p:nvPr/>
        </p:nvSpPr>
        <p:spPr>
          <a:xfrm>
            <a:off x="997226" y="3455502"/>
            <a:ext cx="2431774"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1">
                    <a:lumMod val="85000"/>
                  </a:schemeClr>
                </a:solidFill>
                <a:latin typeface="Corbel" panose="020B0503020204020204" pitchFamily="34" charset="0"/>
              </a:rPr>
              <a:t>Αυτό-αποτελεσματικότητα (αντιληπτά εμπόδια)</a:t>
            </a:r>
          </a:p>
        </p:txBody>
      </p:sp>
      <p:sp>
        <p:nvSpPr>
          <p:cNvPr id="7" name="Rectangle: Rounded Corners 6">
            <a:extLst>
              <a:ext uri="{FF2B5EF4-FFF2-40B4-BE49-F238E27FC236}">
                <a16:creationId xmlns:a16="http://schemas.microsoft.com/office/drawing/2014/main" id="{A362A53C-11A6-E4E4-F830-0363EDEDDBB1}"/>
              </a:ext>
            </a:extLst>
          </p:cNvPr>
          <p:cNvSpPr/>
          <p:nvPr/>
        </p:nvSpPr>
        <p:spPr>
          <a:xfrm>
            <a:off x="4028660" y="3455503"/>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1">
                    <a:lumMod val="85000"/>
                  </a:schemeClr>
                </a:solidFill>
                <a:latin typeface="Corbel" panose="020B0503020204020204" pitchFamily="34" charset="0"/>
              </a:rPr>
              <a:t>Στόχος δράσης/ πρόθεσης</a:t>
            </a:r>
          </a:p>
        </p:txBody>
      </p:sp>
      <p:sp>
        <p:nvSpPr>
          <p:cNvPr id="8" name="Rectangle: Rounded Corners 7">
            <a:extLst>
              <a:ext uri="{FF2B5EF4-FFF2-40B4-BE49-F238E27FC236}">
                <a16:creationId xmlns:a16="http://schemas.microsoft.com/office/drawing/2014/main" id="{3A1DC6B6-B416-AC68-BC4F-3A1D963634E3}"/>
              </a:ext>
            </a:extLst>
          </p:cNvPr>
          <p:cNvSpPr/>
          <p:nvPr/>
        </p:nvSpPr>
        <p:spPr>
          <a:xfrm>
            <a:off x="6698973" y="3904420"/>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1">
                    <a:lumMod val="85000"/>
                  </a:schemeClr>
                </a:solidFill>
                <a:latin typeface="Corbel" panose="020B0503020204020204" pitchFamily="34" charset="0"/>
              </a:rPr>
              <a:t>Δεξιότητες τροφίμων </a:t>
            </a:r>
            <a:r>
              <a:rPr lang="el-GR" b="1">
                <a:solidFill>
                  <a:schemeClr val="bg1">
                    <a:lumMod val="85000"/>
                  </a:schemeClr>
                </a:solidFill>
                <a:latin typeface="Corbel" panose="020B0503020204020204" pitchFamily="34" charset="0"/>
              </a:rPr>
              <a:t>&amp; διατροφής</a:t>
            </a:r>
            <a:endParaRPr lang="el-GR" b="1" dirty="0">
              <a:solidFill>
                <a:schemeClr val="bg1">
                  <a:lumMod val="85000"/>
                </a:schemeClr>
              </a:solidFill>
              <a:latin typeface="Corbel" panose="020B0503020204020204" pitchFamily="34" charset="0"/>
            </a:endParaRPr>
          </a:p>
        </p:txBody>
      </p:sp>
      <p:sp>
        <p:nvSpPr>
          <p:cNvPr id="9" name="Rectangle: Rounded Corners 8">
            <a:extLst>
              <a:ext uri="{FF2B5EF4-FFF2-40B4-BE49-F238E27FC236}">
                <a16:creationId xmlns:a16="http://schemas.microsoft.com/office/drawing/2014/main" id="{F4318905-FB7B-8AA8-7A98-AC7A5D84C656}"/>
              </a:ext>
            </a:extLst>
          </p:cNvPr>
          <p:cNvSpPr/>
          <p:nvPr/>
        </p:nvSpPr>
        <p:spPr>
          <a:xfrm>
            <a:off x="6698973" y="2902227"/>
            <a:ext cx="1934818" cy="89783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latin typeface="Corbel" panose="020B0503020204020204" pitchFamily="34" charset="0"/>
              </a:rPr>
              <a:t>Διεργασίες αυτορρύθμισης</a:t>
            </a:r>
          </a:p>
        </p:txBody>
      </p:sp>
      <p:sp>
        <p:nvSpPr>
          <p:cNvPr id="10" name="Rectangle: Rounded Corners 9">
            <a:extLst>
              <a:ext uri="{FF2B5EF4-FFF2-40B4-BE49-F238E27FC236}">
                <a16:creationId xmlns:a16="http://schemas.microsoft.com/office/drawing/2014/main" id="{2477962C-4739-5A26-E494-7072785485EA}"/>
              </a:ext>
            </a:extLst>
          </p:cNvPr>
          <p:cNvSpPr/>
          <p:nvPr/>
        </p:nvSpPr>
        <p:spPr>
          <a:xfrm>
            <a:off x="9289773" y="3412432"/>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a:solidFill>
                  <a:schemeClr val="bg1">
                    <a:lumMod val="85000"/>
                  </a:schemeClr>
                </a:solidFill>
                <a:latin typeface="Corbel" panose="020B0503020204020204" pitchFamily="34" charset="0"/>
              </a:rPr>
              <a:t>ΣΥΜΠΕΡΙΦΟΡΑ</a:t>
            </a:r>
            <a:endParaRPr lang="el-GR" b="1" dirty="0">
              <a:solidFill>
                <a:schemeClr val="bg1">
                  <a:lumMod val="85000"/>
                </a:schemeClr>
              </a:solidFill>
              <a:latin typeface="Corbel" panose="020B0503020204020204" pitchFamily="34" charset="0"/>
            </a:endParaRPr>
          </a:p>
        </p:txBody>
      </p:sp>
      <p:sp>
        <p:nvSpPr>
          <p:cNvPr id="11" name="Rectangle: Rounded Corners 10">
            <a:extLst>
              <a:ext uri="{FF2B5EF4-FFF2-40B4-BE49-F238E27FC236}">
                <a16:creationId xmlns:a16="http://schemas.microsoft.com/office/drawing/2014/main" id="{DDBAB2B1-AE7C-45CE-3249-B57940D4B074}"/>
              </a:ext>
            </a:extLst>
          </p:cNvPr>
          <p:cNvSpPr/>
          <p:nvPr/>
        </p:nvSpPr>
        <p:spPr>
          <a:xfrm>
            <a:off x="2935355" y="5454923"/>
            <a:ext cx="4121427"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1">
                    <a:lumMod val="85000"/>
                  </a:schemeClr>
                </a:solidFill>
                <a:latin typeface="Corbel" panose="020B0503020204020204" pitchFamily="34" charset="0"/>
              </a:rPr>
              <a:t>ΠΕΡΙΒΑΛΛΟΝ</a:t>
            </a:r>
          </a:p>
          <a:p>
            <a:pPr algn="ctr"/>
            <a:r>
              <a:rPr lang="el-GR" b="1" dirty="0">
                <a:solidFill>
                  <a:schemeClr val="bg1">
                    <a:lumMod val="85000"/>
                  </a:schemeClr>
                </a:solidFill>
                <a:latin typeface="Corbel" panose="020B0503020204020204" pitchFamily="34" charset="0"/>
              </a:rPr>
              <a:t>Κοινωνικοοικονομικοί παράγοντες Διευκολυντές &amp; εμπόδια/φραγμοί</a:t>
            </a:r>
          </a:p>
        </p:txBody>
      </p:sp>
      <p:cxnSp>
        <p:nvCxnSpPr>
          <p:cNvPr id="13" name="Straight Arrow Connector 12">
            <a:extLst>
              <a:ext uri="{FF2B5EF4-FFF2-40B4-BE49-F238E27FC236}">
                <a16:creationId xmlns:a16="http://schemas.microsoft.com/office/drawing/2014/main" id="{D8BB09F9-CF74-73EF-22E8-685365C2AB28}"/>
              </a:ext>
            </a:extLst>
          </p:cNvPr>
          <p:cNvCxnSpPr>
            <a:stCxn id="6" idx="3"/>
            <a:endCxn id="7" idx="1"/>
          </p:cNvCxnSpPr>
          <p:nvPr/>
        </p:nvCxnSpPr>
        <p:spPr>
          <a:xfrm>
            <a:off x="3429000" y="3904420"/>
            <a:ext cx="599660" cy="1"/>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65994B61-0017-B35B-6A9B-A31C5BF041BC}"/>
              </a:ext>
            </a:extLst>
          </p:cNvPr>
          <p:cNvCxnSpPr>
            <a:stCxn id="7" idx="2"/>
            <a:endCxn id="11" idx="0"/>
          </p:cNvCxnSpPr>
          <p:nvPr/>
        </p:nvCxnSpPr>
        <p:spPr>
          <a:xfrm>
            <a:off x="4996069" y="4353338"/>
            <a:ext cx="0" cy="1101585"/>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8" name="Connector: Elbow 17">
            <a:extLst>
              <a:ext uri="{FF2B5EF4-FFF2-40B4-BE49-F238E27FC236}">
                <a16:creationId xmlns:a16="http://schemas.microsoft.com/office/drawing/2014/main" id="{FF88CDCA-E2DC-4412-795E-47CA6BFC5719}"/>
              </a:ext>
            </a:extLst>
          </p:cNvPr>
          <p:cNvCxnSpPr>
            <a:stCxn id="7" idx="3"/>
            <a:endCxn id="9" idx="1"/>
          </p:cNvCxnSpPr>
          <p:nvPr/>
        </p:nvCxnSpPr>
        <p:spPr>
          <a:xfrm flipV="1">
            <a:off x="5963478" y="3351145"/>
            <a:ext cx="735495" cy="553276"/>
          </a:xfrm>
          <a:prstGeom prst="bentConnector3">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0" name="Connector: Elbow 19">
            <a:extLst>
              <a:ext uri="{FF2B5EF4-FFF2-40B4-BE49-F238E27FC236}">
                <a16:creationId xmlns:a16="http://schemas.microsoft.com/office/drawing/2014/main" id="{8FF10DE9-4669-5D74-0DA5-F4B2501C2DB7}"/>
              </a:ext>
            </a:extLst>
          </p:cNvPr>
          <p:cNvCxnSpPr>
            <a:stCxn id="7" idx="3"/>
            <a:endCxn id="8" idx="1"/>
          </p:cNvCxnSpPr>
          <p:nvPr/>
        </p:nvCxnSpPr>
        <p:spPr>
          <a:xfrm>
            <a:off x="5963478" y="3904421"/>
            <a:ext cx="735495" cy="448917"/>
          </a:xfrm>
          <a:prstGeom prst="bentConnector3">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2" name="Connector: Elbow 21">
            <a:extLst>
              <a:ext uri="{FF2B5EF4-FFF2-40B4-BE49-F238E27FC236}">
                <a16:creationId xmlns:a16="http://schemas.microsoft.com/office/drawing/2014/main" id="{CED5897D-9D65-3EDE-05AC-4D3C85449843}"/>
              </a:ext>
            </a:extLst>
          </p:cNvPr>
          <p:cNvCxnSpPr>
            <a:stCxn id="9" idx="3"/>
            <a:endCxn id="8" idx="3"/>
          </p:cNvCxnSpPr>
          <p:nvPr/>
        </p:nvCxnSpPr>
        <p:spPr>
          <a:xfrm>
            <a:off x="8633791" y="3351145"/>
            <a:ext cx="12700" cy="1002193"/>
          </a:xfrm>
          <a:prstGeom prst="bentConnector3">
            <a:avLst>
              <a:gd name="adj1" fmla="val 1800000"/>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BBD854C3-6534-84A0-9164-51365B0A3DC6}"/>
              </a:ext>
            </a:extLst>
          </p:cNvPr>
          <p:cNvCxnSpPr>
            <a:cxnSpLocks/>
            <a:endCxn id="10" idx="1"/>
          </p:cNvCxnSpPr>
          <p:nvPr/>
        </p:nvCxnSpPr>
        <p:spPr>
          <a:xfrm>
            <a:off x="8865704" y="3861350"/>
            <a:ext cx="424069" cy="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9" name="Connector: Elbow 48">
            <a:extLst>
              <a:ext uri="{FF2B5EF4-FFF2-40B4-BE49-F238E27FC236}">
                <a16:creationId xmlns:a16="http://schemas.microsoft.com/office/drawing/2014/main" id="{708F0AAC-60CC-3138-052F-C0B97D6E69F2}"/>
              </a:ext>
            </a:extLst>
          </p:cNvPr>
          <p:cNvCxnSpPr>
            <a:stCxn id="6" idx="2"/>
            <a:endCxn id="11" idx="1"/>
          </p:cNvCxnSpPr>
          <p:nvPr/>
        </p:nvCxnSpPr>
        <p:spPr>
          <a:xfrm rot="16200000" flipH="1">
            <a:off x="1798982" y="4767468"/>
            <a:ext cx="1550504" cy="722242"/>
          </a:xfrm>
          <a:prstGeom prst="bentConnector2">
            <a:avLst/>
          </a:prstGeom>
          <a:ln>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51" name="Connector: Elbow 50">
            <a:extLst>
              <a:ext uri="{FF2B5EF4-FFF2-40B4-BE49-F238E27FC236}">
                <a16:creationId xmlns:a16="http://schemas.microsoft.com/office/drawing/2014/main" id="{6AF74C58-2B3D-2363-1453-402253194F2C}"/>
              </a:ext>
            </a:extLst>
          </p:cNvPr>
          <p:cNvCxnSpPr>
            <a:cxnSpLocks/>
            <a:stCxn id="11" idx="3"/>
            <a:endCxn id="10" idx="2"/>
          </p:cNvCxnSpPr>
          <p:nvPr/>
        </p:nvCxnSpPr>
        <p:spPr>
          <a:xfrm flipV="1">
            <a:off x="7056782" y="4310267"/>
            <a:ext cx="3200400" cy="1593574"/>
          </a:xfrm>
          <a:prstGeom prst="bentConnector2">
            <a:avLst/>
          </a:prstGeom>
          <a:ln>
            <a:solidFill>
              <a:schemeClr val="tx1"/>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5" name="Connector: Elbow 54">
            <a:extLst>
              <a:ext uri="{FF2B5EF4-FFF2-40B4-BE49-F238E27FC236}">
                <a16:creationId xmlns:a16="http://schemas.microsoft.com/office/drawing/2014/main" id="{5925C184-FE51-E7B7-5A1B-1CAA917DB729}"/>
              </a:ext>
            </a:extLst>
          </p:cNvPr>
          <p:cNvCxnSpPr>
            <a:stCxn id="5" idx="1"/>
            <a:endCxn id="6" idx="0"/>
          </p:cNvCxnSpPr>
          <p:nvPr/>
        </p:nvCxnSpPr>
        <p:spPr>
          <a:xfrm rot="10800000" flipV="1">
            <a:off x="2213114" y="2126974"/>
            <a:ext cx="261731" cy="1328527"/>
          </a:xfrm>
          <a:prstGeom prst="bentConnector2">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612020A3-5512-9FE3-0C7B-2D5A40BA7C9F}"/>
              </a:ext>
            </a:extLst>
          </p:cNvPr>
          <p:cNvCxnSpPr>
            <a:stCxn id="5" idx="3"/>
            <a:endCxn id="7" idx="0"/>
          </p:cNvCxnSpPr>
          <p:nvPr/>
        </p:nvCxnSpPr>
        <p:spPr>
          <a:xfrm>
            <a:off x="4760845" y="2126975"/>
            <a:ext cx="235224" cy="132852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EB1DCEA5-873D-B06E-7438-303DF1D53F25}"/>
              </a:ext>
            </a:extLst>
          </p:cNvPr>
          <p:cNvCxnSpPr>
            <a:cxnSpLocks/>
          </p:cNvCxnSpPr>
          <p:nvPr/>
        </p:nvCxnSpPr>
        <p:spPr>
          <a:xfrm flipV="1">
            <a:off x="2743200" y="4353337"/>
            <a:ext cx="0" cy="775254"/>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9" name="Straight Connector 68">
            <a:extLst>
              <a:ext uri="{FF2B5EF4-FFF2-40B4-BE49-F238E27FC236}">
                <a16:creationId xmlns:a16="http://schemas.microsoft.com/office/drawing/2014/main" id="{C913A18E-C544-67D6-5391-1EE7FCBD831C}"/>
              </a:ext>
            </a:extLst>
          </p:cNvPr>
          <p:cNvCxnSpPr>
            <a:cxnSpLocks/>
          </p:cNvCxnSpPr>
          <p:nvPr/>
        </p:nvCxnSpPr>
        <p:spPr>
          <a:xfrm>
            <a:off x="2743200" y="5128591"/>
            <a:ext cx="7103165" cy="0"/>
          </a:xfrm>
          <a:prstGeom prst="line">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1" name="Straight Arrow Connector 70">
            <a:extLst>
              <a:ext uri="{FF2B5EF4-FFF2-40B4-BE49-F238E27FC236}">
                <a16:creationId xmlns:a16="http://schemas.microsoft.com/office/drawing/2014/main" id="{1DB17AB1-040C-491F-B459-7F6766084831}"/>
              </a:ext>
            </a:extLst>
          </p:cNvPr>
          <p:cNvCxnSpPr>
            <a:cxnSpLocks/>
          </p:cNvCxnSpPr>
          <p:nvPr/>
        </p:nvCxnSpPr>
        <p:spPr>
          <a:xfrm flipV="1">
            <a:off x="9846365" y="4353337"/>
            <a:ext cx="0" cy="775254"/>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5" name="Straight Arrow Connector 74">
            <a:extLst>
              <a:ext uri="{FF2B5EF4-FFF2-40B4-BE49-F238E27FC236}">
                <a16:creationId xmlns:a16="http://schemas.microsoft.com/office/drawing/2014/main" id="{A8508E48-5858-859A-459C-1B156464F630}"/>
              </a:ext>
            </a:extLst>
          </p:cNvPr>
          <p:cNvCxnSpPr>
            <a:cxnSpLocks/>
          </p:cNvCxnSpPr>
          <p:nvPr/>
        </p:nvCxnSpPr>
        <p:spPr>
          <a:xfrm flipH="1">
            <a:off x="4760845" y="1643269"/>
            <a:ext cx="5496337" cy="0"/>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7" name="Straight Arrow Connector 76">
            <a:extLst>
              <a:ext uri="{FF2B5EF4-FFF2-40B4-BE49-F238E27FC236}">
                <a16:creationId xmlns:a16="http://schemas.microsoft.com/office/drawing/2014/main" id="{A70CD468-BB16-89A8-A51C-102DFB11259D}"/>
              </a:ext>
            </a:extLst>
          </p:cNvPr>
          <p:cNvCxnSpPr>
            <a:endCxn id="10" idx="0"/>
          </p:cNvCxnSpPr>
          <p:nvPr/>
        </p:nvCxnSpPr>
        <p:spPr>
          <a:xfrm>
            <a:off x="10257182" y="1643269"/>
            <a:ext cx="0" cy="1769163"/>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0" name="TextBox 89">
            <a:extLst>
              <a:ext uri="{FF2B5EF4-FFF2-40B4-BE49-F238E27FC236}">
                <a16:creationId xmlns:a16="http://schemas.microsoft.com/office/drawing/2014/main" id="{81E59EE7-4323-0AE0-012B-3D5ED753591D}"/>
              </a:ext>
            </a:extLst>
          </p:cNvPr>
          <p:cNvSpPr txBox="1"/>
          <p:nvPr/>
        </p:nvSpPr>
        <p:spPr>
          <a:xfrm>
            <a:off x="3048000" y="272619"/>
            <a:ext cx="6096000" cy="523220"/>
          </a:xfrm>
          <a:prstGeom prst="rect">
            <a:avLst/>
          </a:prstGeom>
          <a:noFill/>
        </p:spPr>
        <p:txBody>
          <a:bodyPr wrap="square">
            <a:spAutoFit/>
          </a:bodyPr>
          <a:lstStyle/>
          <a:p>
            <a:pPr algn="ctr"/>
            <a:r>
              <a:rPr lang="el-GR" sz="2800" dirty="0">
                <a:solidFill>
                  <a:schemeClr val="accent2"/>
                </a:solidFill>
                <a:latin typeface="Corbel" panose="020B0503020204020204" pitchFamily="34" charset="0"/>
              </a:rPr>
              <a:t>Κοινωνική Γνωσιακή Θεωρία</a:t>
            </a:r>
            <a:endParaRPr lang="en-US" sz="2800" dirty="0">
              <a:solidFill>
                <a:schemeClr val="accent2"/>
              </a:solidFill>
              <a:latin typeface="Corbel" panose="020B0503020204020204" pitchFamily="34" charset="0"/>
            </a:endParaRPr>
          </a:p>
        </p:txBody>
      </p:sp>
    </p:spTree>
    <p:extLst>
      <p:ext uri="{BB962C8B-B14F-4D97-AF65-F5344CB8AC3E}">
        <p14:creationId xmlns:p14="http://schemas.microsoft.com/office/powerpoint/2010/main" val="1803663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143338-43C0-F51F-EBCF-2795247C5095}"/>
              </a:ext>
            </a:extLst>
          </p:cNvPr>
          <p:cNvSpPr/>
          <p:nvPr/>
        </p:nvSpPr>
        <p:spPr>
          <a:xfrm>
            <a:off x="450574" y="2690191"/>
            <a:ext cx="6639339" cy="4638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7EAE3A27-9E26-FA84-F060-C48EE2F4DCB4}"/>
              </a:ext>
            </a:extLst>
          </p:cNvPr>
          <p:cNvSpPr txBox="1"/>
          <p:nvPr/>
        </p:nvSpPr>
        <p:spPr>
          <a:xfrm>
            <a:off x="1330028" y="1341457"/>
            <a:ext cx="6096000" cy="523220"/>
          </a:xfrm>
          <a:prstGeom prst="rect">
            <a:avLst/>
          </a:prstGeom>
          <a:noFill/>
        </p:spPr>
        <p:txBody>
          <a:bodyPr wrap="square">
            <a:spAutoFit/>
          </a:bodyPr>
          <a:lstStyle/>
          <a:p>
            <a:pPr algn="ctr"/>
            <a:r>
              <a:rPr lang="el-GR" sz="2800" dirty="0">
                <a:solidFill>
                  <a:schemeClr val="accent2"/>
                </a:solidFill>
              </a:rPr>
              <a:t>Τι είναι αυτορρύθμιση;</a:t>
            </a:r>
            <a:endParaRPr lang="en-US" sz="2800" dirty="0">
              <a:solidFill>
                <a:schemeClr val="accent2"/>
              </a:solidFill>
            </a:endParaRPr>
          </a:p>
        </p:txBody>
      </p:sp>
      <p:sp>
        <p:nvSpPr>
          <p:cNvPr id="11" name="TextBox 10">
            <a:extLst>
              <a:ext uri="{FF2B5EF4-FFF2-40B4-BE49-F238E27FC236}">
                <a16:creationId xmlns:a16="http://schemas.microsoft.com/office/drawing/2014/main" id="{D7AC0888-CDF4-0CFC-2D2B-8D308D94BC21}"/>
              </a:ext>
            </a:extLst>
          </p:cNvPr>
          <p:cNvSpPr txBox="1"/>
          <p:nvPr/>
        </p:nvSpPr>
        <p:spPr>
          <a:xfrm>
            <a:off x="914401" y="2992775"/>
            <a:ext cx="6820678" cy="2523768"/>
          </a:xfrm>
          <a:prstGeom prst="rect">
            <a:avLst/>
          </a:prstGeom>
          <a:noFill/>
        </p:spPr>
        <p:txBody>
          <a:bodyPr wrap="square">
            <a:spAutoFit/>
          </a:bodyPr>
          <a:lstStyle/>
          <a:p>
            <a:pPr algn="just"/>
            <a:r>
              <a:rPr lang="el-GR" sz="2000" b="0" i="0" dirty="0">
                <a:solidFill>
                  <a:srgbClr val="222222"/>
                </a:solidFill>
                <a:effectLst/>
                <a:latin typeface="Corbel" panose="020B0503020204020204" pitchFamily="34" charset="0"/>
              </a:rPr>
              <a:t>Η αυτορρύθμιση είναι η διαδικασία μέσω της οποίας τα άτομα αναπτύσσουν την ικανότητα και είναι εξουσιοδοτημένα να σκέπτονται και να κάνουν συνειδητές επιλογές για το τι θέλουν να κάνουν και να κατευθύνουν έτσι τις δικές τους πράξεις μέσω των δικών τους προσπαθειών. </a:t>
            </a:r>
          </a:p>
          <a:p>
            <a:pPr algn="just"/>
            <a:endParaRPr lang="el-GR" sz="2000" dirty="0">
              <a:solidFill>
                <a:srgbClr val="222222"/>
              </a:solidFill>
              <a:latin typeface="Corbel" panose="020B0503020204020204" pitchFamily="34" charset="0"/>
            </a:endParaRPr>
          </a:p>
          <a:p>
            <a:pPr algn="just"/>
            <a:r>
              <a:rPr lang="el-GR" sz="2000" b="0" i="0" dirty="0">
                <a:solidFill>
                  <a:srgbClr val="222222"/>
                </a:solidFill>
                <a:effectLst/>
                <a:latin typeface="Corbel" panose="020B0503020204020204" pitchFamily="34" charset="0"/>
              </a:rPr>
              <a:t>Αυτή η διαδικασία αναφέρεται συχνά ως αυτοέλεγχος. </a:t>
            </a:r>
            <a:br>
              <a:rPr lang="el-GR" dirty="0"/>
            </a:br>
            <a:endParaRPr lang="en-US" dirty="0"/>
          </a:p>
        </p:txBody>
      </p:sp>
      <p:pic>
        <p:nvPicPr>
          <p:cNvPr id="13" name="Picture 12">
            <a:extLst>
              <a:ext uri="{FF2B5EF4-FFF2-40B4-BE49-F238E27FC236}">
                <a16:creationId xmlns:a16="http://schemas.microsoft.com/office/drawing/2014/main" id="{88AFEADD-0FAC-07C3-E0C4-E311E8EA4722}"/>
              </a:ext>
            </a:extLst>
          </p:cNvPr>
          <p:cNvPicPr>
            <a:picLocks noChangeAspect="1"/>
          </p:cNvPicPr>
          <p:nvPr/>
        </p:nvPicPr>
        <p:blipFill>
          <a:blip r:embed="rId2"/>
          <a:stretch>
            <a:fillRect/>
          </a:stretch>
        </p:blipFill>
        <p:spPr>
          <a:xfrm>
            <a:off x="359655" y="851859"/>
            <a:ext cx="2289759" cy="1287989"/>
          </a:xfrm>
          <a:prstGeom prst="rect">
            <a:avLst/>
          </a:prstGeom>
        </p:spPr>
      </p:pic>
      <p:pic>
        <p:nvPicPr>
          <p:cNvPr id="14" name="Picture 13">
            <a:extLst>
              <a:ext uri="{FF2B5EF4-FFF2-40B4-BE49-F238E27FC236}">
                <a16:creationId xmlns:a16="http://schemas.microsoft.com/office/drawing/2014/main" id="{3AD03DC1-705E-73D3-03EB-D7386341A39B}"/>
              </a:ext>
            </a:extLst>
          </p:cNvPr>
          <p:cNvPicPr>
            <a:picLocks noChangeAspect="1"/>
          </p:cNvPicPr>
          <p:nvPr/>
        </p:nvPicPr>
        <p:blipFill rotWithShape="1">
          <a:blip r:embed="rId3"/>
          <a:srcRect r="50000"/>
          <a:stretch/>
        </p:blipFill>
        <p:spPr>
          <a:xfrm>
            <a:off x="8644271" y="353391"/>
            <a:ext cx="2743385" cy="2926659"/>
          </a:xfrm>
          <a:prstGeom prst="rect">
            <a:avLst/>
          </a:prstGeom>
        </p:spPr>
      </p:pic>
      <p:pic>
        <p:nvPicPr>
          <p:cNvPr id="15" name="Picture 14">
            <a:extLst>
              <a:ext uri="{FF2B5EF4-FFF2-40B4-BE49-F238E27FC236}">
                <a16:creationId xmlns:a16="http://schemas.microsoft.com/office/drawing/2014/main" id="{11039289-9BA7-9BB5-54B4-DD70C12E9CCC}"/>
              </a:ext>
            </a:extLst>
          </p:cNvPr>
          <p:cNvPicPr>
            <a:picLocks noChangeAspect="1"/>
          </p:cNvPicPr>
          <p:nvPr/>
        </p:nvPicPr>
        <p:blipFill rotWithShape="1">
          <a:blip r:embed="rId3"/>
          <a:srcRect l="50900"/>
          <a:stretch/>
        </p:blipFill>
        <p:spPr>
          <a:xfrm>
            <a:off x="8693615" y="3577950"/>
            <a:ext cx="2694041" cy="2926659"/>
          </a:xfrm>
          <a:prstGeom prst="rect">
            <a:avLst/>
          </a:prstGeom>
        </p:spPr>
      </p:pic>
    </p:spTree>
    <p:extLst>
      <p:ext uri="{BB962C8B-B14F-4D97-AF65-F5344CB8AC3E}">
        <p14:creationId xmlns:p14="http://schemas.microsoft.com/office/powerpoint/2010/main" val="334079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2A0E2938-5E6C-3FF1-E172-7C7A036278B4}"/>
              </a:ext>
            </a:extLst>
          </p:cNvPr>
          <p:cNvSpPr txBox="1"/>
          <p:nvPr/>
        </p:nvSpPr>
        <p:spPr>
          <a:xfrm>
            <a:off x="192717" y="565325"/>
            <a:ext cx="2313992" cy="1200329"/>
          </a:xfrm>
          <a:prstGeom prst="rect">
            <a:avLst/>
          </a:prstGeom>
          <a:noFill/>
        </p:spPr>
        <p:txBody>
          <a:bodyPr wrap="square" rtlCol="0">
            <a:spAutoFit/>
          </a:bodyPr>
          <a:lstStyle/>
          <a:p>
            <a:pPr algn="ctr"/>
            <a:r>
              <a:rPr lang="el-GR" b="1" dirty="0">
                <a:solidFill>
                  <a:schemeClr val="accent1"/>
                </a:solidFill>
                <a:latin typeface="Corbel" panose="020B0503020204020204" pitchFamily="34" charset="0"/>
              </a:rPr>
              <a:t>Δομή της θεωρίας </a:t>
            </a:r>
            <a:r>
              <a:rPr lang="el-GR" dirty="0">
                <a:solidFill>
                  <a:schemeClr val="accent1"/>
                </a:solidFill>
                <a:latin typeface="Corbel" panose="020B0503020204020204" pitchFamily="34" charset="0"/>
              </a:rPr>
              <a:t>(Καθοριστικός παράγοντας αλλαγή συμπεριφοράς)</a:t>
            </a:r>
          </a:p>
        </p:txBody>
      </p:sp>
      <p:sp>
        <p:nvSpPr>
          <p:cNvPr id="14" name="TextBox 13">
            <a:extLst>
              <a:ext uri="{FF2B5EF4-FFF2-40B4-BE49-F238E27FC236}">
                <a16:creationId xmlns:a16="http://schemas.microsoft.com/office/drawing/2014/main" id="{61853D9F-7663-1D0B-8761-778398FF2649}"/>
              </a:ext>
            </a:extLst>
          </p:cNvPr>
          <p:cNvSpPr txBox="1"/>
          <p:nvPr/>
        </p:nvSpPr>
        <p:spPr>
          <a:xfrm>
            <a:off x="314015" y="2001031"/>
            <a:ext cx="1932961" cy="369332"/>
          </a:xfrm>
          <a:prstGeom prst="rect">
            <a:avLst/>
          </a:prstGeom>
          <a:noFill/>
        </p:spPr>
        <p:txBody>
          <a:bodyPr wrap="square" rtlCol="0">
            <a:spAutoFit/>
          </a:bodyPr>
          <a:lstStyle/>
          <a:p>
            <a:pPr algn="ctr"/>
            <a:r>
              <a:rPr lang="el-GR" b="1" dirty="0">
                <a:latin typeface="Corbel" panose="020B0503020204020204" pitchFamily="34" charset="0"/>
              </a:rPr>
              <a:t>Ορισμός</a:t>
            </a:r>
            <a:endParaRPr lang="en-US" b="1" dirty="0">
              <a:latin typeface="Corbel" panose="020B0503020204020204" pitchFamily="34" charset="0"/>
            </a:endParaRPr>
          </a:p>
        </p:txBody>
      </p:sp>
      <p:sp>
        <p:nvSpPr>
          <p:cNvPr id="15" name="TextBox 14">
            <a:extLst>
              <a:ext uri="{FF2B5EF4-FFF2-40B4-BE49-F238E27FC236}">
                <a16:creationId xmlns:a16="http://schemas.microsoft.com/office/drawing/2014/main" id="{8267CC88-6782-5558-FBBF-D7D5BDB06C8C}"/>
              </a:ext>
            </a:extLst>
          </p:cNvPr>
          <p:cNvSpPr txBox="1"/>
          <p:nvPr/>
        </p:nvSpPr>
        <p:spPr>
          <a:xfrm>
            <a:off x="0" y="3484623"/>
            <a:ext cx="2058934" cy="1200329"/>
          </a:xfrm>
          <a:prstGeom prst="rect">
            <a:avLst/>
          </a:prstGeom>
          <a:noFill/>
        </p:spPr>
        <p:txBody>
          <a:bodyPr wrap="square" rtlCol="0">
            <a:spAutoFit/>
          </a:bodyPr>
          <a:lstStyle/>
          <a:p>
            <a:pPr algn="ctr"/>
            <a:r>
              <a:rPr lang="el-GR" sz="1800" b="1" dirty="0">
                <a:solidFill>
                  <a:srgbClr val="009999"/>
                </a:solidFill>
                <a:latin typeface="Corbel" panose="020B0503020204020204" pitchFamily="34" charset="0"/>
              </a:rPr>
              <a:t>Χρήση στις Παρεμβάσεις Διατροφικής Αγωγής</a:t>
            </a:r>
          </a:p>
        </p:txBody>
      </p:sp>
      <p:sp>
        <p:nvSpPr>
          <p:cNvPr id="2" name="Text Placeholder 2">
            <a:extLst>
              <a:ext uri="{FF2B5EF4-FFF2-40B4-BE49-F238E27FC236}">
                <a16:creationId xmlns:a16="http://schemas.microsoft.com/office/drawing/2014/main" id="{55617071-A69A-B16B-16FE-DC13B62F85F1}"/>
              </a:ext>
            </a:extLst>
          </p:cNvPr>
          <p:cNvSpPr txBox="1">
            <a:spLocks/>
          </p:cNvSpPr>
          <p:nvPr/>
        </p:nvSpPr>
        <p:spPr>
          <a:xfrm>
            <a:off x="2506709" y="1616826"/>
            <a:ext cx="8803446" cy="942125"/>
          </a:xfrm>
          <a:prstGeom prst="rect">
            <a:avLst/>
          </a:prstGeom>
        </p:spPr>
        <p:txBody>
          <a:bodyPr vert="horz" lIns="91440" tIns="45720" rIns="91440" bIns="45720" rtlCol="0" anchor="b">
            <a:noAutofit/>
          </a:bodyPr>
          <a:lstStyle>
            <a:lvl1pPr marL="0" indent="0" algn="l" defTabSz="914400" rtl="0" eaLnBrk="1" latinLnBrk="0" hangingPunct="1">
              <a:lnSpc>
                <a:spcPct val="110000"/>
              </a:lnSpc>
              <a:spcBef>
                <a:spcPts val="1000"/>
              </a:spcBef>
              <a:buFont typeface="Arial" panose="020B0604020202020204" pitchFamily="34" charset="0"/>
              <a:buNone/>
              <a:defRPr sz="2400" b="1" kern="1200" cap="none" baseline="0">
                <a:solidFill>
                  <a:schemeClr val="tx1"/>
                </a:solidFill>
                <a:latin typeface="+mn-lt"/>
                <a:ea typeface="+mn-ea"/>
                <a:cs typeface="+mn-cs"/>
              </a:defRPr>
            </a:lvl1pPr>
            <a:lvl2pPr marL="457200" indent="0" algn="l" defTabSz="914400" rtl="0" eaLnBrk="1" latinLnBrk="0" hangingPunct="1">
              <a:lnSpc>
                <a:spcPct val="11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11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1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1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l-GR" sz="1800" dirty="0">
                <a:latin typeface="Corbel" panose="020B0503020204020204" pitchFamily="34" charset="0"/>
              </a:rPr>
              <a:t>Η ικανότητα να κατευθύνουν τις δικές τους ενέργειες ή συμπεριφορές μέσω συνειδητών, εσκεμμένων επιλογών, περιλαμβάνει δεξιότητες ώστε να μπορούν να δημιουργήσουν τα κατάλληλα σχέδια δράσης και να πορευθούν μαζί τους.</a:t>
            </a:r>
          </a:p>
        </p:txBody>
      </p:sp>
      <p:sp>
        <p:nvSpPr>
          <p:cNvPr id="6" name="Content Placeholder 3">
            <a:extLst>
              <a:ext uri="{FF2B5EF4-FFF2-40B4-BE49-F238E27FC236}">
                <a16:creationId xmlns:a16="http://schemas.microsoft.com/office/drawing/2014/main" id="{09D36595-4F54-07A2-F035-3EDBCF4D85B4}"/>
              </a:ext>
            </a:extLst>
          </p:cNvPr>
          <p:cNvSpPr txBox="1">
            <a:spLocks/>
          </p:cNvSpPr>
          <p:nvPr/>
        </p:nvSpPr>
        <p:spPr>
          <a:xfrm>
            <a:off x="2363903" y="2817155"/>
            <a:ext cx="9089058" cy="2235027"/>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600"/>
              </a:spcAft>
              <a:buNone/>
            </a:pPr>
            <a:r>
              <a:rPr lang="el-GR" sz="1900" b="1" dirty="0">
                <a:solidFill>
                  <a:schemeClr val="accent2">
                    <a:lumMod val="75000"/>
                  </a:schemeClr>
                </a:solidFill>
                <a:latin typeface="Corbel" panose="020B0503020204020204" pitchFamily="34" charset="0"/>
              </a:rPr>
              <a:t>Παρέχετε οδηγίες &amp; πρακτικές ευκαιρίες </a:t>
            </a:r>
            <a:r>
              <a:rPr lang="el-GR" sz="1900" dirty="0">
                <a:latin typeface="Corbel" panose="020B0503020204020204" pitchFamily="34" charset="0"/>
              </a:rPr>
              <a:t>για να αναπτύξουν τα άτομα δεξιότητες συνειδητά επιλέγοντας συμπεριφορές που πρέπει να εφαρμόσουν: </a:t>
            </a:r>
          </a:p>
          <a:p>
            <a:pPr>
              <a:spcBef>
                <a:spcPts val="600"/>
              </a:spcBef>
              <a:spcAft>
                <a:spcPts val="600"/>
              </a:spcAft>
              <a:buFont typeface="Wingdings" panose="05000000000000000000" pitchFamily="2" charset="2"/>
              <a:buChar char="Ø"/>
            </a:pPr>
            <a:r>
              <a:rPr lang="el-GR" sz="1900" dirty="0">
                <a:latin typeface="Corbel" panose="020B0503020204020204" pitchFamily="34" charset="0"/>
              </a:rPr>
              <a:t>αξιολογώντας τις αξίες τους και τις τρέχουσες συμπεριφορές τους, </a:t>
            </a:r>
          </a:p>
          <a:p>
            <a:pPr>
              <a:spcBef>
                <a:spcPts val="600"/>
              </a:spcBef>
              <a:spcAft>
                <a:spcPts val="600"/>
              </a:spcAft>
              <a:buFont typeface="Wingdings" panose="05000000000000000000" pitchFamily="2" charset="2"/>
              <a:buChar char="Ø"/>
            </a:pPr>
            <a:r>
              <a:rPr lang="el-GR" sz="1900" dirty="0">
                <a:latin typeface="Corbel" panose="020B0503020204020204" pitchFamily="34" charset="0"/>
              </a:rPr>
              <a:t>θέτοντας στόχους ή σχέδια δράσης, </a:t>
            </a:r>
          </a:p>
          <a:p>
            <a:pPr>
              <a:spcBef>
                <a:spcPts val="600"/>
              </a:spcBef>
              <a:spcAft>
                <a:spcPts val="600"/>
              </a:spcAft>
              <a:buFont typeface="Wingdings" panose="05000000000000000000" pitchFamily="2" charset="2"/>
              <a:buChar char="Ø"/>
            </a:pPr>
            <a:r>
              <a:rPr lang="el-GR" sz="1900" dirty="0">
                <a:latin typeface="Corbel" panose="020B0503020204020204" pitchFamily="34" charset="0"/>
              </a:rPr>
              <a:t>παρακολουθώντας τον εαυτό τους για την επίτευξη των στόχων, </a:t>
            </a:r>
          </a:p>
          <a:p>
            <a:pPr>
              <a:spcBef>
                <a:spcPts val="600"/>
              </a:spcBef>
              <a:spcAft>
                <a:spcPts val="600"/>
              </a:spcAft>
              <a:buFont typeface="Wingdings" panose="05000000000000000000" pitchFamily="2" charset="2"/>
              <a:buChar char="Ø"/>
            </a:pPr>
            <a:r>
              <a:rPr lang="el-GR" sz="1900" dirty="0">
                <a:latin typeface="Corbel" panose="020B0503020204020204" pitchFamily="34" charset="0"/>
              </a:rPr>
              <a:t>εκπαιδεύοντάς τους σε </a:t>
            </a:r>
            <a:r>
              <a:rPr lang="el-GR" sz="1900" dirty="0" err="1">
                <a:latin typeface="Corbel" panose="020B0503020204020204" pitchFamily="34" charset="0"/>
              </a:rPr>
              <a:t>αυτο</a:t>
            </a:r>
            <a:r>
              <a:rPr lang="en-US" sz="1900" dirty="0">
                <a:latin typeface="Corbel" panose="020B0503020204020204" pitchFamily="34" charset="0"/>
              </a:rPr>
              <a:t>-</a:t>
            </a:r>
            <a:r>
              <a:rPr lang="el-GR" sz="1900" dirty="0">
                <a:latin typeface="Corbel" panose="020B0503020204020204" pitchFamily="34" charset="0"/>
              </a:rPr>
              <a:t>αμοιβές και επίλυση προβλημάτων. </a:t>
            </a:r>
          </a:p>
          <a:p>
            <a:pPr marL="0" indent="0">
              <a:spcBef>
                <a:spcPts val="600"/>
              </a:spcBef>
              <a:spcAft>
                <a:spcPts val="600"/>
              </a:spcAft>
              <a:buNone/>
            </a:pPr>
            <a:endParaRPr lang="el-GR" sz="1900" dirty="0">
              <a:latin typeface="Corbel" panose="020B0503020204020204" pitchFamily="34" charset="0"/>
            </a:endParaRPr>
          </a:p>
          <a:p>
            <a:pPr marL="0" indent="0">
              <a:spcBef>
                <a:spcPts val="600"/>
              </a:spcBef>
              <a:spcAft>
                <a:spcPts val="600"/>
              </a:spcAft>
              <a:buNone/>
            </a:pPr>
            <a:r>
              <a:rPr lang="el-GR" sz="1900" dirty="0">
                <a:latin typeface="Corbel" panose="020B0503020204020204" pitchFamily="34" charset="0"/>
              </a:rPr>
              <a:t>Συμπεριλαμβάνονται επίσης συναισθηματικές ικανότητες αντιμετώπισης άγχους, καθώς και τρόποι για την κοινωνική υποστήριξη.</a:t>
            </a:r>
          </a:p>
        </p:txBody>
      </p:sp>
      <p:sp>
        <p:nvSpPr>
          <p:cNvPr id="7" name="Rectangle 6">
            <a:extLst>
              <a:ext uri="{FF2B5EF4-FFF2-40B4-BE49-F238E27FC236}">
                <a16:creationId xmlns:a16="http://schemas.microsoft.com/office/drawing/2014/main" id="{88B5A5CB-F427-0D54-8448-2E58EEAFC3F5}"/>
              </a:ext>
            </a:extLst>
          </p:cNvPr>
          <p:cNvSpPr/>
          <p:nvPr/>
        </p:nvSpPr>
        <p:spPr>
          <a:xfrm>
            <a:off x="3477094" y="797716"/>
            <a:ext cx="6142374" cy="400110"/>
          </a:xfrm>
          <a:prstGeom prst="rect">
            <a:avLst/>
          </a:prstGeom>
          <a:noFill/>
        </p:spPr>
        <p:txBody>
          <a:bodyPr wrap="square" lIns="91440" tIns="45720" rIns="91440" bIns="45720">
            <a:spAutoFit/>
          </a:bodyPr>
          <a:lstStyle/>
          <a:p>
            <a:pPr algn="ctr"/>
            <a:r>
              <a:rPr lang="el-GR" sz="2000" b="1" dirty="0">
                <a:solidFill>
                  <a:schemeClr val="accent1"/>
                </a:solidFill>
                <a:latin typeface="Corbel" panose="020B0503020204020204" pitchFamily="34" charset="0"/>
              </a:rPr>
              <a:t>Αυτορρύθμιση/ δεξιότητες αυτόνομης κατεύθυνσης</a:t>
            </a:r>
          </a:p>
        </p:txBody>
      </p:sp>
    </p:spTree>
    <p:extLst>
      <p:ext uri="{BB962C8B-B14F-4D97-AF65-F5344CB8AC3E}">
        <p14:creationId xmlns:p14="http://schemas.microsoft.com/office/powerpoint/2010/main" val="12384918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37442E8A-7AD3-396E-73F7-B150ED86A09E}"/>
              </a:ext>
            </a:extLst>
          </p:cNvPr>
          <p:cNvSpPr/>
          <p:nvPr/>
        </p:nvSpPr>
        <p:spPr>
          <a:xfrm>
            <a:off x="2474844" y="1351723"/>
            <a:ext cx="2286001" cy="1550504"/>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1">
                    <a:lumMod val="85000"/>
                  </a:schemeClr>
                </a:solidFill>
                <a:latin typeface="Corbel" panose="020B0503020204020204" pitchFamily="34" charset="0"/>
              </a:rPr>
              <a:t>Προσδοκίες για τα αποτελέσματα</a:t>
            </a:r>
          </a:p>
          <a:p>
            <a:pPr marL="285750" indent="-285750">
              <a:buFont typeface="Arial" panose="020B0604020202020204" pitchFamily="34" charset="0"/>
              <a:buChar char="•"/>
            </a:pPr>
            <a:r>
              <a:rPr lang="el-GR" b="0" i="0" dirty="0">
                <a:solidFill>
                  <a:schemeClr val="bg1">
                    <a:lumMod val="85000"/>
                  </a:schemeClr>
                </a:solidFill>
                <a:effectLst/>
                <a:latin typeface="Corbel" panose="020B0503020204020204" pitchFamily="34" charset="0"/>
              </a:rPr>
              <a:t>Φυσικές </a:t>
            </a:r>
          </a:p>
          <a:p>
            <a:pPr marL="285750" indent="-285750">
              <a:buFont typeface="Arial" panose="020B0604020202020204" pitchFamily="34" charset="0"/>
              <a:buChar char="•"/>
            </a:pPr>
            <a:r>
              <a:rPr lang="el-GR" b="0" i="0" dirty="0">
                <a:solidFill>
                  <a:schemeClr val="bg1">
                    <a:lumMod val="85000"/>
                  </a:schemeClr>
                </a:solidFill>
                <a:effectLst/>
                <a:latin typeface="Corbel" panose="020B0503020204020204" pitchFamily="34" charset="0"/>
              </a:rPr>
              <a:t>Κοινωνικές</a:t>
            </a:r>
          </a:p>
          <a:p>
            <a:pPr marL="285750" indent="-285750">
              <a:buFont typeface="Arial" panose="020B0604020202020204" pitchFamily="34" charset="0"/>
              <a:buChar char="•"/>
            </a:pPr>
            <a:r>
              <a:rPr lang="el-GR" b="0" i="0" dirty="0">
                <a:solidFill>
                  <a:schemeClr val="bg1">
                    <a:lumMod val="85000"/>
                  </a:schemeClr>
                </a:solidFill>
                <a:effectLst/>
                <a:latin typeface="Corbel" panose="020B0503020204020204" pitchFamily="34" charset="0"/>
              </a:rPr>
              <a:t>Αυτοεκτίμησης</a:t>
            </a:r>
          </a:p>
        </p:txBody>
      </p:sp>
      <p:sp>
        <p:nvSpPr>
          <p:cNvPr id="6" name="Rectangle: Rounded Corners 5">
            <a:extLst>
              <a:ext uri="{FF2B5EF4-FFF2-40B4-BE49-F238E27FC236}">
                <a16:creationId xmlns:a16="http://schemas.microsoft.com/office/drawing/2014/main" id="{E327F90D-F8EA-D8DA-8A9F-42B835CBAF48}"/>
              </a:ext>
            </a:extLst>
          </p:cNvPr>
          <p:cNvSpPr/>
          <p:nvPr/>
        </p:nvSpPr>
        <p:spPr>
          <a:xfrm>
            <a:off x="997226" y="3455502"/>
            <a:ext cx="2431774"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1">
                    <a:lumMod val="85000"/>
                  </a:schemeClr>
                </a:solidFill>
                <a:latin typeface="Corbel" panose="020B0503020204020204" pitchFamily="34" charset="0"/>
              </a:rPr>
              <a:t>Αυτό-αποτελεσματικότητα (αντιληπτά εμπόδια)</a:t>
            </a:r>
          </a:p>
        </p:txBody>
      </p:sp>
      <p:sp>
        <p:nvSpPr>
          <p:cNvPr id="7" name="Rectangle: Rounded Corners 6">
            <a:extLst>
              <a:ext uri="{FF2B5EF4-FFF2-40B4-BE49-F238E27FC236}">
                <a16:creationId xmlns:a16="http://schemas.microsoft.com/office/drawing/2014/main" id="{A362A53C-11A6-E4E4-F830-0363EDEDDBB1}"/>
              </a:ext>
            </a:extLst>
          </p:cNvPr>
          <p:cNvSpPr/>
          <p:nvPr/>
        </p:nvSpPr>
        <p:spPr>
          <a:xfrm>
            <a:off x="4028660" y="3455503"/>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1">
                    <a:lumMod val="85000"/>
                  </a:schemeClr>
                </a:solidFill>
                <a:latin typeface="Corbel" panose="020B0503020204020204" pitchFamily="34" charset="0"/>
              </a:rPr>
              <a:t>Στόχος δράσης/ πρόθεσης</a:t>
            </a:r>
          </a:p>
        </p:txBody>
      </p:sp>
      <p:sp>
        <p:nvSpPr>
          <p:cNvPr id="8" name="Rectangle: Rounded Corners 7">
            <a:extLst>
              <a:ext uri="{FF2B5EF4-FFF2-40B4-BE49-F238E27FC236}">
                <a16:creationId xmlns:a16="http://schemas.microsoft.com/office/drawing/2014/main" id="{3A1DC6B6-B416-AC68-BC4F-3A1D963634E3}"/>
              </a:ext>
            </a:extLst>
          </p:cNvPr>
          <p:cNvSpPr/>
          <p:nvPr/>
        </p:nvSpPr>
        <p:spPr>
          <a:xfrm>
            <a:off x="6698973" y="3904420"/>
            <a:ext cx="1934818" cy="897835"/>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latin typeface="Corbel" panose="020B0503020204020204" pitchFamily="34" charset="0"/>
              </a:rPr>
              <a:t>Δεξιότητες τροφίμων &amp; διατροφής</a:t>
            </a:r>
          </a:p>
        </p:txBody>
      </p:sp>
      <p:sp>
        <p:nvSpPr>
          <p:cNvPr id="9" name="Rectangle: Rounded Corners 8">
            <a:extLst>
              <a:ext uri="{FF2B5EF4-FFF2-40B4-BE49-F238E27FC236}">
                <a16:creationId xmlns:a16="http://schemas.microsoft.com/office/drawing/2014/main" id="{F4318905-FB7B-8AA8-7A98-AC7A5D84C656}"/>
              </a:ext>
            </a:extLst>
          </p:cNvPr>
          <p:cNvSpPr/>
          <p:nvPr/>
        </p:nvSpPr>
        <p:spPr>
          <a:xfrm>
            <a:off x="6698973" y="2902227"/>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a:solidFill>
                  <a:schemeClr val="bg1">
                    <a:lumMod val="85000"/>
                  </a:schemeClr>
                </a:solidFill>
                <a:latin typeface="Corbel" panose="020B0503020204020204" pitchFamily="34" charset="0"/>
              </a:rPr>
              <a:t>Διεργασίες αυταρρύθμισης</a:t>
            </a:r>
            <a:endParaRPr lang="el-GR" b="1" dirty="0">
              <a:solidFill>
                <a:schemeClr val="bg1">
                  <a:lumMod val="85000"/>
                </a:schemeClr>
              </a:solidFill>
              <a:latin typeface="Corbel" panose="020B0503020204020204" pitchFamily="34" charset="0"/>
            </a:endParaRPr>
          </a:p>
        </p:txBody>
      </p:sp>
      <p:sp>
        <p:nvSpPr>
          <p:cNvPr id="10" name="Rectangle: Rounded Corners 9">
            <a:extLst>
              <a:ext uri="{FF2B5EF4-FFF2-40B4-BE49-F238E27FC236}">
                <a16:creationId xmlns:a16="http://schemas.microsoft.com/office/drawing/2014/main" id="{2477962C-4739-5A26-E494-7072785485EA}"/>
              </a:ext>
            </a:extLst>
          </p:cNvPr>
          <p:cNvSpPr/>
          <p:nvPr/>
        </p:nvSpPr>
        <p:spPr>
          <a:xfrm>
            <a:off x="9289773" y="3412432"/>
            <a:ext cx="1934818"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a:solidFill>
                  <a:schemeClr val="bg1">
                    <a:lumMod val="85000"/>
                  </a:schemeClr>
                </a:solidFill>
                <a:latin typeface="Corbel" panose="020B0503020204020204" pitchFamily="34" charset="0"/>
              </a:rPr>
              <a:t>ΣΥΜΠΕΡΙΦΟΡΑ</a:t>
            </a:r>
            <a:endParaRPr lang="el-GR" b="1" dirty="0">
              <a:solidFill>
                <a:schemeClr val="bg1">
                  <a:lumMod val="85000"/>
                </a:schemeClr>
              </a:solidFill>
              <a:latin typeface="Corbel" panose="020B0503020204020204" pitchFamily="34" charset="0"/>
            </a:endParaRPr>
          </a:p>
        </p:txBody>
      </p:sp>
      <p:sp>
        <p:nvSpPr>
          <p:cNvPr id="11" name="Rectangle: Rounded Corners 10">
            <a:extLst>
              <a:ext uri="{FF2B5EF4-FFF2-40B4-BE49-F238E27FC236}">
                <a16:creationId xmlns:a16="http://schemas.microsoft.com/office/drawing/2014/main" id="{DDBAB2B1-AE7C-45CE-3249-B57940D4B074}"/>
              </a:ext>
            </a:extLst>
          </p:cNvPr>
          <p:cNvSpPr/>
          <p:nvPr/>
        </p:nvSpPr>
        <p:spPr>
          <a:xfrm>
            <a:off x="2935355" y="5454923"/>
            <a:ext cx="4121427" cy="897835"/>
          </a:xfrm>
          <a:prstGeom prst="roundRect">
            <a:avLst/>
          </a:prstGeom>
          <a:solidFill>
            <a:schemeClr val="bg1">
              <a:lumMod val="95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ctr"/>
            <a:r>
              <a:rPr lang="el-GR" b="1" dirty="0">
                <a:solidFill>
                  <a:schemeClr val="bg1">
                    <a:lumMod val="85000"/>
                  </a:schemeClr>
                </a:solidFill>
                <a:latin typeface="Corbel" panose="020B0503020204020204" pitchFamily="34" charset="0"/>
              </a:rPr>
              <a:t>ΠΕΡΙΒΑΛΛΟΝ</a:t>
            </a:r>
          </a:p>
          <a:p>
            <a:pPr algn="ctr"/>
            <a:r>
              <a:rPr lang="el-GR" b="1" dirty="0">
                <a:solidFill>
                  <a:schemeClr val="bg1">
                    <a:lumMod val="85000"/>
                  </a:schemeClr>
                </a:solidFill>
                <a:latin typeface="Corbel" panose="020B0503020204020204" pitchFamily="34" charset="0"/>
              </a:rPr>
              <a:t>Κοινωνικοοικονομικοί παράγοντες Διευκολυντές &amp; εμπόδια/φραγμοί</a:t>
            </a:r>
          </a:p>
        </p:txBody>
      </p:sp>
      <p:cxnSp>
        <p:nvCxnSpPr>
          <p:cNvPr id="13" name="Straight Arrow Connector 12">
            <a:extLst>
              <a:ext uri="{FF2B5EF4-FFF2-40B4-BE49-F238E27FC236}">
                <a16:creationId xmlns:a16="http://schemas.microsoft.com/office/drawing/2014/main" id="{D8BB09F9-CF74-73EF-22E8-685365C2AB28}"/>
              </a:ext>
            </a:extLst>
          </p:cNvPr>
          <p:cNvCxnSpPr>
            <a:stCxn id="6" idx="3"/>
            <a:endCxn id="7" idx="1"/>
          </p:cNvCxnSpPr>
          <p:nvPr/>
        </p:nvCxnSpPr>
        <p:spPr>
          <a:xfrm>
            <a:off x="3429000" y="3904420"/>
            <a:ext cx="599660" cy="1"/>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65994B61-0017-B35B-6A9B-A31C5BF041BC}"/>
              </a:ext>
            </a:extLst>
          </p:cNvPr>
          <p:cNvCxnSpPr>
            <a:stCxn id="7" idx="2"/>
            <a:endCxn id="11" idx="0"/>
          </p:cNvCxnSpPr>
          <p:nvPr/>
        </p:nvCxnSpPr>
        <p:spPr>
          <a:xfrm>
            <a:off x="4996069" y="4353338"/>
            <a:ext cx="0" cy="1101585"/>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cxnSp>
        <p:nvCxnSpPr>
          <p:cNvPr id="18" name="Connector: Elbow 17">
            <a:extLst>
              <a:ext uri="{FF2B5EF4-FFF2-40B4-BE49-F238E27FC236}">
                <a16:creationId xmlns:a16="http://schemas.microsoft.com/office/drawing/2014/main" id="{FF88CDCA-E2DC-4412-795E-47CA6BFC5719}"/>
              </a:ext>
            </a:extLst>
          </p:cNvPr>
          <p:cNvCxnSpPr>
            <a:stCxn id="7" idx="3"/>
            <a:endCxn id="9" idx="1"/>
          </p:cNvCxnSpPr>
          <p:nvPr/>
        </p:nvCxnSpPr>
        <p:spPr>
          <a:xfrm flipV="1">
            <a:off x="5963478" y="3351145"/>
            <a:ext cx="735495" cy="553276"/>
          </a:xfrm>
          <a:prstGeom prst="bentConnector3">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0" name="Connector: Elbow 19">
            <a:extLst>
              <a:ext uri="{FF2B5EF4-FFF2-40B4-BE49-F238E27FC236}">
                <a16:creationId xmlns:a16="http://schemas.microsoft.com/office/drawing/2014/main" id="{8FF10DE9-4669-5D74-0DA5-F4B2501C2DB7}"/>
              </a:ext>
            </a:extLst>
          </p:cNvPr>
          <p:cNvCxnSpPr>
            <a:stCxn id="7" idx="3"/>
            <a:endCxn id="8" idx="1"/>
          </p:cNvCxnSpPr>
          <p:nvPr/>
        </p:nvCxnSpPr>
        <p:spPr>
          <a:xfrm>
            <a:off x="5963478" y="3904421"/>
            <a:ext cx="735495" cy="448917"/>
          </a:xfrm>
          <a:prstGeom prst="bentConnector3">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22" name="Connector: Elbow 21">
            <a:extLst>
              <a:ext uri="{FF2B5EF4-FFF2-40B4-BE49-F238E27FC236}">
                <a16:creationId xmlns:a16="http://schemas.microsoft.com/office/drawing/2014/main" id="{CED5897D-9D65-3EDE-05AC-4D3C85449843}"/>
              </a:ext>
            </a:extLst>
          </p:cNvPr>
          <p:cNvCxnSpPr>
            <a:stCxn id="9" idx="3"/>
            <a:endCxn id="8" idx="3"/>
          </p:cNvCxnSpPr>
          <p:nvPr/>
        </p:nvCxnSpPr>
        <p:spPr>
          <a:xfrm>
            <a:off x="8633791" y="3351145"/>
            <a:ext cx="12700" cy="1002193"/>
          </a:xfrm>
          <a:prstGeom prst="bentConnector3">
            <a:avLst>
              <a:gd name="adj1" fmla="val 1800000"/>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BBD854C3-6534-84A0-9164-51365B0A3DC6}"/>
              </a:ext>
            </a:extLst>
          </p:cNvPr>
          <p:cNvCxnSpPr>
            <a:cxnSpLocks/>
            <a:endCxn id="10" idx="1"/>
          </p:cNvCxnSpPr>
          <p:nvPr/>
        </p:nvCxnSpPr>
        <p:spPr>
          <a:xfrm>
            <a:off x="8865704" y="3861350"/>
            <a:ext cx="424069" cy="0"/>
          </a:xfrm>
          <a:prstGeom prst="straightConnector1">
            <a:avLst/>
          </a:prstGeom>
          <a:ln>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49" name="Connector: Elbow 48">
            <a:extLst>
              <a:ext uri="{FF2B5EF4-FFF2-40B4-BE49-F238E27FC236}">
                <a16:creationId xmlns:a16="http://schemas.microsoft.com/office/drawing/2014/main" id="{708F0AAC-60CC-3138-052F-C0B97D6E69F2}"/>
              </a:ext>
            </a:extLst>
          </p:cNvPr>
          <p:cNvCxnSpPr>
            <a:stCxn id="6" idx="2"/>
            <a:endCxn id="11" idx="1"/>
          </p:cNvCxnSpPr>
          <p:nvPr/>
        </p:nvCxnSpPr>
        <p:spPr>
          <a:xfrm rot="16200000" flipH="1">
            <a:off x="1798982" y="4767468"/>
            <a:ext cx="1550504" cy="722242"/>
          </a:xfrm>
          <a:prstGeom prst="bentConnector2">
            <a:avLst/>
          </a:prstGeom>
          <a:ln>
            <a:solidFill>
              <a:schemeClr val="tx1"/>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51" name="Connector: Elbow 50">
            <a:extLst>
              <a:ext uri="{FF2B5EF4-FFF2-40B4-BE49-F238E27FC236}">
                <a16:creationId xmlns:a16="http://schemas.microsoft.com/office/drawing/2014/main" id="{6AF74C58-2B3D-2363-1453-402253194F2C}"/>
              </a:ext>
            </a:extLst>
          </p:cNvPr>
          <p:cNvCxnSpPr>
            <a:cxnSpLocks/>
            <a:stCxn id="11" idx="3"/>
            <a:endCxn id="10" idx="2"/>
          </p:cNvCxnSpPr>
          <p:nvPr/>
        </p:nvCxnSpPr>
        <p:spPr>
          <a:xfrm flipV="1">
            <a:off x="7056782" y="4310267"/>
            <a:ext cx="3200400" cy="1593574"/>
          </a:xfrm>
          <a:prstGeom prst="bentConnector2">
            <a:avLst/>
          </a:prstGeom>
          <a:ln>
            <a:solidFill>
              <a:schemeClr val="tx1"/>
            </a:solidFill>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55" name="Connector: Elbow 54">
            <a:extLst>
              <a:ext uri="{FF2B5EF4-FFF2-40B4-BE49-F238E27FC236}">
                <a16:creationId xmlns:a16="http://schemas.microsoft.com/office/drawing/2014/main" id="{5925C184-FE51-E7B7-5A1B-1CAA917DB729}"/>
              </a:ext>
            </a:extLst>
          </p:cNvPr>
          <p:cNvCxnSpPr>
            <a:stCxn id="5" idx="1"/>
            <a:endCxn id="6" idx="0"/>
          </p:cNvCxnSpPr>
          <p:nvPr/>
        </p:nvCxnSpPr>
        <p:spPr>
          <a:xfrm rot="10800000" flipV="1">
            <a:off x="2213114" y="2126974"/>
            <a:ext cx="261731" cy="1328527"/>
          </a:xfrm>
          <a:prstGeom prst="bentConnector2">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Connector: Elbow 56">
            <a:extLst>
              <a:ext uri="{FF2B5EF4-FFF2-40B4-BE49-F238E27FC236}">
                <a16:creationId xmlns:a16="http://schemas.microsoft.com/office/drawing/2014/main" id="{612020A3-5512-9FE3-0C7B-2D5A40BA7C9F}"/>
              </a:ext>
            </a:extLst>
          </p:cNvPr>
          <p:cNvCxnSpPr>
            <a:stCxn id="5" idx="3"/>
            <a:endCxn id="7" idx="0"/>
          </p:cNvCxnSpPr>
          <p:nvPr/>
        </p:nvCxnSpPr>
        <p:spPr>
          <a:xfrm>
            <a:off x="4760845" y="2126975"/>
            <a:ext cx="235224" cy="132852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EB1DCEA5-873D-B06E-7438-303DF1D53F25}"/>
              </a:ext>
            </a:extLst>
          </p:cNvPr>
          <p:cNvCxnSpPr>
            <a:cxnSpLocks/>
          </p:cNvCxnSpPr>
          <p:nvPr/>
        </p:nvCxnSpPr>
        <p:spPr>
          <a:xfrm flipV="1">
            <a:off x="2743200" y="4353337"/>
            <a:ext cx="0" cy="775254"/>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69" name="Straight Connector 68">
            <a:extLst>
              <a:ext uri="{FF2B5EF4-FFF2-40B4-BE49-F238E27FC236}">
                <a16:creationId xmlns:a16="http://schemas.microsoft.com/office/drawing/2014/main" id="{C913A18E-C544-67D6-5391-1EE7FCBD831C}"/>
              </a:ext>
            </a:extLst>
          </p:cNvPr>
          <p:cNvCxnSpPr>
            <a:cxnSpLocks/>
          </p:cNvCxnSpPr>
          <p:nvPr/>
        </p:nvCxnSpPr>
        <p:spPr>
          <a:xfrm>
            <a:off x="2743200" y="5128591"/>
            <a:ext cx="7103165" cy="0"/>
          </a:xfrm>
          <a:prstGeom prst="line">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1" name="Straight Arrow Connector 70">
            <a:extLst>
              <a:ext uri="{FF2B5EF4-FFF2-40B4-BE49-F238E27FC236}">
                <a16:creationId xmlns:a16="http://schemas.microsoft.com/office/drawing/2014/main" id="{1DB17AB1-040C-491F-B459-7F6766084831}"/>
              </a:ext>
            </a:extLst>
          </p:cNvPr>
          <p:cNvCxnSpPr>
            <a:cxnSpLocks/>
          </p:cNvCxnSpPr>
          <p:nvPr/>
        </p:nvCxnSpPr>
        <p:spPr>
          <a:xfrm flipV="1">
            <a:off x="9846365" y="4353337"/>
            <a:ext cx="0" cy="775254"/>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5" name="Straight Arrow Connector 74">
            <a:extLst>
              <a:ext uri="{FF2B5EF4-FFF2-40B4-BE49-F238E27FC236}">
                <a16:creationId xmlns:a16="http://schemas.microsoft.com/office/drawing/2014/main" id="{A8508E48-5858-859A-459C-1B156464F630}"/>
              </a:ext>
            </a:extLst>
          </p:cNvPr>
          <p:cNvCxnSpPr>
            <a:cxnSpLocks/>
          </p:cNvCxnSpPr>
          <p:nvPr/>
        </p:nvCxnSpPr>
        <p:spPr>
          <a:xfrm flipH="1">
            <a:off x="4760845" y="1643269"/>
            <a:ext cx="5496337" cy="0"/>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77" name="Straight Arrow Connector 76">
            <a:extLst>
              <a:ext uri="{FF2B5EF4-FFF2-40B4-BE49-F238E27FC236}">
                <a16:creationId xmlns:a16="http://schemas.microsoft.com/office/drawing/2014/main" id="{A70CD468-BB16-89A8-A51C-102DFB11259D}"/>
              </a:ext>
            </a:extLst>
          </p:cNvPr>
          <p:cNvCxnSpPr>
            <a:endCxn id="10" idx="0"/>
          </p:cNvCxnSpPr>
          <p:nvPr/>
        </p:nvCxnSpPr>
        <p:spPr>
          <a:xfrm>
            <a:off x="10257182" y="1643269"/>
            <a:ext cx="0" cy="1769163"/>
          </a:xfrm>
          <a:prstGeom prst="straightConnector1">
            <a:avLst/>
          </a:prstGeom>
          <a:ln w="9525" cap="flat" cmpd="sng" algn="ctr">
            <a:solidFill>
              <a:schemeClr val="tx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90" name="TextBox 89">
            <a:extLst>
              <a:ext uri="{FF2B5EF4-FFF2-40B4-BE49-F238E27FC236}">
                <a16:creationId xmlns:a16="http://schemas.microsoft.com/office/drawing/2014/main" id="{81E59EE7-4323-0AE0-012B-3D5ED753591D}"/>
              </a:ext>
            </a:extLst>
          </p:cNvPr>
          <p:cNvSpPr txBox="1"/>
          <p:nvPr/>
        </p:nvSpPr>
        <p:spPr>
          <a:xfrm>
            <a:off x="3048000" y="272619"/>
            <a:ext cx="6096000" cy="523220"/>
          </a:xfrm>
          <a:prstGeom prst="rect">
            <a:avLst/>
          </a:prstGeom>
          <a:noFill/>
        </p:spPr>
        <p:txBody>
          <a:bodyPr wrap="square">
            <a:spAutoFit/>
          </a:bodyPr>
          <a:lstStyle/>
          <a:p>
            <a:pPr algn="ctr"/>
            <a:r>
              <a:rPr lang="el-GR" sz="2800" dirty="0">
                <a:solidFill>
                  <a:schemeClr val="accent2"/>
                </a:solidFill>
                <a:latin typeface="Corbel" panose="020B0503020204020204" pitchFamily="34" charset="0"/>
              </a:rPr>
              <a:t>Κοινωνική Γνωσιακή Θεωρία</a:t>
            </a:r>
            <a:endParaRPr lang="en-US" sz="2800" dirty="0">
              <a:solidFill>
                <a:schemeClr val="accent2"/>
              </a:solidFill>
              <a:latin typeface="Corbel" panose="020B0503020204020204" pitchFamily="34" charset="0"/>
            </a:endParaRPr>
          </a:p>
        </p:txBody>
      </p:sp>
    </p:spTree>
    <p:extLst>
      <p:ext uri="{BB962C8B-B14F-4D97-AF65-F5344CB8AC3E}">
        <p14:creationId xmlns:p14="http://schemas.microsoft.com/office/powerpoint/2010/main" val="37272705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C36FD9-0361-7C73-0CA3-A11BE8EEDE38}"/>
              </a:ext>
            </a:extLst>
          </p:cNvPr>
          <p:cNvSpPr>
            <a:spLocks noGrp="1"/>
          </p:cNvSpPr>
          <p:nvPr>
            <p:ph type="body" idx="4294967295"/>
          </p:nvPr>
        </p:nvSpPr>
        <p:spPr>
          <a:xfrm>
            <a:off x="3093076" y="1762125"/>
            <a:ext cx="7102534" cy="1666875"/>
          </a:xfrm>
        </p:spPr>
        <p:txBody>
          <a:bodyPr>
            <a:noAutofit/>
          </a:bodyPr>
          <a:lstStyle/>
          <a:p>
            <a:pPr marL="0" indent="0" algn="ctr">
              <a:buNone/>
            </a:pPr>
            <a:r>
              <a:rPr lang="el-GR" sz="1800" b="1" dirty="0">
                <a:latin typeface="Corbel" panose="020B0503020204020204" pitchFamily="34" charset="0"/>
              </a:rPr>
              <a:t>Οι γνώσεις που σχετίζονται με την τροφή και τη διατροφή των ατόμων και οι γνωσιακές, συναισθηματικές και </a:t>
            </a:r>
            <a:r>
              <a:rPr lang="el-GR" sz="1800" b="1" dirty="0" err="1">
                <a:latin typeface="Corbel" panose="020B0503020204020204" pitchFamily="34" charset="0"/>
              </a:rPr>
              <a:t>συμπεριφορικές</a:t>
            </a:r>
            <a:r>
              <a:rPr lang="el-GR" sz="1800" b="1" dirty="0">
                <a:latin typeface="Corbel" panose="020B0503020204020204" pitchFamily="34" charset="0"/>
              </a:rPr>
              <a:t> δεξιότητες που απαιτούνται για την εφαρμογή της συμπεριφοράς</a:t>
            </a:r>
          </a:p>
        </p:txBody>
      </p:sp>
      <p:sp>
        <p:nvSpPr>
          <p:cNvPr id="4" name="Content Placeholder 3">
            <a:extLst>
              <a:ext uri="{FF2B5EF4-FFF2-40B4-BE49-F238E27FC236}">
                <a16:creationId xmlns:a16="http://schemas.microsoft.com/office/drawing/2014/main" id="{4FF88CCF-F24D-9606-A6F3-042C450AFDB0}"/>
              </a:ext>
            </a:extLst>
          </p:cNvPr>
          <p:cNvSpPr>
            <a:spLocks noGrp="1"/>
          </p:cNvSpPr>
          <p:nvPr>
            <p:ph sz="half" idx="4294967295"/>
          </p:nvPr>
        </p:nvSpPr>
        <p:spPr>
          <a:xfrm>
            <a:off x="2481942" y="3573459"/>
            <a:ext cx="8630817" cy="2337318"/>
          </a:xfrm>
        </p:spPr>
        <p:txBody>
          <a:bodyPr>
            <a:noAutofit/>
          </a:bodyPr>
          <a:lstStyle/>
          <a:p>
            <a:pPr marL="0" indent="0" algn="ctr">
              <a:spcBef>
                <a:spcPts val="600"/>
              </a:spcBef>
              <a:buNone/>
            </a:pPr>
            <a:r>
              <a:rPr lang="el-GR" sz="1900" b="1" dirty="0">
                <a:solidFill>
                  <a:schemeClr val="accent2">
                    <a:lumMod val="75000"/>
                  </a:schemeClr>
                </a:solidFill>
                <a:latin typeface="Corbel" panose="020B0503020204020204" pitchFamily="34" charset="0"/>
              </a:rPr>
              <a:t>Παρέχετε τις απαραίτητες γνώσεις και γνωσιακές δεξιότητες </a:t>
            </a:r>
            <a:r>
              <a:rPr lang="el-GR" sz="1900" dirty="0">
                <a:latin typeface="Corbel" panose="020B0503020204020204" pitchFamily="34" charset="0"/>
              </a:rPr>
              <a:t>για δράση μέσω παρουσιάσεων, επιδείξεων, βίντεο και άλλων καναλιών, καθώς και συζητήσεις και διαλόγους για την ανάπτυξη δεξιοτήτων κριτικής σκέψης. </a:t>
            </a:r>
          </a:p>
          <a:p>
            <a:pPr marL="0" indent="0" algn="ctr">
              <a:spcBef>
                <a:spcPts val="600"/>
              </a:spcBef>
              <a:buNone/>
            </a:pPr>
            <a:r>
              <a:rPr lang="el-GR" sz="1900" b="1" dirty="0">
                <a:solidFill>
                  <a:schemeClr val="accent2">
                    <a:lumMod val="75000"/>
                  </a:schemeClr>
                </a:solidFill>
                <a:latin typeface="Corbel" panose="020B0503020204020204" pitchFamily="34" charset="0"/>
              </a:rPr>
              <a:t>Δημιουργήστε συναισθηματικές δεξιότητες</a:t>
            </a:r>
            <a:r>
              <a:rPr lang="el-GR" sz="1900" dirty="0">
                <a:latin typeface="Corbel" panose="020B0503020204020204" pitchFamily="34" charset="0"/>
              </a:rPr>
              <a:t>, όπως χειρισμός αγχωτικών καταστάσεων και </a:t>
            </a:r>
            <a:r>
              <a:rPr lang="el-GR" sz="1900" b="1" dirty="0" err="1">
                <a:solidFill>
                  <a:schemeClr val="accent2">
                    <a:lumMod val="75000"/>
                  </a:schemeClr>
                </a:solidFill>
                <a:latin typeface="Corbel" panose="020B0503020204020204" pitchFamily="34" charset="0"/>
              </a:rPr>
              <a:t>συμπεριφορικές</a:t>
            </a:r>
            <a:r>
              <a:rPr lang="el-GR" sz="1900" b="1" dirty="0">
                <a:solidFill>
                  <a:schemeClr val="accent2">
                    <a:lumMod val="75000"/>
                  </a:schemeClr>
                </a:solidFill>
                <a:latin typeface="Corbel" panose="020B0503020204020204" pitchFamily="34" charset="0"/>
              </a:rPr>
              <a:t> δεξιότητες</a:t>
            </a:r>
            <a:r>
              <a:rPr lang="el-GR" sz="1900" dirty="0">
                <a:latin typeface="Corbel" panose="020B0503020204020204" pitchFamily="34" charset="0"/>
              </a:rPr>
              <a:t>, όπως αγορά και αποθήκευση τροφίμων, δεξιότητες μαγειρικής, ασφαλής παρασκευή τροφίμων και καλλιέργεια λαχανικών. </a:t>
            </a:r>
          </a:p>
          <a:p>
            <a:pPr marL="0" indent="0" algn="ctr">
              <a:spcBef>
                <a:spcPts val="600"/>
              </a:spcBef>
              <a:buNone/>
            </a:pPr>
            <a:endParaRPr lang="el-GR" sz="1900" dirty="0">
              <a:latin typeface="Corbel" panose="020B0503020204020204" pitchFamily="34" charset="0"/>
            </a:endParaRPr>
          </a:p>
        </p:txBody>
      </p:sp>
      <p:sp>
        <p:nvSpPr>
          <p:cNvPr id="11" name="Rectangle 10">
            <a:extLst>
              <a:ext uri="{FF2B5EF4-FFF2-40B4-BE49-F238E27FC236}">
                <a16:creationId xmlns:a16="http://schemas.microsoft.com/office/drawing/2014/main" id="{34E746A0-AB2F-10DD-7E84-B352CCDC7E0B}"/>
              </a:ext>
            </a:extLst>
          </p:cNvPr>
          <p:cNvSpPr/>
          <p:nvPr/>
        </p:nvSpPr>
        <p:spPr>
          <a:xfrm>
            <a:off x="3844236" y="684050"/>
            <a:ext cx="5275200" cy="400110"/>
          </a:xfrm>
          <a:prstGeom prst="rect">
            <a:avLst/>
          </a:prstGeom>
          <a:noFill/>
        </p:spPr>
        <p:txBody>
          <a:bodyPr wrap="square" lIns="91440" tIns="45720" rIns="91440" bIns="45720">
            <a:spAutoFit/>
          </a:bodyPr>
          <a:lstStyle/>
          <a:p>
            <a:pPr algn="ctr"/>
            <a:r>
              <a:rPr lang="el-GR" sz="2000" b="1" dirty="0" err="1">
                <a:solidFill>
                  <a:schemeClr val="accent1"/>
                </a:solidFill>
                <a:latin typeface="Corbel" panose="020B0503020204020204" pitchFamily="34" charset="0"/>
              </a:rPr>
              <a:t>Συμπεριφορική</a:t>
            </a:r>
            <a:r>
              <a:rPr lang="el-GR" sz="2000" b="1" dirty="0">
                <a:solidFill>
                  <a:schemeClr val="accent1"/>
                </a:solidFill>
                <a:latin typeface="Corbel" panose="020B0503020204020204" pitchFamily="34" charset="0"/>
              </a:rPr>
              <a:t> δυνατότητα/ ικανότητα</a:t>
            </a:r>
          </a:p>
        </p:txBody>
      </p:sp>
      <p:sp>
        <p:nvSpPr>
          <p:cNvPr id="13" name="TextBox 12">
            <a:extLst>
              <a:ext uri="{FF2B5EF4-FFF2-40B4-BE49-F238E27FC236}">
                <a16:creationId xmlns:a16="http://schemas.microsoft.com/office/drawing/2014/main" id="{2A0E2938-5E6C-3FF1-E172-7C7A036278B4}"/>
              </a:ext>
            </a:extLst>
          </p:cNvPr>
          <p:cNvSpPr txBox="1"/>
          <p:nvPr/>
        </p:nvSpPr>
        <p:spPr>
          <a:xfrm>
            <a:off x="127402" y="283941"/>
            <a:ext cx="2427288" cy="1200329"/>
          </a:xfrm>
          <a:prstGeom prst="rect">
            <a:avLst/>
          </a:prstGeom>
          <a:noFill/>
        </p:spPr>
        <p:txBody>
          <a:bodyPr wrap="square" rtlCol="0">
            <a:spAutoFit/>
          </a:bodyPr>
          <a:lstStyle/>
          <a:p>
            <a:pPr algn="ctr"/>
            <a:r>
              <a:rPr lang="el-GR" b="1" dirty="0">
                <a:solidFill>
                  <a:schemeClr val="accent1"/>
                </a:solidFill>
                <a:latin typeface="Corbel" panose="020B0503020204020204" pitchFamily="34" charset="0"/>
              </a:rPr>
              <a:t>Δομή της θεωρίας </a:t>
            </a:r>
            <a:r>
              <a:rPr lang="el-GR" dirty="0">
                <a:solidFill>
                  <a:schemeClr val="accent1"/>
                </a:solidFill>
                <a:latin typeface="Corbel" panose="020B0503020204020204" pitchFamily="34" charset="0"/>
              </a:rPr>
              <a:t>(Καθοριστικός παράγοντας αλλαγή συμπεριφοράς)</a:t>
            </a:r>
          </a:p>
        </p:txBody>
      </p:sp>
      <p:sp>
        <p:nvSpPr>
          <p:cNvPr id="14" name="TextBox 13">
            <a:extLst>
              <a:ext uri="{FF2B5EF4-FFF2-40B4-BE49-F238E27FC236}">
                <a16:creationId xmlns:a16="http://schemas.microsoft.com/office/drawing/2014/main" id="{61853D9F-7663-1D0B-8761-778398FF2649}"/>
              </a:ext>
            </a:extLst>
          </p:cNvPr>
          <p:cNvSpPr txBox="1"/>
          <p:nvPr/>
        </p:nvSpPr>
        <p:spPr>
          <a:xfrm>
            <a:off x="217884" y="1969833"/>
            <a:ext cx="1932961" cy="369332"/>
          </a:xfrm>
          <a:prstGeom prst="rect">
            <a:avLst/>
          </a:prstGeom>
          <a:noFill/>
        </p:spPr>
        <p:txBody>
          <a:bodyPr wrap="square" rtlCol="0">
            <a:spAutoFit/>
          </a:bodyPr>
          <a:lstStyle/>
          <a:p>
            <a:pPr algn="ctr"/>
            <a:r>
              <a:rPr lang="el-GR" b="1" dirty="0">
                <a:latin typeface="Corbel" panose="020B0503020204020204" pitchFamily="34" charset="0"/>
              </a:rPr>
              <a:t>Ορισμός</a:t>
            </a:r>
            <a:endParaRPr lang="en-US" b="1" dirty="0">
              <a:latin typeface="Corbel" panose="020B0503020204020204" pitchFamily="34" charset="0"/>
            </a:endParaRPr>
          </a:p>
        </p:txBody>
      </p:sp>
      <p:sp>
        <p:nvSpPr>
          <p:cNvPr id="15" name="TextBox 14">
            <a:extLst>
              <a:ext uri="{FF2B5EF4-FFF2-40B4-BE49-F238E27FC236}">
                <a16:creationId xmlns:a16="http://schemas.microsoft.com/office/drawing/2014/main" id="{8267CC88-6782-5558-FBBF-D7D5BDB06C8C}"/>
              </a:ext>
            </a:extLst>
          </p:cNvPr>
          <p:cNvSpPr txBox="1"/>
          <p:nvPr/>
        </p:nvSpPr>
        <p:spPr>
          <a:xfrm>
            <a:off x="0" y="3573459"/>
            <a:ext cx="2058934" cy="1200329"/>
          </a:xfrm>
          <a:prstGeom prst="rect">
            <a:avLst/>
          </a:prstGeom>
          <a:noFill/>
        </p:spPr>
        <p:txBody>
          <a:bodyPr wrap="square" rtlCol="0">
            <a:spAutoFit/>
          </a:bodyPr>
          <a:lstStyle/>
          <a:p>
            <a:pPr algn="ctr"/>
            <a:r>
              <a:rPr lang="el-GR" sz="1800" b="1" dirty="0">
                <a:solidFill>
                  <a:srgbClr val="009999"/>
                </a:solidFill>
                <a:latin typeface="Corbel" panose="020B0503020204020204" pitchFamily="34" charset="0"/>
              </a:rPr>
              <a:t>Χρήση στις Παρεμβάσεις Διατροφικής Αγωγής</a:t>
            </a:r>
          </a:p>
        </p:txBody>
      </p:sp>
    </p:spTree>
    <p:extLst>
      <p:ext uri="{BB962C8B-B14F-4D97-AF65-F5344CB8AC3E}">
        <p14:creationId xmlns:p14="http://schemas.microsoft.com/office/powerpoint/2010/main" val="28331653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738D3-4C3F-0677-77F6-483649798CDE}"/>
              </a:ext>
            </a:extLst>
          </p:cNvPr>
          <p:cNvSpPr>
            <a:spLocks noGrp="1"/>
          </p:cNvSpPr>
          <p:nvPr>
            <p:ph type="title"/>
          </p:nvPr>
        </p:nvSpPr>
        <p:spPr/>
        <p:txBody>
          <a:bodyPr>
            <a:normAutofit/>
          </a:bodyPr>
          <a:lstStyle/>
          <a:p>
            <a:r>
              <a:rPr lang="el-GR" sz="3600" dirty="0">
                <a:solidFill>
                  <a:schemeClr val="accent2"/>
                </a:solidFill>
                <a:latin typeface="Corbel" panose="020B0503020204020204" pitchFamily="34" charset="0"/>
              </a:rPr>
              <a:t>ΚΟΙΝΩΝΙΚΗ ΓΝΩΣΙΑΚΗ ΘΕΩΡΙΑ: </a:t>
            </a:r>
            <a:r>
              <a:rPr lang="el-GR" sz="3600" dirty="0">
                <a:solidFill>
                  <a:schemeClr val="accent1"/>
                </a:solidFill>
                <a:latin typeface="Corbel" panose="020B0503020204020204" pitchFamily="34" charset="0"/>
              </a:rPr>
              <a:t>ΣΥΝΟΠΤΙΚΑ</a:t>
            </a:r>
            <a:endParaRPr lang="en-US" sz="3600" dirty="0">
              <a:solidFill>
                <a:schemeClr val="accent1"/>
              </a:solidFill>
              <a:latin typeface="Corbel" panose="020B0503020204020204" pitchFamily="34" charset="0"/>
            </a:endParaRPr>
          </a:p>
        </p:txBody>
      </p:sp>
      <p:sp>
        <p:nvSpPr>
          <p:cNvPr id="3" name="TextBox 2">
            <a:extLst>
              <a:ext uri="{FF2B5EF4-FFF2-40B4-BE49-F238E27FC236}">
                <a16:creationId xmlns:a16="http://schemas.microsoft.com/office/drawing/2014/main" id="{5D83CD17-7708-6D21-7537-04CA787B65DF}"/>
              </a:ext>
            </a:extLst>
          </p:cNvPr>
          <p:cNvSpPr txBox="1"/>
          <p:nvPr/>
        </p:nvSpPr>
        <p:spPr>
          <a:xfrm>
            <a:off x="509031" y="1879981"/>
            <a:ext cx="7402292" cy="1938992"/>
          </a:xfrm>
          <a:prstGeom prst="rect">
            <a:avLst/>
          </a:prstGeom>
          <a:solidFill>
            <a:schemeClr val="accent1">
              <a:lumMod val="20000"/>
              <a:lumOff val="80000"/>
            </a:schemeClr>
          </a:solidFill>
        </p:spPr>
        <p:txBody>
          <a:bodyPr wrap="square">
            <a:spAutoFit/>
          </a:bodyPr>
          <a:lstStyle/>
          <a:p>
            <a:pPr algn="ctr"/>
            <a:r>
              <a:rPr lang="el-GR" sz="2000" dirty="0">
                <a:latin typeface="Corbel" panose="020B0503020204020204" pitchFamily="34" charset="0"/>
              </a:rPr>
              <a:t>Η κοινωνική γνωσιακή θεωρία υπογραμμίζει ότι η ανάληψη δράσης σχετικής με την υγεία απαιτεί οι άνθρωποι να συνειδητοποιούν τους κινδύνους για την υγεία, να πιστεύουν στα οφέλη της ανάληψης δράσης και να θέτουν στόχους δράσης για την πραγματοποίηση αλλαγών. </a:t>
            </a:r>
            <a:endParaRPr lang="en-US" sz="2000" dirty="0">
              <a:latin typeface="Corbel" panose="020B0503020204020204" pitchFamily="34" charset="0"/>
            </a:endParaRPr>
          </a:p>
          <a:p>
            <a:pPr algn="ctr"/>
            <a:endParaRPr lang="en-US" sz="2000" dirty="0">
              <a:latin typeface="Corbel" panose="020B0503020204020204" pitchFamily="34" charset="0"/>
            </a:endParaRPr>
          </a:p>
        </p:txBody>
      </p:sp>
      <p:sp>
        <p:nvSpPr>
          <p:cNvPr id="4" name="TextBox 3">
            <a:extLst>
              <a:ext uri="{FF2B5EF4-FFF2-40B4-BE49-F238E27FC236}">
                <a16:creationId xmlns:a16="http://schemas.microsoft.com/office/drawing/2014/main" id="{D27DAC69-FD5A-93FF-8CCE-B9F67CD623F8}"/>
              </a:ext>
            </a:extLst>
          </p:cNvPr>
          <p:cNvSpPr txBox="1"/>
          <p:nvPr/>
        </p:nvSpPr>
        <p:spPr>
          <a:xfrm>
            <a:off x="334858" y="4794635"/>
            <a:ext cx="7518405" cy="1631216"/>
          </a:xfrm>
          <a:prstGeom prst="rect">
            <a:avLst/>
          </a:prstGeom>
          <a:solidFill>
            <a:schemeClr val="accent1">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Στη συνέχεια, χρειάζονται σχετικές γνώσεις και δεξιότητες που σχετίζονται με τα τρόφιμα και τη διατροφή για να επιτύχουν τους στόχους δράσης, καθώς και τις δεξιότητες αυτορρύθμισης, έτσι ώστε να έχουν τη δυνατότητα να κατευθύνουν ή να αναλάβουν τις συμπεριφορές που σχετίζονται με την υγεία τους. </a:t>
            </a:r>
            <a:endPar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p:txBody>
      </p:sp>
      <p:sp>
        <p:nvSpPr>
          <p:cNvPr id="5" name="TextBox 4">
            <a:extLst>
              <a:ext uri="{FF2B5EF4-FFF2-40B4-BE49-F238E27FC236}">
                <a16:creationId xmlns:a16="http://schemas.microsoft.com/office/drawing/2014/main" id="{5FAE5291-E43C-73E2-81F8-2C2B4FB86ECD}"/>
              </a:ext>
            </a:extLst>
          </p:cNvPr>
          <p:cNvSpPr txBox="1"/>
          <p:nvPr/>
        </p:nvSpPr>
        <p:spPr>
          <a:xfrm>
            <a:off x="8303214" y="2430498"/>
            <a:ext cx="3585029" cy="3752612"/>
          </a:xfrm>
          <a:prstGeom prst="foldedCorner">
            <a:avLst/>
          </a:prstGeom>
          <a:solidFill>
            <a:schemeClr val="bg1">
              <a:lumMod val="95000"/>
            </a:schemeClr>
          </a:solidFill>
          <a:effectLst>
            <a:innerShdw blurRad="114300">
              <a:prstClr val="black"/>
            </a:innerShdw>
          </a:effectLst>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Η αυτοπεποίθηση είναι το κλειδί. Οι αλλαγές στο περιβάλλον για την υποστήριξη αυτών των αλλαγών είναι επίσης σημαντικές</a:t>
            </a:r>
            <a:r>
              <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000000"/>
                </a:solidFill>
                <a:latin typeface="Corbel" panose="020B0503020204020204" pitchFamily="34" charset="0"/>
              </a:rPr>
              <a:t>T</a:t>
            </a:r>
            <a:r>
              <a:rPr kumimoji="0" lang="el-GR"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α άτομα και οι ομάδες μπορούν να υποστηρίξουν αυτές τις αλλαγές και να αναπτύξουν συλλογική αποτελεσματικότητα.</a:t>
            </a:r>
            <a:endPar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p:txBody>
      </p:sp>
      <p:sp>
        <p:nvSpPr>
          <p:cNvPr id="6" name="Arrow: Down 5">
            <a:extLst>
              <a:ext uri="{FF2B5EF4-FFF2-40B4-BE49-F238E27FC236}">
                <a16:creationId xmlns:a16="http://schemas.microsoft.com/office/drawing/2014/main" id="{D7AA87FA-03BB-7EC6-BBE5-B2F814D59D4D}"/>
              </a:ext>
            </a:extLst>
          </p:cNvPr>
          <p:cNvSpPr/>
          <p:nvPr/>
        </p:nvSpPr>
        <p:spPr>
          <a:xfrm>
            <a:off x="3847317" y="3979619"/>
            <a:ext cx="464462" cy="654370"/>
          </a:xfrm>
          <a:prstGeom prst="down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199085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ED0607D2-2F72-49EA-B699-A9DB3C7014E0}"/>
              </a:ext>
            </a:extLst>
          </p:cNvPr>
          <p:cNvGraphicFramePr/>
          <p:nvPr>
            <p:extLst>
              <p:ext uri="{D42A27DB-BD31-4B8C-83A1-F6EECF244321}">
                <p14:modId xmlns:p14="http://schemas.microsoft.com/office/powerpoint/2010/main" val="2412501753"/>
              </p:ext>
            </p:extLst>
          </p:nvPr>
        </p:nvGraphicFramePr>
        <p:xfrm>
          <a:off x="1683657" y="719666"/>
          <a:ext cx="8824686"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28612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84159-C290-8E22-5DDF-E0F7B6DC0D80}"/>
              </a:ext>
            </a:extLst>
          </p:cNvPr>
          <p:cNvSpPr>
            <a:spLocks noGrp="1"/>
          </p:cNvSpPr>
          <p:nvPr>
            <p:ph type="title"/>
          </p:nvPr>
        </p:nvSpPr>
        <p:spPr>
          <a:xfrm>
            <a:off x="1108020" y="1932142"/>
            <a:ext cx="7136094" cy="2990088"/>
          </a:xfrm>
        </p:spPr>
        <p:txBody>
          <a:bodyPr>
            <a:normAutofit/>
          </a:bodyPr>
          <a:lstStyle/>
          <a:p>
            <a:pPr algn="ctr"/>
            <a:r>
              <a:rPr lang="el-GR" sz="2000" b="1" dirty="0">
                <a:latin typeface="Corbel" panose="020B0503020204020204" pitchFamily="34" charset="0"/>
              </a:rPr>
              <a:t>Α. </a:t>
            </a:r>
            <a:r>
              <a:rPr lang="el-GR" sz="2000" dirty="0">
                <a:latin typeface="Corbel" panose="020B0503020204020204" pitchFamily="34" charset="0"/>
              </a:rPr>
              <a:t>Αύξηση της ευαισθητοποίησης σχετικά με τον κίνδυνο ή τα οφέλη των τρεχουσών συμπεριφορών.</a:t>
            </a:r>
            <a:br>
              <a:rPr lang="en-US" sz="2000" dirty="0">
                <a:latin typeface="Corbel" panose="020B0503020204020204" pitchFamily="34" charset="0"/>
              </a:rPr>
            </a:br>
            <a:br>
              <a:rPr lang="en-US" sz="2000" dirty="0">
                <a:latin typeface="Corbel" panose="020B0503020204020204" pitchFamily="34" charset="0"/>
              </a:rPr>
            </a:br>
            <a:br>
              <a:rPr lang="el-GR" sz="2000" dirty="0">
                <a:latin typeface="Corbel" panose="020B0503020204020204" pitchFamily="34" charset="0"/>
              </a:rPr>
            </a:br>
            <a:r>
              <a:rPr lang="el-GR" sz="2000" b="1" dirty="0">
                <a:latin typeface="Corbel" panose="020B0503020204020204" pitchFamily="34" charset="0"/>
              </a:rPr>
              <a:t>Β. </a:t>
            </a:r>
            <a:r>
              <a:rPr lang="el-GR" sz="2000" dirty="0">
                <a:latin typeface="Corbel" panose="020B0503020204020204" pitchFamily="34" charset="0"/>
              </a:rPr>
              <a:t>Αύξηση της συνειδητοποίησης των θετικών και αρνητικών επιπτώσεων της αλλαγής της τρέχουσας συμπεριφοράς ή της ανάληψης δράσης</a:t>
            </a:r>
            <a:endParaRPr lang="en-US" sz="2000" dirty="0">
              <a:latin typeface="Corbel" panose="020B0503020204020204" pitchFamily="34" charset="0"/>
            </a:endParaRPr>
          </a:p>
        </p:txBody>
      </p:sp>
      <p:sp>
        <p:nvSpPr>
          <p:cNvPr id="3" name="Text Placeholder 2">
            <a:extLst>
              <a:ext uri="{FF2B5EF4-FFF2-40B4-BE49-F238E27FC236}">
                <a16:creationId xmlns:a16="http://schemas.microsoft.com/office/drawing/2014/main" id="{2EB496A5-10A8-9DF8-3B18-6872B07D5066}"/>
              </a:ext>
            </a:extLst>
          </p:cNvPr>
          <p:cNvSpPr>
            <a:spLocks noGrp="1"/>
          </p:cNvSpPr>
          <p:nvPr>
            <p:ph type="body" idx="1"/>
          </p:nvPr>
        </p:nvSpPr>
        <p:spPr>
          <a:xfrm>
            <a:off x="8613647" y="1938528"/>
            <a:ext cx="2838123" cy="2990088"/>
          </a:xfrm>
          <a:solidFill>
            <a:schemeClr val="accent1">
              <a:lumMod val="20000"/>
              <a:lumOff val="80000"/>
            </a:schemeClr>
          </a:solidFill>
        </p:spPr>
        <p:txBody>
          <a:bodyPr>
            <a:normAutofit/>
          </a:bodyPr>
          <a:lstStyle/>
          <a:p>
            <a:pPr algn="ctr"/>
            <a:r>
              <a:rPr lang="el-GR" dirty="0">
                <a:solidFill>
                  <a:schemeClr val="accent2"/>
                </a:solidFill>
                <a:latin typeface="Corbel" panose="020B0503020204020204" pitchFamily="34" charset="0"/>
              </a:rPr>
              <a:t>ΠΡΟΣΔΟΚΙΕΣ ΓΙΑ ΤΑ ΑΠΟΤΕΛΕΣΜΑΤΑ</a:t>
            </a:r>
            <a:endParaRPr lang="en-US" dirty="0">
              <a:solidFill>
                <a:schemeClr val="accent2"/>
              </a:solidFill>
              <a:latin typeface="Corbel" panose="020B0503020204020204" pitchFamily="34" charset="0"/>
            </a:endParaRPr>
          </a:p>
        </p:txBody>
      </p:sp>
    </p:spTree>
    <p:extLst>
      <p:ext uri="{BB962C8B-B14F-4D97-AF65-F5344CB8AC3E}">
        <p14:creationId xmlns:p14="http://schemas.microsoft.com/office/powerpoint/2010/main" val="18809039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1F40B4A1-9B8A-55AE-1A67-0431D681B97C}"/>
              </a:ext>
            </a:extLst>
          </p:cNvPr>
          <p:cNvGraphicFramePr/>
          <p:nvPr>
            <p:extLst>
              <p:ext uri="{D42A27DB-BD31-4B8C-83A1-F6EECF244321}">
                <p14:modId xmlns:p14="http://schemas.microsoft.com/office/powerpoint/2010/main" val="2838225129"/>
              </p:ext>
            </p:extLst>
          </p:nvPr>
        </p:nvGraphicFramePr>
        <p:xfrm>
          <a:off x="-600767" y="734181"/>
          <a:ext cx="12458937" cy="4766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18858019-D62C-F91D-4A39-C2A259058940}"/>
              </a:ext>
            </a:extLst>
          </p:cNvPr>
          <p:cNvSpPr txBox="1"/>
          <p:nvPr/>
        </p:nvSpPr>
        <p:spPr>
          <a:xfrm>
            <a:off x="2902226" y="2715643"/>
            <a:ext cx="6387548" cy="1938992"/>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Μπορούμε να βελτιώσουμε τα κίνητρα στο κοινό μας σχεδιάζοντας δραστηριότητες για να αυξήσουμε </a:t>
            </a:r>
            <a:r>
              <a:rPr lang="el-GR" sz="2000" dirty="0">
                <a:solidFill>
                  <a:srgbClr val="000000"/>
                </a:solidFill>
                <a:latin typeface="Corbel" panose="020B0503020204020204" pitchFamily="34" charset="0"/>
              </a:rPr>
              <a:t>τον αντιλαμβανόμενο κίνδυνο</a:t>
            </a:r>
            <a:r>
              <a:rPr kumimoji="0" lang="el-GR"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των τρεχουσών συμπεριφορών σε σχέση με την προσωπική υγεία, τις πρακτικές της κοινότητας ή τη βιωσιμότητα των πρακτικών του συστήματος τροφίμων.</a:t>
            </a:r>
          </a:p>
        </p:txBody>
      </p:sp>
    </p:spTree>
    <p:extLst>
      <p:ext uri="{BB962C8B-B14F-4D97-AF65-F5344CB8AC3E}">
        <p14:creationId xmlns:p14="http://schemas.microsoft.com/office/powerpoint/2010/main" val="3170982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11A9ABB2-B77A-39C5-0BD5-91CD8A630CEA}"/>
              </a:ext>
            </a:extLst>
          </p:cNvPr>
          <p:cNvGraphicFramePr>
            <a:graphicFrameLocks noGrp="1"/>
          </p:cNvGraphicFramePr>
          <p:nvPr>
            <p:extLst>
              <p:ext uri="{D42A27DB-BD31-4B8C-83A1-F6EECF244321}">
                <p14:modId xmlns:p14="http://schemas.microsoft.com/office/powerpoint/2010/main" val="502458101"/>
              </p:ext>
            </p:extLst>
          </p:nvPr>
        </p:nvGraphicFramePr>
        <p:xfrm>
          <a:off x="743526" y="1504757"/>
          <a:ext cx="10704948" cy="2926080"/>
        </p:xfrm>
        <a:graphic>
          <a:graphicData uri="http://schemas.openxmlformats.org/drawingml/2006/table">
            <a:tbl>
              <a:tblPr firstRow="1" bandRow="1">
                <a:tableStyleId>{21E4AEA4-8DFA-4A89-87EB-49C32662AFE0}</a:tableStyleId>
              </a:tblPr>
              <a:tblGrid>
                <a:gridCol w="3568316">
                  <a:extLst>
                    <a:ext uri="{9D8B030D-6E8A-4147-A177-3AD203B41FA5}">
                      <a16:colId xmlns:a16="http://schemas.microsoft.com/office/drawing/2014/main" val="381850443"/>
                    </a:ext>
                  </a:extLst>
                </a:gridCol>
                <a:gridCol w="3568316">
                  <a:extLst>
                    <a:ext uri="{9D8B030D-6E8A-4147-A177-3AD203B41FA5}">
                      <a16:colId xmlns:a16="http://schemas.microsoft.com/office/drawing/2014/main" val="2314003910"/>
                    </a:ext>
                  </a:extLst>
                </a:gridCol>
                <a:gridCol w="3568316">
                  <a:extLst>
                    <a:ext uri="{9D8B030D-6E8A-4147-A177-3AD203B41FA5}">
                      <a16:colId xmlns:a16="http://schemas.microsoft.com/office/drawing/2014/main" val="1386099979"/>
                    </a:ext>
                  </a:extLst>
                </a:gridCol>
              </a:tblGrid>
              <a:tr h="762770">
                <a:tc>
                  <a:txBody>
                    <a:bodyPr/>
                    <a:lstStyle/>
                    <a:p>
                      <a:pPr algn="ctr"/>
                      <a:r>
                        <a:rPr lang="el-GR" sz="2000" b="1" dirty="0">
                          <a:latin typeface="Corbel" panose="020B0503020204020204" pitchFamily="34" charset="0"/>
                        </a:rPr>
                        <a:t>Αύξηση της συνάφειας των κινδύνων ή των προβληματισμών:</a:t>
                      </a:r>
                      <a:endParaRPr lang="en-US" sz="2000" b="1" dirty="0">
                        <a:latin typeface="Corbel" panose="020B0503020204020204" pitchFamily="34" charset="0"/>
                      </a:endParaRPr>
                    </a:p>
                  </a:txBody>
                  <a:tcPr/>
                </a:tc>
                <a:tc>
                  <a:txBody>
                    <a:bodyPr/>
                    <a:lstStyle/>
                    <a:p>
                      <a:pPr algn="ctr"/>
                      <a:r>
                        <a:rPr lang="el-GR" sz="2000" b="1" dirty="0">
                          <a:latin typeface="Corbel" panose="020B0503020204020204" pitchFamily="34" charset="0"/>
                        </a:rPr>
                        <a:t>Παροχή αυτοαξιολόγησης και συγκρίνοντάς την με τις συστάσεις:</a:t>
                      </a:r>
                      <a:endParaRPr lang="en-US" sz="2000" b="1" dirty="0">
                        <a:latin typeface="Corbel" panose="020B0503020204020204" pitchFamily="34" charset="0"/>
                      </a:endParaRPr>
                    </a:p>
                  </a:txBody>
                  <a:tcPr/>
                </a:tc>
                <a:tc>
                  <a:txBody>
                    <a:bodyPr/>
                    <a:lstStyle/>
                    <a:p>
                      <a:pPr algn="ctr"/>
                      <a:r>
                        <a:rPr lang="el-GR" sz="2000" b="1" dirty="0">
                          <a:latin typeface="Corbel" panose="020B0503020204020204" pitchFamily="34" charset="0"/>
                        </a:rPr>
                        <a:t>Κάνοντας αξιολόγηση των πρακτικών της κοινότητας: </a:t>
                      </a:r>
                      <a:endParaRPr lang="en-US" sz="2000" b="1" dirty="0">
                        <a:latin typeface="Corbel" panose="020B0503020204020204" pitchFamily="34" charset="0"/>
                      </a:endParaRPr>
                    </a:p>
                  </a:txBody>
                  <a:tcPr/>
                </a:tc>
                <a:extLst>
                  <a:ext uri="{0D108BD9-81ED-4DB2-BD59-A6C34878D82A}">
                    <a16:rowId xmlns:a16="http://schemas.microsoft.com/office/drawing/2014/main" val="983487578"/>
                  </a:ext>
                </a:extLst>
              </a:tr>
              <a:tr h="957425">
                <a:tc>
                  <a:txBody>
                    <a:bodyPr/>
                    <a:lstStyle/>
                    <a:p>
                      <a:pPr algn="ctr"/>
                      <a:r>
                        <a:rPr lang="el-GR" sz="2000" dirty="0">
                          <a:latin typeface="Corbel" panose="020B0503020204020204" pitchFamily="34" charset="0"/>
                        </a:rPr>
                        <a:t>π.χ. ενδιαφέρουσες ταινίες, εθνικές ή τοπικές στατιστικές, εικόνες και γραφήματα, προσωπικές ιστορίες.</a:t>
                      </a:r>
                      <a:endParaRPr lang="en-US" sz="2000" dirty="0">
                        <a:latin typeface="Corbel" panose="020B0503020204020204" pitchFamily="34" charset="0"/>
                      </a:endParaRPr>
                    </a:p>
                  </a:txBody>
                  <a:tcPr/>
                </a:tc>
                <a:tc>
                  <a:txBody>
                    <a:bodyPr/>
                    <a:lstStyle/>
                    <a:p>
                      <a:pPr algn="ctr"/>
                      <a:r>
                        <a:rPr lang="el-GR" sz="2000" dirty="0">
                          <a:latin typeface="Corbel" panose="020B0503020204020204" pitchFamily="34" charset="0"/>
                        </a:rPr>
                        <a:t>Τα άτομα και οι οικογένειες μπορούν να συμπληρώσουν σύντομα ερωτηματολόγια, ΕΣΚΤ* ή ανάκληση 24ώρου και να συγκρίνουν τις προσλήψεις με ένα πρότυπο.</a:t>
                      </a:r>
                      <a:endParaRPr lang="en-US" sz="2000" dirty="0">
                        <a:latin typeface="Corbel" panose="020B0503020204020204" pitchFamily="34" charset="0"/>
                      </a:endParaRPr>
                    </a:p>
                  </a:txBody>
                  <a:tcPr/>
                </a:tc>
                <a:tc>
                  <a:txBody>
                    <a:bodyPr/>
                    <a:lstStyle/>
                    <a:p>
                      <a:pPr algn="ctr"/>
                      <a:r>
                        <a:rPr lang="el-GR" sz="2000" dirty="0">
                          <a:latin typeface="Corbel" panose="020B0503020204020204" pitchFamily="34" charset="0"/>
                        </a:rPr>
                        <a:t>Οι πληροφορίες σχετικά με τις πρακτικές της κοινότητας όσον αφορά τα τρόφιμα μπορούν να παράσχουν μια πραγματική εικόνα του βαθμού κινδύνου για μια νόσο.</a:t>
                      </a:r>
                      <a:endParaRPr lang="en-US" sz="2000" dirty="0">
                        <a:latin typeface="Corbel" panose="020B0503020204020204" pitchFamily="34" charset="0"/>
                      </a:endParaRPr>
                    </a:p>
                  </a:txBody>
                  <a:tcPr/>
                </a:tc>
                <a:extLst>
                  <a:ext uri="{0D108BD9-81ED-4DB2-BD59-A6C34878D82A}">
                    <a16:rowId xmlns:a16="http://schemas.microsoft.com/office/drawing/2014/main" val="3251810476"/>
                  </a:ext>
                </a:extLst>
              </a:tr>
            </a:tbl>
          </a:graphicData>
        </a:graphic>
      </p:graphicFrame>
      <p:sp>
        <p:nvSpPr>
          <p:cNvPr id="2" name="TextBox 1">
            <a:extLst>
              <a:ext uri="{FF2B5EF4-FFF2-40B4-BE49-F238E27FC236}">
                <a16:creationId xmlns:a16="http://schemas.microsoft.com/office/drawing/2014/main" id="{FC02B140-16CE-478C-94AE-413C4ECD2380}"/>
              </a:ext>
            </a:extLst>
          </p:cNvPr>
          <p:cNvSpPr txBox="1"/>
          <p:nvPr/>
        </p:nvSpPr>
        <p:spPr>
          <a:xfrm>
            <a:off x="949233" y="5538651"/>
            <a:ext cx="6801395" cy="369332"/>
          </a:xfrm>
          <a:prstGeom prst="rect">
            <a:avLst/>
          </a:prstGeom>
          <a:noFill/>
        </p:spPr>
        <p:txBody>
          <a:bodyPr wrap="square" rtlCol="0">
            <a:spAutoFit/>
          </a:bodyPr>
          <a:lstStyle/>
          <a:p>
            <a:r>
              <a:rPr lang="el-GR" dirty="0"/>
              <a:t>*ΕΣΚΤ = Ερωτηματολόγιο Συχνότητας Κατανάλωσης Τροφίμων</a:t>
            </a:r>
            <a:endParaRPr lang="en-US" dirty="0"/>
          </a:p>
        </p:txBody>
      </p:sp>
    </p:spTree>
    <p:extLst>
      <p:ext uri="{BB962C8B-B14F-4D97-AF65-F5344CB8AC3E}">
        <p14:creationId xmlns:p14="http://schemas.microsoft.com/office/powerpoint/2010/main" val="35243735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1F40B4A1-9B8A-55AE-1A67-0431D681B97C}"/>
              </a:ext>
            </a:extLst>
          </p:cNvPr>
          <p:cNvGraphicFramePr/>
          <p:nvPr>
            <p:extLst>
              <p:ext uri="{D42A27DB-BD31-4B8C-83A1-F6EECF244321}">
                <p14:modId xmlns:p14="http://schemas.microsoft.com/office/powerpoint/2010/main" val="1807373720"/>
              </p:ext>
            </p:extLst>
          </p:nvPr>
        </p:nvGraphicFramePr>
        <p:xfrm>
          <a:off x="-600767" y="734181"/>
          <a:ext cx="12458937" cy="47667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C83A6A5B-A8E8-BF30-F6D3-619B6C7DE96B}"/>
              </a:ext>
            </a:extLst>
          </p:cNvPr>
          <p:cNvSpPr txBox="1"/>
          <p:nvPr/>
        </p:nvSpPr>
        <p:spPr>
          <a:xfrm>
            <a:off x="2601686" y="2278466"/>
            <a:ext cx="6629400" cy="3170099"/>
          </a:xfrm>
          <a:prstGeom prst="rect">
            <a:avLst/>
          </a:prstGeom>
          <a:noFill/>
        </p:spPr>
        <p:txBody>
          <a:bodyPr wrap="square">
            <a:spAutoFit/>
          </a:bodyPr>
          <a:lstStyle/>
          <a:p>
            <a:pPr marL="342900" indent="-342900" algn="just">
              <a:buFont typeface="Courier New" panose="02070309020205020404" pitchFamily="49" charset="0"/>
              <a:buChar char="o"/>
            </a:pPr>
            <a:r>
              <a:rPr lang="el-GR" sz="2000" b="1" dirty="0">
                <a:latin typeface="Corbel" panose="020B0503020204020204" pitchFamily="34" charset="0"/>
              </a:rPr>
              <a:t>Φυσικά αποτελέσματα: </a:t>
            </a:r>
            <a:r>
              <a:rPr lang="el-GR" sz="2000" dirty="0">
                <a:latin typeface="Corbel" panose="020B0503020204020204" pitchFamily="34" charset="0"/>
              </a:rPr>
              <a:t>Σε ομάδες, οι εκπαιδευτές διατροφής μπορούν να βοηθήσουν τους συμμετέχοντες να κατανοήσουν τα ευχάριστα και αρνητικά αποτελέσματα της ανάληψης δράσης.</a:t>
            </a:r>
          </a:p>
          <a:p>
            <a:pPr marL="342900" indent="-342900" algn="just">
              <a:buFont typeface="Courier New" panose="02070309020205020404" pitchFamily="49" charset="0"/>
              <a:buChar char="o"/>
            </a:pPr>
            <a:r>
              <a:rPr lang="el-GR" sz="2000" b="1" dirty="0">
                <a:latin typeface="Corbel" panose="020B0503020204020204" pitchFamily="34" charset="0"/>
              </a:rPr>
              <a:t>Κοινωνικά αποτελέσματα</a:t>
            </a:r>
            <a:r>
              <a:rPr lang="en-US" sz="2000" b="1" dirty="0">
                <a:latin typeface="Corbel" panose="020B0503020204020204" pitchFamily="34" charset="0"/>
              </a:rPr>
              <a:t>:</a:t>
            </a:r>
            <a:r>
              <a:rPr lang="el-GR" sz="2000" b="1" dirty="0">
                <a:latin typeface="Corbel" panose="020B0503020204020204" pitchFamily="34" charset="0"/>
              </a:rPr>
              <a:t> </a:t>
            </a:r>
            <a:r>
              <a:rPr lang="el-GR" sz="2000" dirty="0">
                <a:latin typeface="Corbel" panose="020B0503020204020204" pitchFamily="34" charset="0"/>
              </a:rPr>
              <a:t>Η συμπεριφορά ρυθμίζεται εν μέρει από την κοινωνική έγκριση &amp; την αποδοκιμασία των άλλων.</a:t>
            </a:r>
          </a:p>
          <a:p>
            <a:pPr marL="342900" indent="-342900" algn="just">
              <a:buFont typeface="Courier New" panose="02070309020205020404" pitchFamily="49" charset="0"/>
              <a:buChar char="o"/>
            </a:pPr>
            <a:r>
              <a:rPr lang="el-GR" sz="2000" b="1" dirty="0">
                <a:latin typeface="Corbel" panose="020B0503020204020204" pitchFamily="34" charset="0"/>
              </a:rPr>
              <a:t>Αυτοαξιολογούμενα αποτελέσματα: </a:t>
            </a:r>
            <a:r>
              <a:rPr lang="el-GR" sz="2000" dirty="0">
                <a:latin typeface="Corbel" panose="020B0503020204020204" pitchFamily="34" charset="0"/>
              </a:rPr>
              <a:t>Αυτά είναι τα θετικά και αρνητικά αποτελέσματα που αναμένουμε από τις δικές μας συμπεριφορές.</a:t>
            </a:r>
            <a:endParaRPr lang="en-US" sz="2000" dirty="0">
              <a:latin typeface="Corbel" panose="020B0503020204020204" pitchFamily="34" charset="0"/>
            </a:endParaRPr>
          </a:p>
        </p:txBody>
      </p:sp>
    </p:spTree>
    <p:extLst>
      <p:ext uri="{BB962C8B-B14F-4D97-AF65-F5344CB8AC3E}">
        <p14:creationId xmlns:p14="http://schemas.microsoft.com/office/powerpoint/2010/main" val="37674583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EE188-0147-9ACC-DE92-4350E3C13A53}"/>
              </a:ext>
            </a:extLst>
          </p:cNvPr>
          <p:cNvSpPr>
            <a:spLocks noGrp="1"/>
          </p:cNvSpPr>
          <p:nvPr>
            <p:ph type="title"/>
          </p:nvPr>
        </p:nvSpPr>
        <p:spPr>
          <a:xfrm>
            <a:off x="946278" y="581442"/>
            <a:ext cx="7607881" cy="4114800"/>
          </a:xfrm>
          <a:solidFill>
            <a:schemeClr val="bg1"/>
          </a:solidFill>
          <a:ln>
            <a:solidFill>
              <a:schemeClr val="accent1"/>
            </a:solidFill>
          </a:ln>
        </p:spPr>
        <p:txBody>
          <a:bodyPr>
            <a:normAutofit/>
          </a:bodyPr>
          <a:lstStyle/>
          <a:p>
            <a:r>
              <a:rPr lang="el-GR" sz="2000" dirty="0">
                <a:latin typeface="Corbel" panose="020B0503020204020204" pitchFamily="34" charset="0"/>
              </a:rPr>
              <a:t>Όταν τα άτομα κινητοποιηθούν, χρειάζονται συγκεκριμένες γνώσεις και δεξιότητες για να ενεργήσουν με βάση τα κίνητρά τους.</a:t>
            </a:r>
            <a:r>
              <a:rPr lang="en-US" sz="2000" dirty="0">
                <a:latin typeface="Corbel" panose="020B0503020204020204" pitchFamily="34" charset="0"/>
              </a:rPr>
              <a:t> </a:t>
            </a:r>
            <a:r>
              <a:rPr lang="el-GR" sz="2000" dirty="0">
                <a:latin typeface="Corbel" panose="020B0503020204020204" pitchFamily="34" charset="0"/>
              </a:rPr>
              <a:t>Τώρα είναι η ώρα να παρέχονται πληροφορίες (πραγματική γνώση) σχετικά με τα τρόφιμα, τα θρεπτικά συστατικά, τις οδηγίες διατροφής, την ανάγνωση ετικετών και τους τρόπους εφαρμογής αυτών των πληροφοριών στα καθημερινά σχέδια διατροφής των ανθρώπων (διαδικαστικές γνώσεις).</a:t>
            </a:r>
            <a:br>
              <a:rPr lang="en-US" sz="2000" dirty="0">
                <a:latin typeface="Corbel" panose="020B0503020204020204" pitchFamily="34" charset="0"/>
              </a:rPr>
            </a:br>
            <a:br>
              <a:rPr lang="el-GR" sz="2000" dirty="0">
                <a:latin typeface="Corbel" panose="020B0503020204020204" pitchFamily="34" charset="0"/>
              </a:rPr>
            </a:br>
            <a:r>
              <a:rPr lang="el-GR" sz="2000" dirty="0">
                <a:latin typeface="Corbel" panose="020B0503020204020204" pitchFamily="34" charset="0"/>
              </a:rPr>
              <a:t>Διαλέξεις, ομαδικές συζητήσεις, δραστηριότητες, διαφάνειες, ενημερωτικά έντυπα, έντυπα συμβουλών, ενημερωτικά δελτία, ενημερωτικά φυλλάδια και διαδικτυακές απεικονίσεις πληροφοριών είναι κατάλληλα εδώ, ανάλογα με τη συμπεριφορά ή την πρακτική και το κανάλι που έχει επιλεχθεί (π.χ. μέσα ενημέρωσης ή ατομικά)</a:t>
            </a:r>
            <a:endParaRPr lang="en-US" sz="2000" dirty="0">
              <a:latin typeface="Corbel" panose="020B0503020204020204" pitchFamily="34" charset="0"/>
            </a:endParaRPr>
          </a:p>
        </p:txBody>
      </p:sp>
      <p:sp>
        <p:nvSpPr>
          <p:cNvPr id="3" name="Text Placeholder 2">
            <a:extLst>
              <a:ext uri="{FF2B5EF4-FFF2-40B4-BE49-F238E27FC236}">
                <a16:creationId xmlns:a16="http://schemas.microsoft.com/office/drawing/2014/main" id="{11B7A7F7-C83B-3402-B3A3-335950B8BD92}"/>
              </a:ext>
            </a:extLst>
          </p:cNvPr>
          <p:cNvSpPr>
            <a:spLocks noGrp="1"/>
          </p:cNvSpPr>
          <p:nvPr>
            <p:ph type="body" idx="1"/>
          </p:nvPr>
        </p:nvSpPr>
        <p:spPr/>
        <p:txBody>
          <a:bodyPr>
            <a:noAutofit/>
          </a:bodyPr>
          <a:lstStyle/>
          <a:p>
            <a:pPr algn="ctr"/>
            <a:r>
              <a:rPr lang="el-GR" sz="3200" dirty="0">
                <a:solidFill>
                  <a:schemeClr val="tx1"/>
                </a:solidFill>
                <a:latin typeface="Corbel" panose="020B0503020204020204" pitchFamily="34" charset="0"/>
              </a:rPr>
              <a:t>Διευκόλυνση της Γνώσης και της Διατροφικής Παιδείας</a:t>
            </a:r>
            <a:endParaRPr lang="en-US" sz="3200" dirty="0">
              <a:solidFill>
                <a:schemeClr val="tx1"/>
              </a:solidFill>
              <a:latin typeface="Corbel" panose="020B0503020204020204" pitchFamily="34" charset="0"/>
            </a:endParaRPr>
          </a:p>
        </p:txBody>
      </p:sp>
      <p:pic>
        <p:nvPicPr>
          <p:cNvPr id="8" name="Picture 7">
            <a:extLst>
              <a:ext uri="{FF2B5EF4-FFF2-40B4-BE49-F238E27FC236}">
                <a16:creationId xmlns:a16="http://schemas.microsoft.com/office/drawing/2014/main" id="{B1069BCB-903E-44ED-80C4-DCA451211434}"/>
              </a:ext>
            </a:extLst>
          </p:cNvPr>
          <p:cNvPicPr>
            <a:picLocks noChangeAspect="1"/>
          </p:cNvPicPr>
          <p:nvPr/>
        </p:nvPicPr>
        <p:blipFill>
          <a:blip r:embed="rId2"/>
          <a:stretch>
            <a:fillRect/>
          </a:stretch>
        </p:blipFill>
        <p:spPr>
          <a:xfrm>
            <a:off x="9265010" y="581442"/>
            <a:ext cx="1980712" cy="1913839"/>
          </a:xfrm>
          <a:prstGeom prst="rect">
            <a:avLst/>
          </a:prstGeom>
        </p:spPr>
      </p:pic>
      <p:pic>
        <p:nvPicPr>
          <p:cNvPr id="9" name="Picture 8">
            <a:extLst>
              <a:ext uri="{FF2B5EF4-FFF2-40B4-BE49-F238E27FC236}">
                <a16:creationId xmlns:a16="http://schemas.microsoft.com/office/drawing/2014/main" id="{23FC03C1-D77C-18D6-EF0B-F6EE285EBE0B}"/>
              </a:ext>
            </a:extLst>
          </p:cNvPr>
          <p:cNvPicPr>
            <a:picLocks noChangeAspect="1"/>
          </p:cNvPicPr>
          <p:nvPr/>
        </p:nvPicPr>
        <p:blipFill>
          <a:blip r:embed="rId3"/>
          <a:stretch>
            <a:fillRect/>
          </a:stretch>
        </p:blipFill>
        <p:spPr>
          <a:xfrm>
            <a:off x="8920229" y="2755537"/>
            <a:ext cx="2670274" cy="1723297"/>
          </a:xfrm>
          <a:prstGeom prst="rect">
            <a:avLst/>
          </a:prstGeom>
        </p:spPr>
      </p:pic>
    </p:spTree>
    <p:extLst>
      <p:ext uri="{BB962C8B-B14F-4D97-AF65-F5344CB8AC3E}">
        <p14:creationId xmlns:p14="http://schemas.microsoft.com/office/powerpoint/2010/main" val="34137870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DC32E14-BB6A-5F03-6D01-EE0D06FC276F}"/>
              </a:ext>
            </a:extLst>
          </p:cNvPr>
          <p:cNvSpPr>
            <a:spLocks noGrp="1"/>
          </p:cNvSpPr>
          <p:nvPr>
            <p:ph type="title"/>
          </p:nvPr>
        </p:nvSpPr>
        <p:spPr>
          <a:xfrm>
            <a:off x="667367" y="949380"/>
            <a:ext cx="4407698" cy="1106424"/>
          </a:xfrm>
        </p:spPr>
        <p:txBody>
          <a:bodyPr>
            <a:noAutofit/>
          </a:bodyPr>
          <a:lstStyle/>
          <a:p>
            <a:pPr algn="ctr"/>
            <a:r>
              <a:rPr lang="el-GR" dirty="0">
                <a:solidFill>
                  <a:schemeClr val="accent2"/>
                </a:solidFill>
                <a:latin typeface="Corbel" panose="020B0503020204020204" pitchFamily="34" charset="0"/>
              </a:rPr>
              <a:t>Λήψη Αποφάσεων και Δεξιότητες κριτικής σκέψης</a:t>
            </a:r>
            <a:endParaRPr lang="en-US" dirty="0">
              <a:solidFill>
                <a:schemeClr val="accent2"/>
              </a:solidFill>
              <a:latin typeface="Corbel" panose="020B0503020204020204" pitchFamily="34" charset="0"/>
            </a:endParaRPr>
          </a:p>
        </p:txBody>
      </p:sp>
      <p:sp>
        <p:nvSpPr>
          <p:cNvPr id="13" name="TextBox 12">
            <a:extLst>
              <a:ext uri="{FF2B5EF4-FFF2-40B4-BE49-F238E27FC236}">
                <a16:creationId xmlns:a16="http://schemas.microsoft.com/office/drawing/2014/main" id="{FCB90B59-3B4D-1ED4-B3BE-A316E9548CAC}"/>
              </a:ext>
            </a:extLst>
          </p:cNvPr>
          <p:cNvSpPr txBox="1"/>
          <p:nvPr/>
        </p:nvSpPr>
        <p:spPr>
          <a:xfrm>
            <a:off x="667366" y="2213766"/>
            <a:ext cx="4407699" cy="3477875"/>
          </a:xfrm>
          <a:prstGeom prst="rect">
            <a:avLst/>
          </a:prstGeom>
          <a:noFill/>
        </p:spPr>
        <p:txBody>
          <a:bodyPr wrap="square">
            <a:spAutoFit/>
          </a:bodyPr>
          <a:lstStyle/>
          <a:p>
            <a:pPr algn="ctr"/>
            <a:r>
              <a:rPr lang="el-GR" sz="2000" dirty="0">
                <a:latin typeface="Corbel" panose="020B0503020204020204" pitchFamily="34" charset="0"/>
              </a:rPr>
              <a:t>Χρειάζονται ικανότητες κριτικής σκέψης για την κατανόηση πολύπλοκων θεμάτων που σχετίζονται με την πολιτική για την υγεία και τα τρόφιμα. Μπορούμε να προσφέρουμε τις ευκαιρίες να αναπτυχθούν αυτές οι δεξιότητες χρησιμοποιώντας δραστηριότητες όπως οι κινηματογραφικές ταινίες για την τόνωση συζητήσεων, συζητήσεις ή γραπτές ή προφορικές κριτικές.</a:t>
            </a:r>
          </a:p>
        </p:txBody>
      </p:sp>
      <p:pic>
        <p:nvPicPr>
          <p:cNvPr id="14" name="Picture 13">
            <a:extLst>
              <a:ext uri="{FF2B5EF4-FFF2-40B4-BE49-F238E27FC236}">
                <a16:creationId xmlns:a16="http://schemas.microsoft.com/office/drawing/2014/main" id="{020770D1-D994-D782-6D5A-9E52F2FF31F6}"/>
              </a:ext>
            </a:extLst>
          </p:cNvPr>
          <p:cNvPicPr>
            <a:picLocks noChangeAspect="1"/>
          </p:cNvPicPr>
          <p:nvPr/>
        </p:nvPicPr>
        <p:blipFill>
          <a:blip r:embed="rId2"/>
          <a:stretch>
            <a:fillRect/>
          </a:stretch>
        </p:blipFill>
        <p:spPr>
          <a:xfrm>
            <a:off x="6096000" y="1502592"/>
            <a:ext cx="5704114" cy="3858759"/>
          </a:xfrm>
          <a:prstGeom prst="rect">
            <a:avLst/>
          </a:prstGeom>
        </p:spPr>
      </p:pic>
    </p:spTree>
    <p:extLst>
      <p:ext uri="{BB962C8B-B14F-4D97-AF65-F5344CB8AC3E}">
        <p14:creationId xmlns:p14="http://schemas.microsoft.com/office/powerpoint/2010/main" val="347766080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ACE81-FBE7-2514-9186-74F780512BC2}"/>
              </a:ext>
            </a:extLst>
          </p:cNvPr>
          <p:cNvSpPr>
            <a:spLocks noGrp="1"/>
          </p:cNvSpPr>
          <p:nvPr>
            <p:ph type="title"/>
          </p:nvPr>
        </p:nvSpPr>
        <p:spPr/>
        <p:txBody>
          <a:bodyPr>
            <a:normAutofit/>
          </a:bodyPr>
          <a:lstStyle/>
          <a:p>
            <a:pPr algn="ctr"/>
            <a:r>
              <a:rPr lang="el-GR" sz="3600" dirty="0">
                <a:solidFill>
                  <a:schemeClr val="accent2"/>
                </a:solidFill>
                <a:latin typeface="Corbel" panose="020B0503020204020204" pitchFamily="34" charset="0"/>
              </a:rPr>
              <a:t>ΧΡΗΣΙΜΟΠΟΙΩΝΤΑΣ ΝΕΑ ΜΕΣΑ ΓΙΑ ΤΗΝ ΕΝΔΥΝΑΜΩΣΗ ΤΟΥ ΚΟΙΝΟΥ</a:t>
            </a:r>
            <a:endParaRPr lang="en-US" sz="3600" dirty="0">
              <a:solidFill>
                <a:schemeClr val="accent2"/>
              </a:solidFill>
              <a:latin typeface="Corbel" panose="020B0503020204020204" pitchFamily="34" charset="0"/>
            </a:endParaRPr>
          </a:p>
        </p:txBody>
      </p:sp>
      <p:sp>
        <p:nvSpPr>
          <p:cNvPr id="8" name="TextBox 7">
            <a:extLst>
              <a:ext uri="{FF2B5EF4-FFF2-40B4-BE49-F238E27FC236}">
                <a16:creationId xmlns:a16="http://schemas.microsoft.com/office/drawing/2014/main" id="{B7C38CAC-235D-8394-FCCF-DC7BCFA5E810}"/>
              </a:ext>
            </a:extLst>
          </p:cNvPr>
          <p:cNvSpPr txBox="1"/>
          <p:nvPr/>
        </p:nvSpPr>
        <p:spPr>
          <a:xfrm>
            <a:off x="6199632" y="3141820"/>
            <a:ext cx="5805714" cy="2246769"/>
          </a:xfrm>
          <a:prstGeom prst="rect">
            <a:avLst/>
          </a:prstGeom>
          <a:noFill/>
        </p:spPr>
        <p:txBody>
          <a:bodyPr wrap="square">
            <a:spAutoFit/>
          </a:bodyPr>
          <a:lstStyle/>
          <a:p>
            <a:pPr marL="342900" indent="-342900" algn="ctr">
              <a:buFont typeface="Arial" panose="020B0604020202020204" pitchFamily="34" charset="0"/>
              <a:buChar char="•"/>
            </a:pPr>
            <a:r>
              <a:rPr lang="el-GR" sz="2000" dirty="0">
                <a:latin typeface="Corbel" panose="020B0503020204020204" pitchFamily="34" charset="0"/>
              </a:rPr>
              <a:t>Νέες τεχνολογίες όπως τα κινητά τηλέφωνα, τα smartphones και το Διαδίκτυο</a:t>
            </a:r>
            <a:r>
              <a:rPr lang="en-US" sz="2000" dirty="0">
                <a:latin typeface="Corbel" panose="020B0503020204020204" pitchFamily="34" charset="0"/>
              </a:rPr>
              <a:t>:</a:t>
            </a:r>
            <a:endParaRPr lang="el-GR" sz="2000" dirty="0">
              <a:latin typeface="Corbel" panose="020B0503020204020204" pitchFamily="34" charset="0"/>
            </a:endParaRPr>
          </a:p>
          <a:p>
            <a:pPr marL="342900" indent="-342900" algn="just">
              <a:buFont typeface="Arial" panose="020B0604020202020204" pitchFamily="34" charset="0"/>
              <a:buChar char="•"/>
            </a:pPr>
            <a:endParaRPr lang="en-US" sz="2000" dirty="0">
              <a:latin typeface="Corbel" panose="020B0503020204020204" pitchFamily="34" charset="0"/>
            </a:endParaRPr>
          </a:p>
          <a:p>
            <a:pPr algn="just"/>
            <a:endParaRPr lang="el-GR" sz="2000" dirty="0">
              <a:latin typeface="Corbel" panose="020B0503020204020204" pitchFamily="34" charset="0"/>
            </a:endParaRPr>
          </a:p>
          <a:p>
            <a:pPr marL="342900" indent="-342900" algn="ctr">
              <a:buFont typeface="Wingdings" panose="05000000000000000000" pitchFamily="2" charset="2"/>
              <a:buChar char="ü"/>
            </a:pPr>
            <a:r>
              <a:rPr lang="el-GR" sz="2000" dirty="0">
                <a:solidFill>
                  <a:schemeClr val="accent1"/>
                </a:solidFill>
                <a:latin typeface="Corbel" panose="020B0503020204020204" pitchFamily="34" charset="0"/>
              </a:rPr>
              <a:t>Μπορούν να χρησιμοποιηθούν για να παρέχουν τις απαραίτητες γνώσεις και δεξιότητες για να κάνουν υγιεινές επιλογές.</a:t>
            </a:r>
            <a:endParaRPr lang="en-US" sz="2000" dirty="0">
              <a:solidFill>
                <a:schemeClr val="accent1"/>
              </a:solidFill>
              <a:latin typeface="Corbel" panose="020B0503020204020204" pitchFamily="34" charset="0"/>
            </a:endParaRPr>
          </a:p>
        </p:txBody>
      </p:sp>
      <p:pic>
        <p:nvPicPr>
          <p:cNvPr id="10" name="Picture 9">
            <a:extLst>
              <a:ext uri="{FF2B5EF4-FFF2-40B4-BE49-F238E27FC236}">
                <a16:creationId xmlns:a16="http://schemas.microsoft.com/office/drawing/2014/main" id="{FA860102-264A-F781-394B-92A821E3A55C}"/>
              </a:ext>
            </a:extLst>
          </p:cNvPr>
          <p:cNvPicPr>
            <a:picLocks noChangeAspect="1"/>
          </p:cNvPicPr>
          <p:nvPr/>
        </p:nvPicPr>
        <p:blipFill>
          <a:blip r:embed="rId2"/>
          <a:stretch>
            <a:fillRect/>
          </a:stretch>
        </p:blipFill>
        <p:spPr>
          <a:xfrm>
            <a:off x="550988" y="2550522"/>
            <a:ext cx="5225697" cy="342936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22672698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8086D-92FB-8ED2-554A-9E501CF379DB}"/>
              </a:ext>
            </a:extLst>
          </p:cNvPr>
          <p:cNvSpPr>
            <a:spLocks noGrp="1"/>
          </p:cNvSpPr>
          <p:nvPr>
            <p:ph type="title"/>
          </p:nvPr>
        </p:nvSpPr>
        <p:spPr>
          <a:xfrm>
            <a:off x="1078992" y="1132115"/>
            <a:ext cx="7013448" cy="4310743"/>
          </a:xfrm>
        </p:spPr>
        <p:txBody>
          <a:bodyPr>
            <a:normAutofit/>
          </a:bodyPr>
          <a:lstStyle/>
          <a:p>
            <a:pPr algn="ctr"/>
            <a:br>
              <a:rPr lang="el-GR" sz="2000" dirty="0"/>
            </a:br>
            <a:r>
              <a:rPr lang="el-GR" sz="2000" dirty="0">
                <a:latin typeface="Corbel" panose="020B0503020204020204" pitchFamily="34" charset="0"/>
              </a:rPr>
              <a:t>Εκτός από τις δεξιότητες σε τρόφιμα και διατροφή, η αλλαγή συμπεριφοράς απαιτεί επίσης από τα άτομα να αισθάνονται εξουσιοδοτημένα να κάνουν τις αλλαγές που επιθυμούν.</a:t>
            </a:r>
            <a:br>
              <a:rPr lang="el-GR" sz="2000" dirty="0">
                <a:latin typeface="Corbel" panose="020B0503020204020204" pitchFamily="34" charset="0"/>
              </a:rPr>
            </a:br>
            <a:br>
              <a:rPr lang="el-GR" sz="2000" dirty="0">
                <a:latin typeface="Corbel" panose="020B0503020204020204" pitchFamily="34" charset="0"/>
              </a:rPr>
            </a:br>
            <a:br>
              <a:rPr lang="el-GR" sz="2000" dirty="0">
                <a:latin typeface="Corbel" panose="020B0503020204020204" pitchFamily="34" charset="0"/>
              </a:rPr>
            </a:br>
            <a:br>
              <a:rPr lang="el-GR" sz="2000" dirty="0">
                <a:latin typeface="Corbel" panose="020B0503020204020204" pitchFamily="34" charset="0"/>
              </a:rPr>
            </a:br>
            <a:br>
              <a:rPr lang="el-GR" sz="2000" dirty="0">
                <a:latin typeface="Corbel" panose="020B0503020204020204" pitchFamily="34" charset="0"/>
              </a:rPr>
            </a:br>
            <a:br>
              <a:rPr lang="en-US" sz="2000" dirty="0">
                <a:latin typeface="Corbel" panose="020B0503020204020204" pitchFamily="34" charset="0"/>
              </a:rPr>
            </a:br>
            <a:br>
              <a:rPr lang="el-GR" sz="2000" dirty="0">
                <a:latin typeface="Corbel" panose="020B0503020204020204" pitchFamily="34" charset="0"/>
              </a:rPr>
            </a:br>
            <a:br>
              <a:rPr lang="el-GR" sz="2000" dirty="0">
                <a:latin typeface="Corbel" panose="020B0503020204020204" pitchFamily="34" charset="0"/>
              </a:rPr>
            </a:br>
            <a:br>
              <a:rPr lang="en-US" sz="2000" dirty="0">
                <a:latin typeface="Corbel" panose="020B0503020204020204" pitchFamily="34" charset="0"/>
              </a:rPr>
            </a:br>
            <a:r>
              <a:rPr lang="el-GR" sz="2000" dirty="0">
                <a:latin typeface="Corbel" panose="020B0503020204020204" pitchFamily="34" charset="0"/>
              </a:rPr>
              <a:t>Αυτό προέρχεται από την εκμάθηση πως να θέτουμε στόχους ή σχέδια δράσης και να πορευόμαστε μαζί τους.</a:t>
            </a:r>
            <a:endParaRPr lang="en-US" sz="2000" dirty="0"/>
          </a:p>
        </p:txBody>
      </p:sp>
      <p:sp>
        <p:nvSpPr>
          <p:cNvPr id="3" name="Text Placeholder 2">
            <a:extLst>
              <a:ext uri="{FF2B5EF4-FFF2-40B4-BE49-F238E27FC236}">
                <a16:creationId xmlns:a16="http://schemas.microsoft.com/office/drawing/2014/main" id="{073F5D0A-4F13-D812-E603-18D601D23CA5}"/>
              </a:ext>
            </a:extLst>
          </p:cNvPr>
          <p:cNvSpPr>
            <a:spLocks noGrp="1"/>
          </p:cNvSpPr>
          <p:nvPr>
            <p:ph type="body" idx="1"/>
          </p:nvPr>
        </p:nvSpPr>
        <p:spPr/>
        <p:txBody>
          <a:bodyPr/>
          <a:lstStyle/>
          <a:p>
            <a:pPr algn="ctr"/>
            <a:r>
              <a:rPr lang="el-GR" dirty="0">
                <a:solidFill>
                  <a:schemeClr val="accent2"/>
                </a:solidFill>
                <a:latin typeface="Corbel" panose="020B0503020204020204" pitchFamily="34" charset="0"/>
              </a:rPr>
              <a:t>ΚΑΘΟΡΙΣΜΟΣ ΣΤΟΧΩΝ ΔΡΑΣΗΣ</a:t>
            </a:r>
            <a:endParaRPr lang="en-US" dirty="0">
              <a:solidFill>
                <a:schemeClr val="accent2"/>
              </a:solidFill>
              <a:latin typeface="Corbel" panose="020B0503020204020204" pitchFamily="34" charset="0"/>
            </a:endParaRPr>
          </a:p>
        </p:txBody>
      </p:sp>
      <p:pic>
        <p:nvPicPr>
          <p:cNvPr id="4" name="Picture 3">
            <a:extLst>
              <a:ext uri="{FF2B5EF4-FFF2-40B4-BE49-F238E27FC236}">
                <a16:creationId xmlns:a16="http://schemas.microsoft.com/office/drawing/2014/main" id="{CB3437C8-D203-7442-9CB1-FE624A5AA297}"/>
              </a:ext>
            </a:extLst>
          </p:cNvPr>
          <p:cNvPicPr>
            <a:picLocks noChangeAspect="1"/>
          </p:cNvPicPr>
          <p:nvPr/>
        </p:nvPicPr>
        <p:blipFill>
          <a:blip r:embed="rId2"/>
          <a:stretch>
            <a:fillRect/>
          </a:stretch>
        </p:blipFill>
        <p:spPr>
          <a:xfrm>
            <a:off x="2466630" y="2569029"/>
            <a:ext cx="4238172" cy="2002972"/>
          </a:xfrm>
          <a:prstGeom prst="rect">
            <a:avLst/>
          </a:prstGeom>
        </p:spPr>
      </p:pic>
    </p:spTree>
    <p:extLst>
      <p:ext uri="{BB962C8B-B14F-4D97-AF65-F5344CB8AC3E}">
        <p14:creationId xmlns:p14="http://schemas.microsoft.com/office/powerpoint/2010/main" val="17799848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00B2345-C1B3-D9CF-0E4A-13EA76F994E8}"/>
              </a:ext>
            </a:extLst>
          </p:cNvPr>
          <p:cNvSpPr txBox="1"/>
          <p:nvPr/>
        </p:nvSpPr>
        <p:spPr>
          <a:xfrm>
            <a:off x="939957" y="493831"/>
            <a:ext cx="10312085" cy="769441"/>
          </a:xfrm>
          <a:prstGeom prst="rect">
            <a:avLst/>
          </a:prstGeom>
          <a:solidFill>
            <a:schemeClr val="bg1"/>
          </a:solidFill>
          <a:ln>
            <a:solidFill>
              <a:schemeClr val="tx1"/>
            </a:solidFill>
          </a:ln>
        </p:spPr>
        <p:txBody>
          <a:bodyPr wrap="square">
            <a:spAutoFit/>
          </a:bodyPr>
          <a:lstStyle/>
          <a:p>
            <a:pPr algn="ctr"/>
            <a:r>
              <a:rPr lang="el-GR" sz="2200" dirty="0">
                <a:solidFill>
                  <a:schemeClr val="accent2"/>
                </a:solidFill>
                <a:latin typeface="Corbel" panose="020B0503020204020204" pitchFamily="34" charset="0"/>
              </a:rPr>
              <a:t>Μπορούμε να βοηθήσουμε τον κόσμο να αναπτύξει δεξιότητες καθορισμού στόχων δράσης, παρέχοντάς του ευκαιρίες να εξασκήσει τα ακόλουθα βήματα:</a:t>
            </a:r>
            <a:endParaRPr lang="en-US" sz="2200" dirty="0">
              <a:solidFill>
                <a:schemeClr val="accent2"/>
              </a:solidFill>
              <a:latin typeface="Corbel" panose="020B0503020204020204" pitchFamily="34" charset="0"/>
            </a:endParaRPr>
          </a:p>
        </p:txBody>
      </p:sp>
      <p:sp>
        <p:nvSpPr>
          <p:cNvPr id="8" name="TextBox 7">
            <a:extLst>
              <a:ext uri="{FF2B5EF4-FFF2-40B4-BE49-F238E27FC236}">
                <a16:creationId xmlns:a16="http://schemas.microsoft.com/office/drawing/2014/main" id="{CED1A439-D9C3-7FC4-7567-2ED66B774957}"/>
              </a:ext>
            </a:extLst>
          </p:cNvPr>
          <p:cNvSpPr txBox="1"/>
          <p:nvPr/>
        </p:nvSpPr>
        <p:spPr>
          <a:xfrm>
            <a:off x="462556" y="5599041"/>
            <a:ext cx="3657600" cy="914400"/>
          </a:xfrm>
          <a:prstGeom prst="rect">
            <a:avLst/>
          </a:prstGeom>
          <a:solidFill>
            <a:schemeClr val="accent1">
              <a:lumMod val="20000"/>
              <a:lumOff val="8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r>
              <a:rPr lang="el-GR" sz="2000" dirty="0">
                <a:latin typeface="Corbel" panose="020B0503020204020204" pitchFamily="34" charset="0"/>
              </a:rPr>
              <a:t>Διεξαγωγή αυτοαξιολογήσεων ή παρατηρήσεων</a:t>
            </a:r>
            <a:endParaRPr lang="en-US" sz="2000" dirty="0">
              <a:latin typeface="Corbel" panose="020B0503020204020204" pitchFamily="34" charset="0"/>
            </a:endParaRPr>
          </a:p>
        </p:txBody>
      </p:sp>
      <p:sp>
        <p:nvSpPr>
          <p:cNvPr id="10" name="TextBox 9">
            <a:extLst>
              <a:ext uri="{FF2B5EF4-FFF2-40B4-BE49-F238E27FC236}">
                <a16:creationId xmlns:a16="http://schemas.microsoft.com/office/drawing/2014/main" id="{43594257-A1DD-3705-8639-AED4CF5C704F}"/>
              </a:ext>
            </a:extLst>
          </p:cNvPr>
          <p:cNvSpPr txBox="1"/>
          <p:nvPr/>
        </p:nvSpPr>
        <p:spPr>
          <a:xfrm>
            <a:off x="1595306" y="4286857"/>
            <a:ext cx="3657600" cy="914400"/>
          </a:xfrm>
          <a:prstGeom prst="rect">
            <a:avLst/>
          </a:prstGeom>
          <a:solidFill>
            <a:schemeClr val="accent1">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r>
              <a:rPr lang="el-GR" sz="2000" dirty="0">
                <a:latin typeface="Corbel" panose="020B0503020204020204" pitchFamily="34" charset="0"/>
              </a:rPr>
              <a:t>Καθορισμός στόχων δράσης</a:t>
            </a:r>
            <a:endParaRPr lang="en-US" sz="2000" dirty="0">
              <a:latin typeface="Corbel" panose="020B0503020204020204" pitchFamily="34" charset="0"/>
            </a:endParaRPr>
          </a:p>
        </p:txBody>
      </p:sp>
      <p:sp>
        <p:nvSpPr>
          <p:cNvPr id="14" name="TextBox 13">
            <a:extLst>
              <a:ext uri="{FF2B5EF4-FFF2-40B4-BE49-F238E27FC236}">
                <a16:creationId xmlns:a16="http://schemas.microsoft.com/office/drawing/2014/main" id="{BB930A2D-9060-DA2C-04B6-7726B6F7C178}"/>
              </a:ext>
            </a:extLst>
          </p:cNvPr>
          <p:cNvSpPr txBox="1"/>
          <p:nvPr/>
        </p:nvSpPr>
        <p:spPr>
          <a:xfrm>
            <a:off x="2278738" y="2985646"/>
            <a:ext cx="3657600" cy="914400"/>
          </a:xfrm>
          <a:prstGeom prst="rect">
            <a:avLst/>
          </a:prstGeom>
          <a:solidFill>
            <a:srgbClr val="DEA4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r>
              <a:rPr lang="el-GR" sz="2000" dirty="0">
                <a:latin typeface="Corbel" panose="020B0503020204020204" pitchFamily="34" charset="0"/>
              </a:rPr>
              <a:t>Θέτοντας μια δέσμευση</a:t>
            </a:r>
            <a:endParaRPr lang="en-US" sz="2000" dirty="0">
              <a:latin typeface="Corbel" panose="020B0503020204020204" pitchFamily="34" charset="0"/>
            </a:endParaRPr>
          </a:p>
        </p:txBody>
      </p:sp>
      <p:sp>
        <p:nvSpPr>
          <p:cNvPr id="16" name="TextBox 15">
            <a:extLst>
              <a:ext uri="{FF2B5EF4-FFF2-40B4-BE49-F238E27FC236}">
                <a16:creationId xmlns:a16="http://schemas.microsoft.com/office/drawing/2014/main" id="{6EF9E20E-5FF8-F141-1117-70524BAC073E}"/>
              </a:ext>
            </a:extLst>
          </p:cNvPr>
          <p:cNvSpPr txBox="1"/>
          <p:nvPr/>
        </p:nvSpPr>
        <p:spPr>
          <a:xfrm>
            <a:off x="8071844" y="5588068"/>
            <a:ext cx="3657600" cy="707886"/>
          </a:xfrm>
          <a:prstGeom prst="rect">
            <a:avLst/>
          </a:prstGeom>
          <a:solidFill>
            <a:schemeClr val="accent1">
              <a:lumMod val="40000"/>
              <a:lumOff val="6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r>
              <a:rPr lang="el-GR" sz="2000" dirty="0">
                <a:latin typeface="Corbel" panose="020B0503020204020204" pitchFamily="34" charset="0"/>
              </a:rPr>
              <a:t>Απόκτηση σχετικών γνώσεων και δεξιοτήτων</a:t>
            </a:r>
            <a:endParaRPr lang="en-US" sz="2000" dirty="0">
              <a:latin typeface="Corbel" panose="020B0503020204020204" pitchFamily="34" charset="0"/>
            </a:endParaRPr>
          </a:p>
        </p:txBody>
      </p:sp>
      <p:sp>
        <p:nvSpPr>
          <p:cNvPr id="18" name="TextBox 17">
            <a:extLst>
              <a:ext uri="{FF2B5EF4-FFF2-40B4-BE49-F238E27FC236}">
                <a16:creationId xmlns:a16="http://schemas.microsoft.com/office/drawing/2014/main" id="{2CC9D2C2-C1E5-BC8B-3211-BE313996A5A9}"/>
              </a:ext>
            </a:extLst>
          </p:cNvPr>
          <p:cNvSpPr txBox="1"/>
          <p:nvPr/>
        </p:nvSpPr>
        <p:spPr>
          <a:xfrm>
            <a:off x="6237363" y="2985646"/>
            <a:ext cx="3657600" cy="914400"/>
          </a:xfrm>
          <a:prstGeom prst="rect">
            <a:avLst/>
          </a:prstGeom>
          <a:solidFill>
            <a:schemeClr val="accent1">
              <a:lumMod val="60000"/>
              <a:lumOff val="40000"/>
            </a:schemeClr>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r>
              <a:rPr lang="el-GR" sz="2000" dirty="0">
                <a:latin typeface="Corbel" panose="020B0503020204020204" pitchFamily="34" charset="0"/>
              </a:rPr>
              <a:t>Παρακολούθηση της προόδου προς το στόχο</a:t>
            </a:r>
            <a:endParaRPr lang="en-US" sz="2000" dirty="0">
              <a:latin typeface="Corbel" panose="020B0503020204020204" pitchFamily="34" charset="0"/>
            </a:endParaRPr>
          </a:p>
        </p:txBody>
      </p:sp>
      <p:sp>
        <p:nvSpPr>
          <p:cNvPr id="22" name="TextBox 21">
            <a:extLst>
              <a:ext uri="{FF2B5EF4-FFF2-40B4-BE49-F238E27FC236}">
                <a16:creationId xmlns:a16="http://schemas.microsoft.com/office/drawing/2014/main" id="{5C31FB97-A677-9BEF-D97E-6936F6B1B114}"/>
              </a:ext>
            </a:extLst>
          </p:cNvPr>
          <p:cNvSpPr txBox="1"/>
          <p:nvPr/>
        </p:nvSpPr>
        <p:spPr>
          <a:xfrm>
            <a:off x="6939096" y="4286857"/>
            <a:ext cx="3657600" cy="914400"/>
          </a:xfrm>
          <a:prstGeom prst="rect">
            <a:avLst/>
          </a:prstGeom>
          <a:solidFill>
            <a:schemeClr val="accent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r>
              <a:rPr lang="el-GR" sz="2000" dirty="0">
                <a:latin typeface="Corbel" panose="020B0503020204020204" pitchFamily="34" charset="0"/>
              </a:rPr>
              <a:t>Επίτευξη στόχων</a:t>
            </a:r>
            <a:endParaRPr lang="en-US" sz="2000" dirty="0">
              <a:latin typeface="Corbel" panose="020B0503020204020204" pitchFamily="34" charset="0"/>
            </a:endParaRPr>
          </a:p>
        </p:txBody>
      </p:sp>
      <p:sp>
        <p:nvSpPr>
          <p:cNvPr id="24" name="TextBox 23">
            <a:extLst>
              <a:ext uri="{FF2B5EF4-FFF2-40B4-BE49-F238E27FC236}">
                <a16:creationId xmlns:a16="http://schemas.microsoft.com/office/drawing/2014/main" id="{ECE95EB0-0CE6-7046-3E7E-5C1276BB40B7}"/>
              </a:ext>
            </a:extLst>
          </p:cNvPr>
          <p:cNvSpPr txBox="1"/>
          <p:nvPr/>
        </p:nvSpPr>
        <p:spPr>
          <a:xfrm>
            <a:off x="4267199" y="1650083"/>
            <a:ext cx="3657600" cy="1015663"/>
          </a:xfrm>
          <a:prstGeom prst="rect">
            <a:avLst/>
          </a:prstGeom>
          <a:solidFill>
            <a:srgbClr val="84E2E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a:spAutoFit/>
          </a:bodyPr>
          <a:lstStyle/>
          <a:p>
            <a:pPr algn="ctr"/>
            <a:r>
              <a:rPr lang="el-GR" sz="2000" dirty="0">
                <a:latin typeface="Corbel" panose="020B0503020204020204" pitchFamily="34" charset="0"/>
              </a:rPr>
              <a:t>Χρήση στρατηγικών επίλυσης προβλημάτων &amp; λήψης αποφάσεων</a:t>
            </a:r>
            <a:endParaRPr lang="en-US" sz="2000" dirty="0">
              <a:latin typeface="Corbel" panose="020B0503020204020204" pitchFamily="34" charset="0"/>
            </a:endParaRPr>
          </a:p>
        </p:txBody>
      </p:sp>
    </p:spTree>
    <p:extLst>
      <p:ext uri="{BB962C8B-B14F-4D97-AF65-F5344CB8AC3E}">
        <p14:creationId xmlns:p14="http://schemas.microsoft.com/office/powerpoint/2010/main" val="12176072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C8622FB-9374-65C3-79DE-64D8FAE31170}"/>
              </a:ext>
            </a:extLst>
          </p:cNvPr>
          <p:cNvSpPr txBox="1"/>
          <p:nvPr/>
        </p:nvSpPr>
        <p:spPr>
          <a:xfrm>
            <a:off x="907142" y="903225"/>
            <a:ext cx="10377715" cy="3785652"/>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just"/>
            <a:r>
              <a:rPr lang="el-GR" sz="2000" b="1" dirty="0">
                <a:latin typeface="Corbel" panose="020B0503020204020204" pitchFamily="34" charset="0"/>
              </a:rPr>
              <a:t>Διεξαγωγή αυτοαξιολογήσεων ή παρατηρήσεων: </a:t>
            </a:r>
            <a:r>
              <a:rPr lang="el-GR" sz="2000" dirty="0">
                <a:latin typeface="Corbel" panose="020B0503020204020204" pitchFamily="34" charset="0"/>
              </a:rPr>
              <a:t>Σκοπός είναι να εντοπιστούν οι τρόποι με τους οποίους οι τρέχουσες ενέργειες ή συμπεριφορές συμβάλλουν στο ζήτημα ή το πρόβλημα για το οποίο οι άνθρωποι ανησυχούν. Μπορούμε να προσφέρουμε μια μέθοδο για τη διεξαγωγή αυτοαξιολόγησης, όπως λίστες ελέγχου συμπεριφοράς, ερωτηματολόγια συχνότητας κατανάλωσης τροφίμων ή ομαδικές ανακλήσεις 24 ώρου.</a:t>
            </a:r>
          </a:p>
          <a:p>
            <a:pPr algn="just"/>
            <a:endParaRPr lang="el-GR" sz="2000" dirty="0">
              <a:latin typeface="Corbel" panose="020B0503020204020204" pitchFamily="34" charset="0"/>
            </a:endParaRPr>
          </a:p>
          <a:p>
            <a:pPr algn="just"/>
            <a:endParaRPr lang="el-GR" sz="2000" b="1" dirty="0">
              <a:latin typeface="Corbel" panose="020B0503020204020204" pitchFamily="34" charset="0"/>
            </a:endParaRPr>
          </a:p>
          <a:p>
            <a:pPr algn="just"/>
            <a:r>
              <a:rPr lang="el-GR" sz="2000" b="1" dirty="0">
                <a:latin typeface="Corbel" panose="020B0503020204020204" pitchFamily="34" charset="0"/>
              </a:rPr>
              <a:t>Καθορισμός στόχων δράσης: </a:t>
            </a:r>
            <a:r>
              <a:rPr lang="el-GR" sz="2000" dirty="0">
                <a:latin typeface="Corbel" panose="020B0503020204020204" pitchFamily="34" charset="0"/>
              </a:rPr>
              <a:t>Τα άτομα θέτουν στόχους δράσης για την αντιμετώπιση των προ- βλημάτων που εντοπίζονται στην αυτοαξιολόγηση. Αυτοί οι στόχοι δράσης πρέπει να είναι συγκεκριμένοι, μετρήσιμοι, επιτεύξιμοι, ρεαλιστικοί και χρονικά δεσμευμένοι (ή έξυπνοι, για παράδειγμα, αναφέροντας ακριβώς πότε θα προσθέτουν φρούτα και λαχανικά στην καθημερινή διατροφή τους και πόσο.</a:t>
            </a:r>
            <a:endParaRPr lang="en-US" sz="2000" dirty="0">
              <a:latin typeface="Corbel" panose="020B0503020204020204" pitchFamily="34" charset="0"/>
            </a:endParaRPr>
          </a:p>
        </p:txBody>
      </p:sp>
      <p:sp>
        <p:nvSpPr>
          <p:cNvPr id="8" name="Text Placeholder 7">
            <a:extLst>
              <a:ext uri="{FF2B5EF4-FFF2-40B4-BE49-F238E27FC236}">
                <a16:creationId xmlns:a16="http://schemas.microsoft.com/office/drawing/2014/main" id="{912BAFE5-9021-E704-A460-5F9E5A00CD04}"/>
              </a:ext>
            </a:extLst>
          </p:cNvPr>
          <p:cNvSpPr>
            <a:spLocks noGrp="1"/>
          </p:cNvSpPr>
          <p:nvPr>
            <p:ph type="body" idx="1"/>
          </p:nvPr>
        </p:nvSpPr>
        <p:spPr>
          <a:solidFill>
            <a:schemeClr val="accent1">
              <a:lumMod val="60000"/>
              <a:lumOff val="40000"/>
            </a:schemeClr>
          </a:solidFill>
        </p:spPr>
        <p:txBody>
          <a:bodyPr>
            <a:normAutofit/>
          </a:bodyPr>
          <a:lstStyle/>
          <a:p>
            <a:pPr algn="ctr"/>
            <a:r>
              <a:rPr lang="el-GR" sz="2400" dirty="0">
                <a:solidFill>
                  <a:schemeClr val="accent2"/>
                </a:solidFill>
                <a:latin typeface="Corbel" panose="020B0503020204020204" pitchFamily="34" charset="0"/>
              </a:rPr>
              <a:t>Βήματα ανάπτυξης δεξιοτήτων καθορισμού στόχων δράσης</a:t>
            </a:r>
            <a:endParaRPr lang="en-US" sz="2400" dirty="0">
              <a:solidFill>
                <a:schemeClr val="accent2"/>
              </a:solidFill>
              <a:latin typeface="Corbel" panose="020B0503020204020204" pitchFamily="34" charset="0"/>
            </a:endParaRPr>
          </a:p>
        </p:txBody>
      </p:sp>
    </p:spTree>
    <p:extLst>
      <p:ext uri="{BB962C8B-B14F-4D97-AF65-F5344CB8AC3E}">
        <p14:creationId xmlns:p14="http://schemas.microsoft.com/office/powerpoint/2010/main" val="457944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C8622FB-9374-65C3-79DE-64D8FAE31170}"/>
              </a:ext>
            </a:extLst>
          </p:cNvPr>
          <p:cNvSpPr txBox="1"/>
          <p:nvPr/>
        </p:nvSpPr>
        <p:spPr>
          <a:xfrm>
            <a:off x="907142" y="826237"/>
            <a:ext cx="10377715" cy="3785652"/>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just"/>
            <a:r>
              <a:rPr lang="el-GR" sz="2000" b="1" dirty="0">
                <a:latin typeface="Corbel" panose="020B0503020204020204" pitchFamily="34" charset="0"/>
              </a:rPr>
              <a:t>Θέτοντας μια δέσμευση: </a:t>
            </a:r>
            <a:r>
              <a:rPr lang="el-GR" sz="2000" dirty="0">
                <a:latin typeface="Corbel" panose="020B0503020204020204" pitchFamily="34" charset="0"/>
              </a:rPr>
              <a:t>Η δέσμευση για τον στόχο δράσης ενισχύεται όταν τα άτομα πραγματικά δεσμεύονται με υποσχέσεις, συχνά αποκαλούμενες συμβάσεις. Αυτές οι υποσχέσεις έχουν υποκινούμενη επίπτωση, διότι υπάρχουν συνέπειες ή κόστος σε μη τήρηση της συμφωνίας. Αυτές οι συνέπειες μπορεί να είναι προσωπικές, όπως η αυτο-επίπληξη ή κοινωνικές, αν οι δεσμεύσεις γίνονταν δημόσια ή αφορούν άλλους, όπου οι δα-πάνες μπορεί να περιλαμβάνουν αμηχανία ή κοινωνική αποδοκιμασία. Η διαδικασία λειτουργεί καλύτερα όταν τους παρέχετε ένα έντυπο για να ολοκληρώσουν - πιο ανοιχτό ή πιο συγκεκριμένο, ανάλογα με την ηλικιακή ομάδα με την οποία εργάζεστε ή το επίπεδο αλφαβητισμού. </a:t>
            </a:r>
            <a:endParaRPr lang="en-US" sz="2000" dirty="0">
              <a:latin typeface="Corbel" panose="020B0503020204020204" pitchFamily="34" charset="0"/>
            </a:endParaRPr>
          </a:p>
          <a:p>
            <a:pPr algn="just"/>
            <a:endParaRPr lang="el-GR" sz="2000" dirty="0">
              <a:latin typeface="Corbel" panose="020B0503020204020204" pitchFamily="34" charset="0"/>
            </a:endParaRPr>
          </a:p>
          <a:p>
            <a:pPr algn="just"/>
            <a:r>
              <a:rPr lang="el-GR" sz="2000" b="1" dirty="0">
                <a:latin typeface="Corbel" panose="020B0503020204020204" pitchFamily="34" charset="0"/>
              </a:rPr>
              <a:t>Απόκτηση σχετικών γνώσεων και δεξιοτήτων: </a:t>
            </a:r>
            <a:r>
              <a:rPr lang="el-GR" sz="2000" dirty="0">
                <a:latin typeface="Corbel" panose="020B0503020204020204" pitchFamily="34" charset="0"/>
              </a:rPr>
              <a:t>Η πληροφόρηση και οι δεξιότητες για την επίτευξη του στόχου δράσης είναι απαραίτητα στο επόμενο στάδιο. Είμαστε καλοί στο να τα παρέχουμε!</a:t>
            </a:r>
            <a:endParaRPr lang="en-US" sz="2000" dirty="0">
              <a:latin typeface="Corbel" panose="020B0503020204020204" pitchFamily="34" charset="0"/>
            </a:endParaRPr>
          </a:p>
        </p:txBody>
      </p:sp>
      <p:sp>
        <p:nvSpPr>
          <p:cNvPr id="8" name="Text Placeholder 7">
            <a:extLst>
              <a:ext uri="{FF2B5EF4-FFF2-40B4-BE49-F238E27FC236}">
                <a16:creationId xmlns:a16="http://schemas.microsoft.com/office/drawing/2014/main" id="{912BAFE5-9021-E704-A460-5F9E5A00CD04}"/>
              </a:ext>
            </a:extLst>
          </p:cNvPr>
          <p:cNvSpPr>
            <a:spLocks noGrp="1"/>
          </p:cNvSpPr>
          <p:nvPr>
            <p:ph type="body" idx="1"/>
          </p:nvPr>
        </p:nvSpPr>
        <p:spPr>
          <a:solidFill>
            <a:schemeClr val="accent1">
              <a:lumMod val="60000"/>
              <a:lumOff val="40000"/>
            </a:schemeClr>
          </a:solidFill>
        </p:spPr>
        <p:txBody>
          <a:bodyPr>
            <a:normAutofit/>
          </a:bodyPr>
          <a:lstStyle/>
          <a:p>
            <a:pPr algn="ctr"/>
            <a:r>
              <a:rPr lang="el-GR" sz="2400" dirty="0">
                <a:solidFill>
                  <a:schemeClr val="accent2"/>
                </a:solidFill>
                <a:latin typeface="Corbel" panose="020B0503020204020204" pitchFamily="34" charset="0"/>
              </a:rPr>
              <a:t>Βήματα ανάπτυξης δεξιοτήτων καθορισμού στόχων δράσης</a:t>
            </a:r>
            <a:endParaRPr lang="en-US" sz="2400" dirty="0">
              <a:solidFill>
                <a:schemeClr val="accent2"/>
              </a:solidFill>
              <a:latin typeface="Corbel" panose="020B0503020204020204" pitchFamily="34" charset="0"/>
            </a:endParaRPr>
          </a:p>
        </p:txBody>
      </p:sp>
    </p:spTree>
    <p:extLst>
      <p:ext uri="{BB962C8B-B14F-4D97-AF65-F5344CB8AC3E}">
        <p14:creationId xmlns:p14="http://schemas.microsoft.com/office/powerpoint/2010/main" val="34885479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C8622FB-9374-65C3-79DE-64D8FAE31170}"/>
              </a:ext>
            </a:extLst>
          </p:cNvPr>
          <p:cNvSpPr txBox="1"/>
          <p:nvPr/>
        </p:nvSpPr>
        <p:spPr>
          <a:xfrm>
            <a:off x="907142" y="1023758"/>
            <a:ext cx="10377715" cy="3477875"/>
          </a:xfrm>
          <a:prstGeom prst="rect">
            <a:avLst/>
          </a:prstGeom>
          <a:solidFill>
            <a:schemeClr val="bg1">
              <a:lumMod val="9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algn="just"/>
            <a:r>
              <a:rPr lang="el-GR" sz="2000" b="1" dirty="0">
                <a:latin typeface="Corbel" panose="020B0503020204020204" pitchFamily="34" charset="0"/>
              </a:rPr>
              <a:t>Παρακολούθηση της προόδου προς το στόχο: </a:t>
            </a:r>
            <a:r>
              <a:rPr lang="el-GR" sz="2000" dirty="0">
                <a:latin typeface="Corbel" panose="020B0503020204020204" pitchFamily="34" charset="0"/>
              </a:rPr>
              <a:t>Μπορούμε να βοηθήσουμε τα άτομα να παρακολουθούν τον τρόπο με τον οποίο το κάνουν, εστιάζοντας σε θετικά επιτεύγματα παρά σε αποτυχίες.</a:t>
            </a:r>
            <a:endParaRPr lang="en-US" sz="2000" dirty="0">
              <a:latin typeface="Corbel" panose="020B0503020204020204" pitchFamily="34" charset="0"/>
            </a:endParaRPr>
          </a:p>
          <a:p>
            <a:pPr algn="just"/>
            <a:endParaRPr lang="el-GR" sz="2000" dirty="0">
              <a:latin typeface="Corbel" panose="020B0503020204020204" pitchFamily="34" charset="0"/>
            </a:endParaRPr>
          </a:p>
          <a:p>
            <a:pPr algn="just"/>
            <a:r>
              <a:rPr lang="el-GR" sz="2000" b="1" dirty="0">
                <a:latin typeface="Corbel" panose="020B0503020204020204" pitchFamily="34" charset="0"/>
              </a:rPr>
              <a:t>Επίτευξη στόχων</a:t>
            </a:r>
            <a:r>
              <a:rPr lang="en-US" sz="2000" b="1" dirty="0">
                <a:latin typeface="Corbel" panose="020B0503020204020204" pitchFamily="34" charset="0"/>
              </a:rPr>
              <a:t>:</a:t>
            </a:r>
            <a:r>
              <a:rPr lang="el-GR" sz="2000" b="1" dirty="0">
                <a:latin typeface="Corbel" panose="020B0503020204020204" pitchFamily="34" charset="0"/>
              </a:rPr>
              <a:t> </a:t>
            </a:r>
            <a:r>
              <a:rPr lang="el-GR" sz="2000" dirty="0">
                <a:latin typeface="Corbel" panose="020B0503020204020204" pitchFamily="34" charset="0"/>
              </a:rPr>
              <a:t>Η επίτευξη ενός στόχου δράσης μπορεί να οδηγήσει σε μια αίσθηση αυτο-αποτελεσματικότητας, </a:t>
            </a:r>
            <a:r>
              <a:rPr lang="el-GR" sz="2000" dirty="0" err="1">
                <a:latin typeface="Corbel" panose="020B0503020204020204" pitchFamily="34" charset="0"/>
              </a:rPr>
              <a:t>αυτοϊκανοποίησης</a:t>
            </a:r>
            <a:r>
              <a:rPr lang="el-GR" sz="2000" dirty="0">
                <a:latin typeface="Corbel" panose="020B0503020204020204" pitchFamily="34" charset="0"/>
              </a:rPr>
              <a:t> και ολοκλήρωσης που στηρίζει την προσπάθεια ή οδηγεί στον καθορισμό όλο και πιο δύσκολων στόχων αλλαγής συμπεριφοράς.</a:t>
            </a:r>
            <a:endParaRPr lang="en-US" sz="2000" dirty="0">
              <a:latin typeface="Corbel" panose="020B0503020204020204" pitchFamily="34" charset="0"/>
            </a:endParaRPr>
          </a:p>
          <a:p>
            <a:pPr algn="just"/>
            <a:endParaRPr lang="el-GR" sz="2000" dirty="0">
              <a:latin typeface="Corbel" panose="020B0503020204020204" pitchFamily="34" charset="0"/>
            </a:endParaRPr>
          </a:p>
          <a:p>
            <a:pPr algn="just"/>
            <a:r>
              <a:rPr lang="el-GR" sz="2000" b="1" dirty="0">
                <a:latin typeface="Corbel" panose="020B0503020204020204" pitchFamily="34" charset="0"/>
              </a:rPr>
              <a:t>Χρήση στρατηγικών επίλυσης προβλημάτων και λήψης αποφάσεων: </a:t>
            </a:r>
            <a:r>
              <a:rPr lang="el-GR" sz="2000" dirty="0">
                <a:latin typeface="Corbel" panose="020B0503020204020204" pitchFamily="34" charset="0"/>
              </a:rPr>
              <a:t>Οι στρατηγικές αυτές κινητοποιούνται εάν δεν επιτευχθεί η δράση. Μπορούμε να βοηθήσουμε τα άτομα να τροποποιήσουν το στόχο δράσης τους ή να θέσουν ένα νέο, πιο εφικτό στόχο.</a:t>
            </a:r>
            <a:endParaRPr lang="en-US" sz="2000" dirty="0">
              <a:latin typeface="Corbel" panose="020B0503020204020204" pitchFamily="34" charset="0"/>
            </a:endParaRPr>
          </a:p>
        </p:txBody>
      </p:sp>
      <p:sp>
        <p:nvSpPr>
          <p:cNvPr id="8" name="Text Placeholder 7">
            <a:extLst>
              <a:ext uri="{FF2B5EF4-FFF2-40B4-BE49-F238E27FC236}">
                <a16:creationId xmlns:a16="http://schemas.microsoft.com/office/drawing/2014/main" id="{912BAFE5-9021-E704-A460-5F9E5A00CD04}"/>
              </a:ext>
            </a:extLst>
          </p:cNvPr>
          <p:cNvSpPr>
            <a:spLocks noGrp="1"/>
          </p:cNvSpPr>
          <p:nvPr>
            <p:ph type="body" idx="1"/>
          </p:nvPr>
        </p:nvSpPr>
        <p:spPr>
          <a:solidFill>
            <a:schemeClr val="accent1">
              <a:lumMod val="60000"/>
              <a:lumOff val="40000"/>
            </a:schemeClr>
          </a:solidFill>
        </p:spPr>
        <p:txBody>
          <a:bodyPr>
            <a:normAutofit/>
          </a:bodyPr>
          <a:lstStyle/>
          <a:p>
            <a:pPr algn="ctr"/>
            <a:r>
              <a:rPr lang="el-GR" sz="2400" dirty="0">
                <a:solidFill>
                  <a:schemeClr val="accent2"/>
                </a:solidFill>
                <a:latin typeface="Corbel" panose="020B0503020204020204" pitchFamily="34" charset="0"/>
              </a:rPr>
              <a:t>Βήματα ανάπτυξης δεξιοτήτων καθορισμού στόχων δράσης</a:t>
            </a:r>
            <a:endParaRPr lang="en-US" sz="2400" dirty="0">
              <a:solidFill>
                <a:schemeClr val="accent2"/>
              </a:solidFill>
              <a:latin typeface="Corbel" panose="020B0503020204020204" pitchFamily="34" charset="0"/>
            </a:endParaRPr>
          </a:p>
        </p:txBody>
      </p:sp>
    </p:spTree>
    <p:extLst>
      <p:ext uri="{BB962C8B-B14F-4D97-AF65-F5344CB8AC3E}">
        <p14:creationId xmlns:p14="http://schemas.microsoft.com/office/powerpoint/2010/main" val="35610735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C36FD9-0361-7C73-0CA3-A11BE8EEDE38}"/>
              </a:ext>
            </a:extLst>
          </p:cNvPr>
          <p:cNvSpPr>
            <a:spLocks noGrp="1"/>
          </p:cNvSpPr>
          <p:nvPr>
            <p:ph type="body" idx="1"/>
          </p:nvPr>
        </p:nvSpPr>
        <p:spPr>
          <a:xfrm>
            <a:off x="747242" y="2785130"/>
            <a:ext cx="4387383" cy="823912"/>
          </a:xfrm>
        </p:spPr>
        <p:txBody>
          <a:bodyPr>
            <a:noAutofit/>
          </a:bodyPr>
          <a:lstStyle/>
          <a:p>
            <a:pPr algn="ctr"/>
            <a:r>
              <a:rPr lang="el-GR" sz="2000" dirty="0">
                <a:latin typeface="Corbel" panose="020B0503020204020204" pitchFamily="34" charset="0"/>
              </a:rPr>
              <a:t>Προτεραιότητα στους ανταγωνιστικούς στόχους:</a:t>
            </a:r>
          </a:p>
        </p:txBody>
      </p:sp>
      <p:sp>
        <p:nvSpPr>
          <p:cNvPr id="4" name="Content Placeholder 3">
            <a:extLst>
              <a:ext uri="{FF2B5EF4-FFF2-40B4-BE49-F238E27FC236}">
                <a16:creationId xmlns:a16="http://schemas.microsoft.com/office/drawing/2014/main" id="{4FF88CCF-F24D-9606-A6F3-042C450AFDB0}"/>
              </a:ext>
            </a:extLst>
          </p:cNvPr>
          <p:cNvSpPr>
            <a:spLocks noGrp="1"/>
          </p:cNvSpPr>
          <p:nvPr>
            <p:ph sz="half" idx="2"/>
          </p:nvPr>
        </p:nvSpPr>
        <p:spPr>
          <a:xfrm>
            <a:off x="345351" y="3660914"/>
            <a:ext cx="5603165" cy="3143642"/>
          </a:xfrm>
        </p:spPr>
        <p:txBody>
          <a:bodyPr>
            <a:noAutofit/>
          </a:bodyPr>
          <a:lstStyle/>
          <a:p>
            <a:pPr marL="0" indent="0" algn="just">
              <a:buNone/>
            </a:pPr>
            <a:r>
              <a:rPr lang="el-GR" dirty="0">
                <a:latin typeface="Corbel" panose="020B0503020204020204" pitchFamily="34" charset="0"/>
              </a:rPr>
              <a:t>Όλα τα άτομα έχουν ανταγωνιστικούς στόχους οποιαδήποτε στιγμή. Για να διατηρήσουν τον επιλεγμένο στόχο συμπεριφοράς τους, πρέπει να τον προστατεύσουν από το να διακόπτεται ή να τερματίζεται πρόωρα ως αποτέλεσμα ανταγωνιστικών στόχων. Μπορούν επίσης να αναζητήσουν τρόπους για να ικανοποιήσουν ταυτόχρονα τους στόχους υγείας τους και άλλους στόχους.</a:t>
            </a:r>
          </a:p>
        </p:txBody>
      </p:sp>
      <p:sp>
        <p:nvSpPr>
          <p:cNvPr id="7" name="Text Placeholder 6">
            <a:extLst>
              <a:ext uri="{FF2B5EF4-FFF2-40B4-BE49-F238E27FC236}">
                <a16:creationId xmlns:a16="http://schemas.microsoft.com/office/drawing/2014/main" id="{115498A8-FD0E-C998-62D4-6EA075D24EBE}"/>
              </a:ext>
            </a:extLst>
          </p:cNvPr>
          <p:cNvSpPr>
            <a:spLocks noGrp="1"/>
          </p:cNvSpPr>
          <p:nvPr>
            <p:ph type="body" sz="quarter" idx="3"/>
          </p:nvPr>
        </p:nvSpPr>
        <p:spPr>
          <a:xfrm>
            <a:off x="6096000" y="2820265"/>
            <a:ext cx="5815994" cy="814713"/>
          </a:xfrm>
        </p:spPr>
        <p:txBody>
          <a:bodyPr>
            <a:noAutofit/>
          </a:bodyPr>
          <a:lstStyle/>
          <a:p>
            <a:pPr algn="ctr"/>
            <a:r>
              <a:rPr lang="el-GR" sz="2000" dirty="0">
                <a:latin typeface="Corbel" panose="020B0503020204020204" pitchFamily="34" charset="0"/>
              </a:rPr>
              <a:t>Συνειδητό φαγητό: Προστατεύοντας τους στόχους της δράσης από τις αποσπάσεις της προσοχής</a:t>
            </a:r>
            <a:r>
              <a:rPr lang="en-US" sz="2000" dirty="0">
                <a:latin typeface="Corbel" panose="020B0503020204020204" pitchFamily="34" charset="0"/>
              </a:rPr>
              <a:t>:</a:t>
            </a:r>
            <a:endParaRPr lang="el-GR" sz="2000" dirty="0">
              <a:latin typeface="Corbel" panose="020B0503020204020204" pitchFamily="34" charset="0"/>
            </a:endParaRPr>
          </a:p>
        </p:txBody>
      </p:sp>
      <p:sp>
        <p:nvSpPr>
          <p:cNvPr id="8" name="Content Placeholder 7">
            <a:extLst>
              <a:ext uri="{FF2B5EF4-FFF2-40B4-BE49-F238E27FC236}">
                <a16:creationId xmlns:a16="http://schemas.microsoft.com/office/drawing/2014/main" id="{91EE8EDB-5FF7-DA24-52A3-0A4900741C25}"/>
              </a:ext>
            </a:extLst>
          </p:cNvPr>
          <p:cNvSpPr>
            <a:spLocks noGrp="1"/>
          </p:cNvSpPr>
          <p:nvPr>
            <p:ph sz="quarter" idx="4"/>
          </p:nvPr>
        </p:nvSpPr>
        <p:spPr>
          <a:xfrm>
            <a:off x="6243484" y="3659457"/>
            <a:ext cx="5603165" cy="3109092"/>
          </a:xfrm>
        </p:spPr>
        <p:txBody>
          <a:bodyPr>
            <a:noAutofit/>
          </a:bodyPr>
          <a:lstStyle/>
          <a:p>
            <a:pPr marL="0" indent="0" algn="just">
              <a:lnSpc>
                <a:spcPct val="100000"/>
              </a:lnSpc>
              <a:spcBef>
                <a:spcPts val="0"/>
              </a:spcBef>
              <a:buNone/>
            </a:pPr>
            <a:r>
              <a:rPr lang="el-GR" dirty="0">
                <a:latin typeface="Corbel" panose="020B0503020204020204" pitchFamily="34" charset="0"/>
              </a:rPr>
              <a:t>Τα άτομα μπορούν να είναι απασχολημένα και να αποσπούν την προσοχή τους από την παρουσία φίλων ή συναδέλφων τους ή από μη υγιεινά τρόφιμα και χωρίς να σκέφτονται και ενδέχεται να μην ακολουθήσουν το σχέδιο δράσης τους. Το να κολλήσουν με το σχέδιό τους δεν σημαίνει ότι είναι αμετακίνητοι ή αρνητικοί. Σημαίνει να είναι συνειδητοποιημένοι για το φαγητό τους και σκέφτονται αν αυτό είναι αυτό που πραγματικά θέλουν να κάνουν. </a:t>
            </a:r>
            <a:r>
              <a:rPr lang="el-GR" dirty="0">
                <a:solidFill>
                  <a:srgbClr val="009999"/>
                </a:solidFill>
                <a:latin typeface="Corbel" panose="020B0503020204020204" pitchFamily="34" charset="0"/>
              </a:rPr>
              <a:t>Στο σημερινό περιβάλλον, η υγιεινή διατροφή και η σωματική άσκηση απαιτούν συνειδητή προσπάθεια</a:t>
            </a:r>
            <a:r>
              <a:rPr lang="el-GR" dirty="0">
                <a:latin typeface="Corbel" panose="020B0503020204020204" pitchFamily="34" charset="0"/>
              </a:rPr>
              <a:t>.</a:t>
            </a:r>
          </a:p>
        </p:txBody>
      </p:sp>
      <p:sp>
        <p:nvSpPr>
          <p:cNvPr id="11" name="Rectangle 10">
            <a:extLst>
              <a:ext uri="{FF2B5EF4-FFF2-40B4-BE49-F238E27FC236}">
                <a16:creationId xmlns:a16="http://schemas.microsoft.com/office/drawing/2014/main" id="{34E746A0-AB2F-10DD-7E84-B352CCDC7E0B}"/>
              </a:ext>
            </a:extLst>
          </p:cNvPr>
          <p:cNvSpPr/>
          <p:nvPr/>
        </p:nvSpPr>
        <p:spPr>
          <a:xfrm>
            <a:off x="4194739" y="2231132"/>
            <a:ext cx="3292119" cy="553998"/>
          </a:xfrm>
          <a:prstGeom prst="rect">
            <a:avLst/>
          </a:prstGeom>
          <a:noFill/>
        </p:spPr>
        <p:txBody>
          <a:bodyPr wrap="none" lIns="91440" tIns="45720" rIns="91440" bIns="45720">
            <a:spAutoFit/>
          </a:bodyPr>
          <a:lstStyle/>
          <a:p>
            <a:pPr algn="ctr"/>
            <a:r>
              <a:rPr lang="el-GR" sz="3000" dirty="0">
                <a:ln w="0"/>
                <a:solidFill>
                  <a:schemeClr val="accent1"/>
                </a:solidFill>
                <a:effectLst>
                  <a:outerShdw blurRad="38100" dist="25400" dir="5400000" algn="ctr" rotWithShape="0">
                    <a:srgbClr val="6E747A">
                      <a:alpha val="43000"/>
                    </a:srgbClr>
                  </a:outerShdw>
                </a:effectLst>
                <a:latin typeface="Corbel" panose="020B0503020204020204" pitchFamily="34" charset="0"/>
              </a:rPr>
              <a:t>Διατήρηση στόχων</a:t>
            </a:r>
            <a:endParaRPr lang="en-US" sz="3000" b="0" cap="none" spc="0" dirty="0">
              <a:ln w="0"/>
              <a:solidFill>
                <a:schemeClr val="accent1"/>
              </a:solidFill>
              <a:effectLst>
                <a:outerShdw blurRad="38100" dist="25400" dir="5400000" algn="ctr" rotWithShape="0">
                  <a:srgbClr val="6E747A">
                    <a:alpha val="43000"/>
                  </a:srgbClr>
                </a:outerShdw>
              </a:effectLst>
              <a:latin typeface="Corbel" panose="020B0503020204020204" pitchFamily="34" charset="0"/>
            </a:endParaRPr>
          </a:p>
        </p:txBody>
      </p:sp>
      <p:sp>
        <p:nvSpPr>
          <p:cNvPr id="6" name="TextBox 5">
            <a:extLst>
              <a:ext uri="{FF2B5EF4-FFF2-40B4-BE49-F238E27FC236}">
                <a16:creationId xmlns:a16="http://schemas.microsoft.com/office/drawing/2014/main" id="{1A5C600B-7ECD-0D61-72C0-2F5611D85896}"/>
              </a:ext>
            </a:extLst>
          </p:cNvPr>
          <p:cNvSpPr txBox="1"/>
          <p:nvPr/>
        </p:nvSpPr>
        <p:spPr>
          <a:xfrm>
            <a:off x="1388069" y="551169"/>
            <a:ext cx="8905460" cy="1077218"/>
          </a:xfrm>
          <a:prstGeom prst="rect">
            <a:avLst/>
          </a:prstGeom>
          <a:noFill/>
        </p:spPr>
        <p:txBody>
          <a:bodyPr wrap="square">
            <a:spAutoFit/>
          </a:bodyPr>
          <a:lstStyle/>
          <a:p>
            <a:pPr algn="ctr"/>
            <a:r>
              <a:rPr lang="el-GR" sz="3200" dirty="0">
                <a:solidFill>
                  <a:schemeClr val="accent2"/>
                </a:solidFill>
                <a:latin typeface="Corbel" panose="020B0503020204020204" pitchFamily="34" charset="0"/>
              </a:rPr>
              <a:t>Αντιμετωπίζοντας την πρόκληση της διατήρησης υγιεινών συμπεριφορών</a:t>
            </a:r>
          </a:p>
        </p:txBody>
      </p:sp>
    </p:spTree>
    <p:extLst>
      <p:ext uri="{BB962C8B-B14F-4D97-AF65-F5344CB8AC3E}">
        <p14:creationId xmlns:p14="http://schemas.microsoft.com/office/powerpoint/2010/main" val="8736032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C36FD9-0361-7C73-0CA3-A11BE8EEDE38}"/>
              </a:ext>
            </a:extLst>
          </p:cNvPr>
          <p:cNvSpPr>
            <a:spLocks noGrp="1"/>
          </p:cNvSpPr>
          <p:nvPr>
            <p:ph type="body" idx="1"/>
          </p:nvPr>
        </p:nvSpPr>
        <p:spPr>
          <a:xfrm>
            <a:off x="718676" y="2743451"/>
            <a:ext cx="4387383" cy="481424"/>
          </a:xfrm>
        </p:spPr>
        <p:txBody>
          <a:bodyPr>
            <a:noAutofit/>
          </a:bodyPr>
          <a:lstStyle/>
          <a:p>
            <a:pPr algn="ctr"/>
            <a:r>
              <a:rPr lang="el-GR" sz="2000" dirty="0">
                <a:latin typeface="Corbel" panose="020B0503020204020204" pitchFamily="34" charset="0"/>
              </a:rPr>
              <a:t>Εστιάζοντας στη μεγάλη εικόνα: </a:t>
            </a:r>
          </a:p>
        </p:txBody>
      </p:sp>
      <p:sp>
        <p:nvSpPr>
          <p:cNvPr id="4" name="Content Placeholder 3">
            <a:extLst>
              <a:ext uri="{FF2B5EF4-FFF2-40B4-BE49-F238E27FC236}">
                <a16:creationId xmlns:a16="http://schemas.microsoft.com/office/drawing/2014/main" id="{4FF88CCF-F24D-9606-A6F3-042C450AFDB0}"/>
              </a:ext>
            </a:extLst>
          </p:cNvPr>
          <p:cNvSpPr>
            <a:spLocks noGrp="1"/>
          </p:cNvSpPr>
          <p:nvPr>
            <p:ph sz="half" idx="2"/>
          </p:nvPr>
        </p:nvSpPr>
        <p:spPr>
          <a:xfrm>
            <a:off x="339169" y="3411462"/>
            <a:ext cx="5603165" cy="1448115"/>
          </a:xfrm>
        </p:spPr>
        <p:txBody>
          <a:bodyPr>
            <a:noAutofit/>
          </a:bodyPr>
          <a:lstStyle/>
          <a:p>
            <a:pPr marL="0" indent="0" algn="just">
              <a:buNone/>
            </a:pPr>
            <a:r>
              <a:rPr lang="el-GR" dirty="0">
                <a:latin typeface="Corbel" panose="020B0503020204020204" pitchFamily="34" charset="0"/>
              </a:rPr>
              <a:t>Τα άτομα μπορούν να θυμούνται ότι εάν τρώνε τρόφιμα που δεν είχαν σχεδιάσει σε μια περίπτωση, μπορούν πάντοτε να τα αντισταθμίσουν σε μια άλλη περίπτωση, έτσι ώστε συνολικά να επιτύχουν το στόχο τους.</a:t>
            </a:r>
          </a:p>
        </p:txBody>
      </p:sp>
      <p:sp>
        <p:nvSpPr>
          <p:cNvPr id="7" name="Text Placeholder 6">
            <a:extLst>
              <a:ext uri="{FF2B5EF4-FFF2-40B4-BE49-F238E27FC236}">
                <a16:creationId xmlns:a16="http://schemas.microsoft.com/office/drawing/2014/main" id="{115498A8-FD0E-C998-62D4-6EA075D24EBE}"/>
              </a:ext>
            </a:extLst>
          </p:cNvPr>
          <p:cNvSpPr>
            <a:spLocks noGrp="1"/>
          </p:cNvSpPr>
          <p:nvPr>
            <p:ph type="body" sz="quarter" idx="3"/>
          </p:nvPr>
        </p:nvSpPr>
        <p:spPr>
          <a:xfrm>
            <a:off x="6249668" y="2689438"/>
            <a:ext cx="5176240" cy="814713"/>
          </a:xfrm>
        </p:spPr>
        <p:txBody>
          <a:bodyPr>
            <a:noAutofit/>
          </a:bodyPr>
          <a:lstStyle/>
          <a:p>
            <a:pPr algn="ctr"/>
            <a:r>
              <a:rPr lang="el-GR" sz="2000" dirty="0">
                <a:latin typeface="Corbel" panose="020B0503020204020204" pitchFamily="34" charset="0"/>
              </a:rPr>
              <a:t>Συνδέοντας τους στόχους δράσης με τον </a:t>
            </a:r>
            <a:r>
              <a:rPr lang="el-GR" sz="2000" dirty="0" err="1">
                <a:latin typeface="Corbel" panose="020B0503020204020204" pitchFamily="34" charset="0"/>
              </a:rPr>
              <a:t>αυτο</a:t>
            </a:r>
            <a:r>
              <a:rPr lang="el-GR" sz="2000" dirty="0">
                <a:latin typeface="Corbel" panose="020B0503020204020204" pitchFamily="34" charset="0"/>
              </a:rPr>
              <a:t>-προσδιορισμό τους:</a:t>
            </a:r>
          </a:p>
        </p:txBody>
      </p:sp>
      <p:sp>
        <p:nvSpPr>
          <p:cNvPr id="8" name="Content Placeholder 7">
            <a:extLst>
              <a:ext uri="{FF2B5EF4-FFF2-40B4-BE49-F238E27FC236}">
                <a16:creationId xmlns:a16="http://schemas.microsoft.com/office/drawing/2014/main" id="{91EE8EDB-5FF7-DA24-52A3-0A4900741C25}"/>
              </a:ext>
            </a:extLst>
          </p:cNvPr>
          <p:cNvSpPr>
            <a:spLocks noGrp="1"/>
          </p:cNvSpPr>
          <p:nvPr>
            <p:ph sz="quarter" idx="4"/>
          </p:nvPr>
        </p:nvSpPr>
        <p:spPr>
          <a:xfrm>
            <a:off x="6249668" y="3464870"/>
            <a:ext cx="5603165" cy="1448115"/>
          </a:xfrm>
        </p:spPr>
        <p:txBody>
          <a:bodyPr>
            <a:noAutofit/>
          </a:bodyPr>
          <a:lstStyle/>
          <a:p>
            <a:pPr marL="0" indent="0" algn="just">
              <a:lnSpc>
                <a:spcPct val="100000"/>
              </a:lnSpc>
              <a:spcBef>
                <a:spcPts val="0"/>
              </a:spcBef>
              <a:buNone/>
            </a:pPr>
            <a:r>
              <a:rPr lang="el-GR" dirty="0">
                <a:latin typeface="Corbel" panose="020B0503020204020204" pitchFamily="34" charset="0"/>
              </a:rPr>
              <a:t>Μερικές φορές μπορεί να βοηθήσει τα άτομα να θυμηθούν ότι τώρα έχουν μια νέα ταυτότητα - για παράδειγμα, ως άτομα που θέλουν να φροντίσουν τον εαυτό τους.</a:t>
            </a:r>
          </a:p>
        </p:txBody>
      </p:sp>
      <p:sp>
        <p:nvSpPr>
          <p:cNvPr id="11" name="Rectangle 10">
            <a:extLst>
              <a:ext uri="{FF2B5EF4-FFF2-40B4-BE49-F238E27FC236}">
                <a16:creationId xmlns:a16="http://schemas.microsoft.com/office/drawing/2014/main" id="{34E746A0-AB2F-10DD-7E84-B352CCDC7E0B}"/>
              </a:ext>
            </a:extLst>
          </p:cNvPr>
          <p:cNvSpPr/>
          <p:nvPr/>
        </p:nvSpPr>
        <p:spPr>
          <a:xfrm>
            <a:off x="4296274" y="2096160"/>
            <a:ext cx="3292119" cy="553998"/>
          </a:xfrm>
          <a:prstGeom prst="rect">
            <a:avLst/>
          </a:prstGeom>
          <a:noFill/>
        </p:spPr>
        <p:txBody>
          <a:bodyPr wrap="none" lIns="91440" tIns="45720" rIns="91440" bIns="45720">
            <a:spAutoFit/>
          </a:bodyPr>
          <a:lstStyle/>
          <a:p>
            <a:pPr algn="ctr"/>
            <a:r>
              <a:rPr lang="el-GR" sz="3000" dirty="0">
                <a:ln w="0"/>
                <a:solidFill>
                  <a:schemeClr val="accent1"/>
                </a:solidFill>
                <a:effectLst>
                  <a:outerShdw blurRad="38100" dist="25400" dir="5400000" algn="ctr" rotWithShape="0">
                    <a:srgbClr val="6E747A">
                      <a:alpha val="43000"/>
                    </a:srgbClr>
                  </a:outerShdw>
                </a:effectLst>
                <a:latin typeface="Corbel" panose="020B0503020204020204" pitchFamily="34" charset="0"/>
              </a:rPr>
              <a:t>Διατήρηση στόχων</a:t>
            </a:r>
            <a:endParaRPr lang="en-US" sz="3000" b="0" cap="none" spc="0" dirty="0">
              <a:ln w="0"/>
              <a:solidFill>
                <a:schemeClr val="accent1"/>
              </a:solidFill>
              <a:effectLst>
                <a:outerShdw blurRad="38100" dist="25400" dir="5400000" algn="ctr" rotWithShape="0">
                  <a:srgbClr val="6E747A">
                    <a:alpha val="43000"/>
                  </a:srgbClr>
                </a:outerShdw>
              </a:effectLst>
              <a:latin typeface="Corbel" panose="020B0503020204020204" pitchFamily="34" charset="0"/>
            </a:endParaRPr>
          </a:p>
        </p:txBody>
      </p:sp>
      <p:sp>
        <p:nvSpPr>
          <p:cNvPr id="2" name="Text Placeholder 2">
            <a:extLst>
              <a:ext uri="{FF2B5EF4-FFF2-40B4-BE49-F238E27FC236}">
                <a16:creationId xmlns:a16="http://schemas.microsoft.com/office/drawing/2014/main" id="{6B8C267B-0BC1-1B59-F494-40A625C2ACB3}"/>
              </a:ext>
            </a:extLst>
          </p:cNvPr>
          <p:cNvSpPr txBox="1">
            <a:spLocks/>
          </p:cNvSpPr>
          <p:nvPr/>
        </p:nvSpPr>
        <p:spPr>
          <a:xfrm>
            <a:off x="3722151" y="4711106"/>
            <a:ext cx="4387383" cy="814713"/>
          </a:xfrm>
          <a:prstGeom prst="rect">
            <a:avLst/>
          </a:prstGeom>
        </p:spPr>
        <p:txBody>
          <a:bodyPr vert="horz" lIns="91440" tIns="45720" rIns="91440" bIns="45720" rtlCol="0" anchor="b">
            <a:noAutofit/>
          </a:bodyPr>
          <a:lstStyle>
            <a:lvl1pPr marL="0" indent="0" algn="l" defTabSz="914400" rtl="0" eaLnBrk="1" latinLnBrk="0" hangingPunct="1">
              <a:lnSpc>
                <a:spcPct val="110000"/>
              </a:lnSpc>
              <a:spcBef>
                <a:spcPts val="1000"/>
              </a:spcBef>
              <a:buFont typeface="Arial" panose="020B0604020202020204" pitchFamily="34" charset="0"/>
              <a:buNone/>
              <a:defRPr sz="2400" b="1" kern="1200" cap="none" baseline="0">
                <a:solidFill>
                  <a:schemeClr val="tx1"/>
                </a:solidFill>
                <a:latin typeface="+mn-lt"/>
                <a:ea typeface="+mn-ea"/>
                <a:cs typeface="+mn-cs"/>
              </a:defRPr>
            </a:lvl1pPr>
            <a:lvl2pPr marL="457200" indent="0" algn="l" defTabSz="914400" rtl="0" eaLnBrk="1" latinLnBrk="0" hangingPunct="1">
              <a:lnSpc>
                <a:spcPct val="11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11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1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11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l-GR" sz="2000" dirty="0">
                <a:latin typeface="Corbel" panose="020B0503020204020204" pitchFamily="34" charset="0"/>
              </a:rPr>
              <a:t>Τη σωστή απόδοση των επιτυχιών και των αποτυχιών τους: </a:t>
            </a:r>
          </a:p>
        </p:txBody>
      </p:sp>
      <p:sp>
        <p:nvSpPr>
          <p:cNvPr id="5" name="Content Placeholder 3">
            <a:extLst>
              <a:ext uri="{FF2B5EF4-FFF2-40B4-BE49-F238E27FC236}">
                <a16:creationId xmlns:a16="http://schemas.microsoft.com/office/drawing/2014/main" id="{ACE0A657-885C-9F0B-A11A-9193D0F22903}"/>
              </a:ext>
            </a:extLst>
          </p:cNvPr>
          <p:cNvSpPr txBox="1">
            <a:spLocks/>
          </p:cNvSpPr>
          <p:nvPr/>
        </p:nvSpPr>
        <p:spPr>
          <a:xfrm>
            <a:off x="3265892" y="5525819"/>
            <a:ext cx="5603164" cy="1448115"/>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dirty="0">
                <a:latin typeface="Corbel" panose="020B0503020204020204" pitchFamily="34" charset="0"/>
              </a:rPr>
              <a:t>Αυτό επιτρέπει στα άτομα να διεκδικήσουν την επιτυχία και να νιώσουν καλά γι' αυτούς και να αναγνωρίσουν ότι οι αποτυχίες μπορούν να προκληθούν από περιστάσεις που δεν είναι υπό τον έλεγχό τους.</a:t>
            </a:r>
          </a:p>
        </p:txBody>
      </p:sp>
      <p:sp>
        <p:nvSpPr>
          <p:cNvPr id="12" name="TextBox 11">
            <a:extLst>
              <a:ext uri="{FF2B5EF4-FFF2-40B4-BE49-F238E27FC236}">
                <a16:creationId xmlns:a16="http://schemas.microsoft.com/office/drawing/2014/main" id="{CBC9A096-E349-215E-E5EB-F6EF7006ECA0}"/>
              </a:ext>
            </a:extLst>
          </p:cNvPr>
          <p:cNvSpPr txBox="1"/>
          <p:nvPr/>
        </p:nvSpPr>
        <p:spPr>
          <a:xfrm>
            <a:off x="934716" y="608123"/>
            <a:ext cx="9587509"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3200" b="0" i="0" u="none" strike="noStrike" kern="1200" cap="none" spc="0" normalizeH="0" baseline="0" noProof="0" dirty="0">
                <a:ln>
                  <a:noFill/>
                </a:ln>
                <a:solidFill>
                  <a:srgbClr val="00A5AB"/>
                </a:solidFill>
                <a:effectLst/>
                <a:uLnTx/>
                <a:uFillTx/>
                <a:latin typeface="Corbel" panose="020B0503020204020204" pitchFamily="34" charset="0"/>
                <a:ea typeface="+mn-ea"/>
                <a:cs typeface="+mn-cs"/>
              </a:rPr>
              <a:t>Αντιμετωπίζοντας την πρόκληση της διατήρησης υγιεινών συμπεριφορών</a:t>
            </a:r>
          </a:p>
        </p:txBody>
      </p:sp>
    </p:spTree>
    <p:extLst>
      <p:ext uri="{BB962C8B-B14F-4D97-AF65-F5344CB8AC3E}">
        <p14:creationId xmlns:p14="http://schemas.microsoft.com/office/powerpoint/2010/main" val="22073850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FF88CCF-F24D-9606-A6F3-042C450AFDB0}"/>
              </a:ext>
            </a:extLst>
          </p:cNvPr>
          <p:cNvSpPr>
            <a:spLocks noGrp="1"/>
          </p:cNvSpPr>
          <p:nvPr>
            <p:ph sz="half" idx="2"/>
          </p:nvPr>
        </p:nvSpPr>
        <p:spPr>
          <a:xfrm>
            <a:off x="311665" y="3124098"/>
            <a:ext cx="5306232" cy="1448115"/>
          </a:xfrm>
        </p:spPr>
        <p:txBody>
          <a:bodyPr>
            <a:noAutofit/>
          </a:bodyPr>
          <a:lstStyle/>
          <a:p>
            <a:pPr marL="0" indent="0" algn="ctr">
              <a:buNone/>
            </a:pPr>
            <a:r>
              <a:rPr lang="el-GR" sz="2000" dirty="0">
                <a:latin typeface="Corbel" panose="020B0503020204020204" pitchFamily="34" charset="0"/>
              </a:rPr>
              <a:t>Η προσαρμογή στα σχέδια δράσης μπορεί να καταστήσει την επιλεγείσα συμπεριφορά ρουτίνα – νέες συνήθειες αναπτύσσονται.</a:t>
            </a:r>
          </a:p>
        </p:txBody>
      </p:sp>
      <p:sp>
        <p:nvSpPr>
          <p:cNvPr id="11" name="Rectangle 10">
            <a:extLst>
              <a:ext uri="{FF2B5EF4-FFF2-40B4-BE49-F238E27FC236}">
                <a16:creationId xmlns:a16="http://schemas.microsoft.com/office/drawing/2014/main" id="{34E746A0-AB2F-10DD-7E84-B352CCDC7E0B}"/>
              </a:ext>
            </a:extLst>
          </p:cNvPr>
          <p:cNvSpPr/>
          <p:nvPr/>
        </p:nvSpPr>
        <p:spPr>
          <a:xfrm>
            <a:off x="213964" y="2455847"/>
            <a:ext cx="5501634" cy="523220"/>
          </a:xfrm>
          <a:prstGeom prst="rect">
            <a:avLst/>
          </a:prstGeom>
          <a:noFill/>
        </p:spPr>
        <p:txBody>
          <a:bodyPr wrap="none" lIns="91440" tIns="45720" rIns="91440" bIns="45720">
            <a:spAutoFit/>
          </a:bodyPr>
          <a:lstStyle/>
          <a:p>
            <a:pPr algn="ctr"/>
            <a:r>
              <a:rPr lang="el-GR" sz="2800" dirty="0">
                <a:ln w="0"/>
                <a:solidFill>
                  <a:schemeClr val="accent1"/>
                </a:solidFill>
                <a:effectLst>
                  <a:outerShdw blurRad="38100" dist="25400" dir="5400000" algn="ctr" rotWithShape="0">
                    <a:srgbClr val="6E747A">
                      <a:alpha val="43000"/>
                    </a:srgbClr>
                  </a:outerShdw>
                </a:effectLst>
                <a:latin typeface="Corbel" panose="020B0503020204020204" pitchFamily="34" charset="0"/>
              </a:rPr>
              <a:t>Ανάπτυξη ρουτινών και συνηθειών</a:t>
            </a:r>
          </a:p>
        </p:txBody>
      </p:sp>
      <p:sp>
        <p:nvSpPr>
          <p:cNvPr id="9" name="TextBox 8">
            <a:extLst>
              <a:ext uri="{FF2B5EF4-FFF2-40B4-BE49-F238E27FC236}">
                <a16:creationId xmlns:a16="http://schemas.microsoft.com/office/drawing/2014/main" id="{2F53B8FF-9837-438B-3F89-A4E0B3A87915}"/>
              </a:ext>
            </a:extLst>
          </p:cNvPr>
          <p:cNvSpPr txBox="1"/>
          <p:nvPr/>
        </p:nvSpPr>
        <p:spPr>
          <a:xfrm>
            <a:off x="1282780" y="632964"/>
            <a:ext cx="9626440"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3200" b="0" i="0" u="none" strike="noStrike" kern="1200" cap="none" spc="0" normalizeH="0" baseline="0" noProof="0" dirty="0">
                <a:ln>
                  <a:noFill/>
                </a:ln>
                <a:solidFill>
                  <a:srgbClr val="00A5AB"/>
                </a:solidFill>
                <a:effectLst/>
                <a:uLnTx/>
                <a:uFillTx/>
                <a:latin typeface="Corbel" panose="020B0503020204020204" pitchFamily="34" charset="0"/>
                <a:ea typeface="+mn-ea"/>
                <a:cs typeface="+mn-cs"/>
              </a:rPr>
              <a:t>Αντιμετωπίζοντας την πρόκληση της διατήρησης υγιεινών συμπεριφορών</a:t>
            </a:r>
          </a:p>
        </p:txBody>
      </p:sp>
      <p:sp>
        <p:nvSpPr>
          <p:cNvPr id="17" name="Rectangle 16">
            <a:extLst>
              <a:ext uri="{FF2B5EF4-FFF2-40B4-BE49-F238E27FC236}">
                <a16:creationId xmlns:a16="http://schemas.microsoft.com/office/drawing/2014/main" id="{C170FBA1-FBA9-E06C-BED7-EFCA1B8673FF}"/>
              </a:ext>
            </a:extLst>
          </p:cNvPr>
          <p:cNvSpPr/>
          <p:nvPr/>
        </p:nvSpPr>
        <p:spPr>
          <a:xfrm>
            <a:off x="6340394" y="2425928"/>
            <a:ext cx="5383974" cy="523220"/>
          </a:xfrm>
          <a:prstGeom prst="rect">
            <a:avLst/>
          </a:prstGeom>
          <a:noFill/>
        </p:spPr>
        <p:txBody>
          <a:bodyPr wrap="none" lIns="91440" tIns="45720" rIns="91440" bIns="45720">
            <a:spAutoFit/>
          </a:bodyPr>
          <a:lstStyle/>
          <a:p>
            <a:pPr algn="ctr"/>
            <a:r>
              <a:rPr lang="el-GR" sz="2800" dirty="0">
                <a:ln w="0"/>
                <a:solidFill>
                  <a:schemeClr val="accent1"/>
                </a:solidFill>
                <a:effectLst>
                  <a:outerShdw blurRad="38100" dist="25400" dir="5400000" algn="ctr" rotWithShape="0">
                    <a:srgbClr val="6E747A">
                      <a:alpha val="43000"/>
                    </a:srgbClr>
                  </a:outerShdw>
                </a:effectLst>
                <a:latin typeface="Corbel" panose="020B0503020204020204" pitchFamily="34" charset="0"/>
              </a:rPr>
              <a:t>Αντικατάσταση με χρήσιμη σκέψη</a:t>
            </a:r>
          </a:p>
        </p:txBody>
      </p:sp>
      <p:sp>
        <p:nvSpPr>
          <p:cNvPr id="18" name="Content Placeholder 3">
            <a:extLst>
              <a:ext uri="{FF2B5EF4-FFF2-40B4-BE49-F238E27FC236}">
                <a16:creationId xmlns:a16="http://schemas.microsoft.com/office/drawing/2014/main" id="{4597E0ED-B12E-8770-0292-116FD02D74F2}"/>
              </a:ext>
            </a:extLst>
          </p:cNvPr>
          <p:cNvSpPr txBox="1">
            <a:spLocks/>
          </p:cNvSpPr>
          <p:nvPr/>
        </p:nvSpPr>
        <p:spPr>
          <a:xfrm>
            <a:off x="5977874" y="3154017"/>
            <a:ext cx="6109014" cy="1448115"/>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l-GR" sz="2000" dirty="0">
                <a:latin typeface="Corbel" panose="020B0503020204020204" pitchFamily="34" charset="0"/>
              </a:rPr>
              <a:t>Τα άτομα μπορούν να υποκαταστήσουν εναλλακτικές, πιο χρήσιμες σκέψεις για την πραγματοποίηση αλλαγών έναντι λιγότερο χρήσιμων.</a:t>
            </a:r>
          </a:p>
        </p:txBody>
      </p:sp>
      <p:sp>
        <p:nvSpPr>
          <p:cNvPr id="19" name="Rectangle 18">
            <a:extLst>
              <a:ext uri="{FF2B5EF4-FFF2-40B4-BE49-F238E27FC236}">
                <a16:creationId xmlns:a16="http://schemas.microsoft.com/office/drawing/2014/main" id="{5017C0D3-DDBF-B117-9DFF-5D278970E101}"/>
              </a:ext>
            </a:extLst>
          </p:cNvPr>
          <p:cNvSpPr/>
          <p:nvPr/>
        </p:nvSpPr>
        <p:spPr>
          <a:xfrm>
            <a:off x="1828672" y="4602132"/>
            <a:ext cx="8298402" cy="523220"/>
          </a:xfrm>
          <a:prstGeom prst="rect">
            <a:avLst/>
          </a:prstGeom>
          <a:noFill/>
        </p:spPr>
        <p:txBody>
          <a:bodyPr wrap="square" lIns="91440" tIns="45720" rIns="91440" bIns="45720">
            <a:spAutoFit/>
          </a:bodyPr>
          <a:lstStyle/>
          <a:p>
            <a:pPr algn="ctr"/>
            <a:r>
              <a:rPr lang="el-GR" sz="2800" dirty="0">
                <a:ln w="0"/>
                <a:solidFill>
                  <a:schemeClr val="accent1"/>
                </a:solidFill>
                <a:effectLst>
                  <a:outerShdw blurRad="38100" dist="25400" dir="5400000" algn="ctr" rotWithShape="0">
                    <a:srgbClr val="6E747A">
                      <a:alpha val="43000"/>
                    </a:srgbClr>
                  </a:outerShdw>
                </a:effectLst>
                <a:latin typeface="Corbel" panose="020B0503020204020204" pitchFamily="34" charset="0"/>
              </a:rPr>
              <a:t>Αντιμετωπίζοντας την </a:t>
            </a:r>
            <a:r>
              <a:rPr lang="el-GR" sz="2800" dirty="0" err="1">
                <a:ln w="0"/>
                <a:solidFill>
                  <a:schemeClr val="accent1"/>
                </a:solidFill>
                <a:effectLst>
                  <a:outerShdw blurRad="38100" dist="25400" dir="5400000" algn="ctr" rotWithShape="0">
                    <a:srgbClr val="6E747A">
                      <a:alpha val="43000"/>
                    </a:srgbClr>
                  </a:outerShdw>
                </a:effectLst>
                <a:latin typeface="Corbel" panose="020B0503020204020204" pitchFamily="34" charset="0"/>
              </a:rPr>
              <a:t>αυτο</a:t>
            </a:r>
            <a:r>
              <a:rPr lang="el-GR" sz="2800" dirty="0">
                <a:ln w="0"/>
                <a:solidFill>
                  <a:schemeClr val="accent1"/>
                </a:solidFill>
                <a:effectLst>
                  <a:outerShdw blurRad="38100" dist="25400" dir="5400000" algn="ctr" rotWithShape="0">
                    <a:srgbClr val="6E747A">
                      <a:alpha val="43000"/>
                    </a:srgbClr>
                  </a:outerShdw>
                </a:effectLst>
                <a:latin typeface="Corbel" panose="020B0503020204020204" pitchFamily="34" charset="0"/>
              </a:rPr>
              <a:t>-αποτελεσματικότητα</a:t>
            </a:r>
          </a:p>
        </p:txBody>
      </p:sp>
      <p:sp>
        <p:nvSpPr>
          <p:cNvPr id="20" name="Content Placeholder 3">
            <a:extLst>
              <a:ext uri="{FF2B5EF4-FFF2-40B4-BE49-F238E27FC236}">
                <a16:creationId xmlns:a16="http://schemas.microsoft.com/office/drawing/2014/main" id="{06F5E9A5-AFB0-C09F-43FF-A5C8CB5E319A}"/>
              </a:ext>
            </a:extLst>
          </p:cNvPr>
          <p:cNvSpPr txBox="1">
            <a:spLocks/>
          </p:cNvSpPr>
          <p:nvPr/>
        </p:nvSpPr>
        <p:spPr>
          <a:xfrm>
            <a:off x="2511902" y="5155271"/>
            <a:ext cx="7168196" cy="1448115"/>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l-GR" sz="2000" dirty="0">
                <a:latin typeface="Corbel" panose="020B0503020204020204" pitchFamily="34" charset="0"/>
              </a:rPr>
              <a:t>Οι ισχυρές πεποιθήσεις για την ικανότητά τους να αντιμετωπίζουν τα εμπόδια - η πεποίθηση ότι μπορούν να πραγματοποιήσουν τις προθέσεις τους ακόμη και υπό δύσκολες συνθήκες - μπορεί να είναι πολύ χρήσιμη σε αυτό το στάδιο.</a:t>
            </a:r>
          </a:p>
        </p:txBody>
      </p:sp>
    </p:spTree>
    <p:extLst>
      <p:ext uri="{BB962C8B-B14F-4D97-AF65-F5344CB8AC3E}">
        <p14:creationId xmlns:p14="http://schemas.microsoft.com/office/powerpoint/2010/main" val="23357055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C36FD9-0361-7C73-0CA3-A11BE8EEDE38}"/>
              </a:ext>
            </a:extLst>
          </p:cNvPr>
          <p:cNvSpPr>
            <a:spLocks noGrp="1"/>
          </p:cNvSpPr>
          <p:nvPr>
            <p:ph type="body" idx="1"/>
          </p:nvPr>
        </p:nvSpPr>
        <p:spPr>
          <a:xfrm>
            <a:off x="773747" y="3429000"/>
            <a:ext cx="4387383" cy="583397"/>
          </a:xfrm>
        </p:spPr>
        <p:txBody>
          <a:bodyPr>
            <a:noAutofit/>
          </a:bodyPr>
          <a:lstStyle/>
          <a:p>
            <a:pPr algn="ctr"/>
            <a:r>
              <a:rPr lang="el-GR" sz="2000" dirty="0">
                <a:latin typeface="Corbel" panose="020B0503020204020204" pitchFamily="34" charset="0"/>
              </a:rPr>
              <a:t>Έλεγχος ερεθισμάτων: </a:t>
            </a:r>
          </a:p>
        </p:txBody>
      </p:sp>
      <p:sp>
        <p:nvSpPr>
          <p:cNvPr id="4" name="Content Placeholder 3">
            <a:extLst>
              <a:ext uri="{FF2B5EF4-FFF2-40B4-BE49-F238E27FC236}">
                <a16:creationId xmlns:a16="http://schemas.microsoft.com/office/drawing/2014/main" id="{4FF88CCF-F24D-9606-A6F3-042C450AFDB0}"/>
              </a:ext>
            </a:extLst>
          </p:cNvPr>
          <p:cNvSpPr>
            <a:spLocks noGrp="1"/>
          </p:cNvSpPr>
          <p:nvPr>
            <p:ph sz="half" idx="2"/>
          </p:nvPr>
        </p:nvSpPr>
        <p:spPr>
          <a:xfrm>
            <a:off x="345351" y="4102398"/>
            <a:ext cx="5603165" cy="1679712"/>
          </a:xfrm>
        </p:spPr>
        <p:txBody>
          <a:bodyPr>
            <a:noAutofit/>
          </a:bodyPr>
          <a:lstStyle/>
          <a:p>
            <a:pPr marL="0" indent="0" algn="ctr">
              <a:buNone/>
            </a:pPr>
            <a:r>
              <a:rPr lang="el-GR" sz="2000" dirty="0">
                <a:latin typeface="Corbel" panose="020B0503020204020204" pitchFamily="34" charset="0"/>
              </a:rPr>
              <a:t>Τα άτομα μπορούν να αναδιαρθρώσουν το προσωπικό τους περιβάλλον για να το κάνουν πιο υποστηρικτικό, αφαιρώντας τις υποδείξεις για λιγότερο υγιεινή διατροφή και προσθέτοντας εναύσματα για πιο υγιεινή διατροφή.</a:t>
            </a:r>
          </a:p>
        </p:txBody>
      </p:sp>
      <p:sp>
        <p:nvSpPr>
          <p:cNvPr id="7" name="Text Placeholder 6">
            <a:extLst>
              <a:ext uri="{FF2B5EF4-FFF2-40B4-BE49-F238E27FC236}">
                <a16:creationId xmlns:a16="http://schemas.microsoft.com/office/drawing/2014/main" id="{115498A8-FD0E-C998-62D4-6EA075D24EBE}"/>
              </a:ext>
            </a:extLst>
          </p:cNvPr>
          <p:cNvSpPr>
            <a:spLocks noGrp="1"/>
          </p:cNvSpPr>
          <p:nvPr>
            <p:ph type="body" sz="quarter" idx="3"/>
          </p:nvPr>
        </p:nvSpPr>
        <p:spPr>
          <a:xfrm>
            <a:off x="5948515" y="3295318"/>
            <a:ext cx="5963478" cy="814713"/>
          </a:xfrm>
        </p:spPr>
        <p:txBody>
          <a:bodyPr>
            <a:noAutofit/>
          </a:bodyPr>
          <a:lstStyle/>
          <a:p>
            <a:pPr algn="ctr"/>
            <a:r>
              <a:rPr lang="el-GR" sz="2000" dirty="0">
                <a:latin typeface="Corbel" panose="020B0503020204020204" pitchFamily="34" charset="0"/>
              </a:rPr>
              <a:t>Αναζήτηση κοινωνικής υποστήριξης:</a:t>
            </a:r>
          </a:p>
        </p:txBody>
      </p:sp>
      <p:sp>
        <p:nvSpPr>
          <p:cNvPr id="8" name="Content Placeholder 7">
            <a:extLst>
              <a:ext uri="{FF2B5EF4-FFF2-40B4-BE49-F238E27FC236}">
                <a16:creationId xmlns:a16="http://schemas.microsoft.com/office/drawing/2014/main" id="{91EE8EDB-5FF7-DA24-52A3-0A4900741C25}"/>
              </a:ext>
            </a:extLst>
          </p:cNvPr>
          <p:cNvSpPr>
            <a:spLocks noGrp="1"/>
          </p:cNvSpPr>
          <p:nvPr>
            <p:ph sz="quarter" idx="4"/>
          </p:nvPr>
        </p:nvSpPr>
        <p:spPr>
          <a:xfrm>
            <a:off x="6446328" y="4409641"/>
            <a:ext cx="4967853" cy="814713"/>
          </a:xfrm>
        </p:spPr>
        <p:txBody>
          <a:bodyPr>
            <a:noAutofit/>
          </a:bodyPr>
          <a:lstStyle/>
          <a:p>
            <a:pPr marL="0" indent="0" algn="ctr">
              <a:lnSpc>
                <a:spcPct val="100000"/>
              </a:lnSpc>
              <a:spcBef>
                <a:spcPts val="0"/>
              </a:spcBef>
              <a:buNone/>
            </a:pPr>
            <a:r>
              <a:rPr lang="el-GR" sz="2000" dirty="0">
                <a:latin typeface="Corbel" panose="020B0503020204020204" pitchFamily="34" charset="0"/>
              </a:rPr>
              <a:t>Τα άτομα μπορούν να αναζητήσουν τη βοήθεια των γύρω τους.</a:t>
            </a:r>
          </a:p>
        </p:txBody>
      </p:sp>
      <p:sp>
        <p:nvSpPr>
          <p:cNvPr id="11" name="Rectangle 10">
            <a:extLst>
              <a:ext uri="{FF2B5EF4-FFF2-40B4-BE49-F238E27FC236}">
                <a16:creationId xmlns:a16="http://schemas.microsoft.com/office/drawing/2014/main" id="{34E746A0-AB2F-10DD-7E84-B352CCDC7E0B}"/>
              </a:ext>
            </a:extLst>
          </p:cNvPr>
          <p:cNvSpPr/>
          <p:nvPr/>
        </p:nvSpPr>
        <p:spPr>
          <a:xfrm>
            <a:off x="2245488" y="2348843"/>
            <a:ext cx="7406055" cy="954107"/>
          </a:xfrm>
          <a:prstGeom prst="rect">
            <a:avLst/>
          </a:prstGeom>
          <a:noFill/>
        </p:spPr>
        <p:txBody>
          <a:bodyPr wrap="square" lIns="91440" tIns="45720" rIns="91440" bIns="45720">
            <a:spAutoFit/>
          </a:bodyPr>
          <a:lstStyle/>
          <a:p>
            <a:pPr algn="ctr"/>
            <a:r>
              <a:rPr lang="el-GR" sz="2800" dirty="0">
                <a:ln w="0"/>
                <a:solidFill>
                  <a:schemeClr val="accent1"/>
                </a:solidFill>
                <a:effectLst>
                  <a:outerShdw blurRad="38100" dist="25400" dir="5400000" algn="ctr" rotWithShape="0">
                    <a:srgbClr val="6E747A">
                      <a:alpha val="43000"/>
                    </a:srgbClr>
                  </a:outerShdw>
                </a:effectLst>
                <a:latin typeface="Corbel" panose="020B0503020204020204" pitchFamily="34" charset="0"/>
              </a:rPr>
              <a:t>Δημιουργία προσωπικών περιβαλλόντων για την επίτευξη στόχων δράσης</a:t>
            </a:r>
          </a:p>
        </p:txBody>
      </p:sp>
      <p:sp>
        <p:nvSpPr>
          <p:cNvPr id="6" name="TextBox 5">
            <a:extLst>
              <a:ext uri="{FF2B5EF4-FFF2-40B4-BE49-F238E27FC236}">
                <a16:creationId xmlns:a16="http://schemas.microsoft.com/office/drawing/2014/main" id="{1A5C600B-7ECD-0D61-72C0-2F5611D85896}"/>
              </a:ext>
            </a:extLst>
          </p:cNvPr>
          <p:cNvSpPr txBox="1"/>
          <p:nvPr/>
        </p:nvSpPr>
        <p:spPr>
          <a:xfrm>
            <a:off x="1388069" y="551169"/>
            <a:ext cx="8905460" cy="1077218"/>
          </a:xfrm>
          <a:prstGeom prst="rect">
            <a:avLst/>
          </a:prstGeom>
          <a:noFill/>
        </p:spPr>
        <p:txBody>
          <a:bodyPr wrap="square">
            <a:spAutoFit/>
          </a:bodyPr>
          <a:lstStyle/>
          <a:p>
            <a:pPr algn="ctr"/>
            <a:r>
              <a:rPr lang="el-GR" sz="3200" dirty="0">
                <a:solidFill>
                  <a:schemeClr val="accent2"/>
                </a:solidFill>
                <a:latin typeface="Corbel" panose="020B0503020204020204" pitchFamily="34" charset="0"/>
              </a:rPr>
              <a:t>Αντιμετωπίζοντας την πρόκληση της διατήρησης υγιεινών συμπεριφορών</a:t>
            </a:r>
          </a:p>
        </p:txBody>
      </p:sp>
    </p:spTree>
    <p:extLst>
      <p:ext uri="{BB962C8B-B14F-4D97-AF65-F5344CB8AC3E}">
        <p14:creationId xmlns:p14="http://schemas.microsoft.com/office/powerpoint/2010/main" val="7713871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4FF88CCF-F24D-9606-A6F3-042C450AFDB0}"/>
              </a:ext>
            </a:extLst>
          </p:cNvPr>
          <p:cNvSpPr>
            <a:spLocks noGrp="1"/>
          </p:cNvSpPr>
          <p:nvPr>
            <p:ph sz="half" idx="2"/>
          </p:nvPr>
        </p:nvSpPr>
        <p:spPr>
          <a:xfrm>
            <a:off x="237634" y="4024742"/>
            <a:ext cx="5603165" cy="1679712"/>
          </a:xfrm>
        </p:spPr>
        <p:txBody>
          <a:bodyPr>
            <a:noAutofit/>
          </a:bodyPr>
          <a:lstStyle/>
          <a:p>
            <a:pPr marL="0" indent="0" algn="ctr">
              <a:buNone/>
            </a:pPr>
            <a:r>
              <a:rPr lang="el-GR" sz="2000" dirty="0">
                <a:latin typeface="Corbel" panose="020B0503020204020204" pitchFamily="34" charset="0"/>
              </a:rPr>
              <a:t>Η κατανάλωση υγιεινών τροφίμων γίνεται ευχάριστη καθώς τα υγιεινά τρόφιμα γίνονται οικεία και όταν τα άτομα μαθαίνουν τις δεξιότητες για να τα κάνουν νόστιμα.</a:t>
            </a:r>
          </a:p>
        </p:txBody>
      </p:sp>
      <p:sp>
        <p:nvSpPr>
          <p:cNvPr id="8" name="Content Placeholder 7">
            <a:extLst>
              <a:ext uri="{FF2B5EF4-FFF2-40B4-BE49-F238E27FC236}">
                <a16:creationId xmlns:a16="http://schemas.microsoft.com/office/drawing/2014/main" id="{91EE8EDB-5FF7-DA24-52A3-0A4900741C25}"/>
              </a:ext>
            </a:extLst>
          </p:cNvPr>
          <p:cNvSpPr>
            <a:spLocks noGrp="1"/>
          </p:cNvSpPr>
          <p:nvPr>
            <p:ph sz="quarter" idx="4"/>
          </p:nvPr>
        </p:nvSpPr>
        <p:spPr>
          <a:xfrm>
            <a:off x="6180209" y="3865715"/>
            <a:ext cx="5774157" cy="2905559"/>
          </a:xfrm>
        </p:spPr>
        <p:txBody>
          <a:bodyPr>
            <a:noAutofit/>
          </a:bodyPr>
          <a:lstStyle/>
          <a:p>
            <a:pPr marL="0" indent="0" algn="ctr">
              <a:lnSpc>
                <a:spcPct val="100000"/>
              </a:lnSpc>
              <a:spcBef>
                <a:spcPts val="0"/>
              </a:spcBef>
              <a:buNone/>
            </a:pPr>
            <a:r>
              <a:rPr lang="el-GR" sz="2000" dirty="0">
                <a:latin typeface="Corbel" panose="020B0503020204020204" pitchFamily="34" charset="0"/>
              </a:rPr>
              <a:t>Τα άτομα μπορούν να δημιουργήσουν τις δικές τους προσωπικές πολιτικές τροφίμων ή συστήματα για να διαχειριστούν, μακροπρόθεσμα, τις πολυάριθμες και αντικρουόμενες αξίες που έχουν για τις επιλογές τροφίμων τους. </a:t>
            </a:r>
          </a:p>
          <a:p>
            <a:pPr marL="0" indent="0" algn="ctr">
              <a:lnSpc>
                <a:spcPct val="100000"/>
              </a:lnSpc>
              <a:spcBef>
                <a:spcPts val="0"/>
              </a:spcBef>
              <a:buNone/>
            </a:pPr>
            <a:r>
              <a:rPr lang="el-GR" sz="2000" i="1" dirty="0">
                <a:solidFill>
                  <a:srgbClr val="009999"/>
                </a:solidFill>
                <a:latin typeface="Corbel" panose="020B0503020204020204" pitchFamily="34" charset="0"/>
              </a:rPr>
              <a:t>Π.χ., μπορεί να έχουν μια πολιτική ότι θα έχουν πάντα πρωινό πριν φύγουν από το σπίτι, ακόμα κι αν είναι μικρό.</a:t>
            </a:r>
          </a:p>
        </p:txBody>
      </p:sp>
      <p:sp>
        <p:nvSpPr>
          <p:cNvPr id="11" name="Rectangle 10">
            <a:extLst>
              <a:ext uri="{FF2B5EF4-FFF2-40B4-BE49-F238E27FC236}">
                <a16:creationId xmlns:a16="http://schemas.microsoft.com/office/drawing/2014/main" id="{34E746A0-AB2F-10DD-7E84-B352CCDC7E0B}"/>
              </a:ext>
            </a:extLst>
          </p:cNvPr>
          <p:cNvSpPr/>
          <p:nvPr/>
        </p:nvSpPr>
        <p:spPr>
          <a:xfrm>
            <a:off x="106017" y="2935459"/>
            <a:ext cx="5603165" cy="461665"/>
          </a:xfrm>
          <a:prstGeom prst="rect">
            <a:avLst/>
          </a:prstGeom>
          <a:noFill/>
        </p:spPr>
        <p:txBody>
          <a:bodyPr wrap="square" lIns="91440" tIns="45720" rIns="91440" bIns="45720">
            <a:spAutoFit/>
          </a:bodyPr>
          <a:lstStyle/>
          <a:p>
            <a:pPr algn="ctr"/>
            <a:r>
              <a:rPr lang="el-GR" sz="2400" dirty="0">
                <a:ln w="0"/>
                <a:solidFill>
                  <a:schemeClr val="accent1"/>
                </a:solidFill>
                <a:effectLst>
                  <a:outerShdw blurRad="38100" dist="25400" dir="5400000" algn="ctr" rotWithShape="0">
                    <a:srgbClr val="6E747A">
                      <a:alpha val="43000"/>
                    </a:srgbClr>
                  </a:outerShdw>
                </a:effectLst>
                <a:latin typeface="Corbel" panose="020B0503020204020204" pitchFamily="34" charset="0"/>
              </a:rPr>
              <a:t> Απολαμβάνοντας Υγιεινά Τρόφιμα</a:t>
            </a:r>
            <a:endParaRPr lang="el-GR" sz="2400" dirty="0">
              <a:ln w="0"/>
              <a:solidFill>
                <a:schemeClr val="accent2"/>
              </a:solidFill>
              <a:effectLst>
                <a:outerShdw blurRad="38100" dist="25400" dir="5400000" algn="ctr" rotWithShape="0">
                  <a:srgbClr val="6E747A">
                    <a:alpha val="43000"/>
                  </a:srgbClr>
                </a:outerShdw>
              </a:effectLst>
              <a:latin typeface="Corbel" panose="020B0503020204020204" pitchFamily="34" charset="0"/>
            </a:endParaRPr>
          </a:p>
        </p:txBody>
      </p:sp>
      <p:sp>
        <p:nvSpPr>
          <p:cNvPr id="6" name="TextBox 5">
            <a:extLst>
              <a:ext uri="{FF2B5EF4-FFF2-40B4-BE49-F238E27FC236}">
                <a16:creationId xmlns:a16="http://schemas.microsoft.com/office/drawing/2014/main" id="{1A5C600B-7ECD-0D61-72C0-2F5611D85896}"/>
              </a:ext>
            </a:extLst>
          </p:cNvPr>
          <p:cNvSpPr txBox="1"/>
          <p:nvPr/>
        </p:nvSpPr>
        <p:spPr>
          <a:xfrm>
            <a:off x="1388069" y="551169"/>
            <a:ext cx="8905460" cy="1077218"/>
          </a:xfrm>
          <a:prstGeom prst="rect">
            <a:avLst/>
          </a:prstGeom>
          <a:noFill/>
        </p:spPr>
        <p:txBody>
          <a:bodyPr wrap="square">
            <a:spAutoFit/>
          </a:bodyPr>
          <a:lstStyle/>
          <a:p>
            <a:pPr algn="ctr"/>
            <a:r>
              <a:rPr lang="el-GR" sz="3200" dirty="0">
                <a:solidFill>
                  <a:schemeClr val="accent2"/>
                </a:solidFill>
                <a:latin typeface="Corbel" panose="020B0503020204020204" pitchFamily="34" charset="0"/>
              </a:rPr>
              <a:t>Αντιμετωπίζοντας την πρόκληση της διατήρησης υγιεινών συμπεριφορών</a:t>
            </a:r>
          </a:p>
        </p:txBody>
      </p:sp>
      <p:sp>
        <p:nvSpPr>
          <p:cNvPr id="9" name="Rectangle 8">
            <a:extLst>
              <a:ext uri="{FF2B5EF4-FFF2-40B4-BE49-F238E27FC236}">
                <a16:creationId xmlns:a16="http://schemas.microsoft.com/office/drawing/2014/main" id="{F220D7D4-1770-DEB2-674A-9496188B9BDF}"/>
              </a:ext>
            </a:extLst>
          </p:cNvPr>
          <p:cNvSpPr/>
          <p:nvPr/>
        </p:nvSpPr>
        <p:spPr>
          <a:xfrm>
            <a:off x="5956097" y="2935460"/>
            <a:ext cx="6129886" cy="461665"/>
          </a:xfrm>
          <a:prstGeom prst="rect">
            <a:avLst/>
          </a:prstGeom>
          <a:noFill/>
        </p:spPr>
        <p:txBody>
          <a:bodyPr wrap="square" lIns="91440" tIns="45720" rIns="91440" bIns="45720">
            <a:spAutoFit/>
          </a:bodyPr>
          <a:lstStyle/>
          <a:p>
            <a:pPr algn="ctr"/>
            <a:r>
              <a:rPr lang="el-GR" sz="2400" dirty="0">
                <a:ln w="0"/>
                <a:solidFill>
                  <a:schemeClr val="accent1"/>
                </a:solidFill>
                <a:effectLst>
                  <a:outerShdw blurRad="38100" dist="25400" dir="5400000" algn="ctr" rotWithShape="0">
                    <a:srgbClr val="6E747A">
                      <a:alpha val="43000"/>
                    </a:srgbClr>
                  </a:outerShdw>
                </a:effectLst>
                <a:latin typeface="Corbel" panose="020B0503020204020204" pitchFamily="34" charset="0"/>
              </a:rPr>
              <a:t>Ανάπτυξη προσωπικών πολιτικών</a:t>
            </a:r>
            <a:endParaRPr lang="el-GR" sz="2400" dirty="0">
              <a:ln w="0"/>
              <a:solidFill>
                <a:schemeClr val="accent2"/>
              </a:solidFill>
              <a:effectLst>
                <a:outerShdw blurRad="38100" dist="25400" dir="5400000" algn="ctr" rotWithShape="0">
                  <a:srgbClr val="6E747A">
                    <a:alpha val="43000"/>
                  </a:srgbClr>
                </a:outerShdw>
              </a:effectLst>
              <a:latin typeface="Corbel" panose="020B0503020204020204" pitchFamily="34" charset="0"/>
            </a:endParaRPr>
          </a:p>
        </p:txBody>
      </p:sp>
    </p:spTree>
    <p:extLst>
      <p:ext uri="{BB962C8B-B14F-4D97-AF65-F5344CB8AC3E}">
        <p14:creationId xmlns:p14="http://schemas.microsoft.com/office/powerpoint/2010/main" val="29763075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A7E23-B008-E9FA-D6BE-5BA604491FE6}"/>
              </a:ext>
            </a:extLst>
          </p:cNvPr>
          <p:cNvSpPr>
            <a:spLocks noGrp="1"/>
          </p:cNvSpPr>
          <p:nvPr>
            <p:ph type="title"/>
          </p:nvPr>
        </p:nvSpPr>
        <p:spPr>
          <a:xfrm>
            <a:off x="1011936" y="548640"/>
            <a:ext cx="10168128" cy="1179576"/>
          </a:xfrm>
        </p:spPr>
        <p:txBody>
          <a:bodyPr>
            <a:normAutofit fontScale="90000"/>
          </a:bodyPr>
          <a:lstStyle/>
          <a:p>
            <a:pPr algn="ctr"/>
            <a:r>
              <a:rPr lang="el-GR" dirty="0">
                <a:solidFill>
                  <a:schemeClr val="accent2"/>
                </a:solidFill>
                <a:latin typeface="Corbel" panose="020B0503020204020204" pitchFamily="34" charset="0"/>
              </a:rPr>
              <a:t>ΠΕΡΙΒΑΛΛΟΝΤΙΚΕΣ ΥΠΟΣΤΗΡΙΞΕΙΣ ΓΙΑ ΑΛΛΑΓΗ</a:t>
            </a:r>
            <a:endParaRPr lang="en-US" dirty="0">
              <a:solidFill>
                <a:schemeClr val="accent2"/>
              </a:solidFill>
              <a:latin typeface="Corbel" panose="020B0503020204020204" pitchFamily="34" charset="0"/>
            </a:endParaRPr>
          </a:p>
        </p:txBody>
      </p:sp>
      <p:sp>
        <p:nvSpPr>
          <p:cNvPr id="10" name="TextBox 9">
            <a:extLst>
              <a:ext uri="{FF2B5EF4-FFF2-40B4-BE49-F238E27FC236}">
                <a16:creationId xmlns:a16="http://schemas.microsoft.com/office/drawing/2014/main" id="{0A409B43-73DE-48E7-28D4-782F9B4D8FCE}"/>
              </a:ext>
            </a:extLst>
          </p:cNvPr>
          <p:cNvSpPr txBox="1"/>
          <p:nvPr/>
        </p:nvSpPr>
        <p:spPr>
          <a:xfrm>
            <a:off x="530086" y="2412078"/>
            <a:ext cx="11229429" cy="2246769"/>
          </a:xfrm>
          <a:prstGeom prst="rect">
            <a:avLst/>
          </a:prstGeom>
          <a:noFill/>
        </p:spPr>
        <p:txBody>
          <a:bodyPr wrap="square">
            <a:spAutoFit/>
          </a:bodyPr>
          <a:lstStyle/>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l-GR"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Η ΚΓΘ υπογραμμίζει ότι το φυσικό και κοινωνικό-οικονομικό περιβάλλον επηρεάζει τη συμπεριφορά των ανθρώπων και ότι οι συμπεριφορές των ανθρώπων μπορούν επίσης να επηρεάσουν το περιβάλλον με αμοιβαίο τρόπο. </a:t>
            </a:r>
            <a:endPar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2000" dirty="0">
              <a:solidFill>
                <a:srgbClr val="000000"/>
              </a:solidFill>
              <a:latin typeface="Corbel" panose="020B0503020204020204" pitchFamily="34" charset="0"/>
            </a:endParaRPr>
          </a:p>
          <a:p>
            <a:pPr marL="342900" marR="0" lvl="0" indent="-3429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l-GR"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Οι εκπαιδευτές διατροφής επιδιώκουν συνεπώς να συνεργαστούν με διάφορους φορείς της κοινότητας και φορείς λήψης αποφάσεων για να κάνουν αλλαγές στο περιβάλλον που υποστηρίζουν τις υγιεινές διατροφικές συμπεριφορές.</a:t>
            </a:r>
            <a:endPar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p:txBody>
      </p:sp>
      <p:sp>
        <p:nvSpPr>
          <p:cNvPr id="12" name="TextBox 11">
            <a:extLst>
              <a:ext uri="{FF2B5EF4-FFF2-40B4-BE49-F238E27FC236}">
                <a16:creationId xmlns:a16="http://schemas.microsoft.com/office/drawing/2014/main" id="{FF2FB8A5-6EEA-8B8D-3AE3-94B4E32BEB88}"/>
              </a:ext>
            </a:extLst>
          </p:cNvPr>
          <p:cNvSpPr txBox="1"/>
          <p:nvPr/>
        </p:nvSpPr>
        <p:spPr>
          <a:xfrm>
            <a:off x="625151" y="5133276"/>
            <a:ext cx="11010122" cy="1015663"/>
          </a:xfrm>
          <a:prstGeom prst="rect">
            <a:avLst/>
          </a:prstGeom>
          <a:solidFill>
            <a:schemeClr val="accent1">
              <a:lumMod val="20000"/>
              <a:lumOff val="80000"/>
            </a:schemeClr>
          </a:solidFill>
        </p:spPr>
        <p:txBody>
          <a:bodyPr wrap="square">
            <a:spAutoFit/>
          </a:bodyPr>
          <a:lstStyle/>
          <a:p>
            <a:pPr marL="342900" marR="0" lvl="0" indent="-342900" algn="ctr"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l-GR"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Προγράμματα Από-το-χωράφι-στο-σχολείο και Από-το-χωράφι-στην-καφετερία όπου τα ιδρύματα αγοράζουν και διαθέτουν τρόφιμα από τοπικά αγροκτήματα στα σχολεία, στους χώρους εργασίας, κ.α.</a:t>
            </a:r>
            <a:endParaRPr kumimoji="0" lang="en-US" sz="20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p:txBody>
      </p:sp>
    </p:spTree>
    <p:extLst>
      <p:ext uri="{BB962C8B-B14F-4D97-AF65-F5344CB8AC3E}">
        <p14:creationId xmlns:p14="http://schemas.microsoft.com/office/powerpoint/2010/main" val="7430023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EA2D30A-DF66-87FC-709C-DF5E69A5D27A}"/>
              </a:ext>
            </a:extLst>
          </p:cNvPr>
          <p:cNvSpPr>
            <a:spLocks noGrp="1"/>
          </p:cNvSpPr>
          <p:nvPr>
            <p:ph type="body" idx="1"/>
          </p:nvPr>
        </p:nvSpPr>
        <p:spPr/>
        <p:txBody>
          <a:bodyPr/>
          <a:lstStyle/>
          <a:p>
            <a:endParaRPr lang="en-US" dirty="0"/>
          </a:p>
        </p:txBody>
      </p:sp>
      <p:pic>
        <p:nvPicPr>
          <p:cNvPr id="4" name="Picture 3">
            <a:extLst>
              <a:ext uri="{FF2B5EF4-FFF2-40B4-BE49-F238E27FC236}">
                <a16:creationId xmlns:a16="http://schemas.microsoft.com/office/drawing/2014/main" id="{2332385C-97A3-9425-F83D-87A65FF6FFD2}"/>
              </a:ext>
            </a:extLst>
          </p:cNvPr>
          <p:cNvPicPr>
            <a:picLocks noChangeAspect="1"/>
          </p:cNvPicPr>
          <p:nvPr/>
        </p:nvPicPr>
        <p:blipFill>
          <a:blip r:embed="rId2"/>
          <a:stretch>
            <a:fillRect/>
          </a:stretch>
        </p:blipFill>
        <p:spPr>
          <a:xfrm>
            <a:off x="7646504" y="1842051"/>
            <a:ext cx="3803375" cy="3246783"/>
          </a:xfrm>
          <a:prstGeom prst="rect">
            <a:avLst/>
          </a:prstGeom>
        </p:spPr>
      </p:pic>
      <p:sp>
        <p:nvSpPr>
          <p:cNvPr id="6" name="TextBox 5">
            <a:extLst>
              <a:ext uri="{FF2B5EF4-FFF2-40B4-BE49-F238E27FC236}">
                <a16:creationId xmlns:a16="http://schemas.microsoft.com/office/drawing/2014/main" id="{D664C19D-EDE3-CA77-D7C5-4E66B72817F6}"/>
              </a:ext>
            </a:extLst>
          </p:cNvPr>
          <p:cNvSpPr txBox="1"/>
          <p:nvPr/>
        </p:nvSpPr>
        <p:spPr>
          <a:xfrm>
            <a:off x="1427789" y="1814680"/>
            <a:ext cx="5020454" cy="1015663"/>
          </a:xfrm>
          <a:prstGeom prst="rect">
            <a:avLst/>
          </a:prstGeom>
          <a:noFill/>
        </p:spPr>
        <p:txBody>
          <a:bodyPr wrap="square">
            <a:spAutoFit/>
          </a:bodyPr>
          <a:lstStyle/>
          <a:p>
            <a:pPr algn="ctr"/>
            <a:r>
              <a:rPr lang="el-GR" sz="2000" b="1" dirty="0">
                <a:solidFill>
                  <a:schemeClr val="accent2"/>
                </a:solidFill>
                <a:latin typeface="Corbel" panose="020B0503020204020204" pitchFamily="34" charset="0"/>
              </a:rPr>
              <a:t>Ομάδα Α</a:t>
            </a:r>
          </a:p>
          <a:p>
            <a:pPr algn="ctr"/>
            <a:r>
              <a:rPr lang="el-GR" sz="2000" dirty="0">
                <a:latin typeface="Corbel" panose="020B0503020204020204" pitchFamily="34" charset="0"/>
              </a:rPr>
              <a:t>Εφαρμόστε τη ΓΚΘ σε ενήλικες </a:t>
            </a:r>
            <a:r>
              <a:rPr lang="el-GR" sz="2000" dirty="0" err="1">
                <a:latin typeface="Corbel" panose="020B0503020204020204" pitchFamily="34" charset="0"/>
              </a:rPr>
              <a:t>πηγμάχους</a:t>
            </a:r>
            <a:r>
              <a:rPr lang="el-GR" sz="2000" dirty="0">
                <a:latin typeface="Corbel" panose="020B0503020204020204" pitchFamily="34" charset="0"/>
              </a:rPr>
              <a:t> άντρες.</a:t>
            </a:r>
          </a:p>
        </p:txBody>
      </p:sp>
      <p:sp>
        <p:nvSpPr>
          <p:cNvPr id="8" name="TextBox 7">
            <a:extLst>
              <a:ext uri="{FF2B5EF4-FFF2-40B4-BE49-F238E27FC236}">
                <a16:creationId xmlns:a16="http://schemas.microsoft.com/office/drawing/2014/main" id="{56458023-AF47-DBDC-D4A7-FBE64D1F6C38}"/>
              </a:ext>
            </a:extLst>
          </p:cNvPr>
          <p:cNvSpPr txBox="1"/>
          <p:nvPr/>
        </p:nvSpPr>
        <p:spPr>
          <a:xfrm>
            <a:off x="890016" y="3075057"/>
            <a:ext cx="6096000" cy="707886"/>
          </a:xfrm>
          <a:prstGeom prst="rect">
            <a:avLst/>
          </a:prstGeom>
          <a:noFill/>
        </p:spPr>
        <p:txBody>
          <a:bodyPr wrap="square">
            <a:spAutoFit/>
          </a:bodyPr>
          <a:lstStyle/>
          <a:p>
            <a:pPr algn="ctr"/>
            <a:r>
              <a:rPr lang="el-GR" sz="2000" b="1" dirty="0">
                <a:solidFill>
                  <a:schemeClr val="accent2"/>
                </a:solidFill>
                <a:latin typeface="Corbel" panose="020B0503020204020204" pitchFamily="34" charset="0"/>
              </a:rPr>
              <a:t>Ομάδα Β</a:t>
            </a:r>
          </a:p>
          <a:p>
            <a:pPr algn="ctr"/>
            <a:r>
              <a:rPr lang="el-GR" sz="2000" dirty="0">
                <a:latin typeface="Corbel" panose="020B0503020204020204" pitchFamily="34" charset="0"/>
              </a:rPr>
              <a:t>Εφαρμόστε τη ΓΚΘ σε έφηβους αθλητές βόλεϊ.</a:t>
            </a:r>
            <a:endParaRPr lang="el-GR" dirty="0"/>
          </a:p>
        </p:txBody>
      </p:sp>
      <p:sp>
        <p:nvSpPr>
          <p:cNvPr id="2" name="Oval 1">
            <a:extLst>
              <a:ext uri="{FF2B5EF4-FFF2-40B4-BE49-F238E27FC236}">
                <a16:creationId xmlns:a16="http://schemas.microsoft.com/office/drawing/2014/main" id="{F94111F3-9600-79A7-FD2C-C659DBB5D530}"/>
              </a:ext>
            </a:extLst>
          </p:cNvPr>
          <p:cNvSpPr/>
          <p:nvPr/>
        </p:nvSpPr>
        <p:spPr>
          <a:xfrm>
            <a:off x="4385388" y="4876099"/>
            <a:ext cx="5041023" cy="178899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2200" dirty="0"/>
              <a:t>Χωριστείτε σε ομάδες των ~3 ατόμων και εφαρμόστε μια δομή του μοντέλου για την κάθε περίπτωση.</a:t>
            </a:r>
            <a:endParaRPr lang="en-US" sz="2200" dirty="0"/>
          </a:p>
        </p:txBody>
      </p:sp>
      <p:sp>
        <p:nvSpPr>
          <p:cNvPr id="5" name="TextBox 4">
            <a:extLst>
              <a:ext uri="{FF2B5EF4-FFF2-40B4-BE49-F238E27FC236}">
                <a16:creationId xmlns:a16="http://schemas.microsoft.com/office/drawing/2014/main" id="{A8C96CF1-009D-936F-1016-8B2D733CB953}"/>
              </a:ext>
            </a:extLst>
          </p:cNvPr>
          <p:cNvSpPr txBox="1"/>
          <p:nvPr/>
        </p:nvSpPr>
        <p:spPr>
          <a:xfrm>
            <a:off x="890016" y="4220730"/>
            <a:ext cx="6096000" cy="1015663"/>
          </a:xfrm>
          <a:prstGeom prst="rect">
            <a:avLst/>
          </a:prstGeom>
          <a:noFill/>
        </p:spPr>
        <p:txBody>
          <a:bodyPr wrap="square">
            <a:spAutoFit/>
          </a:bodyPr>
          <a:lstStyle/>
          <a:p>
            <a:pPr algn="ctr"/>
            <a:r>
              <a:rPr lang="el-GR" sz="2000" b="1" dirty="0">
                <a:solidFill>
                  <a:schemeClr val="accent2"/>
                </a:solidFill>
                <a:latin typeface="Corbel" panose="020B0503020204020204" pitchFamily="34" charset="0"/>
              </a:rPr>
              <a:t>Ομάδα Γ</a:t>
            </a:r>
          </a:p>
          <a:p>
            <a:pPr algn="ctr"/>
            <a:r>
              <a:rPr lang="el-GR" sz="2000" dirty="0">
                <a:latin typeface="Corbel" panose="020B0503020204020204" pitchFamily="34" charset="0"/>
              </a:rPr>
              <a:t>Εφαρμόστε τη ΓΚΘ σε </a:t>
            </a:r>
            <a:r>
              <a:rPr lang="el-GR" sz="2000" dirty="0" err="1">
                <a:latin typeface="Corbel" panose="020B0503020204020204" pitchFamily="34" charset="0"/>
              </a:rPr>
              <a:t>έφηβες</a:t>
            </a:r>
            <a:r>
              <a:rPr lang="el-GR" sz="2000">
                <a:latin typeface="Corbel" panose="020B0503020204020204" pitchFamily="34" charset="0"/>
              </a:rPr>
              <a:t> συγχρονισμένης </a:t>
            </a:r>
            <a:r>
              <a:rPr lang="el-GR" sz="2000" dirty="0">
                <a:latin typeface="Corbel" panose="020B0503020204020204" pitchFamily="34" charset="0"/>
              </a:rPr>
              <a:t>κολύμβησης.</a:t>
            </a:r>
            <a:endParaRPr lang="el-GR" dirty="0"/>
          </a:p>
        </p:txBody>
      </p:sp>
    </p:spTree>
    <p:extLst>
      <p:ext uri="{BB962C8B-B14F-4D97-AF65-F5344CB8AC3E}">
        <p14:creationId xmlns:p14="http://schemas.microsoft.com/office/powerpoint/2010/main" val="24178017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83A5C14-ED91-4CD1-809E-D29FF97C9A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Freeform: Shape 17">
            <a:extLst>
              <a:ext uri="{FF2B5EF4-FFF2-40B4-BE49-F238E27FC236}">
                <a16:creationId xmlns:a16="http://schemas.microsoft.com/office/drawing/2014/main" id="{56065185-5C34-4F86-AA96-AA4D065B0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4425" y="0"/>
            <a:ext cx="9963150" cy="6858000"/>
          </a:xfrm>
          <a:custGeom>
            <a:avLst/>
            <a:gdLst>
              <a:gd name="connsiteX0" fmla="*/ 1595771 w 9963150"/>
              <a:gd name="connsiteY0" fmla="*/ 0 h 6858000"/>
              <a:gd name="connsiteX1" fmla="*/ 8367379 w 9963150"/>
              <a:gd name="connsiteY1" fmla="*/ 0 h 6858000"/>
              <a:gd name="connsiteX2" fmla="*/ 8504080 w 9963150"/>
              <a:gd name="connsiteY2" fmla="*/ 130333 h 6858000"/>
              <a:gd name="connsiteX3" fmla="*/ 9963150 w 9963150"/>
              <a:gd name="connsiteY3" fmla="*/ 3652838 h 6858000"/>
              <a:gd name="connsiteX4" fmla="*/ 8825600 w 9963150"/>
              <a:gd name="connsiteY4" fmla="*/ 6821583 h 6858000"/>
              <a:gd name="connsiteX5" fmla="*/ 8794055 w 9963150"/>
              <a:gd name="connsiteY5" fmla="*/ 6858000 h 6858000"/>
              <a:gd name="connsiteX6" fmla="*/ 1169096 w 9963150"/>
              <a:gd name="connsiteY6" fmla="*/ 6858000 h 6858000"/>
              <a:gd name="connsiteX7" fmla="*/ 1137550 w 9963150"/>
              <a:gd name="connsiteY7" fmla="*/ 6821583 h 6858000"/>
              <a:gd name="connsiteX8" fmla="*/ 0 w 9963150"/>
              <a:gd name="connsiteY8" fmla="*/ 3652838 h 6858000"/>
              <a:gd name="connsiteX9" fmla="*/ 1459070 w 9963150"/>
              <a:gd name="connsiteY9" fmla="*/ 1303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963150" h="6858000">
                <a:moveTo>
                  <a:pt x="1595771" y="0"/>
                </a:moveTo>
                <a:lnTo>
                  <a:pt x="8367379" y="0"/>
                </a:lnTo>
                <a:lnTo>
                  <a:pt x="8504080" y="130333"/>
                </a:lnTo>
                <a:cubicBezTo>
                  <a:pt x="9405568" y="1031820"/>
                  <a:pt x="9963150" y="2277214"/>
                  <a:pt x="9963150" y="3652838"/>
                </a:cubicBezTo>
                <a:cubicBezTo>
                  <a:pt x="9963150" y="4856509"/>
                  <a:pt x="9536251" y="5960473"/>
                  <a:pt x="8825600" y="6821583"/>
                </a:cubicBezTo>
                <a:lnTo>
                  <a:pt x="8794055" y="6858000"/>
                </a:lnTo>
                <a:lnTo>
                  <a:pt x="1169096" y="6858000"/>
                </a:lnTo>
                <a:lnTo>
                  <a:pt x="1137550" y="6821583"/>
                </a:lnTo>
                <a:cubicBezTo>
                  <a:pt x="426899" y="5960473"/>
                  <a:pt x="0" y="4856509"/>
                  <a:pt x="0" y="3652838"/>
                </a:cubicBezTo>
                <a:cubicBezTo>
                  <a:pt x="0" y="2277214"/>
                  <a:pt x="557582" y="1031820"/>
                  <a:pt x="1459070" y="130333"/>
                </a:cubicBezTo>
                <a:close/>
              </a:path>
            </a:pathLst>
          </a:custGeom>
          <a:ln w="9525">
            <a:solidFill>
              <a:schemeClr val="tx2">
                <a:lumMod val="10000"/>
                <a:lumOff val="90000"/>
              </a:schemeClr>
            </a:solidFill>
          </a:ln>
          <a:effectLst>
            <a:outerShdw blurRad="76200" sx="102000" sy="102000" algn="ctr"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The image depicts a serene autumn scene with a small boat floating on a calm, reflective pond, surrounded by a forest with trees displaying vibrant autumn foliage.&#10;&#10;AI-generated content may be incorrect.">
            <a:extLst>
              <a:ext uri="{FF2B5EF4-FFF2-40B4-BE49-F238E27FC236}">
                <a16:creationId xmlns:a16="http://schemas.microsoft.com/office/drawing/2014/main" id="{C4B2073B-DB62-7AC8-433E-9521DEAACF11}"/>
              </a:ext>
            </a:extLst>
          </p:cNvPr>
          <p:cNvPicPr>
            <a:picLocks noChangeAspect="1"/>
          </p:cNvPicPr>
          <p:nvPr/>
        </p:nvPicPr>
        <p:blipFill>
          <a:blip r:embed="rId2"/>
          <a:srcRect r="1" b="3730"/>
          <a:stretch>
            <a:fillRect/>
          </a:stretch>
        </p:blipFill>
        <p:spPr>
          <a:xfrm>
            <a:off x="1114426" y="10"/>
            <a:ext cx="9963149" cy="6857990"/>
          </a:xfrm>
          <a:custGeom>
            <a:avLst/>
            <a:gdLst/>
            <a:ahLst/>
            <a:cxnLst/>
            <a:rect l="l" t="t" r="r" b="b"/>
            <a:pathLst>
              <a:path w="9948672" h="6858000">
                <a:moveTo>
                  <a:pt x="1593452" y="0"/>
                </a:moveTo>
                <a:lnTo>
                  <a:pt x="8355220" y="0"/>
                </a:lnTo>
                <a:lnTo>
                  <a:pt x="8491722" y="130333"/>
                </a:lnTo>
                <a:cubicBezTo>
                  <a:pt x="9391900" y="1031820"/>
                  <a:pt x="9948672" y="2277214"/>
                  <a:pt x="9948672" y="3652838"/>
                </a:cubicBezTo>
                <a:cubicBezTo>
                  <a:pt x="9948672" y="4856509"/>
                  <a:pt x="9522393" y="5960473"/>
                  <a:pt x="8812775" y="6821583"/>
                </a:cubicBezTo>
                <a:lnTo>
                  <a:pt x="8781276" y="6858000"/>
                </a:lnTo>
                <a:lnTo>
                  <a:pt x="1167397" y="6858000"/>
                </a:lnTo>
                <a:lnTo>
                  <a:pt x="1135897" y="6821583"/>
                </a:lnTo>
                <a:cubicBezTo>
                  <a:pt x="426279" y="5960473"/>
                  <a:pt x="0" y="4856509"/>
                  <a:pt x="0" y="3652838"/>
                </a:cubicBezTo>
                <a:cubicBezTo>
                  <a:pt x="0" y="2277214"/>
                  <a:pt x="556772" y="1031820"/>
                  <a:pt x="1456950" y="130333"/>
                </a:cubicBezTo>
                <a:close/>
              </a:path>
            </a:pathLst>
          </a:custGeom>
        </p:spPr>
      </p:pic>
      <p:pic>
        <p:nvPicPr>
          <p:cNvPr id="10" name="Picture 9" descr="The image depicts a red question mark silhouette with a person in a contemplative pose, suggesting a moment of reflection or uncertainty.&#10;&#10;AI-generated content may be incorrect.">
            <a:extLst>
              <a:ext uri="{FF2B5EF4-FFF2-40B4-BE49-F238E27FC236}">
                <a16:creationId xmlns:a16="http://schemas.microsoft.com/office/drawing/2014/main" id="{2CBBE8D7-FE00-18B3-4242-197E50F3D3A4}"/>
              </a:ext>
            </a:extLst>
          </p:cNvPr>
          <p:cNvPicPr>
            <a:picLocks noChangeAspect="1"/>
          </p:cNvPicPr>
          <p:nvPr/>
        </p:nvPicPr>
        <p:blipFill>
          <a:blip r:embed="rId3"/>
          <a:srcRect l="16931" r="14815"/>
          <a:stretch>
            <a:fillRect/>
          </a:stretch>
        </p:blipFill>
        <p:spPr>
          <a:xfrm>
            <a:off x="10898659" y="5301048"/>
            <a:ext cx="1062682" cy="1556941"/>
          </a:xfrm>
          <a:prstGeom prst="rect">
            <a:avLst/>
          </a:prstGeom>
        </p:spPr>
      </p:pic>
    </p:spTree>
    <p:extLst>
      <p:ext uri="{BB962C8B-B14F-4D97-AF65-F5344CB8AC3E}">
        <p14:creationId xmlns:p14="http://schemas.microsoft.com/office/powerpoint/2010/main" val="150913393"/>
      </p:ext>
    </p:extLst>
  </p:cSld>
  <p:clrMapOvr>
    <a:masterClrMapping/>
  </p:clrMapOvr>
</p:sld>
</file>

<file path=ppt/theme/theme1.xml><?xml version="1.0" encoding="utf-8"?>
<a:theme xmlns:a="http://schemas.openxmlformats.org/drawingml/2006/main" name="AccentBoxVTI">
  <a:themeElements>
    <a:clrScheme name="AccentBoxVTI">
      <a:dk1>
        <a:srgbClr val="000000"/>
      </a:dk1>
      <a:lt1>
        <a:sysClr val="window" lastClr="FFFFFF"/>
      </a:lt1>
      <a:dk2>
        <a:srgbClr val="262626"/>
      </a:dk2>
      <a:lt2>
        <a:srgbClr val="FFFFFF"/>
      </a:lt2>
      <a:accent1>
        <a:srgbClr val="F5A700"/>
      </a:accent1>
      <a:accent2>
        <a:srgbClr val="00A5AB"/>
      </a:accent2>
      <a:accent3>
        <a:srgbClr val="09963B"/>
      </a:accent3>
      <a:accent4>
        <a:srgbClr val="E64823"/>
      </a:accent4>
      <a:accent5>
        <a:srgbClr val="9C6A6A"/>
      </a:accent5>
      <a:accent6>
        <a:srgbClr val="824F8C"/>
      </a:accent6>
      <a:hlink>
        <a:srgbClr val="2998E3"/>
      </a:hlink>
      <a:folHlink>
        <a:srgbClr val="7F723D"/>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1DF0A252-5923-47A2-A53A-F9BF729089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927DC71-2909-427C-BDB0-3E47E2101517}">
  <ds:schemaRefs>
    <ds:schemaRef ds:uri="http://schemas.microsoft.com/sharepoint/v3/contenttype/forms"/>
  </ds:schemaRefs>
</ds:datastoreItem>
</file>

<file path=customXml/itemProps3.xml><?xml version="1.0" encoding="utf-8"?>
<ds:datastoreItem xmlns:ds="http://schemas.openxmlformats.org/officeDocument/2006/customXml" ds:itemID="{290D7697-8E53-4EA8-8CBB-9C19575257BF}">
  <ds:schemaRefs>
    <ds:schemaRef ds:uri="71af3243-3dd4-4a8d-8c0d-dd76da1f02a5"/>
    <ds:schemaRef ds:uri="16c05727-aa75-4e4a-9b5f-8a80a1165891"/>
    <ds:schemaRef ds:uri="http://purl.org/dc/elements/1.1/"/>
    <ds:schemaRef ds:uri="http://www.w3.org/XML/1998/namespace"/>
    <ds:schemaRef ds:uri="http://schemas.microsoft.com/office/2006/documentManagement/types"/>
    <ds:schemaRef ds:uri="http://schemas.microsoft.com/office/infopath/2007/PartnerControls"/>
    <ds:schemaRef ds:uri="http://purl.org/dc/dcmitype/"/>
    <ds:schemaRef ds:uri="http://schemas.openxmlformats.org/package/2006/metadata/core-properties"/>
    <ds:schemaRef ds:uri="http://schemas.microsoft.com/office/2006/metadata/properties"/>
    <ds:schemaRef ds:uri="http://purl.org/dc/terms/"/>
  </ds:schemaRefs>
</ds:datastoreItem>
</file>

<file path=docProps/app.xml><?xml version="1.0" encoding="utf-8"?>
<Properties xmlns="http://schemas.openxmlformats.org/officeDocument/2006/extended-properties" xmlns:vt="http://schemas.openxmlformats.org/officeDocument/2006/docPropsVTypes">
  <Template>AccentBox presentation</Template>
  <TotalTime>9427</TotalTime>
  <Words>3674</Words>
  <Application>Microsoft Office PowerPoint</Application>
  <PresentationFormat>Widescreen</PresentationFormat>
  <Paragraphs>313</Paragraphs>
  <Slides>48</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48</vt:i4>
      </vt:variant>
    </vt:vector>
  </HeadingPairs>
  <TitlesOfParts>
    <vt:vector size="56" baseType="lpstr">
      <vt:lpstr>Arial</vt:lpstr>
      <vt:lpstr>Avenir Next LT Pro</vt:lpstr>
      <vt:lpstr>Calibri</vt:lpstr>
      <vt:lpstr>Corbel</vt:lpstr>
      <vt:lpstr>Courier New</vt:lpstr>
      <vt:lpstr>Segoe UI</vt:lpstr>
      <vt:lpstr>Wingdings</vt:lpstr>
      <vt:lpstr>AccentBoxVTI</vt:lpstr>
      <vt:lpstr>Διευκολύνοντας την Ικανότητα Αλλαγής Συμπεριφοράς &amp; Ανάληψης Δράσης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ΚΟΙΝΩΝΙΚΗ ΓΝΩΣΙΑΚΗ ΘΕΩΡΙΑ: ΣΥΝΟΠΤΙΚΑ</vt:lpstr>
      <vt:lpstr>PowerPoint Presentation</vt:lpstr>
      <vt:lpstr>Α. Αύξηση της ευαισθητοποίησης σχετικά με τον κίνδυνο ή τα οφέλη των τρεχουσών συμπεριφορών.   Β. Αύξηση της συνειδητοποίησης των θετικών και αρνητικών επιπτώσεων της αλλαγής της τρέχουσας συμπεριφοράς ή της ανάληψης δράσης</vt:lpstr>
      <vt:lpstr>PowerPoint Presentation</vt:lpstr>
      <vt:lpstr>PowerPoint Presentation</vt:lpstr>
      <vt:lpstr>PowerPoint Presentation</vt:lpstr>
      <vt:lpstr>Όταν τα άτομα κινητοποιηθούν, χρειάζονται συγκεκριμένες γνώσεις και δεξιότητες για να ενεργήσουν με βάση τα κίνητρά τους. Τώρα είναι η ώρα να παρέχονται πληροφορίες (πραγματική γνώση) σχετικά με τα τρόφιμα, τα θρεπτικά συστατικά, τις οδηγίες διατροφής, την ανάγνωση ετικετών και τους τρόπους εφαρμογής αυτών των πληροφοριών στα καθημερινά σχέδια διατροφής των ανθρώπων (διαδικαστικές γνώσεις).  Διαλέξεις, ομαδικές συζητήσεις, δραστηριότητες, διαφάνειες, ενημερωτικά έντυπα, έντυπα συμβουλών, ενημερωτικά δελτία, ενημερωτικά φυλλάδια και διαδικτυακές απεικονίσεις πληροφοριών είναι κατάλληλα εδώ, ανάλογα με τη συμπεριφορά ή την πρακτική και το κανάλι που έχει επιλεχθεί (π.χ. μέσα ενημέρωσης ή ατομικά)</vt:lpstr>
      <vt:lpstr>Λήψη Αποφάσεων και Δεξιότητες κριτικής σκέψης</vt:lpstr>
      <vt:lpstr>ΧΡΗΣΙΜΟΠΟΙΩΝΤΑΣ ΝΕΑ ΜΕΣΑ ΓΙΑ ΤΗΝ ΕΝΔΥΝΑΜΩΣΗ ΤΟΥ ΚΟΙΝΟΥ</vt:lpstr>
      <vt:lpstr> Εκτός από τις δεξιότητες σε τρόφιμα και διατροφή, η αλλαγή συμπεριφοράς απαιτεί επίσης από τα άτομα να αισθάνονται εξουσιοδοτημένα να κάνουν τις αλλαγές που επιθυμούν.         Αυτό προέρχεται από την εκμάθηση πως να θέτουμε στόχους ή σχέδια δράσης και να πορευόμαστε μαζί τους.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ΠΕΡΙΒΑΛΛΟΝΤΙΚΕΣ ΥΠΟΣΤΗΡΙΞΕΙΣ ΓΙΑ ΑΛΛΑΓΗ</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Διατροφική Αγωγή</dc:title>
  <dc:creator>FAPPA EVANGELIA</dc:creator>
  <cp:lastModifiedBy>Evaggelia Fappa</cp:lastModifiedBy>
  <cp:revision>368</cp:revision>
  <dcterms:created xsi:type="dcterms:W3CDTF">2022-09-22T09:19:19Z</dcterms:created>
  <dcterms:modified xsi:type="dcterms:W3CDTF">2026-11-02T12:36:08Z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