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76"/>
  </p:notesMasterIdLst>
  <p:handoutMasterIdLst>
    <p:handoutMasterId r:id="rId77"/>
  </p:handoutMasterIdLst>
  <p:sldIdLst>
    <p:sldId id="506" r:id="rId5"/>
    <p:sldId id="533" r:id="rId6"/>
    <p:sldId id="607" r:id="rId7"/>
    <p:sldId id="535" r:id="rId8"/>
    <p:sldId id="536" r:id="rId9"/>
    <p:sldId id="618" r:id="rId10"/>
    <p:sldId id="537" r:id="rId11"/>
    <p:sldId id="609" r:id="rId12"/>
    <p:sldId id="610" r:id="rId13"/>
    <p:sldId id="611" r:id="rId14"/>
    <p:sldId id="613" r:id="rId15"/>
    <p:sldId id="614" r:id="rId16"/>
    <p:sldId id="483" r:id="rId17"/>
    <p:sldId id="615" r:id="rId18"/>
    <p:sldId id="542" r:id="rId19"/>
    <p:sldId id="616" r:id="rId20"/>
    <p:sldId id="543" r:id="rId21"/>
    <p:sldId id="617" r:id="rId22"/>
    <p:sldId id="544" r:id="rId23"/>
    <p:sldId id="454" r:id="rId24"/>
    <p:sldId id="265" r:id="rId25"/>
    <p:sldId id="266" r:id="rId26"/>
    <p:sldId id="267" r:id="rId27"/>
    <p:sldId id="268" r:id="rId28"/>
    <p:sldId id="619" r:id="rId29"/>
    <p:sldId id="269" r:id="rId30"/>
    <p:sldId id="273" r:id="rId31"/>
    <p:sldId id="620" r:id="rId32"/>
    <p:sldId id="270" r:id="rId33"/>
    <p:sldId id="271" r:id="rId34"/>
    <p:sldId id="274" r:id="rId35"/>
    <p:sldId id="621" r:id="rId36"/>
    <p:sldId id="275" r:id="rId37"/>
    <p:sldId id="622" r:id="rId38"/>
    <p:sldId id="278" r:id="rId39"/>
    <p:sldId id="623" r:id="rId40"/>
    <p:sldId id="277" r:id="rId41"/>
    <p:sldId id="624" r:id="rId42"/>
    <p:sldId id="279" r:id="rId43"/>
    <p:sldId id="280" r:id="rId44"/>
    <p:sldId id="281" r:id="rId45"/>
    <p:sldId id="282" r:id="rId46"/>
    <p:sldId id="283" r:id="rId47"/>
    <p:sldId id="284" r:id="rId48"/>
    <p:sldId id="285" r:id="rId49"/>
    <p:sldId id="287" r:id="rId50"/>
    <p:sldId id="288" r:id="rId51"/>
    <p:sldId id="290" r:id="rId52"/>
    <p:sldId id="291"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6" r:id="rId66"/>
    <p:sldId id="307" r:id="rId67"/>
    <p:sldId id="308" r:id="rId68"/>
    <p:sldId id="309" r:id="rId69"/>
    <p:sldId id="310" r:id="rId70"/>
    <p:sldId id="311" r:id="rId71"/>
    <p:sldId id="312" r:id="rId72"/>
    <p:sldId id="313" r:id="rId73"/>
    <p:sldId id="314" r:id="rId74"/>
    <p:sldId id="451"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0" userDrawn="1">
          <p15:clr>
            <a:srgbClr val="A4A3A4"/>
          </p15:clr>
        </p15:guide>
        <p15:guide id="2" pos="7392"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APPA EVANGELIA" initials="FE" lastIdx="1" clrIdx="0">
    <p:extLst>
      <p:ext uri="{19B8F6BF-5375-455C-9EA6-DF929625EA0E}">
        <p15:presenceInfo xmlns:p15="http://schemas.microsoft.com/office/powerpoint/2012/main" userId="S::efappa@mitropolitiko.edu.gr::44f149c7-29bf-49dd-a3ff-fd4fedb8d0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9999"/>
    <a:srgbClr val="00D1D6"/>
    <a:srgbClr val="9AD5EA"/>
    <a:srgbClr val="A6C9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12" autoAdjust="0"/>
    <p:restoredTop sz="94660"/>
  </p:normalViewPr>
  <p:slideViewPr>
    <p:cSldViewPr snapToGrid="0">
      <p:cViewPr varScale="1">
        <p:scale>
          <a:sx n="71" d="100"/>
          <a:sy n="71" d="100"/>
        </p:scale>
        <p:origin x="148" y="44"/>
      </p:cViewPr>
      <p:guideLst>
        <p:guide pos="360"/>
        <p:guide pos="7392"/>
        <p:guide orient="horz" pos="2160"/>
      </p:guideLst>
    </p:cSldViewPr>
  </p:slideViewPr>
  <p:notesTextViewPr>
    <p:cViewPr>
      <p:scale>
        <a:sx n="1" d="1"/>
        <a:sy n="1" d="1"/>
      </p:scale>
      <p:origin x="0" y="0"/>
    </p:cViewPr>
  </p:notesTextViewPr>
  <p:sorterViewPr>
    <p:cViewPr>
      <p:scale>
        <a:sx n="100" d="100"/>
        <a:sy n="100" d="100"/>
      </p:scale>
      <p:origin x="0" y="-48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53B2E7-BB72-4642-BAF2-7EBEE9B3E50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397CC02-8862-4F43-B4C0-B423B84E1919}">
      <dgm:prSet phldrT="[Text]" custT="1"/>
      <dgm:spPr>
        <a:solidFill>
          <a:schemeClr val="accent1">
            <a:lumMod val="60000"/>
            <a:lumOff val="40000"/>
          </a:schemeClr>
        </a:solidFill>
      </dgm:spPr>
      <dgm:t>
        <a:bodyPr/>
        <a:lstStyle/>
        <a:p>
          <a:pPr algn="ctr">
            <a:buAutoNum type="arabicParenR"/>
          </a:pPr>
          <a:r>
            <a:rPr lang="el-GR" sz="2000" b="0" i="0" dirty="0">
              <a:solidFill>
                <a:srgbClr val="222222"/>
              </a:solidFill>
              <a:effectLst/>
              <a:latin typeface="Corbel" panose="020B0503020204020204" pitchFamily="34" charset="0"/>
            </a:rPr>
            <a:t>Α) Μοντέλο πεποίθησης της υγείας</a:t>
          </a:r>
          <a:endParaRPr lang="en-US" sz="2000" dirty="0">
            <a:latin typeface="Corbel" panose="020B0503020204020204" pitchFamily="34" charset="0"/>
          </a:endParaRPr>
        </a:p>
      </dgm:t>
    </dgm:pt>
    <dgm:pt modelId="{1848CECD-7E14-4A93-9624-0448ED47031E}" type="parTrans" cxnId="{BC6F1F8F-70C2-498F-BD5C-921F3EBADB50}">
      <dgm:prSet/>
      <dgm:spPr/>
      <dgm:t>
        <a:bodyPr/>
        <a:lstStyle/>
        <a:p>
          <a:endParaRPr lang="en-US"/>
        </a:p>
      </dgm:t>
    </dgm:pt>
    <dgm:pt modelId="{E9A767A6-C8FE-45B4-870B-C0BB4125F47A}" type="sibTrans" cxnId="{BC6F1F8F-70C2-498F-BD5C-921F3EBADB50}">
      <dgm:prSet/>
      <dgm:spPr/>
      <dgm:t>
        <a:bodyPr/>
        <a:lstStyle/>
        <a:p>
          <a:endParaRPr lang="en-US"/>
        </a:p>
      </dgm:t>
    </dgm:pt>
    <dgm:pt modelId="{363505CC-B998-4414-A87D-96F84EA802CD}">
      <dgm:prSet phldrT="[Text]" custT="1"/>
      <dgm:spPr>
        <a:solidFill>
          <a:schemeClr val="accent1">
            <a:lumMod val="40000"/>
            <a:lumOff val="60000"/>
          </a:schemeClr>
        </a:solidFill>
        <a:ln>
          <a:solidFill>
            <a:schemeClr val="accent1">
              <a:lumMod val="20000"/>
              <a:lumOff val="80000"/>
            </a:schemeClr>
          </a:solidFill>
        </a:ln>
      </dgm:spPr>
      <dgm:t>
        <a:bodyPr/>
        <a:lstStyle/>
        <a:p>
          <a:pPr algn="ctr"/>
          <a:r>
            <a:rPr lang="el-GR" sz="2000" b="0" i="0" dirty="0">
              <a:solidFill>
                <a:srgbClr val="222222"/>
              </a:solidFill>
              <a:effectLst/>
              <a:latin typeface="Corbel" panose="020B0503020204020204" pitchFamily="34" charset="0"/>
            </a:rPr>
            <a:t>Β) Θεωρία της σχεδιασμένης συμπεριφοράς/ προσέγγισης αιτιολογημένης δράσης</a:t>
          </a:r>
          <a:endParaRPr lang="en-US" sz="2000" dirty="0"/>
        </a:p>
      </dgm:t>
    </dgm:pt>
    <dgm:pt modelId="{A8227CDA-8D6B-47F0-AE1B-E3DFFC42BD3A}" type="parTrans" cxnId="{74B0CC47-DEC0-4AD7-8D6D-721230B6AE30}">
      <dgm:prSet/>
      <dgm:spPr/>
      <dgm:t>
        <a:bodyPr/>
        <a:lstStyle/>
        <a:p>
          <a:endParaRPr lang="en-US"/>
        </a:p>
      </dgm:t>
    </dgm:pt>
    <dgm:pt modelId="{0880F452-2F90-4550-8957-B0D6F3254F68}" type="sibTrans" cxnId="{74B0CC47-DEC0-4AD7-8D6D-721230B6AE30}">
      <dgm:prSet/>
      <dgm:spPr/>
      <dgm:t>
        <a:bodyPr/>
        <a:lstStyle/>
        <a:p>
          <a:endParaRPr lang="en-US"/>
        </a:p>
      </dgm:t>
    </dgm:pt>
    <dgm:pt modelId="{212A7C37-797A-4689-AB44-B35177C92A2B}">
      <dgm:prSet phldrT="[Text]" custT="1"/>
      <dgm:spPr>
        <a:solidFill>
          <a:schemeClr val="accent1">
            <a:lumMod val="60000"/>
            <a:lumOff val="40000"/>
          </a:schemeClr>
        </a:solidFill>
      </dgm:spPr>
      <dgm:t>
        <a:bodyPr/>
        <a:lstStyle/>
        <a:p>
          <a:pPr algn="ctr"/>
          <a:r>
            <a:rPr lang="el-GR" sz="2000" b="0" i="0" dirty="0">
              <a:solidFill>
                <a:srgbClr val="222222"/>
              </a:solidFill>
              <a:effectLst/>
              <a:latin typeface="Corbel" panose="020B0503020204020204" pitchFamily="34" charset="0"/>
            </a:rPr>
            <a:t>Γ) Θεωρία της αυτοδιάθεσης (</a:t>
          </a:r>
          <a:r>
            <a:rPr lang="en-US" sz="2000" b="0" i="0" dirty="0">
              <a:solidFill>
                <a:srgbClr val="222222"/>
              </a:solidFill>
              <a:effectLst/>
              <a:latin typeface="Corbel" panose="020B0503020204020204" pitchFamily="34" charset="0"/>
            </a:rPr>
            <a:t>Self </a:t>
          </a:r>
          <a:r>
            <a:rPr lang="el-GR" sz="2000" b="0" i="0" dirty="0">
              <a:solidFill>
                <a:srgbClr val="222222"/>
              </a:solidFill>
              <a:effectLst/>
              <a:latin typeface="Corbel" panose="020B0503020204020204" pitchFamily="34" charset="0"/>
            </a:rPr>
            <a:t>D</a:t>
          </a:r>
          <a:r>
            <a:rPr lang="en-US" sz="2000" b="0" i="0" dirty="0" err="1">
              <a:solidFill>
                <a:srgbClr val="222222"/>
              </a:solidFill>
              <a:effectLst/>
              <a:latin typeface="Corbel" panose="020B0503020204020204" pitchFamily="34" charset="0"/>
            </a:rPr>
            <a:t>etermination</a:t>
          </a:r>
          <a:r>
            <a:rPr lang="en-US" sz="2000" b="0" i="0" dirty="0">
              <a:solidFill>
                <a:srgbClr val="222222"/>
              </a:solidFill>
              <a:effectLst/>
              <a:latin typeface="Corbel" panose="020B0503020204020204" pitchFamily="34" charset="0"/>
            </a:rPr>
            <a:t> Theory</a:t>
          </a:r>
          <a:r>
            <a:rPr lang="el-GR" sz="2000" b="0" i="0" dirty="0">
              <a:solidFill>
                <a:srgbClr val="222222"/>
              </a:solidFill>
              <a:effectLst/>
              <a:latin typeface="Corbel" panose="020B0503020204020204" pitchFamily="34" charset="0"/>
            </a:rPr>
            <a:t>)</a:t>
          </a:r>
          <a:endParaRPr lang="en-US" sz="2000" dirty="0"/>
        </a:p>
      </dgm:t>
    </dgm:pt>
    <dgm:pt modelId="{378F27A1-B85C-41F0-B46F-F029C7679ED2}" type="parTrans" cxnId="{73BBADBC-E66C-4494-9502-268A7DD0F5F0}">
      <dgm:prSet/>
      <dgm:spPr/>
      <dgm:t>
        <a:bodyPr/>
        <a:lstStyle/>
        <a:p>
          <a:endParaRPr lang="en-US"/>
        </a:p>
      </dgm:t>
    </dgm:pt>
    <dgm:pt modelId="{25FEA531-9F55-4881-B19D-10F9D369B2C6}" type="sibTrans" cxnId="{73BBADBC-E66C-4494-9502-268A7DD0F5F0}">
      <dgm:prSet/>
      <dgm:spPr/>
      <dgm:t>
        <a:bodyPr/>
        <a:lstStyle/>
        <a:p>
          <a:endParaRPr lang="en-US"/>
        </a:p>
      </dgm:t>
    </dgm:pt>
    <dgm:pt modelId="{54C99975-2C41-4ABC-A66C-CD38B1837A50}" type="pres">
      <dgm:prSet presAssocID="{E553B2E7-BB72-4642-BAF2-7EBEE9B3E50C}" presName="linear" presStyleCnt="0">
        <dgm:presLayoutVars>
          <dgm:dir/>
          <dgm:animLvl val="lvl"/>
          <dgm:resizeHandles val="exact"/>
        </dgm:presLayoutVars>
      </dgm:prSet>
      <dgm:spPr/>
    </dgm:pt>
    <dgm:pt modelId="{3E4492A3-BFB3-4691-93E2-1EF91D4B8975}" type="pres">
      <dgm:prSet presAssocID="{D397CC02-8862-4F43-B4C0-B423B84E1919}" presName="parentLin" presStyleCnt="0"/>
      <dgm:spPr/>
    </dgm:pt>
    <dgm:pt modelId="{86A1B7A2-E8E7-429A-AAA7-A73B4395BAB7}" type="pres">
      <dgm:prSet presAssocID="{D397CC02-8862-4F43-B4C0-B423B84E1919}" presName="parentLeftMargin" presStyleLbl="node1" presStyleIdx="0" presStyleCnt="3"/>
      <dgm:spPr/>
    </dgm:pt>
    <dgm:pt modelId="{3FA4C33E-C9AE-4CAC-9A90-B17FF36E4720}" type="pres">
      <dgm:prSet presAssocID="{D397CC02-8862-4F43-B4C0-B423B84E1919}" presName="parentText" presStyleLbl="node1" presStyleIdx="0" presStyleCnt="3">
        <dgm:presLayoutVars>
          <dgm:chMax val="0"/>
          <dgm:bulletEnabled val="1"/>
        </dgm:presLayoutVars>
      </dgm:prSet>
      <dgm:spPr/>
    </dgm:pt>
    <dgm:pt modelId="{F90FEBE4-F254-442B-9575-1F9569060182}" type="pres">
      <dgm:prSet presAssocID="{D397CC02-8862-4F43-B4C0-B423B84E1919}" presName="negativeSpace" presStyleCnt="0"/>
      <dgm:spPr/>
    </dgm:pt>
    <dgm:pt modelId="{E96358C0-1B58-4A7E-8F46-F0DF9F668FF4}" type="pres">
      <dgm:prSet presAssocID="{D397CC02-8862-4F43-B4C0-B423B84E1919}" presName="childText" presStyleLbl="conFgAcc1" presStyleIdx="0" presStyleCnt="3">
        <dgm:presLayoutVars>
          <dgm:bulletEnabled val="1"/>
        </dgm:presLayoutVars>
      </dgm:prSet>
      <dgm:spPr/>
    </dgm:pt>
    <dgm:pt modelId="{75EBD432-B709-4F29-B47B-58161D0F3952}" type="pres">
      <dgm:prSet presAssocID="{E9A767A6-C8FE-45B4-870B-C0BB4125F47A}" presName="spaceBetweenRectangles" presStyleCnt="0"/>
      <dgm:spPr/>
    </dgm:pt>
    <dgm:pt modelId="{56244459-D55C-4C94-9FFF-B41C7CDFF945}" type="pres">
      <dgm:prSet presAssocID="{363505CC-B998-4414-A87D-96F84EA802CD}" presName="parentLin" presStyleCnt="0"/>
      <dgm:spPr/>
    </dgm:pt>
    <dgm:pt modelId="{A9C7038F-B321-4497-ABA3-08F92DE0280B}" type="pres">
      <dgm:prSet presAssocID="{363505CC-B998-4414-A87D-96F84EA802CD}" presName="parentLeftMargin" presStyleLbl="node1" presStyleIdx="0" presStyleCnt="3"/>
      <dgm:spPr/>
    </dgm:pt>
    <dgm:pt modelId="{FAC41E5C-2D3B-4260-B867-BA31811582FE}" type="pres">
      <dgm:prSet presAssocID="{363505CC-B998-4414-A87D-96F84EA802CD}" presName="parentText" presStyleLbl="node1" presStyleIdx="1" presStyleCnt="3">
        <dgm:presLayoutVars>
          <dgm:chMax val="0"/>
          <dgm:bulletEnabled val="1"/>
        </dgm:presLayoutVars>
      </dgm:prSet>
      <dgm:spPr/>
    </dgm:pt>
    <dgm:pt modelId="{60901256-1A26-4D69-8FDA-26D9C02D208C}" type="pres">
      <dgm:prSet presAssocID="{363505CC-B998-4414-A87D-96F84EA802CD}" presName="negativeSpace" presStyleCnt="0"/>
      <dgm:spPr/>
    </dgm:pt>
    <dgm:pt modelId="{EA540CF7-44A5-4988-A0E6-C7B0D1DC414C}" type="pres">
      <dgm:prSet presAssocID="{363505CC-B998-4414-A87D-96F84EA802CD}" presName="childText" presStyleLbl="conFgAcc1" presStyleIdx="1" presStyleCnt="3">
        <dgm:presLayoutVars>
          <dgm:bulletEnabled val="1"/>
        </dgm:presLayoutVars>
      </dgm:prSet>
      <dgm:spPr/>
    </dgm:pt>
    <dgm:pt modelId="{7E3BA44C-5A71-4B39-B014-2985CEBA9BA8}" type="pres">
      <dgm:prSet presAssocID="{0880F452-2F90-4550-8957-B0D6F3254F68}" presName="spaceBetweenRectangles" presStyleCnt="0"/>
      <dgm:spPr/>
    </dgm:pt>
    <dgm:pt modelId="{6FACD6C3-EB47-4C4F-9FE0-053B080E5931}" type="pres">
      <dgm:prSet presAssocID="{212A7C37-797A-4689-AB44-B35177C92A2B}" presName="parentLin" presStyleCnt="0"/>
      <dgm:spPr/>
    </dgm:pt>
    <dgm:pt modelId="{35545B21-2405-47E2-B3DD-70E677E3317E}" type="pres">
      <dgm:prSet presAssocID="{212A7C37-797A-4689-AB44-B35177C92A2B}" presName="parentLeftMargin" presStyleLbl="node1" presStyleIdx="1" presStyleCnt="3"/>
      <dgm:spPr/>
    </dgm:pt>
    <dgm:pt modelId="{3722901C-A69B-4231-876E-5B00E3CE2EBB}" type="pres">
      <dgm:prSet presAssocID="{212A7C37-797A-4689-AB44-B35177C92A2B}" presName="parentText" presStyleLbl="node1" presStyleIdx="2" presStyleCnt="3">
        <dgm:presLayoutVars>
          <dgm:chMax val="0"/>
          <dgm:bulletEnabled val="1"/>
        </dgm:presLayoutVars>
      </dgm:prSet>
      <dgm:spPr/>
    </dgm:pt>
    <dgm:pt modelId="{131F622C-2E21-4B68-BB81-DB6AB43F6FD1}" type="pres">
      <dgm:prSet presAssocID="{212A7C37-797A-4689-AB44-B35177C92A2B}" presName="negativeSpace" presStyleCnt="0"/>
      <dgm:spPr/>
    </dgm:pt>
    <dgm:pt modelId="{680535B5-B4CC-4A55-9EC2-398EF4BE6A04}" type="pres">
      <dgm:prSet presAssocID="{212A7C37-797A-4689-AB44-B35177C92A2B}" presName="childText" presStyleLbl="conFgAcc1" presStyleIdx="2" presStyleCnt="3">
        <dgm:presLayoutVars>
          <dgm:bulletEnabled val="1"/>
        </dgm:presLayoutVars>
      </dgm:prSet>
      <dgm:spPr/>
    </dgm:pt>
  </dgm:ptLst>
  <dgm:cxnLst>
    <dgm:cxn modelId="{862D6B00-C451-4DBA-B2BE-A893594EA940}" type="presOf" srcId="{E553B2E7-BB72-4642-BAF2-7EBEE9B3E50C}" destId="{54C99975-2C41-4ABC-A66C-CD38B1837A50}" srcOrd="0" destOrd="0" presId="urn:microsoft.com/office/officeart/2005/8/layout/list1"/>
    <dgm:cxn modelId="{B74A7819-8E4A-4983-B01A-476A4E559896}" type="presOf" srcId="{212A7C37-797A-4689-AB44-B35177C92A2B}" destId="{3722901C-A69B-4231-876E-5B00E3CE2EBB}" srcOrd="1" destOrd="0" presId="urn:microsoft.com/office/officeart/2005/8/layout/list1"/>
    <dgm:cxn modelId="{AD2E7827-B0C7-4D3B-8B2C-D1EF4BE01995}" type="presOf" srcId="{363505CC-B998-4414-A87D-96F84EA802CD}" destId="{A9C7038F-B321-4497-ABA3-08F92DE0280B}" srcOrd="0" destOrd="0" presId="urn:microsoft.com/office/officeart/2005/8/layout/list1"/>
    <dgm:cxn modelId="{30D93942-6F6C-490E-9676-A279B44BDD4D}" type="presOf" srcId="{D397CC02-8862-4F43-B4C0-B423B84E1919}" destId="{3FA4C33E-C9AE-4CAC-9A90-B17FF36E4720}" srcOrd="1" destOrd="0" presId="urn:microsoft.com/office/officeart/2005/8/layout/list1"/>
    <dgm:cxn modelId="{74B0CC47-DEC0-4AD7-8D6D-721230B6AE30}" srcId="{E553B2E7-BB72-4642-BAF2-7EBEE9B3E50C}" destId="{363505CC-B998-4414-A87D-96F84EA802CD}" srcOrd="1" destOrd="0" parTransId="{A8227CDA-8D6B-47F0-AE1B-E3DFFC42BD3A}" sibTransId="{0880F452-2F90-4550-8957-B0D6F3254F68}"/>
    <dgm:cxn modelId="{BC6F1F8F-70C2-498F-BD5C-921F3EBADB50}" srcId="{E553B2E7-BB72-4642-BAF2-7EBEE9B3E50C}" destId="{D397CC02-8862-4F43-B4C0-B423B84E1919}" srcOrd="0" destOrd="0" parTransId="{1848CECD-7E14-4A93-9624-0448ED47031E}" sibTransId="{E9A767A6-C8FE-45B4-870B-C0BB4125F47A}"/>
    <dgm:cxn modelId="{EDDDB995-02CA-438D-89E0-B9E372386A1D}" type="presOf" srcId="{363505CC-B998-4414-A87D-96F84EA802CD}" destId="{FAC41E5C-2D3B-4260-B867-BA31811582FE}" srcOrd="1" destOrd="0" presId="urn:microsoft.com/office/officeart/2005/8/layout/list1"/>
    <dgm:cxn modelId="{32FB73B7-9B69-4E30-AA68-DFD730D9998F}" type="presOf" srcId="{212A7C37-797A-4689-AB44-B35177C92A2B}" destId="{35545B21-2405-47E2-B3DD-70E677E3317E}" srcOrd="0" destOrd="0" presId="urn:microsoft.com/office/officeart/2005/8/layout/list1"/>
    <dgm:cxn modelId="{73BBADBC-E66C-4494-9502-268A7DD0F5F0}" srcId="{E553B2E7-BB72-4642-BAF2-7EBEE9B3E50C}" destId="{212A7C37-797A-4689-AB44-B35177C92A2B}" srcOrd="2" destOrd="0" parTransId="{378F27A1-B85C-41F0-B46F-F029C7679ED2}" sibTransId="{25FEA531-9F55-4881-B19D-10F9D369B2C6}"/>
    <dgm:cxn modelId="{43CB54FF-BA76-480E-BC4B-0E64968AED09}" type="presOf" srcId="{D397CC02-8862-4F43-B4C0-B423B84E1919}" destId="{86A1B7A2-E8E7-429A-AAA7-A73B4395BAB7}" srcOrd="0" destOrd="0" presId="urn:microsoft.com/office/officeart/2005/8/layout/list1"/>
    <dgm:cxn modelId="{052AC8B6-CBE0-4A37-9151-47881F01641D}" type="presParOf" srcId="{54C99975-2C41-4ABC-A66C-CD38B1837A50}" destId="{3E4492A3-BFB3-4691-93E2-1EF91D4B8975}" srcOrd="0" destOrd="0" presId="urn:microsoft.com/office/officeart/2005/8/layout/list1"/>
    <dgm:cxn modelId="{90A6CC01-23A7-400F-B63C-0577B6CC2352}" type="presParOf" srcId="{3E4492A3-BFB3-4691-93E2-1EF91D4B8975}" destId="{86A1B7A2-E8E7-429A-AAA7-A73B4395BAB7}" srcOrd="0" destOrd="0" presId="urn:microsoft.com/office/officeart/2005/8/layout/list1"/>
    <dgm:cxn modelId="{023BAA0D-143E-46A8-9ABF-2DE058385821}" type="presParOf" srcId="{3E4492A3-BFB3-4691-93E2-1EF91D4B8975}" destId="{3FA4C33E-C9AE-4CAC-9A90-B17FF36E4720}" srcOrd="1" destOrd="0" presId="urn:microsoft.com/office/officeart/2005/8/layout/list1"/>
    <dgm:cxn modelId="{78EFBF8C-7F7B-4E0D-B477-15718E869A84}" type="presParOf" srcId="{54C99975-2C41-4ABC-A66C-CD38B1837A50}" destId="{F90FEBE4-F254-442B-9575-1F9569060182}" srcOrd="1" destOrd="0" presId="urn:microsoft.com/office/officeart/2005/8/layout/list1"/>
    <dgm:cxn modelId="{8C5A7EFC-E652-40A4-874B-BFAAF875A2BC}" type="presParOf" srcId="{54C99975-2C41-4ABC-A66C-CD38B1837A50}" destId="{E96358C0-1B58-4A7E-8F46-F0DF9F668FF4}" srcOrd="2" destOrd="0" presId="urn:microsoft.com/office/officeart/2005/8/layout/list1"/>
    <dgm:cxn modelId="{6C8028B8-C0DA-41DF-842C-E75DEF369914}" type="presParOf" srcId="{54C99975-2C41-4ABC-A66C-CD38B1837A50}" destId="{75EBD432-B709-4F29-B47B-58161D0F3952}" srcOrd="3" destOrd="0" presId="urn:microsoft.com/office/officeart/2005/8/layout/list1"/>
    <dgm:cxn modelId="{39324FCA-F968-4A70-94C3-7DCF2282604E}" type="presParOf" srcId="{54C99975-2C41-4ABC-A66C-CD38B1837A50}" destId="{56244459-D55C-4C94-9FFF-B41C7CDFF945}" srcOrd="4" destOrd="0" presId="urn:microsoft.com/office/officeart/2005/8/layout/list1"/>
    <dgm:cxn modelId="{1F1BFEF5-D799-40B2-815B-98EB5DA0F29E}" type="presParOf" srcId="{56244459-D55C-4C94-9FFF-B41C7CDFF945}" destId="{A9C7038F-B321-4497-ABA3-08F92DE0280B}" srcOrd="0" destOrd="0" presId="urn:microsoft.com/office/officeart/2005/8/layout/list1"/>
    <dgm:cxn modelId="{32399985-D441-4B30-A43D-62C43361E8A4}" type="presParOf" srcId="{56244459-D55C-4C94-9FFF-B41C7CDFF945}" destId="{FAC41E5C-2D3B-4260-B867-BA31811582FE}" srcOrd="1" destOrd="0" presId="urn:microsoft.com/office/officeart/2005/8/layout/list1"/>
    <dgm:cxn modelId="{E633D8E8-9322-4CF9-B16D-C804061C9563}" type="presParOf" srcId="{54C99975-2C41-4ABC-A66C-CD38B1837A50}" destId="{60901256-1A26-4D69-8FDA-26D9C02D208C}" srcOrd="5" destOrd="0" presId="urn:microsoft.com/office/officeart/2005/8/layout/list1"/>
    <dgm:cxn modelId="{8EAAD8F4-EB60-47F6-B043-8A9BF7CA3945}" type="presParOf" srcId="{54C99975-2C41-4ABC-A66C-CD38B1837A50}" destId="{EA540CF7-44A5-4988-A0E6-C7B0D1DC414C}" srcOrd="6" destOrd="0" presId="urn:microsoft.com/office/officeart/2005/8/layout/list1"/>
    <dgm:cxn modelId="{74DC8442-3405-48C6-966D-8BF7E6F1E223}" type="presParOf" srcId="{54C99975-2C41-4ABC-A66C-CD38B1837A50}" destId="{7E3BA44C-5A71-4B39-B014-2985CEBA9BA8}" srcOrd="7" destOrd="0" presId="urn:microsoft.com/office/officeart/2005/8/layout/list1"/>
    <dgm:cxn modelId="{E0CCD315-DF0D-411C-BD6D-E9B670BD2578}" type="presParOf" srcId="{54C99975-2C41-4ABC-A66C-CD38B1837A50}" destId="{6FACD6C3-EB47-4C4F-9FE0-053B080E5931}" srcOrd="8" destOrd="0" presId="urn:microsoft.com/office/officeart/2005/8/layout/list1"/>
    <dgm:cxn modelId="{EB8E20F2-670C-4CB8-AF64-6A36CD878DB8}" type="presParOf" srcId="{6FACD6C3-EB47-4C4F-9FE0-053B080E5931}" destId="{35545B21-2405-47E2-B3DD-70E677E3317E}" srcOrd="0" destOrd="0" presId="urn:microsoft.com/office/officeart/2005/8/layout/list1"/>
    <dgm:cxn modelId="{B552BD90-60B9-4916-9297-4C33CF45EC63}" type="presParOf" srcId="{6FACD6C3-EB47-4C4F-9FE0-053B080E5931}" destId="{3722901C-A69B-4231-876E-5B00E3CE2EBB}" srcOrd="1" destOrd="0" presId="urn:microsoft.com/office/officeart/2005/8/layout/list1"/>
    <dgm:cxn modelId="{21ED46E1-C22B-4BC0-85F8-1F2BA392CA36}" type="presParOf" srcId="{54C99975-2C41-4ABC-A66C-CD38B1837A50}" destId="{131F622C-2E21-4B68-BB81-DB6AB43F6FD1}" srcOrd="9" destOrd="0" presId="urn:microsoft.com/office/officeart/2005/8/layout/list1"/>
    <dgm:cxn modelId="{0C41B79E-8961-4426-9F00-0370095D56B7}" type="presParOf" srcId="{54C99975-2C41-4ABC-A66C-CD38B1837A50}" destId="{680535B5-B4CC-4A55-9EC2-398EF4BE6A0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53B2E7-BB72-4642-BAF2-7EBEE9B3E50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397CC02-8862-4F43-B4C0-B423B84E1919}">
      <dgm:prSet phldrT="[Text]" custT="1"/>
      <dgm:spPr>
        <a:solidFill>
          <a:schemeClr val="accent1">
            <a:lumMod val="60000"/>
            <a:lumOff val="40000"/>
          </a:schemeClr>
        </a:solidFill>
      </dgm:spPr>
      <dgm:t>
        <a:bodyPr/>
        <a:lstStyle/>
        <a:p>
          <a:pPr algn="ctr">
            <a:buAutoNum type="arabicParenR"/>
          </a:pPr>
          <a:r>
            <a:rPr lang="el-GR" sz="2000" b="0" i="0" dirty="0">
              <a:solidFill>
                <a:srgbClr val="222222"/>
              </a:solidFill>
              <a:effectLst/>
              <a:latin typeface="Corbel" panose="020B0503020204020204" pitchFamily="34" charset="0"/>
            </a:rPr>
            <a:t>Α) Μοντέλο πεποίθησης της υγείας</a:t>
          </a:r>
          <a:endParaRPr lang="en-US" sz="2000" dirty="0">
            <a:latin typeface="Corbel" panose="020B0503020204020204" pitchFamily="34" charset="0"/>
          </a:endParaRPr>
        </a:p>
      </dgm:t>
    </dgm:pt>
    <dgm:pt modelId="{1848CECD-7E14-4A93-9624-0448ED47031E}" type="parTrans" cxnId="{BC6F1F8F-70C2-498F-BD5C-921F3EBADB50}">
      <dgm:prSet/>
      <dgm:spPr/>
      <dgm:t>
        <a:bodyPr/>
        <a:lstStyle/>
        <a:p>
          <a:endParaRPr lang="en-US"/>
        </a:p>
      </dgm:t>
    </dgm:pt>
    <dgm:pt modelId="{E9A767A6-C8FE-45B4-870B-C0BB4125F47A}" type="sibTrans" cxnId="{BC6F1F8F-70C2-498F-BD5C-921F3EBADB50}">
      <dgm:prSet/>
      <dgm:spPr/>
      <dgm:t>
        <a:bodyPr/>
        <a:lstStyle/>
        <a:p>
          <a:endParaRPr lang="en-US"/>
        </a:p>
      </dgm:t>
    </dgm:pt>
    <dgm:pt modelId="{363505CC-B998-4414-A87D-96F84EA802CD}">
      <dgm:prSet phldrT="[Text]" custT="1"/>
      <dgm:spPr>
        <a:solidFill>
          <a:schemeClr val="bg1"/>
        </a:solidFill>
        <a:ln>
          <a:solidFill>
            <a:schemeClr val="accent1">
              <a:lumMod val="20000"/>
              <a:lumOff val="80000"/>
            </a:schemeClr>
          </a:solidFill>
        </a:ln>
      </dgm:spPr>
      <dgm:t>
        <a:bodyPr/>
        <a:lstStyle/>
        <a:p>
          <a:pPr algn="ctr"/>
          <a:r>
            <a:rPr lang="el-GR" sz="2000" b="0" i="0" dirty="0">
              <a:solidFill>
                <a:schemeClr val="bg1">
                  <a:lumMod val="85000"/>
                </a:schemeClr>
              </a:solidFill>
              <a:effectLst/>
              <a:latin typeface="Corbel" panose="020B0503020204020204" pitchFamily="34" charset="0"/>
            </a:rPr>
            <a:t>Β) Θεωρία της προγραμματισμένης συμπεριφοράς/ προσέγγισης αιτιολογημένης δράσης</a:t>
          </a:r>
          <a:endParaRPr lang="en-US" sz="2000" dirty="0">
            <a:solidFill>
              <a:schemeClr val="bg1">
                <a:lumMod val="85000"/>
              </a:schemeClr>
            </a:solidFill>
          </a:endParaRPr>
        </a:p>
      </dgm:t>
    </dgm:pt>
    <dgm:pt modelId="{A8227CDA-8D6B-47F0-AE1B-E3DFFC42BD3A}" type="parTrans" cxnId="{74B0CC47-DEC0-4AD7-8D6D-721230B6AE30}">
      <dgm:prSet/>
      <dgm:spPr/>
      <dgm:t>
        <a:bodyPr/>
        <a:lstStyle/>
        <a:p>
          <a:endParaRPr lang="en-US"/>
        </a:p>
      </dgm:t>
    </dgm:pt>
    <dgm:pt modelId="{0880F452-2F90-4550-8957-B0D6F3254F68}" type="sibTrans" cxnId="{74B0CC47-DEC0-4AD7-8D6D-721230B6AE30}">
      <dgm:prSet/>
      <dgm:spPr/>
      <dgm:t>
        <a:bodyPr/>
        <a:lstStyle/>
        <a:p>
          <a:endParaRPr lang="en-US"/>
        </a:p>
      </dgm:t>
    </dgm:pt>
    <dgm:pt modelId="{212A7C37-797A-4689-AB44-B35177C92A2B}">
      <dgm:prSet phldrT="[Text]" custT="1"/>
      <dgm:spPr>
        <a:solidFill>
          <a:schemeClr val="bg1"/>
        </a:solidFill>
      </dgm:spPr>
      <dgm:t>
        <a:bodyPr/>
        <a:lstStyle/>
        <a:p>
          <a:pPr algn="ctr"/>
          <a:r>
            <a:rPr lang="el-GR" sz="2000" b="0" i="0" dirty="0">
              <a:solidFill>
                <a:schemeClr val="bg1">
                  <a:lumMod val="85000"/>
                </a:schemeClr>
              </a:solidFill>
              <a:effectLst/>
              <a:latin typeface="Corbel" panose="020B0503020204020204" pitchFamily="34" charset="0"/>
            </a:rPr>
            <a:t>Γ) Θεωρία της αυτοδιάθεσης (SDT)</a:t>
          </a:r>
          <a:endParaRPr lang="en-US" sz="2000" dirty="0">
            <a:solidFill>
              <a:schemeClr val="bg1">
                <a:lumMod val="85000"/>
              </a:schemeClr>
            </a:solidFill>
          </a:endParaRPr>
        </a:p>
      </dgm:t>
    </dgm:pt>
    <dgm:pt modelId="{378F27A1-B85C-41F0-B46F-F029C7679ED2}" type="parTrans" cxnId="{73BBADBC-E66C-4494-9502-268A7DD0F5F0}">
      <dgm:prSet/>
      <dgm:spPr/>
      <dgm:t>
        <a:bodyPr/>
        <a:lstStyle/>
        <a:p>
          <a:endParaRPr lang="en-US"/>
        </a:p>
      </dgm:t>
    </dgm:pt>
    <dgm:pt modelId="{25FEA531-9F55-4881-B19D-10F9D369B2C6}" type="sibTrans" cxnId="{73BBADBC-E66C-4494-9502-268A7DD0F5F0}">
      <dgm:prSet/>
      <dgm:spPr/>
      <dgm:t>
        <a:bodyPr/>
        <a:lstStyle/>
        <a:p>
          <a:endParaRPr lang="en-US"/>
        </a:p>
      </dgm:t>
    </dgm:pt>
    <dgm:pt modelId="{54C99975-2C41-4ABC-A66C-CD38B1837A50}" type="pres">
      <dgm:prSet presAssocID="{E553B2E7-BB72-4642-BAF2-7EBEE9B3E50C}" presName="linear" presStyleCnt="0">
        <dgm:presLayoutVars>
          <dgm:dir/>
          <dgm:animLvl val="lvl"/>
          <dgm:resizeHandles val="exact"/>
        </dgm:presLayoutVars>
      </dgm:prSet>
      <dgm:spPr/>
    </dgm:pt>
    <dgm:pt modelId="{3E4492A3-BFB3-4691-93E2-1EF91D4B8975}" type="pres">
      <dgm:prSet presAssocID="{D397CC02-8862-4F43-B4C0-B423B84E1919}" presName="parentLin" presStyleCnt="0"/>
      <dgm:spPr/>
    </dgm:pt>
    <dgm:pt modelId="{86A1B7A2-E8E7-429A-AAA7-A73B4395BAB7}" type="pres">
      <dgm:prSet presAssocID="{D397CC02-8862-4F43-B4C0-B423B84E1919}" presName="parentLeftMargin" presStyleLbl="node1" presStyleIdx="0" presStyleCnt="3"/>
      <dgm:spPr/>
    </dgm:pt>
    <dgm:pt modelId="{3FA4C33E-C9AE-4CAC-9A90-B17FF36E4720}" type="pres">
      <dgm:prSet presAssocID="{D397CC02-8862-4F43-B4C0-B423B84E1919}" presName="parentText" presStyleLbl="node1" presStyleIdx="0" presStyleCnt="3">
        <dgm:presLayoutVars>
          <dgm:chMax val="0"/>
          <dgm:bulletEnabled val="1"/>
        </dgm:presLayoutVars>
      </dgm:prSet>
      <dgm:spPr/>
    </dgm:pt>
    <dgm:pt modelId="{F90FEBE4-F254-442B-9575-1F9569060182}" type="pres">
      <dgm:prSet presAssocID="{D397CC02-8862-4F43-B4C0-B423B84E1919}" presName="negativeSpace" presStyleCnt="0"/>
      <dgm:spPr/>
    </dgm:pt>
    <dgm:pt modelId="{E96358C0-1B58-4A7E-8F46-F0DF9F668FF4}" type="pres">
      <dgm:prSet presAssocID="{D397CC02-8862-4F43-B4C0-B423B84E1919}" presName="childText" presStyleLbl="conFgAcc1" presStyleIdx="0" presStyleCnt="3">
        <dgm:presLayoutVars>
          <dgm:bulletEnabled val="1"/>
        </dgm:presLayoutVars>
      </dgm:prSet>
      <dgm:spPr/>
    </dgm:pt>
    <dgm:pt modelId="{75EBD432-B709-4F29-B47B-58161D0F3952}" type="pres">
      <dgm:prSet presAssocID="{E9A767A6-C8FE-45B4-870B-C0BB4125F47A}" presName="spaceBetweenRectangles" presStyleCnt="0"/>
      <dgm:spPr/>
    </dgm:pt>
    <dgm:pt modelId="{56244459-D55C-4C94-9FFF-B41C7CDFF945}" type="pres">
      <dgm:prSet presAssocID="{363505CC-B998-4414-A87D-96F84EA802CD}" presName="parentLin" presStyleCnt="0"/>
      <dgm:spPr/>
    </dgm:pt>
    <dgm:pt modelId="{A9C7038F-B321-4497-ABA3-08F92DE0280B}" type="pres">
      <dgm:prSet presAssocID="{363505CC-B998-4414-A87D-96F84EA802CD}" presName="parentLeftMargin" presStyleLbl="node1" presStyleIdx="0" presStyleCnt="3"/>
      <dgm:spPr/>
    </dgm:pt>
    <dgm:pt modelId="{FAC41E5C-2D3B-4260-B867-BA31811582FE}" type="pres">
      <dgm:prSet presAssocID="{363505CC-B998-4414-A87D-96F84EA802CD}" presName="parentText" presStyleLbl="node1" presStyleIdx="1" presStyleCnt="3">
        <dgm:presLayoutVars>
          <dgm:chMax val="0"/>
          <dgm:bulletEnabled val="1"/>
        </dgm:presLayoutVars>
      </dgm:prSet>
      <dgm:spPr/>
    </dgm:pt>
    <dgm:pt modelId="{60901256-1A26-4D69-8FDA-26D9C02D208C}" type="pres">
      <dgm:prSet presAssocID="{363505CC-B998-4414-A87D-96F84EA802CD}" presName="negativeSpace" presStyleCnt="0"/>
      <dgm:spPr/>
    </dgm:pt>
    <dgm:pt modelId="{EA540CF7-44A5-4988-A0E6-C7B0D1DC414C}" type="pres">
      <dgm:prSet presAssocID="{363505CC-B998-4414-A87D-96F84EA802CD}" presName="childText" presStyleLbl="conFgAcc1" presStyleIdx="1" presStyleCnt="3">
        <dgm:presLayoutVars>
          <dgm:bulletEnabled val="1"/>
        </dgm:presLayoutVars>
      </dgm:prSet>
      <dgm:spPr/>
    </dgm:pt>
    <dgm:pt modelId="{7E3BA44C-5A71-4B39-B014-2985CEBA9BA8}" type="pres">
      <dgm:prSet presAssocID="{0880F452-2F90-4550-8957-B0D6F3254F68}" presName="spaceBetweenRectangles" presStyleCnt="0"/>
      <dgm:spPr/>
    </dgm:pt>
    <dgm:pt modelId="{6FACD6C3-EB47-4C4F-9FE0-053B080E5931}" type="pres">
      <dgm:prSet presAssocID="{212A7C37-797A-4689-AB44-B35177C92A2B}" presName="parentLin" presStyleCnt="0"/>
      <dgm:spPr/>
    </dgm:pt>
    <dgm:pt modelId="{35545B21-2405-47E2-B3DD-70E677E3317E}" type="pres">
      <dgm:prSet presAssocID="{212A7C37-797A-4689-AB44-B35177C92A2B}" presName="parentLeftMargin" presStyleLbl="node1" presStyleIdx="1" presStyleCnt="3"/>
      <dgm:spPr/>
    </dgm:pt>
    <dgm:pt modelId="{3722901C-A69B-4231-876E-5B00E3CE2EBB}" type="pres">
      <dgm:prSet presAssocID="{212A7C37-797A-4689-AB44-B35177C92A2B}" presName="parentText" presStyleLbl="node1" presStyleIdx="2" presStyleCnt="3">
        <dgm:presLayoutVars>
          <dgm:chMax val="0"/>
          <dgm:bulletEnabled val="1"/>
        </dgm:presLayoutVars>
      </dgm:prSet>
      <dgm:spPr/>
    </dgm:pt>
    <dgm:pt modelId="{131F622C-2E21-4B68-BB81-DB6AB43F6FD1}" type="pres">
      <dgm:prSet presAssocID="{212A7C37-797A-4689-AB44-B35177C92A2B}" presName="negativeSpace" presStyleCnt="0"/>
      <dgm:spPr/>
    </dgm:pt>
    <dgm:pt modelId="{680535B5-B4CC-4A55-9EC2-398EF4BE6A04}" type="pres">
      <dgm:prSet presAssocID="{212A7C37-797A-4689-AB44-B35177C92A2B}" presName="childText" presStyleLbl="conFgAcc1" presStyleIdx="2" presStyleCnt="3">
        <dgm:presLayoutVars>
          <dgm:bulletEnabled val="1"/>
        </dgm:presLayoutVars>
      </dgm:prSet>
      <dgm:spPr/>
    </dgm:pt>
  </dgm:ptLst>
  <dgm:cxnLst>
    <dgm:cxn modelId="{862D6B00-C451-4DBA-B2BE-A893594EA940}" type="presOf" srcId="{E553B2E7-BB72-4642-BAF2-7EBEE9B3E50C}" destId="{54C99975-2C41-4ABC-A66C-CD38B1837A50}" srcOrd="0" destOrd="0" presId="urn:microsoft.com/office/officeart/2005/8/layout/list1"/>
    <dgm:cxn modelId="{B74A7819-8E4A-4983-B01A-476A4E559896}" type="presOf" srcId="{212A7C37-797A-4689-AB44-B35177C92A2B}" destId="{3722901C-A69B-4231-876E-5B00E3CE2EBB}" srcOrd="1" destOrd="0" presId="urn:microsoft.com/office/officeart/2005/8/layout/list1"/>
    <dgm:cxn modelId="{AD2E7827-B0C7-4D3B-8B2C-D1EF4BE01995}" type="presOf" srcId="{363505CC-B998-4414-A87D-96F84EA802CD}" destId="{A9C7038F-B321-4497-ABA3-08F92DE0280B}" srcOrd="0" destOrd="0" presId="urn:microsoft.com/office/officeart/2005/8/layout/list1"/>
    <dgm:cxn modelId="{30D93942-6F6C-490E-9676-A279B44BDD4D}" type="presOf" srcId="{D397CC02-8862-4F43-B4C0-B423B84E1919}" destId="{3FA4C33E-C9AE-4CAC-9A90-B17FF36E4720}" srcOrd="1" destOrd="0" presId="urn:microsoft.com/office/officeart/2005/8/layout/list1"/>
    <dgm:cxn modelId="{74B0CC47-DEC0-4AD7-8D6D-721230B6AE30}" srcId="{E553B2E7-BB72-4642-BAF2-7EBEE9B3E50C}" destId="{363505CC-B998-4414-A87D-96F84EA802CD}" srcOrd="1" destOrd="0" parTransId="{A8227CDA-8D6B-47F0-AE1B-E3DFFC42BD3A}" sibTransId="{0880F452-2F90-4550-8957-B0D6F3254F68}"/>
    <dgm:cxn modelId="{BC6F1F8F-70C2-498F-BD5C-921F3EBADB50}" srcId="{E553B2E7-BB72-4642-BAF2-7EBEE9B3E50C}" destId="{D397CC02-8862-4F43-B4C0-B423B84E1919}" srcOrd="0" destOrd="0" parTransId="{1848CECD-7E14-4A93-9624-0448ED47031E}" sibTransId="{E9A767A6-C8FE-45B4-870B-C0BB4125F47A}"/>
    <dgm:cxn modelId="{EDDDB995-02CA-438D-89E0-B9E372386A1D}" type="presOf" srcId="{363505CC-B998-4414-A87D-96F84EA802CD}" destId="{FAC41E5C-2D3B-4260-B867-BA31811582FE}" srcOrd="1" destOrd="0" presId="urn:microsoft.com/office/officeart/2005/8/layout/list1"/>
    <dgm:cxn modelId="{32FB73B7-9B69-4E30-AA68-DFD730D9998F}" type="presOf" srcId="{212A7C37-797A-4689-AB44-B35177C92A2B}" destId="{35545B21-2405-47E2-B3DD-70E677E3317E}" srcOrd="0" destOrd="0" presId="urn:microsoft.com/office/officeart/2005/8/layout/list1"/>
    <dgm:cxn modelId="{73BBADBC-E66C-4494-9502-268A7DD0F5F0}" srcId="{E553B2E7-BB72-4642-BAF2-7EBEE9B3E50C}" destId="{212A7C37-797A-4689-AB44-B35177C92A2B}" srcOrd="2" destOrd="0" parTransId="{378F27A1-B85C-41F0-B46F-F029C7679ED2}" sibTransId="{25FEA531-9F55-4881-B19D-10F9D369B2C6}"/>
    <dgm:cxn modelId="{43CB54FF-BA76-480E-BC4B-0E64968AED09}" type="presOf" srcId="{D397CC02-8862-4F43-B4C0-B423B84E1919}" destId="{86A1B7A2-E8E7-429A-AAA7-A73B4395BAB7}" srcOrd="0" destOrd="0" presId="urn:microsoft.com/office/officeart/2005/8/layout/list1"/>
    <dgm:cxn modelId="{052AC8B6-CBE0-4A37-9151-47881F01641D}" type="presParOf" srcId="{54C99975-2C41-4ABC-A66C-CD38B1837A50}" destId="{3E4492A3-BFB3-4691-93E2-1EF91D4B8975}" srcOrd="0" destOrd="0" presId="urn:microsoft.com/office/officeart/2005/8/layout/list1"/>
    <dgm:cxn modelId="{90A6CC01-23A7-400F-B63C-0577B6CC2352}" type="presParOf" srcId="{3E4492A3-BFB3-4691-93E2-1EF91D4B8975}" destId="{86A1B7A2-E8E7-429A-AAA7-A73B4395BAB7}" srcOrd="0" destOrd="0" presId="urn:microsoft.com/office/officeart/2005/8/layout/list1"/>
    <dgm:cxn modelId="{023BAA0D-143E-46A8-9ABF-2DE058385821}" type="presParOf" srcId="{3E4492A3-BFB3-4691-93E2-1EF91D4B8975}" destId="{3FA4C33E-C9AE-4CAC-9A90-B17FF36E4720}" srcOrd="1" destOrd="0" presId="urn:microsoft.com/office/officeart/2005/8/layout/list1"/>
    <dgm:cxn modelId="{78EFBF8C-7F7B-4E0D-B477-15718E869A84}" type="presParOf" srcId="{54C99975-2C41-4ABC-A66C-CD38B1837A50}" destId="{F90FEBE4-F254-442B-9575-1F9569060182}" srcOrd="1" destOrd="0" presId="urn:microsoft.com/office/officeart/2005/8/layout/list1"/>
    <dgm:cxn modelId="{8C5A7EFC-E652-40A4-874B-BFAAF875A2BC}" type="presParOf" srcId="{54C99975-2C41-4ABC-A66C-CD38B1837A50}" destId="{E96358C0-1B58-4A7E-8F46-F0DF9F668FF4}" srcOrd="2" destOrd="0" presId="urn:microsoft.com/office/officeart/2005/8/layout/list1"/>
    <dgm:cxn modelId="{6C8028B8-C0DA-41DF-842C-E75DEF369914}" type="presParOf" srcId="{54C99975-2C41-4ABC-A66C-CD38B1837A50}" destId="{75EBD432-B709-4F29-B47B-58161D0F3952}" srcOrd="3" destOrd="0" presId="urn:microsoft.com/office/officeart/2005/8/layout/list1"/>
    <dgm:cxn modelId="{39324FCA-F968-4A70-94C3-7DCF2282604E}" type="presParOf" srcId="{54C99975-2C41-4ABC-A66C-CD38B1837A50}" destId="{56244459-D55C-4C94-9FFF-B41C7CDFF945}" srcOrd="4" destOrd="0" presId="urn:microsoft.com/office/officeart/2005/8/layout/list1"/>
    <dgm:cxn modelId="{1F1BFEF5-D799-40B2-815B-98EB5DA0F29E}" type="presParOf" srcId="{56244459-D55C-4C94-9FFF-B41C7CDFF945}" destId="{A9C7038F-B321-4497-ABA3-08F92DE0280B}" srcOrd="0" destOrd="0" presId="urn:microsoft.com/office/officeart/2005/8/layout/list1"/>
    <dgm:cxn modelId="{32399985-D441-4B30-A43D-62C43361E8A4}" type="presParOf" srcId="{56244459-D55C-4C94-9FFF-B41C7CDFF945}" destId="{FAC41E5C-2D3B-4260-B867-BA31811582FE}" srcOrd="1" destOrd="0" presId="urn:microsoft.com/office/officeart/2005/8/layout/list1"/>
    <dgm:cxn modelId="{E633D8E8-9322-4CF9-B16D-C804061C9563}" type="presParOf" srcId="{54C99975-2C41-4ABC-A66C-CD38B1837A50}" destId="{60901256-1A26-4D69-8FDA-26D9C02D208C}" srcOrd="5" destOrd="0" presId="urn:microsoft.com/office/officeart/2005/8/layout/list1"/>
    <dgm:cxn modelId="{8EAAD8F4-EB60-47F6-B043-8A9BF7CA3945}" type="presParOf" srcId="{54C99975-2C41-4ABC-A66C-CD38B1837A50}" destId="{EA540CF7-44A5-4988-A0E6-C7B0D1DC414C}" srcOrd="6" destOrd="0" presId="urn:microsoft.com/office/officeart/2005/8/layout/list1"/>
    <dgm:cxn modelId="{74DC8442-3405-48C6-966D-8BF7E6F1E223}" type="presParOf" srcId="{54C99975-2C41-4ABC-A66C-CD38B1837A50}" destId="{7E3BA44C-5A71-4B39-B014-2985CEBA9BA8}" srcOrd="7" destOrd="0" presId="urn:microsoft.com/office/officeart/2005/8/layout/list1"/>
    <dgm:cxn modelId="{E0CCD315-DF0D-411C-BD6D-E9B670BD2578}" type="presParOf" srcId="{54C99975-2C41-4ABC-A66C-CD38B1837A50}" destId="{6FACD6C3-EB47-4C4F-9FE0-053B080E5931}" srcOrd="8" destOrd="0" presId="urn:microsoft.com/office/officeart/2005/8/layout/list1"/>
    <dgm:cxn modelId="{EB8E20F2-670C-4CB8-AF64-6A36CD878DB8}" type="presParOf" srcId="{6FACD6C3-EB47-4C4F-9FE0-053B080E5931}" destId="{35545B21-2405-47E2-B3DD-70E677E3317E}" srcOrd="0" destOrd="0" presId="urn:microsoft.com/office/officeart/2005/8/layout/list1"/>
    <dgm:cxn modelId="{B552BD90-60B9-4916-9297-4C33CF45EC63}" type="presParOf" srcId="{6FACD6C3-EB47-4C4F-9FE0-053B080E5931}" destId="{3722901C-A69B-4231-876E-5B00E3CE2EBB}" srcOrd="1" destOrd="0" presId="urn:microsoft.com/office/officeart/2005/8/layout/list1"/>
    <dgm:cxn modelId="{21ED46E1-C22B-4BC0-85F8-1F2BA392CA36}" type="presParOf" srcId="{54C99975-2C41-4ABC-A66C-CD38B1837A50}" destId="{131F622C-2E21-4B68-BB81-DB6AB43F6FD1}" srcOrd="9" destOrd="0" presId="urn:microsoft.com/office/officeart/2005/8/layout/list1"/>
    <dgm:cxn modelId="{0C41B79E-8961-4426-9F00-0370095D56B7}" type="presParOf" srcId="{54C99975-2C41-4ABC-A66C-CD38B1837A50}" destId="{680535B5-B4CC-4A55-9EC2-398EF4BE6A0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CDBE9F-A925-4560-89CA-B24A1E42C0A2}" type="doc">
      <dgm:prSet loTypeId="urn:microsoft.com/office/officeart/2008/layout/VerticalCurvedList" loCatId="list" qsTypeId="urn:microsoft.com/office/officeart/2005/8/quickstyle/simple3" qsCatId="simple" csTypeId="urn:microsoft.com/office/officeart/2005/8/colors/accent1_3" csCatId="accent1" phldr="1"/>
      <dgm:spPr/>
      <dgm:t>
        <a:bodyPr/>
        <a:lstStyle/>
        <a:p>
          <a:endParaRPr lang="en-US"/>
        </a:p>
      </dgm:t>
    </dgm:pt>
    <dgm:pt modelId="{7ACA2570-CD62-439E-B35F-6464BFEAC17E}">
      <dgm:prSet phldrT="[Text]" custT="1"/>
      <dgm:spPr/>
      <dgm:t>
        <a:bodyPr/>
        <a:lstStyle/>
        <a:p>
          <a:pPr algn="ctr"/>
          <a:r>
            <a:rPr lang="el-GR" sz="1800" b="0" i="0" dirty="0">
              <a:latin typeface="Corbel" panose="020B0503020204020204" pitchFamily="34" charset="0"/>
            </a:rPr>
            <a:t>απεικονίζουν μια σημαντική και σχετική με τον πληθυσμό απειλή</a:t>
          </a:r>
          <a:endParaRPr lang="en-US" sz="1800" dirty="0">
            <a:latin typeface="Corbel" panose="020B0503020204020204" pitchFamily="34" charset="0"/>
          </a:endParaRPr>
        </a:p>
      </dgm:t>
    </dgm:pt>
    <dgm:pt modelId="{50860007-7BAC-45A4-9671-9D970380CB4D}" type="parTrans" cxnId="{AE1415A8-8657-41D7-8C5F-7F06986E6E6A}">
      <dgm:prSet/>
      <dgm:spPr/>
      <dgm:t>
        <a:bodyPr/>
        <a:lstStyle/>
        <a:p>
          <a:endParaRPr lang="en-US"/>
        </a:p>
      </dgm:t>
    </dgm:pt>
    <dgm:pt modelId="{93616CD8-864A-418B-8CFE-6A126F088E06}" type="sibTrans" cxnId="{AE1415A8-8657-41D7-8C5F-7F06986E6E6A}">
      <dgm:prSet/>
      <dgm:spPr/>
      <dgm:t>
        <a:bodyPr/>
        <a:lstStyle/>
        <a:p>
          <a:endParaRPr lang="en-US"/>
        </a:p>
      </dgm:t>
    </dgm:pt>
    <dgm:pt modelId="{DD1F90F8-2ADF-4D7F-9F47-BD163B63125F}">
      <dgm:prSet phldrT="[Text]" custT="1"/>
      <dgm:spPr/>
      <dgm:t>
        <a:bodyPr/>
        <a:lstStyle/>
        <a:p>
          <a:pPr algn="ctr"/>
          <a:r>
            <a:rPr lang="el-GR" sz="1800" b="0" i="0" dirty="0">
              <a:latin typeface="Corbel" panose="020B0503020204020204" pitchFamily="34" charset="0"/>
            </a:rPr>
            <a:t>διευκρινίζουν ξεκάθαρα ότι υπάρχουν συγκεκριμένες στρατηγικές στις οποίες οι άνθρωποι μπορούν να δεσμευτούν για να μειώσουν την απειλή ή το φόβο</a:t>
          </a:r>
          <a:endParaRPr lang="en-US" sz="1800" dirty="0">
            <a:latin typeface="Corbel" panose="020B0503020204020204" pitchFamily="34" charset="0"/>
          </a:endParaRPr>
        </a:p>
      </dgm:t>
    </dgm:pt>
    <dgm:pt modelId="{6C91BFB5-EFAE-46E7-A73C-477044D5747A}" type="parTrans" cxnId="{3EB4C6B5-6195-415E-B104-931EB7563422}">
      <dgm:prSet/>
      <dgm:spPr/>
      <dgm:t>
        <a:bodyPr/>
        <a:lstStyle/>
        <a:p>
          <a:endParaRPr lang="en-US"/>
        </a:p>
      </dgm:t>
    </dgm:pt>
    <dgm:pt modelId="{0EAE2E77-7320-4BB6-8A9C-3D60836BEC3F}" type="sibTrans" cxnId="{3EB4C6B5-6195-415E-B104-931EB7563422}">
      <dgm:prSet/>
      <dgm:spPr/>
      <dgm:t>
        <a:bodyPr/>
        <a:lstStyle/>
        <a:p>
          <a:endParaRPr lang="en-US"/>
        </a:p>
      </dgm:t>
    </dgm:pt>
    <dgm:pt modelId="{C61D9CA8-A34C-4FB8-9A7F-4C237DD37BEC}">
      <dgm:prSet phldrT="[Text]" custT="1"/>
      <dgm:spPr/>
      <dgm:t>
        <a:bodyPr/>
        <a:lstStyle/>
        <a:p>
          <a:pPr algn="ctr"/>
          <a:r>
            <a:rPr lang="el-GR" sz="1800" b="0" i="0">
              <a:latin typeface="Corbel" panose="020B0503020204020204" pitchFamily="34" charset="0"/>
            </a:rPr>
            <a:t>οι στρατηγικές αυτές είναι εύκολες στην επίτευξή τους.</a:t>
          </a:r>
          <a:endParaRPr lang="en-US" sz="1800" dirty="0">
            <a:latin typeface="Corbel" panose="020B0503020204020204" pitchFamily="34" charset="0"/>
          </a:endParaRPr>
        </a:p>
      </dgm:t>
    </dgm:pt>
    <dgm:pt modelId="{F3DAA043-0F78-4FD7-84E9-C755535CD688}" type="parTrans" cxnId="{EDEBE3B2-EBED-491D-B0DA-2192E8458174}">
      <dgm:prSet/>
      <dgm:spPr/>
      <dgm:t>
        <a:bodyPr/>
        <a:lstStyle/>
        <a:p>
          <a:endParaRPr lang="en-US"/>
        </a:p>
      </dgm:t>
    </dgm:pt>
    <dgm:pt modelId="{29E1195C-9518-41EA-8068-0B8F0F287795}" type="sibTrans" cxnId="{EDEBE3B2-EBED-491D-B0DA-2192E8458174}">
      <dgm:prSet/>
      <dgm:spPr/>
      <dgm:t>
        <a:bodyPr/>
        <a:lstStyle/>
        <a:p>
          <a:endParaRPr lang="en-US"/>
        </a:p>
      </dgm:t>
    </dgm:pt>
    <dgm:pt modelId="{5E22A6B7-2C12-461D-A4DE-3BF6E98A053C}" type="pres">
      <dgm:prSet presAssocID="{84CDBE9F-A925-4560-89CA-B24A1E42C0A2}" presName="Name0" presStyleCnt="0">
        <dgm:presLayoutVars>
          <dgm:chMax val="7"/>
          <dgm:chPref val="7"/>
          <dgm:dir/>
        </dgm:presLayoutVars>
      </dgm:prSet>
      <dgm:spPr/>
    </dgm:pt>
    <dgm:pt modelId="{7191EB6B-BABF-42F8-A371-13B72309D522}" type="pres">
      <dgm:prSet presAssocID="{84CDBE9F-A925-4560-89CA-B24A1E42C0A2}" presName="Name1" presStyleCnt="0"/>
      <dgm:spPr/>
    </dgm:pt>
    <dgm:pt modelId="{32709924-A0AD-44D7-8D1B-A0FA9A526E03}" type="pres">
      <dgm:prSet presAssocID="{84CDBE9F-A925-4560-89CA-B24A1E42C0A2}" presName="cycle" presStyleCnt="0"/>
      <dgm:spPr/>
    </dgm:pt>
    <dgm:pt modelId="{2330B4E2-F246-4238-9B18-DECAFF262567}" type="pres">
      <dgm:prSet presAssocID="{84CDBE9F-A925-4560-89CA-B24A1E42C0A2}" presName="srcNode" presStyleLbl="node1" presStyleIdx="0" presStyleCnt="3"/>
      <dgm:spPr/>
    </dgm:pt>
    <dgm:pt modelId="{DDDEE6C3-0F90-454B-B203-A50497749BCA}" type="pres">
      <dgm:prSet presAssocID="{84CDBE9F-A925-4560-89CA-B24A1E42C0A2}" presName="conn" presStyleLbl="parChTrans1D2" presStyleIdx="0" presStyleCnt="1"/>
      <dgm:spPr/>
    </dgm:pt>
    <dgm:pt modelId="{59753ED4-F219-493E-B001-B3D73911257A}" type="pres">
      <dgm:prSet presAssocID="{84CDBE9F-A925-4560-89CA-B24A1E42C0A2}" presName="extraNode" presStyleLbl="node1" presStyleIdx="0" presStyleCnt="3"/>
      <dgm:spPr/>
    </dgm:pt>
    <dgm:pt modelId="{DCD4AB80-7903-49F2-8B88-C1AE1D35BCF9}" type="pres">
      <dgm:prSet presAssocID="{84CDBE9F-A925-4560-89CA-B24A1E42C0A2}" presName="dstNode" presStyleLbl="node1" presStyleIdx="0" presStyleCnt="3"/>
      <dgm:spPr/>
    </dgm:pt>
    <dgm:pt modelId="{8BC1D9D0-13A7-4CCB-9E58-66DFF305BF83}" type="pres">
      <dgm:prSet presAssocID="{7ACA2570-CD62-439E-B35F-6464BFEAC17E}" presName="text_1" presStyleLbl="node1" presStyleIdx="0" presStyleCnt="3">
        <dgm:presLayoutVars>
          <dgm:bulletEnabled val="1"/>
        </dgm:presLayoutVars>
      </dgm:prSet>
      <dgm:spPr/>
    </dgm:pt>
    <dgm:pt modelId="{F4CA11C7-6EA9-4004-84F9-0F92DA536E44}" type="pres">
      <dgm:prSet presAssocID="{7ACA2570-CD62-439E-B35F-6464BFEAC17E}" presName="accent_1" presStyleCnt="0"/>
      <dgm:spPr/>
    </dgm:pt>
    <dgm:pt modelId="{192E8319-BAAA-49D5-95C0-39F3FA182ACC}" type="pres">
      <dgm:prSet presAssocID="{7ACA2570-CD62-439E-B35F-6464BFEAC17E}" presName="accentRepeatNode" presStyleLbl="solidFgAcc1" presStyleIdx="0" presStyleCnt="3"/>
      <dgm:spPr/>
    </dgm:pt>
    <dgm:pt modelId="{E687139C-2C98-462A-8CF6-071F358EC6BB}" type="pres">
      <dgm:prSet presAssocID="{DD1F90F8-2ADF-4D7F-9F47-BD163B63125F}" presName="text_2" presStyleLbl="node1" presStyleIdx="1" presStyleCnt="3">
        <dgm:presLayoutVars>
          <dgm:bulletEnabled val="1"/>
        </dgm:presLayoutVars>
      </dgm:prSet>
      <dgm:spPr/>
    </dgm:pt>
    <dgm:pt modelId="{86966B45-EF01-4D79-B322-468BCE7CA1A1}" type="pres">
      <dgm:prSet presAssocID="{DD1F90F8-2ADF-4D7F-9F47-BD163B63125F}" presName="accent_2" presStyleCnt="0"/>
      <dgm:spPr/>
    </dgm:pt>
    <dgm:pt modelId="{732E47A5-0407-442F-A388-EBB4AB7AF7AE}" type="pres">
      <dgm:prSet presAssocID="{DD1F90F8-2ADF-4D7F-9F47-BD163B63125F}" presName="accentRepeatNode" presStyleLbl="solidFgAcc1" presStyleIdx="1" presStyleCnt="3"/>
      <dgm:spPr/>
    </dgm:pt>
    <dgm:pt modelId="{7AF2FB73-B122-4407-A2FB-7038C2535646}" type="pres">
      <dgm:prSet presAssocID="{C61D9CA8-A34C-4FB8-9A7F-4C237DD37BEC}" presName="text_3" presStyleLbl="node1" presStyleIdx="2" presStyleCnt="3">
        <dgm:presLayoutVars>
          <dgm:bulletEnabled val="1"/>
        </dgm:presLayoutVars>
      </dgm:prSet>
      <dgm:spPr/>
    </dgm:pt>
    <dgm:pt modelId="{7BAFCA70-5456-487C-A76E-FF67391D8594}" type="pres">
      <dgm:prSet presAssocID="{C61D9CA8-A34C-4FB8-9A7F-4C237DD37BEC}" presName="accent_3" presStyleCnt="0"/>
      <dgm:spPr/>
    </dgm:pt>
    <dgm:pt modelId="{D4A2904E-421A-4C28-A1AD-4C03D89A6FB7}" type="pres">
      <dgm:prSet presAssocID="{C61D9CA8-A34C-4FB8-9A7F-4C237DD37BEC}" presName="accentRepeatNode" presStyleLbl="solidFgAcc1" presStyleIdx="2" presStyleCnt="3" custScaleX="100293" custScaleY="100293"/>
      <dgm:spPr/>
    </dgm:pt>
  </dgm:ptLst>
  <dgm:cxnLst>
    <dgm:cxn modelId="{7E15DD2F-2DBC-4EAB-B2C7-2CB8B5BA0AD6}" type="presOf" srcId="{C61D9CA8-A34C-4FB8-9A7F-4C237DD37BEC}" destId="{7AF2FB73-B122-4407-A2FB-7038C2535646}" srcOrd="0" destOrd="0" presId="urn:microsoft.com/office/officeart/2008/layout/VerticalCurvedList"/>
    <dgm:cxn modelId="{87BF773D-59E4-479F-ADEF-304BA642CBB5}" type="presOf" srcId="{DD1F90F8-2ADF-4D7F-9F47-BD163B63125F}" destId="{E687139C-2C98-462A-8CF6-071F358EC6BB}" srcOrd="0" destOrd="0" presId="urn:microsoft.com/office/officeart/2008/layout/VerticalCurvedList"/>
    <dgm:cxn modelId="{B45D8E67-AE9E-46EC-AFC2-C3C5D375309A}" type="presOf" srcId="{7ACA2570-CD62-439E-B35F-6464BFEAC17E}" destId="{8BC1D9D0-13A7-4CCB-9E58-66DFF305BF83}" srcOrd="0" destOrd="0" presId="urn:microsoft.com/office/officeart/2008/layout/VerticalCurvedList"/>
    <dgm:cxn modelId="{6D514E90-190A-4DC8-B805-722BA6861903}" type="presOf" srcId="{93616CD8-864A-418B-8CFE-6A126F088E06}" destId="{DDDEE6C3-0F90-454B-B203-A50497749BCA}" srcOrd="0" destOrd="0" presId="urn:microsoft.com/office/officeart/2008/layout/VerticalCurvedList"/>
    <dgm:cxn modelId="{AE1415A8-8657-41D7-8C5F-7F06986E6E6A}" srcId="{84CDBE9F-A925-4560-89CA-B24A1E42C0A2}" destId="{7ACA2570-CD62-439E-B35F-6464BFEAC17E}" srcOrd="0" destOrd="0" parTransId="{50860007-7BAC-45A4-9671-9D970380CB4D}" sibTransId="{93616CD8-864A-418B-8CFE-6A126F088E06}"/>
    <dgm:cxn modelId="{EDEBE3B2-EBED-491D-B0DA-2192E8458174}" srcId="{84CDBE9F-A925-4560-89CA-B24A1E42C0A2}" destId="{C61D9CA8-A34C-4FB8-9A7F-4C237DD37BEC}" srcOrd="2" destOrd="0" parTransId="{F3DAA043-0F78-4FD7-84E9-C755535CD688}" sibTransId="{29E1195C-9518-41EA-8068-0B8F0F287795}"/>
    <dgm:cxn modelId="{3EB4C6B5-6195-415E-B104-931EB7563422}" srcId="{84CDBE9F-A925-4560-89CA-B24A1E42C0A2}" destId="{DD1F90F8-2ADF-4D7F-9F47-BD163B63125F}" srcOrd="1" destOrd="0" parTransId="{6C91BFB5-EFAE-46E7-A73C-477044D5747A}" sibTransId="{0EAE2E77-7320-4BB6-8A9C-3D60836BEC3F}"/>
    <dgm:cxn modelId="{9EDF43DF-BDDB-4451-BE0A-7F30D01B3956}" type="presOf" srcId="{84CDBE9F-A925-4560-89CA-B24A1E42C0A2}" destId="{5E22A6B7-2C12-461D-A4DE-3BF6E98A053C}" srcOrd="0" destOrd="0" presId="urn:microsoft.com/office/officeart/2008/layout/VerticalCurvedList"/>
    <dgm:cxn modelId="{59527D42-EEE0-4FE5-80FE-0D792164CC9E}" type="presParOf" srcId="{5E22A6B7-2C12-461D-A4DE-3BF6E98A053C}" destId="{7191EB6B-BABF-42F8-A371-13B72309D522}" srcOrd="0" destOrd="0" presId="urn:microsoft.com/office/officeart/2008/layout/VerticalCurvedList"/>
    <dgm:cxn modelId="{9705C093-0AE2-40E4-9492-455AF0E9D01E}" type="presParOf" srcId="{7191EB6B-BABF-42F8-A371-13B72309D522}" destId="{32709924-A0AD-44D7-8D1B-A0FA9A526E03}" srcOrd="0" destOrd="0" presId="urn:microsoft.com/office/officeart/2008/layout/VerticalCurvedList"/>
    <dgm:cxn modelId="{4F5F18B6-5129-4107-AEAE-9065E2A47473}" type="presParOf" srcId="{32709924-A0AD-44D7-8D1B-A0FA9A526E03}" destId="{2330B4E2-F246-4238-9B18-DECAFF262567}" srcOrd="0" destOrd="0" presId="urn:microsoft.com/office/officeart/2008/layout/VerticalCurvedList"/>
    <dgm:cxn modelId="{A3185AEC-4728-4F6D-86D4-0FDB6FB64950}" type="presParOf" srcId="{32709924-A0AD-44D7-8D1B-A0FA9A526E03}" destId="{DDDEE6C3-0F90-454B-B203-A50497749BCA}" srcOrd="1" destOrd="0" presId="urn:microsoft.com/office/officeart/2008/layout/VerticalCurvedList"/>
    <dgm:cxn modelId="{6488DCFD-AD7D-496F-A864-8930B55F0016}" type="presParOf" srcId="{32709924-A0AD-44D7-8D1B-A0FA9A526E03}" destId="{59753ED4-F219-493E-B001-B3D73911257A}" srcOrd="2" destOrd="0" presId="urn:microsoft.com/office/officeart/2008/layout/VerticalCurvedList"/>
    <dgm:cxn modelId="{F788BCE5-0129-415C-BA7E-70CDFF159CFB}" type="presParOf" srcId="{32709924-A0AD-44D7-8D1B-A0FA9A526E03}" destId="{DCD4AB80-7903-49F2-8B88-C1AE1D35BCF9}" srcOrd="3" destOrd="0" presId="urn:microsoft.com/office/officeart/2008/layout/VerticalCurvedList"/>
    <dgm:cxn modelId="{74ED440D-1805-4D11-928B-B32D20793D46}" type="presParOf" srcId="{7191EB6B-BABF-42F8-A371-13B72309D522}" destId="{8BC1D9D0-13A7-4CCB-9E58-66DFF305BF83}" srcOrd="1" destOrd="0" presId="urn:microsoft.com/office/officeart/2008/layout/VerticalCurvedList"/>
    <dgm:cxn modelId="{FED6126D-0810-4AFE-91FC-60E848A66A00}" type="presParOf" srcId="{7191EB6B-BABF-42F8-A371-13B72309D522}" destId="{F4CA11C7-6EA9-4004-84F9-0F92DA536E44}" srcOrd="2" destOrd="0" presId="urn:microsoft.com/office/officeart/2008/layout/VerticalCurvedList"/>
    <dgm:cxn modelId="{75B07B46-2FD5-4017-BB13-0429B27B3950}" type="presParOf" srcId="{F4CA11C7-6EA9-4004-84F9-0F92DA536E44}" destId="{192E8319-BAAA-49D5-95C0-39F3FA182ACC}" srcOrd="0" destOrd="0" presId="urn:microsoft.com/office/officeart/2008/layout/VerticalCurvedList"/>
    <dgm:cxn modelId="{6B28D87F-1BE5-4F65-BA76-33DA911BE809}" type="presParOf" srcId="{7191EB6B-BABF-42F8-A371-13B72309D522}" destId="{E687139C-2C98-462A-8CF6-071F358EC6BB}" srcOrd="3" destOrd="0" presId="urn:microsoft.com/office/officeart/2008/layout/VerticalCurvedList"/>
    <dgm:cxn modelId="{2942ED9D-07A6-4214-AA94-41A2D2AFA597}" type="presParOf" srcId="{7191EB6B-BABF-42F8-A371-13B72309D522}" destId="{86966B45-EF01-4D79-B322-468BCE7CA1A1}" srcOrd="4" destOrd="0" presId="urn:microsoft.com/office/officeart/2008/layout/VerticalCurvedList"/>
    <dgm:cxn modelId="{79C543D4-0841-436E-A4EC-314850953F78}" type="presParOf" srcId="{86966B45-EF01-4D79-B322-468BCE7CA1A1}" destId="{732E47A5-0407-442F-A388-EBB4AB7AF7AE}" srcOrd="0" destOrd="0" presId="urn:microsoft.com/office/officeart/2008/layout/VerticalCurvedList"/>
    <dgm:cxn modelId="{79021025-EEBF-47C1-A62E-5B47F571FAA1}" type="presParOf" srcId="{7191EB6B-BABF-42F8-A371-13B72309D522}" destId="{7AF2FB73-B122-4407-A2FB-7038C2535646}" srcOrd="5" destOrd="0" presId="urn:microsoft.com/office/officeart/2008/layout/VerticalCurvedList"/>
    <dgm:cxn modelId="{D24CE70D-4FC1-4DAC-8815-98AD2530B79B}" type="presParOf" srcId="{7191EB6B-BABF-42F8-A371-13B72309D522}" destId="{7BAFCA70-5456-487C-A76E-FF67391D8594}" srcOrd="6" destOrd="0" presId="urn:microsoft.com/office/officeart/2008/layout/VerticalCurvedList"/>
    <dgm:cxn modelId="{6FD10998-C6B3-40E0-8AE8-3387BF97A9EC}" type="presParOf" srcId="{7BAFCA70-5456-487C-A76E-FF67391D8594}" destId="{D4A2904E-421A-4C28-A1AD-4C03D89A6FB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358C0-1B58-4A7E-8F46-F0DF9F668FF4}">
      <dsp:nvSpPr>
        <dsp:cNvPr id="0" name=""/>
        <dsp:cNvSpPr/>
      </dsp:nvSpPr>
      <dsp:spPr>
        <a:xfrm>
          <a:off x="0" y="4956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A4C33E-C9AE-4CAC-9A90-B17FF36E4720}">
      <dsp:nvSpPr>
        <dsp:cNvPr id="0" name=""/>
        <dsp:cNvSpPr/>
      </dsp:nvSpPr>
      <dsp:spPr>
        <a:xfrm>
          <a:off x="442187" y="52844"/>
          <a:ext cx="6190623" cy="885600"/>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rgbClr val="222222"/>
              </a:solidFill>
              <a:effectLst/>
              <a:latin typeface="Corbel" panose="020B0503020204020204" pitchFamily="34" charset="0"/>
            </a:rPr>
            <a:t>Α) Μοντέλο πεποίθησης της υγείας</a:t>
          </a:r>
          <a:endParaRPr lang="en-US" sz="2000" kern="1200" dirty="0">
            <a:latin typeface="Corbel" panose="020B0503020204020204" pitchFamily="34" charset="0"/>
          </a:endParaRPr>
        </a:p>
      </dsp:txBody>
      <dsp:txXfrm>
        <a:off x="485418" y="96075"/>
        <a:ext cx="6104161" cy="799138"/>
      </dsp:txXfrm>
    </dsp:sp>
    <dsp:sp modelId="{EA540CF7-44A5-4988-A0E6-C7B0D1DC414C}">
      <dsp:nvSpPr>
        <dsp:cNvPr id="0" name=""/>
        <dsp:cNvSpPr/>
      </dsp:nvSpPr>
      <dsp:spPr>
        <a:xfrm>
          <a:off x="0" y="18564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C41E5C-2D3B-4260-B867-BA31811582FE}">
      <dsp:nvSpPr>
        <dsp:cNvPr id="0" name=""/>
        <dsp:cNvSpPr/>
      </dsp:nvSpPr>
      <dsp:spPr>
        <a:xfrm>
          <a:off x="442187" y="1413644"/>
          <a:ext cx="6190623" cy="885600"/>
        </a:xfrm>
        <a:prstGeom prst="roundRect">
          <a:avLst/>
        </a:prstGeom>
        <a:solidFill>
          <a:schemeClr val="accent1">
            <a:lumMod val="40000"/>
            <a:lumOff val="60000"/>
          </a:schemeClr>
        </a:solidFill>
        <a:ln w="12700" cap="flat" cmpd="sng" algn="ctr">
          <a:solidFill>
            <a:schemeClr val="accent1">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rgbClr val="222222"/>
              </a:solidFill>
              <a:effectLst/>
              <a:latin typeface="Corbel" panose="020B0503020204020204" pitchFamily="34" charset="0"/>
            </a:rPr>
            <a:t>Β) Θεωρία της σχεδιασμένης συμπεριφοράς/ προσέγγισης αιτιολογημένης δράσης</a:t>
          </a:r>
          <a:endParaRPr lang="en-US" sz="2000" kern="1200" dirty="0"/>
        </a:p>
      </dsp:txBody>
      <dsp:txXfrm>
        <a:off x="485418" y="1456875"/>
        <a:ext cx="6104161" cy="799138"/>
      </dsp:txXfrm>
    </dsp:sp>
    <dsp:sp modelId="{680535B5-B4CC-4A55-9EC2-398EF4BE6A04}">
      <dsp:nvSpPr>
        <dsp:cNvPr id="0" name=""/>
        <dsp:cNvSpPr/>
      </dsp:nvSpPr>
      <dsp:spPr>
        <a:xfrm>
          <a:off x="0" y="32172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22901C-A69B-4231-876E-5B00E3CE2EBB}">
      <dsp:nvSpPr>
        <dsp:cNvPr id="0" name=""/>
        <dsp:cNvSpPr/>
      </dsp:nvSpPr>
      <dsp:spPr>
        <a:xfrm>
          <a:off x="442187" y="2774444"/>
          <a:ext cx="6190623" cy="885600"/>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rgbClr val="222222"/>
              </a:solidFill>
              <a:effectLst/>
              <a:latin typeface="Corbel" panose="020B0503020204020204" pitchFamily="34" charset="0"/>
            </a:rPr>
            <a:t>Γ) Θεωρία της αυτοδιάθεσης (</a:t>
          </a:r>
          <a:r>
            <a:rPr lang="en-US" sz="2000" b="0" i="0" kern="1200" dirty="0">
              <a:solidFill>
                <a:srgbClr val="222222"/>
              </a:solidFill>
              <a:effectLst/>
              <a:latin typeface="Corbel" panose="020B0503020204020204" pitchFamily="34" charset="0"/>
            </a:rPr>
            <a:t>Self </a:t>
          </a:r>
          <a:r>
            <a:rPr lang="el-GR" sz="2000" b="0" i="0" kern="1200" dirty="0">
              <a:solidFill>
                <a:srgbClr val="222222"/>
              </a:solidFill>
              <a:effectLst/>
              <a:latin typeface="Corbel" panose="020B0503020204020204" pitchFamily="34" charset="0"/>
            </a:rPr>
            <a:t>D</a:t>
          </a:r>
          <a:r>
            <a:rPr lang="en-US" sz="2000" b="0" i="0" kern="1200" dirty="0" err="1">
              <a:solidFill>
                <a:srgbClr val="222222"/>
              </a:solidFill>
              <a:effectLst/>
              <a:latin typeface="Corbel" panose="020B0503020204020204" pitchFamily="34" charset="0"/>
            </a:rPr>
            <a:t>etermination</a:t>
          </a:r>
          <a:r>
            <a:rPr lang="en-US" sz="2000" b="0" i="0" kern="1200" dirty="0">
              <a:solidFill>
                <a:srgbClr val="222222"/>
              </a:solidFill>
              <a:effectLst/>
              <a:latin typeface="Corbel" panose="020B0503020204020204" pitchFamily="34" charset="0"/>
            </a:rPr>
            <a:t> Theory</a:t>
          </a:r>
          <a:r>
            <a:rPr lang="el-GR" sz="2000" b="0" i="0" kern="1200" dirty="0">
              <a:solidFill>
                <a:srgbClr val="222222"/>
              </a:solidFill>
              <a:effectLst/>
              <a:latin typeface="Corbel" panose="020B0503020204020204" pitchFamily="34" charset="0"/>
            </a:rPr>
            <a:t>)</a:t>
          </a:r>
          <a:endParaRPr lang="en-US" sz="2000" kern="1200" dirty="0"/>
        </a:p>
      </dsp:txBody>
      <dsp:txXfrm>
        <a:off x="485418" y="2817675"/>
        <a:ext cx="6104161" cy="799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358C0-1B58-4A7E-8F46-F0DF9F668FF4}">
      <dsp:nvSpPr>
        <dsp:cNvPr id="0" name=""/>
        <dsp:cNvSpPr/>
      </dsp:nvSpPr>
      <dsp:spPr>
        <a:xfrm>
          <a:off x="0" y="4956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A4C33E-C9AE-4CAC-9A90-B17FF36E4720}">
      <dsp:nvSpPr>
        <dsp:cNvPr id="0" name=""/>
        <dsp:cNvSpPr/>
      </dsp:nvSpPr>
      <dsp:spPr>
        <a:xfrm>
          <a:off x="442187" y="52844"/>
          <a:ext cx="6190623" cy="885600"/>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rgbClr val="222222"/>
              </a:solidFill>
              <a:effectLst/>
              <a:latin typeface="Corbel" panose="020B0503020204020204" pitchFamily="34" charset="0"/>
            </a:rPr>
            <a:t>Α) Μοντέλο πεποίθησης της υγείας</a:t>
          </a:r>
          <a:endParaRPr lang="en-US" sz="2000" kern="1200" dirty="0">
            <a:latin typeface="Corbel" panose="020B0503020204020204" pitchFamily="34" charset="0"/>
          </a:endParaRPr>
        </a:p>
      </dsp:txBody>
      <dsp:txXfrm>
        <a:off x="485418" y="96075"/>
        <a:ext cx="6104161" cy="799138"/>
      </dsp:txXfrm>
    </dsp:sp>
    <dsp:sp modelId="{EA540CF7-44A5-4988-A0E6-C7B0D1DC414C}">
      <dsp:nvSpPr>
        <dsp:cNvPr id="0" name=""/>
        <dsp:cNvSpPr/>
      </dsp:nvSpPr>
      <dsp:spPr>
        <a:xfrm>
          <a:off x="0" y="18564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C41E5C-2D3B-4260-B867-BA31811582FE}">
      <dsp:nvSpPr>
        <dsp:cNvPr id="0" name=""/>
        <dsp:cNvSpPr/>
      </dsp:nvSpPr>
      <dsp:spPr>
        <a:xfrm>
          <a:off x="442187" y="1413644"/>
          <a:ext cx="6190623" cy="885600"/>
        </a:xfrm>
        <a:prstGeom prst="roundRect">
          <a:avLst/>
        </a:prstGeom>
        <a:solidFill>
          <a:schemeClr val="bg1"/>
        </a:solidFill>
        <a:ln w="12700" cap="flat" cmpd="sng" algn="ctr">
          <a:solidFill>
            <a:schemeClr val="accent1">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chemeClr val="bg1">
                  <a:lumMod val="85000"/>
                </a:schemeClr>
              </a:solidFill>
              <a:effectLst/>
              <a:latin typeface="Corbel" panose="020B0503020204020204" pitchFamily="34" charset="0"/>
            </a:rPr>
            <a:t>Β) Θεωρία της προγραμματισμένης συμπεριφοράς/ προσέγγισης αιτιολογημένης δράσης</a:t>
          </a:r>
          <a:endParaRPr lang="en-US" sz="2000" kern="1200" dirty="0">
            <a:solidFill>
              <a:schemeClr val="bg1">
                <a:lumMod val="85000"/>
              </a:schemeClr>
            </a:solidFill>
          </a:endParaRPr>
        </a:p>
      </dsp:txBody>
      <dsp:txXfrm>
        <a:off x="485418" y="1456875"/>
        <a:ext cx="6104161" cy="799138"/>
      </dsp:txXfrm>
    </dsp:sp>
    <dsp:sp modelId="{680535B5-B4CC-4A55-9EC2-398EF4BE6A04}">
      <dsp:nvSpPr>
        <dsp:cNvPr id="0" name=""/>
        <dsp:cNvSpPr/>
      </dsp:nvSpPr>
      <dsp:spPr>
        <a:xfrm>
          <a:off x="0" y="3217244"/>
          <a:ext cx="8843748"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22901C-A69B-4231-876E-5B00E3CE2EBB}">
      <dsp:nvSpPr>
        <dsp:cNvPr id="0" name=""/>
        <dsp:cNvSpPr/>
      </dsp:nvSpPr>
      <dsp:spPr>
        <a:xfrm>
          <a:off x="442187" y="2774444"/>
          <a:ext cx="6190623" cy="885600"/>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991" tIns="0" rIns="233991" bIns="0" numCol="1" spcCol="1270" anchor="ctr" anchorCtr="0">
          <a:noAutofit/>
        </a:bodyPr>
        <a:lstStyle/>
        <a:p>
          <a:pPr marL="0" lvl="0" indent="0" algn="ctr" defTabSz="889000">
            <a:lnSpc>
              <a:spcPct val="90000"/>
            </a:lnSpc>
            <a:spcBef>
              <a:spcPct val="0"/>
            </a:spcBef>
            <a:spcAft>
              <a:spcPct val="35000"/>
            </a:spcAft>
            <a:buNone/>
          </a:pPr>
          <a:r>
            <a:rPr lang="el-GR" sz="2000" b="0" i="0" kern="1200" dirty="0">
              <a:solidFill>
                <a:schemeClr val="bg1">
                  <a:lumMod val="85000"/>
                </a:schemeClr>
              </a:solidFill>
              <a:effectLst/>
              <a:latin typeface="Corbel" panose="020B0503020204020204" pitchFamily="34" charset="0"/>
            </a:rPr>
            <a:t>Γ) Θεωρία της αυτοδιάθεσης (SDT)</a:t>
          </a:r>
          <a:endParaRPr lang="en-US" sz="2000" kern="1200" dirty="0">
            <a:solidFill>
              <a:schemeClr val="bg1">
                <a:lumMod val="85000"/>
              </a:schemeClr>
            </a:solidFill>
          </a:endParaRPr>
        </a:p>
      </dsp:txBody>
      <dsp:txXfrm>
        <a:off x="485418" y="2817675"/>
        <a:ext cx="6104161" cy="799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EE6C3-0F90-454B-B203-A50497749BCA}">
      <dsp:nvSpPr>
        <dsp:cNvPr id="0" name=""/>
        <dsp:cNvSpPr/>
      </dsp:nvSpPr>
      <dsp:spPr>
        <a:xfrm>
          <a:off x="-5317768" y="-814577"/>
          <a:ext cx="6333677" cy="6333677"/>
        </a:xfrm>
        <a:prstGeom prst="blockArc">
          <a:avLst>
            <a:gd name="adj1" fmla="val 18900000"/>
            <a:gd name="adj2" fmla="val 2700000"/>
            <a:gd name="adj3" fmla="val 341"/>
          </a:avLst>
        </a:pr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C1D9D0-13A7-4CCB-9E58-66DFF305BF83}">
      <dsp:nvSpPr>
        <dsp:cNvPr id="0" name=""/>
        <dsp:cNvSpPr/>
      </dsp:nvSpPr>
      <dsp:spPr>
        <a:xfrm>
          <a:off x="653849" y="470452"/>
          <a:ext cx="6912205" cy="940904"/>
        </a:xfrm>
        <a:prstGeom prst="rect">
          <a:avLst/>
        </a:prstGeom>
        <a:gradFill rotWithShape="0">
          <a:gsLst>
            <a:gs pos="0">
              <a:schemeClr val="accent1">
                <a:shade val="80000"/>
                <a:hueOff val="0"/>
                <a:satOff val="0"/>
                <a:lumOff val="0"/>
                <a:alphaOff val="0"/>
                <a:lumMod val="110000"/>
                <a:satMod val="105000"/>
                <a:tint val="67000"/>
              </a:schemeClr>
            </a:gs>
            <a:gs pos="50000">
              <a:schemeClr val="accent1">
                <a:shade val="80000"/>
                <a:hueOff val="0"/>
                <a:satOff val="0"/>
                <a:lumOff val="0"/>
                <a:alphaOff val="0"/>
                <a:lumMod val="105000"/>
                <a:satMod val="103000"/>
                <a:tint val="73000"/>
              </a:schemeClr>
            </a:gs>
            <a:gs pos="100000">
              <a:schemeClr val="accent1">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46843"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b="0" i="0" kern="1200" dirty="0">
              <a:latin typeface="Corbel" panose="020B0503020204020204" pitchFamily="34" charset="0"/>
            </a:rPr>
            <a:t>απεικονίζουν μια σημαντική και σχετική με τον πληθυσμό απειλή</a:t>
          </a:r>
          <a:endParaRPr lang="en-US" sz="1800" kern="1200" dirty="0">
            <a:latin typeface="Corbel" panose="020B0503020204020204" pitchFamily="34" charset="0"/>
          </a:endParaRPr>
        </a:p>
      </dsp:txBody>
      <dsp:txXfrm>
        <a:off x="653849" y="470452"/>
        <a:ext cx="6912205" cy="940904"/>
      </dsp:txXfrm>
    </dsp:sp>
    <dsp:sp modelId="{192E8319-BAAA-49D5-95C0-39F3FA182ACC}">
      <dsp:nvSpPr>
        <dsp:cNvPr id="0" name=""/>
        <dsp:cNvSpPr/>
      </dsp:nvSpPr>
      <dsp:spPr>
        <a:xfrm>
          <a:off x="65783" y="352839"/>
          <a:ext cx="1176130" cy="117613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E687139C-2C98-462A-8CF6-071F358EC6BB}">
      <dsp:nvSpPr>
        <dsp:cNvPr id="0" name=""/>
        <dsp:cNvSpPr/>
      </dsp:nvSpPr>
      <dsp:spPr>
        <a:xfrm>
          <a:off x="995867" y="1881808"/>
          <a:ext cx="6570187" cy="940904"/>
        </a:xfrm>
        <a:prstGeom prst="rect">
          <a:avLst/>
        </a:prstGeom>
        <a:gradFill rotWithShape="0">
          <a:gsLst>
            <a:gs pos="0">
              <a:schemeClr val="accent1">
                <a:shade val="80000"/>
                <a:hueOff val="-315801"/>
                <a:satOff val="-6141"/>
                <a:lumOff val="17150"/>
                <a:alphaOff val="0"/>
                <a:lumMod val="110000"/>
                <a:satMod val="105000"/>
                <a:tint val="67000"/>
              </a:schemeClr>
            </a:gs>
            <a:gs pos="50000">
              <a:schemeClr val="accent1">
                <a:shade val="80000"/>
                <a:hueOff val="-315801"/>
                <a:satOff val="-6141"/>
                <a:lumOff val="17150"/>
                <a:alphaOff val="0"/>
                <a:lumMod val="105000"/>
                <a:satMod val="103000"/>
                <a:tint val="73000"/>
              </a:schemeClr>
            </a:gs>
            <a:gs pos="100000">
              <a:schemeClr val="accent1">
                <a:shade val="80000"/>
                <a:hueOff val="-315801"/>
                <a:satOff val="-6141"/>
                <a:lumOff val="1715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46843"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b="0" i="0" kern="1200" dirty="0">
              <a:latin typeface="Corbel" panose="020B0503020204020204" pitchFamily="34" charset="0"/>
            </a:rPr>
            <a:t>διευκρινίζουν ξεκάθαρα ότι υπάρχουν συγκεκριμένες στρατηγικές στις οποίες οι άνθρωποι μπορούν να δεσμευτούν για να μειώσουν την απειλή ή το φόβο</a:t>
          </a:r>
          <a:endParaRPr lang="en-US" sz="1800" kern="1200" dirty="0">
            <a:latin typeface="Corbel" panose="020B0503020204020204" pitchFamily="34" charset="0"/>
          </a:endParaRPr>
        </a:p>
      </dsp:txBody>
      <dsp:txXfrm>
        <a:off x="995867" y="1881808"/>
        <a:ext cx="6570187" cy="940904"/>
      </dsp:txXfrm>
    </dsp:sp>
    <dsp:sp modelId="{732E47A5-0407-442F-A388-EBB4AB7AF7AE}">
      <dsp:nvSpPr>
        <dsp:cNvPr id="0" name=""/>
        <dsp:cNvSpPr/>
      </dsp:nvSpPr>
      <dsp:spPr>
        <a:xfrm>
          <a:off x="407802" y="1764195"/>
          <a:ext cx="1176130" cy="117613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shade val="80000"/>
              <a:hueOff val="-315801"/>
              <a:satOff val="-6141"/>
              <a:lumOff val="17150"/>
              <a:alphaOff val="0"/>
            </a:schemeClr>
          </a:solidFill>
          <a:prstDash val="solid"/>
          <a:miter lim="800000"/>
        </a:ln>
        <a:effectLst/>
      </dsp:spPr>
      <dsp:style>
        <a:lnRef idx="1">
          <a:scrgbClr r="0" g="0" b="0"/>
        </a:lnRef>
        <a:fillRef idx="2">
          <a:scrgbClr r="0" g="0" b="0"/>
        </a:fillRef>
        <a:effectRef idx="0">
          <a:scrgbClr r="0" g="0" b="0"/>
        </a:effectRef>
        <a:fontRef idx="minor"/>
      </dsp:style>
    </dsp:sp>
    <dsp:sp modelId="{7AF2FB73-B122-4407-A2FB-7038C2535646}">
      <dsp:nvSpPr>
        <dsp:cNvPr id="0" name=""/>
        <dsp:cNvSpPr/>
      </dsp:nvSpPr>
      <dsp:spPr>
        <a:xfrm>
          <a:off x="653849" y="3293165"/>
          <a:ext cx="6912205" cy="940904"/>
        </a:xfrm>
        <a:prstGeom prst="rect">
          <a:avLst/>
        </a:prstGeom>
        <a:gradFill rotWithShape="0">
          <a:gsLst>
            <a:gs pos="0">
              <a:schemeClr val="accent1">
                <a:shade val="80000"/>
                <a:hueOff val="-631602"/>
                <a:satOff val="-12282"/>
                <a:lumOff val="34300"/>
                <a:alphaOff val="0"/>
                <a:lumMod val="110000"/>
                <a:satMod val="105000"/>
                <a:tint val="67000"/>
              </a:schemeClr>
            </a:gs>
            <a:gs pos="50000">
              <a:schemeClr val="accent1">
                <a:shade val="80000"/>
                <a:hueOff val="-631602"/>
                <a:satOff val="-12282"/>
                <a:lumOff val="34300"/>
                <a:alphaOff val="0"/>
                <a:lumMod val="105000"/>
                <a:satMod val="103000"/>
                <a:tint val="73000"/>
              </a:schemeClr>
            </a:gs>
            <a:gs pos="100000">
              <a:schemeClr val="accent1">
                <a:shade val="80000"/>
                <a:hueOff val="-631602"/>
                <a:satOff val="-12282"/>
                <a:lumOff val="3430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46843" tIns="45720" rIns="45720" bIns="45720" numCol="1" spcCol="1270" anchor="ctr" anchorCtr="0">
          <a:noAutofit/>
        </a:bodyPr>
        <a:lstStyle/>
        <a:p>
          <a:pPr marL="0" lvl="0" indent="0" algn="ctr" defTabSz="800100">
            <a:lnSpc>
              <a:spcPct val="90000"/>
            </a:lnSpc>
            <a:spcBef>
              <a:spcPct val="0"/>
            </a:spcBef>
            <a:spcAft>
              <a:spcPct val="35000"/>
            </a:spcAft>
            <a:buNone/>
          </a:pPr>
          <a:r>
            <a:rPr lang="el-GR" sz="1800" b="0" i="0" kern="1200">
              <a:latin typeface="Corbel" panose="020B0503020204020204" pitchFamily="34" charset="0"/>
            </a:rPr>
            <a:t>οι στρατηγικές αυτές είναι εύκολες στην επίτευξή τους.</a:t>
          </a:r>
          <a:endParaRPr lang="en-US" sz="1800" kern="1200" dirty="0">
            <a:latin typeface="Corbel" panose="020B0503020204020204" pitchFamily="34" charset="0"/>
          </a:endParaRPr>
        </a:p>
      </dsp:txBody>
      <dsp:txXfrm>
        <a:off x="653849" y="3293165"/>
        <a:ext cx="6912205" cy="940904"/>
      </dsp:txXfrm>
    </dsp:sp>
    <dsp:sp modelId="{D4A2904E-421A-4C28-A1AD-4C03D89A6FB7}">
      <dsp:nvSpPr>
        <dsp:cNvPr id="0" name=""/>
        <dsp:cNvSpPr/>
      </dsp:nvSpPr>
      <dsp:spPr>
        <a:xfrm>
          <a:off x="64060" y="3173829"/>
          <a:ext cx="1179576" cy="117957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shade val="80000"/>
              <a:hueOff val="-631602"/>
              <a:satOff val="-12282"/>
              <a:lumOff val="3430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B018AA-DEA7-448F-AE2F-C3D13A0F02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FB87A71-96EB-4108-95A3-855A4C360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647F05-0506-494A-8060-3F395B947DF9}" type="datetimeFigureOut">
              <a:rPr lang="en-US" smtClean="0"/>
              <a:t>10/19/2026</a:t>
            </a:fld>
            <a:endParaRPr lang="en-US" dirty="0"/>
          </a:p>
        </p:txBody>
      </p:sp>
      <p:sp>
        <p:nvSpPr>
          <p:cNvPr id="4" name="Footer Placeholder 3">
            <a:extLst>
              <a:ext uri="{FF2B5EF4-FFF2-40B4-BE49-F238E27FC236}">
                <a16:creationId xmlns:a16="http://schemas.microsoft.com/office/drawing/2014/main" id="{9445591A-E83D-4F8A-B064-12B29D3154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7AF2308-535F-471C-9423-3467454C92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61E857-36B8-43F1-9D87-FE508167BCE3}" type="slidenum">
              <a:rPr lang="en-US" smtClean="0"/>
              <a:t>‹#›</a:t>
            </a:fld>
            <a:endParaRPr lang="en-US" dirty="0"/>
          </a:p>
        </p:txBody>
      </p:sp>
    </p:spTree>
    <p:extLst>
      <p:ext uri="{BB962C8B-B14F-4D97-AF65-F5344CB8AC3E}">
        <p14:creationId xmlns:p14="http://schemas.microsoft.com/office/powerpoint/2010/main" val="140023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C0A13-3F3D-45D4-B17C-1E0ACF36A6FB}" type="datetimeFigureOut">
              <a:rPr lang="en-US" smtClean="0"/>
              <a:t>10/19/2026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AAAB6-A2C6-4A85-A3A1-98EFBA61C967}" type="slidenum">
              <a:rPr lang="en-US" smtClean="0"/>
              <a:t>‹#›</a:t>
            </a:fld>
            <a:endParaRPr lang="en-US" dirty="0"/>
          </a:p>
        </p:txBody>
      </p:sp>
    </p:spTree>
    <p:extLst>
      <p:ext uri="{BB962C8B-B14F-4D97-AF65-F5344CB8AC3E}">
        <p14:creationId xmlns:p14="http://schemas.microsoft.com/office/powerpoint/2010/main" val="207675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Segoe UI" panose="020B0502040204020203" pitchFamily="34" charset="0"/>
            </a:endParaRPr>
          </a:p>
          <a:p>
            <a:r>
              <a:rPr lang="en-US" dirty="0"/>
              <a:t>ID=d924773e-9a16-4d6d-9803-8cb819e99682
Recipe=text_billboard
Type=TextOnly
Variant=0
FamilyID=AccentBoxWalbaum_Zero</a:t>
            </a:r>
          </a:p>
        </p:txBody>
      </p:sp>
      <p:sp>
        <p:nvSpPr>
          <p:cNvPr id="4" name="Slide Number Placeholder 3"/>
          <p:cNvSpPr>
            <a:spLocks noGrp="1"/>
          </p:cNvSpPr>
          <p:nvPr>
            <p:ph type="sldNum" sz="quarter" idx="5"/>
          </p:nvPr>
        </p:nvSpPr>
        <p:spPr/>
        <p:txBody>
          <a:bodyPr/>
          <a:lstStyle/>
          <a:p>
            <a:fld id="{8EAA36B1-75F6-458C-B388-8BC01E9857C8}" type="slidenum">
              <a:rPr lang="en-US" smtClean="0"/>
              <a:t>1</a:t>
            </a:fld>
            <a:endParaRPr lang="en-US" dirty="0"/>
          </a:p>
        </p:txBody>
      </p:sp>
    </p:spTree>
    <p:extLst>
      <p:ext uri="{BB962C8B-B14F-4D97-AF65-F5344CB8AC3E}">
        <p14:creationId xmlns:p14="http://schemas.microsoft.com/office/powerpoint/2010/main" val="27032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2249D64C-843C-6003-F8D5-4B1DB4A2FF10}"/>
            </a:ext>
          </a:extLst>
        </p:cNvPr>
        <p:cNvGrpSpPr/>
        <p:nvPr/>
      </p:nvGrpSpPr>
      <p:grpSpPr>
        <a:xfrm>
          <a:off x="0" y="0"/>
          <a:ext cx="0" cy="0"/>
          <a:chOff x="0" y="0"/>
          <a:chExt cx="0" cy="0"/>
        </a:xfrm>
      </p:grpSpPr>
      <p:sp>
        <p:nvSpPr>
          <p:cNvPr id="275" name="Google Shape;275;p12:notes">
            <a:extLst>
              <a:ext uri="{FF2B5EF4-FFF2-40B4-BE49-F238E27FC236}">
                <a16:creationId xmlns:a16="http://schemas.microsoft.com/office/drawing/2014/main" id="{D0344E85-2FEF-71A0-9DFF-5AADAD78F8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a:extLst>
              <a:ext uri="{FF2B5EF4-FFF2-40B4-BE49-F238E27FC236}">
                <a16:creationId xmlns:a16="http://schemas.microsoft.com/office/drawing/2014/main" id="{8CA5F7FB-4067-EF8D-A879-1A9B4414031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6024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1443C40-F2C5-08AD-3FE7-9F1134163CFE}"/>
            </a:ext>
          </a:extLst>
        </p:cNvPr>
        <p:cNvGrpSpPr/>
        <p:nvPr/>
      </p:nvGrpSpPr>
      <p:grpSpPr>
        <a:xfrm>
          <a:off x="0" y="0"/>
          <a:ext cx="0" cy="0"/>
          <a:chOff x="0" y="0"/>
          <a:chExt cx="0" cy="0"/>
        </a:xfrm>
      </p:grpSpPr>
      <p:sp>
        <p:nvSpPr>
          <p:cNvPr id="275" name="Google Shape;275;p12:notes">
            <a:extLst>
              <a:ext uri="{FF2B5EF4-FFF2-40B4-BE49-F238E27FC236}">
                <a16:creationId xmlns:a16="http://schemas.microsoft.com/office/drawing/2014/main" id="{47A4D491-DF99-97DC-2272-06F8177BF98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a:extLst>
              <a:ext uri="{FF2B5EF4-FFF2-40B4-BE49-F238E27FC236}">
                <a16:creationId xmlns:a16="http://schemas.microsoft.com/office/drawing/2014/main" id="{BD123BAF-E2DF-8F88-7AB7-84499D21AD9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1786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547B76D-4243-207A-DCF8-274738819C60}"/>
            </a:ext>
          </a:extLst>
        </p:cNvPr>
        <p:cNvGrpSpPr/>
        <p:nvPr/>
      </p:nvGrpSpPr>
      <p:grpSpPr>
        <a:xfrm>
          <a:off x="0" y="0"/>
          <a:ext cx="0" cy="0"/>
          <a:chOff x="0" y="0"/>
          <a:chExt cx="0" cy="0"/>
        </a:xfrm>
      </p:grpSpPr>
      <p:sp>
        <p:nvSpPr>
          <p:cNvPr id="275" name="Google Shape;275;p12:notes">
            <a:extLst>
              <a:ext uri="{FF2B5EF4-FFF2-40B4-BE49-F238E27FC236}">
                <a16:creationId xmlns:a16="http://schemas.microsoft.com/office/drawing/2014/main" id="{6749A64B-1114-EAEA-56BA-9173FBB8A0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a:extLst>
              <a:ext uri="{FF2B5EF4-FFF2-40B4-BE49-F238E27FC236}">
                <a16:creationId xmlns:a16="http://schemas.microsoft.com/office/drawing/2014/main" id="{3FEE8614-02F4-84E8-7B6B-E7A26EC711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2164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1B3F1AC-391A-222F-7FFC-EEE10F516B10}"/>
            </a:ext>
          </a:extLst>
        </p:cNvPr>
        <p:cNvGrpSpPr/>
        <p:nvPr/>
      </p:nvGrpSpPr>
      <p:grpSpPr>
        <a:xfrm>
          <a:off x="0" y="0"/>
          <a:ext cx="0" cy="0"/>
          <a:chOff x="0" y="0"/>
          <a:chExt cx="0" cy="0"/>
        </a:xfrm>
      </p:grpSpPr>
      <p:sp>
        <p:nvSpPr>
          <p:cNvPr id="275" name="Google Shape;275;p12:notes">
            <a:extLst>
              <a:ext uri="{FF2B5EF4-FFF2-40B4-BE49-F238E27FC236}">
                <a16:creationId xmlns:a16="http://schemas.microsoft.com/office/drawing/2014/main" id="{BD8DF53F-B9D9-9F9A-446F-B5E7268DFFD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a:extLst>
              <a:ext uri="{FF2B5EF4-FFF2-40B4-BE49-F238E27FC236}">
                <a16:creationId xmlns:a16="http://schemas.microsoft.com/office/drawing/2014/main" id="{4B3F734D-DE5C-5B86-AD49-C3378F3914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7298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BCF9C65-3F57-1976-AFAB-3C5667360B29}"/>
            </a:ext>
          </a:extLst>
        </p:cNvPr>
        <p:cNvGrpSpPr/>
        <p:nvPr/>
      </p:nvGrpSpPr>
      <p:grpSpPr>
        <a:xfrm>
          <a:off x="0" y="0"/>
          <a:ext cx="0" cy="0"/>
          <a:chOff x="0" y="0"/>
          <a:chExt cx="0" cy="0"/>
        </a:xfrm>
      </p:grpSpPr>
      <p:sp>
        <p:nvSpPr>
          <p:cNvPr id="275" name="Google Shape;275;p12:notes">
            <a:extLst>
              <a:ext uri="{FF2B5EF4-FFF2-40B4-BE49-F238E27FC236}">
                <a16:creationId xmlns:a16="http://schemas.microsoft.com/office/drawing/2014/main" id="{B0D41AE9-1FA5-C9FF-629C-43289D73FBA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2:notes">
            <a:extLst>
              <a:ext uri="{FF2B5EF4-FFF2-40B4-BE49-F238E27FC236}">
                <a16:creationId xmlns:a16="http://schemas.microsoft.com/office/drawing/2014/main" id="{08B7A647-B302-63B3-0DE0-EE79F4CAF0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2000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84EC0930-57E9-C485-A5E5-774E482B18B1}"/>
            </a:ext>
          </a:extLst>
        </p:cNvPr>
        <p:cNvGrpSpPr/>
        <p:nvPr/>
      </p:nvGrpSpPr>
      <p:grpSpPr>
        <a:xfrm>
          <a:off x="0" y="0"/>
          <a:ext cx="0" cy="0"/>
          <a:chOff x="0" y="0"/>
          <a:chExt cx="0" cy="0"/>
        </a:xfrm>
      </p:grpSpPr>
      <p:sp>
        <p:nvSpPr>
          <p:cNvPr id="402" name="Google Shape;402;p23:notes">
            <a:extLst>
              <a:ext uri="{FF2B5EF4-FFF2-40B4-BE49-F238E27FC236}">
                <a16:creationId xmlns:a16="http://schemas.microsoft.com/office/drawing/2014/main" id="{7097CB35-6E44-1D22-F598-3056DA7AED8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23:notes">
            <a:extLst>
              <a:ext uri="{FF2B5EF4-FFF2-40B4-BE49-F238E27FC236}">
                <a16:creationId xmlns:a16="http://schemas.microsoft.com/office/drawing/2014/main" id="{CF04CF26-C236-4355-70A8-67199803F1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6609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5" name="Google Shape;655;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9" name="Google Shape;67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5" name="Google Shape;685;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4" name="Google Shape;694;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6" name="Google Shape;70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C5C50C9-5CB7-4938-BEDF-DD2FC7529FA9}"/>
              </a:ext>
            </a:extLst>
          </p:cNvPr>
          <p:cNvSpPr/>
          <p:nvPr userDrawn="1"/>
        </p:nvSpPr>
        <p:spPr>
          <a:xfrm>
            <a:off x="1528762" y="1473243"/>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1801368" y="1664208"/>
            <a:ext cx="8586216" cy="2176272"/>
          </a:xfrm>
        </p:spPr>
        <p:txBody>
          <a:bodyPr anchor="ctr">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2487168" y="4142232"/>
            <a:ext cx="7223760" cy="685800"/>
          </a:xfrm>
          <a:solidFill>
            <a:schemeClr val="accent1"/>
          </a:solidFill>
        </p:spPr>
        <p:txBody>
          <a:bodyPr anchor="ct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6964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84064"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84064" y="3355848"/>
            <a:ext cx="6272784" cy="2825496"/>
          </a:xfrm>
        </p:spPr>
        <p:txBody>
          <a:bodyPr/>
          <a:lstStyle>
            <a:lvl1pPr>
              <a:buNone/>
              <a:defRPr sz="1800"/>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0"/>
            <a:ext cx="4114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0" y="603504"/>
            <a:ext cx="4050792" cy="5577840"/>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81258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612648"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612648" y="3355848"/>
            <a:ext cx="6272784" cy="2825496"/>
          </a:xfrm>
        </p:spPr>
        <p:txBody>
          <a:bodyPr/>
          <a:lstStyle>
            <a:lvl1pPr marL="0" indent="0">
              <a:buNone/>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5605272" y="6356350"/>
            <a:ext cx="128016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850392" y="36576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7680960" y="4352544"/>
            <a:ext cx="4507992" cy="250545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7680960" y="0"/>
            <a:ext cx="4507992" cy="4123944"/>
          </a:xfrm>
        </p:spPr>
        <p:txBody>
          <a:bodyPr anchor="ctr"/>
          <a:lstStyle>
            <a:lvl1pPr algn="ctr">
              <a:buNone/>
              <a:defRPr/>
            </a:lvl1pPr>
          </a:lstStyle>
          <a:p>
            <a:r>
              <a:rPr lang="en-US"/>
              <a:t>Click icon to add picture</a:t>
            </a:r>
            <a:endParaRPr lang="en-US" dirty="0"/>
          </a:p>
        </p:txBody>
      </p:sp>
      <p:sp>
        <p:nvSpPr>
          <p:cNvPr id="8" name="Rectangle 7">
            <a:extLst>
              <a:ext uri="{FF2B5EF4-FFF2-40B4-BE49-F238E27FC236}">
                <a16:creationId xmlns:a16="http://schemas.microsoft.com/office/drawing/2014/main" id="{EEFA3CC7-31ED-4E5A-87A6-AA1D8F4251FC}"/>
              </a:ext>
            </a:extLst>
          </p:cNvPr>
          <p:cNvSpPr/>
          <p:nvPr userDrawn="1"/>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7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541A812-4D3F-4D65-BA64-BA64E37F2C1D}"/>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1078992" y="1938528"/>
            <a:ext cx="7013448" cy="2990088"/>
          </a:xfrm>
        </p:spPr>
        <p:txBody>
          <a:bodyPr anchor="ctr">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613648" y="1938528"/>
            <a:ext cx="2688336" cy="2990088"/>
          </a:xfrm>
          <a:solidFill>
            <a:schemeClr val="accent1"/>
          </a:solidFill>
        </p:spPr>
        <p:txBody>
          <a:bodyPr anchor="ct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Rectangle 11">
            <a:extLst>
              <a:ext uri="{FF2B5EF4-FFF2-40B4-BE49-F238E27FC236}">
                <a16:creationId xmlns:a16="http://schemas.microsoft.com/office/drawing/2014/main" id="{5716BBE9-8A9C-450B-A235-677945C7ED44}"/>
              </a:ext>
            </a:extLst>
          </p:cNvPr>
          <p:cNvSpPr/>
          <p:nvPr userDrawn="1"/>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855E7BF-3629-4C02-98DF-CFC1C93CE036}"/>
              </a:ext>
            </a:extLst>
          </p:cNvPr>
          <p:cNvSpPr/>
          <p:nvPr userDrawn="1"/>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4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01852"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39386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ctr">
            <a:normAutofit/>
          </a:bodyPr>
          <a:lstStyle>
            <a:lvl1pPr algn="ctr">
              <a:defRPr sz="4800"/>
            </a:lvl1pPr>
          </a:lstStyle>
          <a:p>
            <a:r>
              <a:rPr lang="en-US"/>
              <a:t>Click to edit Master title style</a:t>
            </a:r>
            <a:endParaRPr lang="en-US" dirty="0"/>
          </a:p>
        </p:txBody>
      </p:sp>
      <p:sp useBgFill="1">
        <p:nvSpPr>
          <p:cNvPr id="4" name="Rectangle 3">
            <a:extLst>
              <a:ext uri="{FF2B5EF4-FFF2-40B4-BE49-F238E27FC236}">
                <a16:creationId xmlns:a16="http://schemas.microsoft.com/office/drawing/2014/main" id="{673635DF-99E4-4A0C-A272-D9FF87695DE7}"/>
              </a:ext>
            </a:extLst>
          </p:cNvPr>
          <p:cNvSpPr/>
          <p:nvPr userDrawn="1"/>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590C76F-6331-4485-AA5B-D61483481F68}"/>
              </a:ext>
            </a:extLst>
          </p:cNvPr>
          <p:cNvSpPr/>
          <p:nvPr userDrawn="1"/>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a:solidFill>
            <a:schemeClr val="accent1"/>
          </a:solidFill>
        </p:spPr>
        <p:txBody>
          <a:bodyPr anchor="ct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Date Placeholder 5">
            <a:extLst>
              <a:ext uri="{FF2B5EF4-FFF2-40B4-BE49-F238E27FC236}">
                <a16:creationId xmlns:a16="http://schemas.microsoft.com/office/drawing/2014/main" id="{ECB2BA4C-9ADA-41DB-B758-9E3CFECDF528}"/>
              </a:ext>
            </a:extLst>
          </p:cNvPr>
          <p:cNvSpPr>
            <a:spLocks noGrp="1"/>
          </p:cNvSpPr>
          <p:nvPr>
            <p:ph type="dt" sz="half" idx="10"/>
          </p:nvPr>
        </p:nvSpPr>
        <p:spPr>
          <a:xfrm>
            <a:off x="905256" y="6356350"/>
            <a:ext cx="2743200" cy="365125"/>
          </a:xfrm>
        </p:spPr>
        <p:txBody>
          <a:bodyPr/>
          <a:lstStyle/>
          <a:p>
            <a:r>
              <a:rPr lang="en-US" dirty="0"/>
              <a:t>9/4/20XX</a:t>
            </a:r>
          </a:p>
        </p:txBody>
      </p:sp>
      <p:sp>
        <p:nvSpPr>
          <p:cNvPr id="10" name="Footer Placeholder 9">
            <a:extLst>
              <a:ext uri="{FF2B5EF4-FFF2-40B4-BE49-F238E27FC236}">
                <a16:creationId xmlns:a16="http://schemas.microsoft.com/office/drawing/2014/main" id="{20957ADB-410A-48BE-AA95-3A708314B02A}"/>
              </a:ext>
            </a:extLst>
          </p:cNvPr>
          <p:cNvSpPr>
            <a:spLocks noGrp="1"/>
          </p:cNvSpPr>
          <p:nvPr>
            <p:ph type="ftr" sz="quarter" idx="11"/>
          </p:nvPr>
        </p:nvSpPr>
        <p:spPr/>
        <p:txBody>
          <a:bodyPr/>
          <a:lstStyle/>
          <a:p>
            <a:r>
              <a:rPr lang="en-US" dirty="0"/>
              <a:t>Presentation Title</a:t>
            </a:r>
          </a:p>
        </p:txBody>
      </p:sp>
      <p:sp>
        <p:nvSpPr>
          <p:cNvPr id="11" name="Slide Number Placeholder 10">
            <a:extLst>
              <a:ext uri="{FF2B5EF4-FFF2-40B4-BE49-F238E27FC236}">
                <a16:creationId xmlns:a16="http://schemas.microsoft.com/office/drawing/2014/main" id="{5112591B-8032-4FDF-9B26-8F505642C5C2}"/>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24452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2F4163-FF9F-453F-99BB-82B8FDB0A1F9}"/>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hasCustomPrompt="1"/>
          </p:nvPr>
        </p:nvSpPr>
        <p:spPr>
          <a:xfrm>
            <a:off x="5422392" y="2798064"/>
            <a:ext cx="1463040" cy="1481328"/>
          </a:xfrm>
        </p:spPr>
        <p:txBody>
          <a:bodyPr anchor="ctr"/>
          <a:lstStyle>
            <a:lvl1pPr algn="ctr">
              <a:buNone/>
              <a:defRPr/>
            </a:lvl1pPr>
          </a:lstStyle>
          <a:p>
            <a:r>
              <a:rPr lang="en-US" dirty="0"/>
              <a:t>Picture</a:t>
            </a:r>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hasCustomPrompt="1"/>
          </p:nvPr>
        </p:nvSpPr>
        <p:spPr>
          <a:xfrm>
            <a:off x="576072" y="2798064"/>
            <a:ext cx="1463040" cy="1481328"/>
          </a:xfrm>
        </p:spPr>
        <p:txBody>
          <a:bodyPr anchor="ctr"/>
          <a:lstStyle>
            <a:lvl1pPr algn="ctr">
              <a:buNone/>
              <a:defRPr/>
            </a:lvl1pPr>
          </a:lstStyle>
          <a:p>
            <a:r>
              <a:rPr lang="en-US" dirty="0"/>
              <a:t>Picture</a:t>
            </a:r>
          </a:p>
        </p:txBody>
      </p:sp>
      <p:sp>
        <p:nvSpPr>
          <p:cNvPr id="16" name="Picture Placeholder 14">
            <a:extLst>
              <a:ext uri="{FF2B5EF4-FFF2-40B4-BE49-F238E27FC236}">
                <a16:creationId xmlns:a16="http://schemas.microsoft.com/office/drawing/2014/main" id="{6B8374DB-2C54-426F-9768-7B838BE1F98D}"/>
              </a:ext>
            </a:extLst>
          </p:cNvPr>
          <p:cNvSpPr>
            <a:spLocks noGrp="1"/>
          </p:cNvSpPr>
          <p:nvPr>
            <p:ph type="pic" sz="quarter" idx="21" hasCustomPrompt="1"/>
          </p:nvPr>
        </p:nvSpPr>
        <p:spPr>
          <a:xfrm>
            <a:off x="7845552" y="2798064"/>
            <a:ext cx="1463040" cy="1481328"/>
          </a:xfrm>
        </p:spPr>
        <p:txBody>
          <a:bodyPr anchor="ctr"/>
          <a:lstStyle>
            <a:lvl1pPr algn="ctr">
              <a:buNone/>
              <a:defRPr/>
            </a:lvl1pPr>
          </a:lstStyle>
          <a:p>
            <a:r>
              <a:rPr lang="en-US" dirty="0"/>
              <a:t>Picture</a:t>
            </a:r>
          </a:p>
        </p:txBody>
      </p:sp>
      <p:sp>
        <p:nvSpPr>
          <p:cNvPr id="27" name="Rectangle 26">
            <a:extLst>
              <a:ext uri="{FF2B5EF4-FFF2-40B4-BE49-F238E27FC236}">
                <a16:creationId xmlns:a16="http://schemas.microsoft.com/office/drawing/2014/main" id="{76763C05-47FB-4725-A20D-066889246220}"/>
              </a:ext>
            </a:extLst>
          </p:cNvPr>
          <p:cNvSpPr/>
          <p:nvPr userDrawn="1"/>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itle 1">
            <a:extLst>
              <a:ext uri="{FF2B5EF4-FFF2-40B4-BE49-F238E27FC236}">
                <a16:creationId xmlns:a16="http://schemas.microsoft.com/office/drawing/2014/main" id="{9EDC39EC-C00D-4DE8-8828-E0E5AD579F19}"/>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2" name="Picture Placeholder 14">
            <a:extLst>
              <a:ext uri="{FF2B5EF4-FFF2-40B4-BE49-F238E27FC236}">
                <a16:creationId xmlns:a16="http://schemas.microsoft.com/office/drawing/2014/main" id="{AC393A50-B0FA-44B0-850A-6E748DECA20A}"/>
              </a:ext>
            </a:extLst>
          </p:cNvPr>
          <p:cNvSpPr>
            <a:spLocks noGrp="1"/>
          </p:cNvSpPr>
          <p:nvPr>
            <p:ph type="pic" sz="quarter" idx="28" hasCustomPrompt="1"/>
          </p:nvPr>
        </p:nvSpPr>
        <p:spPr>
          <a:xfrm>
            <a:off x="2999232" y="2798064"/>
            <a:ext cx="1463040" cy="1481328"/>
          </a:xfrm>
        </p:spPr>
        <p:txBody>
          <a:bodyPr anchor="ctr"/>
          <a:lstStyle>
            <a:lvl1pPr algn="ctr">
              <a:buNone/>
              <a:defRPr/>
            </a:lvl1pPr>
          </a:lstStyle>
          <a:p>
            <a:r>
              <a:rPr lang="en-US" dirty="0"/>
              <a:t>Picture</a:t>
            </a:r>
          </a:p>
        </p:txBody>
      </p:sp>
      <p:sp>
        <p:nvSpPr>
          <p:cNvPr id="33" name="Picture Placeholder 14">
            <a:extLst>
              <a:ext uri="{FF2B5EF4-FFF2-40B4-BE49-F238E27FC236}">
                <a16:creationId xmlns:a16="http://schemas.microsoft.com/office/drawing/2014/main" id="{C19D18E3-AE27-4902-A5E1-1E388C8CA886}"/>
              </a:ext>
            </a:extLst>
          </p:cNvPr>
          <p:cNvSpPr>
            <a:spLocks noGrp="1"/>
          </p:cNvSpPr>
          <p:nvPr>
            <p:ph type="pic" sz="quarter" idx="29" hasCustomPrompt="1"/>
          </p:nvPr>
        </p:nvSpPr>
        <p:spPr>
          <a:xfrm>
            <a:off x="10268712" y="2798064"/>
            <a:ext cx="1463040" cy="1481328"/>
          </a:xfrm>
        </p:spPr>
        <p:txBody>
          <a:bodyPr anchor="ctr"/>
          <a:lstStyle>
            <a:lvl1pPr algn="ctr">
              <a:buNone/>
              <a:defRPr/>
            </a:lvl1pPr>
          </a:lstStyle>
          <a:p>
            <a:r>
              <a:rPr lang="en-US" dirty="0"/>
              <a:t>Picture</a:t>
            </a:r>
          </a:p>
        </p:txBody>
      </p:sp>
      <p:sp>
        <p:nvSpPr>
          <p:cNvPr id="11" name="Date Placeholder 10">
            <a:extLst>
              <a:ext uri="{FF2B5EF4-FFF2-40B4-BE49-F238E27FC236}">
                <a16:creationId xmlns:a16="http://schemas.microsoft.com/office/drawing/2014/main" id="{C4A1E4D4-19E0-496B-BBAF-99A720781C00}"/>
              </a:ext>
            </a:extLst>
          </p:cNvPr>
          <p:cNvSpPr>
            <a:spLocks noGrp="1"/>
          </p:cNvSpPr>
          <p:nvPr>
            <p:ph type="dt" sz="half" idx="32"/>
          </p:nvPr>
        </p:nvSpPr>
        <p:spPr>
          <a:xfrm>
            <a:off x="905256" y="6356350"/>
            <a:ext cx="2743200" cy="365125"/>
          </a:xfrm>
        </p:spPr>
        <p:txBody>
          <a:bodyPr/>
          <a:lstStyle/>
          <a:p>
            <a:r>
              <a:rPr lang="en-US" dirty="0"/>
              <a:t>9/4/20XX</a:t>
            </a:r>
          </a:p>
        </p:txBody>
      </p:sp>
      <p:sp>
        <p:nvSpPr>
          <p:cNvPr id="12" name="Footer Placeholder 11">
            <a:extLst>
              <a:ext uri="{FF2B5EF4-FFF2-40B4-BE49-F238E27FC236}">
                <a16:creationId xmlns:a16="http://schemas.microsoft.com/office/drawing/2014/main" id="{D0281C10-EAAA-4F45-8CC9-87F9F9116C21}"/>
              </a:ext>
            </a:extLst>
          </p:cNvPr>
          <p:cNvSpPr>
            <a:spLocks noGrp="1"/>
          </p:cNvSpPr>
          <p:nvPr>
            <p:ph type="ftr" sz="quarter" idx="33"/>
          </p:nvPr>
        </p:nvSpPr>
        <p:spPr/>
        <p:txBody>
          <a:bodyPr/>
          <a:lstStyle/>
          <a:p>
            <a:r>
              <a:rPr lang="en-US" dirty="0"/>
              <a:t>Presentation Title</a:t>
            </a:r>
          </a:p>
        </p:txBody>
      </p:sp>
      <p:sp>
        <p:nvSpPr>
          <p:cNvPr id="13" name="Slide Number Placeholder 12">
            <a:extLst>
              <a:ext uri="{FF2B5EF4-FFF2-40B4-BE49-F238E27FC236}">
                <a16:creationId xmlns:a16="http://schemas.microsoft.com/office/drawing/2014/main" id="{389175D6-43FD-42A2-8595-893FC3BFCDF6}"/>
              </a:ext>
            </a:extLst>
          </p:cNvPr>
          <p:cNvSpPr>
            <a:spLocks noGrp="1"/>
          </p:cNvSpPr>
          <p:nvPr>
            <p:ph type="sldNum" sz="quarter" idx="34"/>
          </p:nvPr>
        </p:nvSpPr>
        <p:spPr/>
        <p:txBody>
          <a:bodyPr/>
          <a:lstStyle/>
          <a:p>
            <a:fld id="{A65A5C87-DF58-40C8-B092-1DE63DB4547E}" type="slidenum">
              <a:rPr lang="en-US" smtClean="0"/>
              <a:t>‹#›</a:t>
            </a:fld>
            <a:endParaRPr lang="en-US" dirty="0"/>
          </a:p>
        </p:txBody>
      </p:sp>
      <p:sp>
        <p:nvSpPr>
          <p:cNvPr id="37" name="Text Placeholder 35">
            <a:extLst>
              <a:ext uri="{FF2B5EF4-FFF2-40B4-BE49-F238E27FC236}">
                <a16:creationId xmlns:a16="http://schemas.microsoft.com/office/drawing/2014/main" id="{28F74B10-F76D-4BBB-A284-01D5A0DF8BCB}"/>
              </a:ext>
            </a:extLst>
          </p:cNvPr>
          <p:cNvSpPr>
            <a:spLocks noGrp="1"/>
          </p:cNvSpPr>
          <p:nvPr>
            <p:ph type="body" sz="quarter" idx="36" hasCustomPrompt="1"/>
          </p:nvPr>
        </p:nvSpPr>
        <p:spPr>
          <a:xfrm>
            <a:off x="543153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8" name="Text Placeholder 35">
            <a:extLst>
              <a:ext uri="{FF2B5EF4-FFF2-40B4-BE49-F238E27FC236}">
                <a16:creationId xmlns:a16="http://schemas.microsoft.com/office/drawing/2014/main" id="{BD245DC2-6D7B-4AEE-B8EE-0D0E473AFFF5}"/>
              </a:ext>
            </a:extLst>
          </p:cNvPr>
          <p:cNvSpPr>
            <a:spLocks noGrp="1"/>
          </p:cNvSpPr>
          <p:nvPr>
            <p:ph type="body" sz="quarter" idx="37" hasCustomPrompt="1"/>
          </p:nvPr>
        </p:nvSpPr>
        <p:spPr>
          <a:xfrm>
            <a:off x="784555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9" name="Text Placeholder 35">
            <a:extLst>
              <a:ext uri="{FF2B5EF4-FFF2-40B4-BE49-F238E27FC236}">
                <a16:creationId xmlns:a16="http://schemas.microsoft.com/office/drawing/2014/main" id="{28069EAF-8C82-49CC-8A38-2ACAD26F7DE9}"/>
              </a:ext>
            </a:extLst>
          </p:cNvPr>
          <p:cNvSpPr>
            <a:spLocks noGrp="1"/>
          </p:cNvSpPr>
          <p:nvPr>
            <p:ph type="body" sz="quarter" idx="38" hasCustomPrompt="1"/>
          </p:nvPr>
        </p:nvSpPr>
        <p:spPr>
          <a:xfrm>
            <a:off x="1026871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0" name="Text Placeholder 35">
            <a:extLst>
              <a:ext uri="{FF2B5EF4-FFF2-40B4-BE49-F238E27FC236}">
                <a16:creationId xmlns:a16="http://schemas.microsoft.com/office/drawing/2014/main" id="{DAA3B1CD-59B3-4B73-B91A-88CED1D8FDD6}"/>
              </a:ext>
            </a:extLst>
          </p:cNvPr>
          <p:cNvSpPr>
            <a:spLocks noGrp="1"/>
          </p:cNvSpPr>
          <p:nvPr>
            <p:ph type="body" sz="quarter" idx="39" hasCustomPrompt="1"/>
          </p:nvPr>
        </p:nvSpPr>
        <p:spPr>
          <a:xfrm>
            <a:off x="594360"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1" name="Text Placeholder 35">
            <a:extLst>
              <a:ext uri="{FF2B5EF4-FFF2-40B4-BE49-F238E27FC236}">
                <a16:creationId xmlns:a16="http://schemas.microsoft.com/office/drawing/2014/main" id="{C1FED6B0-DEB7-46E3-8038-FE6788AC24A9}"/>
              </a:ext>
            </a:extLst>
          </p:cNvPr>
          <p:cNvSpPr>
            <a:spLocks noGrp="1"/>
          </p:cNvSpPr>
          <p:nvPr>
            <p:ph type="body" sz="quarter" idx="35" hasCustomPrompt="1"/>
          </p:nvPr>
        </p:nvSpPr>
        <p:spPr>
          <a:xfrm>
            <a:off x="300837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Tree>
    <p:extLst>
      <p:ext uri="{BB962C8B-B14F-4D97-AF65-F5344CB8AC3E}">
        <p14:creationId xmlns:p14="http://schemas.microsoft.com/office/powerpoint/2010/main" val="43151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60693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57607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576072" y="3203688"/>
            <a:ext cx="329184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50799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50799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14" name="Text Placeholder 4">
            <a:extLst>
              <a:ext uri="{FF2B5EF4-FFF2-40B4-BE49-F238E27FC236}">
                <a16:creationId xmlns:a16="http://schemas.microsoft.com/office/drawing/2014/main" id="{CE04853A-B5A7-418B-B49F-E718136614E0}"/>
              </a:ext>
            </a:extLst>
          </p:cNvPr>
          <p:cNvSpPr>
            <a:spLocks noGrp="1"/>
          </p:cNvSpPr>
          <p:nvPr>
            <p:ph type="body" sz="quarter" idx="13"/>
          </p:nvPr>
        </p:nvSpPr>
        <p:spPr>
          <a:xfrm>
            <a:off x="843991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D08E5547-BBB9-4D87-A012-6BC6B1330861}"/>
              </a:ext>
            </a:extLst>
          </p:cNvPr>
          <p:cNvSpPr>
            <a:spLocks noGrp="1"/>
          </p:cNvSpPr>
          <p:nvPr>
            <p:ph sz="quarter" idx="14"/>
          </p:nvPr>
        </p:nvSpPr>
        <p:spPr>
          <a:xfrm>
            <a:off x="843991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6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3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CD68929-9BD1-4A1E-9C1E-5B980D986EC1}"/>
              </a:ext>
            </a:extLst>
          </p:cNvPr>
          <p:cNvSpPr/>
          <p:nvPr userDrawn="1"/>
        </p:nvSpPr>
        <p:spPr>
          <a:xfrm>
            <a:off x="409575" y="633619"/>
            <a:ext cx="492741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41248" y="978408"/>
            <a:ext cx="4059936" cy="1106424"/>
          </a:xfrm>
        </p:spPr>
        <p:txBody>
          <a:bodyPr anchor="ct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41248" y="2359152"/>
            <a:ext cx="4059936" cy="3429000"/>
          </a:xfrm>
        </p:spPr>
        <p:txBody>
          <a:bodyPr/>
          <a:lstStyle>
            <a:lvl1pPr marL="0" indent="0">
              <a:buNone/>
              <a:defRPr sz="1800"/>
            </a:lvl1pPr>
          </a:lstStyle>
          <a:p>
            <a:pPr lvl="0"/>
            <a:r>
              <a:rPr lang="en-US"/>
              <a:t>Click to edit Master text styles</a:t>
            </a: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8961120" y="566928"/>
            <a:ext cx="2871216" cy="2340864"/>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5843016" y="566928"/>
            <a:ext cx="2871216" cy="2340864"/>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B3ED68CE-A00C-4DD9-8065-B0E3D033BC20}"/>
              </a:ext>
            </a:extLst>
          </p:cNvPr>
          <p:cNvSpPr/>
          <p:nvPr userDrawn="1"/>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B3EDCB6-603C-4A22-80E6-232A6202452A}"/>
              </a:ext>
            </a:extLst>
          </p:cNvPr>
          <p:cNvSpPr/>
          <p:nvPr userDrawn="1"/>
        </p:nvSpPr>
        <p:spPr>
          <a:xfrm>
            <a:off x="877459" y="2121408"/>
            <a:ext cx="395865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id="{FBB9124E-D1EB-4540-B1E1-DF3CD388BB27}"/>
              </a:ext>
            </a:extLst>
          </p:cNvPr>
          <p:cNvSpPr>
            <a:spLocks noGrp="1"/>
          </p:cNvSpPr>
          <p:nvPr>
            <p:ph type="pic" sz="quarter" idx="17"/>
          </p:nvPr>
        </p:nvSpPr>
        <p:spPr>
          <a:xfrm>
            <a:off x="5843016" y="3108960"/>
            <a:ext cx="5989320" cy="305409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52797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CD68929-9BD1-4A1E-9C1E-5B980D986EC1}"/>
              </a:ext>
            </a:extLst>
          </p:cNvPr>
          <p:cNvSpPr/>
          <p:nvPr userDrawn="1"/>
        </p:nvSpPr>
        <p:spPr>
          <a:xfrm>
            <a:off x="7324344" y="630936"/>
            <a:ext cx="4517136"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7772400" y="978408"/>
            <a:ext cx="3721608" cy="1106424"/>
          </a:xfrm>
        </p:spPr>
        <p:txBody>
          <a:bodyPr anchor="ctr">
            <a:normAutofit/>
          </a:bodyPr>
          <a:lstStyle>
            <a:lvl1pPr>
              <a:defRPr sz="2800"/>
            </a:lvl1p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3767328" y="630936"/>
            <a:ext cx="3246120" cy="268833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411480" y="630936"/>
            <a:ext cx="3246120" cy="2688336"/>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B3ED68CE-A00C-4DD9-8065-B0E3D033BC20}"/>
              </a:ext>
            </a:extLst>
          </p:cNvPr>
          <p:cNvSpPr/>
          <p:nvPr userDrawn="1"/>
        </p:nvSpPr>
        <p:spPr>
          <a:xfrm>
            <a:off x="7260336" y="1179576"/>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id="{FBB9124E-D1EB-4540-B1E1-DF3CD388BB27}"/>
              </a:ext>
            </a:extLst>
          </p:cNvPr>
          <p:cNvSpPr>
            <a:spLocks noGrp="1"/>
          </p:cNvSpPr>
          <p:nvPr>
            <p:ph type="pic" sz="quarter" idx="17"/>
          </p:nvPr>
        </p:nvSpPr>
        <p:spPr>
          <a:xfrm>
            <a:off x="411480" y="3438144"/>
            <a:ext cx="3246120" cy="268833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
        <p:nvSpPr>
          <p:cNvPr id="6" name="Rectangle 5">
            <a:extLst>
              <a:ext uri="{FF2B5EF4-FFF2-40B4-BE49-F238E27FC236}">
                <a16:creationId xmlns:a16="http://schemas.microsoft.com/office/drawing/2014/main" id="{525280B1-DD77-4ADB-A6FC-71309BCB66E1}"/>
              </a:ext>
            </a:extLst>
          </p:cNvPr>
          <p:cNvSpPr/>
          <p:nvPr userDrawn="1"/>
        </p:nvSpPr>
        <p:spPr>
          <a:xfrm>
            <a:off x="7792216" y="2185416"/>
            <a:ext cx="3683187"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Picture Placeholder 14">
            <a:extLst>
              <a:ext uri="{FF2B5EF4-FFF2-40B4-BE49-F238E27FC236}">
                <a16:creationId xmlns:a16="http://schemas.microsoft.com/office/drawing/2014/main" id="{6B8374DB-2C54-426F-9768-7B838BE1F98D}"/>
              </a:ext>
            </a:extLst>
          </p:cNvPr>
          <p:cNvSpPr>
            <a:spLocks noGrp="1"/>
          </p:cNvSpPr>
          <p:nvPr>
            <p:ph type="pic" sz="quarter" idx="21"/>
          </p:nvPr>
        </p:nvSpPr>
        <p:spPr>
          <a:xfrm>
            <a:off x="3767328" y="3438144"/>
            <a:ext cx="3246120" cy="2688336"/>
          </a:xfrm>
        </p:spPr>
        <p:txBody>
          <a:bodyPr anchor="ctr"/>
          <a:lstStyle>
            <a:lvl1pPr algn="ctr">
              <a:buNone/>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A0D33A8D-B0BB-4920-AAC4-6EE9952AA556}"/>
              </a:ext>
            </a:extLst>
          </p:cNvPr>
          <p:cNvSpPr>
            <a:spLocks noGrp="1"/>
          </p:cNvSpPr>
          <p:nvPr>
            <p:ph type="body" sz="quarter" idx="22"/>
          </p:nvPr>
        </p:nvSpPr>
        <p:spPr>
          <a:xfrm>
            <a:off x="7772400" y="3099816"/>
            <a:ext cx="3721100" cy="447675"/>
          </a:xfrm>
        </p:spPr>
        <p:txBody>
          <a:bodyPr/>
          <a:lstStyle>
            <a:lvl1pPr marL="0" indent="0">
              <a:buNone/>
              <a:defRPr sz="1600"/>
            </a:lvl1pPr>
          </a:lstStyle>
          <a:p>
            <a:pPr lvl="0"/>
            <a:r>
              <a:rPr lang="en-US"/>
              <a:t>Click to edit Master text styles</a:t>
            </a:r>
          </a:p>
        </p:txBody>
      </p:sp>
      <p:sp>
        <p:nvSpPr>
          <p:cNvPr id="21" name="Text Placeholder 7">
            <a:extLst>
              <a:ext uri="{FF2B5EF4-FFF2-40B4-BE49-F238E27FC236}">
                <a16:creationId xmlns:a16="http://schemas.microsoft.com/office/drawing/2014/main" id="{FC2F80E1-DA5D-4EBA-BDBC-FFD24776ED07}"/>
              </a:ext>
            </a:extLst>
          </p:cNvPr>
          <p:cNvSpPr>
            <a:spLocks noGrp="1"/>
          </p:cNvSpPr>
          <p:nvPr>
            <p:ph type="body" sz="quarter" idx="23"/>
          </p:nvPr>
        </p:nvSpPr>
        <p:spPr>
          <a:xfrm>
            <a:off x="7772400" y="4215384"/>
            <a:ext cx="3721100" cy="447675"/>
          </a:xfrm>
        </p:spPr>
        <p:txBody>
          <a:bodyPr/>
          <a:lstStyle>
            <a:lvl1pPr marL="0" indent="0">
              <a:buNone/>
              <a:defRPr sz="1600"/>
            </a:lvl1pPr>
          </a:lstStyle>
          <a:p>
            <a:pPr lvl="0"/>
            <a:r>
              <a:rPr lang="en-US"/>
              <a:t>Click to edit Master text styles</a:t>
            </a:r>
          </a:p>
        </p:txBody>
      </p:sp>
      <p:sp>
        <p:nvSpPr>
          <p:cNvPr id="22" name="Text Placeholder 7">
            <a:extLst>
              <a:ext uri="{FF2B5EF4-FFF2-40B4-BE49-F238E27FC236}">
                <a16:creationId xmlns:a16="http://schemas.microsoft.com/office/drawing/2014/main" id="{536A3E74-5D94-4FE5-A5F8-7DA032AD48AF}"/>
              </a:ext>
            </a:extLst>
          </p:cNvPr>
          <p:cNvSpPr>
            <a:spLocks noGrp="1"/>
          </p:cNvSpPr>
          <p:nvPr>
            <p:ph type="body" sz="quarter" idx="24"/>
          </p:nvPr>
        </p:nvSpPr>
        <p:spPr>
          <a:xfrm>
            <a:off x="7772400" y="5321808"/>
            <a:ext cx="3721100" cy="447675"/>
          </a:xfrm>
        </p:spPr>
        <p:txBody>
          <a:bodyPr/>
          <a:lstStyle>
            <a:lvl1pPr marL="0" indent="0">
              <a:buNone/>
              <a:defRPr sz="1600"/>
            </a:lvl1pPr>
          </a:lstStyle>
          <a:p>
            <a:pPr lvl="0"/>
            <a:r>
              <a:rPr lang="en-US"/>
              <a:t>Click to edit Master text styles</a:t>
            </a:r>
          </a:p>
        </p:txBody>
      </p:sp>
      <p:sp>
        <p:nvSpPr>
          <p:cNvPr id="23" name="Picture Placeholder 14">
            <a:extLst>
              <a:ext uri="{FF2B5EF4-FFF2-40B4-BE49-F238E27FC236}">
                <a16:creationId xmlns:a16="http://schemas.microsoft.com/office/drawing/2014/main" id="{A36D2011-9E99-44AA-8612-4EEBAAA5D036}"/>
              </a:ext>
            </a:extLst>
          </p:cNvPr>
          <p:cNvSpPr>
            <a:spLocks noGrp="1"/>
          </p:cNvSpPr>
          <p:nvPr>
            <p:ph type="pic" sz="quarter" idx="25" hasCustomPrompt="1"/>
          </p:nvPr>
        </p:nvSpPr>
        <p:spPr>
          <a:xfrm>
            <a:off x="7772400" y="2532888"/>
            <a:ext cx="457200" cy="457200"/>
          </a:xfrm>
        </p:spPr>
        <p:txBody>
          <a:bodyPr anchor="ctr"/>
          <a:lstStyle>
            <a:lvl1pPr algn="ctr">
              <a:buNone/>
              <a:defRPr sz="900"/>
            </a:lvl1pPr>
          </a:lstStyle>
          <a:p>
            <a:r>
              <a:rPr lang="en-US" dirty="0"/>
              <a:t>Icon</a:t>
            </a:r>
          </a:p>
        </p:txBody>
      </p:sp>
      <p:sp>
        <p:nvSpPr>
          <p:cNvPr id="24" name="Picture Placeholder 14">
            <a:extLst>
              <a:ext uri="{FF2B5EF4-FFF2-40B4-BE49-F238E27FC236}">
                <a16:creationId xmlns:a16="http://schemas.microsoft.com/office/drawing/2014/main" id="{80B0958E-0709-4604-ADAF-A6137275F31B}"/>
              </a:ext>
            </a:extLst>
          </p:cNvPr>
          <p:cNvSpPr>
            <a:spLocks noGrp="1"/>
          </p:cNvSpPr>
          <p:nvPr>
            <p:ph type="pic" sz="quarter" idx="26" hasCustomPrompt="1"/>
          </p:nvPr>
        </p:nvSpPr>
        <p:spPr>
          <a:xfrm>
            <a:off x="7772400" y="3630168"/>
            <a:ext cx="457200" cy="457200"/>
          </a:xfrm>
        </p:spPr>
        <p:txBody>
          <a:bodyPr anchor="ctr"/>
          <a:lstStyle>
            <a:lvl1pPr algn="ctr">
              <a:buNone/>
              <a:defRPr sz="900"/>
            </a:lvl1pPr>
          </a:lstStyle>
          <a:p>
            <a:r>
              <a:rPr lang="en-US" dirty="0"/>
              <a:t>Icon</a:t>
            </a:r>
          </a:p>
        </p:txBody>
      </p:sp>
      <p:sp>
        <p:nvSpPr>
          <p:cNvPr id="25" name="Picture Placeholder 14">
            <a:extLst>
              <a:ext uri="{FF2B5EF4-FFF2-40B4-BE49-F238E27FC236}">
                <a16:creationId xmlns:a16="http://schemas.microsoft.com/office/drawing/2014/main" id="{F4A09204-1398-472F-B713-0AD49188773D}"/>
              </a:ext>
            </a:extLst>
          </p:cNvPr>
          <p:cNvSpPr>
            <a:spLocks noGrp="1"/>
          </p:cNvSpPr>
          <p:nvPr>
            <p:ph type="pic" sz="quarter" idx="27" hasCustomPrompt="1"/>
          </p:nvPr>
        </p:nvSpPr>
        <p:spPr>
          <a:xfrm>
            <a:off x="7772400" y="4754880"/>
            <a:ext cx="457200" cy="457200"/>
          </a:xfrm>
        </p:spPr>
        <p:txBody>
          <a:bodyPr anchor="ctr"/>
          <a:lstStyle>
            <a:lvl1pPr algn="ctr">
              <a:buNone/>
              <a:defRPr sz="900"/>
            </a:lvl1pPr>
          </a:lstStyle>
          <a:p>
            <a:r>
              <a:rPr lang="en-US" dirty="0"/>
              <a:t>Icon</a:t>
            </a:r>
          </a:p>
        </p:txBody>
      </p:sp>
    </p:spTree>
    <p:extLst>
      <p:ext uri="{BB962C8B-B14F-4D97-AF65-F5344CB8AC3E}">
        <p14:creationId xmlns:p14="http://schemas.microsoft.com/office/powerpoint/2010/main" val="343934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r>
              <a:rPr lang="en-US" dirty="0"/>
              <a:t>9/4/20XX</a:t>
            </a:r>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400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r>
              <a:rPr lang="en-US" dirty="0"/>
              <a:t>9/4/20XX</a:t>
            </a:r>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060377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777224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33248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with pictures">
  <p:cSld name="1_Title and Content with pictures">
    <p:spTree>
      <p:nvGrpSpPr>
        <p:cNvPr id="1" name="Shape 31"/>
        <p:cNvGrpSpPr/>
        <p:nvPr/>
      </p:nvGrpSpPr>
      <p:grpSpPr>
        <a:xfrm>
          <a:off x="0" y="0"/>
          <a:ext cx="0" cy="0"/>
          <a:chOff x="0" y="0"/>
          <a:chExt cx="0" cy="0"/>
        </a:xfrm>
      </p:grpSpPr>
      <p:sp>
        <p:nvSpPr>
          <p:cNvPr id="32" name="Google Shape;32;p65"/>
          <p:cNvSpPr txBox="1">
            <a:spLocks noGrp="1"/>
          </p:cNvSpPr>
          <p:nvPr>
            <p:ph type="title"/>
          </p:nvPr>
        </p:nvSpPr>
        <p:spPr>
          <a:xfrm>
            <a:off x="5084064"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Avenir"/>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5"/>
          <p:cNvSpPr txBox="1">
            <a:spLocks noGrp="1"/>
          </p:cNvSpPr>
          <p:nvPr>
            <p:ph type="body" idx="1"/>
          </p:nvPr>
        </p:nvSpPr>
        <p:spPr>
          <a:xfrm>
            <a:off x="5084064"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5"/>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5"/>
          <p:cNvSpPr txBox="1">
            <a:spLocks noGrp="1"/>
          </p:cNvSpPr>
          <p:nvPr>
            <p:ph type="ftr" idx="11"/>
          </p:nvPr>
        </p:nvSpPr>
        <p:spPr>
          <a:xfrm>
            <a:off x="4041648"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5"/>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37" name="Google Shape;37;p65"/>
          <p:cNvSpPr/>
          <p:nvPr/>
        </p:nvSpPr>
        <p:spPr>
          <a:xfrm rot="5400000">
            <a:off x="5317960" y="363389"/>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8" name="Google Shape;38;p65"/>
          <p:cNvSpPr/>
          <p:nvPr/>
        </p:nvSpPr>
        <p:spPr>
          <a:xfrm>
            <a:off x="5099266"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9" name="Google Shape;39;p65"/>
          <p:cNvSpPr>
            <a:spLocks noGrp="1"/>
          </p:cNvSpPr>
          <p:nvPr>
            <p:ph type="pic" idx="2"/>
          </p:nvPr>
        </p:nvSpPr>
        <p:spPr>
          <a:xfrm>
            <a:off x="457200" y="603504"/>
            <a:ext cx="4050792" cy="5577840"/>
          </a:xfrm>
          <a:prstGeom prst="rect">
            <a:avLst/>
          </a:prstGeom>
          <a:noFill/>
          <a:ln>
            <a:noFill/>
          </a:ln>
        </p:spPr>
      </p:sp>
    </p:spTree>
    <p:extLst>
      <p:ext uri="{BB962C8B-B14F-4D97-AF65-F5344CB8AC3E}">
        <p14:creationId xmlns:p14="http://schemas.microsoft.com/office/powerpoint/2010/main" val="746133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3 column">
  <p:cSld name="1_Comparison 3 column">
    <p:spTree>
      <p:nvGrpSpPr>
        <p:cNvPr id="1" name="Shape 51"/>
        <p:cNvGrpSpPr/>
        <p:nvPr/>
      </p:nvGrpSpPr>
      <p:grpSpPr>
        <a:xfrm>
          <a:off x="0" y="0"/>
          <a:ext cx="0" cy="0"/>
          <a:chOff x="0" y="0"/>
          <a:chExt cx="0" cy="0"/>
        </a:xfrm>
      </p:grpSpPr>
      <p:sp>
        <p:nvSpPr>
          <p:cNvPr id="52" name="Google Shape;52;p67"/>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3" name="Google Shape;53;p67"/>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4" name="Google Shape;54;p6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67"/>
          <p:cNvSpPr txBox="1">
            <a:spLocks noGrp="1"/>
          </p:cNvSpPr>
          <p:nvPr>
            <p:ph type="body" idx="1"/>
          </p:nvPr>
        </p:nvSpPr>
        <p:spPr>
          <a:xfrm>
            <a:off x="57607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67"/>
          <p:cNvSpPr txBox="1">
            <a:spLocks noGrp="1"/>
          </p:cNvSpPr>
          <p:nvPr>
            <p:ph type="body" idx="2"/>
          </p:nvPr>
        </p:nvSpPr>
        <p:spPr>
          <a:xfrm>
            <a:off x="576072" y="3203688"/>
            <a:ext cx="3291840" cy="296851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67"/>
          <p:cNvSpPr txBox="1">
            <a:spLocks noGrp="1"/>
          </p:cNvSpPr>
          <p:nvPr>
            <p:ph type="body" idx="3"/>
          </p:nvPr>
        </p:nvSpPr>
        <p:spPr>
          <a:xfrm>
            <a:off x="450799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67"/>
          <p:cNvSpPr txBox="1">
            <a:spLocks noGrp="1"/>
          </p:cNvSpPr>
          <p:nvPr>
            <p:ph type="body" idx="4"/>
          </p:nvPr>
        </p:nvSpPr>
        <p:spPr>
          <a:xfrm>
            <a:off x="450799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67"/>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67"/>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62" name="Google Shape;62;p67"/>
          <p:cNvSpPr txBox="1">
            <a:spLocks noGrp="1"/>
          </p:cNvSpPr>
          <p:nvPr>
            <p:ph type="body" idx="5"/>
          </p:nvPr>
        </p:nvSpPr>
        <p:spPr>
          <a:xfrm>
            <a:off x="843991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67"/>
          <p:cNvSpPr txBox="1">
            <a:spLocks noGrp="1"/>
          </p:cNvSpPr>
          <p:nvPr>
            <p:ph type="body" idx="6"/>
          </p:nvPr>
        </p:nvSpPr>
        <p:spPr>
          <a:xfrm>
            <a:off x="843991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247590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with 3 pictures">
  <p:cSld name="1_Title and Content with 3 pictures">
    <p:spTree>
      <p:nvGrpSpPr>
        <p:cNvPr id="1" name="Shape 78"/>
        <p:cNvGrpSpPr/>
        <p:nvPr/>
      </p:nvGrpSpPr>
      <p:grpSpPr>
        <a:xfrm>
          <a:off x="0" y="0"/>
          <a:ext cx="0" cy="0"/>
          <a:chOff x="0" y="0"/>
          <a:chExt cx="0" cy="0"/>
        </a:xfrm>
      </p:grpSpPr>
      <p:sp>
        <p:nvSpPr>
          <p:cNvPr id="79" name="Google Shape;79;p70"/>
          <p:cNvSpPr/>
          <p:nvPr/>
        </p:nvSpPr>
        <p:spPr>
          <a:xfrm>
            <a:off x="409575" y="633619"/>
            <a:ext cx="4927413"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0" name="Google Shape;80;p70"/>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venir"/>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70"/>
          <p:cNvSpPr txBox="1">
            <a:spLocks noGrp="1"/>
          </p:cNvSpPr>
          <p:nvPr>
            <p:ph type="body" idx="1"/>
          </p:nvPr>
        </p:nvSpPr>
        <p:spPr>
          <a:xfrm>
            <a:off x="841248" y="2359152"/>
            <a:ext cx="4059936" cy="3429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70"/>
          <p:cNvSpPr>
            <a:spLocks noGrp="1"/>
          </p:cNvSpPr>
          <p:nvPr>
            <p:ph type="pic" idx="2"/>
          </p:nvPr>
        </p:nvSpPr>
        <p:spPr>
          <a:xfrm>
            <a:off x="8961120" y="566928"/>
            <a:ext cx="2871216" cy="2340864"/>
          </a:xfrm>
          <a:prstGeom prst="rect">
            <a:avLst/>
          </a:prstGeom>
          <a:noFill/>
          <a:ln>
            <a:noFill/>
          </a:ln>
        </p:spPr>
      </p:sp>
      <p:sp>
        <p:nvSpPr>
          <p:cNvPr id="83" name="Google Shape;83;p70"/>
          <p:cNvSpPr>
            <a:spLocks noGrp="1"/>
          </p:cNvSpPr>
          <p:nvPr>
            <p:ph type="pic" idx="3"/>
          </p:nvPr>
        </p:nvSpPr>
        <p:spPr>
          <a:xfrm>
            <a:off x="5843016" y="566928"/>
            <a:ext cx="2871216" cy="2340864"/>
          </a:xfrm>
          <a:prstGeom prst="rect">
            <a:avLst/>
          </a:prstGeom>
          <a:noFill/>
          <a:ln>
            <a:noFill/>
          </a:ln>
        </p:spPr>
      </p:sp>
      <p:sp>
        <p:nvSpPr>
          <p:cNvPr id="84" name="Google Shape;84;p70"/>
          <p:cNvSpPr/>
          <p:nvPr/>
        </p:nvSpPr>
        <p:spPr>
          <a:xfrm>
            <a:off x="345567" y="117043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5" name="Google Shape;85;p70"/>
          <p:cNvSpPr/>
          <p:nvPr/>
        </p:nvSpPr>
        <p:spPr>
          <a:xfrm>
            <a:off x="877459" y="2121408"/>
            <a:ext cx="395865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6" name="Google Shape;86;p70"/>
          <p:cNvSpPr>
            <a:spLocks noGrp="1"/>
          </p:cNvSpPr>
          <p:nvPr>
            <p:ph type="pic" idx="4"/>
          </p:nvPr>
        </p:nvSpPr>
        <p:spPr>
          <a:xfrm>
            <a:off x="5843016" y="3108960"/>
            <a:ext cx="5989320" cy="3054096"/>
          </a:xfrm>
          <a:prstGeom prst="rect">
            <a:avLst/>
          </a:prstGeom>
          <a:noFill/>
          <a:ln>
            <a:noFill/>
          </a:ln>
        </p:spPr>
      </p:sp>
      <p:sp>
        <p:nvSpPr>
          <p:cNvPr id="87" name="Google Shape;87;p70"/>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70"/>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extLst>
      <p:ext uri="{BB962C8B-B14F-4D97-AF65-F5344CB8AC3E}">
        <p14:creationId xmlns:p14="http://schemas.microsoft.com/office/powerpoint/2010/main" val="1834848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9/4/20XX</a:t>
            </a:r>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A5C87-DF58-40C8-B092-1DE63DB4547E}" type="slidenum">
              <a:rPr lang="en-US" smtClean="0"/>
              <a:t>‹#›</a:t>
            </a:fld>
            <a:endParaRPr lang="en-US" dirty="0"/>
          </a:p>
        </p:txBody>
      </p:sp>
    </p:spTree>
    <p:extLst>
      <p:ext uri="{BB962C8B-B14F-4D97-AF65-F5344CB8AC3E}">
        <p14:creationId xmlns:p14="http://schemas.microsoft.com/office/powerpoint/2010/main" val="1785134420"/>
      </p:ext>
    </p:extLst>
  </p:cSld>
  <p:clrMap bg1="lt1" tx1="dk1" bg2="lt2" tx2="dk2" accent1="accent1" accent2="accent2" accent3="accent3" accent4="accent4" accent5="accent5" accent6="accent6" hlink="hlink" folHlink="folHlink"/>
  <p:sldLayoutIdLst>
    <p:sldLayoutId id="2147483721" r:id="rId1"/>
    <p:sldLayoutId id="2147483730" r:id="rId2"/>
    <p:sldLayoutId id="2147483731" r:id="rId3"/>
    <p:sldLayoutId id="2147483723" r:id="rId4"/>
    <p:sldLayoutId id="2147483722" r:id="rId5"/>
    <p:sldLayoutId id="2147483732" r:id="rId6"/>
    <p:sldLayoutId id="2147483736" r:id="rId7"/>
    <p:sldLayoutId id="2147483725" r:id="rId8"/>
    <p:sldLayoutId id="2147483733" r:id="rId9"/>
    <p:sldLayoutId id="2147483734" r:id="rId10"/>
    <p:sldLayoutId id="2147483735" r:id="rId11"/>
    <p:sldLayoutId id="2147483726" r:id="rId12"/>
    <p:sldLayoutId id="2147483727" r:id="rId13"/>
    <p:sldLayoutId id="2147483728" r:id="rId14"/>
    <p:sldLayoutId id="2147483729" r:id="rId15"/>
    <p:sldLayoutId id="2147483737" r:id="rId16"/>
    <p:sldLayoutId id="2147483738" r:id="rId17"/>
    <p:sldLayoutId id="2147483740" r:id="rId1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D20-B4BB-42AA-8DDD-68CC9F1D95DB}"/>
              </a:ext>
            </a:extLst>
          </p:cNvPr>
          <p:cNvSpPr>
            <a:spLocks noGrp="1"/>
          </p:cNvSpPr>
          <p:nvPr>
            <p:ph type="ctrTitle"/>
          </p:nvPr>
        </p:nvSpPr>
        <p:spPr>
          <a:solidFill>
            <a:schemeClr val="accent2"/>
          </a:solidFill>
        </p:spPr>
        <p:txBody>
          <a:bodyPr>
            <a:normAutofit/>
          </a:bodyPr>
          <a:lstStyle/>
          <a:p>
            <a:r>
              <a:rPr lang="el-GR" sz="2800" dirty="0">
                <a:solidFill>
                  <a:schemeClr val="bg1"/>
                </a:solidFill>
                <a:latin typeface="Corbel" panose="020B0503020204020204" pitchFamily="34" charset="0"/>
                <a:cs typeface="Calibri" panose="020F0502020204030204" pitchFamily="34" charset="0"/>
              </a:rPr>
              <a:t>Αυξάνοντας την Ευαισθητοποίηση και Ενισχύοντας τα Κίνητρα και την Ενδυνάμωση για Αλλαγή Συμπεριφοράς και Ανάληψη Δράσης </a:t>
            </a:r>
          </a:p>
        </p:txBody>
      </p:sp>
      <p:sp>
        <p:nvSpPr>
          <p:cNvPr id="3" name="Subtitle 2">
            <a:extLst>
              <a:ext uri="{FF2B5EF4-FFF2-40B4-BE49-F238E27FC236}">
                <a16:creationId xmlns:a16="http://schemas.microsoft.com/office/drawing/2014/main" id="{ED9E8FDB-60EE-45AE-BB89-9A561A61C2AC}"/>
              </a:ext>
            </a:extLst>
          </p:cNvPr>
          <p:cNvSpPr>
            <a:spLocks noGrp="1"/>
          </p:cNvSpPr>
          <p:nvPr>
            <p:ph type="subTitle" idx="1"/>
          </p:nvPr>
        </p:nvSpPr>
        <p:spPr/>
        <p:txBody>
          <a:bodyPr>
            <a:normAutofit fontScale="85000" lnSpcReduction="20000"/>
          </a:bodyPr>
          <a:lstStyle/>
          <a:p>
            <a:r>
              <a:rPr lang="el-GR" dirty="0">
                <a:latin typeface="Corbel" panose="020B0503020204020204" pitchFamily="34" charset="0"/>
                <a:cs typeface="Calibri" panose="020F0502020204030204" pitchFamily="34" charset="0"/>
              </a:rPr>
              <a:t>Διατροφική Αγωγή</a:t>
            </a:r>
            <a:r>
              <a:rPr lang="en-US" dirty="0">
                <a:latin typeface="Corbel" panose="020B0503020204020204" pitchFamily="34" charset="0"/>
                <a:cs typeface="Calibri" panose="020F0502020204030204" pitchFamily="34" charset="0"/>
              </a:rPr>
              <a:t> </a:t>
            </a:r>
            <a:r>
              <a:rPr lang="el-GR" dirty="0">
                <a:latin typeface="Corbel" panose="020B0503020204020204" pitchFamily="34" charset="0"/>
                <a:cs typeface="Calibri" panose="020F0502020204030204" pitchFamily="34" charset="0"/>
              </a:rPr>
              <a:t>&amp; Διατροφικές Συνήθειες</a:t>
            </a:r>
            <a:br>
              <a:rPr lang="el-GR" dirty="0">
                <a:latin typeface="Corbel" panose="020B0503020204020204" pitchFamily="34" charset="0"/>
                <a:cs typeface="Calibri" panose="020F0502020204030204" pitchFamily="34" charset="0"/>
              </a:rPr>
            </a:br>
            <a:r>
              <a:rPr lang="el-GR" sz="2000" dirty="0">
                <a:latin typeface="Corbel" panose="020B0503020204020204" pitchFamily="34" charset="0"/>
                <a:cs typeface="Calibri" panose="020F0502020204030204" pitchFamily="34" charset="0"/>
              </a:rPr>
              <a:t>ΕΔΔ506</a:t>
            </a:r>
            <a:endParaRPr lang="en-US" sz="2000" dirty="0">
              <a:latin typeface="Corbel" panose="020B050302020402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5CF10B0-DA42-F153-B7C1-5496813F63DD}"/>
              </a:ext>
            </a:extLst>
          </p:cNvPr>
          <p:cNvSpPr txBox="1"/>
          <p:nvPr/>
        </p:nvSpPr>
        <p:spPr>
          <a:xfrm>
            <a:off x="834887" y="163586"/>
            <a:ext cx="4504102" cy="523220"/>
          </a:xfrm>
          <a:prstGeom prst="rect">
            <a:avLst/>
          </a:prstGeom>
          <a:solidFill>
            <a:schemeClr val="bg1"/>
          </a:solidFill>
        </p:spPr>
        <p:txBody>
          <a:bodyPr wrap="square" rtlCol="0">
            <a:spAutoFit/>
          </a:bodyPr>
          <a:lstStyle/>
          <a:p>
            <a:r>
              <a:rPr lang="el-GR" sz="1400" dirty="0"/>
              <a:t>ΤΜΗΜΑ ΕΠΙΣΤΗΜΗΣ </a:t>
            </a:r>
          </a:p>
          <a:p>
            <a:r>
              <a:rPr lang="el-GR" sz="1400" dirty="0"/>
              <a:t>ΔΙΑΤΡΟΦΗΣ ΚΑΙ ΔΙΑΙΤΟΛΟΓΙΑΣ</a:t>
            </a:r>
            <a:endParaRPr lang="en-US" sz="1400" dirty="0"/>
          </a:p>
        </p:txBody>
      </p:sp>
      <p:pic>
        <p:nvPicPr>
          <p:cNvPr id="5" name="Picture 4">
            <a:extLst>
              <a:ext uri="{FF2B5EF4-FFF2-40B4-BE49-F238E27FC236}">
                <a16:creationId xmlns:a16="http://schemas.microsoft.com/office/drawing/2014/main" id="{7DB442C5-A06F-22A8-B769-B1B693EE8B0E}"/>
              </a:ext>
            </a:extLst>
          </p:cNvPr>
          <p:cNvPicPr>
            <a:picLocks noChangeAspect="1"/>
          </p:cNvPicPr>
          <p:nvPr/>
        </p:nvPicPr>
        <p:blipFill>
          <a:blip r:embed="rId3"/>
          <a:stretch>
            <a:fillRect/>
          </a:stretch>
        </p:blipFill>
        <p:spPr>
          <a:xfrm>
            <a:off x="0" y="2111"/>
            <a:ext cx="834887" cy="846171"/>
          </a:xfrm>
          <a:prstGeom prst="rect">
            <a:avLst/>
          </a:prstGeom>
          <a:solidFill>
            <a:schemeClr val="bg1"/>
          </a:solidFill>
        </p:spPr>
      </p:pic>
      <p:sp>
        <p:nvSpPr>
          <p:cNvPr id="6" name="TextBox 5">
            <a:extLst>
              <a:ext uri="{FF2B5EF4-FFF2-40B4-BE49-F238E27FC236}">
                <a16:creationId xmlns:a16="http://schemas.microsoft.com/office/drawing/2014/main" id="{19CE858A-9A7E-CA94-F9FA-432B574ABDE0}"/>
              </a:ext>
            </a:extLst>
          </p:cNvPr>
          <p:cNvSpPr txBox="1"/>
          <p:nvPr/>
        </p:nvSpPr>
        <p:spPr>
          <a:xfrm>
            <a:off x="209007" y="6048083"/>
            <a:ext cx="3956180" cy="646331"/>
          </a:xfrm>
          <a:prstGeom prst="rect">
            <a:avLst/>
          </a:prstGeom>
          <a:noFill/>
        </p:spPr>
        <p:txBody>
          <a:bodyPr wrap="square" rtlCol="0">
            <a:spAutoFit/>
          </a:bodyPr>
          <a:lstStyle/>
          <a:p>
            <a:r>
              <a:rPr lang="el-GR" dirty="0">
                <a:latin typeface="Corbel" panose="020B0503020204020204" pitchFamily="34" charset="0"/>
                <a:cs typeface="Calibri" panose="020F0502020204030204" pitchFamily="34" charset="0"/>
              </a:rPr>
              <a:t>Ευαγγελία Φάππα </a:t>
            </a:r>
          </a:p>
          <a:p>
            <a:r>
              <a:rPr lang="el-GR" dirty="0">
                <a:latin typeface="Corbel" panose="020B0503020204020204" pitchFamily="34" charset="0"/>
                <a:cs typeface="Calibri" panose="020F0502020204030204" pitchFamily="34" charset="0"/>
              </a:rPr>
              <a:t>Διαιτολόγος - Διατροφολόγος, PhD</a:t>
            </a:r>
          </a:p>
        </p:txBody>
      </p:sp>
    </p:spTree>
    <p:extLst>
      <p:ext uri="{BB962C8B-B14F-4D97-AF65-F5344CB8AC3E}">
        <p14:creationId xmlns:p14="http://schemas.microsoft.com/office/powerpoint/2010/main" val="119424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9E1DB573-B6A2-6D7A-0575-4CD9400C6192}"/>
              </a:ext>
            </a:extLst>
          </p:cNvPr>
          <p:cNvGraphicFramePr>
            <a:graphicFrameLocks noGrp="1"/>
          </p:cNvGraphicFramePr>
          <p:nvPr>
            <p:extLst>
              <p:ext uri="{D42A27DB-BD31-4B8C-83A1-F6EECF244321}">
                <p14:modId xmlns:p14="http://schemas.microsoft.com/office/powerpoint/2010/main" val="2857640736"/>
              </p:ext>
            </p:extLst>
          </p:nvPr>
        </p:nvGraphicFramePr>
        <p:xfrm>
          <a:off x="2143885" y="2425420"/>
          <a:ext cx="6977801" cy="3017520"/>
        </p:xfrm>
        <a:graphic>
          <a:graphicData uri="http://schemas.openxmlformats.org/drawingml/2006/table">
            <a:tbl>
              <a:tblPr firstRow="1" bandRow="1">
                <a:effectLst>
                  <a:outerShdw blurRad="50800" dist="38100" dir="10800000" algn="r" rotWithShape="0">
                    <a:prstClr val="black">
                      <a:alpha val="40000"/>
                    </a:prstClr>
                  </a:outerShdw>
                </a:effectLst>
                <a:tableStyleId>{69CF1AB2-1976-4502-BF36-3FF5EA218861}</a:tableStyleId>
              </a:tblPr>
              <a:tblGrid>
                <a:gridCol w="954401">
                  <a:extLst>
                    <a:ext uri="{9D8B030D-6E8A-4147-A177-3AD203B41FA5}">
                      <a16:colId xmlns:a16="http://schemas.microsoft.com/office/drawing/2014/main" val="697058820"/>
                    </a:ext>
                  </a:extLst>
                </a:gridCol>
                <a:gridCol w="6023400">
                  <a:extLst>
                    <a:ext uri="{9D8B030D-6E8A-4147-A177-3AD203B41FA5}">
                      <a16:colId xmlns:a16="http://schemas.microsoft.com/office/drawing/2014/main" val="861993599"/>
                    </a:ext>
                  </a:extLst>
                </a:gridCol>
              </a:tblGrid>
              <a:tr h="579776">
                <a:tc>
                  <a:txBody>
                    <a:bodyPr/>
                    <a:lstStyle/>
                    <a:p>
                      <a:pPr algn="ctr"/>
                      <a:r>
                        <a:rPr lang="el-GR" sz="2000" b="0" dirty="0">
                          <a:latin typeface="Corbel" panose="020B0503020204020204" pitchFamily="34" charset="0"/>
                        </a:rPr>
                        <a:t>1.</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κινητήρια συνιστώσα με επίκεντρο τον </a:t>
                      </a:r>
                      <a:r>
                        <a:rPr lang="el-GR" sz="2000" b="1" dirty="0">
                          <a:latin typeface="Corbel" panose="020B0503020204020204" pitchFamily="34" charset="0"/>
                        </a:rPr>
                        <a:t>λόγο για την ανάληψη δράσης</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2063975306"/>
                  </a:ext>
                </a:extLst>
              </a:tr>
              <a:tr h="714367">
                <a:tc>
                  <a:txBody>
                    <a:bodyPr/>
                    <a:lstStyle/>
                    <a:p>
                      <a:pPr algn="ctr"/>
                      <a:r>
                        <a:rPr lang="el-GR" sz="2000" b="0" dirty="0">
                          <a:latin typeface="Corbel" panose="020B0503020204020204" pitchFamily="34" charset="0"/>
                        </a:rPr>
                        <a:t>2.</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δράσης στην οποία εστιάζεται ο </a:t>
                      </a:r>
                      <a:r>
                        <a:rPr lang="el-GR" sz="2000" b="1" dirty="0">
                          <a:latin typeface="Corbel" panose="020B0503020204020204" pitchFamily="34" charset="0"/>
                        </a:rPr>
                        <a:t>τρόπος δράσης </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523631687"/>
                  </a:ext>
                </a:extLst>
              </a:tr>
              <a:tr h="579777">
                <a:tc>
                  <a:txBody>
                    <a:bodyPr/>
                    <a:lstStyle/>
                    <a:p>
                      <a:pPr algn="ctr"/>
                      <a:r>
                        <a:rPr lang="el-GR" sz="2000" b="0" dirty="0">
                          <a:latin typeface="Corbel" panose="020B0503020204020204" pitchFamily="34" charset="0"/>
                        </a:rPr>
                        <a:t>3.</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a:t>
                      </a:r>
                      <a:r>
                        <a:rPr lang="el-GR" sz="2000" b="1" dirty="0">
                          <a:latin typeface="Corbel" panose="020B0503020204020204" pitchFamily="34" charset="0"/>
                        </a:rPr>
                        <a:t>περιβαλλοντικής υποστήριξης </a:t>
                      </a:r>
                      <a:r>
                        <a:rPr lang="el-GR" sz="2000" b="0" dirty="0">
                          <a:latin typeface="Corbel" panose="020B0503020204020204" pitchFamily="34" charset="0"/>
                        </a:rPr>
                        <a:t>όπου εστιάζεται το πότε και πού θα αναληφθεί η δράση</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870412776"/>
                  </a:ext>
                </a:extLst>
              </a:tr>
            </a:tbl>
          </a:graphicData>
        </a:graphic>
      </p:graphicFrame>
      <p:sp>
        <p:nvSpPr>
          <p:cNvPr id="8" name="Rectangle 7">
            <a:extLst>
              <a:ext uri="{FF2B5EF4-FFF2-40B4-BE49-F238E27FC236}">
                <a16:creationId xmlns:a16="http://schemas.microsoft.com/office/drawing/2014/main" id="{ECCBA5AE-9267-6972-B83F-098397E1574E}"/>
              </a:ext>
            </a:extLst>
          </p:cNvPr>
          <p:cNvSpPr/>
          <p:nvPr/>
        </p:nvSpPr>
        <p:spPr>
          <a:xfrm>
            <a:off x="2143886" y="1248499"/>
            <a:ext cx="6977801" cy="85427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διατροφική αγωγή αποτελείται από </a:t>
            </a:r>
            <a:r>
              <a:rPr kumimoji="0" lang="en-US"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3</a:t>
            </a: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βασικά συστατικά ή λειτουργίες: </a:t>
            </a:r>
            <a:endParaRPr lang="en-US" b="1" dirty="0"/>
          </a:p>
        </p:txBody>
      </p:sp>
    </p:spTree>
    <p:extLst>
      <p:ext uri="{BB962C8B-B14F-4D97-AF65-F5344CB8AC3E}">
        <p14:creationId xmlns:p14="http://schemas.microsoft.com/office/powerpoint/2010/main" val="347428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9E1DB573-B6A2-6D7A-0575-4CD9400C6192}"/>
              </a:ext>
            </a:extLst>
          </p:cNvPr>
          <p:cNvGraphicFramePr>
            <a:graphicFrameLocks noGrp="1"/>
          </p:cNvGraphicFramePr>
          <p:nvPr>
            <p:extLst>
              <p:ext uri="{D42A27DB-BD31-4B8C-83A1-F6EECF244321}">
                <p14:modId xmlns:p14="http://schemas.microsoft.com/office/powerpoint/2010/main" val="2999632964"/>
              </p:ext>
            </p:extLst>
          </p:nvPr>
        </p:nvGraphicFramePr>
        <p:xfrm>
          <a:off x="734964" y="2378767"/>
          <a:ext cx="6977801" cy="3017520"/>
        </p:xfrm>
        <a:graphic>
          <a:graphicData uri="http://schemas.openxmlformats.org/drawingml/2006/table">
            <a:tbl>
              <a:tblPr firstRow="1" bandRow="1">
                <a:effectLst>
                  <a:outerShdw blurRad="50800" dist="38100" dir="10800000" algn="r" rotWithShape="0">
                    <a:prstClr val="black">
                      <a:alpha val="40000"/>
                    </a:prstClr>
                  </a:outerShdw>
                </a:effectLst>
                <a:tableStyleId>{69CF1AB2-1976-4502-BF36-3FF5EA218861}</a:tableStyleId>
              </a:tblPr>
              <a:tblGrid>
                <a:gridCol w="954401">
                  <a:extLst>
                    <a:ext uri="{9D8B030D-6E8A-4147-A177-3AD203B41FA5}">
                      <a16:colId xmlns:a16="http://schemas.microsoft.com/office/drawing/2014/main" val="697058820"/>
                    </a:ext>
                  </a:extLst>
                </a:gridCol>
                <a:gridCol w="6023400">
                  <a:extLst>
                    <a:ext uri="{9D8B030D-6E8A-4147-A177-3AD203B41FA5}">
                      <a16:colId xmlns:a16="http://schemas.microsoft.com/office/drawing/2014/main" val="861993599"/>
                    </a:ext>
                  </a:extLst>
                </a:gridCol>
              </a:tblGrid>
              <a:tr h="579776">
                <a:tc>
                  <a:txBody>
                    <a:bodyPr/>
                    <a:lstStyle/>
                    <a:p>
                      <a:pPr algn="ctr"/>
                      <a:r>
                        <a:rPr lang="el-GR" sz="2000" b="0" dirty="0">
                          <a:latin typeface="Corbel" panose="020B0503020204020204" pitchFamily="34" charset="0"/>
                        </a:rPr>
                        <a:t>1.</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κινητήρια συνιστώσα με επίκεντρο τον </a:t>
                      </a:r>
                      <a:r>
                        <a:rPr lang="el-GR" sz="2000" b="1" dirty="0">
                          <a:latin typeface="Corbel" panose="020B0503020204020204" pitchFamily="34" charset="0"/>
                        </a:rPr>
                        <a:t>λόγο για την ανάληψη δράσης</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2063975306"/>
                  </a:ext>
                </a:extLst>
              </a:tr>
              <a:tr h="714367">
                <a:tc>
                  <a:txBody>
                    <a:bodyPr/>
                    <a:lstStyle/>
                    <a:p>
                      <a:pPr algn="ctr"/>
                      <a:r>
                        <a:rPr lang="el-GR" sz="2000" b="0" dirty="0">
                          <a:latin typeface="Corbel" panose="020B0503020204020204" pitchFamily="34" charset="0"/>
                        </a:rPr>
                        <a:t>2.</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δράσης στην οποία εστιάζεται </a:t>
                      </a:r>
                      <a:r>
                        <a:rPr lang="el-GR" sz="2000" b="1" dirty="0">
                          <a:latin typeface="Corbel" panose="020B0503020204020204" pitchFamily="34" charset="0"/>
                        </a:rPr>
                        <a:t>ο τρόπος δράσης </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523631687"/>
                  </a:ext>
                </a:extLst>
              </a:tr>
              <a:tr h="579777">
                <a:tc>
                  <a:txBody>
                    <a:bodyPr/>
                    <a:lstStyle/>
                    <a:p>
                      <a:pPr algn="ctr"/>
                      <a:r>
                        <a:rPr lang="el-GR" sz="2000" b="0" dirty="0">
                          <a:latin typeface="Corbel" panose="020B0503020204020204" pitchFamily="34" charset="0"/>
                        </a:rPr>
                        <a:t>3.</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a:t>
                      </a:r>
                      <a:r>
                        <a:rPr lang="el-GR" sz="2000" b="1" dirty="0">
                          <a:latin typeface="Corbel" panose="020B0503020204020204" pitchFamily="34" charset="0"/>
                        </a:rPr>
                        <a:t>περιβαλλοντικής υποστήριξης </a:t>
                      </a:r>
                      <a:r>
                        <a:rPr lang="el-GR" sz="2000" b="0" dirty="0">
                          <a:latin typeface="Corbel" panose="020B0503020204020204" pitchFamily="34" charset="0"/>
                        </a:rPr>
                        <a:t>όπου εστιάζεται το πότε και πού θα αναληφθεί η δράση</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870412776"/>
                  </a:ext>
                </a:extLst>
              </a:tr>
            </a:tbl>
          </a:graphicData>
        </a:graphic>
      </p:graphicFrame>
      <p:sp>
        <p:nvSpPr>
          <p:cNvPr id="8" name="Rectangle 7">
            <a:extLst>
              <a:ext uri="{FF2B5EF4-FFF2-40B4-BE49-F238E27FC236}">
                <a16:creationId xmlns:a16="http://schemas.microsoft.com/office/drawing/2014/main" id="{ECCBA5AE-9267-6972-B83F-098397E1574E}"/>
              </a:ext>
            </a:extLst>
          </p:cNvPr>
          <p:cNvSpPr/>
          <p:nvPr/>
        </p:nvSpPr>
        <p:spPr>
          <a:xfrm>
            <a:off x="734963" y="1285821"/>
            <a:ext cx="6977801" cy="85427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διατροφική αγωγή αποτελείται από </a:t>
            </a:r>
            <a:r>
              <a:rPr kumimoji="0" lang="en-US"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3</a:t>
            </a: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βασικά συστατικά ή λειτουργίες: </a:t>
            </a:r>
            <a:endParaRPr lang="en-US" b="1" dirty="0"/>
          </a:p>
        </p:txBody>
      </p:sp>
      <p:sp>
        <p:nvSpPr>
          <p:cNvPr id="10" name="TextBox 9">
            <a:extLst>
              <a:ext uri="{FF2B5EF4-FFF2-40B4-BE49-F238E27FC236}">
                <a16:creationId xmlns:a16="http://schemas.microsoft.com/office/drawing/2014/main" id="{645B2308-40E3-FD29-94CE-85A64CC03E3E}"/>
              </a:ext>
            </a:extLst>
          </p:cNvPr>
          <p:cNvSpPr txBox="1"/>
          <p:nvPr/>
        </p:nvSpPr>
        <p:spPr>
          <a:xfrm>
            <a:off x="8311267" y="2224659"/>
            <a:ext cx="2968487" cy="1123712"/>
          </a:xfrm>
          <a:prstGeom prst="round2DiagRect">
            <a:avLst/>
          </a:prstGeom>
          <a:solidFill>
            <a:schemeClr val="accent2"/>
          </a:solidFill>
        </p:spPr>
        <p:txBody>
          <a:bodyPr wrap="square">
            <a:spAutoFit/>
          </a:bodyPr>
          <a:lstStyle/>
          <a:p>
            <a:pPr algn="ctr"/>
            <a:r>
              <a:rPr lang="el-GR" sz="2000" dirty="0">
                <a:solidFill>
                  <a:schemeClr val="bg1"/>
                </a:solidFill>
                <a:latin typeface="Corbel" panose="020B0503020204020204" pitchFamily="34" charset="0"/>
              </a:rPr>
              <a:t>Η διάλεξη αυτή επικεντρώνεται στο πρώτο συστατικό</a:t>
            </a:r>
            <a:endParaRPr lang="en-US" sz="20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92002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36ABD-AB69-1D4E-4BAE-F8DFD4548E41}"/>
              </a:ext>
            </a:extLst>
          </p:cNvPr>
          <p:cNvSpPr>
            <a:spLocks noGrp="1"/>
          </p:cNvSpPr>
          <p:nvPr>
            <p:ph type="title"/>
          </p:nvPr>
        </p:nvSpPr>
        <p:spPr/>
        <p:txBody>
          <a:bodyPr/>
          <a:lstStyle/>
          <a:p>
            <a:pPr algn="ctr"/>
            <a:r>
              <a:rPr kumimoji="0" lang="el-GR" sz="4400" b="0" i="0" u="none" strike="noStrike" kern="1200" cap="none" spc="0" normalizeH="0" baseline="0" noProof="0" dirty="0">
                <a:ln>
                  <a:noFill/>
                </a:ln>
                <a:solidFill>
                  <a:srgbClr val="00A5AB"/>
                </a:solidFill>
                <a:effectLst/>
                <a:uLnTx/>
                <a:uFillTx/>
                <a:latin typeface="Corbel" panose="020B0503020204020204" pitchFamily="34" charset="0"/>
                <a:ea typeface="+mj-ea"/>
                <a:cs typeface="+mj-cs"/>
              </a:rPr>
              <a:t>Θεωρίες κινητοποίησης</a:t>
            </a:r>
            <a:endParaRPr lang="en-US" dirty="0"/>
          </a:p>
        </p:txBody>
      </p:sp>
      <p:graphicFrame>
        <p:nvGraphicFramePr>
          <p:cNvPr id="64" name="Diagram 63">
            <a:extLst>
              <a:ext uri="{FF2B5EF4-FFF2-40B4-BE49-F238E27FC236}">
                <a16:creationId xmlns:a16="http://schemas.microsoft.com/office/drawing/2014/main" id="{A368F1B9-A2F2-0226-9A1D-02260B7C2459}"/>
              </a:ext>
            </a:extLst>
          </p:cNvPr>
          <p:cNvGraphicFramePr/>
          <p:nvPr>
            <p:extLst>
              <p:ext uri="{D42A27DB-BD31-4B8C-83A1-F6EECF244321}">
                <p14:modId xmlns:p14="http://schemas.microsoft.com/office/powerpoint/2010/main" val="2273663983"/>
              </p:ext>
            </p:extLst>
          </p:nvPr>
        </p:nvGraphicFramePr>
        <p:xfrm>
          <a:off x="1924336" y="2483893"/>
          <a:ext cx="8843748" cy="4026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1630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5AC709-0EEE-CBB5-54FF-954AEFB5DA16}"/>
              </a:ext>
            </a:extLst>
          </p:cNvPr>
          <p:cNvSpPr txBox="1"/>
          <p:nvPr/>
        </p:nvSpPr>
        <p:spPr>
          <a:xfrm>
            <a:off x="2810784" y="1269823"/>
            <a:ext cx="6570431" cy="120032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l-GR" sz="2400" dirty="0">
                <a:solidFill>
                  <a:schemeClr val="bg1"/>
                </a:solidFill>
                <a:latin typeface="Corbel" panose="020B0503020204020204" pitchFamily="34" charset="0"/>
              </a:rPr>
              <a:t>Ο</a:t>
            </a:r>
            <a:r>
              <a:rPr lang="el-GR" sz="2400" i="0" dirty="0">
                <a:solidFill>
                  <a:schemeClr val="bg1"/>
                </a:solidFill>
                <a:effectLst/>
                <a:latin typeface="Corbel" panose="020B0503020204020204" pitchFamily="34" charset="0"/>
              </a:rPr>
              <a:t>ι θεωρίες της κινητοποίησης που έχουν δημιουργηθεί από την έρευνα μπορούν να μας βοηθήσουν σε δυο πράγματα:</a:t>
            </a:r>
            <a:endParaRPr lang="en-US" sz="2400" dirty="0">
              <a:solidFill>
                <a:schemeClr val="bg1"/>
              </a:solidFill>
            </a:endParaRPr>
          </a:p>
        </p:txBody>
      </p:sp>
      <p:sp>
        <p:nvSpPr>
          <p:cNvPr id="6" name="Rectangle: Rounded Corners 5">
            <a:extLst>
              <a:ext uri="{FF2B5EF4-FFF2-40B4-BE49-F238E27FC236}">
                <a16:creationId xmlns:a16="http://schemas.microsoft.com/office/drawing/2014/main" id="{34BE3343-7BE7-3FD5-BE79-A52F044860D4}"/>
              </a:ext>
            </a:extLst>
          </p:cNvPr>
          <p:cNvSpPr/>
          <p:nvPr/>
        </p:nvSpPr>
        <p:spPr>
          <a:xfrm>
            <a:off x="1447134" y="3384426"/>
            <a:ext cx="3697355" cy="12192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latin typeface="Corbel" panose="020B0503020204020204" pitchFamily="34" charset="0"/>
              </a:rPr>
              <a:t> να καταλάβουμε τα κίνητρα του κοινού μας από τη δική τους οπτική γωνία</a:t>
            </a:r>
            <a:endParaRPr lang="en-US" sz="2000" dirty="0">
              <a:solidFill>
                <a:schemeClr val="tx1"/>
              </a:solidFill>
              <a:latin typeface="Corbel" panose="020B0503020204020204" pitchFamily="34" charset="0"/>
            </a:endParaRPr>
          </a:p>
        </p:txBody>
      </p:sp>
      <p:sp>
        <p:nvSpPr>
          <p:cNvPr id="7" name="Rectangle: Rounded Corners 6">
            <a:extLst>
              <a:ext uri="{FF2B5EF4-FFF2-40B4-BE49-F238E27FC236}">
                <a16:creationId xmlns:a16="http://schemas.microsoft.com/office/drawing/2014/main" id="{9CECB4A4-43D0-3DE9-BFDC-665061017418}"/>
              </a:ext>
            </a:extLst>
          </p:cNvPr>
          <p:cNvSpPr/>
          <p:nvPr/>
        </p:nvSpPr>
        <p:spPr>
          <a:xfrm>
            <a:off x="7047513" y="3384426"/>
            <a:ext cx="3697355" cy="12192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latin typeface="Corbel" panose="020B0503020204020204" pitchFamily="34" charset="0"/>
              </a:rPr>
              <a:t>να κινήσουμε το ενδιαφέρον του κοινού μας για τα μηνύματά μας</a:t>
            </a:r>
            <a:endParaRPr lang="en-US" sz="2000" dirty="0">
              <a:solidFill>
                <a:schemeClr val="tx1"/>
              </a:solidFill>
              <a:latin typeface="Corbel" panose="020B0503020204020204" pitchFamily="34" charset="0"/>
            </a:endParaRPr>
          </a:p>
        </p:txBody>
      </p:sp>
      <p:cxnSp>
        <p:nvCxnSpPr>
          <p:cNvPr id="9" name="Straight Connector 8">
            <a:extLst>
              <a:ext uri="{FF2B5EF4-FFF2-40B4-BE49-F238E27FC236}">
                <a16:creationId xmlns:a16="http://schemas.microsoft.com/office/drawing/2014/main" id="{1C31DB84-116A-13D7-94DE-AE71C531BFC1}"/>
              </a:ext>
            </a:extLst>
          </p:cNvPr>
          <p:cNvCxnSpPr>
            <a:stCxn id="5" idx="2"/>
            <a:endCxn id="6" idx="0"/>
          </p:cNvCxnSpPr>
          <p:nvPr/>
        </p:nvCxnSpPr>
        <p:spPr>
          <a:xfrm flipH="1">
            <a:off x="3295812" y="2470152"/>
            <a:ext cx="2800188" cy="91427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Straight Connector 10">
            <a:extLst>
              <a:ext uri="{FF2B5EF4-FFF2-40B4-BE49-F238E27FC236}">
                <a16:creationId xmlns:a16="http://schemas.microsoft.com/office/drawing/2014/main" id="{5FDF14E1-8A6D-1038-BFAF-8F374D09F02F}"/>
              </a:ext>
            </a:extLst>
          </p:cNvPr>
          <p:cNvCxnSpPr>
            <a:stCxn id="5" idx="2"/>
            <a:endCxn id="7" idx="0"/>
          </p:cNvCxnSpPr>
          <p:nvPr/>
        </p:nvCxnSpPr>
        <p:spPr>
          <a:xfrm>
            <a:off x="6096000" y="2470152"/>
            <a:ext cx="2800191" cy="91427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Oval 12">
            <a:extLst>
              <a:ext uri="{FF2B5EF4-FFF2-40B4-BE49-F238E27FC236}">
                <a16:creationId xmlns:a16="http://schemas.microsoft.com/office/drawing/2014/main" id="{6DB44EE2-232B-4D76-6B77-DBBFEA3A1EC5}"/>
              </a:ext>
            </a:extLst>
          </p:cNvPr>
          <p:cNvSpPr/>
          <p:nvPr/>
        </p:nvSpPr>
        <p:spPr>
          <a:xfrm>
            <a:off x="999203" y="3664378"/>
            <a:ext cx="675861" cy="659296"/>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orbel" panose="020B0503020204020204" pitchFamily="34" charset="0"/>
              </a:rPr>
              <a:t>1</a:t>
            </a:r>
          </a:p>
        </p:txBody>
      </p:sp>
      <p:sp>
        <p:nvSpPr>
          <p:cNvPr id="14" name="Oval 13">
            <a:extLst>
              <a:ext uri="{FF2B5EF4-FFF2-40B4-BE49-F238E27FC236}">
                <a16:creationId xmlns:a16="http://schemas.microsoft.com/office/drawing/2014/main" id="{0A813DA3-1B91-3F5D-E8C9-06DB2C468282}"/>
              </a:ext>
            </a:extLst>
          </p:cNvPr>
          <p:cNvSpPr/>
          <p:nvPr/>
        </p:nvSpPr>
        <p:spPr>
          <a:xfrm>
            <a:off x="6575458" y="3664378"/>
            <a:ext cx="675861" cy="659296"/>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orbel" panose="020B0503020204020204" pitchFamily="34" charset="0"/>
              </a:rPr>
              <a:t>2</a:t>
            </a:r>
          </a:p>
        </p:txBody>
      </p:sp>
    </p:spTree>
    <p:extLst>
      <p:ext uri="{BB962C8B-B14F-4D97-AF65-F5344CB8AC3E}">
        <p14:creationId xmlns:p14="http://schemas.microsoft.com/office/powerpoint/2010/main" val="2443357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36ABD-AB69-1D4E-4BAE-F8DFD4548E41}"/>
              </a:ext>
            </a:extLst>
          </p:cNvPr>
          <p:cNvSpPr>
            <a:spLocks noGrp="1"/>
          </p:cNvSpPr>
          <p:nvPr>
            <p:ph type="title"/>
          </p:nvPr>
        </p:nvSpPr>
        <p:spPr/>
        <p:txBody>
          <a:bodyPr/>
          <a:lstStyle/>
          <a:p>
            <a:pPr algn="ctr"/>
            <a:r>
              <a:rPr kumimoji="0" lang="el-GR" sz="4400" b="0" i="0" u="none" strike="noStrike" kern="1200" cap="none" spc="0" normalizeH="0" baseline="0" noProof="0" dirty="0">
                <a:ln>
                  <a:noFill/>
                </a:ln>
                <a:solidFill>
                  <a:srgbClr val="00A5AB"/>
                </a:solidFill>
                <a:effectLst/>
                <a:uLnTx/>
                <a:uFillTx/>
                <a:latin typeface="Corbel" panose="020B0503020204020204" pitchFamily="34" charset="0"/>
                <a:ea typeface="+mj-ea"/>
                <a:cs typeface="+mj-cs"/>
              </a:rPr>
              <a:t>Θεωρίες της κινητοποίησης</a:t>
            </a:r>
            <a:endParaRPr lang="en-US" dirty="0"/>
          </a:p>
        </p:txBody>
      </p:sp>
      <p:graphicFrame>
        <p:nvGraphicFramePr>
          <p:cNvPr id="64" name="Diagram 63">
            <a:extLst>
              <a:ext uri="{FF2B5EF4-FFF2-40B4-BE49-F238E27FC236}">
                <a16:creationId xmlns:a16="http://schemas.microsoft.com/office/drawing/2014/main" id="{A368F1B9-A2F2-0226-9A1D-02260B7C2459}"/>
              </a:ext>
            </a:extLst>
          </p:cNvPr>
          <p:cNvGraphicFramePr/>
          <p:nvPr>
            <p:extLst>
              <p:ext uri="{D42A27DB-BD31-4B8C-83A1-F6EECF244321}">
                <p14:modId xmlns:p14="http://schemas.microsoft.com/office/powerpoint/2010/main" val="1171318571"/>
              </p:ext>
            </p:extLst>
          </p:nvPr>
        </p:nvGraphicFramePr>
        <p:xfrm>
          <a:off x="1924336" y="2483893"/>
          <a:ext cx="8843748" cy="4026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932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D5E05E04-262A-CD65-2A60-251A0760A47E}"/>
              </a:ext>
            </a:extLst>
          </p:cNvPr>
          <p:cNvSpPr>
            <a:spLocks noGrp="1"/>
          </p:cNvSpPr>
          <p:nvPr>
            <p:ph type="title"/>
          </p:nvPr>
        </p:nvSpPr>
        <p:spPr>
          <a:xfrm>
            <a:off x="368461" y="844868"/>
            <a:ext cx="3438144" cy="1239012"/>
          </a:xfrm>
        </p:spPr>
        <p:txBody>
          <a:bodyPr vert="horz" lIns="91440" tIns="45720" rIns="91440" bIns="45720" rtlCol="0" anchor="ctr">
            <a:noAutofit/>
          </a:bodyPr>
          <a:lstStyle/>
          <a:p>
            <a:pPr algn="ctr"/>
            <a:r>
              <a:rPr lang="el-GR" sz="3200" dirty="0">
                <a:solidFill>
                  <a:srgbClr val="00A5AB"/>
                </a:solidFill>
                <a:latin typeface="Corbel" panose="020B0503020204020204" pitchFamily="34" charset="0"/>
              </a:rPr>
              <a:t>ΥΠΟΔΕΙΓΜΑ ΠΕΠΟΙΘΗΣΗΣ ΥΓΕΙΑΣ</a:t>
            </a:r>
            <a:endParaRPr lang="en-US" sz="3200" dirty="0">
              <a:solidFill>
                <a:srgbClr val="00A5AB"/>
              </a:solidFill>
              <a:latin typeface="Corbel" panose="020B0503020204020204" pitchFamily="34" charset="0"/>
            </a:endParaRPr>
          </a:p>
        </p:txBody>
      </p:sp>
      <p:sp>
        <p:nvSpPr>
          <p:cNvPr id="23" name="Rectangle 22">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F11294F0-72C7-6D34-F2EE-59E066093B4D}"/>
              </a:ext>
            </a:extLst>
          </p:cNvPr>
          <p:cNvSpPr>
            <a:spLocks noGrp="1"/>
          </p:cNvSpPr>
          <p:nvPr>
            <p:ph idx="1"/>
          </p:nvPr>
        </p:nvSpPr>
        <p:spPr>
          <a:xfrm>
            <a:off x="340267" y="2606167"/>
            <a:ext cx="3606582" cy="3207258"/>
          </a:xfrm>
        </p:spPr>
        <p:txBody>
          <a:bodyPr vert="horz" lIns="91440" tIns="45720" rIns="91440" bIns="45720" rtlCol="0" anchor="t">
            <a:noAutofit/>
          </a:bodyPr>
          <a:lstStyle/>
          <a:p>
            <a:pPr>
              <a:lnSpc>
                <a:spcPct val="100000"/>
              </a:lnSpc>
              <a:buFont typeface="Arial" panose="020B0604020202020204" pitchFamily="34" charset="0"/>
              <a:buChar char="•"/>
            </a:pPr>
            <a:r>
              <a:rPr lang="en-US" sz="2000" b="0" i="0" dirty="0" err="1">
                <a:effectLst/>
              </a:rPr>
              <a:t>Αν</a:t>
            </a:r>
            <a:r>
              <a:rPr lang="en-US" sz="2000" b="0" i="0" dirty="0">
                <a:effectLst/>
              </a:rPr>
              <a:t>απτύχθηκε ειδικά για την κατανόηση και πρόληψη των συμπεριφορών υγείας.</a:t>
            </a:r>
          </a:p>
          <a:p>
            <a:pPr>
              <a:lnSpc>
                <a:spcPct val="100000"/>
              </a:lnSpc>
              <a:buFont typeface="Arial" panose="020B0604020202020204" pitchFamily="34" charset="0"/>
              <a:buChar char="•"/>
            </a:pPr>
            <a:endParaRPr lang="en-US" sz="2000" b="0" i="0" dirty="0">
              <a:effectLst/>
            </a:endParaRPr>
          </a:p>
          <a:p>
            <a:pPr>
              <a:lnSpc>
                <a:spcPct val="100000"/>
              </a:lnSpc>
              <a:spcBef>
                <a:spcPts val="0"/>
              </a:spcBef>
              <a:buFont typeface="Arial" panose="020B0604020202020204" pitchFamily="34" charset="0"/>
              <a:buChar char="•"/>
            </a:pPr>
            <a:r>
              <a:rPr lang="en-US" sz="2000" b="0" i="0" dirty="0" err="1">
                <a:effectLst/>
              </a:rPr>
              <a:t>Ωστόσο</a:t>
            </a:r>
            <a:r>
              <a:rPr lang="en-US" sz="2000" b="0" i="0" dirty="0">
                <a:effectLst/>
              </a:rPr>
              <a:t>, </a:t>
            </a:r>
            <a:r>
              <a:rPr lang="en-US" sz="2000" b="0" i="0" dirty="0" err="1">
                <a:effectLst/>
              </a:rPr>
              <a:t>το</a:t>
            </a:r>
            <a:r>
              <a:rPr lang="en-US" sz="2000" b="0" i="0" dirty="0">
                <a:effectLst/>
              </a:rPr>
              <a:t> </a:t>
            </a:r>
            <a:r>
              <a:rPr lang="en-US" sz="2000" b="0" i="0" dirty="0" err="1">
                <a:effectLst/>
              </a:rPr>
              <a:t>μοντέλο</a:t>
            </a:r>
            <a:r>
              <a:rPr lang="en-US" sz="2000" b="0" i="0" dirty="0">
                <a:effectLst/>
              </a:rPr>
              <a:t> </a:t>
            </a:r>
            <a:r>
              <a:rPr lang="en-US" sz="2000" b="0" i="0" dirty="0" err="1">
                <a:effectLst/>
              </a:rPr>
              <a:t>δε</a:t>
            </a:r>
            <a:r>
              <a:rPr lang="en-US" sz="2000" b="0" i="0" dirty="0">
                <a:effectLst/>
              </a:rPr>
              <a:t> β</a:t>
            </a:r>
            <a:r>
              <a:rPr lang="en-US" sz="2000" b="0" i="0" dirty="0" err="1">
                <a:effectLst/>
              </a:rPr>
              <a:t>οηθάει</a:t>
            </a:r>
            <a:r>
              <a:rPr lang="en-US" sz="2000" b="0" i="0" dirty="0">
                <a:effectLst/>
              </a:rPr>
              <a:t> </a:t>
            </a:r>
            <a:r>
              <a:rPr lang="en-US" sz="2000" b="0" i="0" dirty="0" err="1">
                <a:effectLst/>
              </a:rPr>
              <a:t>τους</a:t>
            </a:r>
            <a:r>
              <a:rPr lang="en-US" sz="2000" b="0" i="0" dirty="0">
                <a:effectLst/>
              </a:rPr>
              <a:t> </a:t>
            </a:r>
            <a:r>
              <a:rPr lang="en-US" sz="2000" b="0" i="0" dirty="0" err="1">
                <a:effectLst/>
              </a:rPr>
              <a:t>εκ</a:t>
            </a:r>
            <a:r>
              <a:rPr lang="en-US" sz="2000" b="0" i="0" dirty="0">
                <a:effectLst/>
              </a:rPr>
              <a:t>παιδευτές διατροφής να κατανοήσουν τις επιλογές τροφίμων και τις διαιτητικές συμπεριφορές που </a:t>
            </a:r>
            <a:r>
              <a:rPr lang="el-GR" sz="2000" b="0" i="0" dirty="0">
                <a:effectLst/>
              </a:rPr>
              <a:t>προκύπτουν</a:t>
            </a:r>
            <a:r>
              <a:rPr lang="en-US" sz="2000" b="0" i="0" dirty="0">
                <a:effectLst/>
              </a:rPr>
              <a:t> από ποικίλες α</a:t>
            </a:r>
            <a:r>
              <a:rPr lang="en-US" sz="2000" b="0" i="0" dirty="0" err="1">
                <a:effectLst/>
              </a:rPr>
              <a:t>ιτίες</a:t>
            </a:r>
            <a:r>
              <a:rPr lang="en-US" sz="2000" b="0" i="0" dirty="0">
                <a:effectLst/>
              </a:rPr>
              <a:t> </a:t>
            </a:r>
            <a:r>
              <a:rPr lang="el-GR" sz="2000" b="0" i="0" dirty="0">
                <a:effectLst/>
              </a:rPr>
              <a:t>άλλες</a:t>
            </a:r>
            <a:r>
              <a:rPr lang="en-US" sz="2000" b="0" i="0" dirty="0">
                <a:effectLst/>
              </a:rPr>
              <a:t> από </a:t>
            </a:r>
            <a:endParaRPr lang="el-GR" sz="2000" b="0" i="0" dirty="0">
              <a:effectLst/>
            </a:endParaRPr>
          </a:p>
          <a:p>
            <a:pPr marL="0" indent="0">
              <a:lnSpc>
                <a:spcPct val="100000"/>
              </a:lnSpc>
              <a:spcBef>
                <a:spcPts val="0"/>
              </a:spcBef>
            </a:pPr>
            <a:r>
              <a:rPr lang="el-GR" sz="2000" b="0" i="0" dirty="0">
                <a:effectLst/>
              </a:rPr>
              <a:t>    </a:t>
            </a:r>
            <a:r>
              <a:rPr lang="en-US" sz="2000" b="0" i="0" dirty="0" err="1">
                <a:effectLst/>
              </a:rPr>
              <a:t>την</a:t>
            </a:r>
            <a:r>
              <a:rPr lang="en-US" sz="2000" b="0" i="0" dirty="0">
                <a:effectLst/>
              </a:rPr>
              <a:t> υγεία.</a:t>
            </a:r>
          </a:p>
        </p:txBody>
      </p:sp>
      <p:pic>
        <p:nvPicPr>
          <p:cNvPr id="2" name="Picture 1">
            <a:extLst>
              <a:ext uri="{FF2B5EF4-FFF2-40B4-BE49-F238E27FC236}">
                <a16:creationId xmlns:a16="http://schemas.microsoft.com/office/drawing/2014/main" id="{EDA8E73C-1E69-1FE4-3459-DEDA569876E0}"/>
              </a:ext>
            </a:extLst>
          </p:cNvPr>
          <p:cNvPicPr>
            <a:picLocks noChangeAspect="1"/>
          </p:cNvPicPr>
          <p:nvPr/>
        </p:nvPicPr>
        <p:blipFill>
          <a:blip r:embed="rId2"/>
          <a:srcRect t="15336"/>
          <a:stretch>
            <a:fillRect/>
          </a:stretch>
        </p:blipFill>
        <p:spPr>
          <a:xfrm>
            <a:off x="4874099" y="2018806"/>
            <a:ext cx="6922008" cy="3794619"/>
          </a:xfrm>
          <a:prstGeom prst="rect">
            <a:avLst/>
          </a:prstGeom>
        </p:spPr>
      </p:pic>
      <p:sp>
        <p:nvSpPr>
          <p:cNvPr id="7" name="TextBox 6">
            <a:extLst>
              <a:ext uri="{FF2B5EF4-FFF2-40B4-BE49-F238E27FC236}">
                <a16:creationId xmlns:a16="http://schemas.microsoft.com/office/drawing/2014/main" id="{125B1C9E-5070-713C-4005-9FAA00907B4E}"/>
              </a:ext>
            </a:extLst>
          </p:cNvPr>
          <p:cNvSpPr txBox="1"/>
          <p:nvPr/>
        </p:nvSpPr>
        <p:spPr>
          <a:xfrm>
            <a:off x="7100597" y="2606167"/>
            <a:ext cx="2127380"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ευαισθησία</a:t>
            </a:r>
            <a:endParaRPr lang="en-US" sz="1600" dirty="0"/>
          </a:p>
        </p:txBody>
      </p:sp>
      <p:sp>
        <p:nvSpPr>
          <p:cNvPr id="8" name="TextBox 7">
            <a:extLst>
              <a:ext uri="{FF2B5EF4-FFF2-40B4-BE49-F238E27FC236}">
                <a16:creationId xmlns:a16="http://schemas.microsoft.com/office/drawing/2014/main" id="{2FBD566F-D8BB-AB06-1EE5-9FC5A5A52426}"/>
              </a:ext>
            </a:extLst>
          </p:cNvPr>
          <p:cNvSpPr txBox="1"/>
          <p:nvPr/>
        </p:nvSpPr>
        <p:spPr>
          <a:xfrm>
            <a:off x="7100597" y="3331340"/>
            <a:ext cx="2127380"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σοβαρότητα</a:t>
            </a:r>
            <a:endParaRPr lang="en-US" sz="1600" dirty="0"/>
          </a:p>
        </p:txBody>
      </p:sp>
      <p:sp>
        <p:nvSpPr>
          <p:cNvPr id="9" name="TextBox 8">
            <a:extLst>
              <a:ext uri="{FF2B5EF4-FFF2-40B4-BE49-F238E27FC236}">
                <a16:creationId xmlns:a16="http://schemas.microsoft.com/office/drawing/2014/main" id="{E91D24EC-A0E9-C5B2-BC46-13309D144E62}"/>
              </a:ext>
            </a:extLst>
          </p:cNvPr>
          <p:cNvSpPr txBox="1"/>
          <p:nvPr/>
        </p:nvSpPr>
        <p:spPr>
          <a:xfrm>
            <a:off x="7271413" y="4044879"/>
            <a:ext cx="1956564" cy="584775"/>
          </a:xfrm>
          <a:prstGeom prst="rect">
            <a:avLst/>
          </a:prstGeom>
          <a:solidFill>
            <a:schemeClr val="bg1"/>
          </a:solidFill>
        </p:spPr>
        <p:txBody>
          <a:bodyPr wrap="square" rtlCol="0">
            <a:spAutoFit/>
          </a:bodyPr>
          <a:lstStyle/>
          <a:p>
            <a:pPr algn="ctr"/>
            <a:r>
              <a:rPr lang="el-GR" sz="1600" dirty="0"/>
              <a:t>Αντιλαμβανόμενα οφέλη</a:t>
            </a:r>
            <a:endParaRPr lang="en-US" sz="1600" dirty="0"/>
          </a:p>
        </p:txBody>
      </p:sp>
      <p:sp>
        <p:nvSpPr>
          <p:cNvPr id="10" name="TextBox 9">
            <a:extLst>
              <a:ext uri="{FF2B5EF4-FFF2-40B4-BE49-F238E27FC236}">
                <a16:creationId xmlns:a16="http://schemas.microsoft.com/office/drawing/2014/main" id="{372DA769-54CA-06DC-AA87-0A81CA29086F}"/>
              </a:ext>
            </a:extLst>
          </p:cNvPr>
          <p:cNvSpPr txBox="1"/>
          <p:nvPr/>
        </p:nvSpPr>
        <p:spPr>
          <a:xfrm>
            <a:off x="7271413" y="4758418"/>
            <a:ext cx="1956564" cy="584775"/>
          </a:xfrm>
          <a:prstGeom prst="rect">
            <a:avLst/>
          </a:prstGeom>
          <a:solidFill>
            <a:schemeClr val="bg1"/>
          </a:solidFill>
        </p:spPr>
        <p:txBody>
          <a:bodyPr wrap="square" rtlCol="0">
            <a:spAutoFit/>
          </a:bodyPr>
          <a:lstStyle/>
          <a:p>
            <a:pPr algn="ctr"/>
            <a:r>
              <a:rPr lang="el-GR" sz="1600" dirty="0"/>
              <a:t>Αντιλαμβανόμενα εμπόδια</a:t>
            </a:r>
            <a:endParaRPr lang="en-US" sz="1600" dirty="0"/>
          </a:p>
        </p:txBody>
      </p:sp>
      <p:sp>
        <p:nvSpPr>
          <p:cNvPr id="12" name="TextBox 11">
            <a:extLst>
              <a:ext uri="{FF2B5EF4-FFF2-40B4-BE49-F238E27FC236}">
                <a16:creationId xmlns:a16="http://schemas.microsoft.com/office/drawing/2014/main" id="{6A525526-67C6-D6F4-EE11-637D009CA237}"/>
              </a:ext>
            </a:extLst>
          </p:cNvPr>
          <p:cNvSpPr txBox="1"/>
          <p:nvPr/>
        </p:nvSpPr>
        <p:spPr>
          <a:xfrm>
            <a:off x="6951306" y="5471957"/>
            <a:ext cx="2276671" cy="584775"/>
          </a:xfrm>
          <a:prstGeom prst="rect">
            <a:avLst/>
          </a:prstGeom>
          <a:solidFill>
            <a:schemeClr val="accent3">
              <a:lumMod val="20000"/>
              <a:lumOff val="80000"/>
            </a:schemeClr>
          </a:solidFill>
        </p:spPr>
        <p:txBody>
          <a:bodyPr wrap="square" rtlCol="0">
            <a:spAutoFit/>
          </a:bodyPr>
          <a:lstStyle/>
          <a:p>
            <a:pPr algn="ctr"/>
            <a:r>
              <a:rPr lang="el-GR" sz="1600" dirty="0"/>
              <a:t>Αντιλαμβανόμενη </a:t>
            </a:r>
            <a:r>
              <a:rPr lang="el-GR" sz="1600" dirty="0" err="1"/>
              <a:t>αυτο</a:t>
            </a:r>
            <a:r>
              <a:rPr lang="el-GR" sz="1600" dirty="0"/>
              <a:t>-αποτελεσματικότητα</a:t>
            </a:r>
            <a:endParaRPr lang="en-US" sz="1600" dirty="0"/>
          </a:p>
        </p:txBody>
      </p:sp>
      <p:sp>
        <p:nvSpPr>
          <p:cNvPr id="14" name="Oval 13">
            <a:extLst>
              <a:ext uri="{FF2B5EF4-FFF2-40B4-BE49-F238E27FC236}">
                <a16:creationId xmlns:a16="http://schemas.microsoft.com/office/drawing/2014/main" id="{A7E86A79-739C-B437-EBE5-D76806B200B4}"/>
              </a:ext>
            </a:extLst>
          </p:cNvPr>
          <p:cNvSpPr/>
          <p:nvPr/>
        </p:nvSpPr>
        <p:spPr>
          <a:xfrm>
            <a:off x="9921413" y="3386943"/>
            <a:ext cx="2270587" cy="134201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sz="1600" b="1" dirty="0"/>
              <a:t>ΣΥΜΠΕΡΙΦΟΡΕΣ</a:t>
            </a:r>
            <a:endParaRPr lang="en-US" sz="1600" b="1" dirty="0"/>
          </a:p>
        </p:txBody>
      </p:sp>
      <p:sp>
        <p:nvSpPr>
          <p:cNvPr id="16" name="TextBox 15">
            <a:extLst>
              <a:ext uri="{FF2B5EF4-FFF2-40B4-BE49-F238E27FC236}">
                <a16:creationId xmlns:a16="http://schemas.microsoft.com/office/drawing/2014/main" id="{CDF1F91F-65E4-BF05-7083-2BC3DA64FFAF}"/>
              </a:ext>
            </a:extLst>
          </p:cNvPr>
          <p:cNvSpPr txBox="1"/>
          <p:nvPr/>
        </p:nvSpPr>
        <p:spPr>
          <a:xfrm>
            <a:off x="9846138" y="4918774"/>
            <a:ext cx="2345862" cy="369332"/>
          </a:xfrm>
          <a:prstGeom prst="rect">
            <a:avLst/>
          </a:prstGeom>
          <a:solidFill>
            <a:schemeClr val="bg1"/>
          </a:solidFill>
        </p:spPr>
        <p:txBody>
          <a:bodyPr wrap="square" rtlCol="0">
            <a:spAutoFit/>
          </a:bodyPr>
          <a:lstStyle/>
          <a:p>
            <a:pPr algn="ctr"/>
            <a:r>
              <a:rPr lang="el-GR" dirty="0"/>
              <a:t>Ερεθίσματα για δράση</a:t>
            </a:r>
            <a:endParaRPr lang="en-US" dirty="0"/>
          </a:p>
        </p:txBody>
      </p:sp>
    </p:spTree>
    <p:extLst>
      <p:ext uri="{BB962C8B-B14F-4D97-AF65-F5344CB8AC3E}">
        <p14:creationId xmlns:p14="http://schemas.microsoft.com/office/powerpoint/2010/main" val="254369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999507492"/>
              </p:ext>
            </p:extLst>
          </p:nvPr>
        </p:nvGraphicFramePr>
        <p:xfrm>
          <a:off x="390935" y="385404"/>
          <a:ext cx="11410125" cy="969264"/>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Μοντέλο </a:t>
                      </a:r>
                      <a:r>
                        <a:rPr lang="el-GR" sz="3200" b="0" kern="1200" dirty="0">
                          <a:solidFill>
                            <a:srgbClr val="00A5AB"/>
                          </a:solidFill>
                          <a:latin typeface="Corbel" panose="020B0503020204020204" pitchFamily="34" charset="0"/>
                          <a:ea typeface="+mn-ea"/>
                          <a:cs typeface="+mn-cs"/>
                        </a:rPr>
                        <a:t>πεποίθησης της υγείας</a:t>
                      </a:r>
                      <a:r>
                        <a:rPr lang="el-GR" sz="3200" b="0" kern="1200" dirty="0">
                          <a:solidFill>
                            <a:srgbClr val="00A5AB"/>
                          </a:solidFill>
                          <a:latin typeface="Corbel" panose="020B0503020204020204" pitchFamily="34" charset="0"/>
                          <a:ea typeface="+mj-ea"/>
                          <a:cs typeface="+mj-cs"/>
                        </a:rPr>
                        <a:t>: </a:t>
                      </a:r>
                    </a:p>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Βασικές δομές </a:t>
                      </a:r>
                      <a:r>
                        <a:rPr lang="en-US" sz="3200" b="0" kern="1200" dirty="0">
                          <a:solidFill>
                            <a:srgbClr val="00A5AB"/>
                          </a:solidFill>
                          <a:latin typeface="Corbel" panose="020B0503020204020204" pitchFamily="34" charset="0"/>
                          <a:ea typeface="+mj-ea"/>
                          <a:cs typeface="+mj-cs"/>
                        </a:rPr>
                        <a:t>&amp;</a:t>
                      </a:r>
                      <a:r>
                        <a:rPr lang="el-GR" sz="3200" b="0" kern="1200" dirty="0">
                          <a:solidFill>
                            <a:srgbClr val="00A5AB"/>
                          </a:solidFill>
                          <a:latin typeface="Corbel" panose="020B0503020204020204" pitchFamily="34" charset="0"/>
                          <a:ea typeface="+mj-ea"/>
                          <a:cs typeface="+mj-cs"/>
                        </a:rPr>
                        <a:t>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3030583" y="3077731"/>
            <a:ext cx="3654107" cy="823912"/>
          </a:xfrm>
        </p:spPr>
        <p:txBody>
          <a:bodyPr>
            <a:noAutofit/>
          </a:bodyPr>
          <a:lstStyle/>
          <a:p>
            <a:pPr algn="just"/>
            <a:r>
              <a:rPr lang="el-GR" sz="2000" dirty="0">
                <a:latin typeface="Corbel" panose="020B0503020204020204" pitchFamily="34" charset="0"/>
              </a:rPr>
              <a:t>Πιθανότητες προσωπικής αντιμετώπισης ενός κινδύνου ή μιας κατάστασης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2775474" y="4067942"/>
            <a:ext cx="4350281" cy="2301438"/>
          </a:xfrm>
        </p:spPr>
        <p:txBody>
          <a:bodyPr>
            <a:noAutofit/>
          </a:bodyPr>
          <a:lstStyle/>
          <a:p>
            <a:pPr marL="0" indent="0" algn="just">
              <a:buNone/>
            </a:pPr>
            <a:r>
              <a:rPr lang="el-GR" sz="2000" dirty="0">
                <a:latin typeface="Corbel" panose="020B0503020204020204" pitchFamily="34" charset="0"/>
              </a:rPr>
              <a:t>Παρέχοντας μηνύματα ἡ δραστηριότητες για την εξατομίκευση των επιστημονικά βασισμένων δεδομένων κινδύνου για μια κατάσταση υγείας, εξετάζοντας τα οικογενειακά ιστορικά ή τις προσωπικές συμπεριφορές ή πρακτικές.</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7728431" y="3077731"/>
            <a:ext cx="3786696" cy="823912"/>
          </a:xfrm>
        </p:spPr>
        <p:txBody>
          <a:bodyPr>
            <a:noAutofit/>
          </a:bodyPr>
          <a:lstStyle/>
          <a:p>
            <a:pPr algn="just"/>
            <a:r>
              <a:rPr lang="el-GR" sz="2000" dirty="0">
                <a:latin typeface="Corbel" panose="020B0503020204020204" pitchFamily="34" charset="0"/>
              </a:rPr>
              <a:t>Πεποιθήσεις για την κρισιμότητα &amp; τις συνέπειες της κατάστασης υγείας</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7531111" y="4186276"/>
            <a:ext cx="4181337" cy="2510759"/>
          </a:xfrm>
        </p:spPr>
        <p:txBody>
          <a:bodyPr>
            <a:noAutofit/>
          </a:bodyPr>
          <a:lstStyle/>
          <a:p>
            <a:pPr marL="0" indent="0" algn="just">
              <a:buNone/>
            </a:pPr>
            <a:r>
              <a:rPr lang="el-GR" sz="2000" dirty="0">
                <a:latin typeface="Corbel" panose="020B0503020204020204" pitchFamily="34" charset="0"/>
              </a:rPr>
              <a:t>Παρέχοντας μηνύματα μέσω στατιστικών αποδείξεων, γραφημάτων ή ιστοριών σχετικά με τις σοβαρές προσωπικές επιπτώσεις (ιατρικές και κοινωνικές) των καταστάσεων, όπως οι καρδιακές παθήσεις ή ο διαβήτης.</a:t>
            </a:r>
            <a:endParaRPr lang="en-US" sz="2000" dirty="0"/>
          </a:p>
        </p:txBody>
      </p:sp>
      <p:sp>
        <p:nvSpPr>
          <p:cNvPr id="11" name="Rectangle 10">
            <a:extLst>
              <a:ext uri="{FF2B5EF4-FFF2-40B4-BE49-F238E27FC236}">
                <a16:creationId xmlns:a16="http://schemas.microsoft.com/office/drawing/2014/main" id="{34E746A0-AB2F-10DD-7E84-B352CCDC7E0B}"/>
              </a:ext>
            </a:extLst>
          </p:cNvPr>
          <p:cNvSpPr/>
          <p:nvPr/>
        </p:nvSpPr>
        <p:spPr>
          <a:xfrm>
            <a:off x="2949167" y="2249639"/>
            <a:ext cx="4002891"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Αντιλαμβανόμενη ευαισθησία</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F80A54BC-1712-54BB-CFFD-CD930343BA50}"/>
              </a:ext>
            </a:extLst>
          </p:cNvPr>
          <p:cNvSpPr/>
          <p:nvPr/>
        </p:nvSpPr>
        <p:spPr>
          <a:xfrm>
            <a:off x="7531111" y="2210059"/>
            <a:ext cx="4075283"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Αντιλαμβανόμενη σοβαρότητα</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3" name="TextBox 12">
            <a:extLst>
              <a:ext uri="{FF2B5EF4-FFF2-40B4-BE49-F238E27FC236}">
                <a16:creationId xmlns:a16="http://schemas.microsoft.com/office/drawing/2014/main" id="{2A0E2938-5E6C-3FF1-E172-7C7A036278B4}"/>
              </a:ext>
            </a:extLst>
          </p:cNvPr>
          <p:cNvSpPr txBox="1"/>
          <p:nvPr/>
        </p:nvSpPr>
        <p:spPr>
          <a:xfrm>
            <a:off x="118335" y="2092763"/>
            <a:ext cx="2657139"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(Παράγοντας αλλαγής συμπεριφοράς)</a:t>
            </a:r>
            <a:endParaRPr lang="en-US" dirty="0">
              <a:solidFill>
                <a:schemeClr val="accent1"/>
              </a:solidFill>
              <a:latin typeface="Corbel" panose="020B0503020204020204" pitchFamily="34" charset="0"/>
            </a:endParaRPr>
          </a:p>
        </p:txBody>
      </p:sp>
      <p:sp>
        <p:nvSpPr>
          <p:cNvPr id="14" name="TextBox 13">
            <a:extLst>
              <a:ext uri="{FF2B5EF4-FFF2-40B4-BE49-F238E27FC236}">
                <a16:creationId xmlns:a16="http://schemas.microsoft.com/office/drawing/2014/main" id="{61853D9F-7663-1D0B-8761-778398FF2649}"/>
              </a:ext>
            </a:extLst>
          </p:cNvPr>
          <p:cNvSpPr txBox="1"/>
          <p:nvPr/>
        </p:nvSpPr>
        <p:spPr>
          <a:xfrm>
            <a:off x="480423" y="3120355"/>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208176" y="4295331"/>
            <a:ext cx="2298477" cy="923330"/>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Πώς χρησιμοποιείται στη διατροφική αγωγή</a:t>
            </a:r>
          </a:p>
        </p:txBody>
      </p:sp>
    </p:spTree>
    <p:extLst>
      <p:ext uri="{BB962C8B-B14F-4D97-AF65-F5344CB8AC3E}">
        <p14:creationId xmlns:p14="http://schemas.microsoft.com/office/powerpoint/2010/main" val="80847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1385223348"/>
              </p:ext>
            </p:extLst>
          </p:nvPr>
        </p:nvGraphicFramePr>
        <p:xfrm>
          <a:off x="390934" y="586736"/>
          <a:ext cx="11410125" cy="969264"/>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Μοντέλο πεποίθησης της υγείας: </a:t>
                      </a:r>
                    </a:p>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Βασικές δομές </a:t>
                      </a:r>
                      <a:r>
                        <a:rPr lang="en-US" sz="3200" b="0" kern="1200" dirty="0">
                          <a:solidFill>
                            <a:srgbClr val="00A5AB"/>
                          </a:solidFill>
                          <a:latin typeface="Corbel" panose="020B0503020204020204" pitchFamily="34" charset="0"/>
                          <a:ea typeface="+mj-ea"/>
                          <a:cs typeface="+mj-cs"/>
                        </a:rPr>
                        <a:t>&amp;</a:t>
                      </a:r>
                      <a:r>
                        <a:rPr lang="el-GR" sz="3200" b="0" kern="1200" dirty="0">
                          <a:solidFill>
                            <a:srgbClr val="00A5AB"/>
                          </a:solidFill>
                          <a:latin typeface="Corbel" panose="020B0503020204020204" pitchFamily="34" charset="0"/>
                          <a:ea typeface="+mj-ea"/>
                          <a:cs typeface="+mj-cs"/>
                        </a:rPr>
                        <a:t>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4004942" y="3305021"/>
            <a:ext cx="4507454" cy="823912"/>
          </a:xfrm>
        </p:spPr>
        <p:txBody>
          <a:bodyPr>
            <a:noAutofit/>
          </a:bodyPr>
          <a:lstStyle/>
          <a:p>
            <a:pPr algn="ctr"/>
            <a:r>
              <a:rPr lang="el-GR" sz="2000" dirty="0">
                <a:latin typeface="Corbel" panose="020B0503020204020204" pitchFamily="34" charset="0"/>
              </a:rPr>
              <a:t>Ένας συνδυασμός της αντιλαμβανόμενης ευαισθησίας και της αντιλαμβανόμενης σοβαρότητας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3410175" y="4529483"/>
            <a:ext cx="5852159" cy="2065808"/>
          </a:xfrm>
        </p:spPr>
        <p:txBody>
          <a:bodyPr>
            <a:noAutofit/>
          </a:bodyPr>
          <a:lstStyle/>
          <a:p>
            <a:pPr marL="0" indent="0" algn="ctr">
              <a:buNone/>
            </a:pPr>
            <a:r>
              <a:rPr lang="el-GR" sz="2000" dirty="0">
                <a:latin typeface="Corbel" panose="020B0503020204020204" pitchFamily="34" charset="0"/>
              </a:rPr>
              <a:t>Παρέχει σαφή και αποτελεσματικά μηνύματα σχετικά με τη σοβαρή απειλή ή κίνδυνο που απορρέει από την κατάσταση, που βασίζεται σε επιστημονικά στοιχεία και την πιθανή επίπτωσή της στο άτομο και σε άλλους.</a:t>
            </a:r>
          </a:p>
        </p:txBody>
      </p:sp>
      <p:sp>
        <p:nvSpPr>
          <p:cNvPr id="11" name="Rectangle 10">
            <a:extLst>
              <a:ext uri="{FF2B5EF4-FFF2-40B4-BE49-F238E27FC236}">
                <a16:creationId xmlns:a16="http://schemas.microsoft.com/office/drawing/2014/main" id="{34E746A0-AB2F-10DD-7E84-B352CCDC7E0B}"/>
              </a:ext>
            </a:extLst>
          </p:cNvPr>
          <p:cNvSpPr/>
          <p:nvPr/>
        </p:nvSpPr>
        <p:spPr>
          <a:xfrm>
            <a:off x="3679598" y="2323595"/>
            <a:ext cx="4832798"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Αντιλαμβανόμενη απειλή ή κίνδυνος</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3" name="TextBox 12">
            <a:extLst>
              <a:ext uri="{FF2B5EF4-FFF2-40B4-BE49-F238E27FC236}">
                <a16:creationId xmlns:a16="http://schemas.microsoft.com/office/drawing/2014/main" id="{2A0E2938-5E6C-3FF1-E172-7C7A036278B4}"/>
              </a:ext>
            </a:extLst>
          </p:cNvPr>
          <p:cNvSpPr txBox="1"/>
          <p:nvPr/>
        </p:nvSpPr>
        <p:spPr>
          <a:xfrm>
            <a:off x="118335" y="2092763"/>
            <a:ext cx="2657139"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(Παράγοντας αλλαγής συμπεριφοράς)</a:t>
            </a:r>
            <a:endParaRPr lang="en-US" dirty="0">
              <a:solidFill>
                <a:schemeClr val="accent1"/>
              </a:solidFill>
              <a:latin typeface="Corbel" panose="020B0503020204020204" pitchFamily="34" charset="0"/>
            </a:endParaRPr>
          </a:p>
        </p:txBody>
      </p:sp>
      <p:sp>
        <p:nvSpPr>
          <p:cNvPr id="14" name="TextBox 13">
            <a:extLst>
              <a:ext uri="{FF2B5EF4-FFF2-40B4-BE49-F238E27FC236}">
                <a16:creationId xmlns:a16="http://schemas.microsoft.com/office/drawing/2014/main" id="{61853D9F-7663-1D0B-8761-778398FF2649}"/>
              </a:ext>
            </a:extLst>
          </p:cNvPr>
          <p:cNvSpPr txBox="1"/>
          <p:nvPr/>
        </p:nvSpPr>
        <p:spPr>
          <a:xfrm>
            <a:off x="480421" y="3347645"/>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297664" y="4639057"/>
            <a:ext cx="2298477" cy="923330"/>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Πώς χρησιμοποιείται στη διατροφική αγωγή</a:t>
            </a:r>
          </a:p>
        </p:txBody>
      </p:sp>
    </p:spTree>
    <p:extLst>
      <p:ext uri="{BB962C8B-B14F-4D97-AF65-F5344CB8AC3E}">
        <p14:creationId xmlns:p14="http://schemas.microsoft.com/office/powerpoint/2010/main" val="1431996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227009599"/>
              </p:ext>
            </p:extLst>
          </p:nvPr>
        </p:nvGraphicFramePr>
        <p:xfrm>
          <a:off x="390935" y="385404"/>
          <a:ext cx="11410125" cy="969264"/>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Μοντέλο </a:t>
                      </a:r>
                      <a:r>
                        <a:rPr lang="el-GR" sz="3200" b="0" kern="1200" dirty="0">
                          <a:solidFill>
                            <a:srgbClr val="00A5AB"/>
                          </a:solidFill>
                          <a:latin typeface="Corbel" panose="020B0503020204020204" pitchFamily="34" charset="0"/>
                          <a:ea typeface="+mn-ea"/>
                          <a:cs typeface="+mn-cs"/>
                        </a:rPr>
                        <a:t>πεποίθησης της υγείας</a:t>
                      </a:r>
                      <a:r>
                        <a:rPr lang="el-GR" sz="3200" b="0" kern="1200" dirty="0">
                          <a:solidFill>
                            <a:srgbClr val="00A5AB"/>
                          </a:solidFill>
                          <a:latin typeface="Corbel" panose="020B0503020204020204" pitchFamily="34" charset="0"/>
                          <a:ea typeface="+mj-ea"/>
                          <a:cs typeface="+mj-cs"/>
                        </a:rPr>
                        <a:t>: </a:t>
                      </a:r>
                    </a:p>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Βασικές δομές </a:t>
                      </a:r>
                      <a:r>
                        <a:rPr lang="en-US" sz="3200" b="0" kern="1200" dirty="0">
                          <a:solidFill>
                            <a:srgbClr val="00A5AB"/>
                          </a:solidFill>
                          <a:latin typeface="Corbel" panose="020B0503020204020204" pitchFamily="34" charset="0"/>
                          <a:ea typeface="+mj-ea"/>
                          <a:cs typeface="+mj-cs"/>
                        </a:rPr>
                        <a:t>&amp;</a:t>
                      </a:r>
                      <a:r>
                        <a:rPr lang="el-GR" sz="3200" b="0" kern="1200" dirty="0">
                          <a:solidFill>
                            <a:srgbClr val="00A5AB"/>
                          </a:solidFill>
                          <a:latin typeface="Corbel" panose="020B0503020204020204" pitchFamily="34" charset="0"/>
                          <a:ea typeface="+mj-ea"/>
                          <a:cs typeface="+mj-cs"/>
                        </a:rPr>
                        <a:t>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3128438" y="3429000"/>
            <a:ext cx="3468154" cy="823912"/>
          </a:xfrm>
        </p:spPr>
        <p:txBody>
          <a:bodyPr>
            <a:noAutofit/>
          </a:bodyPr>
          <a:lstStyle/>
          <a:p>
            <a:pPr algn="ctr"/>
            <a:r>
              <a:rPr lang="el-GR" sz="2000" dirty="0">
                <a:latin typeface="Corbel" panose="020B0503020204020204" pitchFamily="34" charset="0"/>
              </a:rPr>
              <a:t>Οφέλη ότι η δοθείσα δράση είναι αποτελεσματική για την μείωση του κινδύνου</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2687375" y="4527319"/>
            <a:ext cx="4350281" cy="2301438"/>
          </a:xfrm>
        </p:spPr>
        <p:txBody>
          <a:bodyPr>
            <a:noAutofit/>
          </a:bodyPr>
          <a:lstStyle/>
          <a:p>
            <a:pPr marL="0" indent="0" algn="just">
              <a:buNone/>
            </a:pPr>
            <a:r>
              <a:rPr lang="el-GR" sz="2000" dirty="0">
                <a:latin typeface="Corbel" panose="020B0503020204020204" pitchFamily="34" charset="0"/>
              </a:rPr>
              <a:t>Παρέχοντας μηνύματα που βασίζονται σε επιστημονικά στοιχεία σχετικά με την αποτελεσματικότητα της συμπεριφοράς για τη μείωση του κινδύνου. Εξετάζει άλλα οφέλη, όπως η γεύση ή η ευκολία.</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7660678" y="3308871"/>
            <a:ext cx="3786696" cy="823912"/>
          </a:xfrm>
        </p:spPr>
        <p:txBody>
          <a:bodyPr>
            <a:noAutofit/>
          </a:bodyPr>
          <a:lstStyle/>
          <a:p>
            <a:pPr algn="ctr"/>
            <a:r>
              <a:rPr lang="el-GR" sz="2000" dirty="0">
                <a:latin typeface="Corbel" panose="020B0503020204020204" pitchFamily="34" charset="0"/>
              </a:rPr>
              <a:t>Πεποιθήσεις για το ψυχολογικό ή απτό κόστος ή τα εμπόδια για τη λήψη της δράσης</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7306993" y="4504652"/>
            <a:ext cx="4494067" cy="2301438"/>
          </a:xfrm>
        </p:spPr>
        <p:txBody>
          <a:bodyPr>
            <a:noAutofit/>
          </a:bodyPr>
          <a:lstStyle/>
          <a:p>
            <a:pPr marL="0" indent="0" algn="just">
              <a:lnSpc>
                <a:spcPct val="100000"/>
              </a:lnSpc>
              <a:spcBef>
                <a:spcPts val="0"/>
              </a:spcBef>
              <a:buNone/>
            </a:pPr>
            <a:r>
              <a:rPr lang="el-GR" sz="2000" dirty="0">
                <a:latin typeface="Corbel" panose="020B0503020204020204" pitchFamily="34" charset="0"/>
              </a:rPr>
              <a:t>Προσδιορίζοντας &amp; μειώνοντας την αντίληψη συγκεκριμένων εμποδίων για τη συμμετοχή στη δράση. Π.χ., τα φρούτα και τα λαχανικά μπορεί να είναι οικονομικά εάν καταναλώνονται την εποχή και μπορούν να είναι χορταστικά. Διορθώνει παρανοήσεις.</a:t>
            </a:r>
          </a:p>
        </p:txBody>
      </p:sp>
      <p:sp>
        <p:nvSpPr>
          <p:cNvPr id="11" name="Rectangle 10">
            <a:extLst>
              <a:ext uri="{FF2B5EF4-FFF2-40B4-BE49-F238E27FC236}">
                <a16:creationId xmlns:a16="http://schemas.microsoft.com/office/drawing/2014/main" id="{34E746A0-AB2F-10DD-7E84-B352CCDC7E0B}"/>
              </a:ext>
            </a:extLst>
          </p:cNvPr>
          <p:cNvSpPr/>
          <p:nvPr/>
        </p:nvSpPr>
        <p:spPr>
          <a:xfrm>
            <a:off x="3280187" y="2323595"/>
            <a:ext cx="3340851"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Αντιλαμβανόμενα οφέλη</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F80A54BC-1712-54BB-CFFD-CD930343BA50}"/>
              </a:ext>
            </a:extLst>
          </p:cNvPr>
          <p:cNvSpPr/>
          <p:nvPr/>
        </p:nvSpPr>
        <p:spPr>
          <a:xfrm>
            <a:off x="7754559" y="2333494"/>
            <a:ext cx="3598934"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Αντιλαμβανόμενα εμπόδια</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3" name="TextBox 12">
            <a:extLst>
              <a:ext uri="{FF2B5EF4-FFF2-40B4-BE49-F238E27FC236}">
                <a16:creationId xmlns:a16="http://schemas.microsoft.com/office/drawing/2014/main" id="{2A0E2938-5E6C-3FF1-E172-7C7A036278B4}"/>
              </a:ext>
            </a:extLst>
          </p:cNvPr>
          <p:cNvSpPr txBox="1"/>
          <p:nvPr/>
        </p:nvSpPr>
        <p:spPr>
          <a:xfrm>
            <a:off x="118335" y="2092763"/>
            <a:ext cx="2657139"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(Παράγοντας αλλαγής συμπεριφοράς)</a:t>
            </a:r>
            <a:endParaRPr lang="en-US" dirty="0">
              <a:solidFill>
                <a:schemeClr val="accent1"/>
              </a:solidFill>
              <a:latin typeface="Corbel" panose="020B0503020204020204" pitchFamily="34" charset="0"/>
            </a:endParaRPr>
          </a:p>
        </p:txBody>
      </p:sp>
      <p:sp>
        <p:nvSpPr>
          <p:cNvPr id="14" name="TextBox 13">
            <a:extLst>
              <a:ext uri="{FF2B5EF4-FFF2-40B4-BE49-F238E27FC236}">
                <a16:creationId xmlns:a16="http://schemas.microsoft.com/office/drawing/2014/main" id="{61853D9F-7663-1D0B-8761-778398FF2649}"/>
              </a:ext>
            </a:extLst>
          </p:cNvPr>
          <p:cNvSpPr txBox="1"/>
          <p:nvPr/>
        </p:nvSpPr>
        <p:spPr>
          <a:xfrm>
            <a:off x="301092" y="3471624"/>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118335" y="4607303"/>
            <a:ext cx="2298477" cy="923330"/>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Πώς χρησιμοποιείται στη διατροφική αγωγή</a:t>
            </a:r>
          </a:p>
        </p:txBody>
      </p:sp>
    </p:spTree>
    <p:extLst>
      <p:ext uri="{BB962C8B-B14F-4D97-AF65-F5344CB8AC3E}">
        <p14:creationId xmlns:p14="http://schemas.microsoft.com/office/powerpoint/2010/main" val="873603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2330376377"/>
              </p:ext>
            </p:extLst>
          </p:nvPr>
        </p:nvGraphicFramePr>
        <p:xfrm>
          <a:off x="480423" y="580711"/>
          <a:ext cx="11410125" cy="969264"/>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Μοντέλο πεποιθήσεων της υγείας: </a:t>
                      </a:r>
                    </a:p>
                    <a:p>
                      <a:pPr algn="ctr" defTabSz="914400" rtl="0" eaLnBrk="1" latinLnBrk="0" hangingPunct="1">
                        <a:lnSpc>
                          <a:spcPct val="90000"/>
                        </a:lnSpc>
                        <a:spcBef>
                          <a:spcPct val="0"/>
                        </a:spcBef>
                        <a:buNone/>
                      </a:pPr>
                      <a:r>
                        <a:rPr lang="el-GR" sz="3200" b="0" kern="1200" dirty="0">
                          <a:solidFill>
                            <a:srgbClr val="00A5AB"/>
                          </a:solidFill>
                          <a:latin typeface="Corbel" panose="020B0503020204020204" pitchFamily="34" charset="0"/>
                          <a:ea typeface="+mj-ea"/>
                          <a:cs typeface="+mj-cs"/>
                        </a:rPr>
                        <a:t>Βασικές δομές </a:t>
                      </a:r>
                      <a:r>
                        <a:rPr lang="en-US" sz="3200" b="0" kern="1200" dirty="0">
                          <a:solidFill>
                            <a:srgbClr val="00A5AB"/>
                          </a:solidFill>
                          <a:latin typeface="Corbel" panose="020B0503020204020204" pitchFamily="34" charset="0"/>
                          <a:ea typeface="+mj-ea"/>
                          <a:cs typeface="+mj-cs"/>
                        </a:rPr>
                        <a:t>&amp;</a:t>
                      </a:r>
                      <a:r>
                        <a:rPr lang="el-GR" sz="3200" b="0" kern="1200" dirty="0">
                          <a:solidFill>
                            <a:srgbClr val="00A5AB"/>
                          </a:solidFill>
                          <a:latin typeface="Corbel" panose="020B0503020204020204" pitchFamily="34" charset="0"/>
                          <a:ea typeface="+mj-ea"/>
                          <a:cs typeface="+mj-cs"/>
                        </a:rPr>
                        <a:t>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3187315" y="3248829"/>
            <a:ext cx="3468154" cy="823912"/>
          </a:xfrm>
        </p:spPr>
        <p:txBody>
          <a:bodyPr>
            <a:noAutofit/>
          </a:bodyPr>
          <a:lstStyle/>
          <a:p>
            <a:pPr algn="ctr"/>
            <a:r>
              <a:rPr lang="el-GR" sz="2000" dirty="0">
                <a:latin typeface="Corbel" panose="020B0503020204020204" pitchFamily="34" charset="0"/>
              </a:rPr>
              <a:t>Εμπιστοσύνη στην ικανότητα του ατόμου να πραγματοποιήσει τη δράση</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2775474" y="4340313"/>
            <a:ext cx="4350281" cy="2301438"/>
          </a:xfrm>
        </p:spPr>
        <p:txBody>
          <a:bodyPr>
            <a:noAutofit/>
          </a:bodyPr>
          <a:lstStyle/>
          <a:p>
            <a:pPr marL="0" indent="0" algn="just">
              <a:buNone/>
            </a:pPr>
            <a:r>
              <a:rPr lang="el-GR" sz="2000" dirty="0">
                <a:latin typeface="Corbel" panose="020B0503020204020204" pitchFamily="34" charset="0"/>
              </a:rPr>
              <a:t>Δημιουργώντας δραστηριότητες που παρέχουν καθοδήγηση σχετικά με τον τρόπο με τον οποίο η συμπεριφορά ή τη δράση γίνεται εύκολη. Παρέχει επίσης ευκαιρίες για καθοδηγούμενη πρακτική της συμπεριφοράς στόχου.</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7660678" y="3266247"/>
            <a:ext cx="3786696" cy="823912"/>
          </a:xfrm>
        </p:spPr>
        <p:txBody>
          <a:bodyPr>
            <a:noAutofit/>
          </a:bodyPr>
          <a:lstStyle/>
          <a:p>
            <a:pPr algn="ctr"/>
            <a:r>
              <a:rPr lang="el-GR" sz="2000" dirty="0">
                <a:latin typeface="Corbel" panose="020B0503020204020204" pitchFamily="34" charset="0"/>
              </a:rPr>
              <a:t>Στρατηγικές για την ενεργοποίηση της ετοιμότητας για ανάληψη δράσης</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7450779" y="4340313"/>
            <a:ext cx="4350281" cy="2406098"/>
          </a:xfrm>
        </p:spPr>
        <p:txBody>
          <a:bodyPr>
            <a:noAutofit/>
          </a:bodyPr>
          <a:lstStyle/>
          <a:p>
            <a:pPr marL="0" indent="0" algn="just">
              <a:buNone/>
            </a:pPr>
            <a:r>
              <a:rPr lang="el-GR" sz="2000" dirty="0">
                <a:latin typeface="Corbel" panose="020B0503020204020204" pitchFamily="34" charset="0"/>
              </a:rPr>
              <a:t>Παρέχοντας υπενθυμίσεις όπως </a:t>
            </a:r>
            <a:r>
              <a:rPr lang="el-GR" sz="2000" dirty="0" err="1">
                <a:latin typeface="Corbel" panose="020B0503020204020204" pitchFamily="34" charset="0"/>
              </a:rPr>
              <a:t>μαγνητάκια</a:t>
            </a:r>
            <a:r>
              <a:rPr lang="el-GR" sz="2000" dirty="0">
                <a:latin typeface="Corbel" panose="020B0503020204020204" pitchFamily="34" charset="0"/>
              </a:rPr>
              <a:t> συμπεριφοράς για τις πόρτες ψυγείων, φυλλάδια συμβουλών, αφίσες, κοινοτικές πινακίδες και εκστρατείες σε πολυμέσα.</a:t>
            </a:r>
          </a:p>
        </p:txBody>
      </p:sp>
      <p:sp>
        <p:nvSpPr>
          <p:cNvPr id="11" name="Rectangle 10">
            <a:extLst>
              <a:ext uri="{FF2B5EF4-FFF2-40B4-BE49-F238E27FC236}">
                <a16:creationId xmlns:a16="http://schemas.microsoft.com/office/drawing/2014/main" id="{34E746A0-AB2F-10DD-7E84-B352CCDC7E0B}"/>
              </a:ext>
            </a:extLst>
          </p:cNvPr>
          <p:cNvSpPr/>
          <p:nvPr/>
        </p:nvSpPr>
        <p:spPr>
          <a:xfrm>
            <a:off x="3187315" y="2323595"/>
            <a:ext cx="3526607" cy="461665"/>
          </a:xfrm>
          <a:prstGeom prst="rect">
            <a:avLst/>
          </a:prstGeom>
          <a:noFill/>
        </p:spPr>
        <p:txBody>
          <a:bodyPr wrap="none" lIns="91440" tIns="45720" rIns="91440" bIns="45720">
            <a:spAutoFit/>
          </a:bodyPr>
          <a:lstStyle/>
          <a:p>
            <a:pPr algn="ctr"/>
            <a:r>
              <a:rPr lang="el-GR" sz="2400" dirty="0" err="1">
                <a:ln w="0"/>
                <a:solidFill>
                  <a:schemeClr val="accent1"/>
                </a:solidFill>
                <a:effectLst>
                  <a:outerShdw blurRad="38100" dist="25400" dir="5400000" algn="ctr" rotWithShape="0">
                    <a:srgbClr val="6E747A">
                      <a:alpha val="43000"/>
                    </a:srgbClr>
                  </a:outerShdw>
                </a:effectLst>
              </a:rPr>
              <a:t>Αυτο</a:t>
            </a:r>
            <a:r>
              <a:rPr lang="el-GR" sz="2400" dirty="0">
                <a:ln w="0"/>
                <a:solidFill>
                  <a:schemeClr val="accent1"/>
                </a:solidFill>
                <a:effectLst>
                  <a:outerShdw blurRad="38100" dist="25400" dir="5400000" algn="ctr" rotWithShape="0">
                    <a:srgbClr val="6E747A">
                      <a:alpha val="43000"/>
                    </a:srgbClr>
                  </a:outerShdw>
                </a:effectLst>
              </a:rPr>
              <a:t>-αποτελεσματικότητα</a:t>
            </a:r>
            <a:endParaRPr lang="en-US" sz="2400" b="0" cap="none" spc="0" dirty="0">
              <a:ln w="0"/>
              <a:solidFill>
                <a:schemeClr val="accent1"/>
              </a:solidFill>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F80A54BC-1712-54BB-CFFD-CD930343BA50}"/>
              </a:ext>
            </a:extLst>
          </p:cNvPr>
          <p:cNvSpPr/>
          <p:nvPr/>
        </p:nvSpPr>
        <p:spPr>
          <a:xfrm>
            <a:off x="8206990" y="2323595"/>
            <a:ext cx="2694072" cy="461665"/>
          </a:xfrm>
          <a:prstGeom prst="rect">
            <a:avLst/>
          </a:prstGeom>
          <a:noFill/>
        </p:spPr>
        <p:txBody>
          <a:bodyPr wrap="non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rPr>
              <a:t>Ενδείξεις για δράση</a:t>
            </a:r>
            <a:endParaRPr lang="en-US" sz="2400" dirty="0">
              <a:ln w="0"/>
              <a:solidFill>
                <a:schemeClr val="accent1"/>
              </a:solidFill>
              <a:effectLst>
                <a:outerShdw blurRad="38100" dist="25400" dir="5400000" algn="ctr" rotWithShape="0">
                  <a:srgbClr val="6E747A">
                    <a:alpha val="43000"/>
                  </a:srgbClr>
                </a:outerShdw>
              </a:effectLst>
            </a:endParaRPr>
          </a:p>
        </p:txBody>
      </p:sp>
      <p:sp>
        <p:nvSpPr>
          <p:cNvPr id="13" name="TextBox 12">
            <a:extLst>
              <a:ext uri="{FF2B5EF4-FFF2-40B4-BE49-F238E27FC236}">
                <a16:creationId xmlns:a16="http://schemas.microsoft.com/office/drawing/2014/main" id="{2A0E2938-5E6C-3FF1-E172-7C7A036278B4}"/>
              </a:ext>
            </a:extLst>
          </p:cNvPr>
          <p:cNvSpPr txBox="1"/>
          <p:nvPr/>
        </p:nvSpPr>
        <p:spPr>
          <a:xfrm>
            <a:off x="118335" y="2092763"/>
            <a:ext cx="2657139"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(Παράγοντας αλλαγής συμπεριφοράς)</a:t>
            </a:r>
            <a:endParaRPr lang="en-US" dirty="0">
              <a:solidFill>
                <a:schemeClr val="accent1"/>
              </a:solidFill>
              <a:latin typeface="Corbel" panose="020B0503020204020204" pitchFamily="34" charset="0"/>
            </a:endParaRPr>
          </a:p>
        </p:txBody>
      </p:sp>
      <p:sp>
        <p:nvSpPr>
          <p:cNvPr id="14" name="TextBox 13">
            <a:extLst>
              <a:ext uri="{FF2B5EF4-FFF2-40B4-BE49-F238E27FC236}">
                <a16:creationId xmlns:a16="http://schemas.microsoft.com/office/drawing/2014/main" id="{61853D9F-7663-1D0B-8761-778398FF2649}"/>
              </a:ext>
            </a:extLst>
          </p:cNvPr>
          <p:cNvSpPr txBox="1"/>
          <p:nvPr/>
        </p:nvSpPr>
        <p:spPr>
          <a:xfrm>
            <a:off x="390933" y="3308871"/>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208176" y="4295331"/>
            <a:ext cx="2298477" cy="923330"/>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Πώς χρησιμοποιείται στη διατροφική αγωγή</a:t>
            </a:r>
          </a:p>
        </p:txBody>
      </p:sp>
    </p:spTree>
    <p:extLst>
      <p:ext uri="{BB962C8B-B14F-4D97-AF65-F5344CB8AC3E}">
        <p14:creationId xmlns:p14="http://schemas.microsoft.com/office/powerpoint/2010/main" val="2111628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723C1F4-CCF4-6AAB-29AC-604306892C6A}"/>
              </a:ext>
            </a:extLst>
          </p:cNvPr>
          <p:cNvSpPr>
            <a:spLocks noGrp="1"/>
          </p:cNvSpPr>
          <p:nvPr>
            <p:ph type="body" idx="1"/>
          </p:nvPr>
        </p:nvSpPr>
        <p:spPr/>
        <p:txBody>
          <a:bodyPr>
            <a:normAutofit/>
          </a:bodyPr>
          <a:lstStyle/>
          <a:p>
            <a:pPr algn="ctr"/>
            <a:r>
              <a:rPr lang="el-GR" sz="2400" b="1" dirty="0"/>
              <a:t>ΥΠΟΔΕΙΓΜΑ ΠΕΠΟΙΘΗΣΗΣ ΥΓΕΙΑΣ</a:t>
            </a:r>
            <a:endParaRPr lang="en-US" sz="2400" b="1" dirty="0"/>
          </a:p>
        </p:txBody>
      </p:sp>
      <p:pic>
        <p:nvPicPr>
          <p:cNvPr id="2" name="Picture 1">
            <a:extLst>
              <a:ext uri="{FF2B5EF4-FFF2-40B4-BE49-F238E27FC236}">
                <a16:creationId xmlns:a16="http://schemas.microsoft.com/office/drawing/2014/main" id="{EDA8E73C-1E69-1FE4-3459-DEDA569876E0}"/>
              </a:ext>
            </a:extLst>
          </p:cNvPr>
          <p:cNvPicPr>
            <a:picLocks noChangeAspect="1"/>
          </p:cNvPicPr>
          <p:nvPr/>
        </p:nvPicPr>
        <p:blipFill rotWithShape="1">
          <a:blip r:embed="rId2"/>
          <a:srcRect t="17354"/>
          <a:stretch/>
        </p:blipFill>
        <p:spPr>
          <a:xfrm>
            <a:off x="2022438" y="559398"/>
            <a:ext cx="7632898" cy="4084583"/>
          </a:xfrm>
          <a:prstGeom prst="rect">
            <a:avLst/>
          </a:prstGeom>
        </p:spPr>
      </p:pic>
      <p:sp>
        <p:nvSpPr>
          <p:cNvPr id="7" name="TextBox 6">
            <a:extLst>
              <a:ext uri="{FF2B5EF4-FFF2-40B4-BE49-F238E27FC236}">
                <a16:creationId xmlns:a16="http://schemas.microsoft.com/office/drawing/2014/main" id="{125B1C9E-5070-713C-4005-9FAA00907B4E}"/>
              </a:ext>
            </a:extLst>
          </p:cNvPr>
          <p:cNvSpPr txBox="1"/>
          <p:nvPr/>
        </p:nvSpPr>
        <p:spPr>
          <a:xfrm>
            <a:off x="4461648" y="1059856"/>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ευαισθησία</a:t>
            </a:r>
            <a:endParaRPr lang="en-US" sz="1600" dirty="0"/>
          </a:p>
        </p:txBody>
      </p:sp>
      <p:sp>
        <p:nvSpPr>
          <p:cNvPr id="8" name="TextBox 7">
            <a:extLst>
              <a:ext uri="{FF2B5EF4-FFF2-40B4-BE49-F238E27FC236}">
                <a16:creationId xmlns:a16="http://schemas.microsoft.com/office/drawing/2014/main" id="{2FBD566F-D8BB-AB06-1EE5-9FC5A5A52426}"/>
              </a:ext>
            </a:extLst>
          </p:cNvPr>
          <p:cNvSpPr txBox="1"/>
          <p:nvPr/>
        </p:nvSpPr>
        <p:spPr>
          <a:xfrm>
            <a:off x="4450890" y="1791284"/>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σοβαρότητα</a:t>
            </a:r>
            <a:endParaRPr lang="en-US" sz="1600" dirty="0"/>
          </a:p>
        </p:txBody>
      </p:sp>
      <p:sp>
        <p:nvSpPr>
          <p:cNvPr id="9" name="TextBox 8">
            <a:extLst>
              <a:ext uri="{FF2B5EF4-FFF2-40B4-BE49-F238E27FC236}">
                <a16:creationId xmlns:a16="http://schemas.microsoft.com/office/drawing/2014/main" id="{E91D24EC-A0E9-C5B2-BC46-13309D144E62}"/>
              </a:ext>
            </a:extLst>
          </p:cNvPr>
          <p:cNvSpPr txBox="1"/>
          <p:nvPr/>
        </p:nvSpPr>
        <p:spPr>
          <a:xfrm>
            <a:off x="4695587" y="2690189"/>
            <a:ext cx="2157503" cy="615553"/>
          </a:xfrm>
          <a:prstGeom prst="rect">
            <a:avLst/>
          </a:prstGeom>
          <a:solidFill>
            <a:schemeClr val="bg1"/>
          </a:solidFill>
        </p:spPr>
        <p:txBody>
          <a:bodyPr wrap="square" rtlCol="0">
            <a:spAutoFit/>
          </a:bodyPr>
          <a:lstStyle/>
          <a:p>
            <a:pPr algn="ctr"/>
            <a:r>
              <a:rPr lang="el-GR" sz="1700" dirty="0"/>
              <a:t>Αντιλαμβανόμενα οφέλη</a:t>
            </a:r>
            <a:endParaRPr lang="en-US" sz="1700" dirty="0"/>
          </a:p>
        </p:txBody>
      </p:sp>
      <p:sp>
        <p:nvSpPr>
          <p:cNvPr id="10" name="TextBox 9">
            <a:extLst>
              <a:ext uri="{FF2B5EF4-FFF2-40B4-BE49-F238E27FC236}">
                <a16:creationId xmlns:a16="http://schemas.microsoft.com/office/drawing/2014/main" id="{372DA769-54CA-06DC-AA87-0A81CA29086F}"/>
              </a:ext>
            </a:extLst>
          </p:cNvPr>
          <p:cNvSpPr txBox="1"/>
          <p:nvPr/>
        </p:nvSpPr>
        <p:spPr>
          <a:xfrm>
            <a:off x="4520912" y="3483090"/>
            <a:ext cx="2157503" cy="615553"/>
          </a:xfrm>
          <a:prstGeom prst="rect">
            <a:avLst/>
          </a:prstGeom>
          <a:solidFill>
            <a:schemeClr val="bg1"/>
          </a:solidFill>
        </p:spPr>
        <p:txBody>
          <a:bodyPr wrap="square" rtlCol="0">
            <a:spAutoFit/>
          </a:bodyPr>
          <a:lstStyle/>
          <a:p>
            <a:pPr algn="ctr"/>
            <a:r>
              <a:rPr lang="el-GR" sz="1700" dirty="0"/>
              <a:t>Αντιλαμβανόμενα εμπόδια</a:t>
            </a:r>
            <a:endParaRPr lang="en-US" sz="1700" dirty="0"/>
          </a:p>
        </p:txBody>
      </p:sp>
      <p:sp>
        <p:nvSpPr>
          <p:cNvPr id="12" name="TextBox 11">
            <a:extLst>
              <a:ext uri="{FF2B5EF4-FFF2-40B4-BE49-F238E27FC236}">
                <a16:creationId xmlns:a16="http://schemas.microsoft.com/office/drawing/2014/main" id="{6A525526-67C6-D6F4-EE11-637D009CA237}"/>
              </a:ext>
            </a:extLst>
          </p:cNvPr>
          <p:cNvSpPr txBox="1"/>
          <p:nvPr/>
        </p:nvSpPr>
        <p:spPr>
          <a:xfrm>
            <a:off x="4216998" y="4183971"/>
            <a:ext cx="2558238" cy="615553"/>
          </a:xfrm>
          <a:prstGeom prst="rect">
            <a:avLst/>
          </a:prstGeom>
          <a:solidFill>
            <a:schemeClr val="accent3">
              <a:lumMod val="20000"/>
              <a:lumOff val="80000"/>
            </a:schemeClr>
          </a:solidFill>
        </p:spPr>
        <p:txBody>
          <a:bodyPr wrap="square" rtlCol="0">
            <a:spAutoFit/>
          </a:bodyPr>
          <a:lstStyle/>
          <a:p>
            <a:pPr algn="ctr"/>
            <a:r>
              <a:rPr lang="el-GR" sz="1700" dirty="0"/>
              <a:t>Αντιλαμβανόμενη </a:t>
            </a:r>
            <a:r>
              <a:rPr lang="el-GR" sz="1700" dirty="0" err="1"/>
              <a:t>αυτο</a:t>
            </a:r>
            <a:r>
              <a:rPr lang="el-GR" sz="1700" dirty="0"/>
              <a:t>-αποτελεσματικότητα</a:t>
            </a:r>
            <a:endParaRPr lang="en-US" sz="1700" dirty="0"/>
          </a:p>
        </p:txBody>
      </p:sp>
      <p:sp>
        <p:nvSpPr>
          <p:cNvPr id="20" name="Oval 19">
            <a:extLst>
              <a:ext uri="{FF2B5EF4-FFF2-40B4-BE49-F238E27FC236}">
                <a16:creationId xmlns:a16="http://schemas.microsoft.com/office/drawing/2014/main" id="{B655760D-168E-49C1-A321-9D0E1BD56705}"/>
              </a:ext>
            </a:extLst>
          </p:cNvPr>
          <p:cNvSpPr/>
          <p:nvPr/>
        </p:nvSpPr>
        <p:spPr>
          <a:xfrm>
            <a:off x="7643655" y="2119256"/>
            <a:ext cx="2525908" cy="134201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b="1" dirty="0"/>
              <a:t>ΣΥΜΠΕΡΙΦΟΡΕΣ</a:t>
            </a:r>
            <a:endParaRPr lang="en-US" b="1" dirty="0"/>
          </a:p>
        </p:txBody>
      </p:sp>
      <p:sp>
        <p:nvSpPr>
          <p:cNvPr id="22" name="Rectangle: Rounded Corners 21">
            <a:extLst>
              <a:ext uri="{FF2B5EF4-FFF2-40B4-BE49-F238E27FC236}">
                <a16:creationId xmlns:a16="http://schemas.microsoft.com/office/drawing/2014/main" id="{F22F5A64-A128-B909-6751-E2C730636CE6}"/>
              </a:ext>
            </a:extLst>
          </p:cNvPr>
          <p:cNvSpPr/>
          <p:nvPr/>
        </p:nvSpPr>
        <p:spPr>
          <a:xfrm>
            <a:off x="4001845" y="559398"/>
            <a:ext cx="3506993" cy="19752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440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A3C4-03D6-1686-DC05-2E355FFDA56C}"/>
              </a:ext>
            </a:extLst>
          </p:cNvPr>
          <p:cNvSpPr>
            <a:spLocks noGrp="1"/>
          </p:cNvSpPr>
          <p:nvPr>
            <p:ph type="title"/>
          </p:nvPr>
        </p:nvSpPr>
        <p:spPr/>
        <p:txBody>
          <a:bodyPr>
            <a:normAutofit fontScale="90000"/>
          </a:bodyPr>
          <a:lstStyle/>
          <a:p>
            <a:pPr algn="ctr"/>
            <a:r>
              <a:rPr lang="el-GR" dirty="0">
                <a:solidFill>
                  <a:schemeClr val="accent2"/>
                </a:solidFill>
                <a:latin typeface="Corbel" panose="020B0503020204020204" pitchFamily="34" charset="0"/>
              </a:rPr>
              <a:t>Η Αποτελεσματική Χρήση της Απειλής ή του Κινδύνου:</a:t>
            </a:r>
            <a:endParaRPr lang="en-US" dirty="0">
              <a:solidFill>
                <a:schemeClr val="accent2"/>
              </a:solidFill>
              <a:latin typeface="Corbel" panose="020B0503020204020204" pitchFamily="34" charset="0"/>
            </a:endParaRPr>
          </a:p>
        </p:txBody>
      </p:sp>
      <p:graphicFrame>
        <p:nvGraphicFramePr>
          <p:cNvPr id="7" name="Diagram 6">
            <a:extLst>
              <a:ext uri="{FF2B5EF4-FFF2-40B4-BE49-F238E27FC236}">
                <a16:creationId xmlns:a16="http://schemas.microsoft.com/office/drawing/2014/main" id="{2E27B4D7-52EF-FBF4-9412-F304A255F055}"/>
              </a:ext>
            </a:extLst>
          </p:cNvPr>
          <p:cNvGraphicFramePr/>
          <p:nvPr>
            <p:extLst>
              <p:ext uri="{D42A27DB-BD31-4B8C-83A1-F6EECF244321}">
                <p14:modId xmlns:p14="http://schemas.microsoft.com/office/powerpoint/2010/main" val="1127054775"/>
              </p:ext>
            </p:extLst>
          </p:nvPr>
        </p:nvGraphicFramePr>
        <p:xfrm>
          <a:off x="4375418" y="2119882"/>
          <a:ext cx="7630116" cy="4704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29D1D368-740B-55A4-0406-D68E66EC9C1A}"/>
              </a:ext>
            </a:extLst>
          </p:cNvPr>
          <p:cNvSpPr txBox="1"/>
          <p:nvPr/>
        </p:nvSpPr>
        <p:spPr>
          <a:xfrm>
            <a:off x="4899272" y="2698490"/>
            <a:ext cx="475938" cy="707886"/>
          </a:xfrm>
          <a:prstGeom prst="rect">
            <a:avLst/>
          </a:prstGeom>
          <a:noFill/>
        </p:spPr>
        <p:txBody>
          <a:bodyPr wrap="square">
            <a:spAutoFit/>
          </a:bodyPr>
          <a:lstStyle/>
          <a:p>
            <a:pPr lvl="0"/>
            <a:r>
              <a:rPr lang="el-GR" sz="4000" b="1" i="0" dirty="0">
                <a:solidFill>
                  <a:schemeClr val="accent2"/>
                </a:solidFill>
                <a:latin typeface="Corbel" panose="020B0503020204020204" pitchFamily="34" charset="0"/>
              </a:rPr>
              <a:t>1</a:t>
            </a:r>
            <a:endParaRPr lang="en-US" sz="4000" b="1" dirty="0">
              <a:solidFill>
                <a:schemeClr val="accent2"/>
              </a:solidFill>
              <a:latin typeface="Corbel" panose="020B0503020204020204" pitchFamily="34" charset="0"/>
            </a:endParaRPr>
          </a:p>
        </p:txBody>
      </p:sp>
      <p:sp>
        <p:nvSpPr>
          <p:cNvPr id="14" name="TextBox 13">
            <a:extLst>
              <a:ext uri="{FF2B5EF4-FFF2-40B4-BE49-F238E27FC236}">
                <a16:creationId xmlns:a16="http://schemas.microsoft.com/office/drawing/2014/main" id="{D6BC9AC9-55A7-EFD2-46D6-5020656433BF}"/>
              </a:ext>
            </a:extLst>
          </p:cNvPr>
          <p:cNvSpPr txBox="1"/>
          <p:nvPr/>
        </p:nvSpPr>
        <p:spPr>
          <a:xfrm>
            <a:off x="5038333" y="4118200"/>
            <a:ext cx="790732"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000" b="1" i="0" u="none" strike="noStrike" kern="1200" cap="none" spc="0" normalizeH="0" baseline="0" noProof="0" dirty="0">
                <a:ln>
                  <a:noFill/>
                </a:ln>
                <a:solidFill>
                  <a:srgbClr val="00A5AB"/>
                </a:solidFill>
                <a:effectLst/>
                <a:uLnTx/>
                <a:uFillTx/>
                <a:latin typeface="Corbel" panose="020B0503020204020204" pitchFamily="34" charset="0"/>
                <a:ea typeface="+mn-ea"/>
                <a:cs typeface="+mn-cs"/>
              </a:rPr>
              <a:t>2</a:t>
            </a:r>
            <a:endParaRPr kumimoji="0" lang="en-US" sz="4000" b="1" i="0" u="none" strike="noStrike" kern="1200" cap="none" spc="0" normalizeH="0" baseline="0" noProof="0" dirty="0">
              <a:ln>
                <a:noFill/>
              </a:ln>
              <a:solidFill>
                <a:srgbClr val="00A5AB"/>
              </a:solidFill>
              <a:effectLst/>
              <a:uLnTx/>
              <a:uFillTx/>
              <a:latin typeface="Corbel" panose="020B0503020204020204" pitchFamily="34" charset="0"/>
              <a:ea typeface="+mn-ea"/>
              <a:cs typeface="+mn-cs"/>
            </a:endParaRPr>
          </a:p>
        </p:txBody>
      </p:sp>
      <p:sp>
        <p:nvSpPr>
          <p:cNvPr id="16" name="TextBox 15">
            <a:extLst>
              <a:ext uri="{FF2B5EF4-FFF2-40B4-BE49-F238E27FC236}">
                <a16:creationId xmlns:a16="http://schemas.microsoft.com/office/drawing/2014/main" id="{E6ADFF60-3DFA-3B90-C59D-0A1B1CDC9897}"/>
              </a:ext>
            </a:extLst>
          </p:cNvPr>
          <p:cNvSpPr txBox="1"/>
          <p:nvPr/>
        </p:nvSpPr>
        <p:spPr>
          <a:xfrm>
            <a:off x="4458126" y="5523159"/>
            <a:ext cx="1179576" cy="11795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000" b="1" i="0" u="none" strike="noStrike" kern="1200" cap="none" spc="0" normalizeH="0" baseline="0" noProof="0" dirty="0">
                <a:ln>
                  <a:noFill/>
                </a:ln>
                <a:solidFill>
                  <a:srgbClr val="00A5AB"/>
                </a:solidFill>
                <a:effectLst/>
                <a:uLnTx/>
                <a:uFillTx/>
                <a:latin typeface="Corbel" panose="020B0503020204020204" pitchFamily="34" charset="0"/>
                <a:ea typeface="+mn-ea"/>
                <a:cs typeface="+mn-cs"/>
              </a:rPr>
              <a:t>3</a:t>
            </a:r>
            <a:endParaRPr kumimoji="0" lang="en-US" sz="4000" b="1" i="0" u="none" strike="noStrike" kern="1200" cap="none" spc="0" normalizeH="0" baseline="0" noProof="0" dirty="0">
              <a:ln>
                <a:noFill/>
              </a:ln>
              <a:solidFill>
                <a:srgbClr val="00A5AB"/>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94EB9C84-5263-DF70-E971-70F4F4B6735F}"/>
              </a:ext>
            </a:extLst>
          </p:cNvPr>
          <p:cNvSpPr/>
          <p:nvPr/>
        </p:nvSpPr>
        <p:spPr>
          <a:xfrm>
            <a:off x="279700" y="2316565"/>
            <a:ext cx="4178428" cy="15251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tx1"/>
                </a:solidFill>
                <a:latin typeface="Corbel" panose="020B0503020204020204" pitchFamily="34" charset="0"/>
              </a:rPr>
              <a:t>Οι εκκλήσεις φόβου είναι αποτελεσματικές μόνο αν οι άνθρωποι αισθάνονται ότι μπορούν να κάνουν κάτι για να προστατεύσουν τον εαυτό τους.</a:t>
            </a:r>
            <a:endParaRPr lang="en-US" b="1" dirty="0">
              <a:solidFill>
                <a:schemeClr val="tx1"/>
              </a:solidFill>
              <a:latin typeface="Corbel" panose="020B0503020204020204" pitchFamily="34" charset="0"/>
            </a:endParaRPr>
          </a:p>
        </p:txBody>
      </p:sp>
      <p:sp>
        <p:nvSpPr>
          <p:cNvPr id="8" name="TextBox 7">
            <a:extLst>
              <a:ext uri="{FF2B5EF4-FFF2-40B4-BE49-F238E27FC236}">
                <a16:creationId xmlns:a16="http://schemas.microsoft.com/office/drawing/2014/main" id="{8546E6A9-DDA2-0B15-1A3A-82049779A505}"/>
              </a:ext>
            </a:extLst>
          </p:cNvPr>
          <p:cNvSpPr txBox="1"/>
          <p:nvPr/>
        </p:nvSpPr>
        <p:spPr>
          <a:xfrm>
            <a:off x="606375" y="3842445"/>
            <a:ext cx="3585814" cy="2466915"/>
          </a:xfrm>
          <a:prstGeom prst="ellipse">
            <a:avLst/>
          </a:prstGeom>
          <a:noFill/>
          <a:ln>
            <a:solidFill>
              <a:schemeClr val="accent2"/>
            </a:solidFill>
          </a:ln>
        </p:spPr>
        <p:txBody>
          <a:bodyPr wrap="square">
            <a:spAutoFit/>
          </a:bodyPr>
          <a:lstStyle/>
          <a:p>
            <a:pPr algn="ctr"/>
            <a:r>
              <a:rPr lang="el-GR" dirty="0"/>
              <a:t>Τα μηνύματα που προκαλούν φόβο μπορεί να είναι αποτελεσματικά για την αλλαγή της συμπεριφοράς όταν κάνουν τα εξής:</a:t>
            </a:r>
          </a:p>
        </p:txBody>
      </p:sp>
      <p:sp>
        <p:nvSpPr>
          <p:cNvPr id="3" name="TextBox 2">
            <a:extLst>
              <a:ext uri="{FF2B5EF4-FFF2-40B4-BE49-F238E27FC236}">
                <a16:creationId xmlns:a16="http://schemas.microsoft.com/office/drawing/2014/main" id="{99EB1ADF-5D04-33D8-28E8-50378334517F}"/>
              </a:ext>
            </a:extLst>
          </p:cNvPr>
          <p:cNvSpPr txBox="1"/>
          <p:nvPr/>
        </p:nvSpPr>
        <p:spPr>
          <a:xfrm>
            <a:off x="8025204" y="3558928"/>
            <a:ext cx="1290918" cy="369332"/>
          </a:xfrm>
          <a:prstGeom prst="rect">
            <a:avLst/>
          </a:prstGeom>
          <a:noFill/>
        </p:spPr>
        <p:txBody>
          <a:bodyPr wrap="square" rtlCol="0">
            <a:spAutoFit/>
          </a:bodyPr>
          <a:lstStyle/>
          <a:p>
            <a:pPr algn="ctr"/>
            <a:r>
              <a:rPr lang="el-GR" dirty="0"/>
              <a:t>αλλά</a:t>
            </a:r>
            <a:endParaRPr lang="en-US" dirty="0"/>
          </a:p>
        </p:txBody>
      </p:sp>
      <p:sp>
        <p:nvSpPr>
          <p:cNvPr id="4" name="TextBox 3">
            <a:extLst>
              <a:ext uri="{FF2B5EF4-FFF2-40B4-BE49-F238E27FC236}">
                <a16:creationId xmlns:a16="http://schemas.microsoft.com/office/drawing/2014/main" id="{15434897-68F6-A39E-A95F-59AD9940544E}"/>
              </a:ext>
            </a:extLst>
          </p:cNvPr>
          <p:cNvSpPr txBox="1"/>
          <p:nvPr/>
        </p:nvSpPr>
        <p:spPr>
          <a:xfrm>
            <a:off x="8197327" y="4985509"/>
            <a:ext cx="1118795" cy="369332"/>
          </a:xfrm>
          <a:prstGeom prst="rect">
            <a:avLst/>
          </a:prstGeom>
          <a:noFill/>
        </p:spPr>
        <p:txBody>
          <a:bodyPr wrap="square" rtlCol="0">
            <a:spAutoFit/>
          </a:bodyPr>
          <a:lstStyle/>
          <a:p>
            <a:pPr algn="ctr"/>
            <a:r>
              <a:rPr lang="el-GR" sz="1800" b="0" i="0" dirty="0">
                <a:latin typeface="Corbel" panose="020B0503020204020204" pitchFamily="34" charset="0"/>
              </a:rPr>
              <a:t>και όταν</a:t>
            </a:r>
            <a:endParaRPr lang="en-US" dirty="0"/>
          </a:p>
        </p:txBody>
      </p:sp>
    </p:spTree>
    <p:extLst>
      <p:ext uri="{BB962C8B-B14F-4D97-AF65-F5344CB8AC3E}">
        <p14:creationId xmlns:p14="http://schemas.microsoft.com/office/powerpoint/2010/main" val="374282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723C1F4-CCF4-6AAB-29AC-604306892C6A}"/>
              </a:ext>
            </a:extLst>
          </p:cNvPr>
          <p:cNvSpPr>
            <a:spLocks noGrp="1"/>
          </p:cNvSpPr>
          <p:nvPr>
            <p:ph type="body" idx="1"/>
          </p:nvPr>
        </p:nvSpPr>
        <p:spPr/>
        <p:txBody>
          <a:bodyPr>
            <a:normAutofit/>
          </a:bodyPr>
          <a:lstStyle/>
          <a:p>
            <a:pPr algn="ctr"/>
            <a:r>
              <a:rPr lang="el-GR" sz="2400" b="1" dirty="0"/>
              <a:t>ΥΠΟΔΕΙΓΜΑ ΠΕΠΟΙΘΗΣΗΣ ΥΓΕΙΑΣ</a:t>
            </a:r>
            <a:endParaRPr lang="en-US" sz="2400" b="1" dirty="0"/>
          </a:p>
        </p:txBody>
      </p:sp>
      <p:pic>
        <p:nvPicPr>
          <p:cNvPr id="2" name="Picture 1">
            <a:extLst>
              <a:ext uri="{FF2B5EF4-FFF2-40B4-BE49-F238E27FC236}">
                <a16:creationId xmlns:a16="http://schemas.microsoft.com/office/drawing/2014/main" id="{EDA8E73C-1E69-1FE4-3459-DEDA569876E0}"/>
              </a:ext>
            </a:extLst>
          </p:cNvPr>
          <p:cNvPicPr>
            <a:picLocks noChangeAspect="1"/>
          </p:cNvPicPr>
          <p:nvPr/>
        </p:nvPicPr>
        <p:blipFill rotWithShape="1">
          <a:blip r:embed="rId2"/>
          <a:srcRect t="17354"/>
          <a:stretch/>
        </p:blipFill>
        <p:spPr>
          <a:xfrm>
            <a:off x="2022438" y="559398"/>
            <a:ext cx="7632898" cy="4084583"/>
          </a:xfrm>
          <a:prstGeom prst="rect">
            <a:avLst/>
          </a:prstGeom>
        </p:spPr>
      </p:pic>
      <p:sp>
        <p:nvSpPr>
          <p:cNvPr id="7" name="TextBox 6">
            <a:extLst>
              <a:ext uri="{FF2B5EF4-FFF2-40B4-BE49-F238E27FC236}">
                <a16:creationId xmlns:a16="http://schemas.microsoft.com/office/drawing/2014/main" id="{125B1C9E-5070-713C-4005-9FAA00907B4E}"/>
              </a:ext>
            </a:extLst>
          </p:cNvPr>
          <p:cNvSpPr txBox="1"/>
          <p:nvPr/>
        </p:nvSpPr>
        <p:spPr>
          <a:xfrm>
            <a:off x="4461648" y="1059856"/>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ευαισθησία</a:t>
            </a:r>
            <a:endParaRPr lang="en-US" sz="1600" dirty="0"/>
          </a:p>
        </p:txBody>
      </p:sp>
      <p:sp>
        <p:nvSpPr>
          <p:cNvPr id="8" name="TextBox 7">
            <a:extLst>
              <a:ext uri="{FF2B5EF4-FFF2-40B4-BE49-F238E27FC236}">
                <a16:creationId xmlns:a16="http://schemas.microsoft.com/office/drawing/2014/main" id="{2FBD566F-D8BB-AB06-1EE5-9FC5A5A52426}"/>
              </a:ext>
            </a:extLst>
          </p:cNvPr>
          <p:cNvSpPr txBox="1"/>
          <p:nvPr/>
        </p:nvSpPr>
        <p:spPr>
          <a:xfrm>
            <a:off x="4450890" y="1791284"/>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σοβαρότητα</a:t>
            </a:r>
            <a:endParaRPr lang="en-US" sz="1600" dirty="0"/>
          </a:p>
        </p:txBody>
      </p:sp>
      <p:sp>
        <p:nvSpPr>
          <p:cNvPr id="9" name="TextBox 8">
            <a:extLst>
              <a:ext uri="{FF2B5EF4-FFF2-40B4-BE49-F238E27FC236}">
                <a16:creationId xmlns:a16="http://schemas.microsoft.com/office/drawing/2014/main" id="{E91D24EC-A0E9-C5B2-BC46-13309D144E62}"/>
              </a:ext>
            </a:extLst>
          </p:cNvPr>
          <p:cNvSpPr txBox="1"/>
          <p:nvPr/>
        </p:nvSpPr>
        <p:spPr>
          <a:xfrm>
            <a:off x="4695587" y="2690189"/>
            <a:ext cx="2157503" cy="615553"/>
          </a:xfrm>
          <a:prstGeom prst="rect">
            <a:avLst/>
          </a:prstGeom>
          <a:solidFill>
            <a:schemeClr val="bg1"/>
          </a:solidFill>
        </p:spPr>
        <p:txBody>
          <a:bodyPr wrap="square" rtlCol="0">
            <a:spAutoFit/>
          </a:bodyPr>
          <a:lstStyle/>
          <a:p>
            <a:pPr algn="ctr"/>
            <a:r>
              <a:rPr lang="el-GR" sz="1700" dirty="0"/>
              <a:t>Αντιλαμβανόμενα οφέλη</a:t>
            </a:r>
            <a:endParaRPr lang="en-US" sz="1700" dirty="0"/>
          </a:p>
        </p:txBody>
      </p:sp>
      <p:sp>
        <p:nvSpPr>
          <p:cNvPr id="10" name="TextBox 9">
            <a:extLst>
              <a:ext uri="{FF2B5EF4-FFF2-40B4-BE49-F238E27FC236}">
                <a16:creationId xmlns:a16="http://schemas.microsoft.com/office/drawing/2014/main" id="{372DA769-54CA-06DC-AA87-0A81CA29086F}"/>
              </a:ext>
            </a:extLst>
          </p:cNvPr>
          <p:cNvSpPr txBox="1"/>
          <p:nvPr/>
        </p:nvSpPr>
        <p:spPr>
          <a:xfrm>
            <a:off x="4678694" y="3473219"/>
            <a:ext cx="2157503" cy="615553"/>
          </a:xfrm>
          <a:prstGeom prst="rect">
            <a:avLst/>
          </a:prstGeom>
          <a:solidFill>
            <a:schemeClr val="bg1"/>
          </a:solidFill>
        </p:spPr>
        <p:txBody>
          <a:bodyPr wrap="square" rtlCol="0">
            <a:spAutoFit/>
          </a:bodyPr>
          <a:lstStyle/>
          <a:p>
            <a:pPr algn="ctr"/>
            <a:r>
              <a:rPr lang="el-GR" sz="1700" dirty="0"/>
              <a:t>Αντιλαμβανόμενα εμπόδια</a:t>
            </a:r>
            <a:endParaRPr lang="en-US" sz="1700" dirty="0"/>
          </a:p>
        </p:txBody>
      </p:sp>
      <p:sp>
        <p:nvSpPr>
          <p:cNvPr id="12" name="TextBox 11">
            <a:extLst>
              <a:ext uri="{FF2B5EF4-FFF2-40B4-BE49-F238E27FC236}">
                <a16:creationId xmlns:a16="http://schemas.microsoft.com/office/drawing/2014/main" id="{6A525526-67C6-D6F4-EE11-637D009CA237}"/>
              </a:ext>
            </a:extLst>
          </p:cNvPr>
          <p:cNvSpPr txBox="1"/>
          <p:nvPr/>
        </p:nvSpPr>
        <p:spPr>
          <a:xfrm>
            <a:off x="4216998" y="4183971"/>
            <a:ext cx="2558238" cy="615553"/>
          </a:xfrm>
          <a:prstGeom prst="rect">
            <a:avLst/>
          </a:prstGeom>
          <a:solidFill>
            <a:schemeClr val="accent3">
              <a:lumMod val="20000"/>
              <a:lumOff val="80000"/>
            </a:schemeClr>
          </a:solidFill>
        </p:spPr>
        <p:txBody>
          <a:bodyPr wrap="square" rtlCol="0">
            <a:spAutoFit/>
          </a:bodyPr>
          <a:lstStyle/>
          <a:p>
            <a:pPr algn="ctr"/>
            <a:r>
              <a:rPr lang="el-GR" sz="1700" dirty="0"/>
              <a:t>Αντιλαμβανόμενη </a:t>
            </a:r>
            <a:r>
              <a:rPr lang="el-GR" sz="1700" dirty="0" err="1"/>
              <a:t>αυτο</a:t>
            </a:r>
            <a:r>
              <a:rPr lang="el-GR" sz="1700" dirty="0"/>
              <a:t>-αποτελεσματικότητα</a:t>
            </a:r>
            <a:endParaRPr lang="en-US" sz="1700" dirty="0"/>
          </a:p>
        </p:txBody>
      </p:sp>
      <p:sp>
        <p:nvSpPr>
          <p:cNvPr id="20" name="Oval 19">
            <a:extLst>
              <a:ext uri="{FF2B5EF4-FFF2-40B4-BE49-F238E27FC236}">
                <a16:creationId xmlns:a16="http://schemas.microsoft.com/office/drawing/2014/main" id="{B655760D-168E-49C1-A321-9D0E1BD56705}"/>
              </a:ext>
            </a:extLst>
          </p:cNvPr>
          <p:cNvSpPr/>
          <p:nvPr/>
        </p:nvSpPr>
        <p:spPr>
          <a:xfrm>
            <a:off x="7643655" y="2119256"/>
            <a:ext cx="2525908" cy="134201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b="1" dirty="0"/>
              <a:t>ΣΥΜΠΕΡΙΦΟΡΕΣ</a:t>
            </a:r>
            <a:endParaRPr lang="en-US" b="1" dirty="0"/>
          </a:p>
        </p:txBody>
      </p:sp>
      <p:sp>
        <p:nvSpPr>
          <p:cNvPr id="22" name="Rectangle: Rounded Corners 21">
            <a:extLst>
              <a:ext uri="{FF2B5EF4-FFF2-40B4-BE49-F238E27FC236}">
                <a16:creationId xmlns:a16="http://schemas.microsoft.com/office/drawing/2014/main" id="{F22F5A64-A128-B909-6751-E2C730636CE6}"/>
              </a:ext>
            </a:extLst>
          </p:cNvPr>
          <p:cNvSpPr/>
          <p:nvPr/>
        </p:nvSpPr>
        <p:spPr>
          <a:xfrm>
            <a:off x="4012603" y="2522712"/>
            <a:ext cx="3116826" cy="165642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840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3E7D-C031-6EDA-B95F-3E5A4E28AFFD}"/>
              </a:ext>
            </a:extLst>
          </p:cNvPr>
          <p:cNvSpPr>
            <a:spLocks noGrp="1"/>
          </p:cNvSpPr>
          <p:nvPr>
            <p:ph type="title"/>
          </p:nvPr>
        </p:nvSpPr>
        <p:spPr>
          <a:xfrm>
            <a:off x="1219776" y="1724876"/>
            <a:ext cx="5639860" cy="1981828"/>
          </a:xfrm>
        </p:spPr>
        <p:txBody>
          <a:bodyPr>
            <a:normAutofit/>
          </a:bodyPr>
          <a:lstStyle/>
          <a:p>
            <a:pPr algn="ctr"/>
            <a:r>
              <a:rPr lang="el-GR" sz="4400" dirty="0">
                <a:solidFill>
                  <a:schemeClr val="accent2"/>
                </a:solidFill>
                <a:latin typeface="Corbel" panose="020B0503020204020204" pitchFamily="34" charset="0"/>
              </a:rPr>
              <a:t>Ο εντοπισμός των αντιλαμβανόμενων οφελών &amp; εμποδίων</a:t>
            </a:r>
            <a:endParaRPr lang="en-US" sz="4400" dirty="0">
              <a:solidFill>
                <a:schemeClr val="accent2"/>
              </a:solidFill>
              <a:latin typeface="Corbel" panose="020B0503020204020204" pitchFamily="34" charset="0"/>
            </a:endParaRPr>
          </a:p>
        </p:txBody>
      </p:sp>
      <p:pic>
        <p:nvPicPr>
          <p:cNvPr id="6" name="Picture 5">
            <a:extLst>
              <a:ext uri="{FF2B5EF4-FFF2-40B4-BE49-F238E27FC236}">
                <a16:creationId xmlns:a16="http://schemas.microsoft.com/office/drawing/2014/main" id="{295B8E70-7DFE-9591-82FD-A1D6DCD78D3A}"/>
              </a:ext>
            </a:extLst>
          </p:cNvPr>
          <p:cNvPicPr>
            <a:picLocks noChangeAspect="1"/>
          </p:cNvPicPr>
          <p:nvPr/>
        </p:nvPicPr>
        <p:blipFill>
          <a:blip r:embed="rId2"/>
          <a:stretch>
            <a:fillRect/>
          </a:stretch>
        </p:blipFill>
        <p:spPr>
          <a:xfrm>
            <a:off x="7893973" y="1727296"/>
            <a:ext cx="3330996" cy="340340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TextBox 3">
            <a:extLst>
              <a:ext uri="{FF2B5EF4-FFF2-40B4-BE49-F238E27FC236}">
                <a16:creationId xmlns:a16="http://schemas.microsoft.com/office/drawing/2014/main" id="{8F19AB8F-8553-C0E6-BAB2-436A16FAC032}"/>
              </a:ext>
            </a:extLst>
          </p:cNvPr>
          <p:cNvSpPr txBox="1"/>
          <p:nvPr/>
        </p:nvSpPr>
        <p:spPr>
          <a:xfrm>
            <a:off x="921197" y="3910872"/>
            <a:ext cx="6753662" cy="1015663"/>
          </a:xfrm>
          <a:prstGeom prst="rect">
            <a:avLst/>
          </a:prstGeom>
          <a:noFill/>
        </p:spPr>
        <p:txBody>
          <a:bodyPr wrap="square" rtlCol="0">
            <a:spAutoFit/>
          </a:bodyPr>
          <a:lstStyle/>
          <a:p>
            <a:pPr marL="285750" indent="-285750">
              <a:buFont typeface="Wingdings" panose="05000000000000000000" pitchFamily="2" charset="2"/>
              <a:buChar char="Ø"/>
            </a:pPr>
            <a:r>
              <a:rPr lang="el-GR" sz="2000" dirty="0"/>
              <a:t>Πρέπει οι εκπαιδευτές να βοηθήσουν τους συμμετέχοντες να αντιληφθούν τα οφέλη!</a:t>
            </a:r>
          </a:p>
          <a:p>
            <a:pPr marL="285750" indent="-285750">
              <a:buFont typeface="Wingdings" panose="05000000000000000000" pitchFamily="2" charset="2"/>
              <a:buChar char="Ø"/>
            </a:pPr>
            <a:r>
              <a:rPr lang="el-GR" sz="2000" dirty="0"/>
              <a:t>Πρέπει οι εκπαιδευτές να εντοπίσουν τα εμπόδια!</a:t>
            </a:r>
          </a:p>
        </p:txBody>
      </p:sp>
    </p:spTree>
    <p:extLst>
      <p:ext uri="{BB962C8B-B14F-4D97-AF65-F5344CB8AC3E}">
        <p14:creationId xmlns:p14="http://schemas.microsoft.com/office/powerpoint/2010/main" val="848732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723C1F4-CCF4-6AAB-29AC-604306892C6A}"/>
              </a:ext>
            </a:extLst>
          </p:cNvPr>
          <p:cNvSpPr>
            <a:spLocks noGrp="1"/>
          </p:cNvSpPr>
          <p:nvPr>
            <p:ph type="body" idx="1"/>
          </p:nvPr>
        </p:nvSpPr>
        <p:spPr/>
        <p:txBody>
          <a:bodyPr>
            <a:normAutofit/>
          </a:bodyPr>
          <a:lstStyle/>
          <a:p>
            <a:pPr algn="ctr"/>
            <a:r>
              <a:rPr lang="el-GR" sz="2400" b="1" dirty="0"/>
              <a:t>ΥΠΟΔΕΙΓΜΑ ΠΕΠΟΙΘΗΣΗΣ ΥΓΕΙΑΣ</a:t>
            </a:r>
            <a:endParaRPr lang="en-US" sz="2400" b="1" dirty="0"/>
          </a:p>
        </p:txBody>
      </p:sp>
      <p:pic>
        <p:nvPicPr>
          <p:cNvPr id="2" name="Picture 1">
            <a:extLst>
              <a:ext uri="{FF2B5EF4-FFF2-40B4-BE49-F238E27FC236}">
                <a16:creationId xmlns:a16="http://schemas.microsoft.com/office/drawing/2014/main" id="{EDA8E73C-1E69-1FE4-3459-DEDA569876E0}"/>
              </a:ext>
            </a:extLst>
          </p:cNvPr>
          <p:cNvPicPr>
            <a:picLocks noChangeAspect="1"/>
          </p:cNvPicPr>
          <p:nvPr/>
        </p:nvPicPr>
        <p:blipFill rotWithShape="1">
          <a:blip r:embed="rId2"/>
          <a:srcRect t="17354"/>
          <a:stretch/>
        </p:blipFill>
        <p:spPr>
          <a:xfrm>
            <a:off x="2022438" y="559398"/>
            <a:ext cx="7632898" cy="4084583"/>
          </a:xfrm>
          <a:prstGeom prst="rect">
            <a:avLst/>
          </a:prstGeom>
        </p:spPr>
      </p:pic>
      <p:sp>
        <p:nvSpPr>
          <p:cNvPr id="7" name="TextBox 6">
            <a:extLst>
              <a:ext uri="{FF2B5EF4-FFF2-40B4-BE49-F238E27FC236}">
                <a16:creationId xmlns:a16="http://schemas.microsoft.com/office/drawing/2014/main" id="{125B1C9E-5070-713C-4005-9FAA00907B4E}"/>
              </a:ext>
            </a:extLst>
          </p:cNvPr>
          <p:cNvSpPr txBox="1"/>
          <p:nvPr/>
        </p:nvSpPr>
        <p:spPr>
          <a:xfrm>
            <a:off x="4461648" y="1059856"/>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ευαισθησία</a:t>
            </a:r>
            <a:endParaRPr lang="en-US" sz="1600" dirty="0"/>
          </a:p>
        </p:txBody>
      </p:sp>
      <p:sp>
        <p:nvSpPr>
          <p:cNvPr id="8" name="TextBox 7">
            <a:extLst>
              <a:ext uri="{FF2B5EF4-FFF2-40B4-BE49-F238E27FC236}">
                <a16:creationId xmlns:a16="http://schemas.microsoft.com/office/drawing/2014/main" id="{2FBD566F-D8BB-AB06-1EE5-9FC5A5A52426}"/>
              </a:ext>
            </a:extLst>
          </p:cNvPr>
          <p:cNvSpPr txBox="1"/>
          <p:nvPr/>
        </p:nvSpPr>
        <p:spPr>
          <a:xfrm>
            <a:off x="4450890" y="1791284"/>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σοβαρότητα</a:t>
            </a:r>
            <a:endParaRPr lang="en-US" sz="1600" dirty="0"/>
          </a:p>
        </p:txBody>
      </p:sp>
      <p:sp>
        <p:nvSpPr>
          <p:cNvPr id="9" name="TextBox 8">
            <a:extLst>
              <a:ext uri="{FF2B5EF4-FFF2-40B4-BE49-F238E27FC236}">
                <a16:creationId xmlns:a16="http://schemas.microsoft.com/office/drawing/2014/main" id="{E91D24EC-A0E9-C5B2-BC46-13309D144E62}"/>
              </a:ext>
            </a:extLst>
          </p:cNvPr>
          <p:cNvSpPr txBox="1"/>
          <p:nvPr/>
        </p:nvSpPr>
        <p:spPr>
          <a:xfrm>
            <a:off x="4695587" y="2690189"/>
            <a:ext cx="2157503" cy="615553"/>
          </a:xfrm>
          <a:prstGeom prst="rect">
            <a:avLst/>
          </a:prstGeom>
          <a:solidFill>
            <a:schemeClr val="bg1"/>
          </a:solidFill>
        </p:spPr>
        <p:txBody>
          <a:bodyPr wrap="square" rtlCol="0">
            <a:spAutoFit/>
          </a:bodyPr>
          <a:lstStyle/>
          <a:p>
            <a:pPr algn="ctr"/>
            <a:r>
              <a:rPr lang="el-GR" sz="1700" dirty="0"/>
              <a:t>Αντιλαμβανόμενα οφέλη</a:t>
            </a:r>
            <a:endParaRPr lang="en-US" sz="1700" dirty="0"/>
          </a:p>
        </p:txBody>
      </p:sp>
      <p:sp>
        <p:nvSpPr>
          <p:cNvPr id="10" name="TextBox 9">
            <a:extLst>
              <a:ext uri="{FF2B5EF4-FFF2-40B4-BE49-F238E27FC236}">
                <a16:creationId xmlns:a16="http://schemas.microsoft.com/office/drawing/2014/main" id="{372DA769-54CA-06DC-AA87-0A81CA29086F}"/>
              </a:ext>
            </a:extLst>
          </p:cNvPr>
          <p:cNvSpPr txBox="1"/>
          <p:nvPr/>
        </p:nvSpPr>
        <p:spPr>
          <a:xfrm>
            <a:off x="4678694" y="3473219"/>
            <a:ext cx="2157503" cy="615553"/>
          </a:xfrm>
          <a:prstGeom prst="rect">
            <a:avLst/>
          </a:prstGeom>
          <a:solidFill>
            <a:schemeClr val="bg1"/>
          </a:solidFill>
        </p:spPr>
        <p:txBody>
          <a:bodyPr wrap="square" rtlCol="0">
            <a:spAutoFit/>
          </a:bodyPr>
          <a:lstStyle/>
          <a:p>
            <a:pPr algn="ctr"/>
            <a:r>
              <a:rPr lang="el-GR" sz="1700" dirty="0"/>
              <a:t>Αντιλαμβανόμενα εμπόδια</a:t>
            </a:r>
            <a:endParaRPr lang="en-US" sz="1700" dirty="0"/>
          </a:p>
        </p:txBody>
      </p:sp>
      <p:sp>
        <p:nvSpPr>
          <p:cNvPr id="12" name="TextBox 11">
            <a:extLst>
              <a:ext uri="{FF2B5EF4-FFF2-40B4-BE49-F238E27FC236}">
                <a16:creationId xmlns:a16="http://schemas.microsoft.com/office/drawing/2014/main" id="{6A525526-67C6-D6F4-EE11-637D009CA237}"/>
              </a:ext>
            </a:extLst>
          </p:cNvPr>
          <p:cNvSpPr txBox="1"/>
          <p:nvPr/>
        </p:nvSpPr>
        <p:spPr>
          <a:xfrm>
            <a:off x="4216998" y="4183971"/>
            <a:ext cx="2558238" cy="615553"/>
          </a:xfrm>
          <a:prstGeom prst="rect">
            <a:avLst/>
          </a:prstGeom>
          <a:solidFill>
            <a:schemeClr val="accent3">
              <a:lumMod val="20000"/>
              <a:lumOff val="80000"/>
            </a:schemeClr>
          </a:solidFill>
        </p:spPr>
        <p:txBody>
          <a:bodyPr wrap="square" rtlCol="0">
            <a:spAutoFit/>
          </a:bodyPr>
          <a:lstStyle/>
          <a:p>
            <a:pPr algn="ctr"/>
            <a:r>
              <a:rPr lang="el-GR" sz="1700" dirty="0"/>
              <a:t>Αντιλαμβανόμενη </a:t>
            </a:r>
            <a:r>
              <a:rPr lang="el-GR" sz="1700" dirty="0" err="1"/>
              <a:t>αυτο</a:t>
            </a:r>
            <a:r>
              <a:rPr lang="el-GR" sz="1700" dirty="0"/>
              <a:t>-αποτελεσματικότητα</a:t>
            </a:r>
            <a:endParaRPr lang="en-US" sz="1700" dirty="0"/>
          </a:p>
        </p:txBody>
      </p:sp>
      <p:sp>
        <p:nvSpPr>
          <p:cNvPr id="20" name="Oval 19">
            <a:extLst>
              <a:ext uri="{FF2B5EF4-FFF2-40B4-BE49-F238E27FC236}">
                <a16:creationId xmlns:a16="http://schemas.microsoft.com/office/drawing/2014/main" id="{B655760D-168E-49C1-A321-9D0E1BD56705}"/>
              </a:ext>
            </a:extLst>
          </p:cNvPr>
          <p:cNvSpPr/>
          <p:nvPr/>
        </p:nvSpPr>
        <p:spPr>
          <a:xfrm>
            <a:off x="7643655" y="2119256"/>
            <a:ext cx="2525908" cy="134201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b="1" dirty="0"/>
              <a:t>ΣΥΜΠΕΡΙΦΟΡΕΣ</a:t>
            </a:r>
            <a:endParaRPr lang="en-US" b="1" dirty="0"/>
          </a:p>
        </p:txBody>
      </p:sp>
      <p:sp>
        <p:nvSpPr>
          <p:cNvPr id="22" name="Rectangle: Rounded Corners 21">
            <a:extLst>
              <a:ext uri="{FF2B5EF4-FFF2-40B4-BE49-F238E27FC236}">
                <a16:creationId xmlns:a16="http://schemas.microsoft.com/office/drawing/2014/main" id="{F22F5A64-A128-B909-6751-E2C730636CE6}"/>
              </a:ext>
            </a:extLst>
          </p:cNvPr>
          <p:cNvSpPr/>
          <p:nvPr/>
        </p:nvSpPr>
        <p:spPr>
          <a:xfrm>
            <a:off x="4012602" y="4017137"/>
            <a:ext cx="3033657" cy="92499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1836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B7990-F684-391F-6921-43701712495A}"/>
              </a:ext>
            </a:extLst>
          </p:cNvPr>
          <p:cNvSpPr>
            <a:spLocks noGrp="1"/>
          </p:cNvSpPr>
          <p:nvPr>
            <p:ph type="title"/>
          </p:nvPr>
        </p:nvSpPr>
        <p:spPr>
          <a:xfrm>
            <a:off x="4883972" y="1799576"/>
            <a:ext cx="6618910" cy="1629424"/>
          </a:xfrm>
        </p:spPr>
        <p:txBody>
          <a:bodyPr>
            <a:normAutofit/>
          </a:bodyPr>
          <a:lstStyle/>
          <a:p>
            <a:pPr algn="ctr"/>
            <a:r>
              <a:rPr lang="el-GR" sz="4000" dirty="0">
                <a:solidFill>
                  <a:schemeClr val="accent2"/>
                </a:solidFill>
                <a:latin typeface="Corbel" panose="020B0503020204020204" pitchFamily="34" charset="0"/>
              </a:rPr>
              <a:t>Ενίσχυση της </a:t>
            </a:r>
            <a:r>
              <a:rPr lang="el-GR" sz="4000" dirty="0" err="1">
                <a:solidFill>
                  <a:schemeClr val="accent2"/>
                </a:solidFill>
                <a:latin typeface="Corbel" panose="020B0503020204020204" pitchFamily="34" charset="0"/>
              </a:rPr>
              <a:t>αυτο</a:t>
            </a:r>
            <a:r>
              <a:rPr lang="el-GR" sz="4000" dirty="0">
                <a:solidFill>
                  <a:schemeClr val="accent2"/>
                </a:solidFill>
                <a:latin typeface="Corbel" panose="020B0503020204020204" pitchFamily="34" charset="0"/>
              </a:rPr>
              <a:t>-αποτελεσματικότητας</a:t>
            </a:r>
            <a:endParaRPr lang="en-US" sz="4000" dirty="0">
              <a:solidFill>
                <a:schemeClr val="accent2"/>
              </a:solidFill>
              <a:latin typeface="Corbel" panose="020B0503020204020204" pitchFamily="34" charset="0"/>
            </a:endParaRPr>
          </a:p>
        </p:txBody>
      </p:sp>
      <p:pic>
        <p:nvPicPr>
          <p:cNvPr id="6" name="Picture 5">
            <a:extLst>
              <a:ext uri="{FF2B5EF4-FFF2-40B4-BE49-F238E27FC236}">
                <a16:creationId xmlns:a16="http://schemas.microsoft.com/office/drawing/2014/main" id="{8CE97447-1F15-8063-BC4B-9618A5E95EEF}"/>
              </a:ext>
            </a:extLst>
          </p:cNvPr>
          <p:cNvPicPr>
            <a:picLocks noChangeAspect="1"/>
          </p:cNvPicPr>
          <p:nvPr/>
        </p:nvPicPr>
        <p:blipFill rotWithShape="1">
          <a:blip r:embed="rId2"/>
          <a:srcRect t="5238" b="16820"/>
          <a:stretch/>
        </p:blipFill>
        <p:spPr>
          <a:xfrm>
            <a:off x="1113183" y="1963274"/>
            <a:ext cx="3636654" cy="293144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TextBox 2">
            <a:extLst>
              <a:ext uri="{FF2B5EF4-FFF2-40B4-BE49-F238E27FC236}">
                <a16:creationId xmlns:a16="http://schemas.microsoft.com/office/drawing/2014/main" id="{C2A96D61-068A-8D1D-F750-F20329460C60}"/>
              </a:ext>
            </a:extLst>
          </p:cNvPr>
          <p:cNvSpPr txBox="1"/>
          <p:nvPr/>
        </p:nvSpPr>
        <p:spPr>
          <a:xfrm>
            <a:off x="5600834" y="3700631"/>
            <a:ext cx="5185186" cy="830997"/>
          </a:xfrm>
          <a:prstGeom prst="rect">
            <a:avLst/>
          </a:prstGeom>
          <a:noFill/>
        </p:spPr>
        <p:txBody>
          <a:bodyPr wrap="square" rtlCol="0">
            <a:spAutoFit/>
          </a:bodyPr>
          <a:lstStyle/>
          <a:p>
            <a:pPr marL="342900" indent="-342900">
              <a:buFont typeface="Wingdings" panose="05000000000000000000" pitchFamily="2" charset="2"/>
              <a:buChar char="ü"/>
            </a:pPr>
            <a:r>
              <a:rPr lang="el-GR" sz="2400" dirty="0"/>
              <a:t>Παροχή καθοδήγησης για τη δράση.</a:t>
            </a:r>
          </a:p>
          <a:p>
            <a:pPr marL="342900" indent="-342900">
              <a:buFont typeface="Wingdings" panose="05000000000000000000" pitchFamily="2" charset="2"/>
              <a:buChar char="ü"/>
            </a:pPr>
            <a:r>
              <a:rPr lang="el-GR" sz="2400" dirty="0"/>
              <a:t>Παροχή πρακτικών δραστηριοτήτων</a:t>
            </a:r>
            <a:r>
              <a:rPr lang="el-GR" dirty="0"/>
              <a:t>.</a:t>
            </a:r>
            <a:endParaRPr lang="en-US" dirty="0"/>
          </a:p>
        </p:txBody>
      </p:sp>
    </p:spTree>
    <p:extLst>
      <p:ext uri="{BB962C8B-B14F-4D97-AF65-F5344CB8AC3E}">
        <p14:creationId xmlns:p14="http://schemas.microsoft.com/office/powerpoint/2010/main" val="2204687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723C1F4-CCF4-6AAB-29AC-604306892C6A}"/>
              </a:ext>
            </a:extLst>
          </p:cNvPr>
          <p:cNvSpPr>
            <a:spLocks noGrp="1"/>
          </p:cNvSpPr>
          <p:nvPr>
            <p:ph type="body" idx="1"/>
          </p:nvPr>
        </p:nvSpPr>
        <p:spPr/>
        <p:txBody>
          <a:bodyPr>
            <a:normAutofit/>
          </a:bodyPr>
          <a:lstStyle/>
          <a:p>
            <a:pPr algn="ctr"/>
            <a:r>
              <a:rPr lang="el-GR" sz="2400" b="1" dirty="0"/>
              <a:t>ΥΠΟΔΕΙΓΜΑ ΠΕΠΟΙΘΗΣΗΣ ΥΓΕΙΑΣ</a:t>
            </a:r>
            <a:endParaRPr lang="en-US" sz="2400" b="1" dirty="0"/>
          </a:p>
        </p:txBody>
      </p:sp>
      <p:pic>
        <p:nvPicPr>
          <p:cNvPr id="2" name="Picture 1">
            <a:extLst>
              <a:ext uri="{FF2B5EF4-FFF2-40B4-BE49-F238E27FC236}">
                <a16:creationId xmlns:a16="http://schemas.microsoft.com/office/drawing/2014/main" id="{EDA8E73C-1E69-1FE4-3459-DEDA569876E0}"/>
              </a:ext>
            </a:extLst>
          </p:cNvPr>
          <p:cNvPicPr>
            <a:picLocks noChangeAspect="1"/>
          </p:cNvPicPr>
          <p:nvPr/>
        </p:nvPicPr>
        <p:blipFill rotWithShape="1">
          <a:blip r:embed="rId2"/>
          <a:srcRect t="17354"/>
          <a:stretch/>
        </p:blipFill>
        <p:spPr>
          <a:xfrm>
            <a:off x="2022438" y="559398"/>
            <a:ext cx="7632898" cy="4084583"/>
          </a:xfrm>
          <a:prstGeom prst="rect">
            <a:avLst/>
          </a:prstGeom>
        </p:spPr>
      </p:pic>
      <p:sp>
        <p:nvSpPr>
          <p:cNvPr id="7" name="TextBox 6">
            <a:extLst>
              <a:ext uri="{FF2B5EF4-FFF2-40B4-BE49-F238E27FC236}">
                <a16:creationId xmlns:a16="http://schemas.microsoft.com/office/drawing/2014/main" id="{125B1C9E-5070-713C-4005-9FAA00907B4E}"/>
              </a:ext>
            </a:extLst>
          </p:cNvPr>
          <p:cNvSpPr txBox="1"/>
          <p:nvPr/>
        </p:nvSpPr>
        <p:spPr>
          <a:xfrm>
            <a:off x="4461648" y="1059856"/>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ευαισθησία</a:t>
            </a:r>
            <a:endParaRPr lang="en-US" sz="1600" dirty="0"/>
          </a:p>
        </p:txBody>
      </p:sp>
      <p:sp>
        <p:nvSpPr>
          <p:cNvPr id="8" name="TextBox 7">
            <a:extLst>
              <a:ext uri="{FF2B5EF4-FFF2-40B4-BE49-F238E27FC236}">
                <a16:creationId xmlns:a16="http://schemas.microsoft.com/office/drawing/2014/main" id="{2FBD566F-D8BB-AB06-1EE5-9FC5A5A52426}"/>
              </a:ext>
            </a:extLst>
          </p:cNvPr>
          <p:cNvSpPr txBox="1"/>
          <p:nvPr/>
        </p:nvSpPr>
        <p:spPr>
          <a:xfrm>
            <a:off x="4450890" y="1791284"/>
            <a:ext cx="2345862" cy="584775"/>
          </a:xfrm>
          <a:prstGeom prst="rect">
            <a:avLst/>
          </a:prstGeom>
          <a:solidFill>
            <a:schemeClr val="accent2">
              <a:lumMod val="20000"/>
              <a:lumOff val="80000"/>
            </a:schemeClr>
          </a:solidFill>
        </p:spPr>
        <p:txBody>
          <a:bodyPr wrap="square" rtlCol="0">
            <a:spAutoFit/>
          </a:bodyPr>
          <a:lstStyle/>
          <a:p>
            <a:pPr algn="ctr"/>
            <a:r>
              <a:rPr lang="el-GR" sz="1600" dirty="0"/>
              <a:t>Αντιλαμβανόμενη σοβαρότητα</a:t>
            </a:r>
            <a:endParaRPr lang="en-US" sz="1600" dirty="0"/>
          </a:p>
        </p:txBody>
      </p:sp>
      <p:sp>
        <p:nvSpPr>
          <p:cNvPr id="9" name="TextBox 8">
            <a:extLst>
              <a:ext uri="{FF2B5EF4-FFF2-40B4-BE49-F238E27FC236}">
                <a16:creationId xmlns:a16="http://schemas.microsoft.com/office/drawing/2014/main" id="{E91D24EC-A0E9-C5B2-BC46-13309D144E62}"/>
              </a:ext>
            </a:extLst>
          </p:cNvPr>
          <p:cNvSpPr txBox="1"/>
          <p:nvPr/>
        </p:nvSpPr>
        <p:spPr>
          <a:xfrm>
            <a:off x="4695587" y="2690189"/>
            <a:ext cx="2157503" cy="615553"/>
          </a:xfrm>
          <a:prstGeom prst="rect">
            <a:avLst/>
          </a:prstGeom>
          <a:solidFill>
            <a:schemeClr val="bg1"/>
          </a:solidFill>
        </p:spPr>
        <p:txBody>
          <a:bodyPr wrap="square" rtlCol="0">
            <a:spAutoFit/>
          </a:bodyPr>
          <a:lstStyle/>
          <a:p>
            <a:pPr algn="ctr"/>
            <a:r>
              <a:rPr lang="el-GR" sz="1700" dirty="0"/>
              <a:t>Αντιλαμβανόμενα οφέλη</a:t>
            </a:r>
            <a:endParaRPr lang="en-US" sz="1700" dirty="0"/>
          </a:p>
        </p:txBody>
      </p:sp>
      <p:sp>
        <p:nvSpPr>
          <p:cNvPr id="10" name="TextBox 9">
            <a:extLst>
              <a:ext uri="{FF2B5EF4-FFF2-40B4-BE49-F238E27FC236}">
                <a16:creationId xmlns:a16="http://schemas.microsoft.com/office/drawing/2014/main" id="{372DA769-54CA-06DC-AA87-0A81CA29086F}"/>
              </a:ext>
            </a:extLst>
          </p:cNvPr>
          <p:cNvSpPr txBox="1"/>
          <p:nvPr/>
        </p:nvSpPr>
        <p:spPr>
          <a:xfrm>
            <a:off x="4678694" y="3473219"/>
            <a:ext cx="2157503" cy="615553"/>
          </a:xfrm>
          <a:prstGeom prst="rect">
            <a:avLst/>
          </a:prstGeom>
          <a:solidFill>
            <a:schemeClr val="bg1"/>
          </a:solidFill>
        </p:spPr>
        <p:txBody>
          <a:bodyPr wrap="square" rtlCol="0">
            <a:spAutoFit/>
          </a:bodyPr>
          <a:lstStyle/>
          <a:p>
            <a:pPr algn="ctr"/>
            <a:r>
              <a:rPr lang="el-GR" sz="1700" dirty="0"/>
              <a:t>Αντιλαμβανόμενα εμπόδια</a:t>
            </a:r>
            <a:endParaRPr lang="en-US" sz="1700" dirty="0"/>
          </a:p>
        </p:txBody>
      </p:sp>
      <p:sp>
        <p:nvSpPr>
          <p:cNvPr id="12" name="TextBox 11">
            <a:extLst>
              <a:ext uri="{FF2B5EF4-FFF2-40B4-BE49-F238E27FC236}">
                <a16:creationId xmlns:a16="http://schemas.microsoft.com/office/drawing/2014/main" id="{6A525526-67C6-D6F4-EE11-637D009CA237}"/>
              </a:ext>
            </a:extLst>
          </p:cNvPr>
          <p:cNvSpPr txBox="1"/>
          <p:nvPr/>
        </p:nvSpPr>
        <p:spPr>
          <a:xfrm>
            <a:off x="4216998" y="4183971"/>
            <a:ext cx="2558238" cy="615553"/>
          </a:xfrm>
          <a:prstGeom prst="rect">
            <a:avLst/>
          </a:prstGeom>
          <a:solidFill>
            <a:schemeClr val="accent3">
              <a:lumMod val="20000"/>
              <a:lumOff val="80000"/>
            </a:schemeClr>
          </a:solidFill>
        </p:spPr>
        <p:txBody>
          <a:bodyPr wrap="square" rtlCol="0">
            <a:spAutoFit/>
          </a:bodyPr>
          <a:lstStyle/>
          <a:p>
            <a:pPr algn="ctr"/>
            <a:r>
              <a:rPr lang="el-GR" sz="1700" dirty="0"/>
              <a:t>Αντιλαμβανόμενη </a:t>
            </a:r>
            <a:r>
              <a:rPr lang="el-GR" sz="1700" dirty="0" err="1"/>
              <a:t>αυτο</a:t>
            </a:r>
            <a:r>
              <a:rPr lang="el-GR" sz="1700" dirty="0"/>
              <a:t>-αποτελεσματικότητα</a:t>
            </a:r>
            <a:endParaRPr lang="en-US" sz="1700" dirty="0"/>
          </a:p>
        </p:txBody>
      </p:sp>
      <p:sp>
        <p:nvSpPr>
          <p:cNvPr id="20" name="Oval 19">
            <a:extLst>
              <a:ext uri="{FF2B5EF4-FFF2-40B4-BE49-F238E27FC236}">
                <a16:creationId xmlns:a16="http://schemas.microsoft.com/office/drawing/2014/main" id="{B655760D-168E-49C1-A321-9D0E1BD56705}"/>
              </a:ext>
            </a:extLst>
          </p:cNvPr>
          <p:cNvSpPr/>
          <p:nvPr/>
        </p:nvSpPr>
        <p:spPr>
          <a:xfrm>
            <a:off x="7643655" y="2119256"/>
            <a:ext cx="2525908" cy="134201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l-GR" b="1" dirty="0"/>
              <a:t>ΣΥΜΠΕΡΙΦΟΡΕΣ</a:t>
            </a:r>
            <a:endParaRPr lang="en-US" b="1" dirty="0"/>
          </a:p>
        </p:txBody>
      </p:sp>
      <p:sp>
        <p:nvSpPr>
          <p:cNvPr id="22" name="Rectangle: Rounded Corners 21">
            <a:extLst>
              <a:ext uri="{FF2B5EF4-FFF2-40B4-BE49-F238E27FC236}">
                <a16:creationId xmlns:a16="http://schemas.microsoft.com/office/drawing/2014/main" id="{F22F5A64-A128-B909-6751-E2C730636CE6}"/>
              </a:ext>
            </a:extLst>
          </p:cNvPr>
          <p:cNvSpPr/>
          <p:nvPr/>
        </p:nvSpPr>
        <p:spPr>
          <a:xfrm>
            <a:off x="7282926" y="3697469"/>
            <a:ext cx="3033657" cy="92499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24E71C-A1C1-5DAD-9A43-59CD749AF373}"/>
              </a:ext>
            </a:extLst>
          </p:cNvPr>
          <p:cNvSpPr txBox="1"/>
          <p:nvPr/>
        </p:nvSpPr>
        <p:spPr>
          <a:xfrm>
            <a:off x="7566588" y="3718985"/>
            <a:ext cx="2345862" cy="369332"/>
          </a:xfrm>
          <a:prstGeom prst="rect">
            <a:avLst/>
          </a:prstGeom>
          <a:solidFill>
            <a:schemeClr val="bg1"/>
          </a:solidFill>
        </p:spPr>
        <p:txBody>
          <a:bodyPr wrap="square" rtlCol="0">
            <a:spAutoFit/>
          </a:bodyPr>
          <a:lstStyle/>
          <a:p>
            <a:pPr algn="ctr"/>
            <a:r>
              <a:rPr lang="el-GR" dirty="0"/>
              <a:t>Ερεθίσματα για δράση</a:t>
            </a:r>
            <a:endParaRPr lang="en-US" dirty="0"/>
          </a:p>
        </p:txBody>
      </p:sp>
    </p:spTree>
    <p:extLst>
      <p:ext uri="{BB962C8B-B14F-4D97-AF65-F5344CB8AC3E}">
        <p14:creationId xmlns:p14="http://schemas.microsoft.com/office/powerpoint/2010/main" val="961891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AF29E-56A0-451E-4A0C-7247492AE9EE}"/>
              </a:ext>
            </a:extLst>
          </p:cNvPr>
          <p:cNvSpPr>
            <a:spLocks noGrp="1"/>
          </p:cNvSpPr>
          <p:nvPr>
            <p:ph type="title"/>
          </p:nvPr>
        </p:nvSpPr>
        <p:spPr>
          <a:xfrm>
            <a:off x="814742" y="973552"/>
            <a:ext cx="4059936" cy="1106424"/>
          </a:xfrm>
        </p:spPr>
        <p:txBody>
          <a:bodyPr/>
          <a:lstStyle/>
          <a:p>
            <a:pPr algn="ctr"/>
            <a:r>
              <a:rPr lang="el-GR" dirty="0">
                <a:solidFill>
                  <a:schemeClr val="accent2"/>
                </a:solidFill>
                <a:latin typeface="Corbel" panose="020B0503020204020204" pitchFamily="34" charset="0"/>
              </a:rPr>
              <a:t>Η παροχή  κατάλληλων ερεθισμάτων για δράση</a:t>
            </a:r>
            <a:endParaRPr lang="en-US" dirty="0">
              <a:solidFill>
                <a:schemeClr val="accent2"/>
              </a:solidFill>
              <a:latin typeface="Corbel" panose="020B0503020204020204" pitchFamily="34" charset="0"/>
            </a:endParaRPr>
          </a:p>
        </p:txBody>
      </p:sp>
      <p:sp>
        <p:nvSpPr>
          <p:cNvPr id="11" name="TextBox 10">
            <a:extLst>
              <a:ext uri="{FF2B5EF4-FFF2-40B4-BE49-F238E27FC236}">
                <a16:creationId xmlns:a16="http://schemas.microsoft.com/office/drawing/2014/main" id="{A2445076-64B4-57C7-F7D7-35C1EA982AF0}"/>
              </a:ext>
            </a:extLst>
          </p:cNvPr>
          <p:cNvSpPr txBox="1"/>
          <p:nvPr/>
        </p:nvSpPr>
        <p:spPr>
          <a:xfrm>
            <a:off x="1044004" y="2397947"/>
            <a:ext cx="3601412" cy="2800767"/>
          </a:xfrm>
          <a:prstGeom prst="rect">
            <a:avLst/>
          </a:prstGeom>
          <a:noFill/>
        </p:spPr>
        <p:txBody>
          <a:bodyPr wrap="square">
            <a:spAutoFit/>
          </a:bodyPr>
          <a:lstStyle/>
          <a:p>
            <a:pPr algn="ctr"/>
            <a:r>
              <a:rPr lang="el-GR" sz="2200" dirty="0">
                <a:latin typeface="Corbel" panose="020B0503020204020204" pitchFamily="34" charset="0"/>
              </a:rPr>
              <a:t>Υπενθυμίσεις για να κάνουμε κάτι που λέμε ότι θέλουμε να κάνουμε.</a:t>
            </a:r>
            <a:endParaRPr lang="en-US" sz="2200" dirty="0">
              <a:latin typeface="Corbel" panose="020B0503020204020204" pitchFamily="34" charset="0"/>
            </a:endParaRPr>
          </a:p>
          <a:p>
            <a:pPr algn="ctr"/>
            <a:endParaRPr lang="el-GR" sz="2200" dirty="0">
              <a:latin typeface="Corbel" panose="020B0503020204020204" pitchFamily="34" charset="0"/>
            </a:endParaRPr>
          </a:p>
          <a:p>
            <a:pPr algn="ctr"/>
            <a:r>
              <a:rPr lang="el-GR" sz="2200" dirty="0">
                <a:latin typeface="Corbel" panose="020B0503020204020204" pitchFamily="34" charset="0"/>
              </a:rPr>
              <a:t>Για τις κοινότητες μπορεί να σημαίνει</a:t>
            </a:r>
            <a:r>
              <a:rPr lang="en-US" sz="2200" dirty="0">
                <a:latin typeface="Corbel" panose="020B0503020204020204" pitchFamily="34" charset="0"/>
              </a:rPr>
              <a:t>:</a:t>
            </a:r>
            <a:r>
              <a:rPr lang="el-GR" sz="2200" dirty="0">
                <a:latin typeface="Corbel" panose="020B0503020204020204" pitchFamily="34" charset="0"/>
              </a:rPr>
              <a:t> αφίσες, κοινοτικές πινακίδες και εκστρατείες στα ΜΜΕ.</a:t>
            </a:r>
            <a:endParaRPr lang="en-US" sz="2200" dirty="0">
              <a:latin typeface="Corbel" panose="020B0503020204020204" pitchFamily="34" charset="0"/>
            </a:endParaRPr>
          </a:p>
        </p:txBody>
      </p:sp>
      <p:pic>
        <p:nvPicPr>
          <p:cNvPr id="13" name="Picture 12">
            <a:extLst>
              <a:ext uri="{FF2B5EF4-FFF2-40B4-BE49-F238E27FC236}">
                <a16:creationId xmlns:a16="http://schemas.microsoft.com/office/drawing/2014/main" id="{DE25101B-8538-371A-18E3-D0205DB7297F}"/>
              </a:ext>
            </a:extLst>
          </p:cNvPr>
          <p:cNvPicPr>
            <a:picLocks noChangeAspect="1"/>
          </p:cNvPicPr>
          <p:nvPr/>
        </p:nvPicPr>
        <p:blipFill>
          <a:blip r:embed="rId2"/>
          <a:stretch>
            <a:fillRect/>
          </a:stretch>
        </p:blipFill>
        <p:spPr>
          <a:xfrm>
            <a:off x="5650997" y="831915"/>
            <a:ext cx="3122543" cy="296641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5" name="Picture 14">
            <a:extLst>
              <a:ext uri="{FF2B5EF4-FFF2-40B4-BE49-F238E27FC236}">
                <a16:creationId xmlns:a16="http://schemas.microsoft.com/office/drawing/2014/main" id="{0582A957-0764-28DD-3069-009AA2319BF1}"/>
              </a:ext>
            </a:extLst>
          </p:cNvPr>
          <p:cNvPicPr>
            <a:picLocks noChangeAspect="1"/>
          </p:cNvPicPr>
          <p:nvPr/>
        </p:nvPicPr>
        <p:blipFill>
          <a:blip r:embed="rId3"/>
          <a:stretch>
            <a:fillRect/>
          </a:stretch>
        </p:blipFill>
        <p:spPr>
          <a:xfrm>
            <a:off x="8988754" y="2828835"/>
            <a:ext cx="3080046" cy="322255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645945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A2D30A-DF66-87FC-709C-DF5E69A5D27A}"/>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2332385C-97A3-9425-F83D-87A65FF6FFD2}"/>
              </a:ext>
            </a:extLst>
          </p:cNvPr>
          <p:cNvPicPr>
            <a:picLocks noChangeAspect="1"/>
          </p:cNvPicPr>
          <p:nvPr/>
        </p:nvPicPr>
        <p:blipFill>
          <a:blip r:embed="rId2"/>
          <a:stretch>
            <a:fillRect/>
          </a:stretch>
        </p:blipFill>
        <p:spPr>
          <a:xfrm>
            <a:off x="7646504" y="1842051"/>
            <a:ext cx="3803375" cy="3246783"/>
          </a:xfrm>
          <a:prstGeom prst="rect">
            <a:avLst/>
          </a:prstGeom>
        </p:spPr>
      </p:pic>
      <p:sp>
        <p:nvSpPr>
          <p:cNvPr id="6" name="TextBox 5">
            <a:extLst>
              <a:ext uri="{FF2B5EF4-FFF2-40B4-BE49-F238E27FC236}">
                <a16:creationId xmlns:a16="http://schemas.microsoft.com/office/drawing/2014/main" id="{D664C19D-EDE3-CA77-D7C5-4E66B72817F6}"/>
              </a:ext>
            </a:extLst>
          </p:cNvPr>
          <p:cNvSpPr txBox="1"/>
          <p:nvPr/>
        </p:nvSpPr>
        <p:spPr>
          <a:xfrm>
            <a:off x="1425669" y="1938528"/>
            <a:ext cx="5020454" cy="1015663"/>
          </a:xfrm>
          <a:prstGeom prst="rect">
            <a:avLst/>
          </a:prstGeom>
          <a:noFill/>
        </p:spPr>
        <p:txBody>
          <a:bodyPr wrap="square">
            <a:spAutoFit/>
          </a:bodyPr>
          <a:lstStyle/>
          <a:p>
            <a:pPr algn="ctr"/>
            <a:r>
              <a:rPr lang="el-GR" sz="2000" b="1" dirty="0">
                <a:solidFill>
                  <a:schemeClr val="accent2"/>
                </a:solidFill>
                <a:latin typeface="Corbel" panose="020B0503020204020204" pitchFamily="34" charset="0"/>
              </a:rPr>
              <a:t>Ομάδα Α</a:t>
            </a:r>
          </a:p>
          <a:p>
            <a:pPr algn="ctr"/>
            <a:r>
              <a:rPr lang="el-GR" sz="2000" dirty="0">
                <a:latin typeface="Corbel" panose="020B0503020204020204" pitchFamily="34" charset="0"/>
              </a:rPr>
              <a:t>Εφαρμόστε μοντέλο πεποίθησης της υγείας σε Α' βαθμού συγγενείς καρδιοπαθών.</a:t>
            </a:r>
          </a:p>
        </p:txBody>
      </p:sp>
      <p:sp>
        <p:nvSpPr>
          <p:cNvPr id="8" name="TextBox 7">
            <a:extLst>
              <a:ext uri="{FF2B5EF4-FFF2-40B4-BE49-F238E27FC236}">
                <a16:creationId xmlns:a16="http://schemas.microsoft.com/office/drawing/2014/main" id="{56458023-AF47-DBDC-D4A7-FBE64D1F6C38}"/>
              </a:ext>
            </a:extLst>
          </p:cNvPr>
          <p:cNvSpPr txBox="1"/>
          <p:nvPr/>
        </p:nvSpPr>
        <p:spPr>
          <a:xfrm>
            <a:off x="890016" y="3635954"/>
            <a:ext cx="6096000" cy="1600438"/>
          </a:xfrm>
          <a:prstGeom prst="rect">
            <a:avLst/>
          </a:prstGeom>
          <a:noFill/>
        </p:spPr>
        <p:txBody>
          <a:bodyPr wrap="square">
            <a:spAutoFit/>
          </a:bodyPr>
          <a:lstStyle/>
          <a:p>
            <a:pPr algn="ctr"/>
            <a:r>
              <a:rPr lang="el-GR" sz="2000" b="1" dirty="0">
                <a:solidFill>
                  <a:schemeClr val="accent2"/>
                </a:solidFill>
                <a:latin typeface="Corbel" panose="020B0503020204020204" pitchFamily="34" charset="0"/>
              </a:rPr>
              <a:t>Ομάδα Β</a:t>
            </a:r>
          </a:p>
          <a:p>
            <a:pPr algn="ctr"/>
            <a:r>
              <a:rPr lang="el-GR" sz="2000" dirty="0">
                <a:latin typeface="Corbel" panose="020B0503020204020204" pitchFamily="34" charset="0"/>
              </a:rPr>
              <a:t>Εφαρμόστε μοντέλο πεποίθησης της υγείας σε γυναίκες που είχαν παρουσιάσει στο παρελθόν διαβήτη κύησης.</a:t>
            </a:r>
          </a:p>
          <a:p>
            <a:endParaRPr lang="el-GR" dirty="0"/>
          </a:p>
        </p:txBody>
      </p:sp>
      <p:sp>
        <p:nvSpPr>
          <p:cNvPr id="2" name="Oval 1">
            <a:extLst>
              <a:ext uri="{FF2B5EF4-FFF2-40B4-BE49-F238E27FC236}">
                <a16:creationId xmlns:a16="http://schemas.microsoft.com/office/drawing/2014/main" id="{F94111F3-9600-79A7-FD2C-C659DBB5D530}"/>
              </a:ext>
            </a:extLst>
          </p:cNvPr>
          <p:cNvSpPr/>
          <p:nvPr/>
        </p:nvSpPr>
        <p:spPr>
          <a:xfrm>
            <a:off x="4385388" y="4876099"/>
            <a:ext cx="5041023" cy="17889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200" dirty="0"/>
              <a:t>Χωριστείτε σε ομάδες των 4-5 ατόμων και εφαρμόστε το μοντέλο σε κάθε περίπτωση.</a:t>
            </a:r>
            <a:endParaRPr lang="en-US" sz="2200" dirty="0"/>
          </a:p>
        </p:txBody>
      </p:sp>
    </p:spTree>
    <p:extLst>
      <p:ext uri="{BB962C8B-B14F-4D97-AF65-F5344CB8AC3E}">
        <p14:creationId xmlns:p14="http://schemas.microsoft.com/office/powerpoint/2010/main" val="2417801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A5AB"/>
              </a:buClr>
              <a:buSzPts val="4400"/>
              <a:buFont typeface="Corbel"/>
              <a:buNone/>
            </a:pPr>
            <a:r>
              <a:rPr lang="el-GR" sz="4400" b="0" i="0" u="none" strike="noStrike" cap="none">
                <a:solidFill>
                  <a:srgbClr val="00A5AB"/>
                </a:solidFill>
                <a:latin typeface="Corbel"/>
                <a:ea typeface="Corbel"/>
                <a:cs typeface="Corbel"/>
                <a:sym typeface="Corbel"/>
              </a:rPr>
              <a:t>Θεωρίες της κινητοποίησης</a:t>
            </a:r>
            <a:endParaRPr/>
          </a:p>
        </p:txBody>
      </p:sp>
      <p:grpSp>
        <p:nvGrpSpPr>
          <p:cNvPr id="251" name="Google Shape;251;p10"/>
          <p:cNvGrpSpPr/>
          <p:nvPr/>
        </p:nvGrpSpPr>
        <p:grpSpPr>
          <a:xfrm>
            <a:off x="1924336" y="2536737"/>
            <a:ext cx="8843748" cy="3920400"/>
            <a:chOff x="0" y="52844"/>
            <a:chExt cx="8843748" cy="3920400"/>
          </a:xfrm>
        </p:grpSpPr>
        <p:sp>
          <p:nvSpPr>
            <p:cNvPr id="252" name="Google Shape;252;p10"/>
            <p:cNvSpPr/>
            <p:nvPr/>
          </p:nvSpPr>
          <p:spPr>
            <a:xfrm>
              <a:off x="0" y="4956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0"/>
            <p:cNvSpPr/>
            <p:nvPr/>
          </p:nvSpPr>
          <p:spPr>
            <a:xfrm>
              <a:off x="442187" y="52844"/>
              <a:ext cx="6190623" cy="885600"/>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0"/>
            <p:cNvSpPr txBox="1"/>
            <p:nvPr/>
          </p:nvSpPr>
          <p:spPr>
            <a:xfrm>
              <a:off x="485418" y="960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D8D8D8"/>
                </a:buClr>
                <a:buSzPts val="2000"/>
                <a:buFont typeface="Corbel"/>
                <a:buNone/>
              </a:pPr>
              <a:r>
                <a:rPr lang="el-GR" sz="2000" b="0" i="0">
                  <a:solidFill>
                    <a:srgbClr val="D8D8D8"/>
                  </a:solidFill>
                  <a:latin typeface="Corbel"/>
                  <a:ea typeface="Corbel"/>
                  <a:cs typeface="Corbel"/>
                  <a:sym typeface="Corbel"/>
                </a:rPr>
                <a:t>Α) Μοντέλο πεποίθησης της υγείας</a:t>
              </a:r>
              <a:endParaRPr sz="2000">
                <a:solidFill>
                  <a:srgbClr val="D8D8D8"/>
                </a:solidFill>
                <a:latin typeface="Corbel"/>
                <a:ea typeface="Corbel"/>
                <a:cs typeface="Corbel"/>
                <a:sym typeface="Corbel"/>
              </a:endParaRPr>
            </a:p>
          </p:txBody>
        </p:sp>
        <p:sp>
          <p:nvSpPr>
            <p:cNvPr id="255" name="Google Shape;255;p10"/>
            <p:cNvSpPr/>
            <p:nvPr/>
          </p:nvSpPr>
          <p:spPr>
            <a:xfrm>
              <a:off x="0" y="18564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0"/>
            <p:cNvSpPr/>
            <p:nvPr/>
          </p:nvSpPr>
          <p:spPr>
            <a:xfrm>
              <a:off x="442187" y="1413644"/>
              <a:ext cx="6190623" cy="885600"/>
            </a:xfrm>
            <a:prstGeom prst="roundRect">
              <a:avLst>
                <a:gd name="adj" fmla="val 16667"/>
              </a:avLst>
            </a:prstGeom>
            <a:solidFill>
              <a:srgbClr val="FFDC95"/>
            </a:solidFill>
            <a:ln w="12700" cap="flat" cmpd="sng">
              <a:solidFill>
                <a:srgbClr val="FFEDC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0"/>
            <p:cNvSpPr txBox="1"/>
            <p:nvPr/>
          </p:nvSpPr>
          <p:spPr>
            <a:xfrm>
              <a:off x="485418" y="14568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222222"/>
                </a:buClr>
                <a:buSzPts val="2000"/>
                <a:buFont typeface="Corbel"/>
                <a:buNone/>
              </a:pPr>
              <a:r>
                <a:rPr lang="el-GR" sz="2000" b="0" i="0">
                  <a:solidFill>
                    <a:srgbClr val="222222"/>
                  </a:solidFill>
                  <a:latin typeface="Corbel"/>
                  <a:ea typeface="Corbel"/>
                  <a:cs typeface="Corbel"/>
                  <a:sym typeface="Corbel"/>
                </a:rPr>
                <a:t>Β) Θεωρία της σχεδιασμένης συμπεριφοράς/ προσέγγισης αιτιολογημένης δράσης</a:t>
              </a:r>
              <a:endParaRPr sz="2000">
                <a:solidFill>
                  <a:schemeClr val="lt1"/>
                </a:solidFill>
                <a:latin typeface="Avenir"/>
                <a:ea typeface="Avenir"/>
                <a:cs typeface="Avenir"/>
                <a:sym typeface="Avenir"/>
              </a:endParaRPr>
            </a:p>
          </p:txBody>
        </p:sp>
        <p:sp>
          <p:nvSpPr>
            <p:cNvPr id="258" name="Google Shape;258;p10"/>
            <p:cNvSpPr/>
            <p:nvPr/>
          </p:nvSpPr>
          <p:spPr>
            <a:xfrm>
              <a:off x="0" y="32172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0"/>
            <p:cNvSpPr/>
            <p:nvPr/>
          </p:nvSpPr>
          <p:spPr>
            <a:xfrm>
              <a:off x="442187" y="2774444"/>
              <a:ext cx="6190623" cy="885600"/>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0"/>
            <p:cNvSpPr txBox="1"/>
            <p:nvPr/>
          </p:nvSpPr>
          <p:spPr>
            <a:xfrm>
              <a:off x="485418" y="28176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D8D8D8"/>
                </a:buClr>
                <a:buSzPts val="2000"/>
                <a:buFont typeface="Corbel"/>
                <a:buNone/>
              </a:pPr>
              <a:r>
                <a:rPr lang="el-GR" sz="2000" b="0" i="0">
                  <a:solidFill>
                    <a:srgbClr val="D8D8D8"/>
                  </a:solidFill>
                  <a:latin typeface="Corbel"/>
                  <a:ea typeface="Corbel"/>
                  <a:cs typeface="Corbel"/>
                  <a:sym typeface="Corbel"/>
                </a:rPr>
                <a:t>Γ) Θεωρία της αυτοδιάθεσης (SDT)</a:t>
              </a:r>
              <a:endParaRPr sz="2000">
                <a:solidFill>
                  <a:srgbClr val="D8D8D8"/>
                </a:solidFill>
                <a:latin typeface="Avenir"/>
                <a:ea typeface="Avenir"/>
                <a:cs typeface="Avenir"/>
                <a:sym typeface="Aveni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1"/>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66" name="Google Shape;266;p11"/>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67" name="Google Shape;267;p11"/>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68" name="Google Shape;268;p11"/>
          <p:cNvSpPr/>
          <p:nvPr/>
        </p:nvSpPr>
        <p:spPr>
          <a:xfrm>
            <a:off x="0" y="0"/>
            <a:ext cx="1219200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269" name="Google Shape;269;p11"/>
          <p:cNvSpPr/>
          <p:nvPr/>
        </p:nvSpPr>
        <p:spPr>
          <a:xfrm>
            <a:off x="-1" y="0"/>
            <a:ext cx="4818889" cy="6858000"/>
          </a:xfrm>
          <a:custGeom>
            <a:avLst/>
            <a:gdLst/>
            <a:ahLst/>
            <a:cxnLst/>
            <a:rect l="l" t="t" r="r" b="b"/>
            <a:pathLst>
              <a:path w="4818889" h="6858000" extrusionOk="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solidFill>
            <a:schemeClr val="lt1"/>
          </a:solidFill>
          <a:ln w="9525" cap="flat" cmpd="sng">
            <a:solidFill>
              <a:srgbClr val="E8E8E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70" name="Google Shape;270;p11"/>
          <p:cNvSpPr/>
          <p:nvPr/>
        </p:nvSpPr>
        <p:spPr>
          <a:xfrm>
            <a:off x="1" y="0"/>
            <a:ext cx="4811477" cy="6858000"/>
          </a:xfrm>
          <a:custGeom>
            <a:avLst/>
            <a:gdLst/>
            <a:ahLst/>
            <a:cxnLst/>
            <a:rect l="l" t="t" r="r" b="b"/>
            <a:pathLst>
              <a:path w="4811477" h="6858000" extrusionOk="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71" name="Google Shape;271;p11"/>
          <p:cNvSpPr txBox="1">
            <a:spLocks noGrp="1"/>
          </p:cNvSpPr>
          <p:nvPr>
            <p:ph type="title"/>
          </p:nvPr>
        </p:nvSpPr>
        <p:spPr>
          <a:xfrm>
            <a:off x="621792" y="1161288"/>
            <a:ext cx="3602736" cy="45262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sz="4000">
                <a:solidFill>
                  <a:schemeClr val="accent2"/>
                </a:solidFill>
                <a:latin typeface="Corbel"/>
                <a:ea typeface="Corbel"/>
                <a:cs typeface="Corbel"/>
                <a:sym typeface="Corbel"/>
              </a:rPr>
              <a:t>Θεωρία της Σχεδιασμένης Συμπεριφοράς: </a:t>
            </a:r>
            <a:r>
              <a:rPr lang="el-GR" sz="4000">
                <a:solidFill>
                  <a:schemeClr val="accent1"/>
                </a:solidFill>
                <a:latin typeface="Corbel"/>
                <a:ea typeface="Corbel"/>
                <a:cs typeface="Corbel"/>
                <a:sym typeface="Corbel"/>
              </a:rPr>
              <a:t>H Προσέγγιση της Αιτιολογημένης Δράσης</a:t>
            </a:r>
            <a:endParaRPr sz="4000">
              <a:solidFill>
                <a:schemeClr val="accent1"/>
              </a:solidFill>
              <a:latin typeface="Corbel"/>
              <a:ea typeface="Corbel"/>
              <a:cs typeface="Corbel"/>
              <a:sym typeface="Corbel"/>
            </a:endParaRPr>
          </a:p>
        </p:txBody>
      </p:sp>
      <p:sp>
        <p:nvSpPr>
          <p:cNvPr id="272" name="Google Shape;272;p11"/>
          <p:cNvSpPr/>
          <p:nvPr/>
        </p:nvSpPr>
        <p:spPr>
          <a:xfrm>
            <a:off x="0" y="3102049"/>
            <a:ext cx="128016" cy="65390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273" name="Google Shape;273;p11"/>
          <p:cNvPicPr preferRelativeResize="0">
            <a:picLocks noGrp="1"/>
          </p:cNvPicPr>
          <p:nvPr>
            <p:ph type="body" idx="1"/>
          </p:nvPr>
        </p:nvPicPr>
        <p:blipFill rotWithShape="1">
          <a:blip r:embed="rId3">
            <a:alphaModFix/>
          </a:blip>
          <a:srcRect/>
          <a:stretch/>
        </p:blipFill>
        <p:spPr>
          <a:xfrm>
            <a:off x="4882471" y="1864976"/>
            <a:ext cx="7202872" cy="37819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2"/>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Προσδοκίες για το αποτέλεσμα: </a:t>
            </a:r>
            <a:r>
              <a:rPr lang="el-GR" sz="140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a:solidFill>
                  <a:srgbClr val="000000"/>
                </a:solidFill>
                <a:latin typeface="Corbel"/>
                <a:ea typeface="Corbel"/>
                <a:cs typeface="Corbel"/>
                <a:sym typeface="Corbel"/>
              </a:rPr>
              <a:t>×</a:t>
            </a:r>
            <a:r>
              <a:rPr lang="el-GR" sz="1400">
                <a:solidFill>
                  <a:schemeClr val="dk1"/>
                </a:solidFill>
                <a:latin typeface="Corbel"/>
                <a:ea typeface="Corbel"/>
                <a:cs typeface="Corbel"/>
                <a:sym typeface="Corbel"/>
              </a:rPr>
              <a:t> σημασία των αποτελεσμάτων σε μένα</a:t>
            </a:r>
            <a:endParaRPr/>
          </a:p>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Προβλεπόμενη επιρροή/συναισθήματα</a:t>
            </a:r>
            <a:endParaRPr sz="1400" b="1">
              <a:solidFill>
                <a:schemeClr val="dk1"/>
              </a:solidFill>
              <a:latin typeface="Corbel"/>
              <a:ea typeface="Corbel"/>
              <a:cs typeface="Corbel"/>
              <a:sym typeface="Corbel"/>
            </a:endParaRPr>
          </a:p>
        </p:txBody>
      </p:sp>
      <p:sp>
        <p:nvSpPr>
          <p:cNvPr id="281" name="Google Shape;281;p12"/>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Υποκειμενικοί κανόνες: </a:t>
            </a:r>
            <a:r>
              <a:rPr lang="el-GR" sz="1400">
                <a:solidFill>
                  <a:schemeClr val="dk1"/>
                </a:solidFill>
                <a:latin typeface="Corbel"/>
                <a:ea typeface="Corbel"/>
                <a:cs typeface="Corbel"/>
                <a:sym typeface="Corbel"/>
              </a:rPr>
              <a:t>Πεποίθηση ότι σημαντικά για μένα πρόσωπα θεωρούν ότι μπορώ /δε μπορώ να εκτελέσω τη συμπεριφορά × τα κίνητρα μου να το κάνω</a:t>
            </a:r>
            <a:endParaRPr/>
          </a:p>
          <a:p>
            <a:pPr marL="285750" marR="0" lvl="0" indent="-196850" algn="l" rtl="0">
              <a:spcBef>
                <a:spcPts val="0"/>
              </a:spcBef>
              <a:spcAft>
                <a:spcPts val="0"/>
              </a:spcAft>
              <a:buClr>
                <a:schemeClr val="dk1"/>
              </a:buClr>
              <a:buSzPts val="1400"/>
              <a:buFont typeface="Arial"/>
              <a:buNone/>
            </a:pPr>
            <a:endParaRPr sz="1400" b="1">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Περιγραφικοί κανόνες:  </a:t>
            </a:r>
            <a:r>
              <a:rPr lang="el-GR" sz="1400">
                <a:solidFill>
                  <a:schemeClr val="dk1"/>
                </a:solidFill>
                <a:latin typeface="Corbel"/>
                <a:ea typeface="Corbel"/>
                <a:cs typeface="Corbel"/>
                <a:sym typeface="Corbel"/>
              </a:rPr>
              <a:t>Πεποίθηση ότι σημαντικά για μένα άτομα τα εγκρίνουν και τα καταναλώνουν και οι ίδιοι</a:t>
            </a:r>
            <a:endParaRPr sz="1400">
              <a:solidFill>
                <a:schemeClr val="dk1"/>
              </a:solidFill>
              <a:latin typeface="Corbel"/>
              <a:ea typeface="Corbel"/>
              <a:cs typeface="Corbel"/>
              <a:sym typeface="Corbel"/>
            </a:endParaRPr>
          </a:p>
        </p:txBody>
      </p:sp>
      <p:sp>
        <p:nvSpPr>
          <p:cNvPr id="282" name="Google Shape;282;p12"/>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Θεωρία σχεδιασμένης συμπεριφοράς στη διατροφική αγωγή</a:t>
            </a:r>
            <a:endParaRPr>
              <a:solidFill>
                <a:schemeClr val="accent2"/>
              </a:solidFill>
              <a:latin typeface="Corbel"/>
              <a:ea typeface="Corbel"/>
              <a:cs typeface="Corbel"/>
              <a:sym typeface="Corbel"/>
            </a:endParaRPr>
          </a:p>
        </p:txBody>
      </p:sp>
      <p:sp>
        <p:nvSpPr>
          <p:cNvPr id="309" name="Google Shape;309;p13"/>
          <p:cNvSpPr txBox="1"/>
          <p:nvPr/>
        </p:nvSpPr>
        <p:spPr>
          <a:xfrm>
            <a:off x="484094" y="2384374"/>
            <a:ext cx="11241741" cy="31700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1" dirty="0">
                <a:solidFill>
                  <a:schemeClr val="dk1"/>
                </a:solidFill>
                <a:latin typeface="Corbel"/>
                <a:ea typeface="Corbel"/>
                <a:cs typeface="Corbel"/>
                <a:sym typeface="Corbel"/>
              </a:rPr>
              <a:t>Η θεωρία της σχεδιασμένης συμπεριφοράς βοηθά τους εκπαιδευτές διατροφής με 2 τρόπους:</a:t>
            </a:r>
            <a:endParaRPr sz="2000" b="1"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2000" dirty="0">
                <a:solidFill>
                  <a:schemeClr val="dk1"/>
                </a:solidFill>
                <a:latin typeface="Corbel"/>
                <a:ea typeface="Corbel"/>
                <a:cs typeface="Corbel"/>
                <a:sym typeface="Corbel"/>
              </a:rPr>
              <a:t> </a:t>
            </a:r>
            <a:endParaRPr dirty="0"/>
          </a:p>
          <a:p>
            <a:pPr marL="457200" marR="0" lvl="0" indent="-457200" algn="just" rtl="0">
              <a:spcBef>
                <a:spcPts val="0"/>
              </a:spcBef>
              <a:spcAft>
                <a:spcPts val="0"/>
              </a:spcAft>
              <a:buClr>
                <a:schemeClr val="dk1"/>
              </a:buClr>
              <a:buSzPts val="2000"/>
              <a:buFont typeface="Corbel"/>
              <a:buAutoNum type="arabicParenR"/>
            </a:pPr>
            <a:r>
              <a:rPr lang="el-GR" sz="2000" b="1" dirty="0">
                <a:solidFill>
                  <a:schemeClr val="dk1"/>
                </a:solidFill>
                <a:latin typeface="Corbel"/>
                <a:ea typeface="Corbel"/>
                <a:cs typeface="Corbel"/>
                <a:sym typeface="Corbel"/>
              </a:rPr>
              <a:t>Βοηθά να κατανοήσουμε τους λόγους ή τις πεποιθήσεις μιας συγκεκριμένης ομάδας που παρακινούν την τρέχουσα συμπεριφορά της. </a:t>
            </a:r>
            <a:r>
              <a:rPr lang="el-GR" sz="2000" dirty="0">
                <a:solidFill>
                  <a:schemeClr val="dk1"/>
                </a:solidFill>
                <a:latin typeface="Corbel"/>
                <a:ea typeface="Corbel"/>
                <a:cs typeface="Corbel"/>
                <a:sym typeface="Corbel"/>
              </a:rPr>
              <a:t>Η θεωρία δεν διευκρινίζει ποιες είναι αυτές οι πεποιθήσεις, μόνο ποιες κατηγορίες πεποιθήσεων ή ποιες δομές είναι προς εξερεύνηση με το συγκεκριμένο κοινό.</a:t>
            </a:r>
            <a:endParaRPr dirty="0"/>
          </a:p>
          <a:p>
            <a:pPr marL="457200" marR="0" lvl="0" indent="-330200" algn="just" rtl="0">
              <a:spcBef>
                <a:spcPts val="0"/>
              </a:spcBef>
              <a:spcAft>
                <a:spcPts val="0"/>
              </a:spcAft>
              <a:buClr>
                <a:schemeClr val="dk1"/>
              </a:buClr>
              <a:buSzPts val="2000"/>
              <a:buFont typeface="Avenir"/>
              <a:buNone/>
            </a:pPr>
            <a:endParaRPr sz="2000" dirty="0">
              <a:solidFill>
                <a:schemeClr val="dk1"/>
              </a:solidFill>
              <a:latin typeface="Corbel"/>
              <a:ea typeface="Corbel"/>
              <a:cs typeface="Corbel"/>
              <a:sym typeface="Corbel"/>
            </a:endParaRPr>
          </a:p>
          <a:p>
            <a:pPr marL="457200" marR="0" lvl="0" indent="-457200" algn="just" rtl="0">
              <a:spcBef>
                <a:spcPts val="0"/>
              </a:spcBef>
              <a:spcAft>
                <a:spcPts val="0"/>
              </a:spcAft>
              <a:buClr>
                <a:schemeClr val="dk1"/>
              </a:buClr>
              <a:buSzPts val="2000"/>
              <a:buFont typeface="Corbel"/>
              <a:buAutoNum type="arabicParenR"/>
            </a:pPr>
            <a:r>
              <a:rPr lang="el-GR" sz="2000" b="1" dirty="0">
                <a:solidFill>
                  <a:schemeClr val="dk1"/>
                </a:solidFill>
                <a:latin typeface="Corbel"/>
                <a:ea typeface="Corbel"/>
                <a:cs typeface="Corbel"/>
                <a:sym typeface="Corbel"/>
              </a:rPr>
              <a:t>Βοηθά να χρησιμοποιήσουμε την κατανόησή μας για να βοηθήσουμε το κοινό μας να καταλάβει τη δική του στάση και πεποιθήσεις που προβλέπουν τις συμπεριφορές τους και, συνεπώς, να τους βοηθήσουν να κάνουν αλλαγές εάν το επιθυμούν.</a:t>
            </a:r>
            <a:endParaRPr sz="2000" dirty="0">
              <a:solidFill>
                <a:schemeClr val="dk1"/>
              </a:solidFill>
              <a:latin typeface="Corbel"/>
              <a:ea typeface="Corbel"/>
              <a:cs typeface="Corbel"/>
              <a:sym typeface="Corbe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7ADAA1F-8FF7-C186-5E24-662207A5DBC5}"/>
            </a:ext>
          </a:extLst>
        </p:cNvPr>
        <p:cNvGrpSpPr/>
        <p:nvPr/>
      </p:nvGrpSpPr>
      <p:grpSpPr>
        <a:xfrm>
          <a:off x="0" y="0"/>
          <a:ext cx="0" cy="0"/>
          <a:chOff x="0" y="0"/>
          <a:chExt cx="0" cy="0"/>
        </a:xfrm>
      </p:grpSpPr>
      <p:sp>
        <p:nvSpPr>
          <p:cNvPr id="278" name="Google Shape;278;p12">
            <a:extLst>
              <a:ext uri="{FF2B5EF4-FFF2-40B4-BE49-F238E27FC236}">
                <a16:creationId xmlns:a16="http://schemas.microsoft.com/office/drawing/2014/main" id="{FC97BB68-0219-E5D0-6004-6A6701641679}"/>
              </a:ext>
            </a:extLst>
          </p:cNvPr>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a:extLst>
              <a:ext uri="{FF2B5EF4-FFF2-40B4-BE49-F238E27FC236}">
                <a16:creationId xmlns:a16="http://schemas.microsoft.com/office/drawing/2014/main" id="{293B5935-80F8-0D27-3B2D-F07592366B37}"/>
              </a:ext>
            </a:extLst>
          </p:cNvPr>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a:extLst>
              <a:ext uri="{FF2B5EF4-FFF2-40B4-BE49-F238E27FC236}">
                <a16:creationId xmlns:a16="http://schemas.microsoft.com/office/drawing/2014/main" id="{760A8198-609A-50CD-757F-DD2A5EFCA3D5}"/>
              </a:ext>
            </a:extLst>
          </p:cNvPr>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Προσδοκίες για το αποτέλεσμα: </a:t>
            </a:r>
            <a:r>
              <a:rPr lang="el-GR" sz="140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a:solidFill>
                  <a:srgbClr val="000000"/>
                </a:solidFill>
                <a:latin typeface="Corbel"/>
                <a:ea typeface="Corbel"/>
                <a:cs typeface="Corbel"/>
                <a:sym typeface="Corbel"/>
              </a:rPr>
              <a:t>×</a:t>
            </a:r>
            <a:r>
              <a:rPr lang="el-GR" sz="1400">
                <a:solidFill>
                  <a:schemeClr val="dk1"/>
                </a:solidFill>
                <a:latin typeface="Corbel"/>
                <a:ea typeface="Corbel"/>
                <a:cs typeface="Corbel"/>
                <a:sym typeface="Corbel"/>
              </a:rPr>
              <a:t> σημασία των αποτελεσμάτων σε μένα</a:t>
            </a:r>
            <a:endParaRPr/>
          </a:p>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Προβλεπόμενη επιρροή/συναισθήματα</a:t>
            </a:r>
            <a:endParaRPr sz="1400" b="1">
              <a:solidFill>
                <a:schemeClr val="dk1"/>
              </a:solidFill>
              <a:latin typeface="Corbel"/>
              <a:ea typeface="Corbel"/>
              <a:cs typeface="Corbel"/>
              <a:sym typeface="Corbel"/>
            </a:endParaRPr>
          </a:p>
        </p:txBody>
      </p:sp>
      <p:sp>
        <p:nvSpPr>
          <p:cNvPr id="281" name="Google Shape;281;p12">
            <a:extLst>
              <a:ext uri="{FF2B5EF4-FFF2-40B4-BE49-F238E27FC236}">
                <a16:creationId xmlns:a16="http://schemas.microsoft.com/office/drawing/2014/main" id="{56DCE9F2-7386-1C81-40CC-8FEEE1E2DC84}"/>
              </a:ext>
            </a:extLst>
          </p:cNvPr>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Υποκειμενικοί κανόνες: </a:t>
            </a:r>
            <a:r>
              <a:rPr lang="el-GR" sz="1400" dirty="0">
                <a:solidFill>
                  <a:schemeClr val="dk1"/>
                </a:solidFill>
                <a:latin typeface="Corbel"/>
                <a:ea typeface="Corbel"/>
                <a:cs typeface="Corbel"/>
                <a:sym typeface="Corbel"/>
              </a:rPr>
              <a:t>Πεποίθηση ότι σημαντικά για μένα πρόσωπα θεωρούν ότι μπορώ /δεν μπορώ να εκτελέσω τη συμπεριφορά × τα κίνητρα μου να το κάνω</a:t>
            </a:r>
            <a:endParaRPr dirty="0"/>
          </a:p>
          <a:p>
            <a:pPr marL="285750" marR="0" lvl="0" indent="-196850" algn="l" rtl="0">
              <a:spcBef>
                <a:spcPts val="0"/>
              </a:spcBef>
              <a:spcAft>
                <a:spcPts val="0"/>
              </a:spcAft>
              <a:buClr>
                <a:schemeClr val="dk1"/>
              </a:buClr>
              <a:buSzPts val="1400"/>
              <a:buFont typeface="Arial"/>
              <a:buNone/>
            </a:pPr>
            <a:endParaRPr sz="1400" b="1" dirty="0">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Περιγραφικοί κανόνες:  </a:t>
            </a:r>
            <a:r>
              <a:rPr lang="el-GR" sz="1400" dirty="0">
                <a:solidFill>
                  <a:schemeClr val="dk1"/>
                </a:solidFill>
                <a:latin typeface="Corbel"/>
                <a:ea typeface="Corbel"/>
                <a:cs typeface="Corbel"/>
                <a:sym typeface="Corbel"/>
              </a:rPr>
              <a:t>Πεποίθηση ότι σημαντικά για μένα άτομα τα εγκρίνουν και τα καταναλώνουν και οι ίδιοι</a:t>
            </a:r>
            <a:endParaRPr sz="1400" dirty="0">
              <a:solidFill>
                <a:schemeClr val="dk1"/>
              </a:solidFill>
              <a:latin typeface="Corbel"/>
              <a:ea typeface="Corbel"/>
              <a:cs typeface="Corbel"/>
              <a:sym typeface="Corbel"/>
            </a:endParaRPr>
          </a:p>
        </p:txBody>
      </p:sp>
      <p:sp>
        <p:nvSpPr>
          <p:cNvPr id="282" name="Google Shape;282;p12">
            <a:extLst>
              <a:ext uri="{FF2B5EF4-FFF2-40B4-BE49-F238E27FC236}">
                <a16:creationId xmlns:a16="http://schemas.microsoft.com/office/drawing/2014/main" id="{337E92A0-9DD3-2A58-EE17-3CD30D708C97}"/>
              </a:ext>
            </a:extLst>
          </p:cNvPr>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a:extLst>
              <a:ext uri="{FF2B5EF4-FFF2-40B4-BE49-F238E27FC236}">
                <a16:creationId xmlns:a16="http://schemas.microsoft.com/office/drawing/2014/main" id="{B4D060FA-D56E-E716-2CFB-8CE1E42D9519}"/>
              </a:ext>
            </a:extLst>
          </p:cNvPr>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a:extLst>
              <a:ext uri="{FF2B5EF4-FFF2-40B4-BE49-F238E27FC236}">
                <a16:creationId xmlns:a16="http://schemas.microsoft.com/office/drawing/2014/main" id="{1B0CFBA6-C011-D29D-75ED-77676A739390}"/>
              </a:ext>
            </a:extLst>
          </p:cNvPr>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a:extLst>
              <a:ext uri="{FF2B5EF4-FFF2-40B4-BE49-F238E27FC236}">
                <a16:creationId xmlns:a16="http://schemas.microsoft.com/office/drawing/2014/main" id="{2C050A82-FD84-6D12-754B-4995CEDEC25C}"/>
              </a:ext>
            </a:extLst>
          </p:cNvPr>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a:extLst>
              <a:ext uri="{FF2B5EF4-FFF2-40B4-BE49-F238E27FC236}">
                <a16:creationId xmlns:a16="http://schemas.microsoft.com/office/drawing/2014/main" id="{E2F8EDA5-8201-FB10-CB69-21321C599E1F}"/>
              </a:ext>
            </a:extLst>
          </p:cNvPr>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a:extLst>
              <a:ext uri="{FF2B5EF4-FFF2-40B4-BE49-F238E27FC236}">
                <a16:creationId xmlns:a16="http://schemas.microsoft.com/office/drawing/2014/main" id="{F61409A6-145B-BE61-209A-CB298F5FD228}"/>
              </a:ext>
            </a:extLst>
          </p:cNvPr>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a:extLst>
              <a:ext uri="{FF2B5EF4-FFF2-40B4-BE49-F238E27FC236}">
                <a16:creationId xmlns:a16="http://schemas.microsoft.com/office/drawing/2014/main" id="{E8D84549-2E33-220A-6D03-BD4F182B44EE}"/>
              </a:ext>
            </a:extLst>
          </p:cNvPr>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a:extLst>
              <a:ext uri="{FF2B5EF4-FFF2-40B4-BE49-F238E27FC236}">
                <a16:creationId xmlns:a16="http://schemas.microsoft.com/office/drawing/2014/main" id="{2AD11070-039B-BBBE-6FD2-521EFD5CBE78}"/>
              </a:ext>
            </a:extLst>
          </p:cNvPr>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a:extLst>
              <a:ext uri="{FF2B5EF4-FFF2-40B4-BE49-F238E27FC236}">
                <a16:creationId xmlns:a16="http://schemas.microsoft.com/office/drawing/2014/main" id="{D5407B36-DD16-1EAB-7558-8FDABDEB73B7}"/>
              </a:ext>
            </a:extLst>
          </p:cNvPr>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a:extLst>
              <a:ext uri="{FF2B5EF4-FFF2-40B4-BE49-F238E27FC236}">
                <a16:creationId xmlns:a16="http://schemas.microsoft.com/office/drawing/2014/main" id="{03B115EA-34EF-FC1D-85D6-C0E2327041E3}"/>
              </a:ext>
            </a:extLst>
          </p:cNvPr>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a:extLst>
              <a:ext uri="{FF2B5EF4-FFF2-40B4-BE49-F238E27FC236}">
                <a16:creationId xmlns:a16="http://schemas.microsoft.com/office/drawing/2014/main" id="{C1E60044-18FD-DFB0-98AB-46BD10A466C9}"/>
              </a:ext>
            </a:extLst>
          </p:cNvPr>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a:extLst>
              <a:ext uri="{FF2B5EF4-FFF2-40B4-BE49-F238E27FC236}">
                <a16:creationId xmlns:a16="http://schemas.microsoft.com/office/drawing/2014/main" id="{E4C5D0F6-A402-249C-6C0D-255F3CD478E5}"/>
              </a:ext>
            </a:extLst>
          </p:cNvPr>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a:extLst>
              <a:ext uri="{FF2B5EF4-FFF2-40B4-BE49-F238E27FC236}">
                <a16:creationId xmlns:a16="http://schemas.microsoft.com/office/drawing/2014/main" id="{94C12BA1-00CB-C56C-9A8E-6F596DF109FA}"/>
              </a:ext>
            </a:extLst>
          </p:cNvPr>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a:extLst>
              <a:ext uri="{FF2B5EF4-FFF2-40B4-BE49-F238E27FC236}">
                <a16:creationId xmlns:a16="http://schemas.microsoft.com/office/drawing/2014/main" id="{2F94061F-AC0B-380C-55A4-403309C04C11}"/>
              </a:ext>
            </a:extLst>
          </p:cNvPr>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a:extLst>
              <a:ext uri="{FF2B5EF4-FFF2-40B4-BE49-F238E27FC236}">
                <a16:creationId xmlns:a16="http://schemas.microsoft.com/office/drawing/2014/main" id="{E2C2960A-D969-71FD-F8F2-299D2AFB4B70}"/>
              </a:ext>
            </a:extLst>
          </p:cNvPr>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a:extLst>
              <a:ext uri="{FF2B5EF4-FFF2-40B4-BE49-F238E27FC236}">
                <a16:creationId xmlns:a16="http://schemas.microsoft.com/office/drawing/2014/main" id="{204B92C9-3774-14C6-0963-8286822B6C21}"/>
              </a:ext>
            </a:extLst>
          </p:cNvPr>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a:extLst>
              <a:ext uri="{FF2B5EF4-FFF2-40B4-BE49-F238E27FC236}">
                <a16:creationId xmlns:a16="http://schemas.microsoft.com/office/drawing/2014/main" id="{BAE24123-D4CF-FC04-D4C7-671208D56946}"/>
              </a:ext>
            </a:extLst>
          </p:cNvPr>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a:extLst>
              <a:ext uri="{FF2B5EF4-FFF2-40B4-BE49-F238E27FC236}">
                <a16:creationId xmlns:a16="http://schemas.microsoft.com/office/drawing/2014/main" id="{99C22999-5BE9-F48A-0848-53E99FDF4C42}"/>
              </a:ext>
            </a:extLst>
          </p:cNvPr>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a:extLst>
              <a:ext uri="{FF2B5EF4-FFF2-40B4-BE49-F238E27FC236}">
                <a16:creationId xmlns:a16="http://schemas.microsoft.com/office/drawing/2014/main" id="{6525947C-B9C4-1101-C0EF-215D5A3B3CE8}"/>
              </a:ext>
            </a:extLst>
          </p:cNvPr>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a:extLst>
              <a:ext uri="{FF2B5EF4-FFF2-40B4-BE49-F238E27FC236}">
                <a16:creationId xmlns:a16="http://schemas.microsoft.com/office/drawing/2014/main" id="{ADCAC9FB-7C72-B491-62A8-B2B0FAC5A818}"/>
              </a:ext>
            </a:extLst>
          </p:cNvPr>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a:extLst>
              <a:ext uri="{FF2B5EF4-FFF2-40B4-BE49-F238E27FC236}">
                <a16:creationId xmlns:a16="http://schemas.microsoft.com/office/drawing/2014/main" id="{46A419AF-4302-23D7-2F8A-100C46C47F73}"/>
              </a:ext>
            </a:extLst>
          </p:cNvPr>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a:extLst>
              <a:ext uri="{FF2B5EF4-FFF2-40B4-BE49-F238E27FC236}">
                <a16:creationId xmlns:a16="http://schemas.microsoft.com/office/drawing/2014/main" id="{43A606B8-7146-4DC7-AA00-9A4B467B1780}"/>
              </a:ext>
            </a:extLst>
          </p:cNvPr>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
        <p:nvSpPr>
          <p:cNvPr id="2" name="Rectangle: Rounded Corners 1">
            <a:extLst>
              <a:ext uri="{FF2B5EF4-FFF2-40B4-BE49-F238E27FC236}">
                <a16:creationId xmlns:a16="http://schemas.microsoft.com/office/drawing/2014/main" id="{522AA4B4-1ECB-225F-F820-3C5F675555AD}"/>
              </a:ext>
            </a:extLst>
          </p:cNvPr>
          <p:cNvSpPr/>
          <p:nvPr/>
        </p:nvSpPr>
        <p:spPr>
          <a:xfrm>
            <a:off x="2076864" y="1168275"/>
            <a:ext cx="3665055" cy="119775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982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graphicFrame>
        <p:nvGraphicFramePr>
          <p:cNvPr id="314" name="Google Shape;314;p14"/>
          <p:cNvGraphicFramePr/>
          <p:nvPr/>
        </p:nvGraphicFramePr>
        <p:xfrm>
          <a:off x="480423" y="580711"/>
          <a:ext cx="11410125" cy="1066810"/>
        </p:xfrm>
        <a:graphic>
          <a:graphicData uri="http://schemas.openxmlformats.org/drawingml/2006/table">
            <a:tbl>
              <a:tblPr firstRow="1" bandRow="1">
                <a:noFill/>
              </a:tblPr>
              <a:tblGrid>
                <a:gridCol w="114101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l-GR" sz="3200" b="0" u="none" strike="noStrike" cap="none" dirty="0">
                          <a:solidFill>
                            <a:srgbClr val="009999"/>
                          </a:solidFill>
                          <a:latin typeface="Corbel"/>
                          <a:ea typeface="Corbel"/>
                          <a:cs typeface="Corbel"/>
                          <a:sym typeface="Corbel"/>
                        </a:rPr>
                        <a:t>Θεωρία σχεδιασμένης συμπεριφοράς: </a:t>
                      </a:r>
                      <a:endParaRPr dirty="0"/>
                    </a:p>
                    <a:p>
                      <a:pPr marL="0" marR="0" lvl="0" indent="0" algn="ctr" rtl="0">
                        <a:spcBef>
                          <a:spcPts val="0"/>
                        </a:spcBef>
                        <a:spcAft>
                          <a:spcPts val="0"/>
                        </a:spcAft>
                        <a:buNone/>
                      </a:pPr>
                      <a:r>
                        <a:rPr lang="el-GR" sz="3200" b="0" u="none" strike="noStrike" cap="none" dirty="0">
                          <a:solidFill>
                            <a:srgbClr val="009999"/>
                          </a:solidFill>
                          <a:latin typeface="Corbel"/>
                          <a:ea typeface="Corbel"/>
                          <a:cs typeface="Corbel"/>
                          <a:sym typeface="Corbel"/>
                        </a:rPr>
                        <a:t>βασικές δομές &amp; χρήση σε παρεμβάσεις διατροφικής αγωγής.</a:t>
                      </a:r>
                      <a:endParaRPr dirty="0"/>
                    </a:p>
                  </a:txBody>
                  <a:tcPr marL="91450" marR="91450" marT="45725" marB="45725"/>
                </a:tc>
                <a:extLst>
                  <a:ext uri="{0D108BD9-81ED-4DB2-BD59-A6C34878D82A}">
                    <a16:rowId xmlns:a16="http://schemas.microsoft.com/office/drawing/2014/main" val="10000"/>
                  </a:ext>
                </a:extLst>
              </a:tr>
            </a:tbl>
          </a:graphicData>
        </a:graphic>
      </p:graphicFrame>
      <p:sp>
        <p:nvSpPr>
          <p:cNvPr id="315" name="Google Shape;315;p14"/>
          <p:cNvSpPr txBox="1">
            <a:spLocks noGrp="1"/>
          </p:cNvSpPr>
          <p:nvPr>
            <p:ph type="body" idx="1"/>
          </p:nvPr>
        </p:nvSpPr>
        <p:spPr>
          <a:xfrm>
            <a:off x="3187315" y="3248829"/>
            <a:ext cx="8237306" cy="823912"/>
          </a:xfrm>
          <a:prstGeom prst="rect">
            <a:avLst/>
          </a:prstGeom>
          <a:noFill/>
          <a:ln>
            <a:noFill/>
          </a:ln>
        </p:spPr>
        <p:txBody>
          <a:bodyPr spcFirstLastPara="1" wrap="square" lIns="91425" tIns="45700" rIns="91425" bIns="45700" anchor="b" anchorCtr="0">
            <a:noAutofit/>
          </a:bodyPr>
          <a:lstStyle/>
          <a:p>
            <a:pPr marL="0" lvl="0" indent="0" algn="ctr" rtl="0">
              <a:lnSpc>
                <a:spcPct val="110000"/>
              </a:lnSpc>
              <a:spcBef>
                <a:spcPts val="0"/>
              </a:spcBef>
              <a:spcAft>
                <a:spcPts val="0"/>
              </a:spcAft>
              <a:buClr>
                <a:schemeClr val="dk1"/>
              </a:buClr>
              <a:buSzPts val="2000"/>
              <a:buNone/>
            </a:pPr>
            <a:r>
              <a:rPr lang="el-GR" sz="2000">
                <a:latin typeface="Corbel"/>
                <a:ea typeface="Corbel"/>
                <a:cs typeface="Corbel"/>
                <a:sym typeface="Corbel"/>
              </a:rPr>
              <a:t>Ατομικές πεποιθήσεις ότι η συμπεριφορά οδηγεί σε σίγουρα επιθυμητά ή αρνητικά αποτελέσματα (στο πεδίο της υγείας, προσωπικά, κοινωνικά κλπ.)</a:t>
            </a:r>
            <a:endParaRPr/>
          </a:p>
        </p:txBody>
      </p:sp>
      <p:sp>
        <p:nvSpPr>
          <p:cNvPr id="316" name="Google Shape;316;p14"/>
          <p:cNvSpPr txBox="1">
            <a:spLocks noGrp="1"/>
          </p:cNvSpPr>
          <p:nvPr>
            <p:ph type="body" idx="2"/>
          </p:nvPr>
        </p:nvSpPr>
        <p:spPr>
          <a:xfrm>
            <a:off x="2884575" y="4295331"/>
            <a:ext cx="8732037" cy="2301438"/>
          </a:xfrm>
          <a:prstGeom prst="rect">
            <a:avLst/>
          </a:prstGeom>
          <a:noFill/>
          <a:ln>
            <a:noFill/>
          </a:ln>
        </p:spPr>
        <p:txBody>
          <a:bodyPr spcFirstLastPara="1" wrap="square" lIns="91425" tIns="45700" rIns="91425" bIns="45700" anchor="t" anchorCtr="0">
            <a:noAutofit/>
          </a:bodyPr>
          <a:lstStyle/>
          <a:p>
            <a:pPr marL="228600" lvl="0" indent="-228600" algn="just" rtl="0">
              <a:lnSpc>
                <a:spcPct val="100000"/>
              </a:lnSpc>
              <a:spcBef>
                <a:spcPts val="0"/>
              </a:spcBef>
              <a:spcAft>
                <a:spcPts val="0"/>
              </a:spcAft>
              <a:buClr>
                <a:schemeClr val="dk1"/>
              </a:buClr>
              <a:buSzPts val="2000"/>
              <a:buChar char="•"/>
            </a:pPr>
            <a:r>
              <a:rPr lang="el-GR" sz="2000">
                <a:latin typeface="Corbel"/>
                <a:ea typeface="Corbel"/>
                <a:cs typeface="Corbel"/>
                <a:sym typeface="Corbel"/>
              </a:rPr>
              <a:t>Ενίσχυση θετικών προσδοκιών. Παροχή μηνυμάτων ή χρήση στρατηγικών ενίσχυσης των προσδοκιών των ατόμων για τη γεύση, τα οφέλη στην υγεία, και π.χ. την ευκολία κατανάλωσης φρούτων και λαχανικών, συμπεριλαμβανομένης της γευσιγνωσίας τους.</a:t>
            </a:r>
            <a:endParaRPr/>
          </a:p>
          <a:p>
            <a:pPr marL="228600" lvl="0" indent="-228600" algn="just" rtl="0">
              <a:lnSpc>
                <a:spcPct val="100000"/>
              </a:lnSpc>
              <a:spcBef>
                <a:spcPts val="0"/>
              </a:spcBef>
              <a:spcAft>
                <a:spcPts val="0"/>
              </a:spcAft>
              <a:buClr>
                <a:schemeClr val="dk1"/>
              </a:buClr>
              <a:buSzPts val="2000"/>
              <a:buChar char="•"/>
            </a:pPr>
            <a:r>
              <a:rPr lang="el-GR" sz="2000">
                <a:latin typeface="Corbel"/>
                <a:ea typeface="Corbel"/>
                <a:cs typeface="Corbel"/>
                <a:sym typeface="Corbel"/>
              </a:rPr>
              <a:t>Αύξηση ευαισθητοποίησης για τα αρνητικά αποτελέσματα της μη ανάληψης δράσης.</a:t>
            </a:r>
            <a:endParaRPr sz="2000">
              <a:latin typeface="Corbel"/>
              <a:ea typeface="Corbel"/>
              <a:cs typeface="Corbel"/>
              <a:sym typeface="Corbel"/>
            </a:endParaRPr>
          </a:p>
        </p:txBody>
      </p:sp>
      <p:sp>
        <p:nvSpPr>
          <p:cNvPr id="317" name="Google Shape;317;p14"/>
          <p:cNvSpPr/>
          <p:nvPr/>
        </p:nvSpPr>
        <p:spPr>
          <a:xfrm>
            <a:off x="3187315" y="2323595"/>
            <a:ext cx="8237306"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b="0" i="0">
                <a:solidFill>
                  <a:schemeClr val="accent1"/>
                </a:solidFill>
                <a:latin typeface="Corbel"/>
                <a:ea typeface="Corbel"/>
                <a:cs typeface="Corbel"/>
                <a:sym typeface="Corbel"/>
              </a:rPr>
              <a:t>Πεποιθήσεις για τη συμπεριφορά/ προσδοκίες για το αποτέλεσμα</a:t>
            </a:r>
            <a:endParaRPr/>
          </a:p>
        </p:txBody>
      </p:sp>
      <p:sp>
        <p:nvSpPr>
          <p:cNvPr id="318" name="Google Shape;318;p14"/>
          <p:cNvSpPr txBox="1"/>
          <p:nvPr/>
        </p:nvSpPr>
        <p:spPr>
          <a:xfrm>
            <a:off x="118335" y="2092763"/>
            <a:ext cx="265713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accent1"/>
                </a:solidFill>
                <a:latin typeface="Corbel"/>
                <a:ea typeface="Corbel"/>
                <a:cs typeface="Corbel"/>
                <a:sym typeface="Corbel"/>
              </a:rPr>
              <a:t>Δομή της θεωρίας </a:t>
            </a:r>
            <a:r>
              <a:rPr lang="el-GR" sz="1800" dirty="0">
                <a:solidFill>
                  <a:schemeClr val="accent1"/>
                </a:solidFill>
                <a:latin typeface="Corbel"/>
                <a:ea typeface="Corbel"/>
                <a:cs typeface="Corbel"/>
                <a:sym typeface="Corbel"/>
              </a:rPr>
              <a:t>(Παράγοντας αλλαγής συμπεριφοράς)</a:t>
            </a:r>
            <a:endParaRPr sz="1800" dirty="0">
              <a:solidFill>
                <a:schemeClr val="accent1"/>
              </a:solidFill>
              <a:latin typeface="Corbel"/>
              <a:ea typeface="Corbel"/>
              <a:cs typeface="Corbel"/>
              <a:sym typeface="Corbel"/>
            </a:endParaRPr>
          </a:p>
        </p:txBody>
      </p:sp>
      <p:sp>
        <p:nvSpPr>
          <p:cNvPr id="319" name="Google Shape;319;p14"/>
          <p:cNvSpPr txBox="1"/>
          <p:nvPr/>
        </p:nvSpPr>
        <p:spPr>
          <a:xfrm>
            <a:off x="390933" y="3308871"/>
            <a:ext cx="193296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dk1"/>
                </a:solidFill>
                <a:latin typeface="Corbel"/>
                <a:ea typeface="Corbel"/>
                <a:cs typeface="Corbel"/>
                <a:sym typeface="Corbel"/>
              </a:rPr>
              <a:t>Ορισμός</a:t>
            </a:r>
            <a:endParaRPr sz="1800" b="1">
              <a:solidFill>
                <a:schemeClr val="dk1"/>
              </a:solidFill>
              <a:latin typeface="Corbel"/>
              <a:ea typeface="Corbel"/>
              <a:cs typeface="Corbel"/>
              <a:sym typeface="Corbel"/>
            </a:endParaRPr>
          </a:p>
        </p:txBody>
      </p:sp>
      <p:sp>
        <p:nvSpPr>
          <p:cNvPr id="320" name="Google Shape;320;p14"/>
          <p:cNvSpPr txBox="1"/>
          <p:nvPr/>
        </p:nvSpPr>
        <p:spPr>
          <a:xfrm>
            <a:off x="208176" y="4295331"/>
            <a:ext cx="229847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rgbClr val="009999"/>
                </a:solidFill>
                <a:latin typeface="Corbel"/>
                <a:ea typeface="Corbel"/>
                <a:cs typeface="Corbel"/>
                <a:sym typeface="Corbel"/>
              </a:rPr>
              <a:t>Χρήση στη διατροφική αγωγή</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3" name="Google Shape;353;p18"/>
          <p:cNvPicPr preferRelativeResize="0"/>
          <p:nvPr/>
        </p:nvPicPr>
        <p:blipFill rotWithShape="1">
          <a:blip r:embed="rId3">
            <a:alphaModFix/>
          </a:blip>
          <a:srcRect/>
          <a:stretch/>
        </p:blipFill>
        <p:spPr>
          <a:xfrm>
            <a:off x="7951077" y="5600700"/>
            <a:ext cx="3648075" cy="1257300"/>
          </a:xfrm>
          <a:prstGeom prst="rect">
            <a:avLst/>
          </a:prstGeom>
          <a:noFill/>
          <a:ln>
            <a:noFill/>
          </a:ln>
        </p:spPr>
      </p:pic>
      <p:sp>
        <p:nvSpPr>
          <p:cNvPr id="352" name="Google Shape;352;p18"/>
          <p:cNvSpPr txBox="1"/>
          <p:nvPr/>
        </p:nvSpPr>
        <p:spPr>
          <a:xfrm>
            <a:off x="592848" y="799005"/>
            <a:ext cx="11019253" cy="5016758"/>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1">
                <a:solidFill>
                  <a:schemeClr val="accent2"/>
                </a:solidFill>
                <a:latin typeface="Corbel"/>
                <a:ea typeface="Corbel"/>
                <a:cs typeface="Corbel"/>
                <a:sym typeface="Corbel"/>
              </a:rPr>
              <a:t>Οι προσδοκίες των αποτελεσμάτων, οι λόγοι ή οι πεποιθήσεις για μια συγκεκριμένη ενέργεια ή συμπεριφορά μπορεί να είναι:</a:t>
            </a:r>
            <a:endParaRPr sz="2000" b="1">
              <a:solidFill>
                <a:schemeClr val="accent2"/>
              </a:solidFill>
              <a:latin typeface="Corbel"/>
              <a:ea typeface="Corbel"/>
              <a:cs typeface="Corbel"/>
              <a:sym typeface="Corbel"/>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2000"/>
              <a:buFont typeface="Noto Sans Symbols"/>
              <a:buChar char="▪"/>
            </a:pPr>
            <a:r>
              <a:rPr lang="el-GR" sz="2000" b="1">
                <a:solidFill>
                  <a:schemeClr val="dk1"/>
                </a:solidFill>
                <a:latin typeface="Corbel"/>
                <a:ea typeface="Corbel"/>
                <a:cs typeface="Corbel"/>
                <a:sym typeface="Corbel"/>
              </a:rPr>
              <a:t>Αποτελέσματα για την υγεία </a:t>
            </a:r>
            <a:r>
              <a:rPr lang="el-GR" sz="2000">
                <a:solidFill>
                  <a:schemeClr val="dk1"/>
                </a:solidFill>
                <a:latin typeface="Corbel"/>
                <a:ea typeface="Corbel"/>
                <a:cs typeface="Corbel"/>
                <a:sym typeface="Corbel"/>
              </a:rPr>
              <a:t>που βασίζονται σε επιστημονικά στοιχεία σχετικά με τη διατροφή και την υγεία ή τη σχέση διατροφής και νοσημάτων. Αυτές οι πεποιθήσεις για τα θετικά αποτελέσματα της συμπεριφοράς αναφέρονται ως αντιληπτά οφέλη, πεποιθήσεις για αρνητικά αποτελέσματα, αντιλαμβανόμενη απειλή ή κίνδυνος.</a:t>
            </a:r>
            <a:endParaRPr sz="2000">
              <a:solidFill>
                <a:schemeClr val="dk1"/>
              </a:solidFill>
              <a:latin typeface="Corbel"/>
              <a:ea typeface="Corbel"/>
              <a:cs typeface="Corbel"/>
              <a:sym typeface="Corbel"/>
            </a:endParaRPr>
          </a:p>
          <a:p>
            <a:pPr marL="285750" marR="0" lvl="0" indent="-158750" algn="just" rtl="0">
              <a:spcBef>
                <a:spcPts val="0"/>
              </a:spcBef>
              <a:spcAft>
                <a:spcPts val="0"/>
              </a:spcAft>
              <a:buClr>
                <a:schemeClr val="dk1"/>
              </a:buClr>
              <a:buSzPts val="2000"/>
              <a:buFont typeface="Noto Sans Symbols"/>
              <a:buNone/>
            </a:pPr>
            <a:endParaRPr sz="200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2000"/>
              <a:buFont typeface="Noto Sans Symbols"/>
              <a:buChar char="▪"/>
            </a:pPr>
            <a:r>
              <a:rPr lang="el-GR" sz="2000" b="1">
                <a:solidFill>
                  <a:schemeClr val="dk1"/>
                </a:solidFill>
                <a:latin typeface="Corbel"/>
                <a:ea typeface="Corbel"/>
                <a:cs typeface="Corbel"/>
                <a:sym typeface="Corbel"/>
              </a:rPr>
              <a:t>Προσωπικά και κοινωνικά αποτελέσματα </a:t>
            </a:r>
            <a:r>
              <a:rPr lang="el-GR" sz="2000">
                <a:solidFill>
                  <a:schemeClr val="dk1"/>
                </a:solidFill>
                <a:latin typeface="Corbel"/>
                <a:ea typeface="Corbel"/>
                <a:cs typeface="Corbel"/>
                <a:sym typeface="Corbel"/>
              </a:rPr>
              <a:t>που έχουν νόημα μπορεί να είναι η γεύση, η συνείδηση, οι ανάγκες προετοιμασίας/ μαγειρέματος, το κόστος, η καλή σχέση ποιότητας/ τιμής, η συμβολή στην προσωπική εμφάνιση, η καλή εντύπωση σε άλλους, το να είναι κανείς καλός γονέας, κοκ. Τα αναμενόμενα αποτελέσματα μπορεί να είναι θετικά (π.χ. καλή γεύση) ή αρνητικά (π.χ. κακή αντίδραση στα τρόφιμα).</a:t>
            </a:r>
            <a:endParaRPr sz="2000">
              <a:solidFill>
                <a:schemeClr val="dk1"/>
              </a:solidFill>
              <a:latin typeface="Corbel"/>
              <a:ea typeface="Corbel"/>
              <a:cs typeface="Corbel"/>
              <a:sym typeface="Corbel"/>
            </a:endParaRPr>
          </a:p>
          <a:p>
            <a:pPr marL="285750" marR="0" lvl="0" indent="-158750" algn="just" rtl="0">
              <a:spcBef>
                <a:spcPts val="0"/>
              </a:spcBef>
              <a:spcAft>
                <a:spcPts val="0"/>
              </a:spcAft>
              <a:buClr>
                <a:schemeClr val="dk1"/>
              </a:buClr>
              <a:buSzPts val="2000"/>
              <a:buFont typeface="Noto Sans Symbols"/>
              <a:buNone/>
            </a:pPr>
            <a:endParaRPr sz="200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2000"/>
              <a:buFont typeface="Noto Sans Symbols"/>
              <a:buChar char="▪"/>
            </a:pPr>
            <a:r>
              <a:rPr lang="el-GR" sz="2000">
                <a:solidFill>
                  <a:schemeClr val="dk1"/>
                </a:solidFill>
                <a:latin typeface="Corbel"/>
                <a:ea typeface="Corbel"/>
                <a:cs typeface="Corbel"/>
                <a:sym typeface="Corbel"/>
              </a:rPr>
              <a:t>Μεγαλύτερα, </a:t>
            </a:r>
            <a:r>
              <a:rPr lang="el-GR" sz="2000" b="1">
                <a:solidFill>
                  <a:schemeClr val="dk1"/>
                </a:solidFill>
                <a:latin typeface="Corbel"/>
                <a:ea typeface="Corbel"/>
                <a:cs typeface="Corbel"/>
                <a:sym typeface="Corbel"/>
              </a:rPr>
              <a:t>σφαιρικά αποτελέσματα</a:t>
            </a:r>
            <a:r>
              <a:rPr lang="el-GR" sz="2000">
                <a:solidFill>
                  <a:schemeClr val="dk1"/>
                </a:solidFill>
                <a:latin typeface="Corbel"/>
                <a:ea typeface="Corbel"/>
                <a:cs typeface="Corbel"/>
                <a:sym typeface="Corbel"/>
              </a:rPr>
              <a:t> μπορεί να περιλαμβάνουν αποτελέσματα ή αξίες, όπως η οικογενειακή συνοχή, η ενδυνάμωση των κοινοτήτων, η στήριξη των τοπικών αγροτών.</a:t>
            </a:r>
            <a:endParaRPr sz="2000">
              <a:solidFill>
                <a:schemeClr val="dk1"/>
              </a:solidFill>
              <a:latin typeface="Corbel"/>
              <a:ea typeface="Corbel"/>
              <a:cs typeface="Corbel"/>
              <a:sym typeface="Corbe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35C96DB-2866-6455-446A-6BAD79928C6F}"/>
            </a:ext>
          </a:extLst>
        </p:cNvPr>
        <p:cNvGrpSpPr/>
        <p:nvPr/>
      </p:nvGrpSpPr>
      <p:grpSpPr>
        <a:xfrm>
          <a:off x="0" y="0"/>
          <a:ext cx="0" cy="0"/>
          <a:chOff x="0" y="0"/>
          <a:chExt cx="0" cy="0"/>
        </a:xfrm>
      </p:grpSpPr>
      <p:sp>
        <p:nvSpPr>
          <p:cNvPr id="278" name="Google Shape;278;p12">
            <a:extLst>
              <a:ext uri="{FF2B5EF4-FFF2-40B4-BE49-F238E27FC236}">
                <a16:creationId xmlns:a16="http://schemas.microsoft.com/office/drawing/2014/main" id="{938600D6-C545-B9F1-B6AD-1C42DD967324}"/>
              </a:ext>
            </a:extLst>
          </p:cNvPr>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a:extLst>
              <a:ext uri="{FF2B5EF4-FFF2-40B4-BE49-F238E27FC236}">
                <a16:creationId xmlns:a16="http://schemas.microsoft.com/office/drawing/2014/main" id="{12F2093A-334F-2EDC-15F3-B2612DD07B37}"/>
              </a:ext>
            </a:extLst>
          </p:cNvPr>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a:extLst>
              <a:ext uri="{FF2B5EF4-FFF2-40B4-BE49-F238E27FC236}">
                <a16:creationId xmlns:a16="http://schemas.microsoft.com/office/drawing/2014/main" id="{3C2FFC50-A267-5205-1A90-7F81BEF607B6}"/>
              </a:ext>
            </a:extLst>
          </p:cNvPr>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Προσδοκίες για το αποτέλεσμα: </a:t>
            </a:r>
            <a:r>
              <a:rPr lang="el-GR" sz="1400" dirty="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dirty="0">
                <a:solidFill>
                  <a:srgbClr val="000000"/>
                </a:solidFill>
                <a:latin typeface="Corbel"/>
                <a:ea typeface="Corbel"/>
                <a:cs typeface="Corbel"/>
                <a:sym typeface="Corbel"/>
              </a:rPr>
              <a:t>×</a:t>
            </a:r>
            <a:r>
              <a:rPr lang="el-GR" sz="1400" dirty="0">
                <a:solidFill>
                  <a:schemeClr val="dk1"/>
                </a:solidFill>
                <a:latin typeface="Corbel"/>
                <a:ea typeface="Corbel"/>
                <a:cs typeface="Corbel"/>
                <a:sym typeface="Corbel"/>
              </a:rPr>
              <a:t> σημασία των αποτελεσμάτων σε μένα</a:t>
            </a:r>
            <a:endParaRPr dirty="0"/>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Προβλεπόμενη επιρροή/συναισθήματα</a:t>
            </a:r>
            <a:endParaRPr sz="1400" b="1" dirty="0">
              <a:solidFill>
                <a:schemeClr val="dk1"/>
              </a:solidFill>
              <a:latin typeface="Corbel"/>
              <a:ea typeface="Corbel"/>
              <a:cs typeface="Corbel"/>
              <a:sym typeface="Corbel"/>
            </a:endParaRPr>
          </a:p>
        </p:txBody>
      </p:sp>
      <p:sp>
        <p:nvSpPr>
          <p:cNvPr id="281" name="Google Shape;281;p12">
            <a:extLst>
              <a:ext uri="{FF2B5EF4-FFF2-40B4-BE49-F238E27FC236}">
                <a16:creationId xmlns:a16="http://schemas.microsoft.com/office/drawing/2014/main" id="{11401309-3200-A05E-D314-5DF266C8940D}"/>
              </a:ext>
            </a:extLst>
          </p:cNvPr>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Υποκειμενικοί κανόνες: </a:t>
            </a:r>
            <a:r>
              <a:rPr lang="el-GR" sz="1400" dirty="0">
                <a:solidFill>
                  <a:schemeClr val="dk1"/>
                </a:solidFill>
                <a:latin typeface="Corbel"/>
                <a:ea typeface="Corbel"/>
                <a:cs typeface="Corbel"/>
                <a:sym typeface="Corbel"/>
              </a:rPr>
              <a:t>Πεποίθηση ότι σημαντικά για μένα πρόσωπα θεωρούν ότι μπορώ /δεν μπορώ να εκτελέσω τη συμπεριφορά × τα κίνητρα μου να το κάνω</a:t>
            </a:r>
            <a:endParaRPr dirty="0"/>
          </a:p>
          <a:p>
            <a:pPr marL="285750" marR="0" lvl="0" indent="-196850" algn="l" rtl="0">
              <a:spcBef>
                <a:spcPts val="0"/>
              </a:spcBef>
              <a:spcAft>
                <a:spcPts val="0"/>
              </a:spcAft>
              <a:buClr>
                <a:schemeClr val="dk1"/>
              </a:buClr>
              <a:buSzPts val="1400"/>
              <a:buFont typeface="Arial"/>
              <a:buNone/>
            </a:pPr>
            <a:endParaRPr sz="1400" b="1" dirty="0">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Περιγραφικοί κανόνες:  </a:t>
            </a:r>
            <a:r>
              <a:rPr lang="el-GR" sz="1400" dirty="0">
                <a:solidFill>
                  <a:schemeClr val="dk1"/>
                </a:solidFill>
                <a:latin typeface="Corbel"/>
                <a:ea typeface="Corbel"/>
                <a:cs typeface="Corbel"/>
                <a:sym typeface="Corbel"/>
              </a:rPr>
              <a:t>Πεποίθηση ότι σημαντικά για μένα άτομα τα εγκρίνουν και τα καταναλώνουν και οι ίδιοι</a:t>
            </a:r>
            <a:endParaRPr sz="1400" dirty="0">
              <a:solidFill>
                <a:schemeClr val="dk1"/>
              </a:solidFill>
              <a:latin typeface="Corbel"/>
              <a:ea typeface="Corbel"/>
              <a:cs typeface="Corbel"/>
              <a:sym typeface="Corbel"/>
            </a:endParaRPr>
          </a:p>
        </p:txBody>
      </p:sp>
      <p:sp>
        <p:nvSpPr>
          <p:cNvPr id="282" name="Google Shape;282;p12">
            <a:extLst>
              <a:ext uri="{FF2B5EF4-FFF2-40B4-BE49-F238E27FC236}">
                <a16:creationId xmlns:a16="http://schemas.microsoft.com/office/drawing/2014/main" id="{3D6160E0-359B-60DA-55C6-59D61C1A31FB}"/>
              </a:ext>
            </a:extLst>
          </p:cNvPr>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a:extLst>
              <a:ext uri="{FF2B5EF4-FFF2-40B4-BE49-F238E27FC236}">
                <a16:creationId xmlns:a16="http://schemas.microsoft.com/office/drawing/2014/main" id="{87EDDF6A-65AE-7ECD-9A8E-CCF338A3E6C7}"/>
              </a:ext>
            </a:extLst>
          </p:cNvPr>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a:extLst>
              <a:ext uri="{FF2B5EF4-FFF2-40B4-BE49-F238E27FC236}">
                <a16:creationId xmlns:a16="http://schemas.microsoft.com/office/drawing/2014/main" id="{B8480DE3-2924-A0E4-B6CF-6FF09D147919}"/>
              </a:ext>
            </a:extLst>
          </p:cNvPr>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a:extLst>
              <a:ext uri="{FF2B5EF4-FFF2-40B4-BE49-F238E27FC236}">
                <a16:creationId xmlns:a16="http://schemas.microsoft.com/office/drawing/2014/main" id="{2FC55BE1-FEB7-185B-38A0-5698372F3FFE}"/>
              </a:ext>
            </a:extLst>
          </p:cNvPr>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a:extLst>
              <a:ext uri="{FF2B5EF4-FFF2-40B4-BE49-F238E27FC236}">
                <a16:creationId xmlns:a16="http://schemas.microsoft.com/office/drawing/2014/main" id="{68093CA0-54D7-65F3-A22E-FA105D64A351}"/>
              </a:ext>
            </a:extLst>
          </p:cNvPr>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a:extLst>
              <a:ext uri="{FF2B5EF4-FFF2-40B4-BE49-F238E27FC236}">
                <a16:creationId xmlns:a16="http://schemas.microsoft.com/office/drawing/2014/main" id="{A368A3E6-0ED8-8C1D-B62A-A823D0371EB6}"/>
              </a:ext>
            </a:extLst>
          </p:cNvPr>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a:extLst>
              <a:ext uri="{FF2B5EF4-FFF2-40B4-BE49-F238E27FC236}">
                <a16:creationId xmlns:a16="http://schemas.microsoft.com/office/drawing/2014/main" id="{D9364881-7732-3436-7CA0-D7BBDEED0921}"/>
              </a:ext>
            </a:extLst>
          </p:cNvPr>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a:extLst>
              <a:ext uri="{FF2B5EF4-FFF2-40B4-BE49-F238E27FC236}">
                <a16:creationId xmlns:a16="http://schemas.microsoft.com/office/drawing/2014/main" id="{13132AF5-67D8-8877-062E-C822212D1A23}"/>
              </a:ext>
            </a:extLst>
          </p:cNvPr>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a:extLst>
              <a:ext uri="{FF2B5EF4-FFF2-40B4-BE49-F238E27FC236}">
                <a16:creationId xmlns:a16="http://schemas.microsoft.com/office/drawing/2014/main" id="{1726DF57-A2E3-D944-F4FD-8863FAB83A73}"/>
              </a:ext>
            </a:extLst>
          </p:cNvPr>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a:extLst>
              <a:ext uri="{FF2B5EF4-FFF2-40B4-BE49-F238E27FC236}">
                <a16:creationId xmlns:a16="http://schemas.microsoft.com/office/drawing/2014/main" id="{CD3C0671-FB14-5BD6-3C99-BC13A43EDFE9}"/>
              </a:ext>
            </a:extLst>
          </p:cNvPr>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a:extLst>
              <a:ext uri="{FF2B5EF4-FFF2-40B4-BE49-F238E27FC236}">
                <a16:creationId xmlns:a16="http://schemas.microsoft.com/office/drawing/2014/main" id="{742CE5B8-B237-19BE-0346-B3E966BDB786}"/>
              </a:ext>
            </a:extLst>
          </p:cNvPr>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a:extLst>
              <a:ext uri="{FF2B5EF4-FFF2-40B4-BE49-F238E27FC236}">
                <a16:creationId xmlns:a16="http://schemas.microsoft.com/office/drawing/2014/main" id="{DEBA75FA-9978-51FD-5278-70D95EDF31AA}"/>
              </a:ext>
            </a:extLst>
          </p:cNvPr>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a:extLst>
              <a:ext uri="{FF2B5EF4-FFF2-40B4-BE49-F238E27FC236}">
                <a16:creationId xmlns:a16="http://schemas.microsoft.com/office/drawing/2014/main" id="{4B91CB23-5003-7A06-99EB-7F8274FE6E43}"/>
              </a:ext>
            </a:extLst>
          </p:cNvPr>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a:extLst>
              <a:ext uri="{FF2B5EF4-FFF2-40B4-BE49-F238E27FC236}">
                <a16:creationId xmlns:a16="http://schemas.microsoft.com/office/drawing/2014/main" id="{ABDBB12F-1010-6D57-3819-C416E3384689}"/>
              </a:ext>
            </a:extLst>
          </p:cNvPr>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a:extLst>
              <a:ext uri="{FF2B5EF4-FFF2-40B4-BE49-F238E27FC236}">
                <a16:creationId xmlns:a16="http://schemas.microsoft.com/office/drawing/2014/main" id="{7D899C8A-BBFB-2469-BC23-78FEB09CBD48}"/>
              </a:ext>
            </a:extLst>
          </p:cNvPr>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a:extLst>
              <a:ext uri="{FF2B5EF4-FFF2-40B4-BE49-F238E27FC236}">
                <a16:creationId xmlns:a16="http://schemas.microsoft.com/office/drawing/2014/main" id="{D033D271-4182-C9CF-9B66-30954C6A8ED3}"/>
              </a:ext>
            </a:extLst>
          </p:cNvPr>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a:extLst>
              <a:ext uri="{FF2B5EF4-FFF2-40B4-BE49-F238E27FC236}">
                <a16:creationId xmlns:a16="http://schemas.microsoft.com/office/drawing/2014/main" id="{641506A2-6AF6-B185-CD06-E85D7D267D9B}"/>
              </a:ext>
            </a:extLst>
          </p:cNvPr>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a:extLst>
              <a:ext uri="{FF2B5EF4-FFF2-40B4-BE49-F238E27FC236}">
                <a16:creationId xmlns:a16="http://schemas.microsoft.com/office/drawing/2014/main" id="{B748C03E-443C-1E4E-563D-C1A98011694D}"/>
              </a:ext>
            </a:extLst>
          </p:cNvPr>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a:extLst>
              <a:ext uri="{FF2B5EF4-FFF2-40B4-BE49-F238E27FC236}">
                <a16:creationId xmlns:a16="http://schemas.microsoft.com/office/drawing/2014/main" id="{729910D2-F9E3-FF8A-C79E-2EC575109050}"/>
              </a:ext>
            </a:extLst>
          </p:cNvPr>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a:extLst>
              <a:ext uri="{FF2B5EF4-FFF2-40B4-BE49-F238E27FC236}">
                <a16:creationId xmlns:a16="http://schemas.microsoft.com/office/drawing/2014/main" id="{4B1F04E6-C335-013F-AD8E-8CA148FBA285}"/>
              </a:ext>
            </a:extLst>
          </p:cNvPr>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a:extLst>
              <a:ext uri="{FF2B5EF4-FFF2-40B4-BE49-F238E27FC236}">
                <a16:creationId xmlns:a16="http://schemas.microsoft.com/office/drawing/2014/main" id="{3903842B-B1F2-54B7-23E2-05E58F80EF9F}"/>
              </a:ext>
            </a:extLst>
          </p:cNvPr>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a:extLst>
              <a:ext uri="{FF2B5EF4-FFF2-40B4-BE49-F238E27FC236}">
                <a16:creationId xmlns:a16="http://schemas.microsoft.com/office/drawing/2014/main" id="{E0885A5F-81E5-F602-6319-E85075B70A37}"/>
              </a:ext>
            </a:extLst>
          </p:cNvPr>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
        <p:nvSpPr>
          <p:cNvPr id="2" name="Rectangle: Rounded Corners 1">
            <a:extLst>
              <a:ext uri="{FF2B5EF4-FFF2-40B4-BE49-F238E27FC236}">
                <a16:creationId xmlns:a16="http://schemas.microsoft.com/office/drawing/2014/main" id="{4E99E03C-2ED9-3B2C-9F0B-BDA3C7DE1E08}"/>
              </a:ext>
            </a:extLst>
          </p:cNvPr>
          <p:cNvSpPr/>
          <p:nvPr/>
        </p:nvSpPr>
        <p:spPr>
          <a:xfrm>
            <a:off x="5994172" y="1362012"/>
            <a:ext cx="1702027" cy="105555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4011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5"/>
          <p:cNvSpPr txBox="1"/>
          <p:nvPr/>
        </p:nvSpPr>
        <p:spPr>
          <a:xfrm>
            <a:off x="526472" y="230017"/>
            <a:ext cx="11468303"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000" b="0">
                <a:solidFill>
                  <a:srgbClr val="009999"/>
                </a:solidFill>
                <a:latin typeface="Corbel"/>
                <a:ea typeface="Corbel"/>
                <a:cs typeface="Corbel"/>
                <a:sym typeface="Corbel"/>
              </a:rPr>
              <a:t>Θεωρία σχεδιασμένης συμπεριφοράς: </a:t>
            </a:r>
            <a:endParaRPr/>
          </a:p>
          <a:p>
            <a:pPr marL="0" marR="0" lvl="0" indent="0" algn="ctr" rtl="0">
              <a:spcBef>
                <a:spcPts val="0"/>
              </a:spcBef>
              <a:spcAft>
                <a:spcPts val="0"/>
              </a:spcAft>
              <a:buNone/>
            </a:pPr>
            <a:r>
              <a:rPr lang="el-GR" sz="3000" b="0">
                <a:solidFill>
                  <a:srgbClr val="009999"/>
                </a:solidFill>
                <a:latin typeface="Corbel"/>
                <a:ea typeface="Corbel"/>
                <a:cs typeface="Corbel"/>
                <a:sym typeface="Corbel"/>
              </a:rPr>
              <a:t>βασικές δομές &amp; χρήση σε παρεμβάσεις διατροφικής αγωγής.</a:t>
            </a:r>
            <a:endParaRPr/>
          </a:p>
          <a:p>
            <a:pPr marL="0" marR="0" lvl="0" indent="0" algn="ctr" rtl="0">
              <a:spcBef>
                <a:spcPts val="0"/>
              </a:spcBef>
              <a:spcAft>
                <a:spcPts val="0"/>
              </a:spcAft>
              <a:buNone/>
            </a:pPr>
            <a:r>
              <a:rPr lang="el-GR" sz="3400">
                <a:solidFill>
                  <a:schemeClr val="accent1"/>
                </a:solidFill>
                <a:latin typeface="Corbel"/>
                <a:ea typeface="Corbel"/>
                <a:cs typeface="Corbel"/>
                <a:sym typeface="Corbel"/>
              </a:rPr>
              <a:t>ΝΟΟΤΡΟΠΙΑ-ΣΤΑΣΕΙΣ</a:t>
            </a:r>
            <a:endParaRPr sz="3400">
              <a:solidFill>
                <a:schemeClr val="accent1"/>
              </a:solidFill>
              <a:latin typeface="Corbel"/>
              <a:ea typeface="Corbel"/>
              <a:cs typeface="Corbel"/>
              <a:sym typeface="Corbel"/>
            </a:endParaRPr>
          </a:p>
        </p:txBody>
      </p:sp>
      <p:sp>
        <p:nvSpPr>
          <p:cNvPr id="326" name="Google Shape;326;p15"/>
          <p:cNvSpPr txBox="1"/>
          <p:nvPr/>
        </p:nvSpPr>
        <p:spPr>
          <a:xfrm>
            <a:off x="526472" y="2039947"/>
            <a:ext cx="6003908" cy="4401205"/>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Courier New"/>
              <a:buChar char="o"/>
            </a:pPr>
            <a:r>
              <a:rPr lang="el-GR" sz="2000" b="1">
                <a:solidFill>
                  <a:schemeClr val="dk1"/>
                </a:solidFill>
                <a:latin typeface="Corbel"/>
                <a:ea typeface="Corbel"/>
                <a:cs typeface="Corbel"/>
                <a:sym typeface="Corbel"/>
              </a:rPr>
              <a:t>Οι στάσεις είναι οι ευνοϊκές ή δυσμενείς κρίσεις μας για μια συγκεκριμένη συμπεριφορά. </a:t>
            </a:r>
            <a:endParaRPr/>
          </a:p>
          <a:p>
            <a:pPr marL="342900" marR="0" lvl="0" indent="-215900" algn="just" rtl="0">
              <a:spcBef>
                <a:spcPts val="0"/>
              </a:spcBef>
              <a:spcAft>
                <a:spcPts val="0"/>
              </a:spcAft>
              <a:buClr>
                <a:schemeClr val="dk1"/>
              </a:buClr>
              <a:buSzPts val="2000"/>
              <a:buFont typeface="Courier New"/>
              <a:buNone/>
            </a:pPr>
            <a:endParaRPr sz="2000" b="1">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Courier New"/>
              <a:buChar char="o"/>
            </a:pPr>
            <a:r>
              <a:rPr lang="el-GR" sz="2000">
                <a:solidFill>
                  <a:schemeClr val="dk1"/>
                </a:solidFill>
                <a:latin typeface="Corbel"/>
                <a:ea typeface="Corbel"/>
                <a:cs typeface="Corbel"/>
                <a:sym typeface="Corbel"/>
              </a:rPr>
              <a:t>Στάσεις = σε κάποιο βαθμό τα κίνητρα να αναλάβουμε δράση. </a:t>
            </a:r>
            <a:endParaRPr sz="2000">
              <a:solidFill>
                <a:schemeClr val="dk1"/>
              </a:solidFill>
              <a:latin typeface="Corbel"/>
              <a:ea typeface="Corbel"/>
              <a:cs typeface="Corbel"/>
              <a:sym typeface="Corbel"/>
            </a:endParaRPr>
          </a:p>
          <a:p>
            <a:pPr marL="342900" marR="0" lvl="0" indent="-215900" algn="just" rtl="0">
              <a:spcBef>
                <a:spcPts val="0"/>
              </a:spcBef>
              <a:spcAft>
                <a:spcPts val="0"/>
              </a:spcAft>
              <a:buClr>
                <a:schemeClr val="dk1"/>
              </a:buClr>
              <a:buSzPts val="2000"/>
              <a:buFont typeface="Courier New"/>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Courier New"/>
              <a:buChar char="o"/>
            </a:pPr>
            <a:r>
              <a:rPr lang="el-GR" sz="2000">
                <a:solidFill>
                  <a:schemeClr val="dk1"/>
                </a:solidFill>
                <a:latin typeface="Corbel"/>
                <a:ea typeface="Corbel"/>
                <a:cs typeface="Corbel"/>
                <a:sym typeface="Corbel"/>
              </a:rPr>
              <a:t>Οι στάσεις έχουν:</a:t>
            </a:r>
            <a:endParaRPr/>
          </a:p>
          <a:p>
            <a:pPr marL="457200" marR="0" lvl="0" indent="-457200" algn="just" rtl="0">
              <a:spcBef>
                <a:spcPts val="0"/>
              </a:spcBef>
              <a:spcAft>
                <a:spcPts val="0"/>
              </a:spcAft>
              <a:buClr>
                <a:schemeClr val="dk1"/>
              </a:buClr>
              <a:buSzPts val="2000"/>
              <a:buFont typeface="Corbel"/>
              <a:buAutoNum type="arabicParenR"/>
            </a:pPr>
            <a:r>
              <a:rPr lang="el-GR" sz="2000">
                <a:solidFill>
                  <a:schemeClr val="dk1"/>
                </a:solidFill>
                <a:latin typeface="Corbel"/>
                <a:ea typeface="Corbel"/>
                <a:cs typeface="Corbel"/>
                <a:sym typeface="Corbel"/>
              </a:rPr>
              <a:t>μια </a:t>
            </a:r>
            <a:r>
              <a:rPr lang="el-GR" sz="2000">
                <a:solidFill>
                  <a:srgbClr val="FF9900"/>
                </a:solidFill>
                <a:latin typeface="Corbel"/>
                <a:ea typeface="Corbel"/>
                <a:cs typeface="Corbel"/>
                <a:sym typeface="Corbel"/>
              </a:rPr>
              <a:t>γνωσιακή/ αξιολογική πτυχή </a:t>
            </a:r>
            <a:r>
              <a:rPr lang="el-GR" sz="2000">
                <a:solidFill>
                  <a:schemeClr val="accent1"/>
                </a:solidFill>
                <a:latin typeface="Corbel"/>
                <a:ea typeface="Corbel"/>
                <a:cs typeface="Corbel"/>
                <a:sym typeface="Corbel"/>
              </a:rPr>
              <a:t>(οργανική στάση)</a:t>
            </a:r>
            <a:r>
              <a:rPr lang="el-GR" sz="2000">
                <a:solidFill>
                  <a:schemeClr val="dk1"/>
                </a:solidFill>
                <a:latin typeface="Corbel"/>
                <a:ea typeface="Corbel"/>
                <a:cs typeface="Corbel"/>
                <a:sym typeface="Corbel"/>
              </a:rPr>
              <a:t>, π.χ. η απώλεια βάρους βελτιώνει την υγεία και </a:t>
            </a:r>
            <a:endParaRPr/>
          </a:p>
          <a:p>
            <a:pPr marL="457200" marR="0" lvl="0" indent="-457200" algn="just" rtl="0">
              <a:spcBef>
                <a:spcPts val="0"/>
              </a:spcBef>
              <a:spcAft>
                <a:spcPts val="0"/>
              </a:spcAft>
              <a:buClr>
                <a:schemeClr val="dk1"/>
              </a:buClr>
              <a:buSzPts val="2000"/>
              <a:buFont typeface="Corbel"/>
              <a:buAutoNum type="arabicParenR"/>
            </a:pPr>
            <a:r>
              <a:rPr lang="el-GR" sz="2000">
                <a:solidFill>
                  <a:schemeClr val="dk1"/>
                </a:solidFill>
                <a:latin typeface="Corbel"/>
                <a:ea typeface="Corbel"/>
                <a:cs typeface="Corbel"/>
                <a:sym typeface="Corbel"/>
              </a:rPr>
              <a:t>μια </a:t>
            </a:r>
            <a:r>
              <a:rPr lang="el-GR" sz="2000">
                <a:solidFill>
                  <a:srgbClr val="00B0F0"/>
                </a:solidFill>
                <a:latin typeface="Corbel"/>
                <a:ea typeface="Corbel"/>
                <a:cs typeface="Corbel"/>
                <a:sym typeface="Corbel"/>
              </a:rPr>
              <a:t>συναισθηματική πτυχή (βιωματική στάση)</a:t>
            </a:r>
            <a:r>
              <a:rPr lang="el-GR" sz="2000">
                <a:solidFill>
                  <a:schemeClr val="dk1"/>
                </a:solidFill>
                <a:latin typeface="Corbel"/>
                <a:ea typeface="Corbel"/>
                <a:cs typeface="Corbel"/>
                <a:sym typeface="Corbel"/>
              </a:rPr>
              <a:t>, π.χ. αισθάνομαι ωραία ή όχι όταν χάνω βάρος. </a:t>
            </a:r>
            <a:endParaRPr/>
          </a:p>
          <a:p>
            <a:pPr marL="0" marR="0" lvl="0" indent="0" algn="just" rtl="0">
              <a:spcBef>
                <a:spcPts val="0"/>
              </a:spcBef>
              <a:spcAft>
                <a:spcPts val="0"/>
              </a:spcAft>
              <a:buNone/>
            </a:pPr>
            <a:endParaRPr sz="2000" b="1">
              <a:solidFill>
                <a:schemeClr val="dk1"/>
              </a:solidFill>
              <a:latin typeface="Corbel"/>
              <a:ea typeface="Corbel"/>
              <a:cs typeface="Corbel"/>
              <a:sym typeface="Corbel"/>
            </a:endParaRPr>
          </a:p>
          <a:p>
            <a:pPr marL="0" marR="0" lvl="0" indent="0" algn="just" rtl="0">
              <a:spcBef>
                <a:spcPts val="0"/>
              </a:spcBef>
              <a:spcAft>
                <a:spcPts val="0"/>
              </a:spcAft>
              <a:buNone/>
            </a:pPr>
            <a:r>
              <a:rPr lang="el-GR" sz="2000" b="1">
                <a:solidFill>
                  <a:schemeClr val="dk1"/>
                </a:solidFill>
                <a:latin typeface="Corbel"/>
                <a:ea typeface="Corbel"/>
                <a:cs typeface="Corbel"/>
                <a:sym typeface="Corbel"/>
              </a:rPr>
              <a:t>Και οι δύο αυτές πτυχές επηρεάζουν τις προθέσεις.</a:t>
            </a:r>
            <a:endParaRPr sz="2000">
              <a:solidFill>
                <a:schemeClr val="dk1"/>
              </a:solidFill>
              <a:latin typeface="Corbel"/>
              <a:ea typeface="Corbel"/>
              <a:cs typeface="Corbel"/>
              <a:sym typeface="Corbel"/>
            </a:endParaRPr>
          </a:p>
        </p:txBody>
      </p:sp>
      <p:pic>
        <p:nvPicPr>
          <p:cNvPr id="327" name="Google Shape;327;p15"/>
          <p:cNvPicPr preferRelativeResize="0"/>
          <p:nvPr/>
        </p:nvPicPr>
        <p:blipFill rotWithShape="1">
          <a:blip r:embed="rId3">
            <a:alphaModFix/>
          </a:blip>
          <a:srcRect/>
          <a:stretch/>
        </p:blipFill>
        <p:spPr>
          <a:xfrm>
            <a:off x="7052233" y="2198163"/>
            <a:ext cx="4704571" cy="3515925"/>
          </a:xfrm>
          <a:prstGeom prst="rect">
            <a:avLst/>
          </a:prstGeom>
          <a:noFill/>
          <a:ln>
            <a:noFill/>
          </a:ln>
          <a:effectLst>
            <a:outerShdw blurRad="149987" dist="250190" dir="8460000" algn="ctr">
              <a:srgbClr val="000000">
                <a:alpha val="27843"/>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aphicFrame>
        <p:nvGraphicFramePr>
          <p:cNvPr id="332" name="Google Shape;332;p16"/>
          <p:cNvGraphicFramePr/>
          <p:nvPr>
            <p:extLst>
              <p:ext uri="{D42A27DB-BD31-4B8C-83A1-F6EECF244321}">
                <p14:modId xmlns:p14="http://schemas.microsoft.com/office/powerpoint/2010/main" val="2462544775"/>
              </p:ext>
            </p:extLst>
          </p:nvPr>
        </p:nvGraphicFramePr>
        <p:xfrm>
          <a:off x="480423" y="548810"/>
          <a:ext cx="11410125" cy="1066810"/>
        </p:xfrm>
        <a:graphic>
          <a:graphicData uri="http://schemas.openxmlformats.org/drawingml/2006/table">
            <a:tbl>
              <a:tblPr firstRow="1" bandRow="1">
                <a:noFill/>
              </a:tblPr>
              <a:tblGrid>
                <a:gridCol w="114101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l-GR" sz="3200" b="0" u="none" strike="noStrike" cap="none" dirty="0">
                          <a:solidFill>
                            <a:srgbClr val="009999"/>
                          </a:solidFill>
                          <a:latin typeface="Corbel"/>
                          <a:ea typeface="Corbel"/>
                          <a:cs typeface="Corbel"/>
                          <a:sym typeface="Corbel"/>
                        </a:rPr>
                        <a:t>Θεωρία σχεδιασμένης συμπεριφοράς: </a:t>
                      </a:r>
                      <a:endParaRPr dirty="0"/>
                    </a:p>
                    <a:p>
                      <a:pPr marL="0" marR="0" lvl="0" indent="0" algn="ctr" rtl="0">
                        <a:spcBef>
                          <a:spcPts val="0"/>
                        </a:spcBef>
                        <a:spcAft>
                          <a:spcPts val="0"/>
                        </a:spcAft>
                        <a:buNone/>
                      </a:pPr>
                      <a:r>
                        <a:rPr lang="el-GR" sz="3200" b="0" u="none" strike="noStrike" cap="none" dirty="0">
                          <a:solidFill>
                            <a:srgbClr val="009999"/>
                          </a:solidFill>
                          <a:latin typeface="Corbel"/>
                          <a:ea typeface="Corbel"/>
                          <a:cs typeface="Corbel"/>
                          <a:sym typeface="Corbel"/>
                        </a:rPr>
                        <a:t>βασικές δομές &amp; χρήση σε παρεμβάσεις διατροφικής αγωγής.</a:t>
                      </a:r>
                      <a:endParaRPr dirty="0"/>
                    </a:p>
                  </a:txBody>
                  <a:tcPr marL="91450" marR="91450" marT="45725" marB="45725">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333" name="Google Shape;333;p16"/>
          <p:cNvSpPr txBox="1">
            <a:spLocks noGrp="1"/>
          </p:cNvSpPr>
          <p:nvPr>
            <p:ph type="body" idx="1"/>
          </p:nvPr>
        </p:nvSpPr>
        <p:spPr>
          <a:xfrm>
            <a:off x="2605154" y="3000867"/>
            <a:ext cx="4398992" cy="823912"/>
          </a:xfrm>
          <a:prstGeom prst="rect">
            <a:avLst/>
          </a:prstGeom>
          <a:noFill/>
          <a:ln>
            <a:noFill/>
          </a:ln>
        </p:spPr>
        <p:txBody>
          <a:bodyPr spcFirstLastPara="1" wrap="square" lIns="91425" tIns="45700" rIns="91425" bIns="45700" anchor="b" anchorCtr="0">
            <a:noAutofit/>
          </a:bodyPr>
          <a:lstStyle/>
          <a:p>
            <a:pPr marL="0" lvl="0" indent="0" algn="ctr" rtl="0">
              <a:lnSpc>
                <a:spcPct val="110000"/>
              </a:lnSpc>
              <a:spcBef>
                <a:spcPts val="0"/>
              </a:spcBef>
              <a:spcAft>
                <a:spcPts val="0"/>
              </a:spcAft>
              <a:buClr>
                <a:schemeClr val="dk1"/>
              </a:buClr>
              <a:buSzPts val="2000"/>
              <a:buNone/>
            </a:pPr>
            <a:r>
              <a:rPr lang="el-GR" sz="2000">
                <a:latin typeface="Corbel"/>
                <a:ea typeface="Corbel"/>
                <a:cs typeface="Corbel"/>
                <a:sym typeface="Corbel"/>
              </a:rPr>
              <a:t>Η ατομική ευνοϊκή ή αρνητική κριτική για τη δοθείσα συμπεριφορά.</a:t>
            </a:r>
            <a:endParaRPr/>
          </a:p>
        </p:txBody>
      </p:sp>
      <p:sp>
        <p:nvSpPr>
          <p:cNvPr id="334" name="Google Shape;334;p16"/>
          <p:cNvSpPr txBox="1">
            <a:spLocks noGrp="1"/>
          </p:cNvSpPr>
          <p:nvPr>
            <p:ph type="body" idx="2"/>
          </p:nvPr>
        </p:nvSpPr>
        <p:spPr>
          <a:xfrm>
            <a:off x="2697077" y="4156471"/>
            <a:ext cx="4172441" cy="2207649"/>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chemeClr val="dk1"/>
              </a:buClr>
              <a:buSzPts val="2000"/>
              <a:buNone/>
            </a:pPr>
            <a:r>
              <a:rPr lang="el-GR" sz="2000">
                <a:latin typeface="Corbel"/>
                <a:ea typeface="Corbel"/>
                <a:cs typeface="Corbel"/>
                <a:sym typeface="Corbel"/>
              </a:rPr>
              <a:t>Μηνύματα και εικόνες που δείχνουν από τη θετική σκοπιά την υγιή συμπεριφορά.</a:t>
            </a:r>
            <a:endParaRPr/>
          </a:p>
        </p:txBody>
      </p:sp>
      <p:sp>
        <p:nvSpPr>
          <p:cNvPr id="335" name="Google Shape;335;p16"/>
          <p:cNvSpPr/>
          <p:nvPr/>
        </p:nvSpPr>
        <p:spPr>
          <a:xfrm>
            <a:off x="2605154" y="2489493"/>
            <a:ext cx="4547433"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a:solidFill>
                  <a:schemeClr val="accent1"/>
                </a:solidFill>
                <a:latin typeface="Corbel"/>
                <a:ea typeface="Corbel"/>
                <a:cs typeface="Corbel"/>
                <a:sym typeface="Corbel"/>
              </a:rPr>
              <a:t>Στάσεις: γνωσιακές/ οργανωτικές</a:t>
            </a:r>
            <a:endParaRPr/>
          </a:p>
        </p:txBody>
      </p:sp>
      <p:sp>
        <p:nvSpPr>
          <p:cNvPr id="336" name="Google Shape;336;p16"/>
          <p:cNvSpPr txBox="1"/>
          <p:nvPr/>
        </p:nvSpPr>
        <p:spPr>
          <a:xfrm>
            <a:off x="118335" y="2092763"/>
            <a:ext cx="265713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accent1"/>
                </a:solidFill>
                <a:latin typeface="Corbel"/>
                <a:ea typeface="Corbel"/>
                <a:cs typeface="Corbel"/>
                <a:sym typeface="Corbel"/>
              </a:rPr>
              <a:t>Δομή της θεωρίας </a:t>
            </a:r>
            <a:r>
              <a:rPr lang="el-GR" sz="1800">
                <a:solidFill>
                  <a:schemeClr val="accent1"/>
                </a:solidFill>
                <a:latin typeface="Corbel"/>
                <a:ea typeface="Corbel"/>
                <a:cs typeface="Corbel"/>
                <a:sym typeface="Corbel"/>
              </a:rPr>
              <a:t>(Παράγοντας αλλαγής συμπεριφοράς)</a:t>
            </a:r>
            <a:endParaRPr sz="1800">
              <a:solidFill>
                <a:schemeClr val="accent1"/>
              </a:solidFill>
              <a:latin typeface="Corbel"/>
              <a:ea typeface="Corbel"/>
              <a:cs typeface="Corbel"/>
              <a:sym typeface="Corbel"/>
            </a:endParaRPr>
          </a:p>
        </p:txBody>
      </p:sp>
      <p:sp>
        <p:nvSpPr>
          <p:cNvPr id="337" name="Google Shape;337;p16"/>
          <p:cNvSpPr txBox="1"/>
          <p:nvPr/>
        </p:nvSpPr>
        <p:spPr>
          <a:xfrm>
            <a:off x="390933" y="3308871"/>
            <a:ext cx="193296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dk1"/>
                </a:solidFill>
                <a:latin typeface="Corbel"/>
                <a:ea typeface="Corbel"/>
                <a:cs typeface="Corbel"/>
                <a:sym typeface="Corbel"/>
              </a:rPr>
              <a:t>Ορισμός</a:t>
            </a:r>
            <a:endParaRPr sz="1800" b="1">
              <a:solidFill>
                <a:schemeClr val="dk1"/>
              </a:solidFill>
              <a:latin typeface="Corbel"/>
              <a:ea typeface="Corbel"/>
              <a:cs typeface="Corbel"/>
              <a:sym typeface="Corbel"/>
            </a:endParaRPr>
          </a:p>
        </p:txBody>
      </p:sp>
      <p:sp>
        <p:nvSpPr>
          <p:cNvPr id="338" name="Google Shape;338;p16"/>
          <p:cNvSpPr txBox="1"/>
          <p:nvPr/>
        </p:nvSpPr>
        <p:spPr>
          <a:xfrm>
            <a:off x="208176" y="4295331"/>
            <a:ext cx="229847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rgbClr val="009999"/>
                </a:solidFill>
                <a:latin typeface="Corbel"/>
                <a:ea typeface="Corbel"/>
                <a:cs typeface="Corbel"/>
                <a:sym typeface="Corbel"/>
              </a:rPr>
              <a:t>Χρήση στη διατροφική αγωγή</a:t>
            </a:r>
            <a:endParaRPr/>
          </a:p>
        </p:txBody>
      </p:sp>
      <p:sp>
        <p:nvSpPr>
          <p:cNvPr id="339" name="Google Shape;339;p16"/>
          <p:cNvSpPr txBox="1"/>
          <p:nvPr/>
        </p:nvSpPr>
        <p:spPr>
          <a:xfrm>
            <a:off x="7168013" y="3016093"/>
            <a:ext cx="4722535" cy="823912"/>
          </a:xfrm>
          <a:prstGeom prst="rect">
            <a:avLst/>
          </a:prstGeom>
          <a:noFill/>
          <a:ln>
            <a:noFill/>
          </a:ln>
        </p:spPr>
        <p:txBody>
          <a:bodyPr spcFirstLastPara="1" wrap="square" lIns="91425" tIns="45700" rIns="91425" bIns="45700" anchor="b" anchorCtr="0">
            <a:noAutofit/>
          </a:bodyPr>
          <a:lstStyle/>
          <a:p>
            <a:pPr marL="0" marR="0" lvl="0" indent="0" algn="ctr" rtl="0">
              <a:lnSpc>
                <a:spcPct val="110000"/>
              </a:lnSpc>
              <a:spcBef>
                <a:spcPts val="0"/>
              </a:spcBef>
              <a:spcAft>
                <a:spcPts val="0"/>
              </a:spcAft>
              <a:buClr>
                <a:schemeClr val="dk1"/>
              </a:buClr>
              <a:buSzPts val="2000"/>
              <a:buFont typeface="Arial"/>
              <a:buNone/>
            </a:pPr>
            <a:r>
              <a:rPr lang="el-GR" sz="2000" b="1" cap="none">
                <a:solidFill>
                  <a:schemeClr val="dk1"/>
                </a:solidFill>
                <a:latin typeface="Corbel"/>
                <a:ea typeface="Corbel"/>
                <a:cs typeface="Corbel"/>
                <a:sym typeface="Corbel"/>
              </a:rPr>
              <a:t>Ατομική συγκινησιακή απόκριση στην ιδέα της εφαρμογής μιας συμπεριφοράς.</a:t>
            </a:r>
            <a:endParaRPr/>
          </a:p>
        </p:txBody>
      </p:sp>
      <p:sp>
        <p:nvSpPr>
          <p:cNvPr id="340" name="Google Shape;340;p16"/>
          <p:cNvSpPr txBox="1"/>
          <p:nvPr/>
        </p:nvSpPr>
        <p:spPr>
          <a:xfrm>
            <a:off x="6905645" y="3967622"/>
            <a:ext cx="5228022" cy="2207649"/>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chemeClr val="dk1"/>
              </a:buClr>
              <a:buSzPts val="2000"/>
              <a:buFont typeface="Arial"/>
              <a:buNone/>
            </a:pPr>
            <a:r>
              <a:rPr lang="el-GR" sz="2000">
                <a:solidFill>
                  <a:schemeClr val="dk1"/>
                </a:solidFill>
                <a:latin typeface="Corbel"/>
                <a:ea typeface="Corbel"/>
                <a:cs typeface="Corbel"/>
                <a:sym typeface="Corbel"/>
              </a:rPr>
              <a:t>Παροχή ευκαιριών για την εμπειρία και την απόλαυση υγιεινών τροφίμων μέσα από γευστικές δοκιμές ή προετοιμασίες φαγητού και μαγείρεμα συνοδευόμενες από την κατανάλωση του φαγητού. Θετικά συναισθηματικά μηνύματα σχετικά με τη συμπεριφορά. Εξερεύνηση της αναμενόμενης λύπης εάν δεν ληφθούν μέτρα.</a:t>
            </a:r>
            <a:endParaRPr/>
          </a:p>
        </p:txBody>
      </p:sp>
      <p:sp>
        <p:nvSpPr>
          <p:cNvPr id="341" name="Google Shape;341;p16"/>
          <p:cNvSpPr/>
          <p:nvPr/>
        </p:nvSpPr>
        <p:spPr>
          <a:xfrm>
            <a:off x="7152587" y="2457589"/>
            <a:ext cx="4547433"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a:solidFill>
                  <a:schemeClr val="accent1"/>
                </a:solidFill>
                <a:latin typeface="Corbel"/>
                <a:ea typeface="Corbel"/>
                <a:cs typeface="Corbel"/>
                <a:sym typeface="Corbel"/>
              </a:rPr>
              <a:t>Στάσεις: συγκινησιακές/βιωματικές</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19"/>
          <p:cNvPicPr preferRelativeResize="0"/>
          <p:nvPr/>
        </p:nvPicPr>
        <p:blipFill rotWithShape="1">
          <a:blip r:embed="rId3">
            <a:alphaModFix/>
          </a:blip>
          <a:srcRect l="5771" r="5234"/>
          <a:stretch/>
        </p:blipFill>
        <p:spPr>
          <a:xfrm>
            <a:off x="7921519" y="0"/>
            <a:ext cx="3757861" cy="1953491"/>
          </a:xfrm>
          <a:prstGeom prst="rect">
            <a:avLst/>
          </a:prstGeom>
          <a:noFill/>
          <a:ln>
            <a:noFill/>
          </a:ln>
        </p:spPr>
      </p:pic>
      <p:sp>
        <p:nvSpPr>
          <p:cNvPr id="359" name="Google Shape;359;p19"/>
          <p:cNvSpPr txBox="1">
            <a:spLocks noGrp="1"/>
          </p:cNvSpPr>
          <p:nvPr>
            <p:ph type="title"/>
          </p:nvPr>
        </p:nvSpPr>
        <p:spPr>
          <a:xfrm>
            <a:off x="672223"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Αντιφατικές Στάσεις: Αμφιθυμία</a:t>
            </a:r>
            <a:endParaRPr>
              <a:solidFill>
                <a:schemeClr val="accent2"/>
              </a:solidFill>
              <a:latin typeface="Corbel"/>
              <a:ea typeface="Corbel"/>
              <a:cs typeface="Corbel"/>
              <a:sym typeface="Corbel"/>
            </a:endParaRPr>
          </a:p>
        </p:txBody>
      </p:sp>
      <p:sp>
        <p:nvSpPr>
          <p:cNvPr id="360" name="Google Shape;360;p19"/>
          <p:cNvSpPr txBox="1"/>
          <p:nvPr/>
        </p:nvSpPr>
        <p:spPr>
          <a:xfrm>
            <a:off x="606490" y="2276856"/>
            <a:ext cx="11072890" cy="3785652"/>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Συχνά έχουμε θετικές και παράλληλα αρνητικές πεποιθήσεις για τα αποτελέσματα μιας δεδομένης συμπεριφοράς και αυτό μπορεί να μας προκαλέσει αμφιθυμία. </a:t>
            </a:r>
            <a:r>
              <a:rPr lang="el-GR" sz="2000" dirty="0">
                <a:solidFill>
                  <a:srgbClr val="FF9900"/>
                </a:solidFill>
                <a:latin typeface="Corbel"/>
                <a:ea typeface="Corbel"/>
                <a:cs typeface="Corbel"/>
                <a:sym typeface="Corbel"/>
              </a:rPr>
              <a:t>(π.χ. η κατανάλωση φρούτων και λαχανικών είναι επιθυμητή, διότι έτσι μειώνεται ο κίνδυνος καρκίνου, αλλά τα φρούτα και τα λαχανικά  δεν είναι βολικά να μεταφέρονται ώστε να καταναλωθούν)</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Η αμφιθυμία μπορεί επίσης να προκύψει από μια σύγκρουση μεταξύ της γνωσιακής πτυχής </a:t>
            </a:r>
            <a:r>
              <a:rPr lang="el-GR" sz="2000" dirty="0">
                <a:solidFill>
                  <a:srgbClr val="FF9900"/>
                </a:solidFill>
                <a:latin typeface="Corbel"/>
                <a:ea typeface="Corbel"/>
                <a:cs typeface="Corbel"/>
                <a:sym typeface="Corbel"/>
              </a:rPr>
              <a:t>(οι σοκολάτες έχουν πολλές θερμίδες) </a:t>
            </a:r>
            <a:r>
              <a:rPr lang="el-GR" sz="2000" dirty="0">
                <a:solidFill>
                  <a:schemeClr val="dk1"/>
                </a:solidFill>
                <a:latin typeface="Corbel"/>
                <a:ea typeface="Corbel"/>
                <a:cs typeface="Corbel"/>
                <a:sym typeface="Corbel"/>
              </a:rPr>
              <a:t>και της συγκινησιακής πτυχής των στάσεων </a:t>
            </a:r>
            <a:r>
              <a:rPr lang="el-GR" sz="2000" dirty="0">
                <a:solidFill>
                  <a:srgbClr val="FF9900"/>
                </a:solidFill>
                <a:latin typeface="Corbel"/>
                <a:ea typeface="Corbel"/>
                <a:cs typeface="Corbel"/>
                <a:sym typeface="Corbel"/>
              </a:rPr>
              <a:t>(μου αρέσει η γεύση της σοκολάτας).</a:t>
            </a:r>
            <a:endParaRPr sz="2000" dirty="0">
              <a:solidFill>
                <a:srgbClr val="FF9900"/>
              </a:solidFill>
              <a:latin typeface="Corbel"/>
              <a:ea typeface="Corbel"/>
              <a:cs typeface="Corbel"/>
              <a:sym typeface="Corbel"/>
            </a:endParaRPr>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Η σχετική δύναμη αυτών των σκέψεων και συναισθημάτων επηρεάζει την ανάληψη δράσης. </a:t>
            </a:r>
            <a:endParaRPr dirty="0"/>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Ένας σημαντικός </a:t>
            </a:r>
            <a:r>
              <a:rPr lang="el-GR" sz="2000" b="1" dirty="0">
                <a:solidFill>
                  <a:schemeClr val="dk1"/>
                </a:solidFill>
                <a:latin typeface="Corbel"/>
                <a:ea typeface="Corbel"/>
                <a:cs typeface="Corbel"/>
                <a:sym typeface="Corbel"/>
              </a:rPr>
              <a:t>ρόλος των εκπαιδευτών </a:t>
            </a:r>
            <a:r>
              <a:rPr lang="el-GR" sz="2000" dirty="0">
                <a:solidFill>
                  <a:schemeClr val="dk1"/>
                </a:solidFill>
                <a:latin typeface="Corbel"/>
                <a:ea typeface="Corbel"/>
                <a:cs typeface="Corbel"/>
                <a:sym typeface="Corbel"/>
              </a:rPr>
              <a:t>διατροφής είναι να βοηθήσουν τους ανθρώπους να δουλέψουν μέσω της αμφιθυμίας τους.</a:t>
            </a:r>
            <a:endParaRPr sz="2000" dirty="0">
              <a:solidFill>
                <a:schemeClr val="dk1"/>
              </a:solidFill>
              <a:latin typeface="Corbel"/>
              <a:ea typeface="Corbel"/>
              <a:cs typeface="Corbel"/>
              <a:sym typeface="Corbe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C825F06-2382-4DB3-7920-8F6DFC9BC942}"/>
            </a:ext>
          </a:extLst>
        </p:cNvPr>
        <p:cNvGrpSpPr/>
        <p:nvPr/>
      </p:nvGrpSpPr>
      <p:grpSpPr>
        <a:xfrm>
          <a:off x="0" y="0"/>
          <a:ext cx="0" cy="0"/>
          <a:chOff x="0" y="0"/>
          <a:chExt cx="0" cy="0"/>
        </a:xfrm>
      </p:grpSpPr>
      <p:sp>
        <p:nvSpPr>
          <p:cNvPr id="278" name="Google Shape;278;p12">
            <a:extLst>
              <a:ext uri="{FF2B5EF4-FFF2-40B4-BE49-F238E27FC236}">
                <a16:creationId xmlns:a16="http://schemas.microsoft.com/office/drawing/2014/main" id="{747C43B8-6099-4982-DB94-57CB7CE86C7B}"/>
              </a:ext>
            </a:extLst>
          </p:cNvPr>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a:extLst>
              <a:ext uri="{FF2B5EF4-FFF2-40B4-BE49-F238E27FC236}">
                <a16:creationId xmlns:a16="http://schemas.microsoft.com/office/drawing/2014/main" id="{E4E80F31-DDB9-12C7-3811-7DA7F8C3A3F4}"/>
              </a:ext>
            </a:extLst>
          </p:cNvPr>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a:extLst>
              <a:ext uri="{FF2B5EF4-FFF2-40B4-BE49-F238E27FC236}">
                <a16:creationId xmlns:a16="http://schemas.microsoft.com/office/drawing/2014/main" id="{9D4760C9-D9BF-0153-7E97-E0F858D00210}"/>
              </a:ext>
            </a:extLst>
          </p:cNvPr>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Προσδοκίες για το αποτέλεσμα: </a:t>
            </a:r>
            <a:r>
              <a:rPr lang="el-GR" sz="1400" dirty="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dirty="0">
                <a:solidFill>
                  <a:srgbClr val="000000"/>
                </a:solidFill>
                <a:latin typeface="Corbel"/>
                <a:ea typeface="Corbel"/>
                <a:cs typeface="Corbel"/>
                <a:sym typeface="Corbel"/>
              </a:rPr>
              <a:t>×</a:t>
            </a:r>
            <a:r>
              <a:rPr lang="el-GR" sz="1400" dirty="0">
                <a:solidFill>
                  <a:schemeClr val="dk1"/>
                </a:solidFill>
                <a:latin typeface="Corbel"/>
                <a:ea typeface="Corbel"/>
                <a:cs typeface="Corbel"/>
                <a:sym typeface="Corbel"/>
              </a:rPr>
              <a:t> σημασία των αποτελεσμάτων σε μένα</a:t>
            </a:r>
            <a:endParaRPr dirty="0"/>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Προβλεπόμενη επιρροή/συναισθήματα</a:t>
            </a:r>
            <a:endParaRPr sz="1400" b="1" dirty="0">
              <a:solidFill>
                <a:schemeClr val="dk1"/>
              </a:solidFill>
              <a:latin typeface="Corbel"/>
              <a:ea typeface="Corbel"/>
              <a:cs typeface="Corbel"/>
              <a:sym typeface="Corbel"/>
            </a:endParaRPr>
          </a:p>
        </p:txBody>
      </p:sp>
      <p:sp>
        <p:nvSpPr>
          <p:cNvPr id="281" name="Google Shape;281;p12">
            <a:extLst>
              <a:ext uri="{FF2B5EF4-FFF2-40B4-BE49-F238E27FC236}">
                <a16:creationId xmlns:a16="http://schemas.microsoft.com/office/drawing/2014/main" id="{6CB5DE8C-3BB2-087D-5354-8FE019B3666F}"/>
              </a:ext>
            </a:extLst>
          </p:cNvPr>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Υποκειμενικοί κανόνες: </a:t>
            </a:r>
            <a:r>
              <a:rPr lang="el-GR" sz="1400" dirty="0">
                <a:solidFill>
                  <a:schemeClr val="dk1"/>
                </a:solidFill>
                <a:latin typeface="Corbel"/>
                <a:ea typeface="Corbel"/>
                <a:cs typeface="Corbel"/>
                <a:sym typeface="Corbel"/>
              </a:rPr>
              <a:t>Πεποίθηση ότι σημαντικά για μένα πρόσωπα θεωρούν ότι </a:t>
            </a:r>
            <a:r>
              <a:rPr lang="el-GR" sz="1400" u="sng" dirty="0">
                <a:solidFill>
                  <a:schemeClr val="dk1"/>
                </a:solidFill>
                <a:latin typeface="Corbel"/>
                <a:ea typeface="Corbel"/>
                <a:cs typeface="Corbel"/>
                <a:sym typeface="Corbel"/>
              </a:rPr>
              <a:t>μπορώ /δεν μπορώ </a:t>
            </a:r>
            <a:r>
              <a:rPr lang="el-GR" sz="1400" dirty="0">
                <a:solidFill>
                  <a:schemeClr val="dk1"/>
                </a:solidFill>
                <a:latin typeface="Corbel"/>
                <a:ea typeface="Corbel"/>
                <a:cs typeface="Corbel"/>
                <a:sym typeface="Corbel"/>
              </a:rPr>
              <a:t>να εκτελέσω τη συμπεριφορά × τα κίνητρα μου να το κάνω</a:t>
            </a:r>
            <a:endParaRPr dirty="0"/>
          </a:p>
          <a:p>
            <a:pPr marL="285750" marR="0" lvl="0" indent="-196850" algn="l" rtl="0">
              <a:spcBef>
                <a:spcPts val="0"/>
              </a:spcBef>
              <a:spcAft>
                <a:spcPts val="0"/>
              </a:spcAft>
              <a:buClr>
                <a:schemeClr val="dk1"/>
              </a:buClr>
              <a:buSzPts val="1400"/>
              <a:buFont typeface="Arial"/>
              <a:buNone/>
            </a:pPr>
            <a:endParaRPr sz="1400" b="1" dirty="0">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Περιγραφικοί κανόνες:  </a:t>
            </a:r>
            <a:r>
              <a:rPr lang="el-GR" sz="1400" dirty="0">
                <a:solidFill>
                  <a:schemeClr val="dk1"/>
                </a:solidFill>
                <a:latin typeface="Corbel"/>
                <a:ea typeface="Corbel"/>
                <a:cs typeface="Corbel"/>
                <a:sym typeface="Corbel"/>
              </a:rPr>
              <a:t>Πεποίθηση ότι σημαντικά για μένα άτομα τα </a:t>
            </a:r>
            <a:r>
              <a:rPr lang="el-GR" sz="1400" u="sng" dirty="0">
                <a:solidFill>
                  <a:schemeClr val="dk1"/>
                </a:solidFill>
                <a:latin typeface="Corbel"/>
                <a:ea typeface="Corbel"/>
                <a:cs typeface="Corbel"/>
                <a:sym typeface="Corbel"/>
              </a:rPr>
              <a:t>εγκρίνουν</a:t>
            </a:r>
            <a:r>
              <a:rPr lang="el-GR" sz="1400" dirty="0">
                <a:solidFill>
                  <a:schemeClr val="dk1"/>
                </a:solidFill>
                <a:latin typeface="Corbel"/>
                <a:ea typeface="Corbel"/>
                <a:cs typeface="Corbel"/>
                <a:sym typeface="Corbel"/>
              </a:rPr>
              <a:t> και τα καταναλώνουν και οι ίδιοι</a:t>
            </a:r>
            <a:endParaRPr sz="1400" dirty="0">
              <a:solidFill>
                <a:schemeClr val="dk1"/>
              </a:solidFill>
              <a:latin typeface="Corbel"/>
              <a:ea typeface="Corbel"/>
              <a:cs typeface="Corbel"/>
              <a:sym typeface="Corbel"/>
            </a:endParaRPr>
          </a:p>
        </p:txBody>
      </p:sp>
      <p:sp>
        <p:nvSpPr>
          <p:cNvPr id="282" name="Google Shape;282;p12">
            <a:extLst>
              <a:ext uri="{FF2B5EF4-FFF2-40B4-BE49-F238E27FC236}">
                <a16:creationId xmlns:a16="http://schemas.microsoft.com/office/drawing/2014/main" id="{F0CD5056-5B08-A9AA-9618-2C5DD6CC67E6}"/>
              </a:ext>
            </a:extLst>
          </p:cNvPr>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a:extLst>
              <a:ext uri="{FF2B5EF4-FFF2-40B4-BE49-F238E27FC236}">
                <a16:creationId xmlns:a16="http://schemas.microsoft.com/office/drawing/2014/main" id="{75C32C37-E8A5-83B5-223E-B199F7E51B5D}"/>
              </a:ext>
            </a:extLst>
          </p:cNvPr>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a:extLst>
              <a:ext uri="{FF2B5EF4-FFF2-40B4-BE49-F238E27FC236}">
                <a16:creationId xmlns:a16="http://schemas.microsoft.com/office/drawing/2014/main" id="{D9C37A42-AD6C-57A3-3C89-738B948C7CA1}"/>
              </a:ext>
            </a:extLst>
          </p:cNvPr>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a:extLst>
              <a:ext uri="{FF2B5EF4-FFF2-40B4-BE49-F238E27FC236}">
                <a16:creationId xmlns:a16="http://schemas.microsoft.com/office/drawing/2014/main" id="{45048ABA-F0AD-F651-2970-3D9938FFF956}"/>
              </a:ext>
            </a:extLst>
          </p:cNvPr>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a:extLst>
              <a:ext uri="{FF2B5EF4-FFF2-40B4-BE49-F238E27FC236}">
                <a16:creationId xmlns:a16="http://schemas.microsoft.com/office/drawing/2014/main" id="{E970F611-02CE-7C70-E787-A28B1644136B}"/>
              </a:ext>
            </a:extLst>
          </p:cNvPr>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a:extLst>
              <a:ext uri="{FF2B5EF4-FFF2-40B4-BE49-F238E27FC236}">
                <a16:creationId xmlns:a16="http://schemas.microsoft.com/office/drawing/2014/main" id="{68CEAE71-7F2E-D9CF-F115-35B6BBB418B8}"/>
              </a:ext>
            </a:extLst>
          </p:cNvPr>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a:extLst>
              <a:ext uri="{FF2B5EF4-FFF2-40B4-BE49-F238E27FC236}">
                <a16:creationId xmlns:a16="http://schemas.microsoft.com/office/drawing/2014/main" id="{0395D508-5F0C-D82E-5B25-9CF2C4B2C840}"/>
              </a:ext>
            </a:extLst>
          </p:cNvPr>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a:extLst>
              <a:ext uri="{FF2B5EF4-FFF2-40B4-BE49-F238E27FC236}">
                <a16:creationId xmlns:a16="http://schemas.microsoft.com/office/drawing/2014/main" id="{6C73D2C9-C5E0-A875-9C17-16C7EAFFD80D}"/>
              </a:ext>
            </a:extLst>
          </p:cNvPr>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a:extLst>
              <a:ext uri="{FF2B5EF4-FFF2-40B4-BE49-F238E27FC236}">
                <a16:creationId xmlns:a16="http://schemas.microsoft.com/office/drawing/2014/main" id="{E0C54120-F3E7-36D5-1E7E-E5211E2C79D6}"/>
              </a:ext>
            </a:extLst>
          </p:cNvPr>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a:extLst>
              <a:ext uri="{FF2B5EF4-FFF2-40B4-BE49-F238E27FC236}">
                <a16:creationId xmlns:a16="http://schemas.microsoft.com/office/drawing/2014/main" id="{A3FA321A-4B1C-4F0F-069D-05CE059D349F}"/>
              </a:ext>
            </a:extLst>
          </p:cNvPr>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a:extLst>
              <a:ext uri="{FF2B5EF4-FFF2-40B4-BE49-F238E27FC236}">
                <a16:creationId xmlns:a16="http://schemas.microsoft.com/office/drawing/2014/main" id="{F3BF1759-C95D-2C88-2633-E19A35DAD7DA}"/>
              </a:ext>
            </a:extLst>
          </p:cNvPr>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a:extLst>
              <a:ext uri="{FF2B5EF4-FFF2-40B4-BE49-F238E27FC236}">
                <a16:creationId xmlns:a16="http://schemas.microsoft.com/office/drawing/2014/main" id="{AD90F5FA-4304-3D27-EB20-3456A79AE69A}"/>
              </a:ext>
            </a:extLst>
          </p:cNvPr>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a:extLst>
              <a:ext uri="{FF2B5EF4-FFF2-40B4-BE49-F238E27FC236}">
                <a16:creationId xmlns:a16="http://schemas.microsoft.com/office/drawing/2014/main" id="{F6105ED8-36FB-82FD-4E2E-FC89180F957D}"/>
              </a:ext>
            </a:extLst>
          </p:cNvPr>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a:extLst>
              <a:ext uri="{FF2B5EF4-FFF2-40B4-BE49-F238E27FC236}">
                <a16:creationId xmlns:a16="http://schemas.microsoft.com/office/drawing/2014/main" id="{2172EE79-137D-1BF4-8CBD-C86AB6986F81}"/>
              </a:ext>
            </a:extLst>
          </p:cNvPr>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a:extLst>
              <a:ext uri="{FF2B5EF4-FFF2-40B4-BE49-F238E27FC236}">
                <a16:creationId xmlns:a16="http://schemas.microsoft.com/office/drawing/2014/main" id="{EE40B4F3-094F-32D4-3B0A-1A6876501299}"/>
              </a:ext>
            </a:extLst>
          </p:cNvPr>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a:extLst>
              <a:ext uri="{FF2B5EF4-FFF2-40B4-BE49-F238E27FC236}">
                <a16:creationId xmlns:a16="http://schemas.microsoft.com/office/drawing/2014/main" id="{F98C0384-9CE7-3B82-1FB0-863F9F3158A4}"/>
              </a:ext>
            </a:extLst>
          </p:cNvPr>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a:extLst>
              <a:ext uri="{FF2B5EF4-FFF2-40B4-BE49-F238E27FC236}">
                <a16:creationId xmlns:a16="http://schemas.microsoft.com/office/drawing/2014/main" id="{9CB5931D-AE8F-1BCB-DF5E-0A2E5753F4AD}"/>
              </a:ext>
            </a:extLst>
          </p:cNvPr>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a:extLst>
              <a:ext uri="{FF2B5EF4-FFF2-40B4-BE49-F238E27FC236}">
                <a16:creationId xmlns:a16="http://schemas.microsoft.com/office/drawing/2014/main" id="{13F69A52-4866-1692-0F61-141EEF263559}"/>
              </a:ext>
            </a:extLst>
          </p:cNvPr>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a:extLst>
              <a:ext uri="{FF2B5EF4-FFF2-40B4-BE49-F238E27FC236}">
                <a16:creationId xmlns:a16="http://schemas.microsoft.com/office/drawing/2014/main" id="{EADA8AAC-7027-E6F0-F5EF-35413A79AADC}"/>
              </a:ext>
            </a:extLst>
          </p:cNvPr>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a:extLst>
              <a:ext uri="{FF2B5EF4-FFF2-40B4-BE49-F238E27FC236}">
                <a16:creationId xmlns:a16="http://schemas.microsoft.com/office/drawing/2014/main" id="{B5BD9B66-93CC-FB66-1102-9E6A650CB24C}"/>
              </a:ext>
            </a:extLst>
          </p:cNvPr>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a:extLst>
              <a:ext uri="{FF2B5EF4-FFF2-40B4-BE49-F238E27FC236}">
                <a16:creationId xmlns:a16="http://schemas.microsoft.com/office/drawing/2014/main" id="{6C4934C9-19C3-ADCF-FC6B-F89D6E45408A}"/>
              </a:ext>
            </a:extLst>
          </p:cNvPr>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a:extLst>
              <a:ext uri="{FF2B5EF4-FFF2-40B4-BE49-F238E27FC236}">
                <a16:creationId xmlns:a16="http://schemas.microsoft.com/office/drawing/2014/main" id="{9B267C90-4B8A-7DCA-105E-15F216B19E29}"/>
              </a:ext>
            </a:extLst>
          </p:cNvPr>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
        <p:nvSpPr>
          <p:cNvPr id="2" name="Rectangle: Rounded Corners 1">
            <a:extLst>
              <a:ext uri="{FF2B5EF4-FFF2-40B4-BE49-F238E27FC236}">
                <a16:creationId xmlns:a16="http://schemas.microsoft.com/office/drawing/2014/main" id="{3AFC4037-ADB6-14AA-54A4-F1C99388AC01}"/>
              </a:ext>
            </a:extLst>
          </p:cNvPr>
          <p:cNvSpPr/>
          <p:nvPr/>
        </p:nvSpPr>
        <p:spPr>
          <a:xfrm>
            <a:off x="5961898" y="3309153"/>
            <a:ext cx="1702027" cy="105555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0138A5D-5DDD-FB81-F53B-65C8D3431CF6}"/>
              </a:ext>
            </a:extLst>
          </p:cNvPr>
          <p:cNvSpPr/>
          <p:nvPr/>
        </p:nvSpPr>
        <p:spPr>
          <a:xfrm>
            <a:off x="2074805" y="2692164"/>
            <a:ext cx="3678295" cy="209906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2892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graphicFrame>
        <p:nvGraphicFramePr>
          <p:cNvPr id="365" name="Google Shape;365;p20"/>
          <p:cNvGraphicFramePr/>
          <p:nvPr/>
        </p:nvGraphicFramePr>
        <p:xfrm>
          <a:off x="480423" y="580711"/>
          <a:ext cx="11410125" cy="1066810"/>
        </p:xfrm>
        <a:graphic>
          <a:graphicData uri="http://schemas.openxmlformats.org/drawingml/2006/table">
            <a:tbl>
              <a:tblPr firstRow="1" bandRow="1">
                <a:noFill/>
              </a:tblPr>
              <a:tblGrid>
                <a:gridCol w="114101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Θεωρία σχεδιασμένης συμπεριφοράς: </a:t>
                      </a:r>
                      <a:endParaRPr/>
                    </a:p>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βασικές δομές &amp; χρήση σε παρεμβάσεις διατροφικής αγωγής.</a:t>
                      </a:r>
                      <a:endParaRPr/>
                    </a:p>
                  </a:txBody>
                  <a:tcPr marL="91450" marR="91450" marT="45725" marB="45725"/>
                </a:tc>
                <a:extLst>
                  <a:ext uri="{0D108BD9-81ED-4DB2-BD59-A6C34878D82A}">
                    <a16:rowId xmlns:a16="http://schemas.microsoft.com/office/drawing/2014/main" val="10000"/>
                  </a:ext>
                </a:extLst>
              </a:tr>
            </a:tbl>
          </a:graphicData>
        </a:graphic>
      </p:graphicFrame>
      <p:sp>
        <p:nvSpPr>
          <p:cNvPr id="366" name="Google Shape;366;p20"/>
          <p:cNvSpPr txBox="1">
            <a:spLocks noGrp="1"/>
          </p:cNvSpPr>
          <p:nvPr>
            <p:ph type="body" idx="1"/>
          </p:nvPr>
        </p:nvSpPr>
        <p:spPr>
          <a:xfrm>
            <a:off x="2605154" y="3308871"/>
            <a:ext cx="4398992" cy="823912"/>
          </a:xfrm>
          <a:prstGeom prst="rect">
            <a:avLst/>
          </a:prstGeom>
          <a:noFill/>
          <a:ln>
            <a:noFill/>
          </a:ln>
        </p:spPr>
        <p:txBody>
          <a:bodyPr spcFirstLastPara="1" wrap="square" lIns="91425" tIns="45700" rIns="91425" bIns="45700" anchor="b" anchorCtr="0">
            <a:noAutofit/>
          </a:bodyPr>
          <a:lstStyle/>
          <a:p>
            <a:pPr marL="0" lvl="0" indent="0" algn="l" rtl="0">
              <a:lnSpc>
                <a:spcPct val="110000"/>
              </a:lnSpc>
              <a:spcBef>
                <a:spcPts val="0"/>
              </a:spcBef>
              <a:spcAft>
                <a:spcPts val="0"/>
              </a:spcAft>
              <a:buClr>
                <a:schemeClr val="dk1"/>
              </a:buClr>
              <a:buSzPts val="2000"/>
              <a:buNone/>
            </a:pPr>
            <a:r>
              <a:rPr lang="el-GR" sz="2000">
                <a:latin typeface="Corbel"/>
                <a:ea typeface="Corbel"/>
                <a:cs typeface="Corbel"/>
                <a:sym typeface="Corbel"/>
              </a:rPr>
              <a:t>Άτομα, πεποιθήσεις σημαντικών για αυτά ανθρώπων που εγκρίνουν ή όχι την εφαρμογή μιας συμπεριφοράς</a:t>
            </a:r>
            <a:endParaRPr/>
          </a:p>
        </p:txBody>
      </p:sp>
      <p:sp>
        <p:nvSpPr>
          <p:cNvPr id="367" name="Google Shape;367;p20"/>
          <p:cNvSpPr txBox="1">
            <a:spLocks noGrp="1"/>
          </p:cNvSpPr>
          <p:nvPr>
            <p:ph type="body" idx="2"/>
          </p:nvPr>
        </p:nvSpPr>
        <p:spPr>
          <a:xfrm>
            <a:off x="2718429" y="4425561"/>
            <a:ext cx="4172441" cy="2207649"/>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chemeClr val="dk1"/>
              </a:buClr>
              <a:buSzPts val="2000"/>
              <a:buNone/>
            </a:pPr>
            <a:r>
              <a:rPr lang="el-GR" sz="2000">
                <a:latin typeface="Corbel"/>
                <a:ea typeface="Corbel"/>
                <a:cs typeface="Corbel"/>
                <a:sym typeface="Corbel"/>
              </a:rPr>
              <a:t>Παροχή βοήθειας στους συμμετέχοντες για να αποσαφηνίσουν τις προσδοκίες των σημαντικών άλλων για τη συμπεριφορά τους και αξιολόγηση εάν θα συμμορφωθούν ή όχι.</a:t>
            </a:r>
            <a:endParaRPr/>
          </a:p>
        </p:txBody>
      </p:sp>
      <p:sp>
        <p:nvSpPr>
          <p:cNvPr id="368" name="Google Shape;368;p20"/>
          <p:cNvSpPr/>
          <p:nvPr/>
        </p:nvSpPr>
        <p:spPr>
          <a:xfrm>
            <a:off x="2605154" y="2292981"/>
            <a:ext cx="4547433"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b="1">
                <a:solidFill>
                  <a:schemeClr val="accent1"/>
                </a:solidFill>
                <a:latin typeface="Corbel"/>
                <a:ea typeface="Corbel"/>
                <a:cs typeface="Corbel"/>
                <a:sym typeface="Corbel"/>
              </a:rPr>
              <a:t>Αντιληπτοί κανόνες: υποκειμενικοί κανόνες</a:t>
            </a:r>
            <a:endParaRPr/>
          </a:p>
        </p:txBody>
      </p:sp>
      <p:sp>
        <p:nvSpPr>
          <p:cNvPr id="369" name="Google Shape;369;p20"/>
          <p:cNvSpPr txBox="1"/>
          <p:nvPr/>
        </p:nvSpPr>
        <p:spPr>
          <a:xfrm>
            <a:off x="118335" y="2092763"/>
            <a:ext cx="265713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accent1"/>
                </a:solidFill>
                <a:latin typeface="Corbel"/>
                <a:ea typeface="Corbel"/>
                <a:cs typeface="Corbel"/>
                <a:sym typeface="Corbel"/>
              </a:rPr>
              <a:t>Δομή της θεωρίας </a:t>
            </a:r>
            <a:r>
              <a:rPr lang="el-GR" sz="1800">
                <a:solidFill>
                  <a:schemeClr val="accent1"/>
                </a:solidFill>
                <a:latin typeface="Corbel"/>
                <a:ea typeface="Corbel"/>
                <a:cs typeface="Corbel"/>
                <a:sym typeface="Corbel"/>
              </a:rPr>
              <a:t>(Παράγοντας αλλαγής συμπεριφοράς)</a:t>
            </a:r>
            <a:endParaRPr sz="1800">
              <a:solidFill>
                <a:schemeClr val="accent1"/>
              </a:solidFill>
              <a:latin typeface="Corbel"/>
              <a:ea typeface="Corbel"/>
              <a:cs typeface="Corbel"/>
              <a:sym typeface="Corbel"/>
            </a:endParaRPr>
          </a:p>
        </p:txBody>
      </p:sp>
      <p:sp>
        <p:nvSpPr>
          <p:cNvPr id="370" name="Google Shape;370;p20"/>
          <p:cNvSpPr txBox="1"/>
          <p:nvPr/>
        </p:nvSpPr>
        <p:spPr>
          <a:xfrm>
            <a:off x="390933" y="3308871"/>
            <a:ext cx="193296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dk1"/>
                </a:solidFill>
                <a:latin typeface="Corbel"/>
                <a:ea typeface="Corbel"/>
                <a:cs typeface="Corbel"/>
                <a:sym typeface="Corbel"/>
              </a:rPr>
              <a:t>Ορισμός</a:t>
            </a:r>
            <a:endParaRPr sz="1800" b="1">
              <a:solidFill>
                <a:schemeClr val="dk1"/>
              </a:solidFill>
              <a:latin typeface="Corbel"/>
              <a:ea typeface="Corbel"/>
              <a:cs typeface="Corbel"/>
              <a:sym typeface="Corbel"/>
            </a:endParaRPr>
          </a:p>
        </p:txBody>
      </p:sp>
      <p:sp>
        <p:nvSpPr>
          <p:cNvPr id="371" name="Google Shape;371;p20"/>
          <p:cNvSpPr txBox="1"/>
          <p:nvPr/>
        </p:nvSpPr>
        <p:spPr>
          <a:xfrm>
            <a:off x="208176" y="4295331"/>
            <a:ext cx="229847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rgbClr val="009999"/>
                </a:solidFill>
                <a:latin typeface="Corbel"/>
                <a:ea typeface="Corbel"/>
                <a:cs typeface="Corbel"/>
                <a:sym typeface="Corbel"/>
              </a:rPr>
              <a:t>Χρήση στη διατροφική αγωγή</a:t>
            </a:r>
            <a:endParaRPr/>
          </a:p>
        </p:txBody>
      </p:sp>
      <p:sp>
        <p:nvSpPr>
          <p:cNvPr id="372" name="Google Shape;372;p20"/>
          <p:cNvSpPr txBox="1"/>
          <p:nvPr/>
        </p:nvSpPr>
        <p:spPr>
          <a:xfrm>
            <a:off x="7168013" y="3179542"/>
            <a:ext cx="4722535" cy="823912"/>
          </a:xfrm>
          <a:prstGeom prst="rect">
            <a:avLst/>
          </a:prstGeom>
          <a:noFill/>
          <a:ln>
            <a:noFill/>
          </a:ln>
        </p:spPr>
        <p:txBody>
          <a:bodyPr spcFirstLastPara="1" wrap="square" lIns="91425" tIns="45700" rIns="91425" bIns="45700" anchor="b" anchorCtr="0">
            <a:noAutofit/>
          </a:bodyPr>
          <a:lstStyle/>
          <a:p>
            <a:pPr marL="0" marR="0" lvl="0" indent="0" algn="ctr" rtl="0">
              <a:lnSpc>
                <a:spcPct val="110000"/>
              </a:lnSpc>
              <a:spcBef>
                <a:spcPts val="0"/>
              </a:spcBef>
              <a:spcAft>
                <a:spcPts val="0"/>
              </a:spcAft>
              <a:buClr>
                <a:schemeClr val="dk1"/>
              </a:buClr>
              <a:buSzPts val="2000"/>
              <a:buFont typeface="Arial"/>
              <a:buNone/>
            </a:pPr>
            <a:r>
              <a:rPr lang="el-GR" sz="2000" b="1" cap="none">
                <a:solidFill>
                  <a:schemeClr val="dk1"/>
                </a:solidFill>
                <a:latin typeface="Corbel"/>
                <a:ea typeface="Corbel"/>
                <a:cs typeface="Corbel"/>
                <a:sym typeface="Corbel"/>
              </a:rPr>
              <a:t>Ατομικές πεποιθήσεις για τις στάσεις σημαντικών για αυτούς ατόμων σχετικά με τη συμπεριφορά.</a:t>
            </a:r>
            <a:endParaRPr/>
          </a:p>
        </p:txBody>
      </p:sp>
      <p:sp>
        <p:nvSpPr>
          <p:cNvPr id="373" name="Google Shape;373;p20"/>
          <p:cNvSpPr txBox="1"/>
          <p:nvPr/>
        </p:nvSpPr>
        <p:spPr>
          <a:xfrm>
            <a:off x="6915269" y="4069640"/>
            <a:ext cx="5228022" cy="2207649"/>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chemeClr val="dk1"/>
              </a:buClr>
              <a:buSzPts val="2000"/>
              <a:buFont typeface="Arial"/>
              <a:buNone/>
            </a:pPr>
            <a:r>
              <a:rPr lang="el-GR" sz="2000" dirty="0">
                <a:solidFill>
                  <a:schemeClr val="dk1"/>
                </a:solidFill>
                <a:latin typeface="Corbel"/>
                <a:ea typeface="Corbel"/>
                <a:cs typeface="Corbel"/>
                <a:sym typeface="Corbel"/>
              </a:rPr>
              <a:t>Π.χ. Παροχή δεδομένων που δείχνουν ότι πολλοί έφηβοι καταναλώνουν φρούτα και λαχανικά. Διόρθωση παρανοήσεων. Επίδειξη ότι η κατανάλωση φρούτων και λαχανικών είναι «της μόδας». Χρήση συνομηλίκων ἡ μοντέλων που χαίρουν εκτίμησης για την ενθάρρυνση κατανάλωσης φρούτων &amp; λαχανικών.</a:t>
            </a:r>
            <a:endParaRPr dirty="0"/>
          </a:p>
        </p:txBody>
      </p:sp>
      <p:sp>
        <p:nvSpPr>
          <p:cNvPr id="374" name="Google Shape;374;p20"/>
          <p:cNvSpPr/>
          <p:nvPr/>
        </p:nvSpPr>
        <p:spPr>
          <a:xfrm>
            <a:off x="7152587" y="2376679"/>
            <a:ext cx="4547433"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200" b="1">
                <a:solidFill>
                  <a:schemeClr val="accent1"/>
                </a:solidFill>
                <a:latin typeface="Corbel"/>
                <a:ea typeface="Corbel"/>
                <a:cs typeface="Corbel"/>
                <a:sym typeface="Corbel"/>
              </a:rPr>
              <a:t>Περιγραφικοί κανόνες</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B52426A1-B190-98D4-60CF-7F979738207A}"/>
            </a:ext>
          </a:extLst>
        </p:cNvPr>
        <p:cNvGrpSpPr/>
        <p:nvPr/>
      </p:nvGrpSpPr>
      <p:grpSpPr>
        <a:xfrm>
          <a:off x="0" y="0"/>
          <a:ext cx="0" cy="0"/>
          <a:chOff x="0" y="0"/>
          <a:chExt cx="0" cy="0"/>
        </a:xfrm>
      </p:grpSpPr>
      <p:sp>
        <p:nvSpPr>
          <p:cNvPr id="278" name="Google Shape;278;p12">
            <a:extLst>
              <a:ext uri="{FF2B5EF4-FFF2-40B4-BE49-F238E27FC236}">
                <a16:creationId xmlns:a16="http://schemas.microsoft.com/office/drawing/2014/main" id="{F319A570-3896-2A47-BE3D-A735CC67E50C}"/>
              </a:ext>
            </a:extLst>
          </p:cNvPr>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a:extLst>
              <a:ext uri="{FF2B5EF4-FFF2-40B4-BE49-F238E27FC236}">
                <a16:creationId xmlns:a16="http://schemas.microsoft.com/office/drawing/2014/main" id="{1EB82F94-0FEC-0C63-A939-984B765E51C9}"/>
              </a:ext>
            </a:extLst>
          </p:cNvPr>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a:extLst>
              <a:ext uri="{FF2B5EF4-FFF2-40B4-BE49-F238E27FC236}">
                <a16:creationId xmlns:a16="http://schemas.microsoft.com/office/drawing/2014/main" id="{CCEA50DD-B135-C1B4-FB02-ADCE29A9E356}"/>
              </a:ext>
            </a:extLst>
          </p:cNvPr>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Προσδοκίες για το αποτέλεσμα: </a:t>
            </a:r>
            <a:r>
              <a:rPr lang="el-GR" sz="1400" dirty="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dirty="0">
                <a:solidFill>
                  <a:srgbClr val="000000"/>
                </a:solidFill>
                <a:latin typeface="Corbel"/>
                <a:ea typeface="Corbel"/>
                <a:cs typeface="Corbel"/>
                <a:sym typeface="Corbel"/>
              </a:rPr>
              <a:t>×</a:t>
            </a:r>
            <a:r>
              <a:rPr lang="el-GR" sz="1400" dirty="0">
                <a:solidFill>
                  <a:schemeClr val="dk1"/>
                </a:solidFill>
                <a:latin typeface="Corbel"/>
                <a:ea typeface="Corbel"/>
                <a:cs typeface="Corbel"/>
                <a:sym typeface="Corbel"/>
              </a:rPr>
              <a:t> σημασία των αποτελεσμάτων σε μένα</a:t>
            </a:r>
            <a:endParaRPr dirty="0"/>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Προβλεπόμενη επιρροή/συναισθήματα</a:t>
            </a:r>
            <a:endParaRPr sz="1400" b="1" dirty="0">
              <a:solidFill>
                <a:schemeClr val="dk1"/>
              </a:solidFill>
              <a:latin typeface="Corbel"/>
              <a:ea typeface="Corbel"/>
              <a:cs typeface="Corbel"/>
              <a:sym typeface="Corbel"/>
            </a:endParaRPr>
          </a:p>
        </p:txBody>
      </p:sp>
      <p:sp>
        <p:nvSpPr>
          <p:cNvPr id="281" name="Google Shape;281;p12">
            <a:extLst>
              <a:ext uri="{FF2B5EF4-FFF2-40B4-BE49-F238E27FC236}">
                <a16:creationId xmlns:a16="http://schemas.microsoft.com/office/drawing/2014/main" id="{3AFDAF67-B0EA-06C1-1D4C-2D944961D525}"/>
              </a:ext>
            </a:extLst>
          </p:cNvPr>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Υποκειμενικοί κανόνες: </a:t>
            </a:r>
            <a:r>
              <a:rPr lang="el-GR" sz="1400">
                <a:solidFill>
                  <a:schemeClr val="dk1"/>
                </a:solidFill>
                <a:latin typeface="Corbel"/>
                <a:ea typeface="Corbel"/>
                <a:cs typeface="Corbel"/>
                <a:sym typeface="Corbel"/>
              </a:rPr>
              <a:t>Πεποίθηση ότι σημαντικά για μένα πρόσωπα θεωρούν ότι μπορώ /δε μπορώ να εκτελέσω τη συμπεριφορά × τα κίνητρα μου να το κάνω</a:t>
            </a:r>
            <a:endParaRPr/>
          </a:p>
          <a:p>
            <a:pPr marL="285750" marR="0" lvl="0" indent="-196850" algn="l" rtl="0">
              <a:spcBef>
                <a:spcPts val="0"/>
              </a:spcBef>
              <a:spcAft>
                <a:spcPts val="0"/>
              </a:spcAft>
              <a:buClr>
                <a:schemeClr val="dk1"/>
              </a:buClr>
              <a:buSzPts val="1400"/>
              <a:buFont typeface="Arial"/>
              <a:buNone/>
            </a:pPr>
            <a:endParaRPr sz="1400" b="1">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Περιγραφικοί κανόνες:  </a:t>
            </a:r>
            <a:r>
              <a:rPr lang="el-GR" sz="1400">
                <a:solidFill>
                  <a:schemeClr val="dk1"/>
                </a:solidFill>
                <a:latin typeface="Corbel"/>
                <a:ea typeface="Corbel"/>
                <a:cs typeface="Corbel"/>
                <a:sym typeface="Corbel"/>
              </a:rPr>
              <a:t>Πεποίθηση ότι σημαντικά για μένα άτομα τα εγκρίνουν και τα καταναλώνουν και οι ίδιοι</a:t>
            </a:r>
            <a:endParaRPr sz="1400">
              <a:solidFill>
                <a:schemeClr val="dk1"/>
              </a:solidFill>
              <a:latin typeface="Corbel"/>
              <a:ea typeface="Corbel"/>
              <a:cs typeface="Corbel"/>
              <a:sym typeface="Corbel"/>
            </a:endParaRPr>
          </a:p>
        </p:txBody>
      </p:sp>
      <p:sp>
        <p:nvSpPr>
          <p:cNvPr id="282" name="Google Shape;282;p12">
            <a:extLst>
              <a:ext uri="{FF2B5EF4-FFF2-40B4-BE49-F238E27FC236}">
                <a16:creationId xmlns:a16="http://schemas.microsoft.com/office/drawing/2014/main" id="{44030CC6-BC94-2B33-ADE6-F0E79621CF1E}"/>
              </a:ext>
            </a:extLst>
          </p:cNvPr>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a:extLst>
              <a:ext uri="{FF2B5EF4-FFF2-40B4-BE49-F238E27FC236}">
                <a16:creationId xmlns:a16="http://schemas.microsoft.com/office/drawing/2014/main" id="{06BA3E07-19AC-679E-07EE-D37F70DFB0DC}"/>
              </a:ext>
            </a:extLst>
          </p:cNvPr>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a:extLst>
              <a:ext uri="{FF2B5EF4-FFF2-40B4-BE49-F238E27FC236}">
                <a16:creationId xmlns:a16="http://schemas.microsoft.com/office/drawing/2014/main" id="{A111E140-A493-9D2D-5AE4-A41CCBFACDF2}"/>
              </a:ext>
            </a:extLst>
          </p:cNvPr>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a:extLst>
              <a:ext uri="{FF2B5EF4-FFF2-40B4-BE49-F238E27FC236}">
                <a16:creationId xmlns:a16="http://schemas.microsoft.com/office/drawing/2014/main" id="{51B3AF9D-43AD-FCE3-94A0-DCEFEFF4F68F}"/>
              </a:ext>
            </a:extLst>
          </p:cNvPr>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a:extLst>
              <a:ext uri="{FF2B5EF4-FFF2-40B4-BE49-F238E27FC236}">
                <a16:creationId xmlns:a16="http://schemas.microsoft.com/office/drawing/2014/main" id="{7524E592-CECB-5CE3-2CAD-F30F91829CFB}"/>
              </a:ext>
            </a:extLst>
          </p:cNvPr>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a:extLst>
              <a:ext uri="{FF2B5EF4-FFF2-40B4-BE49-F238E27FC236}">
                <a16:creationId xmlns:a16="http://schemas.microsoft.com/office/drawing/2014/main" id="{01C1B1DC-9E1C-3AFF-BDF6-FEEAE515F167}"/>
              </a:ext>
            </a:extLst>
          </p:cNvPr>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a:extLst>
              <a:ext uri="{FF2B5EF4-FFF2-40B4-BE49-F238E27FC236}">
                <a16:creationId xmlns:a16="http://schemas.microsoft.com/office/drawing/2014/main" id="{777859B6-A8B6-07D8-E169-0D074BA88B58}"/>
              </a:ext>
            </a:extLst>
          </p:cNvPr>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a:extLst>
              <a:ext uri="{FF2B5EF4-FFF2-40B4-BE49-F238E27FC236}">
                <a16:creationId xmlns:a16="http://schemas.microsoft.com/office/drawing/2014/main" id="{752037DF-1E41-92D0-C340-FE7D6D2D1A00}"/>
              </a:ext>
            </a:extLst>
          </p:cNvPr>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a:extLst>
              <a:ext uri="{FF2B5EF4-FFF2-40B4-BE49-F238E27FC236}">
                <a16:creationId xmlns:a16="http://schemas.microsoft.com/office/drawing/2014/main" id="{B4331772-8277-1E05-BEA4-7E08589FFEB5}"/>
              </a:ext>
            </a:extLst>
          </p:cNvPr>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a:extLst>
              <a:ext uri="{FF2B5EF4-FFF2-40B4-BE49-F238E27FC236}">
                <a16:creationId xmlns:a16="http://schemas.microsoft.com/office/drawing/2014/main" id="{427D0FEB-9A7F-E82C-8CC0-C80F5600B2C0}"/>
              </a:ext>
            </a:extLst>
          </p:cNvPr>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a:extLst>
              <a:ext uri="{FF2B5EF4-FFF2-40B4-BE49-F238E27FC236}">
                <a16:creationId xmlns:a16="http://schemas.microsoft.com/office/drawing/2014/main" id="{85A25F80-843D-6257-F671-7FB4C708A5DF}"/>
              </a:ext>
            </a:extLst>
          </p:cNvPr>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a:extLst>
              <a:ext uri="{FF2B5EF4-FFF2-40B4-BE49-F238E27FC236}">
                <a16:creationId xmlns:a16="http://schemas.microsoft.com/office/drawing/2014/main" id="{CE9DBEF5-DD6D-CB6F-827F-1D654AF1BFB4}"/>
              </a:ext>
            </a:extLst>
          </p:cNvPr>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a:extLst>
              <a:ext uri="{FF2B5EF4-FFF2-40B4-BE49-F238E27FC236}">
                <a16:creationId xmlns:a16="http://schemas.microsoft.com/office/drawing/2014/main" id="{9478F505-0C67-FCB6-F859-A76305B4CF3A}"/>
              </a:ext>
            </a:extLst>
          </p:cNvPr>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a:extLst>
              <a:ext uri="{FF2B5EF4-FFF2-40B4-BE49-F238E27FC236}">
                <a16:creationId xmlns:a16="http://schemas.microsoft.com/office/drawing/2014/main" id="{766F4953-39AE-C9B2-E19C-B6DF64EDAEF9}"/>
              </a:ext>
            </a:extLst>
          </p:cNvPr>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a:extLst>
              <a:ext uri="{FF2B5EF4-FFF2-40B4-BE49-F238E27FC236}">
                <a16:creationId xmlns:a16="http://schemas.microsoft.com/office/drawing/2014/main" id="{F51C90E6-145D-CF45-5D8B-7DB418FAECC3}"/>
              </a:ext>
            </a:extLst>
          </p:cNvPr>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a:extLst>
              <a:ext uri="{FF2B5EF4-FFF2-40B4-BE49-F238E27FC236}">
                <a16:creationId xmlns:a16="http://schemas.microsoft.com/office/drawing/2014/main" id="{4F594E6B-DDBD-C825-8024-C34786E0566A}"/>
              </a:ext>
            </a:extLst>
          </p:cNvPr>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a:extLst>
              <a:ext uri="{FF2B5EF4-FFF2-40B4-BE49-F238E27FC236}">
                <a16:creationId xmlns:a16="http://schemas.microsoft.com/office/drawing/2014/main" id="{C6015282-77FE-87EA-973D-85C3B3A42F60}"/>
              </a:ext>
            </a:extLst>
          </p:cNvPr>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a:extLst>
              <a:ext uri="{FF2B5EF4-FFF2-40B4-BE49-F238E27FC236}">
                <a16:creationId xmlns:a16="http://schemas.microsoft.com/office/drawing/2014/main" id="{3BF9821D-F8A9-226D-C702-674F06324D74}"/>
              </a:ext>
            </a:extLst>
          </p:cNvPr>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a:extLst>
              <a:ext uri="{FF2B5EF4-FFF2-40B4-BE49-F238E27FC236}">
                <a16:creationId xmlns:a16="http://schemas.microsoft.com/office/drawing/2014/main" id="{7B684735-6E63-D405-BDE2-F1DBA0C0F0AE}"/>
              </a:ext>
            </a:extLst>
          </p:cNvPr>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a:extLst>
              <a:ext uri="{FF2B5EF4-FFF2-40B4-BE49-F238E27FC236}">
                <a16:creationId xmlns:a16="http://schemas.microsoft.com/office/drawing/2014/main" id="{849B0F3B-E9E6-B5D5-4277-8504535145D5}"/>
              </a:ext>
            </a:extLst>
          </p:cNvPr>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a:extLst>
              <a:ext uri="{FF2B5EF4-FFF2-40B4-BE49-F238E27FC236}">
                <a16:creationId xmlns:a16="http://schemas.microsoft.com/office/drawing/2014/main" id="{807DB0E4-CAF9-8DE1-627E-F66BE9CBA291}"/>
              </a:ext>
            </a:extLst>
          </p:cNvPr>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a:extLst>
              <a:ext uri="{FF2B5EF4-FFF2-40B4-BE49-F238E27FC236}">
                <a16:creationId xmlns:a16="http://schemas.microsoft.com/office/drawing/2014/main" id="{8BEBF4BF-F393-1623-3A0A-D8386F6813C5}"/>
              </a:ext>
            </a:extLst>
          </p:cNvPr>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
        <p:nvSpPr>
          <p:cNvPr id="2" name="Rectangle: Rounded Corners 1">
            <a:extLst>
              <a:ext uri="{FF2B5EF4-FFF2-40B4-BE49-F238E27FC236}">
                <a16:creationId xmlns:a16="http://schemas.microsoft.com/office/drawing/2014/main" id="{3209970D-E691-ACD5-AA89-7C7970A01CDF}"/>
              </a:ext>
            </a:extLst>
          </p:cNvPr>
          <p:cNvSpPr/>
          <p:nvPr/>
        </p:nvSpPr>
        <p:spPr>
          <a:xfrm>
            <a:off x="5961898" y="5310079"/>
            <a:ext cx="2063227" cy="105555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9924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graphicFrame>
        <p:nvGraphicFramePr>
          <p:cNvPr id="405" name="Google Shape;405;p23"/>
          <p:cNvGraphicFramePr/>
          <p:nvPr/>
        </p:nvGraphicFramePr>
        <p:xfrm>
          <a:off x="480423" y="580711"/>
          <a:ext cx="11410125" cy="1066810"/>
        </p:xfrm>
        <a:graphic>
          <a:graphicData uri="http://schemas.openxmlformats.org/drawingml/2006/table">
            <a:tbl>
              <a:tblPr firstRow="1" bandRow="1">
                <a:noFill/>
              </a:tblPr>
              <a:tblGrid>
                <a:gridCol w="114101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Θεωρία σχεδιασμένης συμπεριφοράς: </a:t>
                      </a:r>
                      <a:endParaRPr/>
                    </a:p>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βασικές δομές &amp; χρήση σε παρεμβάσεις διατροφικής αγωγής.</a:t>
                      </a:r>
                      <a:endParaRPr/>
                    </a:p>
                  </a:txBody>
                  <a:tcPr marL="91450" marR="91450" marT="45725" marB="45725"/>
                </a:tc>
                <a:extLst>
                  <a:ext uri="{0D108BD9-81ED-4DB2-BD59-A6C34878D82A}">
                    <a16:rowId xmlns:a16="http://schemas.microsoft.com/office/drawing/2014/main" val="10000"/>
                  </a:ext>
                </a:extLst>
              </a:tr>
            </a:tbl>
          </a:graphicData>
        </a:graphic>
      </p:graphicFrame>
      <p:sp>
        <p:nvSpPr>
          <p:cNvPr id="406" name="Google Shape;406;p23"/>
          <p:cNvSpPr txBox="1">
            <a:spLocks noGrp="1"/>
          </p:cNvSpPr>
          <p:nvPr>
            <p:ph type="body" idx="1"/>
          </p:nvPr>
        </p:nvSpPr>
        <p:spPr>
          <a:xfrm>
            <a:off x="2560151" y="3059263"/>
            <a:ext cx="9051857" cy="823912"/>
          </a:xfrm>
          <a:prstGeom prst="rect">
            <a:avLst/>
          </a:prstGeom>
          <a:noFill/>
          <a:ln>
            <a:noFill/>
          </a:ln>
        </p:spPr>
        <p:txBody>
          <a:bodyPr spcFirstLastPara="1" wrap="square" lIns="91425" tIns="45700" rIns="91425" bIns="45700" anchor="b" anchorCtr="0">
            <a:noAutofit/>
          </a:bodyPr>
          <a:lstStyle/>
          <a:p>
            <a:pPr marL="0" lvl="0" indent="0" algn="ctr" rtl="0">
              <a:lnSpc>
                <a:spcPct val="110000"/>
              </a:lnSpc>
              <a:spcBef>
                <a:spcPts val="0"/>
              </a:spcBef>
              <a:spcAft>
                <a:spcPts val="0"/>
              </a:spcAft>
              <a:buClr>
                <a:schemeClr val="dk1"/>
              </a:buClr>
              <a:buSzPts val="1800"/>
              <a:buNone/>
            </a:pPr>
            <a:r>
              <a:rPr lang="el-GR" sz="1800" dirty="0">
                <a:latin typeface="Corbel"/>
                <a:ea typeface="Corbel"/>
                <a:cs typeface="Corbel"/>
                <a:sym typeface="Corbel"/>
              </a:rPr>
              <a:t>Ατομικές εκτιμήσεις για τους παράγοντες που καθιστούν εύκολη ή δύσκολη την εφαρμογή μιας συμπεριφοράς &amp; αν υπάρχουν περιβαλλοντικά εμπόδια στη δράση.</a:t>
            </a:r>
            <a:endParaRPr dirty="0"/>
          </a:p>
        </p:txBody>
      </p:sp>
      <p:sp>
        <p:nvSpPr>
          <p:cNvPr id="407" name="Google Shape;407;p23"/>
          <p:cNvSpPr txBox="1">
            <a:spLocks noGrp="1"/>
          </p:cNvSpPr>
          <p:nvPr>
            <p:ph type="body" idx="2"/>
          </p:nvPr>
        </p:nvSpPr>
        <p:spPr>
          <a:xfrm>
            <a:off x="2528613" y="4283507"/>
            <a:ext cx="8949795" cy="2207649"/>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800"/>
              <a:buNone/>
            </a:pPr>
            <a:r>
              <a:rPr lang="el-GR" sz="2000" dirty="0">
                <a:latin typeface="Corbel"/>
                <a:ea typeface="Corbel"/>
                <a:cs typeface="Corbel"/>
                <a:sym typeface="Corbel"/>
              </a:rPr>
              <a:t>Π.χ. Παροχή μηνυμάτων ότι η κατανάλωση φρούτων &amp; λαχανικών μπορεί να είναι εύκολη &amp; βολική. </a:t>
            </a:r>
            <a:endParaRPr lang="en-US" sz="2000" dirty="0">
              <a:latin typeface="Corbel"/>
              <a:ea typeface="Corbel"/>
              <a:cs typeface="Corbel"/>
              <a:sym typeface="Corbel"/>
            </a:endParaRPr>
          </a:p>
          <a:p>
            <a:pPr marL="0" lvl="0" indent="0" algn="just" rtl="0">
              <a:lnSpc>
                <a:spcPct val="100000"/>
              </a:lnSpc>
              <a:spcBef>
                <a:spcPts val="0"/>
              </a:spcBef>
              <a:spcAft>
                <a:spcPts val="0"/>
              </a:spcAft>
              <a:buClr>
                <a:schemeClr val="dk1"/>
              </a:buClr>
              <a:buSzPts val="1800"/>
              <a:buNone/>
            </a:pPr>
            <a:r>
              <a:rPr lang="el-GR" sz="2000" dirty="0">
                <a:latin typeface="Corbel"/>
                <a:ea typeface="Corbel"/>
                <a:cs typeface="Corbel"/>
                <a:sym typeface="Corbel"/>
              </a:rPr>
              <a:t>Επίδειξη και καθοδηγούμενη εξάσκηση για την προετοιμασία ή μαγείρεμα των φρούτων και των λαχανικών ή για την επιλογή τροφίμων για το σχολείο ή τη δουλειά για την αύξηση της </a:t>
            </a:r>
            <a:r>
              <a:rPr lang="el-GR" sz="2000" dirty="0" err="1">
                <a:latin typeface="Corbel"/>
                <a:ea typeface="Corbel"/>
                <a:cs typeface="Corbel"/>
                <a:sym typeface="Corbel"/>
              </a:rPr>
              <a:t>αυτο</a:t>
            </a:r>
            <a:r>
              <a:rPr lang="en-US" sz="2000" dirty="0">
                <a:latin typeface="Corbel"/>
                <a:ea typeface="Corbel"/>
                <a:cs typeface="Corbel"/>
                <a:sym typeface="Corbel"/>
              </a:rPr>
              <a:t>-</a:t>
            </a:r>
            <a:r>
              <a:rPr lang="el-GR" sz="2000" dirty="0">
                <a:latin typeface="Corbel"/>
                <a:ea typeface="Corbel"/>
                <a:cs typeface="Corbel"/>
                <a:sym typeface="Corbel"/>
              </a:rPr>
              <a:t>αποτελεσματικότητας.</a:t>
            </a:r>
            <a:endParaRPr sz="2000" dirty="0"/>
          </a:p>
        </p:txBody>
      </p:sp>
      <p:sp>
        <p:nvSpPr>
          <p:cNvPr id="408" name="Google Shape;408;p23"/>
          <p:cNvSpPr/>
          <p:nvPr/>
        </p:nvSpPr>
        <p:spPr>
          <a:xfrm>
            <a:off x="5251535" y="2186606"/>
            <a:ext cx="44809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dirty="0">
                <a:solidFill>
                  <a:schemeClr val="accent1"/>
                </a:solidFill>
                <a:latin typeface="Corbel"/>
                <a:ea typeface="Corbel"/>
                <a:cs typeface="Corbel"/>
                <a:sym typeface="Corbel"/>
              </a:rPr>
              <a:t>Αντιλαμβανόμενος έλεγχος συμπεριφοράς</a:t>
            </a:r>
            <a:endParaRPr dirty="0"/>
          </a:p>
        </p:txBody>
      </p:sp>
      <p:sp>
        <p:nvSpPr>
          <p:cNvPr id="409" name="Google Shape;409;p23"/>
          <p:cNvSpPr txBox="1"/>
          <p:nvPr/>
        </p:nvSpPr>
        <p:spPr>
          <a:xfrm>
            <a:off x="-51985" y="2113206"/>
            <a:ext cx="265713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accent1"/>
                </a:solidFill>
                <a:latin typeface="Corbel"/>
                <a:ea typeface="Corbel"/>
                <a:cs typeface="Corbel"/>
                <a:sym typeface="Corbel"/>
              </a:rPr>
              <a:t>Δομή της θεωρίας </a:t>
            </a:r>
            <a:r>
              <a:rPr lang="el-GR" sz="1800">
                <a:solidFill>
                  <a:schemeClr val="accent1"/>
                </a:solidFill>
                <a:latin typeface="Corbel"/>
                <a:ea typeface="Corbel"/>
                <a:cs typeface="Corbel"/>
                <a:sym typeface="Corbel"/>
              </a:rPr>
              <a:t>(Παράγοντας αλλαγής συμπεριφοράς)</a:t>
            </a:r>
            <a:endParaRPr sz="1800">
              <a:solidFill>
                <a:schemeClr val="accent1"/>
              </a:solidFill>
              <a:latin typeface="Corbel"/>
              <a:ea typeface="Corbel"/>
              <a:cs typeface="Corbel"/>
              <a:sym typeface="Corbel"/>
            </a:endParaRPr>
          </a:p>
        </p:txBody>
      </p:sp>
      <p:sp>
        <p:nvSpPr>
          <p:cNvPr id="410" name="Google Shape;410;p23"/>
          <p:cNvSpPr txBox="1"/>
          <p:nvPr/>
        </p:nvSpPr>
        <p:spPr>
          <a:xfrm>
            <a:off x="235529" y="3308644"/>
            <a:ext cx="193296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dk1"/>
                </a:solidFill>
                <a:latin typeface="Corbel"/>
                <a:ea typeface="Corbel"/>
                <a:cs typeface="Corbel"/>
                <a:sym typeface="Corbel"/>
              </a:rPr>
              <a:t>Ορισμός</a:t>
            </a:r>
            <a:endParaRPr sz="1800" b="1">
              <a:solidFill>
                <a:schemeClr val="dk1"/>
              </a:solidFill>
              <a:latin typeface="Corbel"/>
              <a:ea typeface="Corbel"/>
              <a:cs typeface="Corbel"/>
              <a:sym typeface="Corbel"/>
            </a:endParaRPr>
          </a:p>
        </p:txBody>
      </p:sp>
      <p:sp>
        <p:nvSpPr>
          <p:cNvPr id="411" name="Google Shape;411;p23"/>
          <p:cNvSpPr txBox="1"/>
          <p:nvPr/>
        </p:nvSpPr>
        <p:spPr>
          <a:xfrm>
            <a:off x="52772" y="4360336"/>
            <a:ext cx="229847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rgbClr val="009999"/>
                </a:solidFill>
                <a:latin typeface="Corbel"/>
                <a:ea typeface="Corbel"/>
                <a:cs typeface="Corbel"/>
                <a:sym typeface="Corbel"/>
              </a:rPr>
              <a:t>Χρήση στη διατροφική αγωγή</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5B42F29-29D0-FFD2-8092-C876DD81D19B}"/>
            </a:ext>
          </a:extLst>
        </p:cNvPr>
        <p:cNvGrpSpPr/>
        <p:nvPr/>
      </p:nvGrpSpPr>
      <p:grpSpPr>
        <a:xfrm>
          <a:off x="0" y="0"/>
          <a:ext cx="0" cy="0"/>
          <a:chOff x="0" y="0"/>
          <a:chExt cx="0" cy="0"/>
        </a:xfrm>
      </p:grpSpPr>
      <p:sp>
        <p:nvSpPr>
          <p:cNvPr id="278" name="Google Shape;278;p12">
            <a:extLst>
              <a:ext uri="{FF2B5EF4-FFF2-40B4-BE49-F238E27FC236}">
                <a16:creationId xmlns:a16="http://schemas.microsoft.com/office/drawing/2014/main" id="{BC276DFA-BA27-6C75-3A0C-C97C38D03450}"/>
              </a:ext>
            </a:extLst>
          </p:cNvPr>
          <p:cNvSpPr/>
          <p:nvPr/>
        </p:nvSpPr>
        <p:spPr>
          <a:xfrm>
            <a:off x="134180" y="1168275"/>
            <a:ext cx="1548846" cy="536713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1400" b="1">
                <a:solidFill>
                  <a:schemeClr val="dk1"/>
                </a:solidFill>
                <a:latin typeface="Corbel"/>
                <a:ea typeface="Corbel"/>
                <a:cs typeface="Corbel"/>
                <a:sym typeface="Corbel"/>
              </a:rPr>
              <a:t>Παράγοντες υπόβαθρου, ατομικοί: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Προσωπικότητα, διάθεση, συναίσθημα, αξίες, στερεότυπα, γενικές στάσεις, αντιληπτός κίνδυνος, συμπεριφορά στο παρελθόν.</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Κοινωνικοί: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Εκπαίδευση, ηλικία, φύλο, εισόδημα, θρησκεία, φυλή, εθνικότητα, πολιτισμός.</a:t>
            </a:r>
            <a:endParaRPr/>
          </a:p>
          <a:p>
            <a:pPr marL="0" marR="0" lvl="0" indent="0" algn="l" rtl="0">
              <a:spcBef>
                <a:spcPts val="0"/>
              </a:spcBef>
              <a:spcAft>
                <a:spcPts val="0"/>
              </a:spcAft>
              <a:buNone/>
            </a:pPr>
            <a:r>
              <a:rPr lang="el-GR" sz="1400" b="1">
                <a:solidFill>
                  <a:schemeClr val="dk1"/>
                </a:solidFill>
                <a:latin typeface="Corbel"/>
                <a:ea typeface="Corbel"/>
                <a:cs typeface="Corbel"/>
                <a:sym typeface="Corbel"/>
              </a:rPr>
              <a:t>Πληροφορίες: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Γνώσεις, ΜΜΕ, παρέμβαση.</a:t>
            </a:r>
            <a:endParaRPr sz="1400">
              <a:solidFill>
                <a:schemeClr val="dk1"/>
              </a:solidFill>
              <a:latin typeface="Corbel"/>
              <a:ea typeface="Corbel"/>
              <a:cs typeface="Corbel"/>
              <a:sym typeface="Corbel"/>
            </a:endParaRPr>
          </a:p>
        </p:txBody>
      </p:sp>
      <p:sp>
        <p:nvSpPr>
          <p:cNvPr id="279" name="Google Shape;279;p12">
            <a:extLst>
              <a:ext uri="{FF2B5EF4-FFF2-40B4-BE49-F238E27FC236}">
                <a16:creationId xmlns:a16="http://schemas.microsoft.com/office/drawing/2014/main" id="{50851367-754F-7AD4-5555-0AD7ED2BBEBA}"/>
              </a:ext>
            </a:extLst>
          </p:cNvPr>
          <p:cNvSpPr txBox="1"/>
          <p:nvPr/>
        </p:nvSpPr>
        <p:spPr>
          <a:xfrm>
            <a:off x="404193" y="516953"/>
            <a:ext cx="110655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accent2"/>
                </a:solidFill>
                <a:latin typeface="Corbel"/>
                <a:ea typeface="Corbel"/>
                <a:cs typeface="Corbel"/>
                <a:sym typeface="Corbel"/>
              </a:rPr>
              <a:t>Θεωρία της Σχεδιασμένης Συμπεριφοράς: </a:t>
            </a:r>
            <a:r>
              <a:rPr lang="el-GR" sz="2000">
                <a:solidFill>
                  <a:schemeClr val="accent1"/>
                </a:solidFill>
                <a:latin typeface="Corbel"/>
                <a:ea typeface="Corbel"/>
                <a:cs typeface="Corbel"/>
                <a:sym typeface="Corbel"/>
              </a:rPr>
              <a:t>H Προσέγγιση της Αιτιολογημένης Δράσης</a:t>
            </a:r>
            <a:endParaRPr sz="2000">
              <a:solidFill>
                <a:schemeClr val="accent1"/>
              </a:solidFill>
              <a:latin typeface="Corbel"/>
              <a:ea typeface="Corbel"/>
              <a:cs typeface="Corbel"/>
              <a:sym typeface="Corbel"/>
            </a:endParaRPr>
          </a:p>
        </p:txBody>
      </p:sp>
      <p:sp>
        <p:nvSpPr>
          <p:cNvPr id="280" name="Google Shape;280;p12">
            <a:extLst>
              <a:ext uri="{FF2B5EF4-FFF2-40B4-BE49-F238E27FC236}">
                <a16:creationId xmlns:a16="http://schemas.microsoft.com/office/drawing/2014/main" id="{F7CBE9A4-0779-0707-C60E-427720D89744}"/>
              </a:ext>
            </a:extLst>
          </p:cNvPr>
          <p:cNvSpPr/>
          <p:nvPr/>
        </p:nvSpPr>
        <p:spPr>
          <a:xfrm>
            <a:off x="2031311" y="1225649"/>
            <a:ext cx="3710608" cy="116395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Προσδοκίες για το αποτέλεσμα: </a:t>
            </a:r>
            <a:r>
              <a:rPr lang="el-GR" sz="1400" dirty="0">
                <a:solidFill>
                  <a:schemeClr val="dk1"/>
                </a:solidFill>
                <a:latin typeface="Corbel"/>
                <a:ea typeface="Corbel"/>
                <a:cs typeface="Corbel"/>
                <a:sym typeface="Corbel"/>
              </a:rPr>
              <a:t>πεποιθήσεις ότι η συμπεριφορά οδηγεί σε σίγουρα αποτελέσματα </a:t>
            </a:r>
            <a:r>
              <a:rPr lang="el-GR" sz="1400" b="0" i="0" u="none" strike="noStrike" cap="none" dirty="0">
                <a:solidFill>
                  <a:srgbClr val="000000"/>
                </a:solidFill>
                <a:latin typeface="Corbel"/>
                <a:ea typeface="Corbel"/>
                <a:cs typeface="Corbel"/>
                <a:sym typeface="Corbel"/>
              </a:rPr>
              <a:t>×</a:t>
            </a:r>
            <a:r>
              <a:rPr lang="el-GR" sz="1400" dirty="0">
                <a:solidFill>
                  <a:schemeClr val="dk1"/>
                </a:solidFill>
                <a:latin typeface="Corbel"/>
                <a:ea typeface="Corbel"/>
                <a:cs typeface="Corbel"/>
                <a:sym typeface="Corbel"/>
              </a:rPr>
              <a:t> σημασία των αποτελεσμάτων σε μένα</a:t>
            </a:r>
            <a:endParaRPr dirty="0"/>
          </a:p>
          <a:p>
            <a:pPr marL="285750" marR="0" lvl="0" indent="-285750" algn="l" rtl="0">
              <a:spcBef>
                <a:spcPts val="0"/>
              </a:spcBef>
              <a:spcAft>
                <a:spcPts val="0"/>
              </a:spcAft>
              <a:buClr>
                <a:schemeClr val="dk1"/>
              </a:buClr>
              <a:buSzPts val="1400"/>
              <a:buFont typeface="Arial"/>
              <a:buChar char="•"/>
            </a:pPr>
            <a:r>
              <a:rPr lang="el-GR" sz="1400" b="1" dirty="0">
                <a:solidFill>
                  <a:schemeClr val="dk1"/>
                </a:solidFill>
                <a:latin typeface="Corbel"/>
                <a:ea typeface="Corbel"/>
                <a:cs typeface="Corbel"/>
                <a:sym typeface="Corbel"/>
              </a:rPr>
              <a:t>Προβλεπόμενη επιρροή/συναισθήματα</a:t>
            </a:r>
            <a:endParaRPr sz="1400" b="1" dirty="0">
              <a:solidFill>
                <a:schemeClr val="dk1"/>
              </a:solidFill>
              <a:latin typeface="Corbel"/>
              <a:ea typeface="Corbel"/>
              <a:cs typeface="Corbel"/>
              <a:sym typeface="Corbel"/>
            </a:endParaRPr>
          </a:p>
        </p:txBody>
      </p:sp>
      <p:sp>
        <p:nvSpPr>
          <p:cNvPr id="281" name="Google Shape;281;p12">
            <a:extLst>
              <a:ext uri="{FF2B5EF4-FFF2-40B4-BE49-F238E27FC236}">
                <a16:creationId xmlns:a16="http://schemas.microsoft.com/office/drawing/2014/main" id="{E5C74546-AAA5-55ED-283D-3E358580E75A}"/>
              </a:ext>
            </a:extLst>
          </p:cNvPr>
          <p:cNvSpPr/>
          <p:nvPr/>
        </p:nvSpPr>
        <p:spPr>
          <a:xfrm>
            <a:off x="2054088" y="2698185"/>
            <a:ext cx="3710608" cy="2099061"/>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Υποκειμενικοί κανόνες: </a:t>
            </a:r>
            <a:r>
              <a:rPr lang="el-GR" sz="1400">
                <a:solidFill>
                  <a:schemeClr val="dk1"/>
                </a:solidFill>
                <a:latin typeface="Corbel"/>
                <a:ea typeface="Corbel"/>
                <a:cs typeface="Corbel"/>
                <a:sym typeface="Corbel"/>
              </a:rPr>
              <a:t>Πεποίθηση ότι σημαντικά για μένα πρόσωπα θεωρούν ότι μπορώ /δε μπορώ να εκτελέσω τη συμπεριφορά × τα κίνητρα μου να το κάνω</a:t>
            </a:r>
            <a:endParaRPr/>
          </a:p>
          <a:p>
            <a:pPr marL="285750" marR="0" lvl="0" indent="-196850" algn="l" rtl="0">
              <a:spcBef>
                <a:spcPts val="0"/>
              </a:spcBef>
              <a:spcAft>
                <a:spcPts val="0"/>
              </a:spcAft>
              <a:buClr>
                <a:schemeClr val="dk1"/>
              </a:buClr>
              <a:buSzPts val="1400"/>
              <a:buFont typeface="Arial"/>
              <a:buNone/>
            </a:pPr>
            <a:endParaRPr sz="1400" b="1">
              <a:solidFill>
                <a:schemeClr val="dk1"/>
              </a:solidFill>
              <a:latin typeface="Corbel"/>
              <a:ea typeface="Corbel"/>
              <a:cs typeface="Corbel"/>
              <a:sym typeface="Corbel"/>
            </a:endParaRPr>
          </a:p>
          <a:p>
            <a:pPr marL="285750" marR="0" lvl="0" indent="-285750" algn="l" rtl="0">
              <a:spcBef>
                <a:spcPts val="0"/>
              </a:spcBef>
              <a:spcAft>
                <a:spcPts val="0"/>
              </a:spcAft>
              <a:buClr>
                <a:schemeClr val="dk1"/>
              </a:buClr>
              <a:buSzPts val="1400"/>
              <a:buFont typeface="Arial"/>
              <a:buChar char="•"/>
            </a:pPr>
            <a:r>
              <a:rPr lang="el-GR" sz="1400" b="1">
                <a:solidFill>
                  <a:schemeClr val="dk1"/>
                </a:solidFill>
                <a:latin typeface="Corbel"/>
                <a:ea typeface="Corbel"/>
                <a:cs typeface="Corbel"/>
                <a:sym typeface="Corbel"/>
              </a:rPr>
              <a:t>Περιγραφικοί κανόνες:  </a:t>
            </a:r>
            <a:r>
              <a:rPr lang="el-GR" sz="1400">
                <a:solidFill>
                  <a:schemeClr val="dk1"/>
                </a:solidFill>
                <a:latin typeface="Corbel"/>
                <a:ea typeface="Corbel"/>
                <a:cs typeface="Corbel"/>
                <a:sym typeface="Corbel"/>
              </a:rPr>
              <a:t>Πεποίθηση ότι σημαντικά για μένα άτομα τα εγκρίνουν και τα καταναλώνουν και οι ίδιοι</a:t>
            </a:r>
            <a:endParaRPr sz="1400">
              <a:solidFill>
                <a:schemeClr val="dk1"/>
              </a:solidFill>
              <a:latin typeface="Corbel"/>
              <a:ea typeface="Corbel"/>
              <a:cs typeface="Corbel"/>
              <a:sym typeface="Corbel"/>
            </a:endParaRPr>
          </a:p>
        </p:txBody>
      </p:sp>
      <p:sp>
        <p:nvSpPr>
          <p:cNvPr id="282" name="Google Shape;282;p12">
            <a:extLst>
              <a:ext uri="{FF2B5EF4-FFF2-40B4-BE49-F238E27FC236}">
                <a16:creationId xmlns:a16="http://schemas.microsoft.com/office/drawing/2014/main" id="{D59EEB50-9A07-E299-F84F-5D4D56A71EE2}"/>
              </a:ext>
            </a:extLst>
          </p:cNvPr>
          <p:cNvSpPr/>
          <p:nvPr/>
        </p:nvSpPr>
        <p:spPr>
          <a:xfrm>
            <a:off x="2076864" y="5168364"/>
            <a:ext cx="3665055" cy="1300444"/>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285750" marR="0" lvl="0" indent="-285750" algn="l" rtl="0">
              <a:spcBef>
                <a:spcPts val="0"/>
              </a:spcBef>
              <a:spcAft>
                <a:spcPts val="0"/>
              </a:spcAft>
              <a:buClr>
                <a:srgbClr val="222222"/>
              </a:buClr>
              <a:buSzPts val="1400"/>
              <a:buFont typeface="Arial"/>
              <a:buChar char="•"/>
            </a:pPr>
            <a:r>
              <a:rPr lang="el-GR" sz="1400" b="1" i="0">
                <a:solidFill>
                  <a:srgbClr val="222222"/>
                </a:solidFill>
                <a:latin typeface="Corbel"/>
                <a:ea typeface="Corbel"/>
                <a:cs typeface="Corbel"/>
                <a:sym typeface="Corbel"/>
              </a:rPr>
              <a:t>Πεποιθήσεις για τον έλεγχο </a:t>
            </a:r>
            <a:r>
              <a:rPr lang="el-GR" sz="1400" b="0" i="0">
                <a:solidFill>
                  <a:srgbClr val="222222"/>
                </a:solidFill>
                <a:latin typeface="Corbel"/>
                <a:ea typeface="Corbel"/>
                <a:cs typeface="Corbel"/>
                <a:sym typeface="Corbel"/>
              </a:rPr>
              <a:t>της συμπεριφοράς </a:t>
            </a:r>
            <a:r>
              <a:rPr lang="el-GR" sz="1400" b="0" i="0" u="none" strike="noStrike" cap="none">
                <a:solidFill>
                  <a:srgbClr val="000000"/>
                </a:solidFill>
                <a:latin typeface="Corbel"/>
                <a:ea typeface="Corbel"/>
                <a:cs typeface="Corbel"/>
                <a:sym typeface="Corbel"/>
              </a:rPr>
              <a:t>× </a:t>
            </a:r>
            <a:r>
              <a:rPr lang="el-GR" sz="1400" b="0" i="0">
                <a:solidFill>
                  <a:srgbClr val="222222"/>
                </a:solidFill>
                <a:latin typeface="Corbel"/>
                <a:ea typeface="Corbel"/>
                <a:cs typeface="Corbel"/>
                <a:sym typeface="Corbel"/>
              </a:rPr>
              <a:t>αντιληπτή δύναμη των παραγόντων ελέγχου (αυτοαποτελεσματικότητα και αντιληπτά εμπόδια και δυσκολία)</a:t>
            </a:r>
            <a:endParaRPr sz="1400" b="1">
              <a:solidFill>
                <a:schemeClr val="dk1"/>
              </a:solidFill>
              <a:latin typeface="Corbel"/>
              <a:ea typeface="Corbel"/>
              <a:cs typeface="Corbel"/>
              <a:sym typeface="Corbel"/>
            </a:endParaRPr>
          </a:p>
        </p:txBody>
      </p:sp>
      <p:sp>
        <p:nvSpPr>
          <p:cNvPr id="283" name="Google Shape;283;p12">
            <a:extLst>
              <a:ext uri="{FF2B5EF4-FFF2-40B4-BE49-F238E27FC236}">
                <a16:creationId xmlns:a16="http://schemas.microsoft.com/office/drawing/2014/main" id="{0E78149A-A953-CD88-7A58-A23644A51B41}"/>
              </a:ext>
            </a:extLst>
          </p:cNvPr>
          <p:cNvSpPr/>
          <p:nvPr/>
        </p:nvSpPr>
        <p:spPr>
          <a:xfrm>
            <a:off x="5948570" y="1362015"/>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Στάσεις απέναντι στη συμπεριφορά</a:t>
            </a:r>
            <a:r>
              <a:rPr lang="el-GR" sz="1400" b="0" i="0">
                <a:solidFill>
                  <a:srgbClr val="222222"/>
                </a:solidFill>
                <a:latin typeface="Corbel"/>
                <a:ea typeface="Corbel"/>
                <a:cs typeface="Corbel"/>
                <a:sym typeface="Corbel"/>
              </a:rPr>
              <a:t>:</a:t>
            </a:r>
            <a:br>
              <a:rPr lang="el-GR" sz="1400">
                <a:solidFill>
                  <a:schemeClr val="lt1"/>
                </a:solidFill>
                <a:latin typeface="Avenir"/>
                <a:ea typeface="Avenir"/>
                <a:cs typeface="Avenir"/>
                <a:sym typeface="Avenir"/>
              </a:rPr>
            </a:br>
            <a:r>
              <a:rPr lang="el-GR" sz="1400" b="0" i="0" u="none" strike="noStrike" cap="none">
                <a:solidFill>
                  <a:srgbClr val="222222"/>
                </a:solidFill>
                <a:latin typeface="Corbel"/>
                <a:ea typeface="Corbel"/>
                <a:cs typeface="Corbel"/>
                <a:sym typeface="Corbel"/>
              </a:rPr>
              <a:t>γνωσιακές και συγκινησιακές</a:t>
            </a:r>
            <a:endParaRPr sz="1400">
              <a:solidFill>
                <a:schemeClr val="lt1"/>
              </a:solidFill>
              <a:latin typeface="Avenir"/>
              <a:ea typeface="Avenir"/>
              <a:cs typeface="Avenir"/>
              <a:sym typeface="Avenir"/>
            </a:endParaRPr>
          </a:p>
        </p:txBody>
      </p:sp>
      <p:sp>
        <p:nvSpPr>
          <p:cNvPr id="284" name="Google Shape;284;p12">
            <a:extLst>
              <a:ext uri="{FF2B5EF4-FFF2-40B4-BE49-F238E27FC236}">
                <a16:creationId xmlns:a16="http://schemas.microsoft.com/office/drawing/2014/main" id="{BEC53093-3693-9420-0D72-5686ACDFAE4D}"/>
              </a:ext>
            </a:extLst>
          </p:cNvPr>
          <p:cNvSpPr/>
          <p:nvPr/>
        </p:nvSpPr>
        <p:spPr>
          <a:xfrm>
            <a:off x="5936975" y="3335953"/>
            <a:ext cx="173603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Avenir"/>
                <a:ea typeface="Avenir"/>
                <a:cs typeface="Avenir"/>
                <a:sym typeface="Avenir"/>
              </a:rPr>
              <a:t>Αντιληπτοί κανόνες</a:t>
            </a:r>
            <a:endParaRPr/>
          </a:p>
        </p:txBody>
      </p:sp>
      <p:sp>
        <p:nvSpPr>
          <p:cNvPr id="285" name="Google Shape;285;p12">
            <a:extLst>
              <a:ext uri="{FF2B5EF4-FFF2-40B4-BE49-F238E27FC236}">
                <a16:creationId xmlns:a16="http://schemas.microsoft.com/office/drawing/2014/main" id="{624D9BF0-8083-AEFF-7120-E110F5AE4EC9}"/>
              </a:ext>
            </a:extLst>
          </p:cNvPr>
          <p:cNvSpPr/>
          <p:nvPr/>
        </p:nvSpPr>
        <p:spPr>
          <a:xfrm>
            <a:off x="5948569" y="5307377"/>
            <a:ext cx="2076629"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Αντιλαμβανόμενος έλεγχος συμπεριφοράς</a:t>
            </a:r>
            <a:endParaRPr/>
          </a:p>
        </p:txBody>
      </p:sp>
      <p:sp>
        <p:nvSpPr>
          <p:cNvPr id="286" name="Google Shape;286;p12">
            <a:extLst>
              <a:ext uri="{FF2B5EF4-FFF2-40B4-BE49-F238E27FC236}">
                <a16:creationId xmlns:a16="http://schemas.microsoft.com/office/drawing/2014/main" id="{7F7C2D36-F313-2572-8559-D03628704172}"/>
              </a:ext>
            </a:extLst>
          </p:cNvPr>
          <p:cNvSpPr/>
          <p:nvPr/>
        </p:nvSpPr>
        <p:spPr>
          <a:xfrm>
            <a:off x="7770117" y="3335004"/>
            <a:ext cx="147482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Πρόθεση συμπεριφοράς</a:t>
            </a:r>
            <a:endParaRPr sz="1400" b="1">
              <a:solidFill>
                <a:schemeClr val="dk1"/>
              </a:solidFill>
              <a:latin typeface="Corbel"/>
              <a:ea typeface="Corbel"/>
              <a:cs typeface="Corbel"/>
              <a:sym typeface="Corbel"/>
            </a:endParaRPr>
          </a:p>
        </p:txBody>
      </p:sp>
      <p:sp>
        <p:nvSpPr>
          <p:cNvPr id="287" name="Google Shape;287;p12">
            <a:extLst>
              <a:ext uri="{FF2B5EF4-FFF2-40B4-BE49-F238E27FC236}">
                <a16:creationId xmlns:a16="http://schemas.microsoft.com/office/drawing/2014/main" id="{49184FA9-87B2-68AC-774B-F2C42A138B50}"/>
              </a:ext>
            </a:extLst>
          </p:cNvPr>
          <p:cNvSpPr/>
          <p:nvPr/>
        </p:nvSpPr>
        <p:spPr>
          <a:xfrm>
            <a:off x="9394899" y="3335004"/>
            <a:ext cx="1210294"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Πρόθεση υλοποίησης</a:t>
            </a:r>
            <a:endParaRPr/>
          </a:p>
        </p:txBody>
      </p:sp>
      <p:sp>
        <p:nvSpPr>
          <p:cNvPr id="288" name="Google Shape;288;p12">
            <a:extLst>
              <a:ext uri="{FF2B5EF4-FFF2-40B4-BE49-F238E27FC236}">
                <a16:creationId xmlns:a16="http://schemas.microsoft.com/office/drawing/2014/main" id="{18BAE55B-0F67-B169-4F83-5DD7558BE19D}"/>
              </a:ext>
            </a:extLst>
          </p:cNvPr>
          <p:cNvSpPr/>
          <p:nvPr/>
        </p:nvSpPr>
        <p:spPr>
          <a:xfrm>
            <a:off x="10767391" y="3335005"/>
            <a:ext cx="1351721"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200" b="1">
                <a:solidFill>
                  <a:schemeClr val="dk1"/>
                </a:solidFill>
                <a:latin typeface="Corbel"/>
                <a:ea typeface="Corbel"/>
                <a:cs typeface="Corbel"/>
                <a:sym typeface="Corbel"/>
              </a:rPr>
              <a:t>ΣΥΜΠΕΡΙΦΟΡΑ</a:t>
            </a:r>
            <a:endParaRPr/>
          </a:p>
        </p:txBody>
      </p:sp>
      <p:sp>
        <p:nvSpPr>
          <p:cNvPr id="289" name="Google Shape;289;p12">
            <a:extLst>
              <a:ext uri="{FF2B5EF4-FFF2-40B4-BE49-F238E27FC236}">
                <a16:creationId xmlns:a16="http://schemas.microsoft.com/office/drawing/2014/main" id="{649AB243-C65B-9BEA-E725-2DCC1C83E629}"/>
              </a:ext>
            </a:extLst>
          </p:cNvPr>
          <p:cNvSpPr/>
          <p:nvPr/>
        </p:nvSpPr>
        <p:spPr>
          <a:xfrm>
            <a:off x="9613625" y="5360385"/>
            <a:ext cx="2478155" cy="1033670"/>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Πραγματικός έλεγχος, δεξιότητες και ικανότητες. περιβαλλοντικοί παράγοντες</a:t>
            </a:r>
            <a:endParaRPr/>
          </a:p>
        </p:txBody>
      </p:sp>
      <p:cxnSp>
        <p:nvCxnSpPr>
          <p:cNvPr id="290" name="Google Shape;290;p12">
            <a:extLst>
              <a:ext uri="{FF2B5EF4-FFF2-40B4-BE49-F238E27FC236}">
                <a16:creationId xmlns:a16="http://schemas.microsoft.com/office/drawing/2014/main" id="{C1BA83B7-A885-186C-5557-D9D9F4E9218D}"/>
              </a:ext>
            </a:extLst>
          </p:cNvPr>
          <p:cNvCxnSpPr>
            <a:stCxn id="278" idx="3"/>
            <a:endCxn id="281" idx="1"/>
          </p:cNvCxnSpPr>
          <p:nvPr/>
        </p:nvCxnSpPr>
        <p:spPr>
          <a:xfrm rot="10800000" flipH="1">
            <a:off x="1683026" y="3747740"/>
            <a:ext cx="371100" cy="104100"/>
          </a:xfrm>
          <a:prstGeom prst="straightConnector1">
            <a:avLst/>
          </a:prstGeom>
          <a:noFill/>
          <a:ln w="9525" cap="flat" cmpd="sng">
            <a:solidFill>
              <a:schemeClr val="dk1"/>
            </a:solidFill>
            <a:prstDash val="solid"/>
            <a:miter lim="800000"/>
            <a:headEnd type="none" w="sm" len="sm"/>
            <a:tailEnd type="triangle" w="med" len="med"/>
          </a:ln>
        </p:spPr>
      </p:cxnSp>
      <p:cxnSp>
        <p:nvCxnSpPr>
          <p:cNvPr id="291" name="Google Shape;291;p12">
            <a:extLst>
              <a:ext uri="{FF2B5EF4-FFF2-40B4-BE49-F238E27FC236}">
                <a16:creationId xmlns:a16="http://schemas.microsoft.com/office/drawing/2014/main" id="{60162130-E503-0399-1E88-EED81ED5F8C5}"/>
              </a:ext>
            </a:extLst>
          </p:cNvPr>
          <p:cNvCxnSpPr>
            <a:stCxn id="278" idx="3"/>
          </p:cNvCxnSpPr>
          <p:nvPr/>
        </p:nvCxnSpPr>
        <p:spPr>
          <a:xfrm>
            <a:off x="1683026" y="3851840"/>
            <a:ext cx="477600" cy="1325700"/>
          </a:xfrm>
          <a:prstGeom prst="straightConnector1">
            <a:avLst/>
          </a:prstGeom>
          <a:noFill/>
          <a:ln w="9525" cap="flat" cmpd="sng">
            <a:solidFill>
              <a:schemeClr val="dk1"/>
            </a:solidFill>
            <a:prstDash val="solid"/>
            <a:miter lim="800000"/>
            <a:headEnd type="none" w="sm" len="sm"/>
            <a:tailEnd type="triangle" w="med" len="med"/>
          </a:ln>
        </p:spPr>
      </p:cxnSp>
      <p:cxnSp>
        <p:nvCxnSpPr>
          <p:cNvPr id="292" name="Google Shape;292;p12">
            <a:extLst>
              <a:ext uri="{FF2B5EF4-FFF2-40B4-BE49-F238E27FC236}">
                <a16:creationId xmlns:a16="http://schemas.microsoft.com/office/drawing/2014/main" id="{640BDEAA-409B-9352-C0CC-336F0C993970}"/>
              </a:ext>
            </a:extLst>
          </p:cNvPr>
          <p:cNvCxnSpPr>
            <a:stCxn id="281" idx="3"/>
            <a:endCxn id="284" idx="1"/>
          </p:cNvCxnSpPr>
          <p:nvPr/>
        </p:nvCxnSpPr>
        <p:spPr>
          <a:xfrm>
            <a:off x="5764696" y="3747716"/>
            <a:ext cx="172200" cy="105000"/>
          </a:xfrm>
          <a:prstGeom prst="straightConnector1">
            <a:avLst/>
          </a:prstGeom>
          <a:noFill/>
          <a:ln w="9525" cap="flat" cmpd="sng">
            <a:solidFill>
              <a:schemeClr val="dk1"/>
            </a:solidFill>
            <a:prstDash val="solid"/>
            <a:miter lim="800000"/>
            <a:headEnd type="none" w="sm" len="sm"/>
            <a:tailEnd type="triangle" w="med" len="med"/>
          </a:ln>
        </p:spPr>
      </p:cxnSp>
      <p:cxnSp>
        <p:nvCxnSpPr>
          <p:cNvPr id="293" name="Google Shape;293;p12">
            <a:extLst>
              <a:ext uri="{FF2B5EF4-FFF2-40B4-BE49-F238E27FC236}">
                <a16:creationId xmlns:a16="http://schemas.microsoft.com/office/drawing/2014/main" id="{FAF99EBE-D3FF-3ACE-E59A-17A0253D6575}"/>
              </a:ext>
            </a:extLst>
          </p:cNvPr>
          <p:cNvCxnSpPr>
            <a:stCxn id="280" idx="3"/>
            <a:endCxn id="283" idx="1"/>
          </p:cNvCxnSpPr>
          <p:nvPr/>
        </p:nvCxnSpPr>
        <p:spPr>
          <a:xfrm>
            <a:off x="5741919" y="1807624"/>
            <a:ext cx="206700" cy="71100"/>
          </a:xfrm>
          <a:prstGeom prst="straightConnector1">
            <a:avLst/>
          </a:prstGeom>
          <a:noFill/>
          <a:ln w="9525" cap="flat" cmpd="sng">
            <a:solidFill>
              <a:schemeClr val="dk1"/>
            </a:solidFill>
            <a:prstDash val="solid"/>
            <a:miter lim="800000"/>
            <a:headEnd type="none" w="sm" len="sm"/>
            <a:tailEnd type="triangle" w="med" len="med"/>
          </a:ln>
        </p:spPr>
      </p:cxnSp>
      <p:cxnSp>
        <p:nvCxnSpPr>
          <p:cNvPr id="294" name="Google Shape;294;p12">
            <a:extLst>
              <a:ext uri="{FF2B5EF4-FFF2-40B4-BE49-F238E27FC236}">
                <a16:creationId xmlns:a16="http://schemas.microsoft.com/office/drawing/2014/main" id="{A089C80D-88D7-C039-FDDC-66B0F6A9B979}"/>
              </a:ext>
            </a:extLst>
          </p:cNvPr>
          <p:cNvCxnSpPr>
            <a:stCxn id="282" idx="3"/>
            <a:endCxn id="285" idx="1"/>
          </p:cNvCxnSpPr>
          <p:nvPr/>
        </p:nvCxnSpPr>
        <p:spPr>
          <a:xfrm>
            <a:off x="5741919" y="5818586"/>
            <a:ext cx="206700" cy="5700"/>
          </a:xfrm>
          <a:prstGeom prst="straightConnector1">
            <a:avLst/>
          </a:prstGeom>
          <a:noFill/>
          <a:ln w="9525" cap="flat" cmpd="sng">
            <a:solidFill>
              <a:schemeClr val="dk1"/>
            </a:solidFill>
            <a:prstDash val="solid"/>
            <a:miter lim="800000"/>
            <a:headEnd type="none" w="sm" len="sm"/>
            <a:tailEnd type="triangle" w="med" len="med"/>
          </a:ln>
        </p:spPr>
      </p:cxnSp>
      <p:cxnSp>
        <p:nvCxnSpPr>
          <p:cNvPr id="295" name="Google Shape;295;p12">
            <a:extLst>
              <a:ext uri="{FF2B5EF4-FFF2-40B4-BE49-F238E27FC236}">
                <a16:creationId xmlns:a16="http://schemas.microsoft.com/office/drawing/2014/main" id="{8A519D87-B7A6-A622-AF19-BECB817361A3}"/>
              </a:ext>
            </a:extLst>
          </p:cNvPr>
          <p:cNvCxnSpPr>
            <a:stCxn id="284" idx="3"/>
            <a:endCxn id="286" idx="1"/>
          </p:cNvCxnSpPr>
          <p:nvPr/>
        </p:nvCxnSpPr>
        <p:spPr>
          <a:xfrm rot="10800000" flipH="1">
            <a:off x="7673009" y="3851888"/>
            <a:ext cx="97200" cy="900"/>
          </a:xfrm>
          <a:prstGeom prst="straightConnector1">
            <a:avLst/>
          </a:prstGeom>
          <a:noFill/>
          <a:ln w="9525" cap="flat" cmpd="sng">
            <a:solidFill>
              <a:schemeClr val="dk1"/>
            </a:solidFill>
            <a:prstDash val="solid"/>
            <a:miter lim="800000"/>
            <a:headEnd type="none" w="sm" len="sm"/>
            <a:tailEnd type="triangle" w="med" len="med"/>
          </a:ln>
        </p:spPr>
      </p:cxnSp>
      <p:cxnSp>
        <p:nvCxnSpPr>
          <p:cNvPr id="296" name="Google Shape;296;p12">
            <a:extLst>
              <a:ext uri="{FF2B5EF4-FFF2-40B4-BE49-F238E27FC236}">
                <a16:creationId xmlns:a16="http://schemas.microsoft.com/office/drawing/2014/main" id="{6D35B503-EE2A-0EE5-55F4-DE647536A684}"/>
              </a:ext>
            </a:extLst>
          </p:cNvPr>
          <p:cNvCxnSpPr>
            <a:stCxn id="283" idx="3"/>
            <a:endCxn id="286" idx="0"/>
          </p:cNvCxnSpPr>
          <p:nvPr/>
        </p:nvCxnSpPr>
        <p:spPr>
          <a:xfrm>
            <a:off x="7684604" y="1878850"/>
            <a:ext cx="822900" cy="1456200"/>
          </a:xfrm>
          <a:prstGeom prst="straightConnector1">
            <a:avLst/>
          </a:prstGeom>
          <a:noFill/>
          <a:ln w="9525" cap="flat" cmpd="sng">
            <a:solidFill>
              <a:schemeClr val="dk1"/>
            </a:solidFill>
            <a:prstDash val="solid"/>
            <a:miter lim="800000"/>
            <a:headEnd type="none" w="sm" len="sm"/>
            <a:tailEnd type="triangle" w="med" len="med"/>
          </a:ln>
        </p:spPr>
      </p:cxnSp>
      <p:cxnSp>
        <p:nvCxnSpPr>
          <p:cNvPr id="297" name="Google Shape;297;p12">
            <a:extLst>
              <a:ext uri="{FF2B5EF4-FFF2-40B4-BE49-F238E27FC236}">
                <a16:creationId xmlns:a16="http://schemas.microsoft.com/office/drawing/2014/main" id="{53415DC1-A3A4-C5A0-5B4A-478ABF6A1545}"/>
              </a:ext>
            </a:extLst>
          </p:cNvPr>
          <p:cNvCxnSpPr>
            <a:stCxn id="286" idx="3"/>
            <a:endCxn id="287" idx="1"/>
          </p:cNvCxnSpPr>
          <p:nvPr/>
        </p:nvCxnSpPr>
        <p:spPr>
          <a:xfrm>
            <a:off x="9244942" y="3851839"/>
            <a:ext cx="1500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8" name="Google Shape;298;p12">
            <a:extLst>
              <a:ext uri="{FF2B5EF4-FFF2-40B4-BE49-F238E27FC236}">
                <a16:creationId xmlns:a16="http://schemas.microsoft.com/office/drawing/2014/main" id="{F6651701-15E5-DDB0-6962-BB57473CA723}"/>
              </a:ext>
            </a:extLst>
          </p:cNvPr>
          <p:cNvCxnSpPr>
            <a:stCxn id="287" idx="3"/>
            <a:endCxn id="288" idx="1"/>
          </p:cNvCxnSpPr>
          <p:nvPr/>
        </p:nvCxnSpPr>
        <p:spPr>
          <a:xfrm>
            <a:off x="10605193" y="3851839"/>
            <a:ext cx="162300" cy="0"/>
          </a:xfrm>
          <a:prstGeom prst="straightConnector1">
            <a:avLst/>
          </a:prstGeom>
          <a:noFill/>
          <a:ln w="9525" cap="flat" cmpd="sng">
            <a:solidFill>
              <a:schemeClr val="dk1"/>
            </a:solidFill>
            <a:prstDash val="solid"/>
            <a:miter lim="800000"/>
            <a:headEnd type="none" w="sm" len="sm"/>
            <a:tailEnd type="triangle" w="med" len="med"/>
          </a:ln>
        </p:spPr>
      </p:cxnSp>
      <p:cxnSp>
        <p:nvCxnSpPr>
          <p:cNvPr id="299" name="Google Shape;299;p12">
            <a:extLst>
              <a:ext uri="{FF2B5EF4-FFF2-40B4-BE49-F238E27FC236}">
                <a16:creationId xmlns:a16="http://schemas.microsoft.com/office/drawing/2014/main" id="{C09A4A2D-E713-A639-4592-C4C525B207CA}"/>
              </a:ext>
            </a:extLst>
          </p:cNvPr>
          <p:cNvCxnSpPr>
            <a:stCxn id="285" idx="3"/>
            <a:endCxn id="286" idx="2"/>
          </p:cNvCxnSpPr>
          <p:nvPr/>
        </p:nvCxnSpPr>
        <p:spPr>
          <a:xfrm rot="10800000" flipH="1">
            <a:off x="8025198" y="4368612"/>
            <a:ext cx="4824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0" name="Google Shape;300;p12">
            <a:extLst>
              <a:ext uri="{FF2B5EF4-FFF2-40B4-BE49-F238E27FC236}">
                <a16:creationId xmlns:a16="http://schemas.microsoft.com/office/drawing/2014/main" id="{BE295DF3-DBCD-01C8-8CE6-A6936D980471}"/>
              </a:ext>
            </a:extLst>
          </p:cNvPr>
          <p:cNvCxnSpPr>
            <a:stCxn id="285" idx="3"/>
          </p:cNvCxnSpPr>
          <p:nvPr/>
        </p:nvCxnSpPr>
        <p:spPr>
          <a:xfrm rot="10800000" flipH="1">
            <a:off x="8025198" y="4368612"/>
            <a:ext cx="2854800" cy="1455600"/>
          </a:xfrm>
          <a:prstGeom prst="straightConnector1">
            <a:avLst/>
          </a:prstGeom>
          <a:noFill/>
          <a:ln w="9525" cap="flat" cmpd="sng">
            <a:solidFill>
              <a:schemeClr val="dk1"/>
            </a:solidFill>
            <a:prstDash val="solid"/>
            <a:miter lim="800000"/>
            <a:headEnd type="none" w="sm" len="sm"/>
            <a:tailEnd type="triangle" w="med" len="med"/>
          </a:ln>
        </p:spPr>
      </p:cxnSp>
      <p:cxnSp>
        <p:nvCxnSpPr>
          <p:cNvPr id="301" name="Google Shape;301;p12">
            <a:extLst>
              <a:ext uri="{FF2B5EF4-FFF2-40B4-BE49-F238E27FC236}">
                <a16:creationId xmlns:a16="http://schemas.microsoft.com/office/drawing/2014/main" id="{8E6B3663-8CA7-36EE-024D-98C35ED60AEC}"/>
              </a:ext>
            </a:extLst>
          </p:cNvPr>
          <p:cNvCxnSpPr>
            <a:stCxn id="289" idx="1"/>
            <a:endCxn id="285" idx="3"/>
          </p:cNvCxnSpPr>
          <p:nvPr/>
        </p:nvCxnSpPr>
        <p:spPr>
          <a:xfrm rot="10800000">
            <a:off x="8025125" y="5824120"/>
            <a:ext cx="1588500" cy="53100"/>
          </a:xfrm>
          <a:prstGeom prst="straightConnector1">
            <a:avLst/>
          </a:prstGeom>
          <a:noFill/>
          <a:ln w="9525" cap="flat" cmpd="sng">
            <a:solidFill>
              <a:schemeClr val="dk1"/>
            </a:solidFill>
            <a:prstDash val="solid"/>
            <a:miter lim="800000"/>
            <a:headEnd type="none" w="sm" len="sm"/>
            <a:tailEnd type="triangle" w="med" len="med"/>
          </a:ln>
        </p:spPr>
      </p:cxnSp>
      <p:cxnSp>
        <p:nvCxnSpPr>
          <p:cNvPr id="302" name="Google Shape;302;p12">
            <a:extLst>
              <a:ext uri="{FF2B5EF4-FFF2-40B4-BE49-F238E27FC236}">
                <a16:creationId xmlns:a16="http://schemas.microsoft.com/office/drawing/2014/main" id="{42D26F98-9DF8-AC0A-28AC-0101DF1EC059}"/>
              </a:ext>
            </a:extLst>
          </p:cNvPr>
          <p:cNvCxnSpPr>
            <a:endCxn id="288" idx="2"/>
          </p:cNvCxnSpPr>
          <p:nvPr/>
        </p:nvCxnSpPr>
        <p:spPr>
          <a:xfrm rot="10800000">
            <a:off x="11443252" y="4368675"/>
            <a:ext cx="0" cy="991800"/>
          </a:xfrm>
          <a:prstGeom prst="straightConnector1">
            <a:avLst/>
          </a:prstGeom>
          <a:noFill/>
          <a:ln w="9525" cap="flat" cmpd="sng">
            <a:solidFill>
              <a:schemeClr val="dk1"/>
            </a:solidFill>
            <a:prstDash val="solid"/>
            <a:miter lim="800000"/>
            <a:headEnd type="none" w="sm" len="sm"/>
            <a:tailEnd type="triangle" w="med" len="med"/>
          </a:ln>
        </p:spPr>
      </p:cxnSp>
      <p:cxnSp>
        <p:nvCxnSpPr>
          <p:cNvPr id="303" name="Google Shape;303;p12">
            <a:extLst>
              <a:ext uri="{FF2B5EF4-FFF2-40B4-BE49-F238E27FC236}">
                <a16:creationId xmlns:a16="http://schemas.microsoft.com/office/drawing/2014/main" id="{5877FA76-2744-5BE4-85A9-F87B63354857}"/>
              </a:ext>
            </a:extLst>
          </p:cNvPr>
          <p:cNvCxnSpPr>
            <a:stCxn id="278" idx="3"/>
          </p:cNvCxnSpPr>
          <p:nvPr/>
        </p:nvCxnSpPr>
        <p:spPr>
          <a:xfrm rot="10800000" flipH="1">
            <a:off x="1683026" y="2389640"/>
            <a:ext cx="477600" cy="1462200"/>
          </a:xfrm>
          <a:prstGeom prst="straightConnector1">
            <a:avLst/>
          </a:prstGeom>
          <a:noFill/>
          <a:ln w="9525" cap="flat" cmpd="sng">
            <a:solidFill>
              <a:schemeClr val="dk1"/>
            </a:solidFill>
            <a:prstDash val="solid"/>
            <a:miter lim="800000"/>
            <a:headEnd type="none" w="sm" len="sm"/>
            <a:tailEnd type="triangle" w="med" len="med"/>
          </a:ln>
        </p:spPr>
      </p:cxnSp>
      <p:sp>
        <p:nvSpPr>
          <p:cNvPr id="2" name="Rectangle: Rounded Corners 1">
            <a:extLst>
              <a:ext uri="{FF2B5EF4-FFF2-40B4-BE49-F238E27FC236}">
                <a16:creationId xmlns:a16="http://schemas.microsoft.com/office/drawing/2014/main" id="{7970ACAD-0056-06B2-EC8C-B16324EB234E}"/>
              </a:ext>
            </a:extLst>
          </p:cNvPr>
          <p:cNvSpPr/>
          <p:nvPr/>
        </p:nvSpPr>
        <p:spPr>
          <a:xfrm>
            <a:off x="7757876" y="3330668"/>
            <a:ext cx="1474825" cy="1055551"/>
          </a:xfrm>
          <a:prstGeom prst="roundRect">
            <a:avLst/>
          </a:prstGeom>
          <a:noFill/>
          <a:ln w="5715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672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9" name="Google Shape;399;p22"/>
          <p:cNvPicPr preferRelativeResize="0"/>
          <p:nvPr/>
        </p:nvPicPr>
        <p:blipFill rotWithShape="1">
          <a:blip r:embed="rId3">
            <a:alphaModFix/>
          </a:blip>
          <a:srcRect/>
          <a:stretch/>
        </p:blipFill>
        <p:spPr>
          <a:xfrm>
            <a:off x="7304444" y="5541217"/>
            <a:ext cx="1405925" cy="1056006"/>
          </a:xfrm>
          <a:prstGeom prst="rect">
            <a:avLst/>
          </a:prstGeom>
          <a:noFill/>
          <a:ln>
            <a:noFill/>
          </a:ln>
        </p:spPr>
      </p:pic>
      <p:sp>
        <p:nvSpPr>
          <p:cNvPr id="390" name="Google Shape;390;p2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Η πρόθεση συμπεριφοράς στη σύνδεση με τη συμπεριφορά</a:t>
            </a:r>
            <a:endParaRPr>
              <a:solidFill>
                <a:schemeClr val="accent2"/>
              </a:solidFill>
              <a:latin typeface="Corbel"/>
              <a:ea typeface="Corbel"/>
              <a:cs typeface="Corbel"/>
              <a:sym typeface="Corbel"/>
            </a:endParaRPr>
          </a:p>
        </p:txBody>
      </p:sp>
      <p:sp>
        <p:nvSpPr>
          <p:cNvPr id="391" name="Google Shape;391;p22"/>
          <p:cNvSpPr/>
          <p:nvPr/>
        </p:nvSpPr>
        <p:spPr>
          <a:xfrm>
            <a:off x="588816" y="2156346"/>
            <a:ext cx="5957455" cy="817419"/>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orbel"/>
                <a:ea typeface="Corbel"/>
                <a:cs typeface="Corbel"/>
                <a:sym typeface="Corbel"/>
              </a:rPr>
              <a:t>Δεν ενεργούμε πάντα σύμφωνα με τις προθέσεις μας. Μπορεί να λειτουργούν πολλοί παράγοντες.</a:t>
            </a:r>
            <a:endParaRPr/>
          </a:p>
        </p:txBody>
      </p:sp>
      <p:sp>
        <p:nvSpPr>
          <p:cNvPr id="392" name="Google Shape;392;p22"/>
          <p:cNvSpPr/>
          <p:nvPr/>
        </p:nvSpPr>
        <p:spPr>
          <a:xfrm>
            <a:off x="364906" y="3229939"/>
            <a:ext cx="2951018" cy="3318163"/>
          </a:xfrm>
          <a:prstGeom prst="roundRect">
            <a:avLst>
              <a:gd name="adj" fmla="val 16667"/>
            </a:avLst>
          </a:prstGeom>
          <a:solidFill>
            <a:srgbClr val="00D1D6"/>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393" name="Google Shape;393;p22"/>
          <p:cNvSpPr txBox="1"/>
          <p:nvPr/>
        </p:nvSpPr>
        <p:spPr>
          <a:xfrm>
            <a:off x="364384" y="3722916"/>
            <a:ext cx="2951018"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a:solidFill>
                  <a:schemeClr val="dk1"/>
                </a:solidFill>
                <a:latin typeface="Corbel"/>
                <a:ea typeface="Corbel"/>
                <a:cs typeface="Corbel"/>
                <a:sym typeface="Corbel"/>
              </a:rPr>
              <a:t>Ο αντιληπτός έλεγχος συμπεριφοράς ή η αυτοαποτελεσματικότητά μας επηρεάζουν άμεσα την πραγματική μας συμπεριφορά καθώς και την πρόθεσή μας να αναλάβουμε δράση.</a:t>
            </a:r>
            <a:endParaRPr/>
          </a:p>
        </p:txBody>
      </p:sp>
      <p:sp>
        <p:nvSpPr>
          <p:cNvPr id="394" name="Google Shape;394;p22"/>
          <p:cNvSpPr/>
          <p:nvPr/>
        </p:nvSpPr>
        <p:spPr>
          <a:xfrm>
            <a:off x="3603390" y="3250721"/>
            <a:ext cx="2951018" cy="3318162"/>
          </a:xfrm>
          <a:prstGeom prst="roundRect">
            <a:avLst>
              <a:gd name="adj" fmla="val 16667"/>
            </a:avLst>
          </a:prstGeom>
          <a:solidFill>
            <a:srgbClr val="FFCC5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395" name="Google Shape;395;p22"/>
          <p:cNvSpPr txBox="1"/>
          <p:nvPr/>
        </p:nvSpPr>
        <p:spPr>
          <a:xfrm>
            <a:off x="3647681" y="3690493"/>
            <a:ext cx="2855538" cy="2862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a:solidFill>
                  <a:schemeClr val="dk1"/>
                </a:solidFill>
                <a:latin typeface="Corbel"/>
                <a:ea typeface="Corbel"/>
                <a:cs typeface="Corbel"/>
                <a:sym typeface="Corbel"/>
              </a:rPr>
              <a:t>Ο βαθμός στον οποίο έχουμε τον πραγματικό έλεγχο πάνω στις συγκεκριμένες συμπεριφορές είναι πολύ σημαντικός για τη μετάφραση των προθέσεων στις πραγματικές συμπεριφορές.</a:t>
            </a:r>
            <a:endParaRPr sz="1800">
              <a:solidFill>
                <a:schemeClr val="dk1"/>
              </a:solidFill>
              <a:latin typeface="Corbel"/>
              <a:ea typeface="Corbel"/>
              <a:cs typeface="Corbel"/>
              <a:sym typeface="Corbel"/>
            </a:endParaRPr>
          </a:p>
        </p:txBody>
      </p:sp>
      <p:sp>
        <p:nvSpPr>
          <p:cNvPr id="396" name="Google Shape;396;p22"/>
          <p:cNvSpPr txBox="1"/>
          <p:nvPr/>
        </p:nvSpPr>
        <p:spPr>
          <a:xfrm>
            <a:off x="1688000" y="3229939"/>
            <a:ext cx="59574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200" b="1">
                <a:solidFill>
                  <a:schemeClr val="accent1"/>
                </a:solidFill>
                <a:latin typeface="Corbel"/>
                <a:ea typeface="Corbel"/>
                <a:cs typeface="Corbel"/>
                <a:sym typeface="Corbel"/>
              </a:rPr>
              <a:t>1</a:t>
            </a:r>
            <a:endParaRPr sz="3200" b="1">
              <a:solidFill>
                <a:schemeClr val="accent1"/>
              </a:solidFill>
              <a:latin typeface="Corbel"/>
              <a:ea typeface="Corbel"/>
              <a:cs typeface="Corbel"/>
              <a:sym typeface="Corbel"/>
            </a:endParaRPr>
          </a:p>
        </p:txBody>
      </p:sp>
      <p:sp>
        <p:nvSpPr>
          <p:cNvPr id="397" name="Google Shape;397;p22"/>
          <p:cNvSpPr txBox="1"/>
          <p:nvPr/>
        </p:nvSpPr>
        <p:spPr>
          <a:xfrm>
            <a:off x="4841411" y="3229939"/>
            <a:ext cx="59574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200" b="1">
                <a:solidFill>
                  <a:schemeClr val="accent2"/>
                </a:solidFill>
                <a:latin typeface="Corbel"/>
                <a:ea typeface="Corbel"/>
                <a:cs typeface="Corbel"/>
                <a:sym typeface="Corbel"/>
              </a:rPr>
              <a:t>2</a:t>
            </a:r>
            <a:endParaRPr sz="3200" b="1">
              <a:solidFill>
                <a:schemeClr val="accent2"/>
              </a:solidFill>
              <a:latin typeface="Corbel"/>
              <a:ea typeface="Corbel"/>
              <a:cs typeface="Corbel"/>
              <a:sym typeface="Corbel"/>
            </a:endParaRPr>
          </a:p>
        </p:txBody>
      </p:sp>
      <p:sp>
        <p:nvSpPr>
          <p:cNvPr id="398" name="Google Shape;398;p22"/>
          <p:cNvSpPr/>
          <p:nvPr/>
        </p:nvSpPr>
        <p:spPr>
          <a:xfrm>
            <a:off x="7304444" y="2066532"/>
            <a:ext cx="4771258" cy="3183200"/>
          </a:xfrm>
          <a:prstGeom prst="wedgeEllipseCallout">
            <a:avLst>
              <a:gd name="adj1" fmla="val -20833"/>
              <a:gd name="adj2" fmla="val 62500"/>
            </a:avLst>
          </a:prstGeom>
          <a:solidFill>
            <a:srgbClr val="F2F2F2"/>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dk1"/>
              </a:solidFill>
              <a:latin typeface="Corbel"/>
              <a:ea typeface="Corbel"/>
              <a:cs typeface="Corbel"/>
              <a:sym typeface="Corbel"/>
            </a:endParaRPr>
          </a:p>
        </p:txBody>
      </p:sp>
      <p:sp>
        <p:nvSpPr>
          <p:cNvPr id="400" name="Google Shape;400;p22"/>
          <p:cNvSpPr txBox="1"/>
          <p:nvPr/>
        </p:nvSpPr>
        <p:spPr>
          <a:xfrm>
            <a:off x="7732323" y="2506663"/>
            <a:ext cx="4057796"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dirty="0">
                <a:solidFill>
                  <a:srgbClr val="222222"/>
                </a:solidFill>
                <a:latin typeface="Corbel"/>
                <a:ea typeface="Corbel"/>
                <a:cs typeface="Corbel"/>
                <a:sym typeface="Corbel"/>
              </a:rPr>
              <a:t>Έχουμε συναφείς δεξιότητες και ικανότητες για τη διεξαγωγή της συμπεριφοράς, ανεξάρτητα από τις προθέσεις μας; </a:t>
            </a:r>
          </a:p>
          <a:p>
            <a:pPr marL="0" marR="0" lvl="0" indent="0" algn="ctr" rtl="0">
              <a:spcBef>
                <a:spcPts val="0"/>
              </a:spcBef>
              <a:spcAft>
                <a:spcPts val="0"/>
              </a:spcAft>
              <a:buNone/>
            </a:pPr>
            <a:r>
              <a:rPr lang="el-GR" sz="2000" b="0" i="0" dirty="0">
                <a:solidFill>
                  <a:srgbClr val="222222"/>
                </a:solidFill>
                <a:latin typeface="Corbel"/>
                <a:ea typeface="Corbel"/>
                <a:cs typeface="Corbel"/>
                <a:sym typeface="Corbel"/>
              </a:rPr>
              <a:t>Οι περιβαλλοντικοί παράγοντες διευκολύνουν ή αποτελούν εμπόδιο στην εκτέλεση της συμπεριφοράς μας;</a:t>
            </a:r>
            <a:endParaRPr sz="2000" dirty="0">
              <a:solidFill>
                <a:schemeClr val="dk1"/>
              </a:solidFill>
              <a:latin typeface="Corbel"/>
              <a:ea typeface="Corbel"/>
              <a:cs typeface="Corbel"/>
              <a:sym typeface="Corbe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4">
          <a:extLst>
            <a:ext uri="{FF2B5EF4-FFF2-40B4-BE49-F238E27FC236}">
              <a16:creationId xmlns:a16="http://schemas.microsoft.com/office/drawing/2014/main" id="{196D82FF-8C57-58E7-8ECB-9E5419E296D0}"/>
            </a:ext>
          </a:extLst>
        </p:cNvPr>
        <p:cNvGrpSpPr/>
        <p:nvPr/>
      </p:nvGrpSpPr>
      <p:grpSpPr>
        <a:xfrm>
          <a:off x="0" y="0"/>
          <a:ext cx="0" cy="0"/>
          <a:chOff x="0" y="0"/>
          <a:chExt cx="0" cy="0"/>
        </a:xfrm>
      </p:grpSpPr>
      <p:graphicFrame>
        <p:nvGraphicFramePr>
          <p:cNvPr id="405" name="Google Shape;405;p23">
            <a:extLst>
              <a:ext uri="{FF2B5EF4-FFF2-40B4-BE49-F238E27FC236}">
                <a16:creationId xmlns:a16="http://schemas.microsoft.com/office/drawing/2014/main" id="{29B43A25-B6CD-7030-F53E-E6EE0F7014BC}"/>
              </a:ext>
            </a:extLst>
          </p:cNvPr>
          <p:cNvGraphicFramePr/>
          <p:nvPr/>
        </p:nvGraphicFramePr>
        <p:xfrm>
          <a:off x="480423" y="580711"/>
          <a:ext cx="11410125" cy="1066810"/>
        </p:xfrm>
        <a:graphic>
          <a:graphicData uri="http://schemas.openxmlformats.org/drawingml/2006/table">
            <a:tbl>
              <a:tblPr firstRow="1" bandRow="1">
                <a:noFill/>
              </a:tblPr>
              <a:tblGrid>
                <a:gridCol w="114101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Θεωρία σχεδιασμένης συμπεριφοράς: </a:t>
                      </a:r>
                      <a:endParaRPr/>
                    </a:p>
                    <a:p>
                      <a:pPr marL="0" marR="0" lvl="0" indent="0" algn="ctr" rtl="0">
                        <a:spcBef>
                          <a:spcPts val="0"/>
                        </a:spcBef>
                        <a:spcAft>
                          <a:spcPts val="0"/>
                        </a:spcAft>
                        <a:buNone/>
                      </a:pPr>
                      <a:r>
                        <a:rPr lang="el-GR" sz="3200" b="0" u="none" strike="noStrike" cap="none">
                          <a:solidFill>
                            <a:srgbClr val="009999"/>
                          </a:solidFill>
                          <a:latin typeface="Corbel"/>
                          <a:ea typeface="Corbel"/>
                          <a:cs typeface="Corbel"/>
                          <a:sym typeface="Corbel"/>
                        </a:rPr>
                        <a:t>βασικές δομές &amp; χρήση σε παρεμβάσεις διατροφικής αγωγής.</a:t>
                      </a:r>
                      <a:endParaRPr/>
                    </a:p>
                  </a:txBody>
                  <a:tcPr marL="91450" marR="91450" marT="45725" marB="45725"/>
                </a:tc>
                <a:extLst>
                  <a:ext uri="{0D108BD9-81ED-4DB2-BD59-A6C34878D82A}">
                    <a16:rowId xmlns:a16="http://schemas.microsoft.com/office/drawing/2014/main" val="10000"/>
                  </a:ext>
                </a:extLst>
              </a:tr>
            </a:tbl>
          </a:graphicData>
        </a:graphic>
      </p:graphicFrame>
      <p:sp>
        <p:nvSpPr>
          <p:cNvPr id="409" name="Google Shape;409;p23">
            <a:extLst>
              <a:ext uri="{FF2B5EF4-FFF2-40B4-BE49-F238E27FC236}">
                <a16:creationId xmlns:a16="http://schemas.microsoft.com/office/drawing/2014/main" id="{0F5DA2D5-C820-CC3A-B296-E77CD76D7565}"/>
              </a:ext>
            </a:extLst>
          </p:cNvPr>
          <p:cNvSpPr txBox="1"/>
          <p:nvPr/>
        </p:nvSpPr>
        <p:spPr>
          <a:xfrm>
            <a:off x="-51985" y="2113206"/>
            <a:ext cx="265713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accent1"/>
                </a:solidFill>
                <a:latin typeface="Corbel"/>
                <a:ea typeface="Corbel"/>
                <a:cs typeface="Corbel"/>
                <a:sym typeface="Corbel"/>
              </a:rPr>
              <a:t>Δομή της θεωρίας </a:t>
            </a:r>
            <a:r>
              <a:rPr lang="el-GR" sz="1800">
                <a:solidFill>
                  <a:schemeClr val="accent1"/>
                </a:solidFill>
                <a:latin typeface="Corbel"/>
                <a:ea typeface="Corbel"/>
                <a:cs typeface="Corbel"/>
                <a:sym typeface="Corbel"/>
              </a:rPr>
              <a:t>(Παράγοντας αλλαγής συμπεριφοράς)</a:t>
            </a:r>
            <a:endParaRPr sz="1800">
              <a:solidFill>
                <a:schemeClr val="accent1"/>
              </a:solidFill>
              <a:latin typeface="Corbel"/>
              <a:ea typeface="Corbel"/>
              <a:cs typeface="Corbel"/>
              <a:sym typeface="Corbel"/>
            </a:endParaRPr>
          </a:p>
        </p:txBody>
      </p:sp>
      <p:sp>
        <p:nvSpPr>
          <p:cNvPr id="410" name="Google Shape;410;p23">
            <a:extLst>
              <a:ext uri="{FF2B5EF4-FFF2-40B4-BE49-F238E27FC236}">
                <a16:creationId xmlns:a16="http://schemas.microsoft.com/office/drawing/2014/main" id="{70E0CDFE-E5D9-0638-1368-F17727B1B55C}"/>
              </a:ext>
            </a:extLst>
          </p:cNvPr>
          <p:cNvSpPr txBox="1"/>
          <p:nvPr/>
        </p:nvSpPr>
        <p:spPr>
          <a:xfrm>
            <a:off x="235529" y="3308644"/>
            <a:ext cx="193296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chemeClr val="dk1"/>
                </a:solidFill>
                <a:latin typeface="Corbel"/>
                <a:ea typeface="Corbel"/>
                <a:cs typeface="Corbel"/>
                <a:sym typeface="Corbel"/>
              </a:rPr>
              <a:t>Ορισμός</a:t>
            </a:r>
            <a:endParaRPr sz="1800" b="1">
              <a:solidFill>
                <a:schemeClr val="dk1"/>
              </a:solidFill>
              <a:latin typeface="Corbel"/>
              <a:ea typeface="Corbel"/>
              <a:cs typeface="Corbel"/>
              <a:sym typeface="Corbel"/>
            </a:endParaRPr>
          </a:p>
        </p:txBody>
      </p:sp>
      <p:sp>
        <p:nvSpPr>
          <p:cNvPr id="411" name="Google Shape;411;p23">
            <a:extLst>
              <a:ext uri="{FF2B5EF4-FFF2-40B4-BE49-F238E27FC236}">
                <a16:creationId xmlns:a16="http://schemas.microsoft.com/office/drawing/2014/main" id="{3BAA4141-DC2C-C394-44E2-01116ECAB890}"/>
              </a:ext>
            </a:extLst>
          </p:cNvPr>
          <p:cNvSpPr txBox="1"/>
          <p:nvPr/>
        </p:nvSpPr>
        <p:spPr>
          <a:xfrm>
            <a:off x="52772" y="4360336"/>
            <a:ext cx="229847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a:solidFill>
                  <a:srgbClr val="009999"/>
                </a:solidFill>
                <a:latin typeface="Corbel"/>
                <a:ea typeface="Corbel"/>
                <a:cs typeface="Corbel"/>
                <a:sym typeface="Corbel"/>
              </a:rPr>
              <a:t>Χρήση στη διατροφική αγωγή</a:t>
            </a:r>
            <a:endParaRPr/>
          </a:p>
        </p:txBody>
      </p:sp>
      <p:sp>
        <p:nvSpPr>
          <p:cNvPr id="412" name="Google Shape;412;p23">
            <a:extLst>
              <a:ext uri="{FF2B5EF4-FFF2-40B4-BE49-F238E27FC236}">
                <a16:creationId xmlns:a16="http://schemas.microsoft.com/office/drawing/2014/main" id="{2AA57859-C609-F29E-658A-32F5CD015E52}"/>
              </a:ext>
            </a:extLst>
          </p:cNvPr>
          <p:cNvSpPr txBox="1"/>
          <p:nvPr/>
        </p:nvSpPr>
        <p:spPr>
          <a:xfrm>
            <a:off x="2818503" y="2896688"/>
            <a:ext cx="8695527" cy="823912"/>
          </a:xfrm>
          <a:prstGeom prst="rect">
            <a:avLst/>
          </a:prstGeom>
          <a:noFill/>
          <a:ln>
            <a:noFill/>
          </a:ln>
        </p:spPr>
        <p:txBody>
          <a:bodyPr spcFirstLastPara="1" wrap="square" lIns="91425" tIns="45700" rIns="91425" bIns="45700" anchor="b" anchorCtr="0">
            <a:noAutofit/>
          </a:bodyPr>
          <a:lstStyle/>
          <a:p>
            <a:pPr marL="0" marR="0" lvl="0" indent="0" algn="ctr" rtl="0">
              <a:lnSpc>
                <a:spcPct val="110000"/>
              </a:lnSpc>
              <a:spcBef>
                <a:spcPts val="0"/>
              </a:spcBef>
              <a:spcAft>
                <a:spcPts val="0"/>
              </a:spcAft>
              <a:buClr>
                <a:schemeClr val="dk1"/>
              </a:buClr>
              <a:buSzPts val="1800"/>
              <a:buFont typeface="Arial"/>
              <a:buNone/>
            </a:pPr>
            <a:r>
              <a:rPr lang="el-GR" sz="1800" b="1" cap="none" dirty="0">
                <a:solidFill>
                  <a:schemeClr val="dk1"/>
                </a:solidFill>
                <a:latin typeface="Corbel"/>
                <a:ea typeface="Corbel"/>
                <a:cs typeface="Corbel"/>
                <a:sym typeface="Corbel"/>
              </a:rPr>
              <a:t>Ατομική αντιληπτή πιθανότητα ανάληψης της δοθείσας δράσης.</a:t>
            </a:r>
            <a:endParaRPr dirty="0"/>
          </a:p>
        </p:txBody>
      </p:sp>
      <p:sp>
        <p:nvSpPr>
          <p:cNvPr id="413" name="Google Shape;413;p23">
            <a:extLst>
              <a:ext uri="{FF2B5EF4-FFF2-40B4-BE49-F238E27FC236}">
                <a16:creationId xmlns:a16="http://schemas.microsoft.com/office/drawing/2014/main" id="{415151C3-C6AA-EF04-DD1F-01292A35C1F8}"/>
              </a:ext>
            </a:extLst>
          </p:cNvPr>
          <p:cNvSpPr txBox="1"/>
          <p:nvPr/>
        </p:nvSpPr>
        <p:spPr>
          <a:xfrm>
            <a:off x="2818503" y="4188334"/>
            <a:ext cx="9324787" cy="2074502"/>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chemeClr val="dk1"/>
              </a:buClr>
              <a:buSzPts val="1800"/>
              <a:buFont typeface="Arial"/>
              <a:buNone/>
            </a:pPr>
            <a:r>
              <a:rPr lang="el-GR" sz="1800" dirty="0">
                <a:solidFill>
                  <a:schemeClr val="dk1"/>
                </a:solidFill>
                <a:latin typeface="Corbel"/>
                <a:ea typeface="Corbel"/>
                <a:cs typeface="Corbel"/>
                <a:sym typeface="Corbel"/>
              </a:rPr>
              <a:t>Καθοδήγηση της ομάδας μέσω δραστηριοτήτων λήψης αποφάσεων για την αξιολόγηση των προσωπικών θετικών και αρνητικών προσδοκιών (πλεονεκτήματα και μειονεκτήματα) της αλλαγής και της δέσμευσης να δοκιμάσουν τη νέα ενέργεια ή αλλαγή συμπεριφοράς.</a:t>
            </a:r>
            <a:endParaRPr lang="en-US" sz="1800" dirty="0">
              <a:solidFill>
                <a:schemeClr val="dk1"/>
              </a:solidFill>
              <a:latin typeface="Corbel"/>
              <a:ea typeface="Corbel"/>
              <a:cs typeface="Corbel"/>
              <a:sym typeface="Corbel"/>
            </a:endParaRPr>
          </a:p>
          <a:p>
            <a:pPr marL="0" marR="0" lvl="0" indent="0" algn="ctr" rtl="0">
              <a:lnSpc>
                <a:spcPct val="110000"/>
              </a:lnSpc>
              <a:spcBef>
                <a:spcPts val="0"/>
              </a:spcBef>
              <a:spcAft>
                <a:spcPts val="0"/>
              </a:spcAft>
              <a:buClr>
                <a:schemeClr val="dk1"/>
              </a:buClr>
              <a:buSzPts val="1800"/>
              <a:buFont typeface="Arial"/>
              <a:buNone/>
            </a:pPr>
            <a:endParaRPr dirty="0"/>
          </a:p>
          <a:p>
            <a:pPr marL="0" marR="0" lvl="0" indent="0" algn="ctr" rtl="0">
              <a:lnSpc>
                <a:spcPct val="110000"/>
              </a:lnSpc>
              <a:spcBef>
                <a:spcPts val="0"/>
              </a:spcBef>
              <a:spcAft>
                <a:spcPts val="0"/>
              </a:spcAft>
              <a:buClr>
                <a:schemeClr val="dk1"/>
              </a:buClr>
              <a:buSzPts val="1800"/>
              <a:buFont typeface="Arial"/>
              <a:buNone/>
            </a:pPr>
            <a:r>
              <a:rPr lang="el-GR" sz="1800" dirty="0">
                <a:solidFill>
                  <a:schemeClr val="dk1"/>
                </a:solidFill>
                <a:latin typeface="Corbel"/>
                <a:ea typeface="Corbel"/>
                <a:cs typeface="Corbel"/>
                <a:sym typeface="Corbel"/>
              </a:rPr>
              <a:t>Ορισμός συγκεκριμένου σχεδίου για πότε και πού να πραγματοποιηθεί η νέα ενέργεια ή αλλαγή συμπεριφοράς</a:t>
            </a:r>
            <a:endParaRPr dirty="0"/>
          </a:p>
        </p:txBody>
      </p:sp>
      <p:sp>
        <p:nvSpPr>
          <p:cNvPr id="414" name="Google Shape;414;p23">
            <a:extLst>
              <a:ext uri="{FF2B5EF4-FFF2-40B4-BE49-F238E27FC236}">
                <a16:creationId xmlns:a16="http://schemas.microsoft.com/office/drawing/2014/main" id="{674C01D9-87E3-1110-6DE5-CDAEC0105C7E}"/>
              </a:ext>
            </a:extLst>
          </p:cNvPr>
          <p:cNvSpPr/>
          <p:nvPr/>
        </p:nvSpPr>
        <p:spPr>
          <a:xfrm>
            <a:off x="4981847" y="2231281"/>
            <a:ext cx="454743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dirty="0">
                <a:solidFill>
                  <a:schemeClr val="accent1"/>
                </a:solidFill>
                <a:latin typeface="Corbel"/>
                <a:ea typeface="Corbel"/>
                <a:cs typeface="Corbel"/>
                <a:sym typeface="Corbel"/>
              </a:rPr>
              <a:t>Προθέσεις συμπεριφοράς, προθέσεις εφαρμογής</a:t>
            </a:r>
            <a:endParaRPr dirty="0"/>
          </a:p>
        </p:txBody>
      </p:sp>
    </p:spTree>
    <p:extLst>
      <p:ext uri="{BB962C8B-B14F-4D97-AF65-F5344CB8AC3E}">
        <p14:creationId xmlns:p14="http://schemas.microsoft.com/office/powerpoint/2010/main" val="3843079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24"/>
          <p:cNvSpPr txBox="1"/>
          <p:nvPr/>
        </p:nvSpPr>
        <p:spPr>
          <a:xfrm>
            <a:off x="339343" y="160192"/>
            <a:ext cx="11499924"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000">
                <a:solidFill>
                  <a:srgbClr val="009999"/>
                </a:solidFill>
                <a:latin typeface="Corbel"/>
                <a:ea typeface="Corbel"/>
                <a:cs typeface="Corbel"/>
                <a:sym typeface="Corbel"/>
              </a:rPr>
              <a:t>Η θεωρία της σχεδιασμένης συμπεριφοράς/ προσέγγιση της αιτιολογημένης δράσης στην πράξη</a:t>
            </a:r>
            <a:endParaRPr sz="3000">
              <a:solidFill>
                <a:srgbClr val="009999"/>
              </a:solidFill>
              <a:latin typeface="Corbel"/>
              <a:ea typeface="Corbel"/>
              <a:cs typeface="Corbel"/>
              <a:sym typeface="Corbel"/>
            </a:endParaRPr>
          </a:p>
        </p:txBody>
      </p:sp>
      <p:cxnSp>
        <p:nvCxnSpPr>
          <p:cNvPr id="420" name="Google Shape;420;p24"/>
          <p:cNvCxnSpPr/>
          <p:nvPr/>
        </p:nvCxnSpPr>
        <p:spPr>
          <a:xfrm>
            <a:off x="3158181" y="1237410"/>
            <a:ext cx="5862249" cy="0"/>
          </a:xfrm>
          <a:prstGeom prst="straightConnector1">
            <a:avLst/>
          </a:prstGeom>
          <a:noFill/>
          <a:ln w="9525" cap="flat" cmpd="sng">
            <a:solidFill>
              <a:schemeClr val="accent1"/>
            </a:solidFill>
            <a:prstDash val="dash"/>
            <a:round/>
            <a:headEnd type="none" w="sm" len="sm"/>
            <a:tailEnd type="none" w="sm" len="sm"/>
          </a:ln>
        </p:spPr>
      </p:cxnSp>
      <p:sp>
        <p:nvSpPr>
          <p:cNvPr id="421" name="Google Shape;421;p24"/>
          <p:cNvSpPr txBox="1"/>
          <p:nvPr/>
        </p:nvSpPr>
        <p:spPr>
          <a:xfrm>
            <a:off x="441064" y="1329744"/>
            <a:ext cx="10858051" cy="50167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dirty="0">
                <a:solidFill>
                  <a:schemeClr val="dk1"/>
                </a:solidFill>
                <a:latin typeface="Corbel"/>
                <a:ea typeface="Corbel"/>
                <a:cs typeface="Corbel"/>
                <a:sym typeface="Corbel"/>
              </a:rPr>
              <a:t>Η προσέγγιση της αιτιολογημένης δράσης πραγματεύεται ότι τα άτομα είναι πιο πιθανό να λάβουν μια συγκεκριμένη δράση αν προτίθενται να το κάνουν. </a:t>
            </a:r>
            <a:endParaRPr dirty="0"/>
          </a:p>
          <a:p>
            <a:pPr marL="0" marR="0" lvl="0" indent="0" algn="just" rtl="0">
              <a:spcBef>
                <a:spcPts val="0"/>
              </a:spcBef>
              <a:spcAft>
                <a:spcPts val="0"/>
              </a:spcAft>
              <a:buNone/>
            </a:pPr>
            <a:endParaRPr sz="2000" dirty="0">
              <a:solidFill>
                <a:schemeClr val="dk1"/>
              </a:solidFill>
              <a:latin typeface="Corbel"/>
              <a:ea typeface="Corbel"/>
              <a:cs typeface="Corbel"/>
              <a:sym typeface="Corbel"/>
            </a:endParaRPr>
          </a:p>
          <a:p>
            <a:pPr marL="0" marR="0" lvl="0" indent="0" algn="just" rtl="0">
              <a:spcBef>
                <a:spcPts val="0"/>
              </a:spcBef>
              <a:spcAft>
                <a:spcPts val="0"/>
              </a:spcAft>
              <a:buNone/>
            </a:pPr>
            <a:r>
              <a:rPr lang="el-GR" sz="2000" b="1" dirty="0">
                <a:solidFill>
                  <a:schemeClr val="dk1"/>
                </a:solidFill>
                <a:latin typeface="Corbel"/>
                <a:ea typeface="Corbel"/>
                <a:cs typeface="Corbel"/>
                <a:sym typeface="Corbel"/>
              </a:rPr>
              <a:t>Η πρόθεση της ανάληψης δράσης βασίζεται στις ακόλουθες πεποιθήσεις και συναισθήματα:</a:t>
            </a:r>
            <a:endParaRPr dirty="0"/>
          </a:p>
          <a:p>
            <a:pPr marL="0" marR="0" lvl="0" indent="0" algn="just" rtl="0">
              <a:spcBef>
                <a:spcPts val="0"/>
              </a:spcBef>
              <a:spcAft>
                <a:spcPts val="0"/>
              </a:spcAft>
              <a:buNone/>
            </a:pPr>
            <a:endParaRPr sz="20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Πιστεύω ότι η ανάληψη δράσης θα με οδηγήσει στα επιθυμητά αποτελέσματα.</a:t>
            </a:r>
            <a:endParaRPr dirty="0"/>
          </a:p>
          <a:p>
            <a:pPr marL="285750" marR="0" lvl="0" indent="-28575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Πιστεύω ότι τα θετικά αποτελέσματα της ανάληψης δράσης ξεπερνούν τα αρνητικά.</a:t>
            </a:r>
            <a:endParaRPr dirty="0"/>
          </a:p>
          <a:p>
            <a:pPr marL="285750" marR="0" lvl="0" indent="-28575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Έχω θετικά συναισθήματα για την ανάληψη δράσης και με κάνει να νιώθω καλά με τον εαυτό μου.</a:t>
            </a:r>
            <a:endParaRPr dirty="0"/>
          </a:p>
          <a:p>
            <a:pPr marL="285750" marR="0" lvl="0" indent="-15875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285750" marR="0" lvl="0" indent="-285750" algn="just" rtl="0">
              <a:spcBef>
                <a:spcPts val="0"/>
              </a:spcBef>
              <a:spcAft>
                <a:spcPts val="0"/>
              </a:spcAft>
              <a:buClr>
                <a:srgbClr val="FF9900"/>
              </a:buClr>
              <a:buSzPts val="2000"/>
              <a:buFont typeface="Noto Sans Symbols"/>
              <a:buChar char="✔"/>
            </a:pPr>
            <a:r>
              <a:rPr lang="el-GR" sz="2000" dirty="0">
                <a:solidFill>
                  <a:srgbClr val="FF9900"/>
                </a:solidFill>
                <a:latin typeface="Corbel"/>
                <a:ea typeface="Corbel"/>
                <a:cs typeface="Corbel"/>
                <a:sym typeface="Corbel"/>
              </a:rPr>
              <a:t>Οι σημαντικοί για μένα άνθρωποι πιστεύουν ότι θα πρέπει να αναλάβω δράση και οι απόψεις τους είναι σημαντικές για μένα.</a:t>
            </a:r>
            <a:endParaRPr dirty="0"/>
          </a:p>
          <a:p>
            <a:pPr marL="285750" marR="0" lvl="0" indent="-285750" algn="just" rtl="0">
              <a:spcBef>
                <a:spcPts val="0"/>
              </a:spcBef>
              <a:spcAft>
                <a:spcPts val="0"/>
              </a:spcAft>
              <a:buClr>
                <a:srgbClr val="FF9900"/>
              </a:buClr>
              <a:buSzPts val="2000"/>
              <a:buFont typeface="Noto Sans Symbols"/>
              <a:buChar char="✔"/>
            </a:pPr>
            <a:r>
              <a:rPr lang="el-GR" sz="2000" dirty="0">
                <a:solidFill>
                  <a:srgbClr val="FF9900"/>
                </a:solidFill>
                <a:latin typeface="Corbel"/>
                <a:ea typeface="Corbel"/>
                <a:cs typeface="Corbel"/>
                <a:sym typeface="Corbel"/>
              </a:rPr>
              <a:t>Οι σημαντικοί για μένα άνθρωποι έχουν θετική στάση απέναντι στη δράση και την εφαρμόζουν και οι ίδιοι.</a:t>
            </a:r>
            <a:endParaRPr dirty="0"/>
          </a:p>
          <a:p>
            <a:pPr marL="285750" marR="0" lvl="0" indent="-15875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Είμαι σίγουρος/η ότι μπορώ να αναλάβω δράση ανεξάρτητα από δυσκολίες.</a:t>
            </a:r>
            <a:endParaRPr sz="2000" dirty="0">
              <a:solidFill>
                <a:schemeClr val="dk1"/>
              </a:solidFill>
              <a:latin typeface="Corbel"/>
              <a:ea typeface="Corbel"/>
              <a:cs typeface="Corbel"/>
              <a:sym typeface="Corbe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5"/>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3200"/>
              <a:buFont typeface="Corbel"/>
              <a:buNone/>
            </a:pPr>
            <a:r>
              <a:rPr lang="el-GR" sz="3200">
                <a:solidFill>
                  <a:schemeClr val="accent2"/>
                </a:solidFill>
                <a:latin typeface="Corbel"/>
                <a:ea typeface="Corbel"/>
                <a:cs typeface="Corbel"/>
                <a:sym typeface="Corbel"/>
              </a:rPr>
              <a:t>Επεκτάσεις της Θεωρίας της Σχεδιασμένης Συμπεριφοράς/ Προσέγγιση της Αιτιολογημένης Δράσης</a:t>
            </a:r>
            <a:endParaRPr sz="3200">
              <a:solidFill>
                <a:schemeClr val="accent2"/>
              </a:solidFill>
              <a:latin typeface="Corbel"/>
              <a:ea typeface="Corbel"/>
              <a:cs typeface="Corbel"/>
              <a:sym typeface="Corbel"/>
            </a:endParaRPr>
          </a:p>
        </p:txBody>
      </p:sp>
      <p:pic>
        <p:nvPicPr>
          <p:cNvPr id="427" name="Google Shape;427;p25"/>
          <p:cNvPicPr preferRelativeResize="0"/>
          <p:nvPr/>
        </p:nvPicPr>
        <p:blipFill rotWithShape="1">
          <a:blip r:embed="rId3">
            <a:alphaModFix/>
          </a:blip>
          <a:srcRect/>
          <a:stretch/>
        </p:blipFill>
        <p:spPr>
          <a:xfrm>
            <a:off x="2862469" y="2676481"/>
            <a:ext cx="6467061" cy="3816626"/>
          </a:xfrm>
          <a:prstGeom prst="rect">
            <a:avLst/>
          </a:prstGeom>
          <a:noFill/>
          <a:ln>
            <a:noFill/>
          </a:ln>
        </p:spPr>
      </p:pic>
      <p:sp>
        <p:nvSpPr>
          <p:cNvPr id="428" name="Google Shape;428;p25"/>
          <p:cNvSpPr txBox="1"/>
          <p:nvPr/>
        </p:nvSpPr>
        <p:spPr>
          <a:xfrm>
            <a:off x="2964871" y="3330870"/>
            <a:ext cx="6262256" cy="193899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chemeClr val="dk1"/>
                </a:solidFill>
                <a:latin typeface="Corbel"/>
                <a:ea typeface="Corbel"/>
                <a:cs typeface="Corbel"/>
                <a:sym typeface="Corbel"/>
              </a:rPr>
              <a:t>Η έρευνα έχει προτείνει ότι η προσέγγιση της αιτιολογημένης δράσης μπορεί να επεκταθεί με την ενσωμάτωση πρόσθετων καθοριστικών παραγόντων συμπεριφοράς που αντικατοπτρίζουν τις προσωπικές πεποιθήσεις, όπως οι </a:t>
            </a:r>
            <a:r>
              <a:rPr lang="el-GR" sz="2000" b="1">
                <a:solidFill>
                  <a:schemeClr val="dk1"/>
                </a:solidFill>
                <a:latin typeface="Corbel"/>
                <a:ea typeface="Corbel"/>
                <a:cs typeface="Corbel"/>
                <a:sym typeface="Corbel"/>
              </a:rPr>
              <a:t>ηθικοί κανόνες και η αυτοδιάθεση</a:t>
            </a:r>
            <a:r>
              <a:rPr lang="el-GR" sz="2000">
                <a:solidFill>
                  <a:schemeClr val="dk1"/>
                </a:solidFill>
                <a:latin typeface="Corbel"/>
                <a:ea typeface="Corbel"/>
                <a:cs typeface="Corbel"/>
                <a:sym typeface="Corbel"/>
              </a:rPr>
              <a: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6"/>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Προσωπικές Πεποιθήσεις Κανόνων: Αντιλαμβανόμενη Ηθική ή Ηθική Υποχρέωση</a:t>
            </a:r>
            <a:endParaRPr>
              <a:solidFill>
                <a:schemeClr val="accent2"/>
              </a:solidFill>
              <a:latin typeface="Corbel"/>
              <a:ea typeface="Corbel"/>
              <a:cs typeface="Corbel"/>
              <a:sym typeface="Corbel"/>
            </a:endParaRPr>
          </a:p>
        </p:txBody>
      </p:sp>
      <p:sp>
        <p:nvSpPr>
          <p:cNvPr id="434" name="Google Shape;434;p26"/>
          <p:cNvSpPr/>
          <p:nvPr/>
        </p:nvSpPr>
        <p:spPr>
          <a:xfrm>
            <a:off x="650149" y="3209447"/>
            <a:ext cx="3096484" cy="953928"/>
          </a:xfrm>
          <a:prstGeom prst="roundRect">
            <a:avLst>
              <a:gd name="adj" fmla="val 16667"/>
            </a:avLst>
          </a:prstGeom>
          <a:solidFill>
            <a:srgbClr val="00D1D6"/>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435" name="Google Shape;435;p26"/>
          <p:cNvSpPr txBox="1"/>
          <p:nvPr/>
        </p:nvSpPr>
        <p:spPr>
          <a:xfrm>
            <a:off x="650149" y="3463454"/>
            <a:ext cx="3165756"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a:solidFill>
                  <a:srgbClr val="222222"/>
                </a:solidFill>
                <a:latin typeface="Corbel"/>
                <a:ea typeface="Corbel"/>
                <a:cs typeface="Corbel"/>
                <a:sym typeface="Corbel"/>
              </a:rPr>
              <a:t>Προσωπικές πεποιθήσεις</a:t>
            </a:r>
            <a:endParaRPr sz="2000" b="1">
              <a:solidFill>
                <a:schemeClr val="dk1"/>
              </a:solidFill>
              <a:latin typeface="Corbel"/>
              <a:ea typeface="Corbel"/>
              <a:cs typeface="Corbel"/>
              <a:sym typeface="Corbel"/>
            </a:endParaRPr>
          </a:p>
        </p:txBody>
      </p:sp>
      <p:sp>
        <p:nvSpPr>
          <p:cNvPr id="436" name="Google Shape;436;p26"/>
          <p:cNvSpPr/>
          <p:nvPr/>
        </p:nvSpPr>
        <p:spPr>
          <a:xfrm>
            <a:off x="650149" y="4397884"/>
            <a:ext cx="3096484" cy="969817"/>
          </a:xfrm>
          <a:prstGeom prst="roundRect">
            <a:avLst>
              <a:gd name="adj" fmla="val 16667"/>
            </a:avLst>
          </a:prstGeom>
          <a:solidFill>
            <a:srgbClr val="00D1D6"/>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437" name="Google Shape;437;p26"/>
          <p:cNvSpPr/>
          <p:nvPr/>
        </p:nvSpPr>
        <p:spPr>
          <a:xfrm>
            <a:off x="666036" y="5601279"/>
            <a:ext cx="3080598" cy="969817"/>
          </a:xfrm>
          <a:prstGeom prst="roundRect">
            <a:avLst>
              <a:gd name="adj" fmla="val 16667"/>
            </a:avLst>
          </a:prstGeom>
          <a:solidFill>
            <a:srgbClr val="00D1D6"/>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438" name="Google Shape;438;p26"/>
          <p:cNvSpPr txBox="1"/>
          <p:nvPr/>
        </p:nvSpPr>
        <p:spPr>
          <a:xfrm>
            <a:off x="666035" y="4535145"/>
            <a:ext cx="298361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a:solidFill>
                  <a:srgbClr val="222222"/>
                </a:solidFill>
                <a:latin typeface="Corbel"/>
                <a:ea typeface="Corbel"/>
                <a:cs typeface="Corbel"/>
                <a:sym typeface="Corbel"/>
              </a:rPr>
              <a:t>Η</a:t>
            </a:r>
            <a:r>
              <a:rPr lang="el-GR" sz="2000" b="1" i="0">
                <a:solidFill>
                  <a:srgbClr val="222222"/>
                </a:solidFill>
                <a:latin typeface="Corbel"/>
                <a:ea typeface="Corbel"/>
                <a:cs typeface="Corbel"/>
                <a:sym typeface="Corbel"/>
              </a:rPr>
              <a:t>θικές και δεοντολογικές σκέψεις</a:t>
            </a:r>
            <a:endParaRPr sz="2000" b="1">
              <a:solidFill>
                <a:schemeClr val="dk1"/>
              </a:solidFill>
              <a:latin typeface="Corbel"/>
              <a:ea typeface="Corbel"/>
              <a:cs typeface="Corbel"/>
              <a:sym typeface="Corbel"/>
            </a:endParaRPr>
          </a:p>
        </p:txBody>
      </p:sp>
      <p:sp>
        <p:nvSpPr>
          <p:cNvPr id="439" name="Google Shape;439;p26"/>
          <p:cNvSpPr txBox="1"/>
          <p:nvPr/>
        </p:nvSpPr>
        <p:spPr>
          <a:xfrm>
            <a:off x="786245" y="5886131"/>
            <a:ext cx="284018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a:solidFill>
                  <a:srgbClr val="222222"/>
                </a:solidFill>
                <a:latin typeface="Corbel"/>
                <a:ea typeface="Corbel"/>
                <a:cs typeface="Corbel"/>
                <a:sym typeface="Corbel"/>
              </a:rPr>
              <a:t>Προσωπική ευθύνη</a:t>
            </a:r>
            <a:endParaRPr sz="2000" b="1">
              <a:solidFill>
                <a:schemeClr val="dk1"/>
              </a:solidFill>
              <a:latin typeface="Corbel"/>
              <a:ea typeface="Corbel"/>
              <a:cs typeface="Corbel"/>
              <a:sym typeface="Corbel"/>
            </a:endParaRPr>
          </a:p>
        </p:txBody>
      </p:sp>
      <p:sp>
        <p:nvSpPr>
          <p:cNvPr id="440" name="Google Shape;440;p26"/>
          <p:cNvSpPr/>
          <p:nvPr/>
        </p:nvSpPr>
        <p:spPr>
          <a:xfrm>
            <a:off x="5166730" y="3178601"/>
            <a:ext cx="6375122" cy="969817"/>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orbel"/>
              <a:ea typeface="Corbel"/>
              <a:cs typeface="Corbel"/>
              <a:sym typeface="Corbel"/>
            </a:endParaRPr>
          </a:p>
        </p:txBody>
      </p:sp>
      <p:sp>
        <p:nvSpPr>
          <p:cNvPr id="441" name="Google Shape;441;p26"/>
          <p:cNvSpPr/>
          <p:nvPr/>
        </p:nvSpPr>
        <p:spPr>
          <a:xfrm>
            <a:off x="5166730" y="4397884"/>
            <a:ext cx="6375122" cy="969817"/>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orbel"/>
              <a:ea typeface="Corbel"/>
              <a:cs typeface="Corbel"/>
              <a:sym typeface="Corbel"/>
            </a:endParaRPr>
          </a:p>
        </p:txBody>
      </p:sp>
      <p:sp>
        <p:nvSpPr>
          <p:cNvPr id="442" name="Google Shape;442;p26"/>
          <p:cNvSpPr/>
          <p:nvPr/>
        </p:nvSpPr>
        <p:spPr>
          <a:xfrm>
            <a:off x="5223164" y="5604202"/>
            <a:ext cx="6375121" cy="969817"/>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orbel"/>
              <a:ea typeface="Corbel"/>
              <a:cs typeface="Corbel"/>
              <a:sym typeface="Corbel"/>
            </a:endParaRPr>
          </a:p>
        </p:txBody>
      </p:sp>
      <p:sp>
        <p:nvSpPr>
          <p:cNvPr id="443" name="Google Shape;443;p26"/>
          <p:cNvSpPr txBox="1"/>
          <p:nvPr/>
        </p:nvSpPr>
        <p:spPr>
          <a:xfrm>
            <a:off x="5263712" y="4535145"/>
            <a:ext cx="626225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a:solidFill>
                  <a:srgbClr val="222222"/>
                </a:solidFill>
                <a:latin typeface="Corbel"/>
                <a:ea typeface="Corbel"/>
                <a:cs typeface="Corbel"/>
                <a:sym typeface="Corbel"/>
              </a:rPr>
              <a:t>«Θεωρώ ότι είναι ηθική μου υποχρέωση να δίνω στο παιδί μου υγιεινά τρόφιμα»</a:t>
            </a:r>
            <a:endParaRPr sz="2000">
              <a:solidFill>
                <a:schemeClr val="dk1"/>
              </a:solidFill>
              <a:latin typeface="Corbel"/>
              <a:ea typeface="Corbel"/>
              <a:cs typeface="Corbel"/>
              <a:sym typeface="Corbel"/>
            </a:endParaRPr>
          </a:p>
        </p:txBody>
      </p:sp>
      <p:sp>
        <p:nvSpPr>
          <p:cNvPr id="444" name="Google Shape;444;p26"/>
          <p:cNvSpPr txBox="1"/>
          <p:nvPr/>
        </p:nvSpPr>
        <p:spPr>
          <a:xfrm>
            <a:off x="5187696" y="5735167"/>
            <a:ext cx="65532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0" i="0">
                <a:solidFill>
                  <a:srgbClr val="222222"/>
                </a:solidFill>
                <a:latin typeface="Corbel"/>
                <a:ea typeface="Corbel"/>
                <a:cs typeface="Corbel"/>
                <a:sym typeface="Corbel"/>
              </a:rPr>
              <a:t>«Πιστεύω ότι έχω ευθύνη να αγοράζω βιολογικά τρόφιμα για τη βελτίωση της υγείας του φυσικού περιβάλλοντος»</a:t>
            </a:r>
            <a:endParaRPr sz="2000">
              <a:solidFill>
                <a:schemeClr val="dk1"/>
              </a:solidFill>
              <a:latin typeface="Corbel"/>
              <a:ea typeface="Corbel"/>
              <a:cs typeface="Corbel"/>
              <a:sym typeface="Corbel"/>
            </a:endParaRPr>
          </a:p>
        </p:txBody>
      </p:sp>
      <p:sp>
        <p:nvSpPr>
          <p:cNvPr id="445" name="Google Shape;445;p26"/>
          <p:cNvSpPr txBox="1"/>
          <p:nvPr/>
        </p:nvSpPr>
        <p:spPr>
          <a:xfrm>
            <a:off x="5187696" y="3479344"/>
            <a:ext cx="60960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22222"/>
              </a:buClr>
              <a:buSzPts val="2000"/>
              <a:buFont typeface="Corbel"/>
              <a:buNone/>
            </a:pPr>
            <a:r>
              <a:rPr lang="el-GR" sz="2000" b="0" i="0" u="none" strike="noStrike" cap="none">
                <a:solidFill>
                  <a:srgbClr val="222222"/>
                </a:solidFill>
                <a:latin typeface="Corbel"/>
                <a:ea typeface="Corbel"/>
                <a:cs typeface="Corbel"/>
                <a:sym typeface="Corbel"/>
              </a:rPr>
              <a:t>«Αισθάνομαι ότι πρέπει να θηλάσω το μωρό μου»</a:t>
            </a:r>
            <a:endParaRPr sz="2000" b="0" i="0" u="none" strike="noStrike" cap="none">
              <a:solidFill>
                <a:srgbClr val="FFFFFF"/>
              </a:solidFill>
              <a:latin typeface="Corbel"/>
              <a:ea typeface="Corbel"/>
              <a:cs typeface="Corbel"/>
              <a:sym typeface="Corbel"/>
            </a:endParaRPr>
          </a:p>
        </p:txBody>
      </p:sp>
      <p:cxnSp>
        <p:nvCxnSpPr>
          <p:cNvPr id="446" name="Google Shape;446;p26"/>
          <p:cNvCxnSpPr>
            <a:stCxn id="436" idx="3"/>
            <a:endCxn id="441" idx="1"/>
          </p:cNvCxnSpPr>
          <p:nvPr/>
        </p:nvCxnSpPr>
        <p:spPr>
          <a:xfrm>
            <a:off x="3746633" y="4882793"/>
            <a:ext cx="1420200" cy="0"/>
          </a:xfrm>
          <a:prstGeom prst="straightConnector1">
            <a:avLst/>
          </a:prstGeom>
          <a:noFill/>
          <a:ln w="12700" cap="flat" cmpd="sng">
            <a:solidFill>
              <a:schemeClr val="dk1"/>
            </a:solidFill>
            <a:prstDash val="solid"/>
            <a:miter lim="800000"/>
            <a:headEnd type="none" w="sm" len="sm"/>
            <a:tailEnd type="triangle" w="med" len="med"/>
          </a:ln>
        </p:spPr>
      </p:cxnSp>
      <p:cxnSp>
        <p:nvCxnSpPr>
          <p:cNvPr id="447" name="Google Shape;447;p26"/>
          <p:cNvCxnSpPr>
            <a:stCxn id="434" idx="3"/>
            <a:endCxn id="445" idx="1"/>
          </p:cNvCxnSpPr>
          <p:nvPr/>
        </p:nvCxnSpPr>
        <p:spPr>
          <a:xfrm rot="10800000" flipH="1">
            <a:off x="3746633" y="3679511"/>
            <a:ext cx="1441200" cy="6900"/>
          </a:xfrm>
          <a:prstGeom prst="straightConnector1">
            <a:avLst/>
          </a:prstGeom>
          <a:noFill/>
          <a:ln w="9525" cap="flat" cmpd="sng">
            <a:solidFill>
              <a:schemeClr val="dk1"/>
            </a:solidFill>
            <a:prstDash val="solid"/>
            <a:miter lim="800000"/>
            <a:headEnd type="none" w="sm" len="sm"/>
            <a:tailEnd type="triangle" w="med" len="med"/>
          </a:ln>
        </p:spPr>
      </p:cxnSp>
      <p:cxnSp>
        <p:nvCxnSpPr>
          <p:cNvPr id="448" name="Google Shape;448;p26"/>
          <p:cNvCxnSpPr>
            <a:stCxn id="437" idx="3"/>
            <a:endCxn id="442" idx="1"/>
          </p:cNvCxnSpPr>
          <p:nvPr/>
        </p:nvCxnSpPr>
        <p:spPr>
          <a:xfrm>
            <a:off x="3746634" y="6086188"/>
            <a:ext cx="1476600" cy="3000"/>
          </a:xfrm>
          <a:prstGeom prst="straightConnector1">
            <a:avLst/>
          </a:prstGeom>
          <a:noFill/>
          <a:ln w="9525" cap="flat" cmpd="sng">
            <a:solidFill>
              <a:schemeClr val="dk1"/>
            </a:solidFill>
            <a:prstDash val="solid"/>
            <a:miter lim="800000"/>
            <a:headEnd type="none" w="sm" len="sm"/>
            <a:tailEnd type="triangle" w="med" len="med"/>
          </a:ln>
        </p:spPr>
      </p:cxnSp>
      <p:sp>
        <p:nvSpPr>
          <p:cNvPr id="449" name="Google Shape;449;p26"/>
          <p:cNvSpPr txBox="1"/>
          <p:nvPr/>
        </p:nvSpPr>
        <p:spPr>
          <a:xfrm>
            <a:off x="655230" y="2079237"/>
            <a:ext cx="1108566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Ένας αριθμός ερευνητών έχει διαπιστώσει ότι οι άνθρωποι έχουν προσωπικούς κανόνες που επηρεάζουν επίσης τις συμπεριφορές τους. Μερικοί από αυτούς είναι: </a:t>
            </a:r>
            <a:endParaRPr/>
          </a:p>
        </p:txBody>
      </p:sp>
      <p:sp>
        <p:nvSpPr>
          <p:cNvPr id="450" name="Google Shape;450;p26"/>
          <p:cNvSpPr txBox="1"/>
          <p:nvPr/>
        </p:nvSpPr>
        <p:spPr>
          <a:xfrm>
            <a:off x="4190492" y="3388667"/>
            <a:ext cx="60165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a:solidFill>
                  <a:schemeClr val="accent1"/>
                </a:solidFill>
                <a:latin typeface="Corbel"/>
                <a:ea typeface="Corbel"/>
                <a:cs typeface="Corbel"/>
                <a:sym typeface="Corbel"/>
              </a:rPr>
              <a:t>π.χ.</a:t>
            </a:r>
            <a:endParaRPr sz="1600">
              <a:solidFill>
                <a:schemeClr val="accent1"/>
              </a:solidFill>
              <a:latin typeface="Avenir"/>
              <a:ea typeface="Avenir"/>
              <a:cs typeface="Avenir"/>
              <a:sym typeface="Avenir"/>
            </a:endParaRPr>
          </a:p>
        </p:txBody>
      </p:sp>
      <p:sp>
        <p:nvSpPr>
          <p:cNvPr id="451" name="Google Shape;451;p26"/>
          <p:cNvSpPr txBox="1"/>
          <p:nvPr/>
        </p:nvSpPr>
        <p:spPr>
          <a:xfrm>
            <a:off x="4197421" y="4564182"/>
            <a:ext cx="60165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a:solidFill>
                  <a:schemeClr val="accent1"/>
                </a:solidFill>
                <a:latin typeface="Corbel"/>
                <a:ea typeface="Corbel"/>
                <a:cs typeface="Corbel"/>
                <a:sym typeface="Corbel"/>
              </a:rPr>
              <a:t>π.χ.</a:t>
            </a:r>
            <a:endParaRPr sz="1600">
              <a:solidFill>
                <a:schemeClr val="accent1"/>
              </a:solidFill>
              <a:latin typeface="Avenir"/>
              <a:ea typeface="Avenir"/>
              <a:cs typeface="Avenir"/>
              <a:sym typeface="Avenir"/>
            </a:endParaRPr>
          </a:p>
        </p:txBody>
      </p:sp>
      <p:sp>
        <p:nvSpPr>
          <p:cNvPr id="452" name="Google Shape;452;p26"/>
          <p:cNvSpPr txBox="1"/>
          <p:nvPr/>
        </p:nvSpPr>
        <p:spPr>
          <a:xfrm>
            <a:off x="4194049" y="5776732"/>
            <a:ext cx="60165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a:solidFill>
                  <a:schemeClr val="accent1"/>
                </a:solidFill>
                <a:latin typeface="Corbel"/>
                <a:ea typeface="Corbel"/>
                <a:cs typeface="Corbel"/>
                <a:sym typeface="Corbel"/>
              </a:rPr>
              <a:t>π.χ.</a:t>
            </a:r>
            <a:endParaRPr sz="1600">
              <a:solidFill>
                <a:schemeClr val="accent1"/>
              </a:solidFill>
              <a:latin typeface="Avenir"/>
              <a:ea typeface="Avenir"/>
              <a:cs typeface="Avenir"/>
              <a:sym typeface="Aveni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7"/>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ts val="3600"/>
              <a:buFont typeface="Corbel"/>
              <a:buNone/>
            </a:pPr>
            <a:r>
              <a:rPr lang="el-GR" sz="3600" dirty="0">
                <a:solidFill>
                  <a:schemeClr val="accent2"/>
                </a:solidFill>
                <a:latin typeface="Corbel"/>
                <a:ea typeface="Corbel"/>
                <a:cs typeface="Corbel"/>
                <a:sym typeface="Corbel"/>
              </a:rPr>
              <a:t>Από το «εύχομαι» στο «θα το κάνω»: </a:t>
            </a:r>
            <a:br>
              <a:rPr lang="el-GR" sz="3600" dirty="0">
                <a:solidFill>
                  <a:schemeClr val="accent2"/>
                </a:solidFill>
                <a:latin typeface="Corbel"/>
                <a:ea typeface="Corbel"/>
                <a:cs typeface="Corbel"/>
                <a:sym typeface="Corbel"/>
              </a:rPr>
            </a:br>
            <a:r>
              <a:rPr lang="el-GR" sz="3600" dirty="0">
                <a:solidFill>
                  <a:schemeClr val="accent2"/>
                </a:solidFill>
                <a:latin typeface="Corbel"/>
                <a:ea typeface="Corbel"/>
                <a:cs typeface="Corbel"/>
                <a:sym typeface="Corbel"/>
              </a:rPr>
              <a:t>Η σημασία της πρόθεσης εφαρμογής (πλάνα δράσης)</a:t>
            </a:r>
            <a:endParaRPr sz="3600" dirty="0">
              <a:solidFill>
                <a:schemeClr val="accent2"/>
              </a:solidFill>
              <a:latin typeface="Corbel"/>
              <a:ea typeface="Corbel"/>
              <a:cs typeface="Corbel"/>
              <a:sym typeface="Corbel"/>
            </a:endParaRPr>
          </a:p>
        </p:txBody>
      </p:sp>
      <p:sp>
        <p:nvSpPr>
          <p:cNvPr id="458" name="Google Shape;458;p27"/>
          <p:cNvSpPr txBox="1"/>
          <p:nvPr/>
        </p:nvSpPr>
        <p:spPr>
          <a:xfrm>
            <a:off x="535634" y="2407585"/>
            <a:ext cx="6345381" cy="3785652"/>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1" dirty="0">
                <a:solidFill>
                  <a:schemeClr val="dk1"/>
                </a:solidFill>
                <a:latin typeface="Corbel"/>
                <a:ea typeface="Corbel"/>
                <a:cs typeface="Corbel"/>
                <a:sym typeface="Corbel"/>
              </a:rPr>
              <a:t>Οι </a:t>
            </a:r>
            <a:r>
              <a:rPr lang="el-GR" sz="2000" b="1" dirty="0" err="1">
                <a:solidFill>
                  <a:schemeClr val="dk1"/>
                </a:solidFill>
                <a:latin typeface="Corbel"/>
                <a:ea typeface="Corbel"/>
                <a:cs typeface="Corbel"/>
                <a:sym typeface="Corbel"/>
              </a:rPr>
              <a:t>συμπεριφορικές</a:t>
            </a:r>
            <a:r>
              <a:rPr lang="el-GR" sz="2000" b="1" dirty="0">
                <a:solidFill>
                  <a:schemeClr val="dk1"/>
                </a:solidFill>
                <a:latin typeface="Corbel"/>
                <a:ea typeface="Corbel"/>
                <a:cs typeface="Corbel"/>
                <a:sym typeface="Corbel"/>
              </a:rPr>
              <a:t> προθέσεις δεν επαρκούν για να ξεκινήσουμε αλλαγές σε δύσκολες συμπεριφορές όπως η διατροφική αλλαγή. </a:t>
            </a:r>
            <a:endParaRPr b="1" dirty="0"/>
          </a:p>
          <a:p>
            <a:pPr marL="0" marR="0" lvl="0" indent="0" algn="just" rtl="0">
              <a:spcBef>
                <a:spcPts val="0"/>
              </a:spcBef>
              <a:spcAft>
                <a:spcPts val="0"/>
              </a:spcAft>
              <a:buNone/>
            </a:pPr>
            <a:r>
              <a:rPr lang="el-GR" sz="2000" dirty="0">
                <a:solidFill>
                  <a:schemeClr val="dk1"/>
                </a:solidFill>
                <a:latin typeface="Corbel"/>
                <a:ea typeface="Corbel"/>
                <a:cs typeface="Corbel"/>
                <a:sym typeface="Corbel"/>
              </a:rPr>
              <a:t>Οι προθέσεις μας είναι συχνά περισσότερο σαν τις επιθυμίες. </a:t>
            </a:r>
            <a:endParaRPr dirty="0"/>
          </a:p>
          <a:p>
            <a:pPr marL="0" marR="0" lvl="0" indent="0" algn="just" rtl="0">
              <a:spcBef>
                <a:spcPts val="0"/>
              </a:spcBef>
              <a:spcAft>
                <a:spcPts val="0"/>
              </a:spcAft>
              <a:buNone/>
            </a:pPr>
            <a:r>
              <a:rPr lang="el-GR" sz="2000" dirty="0">
                <a:solidFill>
                  <a:schemeClr val="dk1"/>
                </a:solidFill>
                <a:latin typeface="Corbel"/>
                <a:ea typeface="Corbel"/>
                <a:cs typeface="Corbel"/>
                <a:sym typeface="Corbel"/>
              </a:rPr>
              <a:t>Έχει διαπιστωθεί ότι είναι πιθανότερο να πραγματοποιηθούν εάν πρώτα μετατραπούν σε μια λίστα πρακτικών ενεργειών. Αυτές ονομάζονται </a:t>
            </a:r>
            <a:r>
              <a:rPr lang="el-GR" sz="2000" b="1" dirty="0">
                <a:solidFill>
                  <a:schemeClr val="dk1"/>
                </a:solidFill>
                <a:latin typeface="Corbel"/>
                <a:ea typeface="Corbel"/>
                <a:cs typeface="Corbel"/>
                <a:sym typeface="Corbel"/>
              </a:rPr>
              <a:t>προθέσεις εφαρμογής </a:t>
            </a:r>
            <a:r>
              <a:rPr lang="el-GR" sz="2000" dirty="0">
                <a:solidFill>
                  <a:schemeClr val="dk1"/>
                </a:solidFill>
                <a:latin typeface="Corbel"/>
                <a:ea typeface="Corbel"/>
                <a:cs typeface="Corbel"/>
                <a:sym typeface="Corbel"/>
              </a:rPr>
              <a:t>σε αυτή τη θεωρία και </a:t>
            </a:r>
            <a:r>
              <a:rPr lang="el-GR" sz="2000" b="1" dirty="0">
                <a:solidFill>
                  <a:schemeClr val="dk1"/>
                </a:solidFill>
                <a:latin typeface="Corbel"/>
                <a:ea typeface="Corbel"/>
                <a:cs typeface="Corbel"/>
                <a:sym typeface="Corbel"/>
              </a:rPr>
              <a:t>προσδιορίζουν ακριβώς πότε, πού και πώς θα αναλάβουμε τη συγκεκριμένη συμπεριφορά. </a:t>
            </a:r>
            <a:r>
              <a:rPr lang="el-GR" sz="2000" dirty="0">
                <a:solidFill>
                  <a:schemeClr val="dk1"/>
                </a:solidFill>
                <a:latin typeface="Corbel"/>
                <a:ea typeface="Corbel"/>
                <a:cs typeface="Corbel"/>
                <a:sym typeface="Corbel"/>
              </a:rPr>
              <a:t>Αυτά ονομάζονται </a:t>
            </a:r>
            <a:r>
              <a:rPr lang="el-GR" sz="2000" b="1" dirty="0">
                <a:solidFill>
                  <a:schemeClr val="accent2"/>
                </a:solidFill>
                <a:latin typeface="Corbel"/>
                <a:ea typeface="Corbel"/>
                <a:cs typeface="Corbel"/>
                <a:sym typeface="Corbel"/>
              </a:rPr>
              <a:t>σχέδια δράσης </a:t>
            </a:r>
            <a:r>
              <a:rPr lang="el-GR" sz="2000" dirty="0">
                <a:solidFill>
                  <a:schemeClr val="dk1"/>
                </a:solidFill>
                <a:latin typeface="Corbel"/>
                <a:ea typeface="Corbel"/>
                <a:cs typeface="Corbel"/>
                <a:sym typeface="Corbel"/>
              </a:rPr>
              <a:t>σε άλλες θεωρίες.</a:t>
            </a:r>
            <a:endParaRPr dirty="0"/>
          </a:p>
        </p:txBody>
      </p:sp>
      <p:pic>
        <p:nvPicPr>
          <p:cNvPr id="459" name="Google Shape;459;p27"/>
          <p:cNvPicPr preferRelativeResize="0"/>
          <p:nvPr/>
        </p:nvPicPr>
        <p:blipFill rotWithShape="1">
          <a:blip r:embed="rId3">
            <a:alphaModFix/>
          </a:blip>
          <a:srcRect/>
          <a:stretch/>
        </p:blipFill>
        <p:spPr>
          <a:xfrm>
            <a:off x="7093528" y="2320635"/>
            <a:ext cx="4709045" cy="360218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28"/>
          <p:cNvSpPr txBox="1">
            <a:spLocks noGrp="1"/>
          </p:cNvSpPr>
          <p:nvPr>
            <p:ph type="title"/>
          </p:nvPr>
        </p:nvSpPr>
        <p:spPr>
          <a:xfrm>
            <a:off x="4142509" y="1810858"/>
            <a:ext cx="7230818" cy="3042320"/>
          </a:xfrm>
          <a:prstGeom prst="rect">
            <a:avLst/>
          </a:prstGeom>
          <a:solidFill>
            <a:schemeClr val="lt1"/>
          </a:solidFill>
          <a:ln w="9525"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9900"/>
              </a:buClr>
              <a:buSzPts val="3200"/>
              <a:buFont typeface="Corbel"/>
              <a:buNone/>
            </a:pPr>
            <a:r>
              <a:rPr lang="el-GR" sz="3200" b="0" i="0">
                <a:solidFill>
                  <a:schemeClr val="accent2"/>
                </a:solidFill>
                <a:latin typeface="Corbel"/>
                <a:ea typeface="Corbel"/>
                <a:cs typeface="Corbel"/>
                <a:sym typeface="Corbel"/>
              </a:rPr>
              <a:t>ΕΠΙΘΥΜΙΑ</a:t>
            </a:r>
            <a:br>
              <a:rPr lang="el-GR" sz="2000" b="0" i="0">
                <a:solidFill>
                  <a:srgbClr val="222222"/>
                </a:solidFill>
                <a:latin typeface="Corbel"/>
                <a:ea typeface="Corbel"/>
                <a:cs typeface="Corbel"/>
                <a:sym typeface="Corbel"/>
              </a:rPr>
            </a:br>
            <a:br>
              <a:rPr lang="el-GR" sz="2000" b="0" i="0">
                <a:solidFill>
                  <a:srgbClr val="222222"/>
                </a:solidFill>
                <a:latin typeface="Corbel"/>
                <a:ea typeface="Corbel"/>
                <a:cs typeface="Corbel"/>
                <a:sym typeface="Corbel"/>
              </a:rPr>
            </a:br>
            <a:r>
              <a:rPr lang="el-GR" sz="2000" b="0" i="0">
                <a:solidFill>
                  <a:srgbClr val="222222"/>
                </a:solidFill>
                <a:latin typeface="Corbel"/>
                <a:ea typeface="Corbel"/>
                <a:cs typeface="Corbel"/>
                <a:sym typeface="Corbel"/>
              </a:rPr>
              <a:t>► αντιπροσωπεύει την κινητήρια κατάσταση κατά την οποία οι πεποιθήσεις μας ή οι λόγοι της συμπεριφοράς μετασχηματίζονται σε κίνητρα για να συμμετάσχουν στη συμπεριφορά και </a:t>
            </a:r>
            <a:br>
              <a:rPr lang="el-GR" sz="2000" b="0" i="0">
                <a:solidFill>
                  <a:srgbClr val="222222"/>
                </a:solidFill>
                <a:latin typeface="Corbel"/>
                <a:ea typeface="Corbel"/>
                <a:cs typeface="Corbel"/>
                <a:sym typeface="Corbel"/>
              </a:rPr>
            </a:br>
            <a:br>
              <a:rPr lang="el-GR" sz="2000" b="0" i="0">
                <a:solidFill>
                  <a:srgbClr val="222222"/>
                </a:solidFill>
                <a:latin typeface="Corbel"/>
                <a:ea typeface="Corbel"/>
                <a:cs typeface="Corbel"/>
                <a:sym typeface="Corbel"/>
              </a:rPr>
            </a:br>
            <a:r>
              <a:rPr lang="el-GR" sz="2000" b="0" i="0">
                <a:solidFill>
                  <a:srgbClr val="222222"/>
                </a:solidFill>
                <a:latin typeface="Corbel"/>
                <a:ea typeface="Corbel"/>
                <a:cs typeface="Corbel"/>
                <a:sym typeface="Corbel"/>
              </a:rPr>
              <a:t>► είναι ο πλησιέστερος καθοριστικός παράγοντας των συμπεριφορικών προθέσεων.</a:t>
            </a:r>
            <a:endParaRPr/>
          </a:p>
        </p:txBody>
      </p:sp>
      <p:pic>
        <p:nvPicPr>
          <p:cNvPr id="465" name="Google Shape;465;p28"/>
          <p:cNvPicPr preferRelativeResize="0"/>
          <p:nvPr/>
        </p:nvPicPr>
        <p:blipFill rotWithShape="1">
          <a:blip r:embed="rId3">
            <a:alphaModFix/>
          </a:blip>
          <a:srcRect/>
          <a:stretch/>
        </p:blipFill>
        <p:spPr>
          <a:xfrm>
            <a:off x="1007182" y="2333344"/>
            <a:ext cx="2816672" cy="198927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9"/>
          <p:cNvSpPr txBox="1">
            <a:spLocks noGrp="1"/>
          </p:cNvSpPr>
          <p:nvPr>
            <p:ph type="title"/>
          </p:nvPr>
        </p:nvSpPr>
        <p:spPr>
          <a:xfrm>
            <a:off x="3633807" y="1808426"/>
            <a:ext cx="7812709" cy="3366654"/>
          </a:xfrm>
          <a:prstGeom prst="rect">
            <a:avLst/>
          </a:prstGeom>
          <a:solidFill>
            <a:schemeClr val="lt1"/>
          </a:solidFill>
          <a:ln w="9525"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5AB"/>
              </a:buClr>
              <a:buSzPts val="3600"/>
              <a:buFont typeface="Corbel"/>
              <a:buNone/>
            </a:pPr>
            <a:br>
              <a:rPr lang="el-GR" sz="3600" b="0" i="0" u="none" strike="noStrike" cap="none" dirty="0">
                <a:solidFill>
                  <a:srgbClr val="00A5AB"/>
                </a:solidFill>
                <a:latin typeface="Corbel"/>
                <a:ea typeface="Corbel"/>
                <a:cs typeface="Corbel"/>
                <a:sym typeface="Corbel"/>
              </a:rPr>
            </a:br>
            <a:br>
              <a:rPr lang="el-GR" sz="3600" b="0" i="0" u="none" strike="noStrike" cap="none" dirty="0">
                <a:solidFill>
                  <a:srgbClr val="00A5AB"/>
                </a:solidFill>
                <a:latin typeface="Corbel"/>
                <a:ea typeface="Corbel"/>
                <a:cs typeface="Corbel"/>
                <a:sym typeface="Corbel"/>
              </a:rPr>
            </a:br>
            <a:r>
              <a:rPr lang="el-GR" sz="3200" b="0" i="0" u="none" strike="noStrike" cap="none" dirty="0">
                <a:solidFill>
                  <a:srgbClr val="00A5AB"/>
                </a:solidFill>
                <a:latin typeface="Corbel"/>
                <a:ea typeface="Corbel"/>
                <a:cs typeface="Corbel"/>
                <a:sym typeface="Corbel"/>
              </a:rPr>
              <a:t>ΣΥΝΗΘΕΙΑ</a:t>
            </a:r>
            <a:br>
              <a:rPr lang="el-GR" sz="1500" b="0" i="0" u="none" strike="noStrike" cap="none" dirty="0">
                <a:solidFill>
                  <a:srgbClr val="00A5AB"/>
                </a:solidFill>
                <a:latin typeface="Corbel"/>
                <a:ea typeface="Corbel"/>
                <a:cs typeface="Corbel"/>
                <a:sym typeface="Corbel"/>
              </a:rPr>
            </a:br>
            <a:br>
              <a:rPr lang="el-GR" sz="1500" b="0" i="0" u="none" strike="noStrike" cap="none" dirty="0">
                <a:solidFill>
                  <a:srgbClr val="00A5AB"/>
                </a:solidFill>
                <a:latin typeface="Corbel"/>
                <a:ea typeface="Corbel"/>
                <a:cs typeface="Corbel"/>
                <a:sym typeface="Corbel"/>
              </a:rPr>
            </a:br>
            <a:r>
              <a:rPr lang="el-GR" sz="2000" b="0" i="0" u="none" strike="noStrike" cap="none" dirty="0">
                <a:solidFill>
                  <a:srgbClr val="000000"/>
                </a:solidFill>
                <a:latin typeface="Corbel"/>
                <a:ea typeface="Corbel"/>
                <a:cs typeface="Corbel"/>
                <a:sym typeface="Corbel"/>
              </a:rPr>
              <a:t>Πολλές από τις συμπεριφορές μας εμφανίζονται χωρίς πολλή σκέψη. </a:t>
            </a:r>
            <a:br>
              <a:rPr lang="el-GR" sz="2000" b="0" i="0" u="none" strike="noStrike" cap="none" dirty="0">
                <a:solidFill>
                  <a:srgbClr val="000000"/>
                </a:solidFill>
                <a:latin typeface="Corbel"/>
                <a:ea typeface="Corbel"/>
                <a:cs typeface="Corbel"/>
                <a:sym typeface="Corbel"/>
              </a:rPr>
            </a:br>
            <a:br>
              <a:rPr lang="el-GR" sz="2000" b="0" i="0" u="none" strike="noStrike" cap="none" dirty="0">
                <a:solidFill>
                  <a:srgbClr val="000000"/>
                </a:solidFill>
                <a:latin typeface="Corbel"/>
                <a:ea typeface="Corbel"/>
                <a:cs typeface="Corbel"/>
                <a:sym typeface="Corbel"/>
              </a:rPr>
            </a:br>
            <a:r>
              <a:rPr lang="el-GR" sz="2000" b="0" i="0" u="none" strike="noStrike" cap="none" dirty="0">
                <a:solidFill>
                  <a:srgbClr val="000000"/>
                </a:solidFill>
                <a:latin typeface="Corbel"/>
                <a:ea typeface="Corbel"/>
                <a:cs typeface="Corbel"/>
                <a:sym typeface="Corbel"/>
              </a:rPr>
              <a:t>Αναπτύσσουμε ρουτίνες ή συνήθειες που φαίνεται να είναι αυτόματες απαντήσεις σε καταστάσεις και συχνά αποτελούν την κινητήρια δύναμη στη συμπεριφορά. </a:t>
            </a:r>
            <a:br>
              <a:rPr lang="el-GR" sz="2000" b="0" i="0" u="none" strike="noStrike" cap="none" dirty="0">
                <a:solidFill>
                  <a:srgbClr val="000000"/>
                </a:solidFill>
                <a:latin typeface="Corbel"/>
                <a:ea typeface="Corbel"/>
                <a:cs typeface="Corbel"/>
                <a:sym typeface="Corbel"/>
              </a:rPr>
            </a:br>
            <a:br>
              <a:rPr lang="el-GR" sz="2000" b="0" i="0" u="none" strike="noStrike" cap="none" dirty="0">
                <a:solidFill>
                  <a:srgbClr val="000000"/>
                </a:solidFill>
                <a:latin typeface="Corbel"/>
                <a:ea typeface="Corbel"/>
                <a:cs typeface="Corbel"/>
                <a:sym typeface="Corbel"/>
              </a:rPr>
            </a:br>
            <a:r>
              <a:rPr lang="el-GR" sz="2000" b="0" i="0" u="none" strike="noStrike" cap="none" dirty="0">
                <a:solidFill>
                  <a:srgbClr val="000000"/>
                </a:solidFill>
                <a:latin typeface="Corbel"/>
                <a:ea typeface="Corbel"/>
                <a:cs typeface="Corbel"/>
                <a:sym typeface="Corbel"/>
              </a:rPr>
              <a:t>Ορισμένες από αυτές τις συνήθειες μπορεί να προέρχονται από πολιτιστικές παραδόσεις.</a:t>
            </a:r>
            <a:br>
              <a:rPr lang="el-GR" sz="2000" b="0" i="0" u="none" strike="noStrike" cap="none" dirty="0">
                <a:solidFill>
                  <a:srgbClr val="000000"/>
                </a:solidFill>
                <a:latin typeface="Corbel"/>
                <a:ea typeface="Corbel"/>
                <a:cs typeface="Corbel"/>
                <a:sym typeface="Corbel"/>
              </a:rPr>
            </a:br>
            <a:br>
              <a:rPr lang="el-GR" sz="2000" b="0" i="0" u="none" strike="noStrike" cap="none" dirty="0">
                <a:solidFill>
                  <a:srgbClr val="000000"/>
                </a:solidFill>
                <a:latin typeface="Corbel"/>
                <a:ea typeface="Corbel"/>
                <a:cs typeface="Corbel"/>
                <a:sym typeface="Corbel"/>
              </a:rPr>
            </a:br>
            <a:br>
              <a:rPr lang="el-GR" sz="3600" b="0" i="0" u="none" strike="noStrike" cap="none" dirty="0">
                <a:solidFill>
                  <a:srgbClr val="00A5AB"/>
                </a:solidFill>
                <a:latin typeface="Corbel"/>
                <a:ea typeface="Corbel"/>
                <a:cs typeface="Corbel"/>
                <a:sym typeface="Corbel"/>
              </a:rPr>
            </a:br>
            <a:endParaRPr sz="3600" b="0" i="0" u="none" strike="noStrike" cap="none" dirty="0">
              <a:solidFill>
                <a:srgbClr val="00A5AB"/>
              </a:solidFill>
              <a:latin typeface="Corbel"/>
              <a:ea typeface="Corbel"/>
              <a:cs typeface="Corbel"/>
              <a:sym typeface="Corbel"/>
            </a:endParaRPr>
          </a:p>
        </p:txBody>
      </p:sp>
      <p:pic>
        <p:nvPicPr>
          <p:cNvPr id="471" name="Google Shape;471;p29"/>
          <p:cNvPicPr preferRelativeResize="0"/>
          <p:nvPr/>
        </p:nvPicPr>
        <p:blipFill rotWithShape="1">
          <a:blip r:embed="rId3">
            <a:alphaModFix/>
          </a:blip>
          <a:srcRect/>
          <a:stretch/>
        </p:blipFill>
        <p:spPr>
          <a:xfrm>
            <a:off x="820570" y="2355273"/>
            <a:ext cx="2656921" cy="211974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pic>
        <p:nvPicPr>
          <p:cNvPr id="476" name="Google Shape;476;p30"/>
          <p:cNvPicPr preferRelativeResize="0"/>
          <p:nvPr/>
        </p:nvPicPr>
        <p:blipFill rotWithShape="1">
          <a:blip r:embed="rId3">
            <a:alphaModFix/>
          </a:blip>
          <a:srcRect/>
          <a:stretch/>
        </p:blipFill>
        <p:spPr>
          <a:xfrm>
            <a:off x="1209632" y="110836"/>
            <a:ext cx="9772735" cy="6747163"/>
          </a:xfrm>
          <a:prstGeom prst="rect">
            <a:avLst/>
          </a:prstGeom>
          <a:noFill/>
          <a:ln>
            <a:noFill/>
          </a:ln>
        </p:spPr>
      </p:pic>
      <p:sp>
        <p:nvSpPr>
          <p:cNvPr id="477" name="Google Shape;477;p30"/>
          <p:cNvSpPr txBox="1"/>
          <p:nvPr/>
        </p:nvSpPr>
        <p:spPr>
          <a:xfrm>
            <a:off x="3047999" y="541803"/>
            <a:ext cx="60960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800" b="0" i="0" u="none" strike="noStrike" cap="none">
                <a:solidFill>
                  <a:srgbClr val="00A5AB"/>
                </a:solidFill>
                <a:latin typeface="Corbel"/>
                <a:ea typeface="Corbel"/>
                <a:cs typeface="Corbel"/>
                <a:sym typeface="Corbel"/>
              </a:rPr>
              <a:t>Συνήθεια VS Πρόθεση</a:t>
            </a:r>
            <a:endParaRPr sz="2800">
              <a:solidFill>
                <a:schemeClr val="dk1"/>
              </a:solidFill>
              <a:latin typeface="Avenir"/>
              <a:ea typeface="Avenir"/>
              <a:cs typeface="Avenir"/>
              <a:sym typeface="Avenir"/>
            </a:endParaRPr>
          </a:p>
        </p:txBody>
      </p:sp>
      <p:sp>
        <p:nvSpPr>
          <p:cNvPr id="478" name="Google Shape;478;p30"/>
          <p:cNvSpPr txBox="1"/>
          <p:nvPr/>
        </p:nvSpPr>
        <p:spPr>
          <a:xfrm>
            <a:off x="3047999" y="1248422"/>
            <a:ext cx="6096000" cy="22467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chemeClr val="dk1"/>
                </a:solidFill>
                <a:latin typeface="Corbel"/>
                <a:ea typeface="Corbel"/>
                <a:cs typeface="Corbel"/>
                <a:sym typeface="Corbel"/>
              </a:rPr>
              <a:t>Η πρόθεση και η συνήθεια μπορεί να ανταγωνίζονται μεταξύ τους. </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0" marR="0" lvl="0" indent="0" algn="just" rtl="0">
              <a:spcBef>
                <a:spcPts val="0"/>
              </a:spcBef>
              <a:spcAft>
                <a:spcPts val="0"/>
              </a:spcAft>
              <a:buNone/>
            </a:pPr>
            <a:r>
              <a:rPr lang="el-GR" sz="2000">
                <a:solidFill>
                  <a:schemeClr val="dk1"/>
                </a:solidFill>
                <a:latin typeface="Corbel"/>
                <a:ea typeface="Corbel"/>
                <a:cs typeface="Corbel"/>
                <a:sym typeface="Corbel"/>
              </a:rPr>
              <a:t>Οι εκπαιδευτές διατροφής μπορούν να βοηθήσουν τα άτομα να αναγνωρίσουν τις συμπεριφορές που κάνουν από συνήθεια και να τους βοηθήσουν να τις επαναξιολογήσουν.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3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Θεωρία της σχεδιασμένης συμπεριφοράς: συνοπτικά</a:t>
            </a:r>
            <a:endParaRPr>
              <a:solidFill>
                <a:schemeClr val="accent2"/>
              </a:solidFill>
              <a:latin typeface="Corbel"/>
              <a:ea typeface="Corbel"/>
              <a:cs typeface="Corbel"/>
              <a:sym typeface="Corbel"/>
            </a:endParaRPr>
          </a:p>
        </p:txBody>
      </p:sp>
      <p:sp>
        <p:nvSpPr>
          <p:cNvPr id="493" name="Google Shape;493;p32"/>
          <p:cNvSpPr txBox="1"/>
          <p:nvPr/>
        </p:nvSpPr>
        <p:spPr>
          <a:xfrm>
            <a:off x="401783" y="2589387"/>
            <a:ext cx="11227234" cy="3477835"/>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Noto Sans Symbols"/>
              <a:buChar char="▪"/>
            </a:pPr>
            <a:r>
              <a:rPr lang="el-GR" sz="2000" b="1" dirty="0">
                <a:solidFill>
                  <a:schemeClr val="dk1"/>
                </a:solidFill>
                <a:latin typeface="Corbel"/>
                <a:ea typeface="Corbel"/>
                <a:cs typeface="Corbel"/>
                <a:sym typeface="Corbel"/>
              </a:rPr>
              <a:t>Οι άνθρωποι παρακινούνται να αναλάβουν δράση: </a:t>
            </a:r>
          </a:p>
          <a:p>
            <a:pPr marR="0" lvl="0" algn="just" rtl="0">
              <a:spcBef>
                <a:spcPts val="0"/>
              </a:spcBef>
              <a:spcAft>
                <a:spcPts val="0"/>
              </a:spcAft>
              <a:buClr>
                <a:schemeClr val="dk1"/>
              </a:buClr>
              <a:buSzPts val="2000"/>
            </a:pPr>
            <a:r>
              <a:rPr lang="el-GR" sz="2000" dirty="0">
                <a:solidFill>
                  <a:schemeClr val="dk1"/>
                </a:solidFill>
                <a:latin typeface="Corbel"/>
                <a:ea typeface="Corbel"/>
                <a:cs typeface="Corbel"/>
                <a:sym typeface="Corbel"/>
              </a:rPr>
              <a:t>1) εάν αναμένουν ότι η δράση θα οδηγήσει στα επιθυμητά αποτελέσματα, </a:t>
            </a:r>
          </a:p>
          <a:p>
            <a:pPr marR="0" lvl="0" algn="just" rtl="0">
              <a:spcBef>
                <a:spcPts val="0"/>
              </a:spcBef>
              <a:spcAft>
                <a:spcPts val="0"/>
              </a:spcAft>
              <a:buClr>
                <a:schemeClr val="dk1"/>
              </a:buClr>
              <a:buSzPts val="2000"/>
            </a:pPr>
            <a:r>
              <a:rPr lang="el-GR" sz="2000" dirty="0">
                <a:solidFill>
                  <a:schemeClr val="dk1"/>
                </a:solidFill>
                <a:latin typeface="Corbel"/>
                <a:ea typeface="Corbel"/>
                <a:cs typeface="Corbel"/>
                <a:sym typeface="Corbel"/>
              </a:rPr>
              <a:t>2) αν άλλοι άνθρωποι εκτιμούν ότι πιστεύουν ότι είναι καλή ιδέα και </a:t>
            </a:r>
          </a:p>
          <a:p>
            <a:pPr marR="0" lvl="0" algn="just" rtl="0">
              <a:spcBef>
                <a:spcPts val="0"/>
              </a:spcBef>
              <a:spcAft>
                <a:spcPts val="0"/>
              </a:spcAft>
              <a:buClr>
                <a:schemeClr val="dk1"/>
              </a:buClr>
              <a:buSzPts val="2000"/>
            </a:pPr>
            <a:r>
              <a:rPr lang="el-GR" sz="2000" dirty="0">
                <a:solidFill>
                  <a:schemeClr val="dk1"/>
                </a:solidFill>
                <a:latin typeface="Corbel"/>
                <a:ea typeface="Corbel"/>
                <a:cs typeface="Corbel"/>
                <a:sym typeface="Corbel"/>
              </a:rPr>
              <a:t>3) εάν αισθάνονται ότι έχουν σχετικό έλεγχο για τη λήψη μέτρων. </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Η ανάπτυξη ειδικών σχεδίων εφαρμογής μπορεί να τους βοηθήσει να μεταφράσουν την πρόθεσή τους σε δράση.</a:t>
            </a:r>
            <a:endParaRPr dirty="0"/>
          </a:p>
          <a:p>
            <a:pPr marL="342900" marR="0" lvl="0" indent="-215900" algn="just" rtl="0">
              <a:spcBef>
                <a:spcPts val="0"/>
              </a:spcBef>
              <a:spcAft>
                <a:spcPts val="0"/>
              </a:spcAft>
              <a:buClr>
                <a:schemeClr val="dk1"/>
              </a:buClr>
              <a:buSzPts val="2000"/>
              <a:buFont typeface="Noto Sans Symbols"/>
              <a:buNone/>
            </a:pPr>
            <a:endParaRPr sz="2000" dirty="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dirty="0">
                <a:solidFill>
                  <a:schemeClr val="dk1"/>
                </a:solidFill>
                <a:latin typeface="Corbel"/>
                <a:ea typeface="Corbel"/>
                <a:cs typeface="Corbel"/>
                <a:sym typeface="Corbel"/>
              </a:rPr>
              <a:t>Αυτή η θεωρία είναι χρήσιμη για το σχεδιασμό δραστηριοτήτων διατροφικής αγωγής και προγραμμάτων ΜΜΕ για την αύξηση της ευαισθητοποίησης σε θέματα και την ενίσχυση των κινήτρων για δράση.</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33"/>
          <p:cNvSpPr txBox="1"/>
          <p:nvPr/>
        </p:nvSpPr>
        <p:spPr>
          <a:xfrm>
            <a:off x="1496288" y="325813"/>
            <a:ext cx="9573491"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800" b="0" i="0" u="none" strike="noStrike" cap="none">
                <a:solidFill>
                  <a:srgbClr val="00A5AB"/>
                </a:solidFill>
                <a:latin typeface="Corbel"/>
                <a:ea typeface="Corbel"/>
                <a:cs typeface="Corbel"/>
                <a:sym typeface="Corbel"/>
              </a:rPr>
              <a:t>Σχεδιάζοντας μηνύματα για την αντιμετώπιση των στάσεων και των πεποιθήσεων για τη λήψη μέτρων</a:t>
            </a:r>
            <a:endParaRPr sz="1800">
              <a:solidFill>
                <a:schemeClr val="dk1"/>
              </a:solidFill>
              <a:latin typeface="Avenir"/>
              <a:ea typeface="Avenir"/>
              <a:cs typeface="Avenir"/>
              <a:sym typeface="Avenir"/>
            </a:endParaRPr>
          </a:p>
        </p:txBody>
      </p:sp>
      <p:sp>
        <p:nvSpPr>
          <p:cNvPr id="499" name="Google Shape;499;p33"/>
          <p:cNvSpPr txBox="1"/>
          <p:nvPr/>
        </p:nvSpPr>
        <p:spPr>
          <a:xfrm>
            <a:off x="569124" y="1630859"/>
            <a:ext cx="10747921" cy="4093388"/>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2000"/>
              <a:buFont typeface="Avenir"/>
              <a:buAutoNum type="arabicParenR"/>
            </a:pPr>
            <a:r>
              <a:rPr lang="el-GR" sz="2000" b="1" dirty="0">
                <a:solidFill>
                  <a:schemeClr val="dk1"/>
                </a:solidFill>
                <a:latin typeface="Corbel"/>
                <a:ea typeface="Corbel"/>
                <a:cs typeface="Corbel"/>
                <a:sym typeface="Corbel"/>
              </a:rPr>
              <a:t>Προσδιορισμός των σχετικών πεποιθήσεων και συμπεριφορών του κοινού: </a:t>
            </a:r>
            <a:r>
              <a:rPr lang="el-GR" sz="2000" dirty="0">
                <a:solidFill>
                  <a:schemeClr val="accent1"/>
                </a:solidFill>
                <a:latin typeface="Corbel"/>
                <a:ea typeface="Corbel"/>
                <a:cs typeface="Corbel"/>
                <a:sym typeface="Corbel"/>
              </a:rPr>
              <a:t>εντοπίζουμε ποιες συγκεκριμένες πεποιθήσεις και συμπεριφορές σχετίζονται με τη συνιστώμενη διατροφική συμπεριφορά </a:t>
            </a:r>
            <a:r>
              <a:rPr lang="el-GR" sz="2000" dirty="0">
                <a:solidFill>
                  <a:schemeClr val="dk1"/>
                </a:solidFill>
                <a:latin typeface="Corbel"/>
                <a:ea typeface="Corbel"/>
                <a:cs typeface="Corbel"/>
                <a:sym typeface="Corbel"/>
              </a:rPr>
              <a:t>στη δεδομένη ομάδα μέσω μιας διεξοδικής ανάλυσης αναγκών, χρησιμοποιώντας έρευνες, ομάδες εστίασης, συνεντεύξεις ή άλλες μεθόδους.</a:t>
            </a:r>
          </a:p>
          <a:p>
            <a:pPr marL="457200" marR="0" lvl="0" indent="-457200" algn="just" rtl="0">
              <a:spcBef>
                <a:spcPts val="0"/>
              </a:spcBef>
              <a:spcAft>
                <a:spcPts val="0"/>
              </a:spcAft>
              <a:buClr>
                <a:schemeClr val="dk1"/>
              </a:buClr>
              <a:buSzPts val="2000"/>
              <a:buFont typeface="Avenir"/>
              <a:buAutoNum type="arabicParenR"/>
            </a:pPr>
            <a:endParaRPr lang="el-GR" sz="2000" b="1" dirty="0">
              <a:solidFill>
                <a:schemeClr val="dk1"/>
              </a:solidFill>
              <a:latin typeface="Corbel"/>
              <a:ea typeface="Corbel"/>
              <a:cs typeface="Corbel"/>
              <a:sym typeface="Corbel"/>
            </a:endParaRPr>
          </a:p>
          <a:p>
            <a:pPr marL="457200" marR="0" lvl="0" indent="-457200" algn="just" rtl="0">
              <a:spcBef>
                <a:spcPts val="0"/>
              </a:spcBef>
              <a:spcAft>
                <a:spcPts val="0"/>
              </a:spcAft>
              <a:buClr>
                <a:schemeClr val="dk1"/>
              </a:buClr>
              <a:buSzPts val="2000"/>
              <a:buFont typeface="Avenir"/>
              <a:buAutoNum type="arabicParenR"/>
            </a:pPr>
            <a:r>
              <a:rPr lang="el-GR" sz="2000" b="1" dirty="0">
                <a:solidFill>
                  <a:schemeClr val="dk1"/>
                </a:solidFill>
                <a:latin typeface="Corbel"/>
                <a:ea typeface="Corbel"/>
                <a:cs typeface="Corbel"/>
                <a:sym typeface="Corbel"/>
              </a:rPr>
              <a:t>Επιλογή πιθανών καθοριστικών παραγόντων αλλαγής για την ομάδα: </a:t>
            </a:r>
            <a:r>
              <a:rPr lang="el-GR" sz="2000" dirty="0">
                <a:solidFill>
                  <a:schemeClr val="accent1"/>
                </a:solidFill>
                <a:latin typeface="Corbel"/>
                <a:ea typeface="Corbel"/>
                <a:cs typeface="Corbel"/>
                <a:sym typeface="Corbel"/>
              </a:rPr>
              <a:t>Επιλέγουμε μια σειρά βασικών πεποιθήσεων που καθορίζουν τις προθέσεις ως στόχους της παρέμβασής μας. </a:t>
            </a:r>
            <a:r>
              <a:rPr lang="el-GR" sz="2000" dirty="0">
                <a:solidFill>
                  <a:schemeClr val="dk1"/>
                </a:solidFill>
                <a:latin typeface="Corbel"/>
                <a:ea typeface="Corbel"/>
                <a:cs typeface="Corbel"/>
                <a:sym typeface="Corbel"/>
              </a:rPr>
              <a:t>Η σχετική σημασία των διαφορετικών πεποιθήσεων ή λόγων δράσης, θα διαφέρει ανάλογα με τη συμπεριφορά και την ομάδα ή το κοινό.</a:t>
            </a:r>
          </a:p>
          <a:p>
            <a:pPr marL="457200" marR="0" lvl="0" indent="-457200" algn="just" rtl="0">
              <a:spcBef>
                <a:spcPts val="0"/>
              </a:spcBef>
              <a:spcAft>
                <a:spcPts val="0"/>
              </a:spcAft>
              <a:buClr>
                <a:schemeClr val="dk1"/>
              </a:buClr>
              <a:buSzPts val="2000"/>
              <a:buFont typeface="Avenir"/>
              <a:buAutoNum type="arabicParenR"/>
            </a:pPr>
            <a:endParaRPr lang="el-GR" sz="2000" b="1" dirty="0">
              <a:solidFill>
                <a:schemeClr val="dk1"/>
              </a:solidFill>
              <a:latin typeface="Corbel"/>
              <a:ea typeface="Corbel"/>
              <a:cs typeface="Corbel"/>
              <a:sym typeface="Corbel"/>
            </a:endParaRPr>
          </a:p>
          <a:p>
            <a:pPr marL="457200" marR="0" lvl="0" indent="-457200" algn="just" rtl="0">
              <a:spcBef>
                <a:spcPts val="0"/>
              </a:spcBef>
              <a:spcAft>
                <a:spcPts val="0"/>
              </a:spcAft>
              <a:buClr>
                <a:schemeClr val="dk1"/>
              </a:buClr>
              <a:buSzPts val="2000"/>
              <a:buFont typeface="Avenir"/>
              <a:buAutoNum type="arabicParenR"/>
            </a:pPr>
            <a:r>
              <a:rPr lang="el-GR" sz="2000" b="1" dirty="0">
                <a:solidFill>
                  <a:schemeClr val="dk1"/>
                </a:solidFill>
                <a:latin typeface="Corbel"/>
                <a:ea typeface="Corbel"/>
                <a:cs typeface="Corbel"/>
                <a:sym typeface="Corbel"/>
              </a:rPr>
              <a:t>Σχεδιασμός αποτελεσματικών μηνυμάτων: </a:t>
            </a:r>
            <a:r>
              <a:rPr lang="el-GR" sz="2000" dirty="0">
                <a:solidFill>
                  <a:schemeClr val="dk1"/>
                </a:solidFill>
                <a:latin typeface="Corbel"/>
                <a:ea typeface="Corbel"/>
                <a:cs typeface="Corbel"/>
                <a:sym typeface="Corbel"/>
              </a:rPr>
              <a:t>Μετατρέπουμε αυτές τις πεποιθήσεις σε εκτιμώμενα αποτελέσματα για τη συνιστώμενη συμπεριφορά, σε μηνύματα για τα ΜΜΕ, εκπαιδευτικές ομαδικές δραστηριότητες, φυλλάδια ή ενημερωτικά δελτία.</a:t>
            </a:r>
            <a:endParaRPr sz="2000" dirty="0">
              <a:solidFill>
                <a:schemeClr val="dk1"/>
              </a:solidFill>
              <a:latin typeface="Corbel"/>
              <a:ea typeface="Corbel"/>
              <a:cs typeface="Corbel"/>
              <a:sym typeface="Corbe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35"/>
          <p:cNvSpPr/>
          <p:nvPr/>
        </p:nvSpPr>
        <p:spPr>
          <a:xfrm>
            <a:off x="2234901" y="2288049"/>
            <a:ext cx="7722198" cy="2281902"/>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a:effectLst>
            <a:outerShdw blurRad="152400" dist="317500" dir="5400000" sx="90000" sy="-19000" rotWithShape="0">
              <a:srgbClr val="000000">
                <a:alpha val="14901"/>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r>
              <a:rPr lang="el-GR" sz="2400" b="0" i="0">
                <a:solidFill>
                  <a:srgbClr val="222222"/>
                </a:solidFill>
                <a:latin typeface="Corbel"/>
                <a:ea typeface="Corbel"/>
                <a:cs typeface="Corbel"/>
                <a:sym typeface="Corbel"/>
              </a:rPr>
              <a:t>Τα άτομα είναι πιο πιθανό να σκεφτούν το μήνυμα όταν:</a:t>
            </a:r>
            <a:endParaRPr/>
          </a:p>
          <a:p>
            <a:pPr marL="457200" marR="0" lvl="0" indent="-457200" algn="l" rtl="0">
              <a:spcBef>
                <a:spcPts val="0"/>
              </a:spcBef>
              <a:spcAft>
                <a:spcPts val="0"/>
              </a:spcAft>
              <a:buClr>
                <a:srgbClr val="222222"/>
              </a:buClr>
              <a:buSzPts val="2400"/>
              <a:buFont typeface="Corbel"/>
              <a:buAutoNum type="arabicParenR"/>
            </a:pPr>
            <a:r>
              <a:rPr lang="el-GR" sz="2400" b="0" i="0">
                <a:solidFill>
                  <a:srgbClr val="222222"/>
                </a:solidFill>
                <a:latin typeface="Corbel"/>
                <a:ea typeface="Corbel"/>
                <a:cs typeface="Corbel"/>
                <a:sym typeface="Corbel"/>
              </a:rPr>
              <a:t>είναι προσωπικά συναφές και ευνόητο, </a:t>
            </a:r>
            <a:endParaRPr/>
          </a:p>
          <a:p>
            <a:pPr marL="457200" marR="0" lvl="0" indent="-457200" algn="l" rtl="0">
              <a:spcBef>
                <a:spcPts val="0"/>
              </a:spcBef>
              <a:spcAft>
                <a:spcPts val="0"/>
              </a:spcAft>
              <a:buClr>
                <a:srgbClr val="222222"/>
              </a:buClr>
              <a:buSzPts val="2400"/>
              <a:buFont typeface="Corbel"/>
              <a:buAutoNum type="arabicParenR"/>
            </a:pPr>
            <a:r>
              <a:rPr lang="el-GR" sz="2400" b="0" i="0">
                <a:solidFill>
                  <a:srgbClr val="222222"/>
                </a:solidFill>
                <a:latin typeface="Corbel"/>
                <a:ea typeface="Corbel"/>
                <a:cs typeface="Corbel"/>
                <a:sym typeface="Corbel"/>
              </a:rPr>
              <a:t>έχουν χρόνο να το σκεφτούν και </a:t>
            </a:r>
            <a:endParaRPr/>
          </a:p>
          <a:p>
            <a:pPr marL="457200" marR="0" lvl="0" indent="-457200" algn="l" rtl="0">
              <a:spcBef>
                <a:spcPts val="0"/>
              </a:spcBef>
              <a:spcAft>
                <a:spcPts val="0"/>
              </a:spcAft>
              <a:buClr>
                <a:srgbClr val="222222"/>
              </a:buClr>
              <a:buSzPts val="2400"/>
              <a:buFont typeface="Corbel"/>
              <a:buAutoNum type="arabicParenR"/>
            </a:pPr>
            <a:r>
              <a:rPr lang="el-GR" sz="2400" b="0" i="0">
                <a:solidFill>
                  <a:srgbClr val="222222"/>
                </a:solidFill>
                <a:latin typeface="Corbel"/>
                <a:ea typeface="Corbel"/>
                <a:cs typeface="Corbel"/>
                <a:sym typeface="Corbel"/>
              </a:rPr>
              <a:t>δεν υπάρχουν πολλοί αντιπερισπασμοί.</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36"/>
          <p:cNvSpPr/>
          <p:nvPr/>
        </p:nvSpPr>
        <p:spPr>
          <a:xfrm>
            <a:off x="1066799" y="1416039"/>
            <a:ext cx="10432473" cy="4199453"/>
          </a:xfrm>
          <a:prstGeom prst="roundRect">
            <a:avLst>
              <a:gd name="adj" fmla="val 16667"/>
            </a:avLst>
          </a:prstGeom>
          <a:solidFill>
            <a:srgbClr val="F2F2F2"/>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521" name="Google Shape;521;p36"/>
          <p:cNvSpPr/>
          <p:nvPr/>
        </p:nvSpPr>
        <p:spPr>
          <a:xfrm>
            <a:off x="1246910" y="1145876"/>
            <a:ext cx="8215746" cy="540327"/>
          </a:xfrm>
          <a:prstGeom prst="roundRect">
            <a:avLst>
              <a:gd name="adj" fmla="val 16667"/>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2000" b="1" i="0" dirty="0">
                <a:solidFill>
                  <a:schemeClr val="dk1"/>
                </a:solidFill>
                <a:latin typeface="Corbel"/>
                <a:ea typeface="Corbel"/>
                <a:cs typeface="Corbel"/>
                <a:sym typeface="Corbel"/>
              </a:rPr>
              <a:t>Η ικανότητα και το κίνητρο για την επεξεργασία των μηνυμάτων </a:t>
            </a:r>
            <a:endParaRPr sz="2000" b="1" dirty="0">
              <a:solidFill>
                <a:schemeClr val="lt1"/>
              </a:solidFill>
              <a:latin typeface="Corbel"/>
              <a:ea typeface="Corbel"/>
              <a:cs typeface="Corbel"/>
              <a:sym typeface="Corbel"/>
            </a:endParaRPr>
          </a:p>
        </p:txBody>
      </p:sp>
      <p:sp>
        <p:nvSpPr>
          <p:cNvPr id="522" name="Google Shape;522;p36"/>
          <p:cNvSpPr txBox="1"/>
          <p:nvPr/>
        </p:nvSpPr>
        <p:spPr>
          <a:xfrm>
            <a:off x="1177636" y="1956366"/>
            <a:ext cx="10210798" cy="347787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0" i="0" dirty="0">
                <a:solidFill>
                  <a:srgbClr val="222222"/>
                </a:solidFill>
                <a:latin typeface="Corbel"/>
                <a:ea typeface="Corbel"/>
                <a:cs typeface="Corbel"/>
                <a:sym typeface="Corbel"/>
              </a:rPr>
              <a:t>Τα άτομα διαφέρουν ως προς την ικανότητα και το κίνητρο ή την προθυμία τους να επεξεργάζονται τα μηνύματα.</a:t>
            </a:r>
            <a:endParaRPr dirty="0"/>
          </a:p>
          <a:p>
            <a:pPr marL="0" marR="0" lvl="0" indent="0" algn="just" rtl="0">
              <a:spcBef>
                <a:spcPts val="0"/>
              </a:spcBef>
              <a:spcAft>
                <a:spcPts val="0"/>
              </a:spcAft>
              <a:buNone/>
            </a:pPr>
            <a:endParaRPr sz="2000" dirty="0">
              <a:solidFill>
                <a:srgbClr val="222222"/>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Noto Sans Symbols"/>
              <a:buChar char="▪"/>
            </a:pPr>
            <a:r>
              <a:rPr lang="el-GR" sz="2000" b="1" i="0" dirty="0">
                <a:solidFill>
                  <a:srgbClr val="222222"/>
                </a:solidFill>
                <a:latin typeface="Corbel"/>
                <a:ea typeface="Corbel"/>
                <a:cs typeface="Corbel"/>
                <a:sym typeface="Corbel"/>
              </a:rPr>
              <a:t>Για να αυξήσετε την ικανότητα των συμμετεχόντων </a:t>
            </a:r>
            <a:r>
              <a:rPr lang="el-GR" sz="2000" b="0" i="0" dirty="0">
                <a:solidFill>
                  <a:srgbClr val="222222"/>
                </a:solidFill>
                <a:latin typeface="Corbel"/>
                <a:ea typeface="Corbel"/>
                <a:cs typeface="Corbel"/>
                <a:sym typeface="Corbel"/>
              </a:rPr>
              <a:t>να επεξεργάζονται τα μηνύματα, κάντε τα μηνύματά σας ξεκάθαρα και σαφή, να τα επαναλάβετε ή να τα ενισχύσετε και να τα παρουσιάσετε με ελάχιστους αντιπερισπασμούς.</a:t>
            </a:r>
            <a:endParaRPr dirty="0"/>
          </a:p>
          <a:p>
            <a:pPr marL="342900" marR="0" lvl="0" indent="-215900" algn="just" rtl="0">
              <a:spcBef>
                <a:spcPts val="0"/>
              </a:spcBef>
              <a:spcAft>
                <a:spcPts val="0"/>
              </a:spcAft>
              <a:buClr>
                <a:schemeClr val="dk1"/>
              </a:buClr>
              <a:buSzPts val="2000"/>
              <a:buFont typeface="Noto Sans Symbols"/>
              <a:buNone/>
            </a:pPr>
            <a:endParaRPr sz="2000" b="0" i="0" dirty="0">
              <a:solidFill>
                <a:srgbClr val="222222"/>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Noto Sans Symbols"/>
              <a:buChar char="▪"/>
            </a:pPr>
            <a:r>
              <a:rPr lang="el-GR" sz="2000" b="1" i="0" dirty="0">
                <a:solidFill>
                  <a:srgbClr val="222222"/>
                </a:solidFill>
                <a:latin typeface="Corbel"/>
                <a:ea typeface="Corbel"/>
                <a:cs typeface="Corbel"/>
                <a:sym typeface="Corbel"/>
              </a:rPr>
              <a:t>Για να αυξήσετε τα κίνητρα των συμμετεχόντων να επεξεργάζονται τα μηνύματα</a:t>
            </a:r>
            <a:r>
              <a:rPr lang="el-GR" sz="2000" b="0" i="0" dirty="0">
                <a:solidFill>
                  <a:srgbClr val="222222"/>
                </a:solidFill>
                <a:latin typeface="Corbel"/>
                <a:ea typeface="Corbel"/>
                <a:cs typeface="Corbel"/>
                <a:sym typeface="Corbel"/>
              </a:rPr>
              <a:t>, κάντε τα μηνύματα πρωτότυπα ή καινούργια, αξέχαστα, πολιτιστικά κατάλληλα και το σημαντικότερο, προσωπικά, δίνοντας έμφαση σε θετικά αποτελέσματα που είναι σημαντικά για το συγκεκριμένο κοινό.</a:t>
            </a:r>
            <a:endParaRPr sz="1800" dirty="0">
              <a:solidFill>
                <a:schemeClr val="dk1"/>
              </a:solidFill>
              <a:latin typeface="Avenir"/>
              <a:ea typeface="Avenir"/>
              <a:cs typeface="Avenir"/>
              <a:sym typeface="Aveni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38"/>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536" name="Google Shape;536;p38"/>
          <p:cNvPicPr preferRelativeResize="0"/>
          <p:nvPr/>
        </p:nvPicPr>
        <p:blipFill rotWithShape="1">
          <a:blip r:embed="rId3">
            <a:alphaModFix/>
          </a:blip>
          <a:srcRect/>
          <a:stretch/>
        </p:blipFill>
        <p:spPr>
          <a:xfrm>
            <a:off x="7646504" y="1842051"/>
            <a:ext cx="3803375" cy="3246783"/>
          </a:xfrm>
          <a:prstGeom prst="rect">
            <a:avLst/>
          </a:prstGeom>
          <a:noFill/>
          <a:ln>
            <a:noFill/>
          </a:ln>
        </p:spPr>
      </p:pic>
      <p:sp>
        <p:nvSpPr>
          <p:cNvPr id="537" name="Google Shape;537;p38"/>
          <p:cNvSpPr txBox="1"/>
          <p:nvPr/>
        </p:nvSpPr>
        <p:spPr>
          <a:xfrm>
            <a:off x="957453" y="1938528"/>
            <a:ext cx="6096000" cy="3046948"/>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2400"/>
              <a:buFont typeface="Avenir"/>
              <a:buAutoNum type="arabicPeriod"/>
            </a:pPr>
            <a:r>
              <a:rPr lang="el-GR" sz="2400" dirty="0">
                <a:solidFill>
                  <a:schemeClr val="dk1"/>
                </a:solidFill>
                <a:latin typeface="Corbel"/>
                <a:ea typeface="Corbel"/>
                <a:cs typeface="Corbel"/>
                <a:sym typeface="Corbel"/>
              </a:rPr>
              <a:t>Επιλέξτε μια διατροφική συμπεριφορά!</a:t>
            </a:r>
            <a:endParaRPr lang="el-GR" dirty="0">
              <a:sym typeface="Corbel"/>
            </a:endParaRPr>
          </a:p>
          <a:p>
            <a:pPr marL="457200" marR="0" lvl="0" indent="-457200" algn="l" rtl="0">
              <a:spcBef>
                <a:spcPts val="0"/>
              </a:spcBef>
              <a:spcAft>
                <a:spcPts val="0"/>
              </a:spcAft>
              <a:buClr>
                <a:schemeClr val="dk1"/>
              </a:buClr>
              <a:buSzPts val="2400"/>
              <a:buFont typeface="Avenir"/>
              <a:buAutoNum type="arabicPeriod"/>
            </a:pPr>
            <a:endParaRPr lang="el-GR" sz="2400" dirty="0">
              <a:solidFill>
                <a:schemeClr val="dk1"/>
              </a:solidFill>
              <a:latin typeface="Corbel"/>
              <a:ea typeface="Corbel"/>
              <a:cs typeface="Corbel"/>
              <a:sym typeface="Corbel"/>
            </a:endParaRPr>
          </a:p>
          <a:p>
            <a:pPr marL="457200" marR="0" lvl="0" indent="-457200" algn="l" rtl="0">
              <a:spcBef>
                <a:spcPts val="0"/>
              </a:spcBef>
              <a:spcAft>
                <a:spcPts val="0"/>
              </a:spcAft>
              <a:buClr>
                <a:schemeClr val="dk1"/>
              </a:buClr>
              <a:buSzPts val="2400"/>
              <a:buFont typeface="Avenir"/>
              <a:buAutoNum type="arabicPeriod"/>
            </a:pPr>
            <a:r>
              <a:rPr lang="el-GR" sz="2400" dirty="0">
                <a:solidFill>
                  <a:schemeClr val="dk1"/>
                </a:solidFill>
                <a:latin typeface="Corbel"/>
                <a:ea typeface="Corbel"/>
                <a:cs typeface="Corbel"/>
                <a:sym typeface="Corbel"/>
              </a:rPr>
              <a:t>Επιλέξτε 2 διαφορετικές ομάδες στόχο!</a:t>
            </a:r>
            <a:endParaRPr lang="el-GR" dirty="0">
              <a:sym typeface="Corbel"/>
            </a:endParaRPr>
          </a:p>
          <a:p>
            <a:pPr marL="457200" marR="0" lvl="0" indent="-457200" algn="l" rtl="0">
              <a:spcBef>
                <a:spcPts val="0"/>
              </a:spcBef>
              <a:spcAft>
                <a:spcPts val="0"/>
              </a:spcAft>
              <a:buClr>
                <a:schemeClr val="dk1"/>
              </a:buClr>
              <a:buSzPts val="2400"/>
              <a:buFont typeface="Avenir"/>
              <a:buAutoNum type="arabicPeriod"/>
            </a:pPr>
            <a:endParaRPr lang="el-GR" sz="2400" dirty="0">
              <a:solidFill>
                <a:schemeClr val="dk1"/>
              </a:solidFill>
              <a:latin typeface="Corbel"/>
              <a:ea typeface="Corbel"/>
              <a:cs typeface="Corbel"/>
              <a:sym typeface="Corbel"/>
            </a:endParaRPr>
          </a:p>
          <a:p>
            <a:pPr marL="457200" marR="0" lvl="0" indent="-457200" algn="l" rtl="0">
              <a:spcBef>
                <a:spcPts val="0"/>
              </a:spcBef>
              <a:spcAft>
                <a:spcPts val="0"/>
              </a:spcAft>
              <a:buClr>
                <a:schemeClr val="dk1"/>
              </a:buClr>
              <a:buSzPts val="2400"/>
              <a:buFont typeface="Avenir"/>
              <a:buAutoNum type="arabicPeriod"/>
            </a:pPr>
            <a:r>
              <a:rPr lang="el-GR" sz="2400" dirty="0">
                <a:solidFill>
                  <a:schemeClr val="dk1"/>
                </a:solidFill>
                <a:latin typeface="Corbel"/>
                <a:ea typeface="Corbel"/>
                <a:cs typeface="Corbel"/>
                <a:sym typeface="Corbel"/>
              </a:rPr>
              <a:t>Δημιουργήστε ένα μήνυμα που να αποτυπώνει το σχέδιο δράσης &amp; το θετικό αποτέλεσμα για κάθε ομάδα!</a:t>
            </a:r>
            <a:endParaRPr dirty="0"/>
          </a:p>
          <a:p>
            <a:pPr marL="0" marR="0" lvl="0" indent="0" algn="l" rtl="0">
              <a:spcBef>
                <a:spcPts val="0"/>
              </a:spcBef>
              <a:spcAft>
                <a:spcPts val="0"/>
              </a:spcAft>
              <a:buNone/>
            </a:pPr>
            <a:endParaRPr sz="2400" dirty="0">
              <a:solidFill>
                <a:schemeClr val="dk1"/>
              </a:solidFill>
              <a:latin typeface="Avenir"/>
              <a:ea typeface="Avenir"/>
              <a:cs typeface="Avenir"/>
              <a:sym typeface="Avenir"/>
            </a:endParaRPr>
          </a:p>
        </p:txBody>
      </p:sp>
      <p:sp>
        <p:nvSpPr>
          <p:cNvPr id="538" name="Google Shape;538;p38"/>
          <p:cNvSpPr/>
          <p:nvPr/>
        </p:nvSpPr>
        <p:spPr>
          <a:xfrm>
            <a:off x="3359020" y="4730620"/>
            <a:ext cx="3900196" cy="1950098"/>
          </a:xfrm>
          <a:prstGeom prst="ellipse">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a:solidFill>
                  <a:schemeClr val="lt1"/>
                </a:solidFill>
                <a:latin typeface="Avenir"/>
                <a:ea typeface="Avenir"/>
                <a:cs typeface="Avenir"/>
                <a:sym typeface="Avenir"/>
              </a:rPr>
              <a:t>Π.χ. 1 μήλο την ημέρα τον γιατρό τον κάνει πέρα!</a:t>
            </a:r>
            <a:endParaRPr sz="2400">
              <a:solidFill>
                <a:schemeClr val="lt1"/>
              </a:solidFill>
              <a:latin typeface="Avenir"/>
              <a:ea typeface="Avenir"/>
              <a:cs typeface="Avenir"/>
              <a:sym typeface="Aveni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39"/>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A5AB"/>
              </a:buClr>
              <a:buSzPts val="4400"/>
              <a:buFont typeface="Corbel"/>
              <a:buNone/>
            </a:pPr>
            <a:r>
              <a:rPr lang="el-GR" sz="4400" b="0" i="0" u="none" strike="noStrike" cap="none">
                <a:solidFill>
                  <a:srgbClr val="00A5AB"/>
                </a:solidFill>
                <a:latin typeface="Corbel"/>
                <a:ea typeface="Corbel"/>
                <a:cs typeface="Corbel"/>
                <a:sym typeface="Corbel"/>
              </a:rPr>
              <a:t>Θεωρίες της κινητοποίησης</a:t>
            </a:r>
            <a:endParaRPr/>
          </a:p>
        </p:txBody>
      </p:sp>
      <p:grpSp>
        <p:nvGrpSpPr>
          <p:cNvPr id="544" name="Google Shape;544;p39"/>
          <p:cNvGrpSpPr/>
          <p:nvPr/>
        </p:nvGrpSpPr>
        <p:grpSpPr>
          <a:xfrm>
            <a:off x="1924336" y="2536737"/>
            <a:ext cx="8843748" cy="3920400"/>
            <a:chOff x="0" y="52844"/>
            <a:chExt cx="8843748" cy="3920400"/>
          </a:xfrm>
        </p:grpSpPr>
        <p:sp>
          <p:nvSpPr>
            <p:cNvPr id="545" name="Google Shape;545;p39"/>
            <p:cNvSpPr/>
            <p:nvPr/>
          </p:nvSpPr>
          <p:spPr>
            <a:xfrm>
              <a:off x="0" y="4956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9"/>
            <p:cNvSpPr/>
            <p:nvPr/>
          </p:nvSpPr>
          <p:spPr>
            <a:xfrm>
              <a:off x="442187" y="52844"/>
              <a:ext cx="6190623" cy="885600"/>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9"/>
            <p:cNvSpPr txBox="1"/>
            <p:nvPr/>
          </p:nvSpPr>
          <p:spPr>
            <a:xfrm>
              <a:off x="485418" y="960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BFBFBF"/>
                </a:buClr>
                <a:buSzPts val="2000"/>
                <a:buFont typeface="Corbel"/>
                <a:buNone/>
              </a:pPr>
              <a:r>
                <a:rPr lang="el-GR" sz="2000" b="0" i="0">
                  <a:solidFill>
                    <a:srgbClr val="BFBFBF"/>
                  </a:solidFill>
                  <a:latin typeface="Corbel"/>
                  <a:ea typeface="Corbel"/>
                  <a:cs typeface="Corbel"/>
                  <a:sym typeface="Corbel"/>
                </a:rPr>
                <a:t>Α) Μοντέλο πεποίθησης της υγείας</a:t>
              </a:r>
              <a:endParaRPr sz="2000">
                <a:solidFill>
                  <a:srgbClr val="BFBFBF"/>
                </a:solidFill>
                <a:latin typeface="Corbel"/>
                <a:ea typeface="Corbel"/>
                <a:cs typeface="Corbel"/>
                <a:sym typeface="Corbel"/>
              </a:endParaRPr>
            </a:p>
          </p:txBody>
        </p:sp>
        <p:sp>
          <p:nvSpPr>
            <p:cNvPr id="548" name="Google Shape;548;p39"/>
            <p:cNvSpPr/>
            <p:nvPr/>
          </p:nvSpPr>
          <p:spPr>
            <a:xfrm>
              <a:off x="0" y="18564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9"/>
            <p:cNvSpPr/>
            <p:nvPr/>
          </p:nvSpPr>
          <p:spPr>
            <a:xfrm>
              <a:off x="442187" y="1413644"/>
              <a:ext cx="6190623" cy="885600"/>
            </a:xfrm>
            <a:prstGeom prst="roundRect">
              <a:avLst>
                <a:gd name="adj" fmla="val 16667"/>
              </a:avLst>
            </a:prstGeom>
            <a:solidFill>
              <a:schemeClr val="lt1"/>
            </a:solidFill>
            <a:ln w="12700" cap="flat" cmpd="sng">
              <a:solidFill>
                <a:srgbClr val="FFEDC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9"/>
            <p:cNvSpPr txBox="1"/>
            <p:nvPr/>
          </p:nvSpPr>
          <p:spPr>
            <a:xfrm>
              <a:off x="485418" y="14568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BFBFBF"/>
                </a:buClr>
                <a:buSzPts val="2000"/>
                <a:buFont typeface="Corbel"/>
                <a:buNone/>
              </a:pPr>
              <a:r>
                <a:rPr lang="el-GR" sz="2000" b="0" i="0">
                  <a:solidFill>
                    <a:srgbClr val="BFBFBF"/>
                  </a:solidFill>
                  <a:latin typeface="Corbel"/>
                  <a:ea typeface="Corbel"/>
                  <a:cs typeface="Corbel"/>
                  <a:sym typeface="Corbel"/>
                </a:rPr>
                <a:t>Β) Θεωρία της σχεδιασμένης συμπεριφοράς/ προσέγγισης αιτιολογημένης δράσης</a:t>
              </a:r>
              <a:endParaRPr sz="2000">
                <a:solidFill>
                  <a:srgbClr val="BFBFBF"/>
                </a:solidFill>
                <a:latin typeface="Avenir"/>
                <a:ea typeface="Avenir"/>
                <a:cs typeface="Avenir"/>
                <a:sym typeface="Avenir"/>
              </a:endParaRPr>
            </a:p>
          </p:txBody>
        </p:sp>
        <p:sp>
          <p:nvSpPr>
            <p:cNvPr id="551" name="Google Shape;551;p39"/>
            <p:cNvSpPr/>
            <p:nvPr/>
          </p:nvSpPr>
          <p:spPr>
            <a:xfrm>
              <a:off x="0" y="3217244"/>
              <a:ext cx="8843748" cy="756000"/>
            </a:xfrm>
            <a:prstGeom prst="rect">
              <a:avLst/>
            </a:prstGeom>
            <a:solidFill>
              <a:schemeClr val="lt1">
                <a:alpha val="89803"/>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9"/>
            <p:cNvSpPr/>
            <p:nvPr/>
          </p:nvSpPr>
          <p:spPr>
            <a:xfrm>
              <a:off x="442187" y="2774444"/>
              <a:ext cx="6190623" cy="885600"/>
            </a:xfrm>
            <a:prstGeom prst="roundRect">
              <a:avLst>
                <a:gd name="adj" fmla="val 16667"/>
              </a:avLst>
            </a:prstGeom>
            <a:solidFill>
              <a:srgbClr val="FFCC5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9"/>
            <p:cNvSpPr txBox="1"/>
            <p:nvPr/>
          </p:nvSpPr>
          <p:spPr>
            <a:xfrm>
              <a:off x="485418" y="2817675"/>
              <a:ext cx="6104161" cy="799138"/>
            </a:xfrm>
            <a:prstGeom prst="rect">
              <a:avLst/>
            </a:prstGeom>
            <a:noFill/>
            <a:ln>
              <a:noFill/>
            </a:ln>
          </p:spPr>
          <p:txBody>
            <a:bodyPr spcFirstLastPara="1" wrap="square" lIns="233975" tIns="0" rIns="233975" bIns="0" anchor="ctr" anchorCtr="0">
              <a:noAutofit/>
            </a:bodyPr>
            <a:lstStyle/>
            <a:p>
              <a:pPr marL="0" marR="0" lvl="0" indent="0" algn="ctr" rtl="0">
                <a:lnSpc>
                  <a:spcPct val="90000"/>
                </a:lnSpc>
                <a:spcBef>
                  <a:spcPts val="0"/>
                </a:spcBef>
                <a:spcAft>
                  <a:spcPts val="0"/>
                </a:spcAft>
                <a:buClr>
                  <a:srgbClr val="222222"/>
                </a:buClr>
                <a:buSzPts val="2000"/>
                <a:buFont typeface="Corbel"/>
                <a:buNone/>
              </a:pPr>
              <a:r>
                <a:rPr lang="el-GR" sz="2000" b="0" i="0">
                  <a:solidFill>
                    <a:srgbClr val="222222"/>
                  </a:solidFill>
                  <a:latin typeface="Corbel"/>
                  <a:ea typeface="Corbel"/>
                  <a:cs typeface="Corbel"/>
                  <a:sym typeface="Corbel"/>
                </a:rPr>
                <a:t>Γ) Θεωρία της αυτοδιάθεσης (SDT)</a:t>
              </a:r>
              <a:endParaRPr sz="2000">
                <a:solidFill>
                  <a:schemeClr val="lt1"/>
                </a:solidFill>
                <a:latin typeface="Avenir"/>
                <a:ea typeface="Avenir"/>
                <a:cs typeface="Avenir"/>
                <a:sym typeface="Avenir"/>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grpSp>
        <p:nvGrpSpPr>
          <p:cNvPr id="558" name="Google Shape;558;p40"/>
          <p:cNvGrpSpPr/>
          <p:nvPr/>
        </p:nvGrpSpPr>
        <p:grpSpPr>
          <a:xfrm>
            <a:off x="1788218" y="734940"/>
            <a:ext cx="9957144" cy="5597237"/>
            <a:chOff x="3291" y="0"/>
            <a:chExt cx="9957144" cy="5597237"/>
          </a:xfrm>
        </p:grpSpPr>
        <p:sp>
          <p:nvSpPr>
            <p:cNvPr id="559" name="Google Shape;559;p40"/>
            <p:cNvSpPr/>
            <p:nvPr/>
          </p:nvSpPr>
          <p:spPr>
            <a:xfrm>
              <a:off x="3983236" y="1552729"/>
              <a:ext cx="5977199" cy="3015851"/>
            </a:xfrm>
            <a:prstGeom prst="rightArrow">
              <a:avLst>
                <a:gd name="adj1" fmla="val 75000"/>
                <a:gd name="adj2" fmla="val 50000"/>
              </a:avLst>
            </a:prstGeom>
            <a:solidFill>
              <a:srgbClr val="FFEDCA">
                <a:alpha val="89803"/>
              </a:srgbClr>
            </a:solidFill>
            <a:ln w="12700" cap="flat" cmpd="sng">
              <a:solidFill>
                <a:srgbClr val="FBE1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0"/>
            <p:cNvSpPr txBox="1"/>
            <p:nvPr/>
          </p:nvSpPr>
          <p:spPr>
            <a:xfrm>
              <a:off x="3983235" y="2126237"/>
              <a:ext cx="5042783" cy="1868833"/>
            </a:xfrm>
            <a:prstGeom prst="rect">
              <a:avLst/>
            </a:prstGeom>
            <a:noFill/>
            <a:ln>
              <a:noFill/>
            </a:ln>
          </p:spPr>
          <p:txBody>
            <a:bodyPr spcFirstLastPara="1" wrap="square" lIns="12700" tIns="12700" rIns="12700" bIns="12700" anchor="t" anchorCtr="0">
              <a:noAutofit/>
            </a:bodyPr>
            <a:lstStyle/>
            <a:p>
              <a:pPr marL="228600" marR="0" lvl="1" indent="-228600" algn="ctr" rtl="0">
                <a:lnSpc>
                  <a:spcPct val="90000"/>
                </a:lnSpc>
                <a:spcBef>
                  <a:spcPts val="0"/>
                </a:spcBef>
                <a:spcAft>
                  <a:spcPts val="0"/>
                </a:spcAft>
                <a:buClr>
                  <a:schemeClr val="dk1"/>
                </a:buClr>
                <a:buSzPts val="2000"/>
                <a:buFont typeface="Avenir"/>
                <a:buChar char="•"/>
              </a:pPr>
              <a:r>
                <a:rPr lang="el-GR" sz="2000" b="0" i="0" u="none" strike="noStrike" cap="none" dirty="0">
                  <a:solidFill>
                    <a:schemeClr val="dk1"/>
                  </a:solidFill>
                  <a:latin typeface="Avenir"/>
                  <a:ea typeface="Avenir"/>
                  <a:cs typeface="Avenir"/>
                  <a:sym typeface="Avenir"/>
                </a:rPr>
                <a:t>Αυτή η φυσική τάση που έχουν όλοι οι άνθρωποι προς την ανάπτυξη και την εξέλιξη,</a:t>
              </a:r>
            </a:p>
            <a:p>
              <a:pPr marL="228600" marR="0" lvl="1" indent="-228600" algn="ctr" rtl="0">
                <a:lnSpc>
                  <a:spcPct val="90000"/>
                </a:lnSpc>
                <a:spcBef>
                  <a:spcPts val="0"/>
                </a:spcBef>
                <a:spcAft>
                  <a:spcPts val="0"/>
                </a:spcAft>
                <a:buClr>
                  <a:schemeClr val="dk1"/>
                </a:buClr>
                <a:buSzPts val="2000"/>
                <a:buFont typeface="Avenir"/>
                <a:buChar char="•"/>
              </a:pPr>
              <a:r>
                <a:rPr lang="el-GR" sz="2000" b="0" i="0" u="none" strike="noStrike" cap="none" dirty="0">
                  <a:solidFill>
                    <a:schemeClr val="dk1"/>
                  </a:solidFill>
                  <a:latin typeface="Avenir"/>
                  <a:ea typeface="Avenir"/>
                  <a:cs typeface="Avenir"/>
                  <a:sym typeface="Avenir"/>
                </a:rPr>
                <a:t>χρειάζεται συνεχή ικανοποίηση των βασικών ψυχολογικών αναγκών και </a:t>
              </a:r>
            </a:p>
            <a:p>
              <a:pPr marL="228600" marR="0" lvl="1" indent="-228600" algn="ctr" rtl="0">
                <a:lnSpc>
                  <a:spcPct val="90000"/>
                </a:lnSpc>
                <a:spcBef>
                  <a:spcPts val="0"/>
                </a:spcBef>
                <a:spcAft>
                  <a:spcPts val="0"/>
                </a:spcAft>
                <a:buClr>
                  <a:schemeClr val="dk1"/>
                </a:buClr>
                <a:buSzPts val="2000"/>
                <a:buFont typeface="Avenir"/>
                <a:buChar char="•"/>
              </a:pPr>
              <a:r>
                <a:rPr lang="el-GR" sz="2000" b="0" i="0" u="none" strike="noStrike" cap="none" dirty="0">
                  <a:solidFill>
                    <a:schemeClr val="dk1"/>
                  </a:solidFill>
                  <a:latin typeface="Avenir"/>
                  <a:ea typeface="Avenir"/>
                  <a:cs typeface="Avenir"/>
                  <a:sym typeface="Avenir"/>
                </a:rPr>
                <a:t>απαιτεί την υποστήριξη από το κοινωνικό περιβάλλον ώστε να λειτουργήσει αποτελεσματικά</a:t>
              </a:r>
              <a:endParaRPr sz="2000" b="0" i="0" u="none" strike="noStrike" cap="none" dirty="0">
                <a:solidFill>
                  <a:schemeClr val="dk1"/>
                </a:solidFill>
                <a:latin typeface="Avenir"/>
                <a:ea typeface="Avenir"/>
                <a:cs typeface="Avenir"/>
                <a:sym typeface="Avenir"/>
              </a:endParaRPr>
            </a:p>
          </p:txBody>
        </p:sp>
        <p:sp>
          <p:nvSpPr>
            <p:cNvPr id="561" name="Google Shape;561;p40"/>
            <p:cNvSpPr/>
            <p:nvPr/>
          </p:nvSpPr>
          <p:spPr>
            <a:xfrm>
              <a:off x="3291" y="0"/>
              <a:ext cx="3979944" cy="5597237"/>
            </a:xfrm>
            <a:prstGeom prst="roundRect">
              <a:avLst>
                <a:gd name="adj" fmla="val 16667"/>
              </a:avLst>
            </a:prstGeom>
            <a:solidFill>
              <a:srgbClr val="FFCC5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0"/>
            <p:cNvSpPr txBox="1"/>
            <p:nvPr/>
          </p:nvSpPr>
          <p:spPr>
            <a:xfrm>
              <a:off x="197576" y="194285"/>
              <a:ext cx="3591374" cy="5208667"/>
            </a:xfrm>
            <a:prstGeom prst="rect">
              <a:avLst/>
            </a:prstGeom>
            <a:noFill/>
            <a:ln>
              <a:noFill/>
            </a:ln>
          </p:spPr>
          <p:txBody>
            <a:bodyPr spcFirstLastPara="1" wrap="square" lIns="76200" tIns="38100" rIns="76200" bIns="38100" anchor="ctr" anchorCtr="0">
              <a:noAutofit/>
            </a:bodyPr>
            <a:lstStyle/>
            <a:p>
              <a:pPr marL="0" marR="0" lvl="0" indent="0" algn="ctr" rtl="0">
                <a:lnSpc>
                  <a:spcPct val="90000"/>
                </a:lnSpc>
                <a:spcBef>
                  <a:spcPts val="0"/>
                </a:spcBef>
                <a:spcAft>
                  <a:spcPts val="0"/>
                </a:spcAft>
                <a:buClr>
                  <a:srgbClr val="BBFDFF"/>
                </a:buClr>
                <a:buSzPts val="2000"/>
                <a:buFont typeface="Corbel"/>
                <a:buNone/>
              </a:pPr>
              <a:r>
                <a:rPr lang="el-GR" sz="2000">
                  <a:solidFill>
                    <a:srgbClr val="BBFDFF"/>
                  </a:solidFill>
                  <a:latin typeface="Corbel"/>
                  <a:ea typeface="Corbel"/>
                  <a:cs typeface="Corbel"/>
                  <a:sym typeface="Corbel"/>
                </a:rPr>
                <a:t>Θεωρία της αυτοδιάθεσης (Self Determination Theory, SDT) </a:t>
              </a:r>
              <a:endParaRPr/>
            </a:p>
            <a:p>
              <a:pPr marL="0" marR="0" lvl="0" indent="0" algn="ctr" rtl="0">
                <a:lnSpc>
                  <a:spcPct val="90000"/>
                </a:lnSpc>
                <a:spcBef>
                  <a:spcPts val="700"/>
                </a:spcBef>
                <a:spcAft>
                  <a:spcPts val="0"/>
                </a:spcAft>
                <a:buClr>
                  <a:schemeClr val="dk2"/>
                </a:buClr>
                <a:buSzPts val="2000"/>
                <a:buFont typeface="Corbel"/>
                <a:buNone/>
              </a:pPr>
              <a:r>
                <a:rPr lang="el-GR" sz="2000">
                  <a:solidFill>
                    <a:schemeClr val="dk2"/>
                  </a:solidFill>
                  <a:latin typeface="Corbel"/>
                  <a:ea typeface="Corbel"/>
                  <a:cs typeface="Corbel"/>
                  <a:sym typeface="Corbel"/>
                </a:rPr>
                <a:t>Είναι μια γενική θεωρία του ανθρώπινου κινήτρου που ξεκινά με την υπόθεση ότι οι άνθρωποι είναι από τη φύση τους ενεργοί και αυτοτροφοδοτημένοι, περίεργοι και με ενδιαφέροντα, με έμφυτες τάσεις για ψυχολογική ανάπτυξη, επειδή η ίδια η ανάπτυξη είναι προσωπικά ικανοποιητική και ανταποδοτική. Τα κοινωνικά περιβάλλοντα μπορούν είτε να υποστηρίξουν είτε να εμποδίσουν αυτές τις τάσεις.</a:t>
              </a:r>
              <a:endParaRPr sz="2000">
                <a:solidFill>
                  <a:schemeClr val="dk2"/>
                </a:solidFill>
                <a:latin typeface="Corbel"/>
                <a:ea typeface="Corbel"/>
                <a:cs typeface="Corbel"/>
                <a:sym typeface="Corbel"/>
              </a:endParaRPr>
            </a:p>
          </p:txBody>
        </p:sp>
      </p:grpSp>
      <p:sp>
        <p:nvSpPr>
          <p:cNvPr id="563" name="Google Shape;563;p40"/>
          <p:cNvSpPr/>
          <p:nvPr/>
        </p:nvSpPr>
        <p:spPr>
          <a:xfrm>
            <a:off x="6137565" y="2605442"/>
            <a:ext cx="124691" cy="277091"/>
          </a:xfrm>
          <a:prstGeom prst="roundRect">
            <a:avLst>
              <a:gd name="adj" fmla="val 16667"/>
            </a:avLst>
          </a:prstGeom>
          <a:solidFill>
            <a:srgbClr val="FFEDCA"/>
          </a:solidFill>
          <a:ln w="12700" cap="flat" cmpd="sng">
            <a:solidFill>
              <a:srgbClr val="FFEDC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1"/>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Βασικές Ψυχολογικές Ανάγκες </a:t>
            </a:r>
            <a:endParaRPr>
              <a:solidFill>
                <a:schemeClr val="accent2"/>
              </a:solidFill>
              <a:latin typeface="Corbel"/>
              <a:ea typeface="Corbel"/>
              <a:cs typeface="Corbel"/>
              <a:sym typeface="Corbel"/>
            </a:endParaRPr>
          </a:p>
        </p:txBody>
      </p:sp>
      <p:sp>
        <p:nvSpPr>
          <p:cNvPr id="569" name="Google Shape;569;p41"/>
          <p:cNvSpPr txBox="1"/>
          <p:nvPr/>
        </p:nvSpPr>
        <p:spPr>
          <a:xfrm>
            <a:off x="193966" y="2358149"/>
            <a:ext cx="5070761" cy="4093428"/>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rgbClr val="222222"/>
              </a:buClr>
              <a:buSzPts val="2000"/>
              <a:buFont typeface="Courier New"/>
              <a:buChar char="o"/>
            </a:pPr>
            <a:r>
              <a:rPr lang="el-GR" sz="2000" b="0" i="0">
                <a:solidFill>
                  <a:srgbClr val="222222"/>
                </a:solidFill>
                <a:latin typeface="Corbel"/>
                <a:ea typeface="Corbel"/>
                <a:cs typeface="Corbel"/>
                <a:sym typeface="Corbel"/>
              </a:rPr>
              <a:t>Οι βασικές ψυχολογικές ανάγκες είναι μια φυσική πτυχή της ύπαρξης του ανθρώπου που ισχύει για όλους, ανεξάρτητα από το φύλο, την ομάδα ή τον πολιτισμό. Είναι έμφυτες, καθολικές και ουσιαστικές για την υγεία και την ευημερία. </a:t>
            </a:r>
            <a:endParaRPr/>
          </a:p>
          <a:p>
            <a:pPr marL="342900" marR="0" lvl="0" indent="-215900" algn="just" rtl="0">
              <a:spcBef>
                <a:spcPts val="0"/>
              </a:spcBef>
              <a:spcAft>
                <a:spcPts val="0"/>
              </a:spcAft>
              <a:buClr>
                <a:schemeClr val="dk1"/>
              </a:buClr>
              <a:buSzPts val="2000"/>
              <a:buFont typeface="Courier New"/>
              <a:buNone/>
            </a:pPr>
            <a:endParaRPr sz="2000" b="0" i="0">
              <a:solidFill>
                <a:srgbClr val="222222"/>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Courier New"/>
              <a:buChar char="o"/>
            </a:pPr>
            <a:r>
              <a:rPr lang="el-GR" sz="2000" b="0" i="0">
                <a:solidFill>
                  <a:srgbClr val="222222"/>
                </a:solidFill>
                <a:latin typeface="Corbel"/>
                <a:ea typeface="Corbel"/>
                <a:cs typeface="Corbel"/>
                <a:sym typeface="Corbel"/>
              </a:rPr>
              <a:t>Στο βαθμό που ικανοποιούνται οι ανάγκες, οι άνθρωποι θα λειτουργήσουν αποτελεσματικά και θα αναπτυχθούν με υγιή τρόπο, αλλά στο βαθμό που θα αποδυναμωθούν, οι άνθρωποι δε θα λειτουργήσουν άριστα ή με υγιεινό τρόπο. </a:t>
            </a:r>
            <a:endParaRPr sz="2000">
              <a:solidFill>
                <a:schemeClr val="dk1"/>
              </a:solidFill>
              <a:latin typeface="Corbel"/>
              <a:ea typeface="Corbel"/>
              <a:cs typeface="Corbel"/>
              <a:sym typeface="Corbel"/>
            </a:endParaRPr>
          </a:p>
        </p:txBody>
      </p:sp>
      <p:sp>
        <p:nvSpPr>
          <p:cNvPr id="570" name="Google Shape;570;p41"/>
          <p:cNvSpPr/>
          <p:nvPr/>
        </p:nvSpPr>
        <p:spPr>
          <a:xfrm>
            <a:off x="5638802" y="3467240"/>
            <a:ext cx="2840182" cy="1662545"/>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Avenir"/>
                <a:ea typeface="Avenir"/>
                <a:cs typeface="Avenir"/>
                <a:sym typeface="Avenir"/>
              </a:rPr>
              <a:t>Σύμφωνα με τον Deci και τον Ryan, 3 ψυχολογικές ανάγκες παρακινούν το άτομο να ξεκινήσει τη συμπεριφορά</a:t>
            </a:r>
            <a:endParaRPr/>
          </a:p>
        </p:txBody>
      </p:sp>
      <p:sp>
        <p:nvSpPr>
          <p:cNvPr id="571" name="Google Shape;571;p41"/>
          <p:cNvSpPr/>
          <p:nvPr/>
        </p:nvSpPr>
        <p:spPr>
          <a:xfrm>
            <a:off x="9476511" y="2258253"/>
            <a:ext cx="2317384" cy="1179577"/>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u="none" strike="noStrike" cap="none">
                <a:solidFill>
                  <a:srgbClr val="222222"/>
                </a:solidFill>
                <a:latin typeface="Corbel"/>
                <a:ea typeface="Corbel"/>
                <a:cs typeface="Corbel"/>
                <a:sym typeface="Corbel"/>
              </a:rPr>
              <a:t>ανάγκη για ευχέρεια</a:t>
            </a:r>
            <a:endParaRPr sz="1800">
              <a:solidFill>
                <a:schemeClr val="dk1"/>
              </a:solidFill>
              <a:latin typeface="Avenir"/>
              <a:ea typeface="Avenir"/>
              <a:cs typeface="Avenir"/>
              <a:sym typeface="Avenir"/>
            </a:endParaRPr>
          </a:p>
        </p:txBody>
      </p:sp>
      <p:sp>
        <p:nvSpPr>
          <p:cNvPr id="572" name="Google Shape;572;p41"/>
          <p:cNvSpPr/>
          <p:nvPr/>
        </p:nvSpPr>
        <p:spPr>
          <a:xfrm>
            <a:off x="9476511" y="3708723"/>
            <a:ext cx="2317384" cy="1179577"/>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u="none" strike="noStrike" cap="none">
                <a:solidFill>
                  <a:srgbClr val="222222"/>
                </a:solidFill>
                <a:latin typeface="Corbel"/>
                <a:ea typeface="Corbel"/>
                <a:cs typeface="Corbel"/>
                <a:sym typeface="Corbel"/>
              </a:rPr>
              <a:t>αυτονομία</a:t>
            </a:r>
            <a:endParaRPr sz="1800">
              <a:solidFill>
                <a:schemeClr val="dk1"/>
              </a:solidFill>
              <a:latin typeface="Avenir"/>
              <a:ea typeface="Avenir"/>
              <a:cs typeface="Avenir"/>
              <a:sym typeface="Avenir"/>
            </a:endParaRPr>
          </a:p>
        </p:txBody>
      </p:sp>
      <p:sp>
        <p:nvSpPr>
          <p:cNvPr id="573" name="Google Shape;573;p41"/>
          <p:cNvSpPr/>
          <p:nvPr/>
        </p:nvSpPr>
        <p:spPr>
          <a:xfrm>
            <a:off x="9476511" y="5272000"/>
            <a:ext cx="2317384" cy="1179577"/>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u="none" strike="noStrike" cap="none">
                <a:solidFill>
                  <a:srgbClr val="222222"/>
                </a:solidFill>
                <a:latin typeface="Corbel"/>
                <a:ea typeface="Corbel"/>
                <a:cs typeface="Corbel"/>
                <a:sym typeface="Corbel"/>
              </a:rPr>
              <a:t>ανάγκη «συγγένειας» με τους άλλους</a:t>
            </a:r>
            <a:endParaRPr sz="1800">
              <a:solidFill>
                <a:schemeClr val="dk1"/>
              </a:solidFill>
              <a:latin typeface="Avenir"/>
              <a:ea typeface="Avenir"/>
              <a:cs typeface="Avenir"/>
              <a:sym typeface="Avenir"/>
            </a:endParaRPr>
          </a:p>
        </p:txBody>
      </p:sp>
      <p:cxnSp>
        <p:nvCxnSpPr>
          <p:cNvPr id="574" name="Google Shape;574;p41"/>
          <p:cNvCxnSpPr>
            <a:stCxn id="570" idx="3"/>
            <a:endCxn id="572" idx="1"/>
          </p:cNvCxnSpPr>
          <p:nvPr/>
        </p:nvCxnSpPr>
        <p:spPr>
          <a:xfrm>
            <a:off x="8478984" y="4298513"/>
            <a:ext cx="997500" cy="0"/>
          </a:xfrm>
          <a:prstGeom prst="straightConnector1">
            <a:avLst/>
          </a:prstGeom>
          <a:noFill/>
          <a:ln w="9525" cap="flat" cmpd="sng">
            <a:solidFill>
              <a:schemeClr val="accent1"/>
            </a:solidFill>
            <a:prstDash val="dash"/>
            <a:round/>
            <a:headEnd type="none" w="sm" len="sm"/>
            <a:tailEnd type="none" w="sm" len="sm"/>
          </a:ln>
        </p:spPr>
      </p:cxnSp>
      <p:cxnSp>
        <p:nvCxnSpPr>
          <p:cNvPr id="575" name="Google Shape;575;p41"/>
          <p:cNvCxnSpPr>
            <a:stCxn id="570" idx="3"/>
            <a:endCxn id="573" idx="1"/>
          </p:cNvCxnSpPr>
          <p:nvPr/>
        </p:nvCxnSpPr>
        <p:spPr>
          <a:xfrm>
            <a:off x="8478984" y="4298513"/>
            <a:ext cx="997500" cy="1563300"/>
          </a:xfrm>
          <a:prstGeom prst="straightConnector1">
            <a:avLst/>
          </a:prstGeom>
          <a:noFill/>
          <a:ln w="9525" cap="flat" cmpd="sng">
            <a:solidFill>
              <a:schemeClr val="accent1"/>
            </a:solidFill>
            <a:prstDash val="dash"/>
            <a:round/>
            <a:headEnd type="none" w="sm" len="sm"/>
            <a:tailEnd type="none" w="sm" len="sm"/>
          </a:ln>
        </p:spPr>
      </p:cxnSp>
      <p:cxnSp>
        <p:nvCxnSpPr>
          <p:cNvPr id="576" name="Google Shape;576;p41"/>
          <p:cNvCxnSpPr>
            <a:stCxn id="570" idx="3"/>
            <a:endCxn id="571" idx="1"/>
          </p:cNvCxnSpPr>
          <p:nvPr/>
        </p:nvCxnSpPr>
        <p:spPr>
          <a:xfrm rot="10800000" flipH="1">
            <a:off x="8478984" y="2848013"/>
            <a:ext cx="997500" cy="1450500"/>
          </a:xfrm>
          <a:prstGeom prst="straightConnector1">
            <a:avLst/>
          </a:prstGeom>
          <a:noFill/>
          <a:ln w="9525" cap="flat" cmpd="sng">
            <a:solidFill>
              <a:schemeClr val="accent1"/>
            </a:solidFill>
            <a:prstDash val="dash"/>
            <a:round/>
            <a:headEnd type="none" w="sm" len="sm"/>
            <a:tailEnd type="none" w="sm" len="sm"/>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graphicFrame>
        <p:nvGraphicFramePr>
          <p:cNvPr id="581" name="Google Shape;581;p42"/>
          <p:cNvGraphicFramePr/>
          <p:nvPr>
            <p:extLst>
              <p:ext uri="{D42A27DB-BD31-4B8C-83A1-F6EECF244321}">
                <p14:modId xmlns:p14="http://schemas.microsoft.com/office/powerpoint/2010/main" val="1590221263"/>
              </p:ext>
            </p:extLst>
          </p:nvPr>
        </p:nvGraphicFramePr>
        <p:xfrm>
          <a:off x="743526" y="1606357"/>
          <a:ext cx="10704975" cy="3597425"/>
        </p:xfrm>
        <a:graphic>
          <a:graphicData uri="http://schemas.openxmlformats.org/drawingml/2006/table">
            <a:tbl>
              <a:tblPr firstRow="1" bandRow="1">
                <a:tableStyleId>{69012ECD-51FC-41F1-AA8D-1B2483CD663E}</a:tableStyleId>
              </a:tblPr>
              <a:tblGrid>
                <a:gridCol w="3568325">
                  <a:extLst>
                    <a:ext uri="{9D8B030D-6E8A-4147-A177-3AD203B41FA5}">
                      <a16:colId xmlns:a16="http://schemas.microsoft.com/office/drawing/2014/main" val="20000"/>
                    </a:ext>
                  </a:extLst>
                </a:gridCol>
                <a:gridCol w="3568325">
                  <a:extLst>
                    <a:ext uri="{9D8B030D-6E8A-4147-A177-3AD203B41FA5}">
                      <a16:colId xmlns:a16="http://schemas.microsoft.com/office/drawing/2014/main" val="20001"/>
                    </a:ext>
                  </a:extLst>
                </a:gridCol>
                <a:gridCol w="3568325">
                  <a:extLst>
                    <a:ext uri="{9D8B030D-6E8A-4147-A177-3AD203B41FA5}">
                      <a16:colId xmlns:a16="http://schemas.microsoft.com/office/drawing/2014/main" val="20002"/>
                    </a:ext>
                  </a:extLst>
                </a:gridCol>
              </a:tblGrid>
              <a:tr h="762775">
                <a:tc>
                  <a:txBody>
                    <a:bodyPr/>
                    <a:lstStyle/>
                    <a:p>
                      <a:pPr marL="0" marR="0" lvl="0" indent="0" algn="ctr" rtl="0">
                        <a:spcBef>
                          <a:spcPts val="0"/>
                        </a:spcBef>
                        <a:spcAft>
                          <a:spcPts val="0"/>
                        </a:spcAft>
                        <a:buNone/>
                      </a:pPr>
                      <a:r>
                        <a:rPr lang="el-GR" sz="2000" b="1" u="none" strike="noStrike" cap="none" dirty="0">
                          <a:solidFill>
                            <a:schemeClr val="lt1"/>
                          </a:solidFill>
                        </a:rPr>
                        <a:t>Ανάγκη για ευχέρεια</a:t>
                      </a:r>
                      <a:endParaRPr sz="2000" b="1" u="none" strike="noStrike" cap="none" dirty="0">
                        <a:latin typeface="Corbel"/>
                        <a:ea typeface="Corbel"/>
                        <a:cs typeface="Corbel"/>
                        <a:sym typeface="Corbel"/>
                      </a:endParaRPr>
                    </a:p>
                  </a:txBody>
                  <a:tcPr marL="91450" marR="91450" marT="45725" marB="45725"/>
                </a:tc>
                <a:tc>
                  <a:txBody>
                    <a:bodyPr/>
                    <a:lstStyle/>
                    <a:p>
                      <a:pPr marL="0" marR="0" lvl="0" indent="0" algn="ctr" rtl="0">
                        <a:spcBef>
                          <a:spcPts val="0"/>
                        </a:spcBef>
                        <a:spcAft>
                          <a:spcPts val="0"/>
                        </a:spcAft>
                        <a:buNone/>
                      </a:pPr>
                      <a:r>
                        <a:rPr lang="el-GR" sz="2000" b="1" u="none" strike="noStrike" cap="none" dirty="0">
                          <a:solidFill>
                            <a:schemeClr val="lt1"/>
                          </a:solidFill>
                        </a:rPr>
                        <a:t>Ανάγκη αυτονομίας </a:t>
                      </a:r>
                      <a:endParaRPr sz="2000" b="1" u="none" strike="noStrike" cap="none" dirty="0">
                        <a:solidFill>
                          <a:schemeClr val="lt1"/>
                        </a:solidFill>
                      </a:endParaRPr>
                    </a:p>
                    <a:p>
                      <a:pPr marL="0" marR="0" lvl="0" indent="0" algn="ctr" rtl="0">
                        <a:spcBef>
                          <a:spcPts val="0"/>
                        </a:spcBef>
                        <a:spcAft>
                          <a:spcPts val="0"/>
                        </a:spcAft>
                        <a:buNone/>
                      </a:pPr>
                      <a:r>
                        <a:rPr lang="el-GR" sz="2000" b="1" u="none" strike="noStrike" cap="none" dirty="0">
                          <a:solidFill>
                            <a:schemeClr val="lt1"/>
                          </a:solidFill>
                        </a:rPr>
                        <a:t>(ή αυτοδιάθεσης)</a:t>
                      </a:r>
                      <a:endParaRPr sz="2000" b="1" u="none" strike="noStrike" cap="none" dirty="0">
                        <a:latin typeface="Corbel"/>
                        <a:ea typeface="Corbel"/>
                        <a:cs typeface="Corbel"/>
                        <a:sym typeface="Corbel"/>
                      </a:endParaRPr>
                    </a:p>
                  </a:txBody>
                  <a:tcPr marL="91450" marR="91450" marT="45725" marB="45725"/>
                </a:tc>
                <a:tc>
                  <a:txBody>
                    <a:bodyPr/>
                    <a:lstStyle/>
                    <a:p>
                      <a:pPr marL="0" marR="0" lvl="0" indent="0" algn="ctr" rtl="0">
                        <a:spcBef>
                          <a:spcPts val="0"/>
                        </a:spcBef>
                        <a:spcAft>
                          <a:spcPts val="0"/>
                        </a:spcAft>
                        <a:buNone/>
                      </a:pPr>
                      <a:r>
                        <a:rPr lang="el-GR" sz="2000" b="1" u="none" strike="noStrike" cap="none" dirty="0">
                          <a:solidFill>
                            <a:schemeClr val="lt1"/>
                          </a:solidFill>
                          <a:sym typeface="Avenir"/>
                        </a:rPr>
                        <a:t>Ανάγκη για συγγένεια</a:t>
                      </a:r>
                      <a:endParaRPr sz="2000" b="1" u="none" strike="noStrike" cap="none" dirty="0">
                        <a:solidFill>
                          <a:schemeClr val="lt1"/>
                        </a:solidFill>
                        <a:latin typeface="Avenir"/>
                        <a:ea typeface="Avenir"/>
                        <a:cs typeface="Avenir"/>
                        <a:sym typeface="Avenir"/>
                      </a:endParaRPr>
                    </a:p>
                  </a:txBody>
                  <a:tcPr marL="91450" marR="91450" marT="45725" marB="45725"/>
                </a:tc>
                <a:extLst>
                  <a:ext uri="{0D108BD9-81ED-4DB2-BD59-A6C34878D82A}">
                    <a16:rowId xmlns:a16="http://schemas.microsoft.com/office/drawing/2014/main" val="10000"/>
                  </a:ext>
                </a:extLst>
              </a:tr>
              <a:tr h="957425">
                <a:tc>
                  <a:txBody>
                    <a:bodyPr/>
                    <a:lstStyle/>
                    <a:p>
                      <a:pPr marL="0" marR="0" lvl="0" indent="0" algn="ctr" rtl="0">
                        <a:spcBef>
                          <a:spcPts val="0"/>
                        </a:spcBef>
                        <a:spcAft>
                          <a:spcPts val="0"/>
                        </a:spcAft>
                        <a:buNone/>
                      </a:pPr>
                      <a:r>
                        <a:rPr lang="el-GR" sz="2000" b="0" u="none" strike="noStrike" cap="none">
                          <a:solidFill>
                            <a:schemeClr val="dk1"/>
                          </a:solidFill>
                        </a:rPr>
                        <a:t>Αναφέρεται στην ανάγκη να </a:t>
                      </a:r>
                      <a:r>
                        <a:rPr lang="el-GR" sz="2000" b="1" u="none" strike="noStrike" cap="none">
                          <a:solidFill>
                            <a:schemeClr val="dk1"/>
                          </a:solidFill>
                        </a:rPr>
                        <a:t>αισθανθούμε ικανοί και επαρκείς </a:t>
                      </a:r>
                      <a:r>
                        <a:rPr lang="el-GR" sz="2000" b="0" u="none" strike="noStrike" cap="none">
                          <a:solidFill>
                            <a:schemeClr val="dk1"/>
                          </a:solidFill>
                        </a:rPr>
                        <a:t>να πραγματοποιήσουμε τις συμπεριφορές που επιλέγουμε.</a:t>
                      </a:r>
                      <a:endParaRPr sz="2000" u="none" strike="noStrike" cap="none">
                        <a:latin typeface="Corbel"/>
                        <a:ea typeface="Corbel"/>
                        <a:cs typeface="Corbel"/>
                        <a:sym typeface="Corbel"/>
                      </a:endParaRPr>
                    </a:p>
                  </a:txBody>
                  <a:tcPr marL="91450" marR="91450" marT="45725" marB="45725"/>
                </a:tc>
                <a:tc>
                  <a:txBody>
                    <a:bodyPr/>
                    <a:lstStyle/>
                    <a:p>
                      <a:pPr marL="0" marR="0" lvl="0" indent="0" algn="ctr" rtl="0">
                        <a:spcBef>
                          <a:spcPts val="0"/>
                        </a:spcBef>
                        <a:spcAft>
                          <a:spcPts val="0"/>
                        </a:spcAft>
                        <a:buNone/>
                      </a:pPr>
                      <a:r>
                        <a:rPr lang="el-GR" sz="2000" b="0" u="none" strike="noStrike" cap="none">
                          <a:solidFill>
                            <a:schemeClr val="dk1"/>
                          </a:solidFill>
                        </a:rPr>
                        <a:t>Αναφέρεται στην ανάγκη μας να </a:t>
                      </a:r>
                      <a:r>
                        <a:rPr lang="el-GR" sz="2000" b="1" u="none" strike="noStrike" cap="none">
                          <a:solidFill>
                            <a:schemeClr val="dk1"/>
                          </a:solidFill>
                        </a:rPr>
                        <a:t>συμμετέχουμε ενεργά στον προσδιορισμό της συμπεριφοράς μας</a:t>
                      </a:r>
                      <a:r>
                        <a:rPr lang="el-GR" sz="2000" b="0" u="none" strike="noStrike" cap="none">
                          <a:solidFill>
                            <a:schemeClr val="dk1"/>
                          </a:solidFill>
                        </a:rPr>
                        <a:t>. Περιλαμβάνει την ανάγκη να αισθανόμαστε τις ενέργειές μας ως αποτέλεσμα της αυτόνομης επιλογής χωρίς εξωτερική παρέμβαση.</a:t>
                      </a:r>
                      <a:endParaRPr sz="2000" u="none" strike="noStrike" cap="none">
                        <a:latin typeface="Corbel"/>
                        <a:ea typeface="Corbel"/>
                        <a:cs typeface="Corbel"/>
                        <a:sym typeface="Corbel"/>
                      </a:endParaRPr>
                    </a:p>
                  </a:txBody>
                  <a:tcPr marL="91450" marR="91450" marT="45725" marB="45725"/>
                </a:tc>
                <a:tc>
                  <a:txBody>
                    <a:bodyPr/>
                    <a:lstStyle/>
                    <a:p>
                      <a:pPr marL="0" marR="0" lvl="0" indent="0" algn="ctr" rtl="0">
                        <a:spcBef>
                          <a:spcPts val="0"/>
                        </a:spcBef>
                        <a:spcAft>
                          <a:spcPts val="0"/>
                        </a:spcAft>
                        <a:buNone/>
                      </a:pPr>
                      <a:r>
                        <a:rPr lang="el-GR" sz="2000" b="0" u="none" strike="noStrike" cap="none" dirty="0">
                          <a:solidFill>
                            <a:schemeClr val="dk1"/>
                          </a:solidFill>
                        </a:rPr>
                        <a:t>Αναφέρεται στην ανάγκη μας </a:t>
                      </a:r>
                      <a:r>
                        <a:rPr lang="el-GR" sz="2000" b="1" u="none" strike="noStrike" cap="none" dirty="0">
                          <a:solidFill>
                            <a:schemeClr val="dk1"/>
                          </a:solidFill>
                        </a:rPr>
                        <a:t>να νοιαζόμαστε και να σχετιζόμαστε με άλλους</a:t>
                      </a:r>
                      <a:r>
                        <a:rPr lang="el-GR" sz="2000" b="0" u="none" strike="noStrike" cap="none" dirty="0">
                          <a:solidFill>
                            <a:schemeClr val="dk1"/>
                          </a:solidFill>
                        </a:rPr>
                        <a:t>. Περιλαμβάνει την ανάγκη να γνωρίσουμε την αυθεντική συγγένεια από τους άλλους και να νιώσουμε την ικανοποίηση στην κοινωνική συμμετοχή και ανάμειξη με τον κόσμο.</a:t>
                      </a:r>
                      <a:endParaRPr sz="2000" u="none" strike="noStrike" cap="none" dirty="0">
                        <a:latin typeface="Corbel"/>
                        <a:ea typeface="Corbel"/>
                        <a:cs typeface="Corbel"/>
                        <a:sym typeface="Corbel"/>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4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Βασικές ψυχολογικές ανάγκες &amp; αυτοδιάθεση</a:t>
            </a:r>
            <a:endParaRPr>
              <a:solidFill>
                <a:schemeClr val="accent2"/>
              </a:solidFill>
              <a:latin typeface="Corbel"/>
              <a:ea typeface="Corbel"/>
              <a:cs typeface="Corbel"/>
              <a:sym typeface="Corbel"/>
            </a:endParaRPr>
          </a:p>
        </p:txBody>
      </p:sp>
      <p:sp>
        <p:nvSpPr>
          <p:cNvPr id="587" name="Google Shape;587;p43"/>
          <p:cNvSpPr txBox="1">
            <a:spLocks noGrp="1"/>
          </p:cNvSpPr>
          <p:nvPr>
            <p:ph type="body" idx="1"/>
          </p:nvPr>
        </p:nvSpPr>
        <p:spPr>
          <a:xfrm>
            <a:off x="1115568" y="2505456"/>
            <a:ext cx="10168128" cy="3694176"/>
          </a:xfrm>
          <a:prstGeom prst="rect">
            <a:avLst/>
          </a:prstGeom>
          <a:noFill/>
          <a:ln>
            <a:noFill/>
          </a:ln>
        </p:spPr>
        <p:txBody>
          <a:bodyPr spcFirstLastPara="1" wrap="square" lIns="91425" tIns="45700" rIns="91425" bIns="45700" anchor="t" anchorCtr="0">
            <a:normAutofit/>
          </a:bodyPr>
          <a:lstStyle/>
          <a:p>
            <a:pPr marL="0" lvl="0" indent="0" algn="ctr" rtl="0">
              <a:lnSpc>
                <a:spcPct val="110000"/>
              </a:lnSpc>
              <a:spcBef>
                <a:spcPts val="0"/>
              </a:spcBef>
              <a:spcAft>
                <a:spcPts val="0"/>
              </a:spcAft>
              <a:buClr>
                <a:srgbClr val="222222"/>
              </a:buClr>
              <a:buSzPts val="2400"/>
              <a:buNone/>
            </a:pPr>
            <a:r>
              <a:rPr lang="el-GR" sz="2400" b="0" i="0">
                <a:solidFill>
                  <a:srgbClr val="222222"/>
                </a:solidFill>
                <a:latin typeface="Corbel"/>
                <a:ea typeface="Corbel"/>
                <a:cs typeface="Corbel"/>
                <a:sym typeface="Corbel"/>
              </a:rPr>
              <a:t>Ο βαθμός αυτοδιάθεσης των ατόμων εξαρτάται από το βαθμό στον οποίο ικανοποιούνται αυτές οι ανάγκες και από το πώς τα άτομα χειρίζονται τις πιέσεις από το περιβάλλον. </a:t>
            </a:r>
            <a:endParaRPr/>
          </a:p>
          <a:p>
            <a:pPr marL="228600" lvl="0" indent="-76200" algn="ctr" rtl="0">
              <a:lnSpc>
                <a:spcPct val="110000"/>
              </a:lnSpc>
              <a:spcBef>
                <a:spcPts val="1000"/>
              </a:spcBef>
              <a:spcAft>
                <a:spcPts val="0"/>
              </a:spcAft>
              <a:buClr>
                <a:schemeClr val="dk1"/>
              </a:buClr>
              <a:buSzPts val="2400"/>
              <a:buNone/>
            </a:pPr>
            <a:endParaRPr sz="2400">
              <a:solidFill>
                <a:srgbClr val="222222"/>
              </a:solidFill>
              <a:latin typeface="Corbel"/>
              <a:ea typeface="Corbel"/>
              <a:cs typeface="Corbel"/>
              <a:sym typeface="Corbel"/>
            </a:endParaRPr>
          </a:p>
          <a:p>
            <a:pPr marL="0" lvl="0" indent="0" algn="ctr" rtl="0">
              <a:lnSpc>
                <a:spcPct val="110000"/>
              </a:lnSpc>
              <a:spcBef>
                <a:spcPts val="1000"/>
              </a:spcBef>
              <a:spcAft>
                <a:spcPts val="0"/>
              </a:spcAft>
              <a:buClr>
                <a:srgbClr val="222222"/>
              </a:buClr>
              <a:buSzPts val="2400"/>
              <a:buNone/>
            </a:pPr>
            <a:r>
              <a:rPr lang="el-GR" sz="2400" b="0" i="0">
                <a:solidFill>
                  <a:srgbClr val="222222"/>
                </a:solidFill>
                <a:latin typeface="Corbel"/>
                <a:ea typeface="Corbel"/>
                <a:cs typeface="Corbel"/>
                <a:sym typeface="Corbel"/>
              </a:rPr>
              <a:t>Διαφορετικοί τύποι κινήτρων έχουν περιγραφεί βάσει του βαθμού στον οποίο τα κίνητρα είναι </a:t>
            </a:r>
            <a:r>
              <a:rPr lang="el-GR" sz="2400" b="1" i="0">
                <a:solidFill>
                  <a:schemeClr val="accent2"/>
                </a:solidFill>
                <a:latin typeface="Corbel"/>
                <a:ea typeface="Corbel"/>
                <a:cs typeface="Corbel"/>
                <a:sym typeface="Corbel"/>
              </a:rPr>
              <a:t>ελεγχόμενα ή αυτόνομα</a:t>
            </a:r>
            <a:r>
              <a:rPr lang="el-GR" sz="2400" b="0" i="0">
                <a:solidFill>
                  <a:srgbClr val="222222"/>
                </a:solidFill>
                <a:latin typeface="Corbel"/>
                <a:ea typeface="Corbel"/>
                <a:cs typeface="Corbel"/>
                <a:sym typeface="Corbel"/>
              </a:rPr>
              <a:t>. </a:t>
            </a:r>
            <a:endParaRPr/>
          </a:p>
          <a:p>
            <a:pPr marL="228600" lvl="0" indent="-76200" algn="l" rtl="0">
              <a:lnSpc>
                <a:spcPct val="110000"/>
              </a:lnSpc>
              <a:spcBef>
                <a:spcPts val="1000"/>
              </a:spcBef>
              <a:spcAft>
                <a:spcPts val="0"/>
              </a:spcAft>
              <a:buClr>
                <a:schemeClr val="dk1"/>
              </a:buClr>
              <a:buSzPts val="2400"/>
              <a:buNone/>
            </a:pPr>
            <a:endParaRPr sz="24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44"/>
          <p:cNvSpPr txBox="1"/>
          <p:nvPr/>
        </p:nvSpPr>
        <p:spPr>
          <a:xfrm>
            <a:off x="671945" y="1361705"/>
            <a:ext cx="10848109" cy="5016758"/>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rgbClr val="222222"/>
              </a:buClr>
              <a:buSzPts val="2000"/>
              <a:buFont typeface="Noto Sans Symbols"/>
              <a:buChar char="❑"/>
            </a:pPr>
            <a:r>
              <a:rPr lang="el-GR" sz="2000" b="0" i="0" dirty="0">
                <a:solidFill>
                  <a:srgbClr val="222222"/>
                </a:solidFill>
                <a:latin typeface="Corbel"/>
                <a:ea typeface="Corbel"/>
                <a:cs typeface="Corbel"/>
                <a:sym typeface="Corbel"/>
              </a:rPr>
              <a:t>Η </a:t>
            </a:r>
            <a:r>
              <a:rPr lang="el-GR" sz="2000" b="1" i="0" dirty="0">
                <a:solidFill>
                  <a:srgbClr val="FF9900"/>
                </a:solidFill>
                <a:latin typeface="Corbel"/>
                <a:ea typeface="Corbel"/>
                <a:cs typeface="Corbel"/>
                <a:sym typeface="Corbel"/>
              </a:rPr>
              <a:t>έλλειψη κινήτρου </a:t>
            </a:r>
            <a:r>
              <a:rPr lang="el-GR" sz="2000" b="0" i="0" dirty="0">
                <a:solidFill>
                  <a:srgbClr val="222222"/>
                </a:solidFill>
                <a:latin typeface="Corbel"/>
                <a:ea typeface="Corbel"/>
                <a:cs typeface="Corbel"/>
                <a:sym typeface="Corbel"/>
              </a:rPr>
              <a:t>συμβαίνει όταν τα άτομα δεν έχουν κανένα κίνητρο ή πρόθεση να συμμετάσχουν σε μια συγκεκριμένη ενέργεια ή συμπεριφορά. Αυτό μπορεί να προκύψει από την αποτίμηση της συμπεριφοράς ή του αποτελέσματος, χωρίς να πιστεύουμε ότι η συμπεριφορά θα οδηγήσει σε επιθυμητά αποτελέσματα ή αν το άτομο δεν αισθάνεται ικανό να εμπλακεί στη συμπεριφορά.</a:t>
            </a:r>
            <a:endParaRPr dirty="0"/>
          </a:p>
          <a:p>
            <a:pPr marL="342900" marR="0" lvl="0" indent="-215900" algn="just" rtl="0">
              <a:spcBef>
                <a:spcPts val="0"/>
              </a:spcBef>
              <a:spcAft>
                <a:spcPts val="0"/>
              </a:spcAft>
              <a:buClr>
                <a:schemeClr val="dk1"/>
              </a:buClr>
              <a:buSzPts val="2000"/>
              <a:buFont typeface="Noto Sans Symbols"/>
              <a:buNone/>
            </a:pPr>
            <a:endParaRPr sz="2000" b="0" i="0" dirty="0">
              <a:solidFill>
                <a:srgbClr val="222222"/>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Noto Sans Symbols"/>
              <a:buChar char="❑"/>
            </a:pPr>
            <a:r>
              <a:rPr lang="el-GR" sz="2000" b="1" i="0" dirty="0">
                <a:solidFill>
                  <a:srgbClr val="FF9900"/>
                </a:solidFill>
                <a:latin typeface="Corbel"/>
                <a:ea typeface="Corbel"/>
                <a:cs typeface="Corbel"/>
                <a:sym typeface="Corbel"/>
              </a:rPr>
              <a:t>Ελεγχόμενο κίνητρο </a:t>
            </a:r>
            <a:r>
              <a:rPr lang="el-GR" sz="2000" b="0" i="0" dirty="0">
                <a:solidFill>
                  <a:srgbClr val="222222"/>
                </a:solidFill>
                <a:latin typeface="Corbel"/>
                <a:ea typeface="Corbel"/>
                <a:cs typeface="Corbel"/>
                <a:sym typeface="Corbel"/>
              </a:rPr>
              <a:t>είναι όταν τα άτομα ασκούν δραστηριότητες εξ’ αιτίας της </a:t>
            </a:r>
            <a:r>
              <a:rPr lang="el-GR" sz="2000" b="1" i="0" dirty="0">
                <a:solidFill>
                  <a:srgbClr val="222222"/>
                </a:solidFill>
                <a:latin typeface="Corbel"/>
                <a:ea typeface="Corbel"/>
                <a:cs typeface="Corbel"/>
                <a:sym typeface="Corbel"/>
              </a:rPr>
              <a:t>εξωτερικής πίεσης </a:t>
            </a:r>
            <a:r>
              <a:rPr lang="el-GR" sz="2000" b="0" i="0" dirty="0">
                <a:solidFill>
                  <a:srgbClr val="222222"/>
                </a:solidFill>
                <a:latin typeface="Corbel"/>
                <a:ea typeface="Corbel"/>
                <a:cs typeface="Corbel"/>
                <a:sym typeface="Corbel"/>
              </a:rPr>
              <a:t>ή για να επιτύχουν έναν εξωτερικό στόχο. Αυτά τα εξωγενή κίνητρα, συχνά υπονομεύουν τα εσωτερικά κίνητρα.</a:t>
            </a:r>
            <a:endParaRPr dirty="0"/>
          </a:p>
          <a:p>
            <a:pPr marL="342900" marR="0" lvl="0" indent="-215900" algn="just" rtl="0">
              <a:spcBef>
                <a:spcPts val="0"/>
              </a:spcBef>
              <a:spcAft>
                <a:spcPts val="0"/>
              </a:spcAft>
              <a:buClr>
                <a:schemeClr val="dk1"/>
              </a:buClr>
              <a:buSzPts val="2000"/>
              <a:buFont typeface="Noto Sans Symbols"/>
              <a:buNone/>
            </a:pPr>
            <a:endParaRPr sz="2000" b="0" i="0" dirty="0">
              <a:solidFill>
                <a:srgbClr val="FF9900"/>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Noto Sans Symbols"/>
              <a:buChar char="❑"/>
            </a:pPr>
            <a:r>
              <a:rPr lang="el-GR" sz="2000" b="1" i="0" dirty="0">
                <a:solidFill>
                  <a:srgbClr val="FF9900"/>
                </a:solidFill>
                <a:latin typeface="Corbel"/>
                <a:ea typeface="Corbel"/>
                <a:cs typeface="Corbel"/>
                <a:sym typeface="Corbel"/>
              </a:rPr>
              <a:t>Αυτόνομο κίνητρο </a:t>
            </a:r>
            <a:r>
              <a:rPr lang="el-GR" sz="2000" b="0" i="0" dirty="0">
                <a:solidFill>
                  <a:srgbClr val="222222"/>
                </a:solidFill>
                <a:latin typeface="Corbel"/>
                <a:ea typeface="Corbel"/>
                <a:cs typeface="Corbel"/>
                <a:sym typeface="Corbel"/>
              </a:rPr>
              <a:t>είναι όταν τα άτομα ξεκινούν μια δραστηριότητα ή μια συμπεριφορά για τον εαυτό τους γιατί είναι ενδιαφέρουσα και ικανοποιητική από μόνη της, σε αντίθεση με μια δραστηριότητα για την επίτευξη ενός εξωτερικού στόχου. Τα άτομα έχουν πλήρη συναίσθηση της επιλογής τους και υποστηρίζουν πλήρως τη δραστηριότητα. Το ενδογενές κίνητρο είναι ένα πρωτότυπο αυτής της εμπειρίας. Οι άνθρωποι συμμετέχουν σε συμπεριφορές λόγω του πάθους, της απόλαυσης και του ενδιαφέροντος.</a:t>
            </a:r>
            <a:endParaRPr dirty="0"/>
          </a:p>
        </p:txBody>
      </p:sp>
      <p:sp>
        <p:nvSpPr>
          <p:cNvPr id="593" name="Google Shape;593;p44"/>
          <p:cNvSpPr txBox="1"/>
          <p:nvPr/>
        </p:nvSpPr>
        <p:spPr>
          <a:xfrm>
            <a:off x="1975262" y="479537"/>
            <a:ext cx="727363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800" b="0" i="0" u="none" strike="noStrike" cap="none">
                <a:solidFill>
                  <a:srgbClr val="00A5AB"/>
                </a:solidFill>
                <a:latin typeface="Corbel"/>
                <a:ea typeface="Corbel"/>
                <a:cs typeface="Corbel"/>
                <a:sym typeface="Corbel"/>
              </a:rPr>
              <a:t>Διαφορετικοί Τύποι Κινήτρων</a:t>
            </a:r>
            <a:endParaRPr sz="2800">
              <a:solidFill>
                <a:schemeClr val="dk1"/>
              </a:solidFill>
              <a:latin typeface="Avenir"/>
              <a:ea typeface="Avenir"/>
              <a:cs typeface="Avenir"/>
              <a:sym typeface="Aveni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5"/>
          <p:cNvSpPr txBox="1"/>
          <p:nvPr/>
        </p:nvSpPr>
        <p:spPr>
          <a:xfrm>
            <a:off x="2909454" y="174472"/>
            <a:ext cx="6096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4000" b="0" i="0" u="none" strike="noStrike" cap="none">
                <a:solidFill>
                  <a:srgbClr val="00A5AB"/>
                </a:solidFill>
                <a:latin typeface="Corbel"/>
                <a:ea typeface="Corbel"/>
                <a:cs typeface="Corbel"/>
                <a:sym typeface="Corbel"/>
              </a:rPr>
              <a:t>Αυτοδιάθεση</a:t>
            </a:r>
            <a:endParaRPr sz="1800">
              <a:solidFill>
                <a:schemeClr val="dk1"/>
              </a:solidFill>
              <a:latin typeface="Avenir"/>
              <a:ea typeface="Avenir"/>
              <a:cs typeface="Avenir"/>
              <a:sym typeface="Avenir"/>
            </a:endParaRPr>
          </a:p>
        </p:txBody>
      </p:sp>
      <p:graphicFrame>
        <p:nvGraphicFramePr>
          <p:cNvPr id="599" name="Google Shape;599;p45"/>
          <p:cNvGraphicFramePr/>
          <p:nvPr/>
        </p:nvGraphicFramePr>
        <p:xfrm>
          <a:off x="360218" y="1998303"/>
          <a:ext cx="11540850" cy="4406015"/>
        </p:xfrm>
        <a:graphic>
          <a:graphicData uri="http://schemas.openxmlformats.org/drawingml/2006/table">
            <a:tbl>
              <a:tblPr firstRow="1" bandRow="1">
                <a:noFill/>
              </a:tblPr>
              <a:tblGrid>
                <a:gridCol w="5537900">
                  <a:extLst>
                    <a:ext uri="{9D8B030D-6E8A-4147-A177-3AD203B41FA5}">
                      <a16:colId xmlns:a16="http://schemas.microsoft.com/office/drawing/2014/main" val="20000"/>
                    </a:ext>
                  </a:extLst>
                </a:gridCol>
                <a:gridCol w="6002950">
                  <a:extLst>
                    <a:ext uri="{9D8B030D-6E8A-4147-A177-3AD203B41FA5}">
                      <a16:colId xmlns:a16="http://schemas.microsoft.com/office/drawing/2014/main" val="20001"/>
                    </a:ext>
                  </a:extLst>
                </a:gridCol>
              </a:tblGrid>
              <a:tr h="901725">
                <a:tc>
                  <a:txBody>
                    <a:bodyPr/>
                    <a:lstStyle/>
                    <a:p>
                      <a:pPr marL="0" marR="0" lvl="0" indent="0" algn="just" rtl="0">
                        <a:spcBef>
                          <a:spcPts val="0"/>
                        </a:spcBef>
                        <a:spcAft>
                          <a:spcPts val="0"/>
                        </a:spcAft>
                        <a:buNone/>
                      </a:pPr>
                      <a:r>
                        <a:rPr lang="el-GR" sz="1900" b="0" u="none" strike="noStrike" cap="none">
                          <a:solidFill>
                            <a:schemeClr val="dk1"/>
                          </a:solidFill>
                        </a:rPr>
                        <a:t>Αυτοδιάθεση</a:t>
                      </a:r>
                      <a:endParaRPr sz="1900" b="0" u="none" strike="noStrike" cap="none">
                        <a:solidFill>
                          <a:schemeClr val="dk1"/>
                        </a:solidFill>
                        <a:latin typeface="Corbel"/>
                        <a:ea typeface="Corbel"/>
                        <a:cs typeface="Corbel"/>
                        <a:sym typeface="Corbel"/>
                      </a:endParaRPr>
                    </a:p>
                  </a:txBody>
                  <a:tcPr marL="91450" marR="91450" marT="45725" marB="45725"/>
                </a:tc>
                <a:tc>
                  <a:txBody>
                    <a:bodyPr/>
                    <a:lstStyle/>
                    <a:p>
                      <a:pPr marL="0" marR="0" lvl="0" indent="0" algn="just" rtl="0">
                        <a:spcBef>
                          <a:spcPts val="0"/>
                        </a:spcBef>
                        <a:spcAft>
                          <a:spcPts val="0"/>
                        </a:spcAft>
                        <a:buNone/>
                      </a:pPr>
                      <a:r>
                        <a:rPr lang="el-GR" sz="1900" b="0" u="none" strike="noStrike" cap="none">
                          <a:solidFill>
                            <a:schemeClr val="dk1"/>
                          </a:solidFill>
                        </a:rPr>
                        <a:t>«Θεωρώ τον εαυτό μου ως έναν πράσινο καταναλωτή ή έναν συνειδητό καταναλωτή για την υγεία».</a:t>
                      </a:r>
                      <a:endParaRPr sz="1900" b="0" u="none" strike="noStrike" cap="none">
                        <a:solidFill>
                          <a:schemeClr val="dk1"/>
                        </a:solidFill>
                        <a:latin typeface="Corbel"/>
                        <a:ea typeface="Corbel"/>
                        <a:cs typeface="Corbel"/>
                        <a:sym typeface="Corbel"/>
                      </a:endParaRPr>
                    </a:p>
                  </a:txBody>
                  <a:tcPr marL="91450" marR="91450" marT="45725" marB="45725"/>
                </a:tc>
                <a:extLst>
                  <a:ext uri="{0D108BD9-81ED-4DB2-BD59-A6C34878D82A}">
                    <a16:rowId xmlns:a16="http://schemas.microsoft.com/office/drawing/2014/main" val="10000"/>
                  </a:ext>
                </a:extLst>
              </a:tr>
              <a:tr h="1448225">
                <a:tc>
                  <a:txBody>
                    <a:bodyPr/>
                    <a:lstStyle/>
                    <a:p>
                      <a:pPr marL="0" marR="0" lvl="0" indent="0" algn="just" rtl="0">
                        <a:spcBef>
                          <a:spcPts val="0"/>
                        </a:spcBef>
                        <a:spcAft>
                          <a:spcPts val="0"/>
                        </a:spcAft>
                        <a:buNone/>
                      </a:pPr>
                      <a:r>
                        <a:rPr lang="el-GR" sz="1900" b="0" u="none" strike="noStrike" cap="none">
                          <a:solidFill>
                            <a:schemeClr val="dk1"/>
                          </a:solidFill>
                        </a:rPr>
                        <a:t>Ιδανικός εαυτός έναντι πραγματικού εαυτού</a:t>
                      </a:r>
                      <a:endParaRPr sz="1900" b="0" u="none" strike="noStrike" cap="none">
                        <a:solidFill>
                          <a:schemeClr val="dk1"/>
                        </a:solidFill>
                        <a:latin typeface="Corbel"/>
                        <a:ea typeface="Corbel"/>
                        <a:cs typeface="Corbel"/>
                        <a:sym typeface="Corbel"/>
                      </a:endParaRPr>
                    </a:p>
                  </a:txBody>
                  <a:tcPr marL="91450" marR="91450" marT="45725" marB="45725"/>
                </a:tc>
                <a:tc>
                  <a:txBody>
                    <a:bodyPr/>
                    <a:lstStyle/>
                    <a:p>
                      <a:pPr marL="0" marR="0" lvl="0" indent="0" algn="just" rtl="0">
                        <a:spcBef>
                          <a:spcPts val="0"/>
                        </a:spcBef>
                        <a:spcAft>
                          <a:spcPts val="0"/>
                        </a:spcAft>
                        <a:buNone/>
                      </a:pPr>
                      <a:r>
                        <a:rPr lang="el-GR" sz="1900" b="0" u="none" strike="noStrike" cap="none">
                          <a:solidFill>
                            <a:schemeClr val="dk1"/>
                          </a:solidFill>
                        </a:rPr>
                        <a:t>Τείνουμε να συγκρίνουμε τους εαυτούς μας με κάτι ιδανικό. Οι διαφορές του ιδανικού εαυτού μας έναντι του πραγματικού μπορεί να οδηγήσει σε απογοήτευση, θλίψη ή κατάθλιψη.</a:t>
                      </a:r>
                      <a:endParaRPr sz="1900" b="0" u="none" strike="noStrike" cap="none">
                        <a:solidFill>
                          <a:schemeClr val="dk1"/>
                        </a:solidFill>
                        <a:latin typeface="Corbel"/>
                        <a:ea typeface="Corbel"/>
                        <a:cs typeface="Corbel"/>
                        <a:sym typeface="Corbel"/>
                      </a:endParaRPr>
                    </a:p>
                  </a:txBody>
                  <a:tcPr marL="91450" marR="91450" marT="45725" marB="45725"/>
                </a:tc>
                <a:extLst>
                  <a:ext uri="{0D108BD9-81ED-4DB2-BD59-A6C34878D82A}">
                    <a16:rowId xmlns:a16="http://schemas.microsoft.com/office/drawing/2014/main" val="10001"/>
                  </a:ext>
                </a:extLst>
              </a:tr>
              <a:tr h="1174975">
                <a:tc>
                  <a:txBody>
                    <a:bodyPr/>
                    <a:lstStyle/>
                    <a:p>
                      <a:pPr marL="0" marR="0" lvl="0" indent="0" algn="just" rtl="0">
                        <a:spcBef>
                          <a:spcPts val="0"/>
                        </a:spcBef>
                        <a:spcAft>
                          <a:spcPts val="0"/>
                        </a:spcAft>
                        <a:buNone/>
                      </a:pPr>
                      <a:r>
                        <a:rPr lang="el-GR" sz="1900" b="0" u="none" strike="noStrike" cap="none">
                          <a:solidFill>
                            <a:schemeClr val="dk1"/>
                          </a:solidFill>
                        </a:rPr>
                        <a:t>Οι διαφορές μεταξύ του εαυτού που πρέπει να έχω και του πραγματικού μπορεί να φέρει ως αποτέλεσμα ενοχή, ανησυχία, απόγνωση, θυμό και φόβο</a:t>
                      </a:r>
                      <a:endParaRPr sz="1900" b="0" u="none" strike="noStrike" cap="none">
                        <a:solidFill>
                          <a:schemeClr val="dk1"/>
                        </a:solidFill>
                        <a:latin typeface="Corbel"/>
                        <a:ea typeface="Corbel"/>
                        <a:cs typeface="Corbel"/>
                        <a:sym typeface="Corbel"/>
                      </a:endParaRPr>
                    </a:p>
                  </a:txBody>
                  <a:tcPr marL="91450" marR="91450" marT="45725" marB="45725"/>
                </a:tc>
                <a:tc>
                  <a:txBody>
                    <a:bodyPr/>
                    <a:lstStyle/>
                    <a:p>
                      <a:pPr marL="0" marR="0" lvl="0" indent="0" algn="just" rtl="0">
                        <a:spcBef>
                          <a:spcPts val="0"/>
                        </a:spcBef>
                        <a:spcAft>
                          <a:spcPts val="0"/>
                        </a:spcAft>
                        <a:buNone/>
                      </a:pPr>
                      <a:r>
                        <a:rPr lang="el-GR" sz="1900" b="0" u="none" strike="noStrike" cap="none">
                          <a:solidFill>
                            <a:schemeClr val="dk1"/>
                          </a:solidFill>
                        </a:rPr>
                        <a:t>«Αισθάνομαι κακή μητέρα. Ξέρω ότι τα παιδιά μου θα έπρεπε να είχαν καλύτερα τρόφιμα να τρώνε».</a:t>
                      </a:r>
                      <a:endParaRPr sz="1900" b="0" u="none" strike="noStrike" cap="none">
                        <a:solidFill>
                          <a:schemeClr val="dk1"/>
                        </a:solidFill>
                        <a:latin typeface="Corbel"/>
                        <a:ea typeface="Corbel"/>
                        <a:cs typeface="Corbel"/>
                        <a:sym typeface="Corbel"/>
                      </a:endParaRPr>
                    </a:p>
                  </a:txBody>
                  <a:tcPr marL="91450" marR="91450" marT="45725" marB="45725"/>
                </a:tc>
                <a:extLst>
                  <a:ext uri="{0D108BD9-81ED-4DB2-BD59-A6C34878D82A}">
                    <a16:rowId xmlns:a16="http://schemas.microsoft.com/office/drawing/2014/main" val="10002"/>
                  </a:ext>
                </a:extLst>
              </a:tr>
              <a:tr h="806375">
                <a:tc>
                  <a:txBody>
                    <a:bodyPr/>
                    <a:lstStyle/>
                    <a:p>
                      <a:pPr marL="0" marR="0" lvl="0" indent="0" algn="just" rtl="0">
                        <a:spcBef>
                          <a:spcPts val="0"/>
                        </a:spcBef>
                        <a:spcAft>
                          <a:spcPts val="0"/>
                        </a:spcAft>
                        <a:buNone/>
                      </a:pPr>
                      <a:r>
                        <a:rPr lang="el-GR" sz="1900" b="0" u="none" strike="noStrike" cap="none">
                          <a:solidFill>
                            <a:schemeClr val="dk1"/>
                          </a:solidFill>
                        </a:rPr>
                        <a:t>Συμμετοχή σε μια πολιτιστική ομάδα</a:t>
                      </a:r>
                      <a:endParaRPr sz="1900" b="0" u="none" strike="noStrike" cap="none">
                        <a:solidFill>
                          <a:schemeClr val="dk1"/>
                        </a:solidFill>
                        <a:latin typeface="Corbel"/>
                        <a:ea typeface="Corbel"/>
                        <a:cs typeface="Corbel"/>
                        <a:sym typeface="Corbel"/>
                      </a:endParaRPr>
                    </a:p>
                  </a:txBody>
                  <a:tcPr marL="91450" marR="91450" marT="45725" marB="45725"/>
                </a:tc>
                <a:tc>
                  <a:txBody>
                    <a:bodyPr/>
                    <a:lstStyle/>
                    <a:p>
                      <a:pPr marL="0" marR="0" lvl="0" indent="0" algn="just" rtl="0">
                        <a:spcBef>
                          <a:spcPts val="0"/>
                        </a:spcBef>
                        <a:spcAft>
                          <a:spcPts val="0"/>
                        </a:spcAft>
                        <a:buNone/>
                      </a:pPr>
                      <a:r>
                        <a:rPr lang="el-GR" sz="1900" b="0" u="none" strike="noStrike" cap="none">
                          <a:solidFill>
                            <a:schemeClr val="dk1"/>
                          </a:solidFill>
                        </a:rPr>
                        <a:t>Θεωρώ τον εαυτό μου [Ιταλό], [Κινέζο], [Μεξικάνο] όταν πρόκειται για φαγητό.</a:t>
                      </a:r>
                      <a:endParaRPr sz="1900" b="0" u="none" strike="noStrike" cap="none">
                        <a:solidFill>
                          <a:schemeClr val="dk1"/>
                        </a:solidFill>
                        <a:latin typeface="Corbel"/>
                        <a:ea typeface="Corbel"/>
                        <a:cs typeface="Corbel"/>
                        <a:sym typeface="Corbel"/>
                      </a:endParaRPr>
                    </a:p>
                  </a:txBody>
                  <a:tcPr marL="91450" marR="91450" marT="45725" marB="45725"/>
                </a:tc>
                <a:extLst>
                  <a:ext uri="{0D108BD9-81ED-4DB2-BD59-A6C34878D82A}">
                    <a16:rowId xmlns:a16="http://schemas.microsoft.com/office/drawing/2014/main" val="10003"/>
                  </a:ext>
                </a:extLst>
              </a:tr>
            </a:tbl>
          </a:graphicData>
        </a:graphic>
      </p:graphicFrame>
      <p:sp>
        <p:nvSpPr>
          <p:cNvPr id="600" name="Google Shape;600;p45"/>
          <p:cNvSpPr txBox="1"/>
          <p:nvPr/>
        </p:nvSpPr>
        <p:spPr>
          <a:xfrm>
            <a:off x="1340427" y="1086387"/>
            <a:ext cx="951114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i="0">
                <a:solidFill>
                  <a:srgbClr val="222222"/>
                </a:solidFill>
                <a:latin typeface="Corbel"/>
                <a:ea typeface="Corbel"/>
                <a:cs typeface="Corbel"/>
                <a:sym typeface="Corbel"/>
              </a:rPr>
              <a:t>Οι σκέψεις που έχουμε για εμάς έχει αποδειχθεί ότι συμβάλλουν στην πρόβλεψη της συμπεριφοράς.</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46"/>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a:solidFill>
                  <a:schemeClr val="accent2"/>
                </a:solidFill>
                <a:latin typeface="Corbel"/>
                <a:ea typeface="Corbel"/>
                <a:cs typeface="Corbel"/>
                <a:sym typeface="Corbel"/>
              </a:rPr>
              <a:t>Η Συνέχιση των Κινήτρων: Από το Πρέπει στο Θέλω</a:t>
            </a:r>
            <a:endParaRPr>
              <a:solidFill>
                <a:schemeClr val="accent2"/>
              </a:solidFill>
              <a:latin typeface="Corbel"/>
              <a:ea typeface="Corbel"/>
              <a:cs typeface="Corbel"/>
              <a:sym typeface="Corbel"/>
            </a:endParaRPr>
          </a:p>
        </p:txBody>
      </p:sp>
      <p:sp>
        <p:nvSpPr>
          <p:cNvPr id="606" name="Google Shape;606;p46"/>
          <p:cNvSpPr txBox="1"/>
          <p:nvPr/>
        </p:nvSpPr>
        <p:spPr>
          <a:xfrm>
            <a:off x="743353" y="2621937"/>
            <a:ext cx="4255725" cy="347783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0" i="0" dirty="0">
                <a:solidFill>
                  <a:srgbClr val="222222"/>
                </a:solidFill>
                <a:latin typeface="Corbel"/>
                <a:ea typeface="Corbel"/>
                <a:cs typeface="Corbel"/>
                <a:sym typeface="Corbel"/>
              </a:rPr>
              <a:t>Η θεωρία της αυτοδιάθεσης δηλώνει ότι με βάση τον βαθμό αυτονομίας και ελέγχου, τα κίνητρα μπορούν να ευθυγραμμιστούν κατά μήκος μιας ακολουθίας, που κυμαίνεται από τα εξαιρετικά ελεγχόμενα κίνητρα από εξωτερικούς παράγοντες, σε αυτόνομα κίνητρα που βασίζονται σε εγγενείς παράγοντες.</a:t>
            </a:r>
            <a:endParaRPr sz="2000" dirty="0"/>
          </a:p>
          <a:p>
            <a:pPr marL="0" marR="0" lvl="0" indent="0" algn="l" rtl="0">
              <a:spcBef>
                <a:spcPts val="0"/>
              </a:spcBef>
              <a:spcAft>
                <a:spcPts val="0"/>
              </a:spcAft>
              <a:buNone/>
            </a:pPr>
            <a:br>
              <a:rPr lang="el-GR" sz="2000" dirty="0">
                <a:solidFill>
                  <a:schemeClr val="dk1"/>
                </a:solidFill>
                <a:latin typeface="Avenir"/>
                <a:ea typeface="Avenir"/>
                <a:cs typeface="Avenir"/>
                <a:sym typeface="Avenir"/>
              </a:rPr>
            </a:br>
            <a:endParaRPr sz="2000" dirty="0">
              <a:solidFill>
                <a:schemeClr val="dk1"/>
              </a:solidFill>
              <a:latin typeface="Avenir"/>
              <a:ea typeface="Avenir"/>
              <a:cs typeface="Avenir"/>
              <a:sym typeface="Avenir"/>
            </a:endParaRPr>
          </a:p>
        </p:txBody>
      </p:sp>
      <p:pic>
        <p:nvPicPr>
          <p:cNvPr id="607" name="Google Shape;607;p46"/>
          <p:cNvPicPr preferRelativeResize="0"/>
          <p:nvPr/>
        </p:nvPicPr>
        <p:blipFill rotWithShape="1">
          <a:blip r:embed="rId3">
            <a:alphaModFix/>
          </a:blip>
          <a:srcRect/>
          <a:stretch/>
        </p:blipFill>
        <p:spPr>
          <a:xfrm>
            <a:off x="6267450" y="1879889"/>
            <a:ext cx="4838700" cy="34861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47"/>
          <p:cNvSpPr txBox="1"/>
          <p:nvPr/>
        </p:nvSpPr>
        <p:spPr>
          <a:xfrm>
            <a:off x="71000" y="725223"/>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sp>
        <p:nvSpPr>
          <p:cNvPr id="613" name="Google Shape;613;p47"/>
          <p:cNvSpPr/>
          <p:nvPr/>
        </p:nvSpPr>
        <p:spPr>
          <a:xfrm>
            <a:off x="136815" y="1389734"/>
            <a:ext cx="1790699"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Έλλειψη κινήτρων (</a:t>
            </a:r>
            <a:r>
              <a:rPr lang="el-GR" sz="1400">
                <a:solidFill>
                  <a:schemeClr val="dk1"/>
                </a:solidFill>
                <a:latin typeface="Corbel"/>
                <a:ea typeface="Corbel"/>
                <a:cs typeface="Corbel"/>
                <a:sym typeface="Corbel"/>
              </a:rPr>
              <a:t>έλλειψη εκτίμησης, ανικανότητα, έλλειψη ελέγχου)</a:t>
            </a:r>
            <a:endParaRPr/>
          </a:p>
        </p:txBody>
      </p:sp>
      <p:cxnSp>
        <p:nvCxnSpPr>
          <p:cNvPr id="614" name="Google Shape;614;p47"/>
          <p:cNvCxnSpPr/>
          <p:nvPr/>
        </p:nvCxnSpPr>
        <p:spPr>
          <a:xfrm>
            <a:off x="244183" y="1205345"/>
            <a:ext cx="1582891" cy="0"/>
          </a:xfrm>
          <a:prstGeom prst="straightConnector1">
            <a:avLst/>
          </a:prstGeom>
          <a:noFill/>
          <a:ln w="9525" cap="flat" cmpd="sng">
            <a:solidFill>
              <a:schemeClr val="dk1"/>
            </a:solidFill>
            <a:prstDash val="solid"/>
            <a:miter lim="800000"/>
            <a:headEnd type="none" w="sm" len="sm"/>
            <a:tailEnd type="triangle" w="med" len="med"/>
          </a:ln>
        </p:spPr>
      </p:cxnSp>
      <p:sp>
        <p:nvSpPr>
          <p:cNvPr id="615" name="Google Shape;615;p47"/>
          <p:cNvSpPr txBox="1"/>
          <p:nvPr/>
        </p:nvSpPr>
        <p:spPr>
          <a:xfrm>
            <a:off x="0" y="891546"/>
            <a:ext cx="206432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400">
                <a:solidFill>
                  <a:schemeClr val="dk1"/>
                </a:solidFill>
                <a:latin typeface="Corbel"/>
                <a:ea typeface="Corbel"/>
                <a:cs typeface="Corbel"/>
                <a:sym typeface="Corbel"/>
              </a:rPr>
              <a:t>Έλλειψη κινήτρων</a:t>
            </a:r>
            <a:endParaRPr sz="1400">
              <a:solidFill>
                <a:schemeClr val="dk1"/>
              </a:solidFill>
              <a:latin typeface="Corbel"/>
              <a:ea typeface="Corbel"/>
              <a:cs typeface="Corbel"/>
              <a:sym typeface="Corbel"/>
            </a:endParaRPr>
          </a:p>
        </p:txBody>
      </p:sp>
      <p:sp>
        <p:nvSpPr>
          <p:cNvPr id="616" name="Google Shape;616;p47"/>
          <p:cNvSpPr/>
          <p:nvPr/>
        </p:nvSpPr>
        <p:spPr>
          <a:xfrm>
            <a:off x="136816" y="2854034"/>
            <a:ext cx="1790699" cy="2604655"/>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Δηλώσεις για τα κίνητρα </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Αλήθεια δεν το σκέφτομαι. </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Αλήθεια δεν ξέρω γιατί</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Είναι πιο εύκολα να κάνω αυτό που μου λένε από τα να το σκεφτώ.</a:t>
            </a:r>
            <a:endParaRPr sz="1400">
              <a:solidFill>
                <a:schemeClr val="dk1"/>
              </a:solidFill>
              <a:latin typeface="Corbel"/>
              <a:ea typeface="Corbel"/>
              <a:cs typeface="Corbel"/>
              <a:sym typeface="Corbel"/>
            </a:endParaRPr>
          </a:p>
        </p:txBody>
      </p:sp>
      <p:sp>
        <p:nvSpPr>
          <p:cNvPr id="617" name="Google Shape;617;p47"/>
          <p:cNvSpPr/>
          <p:nvPr/>
        </p:nvSpPr>
        <p:spPr>
          <a:xfrm>
            <a:off x="2113690" y="1389734"/>
            <a:ext cx="1843520"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Εξωτερική ρύθμιση </a:t>
            </a:r>
            <a:r>
              <a:rPr lang="el-GR" sz="1400">
                <a:solidFill>
                  <a:schemeClr val="dk1"/>
                </a:solidFill>
                <a:latin typeface="Corbel"/>
                <a:ea typeface="Corbel"/>
                <a:cs typeface="Corbel"/>
                <a:sym typeface="Corbel"/>
              </a:rPr>
              <a:t>(συμμόρφωση, εξωτερικές ανταμοιβές, τιμωρίες)</a:t>
            </a:r>
            <a:endParaRPr/>
          </a:p>
        </p:txBody>
      </p:sp>
      <p:sp>
        <p:nvSpPr>
          <p:cNvPr id="618" name="Google Shape;618;p47"/>
          <p:cNvSpPr/>
          <p:nvPr/>
        </p:nvSpPr>
        <p:spPr>
          <a:xfrm>
            <a:off x="4257109" y="1389734"/>
            <a:ext cx="1843520"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Ενσωματωμένη ρύθμιση</a:t>
            </a:r>
            <a:endParaRPr/>
          </a:p>
          <a:p>
            <a:pPr marL="0" marR="0" lvl="0" indent="0" algn="ctr" rtl="0">
              <a:spcBef>
                <a:spcPts val="0"/>
              </a:spcBef>
              <a:spcAft>
                <a:spcPts val="0"/>
              </a:spcAft>
              <a:buNone/>
            </a:pPr>
            <a:r>
              <a:rPr lang="el-GR" sz="1400">
                <a:solidFill>
                  <a:schemeClr val="dk1"/>
                </a:solidFill>
                <a:latin typeface="Corbel"/>
                <a:ea typeface="Corbel"/>
                <a:cs typeface="Corbel"/>
                <a:sym typeface="Corbel"/>
              </a:rPr>
              <a:t>(ενοχή, αυτοκριτική, εσωτερικές ανταμοιβές)</a:t>
            </a:r>
            <a:endParaRPr/>
          </a:p>
        </p:txBody>
      </p:sp>
      <p:sp>
        <p:nvSpPr>
          <p:cNvPr id="619" name="Google Shape;619;p47"/>
          <p:cNvSpPr txBox="1"/>
          <p:nvPr/>
        </p:nvSpPr>
        <p:spPr>
          <a:xfrm>
            <a:off x="2064334" y="725223"/>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cxnSp>
        <p:nvCxnSpPr>
          <p:cNvPr id="620" name="Google Shape;620;p47"/>
          <p:cNvCxnSpPr/>
          <p:nvPr/>
        </p:nvCxnSpPr>
        <p:spPr>
          <a:xfrm>
            <a:off x="2266948" y="1205345"/>
            <a:ext cx="3853309" cy="10877"/>
          </a:xfrm>
          <a:prstGeom prst="straightConnector1">
            <a:avLst/>
          </a:prstGeom>
          <a:noFill/>
          <a:ln w="9525" cap="flat" cmpd="sng">
            <a:solidFill>
              <a:schemeClr val="dk1"/>
            </a:solidFill>
            <a:prstDash val="solid"/>
            <a:miter lim="800000"/>
            <a:headEnd type="none" w="sm" len="sm"/>
            <a:tailEnd type="triangle" w="med" len="med"/>
          </a:ln>
        </p:spPr>
      </p:cxnSp>
      <p:sp>
        <p:nvSpPr>
          <p:cNvPr id="621" name="Google Shape;621;p47"/>
          <p:cNvSpPr txBox="1"/>
          <p:nvPr/>
        </p:nvSpPr>
        <p:spPr>
          <a:xfrm>
            <a:off x="2881747" y="908445"/>
            <a:ext cx="30480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Ελεγχόμενα κίνητρα «πρέπει»</a:t>
            </a:r>
            <a:endParaRPr/>
          </a:p>
        </p:txBody>
      </p:sp>
      <p:sp>
        <p:nvSpPr>
          <p:cNvPr id="622" name="Google Shape;622;p47"/>
          <p:cNvSpPr/>
          <p:nvPr/>
        </p:nvSpPr>
        <p:spPr>
          <a:xfrm>
            <a:off x="2021469" y="2854033"/>
            <a:ext cx="4139914" cy="2604655"/>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Δηλώσεις για τα κίνητρα</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Το κάνω απλά επειδή μου το είπε ο γιατρός (εξωγενές). </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Θέλω οι άλλοι να δουν ότι μπορώ να τηρώ</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τη δίαιτα και να παραμείνω σε φόρμα. </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Νιώθω ενοχές αν δεν προσέχω τη διατροφή μου και αν δεν ασκούμαι. </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Δε θέλω οι άλλοι άνθρωποι να απογοητεύονται από μένα.</a:t>
            </a:r>
            <a:endParaRPr/>
          </a:p>
          <a:p>
            <a:pPr marL="0" marR="0" lvl="0" indent="0" algn="ctr" rtl="0">
              <a:spcBef>
                <a:spcPts val="0"/>
              </a:spcBef>
              <a:spcAft>
                <a:spcPts val="0"/>
              </a:spcAft>
              <a:buNone/>
            </a:pPr>
            <a:endParaRPr sz="1400" b="1">
              <a:solidFill>
                <a:schemeClr val="dk1"/>
              </a:solidFill>
              <a:latin typeface="Corbel"/>
              <a:ea typeface="Corbel"/>
              <a:cs typeface="Corbel"/>
              <a:sym typeface="Corbel"/>
            </a:endParaRPr>
          </a:p>
        </p:txBody>
      </p:sp>
      <p:sp>
        <p:nvSpPr>
          <p:cNvPr id="623" name="Google Shape;623;p47"/>
          <p:cNvSpPr/>
          <p:nvPr/>
        </p:nvSpPr>
        <p:spPr>
          <a:xfrm>
            <a:off x="6255337" y="2854035"/>
            <a:ext cx="5768682" cy="2604655"/>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1">
              <a:solidFill>
                <a:schemeClr val="dk1"/>
              </a:solidFill>
              <a:latin typeface="Corbel"/>
              <a:ea typeface="Corbel"/>
              <a:cs typeface="Corbel"/>
              <a:sym typeface="Corbel"/>
            </a:endParaRPr>
          </a:p>
        </p:txBody>
      </p:sp>
      <p:sp>
        <p:nvSpPr>
          <p:cNvPr id="624" name="Google Shape;624;p47"/>
          <p:cNvSpPr txBox="1"/>
          <p:nvPr/>
        </p:nvSpPr>
        <p:spPr>
          <a:xfrm>
            <a:off x="6456220" y="3257677"/>
            <a:ext cx="2796457"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 Προσωπικά πιστεύω ότι η διατροφή και η άσκηση είναι σημαντικά για τη διατήρηση της υγείας.</a:t>
            </a:r>
            <a:endParaRPr/>
          </a:p>
          <a:p>
            <a:pPr marL="0" marR="0" lvl="0" indent="0" algn="l" rtl="0">
              <a:spcBef>
                <a:spcPts val="0"/>
              </a:spcBef>
              <a:spcAft>
                <a:spcPts val="0"/>
              </a:spcAft>
              <a:buNone/>
            </a:pPr>
            <a:r>
              <a:rPr lang="el-GR" sz="1400">
                <a:solidFill>
                  <a:schemeClr val="dk1"/>
                </a:solidFill>
                <a:latin typeface="Corbel"/>
                <a:ea typeface="Corbel"/>
                <a:cs typeface="Corbel"/>
                <a:sym typeface="Corbel"/>
              </a:rPr>
              <a:t> • Σκέφτηκα προσεκτικά για τη διατροφή και την άσκηση και πιστεύω ότι είναι το σωστό. </a:t>
            </a:r>
            <a:endParaRPr/>
          </a:p>
          <a:p>
            <a:pPr marL="0" marR="0" lvl="0" indent="0" algn="l" rtl="0">
              <a:spcBef>
                <a:spcPts val="0"/>
              </a:spcBef>
              <a:spcAft>
                <a:spcPts val="0"/>
              </a:spcAft>
              <a:buNone/>
            </a:pPr>
            <a:r>
              <a:rPr lang="el-GR" sz="1400" i="0" u="none" strike="noStrike" cap="none">
                <a:solidFill>
                  <a:srgbClr val="000000"/>
                </a:solidFill>
                <a:latin typeface="Corbel"/>
                <a:ea typeface="Corbel"/>
                <a:cs typeface="Corbel"/>
                <a:sym typeface="Corbel"/>
              </a:rPr>
              <a:t> • </a:t>
            </a:r>
            <a:r>
              <a:rPr lang="el-GR" sz="1400">
                <a:solidFill>
                  <a:schemeClr val="dk1"/>
                </a:solidFill>
                <a:latin typeface="Corbel"/>
                <a:ea typeface="Corbel"/>
                <a:cs typeface="Corbel"/>
                <a:sym typeface="Corbel"/>
              </a:rPr>
              <a:t>Προσωπικά νιώθω ότι το να προσέχω τη διατροφή μου και να ασκούμαι είναι καλύτερο για μένα.</a:t>
            </a:r>
            <a:endParaRPr/>
          </a:p>
        </p:txBody>
      </p:sp>
      <p:sp>
        <p:nvSpPr>
          <p:cNvPr id="625" name="Google Shape;625;p47"/>
          <p:cNvSpPr txBox="1"/>
          <p:nvPr/>
        </p:nvSpPr>
        <p:spPr>
          <a:xfrm>
            <a:off x="6204237" y="2995656"/>
            <a:ext cx="613756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Δηλώσεις για τα κίνητρα</a:t>
            </a:r>
            <a:endParaRPr/>
          </a:p>
        </p:txBody>
      </p:sp>
      <p:sp>
        <p:nvSpPr>
          <p:cNvPr id="626" name="Google Shape;626;p47"/>
          <p:cNvSpPr txBox="1"/>
          <p:nvPr/>
        </p:nvSpPr>
        <p:spPr>
          <a:xfrm>
            <a:off x="9323247" y="3288454"/>
            <a:ext cx="2771342"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b="0" i="0" u="none" strike="noStrike" cap="none">
                <a:solidFill>
                  <a:srgbClr val="222222"/>
                </a:solidFill>
                <a:latin typeface="Corbel"/>
                <a:ea typeface="Corbel"/>
                <a:cs typeface="Corbel"/>
                <a:sym typeface="Corbel"/>
              </a:rPr>
              <a:t>• </a:t>
            </a:r>
            <a:r>
              <a:rPr lang="el-GR" sz="1400" b="0" i="0">
                <a:solidFill>
                  <a:srgbClr val="222222"/>
                </a:solidFill>
                <a:latin typeface="Corbel"/>
                <a:ea typeface="Corbel"/>
                <a:cs typeface="Corbel"/>
                <a:sym typeface="Corbel"/>
              </a:rPr>
              <a:t>Η τακτική άσκηση και η τήρηση της διατροφής μου είναι επιλογές που πραγματικά θέλω να κάνω (εγγενές).</a:t>
            </a:r>
            <a:endParaRPr/>
          </a:p>
          <a:p>
            <a:pPr marL="0" marR="0" lvl="0" indent="0" algn="l" rtl="0">
              <a:spcBef>
                <a:spcPts val="0"/>
              </a:spcBef>
              <a:spcAft>
                <a:spcPts val="0"/>
              </a:spcAft>
              <a:buNone/>
            </a:pPr>
            <a:endParaRPr sz="1400" b="0" i="0">
              <a:solidFill>
                <a:srgbClr val="222222"/>
              </a:solidFill>
              <a:latin typeface="Corbel"/>
              <a:ea typeface="Corbel"/>
              <a:cs typeface="Corbel"/>
              <a:sym typeface="Corbel"/>
            </a:endParaRPr>
          </a:p>
          <a:p>
            <a:pPr marL="0" marR="0" lvl="0" indent="0" algn="l" rtl="0">
              <a:spcBef>
                <a:spcPts val="0"/>
              </a:spcBef>
              <a:spcAft>
                <a:spcPts val="0"/>
              </a:spcAft>
              <a:buNone/>
            </a:pPr>
            <a:r>
              <a:rPr lang="el-GR" sz="1400" b="0" i="0">
                <a:solidFill>
                  <a:srgbClr val="222222"/>
                </a:solidFill>
                <a:latin typeface="Corbel"/>
                <a:ea typeface="Corbel"/>
                <a:cs typeface="Corbel"/>
                <a:sym typeface="Corbel"/>
              </a:rPr>
              <a:t>• Απολαμβάνω να καταναλώνω υγιεινά τρόφιμα φυτικής προέλευσης και ολικής άλεσης (εγγενές).</a:t>
            </a:r>
            <a:endParaRPr/>
          </a:p>
        </p:txBody>
      </p:sp>
      <p:sp>
        <p:nvSpPr>
          <p:cNvPr id="627" name="Google Shape;627;p47"/>
          <p:cNvSpPr/>
          <p:nvPr/>
        </p:nvSpPr>
        <p:spPr>
          <a:xfrm>
            <a:off x="6316915" y="1374260"/>
            <a:ext cx="1843520"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Προσδιορισμένη ρύθμιση </a:t>
            </a:r>
            <a:r>
              <a:rPr lang="el-GR" sz="1400">
                <a:solidFill>
                  <a:schemeClr val="dk1"/>
                </a:solidFill>
                <a:latin typeface="Corbel"/>
                <a:ea typeface="Corbel"/>
                <a:cs typeface="Corbel"/>
                <a:sym typeface="Corbel"/>
              </a:rPr>
              <a:t>(προσδιορισμός με αξία, αποδοχή)</a:t>
            </a:r>
            <a:endParaRPr/>
          </a:p>
        </p:txBody>
      </p:sp>
      <p:sp>
        <p:nvSpPr>
          <p:cNvPr id="628" name="Google Shape;628;p47"/>
          <p:cNvSpPr/>
          <p:nvPr/>
        </p:nvSpPr>
        <p:spPr>
          <a:xfrm>
            <a:off x="8244048" y="1395970"/>
            <a:ext cx="1843520"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i="0">
                <a:solidFill>
                  <a:srgbClr val="222222"/>
                </a:solidFill>
                <a:latin typeface="Corbel"/>
                <a:ea typeface="Corbel"/>
                <a:cs typeface="Corbel"/>
                <a:sym typeface="Corbel"/>
              </a:rPr>
              <a:t>Ολοκληρωμένη ρύθμιση </a:t>
            </a:r>
            <a:r>
              <a:rPr lang="el-GR" sz="1400" b="0" i="0">
                <a:solidFill>
                  <a:srgbClr val="222222"/>
                </a:solidFill>
                <a:latin typeface="Corbel"/>
                <a:ea typeface="Corbel"/>
                <a:cs typeface="Corbel"/>
                <a:sym typeface="Corbel"/>
              </a:rPr>
              <a:t>(αποτιμημένη, σχετική, ουσιαστική)</a:t>
            </a:r>
            <a:endParaRPr/>
          </a:p>
        </p:txBody>
      </p:sp>
      <p:sp>
        <p:nvSpPr>
          <p:cNvPr id="629" name="Google Shape;629;p47"/>
          <p:cNvSpPr/>
          <p:nvPr/>
        </p:nvSpPr>
        <p:spPr>
          <a:xfrm>
            <a:off x="10180499" y="1395970"/>
            <a:ext cx="1843520" cy="1148622"/>
          </a:xfrm>
          <a:prstGeom prst="roundRect">
            <a:avLst>
              <a:gd name="adj" fmla="val 16667"/>
            </a:avLst>
          </a:prstGeom>
          <a:gradFill>
            <a:gsLst>
              <a:gs pos="0">
                <a:srgbClr val="FFD09A"/>
              </a:gs>
              <a:gs pos="50000">
                <a:srgbClr val="FFC88D"/>
              </a:gs>
              <a:gs pos="100000">
                <a:srgbClr val="FFC378"/>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400" b="1">
                <a:solidFill>
                  <a:schemeClr val="dk1"/>
                </a:solidFill>
                <a:latin typeface="Corbel"/>
                <a:ea typeface="Corbel"/>
                <a:cs typeface="Corbel"/>
                <a:sym typeface="Corbel"/>
              </a:rPr>
              <a:t>Εγγενές κίνητρο </a:t>
            </a:r>
            <a:r>
              <a:rPr lang="el-GR" sz="1400">
                <a:solidFill>
                  <a:schemeClr val="dk1"/>
                </a:solidFill>
                <a:latin typeface="Corbel"/>
                <a:ea typeface="Corbel"/>
                <a:cs typeface="Corbel"/>
                <a:sym typeface="Corbel"/>
              </a:rPr>
              <a:t>(ενδιαφέρον, ικανοποιητικό. ευχάριστα)</a:t>
            </a:r>
            <a:endParaRPr sz="1400" b="1">
              <a:solidFill>
                <a:schemeClr val="dk1"/>
              </a:solidFill>
              <a:latin typeface="Corbel"/>
              <a:ea typeface="Corbel"/>
              <a:cs typeface="Corbel"/>
              <a:sym typeface="Corbel"/>
            </a:endParaRPr>
          </a:p>
        </p:txBody>
      </p:sp>
      <p:sp>
        <p:nvSpPr>
          <p:cNvPr id="630" name="Google Shape;630;p47"/>
          <p:cNvSpPr txBox="1"/>
          <p:nvPr/>
        </p:nvSpPr>
        <p:spPr>
          <a:xfrm>
            <a:off x="8074433" y="935472"/>
            <a:ext cx="239716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Αυτόνομα κίνητρα «θέλω»</a:t>
            </a:r>
            <a:endParaRPr sz="1400">
              <a:solidFill>
                <a:schemeClr val="dk1"/>
              </a:solidFill>
              <a:latin typeface="Corbel"/>
              <a:ea typeface="Corbel"/>
              <a:cs typeface="Corbel"/>
              <a:sym typeface="Corbel"/>
            </a:endParaRPr>
          </a:p>
        </p:txBody>
      </p:sp>
      <p:cxnSp>
        <p:nvCxnSpPr>
          <p:cNvPr id="631" name="Google Shape;631;p47"/>
          <p:cNvCxnSpPr/>
          <p:nvPr/>
        </p:nvCxnSpPr>
        <p:spPr>
          <a:xfrm>
            <a:off x="6456220" y="1216222"/>
            <a:ext cx="5456963" cy="0"/>
          </a:xfrm>
          <a:prstGeom prst="straightConnector1">
            <a:avLst/>
          </a:prstGeom>
          <a:noFill/>
          <a:ln w="9525" cap="flat" cmpd="sng">
            <a:solidFill>
              <a:schemeClr val="dk1"/>
            </a:solidFill>
            <a:prstDash val="solid"/>
            <a:miter lim="800000"/>
            <a:headEnd type="none" w="sm" len="sm"/>
            <a:tailEnd type="triangle" w="med" len="med"/>
          </a:ln>
        </p:spPr>
      </p:cxnSp>
      <p:sp>
        <p:nvSpPr>
          <p:cNvPr id="632" name="Google Shape;632;p47"/>
          <p:cNvSpPr txBox="1"/>
          <p:nvPr/>
        </p:nvSpPr>
        <p:spPr>
          <a:xfrm>
            <a:off x="6261495" y="748607"/>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sp>
        <p:nvSpPr>
          <p:cNvPr id="633" name="Google Shape;633;p47"/>
          <p:cNvSpPr txBox="1"/>
          <p:nvPr/>
        </p:nvSpPr>
        <p:spPr>
          <a:xfrm>
            <a:off x="758109" y="5606371"/>
            <a:ext cx="396629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Θέλουμε να βοηθήσουμε σε αυτά τα στάδια…</a:t>
            </a:r>
            <a:endParaRPr sz="1400">
              <a:solidFill>
                <a:schemeClr val="dk1"/>
              </a:solidFill>
              <a:latin typeface="Corbel"/>
              <a:ea typeface="Corbel"/>
              <a:cs typeface="Corbel"/>
              <a:sym typeface="Corbel"/>
            </a:endParaRPr>
          </a:p>
        </p:txBody>
      </p:sp>
      <p:sp>
        <p:nvSpPr>
          <p:cNvPr id="634" name="Google Shape;634;p47"/>
          <p:cNvSpPr txBox="1"/>
          <p:nvPr/>
        </p:nvSpPr>
        <p:spPr>
          <a:xfrm>
            <a:off x="6742627" y="5566822"/>
            <a:ext cx="503373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Προς την ολοκληρωμένη ρύθμιση και τα εσωτερικά κίνητρα</a:t>
            </a:r>
            <a:endParaRPr sz="1400">
              <a:solidFill>
                <a:schemeClr val="dk1"/>
              </a:solidFill>
              <a:latin typeface="Corbel"/>
              <a:ea typeface="Corbel"/>
              <a:cs typeface="Corbel"/>
              <a:sym typeface="Corbel"/>
            </a:endParaRPr>
          </a:p>
        </p:txBody>
      </p:sp>
      <p:sp>
        <p:nvSpPr>
          <p:cNvPr id="635" name="Google Shape;635;p47"/>
          <p:cNvSpPr txBox="1"/>
          <p:nvPr/>
        </p:nvSpPr>
        <p:spPr>
          <a:xfrm>
            <a:off x="2465891" y="5596794"/>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sp>
        <p:nvSpPr>
          <p:cNvPr id="636" name="Google Shape;636;p47"/>
          <p:cNvSpPr txBox="1"/>
          <p:nvPr/>
        </p:nvSpPr>
        <p:spPr>
          <a:xfrm>
            <a:off x="2611363" y="5930862"/>
            <a:ext cx="283347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Υποστηρίζοντας την αυτονομία</a:t>
            </a:r>
            <a:endParaRPr sz="1400">
              <a:solidFill>
                <a:schemeClr val="dk1"/>
              </a:solidFill>
              <a:latin typeface="Corbel"/>
              <a:ea typeface="Corbel"/>
              <a:cs typeface="Corbel"/>
              <a:sym typeface="Corbel"/>
            </a:endParaRPr>
          </a:p>
        </p:txBody>
      </p:sp>
      <p:sp>
        <p:nvSpPr>
          <p:cNvPr id="637" name="Google Shape;637;p47"/>
          <p:cNvSpPr txBox="1"/>
          <p:nvPr/>
        </p:nvSpPr>
        <p:spPr>
          <a:xfrm>
            <a:off x="5286386" y="5927882"/>
            <a:ext cx="245830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dirty="0">
                <a:solidFill>
                  <a:schemeClr val="dk1"/>
                </a:solidFill>
                <a:latin typeface="Corbel"/>
                <a:ea typeface="Corbel"/>
                <a:cs typeface="Corbel"/>
                <a:sym typeface="Corbel"/>
              </a:rPr>
              <a:t>Βελτιώνοντας την ικανότητα</a:t>
            </a:r>
            <a:endParaRPr sz="1400" dirty="0">
              <a:solidFill>
                <a:schemeClr val="dk1"/>
              </a:solidFill>
              <a:latin typeface="Corbel"/>
              <a:ea typeface="Corbel"/>
              <a:cs typeface="Corbel"/>
              <a:sym typeface="Corbel"/>
            </a:endParaRPr>
          </a:p>
        </p:txBody>
      </p:sp>
      <p:sp>
        <p:nvSpPr>
          <p:cNvPr id="638" name="Google Shape;638;p47"/>
          <p:cNvSpPr txBox="1"/>
          <p:nvPr/>
        </p:nvSpPr>
        <p:spPr>
          <a:xfrm>
            <a:off x="7742963" y="5906773"/>
            <a:ext cx="396629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a:solidFill>
                  <a:schemeClr val="dk1"/>
                </a:solidFill>
                <a:latin typeface="Corbel"/>
                <a:ea typeface="Corbel"/>
                <a:cs typeface="Corbel"/>
                <a:sym typeface="Corbel"/>
              </a:rPr>
              <a:t>Παράγοντας τη συγγένεια</a:t>
            </a:r>
            <a:endParaRPr sz="1400">
              <a:solidFill>
                <a:schemeClr val="dk1"/>
              </a:solidFill>
              <a:latin typeface="Corbel"/>
              <a:ea typeface="Corbel"/>
              <a:cs typeface="Corbel"/>
              <a:sym typeface="Corbel"/>
            </a:endParaRPr>
          </a:p>
        </p:txBody>
      </p:sp>
      <p:sp>
        <p:nvSpPr>
          <p:cNvPr id="639" name="Google Shape;639;p47"/>
          <p:cNvSpPr txBox="1"/>
          <p:nvPr/>
        </p:nvSpPr>
        <p:spPr>
          <a:xfrm>
            <a:off x="5108433" y="5612205"/>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sp>
        <p:nvSpPr>
          <p:cNvPr id="640" name="Google Shape;640;p47"/>
          <p:cNvSpPr txBox="1"/>
          <p:nvPr/>
        </p:nvSpPr>
        <p:spPr>
          <a:xfrm>
            <a:off x="7563503" y="5612205"/>
            <a:ext cx="29094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4000" b="1">
                <a:solidFill>
                  <a:schemeClr val="dk1"/>
                </a:solidFill>
                <a:latin typeface="Corbel"/>
                <a:ea typeface="Corbel"/>
                <a:cs typeface="Corbel"/>
                <a:sym typeface="Corbel"/>
              </a:rPr>
              <a:t>.</a:t>
            </a:r>
            <a:endParaRPr sz="4000" b="1">
              <a:solidFill>
                <a:schemeClr val="dk1"/>
              </a:solidFill>
              <a:latin typeface="Corbel"/>
              <a:ea typeface="Corbel"/>
              <a:cs typeface="Corbel"/>
              <a:sym typeface="Corbe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8"/>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46" name="Google Shape;646;p48"/>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47" name="Google Shape;647;p48"/>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48" name="Google Shape;648;p4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649" name="Google Shape;649;p48"/>
          <p:cNvSpPr/>
          <p:nvPr/>
        </p:nvSpPr>
        <p:spPr>
          <a:xfrm>
            <a:off x="0" y="598458"/>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650" name="Google Shape;650;p48" descr="Text&#10;&#10;Description automatically generated"/>
          <p:cNvPicPr preferRelativeResize="0"/>
          <p:nvPr/>
        </p:nvPicPr>
        <p:blipFill rotWithShape="1">
          <a:blip r:embed="rId3">
            <a:alphaModFix/>
          </a:blip>
          <a:srcRect/>
          <a:stretch/>
        </p:blipFill>
        <p:spPr>
          <a:xfrm>
            <a:off x="429768" y="2418568"/>
            <a:ext cx="6702552" cy="3118143"/>
          </a:xfrm>
          <a:prstGeom prst="rect">
            <a:avLst/>
          </a:prstGeom>
          <a:noFill/>
          <a:ln>
            <a:noFill/>
          </a:ln>
        </p:spPr>
      </p:pic>
      <p:sp>
        <p:nvSpPr>
          <p:cNvPr id="651" name="Google Shape;651;p48"/>
          <p:cNvSpPr/>
          <p:nvPr/>
        </p:nvSpPr>
        <p:spPr>
          <a:xfrm>
            <a:off x="7543801" y="1721922"/>
            <a:ext cx="4218432" cy="4520560"/>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52" name="Google Shape;652;p48"/>
          <p:cNvSpPr txBox="1"/>
          <p:nvPr/>
        </p:nvSpPr>
        <p:spPr>
          <a:xfrm>
            <a:off x="7091360" y="401216"/>
            <a:ext cx="4867468" cy="6176865"/>
          </a:xfrm>
          <a:prstGeom prst="rect">
            <a:avLst/>
          </a:prstGeom>
          <a:solidFill>
            <a:schemeClr val="lt2"/>
          </a:solidFill>
          <a:ln>
            <a:noFill/>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285750" marR="0" lvl="0" indent="-228600" algn="just" rtl="0">
              <a:spcBef>
                <a:spcPts val="0"/>
              </a:spcBef>
              <a:spcAft>
                <a:spcPts val="0"/>
              </a:spcAft>
              <a:buClr>
                <a:schemeClr val="dk1"/>
              </a:buClr>
              <a:buSzPts val="1800"/>
              <a:buFont typeface="Arial"/>
              <a:buChar char="•"/>
            </a:pPr>
            <a:r>
              <a:rPr lang="el-GR" sz="1800" b="1">
                <a:solidFill>
                  <a:schemeClr val="dk1"/>
                </a:solidFill>
                <a:latin typeface="Avenir"/>
                <a:ea typeface="Avenir"/>
                <a:cs typeface="Avenir"/>
                <a:sym typeface="Avenir"/>
              </a:rPr>
              <a:t>Εξωτερική ρύθμιση: </a:t>
            </a:r>
            <a:r>
              <a:rPr lang="el-GR" sz="1800">
                <a:solidFill>
                  <a:schemeClr val="dk1"/>
                </a:solidFill>
                <a:latin typeface="Avenir"/>
                <a:ea typeface="Avenir"/>
                <a:cs typeface="Avenir"/>
                <a:sym typeface="Avenir"/>
              </a:rPr>
              <a:t>αναφέρεται στον μοναδικό σκοπό της επίτευξης ανταμοιβής, της αποφυγής τιμωρίας ή της εκπλήρωσης εξωτερικών προσδοκιών. </a:t>
            </a:r>
            <a:r>
              <a:rPr lang="el-GR" sz="1800">
                <a:solidFill>
                  <a:schemeClr val="accent2"/>
                </a:solidFill>
                <a:latin typeface="Avenir"/>
                <a:ea typeface="Avenir"/>
                <a:cs typeface="Avenir"/>
                <a:sym typeface="Avenir"/>
              </a:rPr>
              <a:t>π.χ. Ένα παιδί πρέπει να συμμορφώνεται με το αίτημα του γονέα να «καθαρίσει το πιάτο του».</a:t>
            </a:r>
            <a:endParaRPr/>
          </a:p>
          <a:p>
            <a:pPr marL="0" marR="0" lvl="0" indent="114300" algn="just" rtl="0">
              <a:spcBef>
                <a:spcPts val="600"/>
              </a:spcBef>
              <a:spcAft>
                <a:spcPts val="0"/>
              </a:spcAft>
              <a:buClr>
                <a:schemeClr val="dk1"/>
              </a:buClr>
              <a:buSzPts val="1800"/>
              <a:buFont typeface="Arial"/>
              <a:buNone/>
            </a:pPr>
            <a:endParaRPr sz="1800">
              <a:solidFill>
                <a:schemeClr val="dk1"/>
              </a:solidFill>
              <a:latin typeface="Avenir"/>
              <a:ea typeface="Avenir"/>
              <a:cs typeface="Avenir"/>
              <a:sym typeface="Avenir"/>
            </a:endParaRPr>
          </a:p>
          <a:p>
            <a:pPr marL="285750" marR="0" lvl="0" indent="-228600" algn="just" rtl="0">
              <a:spcBef>
                <a:spcPts val="600"/>
              </a:spcBef>
              <a:spcAft>
                <a:spcPts val="0"/>
              </a:spcAft>
              <a:buClr>
                <a:schemeClr val="dk1"/>
              </a:buClr>
              <a:buSzPts val="1800"/>
              <a:buFont typeface="Arial"/>
              <a:buChar char="•"/>
            </a:pPr>
            <a:r>
              <a:rPr lang="el-GR" sz="1800" b="1">
                <a:solidFill>
                  <a:schemeClr val="dk1"/>
                </a:solidFill>
                <a:latin typeface="Avenir"/>
                <a:ea typeface="Avenir"/>
                <a:cs typeface="Avenir"/>
                <a:sym typeface="Avenir"/>
              </a:rPr>
              <a:t>Ενσωματωμένη ρύθμιση: </a:t>
            </a:r>
            <a:r>
              <a:rPr lang="el-GR" sz="1800">
                <a:solidFill>
                  <a:schemeClr val="dk1"/>
                </a:solidFill>
                <a:latin typeface="Avenir"/>
                <a:ea typeface="Avenir"/>
                <a:cs typeface="Avenir"/>
                <a:sym typeface="Avenir"/>
              </a:rPr>
              <a:t>Πρόκειται για μερική εσωτερίκευση εξωγενών κινήτρων. Παρόλο που τα κίνητρα αυτά είναι πιο εσωτερικά, τα άτομα δεν τα έχουν βιώσει αληθινά, έτσι νιώθουν ότι ελέγχονται από αυτά. Τα άτομα αισθάνονται ενοχή, ντροπή και ασκούν αυτοκριτική, όταν αποτυγχάνουν και υπερηφάνεια και αυτοσυγκράτηση μετά από επιτυχία. </a:t>
            </a:r>
            <a:r>
              <a:rPr lang="el-GR" sz="1800">
                <a:solidFill>
                  <a:schemeClr val="accent2"/>
                </a:solidFill>
                <a:latin typeface="Avenir"/>
                <a:ea typeface="Avenir"/>
                <a:cs typeface="Avenir"/>
                <a:sym typeface="Avenir"/>
              </a:rPr>
              <a:t>π.χ., μπορεί να αισθάνονται ένοχοι εάν τρώνε σοκολάτα επειδή αισθάνονται ότι είναι παχυντική ή αισθάνονται απογοητευμένοι αν την καταναλώσουν.</a:t>
            </a:r>
            <a:endParaRPr/>
          </a:p>
          <a:p>
            <a:pPr marL="0" marR="0" lvl="0" indent="114300" algn="just" rtl="0">
              <a:spcBef>
                <a:spcPts val="600"/>
              </a:spcBef>
              <a:spcAft>
                <a:spcPts val="0"/>
              </a:spcAft>
              <a:buClr>
                <a:schemeClr val="dk1"/>
              </a:buClr>
              <a:buSzPts val="1800"/>
              <a:buFont typeface="Arial"/>
              <a:buNone/>
            </a:pPr>
            <a:endParaRPr sz="1800">
              <a:solidFill>
                <a:schemeClr val="dk1"/>
              </a:solidFill>
              <a:latin typeface="Avenir"/>
              <a:ea typeface="Avenir"/>
              <a:cs typeface="Avenir"/>
              <a:sym typeface="Aveni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49"/>
          <p:cNvSpPr txBox="1"/>
          <p:nvPr/>
        </p:nvSpPr>
        <p:spPr>
          <a:xfrm>
            <a:off x="363894" y="2385032"/>
            <a:ext cx="11457992" cy="424731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Προσδιορισμένη ρύθμιση: </a:t>
            </a:r>
            <a:r>
              <a:rPr lang="el-GR" sz="1800" dirty="0" err="1">
                <a:solidFill>
                  <a:schemeClr val="dk1"/>
                </a:solidFill>
                <a:latin typeface="Corbel"/>
                <a:ea typeface="Corbel"/>
                <a:cs typeface="Corbel"/>
                <a:sym typeface="Corbel"/>
              </a:rPr>
              <a:t>Tα</a:t>
            </a:r>
            <a:r>
              <a:rPr lang="el-GR" sz="1800" dirty="0">
                <a:solidFill>
                  <a:schemeClr val="dk1"/>
                </a:solidFill>
                <a:latin typeface="Corbel"/>
                <a:ea typeface="Corbel"/>
                <a:cs typeface="Corbel"/>
                <a:sym typeface="Corbel"/>
              </a:rPr>
              <a:t> άτομα δέχονται τη σημασία της συμπεριφοράς και την αποδέχονται για τον εαυτό τους. Αναγνωρίζουν την αξία της δραστηριότητας και αποδέχονται πρόθυμα την ευθύνη για μια συμπεριφορά. </a:t>
            </a:r>
            <a:r>
              <a:rPr lang="el-GR" sz="1800" dirty="0">
                <a:solidFill>
                  <a:schemeClr val="accent2"/>
                </a:solidFill>
                <a:latin typeface="Corbel"/>
                <a:ea typeface="Corbel"/>
                <a:cs typeface="Corbel"/>
                <a:sym typeface="Corbel"/>
              </a:rPr>
              <a:t>Παραδέχονται, π.χ., ότι η μείωση της κατανάλωσης ροφημάτων με ζάχαρη είναι καλή για την υγεία τους και τώρα το κάνουν με μεγαλύτερη αίσθηση αυτονομίας και έτσι δεν αισθάνονται πίεση ή έλεγχο από εξωτερικούς παράγοντες για να εφαρμόσουν αυτή τη συμπεριφορά.</a:t>
            </a:r>
            <a:endParaRPr sz="1800" dirty="0">
              <a:solidFill>
                <a:schemeClr val="accent2"/>
              </a:solidFill>
              <a:latin typeface="Corbel"/>
              <a:ea typeface="Corbel"/>
              <a:cs typeface="Corbel"/>
              <a:sym typeface="Corbel"/>
            </a:endParaRPr>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Ολοκληρωμένη ρύθμιση: </a:t>
            </a:r>
            <a:r>
              <a:rPr lang="el-GR" sz="1800" dirty="0">
                <a:solidFill>
                  <a:schemeClr val="dk1"/>
                </a:solidFill>
                <a:latin typeface="Corbel"/>
                <a:ea typeface="Corbel"/>
                <a:cs typeface="Corbel"/>
                <a:sym typeface="Corbel"/>
              </a:rPr>
              <a:t>Εδώ τα άτομα έχουν αποδεχθεί τις αξίες και τις έννοιες της δραστηριότητας ή της συμπεριφοράς στο βαθμό που γίνεται πλήρως </a:t>
            </a:r>
            <a:r>
              <a:rPr lang="el-GR" sz="1800" dirty="0" err="1">
                <a:solidFill>
                  <a:schemeClr val="dk1"/>
                </a:solidFill>
                <a:latin typeface="Corbel"/>
                <a:ea typeface="Corbel"/>
                <a:cs typeface="Corbel"/>
                <a:sym typeface="Corbel"/>
              </a:rPr>
              <a:t>εσωτερικευμένη</a:t>
            </a:r>
            <a:r>
              <a:rPr lang="el-GR" sz="1800" dirty="0">
                <a:solidFill>
                  <a:schemeClr val="dk1"/>
                </a:solidFill>
                <a:latin typeface="Corbel"/>
                <a:ea typeface="Corbel"/>
                <a:cs typeface="Corbel"/>
                <a:sym typeface="Corbel"/>
              </a:rPr>
              <a:t>. Η συμπεριφορά είναι προσωπική και ουσιαστική και πραγματικά αυτόνομη ή ελεύθερη. </a:t>
            </a:r>
            <a:r>
              <a:rPr lang="el-GR" sz="1800" dirty="0">
                <a:solidFill>
                  <a:schemeClr val="accent2"/>
                </a:solidFill>
                <a:latin typeface="Corbel"/>
                <a:ea typeface="Corbel"/>
                <a:cs typeface="Corbel"/>
                <a:sym typeface="Corbel"/>
              </a:rPr>
              <a:t>Διαφέρει από το εγγενές κίνητρο μόνο στο ότι η συμπεριφορά γίνεται για να αποκτηθούν αποτελέσματα που δεν οφείλονται αποκλειστικά στην εγγενή απόλαυση.</a:t>
            </a:r>
            <a:endParaRPr sz="1800" dirty="0">
              <a:solidFill>
                <a:schemeClr val="accent2"/>
              </a:solidFill>
              <a:latin typeface="Corbel"/>
              <a:ea typeface="Corbel"/>
              <a:cs typeface="Corbel"/>
              <a:sym typeface="Corbel"/>
            </a:endParaRPr>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Εγγενές κίνητρο: </a:t>
            </a:r>
            <a:r>
              <a:rPr lang="el-GR" sz="1800" dirty="0">
                <a:solidFill>
                  <a:schemeClr val="dk1"/>
                </a:solidFill>
                <a:latin typeface="Corbel"/>
                <a:ea typeface="Corbel"/>
                <a:cs typeface="Corbel"/>
                <a:sym typeface="Corbel"/>
              </a:rPr>
              <a:t>Εδώ τα άτομα εμπλέκονται στη συμπεριφορά επειδή είναι ενδιαφέρουσα και ικανοποιητική. Βιώνουν θετικά συναισθήματα από την ίδια τη συμπεριφορά. </a:t>
            </a:r>
            <a:r>
              <a:rPr lang="el-GR" sz="1800" dirty="0">
                <a:solidFill>
                  <a:schemeClr val="accent2"/>
                </a:solidFill>
                <a:latin typeface="Corbel"/>
                <a:ea typeface="Corbel"/>
                <a:cs typeface="Corbel"/>
                <a:sym typeface="Corbel"/>
              </a:rPr>
              <a:t>π.χ., τα άτομα ακολουθούν μια χορτοφαγική διατροφή επειδή αποτελείται από εύγευστα τρόφιμα. </a:t>
            </a:r>
            <a:endParaRPr sz="1800" dirty="0">
              <a:solidFill>
                <a:schemeClr val="accent2"/>
              </a:solidFill>
              <a:latin typeface="Corbel"/>
              <a:ea typeface="Corbel"/>
              <a:cs typeface="Corbel"/>
              <a:sym typeface="Corbel"/>
            </a:endParaRPr>
          </a:p>
        </p:txBody>
      </p:sp>
      <p:pic>
        <p:nvPicPr>
          <p:cNvPr id="658" name="Google Shape;658;p49"/>
          <p:cNvPicPr preferRelativeResize="0"/>
          <p:nvPr/>
        </p:nvPicPr>
        <p:blipFill rotWithShape="1">
          <a:blip r:embed="rId3">
            <a:alphaModFix/>
          </a:blip>
          <a:srcRect/>
          <a:stretch/>
        </p:blipFill>
        <p:spPr>
          <a:xfrm>
            <a:off x="2847878" y="354271"/>
            <a:ext cx="6048375" cy="185737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51"/>
          <p:cNvSpPr txBox="1"/>
          <p:nvPr/>
        </p:nvSpPr>
        <p:spPr>
          <a:xfrm>
            <a:off x="3047999" y="941345"/>
            <a:ext cx="6096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i="0">
                <a:solidFill>
                  <a:schemeClr val="accent2"/>
                </a:solidFill>
                <a:latin typeface="Corbel"/>
                <a:ea typeface="Corbel"/>
                <a:cs typeface="Corbel"/>
                <a:sym typeface="Corbel"/>
              </a:rPr>
              <a:t>Ενέργεια και Ζωτικότητα</a:t>
            </a:r>
            <a:endParaRPr/>
          </a:p>
        </p:txBody>
      </p:sp>
      <p:sp>
        <p:nvSpPr>
          <p:cNvPr id="670" name="Google Shape;670;p51"/>
          <p:cNvSpPr/>
          <p:nvPr/>
        </p:nvSpPr>
        <p:spPr>
          <a:xfrm>
            <a:off x="2448942" y="2452255"/>
            <a:ext cx="7294113" cy="3847862"/>
          </a:xfrm>
          <a:prstGeom prst="round2DiagRect">
            <a:avLst>
              <a:gd name="adj1" fmla="val 16667"/>
              <a:gd name="adj2" fmla="val 0"/>
            </a:avLst>
          </a:prstGeom>
          <a:solidFill>
            <a:srgbClr val="F2F2F2"/>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just" rtl="0">
              <a:spcBef>
                <a:spcPts val="0"/>
              </a:spcBef>
              <a:spcAft>
                <a:spcPts val="0"/>
              </a:spcAft>
              <a:buClr>
                <a:srgbClr val="222222"/>
              </a:buClr>
              <a:buSzPts val="2000"/>
              <a:buFont typeface="Courier New"/>
              <a:buChar char="o"/>
            </a:pPr>
            <a:r>
              <a:rPr lang="el-GR" sz="2000" b="0" i="0" dirty="0">
                <a:solidFill>
                  <a:srgbClr val="222222"/>
                </a:solidFill>
                <a:latin typeface="Corbel"/>
                <a:ea typeface="Corbel"/>
                <a:cs typeface="Corbel"/>
                <a:sym typeface="Corbel"/>
              </a:rPr>
              <a:t>Ο </a:t>
            </a:r>
            <a:r>
              <a:rPr lang="el-GR" sz="2000" b="0" i="0" dirty="0" err="1">
                <a:solidFill>
                  <a:srgbClr val="222222"/>
                </a:solidFill>
                <a:latin typeface="Corbel"/>
                <a:ea typeface="Corbel"/>
                <a:cs typeface="Corbel"/>
                <a:sym typeface="Corbel"/>
              </a:rPr>
              <a:t>Deci</a:t>
            </a:r>
            <a:r>
              <a:rPr lang="el-GR" sz="2000" b="0" i="0" dirty="0">
                <a:solidFill>
                  <a:srgbClr val="222222"/>
                </a:solidFill>
                <a:latin typeface="Corbel"/>
                <a:ea typeface="Corbel"/>
                <a:cs typeface="Corbel"/>
                <a:sym typeface="Corbel"/>
              </a:rPr>
              <a:t> και ο </a:t>
            </a:r>
            <a:r>
              <a:rPr lang="el-GR" sz="2000" b="0" i="0" dirty="0" err="1">
                <a:solidFill>
                  <a:srgbClr val="222222"/>
                </a:solidFill>
                <a:latin typeface="Corbel"/>
                <a:ea typeface="Corbel"/>
                <a:cs typeface="Corbel"/>
                <a:sym typeface="Corbel"/>
              </a:rPr>
              <a:t>Ryan</a:t>
            </a:r>
            <a:r>
              <a:rPr lang="el-GR" sz="2000" b="0" i="0" dirty="0">
                <a:solidFill>
                  <a:srgbClr val="222222"/>
                </a:solidFill>
                <a:latin typeface="Corbel"/>
                <a:ea typeface="Corbel"/>
                <a:cs typeface="Corbel"/>
                <a:sym typeface="Corbel"/>
              </a:rPr>
              <a:t> (2008) προτείνουν ότι η ικανοποίηση των βασικών μας ψυχολογικών αναγκών οδηγεί άμεσα ή έμμεσα στη ζωτικότητα ή την ενέργεια που διαθέτει το κάθε άτομο. Αυτή η ενέργεια επιτρέπει στα άτομα να ενεργούν αυτόνομα. </a:t>
            </a:r>
            <a:endParaRPr dirty="0"/>
          </a:p>
          <a:p>
            <a:pPr marL="342900" marR="0" lvl="0" indent="-342900" algn="just" rtl="0">
              <a:spcBef>
                <a:spcPts val="0"/>
              </a:spcBef>
              <a:spcAft>
                <a:spcPts val="0"/>
              </a:spcAft>
              <a:buClr>
                <a:srgbClr val="222222"/>
              </a:buClr>
              <a:buSzPts val="2000"/>
              <a:buFont typeface="Courier New"/>
              <a:buChar char="o"/>
            </a:pPr>
            <a:r>
              <a:rPr lang="el-GR" sz="2000" b="0" i="0" dirty="0">
                <a:solidFill>
                  <a:srgbClr val="222222"/>
                </a:solidFill>
                <a:latin typeface="Corbel"/>
                <a:ea typeface="Corbel"/>
                <a:cs typeface="Corbel"/>
                <a:sym typeface="Corbel"/>
              </a:rPr>
              <a:t>Πολλοί θεωρητικοί πιστεύουν ότι η αυτορρύθμιση ή η ανάληψη ευθύνης για τη ζωή τους εξαντλεί την ενέργεια, αλλά οι ερευνητές της θεωρίας της SDT πρότειναν και υπέδειξαν ότι </a:t>
            </a:r>
            <a:r>
              <a:rPr lang="el-GR" sz="2000" b="1" i="0" dirty="0">
                <a:solidFill>
                  <a:srgbClr val="222222"/>
                </a:solidFill>
                <a:latin typeface="Corbel"/>
                <a:ea typeface="Corbel"/>
                <a:cs typeface="Corbel"/>
                <a:sym typeface="Corbel"/>
              </a:rPr>
              <a:t>μόνο η ελεγχόμενη ρύθμιση εξαντλεί την ενέργεια. Η αυτόνομη ρύθμιση μπορεί πραγματικά να είναι πολύ αναζωογονητική.</a:t>
            </a:r>
            <a:endParaRPr b="1"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52"/>
          <p:cNvSpPr txBox="1"/>
          <p:nvPr/>
        </p:nvSpPr>
        <p:spPr>
          <a:xfrm>
            <a:off x="3091066" y="616527"/>
            <a:ext cx="6529107"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i="0">
                <a:solidFill>
                  <a:schemeClr val="accent2"/>
                </a:solidFill>
                <a:latin typeface="Corbel"/>
                <a:ea typeface="Corbel"/>
                <a:cs typeface="Corbel"/>
                <a:sym typeface="Corbel"/>
              </a:rPr>
              <a:t>Διευκόλυνση της Κίνησης του Ατόμου προς την Εσωτερίκευση και Ολοκλήρωση</a:t>
            </a:r>
            <a:endParaRPr/>
          </a:p>
        </p:txBody>
      </p:sp>
      <p:sp>
        <p:nvSpPr>
          <p:cNvPr id="676" name="Google Shape;676;p52"/>
          <p:cNvSpPr/>
          <p:nvPr/>
        </p:nvSpPr>
        <p:spPr>
          <a:xfrm>
            <a:off x="2646218" y="2924053"/>
            <a:ext cx="7418804" cy="1464231"/>
          </a:xfrm>
          <a:prstGeom prst="round2DiagRect">
            <a:avLst>
              <a:gd name="adj1" fmla="val 16667"/>
              <a:gd name="adj2" fmla="val 0"/>
            </a:avLst>
          </a:prstGeom>
          <a:solidFill>
            <a:srgbClr val="F2F2F2"/>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0" i="0">
                <a:solidFill>
                  <a:srgbClr val="222222"/>
                </a:solidFill>
                <a:latin typeface="Corbel"/>
                <a:ea typeface="Corbel"/>
                <a:cs typeface="Corbel"/>
                <a:sym typeface="Corbel"/>
              </a:rPr>
              <a:t>Τα άτομα κινούνται προς τα αυτόνομα κίνητρα όταν αισθάνονται ικανά (ικανά να εκτελούν μία συμπεριφορά), έχουν αίσθηση αυτονομίας (όπου έχουν την επιλογή και τον έλεγχο) και έχουν εμπειρία «συγγένειας» ή σύνδεσης με άλλους.</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53"/>
          <p:cNvSpPr txBox="1"/>
          <p:nvPr/>
        </p:nvSpPr>
        <p:spPr>
          <a:xfrm>
            <a:off x="3255206" y="721973"/>
            <a:ext cx="6096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i="0">
                <a:solidFill>
                  <a:schemeClr val="accent2"/>
                </a:solidFill>
                <a:latin typeface="Corbel"/>
                <a:ea typeface="Corbel"/>
                <a:cs typeface="Corbel"/>
                <a:sym typeface="Corbel"/>
              </a:rPr>
              <a:t>Η Υποστήριξη της Αυτονομίας </a:t>
            </a:r>
            <a:endParaRPr/>
          </a:p>
        </p:txBody>
      </p:sp>
      <p:sp>
        <p:nvSpPr>
          <p:cNvPr id="682" name="Google Shape;682;p53"/>
          <p:cNvSpPr/>
          <p:nvPr/>
        </p:nvSpPr>
        <p:spPr>
          <a:xfrm>
            <a:off x="371669" y="2428787"/>
            <a:ext cx="11448661" cy="3847862"/>
          </a:xfrm>
          <a:prstGeom prst="round2DiagRect">
            <a:avLst>
              <a:gd name="adj1" fmla="val 16667"/>
              <a:gd name="adj2" fmla="val 0"/>
            </a:avLst>
          </a:prstGeom>
          <a:solidFill>
            <a:srgbClr val="F2F2F2"/>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b="0" i="0" dirty="0">
                <a:solidFill>
                  <a:srgbClr val="222222"/>
                </a:solidFill>
                <a:latin typeface="Corbel"/>
                <a:ea typeface="Corbel"/>
                <a:cs typeface="Corbel"/>
                <a:sym typeface="Corbel"/>
              </a:rPr>
              <a:t>Οι μελέτες δείχνουν ότι η συμπεριφορά της αυτοδιάθεσης ενισχύεται από: </a:t>
            </a:r>
            <a:endParaRPr dirty="0"/>
          </a:p>
          <a:p>
            <a:pPr marL="0" marR="0" lvl="0" indent="0" algn="just" rtl="0">
              <a:spcBef>
                <a:spcPts val="0"/>
              </a:spcBef>
              <a:spcAft>
                <a:spcPts val="0"/>
              </a:spcAft>
              <a:buNone/>
            </a:pPr>
            <a:endParaRPr sz="2000" b="0" i="0" dirty="0">
              <a:solidFill>
                <a:srgbClr val="222222"/>
              </a:solidFill>
              <a:latin typeface="Corbel"/>
              <a:ea typeface="Corbel"/>
              <a:cs typeface="Corbel"/>
              <a:sym typeface="Corbel"/>
            </a:endParaRPr>
          </a:p>
          <a:p>
            <a:pPr marL="457200" marR="0" lvl="0" indent="-457200" algn="just" rtl="0">
              <a:spcBef>
                <a:spcPts val="0"/>
              </a:spcBef>
              <a:spcAft>
                <a:spcPts val="0"/>
              </a:spcAft>
              <a:buClr>
                <a:srgbClr val="222222"/>
              </a:buClr>
              <a:buSzPts val="2000"/>
              <a:buFont typeface="Corbel"/>
              <a:buAutoNum type="arabicParenBoth"/>
            </a:pPr>
            <a:r>
              <a:rPr lang="el-GR" sz="2000" b="0" i="0" dirty="0">
                <a:solidFill>
                  <a:srgbClr val="222222"/>
                </a:solidFill>
                <a:latin typeface="Corbel"/>
                <a:ea typeface="Corbel"/>
                <a:cs typeface="Corbel"/>
                <a:sym typeface="Corbel"/>
              </a:rPr>
              <a:t>την παροχή στους ανθρώπους μιας λογικής, ώστε να κατανοούν </a:t>
            </a:r>
            <a:r>
              <a:rPr lang="el-GR" sz="2000" b="1" i="0" dirty="0">
                <a:solidFill>
                  <a:srgbClr val="222222"/>
                </a:solidFill>
                <a:latin typeface="Corbel"/>
                <a:ea typeface="Corbel"/>
                <a:cs typeface="Corbel"/>
                <a:sym typeface="Corbel"/>
              </a:rPr>
              <a:t>γιατί η συγκεκριμένη συμπεριφορά ή δραστηριότητα είναι σημαντική</a:t>
            </a:r>
            <a:r>
              <a:rPr lang="el-GR" sz="2000" b="0" i="0" dirty="0">
                <a:solidFill>
                  <a:srgbClr val="222222"/>
                </a:solidFill>
                <a:latin typeface="Corbel"/>
                <a:ea typeface="Corbel"/>
                <a:cs typeface="Corbel"/>
                <a:sym typeface="Corbel"/>
              </a:rPr>
              <a:t>, </a:t>
            </a:r>
            <a:endParaRPr dirty="0"/>
          </a:p>
          <a:p>
            <a:pPr marL="457200" marR="0" lvl="0" indent="-330200" algn="just" rtl="0">
              <a:spcBef>
                <a:spcPts val="0"/>
              </a:spcBef>
              <a:spcAft>
                <a:spcPts val="0"/>
              </a:spcAft>
              <a:buClr>
                <a:schemeClr val="dk1"/>
              </a:buClr>
              <a:buSzPts val="2000"/>
              <a:buFont typeface="Avenir"/>
              <a:buNone/>
            </a:pPr>
            <a:endParaRPr sz="2000" b="0" i="0" dirty="0">
              <a:solidFill>
                <a:srgbClr val="222222"/>
              </a:solidFill>
              <a:latin typeface="Corbel"/>
              <a:ea typeface="Corbel"/>
              <a:cs typeface="Corbel"/>
              <a:sym typeface="Corbel"/>
            </a:endParaRPr>
          </a:p>
          <a:p>
            <a:pPr marL="457200" marR="0" lvl="0" indent="-457200" algn="just" rtl="0">
              <a:spcBef>
                <a:spcPts val="0"/>
              </a:spcBef>
              <a:spcAft>
                <a:spcPts val="0"/>
              </a:spcAft>
              <a:buClr>
                <a:srgbClr val="222222"/>
              </a:buClr>
              <a:buSzPts val="2000"/>
              <a:buFont typeface="Corbel"/>
              <a:buAutoNum type="arabicParenBoth"/>
            </a:pPr>
            <a:r>
              <a:rPr lang="el-GR" sz="2000" dirty="0">
                <a:solidFill>
                  <a:srgbClr val="222222"/>
                </a:solidFill>
                <a:latin typeface="Corbel"/>
                <a:ea typeface="Corbel"/>
                <a:cs typeface="Corbel"/>
                <a:sym typeface="Corbel"/>
              </a:rPr>
              <a:t>την αναγνώριση </a:t>
            </a:r>
            <a:r>
              <a:rPr lang="el-GR" sz="2000" b="0" i="0" dirty="0">
                <a:solidFill>
                  <a:srgbClr val="222222"/>
                </a:solidFill>
                <a:latin typeface="Corbel"/>
                <a:ea typeface="Corbel"/>
                <a:cs typeface="Corbel"/>
                <a:sym typeface="Corbel"/>
              </a:rPr>
              <a:t>των αισθημάτων και των αντιλήψεων των ατόμων σχετικά με τη συμπεριφορά, ώστε να αισθάνονται </a:t>
            </a:r>
            <a:r>
              <a:rPr lang="el-GR" sz="2000" b="1" i="0" dirty="0">
                <a:solidFill>
                  <a:srgbClr val="222222"/>
                </a:solidFill>
                <a:latin typeface="Corbel"/>
                <a:ea typeface="Corbel"/>
                <a:cs typeface="Corbel"/>
                <a:sym typeface="Corbel"/>
              </a:rPr>
              <a:t>ότι υπάρχει κατανόηση </a:t>
            </a:r>
            <a:r>
              <a:rPr lang="el-GR" sz="2000" b="0" i="0" dirty="0">
                <a:solidFill>
                  <a:srgbClr val="222222"/>
                </a:solidFill>
                <a:latin typeface="Corbel"/>
                <a:ea typeface="Corbel"/>
                <a:cs typeface="Corbel"/>
                <a:sym typeface="Corbel"/>
              </a:rPr>
              <a:t>και </a:t>
            </a:r>
            <a:endParaRPr dirty="0"/>
          </a:p>
          <a:p>
            <a:pPr marL="457200" marR="0" lvl="0" indent="-330200" algn="just" rtl="0">
              <a:spcBef>
                <a:spcPts val="0"/>
              </a:spcBef>
              <a:spcAft>
                <a:spcPts val="0"/>
              </a:spcAft>
              <a:buClr>
                <a:schemeClr val="dk1"/>
              </a:buClr>
              <a:buSzPts val="2000"/>
              <a:buFont typeface="Avenir"/>
              <a:buNone/>
            </a:pPr>
            <a:endParaRPr sz="2000" b="0" i="0" dirty="0">
              <a:solidFill>
                <a:srgbClr val="222222"/>
              </a:solidFill>
              <a:latin typeface="Corbel"/>
              <a:ea typeface="Corbel"/>
              <a:cs typeface="Corbel"/>
              <a:sym typeface="Corbel"/>
            </a:endParaRPr>
          </a:p>
          <a:p>
            <a:pPr marL="457200" marR="0" lvl="0" indent="-457200" algn="just" rtl="0">
              <a:spcBef>
                <a:spcPts val="0"/>
              </a:spcBef>
              <a:spcAft>
                <a:spcPts val="0"/>
              </a:spcAft>
              <a:buClr>
                <a:srgbClr val="222222"/>
              </a:buClr>
              <a:buSzPts val="2000"/>
              <a:buFont typeface="Corbel"/>
              <a:buAutoNum type="arabicParenBoth"/>
            </a:pPr>
            <a:r>
              <a:rPr lang="el-GR" sz="2000" dirty="0">
                <a:solidFill>
                  <a:srgbClr val="222222"/>
                </a:solidFill>
                <a:latin typeface="Corbel"/>
                <a:ea typeface="Corbel"/>
                <a:cs typeface="Corbel"/>
                <a:sym typeface="Corbel"/>
              </a:rPr>
              <a:t>τ</a:t>
            </a:r>
            <a:r>
              <a:rPr lang="el-GR" sz="2000" b="0" i="0" dirty="0">
                <a:solidFill>
                  <a:srgbClr val="222222"/>
                </a:solidFill>
                <a:latin typeface="Corbel"/>
                <a:ea typeface="Corbel"/>
                <a:cs typeface="Corbel"/>
                <a:sym typeface="Corbel"/>
              </a:rPr>
              <a:t>ην υποστήριξη της επιλογής τους και της </a:t>
            </a:r>
            <a:r>
              <a:rPr lang="el-GR" sz="2000" b="1" i="0" dirty="0">
                <a:solidFill>
                  <a:srgbClr val="222222"/>
                </a:solidFill>
                <a:latin typeface="Corbel"/>
                <a:ea typeface="Corbel"/>
                <a:cs typeface="Corbel"/>
                <a:sym typeface="Corbel"/>
              </a:rPr>
              <a:t>ελαχιστοποίησης της χρήσης πίεσης </a:t>
            </a:r>
            <a:r>
              <a:rPr lang="el-GR" sz="2000" b="0" i="0" dirty="0">
                <a:solidFill>
                  <a:srgbClr val="222222"/>
                </a:solidFill>
                <a:latin typeface="Corbel"/>
                <a:ea typeface="Corbel"/>
                <a:cs typeface="Corbel"/>
                <a:sym typeface="Corbel"/>
              </a:rPr>
              <a:t>για να κάνουν τη συμπεριφορά, ενώ παράλληλα την </a:t>
            </a:r>
            <a:r>
              <a:rPr lang="el-GR" sz="2000" b="1" i="0" dirty="0">
                <a:solidFill>
                  <a:srgbClr val="222222"/>
                </a:solidFill>
                <a:latin typeface="Corbel"/>
                <a:ea typeface="Corbel"/>
                <a:cs typeface="Corbel"/>
                <a:sym typeface="Corbel"/>
              </a:rPr>
              <a:t>επισήμανση των διαφορών μεταξύ των συμπεριφορών, των ατόμων και των επιθυμιών τους</a:t>
            </a:r>
            <a:r>
              <a:rPr lang="el-GR" sz="2000" b="0" i="0" dirty="0">
                <a:solidFill>
                  <a:srgbClr val="222222"/>
                </a:solidFill>
                <a:latin typeface="Corbel"/>
                <a:ea typeface="Corbel"/>
                <a:cs typeface="Corbel"/>
                <a:sym typeface="Corbel"/>
              </a:rPr>
              <a:t>.</a:t>
            </a: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54"/>
          <p:cNvSpPr/>
          <p:nvPr/>
        </p:nvSpPr>
        <p:spPr>
          <a:xfrm>
            <a:off x="1059871" y="346361"/>
            <a:ext cx="3394363" cy="1357746"/>
          </a:xfrm>
          <a:prstGeom prst="roundRect">
            <a:avLst>
              <a:gd name="adj" fmla="val 16667"/>
            </a:avLst>
          </a:prstGeom>
          <a:gradFill>
            <a:gsLst>
              <a:gs pos="0">
                <a:srgbClr val="FFD09A"/>
              </a:gs>
              <a:gs pos="50000">
                <a:srgbClr val="FFC88D"/>
              </a:gs>
              <a:gs pos="100000">
                <a:srgbClr val="FFC378"/>
              </a:gs>
            </a:gsLst>
            <a:lin ang="5400000" scaled="0"/>
          </a:gra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Το μήνυμα της θεωρίας της αυτοδιάθεσης</a:t>
            </a:r>
            <a:endParaRPr sz="2000">
              <a:solidFill>
                <a:schemeClr val="dk1"/>
              </a:solidFill>
              <a:latin typeface="Corbel"/>
              <a:ea typeface="Corbel"/>
              <a:cs typeface="Corbel"/>
              <a:sym typeface="Corbel"/>
            </a:endParaRPr>
          </a:p>
        </p:txBody>
      </p:sp>
      <p:sp>
        <p:nvSpPr>
          <p:cNvPr id="688" name="Google Shape;688;p54"/>
          <p:cNvSpPr/>
          <p:nvPr/>
        </p:nvSpPr>
        <p:spPr>
          <a:xfrm>
            <a:off x="3366654" y="2341422"/>
            <a:ext cx="7245927" cy="1828800"/>
          </a:xfrm>
          <a:prstGeom prst="roundRect">
            <a:avLst>
              <a:gd name="adj" fmla="val 16667"/>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Όλοι οι άνθρωποι έχουν έμφυτη τάση για εξέλιξη και ανάπτυξη. Η διατήρηση αυτής της τάσης απαιτεί συνεχή ικανοποίηση των βασικών αναγκών για ικανότητα, αυτονομία και συγγένεια με άλλους, αλλά και ένα υποστηρικτικό κοινωνικό περιβάλλον.</a:t>
            </a:r>
            <a:endParaRPr sz="2000">
              <a:solidFill>
                <a:schemeClr val="dk1"/>
              </a:solidFill>
              <a:latin typeface="Corbel"/>
              <a:ea typeface="Corbel"/>
              <a:cs typeface="Corbel"/>
              <a:sym typeface="Corbel"/>
            </a:endParaRPr>
          </a:p>
        </p:txBody>
      </p:sp>
      <p:sp>
        <p:nvSpPr>
          <p:cNvPr id="689" name="Google Shape;689;p54"/>
          <p:cNvSpPr/>
          <p:nvPr/>
        </p:nvSpPr>
        <p:spPr>
          <a:xfrm>
            <a:off x="3366655" y="4433454"/>
            <a:ext cx="7245927" cy="1828800"/>
          </a:xfrm>
          <a:prstGeom prst="roundRect">
            <a:avLst>
              <a:gd name="adj" fmla="val 16667"/>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dirty="0">
                <a:solidFill>
                  <a:schemeClr val="dk1"/>
                </a:solidFill>
                <a:latin typeface="Corbel"/>
                <a:ea typeface="Corbel"/>
                <a:cs typeface="Corbel"/>
                <a:sym typeface="Corbel"/>
              </a:rPr>
              <a:t>Η διατροφική αγωγή πρέπει να επικεντρωθεί στην υποστήριξη αυτόνομης κινητοποίησης παρέχοντας μια λογική εξήγηση για τη συμπεριφορά, αναγνωρίζοντας τα συναισθήματα των συμμετεχόντων, ώστε να αισθάνονται ότι γίνονται κατανοητοί. Επίσης, πρέπει να υποστηρίζονται οι επιλογές τους, άρα και η αυτονομία τους.</a:t>
            </a:r>
            <a:endParaRPr dirty="0"/>
          </a:p>
        </p:txBody>
      </p:sp>
      <p:cxnSp>
        <p:nvCxnSpPr>
          <p:cNvPr id="690" name="Google Shape;690;p54"/>
          <p:cNvCxnSpPr>
            <a:endCxn id="688" idx="1"/>
          </p:cNvCxnSpPr>
          <p:nvPr/>
        </p:nvCxnSpPr>
        <p:spPr>
          <a:xfrm rot="-5400000" flipH="1">
            <a:off x="2286054" y="2175222"/>
            <a:ext cx="1551600" cy="609600"/>
          </a:xfrm>
          <a:prstGeom prst="bentConnector2">
            <a:avLst/>
          </a:prstGeom>
          <a:noFill/>
          <a:ln w="9525" cap="flat" cmpd="sng">
            <a:solidFill>
              <a:schemeClr val="dk1"/>
            </a:solidFill>
            <a:prstDash val="solid"/>
            <a:miter lim="800000"/>
            <a:headEnd type="none" w="sm" len="sm"/>
            <a:tailEnd type="none" w="sm" len="sm"/>
          </a:ln>
        </p:spPr>
      </p:cxnSp>
      <p:cxnSp>
        <p:nvCxnSpPr>
          <p:cNvPr id="691" name="Google Shape;691;p54"/>
          <p:cNvCxnSpPr>
            <a:stCxn id="687" idx="2"/>
            <a:endCxn id="689" idx="1"/>
          </p:cNvCxnSpPr>
          <p:nvPr/>
        </p:nvCxnSpPr>
        <p:spPr>
          <a:xfrm rot="-5400000" flipH="1">
            <a:off x="1239953" y="3221207"/>
            <a:ext cx="3643800" cy="609600"/>
          </a:xfrm>
          <a:prstGeom prst="bentConnector2">
            <a:avLst/>
          </a:prstGeom>
          <a:noFill/>
          <a:ln w="9525" cap="flat" cmpd="sng">
            <a:solidFill>
              <a:schemeClr val="dk1"/>
            </a:solidFill>
            <a:prstDash val="solid"/>
            <a:miter lim="800000"/>
            <a:headEnd type="none" w="sm" len="sm"/>
            <a:tailEnd type="none" w="sm" len="sm"/>
          </a:ln>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55"/>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sz="2800" b="0" i="0">
                <a:solidFill>
                  <a:schemeClr val="accent2"/>
                </a:solidFill>
                <a:latin typeface="Corbel"/>
                <a:ea typeface="Corbel"/>
                <a:cs typeface="Corbel"/>
                <a:sym typeface="Corbel"/>
              </a:rPr>
              <a:t>Χρησιμοποιώντας τη Θεωρία της Αυτοδιάθεσης στη Διατροφική Αγωγή για Ενίσχυση της Κινητοποίησης και Αφύπνισης του Κοινού</a:t>
            </a:r>
            <a:endParaRPr sz="2800">
              <a:solidFill>
                <a:schemeClr val="accent2"/>
              </a:solidFill>
              <a:latin typeface="Corbel"/>
              <a:ea typeface="Corbel"/>
              <a:cs typeface="Corbel"/>
              <a:sym typeface="Corbe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56"/>
          <p:cNvSpPr txBox="1">
            <a:spLocks noGrp="1"/>
          </p:cNvSpPr>
          <p:nvPr>
            <p:ph type="title" idx="4294967295"/>
          </p:nvPr>
        </p:nvSpPr>
        <p:spPr>
          <a:xfrm>
            <a:off x="1012031" y="594332"/>
            <a:ext cx="10167938" cy="595561"/>
          </a:xfrm>
          <a:prstGeom prst="rect">
            <a:avLst/>
          </a:prstGeom>
          <a:solidFill>
            <a:srgbClr val="F2F2F2"/>
          </a:solidFill>
          <a:ln w="9525" cap="flat" cmpd="sng">
            <a:solidFill>
              <a:schemeClr val="dk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3200"/>
              <a:buFont typeface="Corbel"/>
              <a:buNone/>
            </a:pPr>
            <a:r>
              <a:rPr lang="el-GR" sz="3200" b="1">
                <a:solidFill>
                  <a:schemeClr val="accent2"/>
                </a:solidFill>
                <a:latin typeface="Corbel"/>
                <a:ea typeface="Corbel"/>
                <a:cs typeface="Corbel"/>
                <a:sym typeface="Corbel"/>
              </a:rPr>
              <a:t>Α. </a:t>
            </a:r>
            <a:r>
              <a:rPr lang="el-GR" sz="3200">
                <a:solidFill>
                  <a:schemeClr val="accent2"/>
                </a:solidFill>
                <a:latin typeface="Corbel"/>
                <a:ea typeface="Corbel"/>
                <a:cs typeface="Corbel"/>
                <a:sym typeface="Corbel"/>
              </a:rPr>
              <a:t>Η υποστήριξη της αυτονομίας περιλαμβάνει τα εξής:</a:t>
            </a:r>
            <a:endParaRPr sz="3200">
              <a:solidFill>
                <a:schemeClr val="accent2"/>
              </a:solidFill>
              <a:latin typeface="Corbel"/>
              <a:ea typeface="Corbel"/>
              <a:cs typeface="Corbel"/>
              <a:sym typeface="Corbel"/>
            </a:endParaRPr>
          </a:p>
        </p:txBody>
      </p:sp>
      <p:sp>
        <p:nvSpPr>
          <p:cNvPr id="702" name="Google Shape;702;p56"/>
          <p:cNvSpPr txBox="1"/>
          <p:nvPr/>
        </p:nvSpPr>
        <p:spPr>
          <a:xfrm>
            <a:off x="145470" y="1904378"/>
            <a:ext cx="5805059" cy="4524315"/>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Πρόκληση των αντιλήψεων και των συναισθημάτων των συμμετεχόντων </a:t>
            </a:r>
            <a:r>
              <a:rPr lang="el-GR" sz="1800">
                <a:solidFill>
                  <a:schemeClr val="dk1"/>
                </a:solidFill>
                <a:latin typeface="Corbel"/>
                <a:ea typeface="Corbel"/>
                <a:cs typeface="Corbel"/>
                <a:sym typeface="Corbel"/>
              </a:rPr>
              <a:t>μέσω της ανακλαστικής ακρόασης.</a:t>
            </a:r>
            <a:endParaRPr/>
          </a:p>
          <a:p>
            <a:pPr marL="285750" marR="0" lvl="0" indent="-17145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Παροχή ενός σκεπτικού για τη λήψη μέτρων</a:t>
            </a:r>
            <a:r>
              <a:rPr lang="el-GR" sz="1800">
                <a:solidFill>
                  <a:schemeClr val="dk1"/>
                </a:solidFill>
                <a:latin typeface="Corbel"/>
                <a:ea typeface="Corbel"/>
                <a:cs typeface="Corbel"/>
                <a:sym typeface="Corbel"/>
              </a:rPr>
              <a:t>. </a:t>
            </a:r>
            <a:endParaRPr/>
          </a:p>
          <a:p>
            <a:pPr marL="285750" marR="0" lvl="0" indent="-17145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285750" marR="0" lvl="0" indent="-285750" algn="just" rtl="0">
              <a:lnSpc>
                <a:spcPct val="100000"/>
              </a:lnSpc>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Παροχή δομής για εξερεύνηση</a:t>
            </a:r>
            <a:r>
              <a:rPr lang="el-GR" sz="1800">
                <a:solidFill>
                  <a:schemeClr val="dk1"/>
                </a:solidFill>
                <a:latin typeface="Corbel"/>
                <a:ea typeface="Corbel"/>
                <a:cs typeface="Corbel"/>
                <a:sym typeface="Corbel"/>
              </a:rPr>
              <a:t>, εξασφαλίζοντας ότι οι συμμετέχοντες έχουν τις απαραίτητες πληροφορίες για τις σχέσεις μεταξύ των συμπεριφορών τους και τις συνέπειες που πιθανόν να έρθουν ως αποτελέσματα αυτών.</a:t>
            </a:r>
            <a:endParaRPr/>
          </a:p>
          <a:p>
            <a:pPr marL="285750" marR="0" lvl="0" indent="-171450" algn="just" rtl="0">
              <a:lnSpc>
                <a:spcPct val="100000"/>
              </a:lnSpc>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285750" marR="0" lvl="0" indent="-285750" algn="just" rtl="0">
              <a:lnSpc>
                <a:spcPct val="100000"/>
              </a:lnSpc>
              <a:spcBef>
                <a:spcPts val="0"/>
              </a:spcBef>
              <a:spcAft>
                <a:spcPts val="0"/>
              </a:spcAft>
              <a:buClr>
                <a:srgbClr val="000000"/>
              </a:buClr>
              <a:buSzPts val="1800"/>
              <a:buFont typeface="Noto Sans Symbols"/>
              <a:buChar char="▪"/>
            </a:pPr>
            <a:r>
              <a:rPr lang="el-GR" sz="1800" b="1">
                <a:solidFill>
                  <a:srgbClr val="000000"/>
                </a:solidFill>
                <a:latin typeface="Corbel"/>
                <a:ea typeface="Corbel"/>
                <a:cs typeface="Corbel"/>
                <a:sym typeface="Corbel"/>
              </a:rPr>
              <a:t>Έ</a:t>
            </a:r>
            <a:r>
              <a:rPr lang="el-GR" sz="1800" b="1" i="0" u="none" strike="noStrike" cap="none">
                <a:solidFill>
                  <a:srgbClr val="000000"/>
                </a:solidFill>
                <a:latin typeface="Corbel"/>
                <a:ea typeface="Corbel"/>
                <a:cs typeface="Corbel"/>
                <a:sym typeface="Corbel"/>
              </a:rPr>
              <a:t>μφαση στην επιλογή και παροχή μιας λίστας αποτελεσματικών επιλογών</a:t>
            </a:r>
            <a:r>
              <a:rPr lang="el-GR" sz="1800" b="0" i="0" u="none" strike="noStrike" cap="none">
                <a:solidFill>
                  <a:srgbClr val="000000"/>
                </a:solidFill>
                <a:latin typeface="Corbel"/>
                <a:ea typeface="Corbel"/>
                <a:cs typeface="Corbel"/>
                <a:sym typeface="Corbel"/>
              </a:rPr>
              <a:t>, συμπεριλαμβανομένης της </a:t>
            </a:r>
            <a:r>
              <a:rPr lang="el-GR" sz="1800" b="0" i="0" u="none" strike="noStrike" cap="none">
                <a:solidFill>
                  <a:srgbClr val="000000"/>
                </a:solidFill>
                <a:latin typeface="Avenir"/>
                <a:ea typeface="Avenir"/>
                <a:cs typeface="Avenir"/>
                <a:sym typeface="Avenir"/>
              </a:rPr>
              <a:t>επιλογής της μη αλλαγής.</a:t>
            </a:r>
            <a:endParaRPr sz="1800">
              <a:solidFill>
                <a:schemeClr val="dk1"/>
              </a:solidFill>
              <a:latin typeface="Corbel"/>
              <a:ea typeface="Corbel"/>
              <a:cs typeface="Corbel"/>
              <a:sym typeface="Corbel"/>
            </a:endParaRPr>
          </a:p>
          <a:p>
            <a:pPr marL="285750" marR="0" lvl="0" indent="-17145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p:txBody>
      </p:sp>
      <p:sp>
        <p:nvSpPr>
          <p:cNvPr id="703" name="Google Shape;703;p56"/>
          <p:cNvSpPr txBox="1"/>
          <p:nvPr/>
        </p:nvSpPr>
        <p:spPr>
          <a:xfrm>
            <a:off x="6096000" y="1914642"/>
            <a:ext cx="5805058" cy="3970318"/>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800"/>
              <a:buFont typeface="Noto Sans Symbols"/>
              <a:buChar char="▪"/>
            </a:pPr>
            <a:r>
              <a:rPr lang="el-GR" sz="1800" b="1" i="0" u="none" strike="noStrike" cap="none" dirty="0">
                <a:solidFill>
                  <a:srgbClr val="000000"/>
                </a:solidFill>
                <a:latin typeface="Corbel"/>
                <a:ea typeface="Corbel"/>
                <a:cs typeface="Corbel"/>
                <a:sym typeface="Corbel"/>
              </a:rPr>
              <a:t>Παροχή βοήθειας στα άτομα για να διερευνήσουν και να επιλύσουν τις αμφιβολίες τους</a:t>
            </a:r>
            <a:r>
              <a:rPr lang="el-GR" sz="1800" b="0" i="0" u="none" strike="noStrike" cap="none" dirty="0">
                <a:solidFill>
                  <a:srgbClr val="000000"/>
                </a:solidFill>
                <a:latin typeface="Corbel"/>
                <a:ea typeface="Corbel"/>
                <a:cs typeface="Corbel"/>
                <a:sym typeface="Corbel"/>
              </a:rPr>
              <a:t>, διαβεβαιώνοντας ότι οι αμφιβολίες είναι φυσιολογικές και εκφράζοντας κατανόηση. Ταυτόχρονα, επισημαίνονται οι αποκλίσεις μεταξύ της τρέχουσας συμπεριφοράς και του τι λένε ότι θα ήθελαν να κάνουν.</a:t>
            </a:r>
            <a:endParaRPr dirty="0"/>
          </a:p>
          <a:p>
            <a:pPr marL="0" marR="0" lvl="0" indent="0" algn="just" rtl="0">
              <a:spcBef>
                <a:spcPts val="0"/>
              </a:spcBef>
              <a:spcAft>
                <a:spcPts val="0"/>
              </a:spcAft>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Σεβασμός στις αναφορές που έχουν από την ζωή τους και συμβολή στην δημιουργία μιας πορείας </a:t>
            </a:r>
            <a:r>
              <a:rPr lang="el-GR" sz="1800" dirty="0">
                <a:solidFill>
                  <a:schemeClr val="dk1"/>
                </a:solidFill>
                <a:latin typeface="Corbel"/>
                <a:ea typeface="Corbel"/>
                <a:cs typeface="Corbel"/>
                <a:sym typeface="Corbel"/>
              </a:rPr>
              <a:t>ώστε να εμπλακούν στην υγιεινή διατροφή την οποία να μπορούν να υποστηρίξουν και να εφαρμόσουν.</a:t>
            </a:r>
            <a:endParaRPr dirty="0"/>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Ελαχιστοποίηση του ελέγχου ή της πίεσης</a:t>
            </a:r>
            <a:r>
              <a:rPr lang="el-GR" sz="1800" dirty="0">
                <a:solidFill>
                  <a:schemeClr val="dk1"/>
                </a:solidFill>
                <a:latin typeface="Corbel"/>
                <a:ea typeface="Corbel"/>
                <a:cs typeface="Corbel"/>
                <a:sym typeface="Corbel"/>
              </a:rPr>
              <a:t>. </a:t>
            </a:r>
            <a:endParaRPr dirty="0"/>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57"/>
          <p:cNvSpPr txBox="1"/>
          <p:nvPr/>
        </p:nvSpPr>
        <p:spPr>
          <a:xfrm>
            <a:off x="1156853" y="363187"/>
            <a:ext cx="9878291" cy="584775"/>
          </a:xfrm>
          <a:prstGeom prst="rect">
            <a:avLst/>
          </a:prstGeom>
          <a:solidFill>
            <a:srgbClr val="F2F2F2"/>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200" b="1">
                <a:solidFill>
                  <a:schemeClr val="accent2"/>
                </a:solidFill>
                <a:latin typeface="Corbel"/>
                <a:ea typeface="Corbel"/>
                <a:cs typeface="Corbel"/>
                <a:sym typeface="Corbel"/>
              </a:rPr>
              <a:t>Β. </a:t>
            </a:r>
            <a:r>
              <a:rPr lang="el-GR" sz="3200">
                <a:solidFill>
                  <a:schemeClr val="accent2"/>
                </a:solidFill>
                <a:latin typeface="Corbel"/>
                <a:ea typeface="Corbel"/>
                <a:cs typeface="Corbel"/>
                <a:sym typeface="Corbel"/>
              </a:rPr>
              <a:t>Η ενίσχυση των ικανοτήτων περιλαμβάνει τα εξής:</a:t>
            </a:r>
            <a:endParaRPr sz="3200">
              <a:solidFill>
                <a:schemeClr val="accent2"/>
              </a:solidFill>
              <a:latin typeface="Corbel"/>
              <a:ea typeface="Corbel"/>
              <a:cs typeface="Corbel"/>
              <a:sym typeface="Corbel"/>
            </a:endParaRPr>
          </a:p>
        </p:txBody>
      </p:sp>
      <p:sp>
        <p:nvSpPr>
          <p:cNvPr id="709" name="Google Shape;709;p57"/>
          <p:cNvSpPr txBox="1"/>
          <p:nvPr/>
        </p:nvSpPr>
        <p:spPr>
          <a:xfrm>
            <a:off x="244572" y="2013918"/>
            <a:ext cx="5555673" cy="4247317"/>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Παροχή των γνώσεων και των δεξιοτήτων </a:t>
            </a:r>
            <a:r>
              <a:rPr lang="el-GR" sz="1800" dirty="0">
                <a:solidFill>
                  <a:schemeClr val="dk1"/>
                </a:solidFill>
                <a:latin typeface="Corbel"/>
                <a:ea typeface="Corbel"/>
                <a:cs typeface="Corbel"/>
                <a:sym typeface="Corbel"/>
              </a:rPr>
              <a:t>που χρειάζονται για τα τρόφιμα και τη διατροφή που χρειάζονται για να πραγματοποιήσουν τις συμπεριφορές που στοχεύουν στην παρέμβαση, οι οποίες μπορεί να περιλαμβάνουν συγκεκριμένα τρόφιμα και ποτά, όπως λαχανικά ή ροφήματα με ζάχαρη, θηλασμό, γονείς ή αγορά τροφίμων που παράγονται με βιώσιμο τρόπο.</a:t>
            </a:r>
            <a:endParaRPr dirty="0"/>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dirty="0">
                <a:solidFill>
                  <a:schemeClr val="dk1"/>
                </a:solidFill>
                <a:latin typeface="Corbel"/>
                <a:ea typeface="Corbel"/>
                <a:cs typeface="Corbel"/>
                <a:sym typeface="Corbel"/>
              </a:rPr>
              <a:t>Στρατηγικές για την αύξηση της αίσθησης αυτό-αποτελεσματικότητας </a:t>
            </a:r>
            <a:r>
              <a:rPr lang="el-GR" sz="1800" dirty="0">
                <a:solidFill>
                  <a:schemeClr val="dk1"/>
                </a:solidFill>
                <a:latin typeface="Corbel"/>
                <a:ea typeface="Corbel"/>
                <a:cs typeface="Corbel"/>
                <a:sym typeface="Corbel"/>
              </a:rPr>
              <a:t>του ατόμου μέσω της ενίσχυσης της μάθησης: επίδειξη και καθοδηγούμενη πρακτική.</a:t>
            </a:r>
            <a:endParaRPr dirty="0"/>
          </a:p>
          <a:p>
            <a:pPr marL="285750" marR="0" lvl="0" indent="-171450" algn="just" rtl="0">
              <a:spcBef>
                <a:spcPts val="0"/>
              </a:spcBef>
              <a:spcAft>
                <a:spcPts val="0"/>
              </a:spcAft>
              <a:buClr>
                <a:schemeClr val="dk1"/>
              </a:buClr>
              <a:buSzPts val="1800"/>
              <a:buFont typeface="Noto Sans Symbols"/>
              <a:buNone/>
            </a:pPr>
            <a:endParaRPr sz="1800" dirty="0">
              <a:solidFill>
                <a:schemeClr val="dk1"/>
              </a:solidFill>
              <a:latin typeface="Corbel"/>
              <a:ea typeface="Corbel"/>
              <a:cs typeface="Corbel"/>
              <a:sym typeface="Corbel"/>
            </a:endParaRPr>
          </a:p>
          <a:p>
            <a:pPr marL="0" marR="0" lvl="0" indent="0" algn="just" rtl="0">
              <a:spcBef>
                <a:spcPts val="0"/>
              </a:spcBef>
              <a:spcAft>
                <a:spcPts val="0"/>
              </a:spcAft>
              <a:buNone/>
            </a:pPr>
            <a:endParaRPr sz="1800" dirty="0">
              <a:solidFill>
                <a:schemeClr val="dk1"/>
              </a:solidFill>
              <a:latin typeface="Corbel"/>
              <a:ea typeface="Corbel"/>
              <a:cs typeface="Corbel"/>
              <a:sym typeface="Corbel"/>
            </a:endParaRPr>
          </a:p>
        </p:txBody>
      </p:sp>
      <p:sp>
        <p:nvSpPr>
          <p:cNvPr id="710" name="Google Shape;710;p57"/>
          <p:cNvSpPr txBox="1"/>
          <p:nvPr/>
        </p:nvSpPr>
        <p:spPr>
          <a:xfrm>
            <a:off x="6095998" y="2013918"/>
            <a:ext cx="5555673" cy="3416320"/>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800"/>
              <a:buFont typeface="Noto Sans Symbols"/>
              <a:buChar char="▪"/>
            </a:pPr>
            <a:r>
              <a:rPr lang="el-GR" sz="1800" b="0" i="0" u="none" strike="noStrike" cap="none" dirty="0">
                <a:solidFill>
                  <a:srgbClr val="000000"/>
                </a:solidFill>
                <a:latin typeface="Corbel"/>
                <a:ea typeface="Corbel"/>
                <a:cs typeface="Corbel"/>
                <a:sym typeface="Corbel"/>
              </a:rPr>
              <a:t> Έκφραση πρότασης για βελτίωση με θετικούς όρους (όχι με αρνητικούς). </a:t>
            </a:r>
            <a:r>
              <a:rPr lang="el-GR" sz="1800" b="0" i="0" u="none" strike="noStrike" cap="none" dirty="0">
                <a:solidFill>
                  <a:srgbClr val="FF9900"/>
                </a:solidFill>
                <a:latin typeface="Corbel"/>
                <a:ea typeface="Corbel"/>
                <a:cs typeface="Corbel"/>
                <a:sym typeface="Corbel"/>
              </a:rPr>
              <a:t>Π.χ., λέγοντας «Πολύ καλά, αυτή είναι μια εξαιρετική αρχή! Και είμαι σίγουρος/η ότι μπορείτε να τα καταφέρετε ακόμα καλύτερα στο μέλλον», αντί να λέτε «Λοιπόν, αυτή είναι η αρχή. Ας ελπίσουμε ότι μπορείτε να τα πάτε λίγο καλύτερα στο μέλλον».</a:t>
            </a:r>
            <a:endParaRPr dirty="0"/>
          </a:p>
          <a:p>
            <a:pPr marL="285750" marR="0" lvl="0" indent="-171450" algn="just" rtl="0">
              <a:lnSpc>
                <a:spcPct val="100000"/>
              </a:lnSpc>
              <a:spcBef>
                <a:spcPts val="0"/>
              </a:spcBef>
              <a:spcAft>
                <a:spcPts val="0"/>
              </a:spcAft>
              <a:buClr>
                <a:schemeClr val="dk1"/>
              </a:buClr>
              <a:buSzPts val="1800"/>
              <a:buFont typeface="Noto Sans Symbols"/>
              <a:buNone/>
            </a:pPr>
            <a:endParaRPr sz="1800" b="0" i="0" u="none" strike="noStrike" cap="none" dirty="0">
              <a:solidFill>
                <a:srgbClr val="000000"/>
              </a:solidFill>
              <a:latin typeface="Corbel"/>
              <a:ea typeface="Corbel"/>
              <a:cs typeface="Corbel"/>
              <a:sym typeface="Corbel"/>
            </a:endParaRPr>
          </a:p>
          <a:p>
            <a:pPr marL="0" marR="0" lvl="0" indent="0" algn="just" rtl="0">
              <a:lnSpc>
                <a:spcPct val="100000"/>
              </a:lnSpc>
              <a:spcBef>
                <a:spcPts val="0"/>
              </a:spcBef>
              <a:spcAft>
                <a:spcPts val="0"/>
              </a:spcAft>
              <a:buNone/>
            </a:pPr>
            <a:endParaRPr sz="1800" b="0" i="0" u="none" strike="noStrike" cap="none" dirty="0">
              <a:solidFill>
                <a:srgbClr val="000000"/>
              </a:solidFill>
              <a:latin typeface="Corbel"/>
              <a:ea typeface="Corbel"/>
              <a:cs typeface="Corbel"/>
              <a:sym typeface="Corbel"/>
            </a:endParaRPr>
          </a:p>
          <a:p>
            <a:pPr marL="285750" marR="0" lvl="0" indent="-285750" algn="just" rtl="0">
              <a:lnSpc>
                <a:spcPct val="100000"/>
              </a:lnSpc>
              <a:spcBef>
                <a:spcPts val="0"/>
              </a:spcBef>
              <a:spcAft>
                <a:spcPts val="0"/>
              </a:spcAft>
              <a:buClr>
                <a:srgbClr val="000000"/>
              </a:buClr>
              <a:buSzPts val="1800"/>
              <a:buFont typeface="Noto Sans Symbols"/>
              <a:buChar char="▪"/>
            </a:pPr>
            <a:r>
              <a:rPr lang="el-GR" sz="1800" b="0" i="0" u="none" strike="noStrike" cap="none" dirty="0">
                <a:solidFill>
                  <a:srgbClr val="000000"/>
                </a:solidFill>
                <a:latin typeface="Corbel"/>
                <a:ea typeface="Corbel"/>
                <a:cs typeface="Corbel"/>
                <a:sym typeface="Corbel"/>
              </a:rPr>
              <a:t>Παροχή ευκαιριών για αυτό-αξιολόγηση, καθορισμό στόχων δράσης και παρακολούθησης της προόδου προς την επίτευξη των στόχων δράσης.</a:t>
            </a:r>
            <a:endParaRP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58"/>
          <p:cNvSpPr txBox="1"/>
          <p:nvPr/>
        </p:nvSpPr>
        <p:spPr>
          <a:xfrm>
            <a:off x="1156854" y="895032"/>
            <a:ext cx="9878291" cy="584775"/>
          </a:xfrm>
          <a:prstGeom prst="rect">
            <a:avLst/>
          </a:prstGeom>
          <a:solidFill>
            <a:srgbClr val="F2F2F2"/>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200" b="1">
                <a:solidFill>
                  <a:schemeClr val="accent2"/>
                </a:solidFill>
                <a:latin typeface="Corbel"/>
                <a:ea typeface="Corbel"/>
                <a:cs typeface="Corbel"/>
                <a:sym typeface="Corbel"/>
              </a:rPr>
              <a:t>Γ. </a:t>
            </a:r>
            <a:r>
              <a:rPr lang="el-GR" sz="3200">
                <a:solidFill>
                  <a:schemeClr val="accent2"/>
                </a:solidFill>
                <a:latin typeface="Corbel"/>
                <a:ea typeface="Corbel"/>
                <a:cs typeface="Corbel"/>
                <a:sym typeface="Corbel"/>
              </a:rPr>
              <a:t>Η ενίσχυση της αίσθησης συγγένειας περιλαμβάνει: </a:t>
            </a:r>
            <a:endParaRPr sz="3200">
              <a:solidFill>
                <a:schemeClr val="accent2"/>
              </a:solidFill>
              <a:latin typeface="Corbel"/>
              <a:ea typeface="Corbel"/>
              <a:cs typeface="Corbel"/>
              <a:sym typeface="Corbel"/>
            </a:endParaRPr>
          </a:p>
        </p:txBody>
      </p:sp>
      <p:sp>
        <p:nvSpPr>
          <p:cNvPr id="716" name="Google Shape;716;p58"/>
          <p:cNvSpPr txBox="1"/>
          <p:nvPr/>
        </p:nvSpPr>
        <p:spPr>
          <a:xfrm>
            <a:off x="207818" y="2565644"/>
            <a:ext cx="5694219" cy="2585323"/>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Έκφραση φροντίδας και προβληματισμού προς τους συμμετέχοντες ή το κοινό.</a:t>
            </a:r>
            <a:endParaRPr/>
          </a:p>
          <a:p>
            <a:pPr marL="0" marR="0" lvl="0" indent="0" algn="just" rtl="0">
              <a:spcBef>
                <a:spcPts val="0"/>
              </a:spcBef>
              <a:spcAft>
                <a:spcPts val="0"/>
              </a:spcAft>
              <a:buNone/>
            </a:pPr>
            <a:endParaRPr sz="1800">
              <a:solidFill>
                <a:schemeClr val="dk1"/>
              </a:solidFill>
              <a:latin typeface="Corbel"/>
              <a:ea typeface="Corbel"/>
              <a:cs typeface="Corbel"/>
              <a:sym typeface="Corbel"/>
            </a:endParaRPr>
          </a:p>
          <a:p>
            <a:pPr marL="285750" marR="0" lvl="0" indent="-17145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a:p>
            <a:pPr marL="0" marR="0" lvl="0" indent="0" algn="just" rtl="0">
              <a:spcBef>
                <a:spcPts val="0"/>
              </a:spcBef>
              <a:spcAft>
                <a:spcPts val="0"/>
              </a:spcAft>
              <a:buNone/>
            </a:pPr>
            <a:endParaRPr sz="1800">
              <a:solidFill>
                <a:schemeClr val="dk1"/>
              </a:solidFill>
              <a:latin typeface="Corbel"/>
              <a:ea typeface="Corbel"/>
              <a:cs typeface="Corbel"/>
              <a:sym typeface="Corbel"/>
            </a:endParaRPr>
          </a:p>
          <a:p>
            <a:pPr marL="285750" marR="0" lvl="0" indent="-285750" algn="just" rtl="0">
              <a:spcBef>
                <a:spcPts val="0"/>
              </a:spcBef>
              <a:spcAft>
                <a:spcPts val="0"/>
              </a:spcAft>
              <a:buClr>
                <a:schemeClr val="dk1"/>
              </a:buClr>
              <a:buSzPts val="1800"/>
              <a:buFont typeface="Noto Sans Symbols"/>
              <a:buChar char="▪"/>
            </a:pPr>
            <a:r>
              <a:rPr lang="el-GR" sz="1800" b="1">
                <a:solidFill>
                  <a:schemeClr val="dk1"/>
                </a:solidFill>
                <a:latin typeface="Corbel"/>
                <a:ea typeface="Corbel"/>
                <a:cs typeface="Corbel"/>
                <a:sym typeface="Corbel"/>
              </a:rPr>
              <a:t>Δημιουργία ενός μαθησιακού περιβάλλοντος που να είναι ασφαλές</a:t>
            </a:r>
            <a:r>
              <a:rPr lang="el-GR" sz="1800">
                <a:solidFill>
                  <a:schemeClr val="dk1"/>
                </a:solidFill>
                <a:latin typeface="Corbel"/>
                <a:ea typeface="Corbel"/>
                <a:cs typeface="Corbel"/>
                <a:sym typeface="Corbel"/>
              </a:rPr>
              <a:t>, δηλαδή οι συμμετέχοντες να αισθάνονται ασφαλείς να εκφράσουν τις σκέψεις και τα συναισθήματά τους.</a:t>
            </a:r>
            <a:endParaRPr/>
          </a:p>
        </p:txBody>
      </p:sp>
      <p:sp>
        <p:nvSpPr>
          <p:cNvPr id="717" name="Google Shape;717;p58"/>
          <p:cNvSpPr txBox="1"/>
          <p:nvPr/>
        </p:nvSpPr>
        <p:spPr>
          <a:xfrm>
            <a:off x="5985165" y="2288645"/>
            <a:ext cx="5999017" cy="2862322"/>
          </a:xfrm>
          <a:prstGeom prst="rect">
            <a:avLst/>
          </a:prstGeom>
          <a:noFill/>
          <a:ln>
            <a:noFill/>
          </a:ln>
        </p:spPr>
        <p:txBody>
          <a:bodyPr spcFirstLastPara="1" wrap="square" lIns="91425" tIns="45700" rIns="91425" bIns="45700" anchor="t" anchorCtr="0">
            <a:spAutoFit/>
          </a:bodyPr>
          <a:lstStyle/>
          <a:p>
            <a:pPr marL="285750" marR="0" lvl="0" indent="-171450" algn="just" rtl="0">
              <a:lnSpc>
                <a:spcPct val="100000"/>
              </a:lnSpc>
              <a:spcBef>
                <a:spcPts val="0"/>
              </a:spcBef>
              <a:spcAft>
                <a:spcPts val="0"/>
              </a:spcAft>
              <a:buClr>
                <a:schemeClr val="dk1"/>
              </a:buClr>
              <a:buSzPts val="1800"/>
              <a:buFont typeface="Noto Sans Symbols"/>
              <a:buNone/>
            </a:pPr>
            <a:endParaRPr sz="1800" b="0" i="0" u="none" strike="noStrike" cap="none">
              <a:solidFill>
                <a:srgbClr val="000000"/>
              </a:solidFill>
              <a:latin typeface="Corbel"/>
              <a:ea typeface="Corbel"/>
              <a:cs typeface="Corbel"/>
              <a:sym typeface="Corbel"/>
            </a:endParaRPr>
          </a:p>
          <a:p>
            <a:pPr marL="285750" marR="0" lvl="0" indent="-285750" algn="just" rtl="0">
              <a:lnSpc>
                <a:spcPct val="100000"/>
              </a:lnSpc>
              <a:spcBef>
                <a:spcPts val="0"/>
              </a:spcBef>
              <a:spcAft>
                <a:spcPts val="0"/>
              </a:spcAft>
              <a:buClr>
                <a:srgbClr val="000000"/>
              </a:buClr>
              <a:buSzPts val="1800"/>
              <a:buFont typeface="Noto Sans Symbols"/>
              <a:buChar char="▪"/>
            </a:pPr>
            <a:r>
              <a:rPr lang="el-GR" sz="1800" b="1" i="0" u="none" strike="noStrike" cap="none">
                <a:solidFill>
                  <a:srgbClr val="000000"/>
                </a:solidFill>
                <a:latin typeface="Corbel"/>
                <a:ea typeface="Corbel"/>
                <a:cs typeface="Corbel"/>
                <a:sym typeface="Corbel"/>
              </a:rPr>
              <a:t>Η αναφορά σε προσωπικές εμπειρίες που αφορούν το υπό συζήτηση θέμα </a:t>
            </a:r>
            <a:r>
              <a:rPr lang="el-GR" sz="1800" b="0" i="0" u="none" strike="noStrike" cap="none">
                <a:solidFill>
                  <a:srgbClr val="000000"/>
                </a:solidFill>
                <a:latin typeface="Corbel"/>
                <a:ea typeface="Corbel"/>
                <a:cs typeface="Corbel"/>
                <a:sym typeface="Corbel"/>
              </a:rPr>
              <a:t>ή την συμπεριφορά, κάνει το κοινό να αισθάνεται μια σύνδεση με τον εκπαιδευτή διατροφής.</a:t>
            </a:r>
            <a:endParaRPr/>
          </a:p>
          <a:p>
            <a:pPr marL="285750" marR="0" lvl="0" indent="-171450" algn="just" rtl="0">
              <a:lnSpc>
                <a:spcPct val="100000"/>
              </a:lnSpc>
              <a:spcBef>
                <a:spcPts val="0"/>
              </a:spcBef>
              <a:spcAft>
                <a:spcPts val="0"/>
              </a:spcAft>
              <a:buClr>
                <a:schemeClr val="dk1"/>
              </a:buClr>
              <a:buSzPts val="1800"/>
              <a:buFont typeface="Noto Sans Symbols"/>
              <a:buNone/>
            </a:pPr>
            <a:endParaRPr sz="1800" b="0" i="0" u="none" strike="noStrike" cap="none">
              <a:solidFill>
                <a:srgbClr val="000000"/>
              </a:solidFill>
              <a:latin typeface="Corbel"/>
              <a:ea typeface="Corbel"/>
              <a:cs typeface="Corbel"/>
              <a:sym typeface="Corbel"/>
            </a:endParaRPr>
          </a:p>
          <a:p>
            <a:pPr marL="285750" marR="0" lvl="0" indent="-285750" algn="just" rtl="0">
              <a:lnSpc>
                <a:spcPct val="100000"/>
              </a:lnSpc>
              <a:spcBef>
                <a:spcPts val="0"/>
              </a:spcBef>
              <a:spcAft>
                <a:spcPts val="0"/>
              </a:spcAft>
              <a:buClr>
                <a:srgbClr val="000000"/>
              </a:buClr>
              <a:buSzPts val="1800"/>
              <a:buFont typeface="Noto Sans Symbols"/>
              <a:buChar char="▪"/>
            </a:pPr>
            <a:r>
              <a:rPr lang="el-GR" sz="1800" b="1" i="0" u="none" strike="noStrike" cap="none">
                <a:solidFill>
                  <a:srgbClr val="000000"/>
                </a:solidFill>
                <a:latin typeface="Corbel"/>
                <a:ea typeface="Corbel"/>
                <a:cs typeface="Corbel"/>
                <a:sym typeface="Corbel"/>
              </a:rPr>
              <a:t>Ενθάρρυνση των διαδραστικών δραστηριοτήτων μεταξύ των συμμετεχόντων</a:t>
            </a:r>
            <a:r>
              <a:rPr lang="el-GR" sz="1800" b="0" i="0" u="none" strike="noStrike" cap="none">
                <a:solidFill>
                  <a:srgbClr val="000000"/>
                </a:solidFill>
                <a:latin typeface="Corbel"/>
                <a:ea typeface="Corbel"/>
                <a:cs typeface="Corbel"/>
                <a:sym typeface="Corbel"/>
              </a:rPr>
              <a:t>, που τους κάνουν να αισθάνονται ικανοποίηση με τη συναναστροφή τους με άλλους.</a:t>
            </a:r>
            <a:endParaRPr sz="1800" b="0" i="0" u="none" strike="noStrike" cap="none">
              <a:solidFill>
                <a:srgbClr val="000000"/>
              </a:solidFill>
              <a:latin typeface="Avenir"/>
              <a:ea typeface="Avenir"/>
              <a:cs typeface="Avenir"/>
              <a:sym typeface="Aveni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p59"/>
          <p:cNvPicPr preferRelativeResize="0"/>
          <p:nvPr/>
        </p:nvPicPr>
        <p:blipFill rotWithShape="1">
          <a:blip r:embed="rId3">
            <a:alphaModFix/>
          </a:blip>
          <a:srcRect/>
          <a:stretch/>
        </p:blipFill>
        <p:spPr>
          <a:xfrm>
            <a:off x="2909454" y="1524000"/>
            <a:ext cx="7633855" cy="4971832"/>
          </a:xfrm>
          <a:prstGeom prst="rect">
            <a:avLst/>
          </a:prstGeom>
          <a:noFill/>
          <a:ln>
            <a:noFill/>
          </a:ln>
        </p:spPr>
      </p:pic>
      <p:sp>
        <p:nvSpPr>
          <p:cNvPr id="723" name="Google Shape;723;p59"/>
          <p:cNvSpPr txBox="1"/>
          <p:nvPr/>
        </p:nvSpPr>
        <p:spPr>
          <a:xfrm>
            <a:off x="3671453" y="2378700"/>
            <a:ext cx="5805056" cy="163121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chemeClr val="dk1"/>
                </a:solidFill>
                <a:latin typeface="Corbel"/>
                <a:ea typeface="Corbel"/>
                <a:cs typeface="Corbel"/>
                <a:sym typeface="Corbel"/>
              </a:rPr>
              <a:t>Οι θεωρίες αυτές είναι σημαντικές για το σχεδιασμό δραστηριοτήτων που ενισχύουν τα κίνητρα για τις αποφάσεις και τις επιλογές των ανθρώπων αλλά δεν αντιμετωπίζουν με κανέναν τρόπο λεπτομερείς κοινωνικούς και περιβαλλοντικούς παράγοντες.</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9AEB6E00-0B83-2137-8389-C31E4F086DB8}"/>
              </a:ext>
            </a:extLst>
          </p:cNvPr>
          <p:cNvSpPr txBox="1"/>
          <p:nvPr/>
        </p:nvSpPr>
        <p:spPr>
          <a:xfrm>
            <a:off x="1305337" y="393964"/>
            <a:ext cx="9210261" cy="646331"/>
          </a:xfrm>
          <a:prstGeom prst="rect">
            <a:avLst/>
          </a:prstGeom>
          <a:noFill/>
        </p:spPr>
        <p:txBody>
          <a:bodyPr wrap="square" rtlCol="0">
            <a:spAutoFit/>
          </a:bodyPr>
          <a:lstStyle/>
          <a:p>
            <a:pPr algn="ctr"/>
            <a:r>
              <a:rPr lang="el-GR" sz="3600" b="1" dirty="0">
                <a:solidFill>
                  <a:schemeClr val="accent2"/>
                </a:solidFill>
                <a:latin typeface="Corbel" panose="020B0503020204020204" pitchFamily="34" charset="0"/>
              </a:rPr>
              <a:t>Ευχαριστώ για την προσοχή σας!</a:t>
            </a:r>
            <a:endParaRPr lang="en-US" sz="3600" b="1" dirty="0">
              <a:solidFill>
                <a:schemeClr val="accent2"/>
              </a:solidFill>
              <a:latin typeface="Corbel" panose="020B0503020204020204" pitchFamily="34" charset="0"/>
            </a:endParaRPr>
          </a:p>
        </p:txBody>
      </p:sp>
      <p:pic>
        <p:nvPicPr>
          <p:cNvPr id="19" name="Picture 18">
            <a:extLst>
              <a:ext uri="{FF2B5EF4-FFF2-40B4-BE49-F238E27FC236}">
                <a16:creationId xmlns:a16="http://schemas.microsoft.com/office/drawing/2014/main" id="{8FF41C07-5F77-2F6A-51DE-2B672BAD11C4}"/>
              </a:ext>
            </a:extLst>
          </p:cNvPr>
          <p:cNvPicPr>
            <a:picLocks noChangeAspect="1"/>
          </p:cNvPicPr>
          <p:nvPr/>
        </p:nvPicPr>
        <p:blipFill>
          <a:blip r:embed="rId2"/>
          <a:stretch>
            <a:fillRect/>
          </a:stretch>
        </p:blipFill>
        <p:spPr>
          <a:xfrm>
            <a:off x="3987518" y="1339022"/>
            <a:ext cx="3845897" cy="5373757"/>
          </a:xfrm>
          <a:prstGeom prst="rect">
            <a:avLst/>
          </a:prstGeom>
        </p:spPr>
      </p:pic>
      <p:sp>
        <p:nvSpPr>
          <p:cNvPr id="20" name="TextBox 19">
            <a:extLst>
              <a:ext uri="{FF2B5EF4-FFF2-40B4-BE49-F238E27FC236}">
                <a16:creationId xmlns:a16="http://schemas.microsoft.com/office/drawing/2014/main" id="{E90E5F35-4403-950C-CA1E-E40FAA16C7D4}"/>
              </a:ext>
            </a:extLst>
          </p:cNvPr>
          <p:cNvSpPr txBox="1"/>
          <p:nvPr/>
        </p:nvSpPr>
        <p:spPr>
          <a:xfrm>
            <a:off x="4108169" y="1828799"/>
            <a:ext cx="1842052" cy="461665"/>
          </a:xfrm>
          <a:prstGeom prst="rect">
            <a:avLst/>
          </a:prstGeom>
          <a:noFill/>
        </p:spPr>
        <p:txBody>
          <a:bodyPr wrap="square" rtlCol="0">
            <a:spAutoFit/>
          </a:bodyPr>
          <a:lstStyle/>
          <a:p>
            <a:pPr algn="ctr"/>
            <a:r>
              <a:rPr lang="el-GR" sz="2400" b="1" dirty="0">
                <a:latin typeface="Corbel" panose="020B0503020204020204" pitchFamily="34" charset="0"/>
              </a:rPr>
              <a:t>Ερωτήσεις;</a:t>
            </a:r>
            <a:endParaRPr lang="en-US" sz="2400" b="1" dirty="0">
              <a:latin typeface="Corbel" panose="020B0503020204020204" pitchFamily="34" charset="0"/>
            </a:endParaRPr>
          </a:p>
        </p:txBody>
      </p:sp>
    </p:spTree>
    <p:extLst>
      <p:ext uri="{BB962C8B-B14F-4D97-AF65-F5344CB8AC3E}">
        <p14:creationId xmlns:p14="http://schemas.microsoft.com/office/powerpoint/2010/main" val="150913393"/>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927DC71-2909-427C-BDB0-3E47E2101517}">
  <ds:schemaRefs>
    <ds:schemaRef ds:uri="http://schemas.microsoft.com/sharepoint/v3/contenttype/forms"/>
  </ds:schemaRefs>
</ds:datastoreItem>
</file>

<file path=customXml/itemProps2.xml><?xml version="1.0" encoding="utf-8"?>
<ds:datastoreItem xmlns:ds="http://schemas.openxmlformats.org/officeDocument/2006/customXml" ds:itemID="{1DF0A252-5923-47A2-A53A-F9BF729089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0D7697-8E53-4EA8-8CBB-9C19575257BF}">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AccentBox presentation</Template>
  <TotalTime>7671</TotalTime>
  <Words>6277</Words>
  <Application>Microsoft Office PowerPoint</Application>
  <PresentationFormat>Widescreen</PresentationFormat>
  <Paragraphs>572</Paragraphs>
  <Slides>71</Slides>
  <Notes>51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71</vt:i4>
      </vt:variant>
    </vt:vector>
  </HeadingPairs>
  <TitlesOfParts>
    <vt:vector size="81" baseType="lpstr">
      <vt:lpstr>Arial</vt:lpstr>
      <vt:lpstr>Avenir</vt:lpstr>
      <vt:lpstr>Avenir Next LT Pro</vt:lpstr>
      <vt:lpstr>Calibri</vt:lpstr>
      <vt:lpstr>Corbel</vt:lpstr>
      <vt:lpstr>Courier New</vt:lpstr>
      <vt:lpstr>Noto Sans Symbols</vt:lpstr>
      <vt:lpstr>Segoe UI</vt:lpstr>
      <vt:lpstr>Wingdings</vt:lpstr>
      <vt:lpstr>AccentBoxVTI</vt:lpstr>
      <vt:lpstr>Αυξάνοντας την Ευαισθητοποίηση και Ενισχύοντας τα Κίνητρα και την Ενδυνάμωση για Αλλαγή Συμπεριφοράς και Ανάληψη Δράσης </vt:lpstr>
      <vt:lpstr>PowerPoint Presentation</vt:lpstr>
      <vt:lpstr>PowerPoint Presentation</vt:lpstr>
      <vt:lpstr>Θεωρίες κινητοποίησης</vt:lpstr>
      <vt:lpstr>PowerPoint Presentation</vt:lpstr>
      <vt:lpstr>Θεωρίες της κινητοποίησης</vt:lpstr>
      <vt:lpstr>ΥΠΟΔΕΙΓΜΑ ΠΕΠΟΙΘΗΣΗΣ ΥΓΕΙΑΣ</vt:lpstr>
      <vt:lpstr>PowerPoint Presentation</vt:lpstr>
      <vt:lpstr>PowerPoint Presentation</vt:lpstr>
      <vt:lpstr>PowerPoint Presentation</vt:lpstr>
      <vt:lpstr>PowerPoint Presentation</vt:lpstr>
      <vt:lpstr>PowerPoint Presentation</vt:lpstr>
      <vt:lpstr>Η Αποτελεσματική Χρήση της Απειλής ή του Κινδύνου:</vt:lpstr>
      <vt:lpstr>PowerPoint Presentation</vt:lpstr>
      <vt:lpstr>Ο εντοπισμός των αντιλαμβανόμενων οφελών &amp; εμποδίων</vt:lpstr>
      <vt:lpstr>PowerPoint Presentation</vt:lpstr>
      <vt:lpstr>Ενίσχυση της αυτο-αποτελεσματικότητας</vt:lpstr>
      <vt:lpstr>PowerPoint Presentation</vt:lpstr>
      <vt:lpstr>Η παροχή  κατάλληλων ερεθισμάτων για δράση</vt:lpstr>
      <vt:lpstr>PowerPoint Presentation</vt:lpstr>
      <vt:lpstr>Θεωρίες της κινητοποίησης</vt:lpstr>
      <vt:lpstr>Θεωρία της Σχεδιασμένης Συμπεριφοράς: H Προσέγγιση της Αιτιολογημένης Δράσης</vt:lpstr>
      <vt:lpstr>PowerPoint Presentation</vt:lpstr>
      <vt:lpstr>Θεωρία σχεδιασμένης συμπεριφοράς στη διατροφική αγωγή</vt:lpstr>
      <vt:lpstr>PowerPoint Presentation</vt:lpstr>
      <vt:lpstr>PowerPoint Presentation</vt:lpstr>
      <vt:lpstr>PowerPoint Presentation</vt:lpstr>
      <vt:lpstr>PowerPoint Presentation</vt:lpstr>
      <vt:lpstr>PowerPoint Presentation</vt:lpstr>
      <vt:lpstr>PowerPoint Presentation</vt:lpstr>
      <vt:lpstr>Αντιφατικές Στάσεις: Αμφιθυμία</vt:lpstr>
      <vt:lpstr>PowerPoint Presentation</vt:lpstr>
      <vt:lpstr>PowerPoint Presentation</vt:lpstr>
      <vt:lpstr>PowerPoint Presentation</vt:lpstr>
      <vt:lpstr>PowerPoint Presentation</vt:lpstr>
      <vt:lpstr>PowerPoint Presentation</vt:lpstr>
      <vt:lpstr>Η πρόθεση συμπεριφοράς στη σύνδεση με τη συμπεριφορά</vt:lpstr>
      <vt:lpstr>PowerPoint Presentation</vt:lpstr>
      <vt:lpstr>PowerPoint Presentation</vt:lpstr>
      <vt:lpstr>Επεκτάσεις της Θεωρίας της Σχεδιασμένης Συμπεριφοράς/ Προσέγγιση της Αιτιολογημένης Δράσης</vt:lpstr>
      <vt:lpstr>Προσωπικές Πεποιθήσεις Κανόνων: Αντιλαμβανόμενη Ηθική ή Ηθική Υποχρέωση</vt:lpstr>
      <vt:lpstr>Από το «εύχομαι» στο «θα το κάνω»:  Η σημασία της πρόθεσης εφαρμογής (πλάνα δράσης)</vt:lpstr>
      <vt:lpstr>ΕΠΙΘΥΜΙΑ  ► αντιπροσωπεύει την κινητήρια κατάσταση κατά την οποία οι πεποιθήσεις μας ή οι λόγοι της συμπεριφοράς μετασχηματίζονται σε κίνητρα για να συμμετάσχουν στη συμπεριφορά και   ► είναι ο πλησιέστερος καθοριστικός παράγοντας των συμπεριφορικών προθέσεων.</vt:lpstr>
      <vt:lpstr>  ΣΥΝΗΘΕΙΑ  Πολλές από τις συμπεριφορές μας εμφανίζονται χωρίς πολλή σκέψη.   Αναπτύσσουμε ρουτίνες ή συνήθειες που φαίνεται να είναι αυτόματες απαντήσεις σε καταστάσεις και συχνά αποτελούν την κινητήρια δύναμη στη συμπεριφορά.   Ορισμένες από αυτές τις συνήθειες μπορεί να προέρχονται από πολιτιστικές παραδόσεις.   </vt:lpstr>
      <vt:lpstr>PowerPoint Presentation</vt:lpstr>
      <vt:lpstr>Θεωρία της σχεδιασμένης συμπεριφοράς: συνοπτικά</vt:lpstr>
      <vt:lpstr>PowerPoint Presentation</vt:lpstr>
      <vt:lpstr>PowerPoint Presentation</vt:lpstr>
      <vt:lpstr>PowerPoint Presentation</vt:lpstr>
      <vt:lpstr>PowerPoint Presentation</vt:lpstr>
      <vt:lpstr>Θεωρίες της κινητοποίησης</vt:lpstr>
      <vt:lpstr>PowerPoint Presentation</vt:lpstr>
      <vt:lpstr>Βασικές Ψυχολογικές Ανάγκες </vt:lpstr>
      <vt:lpstr>PowerPoint Presentation</vt:lpstr>
      <vt:lpstr>Βασικές ψυχολογικές ανάγκες &amp; αυτοδιάθεση</vt:lpstr>
      <vt:lpstr>PowerPoint Presentation</vt:lpstr>
      <vt:lpstr>PowerPoint Presentation</vt:lpstr>
      <vt:lpstr>Η Συνέχιση των Κινήτρων: Από το Πρέπει στο Θέλω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Χρησιμοποιώντας τη Θεωρία της Αυτοδιάθεσης στη Διατροφική Αγωγή για Ενίσχυση της Κινητοποίησης και Αφύπνισης του Κοινού</vt:lpstr>
      <vt:lpstr>Α. Η υποστήριξη της αυτονομίας περιλαμβάνει τα εξής:</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Διατροφική Αγωγή</dc:title>
  <dc:creator>FAPPA EVANGELIA</dc:creator>
  <cp:lastModifiedBy>Evaggelia Fappa</cp:lastModifiedBy>
  <cp:revision>324</cp:revision>
  <dcterms:created xsi:type="dcterms:W3CDTF">2022-09-22T09:19:19Z</dcterms:created>
  <dcterms:modified xsi:type="dcterms:W3CDTF">2026-10-19T11:47:24Z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