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60"/>
  </p:notesMasterIdLst>
  <p:sldIdLst>
    <p:sldId id="256" r:id="rId2"/>
    <p:sldId id="310" r:id="rId3"/>
    <p:sldId id="309" r:id="rId4"/>
    <p:sldId id="311" r:id="rId5"/>
    <p:sldId id="312" r:id="rId6"/>
    <p:sldId id="314" r:id="rId7"/>
    <p:sldId id="313" r:id="rId8"/>
    <p:sldId id="315" r:id="rId9"/>
    <p:sldId id="316" r:id="rId10"/>
    <p:sldId id="257" r:id="rId11"/>
    <p:sldId id="258" r:id="rId12"/>
    <p:sldId id="259" r:id="rId13"/>
    <p:sldId id="260" r:id="rId14"/>
    <p:sldId id="261" r:id="rId15"/>
    <p:sldId id="262" r:id="rId16"/>
    <p:sldId id="263" r:id="rId17"/>
    <p:sldId id="264" r:id="rId18"/>
    <p:sldId id="265"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317"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18" r:id="rId54"/>
    <p:sldId id="301" r:id="rId55"/>
    <p:sldId id="302" r:id="rId56"/>
    <p:sldId id="304" r:id="rId57"/>
    <p:sldId id="306" r:id="rId58"/>
    <p:sldId id="308" r:id="rId59"/>
  </p:sldIdLst>
  <p:sldSz cx="12192000" cy="6858000"/>
  <p:notesSz cx="6858000" cy="9144000"/>
  <p:embeddedFontLst>
    <p:embeddedFont>
      <p:font typeface="Corbel" panose="020B0503020204020204" pitchFamily="34" charset="0"/>
      <p:regular r:id="rId61"/>
      <p:bold r:id="rId62"/>
      <p:italic r:id="rId63"/>
      <p:boldItalic r:id="rId64"/>
    </p:embeddedFont>
    <p:embeddedFont>
      <p:font typeface="Quattrocento Sans" panose="020B0502050000020003" pitchFamily="34" charset="0"/>
      <p:regular r:id="rId65"/>
      <p:bold r:id="rId66"/>
      <p:italic r:id="rId67"/>
      <p:boldItalic r:id="rId6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360">
          <p15:clr>
            <a:srgbClr val="A4A3A4"/>
          </p15:clr>
        </p15:guide>
        <p15:guide id="2" pos="7392">
          <p15:clr>
            <a:srgbClr val="A4A3A4"/>
          </p15:clr>
        </p15:guide>
        <p15:guide id="3" orient="horz" pos="216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2" roundtripDataSignature="AMtx7mjHU+CLKQoKH/bmEMZ7A2BSM5HYA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543B40C-B6E8-4CAC-822A-88FC5E7A0D06}">
  <a:tblStyle styleId="{1543B40C-B6E8-4CAC-822A-88FC5E7A0D06}" styleName="Table_0">
    <a:wholeTbl>
      <a:tcTxStyle b="off" i="off">
        <a:font>
          <a:latin typeface="Avenir Next LT Pro"/>
          <a:ea typeface="Avenir Next LT Pro"/>
          <a:cs typeface="Avenir Next LT Pro"/>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25400" cap="flat" cmpd="sng">
              <a:solidFill>
                <a:schemeClr val="dk1"/>
              </a:solidFill>
              <a:prstDash val="solid"/>
              <a:round/>
              <a:headEnd type="none" w="sm" len="sm"/>
              <a:tailEnd type="none" w="sm" len="sm"/>
            </a:ln>
          </a:top>
          <a:bottom>
            <a:ln w="25400" cap="flat" cmpd="sng">
              <a:solidFill>
                <a:schemeClr val="dk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lt1"/>
          </a:solidFill>
        </a:fill>
      </a:tcStyle>
    </a:wholeTbl>
    <a:band1H>
      <a:tcTxStyle/>
      <a:tcStyle>
        <a:tcBdr/>
        <a:fill>
          <a:solidFill>
            <a:srgbClr val="E6E6E6"/>
          </a:solidFill>
        </a:fill>
      </a:tcStyle>
    </a:band1H>
    <a:band2H>
      <a:tcTxStyle/>
      <a:tcStyle>
        <a:tcBdr/>
      </a:tcStyle>
    </a:band2H>
    <a:band1V>
      <a:tcTxStyle/>
      <a:tcStyle>
        <a:tcBdr/>
        <a:fill>
          <a:solidFill>
            <a:srgbClr val="E6E6E6"/>
          </a:solidFill>
        </a:fill>
      </a:tcStyle>
    </a:band1V>
    <a:band2V>
      <a:tcTxStyle/>
      <a:tcStyle>
        <a:tcBdr/>
      </a:tcStyle>
    </a:band2V>
    <a:lastCol>
      <a:tcTxStyle b="on" i="off">
        <a:font>
          <a:latin typeface="Avenir Next LT Pro"/>
          <a:ea typeface="Avenir Next LT Pro"/>
          <a:cs typeface="Avenir Next LT Pro"/>
        </a:font>
        <a:schemeClr val="lt1"/>
      </a:tcTxStyle>
      <a:tcStyle>
        <a:tcBdr/>
        <a:fill>
          <a:solidFill>
            <a:schemeClr val="accent1"/>
          </a:solidFill>
        </a:fill>
      </a:tcStyle>
    </a:lastCol>
    <a:firstCol>
      <a:tcTxStyle b="on" i="off">
        <a:font>
          <a:latin typeface="Avenir Next LT Pro"/>
          <a:ea typeface="Avenir Next LT Pro"/>
          <a:cs typeface="Avenir Next LT Pro"/>
        </a:font>
        <a:schemeClr val="lt1"/>
      </a:tcTxStyle>
      <a:tcStyle>
        <a:tcBdr/>
        <a:fill>
          <a:solidFill>
            <a:schemeClr val="accent1"/>
          </a:solidFill>
        </a:fill>
      </a:tcStyle>
    </a:firstCol>
    <a:lastRow>
      <a:tcTxStyle b="on" i="off"/>
      <a:tcStyle>
        <a:tcBdr>
          <a:top>
            <a:ln w="50800" cap="flat" cmpd="sng">
              <a:solidFill>
                <a:schemeClr val="dk1"/>
              </a:solidFill>
              <a:prstDash val="solid"/>
              <a:round/>
              <a:headEnd type="none" w="sm" len="sm"/>
              <a:tailEnd type="none" w="sm" len="sm"/>
            </a:ln>
          </a:top>
        </a:tcBdr>
        <a:fill>
          <a:solidFill>
            <a:schemeClr val="lt1"/>
          </a:solidFill>
        </a:fill>
      </a:tcStyle>
    </a:lastRow>
    <a:seCell>
      <a:tcTxStyle b="on" i="off">
        <a:font>
          <a:latin typeface="Avenir Next LT Pro"/>
          <a:ea typeface="Avenir Next LT Pro"/>
          <a:cs typeface="Avenir Next LT Pro"/>
        </a:font>
        <a:schemeClr val="dk1"/>
      </a:tcTxStyle>
      <a:tcStyle>
        <a:tcBdr/>
      </a:tcStyle>
    </a:seCell>
    <a:swCell>
      <a:tcTxStyle b="on" i="off">
        <a:font>
          <a:latin typeface="Avenir Next LT Pro"/>
          <a:ea typeface="Avenir Next LT Pro"/>
          <a:cs typeface="Avenir Next LT Pro"/>
        </a:font>
        <a:schemeClr val="dk1"/>
      </a:tcTxStyle>
      <a:tcStyle>
        <a:tcBdr/>
      </a:tcStyle>
    </a:swCell>
    <a:firstRow>
      <a:tcTxStyle b="on" i="off">
        <a:font>
          <a:latin typeface="Avenir Next LT Pro"/>
          <a:ea typeface="Avenir Next LT Pro"/>
          <a:cs typeface="Avenir Next LT Pro"/>
        </a:font>
        <a:schemeClr val="lt1"/>
      </a:tcTxStyle>
      <a:tcStyle>
        <a:tcBdr>
          <a:bottom>
            <a:ln w="25400" cap="flat" cmpd="sng">
              <a:solidFill>
                <a:schemeClr val="dk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A9EAF646-6461-4F74-ABEB-BEBC88947F5B}" styleName="Table_1">
    <a:wholeTbl>
      <a:tcTxStyle b="off" i="off">
        <a:font>
          <a:latin typeface="Avenir Next LT Pro"/>
          <a:ea typeface="Avenir Next LT Pro"/>
          <a:cs typeface="Avenir Next LT Pro"/>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DF0E6"/>
          </a:solidFill>
        </a:fill>
      </a:tcStyle>
    </a:wholeTbl>
    <a:band1H>
      <a:tcTxStyle/>
      <a:tcStyle>
        <a:tcBdr/>
        <a:fill>
          <a:solidFill>
            <a:srgbClr val="FBE1CA"/>
          </a:solidFill>
        </a:fill>
      </a:tcStyle>
    </a:band1H>
    <a:band2H>
      <a:tcTxStyle/>
      <a:tcStyle>
        <a:tcBdr/>
      </a:tcStyle>
    </a:band2H>
    <a:band1V>
      <a:tcTxStyle/>
      <a:tcStyle>
        <a:tcBdr/>
        <a:fill>
          <a:solidFill>
            <a:srgbClr val="FBE1CA"/>
          </a:solidFill>
        </a:fill>
      </a:tcStyle>
    </a:band1V>
    <a:band2V>
      <a:tcTxStyle/>
      <a:tcStyle>
        <a:tcBdr/>
      </a:tcStyle>
    </a:band2V>
    <a:lastCol>
      <a:tcTxStyle b="on" i="off">
        <a:font>
          <a:latin typeface="Avenir Next LT Pro"/>
          <a:ea typeface="Avenir Next LT Pro"/>
          <a:cs typeface="Avenir Next LT Pro"/>
        </a:font>
        <a:schemeClr val="lt1"/>
      </a:tcTxStyle>
      <a:tcStyle>
        <a:tcBdr/>
        <a:fill>
          <a:solidFill>
            <a:schemeClr val="accent1"/>
          </a:solidFill>
        </a:fill>
      </a:tcStyle>
    </a:lastCol>
    <a:firstCol>
      <a:tcTxStyle b="on" i="off">
        <a:font>
          <a:latin typeface="Avenir Next LT Pro"/>
          <a:ea typeface="Avenir Next LT Pro"/>
          <a:cs typeface="Avenir Next LT Pro"/>
        </a:font>
        <a:schemeClr val="lt1"/>
      </a:tcTxStyle>
      <a:tcStyle>
        <a:tcBdr/>
        <a:fill>
          <a:solidFill>
            <a:schemeClr val="accent1"/>
          </a:solidFill>
        </a:fill>
      </a:tcStyle>
    </a:firstCol>
    <a:lastRow>
      <a:tcTxStyle b="on" i="off">
        <a:font>
          <a:latin typeface="Avenir Next LT Pro"/>
          <a:ea typeface="Avenir Next LT Pro"/>
          <a:cs typeface="Avenir Next LT Pro"/>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venir Next LT Pro"/>
          <a:ea typeface="Avenir Next LT Pro"/>
          <a:cs typeface="Avenir Next LT Pro"/>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5D38663D-5E72-4E6F-B769-9936265B5AAD}" styleName="Table_2">
    <a:wholeTbl>
      <a:tcTxStyle b="off" i="off">
        <a:font>
          <a:latin typeface="Avenir Next LT Pro"/>
          <a:ea typeface="Avenir Next LT Pro"/>
          <a:cs typeface="Avenir Next LT Pro"/>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25400" cap="flat" cmpd="sng">
              <a:solidFill>
                <a:schemeClr val="dk1"/>
              </a:solidFill>
              <a:prstDash val="solid"/>
              <a:round/>
              <a:headEnd type="none" w="sm" len="sm"/>
              <a:tailEnd type="none" w="sm" len="sm"/>
            </a:ln>
          </a:top>
          <a:bottom>
            <a:ln w="25400" cap="flat" cmpd="sng">
              <a:solidFill>
                <a:schemeClr val="dk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lt1"/>
          </a:solidFill>
        </a:fill>
      </a:tcStyle>
    </a:wholeTbl>
    <a:band1H>
      <a:tcTxStyle/>
      <a:tcStyle>
        <a:tcBdr/>
        <a:fill>
          <a:solidFill>
            <a:srgbClr val="E6E6E6"/>
          </a:solidFill>
        </a:fill>
      </a:tcStyle>
    </a:band1H>
    <a:band2H>
      <a:tcTxStyle/>
      <a:tcStyle>
        <a:tcBdr/>
      </a:tcStyle>
    </a:band2H>
    <a:band1V>
      <a:tcTxStyle/>
      <a:tcStyle>
        <a:tcBdr/>
        <a:fill>
          <a:solidFill>
            <a:srgbClr val="E6E6E6"/>
          </a:solidFill>
        </a:fill>
      </a:tcStyle>
    </a:band1V>
    <a:band2V>
      <a:tcTxStyle/>
      <a:tcStyle>
        <a:tcBdr/>
      </a:tcStyle>
    </a:band2V>
    <a:lastCol>
      <a:tcTxStyle b="on" i="off">
        <a:font>
          <a:latin typeface="Avenir Next LT Pro"/>
          <a:ea typeface="Avenir Next LT Pro"/>
          <a:cs typeface="Avenir Next LT Pro"/>
        </a:font>
        <a:schemeClr val="lt1"/>
      </a:tcTxStyle>
      <a:tcStyle>
        <a:tcBdr/>
        <a:fill>
          <a:solidFill>
            <a:schemeClr val="accent2"/>
          </a:solidFill>
        </a:fill>
      </a:tcStyle>
    </a:lastCol>
    <a:firstCol>
      <a:tcTxStyle b="on" i="off">
        <a:font>
          <a:latin typeface="Avenir Next LT Pro"/>
          <a:ea typeface="Avenir Next LT Pro"/>
          <a:cs typeface="Avenir Next LT Pro"/>
        </a:font>
        <a:schemeClr val="lt1"/>
      </a:tcTxStyle>
      <a:tcStyle>
        <a:tcBdr/>
        <a:fill>
          <a:solidFill>
            <a:schemeClr val="accent2"/>
          </a:solidFill>
        </a:fill>
      </a:tcStyle>
    </a:firstCol>
    <a:lastRow>
      <a:tcTxStyle b="on" i="off"/>
      <a:tcStyle>
        <a:tcBdr>
          <a:top>
            <a:ln w="50800" cap="flat" cmpd="sng">
              <a:solidFill>
                <a:schemeClr val="dk1"/>
              </a:solidFill>
              <a:prstDash val="solid"/>
              <a:round/>
              <a:headEnd type="none" w="sm" len="sm"/>
              <a:tailEnd type="none" w="sm" len="sm"/>
            </a:ln>
          </a:top>
        </a:tcBdr>
        <a:fill>
          <a:solidFill>
            <a:schemeClr val="lt1"/>
          </a:solidFill>
        </a:fill>
      </a:tcStyle>
    </a:lastRow>
    <a:seCell>
      <a:tcTxStyle b="on" i="off">
        <a:font>
          <a:latin typeface="Avenir Next LT Pro"/>
          <a:ea typeface="Avenir Next LT Pro"/>
          <a:cs typeface="Avenir Next LT Pro"/>
        </a:font>
        <a:schemeClr val="dk1"/>
      </a:tcTxStyle>
      <a:tcStyle>
        <a:tcBdr/>
      </a:tcStyle>
    </a:seCell>
    <a:swCell>
      <a:tcTxStyle b="on" i="off">
        <a:font>
          <a:latin typeface="Avenir Next LT Pro"/>
          <a:ea typeface="Avenir Next LT Pro"/>
          <a:cs typeface="Avenir Next LT Pro"/>
        </a:font>
        <a:schemeClr val="dk1"/>
      </a:tcTxStyle>
      <a:tcStyle>
        <a:tcBdr/>
      </a:tcStyle>
    </a:swCell>
    <a:firstRow>
      <a:tcTxStyle b="on" i="off">
        <a:font>
          <a:latin typeface="Avenir Next LT Pro"/>
          <a:ea typeface="Avenir Next LT Pro"/>
          <a:cs typeface="Avenir Next LT Pro"/>
        </a:font>
        <a:schemeClr val="lt1"/>
      </a:tcTxStyle>
      <a:tcStyle>
        <a:tcBdr>
          <a:bottom>
            <a:ln w="25400" cap="flat" cmpd="sng">
              <a:solidFill>
                <a:schemeClr val="dk1"/>
              </a:solidFill>
              <a:prstDash val="solid"/>
              <a:round/>
              <a:headEnd type="none" w="sm" len="sm"/>
              <a:tailEnd type="none" w="sm" len="sm"/>
            </a:ln>
          </a:bottom>
        </a:tcBdr>
        <a:fill>
          <a:solidFill>
            <a:schemeClr val="accent2"/>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7" d="100"/>
          <a:sy n="67" d="100"/>
        </p:scale>
        <p:origin x="548" y="44"/>
      </p:cViewPr>
      <p:guideLst>
        <p:guide pos="360"/>
        <p:guide pos="7392"/>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3.fntdata"/><Relationship Id="rId68"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6.fntdata"/><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font" Target="fonts/font1.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72" Type="http://customschemas.google.com/relationships/presentationmetadata" Target="meta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7.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2.fntdata"/><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font" Target="fonts/font5.fntdata"/><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l-GR"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 name="Google Shape;160;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b="0" i="0">
              <a:latin typeface="Quattrocento Sans"/>
              <a:ea typeface="Quattrocento Sans"/>
              <a:cs typeface="Quattrocento Sans"/>
              <a:sym typeface="Quattrocento Sans"/>
            </a:endParaRPr>
          </a:p>
          <a:p>
            <a:pPr marL="0" lvl="0" indent="0" algn="l" rtl="0">
              <a:spcBef>
                <a:spcPts val="0"/>
              </a:spcBef>
              <a:spcAft>
                <a:spcPts val="0"/>
              </a:spcAft>
              <a:buNone/>
            </a:pPr>
            <a:r>
              <a:rPr lang="el-GR"/>
              <a:t>ID=d924773e-9a16-4d6d-9803-8cb819e99682</a:t>
            </a:r>
            <a:br>
              <a:rPr lang="el-GR"/>
            </a:br>
            <a:r>
              <a:rPr lang="el-GR"/>
              <a:t>Recipe=text_billboard</a:t>
            </a:r>
            <a:br>
              <a:rPr lang="el-GR"/>
            </a:br>
            <a:r>
              <a:rPr lang="el-GR"/>
              <a:t>Type=TextOnly</a:t>
            </a:r>
            <a:br>
              <a:rPr lang="el-GR"/>
            </a:br>
            <a:r>
              <a:rPr lang="el-GR"/>
              <a:t>Variant=0</a:t>
            </a:r>
            <a:br>
              <a:rPr lang="el-GR"/>
            </a:br>
            <a:r>
              <a:rPr lang="el-GR"/>
              <a:t>FamilyID=AccentBoxWalbaum_Zero</a:t>
            </a:r>
            <a:endParaRPr/>
          </a:p>
        </p:txBody>
      </p:sp>
      <p:sp>
        <p:nvSpPr>
          <p:cNvPr id="161" name="Google Shape;161;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7">
          <a:extLst>
            <a:ext uri="{FF2B5EF4-FFF2-40B4-BE49-F238E27FC236}">
              <a16:creationId xmlns:a16="http://schemas.microsoft.com/office/drawing/2014/main" id="{9EFECD19-43E2-E1FC-293E-CC4D4FC346F3}"/>
            </a:ext>
          </a:extLst>
        </p:cNvPr>
        <p:cNvGrpSpPr/>
        <p:nvPr/>
      </p:nvGrpSpPr>
      <p:grpSpPr>
        <a:xfrm>
          <a:off x="0" y="0"/>
          <a:ext cx="0" cy="0"/>
          <a:chOff x="0" y="0"/>
          <a:chExt cx="0" cy="0"/>
        </a:xfrm>
      </p:grpSpPr>
      <p:sp>
        <p:nvSpPr>
          <p:cNvPr id="628" name="Google Shape;628;p46:notes">
            <a:extLst>
              <a:ext uri="{FF2B5EF4-FFF2-40B4-BE49-F238E27FC236}">
                <a16:creationId xmlns:a16="http://schemas.microsoft.com/office/drawing/2014/main" id="{78387C50-0C2C-61A8-A5E4-5CE9E85928C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9" name="Google Shape;629;p46:notes">
            <a:extLst>
              <a:ext uri="{FF2B5EF4-FFF2-40B4-BE49-F238E27FC236}">
                <a16:creationId xmlns:a16="http://schemas.microsoft.com/office/drawing/2014/main" id="{F46E546D-F377-74BB-8B18-6B19DCBCF7C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459477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0" name="Google Shape;17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6" name="Google Shape;17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 name="Google Shape;20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3" name="Google Shape;21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1" name="Google Shape;22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 name="Google Shape;22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7" name="Google Shape;23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5" name="Google Shape;245;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0" name="Google Shape;26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2" name="Google Shape;302;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8" name="Google Shape;308;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7" name="Google Shape;327;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5" name="Google Shape;345;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2" name="Google Shape;362;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1" name="Google Shape;371;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2" name="Google Shape;382;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2" name="Google Shape;392;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5" name="Google Shape;405;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2" name="Google Shape;412;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b="0" i="0">
              <a:latin typeface="Quattrocento Sans"/>
              <a:ea typeface="Quattrocento Sans"/>
              <a:cs typeface="Quattrocento Sans"/>
              <a:sym typeface="Quattrocento Sans"/>
            </a:endParaRPr>
          </a:p>
          <a:p>
            <a:pPr marL="0" lvl="0" indent="0" algn="l" rtl="0">
              <a:spcBef>
                <a:spcPts val="0"/>
              </a:spcBef>
              <a:spcAft>
                <a:spcPts val="0"/>
              </a:spcAft>
              <a:buNone/>
            </a:pPr>
            <a:r>
              <a:rPr lang="el-GR"/>
              <a:t>ID=d924773e-9a16-4d6d-9803-8cb819e99682</a:t>
            </a:r>
            <a:br>
              <a:rPr lang="el-GR"/>
            </a:br>
            <a:r>
              <a:rPr lang="el-GR"/>
              <a:t>Recipe=text_billboard</a:t>
            </a:r>
            <a:br>
              <a:rPr lang="el-GR"/>
            </a:br>
            <a:r>
              <a:rPr lang="el-GR"/>
              <a:t>Type=TextOnly</a:t>
            </a:r>
            <a:br>
              <a:rPr lang="el-GR"/>
            </a:br>
            <a:r>
              <a:rPr lang="el-GR"/>
              <a:t>Variant=0</a:t>
            </a:r>
            <a:br>
              <a:rPr lang="el-GR"/>
            </a:br>
            <a:r>
              <a:rPr lang="el-GR"/>
              <a:t>FamilyID=AccentBoxWalbaum_Zero</a:t>
            </a:r>
            <a:endParaRPr/>
          </a:p>
        </p:txBody>
      </p:sp>
      <p:sp>
        <p:nvSpPr>
          <p:cNvPr id="413" name="Google Shape;413;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28</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8" name="Google Shape;418;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1" name="Google Shape;431;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a:extLst>
            <a:ext uri="{FF2B5EF4-FFF2-40B4-BE49-F238E27FC236}">
              <a16:creationId xmlns:a16="http://schemas.microsoft.com/office/drawing/2014/main" id="{95D50049-5265-54B4-D0BB-96AC8F818BB6}"/>
            </a:ext>
          </a:extLst>
        </p:cNvPr>
        <p:cNvGrpSpPr/>
        <p:nvPr/>
      </p:nvGrpSpPr>
      <p:grpSpPr>
        <a:xfrm>
          <a:off x="0" y="0"/>
          <a:ext cx="0" cy="0"/>
          <a:chOff x="0" y="0"/>
          <a:chExt cx="0" cy="0"/>
        </a:xfrm>
      </p:grpSpPr>
      <p:sp>
        <p:nvSpPr>
          <p:cNvPr id="430" name="Google Shape;430;p24:notes">
            <a:extLst>
              <a:ext uri="{FF2B5EF4-FFF2-40B4-BE49-F238E27FC236}">
                <a16:creationId xmlns:a16="http://schemas.microsoft.com/office/drawing/2014/main" id="{100BE373-9C92-1CC5-FD5B-D3343702FFA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1" name="Google Shape;431;p24:notes">
            <a:extLst>
              <a:ext uri="{FF2B5EF4-FFF2-40B4-BE49-F238E27FC236}">
                <a16:creationId xmlns:a16="http://schemas.microsoft.com/office/drawing/2014/main" id="{8DCCA80F-083D-6AF9-9759-3D2C00D8702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3202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9" name="Google Shape;439;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8" name="Google Shape;448;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6" name="Google Shape;456;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4" name="Google Shape;464;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9" name="Google Shape;469;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8" name="Google Shape;478;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9" name="Google Shape;489;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6" name="Google Shape;496;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6" name="Google Shape;516;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3" name="Google Shape;523;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p:cNvGrpSpPr/>
        <p:nvPr/>
      </p:nvGrpSpPr>
      <p:grpSpPr>
        <a:xfrm>
          <a:off x="0" y="0"/>
          <a:ext cx="0" cy="0"/>
          <a:chOff x="0" y="0"/>
          <a:chExt cx="0" cy="0"/>
        </a:xfrm>
      </p:grpSpPr>
      <p:sp>
        <p:nvSpPr>
          <p:cNvPr id="529" name="Google Shape;529;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0" name="Google Shape;530;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7" name="Google Shape;537;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4" name="Google Shape;544;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1" name="Google Shape;551;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7" name="Google Shape;557;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6" name="Google Shape;566;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p4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5" name="Google Shape;575;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
        <p:cNvGrpSpPr/>
        <p:nvPr/>
      </p:nvGrpSpPr>
      <p:grpSpPr>
        <a:xfrm>
          <a:off x="0" y="0"/>
          <a:ext cx="0" cy="0"/>
          <a:chOff x="0" y="0"/>
          <a:chExt cx="0" cy="0"/>
        </a:xfrm>
      </p:grpSpPr>
      <p:sp>
        <p:nvSpPr>
          <p:cNvPr id="581" name="Google Shape;581;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2" name="Google Shape;582;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p4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8" name="Google Shape;598;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p4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5" name="Google Shape;605;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8"/>
        <p:cNvGrpSpPr/>
        <p:nvPr/>
      </p:nvGrpSpPr>
      <p:grpSpPr>
        <a:xfrm>
          <a:off x="0" y="0"/>
          <a:ext cx="0" cy="0"/>
          <a:chOff x="0" y="0"/>
          <a:chExt cx="0" cy="0"/>
        </a:xfrm>
      </p:grpSpPr>
      <p:sp>
        <p:nvSpPr>
          <p:cNvPr id="619" name="Google Shape;619;p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0" name="Google Shape;620;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7">
          <a:extLst>
            <a:ext uri="{FF2B5EF4-FFF2-40B4-BE49-F238E27FC236}">
              <a16:creationId xmlns:a16="http://schemas.microsoft.com/office/drawing/2014/main" id="{4C305C6A-8D92-4659-41F8-5A542940AB16}"/>
            </a:ext>
          </a:extLst>
        </p:cNvPr>
        <p:cNvGrpSpPr/>
        <p:nvPr/>
      </p:nvGrpSpPr>
      <p:grpSpPr>
        <a:xfrm>
          <a:off x="0" y="0"/>
          <a:ext cx="0" cy="0"/>
          <a:chOff x="0" y="0"/>
          <a:chExt cx="0" cy="0"/>
        </a:xfrm>
      </p:grpSpPr>
      <p:sp>
        <p:nvSpPr>
          <p:cNvPr id="628" name="Google Shape;628;p46:notes">
            <a:extLst>
              <a:ext uri="{FF2B5EF4-FFF2-40B4-BE49-F238E27FC236}">
                <a16:creationId xmlns:a16="http://schemas.microsoft.com/office/drawing/2014/main" id="{6C5EF9ED-4BBD-C8E1-A7FC-8499698DC6A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9" name="Google Shape;629;p46:notes">
            <a:extLst>
              <a:ext uri="{FF2B5EF4-FFF2-40B4-BE49-F238E27FC236}">
                <a16:creationId xmlns:a16="http://schemas.microsoft.com/office/drawing/2014/main" id="{8513290F-B762-8CA7-C38E-4678AFFEE16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846563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7"/>
        <p:cNvGrpSpPr/>
        <p:nvPr/>
      </p:nvGrpSpPr>
      <p:grpSpPr>
        <a:xfrm>
          <a:off x="0" y="0"/>
          <a:ext cx="0" cy="0"/>
          <a:chOff x="0" y="0"/>
          <a:chExt cx="0" cy="0"/>
        </a:xfrm>
      </p:grpSpPr>
      <p:sp>
        <p:nvSpPr>
          <p:cNvPr id="628" name="Google Shape;628;p4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9" name="Google Shape;629;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Google Shape;635;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6" name="Google Shape;636;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0"/>
        <p:cNvGrpSpPr/>
        <p:nvPr/>
      </p:nvGrpSpPr>
      <p:grpSpPr>
        <a:xfrm>
          <a:off x="0" y="0"/>
          <a:ext cx="0" cy="0"/>
          <a:chOff x="0" y="0"/>
          <a:chExt cx="0" cy="0"/>
        </a:xfrm>
      </p:grpSpPr>
      <p:sp>
        <p:nvSpPr>
          <p:cNvPr id="661" name="Google Shape;661;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2" name="Google Shape;662;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2"/>
        <p:cNvGrpSpPr/>
        <p:nvPr/>
      </p:nvGrpSpPr>
      <p:grpSpPr>
        <a:xfrm>
          <a:off x="0" y="0"/>
          <a:ext cx="0" cy="0"/>
          <a:chOff x="0" y="0"/>
          <a:chExt cx="0" cy="0"/>
        </a:xfrm>
      </p:grpSpPr>
      <p:sp>
        <p:nvSpPr>
          <p:cNvPr id="673" name="Google Shape;673;p5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4" name="Google Shape;674;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8" name="Google Shape;688;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55"/>
          <p:cNvSpPr/>
          <p:nvPr/>
        </p:nvSpPr>
        <p:spPr>
          <a:xfrm>
            <a:off x="1528762" y="1473243"/>
            <a:ext cx="9144000" cy="3007447"/>
          </a:xfrm>
          <a:prstGeom prst="rect">
            <a:avLst/>
          </a:prstGeom>
          <a:solidFill>
            <a:schemeClr val="lt1"/>
          </a:solidFill>
          <a:ln w="12700" cap="flat" cmpd="sng">
            <a:solidFill>
              <a:srgbClr val="E8E8E8"/>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17" name="Google Shape;17;p55"/>
          <p:cNvSpPr txBox="1">
            <a:spLocks noGrp="1"/>
          </p:cNvSpPr>
          <p:nvPr>
            <p:ph type="ctrTitle"/>
          </p:nvPr>
        </p:nvSpPr>
        <p:spPr>
          <a:xfrm>
            <a:off x="1801368" y="1664208"/>
            <a:ext cx="8586216" cy="2176272"/>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6600"/>
              <a:buFont typeface="Avenir"/>
              <a:buNone/>
              <a:defRPr sz="6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55"/>
          <p:cNvSpPr txBox="1">
            <a:spLocks noGrp="1"/>
          </p:cNvSpPr>
          <p:nvPr>
            <p:ph type="subTitle" idx="1"/>
          </p:nvPr>
        </p:nvSpPr>
        <p:spPr>
          <a:xfrm>
            <a:off x="2487168" y="4142232"/>
            <a:ext cx="7223760" cy="685800"/>
          </a:xfrm>
          <a:prstGeom prst="rect">
            <a:avLst/>
          </a:prstGeom>
          <a:solidFill>
            <a:schemeClr val="accent1"/>
          </a:solidFill>
          <a:ln>
            <a:noFill/>
          </a:ln>
        </p:spPr>
        <p:txBody>
          <a:bodyPr spcFirstLastPara="1" wrap="square" lIns="91425" tIns="45700" rIns="91425" bIns="45700" anchor="ctr" anchorCtr="0">
            <a:normAutofit/>
          </a:bodyPr>
          <a:lstStyle>
            <a:lvl1pPr lvl="0" algn="ctr">
              <a:lnSpc>
                <a:spcPct val="110000"/>
              </a:lnSpc>
              <a:spcBef>
                <a:spcPts val="1000"/>
              </a:spcBef>
              <a:spcAft>
                <a:spcPts val="0"/>
              </a:spcAft>
              <a:buClr>
                <a:schemeClr val="lt1"/>
              </a:buClr>
              <a:buSzPts val="2800"/>
              <a:buNone/>
              <a:defRPr sz="2800">
                <a:solidFill>
                  <a:schemeClr val="lt1"/>
                </a:solidFill>
              </a:defRPr>
            </a:lvl1pPr>
            <a:lvl2pPr lvl="1" algn="ctr">
              <a:lnSpc>
                <a:spcPct val="110000"/>
              </a:lnSpc>
              <a:spcBef>
                <a:spcPts val="500"/>
              </a:spcBef>
              <a:spcAft>
                <a:spcPts val="0"/>
              </a:spcAft>
              <a:buClr>
                <a:schemeClr val="dk1"/>
              </a:buClr>
              <a:buSzPts val="2000"/>
              <a:buNone/>
              <a:defRPr sz="2000"/>
            </a:lvl2pPr>
            <a:lvl3pPr lvl="2" algn="ctr">
              <a:lnSpc>
                <a:spcPct val="110000"/>
              </a:lnSpc>
              <a:spcBef>
                <a:spcPts val="500"/>
              </a:spcBef>
              <a:spcAft>
                <a:spcPts val="0"/>
              </a:spcAft>
              <a:buClr>
                <a:schemeClr val="dk1"/>
              </a:buClr>
              <a:buSzPts val="1800"/>
              <a:buNone/>
              <a:defRPr sz="1800"/>
            </a:lvl3pPr>
            <a:lvl4pPr lvl="3" algn="ctr">
              <a:lnSpc>
                <a:spcPct val="110000"/>
              </a:lnSpc>
              <a:spcBef>
                <a:spcPts val="500"/>
              </a:spcBef>
              <a:spcAft>
                <a:spcPts val="0"/>
              </a:spcAft>
              <a:buClr>
                <a:schemeClr val="dk1"/>
              </a:buClr>
              <a:buSzPts val="1600"/>
              <a:buNone/>
              <a:defRPr sz="1600"/>
            </a:lvl4pPr>
            <a:lvl5pPr lvl="4" algn="ctr">
              <a:lnSpc>
                <a:spcPct val="11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9"/>
        <p:cNvGrpSpPr/>
        <p:nvPr/>
      </p:nvGrpSpPr>
      <p:grpSpPr>
        <a:xfrm>
          <a:off x="0" y="0"/>
          <a:ext cx="0" cy="0"/>
          <a:chOff x="0" y="0"/>
          <a:chExt cx="0" cy="0"/>
        </a:xfrm>
      </p:grpSpPr>
      <p:sp>
        <p:nvSpPr>
          <p:cNvPr id="20" name="Google Shape;20;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3"/>
        <p:cNvGrpSpPr/>
        <p:nvPr/>
      </p:nvGrpSpPr>
      <p:grpSpPr>
        <a:xfrm>
          <a:off x="0" y="0"/>
          <a:ext cx="0" cy="0"/>
          <a:chOff x="0" y="0"/>
          <a:chExt cx="0" cy="0"/>
        </a:xfrm>
      </p:grpSpPr>
      <p:sp>
        <p:nvSpPr>
          <p:cNvPr id="24" name="Google Shape;24;p57"/>
          <p:cNvSpPr/>
          <p:nvPr/>
        </p:nvSpPr>
        <p:spPr>
          <a:xfrm>
            <a:off x="665853" y="1533525"/>
            <a:ext cx="10917063" cy="3790950"/>
          </a:xfrm>
          <a:prstGeom prst="rect">
            <a:avLst/>
          </a:prstGeom>
          <a:solidFill>
            <a:schemeClr val="lt1"/>
          </a:solidFill>
          <a:ln w="12700" cap="flat" cmpd="sng">
            <a:solidFill>
              <a:srgbClr val="E8E8E8"/>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25" name="Google Shape;25;p57"/>
          <p:cNvSpPr/>
          <p:nvPr/>
        </p:nvSpPr>
        <p:spPr>
          <a:xfrm>
            <a:off x="609084" y="2971798"/>
            <a:ext cx="128016" cy="9144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26" name="Google Shape;26;p57"/>
          <p:cNvSpPr txBox="1">
            <a:spLocks noGrp="1"/>
          </p:cNvSpPr>
          <p:nvPr>
            <p:ph type="title"/>
          </p:nvPr>
        </p:nvSpPr>
        <p:spPr>
          <a:xfrm>
            <a:off x="1078992" y="1938528"/>
            <a:ext cx="10177272" cy="29900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5400"/>
              <a:buFont typeface="Avenir"/>
              <a:buNone/>
              <a:defRPr sz="5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with pictures">
  <p:cSld name="Title and Content with pictures">
    <p:spTree>
      <p:nvGrpSpPr>
        <p:cNvPr id="1" name="Shape 30"/>
        <p:cNvGrpSpPr/>
        <p:nvPr/>
      </p:nvGrpSpPr>
      <p:grpSpPr>
        <a:xfrm>
          <a:off x="0" y="0"/>
          <a:ext cx="0" cy="0"/>
          <a:chOff x="0" y="0"/>
          <a:chExt cx="0" cy="0"/>
        </a:xfrm>
      </p:grpSpPr>
      <p:sp>
        <p:nvSpPr>
          <p:cNvPr id="31" name="Google Shape;31;p58"/>
          <p:cNvSpPr txBox="1">
            <a:spLocks noGrp="1"/>
          </p:cNvSpPr>
          <p:nvPr>
            <p:ph type="title"/>
          </p:nvPr>
        </p:nvSpPr>
        <p:spPr>
          <a:xfrm>
            <a:off x="5084064" y="1078992"/>
            <a:ext cx="6272784" cy="1536192"/>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5200"/>
              <a:buFont typeface="Avenir"/>
              <a:buNone/>
              <a:defRPr sz="5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58"/>
          <p:cNvSpPr txBox="1">
            <a:spLocks noGrp="1"/>
          </p:cNvSpPr>
          <p:nvPr>
            <p:ph type="body" idx="1"/>
          </p:nvPr>
        </p:nvSpPr>
        <p:spPr>
          <a:xfrm>
            <a:off x="5084064" y="3355848"/>
            <a:ext cx="6272784" cy="2825496"/>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Clr>
                <a:schemeClr val="dk1"/>
              </a:buClr>
              <a:buSzPts val="1800"/>
              <a:buNone/>
              <a:defRPr sz="18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58"/>
          <p:cNvSpPr txBox="1">
            <a:spLocks noGrp="1"/>
          </p:cNvSpPr>
          <p:nvPr>
            <p:ph type="dt" idx="10"/>
          </p:nvPr>
        </p:nvSpPr>
        <p:spPr>
          <a:xfrm>
            <a:off x="905256"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58"/>
          <p:cNvSpPr txBox="1">
            <a:spLocks noGrp="1"/>
          </p:cNvSpPr>
          <p:nvPr>
            <p:ph type="ftr" idx="11"/>
          </p:nvPr>
        </p:nvSpPr>
        <p:spPr>
          <a:xfrm>
            <a:off x="4041648"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8"/>
          <p:cNvSpPr txBox="1">
            <a:spLocks noGrp="1"/>
          </p:cNvSpPr>
          <p:nvPr>
            <p:ph type="sldNum" idx="12"/>
          </p:nvPr>
        </p:nvSpPr>
        <p:spPr>
          <a:xfrm>
            <a:off x="8540496"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
        <p:nvSpPr>
          <p:cNvPr id="36" name="Google Shape;36;p58"/>
          <p:cNvSpPr/>
          <p:nvPr/>
        </p:nvSpPr>
        <p:spPr>
          <a:xfrm rot="5400000">
            <a:off x="5317960" y="363389"/>
            <a:ext cx="73152" cy="54864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37" name="Google Shape;37;p58"/>
          <p:cNvSpPr/>
          <p:nvPr/>
        </p:nvSpPr>
        <p:spPr>
          <a:xfrm>
            <a:off x="5099266" y="2935541"/>
            <a:ext cx="6217920" cy="18288"/>
          </a:xfrm>
          <a:prstGeom prst="rect">
            <a:avLst/>
          </a:prstGeom>
          <a:solidFill>
            <a:srgbClr val="C8C8C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38" name="Google Shape;38;p58"/>
          <p:cNvSpPr>
            <a:spLocks noGrp="1"/>
          </p:cNvSpPr>
          <p:nvPr>
            <p:ph type="pic" idx="2"/>
          </p:nvPr>
        </p:nvSpPr>
        <p:spPr>
          <a:xfrm>
            <a:off x="457200" y="603504"/>
            <a:ext cx="4050792" cy="5577840"/>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with 2 pictures">
  <p:cSld name="Title and Content with 2 pictures">
    <p:spTree>
      <p:nvGrpSpPr>
        <p:cNvPr id="1" name="Shape 39"/>
        <p:cNvGrpSpPr/>
        <p:nvPr/>
      </p:nvGrpSpPr>
      <p:grpSpPr>
        <a:xfrm>
          <a:off x="0" y="0"/>
          <a:ext cx="0" cy="0"/>
          <a:chOff x="0" y="0"/>
          <a:chExt cx="0" cy="0"/>
        </a:xfrm>
      </p:grpSpPr>
      <p:sp>
        <p:nvSpPr>
          <p:cNvPr id="40" name="Google Shape;40;p59"/>
          <p:cNvSpPr txBox="1">
            <a:spLocks noGrp="1"/>
          </p:cNvSpPr>
          <p:nvPr>
            <p:ph type="title"/>
          </p:nvPr>
        </p:nvSpPr>
        <p:spPr>
          <a:xfrm>
            <a:off x="612648" y="1078992"/>
            <a:ext cx="6272784" cy="1536192"/>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5200"/>
              <a:buFont typeface="Avenir"/>
              <a:buNone/>
              <a:defRPr sz="5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59"/>
          <p:cNvSpPr txBox="1">
            <a:spLocks noGrp="1"/>
          </p:cNvSpPr>
          <p:nvPr>
            <p:ph type="body" idx="1"/>
          </p:nvPr>
        </p:nvSpPr>
        <p:spPr>
          <a:xfrm>
            <a:off x="612648" y="3355848"/>
            <a:ext cx="6272784" cy="2825496"/>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Clr>
                <a:schemeClr val="dk1"/>
              </a:buClr>
              <a:buSzPts val="1800"/>
              <a:buNone/>
              <a:defRPr sz="18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59"/>
          <p:cNvSpPr txBox="1">
            <a:spLocks noGrp="1"/>
          </p:cNvSpPr>
          <p:nvPr>
            <p:ph type="sldNum" idx="12"/>
          </p:nvPr>
        </p:nvSpPr>
        <p:spPr>
          <a:xfrm>
            <a:off x="5605272" y="6356350"/>
            <a:ext cx="128016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
        <p:nvSpPr>
          <p:cNvPr id="43" name="Google Shape;43;p59"/>
          <p:cNvSpPr/>
          <p:nvPr/>
        </p:nvSpPr>
        <p:spPr>
          <a:xfrm rot="5400000">
            <a:off x="850392" y="365760"/>
            <a:ext cx="73152" cy="54864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44" name="Google Shape;44;p59"/>
          <p:cNvSpPr>
            <a:spLocks noGrp="1"/>
          </p:cNvSpPr>
          <p:nvPr>
            <p:ph type="pic" idx="2"/>
          </p:nvPr>
        </p:nvSpPr>
        <p:spPr>
          <a:xfrm>
            <a:off x="7680960" y="4352544"/>
            <a:ext cx="4507992" cy="2505456"/>
          </a:xfrm>
          <a:prstGeom prst="rect">
            <a:avLst/>
          </a:prstGeom>
          <a:noFill/>
          <a:ln>
            <a:noFill/>
          </a:ln>
        </p:spPr>
      </p:sp>
      <p:sp>
        <p:nvSpPr>
          <p:cNvPr id="45" name="Google Shape;45;p59"/>
          <p:cNvSpPr>
            <a:spLocks noGrp="1"/>
          </p:cNvSpPr>
          <p:nvPr>
            <p:ph type="pic" idx="3"/>
          </p:nvPr>
        </p:nvSpPr>
        <p:spPr>
          <a:xfrm>
            <a:off x="7680960" y="0"/>
            <a:ext cx="4507992" cy="4123944"/>
          </a:xfrm>
          <a:prstGeom prst="rect">
            <a:avLst/>
          </a:prstGeom>
          <a:noFill/>
          <a:ln>
            <a:noFill/>
          </a:ln>
        </p:spPr>
      </p:sp>
      <p:sp>
        <p:nvSpPr>
          <p:cNvPr id="46" name="Google Shape;46;p59"/>
          <p:cNvSpPr/>
          <p:nvPr/>
        </p:nvSpPr>
        <p:spPr>
          <a:xfrm>
            <a:off x="621792" y="2935541"/>
            <a:ext cx="6217920" cy="18288"/>
          </a:xfrm>
          <a:prstGeom prst="rect">
            <a:avLst/>
          </a:prstGeom>
          <a:solidFill>
            <a:srgbClr val="C8C8C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7"/>
        <p:cNvGrpSpPr/>
        <p:nvPr/>
      </p:nvGrpSpPr>
      <p:grpSpPr>
        <a:xfrm>
          <a:off x="0" y="0"/>
          <a:ext cx="0" cy="0"/>
          <a:chOff x="0" y="0"/>
          <a:chExt cx="0" cy="0"/>
        </a:xfrm>
      </p:grpSpPr>
      <p:sp>
        <p:nvSpPr>
          <p:cNvPr id="48" name="Google Shape;48;p60"/>
          <p:cNvSpPr/>
          <p:nvPr/>
        </p:nvSpPr>
        <p:spPr>
          <a:xfrm>
            <a:off x="558209" y="0"/>
            <a:ext cx="11167447" cy="2018806"/>
          </a:xfrm>
          <a:prstGeom prst="rect">
            <a:avLst/>
          </a:prstGeom>
          <a:solidFill>
            <a:schemeClr val="lt1"/>
          </a:solidFill>
          <a:ln w="9525" cap="flat" cmpd="sng">
            <a:solidFill>
              <a:srgbClr val="E8E8E8"/>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49" name="Google Shape;49;p60"/>
          <p:cNvSpPr/>
          <p:nvPr/>
        </p:nvSpPr>
        <p:spPr>
          <a:xfrm>
            <a:off x="498834" y="787352"/>
            <a:ext cx="128016" cy="70408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50" name="Google Shape;50;p60"/>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000"/>
              <a:buFont typeface="Avenir"/>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60"/>
          <p:cNvSpPr txBox="1">
            <a:spLocks noGrp="1"/>
          </p:cNvSpPr>
          <p:nvPr>
            <p:ph type="body" idx="1"/>
          </p:nvPr>
        </p:nvSpPr>
        <p:spPr>
          <a:xfrm>
            <a:off x="1115568" y="2478024"/>
            <a:ext cx="10168128" cy="3694176"/>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1000"/>
              </a:spcBef>
              <a:spcAft>
                <a:spcPts val="0"/>
              </a:spcAft>
              <a:buClr>
                <a:schemeClr val="dk1"/>
              </a:buClr>
              <a:buSzPts val="1800"/>
              <a:buChar char="•"/>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 name="Google Shape;52;p60"/>
          <p:cNvSpPr txBox="1">
            <a:spLocks noGrp="1"/>
          </p:cNvSpPr>
          <p:nvPr>
            <p:ph type="dt" idx="10"/>
          </p:nvPr>
        </p:nvSpPr>
        <p:spPr>
          <a:xfrm>
            <a:off x="1101852"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6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60"/>
          <p:cNvSpPr txBox="1">
            <a:spLocks noGrp="1"/>
          </p:cNvSpPr>
          <p:nvPr>
            <p:ph type="sldNum" idx="12"/>
          </p:nvPr>
        </p:nvSpPr>
        <p:spPr>
          <a:xfrm>
            <a:off x="8540496"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Quote" type="secHead">
  <p:cSld name="SECTION_HEADER">
    <p:spTree>
      <p:nvGrpSpPr>
        <p:cNvPr id="1" name="Shape 55"/>
        <p:cNvGrpSpPr/>
        <p:nvPr/>
      </p:nvGrpSpPr>
      <p:grpSpPr>
        <a:xfrm>
          <a:off x="0" y="0"/>
          <a:ext cx="0" cy="0"/>
          <a:chOff x="0" y="0"/>
          <a:chExt cx="0" cy="0"/>
        </a:xfrm>
      </p:grpSpPr>
      <p:sp>
        <p:nvSpPr>
          <p:cNvPr id="56" name="Google Shape;56;p61"/>
          <p:cNvSpPr txBox="1">
            <a:spLocks noGrp="1"/>
          </p:cNvSpPr>
          <p:nvPr>
            <p:ph type="title"/>
          </p:nvPr>
        </p:nvSpPr>
        <p:spPr>
          <a:xfrm>
            <a:off x="557784" y="640080"/>
            <a:ext cx="10890504" cy="41148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800"/>
              <a:buFont typeface="Avenir"/>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61"/>
          <p:cNvSpPr/>
          <p:nvPr/>
        </p:nvSpPr>
        <p:spPr>
          <a:xfrm>
            <a:off x="558210" y="4981421"/>
            <a:ext cx="11134956" cy="822960"/>
          </a:xfrm>
          <a:prstGeom prst="rect">
            <a:avLst/>
          </a:prstGeom>
          <a:solidFill>
            <a:schemeClr val="lt1"/>
          </a:solidFill>
          <a:ln w="12700" cap="flat" cmpd="sng">
            <a:solidFill>
              <a:srgbClr val="E8E8E8"/>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58" name="Google Shape;58;p61"/>
          <p:cNvSpPr/>
          <p:nvPr/>
        </p:nvSpPr>
        <p:spPr>
          <a:xfrm>
            <a:off x="498834" y="5118581"/>
            <a:ext cx="146304" cy="54864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59" name="Google Shape;59;p61"/>
          <p:cNvSpPr txBox="1">
            <a:spLocks noGrp="1"/>
          </p:cNvSpPr>
          <p:nvPr>
            <p:ph type="body" idx="1"/>
          </p:nvPr>
        </p:nvSpPr>
        <p:spPr>
          <a:xfrm>
            <a:off x="841248" y="5102352"/>
            <a:ext cx="10607040" cy="585216"/>
          </a:xfrm>
          <a:prstGeom prst="rect">
            <a:avLst/>
          </a:prstGeom>
          <a:solidFill>
            <a:schemeClr val="accent1"/>
          </a:solidFill>
          <a:ln>
            <a:noFill/>
          </a:ln>
        </p:spPr>
        <p:txBody>
          <a:bodyPr spcFirstLastPara="1" wrap="square" lIns="91425" tIns="45700" rIns="91425" bIns="45700" anchor="ctr" anchorCtr="0">
            <a:normAutofit/>
          </a:bodyPr>
          <a:lstStyle>
            <a:lvl1pPr marL="457200" lvl="0" indent="-228600" algn="l">
              <a:lnSpc>
                <a:spcPct val="110000"/>
              </a:lnSpc>
              <a:spcBef>
                <a:spcPts val="1000"/>
              </a:spcBef>
              <a:spcAft>
                <a:spcPts val="0"/>
              </a:spcAft>
              <a:buClr>
                <a:schemeClr val="lt1"/>
              </a:buClr>
              <a:buSzPts val="2000"/>
              <a:buNone/>
              <a:defRPr sz="2000">
                <a:solidFill>
                  <a:schemeClr val="lt1"/>
                </a:solidFill>
              </a:defRPr>
            </a:lvl1pPr>
            <a:lvl2pPr marL="914400" lvl="1" indent="-228600" algn="l">
              <a:lnSpc>
                <a:spcPct val="110000"/>
              </a:lnSpc>
              <a:spcBef>
                <a:spcPts val="500"/>
              </a:spcBef>
              <a:spcAft>
                <a:spcPts val="0"/>
              </a:spcAft>
              <a:buClr>
                <a:srgbClr val="888888"/>
              </a:buClr>
              <a:buSzPts val="2000"/>
              <a:buNone/>
              <a:defRPr sz="2000">
                <a:solidFill>
                  <a:srgbClr val="888888"/>
                </a:solidFill>
              </a:defRPr>
            </a:lvl2pPr>
            <a:lvl3pPr marL="1371600" lvl="2" indent="-228600" algn="l">
              <a:lnSpc>
                <a:spcPct val="110000"/>
              </a:lnSpc>
              <a:spcBef>
                <a:spcPts val="500"/>
              </a:spcBef>
              <a:spcAft>
                <a:spcPts val="0"/>
              </a:spcAft>
              <a:buClr>
                <a:srgbClr val="888888"/>
              </a:buClr>
              <a:buSzPts val="1800"/>
              <a:buNone/>
              <a:defRPr sz="1800">
                <a:solidFill>
                  <a:srgbClr val="888888"/>
                </a:solidFill>
              </a:defRPr>
            </a:lvl3pPr>
            <a:lvl4pPr marL="1828800" lvl="3" indent="-228600" algn="l">
              <a:lnSpc>
                <a:spcPct val="110000"/>
              </a:lnSpc>
              <a:spcBef>
                <a:spcPts val="500"/>
              </a:spcBef>
              <a:spcAft>
                <a:spcPts val="0"/>
              </a:spcAft>
              <a:buClr>
                <a:srgbClr val="888888"/>
              </a:buClr>
              <a:buSzPts val="1600"/>
              <a:buNone/>
              <a:defRPr sz="1600">
                <a:solidFill>
                  <a:srgbClr val="888888"/>
                </a:solidFill>
              </a:defRPr>
            </a:lvl4pPr>
            <a:lvl5pPr marL="2286000" lvl="4" indent="-228600" algn="l">
              <a:lnSpc>
                <a:spcPct val="11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60" name="Google Shape;60;p61"/>
          <p:cNvSpPr txBox="1">
            <a:spLocks noGrp="1"/>
          </p:cNvSpPr>
          <p:nvPr>
            <p:ph type="dt" idx="10"/>
          </p:nvPr>
        </p:nvSpPr>
        <p:spPr>
          <a:xfrm>
            <a:off x="905256"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6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61"/>
          <p:cNvSpPr txBox="1">
            <a:spLocks noGrp="1"/>
          </p:cNvSpPr>
          <p:nvPr>
            <p:ph type="sldNum" idx="12"/>
          </p:nvPr>
        </p:nvSpPr>
        <p:spPr>
          <a:xfrm>
            <a:off x="8540496"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63"/>
        <p:cNvGrpSpPr/>
        <p:nvPr/>
      </p:nvGrpSpPr>
      <p:grpSpPr>
        <a:xfrm>
          <a:off x="0" y="0"/>
          <a:ext cx="0" cy="0"/>
          <a:chOff x="0" y="0"/>
          <a:chExt cx="0" cy="0"/>
        </a:xfrm>
      </p:grpSpPr>
      <p:sp>
        <p:nvSpPr>
          <p:cNvPr id="64" name="Google Shape;64;p62"/>
          <p:cNvSpPr/>
          <p:nvPr/>
        </p:nvSpPr>
        <p:spPr>
          <a:xfrm>
            <a:off x="665853" y="1533525"/>
            <a:ext cx="10917063" cy="3790950"/>
          </a:xfrm>
          <a:prstGeom prst="rect">
            <a:avLst/>
          </a:prstGeom>
          <a:solidFill>
            <a:schemeClr val="lt1"/>
          </a:solidFill>
          <a:ln w="12700" cap="flat" cmpd="sng">
            <a:solidFill>
              <a:srgbClr val="E8E8E8"/>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65" name="Google Shape;65;p62"/>
          <p:cNvSpPr txBox="1">
            <a:spLocks noGrp="1"/>
          </p:cNvSpPr>
          <p:nvPr>
            <p:ph type="title"/>
          </p:nvPr>
        </p:nvSpPr>
        <p:spPr>
          <a:xfrm>
            <a:off x="1078992" y="1938528"/>
            <a:ext cx="7013448" cy="29900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5400"/>
              <a:buFont typeface="Avenir"/>
              <a:buNone/>
              <a:defRPr sz="5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62"/>
          <p:cNvSpPr txBox="1">
            <a:spLocks noGrp="1"/>
          </p:cNvSpPr>
          <p:nvPr>
            <p:ph type="body" idx="1"/>
          </p:nvPr>
        </p:nvSpPr>
        <p:spPr>
          <a:xfrm>
            <a:off x="8613648" y="1938528"/>
            <a:ext cx="2688336" cy="2990088"/>
          </a:xfrm>
          <a:prstGeom prst="rect">
            <a:avLst/>
          </a:prstGeom>
          <a:solidFill>
            <a:schemeClr val="accent1"/>
          </a:solidFill>
          <a:ln>
            <a:noFill/>
          </a:ln>
        </p:spPr>
        <p:txBody>
          <a:bodyPr spcFirstLastPara="1" wrap="square" lIns="91425" tIns="45700" rIns="91425" bIns="45700" anchor="ctr" anchorCtr="0">
            <a:normAutofit/>
          </a:bodyPr>
          <a:lstStyle>
            <a:lvl1pPr marL="457200" lvl="0" indent="-228600" algn="l">
              <a:lnSpc>
                <a:spcPct val="110000"/>
              </a:lnSpc>
              <a:spcBef>
                <a:spcPts val="1000"/>
              </a:spcBef>
              <a:spcAft>
                <a:spcPts val="0"/>
              </a:spcAft>
              <a:buClr>
                <a:schemeClr val="lt1"/>
              </a:buClr>
              <a:buSzPts val="2800"/>
              <a:buNone/>
              <a:defRPr sz="2800">
                <a:solidFill>
                  <a:schemeClr val="lt1"/>
                </a:solidFill>
              </a:defRPr>
            </a:lvl1pPr>
            <a:lvl2pPr marL="914400" lvl="1" indent="-228600" algn="l">
              <a:lnSpc>
                <a:spcPct val="110000"/>
              </a:lnSpc>
              <a:spcBef>
                <a:spcPts val="500"/>
              </a:spcBef>
              <a:spcAft>
                <a:spcPts val="0"/>
              </a:spcAft>
              <a:buClr>
                <a:srgbClr val="888888"/>
              </a:buClr>
              <a:buSzPts val="2000"/>
              <a:buNone/>
              <a:defRPr sz="2000">
                <a:solidFill>
                  <a:srgbClr val="888888"/>
                </a:solidFill>
              </a:defRPr>
            </a:lvl2pPr>
            <a:lvl3pPr marL="1371600" lvl="2" indent="-228600" algn="l">
              <a:lnSpc>
                <a:spcPct val="110000"/>
              </a:lnSpc>
              <a:spcBef>
                <a:spcPts val="500"/>
              </a:spcBef>
              <a:spcAft>
                <a:spcPts val="0"/>
              </a:spcAft>
              <a:buClr>
                <a:srgbClr val="888888"/>
              </a:buClr>
              <a:buSzPts val="1800"/>
              <a:buNone/>
              <a:defRPr sz="1800">
                <a:solidFill>
                  <a:srgbClr val="888888"/>
                </a:solidFill>
              </a:defRPr>
            </a:lvl3pPr>
            <a:lvl4pPr marL="1828800" lvl="3" indent="-228600" algn="l">
              <a:lnSpc>
                <a:spcPct val="110000"/>
              </a:lnSpc>
              <a:spcBef>
                <a:spcPts val="500"/>
              </a:spcBef>
              <a:spcAft>
                <a:spcPts val="0"/>
              </a:spcAft>
              <a:buClr>
                <a:srgbClr val="888888"/>
              </a:buClr>
              <a:buSzPts val="1600"/>
              <a:buNone/>
              <a:defRPr sz="1600">
                <a:solidFill>
                  <a:srgbClr val="888888"/>
                </a:solidFill>
              </a:defRPr>
            </a:lvl4pPr>
            <a:lvl5pPr marL="2286000" lvl="4" indent="-228600" algn="l">
              <a:lnSpc>
                <a:spcPct val="11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67" name="Google Shape;67;p62"/>
          <p:cNvSpPr/>
          <p:nvPr/>
        </p:nvSpPr>
        <p:spPr>
          <a:xfrm>
            <a:off x="609084" y="2965074"/>
            <a:ext cx="128016" cy="9144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68" name="Google Shape;68;p62"/>
          <p:cNvSpPr/>
          <p:nvPr/>
        </p:nvSpPr>
        <p:spPr>
          <a:xfrm rot="5400000">
            <a:off x="7360539" y="3424428"/>
            <a:ext cx="2103120" cy="9144"/>
          </a:xfrm>
          <a:prstGeom prst="rect">
            <a:avLst/>
          </a:prstGeom>
          <a:solidFill>
            <a:srgbClr val="C8C8C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Content with 3 pictures">
  <p:cSld name="Title and Content with 3 pictures">
    <p:spTree>
      <p:nvGrpSpPr>
        <p:cNvPr id="1" name="Shape 69"/>
        <p:cNvGrpSpPr/>
        <p:nvPr/>
      </p:nvGrpSpPr>
      <p:grpSpPr>
        <a:xfrm>
          <a:off x="0" y="0"/>
          <a:ext cx="0" cy="0"/>
          <a:chOff x="0" y="0"/>
          <a:chExt cx="0" cy="0"/>
        </a:xfrm>
      </p:grpSpPr>
      <p:sp>
        <p:nvSpPr>
          <p:cNvPr id="70" name="Google Shape;70;p63"/>
          <p:cNvSpPr/>
          <p:nvPr/>
        </p:nvSpPr>
        <p:spPr>
          <a:xfrm>
            <a:off x="409575" y="633619"/>
            <a:ext cx="4927413" cy="5495925"/>
          </a:xfrm>
          <a:prstGeom prst="rect">
            <a:avLst/>
          </a:prstGeom>
          <a:solidFill>
            <a:schemeClr val="lt1"/>
          </a:solidFill>
          <a:ln w="9525" cap="flat" cmpd="sng">
            <a:solidFill>
              <a:srgbClr val="E8E8E8"/>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71" name="Google Shape;71;p63"/>
          <p:cNvSpPr txBox="1">
            <a:spLocks noGrp="1"/>
          </p:cNvSpPr>
          <p:nvPr>
            <p:ph type="title"/>
          </p:nvPr>
        </p:nvSpPr>
        <p:spPr>
          <a:xfrm>
            <a:off x="841248" y="978408"/>
            <a:ext cx="4059936" cy="110642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2800"/>
              <a:buFont typeface="Avenir"/>
              <a:buNone/>
              <a:defRPr sz="2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63"/>
          <p:cNvSpPr txBox="1">
            <a:spLocks noGrp="1"/>
          </p:cNvSpPr>
          <p:nvPr>
            <p:ph type="body" idx="1"/>
          </p:nvPr>
        </p:nvSpPr>
        <p:spPr>
          <a:xfrm>
            <a:off x="841248" y="2359152"/>
            <a:ext cx="4059936" cy="3429000"/>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Clr>
                <a:schemeClr val="dk1"/>
              </a:buClr>
              <a:buSzPts val="1800"/>
              <a:buNone/>
              <a:defRPr sz="18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63"/>
          <p:cNvSpPr>
            <a:spLocks noGrp="1"/>
          </p:cNvSpPr>
          <p:nvPr>
            <p:ph type="pic" idx="2"/>
          </p:nvPr>
        </p:nvSpPr>
        <p:spPr>
          <a:xfrm>
            <a:off x="8961120" y="566928"/>
            <a:ext cx="2871216" cy="2340864"/>
          </a:xfrm>
          <a:prstGeom prst="rect">
            <a:avLst/>
          </a:prstGeom>
          <a:noFill/>
          <a:ln>
            <a:noFill/>
          </a:ln>
        </p:spPr>
      </p:sp>
      <p:sp>
        <p:nvSpPr>
          <p:cNvPr id="74" name="Google Shape;74;p63"/>
          <p:cNvSpPr>
            <a:spLocks noGrp="1"/>
          </p:cNvSpPr>
          <p:nvPr>
            <p:ph type="pic" idx="3"/>
          </p:nvPr>
        </p:nvSpPr>
        <p:spPr>
          <a:xfrm>
            <a:off x="5843016" y="566928"/>
            <a:ext cx="2871216" cy="2340864"/>
          </a:xfrm>
          <a:prstGeom prst="rect">
            <a:avLst/>
          </a:prstGeom>
          <a:noFill/>
          <a:ln>
            <a:noFill/>
          </a:ln>
        </p:spPr>
      </p:sp>
      <p:sp>
        <p:nvSpPr>
          <p:cNvPr id="75" name="Google Shape;75;p63"/>
          <p:cNvSpPr/>
          <p:nvPr/>
        </p:nvSpPr>
        <p:spPr>
          <a:xfrm>
            <a:off x="345567" y="1170432"/>
            <a:ext cx="128016" cy="70408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76" name="Google Shape;76;p63"/>
          <p:cNvSpPr/>
          <p:nvPr/>
        </p:nvSpPr>
        <p:spPr>
          <a:xfrm>
            <a:off x="877459" y="2121408"/>
            <a:ext cx="3958650" cy="9144"/>
          </a:xfrm>
          <a:prstGeom prst="rect">
            <a:avLst/>
          </a:prstGeom>
          <a:solidFill>
            <a:srgbClr val="C8C8C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77" name="Google Shape;77;p63"/>
          <p:cNvSpPr>
            <a:spLocks noGrp="1"/>
          </p:cNvSpPr>
          <p:nvPr>
            <p:ph type="pic" idx="4"/>
          </p:nvPr>
        </p:nvSpPr>
        <p:spPr>
          <a:xfrm>
            <a:off x="5843016" y="3108960"/>
            <a:ext cx="5989320" cy="3054096"/>
          </a:xfrm>
          <a:prstGeom prst="rect">
            <a:avLst/>
          </a:prstGeom>
          <a:noFill/>
          <a:ln>
            <a:noFill/>
          </a:ln>
        </p:spPr>
      </p:sp>
      <p:sp>
        <p:nvSpPr>
          <p:cNvPr id="78" name="Google Shape;78;p63"/>
          <p:cNvSpPr txBox="1">
            <a:spLocks noGrp="1"/>
          </p:cNvSpPr>
          <p:nvPr>
            <p:ph type="dt" idx="10"/>
          </p:nvPr>
        </p:nvSpPr>
        <p:spPr>
          <a:xfrm>
            <a:off x="905256"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63"/>
          <p:cNvSpPr txBox="1">
            <a:spLocks noGrp="1"/>
          </p:cNvSpPr>
          <p:nvPr>
            <p:ph type="sldNum" idx="12"/>
          </p:nvPr>
        </p:nvSpPr>
        <p:spPr>
          <a:xfrm>
            <a:off x="8540496"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eam">
  <p:cSld name="Team">
    <p:spTree>
      <p:nvGrpSpPr>
        <p:cNvPr id="1" name="Shape 81"/>
        <p:cNvGrpSpPr/>
        <p:nvPr/>
      </p:nvGrpSpPr>
      <p:grpSpPr>
        <a:xfrm>
          <a:off x="0" y="0"/>
          <a:ext cx="0" cy="0"/>
          <a:chOff x="0" y="0"/>
          <a:chExt cx="0" cy="0"/>
        </a:xfrm>
      </p:grpSpPr>
      <p:sp>
        <p:nvSpPr>
          <p:cNvPr id="82" name="Google Shape;82;p64"/>
          <p:cNvSpPr/>
          <p:nvPr/>
        </p:nvSpPr>
        <p:spPr>
          <a:xfrm>
            <a:off x="558209" y="0"/>
            <a:ext cx="11167447" cy="2018806"/>
          </a:xfrm>
          <a:prstGeom prst="rect">
            <a:avLst/>
          </a:prstGeom>
          <a:solidFill>
            <a:schemeClr val="lt1"/>
          </a:solidFill>
          <a:ln w="9525" cap="flat" cmpd="sng">
            <a:solidFill>
              <a:srgbClr val="E8E8E8"/>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83" name="Google Shape;83;p64"/>
          <p:cNvSpPr>
            <a:spLocks noGrp="1"/>
          </p:cNvSpPr>
          <p:nvPr>
            <p:ph type="pic" idx="2"/>
          </p:nvPr>
        </p:nvSpPr>
        <p:spPr>
          <a:xfrm>
            <a:off x="5422392" y="2798064"/>
            <a:ext cx="1463040" cy="1481328"/>
          </a:xfrm>
          <a:prstGeom prst="rect">
            <a:avLst/>
          </a:prstGeom>
          <a:noFill/>
          <a:ln>
            <a:noFill/>
          </a:ln>
        </p:spPr>
      </p:sp>
      <p:sp>
        <p:nvSpPr>
          <p:cNvPr id="84" name="Google Shape;84;p64"/>
          <p:cNvSpPr>
            <a:spLocks noGrp="1"/>
          </p:cNvSpPr>
          <p:nvPr>
            <p:ph type="pic" idx="3"/>
          </p:nvPr>
        </p:nvSpPr>
        <p:spPr>
          <a:xfrm>
            <a:off x="576072" y="2798064"/>
            <a:ext cx="1463040" cy="1481328"/>
          </a:xfrm>
          <a:prstGeom prst="rect">
            <a:avLst/>
          </a:prstGeom>
          <a:noFill/>
          <a:ln>
            <a:noFill/>
          </a:ln>
        </p:spPr>
      </p:sp>
      <p:sp>
        <p:nvSpPr>
          <p:cNvPr id="85" name="Google Shape;85;p64"/>
          <p:cNvSpPr>
            <a:spLocks noGrp="1"/>
          </p:cNvSpPr>
          <p:nvPr>
            <p:ph type="pic" idx="4"/>
          </p:nvPr>
        </p:nvSpPr>
        <p:spPr>
          <a:xfrm>
            <a:off x="7845552" y="2798064"/>
            <a:ext cx="1463040" cy="1481328"/>
          </a:xfrm>
          <a:prstGeom prst="rect">
            <a:avLst/>
          </a:prstGeom>
          <a:noFill/>
          <a:ln>
            <a:noFill/>
          </a:ln>
        </p:spPr>
      </p:sp>
      <p:sp>
        <p:nvSpPr>
          <p:cNvPr id="86" name="Google Shape;86;p64"/>
          <p:cNvSpPr/>
          <p:nvPr/>
        </p:nvSpPr>
        <p:spPr>
          <a:xfrm>
            <a:off x="498834" y="787352"/>
            <a:ext cx="128016" cy="70408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87" name="Google Shape;87;p64"/>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000"/>
              <a:buFont typeface="Avenir"/>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 name="Google Shape;88;p64"/>
          <p:cNvSpPr>
            <a:spLocks noGrp="1"/>
          </p:cNvSpPr>
          <p:nvPr>
            <p:ph type="pic" idx="5"/>
          </p:nvPr>
        </p:nvSpPr>
        <p:spPr>
          <a:xfrm>
            <a:off x="2999232" y="2798064"/>
            <a:ext cx="1463040" cy="1481328"/>
          </a:xfrm>
          <a:prstGeom prst="rect">
            <a:avLst/>
          </a:prstGeom>
          <a:noFill/>
          <a:ln>
            <a:noFill/>
          </a:ln>
        </p:spPr>
      </p:sp>
      <p:sp>
        <p:nvSpPr>
          <p:cNvPr id="89" name="Google Shape;89;p64"/>
          <p:cNvSpPr>
            <a:spLocks noGrp="1"/>
          </p:cNvSpPr>
          <p:nvPr>
            <p:ph type="pic" idx="6"/>
          </p:nvPr>
        </p:nvSpPr>
        <p:spPr>
          <a:xfrm>
            <a:off x="10268712" y="2798064"/>
            <a:ext cx="1463040" cy="1481328"/>
          </a:xfrm>
          <a:prstGeom prst="rect">
            <a:avLst/>
          </a:prstGeom>
          <a:noFill/>
          <a:ln>
            <a:noFill/>
          </a:ln>
        </p:spPr>
      </p:sp>
      <p:sp>
        <p:nvSpPr>
          <p:cNvPr id="90" name="Google Shape;90;p64"/>
          <p:cNvSpPr txBox="1">
            <a:spLocks noGrp="1"/>
          </p:cNvSpPr>
          <p:nvPr>
            <p:ph type="dt" idx="10"/>
          </p:nvPr>
        </p:nvSpPr>
        <p:spPr>
          <a:xfrm>
            <a:off x="905256"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6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6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
        <p:nvSpPr>
          <p:cNvPr id="93" name="Google Shape;93;p64"/>
          <p:cNvSpPr txBox="1">
            <a:spLocks noGrp="1"/>
          </p:cNvSpPr>
          <p:nvPr>
            <p:ph type="body" idx="1"/>
          </p:nvPr>
        </p:nvSpPr>
        <p:spPr>
          <a:xfrm>
            <a:off x="5431536" y="4489704"/>
            <a:ext cx="1462088" cy="64928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0"/>
              </a:spcBef>
              <a:spcAft>
                <a:spcPts val="0"/>
              </a:spcAft>
              <a:buClr>
                <a:schemeClr val="dk1"/>
              </a:buClr>
              <a:buSzPts val="2000"/>
              <a:buNone/>
              <a:defRPr sz="2000"/>
            </a:lvl1pPr>
            <a:lvl2pPr marL="914400" lvl="1" indent="-228600" algn="ctr">
              <a:lnSpc>
                <a:spcPct val="100000"/>
              </a:lnSpc>
              <a:spcBef>
                <a:spcPts val="0"/>
              </a:spcBef>
              <a:spcAft>
                <a:spcPts val="0"/>
              </a:spcAft>
              <a:buClr>
                <a:schemeClr val="dk1"/>
              </a:buClr>
              <a:buSzPts val="1600"/>
              <a:buNone/>
              <a:defRPr sz="1600"/>
            </a:lvl2pPr>
            <a:lvl3pPr marL="1371600" lvl="2" indent="-355600" algn="l">
              <a:lnSpc>
                <a:spcPct val="110000"/>
              </a:lnSpc>
              <a:spcBef>
                <a:spcPts val="500"/>
              </a:spcBef>
              <a:spcAft>
                <a:spcPts val="0"/>
              </a:spcAft>
              <a:buClr>
                <a:schemeClr val="dk1"/>
              </a:buClr>
              <a:buSzPts val="2000"/>
              <a:buChar char="•"/>
              <a:defRPr sz="2000"/>
            </a:lvl3pPr>
            <a:lvl4pPr marL="1828800" lvl="3" indent="-355600" algn="l">
              <a:lnSpc>
                <a:spcPct val="110000"/>
              </a:lnSpc>
              <a:spcBef>
                <a:spcPts val="500"/>
              </a:spcBef>
              <a:spcAft>
                <a:spcPts val="0"/>
              </a:spcAft>
              <a:buClr>
                <a:schemeClr val="dk1"/>
              </a:buClr>
              <a:buSzPts val="2000"/>
              <a:buChar char="•"/>
              <a:defRPr sz="2000"/>
            </a:lvl4pPr>
            <a:lvl5pPr marL="2286000" lvl="4" indent="-355600" algn="l">
              <a:lnSpc>
                <a:spcPct val="110000"/>
              </a:lnSpc>
              <a:spcBef>
                <a:spcPts val="500"/>
              </a:spcBef>
              <a:spcAft>
                <a:spcPts val="0"/>
              </a:spcAft>
              <a:buClr>
                <a:schemeClr val="dk1"/>
              </a:buClr>
              <a:buSzPts val="2000"/>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4" name="Google Shape;94;p64"/>
          <p:cNvSpPr txBox="1">
            <a:spLocks noGrp="1"/>
          </p:cNvSpPr>
          <p:nvPr>
            <p:ph type="body" idx="7"/>
          </p:nvPr>
        </p:nvSpPr>
        <p:spPr>
          <a:xfrm>
            <a:off x="7845552" y="4489704"/>
            <a:ext cx="1462088" cy="64928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0"/>
              </a:spcBef>
              <a:spcAft>
                <a:spcPts val="0"/>
              </a:spcAft>
              <a:buClr>
                <a:schemeClr val="dk1"/>
              </a:buClr>
              <a:buSzPts val="2000"/>
              <a:buNone/>
              <a:defRPr sz="2000"/>
            </a:lvl1pPr>
            <a:lvl2pPr marL="914400" lvl="1" indent="-228600" algn="ctr">
              <a:lnSpc>
                <a:spcPct val="100000"/>
              </a:lnSpc>
              <a:spcBef>
                <a:spcPts val="0"/>
              </a:spcBef>
              <a:spcAft>
                <a:spcPts val="0"/>
              </a:spcAft>
              <a:buClr>
                <a:schemeClr val="dk1"/>
              </a:buClr>
              <a:buSzPts val="1600"/>
              <a:buNone/>
              <a:defRPr sz="1600"/>
            </a:lvl2pPr>
            <a:lvl3pPr marL="1371600" lvl="2" indent="-355600" algn="l">
              <a:lnSpc>
                <a:spcPct val="110000"/>
              </a:lnSpc>
              <a:spcBef>
                <a:spcPts val="500"/>
              </a:spcBef>
              <a:spcAft>
                <a:spcPts val="0"/>
              </a:spcAft>
              <a:buClr>
                <a:schemeClr val="dk1"/>
              </a:buClr>
              <a:buSzPts val="2000"/>
              <a:buChar char="•"/>
              <a:defRPr sz="2000"/>
            </a:lvl3pPr>
            <a:lvl4pPr marL="1828800" lvl="3" indent="-355600" algn="l">
              <a:lnSpc>
                <a:spcPct val="110000"/>
              </a:lnSpc>
              <a:spcBef>
                <a:spcPts val="500"/>
              </a:spcBef>
              <a:spcAft>
                <a:spcPts val="0"/>
              </a:spcAft>
              <a:buClr>
                <a:schemeClr val="dk1"/>
              </a:buClr>
              <a:buSzPts val="2000"/>
              <a:buChar char="•"/>
              <a:defRPr sz="2000"/>
            </a:lvl4pPr>
            <a:lvl5pPr marL="2286000" lvl="4" indent="-355600" algn="l">
              <a:lnSpc>
                <a:spcPct val="110000"/>
              </a:lnSpc>
              <a:spcBef>
                <a:spcPts val="500"/>
              </a:spcBef>
              <a:spcAft>
                <a:spcPts val="0"/>
              </a:spcAft>
              <a:buClr>
                <a:schemeClr val="dk1"/>
              </a:buClr>
              <a:buSzPts val="2000"/>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5" name="Google Shape;95;p64"/>
          <p:cNvSpPr txBox="1">
            <a:spLocks noGrp="1"/>
          </p:cNvSpPr>
          <p:nvPr>
            <p:ph type="body" idx="8"/>
          </p:nvPr>
        </p:nvSpPr>
        <p:spPr>
          <a:xfrm>
            <a:off x="10268712" y="4489704"/>
            <a:ext cx="1462088" cy="64928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0"/>
              </a:spcBef>
              <a:spcAft>
                <a:spcPts val="0"/>
              </a:spcAft>
              <a:buClr>
                <a:schemeClr val="dk1"/>
              </a:buClr>
              <a:buSzPts val="2000"/>
              <a:buNone/>
              <a:defRPr sz="2000"/>
            </a:lvl1pPr>
            <a:lvl2pPr marL="914400" lvl="1" indent="-228600" algn="ctr">
              <a:lnSpc>
                <a:spcPct val="100000"/>
              </a:lnSpc>
              <a:spcBef>
                <a:spcPts val="0"/>
              </a:spcBef>
              <a:spcAft>
                <a:spcPts val="0"/>
              </a:spcAft>
              <a:buClr>
                <a:schemeClr val="dk1"/>
              </a:buClr>
              <a:buSzPts val="1600"/>
              <a:buNone/>
              <a:defRPr sz="1600"/>
            </a:lvl2pPr>
            <a:lvl3pPr marL="1371600" lvl="2" indent="-355600" algn="l">
              <a:lnSpc>
                <a:spcPct val="110000"/>
              </a:lnSpc>
              <a:spcBef>
                <a:spcPts val="500"/>
              </a:spcBef>
              <a:spcAft>
                <a:spcPts val="0"/>
              </a:spcAft>
              <a:buClr>
                <a:schemeClr val="dk1"/>
              </a:buClr>
              <a:buSzPts val="2000"/>
              <a:buChar char="•"/>
              <a:defRPr sz="2000"/>
            </a:lvl3pPr>
            <a:lvl4pPr marL="1828800" lvl="3" indent="-355600" algn="l">
              <a:lnSpc>
                <a:spcPct val="110000"/>
              </a:lnSpc>
              <a:spcBef>
                <a:spcPts val="500"/>
              </a:spcBef>
              <a:spcAft>
                <a:spcPts val="0"/>
              </a:spcAft>
              <a:buClr>
                <a:schemeClr val="dk1"/>
              </a:buClr>
              <a:buSzPts val="2000"/>
              <a:buChar char="•"/>
              <a:defRPr sz="2000"/>
            </a:lvl4pPr>
            <a:lvl5pPr marL="2286000" lvl="4" indent="-355600" algn="l">
              <a:lnSpc>
                <a:spcPct val="110000"/>
              </a:lnSpc>
              <a:spcBef>
                <a:spcPts val="500"/>
              </a:spcBef>
              <a:spcAft>
                <a:spcPts val="0"/>
              </a:spcAft>
              <a:buClr>
                <a:schemeClr val="dk1"/>
              </a:buClr>
              <a:buSzPts val="2000"/>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6" name="Google Shape;96;p64"/>
          <p:cNvSpPr txBox="1">
            <a:spLocks noGrp="1"/>
          </p:cNvSpPr>
          <p:nvPr>
            <p:ph type="body" idx="9"/>
          </p:nvPr>
        </p:nvSpPr>
        <p:spPr>
          <a:xfrm>
            <a:off x="594360" y="4489704"/>
            <a:ext cx="1462088" cy="64928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0"/>
              </a:spcBef>
              <a:spcAft>
                <a:spcPts val="0"/>
              </a:spcAft>
              <a:buClr>
                <a:schemeClr val="dk1"/>
              </a:buClr>
              <a:buSzPts val="2000"/>
              <a:buNone/>
              <a:defRPr sz="2000"/>
            </a:lvl1pPr>
            <a:lvl2pPr marL="914400" lvl="1" indent="-228600" algn="ctr">
              <a:lnSpc>
                <a:spcPct val="100000"/>
              </a:lnSpc>
              <a:spcBef>
                <a:spcPts val="0"/>
              </a:spcBef>
              <a:spcAft>
                <a:spcPts val="0"/>
              </a:spcAft>
              <a:buClr>
                <a:schemeClr val="dk1"/>
              </a:buClr>
              <a:buSzPts val="1600"/>
              <a:buNone/>
              <a:defRPr sz="1600"/>
            </a:lvl2pPr>
            <a:lvl3pPr marL="1371600" lvl="2" indent="-355600" algn="l">
              <a:lnSpc>
                <a:spcPct val="110000"/>
              </a:lnSpc>
              <a:spcBef>
                <a:spcPts val="500"/>
              </a:spcBef>
              <a:spcAft>
                <a:spcPts val="0"/>
              </a:spcAft>
              <a:buClr>
                <a:schemeClr val="dk1"/>
              </a:buClr>
              <a:buSzPts val="2000"/>
              <a:buChar char="•"/>
              <a:defRPr sz="2000"/>
            </a:lvl3pPr>
            <a:lvl4pPr marL="1828800" lvl="3" indent="-355600" algn="l">
              <a:lnSpc>
                <a:spcPct val="110000"/>
              </a:lnSpc>
              <a:spcBef>
                <a:spcPts val="500"/>
              </a:spcBef>
              <a:spcAft>
                <a:spcPts val="0"/>
              </a:spcAft>
              <a:buClr>
                <a:schemeClr val="dk1"/>
              </a:buClr>
              <a:buSzPts val="2000"/>
              <a:buChar char="•"/>
              <a:defRPr sz="2000"/>
            </a:lvl4pPr>
            <a:lvl5pPr marL="2286000" lvl="4" indent="-355600" algn="l">
              <a:lnSpc>
                <a:spcPct val="110000"/>
              </a:lnSpc>
              <a:spcBef>
                <a:spcPts val="500"/>
              </a:spcBef>
              <a:spcAft>
                <a:spcPts val="0"/>
              </a:spcAft>
              <a:buClr>
                <a:schemeClr val="dk1"/>
              </a:buClr>
              <a:buSzPts val="2000"/>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7" name="Google Shape;97;p64"/>
          <p:cNvSpPr txBox="1">
            <a:spLocks noGrp="1"/>
          </p:cNvSpPr>
          <p:nvPr>
            <p:ph type="body" idx="13"/>
          </p:nvPr>
        </p:nvSpPr>
        <p:spPr>
          <a:xfrm>
            <a:off x="3008376" y="4489704"/>
            <a:ext cx="1462088" cy="64928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0"/>
              </a:spcBef>
              <a:spcAft>
                <a:spcPts val="0"/>
              </a:spcAft>
              <a:buClr>
                <a:schemeClr val="dk1"/>
              </a:buClr>
              <a:buSzPts val="2000"/>
              <a:buNone/>
              <a:defRPr sz="2000"/>
            </a:lvl1pPr>
            <a:lvl2pPr marL="914400" lvl="1" indent="-228600" algn="ctr">
              <a:lnSpc>
                <a:spcPct val="100000"/>
              </a:lnSpc>
              <a:spcBef>
                <a:spcPts val="0"/>
              </a:spcBef>
              <a:spcAft>
                <a:spcPts val="0"/>
              </a:spcAft>
              <a:buClr>
                <a:schemeClr val="dk1"/>
              </a:buClr>
              <a:buSzPts val="1600"/>
              <a:buNone/>
              <a:defRPr sz="1600"/>
            </a:lvl2pPr>
            <a:lvl3pPr marL="1371600" lvl="2" indent="-355600" algn="l">
              <a:lnSpc>
                <a:spcPct val="110000"/>
              </a:lnSpc>
              <a:spcBef>
                <a:spcPts val="500"/>
              </a:spcBef>
              <a:spcAft>
                <a:spcPts val="0"/>
              </a:spcAft>
              <a:buClr>
                <a:schemeClr val="dk1"/>
              </a:buClr>
              <a:buSzPts val="2000"/>
              <a:buChar char="•"/>
              <a:defRPr sz="2000"/>
            </a:lvl3pPr>
            <a:lvl4pPr marL="1828800" lvl="3" indent="-355600" algn="l">
              <a:lnSpc>
                <a:spcPct val="110000"/>
              </a:lnSpc>
              <a:spcBef>
                <a:spcPts val="500"/>
              </a:spcBef>
              <a:spcAft>
                <a:spcPts val="0"/>
              </a:spcAft>
              <a:buClr>
                <a:schemeClr val="dk1"/>
              </a:buClr>
              <a:buSzPts val="2000"/>
              <a:buChar char="•"/>
              <a:defRPr sz="2000"/>
            </a:lvl4pPr>
            <a:lvl5pPr marL="2286000" lvl="4" indent="-355600" algn="l">
              <a:lnSpc>
                <a:spcPct val="110000"/>
              </a:lnSpc>
              <a:spcBef>
                <a:spcPts val="500"/>
              </a:spcBef>
              <a:spcAft>
                <a:spcPts val="0"/>
              </a:spcAft>
              <a:buClr>
                <a:schemeClr val="dk1"/>
              </a:buClr>
              <a:buSzPts val="2000"/>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98"/>
        <p:cNvGrpSpPr/>
        <p:nvPr/>
      </p:nvGrpSpPr>
      <p:grpSpPr>
        <a:xfrm>
          <a:off x="0" y="0"/>
          <a:ext cx="0" cy="0"/>
          <a:chOff x="0" y="0"/>
          <a:chExt cx="0" cy="0"/>
        </a:xfrm>
      </p:grpSpPr>
      <p:sp>
        <p:nvSpPr>
          <p:cNvPr id="99" name="Google Shape;99;p65"/>
          <p:cNvSpPr/>
          <p:nvPr/>
        </p:nvSpPr>
        <p:spPr>
          <a:xfrm>
            <a:off x="558209" y="0"/>
            <a:ext cx="11167447" cy="2018806"/>
          </a:xfrm>
          <a:prstGeom prst="rect">
            <a:avLst/>
          </a:prstGeom>
          <a:solidFill>
            <a:schemeClr val="lt1"/>
          </a:solidFill>
          <a:ln w="9525" cap="flat" cmpd="sng">
            <a:solidFill>
              <a:srgbClr val="E8E8E8"/>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100" name="Google Shape;100;p65"/>
          <p:cNvSpPr/>
          <p:nvPr/>
        </p:nvSpPr>
        <p:spPr>
          <a:xfrm>
            <a:off x="498834" y="787352"/>
            <a:ext cx="128016" cy="70408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101" name="Google Shape;101;p65"/>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000"/>
              <a:buFont typeface="Avenir"/>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2" name="Google Shape;102;p65"/>
          <p:cNvSpPr txBox="1">
            <a:spLocks noGrp="1"/>
          </p:cNvSpPr>
          <p:nvPr>
            <p:ph type="body" idx="1"/>
          </p:nvPr>
        </p:nvSpPr>
        <p:spPr>
          <a:xfrm>
            <a:off x="1115568" y="2372650"/>
            <a:ext cx="493776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110000"/>
              </a:lnSpc>
              <a:spcBef>
                <a:spcPts val="1000"/>
              </a:spcBef>
              <a:spcAft>
                <a:spcPts val="0"/>
              </a:spcAft>
              <a:buClr>
                <a:schemeClr val="dk1"/>
              </a:buClr>
              <a:buSzPts val="2400"/>
              <a:buNone/>
              <a:defRPr sz="2400" b="1" cap="none"/>
            </a:lvl1pPr>
            <a:lvl2pPr marL="914400" lvl="1" indent="-228600" algn="l">
              <a:lnSpc>
                <a:spcPct val="110000"/>
              </a:lnSpc>
              <a:spcBef>
                <a:spcPts val="500"/>
              </a:spcBef>
              <a:spcAft>
                <a:spcPts val="0"/>
              </a:spcAft>
              <a:buClr>
                <a:schemeClr val="dk1"/>
              </a:buClr>
              <a:buSzPts val="2000"/>
              <a:buNone/>
              <a:defRPr sz="2000" b="1"/>
            </a:lvl2pPr>
            <a:lvl3pPr marL="1371600" lvl="2" indent="-228600" algn="l">
              <a:lnSpc>
                <a:spcPct val="110000"/>
              </a:lnSpc>
              <a:spcBef>
                <a:spcPts val="500"/>
              </a:spcBef>
              <a:spcAft>
                <a:spcPts val="0"/>
              </a:spcAft>
              <a:buClr>
                <a:schemeClr val="dk1"/>
              </a:buClr>
              <a:buSzPts val="1800"/>
              <a:buNone/>
              <a:defRPr sz="1800" b="1"/>
            </a:lvl3pPr>
            <a:lvl4pPr marL="1828800" lvl="3" indent="-228600" algn="l">
              <a:lnSpc>
                <a:spcPct val="110000"/>
              </a:lnSpc>
              <a:spcBef>
                <a:spcPts val="500"/>
              </a:spcBef>
              <a:spcAft>
                <a:spcPts val="0"/>
              </a:spcAft>
              <a:buClr>
                <a:schemeClr val="dk1"/>
              </a:buClr>
              <a:buSzPts val="1600"/>
              <a:buNone/>
              <a:defRPr sz="1600" b="1"/>
            </a:lvl4pPr>
            <a:lvl5pPr marL="2286000" lvl="4" indent="-228600" algn="l">
              <a:lnSpc>
                <a:spcPct val="11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03" name="Google Shape;103;p65"/>
          <p:cNvSpPr txBox="1">
            <a:spLocks noGrp="1"/>
          </p:cNvSpPr>
          <p:nvPr>
            <p:ph type="body" idx="2"/>
          </p:nvPr>
        </p:nvSpPr>
        <p:spPr>
          <a:xfrm>
            <a:off x="1115568" y="3203688"/>
            <a:ext cx="4937760" cy="2968512"/>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1000"/>
              </a:spcBef>
              <a:spcAft>
                <a:spcPts val="0"/>
              </a:spcAft>
              <a:buClr>
                <a:schemeClr val="dk1"/>
              </a:buClr>
              <a:buSzPts val="1800"/>
              <a:buChar char="•"/>
              <a:defRPr sz="1800"/>
            </a:lvl1pPr>
            <a:lvl2pPr marL="914400" lvl="1" indent="-342900" algn="l">
              <a:lnSpc>
                <a:spcPct val="110000"/>
              </a:lnSpc>
              <a:spcBef>
                <a:spcPts val="1000"/>
              </a:spcBef>
              <a:spcAft>
                <a:spcPts val="0"/>
              </a:spcAft>
              <a:buClr>
                <a:schemeClr val="dk1"/>
              </a:buClr>
              <a:buSzPts val="1800"/>
              <a:buChar char="•"/>
              <a:defRPr sz="1800"/>
            </a:lvl2pPr>
            <a:lvl3pPr marL="1371600" lvl="2" indent="-342900" algn="l">
              <a:lnSpc>
                <a:spcPct val="110000"/>
              </a:lnSpc>
              <a:spcBef>
                <a:spcPts val="1000"/>
              </a:spcBef>
              <a:spcAft>
                <a:spcPts val="0"/>
              </a:spcAft>
              <a:buClr>
                <a:schemeClr val="dk1"/>
              </a:buClr>
              <a:buSzPts val="1800"/>
              <a:buChar char="•"/>
              <a:defRPr sz="1800"/>
            </a:lvl3pPr>
            <a:lvl4pPr marL="1828800" lvl="3" indent="-342900" algn="l">
              <a:lnSpc>
                <a:spcPct val="110000"/>
              </a:lnSpc>
              <a:spcBef>
                <a:spcPts val="1000"/>
              </a:spcBef>
              <a:spcAft>
                <a:spcPts val="0"/>
              </a:spcAft>
              <a:buClr>
                <a:schemeClr val="dk1"/>
              </a:buClr>
              <a:buSzPts val="1800"/>
              <a:buChar char="•"/>
              <a:defRPr sz="1800"/>
            </a:lvl4pPr>
            <a:lvl5pPr marL="2286000" lvl="4" indent="-342900" algn="l">
              <a:lnSpc>
                <a:spcPct val="110000"/>
              </a:lnSpc>
              <a:spcBef>
                <a:spcPts val="1000"/>
              </a:spcBef>
              <a:spcAft>
                <a:spcPts val="0"/>
              </a:spcAft>
              <a:buClr>
                <a:schemeClr val="dk1"/>
              </a:buClr>
              <a:buSzPts val="1800"/>
              <a:buChar char="•"/>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4" name="Google Shape;104;p65"/>
          <p:cNvSpPr txBox="1">
            <a:spLocks noGrp="1"/>
          </p:cNvSpPr>
          <p:nvPr>
            <p:ph type="body" idx="3"/>
          </p:nvPr>
        </p:nvSpPr>
        <p:spPr>
          <a:xfrm>
            <a:off x="6345936" y="2372650"/>
            <a:ext cx="493776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110000"/>
              </a:lnSpc>
              <a:spcBef>
                <a:spcPts val="1000"/>
              </a:spcBef>
              <a:spcAft>
                <a:spcPts val="0"/>
              </a:spcAft>
              <a:buClr>
                <a:schemeClr val="dk1"/>
              </a:buClr>
              <a:buSzPts val="2400"/>
              <a:buNone/>
              <a:defRPr sz="2400" b="1" cap="none"/>
            </a:lvl1pPr>
            <a:lvl2pPr marL="914400" lvl="1" indent="-228600" algn="l">
              <a:lnSpc>
                <a:spcPct val="110000"/>
              </a:lnSpc>
              <a:spcBef>
                <a:spcPts val="500"/>
              </a:spcBef>
              <a:spcAft>
                <a:spcPts val="0"/>
              </a:spcAft>
              <a:buClr>
                <a:schemeClr val="dk1"/>
              </a:buClr>
              <a:buSzPts val="2000"/>
              <a:buNone/>
              <a:defRPr sz="2000" b="1"/>
            </a:lvl2pPr>
            <a:lvl3pPr marL="1371600" lvl="2" indent="-228600" algn="l">
              <a:lnSpc>
                <a:spcPct val="110000"/>
              </a:lnSpc>
              <a:spcBef>
                <a:spcPts val="500"/>
              </a:spcBef>
              <a:spcAft>
                <a:spcPts val="0"/>
              </a:spcAft>
              <a:buClr>
                <a:schemeClr val="dk1"/>
              </a:buClr>
              <a:buSzPts val="1800"/>
              <a:buNone/>
              <a:defRPr sz="1800" b="1"/>
            </a:lvl3pPr>
            <a:lvl4pPr marL="1828800" lvl="3" indent="-228600" algn="l">
              <a:lnSpc>
                <a:spcPct val="110000"/>
              </a:lnSpc>
              <a:spcBef>
                <a:spcPts val="500"/>
              </a:spcBef>
              <a:spcAft>
                <a:spcPts val="0"/>
              </a:spcAft>
              <a:buClr>
                <a:schemeClr val="dk1"/>
              </a:buClr>
              <a:buSzPts val="1600"/>
              <a:buNone/>
              <a:defRPr sz="1600" b="1"/>
            </a:lvl4pPr>
            <a:lvl5pPr marL="2286000" lvl="4" indent="-228600" algn="l">
              <a:lnSpc>
                <a:spcPct val="11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05" name="Google Shape;105;p65"/>
          <p:cNvSpPr txBox="1">
            <a:spLocks noGrp="1"/>
          </p:cNvSpPr>
          <p:nvPr>
            <p:ph type="body" idx="4"/>
          </p:nvPr>
        </p:nvSpPr>
        <p:spPr>
          <a:xfrm>
            <a:off x="6345936" y="3203687"/>
            <a:ext cx="4937760" cy="2968511"/>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1000"/>
              </a:spcBef>
              <a:spcAft>
                <a:spcPts val="0"/>
              </a:spcAft>
              <a:buClr>
                <a:schemeClr val="dk1"/>
              </a:buClr>
              <a:buSzPts val="1800"/>
              <a:buChar char="•"/>
              <a:defRPr sz="1800"/>
            </a:lvl1pPr>
            <a:lvl2pPr marL="914400" lvl="1" indent="-342900" algn="l">
              <a:lnSpc>
                <a:spcPct val="110000"/>
              </a:lnSpc>
              <a:spcBef>
                <a:spcPts val="1000"/>
              </a:spcBef>
              <a:spcAft>
                <a:spcPts val="0"/>
              </a:spcAft>
              <a:buClr>
                <a:schemeClr val="dk1"/>
              </a:buClr>
              <a:buSzPts val="1800"/>
              <a:buChar char="•"/>
              <a:defRPr sz="1800"/>
            </a:lvl2pPr>
            <a:lvl3pPr marL="1371600" lvl="2" indent="-342900" algn="l">
              <a:lnSpc>
                <a:spcPct val="110000"/>
              </a:lnSpc>
              <a:spcBef>
                <a:spcPts val="1000"/>
              </a:spcBef>
              <a:spcAft>
                <a:spcPts val="0"/>
              </a:spcAft>
              <a:buClr>
                <a:schemeClr val="dk1"/>
              </a:buClr>
              <a:buSzPts val="1800"/>
              <a:buChar char="•"/>
              <a:defRPr sz="1800"/>
            </a:lvl3pPr>
            <a:lvl4pPr marL="1828800" lvl="3" indent="-342900" algn="l">
              <a:lnSpc>
                <a:spcPct val="110000"/>
              </a:lnSpc>
              <a:spcBef>
                <a:spcPts val="1000"/>
              </a:spcBef>
              <a:spcAft>
                <a:spcPts val="0"/>
              </a:spcAft>
              <a:buClr>
                <a:schemeClr val="dk1"/>
              </a:buClr>
              <a:buSzPts val="1800"/>
              <a:buChar char="•"/>
              <a:defRPr sz="1800"/>
            </a:lvl4pPr>
            <a:lvl5pPr marL="2286000" lvl="4" indent="-342900" algn="l">
              <a:lnSpc>
                <a:spcPct val="110000"/>
              </a:lnSpc>
              <a:spcBef>
                <a:spcPts val="1000"/>
              </a:spcBef>
              <a:spcAft>
                <a:spcPts val="0"/>
              </a:spcAft>
              <a:buClr>
                <a:schemeClr val="dk1"/>
              </a:buClr>
              <a:buSzPts val="1800"/>
              <a:buChar char="•"/>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6" name="Google Shape;106;p65"/>
          <p:cNvSpPr txBox="1">
            <a:spLocks noGrp="1"/>
          </p:cNvSpPr>
          <p:nvPr>
            <p:ph type="dt" idx="10"/>
          </p:nvPr>
        </p:nvSpPr>
        <p:spPr>
          <a:xfrm>
            <a:off x="905256"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6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65"/>
          <p:cNvSpPr txBox="1">
            <a:spLocks noGrp="1"/>
          </p:cNvSpPr>
          <p:nvPr>
            <p:ph type="sldNum" idx="12"/>
          </p:nvPr>
        </p:nvSpPr>
        <p:spPr>
          <a:xfrm>
            <a:off x="8540496"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mparison 3 column">
  <p:cSld name="Comparison 3 column">
    <p:spTree>
      <p:nvGrpSpPr>
        <p:cNvPr id="1" name="Shape 109"/>
        <p:cNvGrpSpPr/>
        <p:nvPr/>
      </p:nvGrpSpPr>
      <p:grpSpPr>
        <a:xfrm>
          <a:off x="0" y="0"/>
          <a:ext cx="0" cy="0"/>
          <a:chOff x="0" y="0"/>
          <a:chExt cx="0" cy="0"/>
        </a:xfrm>
      </p:grpSpPr>
      <p:sp>
        <p:nvSpPr>
          <p:cNvPr id="110" name="Google Shape;110;p66"/>
          <p:cNvSpPr/>
          <p:nvPr/>
        </p:nvSpPr>
        <p:spPr>
          <a:xfrm>
            <a:off x="558209" y="0"/>
            <a:ext cx="11167447" cy="2018806"/>
          </a:xfrm>
          <a:prstGeom prst="rect">
            <a:avLst/>
          </a:prstGeom>
          <a:solidFill>
            <a:schemeClr val="lt1"/>
          </a:solidFill>
          <a:ln w="9525" cap="flat" cmpd="sng">
            <a:solidFill>
              <a:srgbClr val="E8E8E8"/>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111" name="Google Shape;111;p66"/>
          <p:cNvSpPr/>
          <p:nvPr/>
        </p:nvSpPr>
        <p:spPr>
          <a:xfrm>
            <a:off x="498834" y="787352"/>
            <a:ext cx="128016" cy="70408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112" name="Google Shape;112;p66"/>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000"/>
              <a:buFont typeface="Avenir"/>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66"/>
          <p:cNvSpPr txBox="1">
            <a:spLocks noGrp="1"/>
          </p:cNvSpPr>
          <p:nvPr>
            <p:ph type="body" idx="1"/>
          </p:nvPr>
        </p:nvSpPr>
        <p:spPr>
          <a:xfrm>
            <a:off x="576072" y="2372650"/>
            <a:ext cx="32918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110000"/>
              </a:lnSpc>
              <a:spcBef>
                <a:spcPts val="1000"/>
              </a:spcBef>
              <a:spcAft>
                <a:spcPts val="0"/>
              </a:spcAft>
              <a:buClr>
                <a:schemeClr val="dk1"/>
              </a:buClr>
              <a:buSzPts val="2400"/>
              <a:buNone/>
              <a:defRPr sz="2400" b="1" cap="none"/>
            </a:lvl1pPr>
            <a:lvl2pPr marL="914400" lvl="1" indent="-228600" algn="l">
              <a:lnSpc>
                <a:spcPct val="110000"/>
              </a:lnSpc>
              <a:spcBef>
                <a:spcPts val="500"/>
              </a:spcBef>
              <a:spcAft>
                <a:spcPts val="0"/>
              </a:spcAft>
              <a:buClr>
                <a:schemeClr val="dk1"/>
              </a:buClr>
              <a:buSzPts val="2000"/>
              <a:buNone/>
              <a:defRPr sz="2000" b="1"/>
            </a:lvl2pPr>
            <a:lvl3pPr marL="1371600" lvl="2" indent="-228600" algn="l">
              <a:lnSpc>
                <a:spcPct val="110000"/>
              </a:lnSpc>
              <a:spcBef>
                <a:spcPts val="500"/>
              </a:spcBef>
              <a:spcAft>
                <a:spcPts val="0"/>
              </a:spcAft>
              <a:buClr>
                <a:schemeClr val="dk1"/>
              </a:buClr>
              <a:buSzPts val="1800"/>
              <a:buNone/>
              <a:defRPr sz="1800" b="1"/>
            </a:lvl3pPr>
            <a:lvl4pPr marL="1828800" lvl="3" indent="-228600" algn="l">
              <a:lnSpc>
                <a:spcPct val="110000"/>
              </a:lnSpc>
              <a:spcBef>
                <a:spcPts val="500"/>
              </a:spcBef>
              <a:spcAft>
                <a:spcPts val="0"/>
              </a:spcAft>
              <a:buClr>
                <a:schemeClr val="dk1"/>
              </a:buClr>
              <a:buSzPts val="1600"/>
              <a:buNone/>
              <a:defRPr sz="1600" b="1"/>
            </a:lvl4pPr>
            <a:lvl5pPr marL="2286000" lvl="4" indent="-228600" algn="l">
              <a:lnSpc>
                <a:spcPct val="11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4" name="Google Shape;114;p66"/>
          <p:cNvSpPr txBox="1">
            <a:spLocks noGrp="1"/>
          </p:cNvSpPr>
          <p:nvPr>
            <p:ph type="body" idx="2"/>
          </p:nvPr>
        </p:nvSpPr>
        <p:spPr>
          <a:xfrm>
            <a:off x="576072" y="3203688"/>
            <a:ext cx="3291840" cy="2968512"/>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1000"/>
              </a:spcBef>
              <a:spcAft>
                <a:spcPts val="0"/>
              </a:spcAft>
              <a:buClr>
                <a:schemeClr val="dk1"/>
              </a:buClr>
              <a:buSzPts val="1800"/>
              <a:buChar char="•"/>
              <a:defRPr sz="1800"/>
            </a:lvl1pPr>
            <a:lvl2pPr marL="914400" lvl="1" indent="-342900" algn="l">
              <a:lnSpc>
                <a:spcPct val="110000"/>
              </a:lnSpc>
              <a:spcBef>
                <a:spcPts val="1000"/>
              </a:spcBef>
              <a:spcAft>
                <a:spcPts val="0"/>
              </a:spcAft>
              <a:buClr>
                <a:schemeClr val="dk1"/>
              </a:buClr>
              <a:buSzPts val="1800"/>
              <a:buChar char="•"/>
              <a:defRPr sz="1800"/>
            </a:lvl2pPr>
            <a:lvl3pPr marL="1371600" lvl="2" indent="-342900" algn="l">
              <a:lnSpc>
                <a:spcPct val="110000"/>
              </a:lnSpc>
              <a:spcBef>
                <a:spcPts val="1000"/>
              </a:spcBef>
              <a:spcAft>
                <a:spcPts val="0"/>
              </a:spcAft>
              <a:buClr>
                <a:schemeClr val="dk1"/>
              </a:buClr>
              <a:buSzPts val="1800"/>
              <a:buChar char="•"/>
              <a:defRPr sz="1800"/>
            </a:lvl3pPr>
            <a:lvl4pPr marL="1828800" lvl="3" indent="-342900" algn="l">
              <a:lnSpc>
                <a:spcPct val="110000"/>
              </a:lnSpc>
              <a:spcBef>
                <a:spcPts val="1000"/>
              </a:spcBef>
              <a:spcAft>
                <a:spcPts val="0"/>
              </a:spcAft>
              <a:buClr>
                <a:schemeClr val="dk1"/>
              </a:buClr>
              <a:buSzPts val="1800"/>
              <a:buChar char="•"/>
              <a:defRPr sz="1800"/>
            </a:lvl4pPr>
            <a:lvl5pPr marL="2286000" lvl="4" indent="-342900" algn="l">
              <a:lnSpc>
                <a:spcPct val="110000"/>
              </a:lnSpc>
              <a:spcBef>
                <a:spcPts val="1000"/>
              </a:spcBef>
              <a:spcAft>
                <a:spcPts val="0"/>
              </a:spcAft>
              <a:buClr>
                <a:schemeClr val="dk1"/>
              </a:buClr>
              <a:buSzPts val="1800"/>
              <a:buChar char="•"/>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5" name="Google Shape;115;p66"/>
          <p:cNvSpPr txBox="1">
            <a:spLocks noGrp="1"/>
          </p:cNvSpPr>
          <p:nvPr>
            <p:ph type="body" idx="3"/>
          </p:nvPr>
        </p:nvSpPr>
        <p:spPr>
          <a:xfrm>
            <a:off x="4507992" y="2372650"/>
            <a:ext cx="32918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110000"/>
              </a:lnSpc>
              <a:spcBef>
                <a:spcPts val="1000"/>
              </a:spcBef>
              <a:spcAft>
                <a:spcPts val="0"/>
              </a:spcAft>
              <a:buClr>
                <a:schemeClr val="dk1"/>
              </a:buClr>
              <a:buSzPts val="2400"/>
              <a:buNone/>
              <a:defRPr sz="2400" b="1" cap="none"/>
            </a:lvl1pPr>
            <a:lvl2pPr marL="914400" lvl="1" indent="-228600" algn="l">
              <a:lnSpc>
                <a:spcPct val="110000"/>
              </a:lnSpc>
              <a:spcBef>
                <a:spcPts val="500"/>
              </a:spcBef>
              <a:spcAft>
                <a:spcPts val="0"/>
              </a:spcAft>
              <a:buClr>
                <a:schemeClr val="dk1"/>
              </a:buClr>
              <a:buSzPts val="2000"/>
              <a:buNone/>
              <a:defRPr sz="2000" b="1"/>
            </a:lvl2pPr>
            <a:lvl3pPr marL="1371600" lvl="2" indent="-228600" algn="l">
              <a:lnSpc>
                <a:spcPct val="110000"/>
              </a:lnSpc>
              <a:spcBef>
                <a:spcPts val="500"/>
              </a:spcBef>
              <a:spcAft>
                <a:spcPts val="0"/>
              </a:spcAft>
              <a:buClr>
                <a:schemeClr val="dk1"/>
              </a:buClr>
              <a:buSzPts val="1800"/>
              <a:buNone/>
              <a:defRPr sz="1800" b="1"/>
            </a:lvl3pPr>
            <a:lvl4pPr marL="1828800" lvl="3" indent="-228600" algn="l">
              <a:lnSpc>
                <a:spcPct val="110000"/>
              </a:lnSpc>
              <a:spcBef>
                <a:spcPts val="500"/>
              </a:spcBef>
              <a:spcAft>
                <a:spcPts val="0"/>
              </a:spcAft>
              <a:buClr>
                <a:schemeClr val="dk1"/>
              </a:buClr>
              <a:buSzPts val="1600"/>
              <a:buNone/>
              <a:defRPr sz="1600" b="1"/>
            </a:lvl4pPr>
            <a:lvl5pPr marL="2286000" lvl="4" indent="-228600" algn="l">
              <a:lnSpc>
                <a:spcPct val="11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6" name="Google Shape;116;p66"/>
          <p:cNvSpPr txBox="1">
            <a:spLocks noGrp="1"/>
          </p:cNvSpPr>
          <p:nvPr>
            <p:ph type="body" idx="4"/>
          </p:nvPr>
        </p:nvSpPr>
        <p:spPr>
          <a:xfrm>
            <a:off x="4507992" y="3203687"/>
            <a:ext cx="3291840" cy="2968511"/>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1000"/>
              </a:spcBef>
              <a:spcAft>
                <a:spcPts val="0"/>
              </a:spcAft>
              <a:buClr>
                <a:schemeClr val="dk1"/>
              </a:buClr>
              <a:buSzPts val="1800"/>
              <a:buChar char="•"/>
              <a:defRPr sz="1800"/>
            </a:lvl1pPr>
            <a:lvl2pPr marL="914400" lvl="1" indent="-342900" algn="l">
              <a:lnSpc>
                <a:spcPct val="110000"/>
              </a:lnSpc>
              <a:spcBef>
                <a:spcPts val="1000"/>
              </a:spcBef>
              <a:spcAft>
                <a:spcPts val="0"/>
              </a:spcAft>
              <a:buClr>
                <a:schemeClr val="dk1"/>
              </a:buClr>
              <a:buSzPts val="1800"/>
              <a:buChar char="•"/>
              <a:defRPr sz="1800"/>
            </a:lvl2pPr>
            <a:lvl3pPr marL="1371600" lvl="2" indent="-342900" algn="l">
              <a:lnSpc>
                <a:spcPct val="110000"/>
              </a:lnSpc>
              <a:spcBef>
                <a:spcPts val="1000"/>
              </a:spcBef>
              <a:spcAft>
                <a:spcPts val="0"/>
              </a:spcAft>
              <a:buClr>
                <a:schemeClr val="dk1"/>
              </a:buClr>
              <a:buSzPts val="1800"/>
              <a:buChar char="•"/>
              <a:defRPr sz="1800"/>
            </a:lvl3pPr>
            <a:lvl4pPr marL="1828800" lvl="3" indent="-342900" algn="l">
              <a:lnSpc>
                <a:spcPct val="110000"/>
              </a:lnSpc>
              <a:spcBef>
                <a:spcPts val="1000"/>
              </a:spcBef>
              <a:spcAft>
                <a:spcPts val="0"/>
              </a:spcAft>
              <a:buClr>
                <a:schemeClr val="dk1"/>
              </a:buClr>
              <a:buSzPts val="1800"/>
              <a:buChar char="•"/>
              <a:defRPr sz="1800"/>
            </a:lvl4pPr>
            <a:lvl5pPr marL="2286000" lvl="4" indent="-342900" algn="l">
              <a:lnSpc>
                <a:spcPct val="110000"/>
              </a:lnSpc>
              <a:spcBef>
                <a:spcPts val="1000"/>
              </a:spcBef>
              <a:spcAft>
                <a:spcPts val="0"/>
              </a:spcAft>
              <a:buClr>
                <a:schemeClr val="dk1"/>
              </a:buClr>
              <a:buSzPts val="1800"/>
              <a:buChar char="•"/>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7" name="Google Shape;117;p66"/>
          <p:cNvSpPr txBox="1">
            <a:spLocks noGrp="1"/>
          </p:cNvSpPr>
          <p:nvPr>
            <p:ph type="dt" idx="10"/>
          </p:nvPr>
        </p:nvSpPr>
        <p:spPr>
          <a:xfrm>
            <a:off x="905256"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6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66"/>
          <p:cNvSpPr txBox="1">
            <a:spLocks noGrp="1"/>
          </p:cNvSpPr>
          <p:nvPr>
            <p:ph type="sldNum" idx="12"/>
          </p:nvPr>
        </p:nvSpPr>
        <p:spPr>
          <a:xfrm>
            <a:off x="8540496"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
        <p:nvSpPr>
          <p:cNvPr id="120" name="Google Shape;120;p66"/>
          <p:cNvSpPr txBox="1">
            <a:spLocks noGrp="1"/>
          </p:cNvSpPr>
          <p:nvPr>
            <p:ph type="body" idx="5"/>
          </p:nvPr>
        </p:nvSpPr>
        <p:spPr>
          <a:xfrm>
            <a:off x="8439912" y="2372650"/>
            <a:ext cx="32918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110000"/>
              </a:lnSpc>
              <a:spcBef>
                <a:spcPts val="1000"/>
              </a:spcBef>
              <a:spcAft>
                <a:spcPts val="0"/>
              </a:spcAft>
              <a:buClr>
                <a:schemeClr val="dk1"/>
              </a:buClr>
              <a:buSzPts val="2400"/>
              <a:buNone/>
              <a:defRPr sz="2400" b="1" cap="none"/>
            </a:lvl1pPr>
            <a:lvl2pPr marL="914400" lvl="1" indent="-228600" algn="l">
              <a:lnSpc>
                <a:spcPct val="110000"/>
              </a:lnSpc>
              <a:spcBef>
                <a:spcPts val="500"/>
              </a:spcBef>
              <a:spcAft>
                <a:spcPts val="0"/>
              </a:spcAft>
              <a:buClr>
                <a:schemeClr val="dk1"/>
              </a:buClr>
              <a:buSzPts val="2000"/>
              <a:buNone/>
              <a:defRPr sz="2000" b="1"/>
            </a:lvl2pPr>
            <a:lvl3pPr marL="1371600" lvl="2" indent="-228600" algn="l">
              <a:lnSpc>
                <a:spcPct val="110000"/>
              </a:lnSpc>
              <a:spcBef>
                <a:spcPts val="500"/>
              </a:spcBef>
              <a:spcAft>
                <a:spcPts val="0"/>
              </a:spcAft>
              <a:buClr>
                <a:schemeClr val="dk1"/>
              </a:buClr>
              <a:buSzPts val="1800"/>
              <a:buNone/>
              <a:defRPr sz="1800" b="1"/>
            </a:lvl3pPr>
            <a:lvl4pPr marL="1828800" lvl="3" indent="-228600" algn="l">
              <a:lnSpc>
                <a:spcPct val="110000"/>
              </a:lnSpc>
              <a:spcBef>
                <a:spcPts val="500"/>
              </a:spcBef>
              <a:spcAft>
                <a:spcPts val="0"/>
              </a:spcAft>
              <a:buClr>
                <a:schemeClr val="dk1"/>
              </a:buClr>
              <a:buSzPts val="1600"/>
              <a:buNone/>
              <a:defRPr sz="1600" b="1"/>
            </a:lvl4pPr>
            <a:lvl5pPr marL="2286000" lvl="4" indent="-228600" algn="l">
              <a:lnSpc>
                <a:spcPct val="11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1" name="Google Shape;121;p66"/>
          <p:cNvSpPr txBox="1">
            <a:spLocks noGrp="1"/>
          </p:cNvSpPr>
          <p:nvPr>
            <p:ph type="body" idx="6"/>
          </p:nvPr>
        </p:nvSpPr>
        <p:spPr>
          <a:xfrm>
            <a:off x="8439912" y="3203687"/>
            <a:ext cx="3291840" cy="2968511"/>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1000"/>
              </a:spcBef>
              <a:spcAft>
                <a:spcPts val="0"/>
              </a:spcAft>
              <a:buClr>
                <a:schemeClr val="dk1"/>
              </a:buClr>
              <a:buSzPts val="1800"/>
              <a:buChar char="•"/>
              <a:defRPr sz="1800"/>
            </a:lvl1pPr>
            <a:lvl2pPr marL="914400" lvl="1" indent="-342900" algn="l">
              <a:lnSpc>
                <a:spcPct val="110000"/>
              </a:lnSpc>
              <a:spcBef>
                <a:spcPts val="1000"/>
              </a:spcBef>
              <a:spcAft>
                <a:spcPts val="0"/>
              </a:spcAft>
              <a:buClr>
                <a:schemeClr val="dk1"/>
              </a:buClr>
              <a:buSzPts val="1800"/>
              <a:buChar char="•"/>
              <a:defRPr sz="1800"/>
            </a:lvl2pPr>
            <a:lvl3pPr marL="1371600" lvl="2" indent="-342900" algn="l">
              <a:lnSpc>
                <a:spcPct val="110000"/>
              </a:lnSpc>
              <a:spcBef>
                <a:spcPts val="1000"/>
              </a:spcBef>
              <a:spcAft>
                <a:spcPts val="0"/>
              </a:spcAft>
              <a:buClr>
                <a:schemeClr val="dk1"/>
              </a:buClr>
              <a:buSzPts val="1800"/>
              <a:buChar char="•"/>
              <a:defRPr sz="1800"/>
            </a:lvl3pPr>
            <a:lvl4pPr marL="1828800" lvl="3" indent="-342900" algn="l">
              <a:lnSpc>
                <a:spcPct val="110000"/>
              </a:lnSpc>
              <a:spcBef>
                <a:spcPts val="1000"/>
              </a:spcBef>
              <a:spcAft>
                <a:spcPts val="0"/>
              </a:spcAft>
              <a:buClr>
                <a:schemeClr val="dk1"/>
              </a:buClr>
              <a:buSzPts val="1800"/>
              <a:buChar char="•"/>
              <a:defRPr sz="1800"/>
            </a:lvl4pPr>
            <a:lvl5pPr marL="2286000" lvl="4" indent="-342900" algn="l">
              <a:lnSpc>
                <a:spcPct val="110000"/>
              </a:lnSpc>
              <a:spcBef>
                <a:spcPts val="1000"/>
              </a:spcBef>
              <a:spcAft>
                <a:spcPts val="0"/>
              </a:spcAft>
              <a:buClr>
                <a:schemeClr val="dk1"/>
              </a:buClr>
              <a:buSzPts val="1800"/>
              <a:buChar char="•"/>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with 4 pictures">
  <p:cSld name="Title and Content with 4 pictures">
    <p:spTree>
      <p:nvGrpSpPr>
        <p:cNvPr id="1" name="Shape 122"/>
        <p:cNvGrpSpPr/>
        <p:nvPr/>
      </p:nvGrpSpPr>
      <p:grpSpPr>
        <a:xfrm>
          <a:off x="0" y="0"/>
          <a:ext cx="0" cy="0"/>
          <a:chOff x="0" y="0"/>
          <a:chExt cx="0" cy="0"/>
        </a:xfrm>
      </p:grpSpPr>
      <p:sp>
        <p:nvSpPr>
          <p:cNvPr id="123" name="Google Shape;123;p67"/>
          <p:cNvSpPr/>
          <p:nvPr/>
        </p:nvSpPr>
        <p:spPr>
          <a:xfrm>
            <a:off x="7324344" y="630936"/>
            <a:ext cx="4517136" cy="5495925"/>
          </a:xfrm>
          <a:prstGeom prst="rect">
            <a:avLst/>
          </a:prstGeom>
          <a:solidFill>
            <a:schemeClr val="lt1"/>
          </a:solidFill>
          <a:ln w="9525" cap="flat" cmpd="sng">
            <a:solidFill>
              <a:srgbClr val="E8E8E8"/>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124" name="Google Shape;124;p67"/>
          <p:cNvSpPr txBox="1">
            <a:spLocks noGrp="1"/>
          </p:cNvSpPr>
          <p:nvPr>
            <p:ph type="title"/>
          </p:nvPr>
        </p:nvSpPr>
        <p:spPr>
          <a:xfrm>
            <a:off x="7772400" y="978408"/>
            <a:ext cx="3721608" cy="110642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2800"/>
              <a:buFont typeface="Avenir"/>
              <a:buNone/>
              <a:defRPr sz="2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5" name="Google Shape;125;p67"/>
          <p:cNvSpPr>
            <a:spLocks noGrp="1"/>
          </p:cNvSpPr>
          <p:nvPr>
            <p:ph type="pic" idx="2"/>
          </p:nvPr>
        </p:nvSpPr>
        <p:spPr>
          <a:xfrm>
            <a:off x="3767328" y="630936"/>
            <a:ext cx="3246120" cy="2688336"/>
          </a:xfrm>
          <a:prstGeom prst="rect">
            <a:avLst/>
          </a:prstGeom>
          <a:noFill/>
          <a:ln>
            <a:noFill/>
          </a:ln>
        </p:spPr>
      </p:sp>
      <p:sp>
        <p:nvSpPr>
          <p:cNvPr id="126" name="Google Shape;126;p67"/>
          <p:cNvSpPr>
            <a:spLocks noGrp="1"/>
          </p:cNvSpPr>
          <p:nvPr>
            <p:ph type="pic" idx="3"/>
          </p:nvPr>
        </p:nvSpPr>
        <p:spPr>
          <a:xfrm>
            <a:off x="411480" y="630936"/>
            <a:ext cx="3246120" cy="2688336"/>
          </a:xfrm>
          <a:prstGeom prst="rect">
            <a:avLst/>
          </a:prstGeom>
          <a:noFill/>
          <a:ln>
            <a:noFill/>
          </a:ln>
        </p:spPr>
      </p:sp>
      <p:sp>
        <p:nvSpPr>
          <p:cNvPr id="127" name="Google Shape;127;p67"/>
          <p:cNvSpPr/>
          <p:nvPr/>
        </p:nvSpPr>
        <p:spPr>
          <a:xfrm>
            <a:off x="7260336" y="1179576"/>
            <a:ext cx="128016" cy="70408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128" name="Google Shape;128;p67"/>
          <p:cNvSpPr>
            <a:spLocks noGrp="1"/>
          </p:cNvSpPr>
          <p:nvPr>
            <p:ph type="pic" idx="4"/>
          </p:nvPr>
        </p:nvSpPr>
        <p:spPr>
          <a:xfrm>
            <a:off x="411480" y="3438144"/>
            <a:ext cx="3246120" cy="2688336"/>
          </a:xfrm>
          <a:prstGeom prst="rect">
            <a:avLst/>
          </a:prstGeom>
          <a:noFill/>
          <a:ln>
            <a:noFill/>
          </a:ln>
        </p:spPr>
      </p:sp>
      <p:sp>
        <p:nvSpPr>
          <p:cNvPr id="129" name="Google Shape;129;p67"/>
          <p:cNvSpPr txBox="1">
            <a:spLocks noGrp="1"/>
          </p:cNvSpPr>
          <p:nvPr>
            <p:ph type="dt" idx="10"/>
          </p:nvPr>
        </p:nvSpPr>
        <p:spPr>
          <a:xfrm>
            <a:off x="905256"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6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67"/>
          <p:cNvSpPr txBox="1">
            <a:spLocks noGrp="1"/>
          </p:cNvSpPr>
          <p:nvPr>
            <p:ph type="sldNum" idx="12"/>
          </p:nvPr>
        </p:nvSpPr>
        <p:spPr>
          <a:xfrm>
            <a:off x="8540496"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
        <p:nvSpPr>
          <p:cNvPr id="132" name="Google Shape;132;p67"/>
          <p:cNvSpPr/>
          <p:nvPr/>
        </p:nvSpPr>
        <p:spPr>
          <a:xfrm>
            <a:off x="7792216" y="2185416"/>
            <a:ext cx="3683187" cy="9144"/>
          </a:xfrm>
          <a:prstGeom prst="rect">
            <a:avLst/>
          </a:prstGeom>
          <a:solidFill>
            <a:srgbClr val="C8C8C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133" name="Google Shape;133;p67"/>
          <p:cNvSpPr>
            <a:spLocks noGrp="1"/>
          </p:cNvSpPr>
          <p:nvPr>
            <p:ph type="pic" idx="5"/>
          </p:nvPr>
        </p:nvSpPr>
        <p:spPr>
          <a:xfrm>
            <a:off x="3767328" y="3438144"/>
            <a:ext cx="3246120" cy="2688336"/>
          </a:xfrm>
          <a:prstGeom prst="rect">
            <a:avLst/>
          </a:prstGeom>
          <a:noFill/>
          <a:ln>
            <a:noFill/>
          </a:ln>
        </p:spPr>
      </p:sp>
      <p:sp>
        <p:nvSpPr>
          <p:cNvPr id="134" name="Google Shape;134;p67"/>
          <p:cNvSpPr txBox="1">
            <a:spLocks noGrp="1"/>
          </p:cNvSpPr>
          <p:nvPr>
            <p:ph type="body" idx="1"/>
          </p:nvPr>
        </p:nvSpPr>
        <p:spPr>
          <a:xfrm>
            <a:off x="7772400" y="3099816"/>
            <a:ext cx="3721100" cy="447675"/>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Clr>
                <a:schemeClr val="dk1"/>
              </a:buClr>
              <a:buSzPts val="1600"/>
              <a:buNone/>
              <a:defRPr sz="16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5" name="Google Shape;135;p67"/>
          <p:cNvSpPr txBox="1">
            <a:spLocks noGrp="1"/>
          </p:cNvSpPr>
          <p:nvPr>
            <p:ph type="body" idx="6"/>
          </p:nvPr>
        </p:nvSpPr>
        <p:spPr>
          <a:xfrm>
            <a:off x="7772400" y="4215384"/>
            <a:ext cx="3721100" cy="447675"/>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Clr>
                <a:schemeClr val="dk1"/>
              </a:buClr>
              <a:buSzPts val="1600"/>
              <a:buNone/>
              <a:defRPr sz="16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6" name="Google Shape;136;p67"/>
          <p:cNvSpPr txBox="1">
            <a:spLocks noGrp="1"/>
          </p:cNvSpPr>
          <p:nvPr>
            <p:ph type="body" idx="7"/>
          </p:nvPr>
        </p:nvSpPr>
        <p:spPr>
          <a:xfrm>
            <a:off x="7772400" y="5321808"/>
            <a:ext cx="3721100" cy="447675"/>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Clr>
                <a:schemeClr val="dk1"/>
              </a:buClr>
              <a:buSzPts val="1600"/>
              <a:buNone/>
              <a:defRPr sz="16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7" name="Google Shape;137;p67"/>
          <p:cNvSpPr>
            <a:spLocks noGrp="1"/>
          </p:cNvSpPr>
          <p:nvPr>
            <p:ph type="pic" idx="8"/>
          </p:nvPr>
        </p:nvSpPr>
        <p:spPr>
          <a:xfrm>
            <a:off x="7772400" y="2532888"/>
            <a:ext cx="457200" cy="457200"/>
          </a:xfrm>
          <a:prstGeom prst="rect">
            <a:avLst/>
          </a:prstGeom>
          <a:noFill/>
          <a:ln>
            <a:noFill/>
          </a:ln>
        </p:spPr>
      </p:sp>
      <p:sp>
        <p:nvSpPr>
          <p:cNvPr id="138" name="Google Shape;138;p67"/>
          <p:cNvSpPr>
            <a:spLocks noGrp="1"/>
          </p:cNvSpPr>
          <p:nvPr>
            <p:ph type="pic" idx="9"/>
          </p:nvPr>
        </p:nvSpPr>
        <p:spPr>
          <a:xfrm>
            <a:off x="7772400" y="3630168"/>
            <a:ext cx="457200" cy="457200"/>
          </a:xfrm>
          <a:prstGeom prst="rect">
            <a:avLst/>
          </a:prstGeom>
          <a:noFill/>
          <a:ln>
            <a:noFill/>
          </a:ln>
        </p:spPr>
      </p:sp>
      <p:sp>
        <p:nvSpPr>
          <p:cNvPr id="139" name="Google Shape;139;p67"/>
          <p:cNvSpPr>
            <a:spLocks noGrp="1"/>
          </p:cNvSpPr>
          <p:nvPr>
            <p:ph type="pic" idx="13"/>
          </p:nvPr>
        </p:nvSpPr>
        <p:spPr>
          <a:xfrm>
            <a:off x="7772400" y="4754880"/>
            <a:ext cx="457200" cy="457200"/>
          </a:xfrm>
          <a:prstGeom prst="rect">
            <a:avLst/>
          </a:prstGeom>
          <a:no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40"/>
        <p:cNvGrpSpPr/>
        <p:nvPr/>
      </p:nvGrpSpPr>
      <p:grpSpPr>
        <a:xfrm>
          <a:off x="0" y="0"/>
          <a:ext cx="0" cy="0"/>
          <a:chOff x="0" y="0"/>
          <a:chExt cx="0" cy="0"/>
        </a:xfrm>
      </p:grpSpPr>
      <p:sp>
        <p:nvSpPr>
          <p:cNvPr id="141" name="Google Shape;141;p68"/>
          <p:cNvSpPr/>
          <p:nvPr/>
        </p:nvSpPr>
        <p:spPr>
          <a:xfrm>
            <a:off x="558210" y="1162033"/>
            <a:ext cx="3740740" cy="4643344"/>
          </a:xfrm>
          <a:prstGeom prst="rect">
            <a:avLst/>
          </a:prstGeom>
          <a:solidFill>
            <a:schemeClr val="lt1"/>
          </a:solidFill>
          <a:ln w="12700" cap="flat" cmpd="sng">
            <a:solidFill>
              <a:srgbClr val="E8E8E8"/>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142" name="Google Shape;142;p68"/>
          <p:cNvSpPr/>
          <p:nvPr/>
        </p:nvSpPr>
        <p:spPr>
          <a:xfrm>
            <a:off x="498834" y="1618375"/>
            <a:ext cx="146304" cy="82296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143" name="Google Shape;143;p68"/>
          <p:cNvSpPr txBox="1">
            <a:spLocks noGrp="1"/>
          </p:cNvSpPr>
          <p:nvPr>
            <p:ph type="title"/>
          </p:nvPr>
        </p:nvSpPr>
        <p:spPr>
          <a:xfrm>
            <a:off x="868680" y="1709928"/>
            <a:ext cx="3099816" cy="1709928"/>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3400"/>
              <a:buFont typeface="Avenir"/>
              <a:buNone/>
              <a:defRPr sz="3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4" name="Google Shape;144;p68"/>
          <p:cNvSpPr txBox="1">
            <a:spLocks noGrp="1"/>
          </p:cNvSpPr>
          <p:nvPr>
            <p:ph type="body" idx="1"/>
          </p:nvPr>
        </p:nvSpPr>
        <p:spPr>
          <a:xfrm>
            <a:off x="4965192" y="1709928"/>
            <a:ext cx="6729984" cy="4096512"/>
          </a:xfrm>
          <a:prstGeom prst="rect">
            <a:avLst/>
          </a:prstGeom>
          <a:noFill/>
          <a:ln>
            <a:noFill/>
          </a:ln>
        </p:spPr>
        <p:txBody>
          <a:bodyPr spcFirstLastPara="1" wrap="square" lIns="91425" tIns="45700" rIns="91425" bIns="45700" anchor="t" anchorCtr="0">
            <a:normAutofit/>
          </a:bodyPr>
          <a:lstStyle>
            <a:lvl1pPr marL="457200" lvl="0" indent="-406400" algn="l">
              <a:lnSpc>
                <a:spcPct val="110000"/>
              </a:lnSpc>
              <a:spcBef>
                <a:spcPts val="1000"/>
              </a:spcBef>
              <a:spcAft>
                <a:spcPts val="0"/>
              </a:spcAft>
              <a:buClr>
                <a:schemeClr val="dk1"/>
              </a:buClr>
              <a:buSzPts val="2800"/>
              <a:buChar char="•"/>
              <a:defRPr sz="2800"/>
            </a:lvl1pPr>
            <a:lvl2pPr marL="914400" lvl="1" indent="-381000" algn="l">
              <a:lnSpc>
                <a:spcPct val="110000"/>
              </a:lnSpc>
              <a:spcBef>
                <a:spcPts val="500"/>
              </a:spcBef>
              <a:spcAft>
                <a:spcPts val="0"/>
              </a:spcAft>
              <a:buClr>
                <a:schemeClr val="dk1"/>
              </a:buClr>
              <a:buSzPts val="2400"/>
              <a:buChar char="•"/>
              <a:defRPr sz="2400"/>
            </a:lvl2pPr>
            <a:lvl3pPr marL="1371600" lvl="2" indent="-355600" algn="l">
              <a:lnSpc>
                <a:spcPct val="110000"/>
              </a:lnSpc>
              <a:spcBef>
                <a:spcPts val="500"/>
              </a:spcBef>
              <a:spcAft>
                <a:spcPts val="0"/>
              </a:spcAft>
              <a:buClr>
                <a:schemeClr val="dk1"/>
              </a:buClr>
              <a:buSzPts val="2000"/>
              <a:buChar char="•"/>
              <a:defRPr sz="2000"/>
            </a:lvl3pPr>
            <a:lvl4pPr marL="1828800" lvl="3" indent="-355600" algn="l">
              <a:lnSpc>
                <a:spcPct val="110000"/>
              </a:lnSpc>
              <a:spcBef>
                <a:spcPts val="500"/>
              </a:spcBef>
              <a:spcAft>
                <a:spcPts val="0"/>
              </a:spcAft>
              <a:buClr>
                <a:schemeClr val="dk1"/>
              </a:buClr>
              <a:buSzPts val="2000"/>
              <a:buChar char="•"/>
              <a:defRPr sz="2000"/>
            </a:lvl4pPr>
            <a:lvl5pPr marL="2286000" lvl="4" indent="-355600" algn="l">
              <a:lnSpc>
                <a:spcPct val="11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45" name="Google Shape;145;p68"/>
          <p:cNvSpPr txBox="1">
            <a:spLocks noGrp="1"/>
          </p:cNvSpPr>
          <p:nvPr>
            <p:ph type="body" idx="2"/>
          </p:nvPr>
        </p:nvSpPr>
        <p:spPr>
          <a:xfrm>
            <a:off x="868680" y="3429000"/>
            <a:ext cx="3099816" cy="2066544"/>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Clr>
                <a:schemeClr val="dk1"/>
              </a:buClr>
              <a:buSzPts val="1800"/>
              <a:buNone/>
              <a:defRPr sz="1800"/>
            </a:lvl1pPr>
            <a:lvl2pPr marL="914400" lvl="1" indent="-228600" algn="l">
              <a:lnSpc>
                <a:spcPct val="110000"/>
              </a:lnSpc>
              <a:spcBef>
                <a:spcPts val="500"/>
              </a:spcBef>
              <a:spcAft>
                <a:spcPts val="0"/>
              </a:spcAft>
              <a:buClr>
                <a:schemeClr val="dk1"/>
              </a:buClr>
              <a:buSzPts val="1400"/>
              <a:buNone/>
              <a:defRPr sz="1400"/>
            </a:lvl2pPr>
            <a:lvl3pPr marL="1371600" lvl="2" indent="-228600" algn="l">
              <a:lnSpc>
                <a:spcPct val="110000"/>
              </a:lnSpc>
              <a:spcBef>
                <a:spcPts val="500"/>
              </a:spcBef>
              <a:spcAft>
                <a:spcPts val="0"/>
              </a:spcAft>
              <a:buClr>
                <a:schemeClr val="dk1"/>
              </a:buClr>
              <a:buSzPts val="1200"/>
              <a:buNone/>
              <a:defRPr sz="1200"/>
            </a:lvl3pPr>
            <a:lvl4pPr marL="1828800" lvl="3" indent="-228600" algn="l">
              <a:lnSpc>
                <a:spcPct val="110000"/>
              </a:lnSpc>
              <a:spcBef>
                <a:spcPts val="500"/>
              </a:spcBef>
              <a:spcAft>
                <a:spcPts val="0"/>
              </a:spcAft>
              <a:buClr>
                <a:schemeClr val="dk1"/>
              </a:buClr>
              <a:buSzPts val="1000"/>
              <a:buNone/>
              <a:defRPr sz="1000"/>
            </a:lvl4pPr>
            <a:lvl5pPr marL="2286000" lvl="4" indent="-228600" algn="l">
              <a:lnSpc>
                <a:spcPct val="11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6" name="Google Shape;146;p68"/>
          <p:cNvSpPr txBox="1">
            <a:spLocks noGrp="1"/>
          </p:cNvSpPr>
          <p:nvPr>
            <p:ph type="dt" idx="10"/>
          </p:nvPr>
        </p:nvSpPr>
        <p:spPr>
          <a:xfrm>
            <a:off x="86868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p6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8" name="Google Shape;148;p6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9"/>
        <p:cNvGrpSpPr/>
        <p:nvPr/>
      </p:nvGrpSpPr>
      <p:grpSpPr>
        <a:xfrm>
          <a:off x="0" y="0"/>
          <a:ext cx="0" cy="0"/>
          <a:chOff x="0" y="0"/>
          <a:chExt cx="0" cy="0"/>
        </a:xfrm>
      </p:grpSpPr>
      <p:sp>
        <p:nvSpPr>
          <p:cNvPr id="150" name="Google Shape;150;p69"/>
          <p:cNvSpPr/>
          <p:nvPr/>
        </p:nvSpPr>
        <p:spPr>
          <a:xfrm>
            <a:off x="558210" y="1162033"/>
            <a:ext cx="3740740" cy="4643344"/>
          </a:xfrm>
          <a:prstGeom prst="rect">
            <a:avLst/>
          </a:prstGeom>
          <a:solidFill>
            <a:schemeClr val="lt1"/>
          </a:solidFill>
          <a:ln w="12700" cap="flat" cmpd="sng">
            <a:solidFill>
              <a:srgbClr val="E8E8E8"/>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151" name="Google Shape;151;p69"/>
          <p:cNvSpPr/>
          <p:nvPr/>
        </p:nvSpPr>
        <p:spPr>
          <a:xfrm>
            <a:off x="498834" y="1618375"/>
            <a:ext cx="146304" cy="82296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152" name="Google Shape;152;p69"/>
          <p:cNvSpPr txBox="1">
            <a:spLocks noGrp="1"/>
          </p:cNvSpPr>
          <p:nvPr>
            <p:ph type="title"/>
          </p:nvPr>
        </p:nvSpPr>
        <p:spPr>
          <a:xfrm>
            <a:off x="868680" y="1709928"/>
            <a:ext cx="3099816" cy="1709928"/>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3400"/>
              <a:buFont typeface="Avenir"/>
              <a:buNone/>
              <a:defRPr sz="3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69"/>
          <p:cNvSpPr>
            <a:spLocks noGrp="1"/>
          </p:cNvSpPr>
          <p:nvPr>
            <p:ph type="pic" idx="2"/>
          </p:nvPr>
        </p:nvSpPr>
        <p:spPr>
          <a:xfrm>
            <a:off x="4965192" y="1161288"/>
            <a:ext cx="6729984" cy="4645152"/>
          </a:xfrm>
          <a:prstGeom prst="rect">
            <a:avLst/>
          </a:prstGeom>
          <a:noFill/>
          <a:ln>
            <a:noFill/>
          </a:ln>
        </p:spPr>
      </p:sp>
      <p:sp>
        <p:nvSpPr>
          <p:cNvPr id="154" name="Google Shape;154;p69"/>
          <p:cNvSpPr txBox="1">
            <a:spLocks noGrp="1"/>
          </p:cNvSpPr>
          <p:nvPr>
            <p:ph type="body" idx="1"/>
          </p:nvPr>
        </p:nvSpPr>
        <p:spPr>
          <a:xfrm>
            <a:off x="868680" y="3438144"/>
            <a:ext cx="3099816" cy="2057400"/>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Clr>
                <a:schemeClr val="dk1"/>
              </a:buClr>
              <a:buSzPts val="1800"/>
              <a:buNone/>
              <a:defRPr sz="1800"/>
            </a:lvl1pPr>
            <a:lvl2pPr marL="914400" lvl="1" indent="-228600" algn="l">
              <a:lnSpc>
                <a:spcPct val="110000"/>
              </a:lnSpc>
              <a:spcBef>
                <a:spcPts val="500"/>
              </a:spcBef>
              <a:spcAft>
                <a:spcPts val="0"/>
              </a:spcAft>
              <a:buClr>
                <a:schemeClr val="dk1"/>
              </a:buClr>
              <a:buSzPts val="1400"/>
              <a:buNone/>
              <a:defRPr sz="1400"/>
            </a:lvl2pPr>
            <a:lvl3pPr marL="1371600" lvl="2" indent="-228600" algn="l">
              <a:lnSpc>
                <a:spcPct val="110000"/>
              </a:lnSpc>
              <a:spcBef>
                <a:spcPts val="500"/>
              </a:spcBef>
              <a:spcAft>
                <a:spcPts val="0"/>
              </a:spcAft>
              <a:buClr>
                <a:schemeClr val="dk1"/>
              </a:buClr>
              <a:buSzPts val="1200"/>
              <a:buNone/>
              <a:defRPr sz="1200"/>
            </a:lvl3pPr>
            <a:lvl4pPr marL="1828800" lvl="3" indent="-228600" algn="l">
              <a:lnSpc>
                <a:spcPct val="110000"/>
              </a:lnSpc>
              <a:spcBef>
                <a:spcPts val="500"/>
              </a:spcBef>
              <a:spcAft>
                <a:spcPts val="0"/>
              </a:spcAft>
              <a:buClr>
                <a:schemeClr val="dk1"/>
              </a:buClr>
              <a:buSzPts val="1000"/>
              <a:buNone/>
              <a:defRPr sz="1000"/>
            </a:lvl4pPr>
            <a:lvl5pPr marL="2286000" lvl="4" indent="-228600" algn="l">
              <a:lnSpc>
                <a:spcPct val="11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55" name="Google Shape;155;p69"/>
          <p:cNvSpPr txBox="1">
            <a:spLocks noGrp="1"/>
          </p:cNvSpPr>
          <p:nvPr>
            <p:ph type="dt" idx="10"/>
          </p:nvPr>
        </p:nvSpPr>
        <p:spPr>
          <a:xfrm>
            <a:off x="86868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6" name="Google Shape;156;p6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6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venir"/>
              <a:buNone/>
              <a:defRPr sz="4400" b="0" i="0" u="none" strike="noStrike" cap="none">
                <a:solidFill>
                  <a:schemeClr val="dk1"/>
                </a:solidFill>
                <a:latin typeface="Avenir"/>
                <a:ea typeface="Avenir"/>
                <a:cs typeface="Avenir"/>
                <a:sym typeface="Avenir"/>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5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110000"/>
              </a:lnSpc>
              <a:spcBef>
                <a:spcPts val="1000"/>
              </a:spcBef>
              <a:spcAft>
                <a:spcPts val="0"/>
              </a:spcAft>
              <a:buClr>
                <a:schemeClr val="dk1"/>
              </a:buClr>
              <a:buSzPts val="2800"/>
              <a:buFont typeface="Arial"/>
              <a:buChar char="•"/>
              <a:defRPr sz="2800" b="0" i="0" u="none" strike="noStrike" cap="none">
                <a:solidFill>
                  <a:schemeClr val="dk1"/>
                </a:solidFill>
                <a:latin typeface="Avenir"/>
                <a:ea typeface="Avenir"/>
                <a:cs typeface="Avenir"/>
                <a:sym typeface="Avenir"/>
              </a:defRPr>
            </a:lvl1pPr>
            <a:lvl2pPr marL="914400" marR="0" lvl="1" indent="-381000" algn="l" rtl="0">
              <a:lnSpc>
                <a:spcPct val="110000"/>
              </a:lnSpc>
              <a:spcBef>
                <a:spcPts val="500"/>
              </a:spcBef>
              <a:spcAft>
                <a:spcPts val="0"/>
              </a:spcAft>
              <a:buClr>
                <a:schemeClr val="dk1"/>
              </a:buClr>
              <a:buSzPts val="2400"/>
              <a:buFont typeface="Arial"/>
              <a:buChar char="•"/>
              <a:defRPr sz="2400" b="0" i="0" u="none" strike="noStrike" cap="none">
                <a:solidFill>
                  <a:schemeClr val="dk1"/>
                </a:solidFill>
                <a:latin typeface="Avenir"/>
                <a:ea typeface="Avenir"/>
                <a:cs typeface="Avenir"/>
                <a:sym typeface="Avenir"/>
              </a:defRPr>
            </a:lvl2pPr>
            <a:lvl3pPr marL="1371600" marR="0" lvl="2" indent="-355600" algn="l" rtl="0">
              <a:lnSpc>
                <a:spcPct val="110000"/>
              </a:lnSpc>
              <a:spcBef>
                <a:spcPts val="500"/>
              </a:spcBef>
              <a:spcAft>
                <a:spcPts val="0"/>
              </a:spcAft>
              <a:buClr>
                <a:schemeClr val="dk1"/>
              </a:buClr>
              <a:buSzPts val="2000"/>
              <a:buFont typeface="Arial"/>
              <a:buChar char="•"/>
              <a:defRPr sz="2000" b="0" i="0" u="none" strike="noStrike" cap="none">
                <a:solidFill>
                  <a:schemeClr val="dk1"/>
                </a:solidFill>
                <a:latin typeface="Avenir"/>
                <a:ea typeface="Avenir"/>
                <a:cs typeface="Avenir"/>
                <a:sym typeface="Avenir"/>
              </a:defRPr>
            </a:lvl3pPr>
            <a:lvl4pPr marL="1828800" marR="0" lvl="3" indent="-342900" algn="l" rtl="0">
              <a:lnSpc>
                <a:spcPct val="11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4pPr>
            <a:lvl5pPr marL="2286000" marR="0" lvl="4" indent="-342900" algn="l" rtl="0">
              <a:lnSpc>
                <a:spcPct val="11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9pPr>
          </a:lstStyle>
          <a:p>
            <a:endParaRPr/>
          </a:p>
        </p:txBody>
      </p:sp>
      <p:sp>
        <p:nvSpPr>
          <p:cNvPr id="12" name="Google Shape;12;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Avenir"/>
                <a:ea typeface="Avenir"/>
                <a:cs typeface="Avenir"/>
                <a:sym typeface="Avenir"/>
              </a:defRPr>
            </a:lvl1pPr>
            <a:lvl2pPr marR="0" lvl="1" algn="l" rtl="0">
              <a:spcBef>
                <a:spcPts val="0"/>
              </a:spcBef>
              <a:spcAft>
                <a:spcPts val="0"/>
              </a:spcAft>
              <a:buSzPts val="1400"/>
              <a:buNone/>
              <a:defRPr sz="1800" b="0" i="0" u="none" strike="noStrike" cap="none">
                <a:solidFill>
                  <a:schemeClr val="dk1"/>
                </a:solidFill>
                <a:latin typeface="Avenir"/>
                <a:ea typeface="Avenir"/>
                <a:cs typeface="Avenir"/>
                <a:sym typeface="Avenir"/>
              </a:defRPr>
            </a:lvl2pPr>
            <a:lvl3pPr marR="0" lvl="2" algn="l" rtl="0">
              <a:spcBef>
                <a:spcPts val="0"/>
              </a:spcBef>
              <a:spcAft>
                <a:spcPts val="0"/>
              </a:spcAft>
              <a:buSzPts val="1400"/>
              <a:buNone/>
              <a:defRPr sz="1800" b="0" i="0" u="none" strike="noStrike" cap="none">
                <a:solidFill>
                  <a:schemeClr val="dk1"/>
                </a:solidFill>
                <a:latin typeface="Avenir"/>
                <a:ea typeface="Avenir"/>
                <a:cs typeface="Avenir"/>
                <a:sym typeface="Avenir"/>
              </a:defRPr>
            </a:lvl3pPr>
            <a:lvl4pPr marR="0" lvl="3" algn="l" rtl="0">
              <a:spcBef>
                <a:spcPts val="0"/>
              </a:spcBef>
              <a:spcAft>
                <a:spcPts val="0"/>
              </a:spcAft>
              <a:buSzPts val="1400"/>
              <a:buNone/>
              <a:defRPr sz="1800" b="0" i="0" u="none" strike="noStrike" cap="none">
                <a:solidFill>
                  <a:schemeClr val="dk1"/>
                </a:solidFill>
                <a:latin typeface="Avenir"/>
                <a:ea typeface="Avenir"/>
                <a:cs typeface="Avenir"/>
                <a:sym typeface="Avenir"/>
              </a:defRPr>
            </a:lvl4pPr>
            <a:lvl5pPr marR="0" lvl="4" algn="l" rtl="0">
              <a:spcBef>
                <a:spcPts val="0"/>
              </a:spcBef>
              <a:spcAft>
                <a:spcPts val="0"/>
              </a:spcAft>
              <a:buSzPts val="1400"/>
              <a:buNone/>
              <a:defRPr sz="1800" b="0" i="0" u="none" strike="noStrike" cap="none">
                <a:solidFill>
                  <a:schemeClr val="dk1"/>
                </a:solidFill>
                <a:latin typeface="Avenir"/>
                <a:ea typeface="Avenir"/>
                <a:cs typeface="Avenir"/>
                <a:sym typeface="Avenir"/>
              </a:defRPr>
            </a:lvl5pPr>
            <a:lvl6pPr marR="0" lvl="5" algn="l" rtl="0">
              <a:spcBef>
                <a:spcPts val="0"/>
              </a:spcBef>
              <a:spcAft>
                <a:spcPts val="0"/>
              </a:spcAft>
              <a:buSzPts val="1400"/>
              <a:buNone/>
              <a:defRPr sz="1800" b="0" i="0" u="none" strike="noStrike" cap="none">
                <a:solidFill>
                  <a:schemeClr val="dk1"/>
                </a:solidFill>
                <a:latin typeface="Avenir"/>
                <a:ea typeface="Avenir"/>
                <a:cs typeface="Avenir"/>
                <a:sym typeface="Avenir"/>
              </a:defRPr>
            </a:lvl6pPr>
            <a:lvl7pPr marR="0" lvl="6" algn="l" rtl="0">
              <a:spcBef>
                <a:spcPts val="0"/>
              </a:spcBef>
              <a:spcAft>
                <a:spcPts val="0"/>
              </a:spcAft>
              <a:buSzPts val="1400"/>
              <a:buNone/>
              <a:defRPr sz="1800" b="0" i="0" u="none" strike="noStrike" cap="none">
                <a:solidFill>
                  <a:schemeClr val="dk1"/>
                </a:solidFill>
                <a:latin typeface="Avenir"/>
                <a:ea typeface="Avenir"/>
                <a:cs typeface="Avenir"/>
                <a:sym typeface="Avenir"/>
              </a:defRPr>
            </a:lvl7pPr>
            <a:lvl8pPr marR="0" lvl="7" algn="l" rtl="0">
              <a:spcBef>
                <a:spcPts val="0"/>
              </a:spcBef>
              <a:spcAft>
                <a:spcPts val="0"/>
              </a:spcAft>
              <a:buSzPts val="1400"/>
              <a:buNone/>
              <a:defRPr sz="1800" b="0" i="0" u="none" strike="noStrike" cap="none">
                <a:solidFill>
                  <a:schemeClr val="dk1"/>
                </a:solidFill>
                <a:latin typeface="Avenir"/>
                <a:ea typeface="Avenir"/>
                <a:cs typeface="Avenir"/>
                <a:sym typeface="Avenir"/>
              </a:defRPr>
            </a:lvl8pPr>
            <a:lvl9pPr marR="0" lvl="8" algn="l" rtl="0">
              <a:spcBef>
                <a:spcPts val="0"/>
              </a:spcBef>
              <a:spcAft>
                <a:spcPts val="0"/>
              </a:spcAft>
              <a:buSzPts val="1400"/>
              <a:buNone/>
              <a:defRPr sz="1800" b="0" i="0" u="none" strike="noStrike" cap="none">
                <a:solidFill>
                  <a:schemeClr val="dk1"/>
                </a:solidFill>
                <a:latin typeface="Avenir"/>
                <a:ea typeface="Avenir"/>
                <a:cs typeface="Avenir"/>
                <a:sym typeface="Avenir"/>
              </a:defRPr>
            </a:lvl9pPr>
          </a:lstStyle>
          <a:p>
            <a:endParaRPr/>
          </a:p>
        </p:txBody>
      </p:sp>
      <p:sp>
        <p:nvSpPr>
          <p:cNvPr id="13" name="Google Shape;13;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Avenir"/>
                <a:ea typeface="Avenir"/>
                <a:cs typeface="Avenir"/>
                <a:sym typeface="Avenir"/>
              </a:defRPr>
            </a:lvl1pPr>
            <a:lvl2pPr marR="0" lvl="1" algn="l" rtl="0">
              <a:spcBef>
                <a:spcPts val="0"/>
              </a:spcBef>
              <a:spcAft>
                <a:spcPts val="0"/>
              </a:spcAft>
              <a:buSzPts val="1400"/>
              <a:buNone/>
              <a:defRPr sz="1800" b="0" i="0" u="none" strike="noStrike" cap="none">
                <a:solidFill>
                  <a:schemeClr val="dk1"/>
                </a:solidFill>
                <a:latin typeface="Avenir"/>
                <a:ea typeface="Avenir"/>
                <a:cs typeface="Avenir"/>
                <a:sym typeface="Avenir"/>
              </a:defRPr>
            </a:lvl2pPr>
            <a:lvl3pPr marR="0" lvl="2" algn="l" rtl="0">
              <a:spcBef>
                <a:spcPts val="0"/>
              </a:spcBef>
              <a:spcAft>
                <a:spcPts val="0"/>
              </a:spcAft>
              <a:buSzPts val="1400"/>
              <a:buNone/>
              <a:defRPr sz="1800" b="0" i="0" u="none" strike="noStrike" cap="none">
                <a:solidFill>
                  <a:schemeClr val="dk1"/>
                </a:solidFill>
                <a:latin typeface="Avenir"/>
                <a:ea typeface="Avenir"/>
                <a:cs typeface="Avenir"/>
                <a:sym typeface="Avenir"/>
              </a:defRPr>
            </a:lvl3pPr>
            <a:lvl4pPr marR="0" lvl="3" algn="l" rtl="0">
              <a:spcBef>
                <a:spcPts val="0"/>
              </a:spcBef>
              <a:spcAft>
                <a:spcPts val="0"/>
              </a:spcAft>
              <a:buSzPts val="1400"/>
              <a:buNone/>
              <a:defRPr sz="1800" b="0" i="0" u="none" strike="noStrike" cap="none">
                <a:solidFill>
                  <a:schemeClr val="dk1"/>
                </a:solidFill>
                <a:latin typeface="Avenir"/>
                <a:ea typeface="Avenir"/>
                <a:cs typeface="Avenir"/>
                <a:sym typeface="Avenir"/>
              </a:defRPr>
            </a:lvl4pPr>
            <a:lvl5pPr marR="0" lvl="4" algn="l" rtl="0">
              <a:spcBef>
                <a:spcPts val="0"/>
              </a:spcBef>
              <a:spcAft>
                <a:spcPts val="0"/>
              </a:spcAft>
              <a:buSzPts val="1400"/>
              <a:buNone/>
              <a:defRPr sz="1800" b="0" i="0" u="none" strike="noStrike" cap="none">
                <a:solidFill>
                  <a:schemeClr val="dk1"/>
                </a:solidFill>
                <a:latin typeface="Avenir"/>
                <a:ea typeface="Avenir"/>
                <a:cs typeface="Avenir"/>
                <a:sym typeface="Avenir"/>
              </a:defRPr>
            </a:lvl5pPr>
            <a:lvl6pPr marR="0" lvl="5" algn="l" rtl="0">
              <a:spcBef>
                <a:spcPts val="0"/>
              </a:spcBef>
              <a:spcAft>
                <a:spcPts val="0"/>
              </a:spcAft>
              <a:buSzPts val="1400"/>
              <a:buNone/>
              <a:defRPr sz="1800" b="0" i="0" u="none" strike="noStrike" cap="none">
                <a:solidFill>
                  <a:schemeClr val="dk1"/>
                </a:solidFill>
                <a:latin typeface="Avenir"/>
                <a:ea typeface="Avenir"/>
                <a:cs typeface="Avenir"/>
                <a:sym typeface="Avenir"/>
              </a:defRPr>
            </a:lvl6pPr>
            <a:lvl7pPr marR="0" lvl="6" algn="l" rtl="0">
              <a:spcBef>
                <a:spcPts val="0"/>
              </a:spcBef>
              <a:spcAft>
                <a:spcPts val="0"/>
              </a:spcAft>
              <a:buSzPts val="1400"/>
              <a:buNone/>
              <a:defRPr sz="1800" b="0" i="0" u="none" strike="noStrike" cap="none">
                <a:solidFill>
                  <a:schemeClr val="dk1"/>
                </a:solidFill>
                <a:latin typeface="Avenir"/>
                <a:ea typeface="Avenir"/>
                <a:cs typeface="Avenir"/>
                <a:sym typeface="Avenir"/>
              </a:defRPr>
            </a:lvl7pPr>
            <a:lvl8pPr marR="0" lvl="7" algn="l" rtl="0">
              <a:spcBef>
                <a:spcPts val="0"/>
              </a:spcBef>
              <a:spcAft>
                <a:spcPts val="0"/>
              </a:spcAft>
              <a:buSzPts val="1400"/>
              <a:buNone/>
              <a:defRPr sz="1800" b="0" i="0" u="none" strike="noStrike" cap="none">
                <a:solidFill>
                  <a:schemeClr val="dk1"/>
                </a:solidFill>
                <a:latin typeface="Avenir"/>
                <a:ea typeface="Avenir"/>
                <a:cs typeface="Avenir"/>
                <a:sym typeface="Avenir"/>
              </a:defRPr>
            </a:lvl8pPr>
            <a:lvl9pPr marR="0" lvl="8" algn="l" rtl="0">
              <a:spcBef>
                <a:spcPts val="0"/>
              </a:spcBef>
              <a:spcAft>
                <a:spcPts val="0"/>
              </a:spcAft>
              <a:buSzPts val="1400"/>
              <a:buNone/>
              <a:defRPr sz="1800" b="0" i="0" u="none" strike="noStrike" cap="none">
                <a:solidFill>
                  <a:schemeClr val="dk1"/>
                </a:solidFill>
                <a:latin typeface="Avenir"/>
                <a:ea typeface="Avenir"/>
                <a:cs typeface="Avenir"/>
                <a:sym typeface="Avenir"/>
              </a:defRPr>
            </a:lvl9pPr>
          </a:lstStyle>
          <a:p>
            <a:endParaRPr/>
          </a:p>
        </p:txBody>
      </p:sp>
      <p:sp>
        <p:nvSpPr>
          <p:cNvPr id="14" name="Google Shape;14;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Avenir"/>
                <a:ea typeface="Avenir"/>
                <a:cs typeface="Avenir"/>
                <a:sym typeface="Avenir"/>
              </a:defRPr>
            </a:lvl1pPr>
            <a:lvl2pPr marL="0" marR="0" lvl="1" indent="0" algn="r" rtl="0">
              <a:spcBef>
                <a:spcPts val="0"/>
              </a:spcBef>
              <a:buNone/>
              <a:defRPr sz="1200" b="0" i="0" u="none" strike="noStrike" cap="none">
                <a:solidFill>
                  <a:srgbClr val="888888"/>
                </a:solidFill>
                <a:latin typeface="Avenir"/>
                <a:ea typeface="Avenir"/>
                <a:cs typeface="Avenir"/>
                <a:sym typeface="Avenir"/>
              </a:defRPr>
            </a:lvl2pPr>
            <a:lvl3pPr marL="0" marR="0" lvl="2" indent="0" algn="r" rtl="0">
              <a:spcBef>
                <a:spcPts val="0"/>
              </a:spcBef>
              <a:buNone/>
              <a:defRPr sz="1200" b="0" i="0" u="none" strike="noStrike" cap="none">
                <a:solidFill>
                  <a:srgbClr val="888888"/>
                </a:solidFill>
                <a:latin typeface="Avenir"/>
                <a:ea typeface="Avenir"/>
                <a:cs typeface="Avenir"/>
                <a:sym typeface="Avenir"/>
              </a:defRPr>
            </a:lvl3pPr>
            <a:lvl4pPr marL="0" marR="0" lvl="3" indent="0" algn="r" rtl="0">
              <a:spcBef>
                <a:spcPts val="0"/>
              </a:spcBef>
              <a:buNone/>
              <a:defRPr sz="1200" b="0" i="0" u="none" strike="noStrike" cap="none">
                <a:solidFill>
                  <a:srgbClr val="888888"/>
                </a:solidFill>
                <a:latin typeface="Avenir"/>
                <a:ea typeface="Avenir"/>
                <a:cs typeface="Avenir"/>
                <a:sym typeface="Avenir"/>
              </a:defRPr>
            </a:lvl4pPr>
            <a:lvl5pPr marL="0" marR="0" lvl="4" indent="0" algn="r" rtl="0">
              <a:spcBef>
                <a:spcPts val="0"/>
              </a:spcBef>
              <a:buNone/>
              <a:defRPr sz="1200" b="0" i="0" u="none" strike="noStrike" cap="none">
                <a:solidFill>
                  <a:srgbClr val="888888"/>
                </a:solidFill>
                <a:latin typeface="Avenir"/>
                <a:ea typeface="Avenir"/>
                <a:cs typeface="Avenir"/>
                <a:sym typeface="Avenir"/>
              </a:defRPr>
            </a:lvl5pPr>
            <a:lvl6pPr marL="0" marR="0" lvl="5" indent="0" algn="r" rtl="0">
              <a:spcBef>
                <a:spcPts val="0"/>
              </a:spcBef>
              <a:buNone/>
              <a:defRPr sz="1200" b="0" i="0" u="none" strike="noStrike" cap="none">
                <a:solidFill>
                  <a:srgbClr val="888888"/>
                </a:solidFill>
                <a:latin typeface="Avenir"/>
                <a:ea typeface="Avenir"/>
                <a:cs typeface="Avenir"/>
                <a:sym typeface="Avenir"/>
              </a:defRPr>
            </a:lvl6pPr>
            <a:lvl7pPr marL="0" marR="0" lvl="6" indent="0" algn="r" rtl="0">
              <a:spcBef>
                <a:spcPts val="0"/>
              </a:spcBef>
              <a:buNone/>
              <a:defRPr sz="1200" b="0" i="0" u="none" strike="noStrike" cap="none">
                <a:solidFill>
                  <a:srgbClr val="888888"/>
                </a:solidFill>
                <a:latin typeface="Avenir"/>
                <a:ea typeface="Avenir"/>
                <a:cs typeface="Avenir"/>
                <a:sym typeface="Avenir"/>
              </a:defRPr>
            </a:lvl7pPr>
            <a:lvl8pPr marL="0" marR="0" lvl="7" indent="0" algn="r" rtl="0">
              <a:spcBef>
                <a:spcPts val="0"/>
              </a:spcBef>
              <a:buNone/>
              <a:defRPr sz="1200" b="0" i="0" u="none" strike="noStrike" cap="none">
                <a:solidFill>
                  <a:srgbClr val="888888"/>
                </a:solidFill>
                <a:latin typeface="Avenir"/>
                <a:ea typeface="Avenir"/>
                <a:cs typeface="Avenir"/>
                <a:sym typeface="Avenir"/>
              </a:defRPr>
            </a:lvl8pPr>
            <a:lvl9pPr marL="0" marR="0" lvl="8" indent="0" algn="r" rtl="0">
              <a:spcBef>
                <a:spcPts val="0"/>
              </a:spcBef>
              <a:buNone/>
              <a:defRPr sz="1200" b="0" i="0" u="none" strike="noStrike" cap="none">
                <a:solidFill>
                  <a:srgbClr val="888888"/>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el-GR"/>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14.jpg"/></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6.xml"/><Relationship Id="rId5" Type="http://schemas.openxmlformats.org/officeDocument/2006/relationships/image" Target="../media/image17.png"/><Relationship Id="rId4" Type="http://schemas.openxmlformats.org/officeDocument/2006/relationships/image" Target="../media/image16.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9.xml"/><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4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0.xml"/><Relationship Id="rId1" Type="http://schemas.openxmlformats.org/officeDocument/2006/relationships/slideLayout" Target="../slideLayouts/slideLayout8.xml"/><Relationship Id="rId4" Type="http://schemas.openxmlformats.org/officeDocument/2006/relationships/image" Target="../media/image23.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1"/>
          <p:cNvSpPr txBox="1">
            <a:spLocks noGrp="1"/>
          </p:cNvSpPr>
          <p:nvPr>
            <p:ph type="ctrTitle"/>
          </p:nvPr>
        </p:nvSpPr>
        <p:spPr>
          <a:xfrm>
            <a:off x="1801368" y="1664208"/>
            <a:ext cx="8586216" cy="2176272"/>
          </a:xfrm>
          <a:prstGeom prst="rect">
            <a:avLst/>
          </a:prstGeom>
          <a:solidFill>
            <a:schemeClr val="accent2"/>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2400"/>
              <a:buFont typeface="Corbel"/>
              <a:buNone/>
            </a:pPr>
            <a:r>
              <a:rPr lang="el-GR" sz="2400">
                <a:solidFill>
                  <a:schemeClr val="lt1"/>
                </a:solidFill>
                <a:latin typeface="Corbel"/>
                <a:ea typeface="Corbel"/>
                <a:cs typeface="Corbel"/>
                <a:sym typeface="Corbel"/>
              </a:rPr>
              <a:t>Βήμα 1</a:t>
            </a:r>
            <a:r>
              <a:rPr lang="el-GR" sz="2400" baseline="30000">
                <a:solidFill>
                  <a:schemeClr val="lt1"/>
                </a:solidFill>
                <a:latin typeface="Corbel"/>
                <a:ea typeface="Corbel"/>
                <a:cs typeface="Corbel"/>
                <a:sym typeface="Corbel"/>
              </a:rPr>
              <a:t>ο</a:t>
            </a:r>
            <a:r>
              <a:rPr lang="el-GR" sz="2400">
                <a:solidFill>
                  <a:schemeClr val="lt1"/>
                </a:solidFill>
                <a:latin typeface="Corbel"/>
                <a:ea typeface="Corbel"/>
                <a:cs typeface="Corbel"/>
                <a:sym typeface="Corbel"/>
              </a:rPr>
              <a:t> : </a:t>
            </a:r>
            <a:br>
              <a:rPr lang="el-GR" sz="2400">
                <a:solidFill>
                  <a:schemeClr val="lt1"/>
                </a:solidFill>
                <a:latin typeface="Corbel"/>
                <a:ea typeface="Corbel"/>
                <a:cs typeface="Corbel"/>
                <a:sym typeface="Corbel"/>
              </a:rPr>
            </a:br>
            <a:r>
              <a:rPr lang="el-GR" sz="2400">
                <a:solidFill>
                  <a:schemeClr val="lt1"/>
                </a:solidFill>
                <a:latin typeface="Corbel"/>
                <a:ea typeface="Corbel"/>
                <a:cs typeface="Corbel"/>
                <a:sym typeface="Corbel"/>
              </a:rPr>
              <a:t>Αποφασίζοντας τους Στόχους της Παρέμβασης για την Αλλαγή Συμπεριφοράς με βάση την Αξιολόγηση Διαφορετικών Θεμάτων και τις Συμπεριφορές του Κοινού-Στόχου</a:t>
            </a:r>
            <a:endParaRPr/>
          </a:p>
        </p:txBody>
      </p:sp>
      <p:sp>
        <p:nvSpPr>
          <p:cNvPr id="164" name="Google Shape;164;p1"/>
          <p:cNvSpPr txBox="1">
            <a:spLocks noGrp="1"/>
          </p:cNvSpPr>
          <p:nvPr>
            <p:ph type="subTitle" idx="1"/>
          </p:nvPr>
        </p:nvSpPr>
        <p:spPr>
          <a:xfrm>
            <a:off x="2487168" y="4142232"/>
            <a:ext cx="7223760" cy="685800"/>
          </a:xfrm>
          <a:prstGeom prst="rect">
            <a:avLst/>
          </a:prstGeom>
          <a:solidFill>
            <a:schemeClr val="accent1"/>
          </a:solidFill>
          <a:ln>
            <a:noFill/>
          </a:ln>
        </p:spPr>
        <p:txBody>
          <a:bodyPr spcFirstLastPara="1" wrap="square" lIns="91425" tIns="45700" rIns="91425" bIns="45700" anchor="ctr" anchorCtr="0">
            <a:normAutofit fontScale="85000" lnSpcReduction="20000"/>
          </a:bodyPr>
          <a:lstStyle/>
          <a:p>
            <a:pPr marL="0" lvl="0" indent="0" algn="ctr" rtl="0">
              <a:lnSpc>
                <a:spcPct val="110000"/>
              </a:lnSpc>
              <a:spcBef>
                <a:spcPts val="0"/>
              </a:spcBef>
              <a:spcAft>
                <a:spcPts val="0"/>
              </a:spcAft>
              <a:buClr>
                <a:schemeClr val="lt1"/>
              </a:buClr>
              <a:buSzPct val="140000"/>
              <a:buNone/>
            </a:pPr>
            <a:r>
              <a:rPr lang="el-GR">
                <a:latin typeface="Corbel"/>
                <a:ea typeface="Corbel"/>
                <a:cs typeface="Corbel"/>
                <a:sym typeface="Corbel"/>
              </a:rPr>
              <a:t>Διατροφική Αγωγή &amp; Διατροφικές Συνήθειες</a:t>
            </a:r>
            <a:br>
              <a:rPr lang="el-GR">
                <a:latin typeface="Corbel"/>
                <a:ea typeface="Corbel"/>
                <a:cs typeface="Corbel"/>
                <a:sym typeface="Corbel"/>
              </a:rPr>
            </a:br>
            <a:r>
              <a:rPr lang="el-GR" sz="2000">
                <a:latin typeface="Corbel"/>
                <a:ea typeface="Corbel"/>
                <a:cs typeface="Corbel"/>
                <a:sym typeface="Corbel"/>
              </a:rPr>
              <a:t>ΕΔΔ506</a:t>
            </a:r>
            <a:endParaRPr sz="2000">
              <a:latin typeface="Corbel"/>
              <a:ea typeface="Corbel"/>
              <a:cs typeface="Corbel"/>
              <a:sym typeface="Corbel"/>
            </a:endParaRPr>
          </a:p>
        </p:txBody>
      </p:sp>
      <p:sp>
        <p:nvSpPr>
          <p:cNvPr id="165" name="Google Shape;165;p1"/>
          <p:cNvSpPr txBox="1"/>
          <p:nvPr/>
        </p:nvSpPr>
        <p:spPr>
          <a:xfrm>
            <a:off x="834887" y="163586"/>
            <a:ext cx="4504102" cy="52322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400" b="0" i="0" u="none" strike="noStrike" cap="none">
                <a:solidFill>
                  <a:schemeClr val="dk1"/>
                </a:solidFill>
                <a:latin typeface="Avenir"/>
                <a:ea typeface="Avenir"/>
                <a:cs typeface="Avenir"/>
                <a:sym typeface="Avenir"/>
              </a:rPr>
              <a:t>ΤΜΗΜΑ ΕΠΙΣΤΗΜΗΣ </a:t>
            </a:r>
            <a:endParaRPr/>
          </a:p>
          <a:p>
            <a:pPr marL="0" marR="0" lvl="0" indent="0" algn="l" rtl="0">
              <a:spcBef>
                <a:spcPts val="0"/>
              </a:spcBef>
              <a:spcAft>
                <a:spcPts val="0"/>
              </a:spcAft>
              <a:buNone/>
            </a:pPr>
            <a:r>
              <a:rPr lang="el-GR" sz="1400">
                <a:solidFill>
                  <a:schemeClr val="dk1"/>
                </a:solidFill>
                <a:latin typeface="Avenir"/>
                <a:ea typeface="Avenir"/>
                <a:cs typeface="Avenir"/>
                <a:sym typeface="Avenir"/>
              </a:rPr>
              <a:t>ΔΙΑΤΡΟΦΗΣ ΚΑΙ ΔΙΑΙΤΟΛΟΓΙΑΣ</a:t>
            </a:r>
            <a:endParaRPr sz="1400">
              <a:solidFill>
                <a:schemeClr val="dk1"/>
              </a:solidFill>
              <a:latin typeface="Avenir"/>
              <a:ea typeface="Avenir"/>
              <a:cs typeface="Avenir"/>
              <a:sym typeface="Avenir"/>
            </a:endParaRPr>
          </a:p>
        </p:txBody>
      </p:sp>
      <p:pic>
        <p:nvPicPr>
          <p:cNvPr id="166" name="Google Shape;166;p1"/>
          <p:cNvPicPr preferRelativeResize="0"/>
          <p:nvPr/>
        </p:nvPicPr>
        <p:blipFill rotWithShape="1">
          <a:blip r:embed="rId3">
            <a:alphaModFix/>
          </a:blip>
          <a:srcRect/>
          <a:stretch/>
        </p:blipFill>
        <p:spPr>
          <a:xfrm>
            <a:off x="0" y="2111"/>
            <a:ext cx="834887" cy="846171"/>
          </a:xfrm>
          <a:prstGeom prst="rect">
            <a:avLst/>
          </a:prstGeom>
          <a:solidFill>
            <a:schemeClr val="lt1"/>
          </a:solidFill>
          <a:ln>
            <a:noFill/>
          </a:ln>
        </p:spPr>
      </p:pic>
      <p:sp>
        <p:nvSpPr>
          <p:cNvPr id="167" name="Google Shape;167;p1"/>
          <p:cNvSpPr txBox="1"/>
          <p:nvPr/>
        </p:nvSpPr>
        <p:spPr>
          <a:xfrm>
            <a:off x="209007" y="6048083"/>
            <a:ext cx="395618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800">
                <a:solidFill>
                  <a:schemeClr val="dk1"/>
                </a:solidFill>
                <a:latin typeface="Corbel"/>
                <a:ea typeface="Corbel"/>
                <a:cs typeface="Corbel"/>
                <a:sym typeface="Corbel"/>
              </a:rPr>
              <a:t>Ευαγγελία Φάππα </a:t>
            </a:r>
            <a:endParaRPr/>
          </a:p>
          <a:p>
            <a:pPr marL="0" marR="0" lvl="0" indent="0" algn="l" rtl="0">
              <a:spcBef>
                <a:spcPts val="0"/>
              </a:spcBef>
              <a:spcAft>
                <a:spcPts val="0"/>
              </a:spcAft>
              <a:buNone/>
            </a:pPr>
            <a:r>
              <a:rPr lang="el-GR" sz="1800">
                <a:solidFill>
                  <a:schemeClr val="dk1"/>
                </a:solidFill>
                <a:latin typeface="Corbel"/>
                <a:ea typeface="Corbel"/>
                <a:cs typeface="Corbel"/>
                <a:sym typeface="Corbel"/>
              </a:rPr>
              <a:t>Διαιτολόγος - Διατροφολόγος, PhD</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0">
          <a:extLst>
            <a:ext uri="{FF2B5EF4-FFF2-40B4-BE49-F238E27FC236}">
              <a16:creationId xmlns:a16="http://schemas.microsoft.com/office/drawing/2014/main" id="{4B393F17-1955-6D40-4628-EC9B5F3F0F39}"/>
            </a:ext>
          </a:extLst>
        </p:cNvPr>
        <p:cNvGrpSpPr/>
        <p:nvPr/>
      </p:nvGrpSpPr>
      <p:grpSpPr>
        <a:xfrm>
          <a:off x="0" y="0"/>
          <a:ext cx="0" cy="0"/>
          <a:chOff x="0" y="0"/>
          <a:chExt cx="0" cy="0"/>
        </a:xfrm>
      </p:grpSpPr>
      <p:sp>
        <p:nvSpPr>
          <p:cNvPr id="631" name="Google Shape;631;p46">
            <a:extLst>
              <a:ext uri="{FF2B5EF4-FFF2-40B4-BE49-F238E27FC236}">
                <a16:creationId xmlns:a16="http://schemas.microsoft.com/office/drawing/2014/main" id="{7D6BE48C-548A-B468-0E18-25327F74B2FE}"/>
              </a:ext>
            </a:extLst>
          </p:cNvPr>
          <p:cNvSpPr txBox="1">
            <a:spLocks noGrp="1"/>
          </p:cNvSpPr>
          <p:nvPr>
            <p:ph type="body" idx="1"/>
          </p:nvPr>
        </p:nvSpPr>
        <p:spPr>
          <a:xfrm>
            <a:off x="8613648" y="1938528"/>
            <a:ext cx="2688336" cy="2990088"/>
          </a:xfrm>
          <a:prstGeom prst="rect">
            <a:avLst/>
          </a:prstGeom>
          <a:solidFill>
            <a:schemeClr val="accent1"/>
          </a:solid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chemeClr val="lt1"/>
              </a:buClr>
              <a:buSzPts val="2800"/>
              <a:buNone/>
            </a:pPr>
            <a:endParaRPr/>
          </a:p>
        </p:txBody>
      </p:sp>
      <p:pic>
        <p:nvPicPr>
          <p:cNvPr id="632" name="Google Shape;632;p46">
            <a:extLst>
              <a:ext uri="{FF2B5EF4-FFF2-40B4-BE49-F238E27FC236}">
                <a16:creationId xmlns:a16="http://schemas.microsoft.com/office/drawing/2014/main" id="{E8F26239-8C94-8D46-804D-D529002DC35F}"/>
              </a:ext>
            </a:extLst>
          </p:cNvPr>
          <p:cNvPicPr preferRelativeResize="0"/>
          <p:nvPr/>
        </p:nvPicPr>
        <p:blipFill rotWithShape="1">
          <a:blip r:embed="rId3">
            <a:alphaModFix/>
          </a:blip>
          <a:srcRect/>
          <a:stretch/>
        </p:blipFill>
        <p:spPr>
          <a:xfrm>
            <a:off x="7646504" y="1842051"/>
            <a:ext cx="3803375" cy="3246783"/>
          </a:xfrm>
          <a:prstGeom prst="rect">
            <a:avLst/>
          </a:prstGeom>
          <a:noFill/>
          <a:ln>
            <a:noFill/>
          </a:ln>
        </p:spPr>
      </p:pic>
      <p:pic>
        <p:nvPicPr>
          <p:cNvPr id="3" name="Picture 2" descr="A colorful, cartoonish character in a construction worker's outfit, holding a broom and a bucket, wearing a hard hat and reflective vest.&#10;&#10;AI-generated content may be incorrect.">
            <a:extLst>
              <a:ext uri="{FF2B5EF4-FFF2-40B4-BE49-F238E27FC236}">
                <a16:creationId xmlns:a16="http://schemas.microsoft.com/office/drawing/2014/main" id="{BB342B8B-E7B5-2C27-DB55-29A2C758EEDA}"/>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40000"/>
                    </a14:imgEffect>
                  </a14:imgLayer>
                </a14:imgProps>
              </a:ext>
            </a:extLst>
          </a:blip>
          <a:srcRect l="11528" t="7500" r="9861" b="7639"/>
          <a:stretch>
            <a:fillRect/>
          </a:stretch>
        </p:blipFill>
        <p:spPr>
          <a:xfrm>
            <a:off x="2333625" y="1569024"/>
            <a:ext cx="3486150" cy="3763317"/>
          </a:xfrm>
          <a:prstGeom prst="rect">
            <a:avLst/>
          </a:prstGeom>
        </p:spPr>
      </p:pic>
    </p:spTree>
    <p:extLst>
      <p:ext uri="{BB962C8B-B14F-4D97-AF65-F5344CB8AC3E}">
        <p14:creationId xmlns:p14="http://schemas.microsoft.com/office/powerpoint/2010/main" val="3946787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9874D44-95E5-9AAB-2ADE-5584F33A094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l-GR" smtClean="0"/>
              <a:t>3</a:t>
            </a:fld>
            <a:endParaRPr lang="el-GR"/>
          </a:p>
        </p:txBody>
      </p:sp>
      <p:pic>
        <p:nvPicPr>
          <p:cNvPr id="4" name="Picture 3" descr="The document is a Greek questionnaire from the MEDAS (Mediterranean Diet) study, asking participants to answer questions about their daily consumption of olive oil, vegetables, and fruits.&#10;&#10;AI-generated content may be incorrect.">
            <a:extLst>
              <a:ext uri="{FF2B5EF4-FFF2-40B4-BE49-F238E27FC236}">
                <a16:creationId xmlns:a16="http://schemas.microsoft.com/office/drawing/2014/main" id="{5F082882-90AF-61E9-69FE-0E3A26BD5C68}"/>
              </a:ext>
            </a:extLst>
          </p:cNvPr>
          <p:cNvPicPr>
            <a:picLocks noChangeAspect="1"/>
          </p:cNvPicPr>
          <p:nvPr/>
        </p:nvPicPr>
        <p:blipFill>
          <a:blip r:embed="rId2"/>
          <a:srcRect l="1135" t="2195" r="1797"/>
          <a:stretch>
            <a:fillRect/>
          </a:stretch>
        </p:blipFill>
        <p:spPr>
          <a:xfrm>
            <a:off x="847880" y="1"/>
            <a:ext cx="10266390" cy="6733846"/>
          </a:xfrm>
          <a:prstGeom prst="rect">
            <a:avLst/>
          </a:prstGeom>
        </p:spPr>
      </p:pic>
    </p:spTree>
    <p:extLst>
      <p:ext uri="{BB962C8B-B14F-4D97-AF65-F5344CB8AC3E}">
        <p14:creationId xmlns:p14="http://schemas.microsoft.com/office/powerpoint/2010/main" val="2439231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e text is a list of questions about dietary habits, including the number of servings of dietary items consumed per week, such as diet sodas, wine, fish, and sweets.&#10;&#10;AI-generated content may be incorrect.">
            <a:extLst>
              <a:ext uri="{FF2B5EF4-FFF2-40B4-BE49-F238E27FC236}">
                <a16:creationId xmlns:a16="http://schemas.microsoft.com/office/drawing/2014/main" id="{5CF91E52-D2AC-C7DD-7BB8-CC9326D49B89}"/>
              </a:ext>
            </a:extLst>
          </p:cNvPr>
          <p:cNvPicPr>
            <a:picLocks noChangeAspect="1"/>
          </p:cNvPicPr>
          <p:nvPr/>
        </p:nvPicPr>
        <p:blipFill>
          <a:blip r:embed="rId2"/>
          <a:srcRect t="1557"/>
          <a:stretch>
            <a:fillRect/>
          </a:stretch>
        </p:blipFill>
        <p:spPr>
          <a:xfrm>
            <a:off x="603856" y="238124"/>
            <a:ext cx="10130819" cy="6497599"/>
          </a:xfrm>
          <a:prstGeom prst="rect">
            <a:avLst/>
          </a:prstGeom>
        </p:spPr>
      </p:pic>
    </p:spTree>
    <p:extLst>
      <p:ext uri="{BB962C8B-B14F-4D97-AF65-F5344CB8AC3E}">
        <p14:creationId xmlns:p14="http://schemas.microsoft.com/office/powerpoint/2010/main" val="261125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30DF245-2871-3C88-4E20-A45D15F21894}"/>
              </a:ext>
            </a:extLst>
          </p:cNvPr>
          <p:cNvSpPr>
            <a:spLocks noGrp="1"/>
          </p:cNvSpPr>
          <p:nvPr>
            <p:ph type="title"/>
          </p:nvPr>
        </p:nvSpPr>
        <p:spPr/>
        <p:txBody>
          <a:bodyPr/>
          <a:lstStyle/>
          <a:p>
            <a:r>
              <a:rPr lang="el-GR" dirty="0"/>
              <a:t>Σκορ</a:t>
            </a:r>
            <a:endParaRPr lang="en-US" dirty="0"/>
          </a:p>
        </p:txBody>
      </p:sp>
      <p:sp>
        <p:nvSpPr>
          <p:cNvPr id="4" name="Text Placeholder 3">
            <a:extLst>
              <a:ext uri="{FF2B5EF4-FFF2-40B4-BE49-F238E27FC236}">
                <a16:creationId xmlns:a16="http://schemas.microsoft.com/office/drawing/2014/main" id="{EBB2FB71-7F8C-F317-C8CD-60F8F5917F88}"/>
              </a:ext>
            </a:extLst>
          </p:cNvPr>
          <p:cNvSpPr>
            <a:spLocks noGrp="1"/>
          </p:cNvSpPr>
          <p:nvPr>
            <p:ph type="body" idx="1"/>
          </p:nvPr>
        </p:nvSpPr>
        <p:spPr>
          <a:xfrm>
            <a:off x="581025" y="2298700"/>
            <a:ext cx="11029950" cy="4057650"/>
          </a:xfrm>
        </p:spPr>
        <p:txBody>
          <a:bodyPr>
            <a:normAutofit fontScale="77500" lnSpcReduction="20000"/>
          </a:bodyPr>
          <a:lstStyle/>
          <a:p>
            <a:pPr marL="114300" indent="0" algn="just">
              <a:buNone/>
            </a:pPr>
            <a:r>
              <a:rPr lang="el-GR" b="1" dirty="0"/>
              <a:t>Βήμα 1: </a:t>
            </a:r>
            <a:r>
              <a:rPr lang="el-GR" dirty="0"/>
              <a:t>Κάθε ένα από τα 14 ερωτήματα σκοράρεται με 1 ή 0 ανάλογα με το αν ο/ η ερωτώμενος προσκολλάται ή όχι σε καθένα από τα συστατικά στοιχεία της μεσογειακής δίαιτας. Ειδικότερα, η επιλογή στοιχείου στην αριστερή στήλη βαθμολογείται με 1, ενώ στην δεξιά με 0. </a:t>
            </a:r>
          </a:p>
          <a:p>
            <a:pPr marL="114300" indent="0" algn="just">
              <a:buNone/>
            </a:pPr>
            <a:endParaRPr lang="el-GR" dirty="0"/>
          </a:p>
          <a:p>
            <a:pPr marL="114300" indent="0" algn="just">
              <a:buNone/>
            </a:pPr>
            <a:r>
              <a:rPr lang="el-GR" b="1" dirty="0"/>
              <a:t>Βήμα 2: </a:t>
            </a:r>
            <a:r>
              <a:rPr lang="el-GR" dirty="0"/>
              <a:t>Η συνολική βαθμολόγηση του </a:t>
            </a:r>
            <a:r>
              <a:rPr lang="en-US" dirty="0"/>
              <a:t>MEDAS</a:t>
            </a:r>
            <a:r>
              <a:rPr lang="el-GR" dirty="0"/>
              <a:t> προκύπτει από το άθροισμα των απαντήσεων και έχει εύρος από 0 έως 14. </a:t>
            </a:r>
          </a:p>
          <a:p>
            <a:pPr marL="114300" indent="0" algn="just">
              <a:buNone/>
            </a:pPr>
            <a:r>
              <a:rPr lang="el-GR" b="1" dirty="0"/>
              <a:t>Σκορ ≤ 5 υποδηλώνει χαμηλή προσκόλληση στην Μεσογειακή Δαιτα</a:t>
            </a:r>
            <a:r>
              <a:rPr lang="el-GR" dirty="0"/>
              <a:t>, </a:t>
            </a:r>
          </a:p>
          <a:p>
            <a:pPr marL="114300" indent="0" algn="just">
              <a:buNone/>
            </a:pPr>
            <a:r>
              <a:rPr lang="el-GR" b="1" dirty="0"/>
              <a:t>Σκορ 6-9 μέτρια προσκόλληση</a:t>
            </a:r>
            <a:r>
              <a:rPr lang="el-GR" dirty="0"/>
              <a:t> και </a:t>
            </a:r>
          </a:p>
          <a:p>
            <a:pPr marL="114300" indent="0" algn="just">
              <a:buNone/>
            </a:pPr>
            <a:r>
              <a:rPr lang="el-GR" b="1" dirty="0"/>
              <a:t>Σκορ ≥ 10 υψηλή προσκόλληση στην Μεσογειακή Δίαιτα.</a:t>
            </a:r>
            <a:endParaRPr lang="en-US" b="1" dirty="0"/>
          </a:p>
          <a:p>
            <a:pPr algn="just"/>
            <a:endParaRPr lang="en-US" dirty="0"/>
          </a:p>
        </p:txBody>
      </p:sp>
      <p:sp>
        <p:nvSpPr>
          <p:cNvPr id="2" name="Slide Number Placeholder 1">
            <a:extLst>
              <a:ext uri="{FF2B5EF4-FFF2-40B4-BE49-F238E27FC236}">
                <a16:creationId xmlns:a16="http://schemas.microsoft.com/office/drawing/2014/main" id="{E69EBAD7-C5B9-7AA0-3857-5F437C7A686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l-GR" smtClean="0"/>
              <a:t>5</a:t>
            </a:fld>
            <a:endParaRPr lang="el-GR"/>
          </a:p>
        </p:txBody>
      </p:sp>
    </p:spTree>
    <p:extLst>
      <p:ext uri="{BB962C8B-B14F-4D97-AF65-F5344CB8AC3E}">
        <p14:creationId xmlns:p14="http://schemas.microsoft.com/office/powerpoint/2010/main" val="990211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AAD55-E3C2-BC86-DAE9-C3B669B13C0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A1DB181-8C99-42D3-B717-D79F2D0BD8D7}"/>
              </a:ext>
            </a:extLst>
          </p:cNvPr>
          <p:cNvSpPr>
            <a:spLocks noGrp="1"/>
          </p:cNvSpPr>
          <p:nvPr>
            <p:ph type="title"/>
          </p:nvPr>
        </p:nvSpPr>
        <p:spPr/>
        <p:txBody>
          <a:bodyPr/>
          <a:lstStyle/>
          <a:p>
            <a:r>
              <a:rPr lang="el-GR" dirty="0">
                <a:solidFill>
                  <a:srgbClr val="7030A0"/>
                </a:solidFill>
              </a:rPr>
              <a:t>Αξιολόγηση!</a:t>
            </a:r>
            <a:endParaRPr lang="en-US" dirty="0">
              <a:solidFill>
                <a:srgbClr val="7030A0"/>
              </a:solidFill>
            </a:endParaRPr>
          </a:p>
        </p:txBody>
      </p:sp>
      <p:sp>
        <p:nvSpPr>
          <p:cNvPr id="4" name="Text Placeholder 3">
            <a:extLst>
              <a:ext uri="{FF2B5EF4-FFF2-40B4-BE49-F238E27FC236}">
                <a16:creationId xmlns:a16="http://schemas.microsoft.com/office/drawing/2014/main" id="{2ED8F0AA-7280-6950-295C-D5E66B81DCAC}"/>
              </a:ext>
            </a:extLst>
          </p:cNvPr>
          <p:cNvSpPr>
            <a:spLocks noGrp="1"/>
          </p:cNvSpPr>
          <p:nvPr>
            <p:ph type="body" idx="1"/>
          </p:nvPr>
        </p:nvSpPr>
        <p:spPr/>
        <p:txBody>
          <a:bodyPr>
            <a:normAutofit/>
          </a:bodyPr>
          <a:lstStyle/>
          <a:p>
            <a:pPr marL="114300" indent="0" algn="just">
              <a:buNone/>
            </a:pPr>
            <a:r>
              <a:rPr lang="el-GR" b="1" dirty="0"/>
              <a:t>1) Πώς τα πάει ο πληθυσμός – στόχος ως προς την προσκόλληση στη Μεσογειακή Δίαιτα; </a:t>
            </a:r>
            <a:endParaRPr lang="el-GR" dirty="0"/>
          </a:p>
          <a:p>
            <a:pPr marL="114300" indent="0" algn="just">
              <a:buNone/>
            </a:pPr>
            <a:endParaRPr lang="el-GR" dirty="0"/>
          </a:p>
        </p:txBody>
      </p:sp>
    </p:spTree>
    <p:extLst>
      <p:ext uri="{BB962C8B-B14F-4D97-AF65-F5344CB8AC3E}">
        <p14:creationId xmlns:p14="http://schemas.microsoft.com/office/powerpoint/2010/main" val="27284303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94215-510A-8C00-3FBA-34A18672D77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CB171D2-05A6-EE90-F030-5620E0BA462E}"/>
              </a:ext>
            </a:extLst>
          </p:cNvPr>
          <p:cNvSpPr>
            <a:spLocks noGrp="1"/>
          </p:cNvSpPr>
          <p:nvPr>
            <p:ph type="title"/>
          </p:nvPr>
        </p:nvSpPr>
        <p:spPr/>
        <p:txBody>
          <a:bodyPr/>
          <a:lstStyle/>
          <a:p>
            <a:r>
              <a:rPr lang="el-GR" dirty="0">
                <a:solidFill>
                  <a:srgbClr val="7030A0"/>
                </a:solidFill>
              </a:rPr>
              <a:t>Αξιολόγηση!</a:t>
            </a:r>
            <a:endParaRPr lang="en-US" dirty="0">
              <a:solidFill>
                <a:srgbClr val="7030A0"/>
              </a:solidFill>
            </a:endParaRPr>
          </a:p>
        </p:txBody>
      </p:sp>
      <p:sp>
        <p:nvSpPr>
          <p:cNvPr id="4" name="Text Placeholder 3">
            <a:extLst>
              <a:ext uri="{FF2B5EF4-FFF2-40B4-BE49-F238E27FC236}">
                <a16:creationId xmlns:a16="http://schemas.microsoft.com/office/drawing/2014/main" id="{8284FB6A-2F93-E78F-CE1B-101F2429DA8F}"/>
              </a:ext>
            </a:extLst>
          </p:cNvPr>
          <p:cNvSpPr>
            <a:spLocks noGrp="1"/>
          </p:cNvSpPr>
          <p:nvPr>
            <p:ph type="body" idx="1"/>
          </p:nvPr>
        </p:nvSpPr>
        <p:spPr/>
        <p:txBody>
          <a:bodyPr>
            <a:normAutofit/>
          </a:bodyPr>
          <a:lstStyle/>
          <a:p>
            <a:pPr marL="114300" indent="0" algn="just">
              <a:buNone/>
            </a:pPr>
            <a:r>
              <a:rPr lang="el-GR" b="1" dirty="0"/>
              <a:t>1) Πώς τα πάει ο πληθυσμός – στόχος ως προς την προσκόλληση στη Μεσογειακή Δίαιτα; </a:t>
            </a:r>
            <a:endParaRPr lang="el-GR" dirty="0"/>
          </a:p>
          <a:p>
            <a:pPr marL="114300" indent="0" algn="just">
              <a:buNone/>
            </a:pPr>
            <a:endParaRPr lang="el-GR" dirty="0"/>
          </a:p>
          <a:p>
            <a:pPr marL="114300" indent="0" algn="just">
              <a:buNone/>
            </a:pPr>
            <a:r>
              <a:rPr lang="el-GR" b="1" dirty="0"/>
              <a:t>2) Πώς μπορεί να βελτιωθεί;</a:t>
            </a:r>
          </a:p>
        </p:txBody>
      </p:sp>
    </p:spTree>
    <p:extLst>
      <p:ext uri="{BB962C8B-B14F-4D97-AF65-F5344CB8AC3E}">
        <p14:creationId xmlns:p14="http://schemas.microsoft.com/office/powerpoint/2010/main" val="31681061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C5A92-6358-5CBA-A194-7EEC79DE047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CA05AAF-1E95-0828-4AA5-D238483A5A7B}"/>
              </a:ext>
            </a:extLst>
          </p:cNvPr>
          <p:cNvSpPr>
            <a:spLocks noGrp="1"/>
          </p:cNvSpPr>
          <p:nvPr>
            <p:ph type="title"/>
          </p:nvPr>
        </p:nvSpPr>
        <p:spPr/>
        <p:txBody>
          <a:bodyPr/>
          <a:lstStyle/>
          <a:p>
            <a:r>
              <a:rPr lang="el-GR" dirty="0">
                <a:solidFill>
                  <a:srgbClr val="7030A0"/>
                </a:solidFill>
              </a:rPr>
              <a:t>Αξιολόγηση!</a:t>
            </a:r>
            <a:endParaRPr lang="en-US" dirty="0">
              <a:solidFill>
                <a:srgbClr val="7030A0"/>
              </a:solidFill>
            </a:endParaRPr>
          </a:p>
        </p:txBody>
      </p:sp>
      <p:sp>
        <p:nvSpPr>
          <p:cNvPr id="4" name="Text Placeholder 3">
            <a:extLst>
              <a:ext uri="{FF2B5EF4-FFF2-40B4-BE49-F238E27FC236}">
                <a16:creationId xmlns:a16="http://schemas.microsoft.com/office/drawing/2014/main" id="{5986D673-3E2E-C7AF-B4E8-9794410AA744}"/>
              </a:ext>
            </a:extLst>
          </p:cNvPr>
          <p:cNvSpPr>
            <a:spLocks noGrp="1"/>
          </p:cNvSpPr>
          <p:nvPr>
            <p:ph type="body" idx="1"/>
          </p:nvPr>
        </p:nvSpPr>
        <p:spPr/>
        <p:txBody>
          <a:bodyPr>
            <a:normAutofit/>
          </a:bodyPr>
          <a:lstStyle/>
          <a:p>
            <a:pPr marL="114300" indent="0" algn="just">
              <a:buNone/>
            </a:pPr>
            <a:r>
              <a:rPr lang="el-GR" b="1" dirty="0"/>
              <a:t>1) Πώς τα πάει ο πληθυσμός – στόχος ως προς την προσκόλληση στη Μεσογειακή Δίαιτα; </a:t>
            </a:r>
            <a:endParaRPr lang="el-GR" dirty="0"/>
          </a:p>
          <a:p>
            <a:pPr marL="114300" indent="0" algn="just">
              <a:buNone/>
            </a:pPr>
            <a:endParaRPr lang="el-GR" dirty="0"/>
          </a:p>
          <a:p>
            <a:pPr marL="114300" indent="0" algn="just">
              <a:buNone/>
            </a:pPr>
            <a:r>
              <a:rPr lang="el-GR" b="1" dirty="0"/>
              <a:t>2) Πώς μπορεί να βελτιωθεί;</a:t>
            </a:r>
          </a:p>
          <a:p>
            <a:pPr marL="114300" indent="0" algn="just">
              <a:buNone/>
            </a:pPr>
            <a:endParaRPr lang="el-GR" b="1" dirty="0"/>
          </a:p>
          <a:p>
            <a:pPr marL="114300" indent="0" algn="just">
              <a:buNone/>
            </a:pPr>
            <a:r>
              <a:rPr lang="el-GR" b="1" dirty="0"/>
              <a:t>3) Ποια η συμπεριφορά – στόχος;</a:t>
            </a:r>
            <a:endParaRPr lang="en-US" b="1" dirty="0"/>
          </a:p>
        </p:txBody>
      </p:sp>
    </p:spTree>
    <p:extLst>
      <p:ext uri="{BB962C8B-B14F-4D97-AF65-F5344CB8AC3E}">
        <p14:creationId xmlns:p14="http://schemas.microsoft.com/office/powerpoint/2010/main" val="2888563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C0C1E-A352-E920-ED32-F19E3962489D}"/>
              </a:ext>
            </a:extLst>
          </p:cNvPr>
          <p:cNvSpPr>
            <a:spLocks noGrp="1"/>
          </p:cNvSpPr>
          <p:nvPr>
            <p:ph type="title"/>
          </p:nvPr>
        </p:nvSpPr>
        <p:spPr/>
        <p:txBody>
          <a:bodyPr/>
          <a:lstStyle/>
          <a:p>
            <a:r>
              <a:rPr lang="el-GR" dirty="0"/>
              <a:t>Χρήση έγκυρων εργαλείων!</a:t>
            </a:r>
            <a:endParaRPr lang="en-US" dirty="0"/>
          </a:p>
        </p:txBody>
      </p:sp>
      <p:sp>
        <p:nvSpPr>
          <p:cNvPr id="4" name="Slide Number Placeholder 3">
            <a:extLst>
              <a:ext uri="{FF2B5EF4-FFF2-40B4-BE49-F238E27FC236}">
                <a16:creationId xmlns:a16="http://schemas.microsoft.com/office/drawing/2014/main" id="{01256C2B-ECC4-CC24-C3DF-E3E46853F36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l-GR" smtClean="0"/>
              <a:t>9</a:t>
            </a:fld>
            <a:endParaRPr lang="el-GR"/>
          </a:p>
        </p:txBody>
      </p:sp>
      <p:pic>
        <p:nvPicPr>
          <p:cNvPr id="6" name="Picture 5" descr="The document is an academic paper on the development and validation of a diet adherence screener for the Mediterranean diet, authored by Athanasios Michalis and Vassiliki Costarelli from Harokopio University, Athens, Greece.&#10;&#10;AI-generated content may be incorrect.">
            <a:extLst>
              <a:ext uri="{FF2B5EF4-FFF2-40B4-BE49-F238E27FC236}">
                <a16:creationId xmlns:a16="http://schemas.microsoft.com/office/drawing/2014/main" id="{73AAFC0C-C430-EA63-DF4B-6B4B1B26917B}"/>
              </a:ext>
            </a:extLst>
          </p:cNvPr>
          <p:cNvPicPr>
            <a:picLocks noChangeAspect="1"/>
          </p:cNvPicPr>
          <p:nvPr/>
        </p:nvPicPr>
        <p:blipFill>
          <a:blip r:embed="rId2"/>
          <a:stretch>
            <a:fillRect/>
          </a:stretch>
        </p:blipFill>
        <p:spPr>
          <a:xfrm>
            <a:off x="2047875" y="2244796"/>
            <a:ext cx="8023429" cy="4178335"/>
          </a:xfrm>
          <a:prstGeom prst="rect">
            <a:avLst/>
          </a:prstGeom>
        </p:spPr>
      </p:pic>
    </p:spTree>
    <p:extLst>
      <p:ext uri="{BB962C8B-B14F-4D97-AF65-F5344CB8AC3E}">
        <p14:creationId xmlns:p14="http://schemas.microsoft.com/office/powerpoint/2010/main" val="1159595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pic>
        <p:nvPicPr>
          <p:cNvPr id="172" name="Google Shape;172;p2"/>
          <p:cNvPicPr preferRelativeResize="0"/>
          <p:nvPr/>
        </p:nvPicPr>
        <p:blipFill rotWithShape="1">
          <a:blip r:embed="rId3">
            <a:alphaModFix/>
          </a:blip>
          <a:srcRect t="4639" b="4540"/>
          <a:stretch/>
        </p:blipFill>
        <p:spPr>
          <a:xfrm>
            <a:off x="1060174" y="0"/>
            <a:ext cx="9886122" cy="6858000"/>
          </a:xfrm>
          <a:prstGeom prst="rect">
            <a:avLst/>
          </a:prstGeom>
          <a:noFill/>
          <a:ln>
            <a:noFill/>
          </a:ln>
        </p:spPr>
      </p:pic>
      <p:sp>
        <p:nvSpPr>
          <p:cNvPr id="173" name="Google Shape;173;p2"/>
          <p:cNvSpPr/>
          <p:nvPr/>
        </p:nvSpPr>
        <p:spPr>
          <a:xfrm>
            <a:off x="5632174" y="808383"/>
            <a:ext cx="2703445" cy="1550504"/>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2000" b="0" i="0">
                <a:solidFill>
                  <a:srgbClr val="222222"/>
                </a:solidFill>
                <a:latin typeface="Corbel"/>
                <a:ea typeface="Corbel"/>
                <a:cs typeface="Corbel"/>
                <a:sym typeface="Corbel"/>
              </a:rPr>
              <a:t>Η διατροφική αγωγή είναι πιο πιθανό να είναι αποτελεσματική όταν έχει σχεδιαστεί προσεκτικά</a:t>
            </a:r>
            <a:endParaRPr sz="2000">
              <a:solidFill>
                <a:schemeClr val="lt1"/>
              </a:solidFill>
              <a:latin typeface="Corbel"/>
              <a:ea typeface="Corbel"/>
              <a:cs typeface="Corbel"/>
              <a:sym typeface="Corbe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grpSp>
        <p:nvGrpSpPr>
          <p:cNvPr id="178" name="Google Shape;178;p3"/>
          <p:cNvGrpSpPr/>
          <p:nvPr/>
        </p:nvGrpSpPr>
        <p:grpSpPr>
          <a:xfrm>
            <a:off x="517921" y="622284"/>
            <a:ext cx="3457179" cy="1790718"/>
            <a:chOff x="2381" y="1706017"/>
            <a:chExt cx="2901156" cy="1790718"/>
          </a:xfrm>
        </p:grpSpPr>
        <p:sp>
          <p:nvSpPr>
            <p:cNvPr id="179" name="Google Shape;179;p3"/>
            <p:cNvSpPr/>
            <p:nvPr/>
          </p:nvSpPr>
          <p:spPr>
            <a:xfrm>
              <a:off x="2381" y="1921930"/>
              <a:ext cx="2901156" cy="1574805"/>
            </a:xfrm>
            <a:prstGeom prst="chevron">
              <a:avLst>
                <a:gd name="adj" fmla="val 50000"/>
              </a:avLst>
            </a:prstGeom>
            <a:solidFill>
              <a:srgbClr val="FFDC9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3"/>
            <p:cNvSpPr txBox="1"/>
            <p:nvPr/>
          </p:nvSpPr>
          <p:spPr>
            <a:xfrm>
              <a:off x="479036" y="1706017"/>
              <a:ext cx="1803400" cy="1574805"/>
            </a:xfrm>
            <a:prstGeom prst="rect">
              <a:avLst/>
            </a:prstGeom>
            <a:noFill/>
            <a:ln>
              <a:noFill/>
            </a:ln>
          </p:spPr>
          <p:txBody>
            <a:bodyPr spcFirstLastPara="1" wrap="square" lIns="144000" tIns="48000" rIns="48000" bIns="48000" anchor="ctr" anchorCtr="0">
              <a:noAutofit/>
            </a:bodyPr>
            <a:lstStyle/>
            <a:p>
              <a:pPr marL="0" marR="0" lvl="0" indent="0" algn="ctr" rtl="0">
                <a:lnSpc>
                  <a:spcPct val="90000"/>
                </a:lnSpc>
                <a:spcBef>
                  <a:spcPts val="0"/>
                </a:spcBef>
                <a:spcAft>
                  <a:spcPts val="0"/>
                </a:spcAft>
                <a:buClr>
                  <a:schemeClr val="dk2"/>
                </a:buClr>
                <a:buSzPts val="1800"/>
                <a:buFont typeface="Corbel"/>
                <a:buNone/>
              </a:pPr>
              <a:r>
                <a:rPr lang="el-GR" sz="1800" dirty="0">
                  <a:solidFill>
                    <a:schemeClr val="dk2"/>
                  </a:solidFill>
                  <a:latin typeface="Corbel"/>
                  <a:ea typeface="Corbel"/>
                  <a:cs typeface="Corbel"/>
                  <a:sym typeface="Corbel"/>
                </a:rPr>
                <a:t>(Decide)</a:t>
              </a:r>
              <a:endParaRPr sz="1800" dirty="0">
                <a:solidFill>
                  <a:schemeClr val="dk2"/>
                </a:solidFill>
                <a:latin typeface="Corbel"/>
                <a:ea typeface="Corbel"/>
                <a:cs typeface="Corbel"/>
                <a:sym typeface="Corbel"/>
              </a:endParaRPr>
            </a:p>
            <a:p>
              <a:pPr marL="0" marR="0" lvl="0" indent="0" algn="ctr" rtl="0">
                <a:lnSpc>
                  <a:spcPct val="90000"/>
                </a:lnSpc>
                <a:spcBef>
                  <a:spcPts val="630"/>
                </a:spcBef>
                <a:spcAft>
                  <a:spcPts val="0"/>
                </a:spcAft>
                <a:buClr>
                  <a:schemeClr val="dk2"/>
                </a:buClr>
                <a:buSzPts val="1600"/>
                <a:buFont typeface="Corbel"/>
                <a:buNone/>
              </a:pPr>
              <a:r>
                <a:rPr lang="el-GR" sz="1600" dirty="0">
                  <a:solidFill>
                    <a:schemeClr val="dk2"/>
                  </a:solidFill>
                  <a:latin typeface="Corbel"/>
                  <a:ea typeface="Corbel"/>
                  <a:cs typeface="Corbel"/>
                  <a:sym typeface="Corbel"/>
                </a:rPr>
                <a:t>Αποφασίστε τους </a:t>
              </a:r>
              <a:r>
                <a:rPr lang="el-GR" sz="1600" b="1" dirty="0">
                  <a:solidFill>
                    <a:schemeClr val="dk2"/>
                  </a:solidFill>
                  <a:latin typeface="Corbel"/>
                  <a:ea typeface="Corbel"/>
                  <a:cs typeface="Corbel"/>
                  <a:sym typeface="Corbel"/>
                </a:rPr>
                <a:t>στόχους αλλαγής συμπεριφοράς (για τον πληθυσμό στόχο)</a:t>
              </a:r>
              <a:endParaRPr sz="1600" b="1" dirty="0">
                <a:solidFill>
                  <a:schemeClr val="dk2"/>
                </a:solidFill>
                <a:latin typeface="Corbel"/>
                <a:ea typeface="Corbel"/>
                <a:cs typeface="Corbel"/>
                <a:sym typeface="Corbel"/>
              </a:endParaRPr>
            </a:p>
          </p:txBody>
        </p:sp>
      </p:grpSp>
      <p:grpSp>
        <p:nvGrpSpPr>
          <p:cNvPr id="181" name="Google Shape;181;p3"/>
          <p:cNvGrpSpPr/>
          <p:nvPr/>
        </p:nvGrpSpPr>
        <p:grpSpPr>
          <a:xfrm>
            <a:off x="4402012" y="838197"/>
            <a:ext cx="3457178" cy="1600186"/>
            <a:chOff x="2381" y="1921930"/>
            <a:chExt cx="2901156" cy="1600186"/>
          </a:xfrm>
        </p:grpSpPr>
        <p:sp>
          <p:nvSpPr>
            <p:cNvPr id="182" name="Google Shape;182;p3"/>
            <p:cNvSpPr/>
            <p:nvPr/>
          </p:nvSpPr>
          <p:spPr>
            <a:xfrm>
              <a:off x="2381" y="1921930"/>
              <a:ext cx="2901156" cy="1574805"/>
            </a:xfrm>
            <a:prstGeom prst="chevron">
              <a:avLst>
                <a:gd name="adj" fmla="val 50000"/>
              </a:avLst>
            </a:prstGeom>
            <a:solidFill>
              <a:srgbClr val="FFDC9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3"/>
            <p:cNvSpPr txBox="1"/>
            <p:nvPr/>
          </p:nvSpPr>
          <p:spPr>
            <a:xfrm>
              <a:off x="522780" y="1947311"/>
              <a:ext cx="1860358" cy="1574805"/>
            </a:xfrm>
            <a:prstGeom prst="rect">
              <a:avLst/>
            </a:prstGeom>
            <a:noFill/>
            <a:ln>
              <a:noFill/>
            </a:ln>
          </p:spPr>
          <p:txBody>
            <a:bodyPr spcFirstLastPara="1" wrap="square" lIns="144000" tIns="48000" rIns="48000" bIns="48000" anchor="ctr" anchorCtr="0">
              <a:noAutofit/>
            </a:bodyPr>
            <a:lstStyle/>
            <a:p>
              <a:pPr marL="0" marR="0" lvl="0" indent="0" algn="ctr" rtl="0">
                <a:lnSpc>
                  <a:spcPct val="90000"/>
                </a:lnSpc>
                <a:spcBef>
                  <a:spcPts val="0"/>
                </a:spcBef>
                <a:spcAft>
                  <a:spcPts val="0"/>
                </a:spcAft>
                <a:buClr>
                  <a:schemeClr val="dk2"/>
                </a:buClr>
                <a:buSzPts val="1800"/>
                <a:buFont typeface="Corbel"/>
                <a:buNone/>
              </a:pPr>
              <a:r>
                <a:rPr lang="el-GR" sz="1800">
                  <a:solidFill>
                    <a:schemeClr val="dk2"/>
                  </a:solidFill>
                  <a:latin typeface="Corbel"/>
                  <a:ea typeface="Corbel"/>
                  <a:cs typeface="Corbel"/>
                  <a:sym typeface="Corbel"/>
                </a:rPr>
                <a:t>(Explore)</a:t>
              </a:r>
              <a:endParaRPr sz="1800">
                <a:solidFill>
                  <a:schemeClr val="dk2"/>
                </a:solidFill>
                <a:latin typeface="Corbel"/>
                <a:ea typeface="Corbel"/>
                <a:cs typeface="Corbel"/>
                <a:sym typeface="Corbel"/>
              </a:endParaRPr>
            </a:p>
            <a:p>
              <a:pPr marL="0" marR="0" lvl="0" indent="0" algn="ctr" rtl="0">
                <a:lnSpc>
                  <a:spcPct val="90000"/>
                </a:lnSpc>
                <a:spcBef>
                  <a:spcPts val="630"/>
                </a:spcBef>
                <a:spcAft>
                  <a:spcPts val="0"/>
                </a:spcAft>
                <a:buClr>
                  <a:schemeClr val="dk2"/>
                </a:buClr>
                <a:buSzPts val="1600"/>
                <a:buFont typeface="Corbel"/>
                <a:buNone/>
              </a:pPr>
              <a:r>
                <a:rPr lang="el-GR" sz="1600">
                  <a:solidFill>
                    <a:schemeClr val="dk2"/>
                  </a:solidFill>
                  <a:latin typeface="Corbel"/>
                  <a:ea typeface="Corbel"/>
                  <a:cs typeface="Corbel"/>
                  <a:sym typeface="Corbel"/>
                </a:rPr>
                <a:t>Εξερευνήστε τους </a:t>
              </a:r>
              <a:r>
                <a:rPr lang="el-GR" sz="1600" b="1">
                  <a:solidFill>
                    <a:schemeClr val="dk2"/>
                  </a:solidFill>
                  <a:latin typeface="Corbel"/>
                  <a:ea typeface="Corbel"/>
                  <a:cs typeface="Corbel"/>
                  <a:sym typeface="Corbel"/>
                </a:rPr>
                <a:t>καθοριστικούς παράγοντες </a:t>
              </a:r>
              <a:r>
                <a:rPr lang="el-GR" sz="1600">
                  <a:solidFill>
                    <a:schemeClr val="dk2"/>
                  </a:solidFill>
                  <a:latin typeface="Corbel"/>
                  <a:ea typeface="Corbel"/>
                  <a:cs typeface="Corbel"/>
                  <a:sym typeface="Corbel"/>
                </a:rPr>
                <a:t>αλλαγής για στοχευμένες συμπεριφορές</a:t>
              </a:r>
              <a:endParaRPr sz="1600">
                <a:solidFill>
                  <a:schemeClr val="dk2"/>
                </a:solidFill>
                <a:latin typeface="Corbel"/>
                <a:ea typeface="Corbel"/>
                <a:cs typeface="Corbel"/>
                <a:sym typeface="Corbel"/>
              </a:endParaRPr>
            </a:p>
          </p:txBody>
        </p:sp>
      </p:grpSp>
      <p:grpSp>
        <p:nvGrpSpPr>
          <p:cNvPr id="184" name="Google Shape;184;p3"/>
          <p:cNvGrpSpPr/>
          <p:nvPr/>
        </p:nvGrpSpPr>
        <p:grpSpPr>
          <a:xfrm>
            <a:off x="8286101" y="761984"/>
            <a:ext cx="3457177" cy="1651018"/>
            <a:chOff x="2381" y="1845717"/>
            <a:chExt cx="2901156" cy="1651018"/>
          </a:xfrm>
        </p:grpSpPr>
        <p:sp>
          <p:nvSpPr>
            <p:cNvPr id="185" name="Google Shape;185;p3"/>
            <p:cNvSpPr/>
            <p:nvPr/>
          </p:nvSpPr>
          <p:spPr>
            <a:xfrm>
              <a:off x="2381" y="1921930"/>
              <a:ext cx="2901156" cy="1574805"/>
            </a:xfrm>
            <a:prstGeom prst="chevron">
              <a:avLst>
                <a:gd name="adj" fmla="val 50000"/>
              </a:avLst>
            </a:prstGeom>
            <a:solidFill>
              <a:srgbClr val="FFDC9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3"/>
            <p:cNvSpPr txBox="1"/>
            <p:nvPr/>
          </p:nvSpPr>
          <p:spPr>
            <a:xfrm>
              <a:off x="565411" y="1845717"/>
              <a:ext cx="1803402" cy="1574805"/>
            </a:xfrm>
            <a:prstGeom prst="rect">
              <a:avLst/>
            </a:prstGeom>
            <a:noFill/>
            <a:ln>
              <a:noFill/>
            </a:ln>
          </p:spPr>
          <p:txBody>
            <a:bodyPr spcFirstLastPara="1" wrap="square" lIns="144000" tIns="48000" rIns="48000" bIns="48000" anchor="ctr" anchorCtr="0">
              <a:noAutofit/>
            </a:bodyPr>
            <a:lstStyle/>
            <a:p>
              <a:pPr marL="0" marR="0" lvl="0" indent="0" algn="ctr" rtl="0">
                <a:lnSpc>
                  <a:spcPct val="90000"/>
                </a:lnSpc>
                <a:spcBef>
                  <a:spcPts val="0"/>
                </a:spcBef>
                <a:spcAft>
                  <a:spcPts val="0"/>
                </a:spcAft>
                <a:buClr>
                  <a:schemeClr val="dk2"/>
                </a:buClr>
                <a:buSzPts val="1800"/>
                <a:buFont typeface="Corbel"/>
                <a:buNone/>
              </a:pPr>
              <a:r>
                <a:rPr lang="el-GR" sz="1800">
                  <a:solidFill>
                    <a:schemeClr val="dk2"/>
                  </a:solidFill>
                  <a:latin typeface="Corbel"/>
                  <a:ea typeface="Corbel"/>
                  <a:cs typeface="Corbel"/>
                  <a:sym typeface="Corbel"/>
                </a:rPr>
                <a:t>(Select)</a:t>
              </a:r>
              <a:endParaRPr sz="1800">
                <a:solidFill>
                  <a:schemeClr val="dk2"/>
                </a:solidFill>
                <a:latin typeface="Corbel"/>
                <a:ea typeface="Corbel"/>
                <a:cs typeface="Corbel"/>
                <a:sym typeface="Corbel"/>
              </a:endParaRPr>
            </a:p>
            <a:p>
              <a:pPr marL="0" marR="0" lvl="0" indent="0" algn="ctr" rtl="0">
                <a:lnSpc>
                  <a:spcPct val="90000"/>
                </a:lnSpc>
                <a:spcBef>
                  <a:spcPts val="630"/>
                </a:spcBef>
                <a:spcAft>
                  <a:spcPts val="0"/>
                </a:spcAft>
                <a:buClr>
                  <a:schemeClr val="dk2"/>
                </a:buClr>
                <a:buSzPts val="1600"/>
                <a:buFont typeface="Corbel"/>
                <a:buNone/>
              </a:pPr>
              <a:r>
                <a:rPr lang="el-GR" sz="1600">
                  <a:solidFill>
                    <a:schemeClr val="dk2"/>
                  </a:solidFill>
                  <a:latin typeface="Corbel"/>
                  <a:ea typeface="Corbel"/>
                  <a:cs typeface="Corbel"/>
                  <a:sym typeface="Corbel"/>
                </a:rPr>
                <a:t>Επιλέξτε τη </a:t>
              </a:r>
              <a:r>
                <a:rPr lang="el-GR" sz="1600" b="1">
                  <a:solidFill>
                    <a:schemeClr val="dk2"/>
                  </a:solidFill>
                  <a:latin typeface="Corbel"/>
                  <a:ea typeface="Corbel"/>
                  <a:cs typeface="Corbel"/>
                  <a:sym typeface="Corbel"/>
                </a:rPr>
                <a:t>θεωρία</a:t>
              </a:r>
              <a:r>
                <a:rPr lang="el-GR" sz="1600">
                  <a:solidFill>
                    <a:schemeClr val="dk2"/>
                  </a:solidFill>
                  <a:latin typeface="Corbel"/>
                  <a:ea typeface="Corbel"/>
                  <a:cs typeface="Corbel"/>
                  <a:sym typeface="Corbel"/>
                </a:rPr>
                <a:t> και την εκπαιδευτική φιλοσοφία που θα χρησιμοποιήσετε</a:t>
              </a:r>
              <a:endParaRPr sz="1600">
                <a:solidFill>
                  <a:schemeClr val="dk2"/>
                </a:solidFill>
                <a:latin typeface="Corbel"/>
                <a:ea typeface="Corbel"/>
                <a:cs typeface="Corbel"/>
                <a:sym typeface="Corbel"/>
              </a:endParaRPr>
            </a:p>
          </p:txBody>
        </p:sp>
      </p:grpSp>
      <p:grpSp>
        <p:nvGrpSpPr>
          <p:cNvPr id="187" name="Google Shape;187;p3"/>
          <p:cNvGrpSpPr/>
          <p:nvPr/>
        </p:nvGrpSpPr>
        <p:grpSpPr>
          <a:xfrm>
            <a:off x="517920" y="4038554"/>
            <a:ext cx="3457179" cy="1758991"/>
            <a:chOff x="2381" y="1737744"/>
            <a:chExt cx="2901156" cy="1758991"/>
          </a:xfrm>
        </p:grpSpPr>
        <p:sp>
          <p:nvSpPr>
            <p:cNvPr id="188" name="Google Shape;188;p3"/>
            <p:cNvSpPr/>
            <p:nvPr/>
          </p:nvSpPr>
          <p:spPr>
            <a:xfrm>
              <a:off x="2381" y="1921930"/>
              <a:ext cx="2901156" cy="1574805"/>
            </a:xfrm>
            <a:prstGeom prst="chevron">
              <a:avLst>
                <a:gd name="adj" fmla="val 50000"/>
              </a:avLst>
            </a:prstGeom>
            <a:solidFill>
              <a:srgbClr val="FFDC9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3"/>
            <p:cNvSpPr txBox="1"/>
            <p:nvPr/>
          </p:nvSpPr>
          <p:spPr>
            <a:xfrm>
              <a:off x="603060" y="1737744"/>
              <a:ext cx="1699796" cy="1574805"/>
            </a:xfrm>
            <a:prstGeom prst="rect">
              <a:avLst/>
            </a:prstGeom>
            <a:noFill/>
            <a:ln>
              <a:noFill/>
            </a:ln>
          </p:spPr>
          <p:txBody>
            <a:bodyPr spcFirstLastPara="1" wrap="square" lIns="144000" tIns="48000" rIns="48000" bIns="48000" anchor="ctr" anchorCtr="0">
              <a:noAutofit/>
            </a:bodyPr>
            <a:lstStyle/>
            <a:p>
              <a:pPr marL="0" marR="0" lvl="0" indent="0" algn="ctr" rtl="0">
                <a:lnSpc>
                  <a:spcPct val="90000"/>
                </a:lnSpc>
                <a:spcBef>
                  <a:spcPts val="0"/>
                </a:spcBef>
                <a:spcAft>
                  <a:spcPts val="0"/>
                </a:spcAft>
                <a:buClr>
                  <a:schemeClr val="dk2"/>
                </a:buClr>
                <a:buSzPts val="1800"/>
                <a:buFont typeface="Corbel"/>
                <a:buNone/>
              </a:pPr>
              <a:r>
                <a:rPr lang="el-GR" sz="1800">
                  <a:solidFill>
                    <a:schemeClr val="dk2"/>
                  </a:solidFill>
                  <a:latin typeface="Corbel"/>
                  <a:ea typeface="Corbel"/>
                  <a:cs typeface="Corbel"/>
                  <a:sym typeface="Corbel"/>
                </a:rPr>
                <a:t>(Indicate)</a:t>
              </a:r>
              <a:endParaRPr sz="1800">
                <a:solidFill>
                  <a:schemeClr val="dk2"/>
                </a:solidFill>
                <a:latin typeface="Corbel"/>
                <a:ea typeface="Corbel"/>
                <a:cs typeface="Corbel"/>
                <a:sym typeface="Corbel"/>
              </a:endParaRPr>
            </a:p>
            <a:p>
              <a:pPr marL="0" marR="0" lvl="0" indent="0" algn="ctr" rtl="0">
                <a:lnSpc>
                  <a:spcPct val="90000"/>
                </a:lnSpc>
                <a:spcBef>
                  <a:spcPts val="630"/>
                </a:spcBef>
                <a:spcAft>
                  <a:spcPts val="0"/>
                </a:spcAft>
                <a:buClr>
                  <a:schemeClr val="dk2"/>
                </a:buClr>
                <a:buSzPts val="1600"/>
                <a:buFont typeface="Corbel"/>
                <a:buNone/>
              </a:pPr>
              <a:r>
                <a:rPr lang="el-GR" sz="1600">
                  <a:solidFill>
                    <a:schemeClr val="dk2"/>
                  </a:solidFill>
                  <a:latin typeface="Corbel"/>
                  <a:ea typeface="Corbel"/>
                  <a:cs typeface="Corbel"/>
                  <a:sym typeface="Corbel"/>
                </a:rPr>
                <a:t>Προσδιορίστε τους κατάλληλους </a:t>
              </a:r>
              <a:r>
                <a:rPr lang="el-GR" sz="1600" b="1">
                  <a:solidFill>
                    <a:schemeClr val="dk2"/>
                  </a:solidFill>
                  <a:latin typeface="Corbel"/>
                  <a:ea typeface="Corbel"/>
                  <a:cs typeface="Corbel"/>
                  <a:sym typeface="Corbel"/>
                </a:rPr>
                <a:t>γενικούς στόχους</a:t>
              </a:r>
              <a:endParaRPr sz="1600" b="1">
                <a:solidFill>
                  <a:schemeClr val="dk2"/>
                </a:solidFill>
                <a:latin typeface="Corbel"/>
                <a:ea typeface="Corbel"/>
                <a:cs typeface="Corbel"/>
                <a:sym typeface="Corbel"/>
              </a:endParaRPr>
            </a:p>
          </p:txBody>
        </p:sp>
      </p:grpSp>
      <p:grpSp>
        <p:nvGrpSpPr>
          <p:cNvPr id="190" name="Google Shape;190;p3"/>
          <p:cNvGrpSpPr/>
          <p:nvPr/>
        </p:nvGrpSpPr>
        <p:grpSpPr>
          <a:xfrm>
            <a:off x="4402011" y="4038554"/>
            <a:ext cx="3457179" cy="1758991"/>
            <a:chOff x="2381" y="1737744"/>
            <a:chExt cx="2901156" cy="1758991"/>
          </a:xfrm>
        </p:grpSpPr>
        <p:sp>
          <p:nvSpPr>
            <p:cNvPr id="191" name="Google Shape;191;p3"/>
            <p:cNvSpPr/>
            <p:nvPr/>
          </p:nvSpPr>
          <p:spPr>
            <a:xfrm>
              <a:off x="2381" y="1921930"/>
              <a:ext cx="2901156" cy="1574805"/>
            </a:xfrm>
            <a:prstGeom prst="chevron">
              <a:avLst>
                <a:gd name="adj" fmla="val 50000"/>
              </a:avLst>
            </a:prstGeom>
            <a:solidFill>
              <a:srgbClr val="FFDC9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3"/>
            <p:cNvSpPr txBox="1"/>
            <p:nvPr/>
          </p:nvSpPr>
          <p:spPr>
            <a:xfrm>
              <a:off x="679170" y="1737744"/>
              <a:ext cx="1547576" cy="1574805"/>
            </a:xfrm>
            <a:prstGeom prst="rect">
              <a:avLst/>
            </a:prstGeom>
            <a:noFill/>
            <a:ln>
              <a:noFill/>
            </a:ln>
          </p:spPr>
          <p:txBody>
            <a:bodyPr spcFirstLastPara="1" wrap="square" lIns="144000" tIns="48000" rIns="48000" bIns="48000" anchor="ctr" anchorCtr="0">
              <a:noAutofit/>
            </a:bodyPr>
            <a:lstStyle/>
            <a:p>
              <a:pPr marL="0" marR="0" lvl="0" indent="0" algn="ctr" rtl="0">
                <a:lnSpc>
                  <a:spcPct val="90000"/>
                </a:lnSpc>
                <a:spcBef>
                  <a:spcPts val="0"/>
                </a:spcBef>
                <a:spcAft>
                  <a:spcPts val="0"/>
                </a:spcAft>
                <a:buClr>
                  <a:schemeClr val="dk2"/>
                </a:buClr>
                <a:buSzPts val="1800"/>
                <a:buFont typeface="Corbel"/>
                <a:buNone/>
              </a:pPr>
              <a:r>
                <a:rPr lang="el-GR" sz="1800">
                  <a:solidFill>
                    <a:schemeClr val="dk2"/>
                  </a:solidFill>
                  <a:latin typeface="Corbel"/>
                  <a:ea typeface="Corbel"/>
                  <a:cs typeface="Corbel"/>
                  <a:sym typeface="Corbel"/>
                </a:rPr>
                <a:t>(Generate)</a:t>
              </a:r>
              <a:endParaRPr sz="1800">
                <a:solidFill>
                  <a:schemeClr val="dk2"/>
                </a:solidFill>
                <a:latin typeface="Corbel"/>
                <a:ea typeface="Corbel"/>
                <a:cs typeface="Corbel"/>
                <a:sym typeface="Corbel"/>
              </a:endParaRPr>
            </a:p>
            <a:p>
              <a:pPr marL="0" marR="0" lvl="0" indent="0" algn="ctr" rtl="0">
                <a:lnSpc>
                  <a:spcPct val="90000"/>
                </a:lnSpc>
                <a:spcBef>
                  <a:spcPts val="630"/>
                </a:spcBef>
                <a:spcAft>
                  <a:spcPts val="0"/>
                </a:spcAft>
                <a:buClr>
                  <a:schemeClr val="dk2"/>
                </a:buClr>
                <a:buSzPts val="1600"/>
                <a:buFont typeface="Corbel"/>
                <a:buNone/>
              </a:pPr>
              <a:r>
                <a:rPr lang="el-GR" sz="1600" b="1">
                  <a:solidFill>
                    <a:schemeClr val="dk2"/>
                  </a:solidFill>
                  <a:latin typeface="Corbel"/>
                  <a:ea typeface="Corbel"/>
                  <a:cs typeface="Corbel"/>
                  <a:sym typeface="Corbel"/>
                </a:rPr>
                <a:t>Δημιουργήστε εκπαιδευτικό πλάνο</a:t>
              </a:r>
              <a:endParaRPr sz="1600" b="1">
                <a:solidFill>
                  <a:schemeClr val="dk2"/>
                </a:solidFill>
                <a:latin typeface="Corbel"/>
                <a:ea typeface="Corbel"/>
                <a:cs typeface="Corbel"/>
                <a:sym typeface="Corbel"/>
              </a:endParaRPr>
            </a:p>
          </p:txBody>
        </p:sp>
      </p:grpSp>
      <p:grpSp>
        <p:nvGrpSpPr>
          <p:cNvPr id="193" name="Google Shape;193;p3"/>
          <p:cNvGrpSpPr/>
          <p:nvPr/>
        </p:nvGrpSpPr>
        <p:grpSpPr>
          <a:xfrm>
            <a:off x="8286101" y="4044881"/>
            <a:ext cx="3457179" cy="1752664"/>
            <a:chOff x="2381" y="1744071"/>
            <a:chExt cx="2901156" cy="1752664"/>
          </a:xfrm>
        </p:grpSpPr>
        <p:sp>
          <p:nvSpPr>
            <p:cNvPr id="194" name="Google Shape;194;p3"/>
            <p:cNvSpPr/>
            <p:nvPr/>
          </p:nvSpPr>
          <p:spPr>
            <a:xfrm>
              <a:off x="2381" y="1921930"/>
              <a:ext cx="2901156" cy="1574805"/>
            </a:xfrm>
            <a:prstGeom prst="chevron">
              <a:avLst>
                <a:gd name="adj" fmla="val 50000"/>
              </a:avLst>
            </a:prstGeom>
            <a:solidFill>
              <a:srgbClr val="FFDC9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3"/>
            <p:cNvSpPr txBox="1"/>
            <p:nvPr/>
          </p:nvSpPr>
          <p:spPr>
            <a:xfrm>
              <a:off x="737907" y="1744071"/>
              <a:ext cx="1458407" cy="1574805"/>
            </a:xfrm>
            <a:prstGeom prst="rect">
              <a:avLst/>
            </a:prstGeom>
            <a:noFill/>
            <a:ln>
              <a:noFill/>
            </a:ln>
          </p:spPr>
          <p:txBody>
            <a:bodyPr spcFirstLastPara="1" wrap="square" lIns="144000" tIns="48000" rIns="48000" bIns="48000" anchor="ctr" anchorCtr="0">
              <a:noAutofit/>
            </a:bodyPr>
            <a:lstStyle/>
            <a:p>
              <a:pPr marL="0" marR="0" lvl="0" indent="0" algn="ctr" rtl="0">
                <a:lnSpc>
                  <a:spcPct val="90000"/>
                </a:lnSpc>
                <a:spcBef>
                  <a:spcPts val="0"/>
                </a:spcBef>
                <a:spcAft>
                  <a:spcPts val="0"/>
                </a:spcAft>
                <a:buClr>
                  <a:schemeClr val="dk2"/>
                </a:buClr>
                <a:buSzPts val="1800"/>
                <a:buFont typeface="Corbel"/>
                <a:buNone/>
              </a:pPr>
              <a:r>
                <a:rPr lang="el-GR" sz="1800">
                  <a:solidFill>
                    <a:schemeClr val="dk2"/>
                  </a:solidFill>
                  <a:latin typeface="Corbel"/>
                  <a:ea typeface="Corbel"/>
                  <a:cs typeface="Corbel"/>
                  <a:sym typeface="Corbel"/>
                </a:rPr>
                <a:t>(Nail down)</a:t>
              </a:r>
              <a:endParaRPr sz="1800">
                <a:solidFill>
                  <a:schemeClr val="dk2"/>
                </a:solidFill>
                <a:latin typeface="Corbel"/>
                <a:ea typeface="Corbel"/>
                <a:cs typeface="Corbel"/>
                <a:sym typeface="Corbel"/>
              </a:endParaRPr>
            </a:p>
            <a:p>
              <a:pPr marL="0" marR="0" lvl="0" indent="0" algn="ctr" rtl="0">
                <a:lnSpc>
                  <a:spcPct val="90000"/>
                </a:lnSpc>
                <a:spcBef>
                  <a:spcPts val="630"/>
                </a:spcBef>
                <a:spcAft>
                  <a:spcPts val="0"/>
                </a:spcAft>
                <a:buClr>
                  <a:schemeClr val="dk2"/>
                </a:buClr>
                <a:buSzPts val="1600"/>
                <a:buFont typeface="Corbel"/>
                <a:buNone/>
              </a:pPr>
              <a:r>
                <a:rPr lang="el-GR" sz="1600" b="1">
                  <a:solidFill>
                    <a:schemeClr val="dk2"/>
                  </a:solidFill>
                  <a:latin typeface="Corbel"/>
                  <a:ea typeface="Corbel"/>
                  <a:cs typeface="Corbel"/>
                  <a:sym typeface="Corbel"/>
                </a:rPr>
                <a:t>Εξειδικεύστε το πλάνο αξιολόγησης</a:t>
              </a:r>
              <a:endParaRPr sz="1600" b="1">
                <a:solidFill>
                  <a:schemeClr val="dk2"/>
                </a:solidFill>
                <a:latin typeface="Corbel"/>
                <a:ea typeface="Corbel"/>
                <a:cs typeface="Corbel"/>
                <a:sym typeface="Corbel"/>
              </a:endParaRPr>
            </a:p>
          </p:txBody>
        </p:sp>
      </p:grpSp>
      <p:sp>
        <p:nvSpPr>
          <p:cNvPr id="196" name="Google Shape;196;p3"/>
          <p:cNvSpPr/>
          <p:nvPr/>
        </p:nvSpPr>
        <p:spPr>
          <a:xfrm>
            <a:off x="5901257" y="136507"/>
            <a:ext cx="3682279" cy="634978"/>
          </a:xfrm>
          <a:prstGeom prst="curvedDownArrow">
            <a:avLst>
              <a:gd name="adj1" fmla="val 25000"/>
              <a:gd name="adj2" fmla="val 50000"/>
              <a:gd name="adj3" fmla="val 25000"/>
            </a:avLst>
          </a:prstGeom>
          <a:gradFill>
            <a:gsLst>
              <a:gs pos="0">
                <a:srgbClr val="9AD3D7"/>
              </a:gs>
              <a:gs pos="50000">
                <a:srgbClr val="8DC8CC"/>
              </a:gs>
              <a:gs pos="100000">
                <a:srgbClr val="78C5CA"/>
              </a:gs>
            </a:gsLst>
            <a:lin ang="5400000" scaled="0"/>
          </a:gradFill>
          <a:ln w="9525"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venir"/>
              <a:ea typeface="Avenir"/>
              <a:cs typeface="Avenir"/>
              <a:sym typeface="Avenir"/>
            </a:endParaRPr>
          </a:p>
        </p:txBody>
      </p:sp>
      <p:sp>
        <p:nvSpPr>
          <p:cNvPr id="197" name="Google Shape;197;p3"/>
          <p:cNvSpPr/>
          <p:nvPr/>
        </p:nvSpPr>
        <p:spPr>
          <a:xfrm flipH="1">
            <a:off x="5812356" y="2492346"/>
            <a:ext cx="3682279" cy="523885"/>
          </a:xfrm>
          <a:prstGeom prst="curvedUpArrow">
            <a:avLst>
              <a:gd name="adj1" fmla="val 25000"/>
              <a:gd name="adj2" fmla="val 50000"/>
              <a:gd name="adj3" fmla="val 25000"/>
            </a:avLst>
          </a:prstGeom>
          <a:gradFill>
            <a:gsLst>
              <a:gs pos="0">
                <a:srgbClr val="9AD3D7"/>
              </a:gs>
              <a:gs pos="50000">
                <a:srgbClr val="8DC8CC"/>
              </a:gs>
              <a:gs pos="100000">
                <a:srgbClr val="78C5CA"/>
              </a:gs>
            </a:gsLst>
            <a:lin ang="5400000" scaled="0"/>
          </a:gradFill>
          <a:ln w="9525"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venir"/>
              <a:ea typeface="Avenir"/>
              <a:cs typeface="Avenir"/>
              <a:sym typeface="Avenir"/>
            </a:endParaRPr>
          </a:p>
        </p:txBody>
      </p:sp>
      <p:sp>
        <p:nvSpPr>
          <p:cNvPr id="198" name="Google Shape;198;p3"/>
          <p:cNvSpPr/>
          <p:nvPr/>
        </p:nvSpPr>
        <p:spPr>
          <a:xfrm>
            <a:off x="2034862" y="3536879"/>
            <a:ext cx="3682279" cy="634978"/>
          </a:xfrm>
          <a:prstGeom prst="curvedDownArrow">
            <a:avLst>
              <a:gd name="adj1" fmla="val 25000"/>
              <a:gd name="adj2" fmla="val 50000"/>
              <a:gd name="adj3" fmla="val 25000"/>
            </a:avLst>
          </a:prstGeom>
          <a:gradFill>
            <a:gsLst>
              <a:gs pos="0">
                <a:srgbClr val="9AD3D7"/>
              </a:gs>
              <a:gs pos="50000">
                <a:srgbClr val="8DC8CC"/>
              </a:gs>
              <a:gs pos="100000">
                <a:srgbClr val="78C5CA"/>
              </a:gs>
            </a:gsLst>
            <a:lin ang="5400000" scaled="0"/>
          </a:gradFill>
          <a:ln w="9525"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venir"/>
              <a:ea typeface="Avenir"/>
              <a:cs typeface="Avenir"/>
              <a:sym typeface="Avenir"/>
            </a:endParaRPr>
          </a:p>
        </p:txBody>
      </p:sp>
      <p:sp>
        <p:nvSpPr>
          <p:cNvPr id="199" name="Google Shape;199;p3"/>
          <p:cNvSpPr/>
          <p:nvPr/>
        </p:nvSpPr>
        <p:spPr>
          <a:xfrm flipH="1">
            <a:off x="1926156" y="5842116"/>
            <a:ext cx="3682279" cy="523885"/>
          </a:xfrm>
          <a:prstGeom prst="curvedUpArrow">
            <a:avLst>
              <a:gd name="adj1" fmla="val 25000"/>
              <a:gd name="adj2" fmla="val 50000"/>
              <a:gd name="adj3" fmla="val 25000"/>
            </a:avLst>
          </a:prstGeom>
          <a:gradFill>
            <a:gsLst>
              <a:gs pos="0">
                <a:srgbClr val="9AD3D7"/>
              </a:gs>
              <a:gs pos="50000">
                <a:srgbClr val="8DC8CC"/>
              </a:gs>
              <a:gs pos="100000">
                <a:srgbClr val="78C5CA"/>
              </a:gs>
            </a:gsLst>
            <a:lin ang="5400000" scaled="0"/>
          </a:gradFill>
          <a:ln w="9525"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venir"/>
              <a:ea typeface="Avenir"/>
              <a:cs typeface="Avenir"/>
              <a:sym typeface="Avenir"/>
            </a:endParaRPr>
          </a:p>
        </p:txBody>
      </p:sp>
      <p:sp>
        <p:nvSpPr>
          <p:cNvPr id="200" name="Google Shape;200;p3"/>
          <p:cNvSpPr txBox="1"/>
          <p:nvPr/>
        </p:nvSpPr>
        <p:spPr>
          <a:xfrm>
            <a:off x="1671496" y="2676065"/>
            <a:ext cx="977900"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600">
                <a:solidFill>
                  <a:schemeClr val="dk1"/>
                </a:solidFill>
                <a:latin typeface="Corbel"/>
                <a:ea typeface="Corbel"/>
                <a:cs typeface="Corbel"/>
                <a:sym typeface="Corbel"/>
              </a:rPr>
              <a:t>Βήμα 1</a:t>
            </a:r>
            <a:endParaRPr sz="1600">
              <a:solidFill>
                <a:schemeClr val="dk1"/>
              </a:solidFill>
              <a:latin typeface="Corbel"/>
              <a:ea typeface="Corbel"/>
              <a:cs typeface="Corbel"/>
              <a:sym typeface="Corbel"/>
            </a:endParaRPr>
          </a:p>
        </p:txBody>
      </p:sp>
      <p:sp>
        <p:nvSpPr>
          <p:cNvPr id="201" name="Google Shape;201;p3"/>
          <p:cNvSpPr txBox="1"/>
          <p:nvPr/>
        </p:nvSpPr>
        <p:spPr>
          <a:xfrm>
            <a:off x="5412307" y="2708183"/>
            <a:ext cx="977900"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600">
                <a:solidFill>
                  <a:schemeClr val="dk1"/>
                </a:solidFill>
                <a:latin typeface="Corbel"/>
                <a:ea typeface="Corbel"/>
                <a:cs typeface="Corbel"/>
                <a:sym typeface="Corbel"/>
              </a:rPr>
              <a:t>Βήμα 2</a:t>
            </a:r>
            <a:endParaRPr sz="1600">
              <a:solidFill>
                <a:schemeClr val="dk1"/>
              </a:solidFill>
              <a:latin typeface="Corbel"/>
              <a:ea typeface="Corbel"/>
              <a:cs typeface="Corbel"/>
              <a:sym typeface="Corbel"/>
            </a:endParaRPr>
          </a:p>
        </p:txBody>
      </p:sp>
      <p:sp>
        <p:nvSpPr>
          <p:cNvPr id="202" name="Google Shape;202;p3"/>
          <p:cNvSpPr txBox="1"/>
          <p:nvPr/>
        </p:nvSpPr>
        <p:spPr>
          <a:xfrm>
            <a:off x="9542604" y="2676065"/>
            <a:ext cx="977900"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600">
                <a:solidFill>
                  <a:schemeClr val="dk1"/>
                </a:solidFill>
                <a:latin typeface="Corbel"/>
                <a:ea typeface="Corbel"/>
                <a:cs typeface="Corbel"/>
                <a:sym typeface="Corbel"/>
              </a:rPr>
              <a:t>Βήμα 3</a:t>
            </a:r>
            <a:endParaRPr sz="1600">
              <a:solidFill>
                <a:schemeClr val="dk1"/>
              </a:solidFill>
              <a:latin typeface="Corbel"/>
              <a:ea typeface="Corbel"/>
              <a:cs typeface="Corbel"/>
              <a:sym typeface="Corbel"/>
            </a:endParaRPr>
          </a:p>
        </p:txBody>
      </p:sp>
      <p:sp>
        <p:nvSpPr>
          <p:cNvPr id="203" name="Google Shape;203;p3"/>
          <p:cNvSpPr txBox="1"/>
          <p:nvPr/>
        </p:nvSpPr>
        <p:spPr>
          <a:xfrm>
            <a:off x="1437206" y="6071241"/>
            <a:ext cx="977900"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600">
                <a:solidFill>
                  <a:schemeClr val="dk1"/>
                </a:solidFill>
                <a:latin typeface="Corbel"/>
                <a:ea typeface="Corbel"/>
                <a:cs typeface="Corbel"/>
                <a:sym typeface="Corbel"/>
              </a:rPr>
              <a:t>Βήμα 4</a:t>
            </a:r>
            <a:endParaRPr sz="1600">
              <a:solidFill>
                <a:schemeClr val="dk1"/>
              </a:solidFill>
              <a:latin typeface="Corbel"/>
              <a:ea typeface="Corbel"/>
              <a:cs typeface="Corbel"/>
              <a:sym typeface="Corbel"/>
            </a:endParaRPr>
          </a:p>
        </p:txBody>
      </p:sp>
      <p:sp>
        <p:nvSpPr>
          <p:cNvPr id="204" name="Google Shape;204;p3"/>
          <p:cNvSpPr txBox="1"/>
          <p:nvPr/>
        </p:nvSpPr>
        <p:spPr>
          <a:xfrm>
            <a:off x="5425007" y="6071241"/>
            <a:ext cx="977900"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600">
                <a:solidFill>
                  <a:schemeClr val="dk1"/>
                </a:solidFill>
                <a:latin typeface="Corbel"/>
                <a:ea typeface="Corbel"/>
                <a:cs typeface="Corbel"/>
                <a:sym typeface="Corbel"/>
              </a:rPr>
              <a:t>Βήμα 5</a:t>
            </a:r>
            <a:endParaRPr sz="1600">
              <a:solidFill>
                <a:schemeClr val="dk1"/>
              </a:solidFill>
              <a:latin typeface="Corbel"/>
              <a:ea typeface="Corbel"/>
              <a:cs typeface="Corbel"/>
              <a:sym typeface="Corbel"/>
            </a:endParaRPr>
          </a:p>
        </p:txBody>
      </p:sp>
      <p:sp>
        <p:nvSpPr>
          <p:cNvPr id="205" name="Google Shape;205;p3"/>
          <p:cNvSpPr txBox="1"/>
          <p:nvPr/>
        </p:nvSpPr>
        <p:spPr>
          <a:xfrm>
            <a:off x="9525739" y="6071241"/>
            <a:ext cx="977900"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600">
                <a:solidFill>
                  <a:schemeClr val="dk1"/>
                </a:solidFill>
                <a:latin typeface="Corbel"/>
                <a:ea typeface="Corbel"/>
                <a:cs typeface="Corbel"/>
                <a:sym typeface="Corbel"/>
              </a:rPr>
              <a:t>Βήμα 6</a:t>
            </a:r>
            <a:endParaRPr sz="1600">
              <a:solidFill>
                <a:schemeClr val="dk1"/>
              </a:solidFill>
              <a:latin typeface="Corbel"/>
              <a:ea typeface="Corbel"/>
              <a:cs typeface="Corbel"/>
              <a:sym typeface="Corbe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4"/>
          <p:cNvSpPr txBox="1">
            <a:spLocks noGrp="1"/>
          </p:cNvSpPr>
          <p:nvPr>
            <p:ph type="title"/>
          </p:nvPr>
        </p:nvSpPr>
        <p:spPr>
          <a:xfrm>
            <a:off x="1078992" y="1938528"/>
            <a:ext cx="10177272" cy="299008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1"/>
              </a:buClr>
              <a:buSzPts val="3200"/>
              <a:buFont typeface="Corbel"/>
              <a:buNone/>
            </a:pPr>
            <a:r>
              <a:rPr lang="el-GR" sz="3200" dirty="0">
                <a:solidFill>
                  <a:schemeClr val="accent1"/>
                </a:solidFill>
                <a:latin typeface="Corbel"/>
                <a:ea typeface="Corbel"/>
                <a:cs typeface="Corbel"/>
                <a:sym typeface="Corbel"/>
              </a:rPr>
              <a:t>Βήμα 1: </a:t>
            </a:r>
            <a:br>
              <a:rPr lang="el-GR" sz="3200" dirty="0">
                <a:solidFill>
                  <a:schemeClr val="accent2"/>
                </a:solidFill>
                <a:latin typeface="Corbel"/>
                <a:ea typeface="Corbel"/>
                <a:cs typeface="Corbel"/>
                <a:sym typeface="Corbel"/>
              </a:rPr>
            </a:br>
            <a:br>
              <a:rPr lang="el-GR" sz="3200" dirty="0">
                <a:solidFill>
                  <a:schemeClr val="accent2"/>
                </a:solidFill>
                <a:latin typeface="Corbel"/>
                <a:ea typeface="Corbel"/>
                <a:cs typeface="Corbel"/>
                <a:sym typeface="Corbel"/>
              </a:rPr>
            </a:br>
            <a:r>
              <a:rPr lang="el-GR" sz="3200" b="1" dirty="0">
                <a:solidFill>
                  <a:schemeClr val="accent2"/>
                </a:solidFill>
                <a:latin typeface="Corbel"/>
                <a:ea typeface="Corbel"/>
                <a:cs typeface="Corbel"/>
                <a:sym typeface="Corbel"/>
              </a:rPr>
              <a:t>Αποφασίζοντας το Κοινό στόχο και τους Στόχους της Παρέμβασης </a:t>
            </a:r>
            <a:r>
              <a:rPr lang="el-GR" sz="3200" dirty="0">
                <a:solidFill>
                  <a:schemeClr val="accent2"/>
                </a:solidFill>
                <a:latin typeface="Corbel"/>
                <a:ea typeface="Corbel"/>
                <a:cs typeface="Corbel"/>
                <a:sym typeface="Corbel"/>
              </a:rPr>
              <a:t>για Αλλαγή Συμπεριφοράς</a:t>
            </a:r>
            <a:br>
              <a:rPr lang="el-GR" sz="3200" dirty="0">
                <a:solidFill>
                  <a:schemeClr val="accent2"/>
                </a:solidFill>
              </a:rPr>
            </a:br>
            <a:endParaRPr sz="3200" dirty="0">
              <a:solidFill>
                <a:schemeClr val="accent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5"/>
          <p:cNvSpPr txBox="1">
            <a:spLocks noGrp="1"/>
          </p:cNvSpPr>
          <p:nvPr>
            <p:ph type="title"/>
          </p:nvPr>
        </p:nvSpPr>
        <p:spPr>
          <a:xfrm>
            <a:off x="5084064" y="1078992"/>
            <a:ext cx="6272784" cy="1536192"/>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accent2"/>
              </a:buClr>
              <a:buSzPts val="5200"/>
              <a:buFont typeface="Corbel"/>
              <a:buNone/>
            </a:pPr>
            <a:r>
              <a:rPr lang="el-GR">
                <a:solidFill>
                  <a:schemeClr val="accent2"/>
                </a:solidFill>
                <a:latin typeface="Corbel"/>
                <a:ea typeface="Corbel"/>
                <a:cs typeface="Corbel"/>
                <a:sym typeface="Corbel"/>
              </a:rPr>
              <a:t>ΕΝΑΡΞΗ</a:t>
            </a:r>
            <a:endParaRPr>
              <a:solidFill>
                <a:schemeClr val="accent2"/>
              </a:solidFill>
              <a:latin typeface="Corbel"/>
              <a:ea typeface="Corbel"/>
              <a:cs typeface="Corbel"/>
              <a:sym typeface="Corbel"/>
            </a:endParaRPr>
          </a:p>
        </p:txBody>
      </p:sp>
      <p:sp>
        <p:nvSpPr>
          <p:cNvPr id="216" name="Google Shape;216;p5"/>
          <p:cNvSpPr txBox="1">
            <a:spLocks noGrp="1"/>
          </p:cNvSpPr>
          <p:nvPr>
            <p:ph type="sldNum" idx="12"/>
          </p:nvPr>
        </p:nvSpPr>
        <p:spPr>
          <a:xfrm>
            <a:off x="8540496"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l-GR"/>
              <a:t>13</a:t>
            </a:fld>
            <a:endParaRPr/>
          </a:p>
        </p:txBody>
      </p:sp>
      <p:pic>
        <p:nvPicPr>
          <p:cNvPr id="217" name="Google Shape;217;p5"/>
          <p:cNvPicPr preferRelativeResize="0"/>
          <p:nvPr/>
        </p:nvPicPr>
        <p:blipFill rotWithShape="1">
          <a:blip r:embed="rId3">
            <a:alphaModFix/>
          </a:blip>
          <a:srcRect b="8965"/>
          <a:stretch/>
        </p:blipFill>
        <p:spPr>
          <a:xfrm>
            <a:off x="543052" y="1248980"/>
            <a:ext cx="3825356" cy="4360039"/>
          </a:xfrm>
          <a:prstGeom prst="rect">
            <a:avLst/>
          </a:prstGeom>
          <a:noFill/>
          <a:ln>
            <a:noFill/>
          </a:ln>
          <a:effectLst>
            <a:outerShdw blurRad="149987" dist="250190" dir="8460000" algn="ctr">
              <a:srgbClr val="000000">
                <a:alpha val="27843"/>
              </a:srgbClr>
            </a:outerShdw>
          </a:effectLst>
        </p:spPr>
      </p:pic>
      <p:sp>
        <p:nvSpPr>
          <p:cNvPr id="218" name="Google Shape;218;p5"/>
          <p:cNvSpPr txBox="1"/>
          <p:nvPr/>
        </p:nvSpPr>
        <p:spPr>
          <a:xfrm>
            <a:off x="5176012" y="3251200"/>
            <a:ext cx="6180836" cy="2862322"/>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l-GR" sz="2000" dirty="0">
                <a:solidFill>
                  <a:schemeClr val="dk1"/>
                </a:solidFill>
                <a:latin typeface="Corbel"/>
                <a:ea typeface="Corbel"/>
                <a:cs typeface="Corbel"/>
                <a:sym typeface="Corbel"/>
              </a:rPr>
              <a:t>Μια διαδικασία εκπαιδευτικής αγωγής ξεκινά όταν κάποιο </a:t>
            </a:r>
            <a:r>
              <a:rPr lang="el-GR" sz="2000" b="1" dirty="0">
                <a:solidFill>
                  <a:schemeClr val="dk1"/>
                </a:solidFill>
                <a:latin typeface="Corbel"/>
                <a:ea typeface="Corbel"/>
                <a:cs typeface="Corbel"/>
                <a:sym typeface="Corbel"/>
              </a:rPr>
              <a:t>άτομο, κοινότητα, οργανισμός ή κυβερνητικός παράγοντας </a:t>
            </a:r>
            <a:r>
              <a:rPr lang="el-GR" sz="2000" dirty="0">
                <a:solidFill>
                  <a:schemeClr val="dk1"/>
                </a:solidFill>
                <a:latin typeface="Corbel"/>
                <a:ea typeface="Corbel"/>
                <a:cs typeface="Corbel"/>
                <a:sym typeface="Corbel"/>
              </a:rPr>
              <a:t>εκφράσει την ανησυχία του για κάποιο θέμα που σχετίζεται με τη διατροφή και την υγεία, το υπάρχον διατροφικό σύστημα, τον κοινωνικό αντίκτυπο των υφιστάμενων πρακτικών και ούτω καθ' εξής. </a:t>
            </a:r>
            <a:r>
              <a:rPr lang="el-GR" sz="2000" b="1" dirty="0">
                <a:solidFill>
                  <a:schemeClr val="dk1"/>
                </a:solidFill>
                <a:latin typeface="Corbel"/>
                <a:ea typeface="Corbel"/>
                <a:cs typeface="Corbel"/>
                <a:sym typeface="Corbel"/>
              </a:rPr>
              <a:t>Οι ανησυχίες μπορούν να εκφραστούν με τη μορφή κάποιων ερευνητικών ευρημάτων, αναφορών ή πολιτικών κειμένων. </a:t>
            </a:r>
            <a:endParaRPr sz="2000" b="1" dirty="0">
              <a:solidFill>
                <a:schemeClr val="dk1"/>
              </a:solidFill>
              <a:latin typeface="Corbel"/>
              <a:ea typeface="Corbel"/>
              <a:cs typeface="Corbel"/>
              <a:sym typeface="Corbe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6"/>
          <p:cNvSpPr txBox="1">
            <a:spLocks noGrp="1"/>
          </p:cNvSpPr>
          <p:nvPr>
            <p:ph type="title"/>
          </p:nvPr>
        </p:nvSpPr>
        <p:spPr>
          <a:xfrm>
            <a:off x="612648" y="1025984"/>
            <a:ext cx="6096000" cy="1536192"/>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2"/>
              </a:buClr>
              <a:buSzPts val="2400"/>
              <a:buFont typeface="Corbel"/>
              <a:buNone/>
            </a:pPr>
            <a:r>
              <a:rPr lang="el-GR" sz="2400" dirty="0">
                <a:solidFill>
                  <a:schemeClr val="accent2"/>
                </a:solidFill>
                <a:latin typeface="Corbel"/>
                <a:ea typeface="Corbel"/>
                <a:cs typeface="Corbel"/>
                <a:sym typeface="Corbel"/>
              </a:rPr>
              <a:t> Η συμμετοχή του κοινού – στόχου στο Πρόγραμμα Προωθεί την Κινητοποίηση, την Ενδυνάμωση και την Αποτελεσματικότητα</a:t>
            </a:r>
            <a:endParaRPr sz="2400" dirty="0">
              <a:solidFill>
                <a:schemeClr val="accent2"/>
              </a:solidFill>
              <a:latin typeface="Corbel"/>
              <a:ea typeface="Corbel"/>
              <a:cs typeface="Corbel"/>
              <a:sym typeface="Corbel"/>
            </a:endParaRPr>
          </a:p>
        </p:txBody>
      </p:sp>
      <p:sp>
        <p:nvSpPr>
          <p:cNvPr id="224" name="Google Shape;224;p6"/>
          <p:cNvSpPr txBox="1"/>
          <p:nvPr/>
        </p:nvSpPr>
        <p:spPr>
          <a:xfrm>
            <a:off x="612648" y="3182709"/>
            <a:ext cx="6096000" cy="2862322"/>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l-GR" sz="2000" dirty="0">
                <a:solidFill>
                  <a:schemeClr val="dk1"/>
                </a:solidFill>
                <a:latin typeface="Corbel"/>
                <a:ea typeface="Corbel"/>
                <a:cs typeface="Corbel"/>
                <a:sym typeface="Corbel"/>
              </a:rPr>
              <a:t>Για την κατάλληλη ανάπτυξη του προγράμματος, η συμμετοχή ανθρώπων που παίζουν ρόλο στο πρόγραμμα (π.χ. μέλη κοινότητας, ομάδες πολιτών, μαθητές, διατροφικοί εκπαιδευτές, δάσκαλοι, αρχηγοί πρακτορείων ή διευθυντές σχολείων) στη διαδικασία εκτίμησης ενισχύει την αντανάκλαση στο πρόγραμμα των επιθυμιών και των αναγκών και εξασφαλίζει τη σχετικότητα των συνεδριών και τα κίνητρα των συμμετεχόντων.</a:t>
            </a:r>
            <a:endParaRPr sz="2000" dirty="0">
              <a:solidFill>
                <a:schemeClr val="dk1"/>
              </a:solidFill>
              <a:latin typeface="Corbel"/>
              <a:ea typeface="Corbel"/>
              <a:cs typeface="Corbel"/>
              <a:sym typeface="Corbel"/>
            </a:endParaRPr>
          </a:p>
        </p:txBody>
      </p:sp>
      <p:sp>
        <p:nvSpPr>
          <p:cNvPr id="225" name="Google Shape;225;p6"/>
          <p:cNvSpPr txBox="1"/>
          <p:nvPr/>
        </p:nvSpPr>
        <p:spPr>
          <a:xfrm>
            <a:off x="7637758" y="1212939"/>
            <a:ext cx="3941594" cy="5139869"/>
          </a:xfrm>
          <a:prstGeom prst="rect">
            <a:avLst/>
          </a:prstGeom>
          <a:solidFill>
            <a:schemeClr val="lt1"/>
          </a:solidFill>
          <a:ln>
            <a:noFill/>
          </a:ln>
          <a:effectLst>
            <a:outerShdw blurRad="190500" dist="228600" dir="2700000" algn="ctr">
              <a:srgbClr val="000000">
                <a:alpha val="29803"/>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el-GR" sz="2000">
                <a:solidFill>
                  <a:schemeClr val="accent1"/>
                </a:solidFill>
                <a:latin typeface="Corbel"/>
                <a:ea typeface="Corbel"/>
                <a:cs typeface="Corbel"/>
                <a:sym typeface="Corbel"/>
              </a:rPr>
              <a:t>Διαδικασία συστηματικής εκτίμησης:</a:t>
            </a:r>
            <a:endParaRPr/>
          </a:p>
          <a:p>
            <a:pPr marL="400050" marR="0" lvl="0" indent="-285750" algn="l" rtl="0">
              <a:spcBef>
                <a:spcPts val="0"/>
              </a:spcBef>
              <a:spcAft>
                <a:spcPts val="0"/>
              </a:spcAft>
              <a:buClr>
                <a:schemeClr val="dk1"/>
              </a:buClr>
              <a:buSzPts val="1800"/>
              <a:buFont typeface="Avenir"/>
              <a:buNone/>
            </a:pPr>
            <a:endParaRPr sz="1800">
              <a:solidFill>
                <a:schemeClr val="accent2"/>
              </a:solidFill>
              <a:latin typeface="Corbel"/>
              <a:ea typeface="Corbel"/>
              <a:cs typeface="Corbel"/>
              <a:sym typeface="Corbel"/>
            </a:endParaRPr>
          </a:p>
          <a:p>
            <a:pPr marL="400050" marR="0" lvl="0" indent="-400050" algn="l" rtl="0">
              <a:spcBef>
                <a:spcPts val="0"/>
              </a:spcBef>
              <a:spcAft>
                <a:spcPts val="0"/>
              </a:spcAft>
              <a:buClr>
                <a:schemeClr val="accent1"/>
              </a:buClr>
              <a:buSzPts val="1800"/>
              <a:buFont typeface="Avenir"/>
              <a:buAutoNum type="arabicPeriod"/>
            </a:pPr>
            <a:r>
              <a:rPr lang="el-GR" sz="1800">
                <a:solidFill>
                  <a:schemeClr val="accent2"/>
                </a:solidFill>
                <a:latin typeface="Corbel"/>
                <a:ea typeface="Corbel"/>
                <a:cs typeface="Corbel"/>
                <a:sym typeface="Corbel"/>
              </a:rPr>
              <a:t>Ποιο είναι το ακροατήριο;</a:t>
            </a:r>
            <a:endParaRPr/>
          </a:p>
          <a:p>
            <a:pPr marL="400050" marR="0" lvl="0" indent="-285750" algn="l" rtl="0">
              <a:spcBef>
                <a:spcPts val="0"/>
              </a:spcBef>
              <a:spcAft>
                <a:spcPts val="0"/>
              </a:spcAft>
              <a:buClr>
                <a:schemeClr val="accent1"/>
              </a:buClr>
              <a:buSzPts val="1800"/>
              <a:buFont typeface="Avenir"/>
              <a:buNone/>
            </a:pPr>
            <a:endParaRPr sz="1800">
              <a:solidFill>
                <a:schemeClr val="accent2"/>
              </a:solidFill>
              <a:latin typeface="Corbel"/>
              <a:ea typeface="Corbel"/>
              <a:cs typeface="Corbel"/>
              <a:sym typeface="Corbel"/>
            </a:endParaRPr>
          </a:p>
          <a:p>
            <a:pPr marL="400050" marR="0" lvl="0" indent="-400050" algn="l" rtl="0">
              <a:spcBef>
                <a:spcPts val="0"/>
              </a:spcBef>
              <a:spcAft>
                <a:spcPts val="0"/>
              </a:spcAft>
              <a:buClr>
                <a:schemeClr val="accent1"/>
              </a:buClr>
              <a:buSzPts val="1800"/>
              <a:buFont typeface="Avenir"/>
              <a:buAutoNum type="arabicPeriod"/>
            </a:pPr>
            <a:r>
              <a:rPr lang="el-GR" sz="1800">
                <a:solidFill>
                  <a:schemeClr val="accent2"/>
                </a:solidFill>
                <a:latin typeface="Corbel"/>
                <a:ea typeface="Corbel"/>
                <a:cs typeface="Corbel"/>
                <a:sym typeface="Corbel"/>
              </a:rPr>
              <a:t>Τι μπορείς να μάθεις σχετικά με θέματα και συμπεριφορές του ακροατηρίου σου από διαθέσιμες γενικές πηγές;</a:t>
            </a:r>
            <a:endParaRPr/>
          </a:p>
          <a:p>
            <a:pPr marL="400050" marR="0" lvl="0" indent="-285750" algn="l" rtl="0">
              <a:spcBef>
                <a:spcPts val="0"/>
              </a:spcBef>
              <a:spcAft>
                <a:spcPts val="0"/>
              </a:spcAft>
              <a:buClr>
                <a:schemeClr val="accent1"/>
              </a:buClr>
              <a:buSzPts val="1800"/>
              <a:buFont typeface="Avenir"/>
              <a:buNone/>
            </a:pPr>
            <a:endParaRPr sz="1800">
              <a:solidFill>
                <a:schemeClr val="accent2"/>
              </a:solidFill>
              <a:latin typeface="Corbel"/>
              <a:ea typeface="Corbel"/>
              <a:cs typeface="Corbel"/>
              <a:sym typeface="Corbel"/>
            </a:endParaRPr>
          </a:p>
          <a:p>
            <a:pPr marL="400050" marR="0" lvl="0" indent="-400050" algn="l" rtl="0">
              <a:spcBef>
                <a:spcPts val="0"/>
              </a:spcBef>
              <a:spcAft>
                <a:spcPts val="0"/>
              </a:spcAft>
              <a:buClr>
                <a:schemeClr val="accent1"/>
              </a:buClr>
              <a:buSzPts val="1800"/>
              <a:buFont typeface="Avenir"/>
              <a:buAutoNum type="arabicPeriod"/>
            </a:pPr>
            <a:r>
              <a:rPr lang="el-GR" sz="1800">
                <a:solidFill>
                  <a:schemeClr val="accent2"/>
                </a:solidFill>
                <a:latin typeface="Corbel"/>
                <a:ea typeface="Corbel"/>
                <a:cs typeface="Corbel"/>
                <a:sym typeface="Corbel"/>
              </a:rPr>
              <a:t>Τι μπορείς να μάθεις για θέματα και συμπεριφορές του δικού σου ακροατηρίου;</a:t>
            </a:r>
            <a:endParaRPr/>
          </a:p>
          <a:p>
            <a:pPr marL="400050" marR="0" lvl="0" indent="-285750" algn="l" rtl="0">
              <a:spcBef>
                <a:spcPts val="0"/>
              </a:spcBef>
              <a:spcAft>
                <a:spcPts val="0"/>
              </a:spcAft>
              <a:buClr>
                <a:schemeClr val="accent1"/>
              </a:buClr>
              <a:buSzPts val="1800"/>
              <a:buFont typeface="Avenir"/>
              <a:buNone/>
            </a:pPr>
            <a:endParaRPr sz="1800">
              <a:solidFill>
                <a:schemeClr val="accent2"/>
              </a:solidFill>
              <a:latin typeface="Corbel"/>
              <a:ea typeface="Corbel"/>
              <a:cs typeface="Corbel"/>
              <a:sym typeface="Corbel"/>
            </a:endParaRPr>
          </a:p>
          <a:p>
            <a:pPr marL="400050" marR="0" lvl="0" indent="-400050" algn="l" rtl="0">
              <a:spcBef>
                <a:spcPts val="0"/>
              </a:spcBef>
              <a:spcAft>
                <a:spcPts val="0"/>
              </a:spcAft>
              <a:buClr>
                <a:schemeClr val="accent1"/>
              </a:buClr>
              <a:buSzPts val="1800"/>
              <a:buFont typeface="Avenir"/>
              <a:buAutoNum type="arabicPeriod"/>
            </a:pPr>
            <a:r>
              <a:rPr lang="el-GR" sz="1800">
                <a:solidFill>
                  <a:schemeClr val="accent2"/>
                </a:solidFill>
                <a:latin typeface="Corbel"/>
                <a:ea typeface="Corbel"/>
                <a:cs typeface="Corbel"/>
                <a:sym typeface="Corbel"/>
              </a:rPr>
              <a:t>Ποιοι θα είναι οι στόχοι αλλαγής συμπεριφοράς των συνεδριών ή του προγράμματος βασισμένοι στις εκτιμήσεις;</a:t>
            </a:r>
            <a:endParaRPr sz="1800">
              <a:solidFill>
                <a:schemeClr val="accent2"/>
              </a:solidFill>
              <a:latin typeface="Corbel"/>
              <a:ea typeface="Corbel"/>
              <a:cs typeface="Corbel"/>
              <a:sym typeface="Corbe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7"/>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accent2"/>
              </a:buClr>
              <a:buSzPts val="3200"/>
              <a:buFont typeface="Corbel"/>
              <a:buNone/>
            </a:pPr>
            <a:r>
              <a:rPr lang="el-GR" sz="3200">
                <a:solidFill>
                  <a:schemeClr val="accent2"/>
                </a:solidFill>
                <a:latin typeface="Corbel"/>
                <a:ea typeface="Corbel"/>
                <a:cs typeface="Corbel"/>
                <a:sym typeface="Corbel"/>
              </a:rPr>
              <a:t>Ποιο είναι το Κοινό-Στόχος;</a:t>
            </a:r>
            <a:endParaRPr sz="3200">
              <a:solidFill>
                <a:schemeClr val="accent2"/>
              </a:solidFill>
              <a:latin typeface="Corbel"/>
              <a:ea typeface="Corbel"/>
              <a:cs typeface="Corbel"/>
              <a:sym typeface="Corbel"/>
            </a:endParaRPr>
          </a:p>
        </p:txBody>
      </p:sp>
      <p:sp>
        <p:nvSpPr>
          <p:cNvPr id="231" name="Google Shape;231;p7"/>
          <p:cNvSpPr txBox="1"/>
          <p:nvPr/>
        </p:nvSpPr>
        <p:spPr>
          <a:xfrm>
            <a:off x="-185382" y="5808784"/>
            <a:ext cx="12377382"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000">
                <a:solidFill>
                  <a:schemeClr val="accent2"/>
                </a:solidFill>
                <a:latin typeface="Corbel"/>
                <a:ea typeface="Corbel"/>
                <a:cs typeface="Corbel"/>
                <a:sym typeface="Corbel"/>
              </a:rPr>
              <a:t>Μπορεί επίσης να βασίζεται και στον βαθμό ενδιαφέροντος: </a:t>
            </a:r>
            <a:endParaRPr/>
          </a:p>
          <a:p>
            <a:pPr marL="0" marR="0" lvl="0" indent="0" algn="ctr" rtl="0">
              <a:spcBef>
                <a:spcPts val="0"/>
              </a:spcBef>
              <a:spcAft>
                <a:spcPts val="0"/>
              </a:spcAft>
              <a:buNone/>
            </a:pPr>
            <a:r>
              <a:rPr lang="el-GR" sz="2000">
                <a:solidFill>
                  <a:schemeClr val="accent2"/>
                </a:solidFill>
                <a:latin typeface="Corbel"/>
                <a:ea typeface="Corbel"/>
                <a:cs typeface="Corbel"/>
                <a:sym typeface="Corbel"/>
              </a:rPr>
              <a:t>τα άτομα μπορεί να εγγράφονται για τα σεμινάριά σας μέσω διαδικτύου, newsletter ή φυλλαδίων.</a:t>
            </a:r>
            <a:endParaRPr sz="2000">
              <a:solidFill>
                <a:schemeClr val="accent2"/>
              </a:solidFill>
              <a:latin typeface="Corbel"/>
              <a:ea typeface="Corbel"/>
              <a:cs typeface="Corbel"/>
              <a:sym typeface="Corbel"/>
            </a:endParaRPr>
          </a:p>
        </p:txBody>
      </p:sp>
      <p:sp>
        <p:nvSpPr>
          <p:cNvPr id="232" name="Google Shape;232;p7"/>
          <p:cNvSpPr txBox="1"/>
          <p:nvPr/>
        </p:nvSpPr>
        <p:spPr>
          <a:xfrm>
            <a:off x="245529" y="2337890"/>
            <a:ext cx="3147392" cy="31700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1"/>
              </a:buClr>
              <a:buSzPts val="2000"/>
              <a:buFont typeface="Corbel"/>
              <a:buNone/>
            </a:pPr>
            <a:r>
              <a:rPr lang="el-GR" sz="2000" b="0" i="0" u="none" strike="noStrike" cap="none">
                <a:solidFill>
                  <a:schemeClr val="accent1"/>
                </a:solidFill>
                <a:latin typeface="Corbel"/>
                <a:ea typeface="Corbel"/>
                <a:cs typeface="Corbel"/>
                <a:sym typeface="Corbel"/>
              </a:rPr>
              <a:t>Η πρώτη απόφαση που πρέπει να πάρετε είναι το ποιον θέλετε να προσεγγίσετε σε σχέση με τι. Σε πολλές περιπτώσεις, το κοινό-στόχος έχει επιλεχθεί για εσάς από τον οργανισμό που θα χρηματοδοτήσει την διατροφική αγωγή.</a:t>
            </a:r>
            <a:endParaRPr/>
          </a:p>
        </p:txBody>
      </p:sp>
      <p:sp>
        <p:nvSpPr>
          <p:cNvPr id="233" name="Google Shape;233;p7"/>
          <p:cNvSpPr txBox="1"/>
          <p:nvPr/>
        </p:nvSpPr>
        <p:spPr>
          <a:xfrm>
            <a:off x="7368572" y="2197547"/>
            <a:ext cx="4674705" cy="33547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Corbel"/>
              <a:buNone/>
            </a:pPr>
            <a:r>
              <a:rPr lang="el-GR" sz="2000" b="0" i="0" u="none" strike="noStrike" cap="none">
                <a:solidFill>
                  <a:schemeClr val="dk1"/>
                </a:solidFill>
                <a:latin typeface="Corbel"/>
                <a:ea typeface="Corbel"/>
                <a:cs typeface="Corbel"/>
                <a:sym typeface="Corbel"/>
              </a:rPr>
              <a:t>Η επιλογή του κοινού συνήθως βασίζεται στην πρώτη προτεραιότητα σε σχέση με:</a:t>
            </a:r>
            <a:endParaRPr sz="2000" b="0" i="0" u="none" strike="noStrike" cap="none">
              <a:solidFill>
                <a:schemeClr val="dk1"/>
              </a:solidFill>
              <a:latin typeface="Corbel"/>
              <a:ea typeface="Corbel"/>
              <a:cs typeface="Corbel"/>
              <a:sym typeface="Corbel"/>
            </a:endParaRPr>
          </a:p>
          <a:p>
            <a:pPr marL="0" marR="0" lvl="0" indent="0" algn="ctr" rtl="0">
              <a:lnSpc>
                <a:spcPct val="100000"/>
              </a:lnSpc>
              <a:spcBef>
                <a:spcPts val="0"/>
              </a:spcBef>
              <a:spcAft>
                <a:spcPts val="0"/>
              </a:spcAft>
              <a:buClr>
                <a:schemeClr val="dk1"/>
              </a:buClr>
              <a:buSzPts val="2000"/>
              <a:buFont typeface="Avenir"/>
              <a:buNone/>
            </a:pPr>
            <a:endParaRPr sz="2000" b="0" i="0" u="none" strike="noStrike" cap="none">
              <a:solidFill>
                <a:schemeClr val="dk1"/>
              </a:solidFill>
              <a:latin typeface="Corbel"/>
              <a:ea typeface="Corbel"/>
              <a:cs typeface="Corbel"/>
              <a:sym typeface="Corbel"/>
            </a:endParaRPr>
          </a:p>
          <a:p>
            <a:pPr marL="0" marR="0" lvl="0" indent="0" algn="l" rtl="0">
              <a:lnSpc>
                <a:spcPct val="100000"/>
              </a:lnSpc>
              <a:spcBef>
                <a:spcPts val="0"/>
              </a:spcBef>
              <a:spcAft>
                <a:spcPts val="0"/>
              </a:spcAft>
              <a:buNone/>
            </a:pPr>
            <a:r>
              <a:rPr lang="el-GR" sz="2000">
                <a:solidFill>
                  <a:schemeClr val="dk1"/>
                </a:solidFill>
                <a:latin typeface="Corbel"/>
                <a:ea typeface="Corbel"/>
                <a:cs typeface="Corbel"/>
                <a:sym typeface="Corbel"/>
              </a:rPr>
              <a:t>Τ</a:t>
            </a:r>
            <a:r>
              <a:rPr lang="el-GR" sz="2000" b="0" i="0" u="none" strike="noStrike" cap="none">
                <a:solidFill>
                  <a:schemeClr val="dk1"/>
                </a:solidFill>
                <a:latin typeface="Corbel"/>
                <a:ea typeface="Corbel"/>
                <a:cs typeface="Corbel"/>
                <a:sym typeface="Corbel"/>
              </a:rPr>
              <a:t>ον πληθυσμό </a:t>
            </a:r>
            <a:endParaRPr/>
          </a:p>
          <a:p>
            <a:pPr marL="0" marR="0" lvl="0" indent="0" algn="l" rtl="0">
              <a:lnSpc>
                <a:spcPct val="100000"/>
              </a:lnSpc>
              <a:spcBef>
                <a:spcPts val="0"/>
              </a:spcBef>
              <a:spcAft>
                <a:spcPts val="0"/>
              </a:spcAft>
              <a:buNone/>
            </a:pPr>
            <a:r>
              <a:rPr lang="el-GR" sz="1800" b="0" i="0" u="none" strike="noStrike" cap="none">
                <a:solidFill>
                  <a:schemeClr val="dk1"/>
                </a:solidFill>
                <a:latin typeface="Corbel"/>
                <a:ea typeface="Corbel"/>
                <a:cs typeface="Corbel"/>
                <a:sym typeface="Corbel"/>
              </a:rPr>
              <a:t>(π.χ. παχυσαρκία στα παιδιά), </a:t>
            </a:r>
            <a:endParaRPr sz="1800" b="0" i="0" u="none" strike="noStrike" cap="none">
              <a:solidFill>
                <a:schemeClr val="dk1"/>
              </a:solidFill>
              <a:latin typeface="Corbel"/>
              <a:ea typeface="Corbel"/>
              <a:cs typeface="Corbel"/>
              <a:sym typeface="Corbel"/>
            </a:endParaRPr>
          </a:p>
          <a:p>
            <a:pPr marL="0" marR="0" lvl="0" indent="0" algn="l" rtl="0">
              <a:lnSpc>
                <a:spcPct val="100000"/>
              </a:lnSpc>
              <a:spcBef>
                <a:spcPts val="0"/>
              </a:spcBef>
              <a:spcAft>
                <a:spcPts val="0"/>
              </a:spcAft>
              <a:buNone/>
            </a:pPr>
            <a:r>
              <a:rPr lang="el-GR" sz="2000">
                <a:solidFill>
                  <a:schemeClr val="dk1"/>
                </a:solidFill>
                <a:latin typeface="Corbel"/>
                <a:ea typeface="Corbel"/>
                <a:cs typeface="Corbel"/>
                <a:sym typeface="Corbel"/>
              </a:rPr>
              <a:t>Τ</a:t>
            </a:r>
            <a:r>
              <a:rPr lang="el-GR" sz="2000" b="0" i="0" u="none" strike="noStrike" cap="none">
                <a:solidFill>
                  <a:schemeClr val="dk1"/>
                </a:solidFill>
                <a:latin typeface="Corbel"/>
                <a:ea typeface="Corbel"/>
                <a:cs typeface="Corbel"/>
                <a:sym typeface="Corbel"/>
              </a:rPr>
              <a:t>ην κρισιμότητα της κατάστασης </a:t>
            </a:r>
            <a:endParaRPr sz="2000" b="0" i="0" u="none" strike="noStrike" cap="none">
              <a:solidFill>
                <a:schemeClr val="dk1"/>
              </a:solidFill>
              <a:latin typeface="Corbel"/>
              <a:ea typeface="Corbel"/>
              <a:cs typeface="Corbel"/>
              <a:sym typeface="Corbel"/>
            </a:endParaRPr>
          </a:p>
          <a:p>
            <a:pPr marL="0" marR="0" lvl="0" indent="0" algn="l" rtl="0">
              <a:lnSpc>
                <a:spcPct val="100000"/>
              </a:lnSpc>
              <a:spcBef>
                <a:spcPts val="0"/>
              </a:spcBef>
              <a:spcAft>
                <a:spcPts val="0"/>
              </a:spcAft>
              <a:buNone/>
            </a:pPr>
            <a:r>
              <a:rPr lang="el-GR" sz="1800" b="0" i="0" u="none" strike="noStrike" cap="none">
                <a:solidFill>
                  <a:schemeClr val="dk1"/>
                </a:solidFill>
                <a:latin typeface="Corbel"/>
                <a:ea typeface="Corbel"/>
                <a:cs typeface="Corbel"/>
                <a:sym typeface="Corbel"/>
              </a:rPr>
              <a:t>(π.χ.διαβήτης),</a:t>
            </a:r>
            <a:endParaRPr sz="1800" b="0" i="0" u="none" strike="noStrike" cap="none">
              <a:solidFill>
                <a:schemeClr val="dk1"/>
              </a:solidFill>
              <a:latin typeface="Corbel"/>
              <a:ea typeface="Corbel"/>
              <a:cs typeface="Corbel"/>
              <a:sym typeface="Corbel"/>
            </a:endParaRPr>
          </a:p>
          <a:p>
            <a:pPr marL="0" marR="0" lvl="0" indent="0" algn="l" rtl="0">
              <a:lnSpc>
                <a:spcPct val="100000"/>
              </a:lnSpc>
              <a:spcBef>
                <a:spcPts val="0"/>
              </a:spcBef>
              <a:spcAft>
                <a:spcPts val="0"/>
              </a:spcAft>
              <a:buNone/>
            </a:pPr>
            <a:r>
              <a:rPr lang="el-GR" sz="2000">
                <a:solidFill>
                  <a:schemeClr val="dk1"/>
                </a:solidFill>
                <a:latin typeface="Corbel"/>
                <a:ea typeface="Corbel"/>
                <a:cs typeface="Corbel"/>
                <a:sym typeface="Corbel"/>
              </a:rPr>
              <a:t>Έ</a:t>
            </a:r>
            <a:r>
              <a:rPr lang="el-GR" sz="2000" b="0" i="0" u="none" strike="noStrike" cap="none">
                <a:solidFill>
                  <a:schemeClr val="dk1"/>
                </a:solidFill>
                <a:latin typeface="Corbel"/>
                <a:ea typeface="Corbel"/>
                <a:cs typeface="Corbel"/>
                <a:sym typeface="Corbel"/>
              </a:rPr>
              <a:t>νας πληθυσμός ειδικού κινδύνου</a:t>
            </a:r>
            <a:endParaRPr/>
          </a:p>
          <a:p>
            <a:pPr marL="0" marR="0" lvl="0" indent="0" algn="l" rtl="0">
              <a:lnSpc>
                <a:spcPct val="100000"/>
              </a:lnSpc>
              <a:spcBef>
                <a:spcPts val="0"/>
              </a:spcBef>
              <a:spcAft>
                <a:spcPts val="0"/>
              </a:spcAft>
              <a:buNone/>
            </a:pPr>
            <a:r>
              <a:rPr lang="el-GR" sz="1800" b="0" i="0" u="none" strike="noStrike" cap="none">
                <a:solidFill>
                  <a:schemeClr val="dk1"/>
                </a:solidFill>
                <a:latin typeface="Corbel"/>
                <a:ea typeface="Corbel"/>
                <a:cs typeface="Corbel"/>
                <a:sym typeface="Corbel"/>
              </a:rPr>
              <a:t>(π.χ. υγεία των οστών στους εφήβους), </a:t>
            </a:r>
            <a:endParaRPr sz="1800" b="0" i="0" u="none" strike="noStrike" cap="none">
              <a:solidFill>
                <a:schemeClr val="dk1"/>
              </a:solidFill>
              <a:latin typeface="Corbel"/>
              <a:ea typeface="Corbel"/>
              <a:cs typeface="Corbel"/>
              <a:sym typeface="Corbel"/>
            </a:endParaRPr>
          </a:p>
          <a:p>
            <a:pPr marL="0" marR="0" lvl="0" indent="0" algn="l" rtl="0">
              <a:lnSpc>
                <a:spcPct val="100000"/>
              </a:lnSpc>
              <a:spcBef>
                <a:spcPts val="0"/>
              </a:spcBef>
              <a:spcAft>
                <a:spcPts val="0"/>
              </a:spcAft>
              <a:buNone/>
            </a:pPr>
            <a:r>
              <a:rPr lang="el-GR" sz="2000">
                <a:solidFill>
                  <a:schemeClr val="dk1"/>
                </a:solidFill>
                <a:latin typeface="Corbel"/>
                <a:ea typeface="Corbel"/>
                <a:cs typeface="Corbel"/>
                <a:sym typeface="Corbel"/>
              </a:rPr>
              <a:t>Ή</a:t>
            </a:r>
            <a:r>
              <a:rPr lang="el-GR" sz="2000" b="0" i="0" u="none" strike="noStrike" cap="none">
                <a:solidFill>
                  <a:schemeClr val="dk1"/>
                </a:solidFill>
                <a:latin typeface="Corbel"/>
                <a:ea typeface="Corbel"/>
                <a:cs typeface="Corbel"/>
                <a:sym typeface="Corbel"/>
              </a:rPr>
              <a:t> παράγοντες ανισοτήτων της υγείας </a:t>
            </a:r>
            <a:endParaRPr/>
          </a:p>
          <a:p>
            <a:pPr marL="0" marR="0" lvl="0" indent="0" algn="l" rtl="0">
              <a:lnSpc>
                <a:spcPct val="100000"/>
              </a:lnSpc>
              <a:spcBef>
                <a:spcPts val="0"/>
              </a:spcBef>
              <a:spcAft>
                <a:spcPts val="0"/>
              </a:spcAft>
              <a:buNone/>
            </a:pPr>
            <a:r>
              <a:rPr lang="el-GR" sz="1800" b="0" i="0" u="none" strike="noStrike" cap="none">
                <a:solidFill>
                  <a:schemeClr val="dk1"/>
                </a:solidFill>
                <a:latin typeface="Corbel"/>
                <a:ea typeface="Corbel"/>
                <a:cs typeface="Corbel"/>
                <a:sym typeface="Corbel"/>
              </a:rPr>
              <a:t>(π.χ. γειτονιές χαμηλού εισοδήματος). </a:t>
            </a:r>
            <a:endParaRPr/>
          </a:p>
        </p:txBody>
      </p:sp>
      <p:pic>
        <p:nvPicPr>
          <p:cNvPr id="234" name="Google Shape;234;p7"/>
          <p:cNvPicPr preferRelativeResize="0"/>
          <p:nvPr/>
        </p:nvPicPr>
        <p:blipFill rotWithShape="1">
          <a:blip r:embed="rId3">
            <a:alphaModFix/>
          </a:blip>
          <a:srcRect/>
          <a:stretch/>
        </p:blipFill>
        <p:spPr>
          <a:xfrm>
            <a:off x="3606430" y="2740800"/>
            <a:ext cx="3548633" cy="2364277"/>
          </a:xfrm>
          <a:prstGeom prst="rect">
            <a:avLst/>
          </a:prstGeom>
          <a:noFill/>
          <a:ln>
            <a:noFill/>
          </a:ln>
          <a:effectLst>
            <a:outerShdw blurRad="107950" dist="12700" dir="5400000" algn="ctr">
              <a:srgbClr val="000000"/>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8"/>
          <p:cNvSpPr txBox="1">
            <a:spLocks noGrp="1"/>
          </p:cNvSpPr>
          <p:nvPr>
            <p:ph type="title"/>
          </p:nvPr>
        </p:nvSpPr>
        <p:spPr>
          <a:xfrm>
            <a:off x="616712" y="718457"/>
            <a:ext cx="5834462" cy="3637643"/>
          </a:xfrm>
          <a:prstGeom prst="rect">
            <a:avLst/>
          </a:prstGeom>
          <a:noFill/>
          <a:ln w="9525" cap="flat" cmpd="sng">
            <a:solidFill>
              <a:srgbClr val="BFBFBF"/>
            </a:solidFill>
            <a:prstDash val="solid"/>
            <a:round/>
            <a:headEnd type="none" w="sm" len="sm"/>
            <a:tailEnd type="none" w="sm" len="sm"/>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orbel"/>
              <a:buNone/>
            </a:pPr>
            <a:r>
              <a:rPr lang="el-GR" sz="2000" dirty="0">
                <a:latin typeface="Corbel"/>
                <a:ea typeface="Corbel"/>
                <a:cs typeface="Corbel"/>
                <a:sym typeface="Corbel"/>
              </a:rPr>
              <a:t>Η κατανόηση του κοινού-στόχου σε βάθος είναι κρίσιμη!</a:t>
            </a:r>
            <a:br>
              <a:rPr lang="el-GR" sz="2000" dirty="0">
                <a:latin typeface="Corbel"/>
                <a:ea typeface="Corbel"/>
                <a:cs typeface="Corbel"/>
                <a:sym typeface="Corbel"/>
              </a:rPr>
            </a:br>
            <a:br>
              <a:rPr lang="el-GR" sz="2000" dirty="0">
                <a:latin typeface="Corbel"/>
                <a:ea typeface="Corbel"/>
                <a:cs typeface="Corbel"/>
                <a:sym typeface="Corbel"/>
              </a:rPr>
            </a:br>
            <a:r>
              <a:rPr lang="el-GR" sz="2000" dirty="0">
                <a:latin typeface="Corbel"/>
                <a:ea typeface="Corbel"/>
                <a:cs typeface="Corbel"/>
                <a:sym typeface="Corbel"/>
              </a:rPr>
              <a:t>Η κατανόηση αυτή διαβεβαιώνει:</a:t>
            </a:r>
            <a:br>
              <a:rPr lang="el-GR" sz="2000" dirty="0">
                <a:latin typeface="Corbel"/>
                <a:ea typeface="Corbel"/>
                <a:cs typeface="Corbel"/>
                <a:sym typeface="Corbel"/>
              </a:rPr>
            </a:br>
            <a:br>
              <a:rPr lang="el-GR" sz="2000" dirty="0">
                <a:latin typeface="Corbel"/>
                <a:ea typeface="Corbel"/>
                <a:cs typeface="Corbel"/>
                <a:sym typeface="Corbel"/>
              </a:rPr>
            </a:br>
            <a:r>
              <a:rPr lang="el-GR" sz="2000" dirty="0">
                <a:latin typeface="Corbel"/>
                <a:ea typeface="Corbel"/>
                <a:cs typeface="Corbel"/>
                <a:sym typeface="Corbel"/>
              </a:rPr>
              <a:t>1) την ορθή λογική για τις συνεδρίες ή τα προγράμματα διατροφικής αγωγής που βασίζονται στα θέματα και στις ανάγκες που έχουν </a:t>
            </a:r>
            <a:r>
              <a:rPr lang="el-GR" sz="2000" dirty="0" err="1">
                <a:latin typeface="Corbel"/>
                <a:ea typeface="Corbel"/>
                <a:cs typeface="Corbel"/>
                <a:sym typeface="Corbel"/>
              </a:rPr>
              <a:t>ταυτοποιηθεί</a:t>
            </a:r>
            <a:r>
              <a:rPr lang="el-GR" sz="2000" dirty="0">
                <a:latin typeface="Corbel"/>
                <a:ea typeface="Corbel"/>
                <a:cs typeface="Corbel"/>
                <a:sym typeface="Corbel"/>
              </a:rPr>
              <a:t> ως σημαντικής εθνικής ή τοπικής προτεραιότητας ή ενδιαφέροντος από την κοινότητα ή το κοινό-στόχο.</a:t>
            </a:r>
            <a:br>
              <a:rPr lang="el-GR" sz="2000" dirty="0">
                <a:latin typeface="Corbel"/>
                <a:ea typeface="Corbel"/>
                <a:cs typeface="Corbel"/>
                <a:sym typeface="Corbel"/>
              </a:rPr>
            </a:br>
            <a:br>
              <a:rPr lang="el-GR" sz="2000" dirty="0">
                <a:latin typeface="Corbel"/>
                <a:ea typeface="Corbel"/>
                <a:cs typeface="Corbel"/>
                <a:sym typeface="Corbel"/>
              </a:rPr>
            </a:br>
            <a:r>
              <a:rPr lang="el-GR" sz="2000" b="0" i="0" u="none" strike="noStrike" cap="none" dirty="0">
                <a:latin typeface="Corbel"/>
                <a:ea typeface="Corbel"/>
                <a:cs typeface="Corbel"/>
                <a:sym typeface="Corbel"/>
              </a:rPr>
              <a:t>2) ότι το πρόγραμμα λαμβάνει υπόψη τις υπάρχουσες και επιθυμητές συμπεριφορές και πρακτικές του κοινού.</a:t>
            </a:r>
            <a:endParaRPr sz="2000" dirty="0">
              <a:latin typeface="Corbel"/>
              <a:ea typeface="Corbel"/>
              <a:cs typeface="Corbel"/>
              <a:sym typeface="Corbel"/>
            </a:endParaRPr>
          </a:p>
        </p:txBody>
      </p:sp>
      <p:sp>
        <p:nvSpPr>
          <p:cNvPr id="240" name="Google Shape;240;p8"/>
          <p:cNvSpPr txBox="1">
            <a:spLocks noGrp="1"/>
          </p:cNvSpPr>
          <p:nvPr>
            <p:ph type="body" idx="1"/>
          </p:nvPr>
        </p:nvSpPr>
        <p:spPr>
          <a:xfrm>
            <a:off x="792480" y="5090541"/>
            <a:ext cx="10607040" cy="632968"/>
          </a:xfrm>
          <a:prstGeom prst="rect">
            <a:avLst/>
          </a:prstGeom>
          <a:solidFill>
            <a:schemeClr val="accent1"/>
          </a:solidFill>
          <a:ln>
            <a:noFill/>
          </a:ln>
        </p:spPr>
        <p:txBody>
          <a:bodyPr spcFirstLastPara="1" wrap="square" lIns="91425" tIns="45700" rIns="91425" bIns="45700" anchor="ctr" anchorCtr="0">
            <a:noAutofit/>
          </a:bodyPr>
          <a:lstStyle/>
          <a:p>
            <a:pPr marL="0" lvl="0" indent="0" algn="ctr" rtl="0">
              <a:lnSpc>
                <a:spcPct val="110000"/>
              </a:lnSpc>
              <a:spcBef>
                <a:spcPts val="0"/>
              </a:spcBef>
              <a:spcAft>
                <a:spcPts val="0"/>
              </a:spcAft>
              <a:buClr>
                <a:schemeClr val="lt1"/>
              </a:buClr>
              <a:buSzPts val="2000"/>
              <a:buNone/>
            </a:pPr>
            <a:r>
              <a:rPr lang="el-GR" b="1" dirty="0">
                <a:latin typeface="Corbel"/>
                <a:ea typeface="Corbel"/>
                <a:cs typeface="Corbel"/>
                <a:sym typeface="Corbel"/>
              </a:rPr>
              <a:t>Τι μπορείς να μάθεις σχετικά με θέματα και συμπεριφορές του ακροατηρίου σου από διαθέσιμες γενικές πηγές; </a:t>
            </a:r>
            <a:endParaRPr b="1" dirty="0">
              <a:latin typeface="Corbel"/>
              <a:ea typeface="Corbel"/>
              <a:cs typeface="Corbel"/>
              <a:sym typeface="Corbel"/>
            </a:endParaRPr>
          </a:p>
        </p:txBody>
      </p:sp>
      <p:sp>
        <p:nvSpPr>
          <p:cNvPr id="241" name="Google Shape;241;p8"/>
          <p:cNvSpPr txBox="1"/>
          <p:nvPr/>
        </p:nvSpPr>
        <p:spPr>
          <a:xfrm>
            <a:off x="7865706" y="1314134"/>
            <a:ext cx="3802546" cy="2862322"/>
          </a:xfrm>
          <a:prstGeom prst="rect">
            <a:avLst/>
          </a:prstGeom>
          <a:noFill/>
          <a:ln w="9525" cap="flat" cmpd="sng">
            <a:solidFill>
              <a:srgbClr val="BFBFBF"/>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0">
              <a:spcBef>
                <a:spcPts val="0"/>
              </a:spcBef>
              <a:spcAft>
                <a:spcPts val="0"/>
              </a:spcAft>
              <a:buNone/>
            </a:pPr>
            <a:r>
              <a:rPr lang="el-GR" sz="2000" b="0" i="0" u="none" strike="noStrike" cap="none">
                <a:solidFill>
                  <a:schemeClr val="dk1"/>
                </a:solidFill>
                <a:latin typeface="Corbel"/>
                <a:ea typeface="Corbel"/>
                <a:cs typeface="Corbel"/>
                <a:sym typeface="Corbel"/>
              </a:rPr>
              <a:t>Πριν γνωρίσετε το κοινό στόχο μπορείτε να μάθετε κάποιες γενικές πληροφορίες από ποικίλες πηγές σχετικά με κοινά παρόμοια με το δικό σας, που θα σας είναι χρήσιμες κατά τον σχεδιασμό του προγράμματος ή των συνεδριών διατροφικής αγωγής.</a:t>
            </a:r>
            <a:endParaRPr sz="1800">
              <a:solidFill>
                <a:schemeClr val="dk1"/>
              </a:solidFill>
              <a:latin typeface="Avenir"/>
              <a:ea typeface="Avenir"/>
              <a:cs typeface="Avenir"/>
              <a:sym typeface="Avenir"/>
            </a:endParaRPr>
          </a:p>
        </p:txBody>
      </p:sp>
      <p:sp>
        <p:nvSpPr>
          <p:cNvPr id="242" name="Google Shape;242;p8"/>
          <p:cNvSpPr/>
          <p:nvPr/>
        </p:nvSpPr>
        <p:spPr>
          <a:xfrm>
            <a:off x="6745690" y="2409631"/>
            <a:ext cx="825500" cy="457200"/>
          </a:xfrm>
          <a:prstGeom prst="rightArrow">
            <a:avLst>
              <a:gd name="adj1" fmla="val 50000"/>
              <a:gd name="adj2" fmla="val 50000"/>
            </a:avLst>
          </a:prstGeom>
          <a:solidFill>
            <a:schemeClr val="accent2"/>
          </a:solidFill>
          <a:ln w="12700" cap="flat" cmpd="sng">
            <a:solidFill>
              <a:srgbClr val="00787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venir"/>
              <a:ea typeface="Avenir"/>
              <a:cs typeface="Avenir"/>
              <a:sym typeface="Aveni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9"/>
          <p:cNvSpPr txBox="1">
            <a:spLocks noGrp="1"/>
          </p:cNvSpPr>
          <p:nvPr>
            <p:ph type="title"/>
          </p:nvPr>
        </p:nvSpPr>
        <p:spPr>
          <a:xfrm>
            <a:off x="805434" y="434340"/>
            <a:ext cx="10581132" cy="1179576"/>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accent2"/>
              </a:buClr>
              <a:buSzPts val="2600"/>
              <a:buFont typeface="Corbel"/>
              <a:buNone/>
            </a:pPr>
            <a:r>
              <a:rPr lang="el-GR" sz="2600">
                <a:solidFill>
                  <a:schemeClr val="accent2"/>
                </a:solidFill>
                <a:latin typeface="Corbel"/>
                <a:ea typeface="Corbel"/>
                <a:cs typeface="Corbel"/>
                <a:sym typeface="Corbel"/>
              </a:rPr>
              <a:t>ΤΙ ΜΠΟΡΕΙΣ ΝΑ ΜΑΘΕΙΣ ΣΧΕΤΙΚΑ ΜΕ </a:t>
            </a:r>
            <a:r>
              <a:rPr lang="el-GR" sz="2600" b="1">
                <a:solidFill>
                  <a:schemeClr val="accent2"/>
                </a:solidFill>
                <a:latin typeface="Corbel"/>
                <a:ea typeface="Corbel"/>
                <a:cs typeface="Corbel"/>
                <a:sym typeface="Corbel"/>
              </a:rPr>
              <a:t>ΘΕΜΑΤΑ ΠΡΟΒΛΗΜΑΤΙΣΜΟΥ </a:t>
            </a:r>
            <a:r>
              <a:rPr lang="el-GR" sz="2600">
                <a:solidFill>
                  <a:schemeClr val="accent2"/>
                </a:solidFill>
                <a:latin typeface="Corbel"/>
                <a:ea typeface="Corbel"/>
                <a:cs typeface="Corbel"/>
                <a:sym typeface="Corbel"/>
              </a:rPr>
              <a:t>ΓΙΑ ΕΝΑ ΑΚΡΟΑΤΗΡΙΟ ΑΠΟ ΔΙΑΘΕΣΙΜΕΣ ΓΕΝΙΚΕΣ ΠΗΓΕΣ;</a:t>
            </a:r>
            <a:endParaRPr sz="2600">
              <a:solidFill>
                <a:schemeClr val="accent2"/>
              </a:solidFill>
              <a:latin typeface="Corbel"/>
              <a:ea typeface="Corbel"/>
              <a:cs typeface="Corbel"/>
              <a:sym typeface="Corbel"/>
            </a:endParaRPr>
          </a:p>
        </p:txBody>
      </p:sp>
      <p:grpSp>
        <p:nvGrpSpPr>
          <p:cNvPr id="248" name="Google Shape;248;p9"/>
          <p:cNvGrpSpPr/>
          <p:nvPr/>
        </p:nvGrpSpPr>
        <p:grpSpPr>
          <a:xfrm>
            <a:off x="1381125" y="2368513"/>
            <a:ext cx="9429750" cy="4181760"/>
            <a:chOff x="0" y="25786"/>
            <a:chExt cx="9429750" cy="4181760"/>
          </a:xfrm>
        </p:grpSpPr>
        <p:sp>
          <p:nvSpPr>
            <p:cNvPr id="249" name="Google Shape;249;p9"/>
            <p:cNvSpPr/>
            <p:nvPr/>
          </p:nvSpPr>
          <p:spPr>
            <a:xfrm>
              <a:off x="0" y="498106"/>
              <a:ext cx="9429750" cy="806400"/>
            </a:xfrm>
            <a:prstGeom prst="rect">
              <a:avLst/>
            </a:prstGeom>
            <a:solidFill>
              <a:schemeClr val="lt1">
                <a:alpha val="89803"/>
              </a:schemeClr>
            </a:solidFill>
            <a:ln w="9525" cap="flat" cmpd="sng">
              <a:solidFill>
                <a:schemeClr val="accen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9"/>
            <p:cNvSpPr/>
            <p:nvPr/>
          </p:nvSpPr>
          <p:spPr>
            <a:xfrm>
              <a:off x="448926" y="25786"/>
              <a:ext cx="8978512" cy="944640"/>
            </a:xfrm>
            <a:prstGeom prst="roundRect">
              <a:avLst>
                <a:gd name="adj" fmla="val 16667"/>
              </a:avLst>
            </a:prstGeom>
            <a:gradFill>
              <a:gsLst>
                <a:gs pos="0">
                  <a:srgbClr val="FFD09A"/>
                </a:gs>
                <a:gs pos="50000">
                  <a:srgbClr val="FFC88D"/>
                </a:gs>
                <a:gs pos="100000">
                  <a:srgbClr val="FFC378"/>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9"/>
            <p:cNvSpPr txBox="1"/>
            <p:nvPr/>
          </p:nvSpPr>
          <p:spPr>
            <a:xfrm>
              <a:off x="495040" y="71900"/>
              <a:ext cx="8886284" cy="852412"/>
            </a:xfrm>
            <a:prstGeom prst="rect">
              <a:avLst/>
            </a:prstGeom>
            <a:noFill/>
            <a:ln>
              <a:noFill/>
            </a:ln>
          </p:spPr>
          <p:txBody>
            <a:bodyPr spcFirstLastPara="1" wrap="square" lIns="249475" tIns="0" rIns="249475" bIns="0" anchor="ctr" anchorCtr="0">
              <a:noAutofit/>
            </a:bodyPr>
            <a:lstStyle/>
            <a:p>
              <a:pPr marL="0" marR="0" lvl="0" indent="0" algn="just" rtl="0">
                <a:lnSpc>
                  <a:spcPct val="90000"/>
                </a:lnSpc>
                <a:spcBef>
                  <a:spcPts val="0"/>
                </a:spcBef>
                <a:spcAft>
                  <a:spcPts val="0"/>
                </a:spcAft>
                <a:buClr>
                  <a:schemeClr val="dk1"/>
                </a:buClr>
                <a:buSzPts val="2000"/>
                <a:buFont typeface="Corbel"/>
                <a:buNone/>
              </a:pPr>
              <a:r>
                <a:rPr lang="el-GR" sz="2000" b="0" i="0">
                  <a:solidFill>
                    <a:schemeClr val="dk1"/>
                  </a:solidFill>
                  <a:latin typeface="Corbel"/>
                  <a:ea typeface="Corbel"/>
                  <a:cs typeface="Corbel"/>
                  <a:sym typeface="Corbel"/>
                </a:rPr>
                <a:t>1. Συχνά η λογική για ένα πρόγραμμα βασίζεται σε </a:t>
              </a:r>
              <a:r>
                <a:rPr lang="el-GR" sz="2000" b="1" i="0">
                  <a:solidFill>
                    <a:schemeClr val="dk1"/>
                  </a:solidFill>
                  <a:latin typeface="Corbel"/>
                  <a:ea typeface="Corbel"/>
                  <a:cs typeface="Corbel"/>
                  <a:sym typeface="Corbel"/>
                </a:rPr>
                <a:t>θέματα υγείας </a:t>
              </a:r>
              <a:r>
                <a:rPr lang="el-GR" sz="2000" b="0" i="0">
                  <a:solidFill>
                    <a:schemeClr val="dk1"/>
                  </a:solidFill>
                  <a:latin typeface="Corbel"/>
                  <a:ea typeface="Corbel"/>
                  <a:cs typeface="Corbel"/>
                  <a:sym typeface="Corbel"/>
                </a:rPr>
                <a:t>που αντιμετωπίζουν τα άτομα του κοινού-στόχου όπως η αύξηση σωματικού βάρους κατά την εφηβεία.</a:t>
              </a:r>
              <a:endParaRPr sz="2000">
                <a:solidFill>
                  <a:schemeClr val="dk1"/>
                </a:solidFill>
                <a:latin typeface="Corbel"/>
                <a:ea typeface="Corbel"/>
                <a:cs typeface="Corbel"/>
                <a:sym typeface="Corbel"/>
              </a:endParaRPr>
            </a:p>
          </p:txBody>
        </p:sp>
        <p:sp>
          <p:nvSpPr>
            <p:cNvPr id="252" name="Google Shape;252;p9"/>
            <p:cNvSpPr/>
            <p:nvPr/>
          </p:nvSpPr>
          <p:spPr>
            <a:xfrm>
              <a:off x="0" y="1949626"/>
              <a:ext cx="9429750" cy="806400"/>
            </a:xfrm>
            <a:prstGeom prst="rect">
              <a:avLst/>
            </a:prstGeom>
            <a:solidFill>
              <a:schemeClr val="lt1">
                <a:alpha val="89803"/>
              </a:schemeClr>
            </a:solidFill>
            <a:ln w="9525" cap="flat" cmpd="sng">
              <a:solidFill>
                <a:schemeClr val="accen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9"/>
            <p:cNvSpPr/>
            <p:nvPr/>
          </p:nvSpPr>
          <p:spPr>
            <a:xfrm>
              <a:off x="448926" y="1477306"/>
              <a:ext cx="8978512" cy="944640"/>
            </a:xfrm>
            <a:prstGeom prst="roundRect">
              <a:avLst>
                <a:gd name="adj" fmla="val 16667"/>
              </a:avLst>
            </a:prstGeom>
            <a:gradFill>
              <a:gsLst>
                <a:gs pos="0">
                  <a:srgbClr val="FFD09A"/>
                </a:gs>
                <a:gs pos="50000">
                  <a:srgbClr val="FFC88D"/>
                </a:gs>
                <a:gs pos="100000">
                  <a:srgbClr val="FFC378"/>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9"/>
            <p:cNvSpPr txBox="1"/>
            <p:nvPr/>
          </p:nvSpPr>
          <p:spPr>
            <a:xfrm>
              <a:off x="495040" y="1523420"/>
              <a:ext cx="8886284" cy="852412"/>
            </a:xfrm>
            <a:prstGeom prst="rect">
              <a:avLst/>
            </a:prstGeom>
            <a:noFill/>
            <a:ln>
              <a:noFill/>
            </a:ln>
          </p:spPr>
          <p:txBody>
            <a:bodyPr spcFirstLastPara="1" wrap="square" lIns="249475" tIns="0" rIns="249475" bIns="0" anchor="ctr" anchorCtr="0">
              <a:noAutofit/>
            </a:bodyPr>
            <a:lstStyle/>
            <a:p>
              <a:pPr marL="0" marR="0" lvl="0" indent="0" algn="just" rtl="0">
                <a:lnSpc>
                  <a:spcPct val="90000"/>
                </a:lnSpc>
                <a:spcBef>
                  <a:spcPts val="0"/>
                </a:spcBef>
                <a:spcAft>
                  <a:spcPts val="0"/>
                </a:spcAft>
                <a:buClr>
                  <a:schemeClr val="dk1"/>
                </a:buClr>
                <a:buSzPts val="2000"/>
                <a:buFont typeface="Corbel"/>
                <a:buNone/>
              </a:pPr>
              <a:r>
                <a:rPr lang="el-GR" sz="2000" b="0" i="0">
                  <a:solidFill>
                    <a:schemeClr val="dk1"/>
                  </a:solidFill>
                  <a:latin typeface="Corbel"/>
                  <a:ea typeface="Corbel"/>
                  <a:cs typeface="Corbel"/>
                  <a:sym typeface="Corbel"/>
                </a:rPr>
                <a:t>2. </a:t>
              </a:r>
              <a:r>
                <a:rPr lang="el-GR" sz="2000" b="1" i="0">
                  <a:solidFill>
                    <a:schemeClr val="dk1"/>
                  </a:solidFill>
                  <a:latin typeface="Corbel"/>
                  <a:ea typeface="Corbel"/>
                  <a:cs typeface="Corbel"/>
                  <a:sym typeface="Corbel"/>
                </a:rPr>
                <a:t>Θέματα που αναφέρονται στο σύστημα τροφών </a:t>
              </a:r>
              <a:r>
                <a:rPr lang="el-GR" sz="2000" b="0" i="0">
                  <a:solidFill>
                    <a:schemeClr val="dk1"/>
                  </a:solidFill>
                  <a:latin typeface="Corbel"/>
                  <a:ea typeface="Corbel"/>
                  <a:cs typeface="Corbel"/>
                  <a:sym typeface="Corbel"/>
                </a:rPr>
                <a:t>π.χ. αποτύπωμα άνθρακα που προκύπτει από τις εκπομπές αερίων θερμοκηπίου, υπερβολική μεταφορά, επεξεργασία και συσκευασία τροφίμων.</a:t>
              </a:r>
              <a:endParaRPr sz="2000">
                <a:solidFill>
                  <a:schemeClr val="dk1"/>
                </a:solidFill>
                <a:latin typeface="Corbel"/>
                <a:ea typeface="Corbel"/>
                <a:cs typeface="Corbel"/>
                <a:sym typeface="Corbel"/>
              </a:endParaRPr>
            </a:p>
          </p:txBody>
        </p:sp>
        <p:sp>
          <p:nvSpPr>
            <p:cNvPr id="255" name="Google Shape;255;p9"/>
            <p:cNvSpPr/>
            <p:nvPr/>
          </p:nvSpPr>
          <p:spPr>
            <a:xfrm>
              <a:off x="0" y="3401146"/>
              <a:ext cx="9429750" cy="806400"/>
            </a:xfrm>
            <a:prstGeom prst="rect">
              <a:avLst/>
            </a:prstGeom>
            <a:solidFill>
              <a:schemeClr val="lt1">
                <a:alpha val="89803"/>
              </a:schemeClr>
            </a:solidFill>
            <a:ln w="9525" cap="flat" cmpd="sng">
              <a:solidFill>
                <a:schemeClr val="accen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9"/>
            <p:cNvSpPr/>
            <p:nvPr/>
          </p:nvSpPr>
          <p:spPr>
            <a:xfrm>
              <a:off x="448926" y="2928826"/>
              <a:ext cx="8978512" cy="944640"/>
            </a:xfrm>
            <a:prstGeom prst="roundRect">
              <a:avLst>
                <a:gd name="adj" fmla="val 16667"/>
              </a:avLst>
            </a:prstGeom>
            <a:gradFill>
              <a:gsLst>
                <a:gs pos="0">
                  <a:srgbClr val="FFD09A"/>
                </a:gs>
                <a:gs pos="50000">
                  <a:srgbClr val="FFC88D"/>
                </a:gs>
                <a:gs pos="100000">
                  <a:srgbClr val="FFC378"/>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9"/>
            <p:cNvSpPr txBox="1"/>
            <p:nvPr/>
          </p:nvSpPr>
          <p:spPr>
            <a:xfrm>
              <a:off x="495040" y="2974940"/>
              <a:ext cx="8886284" cy="852412"/>
            </a:xfrm>
            <a:prstGeom prst="rect">
              <a:avLst/>
            </a:prstGeom>
            <a:noFill/>
            <a:ln>
              <a:noFill/>
            </a:ln>
          </p:spPr>
          <p:txBody>
            <a:bodyPr spcFirstLastPara="1" wrap="square" lIns="249475" tIns="0" rIns="249475" bIns="0" anchor="ctr" anchorCtr="0">
              <a:noAutofit/>
            </a:bodyPr>
            <a:lstStyle/>
            <a:p>
              <a:pPr marL="0" marR="0" lvl="0" indent="0" algn="just" rtl="0">
                <a:lnSpc>
                  <a:spcPct val="90000"/>
                </a:lnSpc>
                <a:spcBef>
                  <a:spcPts val="0"/>
                </a:spcBef>
                <a:spcAft>
                  <a:spcPts val="0"/>
                </a:spcAft>
                <a:buClr>
                  <a:schemeClr val="dk1"/>
                </a:buClr>
                <a:buSzPts val="2000"/>
                <a:buFont typeface="Corbel"/>
                <a:buNone/>
              </a:pPr>
              <a:r>
                <a:rPr lang="el-GR" sz="2000" b="0" i="0">
                  <a:solidFill>
                    <a:schemeClr val="dk1"/>
                  </a:solidFill>
                  <a:latin typeface="Corbel"/>
                  <a:ea typeface="Corbel"/>
                  <a:cs typeface="Corbel"/>
                  <a:sym typeface="Corbel"/>
                </a:rPr>
                <a:t>3. Μπορεί να αφορούν σε </a:t>
              </a:r>
              <a:r>
                <a:rPr lang="el-GR" sz="2000" b="1" i="0">
                  <a:solidFill>
                    <a:schemeClr val="dk1"/>
                  </a:solidFill>
                  <a:latin typeface="Corbel"/>
                  <a:ea typeface="Corbel"/>
                  <a:cs typeface="Corbel"/>
                  <a:sym typeface="Corbel"/>
                </a:rPr>
                <a:t>κοινωνικά θέματα που σχετίζονται με τα τρόφιμα </a:t>
              </a:r>
              <a:r>
                <a:rPr lang="el-GR" sz="2000" b="0" i="0">
                  <a:solidFill>
                    <a:schemeClr val="dk1"/>
                  </a:solidFill>
                  <a:latin typeface="Corbel"/>
                  <a:ea typeface="Corbel"/>
                  <a:cs typeface="Corbel"/>
                  <a:sym typeface="Corbel"/>
                </a:rPr>
                <a:t>π.χ. η δυναμική της οικογένειας.</a:t>
              </a:r>
              <a:endParaRPr sz="2000">
                <a:solidFill>
                  <a:schemeClr val="dk1"/>
                </a:solidFill>
                <a:latin typeface="Corbel"/>
                <a:ea typeface="Corbel"/>
                <a:cs typeface="Corbel"/>
                <a:sym typeface="Corbel"/>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4" name="Google Shape;264;p10"/>
          <p:cNvSpPr txBox="1"/>
          <p:nvPr/>
        </p:nvSpPr>
        <p:spPr>
          <a:xfrm>
            <a:off x="2550712" y="281893"/>
            <a:ext cx="7380405"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2"/>
              </a:buClr>
              <a:buSzPts val="2800"/>
              <a:buFont typeface="Corbel"/>
              <a:buNone/>
            </a:pPr>
            <a:r>
              <a:rPr lang="el-GR" sz="2800" b="1" i="0" strike="noStrike" cap="none">
                <a:solidFill>
                  <a:schemeClr val="accent2"/>
                </a:solidFill>
                <a:latin typeface="Corbel"/>
                <a:ea typeface="Corbel"/>
                <a:cs typeface="Corbel"/>
                <a:sym typeface="Corbel"/>
              </a:rPr>
              <a:t>Πηγές πληροφορίας για θέματα υγείας</a:t>
            </a:r>
            <a:endParaRPr sz="2800" b="1" i="0" strike="noStrike" cap="none">
              <a:solidFill>
                <a:schemeClr val="accent2"/>
              </a:solidFill>
              <a:latin typeface="Corbel"/>
              <a:ea typeface="Corbel"/>
              <a:cs typeface="Corbel"/>
              <a:sym typeface="Corbel"/>
            </a:endParaRPr>
          </a:p>
        </p:txBody>
      </p:sp>
      <p:sp>
        <p:nvSpPr>
          <p:cNvPr id="265" name="Google Shape;265;p10"/>
          <p:cNvSpPr txBox="1"/>
          <p:nvPr/>
        </p:nvSpPr>
        <p:spPr>
          <a:xfrm>
            <a:off x="1931048" y="1755032"/>
            <a:ext cx="2181419" cy="101566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1"/>
              </a:buClr>
              <a:buSzPts val="2000"/>
              <a:buFont typeface="Corbel"/>
              <a:buNone/>
            </a:pPr>
            <a:r>
              <a:rPr lang="el-GR" sz="2000" b="1" i="0" u="none" strike="noStrike" cap="none">
                <a:solidFill>
                  <a:schemeClr val="accent1"/>
                </a:solidFill>
                <a:latin typeface="Corbel"/>
                <a:ea typeface="Corbel"/>
                <a:cs typeface="Corbel"/>
                <a:sym typeface="Corbel"/>
              </a:rPr>
              <a:t>Βιβλιογραφία Έρευνας και Μελετών</a:t>
            </a:r>
            <a:endParaRPr sz="2000" b="1" i="0" u="none" strike="noStrike" cap="none">
              <a:solidFill>
                <a:schemeClr val="accent1"/>
              </a:solidFill>
              <a:latin typeface="Corbel"/>
              <a:ea typeface="Corbel"/>
              <a:cs typeface="Corbel"/>
              <a:sym typeface="Corbel"/>
            </a:endParaRPr>
          </a:p>
        </p:txBody>
      </p:sp>
      <p:sp>
        <p:nvSpPr>
          <p:cNvPr id="266" name="Google Shape;266;p10"/>
          <p:cNvSpPr txBox="1"/>
          <p:nvPr/>
        </p:nvSpPr>
        <p:spPr>
          <a:xfrm>
            <a:off x="4835653" y="1765615"/>
            <a:ext cx="1983108" cy="101566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1"/>
              </a:buClr>
              <a:buSzPts val="2000"/>
              <a:buFont typeface="Corbel"/>
              <a:buNone/>
            </a:pPr>
            <a:r>
              <a:rPr lang="el-GR" sz="2000" b="1" i="0" u="none" strike="noStrike" cap="none">
                <a:solidFill>
                  <a:schemeClr val="accent1"/>
                </a:solidFill>
                <a:latin typeface="Corbel"/>
                <a:ea typeface="Corbel"/>
                <a:cs typeface="Corbel"/>
                <a:sym typeface="Corbel"/>
              </a:rPr>
              <a:t>Έγγραφα Εθνικής Πολιτικής</a:t>
            </a:r>
            <a:endParaRPr sz="2000" b="1" i="0" u="none" strike="noStrike" cap="none">
              <a:solidFill>
                <a:schemeClr val="accent1"/>
              </a:solidFill>
              <a:latin typeface="Corbel"/>
              <a:ea typeface="Corbel"/>
              <a:cs typeface="Corbel"/>
              <a:sym typeface="Corbel"/>
            </a:endParaRPr>
          </a:p>
        </p:txBody>
      </p:sp>
      <p:sp>
        <p:nvSpPr>
          <p:cNvPr id="267" name="Google Shape;267;p10"/>
          <p:cNvSpPr txBox="1"/>
          <p:nvPr/>
        </p:nvSpPr>
        <p:spPr>
          <a:xfrm>
            <a:off x="7498215" y="1740251"/>
            <a:ext cx="2291592" cy="101566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1"/>
              </a:buClr>
              <a:buSzPts val="2000"/>
              <a:buFont typeface="Corbel"/>
              <a:buNone/>
            </a:pPr>
            <a:r>
              <a:rPr lang="el-GR" sz="2000" b="1" i="0" u="none" strike="noStrike" cap="none">
                <a:solidFill>
                  <a:schemeClr val="accent1"/>
                </a:solidFill>
                <a:latin typeface="Corbel"/>
                <a:ea typeface="Corbel"/>
                <a:cs typeface="Corbel"/>
                <a:sym typeface="Corbel"/>
              </a:rPr>
              <a:t>Οργανώσεις ή Πηγές Χρηματοδότησης</a:t>
            </a:r>
            <a:endParaRPr sz="2000" b="1" i="0" u="none" strike="noStrike" cap="none">
              <a:solidFill>
                <a:schemeClr val="accent1"/>
              </a:solidFill>
              <a:latin typeface="Corbel"/>
              <a:ea typeface="Corbel"/>
              <a:cs typeface="Corbel"/>
              <a:sym typeface="Corbel"/>
            </a:endParaRPr>
          </a:p>
        </p:txBody>
      </p:sp>
      <p:sp>
        <p:nvSpPr>
          <p:cNvPr id="268" name="Google Shape;268;p10"/>
          <p:cNvSpPr txBox="1"/>
          <p:nvPr/>
        </p:nvSpPr>
        <p:spPr>
          <a:xfrm>
            <a:off x="1848238" y="3251834"/>
            <a:ext cx="2181419" cy="2585323"/>
          </a:xfrm>
          <a:prstGeom prst="rect">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Corbel"/>
              <a:buNone/>
            </a:pPr>
            <a:r>
              <a:rPr lang="el-GR" sz="1800" b="0" i="0" u="none" strike="noStrike" cap="none">
                <a:solidFill>
                  <a:srgbClr val="000000"/>
                </a:solidFill>
                <a:latin typeface="Corbel"/>
                <a:ea typeface="Corbel"/>
                <a:cs typeface="Corbel"/>
                <a:sym typeface="Corbel"/>
              </a:rPr>
              <a:t>Βιβλιογραφικές ανασκοπήσεις, έρευνες υγείας, δεδομένα εθνικής θνητότητας και θνησιμότητας, γνώμες ειδικών, δείκτες υγείας, </a:t>
            </a:r>
            <a:r>
              <a:rPr lang="el-GR" sz="1800">
                <a:solidFill>
                  <a:srgbClr val="000000"/>
                </a:solidFill>
                <a:latin typeface="Corbel"/>
                <a:ea typeface="Corbel"/>
                <a:cs typeface="Corbel"/>
                <a:sym typeface="Corbel"/>
              </a:rPr>
              <a:t>%</a:t>
            </a:r>
            <a:r>
              <a:rPr lang="el-GR" sz="1800" b="0" i="0" u="none" strike="noStrike" cap="none">
                <a:solidFill>
                  <a:srgbClr val="000000"/>
                </a:solidFill>
                <a:latin typeface="Corbel"/>
                <a:ea typeface="Corbel"/>
                <a:cs typeface="Corbel"/>
                <a:sym typeface="Corbel"/>
              </a:rPr>
              <a:t> ασθενειών</a:t>
            </a:r>
            <a:endParaRPr sz="1800" b="0" i="0" u="none" strike="noStrike" cap="none">
              <a:solidFill>
                <a:srgbClr val="000000"/>
              </a:solidFill>
              <a:latin typeface="Corbel"/>
              <a:ea typeface="Corbel"/>
              <a:cs typeface="Corbel"/>
              <a:sym typeface="Corbel"/>
            </a:endParaRPr>
          </a:p>
        </p:txBody>
      </p:sp>
      <p:sp>
        <p:nvSpPr>
          <p:cNvPr id="269" name="Google Shape;269;p10"/>
          <p:cNvSpPr txBox="1"/>
          <p:nvPr/>
        </p:nvSpPr>
        <p:spPr>
          <a:xfrm>
            <a:off x="4215760" y="3004748"/>
            <a:ext cx="3345268" cy="3139321"/>
          </a:xfrm>
          <a:prstGeom prst="rect">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Corbel"/>
              <a:buNone/>
            </a:pPr>
            <a:r>
              <a:rPr lang="el-GR" sz="1800" b="0" i="0" u="none" strike="noStrike" cap="none" dirty="0">
                <a:solidFill>
                  <a:srgbClr val="000000"/>
                </a:solidFill>
                <a:latin typeface="Corbel"/>
                <a:ea typeface="Corbel"/>
                <a:cs typeface="Corbel"/>
                <a:sym typeface="Corbel"/>
              </a:rPr>
              <a:t>Κάθε χώρα έχει πολιτικές διατροφής, σε έντυπη μορφή για την καθοδήγηση κυβερνητικών προγραμμάτων και την παροχή πληροφοριών στο κοινό. Ιδιωτικές εθελοντικές οργανώσεις υγείας, εκδίδουν, επίσης, συστάσεις για το κοινό που μπορούν να χρησιμοποιηθούν ως βάση για θέματα της παρέμβασης.</a:t>
            </a:r>
            <a:endParaRPr sz="1800" b="0" i="0" u="none" strike="noStrike" cap="none" dirty="0">
              <a:solidFill>
                <a:srgbClr val="000000"/>
              </a:solidFill>
              <a:latin typeface="Corbel"/>
              <a:ea typeface="Corbel"/>
              <a:cs typeface="Corbel"/>
              <a:sym typeface="Corbel"/>
            </a:endParaRPr>
          </a:p>
        </p:txBody>
      </p:sp>
      <p:sp>
        <p:nvSpPr>
          <p:cNvPr id="270" name="Google Shape;270;p10"/>
          <p:cNvSpPr txBox="1"/>
          <p:nvPr/>
        </p:nvSpPr>
        <p:spPr>
          <a:xfrm>
            <a:off x="7816362" y="3251833"/>
            <a:ext cx="1765299" cy="2585323"/>
          </a:xfrm>
          <a:prstGeom prst="rect">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Corbel"/>
              <a:buNone/>
            </a:pPr>
            <a:r>
              <a:rPr lang="el-GR" sz="1800" b="0" i="0" u="none" strike="noStrike" cap="none" dirty="0">
                <a:solidFill>
                  <a:srgbClr val="000000"/>
                </a:solidFill>
                <a:latin typeface="Corbel"/>
                <a:ea typeface="Corbel"/>
                <a:cs typeface="Corbel"/>
                <a:sym typeface="Corbel"/>
              </a:rPr>
              <a:t> Μπορεί να εργαστείτε για έναν οργανισμό ή υπηρεσία</a:t>
            </a:r>
            <a:r>
              <a:rPr lang="el-GR" sz="1800" dirty="0">
                <a:solidFill>
                  <a:srgbClr val="000000"/>
                </a:solidFill>
                <a:latin typeface="Corbel"/>
                <a:ea typeface="Corbel"/>
                <a:cs typeface="Corbel"/>
                <a:sym typeface="Corbel"/>
              </a:rPr>
              <a:t> </a:t>
            </a:r>
            <a:r>
              <a:rPr lang="el-GR" sz="1800" b="0" i="0" u="none" strike="noStrike" cap="none" dirty="0">
                <a:solidFill>
                  <a:srgbClr val="000000"/>
                </a:solidFill>
                <a:latin typeface="Corbel"/>
                <a:ea typeface="Corbel"/>
                <a:cs typeface="Corbel"/>
                <a:sym typeface="Corbel"/>
              </a:rPr>
              <a:t>με δικές του προτεραιότητες π.χ. απογευματινά σχολεία, ΚΑΠΗ.</a:t>
            </a:r>
            <a:endParaRPr sz="1800" b="0" i="0" u="none" strike="noStrike" cap="none" dirty="0">
              <a:solidFill>
                <a:srgbClr val="000000"/>
              </a:solidFill>
              <a:latin typeface="Corbel"/>
              <a:ea typeface="Corbel"/>
              <a:cs typeface="Corbel"/>
              <a:sym typeface="Corbe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13"/>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2"/>
              </a:buClr>
              <a:buSzPts val="2800"/>
              <a:buFont typeface="Corbel"/>
              <a:buNone/>
            </a:pPr>
            <a:r>
              <a:rPr lang="el-GR" sz="2800" dirty="0">
                <a:solidFill>
                  <a:schemeClr val="accent2"/>
                </a:solidFill>
                <a:latin typeface="Corbel"/>
                <a:ea typeface="Corbel"/>
                <a:cs typeface="Corbel"/>
                <a:sym typeface="Corbel"/>
              </a:rPr>
              <a:t> ΤΙ ΜΠΟΡΕΙΣ ΝΑ ΜΑΘΕΙΣ ΣΧΕΤΙΚΑ ΜΕ </a:t>
            </a:r>
            <a:r>
              <a:rPr lang="el-GR" sz="2800" b="1" dirty="0">
                <a:solidFill>
                  <a:schemeClr val="accent2"/>
                </a:solidFill>
                <a:latin typeface="Corbel"/>
                <a:ea typeface="Corbel"/>
                <a:cs typeface="Corbel"/>
                <a:sym typeface="Corbel"/>
              </a:rPr>
              <a:t>ΣΥΜΠΕΡΙΦΟΡΕΣ </a:t>
            </a:r>
            <a:r>
              <a:rPr lang="el-GR" sz="2800" dirty="0">
                <a:solidFill>
                  <a:schemeClr val="accent2"/>
                </a:solidFill>
                <a:latin typeface="Corbel"/>
                <a:ea typeface="Corbel"/>
                <a:cs typeface="Corbel"/>
                <a:sym typeface="Corbel"/>
              </a:rPr>
              <a:t>ΤΟΥ ΑΚΡΟΑΤΗΡΙΟΥ ΣΟΥ ΑΠΟ ΔΙΑΘΕΣΙΜΕΣ ΓΕΝΙΚΕΣ ΠΗΓΕΣ</a:t>
            </a:r>
            <a:endParaRPr sz="2800" dirty="0">
              <a:solidFill>
                <a:schemeClr val="accent2"/>
              </a:solidFill>
              <a:latin typeface="Corbel"/>
              <a:ea typeface="Corbel"/>
              <a:cs typeface="Corbel"/>
              <a:sym typeface="Corbel"/>
            </a:endParaRPr>
          </a:p>
        </p:txBody>
      </p:sp>
      <p:graphicFrame>
        <p:nvGraphicFramePr>
          <p:cNvPr id="305" name="Google Shape;305;p13"/>
          <p:cNvGraphicFramePr/>
          <p:nvPr>
            <p:extLst>
              <p:ext uri="{D42A27DB-BD31-4B8C-83A1-F6EECF244321}">
                <p14:modId xmlns:p14="http://schemas.microsoft.com/office/powerpoint/2010/main" val="900505373"/>
              </p:ext>
            </p:extLst>
          </p:nvPr>
        </p:nvGraphicFramePr>
        <p:xfrm>
          <a:off x="598932" y="2616454"/>
          <a:ext cx="11201400" cy="3474740"/>
        </p:xfrm>
        <a:graphic>
          <a:graphicData uri="http://schemas.openxmlformats.org/drawingml/2006/table">
            <a:tbl>
              <a:tblPr firstRow="1" bandRow="1">
                <a:noFill/>
                <a:tableStyleId>{1543B40C-B6E8-4CAC-822A-88FC5E7A0D06}</a:tableStyleId>
              </a:tblPr>
              <a:tblGrid>
                <a:gridCol w="3733800">
                  <a:extLst>
                    <a:ext uri="{9D8B030D-6E8A-4147-A177-3AD203B41FA5}">
                      <a16:colId xmlns:a16="http://schemas.microsoft.com/office/drawing/2014/main" val="20000"/>
                    </a:ext>
                  </a:extLst>
                </a:gridCol>
                <a:gridCol w="3733800">
                  <a:extLst>
                    <a:ext uri="{9D8B030D-6E8A-4147-A177-3AD203B41FA5}">
                      <a16:colId xmlns:a16="http://schemas.microsoft.com/office/drawing/2014/main" val="20001"/>
                    </a:ext>
                  </a:extLst>
                </a:gridCol>
                <a:gridCol w="3733800">
                  <a:extLst>
                    <a:ext uri="{9D8B030D-6E8A-4147-A177-3AD203B41FA5}">
                      <a16:colId xmlns:a16="http://schemas.microsoft.com/office/drawing/2014/main" val="20002"/>
                    </a:ext>
                  </a:extLst>
                </a:gridCol>
              </a:tblGrid>
              <a:tr h="370850">
                <a:tc>
                  <a:txBody>
                    <a:bodyPr/>
                    <a:lstStyle/>
                    <a:p>
                      <a:pPr marL="0" marR="0" lvl="0" indent="0" algn="ctr" rtl="0">
                        <a:spcBef>
                          <a:spcPts val="0"/>
                        </a:spcBef>
                        <a:spcAft>
                          <a:spcPts val="0"/>
                        </a:spcAft>
                        <a:buNone/>
                      </a:pPr>
                      <a:r>
                        <a:rPr lang="el-GR" sz="1800" b="0" u="none" strike="noStrike" cap="none" dirty="0">
                          <a:solidFill>
                            <a:schemeClr val="tx1"/>
                          </a:solidFill>
                        </a:rPr>
                        <a:t>1. Ανασκόπηση της Σχετικής Βιβλιογραφίας της Διατροφικής Έρευνας</a:t>
                      </a:r>
                      <a:endParaRPr sz="1800" b="0" u="none" strike="noStrike" cap="none" dirty="0">
                        <a:solidFill>
                          <a:schemeClr val="tx1"/>
                        </a:solidFill>
                        <a:latin typeface="Corbel"/>
                        <a:ea typeface="Corbel"/>
                        <a:cs typeface="Corbel"/>
                        <a:sym typeface="Corbel"/>
                      </a:endParaRPr>
                    </a:p>
                  </a:txBody>
                  <a:tcPr marL="91450" marR="91450" marT="45725" marB="45725">
                    <a:solidFill>
                      <a:schemeClr val="accent1">
                        <a:lumMod val="20000"/>
                        <a:lumOff val="80000"/>
                      </a:schemeClr>
                    </a:solidFill>
                  </a:tcPr>
                </a:tc>
                <a:tc>
                  <a:txBody>
                    <a:bodyPr/>
                    <a:lstStyle/>
                    <a:p>
                      <a:pPr marL="0" marR="0" lvl="0" indent="0" algn="ctr" rtl="0">
                        <a:spcBef>
                          <a:spcPts val="0"/>
                        </a:spcBef>
                        <a:spcAft>
                          <a:spcPts val="0"/>
                        </a:spcAft>
                        <a:buNone/>
                      </a:pPr>
                      <a:r>
                        <a:rPr lang="el-GR" sz="1800" b="0" u="none" strike="noStrike" cap="none" dirty="0">
                          <a:solidFill>
                            <a:schemeClr val="tx1"/>
                          </a:solidFill>
                        </a:rPr>
                        <a:t>2. Ανασκόπηση των Δεδομένων Παρακολούθησης ή Δεδομένα από Έρευνες Καταναλωτών</a:t>
                      </a:r>
                      <a:endParaRPr sz="1800" b="0" u="none" strike="noStrike" cap="none" dirty="0">
                        <a:solidFill>
                          <a:schemeClr val="tx1"/>
                        </a:solidFill>
                        <a:latin typeface="Corbel"/>
                        <a:ea typeface="Corbel"/>
                        <a:cs typeface="Corbel"/>
                        <a:sym typeface="Corbel"/>
                      </a:endParaRPr>
                    </a:p>
                  </a:txBody>
                  <a:tcPr marL="91450" marR="91450" marT="45725" marB="45725">
                    <a:solidFill>
                      <a:schemeClr val="accent1">
                        <a:lumMod val="20000"/>
                        <a:lumOff val="80000"/>
                      </a:schemeClr>
                    </a:solidFill>
                  </a:tcPr>
                </a:tc>
                <a:tc>
                  <a:txBody>
                    <a:bodyPr/>
                    <a:lstStyle/>
                    <a:p>
                      <a:pPr marL="0" marR="0" lvl="0" indent="0" algn="ctr" rtl="0">
                        <a:spcBef>
                          <a:spcPts val="0"/>
                        </a:spcBef>
                        <a:spcAft>
                          <a:spcPts val="0"/>
                        </a:spcAft>
                        <a:buNone/>
                      </a:pPr>
                      <a:r>
                        <a:rPr lang="el-GR" sz="1800" b="0" u="none" strike="noStrike" cap="none" dirty="0">
                          <a:solidFill>
                            <a:schemeClr val="tx1"/>
                          </a:solidFill>
                        </a:rPr>
                        <a:t>3. Διατροφικές Συστάσεις Κυβερνητικών, Διεθνών και άλλων Οργανισμών</a:t>
                      </a:r>
                      <a:endParaRPr sz="1800" b="0" u="none" strike="noStrike" cap="none" dirty="0">
                        <a:solidFill>
                          <a:schemeClr val="tx1"/>
                        </a:solidFill>
                        <a:latin typeface="Corbel"/>
                        <a:ea typeface="Corbel"/>
                        <a:cs typeface="Corbel"/>
                        <a:sym typeface="Corbel"/>
                      </a:endParaRPr>
                    </a:p>
                  </a:txBody>
                  <a:tcPr marL="91450" marR="91450" marT="45725" marB="45725">
                    <a:solidFill>
                      <a:schemeClr val="accent1">
                        <a:lumMod val="20000"/>
                        <a:lumOff val="80000"/>
                      </a:schemeClr>
                    </a:solidFill>
                  </a:tcPr>
                </a:tc>
                <a:extLst>
                  <a:ext uri="{0D108BD9-81ED-4DB2-BD59-A6C34878D82A}">
                    <a16:rowId xmlns:a16="http://schemas.microsoft.com/office/drawing/2014/main" val="10000"/>
                  </a:ext>
                </a:extLst>
              </a:tr>
              <a:tr h="370850">
                <a:tc>
                  <a:txBody>
                    <a:bodyPr/>
                    <a:lstStyle/>
                    <a:p>
                      <a:pPr marL="0" marR="0" lvl="0" indent="0" algn="ctr" rtl="0">
                        <a:spcBef>
                          <a:spcPts val="0"/>
                        </a:spcBef>
                        <a:spcAft>
                          <a:spcPts val="0"/>
                        </a:spcAft>
                        <a:buNone/>
                      </a:pPr>
                      <a:r>
                        <a:rPr lang="el-GR" sz="1800" u="none" strike="noStrike" cap="none" dirty="0"/>
                        <a:t>Η βιβλιογραφία της διατροφικής έρευνας είναι ένα καλό σημείο για να ξεκινήσετε τη συλλογή πληροφοριών σε σχέση με τις συμπεριφορές, τις δράσεις, ή τις πρακτικές που σχετίζονται με τα τρόφιμα και που φαίνεται ότι έχουν αντίκτυπο σε θέματα υγείας του κοινού-στόχου.</a:t>
                      </a:r>
                      <a:endParaRPr sz="1800" u="none" strike="noStrike" cap="none" dirty="0">
                        <a:latin typeface="Corbel"/>
                        <a:ea typeface="Corbel"/>
                        <a:cs typeface="Corbel"/>
                        <a:sym typeface="Corbel"/>
                      </a:endParaRPr>
                    </a:p>
                  </a:txBody>
                  <a:tcPr marL="91450" marR="91450" marT="45725" marB="45725">
                    <a:solidFill>
                      <a:schemeClr val="bg1">
                        <a:lumMod val="95000"/>
                      </a:schemeClr>
                    </a:solidFill>
                  </a:tcPr>
                </a:tc>
                <a:tc>
                  <a:txBody>
                    <a:bodyPr/>
                    <a:lstStyle/>
                    <a:p>
                      <a:pPr marL="0" marR="0" lvl="0" indent="0" algn="ctr" rtl="0">
                        <a:spcBef>
                          <a:spcPts val="0"/>
                        </a:spcBef>
                        <a:spcAft>
                          <a:spcPts val="0"/>
                        </a:spcAft>
                        <a:buNone/>
                      </a:pPr>
                      <a:r>
                        <a:rPr lang="el-GR" sz="1800" u="none" strike="noStrike" cap="none"/>
                        <a:t>Η ανασκόπηση των επιδημιολογικών δεδομένων ή των δεδομένων από έρευνες καταναλωτών μπορούν επίσης να παρέχουν πολύτιμες πληροφορίες.</a:t>
                      </a:r>
                      <a:endParaRPr/>
                    </a:p>
                    <a:p>
                      <a:pPr marL="0" marR="0" lvl="0" indent="0" algn="l" rtl="0">
                        <a:spcBef>
                          <a:spcPts val="0"/>
                        </a:spcBef>
                        <a:spcAft>
                          <a:spcPts val="0"/>
                        </a:spcAft>
                        <a:buNone/>
                      </a:pPr>
                      <a:endParaRPr sz="1800">
                        <a:latin typeface="Corbel"/>
                        <a:ea typeface="Corbel"/>
                        <a:cs typeface="Corbel"/>
                        <a:sym typeface="Corbel"/>
                      </a:endParaRPr>
                    </a:p>
                  </a:txBody>
                  <a:tcPr marL="91450" marR="91450" marT="45725" marB="45725">
                    <a:solidFill>
                      <a:schemeClr val="bg1">
                        <a:lumMod val="95000"/>
                      </a:schemeClr>
                    </a:solidFill>
                  </a:tcPr>
                </a:tc>
                <a:tc>
                  <a:txBody>
                    <a:bodyPr/>
                    <a:lstStyle/>
                    <a:p>
                      <a:pPr marL="0" marR="0" lvl="0" indent="0" algn="ctr" rtl="0">
                        <a:spcBef>
                          <a:spcPts val="0"/>
                        </a:spcBef>
                        <a:spcAft>
                          <a:spcPts val="0"/>
                        </a:spcAft>
                        <a:buNone/>
                      </a:pPr>
                      <a:r>
                        <a:rPr lang="el-GR" sz="1800" dirty="0"/>
                        <a:t>Οι περισσότερες κυβερνήσεις παρέχουν διατροφικές οδηγίες βασισμένες στα τρόφιμα.</a:t>
                      </a:r>
                      <a:endParaRPr dirty="0"/>
                    </a:p>
                    <a:p>
                      <a:pPr marL="0" marR="0" lvl="0" indent="0" algn="l" rtl="0">
                        <a:spcBef>
                          <a:spcPts val="0"/>
                        </a:spcBef>
                        <a:spcAft>
                          <a:spcPts val="0"/>
                        </a:spcAft>
                        <a:buNone/>
                      </a:pPr>
                      <a:endParaRPr sz="1800" dirty="0">
                        <a:latin typeface="Corbel"/>
                        <a:ea typeface="Corbel"/>
                        <a:cs typeface="Corbel"/>
                        <a:sym typeface="Corbel"/>
                      </a:endParaRPr>
                    </a:p>
                  </a:txBody>
                  <a:tcPr marL="91450" marR="91450" marT="45725" marB="45725">
                    <a:solidFill>
                      <a:schemeClr val="bg1">
                        <a:lumMod val="95000"/>
                      </a:schemeClr>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14"/>
          <p:cNvSpPr txBox="1">
            <a:spLocks noGrp="1"/>
          </p:cNvSpPr>
          <p:nvPr>
            <p:ph type="title" idx="4294967295"/>
          </p:nvPr>
        </p:nvSpPr>
        <p:spPr>
          <a:xfrm>
            <a:off x="1159486" y="379796"/>
            <a:ext cx="10167937" cy="117951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2"/>
              </a:buClr>
              <a:buSzPts val="3200"/>
              <a:buFont typeface="Corbel"/>
              <a:buNone/>
            </a:pPr>
            <a:r>
              <a:rPr lang="el-GR" sz="3200" dirty="0">
                <a:solidFill>
                  <a:schemeClr val="accent2"/>
                </a:solidFill>
                <a:latin typeface="Corbel"/>
                <a:ea typeface="Corbel"/>
                <a:cs typeface="Corbel"/>
                <a:sym typeface="Corbel"/>
              </a:rPr>
              <a:t>Πώς μπορείς να μάθεις για θέματα και συμπεριφορές του δικού σου ακροατηρίου;</a:t>
            </a:r>
            <a:endParaRPr sz="3200" dirty="0">
              <a:solidFill>
                <a:schemeClr val="accent2"/>
              </a:solidFill>
              <a:latin typeface="Corbel"/>
              <a:ea typeface="Corbel"/>
              <a:cs typeface="Corbel"/>
              <a:sym typeface="Corbel"/>
            </a:endParaRPr>
          </a:p>
        </p:txBody>
      </p:sp>
      <p:grpSp>
        <p:nvGrpSpPr>
          <p:cNvPr id="311" name="Google Shape;311;p14"/>
          <p:cNvGrpSpPr/>
          <p:nvPr/>
        </p:nvGrpSpPr>
        <p:grpSpPr>
          <a:xfrm>
            <a:off x="438151" y="1559309"/>
            <a:ext cx="11105978" cy="4824927"/>
            <a:chOff x="330367" y="0"/>
            <a:chExt cx="10572411" cy="4580836"/>
          </a:xfrm>
        </p:grpSpPr>
        <p:sp>
          <p:nvSpPr>
            <p:cNvPr id="312" name="Google Shape;312;p14"/>
            <p:cNvSpPr/>
            <p:nvPr/>
          </p:nvSpPr>
          <p:spPr>
            <a:xfrm rot="5400000">
              <a:off x="6179226" y="-3377508"/>
              <a:ext cx="1287655" cy="8159448"/>
            </a:xfrm>
            <a:prstGeom prst="round2SameRect">
              <a:avLst>
                <a:gd name="adj1" fmla="val 16667"/>
                <a:gd name="adj2" fmla="val 0"/>
              </a:avLst>
            </a:prstGeom>
            <a:solidFill>
              <a:srgbClr val="F2F2F2">
                <a:alpha val="89803"/>
              </a:srgbClr>
            </a:solidFill>
            <a:ln w="9525" cap="flat" cmpd="sng">
              <a:solidFill>
                <a:srgbClr val="FBE1CA">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14"/>
            <p:cNvSpPr txBox="1"/>
            <p:nvPr/>
          </p:nvSpPr>
          <p:spPr>
            <a:xfrm>
              <a:off x="2743330" y="121246"/>
              <a:ext cx="8096590" cy="1161939"/>
            </a:xfrm>
            <a:prstGeom prst="rect">
              <a:avLst/>
            </a:prstGeom>
            <a:noFill/>
            <a:ln>
              <a:noFill/>
            </a:ln>
          </p:spPr>
          <p:txBody>
            <a:bodyPr spcFirstLastPara="1" wrap="square" lIns="247650" tIns="123825" rIns="247650" bIns="123825" anchor="ctr" anchorCtr="0">
              <a:noAutofit/>
            </a:bodyPr>
            <a:lstStyle/>
            <a:p>
              <a:pPr marR="0" lvl="1" algn="just" rtl="0">
                <a:lnSpc>
                  <a:spcPct val="90000"/>
                </a:lnSpc>
                <a:spcBef>
                  <a:spcPts val="0"/>
                </a:spcBef>
                <a:spcAft>
                  <a:spcPts val="0"/>
                </a:spcAft>
                <a:buClr>
                  <a:schemeClr val="dk1"/>
                </a:buClr>
                <a:buSzPts val="1800"/>
              </a:pPr>
              <a:r>
                <a:rPr lang="el-GR" sz="1800" b="0" i="0" u="none" strike="noStrike" cap="none" dirty="0">
                  <a:solidFill>
                    <a:schemeClr val="dk1"/>
                  </a:solidFill>
                  <a:latin typeface="Corbel"/>
                  <a:ea typeface="Corbel"/>
                  <a:cs typeface="Corbel"/>
                  <a:sym typeface="Corbel"/>
                </a:rPr>
                <a:t>Μπορεί να είστε σε θέση να εξασφαλίσετε συγκεκριμένα στοιχεία που σχετίζονται με την υγεία του κοινού-στόχου, αν εργάζεστε με συγκεκριμένες ομάδες, όπως αθλητές ή νέοι με διαβήτη.</a:t>
              </a:r>
              <a:endParaRPr sz="1800" b="0" i="0" u="none" strike="noStrike" cap="none" dirty="0">
                <a:solidFill>
                  <a:schemeClr val="dk1"/>
                </a:solidFill>
                <a:latin typeface="Corbel"/>
                <a:ea typeface="Corbel"/>
                <a:cs typeface="Corbel"/>
                <a:sym typeface="Corbel"/>
              </a:endParaRPr>
            </a:p>
          </p:txBody>
        </p:sp>
        <p:sp>
          <p:nvSpPr>
            <p:cNvPr id="314" name="Google Shape;314;p14"/>
            <p:cNvSpPr/>
            <p:nvPr/>
          </p:nvSpPr>
          <p:spPr>
            <a:xfrm>
              <a:off x="330367" y="0"/>
              <a:ext cx="2591429" cy="1404108"/>
            </a:xfrm>
            <a:prstGeom prst="roundRect">
              <a:avLst>
                <a:gd name="adj" fmla="val 16667"/>
              </a:avLst>
            </a:prstGeom>
            <a:gradFill>
              <a:gsLst>
                <a:gs pos="0">
                  <a:srgbClr val="FFD09A"/>
                </a:gs>
                <a:gs pos="50000">
                  <a:srgbClr val="FFC88D"/>
                </a:gs>
                <a:gs pos="100000">
                  <a:srgbClr val="FFC378"/>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14"/>
            <p:cNvSpPr txBox="1"/>
            <p:nvPr/>
          </p:nvSpPr>
          <p:spPr>
            <a:xfrm>
              <a:off x="398911" y="68543"/>
              <a:ext cx="2443123" cy="1267022"/>
            </a:xfrm>
            <a:prstGeom prst="rect">
              <a:avLst/>
            </a:prstGeom>
            <a:noFill/>
            <a:ln>
              <a:noFill/>
            </a:ln>
          </p:spPr>
          <p:txBody>
            <a:bodyPr spcFirstLastPara="1" wrap="square" lIns="76200" tIns="38100" rIns="76200" bIns="38100" anchor="ctr" anchorCtr="0">
              <a:noAutofit/>
            </a:bodyPr>
            <a:lstStyle/>
            <a:p>
              <a:pPr marL="0" marR="0" lvl="0" indent="0" algn="ctr" rtl="0">
                <a:lnSpc>
                  <a:spcPct val="90000"/>
                </a:lnSpc>
                <a:spcBef>
                  <a:spcPts val="0"/>
                </a:spcBef>
                <a:spcAft>
                  <a:spcPts val="0"/>
                </a:spcAft>
                <a:buClr>
                  <a:schemeClr val="dk1"/>
                </a:buClr>
                <a:buSzPts val="2000"/>
                <a:buFont typeface="Corbel"/>
                <a:buNone/>
              </a:pPr>
              <a:r>
                <a:rPr lang="el-GR" sz="2000" dirty="0">
                  <a:solidFill>
                    <a:schemeClr val="dk1"/>
                  </a:solidFill>
                  <a:latin typeface="Corbel"/>
                  <a:ea typeface="Corbel"/>
                  <a:cs typeface="Corbel"/>
                  <a:sym typeface="Corbel"/>
                </a:rPr>
                <a:t>Θέματα Υγείας</a:t>
              </a:r>
              <a:endParaRPr sz="2000" dirty="0">
                <a:solidFill>
                  <a:schemeClr val="dk1"/>
                </a:solidFill>
                <a:latin typeface="Corbel"/>
                <a:ea typeface="Corbel"/>
                <a:cs typeface="Corbel"/>
                <a:sym typeface="Corbel"/>
              </a:endParaRPr>
            </a:p>
          </p:txBody>
        </p:sp>
        <p:sp>
          <p:nvSpPr>
            <p:cNvPr id="316" name="Google Shape;316;p14"/>
            <p:cNvSpPr/>
            <p:nvPr/>
          </p:nvSpPr>
          <p:spPr>
            <a:xfrm rot="5400000">
              <a:off x="6098044" y="-1889604"/>
              <a:ext cx="1402707" cy="8165818"/>
            </a:xfrm>
            <a:prstGeom prst="round2SameRect">
              <a:avLst>
                <a:gd name="adj1" fmla="val 16667"/>
                <a:gd name="adj2" fmla="val 0"/>
              </a:avLst>
            </a:prstGeom>
            <a:solidFill>
              <a:srgbClr val="F2F2F2">
                <a:alpha val="89803"/>
              </a:srgbClr>
            </a:solidFill>
            <a:ln w="9525" cap="flat" cmpd="sng">
              <a:solidFill>
                <a:srgbClr val="FBE1CA">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14"/>
            <p:cNvSpPr txBox="1"/>
            <p:nvPr/>
          </p:nvSpPr>
          <p:spPr>
            <a:xfrm>
              <a:off x="2754589" y="1654284"/>
              <a:ext cx="8102960" cy="979919"/>
            </a:xfrm>
            <a:prstGeom prst="rect">
              <a:avLst/>
            </a:prstGeom>
            <a:noFill/>
            <a:ln>
              <a:noFill/>
            </a:ln>
          </p:spPr>
          <p:txBody>
            <a:bodyPr spcFirstLastPara="1" wrap="square" lIns="247650" tIns="123825" rIns="247650" bIns="123825" anchor="ctr" anchorCtr="0">
              <a:noAutofit/>
            </a:bodyPr>
            <a:lstStyle/>
            <a:p>
              <a:pPr lvl="1" algn="just">
                <a:buClr>
                  <a:schemeClr val="dk1"/>
                </a:buClr>
                <a:buSzPts val="1800"/>
              </a:pPr>
              <a:r>
                <a:rPr lang="en-US" sz="1800" dirty="0" err="1">
                  <a:solidFill>
                    <a:schemeClr val="dk1"/>
                  </a:solidFill>
                  <a:latin typeface="Corbel"/>
                </a:rPr>
                <a:t>Είν</a:t>
              </a:r>
              <a:r>
                <a:rPr lang="en-US" sz="1800" dirty="0">
                  <a:solidFill>
                    <a:schemeClr val="dk1"/>
                  </a:solidFill>
                  <a:latin typeface="Corbel"/>
                </a:rPr>
                <a:t>αι σημαντικό να διερευνήσετε πώς η διαθεσιμότητα, η προσβασιμότητα, το κόστος, η προώθηση και το περιβάλλον των τροφίμων επηρεάζουν τις διατροφικές επιλογές του κοινού-στόχου. </a:t>
              </a:r>
              <a:r>
                <a:rPr lang="en-US" sz="1800" dirty="0" err="1">
                  <a:solidFill>
                    <a:schemeClr val="dk1"/>
                  </a:solidFill>
                  <a:latin typeface="Corbel"/>
                </a:rPr>
                <a:t>Οι</a:t>
              </a:r>
              <a:r>
                <a:rPr lang="en-US" sz="1800" dirty="0">
                  <a:solidFill>
                    <a:schemeClr val="dk1"/>
                  </a:solidFill>
                  <a:latin typeface="Corbel"/>
                </a:rPr>
                <a:t> </a:t>
              </a:r>
              <a:r>
                <a:rPr lang="en-US" sz="1800" dirty="0" err="1">
                  <a:solidFill>
                    <a:schemeClr val="dk1"/>
                  </a:solidFill>
                  <a:latin typeface="Corbel"/>
                </a:rPr>
                <a:t>σχετικές</a:t>
              </a:r>
              <a:r>
                <a:rPr lang="en-US" sz="1800" dirty="0">
                  <a:solidFill>
                    <a:schemeClr val="dk1"/>
                  </a:solidFill>
                  <a:latin typeface="Corbel"/>
                </a:rPr>
                <a:t> π</a:t>
              </a:r>
              <a:r>
                <a:rPr lang="en-US" sz="1800" dirty="0" err="1">
                  <a:solidFill>
                    <a:schemeClr val="dk1"/>
                  </a:solidFill>
                  <a:latin typeface="Corbel"/>
                </a:rPr>
                <a:t>ληροφορίες</a:t>
              </a:r>
              <a:r>
                <a:rPr lang="en-US" sz="1800" dirty="0">
                  <a:solidFill>
                    <a:schemeClr val="dk1"/>
                  </a:solidFill>
                  <a:latin typeface="Corbel"/>
                </a:rPr>
                <a:t> μπ</a:t>
              </a:r>
              <a:r>
                <a:rPr lang="en-US" sz="1800" dirty="0" err="1">
                  <a:solidFill>
                    <a:schemeClr val="dk1"/>
                  </a:solidFill>
                  <a:latin typeface="Corbel"/>
                </a:rPr>
                <a:t>ορούν</a:t>
              </a:r>
              <a:r>
                <a:rPr lang="en-US" sz="1800" dirty="0">
                  <a:solidFill>
                    <a:schemeClr val="dk1"/>
                  </a:solidFill>
                  <a:latin typeface="Corbel"/>
                </a:rPr>
                <a:t> να </a:t>
              </a:r>
              <a:r>
                <a:rPr lang="en-US" sz="1800" dirty="0" err="1">
                  <a:solidFill>
                    <a:schemeClr val="dk1"/>
                  </a:solidFill>
                  <a:latin typeface="Corbel"/>
                </a:rPr>
                <a:t>συλλεχθούν</a:t>
              </a:r>
              <a:r>
                <a:rPr lang="en-US" sz="1800" dirty="0">
                  <a:solidFill>
                    <a:schemeClr val="dk1"/>
                  </a:solidFill>
                  <a:latin typeface="Corbel"/>
                </a:rPr>
                <a:t> </a:t>
              </a:r>
              <a:r>
                <a:rPr lang="en-US" sz="1800" dirty="0" err="1">
                  <a:solidFill>
                    <a:schemeClr val="dk1"/>
                  </a:solidFill>
                  <a:latin typeface="Corbel"/>
                </a:rPr>
                <a:t>μέσω</a:t>
              </a:r>
              <a:r>
                <a:rPr lang="en-US" sz="1800" dirty="0">
                  <a:solidFill>
                    <a:schemeClr val="dk1"/>
                  </a:solidFill>
                  <a:latin typeface="Corbel"/>
                </a:rPr>
                <a:t> </a:t>
              </a:r>
              <a:r>
                <a:rPr lang="en-US" sz="1800" dirty="0" err="1">
                  <a:solidFill>
                    <a:schemeClr val="dk1"/>
                  </a:solidFill>
                  <a:latin typeface="Corbel"/>
                </a:rPr>
                <a:t>ερωτημ</a:t>
              </a:r>
              <a:r>
                <a:rPr lang="en-US" sz="1800" dirty="0">
                  <a:solidFill>
                    <a:schemeClr val="dk1"/>
                  </a:solidFill>
                  <a:latin typeface="Corbel"/>
                </a:rPr>
                <a:t>ατολογίων, ομαδικών συζητήσεων και συνεντεύξεων με μέλη του κοινού-στόχου και βασικούς εμπλεκόμενους φορείς.</a:t>
              </a:r>
              <a:endParaRPr sz="1800" dirty="0">
                <a:solidFill>
                  <a:schemeClr val="dk1"/>
                </a:solidFill>
                <a:latin typeface="Corbel"/>
                <a:sym typeface="Corbel"/>
              </a:endParaRPr>
            </a:p>
          </p:txBody>
        </p:sp>
        <p:sp>
          <p:nvSpPr>
            <p:cNvPr id="318" name="Google Shape;318;p14"/>
            <p:cNvSpPr/>
            <p:nvPr/>
          </p:nvSpPr>
          <p:spPr>
            <a:xfrm>
              <a:off x="330387" y="1473593"/>
              <a:ext cx="2591409" cy="1464837"/>
            </a:xfrm>
            <a:prstGeom prst="roundRect">
              <a:avLst>
                <a:gd name="adj" fmla="val 16667"/>
              </a:avLst>
            </a:prstGeom>
            <a:gradFill>
              <a:gsLst>
                <a:gs pos="0">
                  <a:srgbClr val="FFD09A"/>
                </a:gs>
                <a:gs pos="50000">
                  <a:srgbClr val="FFC88D"/>
                </a:gs>
                <a:gs pos="100000">
                  <a:srgbClr val="FFC378"/>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14"/>
            <p:cNvSpPr txBox="1"/>
            <p:nvPr/>
          </p:nvSpPr>
          <p:spPr>
            <a:xfrm>
              <a:off x="347490" y="1545100"/>
              <a:ext cx="2519902" cy="1321823"/>
            </a:xfrm>
            <a:prstGeom prst="rect">
              <a:avLst/>
            </a:prstGeom>
            <a:noFill/>
            <a:ln>
              <a:noFill/>
            </a:ln>
          </p:spPr>
          <p:txBody>
            <a:bodyPr spcFirstLastPara="1" wrap="square" lIns="76200" tIns="38100" rIns="76200" bIns="38100" anchor="ctr" anchorCtr="0">
              <a:noAutofit/>
            </a:bodyPr>
            <a:lstStyle/>
            <a:p>
              <a:pPr marL="0" marR="0" lvl="0" indent="0" algn="ctr" rtl="0">
                <a:lnSpc>
                  <a:spcPct val="90000"/>
                </a:lnSpc>
                <a:spcBef>
                  <a:spcPts val="0"/>
                </a:spcBef>
                <a:spcAft>
                  <a:spcPts val="0"/>
                </a:spcAft>
                <a:buClr>
                  <a:schemeClr val="dk1"/>
                </a:buClr>
                <a:buSzPts val="2000"/>
                <a:buFont typeface="Corbel"/>
                <a:buNone/>
              </a:pPr>
              <a:r>
                <a:rPr lang="el-GR" sz="2000" b="0" i="0" dirty="0">
                  <a:solidFill>
                    <a:schemeClr val="dk1"/>
                  </a:solidFill>
                  <a:latin typeface="Corbel"/>
                  <a:ea typeface="Corbel"/>
                  <a:cs typeface="Corbel"/>
                  <a:sym typeface="Corbel"/>
                </a:rPr>
                <a:t>Συστήματα Τροφίμων</a:t>
              </a:r>
              <a:endParaRPr sz="2000" dirty="0">
                <a:solidFill>
                  <a:schemeClr val="dk1"/>
                </a:solidFill>
                <a:latin typeface="Corbel"/>
                <a:ea typeface="Corbel"/>
                <a:cs typeface="Corbel"/>
                <a:sym typeface="Corbel"/>
              </a:endParaRPr>
            </a:p>
          </p:txBody>
        </p:sp>
        <p:sp>
          <p:nvSpPr>
            <p:cNvPr id="320" name="Google Shape;320;p14"/>
            <p:cNvSpPr/>
            <p:nvPr/>
          </p:nvSpPr>
          <p:spPr>
            <a:xfrm rot="5400000">
              <a:off x="6177920" y="-271113"/>
              <a:ext cx="1287655" cy="8156830"/>
            </a:xfrm>
            <a:prstGeom prst="round2SameRect">
              <a:avLst>
                <a:gd name="adj1" fmla="val 16667"/>
                <a:gd name="adj2" fmla="val 0"/>
              </a:avLst>
            </a:prstGeom>
            <a:solidFill>
              <a:srgbClr val="F2F2F2">
                <a:alpha val="89803"/>
              </a:srgbClr>
            </a:solidFill>
            <a:ln w="9525" cap="flat" cmpd="sng">
              <a:solidFill>
                <a:srgbClr val="FBE1CA">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14"/>
            <p:cNvSpPr txBox="1"/>
            <p:nvPr/>
          </p:nvSpPr>
          <p:spPr>
            <a:xfrm>
              <a:off x="2743333" y="3226332"/>
              <a:ext cx="8093972" cy="1161939"/>
            </a:xfrm>
            <a:prstGeom prst="rect">
              <a:avLst/>
            </a:prstGeom>
            <a:noFill/>
            <a:ln>
              <a:noFill/>
            </a:ln>
          </p:spPr>
          <p:txBody>
            <a:bodyPr spcFirstLastPara="1" wrap="square" lIns="247650" tIns="123825" rIns="247650" bIns="123825" anchor="ctr" anchorCtr="0">
              <a:noAutofit/>
            </a:bodyPr>
            <a:lstStyle/>
            <a:p>
              <a:pPr marR="0" lvl="1" algn="just" rtl="0">
                <a:lnSpc>
                  <a:spcPct val="90000"/>
                </a:lnSpc>
                <a:spcBef>
                  <a:spcPts val="0"/>
                </a:spcBef>
                <a:spcAft>
                  <a:spcPts val="0"/>
                </a:spcAft>
                <a:buClr>
                  <a:schemeClr val="dk1"/>
                </a:buClr>
                <a:buSzPts val="1800"/>
              </a:pPr>
              <a:r>
                <a:rPr lang="el-GR" sz="1800" b="0" i="0" u="none" strike="noStrike" cap="none" dirty="0">
                  <a:solidFill>
                    <a:schemeClr val="dk1"/>
                  </a:solidFill>
                  <a:latin typeface="Corbel"/>
                  <a:ea typeface="Corbel"/>
                  <a:cs typeface="Corbel"/>
                  <a:sym typeface="Corbel"/>
                </a:rPr>
                <a:t>Είναι σημαντικό να συλλέξετε πληροφορίες απευθείας από το κοινό-στόχο μέσω εστιασμένων συζητήσεων, ατομικών συνεντεύξεων ή ερωτηματολογίων.</a:t>
              </a:r>
              <a:endParaRPr sz="1800" b="0" i="0" u="none" strike="noStrike" cap="none" dirty="0">
                <a:solidFill>
                  <a:schemeClr val="dk1"/>
                </a:solidFill>
                <a:latin typeface="Corbel"/>
                <a:ea typeface="Corbel"/>
                <a:cs typeface="Corbel"/>
                <a:sym typeface="Corbel"/>
              </a:endParaRPr>
            </a:p>
          </p:txBody>
        </p:sp>
        <p:sp>
          <p:nvSpPr>
            <p:cNvPr id="322" name="Google Shape;322;p14"/>
            <p:cNvSpPr/>
            <p:nvPr/>
          </p:nvSpPr>
          <p:spPr>
            <a:xfrm>
              <a:off x="330404" y="3026362"/>
              <a:ext cx="2591428" cy="1554474"/>
            </a:xfrm>
            <a:prstGeom prst="roundRect">
              <a:avLst>
                <a:gd name="adj" fmla="val 16667"/>
              </a:avLst>
            </a:prstGeom>
            <a:gradFill>
              <a:gsLst>
                <a:gs pos="0">
                  <a:srgbClr val="FFD09A"/>
                </a:gs>
                <a:gs pos="50000">
                  <a:srgbClr val="FFC88D"/>
                </a:gs>
                <a:gs pos="100000">
                  <a:srgbClr val="FFC378"/>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14"/>
            <p:cNvSpPr txBox="1"/>
            <p:nvPr/>
          </p:nvSpPr>
          <p:spPr>
            <a:xfrm>
              <a:off x="406286" y="3102245"/>
              <a:ext cx="2591428" cy="1402708"/>
            </a:xfrm>
            <a:prstGeom prst="rect">
              <a:avLst/>
            </a:prstGeom>
            <a:noFill/>
            <a:ln>
              <a:noFill/>
            </a:ln>
          </p:spPr>
          <p:txBody>
            <a:bodyPr spcFirstLastPara="1" wrap="square" lIns="76200" tIns="38100" rIns="76200" bIns="38100" anchor="ctr" anchorCtr="0">
              <a:noAutofit/>
            </a:bodyPr>
            <a:lstStyle/>
            <a:p>
              <a:pPr marL="0" marR="0" lvl="0" indent="0" algn="ctr" rtl="0">
                <a:lnSpc>
                  <a:spcPct val="90000"/>
                </a:lnSpc>
                <a:spcBef>
                  <a:spcPts val="0"/>
                </a:spcBef>
                <a:spcAft>
                  <a:spcPts val="0"/>
                </a:spcAft>
                <a:buClr>
                  <a:schemeClr val="dk1"/>
                </a:buClr>
                <a:buSzPts val="2000"/>
                <a:buFont typeface="Corbel"/>
                <a:buNone/>
              </a:pPr>
              <a:r>
                <a:rPr lang="el-GR" sz="2000">
                  <a:solidFill>
                    <a:schemeClr val="dk1"/>
                  </a:solidFill>
                  <a:latin typeface="Corbel"/>
                  <a:ea typeface="Corbel"/>
                  <a:cs typeface="Corbel"/>
                  <a:sym typeface="Corbel"/>
                </a:rPr>
                <a:t>Κοινωνικά Θέματα που Σχετίζονται με τα Τρόφιμα</a:t>
              </a:r>
              <a:endParaRPr sz="2000">
                <a:solidFill>
                  <a:schemeClr val="dk1"/>
                </a:solidFill>
                <a:latin typeface="Corbel"/>
                <a:ea typeface="Corbel"/>
                <a:cs typeface="Corbel"/>
                <a:sym typeface="Corbel"/>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15"/>
          <p:cNvSpPr txBox="1">
            <a:spLocks noGrp="1"/>
          </p:cNvSpPr>
          <p:nvPr>
            <p:ph type="title" idx="4294967295"/>
          </p:nvPr>
        </p:nvSpPr>
        <p:spPr>
          <a:xfrm>
            <a:off x="330201" y="270608"/>
            <a:ext cx="11861799" cy="117951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accent2"/>
              </a:buClr>
              <a:buSzPts val="2800"/>
              <a:buFont typeface="Corbel"/>
              <a:buNone/>
            </a:pPr>
            <a:r>
              <a:rPr lang="el-GR" sz="2800" dirty="0">
                <a:solidFill>
                  <a:schemeClr val="accent2"/>
                </a:solidFill>
                <a:latin typeface="Corbel"/>
                <a:ea typeface="Corbel"/>
                <a:cs typeface="Corbel"/>
                <a:sym typeface="Corbel"/>
              </a:rPr>
              <a:t>ΤΙ ΜΠΟΡΕΙΣ ΝΑ ΜΑΘΕΙΣ ΣΧΕΤΙΚΑ ΜΕ ΣΥΜΠΕΡΙΦΟΡΕΣ ΤΟΥ ΣΥΓΚΕΚΡΙΜΕΝΟΥ ΚΟΙΝΟΥ-ΣΤΟΧΟΥ ΑΠΟ ΔΙΑΘΕΣΙΜΕΣ ΓΕΝΙΚΕΣ ΠΗΓΕΣ;</a:t>
            </a:r>
            <a:endParaRPr sz="2800" dirty="0">
              <a:solidFill>
                <a:schemeClr val="accent2"/>
              </a:solidFill>
              <a:latin typeface="Corbel"/>
              <a:ea typeface="Corbel"/>
              <a:cs typeface="Corbel"/>
              <a:sym typeface="Corbel"/>
            </a:endParaRPr>
          </a:p>
        </p:txBody>
      </p:sp>
      <p:grpSp>
        <p:nvGrpSpPr>
          <p:cNvPr id="330" name="Google Shape;330;p15"/>
          <p:cNvGrpSpPr/>
          <p:nvPr/>
        </p:nvGrpSpPr>
        <p:grpSpPr>
          <a:xfrm>
            <a:off x="971737" y="1752600"/>
            <a:ext cx="10572391" cy="4580836"/>
            <a:chOff x="330387" y="0"/>
            <a:chExt cx="10572391" cy="4580836"/>
          </a:xfrm>
        </p:grpSpPr>
        <p:sp>
          <p:nvSpPr>
            <p:cNvPr id="331" name="Google Shape;331;p15"/>
            <p:cNvSpPr/>
            <p:nvPr/>
          </p:nvSpPr>
          <p:spPr>
            <a:xfrm rot="5400000">
              <a:off x="6179226" y="-3377508"/>
              <a:ext cx="1287655" cy="8159448"/>
            </a:xfrm>
            <a:prstGeom prst="round2SameRect">
              <a:avLst>
                <a:gd name="adj1" fmla="val 16667"/>
                <a:gd name="adj2" fmla="val 0"/>
              </a:avLst>
            </a:prstGeom>
            <a:solidFill>
              <a:srgbClr val="F2F2F2">
                <a:alpha val="89803"/>
              </a:srgbClr>
            </a:solidFill>
            <a:ln w="9525" cap="flat" cmpd="sng">
              <a:solidFill>
                <a:srgbClr val="FBE1CA">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15"/>
            <p:cNvSpPr txBox="1"/>
            <p:nvPr/>
          </p:nvSpPr>
          <p:spPr>
            <a:xfrm>
              <a:off x="2743330" y="121246"/>
              <a:ext cx="8096590" cy="1161939"/>
            </a:xfrm>
            <a:prstGeom prst="rect">
              <a:avLst/>
            </a:prstGeom>
            <a:noFill/>
            <a:ln>
              <a:noFill/>
            </a:ln>
          </p:spPr>
          <p:txBody>
            <a:bodyPr spcFirstLastPara="1" wrap="square" lIns="247650" tIns="123825" rIns="247650" bIns="123825" anchor="ctr" anchorCtr="0">
              <a:noAutofit/>
            </a:bodyPr>
            <a:lstStyle/>
            <a:p>
              <a:pPr marL="171450" marR="0" lvl="1" indent="-171450" algn="just" rtl="0">
                <a:lnSpc>
                  <a:spcPct val="90000"/>
                </a:lnSpc>
                <a:spcBef>
                  <a:spcPts val="0"/>
                </a:spcBef>
                <a:spcAft>
                  <a:spcPts val="0"/>
                </a:spcAft>
                <a:buClr>
                  <a:schemeClr val="dk1"/>
                </a:buClr>
                <a:buSzPts val="1600"/>
                <a:buFont typeface="Corbel"/>
                <a:buChar char="•"/>
              </a:pPr>
              <a:r>
                <a:rPr lang="el-GR" sz="1600" b="0" i="0" u="none" strike="noStrike" cap="none" dirty="0">
                  <a:solidFill>
                    <a:schemeClr val="dk1"/>
                  </a:solidFill>
                  <a:latin typeface="Corbel"/>
                  <a:ea typeface="Corbel"/>
                  <a:cs typeface="Corbel"/>
                  <a:sym typeface="Corbel"/>
                </a:rPr>
                <a:t>Είναι πολύ σημαντικό να συζητήσετε με το κοινό-στόχο για τις πρακτικές και τις συμπεριφορές τους. Συμπεριφορικά δεδομένα μπορούν να συλλεχθούν από συνεντεύξεις ατόμων, ομάδων ή γρήγορες συζητήσεις με ανθρώπους καθώς αναχωρούν από ένα κατάστημα τροφίμων ή ένα κοινοτικό κέντρο.</a:t>
              </a:r>
              <a:endParaRPr sz="1600" b="0" i="0" u="none" strike="noStrike" cap="none" dirty="0">
                <a:solidFill>
                  <a:schemeClr val="dk1"/>
                </a:solidFill>
                <a:latin typeface="Corbel"/>
                <a:ea typeface="Corbel"/>
                <a:cs typeface="Corbel"/>
                <a:sym typeface="Corbel"/>
              </a:endParaRPr>
            </a:p>
          </p:txBody>
        </p:sp>
        <p:sp>
          <p:nvSpPr>
            <p:cNvPr id="333" name="Google Shape;333;p15"/>
            <p:cNvSpPr/>
            <p:nvPr/>
          </p:nvSpPr>
          <p:spPr>
            <a:xfrm>
              <a:off x="355753" y="0"/>
              <a:ext cx="2743190" cy="1404108"/>
            </a:xfrm>
            <a:prstGeom prst="roundRect">
              <a:avLst>
                <a:gd name="adj" fmla="val 16667"/>
              </a:avLst>
            </a:prstGeom>
            <a:gradFill>
              <a:gsLst>
                <a:gs pos="0">
                  <a:srgbClr val="FFD09A"/>
                </a:gs>
                <a:gs pos="50000">
                  <a:srgbClr val="FFC88D"/>
                </a:gs>
                <a:gs pos="100000">
                  <a:srgbClr val="FFC378"/>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15"/>
            <p:cNvSpPr txBox="1"/>
            <p:nvPr/>
          </p:nvSpPr>
          <p:spPr>
            <a:xfrm>
              <a:off x="424296" y="68543"/>
              <a:ext cx="2606104" cy="1267022"/>
            </a:xfrm>
            <a:prstGeom prst="rect">
              <a:avLst/>
            </a:prstGeom>
            <a:noFill/>
            <a:ln>
              <a:noFill/>
            </a:ln>
          </p:spPr>
          <p:txBody>
            <a:bodyPr spcFirstLastPara="1" wrap="square" lIns="76200" tIns="38100" rIns="76200" bIns="38100" anchor="ctr" anchorCtr="0">
              <a:noAutofit/>
            </a:bodyPr>
            <a:lstStyle/>
            <a:p>
              <a:pPr marL="0" marR="0" lvl="0" indent="0" algn="ctr" rtl="0">
                <a:lnSpc>
                  <a:spcPct val="90000"/>
                </a:lnSpc>
                <a:spcBef>
                  <a:spcPts val="0"/>
                </a:spcBef>
                <a:spcAft>
                  <a:spcPts val="0"/>
                </a:spcAft>
                <a:buClr>
                  <a:schemeClr val="dk1"/>
                </a:buClr>
                <a:buSzPts val="2000"/>
                <a:buFont typeface="Corbel"/>
                <a:buNone/>
              </a:pPr>
              <a:r>
                <a:rPr lang="el-GR" sz="2000">
                  <a:solidFill>
                    <a:schemeClr val="dk1"/>
                  </a:solidFill>
                  <a:latin typeface="Corbel"/>
                  <a:ea typeface="Corbel"/>
                  <a:cs typeface="Corbel"/>
                  <a:sym typeface="Corbel"/>
                </a:rPr>
                <a:t>Συνεντεύξεις ή Συζητήσεις με Ομάδες</a:t>
              </a:r>
              <a:endParaRPr sz="2000">
                <a:solidFill>
                  <a:schemeClr val="dk1"/>
                </a:solidFill>
                <a:latin typeface="Corbel"/>
                <a:ea typeface="Corbel"/>
                <a:cs typeface="Corbel"/>
                <a:sym typeface="Corbel"/>
              </a:endParaRPr>
            </a:p>
          </p:txBody>
        </p:sp>
        <p:sp>
          <p:nvSpPr>
            <p:cNvPr id="335" name="Google Shape;335;p15"/>
            <p:cNvSpPr/>
            <p:nvPr/>
          </p:nvSpPr>
          <p:spPr>
            <a:xfrm rot="5400000">
              <a:off x="6155570" y="-1865742"/>
              <a:ext cx="1287655" cy="8165818"/>
            </a:xfrm>
            <a:prstGeom prst="round2SameRect">
              <a:avLst>
                <a:gd name="adj1" fmla="val 16667"/>
                <a:gd name="adj2" fmla="val 0"/>
              </a:avLst>
            </a:prstGeom>
            <a:solidFill>
              <a:srgbClr val="F2F2F2">
                <a:alpha val="89803"/>
              </a:srgbClr>
            </a:solidFill>
            <a:ln w="9525" cap="flat" cmpd="sng">
              <a:solidFill>
                <a:srgbClr val="FBE1CA">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15"/>
            <p:cNvSpPr txBox="1"/>
            <p:nvPr/>
          </p:nvSpPr>
          <p:spPr>
            <a:xfrm>
              <a:off x="2716489" y="1636197"/>
              <a:ext cx="8102960" cy="1161939"/>
            </a:xfrm>
            <a:prstGeom prst="rect">
              <a:avLst/>
            </a:prstGeom>
            <a:noFill/>
            <a:ln>
              <a:noFill/>
            </a:ln>
          </p:spPr>
          <p:txBody>
            <a:bodyPr spcFirstLastPara="1" wrap="square" lIns="247650" tIns="123825" rIns="247650" bIns="123825" anchor="ctr" anchorCtr="0">
              <a:noAutofit/>
            </a:bodyPr>
            <a:lstStyle/>
            <a:p>
              <a:pPr marL="171450" marR="0" lvl="1" indent="-171450" algn="just" rtl="0">
                <a:lnSpc>
                  <a:spcPct val="90000"/>
                </a:lnSpc>
                <a:spcBef>
                  <a:spcPts val="0"/>
                </a:spcBef>
                <a:spcAft>
                  <a:spcPts val="0"/>
                </a:spcAft>
                <a:buClr>
                  <a:schemeClr val="dk1"/>
                </a:buClr>
                <a:buSzPts val="1600"/>
                <a:buFont typeface="Corbel"/>
                <a:buChar char="•"/>
              </a:pPr>
              <a:r>
                <a:rPr lang="el-GR" sz="1600" b="0" i="0" u="none" strike="noStrike" cap="none">
                  <a:solidFill>
                    <a:schemeClr val="dk1"/>
                  </a:solidFill>
                  <a:latin typeface="Corbel"/>
                  <a:ea typeface="Corbel"/>
                  <a:cs typeface="Corbel"/>
                  <a:sym typeface="Corbel"/>
                </a:rPr>
                <a:t>Οι επίσημες παρατηρήσεις είναι δύσκολο να γίνουν, αλλά είναι χρήσιμες. Οι ανεπίσημες παρατηρήσεις έχουν μεγάλη αξία και μπορεί να είναι αρκετές στις περισσότερες περιπτώσεις, όπως κατά την παρατήρηση των γευμάτων των παιδιών στο σχολείο, των αγορών των εφήβων στην γειτονιά κατά την λήξη του σχολείου ή των ειδών των τροφίμων που διαθέτουν τα καταστήματα της γειτονιάς. </a:t>
              </a:r>
              <a:endParaRPr sz="1600" b="0" i="0" u="none" strike="noStrike" cap="none">
                <a:solidFill>
                  <a:schemeClr val="dk1"/>
                </a:solidFill>
                <a:latin typeface="Corbel"/>
                <a:ea typeface="Corbel"/>
                <a:cs typeface="Corbel"/>
                <a:sym typeface="Corbel"/>
              </a:endParaRPr>
            </a:p>
          </p:txBody>
        </p:sp>
        <p:sp>
          <p:nvSpPr>
            <p:cNvPr id="337" name="Google Shape;337;p15"/>
            <p:cNvSpPr/>
            <p:nvPr/>
          </p:nvSpPr>
          <p:spPr>
            <a:xfrm>
              <a:off x="330387" y="1473593"/>
              <a:ext cx="2743202" cy="1464837"/>
            </a:xfrm>
            <a:prstGeom prst="roundRect">
              <a:avLst>
                <a:gd name="adj" fmla="val 16667"/>
              </a:avLst>
            </a:prstGeom>
            <a:gradFill>
              <a:gsLst>
                <a:gs pos="0">
                  <a:srgbClr val="FFD09A"/>
                </a:gs>
                <a:gs pos="50000">
                  <a:srgbClr val="FFC88D"/>
                </a:gs>
                <a:gs pos="100000">
                  <a:srgbClr val="FFC378"/>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15"/>
            <p:cNvSpPr txBox="1"/>
            <p:nvPr/>
          </p:nvSpPr>
          <p:spPr>
            <a:xfrm>
              <a:off x="401894" y="1545100"/>
              <a:ext cx="2600188" cy="1321823"/>
            </a:xfrm>
            <a:prstGeom prst="rect">
              <a:avLst/>
            </a:prstGeom>
            <a:noFill/>
            <a:ln>
              <a:noFill/>
            </a:ln>
          </p:spPr>
          <p:txBody>
            <a:bodyPr spcFirstLastPara="1" wrap="square" lIns="76200" tIns="38100" rIns="76200" bIns="38100" anchor="ctr" anchorCtr="0">
              <a:noAutofit/>
            </a:bodyPr>
            <a:lstStyle/>
            <a:p>
              <a:pPr marL="0" marR="0" lvl="0" indent="0" algn="ctr" rtl="0">
                <a:lnSpc>
                  <a:spcPct val="90000"/>
                </a:lnSpc>
                <a:spcBef>
                  <a:spcPts val="0"/>
                </a:spcBef>
                <a:spcAft>
                  <a:spcPts val="0"/>
                </a:spcAft>
                <a:buClr>
                  <a:schemeClr val="dk1"/>
                </a:buClr>
                <a:buSzPts val="2000"/>
                <a:buFont typeface="Corbel"/>
                <a:buNone/>
              </a:pPr>
              <a:r>
                <a:rPr lang="el-GR" sz="2000" b="0" i="0">
                  <a:solidFill>
                    <a:schemeClr val="dk1"/>
                  </a:solidFill>
                  <a:latin typeface="Corbel"/>
                  <a:ea typeface="Corbel"/>
                  <a:cs typeface="Corbel"/>
                  <a:sym typeface="Corbel"/>
                </a:rPr>
                <a:t>Παρατηρήσεις</a:t>
              </a:r>
              <a:endParaRPr sz="2000">
                <a:solidFill>
                  <a:schemeClr val="dk1"/>
                </a:solidFill>
                <a:latin typeface="Corbel"/>
                <a:ea typeface="Corbel"/>
                <a:cs typeface="Corbel"/>
                <a:sym typeface="Corbel"/>
              </a:endParaRPr>
            </a:p>
          </p:txBody>
        </p:sp>
        <p:sp>
          <p:nvSpPr>
            <p:cNvPr id="339" name="Google Shape;339;p15"/>
            <p:cNvSpPr/>
            <p:nvPr/>
          </p:nvSpPr>
          <p:spPr>
            <a:xfrm rot="5400000">
              <a:off x="6177920" y="-271113"/>
              <a:ext cx="1287655" cy="8156830"/>
            </a:xfrm>
            <a:prstGeom prst="round2SameRect">
              <a:avLst>
                <a:gd name="adj1" fmla="val 16667"/>
                <a:gd name="adj2" fmla="val 0"/>
              </a:avLst>
            </a:prstGeom>
            <a:solidFill>
              <a:srgbClr val="F2F2F2">
                <a:alpha val="89803"/>
              </a:srgbClr>
            </a:solidFill>
            <a:ln w="9525" cap="flat" cmpd="sng">
              <a:solidFill>
                <a:srgbClr val="FBE1CA">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15"/>
            <p:cNvSpPr txBox="1"/>
            <p:nvPr/>
          </p:nvSpPr>
          <p:spPr>
            <a:xfrm>
              <a:off x="2743333" y="3226332"/>
              <a:ext cx="8093972" cy="1161939"/>
            </a:xfrm>
            <a:prstGeom prst="rect">
              <a:avLst/>
            </a:prstGeom>
            <a:noFill/>
            <a:ln>
              <a:noFill/>
            </a:ln>
          </p:spPr>
          <p:txBody>
            <a:bodyPr spcFirstLastPara="1" wrap="square" lIns="247650" tIns="123825" rIns="247650" bIns="123825" anchor="ctr" anchorCtr="0">
              <a:noAutofit/>
            </a:bodyPr>
            <a:lstStyle/>
            <a:p>
              <a:pPr marL="171450" marR="0" lvl="1" indent="-171450" algn="just" rtl="0">
                <a:lnSpc>
                  <a:spcPct val="90000"/>
                </a:lnSpc>
                <a:spcBef>
                  <a:spcPts val="0"/>
                </a:spcBef>
                <a:spcAft>
                  <a:spcPts val="0"/>
                </a:spcAft>
                <a:buClr>
                  <a:schemeClr val="dk1"/>
                </a:buClr>
                <a:buSzPts val="1600"/>
                <a:buFont typeface="Corbel"/>
                <a:buChar char="•"/>
              </a:pPr>
              <a:r>
                <a:rPr lang="el-GR" sz="1600" b="0" i="0" u="none" strike="noStrike" cap="none" dirty="0">
                  <a:solidFill>
                    <a:schemeClr val="dk1"/>
                  </a:solidFill>
                  <a:latin typeface="Corbel"/>
                  <a:ea typeface="Corbel"/>
                  <a:cs typeface="Corbel"/>
                  <a:sym typeface="Corbel"/>
                </a:rPr>
                <a:t>Εάν είναι </a:t>
              </a:r>
              <a:r>
                <a:rPr lang="el-GR" sz="1600" dirty="0">
                  <a:solidFill>
                    <a:schemeClr val="dk1"/>
                  </a:solidFill>
                  <a:latin typeface="Corbel"/>
                  <a:ea typeface="Corbel"/>
                  <a:cs typeface="Corbel"/>
                  <a:sym typeface="Corbel"/>
                </a:rPr>
                <a:t>εφικτό</a:t>
              </a:r>
              <a:r>
                <a:rPr lang="el-GR" sz="1600" b="0" i="0" u="none" strike="noStrike" cap="none" dirty="0">
                  <a:solidFill>
                    <a:schemeClr val="dk1"/>
                  </a:solidFill>
                  <a:latin typeface="Corbel"/>
                  <a:ea typeface="Corbel"/>
                  <a:cs typeface="Corbel"/>
                  <a:sym typeface="Corbel"/>
                </a:rPr>
                <a:t> και επιτρεπτό να γίνει έρευνα μέσω ερωτηματολογίων στο κοινό-στόχο, καλό θα ήταν να πραγματοποιηθεί έτσι ώστε να απαντηθούν ερωτήσεις σχετικά με τις διατροφικές πρακτικές και να αποκτήσετε συγκεκριμένες και χρήσιμες πληροφορίες.</a:t>
              </a:r>
              <a:endParaRPr sz="2000" b="0" i="0" u="none" strike="noStrike" cap="none" dirty="0">
                <a:solidFill>
                  <a:schemeClr val="dk1"/>
                </a:solidFill>
                <a:latin typeface="Avenir"/>
                <a:ea typeface="Avenir"/>
                <a:cs typeface="Avenir"/>
                <a:sym typeface="Avenir"/>
              </a:endParaRPr>
            </a:p>
          </p:txBody>
        </p:sp>
        <p:sp>
          <p:nvSpPr>
            <p:cNvPr id="341" name="Google Shape;341;p15"/>
            <p:cNvSpPr/>
            <p:nvPr/>
          </p:nvSpPr>
          <p:spPr>
            <a:xfrm>
              <a:off x="330403" y="3026362"/>
              <a:ext cx="2743194" cy="1554474"/>
            </a:xfrm>
            <a:prstGeom prst="roundRect">
              <a:avLst>
                <a:gd name="adj" fmla="val 16667"/>
              </a:avLst>
            </a:prstGeom>
            <a:gradFill>
              <a:gsLst>
                <a:gs pos="0">
                  <a:srgbClr val="FFD09A"/>
                </a:gs>
                <a:gs pos="50000">
                  <a:srgbClr val="FFC88D"/>
                </a:gs>
                <a:gs pos="100000">
                  <a:srgbClr val="FFC378"/>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15"/>
            <p:cNvSpPr txBox="1"/>
            <p:nvPr/>
          </p:nvSpPr>
          <p:spPr>
            <a:xfrm>
              <a:off x="406286" y="3102245"/>
              <a:ext cx="2591428" cy="1402708"/>
            </a:xfrm>
            <a:prstGeom prst="rect">
              <a:avLst/>
            </a:prstGeom>
            <a:noFill/>
            <a:ln>
              <a:noFill/>
            </a:ln>
          </p:spPr>
          <p:txBody>
            <a:bodyPr spcFirstLastPara="1" wrap="square" lIns="76200" tIns="38100" rIns="76200" bIns="38100" anchor="ctr" anchorCtr="0">
              <a:noAutofit/>
            </a:bodyPr>
            <a:lstStyle/>
            <a:p>
              <a:pPr marL="0" marR="0" lvl="0" indent="0" algn="ctr" rtl="0">
                <a:lnSpc>
                  <a:spcPct val="90000"/>
                </a:lnSpc>
                <a:spcBef>
                  <a:spcPts val="0"/>
                </a:spcBef>
                <a:spcAft>
                  <a:spcPts val="0"/>
                </a:spcAft>
                <a:buClr>
                  <a:schemeClr val="dk1"/>
                </a:buClr>
                <a:buSzPts val="2000"/>
                <a:buFont typeface="Corbel"/>
                <a:buNone/>
              </a:pPr>
              <a:r>
                <a:rPr lang="el-GR" sz="2000">
                  <a:solidFill>
                    <a:schemeClr val="dk1"/>
                  </a:solidFill>
                  <a:latin typeface="Corbel"/>
                  <a:ea typeface="Corbel"/>
                  <a:cs typeface="Corbel"/>
                  <a:sym typeface="Corbel"/>
                </a:rPr>
                <a:t>Έρευνες</a:t>
              </a:r>
              <a:endParaRPr sz="2000">
                <a:solidFill>
                  <a:schemeClr val="dk1"/>
                </a:solidFill>
                <a:latin typeface="Corbel"/>
                <a:ea typeface="Corbel"/>
                <a:cs typeface="Corbel"/>
                <a:sym typeface="Corbel"/>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16"/>
          <p:cNvSpPr txBox="1"/>
          <p:nvPr/>
        </p:nvSpPr>
        <p:spPr>
          <a:xfrm>
            <a:off x="223667" y="726654"/>
            <a:ext cx="11777833" cy="725948"/>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chemeClr val="accent2"/>
              </a:buClr>
              <a:buSzPct val="100000"/>
              <a:buFont typeface="Corbel"/>
              <a:buNone/>
            </a:pPr>
            <a:r>
              <a:rPr lang="el-GR" sz="2800" b="1" dirty="0">
                <a:solidFill>
                  <a:schemeClr val="accent2"/>
                </a:solidFill>
                <a:latin typeface="Corbel"/>
                <a:ea typeface="Corbel"/>
                <a:cs typeface="Corbel"/>
                <a:sym typeface="Corbel"/>
              </a:rPr>
              <a:t>ΚΡΙΤΗΡΙΑ ΠΡΟΤΕΡΑΙΟΠΟΙΗΣΗΣ ΣΥΜΠΕΡΙΦΟΡΩΝ:</a:t>
            </a:r>
            <a:endParaRPr sz="2800" b="1" dirty="0">
              <a:solidFill>
                <a:schemeClr val="accent1"/>
              </a:solidFill>
              <a:latin typeface="Corbel"/>
              <a:ea typeface="Corbel"/>
              <a:cs typeface="Corbel"/>
              <a:sym typeface="Corbel"/>
            </a:endParaRPr>
          </a:p>
        </p:txBody>
      </p:sp>
      <p:sp>
        <p:nvSpPr>
          <p:cNvPr id="348" name="Google Shape;348;p16"/>
          <p:cNvSpPr/>
          <p:nvPr/>
        </p:nvSpPr>
        <p:spPr>
          <a:xfrm>
            <a:off x="5059563" y="2550070"/>
            <a:ext cx="6687936" cy="661582"/>
          </a:xfrm>
          <a:prstGeom prst="roundRect">
            <a:avLst>
              <a:gd name="adj" fmla="val 16667"/>
            </a:avLst>
          </a:prstGeom>
          <a:solidFill>
            <a:srgbClr val="FFEDCA"/>
          </a:solidFill>
          <a:ln>
            <a:noFill/>
          </a:ln>
          <a:effectLst>
            <a:outerShdw blurRad="149987" dist="250190" dir="8460000" algn="ctr">
              <a:srgbClr val="000000">
                <a:alpha val="2784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Corbel"/>
              <a:buNone/>
            </a:pPr>
            <a:r>
              <a:rPr lang="el-GR" sz="2000" b="0" i="0" u="none" strike="noStrike" cap="none">
                <a:solidFill>
                  <a:srgbClr val="000000"/>
                </a:solidFill>
                <a:latin typeface="Corbel"/>
                <a:ea typeface="Corbel"/>
                <a:cs typeface="Corbel"/>
                <a:sym typeface="Corbel"/>
              </a:rPr>
              <a:t>Πόσο σημαντικό είναι να αλλάξετε αυτή τη συμπεριφορά;</a:t>
            </a:r>
            <a:endParaRPr/>
          </a:p>
        </p:txBody>
      </p:sp>
      <p:sp>
        <p:nvSpPr>
          <p:cNvPr id="349" name="Google Shape;349;p16"/>
          <p:cNvSpPr/>
          <p:nvPr/>
        </p:nvSpPr>
        <p:spPr>
          <a:xfrm>
            <a:off x="4603036" y="2533139"/>
            <a:ext cx="640080" cy="640080"/>
          </a:xfrm>
          <a:prstGeom prst="ellipse">
            <a:avLst/>
          </a:prstGeom>
          <a:solidFill>
            <a:schemeClr val="accent1"/>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2800"/>
              <a:buFont typeface="Corbel"/>
              <a:buNone/>
            </a:pPr>
            <a:r>
              <a:rPr lang="el-GR" sz="2800" b="1" i="0" u="none" strike="noStrike" cap="none">
                <a:solidFill>
                  <a:srgbClr val="FFFFFF"/>
                </a:solidFill>
                <a:latin typeface="Corbel"/>
                <a:ea typeface="Corbel"/>
                <a:cs typeface="Corbel"/>
                <a:sym typeface="Corbel"/>
              </a:rPr>
              <a:t>1</a:t>
            </a:r>
            <a:endParaRPr/>
          </a:p>
        </p:txBody>
      </p:sp>
      <p:sp>
        <p:nvSpPr>
          <p:cNvPr id="350" name="Google Shape;350;p16"/>
          <p:cNvSpPr/>
          <p:nvPr/>
        </p:nvSpPr>
        <p:spPr>
          <a:xfrm>
            <a:off x="5059561" y="3394945"/>
            <a:ext cx="6687937" cy="661582"/>
          </a:xfrm>
          <a:prstGeom prst="roundRect">
            <a:avLst>
              <a:gd name="adj" fmla="val 16667"/>
            </a:avLst>
          </a:prstGeom>
          <a:solidFill>
            <a:srgbClr val="FFDC95"/>
          </a:solidFill>
          <a:ln>
            <a:noFill/>
          </a:ln>
          <a:effectLst>
            <a:outerShdw blurRad="149987" dist="250190" dir="8460000" algn="ctr">
              <a:srgbClr val="000000">
                <a:alpha val="2784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Corbel"/>
              <a:buNone/>
            </a:pPr>
            <a:r>
              <a:rPr lang="el-GR" sz="2000" b="0" i="0" u="none" strike="noStrike" cap="none">
                <a:solidFill>
                  <a:srgbClr val="000000"/>
                </a:solidFill>
                <a:latin typeface="Corbel"/>
                <a:ea typeface="Corbel"/>
                <a:cs typeface="Corbel"/>
                <a:sym typeface="Corbel"/>
              </a:rPr>
              <a:t> Πόσο τροποποιήσιμες είναι οι συμπεριφορές ή οι πρακτικές από τις εκπαιδευτικές μεθόδους;</a:t>
            </a:r>
            <a:endParaRPr sz="2000" b="0" i="0" u="none" strike="noStrike" cap="none">
              <a:solidFill>
                <a:srgbClr val="000000"/>
              </a:solidFill>
              <a:latin typeface="Corbel"/>
              <a:ea typeface="Corbel"/>
              <a:cs typeface="Corbel"/>
              <a:sym typeface="Corbel"/>
            </a:endParaRPr>
          </a:p>
        </p:txBody>
      </p:sp>
      <p:sp>
        <p:nvSpPr>
          <p:cNvPr id="351" name="Google Shape;351;p16"/>
          <p:cNvSpPr/>
          <p:nvPr/>
        </p:nvSpPr>
        <p:spPr>
          <a:xfrm>
            <a:off x="5059561" y="4246119"/>
            <a:ext cx="6687937" cy="661582"/>
          </a:xfrm>
          <a:prstGeom prst="roundRect">
            <a:avLst>
              <a:gd name="adj" fmla="val 16667"/>
            </a:avLst>
          </a:prstGeom>
          <a:solidFill>
            <a:srgbClr val="FFCC5F"/>
          </a:solidFill>
          <a:ln>
            <a:noFill/>
          </a:ln>
          <a:effectLst>
            <a:outerShdw blurRad="149987" dist="250190" dir="8460000" algn="ctr">
              <a:srgbClr val="000000">
                <a:alpha val="2784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Corbel"/>
              <a:buNone/>
            </a:pPr>
            <a:r>
              <a:rPr lang="el-GR" sz="2000" b="0" i="0" u="none" strike="noStrike" cap="none">
                <a:solidFill>
                  <a:srgbClr val="000000"/>
                </a:solidFill>
                <a:latin typeface="Corbel"/>
                <a:ea typeface="Corbel"/>
                <a:cs typeface="Corbel"/>
                <a:sym typeface="Corbel"/>
              </a:rPr>
              <a:t>Πόσο εφικτή είναι στην πράξη;</a:t>
            </a:r>
            <a:endParaRPr sz="2000" b="0" i="0" u="none" strike="noStrike" cap="none">
              <a:solidFill>
                <a:srgbClr val="000000"/>
              </a:solidFill>
              <a:latin typeface="Corbel"/>
              <a:ea typeface="Corbel"/>
              <a:cs typeface="Corbel"/>
              <a:sym typeface="Corbel"/>
            </a:endParaRPr>
          </a:p>
        </p:txBody>
      </p:sp>
      <p:sp>
        <p:nvSpPr>
          <p:cNvPr id="352" name="Google Shape;352;p16"/>
          <p:cNvSpPr/>
          <p:nvPr/>
        </p:nvSpPr>
        <p:spPr>
          <a:xfrm>
            <a:off x="5059561" y="5069365"/>
            <a:ext cx="6687937" cy="661582"/>
          </a:xfrm>
          <a:prstGeom prst="roundRect">
            <a:avLst>
              <a:gd name="adj" fmla="val 16667"/>
            </a:avLst>
          </a:prstGeom>
          <a:solidFill>
            <a:schemeClr val="accent1"/>
          </a:solidFill>
          <a:ln>
            <a:noFill/>
          </a:ln>
          <a:effectLst>
            <a:outerShdw blurRad="149987" dist="250190" dir="8460000" algn="ctr">
              <a:srgbClr val="000000">
                <a:alpha val="2784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Corbel"/>
              <a:buNone/>
            </a:pPr>
            <a:r>
              <a:rPr lang="el-GR" sz="2000" b="0" i="0" u="none" strike="noStrike" cap="none">
                <a:solidFill>
                  <a:srgbClr val="000000"/>
                </a:solidFill>
                <a:latin typeface="Corbel"/>
                <a:ea typeface="Corbel"/>
                <a:cs typeface="Corbel"/>
                <a:sym typeface="Corbel"/>
              </a:rPr>
              <a:t>Πόσο θελκτική είναι στο κοινό-στόχο;</a:t>
            </a:r>
            <a:endParaRPr sz="2000" b="0" i="0" u="none" strike="noStrike" cap="none">
              <a:solidFill>
                <a:srgbClr val="000000"/>
              </a:solidFill>
              <a:latin typeface="Corbel"/>
              <a:ea typeface="Corbel"/>
              <a:cs typeface="Corbel"/>
              <a:sym typeface="Corbel"/>
            </a:endParaRPr>
          </a:p>
        </p:txBody>
      </p:sp>
      <p:sp>
        <p:nvSpPr>
          <p:cNvPr id="353" name="Google Shape;353;p16"/>
          <p:cNvSpPr/>
          <p:nvPr/>
        </p:nvSpPr>
        <p:spPr>
          <a:xfrm>
            <a:off x="4603036" y="3372129"/>
            <a:ext cx="640080" cy="640080"/>
          </a:xfrm>
          <a:prstGeom prst="ellipse">
            <a:avLst/>
          </a:prstGeom>
          <a:solidFill>
            <a:schemeClr val="accent2"/>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2800"/>
              <a:buFont typeface="Corbel"/>
              <a:buNone/>
            </a:pPr>
            <a:r>
              <a:rPr lang="el-GR" sz="2800" b="1" i="0" u="none" strike="noStrike" cap="none">
                <a:solidFill>
                  <a:srgbClr val="FFFFFF"/>
                </a:solidFill>
                <a:latin typeface="Corbel"/>
                <a:ea typeface="Corbel"/>
                <a:cs typeface="Corbel"/>
                <a:sym typeface="Corbel"/>
              </a:rPr>
              <a:t>2</a:t>
            </a:r>
            <a:endParaRPr/>
          </a:p>
        </p:txBody>
      </p:sp>
      <p:sp>
        <p:nvSpPr>
          <p:cNvPr id="354" name="Google Shape;354;p16"/>
          <p:cNvSpPr/>
          <p:nvPr/>
        </p:nvSpPr>
        <p:spPr>
          <a:xfrm>
            <a:off x="4603036" y="4181299"/>
            <a:ext cx="640080" cy="640080"/>
          </a:xfrm>
          <a:prstGeom prst="ellipse">
            <a:avLst/>
          </a:prstGeom>
          <a:solidFill>
            <a:srgbClr val="B77D00"/>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2800"/>
              <a:buFont typeface="Corbel"/>
              <a:buNone/>
            </a:pPr>
            <a:r>
              <a:rPr lang="el-GR" sz="2800" b="1" i="0" u="none" strike="noStrike" cap="none">
                <a:solidFill>
                  <a:srgbClr val="FFFFFF"/>
                </a:solidFill>
                <a:latin typeface="Corbel"/>
                <a:ea typeface="Corbel"/>
                <a:cs typeface="Corbel"/>
                <a:sym typeface="Corbel"/>
              </a:rPr>
              <a:t>3</a:t>
            </a:r>
            <a:endParaRPr/>
          </a:p>
        </p:txBody>
      </p:sp>
      <p:sp>
        <p:nvSpPr>
          <p:cNvPr id="355" name="Google Shape;355;p16"/>
          <p:cNvSpPr/>
          <p:nvPr/>
        </p:nvSpPr>
        <p:spPr>
          <a:xfrm>
            <a:off x="4603036" y="5032473"/>
            <a:ext cx="640080" cy="640080"/>
          </a:xfrm>
          <a:prstGeom prst="ellipse">
            <a:avLst/>
          </a:prstGeom>
          <a:solidFill>
            <a:srgbClr val="B23214"/>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2800"/>
              <a:buFont typeface="Corbel"/>
              <a:buNone/>
            </a:pPr>
            <a:r>
              <a:rPr lang="el-GR" sz="2800" b="1" i="0" u="none" strike="noStrike" cap="none">
                <a:solidFill>
                  <a:srgbClr val="FFFFFF"/>
                </a:solidFill>
                <a:latin typeface="Corbel"/>
                <a:ea typeface="Corbel"/>
                <a:cs typeface="Corbel"/>
                <a:sym typeface="Corbel"/>
              </a:rPr>
              <a:t>4</a:t>
            </a:r>
            <a:endParaRPr/>
          </a:p>
        </p:txBody>
      </p:sp>
      <p:sp>
        <p:nvSpPr>
          <p:cNvPr id="356" name="Google Shape;356;p16"/>
          <p:cNvSpPr/>
          <p:nvPr/>
        </p:nvSpPr>
        <p:spPr>
          <a:xfrm>
            <a:off x="5059563" y="5892611"/>
            <a:ext cx="6687936" cy="661582"/>
          </a:xfrm>
          <a:prstGeom prst="roundRect">
            <a:avLst>
              <a:gd name="adj" fmla="val 16667"/>
            </a:avLst>
          </a:prstGeom>
          <a:solidFill>
            <a:srgbClr val="FFEDCA"/>
          </a:solidFill>
          <a:ln>
            <a:noFill/>
          </a:ln>
          <a:effectLst>
            <a:outerShdw blurRad="149987" dist="250190" dir="8460000" algn="ctr">
              <a:srgbClr val="000000">
                <a:alpha val="2784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Corbel"/>
              <a:buNone/>
            </a:pPr>
            <a:r>
              <a:rPr lang="el-GR" sz="2000" b="0" i="0" u="none" strike="noStrike" cap="none">
                <a:solidFill>
                  <a:srgbClr val="000000"/>
                </a:solidFill>
                <a:latin typeface="Corbel"/>
                <a:ea typeface="Corbel"/>
                <a:cs typeface="Corbel"/>
                <a:sym typeface="Corbel"/>
              </a:rPr>
              <a:t>Πόσο μετρήσιμη είναι η αλλαγή σε αυτή τη συμπεριφορά, δράση ή πρακτική;</a:t>
            </a:r>
            <a:endParaRPr/>
          </a:p>
        </p:txBody>
      </p:sp>
      <p:sp>
        <p:nvSpPr>
          <p:cNvPr id="357" name="Google Shape;357;p16"/>
          <p:cNvSpPr/>
          <p:nvPr/>
        </p:nvSpPr>
        <p:spPr>
          <a:xfrm>
            <a:off x="4603036" y="5890509"/>
            <a:ext cx="640080" cy="640080"/>
          </a:xfrm>
          <a:prstGeom prst="ellipse">
            <a:avLst/>
          </a:prstGeom>
          <a:solidFill>
            <a:schemeClr val="accent1"/>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2800"/>
              <a:buFont typeface="Corbel"/>
              <a:buNone/>
            </a:pPr>
            <a:r>
              <a:rPr lang="el-GR" sz="2800" b="1" i="0" u="none" strike="noStrike" cap="none">
                <a:solidFill>
                  <a:srgbClr val="FFFFFF"/>
                </a:solidFill>
                <a:latin typeface="Corbel"/>
                <a:ea typeface="Corbel"/>
                <a:cs typeface="Corbel"/>
                <a:sym typeface="Corbel"/>
              </a:rPr>
              <a:t>5</a:t>
            </a:r>
            <a:endParaRPr sz="2800" b="1" i="0" u="none" strike="noStrike" cap="none">
              <a:solidFill>
                <a:srgbClr val="FFFFFF"/>
              </a:solidFill>
              <a:latin typeface="Corbel"/>
              <a:ea typeface="Corbel"/>
              <a:cs typeface="Corbel"/>
              <a:sym typeface="Corbel"/>
            </a:endParaRPr>
          </a:p>
        </p:txBody>
      </p:sp>
      <p:sp>
        <p:nvSpPr>
          <p:cNvPr id="358" name="Google Shape;358;p16"/>
          <p:cNvSpPr txBox="1"/>
          <p:nvPr/>
        </p:nvSpPr>
        <p:spPr>
          <a:xfrm>
            <a:off x="741467" y="2653471"/>
            <a:ext cx="3017733" cy="3477875"/>
          </a:xfrm>
          <a:prstGeom prst="rect">
            <a:avLst/>
          </a:prstGeom>
          <a:noFill/>
          <a:ln w="9525" cap="flat" cmpd="sng">
            <a:solidFill>
              <a:srgbClr val="BFBFBF"/>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000">
                <a:solidFill>
                  <a:schemeClr val="dk1"/>
                </a:solidFill>
                <a:latin typeface="Corbel"/>
                <a:ea typeface="Corbel"/>
                <a:cs typeface="Corbel"/>
                <a:sym typeface="Corbel"/>
              </a:rPr>
              <a:t>Με βάση τα θέματα προβληματισμού που ταυτοποιήσατε, έχετε συλλέξει πληροφορίες για περισσότερες πρακτικές ή συμπεριφορές από όσες έχετε τον χρόνο και τις πηγές για να ασχοληθείτε, και επομένως πρέπει να θέσετε προτεραιότητες. </a:t>
            </a:r>
            <a:endParaRPr/>
          </a:p>
          <a:p>
            <a:pPr marL="0" marR="0" lvl="0" indent="0" algn="ctr" rtl="0">
              <a:spcBef>
                <a:spcPts val="0"/>
              </a:spcBef>
              <a:spcAft>
                <a:spcPts val="0"/>
              </a:spcAft>
              <a:buNone/>
            </a:pPr>
            <a:endParaRPr sz="2000">
              <a:solidFill>
                <a:schemeClr val="accent1"/>
              </a:solidFill>
              <a:latin typeface="Corbel"/>
              <a:ea typeface="Corbel"/>
              <a:cs typeface="Corbel"/>
              <a:sym typeface="Corbel"/>
            </a:endParaRPr>
          </a:p>
        </p:txBody>
      </p:sp>
      <p:sp>
        <p:nvSpPr>
          <p:cNvPr id="359" name="Google Shape;359;p16"/>
          <p:cNvSpPr txBox="1"/>
          <p:nvPr/>
        </p:nvSpPr>
        <p:spPr>
          <a:xfrm>
            <a:off x="4741630" y="2126356"/>
            <a:ext cx="7005868"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000" b="1" i="0" u="none" strike="noStrike" cap="none" dirty="0">
                <a:solidFill>
                  <a:schemeClr val="accent2"/>
                </a:solidFill>
                <a:latin typeface="Corbel"/>
                <a:ea typeface="Corbel"/>
                <a:cs typeface="Corbel"/>
                <a:sym typeface="Corbel"/>
              </a:rPr>
              <a:t>Αξιολογήστε τις συμπεριφορές με βάση:</a:t>
            </a:r>
            <a:endParaRPr sz="1800" b="1" dirty="0">
              <a:solidFill>
                <a:schemeClr val="accent2"/>
              </a:solidFill>
              <a:latin typeface="Avenir"/>
              <a:ea typeface="Avenir"/>
              <a:cs typeface="Avenir"/>
              <a:sym typeface="Aveni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5" name="Google Shape;365;p17"/>
          <p:cNvSpPr/>
          <p:nvPr/>
        </p:nvSpPr>
        <p:spPr>
          <a:xfrm>
            <a:off x="5059563" y="2550070"/>
            <a:ext cx="6687936" cy="661582"/>
          </a:xfrm>
          <a:prstGeom prst="roundRect">
            <a:avLst>
              <a:gd name="adj" fmla="val 16667"/>
            </a:avLst>
          </a:prstGeom>
          <a:solidFill>
            <a:srgbClr val="FFEDCA"/>
          </a:solidFill>
          <a:ln>
            <a:noFill/>
          </a:ln>
          <a:effectLst>
            <a:outerShdw blurRad="149987" dist="250190" dir="8460000" algn="ctr">
              <a:srgbClr val="000000">
                <a:alpha val="2784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Corbel"/>
              <a:buNone/>
            </a:pPr>
            <a:r>
              <a:rPr lang="el-GR" sz="2000" b="0" i="0" u="none" strike="noStrike" cap="none">
                <a:solidFill>
                  <a:srgbClr val="000000"/>
                </a:solidFill>
                <a:latin typeface="Corbel"/>
                <a:ea typeface="Corbel"/>
                <a:cs typeface="Corbel"/>
                <a:sym typeface="Corbel"/>
              </a:rPr>
              <a:t>Πόσο σημαντικό είναι να αλλάξετε αυτή τη συμπεριφορά;</a:t>
            </a:r>
            <a:endParaRPr/>
          </a:p>
        </p:txBody>
      </p:sp>
      <p:sp>
        <p:nvSpPr>
          <p:cNvPr id="366" name="Google Shape;366;p17"/>
          <p:cNvSpPr/>
          <p:nvPr/>
        </p:nvSpPr>
        <p:spPr>
          <a:xfrm>
            <a:off x="4603036" y="2533139"/>
            <a:ext cx="640080" cy="640080"/>
          </a:xfrm>
          <a:prstGeom prst="ellipse">
            <a:avLst/>
          </a:prstGeom>
          <a:solidFill>
            <a:schemeClr val="accent1"/>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2800"/>
              <a:buFont typeface="Corbel"/>
              <a:buNone/>
            </a:pPr>
            <a:r>
              <a:rPr lang="el-GR" sz="2800" b="1" i="0" u="none" strike="noStrike" cap="none">
                <a:solidFill>
                  <a:srgbClr val="FFFFFF"/>
                </a:solidFill>
                <a:latin typeface="Corbel"/>
                <a:ea typeface="Corbel"/>
                <a:cs typeface="Corbel"/>
                <a:sym typeface="Corbel"/>
              </a:rPr>
              <a:t>1</a:t>
            </a:r>
            <a:endParaRPr/>
          </a:p>
        </p:txBody>
      </p:sp>
      <p:sp>
        <p:nvSpPr>
          <p:cNvPr id="367" name="Google Shape;367;p17"/>
          <p:cNvSpPr txBox="1"/>
          <p:nvPr/>
        </p:nvSpPr>
        <p:spPr>
          <a:xfrm>
            <a:off x="741467" y="2653471"/>
            <a:ext cx="3017733" cy="2462213"/>
          </a:xfrm>
          <a:prstGeom prst="rect">
            <a:avLst/>
          </a:prstGeom>
          <a:noFill/>
          <a:ln w="9525" cap="flat" cmpd="sng">
            <a:solidFill>
              <a:srgbClr val="BFBFBF"/>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200">
                <a:solidFill>
                  <a:schemeClr val="dk1"/>
                </a:solidFill>
                <a:latin typeface="Corbel"/>
                <a:ea typeface="Corbel"/>
                <a:cs typeface="Corbel"/>
                <a:sym typeface="Corbel"/>
              </a:rPr>
              <a:t>Είναι η συγκεκριμένη συμπεριφορά ξεκάθαρα παράγοντας του θέματος που μας αφορά στο συγκεκριμένο κοινό-στόχο ή πληθυσμό;</a:t>
            </a:r>
            <a:endParaRPr sz="2200">
              <a:solidFill>
                <a:schemeClr val="dk1"/>
              </a:solidFill>
              <a:latin typeface="Corbel"/>
              <a:ea typeface="Corbel"/>
              <a:cs typeface="Corbel"/>
              <a:sym typeface="Corbel"/>
            </a:endParaRPr>
          </a:p>
        </p:txBody>
      </p:sp>
      <p:sp>
        <p:nvSpPr>
          <p:cNvPr id="368" name="Google Shape;368;p17"/>
          <p:cNvSpPr txBox="1"/>
          <p:nvPr/>
        </p:nvSpPr>
        <p:spPr>
          <a:xfrm>
            <a:off x="4741630" y="2126356"/>
            <a:ext cx="7005868"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000" b="1" i="0" u="none" strike="noStrike" cap="none" dirty="0">
                <a:solidFill>
                  <a:schemeClr val="accent2"/>
                </a:solidFill>
                <a:latin typeface="Corbel"/>
                <a:ea typeface="Corbel"/>
                <a:cs typeface="Corbel"/>
                <a:sym typeface="Corbel"/>
              </a:rPr>
              <a:t>Αξιολογήστε τις συμπεριφορές με βάση:</a:t>
            </a:r>
            <a:endParaRPr sz="1800" b="1" dirty="0">
              <a:solidFill>
                <a:schemeClr val="accent2"/>
              </a:solidFill>
              <a:latin typeface="Avenir"/>
              <a:ea typeface="Avenir"/>
              <a:cs typeface="Avenir"/>
              <a:sym typeface="Avenir"/>
            </a:endParaRPr>
          </a:p>
        </p:txBody>
      </p:sp>
      <p:sp>
        <p:nvSpPr>
          <p:cNvPr id="2" name="Google Shape;347;p16">
            <a:extLst>
              <a:ext uri="{FF2B5EF4-FFF2-40B4-BE49-F238E27FC236}">
                <a16:creationId xmlns:a16="http://schemas.microsoft.com/office/drawing/2014/main" id="{75BF9020-1090-14B5-0FB1-0E987E4370C2}"/>
              </a:ext>
            </a:extLst>
          </p:cNvPr>
          <p:cNvSpPr txBox="1"/>
          <p:nvPr/>
        </p:nvSpPr>
        <p:spPr>
          <a:xfrm>
            <a:off x="223667" y="726654"/>
            <a:ext cx="11777833" cy="725948"/>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chemeClr val="accent2"/>
              </a:buClr>
              <a:buSzPct val="100000"/>
              <a:buFont typeface="Corbel"/>
              <a:buNone/>
            </a:pPr>
            <a:r>
              <a:rPr lang="el-GR" sz="2800" b="1" dirty="0">
                <a:solidFill>
                  <a:schemeClr val="accent2"/>
                </a:solidFill>
                <a:latin typeface="Corbel"/>
                <a:ea typeface="Corbel"/>
                <a:cs typeface="Corbel"/>
                <a:sym typeface="Corbel"/>
              </a:rPr>
              <a:t>ΚΡΙΤΗΡΙΑ ΠΡΟΤΕΡΑΙΟΠΟΙΗΣΗΣ ΣΥΜΠΕΡΙΦΟΡΩΝ:</a:t>
            </a:r>
            <a:endParaRPr sz="2800" b="1" dirty="0">
              <a:solidFill>
                <a:schemeClr val="accent1"/>
              </a:solidFill>
              <a:latin typeface="Corbel"/>
              <a:ea typeface="Corbel"/>
              <a:cs typeface="Corbel"/>
              <a:sym typeface="Corbe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4" name="Google Shape;374;p18"/>
          <p:cNvSpPr/>
          <p:nvPr/>
        </p:nvSpPr>
        <p:spPr>
          <a:xfrm>
            <a:off x="5059563" y="2550070"/>
            <a:ext cx="6687936" cy="661582"/>
          </a:xfrm>
          <a:prstGeom prst="roundRect">
            <a:avLst>
              <a:gd name="adj" fmla="val 16667"/>
            </a:avLst>
          </a:prstGeom>
          <a:solidFill>
            <a:srgbClr val="FFEDCA"/>
          </a:solidFill>
          <a:ln>
            <a:noFill/>
          </a:ln>
          <a:effectLst>
            <a:outerShdw blurRad="149987" dist="250190" dir="8460000" algn="ctr">
              <a:srgbClr val="000000">
                <a:alpha val="2784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Corbel"/>
              <a:buNone/>
            </a:pPr>
            <a:r>
              <a:rPr lang="el-GR" sz="2000" b="0" i="0" u="none" strike="noStrike" cap="none">
                <a:solidFill>
                  <a:srgbClr val="000000"/>
                </a:solidFill>
                <a:latin typeface="Corbel"/>
                <a:ea typeface="Corbel"/>
                <a:cs typeface="Corbel"/>
                <a:sym typeface="Corbel"/>
              </a:rPr>
              <a:t>Πόσο σημαντικό είναι να αλλάξετε αυτή τη συμπεριφορά;</a:t>
            </a:r>
            <a:endParaRPr/>
          </a:p>
        </p:txBody>
      </p:sp>
      <p:sp>
        <p:nvSpPr>
          <p:cNvPr id="375" name="Google Shape;375;p18"/>
          <p:cNvSpPr/>
          <p:nvPr/>
        </p:nvSpPr>
        <p:spPr>
          <a:xfrm>
            <a:off x="4603036" y="2533139"/>
            <a:ext cx="640080" cy="640080"/>
          </a:xfrm>
          <a:prstGeom prst="ellipse">
            <a:avLst/>
          </a:prstGeom>
          <a:solidFill>
            <a:schemeClr val="accent1"/>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2800"/>
              <a:buFont typeface="Corbel"/>
              <a:buNone/>
            </a:pPr>
            <a:r>
              <a:rPr lang="el-GR" sz="2800" b="1" i="0" u="none" strike="noStrike" cap="none">
                <a:solidFill>
                  <a:srgbClr val="FFFFFF"/>
                </a:solidFill>
                <a:latin typeface="Corbel"/>
                <a:ea typeface="Corbel"/>
                <a:cs typeface="Corbel"/>
                <a:sym typeface="Corbel"/>
              </a:rPr>
              <a:t>1</a:t>
            </a:r>
            <a:endParaRPr/>
          </a:p>
        </p:txBody>
      </p:sp>
      <p:sp>
        <p:nvSpPr>
          <p:cNvPr id="376" name="Google Shape;376;p18"/>
          <p:cNvSpPr/>
          <p:nvPr/>
        </p:nvSpPr>
        <p:spPr>
          <a:xfrm>
            <a:off x="5059561" y="3394945"/>
            <a:ext cx="6687937" cy="661582"/>
          </a:xfrm>
          <a:prstGeom prst="roundRect">
            <a:avLst>
              <a:gd name="adj" fmla="val 16667"/>
            </a:avLst>
          </a:prstGeom>
          <a:solidFill>
            <a:srgbClr val="FFDC95"/>
          </a:solidFill>
          <a:ln>
            <a:noFill/>
          </a:ln>
          <a:effectLst>
            <a:outerShdw blurRad="149987" dist="250190" dir="8460000" algn="ctr">
              <a:srgbClr val="000000">
                <a:alpha val="2784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Corbel"/>
              <a:buNone/>
            </a:pPr>
            <a:r>
              <a:rPr lang="el-GR" sz="2000" b="0" i="0" u="none" strike="noStrike" cap="none">
                <a:solidFill>
                  <a:srgbClr val="000000"/>
                </a:solidFill>
                <a:latin typeface="Corbel"/>
                <a:ea typeface="Corbel"/>
                <a:cs typeface="Corbel"/>
                <a:sym typeface="Corbel"/>
              </a:rPr>
              <a:t> Πόσο τροποποιήσιμες είναι οι συμπεριφορές ή οι πρακτικές από τις εκπαιδευτικές μεθόδους;</a:t>
            </a:r>
            <a:endParaRPr sz="2000" b="0" i="0" u="none" strike="noStrike" cap="none">
              <a:solidFill>
                <a:srgbClr val="000000"/>
              </a:solidFill>
              <a:latin typeface="Corbel"/>
              <a:ea typeface="Corbel"/>
              <a:cs typeface="Corbel"/>
              <a:sym typeface="Corbel"/>
            </a:endParaRPr>
          </a:p>
        </p:txBody>
      </p:sp>
      <p:sp>
        <p:nvSpPr>
          <p:cNvPr id="377" name="Google Shape;377;p18"/>
          <p:cNvSpPr/>
          <p:nvPr/>
        </p:nvSpPr>
        <p:spPr>
          <a:xfrm>
            <a:off x="4603036" y="3372129"/>
            <a:ext cx="640080" cy="640080"/>
          </a:xfrm>
          <a:prstGeom prst="ellipse">
            <a:avLst/>
          </a:prstGeom>
          <a:solidFill>
            <a:schemeClr val="accent2"/>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2800"/>
              <a:buFont typeface="Corbel"/>
              <a:buNone/>
            </a:pPr>
            <a:r>
              <a:rPr lang="el-GR" sz="2800" b="1" i="0" u="none" strike="noStrike" cap="none">
                <a:solidFill>
                  <a:srgbClr val="FFFFFF"/>
                </a:solidFill>
                <a:latin typeface="Corbel"/>
                <a:ea typeface="Corbel"/>
                <a:cs typeface="Corbel"/>
                <a:sym typeface="Corbel"/>
              </a:rPr>
              <a:t>2</a:t>
            </a:r>
            <a:endParaRPr/>
          </a:p>
        </p:txBody>
      </p:sp>
      <p:sp>
        <p:nvSpPr>
          <p:cNvPr id="378" name="Google Shape;378;p18"/>
          <p:cNvSpPr txBox="1"/>
          <p:nvPr/>
        </p:nvSpPr>
        <p:spPr>
          <a:xfrm>
            <a:off x="4741630" y="2126356"/>
            <a:ext cx="7005868"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000" b="1" i="0" u="none" strike="noStrike" cap="none" dirty="0">
                <a:solidFill>
                  <a:schemeClr val="accent2"/>
                </a:solidFill>
                <a:latin typeface="Corbel"/>
                <a:ea typeface="Corbel"/>
                <a:cs typeface="Corbel"/>
                <a:sym typeface="Corbel"/>
              </a:rPr>
              <a:t>Αξιολογήστε τις συμπεριφορές με βάση:</a:t>
            </a:r>
            <a:endParaRPr sz="1800" b="1" dirty="0">
              <a:solidFill>
                <a:schemeClr val="accent2"/>
              </a:solidFill>
              <a:latin typeface="Avenir"/>
              <a:ea typeface="Avenir"/>
              <a:cs typeface="Avenir"/>
              <a:sym typeface="Avenir"/>
            </a:endParaRPr>
          </a:p>
        </p:txBody>
      </p:sp>
      <p:sp>
        <p:nvSpPr>
          <p:cNvPr id="379" name="Google Shape;379;p18"/>
          <p:cNvSpPr txBox="1"/>
          <p:nvPr/>
        </p:nvSpPr>
        <p:spPr>
          <a:xfrm>
            <a:off x="685966" y="2326411"/>
            <a:ext cx="3200234" cy="3170099"/>
          </a:xfrm>
          <a:prstGeom prst="rect">
            <a:avLst/>
          </a:prstGeom>
          <a:noFill/>
          <a:ln w="9525" cap="flat" cmpd="sng">
            <a:solidFill>
              <a:srgbClr val="7F7F7F"/>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000">
                <a:solidFill>
                  <a:schemeClr val="dk1"/>
                </a:solidFill>
                <a:latin typeface="Corbel"/>
                <a:ea typeface="Corbel"/>
                <a:cs typeface="Corbel"/>
                <a:sym typeface="Corbel"/>
              </a:rPr>
              <a:t>Η κρίση για την τροποποίηση συμπεριφοράς μπορεί να βασιστεί σε αποδείξεις από τη βιβλιογραφία, που έχουν υποδείξει ότι αντίστοιχες συμπεριφορές έχουν τροποποιηθεί και παλαιότερα σε παρεμβάσεις.</a:t>
            </a:r>
            <a:endParaRPr/>
          </a:p>
        </p:txBody>
      </p:sp>
      <p:sp>
        <p:nvSpPr>
          <p:cNvPr id="2" name="Google Shape;347;p16">
            <a:extLst>
              <a:ext uri="{FF2B5EF4-FFF2-40B4-BE49-F238E27FC236}">
                <a16:creationId xmlns:a16="http://schemas.microsoft.com/office/drawing/2014/main" id="{FE27C475-06DA-DB88-7C27-D41F9C0A74EC}"/>
              </a:ext>
            </a:extLst>
          </p:cNvPr>
          <p:cNvSpPr txBox="1"/>
          <p:nvPr/>
        </p:nvSpPr>
        <p:spPr>
          <a:xfrm>
            <a:off x="223667" y="726654"/>
            <a:ext cx="11777833" cy="725948"/>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chemeClr val="accent2"/>
              </a:buClr>
              <a:buSzPct val="100000"/>
              <a:buFont typeface="Corbel"/>
              <a:buNone/>
            </a:pPr>
            <a:r>
              <a:rPr lang="el-GR" sz="2800" b="1" dirty="0">
                <a:solidFill>
                  <a:schemeClr val="accent2"/>
                </a:solidFill>
                <a:latin typeface="Corbel"/>
                <a:ea typeface="Corbel"/>
                <a:cs typeface="Corbel"/>
                <a:sym typeface="Corbel"/>
              </a:rPr>
              <a:t>ΚΡΙΤΗΡΙΑ ΠΡΟΤΕΡΑΙΟΠΟΙΗΣΗΣ ΣΥΜΠΕΡΙΦΟΡΩΝ:</a:t>
            </a:r>
            <a:endParaRPr sz="2800" b="1" dirty="0">
              <a:solidFill>
                <a:schemeClr val="accent1"/>
              </a:solidFill>
              <a:latin typeface="Corbel"/>
              <a:ea typeface="Corbel"/>
              <a:cs typeface="Corbel"/>
              <a:sym typeface="Corbe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19"/>
          <p:cNvSpPr/>
          <p:nvPr/>
        </p:nvSpPr>
        <p:spPr>
          <a:xfrm>
            <a:off x="5084064" y="2641600"/>
            <a:ext cx="6371336" cy="419100"/>
          </a:xfrm>
          <a:prstGeom prst="rect">
            <a:avLst/>
          </a:prstGeom>
          <a:solidFill>
            <a:schemeClr val="lt2"/>
          </a:solidFill>
          <a:ln w="12700" cap="flat" cmpd="sng">
            <a:solidFill>
              <a:schemeClr val="l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venir"/>
              <a:ea typeface="Avenir"/>
              <a:cs typeface="Avenir"/>
              <a:sym typeface="Avenir"/>
            </a:endParaRPr>
          </a:p>
        </p:txBody>
      </p:sp>
      <p:sp>
        <p:nvSpPr>
          <p:cNvPr id="385" name="Google Shape;385;p19"/>
          <p:cNvSpPr txBox="1"/>
          <p:nvPr/>
        </p:nvSpPr>
        <p:spPr>
          <a:xfrm>
            <a:off x="1504950" y="2120274"/>
            <a:ext cx="8775700" cy="707846"/>
          </a:xfrm>
          <a:prstGeom prst="rect">
            <a:avLst/>
          </a:prstGeom>
          <a:noFill/>
          <a:ln w="9525"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000" dirty="0">
                <a:solidFill>
                  <a:schemeClr val="dk1"/>
                </a:solidFill>
                <a:latin typeface="Corbel"/>
                <a:ea typeface="Corbel"/>
                <a:cs typeface="Corbel"/>
                <a:sym typeface="Corbel"/>
              </a:rPr>
              <a:t>Μελέτες έχουν δείξει ότι οι πιθανότητες τα άτομα να δεχθούν και να υιοθετήσουν μια αλλαγή επηρεάζεται από τα ακόλουθα:</a:t>
            </a:r>
            <a:endParaRPr sz="2000" dirty="0"/>
          </a:p>
        </p:txBody>
      </p:sp>
      <p:sp>
        <p:nvSpPr>
          <p:cNvPr id="386" name="Google Shape;386;p19"/>
          <p:cNvSpPr txBox="1"/>
          <p:nvPr/>
        </p:nvSpPr>
        <p:spPr>
          <a:xfrm>
            <a:off x="669925" y="3227231"/>
            <a:ext cx="5426075" cy="3170058"/>
          </a:xfrm>
          <a:prstGeom prst="rect">
            <a:avLst/>
          </a:prstGeom>
          <a:noFill/>
          <a:ln>
            <a:noFill/>
          </a:ln>
        </p:spPr>
        <p:txBody>
          <a:bodyPr spcFirstLastPara="1" wrap="square" lIns="91425" tIns="45700" rIns="91425" bIns="45700" anchor="t" anchorCtr="0">
            <a:spAutoFit/>
          </a:bodyPr>
          <a:lstStyle/>
          <a:p>
            <a:pPr marL="285750" marR="0" lvl="0" indent="-285750" algn="just" rtl="0">
              <a:spcBef>
                <a:spcPts val="0"/>
              </a:spcBef>
              <a:spcAft>
                <a:spcPts val="0"/>
              </a:spcAft>
              <a:buClr>
                <a:schemeClr val="dk1"/>
              </a:buClr>
              <a:buSzPts val="1800"/>
              <a:buFont typeface="Noto Sans Symbols"/>
              <a:buChar char="▪"/>
            </a:pPr>
            <a:r>
              <a:rPr lang="el-GR" sz="2000" b="1" dirty="0">
                <a:solidFill>
                  <a:schemeClr val="dk1"/>
                </a:solidFill>
                <a:latin typeface="Corbel"/>
                <a:ea typeface="Corbel"/>
                <a:cs typeface="Corbel"/>
                <a:sym typeface="Corbel"/>
              </a:rPr>
              <a:t>Σχετικό πλεονέκτημα. </a:t>
            </a:r>
            <a:r>
              <a:rPr lang="el-GR" sz="2000" dirty="0">
                <a:solidFill>
                  <a:schemeClr val="dk1"/>
                </a:solidFill>
                <a:latin typeface="Corbel"/>
                <a:ea typeface="Corbel"/>
                <a:cs typeface="Corbel"/>
                <a:sym typeface="Corbel"/>
              </a:rPr>
              <a:t>Γιατί αυτή η συμπεριφορά είναι καλύτερη από την υπάρχουσα; </a:t>
            </a:r>
            <a:endParaRPr sz="2000" dirty="0"/>
          </a:p>
          <a:p>
            <a:pPr marL="285750" marR="0" lvl="0" indent="-285750" algn="just" rtl="0">
              <a:spcBef>
                <a:spcPts val="0"/>
              </a:spcBef>
              <a:spcAft>
                <a:spcPts val="0"/>
              </a:spcAft>
              <a:buClr>
                <a:schemeClr val="dk1"/>
              </a:buClr>
              <a:buSzPts val="1800"/>
              <a:buFont typeface="Noto Sans Symbols"/>
              <a:buChar char="▪"/>
            </a:pPr>
            <a:r>
              <a:rPr lang="el-GR" sz="2000" b="1" dirty="0">
                <a:solidFill>
                  <a:schemeClr val="dk1"/>
                </a:solidFill>
                <a:latin typeface="Corbel"/>
                <a:ea typeface="Corbel"/>
                <a:cs typeface="Corbel"/>
                <a:sym typeface="Corbel"/>
              </a:rPr>
              <a:t>Πολυπλοκότητα</a:t>
            </a:r>
            <a:r>
              <a:rPr lang="el-GR" sz="2000" dirty="0">
                <a:solidFill>
                  <a:schemeClr val="dk1"/>
                </a:solidFill>
                <a:latin typeface="Corbel"/>
                <a:ea typeface="Corbel"/>
                <a:cs typeface="Corbel"/>
                <a:sym typeface="Corbel"/>
              </a:rPr>
              <a:t>. Είναι αρκετά απλό για εμένα ώστε να το κατανοήσω και να το εφαρμόσω;</a:t>
            </a:r>
            <a:endParaRPr sz="2000" dirty="0"/>
          </a:p>
          <a:p>
            <a:pPr marL="285750" marR="0" lvl="0" indent="-285750" algn="just" rtl="0">
              <a:spcBef>
                <a:spcPts val="0"/>
              </a:spcBef>
              <a:spcAft>
                <a:spcPts val="0"/>
              </a:spcAft>
              <a:buClr>
                <a:schemeClr val="dk1"/>
              </a:buClr>
              <a:buSzPts val="1800"/>
              <a:buFont typeface="Noto Sans Symbols"/>
              <a:buChar char="▪"/>
            </a:pPr>
            <a:r>
              <a:rPr lang="el-GR" sz="2000" dirty="0">
                <a:solidFill>
                  <a:schemeClr val="dk1"/>
                </a:solidFill>
                <a:latin typeface="Corbel"/>
                <a:ea typeface="Corbel"/>
                <a:cs typeface="Corbel"/>
                <a:sym typeface="Corbel"/>
              </a:rPr>
              <a:t> </a:t>
            </a:r>
            <a:r>
              <a:rPr lang="el-GR" sz="2000" b="1" dirty="0">
                <a:solidFill>
                  <a:schemeClr val="dk1"/>
                </a:solidFill>
                <a:latin typeface="Corbel"/>
                <a:ea typeface="Corbel"/>
                <a:cs typeface="Corbel"/>
                <a:sym typeface="Corbel"/>
              </a:rPr>
              <a:t>Συμβατότητα</a:t>
            </a:r>
            <a:r>
              <a:rPr lang="el-GR" sz="2000" dirty="0">
                <a:solidFill>
                  <a:schemeClr val="dk1"/>
                </a:solidFill>
                <a:latin typeface="Corbel"/>
                <a:ea typeface="Corbel"/>
                <a:cs typeface="Corbel"/>
                <a:sym typeface="Corbel"/>
              </a:rPr>
              <a:t>. Πώς είναι σχετικά με τον τρόπο που ζω; Συνιστώμενες συμπεριφορές που είναι παρόμοιες με τις υπάρχουσες είναι πιθανότερο να υιοθετηθούν.</a:t>
            </a:r>
            <a:endParaRPr sz="2000" dirty="0"/>
          </a:p>
        </p:txBody>
      </p:sp>
      <p:sp>
        <p:nvSpPr>
          <p:cNvPr id="387" name="Google Shape;387;p19"/>
          <p:cNvSpPr txBox="1"/>
          <p:nvPr/>
        </p:nvSpPr>
        <p:spPr>
          <a:xfrm>
            <a:off x="6438900" y="3228103"/>
            <a:ext cx="4013200" cy="3170058"/>
          </a:xfrm>
          <a:prstGeom prst="rect">
            <a:avLst/>
          </a:prstGeom>
          <a:noFill/>
          <a:ln>
            <a:noFill/>
          </a:ln>
        </p:spPr>
        <p:txBody>
          <a:bodyPr spcFirstLastPara="1" wrap="square" lIns="91425" tIns="45700" rIns="91425" bIns="45700" anchor="t" anchorCtr="0">
            <a:spAutoFit/>
          </a:bodyPr>
          <a:lstStyle/>
          <a:p>
            <a:pPr marL="285750" marR="0" lvl="0" indent="-285750" algn="just" rtl="0">
              <a:lnSpc>
                <a:spcPct val="100000"/>
              </a:lnSpc>
              <a:spcBef>
                <a:spcPts val="0"/>
              </a:spcBef>
              <a:spcAft>
                <a:spcPts val="0"/>
              </a:spcAft>
              <a:buClr>
                <a:srgbClr val="000000"/>
              </a:buClr>
              <a:buSzPts val="1800"/>
              <a:buFont typeface="Noto Sans Symbols"/>
              <a:buChar char="▪"/>
            </a:pPr>
            <a:r>
              <a:rPr lang="el-GR" sz="2000" b="1" i="0" u="none" strike="noStrike" cap="none" dirty="0">
                <a:solidFill>
                  <a:srgbClr val="000000"/>
                </a:solidFill>
                <a:latin typeface="Corbel"/>
                <a:ea typeface="Corbel"/>
                <a:cs typeface="Corbel"/>
                <a:sym typeface="Corbel"/>
              </a:rPr>
              <a:t>Δογματικότητα</a:t>
            </a:r>
            <a:r>
              <a:rPr lang="el-GR" sz="2000" b="0" i="0" u="none" strike="noStrike" cap="none" dirty="0">
                <a:solidFill>
                  <a:srgbClr val="000000"/>
                </a:solidFill>
                <a:latin typeface="Corbel"/>
                <a:ea typeface="Corbel"/>
                <a:cs typeface="Corbel"/>
                <a:sym typeface="Corbel"/>
              </a:rPr>
              <a:t>. Μπορώ να το δοκιμάσω πρώτα πριν δεσμευτώ να το ακολουθήσω για μεγάλο χρονικό διάστημα;</a:t>
            </a:r>
            <a:endParaRPr sz="2000" dirty="0"/>
          </a:p>
          <a:p>
            <a:pPr marL="285750" marR="0" lvl="0" indent="-285750" algn="just" rtl="0">
              <a:lnSpc>
                <a:spcPct val="100000"/>
              </a:lnSpc>
              <a:spcBef>
                <a:spcPts val="0"/>
              </a:spcBef>
              <a:spcAft>
                <a:spcPts val="0"/>
              </a:spcAft>
              <a:buClr>
                <a:srgbClr val="000000"/>
              </a:buClr>
              <a:buSzPts val="1800"/>
              <a:buFont typeface="Noto Sans Symbols"/>
              <a:buChar char="▪"/>
            </a:pPr>
            <a:r>
              <a:rPr lang="el-GR" sz="2000" b="1" i="0" u="none" strike="noStrike" cap="none" dirty="0">
                <a:solidFill>
                  <a:srgbClr val="000000"/>
                </a:solidFill>
                <a:latin typeface="Corbel"/>
                <a:ea typeface="Corbel"/>
                <a:cs typeface="Corbel"/>
                <a:sym typeface="Corbel"/>
              </a:rPr>
              <a:t>Παρατηρητικότητα</a:t>
            </a:r>
            <a:r>
              <a:rPr lang="el-GR" sz="2000" b="0" i="0" u="none" strike="noStrike" cap="none" dirty="0">
                <a:solidFill>
                  <a:srgbClr val="000000"/>
                </a:solidFill>
                <a:latin typeface="Corbel"/>
                <a:ea typeface="Corbel"/>
                <a:cs typeface="Corbel"/>
                <a:sym typeface="Corbel"/>
              </a:rPr>
              <a:t>. Μπορώ να δω τι συμβαίνει σε άλλους ή σε μένα όταν το εφαρμόσουμε; Τα ξεκάθαρα ορατά πλεονεκτήματα είναι πιθανότερο να παροτρύνουν την υιοθέτηση.</a:t>
            </a:r>
            <a:endParaRPr sz="2000" b="0" i="0" u="none" strike="noStrike" cap="none" dirty="0">
              <a:solidFill>
                <a:srgbClr val="000000"/>
              </a:solidFill>
              <a:latin typeface="Corbel"/>
              <a:ea typeface="Corbel"/>
              <a:cs typeface="Corbel"/>
              <a:sym typeface="Corbel"/>
            </a:endParaRPr>
          </a:p>
        </p:txBody>
      </p:sp>
      <p:sp>
        <p:nvSpPr>
          <p:cNvPr id="388" name="Google Shape;388;p19"/>
          <p:cNvSpPr/>
          <p:nvPr/>
        </p:nvSpPr>
        <p:spPr>
          <a:xfrm>
            <a:off x="3094931" y="555909"/>
            <a:ext cx="6687937" cy="661582"/>
          </a:xfrm>
          <a:prstGeom prst="roundRect">
            <a:avLst>
              <a:gd name="adj" fmla="val 16667"/>
            </a:avLst>
          </a:prstGeom>
          <a:solidFill>
            <a:srgbClr val="FFDC95"/>
          </a:solidFill>
          <a:ln>
            <a:noFill/>
          </a:ln>
          <a:effectLst>
            <a:outerShdw blurRad="149987" dist="250190" dir="8460000" algn="ctr">
              <a:srgbClr val="000000">
                <a:alpha val="2784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Corbel"/>
              <a:buNone/>
            </a:pPr>
            <a:r>
              <a:rPr lang="el-GR" sz="2000" b="0" i="0" u="none" strike="noStrike" cap="none">
                <a:solidFill>
                  <a:srgbClr val="000000"/>
                </a:solidFill>
                <a:latin typeface="Corbel"/>
                <a:ea typeface="Corbel"/>
                <a:cs typeface="Corbel"/>
                <a:sym typeface="Corbel"/>
              </a:rPr>
              <a:t> Πόσο τροποποιήσιμες είναι οι συμπεριφορές ή οι πρακτικές από τις εκπαιδευτικές μεθόδους;</a:t>
            </a:r>
            <a:endParaRPr sz="2000" b="0" i="0" u="none" strike="noStrike" cap="none">
              <a:solidFill>
                <a:srgbClr val="000000"/>
              </a:solidFill>
              <a:latin typeface="Corbel"/>
              <a:ea typeface="Corbel"/>
              <a:cs typeface="Corbel"/>
              <a:sym typeface="Corbel"/>
            </a:endParaRPr>
          </a:p>
        </p:txBody>
      </p:sp>
      <p:sp>
        <p:nvSpPr>
          <p:cNvPr id="389" name="Google Shape;389;p19"/>
          <p:cNvSpPr/>
          <p:nvPr/>
        </p:nvSpPr>
        <p:spPr>
          <a:xfrm>
            <a:off x="2638406" y="533093"/>
            <a:ext cx="640080" cy="640080"/>
          </a:xfrm>
          <a:prstGeom prst="ellipse">
            <a:avLst/>
          </a:prstGeom>
          <a:solidFill>
            <a:schemeClr val="accent2"/>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2800"/>
              <a:buFont typeface="Corbel"/>
              <a:buNone/>
            </a:pPr>
            <a:r>
              <a:rPr lang="el-GR" sz="2800" b="1" i="0" u="none" strike="noStrike" cap="none">
                <a:solidFill>
                  <a:srgbClr val="FFFFFF"/>
                </a:solidFill>
                <a:latin typeface="Corbel"/>
                <a:ea typeface="Corbel"/>
                <a:cs typeface="Corbel"/>
                <a:sym typeface="Corbel"/>
              </a:rPr>
              <a:t>2</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5" name="Google Shape;395;p20"/>
          <p:cNvSpPr/>
          <p:nvPr/>
        </p:nvSpPr>
        <p:spPr>
          <a:xfrm>
            <a:off x="5059563" y="2550070"/>
            <a:ext cx="6687936" cy="661582"/>
          </a:xfrm>
          <a:prstGeom prst="roundRect">
            <a:avLst>
              <a:gd name="adj" fmla="val 16667"/>
            </a:avLst>
          </a:prstGeom>
          <a:solidFill>
            <a:srgbClr val="FFEDCA"/>
          </a:solidFill>
          <a:ln>
            <a:noFill/>
          </a:ln>
          <a:effectLst>
            <a:outerShdw blurRad="149987" dist="250190" dir="8460000" algn="ctr">
              <a:srgbClr val="000000">
                <a:alpha val="2784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Corbel"/>
              <a:buNone/>
            </a:pPr>
            <a:r>
              <a:rPr lang="el-GR" sz="2000" b="0" i="0" u="none" strike="noStrike" cap="none">
                <a:solidFill>
                  <a:srgbClr val="000000"/>
                </a:solidFill>
                <a:latin typeface="Corbel"/>
                <a:ea typeface="Corbel"/>
                <a:cs typeface="Corbel"/>
                <a:sym typeface="Corbel"/>
              </a:rPr>
              <a:t>Πόσο σημαντικό είναι να αλλάξετε αυτή τη συμπεριφορά;</a:t>
            </a:r>
            <a:endParaRPr/>
          </a:p>
        </p:txBody>
      </p:sp>
      <p:sp>
        <p:nvSpPr>
          <p:cNvPr id="396" name="Google Shape;396;p20"/>
          <p:cNvSpPr/>
          <p:nvPr/>
        </p:nvSpPr>
        <p:spPr>
          <a:xfrm>
            <a:off x="4603036" y="2533139"/>
            <a:ext cx="640080" cy="640080"/>
          </a:xfrm>
          <a:prstGeom prst="ellipse">
            <a:avLst/>
          </a:prstGeom>
          <a:solidFill>
            <a:schemeClr val="accent1"/>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2800"/>
              <a:buFont typeface="Corbel"/>
              <a:buNone/>
            </a:pPr>
            <a:r>
              <a:rPr lang="el-GR" sz="2800" b="1" i="0" u="none" strike="noStrike" cap="none">
                <a:solidFill>
                  <a:srgbClr val="FFFFFF"/>
                </a:solidFill>
                <a:latin typeface="Corbel"/>
                <a:ea typeface="Corbel"/>
                <a:cs typeface="Corbel"/>
                <a:sym typeface="Corbel"/>
              </a:rPr>
              <a:t>1</a:t>
            </a:r>
            <a:endParaRPr/>
          </a:p>
        </p:txBody>
      </p:sp>
      <p:sp>
        <p:nvSpPr>
          <p:cNvPr id="397" name="Google Shape;397;p20"/>
          <p:cNvSpPr/>
          <p:nvPr/>
        </p:nvSpPr>
        <p:spPr>
          <a:xfrm>
            <a:off x="5059561" y="3394945"/>
            <a:ext cx="6687937" cy="661582"/>
          </a:xfrm>
          <a:prstGeom prst="roundRect">
            <a:avLst>
              <a:gd name="adj" fmla="val 16667"/>
            </a:avLst>
          </a:prstGeom>
          <a:solidFill>
            <a:srgbClr val="FFDC95"/>
          </a:solidFill>
          <a:ln>
            <a:noFill/>
          </a:ln>
          <a:effectLst>
            <a:outerShdw blurRad="149987" dist="250190" dir="8460000" algn="ctr">
              <a:srgbClr val="000000">
                <a:alpha val="2784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Corbel"/>
              <a:buNone/>
            </a:pPr>
            <a:r>
              <a:rPr lang="el-GR" sz="2000" b="0" i="0" u="none" strike="noStrike" cap="none">
                <a:solidFill>
                  <a:srgbClr val="000000"/>
                </a:solidFill>
                <a:latin typeface="Corbel"/>
                <a:ea typeface="Corbel"/>
                <a:cs typeface="Corbel"/>
                <a:sym typeface="Corbel"/>
              </a:rPr>
              <a:t> Πόσο τροποποιήσιμες είναι οι συμπεριφορές ή οι πρακτικές από τις εκπαιδευτικές μεθόδους;</a:t>
            </a:r>
            <a:endParaRPr sz="2000" b="0" i="0" u="none" strike="noStrike" cap="none">
              <a:solidFill>
                <a:srgbClr val="000000"/>
              </a:solidFill>
              <a:latin typeface="Corbel"/>
              <a:ea typeface="Corbel"/>
              <a:cs typeface="Corbel"/>
              <a:sym typeface="Corbel"/>
            </a:endParaRPr>
          </a:p>
        </p:txBody>
      </p:sp>
      <p:sp>
        <p:nvSpPr>
          <p:cNvPr id="398" name="Google Shape;398;p20"/>
          <p:cNvSpPr/>
          <p:nvPr/>
        </p:nvSpPr>
        <p:spPr>
          <a:xfrm>
            <a:off x="5059561" y="4246119"/>
            <a:ext cx="6687937" cy="661582"/>
          </a:xfrm>
          <a:prstGeom prst="roundRect">
            <a:avLst>
              <a:gd name="adj" fmla="val 16667"/>
            </a:avLst>
          </a:prstGeom>
          <a:solidFill>
            <a:srgbClr val="FFCC5F"/>
          </a:solidFill>
          <a:ln>
            <a:noFill/>
          </a:ln>
          <a:effectLst>
            <a:outerShdw blurRad="149987" dist="250190" dir="8460000" algn="ctr">
              <a:srgbClr val="000000">
                <a:alpha val="2784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Corbel"/>
              <a:buNone/>
            </a:pPr>
            <a:r>
              <a:rPr lang="el-GR" sz="2000" b="0" i="0" u="none" strike="noStrike" cap="none">
                <a:solidFill>
                  <a:srgbClr val="000000"/>
                </a:solidFill>
                <a:latin typeface="Corbel"/>
                <a:ea typeface="Corbel"/>
                <a:cs typeface="Corbel"/>
                <a:sym typeface="Corbel"/>
              </a:rPr>
              <a:t>Πόσο εφικτή είναι στην πράξη;</a:t>
            </a:r>
            <a:endParaRPr sz="2000" b="0" i="0" u="none" strike="noStrike" cap="none">
              <a:solidFill>
                <a:srgbClr val="000000"/>
              </a:solidFill>
              <a:latin typeface="Corbel"/>
              <a:ea typeface="Corbel"/>
              <a:cs typeface="Corbel"/>
              <a:sym typeface="Corbel"/>
            </a:endParaRPr>
          </a:p>
        </p:txBody>
      </p:sp>
      <p:sp>
        <p:nvSpPr>
          <p:cNvPr id="399" name="Google Shape;399;p20"/>
          <p:cNvSpPr/>
          <p:nvPr/>
        </p:nvSpPr>
        <p:spPr>
          <a:xfrm>
            <a:off x="4603036" y="3372129"/>
            <a:ext cx="640080" cy="640080"/>
          </a:xfrm>
          <a:prstGeom prst="ellipse">
            <a:avLst/>
          </a:prstGeom>
          <a:solidFill>
            <a:schemeClr val="accent2"/>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2800"/>
              <a:buFont typeface="Corbel"/>
              <a:buNone/>
            </a:pPr>
            <a:r>
              <a:rPr lang="el-GR" sz="2800" b="1" i="0" u="none" strike="noStrike" cap="none">
                <a:solidFill>
                  <a:srgbClr val="FFFFFF"/>
                </a:solidFill>
                <a:latin typeface="Corbel"/>
                <a:ea typeface="Corbel"/>
                <a:cs typeface="Corbel"/>
                <a:sym typeface="Corbel"/>
              </a:rPr>
              <a:t>2</a:t>
            </a:r>
            <a:endParaRPr/>
          </a:p>
        </p:txBody>
      </p:sp>
      <p:sp>
        <p:nvSpPr>
          <p:cNvPr id="400" name="Google Shape;400;p20"/>
          <p:cNvSpPr/>
          <p:nvPr/>
        </p:nvSpPr>
        <p:spPr>
          <a:xfrm>
            <a:off x="4603036" y="4181299"/>
            <a:ext cx="640080" cy="640080"/>
          </a:xfrm>
          <a:prstGeom prst="ellipse">
            <a:avLst/>
          </a:prstGeom>
          <a:solidFill>
            <a:srgbClr val="B77D00"/>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2800"/>
              <a:buFont typeface="Corbel"/>
              <a:buNone/>
            </a:pPr>
            <a:r>
              <a:rPr lang="el-GR" sz="2800" b="1" i="0" u="none" strike="noStrike" cap="none">
                <a:solidFill>
                  <a:srgbClr val="FFFFFF"/>
                </a:solidFill>
                <a:latin typeface="Corbel"/>
                <a:ea typeface="Corbel"/>
                <a:cs typeface="Corbel"/>
                <a:sym typeface="Corbel"/>
              </a:rPr>
              <a:t>3</a:t>
            </a:r>
            <a:endParaRPr/>
          </a:p>
        </p:txBody>
      </p:sp>
      <p:sp>
        <p:nvSpPr>
          <p:cNvPr id="401" name="Google Shape;401;p20"/>
          <p:cNvSpPr txBox="1"/>
          <p:nvPr/>
        </p:nvSpPr>
        <p:spPr>
          <a:xfrm>
            <a:off x="4741630" y="2126356"/>
            <a:ext cx="7005868"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000" b="1" i="0" u="none" strike="noStrike" cap="none" dirty="0">
                <a:solidFill>
                  <a:schemeClr val="accent2"/>
                </a:solidFill>
                <a:latin typeface="Corbel"/>
                <a:ea typeface="Corbel"/>
                <a:cs typeface="Corbel"/>
                <a:sym typeface="Corbel"/>
              </a:rPr>
              <a:t>Αξιολογήστε τις συμπεριφορές με βάση:</a:t>
            </a:r>
            <a:endParaRPr sz="1800" b="1" dirty="0">
              <a:solidFill>
                <a:schemeClr val="accent2"/>
              </a:solidFill>
              <a:latin typeface="Avenir"/>
              <a:ea typeface="Avenir"/>
              <a:cs typeface="Avenir"/>
              <a:sym typeface="Avenir"/>
            </a:endParaRPr>
          </a:p>
        </p:txBody>
      </p:sp>
      <p:sp>
        <p:nvSpPr>
          <p:cNvPr id="402" name="Google Shape;402;p20"/>
          <p:cNvSpPr txBox="1">
            <a:spLocks noGrp="1"/>
          </p:cNvSpPr>
          <p:nvPr>
            <p:ph type="title"/>
          </p:nvPr>
        </p:nvSpPr>
        <p:spPr>
          <a:xfrm>
            <a:off x="725336" y="3394945"/>
            <a:ext cx="3389465" cy="2627130"/>
          </a:xfrm>
          <a:prstGeom prst="rect">
            <a:avLst/>
          </a:prstGeom>
          <a:noFill/>
          <a:ln w="9525" cap="flat" cmpd="sng">
            <a:solidFill>
              <a:srgbClr val="7F7F7F"/>
            </a:solidFill>
            <a:prstDash val="solid"/>
            <a:round/>
            <a:headEnd type="none" w="sm" len="sm"/>
            <a:tailEnd type="none" w="sm" len="sm"/>
          </a:ln>
        </p:spPr>
        <p:txBody>
          <a:bodyPr spcFirstLastPara="1" wrap="square" lIns="91425" tIns="45700" rIns="91425" bIns="45700" anchor="ctr" anchorCtr="0">
            <a:normAutofit/>
          </a:bodyPr>
          <a:lstStyle/>
          <a:p>
            <a:pPr marL="0" lvl="0" indent="0" algn="just" rtl="0">
              <a:lnSpc>
                <a:spcPct val="90000"/>
              </a:lnSpc>
              <a:spcBef>
                <a:spcPts val="0"/>
              </a:spcBef>
              <a:spcAft>
                <a:spcPts val="0"/>
              </a:spcAft>
              <a:buClr>
                <a:schemeClr val="dk1"/>
              </a:buClr>
              <a:buSzPts val="2000"/>
              <a:buFont typeface="Corbel"/>
              <a:buNone/>
            </a:pPr>
            <a:r>
              <a:rPr lang="el-GR" sz="2000">
                <a:latin typeface="Corbel"/>
                <a:ea typeface="Corbel"/>
                <a:cs typeface="Corbel"/>
                <a:sym typeface="Corbel"/>
              </a:rPr>
              <a:t>Πόσο χρόνο και πόσους πόρους είστε σε θέση να αφιερώσετε στην</a:t>
            </a:r>
            <a:br>
              <a:rPr lang="el-GR" sz="2000">
                <a:latin typeface="Corbel"/>
                <a:ea typeface="Corbel"/>
                <a:cs typeface="Corbel"/>
                <a:sym typeface="Corbel"/>
              </a:rPr>
            </a:br>
            <a:r>
              <a:rPr lang="el-GR" sz="2000">
                <a:latin typeface="Corbel"/>
                <a:ea typeface="Corbel"/>
                <a:cs typeface="Corbel"/>
                <a:sym typeface="Corbel"/>
              </a:rPr>
              <a:t>παρέμβαση; </a:t>
            </a:r>
            <a:br>
              <a:rPr lang="el-GR" sz="2000">
                <a:latin typeface="Corbel"/>
                <a:ea typeface="Corbel"/>
                <a:cs typeface="Corbel"/>
                <a:sym typeface="Corbel"/>
              </a:rPr>
            </a:br>
            <a:br>
              <a:rPr lang="el-GR" sz="2000">
                <a:latin typeface="Corbel"/>
                <a:ea typeface="Corbel"/>
                <a:cs typeface="Corbel"/>
                <a:sym typeface="Corbel"/>
              </a:rPr>
            </a:br>
            <a:r>
              <a:rPr lang="el-GR" sz="2000">
                <a:latin typeface="Corbel"/>
                <a:ea typeface="Corbel"/>
                <a:cs typeface="Corbel"/>
                <a:sym typeface="Corbel"/>
              </a:rPr>
              <a:t>Τι διάρκεια θα έχει το πρόγραμμα: Θα είναι αρκετή για να φανεί η αλλαγή;</a:t>
            </a:r>
            <a:endParaRPr sz="2000">
              <a:latin typeface="Corbel"/>
              <a:ea typeface="Corbel"/>
              <a:cs typeface="Corbel"/>
              <a:sym typeface="Corbel"/>
            </a:endParaRPr>
          </a:p>
        </p:txBody>
      </p:sp>
      <p:sp>
        <p:nvSpPr>
          <p:cNvPr id="2" name="Google Shape;347;p16">
            <a:extLst>
              <a:ext uri="{FF2B5EF4-FFF2-40B4-BE49-F238E27FC236}">
                <a16:creationId xmlns:a16="http://schemas.microsoft.com/office/drawing/2014/main" id="{B72B95BC-52E0-E193-4030-1267E4EECDEA}"/>
              </a:ext>
            </a:extLst>
          </p:cNvPr>
          <p:cNvSpPr txBox="1"/>
          <p:nvPr/>
        </p:nvSpPr>
        <p:spPr>
          <a:xfrm>
            <a:off x="223667" y="726654"/>
            <a:ext cx="11777833" cy="725948"/>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chemeClr val="accent2"/>
              </a:buClr>
              <a:buSzPct val="100000"/>
              <a:buFont typeface="Corbel"/>
              <a:buNone/>
            </a:pPr>
            <a:r>
              <a:rPr lang="el-GR" sz="2800" b="1" dirty="0">
                <a:solidFill>
                  <a:schemeClr val="accent2"/>
                </a:solidFill>
                <a:latin typeface="Corbel"/>
                <a:ea typeface="Corbel"/>
                <a:cs typeface="Corbel"/>
                <a:sym typeface="Corbel"/>
              </a:rPr>
              <a:t>ΚΡΙΤΗΡΙΑ ΠΡΟΤΕΡΑΙΟΠΟΙΗΣΗΣ ΣΥΜΠΕΡΙΦΟΡΩΝ:</a:t>
            </a:r>
            <a:endParaRPr sz="2800" b="1" dirty="0">
              <a:solidFill>
                <a:schemeClr val="accent1"/>
              </a:solidFill>
              <a:latin typeface="Corbel"/>
              <a:ea typeface="Corbel"/>
              <a:cs typeface="Corbel"/>
              <a:sym typeface="Corbe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21"/>
          <p:cNvSpPr txBox="1">
            <a:spLocks noGrp="1"/>
          </p:cNvSpPr>
          <p:nvPr>
            <p:ph type="title"/>
          </p:nvPr>
        </p:nvSpPr>
        <p:spPr>
          <a:xfrm>
            <a:off x="841248" y="749300"/>
            <a:ext cx="4059936" cy="1335532"/>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accent2"/>
              </a:buClr>
              <a:buSzPct val="100000"/>
              <a:buFont typeface="Corbel"/>
              <a:buNone/>
            </a:pPr>
            <a:r>
              <a:rPr lang="el-GR">
                <a:solidFill>
                  <a:schemeClr val="accent2"/>
                </a:solidFill>
                <a:latin typeface="Corbel"/>
                <a:ea typeface="Corbel"/>
                <a:cs typeface="Corbel"/>
                <a:sym typeface="Corbel"/>
              </a:rPr>
              <a:t>Ποιοι θα Είναι οι στόχοι Αλλαγής Συμπεριφοράς των Συνεδριών ή του Προγράμματος;</a:t>
            </a:r>
            <a:endParaRPr>
              <a:solidFill>
                <a:schemeClr val="accent2"/>
              </a:solidFill>
              <a:latin typeface="Corbel"/>
              <a:ea typeface="Corbel"/>
              <a:cs typeface="Corbel"/>
              <a:sym typeface="Corbel"/>
            </a:endParaRPr>
          </a:p>
        </p:txBody>
      </p:sp>
      <p:sp>
        <p:nvSpPr>
          <p:cNvPr id="408" name="Google Shape;408;p21"/>
          <p:cNvSpPr txBox="1"/>
          <p:nvPr/>
        </p:nvSpPr>
        <p:spPr>
          <a:xfrm>
            <a:off x="470916" y="2289939"/>
            <a:ext cx="4800600" cy="4093388"/>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l-GR" sz="2000" dirty="0">
                <a:solidFill>
                  <a:schemeClr val="dk1"/>
                </a:solidFill>
                <a:latin typeface="Avenir"/>
                <a:ea typeface="Avenir"/>
                <a:cs typeface="Avenir"/>
                <a:sym typeface="Avenir"/>
              </a:rPr>
              <a:t>Από το σύνολο συμπεριφορών ή πρακτικών που έχετε ταυτοποιήσει, αποφασίστε τις λίγες που το πρόγραμμα και οι συνεδρίες θα εστιάσουν και θα τις ορίσετε ως στόχους αλλαγής συμπεριφοράς. Αυτοί θα είναι οι στόχοι αλλαγής συμπεριφοράς όλου του προγράμματος για το κοινό-στόχος.</a:t>
            </a:r>
          </a:p>
          <a:p>
            <a:pPr marL="0" marR="0" lvl="0" indent="0" algn="just" rtl="0">
              <a:spcBef>
                <a:spcPts val="0"/>
              </a:spcBef>
              <a:spcAft>
                <a:spcPts val="0"/>
              </a:spcAft>
              <a:buNone/>
            </a:pPr>
            <a:endParaRPr sz="2000" dirty="0"/>
          </a:p>
          <a:p>
            <a:pPr marL="0" marR="0" lvl="0" indent="0" algn="just" rtl="0">
              <a:spcBef>
                <a:spcPts val="0"/>
              </a:spcBef>
              <a:spcAft>
                <a:spcPts val="0"/>
              </a:spcAft>
              <a:buNone/>
            </a:pPr>
            <a:r>
              <a:rPr lang="el-GR" sz="2000" dirty="0">
                <a:solidFill>
                  <a:schemeClr val="dk1"/>
                </a:solidFill>
                <a:latin typeface="Avenir"/>
                <a:ea typeface="Avenir"/>
                <a:cs typeface="Avenir"/>
                <a:sym typeface="Avenir"/>
              </a:rPr>
              <a:t>Θυμηθείτε ότι όλα αυτά βασίζονται εν μέρει στις επιθυμίες μελών του κοινού-στόχος, τις οποίες γνωρίσατε κατά τη διάρκεια της διαδικασίας εκτίμησης, και ότι ο ρόλος σας είναι να διευκολύνετε την αλλαγή.</a:t>
            </a:r>
            <a:endParaRPr sz="2000" dirty="0">
              <a:solidFill>
                <a:schemeClr val="dk1"/>
              </a:solidFill>
              <a:latin typeface="Avenir"/>
              <a:ea typeface="Avenir"/>
              <a:cs typeface="Avenir"/>
              <a:sym typeface="Avenir"/>
            </a:endParaRPr>
          </a:p>
        </p:txBody>
      </p:sp>
      <p:pic>
        <p:nvPicPr>
          <p:cNvPr id="409" name="Google Shape;409;p21"/>
          <p:cNvPicPr preferRelativeResize="0"/>
          <p:nvPr/>
        </p:nvPicPr>
        <p:blipFill rotWithShape="1">
          <a:blip r:embed="rId3">
            <a:alphaModFix/>
          </a:blip>
          <a:srcRect/>
          <a:stretch/>
        </p:blipFill>
        <p:spPr>
          <a:xfrm>
            <a:off x="5905500" y="1722916"/>
            <a:ext cx="5210609" cy="3693319"/>
          </a:xfrm>
          <a:prstGeom prst="rect">
            <a:avLst/>
          </a:prstGeom>
          <a:noFill/>
          <a:ln>
            <a:noFill/>
          </a:ln>
          <a:effectLst>
            <a:outerShdw blurRad="184150" dist="241300" dir="11520000" sx="110000" sy="110000" algn="ctr">
              <a:srgbClr val="000000">
                <a:alpha val="17647"/>
              </a:srgbClr>
            </a:outerShdw>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Google Shape;415;p22"/>
          <p:cNvSpPr txBox="1">
            <a:spLocks noGrp="1"/>
          </p:cNvSpPr>
          <p:nvPr>
            <p:ph type="ctrTitle"/>
          </p:nvPr>
        </p:nvSpPr>
        <p:spPr>
          <a:xfrm>
            <a:off x="1801368" y="1664208"/>
            <a:ext cx="8586216" cy="2176272"/>
          </a:xfrm>
          <a:prstGeom prst="rect">
            <a:avLst/>
          </a:prstGeom>
          <a:solidFill>
            <a:schemeClr val="accent2"/>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2400"/>
              <a:buFont typeface="Corbel"/>
              <a:buNone/>
            </a:pPr>
            <a:r>
              <a:rPr lang="el-GR" sz="2400">
                <a:solidFill>
                  <a:schemeClr val="lt1"/>
                </a:solidFill>
                <a:latin typeface="Corbel"/>
                <a:ea typeface="Corbel"/>
                <a:cs typeface="Corbel"/>
                <a:sym typeface="Corbel"/>
              </a:rPr>
              <a:t>Βήμα 2</a:t>
            </a:r>
            <a:r>
              <a:rPr lang="el-GR" sz="2400" baseline="30000">
                <a:solidFill>
                  <a:schemeClr val="lt1"/>
                </a:solidFill>
                <a:latin typeface="Corbel"/>
                <a:ea typeface="Corbel"/>
                <a:cs typeface="Corbel"/>
                <a:sym typeface="Corbel"/>
              </a:rPr>
              <a:t>ο</a:t>
            </a:r>
            <a:r>
              <a:rPr lang="el-GR" sz="2400">
                <a:solidFill>
                  <a:schemeClr val="lt1"/>
                </a:solidFill>
                <a:latin typeface="Corbel"/>
                <a:ea typeface="Corbel"/>
                <a:cs typeface="Corbel"/>
                <a:sym typeface="Corbel"/>
              </a:rPr>
              <a:t> : </a:t>
            </a:r>
            <a:br>
              <a:rPr lang="el-GR" sz="2400">
                <a:solidFill>
                  <a:schemeClr val="lt1"/>
                </a:solidFill>
                <a:latin typeface="Corbel"/>
                <a:ea typeface="Corbel"/>
                <a:cs typeface="Corbel"/>
                <a:sym typeface="Corbel"/>
              </a:rPr>
            </a:br>
            <a:r>
              <a:rPr lang="el-GR" sz="2400">
                <a:solidFill>
                  <a:schemeClr val="lt1"/>
                </a:solidFill>
                <a:latin typeface="Corbel"/>
                <a:ea typeface="Corbel"/>
                <a:cs typeface="Corbel"/>
                <a:sym typeface="Corbel"/>
              </a:rPr>
              <a:t>Εξερευνώντας τους Καθοριστικούς Παράγοντες των Στόχων της Παρέμβασης για Αλλαγή Συμπεριφοράς</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grpSp>
        <p:nvGrpSpPr>
          <p:cNvPr id="420" name="Google Shape;420;p23"/>
          <p:cNvGrpSpPr/>
          <p:nvPr/>
        </p:nvGrpSpPr>
        <p:grpSpPr>
          <a:xfrm>
            <a:off x="2032001" y="720327"/>
            <a:ext cx="8127996" cy="5417343"/>
            <a:chOff x="1" y="661"/>
            <a:chExt cx="8127996" cy="5417343"/>
          </a:xfrm>
        </p:grpSpPr>
        <p:sp>
          <p:nvSpPr>
            <p:cNvPr id="421" name="Google Shape;421;p23"/>
            <p:cNvSpPr/>
            <p:nvPr/>
          </p:nvSpPr>
          <p:spPr>
            <a:xfrm>
              <a:off x="1" y="661"/>
              <a:ext cx="8127996" cy="1547812"/>
            </a:xfrm>
            <a:prstGeom prst="roundRect">
              <a:avLst>
                <a:gd name="adj" fmla="val 10000"/>
              </a:avLst>
            </a:prstGeom>
            <a:solidFill>
              <a:srgbClr val="FFCC5F">
                <a:alpha val="89803"/>
              </a:srgb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23"/>
            <p:cNvSpPr txBox="1"/>
            <p:nvPr/>
          </p:nvSpPr>
          <p:spPr>
            <a:xfrm>
              <a:off x="45335" y="45995"/>
              <a:ext cx="8037328" cy="1457144"/>
            </a:xfrm>
            <a:prstGeom prst="rect">
              <a:avLst/>
            </a:prstGeom>
            <a:solidFill>
              <a:schemeClr val="accent1">
                <a:lumMod val="20000"/>
                <a:lumOff val="80000"/>
              </a:schemeClr>
            </a:solidFill>
            <a:ln>
              <a:noFill/>
            </a:ln>
          </p:spPr>
          <p:txBody>
            <a:bodyPr spcFirstLastPara="1" wrap="square" lIns="38100" tIns="25400" rIns="38100" bIns="25400" anchor="ctr" anchorCtr="0">
              <a:noAutofit/>
            </a:bodyPr>
            <a:lstStyle/>
            <a:p>
              <a:pPr marL="0" marR="0" lvl="0" indent="0" algn="ctr" rtl="0">
                <a:lnSpc>
                  <a:spcPct val="90000"/>
                </a:lnSpc>
                <a:spcBef>
                  <a:spcPts val="0"/>
                </a:spcBef>
                <a:spcAft>
                  <a:spcPts val="0"/>
                </a:spcAft>
                <a:buClr>
                  <a:schemeClr val="dk1"/>
                </a:buClr>
                <a:buSzPts val="2000"/>
                <a:buFont typeface="Corbel"/>
                <a:buNone/>
              </a:pPr>
              <a:r>
                <a:rPr lang="el-GR" sz="2400" dirty="0">
                  <a:solidFill>
                    <a:schemeClr val="dk1"/>
                  </a:solidFill>
                  <a:latin typeface="Corbel"/>
                  <a:ea typeface="Corbel"/>
                  <a:cs typeface="Corbel"/>
                  <a:sym typeface="Corbel"/>
                </a:rPr>
                <a:t>Σε αυτό το βήμα πρέπει να βρείτε όσα περισσότερα μπορείτε σε σχέση με τα μέλη του κοινού-στόχου όπως:</a:t>
              </a:r>
              <a:endParaRPr sz="2400" dirty="0">
                <a:solidFill>
                  <a:schemeClr val="dk1"/>
                </a:solidFill>
                <a:latin typeface="Corbel"/>
                <a:ea typeface="Corbel"/>
                <a:cs typeface="Corbel"/>
                <a:sym typeface="Corbel"/>
              </a:endParaRPr>
            </a:p>
          </p:txBody>
        </p:sp>
        <p:sp>
          <p:nvSpPr>
            <p:cNvPr id="423" name="Google Shape;423;p23"/>
            <p:cNvSpPr/>
            <p:nvPr/>
          </p:nvSpPr>
          <p:spPr>
            <a:xfrm>
              <a:off x="812801" y="1548474"/>
              <a:ext cx="812799" cy="1160859"/>
            </a:xfrm>
            <a:custGeom>
              <a:avLst/>
              <a:gdLst/>
              <a:ahLst/>
              <a:cxnLst/>
              <a:rect l="l" t="t" r="r" b="b"/>
              <a:pathLst>
                <a:path w="120000" h="120000" extrusionOk="0">
                  <a:moveTo>
                    <a:pt x="0" y="0"/>
                  </a:moveTo>
                  <a:lnTo>
                    <a:pt x="0" y="120000"/>
                  </a:lnTo>
                  <a:lnTo>
                    <a:pt x="120000" y="120000"/>
                  </a:lnTo>
                </a:path>
              </a:pathLst>
            </a:custGeom>
            <a:noFill/>
            <a:ln w="12700" cap="flat" cmpd="sng">
              <a:solidFill>
                <a:srgbClr val="5AB1B6"/>
              </a:solidFill>
              <a:prstDash val="solid"/>
              <a:miter lim="800000"/>
              <a:headEnd type="none" w="sm" len="sm"/>
              <a:tailEnd type="none" w="sm" len="sm"/>
            </a:ln>
          </p:spPr>
          <p:txBody>
            <a:bodyPr/>
            <a:lstStyle/>
            <a:p>
              <a:endParaRPr lang="en-US"/>
            </a:p>
          </p:txBody>
        </p:sp>
        <p:sp>
          <p:nvSpPr>
            <p:cNvPr id="424" name="Google Shape;424;p23"/>
            <p:cNvSpPr/>
            <p:nvPr/>
          </p:nvSpPr>
          <p:spPr>
            <a:xfrm>
              <a:off x="1625600" y="1935427"/>
              <a:ext cx="5152457" cy="1547812"/>
            </a:xfrm>
            <a:prstGeom prst="roundRect">
              <a:avLst>
                <a:gd name="adj" fmla="val 10000"/>
              </a:avLst>
            </a:prstGeom>
            <a:solidFill>
              <a:schemeClr val="lt1">
                <a:alpha val="89803"/>
              </a:schemeClr>
            </a:solidFill>
            <a:ln w="12700" cap="flat" cmpd="sng">
              <a:solidFill>
                <a:schemeClr val="accent2">
                  <a:alpha val="89803"/>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23"/>
            <p:cNvSpPr txBox="1"/>
            <p:nvPr/>
          </p:nvSpPr>
          <p:spPr>
            <a:xfrm>
              <a:off x="1670934" y="1980761"/>
              <a:ext cx="5061789" cy="1457144"/>
            </a:xfrm>
            <a:prstGeom prst="rect">
              <a:avLst/>
            </a:prstGeom>
            <a:noFill/>
            <a:ln>
              <a:noFill/>
            </a:ln>
          </p:spPr>
          <p:txBody>
            <a:bodyPr spcFirstLastPara="1" wrap="square" lIns="38100" tIns="25400" rIns="38100" bIns="25400" anchor="ctr" anchorCtr="0">
              <a:noAutofit/>
            </a:bodyPr>
            <a:lstStyle/>
            <a:p>
              <a:pPr marL="0" marR="0" lvl="0" indent="0" algn="ctr" rtl="0">
                <a:lnSpc>
                  <a:spcPct val="90000"/>
                </a:lnSpc>
                <a:spcBef>
                  <a:spcPts val="0"/>
                </a:spcBef>
                <a:spcAft>
                  <a:spcPts val="0"/>
                </a:spcAft>
                <a:buClr>
                  <a:schemeClr val="accent1"/>
                </a:buClr>
                <a:buSzPts val="2000"/>
                <a:buFont typeface="Corbel"/>
                <a:buNone/>
              </a:pPr>
              <a:r>
                <a:rPr lang="el-GR" sz="2000" b="1" dirty="0">
                  <a:solidFill>
                    <a:schemeClr val="accent1"/>
                  </a:solidFill>
                  <a:latin typeface="Corbel"/>
                  <a:ea typeface="Corbel"/>
                  <a:cs typeface="Corbel"/>
                  <a:sym typeface="Corbel"/>
                </a:rPr>
                <a:t>1. </a:t>
              </a:r>
              <a:r>
                <a:rPr lang="el-GR" sz="2000" dirty="0">
                  <a:solidFill>
                    <a:schemeClr val="dk1"/>
                  </a:solidFill>
                  <a:latin typeface="Corbel"/>
                  <a:ea typeface="Corbel"/>
                  <a:cs typeface="Corbel"/>
                  <a:sym typeface="Corbel"/>
                </a:rPr>
                <a:t>Γιατί κάνουν συγκεκριμένες επιλογές σε τρόφιμα και δραστηριότητες;</a:t>
              </a:r>
              <a:endParaRPr sz="2000" dirty="0">
                <a:solidFill>
                  <a:schemeClr val="dk1"/>
                </a:solidFill>
                <a:latin typeface="Corbel"/>
                <a:ea typeface="Corbel"/>
                <a:cs typeface="Corbel"/>
                <a:sym typeface="Corbel"/>
              </a:endParaRPr>
            </a:p>
          </p:txBody>
        </p:sp>
        <p:sp>
          <p:nvSpPr>
            <p:cNvPr id="426" name="Google Shape;426;p23"/>
            <p:cNvSpPr/>
            <p:nvPr/>
          </p:nvSpPr>
          <p:spPr>
            <a:xfrm>
              <a:off x="812801" y="1548474"/>
              <a:ext cx="812799" cy="3095624"/>
            </a:xfrm>
            <a:custGeom>
              <a:avLst/>
              <a:gdLst/>
              <a:ahLst/>
              <a:cxnLst/>
              <a:rect l="l" t="t" r="r" b="b"/>
              <a:pathLst>
                <a:path w="120000" h="120000" extrusionOk="0">
                  <a:moveTo>
                    <a:pt x="0" y="0"/>
                  </a:moveTo>
                  <a:lnTo>
                    <a:pt x="0" y="120000"/>
                  </a:lnTo>
                  <a:lnTo>
                    <a:pt x="120000" y="120000"/>
                  </a:lnTo>
                </a:path>
              </a:pathLst>
            </a:custGeom>
            <a:noFill/>
            <a:ln w="12700" cap="flat" cmpd="sng">
              <a:solidFill>
                <a:srgbClr val="5AB1B6"/>
              </a:solidFill>
              <a:prstDash val="solid"/>
              <a:miter lim="800000"/>
              <a:headEnd type="none" w="sm" len="sm"/>
              <a:tailEnd type="none" w="sm" len="sm"/>
            </a:ln>
          </p:spPr>
          <p:txBody>
            <a:bodyPr/>
            <a:lstStyle/>
            <a:p>
              <a:endParaRPr lang="en-US"/>
            </a:p>
          </p:txBody>
        </p:sp>
        <p:sp>
          <p:nvSpPr>
            <p:cNvPr id="427" name="Google Shape;427;p23"/>
            <p:cNvSpPr/>
            <p:nvPr/>
          </p:nvSpPr>
          <p:spPr>
            <a:xfrm>
              <a:off x="1625600" y="3870192"/>
              <a:ext cx="5177965" cy="1547812"/>
            </a:xfrm>
            <a:prstGeom prst="roundRect">
              <a:avLst>
                <a:gd name="adj" fmla="val 10000"/>
              </a:avLst>
            </a:prstGeom>
            <a:solidFill>
              <a:schemeClr val="lt1">
                <a:alpha val="89803"/>
              </a:schemeClr>
            </a:solidFill>
            <a:ln w="12700" cap="flat" cmpd="sng">
              <a:solidFill>
                <a:schemeClr val="accent2">
                  <a:alpha val="49803"/>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23"/>
            <p:cNvSpPr txBox="1"/>
            <p:nvPr/>
          </p:nvSpPr>
          <p:spPr>
            <a:xfrm>
              <a:off x="1670934" y="3915526"/>
              <a:ext cx="5087297" cy="1457144"/>
            </a:xfrm>
            <a:prstGeom prst="rect">
              <a:avLst/>
            </a:prstGeom>
            <a:noFill/>
            <a:ln>
              <a:noFill/>
            </a:ln>
          </p:spPr>
          <p:txBody>
            <a:bodyPr spcFirstLastPara="1" wrap="square" lIns="38100" tIns="25400" rIns="38100" bIns="25400" anchor="ctr" anchorCtr="0">
              <a:noAutofit/>
            </a:bodyPr>
            <a:lstStyle/>
            <a:p>
              <a:pPr marL="0" marR="0" lvl="0" indent="0" algn="ctr" rtl="0">
                <a:lnSpc>
                  <a:spcPct val="90000"/>
                </a:lnSpc>
                <a:spcBef>
                  <a:spcPts val="0"/>
                </a:spcBef>
                <a:spcAft>
                  <a:spcPts val="0"/>
                </a:spcAft>
                <a:buClr>
                  <a:schemeClr val="accent1"/>
                </a:buClr>
                <a:buSzPts val="2000"/>
                <a:buFont typeface="Corbel"/>
                <a:buNone/>
              </a:pPr>
              <a:r>
                <a:rPr lang="el-GR" sz="2000" b="1" dirty="0">
                  <a:solidFill>
                    <a:schemeClr val="accent1"/>
                  </a:solidFill>
                  <a:latin typeface="Corbel"/>
                  <a:ea typeface="Corbel"/>
                  <a:cs typeface="Corbel"/>
                  <a:sym typeface="Corbel"/>
                </a:rPr>
                <a:t>2. </a:t>
              </a:r>
              <a:r>
                <a:rPr lang="el-GR" sz="2000" dirty="0">
                  <a:solidFill>
                    <a:schemeClr val="dk1"/>
                  </a:solidFill>
                  <a:latin typeface="Corbel"/>
                  <a:ea typeface="Corbel"/>
                  <a:cs typeface="Corbel"/>
                  <a:sym typeface="Corbel"/>
                </a:rPr>
                <a:t>Τι θα τους κινητοποιούσε και θα τους υποστήριζε ώστε να επιτύχουν τους στόχους για την αλλαγή συμπεριφοράς τους;</a:t>
              </a:r>
              <a:endParaRPr sz="2000" dirty="0">
                <a:solidFill>
                  <a:schemeClr val="dk1"/>
                </a:solidFill>
                <a:latin typeface="Corbel"/>
                <a:ea typeface="Corbel"/>
                <a:cs typeface="Corbel"/>
                <a:sym typeface="Corbel"/>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24"/>
          <p:cNvSpPr txBox="1"/>
          <p:nvPr/>
        </p:nvSpPr>
        <p:spPr>
          <a:xfrm>
            <a:off x="342968" y="1324515"/>
            <a:ext cx="5393635" cy="10156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000" b="1" dirty="0">
                <a:solidFill>
                  <a:schemeClr val="accent2"/>
                </a:solidFill>
                <a:latin typeface="Corbel"/>
                <a:ea typeface="Corbel"/>
                <a:cs typeface="Corbel"/>
                <a:sym typeface="Corbel"/>
              </a:rPr>
              <a:t>Α. </a:t>
            </a:r>
            <a:r>
              <a:rPr lang="el-GR" sz="2000" b="1" dirty="0">
                <a:solidFill>
                  <a:schemeClr val="accent1"/>
                </a:solidFill>
                <a:latin typeface="Corbel"/>
                <a:ea typeface="Corbel"/>
                <a:cs typeface="Corbel"/>
                <a:sym typeface="Corbel"/>
              </a:rPr>
              <a:t>Εξερευνούμε το Κοινό-Στόχο και το Περιβάλλον του</a:t>
            </a:r>
            <a:endParaRPr sz="2000" b="1" dirty="0">
              <a:solidFill>
                <a:schemeClr val="accent1"/>
              </a:solidFill>
              <a:latin typeface="Corbel"/>
              <a:ea typeface="Corbel"/>
              <a:cs typeface="Corbel"/>
              <a:sym typeface="Corbel"/>
            </a:endParaRPr>
          </a:p>
          <a:p>
            <a:pPr marL="0" marR="0" lvl="0" indent="0" algn="ctr" rtl="0">
              <a:spcBef>
                <a:spcPts val="0"/>
              </a:spcBef>
              <a:spcAft>
                <a:spcPts val="0"/>
              </a:spcAft>
              <a:buNone/>
            </a:pPr>
            <a:endParaRPr sz="2000" dirty="0">
              <a:solidFill>
                <a:schemeClr val="dk1"/>
              </a:solidFill>
              <a:latin typeface="Corbel"/>
              <a:ea typeface="Corbel"/>
              <a:cs typeface="Corbel"/>
              <a:sym typeface="Corbel"/>
            </a:endParaRPr>
          </a:p>
        </p:txBody>
      </p:sp>
      <p:sp>
        <p:nvSpPr>
          <p:cNvPr id="434" name="Google Shape;434;p24"/>
          <p:cNvSpPr txBox="1"/>
          <p:nvPr/>
        </p:nvSpPr>
        <p:spPr>
          <a:xfrm>
            <a:off x="5857461" y="1324514"/>
            <a:ext cx="5753032" cy="13233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000" b="1" dirty="0">
                <a:solidFill>
                  <a:schemeClr val="accent2"/>
                </a:solidFill>
                <a:latin typeface="Corbel"/>
                <a:ea typeface="Corbel"/>
                <a:cs typeface="Corbel"/>
                <a:sym typeface="Corbel"/>
              </a:rPr>
              <a:t>Β. </a:t>
            </a:r>
            <a:r>
              <a:rPr lang="el-GR" sz="2000" b="1" dirty="0">
                <a:solidFill>
                  <a:schemeClr val="accent1"/>
                </a:solidFill>
                <a:latin typeface="Corbel"/>
                <a:ea typeface="Corbel"/>
                <a:cs typeface="Corbel"/>
                <a:sym typeface="Corbel"/>
              </a:rPr>
              <a:t>Εξερευνούμε τους Ψυχολογικούς Καθοριστικούς Παράγοντες  Αλλαγής Συμπεριφοράς</a:t>
            </a:r>
            <a:endParaRPr sz="2000" b="1" dirty="0">
              <a:solidFill>
                <a:schemeClr val="accent1"/>
              </a:solidFill>
              <a:latin typeface="Corbel"/>
              <a:ea typeface="Corbel"/>
              <a:cs typeface="Corbel"/>
              <a:sym typeface="Corbel"/>
            </a:endParaRPr>
          </a:p>
          <a:p>
            <a:pPr marL="0" marR="0" lvl="0" indent="0" algn="just" rtl="0">
              <a:spcBef>
                <a:spcPts val="0"/>
              </a:spcBef>
              <a:spcAft>
                <a:spcPts val="0"/>
              </a:spcAft>
              <a:buNone/>
            </a:pPr>
            <a:endParaRPr sz="2000" dirty="0">
              <a:solidFill>
                <a:schemeClr val="dk1"/>
              </a:solidFill>
              <a:latin typeface="Corbel"/>
              <a:ea typeface="Corbel"/>
              <a:cs typeface="Corbel"/>
              <a:sym typeface="Corbel"/>
            </a:endParaRPr>
          </a:p>
        </p:txBody>
      </p:sp>
      <p:sp>
        <p:nvSpPr>
          <p:cNvPr id="435" name="Google Shape;435;p24"/>
          <p:cNvSpPr txBox="1"/>
          <p:nvPr/>
        </p:nvSpPr>
        <p:spPr>
          <a:xfrm>
            <a:off x="6428895" y="2778886"/>
            <a:ext cx="5181598" cy="34778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A5AB"/>
              </a:buClr>
              <a:buSzPts val="2000"/>
              <a:buFont typeface="Corbel"/>
              <a:buNone/>
            </a:pPr>
            <a:r>
              <a:rPr lang="el-GR" sz="2000" b="0" i="0" u="none" strike="noStrike" cap="none" dirty="0">
                <a:solidFill>
                  <a:srgbClr val="00A5AB"/>
                </a:solidFill>
                <a:latin typeface="Corbel"/>
                <a:ea typeface="Corbel"/>
                <a:cs typeface="Corbel"/>
                <a:sym typeface="Corbel"/>
              </a:rPr>
              <a:t>Β1. </a:t>
            </a:r>
            <a:r>
              <a:rPr lang="el-GR" sz="2000" b="0" i="0" u="none" strike="noStrike" cap="none" dirty="0">
                <a:solidFill>
                  <a:srgbClr val="000000"/>
                </a:solidFill>
                <a:latin typeface="Corbel"/>
                <a:ea typeface="Corbel"/>
                <a:cs typeface="Corbel"/>
                <a:sym typeface="Corbel"/>
              </a:rPr>
              <a:t>Η θεωρία παρέχει καθοδήγηση.</a:t>
            </a:r>
            <a:endParaRPr sz="2000" b="0" i="0" u="none" strike="noStrike" cap="none" dirty="0">
              <a:solidFill>
                <a:srgbClr val="000000"/>
              </a:solidFill>
              <a:latin typeface="Corbel"/>
              <a:ea typeface="Corbel"/>
              <a:cs typeface="Corbel"/>
              <a:sym typeface="Corbel"/>
            </a:endParaRPr>
          </a:p>
          <a:p>
            <a:pPr marL="0" marR="0" lvl="0" indent="0" algn="l" rtl="0">
              <a:lnSpc>
                <a:spcPct val="100000"/>
              </a:lnSpc>
              <a:spcBef>
                <a:spcPts val="0"/>
              </a:spcBef>
              <a:spcAft>
                <a:spcPts val="0"/>
              </a:spcAft>
              <a:buClr>
                <a:schemeClr val="dk1"/>
              </a:buClr>
              <a:buSzPts val="2000"/>
              <a:buFont typeface="Avenir"/>
              <a:buNone/>
            </a:pPr>
            <a:endParaRPr sz="2000" b="0" i="0" u="none" strike="noStrike" cap="none" dirty="0">
              <a:solidFill>
                <a:srgbClr val="000000"/>
              </a:solidFill>
              <a:latin typeface="Corbel"/>
              <a:ea typeface="Corbel"/>
              <a:cs typeface="Corbel"/>
              <a:sym typeface="Corbel"/>
            </a:endParaRPr>
          </a:p>
          <a:p>
            <a:pPr marL="0" marR="0" lvl="0" indent="0" algn="l" rtl="0">
              <a:lnSpc>
                <a:spcPct val="100000"/>
              </a:lnSpc>
              <a:spcBef>
                <a:spcPts val="0"/>
              </a:spcBef>
              <a:spcAft>
                <a:spcPts val="0"/>
              </a:spcAft>
              <a:buClr>
                <a:srgbClr val="00A5AB"/>
              </a:buClr>
              <a:buSzPts val="2000"/>
              <a:buFont typeface="Corbel"/>
              <a:buNone/>
            </a:pPr>
            <a:r>
              <a:rPr lang="el-GR" sz="2000" b="0" i="0" u="none" strike="noStrike" cap="none" dirty="0">
                <a:solidFill>
                  <a:srgbClr val="00A5AB"/>
                </a:solidFill>
                <a:latin typeface="Corbel"/>
                <a:ea typeface="Corbel"/>
                <a:cs typeface="Corbel"/>
                <a:sym typeface="Corbel"/>
              </a:rPr>
              <a:t>Β2. </a:t>
            </a:r>
            <a:r>
              <a:rPr lang="el-GR" sz="2000" b="0" i="0" u="none" strike="noStrike" cap="none" dirty="0">
                <a:solidFill>
                  <a:srgbClr val="000000"/>
                </a:solidFill>
                <a:latin typeface="Corbel"/>
                <a:ea typeface="Corbel"/>
                <a:cs typeface="Corbel"/>
                <a:sym typeface="Corbel"/>
              </a:rPr>
              <a:t>Εξερευνούμε πιθανά κίνητρα της αλλαγής συμπεριφοράς.</a:t>
            </a:r>
            <a:endParaRPr dirty="0"/>
          </a:p>
          <a:p>
            <a:pPr marL="0" marR="0" lvl="0" indent="0" algn="l" rtl="0">
              <a:lnSpc>
                <a:spcPct val="100000"/>
              </a:lnSpc>
              <a:spcBef>
                <a:spcPts val="0"/>
              </a:spcBef>
              <a:spcAft>
                <a:spcPts val="0"/>
              </a:spcAft>
              <a:buClr>
                <a:schemeClr val="dk1"/>
              </a:buClr>
              <a:buSzPts val="2000"/>
              <a:buFont typeface="Avenir"/>
              <a:buNone/>
            </a:pPr>
            <a:endParaRPr sz="2000" b="0" i="0" u="none" strike="noStrike" cap="none" dirty="0">
              <a:solidFill>
                <a:srgbClr val="000000"/>
              </a:solidFill>
              <a:latin typeface="Corbel"/>
              <a:ea typeface="Corbel"/>
              <a:cs typeface="Corbel"/>
              <a:sym typeface="Corbel"/>
            </a:endParaRPr>
          </a:p>
          <a:p>
            <a:pPr marL="0" marR="0" lvl="0" indent="0" algn="l" rtl="0">
              <a:lnSpc>
                <a:spcPct val="100000"/>
              </a:lnSpc>
              <a:spcBef>
                <a:spcPts val="0"/>
              </a:spcBef>
              <a:spcAft>
                <a:spcPts val="0"/>
              </a:spcAft>
              <a:buClr>
                <a:srgbClr val="00A5AB"/>
              </a:buClr>
              <a:buSzPts val="2000"/>
              <a:buFont typeface="Corbel"/>
              <a:buNone/>
            </a:pPr>
            <a:r>
              <a:rPr lang="el-GR" sz="2000" b="0" i="0" u="none" strike="noStrike" cap="none" dirty="0">
                <a:solidFill>
                  <a:srgbClr val="00A5AB"/>
                </a:solidFill>
                <a:latin typeface="Corbel"/>
                <a:ea typeface="Corbel"/>
                <a:cs typeface="Corbel"/>
                <a:sym typeface="Corbel"/>
              </a:rPr>
              <a:t>Β3. </a:t>
            </a:r>
            <a:r>
              <a:rPr lang="el-GR" sz="2000" b="0" i="0" u="none" strike="noStrike" cap="none" dirty="0">
                <a:solidFill>
                  <a:srgbClr val="000000"/>
                </a:solidFill>
                <a:latin typeface="Corbel"/>
                <a:ea typeface="Corbel"/>
                <a:cs typeface="Corbel"/>
                <a:sym typeface="Corbel"/>
              </a:rPr>
              <a:t>Εξερευνούμε πιθανούς διευκολυντές της αλλαγής της συμπεριφοράς.</a:t>
            </a:r>
            <a:endParaRPr dirty="0"/>
          </a:p>
          <a:p>
            <a:pPr marL="0" marR="0" lvl="0" indent="0" algn="l" rtl="0">
              <a:lnSpc>
                <a:spcPct val="100000"/>
              </a:lnSpc>
              <a:spcBef>
                <a:spcPts val="0"/>
              </a:spcBef>
              <a:spcAft>
                <a:spcPts val="0"/>
              </a:spcAft>
              <a:buClr>
                <a:schemeClr val="dk1"/>
              </a:buClr>
              <a:buSzPts val="2000"/>
              <a:buFont typeface="Avenir"/>
              <a:buNone/>
            </a:pPr>
            <a:endParaRPr sz="2000" b="0" i="0" u="none" strike="noStrike" cap="none" dirty="0">
              <a:solidFill>
                <a:srgbClr val="000000"/>
              </a:solidFill>
              <a:latin typeface="Corbel"/>
              <a:ea typeface="Corbel"/>
              <a:cs typeface="Corbel"/>
              <a:sym typeface="Corbel"/>
            </a:endParaRPr>
          </a:p>
          <a:p>
            <a:pPr marL="0" marR="0" lvl="0" indent="0" algn="l" rtl="0">
              <a:lnSpc>
                <a:spcPct val="100000"/>
              </a:lnSpc>
              <a:spcBef>
                <a:spcPts val="0"/>
              </a:spcBef>
              <a:spcAft>
                <a:spcPts val="0"/>
              </a:spcAft>
              <a:buClr>
                <a:srgbClr val="00A5AB"/>
              </a:buClr>
              <a:buSzPts val="2000"/>
              <a:buFont typeface="Corbel"/>
              <a:buNone/>
            </a:pPr>
            <a:r>
              <a:rPr lang="el-GR" sz="2000" b="0" i="0" u="none" strike="noStrike" cap="none" dirty="0">
                <a:solidFill>
                  <a:srgbClr val="00A5AB"/>
                </a:solidFill>
                <a:latin typeface="Corbel"/>
                <a:ea typeface="Corbel"/>
                <a:cs typeface="Corbel"/>
                <a:sym typeface="Corbel"/>
              </a:rPr>
              <a:t>Β4. </a:t>
            </a:r>
            <a:r>
              <a:rPr lang="el-GR" sz="2000" b="0" i="0" u="none" strike="noStrike" cap="none" dirty="0">
                <a:solidFill>
                  <a:srgbClr val="000000"/>
                </a:solidFill>
                <a:latin typeface="Corbel"/>
                <a:ea typeface="Corbel"/>
                <a:cs typeface="Corbel"/>
                <a:sym typeface="Corbel"/>
              </a:rPr>
              <a:t>Μέθοδοι αναζήτησης πιθανών ψυχοκοινωνικών καθοριστικών παραγόντων αλλαγή συμπεριφοράς.</a:t>
            </a:r>
            <a:endParaRPr dirty="0"/>
          </a:p>
        </p:txBody>
      </p:sp>
      <p:sp>
        <p:nvSpPr>
          <p:cNvPr id="436" name="Google Shape;436;p24"/>
          <p:cNvSpPr txBox="1"/>
          <p:nvPr/>
        </p:nvSpPr>
        <p:spPr>
          <a:xfrm>
            <a:off x="941697" y="3143679"/>
            <a:ext cx="4523236" cy="2246769"/>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A5AB"/>
              </a:buClr>
              <a:buSzPts val="2000"/>
              <a:buFont typeface="Corbel"/>
              <a:buNone/>
            </a:pPr>
            <a:r>
              <a:rPr lang="el-GR" sz="2000" b="0" i="0" u="none" strike="noStrike" cap="none">
                <a:solidFill>
                  <a:srgbClr val="00A5AB"/>
                </a:solidFill>
                <a:latin typeface="Corbel"/>
                <a:ea typeface="Corbel"/>
                <a:cs typeface="Corbel"/>
                <a:sym typeface="Corbel"/>
              </a:rPr>
              <a:t>Α1. </a:t>
            </a:r>
            <a:r>
              <a:rPr lang="el-GR" sz="2000" b="0" i="0" u="none" strike="noStrike" cap="none">
                <a:solidFill>
                  <a:srgbClr val="000000"/>
                </a:solidFill>
                <a:latin typeface="Corbel"/>
                <a:ea typeface="Corbel"/>
                <a:cs typeface="Corbel"/>
                <a:sym typeface="Corbel"/>
              </a:rPr>
              <a:t>Εξερευνώντας τα κοινωνικά και πολιτιστικά περιεχόμενα του κοινού-στόχου.</a:t>
            </a:r>
            <a:endParaRPr sz="2000" b="0" i="0" u="none" strike="noStrike" cap="none">
              <a:solidFill>
                <a:srgbClr val="000000"/>
              </a:solidFill>
              <a:latin typeface="Corbel"/>
              <a:ea typeface="Corbel"/>
              <a:cs typeface="Corbel"/>
              <a:sym typeface="Corbel"/>
            </a:endParaRPr>
          </a:p>
          <a:p>
            <a:pPr marL="0" marR="0" lvl="0" indent="0" algn="just" rtl="0">
              <a:lnSpc>
                <a:spcPct val="100000"/>
              </a:lnSpc>
              <a:spcBef>
                <a:spcPts val="0"/>
              </a:spcBef>
              <a:spcAft>
                <a:spcPts val="0"/>
              </a:spcAft>
              <a:buClr>
                <a:schemeClr val="dk1"/>
              </a:buClr>
              <a:buSzPts val="2000"/>
              <a:buFont typeface="Avenir"/>
              <a:buNone/>
            </a:pPr>
            <a:endParaRPr sz="2000" b="0" i="0" u="none" strike="noStrike" cap="none">
              <a:solidFill>
                <a:srgbClr val="000000"/>
              </a:solidFill>
              <a:latin typeface="Corbel"/>
              <a:ea typeface="Corbel"/>
              <a:cs typeface="Corbel"/>
              <a:sym typeface="Corbel"/>
            </a:endParaRPr>
          </a:p>
          <a:p>
            <a:pPr marL="0" marR="0" lvl="0" indent="0" algn="just" rtl="0">
              <a:lnSpc>
                <a:spcPct val="100000"/>
              </a:lnSpc>
              <a:spcBef>
                <a:spcPts val="0"/>
              </a:spcBef>
              <a:spcAft>
                <a:spcPts val="0"/>
              </a:spcAft>
              <a:buClr>
                <a:srgbClr val="00A5AB"/>
              </a:buClr>
              <a:buSzPts val="2000"/>
              <a:buFont typeface="Corbel"/>
              <a:buNone/>
            </a:pPr>
            <a:r>
              <a:rPr lang="el-GR" sz="2000" b="0" i="0" u="none" strike="noStrike" cap="none">
                <a:solidFill>
                  <a:srgbClr val="00A5AB"/>
                </a:solidFill>
                <a:latin typeface="Corbel"/>
                <a:ea typeface="Corbel"/>
                <a:cs typeface="Corbel"/>
                <a:sym typeface="Corbel"/>
              </a:rPr>
              <a:t>Α2. </a:t>
            </a:r>
            <a:r>
              <a:rPr lang="el-GR" sz="2000" b="0" i="0" u="none" strike="noStrike" cap="none">
                <a:solidFill>
                  <a:srgbClr val="000000"/>
                </a:solidFill>
                <a:latin typeface="Corbel"/>
                <a:ea typeface="Corbel"/>
                <a:cs typeface="Corbel"/>
                <a:sym typeface="Corbel"/>
              </a:rPr>
              <a:t>Εξερευνώντας τις σχετικές δυνατότητες των ατόμων και της κοινότητας.</a:t>
            </a:r>
            <a:endParaRPr/>
          </a:p>
        </p:txBody>
      </p:sp>
      <p:sp>
        <p:nvSpPr>
          <p:cNvPr id="2" name="Rectangle: Rounded Corners 1">
            <a:extLst>
              <a:ext uri="{FF2B5EF4-FFF2-40B4-BE49-F238E27FC236}">
                <a16:creationId xmlns:a16="http://schemas.microsoft.com/office/drawing/2014/main" id="{D2F7EE25-238A-3C77-87BA-A8F0FF0E94D7}"/>
              </a:ext>
            </a:extLst>
          </p:cNvPr>
          <p:cNvSpPr/>
          <p:nvPr/>
        </p:nvSpPr>
        <p:spPr>
          <a:xfrm>
            <a:off x="3160643" y="248814"/>
            <a:ext cx="5393635" cy="704850"/>
          </a:xfrm>
          <a:prstGeom prst="roundRect">
            <a:avLst/>
          </a:prstGeom>
          <a:solidFill>
            <a:schemeClr val="accent2">
              <a:lumMod val="20000"/>
              <a:lumOff val="80000"/>
            </a:schemeClr>
          </a:solidFill>
          <a:ln w="952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2400" dirty="0">
                <a:solidFill>
                  <a:schemeClr val="tx1"/>
                </a:solidFill>
              </a:rPr>
              <a:t>Τι κάνουμε στο βήμα 2;</a:t>
            </a:r>
            <a:endParaRPr lang="en-US" sz="2400" dirty="0">
              <a:solidFill>
                <a:schemeClr val="tx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32">
          <a:extLst>
            <a:ext uri="{FF2B5EF4-FFF2-40B4-BE49-F238E27FC236}">
              <a16:creationId xmlns:a16="http://schemas.microsoft.com/office/drawing/2014/main" id="{F563ED83-D181-776C-A1DC-64CE2C18AFD6}"/>
            </a:ext>
          </a:extLst>
        </p:cNvPr>
        <p:cNvGrpSpPr/>
        <p:nvPr/>
      </p:nvGrpSpPr>
      <p:grpSpPr>
        <a:xfrm>
          <a:off x="0" y="0"/>
          <a:ext cx="0" cy="0"/>
          <a:chOff x="0" y="0"/>
          <a:chExt cx="0" cy="0"/>
        </a:xfrm>
      </p:grpSpPr>
      <p:sp>
        <p:nvSpPr>
          <p:cNvPr id="433" name="Google Shape;433;p24">
            <a:extLst>
              <a:ext uri="{FF2B5EF4-FFF2-40B4-BE49-F238E27FC236}">
                <a16:creationId xmlns:a16="http://schemas.microsoft.com/office/drawing/2014/main" id="{83C83020-52C7-0F26-5D57-F5A70D04A19C}"/>
              </a:ext>
            </a:extLst>
          </p:cNvPr>
          <p:cNvSpPr txBox="1"/>
          <p:nvPr/>
        </p:nvSpPr>
        <p:spPr>
          <a:xfrm>
            <a:off x="342968" y="1324515"/>
            <a:ext cx="5393635" cy="10156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000" b="1" dirty="0">
                <a:solidFill>
                  <a:schemeClr val="accent2"/>
                </a:solidFill>
                <a:latin typeface="Corbel"/>
                <a:ea typeface="Corbel"/>
                <a:cs typeface="Corbel"/>
                <a:sym typeface="Corbel"/>
              </a:rPr>
              <a:t>Α. </a:t>
            </a:r>
            <a:r>
              <a:rPr lang="el-GR" sz="2000" b="1" dirty="0">
                <a:solidFill>
                  <a:schemeClr val="accent1"/>
                </a:solidFill>
                <a:latin typeface="Corbel"/>
                <a:ea typeface="Corbel"/>
                <a:cs typeface="Corbel"/>
                <a:sym typeface="Corbel"/>
              </a:rPr>
              <a:t>Εξερευνούμε το Κοινό-Στόχο και το Περιβάλλον του</a:t>
            </a:r>
            <a:endParaRPr sz="2000" b="1" dirty="0">
              <a:solidFill>
                <a:schemeClr val="accent1"/>
              </a:solidFill>
              <a:latin typeface="Corbel"/>
              <a:ea typeface="Corbel"/>
              <a:cs typeface="Corbel"/>
              <a:sym typeface="Corbel"/>
            </a:endParaRPr>
          </a:p>
          <a:p>
            <a:pPr marL="0" marR="0" lvl="0" indent="0" algn="ctr" rtl="0">
              <a:spcBef>
                <a:spcPts val="0"/>
              </a:spcBef>
              <a:spcAft>
                <a:spcPts val="0"/>
              </a:spcAft>
              <a:buNone/>
            </a:pPr>
            <a:endParaRPr sz="2000" dirty="0">
              <a:solidFill>
                <a:schemeClr val="dk1"/>
              </a:solidFill>
              <a:latin typeface="Corbel"/>
              <a:ea typeface="Corbel"/>
              <a:cs typeface="Corbel"/>
              <a:sym typeface="Corbel"/>
            </a:endParaRPr>
          </a:p>
        </p:txBody>
      </p:sp>
      <p:sp>
        <p:nvSpPr>
          <p:cNvPr id="436" name="Google Shape;436;p24">
            <a:extLst>
              <a:ext uri="{FF2B5EF4-FFF2-40B4-BE49-F238E27FC236}">
                <a16:creationId xmlns:a16="http://schemas.microsoft.com/office/drawing/2014/main" id="{F56D4C4B-0324-A4E0-544F-88229DF57B99}"/>
              </a:ext>
            </a:extLst>
          </p:cNvPr>
          <p:cNvSpPr txBox="1"/>
          <p:nvPr/>
        </p:nvSpPr>
        <p:spPr>
          <a:xfrm>
            <a:off x="941697" y="3143679"/>
            <a:ext cx="4523236" cy="2246769"/>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A5AB"/>
              </a:buClr>
              <a:buSzPts val="2000"/>
              <a:buFont typeface="Corbel"/>
              <a:buNone/>
            </a:pPr>
            <a:r>
              <a:rPr lang="el-GR" sz="2000" b="0" i="0" u="none" strike="noStrike" cap="none">
                <a:solidFill>
                  <a:srgbClr val="00A5AB"/>
                </a:solidFill>
                <a:latin typeface="Corbel"/>
                <a:ea typeface="Corbel"/>
                <a:cs typeface="Corbel"/>
                <a:sym typeface="Corbel"/>
              </a:rPr>
              <a:t>Α1. </a:t>
            </a:r>
            <a:r>
              <a:rPr lang="el-GR" sz="2000" b="0" i="0" u="none" strike="noStrike" cap="none">
                <a:solidFill>
                  <a:srgbClr val="000000"/>
                </a:solidFill>
                <a:latin typeface="Corbel"/>
                <a:ea typeface="Corbel"/>
                <a:cs typeface="Corbel"/>
                <a:sym typeface="Corbel"/>
              </a:rPr>
              <a:t>Εξερευνώντας τα κοινωνικά και πολιτιστικά περιεχόμενα του κοινού-στόχου.</a:t>
            </a:r>
            <a:endParaRPr sz="2000" b="0" i="0" u="none" strike="noStrike" cap="none">
              <a:solidFill>
                <a:srgbClr val="000000"/>
              </a:solidFill>
              <a:latin typeface="Corbel"/>
              <a:ea typeface="Corbel"/>
              <a:cs typeface="Corbel"/>
              <a:sym typeface="Corbel"/>
            </a:endParaRPr>
          </a:p>
          <a:p>
            <a:pPr marL="0" marR="0" lvl="0" indent="0" algn="just" rtl="0">
              <a:lnSpc>
                <a:spcPct val="100000"/>
              </a:lnSpc>
              <a:spcBef>
                <a:spcPts val="0"/>
              </a:spcBef>
              <a:spcAft>
                <a:spcPts val="0"/>
              </a:spcAft>
              <a:buClr>
                <a:schemeClr val="dk1"/>
              </a:buClr>
              <a:buSzPts val="2000"/>
              <a:buFont typeface="Avenir"/>
              <a:buNone/>
            </a:pPr>
            <a:endParaRPr sz="2000" b="0" i="0" u="none" strike="noStrike" cap="none">
              <a:solidFill>
                <a:srgbClr val="000000"/>
              </a:solidFill>
              <a:latin typeface="Corbel"/>
              <a:ea typeface="Corbel"/>
              <a:cs typeface="Corbel"/>
              <a:sym typeface="Corbel"/>
            </a:endParaRPr>
          </a:p>
          <a:p>
            <a:pPr marL="0" marR="0" lvl="0" indent="0" algn="just" rtl="0">
              <a:lnSpc>
                <a:spcPct val="100000"/>
              </a:lnSpc>
              <a:spcBef>
                <a:spcPts val="0"/>
              </a:spcBef>
              <a:spcAft>
                <a:spcPts val="0"/>
              </a:spcAft>
              <a:buClr>
                <a:srgbClr val="00A5AB"/>
              </a:buClr>
              <a:buSzPts val="2000"/>
              <a:buFont typeface="Corbel"/>
              <a:buNone/>
            </a:pPr>
            <a:r>
              <a:rPr lang="el-GR" sz="2000" b="0" i="0" u="none" strike="noStrike" cap="none">
                <a:solidFill>
                  <a:srgbClr val="00A5AB"/>
                </a:solidFill>
                <a:latin typeface="Corbel"/>
                <a:ea typeface="Corbel"/>
                <a:cs typeface="Corbel"/>
                <a:sym typeface="Corbel"/>
              </a:rPr>
              <a:t>Α2. </a:t>
            </a:r>
            <a:r>
              <a:rPr lang="el-GR" sz="2000" b="0" i="0" u="none" strike="noStrike" cap="none">
                <a:solidFill>
                  <a:srgbClr val="000000"/>
                </a:solidFill>
                <a:latin typeface="Corbel"/>
                <a:ea typeface="Corbel"/>
                <a:cs typeface="Corbel"/>
                <a:sym typeface="Corbel"/>
              </a:rPr>
              <a:t>Εξερευνώντας τις σχετικές δυνατότητες των ατόμων και της κοινότητας.</a:t>
            </a:r>
            <a:endParaRPr/>
          </a:p>
        </p:txBody>
      </p:sp>
      <p:sp>
        <p:nvSpPr>
          <p:cNvPr id="3" name="Rectangle: Rounded Corners 2">
            <a:extLst>
              <a:ext uri="{FF2B5EF4-FFF2-40B4-BE49-F238E27FC236}">
                <a16:creationId xmlns:a16="http://schemas.microsoft.com/office/drawing/2014/main" id="{09203B82-47EE-BBA1-D3CD-49D44AEBEC3F}"/>
              </a:ext>
            </a:extLst>
          </p:cNvPr>
          <p:cNvSpPr/>
          <p:nvPr/>
        </p:nvSpPr>
        <p:spPr>
          <a:xfrm>
            <a:off x="3160643" y="248814"/>
            <a:ext cx="5393635" cy="704850"/>
          </a:xfrm>
          <a:prstGeom prst="roundRect">
            <a:avLst/>
          </a:prstGeom>
          <a:solidFill>
            <a:schemeClr val="accent2">
              <a:lumMod val="20000"/>
              <a:lumOff val="80000"/>
            </a:schemeClr>
          </a:solidFill>
          <a:ln w="952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2400" dirty="0">
                <a:solidFill>
                  <a:schemeClr val="tx1"/>
                </a:solidFill>
              </a:rPr>
              <a:t>Τι κάνουμε στο βήμα 2;</a:t>
            </a:r>
            <a:endParaRPr lang="en-US" sz="2400" dirty="0">
              <a:solidFill>
                <a:schemeClr val="tx1"/>
              </a:solidFill>
            </a:endParaRPr>
          </a:p>
        </p:txBody>
      </p:sp>
    </p:spTree>
    <p:extLst>
      <p:ext uri="{BB962C8B-B14F-4D97-AF65-F5344CB8AC3E}">
        <p14:creationId xmlns:p14="http://schemas.microsoft.com/office/powerpoint/2010/main" val="17553139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25"/>
          <p:cNvSpPr txBox="1">
            <a:spLocks noGrp="1"/>
          </p:cNvSpPr>
          <p:nvPr>
            <p:ph type="title"/>
          </p:nvPr>
        </p:nvSpPr>
        <p:spPr>
          <a:xfrm>
            <a:off x="1379419" y="442622"/>
            <a:ext cx="9433162" cy="117957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1"/>
              </a:buClr>
              <a:buSzPts val="2800"/>
              <a:buFont typeface="Corbel"/>
              <a:buNone/>
            </a:pPr>
            <a:r>
              <a:rPr lang="el-GR" sz="2800" dirty="0">
                <a:solidFill>
                  <a:schemeClr val="accent1"/>
                </a:solidFill>
                <a:latin typeface="Corbel"/>
                <a:ea typeface="Corbel"/>
                <a:cs typeface="Corbel"/>
                <a:sym typeface="Corbel"/>
              </a:rPr>
              <a:t>Α1. </a:t>
            </a:r>
            <a:r>
              <a:rPr lang="el-GR" sz="2800" dirty="0">
                <a:solidFill>
                  <a:schemeClr val="accent2"/>
                </a:solidFill>
                <a:latin typeface="Corbel"/>
                <a:ea typeface="Corbel"/>
                <a:cs typeface="Corbel"/>
                <a:sym typeface="Corbel"/>
              </a:rPr>
              <a:t>Εξερευνούμε τα κοινωνικά και πολιτιστικά περιεχόμενα του κοινού-στόχου.</a:t>
            </a:r>
            <a:endParaRPr sz="2800" dirty="0">
              <a:solidFill>
                <a:schemeClr val="accent2"/>
              </a:solidFill>
              <a:latin typeface="Corbel"/>
              <a:ea typeface="Corbel"/>
              <a:cs typeface="Corbel"/>
              <a:sym typeface="Corbel"/>
            </a:endParaRPr>
          </a:p>
        </p:txBody>
      </p:sp>
      <p:sp>
        <p:nvSpPr>
          <p:cNvPr id="442" name="Google Shape;442;p25"/>
          <p:cNvSpPr/>
          <p:nvPr/>
        </p:nvSpPr>
        <p:spPr>
          <a:xfrm>
            <a:off x="163869" y="2326488"/>
            <a:ext cx="5108966" cy="3778921"/>
          </a:xfrm>
          <a:prstGeom prst="wedgeEllipseCallout">
            <a:avLst>
              <a:gd name="adj1" fmla="val -20833"/>
              <a:gd name="adj2" fmla="val 62500"/>
            </a:avLst>
          </a:prstGeom>
          <a:solidFill>
            <a:srgbClr val="F2F2F2"/>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venir"/>
              <a:ea typeface="Avenir"/>
              <a:cs typeface="Avenir"/>
              <a:sym typeface="Avenir"/>
            </a:endParaRPr>
          </a:p>
        </p:txBody>
      </p:sp>
      <p:pic>
        <p:nvPicPr>
          <p:cNvPr id="443" name="Google Shape;443;p25"/>
          <p:cNvPicPr preferRelativeResize="0"/>
          <p:nvPr/>
        </p:nvPicPr>
        <p:blipFill rotWithShape="1">
          <a:blip r:embed="rId3">
            <a:alphaModFix/>
          </a:blip>
          <a:srcRect/>
          <a:stretch/>
        </p:blipFill>
        <p:spPr>
          <a:xfrm>
            <a:off x="2203292" y="2574966"/>
            <a:ext cx="1030119" cy="1030119"/>
          </a:xfrm>
          <a:prstGeom prst="rect">
            <a:avLst/>
          </a:prstGeom>
          <a:noFill/>
          <a:ln>
            <a:noFill/>
          </a:ln>
        </p:spPr>
      </p:pic>
      <p:sp>
        <p:nvSpPr>
          <p:cNvPr id="444" name="Google Shape;444;p25"/>
          <p:cNvSpPr txBox="1"/>
          <p:nvPr/>
        </p:nvSpPr>
        <p:spPr>
          <a:xfrm>
            <a:off x="705678" y="3689001"/>
            <a:ext cx="4025348" cy="156966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l-GR" sz="2400">
                <a:solidFill>
                  <a:schemeClr val="dk1"/>
                </a:solidFill>
                <a:latin typeface="Corbel"/>
                <a:ea typeface="Corbel"/>
                <a:cs typeface="Corbel"/>
                <a:sym typeface="Corbel"/>
              </a:rPr>
              <a:t>Αυτές οι επιρροές μπορούν να σχηματίσουν τους ψυχολογικούς καθοριστικούς παράγοντες συμπεριφοράς.</a:t>
            </a:r>
            <a:endParaRPr/>
          </a:p>
        </p:txBody>
      </p:sp>
      <p:sp>
        <p:nvSpPr>
          <p:cNvPr id="445" name="Google Shape;445;p25"/>
          <p:cNvSpPr/>
          <p:nvPr/>
        </p:nvSpPr>
        <p:spPr>
          <a:xfrm>
            <a:off x="5659444" y="2720160"/>
            <a:ext cx="6096000" cy="3507343"/>
          </a:xfrm>
          <a:prstGeom prst="round2DiagRect">
            <a:avLst>
              <a:gd name="adj1" fmla="val 16667"/>
              <a:gd name="adj2" fmla="val 0"/>
            </a:avLst>
          </a:prstGeom>
          <a:solidFill>
            <a:srgbClr val="F2F2F2"/>
          </a:solidFill>
          <a:ln>
            <a:noFill/>
          </a:ln>
          <a:effectLst>
            <a:outerShdw blurRad="107950" dist="12700" dir="5400000" algn="ctr">
              <a:srgbClr val="000000"/>
            </a:outerShdw>
          </a:effectLst>
        </p:spPr>
        <p:txBody>
          <a:bodyPr spcFirstLastPara="1" wrap="square" lIns="91425" tIns="45700" rIns="91425" bIns="45700" anchor="t" anchorCtr="0">
            <a:spAutoFit/>
          </a:bodyPr>
          <a:lstStyle/>
          <a:p>
            <a:pPr marL="0" marR="0" lvl="0" indent="0" algn="just" rtl="0">
              <a:spcBef>
                <a:spcPts val="0"/>
              </a:spcBef>
              <a:spcAft>
                <a:spcPts val="0"/>
              </a:spcAft>
              <a:buNone/>
            </a:pPr>
            <a:r>
              <a:rPr lang="el-GR" sz="2000" b="1">
                <a:solidFill>
                  <a:schemeClr val="accent2"/>
                </a:solidFill>
                <a:latin typeface="Corbel"/>
                <a:ea typeface="Corbel"/>
                <a:cs typeface="Corbel"/>
                <a:sym typeface="Corbel"/>
              </a:rPr>
              <a:t>π.χ. </a:t>
            </a:r>
            <a:r>
              <a:rPr lang="el-GR" sz="2000">
                <a:solidFill>
                  <a:schemeClr val="dk1"/>
                </a:solidFill>
                <a:latin typeface="Corbel"/>
                <a:ea typeface="Corbel"/>
                <a:cs typeface="Corbel"/>
                <a:sym typeface="Corbel"/>
              </a:rPr>
              <a:t>γι’αυτούς που ζουν με μία συλλογική κουλτούρα, όπου η βασική κοινωνική μονάδα είναι η ομάδα-οικογένεια, παρά το άτομο, τα αντιληπτά πλεονεκτήματα της δράσης μπορεί να μην πρέπει να δηλωθούν με όρους όπως "προσωπικό αντίκτυπο στην υγεία", αλλά με τον όρο "διατηρώντας τους εαυτούς μας δυνατούς και υγιείς, είμαστε σε καλύτερη θέση ώστε να ενδιαφερθούμε για τους άλλους μέσα στην κοινότητα και την οικογένειά μας".</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450" name="Google Shape;450;p26"/>
          <p:cNvSpPr txBox="1">
            <a:spLocks noGrp="1"/>
          </p:cNvSpPr>
          <p:nvPr>
            <p:ph type="title"/>
          </p:nvPr>
        </p:nvSpPr>
        <p:spPr>
          <a:xfrm>
            <a:off x="1379419" y="442622"/>
            <a:ext cx="9433162" cy="117957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1"/>
              </a:buClr>
              <a:buSzPts val="2800"/>
              <a:buFont typeface="Corbel"/>
              <a:buNone/>
            </a:pPr>
            <a:r>
              <a:rPr lang="el-GR" sz="2800" dirty="0">
                <a:solidFill>
                  <a:schemeClr val="accent1"/>
                </a:solidFill>
                <a:latin typeface="Corbel"/>
                <a:ea typeface="Corbel"/>
                <a:cs typeface="Corbel"/>
                <a:sym typeface="Corbel"/>
              </a:rPr>
              <a:t>Α1. </a:t>
            </a:r>
            <a:r>
              <a:rPr lang="el-GR" sz="2800" dirty="0">
                <a:solidFill>
                  <a:schemeClr val="accent2"/>
                </a:solidFill>
                <a:latin typeface="Corbel"/>
                <a:ea typeface="Corbel"/>
                <a:cs typeface="Corbel"/>
                <a:sym typeface="Corbel"/>
              </a:rPr>
              <a:t>Εξερευνούμε τα κοινωνικά και πολιτιστικά περιεχόμενα του κοινού-στόχου.</a:t>
            </a:r>
            <a:endParaRPr sz="2800" dirty="0">
              <a:solidFill>
                <a:schemeClr val="accent2"/>
              </a:solidFill>
              <a:latin typeface="Corbel"/>
              <a:ea typeface="Corbel"/>
              <a:cs typeface="Corbel"/>
              <a:sym typeface="Corbel"/>
            </a:endParaRPr>
          </a:p>
        </p:txBody>
      </p:sp>
      <p:sp>
        <p:nvSpPr>
          <p:cNvPr id="451" name="Google Shape;451;p26"/>
          <p:cNvSpPr txBox="1"/>
          <p:nvPr/>
        </p:nvSpPr>
        <p:spPr>
          <a:xfrm>
            <a:off x="238539" y="2199372"/>
            <a:ext cx="11317357" cy="129266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000">
                <a:solidFill>
                  <a:schemeClr val="accent1"/>
                </a:solidFill>
                <a:latin typeface="Corbel"/>
                <a:ea typeface="Corbel"/>
                <a:cs typeface="Corbel"/>
                <a:sym typeface="Corbel"/>
              </a:rPr>
              <a:t>Για να βρούμε τις πεποιθήσεις, τα συναισθήματα, τα κίνητρα και τις δυνατότητες του κοινού-στόχος, σαν αποτέλεσμα των κοινωνικών καταστάσεων και του περιεχομένου της κουλτούρας, μπορούμε να αξιολογήσουμε τα ακόλουθα:</a:t>
            </a:r>
            <a:endParaRPr/>
          </a:p>
          <a:p>
            <a:pPr marL="0" marR="0" lvl="0" indent="0" algn="just" rtl="0">
              <a:spcBef>
                <a:spcPts val="0"/>
              </a:spcBef>
              <a:spcAft>
                <a:spcPts val="0"/>
              </a:spcAft>
              <a:buNone/>
            </a:pPr>
            <a:endParaRPr sz="1800">
              <a:solidFill>
                <a:schemeClr val="dk1"/>
              </a:solidFill>
              <a:latin typeface="Corbel"/>
              <a:ea typeface="Corbel"/>
              <a:cs typeface="Corbel"/>
              <a:sym typeface="Corbel"/>
            </a:endParaRPr>
          </a:p>
        </p:txBody>
      </p:sp>
      <p:sp>
        <p:nvSpPr>
          <p:cNvPr id="452" name="Google Shape;452;p26"/>
          <p:cNvSpPr txBox="1"/>
          <p:nvPr/>
        </p:nvSpPr>
        <p:spPr>
          <a:xfrm>
            <a:off x="6387548" y="3427101"/>
            <a:ext cx="5168348" cy="341632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Corbel"/>
              <a:buNone/>
            </a:pPr>
            <a:r>
              <a:rPr lang="el-GR" sz="1800" b="0" i="0" u="none" strike="noStrike" cap="none">
                <a:solidFill>
                  <a:srgbClr val="000000"/>
                </a:solidFill>
                <a:latin typeface="Corbel"/>
                <a:ea typeface="Corbel"/>
                <a:cs typeface="Corbel"/>
                <a:sym typeface="Corbel"/>
              </a:rPr>
              <a:t>• </a:t>
            </a:r>
            <a:r>
              <a:rPr lang="el-GR" sz="1800" b="0" i="0" u="none" strike="noStrike" cap="none">
                <a:solidFill>
                  <a:srgbClr val="00A5AB"/>
                </a:solidFill>
                <a:latin typeface="Corbel"/>
                <a:ea typeface="Corbel"/>
                <a:cs typeface="Corbel"/>
                <a:sym typeface="Corbel"/>
              </a:rPr>
              <a:t>Γενική κουλτούρα και θρησκευτικές πεποιθήσεις: </a:t>
            </a:r>
            <a:r>
              <a:rPr lang="el-GR" sz="1800" b="0" i="0" u="none" strike="noStrike" cap="none">
                <a:solidFill>
                  <a:srgbClr val="000000"/>
                </a:solidFill>
                <a:latin typeface="Corbel"/>
                <a:ea typeface="Corbel"/>
                <a:cs typeface="Corbel"/>
                <a:sym typeface="Corbel"/>
              </a:rPr>
              <a:t>Ποιες είναι οι γενικές κουλτούρες, οι θρησκευτικές πεποιθήσεις που επηρεάζουν τα διατροφικά τους μοτίβα και τις δραστηριότητές τους; Τι ορίζουν ως κοινότητα;</a:t>
            </a:r>
            <a:endParaRPr/>
          </a:p>
          <a:p>
            <a:pPr marL="0" marR="0" lvl="0" indent="0" algn="just" rtl="0">
              <a:lnSpc>
                <a:spcPct val="100000"/>
              </a:lnSpc>
              <a:spcBef>
                <a:spcPts val="0"/>
              </a:spcBef>
              <a:spcAft>
                <a:spcPts val="0"/>
              </a:spcAft>
              <a:buClr>
                <a:schemeClr val="dk1"/>
              </a:buClr>
              <a:buSzPts val="1800"/>
              <a:buFont typeface="Avenir"/>
              <a:buNone/>
            </a:pPr>
            <a:endParaRPr sz="1800" b="0" i="0" u="none" strike="noStrike" cap="none">
              <a:solidFill>
                <a:srgbClr val="000000"/>
              </a:solidFill>
              <a:latin typeface="Corbel"/>
              <a:ea typeface="Corbel"/>
              <a:cs typeface="Corbel"/>
              <a:sym typeface="Corbel"/>
            </a:endParaRPr>
          </a:p>
          <a:p>
            <a:pPr marL="0" marR="0" lvl="0" indent="0" algn="just" rtl="0">
              <a:lnSpc>
                <a:spcPct val="100000"/>
              </a:lnSpc>
              <a:spcBef>
                <a:spcPts val="0"/>
              </a:spcBef>
              <a:spcAft>
                <a:spcPts val="0"/>
              </a:spcAft>
              <a:buClr>
                <a:srgbClr val="000000"/>
              </a:buClr>
              <a:buSzPts val="1800"/>
              <a:buFont typeface="Corbel"/>
              <a:buNone/>
            </a:pPr>
            <a:r>
              <a:rPr lang="el-GR" sz="1800" b="0" i="0" u="none" strike="noStrike" cap="none">
                <a:solidFill>
                  <a:srgbClr val="000000"/>
                </a:solidFill>
                <a:latin typeface="Corbel"/>
                <a:ea typeface="Corbel"/>
                <a:cs typeface="Corbel"/>
                <a:sym typeface="Corbel"/>
              </a:rPr>
              <a:t>• </a:t>
            </a:r>
            <a:r>
              <a:rPr lang="el-GR" sz="1800" b="0" i="0" u="none" strike="noStrike" cap="none">
                <a:solidFill>
                  <a:srgbClr val="00A5AB"/>
                </a:solidFill>
                <a:latin typeface="Corbel"/>
                <a:ea typeface="Corbel"/>
                <a:cs typeface="Corbel"/>
                <a:sym typeface="Corbel"/>
              </a:rPr>
              <a:t>Βαθμός προσαρμογής: </a:t>
            </a:r>
            <a:r>
              <a:rPr lang="el-GR" sz="1800" b="0" i="0" u="none" strike="noStrike" cap="none">
                <a:solidFill>
                  <a:srgbClr val="000000"/>
                </a:solidFill>
                <a:latin typeface="Corbel"/>
                <a:ea typeface="Corbel"/>
                <a:cs typeface="Corbel"/>
                <a:sym typeface="Corbel"/>
              </a:rPr>
              <a:t>Εάν είναι μετανάστες, βρείτε το βαθμό στον οποίο νιώθουν άνετα με την καθομιλουμένη γλώσσα και την κουλτούρα. Μπορείτε να τους ρωτήσετε για την χρήση της μητρικής τους γλώσσας και σχετικά με τον κοινωνικό τους κύκλο.</a:t>
            </a:r>
            <a:endParaRPr sz="1800" b="0" i="0" u="none" strike="noStrike" cap="none">
              <a:solidFill>
                <a:srgbClr val="000000"/>
              </a:solidFill>
              <a:latin typeface="Corbel"/>
              <a:ea typeface="Corbel"/>
              <a:cs typeface="Corbel"/>
              <a:sym typeface="Corbel"/>
            </a:endParaRPr>
          </a:p>
        </p:txBody>
      </p:sp>
      <p:sp>
        <p:nvSpPr>
          <p:cNvPr id="453" name="Google Shape;453;p26"/>
          <p:cNvSpPr txBox="1"/>
          <p:nvPr/>
        </p:nvSpPr>
        <p:spPr>
          <a:xfrm>
            <a:off x="503583" y="3151429"/>
            <a:ext cx="5022574" cy="3693319"/>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800"/>
              <a:buFont typeface="Avenir"/>
              <a:buNone/>
            </a:pPr>
            <a:endParaRPr sz="1800" b="0" i="0" u="none" strike="noStrike" cap="none">
              <a:solidFill>
                <a:srgbClr val="000000"/>
              </a:solidFill>
              <a:latin typeface="Corbel"/>
              <a:ea typeface="Corbel"/>
              <a:cs typeface="Corbel"/>
              <a:sym typeface="Corbel"/>
            </a:endParaRPr>
          </a:p>
          <a:p>
            <a:pPr marL="0" marR="0" lvl="0" indent="0" algn="just" rtl="0">
              <a:lnSpc>
                <a:spcPct val="100000"/>
              </a:lnSpc>
              <a:spcBef>
                <a:spcPts val="0"/>
              </a:spcBef>
              <a:spcAft>
                <a:spcPts val="0"/>
              </a:spcAft>
              <a:buClr>
                <a:srgbClr val="000000"/>
              </a:buClr>
              <a:buSzPts val="1800"/>
              <a:buFont typeface="Corbel"/>
              <a:buNone/>
            </a:pPr>
            <a:r>
              <a:rPr lang="el-GR" sz="1800" b="0" i="0" u="none" strike="noStrike" cap="none">
                <a:solidFill>
                  <a:srgbClr val="000000"/>
                </a:solidFill>
                <a:latin typeface="Corbel"/>
                <a:ea typeface="Corbel"/>
                <a:cs typeface="Corbel"/>
                <a:sym typeface="Corbel"/>
              </a:rPr>
              <a:t>• </a:t>
            </a:r>
            <a:r>
              <a:rPr lang="el-GR" sz="1800" b="0" i="0" u="none" strike="noStrike" cap="none">
                <a:solidFill>
                  <a:srgbClr val="00A5AB"/>
                </a:solidFill>
                <a:latin typeface="Corbel"/>
                <a:ea typeface="Corbel"/>
                <a:cs typeface="Corbel"/>
                <a:sym typeface="Corbel"/>
              </a:rPr>
              <a:t>Ο τρόπος ζωής και ο τύπος εργασίας: </a:t>
            </a:r>
            <a:r>
              <a:rPr lang="el-GR" sz="1800" b="0" i="0" u="none" strike="noStrike" cap="none">
                <a:solidFill>
                  <a:srgbClr val="000000"/>
                </a:solidFill>
                <a:latin typeface="Corbel"/>
                <a:ea typeface="Corbel"/>
                <a:cs typeface="Corbel"/>
                <a:sym typeface="Corbel"/>
              </a:rPr>
              <a:t>Πώς αντιλαμβάνονται την δουλειά, την οικογένεια, την αλληλεπίδραση και τις κοινωνικές υποχρεώσεις ως επιρροή της θέλησης και της ικανότητάς τους να κάνουν υγιεινές επιλογές τροφίμων και σωματικών δραστηριοτήτων;</a:t>
            </a:r>
            <a:endParaRPr/>
          </a:p>
          <a:p>
            <a:pPr marL="0" marR="0" lvl="0" indent="0" algn="just" rtl="0">
              <a:lnSpc>
                <a:spcPct val="100000"/>
              </a:lnSpc>
              <a:spcBef>
                <a:spcPts val="0"/>
              </a:spcBef>
              <a:spcAft>
                <a:spcPts val="0"/>
              </a:spcAft>
              <a:buClr>
                <a:schemeClr val="dk1"/>
              </a:buClr>
              <a:buSzPts val="1800"/>
              <a:buFont typeface="Avenir"/>
              <a:buNone/>
            </a:pPr>
            <a:endParaRPr sz="1800" b="0" i="0" u="none" strike="noStrike" cap="none">
              <a:solidFill>
                <a:srgbClr val="000000"/>
              </a:solidFill>
              <a:latin typeface="Corbel"/>
              <a:ea typeface="Corbel"/>
              <a:cs typeface="Corbel"/>
              <a:sym typeface="Corbel"/>
            </a:endParaRPr>
          </a:p>
          <a:p>
            <a:pPr marL="0" marR="0" lvl="0" indent="0" algn="just" rtl="0">
              <a:lnSpc>
                <a:spcPct val="100000"/>
              </a:lnSpc>
              <a:spcBef>
                <a:spcPts val="0"/>
              </a:spcBef>
              <a:spcAft>
                <a:spcPts val="0"/>
              </a:spcAft>
              <a:buClr>
                <a:srgbClr val="000000"/>
              </a:buClr>
              <a:buSzPts val="1800"/>
              <a:buFont typeface="Corbel"/>
              <a:buNone/>
            </a:pPr>
            <a:r>
              <a:rPr lang="el-GR" sz="1800" b="0" i="0" u="none" strike="noStrike" cap="none">
                <a:solidFill>
                  <a:srgbClr val="000000"/>
                </a:solidFill>
                <a:latin typeface="Corbel"/>
                <a:ea typeface="Corbel"/>
                <a:cs typeface="Corbel"/>
                <a:sym typeface="Corbel"/>
              </a:rPr>
              <a:t>• </a:t>
            </a:r>
            <a:r>
              <a:rPr lang="el-GR" sz="1800" b="0" i="0" u="none" strike="noStrike" cap="none">
                <a:solidFill>
                  <a:srgbClr val="00A5AB"/>
                </a:solidFill>
                <a:latin typeface="Corbel"/>
                <a:ea typeface="Corbel"/>
                <a:cs typeface="Corbel"/>
                <a:sym typeface="Corbel"/>
              </a:rPr>
              <a:t>Στάδιο ζωής: </a:t>
            </a:r>
            <a:r>
              <a:rPr lang="el-GR" sz="1800" b="0" i="0" u="none" strike="noStrike" cap="none">
                <a:solidFill>
                  <a:srgbClr val="000000"/>
                </a:solidFill>
                <a:latin typeface="Corbel"/>
                <a:ea typeface="Corbel"/>
                <a:cs typeface="Corbel"/>
                <a:sym typeface="Corbel"/>
              </a:rPr>
              <a:t>Ποιο είναι το στάδιο της ζωής τους αυτή την περίοδο; Ασχολούνται με την ανατροφή των παιδιών τους;  Ποιες είναι οι προηγούμενες εμπειρίες ζωής, ποιες είναι οι ανησυχίες τους αυτήν την περίοδο;</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27"/>
          <p:cNvSpPr txBox="1">
            <a:spLocks noGrp="1"/>
          </p:cNvSpPr>
          <p:nvPr>
            <p:ph type="title"/>
          </p:nvPr>
        </p:nvSpPr>
        <p:spPr>
          <a:xfrm>
            <a:off x="1617958" y="416119"/>
            <a:ext cx="8956084" cy="117957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1"/>
              </a:buClr>
              <a:buSzPts val="2800"/>
              <a:buFont typeface="Corbel"/>
              <a:buNone/>
            </a:pPr>
            <a:r>
              <a:rPr lang="el-GR" sz="2800" dirty="0">
                <a:solidFill>
                  <a:schemeClr val="accent1"/>
                </a:solidFill>
                <a:latin typeface="Corbel"/>
                <a:ea typeface="Corbel"/>
                <a:cs typeface="Corbel"/>
                <a:sym typeface="Corbel"/>
              </a:rPr>
              <a:t>Α2. </a:t>
            </a:r>
            <a:r>
              <a:rPr lang="el-GR" sz="2800" dirty="0">
                <a:solidFill>
                  <a:schemeClr val="accent2"/>
                </a:solidFill>
                <a:latin typeface="Corbel"/>
                <a:ea typeface="Corbel"/>
                <a:cs typeface="Corbel"/>
                <a:sym typeface="Corbel"/>
              </a:rPr>
              <a:t>Εξερευνούμε τις σχετικές δυνατότητες των ατόμων και της κοινότητας.</a:t>
            </a:r>
            <a:endParaRPr sz="2800" dirty="0">
              <a:solidFill>
                <a:schemeClr val="accent2"/>
              </a:solidFill>
              <a:latin typeface="Corbel"/>
              <a:ea typeface="Corbel"/>
              <a:cs typeface="Corbel"/>
              <a:sym typeface="Corbel"/>
            </a:endParaRPr>
          </a:p>
        </p:txBody>
      </p:sp>
      <p:sp>
        <p:nvSpPr>
          <p:cNvPr id="459" name="Google Shape;459;p27"/>
          <p:cNvSpPr txBox="1"/>
          <p:nvPr/>
        </p:nvSpPr>
        <p:spPr>
          <a:xfrm>
            <a:off x="1032182" y="2278658"/>
            <a:ext cx="6453810" cy="2862322"/>
          </a:xfrm>
          <a:prstGeom prst="rect">
            <a:avLst/>
          </a:prstGeom>
          <a:noFill/>
          <a:ln w="9525" cap="flat" cmpd="sng">
            <a:solidFill>
              <a:schemeClr val="accent2"/>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0">
              <a:spcBef>
                <a:spcPts val="0"/>
              </a:spcBef>
              <a:spcAft>
                <a:spcPts val="0"/>
              </a:spcAft>
              <a:buNone/>
            </a:pPr>
            <a:r>
              <a:rPr lang="el-GR" sz="2000" dirty="0">
                <a:solidFill>
                  <a:schemeClr val="dk1"/>
                </a:solidFill>
                <a:latin typeface="Corbel"/>
                <a:ea typeface="Corbel"/>
                <a:cs typeface="Corbel"/>
                <a:sym typeface="Corbel"/>
              </a:rPr>
              <a:t>Οι ομάδες και οι κοινότητες στις οποίες ο εκπαιδευτής διατροφής εργάζεται, μπορεί να κατέχουν ήδη πρακτικές, πεποιθήσεις και στάσεις ζωής που προάγουν την υγεία.</a:t>
            </a:r>
            <a:endParaRPr dirty="0"/>
          </a:p>
          <a:p>
            <a:pPr marL="0" marR="0" lvl="0" indent="0" algn="just" rtl="0">
              <a:spcBef>
                <a:spcPts val="0"/>
              </a:spcBef>
              <a:spcAft>
                <a:spcPts val="0"/>
              </a:spcAft>
              <a:buNone/>
            </a:pPr>
            <a:endParaRPr sz="2000" dirty="0">
              <a:solidFill>
                <a:schemeClr val="dk1"/>
              </a:solidFill>
              <a:latin typeface="Corbel"/>
              <a:ea typeface="Corbel"/>
              <a:cs typeface="Corbel"/>
              <a:sym typeface="Corbel"/>
            </a:endParaRPr>
          </a:p>
          <a:p>
            <a:pPr marL="0" marR="0" lvl="0" indent="0" algn="just" rtl="0">
              <a:spcBef>
                <a:spcPts val="0"/>
              </a:spcBef>
              <a:spcAft>
                <a:spcPts val="0"/>
              </a:spcAft>
              <a:buNone/>
            </a:pPr>
            <a:r>
              <a:rPr lang="el-GR" sz="2000" dirty="0">
                <a:solidFill>
                  <a:schemeClr val="dk1"/>
                </a:solidFill>
                <a:latin typeface="Corbel"/>
                <a:ea typeface="Corbel"/>
                <a:cs typeface="Corbel"/>
                <a:sym typeface="Corbel"/>
              </a:rPr>
              <a:t>Μπορείτε να χτίσετε πάνω σε αυτές για να πετύχετε τους στόχους αλλαγής συμπεριφοράς των συνεδριών σας ή των παρεμβάσεων. </a:t>
            </a:r>
            <a:endParaRPr dirty="0"/>
          </a:p>
          <a:p>
            <a:pPr marL="0" marR="0" lvl="0" indent="0" algn="just" rtl="0">
              <a:spcBef>
                <a:spcPts val="0"/>
              </a:spcBef>
              <a:spcAft>
                <a:spcPts val="0"/>
              </a:spcAft>
              <a:buNone/>
            </a:pPr>
            <a:endParaRPr sz="2000" b="1" dirty="0">
              <a:solidFill>
                <a:schemeClr val="dk1"/>
              </a:solidFill>
              <a:latin typeface="Corbel"/>
              <a:ea typeface="Corbel"/>
              <a:cs typeface="Corbel"/>
              <a:sym typeface="Corbel"/>
            </a:endParaRPr>
          </a:p>
          <a:p>
            <a:pPr marL="0" marR="0" lvl="0" indent="0" algn="just" rtl="0">
              <a:spcBef>
                <a:spcPts val="0"/>
              </a:spcBef>
              <a:spcAft>
                <a:spcPts val="0"/>
              </a:spcAft>
              <a:buNone/>
            </a:pPr>
            <a:r>
              <a:rPr lang="el-GR" sz="2000" b="1" dirty="0">
                <a:solidFill>
                  <a:schemeClr val="dk1"/>
                </a:solidFill>
                <a:latin typeface="Corbel"/>
                <a:ea typeface="Corbel"/>
                <a:cs typeface="Corbel"/>
                <a:sym typeface="Corbel"/>
              </a:rPr>
              <a:t>Έτσι, είναι σημαντικό να μάθετε για αυτές.</a:t>
            </a:r>
            <a:endParaRPr dirty="0"/>
          </a:p>
        </p:txBody>
      </p:sp>
      <p:pic>
        <p:nvPicPr>
          <p:cNvPr id="460" name="Google Shape;460;p27"/>
          <p:cNvPicPr preferRelativeResize="0"/>
          <p:nvPr/>
        </p:nvPicPr>
        <p:blipFill rotWithShape="1">
          <a:blip r:embed="rId3">
            <a:alphaModFix/>
          </a:blip>
          <a:srcRect/>
          <a:stretch/>
        </p:blipFill>
        <p:spPr>
          <a:xfrm>
            <a:off x="8210551" y="2996083"/>
            <a:ext cx="3358598" cy="2518949"/>
          </a:xfrm>
          <a:prstGeom prst="rect">
            <a:avLst/>
          </a:prstGeom>
          <a:noFill/>
          <a:ln>
            <a:noFill/>
          </a:ln>
        </p:spPr>
      </p:pic>
      <p:sp>
        <p:nvSpPr>
          <p:cNvPr id="461" name="Google Shape;461;p27"/>
          <p:cNvSpPr txBox="1"/>
          <p:nvPr/>
        </p:nvSpPr>
        <p:spPr>
          <a:xfrm>
            <a:off x="837727" y="5595977"/>
            <a:ext cx="8828788" cy="1015663"/>
          </a:xfrm>
          <a:prstGeom prst="rect">
            <a:avLst/>
          </a:prstGeom>
          <a:solidFill>
            <a:srgbClr val="FFEDCA"/>
          </a:solidFill>
          <a:ln>
            <a:noFill/>
          </a:ln>
        </p:spPr>
        <p:txBody>
          <a:bodyPr spcFirstLastPara="1" wrap="square" lIns="91425" tIns="45700" rIns="91425" bIns="45700" anchor="t" anchorCtr="0">
            <a:spAutoFit/>
          </a:bodyPr>
          <a:lstStyle/>
          <a:p>
            <a:pPr marL="342900" marR="0" lvl="0" indent="-342900" algn="just" rtl="0">
              <a:spcBef>
                <a:spcPts val="0"/>
              </a:spcBef>
              <a:spcAft>
                <a:spcPts val="0"/>
              </a:spcAft>
              <a:buClr>
                <a:schemeClr val="dk1"/>
              </a:buClr>
              <a:buSzPts val="2000"/>
              <a:buFont typeface="Arial"/>
              <a:buChar char="•"/>
            </a:pPr>
            <a:r>
              <a:rPr lang="el-GR" sz="2000" i="1" dirty="0">
                <a:solidFill>
                  <a:schemeClr val="dk1"/>
                </a:solidFill>
                <a:latin typeface="Corbel"/>
                <a:ea typeface="Corbel"/>
                <a:cs typeface="Corbel"/>
                <a:sym typeface="Corbel"/>
              </a:rPr>
              <a:t>Τι κάνει ήδη το κοινό-στόχος που προάγει την υγεία; </a:t>
            </a:r>
            <a:endParaRPr dirty="0"/>
          </a:p>
          <a:p>
            <a:pPr marL="342900" marR="0" lvl="0" indent="-342900" algn="just" rtl="0">
              <a:spcBef>
                <a:spcPts val="0"/>
              </a:spcBef>
              <a:spcAft>
                <a:spcPts val="0"/>
              </a:spcAft>
              <a:buClr>
                <a:schemeClr val="dk1"/>
              </a:buClr>
              <a:buSzPts val="2000"/>
              <a:buFont typeface="Arial"/>
              <a:buChar char="•"/>
            </a:pPr>
            <a:r>
              <a:rPr lang="el-GR" sz="2000" i="1" dirty="0">
                <a:solidFill>
                  <a:schemeClr val="dk1"/>
                </a:solidFill>
                <a:latin typeface="Corbel"/>
                <a:ea typeface="Corbel"/>
                <a:cs typeface="Corbel"/>
                <a:sym typeface="Corbel"/>
              </a:rPr>
              <a:t>Τι γνωρίζουν ήδη για την υγεία και ποια διατροφικά θέματα τους αφορούν; </a:t>
            </a:r>
            <a:endParaRPr dirty="0"/>
          </a:p>
          <a:p>
            <a:pPr marL="342900" marR="0" lvl="0" indent="-342900" algn="just" rtl="0">
              <a:spcBef>
                <a:spcPts val="0"/>
              </a:spcBef>
              <a:spcAft>
                <a:spcPts val="0"/>
              </a:spcAft>
              <a:buClr>
                <a:schemeClr val="dk1"/>
              </a:buClr>
              <a:buSzPts val="2000"/>
              <a:buFont typeface="Arial"/>
              <a:buChar char="•"/>
            </a:pPr>
            <a:r>
              <a:rPr lang="el-GR" sz="2000" i="1" dirty="0">
                <a:solidFill>
                  <a:schemeClr val="dk1"/>
                </a:solidFill>
                <a:latin typeface="Corbel"/>
                <a:ea typeface="Corbel"/>
                <a:cs typeface="Corbel"/>
                <a:sym typeface="Corbel"/>
              </a:rPr>
              <a:t>Ποια είναι η γνώση και οι ικανότητες που ήδη κατέχουν;</a:t>
            </a:r>
            <a:endParaRPr sz="2000" i="1" dirty="0">
              <a:solidFill>
                <a:schemeClr val="dk1"/>
              </a:solidFill>
              <a:latin typeface="Corbel"/>
              <a:ea typeface="Corbel"/>
              <a:cs typeface="Corbel"/>
              <a:sym typeface="Corbe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sp>
        <p:nvSpPr>
          <p:cNvPr id="466" name="Google Shape;466;p28"/>
          <p:cNvSpPr txBox="1">
            <a:spLocks noGrp="1"/>
          </p:cNvSpPr>
          <p:nvPr>
            <p:ph type="title"/>
          </p:nvPr>
        </p:nvSpPr>
        <p:spPr>
          <a:xfrm>
            <a:off x="1078992" y="1938528"/>
            <a:ext cx="10177272" cy="299008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1"/>
              </a:buClr>
              <a:buSzPts val="3600"/>
              <a:buFont typeface="Corbel"/>
              <a:buNone/>
            </a:pPr>
            <a:r>
              <a:rPr lang="el-GR" sz="3600" dirty="0">
                <a:solidFill>
                  <a:schemeClr val="accent1"/>
                </a:solidFill>
                <a:latin typeface="Corbel"/>
                <a:ea typeface="Corbel"/>
                <a:cs typeface="Corbel"/>
                <a:sym typeface="Corbel"/>
              </a:rPr>
              <a:t>Β. </a:t>
            </a:r>
            <a:r>
              <a:rPr lang="el-GR" sz="3600" dirty="0">
                <a:solidFill>
                  <a:schemeClr val="accent2"/>
                </a:solidFill>
                <a:latin typeface="Corbel"/>
                <a:ea typeface="Corbel"/>
                <a:cs typeface="Corbel"/>
                <a:sym typeface="Corbel"/>
              </a:rPr>
              <a:t>Εξερευνούμε τους Ψυχολογικούς Καθοριστικούς Παράγοντες  Αλλαγής Συμπεριφοράς</a:t>
            </a:r>
            <a:endParaRPr sz="3600" dirty="0">
              <a:solidFill>
                <a:schemeClr val="accent2"/>
              </a:solidFill>
              <a:latin typeface="Corbel"/>
              <a:ea typeface="Corbel"/>
              <a:cs typeface="Corbel"/>
              <a:sym typeface="Corbe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29"/>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1"/>
              </a:buClr>
              <a:buSzPts val="3600"/>
              <a:buFont typeface="Corbel"/>
              <a:buNone/>
            </a:pPr>
            <a:r>
              <a:rPr lang="el-GR" sz="3600">
                <a:solidFill>
                  <a:schemeClr val="accent1"/>
                </a:solidFill>
                <a:latin typeface="Corbel"/>
                <a:ea typeface="Corbel"/>
                <a:cs typeface="Corbel"/>
                <a:sym typeface="Corbel"/>
              </a:rPr>
              <a:t>Β1.</a:t>
            </a:r>
            <a:r>
              <a:rPr lang="el-GR" sz="3600">
                <a:solidFill>
                  <a:schemeClr val="accent2"/>
                </a:solidFill>
                <a:latin typeface="Corbel"/>
                <a:ea typeface="Corbel"/>
                <a:cs typeface="Corbel"/>
                <a:sym typeface="Corbel"/>
              </a:rPr>
              <a:t> Η θεωρία παρέχει καθοδήγηση</a:t>
            </a:r>
            <a:endParaRPr sz="3600">
              <a:solidFill>
                <a:schemeClr val="accent2"/>
              </a:solidFill>
              <a:latin typeface="Corbel"/>
              <a:ea typeface="Corbel"/>
              <a:cs typeface="Corbel"/>
              <a:sym typeface="Corbel"/>
            </a:endParaRPr>
          </a:p>
        </p:txBody>
      </p:sp>
      <p:sp>
        <p:nvSpPr>
          <p:cNvPr id="472" name="Google Shape;472;p29"/>
          <p:cNvSpPr txBox="1"/>
          <p:nvPr/>
        </p:nvSpPr>
        <p:spPr>
          <a:xfrm>
            <a:off x="2055362" y="2875002"/>
            <a:ext cx="9228333" cy="400110"/>
          </a:xfrm>
          <a:prstGeom prst="rect">
            <a:avLst/>
          </a:prstGeom>
          <a:noFill/>
          <a:ln w="9525" cap="flat" cmpd="sng">
            <a:solidFill>
              <a:schemeClr val="accent2"/>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000">
                <a:solidFill>
                  <a:schemeClr val="dk1"/>
                </a:solidFill>
                <a:latin typeface="Corbel"/>
                <a:ea typeface="Corbel"/>
                <a:cs typeface="Corbel"/>
                <a:sym typeface="Corbel"/>
              </a:rPr>
              <a:t>Δεν μπορείτε να ρωτήσετε για το συνολικό περιεχόμενο των ζωών τους.</a:t>
            </a:r>
            <a:endParaRPr/>
          </a:p>
        </p:txBody>
      </p:sp>
      <p:sp>
        <p:nvSpPr>
          <p:cNvPr id="473" name="Google Shape;473;p29"/>
          <p:cNvSpPr txBox="1"/>
          <p:nvPr/>
        </p:nvSpPr>
        <p:spPr>
          <a:xfrm>
            <a:off x="2055362" y="4780464"/>
            <a:ext cx="9228333" cy="1323439"/>
          </a:xfrm>
          <a:prstGeom prst="rect">
            <a:avLst/>
          </a:prstGeom>
          <a:noFill/>
          <a:ln w="9525" cap="flat" cmpd="sng">
            <a:solidFill>
              <a:schemeClr val="accent3"/>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000" b="0" i="0" u="none" strike="noStrike" cap="none">
                <a:solidFill>
                  <a:srgbClr val="000000"/>
                </a:solidFill>
                <a:latin typeface="Corbel"/>
                <a:ea typeface="Corbel"/>
                <a:cs typeface="Corbel"/>
                <a:sym typeface="Corbel"/>
              </a:rPr>
              <a:t>Χρησιμοποιώντας τη θεωρία ως εργαλείο, μπορείτε να ρωτήσετε για πιθανούς καθοριστικούς παράγοντες της υπάρχουσας συμπεριφοράς και των συμπεριφορών που θέλετε να αλλάξετε, όπως πεποιθήσεις, στάση ζωής, συναισθήματα ή την ετοιμότητα για αλλαγή.</a:t>
            </a:r>
            <a:endParaRPr sz="1800">
              <a:solidFill>
                <a:schemeClr val="dk1"/>
              </a:solidFill>
              <a:latin typeface="Avenir"/>
              <a:ea typeface="Avenir"/>
              <a:cs typeface="Avenir"/>
              <a:sym typeface="Avenir"/>
            </a:endParaRPr>
          </a:p>
        </p:txBody>
      </p:sp>
      <p:pic>
        <p:nvPicPr>
          <p:cNvPr id="474" name="Google Shape;474;p29"/>
          <p:cNvPicPr preferRelativeResize="0"/>
          <p:nvPr/>
        </p:nvPicPr>
        <p:blipFill rotWithShape="1">
          <a:blip r:embed="rId3">
            <a:alphaModFix/>
          </a:blip>
          <a:srcRect/>
          <a:stretch/>
        </p:blipFill>
        <p:spPr>
          <a:xfrm>
            <a:off x="413381" y="2359865"/>
            <a:ext cx="1057717" cy="1430384"/>
          </a:xfrm>
          <a:prstGeom prst="rect">
            <a:avLst/>
          </a:prstGeom>
          <a:noFill/>
          <a:ln>
            <a:noFill/>
          </a:ln>
        </p:spPr>
      </p:pic>
      <p:pic>
        <p:nvPicPr>
          <p:cNvPr id="475" name="Google Shape;475;p29" descr="Wrong Clipart and Stock Illustrations. 39,871 Wrong vector EPS  illustrations and drawings available to search from thousands of royalty  free clip art graphic designers."/>
          <p:cNvPicPr preferRelativeResize="0"/>
          <p:nvPr/>
        </p:nvPicPr>
        <p:blipFill rotWithShape="1">
          <a:blip r:embed="rId4">
            <a:alphaModFix/>
          </a:blip>
          <a:srcRect r="46816" b="6366"/>
          <a:stretch/>
        </p:blipFill>
        <p:spPr>
          <a:xfrm rot="252421">
            <a:off x="502615" y="4823801"/>
            <a:ext cx="1225903" cy="1208601"/>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Google Shape;480;p30"/>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1"/>
              </a:buClr>
              <a:buSzPts val="3600"/>
              <a:buFont typeface="Corbel"/>
              <a:buNone/>
            </a:pPr>
            <a:r>
              <a:rPr lang="el-GR" sz="3600">
                <a:solidFill>
                  <a:schemeClr val="accent1"/>
                </a:solidFill>
                <a:latin typeface="Corbel"/>
                <a:ea typeface="Corbel"/>
                <a:cs typeface="Corbel"/>
                <a:sym typeface="Corbel"/>
              </a:rPr>
              <a:t>Β1.</a:t>
            </a:r>
            <a:r>
              <a:rPr lang="el-GR" sz="3600">
                <a:solidFill>
                  <a:schemeClr val="accent2"/>
                </a:solidFill>
                <a:latin typeface="Corbel"/>
                <a:ea typeface="Corbel"/>
                <a:cs typeface="Corbel"/>
                <a:sym typeface="Corbel"/>
              </a:rPr>
              <a:t> Η θεωρία παρέχει καθοδήγηση</a:t>
            </a:r>
            <a:endParaRPr sz="3600">
              <a:solidFill>
                <a:schemeClr val="accent2"/>
              </a:solidFill>
              <a:latin typeface="Corbel"/>
              <a:ea typeface="Corbel"/>
              <a:cs typeface="Corbel"/>
              <a:sym typeface="Corbel"/>
            </a:endParaRPr>
          </a:p>
        </p:txBody>
      </p:sp>
      <p:sp>
        <p:nvSpPr>
          <p:cNvPr id="481" name="Google Shape;481;p30"/>
          <p:cNvSpPr txBox="1"/>
          <p:nvPr/>
        </p:nvSpPr>
        <p:spPr>
          <a:xfrm>
            <a:off x="2055363" y="3075057"/>
            <a:ext cx="9228333" cy="400110"/>
          </a:xfrm>
          <a:prstGeom prst="rect">
            <a:avLst/>
          </a:prstGeom>
          <a:noFill/>
          <a:ln w="9525" cap="flat" cmpd="sng">
            <a:solidFill>
              <a:srgbClr val="BFBFBF"/>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000">
                <a:solidFill>
                  <a:srgbClr val="D8D8D8"/>
                </a:solidFill>
                <a:latin typeface="Corbel"/>
                <a:ea typeface="Corbel"/>
                <a:cs typeface="Corbel"/>
                <a:sym typeface="Corbel"/>
              </a:rPr>
              <a:t>Δεν μπορείτε να ρωτήσετε για το συνολικό περιεχόμενο των ζώων τους. </a:t>
            </a:r>
            <a:endParaRPr/>
          </a:p>
        </p:txBody>
      </p:sp>
      <p:sp>
        <p:nvSpPr>
          <p:cNvPr id="482" name="Google Shape;482;p30"/>
          <p:cNvSpPr txBox="1"/>
          <p:nvPr/>
        </p:nvSpPr>
        <p:spPr>
          <a:xfrm>
            <a:off x="2055362" y="4780464"/>
            <a:ext cx="9228333" cy="1323439"/>
          </a:xfrm>
          <a:prstGeom prst="rect">
            <a:avLst/>
          </a:prstGeom>
          <a:noFill/>
          <a:ln w="9525" cap="flat" cmpd="sng">
            <a:solidFill>
              <a:srgbClr val="BFBFBF"/>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000" b="0" i="0" u="none" strike="noStrike" cap="none">
                <a:solidFill>
                  <a:srgbClr val="D8D8D8"/>
                </a:solidFill>
                <a:latin typeface="Corbel"/>
                <a:ea typeface="Corbel"/>
                <a:cs typeface="Corbel"/>
                <a:sym typeface="Corbel"/>
              </a:rPr>
              <a:t>Χρησιμοποιώντας την θεωρία ως εργαλείο, μπορείτε να ρωτήσετε για πιθανούς καθοριστικούς παράγοντες της υπάρχουσας συμπεριφοράς και των συμπεριφορών που θέλετε να αλλάξετε, όπως πεποιθήσεις, στάση ζωής, συναισθήματα ή την πεποίθηση για αλλαγή.</a:t>
            </a:r>
            <a:endParaRPr sz="1800">
              <a:solidFill>
                <a:srgbClr val="D8D8D8"/>
              </a:solidFill>
              <a:latin typeface="Avenir"/>
              <a:ea typeface="Avenir"/>
              <a:cs typeface="Avenir"/>
              <a:sym typeface="Avenir"/>
            </a:endParaRPr>
          </a:p>
        </p:txBody>
      </p:sp>
      <p:pic>
        <p:nvPicPr>
          <p:cNvPr id="483" name="Google Shape;483;p30"/>
          <p:cNvPicPr preferRelativeResize="0"/>
          <p:nvPr/>
        </p:nvPicPr>
        <p:blipFill rotWithShape="1">
          <a:blip r:embed="rId3">
            <a:alphaModFix/>
          </a:blip>
          <a:srcRect/>
          <a:stretch/>
        </p:blipFill>
        <p:spPr>
          <a:xfrm>
            <a:off x="413381" y="2359865"/>
            <a:ext cx="1057717" cy="1430384"/>
          </a:xfrm>
          <a:prstGeom prst="rect">
            <a:avLst/>
          </a:prstGeom>
          <a:noFill/>
          <a:ln>
            <a:noFill/>
          </a:ln>
        </p:spPr>
      </p:pic>
      <p:pic>
        <p:nvPicPr>
          <p:cNvPr id="484" name="Google Shape;484;p30" descr="Wrong Clipart and Stock Illustrations. 39,871 Wrong vector EPS  illustrations and drawings available to search from thousands of royalty  free clip art graphic designers."/>
          <p:cNvPicPr preferRelativeResize="0"/>
          <p:nvPr/>
        </p:nvPicPr>
        <p:blipFill rotWithShape="1">
          <a:blip r:embed="rId4">
            <a:alphaModFix/>
          </a:blip>
          <a:srcRect r="46816" b="6366"/>
          <a:stretch/>
        </p:blipFill>
        <p:spPr>
          <a:xfrm rot="252421">
            <a:off x="502615" y="4823801"/>
            <a:ext cx="1225903" cy="1208601"/>
          </a:xfrm>
          <a:prstGeom prst="rect">
            <a:avLst/>
          </a:prstGeom>
          <a:noFill/>
          <a:ln>
            <a:noFill/>
          </a:ln>
        </p:spPr>
      </p:pic>
      <p:pic>
        <p:nvPicPr>
          <p:cNvPr id="485" name="Google Shape;485;p30"/>
          <p:cNvPicPr preferRelativeResize="0"/>
          <p:nvPr/>
        </p:nvPicPr>
        <p:blipFill rotWithShape="1">
          <a:blip r:embed="rId5">
            <a:alphaModFix/>
          </a:blip>
          <a:srcRect/>
          <a:stretch/>
        </p:blipFill>
        <p:spPr>
          <a:xfrm>
            <a:off x="2749633" y="2077535"/>
            <a:ext cx="7070080" cy="4425901"/>
          </a:xfrm>
          <a:prstGeom prst="rect">
            <a:avLst/>
          </a:prstGeom>
          <a:noFill/>
          <a:ln>
            <a:noFill/>
          </a:ln>
        </p:spPr>
      </p:pic>
      <p:sp>
        <p:nvSpPr>
          <p:cNvPr id="486" name="Google Shape;486;p30"/>
          <p:cNvSpPr txBox="1"/>
          <p:nvPr/>
        </p:nvSpPr>
        <p:spPr>
          <a:xfrm>
            <a:off x="3516067" y="2725737"/>
            <a:ext cx="5367130" cy="255450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000" dirty="0">
                <a:solidFill>
                  <a:schemeClr val="dk1"/>
                </a:solidFill>
                <a:latin typeface="Corbel"/>
                <a:ea typeface="Corbel"/>
                <a:cs typeface="Corbel"/>
                <a:sym typeface="Corbel"/>
              </a:rPr>
              <a:t>Οι συγκεκριμένοι ψυχολογικοί καθοριστικοί παράγοντες που θα ταυτοποιήσετε γίνονται οι </a:t>
            </a:r>
            <a:r>
              <a:rPr lang="el-GR" sz="2000" b="1" dirty="0">
                <a:solidFill>
                  <a:schemeClr val="dk1"/>
                </a:solidFill>
                <a:latin typeface="Corbel"/>
                <a:ea typeface="Corbel"/>
                <a:cs typeface="Corbel"/>
                <a:sym typeface="Corbel"/>
              </a:rPr>
              <a:t>πρωταρχικοί στόχοι της εκπαιδευτικής στρατηγικής</a:t>
            </a:r>
            <a:r>
              <a:rPr lang="el-GR" sz="2000" dirty="0">
                <a:solidFill>
                  <a:schemeClr val="dk1"/>
                </a:solidFill>
                <a:latin typeface="Corbel"/>
                <a:ea typeface="Corbel"/>
                <a:cs typeface="Corbel"/>
                <a:sym typeface="Corbel"/>
              </a:rPr>
              <a:t> και των εμπειριών εκμάθησης που θα σχεδιάσετε. </a:t>
            </a:r>
            <a:endParaRPr dirty="0"/>
          </a:p>
          <a:p>
            <a:pPr marL="0" marR="0" lvl="0" indent="0" algn="ctr" rtl="0">
              <a:spcBef>
                <a:spcPts val="0"/>
              </a:spcBef>
              <a:spcAft>
                <a:spcPts val="0"/>
              </a:spcAft>
              <a:buNone/>
            </a:pPr>
            <a:r>
              <a:rPr lang="el-GR" sz="2000" u="sng" dirty="0">
                <a:solidFill>
                  <a:schemeClr val="dk1"/>
                </a:solidFill>
                <a:latin typeface="Corbel"/>
                <a:ea typeface="Corbel"/>
                <a:cs typeface="Corbel"/>
                <a:sym typeface="Corbel"/>
              </a:rPr>
              <a:t>Εάν έχετε επιλέξει πάνω από έναν στόχο</a:t>
            </a:r>
            <a:r>
              <a:rPr lang="el-GR" sz="2000" dirty="0">
                <a:solidFill>
                  <a:schemeClr val="dk1"/>
                </a:solidFill>
                <a:latin typeface="Corbel"/>
                <a:ea typeface="Corbel"/>
                <a:cs typeface="Corbel"/>
                <a:sym typeface="Corbel"/>
              </a:rPr>
              <a:t>, </a:t>
            </a:r>
            <a:r>
              <a:rPr lang="el-GR" sz="2000" u="sng" dirty="0">
                <a:solidFill>
                  <a:schemeClr val="dk1"/>
                </a:solidFill>
                <a:latin typeface="Corbel"/>
                <a:ea typeface="Corbel"/>
                <a:cs typeface="Corbel"/>
                <a:sym typeface="Corbel"/>
              </a:rPr>
              <a:t>οι καθοριστικοί πιθανοί παράγοντες για κάθε στόχο πρέπει να εκτιμηθούν ξεχωριστά</a:t>
            </a:r>
            <a:r>
              <a:rPr lang="el-GR" sz="2000" dirty="0">
                <a:solidFill>
                  <a:schemeClr val="dk1"/>
                </a:solidFill>
                <a:latin typeface="Corbel"/>
                <a:ea typeface="Corbel"/>
                <a:cs typeface="Corbel"/>
                <a:sym typeface="Corbel"/>
              </a:rPr>
              <a:t>.</a:t>
            </a:r>
            <a:endParaRP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90"/>
        <p:cNvGrpSpPr/>
        <p:nvPr/>
      </p:nvGrpSpPr>
      <p:grpSpPr>
        <a:xfrm>
          <a:off x="0" y="0"/>
          <a:ext cx="0" cy="0"/>
          <a:chOff x="0" y="0"/>
          <a:chExt cx="0" cy="0"/>
        </a:xfrm>
      </p:grpSpPr>
      <p:sp>
        <p:nvSpPr>
          <p:cNvPr id="491" name="Google Shape;491;p31"/>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accent1"/>
              </a:buClr>
              <a:buSzPct val="100000"/>
              <a:buFont typeface="Corbel"/>
              <a:buNone/>
            </a:pPr>
            <a:r>
              <a:rPr lang="el-GR" dirty="0">
                <a:solidFill>
                  <a:schemeClr val="accent1"/>
                </a:solidFill>
                <a:latin typeface="Corbel"/>
                <a:ea typeface="Corbel"/>
                <a:cs typeface="Corbel"/>
                <a:sym typeface="Corbel"/>
              </a:rPr>
              <a:t>Β2. </a:t>
            </a:r>
            <a:r>
              <a:rPr lang="el-GR" dirty="0">
                <a:solidFill>
                  <a:schemeClr val="accent2"/>
                </a:solidFill>
                <a:latin typeface="Corbel"/>
                <a:ea typeface="Corbel"/>
                <a:cs typeface="Corbel"/>
                <a:sym typeface="Corbel"/>
              </a:rPr>
              <a:t>Εξερευνούμε πιθανά κίνητρα της αλλαγής συμπεριφοράς</a:t>
            </a:r>
            <a:endParaRPr dirty="0">
              <a:solidFill>
                <a:schemeClr val="accent2"/>
              </a:solidFill>
              <a:latin typeface="Corbel"/>
              <a:ea typeface="Corbel"/>
              <a:cs typeface="Corbel"/>
              <a:sym typeface="Corbel"/>
            </a:endParaRPr>
          </a:p>
        </p:txBody>
      </p:sp>
      <p:sp>
        <p:nvSpPr>
          <p:cNvPr id="492" name="Google Shape;492;p31"/>
          <p:cNvSpPr txBox="1"/>
          <p:nvPr/>
        </p:nvSpPr>
        <p:spPr>
          <a:xfrm>
            <a:off x="1846293" y="2883016"/>
            <a:ext cx="8706678" cy="2246769"/>
          </a:xfrm>
          <a:prstGeom prst="rect">
            <a:avLst/>
          </a:prstGeom>
          <a:noFill/>
          <a:ln w="9525" cap="flat" cmpd="sng">
            <a:solidFill>
              <a:schemeClr val="accent2"/>
            </a:solidFill>
            <a:prstDash val="solid"/>
            <a:round/>
            <a:headEnd type="none" w="sm" len="sm"/>
            <a:tailEnd type="none" w="sm" len="sm"/>
          </a:ln>
        </p:spPr>
        <p:txBody>
          <a:bodyPr spcFirstLastPara="1" wrap="square" lIns="91425" tIns="45700" rIns="91425" bIns="45700" anchor="t" anchorCtr="0">
            <a:spAutoFit/>
          </a:bodyPr>
          <a:lstStyle/>
          <a:p>
            <a:pPr marL="342900" marR="0" lvl="0" indent="-342900" algn="just" rtl="0">
              <a:spcBef>
                <a:spcPts val="0"/>
              </a:spcBef>
              <a:spcAft>
                <a:spcPts val="0"/>
              </a:spcAft>
              <a:buClr>
                <a:schemeClr val="dk1"/>
              </a:buClr>
              <a:buSzPts val="2000"/>
              <a:buFont typeface="Noto Sans Symbols"/>
              <a:buChar char="▪"/>
            </a:pPr>
            <a:r>
              <a:rPr lang="el-GR" sz="2000" dirty="0">
                <a:solidFill>
                  <a:schemeClr val="dk1"/>
                </a:solidFill>
                <a:latin typeface="Corbel"/>
                <a:ea typeface="Corbel"/>
                <a:cs typeface="Corbel"/>
                <a:sym typeface="Corbel"/>
              </a:rPr>
              <a:t>Παρέχετε μία λίστα πιθανών καθοριστικών παραγόντων που σχετίζονται με την κινητοποίηση ως προς τους στόχους αλλαγής συμπεριφοράς της παρέμβασης.</a:t>
            </a:r>
            <a:endParaRPr sz="2000" dirty="0">
              <a:solidFill>
                <a:schemeClr val="dk1"/>
              </a:solidFill>
              <a:latin typeface="Corbel"/>
              <a:ea typeface="Corbel"/>
              <a:cs typeface="Corbel"/>
              <a:sym typeface="Corbel"/>
            </a:endParaRPr>
          </a:p>
          <a:p>
            <a:pPr marL="342900" marR="0" lvl="0" indent="-215900" algn="just" rtl="0">
              <a:spcBef>
                <a:spcPts val="0"/>
              </a:spcBef>
              <a:spcAft>
                <a:spcPts val="0"/>
              </a:spcAft>
              <a:buClr>
                <a:schemeClr val="dk1"/>
              </a:buClr>
              <a:buSzPts val="2000"/>
              <a:buFont typeface="Noto Sans Symbols"/>
              <a:buNone/>
            </a:pPr>
            <a:endParaRPr sz="2000" dirty="0">
              <a:solidFill>
                <a:schemeClr val="dk1"/>
              </a:solidFill>
              <a:latin typeface="Corbel"/>
              <a:ea typeface="Corbel"/>
              <a:cs typeface="Corbel"/>
              <a:sym typeface="Corbel"/>
            </a:endParaRPr>
          </a:p>
          <a:p>
            <a:pPr marL="342900" marR="0" lvl="0" indent="-342900" algn="just" rtl="0">
              <a:spcBef>
                <a:spcPts val="0"/>
              </a:spcBef>
              <a:spcAft>
                <a:spcPts val="0"/>
              </a:spcAft>
              <a:buClr>
                <a:schemeClr val="dk1"/>
              </a:buClr>
              <a:buSzPts val="2000"/>
              <a:buFont typeface="Noto Sans Symbols"/>
              <a:buChar char="▪"/>
            </a:pPr>
            <a:r>
              <a:rPr lang="el-GR" sz="2000" dirty="0">
                <a:solidFill>
                  <a:schemeClr val="dk1"/>
                </a:solidFill>
                <a:latin typeface="Corbel"/>
                <a:ea typeface="Corbel"/>
                <a:cs typeface="Corbel"/>
                <a:sym typeface="Corbel"/>
              </a:rPr>
              <a:t> Για κάθε έναν από τους καθοριστικούς παράγοντες, προσδιορίστε πιθανούς κινητοποιητές για να τους συμπεριλάβετε στον σχεδιασμό της συνεδρίας ή των συνεδριών σας.</a:t>
            </a:r>
            <a:endParaRPr dirty="0"/>
          </a:p>
        </p:txBody>
      </p:sp>
      <p:sp>
        <p:nvSpPr>
          <p:cNvPr id="493" name="Google Shape;493;p31"/>
          <p:cNvSpPr/>
          <p:nvPr/>
        </p:nvSpPr>
        <p:spPr>
          <a:xfrm>
            <a:off x="9568070" y="5565913"/>
            <a:ext cx="609600" cy="743447"/>
          </a:xfrm>
          <a:prstGeom prst="downArrow">
            <a:avLst>
              <a:gd name="adj1" fmla="val 50000"/>
              <a:gd name="adj2" fmla="val 50000"/>
            </a:avLst>
          </a:prstGeom>
          <a:solidFill>
            <a:schemeClr val="accent1"/>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venir"/>
              <a:ea typeface="Avenir"/>
              <a:cs typeface="Avenir"/>
              <a:sym typeface="Aveni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Google Shape;498;p32"/>
          <p:cNvSpPr txBox="1"/>
          <p:nvPr/>
        </p:nvSpPr>
        <p:spPr>
          <a:xfrm>
            <a:off x="1729400" y="1079922"/>
            <a:ext cx="9203633" cy="400110"/>
          </a:xfrm>
          <a:prstGeom prst="rect">
            <a:avLst/>
          </a:prstGeom>
          <a:solidFill>
            <a:schemeClr val="accent2"/>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000">
                <a:solidFill>
                  <a:schemeClr val="lt1"/>
                </a:solidFill>
                <a:latin typeface="Corbel"/>
                <a:ea typeface="Corbel"/>
                <a:cs typeface="Corbel"/>
                <a:sym typeface="Corbel"/>
              </a:rPr>
              <a:t>Λίστα πιθανών καθοριστικών παραγόντων που σχετίζονται με την κινητοποίηση</a:t>
            </a:r>
            <a:endParaRPr sz="2000">
              <a:solidFill>
                <a:schemeClr val="lt1"/>
              </a:solidFill>
              <a:latin typeface="Corbel"/>
              <a:ea typeface="Corbel"/>
              <a:cs typeface="Corbel"/>
              <a:sym typeface="Corbel"/>
            </a:endParaRPr>
          </a:p>
        </p:txBody>
      </p:sp>
      <p:sp>
        <p:nvSpPr>
          <p:cNvPr id="499" name="Google Shape;499;p32"/>
          <p:cNvSpPr txBox="1"/>
          <p:nvPr/>
        </p:nvSpPr>
        <p:spPr>
          <a:xfrm>
            <a:off x="1729407" y="1667206"/>
            <a:ext cx="9203635" cy="4247317"/>
          </a:xfrm>
          <a:prstGeom prst="rect">
            <a:avLst/>
          </a:prstGeom>
          <a:noFill/>
          <a:ln w="9525"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342900" marR="0" lvl="0" indent="-342900" algn="l" rtl="0">
              <a:spcBef>
                <a:spcPts val="0"/>
              </a:spcBef>
              <a:spcAft>
                <a:spcPts val="0"/>
              </a:spcAft>
              <a:buClr>
                <a:schemeClr val="accent2"/>
              </a:buClr>
              <a:buSzPts val="1800"/>
              <a:buFont typeface="Noto Sans Symbols"/>
              <a:buChar char="❖"/>
            </a:pPr>
            <a:r>
              <a:rPr lang="el-GR" sz="1800" dirty="0">
                <a:solidFill>
                  <a:schemeClr val="dk1"/>
                </a:solidFill>
                <a:latin typeface="Corbel"/>
                <a:ea typeface="Corbel"/>
                <a:cs typeface="Corbel"/>
                <a:sym typeface="Corbel"/>
              </a:rPr>
              <a:t>Αντιλαμβανόμενος κίνδυνος</a:t>
            </a:r>
            <a:endParaRPr dirty="0"/>
          </a:p>
          <a:p>
            <a:pPr marL="342900" marR="0" lvl="0" indent="-342900" algn="l" rtl="0">
              <a:spcBef>
                <a:spcPts val="0"/>
              </a:spcBef>
              <a:spcAft>
                <a:spcPts val="0"/>
              </a:spcAft>
              <a:buClr>
                <a:schemeClr val="accent2"/>
              </a:buClr>
              <a:buSzPts val="1800"/>
              <a:buFont typeface="Noto Sans Symbols"/>
              <a:buChar char="❖"/>
            </a:pPr>
            <a:r>
              <a:rPr lang="el-GR" sz="1800" dirty="0">
                <a:solidFill>
                  <a:schemeClr val="dk1"/>
                </a:solidFill>
                <a:latin typeface="Corbel"/>
                <a:ea typeface="Corbel"/>
                <a:cs typeface="Corbel"/>
                <a:sym typeface="Corbel"/>
              </a:rPr>
              <a:t>Αντιλαμβανόμενα πλεονεκτήματα</a:t>
            </a:r>
            <a:endParaRPr dirty="0"/>
          </a:p>
          <a:p>
            <a:pPr marL="342900" marR="0" lvl="0" indent="-342900" algn="l" rtl="0">
              <a:spcBef>
                <a:spcPts val="0"/>
              </a:spcBef>
              <a:spcAft>
                <a:spcPts val="0"/>
              </a:spcAft>
              <a:buClr>
                <a:schemeClr val="accent2"/>
              </a:buClr>
              <a:buSzPts val="1800"/>
              <a:buFont typeface="Noto Sans Symbols"/>
              <a:buChar char="❖"/>
            </a:pPr>
            <a:r>
              <a:rPr lang="el-GR" sz="1800" dirty="0">
                <a:solidFill>
                  <a:schemeClr val="dk1"/>
                </a:solidFill>
                <a:latin typeface="Corbel"/>
                <a:ea typeface="Corbel"/>
                <a:cs typeface="Corbel"/>
                <a:sym typeface="Corbel"/>
              </a:rPr>
              <a:t>Αντιλαμβανόμενα εμπόδια</a:t>
            </a:r>
            <a:endParaRPr dirty="0"/>
          </a:p>
          <a:p>
            <a:pPr marL="342900" marR="0" lvl="0" indent="-342900" algn="l" rtl="0">
              <a:spcBef>
                <a:spcPts val="0"/>
              </a:spcBef>
              <a:spcAft>
                <a:spcPts val="0"/>
              </a:spcAft>
              <a:buClr>
                <a:schemeClr val="accent2"/>
              </a:buClr>
              <a:buSzPts val="1800"/>
              <a:buFont typeface="Noto Sans Symbols"/>
              <a:buChar char="❖"/>
            </a:pPr>
            <a:r>
              <a:rPr lang="el-GR" sz="1800" dirty="0">
                <a:solidFill>
                  <a:schemeClr val="dk1"/>
                </a:solidFill>
                <a:latin typeface="Corbel"/>
                <a:ea typeface="Corbel"/>
                <a:cs typeface="Corbel"/>
                <a:sym typeface="Corbel"/>
              </a:rPr>
              <a:t>Στάσεις (νοητικές)</a:t>
            </a:r>
            <a:endParaRPr dirty="0"/>
          </a:p>
          <a:p>
            <a:pPr marL="342900" marR="0" lvl="0" indent="-342900" algn="l" rtl="0">
              <a:spcBef>
                <a:spcPts val="0"/>
              </a:spcBef>
              <a:spcAft>
                <a:spcPts val="0"/>
              </a:spcAft>
              <a:buClr>
                <a:schemeClr val="accent2"/>
              </a:buClr>
              <a:buSzPts val="1800"/>
              <a:buFont typeface="Noto Sans Symbols"/>
              <a:buChar char="❖"/>
            </a:pPr>
            <a:r>
              <a:rPr lang="el-GR" sz="1800" dirty="0">
                <a:solidFill>
                  <a:schemeClr val="dk1"/>
                </a:solidFill>
                <a:latin typeface="Corbel"/>
                <a:ea typeface="Corbel"/>
                <a:cs typeface="Corbel"/>
                <a:sym typeface="Corbel"/>
              </a:rPr>
              <a:t>Στάσεις (που επηρεάζονται) - συναισθήματα ή επιρροές</a:t>
            </a:r>
            <a:endParaRPr dirty="0"/>
          </a:p>
          <a:p>
            <a:pPr marL="342900" marR="0" lvl="0" indent="-342900" algn="l" rtl="0">
              <a:spcBef>
                <a:spcPts val="0"/>
              </a:spcBef>
              <a:spcAft>
                <a:spcPts val="0"/>
              </a:spcAft>
              <a:buClr>
                <a:schemeClr val="accent2"/>
              </a:buClr>
              <a:buSzPts val="1800"/>
              <a:buFont typeface="Noto Sans Symbols"/>
              <a:buChar char="❖"/>
            </a:pPr>
            <a:r>
              <a:rPr lang="el-GR" sz="1800" dirty="0">
                <a:solidFill>
                  <a:schemeClr val="dk1"/>
                </a:solidFill>
                <a:latin typeface="Corbel"/>
                <a:ea typeface="Corbel"/>
                <a:cs typeface="Corbel"/>
                <a:sym typeface="Corbel"/>
              </a:rPr>
              <a:t>Αξίες</a:t>
            </a:r>
            <a:endParaRPr dirty="0"/>
          </a:p>
          <a:p>
            <a:pPr marL="342900" marR="0" lvl="0" indent="-342900" algn="l" rtl="0">
              <a:spcBef>
                <a:spcPts val="0"/>
              </a:spcBef>
              <a:spcAft>
                <a:spcPts val="0"/>
              </a:spcAft>
              <a:buClr>
                <a:schemeClr val="accent2"/>
              </a:buClr>
              <a:buSzPts val="1800"/>
              <a:buFont typeface="Noto Sans Symbols"/>
              <a:buChar char="❖"/>
            </a:pPr>
            <a:r>
              <a:rPr lang="el-GR" sz="1800" dirty="0">
                <a:solidFill>
                  <a:schemeClr val="dk1"/>
                </a:solidFill>
                <a:latin typeface="Corbel"/>
                <a:ea typeface="Corbel"/>
                <a:cs typeface="Corbel"/>
                <a:sym typeface="Corbel"/>
              </a:rPr>
              <a:t>Προτιμήσεις τροφίμων και ικανοποίηση (προσδοκίες θετικών αποτελεσμάτων)</a:t>
            </a:r>
            <a:endParaRPr dirty="0"/>
          </a:p>
          <a:p>
            <a:pPr marL="342900" marR="0" lvl="0" indent="-342900" algn="l" rtl="0">
              <a:spcBef>
                <a:spcPts val="0"/>
              </a:spcBef>
              <a:spcAft>
                <a:spcPts val="0"/>
              </a:spcAft>
              <a:buClr>
                <a:schemeClr val="accent2"/>
              </a:buClr>
              <a:buSzPts val="1800"/>
              <a:buFont typeface="Noto Sans Symbols"/>
              <a:buChar char="❖"/>
            </a:pPr>
            <a:r>
              <a:rPr lang="el-GR" sz="1800" dirty="0">
                <a:solidFill>
                  <a:schemeClr val="dk1"/>
                </a:solidFill>
                <a:latin typeface="Corbel"/>
                <a:ea typeface="Corbel"/>
                <a:cs typeface="Corbel"/>
                <a:sym typeface="Corbel"/>
              </a:rPr>
              <a:t>Κοινωνικές νόρμες και αισθητή πίεση ομάδας</a:t>
            </a:r>
            <a:endParaRPr dirty="0"/>
          </a:p>
          <a:p>
            <a:pPr marL="342900" marR="0" lvl="0" indent="-342900" algn="l" rtl="0">
              <a:spcBef>
                <a:spcPts val="0"/>
              </a:spcBef>
              <a:spcAft>
                <a:spcPts val="0"/>
              </a:spcAft>
              <a:buClr>
                <a:schemeClr val="accent2"/>
              </a:buClr>
              <a:buSzPts val="1800"/>
              <a:buFont typeface="Noto Sans Symbols"/>
              <a:buChar char="❖"/>
            </a:pPr>
            <a:r>
              <a:rPr lang="el-GR" sz="1800" dirty="0">
                <a:solidFill>
                  <a:schemeClr val="dk1"/>
                </a:solidFill>
                <a:latin typeface="Corbel"/>
                <a:ea typeface="Corbel"/>
                <a:cs typeface="Corbel"/>
                <a:sym typeface="Corbel"/>
              </a:rPr>
              <a:t>Κοινωνικοί ρόλοι</a:t>
            </a:r>
            <a:endParaRPr dirty="0"/>
          </a:p>
          <a:p>
            <a:pPr marL="342900" marR="0" lvl="0" indent="-342900" algn="l" rtl="0">
              <a:spcBef>
                <a:spcPts val="0"/>
              </a:spcBef>
              <a:spcAft>
                <a:spcPts val="0"/>
              </a:spcAft>
              <a:buClr>
                <a:schemeClr val="accent2"/>
              </a:buClr>
              <a:buSzPts val="1800"/>
              <a:buFont typeface="Noto Sans Symbols"/>
              <a:buChar char="❖"/>
            </a:pPr>
            <a:r>
              <a:rPr lang="el-GR" sz="1800" dirty="0">
                <a:solidFill>
                  <a:schemeClr val="dk1"/>
                </a:solidFill>
                <a:latin typeface="Corbel"/>
                <a:ea typeface="Corbel"/>
                <a:cs typeface="Corbel"/>
                <a:sym typeface="Corbel"/>
              </a:rPr>
              <a:t>Αυτο-προσδιορισμοί</a:t>
            </a:r>
            <a:endParaRPr dirty="0"/>
          </a:p>
          <a:p>
            <a:pPr marL="342900" marR="0" lvl="0" indent="-342900" algn="l" rtl="0">
              <a:spcBef>
                <a:spcPts val="0"/>
              </a:spcBef>
              <a:spcAft>
                <a:spcPts val="0"/>
              </a:spcAft>
              <a:buClr>
                <a:schemeClr val="accent2"/>
              </a:buClr>
              <a:buSzPts val="1800"/>
              <a:buFont typeface="Noto Sans Symbols"/>
              <a:buChar char="❖"/>
            </a:pPr>
            <a:r>
              <a:rPr lang="el-GR" sz="1800" dirty="0">
                <a:solidFill>
                  <a:schemeClr val="dk1"/>
                </a:solidFill>
                <a:latin typeface="Corbel"/>
                <a:ea typeface="Corbel"/>
                <a:cs typeface="Corbel"/>
                <a:sym typeface="Corbel"/>
              </a:rPr>
              <a:t>Αντιληπτός έλεγχος της συμπεριφοράς ή προσωπική αίσθηση του ελέγχου</a:t>
            </a:r>
            <a:endParaRPr dirty="0"/>
          </a:p>
          <a:p>
            <a:pPr marL="342900" marR="0" lvl="0" indent="-342900" algn="l" rtl="0">
              <a:spcBef>
                <a:spcPts val="0"/>
              </a:spcBef>
              <a:spcAft>
                <a:spcPts val="0"/>
              </a:spcAft>
              <a:buClr>
                <a:schemeClr val="accent2"/>
              </a:buClr>
              <a:buSzPts val="1800"/>
              <a:buFont typeface="Noto Sans Symbols"/>
              <a:buChar char="❖"/>
            </a:pPr>
            <a:r>
              <a:rPr lang="el-GR" sz="1800" dirty="0">
                <a:solidFill>
                  <a:schemeClr val="dk1"/>
                </a:solidFill>
                <a:latin typeface="Corbel"/>
                <a:ea typeface="Corbel"/>
                <a:cs typeface="Corbel"/>
                <a:sym typeface="Corbel"/>
              </a:rPr>
              <a:t>Αντιληπτή αυτο-αποτελεσματικότητα</a:t>
            </a:r>
            <a:endParaRPr dirty="0"/>
          </a:p>
          <a:p>
            <a:pPr marL="342900" marR="0" lvl="0" indent="-342900" algn="l" rtl="0">
              <a:spcBef>
                <a:spcPts val="0"/>
              </a:spcBef>
              <a:spcAft>
                <a:spcPts val="0"/>
              </a:spcAft>
              <a:buClr>
                <a:schemeClr val="accent2"/>
              </a:buClr>
              <a:buSzPts val="1800"/>
              <a:buFont typeface="Noto Sans Symbols"/>
              <a:buChar char="❖"/>
            </a:pPr>
            <a:r>
              <a:rPr lang="el-GR" sz="1800" dirty="0">
                <a:solidFill>
                  <a:schemeClr val="dk1"/>
                </a:solidFill>
                <a:latin typeface="Corbel"/>
                <a:ea typeface="Corbel"/>
                <a:cs typeface="Corbel"/>
                <a:sym typeface="Corbel"/>
              </a:rPr>
              <a:t>Στάδιο κινητοποίησης και ετοιμότητας για λήψη δράσης</a:t>
            </a:r>
            <a:endParaRPr dirty="0"/>
          </a:p>
          <a:p>
            <a:pPr marL="342900" marR="0" lvl="0" indent="-342900" algn="l" rtl="0">
              <a:spcBef>
                <a:spcPts val="0"/>
              </a:spcBef>
              <a:spcAft>
                <a:spcPts val="0"/>
              </a:spcAft>
              <a:buClr>
                <a:schemeClr val="accent2"/>
              </a:buClr>
              <a:buSzPts val="1800"/>
              <a:buFont typeface="Noto Sans Symbols"/>
              <a:buChar char="❖"/>
            </a:pPr>
            <a:r>
              <a:rPr lang="el-GR" sz="1800" dirty="0">
                <a:solidFill>
                  <a:schemeClr val="dk1"/>
                </a:solidFill>
                <a:latin typeface="Corbel"/>
                <a:ea typeface="Corbel"/>
                <a:cs typeface="Corbel"/>
                <a:sym typeface="Corbel"/>
              </a:rPr>
              <a:t>Πολιτισμικές ή θρησκευτικές πεποιθήσεις που σχετίζονται με την υγεία και τα τρόφιμα</a:t>
            </a:r>
            <a:endParaRPr dirty="0"/>
          </a:p>
          <a:p>
            <a:pPr marL="342900" marR="0" lvl="0" indent="-342900" algn="l" rtl="0">
              <a:spcBef>
                <a:spcPts val="0"/>
              </a:spcBef>
              <a:spcAft>
                <a:spcPts val="0"/>
              </a:spcAft>
              <a:buClr>
                <a:schemeClr val="accent2"/>
              </a:buClr>
              <a:buSzPts val="1800"/>
              <a:buFont typeface="Noto Sans Symbols"/>
              <a:buChar char="❖"/>
            </a:pPr>
            <a:r>
              <a:rPr lang="el-GR" sz="1800" dirty="0">
                <a:solidFill>
                  <a:schemeClr val="dk1"/>
                </a:solidFill>
                <a:latin typeface="Corbel"/>
                <a:ea typeface="Corbel"/>
                <a:cs typeface="Corbel"/>
                <a:sym typeface="Corbel"/>
              </a:rPr>
              <a:t>Πολιτιστικές και εθνικές ταυτότητες</a:t>
            </a:r>
            <a:endParaRPr sz="1800" dirty="0">
              <a:solidFill>
                <a:schemeClr val="dk1"/>
              </a:solidFill>
              <a:latin typeface="Corbel"/>
              <a:ea typeface="Corbel"/>
              <a:cs typeface="Corbel"/>
              <a:sym typeface="Corbel"/>
            </a:endParaRPr>
          </a:p>
        </p:txBody>
      </p:sp>
      <p:cxnSp>
        <p:nvCxnSpPr>
          <p:cNvPr id="500" name="Google Shape;500;p32"/>
          <p:cNvCxnSpPr/>
          <p:nvPr/>
        </p:nvCxnSpPr>
        <p:spPr>
          <a:xfrm>
            <a:off x="1729407" y="2001079"/>
            <a:ext cx="9203633" cy="0"/>
          </a:xfrm>
          <a:prstGeom prst="straightConnector1">
            <a:avLst/>
          </a:prstGeom>
          <a:noFill/>
          <a:ln w="9525" cap="flat" cmpd="sng">
            <a:solidFill>
              <a:schemeClr val="accent1"/>
            </a:solidFill>
            <a:prstDash val="solid"/>
            <a:miter lim="800000"/>
            <a:headEnd type="none" w="sm" len="sm"/>
            <a:tailEnd type="none" w="sm" len="sm"/>
          </a:ln>
        </p:spPr>
      </p:cxnSp>
      <p:cxnSp>
        <p:nvCxnSpPr>
          <p:cNvPr id="501" name="Google Shape;501;p32"/>
          <p:cNvCxnSpPr/>
          <p:nvPr/>
        </p:nvCxnSpPr>
        <p:spPr>
          <a:xfrm>
            <a:off x="1729407" y="2252870"/>
            <a:ext cx="9203633" cy="0"/>
          </a:xfrm>
          <a:prstGeom prst="straightConnector1">
            <a:avLst/>
          </a:prstGeom>
          <a:noFill/>
          <a:ln w="9525" cap="flat" cmpd="sng">
            <a:solidFill>
              <a:schemeClr val="accent1"/>
            </a:solidFill>
            <a:prstDash val="solid"/>
            <a:miter lim="800000"/>
            <a:headEnd type="none" w="sm" len="sm"/>
            <a:tailEnd type="none" w="sm" len="sm"/>
          </a:ln>
        </p:spPr>
      </p:cxnSp>
      <p:cxnSp>
        <p:nvCxnSpPr>
          <p:cNvPr id="502" name="Google Shape;502;p32"/>
          <p:cNvCxnSpPr/>
          <p:nvPr/>
        </p:nvCxnSpPr>
        <p:spPr>
          <a:xfrm>
            <a:off x="1729407" y="2517914"/>
            <a:ext cx="9203633" cy="0"/>
          </a:xfrm>
          <a:prstGeom prst="straightConnector1">
            <a:avLst/>
          </a:prstGeom>
          <a:noFill/>
          <a:ln w="9525" cap="flat" cmpd="sng">
            <a:solidFill>
              <a:schemeClr val="accent1"/>
            </a:solidFill>
            <a:prstDash val="solid"/>
            <a:miter lim="800000"/>
            <a:headEnd type="none" w="sm" len="sm"/>
            <a:tailEnd type="none" w="sm" len="sm"/>
          </a:ln>
        </p:spPr>
      </p:cxnSp>
      <p:cxnSp>
        <p:nvCxnSpPr>
          <p:cNvPr id="503" name="Google Shape;503;p32"/>
          <p:cNvCxnSpPr/>
          <p:nvPr/>
        </p:nvCxnSpPr>
        <p:spPr>
          <a:xfrm>
            <a:off x="1729407" y="2802836"/>
            <a:ext cx="9203633" cy="0"/>
          </a:xfrm>
          <a:prstGeom prst="straightConnector1">
            <a:avLst/>
          </a:prstGeom>
          <a:noFill/>
          <a:ln w="9525" cap="flat" cmpd="sng">
            <a:solidFill>
              <a:schemeClr val="accent1"/>
            </a:solidFill>
            <a:prstDash val="solid"/>
            <a:miter lim="800000"/>
            <a:headEnd type="none" w="sm" len="sm"/>
            <a:tailEnd type="none" w="sm" len="sm"/>
          </a:ln>
        </p:spPr>
      </p:cxnSp>
      <p:cxnSp>
        <p:nvCxnSpPr>
          <p:cNvPr id="504" name="Google Shape;504;p32"/>
          <p:cNvCxnSpPr/>
          <p:nvPr/>
        </p:nvCxnSpPr>
        <p:spPr>
          <a:xfrm>
            <a:off x="1729407" y="3081132"/>
            <a:ext cx="9203633" cy="0"/>
          </a:xfrm>
          <a:prstGeom prst="straightConnector1">
            <a:avLst/>
          </a:prstGeom>
          <a:noFill/>
          <a:ln w="9525" cap="flat" cmpd="sng">
            <a:solidFill>
              <a:schemeClr val="accent1"/>
            </a:solidFill>
            <a:prstDash val="solid"/>
            <a:miter lim="800000"/>
            <a:headEnd type="none" w="sm" len="sm"/>
            <a:tailEnd type="none" w="sm" len="sm"/>
          </a:ln>
        </p:spPr>
      </p:cxnSp>
      <p:cxnSp>
        <p:nvCxnSpPr>
          <p:cNvPr id="505" name="Google Shape;505;p32"/>
          <p:cNvCxnSpPr/>
          <p:nvPr/>
        </p:nvCxnSpPr>
        <p:spPr>
          <a:xfrm>
            <a:off x="1729406" y="3342861"/>
            <a:ext cx="9203633" cy="0"/>
          </a:xfrm>
          <a:prstGeom prst="straightConnector1">
            <a:avLst/>
          </a:prstGeom>
          <a:noFill/>
          <a:ln w="9525" cap="flat" cmpd="sng">
            <a:solidFill>
              <a:schemeClr val="accent1"/>
            </a:solidFill>
            <a:prstDash val="solid"/>
            <a:miter lim="800000"/>
            <a:headEnd type="none" w="sm" len="sm"/>
            <a:tailEnd type="none" w="sm" len="sm"/>
          </a:ln>
        </p:spPr>
      </p:cxnSp>
      <p:cxnSp>
        <p:nvCxnSpPr>
          <p:cNvPr id="506" name="Google Shape;506;p32"/>
          <p:cNvCxnSpPr/>
          <p:nvPr/>
        </p:nvCxnSpPr>
        <p:spPr>
          <a:xfrm>
            <a:off x="1729405" y="3624470"/>
            <a:ext cx="9203633" cy="0"/>
          </a:xfrm>
          <a:prstGeom prst="straightConnector1">
            <a:avLst/>
          </a:prstGeom>
          <a:noFill/>
          <a:ln w="9525" cap="flat" cmpd="sng">
            <a:solidFill>
              <a:schemeClr val="accent1"/>
            </a:solidFill>
            <a:prstDash val="solid"/>
            <a:miter lim="800000"/>
            <a:headEnd type="none" w="sm" len="sm"/>
            <a:tailEnd type="none" w="sm" len="sm"/>
          </a:ln>
        </p:spPr>
      </p:cxnSp>
      <p:cxnSp>
        <p:nvCxnSpPr>
          <p:cNvPr id="507" name="Google Shape;507;p32"/>
          <p:cNvCxnSpPr/>
          <p:nvPr/>
        </p:nvCxnSpPr>
        <p:spPr>
          <a:xfrm>
            <a:off x="1729404" y="3916019"/>
            <a:ext cx="9203633" cy="0"/>
          </a:xfrm>
          <a:prstGeom prst="straightConnector1">
            <a:avLst/>
          </a:prstGeom>
          <a:noFill/>
          <a:ln w="9525" cap="flat" cmpd="sng">
            <a:solidFill>
              <a:schemeClr val="accent1"/>
            </a:solidFill>
            <a:prstDash val="solid"/>
            <a:miter lim="800000"/>
            <a:headEnd type="none" w="sm" len="sm"/>
            <a:tailEnd type="none" w="sm" len="sm"/>
          </a:ln>
        </p:spPr>
      </p:cxnSp>
      <p:cxnSp>
        <p:nvCxnSpPr>
          <p:cNvPr id="508" name="Google Shape;508;p32"/>
          <p:cNvCxnSpPr/>
          <p:nvPr/>
        </p:nvCxnSpPr>
        <p:spPr>
          <a:xfrm>
            <a:off x="1729404" y="4194314"/>
            <a:ext cx="9203633" cy="0"/>
          </a:xfrm>
          <a:prstGeom prst="straightConnector1">
            <a:avLst/>
          </a:prstGeom>
          <a:noFill/>
          <a:ln w="9525" cap="flat" cmpd="sng">
            <a:solidFill>
              <a:schemeClr val="accent1"/>
            </a:solidFill>
            <a:prstDash val="solid"/>
            <a:miter lim="800000"/>
            <a:headEnd type="none" w="sm" len="sm"/>
            <a:tailEnd type="none" w="sm" len="sm"/>
          </a:ln>
        </p:spPr>
      </p:cxnSp>
      <p:cxnSp>
        <p:nvCxnSpPr>
          <p:cNvPr id="509" name="Google Shape;509;p32"/>
          <p:cNvCxnSpPr/>
          <p:nvPr/>
        </p:nvCxnSpPr>
        <p:spPr>
          <a:xfrm>
            <a:off x="1729403" y="4459357"/>
            <a:ext cx="9203633" cy="0"/>
          </a:xfrm>
          <a:prstGeom prst="straightConnector1">
            <a:avLst/>
          </a:prstGeom>
          <a:noFill/>
          <a:ln w="9525" cap="flat" cmpd="sng">
            <a:solidFill>
              <a:schemeClr val="accent1"/>
            </a:solidFill>
            <a:prstDash val="solid"/>
            <a:miter lim="800000"/>
            <a:headEnd type="none" w="sm" len="sm"/>
            <a:tailEnd type="none" w="sm" len="sm"/>
          </a:ln>
        </p:spPr>
      </p:cxnSp>
      <p:cxnSp>
        <p:nvCxnSpPr>
          <p:cNvPr id="510" name="Google Shape;510;p32"/>
          <p:cNvCxnSpPr/>
          <p:nvPr/>
        </p:nvCxnSpPr>
        <p:spPr>
          <a:xfrm>
            <a:off x="1729402" y="4750906"/>
            <a:ext cx="9203633" cy="0"/>
          </a:xfrm>
          <a:prstGeom prst="straightConnector1">
            <a:avLst/>
          </a:prstGeom>
          <a:noFill/>
          <a:ln w="9525" cap="flat" cmpd="sng">
            <a:solidFill>
              <a:schemeClr val="accent1"/>
            </a:solidFill>
            <a:prstDash val="solid"/>
            <a:miter lim="800000"/>
            <a:headEnd type="none" w="sm" len="sm"/>
            <a:tailEnd type="none" w="sm" len="sm"/>
          </a:ln>
        </p:spPr>
      </p:cxnSp>
      <p:cxnSp>
        <p:nvCxnSpPr>
          <p:cNvPr id="511" name="Google Shape;511;p32"/>
          <p:cNvCxnSpPr/>
          <p:nvPr/>
        </p:nvCxnSpPr>
        <p:spPr>
          <a:xfrm>
            <a:off x="1729402" y="5015949"/>
            <a:ext cx="9203633" cy="0"/>
          </a:xfrm>
          <a:prstGeom prst="straightConnector1">
            <a:avLst/>
          </a:prstGeom>
          <a:noFill/>
          <a:ln w="9525" cap="flat" cmpd="sng">
            <a:solidFill>
              <a:schemeClr val="accent1"/>
            </a:solidFill>
            <a:prstDash val="solid"/>
            <a:miter lim="800000"/>
            <a:headEnd type="none" w="sm" len="sm"/>
            <a:tailEnd type="none" w="sm" len="sm"/>
          </a:ln>
        </p:spPr>
      </p:cxnSp>
      <p:cxnSp>
        <p:nvCxnSpPr>
          <p:cNvPr id="512" name="Google Shape;512;p32"/>
          <p:cNvCxnSpPr/>
          <p:nvPr/>
        </p:nvCxnSpPr>
        <p:spPr>
          <a:xfrm>
            <a:off x="1729402" y="5280993"/>
            <a:ext cx="9203633" cy="0"/>
          </a:xfrm>
          <a:prstGeom prst="straightConnector1">
            <a:avLst/>
          </a:prstGeom>
          <a:noFill/>
          <a:ln w="9525" cap="flat" cmpd="sng">
            <a:solidFill>
              <a:schemeClr val="accent1"/>
            </a:solidFill>
            <a:prstDash val="solid"/>
            <a:miter lim="800000"/>
            <a:headEnd type="none" w="sm" len="sm"/>
            <a:tailEnd type="none" w="sm" len="sm"/>
          </a:ln>
        </p:spPr>
      </p:cxnSp>
      <p:cxnSp>
        <p:nvCxnSpPr>
          <p:cNvPr id="513" name="Google Shape;513;p32"/>
          <p:cNvCxnSpPr/>
          <p:nvPr/>
        </p:nvCxnSpPr>
        <p:spPr>
          <a:xfrm>
            <a:off x="1729401" y="5546036"/>
            <a:ext cx="9203633" cy="0"/>
          </a:xfrm>
          <a:prstGeom prst="straightConnector1">
            <a:avLst/>
          </a:prstGeom>
          <a:noFill/>
          <a:ln w="9525" cap="flat" cmpd="sng">
            <a:solidFill>
              <a:schemeClr val="accent1"/>
            </a:solidFill>
            <a:prstDash val="solid"/>
            <a:miter lim="800000"/>
            <a:headEnd type="none" w="sm" len="sm"/>
            <a:tailEnd type="none" w="sm" len="sm"/>
          </a:ln>
        </p:spPr>
      </p:cxn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33"/>
          <p:cNvSpPr txBox="1"/>
          <p:nvPr/>
        </p:nvSpPr>
        <p:spPr>
          <a:xfrm>
            <a:off x="993912" y="921463"/>
            <a:ext cx="10628245" cy="4801314"/>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l-GR" sz="1800" b="0" i="0" u="none" strike="noStrike" cap="none" dirty="0">
                <a:solidFill>
                  <a:srgbClr val="000000"/>
                </a:solidFill>
                <a:latin typeface="Corbel"/>
                <a:ea typeface="Corbel"/>
                <a:cs typeface="Corbel"/>
                <a:sym typeface="Corbel"/>
              </a:rPr>
              <a:t>• </a:t>
            </a:r>
            <a:r>
              <a:rPr lang="el-GR" sz="1800" dirty="0">
                <a:solidFill>
                  <a:schemeClr val="accent2"/>
                </a:solidFill>
                <a:latin typeface="Corbel"/>
                <a:ea typeface="Corbel"/>
                <a:cs typeface="Corbel"/>
                <a:sym typeface="Corbel"/>
              </a:rPr>
              <a:t>Αντιλαμβανόμενος κίνδυνος. </a:t>
            </a:r>
            <a:r>
              <a:rPr lang="el-GR" sz="1800" dirty="0">
                <a:solidFill>
                  <a:schemeClr val="dk1"/>
                </a:solidFill>
                <a:latin typeface="Corbel"/>
                <a:ea typeface="Corbel"/>
                <a:cs typeface="Corbel"/>
                <a:sym typeface="Corbel"/>
              </a:rPr>
              <a:t>Οι πεποιθήσεις τους σχετικά με τη σοβαρότητα των </a:t>
            </a:r>
            <a:r>
              <a:rPr lang="el-GR" sz="1800" dirty="0" err="1">
                <a:solidFill>
                  <a:schemeClr val="dk1"/>
                </a:solidFill>
                <a:latin typeface="Corbel"/>
                <a:ea typeface="Corbel"/>
                <a:cs typeface="Corbel"/>
                <a:sym typeface="Corbel"/>
              </a:rPr>
              <a:t>ταυτοποιημένων</a:t>
            </a:r>
            <a:r>
              <a:rPr lang="el-GR" sz="1800" dirty="0">
                <a:solidFill>
                  <a:schemeClr val="dk1"/>
                </a:solidFill>
                <a:latin typeface="Corbel"/>
                <a:ea typeface="Corbel"/>
                <a:cs typeface="Corbel"/>
                <a:sym typeface="Corbel"/>
              </a:rPr>
              <a:t> θεμάτων υγείας και της οπτικής της προσωπικής ευαισθησίας τους σε αυτό. Για παράδειγμα, πόσο πιθανό θεωρούν ότι είναι να αναπτύξουν καρδιαγγειακές παθήσεις, οστεοπόρωση ή ότι τα παιδιά τους θα γίνουν παχύσαρκα; Πολιτισμικές και θρησκευτικές πεποιθήσεις μπορεί να είναι επίσης σημαντικές στο σημείο αυτό. Εάν οι συνεδρίες ή οι παρεμβάσεις απευθύνονται σε θέματα του διατροφικού συστήματος, μπορείτε να ρωτήσετε, σε σχέση με το προσωπικό τους κίνδυνο, ερωτήσεις που αφορούν τα είδη των τροφίμων που αγοράζουν στο υπάρχον σύστημα.</a:t>
            </a:r>
            <a:endParaRPr dirty="0"/>
          </a:p>
          <a:p>
            <a:pPr marL="0" marR="0" lvl="0" indent="0" algn="just" rtl="0">
              <a:spcBef>
                <a:spcPts val="0"/>
              </a:spcBef>
              <a:spcAft>
                <a:spcPts val="0"/>
              </a:spcAft>
              <a:buNone/>
            </a:pPr>
            <a:endParaRPr sz="1800" dirty="0">
              <a:solidFill>
                <a:schemeClr val="dk1"/>
              </a:solidFill>
              <a:latin typeface="Corbel"/>
              <a:ea typeface="Corbel"/>
              <a:cs typeface="Corbel"/>
              <a:sym typeface="Corbel"/>
            </a:endParaRPr>
          </a:p>
          <a:p>
            <a:pPr marL="0" marR="0" lvl="0" indent="0" algn="just" rtl="0">
              <a:spcBef>
                <a:spcPts val="0"/>
              </a:spcBef>
              <a:spcAft>
                <a:spcPts val="0"/>
              </a:spcAft>
              <a:buNone/>
            </a:pPr>
            <a:r>
              <a:rPr lang="el-GR" sz="1800" dirty="0">
                <a:solidFill>
                  <a:schemeClr val="dk1"/>
                </a:solidFill>
                <a:latin typeface="Corbel"/>
                <a:ea typeface="Corbel"/>
                <a:cs typeface="Corbel"/>
                <a:sym typeface="Corbel"/>
              </a:rPr>
              <a:t>• </a:t>
            </a:r>
            <a:r>
              <a:rPr lang="el-GR" sz="1800" dirty="0">
                <a:solidFill>
                  <a:schemeClr val="accent2"/>
                </a:solidFill>
                <a:latin typeface="Corbel"/>
                <a:ea typeface="Corbel"/>
                <a:cs typeface="Corbel"/>
                <a:sym typeface="Corbel"/>
              </a:rPr>
              <a:t>Αντιλαμβανόμενα πλεονεκτήματα (προσδοκίες θετικού αποτελέσματος). </a:t>
            </a:r>
            <a:r>
              <a:rPr lang="el-GR" sz="1800" dirty="0">
                <a:solidFill>
                  <a:schemeClr val="dk1"/>
                </a:solidFill>
                <a:latin typeface="Corbel"/>
                <a:ea typeface="Corbel"/>
                <a:cs typeface="Corbel"/>
                <a:sym typeface="Corbel"/>
              </a:rPr>
              <a:t>Τι προσδοκίες έχουν οι συμμετέχοντες σχετικά με το κατά πόσο οι αλλαγές στην συμπεριφορά θα μειώσουν τον κίνδυνο προβλημάτων υγείας ή θα βελτιώσουν την υγεία τους γενικότερα; Ποια θα είναι τα πλεονεκτήματα (για την προσωπική υγεία, ή για το αποτύπωμα άνθρακα) για τους στόχους της αλλαγής της συμπεριφοράς, όπως η αύξηση της κατανάλωσης φρούτων και λαχανικών.</a:t>
            </a:r>
            <a:endParaRPr dirty="0"/>
          </a:p>
          <a:p>
            <a:pPr marL="0" marR="0" lvl="0" indent="0" algn="just" rtl="0">
              <a:spcBef>
                <a:spcPts val="0"/>
              </a:spcBef>
              <a:spcAft>
                <a:spcPts val="0"/>
              </a:spcAft>
              <a:buNone/>
            </a:pPr>
            <a:endParaRPr sz="1800" dirty="0">
              <a:solidFill>
                <a:schemeClr val="dk1"/>
              </a:solidFill>
              <a:latin typeface="Corbel"/>
              <a:ea typeface="Corbel"/>
              <a:cs typeface="Corbel"/>
              <a:sym typeface="Corbel"/>
            </a:endParaRPr>
          </a:p>
          <a:p>
            <a:pPr marL="0" marR="0" lvl="0" indent="0" algn="just" rtl="0">
              <a:spcBef>
                <a:spcPts val="0"/>
              </a:spcBef>
              <a:spcAft>
                <a:spcPts val="0"/>
              </a:spcAft>
              <a:buNone/>
            </a:pPr>
            <a:r>
              <a:rPr lang="el-GR" sz="1800" dirty="0">
                <a:solidFill>
                  <a:schemeClr val="dk1"/>
                </a:solidFill>
                <a:latin typeface="Corbel"/>
                <a:ea typeface="Corbel"/>
                <a:cs typeface="Corbel"/>
                <a:sym typeface="Corbel"/>
              </a:rPr>
              <a:t>• </a:t>
            </a:r>
            <a:r>
              <a:rPr lang="el-GR" sz="1800" dirty="0">
                <a:solidFill>
                  <a:schemeClr val="accent2"/>
                </a:solidFill>
                <a:latin typeface="Corbel"/>
                <a:ea typeface="Corbel"/>
                <a:cs typeface="Corbel"/>
                <a:sym typeface="Corbel"/>
              </a:rPr>
              <a:t>Αντιλαμβανόμενα εμπόδια. </a:t>
            </a:r>
            <a:r>
              <a:rPr lang="el-GR" sz="1800" dirty="0">
                <a:solidFill>
                  <a:schemeClr val="dk1"/>
                </a:solidFill>
                <a:latin typeface="Corbel"/>
                <a:ea typeface="Corbel"/>
                <a:cs typeface="Corbel"/>
                <a:sym typeface="Corbel"/>
              </a:rPr>
              <a:t>Ποια εμπόδια βλέπει το κοινό-στόχος για να εμπλακεί σε αλλαγή της συμπεριφοράς τους. Στην γλώσσα του κοινωνικού μάρκετινγκ, τι θα πρέπει να ανταλλάξουν ή να θυσιάσουν για να δουν τα πλεονεκτήματα από αυτή την αλλαγή.</a:t>
            </a:r>
            <a:endParaRPr dirty="0"/>
          </a:p>
        </p:txBody>
      </p:sp>
      <p:sp>
        <p:nvSpPr>
          <p:cNvPr id="519" name="Google Shape;519;p33"/>
          <p:cNvSpPr txBox="1"/>
          <p:nvPr/>
        </p:nvSpPr>
        <p:spPr>
          <a:xfrm>
            <a:off x="993912" y="172279"/>
            <a:ext cx="2186608"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2000" b="1">
                <a:solidFill>
                  <a:schemeClr val="accent1"/>
                </a:solidFill>
                <a:latin typeface="Corbel"/>
                <a:ea typeface="Corbel"/>
                <a:cs typeface="Corbel"/>
                <a:sym typeface="Corbel"/>
              </a:rPr>
              <a:t>Αναλυτικά...</a:t>
            </a:r>
            <a:endParaRPr sz="2000" b="1">
              <a:solidFill>
                <a:schemeClr val="accent1"/>
              </a:solidFill>
              <a:latin typeface="Corbel"/>
              <a:ea typeface="Corbel"/>
              <a:cs typeface="Corbel"/>
              <a:sym typeface="Corbel"/>
            </a:endParaRPr>
          </a:p>
        </p:txBody>
      </p:sp>
      <p:sp>
        <p:nvSpPr>
          <p:cNvPr id="520" name="Google Shape;520;p33"/>
          <p:cNvSpPr/>
          <p:nvPr/>
        </p:nvSpPr>
        <p:spPr>
          <a:xfrm>
            <a:off x="10886661" y="6135756"/>
            <a:ext cx="331304" cy="371061"/>
          </a:xfrm>
          <a:prstGeom prst="downArrow">
            <a:avLst>
              <a:gd name="adj1" fmla="val 50000"/>
              <a:gd name="adj2" fmla="val 50000"/>
            </a:avLst>
          </a:prstGeom>
          <a:solidFill>
            <a:schemeClr val="accent1"/>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venir"/>
              <a:ea typeface="Avenir"/>
              <a:cs typeface="Avenir"/>
              <a:sym typeface="Aveni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25" name="Google Shape;525;p34"/>
          <p:cNvSpPr txBox="1"/>
          <p:nvPr/>
        </p:nvSpPr>
        <p:spPr>
          <a:xfrm>
            <a:off x="993912" y="889843"/>
            <a:ext cx="10628245" cy="5078313"/>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l-GR" sz="1800" b="0" i="0" u="none" strike="noStrike" cap="none">
                <a:solidFill>
                  <a:srgbClr val="000000"/>
                </a:solidFill>
                <a:latin typeface="Corbel"/>
                <a:ea typeface="Corbel"/>
                <a:cs typeface="Corbel"/>
                <a:sym typeface="Corbel"/>
              </a:rPr>
              <a:t>• </a:t>
            </a:r>
            <a:r>
              <a:rPr lang="el-GR" sz="1800" b="0" i="0" u="none" strike="noStrike" cap="none">
                <a:solidFill>
                  <a:schemeClr val="accent2"/>
                </a:solidFill>
                <a:latin typeface="Corbel"/>
                <a:ea typeface="Corbel"/>
                <a:cs typeface="Corbel"/>
                <a:sym typeface="Corbel"/>
              </a:rPr>
              <a:t>Στάσεις (νοητικές). </a:t>
            </a:r>
            <a:r>
              <a:rPr lang="el-GR" sz="1800" b="0" i="0" u="none" strike="noStrike" cap="none">
                <a:solidFill>
                  <a:srgbClr val="000000"/>
                </a:solidFill>
                <a:latin typeface="Corbel"/>
                <a:ea typeface="Corbel"/>
                <a:cs typeface="Corbel"/>
                <a:sym typeface="Corbel"/>
              </a:rPr>
              <a:t>Ποιες είναι οι στάσεις του κοινού-στόχου απέναντι στις συμπεριφορές που υποστηρίζονται από αυτή την συνεδρία ή παρέμβαση. Τι θα τους κινητοποιούσε για να αλλάξουν; Οι στάσεις ή η κινητοποίηση εξαρτώνται από τις πεποιθήσεις και τα αναμενόμενα αποτελέσματα.</a:t>
            </a:r>
            <a:endParaRPr/>
          </a:p>
          <a:p>
            <a:pPr marL="0" marR="0" lvl="0" indent="0" algn="just" rtl="0">
              <a:spcBef>
                <a:spcPts val="0"/>
              </a:spcBef>
              <a:spcAft>
                <a:spcPts val="0"/>
              </a:spcAft>
              <a:buNone/>
            </a:pPr>
            <a:endParaRPr sz="1800" b="0" i="0" u="none" strike="noStrike" cap="none">
              <a:solidFill>
                <a:srgbClr val="000000"/>
              </a:solidFill>
              <a:latin typeface="Corbel"/>
              <a:ea typeface="Corbel"/>
              <a:cs typeface="Corbel"/>
              <a:sym typeface="Corbel"/>
            </a:endParaRPr>
          </a:p>
          <a:p>
            <a:pPr marL="0" marR="0" lvl="0" indent="0" algn="just" rtl="0">
              <a:spcBef>
                <a:spcPts val="0"/>
              </a:spcBef>
              <a:spcAft>
                <a:spcPts val="0"/>
              </a:spcAft>
              <a:buNone/>
            </a:pPr>
            <a:r>
              <a:rPr lang="el-GR" sz="1800" b="0" i="0" u="none" strike="noStrike" cap="none">
                <a:solidFill>
                  <a:srgbClr val="000000"/>
                </a:solidFill>
                <a:latin typeface="Corbel"/>
                <a:ea typeface="Corbel"/>
                <a:cs typeface="Corbel"/>
                <a:sym typeface="Corbel"/>
              </a:rPr>
              <a:t>• </a:t>
            </a:r>
            <a:r>
              <a:rPr lang="el-GR" sz="1800" b="0" i="0" u="none" strike="noStrike" cap="none">
                <a:solidFill>
                  <a:schemeClr val="accent2"/>
                </a:solidFill>
                <a:latin typeface="Corbel"/>
                <a:ea typeface="Corbel"/>
                <a:cs typeface="Corbel"/>
                <a:sym typeface="Corbel"/>
              </a:rPr>
              <a:t>Στάσεις (που επηρεάζονται)- συναισθήματα ή επιρροές. </a:t>
            </a:r>
            <a:r>
              <a:rPr lang="el-GR" sz="1800" b="0" i="0" u="none" strike="noStrike" cap="none">
                <a:solidFill>
                  <a:srgbClr val="000000"/>
                </a:solidFill>
                <a:latin typeface="Corbel"/>
                <a:ea typeface="Corbel"/>
                <a:cs typeface="Corbel"/>
                <a:sym typeface="Corbel"/>
              </a:rPr>
              <a:t>Τι συναισθήματα προσδοκούν να έχουν όταν εμπλακούν στην νέα συμπεριφορά, θα αντιληφθούν ότι μπορεί να μετανοιώσουν εάν δεν αναλάβουν δράση;</a:t>
            </a:r>
            <a:endParaRPr/>
          </a:p>
          <a:p>
            <a:pPr marL="0" marR="0" lvl="0" indent="0" algn="just" rtl="0">
              <a:spcBef>
                <a:spcPts val="0"/>
              </a:spcBef>
              <a:spcAft>
                <a:spcPts val="0"/>
              </a:spcAft>
              <a:buNone/>
            </a:pPr>
            <a:endParaRPr sz="1800" b="0" i="0" u="none" strike="noStrike" cap="none">
              <a:solidFill>
                <a:srgbClr val="000000"/>
              </a:solidFill>
              <a:latin typeface="Corbel"/>
              <a:ea typeface="Corbel"/>
              <a:cs typeface="Corbel"/>
              <a:sym typeface="Corbel"/>
            </a:endParaRPr>
          </a:p>
          <a:p>
            <a:pPr marL="0" marR="0" lvl="0" indent="0" algn="just" rtl="0">
              <a:spcBef>
                <a:spcPts val="0"/>
              </a:spcBef>
              <a:spcAft>
                <a:spcPts val="0"/>
              </a:spcAft>
              <a:buNone/>
            </a:pPr>
            <a:r>
              <a:rPr lang="el-GR" sz="1800" b="0" i="0" u="none" strike="noStrike" cap="none">
                <a:solidFill>
                  <a:srgbClr val="000000"/>
                </a:solidFill>
                <a:latin typeface="Corbel"/>
                <a:ea typeface="Corbel"/>
                <a:cs typeface="Corbel"/>
                <a:sym typeface="Corbel"/>
              </a:rPr>
              <a:t>• </a:t>
            </a:r>
            <a:r>
              <a:rPr lang="el-GR" sz="1800" b="0" i="0" u="none" strike="noStrike" cap="none">
                <a:solidFill>
                  <a:schemeClr val="accent2"/>
                </a:solidFill>
                <a:latin typeface="Corbel"/>
                <a:ea typeface="Corbel"/>
                <a:cs typeface="Corbel"/>
                <a:sym typeface="Corbel"/>
              </a:rPr>
              <a:t>Αξίες. </a:t>
            </a:r>
            <a:r>
              <a:rPr lang="el-GR" sz="1800" b="0" i="0" u="none" strike="noStrike" cap="none">
                <a:solidFill>
                  <a:srgbClr val="000000"/>
                </a:solidFill>
                <a:latin typeface="Corbel"/>
                <a:ea typeface="Corbel"/>
                <a:cs typeface="Corbel"/>
                <a:sym typeface="Corbel"/>
              </a:rPr>
              <a:t>Τι αξίες έχει το κοινό-στόχος που μπορεί να επηρεάσουν το κατά πόσο θα σκεφτούν να αναλάβουν δράση όσον αφορά στις ανάγκες ή τα θέματα που ταυτοποιήθηκαν; Πώς αυτές επηρεάζονται από ψυχοκοινωνικούς καθοριστικούς παράγοντες;</a:t>
            </a:r>
            <a:endParaRPr/>
          </a:p>
          <a:p>
            <a:pPr marL="0" marR="0" lvl="0" indent="0" algn="just" rtl="0">
              <a:spcBef>
                <a:spcPts val="0"/>
              </a:spcBef>
              <a:spcAft>
                <a:spcPts val="0"/>
              </a:spcAft>
              <a:buNone/>
            </a:pPr>
            <a:endParaRPr sz="1800" b="0" i="0" u="none" strike="noStrike" cap="none">
              <a:solidFill>
                <a:srgbClr val="000000"/>
              </a:solidFill>
              <a:latin typeface="Corbel"/>
              <a:ea typeface="Corbel"/>
              <a:cs typeface="Corbel"/>
              <a:sym typeface="Corbel"/>
            </a:endParaRPr>
          </a:p>
          <a:p>
            <a:pPr marL="0" marR="0" lvl="0" indent="0" algn="just" rtl="0">
              <a:spcBef>
                <a:spcPts val="0"/>
              </a:spcBef>
              <a:spcAft>
                <a:spcPts val="0"/>
              </a:spcAft>
              <a:buNone/>
            </a:pPr>
            <a:r>
              <a:rPr lang="el-GR" sz="1800" b="0" i="0" u="none" strike="noStrike" cap="none">
                <a:solidFill>
                  <a:srgbClr val="000000"/>
                </a:solidFill>
                <a:latin typeface="Corbel"/>
                <a:ea typeface="Corbel"/>
                <a:cs typeface="Corbel"/>
                <a:sym typeface="Corbel"/>
              </a:rPr>
              <a:t>• </a:t>
            </a:r>
            <a:r>
              <a:rPr lang="el-GR" sz="1800" b="0" i="0" u="none" strike="noStrike" cap="none">
                <a:solidFill>
                  <a:schemeClr val="accent2"/>
                </a:solidFill>
                <a:latin typeface="Corbel"/>
                <a:ea typeface="Corbel"/>
                <a:cs typeface="Corbel"/>
                <a:sym typeface="Corbel"/>
              </a:rPr>
              <a:t>Προτιμήσεις τροφίμων και ικανοποίηση (προσδοκίες θετικών αποτελεσμάτων). </a:t>
            </a:r>
            <a:r>
              <a:rPr lang="el-GR" sz="1800" b="0" i="0" u="none" strike="noStrike" cap="none">
                <a:solidFill>
                  <a:srgbClr val="000000"/>
                </a:solidFill>
                <a:latin typeface="Corbel"/>
                <a:ea typeface="Corbel"/>
                <a:cs typeface="Corbel"/>
                <a:sym typeface="Corbel"/>
              </a:rPr>
              <a:t>Ποιες είναι οι προτιμήσεις τροφίμων των συμμετεχόντων, οι επιθυμίες τους και οι αποστροφές τους; Γνωρίζουμε ότι η γεύση είναι από τους πιο καθοριστικούς μεσολαβητές κατά την επιλογή τροφίμων. Πώς κρίνω τις συνιστώμενες από την παρέμβαση συμπεριφορές με βάση τα τρόφιμα που θα καταναλώσουν; Θα είναι αυτά τα τρόφιμα απολαυστικά; Ικανοποιητικά; Χορταστικά;</a:t>
            </a:r>
            <a:endParaRPr/>
          </a:p>
          <a:p>
            <a:pPr marL="0" marR="0" lvl="0" indent="0" algn="just" rtl="0">
              <a:spcBef>
                <a:spcPts val="0"/>
              </a:spcBef>
              <a:spcAft>
                <a:spcPts val="0"/>
              </a:spcAft>
              <a:buNone/>
            </a:pPr>
            <a:endParaRPr sz="1800" b="0" i="0" u="none" strike="noStrike" cap="none">
              <a:solidFill>
                <a:srgbClr val="000000"/>
              </a:solidFill>
              <a:latin typeface="Corbel"/>
              <a:ea typeface="Corbel"/>
              <a:cs typeface="Corbel"/>
              <a:sym typeface="Corbel"/>
            </a:endParaRPr>
          </a:p>
        </p:txBody>
      </p:sp>
      <p:sp>
        <p:nvSpPr>
          <p:cNvPr id="526" name="Google Shape;526;p34"/>
          <p:cNvSpPr txBox="1"/>
          <p:nvPr/>
        </p:nvSpPr>
        <p:spPr>
          <a:xfrm>
            <a:off x="993912" y="172279"/>
            <a:ext cx="2186608"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2000" b="1">
                <a:solidFill>
                  <a:schemeClr val="accent1"/>
                </a:solidFill>
                <a:latin typeface="Corbel"/>
                <a:ea typeface="Corbel"/>
                <a:cs typeface="Corbel"/>
                <a:sym typeface="Corbel"/>
              </a:rPr>
              <a:t>Αναλυτικά...</a:t>
            </a:r>
            <a:endParaRPr sz="2000" b="1">
              <a:solidFill>
                <a:schemeClr val="accent1"/>
              </a:solidFill>
              <a:latin typeface="Corbel"/>
              <a:ea typeface="Corbel"/>
              <a:cs typeface="Corbel"/>
              <a:sym typeface="Corbel"/>
            </a:endParaRPr>
          </a:p>
        </p:txBody>
      </p:sp>
      <p:sp>
        <p:nvSpPr>
          <p:cNvPr id="527" name="Google Shape;527;p34"/>
          <p:cNvSpPr/>
          <p:nvPr/>
        </p:nvSpPr>
        <p:spPr>
          <a:xfrm>
            <a:off x="10886661" y="6135756"/>
            <a:ext cx="331304" cy="371061"/>
          </a:xfrm>
          <a:prstGeom prst="downArrow">
            <a:avLst>
              <a:gd name="adj1" fmla="val 50000"/>
              <a:gd name="adj2" fmla="val 50000"/>
            </a:avLst>
          </a:prstGeom>
          <a:solidFill>
            <a:schemeClr val="accent1"/>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venir"/>
              <a:ea typeface="Avenir"/>
              <a:cs typeface="Avenir"/>
              <a:sym typeface="Aveni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31"/>
        <p:cNvGrpSpPr/>
        <p:nvPr/>
      </p:nvGrpSpPr>
      <p:grpSpPr>
        <a:xfrm>
          <a:off x="0" y="0"/>
          <a:ext cx="0" cy="0"/>
          <a:chOff x="0" y="0"/>
          <a:chExt cx="0" cy="0"/>
        </a:xfrm>
      </p:grpSpPr>
      <p:sp>
        <p:nvSpPr>
          <p:cNvPr id="532" name="Google Shape;532;p35"/>
          <p:cNvSpPr txBox="1"/>
          <p:nvPr/>
        </p:nvSpPr>
        <p:spPr>
          <a:xfrm>
            <a:off x="914397" y="1166842"/>
            <a:ext cx="10628245" cy="452431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l-GR" sz="1800" b="0" i="0" u="none" strike="noStrike" cap="none" dirty="0">
                <a:solidFill>
                  <a:srgbClr val="000000"/>
                </a:solidFill>
                <a:latin typeface="Corbel"/>
                <a:ea typeface="Corbel"/>
                <a:cs typeface="Corbel"/>
                <a:sym typeface="Corbel"/>
              </a:rPr>
              <a:t>• </a:t>
            </a:r>
            <a:r>
              <a:rPr lang="el-GR" sz="1800" b="0" i="0" u="none" strike="noStrike" cap="none" dirty="0">
                <a:solidFill>
                  <a:schemeClr val="accent2"/>
                </a:solidFill>
                <a:latin typeface="Corbel"/>
                <a:ea typeface="Corbel"/>
                <a:cs typeface="Corbel"/>
                <a:sym typeface="Corbel"/>
              </a:rPr>
              <a:t>Κοινωνικές νόρμες και αισθητή πίεση ομάδας. </a:t>
            </a:r>
            <a:r>
              <a:rPr lang="el-GR" sz="1800" b="0" i="0" u="none" strike="noStrike" cap="none" dirty="0">
                <a:solidFill>
                  <a:srgbClr val="000000"/>
                </a:solidFill>
                <a:latin typeface="Corbel"/>
                <a:ea typeface="Corbel"/>
                <a:cs typeface="Corbel"/>
                <a:sym typeface="Corbel"/>
              </a:rPr>
              <a:t>Είναι σημαντικό για τους συμμετέχοντες αν συγκεκριμένα άτομα ή κοινωνικές και πολιτισμικές ομάδες, σημαντικές για αυτούς, θα επικροτήσουν ή όχι αυτές τις συμπεριφορές ή πρακτικές που συστήνονται από τις συνεδρίες ή τις παρεμβάσεις. Πόσο κινητοποιημένοι είναι να συμμορφωθούν με αυτές τις προσδοκίες για το πως θα πρέπει να συμπεριφέρονται;</a:t>
            </a:r>
            <a:endParaRPr dirty="0"/>
          </a:p>
          <a:p>
            <a:pPr marL="0" marR="0" lvl="0" indent="0" algn="just" rtl="0">
              <a:spcBef>
                <a:spcPts val="0"/>
              </a:spcBef>
              <a:spcAft>
                <a:spcPts val="0"/>
              </a:spcAft>
              <a:buNone/>
            </a:pPr>
            <a:endParaRPr sz="1800" b="0" i="0" u="none" strike="noStrike" cap="none" dirty="0">
              <a:solidFill>
                <a:srgbClr val="000000"/>
              </a:solidFill>
              <a:latin typeface="Corbel"/>
              <a:ea typeface="Corbel"/>
              <a:cs typeface="Corbel"/>
              <a:sym typeface="Corbel"/>
            </a:endParaRPr>
          </a:p>
          <a:p>
            <a:pPr marL="0" marR="0" lvl="0" indent="0" algn="just" rtl="0">
              <a:spcBef>
                <a:spcPts val="0"/>
              </a:spcBef>
              <a:spcAft>
                <a:spcPts val="0"/>
              </a:spcAft>
              <a:buNone/>
            </a:pPr>
            <a:r>
              <a:rPr lang="el-GR" sz="1800" b="0" i="0" u="none" strike="noStrike" cap="none" dirty="0">
                <a:solidFill>
                  <a:schemeClr val="dk1"/>
                </a:solidFill>
                <a:latin typeface="Corbel"/>
                <a:ea typeface="Corbel"/>
                <a:cs typeface="Corbel"/>
                <a:sym typeface="Corbel"/>
              </a:rPr>
              <a:t>•</a:t>
            </a:r>
            <a:r>
              <a:rPr lang="el-GR" sz="1800" b="0" i="0" u="none" strike="noStrike" cap="none" dirty="0">
                <a:solidFill>
                  <a:schemeClr val="accent2"/>
                </a:solidFill>
                <a:latin typeface="Corbel"/>
                <a:ea typeface="Corbel"/>
                <a:cs typeface="Corbel"/>
                <a:sym typeface="Corbel"/>
              </a:rPr>
              <a:t> Κοινωνικοί ρόλοι. </a:t>
            </a:r>
            <a:r>
              <a:rPr lang="el-GR" sz="1800" b="0" i="0" u="none" strike="noStrike" cap="none" dirty="0">
                <a:solidFill>
                  <a:srgbClr val="000000"/>
                </a:solidFill>
                <a:latin typeface="Corbel"/>
                <a:ea typeface="Corbel"/>
                <a:cs typeface="Corbel"/>
                <a:sym typeface="Corbel"/>
              </a:rPr>
              <a:t>Ποιες είναι οι αντιλήψεις των συμμετεχόντων που είναι κατάλληλες ή επιθυμητές για τους ανθρώπους που έχουν αυτόν τον κοινωνικό ρόλο στην κοινωνία; Για παράδειγμα ποιες είναι οι οπτικές σχετικά με τις γυναίκες για το κατά πόσο θα πρέπει να θηλάζουν;</a:t>
            </a:r>
            <a:endParaRPr dirty="0"/>
          </a:p>
          <a:p>
            <a:pPr marL="0" marR="0" lvl="0" indent="0" algn="just" rtl="0">
              <a:spcBef>
                <a:spcPts val="0"/>
              </a:spcBef>
              <a:spcAft>
                <a:spcPts val="0"/>
              </a:spcAft>
              <a:buNone/>
            </a:pPr>
            <a:endParaRPr sz="1800" b="0" i="0" u="none" strike="noStrike" cap="none" dirty="0">
              <a:solidFill>
                <a:srgbClr val="000000"/>
              </a:solidFill>
              <a:latin typeface="Corbel"/>
              <a:ea typeface="Corbel"/>
              <a:cs typeface="Corbel"/>
              <a:sym typeface="Corbel"/>
            </a:endParaRPr>
          </a:p>
          <a:p>
            <a:pPr marL="0" marR="0" lvl="0" indent="0" algn="just" rtl="0">
              <a:spcBef>
                <a:spcPts val="0"/>
              </a:spcBef>
              <a:spcAft>
                <a:spcPts val="0"/>
              </a:spcAft>
              <a:buNone/>
            </a:pPr>
            <a:r>
              <a:rPr lang="el-GR" sz="1800" b="0" i="0" u="none" strike="noStrike" cap="none" dirty="0">
                <a:solidFill>
                  <a:srgbClr val="000000"/>
                </a:solidFill>
                <a:latin typeface="Corbel"/>
                <a:ea typeface="Corbel"/>
                <a:cs typeface="Corbel"/>
                <a:sym typeface="Corbel"/>
              </a:rPr>
              <a:t>• </a:t>
            </a:r>
            <a:r>
              <a:rPr lang="el-GR" sz="1800" b="0" i="0" u="none" strike="noStrike" cap="none" dirty="0" err="1">
                <a:solidFill>
                  <a:schemeClr val="accent2"/>
                </a:solidFill>
                <a:latin typeface="Corbel"/>
                <a:ea typeface="Corbel"/>
                <a:cs typeface="Corbel"/>
                <a:sym typeface="Corbel"/>
              </a:rPr>
              <a:t>Αυτο</a:t>
            </a:r>
            <a:r>
              <a:rPr lang="el-GR" sz="1800" b="0" i="0" u="none" strike="noStrike" cap="none" dirty="0">
                <a:solidFill>
                  <a:schemeClr val="accent2"/>
                </a:solidFill>
                <a:latin typeface="Corbel"/>
                <a:ea typeface="Corbel"/>
                <a:cs typeface="Corbel"/>
                <a:sym typeface="Corbel"/>
              </a:rPr>
              <a:t>-προσδιορισμοί. </a:t>
            </a:r>
            <a:r>
              <a:rPr lang="el-GR" sz="1800" b="0" i="0" u="none" strike="noStrike" cap="none" dirty="0">
                <a:solidFill>
                  <a:srgbClr val="000000"/>
                </a:solidFill>
                <a:latin typeface="Corbel"/>
                <a:ea typeface="Corbel"/>
                <a:cs typeface="Corbel"/>
                <a:sym typeface="Corbel"/>
              </a:rPr>
              <a:t>Ποια είναι η οπτική για τον εαυτό τους; Για παράδειγμα, βλέπουν τους εαυτούς τους ως υγιείς και συνειδητοποιημένους καταναλωτές, "πράσινους" καταναλωτές, χορτοφάγους;</a:t>
            </a:r>
            <a:endParaRPr dirty="0"/>
          </a:p>
          <a:p>
            <a:pPr marL="0" marR="0" lvl="0" indent="0" algn="just" rtl="0">
              <a:spcBef>
                <a:spcPts val="0"/>
              </a:spcBef>
              <a:spcAft>
                <a:spcPts val="0"/>
              </a:spcAft>
              <a:buNone/>
            </a:pPr>
            <a:endParaRPr sz="1800" b="0" i="0" u="none" strike="noStrike" cap="none" dirty="0">
              <a:solidFill>
                <a:srgbClr val="000000"/>
              </a:solidFill>
              <a:latin typeface="Corbel"/>
              <a:ea typeface="Corbel"/>
              <a:cs typeface="Corbel"/>
              <a:sym typeface="Corbel"/>
            </a:endParaRPr>
          </a:p>
          <a:p>
            <a:pPr marL="0" marR="0" lvl="0" indent="0" algn="just" rtl="0">
              <a:spcBef>
                <a:spcPts val="0"/>
              </a:spcBef>
              <a:spcAft>
                <a:spcPts val="0"/>
              </a:spcAft>
              <a:buNone/>
            </a:pPr>
            <a:r>
              <a:rPr lang="el-GR" sz="1800" b="0" i="0" u="none" strike="noStrike" cap="none" dirty="0">
                <a:solidFill>
                  <a:srgbClr val="000000"/>
                </a:solidFill>
                <a:latin typeface="Corbel"/>
                <a:ea typeface="Corbel"/>
                <a:cs typeface="Corbel"/>
                <a:sym typeface="Corbel"/>
              </a:rPr>
              <a:t>• </a:t>
            </a:r>
            <a:r>
              <a:rPr lang="el-GR" sz="1800" b="0" i="0" u="none" strike="noStrike" cap="none" dirty="0">
                <a:solidFill>
                  <a:schemeClr val="accent2"/>
                </a:solidFill>
                <a:latin typeface="Corbel"/>
                <a:ea typeface="Corbel"/>
                <a:cs typeface="Corbel"/>
                <a:sym typeface="Corbel"/>
              </a:rPr>
              <a:t>Αντιλαμβανόμενος έλεγχος της συμπεριφοράς ή προσωπική αίσθηση του ελέγχου. </a:t>
            </a:r>
            <a:r>
              <a:rPr lang="el-GR" sz="1800" b="0" i="0" u="none" strike="noStrike" cap="none" dirty="0">
                <a:solidFill>
                  <a:srgbClr val="000000"/>
                </a:solidFill>
                <a:latin typeface="Corbel"/>
                <a:ea typeface="Corbel"/>
                <a:cs typeface="Corbel"/>
                <a:sym typeface="Corbel"/>
              </a:rPr>
              <a:t>Σε ποιο βαθμό οι συμμετέχοντες πιστεύουν ότι έχουν κάποιο έλεγχο σε σχέση με τις συμπεριφορές τους, την υγεία τους και το περιβάλλον στο οποίο ανήκουν; (Οι πολιτισμικές πεποιθήσεις μπορεί να είναι πολύ σχετικές στο σημείο αυτό.)</a:t>
            </a:r>
            <a:endParaRPr dirty="0"/>
          </a:p>
        </p:txBody>
      </p:sp>
      <p:sp>
        <p:nvSpPr>
          <p:cNvPr id="533" name="Google Shape;533;p35"/>
          <p:cNvSpPr txBox="1"/>
          <p:nvPr/>
        </p:nvSpPr>
        <p:spPr>
          <a:xfrm>
            <a:off x="914397" y="251792"/>
            <a:ext cx="2186608"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2000" b="1">
                <a:solidFill>
                  <a:schemeClr val="accent1"/>
                </a:solidFill>
                <a:latin typeface="Corbel"/>
                <a:ea typeface="Corbel"/>
                <a:cs typeface="Corbel"/>
                <a:sym typeface="Corbel"/>
              </a:rPr>
              <a:t>Αναλυτικά...</a:t>
            </a:r>
            <a:endParaRPr sz="2000" b="1">
              <a:solidFill>
                <a:schemeClr val="accent1"/>
              </a:solidFill>
              <a:latin typeface="Corbel"/>
              <a:ea typeface="Corbel"/>
              <a:cs typeface="Corbel"/>
              <a:sym typeface="Corbel"/>
            </a:endParaRPr>
          </a:p>
        </p:txBody>
      </p:sp>
      <p:sp>
        <p:nvSpPr>
          <p:cNvPr id="534" name="Google Shape;534;p35"/>
          <p:cNvSpPr/>
          <p:nvPr/>
        </p:nvSpPr>
        <p:spPr>
          <a:xfrm>
            <a:off x="10886661" y="6135756"/>
            <a:ext cx="331304" cy="371061"/>
          </a:xfrm>
          <a:prstGeom prst="downArrow">
            <a:avLst>
              <a:gd name="adj1" fmla="val 50000"/>
              <a:gd name="adj2" fmla="val 50000"/>
            </a:avLst>
          </a:prstGeom>
          <a:solidFill>
            <a:schemeClr val="accent1"/>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venir"/>
              <a:ea typeface="Avenir"/>
              <a:cs typeface="Avenir"/>
              <a:sym typeface="Aveni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539" name="Google Shape;539;p36"/>
          <p:cNvSpPr txBox="1"/>
          <p:nvPr/>
        </p:nvSpPr>
        <p:spPr>
          <a:xfrm>
            <a:off x="781877" y="771870"/>
            <a:ext cx="10628245" cy="5632311"/>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l-GR" sz="1800" b="0" i="0" u="none" strike="noStrike" cap="none" dirty="0">
                <a:solidFill>
                  <a:srgbClr val="000000"/>
                </a:solidFill>
                <a:latin typeface="Corbel"/>
                <a:ea typeface="Corbel"/>
                <a:cs typeface="Corbel"/>
                <a:sym typeface="Corbel"/>
              </a:rPr>
              <a:t>• </a:t>
            </a:r>
            <a:r>
              <a:rPr lang="el-GR" sz="1800" b="0" i="0" u="none" strike="noStrike" cap="none" dirty="0">
                <a:solidFill>
                  <a:schemeClr val="accent2"/>
                </a:solidFill>
                <a:latin typeface="Corbel"/>
                <a:ea typeface="Corbel"/>
                <a:cs typeface="Corbel"/>
                <a:sym typeface="Corbel"/>
              </a:rPr>
              <a:t>Αντιλαμβανόμενη αυτό-αποτελεσματικότητα. </a:t>
            </a:r>
            <a:r>
              <a:rPr lang="el-GR" sz="1800" b="0" i="0" u="none" strike="noStrike" cap="none" dirty="0">
                <a:solidFill>
                  <a:srgbClr val="000000"/>
                </a:solidFill>
                <a:latin typeface="Corbel"/>
                <a:ea typeface="Corbel"/>
                <a:cs typeface="Corbel"/>
                <a:sym typeface="Corbel"/>
              </a:rPr>
              <a:t>Ποια είναι η οπτική των συμμετεχόντων σε σχέση με την ικανότητά τους να διεξάγουν επιθυμητές δράσεις για την υγεία τους; Για παράδειγμα, παρόλο που οι συμμετέχοντες μπορεί να πιστεύουν ότι ο τακτικός έλεγχος της γλυκόζης στο αίμα θα οδηγήσει σε έλεγχο της γλυκόζης όπως επιθυμούν, μπορεί να μη νοιώθουν σίγουροι ότι μπορούν να ελέγχουν κάθε μέρα τα επίπεδα γλυκόζης του αίματος με “τρύπημα".</a:t>
            </a:r>
            <a:endParaRPr dirty="0"/>
          </a:p>
          <a:p>
            <a:pPr marL="0" marR="0" lvl="0" indent="0" algn="just" rtl="0">
              <a:spcBef>
                <a:spcPts val="0"/>
              </a:spcBef>
              <a:spcAft>
                <a:spcPts val="0"/>
              </a:spcAft>
              <a:buNone/>
            </a:pPr>
            <a:endParaRPr sz="1800" b="0" i="0" u="none" strike="noStrike" cap="none" dirty="0">
              <a:solidFill>
                <a:srgbClr val="000000"/>
              </a:solidFill>
              <a:latin typeface="Corbel"/>
              <a:ea typeface="Corbel"/>
              <a:cs typeface="Corbel"/>
              <a:sym typeface="Corbel"/>
            </a:endParaRPr>
          </a:p>
          <a:p>
            <a:pPr marL="0" marR="0" lvl="0" indent="0" algn="just" rtl="0">
              <a:spcBef>
                <a:spcPts val="0"/>
              </a:spcBef>
              <a:spcAft>
                <a:spcPts val="0"/>
              </a:spcAft>
              <a:buNone/>
            </a:pPr>
            <a:r>
              <a:rPr lang="el-GR" sz="1800" b="0" i="0" u="none" strike="noStrike" cap="none" dirty="0">
                <a:solidFill>
                  <a:schemeClr val="dk1"/>
                </a:solidFill>
                <a:latin typeface="Corbel"/>
                <a:ea typeface="Corbel"/>
                <a:cs typeface="Corbel"/>
                <a:sym typeface="Corbel"/>
              </a:rPr>
              <a:t>• </a:t>
            </a:r>
            <a:r>
              <a:rPr lang="el-GR" sz="1800" b="0" i="0" u="none" strike="noStrike" cap="none" dirty="0">
                <a:solidFill>
                  <a:schemeClr val="accent2"/>
                </a:solidFill>
                <a:latin typeface="Corbel"/>
                <a:ea typeface="Corbel"/>
                <a:cs typeface="Corbel"/>
                <a:sym typeface="Corbel"/>
              </a:rPr>
              <a:t>Στάδιο κινητοποίησης και ετοιμότητας για λήψη δράσης. </a:t>
            </a:r>
            <a:r>
              <a:rPr lang="el-GR" sz="1800" b="0" i="0" u="none" strike="noStrike" cap="none" dirty="0">
                <a:solidFill>
                  <a:srgbClr val="000000"/>
                </a:solidFill>
                <a:latin typeface="Corbel"/>
                <a:ea typeface="Corbel"/>
                <a:cs typeface="Corbel"/>
                <a:sym typeface="Corbel"/>
              </a:rPr>
              <a:t>Σε ποιο στάδιο βρίσκονται σε σχέση με την ανάληψη δράσης και κατά πόσο είναι έτοιμοι για αυτό; Πιο συγκεκριμένα, είμαι σε φάση προ-ενατένισης, ενατένισης, δράσης ή διατήρησης του στόχου;</a:t>
            </a:r>
            <a:endParaRPr dirty="0"/>
          </a:p>
          <a:p>
            <a:pPr marL="0" marR="0" lvl="0" indent="0" algn="just" rtl="0">
              <a:spcBef>
                <a:spcPts val="0"/>
              </a:spcBef>
              <a:spcAft>
                <a:spcPts val="0"/>
              </a:spcAft>
              <a:buNone/>
            </a:pPr>
            <a:endParaRPr sz="1800" b="0" i="0" u="none" strike="noStrike" cap="none" dirty="0">
              <a:solidFill>
                <a:srgbClr val="000000"/>
              </a:solidFill>
              <a:latin typeface="Corbel"/>
              <a:ea typeface="Corbel"/>
              <a:cs typeface="Corbel"/>
              <a:sym typeface="Corbel"/>
            </a:endParaRPr>
          </a:p>
          <a:p>
            <a:pPr marL="0" marR="0" lvl="0" indent="0" algn="just" rtl="0">
              <a:spcBef>
                <a:spcPts val="0"/>
              </a:spcBef>
              <a:spcAft>
                <a:spcPts val="0"/>
              </a:spcAft>
              <a:buNone/>
            </a:pPr>
            <a:r>
              <a:rPr lang="el-GR" sz="1800" b="0" i="0" u="none" strike="noStrike" cap="none" dirty="0">
                <a:solidFill>
                  <a:srgbClr val="000000"/>
                </a:solidFill>
                <a:latin typeface="Corbel"/>
                <a:ea typeface="Corbel"/>
                <a:cs typeface="Corbel"/>
                <a:sym typeface="Corbel"/>
              </a:rPr>
              <a:t>• </a:t>
            </a:r>
            <a:r>
              <a:rPr lang="el-GR" sz="1800" b="0" i="0" u="none" strike="noStrike" cap="none" dirty="0">
                <a:solidFill>
                  <a:schemeClr val="accent2"/>
                </a:solidFill>
                <a:latin typeface="Corbel"/>
                <a:ea typeface="Corbel"/>
                <a:cs typeface="Corbel"/>
                <a:sym typeface="Corbel"/>
              </a:rPr>
              <a:t>Πολιτισμικές ή θρησκευτικές πεποιθήσεις που σχετίζονται με την υγεία και τα τρόφιμα. </a:t>
            </a:r>
            <a:r>
              <a:rPr lang="el-GR" sz="1800" b="0" i="0" u="none" strike="noStrike" cap="none" dirty="0">
                <a:solidFill>
                  <a:srgbClr val="000000"/>
                </a:solidFill>
                <a:latin typeface="Corbel"/>
                <a:ea typeface="Corbel"/>
                <a:cs typeface="Corbel"/>
                <a:sym typeface="Corbel"/>
              </a:rPr>
              <a:t>Ποιες είναι οι συγκεκριμένες πολιτισμικές ή θρησκευτικές πεποιθήσεις που σχετίζονται με την υγεία και επηρεάζουν τα αντιληπτά πλεονεκτήματα και εμπόδια στους στόχους αλλαγής της συμπεριφοράς για τις συνεδρίες σας; Η έννοια της αυτό-αποτελεσματικότητας και της αυτονομίας; Οι κοινωνικές νόρμες;</a:t>
            </a:r>
            <a:endParaRPr dirty="0"/>
          </a:p>
          <a:p>
            <a:pPr marL="0" marR="0" lvl="0" indent="0" algn="just" rtl="0">
              <a:spcBef>
                <a:spcPts val="0"/>
              </a:spcBef>
              <a:spcAft>
                <a:spcPts val="0"/>
              </a:spcAft>
              <a:buNone/>
            </a:pPr>
            <a:endParaRPr sz="1800" b="0" i="0" u="none" strike="noStrike" cap="none" dirty="0">
              <a:solidFill>
                <a:srgbClr val="000000"/>
              </a:solidFill>
              <a:latin typeface="Corbel"/>
              <a:ea typeface="Corbel"/>
              <a:cs typeface="Corbel"/>
              <a:sym typeface="Corbel"/>
            </a:endParaRPr>
          </a:p>
          <a:p>
            <a:pPr marL="0" marR="0" lvl="0" indent="0" algn="just" rtl="0">
              <a:spcBef>
                <a:spcPts val="0"/>
              </a:spcBef>
              <a:spcAft>
                <a:spcPts val="0"/>
              </a:spcAft>
              <a:buNone/>
            </a:pPr>
            <a:r>
              <a:rPr lang="el-GR" sz="1800" b="0" i="0" u="none" strike="noStrike" cap="none" dirty="0">
                <a:solidFill>
                  <a:srgbClr val="000000"/>
                </a:solidFill>
                <a:latin typeface="Corbel"/>
                <a:ea typeface="Corbel"/>
                <a:cs typeface="Corbel"/>
                <a:sym typeface="Corbel"/>
              </a:rPr>
              <a:t>• </a:t>
            </a:r>
            <a:r>
              <a:rPr lang="el-GR" sz="1800" b="0" i="0" u="none" strike="noStrike" cap="none" dirty="0">
                <a:solidFill>
                  <a:schemeClr val="accent2"/>
                </a:solidFill>
                <a:latin typeface="Corbel"/>
                <a:ea typeface="Corbel"/>
                <a:cs typeface="Corbel"/>
                <a:sym typeface="Corbel"/>
              </a:rPr>
              <a:t>Πολιτιστικές και εθνικές ταυτότητες. </a:t>
            </a:r>
            <a:r>
              <a:rPr lang="el-GR" sz="1800" b="0" i="0" u="none" strike="noStrike" cap="none" dirty="0">
                <a:solidFill>
                  <a:srgbClr val="000000"/>
                </a:solidFill>
                <a:latin typeface="Corbel"/>
                <a:ea typeface="Corbel"/>
                <a:cs typeface="Corbel"/>
                <a:sym typeface="Corbel"/>
              </a:rPr>
              <a:t>Ποιες είναι οι εθνικές και πολιτιστικές ταυτότητες των συμμετεχόντων; Εάν είναι μετανάστες ποιος είναι ο βαθμός ένταξής τους; Έχει βρεθεί ότι ο βαθμός ένταξης είναι καλύτερος μετρητής των στάσεων ζωής και των πρακτικών σε όρους διατροφής πάρα το χρονικό διάστημα της ένταξης. Αυτές οι ταυτότητες μπορεί να επηρεάσουν τις πεποιθήσεις τους για την υγεία την αυτό-αποτελεσματικότητα και άλλα. </a:t>
            </a:r>
            <a:endParaRPr sz="1800" dirty="0">
              <a:solidFill>
                <a:schemeClr val="dk1"/>
              </a:solidFill>
              <a:latin typeface="Corbel"/>
              <a:ea typeface="Corbel"/>
              <a:cs typeface="Corbel"/>
              <a:sym typeface="Corbel"/>
            </a:endParaRPr>
          </a:p>
        </p:txBody>
      </p:sp>
      <p:sp>
        <p:nvSpPr>
          <p:cNvPr id="540" name="Google Shape;540;p36"/>
          <p:cNvSpPr txBox="1"/>
          <p:nvPr/>
        </p:nvSpPr>
        <p:spPr>
          <a:xfrm>
            <a:off x="781877" y="159027"/>
            <a:ext cx="2186608"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2000" b="1">
                <a:solidFill>
                  <a:schemeClr val="accent1"/>
                </a:solidFill>
                <a:latin typeface="Corbel"/>
                <a:ea typeface="Corbel"/>
                <a:cs typeface="Corbel"/>
                <a:sym typeface="Corbel"/>
              </a:rPr>
              <a:t>Αναλυτικά...</a:t>
            </a:r>
            <a:endParaRPr sz="2000" b="1">
              <a:solidFill>
                <a:schemeClr val="accent1"/>
              </a:solidFill>
              <a:latin typeface="Corbel"/>
              <a:ea typeface="Corbel"/>
              <a:cs typeface="Corbel"/>
              <a:sym typeface="Corbel"/>
            </a:endParaRPr>
          </a:p>
        </p:txBody>
      </p:sp>
      <p:pic>
        <p:nvPicPr>
          <p:cNvPr id="541" name="Google Shape;541;p36"/>
          <p:cNvPicPr preferRelativeResize="0"/>
          <p:nvPr/>
        </p:nvPicPr>
        <p:blipFill rotWithShape="1">
          <a:blip r:embed="rId3">
            <a:alphaModFix/>
          </a:blip>
          <a:srcRect/>
          <a:stretch/>
        </p:blipFill>
        <p:spPr>
          <a:xfrm>
            <a:off x="10262981" y="6253090"/>
            <a:ext cx="723072" cy="363824"/>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graphicFrame>
        <p:nvGraphicFramePr>
          <p:cNvPr id="546" name="Google Shape;546;p37"/>
          <p:cNvGraphicFramePr/>
          <p:nvPr>
            <p:extLst>
              <p:ext uri="{D42A27DB-BD31-4B8C-83A1-F6EECF244321}">
                <p14:modId xmlns:p14="http://schemas.microsoft.com/office/powerpoint/2010/main" val="3342201457"/>
              </p:ext>
            </p:extLst>
          </p:nvPr>
        </p:nvGraphicFramePr>
        <p:xfrm>
          <a:off x="593033" y="198570"/>
          <a:ext cx="11005925" cy="518170"/>
        </p:xfrm>
        <a:graphic>
          <a:graphicData uri="http://schemas.openxmlformats.org/drawingml/2006/table">
            <a:tbl>
              <a:tblPr firstRow="1" bandRow="1">
                <a:noFill/>
                <a:tableStyleId>{A9EAF646-6461-4F74-ABEB-BEBC88947F5B}</a:tableStyleId>
              </a:tblPr>
              <a:tblGrid>
                <a:gridCol w="11005925">
                  <a:extLst>
                    <a:ext uri="{9D8B030D-6E8A-4147-A177-3AD203B41FA5}">
                      <a16:colId xmlns:a16="http://schemas.microsoft.com/office/drawing/2014/main" val="20000"/>
                    </a:ext>
                  </a:extLst>
                </a:gridCol>
              </a:tblGrid>
              <a:tr h="370850">
                <a:tc>
                  <a:txBody>
                    <a:bodyPr/>
                    <a:lstStyle/>
                    <a:p>
                      <a:pPr marL="0" marR="0" lvl="0" indent="0" algn="just" rtl="0">
                        <a:spcBef>
                          <a:spcPts val="0"/>
                        </a:spcBef>
                        <a:spcAft>
                          <a:spcPts val="0"/>
                        </a:spcAft>
                        <a:buNone/>
                      </a:pPr>
                      <a:r>
                        <a:rPr lang="el-GR" sz="1400" b="1" dirty="0">
                          <a:solidFill>
                            <a:schemeClr val="lt1"/>
                          </a:solidFill>
                          <a:latin typeface="Corbel"/>
                          <a:ea typeface="Corbel"/>
                          <a:cs typeface="Corbel"/>
                          <a:sym typeface="Corbel"/>
                        </a:rPr>
                        <a:t>Παραδείγματα περιγραφών μαθητών μεσαίων τάξεων γυμνασίου λυκείου σε σχέση με τα κινήτρα και τις ικανότητες επιλογής στόχων για αλλαγή στην συμπεριφορά, σε αντιστοιχία με καθοριστικούς παράγοντες από την θεωρία</a:t>
                      </a:r>
                      <a:endParaRPr dirty="0"/>
                    </a:p>
                  </a:txBody>
                  <a:tcPr marL="91450" marR="91450" marT="45725" marB="45725">
                    <a:solidFill>
                      <a:schemeClr val="accent2"/>
                    </a:solidFill>
                  </a:tcPr>
                </a:tc>
                <a:extLst>
                  <a:ext uri="{0D108BD9-81ED-4DB2-BD59-A6C34878D82A}">
                    <a16:rowId xmlns:a16="http://schemas.microsoft.com/office/drawing/2014/main" val="10000"/>
                  </a:ext>
                </a:extLst>
              </a:tr>
            </a:tbl>
          </a:graphicData>
        </a:graphic>
      </p:graphicFrame>
      <p:graphicFrame>
        <p:nvGraphicFramePr>
          <p:cNvPr id="547" name="Google Shape;547;p37"/>
          <p:cNvGraphicFramePr/>
          <p:nvPr/>
        </p:nvGraphicFramePr>
        <p:xfrm>
          <a:off x="593034" y="812984"/>
          <a:ext cx="11005950" cy="5416810"/>
        </p:xfrm>
        <a:graphic>
          <a:graphicData uri="http://schemas.openxmlformats.org/drawingml/2006/table">
            <a:tbl>
              <a:tblPr firstRow="1" bandRow="1">
                <a:noFill/>
                <a:tableStyleId>{A9EAF646-6461-4F74-ABEB-BEBC88947F5B}</a:tableStyleId>
              </a:tblPr>
              <a:tblGrid>
                <a:gridCol w="5502975">
                  <a:extLst>
                    <a:ext uri="{9D8B030D-6E8A-4147-A177-3AD203B41FA5}">
                      <a16:colId xmlns:a16="http://schemas.microsoft.com/office/drawing/2014/main" val="20000"/>
                    </a:ext>
                  </a:extLst>
                </a:gridCol>
                <a:gridCol w="5502975">
                  <a:extLst>
                    <a:ext uri="{9D8B030D-6E8A-4147-A177-3AD203B41FA5}">
                      <a16:colId xmlns:a16="http://schemas.microsoft.com/office/drawing/2014/main" val="20001"/>
                    </a:ext>
                  </a:extLst>
                </a:gridCol>
              </a:tblGrid>
              <a:tr h="352375">
                <a:tc>
                  <a:txBody>
                    <a:bodyPr/>
                    <a:lstStyle/>
                    <a:p>
                      <a:pPr marL="0" marR="0" lvl="0" indent="0" algn="l" rtl="0">
                        <a:spcBef>
                          <a:spcPts val="0"/>
                        </a:spcBef>
                        <a:spcAft>
                          <a:spcPts val="0"/>
                        </a:spcAft>
                        <a:buNone/>
                      </a:pPr>
                      <a:r>
                        <a:rPr lang="el-GR" sz="1400">
                          <a:latin typeface="Corbel"/>
                          <a:ea typeface="Corbel"/>
                          <a:cs typeface="Corbel"/>
                          <a:sym typeface="Corbel"/>
                        </a:rPr>
                        <a:t>Τα παιδιά περιγράφουν τα κίνητρα</a:t>
                      </a:r>
                      <a:endParaRPr/>
                    </a:p>
                  </a:txBody>
                  <a:tcPr marL="91450" marR="91450" marT="45725" marB="45725"/>
                </a:tc>
                <a:tc>
                  <a:txBody>
                    <a:bodyPr/>
                    <a:lstStyle/>
                    <a:p>
                      <a:pPr marL="0" marR="0" lvl="0" indent="0" algn="l" rtl="0">
                        <a:spcBef>
                          <a:spcPts val="0"/>
                        </a:spcBef>
                        <a:spcAft>
                          <a:spcPts val="0"/>
                        </a:spcAft>
                        <a:buNone/>
                      </a:pPr>
                      <a:r>
                        <a:rPr lang="el-GR" sz="1400">
                          <a:latin typeface="Corbel"/>
                          <a:ea typeface="Corbel"/>
                          <a:cs typeface="Corbel"/>
                          <a:sym typeface="Corbel"/>
                        </a:rPr>
                        <a:t>Καθοριστικοί παράγοντες από την θεωρία</a:t>
                      </a:r>
                      <a:endParaRPr/>
                    </a:p>
                  </a:txBody>
                  <a:tcPr marL="91450" marR="91450" marT="45725" marB="45725"/>
                </a:tc>
                <a:extLst>
                  <a:ext uri="{0D108BD9-81ED-4DB2-BD59-A6C34878D82A}">
                    <a16:rowId xmlns:a16="http://schemas.microsoft.com/office/drawing/2014/main" val="10000"/>
                  </a:ext>
                </a:extLst>
              </a:tr>
              <a:tr h="986575">
                <a:tc>
                  <a:txBody>
                    <a:bodyPr/>
                    <a:lstStyle/>
                    <a:p>
                      <a:pPr marL="0" marR="0" lvl="0" indent="0" algn="l" rtl="0">
                        <a:spcBef>
                          <a:spcPts val="0"/>
                        </a:spcBef>
                        <a:spcAft>
                          <a:spcPts val="0"/>
                        </a:spcAft>
                        <a:buNone/>
                      </a:pPr>
                      <a:r>
                        <a:rPr lang="el-GR" sz="1400">
                          <a:latin typeface="Corbel"/>
                          <a:ea typeface="Corbel"/>
                          <a:cs typeface="Corbel"/>
                          <a:sym typeface="Corbel"/>
                        </a:rPr>
                        <a:t>θέλω να…</a:t>
                      </a:r>
                      <a:endParaRPr/>
                    </a:p>
                    <a:p>
                      <a:pPr marL="0" marR="0" lvl="0" indent="0" algn="l" rtl="0">
                        <a:spcBef>
                          <a:spcPts val="0"/>
                        </a:spcBef>
                        <a:spcAft>
                          <a:spcPts val="0"/>
                        </a:spcAft>
                        <a:buNone/>
                      </a:pPr>
                      <a:r>
                        <a:rPr lang="el-GR" sz="1400">
                          <a:latin typeface="Corbel"/>
                          <a:ea typeface="Corbel"/>
                          <a:cs typeface="Corbel"/>
                          <a:sym typeface="Corbel"/>
                        </a:rPr>
                        <a:t>Ώστε να μπορέσω να χάσω βάρος</a:t>
                      </a:r>
                      <a:endParaRPr/>
                    </a:p>
                    <a:p>
                      <a:pPr marL="0" marR="0" lvl="0" indent="0" algn="l" rtl="0">
                        <a:spcBef>
                          <a:spcPts val="0"/>
                        </a:spcBef>
                        <a:spcAft>
                          <a:spcPts val="0"/>
                        </a:spcAft>
                        <a:buNone/>
                      </a:pPr>
                      <a:r>
                        <a:rPr lang="el-GR" sz="1400">
                          <a:latin typeface="Corbel"/>
                          <a:ea typeface="Corbel"/>
                          <a:cs typeface="Corbel"/>
                          <a:sym typeface="Corbel"/>
                        </a:rPr>
                        <a:t>Ώστε να μπορέσω να είμαι δυνατός και έξυπνος</a:t>
                      </a:r>
                      <a:endParaRPr/>
                    </a:p>
                    <a:p>
                      <a:pPr marL="0" marR="0" lvl="0" indent="0" algn="l" rtl="0">
                        <a:spcBef>
                          <a:spcPts val="0"/>
                        </a:spcBef>
                        <a:spcAft>
                          <a:spcPts val="0"/>
                        </a:spcAft>
                        <a:buNone/>
                      </a:pPr>
                      <a:r>
                        <a:rPr lang="el-GR" sz="1400">
                          <a:latin typeface="Corbel"/>
                          <a:ea typeface="Corbel"/>
                          <a:cs typeface="Corbel"/>
                          <a:sym typeface="Corbel"/>
                        </a:rPr>
                        <a:t>Γιατί θα βλέπω καλύτερα και θα έχω καλύτερη επιδερμίδα</a:t>
                      </a:r>
                      <a:endParaRPr/>
                    </a:p>
                  </a:txBody>
                  <a:tcPr marL="91450" marR="91450" marT="45725" marB="45725"/>
                </a:tc>
                <a:tc>
                  <a:txBody>
                    <a:bodyPr/>
                    <a:lstStyle/>
                    <a:p>
                      <a:pPr marL="0" marR="0" lvl="0" indent="0" algn="l" rtl="0">
                        <a:spcBef>
                          <a:spcPts val="0"/>
                        </a:spcBef>
                        <a:spcAft>
                          <a:spcPts val="0"/>
                        </a:spcAft>
                        <a:buNone/>
                      </a:pPr>
                      <a:r>
                        <a:rPr lang="el-GR" sz="1400">
                          <a:latin typeface="Corbel"/>
                          <a:ea typeface="Corbel"/>
                          <a:cs typeface="Corbel"/>
                          <a:sym typeface="Corbel"/>
                        </a:rPr>
                        <a:t>Προσδοκίες αποτελέσματος</a:t>
                      </a:r>
                      <a:endParaRPr/>
                    </a:p>
                    <a:p>
                      <a:pPr marL="0" marR="0" lvl="0" indent="0" algn="l" rtl="0">
                        <a:spcBef>
                          <a:spcPts val="0"/>
                        </a:spcBef>
                        <a:spcAft>
                          <a:spcPts val="0"/>
                        </a:spcAft>
                        <a:buNone/>
                      </a:pPr>
                      <a:endParaRPr sz="1400">
                        <a:latin typeface="Corbel"/>
                        <a:ea typeface="Corbel"/>
                        <a:cs typeface="Corbel"/>
                        <a:sym typeface="Corbel"/>
                      </a:endParaRPr>
                    </a:p>
                  </a:txBody>
                  <a:tcPr marL="91450" marR="91450" marT="45725" marB="45725"/>
                </a:tc>
                <a:extLst>
                  <a:ext uri="{0D108BD9-81ED-4DB2-BD59-A6C34878D82A}">
                    <a16:rowId xmlns:a16="http://schemas.microsoft.com/office/drawing/2014/main" val="10001"/>
                  </a:ext>
                </a:extLst>
              </a:tr>
              <a:tr h="781300">
                <a:tc>
                  <a:txBody>
                    <a:bodyPr/>
                    <a:lstStyle/>
                    <a:p>
                      <a:pPr marL="0" marR="0" lvl="0" indent="0" algn="l" rtl="0">
                        <a:spcBef>
                          <a:spcPts val="0"/>
                        </a:spcBef>
                        <a:spcAft>
                          <a:spcPts val="0"/>
                        </a:spcAft>
                        <a:buNone/>
                      </a:pPr>
                      <a:r>
                        <a:rPr lang="el-GR" sz="1400">
                          <a:latin typeface="Corbel"/>
                          <a:ea typeface="Corbel"/>
                          <a:cs typeface="Corbel"/>
                          <a:sym typeface="Corbel"/>
                        </a:rPr>
                        <a:t>Δεν περπατώ αρκετά.</a:t>
                      </a:r>
                      <a:endParaRPr/>
                    </a:p>
                    <a:p>
                      <a:pPr marL="0" marR="0" lvl="0" indent="0" algn="l" rtl="0">
                        <a:spcBef>
                          <a:spcPts val="0"/>
                        </a:spcBef>
                        <a:spcAft>
                          <a:spcPts val="0"/>
                        </a:spcAft>
                        <a:buNone/>
                      </a:pPr>
                      <a:r>
                        <a:rPr lang="el-GR" sz="1400">
                          <a:latin typeface="Corbel"/>
                          <a:ea typeface="Corbel"/>
                          <a:cs typeface="Corbel"/>
                          <a:sym typeface="Corbel"/>
                        </a:rPr>
                        <a:t>Τρώω πολύ πρόχειρο φαγητό.</a:t>
                      </a:r>
                      <a:endParaRPr sz="1400">
                        <a:latin typeface="Corbel"/>
                        <a:ea typeface="Corbel"/>
                        <a:cs typeface="Corbel"/>
                        <a:sym typeface="Corbel"/>
                      </a:endParaRPr>
                    </a:p>
                    <a:p>
                      <a:pPr marL="0" marR="0" lvl="0" indent="0" algn="l" rtl="0">
                        <a:spcBef>
                          <a:spcPts val="0"/>
                        </a:spcBef>
                        <a:spcAft>
                          <a:spcPts val="0"/>
                        </a:spcAft>
                        <a:buNone/>
                      </a:pPr>
                      <a:r>
                        <a:rPr lang="el-GR" sz="1400">
                          <a:latin typeface="Corbel"/>
                          <a:ea typeface="Corbel"/>
                          <a:cs typeface="Corbel"/>
                          <a:sym typeface="Corbel"/>
                        </a:rPr>
                        <a:t>Δεν πίνω αρκετό νερό.</a:t>
                      </a:r>
                      <a:endParaRPr sz="1400">
                        <a:latin typeface="Corbel"/>
                        <a:ea typeface="Corbel"/>
                        <a:cs typeface="Corbel"/>
                        <a:sym typeface="Corbel"/>
                      </a:endParaRPr>
                    </a:p>
                  </a:txBody>
                  <a:tcPr marL="91450" marR="91450" marT="45725" marB="45725"/>
                </a:tc>
                <a:tc>
                  <a:txBody>
                    <a:bodyPr/>
                    <a:lstStyle/>
                    <a:p>
                      <a:pPr marL="0" marR="0" lvl="0" indent="0" algn="l" rtl="0">
                        <a:spcBef>
                          <a:spcPts val="0"/>
                        </a:spcBef>
                        <a:spcAft>
                          <a:spcPts val="0"/>
                        </a:spcAft>
                        <a:buNone/>
                      </a:pPr>
                      <a:r>
                        <a:rPr lang="el-GR" sz="1400">
                          <a:latin typeface="Corbel"/>
                          <a:ea typeface="Corbel"/>
                          <a:cs typeface="Corbel"/>
                          <a:sym typeface="Corbel"/>
                        </a:rPr>
                        <a:t>Αυτο-αξιολόγηση</a:t>
                      </a:r>
                      <a:endParaRPr/>
                    </a:p>
                    <a:p>
                      <a:pPr marL="0" marR="0" lvl="0" indent="0" algn="l" rtl="0">
                        <a:spcBef>
                          <a:spcPts val="0"/>
                        </a:spcBef>
                        <a:spcAft>
                          <a:spcPts val="0"/>
                        </a:spcAft>
                        <a:buNone/>
                      </a:pPr>
                      <a:endParaRPr sz="1400">
                        <a:latin typeface="Corbel"/>
                        <a:ea typeface="Corbel"/>
                        <a:cs typeface="Corbel"/>
                        <a:sym typeface="Corbel"/>
                      </a:endParaRPr>
                    </a:p>
                  </a:txBody>
                  <a:tcPr marL="91450" marR="91450" marT="45725" marB="45725"/>
                </a:tc>
                <a:extLst>
                  <a:ext uri="{0D108BD9-81ED-4DB2-BD59-A6C34878D82A}">
                    <a16:rowId xmlns:a16="http://schemas.microsoft.com/office/drawing/2014/main" val="10002"/>
                  </a:ext>
                </a:extLst>
              </a:tr>
              <a:tr h="492350">
                <a:tc>
                  <a:txBody>
                    <a:bodyPr/>
                    <a:lstStyle/>
                    <a:p>
                      <a:pPr marL="0" marR="0" lvl="0" indent="0" algn="l" rtl="0">
                        <a:spcBef>
                          <a:spcPts val="0"/>
                        </a:spcBef>
                        <a:spcAft>
                          <a:spcPts val="0"/>
                        </a:spcAft>
                        <a:buNone/>
                      </a:pPr>
                      <a:r>
                        <a:rPr lang="el-GR" sz="1400">
                          <a:latin typeface="Corbel"/>
                          <a:ea typeface="Corbel"/>
                          <a:cs typeface="Corbel"/>
                          <a:sym typeface="Corbel"/>
                        </a:rPr>
                        <a:t>Θέλω να ξέρω πόσα βήματα κάνω την ημέρα.</a:t>
                      </a:r>
                      <a:endParaRPr/>
                    </a:p>
                    <a:p>
                      <a:pPr marL="0" marR="0" lvl="0" indent="0" algn="l" rtl="0">
                        <a:spcBef>
                          <a:spcPts val="0"/>
                        </a:spcBef>
                        <a:spcAft>
                          <a:spcPts val="0"/>
                        </a:spcAft>
                        <a:buNone/>
                      </a:pPr>
                      <a:r>
                        <a:rPr lang="el-GR" sz="1400">
                          <a:latin typeface="Corbel"/>
                          <a:ea typeface="Corbel"/>
                          <a:cs typeface="Corbel"/>
                          <a:sym typeface="Corbel"/>
                        </a:rPr>
                        <a:t>Θέλω να δω τι συμβαίνει στο σώμα μου.</a:t>
                      </a:r>
                      <a:endParaRPr sz="1400">
                        <a:latin typeface="Corbel"/>
                        <a:ea typeface="Corbel"/>
                        <a:cs typeface="Corbel"/>
                        <a:sym typeface="Corbel"/>
                      </a:endParaRPr>
                    </a:p>
                  </a:txBody>
                  <a:tcPr marL="91450" marR="91450" marT="45725" marB="45725"/>
                </a:tc>
                <a:tc>
                  <a:txBody>
                    <a:bodyPr/>
                    <a:lstStyle/>
                    <a:p>
                      <a:pPr marL="0" marR="0" lvl="0" indent="0" algn="l" rtl="0">
                        <a:spcBef>
                          <a:spcPts val="0"/>
                        </a:spcBef>
                        <a:spcAft>
                          <a:spcPts val="0"/>
                        </a:spcAft>
                        <a:buNone/>
                      </a:pPr>
                      <a:r>
                        <a:rPr lang="el-GR" sz="1400">
                          <a:latin typeface="Corbel"/>
                          <a:ea typeface="Corbel"/>
                          <a:cs typeface="Corbel"/>
                          <a:sym typeface="Corbel"/>
                        </a:rPr>
                        <a:t>Αυτο-παρακολούθηση</a:t>
                      </a:r>
                      <a:endParaRPr/>
                    </a:p>
                    <a:p>
                      <a:pPr marL="0" marR="0" lvl="0" indent="0" algn="l" rtl="0">
                        <a:spcBef>
                          <a:spcPts val="0"/>
                        </a:spcBef>
                        <a:spcAft>
                          <a:spcPts val="0"/>
                        </a:spcAft>
                        <a:buNone/>
                      </a:pPr>
                      <a:endParaRPr sz="1400">
                        <a:latin typeface="Corbel"/>
                        <a:ea typeface="Corbel"/>
                        <a:cs typeface="Corbel"/>
                        <a:sym typeface="Corbel"/>
                      </a:endParaRPr>
                    </a:p>
                  </a:txBody>
                  <a:tcPr marL="91450" marR="91450" marT="45725" marB="45725"/>
                </a:tc>
                <a:extLst>
                  <a:ext uri="{0D108BD9-81ED-4DB2-BD59-A6C34878D82A}">
                    <a16:rowId xmlns:a16="http://schemas.microsoft.com/office/drawing/2014/main" val="10003"/>
                  </a:ext>
                </a:extLst>
              </a:tr>
              <a:tr h="492350">
                <a:tc>
                  <a:txBody>
                    <a:bodyPr/>
                    <a:lstStyle/>
                    <a:p>
                      <a:pPr marL="0" marR="0" lvl="0" indent="0" algn="l" rtl="0">
                        <a:spcBef>
                          <a:spcPts val="0"/>
                        </a:spcBef>
                        <a:spcAft>
                          <a:spcPts val="0"/>
                        </a:spcAft>
                        <a:buNone/>
                      </a:pPr>
                      <a:r>
                        <a:rPr lang="el-GR" sz="1400">
                          <a:latin typeface="Corbel"/>
                          <a:ea typeface="Corbel"/>
                          <a:cs typeface="Corbel"/>
                          <a:sym typeface="Corbel"/>
                        </a:rPr>
                        <a:t>Πιστεύω ότι μπορώ να φτάσω τον στόχο και να είμαι επιτυχημένος.</a:t>
                      </a:r>
                      <a:endParaRPr/>
                    </a:p>
                    <a:p>
                      <a:pPr marL="0" marR="0" lvl="0" indent="0" algn="l" rtl="0">
                        <a:spcBef>
                          <a:spcPts val="0"/>
                        </a:spcBef>
                        <a:spcAft>
                          <a:spcPts val="0"/>
                        </a:spcAft>
                        <a:buNone/>
                      </a:pPr>
                      <a:r>
                        <a:rPr lang="el-GR" sz="1400">
                          <a:latin typeface="Corbel"/>
                          <a:ea typeface="Corbel"/>
                          <a:cs typeface="Corbel"/>
                          <a:sym typeface="Corbel"/>
                        </a:rPr>
                        <a:t>θέλω να αποδείξω ότι μπορώ να σταματήσω να τρώω πατατάκια.</a:t>
                      </a:r>
                      <a:endParaRPr/>
                    </a:p>
                  </a:txBody>
                  <a:tcPr marL="91450" marR="91450" marT="45725" marB="45725"/>
                </a:tc>
                <a:tc>
                  <a:txBody>
                    <a:bodyPr/>
                    <a:lstStyle/>
                    <a:p>
                      <a:pPr marL="0" marR="0" lvl="0" indent="0" algn="l" rtl="0">
                        <a:spcBef>
                          <a:spcPts val="0"/>
                        </a:spcBef>
                        <a:spcAft>
                          <a:spcPts val="0"/>
                        </a:spcAft>
                        <a:buNone/>
                      </a:pPr>
                      <a:r>
                        <a:rPr lang="el-GR" sz="1400">
                          <a:latin typeface="Corbel"/>
                          <a:ea typeface="Corbel"/>
                          <a:cs typeface="Corbel"/>
                          <a:sym typeface="Corbel"/>
                        </a:rPr>
                        <a:t>Αυτο-αποτελεσματικότητα</a:t>
                      </a:r>
                      <a:endParaRPr/>
                    </a:p>
                    <a:p>
                      <a:pPr marL="0" marR="0" lvl="0" indent="0" algn="l" rtl="0">
                        <a:spcBef>
                          <a:spcPts val="0"/>
                        </a:spcBef>
                        <a:spcAft>
                          <a:spcPts val="0"/>
                        </a:spcAft>
                        <a:buNone/>
                      </a:pPr>
                      <a:endParaRPr sz="1400">
                        <a:latin typeface="Corbel"/>
                        <a:ea typeface="Corbel"/>
                        <a:cs typeface="Corbel"/>
                        <a:sym typeface="Corbel"/>
                      </a:endParaRPr>
                    </a:p>
                  </a:txBody>
                  <a:tcPr marL="91450" marR="91450" marT="45725" marB="45725"/>
                </a:tc>
                <a:extLst>
                  <a:ext uri="{0D108BD9-81ED-4DB2-BD59-A6C34878D82A}">
                    <a16:rowId xmlns:a16="http://schemas.microsoft.com/office/drawing/2014/main" val="10004"/>
                  </a:ext>
                </a:extLst>
              </a:tr>
              <a:tr h="695100">
                <a:tc>
                  <a:txBody>
                    <a:bodyPr/>
                    <a:lstStyle/>
                    <a:p>
                      <a:pPr marL="0" marR="0" lvl="0" indent="0" algn="l" rtl="0">
                        <a:spcBef>
                          <a:spcPts val="0"/>
                        </a:spcBef>
                        <a:spcAft>
                          <a:spcPts val="0"/>
                        </a:spcAft>
                        <a:buNone/>
                      </a:pPr>
                      <a:r>
                        <a:rPr lang="el-GR" sz="1400">
                          <a:latin typeface="Corbel"/>
                          <a:ea typeface="Corbel"/>
                          <a:cs typeface="Corbel"/>
                          <a:sym typeface="Corbel"/>
                        </a:rPr>
                        <a:t>Ο γιατρός είπε ότι πρέπει να αρχίσω να τρώω υγιεινά φαγητά και φρούτα, είπε ότι δεν τρώω αρκετά. </a:t>
                      </a:r>
                      <a:endParaRPr sz="1400">
                        <a:latin typeface="Corbel"/>
                        <a:ea typeface="Corbel"/>
                        <a:cs typeface="Corbel"/>
                        <a:sym typeface="Corbel"/>
                      </a:endParaRPr>
                    </a:p>
                    <a:p>
                      <a:pPr marL="0" marR="0" lvl="0" indent="0" algn="l" rtl="0">
                        <a:spcBef>
                          <a:spcPts val="0"/>
                        </a:spcBef>
                        <a:spcAft>
                          <a:spcPts val="0"/>
                        </a:spcAft>
                        <a:buNone/>
                      </a:pPr>
                      <a:r>
                        <a:rPr lang="el-GR" sz="1400">
                          <a:latin typeface="Corbel"/>
                          <a:ea typeface="Corbel"/>
                          <a:cs typeface="Corbel"/>
                          <a:sym typeface="Corbel"/>
                        </a:rPr>
                        <a:t>Η μητέρα μου πιστεύει ότι δεν πίνω αρκετό νερό.</a:t>
                      </a:r>
                      <a:endParaRPr sz="1400">
                        <a:latin typeface="Corbel"/>
                        <a:ea typeface="Corbel"/>
                        <a:cs typeface="Corbel"/>
                        <a:sym typeface="Corbel"/>
                      </a:endParaRPr>
                    </a:p>
                  </a:txBody>
                  <a:tcPr marL="91450" marR="91450" marT="45725" marB="45725"/>
                </a:tc>
                <a:tc>
                  <a:txBody>
                    <a:bodyPr/>
                    <a:lstStyle/>
                    <a:p>
                      <a:pPr marL="0" marR="0" lvl="0" indent="0" algn="l" rtl="0">
                        <a:spcBef>
                          <a:spcPts val="0"/>
                        </a:spcBef>
                        <a:spcAft>
                          <a:spcPts val="0"/>
                        </a:spcAft>
                        <a:buNone/>
                      </a:pPr>
                      <a:r>
                        <a:rPr lang="el-GR" sz="1400">
                          <a:latin typeface="Corbel"/>
                          <a:ea typeface="Corbel"/>
                          <a:cs typeface="Corbel"/>
                          <a:sym typeface="Corbel"/>
                        </a:rPr>
                        <a:t>Αντιληπτικές κοινωνικές νόρμες</a:t>
                      </a:r>
                      <a:endParaRPr/>
                    </a:p>
                    <a:p>
                      <a:pPr marL="0" marR="0" lvl="0" indent="0" algn="l" rtl="0">
                        <a:spcBef>
                          <a:spcPts val="0"/>
                        </a:spcBef>
                        <a:spcAft>
                          <a:spcPts val="0"/>
                        </a:spcAft>
                        <a:buNone/>
                      </a:pPr>
                      <a:endParaRPr sz="1400">
                        <a:latin typeface="Corbel"/>
                        <a:ea typeface="Corbel"/>
                        <a:cs typeface="Corbel"/>
                        <a:sym typeface="Corbel"/>
                      </a:endParaRPr>
                    </a:p>
                  </a:txBody>
                  <a:tcPr marL="91450" marR="91450" marT="45725" marB="45725"/>
                </a:tc>
                <a:extLst>
                  <a:ext uri="{0D108BD9-81ED-4DB2-BD59-A6C34878D82A}">
                    <a16:rowId xmlns:a16="http://schemas.microsoft.com/office/drawing/2014/main" val="10005"/>
                  </a:ext>
                </a:extLst>
              </a:tr>
              <a:tr h="492350">
                <a:tc>
                  <a:txBody>
                    <a:bodyPr/>
                    <a:lstStyle/>
                    <a:p>
                      <a:pPr marL="0" marR="0" lvl="0" indent="0" algn="l" rtl="0">
                        <a:spcBef>
                          <a:spcPts val="0"/>
                        </a:spcBef>
                        <a:spcAft>
                          <a:spcPts val="0"/>
                        </a:spcAft>
                        <a:buNone/>
                      </a:pPr>
                      <a:r>
                        <a:rPr lang="el-GR" sz="1400">
                          <a:latin typeface="Corbel"/>
                          <a:ea typeface="Corbel"/>
                          <a:cs typeface="Corbel"/>
                          <a:sym typeface="Corbel"/>
                        </a:rPr>
                        <a:t>Είναι σημαντικό.</a:t>
                      </a:r>
                      <a:endParaRPr/>
                    </a:p>
                    <a:p>
                      <a:pPr marL="0" marR="0" lvl="0" indent="0" algn="l" rtl="0">
                        <a:spcBef>
                          <a:spcPts val="0"/>
                        </a:spcBef>
                        <a:spcAft>
                          <a:spcPts val="0"/>
                        </a:spcAft>
                        <a:buNone/>
                      </a:pPr>
                      <a:r>
                        <a:rPr lang="el-GR" sz="1400">
                          <a:latin typeface="Corbel"/>
                          <a:ea typeface="Corbel"/>
                          <a:cs typeface="Corbel"/>
                          <a:sym typeface="Corbel"/>
                        </a:rPr>
                        <a:t>Είναι ένας στόχος που θέλω να καταφέρω.</a:t>
                      </a:r>
                      <a:endParaRPr sz="1400">
                        <a:latin typeface="Corbel"/>
                        <a:ea typeface="Corbel"/>
                        <a:cs typeface="Corbel"/>
                        <a:sym typeface="Corbel"/>
                      </a:endParaRPr>
                    </a:p>
                  </a:txBody>
                  <a:tcPr marL="91450" marR="91450" marT="45725" marB="45725"/>
                </a:tc>
                <a:tc>
                  <a:txBody>
                    <a:bodyPr/>
                    <a:lstStyle/>
                    <a:p>
                      <a:pPr marL="0" marR="0" lvl="0" indent="0" algn="l" rtl="0">
                        <a:spcBef>
                          <a:spcPts val="0"/>
                        </a:spcBef>
                        <a:spcAft>
                          <a:spcPts val="0"/>
                        </a:spcAft>
                        <a:buNone/>
                      </a:pPr>
                      <a:r>
                        <a:rPr lang="el-GR" sz="1400">
                          <a:latin typeface="Corbel"/>
                          <a:ea typeface="Corbel"/>
                          <a:cs typeface="Corbel"/>
                          <a:sym typeface="Corbel"/>
                        </a:rPr>
                        <a:t>Αξίες</a:t>
                      </a:r>
                      <a:endParaRPr/>
                    </a:p>
                  </a:txBody>
                  <a:tcPr marL="91450" marR="91450" marT="45725" marB="45725"/>
                </a:tc>
                <a:extLst>
                  <a:ext uri="{0D108BD9-81ED-4DB2-BD59-A6C34878D82A}">
                    <a16:rowId xmlns:a16="http://schemas.microsoft.com/office/drawing/2014/main" val="10006"/>
                  </a:ext>
                </a:extLst>
              </a:tr>
              <a:tr h="492350">
                <a:tc>
                  <a:txBody>
                    <a:bodyPr/>
                    <a:lstStyle/>
                    <a:p>
                      <a:pPr marL="0" marR="0" lvl="0" indent="0" algn="l" rtl="0">
                        <a:spcBef>
                          <a:spcPts val="0"/>
                        </a:spcBef>
                        <a:spcAft>
                          <a:spcPts val="0"/>
                        </a:spcAft>
                        <a:buNone/>
                      </a:pPr>
                      <a:r>
                        <a:rPr lang="el-GR" sz="1400">
                          <a:latin typeface="Corbel"/>
                          <a:ea typeface="Corbel"/>
                          <a:cs typeface="Corbel"/>
                          <a:sym typeface="Corbel"/>
                        </a:rPr>
                        <a:t>Γιατί είναι πιο εύκολο. Είναι πιο εύκολο να το ακολουθήσεις.</a:t>
                      </a:r>
                      <a:endParaRPr/>
                    </a:p>
                  </a:txBody>
                  <a:tcPr marL="91450" marR="91450" marT="45725" marB="45725"/>
                </a:tc>
                <a:tc>
                  <a:txBody>
                    <a:bodyPr/>
                    <a:lstStyle/>
                    <a:p>
                      <a:pPr marL="0" marR="0" lvl="0" indent="0" algn="l" rtl="0">
                        <a:spcBef>
                          <a:spcPts val="0"/>
                        </a:spcBef>
                        <a:spcAft>
                          <a:spcPts val="0"/>
                        </a:spcAft>
                        <a:buNone/>
                      </a:pPr>
                      <a:r>
                        <a:rPr lang="el-GR" sz="1400">
                          <a:latin typeface="Corbel"/>
                          <a:ea typeface="Corbel"/>
                          <a:cs typeface="Corbel"/>
                          <a:sym typeface="Corbel"/>
                        </a:rPr>
                        <a:t>Αντιληπτά όρια</a:t>
                      </a:r>
                      <a:endParaRPr/>
                    </a:p>
                  </a:txBody>
                  <a:tcPr marL="91450" marR="91450" marT="45725" marB="45725"/>
                </a:tc>
                <a:extLst>
                  <a:ext uri="{0D108BD9-81ED-4DB2-BD59-A6C34878D82A}">
                    <a16:rowId xmlns:a16="http://schemas.microsoft.com/office/drawing/2014/main" val="10007"/>
                  </a:ext>
                </a:extLst>
              </a:tr>
              <a:tr h="492350">
                <a:tc>
                  <a:txBody>
                    <a:bodyPr/>
                    <a:lstStyle/>
                    <a:p>
                      <a:pPr marL="0" marR="0" lvl="0" indent="0" algn="l" rtl="0">
                        <a:spcBef>
                          <a:spcPts val="0"/>
                        </a:spcBef>
                        <a:spcAft>
                          <a:spcPts val="0"/>
                        </a:spcAft>
                        <a:buNone/>
                      </a:pPr>
                      <a:r>
                        <a:rPr lang="el-GR" sz="1400">
                          <a:latin typeface="Corbel"/>
                          <a:ea typeface="Corbel"/>
                          <a:cs typeface="Corbel"/>
                          <a:sym typeface="Corbel"/>
                        </a:rPr>
                        <a:t>Μου αρέσει να περπατάω. Μου αρέσουν τα λαχανικά.</a:t>
                      </a:r>
                      <a:endParaRPr/>
                    </a:p>
                  </a:txBody>
                  <a:tcPr marL="91450" marR="91450" marT="45725" marB="45725"/>
                </a:tc>
                <a:tc>
                  <a:txBody>
                    <a:bodyPr/>
                    <a:lstStyle/>
                    <a:p>
                      <a:pPr marL="0" marR="0" lvl="0" indent="0" algn="l" rtl="0">
                        <a:spcBef>
                          <a:spcPts val="0"/>
                        </a:spcBef>
                        <a:spcAft>
                          <a:spcPts val="0"/>
                        </a:spcAft>
                        <a:buNone/>
                      </a:pPr>
                      <a:r>
                        <a:rPr lang="el-GR" sz="1400">
                          <a:latin typeface="Corbel"/>
                          <a:ea typeface="Corbel"/>
                          <a:cs typeface="Corbel"/>
                          <a:sym typeface="Corbel"/>
                        </a:rPr>
                        <a:t>Συναισθήματα/ στάσεις</a:t>
                      </a:r>
                      <a:endParaRPr/>
                    </a:p>
                    <a:p>
                      <a:pPr marL="0" marR="0" lvl="0" indent="0" algn="l" rtl="0">
                        <a:spcBef>
                          <a:spcPts val="0"/>
                        </a:spcBef>
                        <a:spcAft>
                          <a:spcPts val="0"/>
                        </a:spcAft>
                        <a:buNone/>
                      </a:pPr>
                      <a:endParaRPr sz="1400">
                        <a:latin typeface="Corbel"/>
                        <a:ea typeface="Corbel"/>
                        <a:cs typeface="Corbel"/>
                        <a:sym typeface="Corbel"/>
                      </a:endParaRPr>
                    </a:p>
                  </a:txBody>
                  <a:tcPr marL="91450" marR="91450" marT="45725" marB="45725"/>
                </a:tc>
                <a:extLst>
                  <a:ext uri="{0D108BD9-81ED-4DB2-BD59-A6C34878D82A}">
                    <a16:rowId xmlns:a16="http://schemas.microsoft.com/office/drawing/2014/main" val="10008"/>
                  </a:ext>
                </a:extLst>
              </a:tr>
            </a:tbl>
          </a:graphicData>
        </a:graphic>
      </p:graphicFrame>
      <p:sp>
        <p:nvSpPr>
          <p:cNvPr id="548" name="Google Shape;548;p37"/>
          <p:cNvSpPr txBox="1"/>
          <p:nvPr/>
        </p:nvSpPr>
        <p:spPr>
          <a:xfrm>
            <a:off x="593034" y="6422271"/>
            <a:ext cx="11005929" cy="40011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l-GR" sz="1000">
                <a:solidFill>
                  <a:schemeClr val="dk1"/>
                </a:solidFill>
                <a:latin typeface="Corbel"/>
                <a:ea typeface="Corbel"/>
                <a:cs typeface="Corbel"/>
                <a:sym typeface="Corbel"/>
              </a:rPr>
              <a:t>Δεδομένα από Petrito-Myers, M., H. Lee, P. Koch, and L. R. Contento 2009. Middle school students' reasons for selecting specific obesity risk reduction go- als: Mapping to potential mediators from theory Journal of Nutrition Education and Behavior 41(45): 038.</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52"/>
        <p:cNvGrpSpPr/>
        <p:nvPr/>
      </p:nvGrpSpPr>
      <p:grpSpPr>
        <a:xfrm>
          <a:off x="0" y="0"/>
          <a:ext cx="0" cy="0"/>
          <a:chOff x="0" y="0"/>
          <a:chExt cx="0" cy="0"/>
        </a:xfrm>
      </p:grpSpPr>
      <p:pic>
        <p:nvPicPr>
          <p:cNvPr id="553" name="Google Shape;553;p38"/>
          <p:cNvPicPr preferRelativeResize="0"/>
          <p:nvPr/>
        </p:nvPicPr>
        <p:blipFill rotWithShape="1">
          <a:blip r:embed="rId3">
            <a:alphaModFix/>
          </a:blip>
          <a:srcRect/>
          <a:stretch/>
        </p:blipFill>
        <p:spPr>
          <a:xfrm>
            <a:off x="2676939" y="800099"/>
            <a:ext cx="7646503" cy="5951817"/>
          </a:xfrm>
          <a:prstGeom prst="rect">
            <a:avLst/>
          </a:prstGeom>
          <a:noFill/>
          <a:ln>
            <a:noFill/>
          </a:ln>
        </p:spPr>
      </p:pic>
      <p:sp>
        <p:nvSpPr>
          <p:cNvPr id="554" name="Google Shape;554;p38"/>
          <p:cNvSpPr txBox="1"/>
          <p:nvPr/>
        </p:nvSpPr>
        <p:spPr>
          <a:xfrm rot="-372309">
            <a:off x="3699733" y="2498735"/>
            <a:ext cx="5413000" cy="255454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l-GR" sz="2000">
                <a:solidFill>
                  <a:schemeClr val="dk1"/>
                </a:solidFill>
                <a:latin typeface="Corbel"/>
                <a:ea typeface="Corbel"/>
                <a:cs typeface="Corbel"/>
                <a:sym typeface="Corbel"/>
              </a:rPr>
              <a:t>Αυτές οι πληροφορίες μπορεί να μην είναι αρκετές για να σχεδιάσετε μια επιτυχημένη παρέμβαση. </a:t>
            </a:r>
            <a:endParaRPr/>
          </a:p>
          <a:p>
            <a:pPr marL="0" marR="0" lvl="0" indent="0" algn="just" rtl="0">
              <a:spcBef>
                <a:spcPts val="0"/>
              </a:spcBef>
              <a:spcAft>
                <a:spcPts val="0"/>
              </a:spcAft>
              <a:buNone/>
            </a:pPr>
            <a:endParaRPr sz="2000">
              <a:solidFill>
                <a:schemeClr val="dk1"/>
              </a:solidFill>
              <a:latin typeface="Corbel"/>
              <a:ea typeface="Corbel"/>
              <a:cs typeface="Corbel"/>
              <a:sym typeface="Corbel"/>
            </a:endParaRPr>
          </a:p>
          <a:p>
            <a:pPr marL="0" marR="0" lvl="0" indent="0" algn="just" rtl="0">
              <a:spcBef>
                <a:spcPts val="0"/>
              </a:spcBef>
              <a:spcAft>
                <a:spcPts val="0"/>
              </a:spcAft>
              <a:buNone/>
            </a:pPr>
            <a:r>
              <a:rPr lang="el-GR" sz="2000" b="1">
                <a:solidFill>
                  <a:schemeClr val="dk1"/>
                </a:solidFill>
                <a:latin typeface="Corbel"/>
                <a:ea typeface="Corbel"/>
                <a:cs typeface="Corbel"/>
                <a:sym typeface="Corbel"/>
              </a:rPr>
              <a:t>Οι συμμετέχοντες πρέπει επίσης να εκτιμήσουν τη γνώση και τις δυνατότητες που χρειάζονται για την αλλαγή συμπεριφοράς. Αυτό είναι το επόμενο βήμα.</a:t>
            </a:r>
            <a:endParaRPr sz="2000" b="1">
              <a:solidFill>
                <a:schemeClr val="dk1"/>
              </a:solidFill>
              <a:latin typeface="Corbel"/>
              <a:ea typeface="Corbel"/>
              <a:cs typeface="Corbel"/>
              <a:sym typeface="Corbe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39"/>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accent1"/>
              </a:buClr>
              <a:buSzPct val="100000"/>
              <a:buFont typeface="Corbel"/>
              <a:buNone/>
            </a:pPr>
            <a:r>
              <a:rPr lang="el-GR" dirty="0">
                <a:solidFill>
                  <a:schemeClr val="accent1"/>
                </a:solidFill>
                <a:latin typeface="Corbel"/>
                <a:ea typeface="Corbel"/>
                <a:cs typeface="Corbel"/>
                <a:sym typeface="Corbel"/>
              </a:rPr>
              <a:t>Β3. </a:t>
            </a:r>
            <a:r>
              <a:rPr lang="el-GR" dirty="0">
                <a:solidFill>
                  <a:schemeClr val="accent2"/>
                </a:solidFill>
                <a:latin typeface="Corbel"/>
                <a:ea typeface="Corbel"/>
                <a:cs typeface="Corbel"/>
                <a:sym typeface="Corbel"/>
              </a:rPr>
              <a:t>Εξερευνούμε πιθανούς διευκολυντές στις αλλαγές συμπεριφοράς</a:t>
            </a:r>
            <a:endParaRPr dirty="0">
              <a:solidFill>
                <a:schemeClr val="accent2"/>
              </a:solidFill>
              <a:latin typeface="Corbel"/>
              <a:ea typeface="Corbel"/>
              <a:cs typeface="Corbel"/>
              <a:sym typeface="Corbel"/>
            </a:endParaRPr>
          </a:p>
        </p:txBody>
      </p:sp>
      <p:sp>
        <p:nvSpPr>
          <p:cNvPr id="560" name="Google Shape;560;p39"/>
          <p:cNvSpPr txBox="1"/>
          <p:nvPr/>
        </p:nvSpPr>
        <p:spPr>
          <a:xfrm>
            <a:off x="2279375" y="2733592"/>
            <a:ext cx="7405962" cy="461665"/>
          </a:xfrm>
          <a:prstGeom prst="rect">
            <a:avLst/>
          </a:prstGeom>
          <a:noFill/>
          <a:ln w="9525"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400">
                <a:solidFill>
                  <a:schemeClr val="accent2"/>
                </a:solidFill>
                <a:latin typeface="Corbel"/>
                <a:ea typeface="Corbel"/>
                <a:cs typeface="Corbel"/>
                <a:sym typeface="Corbel"/>
              </a:rPr>
              <a:t>Συμπεριφορικές ικανότητες</a:t>
            </a:r>
            <a:endParaRPr sz="2400">
              <a:solidFill>
                <a:schemeClr val="accent2"/>
              </a:solidFill>
              <a:latin typeface="Corbel"/>
              <a:ea typeface="Corbel"/>
              <a:cs typeface="Corbel"/>
              <a:sym typeface="Corbel"/>
            </a:endParaRPr>
          </a:p>
        </p:txBody>
      </p:sp>
      <p:sp>
        <p:nvSpPr>
          <p:cNvPr id="561" name="Google Shape;561;p39"/>
          <p:cNvSpPr txBox="1"/>
          <p:nvPr/>
        </p:nvSpPr>
        <p:spPr>
          <a:xfrm>
            <a:off x="2279375" y="4847162"/>
            <a:ext cx="7405963" cy="461665"/>
          </a:xfrm>
          <a:prstGeom prst="rect">
            <a:avLst/>
          </a:prstGeom>
          <a:noFill/>
          <a:ln w="9525"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400">
                <a:solidFill>
                  <a:schemeClr val="accent2"/>
                </a:solidFill>
                <a:latin typeface="Corbel"/>
                <a:ea typeface="Corbel"/>
                <a:cs typeface="Corbel"/>
                <a:sym typeface="Corbel"/>
              </a:rPr>
              <a:t>Ικανότητες αυτορρύθμισης</a:t>
            </a:r>
            <a:endParaRPr sz="2400">
              <a:solidFill>
                <a:schemeClr val="accent2"/>
              </a:solidFill>
              <a:latin typeface="Corbel"/>
              <a:ea typeface="Corbel"/>
              <a:cs typeface="Corbel"/>
              <a:sym typeface="Corbel"/>
            </a:endParaRPr>
          </a:p>
        </p:txBody>
      </p:sp>
      <p:pic>
        <p:nvPicPr>
          <p:cNvPr id="562" name="Google Shape;562;p39"/>
          <p:cNvPicPr preferRelativeResize="0"/>
          <p:nvPr/>
        </p:nvPicPr>
        <p:blipFill rotWithShape="1">
          <a:blip r:embed="rId3">
            <a:alphaModFix/>
          </a:blip>
          <a:srcRect/>
          <a:stretch/>
        </p:blipFill>
        <p:spPr>
          <a:xfrm>
            <a:off x="966004" y="2608470"/>
            <a:ext cx="650353" cy="650353"/>
          </a:xfrm>
          <a:prstGeom prst="rect">
            <a:avLst/>
          </a:prstGeom>
          <a:noFill/>
          <a:ln>
            <a:noFill/>
          </a:ln>
        </p:spPr>
      </p:pic>
      <p:pic>
        <p:nvPicPr>
          <p:cNvPr id="563" name="Google Shape;563;p39"/>
          <p:cNvPicPr preferRelativeResize="0"/>
          <p:nvPr/>
        </p:nvPicPr>
        <p:blipFill rotWithShape="1">
          <a:blip r:embed="rId4">
            <a:alphaModFix/>
          </a:blip>
          <a:srcRect/>
          <a:stretch/>
        </p:blipFill>
        <p:spPr>
          <a:xfrm>
            <a:off x="966004" y="4875928"/>
            <a:ext cx="650353" cy="650353"/>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568" name="Google Shape;568;p40"/>
          <p:cNvSpPr txBox="1">
            <a:spLocks noGrp="1"/>
          </p:cNvSpPr>
          <p:nvPr>
            <p:ph type="title"/>
          </p:nvPr>
        </p:nvSpPr>
        <p:spPr>
          <a:xfrm>
            <a:off x="1017577" y="2247573"/>
            <a:ext cx="7168385" cy="2362853"/>
          </a:xfrm>
          <a:prstGeom prst="rect">
            <a:avLst/>
          </a:prstGeom>
          <a:noFill/>
          <a:ln>
            <a:noFill/>
          </a:ln>
        </p:spPr>
        <p:txBody>
          <a:bodyPr spcFirstLastPara="1" wrap="square" lIns="91425" tIns="45700" rIns="91425" bIns="45700" anchor="ctr" anchorCtr="0">
            <a:normAutofit fontScale="90000"/>
          </a:bodyPr>
          <a:lstStyle/>
          <a:p>
            <a:pPr marL="0" lvl="0" indent="0" algn="just" rtl="0">
              <a:lnSpc>
                <a:spcPct val="90000"/>
              </a:lnSpc>
              <a:spcBef>
                <a:spcPts val="0"/>
              </a:spcBef>
              <a:spcAft>
                <a:spcPts val="0"/>
              </a:spcAft>
              <a:buClr>
                <a:schemeClr val="accent2"/>
              </a:buClr>
              <a:buSzPct val="100000"/>
              <a:buFont typeface="Corbel"/>
              <a:buNone/>
            </a:pPr>
            <a:br>
              <a:rPr lang="el-GR" sz="2000" dirty="0">
                <a:solidFill>
                  <a:schemeClr val="accent2"/>
                </a:solidFill>
                <a:latin typeface="Corbel"/>
                <a:ea typeface="Corbel"/>
                <a:cs typeface="Corbel"/>
                <a:sym typeface="Corbel"/>
              </a:rPr>
            </a:br>
            <a:br>
              <a:rPr lang="el-GR" sz="2000" dirty="0">
                <a:solidFill>
                  <a:schemeClr val="accent2"/>
                </a:solidFill>
                <a:latin typeface="Corbel"/>
                <a:ea typeface="Corbel"/>
                <a:cs typeface="Corbel"/>
                <a:sym typeface="Corbel"/>
              </a:rPr>
            </a:br>
            <a:br>
              <a:rPr lang="el-GR" sz="2000" dirty="0">
                <a:solidFill>
                  <a:schemeClr val="accent2"/>
                </a:solidFill>
                <a:latin typeface="Corbel"/>
                <a:ea typeface="Corbel"/>
                <a:cs typeface="Corbel"/>
                <a:sym typeface="Corbel"/>
              </a:rPr>
            </a:br>
            <a:br>
              <a:rPr lang="el-GR" sz="2200" dirty="0">
                <a:latin typeface="Corbel"/>
                <a:ea typeface="Corbel"/>
                <a:cs typeface="Corbel"/>
                <a:sym typeface="Corbel"/>
              </a:rPr>
            </a:br>
            <a:r>
              <a:rPr lang="el-GR" sz="2200" b="1" dirty="0">
                <a:latin typeface="Corbel"/>
                <a:ea typeface="Corbel"/>
                <a:cs typeface="Corbel"/>
                <a:sym typeface="Corbel"/>
              </a:rPr>
              <a:t>γνώση</a:t>
            </a:r>
            <a:r>
              <a:rPr lang="el-GR" sz="2200" dirty="0">
                <a:latin typeface="Corbel"/>
                <a:ea typeface="Corbel"/>
                <a:cs typeface="Corbel"/>
                <a:sym typeface="Corbel"/>
              </a:rPr>
              <a:t> ως προς τα τρόφιμα και τη διατροφή, και τις νοητικές και συμπεριφορικές </a:t>
            </a:r>
            <a:r>
              <a:rPr lang="el-GR" sz="2200" b="1" dirty="0">
                <a:latin typeface="Corbel"/>
                <a:ea typeface="Corbel"/>
                <a:cs typeface="Corbel"/>
                <a:sym typeface="Corbel"/>
              </a:rPr>
              <a:t>δεξιότητες </a:t>
            </a:r>
            <a:r>
              <a:rPr lang="el-GR" sz="2200" dirty="0">
                <a:latin typeface="Corbel"/>
                <a:ea typeface="Corbel"/>
                <a:cs typeface="Corbel"/>
                <a:sym typeface="Corbel"/>
              </a:rPr>
              <a:t>που χρειάζονται οι άνθρωποι έτσι ώστε να δράσουν κατάλληλα ως προς την κινητοποίησή τους.</a:t>
            </a:r>
            <a:br>
              <a:rPr lang="el-GR" sz="2000" dirty="0">
                <a:latin typeface="Corbel"/>
                <a:ea typeface="Corbel"/>
                <a:cs typeface="Corbel"/>
                <a:sym typeface="Corbel"/>
              </a:rPr>
            </a:br>
            <a:endParaRPr sz="2000" dirty="0">
              <a:latin typeface="Corbel"/>
              <a:ea typeface="Corbel"/>
              <a:cs typeface="Corbel"/>
              <a:sym typeface="Corbel"/>
            </a:endParaRPr>
          </a:p>
        </p:txBody>
      </p:sp>
      <p:sp>
        <p:nvSpPr>
          <p:cNvPr id="569" name="Google Shape;569;p40"/>
          <p:cNvSpPr txBox="1">
            <a:spLocks noGrp="1"/>
          </p:cNvSpPr>
          <p:nvPr>
            <p:ph type="body" idx="1"/>
          </p:nvPr>
        </p:nvSpPr>
        <p:spPr>
          <a:xfrm>
            <a:off x="8613648" y="1938528"/>
            <a:ext cx="2688336" cy="2990088"/>
          </a:xfrm>
          <a:prstGeom prst="rect">
            <a:avLst/>
          </a:prstGeom>
          <a:solidFill>
            <a:schemeClr val="accent1"/>
          </a:solidFill>
          <a:ln>
            <a:noFill/>
          </a:ln>
        </p:spPr>
        <p:txBody>
          <a:bodyPr spcFirstLastPara="1" wrap="square" lIns="91425" tIns="45700" rIns="91425" bIns="45700" anchor="ctr" anchorCtr="0">
            <a:normAutofit/>
          </a:bodyPr>
          <a:lstStyle/>
          <a:p>
            <a:pPr marL="0" lvl="0" indent="0" algn="ctr" rtl="0">
              <a:lnSpc>
                <a:spcPct val="110000"/>
              </a:lnSpc>
              <a:spcBef>
                <a:spcPts val="0"/>
              </a:spcBef>
              <a:spcAft>
                <a:spcPts val="0"/>
              </a:spcAft>
              <a:buClr>
                <a:schemeClr val="lt1"/>
              </a:buClr>
              <a:buSzPts val="2400"/>
              <a:buNone/>
            </a:pPr>
            <a:r>
              <a:rPr lang="el-GR" sz="2400">
                <a:latin typeface="Corbel"/>
                <a:ea typeface="Corbel"/>
                <a:cs typeface="Corbel"/>
                <a:sym typeface="Corbel"/>
              </a:rPr>
              <a:t>Συμπεριφοριστικές ικανότητες</a:t>
            </a:r>
            <a:endParaRPr sz="2400">
              <a:latin typeface="Corbel"/>
              <a:ea typeface="Corbel"/>
              <a:cs typeface="Corbel"/>
              <a:sym typeface="Corbel"/>
            </a:endParaRPr>
          </a:p>
        </p:txBody>
      </p:sp>
      <p:pic>
        <p:nvPicPr>
          <p:cNvPr id="570" name="Google Shape;570;p40"/>
          <p:cNvPicPr preferRelativeResize="0"/>
          <p:nvPr/>
        </p:nvPicPr>
        <p:blipFill rotWithShape="1">
          <a:blip r:embed="rId3">
            <a:alphaModFix/>
          </a:blip>
          <a:srcRect/>
          <a:stretch/>
        </p:blipFill>
        <p:spPr>
          <a:xfrm>
            <a:off x="426663" y="266870"/>
            <a:ext cx="652329" cy="652329"/>
          </a:xfrm>
          <a:prstGeom prst="rect">
            <a:avLst/>
          </a:prstGeom>
          <a:noFill/>
          <a:ln>
            <a:noFill/>
          </a:ln>
        </p:spPr>
      </p:pic>
      <p:pic>
        <p:nvPicPr>
          <p:cNvPr id="571" name="Google Shape;571;p40"/>
          <p:cNvPicPr preferRelativeResize="0"/>
          <p:nvPr/>
        </p:nvPicPr>
        <p:blipFill rotWithShape="1">
          <a:blip r:embed="rId4">
            <a:alphaModFix/>
          </a:blip>
          <a:srcRect/>
          <a:stretch/>
        </p:blipFill>
        <p:spPr>
          <a:xfrm>
            <a:off x="4303696" y="2668566"/>
            <a:ext cx="813162" cy="553070"/>
          </a:xfrm>
          <a:prstGeom prst="rect">
            <a:avLst/>
          </a:prstGeom>
          <a:noFill/>
          <a:ln>
            <a:noFill/>
          </a:ln>
        </p:spPr>
      </p:pic>
      <p:sp>
        <p:nvSpPr>
          <p:cNvPr id="572" name="Google Shape;572;p40"/>
          <p:cNvSpPr txBox="1"/>
          <p:nvPr/>
        </p:nvSpPr>
        <p:spPr>
          <a:xfrm>
            <a:off x="1662277" y="2000134"/>
            <a:ext cx="6096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400" b="0" i="0" u="none" strike="noStrike" cap="none">
                <a:solidFill>
                  <a:srgbClr val="00A5AB"/>
                </a:solidFill>
                <a:latin typeface="Corbel"/>
                <a:ea typeface="Corbel"/>
                <a:cs typeface="Corbel"/>
                <a:sym typeface="Corbel"/>
              </a:rPr>
              <a:t>Συμπεριφοριστικές ικανότητες</a:t>
            </a:r>
            <a:endParaRPr sz="1800">
              <a:solidFill>
                <a:schemeClr val="dk1"/>
              </a:solidFill>
              <a:latin typeface="Avenir"/>
              <a:ea typeface="Avenir"/>
              <a:cs typeface="Avenir"/>
              <a:sym typeface="Aveni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sp>
        <p:nvSpPr>
          <p:cNvPr id="577" name="Google Shape;577;p41"/>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2"/>
              </a:buClr>
              <a:buSzPts val="3600"/>
              <a:buFont typeface="Corbel"/>
              <a:buNone/>
            </a:pPr>
            <a:r>
              <a:rPr lang="el-GR" sz="3600">
                <a:solidFill>
                  <a:schemeClr val="accent2"/>
                </a:solidFill>
                <a:latin typeface="Corbel"/>
                <a:ea typeface="Corbel"/>
                <a:cs typeface="Corbel"/>
                <a:sym typeface="Corbel"/>
              </a:rPr>
              <a:t>Διερεύνηση συμπεριφορικών ικανοτήτων</a:t>
            </a:r>
            <a:endParaRPr sz="3600">
              <a:solidFill>
                <a:schemeClr val="accent2"/>
              </a:solidFill>
              <a:latin typeface="Corbel"/>
              <a:ea typeface="Corbel"/>
              <a:cs typeface="Corbel"/>
              <a:sym typeface="Corbel"/>
            </a:endParaRPr>
          </a:p>
        </p:txBody>
      </p:sp>
      <p:sp>
        <p:nvSpPr>
          <p:cNvPr id="578" name="Google Shape;578;p41"/>
          <p:cNvSpPr txBox="1"/>
          <p:nvPr/>
        </p:nvSpPr>
        <p:spPr>
          <a:xfrm>
            <a:off x="880077" y="1967400"/>
            <a:ext cx="10639110" cy="132343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000">
                <a:solidFill>
                  <a:schemeClr val="accent2"/>
                </a:solidFill>
                <a:latin typeface="Corbel"/>
                <a:ea typeface="Corbel"/>
                <a:cs typeface="Corbel"/>
                <a:sym typeface="Corbel"/>
              </a:rPr>
              <a:t>Πριν συντάξετε μία εκπαιδευτική παρέμβαση, πρέπει να βρείτε κατά πόσο οι συμμετέχοντες έχουν τις βασικές διατροφικές πληροφορίες και δεξιότητες που σχετίζονται με τα τρόφιμα έτσι ώστε να δράσουν προς την κατεύθυνση που θα τους κινητοποιήσετε. </a:t>
            </a:r>
            <a:endParaRPr sz="2000">
              <a:solidFill>
                <a:schemeClr val="accent2"/>
              </a:solidFill>
              <a:latin typeface="Corbel"/>
              <a:ea typeface="Corbel"/>
              <a:cs typeface="Corbel"/>
              <a:sym typeface="Corbel"/>
            </a:endParaRPr>
          </a:p>
          <a:p>
            <a:pPr marL="0" marR="0" lvl="0" indent="0" algn="ctr" rtl="0">
              <a:spcBef>
                <a:spcPts val="0"/>
              </a:spcBef>
              <a:spcAft>
                <a:spcPts val="0"/>
              </a:spcAft>
              <a:buNone/>
            </a:pPr>
            <a:r>
              <a:rPr lang="el-GR" sz="2000" b="1">
                <a:solidFill>
                  <a:schemeClr val="accent1"/>
                </a:solidFill>
                <a:latin typeface="Corbel"/>
                <a:ea typeface="Corbel"/>
                <a:cs typeface="Corbel"/>
                <a:sym typeface="Corbel"/>
              </a:rPr>
              <a:t>Εκτιμήστε τα ακόλουθα:</a:t>
            </a:r>
            <a:endParaRPr sz="2000" b="1">
              <a:solidFill>
                <a:schemeClr val="accent1"/>
              </a:solidFill>
              <a:latin typeface="Corbel"/>
              <a:ea typeface="Corbel"/>
              <a:cs typeface="Corbel"/>
              <a:sym typeface="Corbel"/>
            </a:endParaRPr>
          </a:p>
        </p:txBody>
      </p:sp>
      <p:sp>
        <p:nvSpPr>
          <p:cNvPr id="579" name="Google Shape;579;p41"/>
          <p:cNvSpPr txBox="1"/>
          <p:nvPr/>
        </p:nvSpPr>
        <p:spPr>
          <a:xfrm>
            <a:off x="558712" y="3295139"/>
            <a:ext cx="11281840" cy="3416320"/>
          </a:xfrm>
          <a:prstGeom prst="rect">
            <a:avLst/>
          </a:prstGeom>
          <a:noFill/>
          <a:ln>
            <a:noFill/>
          </a:ln>
        </p:spPr>
        <p:txBody>
          <a:bodyPr spcFirstLastPara="1" wrap="square" lIns="91425" tIns="45700" rIns="91425" bIns="45700" anchor="t" anchorCtr="0">
            <a:spAutoFit/>
          </a:bodyPr>
          <a:lstStyle/>
          <a:p>
            <a:pPr marL="342900" marR="0" lvl="0" indent="-342900" algn="just" rtl="0">
              <a:spcBef>
                <a:spcPts val="0"/>
              </a:spcBef>
              <a:spcAft>
                <a:spcPts val="0"/>
              </a:spcAft>
              <a:buClr>
                <a:schemeClr val="dk1"/>
              </a:buClr>
              <a:buSzPts val="1800"/>
              <a:buFont typeface="Noto Sans Symbols"/>
              <a:buChar char="▪"/>
            </a:pPr>
            <a:r>
              <a:rPr lang="el-GR" sz="1800" b="1">
                <a:solidFill>
                  <a:schemeClr val="dk1"/>
                </a:solidFill>
                <a:latin typeface="Corbel"/>
                <a:ea typeface="Corbel"/>
                <a:cs typeface="Corbel"/>
                <a:sym typeface="Corbel"/>
              </a:rPr>
              <a:t>Γνώση σχετικά με τα τρόφιμα και τη διατροφή </a:t>
            </a:r>
            <a:r>
              <a:rPr lang="el-GR" sz="1800">
                <a:solidFill>
                  <a:schemeClr val="dk1"/>
                </a:solidFill>
                <a:latin typeface="Corbel"/>
                <a:ea typeface="Corbel"/>
                <a:cs typeface="Corbel"/>
                <a:sym typeface="Corbel"/>
              </a:rPr>
              <a:t>για να εκτελέσω τη στοχευομένη συμπεριφορά (πρακτική και διαδικαστική, διατροφική ορολογία). </a:t>
            </a:r>
            <a:r>
              <a:rPr lang="el-GR" sz="1800" i="1">
                <a:solidFill>
                  <a:schemeClr val="dk1"/>
                </a:solidFill>
                <a:latin typeface="Corbel"/>
                <a:ea typeface="Corbel"/>
                <a:cs typeface="Corbel"/>
                <a:sym typeface="Corbel"/>
              </a:rPr>
              <a:t>Π.χ. γνωρίζουν πόσες μερίδες φρούτων και λαχανικών πρέπει να προσλαμβάνουν.</a:t>
            </a:r>
            <a:endParaRPr/>
          </a:p>
          <a:p>
            <a:pPr marL="342900" marR="0" lvl="0" indent="-228600" algn="just" rtl="0">
              <a:spcBef>
                <a:spcPts val="0"/>
              </a:spcBef>
              <a:spcAft>
                <a:spcPts val="0"/>
              </a:spcAft>
              <a:buClr>
                <a:schemeClr val="dk1"/>
              </a:buClr>
              <a:buSzPts val="1800"/>
              <a:buFont typeface="Noto Sans Symbols"/>
              <a:buNone/>
            </a:pPr>
            <a:endParaRPr sz="1800">
              <a:solidFill>
                <a:schemeClr val="dk1"/>
              </a:solidFill>
              <a:latin typeface="Corbel"/>
              <a:ea typeface="Corbel"/>
              <a:cs typeface="Corbel"/>
              <a:sym typeface="Corbel"/>
            </a:endParaRPr>
          </a:p>
          <a:p>
            <a:pPr marL="342900" marR="0" lvl="0" indent="-342900" algn="just" rtl="0">
              <a:spcBef>
                <a:spcPts val="0"/>
              </a:spcBef>
              <a:spcAft>
                <a:spcPts val="0"/>
              </a:spcAft>
              <a:buClr>
                <a:schemeClr val="dk1"/>
              </a:buClr>
              <a:buSzPts val="1800"/>
              <a:buFont typeface="Noto Sans Symbols"/>
              <a:buChar char="▪"/>
            </a:pPr>
            <a:r>
              <a:rPr lang="el-GR" sz="1800" b="1">
                <a:solidFill>
                  <a:schemeClr val="dk1"/>
                </a:solidFill>
                <a:latin typeface="Corbel"/>
                <a:ea typeface="Corbel"/>
                <a:cs typeface="Corbel"/>
                <a:sym typeface="Corbel"/>
              </a:rPr>
              <a:t>Συμπεριφορικές δεξιότητες </a:t>
            </a:r>
            <a:r>
              <a:rPr lang="el-GR" sz="1800">
                <a:solidFill>
                  <a:schemeClr val="dk1"/>
                </a:solidFill>
                <a:latin typeface="Corbel"/>
                <a:ea typeface="Corbel"/>
                <a:cs typeface="Corbel"/>
                <a:sym typeface="Corbel"/>
              </a:rPr>
              <a:t>που σχετίζονται με τα τρόφιμα και τη διατροφή. π.χ. ανάγνωση ετικετών τροφίμων.</a:t>
            </a:r>
            <a:endParaRPr sz="1800">
              <a:solidFill>
                <a:schemeClr val="dk1"/>
              </a:solidFill>
              <a:latin typeface="Corbel"/>
              <a:ea typeface="Corbel"/>
              <a:cs typeface="Corbel"/>
              <a:sym typeface="Corbel"/>
            </a:endParaRPr>
          </a:p>
          <a:p>
            <a:pPr marL="342900" marR="0" lvl="0" indent="-228600" algn="just" rtl="0">
              <a:spcBef>
                <a:spcPts val="0"/>
              </a:spcBef>
              <a:spcAft>
                <a:spcPts val="0"/>
              </a:spcAft>
              <a:buClr>
                <a:schemeClr val="dk1"/>
              </a:buClr>
              <a:buSzPts val="1800"/>
              <a:buFont typeface="Noto Sans Symbols"/>
              <a:buNone/>
            </a:pPr>
            <a:endParaRPr sz="1800">
              <a:solidFill>
                <a:schemeClr val="dk1"/>
              </a:solidFill>
              <a:latin typeface="Corbel"/>
              <a:ea typeface="Corbel"/>
              <a:cs typeface="Corbel"/>
              <a:sym typeface="Corbel"/>
            </a:endParaRPr>
          </a:p>
          <a:p>
            <a:pPr marL="342900" marR="0" lvl="0" indent="-342900" algn="just" rtl="0">
              <a:spcBef>
                <a:spcPts val="0"/>
              </a:spcBef>
              <a:spcAft>
                <a:spcPts val="0"/>
              </a:spcAft>
              <a:buClr>
                <a:schemeClr val="dk1"/>
              </a:buClr>
              <a:buSzPts val="1800"/>
              <a:buFont typeface="Noto Sans Symbols"/>
              <a:buChar char="▪"/>
            </a:pPr>
            <a:r>
              <a:rPr lang="el-GR" sz="1800" b="1">
                <a:solidFill>
                  <a:schemeClr val="dk1"/>
                </a:solidFill>
                <a:latin typeface="Corbel"/>
                <a:ea typeface="Corbel"/>
                <a:cs typeface="Corbel"/>
                <a:sym typeface="Corbel"/>
              </a:rPr>
              <a:t>Δεξιότητες κριτικής σκέψης</a:t>
            </a:r>
            <a:r>
              <a:rPr lang="el-GR" sz="1800">
                <a:solidFill>
                  <a:schemeClr val="dk1"/>
                </a:solidFill>
                <a:latin typeface="Corbel"/>
                <a:ea typeface="Corbel"/>
                <a:cs typeface="Corbel"/>
                <a:sym typeface="Corbel"/>
              </a:rPr>
              <a:t>. Μπορούν να συζητήσουν τα πλεονεκτήματα και μειονεκτήματα των διαφορετικών ειδών τροφίμων και πρακτικών (για παράδειγμα παραδοσιακά, βιολογικά, τοπικά, γενετικά τροποποιημένα;).</a:t>
            </a:r>
            <a:endParaRPr/>
          </a:p>
          <a:p>
            <a:pPr marL="342900" marR="0" lvl="0" indent="-228600" algn="just" rtl="0">
              <a:spcBef>
                <a:spcPts val="0"/>
              </a:spcBef>
              <a:spcAft>
                <a:spcPts val="0"/>
              </a:spcAft>
              <a:buClr>
                <a:schemeClr val="dk1"/>
              </a:buClr>
              <a:buSzPts val="1800"/>
              <a:buFont typeface="Noto Sans Symbols"/>
              <a:buNone/>
            </a:pPr>
            <a:endParaRPr sz="1800">
              <a:solidFill>
                <a:schemeClr val="dk1"/>
              </a:solidFill>
              <a:latin typeface="Corbel"/>
              <a:ea typeface="Corbel"/>
              <a:cs typeface="Corbel"/>
              <a:sym typeface="Corbel"/>
            </a:endParaRPr>
          </a:p>
          <a:p>
            <a:pPr marL="342900" marR="0" lvl="0" indent="-342900" algn="just" rtl="0">
              <a:spcBef>
                <a:spcPts val="0"/>
              </a:spcBef>
              <a:spcAft>
                <a:spcPts val="0"/>
              </a:spcAft>
              <a:buClr>
                <a:schemeClr val="dk1"/>
              </a:buClr>
              <a:buSzPts val="1800"/>
              <a:buFont typeface="Noto Sans Symbols"/>
              <a:buChar char="▪"/>
            </a:pPr>
            <a:r>
              <a:rPr lang="el-GR" sz="1800" b="1">
                <a:solidFill>
                  <a:schemeClr val="dk1"/>
                </a:solidFill>
                <a:latin typeface="Corbel"/>
                <a:ea typeface="Corbel"/>
                <a:cs typeface="Corbel"/>
                <a:sym typeface="Corbel"/>
              </a:rPr>
              <a:t>Παρανοήσεις. </a:t>
            </a:r>
            <a:r>
              <a:rPr lang="el-GR" sz="1800">
                <a:solidFill>
                  <a:schemeClr val="dk1"/>
                </a:solidFill>
                <a:latin typeface="Corbel"/>
                <a:ea typeface="Corbel"/>
                <a:cs typeface="Corbel"/>
                <a:sym typeface="Corbel"/>
              </a:rPr>
              <a:t>Ποιες είναι οι παρανοήσεις που έχουν;</a:t>
            </a:r>
            <a:endParaRPr sz="1800">
              <a:solidFill>
                <a:schemeClr val="dk1"/>
              </a:solidFill>
              <a:latin typeface="Corbel"/>
              <a:ea typeface="Corbel"/>
              <a:cs typeface="Corbel"/>
              <a:sym typeface="Corbe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83"/>
        <p:cNvGrpSpPr/>
        <p:nvPr/>
      </p:nvGrpSpPr>
      <p:grpSpPr>
        <a:xfrm>
          <a:off x="0" y="0"/>
          <a:ext cx="0" cy="0"/>
          <a:chOff x="0" y="0"/>
          <a:chExt cx="0" cy="0"/>
        </a:xfrm>
      </p:grpSpPr>
      <p:sp>
        <p:nvSpPr>
          <p:cNvPr id="584" name="Google Shape;584;p42"/>
          <p:cNvSpPr txBox="1">
            <a:spLocks noGrp="1"/>
          </p:cNvSpPr>
          <p:nvPr>
            <p:ph type="title"/>
          </p:nvPr>
        </p:nvSpPr>
        <p:spPr>
          <a:xfrm>
            <a:off x="1115567" y="548640"/>
            <a:ext cx="10374067" cy="1179576"/>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accent2"/>
              </a:buClr>
              <a:buSzPts val="3200"/>
              <a:buFont typeface="Corbel"/>
              <a:buNone/>
            </a:pPr>
            <a:r>
              <a:rPr lang="el-GR" sz="3200">
                <a:solidFill>
                  <a:schemeClr val="accent2"/>
                </a:solidFill>
                <a:latin typeface="Corbel"/>
                <a:ea typeface="Corbel"/>
                <a:cs typeface="Corbel"/>
                <a:sym typeface="Corbel"/>
              </a:rPr>
              <a:t>Ικανότητες αυτορρύθμισης </a:t>
            </a:r>
            <a:br>
              <a:rPr lang="el-GR" sz="3200">
                <a:solidFill>
                  <a:schemeClr val="accent2"/>
                </a:solidFill>
                <a:latin typeface="Corbel"/>
                <a:ea typeface="Corbel"/>
                <a:cs typeface="Corbel"/>
                <a:sym typeface="Corbel"/>
              </a:rPr>
            </a:br>
            <a:r>
              <a:rPr lang="el-GR" sz="3200">
                <a:solidFill>
                  <a:schemeClr val="accent1"/>
                </a:solidFill>
                <a:latin typeface="Corbel"/>
                <a:ea typeface="Corbel"/>
                <a:cs typeface="Corbel"/>
                <a:sym typeface="Corbel"/>
              </a:rPr>
              <a:t>(ικανότητες στην αυτόνομη κατεύθυνση προς την αλλαγή)</a:t>
            </a:r>
            <a:endParaRPr sz="3200">
              <a:solidFill>
                <a:schemeClr val="accent1"/>
              </a:solidFill>
              <a:latin typeface="Corbel"/>
              <a:ea typeface="Corbel"/>
              <a:cs typeface="Corbel"/>
              <a:sym typeface="Corbel"/>
            </a:endParaRPr>
          </a:p>
        </p:txBody>
      </p:sp>
      <p:sp>
        <p:nvSpPr>
          <p:cNvPr id="585" name="Google Shape;585;p42"/>
          <p:cNvSpPr txBox="1"/>
          <p:nvPr/>
        </p:nvSpPr>
        <p:spPr>
          <a:xfrm>
            <a:off x="813483" y="2162266"/>
            <a:ext cx="10978234"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000">
                <a:solidFill>
                  <a:schemeClr val="dk1"/>
                </a:solidFill>
                <a:latin typeface="Corbel"/>
                <a:ea typeface="Corbel"/>
                <a:cs typeface="Corbel"/>
                <a:sym typeface="Corbel"/>
              </a:rPr>
              <a:t>Ποιες ικανότητες αυτο-ρύθμισης έχουν αυτή τη στιγμή για να κάνουν εθελοντικές επιλογές και να αναλαμβάνουν δράση για την αλλαγή της συμπεριφοράς τους;</a:t>
            </a:r>
            <a:endParaRPr/>
          </a:p>
        </p:txBody>
      </p:sp>
      <p:grpSp>
        <p:nvGrpSpPr>
          <p:cNvPr id="586" name="Google Shape;586;p42"/>
          <p:cNvGrpSpPr/>
          <p:nvPr/>
        </p:nvGrpSpPr>
        <p:grpSpPr>
          <a:xfrm>
            <a:off x="2032000" y="3261373"/>
            <a:ext cx="8128000" cy="3005640"/>
            <a:chOff x="0" y="42346"/>
            <a:chExt cx="8128000" cy="3005640"/>
          </a:xfrm>
        </p:grpSpPr>
        <p:sp>
          <p:nvSpPr>
            <p:cNvPr id="587" name="Google Shape;587;p42"/>
            <p:cNvSpPr/>
            <p:nvPr/>
          </p:nvSpPr>
          <p:spPr>
            <a:xfrm>
              <a:off x="0" y="381826"/>
              <a:ext cx="8128000" cy="579600"/>
            </a:xfrm>
            <a:prstGeom prst="rect">
              <a:avLst/>
            </a:prstGeom>
            <a:solidFill>
              <a:schemeClr val="lt1">
                <a:alpha val="89803"/>
              </a:schemeClr>
            </a:solidFill>
            <a:ln w="12700" cap="flat" cmpd="sng">
              <a:solidFill>
                <a:schemeClr val="accen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42"/>
            <p:cNvSpPr/>
            <p:nvPr/>
          </p:nvSpPr>
          <p:spPr>
            <a:xfrm>
              <a:off x="386953" y="42346"/>
              <a:ext cx="7739054" cy="678960"/>
            </a:xfrm>
            <a:prstGeom prst="roundRect">
              <a:avLst>
                <a:gd name="adj" fmla="val 16667"/>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42"/>
            <p:cNvSpPr txBox="1"/>
            <p:nvPr/>
          </p:nvSpPr>
          <p:spPr>
            <a:xfrm>
              <a:off x="420097" y="75490"/>
              <a:ext cx="7672766" cy="612672"/>
            </a:xfrm>
            <a:prstGeom prst="rect">
              <a:avLst/>
            </a:prstGeom>
            <a:noFill/>
            <a:ln>
              <a:noFill/>
            </a:ln>
          </p:spPr>
          <p:txBody>
            <a:bodyPr spcFirstLastPara="1" wrap="square" lIns="215050" tIns="0" rIns="215050" bIns="0" anchor="ctr" anchorCtr="0">
              <a:noAutofit/>
            </a:bodyPr>
            <a:lstStyle/>
            <a:p>
              <a:pPr marL="0" marR="0" lvl="0" indent="0" algn="ctr" rtl="0">
                <a:lnSpc>
                  <a:spcPct val="90000"/>
                </a:lnSpc>
                <a:spcBef>
                  <a:spcPts val="0"/>
                </a:spcBef>
                <a:spcAft>
                  <a:spcPts val="0"/>
                </a:spcAft>
                <a:buClr>
                  <a:schemeClr val="lt1"/>
                </a:buClr>
                <a:buSzPts val="2000"/>
                <a:buFont typeface="Corbel"/>
                <a:buNone/>
              </a:pPr>
              <a:r>
                <a:rPr lang="el-GR" sz="2000" b="0" i="0">
                  <a:solidFill>
                    <a:schemeClr val="lt1"/>
                  </a:solidFill>
                  <a:latin typeface="Corbel"/>
                  <a:ea typeface="Corbel"/>
                  <a:cs typeface="Corbel"/>
                  <a:sym typeface="Corbel"/>
                </a:rPr>
                <a:t>Η ικανότητα να εκτελούν ένα πλάνο δράσης, να θέτουν στόχους και να παρακολουθούν τις δεξιότητές τους.</a:t>
              </a:r>
              <a:endParaRPr sz="2000">
                <a:solidFill>
                  <a:schemeClr val="lt1"/>
                </a:solidFill>
                <a:latin typeface="Corbel"/>
                <a:ea typeface="Corbel"/>
                <a:cs typeface="Corbel"/>
                <a:sym typeface="Corbel"/>
              </a:endParaRPr>
            </a:p>
          </p:txBody>
        </p:sp>
        <p:sp>
          <p:nvSpPr>
            <p:cNvPr id="590" name="Google Shape;590;p42"/>
            <p:cNvSpPr/>
            <p:nvPr/>
          </p:nvSpPr>
          <p:spPr>
            <a:xfrm>
              <a:off x="0" y="1425106"/>
              <a:ext cx="8128000" cy="579600"/>
            </a:xfrm>
            <a:prstGeom prst="rect">
              <a:avLst/>
            </a:prstGeom>
            <a:solidFill>
              <a:schemeClr val="lt1">
                <a:alpha val="89803"/>
              </a:schemeClr>
            </a:solidFill>
            <a:ln w="12700" cap="flat" cmpd="sng">
              <a:solidFill>
                <a:schemeClr val="accen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42"/>
            <p:cNvSpPr/>
            <p:nvPr/>
          </p:nvSpPr>
          <p:spPr>
            <a:xfrm>
              <a:off x="386953" y="1085626"/>
              <a:ext cx="7739054" cy="678960"/>
            </a:xfrm>
            <a:prstGeom prst="roundRect">
              <a:avLst>
                <a:gd name="adj" fmla="val 16667"/>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42"/>
            <p:cNvSpPr txBox="1"/>
            <p:nvPr/>
          </p:nvSpPr>
          <p:spPr>
            <a:xfrm>
              <a:off x="420097" y="1118770"/>
              <a:ext cx="7672766" cy="612672"/>
            </a:xfrm>
            <a:prstGeom prst="rect">
              <a:avLst/>
            </a:prstGeom>
            <a:noFill/>
            <a:ln>
              <a:noFill/>
            </a:ln>
          </p:spPr>
          <p:txBody>
            <a:bodyPr spcFirstLastPara="1" wrap="square" lIns="215050" tIns="0" rIns="215050" bIns="0" anchor="ctr" anchorCtr="0">
              <a:noAutofit/>
            </a:bodyPr>
            <a:lstStyle/>
            <a:p>
              <a:pPr marL="0" marR="0" lvl="0" indent="0" algn="ctr" rtl="0">
                <a:lnSpc>
                  <a:spcPct val="90000"/>
                </a:lnSpc>
                <a:spcBef>
                  <a:spcPts val="0"/>
                </a:spcBef>
                <a:spcAft>
                  <a:spcPts val="0"/>
                </a:spcAft>
                <a:buClr>
                  <a:schemeClr val="lt1"/>
                </a:buClr>
                <a:buSzPts val="2000"/>
                <a:buFont typeface="Corbel"/>
                <a:buNone/>
              </a:pPr>
              <a:r>
                <a:rPr lang="el-GR" sz="2000">
                  <a:solidFill>
                    <a:schemeClr val="lt1"/>
                  </a:solidFill>
                  <a:latin typeface="Corbel"/>
                  <a:ea typeface="Corbel"/>
                  <a:cs typeface="Corbel"/>
                  <a:sym typeface="Corbel"/>
                </a:rPr>
                <a:t>Δεξιότητες αντιμετώπισης των συναισθημάτων τους.</a:t>
              </a:r>
              <a:endParaRPr sz="2000">
                <a:solidFill>
                  <a:schemeClr val="lt1"/>
                </a:solidFill>
                <a:latin typeface="Corbel"/>
                <a:ea typeface="Corbel"/>
                <a:cs typeface="Corbel"/>
                <a:sym typeface="Corbel"/>
              </a:endParaRPr>
            </a:p>
          </p:txBody>
        </p:sp>
        <p:sp>
          <p:nvSpPr>
            <p:cNvPr id="593" name="Google Shape;593;p42"/>
            <p:cNvSpPr/>
            <p:nvPr/>
          </p:nvSpPr>
          <p:spPr>
            <a:xfrm>
              <a:off x="0" y="2468386"/>
              <a:ext cx="8128000" cy="579600"/>
            </a:xfrm>
            <a:prstGeom prst="rect">
              <a:avLst/>
            </a:prstGeom>
            <a:solidFill>
              <a:schemeClr val="lt1">
                <a:alpha val="89803"/>
              </a:schemeClr>
            </a:solidFill>
            <a:ln w="12700" cap="flat" cmpd="sng">
              <a:solidFill>
                <a:schemeClr val="accen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42"/>
            <p:cNvSpPr/>
            <p:nvPr/>
          </p:nvSpPr>
          <p:spPr>
            <a:xfrm>
              <a:off x="386953" y="2128906"/>
              <a:ext cx="7739054" cy="678960"/>
            </a:xfrm>
            <a:prstGeom prst="roundRect">
              <a:avLst>
                <a:gd name="adj" fmla="val 16667"/>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42"/>
            <p:cNvSpPr txBox="1"/>
            <p:nvPr/>
          </p:nvSpPr>
          <p:spPr>
            <a:xfrm>
              <a:off x="420097" y="2162050"/>
              <a:ext cx="7672766" cy="612672"/>
            </a:xfrm>
            <a:prstGeom prst="rect">
              <a:avLst/>
            </a:prstGeom>
            <a:noFill/>
            <a:ln>
              <a:noFill/>
            </a:ln>
          </p:spPr>
          <p:txBody>
            <a:bodyPr spcFirstLastPara="1" wrap="square" lIns="215050" tIns="0" rIns="215050" bIns="0" anchor="ctr" anchorCtr="0">
              <a:noAutofit/>
            </a:bodyPr>
            <a:lstStyle/>
            <a:p>
              <a:pPr marL="0" marR="0" lvl="0" indent="0" algn="ctr" rtl="0">
                <a:lnSpc>
                  <a:spcPct val="90000"/>
                </a:lnSpc>
                <a:spcBef>
                  <a:spcPts val="0"/>
                </a:spcBef>
                <a:spcAft>
                  <a:spcPts val="0"/>
                </a:spcAft>
                <a:buClr>
                  <a:schemeClr val="lt1"/>
                </a:buClr>
                <a:buSzPts val="2000"/>
                <a:buFont typeface="Corbel"/>
                <a:buNone/>
              </a:pPr>
              <a:r>
                <a:rPr lang="el-GR" sz="2000" b="0" i="0">
                  <a:solidFill>
                    <a:schemeClr val="lt1"/>
                  </a:solidFill>
                  <a:latin typeface="Corbel"/>
                  <a:ea typeface="Corbel"/>
                  <a:cs typeface="Corbel"/>
                  <a:sym typeface="Corbel"/>
                </a:rPr>
                <a:t>Δομές επιβράβευσης.</a:t>
              </a:r>
              <a:endParaRPr sz="2000">
                <a:solidFill>
                  <a:schemeClr val="lt1"/>
                </a:solidFill>
                <a:latin typeface="Corbel"/>
                <a:ea typeface="Corbel"/>
                <a:cs typeface="Corbel"/>
                <a:sym typeface="Corbel"/>
              </a:endParaRPr>
            </a:p>
          </p:txBody>
        </p:sp>
      </p:gr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sp>
        <p:nvSpPr>
          <p:cNvPr id="600" name="Google Shape;600;p43"/>
          <p:cNvSpPr txBox="1">
            <a:spLocks noGrp="1"/>
          </p:cNvSpPr>
          <p:nvPr>
            <p:ph type="title"/>
          </p:nvPr>
        </p:nvSpPr>
        <p:spPr>
          <a:xfrm>
            <a:off x="1115567" y="548640"/>
            <a:ext cx="10374067" cy="1179576"/>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accent2"/>
              </a:buClr>
              <a:buSzPts val="3200"/>
              <a:buFont typeface="Corbel"/>
              <a:buNone/>
            </a:pPr>
            <a:r>
              <a:rPr lang="el-GR" sz="3200">
                <a:solidFill>
                  <a:schemeClr val="accent2"/>
                </a:solidFill>
                <a:latin typeface="Corbel"/>
                <a:ea typeface="Corbel"/>
                <a:cs typeface="Corbel"/>
                <a:sym typeface="Corbel"/>
              </a:rPr>
              <a:t>Ικανότητες αυτορρύθμισης </a:t>
            </a:r>
            <a:br>
              <a:rPr lang="el-GR" sz="3200">
                <a:solidFill>
                  <a:schemeClr val="accent2"/>
                </a:solidFill>
                <a:latin typeface="Corbel"/>
                <a:ea typeface="Corbel"/>
                <a:cs typeface="Corbel"/>
                <a:sym typeface="Corbel"/>
              </a:rPr>
            </a:br>
            <a:r>
              <a:rPr lang="el-GR" sz="3200">
                <a:solidFill>
                  <a:schemeClr val="accent1"/>
                </a:solidFill>
                <a:latin typeface="Corbel"/>
                <a:ea typeface="Corbel"/>
                <a:cs typeface="Corbel"/>
                <a:sym typeface="Corbel"/>
              </a:rPr>
              <a:t>(ικανότητες στην αυτόνομη κατεύθυνση προς την αλλαγή)</a:t>
            </a:r>
            <a:endParaRPr sz="3200">
              <a:solidFill>
                <a:schemeClr val="accent1"/>
              </a:solidFill>
              <a:latin typeface="Corbel"/>
              <a:ea typeface="Corbel"/>
              <a:cs typeface="Corbel"/>
              <a:sym typeface="Corbel"/>
            </a:endParaRPr>
          </a:p>
        </p:txBody>
      </p:sp>
      <p:sp>
        <p:nvSpPr>
          <p:cNvPr id="601" name="Google Shape;601;p43"/>
          <p:cNvSpPr/>
          <p:nvPr/>
        </p:nvSpPr>
        <p:spPr>
          <a:xfrm>
            <a:off x="2898021" y="2400603"/>
            <a:ext cx="6395957" cy="3778921"/>
          </a:xfrm>
          <a:prstGeom prst="wedgeEllipseCallout">
            <a:avLst>
              <a:gd name="adj1" fmla="val -20833"/>
              <a:gd name="adj2" fmla="val 62500"/>
            </a:avLst>
          </a:prstGeom>
          <a:solidFill>
            <a:srgbClr val="F2F2F2"/>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Corbel"/>
              <a:buNone/>
            </a:pPr>
            <a:r>
              <a:rPr lang="el-GR" sz="2000" b="0" i="0" u="none" strike="noStrike" cap="none">
                <a:solidFill>
                  <a:srgbClr val="000000"/>
                </a:solidFill>
                <a:latin typeface="Corbel"/>
                <a:ea typeface="Corbel"/>
                <a:cs typeface="Corbel"/>
                <a:sym typeface="Corbel"/>
              </a:rPr>
              <a:t>Είναι σημαντικό να ρωτήσουμε το κοινό-στόχο σχετικά με τις πιθανές γνώσεις και δεξιότητες που θεωρούν ότι θα χρειαστούν έτσι ώστε να ξεπεράσουν τα εμπόδια και να δράσουν ως προς τις συμπεριφορές και τις πρακτικές.</a:t>
            </a:r>
            <a:endParaRPr/>
          </a:p>
        </p:txBody>
      </p:sp>
      <p:pic>
        <p:nvPicPr>
          <p:cNvPr id="602" name="Google Shape;602;p43"/>
          <p:cNvPicPr preferRelativeResize="0"/>
          <p:nvPr/>
        </p:nvPicPr>
        <p:blipFill rotWithShape="1">
          <a:blip r:embed="rId3">
            <a:alphaModFix/>
          </a:blip>
          <a:srcRect/>
          <a:stretch/>
        </p:blipFill>
        <p:spPr>
          <a:xfrm>
            <a:off x="5498106" y="2546041"/>
            <a:ext cx="877735" cy="882959"/>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06"/>
        <p:cNvGrpSpPr/>
        <p:nvPr/>
      </p:nvGrpSpPr>
      <p:grpSpPr>
        <a:xfrm>
          <a:off x="0" y="0"/>
          <a:ext cx="0" cy="0"/>
          <a:chOff x="0" y="0"/>
          <a:chExt cx="0" cy="0"/>
        </a:xfrm>
      </p:grpSpPr>
      <p:grpSp>
        <p:nvGrpSpPr>
          <p:cNvPr id="607" name="Google Shape;607;p44"/>
          <p:cNvGrpSpPr/>
          <p:nvPr/>
        </p:nvGrpSpPr>
        <p:grpSpPr>
          <a:xfrm>
            <a:off x="1078671" y="1281574"/>
            <a:ext cx="9588500" cy="4294849"/>
            <a:chOff x="828" y="561908"/>
            <a:chExt cx="9588500" cy="4294849"/>
          </a:xfrm>
        </p:grpSpPr>
        <p:sp>
          <p:nvSpPr>
            <p:cNvPr id="608" name="Google Shape;608;p44"/>
            <p:cNvSpPr/>
            <p:nvPr/>
          </p:nvSpPr>
          <p:spPr>
            <a:xfrm>
              <a:off x="828" y="1710531"/>
              <a:ext cx="3995208" cy="1997604"/>
            </a:xfrm>
            <a:prstGeom prst="roundRect">
              <a:avLst>
                <a:gd name="adj" fmla="val 10000"/>
              </a:avLst>
            </a:prstGeom>
            <a:solidFill>
              <a:srgbClr val="FFED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44"/>
            <p:cNvSpPr txBox="1"/>
            <p:nvPr/>
          </p:nvSpPr>
          <p:spPr>
            <a:xfrm>
              <a:off x="59336" y="1769039"/>
              <a:ext cx="3878192" cy="1880588"/>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Clr>
                  <a:schemeClr val="dk1"/>
                </a:buClr>
                <a:buSzPts val="2000"/>
                <a:buFont typeface="Corbel"/>
                <a:buNone/>
              </a:pPr>
              <a:r>
                <a:rPr lang="el-GR" sz="2000" b="1">
                  <a:solidFill>
                    <a:schemeClr val="dk1"/>
                  </a:solidFill>
                  <a:latin typeface="Corbel"/>
                  <a:ea typeface="Corbel"/>
                  <a:cs typeface="Corbel"/>
                  <a:sym typeface="Corbel"/>
                </a:rPr>
                <a:t>Μέθοδοι αναζήτησης πιθανών ψυχοκοινωνικών καθοριστικών παραγόντων αλλαγή συμπεριφοράς</a:t>
              </a:r>
              <a:endParaRPr sz="2000" b="1">
                <a:solidFill>
                  <a:schemeClr val="dk1"/>
                </a:solidFill>
                <a:latin typeface="Corbel"/>
                <a:ea typeface="Corbel"/>
                <a:cs typeface="Corbel"/>
                <a:sym typeface="Corbel"/>
              </a:endParaRPr>
            </a:p>
          </p:txBody>
        </p:sp>
        <p:sp>
          <p:nvSpPr>
            <p:cNvPr id="610" name="Google Shape;610;p44"/>
            <p:cNvSpPr/>
            <p:nvPr/>
          </p:nvSpPr>
          <p:spPr>
            <a:xfrm rot="-2142401">
              <a:off x="3811055" y="2101843"/>
              <a:ext cx="1968045" cy="66357"/>
            </a:xfrm>
            <a:custGeom>
              <a:avLst/>
              <a:gdLst/>
              <a:ahLst/>
              <a:cxnLst/>
              <a:rect l="l" t="t" r="r" b="b"/>
              <a:pathLst>
                <a:path w="120000" h="120000" extrusionOk="0">
                  <a:moveTo>
                    <a:pt x="0" y="59999"/>
                  </a:moveTo>
                  <a:lnTo>
                    <a:pt x="120000" y="59999"/>
                  </a:lnTo>
                </a:path>
              </a:pathLst>
            </a:custGeom>
            <a:noFill/>
            <a:ln w="12700" cap="flat" cmpd="sng">
              <a:solidFill>
                <a:srgbClr val="F3A81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44"/>
            <p:cNvSpPr txBox="1"/>
            <p:nvPr/>
          </p:nvSpPr>
          <p:spPr>
            <a:xfrm rot="-2142401">
              <a:off x="4745877" y="2085821"/>
              <a:ext cx="98402" cy="98402"/>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700"/>
                <a:buFont typeface="Avenir"/>
                <a:buNone/>
              </a:pPr>
              <a:endParaRPr sz="700">
                <a:solidFill>
                  <a:schemeClr val="dk1"/>
                </a:solidFill>
                <a:latin typeface="Avenir"/>
                <a:ea typeface="Avenir"/>
                <a:cs typeface="Avenir"/>
                <a:sym typeface="Avenir"/>
              </a:endParaRPr>
            </a:p>
          </p:txBody>
        </p:sp>
        <p:sp>
          <p:nvSpPr>
            <p:cNvPr id="612" name="Google Shape;612;p44"/>
            <p:cNvSpPr/>
            <p:nvPr/>
          </p:nvSpPr>
          <p:spPr>
            <a:xfrm>
              <a:off x="5594120" y="561908"/>
              <a:ext cx="3995208" cy="1997604"/>
            </a:xfrm>
            <a:prstGeom prst="roundRect">
              <a:avLst>
                <a:gd name="adj" fmla="val 10000"/>
              </a:avLst>
            </a:prstGeom>
            <a:solidFill>
              <a:srgbClr val="FFED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44"/>
            <p:cNvSpPr txBox="1"/>
            <p:nvPr/>
          </p:nvSpPr>
          <p:spPr>
            <a:xfrm>
              <a:off x="5652628" y="620416"/>
              <a:ext cx="3878192" cy="1880588"/>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Clr>
                  <a:schemeClr val="accent2"/>
                </a:buClr>
                <a:buSzPts val="2000"/>
                <a:buFont typeface="Corbel"/>
                <a:buNone/>
              </a:pPr>
              <a:r>
                <a:rPr lang="el-GR" sz="2000" b="1">
                  <a:solidFill>
                    <a:schemeClr val="accent2"/>
                  </a:solidFill>
                  <a:latin typeface="Corbel"/>
                  <a:ea typeface="Corbel"/>
                  <a:cs typeface="Corbel"/>
                  <a:sym typeface="Corbel"/>
                </a:rPr>
                <a:t>Έμμεσοι μέθοδοι: </a:t>
              </a:r>
              <a:endParaRPr sz="2000" b="1">
                <a:solidFill>
                  <a:schemeClr val="accent2"/>
                </a:solidFill>
                <a:latin typeface="Corbel"/>
                <a:ea typeface="Corbel"/>
                <a:cs typeface="Corbel"/>
                <a:sym typeface="Corbel"/>
              </a:endParaRPr>
            </a:p>
            <a:p>
              <a:pPr marL="0" marR="0" lvl="0" indent="0" algn="ctr" rtl="0">
                <a:lnSpc>
                  <a:spcPct val="90000"/>
                </a:lnSpc>
                <a:spcBef>
                  <a:spcPts val="700"/>
                </a:spcBef>
                <a:spcAft>
                  <a:spcPts val="0"/>
                </a:spcAft>
                <a:buClr>
                  <a:schemeClr val="dk1"/>
                </a:buClr>
                <a:buSzPts val="2000"/>
                <a:buFont typeface="Corbel"/>
                <a:buNone/>
              </a:pPr>
              <a:r>
                <a:rPr lang="el-GR" sz="2000">
                  <a:solidFill>
                    <a:schemeClr val="dk1"/>
                  </a:solidFill>
                  <a:latin typeface="Corbel"/>
                  <a:ea typeface="Corbel"/>
                  <a:cs typeface="Corbel"/>
                  <a:sym typeface="Corbel"/>
                </a:rPr>
                <a:t>Πληροφορίες από γενικές πηγές.</a:t>
              </a:r>
              <a:endParaRPr sz="2000">
                <a:solidFill>
                  <a:schemeClr val="dk1"/>
                </a:solidFill>
                <a:latin typeface="Corbel"/>
                <a:ea typeface="Corbel"/>
                <a:cs typeface="Corbel"/>
                <a:sym typeface="Corbel"/>
              </a:endParaRPr>
            </a:p>
          </p:txBody>
        </p:sp>
        <p:sp>
          <p:nvSpPr>
            <p:cNvPr id="614" name="Google Shape;614;p44"/>
            <p:cNvSpPr/>
            <p:nvPr/>
          </p:nvSpPr>
          <p:spPr>
            <a:xfrm rot="2142401">
              <a:off x="3811055" y="3250466"/>
              <a:ext cx="1968045" cy="66357"/>
            </a:xfrm>
            <a:custGeom>
              <a:avLst/>
              <a:gdLst/>
              <a:ahLst/>
              <a:cxnLst/>
              <a:rect l="l" t="t" r="r" b="b"/>
              <a:pathLst>
                <a:path w="120000" h="120000" extrusionOk="0">
                  <a:moveTo>
                    <a:pt x="0" y="59999"/>
                  </a:moveTo>
                  <a:lnTo>
                    <a:pt x="120000" y="59999"/>
                  </a:lnTo>
                </a:path>
              </a:pathLst>
            </a:custGeom>
            <a:noFill/>
            <a:ln w="12700" cap="flat" cmpd="sng">
              <a:solidFill>
                <a:srgbClr val="F3A81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44"/>
            <p:cNvSpPr txBox="1"/>
            <p:nvPr/>
          </p:nvSpPr>
          <p:spPr>
            <a:xfrm rot="2142401">
              <a:off x="4745877" y="3234443"/>
              <a:ext cx="98402" cy="98402"/>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700"/>
                <a:buFont typeface="Avenir"/>
                <a:buNone/>
              </a:pPr>
              <a:endParaRPr sz="700">
                <a:solidFill>
                  <a:schemeClr val="dk1"/>
                </a:solidFill>
                <a:latin typeface="Avenir"/>
                <a:ea typeface="Avenir"/>
                <a:cs typeface="Avenir"/>
                <a:sym typeface="Avenir"/>
              </a:endParaRPr>
            </a:p>
          </p:txBody>
        </p:sp>
        <p:sp>
          <p:nvSpPr>
            <p:cNvPr id="616" name="Google Shape;616;p44"/>
            <p:cNvSpPr/>
            <p:nvPr/>
          </p:nvSpPr>
          <p:spPr>
            <a:xfrm>
              <a:off x="5594120" y="2859153"/>
              <a:ext cx="3995208" cy="1997604"/>
            </a:xfrm>
            <a:prstGeom prst="roundRect">
              <a:avLst>
                <a:gd name="adj" fmla="val 10000"/>
              </a:avLst>
            </a:prstGeom>
            <a:solidFill>
              <a:srgbClr val="FFED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44"/>
            <p:cNvSpPr txBox="1"/>
            <p:nvPr/>
          </p:nvSpPr>
          <p:spPr>
            <a:xfrm>
              <a:off x="5652628" y="2917661"/>
              <a:ext cx="3878192" cy="1880588"/>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Clr>
                  <a:srgbClr val="00A5AB"/>
                </a:buClr>
                <a:buSzPts val="2000"/>
                <a:buFont typeface="Corbel"/>
                <a:buNone/>
              </a:pPr>
              <a:r>
                <a:rPr lang="el-GR" sz="2000" b="1">
                  <a:solidFill>
                    <a:srgbClr val="00A5AB"/>
                  </a:solidFill>
                  <a:latin typeface="Corbel"/>
                  <a:ea typeface="Corbel"/>
                  <a:cs typeface="Corbel"/>
                  <a:sym typeface="Corbel"/>
                </a:rPr>
                <a:t>Άμεσοι μέθοδοι: </a:t>
              </a:r>
              <a:endParaRPr sz="2000" b="1">
                <a:solidFill>
                  <a:srgbClr val="00A5AB"/>
                </a:solidFill>
                <a:latin typeface="Corbel"/>
                <a:ea typeface="Corbel"/>
                <a:cs typeface="Corbel"/>
                <a:sym typeface="Corbel"/>
              </a:endParaRPr>
            </a:p>
            <a:p>
              <a:pPr marL="0" marR="0" lvl="0" indent="0" algn="ctr" rtl="0">
                <a:lnSpc>
                  <a:spcPct val="90000"/>
                </a:lnSpc>
                <a:spcBef>
                  <a:spcPts val="700"/>
                </a:spcBef>
                <a:spcAft>
                  <a:spcPts val="0"/>
                </a:spcAft>
                <a:buClr>
                  <a:srgbClr val="000000"/>
                </a:buClr>
                <a:buSzPts val="2000"/>
                <a:buFont typeface="Corbel"/>
                <a:buNone/>
              </a:pPr>
              <a:r>
                <a:rPr lang="el-GR" sz="2000">
                  <a:solidFill>
                    <a:srgbClr val="000000"/>
                  </a:solidFill>
                  <a:latin typeface="Corbel"/>
                  <a:ea typeface="Corbel"/>
                  <a:cs typeface="Corbel"/>
                  <a:sym typeface="Corbel"/>
                </a:rPr>
                <a:t>Πληροφορίες από το κοινό-στόχο.</a:t>
              </a:r>
              <a:endParaRPr sz="2000">
                <a:solidFill>
                  <a:srgbClr val="000000"/>
                </a:solidFill>
                <a:latin typeface="Corbel"/>
                <a:ea typeface="Corbel"/>
                <a:cs typeface="Corbel"/>
                <a:sym typeface="Corbel"/>
              </a:endParaRPr>
            </a:p>
          </p:txBody>
        </p:sp>
      </p:gr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621"/>
        <p:cNvGrpSpPr/>
        <p:nvPr/>
      </p:nvGrpSpPr>
      <p:grpSpPr>
        <a:xfrm>
          <a:off x="0" y="0"/>
          <a:ext cx="0" cy="0"/>
          <a:chOff x="0" y="0"/>
          <a:chExt cx="0" cy="0"/>
        </a:xfrm>
      </p:grpSpPr>
      <p:sp>
        <p:nvSpPr>
          <p:cNvPr id="622" name="Google Shape;622;p45"/>
          <p:cNvSpPr txBox="1"/>
          <p:nvPr/>
        </p:nvSpPr>
        <p:spPr>
          <a:xfrm>
            <a:off x="877080" y="1735552"/>
            <a:ext cx="10655555" cy="3477875"/>
          </a:xfrm>
          <a:prstGeom prst="rect">
            <a:avLst/>
          </a:prstGeom>
          <a:solidFill>
            <a:srgbClr val="FFF7E5"/>
          </a:solidFill>
          <a:ln w="9525"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R="0" lvl="0" algn="just" rtl="0">
              <a:spcBef>
                <a:spcPts val="0"/>
              </a:spcBef>
              <a:spcAft>
                <a:spcPts val="0"/>
              </a:spcAft>
              <a:buClr>
                <a:schemeClr val="dk1"/>
              </a:buClr>
              <a:buSzPts val="2000"/>
            </a:pPr>
            <a:r>
              <a:rPr lang="el-GR" sz="2000" b="1" dirty="0">
                <a:solidFill>
                  <a:schemeClr val="dk1"/>
                </a:solidFill>
                <a:latin typeface="Corbel"/>
                <a:ea typeface="Corbel"/>
                <a:cs typeface="Corbel"/>
                <a:sym typeface="Corbel"/>
              </a:rPr>
              <a:t>Είναι προτιμότερο να συλλέξει πληροφορίες άμεσα από το κοινό-στόχο, εάν είναι εφικτό</a:t>
            </a:r>
            <a:r>
              <a:rPr lang="el-GR" sz="2000" dirty="0">
                <a:solidFill>
                  <a:schemeClr val="dk1"/>
                </a:solidFill>
                <a:latin typeface="Corbel"/>
                <a:ea typeface="Corbel"/>
                <a:cs typeface="Corbel"/>
                <a:sym typeface="Corbel"/>
              </a:rPr>
              <a:t>.</a:t>
            </a:r>
            <a:endParaRPr dirty="0"/>
          </a:p>
          <a:p>
            <a:pPr marL="342900" marR="0" lvl="0" indent="-215900" algn="just" rtl="0">
              <a:spcBef>
                <a:spcPts val="0"/>
              </a:spcBef>
              <a:spcAft>
                <a:spcPts val="0"/>
              </a:spcAft>
              <a:buClr>
                <a:schemeClr val="dk1"/>
              </a:buClr>
              <a:buSzPts val="2000"/>
              <a:buFont typeface="Noto Sans Symbols"/>
              <a:buNone/>
            </a:pPr>
            <a:endParaRPr sz="2000" dirty="0">
              <a:solidFill>
                <a:schemeClr val="dk1"/>
              </a:solidFill>
              <a:latin typeface="Corbel"/>
              <a:ea typeface="Corbel"/>
              <a:cs typeface="Corbel"/>
              <a:sym typeface="Corbel"/>
            </a:endParaRPr>
          </a:p>
          <a:p>
            <a:pPr marL="342900" marR="0" lvl="0" indent="-342900" algn="just" rtl="0">
              <a:spcBef>
                <a:spcPts val="0"/>
              </a:spcBef>
              <a:spcAft>
                <a:spcPts val="0"/>
              </a:spcAft>
              <a:buClr>
                <a:schemeClr val="dk1"/>
              </a:buClr>
              <a:buSzPts val="2000"/>
              <a:buFont typeface="Noto Sans Symbols"/>
              <a:buChar char="▪"/>
            </a:pPr>
            <a:r>
              <a:rPr lang="el-GR" sz="2000" u="sng" dirty="0">
                <a:solidFill>
                  <a:schemeClr val="dk1"/>
                </a:solidFill>
                <a:latin typeface="Corbel"/>
                <a:ea typeface="Corbel"/>
                <a:cs typeface="Corbel"/>
                <a:sym typeface="Corbel"/>
              </a:rPr>
              <a:t>Μπορείτε να διεξάγετε έρευνες ή εκτενή ερωτηματολόγια </a:t>
            </a:r>
            <a:r>
              <a:rPr lang="el-GR" sz="2000" dirty="0">
                <a:solidFill>
                  <a:schemeClr val="dk1"/>
                </a:solidFill>
                <a:latin typeface="Corbel"/>
                <a:ea typeface="Corbel"/>
                <a:cs typeface="Corbel"/>
                <a:sym typeface="Corbel"/>
              </a:rPr>
              <a:t>χρησιμοποιώντας τα υπάρχοντα εργαλεία της παρέμβασης που σχεδιάσατε.</a:t>
            </a:r>
            <a:endParaRPr dirty="0"/>
          </a:p>
          <a:p>
            <a:pPr marL="342900" marR="0" lvl="0" indent="-215900" algn="just" rtl="0">
              <a:spcBef>
                <a:spcPts val="0"/>
              </a:spcBef>
              <a:spcAft>
                <a:spcPts val="0"/>
              </a:spcAft>
              <a:buClr>
                <a:schemeClr val="dk1"/>
              </a:buClr>
              <a:buSzPts val="2000"/>
              <a:buFont typeface="Noto Sans Symbols"/>
              <a:buNone/>
            </a:pPr>
            <a:endParaRPr sz="2000" dirty="0">
              <a:solidFill>
                <a:schemeClr val="dk1"/>
              </a:solidFill>
              <a:latin typeface="Corbel"/>
              <a:ea typeface="Corbel"/>
              <a:cs typeface="Corbel"/>
              <a:sym typeface="Corbel"/>
            </a:endParaRPr>
          </a:p>
          <a:p>
            <a:pPr marL="342900" marR="0" lvl="0" indent="-342900" algn="just" rtl="0">
              <a:spcBef>
                <a:spcPts val="0"/>
              </a:spcBef>
              <a:spcAft>
                <a:spcPts val="0"/>
              </a:spcAft>
              <a:buClr>
                <a:schemeClr val="dk1"/>
              </a:buClr>
              <a:buSzPts val="2000"/>
              <a:buFont typeface="Noto Sans Symbols"/>
              <a:buChar char="▪"/>
            </a:pPr>
            <a:r>
              <a:rPr lang="el-GR" sz="2000" u="sng" dirty="0">
                <a:solidFill>
                  <a:schemeClr val="dk1"/>
                </a:solidFill>
                <a:latin typeface="Corbel"/>
                <a:ea typeface="Corbel"/>
                <a:cs typeface="Corbel"/>
                <a:sym typeface="Corbel"/>
              </a:rPr>
              <a:t>Εάν το κοινό-στόχος δεν έχει υψηλό μορφωτικό επίπεδο</a:t>
            </a:r>
            <a:r>
              <a:rPr lang="el-GR" sz="2000" dirty="0">
                <a:solidFill>
                  <a:schemeClr val="dk1"/>
                </a:solidFill>
                <a:latin typeface="Corbel"/>
                <a:ea typeface="Corbel"/>
                <a:cs typeface="Corbel"/>
                <a:sym typeface="Corbel"/>
              </a:rPr>
              <a:t>, μπορείτε να κάνετε αυτές τις ερωτήσεις προφορικά και άτυπα, και να συμπληρώσετε τις απαντήσεις ο/η ίδιος/ ίδια.</a:t>
            </a:r>
            <a:endParaRPr dirty="0"/>
          </a:p>
          <a:p>
            <a:pPr marL="342900" marR="0" lvl="0" indent="-215900" algn="just" rtl="0">
              <a:spcBef>
                <a:spcPts val="0"/>
              </a:spcBef>
              <a:spcAft>
                <a:spcPts val="0"/>
              </a:spcAft>
              <a:buClr>
                <a:schemeClr val="dk1"/>
              </a:buClr>
              <a:buSzPts val="2000"/>
              <a:buFont typeface="Noto Sans Symbols"/>
              <a:buNone/>
            </a:pPr>
            <a:endParaRPr sz="2000" dirty="0">
              <a:solidFill>
                <a:schemeClr val="dk1"/>
              </a:solidFill>
              <a:latin typeface="Corbel"/>
              <a:ea typeface="Corbel"/>
              <a:cs typeface="Corbel"/>
              <a:sym typeface="Corbel"/>
            </a:endParaRPr>
          </a:p>
          <a:p>
            <a:pPr marL="342900" marR="0" lvl="0" indent="-342900" algn="just" rtl="0">
              <a:spcBef>
                <a:spcPts val="0"/>
              </a:spcBef>
              <a:spcAft>
                <a:spcPts val="0"/>
              </a:spcAft>
              <a:buClr>
                <a:schemeClr val="dk1"/>
              </a:buClr>
              <a:buSzPts val="2000"/>
              <a:buFont typeface="Noto Sans Symbols"/>
              <a:buChar char="▪"/>
            </a:pPr>
            <a:r>
              <a:rPr lang="el-GR" sz="2000" u="sng" dirty="0">
                <a:solidFill>
                  <a:schemeClr val="dk1"/>
                </a:solidFill>
                <a:latin typeface="Corbel"/>
                <a:ea typeface="Corbel"/>
                <a:cs typeface="Corbel"/>
                <a:sym typeface="Corbel"/>
              </a:rPr>
              <a:t>Η ανάπτυξη προσωπικών σχέσεων με την ομάδα είναι πολύ επιθυμητή</a:t>
            </a:r>
            <a:r>
              <a:rPr lang="el-GR" sz="2000" dirty="0">
                <a:solidFill>
                  <a:schemeClr val="dk1"/>
                </a:solidFill>
                <a:latin typeface="Corbel"/>
                <a:ea typeface="Corbel"/>
                <a:cs typeface="Corbel"/>
                <a:sym typeface="Corbel"/>
              </a:rPr>
              <a:t>, μπορείτε να διεξάγετε συνεντεύξεις εις βάθος με άτομα από το κοινό-στόχος, ή νέα άτομα κλειδιά, ή να τους πάρετε συνέντευξη καθώς φεύγουν από καταστήματα, κλινικές, ή αγορές.</a:t>
            </a:r>
            <a:endParaRPr sz="2000" dirty="0">
              <a:solidFill>
                <a:schemeClr val="dk1"/>
              </a:solidFill>
              <a:latin typeface="Corbel"/>
              <a:ea typeface="Corbel"/>
              <a:cs typeface="Corbel"/>
              <a:sym typeface="Corbel"/>
            </a:endParaRPr>
          </a:p>
        </p:txBody>
      </p:sp>
      <p:cxnSp>
        <p:nvCxnSpPr>
          <p:cNvPr id="623" name="Google Shape;623;p45"/>
          <p:cNvCxnSpPr/>
          <p:nvPr/>
        </p:nvCxnSpPr>
        <p:spPr>
          <a:xfrm>
            <a:off x="279755" y="1524000"/>
            <a:ext cx="11594193" cy="0"/>
          </a:xfrm>
          <a:prstGeom prst="straightConnector1">
            <a:avLst/>
          </a:prstGeom>
          <a:noFill/>
          <a:ln w="9525" cap="flat" cmpd="sng">
            <a:solidFill>
              <a:schemeClr val="accent5"/>
            </a:solidFill>
            <a:prstDash val="solid"/>
            <a:miter lim="800000"/>
            <a:headEnd type="none" w="sm" len="sm"/>
            <a:tailEnd type="none" w="sm" len="sm"/>
          </a:ln>
        </p:spPr>
      </p:cxnSp>
      <p:cxnSp>
        <p:nvCxnSpPr>
          <p:cNvPr id="624" name="Google Shape;624;p45"/>
          <p:cNvCxnSpPr/>
          <p:nvPr/>
        </p:nvCxnSpPr>
        <p:spPr>
          <a:xfrm>
            <a:off x="11873948" y="1524000"/>
            <a:ext cx="0" cy="4174435"/>
          </a:xfrm>
          <a:prstGeom prst="straightConnector1">
            <a:avLst/>
          </a:prstGeom>
          <a:noFill/>
          <a:ln w="9525" cap="flat" cmpd="sng">
            <a:solidFill>
              <a:schemeClr val="dk1"/>
            </a:solidFill>
            <a:prstDash val="solid"/>
            <a:miter lim="800000"/>
            <a:headEnd type="none" w="sm" len="sm"/>
            <a:tailEnd type="none" w="sm" len="sm"/>
          </a:ln>
        </p:spPr>
      </p:cxnSp>
      <p:cxnSp>
        <p:nvCxnSpPr>
          <p:cNvPr id="625" name="Google Shape;625;p45"/>
          <p:cNvCxnSpPr/>
          <p:nvPr/>
        </p:nvCxnSpPr>
        <p:spPr>
          <a:xfrm rot="10800000">
            <a:off x="279755" y="5698435"/>
            <a:ext cx="11594193" cy="0"/>
          </a:xfrm>
          <a:prstGeom prst="straightConnector1">
            <a:avLst/>
          </a:prstGeom>
          <a:noFill/>
          <a:ln w="9525" cap="flat" cmpd="sng">
            <a:solidFill>
              <a:schemeClr val="dk1"/>
            </a:solidFill>
            <a:prstDash val="solid"/>
            <a:miter lim="800000"/>
            <a:headEnd type="none" w="sm" len="sm"/>
            <a:tailEnd type="none" w="sm" len="sm"/>
          </a:ln>
        </p:spPr>
      </p:cxnSp>
      <p:cxnSp>
        <p:nvCxnSpPr>
          <p:cNvPr id="626" name="Google Shape;626;p45"/>
          <p:cNvCxnSpPr/>
          <p:nvPr/>
        </p:nvCxnSpPr>
        <p:spPr>
          <a:xfrm>
            <a:off x="279755" y="1524000"/>
            <a:ext cx="0" cy="4174435"/>
          </a:xfrm>
          <a:prstGeom prst="straightConnector1">
            <a:avLst/>
          </a:prstGeom>
          <a:noFill/>
          <a:ln w="9525" cap="flat" cmpd="sng">
            <a:solidFill>
              <a:schemeClr val="dk1"/>
            </a:solidFill>
            <a:prstDash val="solid"/>
            <a:miter lim="800000"/>
            <a:headEnd type="none" w="sm" len="sm"/>
            <a:tailEnd type="none" w="sm" len="sm"/>
          </a:ln>
        </p:spPr>
      </p:cxn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630">
          <a:extLst>
            <a:ext uri="{FF2B5EF4-FFF2-40B4-BE49-F238E27FC236}">
              <a16:creationId xmlns:a16="http://schemas.microsoft.com/office/drawing/2014/main" id="{ABED6F36-70E3-31DF-EE5C-3C50CDDA25F6}"/>
            </a:ext>
          </a:extLst>
        </p:cNvPr>
        <p:cNvGrpSpPr/>
        <p:nvPr/>
      </p:nvGrpSpPr>
      <p:grpSpPr>
        <a:xfrm>
          <a:off x="0" y="0"/>
          <a:ext cx="0" cy="0"/>
          <a:chOff x="0" y="0"/>
          <a:chExt cx="0" cy="0"/>
        </a:xfrm>
      </p:grpSpPr>
      <p:sp>
        <p:nvSpPr>
          <p:cNvPr id="631" name="Google Shape;631;p46">
            <a:extLst>
              <a:ext uri="{FF2B5EF4-FFF2-40B4-BE49-F238E27FC236}">
                <a16:creationId xmlns:a16="http://schemas.microsoft.com/office/drawing/2014/main" id="{D7772F4E-57AD-992A-BD15-EBAD258868CA}"/>
              </a:ext>
            </a:extLst>
          </p:cNvPr>
          <p:cNvSpPr txBox="1">
            <a:spLocks noGrp="1"/>
          </p:cNvSpPr>
          <p:nvPr>
            <p:ph type="body" idx="1"/>
          </p:nvPr>
        </p:nvSpPr>
        <p:spPr>
          <a:xfrm>
            <a:off x="8613648" y="1938528"/>
            <a:ext cx="2688336" cy="2990088"/>
          </a:xfrm>
          <a:prstGeom prst="rect">
            <a:avLst/>
          </a:prstGeom>
          <a:solidFill>
            <a:schemeClr val="accent1"/>
          </a:solid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chemeClr val="lt1"/>
              </a:buClr>
              <a:buSzPts val="2800"/>
              <a:buNone/>
            </a:pPr>
            <a:endParaRPr/>
          </a:p>
        </p:txBody>
      </p:sp>
      <p:pic>
        <p:nvPicPr>
          <p:cNvPr id="632" name="Google Shape;632;p46">
            <a:extLst>
              <a:ext uri="{FF2B5EF4-FFF2-40B4-BE49-F238E27FC236}">
                <a16:creationId xmlns:a16="http://schemas.microsoft.com/office/drawing/2014/main" id="{891D6132-6209-D10C-CB7C-8340FFEC41AF}"/>
              </a:ext>
            </a:extLst>
          </p:cNvPr>
          <p:cNvPicPr preferRelativeResize="0"/>
          <p:nvPr/>
        </p:nvPicPr>
        <p:blipFill rotWithShape="1">
          <a:blip r:embed="rId3">
            <a:alphaModFix/>
          </a:blip>
          <a:srcRect/>
          <a:stretch/>
        </p:blipFill>
        <p:spPr>
          <a:xfrm>
            <a:off x="7646504" y="1842051"/>
            <a:ext cx="3803375" cy="3246783"/>
          </a:xfrm>
          <a:prstGeom prst="rect">
            <a:avLst/>
          </a:prstGeom>
          <a:noFill/>
          <a:ln>
            <a:noFill/>
          </a:ln>
        </p:spPr>
      </p:pic>
      <p:sp>
        <p:nvSpPr>
          <p:cNvPr id="633" name="Google Shape;633;p46">
            <a:extLst>
              <a:ext uri="{FF2B5EF4-FFF2-40B4-BE49-F238E27FC236}">
                <a16:creationId xmlns:a16="http://schemas.microsoft.com/office/drawing/2014/main" id="{01B9E088-0D77-3B9C-DD2A-7D1F2C88A97F}"/>
              </a:ext>
            </a:extLst>
          </p:cNvPr>
          <p:cNvSpPr txBox="1"/>
          <p:nvPr/>
        </p:nvSpPr>
        <p:spPr>
          <a:xfrm>
            <a:off x="984801" y="1842051"/>
            <a:ext cx="6095999" cy="3416279"/>
          </a:xfrm>
          <a:prstGeom prst="rect">
            <a:avLst/>
          </a:prstGeom>
          <a:noFill/>
          <a:ln>
            <a:noFill/>
          </a:ln>
        </p:spPr>
        <p:txBody>
          <a:bodyPr spcFirstLastPara="1" wrap="square" lIns="91425" tIns="45700" rIns="91425" bIns="45700" anchor="t" anchorCtr="0">
            <a:spAutoFit/>
          </a:bodyPr>
          <a:lstStyle/>
          <a:p>
            <a:pPr marL="457200" marR="0" lvl="0" indent="-457200" algn="just" rtl="0">
              <a:spcBef>
                <a:spcPts val="0"/>
              </a:spcBef>
              <a:spcAft>
                <a:spcPts val="0"/>
              </a:spcAft>
              <a:buClr>
                <a:srgbClr val="0070C0"/>
              </a:buClr>
              <a:buSzPts val="2000"/>
              <a:buFont typeface="Corbel"/>
              <a:buAutoNum type="arabicPeriod"/>
            </a:pPr>
            <a:r>
              <a:rPr lang="el-GR" sz="2400" dirty="0">
                <a:solidFill>
                  <a:schemeClr val="dk1"/>
                </a:solidFill>
                <a:latin typeface="Corbel"/>
                <a:sym typeface="Corbel"/>
              </a:rPr>
              <a:t>Θέλετε να συλλέξετε πληροφορίες για τους καθοριστικούς παράγοντες της συμπεριφοράς – στόχου που επιλέξατε από την ομάδα – στόχο.</a:t>
            </a:r>
          </a:p>
          <a:p>
            <a:pPr marL="457200" marR="0" lvl="0" indent="-457200" algn="just" rtl="0">
              <a:spcBef>
                <a:spcPts val="0"/>
              </a:spcBef>
              <a:spcAft>
                <a:spcPts val="0"/>
              </a:spcAft>
              <a:buClr>
                <a:srgbClr val="0070C0"/>
              </a:buClr>
              <a:buSzPts val="2000"/>
              <a:buFont typeface="Corbel"/>
              <a:buAutoNum type="arabicPeriod"/>
            </a:pPr>
            <a:endParaRPr lang="el-GR" sz="2400" dirty="0">
              <a:solidFill>
                <a:schemeClr val="dk1"/>
              </a:solidFill>
              <a:latin typeface="Corbel"/>
              <a:sym typeface="Corbel"/>
            </a:endParaRPr>
          </a:p>
          <a:p>
            <a:pPr marL="457200" marR="0" lvl="0" indent="-457200" algn="just" rtl="0">
              <a:spcBef>
                <a:spcPts val="0"/>
              </a:spcBef>
              <a:spcAft>
                <a:spcPts val="0"/>
              </a:spcAft>
              <a:buClr>
                <a:srgbClr val="0070C0"/>
              </a:buClr>
              <a:buSzPts val="2000"/>
              <a:buFont typeface="Corbel"/>
              <a:buAutoNum type="arabicPeriod"/>
            </a:pPr>
            <a:r>
              <a:rPr lang="el-GR" sz="2400" dirty="0">
                <a:solidFill>
                  <a:schemeClr val="dk1"/>
                </a:solidFill>
                <a:latin typeface="Corbel"/>
                <a:sym typeface="Corbel"/>
              </a:rPr>
              <a:t>Χωριστείτε σε ομάδες των 2 ατόμων.</a:t>
            </a:r>
          </a:p>
          <a:p>
            <a:pPr marL="457200" marR="0" lvl="0" indent="-457200" algn="just" rtl="0">
              <a:spcBef>
                <a:spcPts val="0"/>
              </a:spcBef>
              <a:spcAft>
                <a:spcPts val="0"/>
              </a:spcAft>
              <a:buClr>
                <a:srgbClr val="0070C0"/>
              </a:buClr>
              <a:buSzPts val="2000"/>
              <a:buFont typeface="Corbel"/>
              <a:buAutoNum type="arabicPeriod"/>
            </a:pPr>
            <a:endParaRPr lang="el-GR" sz="2400" dirty="0">
              <a:solidFill>
                <a:schemeClr val="dk1"/>
              </a:solidFill>
              <a:latin typeface="Corbel"/>
              <a:sym typeface="Corbel"/>
            </a:endParaRPr>
          </a:p>
          <a:p>
            <a:pPr marL="457200" marR="0" lvl="0" indent="-457200" algn="just" rtl="0">
              <a:spcBef>
                <a:spcPts val="0"/>
              </a:spcBef>
              <a:spcAft>
                <a:spcPts val="0"/>
              </a:spcAft>
              <a:buClr>
                <a:srgbClr val="0070C0"/>
              </a:buClr>
              <a:buSzPts val="2000"/>
              <a:buFont typeface="Corbel"/>
              <a:buAutoNum type="arabicPeriod"/>
            </a:pPr>
            <a:r>
              <a:rPr lang="el-GR" sz="2400" dirty="0">
                <a:solidFill>
                  <a:schemeClr val="dk1"/>
                </a:solidFill>
                <a:latin typeface="Corbel"/>
                <a:sym typeface="Corbel"/>
              </a:rPr>
              <a:t>Δημιουργήστε το εργαλείο που θα τις συλλέγατε.</a:t>
            </a:r>
            <a:endParaRPr sz="2400" dirty="0"/>
          </a:p>
        </p:txBody>
      </p:sp>
    </p:spTree>
    <p:extLst>
      <p:ext uri="{BB962C8B-B14F-4D97-AF65-F5344CB8AC3E}">
        <p14:creationId xmlns:p14="http://schemas.microsoft.com/office/powerpoint/2010/main" val="22799778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630"/>
        <p:cNvGrpSpPr/>
        <p:nvPr/>
      </p:nvGrpSpPr>
      <p:grpSpPr>
        <a:xfrm>
          <a:off x="0" y="0"/>
          <a:ext cx="0" cy="0"/>
          <a:chOff x="0" y="0"/>
          <a:chExt cx="0" cy="0"/>
        </a:xfrm>
      </p:grpSpPr>
      <p:sp>
        <p:nvSpPr>
          <p:cNvPr id="631" name="Google Shape;631;p46"/>
          <p:cNvSpPr txBox="1">
            <a:spLocks noGrp="1"/>
          </p:cNvSpPr>
          <p:nvPr>
            <p:ph type="body" idx="1"/>
          </p:nvPr>
        </p:nvSpPr>
        <p:spPr>
          <a:xfrm>
            <a:off x="8613648" y="1938528"/>
            <a:ext cx="2688336" cy="2990088"/>
          </a:xfrm>
          <a:prstGeom prst="rect">
            <a:avLst/>
          </a:prstGeom>
          <a:solidFill>
            <a:schemeClr val="accent1"/>
          </a:solid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chemeClr val="lt1"/>
              </a:buClr>
              <a:buSzPts val="2800"/>
              <a:buNone/>
            </a:pPr>
            <a:endParaRPr/>
          </a:p>
        </p:txBody>
      </p:sp>
      <p:pic>
        <p:nvPicPr>
          <p:cNvPr id="632" name="Google Shape;632;p46"/>
          <p:cNvPicPr preferRelativeResize="0"/>
          <p:nvPr/>
        </p:nvPicPr>
        <p:blipFill rotWithShape="1">
          <a:blip r:embed="rId3">
            <a:alphaModFix/>
          </a:blip>
          <a:srcRect/>
          <a:stretch/>
        </p:blipFill>
        <p:spPr>
          <a:xfrm>
            <a:off x="7646504" y="1842051"/>
            <a:ext cx="3803375" cy="3246783"/>
          </a:xfrm>
          <a:prstGeom prst="rect">
            <a:avLst/>
          </a:prstGeom>
          <a:noFill/>
          <a:ln>
            <a:noFill/>
          </a:ln>
        </p:spPr>
      </p:pic>
      <p:sp>
        <p:nvSpPr>
          <p:cNvPr id="633" name="Google Shape;633;p46"/>
          <p:cNvSpPr txBox="1"/>
          <p:nvPr/>
        </p:nvSpPr>
        <p:spPr>
          <a:xfrm>
            <a:off x="1003851" y="2151727"/>
            <a:ext cx="6095999" cy="2554545"/>
          </a:xfrm>
          <a:prstGeom prst="rect">
            <a:avLst/>
          </a:prstGeom>
          <a:noFill/>
          <a:ln>
            <a:noFill/>
          </a:ln>
        </p:spPr>
        <p:txBody>
          <a:bodyPr spcFirstLastPara="1" wrap="square" lIns="91425" tIns="45700" rIns="91425" bIns="45700" anchor="t" anchorCtr="0">
            <a:spAutoFit/>
          </a:bodyPr>
          <a:lstStyle/>
          <a:p>
            <a:pPr marL="457200" marR="0" lvl="0" indent="-457200" algn="just" rtl="0">
              <a:spcBef>
                <a:spcPts val="0"/>
              </a:spcBef>
              <a:spcAft>
                <a:spcPts val="0"/>
              </a:spcAft>
              <a:buClr>
                <a:srgbClr val="0070C0"/>
              </a:buClr>
              <a:buSzPts val="2000"/>
              <a:buFont typeface="Corbel"/>
              <a:buAutoNum type="arabicPeriod"/>
            </a:pPr>
            <a:r>
              <a:rPr lang="el-GR" sz="2000">
                <a:solidFill>
                  <a:schemeClr val="dk1"/>
                </a:solidFill>
                <a:latin typeface="Corbel"/>
                <a:ea typeface="Corbel"/>
                <a:cs typeface="Corbel"/>
                <a:sym typeface="Corbel"/>
              </a:rPr>
              <a:t>Στην παρακάτω περίπτωση για κάθε μια συμπεριφορά ονοματίστε τον καθοριστικό παράγοντα που βλέπετε από τη λίστα που δίνεται.</a:t>
            </a:r>
            <a:endParaRPr/>
          </a:p>
          <a:p>
            <a:pPr marL="457200" marR="0" lvl="0" indent="-330200" algn="just" rtl="0">
              <a:spcBef>
                <a:spcPts val="0"/>
              </a:spcBef>
              <a:spcAft>
                <a:spcPts val="0"/>
              </a:spcAft>
              <a:buClr>
                <a:srgbClr val="0070C0"/>
              </a:buClr>
              <a:buSzPts val="2000"/>
              <a:buFont typeface="Avenir"/>
              <a:buNone/>
            </a:pPr>
            <a:endParaRPr sz="2000">
              <a:solidFill>
                <a:schemeClr val="dk1"/>
              </a:solidFill>
              <a:latin typeface="Corbel"/>
              <a:ea typeface="Corbel"/>
              <a:cs typeface="Corbel"/>
              <a:sym typeface="Corbel"/>
            </a:endParaRPr>
          </a:p>
          <a:p>
            <a:pPr marL="457200" marR="0" lvl="0" indent="-330200" algn="just" rtl="0">
              <a:spcBef>
                <a:spcPts val="0"/>
              </a:spcBef>
              <a:spcAft>
                <a:spcPts val="0"/>
              </a:spcAft>
              <a:buClr>
                <a:srgbClr val="0070C0"/>
              </a:buClr>
              <a:buSzPts val="2000"/>
              <a:buFont typeface="Avenir"/>
              <a:buNone/>
            </a:pPr>
            <a:endParaRPr sz="2000">
              <a:solidFill>
                <a:schemeClr val="dk1"/>
              </a:solidFill>
              <a:latin typeface="Corbel"/>
              <a:ea typeface="Corbel"/>
              <a:cs typeface="Corbel"/>
              <a:sym typeface="Corbel"/>
            </a:endParaRPr>
          </a:p>
          <a:p>
            <a:pPr marL="457200" marR="0" lvl="0" indent="-457200" algn="just" rtl="0">
              <a:spcBef>
                <a:spcPts val="0"/>
              </a:spcBef>
              <a:spcAft>
                <a:spcPts val="0"/>
              </a:spcAft>
              <a:buClr>
                <a:srgbClr val="0070C0"/>
              </a:buClr>
              <a:buSzPts val="2000"/>
              <a:buFont typeface="Corbel"/>
              <a:buAutoNum type="arabicPeriod"/>
            </a:pPr>
            <a:r>
              <a:rPr lang="el-GR" sz="2000">
                <a:solidFill>
                  <a:schemeClr val="dk1"/>
                </a:solidFill>
                <a:latin typeface="Corbel"/>
                <a:ea typeface="Corbel"/>
                <a:cs typeface="Corbel"/>
                <a:sym typeface="Corbel"/>
              </a:rPr>
              <a:t>Εντοπίστε τις δεξιότητες που θα επιτρέψουν στο κοινό-στόχο να αλλάξει τις συμπεριφορές του.</a:t>
            </a:r>
            <a:endParaRPr/>
          </a:p>
          <a:p>
            <a:pPr marL="0" marR="0" lvl="0" indent="0" algn="just" rtl="0">
              <a:spcBef>
                <a:spcPts val="0"/>
              </a:spcBef>
              <a:spcAft>
                <a:spcPts val="0"/>
              </a:spcAft>
              <a:buNone/>
            </a:pPr>
            <a:endParaRPr sz="2000">
              <a:solidFill>
                <a:schemeClr val="dk1"/>
              </a:solidFill>
              <a:latin typeface="Corbel"/>
              <a:ea typeface="Corbel"/>
              <a:cs typeface="Corbel"/>
              <a:sym typeface="Corbe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637"/>
        <p:cNvGrpSpPr/>
        <p:nvPr/>
      </p:nvGrpSpPr>
      <p:grpSpPr>
        <a:xfrm>
          <a:off x="0" y="0"/>
          <a:ext cx="0" cy="0"/>
          <a:chOff x="0" y="0"/>
          <a:chExt cx="0" cy="0"/>
        </a:xfrm>
      </p:grpSpPr>
      <p:sp>
        <p:nvSpPr>
          <p:cNvPr id="638" name="Google Shape;638;p47"/>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2"/>
              </a:buClr>
              <a:buSzPts val="2800"/>
              <a:buFont typeface="Corbel"/>
              <a:buNone/>
            </a:pPr>
            <a:r>
              <a:rPr lang="el-GR" sz="2800">
                <a:solidFill>
                  <a:schemeClr val="accent2"/>
                </a:solidFill>
                <a:latin typeface="Corbel"/>
                <a:ea typeface="Corbel"/>
                <a:cs typeface="Corbel"/>
                <a:sym typeface="Corbel"/>
              </a:rPr>
              <a:t>Μελέτη Περιστατικού: Η Διαδικασία DESIGN στην Πράξη </a:t>
            </a:r>
            <a:br>
              <a:rPr lang="el-GR" sz="2800">
                <a:solidFill>
                  <a:schemeClr val="accent2"/>
                </a:solidFill>
                <a:latin typeface="Corbel"/>
                <a:ea typeface="Corbel"/>
                <a:cs typeface="Corbel"/>
                <a:sym typeface="Corbel"/>
              </a:rPr>
            </a:br>
            <a:r>
              <a:rPr lang="el-GR" sz="2800">
                <a:solidFill>
                  <a:schemeClr val="accent2"/>
                </a:solidFill>
                <a:latin typeface="Corbel"/>
                <a:ea typeface="Corbel"/>
                <a:cs typeface="Corbel"/>
                <a:sym typeface="Corbel"/>
              </a:rPr>
              <a:t> </a:t>
            </a:r>
            <a:r>
              <a:rPr lang="el-GR" sz="2800">
                <a:solidFill>
                  <a:schemeClr val="accent1"/>
                </a:solidFill>
                <a:latin typeface="Corbel"/>
                <a:ea typeface="Corbel"/>
                <a:cs typeface="Corbel"/>
                <a:sym typeface="Corbel"/>
              </a:rPr>
              <a:t>Βήμα 1 (Παράδειγμα)</a:t>
            </a:r>
            <a:endParaRPr sz="2800">
              <a:solidFill>
                <a:schemeClr val="accent1"/>
              </a:solidFill>
              <a:latin typeface="Corbel"/>
              <a:ea typeface="Corbel"/>
              <a:cs typeface="Corbel"/>
              <a:sym typeface="Corbel"/>
            </a:endParaRPr>
          </a:p>
        </p:txBody>
      </p:sp>
      <p:sp>
        <p:nvSpPr>
          <p:cNvPr id="639" name="Google Shape;639;p47"/>
          <p:cNvSpPr txBox="1"/>
          <p:nvPr/>
        </p:nvSpPr>
        <p:spPr>
          <a:xfrm>
            <a:off x="560832" y="2336702"/>
            <a:ext cx="11277600" cy="378565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000" b="1">
                <a:solidFill>
                  <a:schemeClr val="dk1"/>
                </a:solidFill>
                <a:latin typeface="Corbel"/>
                <a:ea typeface="Corbel"/>
                <a:cs typeface="Corbel"/>
                <a:sym typeface="Corbel"/>
              </a:rPr>
              <a:t>"Ανέλαβε δράση: τρώγοντας καλύτερα και όντας υγιής" </a:t>
            </a:r>
            <a:r>
              <a:rPr lang="el-GR" sz="2000">
                <a:solidFill>
                  <a:schemeClr val="dk1"/>
                </a:solidFill>
                <a:latin typeface="Corbel"/>
                <a:ea typeface="Corbel"/>
                <a:cs typeface="Corbel"/>
                <a:sym typeface="Corbel"/>
              </a:rPr>
              <a:t>ως παρέμβαση. </a:t>
            </a:r>
            <a:endParaRPr/>
          </a:p>
          <a:p>
            <a:pPr marL="0" marR="0" lvl="0" indent="0" algn="ctr" rtl="0">
              <a:spcBef>
                <a:spcPts val="0"/>
              </a:spcBef>
              <a:spcAft>
                <a:spcPts val="0"/>
              </a:spcAft>
              <a:buNone/>
            </a:pPr>
            <a:r>
              <a:rPr lang="el-GR" sz="2000">
                <a:solidFill>
                  <a:schemeClr val="dk1"/>
                </a:solidFill>
                <a:latin typeface="Corbel"/>
                <a:ea typeface="Corbel"/>
                <a:cs typeface="Corbel"/>
                <a:sym typeface="Corbel"/>
              </a:rPr>
              <a:t>Η Υπηρεσία ταυτοποίησε τις 4 ακόλουθες συμπεριφορές αλλαγής για το κοινό-στόχο των μαθητών του γυμνασίου:</a:t>
            </a:r>
            <a:endParaRPr sz="2000">
              <a:solidFill>
                <a:schemeClr val="dk1"/>
              </a:solidFill>
              <a:latin typeface="Corbel"/>
              <a:ea typeface="Corbel"/>
              <a:cs typeface="Corbel"/>
              <a:sym typeface="Corbel"/>
            </a:endParaRPr>
          </a:p>
          <a:p>
            <a:pPr marL="0" marR="0" lvl="0" indent="0" algn="just" rtl="0">
              <a:spcBef>
                <a:spcPts val="0"/>
              </a:spcBef>
              <a:spcAft>
                <a:spcPts val="0"/>
              </a:spcAft>
              <a:buNone/>
            </a:pPr>
            <a:endParaRPr sz="2000">
              <a:solidFill>
                <a:schemeClr val="dk1"/>
              </a:solidFill>
              <a:latin typeface="Corbel"/>
              <a:ea typeface="Corbel"/>
              <a:cs typeface="Corbel"/>
              <a:sym typeface="Corbel"/>
            </a:endParaRPr>
          </a:p>
          <a:p>
            <a:pPr marL="0" marR="0" lvl="0" indent="0" algn="just" rtl="0">
              <a:spcBef>
                <a:spcPts val="0"/>
              </a:spcBef>
              <a:spcAft>
                <a:spcPts val="0"/>
              </a:spcAft>
              <a:buNone/>
            </a:pPr>
            <a:endParaRPr sz="2000">
              <a:solidFill>
                <a:schemeClr val="dk1"/>
              </a:solidFill>
              <a:latin typeface="Corbel"/>
              <a:ea typeface="Corbel"/>
              <a:cs typeface="Corbel"/>
              <a:sym typeface="Corbel"/>
            </a:endParaRPr>
          </a:p>
          <a:p>
            <a:pPr marL="342900" marR="0" lvl="0" indent="-342900" algn="just" rtl="0">
              <a:spcBef>
                <a:spcPts val="0"/>
              </a:spcBef>
              <a:spcAft>
                <a:spcPts val="0"/>
              </a:spcAft>
              <a:buClr>
                <a:schemeClr val="accent2"/>
              </a:buClr>
              <a:buSzPts val="2000"/>
              <a:buFont typeface="Noto Sans Symbols"/>
              <a:buChar char="✔"/>
            </a:pPr>
            <a:r>
              <a:rPr lang="el-GR" sz="2000">
                <a:solidFill>
                  <a:schemeClr val="dk1"/>
                </a:solidFill>
                <a:latin typeface="Corbel"/>
                <a:ea typeface="Corbel"/>
                <a:cs typeface="Corbel"/>
                <a:sym typeface="Corbel"/>
              </a:rPr>
              <a:t>Αύξηση κατανάλωσης φρούτων και λαχανικών</a:t>
            </a:r>
            <a:endParaRPr sz="2000">
              <a:solidFill>
                <a:schemeClr val="dk1"/>
              </a:solidFill>
              <a:latin typeface="Corbel"/>
              <a:ea typeface="Corbel"/>
              <a:cs typeface="Corbel"/>
              <a:sym typeface="Corbel"/>
            </a:endParaRPr>
          </a:p>
          <a:p>
            <a:pPr marL="342900" marR="0" lvl="0" indent="-215900" algn="just" rtl="0">
              <a:spcBef>
                <a:spcPts val="0"/>
              </a:spcBef>
              <a:spcAft>
                <a:spcPts val="0"/>
              </a:spcAft>
              <a:buClr>
                <a:schemeClr val="accent2"/>
              </a:buClr>
              <a:buSzPts val="2000"/>
              <a:buFont typeface="Noto Sans Symbols"/>
              <a:buNone/>
            </a:pPr>
            <a:endParaRPr sz="2000">
              <a:solidFill>
                <a:schemeClr val="dk1"/>
              </a:solidFill>
              <a:latin typeface="Corbel"/>
              <a:ea typeface="Corbel"/>
              <a:cs typeface="Corbel"/>
              <a:sym typeface="Corbel"/>
            </a:endParaRPr>
          </a:p>
          <a:p>
            <a:pPr marL="342900" marR="0" lvl="0" indent="-342900" algn="just" rtl="0">
              <a:spcBef>
                <a:spcPts val="0"/>
              </a:spcBef>
              <a:spcAft>
                <a:spcPts val="0"/>
              </a:spcAft>
              <a:buClr>
                <a:schemeClr val="accent2"/>
              </a:buClr>
              <a:buSzPts val="2000"/>
              <a:buFont typeface="Noto Sans Symbols"/>
              <a:buChar char="✔"/>
            </a:pPr>
            <a:r>
              <a:rPr lang="el-GR" sz="2000">
                <a:solidFill>
                  <a:schemeClr val="dk1"/>
                </a:solidFill>
                <a:latin typeface="Corbel"/>
                <a:ea typeface="Corbel"/>
                <a:cs typeface="Corbel"/>
                <a:sym typeface="Corbel"/>
              </a:rPr>
              <a:t>Μείωση της κατανάλωσης των σακχαρούχων ροφημάτων</a:t>
            </a:r>
            <a:endParaRPr sz="2000">
              <a:solidFill>
                <a:schemeClr val="dk1"/>
              </a:solidFill>
              <a:latin typeface="Corbel"/>
              <a:ea typeface="Corbel"/>
              <a:cs typeface="Corbel"/>
              <a:sym typeface="Corbel"/>
            </a:endParaRPr>
          </a:p>
          <a:p>
            <a:pPr marL="342900" marR="0" lvl="0" indent="-215900" algn="just" rtl="0">
              <a:spcBef>
                <a:spcPts val="0"/>
              </a:spcBef>
              <a:spcAft>
                <a:spcPts val="0"/>
              </a:spcAft>
              <a:buClr>
                <a:schemeClr val="accent2"/>
              </a:buClr>
              <a:buSzPts val="2000"/>
              <a:buFont typeface="Noto Sans Symbols"/>
              <a:buNone/>
            </a:pPr>
            <a:endParaRPr sz="2000">
              <a:solidFill>
                <a:schemeClr val="dk1"/>
              </a:solidFill>
              <a:latin typeface="Corbel"/>
              <a:ea typeface="Corbel"/>
              <a:cs typeface="Corbel"/>
              <a:sym typeface="Corbel"/>
            </a:endParaRPr>
          </a:p>
          <a:p>
            <a:pPr marL="342900" marR="0" lvl="0" indent="-342900" algn="just" rtl="0">
              <a:spcBef>
                <a:spcPts val="0"/>
              </a:spcBef>
              <a:spcAft>
                <a:spcPts val="0"/>
              </a:spcAft>
              <a:buClr>
                <a:schemeClr val="accent2"/>
              </a:buClr>
              <a:buSzPts val="2000"/>
              <a:buFont typeface="Noto Sans Symbols"/>
              <a:buChar char="✔"/>
            </a:pPr>
            <a:r>
              <a:rPr lang="el-GR" sz="2000">
                <a:solidFill>
                  <a:schemeClr val="dk1"/>
                </a:solidFill>
                <a:latin typeface="Corbel"/>
                <a:ea typeface="Corbel"/>
                <a:cs typeface="Corbel"/>
                <a:sym typeface="Corbel"/>
              </a:rPr>
              <a:t>Μείωση της κατανάλωσης των συσκευασμένων, υψηλά επεξεργασμένων, ενεργειακά πυκνών σνακ</a:t>
            </a:r>
            <a:endParaRPr sz="2000">
              <a:solidFill>
                <a:schemeClr val="dk1"/>
              </a:solidFill>
              <a:latin typeface="Corbel"/>
              <a:ea typeface="Corbel"/>
              <a:cs typeface="Corbel"/>
              <a:sym typeface="Corbel"/>
            </a:endParaRPr>
          </a:p>
          <a:p>
            <a:pPr marL="342900" marR="0" lvl="0" indent="-215900" algn="just" rtl="0">
              <a:spcBef>
                <a:spcPts val="0"/>
              </a:spcBef>
              <a:spcAft>
                <a:spcPts val="0"/>
              </a:spcAft>
              <a:buClr>
                <a:schemeClr val="accent2"/>
              </a:buClr>
              <a:buSzPts val="2000"/>
              <a:buFont typeface="Noto Sans Symbols"/>
              <a:buNone/>
            </a:pPr>
            <a:endParaRPr sz="2000">
              <a:solidFill>
                <a:schemeClr val="dk1"/>
              </a:solidFill>
              <a:latin typeface="Corbel"/>
              <a:ea typeface="Corbel"/>
              <a:cs typeface="Corbel"/>
              <a:sym typeface="Corbel"/>
            </a:endParaRPr>
          </a:p>
          <a:p>
            <a:pPr marL="342900" marR="0" lvl="0" indent="-342900" algn="just" rtl="0">
              <a:spcBef>
                <a:spcPts val="0"/>
              </a:spcBef>
              <a:spcAft>
                <a:spcPts val="0"/>
              </a:spcAft>
              <a:buClr>
                <a:schemeClr val="accent2"/>
              </a:buClr>
              <a:buSzPts val="2000"/>
              <a:buFont typeface="Noto Sans Symbols"/>
              <a:buChar char="✔"/>
            </a:pPr>
            <a:r>
              <a:rPr lang="el-GR" sz="2000">
                <a:solidFill>
                  <a:schemeClr val="dk1"/>
                </a:solidFill>
                <a:latin typeface="Corbel"/>
                <a:ea typeface="Corbel"/>
                <a:cs typeface="Corbel"/>
                <a:sym typeface="Corbel"/>
              </a:rPr>
              <a:t>Αύξηση της σωματικής δραστηριότητας </a:t>
            </a:r>
            <a:endParaRPr sz="2000">
              <a:solidFill>
                <a:schemeClr val="dk1"/>
              </a:solidFill>
              <a:latin typeface="Corbel"/>
              <a:ea typeface="Corbel"/>
              <a:cs typeface="Corbel"/>
              <a:sym typeface="Corbe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663"/>
        <p:cNvGrpSpPr/>
        <p:nvPr/>
      </p:nvGrpSpPr>
      <p:grpSpPr>
        <a:xfrm>
          <a:off x="0" y="0"/>
          <a:ext cx="0" cy="0"/>
          <a:chOff x="0" y="0"/>
          <a:chExt cx="0" cy="0"/>
        </a:xfrm>
      </p:grpSpPr>
      <p:sp>
        <p:nvSpPr>
          <p:cNvPr id="664" name="Google Shape;664;p49"/>
          <p:cNvSpPr txBox="1">
            <a:spLocks noGrp="1"/>
          </p:cNvSpPr>
          <p:nvPr>
            <p:ph type="title"/>
          </p:nvPr>
        </p:nvSpPr>
        <p:spPr>
          <a:xfrm>
            <a:off x="1134229" y="250060"/>
            <a:ext cx="10168128" cy="117957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2"/>
              </a:buClr>
              <a:buSzPts val="2800"/>
              <a:buFont typeface="Corbel"/>
              <a:buNone/>
            </a:pPr>
            <a:r>
              <a:rPr lang="el-GR" sz="2800">
                <a:solidFill>
                  <a:schemeClr val="accent2"/>
                </a:solidFill>
                <a:latin typeface="Corbel"/>
                <a:ea typeface="Corbel"/>
                <a:cs typeface="Corbel"/>
                <a:sym typeface="Corbel"/>
              </a:rPr>
              <a:t>Μελέτη Περιστατικού: Η Διαδικασία DESIGN στην Πράξη </a:t>
            </a:r>
            <a:br>
              <a:rPr lang="el-GR" sz="2800">
                <a:solidFill>
                  <a:schemeClr val="accent2"/>
                </a:solidFill>
                <a:latin typeface="Corbel"/>
                <a:ea typeface="Corbel"/>
                <a:cs typeface="Corbel"/>
                <a:sym typeface="Corbel"/>
              </a:rPr>
            </a:br>
            <a:r>
              <a:rPr lang="el-GR" sz="2800">
                <a:solidFill>
                  <a:schemeClr val="accent1"/>
                </a:solidFill>
                <a:latin typeface="Corbel"/>
                <a:ea typeface="Corbel"/>
                <a:cs typeface="Corbel"/>
                <a:sym typeface="Corbel"/>
              </a:rPr>
              <a:t>Βήμα 2 (Παράδειγμα)</a:t>
            </a:r>
            <a:endParaRPr sz="2800">
              <a:solidFill>
                <a:schemeClr val="accent1"/>
              </a:solidFill>
              <a:latin typeface="Corbel"/>
              <a:ea typeface="Corbel"/>
              <a:cs typeface="Corbel"/>
              <a:sym typeface="Corbel"/>
            </a:endParaRPr>
          </a:p>
        </p:txBody>
      </p:sp>
      <p:graphicFrame>
        <p:nvGraphicFramePr>
          <p:cNvPr id="665" name="Google Shape;665;p49"/>
          <p:cNvGraphicFramePr/>
          <p:nvPr/>
        </p:nvGraphicFramePr>
        <p:xfrm>
          <a:off x="303245" y="1632651"/>
          <a:ext cx="11585525" cy="5090250"/>
        </p:xfrm>
        <a:graphic>
          <a:graphicData uri="http://schemas.openxmlformats.org/drawingml/2006/table">
            <a:tbl>
              <a:tblPr firstRow="1" bandRow="1">
                <a:noFill/>
                <a:tableStyleId>{1543B40C-B6E8-4CAC-822A-88FC5E7A0D06}</a:tableStyleId>
              </a:tblPr>
              <a:tblGrid>
                <a:gridCol w="7773000">
                  <a:extLst>
                    <a:ext uri="{9D8B030D-6E8A-4147-A177-3AD203B41FA5}">
                      <a16:colId xmlns:a16="http://schemas.microsoft.com/office/drawing/2014/main" val="20000"/>
                    </a:ext>
                  </a:extLst>
                </a:gridCol>
                <a:gridCol w="3812525">
                  <a:extLst>
                    <a:ext uri="{9D8B030D-6E8A-4147-A177-3AD203B41FA5}">
                      <a16:colId xmlns:a16="http://schemas.microsoft.com/office/drawing/2014/main" val="20001"/>
                    </a:ext>
                  </a:extLst>
                </a:gridCol>
              </a:tblGrid>
              <a:tr h="370850">
                <a:tc>
                  <a:txBody>
                    <a:bodyPr/>
                    <a:lstStyle/>
                    <a:p>
                      <a:pPr marL="0" marR="0" lvl="0" indent="0" algn="l" rtl="0">
                        <a:spcBef>
                          <a:spcPts val="0"/>
                        </a:spcBef>
                        <a:spcAft>
                          <a:spcPts val="0"/>
                        </a:spcAft>
                        <a:buNone/>
                      </a:pPr>
                      <a:r>
                        <a:rPr lang="el-GR" sz="1500"/>
                        <a:t>Συμπεριφορές που ταυτοποιήθηκαν από το κοινό-στόχος</a:t>
                      </a:r>
                      <a:endParaRPr sz="1500"/>
                    </a:p>
                  </a:txBody>
                  <a:tcPr marL="91450" marR="91450" marT="45725" marB="45725"/>
                </a:tc>
                <a:tc>
                  <a:txBody>
                    <a:bodyPr/>
                    <a:lstStyle/>
                    <a:p>
                      <a:pPr marL="0" marR="0" lvl="0" indent="0" algn="l" rtl="0">
                        <a:spcBef>
                          <a:spcPts val="0"/>
                        </a:spcBef>
                        <a:spcAft>
                          <a:spcPts val="0"/>
                        </a:spcAft>
                        <a:buNone/>
                      </a:pPr>
                      <a:r>
                        <a:rPr lang="el-GR" sz="1500"/>
                        <a:t>Ψυχοκοινωνικοί καθοριστικοί παράγοντες</a:t>
                      </a:r>
                      <a:endParaRPr sz="150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l-GR" sz="1500"/>
                        <a:t>Τα έφηβα κορίτσια λένε ότι θα κατανάλωναν φρούτα και λαχανικά, εάν είχαν ωραία γεύση.</a:t>
                      </a:r>
                      <a:endParaRPr sz="1500"/>
                    </a:p>
                  </a:txBody>
                  <a:tcPr marL="91450" marR="91450" marT="45725" marB="45725"/>
                </a:tc>
                <a:tc>
                  <a:txBody>
                    <a:bodyPr/>
                    <a:lstStyle/>
                    <a:p>
                      <a:pPr marL="0" marR="0" lvl="0" indent="0" algn="l" rtl="0">
                        <a:spcBef>
                          <a:spcPts val="0"/>
                        </a:spcBef>
                        <a:spcAft>
                          <a:spcPts val="0"/>
                        </a:spcAft>
                        <a:buNone/>
                      </a:pPr>
                      <a:endParaRPr sz="150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l-GR" sz="1500"/>
                        <a:t>Τα έφηβα κορίτσια λένε ότι θα κατανάλωναν φρούτα και λαχανικά στο σχολείο, εάν θεωρούνταν “cool” από τους συνομηλίκους.</a:t>
                      </a:r>
                      <a:endParaRPr sz="1500"/>
                    </a:p>
                  </a:txBody>
                  <a:tcPr marL="91450" marR="91450" marT="45725" marB="45725"/>
                </a:tc>
                <a:tc>
                  <a:txBody>
                    <a:bodyPr/>
                    <a:lstStyle/>
                    <a:p>
                      <a:pPr marL="0" marR="0" lvl="0" indent="0" algn="l" rtl="0">
                        <a:spcBef>
                          <a:spcPts val="0"/>
                        </a:spcBef>
                        <a:spcAft>
                          <a:spcPts val="0"/>
                        </a:spcAft>
                        <a:buNone/>
                      </a:pPr>
                      <a:endParaRPr sz="1500"/>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spcBef>
                          <a:spcPts val="0"/>
                        </a:spcBef>
                        <a:spcAft>
                          <a:spcPts val="0"/>
                        </a:spcAft>
                        <a:buNone/>
                      </a:pPr>
                      <a:r>
                        <a:rPr lang="el-GR" sz="1500"/>
                        <a:t>Οι μαθητές λένε ότι θα ήθελαν να γνωρίζουν συγκεκριμένα τα πλεονεκτήματα της κατανάλωσης φρούτων και λαχανικών πώς διατηρούν το σώμα υγιές και βοηθούν στη διατήρηση του βάρους.</a:t>
                      </a:r>
                      <a:endParaRPr sz="1500"/>
                    </a:p>
                  </a:txBody>
                  <a:tcPr marL="91450" marR="91450" marT="45725" marB="45725"/>
                </a:tc>
                <a:tc>
                  <a:txBody>
                    <a:bodyPr/>
                    <a:lstStyle/>
                    <a:p>
                      <a:pPr marL="0" marR="0" lvl="0" indent="0" algn="l" rtl="0">
                        <a:spcBef>
                          <a:spcPts val="0"/>
                        </a:spcBef>
                        <a:spcAft>
                          <a:spcPts val="0"/>
                        </a:spcAft>
                        <a:buNone/>
                      </a:pPr>
                      <a:endParaRPr sz="1500"/>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spcBef>
                          <a:spcPts val="0"/>
                        </a:spcBef>
                        <a:spcAft>
                          <a:spcPts val="0"/>
                        </a:spcAft>
                        <a:buNone/>
                      </a:pPr>
                      <a:r>
                        <a:rPr lang="el-GR" sz="1500"/>
                        <a:t>Οι μαθητές δεν έχουν καμία ιδέα, σχετικά με τον κίνδυνο της υγείας που σχετίζεται με τη μειωμένη κατανάλωση φρούτων και λαχανικών.</a:t>
                      </a:r>
                      <a:endParaRPr sz="1500"/>
                    </a:p>
                  </a:txBody>
                  <a:tcPr marL="91450" marR="91450" marT="45725" marB="45725"/>
                </a:tc>
                <a:tc>
                  <a:txBody>
                    <a:bodyPr/>
                    <a:lstStyle/>
                    <a:p>
                      <a:pPr marL="0" marR="0" lvl="0" indent="0" algn="l" rtl="0">
                        <a:spcBef>
                          <a:spcPts val="0"/>
                        </a:spcBef>
                        <a:spcAft>
                          <a:spcPts val="0"/>
                        </a:spcAft>
                        <a:buNone/>
                      </a:pPr>
                      <a:endParaRPr sz="1500"/>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spcBef>
                          <a:spcPts val="0"/>
                        </a:spcBef>
                        <a:spcAft>
                          <a:spcPts val="0"/>
                        </a:spcAft>
                        <a:buNone/>
                      </a:pPr>
                      <a:r>
                        <a:rPr lang="el-GR" sz="1500"/>
                        <a:t>Οι μαθητές λένε ότι θα κατανάλωναν περισσότερα φρούτα και λαχανικά εάν δεν ήταν τόσο ακριβά, εάν ήταν πιο βολικό να τα έχουν πάντα μαζί τους στη τσάντα τους, εάν υπήρχαν περισσότερες τέτοιες επιλογές στο σχολείο και εάν ήταν πιο νόστιμα.</a:t>
                      </a:r>
                      <a:endParaRPr sz="1500"/>
                    </a:p>
                  </a:txBody>
                  <a:tcPr marL="91450" marR="91450" marT="45725" marB="45725"/>
                </a:tc>
                <a:tc>
                  <a:txBody>
                    <a:bodyPr/>
                    <a:lstStyle/>
                    <a:p>
                      <a:pPr marL="0" marR="0" lvl="0" indent="0" algn="l" rtl="0">
                        <a:spcBef>
                          <a:spcPts val="0"/>
                        </a:spcBef>
                        <a:spcAft>
                          <a:spcPts val="0"/>
                        </a:spcAft>
                        <a:buNone/>
                      </a:pPr>
                      <a:endParaRPr sz="1500"/>
                    </a:p>
                  </a:txBody>
                  <a:tcPr marL="91450" marR="91450" marT="45725" marB="45725"/>
                </a:tc>
                <a:extLst>
                  <a:ext uri="{0D108BD9-81ED-4DB2-BD59-A6C34878D82A}">
                    <a16:rowId xmlns:a16="http://schemas.microsoft.com/office/drawing/2014/main" val="10005"/>
                  </a:ext>
                </a:extLst>
              </a:tr>
              <a:tr h="370850">
                <a:tc>
                  <a:txBody>
                    <a:bodyPr/>
                    <a:lstStyle/>
                    <a:p>
                      <a:pPr marL="0" marR="0" lvl="0" indent="0" algn="l" rtl="0">
                        <a:spcBef>
                          <a:spcPts val="0"/>
                        </a:spcBef>
                        <a:spcAft>
                          <a:spcPts val="0"/>
                        </a:spcAft>
                        <a:buNone/>
                      </a:pPr>
                      <a:r>
                        <a:rPr lang="el-GR" sz="1500"/>
                        <a:t>Οι μαθητές πιστεύουν ότι η κατανάλωση φρούτων και λαχανικών είναι κάτι που το κάνεις επειδή οι γονείς σου στο επιβάλλουν. Δεν το βλέπουν ως κάτι που θα το έκαναν για τον εαυτό τους. Ο μόνος τρόπος να τα καταναλώσουν ήταν εάν τους σερβίρονταν με το μεσημεριανό ή το βραδινό εάν υπήρχε η απαίτηση να καταναλωθούν.</a:t>
                      </a:r>
                      <a:endParaRPr sz="1500"/>
                    </a:p>
                  </a:txBody>
                  <a:tcPr marL="91450" marR="91450" marT="45725" marB="45725"/>
                </a:tc>
                <a:tc>
                  <a:txBody>
                    <a:bodyPr/>
                    <a:lstStyle/>
                    <a:p>
                      <a:pPr marL="0" marR="0" lvl="0" indent="0" algn="l" rtl="0">
                        <a:spcBef>
                          <a:spcPts val="0"/>
                        </a:spcBef>
                        <a:spcAft>
                          <a:spcPts val="0"/>
                        </a:spcAft>
                        <a:buNone/>
                      </a:pPr>
                      <a:endParaRPr sz="1500"/>
                    </a:p>
                  </a:txBody>
                  <a:tcPr marL="91450" marR="91450" marT="45725" marB="45725"/>
                </a:tc>
                <a:extLst>
                  <a:ext uri="{0D108BD9-81ED-4DB2-BD59-A6C34878D82A}">
                    <a16:rowId xmlns:a16="http://schemas.microsoft.com/office/drawing/2014/main" val="10006"/>
                  </a:ext>
                </a:extLst>
              </a:tr>
              <a:tr h="370850">
                <a:tc>
                  <a:txBody>
                    <a:bodyPr/>
                    <a:lstStyle/>
                    <a:p>
                      <a:pPr marL="0" marR="0" lvl="0" indent="0" algn="l" rtl="0">
                        <a:spcBef>
                          <a:spcPts val="0"/>
                        </a:spcBef>
                        <a:spcAft>
                          <a:spcPts val="0"/>
                        </a:spcAft>
                        <a:buNone/>
                      </a:pPr>
                      <a:r>
                        <a:rPr lang="el-GR" sz="1500"/>
                        <a:t>Οι μαθητές λένε ότι οι τάσεις για τις επιλογές που κάνουν καθορίζονται από τους συνομηλίκους.</a:t>
                      </a:r>
                      <a:endParaRPr sz="1500"/>
                    </a:p>
                  </a:txBody>
                  <a:tcPr marL="91450" marR="91450" marT="45725" marB="45725"/>
                </a:tc>
                <a:tc>
                  <a:txBody>
                    <a:bodyPr/>
                    <a:lstStyle/>
                    <a:p>
                      <a:pPr marL="0" marR="0" lvl="0" indent="0" algn="l" rtl="0">
                        <a:spcBef>
                          <a:spcPts val="0"/>
                        </a:spcBef>
                        <a:spcAft>
                          <a:spcPts val="0"/>
                        </a:spcAft>
                        <a:buNone/>
                      </a:pPr>
                      <a:endParaRPr sz="1500"/>
                    </a:p>
                  </a:txBody>
                  <a:tcPr marL="91450" marR="91450" marT="45725" marB="45725"/>
                </a:tc>
                <a:extLst>
                  <a:ext uri="{0D108BD9-81ED-4DB2-BD59-A6C34878D82A}">
                    <a16:rowId xmlns:a16="http://schemas.microsoft.com/office/drawing/2014/main" val="10007"/>
                  </a:ext>
                </a:extLst>
              </a:tr>
              <a:tr h="370850">
                <a:tc>
                  <a:txBody>
                    <a:bodyPr/>
                    <a:lstStyle/>
                    <a:p>
                      <a:pPr marL="0" marR="0" lvl="0" indent="0" algn="l" rtl="0">
                        <a:spcBef>
                          <a:spcPts val="0"/>
                        </a:spcBef>
                        <a:spcAft>
                          <a:spcPts val="0"/>
                        </a:spcAft>
                        <a:buNone/>
                      </a:pPr>
                      <a:r>
                        <a:rPr lang="el-GR" sz="1500"/>
                        <a:t>Οι μαθητές λένε ότι ενδιαφέρονται για την αξιολόγηση της διατροφής τους</a:t>
                      </a:r>
                      <a:endParaRPr sz="1500"/>
                    </a:p>
                  </a:txBody>
                  <a:tcPr marL="91450" marR="91450" marT="45725" marB="45725"/>
                </a:tc>
                <a:tc>
                  <a:txBody>
                    <a:bodyPr/>
                    <a:lstStyle/>
                    <a:p>
                      <a:pPr marL="0" marR="0" lvl="0" indent="0" algn="l" rtl="0">
                        <a:spcBef>
                          <a:spcPts val="0"/>
                        </a:spcBef>
                        <a:spcAft>
                          <a:spcPts val="0"/>
                        </a:spcAft>
                        <a:buNone/>
                      </a:pPr>
                      <a:endParaRPr sz="1500"/>
                    </a:p>
                  </a:txBody>
                  <a:tcPr marL="91450" marR="91450" marT="45725" marB="45725"/>
                </a:tc>
                <a:extLst>
                  <a:ext uri="{0D108BD9-81ED-4DB2-BD59-A6C34878D82A}">
                    <a16:rowId xmlns:a16="http://schemas.microsoft.com/office/drawing/2014/main" val="10008"/>
                  </a:ext>
                </a:extLst>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675"/>
        <p:cNvGrpSpPr/>
        <p:nvPr/>
      </p:nvGrpSpPr>
      <p:grpSpPr>
        <a:xfrm>
          <a:off x="0" y="0"/>
          <a:ext cx="0" cy="0"/>
          <a:chOff x="0" y="0"/>
          <a:chExt cx="0" cy="0"/>
        </a:xfrm>
      </p:grpSpPr>
      <p:sp>
        <p:nvSpPr>
          <p:cNvPr id="676" name="Google Shape;676;p51"/>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2"/>
              </a:buClr>
              <a:buSzPts val="2800"/>
              <a:buFont typeface="Corbel"/>
              <a:buNone/>
            </a:pPr>
            <a:r>
              <a:rPr lang="el-GR" sz="2800">
                <a:solidFill>
                  <a:schemeClr val="accent2"/>
                </a:solidFill>
                <a:latin typeface="Corbel"/>
                <a:ea typeface="Corbel"/>
                <a:cs typeface="Corbel"/>
                <a:sym typeface="Corbel"/>
              </a:rPr>
              <a:t>Μελέτη Περιστατικού: Η Διαδικασία DESIGN στην Πράξη </a:t>
            </a:r>
            <a:br>
              <a:rPr lang="el-GR" sz="2800">
                <a:solidFill>
                  <a:schemeClr val="accent2"/>
                </a:solidFill>
                <a:latin typeface="Corbel"/>
                <a:ea typeface="Corbel"/>
                <a:cs typeface="Corbel"/>
                <a:sym typeface="Corbel"/>
              </a:rPr>
            </a:br>
            <a:r>
              <a:rPr lang="el-GR" sz="2800">
                <a:solidFill>
                  <a:schemeClr val="accent1"/>
                </a:solidFill>
                <a:latin typeface="Corbel"/>
                <a:ea typeface="Corbel"/>
                <a:cs typeface="Corbel"/>
                <a:sym typeface="Corbel"/>
              </a:rPr>
              <a:t>Βήμα 2 (Παράδειγμα)</a:t>
            </a:r>
            <a:endParaRPr sz="2800">
              <a:solidFill>
                <a:schemeClr val="accent1"/>
              </a:solidFill>
              <a:latin typeface="Corbel"/>
              <a:ea typeface="Corbel"/>
              <a:cs typeface="Corbel"/>
              <a:sym typeface="Corbel"/>
            </a:endParaRPr>
          </a:p>
        </p:txBody>
      </p:sp>
      <p:sp>
        <p:nvSpPr>
          <p:cNvPr id="677" name="Google Shape;677;p51"/>
          <p:cNvSpPr txBox="1"/>
          <p:nvPr/>
        </p:nvSpPr>
        <p:spPr>
          <a:xfrm>
            <a:off x="531285" y="1785363"/>
            <a:ext cx="11196733" cy="415498"/>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2100" b="1">
                <a:solidFill>
                  <a:schemeClr val="dk1"/>
                </a:solidFill>
                <a:latin typeface="Avenir"/>
                <a:ea typeface="Avenir"/>
                <a:cs typeface="Avenir"/>
                <a:sym typeface="Avenir"/>
              </a:rPr>
              <a:t>Ποιες γνώσεις &amp; δεξιότητες θα επιτρέψουν στο κοινό-στόχο να αλλάξει τις συμπεριφορές του;</a:t>
            </a:r>
            <a:endParaRPr sz="2100" b="1">
              <a:solidFill>
                <a:schemeClr val="dk1"/>
              </a:solidFill>
              <a:latin typeface="Avenir"/>
              <a:ea typeface="Avenir"/>
              <a:cs typeface="Avenir"/>
              <a:sym typeface="Avenir"/>
            </a:endParaRPr>
          </a:p>
        </p:txBody>
      </p:sp>
      <p:graphicFrame>
        <p:nvGraphicFramePr>
          <p:cNvPr id="678" name="Google Shape;678;p51"/>
          <p:cNvGraphicFramePr/>
          <p:nvPr/>
        </p:nvGraphicFramePr>
        <p:xfrm>
          <a:off x="531285" y="2524216"/>
          <a:ext cx="11336675" cy="3937060"/>
        </p:xfrm>
        <a:graphic>
          <a:graphicData uri="http://schemas.openxmlformats.org/drawingml/2006/table">
            <a:tbl>
              <a:tblPr firstRow="1" bandRow="1">
                <a:noFill/>
                <a:tableStyleId>{5D38663D-5E72-4E6F-B769-9936265B5AAD}</a:tableStyleId>
              </a:tblPr>
              <a:tblGrid>
                <a:gridCol w="6737250">
                  <a:extLst>
                    <a:ext uri="{9D8B030D-6E8A-4147-A177-3AD203B41FA5}">
                      <a16:colId xmlns:a16="http://schemas.microsoft.com/office/drawing/2014/main" val="20000"/>
                    </a:ext>
                  </a:extLst>
                </a:gridCol>
                <a:gridCol w="4599425">
                  <a:extLst>
                    <a:ext uri="{9D8B030D-6E8A-4147-A177-3AD203B41FA5}">
                      <a16:colId xmlns:a16="http://schemas.microsoft.com/office/drawing/2014/main" val="20001"/>
                    </a:ext>
                  </a:extLst>
                </a:gridCol>
              </a:tblGrid>
              <a:tr h="370850">
                <a:tc>
                  <a:txBody>
                    <a:bodyPr/>
                    <a:lstStyle/>
                    <a:p>
                      <a:pPr marL="0" marR="0" lvl="0" indent="0" algn="l" rtl="0">
                        <a:spcBef>
                          <a:spcPts val="0"/>
                        </a:spcBef>
                        <a:spcAft>
                          <a:spcPts val="0"/>
                        </a:spcAft>
                        <a:buNone/>
                      </a:pPr>
                      <a:r>
                        <a:rPr lang="el-GR" sz="1800"/>
                        <a:t>Διευκολυντές ταυτοποιημένοι στο κοινό-στόχο</a:t>
                      </a:r>
                      <a:endParaRPr sz="1800"/>
                    </a:p>
                  </a:txBody>
                  <a:tcPr marL="91450" marR="91450" marT="45725" marB="45725"/>
                </a:tc>
                <a:tc>
                  <a:txBody>
                    <a:bodyPr/>
                    <a:lstStyle/>
                    <a:p>
                      <a:pPr marL="0" marR="0" lvl="0" indent="0" algn="l" rtl="0">
                        <a:spcBef>
                          <a:spcPts val="0"/>
                        </a:spcBef>
                        <a:spcAft>
                          <a:spcPts val="0"/>
                        </a:spcAft>
                        <a:buNone/>
                      </a:pPr>
                      <a:r>
                        <a:rPr lang="el-GR" sz="1800"/>
                        <a:t>Ψυχοκοινωνικοί καθοριστικοί παράγοντες</a:t>
                      </a:r>
                      <a:endParaRPr sz="180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l-GR" sz="1700"/>
                        <a:t>Τα έφηβα κορίτσια λένε ότι θα έτρωγαν φρούτα &amp; λαχανικά, εάν ήξεραν πώς  να προετοιμάζουν νόστιμα σνακ με αυτά.</a:t>
                      </a:r>
                      <a:endParaRPr sz="1700"/>
                    </a:p>
                  </a:txBody>
                  <a:tcPr marL="91450" marR="91450" marT="45725" marB="45725"/>
                </a:tc>
                <a:tc>
                  <a:txBody>
                    <a:bodyPr/>
                    <a:lstStyle/>
                    <a:p>
                      <a:pPr marL="0" marR="0" lvl="0" indent="0" algn="l" rtl="0">
                        <a:spcBef>
                          <a:spcPts val="0"/>
                        </a:spcBef>
                        <a:spcAft>
                          <a:spcPts val="0"/>
                        </a:spcAft>
                        <a:buNone/>
                      </a:pPr>
                      <a:endParaRPr sz="170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l-GR" sz="1700"/>
                        <a:t>Τα έφηβα κορίτσια λένε ότι θα έτρωγαν φρούτα και λαχανικά στο σχολείο, εάν είχαν μήνυμα υπενθύμισης στο κινητό τους καθημερινά.</a:t>
                      </a:r>
                      <a:endParaRPr sz="1700"/>
                    </a:p>
                  </a:txBody>
                  <a:tcPr marL="91450" marR="91450" marT="45725" marB="45725"/>
                </a:tc>
                <a:tc>
                  <a:txBody>
                    <a:bodyPr/>
                    <a:lstStyle/>
                    <a:p>
                      <a:pPr marL="0" marR="0" lvl="0" indent="0" algn="l" rtl="0">
                        <a:spcBef>
                          <a:spcPts val="0"/>
                        </a:spcBef>
                        <a:spcAft>
                          <a:spcPts val="0"/>
                        </a:spcAft>
                        <a:buNone/>
                      </a:pPr>
                      <a:endParaRPr sz="1700"/>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spcBef>
                          <a:spcPts val="0"/>
                        </a:spcBef>
                        <a:spcAft>
                          <a:spcPts val="0"/>
                        </a:spcAft>
                        <a:buNone/>
                      </a:pPr>
                      <a:r>
                        <a:rPr lang="el-GR" sz="1700"/>
                        <a:t>Οι μαθητές υποδεικνύουν ότι δεν είναι ενήμεροι για τις μερίδες ή τις συστάσεις των φρούτων και λαχανικών.</a:t>
                      </a:r>
                      <a:endParaRPr sz="1700"/>
                    </a:p>
                  </a:txBody>
                  <a:tcPr marL="91450" marR="91450" marT="45725" marB="45725"/>
                </a:tc>
                <a:tc>
                  <a:txBody>
                    <a:bodyPr/>
                    <a:lstStyle/>
                    <a:p>
                      <a:pPr marL="0" marR="0" lvl="0" indent="0" algn="l" rtl="0">
                        <a:spcBef>
                          <a:spcPts val="0"/>
                        </a:spcBef>
                        <a:spcAft>
                          <a:spcPts val="0"/>
                        </a:spcAft>
                        <a:buNone/>
                      </a:pPr>
                      <a:endParaRPr sz="1700"/>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spcBef>
                          <a:spcPts val="0"/>
                        </a:spcBef>
                        <a:spcAft>
                          <a:spcPts val="0"/>
                        </a:spcAft>
                        <a:buNone/>
                      </a:pPr>
                      <a:r>
                        <a:rPr lang="el-GR" sz="1700"/>
                        <a:t>Οι μαθητές λένε ότι δεν γνωρίζουν που να αγοράσουν φρούτα και λαχανικά κοντά στο σχολείο τους και πώς να τα προετοιμάσουν στο σπίτι.</a:t>
                      </a:r>
                      <a:endParaRPr sz="1700"/>
                    </a:p>
                  </a:txBody>
                  <a:tcPr marL="91450" marR="91450" marT="45725" marB="45725"/>
                </a:tc>
                <a:tc>
                  <a:txBody>
                    <a:bodyPr/>
                    <a:lstStyle/>
                    <a:p>
                      <a:pPr marL="0" marR="0" lvl="0" indent="0" algn="l" rtl="0">
                        <a:spcBef>
                          <a:spcPts val="0"/>
                        </a:spcBef>
                        <a:spcAft>
                          <a:spcPts val="0"/>
                        </a:spcAft>
                        <a:buNone/>
                      </a:pPr>
                      <a:endParaRPr sz="1700"/>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spcBef>
                          <a:spcPts val="0"/>
                        </a:spcBef>
                        <a:spcAft>
                          <a:spcPts val="0"/>
                        </a:spcAft>
                        <a:buNone/>
                      </a:pPr>
                      <a:r>
                        <a:rPr lang="el-GR" sz="1700"/>
                        <a:t>Οι μαθητές έχουν εμπειρία με τη θέσπιση στόχων και την παρακολούθηση αυτών σε άλλους τομείς και ότι θα μπορούσαν να μεταφέρουν αυτές τις ικανότητες σε νέο πλαίσιο.</a:t>
                      </a:r>
                      <a:endParaRPr sz="1700"/>
                    </a:p>
                  </a:txBody>
                  <a:tcPr marL="91450" marR="91450" marT="45725" marB="45725"/>
                </a:tc>
                <a:tc>
                  <a:txBody>
                    <a:bodyPr/>
                    <a:lstStyle/>
                    <a:p>
                      <a:pPr marL="0" marR="0" lvl="0" indent="0" algn="l" rtl="0">
                        <a:spcBef>
                          <a:spcPts val="0"/>
                        </a:spcBef>
                        <a:spcAft>
                          <a:spcPts val="0"/>
                        </a:spcAft>
                        <a:buNone/>
                      </a:pPr>
                      <a:endParaRPr sz="1700"/>
                    </a:p>
                  </a:txBody>
                  <a:tcPr marL="91450" marR="91450" marT="45725" marB="45725"/>
                </a:tc>
                <a:extLst>
                  <a:ext uri="{0D108BD9-81ED-4DB2-BD59-A6C34878D82A}">
                    <a16:rowId xmlns:a16="http://schemas.microsoft.com/office/drawing/2014/main" val="10005"/>
                  </a:ext>
                </a:extLst>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0" name="Google Shape;690;p53"/>
          <p:cNvSpPr txBox="1"/>
          <p:nvPr/>
        </p:nvSpPr>
        <p:spPr>
          <a:xfrm>
            <a:off x="1305337" y="393964"/>
            <a:ext cx="9210261"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3600" b="1" dirty="0">
                <a:solidFill>
                  <a:schemeClr val="accent2"/>
                </a:solidFill>
                <a:latin typeface="Corbel"/>
                <a:ea typeface="Corbel"/>
                <a:cs typeface="Corbel"/>
                <a:sym typeface="Corbel"/>
              </a:rPr>
              <a:t>Ευχαριστώ για </a:t>
            </a:r>
            <a:r>
              <a:rPr lang="el-GR" sz="3600" b="1">
                <a:solidFill>
                  <a:schemeClr val="accent2"/>
                </a:solidFill>
                <a:latin typeface="Corbel"/>
                <a:ea typeface="Corbel"/>
                <a:cs typeface="Corbel"/>
                <a:sym typeface="Corbel"/>
              </a:rPr>
              <a:t>τη συνεργασία σας</a:t>
            </a:r>
            <a:r>
              <a:rPr lang="el-GR" sz="3600" b="1" dirty="0">
                <a:solidFill>
                  <a:schemeClr val="accent2"/>
                </a:solidFill>
                <a:latin typeface="Corbel"/>
                <a:ea typeface="Corbel"/>
                <a:cs typeface="Corbel"/>
                <a:sym typeface="Corbel"/>
              </a:rPr>
              <a:t>!</a:t>
            </a:r>
            <a:endParaRPr sz="3600" b="1" dirty="0">
              <a:solidFill>
                <a:schemeClr val="accent2"/>
              </a:solidFill>
              <a:latin typeface="Corbel"/>
              <a:ea typeface="Corbel"/>
              <a:cs typeface="Corbel"/>
              <a:sym typeface="Corbel"/>
            </a:endParaRPr>
          </a:p>
        </p:txBody>
      </p:sp>
      <p:pic>
        <p:nvPicPr>
          <p:cNvPr id="691" name="Google Shape;691;p53"/>
          <p:cNvPicPr preferRelativeResize="0"/>
          <p:nvPr/>
        </p:nvPicPr>
        <p:blipFill rotWithShape="1">
          <a:blip r:embed="rId3">
            <a:alphaModFix/>
          </a:blip>
          <a:srcRect/>
          <a:stretch/>
        </p:blipFill>
        <p:spPr>
          <a:xfrm>
            <a:off x="3987518" y="1339022"/>
            <a:ext cx="3845897" cy="5373757"/>
          </a:xfrm>
          <a:prstGeom prst="rect">
            <a:avLst/>
          </a:prstGeom>
          <a:noFill/>
          <a:ln>
            <a:noFill/>
          </a:ln>
        </p:spPr>
      </p:pic>
      <p:sp>
        <p:nvSpPr>
          <p:cNvPr id="692" name="Google Shape;692;p53"/>
          <p:cNvSpPr txBox="1"/>
          <p:nvPr/>
        </p:nvSpPr>
        <p:spPr>
          <a:xfrm>
            <a:off x="4108169" y="1828799"/>
            <a:ext cx="1842052"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400" b="1">
                <a:solidFill>
                  <a:schemeClr val="dk1"/>
                </a:solidFill>
                <a:latin typeface="Corbel"/>
                <a:ea typeface="Corbel"/>
                <a:cs typeface="Corbel"/>
                <a:sym typeface="Corbel"/>
              </a:rPr>
              <a:t>Ερωτήσεις;</a:t>
            </a:r>
            <a:endParaRPr sz="2400" b="1">
              <a:solidFill>
                <a:schemeClr val="dk1"/>
              </a:solidFill>
              <a:latin typeface="Corbel"/>
              <a:ea typeface="Corbel"/>
              <a:cs typeface="Corbel"/>
              <a:sym typeface="Corbel"/>
            </a:endParaRPr>
          </a:p>
        </p:txBody>
      </p:sp>
    </p:spTree>
  </p:cSld>
  <p:clrMapOvr>
    <a:masterClrMapping/>
  </p:clrMapOvr>
</p:sld>
</file>

<file path=ppt/theme/theme1.xml><?xml version="1.0" encoding="utf-8"?>
<a:theme xmlns:a="http://schemas.openxmlformats.org/drawingml/2006/main" name="AccentBoxVTI">
  <a:themeElements>
    <a:clrScheme name="AccentBoxVTI">
      <a:dk1>
        <a:srgbClr val="000000"/>
      </a:dk1>
      <a:lt1>
        <a:srgbClr val="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207</TotalTime>
  <Words>4905</Words>
  <Application>Microsoft Office PowerPoint</Application>
  <PresentationFormat>Widescreen</PresentationFormat>
  <Paragraphs>376</Paragraphs>
  <Slides>58</Slides>
  <Notes>51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58</vt:i4>
      </vt:variant>
    </vt:vector>
  </HeadingPairs>
  <TitlesOfParts>
    <vt:vector size="65" baseType="lpstr">
      <vt:lpstr>Avenir</vt:lpstr>
      <vt:lpstr>Calibri</vt:lpstr>
      <vt:lpstr>Quattrocento Sans</vt:lpstr>
      <vt:lpstr>Corbel</vt:lpstr>
      <vt:lpstr>Noto Sans Symbols</vt:lpstr>
      <vt:lpstr>Arial</vt:lpstr>
      <vt:lpstr>AccentBoxVTI</vt:lpstr>
      <vt:lpstr>Βήμα 1ο :  Αποφασίζοντας τους Στόχους της Παρέμβασης για την Αλλαγή Συμπεριφοράς με βάση την Αξιολόγηση Διαφορετικών Θεμάτων και τις Συμπεριφορές του Κοινού-Στόχου</vt:lpstr>
      <vt:lpstr>PowerPoint Presentation</vt:lpstr>
      <vt:lpstr>PowerPoint Presentation</vt:lpstr>
      <vt:lpstr>PowerPoint Presentation</vt:lpstr>
      <vt:lpstr>Σκορ</vt:lpstr>
      <vt:lpstr>Αξιολόγηση!</vt:lpstr>
      <vt:lpstr>Αξιολόγηση!</vt:lpstr>
      <vt:lpstr>Αξιολόγηση!</vt:lpstr>
      <vt:lpstr>Χρήση έγκυρων εργαλείων!</vt:lpstr>
      <vt:lpstr>PowerPoint Presentation</vt:lpstr>
      <vt:lpstr>PowerPoint Presentation</vt:lpstr>
      <vt:lpstr>Βήμα 1:   Αποφασίζοντας το Κοινό στόχο και τους Στόχους της Παρέμβασης για Αλλαγή Συμπεριφοράς </vt:lpstr>
      <vt:lpstr>ΕΝΑΡΞΗ</vt:lpstr>
      <vt:lpstr> Η συμμετοχή του κοινού – στόχου στο Πρόγραμμα Προωθεί την Κινητοποίηση, την Ενδυνάμωση και την Αποτελεσματικότητα</vt:lpstr>
      <vt:lpstr>Ποιο είναι το Κοινό-Στόχος;</vt:lpstr>
      <vt:lpstr>Η κατανόηση του κοινού-στόχου σε βάθος είναι κρίσιμη!  Η κατανόηση αυτή διαβεβαιώνει:  1) την ορθή λογική για τις συνεδρίες ή τα προγράμματα διατροφικής αγωγής που βασίζονται στα θέματα και στις ανάγκες που έχουν ταυτοποιηθεί ως σημαντικής εθνικής ή τοπικής προτεραιότητας ή ενδιαφέροντος από την κοινότητα ή το κοινό-στόχο.  2) ότι το πρόγραμμα λαμβάνει υπόψη τις υπάρχουσες και επιθυμητές συμπεριφορές και πρακτικές του κοινού.</vt:lpstr>
      <vt:lpstr>ΤΙ ΜΠΟΡΕΙΣ ΝΑ ΜΑΘΕΙΣ ΣΧΕΤΙΚΑ ΜΕ ΘΕΜΑΤΑ ΠΡΟΒΛΗΜΑΤΙΣΜΟΥ ΓΙΑ ΕΝΑ ΑΚΡΟΑΤΗΡΙΟ ΑΠΟ ΔΙΑΘΕΣΙΜΕΣ ΓΕΝΙΚΕΣ ΠΗΓΕΣ;</vt:lpstr>
      <vt:lpstr>PowerPoint Presentation</vt:lpstr>
      <vt:lpstr> ΤΙ ΜΠΟΡΕΙΣ ΝΑ ΜΑΘΕΙΣ ΣΧΕΤΙΚΑ ΜΕ ΣΥΜΠΕΡΙΦΟΡΕΣ ΤΟΥ ΑΚΡΟΑΤΗΡΙΟΥ ΣΟΥ ΑΠΟ ΔΙΑΘΕΣΙΜΕΣ ΓΕΝΙΚΕΣ ΠΗΓΕΣ</vt:lpstr>
      <vt:lpstr>Πώς μπορείς να μάθεις για θέματα και συμπεριφορές του δικού σου ακροατηρίου;</vt:lpstr>
      <vt:lpstr>ΤΙ ΜΠΟΡΕΙΣ ΝΑ ΜΑΘΕΙΣ ΣΧΕΤΙΚΑ ΜΕ ΣΥΜΠΕΡΙΦΟΡΕΣ ΤΟΥ ΣΥΓΚΕΚΡΙΜΕΝΟΥ ΚΟΙΝΟΥ-ΣΤΟΧΟΥ ΑΠΟ ΔΙΑΘΕΣΙΜΕΣ ΓΕΝΙΚΕΣ ΠΗΓΕΣ;</vt:lpstr>
      <vt:lpstr>PowerPoint Presentation</vt:lpstr>
      <vt:lpstr>PowerPoint Presentation</vt:lpstr>
      <vt:lpstr>PowerPoint Presentation</vt:lpstr>
      <vt:lpstr>PowerPoint Presentation</vt:lpstr>
      <vt:lpstr>Πόσο χρόνο και πόσους πόρους είστε σε θέση να αφιερώσετε στην παρέμβαση;   Τι διάρκεια θα έχει το πρόγραμμα: Θα είναι αρκετή για να φανεί η αλλαγή;</vt:lpstr>
      <vt:lpstr>Ποιοι θα Είναι οι στόχοι Αλλαγής Συμπεριφοράς των Συνεδριών ή του Προγράμματος;</vt:lpstr>
      <vt:lpstr>Βήμα 2ο :  Εξερευνώντας τους Καθοριστικούς Παράγοντες των Στόχων της Παρέμβασης για Αλλαγή Συμπεριφοράς</vt:lpstr>
      <vt:lpstr>PowerPoint Presentation</vt:lpstr>
      <vt:lpstr>PowerPoint Presentation</vt:lpstr>
      <vt:lpstr>PowerPoint Presentation</vt:lpstr>
      <vt:lpstr>Α1. Εξερευνούμε τα κοινωνικά και πολιτιστικά περιεχόμενα του κοινού-στόχου.</vt:lpstr>
      <vt:lpstr>Α1. Εξερευνούμε τα κοινωνικά και πολιτιστικά περιεχόμενα του κοινού-στόχου.</vt:lpstr>
      <vt:lpstr>Α2. Εξερευνούμε τις σχετικές δυνατότητες των ατόμων και της κοινότητας.</vt:lpstr>
      <vt:lpstr>Β. Εξερευνούμε τους Ψυχολογικούς Καθοριστικούς Παράγοντες  Αλλαγής Συμπεριφοράς</vt:lpstr>
      <vt:lpstr>Β1. Η θεωρία παρέχει καθοδήγηση</vt:lpstr>
      <vt:lpstr>Β1. Η θεωρία παρέχει καθοδήγηση</vt:lpstr>
      <vt:lpstr>Β2. Εξερευνούμε πιθανά κίνητρα της αλλαγής συμπεριφοράς</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Β3. Εξερευνούμε πιθανούς διευκολυντές στις αλλαγές συμπεριφοράς</vt:lpstr>
      <vt:lpstr>    γνώση ως προς τα τρόφιμα και τη διατροφή, και τις νοητικές και συμπεριφορικές δεξιότητες που χρειάζονται οι άνθρωποι έτσι ώστε να δράσουν κατάλληλα ως προς την κινητοποίησή τους. </vt:lpstr>
      <vt:lpstr>Διερεύνηση συμπεριφορικών ικανοτήτων</vt:lpstr>
      <vt:lpstr>Ικανότητες αυτορρύθμισης  (ικανότητες στην αυτόνομη κατεύθυνση προς την αλλαγή)</vt:lpstr>
      <vt:lpstr>Ικανότητες αυτορρύθμισης  (ικανότητες στην αυτόνομη κατεύθυνση προς την αλλαγή)</vt:lpstr>
      <vt:lpstr>PowerPoint Presentation</vt:lpstr>
      <vt:lpstr>PowerPoint Presentation</vt:lpstr>
      <vt:lpstr>PowerPoint Presentation</vt:lpstr>
      <vt:lpstr>PowerPoint Presentation</vt:lpstr>
      <vt:lpstr>Μελέτη Περιστατικού: Η Διαδικασία DESIGN στην Πράξη   Βήμα 1 (Παράδειγμα)</vt:lpstr>
      <vt:lpstr>Μελέτη Περιστατικού: Η Διαδικασία DESIGN στην Πράξη  Βήμα 2 (Παράδειγμα)</vt:lpstr>
      <vt:lpstr>Μελέτη Περιστατικού: Η Διαδικασία DESIGN στην Πράξη  Βήμα 2 (Παράδειγμα)</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FAPPA EVANGELIA</dc:creator>
  <cp:lastModifiedBy>Evaggelia Fappa</cp:lastModifiedBy>
  <cp:revision>36</cp:revision>
  <dcterms:created xsi:type="dcterms:W3CDTF">2022-09-22T09:19:19Z</dcterms:created>
  <dcterms:modified xsi:type="dcterms:W3CDTF">2026-10-12T14:38:09Z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