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6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Lst>
  <p:sldSz cx="12192000" cy="6858000"/>
  <p:notesSz cx="6858000" cy="9144000"/>
  <p:embeddedFontLst>
    <p:embeddedFont>
      <p:font typeface="Corbel" panose="020B0503020204020204" pitchFamily="34" charset="0"/>
      <p:regular r:id="rId68"/>
      <p:bold r:id="rId69"/>
      <p:italic r:id="rId70"/>
      <p:boldItalic r:id="rId71"/>
    </p:embeddedFont>
    <p:embeddedFont>
      <p:font typeface="Quattrocento Sans" panose="020B0502050000020003" pitchFamily="34" charset="0"/>
      <p:regular r:id="rId72"/>
      <p:bold r:id="rId73"/>
      <p:italic r:id="rId74"/>
      <p:boldItalic r:id="rId7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360">
          <p15:clr>
            <a:srgbClr val="A4A3A4"/>
          </p15:clr>
        </p15:guide>
        <p15:guide id="2" pos="7392">
          <p15:clr>
            <a:srgbClr val="A4A3A4"/>
          </p15:clr>
        </p15:guide>
        <p15:guide id="3" orient="horz" pos="216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79" roundtripDataSignature="AMtx7mhvZMpwURyU7zJjdOwj9DEgHDa+x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7" d="100"/>
          <a:sy n="67" d="100"/>
        </p:scale>
        <p:origin x="548" y="44"/>
      </p:cViewPr>
      <p:guideLst>
        <p:guide pos="360"/>
        <p:guide pos="7392"/>
        <p:guide orient="horz"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font" Target="fonts/font1.fntdata"/><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font" Target="fonts/font7.fntdata"/><Relationship Id="rId79" Type="http://customschemas.google.com/relationships/presentationmetadata" Target="meta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5.fntdata"/><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3.fntdata"/><Relationship Id="rId75" Type="http://schemas.openxmlformats.org/officeDocument/2006/relationships/font" Target="fonts/font8.fntdata"/><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6.fntdata"/><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font" Target="fonts/font4.fntdata"/><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l-GR"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0" name="Google Shape;160;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b="0" i="0">
              <a:latin typeface="Quattrocento Sans"/>
              <a:ea typeface="Quattrocento Sans"/>
              <a:cs typeface="Quattrocento Sans"/>
              <a:sym typeface="Quattrocento Sans"/>
            </a:endParaRPr>
          </a:p>
          <a:p>
            <a:pPr marL="0" lvl="0" indent="0" algn="l" rtl="0">
              <a:spcBef>
                <a:spcPts val="0"/>
              </a:spcBef>
              <a:spcAft>
                <a:spcPts val="0"/>
              </a:spcAft>
              <a:buNone/>
            </a:pPr>
            <a:r>
              <a:rPr lang="el-GR"/>
              <a:t>ID=d924773e-9a16-4d6d-9803-8cb819e99682</a:t>
            </a:r>
            <a:br>
              <a:rPr lang="el-GR"/>
            </a:br>
            <a:r>
              <a:rPr lang="el-GR"/>
              <a:t>Recipe=text_billboard</a:t>
            </a:r>
            <a:br>
              <a:rPr lang="el-GR"/>
            </a:br>
            <a:r>
              <a:rPr lang="el-GR"/>
              <a:t>Type=TextOnly</a:t>
            </a:r>
            <a:br>
              <a:rPr lang="el-GR"/>
            </a:br>
            <a:r>
              <a:rPr lang="el-GR"/>
              <a:t>Variant=0</a:t>
            </a:r>
            <a:br>
              <a:rPr lang="el-GR"/>
            </a:br>
            <a:r>
              <a:rPr lang="el-GR"/>
              <a:t>FamilyID=AccentBoxWalbaum_Zero</a:t>
            </a:r>
            <a:endParaRPr/>
          </a:p>
        </p:txBody>
      </p:sp>
      <p:sp>
        <p:nvSpPr>
          <p:cNvPr id="161" name="Google Shape;161;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9" name="Google Shape;169;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6" name="Google Shape;176;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3" name="Google Shape;18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0" name="Google Shape;190;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7" name="Google Shape;19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4" name="Google Shape;204;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9" name="Google Shape;209;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1" name="Google Shape;221;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9" name="Google Shape;229;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7" name="Google Shape;237;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4" name="Google Shape;244;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1" name="Google Shape;251;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7" name="Google Shape;257;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5" name="Google Shape;265;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2" name="Google Shape;272;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2" name="Google Shape;282;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4" name="Google Shape;294;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1" name="Google Shape;301;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7" name="Google Shape;307;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4" name="Google Shape;314;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1" name="Google Shape;321;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7" name="Google Shape;337;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4" name="Google Shape;344;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p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0" name="Google Shape;350;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Google Shape;356;p2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7" name="Google Shape;357;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3" name="Google Shape;363;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p2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1" name="Google Shape;371;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p2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8" name="Google Shape;378;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p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9" name="Google Shape;389;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p3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5" name="Google Shape;405;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9"/>
        <p:cNvGrpSpPr/>
        <p:nvPr/>
      </p:nvGrpSpPr>
      <p:grpSpPr>
        <a:xfrm>
          <a:off x="0" y="0"/>
          <a:ext cx="0" cy="0"/>
          <a:chOff x="0" y="0"/>
          <a:chExt cx="0" cy="0"/>
        </a:xfrm>
      </p:grpSpPr>
      <p:sp>
        <p:nvSpPr>
          <p:cNvPr id="410" name="Google Shape;410;p3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1" name="Google Shape;411;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p3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7" name="Google Shape;417;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p3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4" name="Google Shape;424;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p3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6" name="Google Shape;436;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p3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4" name="Google Shape;444;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Google Shape;456;p3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7" name="Google Shape;457;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p3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3" name="Google Shape;463;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
        <p:cNvGrpSpPr/>
        <p:nvPr/>
      </p:nvGrpSpPr>
      <p:grpSpPr>
        <a:xfrm>
          <a:off x="0" y="0"/>
          <a:ext cx="0" cy="0"/>
          <a:chOff x="0" y="0"/>
          <a:chExt cx="0" cy="0"/>
        </a:xfrm>
      </p:grpSpPr>
      <p:sp>
        <p:nvSpPr>
          <p:cNvPr id="468" name="Google Shape;468;p3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9" name="Google Shape;469;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
        <p:cNvGrpSpPr/>
        <p:nvPr/>
      </p:nvGrpSpPr>
      <p:grpSpPr>
        <a:xfrm>
          <a:off x="0" y="0"/>
          <a:ext cx="0" cy="0"/>
          <a:chOff x="0" y="0"/>
          <a:chExt cx="0" cy="0"/>
        </a:xfrm>
      </p:grpSpPr>
      <p:sp>
        <p:nvSpPr>
          <p:cNvPr id="474" name="Google Shape;474;p4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5" name="Google Shape;475;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Google Shape;481;p4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2" name="Google Shape;482;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7"/>
        <p:cNvGrpSpPr/>
        <p:nvPr/>
      </p:nvGrpSpPr>
      <p:grpSpPr>
        <a:xfrm>
          <a:off x="0" y="0"/>
          <a:ext cx="0" cy="0"/>
          <a:chOff x="0" y="0"/>
          <a:chExt cx="0" cy="0"/>
        </a:xfrm>
      </p:grpSpPr>
      <p:sp>
        <p:nvSpPr>
          <p:cNvPr id="488" name="Google Shape;488;p4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9" name="Google Shape;489;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4"/>
        <p:cNvGrpSpPr/>
        <p:nvPr/>
      </p:nvGrpSpPr>
      <p:grpSpPr>
        <a:xfrm>
          <a:off x="0" y="0"/>
          <a:ext cx="0" cy="0"/>
          <a:chOff x="0" y="0"/>
          <a:chExt cx="0" cy="0"/>
        </a:xfrm>
      </p:grpSpPr>
      <p:sp>
        <p:nvSpPr>
          <p:cNvPr id="495" name="Google Shape;495;p4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6" name="Google Shape;496;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0"/>
        <p:cNvGrpSpPr/>
        <p:nvPr/>
      </p:nvGrpSpPr>
      <p:grpSpPr>
        <a:xfrm>
          <a:off x="0" y="0"/>
          <a:ext cx="0" cy="0"/>
          <a:chOff x="0" y="0"/>
          <a:chExt cx="0" cy="0"/>
        </a:xfrm>
      </p:grpSpPr>
      <p:sp>
        <p:nvSpPr>
          <p:cNvPr id="501" name="Google Shape;501;p4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2" name="Google Shape;502;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9"/>
        <p:cNvGrpSpPr/>
        <p:nvPr/>
      </p:nvGrpSpPr>
      <p:grpSpPr>
        <a:xfrm>
          <a:off x="0" y="0"/>
          <a:ext cx="0" cy="0"/>
          <a:chOff x="0" y="0"/>
          <a:chExt cx="0" cy="0"/>
        </a:xfrm>
      </p:grpSpPr>
      <p:sp>
        <p:nvSpPr>
          <p:cNvPr id="520" name="Google Shape;520;p4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1" name="Google Shape;521;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5"/>
        <p:cNvGrpSpPr/>
        <p:nvPr/>
      </p:nvGrpSpPr>
      <p:grpSpPr>
        <a:xfrm>
          <a:off x="0" y="0"/>
          <a:ext cx="0" cy="0"/>
          <a:chOff x="0" y="0"/>
          <a:chExt cx="0" cy="0"/>
        </a:xfrm>
      </p:grpSpPr>
      <p:sp>
        <p:nvSpPr>
          <p:cNvPr id="526" name="Google Shape;526;p4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7" name="Google Shape;527;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
        <p:cNvGrpSpPr/>
        <p:nvPr/>
      </p:nvGrpSpPr>
      <p:grpSpPr>
        <a:xfrm>
          <a:off x="0" y="0"/>
          <a:ext cx="0" cy="0"/>
          <a:chOff x="0" y="0"/>
          <a:chExt cx="0" cy="0"/>
        </a:xfrm>
      </p:grpSpPr>
      <p:sp>
        <p:nvSpPr>
          <p:cNvPr id="543" name="Google Shape;543;p4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44" name="Google Shape;544;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1"/>
        <p:cNvGrpSpPr/>
        <p:nvPr/>
      </p:nvGrpSpPr>
      <p:grpSpPr>
        <a:xfrm>
          <a:off x="0" y="0"/>
          <a:ext cx="0" cy="0"/>
          <a:chOff x="0" y="0"/>
          <a:chExt cx="0" cy="0"/>
        </a:xfrm>
      </p:grpSpPr>
      <p:sp>
        <p:nvSpPr>
          <p:cNvPr id="552" name="Google Shape;552;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53" name="Google Shape;553;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9"/>
        <p:cNvGrpSpPr/>
        <p:nvPr/>
      </p:nvGrpSpPr>
      <p:grpSpPr>
        <a:xfrm>
          <a:off x="0" y="0"/>
          <a:ext cx="0" cy="0"/>
          <a:chOff x="0" y="0"/>
          <a:chExt cx="0" cy="0"/>
        </a:xfrm>
      </p:grpSpPr>
      <p:sp>
        <p:nvSpPr>
          <p:cNvPr id="560" name="Google Shape;560;p4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1" name="Google Shape;561;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9"/>
        <p:cNvGrpSpPr/>
        <p:nvPr/>
      </p:nvGrpSpPr>
      <p:grpSpPr>
        <a:xfrm>
          <a:off x="0" y="0"/>
          <a:ext cx="0" cy="0"/>
          <a:chOff x="0" y="0"/>
          <a:chExt cx="0" cy="0"/>
        </a:xfrm>
      </p:grpSpPr>
      <p:sp>
        <p:nvSpPr>
          <p:cNvPr id="570" name="Google Shape;570;p5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71" name="Google Shape;571;p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4"/>
        <p:cNvGrpSpPr/>
        <p:nvPr/>
      </p:nvGrpSpPr>
      <p:grpSpPr>
        <a:xfrm>
          <a:off x="0" y="0"/>
          <a:ext cx="0" cy="0"/>
          <a:chOff x="0" y="0"/>
          <a:chExt cx="0" cy="0"/>
        </a:xfrm>
      </p:grpSpPr>
      <p:sp>
        <p:nvSpPr>
          <p:cNvPr id="575" name="Google Shape;575;p5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76" name="Google Shape;576;p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1"/>
        <p:cNvGrpSpPr/>
        <p:nvPr/>
      </p:nvGrpSpPr>
      <p:grpSpPr>
        <a:xfrm>
          <a:off x="0" y="0"/>
          <a:ext cx="0" cy="0"/>
          <a:chOff x="0" y="0"/>
          <a:chExt cx="0" cy="0"/>
        </a:xfrm>
      </p:grpSpPr>
      <p:sp>
        <p:nvSpPr>
          <p:cNvPr id="582" name="Google Shape;582;p5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83" name="Google Shape;583;p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9"/>
        <p:cNvGrpSpPr/>
        <p:nvPr/>
      </p:nvGrpSpPr>
      <p:grpSpPr>
        <a:xfrm>
          <a:off x="0" y="0"/>
          <a:ext cx="0" cy="0"/>
          <a:chOff x="0" y="0"/>
          <a:chExt cx="0" cy="0"/>
        </a:xfrm>
      </p:grpSpPr>
      <p:sp>
        <p:nvSpPr>
          <p:cNvPr id="590" name="Google Shape;590;p5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1" name="Google Shape;591;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5"/>
        <p:cNvGrpSpPr/>
        <p:nvPr/>
      </p:nvGrpSpPr>
      <p:grpSpPr>
        <a:xfrm>
          <a:off x="0" y="0"/>
          <a:ext cx="0" cy="0"/>
          <a:chOff x="0" y="0"/>
          <a:chExt cx="0" cy="0"/>
        </a:xfrm>
      </p:grpSpPr>
      <p:sp>
        <p:nvSpPr>
          <p:cNvPr id="596" name="Google Shape;596;p5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7" name="Google Shape;597;p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1"/>
        <p:cNvGrpSpPr/>
        <p:nvPr/>
      </p:nvGrpSpPr>
      <p:grpSpPr>
        <a:xfrm>
          <a:off x="0" y="0"/>
          <a:ext cx="0" cy="0"/>
          <a:chOff x="0" y="0"/>
          <a:chExt cx="0" cy="0"/>
        </a:xfrm>
      </p:grpSpPr>
      <p:sp>
        <p:nvSpPr>
          <p:cNvPr id="602" name="Google Shape;602;p5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3" name="Google Shape;603;p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8"/>
        <p:cNvGrpSpPr/>
        <p:nvPr/>
      </p:nvGrpSpPr>
      <p:grpSpPr>
        <a:xfrm>
          <a:off x="0" y="0"/>
          <a:ext cx="0" cy="0"/>
          <a:chOff x="0" y="0"/>
          <a:chExt cx="0" cy="0"/>
        </a:xfrm>
      </p:grpSpPr>
      <p:sp>
        <p:nvSpPr>
          <p:cNvPr id="609" name="Google Shape;609;p5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10" name="Google Shape;610;p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5"/>
        <p:cNvGrpSpPr/>
        <p:nvPr/>
      </p:nvGrpSpPr>
      <p:grpSpPr>
        <a:xfrm>
          <a:off x="0" y="0"/>
          <a:ext cx="0" cy="0"/>
          <a:chOff x="0" y="0"/>
          <a:chExt cx="0" cy="0"/>
        </a:xfrm>
      </p:grpSpPr>
      <p:sp>
        <p:nvSpPr>
          <p:cNvPr id="616" name="Google Shape;616;p5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17" name="Google Shape;617;p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1"/>
        <p:cNvGrpSpPr/>
        <p:nvPr/>
      </p:nvGrpSpPr>
      <p:grpSpPr>
        <a:xfrm>
          <a:off x="0" y="0"/>
          <a:ext cx="0" cy="0"/>
          <a:chOff x="0" y="0"/>
          <a:chExt cx="0" cy="0"/>
        </a:xfrm>
      </p:grpSpPr>
      <p:sp>
        <p:nvSpPr>
          <p:cNvPr id="622" name="Google Shape;622;p5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23" name="Google Shape;623;p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6"/>
        <p:cNvGrpSpPr/>
        <p:nvPr/>
      </p:nvGrpSpPr>
      <p:grpSpPr>
        <a:xfrm>
          <a:off x="0" y="0"/>
          <a:ext cx="0" cy="0"/>
          <a:chOff x="0" y="0"/>
          <a:chExt cx="0" cy="0"/>
        </a:xfrm>
      </p:grpSpPr>
      <p:sp>
        <p:nvSpPr>
          <p:cNvPr id="627" name="Google Shape;627;p5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28" name="Google Shape;628;p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3"/>
        <p:cNvGrpSpPr/>
        <p:nvPr/>
      </p:nvGrpSpPr>
      <p:grpSpPr>
        <a:xfrm>
          <a:off x="0" y="0"/>
          <a:ext cx="0" cy="0"/>
          <a:chOff x="0" y="0"/>
          <a:chExt cx="0" cy="0"/>
        </a:xfrm>
      </p:grpSpPr>
      <p:sp>
        <p:nvSpPr>
          <p:cNvPr id="634" name="Google Shape;634;p6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35" name="Google Shape;635;p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8"/>
        <p:cNvGrpSpPr/>
        <p:nvPr/>
      </p:nvGrpSpPr>
      <p:grpSpPr>
        <a:xfrm>
          <a:off x="0" y="0"/>
          <a:ext cx="0" cy="0"/>
          <a:chOff x="0" y="0"/>
          <a:chExt cx="0" cy="0"/>
        </a:xfrm>
      </p:grpSpPr>
      <p:sp>
        <p:nvSpPr>
          <p:cNvPr id="649" name="Google Shape;649;p6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50" name="Google Shape;650;p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2"/>
        <p:cNvGrpSpPr/>
        <p:nvPr/>
      </p:nvGrpSpPr>
      <p:grpSpPr>
        <a:xfrm>
          <a:off x="0" y="0"/>
          <a:ext cx="0" cy="0"/>
          <a:chOff x="0" y="0"/>
          <a:chExt cx="0" cy="0"/>
        </a:xfrm>
      </p:grpSpPr>
      <p:sp>
        <p:nvSpPr>
          <p:cNvPr id="663" name="Google Shape;663;p6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64" name="Google Shape;664;p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9"/>
        <p:cNvGrpSpPr/>
        <p:nvPr/>
      </p:nvGrpSpPr>
      <p:grpSpPr>
        <a:xfrm>
          <a:off x="0" y="0"/>
          <a:ext cx="0" cy="0"/>
          <a:chOff x="0" y="0"/>
          <a:chExt cx="0" cy="0"/>
        </a:xfrm>
      </p:grpSpPr>
      <p:sp>
        <p:nvSpPr>
          <p:cNvPr id="670" name="Google Shape;670;p6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71" name="Google Shape;671;p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4"/>
        <p:cNvGrpSpPr/>
        <p:nvPr/>
      </p:nvGrpSpPr>
      <p:grpSpPr>
        <a:xfrm>
          <a:off x="0" y="0"/>
          <a:ext cx="0" cy="0"/>
          <a:chOff x="0" y="0"/>
          <a:chExt cx="0" cy="0"/>
        </a:xfrm>
      </p:grpSpPr>
      <p:sp>
        <p:nvSpPr>
          <p:cNvPr id="685" name="Google Shape;685;p6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6" name="Google Shape;686;p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1"/>
        <p:cNvGrpSpPr/>
        <p:nvPr/>
      </p:nvGrpSpPr>
      <p:grpSpPr>
        <a:xfrm>
          <a:off x="0" y="0"/>
          <a:ext cx="0" cy="0"/>
          <a:chOff x="0" y="0"/>
          <a:chExt cx="0" cy="0"/>
        </a:xfrm>
      </p:grpSpPr>
      <p:sp>
        <p:nvSpPr>
          <p:cNvPr id="692" name="Google Shape;692;p6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93" name="Google Shape;693;p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67"/>
          <p:cNvSpPr/>
          <p:nvPr/>
        </p:nvSpPr>
        <p:spPr>
          <a:xfrm>
            <a:off x="1528762" y="1473243"/>
            <a:ext cx="9144000" cy="3007447"/>
          </a:xfrm>
          <a:prstGeom prst="rect">
            <a:avLst/>
          </a:prstGeom>
          <a:solidFill>
            <a:schemeClr val="lt1"/>
          </a:solidFill>
          <a:ln w="12700" cap="flat" cmpd="sng">
            <a:solidFill>
              <a:srgbClr val="E8E8E8"/>
            </a:solidFill>
            <a:prstDash val="solid"/>
            <a:miter lim="800000"/>
            <a:headEnd type="none" w="sm" len="sm"/>
            <a:tailEnd type="none" w="sm" len="sm"/>
          </a:ln>
          <a:effectLst>
            <a:outerShdw blurRad="50800" dist="38100" dir="2700000" algn="tl" rotWithShape="0">
              <a:srgbClr val="D8D8D8">
                <a:alpha val="2980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17" name="Google Shape;17;p67"/>
          <p:cNvSpPr txBox="1">
            <a:spLocks noGrp="1"/>
          </p:cNvSpPr>
          <p:nvPr>
            <p:ph type="ctrTitle"/>
          </p:nvPr>
        </p:nvSpPr>
        <p:spPr>
          <a:xfrm>
            <a:off x="1801368" y="1664208"/>
            <a:ext cx="8586216" cy="2176272"/>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6600"/>
              <a:buFont typeface="Avenir"/>
              <a:buNone/>
              <a:defRPr sz="6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 name="Google Shape;18;p67"/>
          <p:cNvSpPr txBox="1">
            <a:spLocks noGrp="1"/>
          </p:cNvSpPr>
          <p:nvPr>
            <p:ph type="subTitle" idx="1"/>
          </p:nvPr>
        </p:nvSpPr>
        <p:spPr>
          <a:xfrm>
            <a:off x="2487168" y="4142232"/>
            <a:ext cx="7223760" cy="685800"/>
          </a:xfrm>
          <a:prstGeom prst="rect">
            <a:avLst/>
          </a:prstGeom>
          <a:solidFill>
            <a:schemeClr val="accent1"/>
          </a:solidFill>
          <a:ln>
            <a:noFill/>
          </a:ln>
        </p:spPr>
        <p:txBody>
          <a:bodyPr spcFirstLastPara="1" wrap="square" lIns="91425" tIns="45700" rIns="91425" bIns="45700" anchor="ctr" anchorCtr="0">
            <a:normAutofit/>
          </a:bodyPr>
          <a:lstStyle>
            <a:lvl1pPr lvl="0" algn="ctr">
              <a:lnSpc>
                <a:spcPct val="110000"/>
              </a:lnSpc>
              <a:spcBef>
                <a:spcPts val="1000"/>
              </a:spcBef>
              <a:spcAft>
                <a:spcPts val="0"/>
              </a:spcAft>
              <a:buClr>
                <a:schemeClr val="lt1"/>
              </a:buClr>
              <a:buSzPts val="2800"/>
              <a:buNone/>
              <a:defRPr sz="2800">
                <a:solidFill>
                  <a:schemeClr val="lt1"/>
                </a:solidFill>
              </a:defRPr>
            </a:lvl1pPr>
            <a:lvl2pPr lvl="1" algn="ctr">
              <a:lnSpc>
                <a:spcPct val="110000"/>
              </a:lnSpc>
              <a:spcBef>
                <a:spcPts val="500"/>
              </a:spcBef>
              <a:spcAft>
                <a:spcPts val="0"/>
              </a:spcAft>
              <a:buClr>
                <a:schemeClr val="dk1"/>
              </a:buClr>
              <a:buSzPts val="2000"/>
              <a:buNone/>
              <a:defRPr sz="2000"/>
            </a:lvl2pPr>
            <a:lvl3pPr lvl="2" algn="ctr">
              <a:lnSpc>
                <a:spcPct val="110000"/>
              </a:lnSpc>
              <a:spcBef>
                <a:spcPts val="500"/>
              </a:spcBef>
              <a:spcAft>
                <a:spcPts val="0"/>
              </a:spcAft>
              <a:buClr>
                <a:schemeClr val="dk1"/>
              </a:buClr>
              <a:buSzPts val="1800"/>
              <a:buNone/>
              <a:defRPr sz="1800"/>
            </a:lvl3pPr>
            <a:lvl4pPr lvl="3" algn="ctr">
              <a:lnSpc>
                <a:spcPct val="110000"/>
              </a:lnSpc>
              <a:spcBef>
                <a:spcPts val="500"/>
              </a:spcBef>
              <a:spcAft>
                <a:spcPts val="0"/>
              </a:spcAft>
              <a:buClr>
                <a:schemeClr val="dk1"/>
              </a:buClr>
              <a:buSzPts val="1600"/>
              <a:buNone/>
              <a:defRPr sz="1600"/>
            </a:lvl4pPr>
            <a:lvl5pPr lvl="4" algn="ctr">
              <a:lnSpc>
                <a:spcPct val="11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9"/>
        <p:cNvGrpSpPr/>
        <p:nvPr/>
      </p:nvGrpSpPr>
      <p:grpSpPr>
        <a:xfrm>
          <a:off x="0" y="0"/>
          <a:ext cx="0" cy="0"/>
          <a:chOff x="0" y="0"/>
          <a:chExt cx="0" cy="0"/>
        </a:xfrm>
      </p:grpSpPr>
      <p:sp>
        <p:nvSpPr>
          <p:cNvPr id="20" name="Google Shape;20;p68"/>
          <p:cNvSpPr/>
          <p:nvPr/>
        </p:nvSpPr>
        <p:spPr>
          <a:xfrm>
            <a:off x="558209" y="0"/>
            <a:ext cx="11167447" cy="2018806"/>
          </a:xfrm>
          <a:prstGeom prst="rect">
            <a:avLst/>
          </a:prstGeom>
          <a:solidFill>
            <a:schemeClr val="lt1"/>
          </a:solidFill>
          <a:ln w="9525" cap="flat" cmpd="sng">
            <a:solidFill>
              <a:srgbClr val="E8E8E8"/>
            </a:solidFill>
            <a:prstDash val="solid"/>
            <a:miter lim="800000"/>
            <a:headEnd type="none" w="sm" len="sm"/>
            <a:tailEnd type="none" w="sm" len="sm"/>
          </a:ln>
          <a:effectLst>
            <a:outerShdw blurRad="50800" dist="38100" dir="2700000" algn="tl" rotWithShape="0">
              <a:srgbClr val="D8D8D8">
                <a:alpha val="2980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21" name="Google Shape;21;p68"/>
          <p:cNvSpPr/>
          <p:nvPr/>
        </p:nvSpPr>
        <p:spPr>
          <a:xfrm>
            <a:off x="498834" y="787352"/>
            <a:ext cx="128016" cy="70408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22" name="Google Shape;22;p68"/>
          <p:cNvSpPr txBox="1">
            <a:spLocks noGrp="1"/>
          </p:cNvSpPr>
          <p:nvPr>
            <p:ph type="title"/>
          </p:nvPr>
        </p:nvSpPr>
        <p:spPr>
          <a:xfrm>
            <a:off x="1115568" y="548640"/>
            <a:ext cx="10168128" cy="117957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000"/>
              <a:buFont typeface="Avenir"/>
              <a:buNone/>
              <a:defRPr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68"/>
          <p:cNvSpPr txBox="1">
            <a:spLocks noGrp="1"/>
          </p:cNvSpPr>
          <p:nvPr>
            <p:ph type="body" idx="1"/>
          </p:nvPr>
        </p:nvSpPr>
        <p:spPr>
          <a:xfrm>
            <a:off x="1115568" y="2478024"/>
            <a:ext cx="10168128" cy="3694176"/>
          </a:xfrm>
          <a:prstGeom prst="rect">
            <a:avLst/>
          </a:prstGeom>
          <a:noFill/>
          <a:ln>
            <a:noFill/>
          </a:ln>
        </p:spPr>
        <p:txBody>
          <a:bodyPr spcFirstLastPara="1" wrap="square" lIns="91425" tIns="45700" rIns="91425" bIns="45700" anchor="t" anchorCtr="0">
            <a:normAutofit/>
          </a:bodyPr>
          <a:lstStyle>
            <a:lvl1pPr marL="457200" lvl="0" indent="-342900" algn="l">
              <a:lnSpc>
                <a:spcPct val="110000"/>
              </a:lnSpc>
              <a:spcBef>
                <a:spcPts val="1000"/>
              </a:spcBef>
              <a:spcAft>
                <a:spcPts val="0"/>
              </a:spcAft>
              <a:buClr>
                <a:schemeClr val="dk1"/>
              </a:buClr>
              <a:buSzPts val="1800"/>
              <a:buChar char="•"/>
              <a:defRPr/>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68"/>
          <p:cNvSpPr txBox="1">
            <a:spLocks noGrp="1"/>
          </p:cNvSpPr>
          <p:nvPr>
            <p:ph type="dt" idx="10"/>
          </p:nvPr>
        </p:nvSpPr>
        <p:spPr>
          <a:xfrm>
            <a:off x="1101852"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6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68"/>
          <p:cNvSpPr txBox="1">
            <a:spLocks noGrp="1"/>
          </p:cNvSpPr>
          <p:nvPr>
            <p:ph type="sldNum" idx="12"/>
          </p:nvPr>
        </p:nvSpPr>
        <p:spPr>
          <a:xfrm>
            <a:off x="8540496"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with pictures">
  <p:cSld name="Title and Content with pictures">
    <p:spTree>
      <p:nvGrpSpPr>
        <p:cNvPr id="1" name="Shape 27"/>
        <p:cNvGrpSpPr/>
        <p:nvPr/>
      </p:nvGrpSpPr>
      <p:grpSpPr>
        <a:xfrm>
          <a:off x="0" y="0"/>
          <a:ext cx="0" cy="0"/>
          <a:chOff x="0" y="0"/>
          <a:chExt cx="0" cy="0"/>
        </a:xfrm>
      </p:grpSpPr>
      <p:sp>
        <p:nvSpPr>
          <p:cNvPr id="28" name="Google Shape;28;p69"/>
          <p:cNvSpPr txBox="1">
            <a:spLocks noGrp="1"/>
          </p:cNvSpPr>
          <p:nvPr>
            <p:ph type="title"/>
          </p:nvPr>
        </p:nvSpPr>
        <p:spPr>
          <a:xfrm>
            <a:off x="5084064" y="1078992"/>
            <a:ext cx="6272784" cy="1536192"/>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5200"/>
              <a:buFont typeface="Avenir"/>
              <a:buNone/>
              <a:defRPr sz="5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69"/>
          <p:cNvSpPr txBox="1">
            <a:spLocks noGrp="1"/>
          </p:cNvSpPr>
          <p:nvPr>
            <p:ph type="body" idx="1"/>
          </p:nvPr>
        </p:nvSpPr>
        <p:spPr>
          <a:xfrm>
            <a:off x="5084064" y="3355848"/>
            <a:ext cx="6272784" cy="2825496"/>
          </a:xfrm>
          <a:prstGeom prst="rect">
            <a:avLst/>
          </a:prstGeom>
          <a:noFill/>
          <a:ln>
            <a:noFill/>
          </a:ln>
        </p:spPr>
        <p:txBody>
          <a:bodyPr spcFirstLastPara="1" wrap="square" lIns="91425" tIns="45700" rIns="91425" bIns="45700" anchor="t" anchorCtr="0">
            <a:normAutofit/>
          </a:bodyPr>
          <a:lstStyle>
            <a:lvl1pPr marL="457200" lvl="0" indent="-228600" algn="l">
              <a:lnSpc>
                <a:spcPct val="110000"/>
              </a:lnSpc>
              <a:spcBef>
                <a:spcPts val="1000"/>
              </a:spcBef>
              <a:spcAft>
                <a:spcPts val="0"/>
              </a:spcAft>
              <a:buClr>
                <a:schemeClr val="dk1"/>
              </a:buClr>
              <a:buSzPts val="1800"/>
              <a:buNone/>
              <a:defRPr sz="1800"/>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69"/>
          <p:cNvSpPr txBox="1">
            <a:spLocks noGrp="1"/>
          </p:cNvSpPr>
          <p:nvPr>
            <p:ph type="dt" idx="10"/>
          </p:nvPr>
        </p:nvSpPr>
        <p:spPr>
          <a:xfrm>
            <a:off x="905256"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69"/>
          <p:cNvSpPr txBox="1">
            <a:spLocks noGrp="1"/>
          </p:cNvSpPr>
          <p:nvPr>
            <p:ph type="ftr" idx="11"/>
          </p:nvPr>
        </p:nvSpPr>
        <p:spPr>
          <a:xfrm>
            <a:off x="4041648"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69"/>
          <p:cNvSpPr txBox="1">
            <a:spLocks noGrp="1"/>
          </p:cNvSpPr>
          <p:nvPr>
            <p:ph type="sldNum" idx="12"/>
          </p:nvPr>
        </p:nvSpPr>
        <p:spPr>
          <a:xfrm>
            <a:off x="8540496"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a:t>
            </a:fld>
            <a:endParaRPr/>
          </a:p>
        </p:txBody>
      </p:sp>
      <p:sp>
        <p:nvSpPr>
          <p:cNvPr id="33" name="Google Shape;33;p69"/>
          <p:cNvSpPr/>
          <p:nvPr/>
        </p:nvSpPr>
        <p:spPr>
          <a:xfrm rot="5400000">
            <a:off x="5317960" y="363389"/>
            <a:ext cx="73152" cy="54864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34" name="Google Shape;34;p69"/>
          <p:cNvSpPr/>
          <p:nvPr/>
        </p:nvSpPr>
        <p:spPr>
          <a:xfrm>
            <a:off x="5099266" y="2935541"/>
            <a:ext cx="6217920" cy="18288"/>
          </a:xfrm>
          <a:prstGeom prst="rect">
            <a:avLst/>
          </a:prstGeom>
          <a:solidFill>
            <a:srgbClr val="C8C8C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35" name="Google Shape;35;p69"/>
          <p:cNvSpPr>
            <a:spLocks noGrp="1"/>
          </p:cNvSpPr>
          <p:nvPr>
            <p:ph type="pic" idx="2"/>
          </p:nvPr>
        </p:nvSpPr>
        <p:spPr>
          <a:xfrm>
            <a:off x="457200" y="603504"/>
            <a:ext cx="4050792" cy="5577840"/>
          </a:xfrm>
          <a:prstGeom prst="rect">
            <a:avLst/>
          </a:prstGeom>
          <a:noFill/>
          <a:ln>
            <a:no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6"/>
        <p:cNvGrpSpPr/>
        <p:nvPr/>
      </p:nvGrpSpPr>
      <p:grpSpPr>
        <a:xfrm>
          <a:off x="0" y="0"/>
          <a:ext cx="0" cy="0"/>
          <a:chOff x="0" y="0"/>
          <a:chExt cx="0" cy="0"/>
        </a:xfrm>
      </p:grpSpPr>
      <p:sp>
        <p:nvSpPr>
          <p:cNvPr id="37" name="Google Shape;37;p70"/>
          <p:cNvSpPr/>
          <p:nvPr/>
        </p:nvSpPr>
        <p:spPr>
          <a:xfrm>
            <a:off x="665853" y="1533525"/>
            <a:ext cx="10917063" cy="3790950"/>
          </a:xfrm>
          <a:prstGeom prst="rect">
            <a:avLst/>
          </a:prstGeom>
          <a:solidFill>
            <a:schemeClr val="lt1"/>
          </a:solidFill>
          <a:ln w="12700" cap="flat" cmpd="sng">
            <a:solidFill>
              <a:srgbClr val="E8E8E8"/>
            </a:solidFill>
            <a:prstDash val="solid"/>
            <a:miter lim="800000"/>
            <a:headEnd type="none" w="sm" len="sm"/>
            <a:tailEnd type="none" w="sm" len="sm"/>
          </a:ln>
          <a:effectLst>
            <a:outerShdw blurRad="50800" dist="38100" dir="2700000" algn="tl" rotWithShape="0">
              <a:srgbClr val="D8D8D8">
                <a:alpha val="2980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38" name="Google Shape;38;p70"/>
          <p:cNvSpPr/>
          <p:nvPr/>
        </p:nvSpPr>
        <p:spPr>
          <a:xfrm>
            <a:off x="609084" y="2971798"/>
            <a:ext cx="128016" cy="9144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39" name="Google Shape;39;p70"/>
          <p:cNvSpPr txBox="1">
            <a:spLocks noGrp="1"/>
          </p:cNvSpPr>
          <p:nvPr>
            <p:ph type="title"/>
          </p:nvPr>
        </p:nvSpPr>
        <p:spPr>
          <a:xfrm>
            <a:off x="1078992" y="1938528"/>
            <a:ext cx="10177272" cy="2990088"/>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5400"/>
              <a:buFont typeface="Avenir"/>
              <a:buNone/>
              <a:defRPr sz="5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 name="Google Shape;40;p7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7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7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Quote" type="secHead">
  <p:cSld name="SECTION_HEADER">
    <p:spTree>
      <p:nvGrpSpPr>
        <p:cNvPr id="1" name="Shape 43"/>
        <p:cNvGrpSpPr/>
        <p:nvPr/>
      </p:nvGrpSpPr>
      <p:grpSpPr>
        <a:xfrm>
          <a:off x="0" y="0"/>
          <a:ext cx="0" cy="0"/>
          <a:chOff x="0" y="0"/>
          <a:chExt cx="0" cy="0"/>
        </a:xfrm>
      </p:grpSpPr>
      <p:sp>
        <p:nvSpPr>
          <p:cNvPr id="44" name="Google Shape;44;p71"/>
          <p:cNvSpPr txBox="1">
            <a:spLocks noGrp="1"/>
          </p:cNvSpPr>
          <p:nvPr>
            <p:ph type="title"/>
          </p:nvPr>
        </p:nvSpPr>
        <p:spPr>
          <a:xfrm>
            <a:off x="557784" y="640080"/>
            <a:ext cx="10890504" cy="4114800"/>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4800"/>
              <a:buFont typeface="Avenir"/>
              <a:buNone/>
              <a:defRPr sz="4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5" name="Google Shape;45;p71"/>
          <p:cNvSpPr/>
          <p:nvPr/>
        </p:nvSpPr>
        <p:spPr>
          <a:xfrm>
            <a:off x="558210" y="4981421"/>
            <a:ext cx="11134956" cy="822960"/>
          </a:xfrm>
          <a:prstGeom prst="rect">
            <a:avLst/>
          </a:prstGeom>
          <a:solidFill>
            <a:schemeClr val="lt1"/>
          </a:solidFill>
          <a:ln w="12700" cap="flat" cmpd="sng">
            <a:solidFill>
              <a:srgbClr val="E8E8E8"/>
            </a:solidFill>
            <a:prstDash val="solid"/>
            <a:miter lim="800000"/>
            <a:headEnd type="none" w="sm" len="sm"/>
            <a:tailEnd type="none" w="sm" len="sm"/>
          </a:ln>
          <a:effectLst>
            <a:outerShdw blurRad="50800" dist="38100" dir="2700000" algn="tl" rotWithShape="0">
              <a:srgbClr val="D8D8D8">
                <a:alpha val="2980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46" name="Google Shape;46;p71"/>
          <p:cNvSpPr/>
          <p:nvPr/>
        </p:nvSpPr>
        <p:spPr>
          <a:xfrm>
            <a:off x="498834" y="5118581"/>
            <a:ext cx="146304" cy="54864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47" name="Google Shape;47;p71"/>
          <p:cNvSpPr txBox="1">
            <a:spLocks noGrp="1"/>
          </p:cNvSpPr>
          <p:nvPr>
            <p:ph type="body" idx="1"/>
          </p:nvPr>
        </p:nvSpPr>
        <p:spPr>
          <a:xfrm>
            <a:off x="841248" y="5102352"/>
            <a:ext cx="10607040" cy="585216"/>
          </a:xfrm>
          <a:prstGeom prst="rect">
            <a:avLst/>
          </a:prstGeom>
          <a:solidFill>
            <a:schemeClr val="accent1"/>
          </a:solidFill>
          <a:ln>
            <a:noFill/>
          </a:ln>
        </p:spPr>
        <p:txBody>
          <a:bodyPr spcFirstLastPara="1" wrap="square" lIns="91425" tIns="45700" rIns="91425" bIns="45700" anchor="ctr" anchorCtr="0">
            <a:normAutofit/>
          </a:bodyPr>
          <a:lstStyle>
            <a:lvl1pPr marL="457200" lvl="0" indent="-228600" algn="l">
              <a:lnSpc>
                <a:spcPct val="110000"/>
              </a:lnSpc>
              <a:spcBef>
                <a:spcPts val="1000"/>
              </a:spcBef>
              <a:spcAft>
                <a:spcPts val="0"/>
              </a:spcAft>
              <a:buClr>
                <a:schemeClr val="lt1"/>
              </a:buClr>
              <a:buSzPts val="2000"/>
              <a:buNone/>
              <a:defRPr sz="2000">
                <a:solidFill>
                  <a:schemeClr val="lt1"/>
                </a:solidFill>
              </a:defRPr>
            </a:lvl1pPr>
            <a:lvl2pPr marL="914400" lvl="1" indent="-228600" algn="l">
              <a:lnSpc>
                <a:spcPct val="110000"/>
              </a:lnSpc>
              <a:spcBef>
                <a:spcPts val="500"/>
              </a:spcBef>
              <a:spcAft>
                <a:spcPts val="0"/>
              </a:spcAft>
              <a:buClr>
                <a:srgbClr val="888888"/>
              </a:buClr>
              <a:buSzPts val="2000"/>
              <a:buNone/>
              <a:defRPr sz="2000">
                <a:solidFill>
                  <a:srgbClr val="888888"/>
                </a:solidFill>
              </a:defRPr>
            </a:lvl2pPr>
            <a:lvl3pPr marL="1371600" lvl="2" indent="-228600" algn="l">
              <a:lnSpc>
                <a:spcPct val="110000"/>
              </a:lnSpc>
              <a:spcBef>
                <a:spcPts val="500"/>
              </a:spcBef>
              <a:spcAft>
                <a:spcPts val="0"/>
              </a:spcAft>
              <a:buClr>
                <a:srgbClr val="888888"/>
              </a:buClr>
              <a:buSzPts val="1800"/>
              <a:buNone/>
              <a:defRPr sz="1800">
                <a:solidFill>
                  <a:srgbClr val="888888"/>
                </a:solidFill>
              </a:defRPr>
            </a:lvl3pPr>
            <a:lvl4pPr marL="1828800" lvl="3" indent="-228600" algn="l">
              <a:lnSpc>
                <a:spcPct val="110000"/>
              </a:lnSpc>
              <a:spcBef>
                <a:spcPts val="500"/>
              </a:spcBef>
              <a:spcAft>
                <a:spcPts val="0"/>
              </a:spcAft>
              <a:buClr>
                <a:srgbClr val="888888"/>
              </a:buClr>
              <a:buSzPts val="1600"/>
              <a:buNone/>
              <a:defRPr sz="1600">
                <a:solidFill>
                  <a:srgbClr val="888888"/>
                </a:solidFill>
              </a:defRPr>
            </a:lvl4pPr>
            <a:lvl5pPr marL="2286000" lvl="4" indent="-228600" algn="l">
              <a:lnSpc>
                <a:spcPct val="11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48" name="Google Shape;48;p71"/>
          <p:cNvSpPr txBox="1">
            <a:spLocks noGrp="1"/>
          </p:cNvSpPr>
          <p:nvPr>
            <p:ph type="dt" idx="10"/>
          </p:nvPr>
        </p:nvSpPr>
        <p:spPr>
          <a:xfrm>
            <a:off x="905256"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7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71"/>
          <p:cNvSpPr txBox="1">
            <a:spLocks noGrp="1"/>
          </p:cNvSpPr>
          <p:nvPr>
            <p:ph type="sldNum" idx="12"/>
          </p:nvPr>
        </p:nvSpPr>
        <p:spPr>
          <a:xfrm>
            <a:off x="8540496"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Content with 2 pictures">
  <p:cSld name="Title and Content with 2 pictures">
    <p:spTree>
      <p:nvGrpSpPr>
        <p:cNvPr id="1" name="Shape 51"/>
        <p:cNvGrpSpPr/>
        <p:nvPr/>
      </p:nvGrpSpPr>
      <p:grpSpPr>
        <a:xfrm>
          <a:off x="0" y="0"/>
          <a:ext cx="0" cy="0"/>
          <a:chOff x="0" y="0"/>
          <a:chExt cx="0" cy="0"/>
        </a:xfrm>
      </p:grpSpPr>
      <p:sp>
        <p:nvSpPr>
          <p:cNvPr id="52" name="Google Shape;52;p72"/>
          <p:cNvSpPr txBox="1">
            <a:spLocks noGrp="1"/>
          </p:cNvSpPr>
          <p:nvPr>
            <p:ph type="title"/>
          </p:nvPr>
        </p:nvSpPr>
        <p:spPr>
          <a:xfrm>
            <a:off x="612648" y="1078992"/>
            <a:ext cx="6272784" cy="1536192"/>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5200"/>
              <a:buFont typeface="Avenir"/>
              <a:buNone/>
              <a:defRPr sz="5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3" name="Google Shape;53;p72"/>
          <p:cNvSpPr txBox="1">
            <a:spLocks noGrp="1"/>
          </p:cNvSpPr>
          <p:nvPr>
            <p:ph type="body" idx="1"/>
          </p:nvPr>
        </p:nvSpPr>
        <p:spPr>
          <a:xfrm>
            <a:off x="612648" y="3355848"/>
            <a:ext cx="6272784" cy="2825496"/>
          </a:xfrm>
          <a:prstGeom prst="rect">
            <a:avLst/>
          </a:prstGeom>
          <a:noFill/>
          <a:ln>
            <a:noFill/>
          </a:ln>
        </p:spPr>
        <p:txBody>
          <a:bodyPr spcFirstLastPara="1" wrap="square" lIns="91425" tIns="45700" rIns="91425" bIns="45700" anchor="t" anchorCtr="0">
            <a:normAutofit/>
          </a:bodyPr>
          <a:lstStyle>
            <a:lvl1pPr marL="457200" lvl="0" indent="-228600" algn="l">
              <a:lnSpc>
                <a:spcPct val="110000"/>
              </a:lnSpc>
              <a:spcBef>
                <a:spcPts val="1000"/>
              </a:spcBef>
              <a:spcAft>
                <a:spcPts val="0"/>
              </a:spcAft>
              <a:buClr>
                <a:schemeClr val="dk1"/>
              </a:buClr>
              <a:buSzPts val="1800"/>
              <a:buNone/>
              <a:defRPr sz="1800"/>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4" name="Google Shape;54;p72"/>
          <p:cNvSpPr txBox="1">
            <a:spLocks noGrp="1"/>
          </p:cNvSpPr>
          <p:nvPr>
            <p:ph type="sldNum" idx="12"/>
          </p:nvPr>
        </p:nvSpPr>
        <p:spPr>
          <a:xfrm>
            <a:off x="5605272" y="6356350"/>
            <a:ext cx="128016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a:t>
            </a:fld>
            <a:endParaRPr/>
          </a:p>
        </p:txBody>
      </p:sp>
      <p:sp>
        <p:nvSpPr>
          <p:cNvPr id="55" name="Google Shape;55;p72"/>
          <p:cNvSpPr/>
          <p:nvPr/>
        </p:nvSpPr>
        <p:spPr>
          <a:xfrm rot="5400000">
            <a:off x="850392" y="365760"/>
            <a:ext cx="73152" cy="54864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56" name="Google Shape;56;p72"/>
          <p:cNvSpPr>
            <a:spLocks noGrp="1"/>
          </p:cNvSpPr>
          <p:nvPr>
            <p:ph type="pic" idx="2"/>
          </p:nvPr>
        </p:nvSpPr>
        <p:spPr>
          <a:xfrm>
            <a:off x="7680960" y="4352544"/>
            <a:ext cx="4507992" cy="2505456"/>
          </a:xfrm>
          <a:prstGeom prst="rect">
            <a:avLst/>
          </a:prstGeom>
          <a:noFill/>
          <a:ln>
            <a:noFill/>
          </a:ln>
        </p:spPr>
      </p:sp>
      <p:sp>
        <p:nvSpPr>
          <p:cNvPr id="57" name="Google Shape;57;p72"/>
          <p:cNvSpPr>
            <a:spLocks noGrp="1"/>
          </p:cNvSpPr>
          <p:nvPr>
            <p:ph type="pic" idx="3"/>
          </p:nvPr>
        </p:nvSpPr>
        <p:spPr>
          <a:xfrm>
            <a:off x="7680960" y="0"/>
            <a:ext cx="4507992" cy="4123944"/>
          </a:xfrm>
          <a:prstGeom prst="rect">
            <a:avLst/>
          </a:prstGeom>
          <a:noFill/>
          <a:ln>
            <a:noFill/>
          </a:ln>
        </p:spPr>
      </p:sp>
      <p:sp>
        <p:nvSpPr>
          <p:cNvPr id="58" name="Google Shape;58;p72"/>
          <p:cNvSpPr/>
          <p:nvPr/>
        </p:nvSpPr>
        <p:spPr>
          <a:xfrm>
            <a:off x="621792" y="2935541"/>
            <a:ext cx="6217920" cy="18288"/>
          </a:xfrm>
          <a:prstGeom prst="rect">
            <a:avLst/>
          </a:prstGeom>
          <a:solidFill>
            <a:srgbClr val="C8C8C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59"/>
        <p:cNvGrpSpPr/>
        <p:nvPr/>
      </p:nvGrpSpPr>
      <p:grpSpPr>
        <a:xfrm>
          <a:off x="0" y="0"/>
          <a:ext cx="0" cy="0"/>
          <a:chOff x="0" y="0"/>
          <a:chExt cx="0" cy="0"/>
        </a:xfrm>
      </p:grpSpPr>
      <p:sp>
        <p:nvSpPr>
          <p:cNvPr id="60" name="Google Shape;60;p73"/>
          <p:cNvSpPr/>
          <p:nvPr/>
        </p:nvSpPr>
        <p:spPr>
          <a:xfrm>
            <a:off x="665853" y="1533525"/>
            <a:ext cx="10917063" cy="3790950"/>
          </a:xfrm>
          <a:prstGeom prst="rect">
            <a:avLst/>
          </a:prstGeom>
          <a:solidFill>
            <a:schemeClr val="lt1"/>
          </a:solidFill>
          <a:ln w="12700" cap="flat" cmpd="sng">
            <a:solidFill>
              <a:srgbClr val="E8E8E8"/>
            </a:solidFill>
            <a:prstDash val="solid"/>
            <a:miter lim="800000"/>
            <a:headEnd type="none" w="sm" len="sm"/>
            <a:tailEnd type="none" w="sm" len="sm"/>
          </a:ln>
          <a:effectLst>
            <a:outerShdw blurRad="50800" dist="38100" dir="2700000" algn="tl" rotWithShape="0">
              <a:srgbClr val="D8D8D8">
                <a:alpha val="2980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61" name="Google Shape;61;p73"/>
          <p:cNvSpPr txBox="1">
            <a:spLocks noGrp="1"/>
          </p:cNvSpPr>
          <p:nvPr>
            <p:ph type="title"/>
          </p:nvPr>
        </p:nvSpPr>
        <p:spPr>
          <a:xfrm>
            <a:off x="1078992" y="1938528"/>
            <a:ext cx="7013448" cy="2990088"/>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5400"/>
              <a:buFont typeface="Avenir"/>
              <a:buNone/>
              <a:defRPr sz="5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2" name="Google Shape;62;p73"/>
          <p:cNvSpPr txBox="1">
            <a:spLocks noGrp="1"/>
          </p:cNvSpPr>
          <p:nvPr>
            <p:ph type="body" idx="1"/>
          </p:nvPr>
        </p:nvSpPr>
        <p:spPr>
          <a:xfrm>
            <a:off x="8613648" y="1938528"/>
            <a:ext cx="2688336" cy="2990088"/>
          </a:xfrm>
          <a:prstGeom prst="rect">
            <a:avLst/>
          </a:prstGeom>
          <a:solidFill>
            <a:schemeClr val="accent1"/>
          </a:solidFill>
          <a:ln>
            <a:noFill/>
          </a:ln>
        </p:spPr>
        <p:txBody>
          <a:bodyPr spcFirstLastPara="1" wrap="square" lIns="91425" tIns="45700" rIns="91425" bIns="45700" anchor="ctr" anchorCtr="0">
            <a:normAutofit/>
          </a:bodyPr>
          <a:lstStyle>
            <a:lvl1pPr marL="457200" lvl="0" indent="-228600" algn="l">
              <a:lnSpc>
                <a:spcPct val="110000"/>
              </a:lnSpc>
              <a:spcBef>
                <a:spcPts val="1000"/>
              </a:spcBef>
              <a:spcAft>
                <a:spcPts val="0"/>
              </a:spcAft>
              <a:buClr>
                <a:schemeClr val="lt1"/>
              </a:buClr>
              <a:buSzPts val="2800"/>
              <a:buNone/>
              <a:defRPr sz="2800">
                <a:solidFill>
                  <a:schemeClr val="lt1"/>
                </a:solidFill>
              </a:defRPr>
            </a:lvl1pPr>
            <a:lvl2pPr marL="914400" lvl="1" indent="-228600" algn="l">
              <a:lnSpc>
                <a:spcPct val="110000"/>
              </a:lnSpc>
              <a:spcBef>
                <a:spcPts val="500"/>
              </a:spcBef>
              <a:spcAft>
                <a:spcPts val="0"/>
              </a:spcAft>
              <a:buClr>
                <a:srgbClr val="888888"/>
              </a:buClr>
              <a:buSzPts val="2000"/>
              <a:buNone/>
              <a:defRPr sz="2000">
                <a:solidFill>
                  <a:srgbClr val="888888"/>
                </a:solidFill>
              </a:defRPr>
            </a:lvl2pPr>
            <a:lvl3pPr marL="1371600" lvl="2" indent="-228600" algn="l">
              <a:lnSpc>
                <a:spcPct val="110000"/>
              </a:lnSpc>
              <a:spcBef>
                <a:spcPts val="500"/>
              </a:spcBef>
              <a:spcAft>
                <a:spcPts val="0"/>
              </a:spcAft>
              <a:buClr>
                <a:srgbClr val="888888"/>
              </a:buClr>
              <a:buSzPts val="1800"/>
              <a:buNone/>
              <a:defRPr sz="1800">
                <a:solidFill>
                  <a:srgbClr val="888888"/>
                </a:solidFill>
              </a:defRPr>
            </a:lvl3pPr>
            <a:lvl4pPr marL="1828800" lvl="3" indent="-228600" algn="l">
              <a:lnSpc>
                <a:spcPct val="110000"/>
              </a:lnSpc>
              <a:spcBef>
                <a:spcPts val="500"/>
              </a:spcBef>
              <a:spcAft>
                <a:spcPts val="0"/>
              </a:spcAft>
              <a:buClr>
                <a:srgbClr val="888888"/>
              </a:buClr>
              <a:buSzPts val="1600"/>
              <a:buNone/>
              <a:defRPr sz="1600">
                <a:solidFill>
                  <a:srgbClr val="888888"/>
                </a:solidFill>
              </a:defRPr>
            </a:lvl4pPr>
            <a:lvl5pPr marL="2286000" lvl="4" indent="-228600" algn="l">
              <a:lnSpc>
                <a:spcPct val="11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63" name="Google Shape;63;p73"/>
          <p:cNvSpPr/>
          <p:nvPr/>
        </p:nvSpPr>
        <p:spPr>
          <a:xfrm>
            <a:off x="609084" y="2965074"/>
            <a:ext cx="128016" cy="9144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64" name="Google Shape;64;p73"/>
          <p:cNvSpPr/>
          <p:nvPr/>
        </p:nvSpPr>
        <p:spPr>
          <a:xfrm rot="5400000">
            <a:off x="7360539" y="3424428"/>
            <a:ext cx="2103120" cy="9144"/>
          </a:xfrm>
          <a:prstGeom prst="rect">
            <a:avLst/>
          </a:prstGeom>
          <a:solidFill>
            <a:srgbClr val="C8C8C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mparison 3 column">
  <p:cSld name="Comparison 3 column">
    <p:spTree>
      <p:nvGrpSpPr>
        <p:cNvPr id="1" name="Shape 65"/>
        <p:cNvGrpSpPr/>
        <p:nvPr/>
      </p:nvGrpSpPr>
      <p:grpSpPr>
        <a:xfrm>
          <a:off x="0" y="0"/>
          <a:ext cx="0" cy="0"/>
          <a:chOff x="0" y="0"/>
          <a:chExt cx="0" cy="0"/>
        </a:xfrm>
      </p:grpSpPr>
      <p:sp>
        <p:nvSpPr>
          <p:cNvPr id="66" name="Google Shape;66;p74"/>
          <p:cNvSpPr/>
          <p:nvPr/>
        </p:nvSpPr>
        <p:spPr>
          <a:xfrm>
            <a:off x="558209" y="0"/>
            <a:ext cx="11167447" cy="2018806"/>
          </a:xfrm>
          <a:prstGeom prst="rect">
            <a:avLst/>
          </a:prstGeom>
          <a:solidFill>
            <a:schemeClr val="lt1"/>
          </a:solidFill>
          <a:ln w="9525" cap="flat" cmpd="sng">
            <a:solidFill>
              <a:srgbClr val="E8E8E8"/>
            </a:solidFill>
            <a:prstDash val="solid"/>
            <a:miter lim="800000"/>
            <a:headEnd type="none" w="sm" len="sm"/>
            <a:tailEnd type="none" w="sm" len="sm"/>
          </a:ln>
          <a:effectLst>
            <a:outerShdw blurRad="50800" dist="38100" dir="2700000" algn="tl" rotWithShape="0">
              <a:srgbClr val="D8D8D8">
                <a:alpha val="2980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67" name="Google Shape;67;p74"/>
          <p:cNvSpPr/>
          <p:nvPr/>
        </p:nvSpPr>
        <p:spPr>
          <a:xfrm>
            <a:off x="498834" y="787352"/>
            <a:ext cx="128016" cy="70408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68" name="Google Shape;68;p74"/>
          <p:cNvSpPr txBox="1">
            <a:spLocks noGrp="1"/>
          </p:cNvSpPr>
          <p:nvPr>
            <p:ph type="title"/>
          </p:nvPr>
        </p:nvSpPr>
        <p:spPr>
          <a:xfrm>
            <a:off x="1115568" y="548640"/>
            <a:ext cx="10168128" cy="117957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000"/>
              <a:buFont typeface="Avenir"/>
              <a:buNone/>
              <a:defRPr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 name="Google Shape;69;p74"/>
          <p:cNvSpPr txBox="1">
            <a:spLocks noGrp="1"/>
          </p:cNvSpPr>
          <p:nvPr>
            <p:ph type="body" idx="1"/>
          </p:nvPr>
        </p:nvSpPr>
        <p:spPr>
          <a:xfrm>
            <a:off x="576072" y="2372650"/>
            <a:ext cx="329184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110000"/>
              </a:lnSpc>
              <a:spcBef>
                <a:spcPts val="1000"/>
              </a:spcBef>
              <a:spcAft>
                <a:spcPts val="0"/>
              </a:spcAft>
              <a:buClr>
                <a:schemeClr val="dk1"/>
              </a:buClr>
              <a:buSzPts val="2400"/>
              <a:buNone/>
              <a:defRPr sz="2400" b="1" cap="none"/>
            </a:lvl1pPr>
            <a:lvl2pPr marL="914400" lvl="1" indent="-228600" algn="l">
              <a:lnSpc>
                <a:spcPct val="110000"/>
              </a:lnSpc>
              <a:spcBef>
                <a:spcPts val="500"/>
              </a:spcBef>
              <a:spcAft>
                <a:spcPts val="0"/>
              </a:spcAft>
              <a:buClr>
                <a:schemeClr val="dk1"/>
              </a:buClr>
              <a:buSzPts val="2000"/>
              <a:buNone/>
              <a:defRPr sz="2000" b="1"/>
            </a:lvl2pPr>
            <a:lvl3pPr marL="1371600" lvl="2" indent="-228600" algn="l">
              <a:lnSpc>
                <a:spcPct val="110000"/>
              </a:lnSpc>
              <a:spcBef>
                <a:spcPts val="500"/>
              </a:spcBef>
              <a:spcAft>
                <a:spcPts val="0"/>
              </a:spcAft>
              <a:buClr>
                <a:schemeClr val="dk1"/>
              </a:buClr>
              <a:buSzPts val="1800"/>
              <a:buNone/>
              <a:defRPr sz="1800" b="1"/>
            </a:lvl3pPr>
            <a:lvl4pPr marL="1828800" lvl="3" indent="-228600" algn="l">
              <a:lnSpc>
                <a:spcPct val="110000"/>
              </a:lnSpc>
              <a:spcBef>
                <a:spcPts val="500"/>
              </a:spcBef>
              <a:spcAft>
                <a:spcPts val="0"/>
              </a:spcAft>
              <a:buClr>
                <a:schemeClr val="dk1"/>
              </a:buClr>
              <a:buSzPts val="1600"/>
              <a:buNone/>
              <a:defRPr sz="1600" b="1"/>
            </a:lvl4pPr>
            <a:lvl5pPr marL="2286000" lvl="4" indent="-228600" algn="l">
              <a:lnSpc>
                <a:spcPct val="11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70" name="Google Shape;70;p74"/>
          <p:cNvSpPr txBox="1">
            <a:spLocks noGrp="1"/>
          </p:cNvSpPr>
          <p:nvPr>
            <p:ph type="body" idx="2"/>
          </p:nvPr>
        </p:nvSpPr>
        <p:spPr>
          <a:xfrm>
            <a:off x="576072" y="3203688"/>
            <a:ext cx="3291840" cy="2968512"/>
          </a:xfrm>
          <a:prstGeom prst="rect">
            <a:avLst/>
          </a:prstGeom>
          <a:noFill/>
          <a:ln>
            <a:noFill/>
          </a:ln>
        </p:spPr>
        <p:txBody>
          <a:bodyPr spcFirstLastPara="1" wrap="square" lIns="91425" tIns="45700" rIns="91425" bIns="45700" anchor="t" anchorCtr="0">
            <a:normAutofit/>
          </a:bodyPr>
          <a:lstStyle>
            <a:lvl1pPr marL="457200" lvl="0" indent="-342900" algn="l">
              <a:lnSpc>
                <a:spcPct val="110000"/>
              </a:lnSpc>
              <a:spcBef>
                <a:spcPts val="1000"/>
              </a:spcBef>
              <a:spcAft>
                <a:spcPts val="0"/>
              </a:spcAft>
              <a:buClr>
                <a:schemeClr val="dk1"/>
              </a:buClr>
              <a:buSzPts val="1800"/>
              <a:buChar char="•"/>
              <a:defRPr sz="1800"/>
            </a:lvl1pPr>
            <a:lvl2pPr marL="914400" lvl="1" indent="-342900" algn="l">
              <a:lnSpc>
                <a:spcPct val="110000"/>
              </a:lnSpc>
              <a:spcBef>
                <a:spcPts val="1000"/>
              </a:spcBef>
              <a:spcAft>
                <a:spcPts val="0"/>
              </a:spcAft>
              <a:buClr>
                <a:schemeClr val="dk1"/>
              </a:buClr>
              <a:buSzPts val="1800"/>
              <a:buChar char="•"/>
              <a:defRPr sz="1800"/>
            </a:lvl2pPr>
            <a:lvl3pPr marL="1371600" lvl="2" indent="-342900" algn="l">
              <a:lnSpc>
                <a:spcPct val="110000"/>
              </a:lnSpc>
              <a:spcBef>
                <a:spcPts val="1000"/>
              </a:spcBef>
              <a:spcAft>
                <a:spcPts val="0"/>
              </a:spcAft>
              <a:buClr>
                <a:schemeClr val="dk1"/>
              </a:buClr>
              <a:buSzPts val="1800"/>
              <a:buChar char="•"/>
              <a:defRPr sz="1800"/>
            </a:lvl3pPr>
            <a:lvl4pPr marL="1828800" lvl="3" indent="-342900" algn="l">
              <a:lnSpc>
                <a:spcPct val="110000"/>
              </a:lnSpc>
              <a:spcBef>
                <a:spcPts val="1000"/>
              </a:spcBef>
              <a:spcAft>
                <a:spcPts val="0"/>
              </a:spcAft>
              <a:buClr>
                <a:schemeClr val="dk1"/>
              </a:buClr>
              <a:buSzPts val="1800"/>
              <a:buChar char="•"/>
              <a:defRPr sz="1800"/>
            </a:lvl4pPr>
            <a:lvl5pPr marL="2286000" lvl="4" indent="-342900" algn="l">
              <a:lnSpc>
                <a:spcPct val="110000"/>
              </a:lnSpc>
              <a:spcBef>
                <a:spcPts val="1000"/>
              </a:spcBef>
              <a:spcAft>
                <a:spcPts val="0"/>
              </a:spcAft>
              <a:buClr>
                <a:schemeClr val="dk1"/>
              </a:buClr>
              <a:buSzPts val="1800"/>
              <a:buChar char="•"/>
              <a:defRPr sz="1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74"/>
          <p:cNvSpPr txBox="1">
            <a:spLocks noGrp="1"/>
          </p:cNvSpPr>
          <p:nvPr>
            <p:ph type="body" idx="3"/>
          </p:nvPr>
        </p:nvSpPr>
        <p:spPr>
          <a:xfrm>
            <a:off x="4507992" y="2372650"/>
            <a:ext cx="329184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110000"/>
              </a:lnSpc>
              <a:spcBef>
                <a:spcPts val="1000"/>
              </a:spcBef>
              <a:spcAft>
                <a:spcPts val="0"/>
              </a:spcAft>
              <a:buClr>
                <a:schemeClr val="dk1"/>
              </a:buClr>
              <a:buSzPts val="2400"/>
              <a:buNone/>
              <a:defRPr sz="2400" b="1" cap="none"/>
            </a:lvl1pPr>
            <a:lvl2pPr marL="914400" lvl="1" indent="-228600" algn="l">
              <a:lnSpc>
                <a:spcPct val="110000"/>
              </a:lnSpc>
              <a:spcBef>
                <a:spcPts val="500"/>
              </a:spcBef>
              <a:spcAft>
                <a:spcPts val="0"/>
              </a:spcAft>
              <a:buClr>
                <a:schemeClr val="dk1"/>
              </a:buClr>
              <a:buSzPts val="2000"/>
              <a:buNone/>
              <a:defRPr sz="2000" b="1"/>
            </a:lvl2pPr>
            <a:lvl3pPr marL="1371600" lvl="2" indent="-228600" algn="l">
              <a:lnSpc>
                <a:spcPct val="110000"/>
              </a:lnSpc>
              <a:spcBef>
                <a:spcPts val="500"/>
              </a:spcBef>
              <a:spcAft>
                <a:spcPts val="0"/>
              </a:spcAft>
              <a:buClr>
                <a:schemeClr val="dk1"/>
              </a:buClr>
              <a:buSzPts val="1800"/>
              <a:buNone/>
              <a:defRPr sz="1800" b="1"/>
            </a:lvl3pPr>
            <a:lvl4pPr marL="1828800" lvl="3" indent="-228600" algn="l">
              <a:lnSpc>
                <a:spcPct val="110000"/>
              </a:lnSpc>
              <a:spcBef>
                <a:spcPts val="500"/>
              </a:spcBef>
              <a:spcAft>
                <a:spcPts val="0"/>
              </a:spcAft>
              <a:buClr>
                <a:schemeClr val="dk1"/>
              </a:buClr>
              <a:buSzPts val="1600"/>
              <a:buNone/>
              <a:defRPr sz="1600" b="1"/>
            </a:lvl4pPr>
            <a:lvl5pPr marL="2286000" lvl="4" indent="-228600" algn="l">
              <a:lnSpc>
                <a:spcPct val="11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72" name="Google Shape;72;p74"/>
          <p:cNvSpPr txBox="1">
            <a:spLocks noGrp="1"/>
          </p:cNvSpPr>
          <p:nvPr>
            <p:ph type="body" idx="4"/>
          </p:nvPr>
        </p:nvSpPr>
        <p:spPr>
          <a:xfrm>
            <a:off x="4507992" y="3203687"/>
            <a:ext cx="3291840" cy="2968511"/>
          </a:xfrm>
          <a:prstGeom prst="rect">
            <a:avLst/>
          </a:prstGeom>
          <a:noFill/>
          <a:ln>
            <a:noFill/>
          </a:ln>
        </p:spPr>
        <p:txBody>
          <a:bodyPr spcFirstLastPara="1" wrap="square" lIns="91425" tIns="45700" rIns="91425" bIns="45700" anchor="t" anchorCtr="0">
            <a:normAutofit/>
          </a:bodyPr>
          <a:lstStyle>
            <a:lvl1pPr marL="457200" lvl="0" indent="-342900" algn="l">
              <a:lnSpc>
                <a:spcPct val="110000"/>
              </a:lnSpc>
              <a:spcBef>
                <a:spcPts val="1000"/>
              </a:spcBef>
              <a:spcAft>
                <a:spcPts val="0"/>
              </a:spcAft>
              <a:buClr>
                <a:schemeClr val="dk1"/>
              </a:buClr>
              <a:buSzPts val="1800"/>
              <a:buChar char="•"/>
              <a:defRPr sz="1800"/>
            </a:lvl1pPr>
            <a:lvl2pPr marL="914400" lvl="1" indent="-342900" algn="l">
              <a:lnSpc>
                <a:spcPct val="110000"/>
              </a:lnSpc>
              <a:spcBef>
                <a:spcPts val="1000"/>
              </a:spcBef>
              <a:spcAft>
                <a:spcPts val="0"/>
              </a:spcAft>
              <a:buClr>
                <a:schemeClr val="dk1"/>
              </a:buClr>
              <a:buSzPts val="1800"/>
              <a:buChar char="•"/>
              <a:defRPr sz="1800"/>
            </a:lvl2pPr>
            <a:lvl3pPr marL="1371600" lvl="2" indent="-342900" algn="l">
              <a:lnSpc>
                <a:spcPct val="110000"/>
              </a:lnSpc>
              <a:spcBef>
                <a:spcPts val="1000"/>
              </a:spcBef>
              <a:spcAft>
                <a:spcPts val="0"/>
              </a:spcAft>
              <a:buClr>
                <a:schemeClr val="dk1"/>
              </a:buClr>
              <a:buSzPts val="1800"/>
              <a:buChar char="•"/>
              <a:defRPr sz="1800"/>
            </a:lvl3pPr>
            <a:lvl4pPr marL="1828800" lvl="3" indent="-342900" algn="l">
              <a:lnSpc>
                <a:spcPct val="110000"/>
              </a:lnSpc>
              <a:spcBef>
                <a:spcPts val="1000"/>
              </a:spcBef>
              <a:spcAft>
                <a:spcPts val="0"/>
              </a:spcAft>
              <a:buClr>
                <a:schemeClr val="dk1"/>
              </a:buClr>
              <a:buSzPts val="1800"/>
              <a:buChar char="•"/>
              <a:defRPr sz="1800"/>
            </a:lvl4pPr>
            <a:lvl5pPr marL="2286000" lvl="4" indent="-342900" algn="l">
              <a:lnSpc>
                <a:spcPct val="110000"/>
              </a:lnSpc>
              <a:spcBef>
                <a:spcPts val="1000"/>
              </a:spcBef>
              <a:spcAft>
                <a:spcPts val="0"/>
              </a:spcAft>
              <a:buClr>
                <a:schemeClr val="dk1"/>
              </a:buClr>
              <a:buSzPts val="1800"/>
              <a:buChar char="•"/>
              <a:defRPr sz="1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3" name="Google Shape;73;p74"/>
          <p:cNvSpPr txBox="1">
            <a:spLocks noGrp="1"/>
          </p:cNvSpPr>
          <p:nvPr>
            <p:ph type="dt" idx="10"/>
          </p:nvPr>
        </p:nvSpPr>
        <p:spPr>
          <a:xfrm>
            <a:off x="905256"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7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74"/>
          <p:cNvSpPr txBox="1">
            <a:spLocks noGrp="1"/>
          </p:cNvSpPr>
          <p:nvPr>
            <p:ph type="sldNum" idx="12"/>
          </p:nvPr>
        </p:nvSpPr>
        <p:spPr>
          <a:xfrm>
            <a:off x="8540496"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a:t>
            </a:fld>
            <a:endParaRPr/>
          </a:p>
        </p:txBody>
      </p:sp>
      <p:sp>
        <p:nvSpPr>
          <p:cNvPr id="76" name="Google Shape;76;p74"/>
          <p:cNvSpPr txBox="1">
            <a:spLocks noGrp="1"/>
          </p:cNvSpPr>
          <p:nvPr>
            <p:ph type="body" idx="5"/>
          </p:nvPr>
        </p:nvSpPr>
        <p:spPr>
          <a:xfrm>
            <a:off x="8439912" y="2372650"/>
            <a:ext cx="329184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110000"/>
              </a:lnSpc>
              <a:spcBef>
                <a:spcPts val="1000"/>
              </a:spcBef>
              <a:spcAft>
                <a:spcPts val="0"/>
              </a:spcAft>
              <a:buClr>
                <a:schemeClr val="dk1"/>
              </a:buClr>
              <a:buSzPts val="2400"/>
              <a:buNone/>
              <a:defRPr sz="2400" b="1" cap="none"/>
            </a:lvl1pPr>
            <a:lvl2pPr marL="914400" lvl="1" indent="-228600" algn="l">
              <a:lnSpc>
                <a:spcPct val="110000"/>
              </a:lnSpc>
              <a:spcBef>
                <a:spcPts val="500"/>
              </a:spcBef>
              <a:spcAft>
                <a:spcPts val="0"/>
              </a:spcAft>
              <a:buClr>
                <a:schemeClr val="dk1"/>
              </a:buClr>
              <a:buSzPts val="2000"/>
              <a:buNone/>
              <a:defRPr sz="2000" b="1"/>
            </a:lvl2pPr>
            <a:lvl3pPr marL="1371600" lvl="2" indent="-228600" algn="l">
              <a:lnSpc>
                <a:spcPct val="110000"/>
              </a:lnSpc>
              <a:spcBef>
                <a:spcPts val="500"/>
              </a:spcBef>
              <a:spcAft>
                <a:spcPts val="0"/>
              </a:spcAft>
              <a:buClr>
                <a:schemeClr val="dk1"/>
              </a:buClr>
              <a:buSzPts val="1800"/>
              <a:buNone/>
              <a:defRPr sz="1800" b="1"/>
            </a:lvl3pPr>
            <a:lvl4pPr marL="1828800" lvl="3" indent="-228600" algn="l">
              <a:lnSpc>
                <a:spcPct val="110000"/>
              </a:lnSpc>
              <a:spcBef>
                <a:spcPts val="500"/>
              </a:spcBef>
              <a:spcAft>
                <a:spcPts val="0"/>
              </a:spcAft>
              <a:buClr>
                <a:schemeClr val="dk1"/>
              </a:buClr>
              <a:buSzPts val="1600"/>
              <a:buNone/>
              <a:defRPr sz="1600" b="1"/>
            </a:lvl4pPr>
            <a:lvl5pPr marL="2286000" lvl="4" indent="-228600" algn="l">
              <a:lnSpc>
                <a:spcPct val="11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77" name="Google Shape;77;p74"/>
          <p:cNvSpPr txBox="1">
            <a:spLocks noGrp="1"/>
          </p:cNvSpPr>
          <p:nvPr>
            <p:ph type="body" idx="6"/>
          </p:nvPr>
        </p:nvSpPr>
        <p:spPr>
          <a:xfrm>
            <a:off x="8439912" y="3203687"/>
            <a:ext cx="3291840" cy="2968511"/>
          </a:xfrm>
          <a:prstGeom prst="rect">
            <a:avLst/>
          </a:prstGeom>
          <a:noFill/>
          <a:ln>
            <a:noFill/>
          </a:ln>
        </p:spPr>
        <p:txBody>
          <a:bodyPr spcFirstLastPara="1" wrap="square" lIns="91425" tIns="45700" rIns="91425" bIns="45700" anchor="t" anchorCtr="0">
            <a:normAutofit/>
          </a:bodyPr>
          <a:lstStyle>
            <a:lvl1pPr marL="457200" lvl="0" indent="-342900" algn="l">
              <a:lnSpc>
                <a:spcPct val="110000"/>
              </a:lnSpc>
              <a:spcBef>
                <a:spcPts val="1000"/>
              </a:spcBef>
              <a:spcAft>
                <a:spcPts val="0"/>
              </a:spcAft>
              <a:buClr>
                <a:schemeClr val="dk1"/>
              </a:buClr>
              <a:buSzPts val="1800"/>
              <a:buChar char="•"/>
              <a:defRPr sz="1800"/>
            </a:lvl1pPr>
            <a:lvl2pPr marL="914400" lvl="1" indent="-342900" algn="l">
              <a:lnSpc>
                <a:spcPct val="110000"/>
              </a:lnSpc>
              <a:spcBef>
                <a:spcPts val="1000"/>
              </a:spcBef>
              <a:spcAft>
                <a:spcPts val="0"/>
              </a:spcAft>
              <a:buClr>
                <a:schemeClr val="dk1"/>
              </a:buClr>
              <a:buSzPts val="1800"/>
              <a:buChar char="•"/>
              <a:defRPr sz="1800"/>
            </a:lvl2pPr>
            <a:lvl3pPr marL="1371600" lvl="2" indent="-342900" algn="l">
              <a:lnSpc>
                <a:spcPct val="110000"/>
              </a:lnSpc>
              <a:spcBef>
                <a:spcPts val="1000"/>
              </a:spcBef>
              <a:spcAft>
                <a:spcPts val="0"/>
              </a:spcAft>
              <a:buClr>
                <a:schemeClr val="dk1"/>
              </a:buClr>
              <a:buSzPts val="1800"/>
              <a:buChar char="•"/>
              <a:defRPr sz="1800"/>
            </a:lvl3pPr>
            <a:lvl4pPr marL="1828800" lvl="3" indent="-342900" algn="l">
              <a:lnSpc>
                <a:spcPct val="110000"/>
              </a:lnSpc>
              <a:spcBef>
                <a:spcPts val="1000"/>
              </a:spcBef>
              <a:spcAft>
                <a:spcPts val="0"/>
              </a:spcAft>
              <a:buClr>
                <a:schemeClr val="dk1"/>
              </a:buClr>
              <a:buSzPts val="1800"/>
              <a:buChar char="•"/>
              <a:defRPr sz="1800"/>
            </a:lvl4pPr>
            <a:lvl5pPr marL="2286000" lvl="4" indent="-342900" algn="l">
              <a:lnSpc>
                <a:spcPct val="110000"/>
              </a:lnSpc>
              <a:spcBef>
                <a:spcPts val="1000"/>
              </a:spcBef>
              <a:spcAft>
                <a:spcPts val="0"/>
              </a:spcAft>
              <a:buClr>
                <a:schemeClr val="dk1"/>
              </a:buClr>
              <a:buSzPts val="1800"/>
              <a:buChar char="•"/>
              <a:defRPr sz="1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Content with 3 pictures">
  <p:cSld name="Title and Content with 3 pictures">
    <p:spTree>
      <p:nvGrpSpPr>
        <p:cNvPr id="1" name="Shape 78"/>
        <p:cNvGrpSpPr/>
        <p:nvPr/>
      </p:nvGrpSpPr>
      <p:grpSpPr>
        <a:xfrm>
          <a:off x="0" y="0"/>
          <a:ext cx="0" cy="0"/>
          <a:chOff x="0" y="0"/>
          <a:chExt cx="0" cy="0"/>
        </a:xfrm>
      </p:grpSpPr>
      <p:sp>
        <p:nvSpPr>
          <p:cNvPr id="79" name="Google Shape;79;p75"/>
          <p:cNvSpPr/>
          <p:nvPr/>
        </p:nvSpPr>
        <p:spPr>
          <a:xfrm>
            <a:off x="409575" y="633619"/>
            <a:ext cx="4927413" cy="5495925"/>
          </a:xfrm>
          <a:prstGeom prst="rect">
            <a:avLst/>
          </a:prstGeom>
          <a:solidFill>
            <a:schemeClr val="lt1"/>
          </a:solidFill>
          <a:ln w="9525" cap="flat" cmpd="sng">
            <a:solidFill>
              <a:srgbClr val="E8E8E8"/>
            </a:solidFill>
            <a:prstDash val="solid"/>
            <a:miter lim="800000"/>
            <a:headEnd type="none" w="sm" len="sm"/>
            <a:tailEnd type="none" w="sm" len="sm"/>
          </a:ln>
          <a:effectLst>
            <a:outerShdw blurRad="50800" dist="38100" dir="2700000" algn="tl" rotWithShape="0">
              <a:srgbClr val="D8D8D8">
                <a:alpha val="2980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80" name="Google Shape;80;p75"/>
          <p:cNvSpPr txBox="1">
            <a:spLocks noGrp="1"/>
          </p:cNvSpPr>
          <p:nvPr>
            <p:ph type="title"/>
          </p:nvPr>
        </p:nvSpPr>
        <p:spPr>
          <a:xfrm>
            <a:off x="841248" y="978408"/>
            <a:ext cx="4059936" cy="1106424"/>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2800"/>
              <a:buFont typeface="Avenir"/>
              <a:buNone/>
              <a:defRPr sz="2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 name="Google Shape;81;p75"/>
          <p:cNvSpPr txBox="1">
            <a:spLocks noGrp="1"/>
          </p:cNvSpPr>
          <p:nvPr>
            <p:ph type="body" idx="1"/>
          </p:nvPr>
        </p:nvSpPr>
        <p:spPr>
          <a:xfrm>
            <a:off x="841248" y="2359152"/>
            <a:ext cx="4059936" cy="3429000"/>
          </a:xfrm>
          <a:prstGeom prst="rect">
            <a:avLst/>
          </a:prstGeom>
          <a:noFill/>
          <a:ln>
            <a:noFill/>
          </a:ln>
        </p:spPr>
        <p:txBody>
          <a:bodyPr spcFirstLastPara="1" wrap="square" lIns="91425" tIns="45700" rIns="91425" bIns="45700" anchor="t" anchorCtr="0">
            <a:normAutofit/>
          </a:bodyPr>
          <a:lstStyle>
            <a:lvl1pPr marL="457200" lvl="0" indent="-228600" algn="l">
              <a:lnSpc>
                <a:spcPct val="110000"/>
              </a:lnSpc>
              <a:spcBef>
                <a:spcPts val="1000"/>
              </a:spcBef>
              <a:spcAft>
                <a:spcPts val="0"/>
              </a:spcAft>
              <a:buClr>
                <a:schemeClr val="dk1"/>
              </a:buClr>
              <a:buSzPts val="1800"/>
              <a:buNone/>
              <a:defRPr sz="1800"/>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2" name="Google Shape;82;p75"/>
          <p:cNvSpPr>
            <a:spLocks noGrp="1"/>
          </p:cNvSpPr>
          <p:nvPr>
            <p:ph type="pic" idx="2"/>
          </p:nvPr>
        </p:nvSpPr>
        <p:spPr>
          <a:xfrm>
            <a:off x="8961120" y="566928"/>
            <a:ext cx="2871216" cy="2340864"/>
          </a:xfrm>
          <a:prstGeom prst="rect">
            <a:avLst/>
          </a:prstGeom>
          <a:noFill/>
          <a:ln>
            <a:noFill/>
          </a:ln>
        </p:spPr>
      </p:sp>
      <p:sp>
        <p:nvSpPr>
          <p:cNvPr id="83" name="Google Shape;83;p75"/>
          <p:cNvSpPr>
            <a:spLocks noGrp="1"/>
          </p:cNvSpPr>
          <p:nvPr>
            <p:ph type="pic" idx="3"/>
          </p:nvPr>
        </p:nvSpPr>
        <p:spPr>
          <a:xfrm>
            <a:off x="5843016" y="566928"/>
            <a:ext cx="2871216" cy="2340864"/>
          </a:xfrm>
          <a:prstGeom prst="rect">
            <a:avLst/>
          </a:prstGeom>
          <a:noFill/>
          <a:ln>
            <a:noFill/>
          </a:ln>
        </p:spPr>
      </p:sp>
      <p:sp>
        <p:nvSpPr>
          <p:cNvPr id="84" name="Google Shape;84;p75"/>
          <p:cNvSpPr/>
          <p:nvPr/>
        </p:nvSpPr>
        <p:spPr>
          <a:xfrm>
            <a:off x="345567" y="1170432"/>
            <a:ext cx="128016" cy="70408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85" name="Google Shape;85;p75"/>
          <p:cNvSpPr/>
          <p:nvPr/>
        </p:nvSpPr>
        <p:spPr>
          <a:xfrm>
            <a:off x="877459" y="2121408"/>
            <a:ext cx="3958650" cy="9144"/>
          </a:xfrm>
          <a:prstGeom prst="rect">
            <a:avLst/>
          </a:prstGeom>
          <a:solidFill>
            <a:srgbClr val="C8C8C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86" name="Google Shape;86;p75"/>
          <p:cNvSpPr>
            <a:spLocks noGrp="1"/>
          </p:cNvSpPr>
          <p:nvPr>
            <p:ph type="pic" idx="4"/>
          </p:nvPr>
        </p:nvSpPr>
        <p:spPr>
          <a:xfrm>
            <a:off x="5843016" y="3108960"/>
            <a:ext cx="5989320" cy="3054096"/>
          </a:xfrm>
          <a:prstGeom prst="rect">
            <a:avLst/>
          </a:prstGeom>
          <a:noFill/>
          <a:ln>
            <a:noFill/>
          </a:ln>
        </p:spPr>
      </p:sp>
      <p:sp>
        <p:nvSpPr>
          <p:cNvPr id="87" name="Google Shape;87;p75"/>
          <p:cNvSpPr txBox="1">
            <a:spLocks noGrp="1"/>
          </p:cNvSpPr>
          <p:nvPr>
            <p:ph type="dt" idx="10"/>
          </p:nvPr>
        </p:nvSpPr>
        <p:spPr>
          <a:xfrm>
            <a:off x="905256"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7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75"/>
          <p:cNvSpPr txBox="1">
            <a:spLocks noGrp="1"/>
          </p:cNvSpPr>
          <p:nvPr>
            <p:ph type="sldNum" idx="12"/>
          </p:nvPr>
        </p:nvSpPr>
        <p:spPr>
          <a:xfrm>
            <a:off x="8540496"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90"/>
        <p:cNvGrpSpPr/>
        <p:nvPr/>
      </p:nvGrpSpPr>
      <p:grpSpPr>
        <a:xfrm>
          <a:off x="0" y="0"/>
          <a:ext cx="0" cy="0"/>
          <a:chOff x="0" y="0"/>
          <a:chExt cx="0" cy="0"/>
        </a:xfrm>
      </p:grpSpPr>
      <p:sp>
        <p:nvSpPr>
          <p:cNvPr id="91" name="Google Shape;91;p76"/>
          <p:cNvSpPr/>
          <p:nvPr/>
        </p:nvSpPr>
        <p:spPr>
          <a:xfrm>
            <a:off x="558209" y="0"/>
            <a:ext cx="11167447" cy="2018806"/>
          </a:xfrm>
          <a:prstGeom prst="rect">
            <a:avLst/>
          </a:prstGeom>
          <a:solidFill>
            <a:schemeClr val="lt1"/>
          </a:solidFill>
          <a:ln w="9525" cap="flat" cmpd="sng">
            <a:solidFill>
              <a:srgbClr val="E8E8E8"/>
            </a:solidFill>
            <a:prstDash val="solid"/>
            <a:miter lim="800000"/>
            <a:headEnd type="none" w="sm" len="sm"/>
            <a:tailEnd type="none" w="sm" len="sm"/>
          </a:ln>
          <a:effectLst>
            <a:outerShdw blurRad="50800" dist="38100" dir="2700000" algn="tl" rotWithShape="0">
              <a:srgbClr val="D8D8D8">
                <a:alpha val="2980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92" name="Google Shape;92;p76"/>
          <p:cNvSpPr/>
          <p:nvPr/>
        </p:nvSpPr>
        <p:spPr>
          <a:xfrm>
            <a:off x="498834" y="787352"/>
            <a:ext cx="128016" cy="70408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93" name="Google Shape;93;p76"/>
          <p:cNvSpPr txBox="1">
            <a:spLocks noGrp="1"/>
          </p:cNvSpPr>
          <p:nvPr>
            <p:ph type="title"/>
          </p:nvPr>
        </p:nvSpPr>
        <p:spPr>
          <a:xfrm>
            <a:off x="1115568" y="548640"/>
            <a:ext cx="10168128" cy="117957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000"/>
              <a:buFont typeface="Avenir"/>
              <a:buNone/>
              <a:defRPr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 name="Google Shape;94;p76"/>
          <p:cNvSpPr txBox="1">
            <a:spLocks noGrp="1"/>
          </p:cNvSpPr>
          <p:nvPr>
            <p:ph type="body" idx="1"/>
          </p:nvPr>
        </p:nvSpPr>
        <p:spPr>
          <a:xfrm>
            <a:off x="1115568" y="2372650"/>
            <a:ext cx="493776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110000"/>
              </a:lnSpc>
              <a:spcBef>
                <a:spcPts val="1000"/>
              </a:spcBef>
              <a:spcAft>
                <a:spcPts val="0"/>
              </a:spcAft>
              <a:buClr>
                <a:schemeClr val="dk1"/>
              </a:buClr>
              <a:buSzPts val="2400"/>
              <a:buNone/>
              <a:defRPr sz="2400" b="1" cap="none"/>
            </a:lvl1pPr>
            <a:lvl2pPr marL="914400" lvl="1" indent="-228600" algn="l">
              <a:lnSpc>
                <a:spcPct val="110000"/>
              </a:lnSpc>
              <a:spcBef>
                <a:spcPts val="500"/>
              </a:spcBef>
              <a:spcAft>
                <a:spcPts val="0"/>
              </a:spcAft>
              <a:buClr>
                <a:schemeClr val="dk1"/>
              </a:buClr>
              <a:buSzPts val="2000"/>
              <a:buNone/>
              <a:defRPr sz="2000" b="1"/>
            </a:lvl2pPr>
            <a:lvl3pPr marL="1371600" lvl="2" indent="-228600" algn="l">
              <a:lnSpc>
                <a:spcPct val="110000"/>
              </a:lnSpc>
              <a:spcBef>
                <a:spcPts val="500"/>
              </a:spcBef>
              <a:spcAft>
                <a:spcPts val="0"/>
              </a:spcAft>
              <a:buClr>
                <a:schemeClr val="dk1"/>
              </a:buClr>
              <a:buSzPts val="1800"/>
              <a:buNone/>
              <a:defRPr sz="1800" b="1"/>
            </a:lvl3pPr>
            <a:lvl4pPr marL="1828800" lvl="3" indent="-228600" algn="l">
              <a:lnSpc>
                <a:spcPct val="110000"/>
              </a:lnSpc>
              <a:spcBef>
                <a:spcPts val="500"/>
              </a:spcBef>
              <a:spcAft>
                <a:spcPts val="0"/>
              </a:spcAft>
              <a:buClr>
                <a:schemeClr val="dk1"/>
              </a:buClr>
              <a:buSzPts val="1600"/>
              <a:buNone/>
              <a:defRPr sz="1600" b="1"/>
            </a:lvl4pPr>
            <a:lvl5pPr marL="2286000" lvl="4" indent="-228600" algn="l">
              <a:lnSpc>
                <a:spcPct val="11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95" name="Google Shape;95;p76"/>
          <p:cNvSpPr txBox="1">
            <a:spLocks noGrp="1"/>
          </p:cNvSpPr>
          <p:nvPr>
            <p:ph type="body" idx="2"/>
          </p:nvPr>
        </p:nvSpPr>
        <p:spPr>
          <a:xfrm>
            <a:off x="1115568" y="3203688"/>
            <a:ext cx="4937760" cy="2968512"/>
          </a:xfrm>
          <a:prstGeom prst="rect">
            <a:avLst/>
          </a:prstGeom>
          <a:noFill/>
          <a:ln>
            <a:noFill/>
          </a:ln>
        </p:spPr>
        <p:txBody>
          <a:bodyPr spcFirstLastPara="1" wrap="square" lIns="91425" tIns="45700" rIns="91425" bIns="45700" anchor="t" anchorCtr="0">
            <a:normAutofit/>
          </a:bodyPr>
          <a:lstStyle>
            <a:lvl1pPr marL="457200" lvl="0" indent="-342900" algn="l">
              <a:lnSpc>
                <a:spcPct val="110000"/>
              </a:lnSpc>
              <a:spcBef>
                <a:spcPts val="1000"/>
              </a:spcBef>
              <a:spcAft>
                <a:spcPts val="0"/>
              </a:spcAft>
              <a:buClr>
                <a:schemeClr val="dk1"/>
              </a:buClr>
              <a:buSzPts val="1800"/>
              <a:buChar char="•"/>
              <a:defRPr sz="1800"/>
            </a:lvl1pPr>
            <a:lvl2pPr marL="914400" lvl="1" indent="-342900" algn="l">
              <a:lnSpc>
                <a:spcPct val="110000"/>
              </a:lnSpc>
              <a:spcBef>
                <a:spcPts val="1000"/>
              </a:spcBef>
              <a:spcAft>
                <a:spcPts val="0"/>
              </a:spcAft>
              <a:buClr>
                <a:schemeClr val="dk1"/>
              </a:buClr>
              <a:buSzPts val="1800"/>
              <a:buChar char="•"/>
              <a:defRPr sz="1800"/>
            </a:lvl2pPr>
            <a:lvl3pPr marL="1371600" lvl="2" indent="-342900" algn="l">
              <a:lnSpc>
                <a:spcPct val="110000"/>
              </a:lnSpc>
              <a:spcBef>
                <a:spcPts val="1000"/>
              </a:spcBef>
              <a:spcAft>
                <a:spcPts val="0"/>
              </a:spcAft>
              <a:buClr>
                <a:schemeClr val="dk1"/>
              </a:buClr>
              <a:buSzPts val="1800"/>
              <a:buChar char="•"/>
              <a:defRPr sz="1800"/>
            </a:lvl3pPr>
            <a:lvl4pPr marL="1828800" lvl="3" indent="-342900" algn="l">
              <a:lnSpc>
                <a:spcPct val="110000"/>
              </a:lnSpc>
              <a:spcBef>
                <a:spcPts val="1000"/>
              </a:spcBef>
              <a:spcAft>
                <a:spcPts val="0"/>
              </a:spcAft>
              <a:buClr>
                <a:schemeClr val="dk1"/>
              </a:buClr>
              <a:buSzPts val="1800"/>
              <a:buChar char="•"/>
              <a:defRPr sz="1800"/>
            </a:lvl4pPr>
            <a:lvl5pPr marL="2286000" lvl="4" indent="-342900" algn="l">
              <a:lnSpc>
                <a:spcPct val="110000"/>
              </a:lnSpc>
              <a:spcBef>
                <a:spcPts val="1000"/>
              </a:spcBef>
              <a:spcAft>
                <a:spcPts val="0"/>
              </a:spcAft>
              <a:buClr>
                <a:schemeClr val="dk1"/>
              </a:buClr>
              <a:buSzPts val="1800"/>
              <a:buChar char="•"/>
              <a:defRPr sz="1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6" name="Google Shape;96;p76"/>
          <p:cNvSpPr txBox="1">
            <a:spLocks noGrp="1"/>
          </p:cNvSpPr>
          <p:nvPr>
            <p:ph type="body" idx="3"/>
          </p:nvPr>
        </p:nvSpPr>
        <p:spPr>
          <a:xfrm>
            <a:off x="6345936" y="2372650"/>
            <a:ext cx="493776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110000"/>
              </a:lnSpc>
              <a:spcBef>
                <a:spcPts val="1000"/>
              </a:spcBef>
              <a:spcAft>
                <a:spcPts val="0"/>
              </a:spcAft>
              <a:buClr>
                <a:schemeClr val="dk1"/>
              </a:buClr>
              <a:buSzPts val="2400"/>
              <a:buNone/>
              <a:defRPr sz="2400" b="1" cap="none"/>
            </a:lvl1pPr>
            <a:lvl2pPr marL="914400" lvl="1" indent="-228600" algn="l">
              <a:lnSpc>
                <a:spcPct val="110000"/>
              </a:lnSpc>
              <a:spcBef>
                <a:spcPts val="500"/>
              </a:spcBef>
              <a:spcAft>
                <a:spcPts val="0"/>
              </a:spcAft>
              <a:buClr>
                <a:schemeClr val="dk1"/>
              </a:buClr>
              <a:buSzPts val="2000"/>
              <a:buNone/>
              <a:defRPr sz="2000" b="1"/>
            </a:lvl2pPr>
            <a:lvl3pPr marL="1371600" lvl="2" indent="-228600" algn="l">
              <a:lnSpc>
                <a:spcPct val="110000"/>
              </a:lnSpc>
              <a:spcBef>
                <a:spcPts val="500"/>
              </a:spcBef>
              <a:spcAft>
                <a:spcPts val="0"/>
              </a:spcAft>
              <a:buClr>
                <a:schemeClr val="dk1"/>
              </a:buClr>
              <a:buSzPts val="1800"/>
              <a:buNone/>
              <a:defRPr sz="1800" b="1"/>
            </a:lvl3pPr>
            <a:lvl4pPr marL="1828800" lvl="3" indent="-228600" algn="l">
              <a:lnSpc>
                <a:spcPct val="110000"/>
              </a:lnSpc>
              <a:spcBef>
                <a:spcPts val="500"/>
              </a:spcBef>
              <a:spcAft>
                <a:spcPts val="0"/>
              </a:spcAft>
              <a:buClr>
                <a:schemeClr val="dk1"/>
              </a:buClr>
              <a:buSzPts val="1600"/>
              <a:buNone/>
              <a:defRPr sz="1600" b="1"/>
            </a:lvl4pPr>
            <a:lvl5pPr marL="2286000" lvl="4" indent="-228600" algn="l">
              <a:lnSpc>
                <a:spcPct val="11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97" name="Google Shape;97;p76"/>
          <p:cNvSpPr txBox="1">
            <a:spLocks noGrp="1"/>
          </p:cNvSpPr>
          <p:nvPr>
            <p:ph type="body" idx="4"/>
          </p:nvPr>
        </p:nvSpPr>
        <p:spPr>
          <a:xfrm>
            <a:off x="6345936" y="3203687"/>
            <a:ext cx="4937760" cy="2968511"/>
          </a:xfrm>
          <a:prstGeom prst="rect">
            <a:avLst/>
          </a:prstGeom>
          <a:noFill/>
          <a:ln>
            <a:noFill/>
          </a:ln>
        </p:spPr>
        <p:txBody>
          <a:bodyPr spcFirstLastPara="1" wrap="square" lIns="91425" tIns="45700" rIns="91425" bIns="45700" anchor="t" anchorCtr="0">
            <a:normAutofit/>
          </a:bodyPr>
          <a:lstStyle>
            <a:lvl1pPr marL="457200" lvl="0" indent="-342900" algn="l">
              <a:lnSpc>
                <a:spcPct val="110000"/>
              </a:lnSpc>
              <a:spcBef>
                <a:spcPts val="1000"/>
              </a:spcBef>
              <a:spcAft>
                <a:spcPts val="0"/>
              </a:spcAft>
              <a:buClr>
                <a:schemeClr val="dk1"/>
              </a:buClr>
              <a:buSzPts val="1800"/>
              <a:buChar char="•"/>
              <a:defRPr sz="1800"/>
            </a:lvl1pPr>
            <a:lvl2pPr marL="914400" lvl="1" indent="-342900" algn="l">
              <a:lnSpc>
                <a:spcPct val="110000"/>
              </a:lnSpc>
              <a:spcBef>
                <a:spcPts val="1000"/>
              </a:spcBef>
              <a:spcAft>
                <a:spcPts val="0"/>
              </a:spcAft>
              <a:buClr>
                <a:schemeClr val="dk1"/>
              </a:buClr>
              <a:buSzPts val="1800"/>
              <a:buChar char="•"/>
              <a:defRPr sz="1800"/>
            </a:lvl2pPr>
            <a:lvl3pPr marL="1371600" lvl="2" indent="-342900" algn="l">
              <a:lnSpc>
                <a:spcPct val="110000"/>
              </a:lnSpc>
              <a:spcBef>
                <a:spcPts val="1000"/>
              </a:spcBef>
              <a:spcAft>
                <a:spcPts val="0"/>
              </a:spcAft>
              <a:buClr>
                <a:schemeClr val="dk1"/>
              </a:buClr>
              <a:buSzPts val="1800"/>
              <a:buChar char="•"/>
              <a:defRPr sz="1800"/>
            </a:lvl3pPr>
            <a:lvl4pPr marL="1828800" lvl="3" indent="-342900" algn="l">
              <a:lnSpc>
                <a:spcPct val="110000"/>
              </a:lnSpc>
              <a:spcBef>
                <a:spcPts val="1000"/>
              </a:spcBef>
              <a:spcAft>
                <a:spcPts val="0"/>
              </a:spcAft>
              <a:buClr>
                <a:schemeClr val="dk1"/>
              </a:buClr>
              <a:buSzPts val="1800"/>
              <a:buChar char="•"/>
              <a:defRPr sz="1800"/>
            </a:lvl4pPr>
            <a:lvl5pPr marL="2286000" lvl="4" indent="-342900" algn="l">
              <a:lnSpc>
                <a:spcPct val="110000"/>
              </a:lnSpc>
              <a:spcBef>
                <a:spcPts val="1000"/>
              </a:spcBef>
              <a:spcAft>
                <a:spcPts val="0"/>
              </a:spcAft>
              <a:buClr>
                <a:schemeClr val="dk1"/>
              </a:buClr>
              <a:buSzPts val="1800"/>
              <a:buChar char="•"/>
              <a:defRPr sz="1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8" name="Google Shape;98;p76"/>
          <p:cNvSpPr txBox="1">
            <a:spLocks noGrp="1"/>
          </p:cNvSpPr>
          <p:nvPr>
            <p:ph type="dt" idx="10"/>
          </p:nvPr>
        </p:nvSpPr>
        <p:spPr>
          <a:xfrm>
            <a:off x="905256"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 name="Google Shape;99;p7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76"/>
          <p:cNvSpPr txBox="1">
            <a:spLocks noGrp="1"/>
          </p:cNvSpPr>
          <p:nvPr>
            <p:ph type="sldNum" idx="12"/>
          </p:nvPr>
        </p:nvSpPr>
        <p:spPr>
          <a:xfrm>
            <a:off x="8540496"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01"/>
        <p:cNvGrpSpPr/>
        <p:nvPr/>
      </p:nvGrpSpPr>
      <p:grpSpPr>
        <a:xfrm>
          <a:off x="0" y="0"/>
          <a:ext cx="0" cy="0"/>
          <a:chOff x="0" y="0"/>
          <a:chExt cx="0" cy="0"/>
        </a:xfrm>
      </p:grpSpPr>
      <p:sp>
        <p:nvSpPr>
          <p:cNvPr id="102" name="Google Shape;102;p77"/>
          <p:cNvSpPr/>
          <p:nvPr/>
        </p:nvSpPr>
        <p:spPr>
          <a:xfrm>
            <a:off x="558210" y="1162033"/>
            <a:ext cx="3740740" cy="4643344"/>
          </a:xfrm>
          <a:prstGeom prst="rect">
            <a:avLst/>
          </a:prstGeom>
          <a:solidFill>
            <a:schemeClr val="lt1"/>
          </a:solidFill>
          <a:ln w="12700" cap="flat" cmpd="sng">
            <a:solidFill>
              <a:srgbClr val="E8E8E8"/>
            </a:solidFill>
            <a:prstDash val="solid"/>
            <a:miter lim="800000"/>
            <a:headEnd type="none" w="sm" len="sm"/>
            <a:tailEnd type="none" w="sm" len="sm"/>
          </a:ln>
          <a:effectLst>
            <a:outerShdw blurRad="50800" dist="38100" dir="2700000" algn="tl" rotWithShape="0">
              <a:srgbClr val="D8D8D8">
                <a:alpha val="2980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103" name="Google Shape;103;p77"/>
          <p:cNvSpPr/>
          <p:nvPr/>
        </p:nvSpPr>
        <p:spPr>
          <a:xfrm>
            <a:off x="498834" y="1618375"/>
            <a:ext cx="146304" cy="82296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104" name="Google Shape;104;p77"/>
          <p:cNvSpPr txBox="1">
            <a:spLocks noGrp="1"/>
          </p:cNvSpPr>
          <p:nvPr>
            <p:ph type="title"/>
          </p:nvPr>
        </p:nvSpPr>
        <p:spPr>
          <a:xfrm>
            <a:off x="868680" y="1709928"/>
            <a:ext cx="3099816" cy="1709928"/>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dk1"/>
              </a:buClr>
              <a:buSzPts val="3400"/>
              <a:buFont typeface="Avenir"/>
              <a:buNone/>
              <a:defRPr sz="3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5" name="Google Shape;105;p77"/>
          <p:cNvSpPr txBox="1">
            <a:spLocks noGrp="1"/>
          </p:cNvSpPr>
          <p:nvPr>
            <p:ph type="body" idx="1"/>
          </p:nvPr>
        </p:nvSpPr>
        <p:spPr>
          <a:xfrm>
            <a:off x="4965192" y="1709928"/>
            <a:ext cx="6729984" cy="4096512"/>
          </a:xfrm>
          <a:prstGeom prst="rect">
            <a:avLst/>
          </a:prstGeom>
          <a:noFill/>
          <a:ln>
            <a:noFill/>
          </a:ln>
        </p:spPr>
        <p:txBody>
          <a:bodyPr spcFirstLastPara="1" wrap="square" lIns="91425" tIns="45700" rIns="91425" bIns="45700" anchor="t" anchorCtr="0">
            <a:normAutofit/>
          </a:bodyPr>
          <a:lstStyle>
            <a:lvl1pPr marL="457200" lvl="0" indent="-406400" algn="l">
              <a:lnSpc>
                <a:spcPct val="110000"/>
              </a:lnSpc>
              <a:spcBef>
                <a:spcPts val="1000"/>
              </a:spcBef>
              <a:spcAft>
                <a:spcPts val="0"/>
              </a:spcAft>
              <a:buClr>
                <a:schemeClr val="dk1"/>
              </a:buClr>
              <a:buSzPts val="2800"/>
              <a:buChar char="•"/>
              <a:defRPr sz="2800"/>
            </a:lvl1pPr>
            <a:lvl2pPr marL="914400" lvl="1" indent="-381000" algn="l">
              <a:lnSpc>
                <a:spcPct val="110000"/>
              </a:lnSpc>
              <a:spcBef>
                <a:spcPts val="500"/>
              </a:spcBef>
              <a:spcAft>
                <a:spcPts val="0"/>
              </a:spcAft>
              <a:buClr>
                <a:schemeClr val="dk1"/>
              </a:buClr>
              <a:buSzPts val="2400"/>
              <a:buChar char="•"/>
              <a:defRPr sz="2400"/>
            </a:lvl2pPr>
            <a:lvl3pPr marL="1371600" lvl="2" indent="-355600" algn="l">
              <a:lnSpc>
                <a:spcPct val="110000"/>
              </a:lnSpc>
              <a:spcBef>
                <a:spcPts val="500"/>
              </a:spcBef>
              <a:spcAft>
                <a:spcPts val="0"/>
              </a:spcAft>
              <a:buClr>
                <a:schemeClr val="dk1"/>
              </a:buClr>
              <a:buSzPts val="2000"/>
              <a:buChar char="•"/>
              <a:defRPr sz="2000"/>
            </a:lvl3pPr>
            <a:lvl4pPr marL="1828800" lvl="3" indent="-355600" algn="l">
              <a:lnSpc>
                <a:spcPct val="110000"/>
              </a:lnSpc>
              <a:spcBef>
                <a:spcPts val="500"/>
              </a:spcBef>
              <a:spcAft>
                <a:spcPts val="0"/>
              </a:spcAft>
              <a:buClr>
                <a:schemeClr val="dk1"/>
              </a:buClr>
              <a:buSzPts val="2000"/>
              <a:buChar char="•"/>
              <a:defRPr sz="2000"/>
            </a:lvl4pPr>
            <a:lvl5pPr marL="2286000" lvl="4" indent="-355600" algn="l">
              <a:lnSpc>
                <a:spcPct val="11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06" name="Google Shape;106;p77"/>
          <p:cNvSpPr txBox="1">
            <a:spLocks noGrp="1"/>
          </p:cNvSpPr>
          <p:nvPr>
            <p:ph type="body" idx="2"/>
          </p:nvPr>
        </p:nvSpPr>
        <p:spPr>
          <a:xfrm>
            <a:off x="868680" y="3429000"/>
            <a:ext cx="3099816" cy="2066544"/>
          </a:xfrm>
          <a:prstGeom prst="rect">
            <a:avLst/>
          </a:prstGeom>
          <a:noFill/>
          <a:ln>
            <a:noFill/>
          </a:ln>
        </p:spPr>
        <p:txBody>
          <a:bodyPr spcFirstLastPara="1" wrap="square" lIns="91425" tIns="45700" rIns="91425" bIns="45700" anchor="t" anchorCtr="0">
            <a:normAutofit/>
          </a:bodyPr>
          <a:lstStyle>
            <a:lvl1pPr marL="457200" lvl="0" indent="-228600" algn="l">
              <a:lnSpc>
                <a:spcPct val="110000"/>
              </a:lnSpc>
              <a:spcBef>
                <a:spcPts val="1000"/>
              </a:spcBef>
              <a:spcAft>
                <a:spcPts val="0"/>
              </a:spcAft>
              <a:buClr>
                <a:schemeClr val="dk1"/>
              </a:buClr>
              <a:buSzPts val="1800"/>
              <a:buNone/>
              <a:defRPr sz="1800"/>
            </a:lvl1pPr>
            <a:lvl2pPr marL="914400" lvl="1" indent="-228600" algn="l">
              <a:lnSpc>
                <a:spcPct val="110000"/>
              </a:lnSpc>
              <a:spcBef>
                <a:spcPts val="500"/>
              </a:spcBef>
              <a:spcAft>
                <a:spcPts val="0"/>
              </a:spcAft>
              <a:buClr>
                <a:schemeClr val="dk1"/>
              </a:buClr>
              <a:buSzPts val="1400"/>
              <a:buNone/>
              <a:defRPr sz="1400"/>
            </a:lvl2pPr>
            <a:lvl3pPr marL="1371600" lvl="2" indent="-228600" algn="l">
              <a:lnSpc>
                <a:spcPct val="110000"/>
              </a:lnSpc>
              <a:spcBef>
                <a:spcPts val="500"/>
              </a:spcBef>
              <a:spcAft>
                <a:spcPts val="0"/>
              </a:spcAft>
              <a:buClr>
                <a:schemeClr val="dk1"/>
              </a:buClr>
              <a:buSzPts val="1200"/>
              <a:buNone/>
              <a:defRPr sz="1200"/>
            </a:lvl3pPr>
            <a:lvl4pPr marL="1828800" lvl="3" indent="-228600" algn="l">
              <a:lnSpc>
                <a:spcPct val="110000"/>
              </a:lnSpc>
              <a:spcBef>
                <a:spcPts val="500"/>
              </a:spcBef>
              <a:spcAft>
                <a:spcPts val="0"/>
              </a:spcAft>
              <a:buClr>
                <a:schemeClr val="dk1"/>
              </a:buClr>
              <a:buSzPts val="1000"/>
              <a:buNone/>
              <a:defRPr sz="1000"/>
            </a:lvl4pPr>
            <a:lvl5pPr marL="2286000" lvl="4" indent="-228600" algn="l">
              <a:lnSpc>
                <a:spcPct val="11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07" name="Google Shape;107;p77"/>
          <p:cNvSpPr txBox="1">
            <a:spLocks noGrp="1"/>
          </p:cNvSpPr>
          <p:nvPr>
            <p:ph type="dt" idx="10"/>
          </p:nvPr>
        </p:nvSpPr>
        <p:spPr>
          <a:xfrm>
            <a:off x="86868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8" name="Google Shape;108;p7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9" name="Google Shape;109;p7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0"/>
        <p:cNvGrpSpPr/>
        <p:nvPr/>
      </p:nvGrpSpPr>
      <p:grpSpPr>
        <a:xfrm>
          <a:off x="0" y="0"/>
          <a:ext cx="0" cy="0"/>
          <a:chOff x="0" y="0"/>
          <a:chExt cx="0" cy="0"/>
        </a:xfrm>
      </p:grpSpPr>
      <p:sp>
        <p:nvSpPr>
          <p:cNvPr id="111" name="Google Shape;111;p7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2" name="Google Shape;112;p7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7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14"/>
        <p:cNvGrpSpPr/>
        <p:nvPr/>
      </p:nvGrpSpPr>
      <p:grpSpPr>
        <a:xfrm>
          <a:off x="0" y="0"/>
          <a:ext cx="0" cy="0"/>
          <a:chOff x="0" y="0"/>
          <a:chExt cx="0" cy="0"/>
        </a:xfrm>
      </p:grpSpPr>
      <p:sp>
        <p:nvSpPr>
          <p:cNvPr id="115" name="Google Shape;115;p79"/>
          <p:cNvSpPr/>
          <p:nvPr/>
        </p:nvSpPr>
        <p:spPr>
          <a:xfrm>
            <a:off x="558210" y="1162033"/>
            <a:ext cx="3740740" cy="4643344"/>
          </a:xfrm>
          <a:prstGeom prst="rect">
            <a:avLst/>
          </a:prstGeom>
          <a:solidFill>
            <a:schemeClr val="lt1"/>
          </a:solidFill>
          <a:ln w="12700" cap="flat" cmpd="sng">
            <a:solidFill>
              <a:srgbClr val="E8E8E8"/>
            </a:solidFill>
            <a:prstDash val="solid"/>
            <a:miter lim="800000"/>
            <a:headEnd type="none" w="sm" len="sm"/>
            <a:tailEnd type="none" w="sm" len="sm"/>
          </a:ln>
          <a:effectLst>
            <a:outerShdw blurRad="50800" dist="38100" dir="2700000" algn="tl" rotWithShape="0">
              <a:srgbClr val="D8D8D8">
                <a:alpha val="2980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116" name="Google Shape;116;p79"/>
          <p:cNvSpPr/>
          <p:nvPr/>
        </p:nvSpPr>
        <p:spPr>
          <a:xfrm>
            <a:off x="498834" y="1618375"/>
            <a:ext cx="146304" cy="82296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117" name="Google Shape;117;p79"/>
          <p:cNvSpPr txBox="1">
            <a:spLocks noGrp="1"/>
          </p:cNvSpPr>
          <p:nvPr>
            <p:ph type="title"/>
          </p:nvPr>
        </p:nvSpPr>
        <p:spPr>
          <a:xfrm>
            <a:off x="868680" y="1709928"/>
            <a:ext cx="3099816" cy="1709928"/>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dk1"/>
              </a:buClr>
              <a:buSzPts val="3400"/>
              <a:buFont typeface="Avenir"/>
              <a:buNone/>
              <a:defRPr sz="3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8" name="Google Shape;118;p79"/>
          <p:cNvSpPr>
            <a:spLocks noGrp="1"/>
          </p:cNvSpPr>
          <p:nvPr>
            <p:ph type="pic" idx="2"/>
          </p:nvPr>
        </p:nvSpPr>
        <p:spPr>
          <a:xfrm>
            <a:off x="4965192" y="1161288"/>
            <a:ext cx="6729984" cy="4645152"/>
          </a:xfrm>
          <a:prstGeom prst="rect">
            <a:avLst/>
          </a:prstGeom>
          <a:noFill/>
          <a:ln>
            <a:noFill/>
          </a:ln>
        </p:spPr>
      </p:sp>
      <p:sp>
        <p:nvSpPr>
          <p:cNvPr id="119" name="Google Shape;119;p79"/>
          <p:cNvSpPr txBox="1">
            <a:spLocks noGrp="1"/>
          </p:cNvSpPr>
          <p:nvPr>
            <p:ph type="body" idx="1"/>
          </p:nvPr>
        </p:nvSpPr>
        <p:spPr>
          <a:xfrm>
            <a:off x="868680" y="3438144"/>
            <a:ext cx="3099816" cy="2057400"/>
          </a:xfrm>
          <a:prstGeom prst="rect">
            <a:avLst/>
          </a:prstGeom>
          <a:noFill/>
          <a:ln>
            <a:noFill/>
          </a:ln>
        </p:spPr>
        <p:txBody>
          <a:bodyPr spcFirstLastPara="1" wrap="square" lIns="91425" tIns="45700" rIns="91425" bIns="45700" anchor="t" anchorCtr="0">
            <a:normAutofit/>
          </a:bodyPr>
          <a:lstStyle>
            <a:lvl1pPr marL="457200" lvl="0" indent="-228600" algn="l">
              <a:lnSpc>
                <a:spcPct val="110000"/>
              </a:lnSpc>
              <a:spcBef>
                <a:spcPts val="1000"/>
              </a:spcBef>
              <a:spcAft>
                <a:spcPts val="0"/>
              </a:spcAft>
              <a:buClr>
                <a:schemeClr val="dk1"/>
              </a:buClr>
              <a:buSzPts val="1800"/>
              <a:buNone/>
              <a:defRPr sz="1800"/>
            </a:lvl1pPr>
            <a:lvl2pPr marL="914400" lvl="1" indent="-228600" algn="l">
              <a:lnSpc>
                <a:spcPct val="110000"/>
              </a:lnSpc>
              <a:spcBef>
                <a:spcPts val="500"/>
              </a:spcBef>
              <a:spcAft>
                <a:spcPts val="0"/>
              </a:spcAft>
              <a:buClr>
                <a:schemeClr val="dk1"/>
              </a:buClr>
              <a:buSzPts val="1400"/>
              <a:buNone/>
              <a:defRPr sz="1400"/>
            </a:lvl2pPr>
            <a:lvl3pPr marL="1371600" lvl="2" indent="-228600" algn="l">
              <a:lnSpc>
                <a:spcPct val="110000"/>
              </a:lnSpc>
              <a:spcBef>
                <a:spcPts val="500"/>
              </a:spcBef>
              <a:spcAft>
                <a:spcPts val="0"/>
              </a:spcAft>
              <a:buClr>
                <a:schemeClr val="dk1"/>
              </a:buClr>
              <a:buSzPts val="1200"/>
              <a:buNone/>
              <a:defRPr sz="1200"/>
            </a:lvl3pPr>
            <a:lvl4pPr marL="1828800" lvl="3" indent="-228600" algn="l">
              <a:lnSpc>
                <a:spcPct val="110000"/>
              </a:lnSpc>
              <a:spcBef>
                <a:spcPts val="500"/>
              </a:spcBef>
              <a:spcAft>
                <a:spcPts val="0"/>
              </a:spcAft>
              <a:buClr>
                <a:schemeClr val="dk1"/>
              </a:buClr>
              <a:buSzPts val="1000"/>
              <a:buNone/>
              <a:defRPr sz="1000"/>
            </a:lvl4pPr>
            <a:lvl5pPr marL="2286000" lvl="4" indent="-228600" algn="l">
              <a:lnSpc>
                <a:spcPct val="11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20" name="Google Shape;120;p79"/>
          <p:cNvSpPr txBox="1">
            <a:spLocks noGrp="1"/>
          </p:cNvSpPr>
          <p:nvPr>
            <p:ph type="dt" idx="10"/>
          </p:nvPr>
        </p:nvSpPr>
        <p:spPr>
          <a:xfrm>
            <a:off x="86868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1" name="Google Shape;121;p7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p7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eam">
  <p:cSld name="Team">
    <p:spTree>
      <p:nvGrpSpPr>
        <p:cNvPr id="1" name="Shape 123"/>
        <p:cNvGrpSpPr/>
        <p:nvPr/>
      </p:nvGrpSpPr>
      <p:grpSpPr>
        <a:xfrm>
          <a:off x="0" y="0"/>
          <a:ext cx="0" cy="0"/>
          <a:chOff x="0" y="0"/>
          <a:chExt cx="0" cy="0"/>
        </a:xfrm>
      </p:grpSpPr>
      <p:sp>
        <p:nvSpPr>
          <p:cNvPr id="124" name="Google Shape;124;p80"/>
          <p:cNvSpPr/>
          <p:nvPr/>
        </p:nvSpPr>
        <p:spPr>
          <a:xfrm>
            <a:off x="558209" y="0"/>
            <a:ext cx="11167447" cy="2018806"/>
          </a:xfrm>
          <a:prstGeom prst="rect">
            <a:avLst/>
          </a:prstGeom>
          <a:solidFill>
            <a:schemeClr val="lt1"/>
          </a:solidFill>
          <a:ln w="9525" cap="flat" cmpd="sng">
            <a:solidFill>
              <a:srgbClr val="E8E8E8"/>
            </a:solidFill>
            <a:prstDash val="solid"/>
            <a:miter lim="800000"/>
            <a:headEnd type="none" w="sm" len="sm"/>
            <a:tailEnd type="none" w="sm" len="sm"/>
          </a:ln>
          <a:effectLst>
            <a:outerShdw blurRad="50800" dist="38100" dir="2700000" algn="tl" rotWithShape="0">
              <a:srgbClr val="D8D8D8">
                <a:alpha val="2980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125" name="Google Shape;125;p80"/>
          <p:cNvSpPr>
            <a:spLocks noGrp="1"/>
          </p:cNvSpPr>
          <p:nvPr>
            <p:ph type="pic" idx="2"/>
          </p:nvPr>
        </p:nvSpPr>
        <p:spPr>
          <a:xfrm>
            <a:off x="5422392" y="2798064"/>
            <a:ext cx="1463040" cy="1481328"/>
          </a:xfrm>
          <a:prstGeom prst="rect">
            <a:avLst/>
          </a:prstGeom>
          <a:noFill/>
          <a:ln>
            <a:noFill/>
          </a:ln>
        </p:spPr>
      </p:sp>
      <p:sp>
        <p:nvSpPr>
          <p:cNvPr id="126" name="Google Shape;126;p80"/>
          <p:cNvSpPr>
            <a:spLocks noGrp="1"/>
          </p:cNvSpPr>
          <p:nvPr>
            <p:ph type="pic" idx="3"/>
          </p:nvPr>
        </p:nvSpPr>
        <p:spPr>
          <a:xfrm>
            <a:off x="576072" y="2798064"/>
            <a:ext cx="1463040" cy="1481328"/>
          </a:xfrm>
          <a:prstGeom prst="rect">
            <a:avLst/>
          </a:prstGeom>
          <a:noFill/>
          <a:ln>
            <a:noFill/>
          </a:ln>
        </p:spPr>
      </p:sp>
      <p:sp>
        <p:nvSpPr>
          <p:cNvPr id="127" name="Google Shape;127;p80"/>
          <p:cNvSpPr>
            <a:spLocks noGrp="1"/>
          </p:cNvSpPr>
          <p:nvPr>
            <p:ph type="pic" idx="4"/>
          </p:nvPr>
        </p:nvSpPr>
        <p:spPr>
          <a:xfrm>
            <a:off x="7845552" y="2798064"/>
            <a:ext cx="1463040" cy="1481328"/>
          </a:xfrm>
          <a:prstGeom prst="rect">
            <a:avLst/>
          </a:prstGeom>
          <a:noFill/>
          <a:ln>
            <a:noFill/>
          </a:ln>
        </p:spPr>
      </p:sp>
      <p:sp>
        <p:nvSpPr>
          <p:cNvPr id="128" name="Google Shape;128;p80"/>
          <p:cNvSpPr/>
          <p:nvPr/>
        </p:nvSpPr>
        <p:spPr>
          <a:xfrm>
            <a:off x="498834" y="787352"/>
            <a:ext cx="128016" cy="70408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129" name="Google Shape;129;p80"/>
          <p:cNvSpPr txBox="1">
            <a:spLocks noGrp="1"/>
          </p:cNvSpPr>
          <p:nvPr>
            <p:ph type="title"/>
          </p:nvPr>
        </p:nvSpPr>
        <p:spPr>
          <a:xfrm>
            <a:off x="1115568" y="548640"/>
            <a:ext cx="10168128" cy="117957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000"/>
              <a:buFont typeface="Avenir"/>
              <a:buNone/>
              <a:defRPr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0" name="Google Shape;130;p80"/>
          <p:cNvSpPr>
            <a:spLocks noGrp="1"/>
          </p:cNvSpPr>
          <p:nvPr>
            <p:ph type="pic" idx="5"/>
          </p:nvPr>
        </p:nvSpPr>
        <p:spPr>
          <a:xfrm>
            <a:off x="2999232" y="2798064"/>
            <a:ext cx="1463040" cy="1481328"/>
          </a:xfrm>
          <a:prstGeom prst="rect">
            <a:avLst/>
          </a:prstGeom>
          <a:noFill/>
          <a:ln>
            <a:noFill/>
          </a:ln>
        </p:spPr>
      </p:sp>
      <p:sp>
        <p:nvSpPr>
          <p:cNvPr id="131" name="Google Shape;131;p80"/>
          <p:cNvSpPr>
            <a:spLocks noGrp="1"/>
          </p:cNvSpPr>
          <p:nvPr>
            <p:ph type="pic" idx="6"/>
          </p:nvPr>
        </p:nvSpPr>
        <p:spPr>
          <a:xfrm>
            <a:off x="10268712" y="2798064"/>
            <a:ext cx="1463040" cy="1481328"/>
          </a:xfrm>
          <a:prstGeom prst="rect">
            <a:avLst/>
          </a:prstGeom>
          <a:noFill/>
          <a:ln>
            <a:noFill/>
          </a:ln>
        </p:spPr>
      </p:sp>
      <p:sp>
        <p:nvSpPr>
          <p:cNvPr id="132" name="Google Shape;132;p80"/>
          <p:cNvSpPr txBox="1">
            <a:spLocks noGrp="1"/>
          </p:cNvSpPr>
          <p:nvPr>
            <p:ph type="dt" idx="10"/>
          </p:nvPr>
        </p:nvSpPr>
        <p:spPr>
          <a:xfrm>
            <a:off x="905256"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3" name="Google Shape;133;p8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4" name="Google Shape;134;p8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a:t>
            </a:fld>
            <a:endParaRPr/>
          </a:p>
        </p:txBody>
      </p:sp>
      <p:sp>
        <p:nvSpPr>
          <p:cNvPr id="135" name="Google Shape;135;p80"/>
          <p:cNvSpPr txBox="1">
            <a:spLocks noGrp="1"/>
          </p:cNvSpPr>
          <p:nvPr>
            <p:ph type="body" idx="1"/>
          </p:nvPr>
        </p:nvSpPr>
        <p:spPr>
          <a:xfrm>
            <a:off x="5431536" y="4489704"/>
            <a:ext cx="1462088" cy="649288"/>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0"/>
              </a:spcBef>
              <a:spcAft>
                <a:spcPts val="0"/>
              </a:spcAft>
              <a:buClr>
                <a:schemeClr val="dk1"/>
              </a:buClr>
              <a:buSzPts val="2000"/>
              <a:buNone/>
              <a:defRPr sz="2000"/>
            </a:lvl1pPr>
            <a:lvl2pPr marL="914400" lvl="1" indent="-228600" algn="ctr">
              <a:lnSpc>
                <a:spcPct val="100000"/>
              </a:lnSpc>
              <a:spcBef>
                <a:spcPts val="0"/>
              </a:spcBef>
              <a:spcAft>
                <a:spcPts val="0"/>
              </a:spcAft>
              <a:buClr>
                <a:schemeClr val="dk1"/>
              </a:buClr>
              <a:buSzPts val="1600"/>
              <a:buNone/>
              <a:defRPr sz="1600"/>
            </a:lvl2pPr>
            <a:lvl3pPr marL="1371600" lvl="2" indent="-355600" algn="l">
              <a:lnSpc>
                <a:spcPct val="110000"/>
              </a:lnSpc>
              <a:spcBef>
                <a:spcPts val="500"/>
              </a:spcBef>
              <a:spcAft>
                <a:spcPts val="0"/>
              </a:spcAft>
              <a:buClr>
                <a:schemeClr val="dk1"/>
              </a:buClr>
              <a:buSzPts val="2000"/>
              <a:buChar char="•"/>
              <a:defRPr sz="2000"/>
            </a:lvl3pPr>
            <a:lvl4pPr marL="1828800" lvl="3" indent="-355600" algn="l">
              <a:lnSpc>
                <a:spcPct val="110000"/>
              </a:lnSpc>
              <a:spcBef>
                <a:spcPts val="500"/>
              </a:spcBef>
              <a:spcAft>
                <a:spcPts val="0"/>
              </a:spcAft>
              <a:buClr>
                <a:schemeClr val="dk1"/>
              </a:buClr>
              <a:buSzPts val="2000"/>
              <a:buChar char="•"/>
              <a:defRPr sz="2000"/>
            </a:lvl4pPr>
            <a:lvl5pPr marL="2286000" lvl="4" indent="-355600" algn="l">
              <a:lnSpc>
                <a:spcPct val="110000"/>
              </a:lnSpc>
              <a:spcBef>
                <a:spcPts val="500"/>
              </a:spcBef>
              <a:spcAft>
                <a:spcPts val="0"/>
              </a:spcAft>
              <a:buClr>
                <a:schemeClr val="dk1"/>
              </a:buClr>
              <a:buSzPts val="2000"/>
              <a:buChar char="•"/>
              <a:defRPr sz="20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6" name="Google Shape;136;p80"/>
          <p:cNvSpPr txBox="1">
            <a:spLocks noGrp="1"/>
          </p:cNvSpPr>
          <p:nvPr>
            <p:ph type="body" idx="7"/>
          </p:nvPr>
        </p:nvSpPr>
        <p:spPr>
          <a:xfrm>
            <a:off x="7845552" y="4489704"/>
            <a:ext cx="1462088" cy="649288"/>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0"/>
              </a:spcBef>
              <a:spcAft>
                <a:spcPts val="0"/>
              </a:spcAft>
              <a:buClr>
                <a:schemeClr val="dk1"/>
              </a:buClr>
              <a:buSzPts val="2000"/>
              <a:buNone/>
              <a:defRPr sz="2000"/>
            </a:lvl1pPr>
            <a:lvl2pPr marL="914400" lvl="1" indent="-228600" algn="ctr">
              <a:lnSpc>
                <a:spcPct val="100000"/>
              </a:lnSpc>
              <a:spcBef>
                <a:spcPts val="0"/>
              </a:spcBef>
              <a:spcAft>
                <a:spcPts val="0"/>
              </a:spcAft>
              <a:buClr>
                <a:schemeClr val="dk1"/>
              </a:buClr>
              <a:buSzPts val="1600"/>
              <a:buNone/>
              <a:defRPr sz="1600"/>
            </a:lvl2pPr>
            <a:lvl3pPr marL="1371600" lvl="2" indent="-355600" algn="l">
              <a:lnSpc>
                <a:spcPct val="110000"/>
              </a:lnSpc>
              <a:spcBef>
                <a:spcPts val="500"/>
              </a:spcBef>
              <a:spcAft>
                <a:spcPts val="0"/>
              </a:spcAft>
              <a:buClr>
                <a:schemeClr val="dk1"/>
              </a:buClr>
              <a:buSzPts val="2000"/>
              <a:buChar char="•"/>
              <a:defRPr sz="2000"/>
            </a:lvl3pPr>
            <a:lvl4pPr marL="1828800" lvl="3" indent="-355600" algn="l">
              <a:lnSpc>
                <a:spcPct val="110000"/>
              </a:lnSpc>
              <a:spcBef>
                <a:spcPts val="500"/>
              </a:spcBef>
              <a:spcAft>
                <a:spcPts val="0"/>
              </a:spcAft>
              <a:buClr>
                <a:schemeClr val="dk1"/>
              </a:buClr>
              <a:buSzPts val="2000"/>
              <a:buChar char="•"/>
              <a:defRPr sz="2000"/>
            </a:lvl4pPr>
            <a:lvl5pPr marL="2286000" lvl="4" indent="-355600" algn="l">
              <a:lnSpc>
                <a:spcPct val="110000"/>
              </a:lnSpc>
              <a:spcBef>
                <a:spcPts val="500"/>
              </a:spcBef>
              <a:spcAft>
                <a:spcPts val="0"/>
              </a:spcAft>
              <a:buClr>
                <a:schemeClr val="dk1"/>
              </a:buClr>
              <a:buSzPts val="2000"/>
              <a:buChar char="•"/>
              <a:defRPr sz="20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7" name="Google Shape;137;p80"/>
          <p:cNvSpPr txBox="1">
            <a:spLocks noGrp="1"/>
          </p:cNvSpPr>
          <p:nvPr>
            <p:ph type="body" idx="8"/>
          </p:nvPr>
        </p:nvSpPr>
        <p:spPr>
          <a:xfrm>
            <a:off x="10268712" y="4489704"/>
            <a:ext cx="1462088" cy="649288"/>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0"/>
              </a:spcBef>
              <a:spcAft>
                <a:spcPts val="0"/>
              </a:spcAft>
              <a:buClr>
                <a:schemeClr val="dk1"/>
              </a:buClr>
              <a:buSzPts val="2000"/>
              <a:buNone/>
              <a:defRPr sz="2000"/>
            </a:lvl1pPr>
            <a:lvl2pPr marL="914400" lvl="1" indent="-228600" algn="ctr">
              <a:lnSpc>
                <a:spcPct val="100000"/>
              </a:lnSpc>
              <a:spcBef>
                <a:spcPts val="0"/>
              </a:spcBef>
              <a:spcAft>
                <a:spcPts val="0"/>
              </a:spcAft>
              <a:buClr>
                <a:schemeClr val="dk1"/>
              </a:buClr>
              <a:buSzPts val="1600"/>
              <a:buNone/>
              <a:defRPr sz="1600"/>
            </a:lvl2pPr>
            <a:lvl3pPr marL="1371600" lvl="2" indent="-355600" algn="l">
              <a:lnSpc>
                <a:spcPct val="110000"/>
              </a:lnSpc>
              <a:spcBef>
                <a:spcPts val="500"/>
              </a:spcBef>
              <a:spcAft>
                <a:spcPts val="0"/>
              </a:spcAft>
              <a:buClr>
                <a:schemeClr val="dk1"/>
              </a:buClr>
              <a:buSzPts val="2000"/>
              <a:buChar char="•"/>
              <a:defRPr sz="2000"/>
            </a:lvl3pPr>
            <a:lvl4pPr marL="1828800" lvl="3" indent="-355600" algn="l">
              <a:lnSpc>
                <a:spcPct val="110000"/>
              </a:lnSpc>
              <a:spcBef>
                <a:spcPts val="500"/>
              </a:spcBef>
              <a:spcAft>
                <a:spcPts val="0"/>
              </a:spcAft>
              <a:buClr>
                <a:schemeClr val="dk1"/>
              </a:buClr>
              <a:buSzPts val="2000"/>
              <a:buChar char="•"/>
              <a:defRPr sz="2000"/>
            </a:lvl4pPr>
            <a:lvl5pPr marL="2286000" lvl="4" indent="-355600" algn="l">
              <a:lnSpc>
                <a:spcPct val="110000"/>
              </a:lnSpc>
              <a:spcBef>
                <a:spcPts val="500"/>
              </a:spcBef>
              <a:spcAft>
                <a:spcPts val="0"/>
              </a:spcAft>
              <a:buClr>
                <a:schemeClr val="dk1"/>
              </a:buClr>
              <a:buSzPts val="2000"/>
              <a:buChar char="•"/>
              <a:defRPr sz="20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8" name="Google Shape;138;p80"/>
          <p:cNvSpPr txBox="1">
            <a:spLocks noGrp="1"/>
          </p:cNvSpPr>
          <p:nvPr>
            <p:ph type="body" idx="9"/>
          </p:nvPr>
        </p:nvSpPr>
        <p:spPr>
          <a:xfrm>
            <a:off x="594360" y="4489704"/>
            <a:ext cx="1462088" cy="649288"/>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0"/>
              </a:spcBef>
              <a:spcAft>
                <a:spcPts val="0"/>
              </a:spcAft>
              <a:buClr>
                <a:schemeClr val="dk1"/>
              </a:buClr>
              <a:buSzPts val="2000"/>
              <a:buNone/>
              <a:defRPr sz="2000"/>
            </a:lvl1pPr>
            <a:lvl2pPr marL="914400" lvl="1" indent="-228600" algn="ctr">
              <a:lnSpc>
                <a:spcPct val="100000"/>
              </a:lnSpc>
              <a:spcBef>
                <a:spcPts val="0"/>
              </a:spcBef>
              <a:spcAft>
                <a:spcPts val="0"/>
              </a:spcAft>
              <a:buClr>
                <a:schemeClr val="dk1"/>
              </a:buClr>
              <a:buSzPts val="1600"/>
              <a:buNone/>
              <a:defRPr sz="1600"/>
            </a:lvl2pPr>
            <a:lvl3pPr marL="1371600" lvl="2" indent="-355600" algn="l">
              <a:lnSpc>
                <a:spcPct val="110000"/>
              </a:lnSpc>
              <a:spcBef>
                <a:spcPts val="500"/>
              </a:spcBef>
              <a:spcAft>
                <a:spcPts val="0"/>
              </a:spcAft>
              <a:buClr>
                <a:schemeClr val="dk1"/>
              </a:buClr>
              <a:buSzPts val="2000"/>
              <a:buChar char="•"/>
              <a:defRPr sz="2000"/>
            </a:lvl3pPr>
            <a:lvl4pPr marL="1828800" lvl="3" indent="-355600" algn="l">
              <a:lnSpc>
                <a:spcPct val="110000"/>
              </a:lnSpc>
              <a:spcBef>
                <a:spcPts val="500"/>
              </a:spcBef>
              <a:spcAft>
                <a:spcPts val="0"/>
              </a:spcAft>
              <a:buClr>
                <a:schemeClr val="dk1"/>
              </a:buClr>
              <a:buSzPts val="2000"/>
              <a:buChar char="•"/>
              <a:defRPr sz="2000"/>
            </a:lvl4pPr>
            <a:lvl5pPr marL="2286000" lvl="4" indent="-355600" algn="l">
              <a:lnSpc>
                <a:spcPct val="110000"/>
              </a:lnSpc>
              <a:spcBef>
                <a:spcPts val="500"/>
              </a:spcBef>
              <a:spcAft>
                <a:spcPts val="0"/>
              </a:spcAft>
              <a:buClr>
                <a:schemeClr val="dk1"/>
              </a:buClr>
              <a:buSzPts val="2000"/>
              <a:buChar char="•"/>
              <a:defRPr sz="20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9" name="Google Shape;139;p80"/>
          <p:cNvSpPr txBox="1">
            <a:spLocks noGrp="1"/>
          </p:cNvSpPr>
          <p:nvPr>
            <p:ph type="body" idx="13"/>
          </p:nvPr>
        </p:nvSpPr>
        <p:spPr>
          <a:xfrm>
            <a:off x="3008376" y="4489704"/>
            <a:ext cx="1462088" cy="649288"/>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0"/>
              </a:spcBef>
              <a:spcAft>
                <a:spcPts val="0"/>
              </a:spcAft>
              <a:buClr>
                <a:schemeClr val="dk1"/>
              </a:buClr>
              <a:buSzPts val="2000"/>
              <a:buNone/>
              <a:defRPr sz="2000"/>
            </a:lvl1pPr>
            <a:lvl2pPr marL="914400" lvl="1" indent="-228600" algn="ctr">
              <a:lnSpc>
                <a:spcPct val="100000"/>
              </a:lnSpc>
              <a:spcBef>
                <a:spcPts val="0"/>
              </a:spcBef>
              <a:spcAft>
                <a:spcPts val="0"/>
              </a:spcAft>
              <a:buClr>
                <a:schemeClr val="dk1"/>
              </a:buClr>
              <a:buSzPts val="1600"/>
              <a:buNone/>
              <a:defRPr sz="1600"/>
            </a:lvl2pPr>
            <a:lvl3pPr marL="1371600" lvl="2" indent="-355600" algn="l">
              <a:lnSpc>
                <a:spcPct val="110000"/>
              </a:lnSpc>
              <a:spcBef>
                <a:spcPts val="500"/>
              </a:spcBef>
              <a:spcAft>
                <a:spcPts val="0"/>
              </a:spcAft>
              <a:buClr>
                <a:schemeClr val="dk1"/>
              </a:buClr>
              <a:buSzPts val="2000"/>
              <a:buChar char="•"/>
              <a:defRPr sz="2000"/>
            </a:lvl3pPr>
            <a:lvl4pPr marL="1828800" lvl="3" indent="-355600" algn="l">
              <a:lnSpc>
                <a:spcPct val="110000"/>
              </a:lnSpc>
              <a:spcBef>
                <a:spcPts val="500"/>
              </a:spcBef>
              <a:spcAft>
                <a:spcPts val="0"/>
              </a:spcAft>
              <a:buClr>
                <a:schemeClr val="dk1"/>
              </a:buClr>
              <a:buSzPts val="2000"/>
              <a:buChar char="•"/>
              <a:defRPr sz="2000"/>
            </a:lvl4pPr>
            <a:lvl5pPr marL="2286000" lvl="4" indent="-355600" algn="l">
              <a:lnSpc>
                <a:spcPct val="110000"/>
              </a:lnSpc>
              <a:spcBef>
                <a:spcPts val="500"/>
              </a:spcBef>
              <a:spcAft>
                <a:spcPts val="0"/>
              </a:spcAft>
              <a:buClr>
                <a:schemeClr val="dk1"/>
              </a:buClr>
              <a:buSzPts val="2000"/>
              <a:buChar char="•"/>
              <a:defRPr sz="20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Content with 4 pictures">
  <p:cSld name="Title and Content with 4 pictures">
    <p:spTree>
      <p:nvGrpSpPr>
        <p:cNvPr id="1" name="Shape 140"/>
        <p:cNvGrpSpPr/>
        <p:nvPr/>
      </p:nvGrpSpPr>
      <p:grpSpPr>
        <a:xfrm>
          <a:off x="0" y="0"/>
          <a:ext cx="0" cy="0"/>
          <a:chOff x="0" y="0"/>
          <a:chExt cx="0" cy="0"/>
        </a:xfrm>
      </p:grpSpPr>
      <p:sp>
        <p:nvSpPr>
          <p:cNvPr id="141" name="Google Shape;141;p81"/>
          <p:cNvSpPr/>
          <p:nvPr/>
        </p:nvSpPr>
        <p:spPr>
          <a:xfrm>
            <a:off x="7324344" y="630936"/>
            <a:ext cx="4517136" cy="5495925"/>
          </a:xfrm>
          <a:prstGeom prst="rect">
            <a:avLst/>
          </a:prstGeom>
          <a:solidFill>
            <a:schemeClr val="lt1"/>
          </a:solidFill>
          <a:ln w="9525" cap="flat" cmpd="sng">
            <a:solidFill>
              <a:srgbClr val="E8E8E8"/>
            </a:solidFill>
            <a:prstDash val="solid"/>
            <a:miter lim="800000"/>
            <a:headEnd type="none" w="sm" len="sm"/>
            <a:tailEnd type="none" w="sm" len="sm"/>
          </a:ln>
          <a:effectLst>
            <a:outerShdw blurRad="50800" dist="38100" dir="2700000" algn="tl" rotWithShape="0">
              <a:srgbClr val="D8D8D8">
                <a:alpha val="2980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142" name="Google Shape;142;p81"/>
          <p:cNvSpPr txBox="1">
            <a:spLocks noGrp="1"/>
          </p:cNvSpPr>
          <p:nvPr>
            <p:ph type="title"/>
          </p:nvPr>
        </p:nvSpPr>
        <p:spPr>
          <a:xfrm>
            <a:off x="7772400" y="978408"/>
            <a:ext cx="3721608" cy="1106424"/>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2800"/>
              <a:buFont typeface="Avenir"/>
              <a:buNone/>
              <a:defRPr sz="2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3" name="Google Shape;143;p81"/>
          <p:cNvSpPr>
            <a:spLocks noGrp="1"/>
          </p:cNvSpPr>
          <p:nvPr>
            <p:ph type="pic" idx="2"/>
          </p:nvPr>
        </p:nvSpPr>
        <p:spPr>
          <a:xfrm>
            <a:off x="3767328" y="630936"/>
            <a:ext cx="3246120" cy="2688336"/>
          </a:xfrm>
          <a:prstGeom prst="rect">
            <a:avLst/>
          </a:prstGeom>
          <a:noFill/>
          <a:ln>
            <a:noFill/>
          </a:ln>
        </p:spPr>
      </p:sp>
      <p:sp>
        <p:nvSpPr>
          <p:cNvPr id="144" name="Google Shape;144;p81"/>
          <p:cNvSpPr>
            <a:spLocks noGrp="1"/>
          </p:cNvSpPr>
          <p:nvPr>
            <p:ph type="pic" idx="3"/>
          </p:nvPr>
        </p:nvSpPr>
        <p:spPr>
          <a:xfrm>
            <a:off x="411480" y="630936"/>
            <a:ext cx="3246120" cy="2688336"/>
          </a:xfrm>
          <a:prstGeom prst="rect">
            <a:avLst/>
          </a:prstGeom>
          <a:noFill/>
          <a:ln>
            <a:noFill/>
          </a:ln>
        </p:spPr>
      </p:sp>
      <p:sp>
        <p:nvSpPr>
          <p:cNvPr id="145" name="Google Shape;145;p81"/>
          <p:cNvSpPr/>
          <p:nvPr/>
        </p:nvSpPr>
        <p:spPr>
          <a:xfrm>
            <a:off x="7260336" y="1179576"/>
            <a:ext cx="128016" cy="70408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146" name="Google Shape;146;p81"/>
          <p:cNvSpPr>
            <a:spLocks noGrp="1"/>
          </p:cNvSpPr>
          <p:nvPr>
            <p:ph type="pic" idx="4"/>
          </p:nvPr>
        </p:nvSpPr>
        <p:spPr>
          <a:xfrm>
            <a:off x="411480" y="3438144"/>
            <a:ext cx="3246120" cy="2688336"/>
          </a:xfrm>
          <a:prstGeom prst="rect">
            <a:avLst/>
          </a:prstGeom>
          <a:noFill/>
          <a:ln>
            <a:noFill/>
          </a:ln>
        </p:spPr>
      </p:sp>
      <p:sp>
        <p:nvSpPr>
          <p:cNvPr id="147" name="Google Shape;147;p81"/>
          <p:cNvSpPr txBox="1">
            <a:spLocks noGrp="1"/>
          </p:cNvSpPr>
          <p:nvPr>
            <p:ph type="dt" idx="10"/>
          </p:nvPr>
        </p:nvSpPr>
        <p:spPr>
          <a:xfrm>
            <a:off x="905256"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8" name="Google Shape;148;p8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9" name="Google Shape;149;p81"/>
          <p:cNvSpPr txBox="1">
            <a:spLocks noGrp="1"/>
          </p:cNvSpPr>
          <p:nvPr>
            <p:ph type="sldNum" idx="12"/>
          </p:nvPr>
        </p:nvSpPr>
        <p:spPr>
          <a:xfrm>
            <a:off x="8540496"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a:t>
            </a:fld>
            <a:endParaRPr/>
          </a:p>
        </p:txBody>
      </p:sp>
      <p:sp>
        <p:nvSpPr>
          <p:cNvPr id="150" name="Google Shape;150;p81"/>
          <p:cNvSpPr/>
          <p:nvPr/>
        </p:nvSpPr>
        <p:spPr>
          <a:xfrm>
            <a:off x="7792216" y="2185416"/>
            <a:ext cx="3683187" cy="9144"/>
          </a:xfrm>
          <a:prstGeom prst="rect">
            <a:avLst/>
          </a:prstGeom>
          <a:solidFill>
            <a:srgbClr val="C8C8C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151" name="Google Shape;151;p81"/>
          <p:cNvSpPr>
            <a:spLocks noGrp="1"/>
          </p:cNvSpPr>
          <p:nvPr>
            <p:ph type="pic" idx="5"/>
          </p:nvPr>
        </p:nvSpPr>
        <p:spPr>
          <a:xfrm>
            <a:off x="3767328" y="3438144"/>
            <a:ext cx="3246120" cy="2688336"/>
          </a:xfrm>
          <a:prstGeom prst="rect">
            <a:avLst/>
          </a:prstGeom>
          <a:noFill/>
          <a:ln>
            <a:noFill/>
          </a:ln>
        </p:spPr>
      </p:sp>
      <p:sp>
        <p:nvSpPr>
          <p:cNvPr id="152" name="Google Shape;152;p81"/>
          <p:cNvSpPr txBox="1">
            <a:spLocks noGrp="1"/>
          </p:cNvSpPr>
          <p:nvPr>
            <p:ph type="body" idx="1"/>
          </p:nvPr>
        </p:nvSpPr>
        <p:spPr>
          <a:xfrm>
            <a:off x="7772400" y="3099816"/>
            <a:ext cx="3721100" cy="447675"/>
          </a:xfrm>
          <a:prstGeom prst="rect">
            <a:avLst/>
          </a:prstGeom>
          <a:noFill/>
          <a:ln>
            <a:noFill/>
          </a:ln>
        </p:spPr>
        <p:txBody>
          <a:bodyPr spcFirstLastPara="1" wrap="square" lIns="91425" tIns="45700" rIns="91425" bIns="45700" anchor="t" anchorCtr="0">
            <a:normAutofit/>
          </a:bodyPr>
          <a:lstStyle>
            <a:lvl1pPr marL="457200" lvl="0" indent="-228600" algn="l">
              <a:lnSpc>
                <a:spcPct val="110000"/>
              </a:lnSpc>
              <a:spcBef>
                <a:spcPts val="1000"/>
              </a:spcBef>
              <a:spcAft>
                <a:spcPts val="0"/>
              </a:spcAft>
              <a:buClr>
                <a:schemeClr val="dk1"/>
              </a:buClr>
              <a:buSzPts val="1600"/>
              <a:buNone/>
              <a:defRPr sz="1600"/>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3" name="Google Shape;153;p81"/>
          <p:cNvSpPr txBox="1">
            <a:spLocks noGrp="1"/>
          </p:cNvSpPr>
          <p:nvPr>
            <p:ph type="body" idx="6"/>
          </p:nvPr>
        </p:nvSpPr>
        <p:spPr>
          <a:xfrm>
            <a:off x="7772400" y="4215384"/>
            <a:ext cx="3721100" cy="447675"/>
          </a:xfrm>
          <a:prstGeom prst="rect">
            <a:avLst/>
          </a:prstGeom>
          <a:noFill/>
          <a:ln>
            <a:noFill/>
          </a:ln>
        </p:spPr>
        <p:txBody>
          <a:bodyPr spcFirstLastPara="1" wrap="square" lIns="91425" tIns="45700" rIns="91425" bIns="45700" anchor="t" anchorCtr="0">
            <a:normAutofit/>
          </a:bodyPr>
          <a:lstStyle>
            <a:lvl1pPr marL="457200" lvl="0" indent="-228600" algn="l">
              <a:lnSpc>
                <a:spcPct val="110000"/>
              </a:lnSpc>
              <a:spcBef>
                <a:spcPts val="1000"/>
              </a:spcBef>
              <a:spcAft>
                <a:spcPts val="0"/>
              </a:spcAft>
              <a:buClr>
                <a:schemeClr val="dk1"/>
              </a:buClr>
              <a:buSzPts val="1600"/>
              <a:buNone/>
              <a:defRPr sz="1600"/>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4" name="Google Shape;154;p81"/>
          <p:cNvSpPr txBox="1">
            <a:spLocks noGrp="1"/>
          </p:cNvSpPr>
          <p:nvPr>
            <p:ph type="body" idx="7"/>
          </p:nvPr>
        </p:nvSpPr>
        <p:spPr>
          <a:xfrm>
            <a:off x="7772400" y="5321808"/>
            <a:ext cx="3721100" cy="447675"/>
          </a:xfrm>
          <a:prstGeom prst="rect">
            <a:avLst/>
          </a:prstGeom>
          <a:noFill/>
          <a:ln>
            <a:noFill/>
          </a:ln>
        </p:spPr>
        <p:txBody>
          <a:bodyPr spcFirstLastPara="1" wrap="square" lIns="91425" tIns="45700" rIns="91425" bIns="45700" anchor="t" anchorCtr="0">
            <a:normAutofit/>
          </a:bodyPr>
          <a:lstStyle>
            <a:lvl1pPr marL="457200" lvl="0" indent="-228600" algn="l">
              <a:lnSpc>
                <a:spcPct val="110000"/>
              </a:lnSpc>
              <a:spcBef>
                <a:spcPts val="1000"/>
              </a:spcBef>
              <a:spcAft>
                <a:spcPts val="0"/>
              </a:spcAft>
              <a:buClr>
                <a:schemeClr val="dk1"/>
              </a:buClr>
              <a:buSzPts val="1600"/>
              <a:buNone/>
              <a:defRPr sz="1600"/>
            </a:lvl1pPr>
            <a:lvl2pPr marL="914400" lvl="1" indent="-342900" algn="l">
              <a:lnSpc>
                <a:spcPct val="110000"/>
              </a:lnSpc>
              <a:spcBef>
                <a:spcPts val="500"/>
              </a:spcBef>
              <a:spcAft>
                <a:spcPts val="0"/>
              </a:spcAft>
              <a:buClr>
                <a:schemeClr val="dk1"/>
              </a:buClr>
              <a:buSzPts val="1800"/>
              <a:buChar char="•"/>
              <a:defRPr/>
            </a:lvl2pPr>
            <a:lvl3pPr marL="1371600" lvl="2" indent="-342900" algn="l">
              <a:lnSpc>
                <a:spcPct val="110000"/>
              </a:lnSpc>
              <a:spcBef>
                <a:spcPts val="500"/>
              </a:spcBef>
              <a:spcAft>
                <a:spcPts val="0"/>
              </a:spcAft>
              <a:buClr>
                <a:schemeClr val="dk1"/>
              </a:buClr>
              <a:buSzPts val="1800"/>
              <a:buChar char="•"/>
              <a:defRPr/>
            </a:lvl3pPr>
            <a:lvl4pPr marL="1828800" lvl="3" indent="-342900" algn="l">
              <a:lnSpc>
                <a:spcPct val="110000"/>
              </a:lnSpc>
              <a:spcBef>
                <a:spcPts val="500"/>
              </a:spcBef>
              <a:spcAft>
                <a:spcPts val="0"/>
              </a:spcAft>
              <a:buClr>
                <a:schemeClr val="dk1"/>
              </a:buClr>
              <a:buSzPts val="1800"/>
              <a:buChar char="•"/>
              <a:defRPr/>
            </a:lvl4pPr>
            <a:lvl5pPr marL="2286000" lvl="4" indent="-342900" algn="l">
              <a:lnSpc>
                <a:spcPct val="11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5" name="Google Shape;155;p81"/>
          <p:cNvSpPr>
            <a:spLocks noGrp="1"/>
          </p:cNvSpPr>
          <p:nvPr>
            <p:ph type="pic" idx="8"/>
          </p:nvPr>
        </p:nvSpPr>
        <p:spPr>
          <a:xfrm>
            <a:off x="7772400" y="2532888"/>
            <a:ext cx="457200" cy="457200"/>
          </a:xfrm>
          <a:prstGeom prst="rect">
            <a:avLst/>
          </a:prstGeom>
          <a:noFill/>
          <a:ln>
            <a:noFill/>
          </a:ln>
        </p:spPr>
      </p:sp>
      <p:sp>
        <p:nvSpPr>
          <p:cNvPr id="156" name="Google Shape;156;p81"/>
          <p:cNvSpPr>
            <a:spLocks noGrp="1"/>
          </p:cNvSpPr>
          <p:nvPr>
            <p:ph type="pic" idx="9"/>
          </p:nvPr>
        </p:nvSpPr>
        <p:spPr>
          <a:xfrm>
            <a:off x="7772400" y="3630168"/>
            <a:ext cx="457200" cy="457200"/>
          </a:xfrm>
          <a:prstGeom prst="rect">
            <a:avLst/>
          </a:prstGeom>
          <a:noFill/>
          <a:ln>
            <a:noFill/>
          </a:ln>
        </p:spPr>
      </p:sp>
      <p:sp>
        <p:nvSpPr>
          <p:cNvPr id="157" name="Google Shape;157;p81"/>
          <p:cNvSpPr>
            <a:spLocks noGrp="1"/>
          </p:cNvSpPr>
          <p:nvPr>
            <p:ph type="pic" idx="13"/>
          </p:nvPr>
        </p:nvSpPr>
        <p:spPr>
          <a:xfrm>
            <a:off x="7772400" y="4754880"/>
            <a:ext cx="457200" cy="457200"/>
          </a:xfrm>
          <a:prstGeom prst="rect">
            <a:avLst/>
          </a:prstGeom>
          <a:noFill/>
          <a:ln>
            <a:noFill/>
          </a:ln>
        </p:spPr>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6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venir"/>
              <a:buNone/>
              <a:defRPr sz="4400" b="0" i="0" u="none" strike="noStrike" cap="none">
                <a:solidFill>
                  <a:schemeClr val="dk1"/>
                </a:solidFill>
                <a:latin typeface="Avenir"/>
                <a:ea typeface="Avenir"/>
                <a:cs typeface="Avenir"/>
                <a:sym typeface="Avenir"/>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6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110000"/>
              </a:lnSpc>
              <a:spcBef>
                <a:spcPts val="1000"/>
              </a:spcBef>
              <a:spcAft>
                <a:spcPts val="0"/>
              </a:spcAft>
              <a:buClr>
                <a:schemeClr val="dk1"/>
              </a:buClr>
              <a:buSzPts val="2800"/>
              <a:buFont typeface="Arial"/>
              <a:buChar char="•"/>
              <a:defRPr sz="2800" b="0" i="0" u="none" strike="noStrike" cap="none">
                <a:solidFill>
                  <a:schemeClr val="dk1"/>
                </a:solidFill>
                <a:latin typeface="Avenir"/>
                <a:ea typeface="Avenir"/>
                <a:cs typeface="Avenir"/>
                <a:sym typeface="Avenir"/>
              </a:defRPr>
            </a:lvl1pPr>
            <a:lvl2pPr marL="914400" marR="0" lvl="1" indent="-381000" algn="l" rtl="0">
              <a:lnSpc>
                <a:spcPct val="110000"/>
              </a:lnSpc>
              <a:spcBef>
                <a:spcPts val="500"/>
              </a:spcBef>
              <a:spcAft>
                <a:spcPts val="0"/>
              </a:spcAft>
              <a:buClr>
                <a:schemeClr val="dk1"/>
              </a:buClr>
              <a:buSzPts val="2400"/>
              <a:buFont typeface="Arial"/>
              <a:buChar char="•"/>
              <a:defRPr sz="2400" b="0" i="0" u="none" strike="noStrike" cap="none">
                <a:solidFill>
                  <a:schemeClr val="dk1"/>
                </a:solidFill>
                <a:latin typeface="Avenir"/>
                <a:ea typeface="Avenir"/>
                <a:cs typeface="Avenir"/>
                <a:sym typeface="Avenir"/>
              </a:defRPr>
            </a:lvl2pPr>
            <a:lvl3pPr marL="1371600" marR="0" lvl="2" indent="-355600" algn="l" rtl="0">
              <a:lnSpc>
                <a:spcPct val="110000"/>
              </a:lnSpc>
              <a:spcBef>
                <a:spcPts val="500"/>
              </a:spcBef>
              <a:spcAft>
                <a:spcPts val="0"/>
              </a:spcAft>
              <a:buClr>
                <a:schemeClr val="dk1"/>
              </a:buClr>
              <a:buSzPts val="2000"/>
              <a:buFont typeface="Arial"/>
              <a:buChar char="•"/>
              <a:defRPr sz="2000" b="0" i="0" u="none" strike="noStrike" cap="none">
                <a:solidFill>
                  <a:schemeClr val="dk1"/>
                </a:solidFill>
                <a:latin typeface="Avenir"/>
                <a:ea typeface="Avenir"/>
                <a:cs typeface="Avenir"/>
                <a:sym typeface="Avenir"/>
              </a:defRPr>
            </a:lvl3pPr>
            <a:lvl4pPr marL="1828800" marR="0" lvl="3" indent="-342900" algn="l" rtl="0">
              <a:lnSpc>
                <a:spcPct val="110000"/>
              </a:lnSpc>
              <a:spcBef>
                <a:spcPts val="5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4pPr>
            <a:lvl5pPr marL="2286000" marR="0" lvl="4" indent="-342900" algn="l" rtl="0">
              <a:lnSpc>
                <a:spcPct val="110000"/>
              </a:lnSpc>
              <a:spcBef>
                <a:spcPts val="5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9pPr>
          </a:lstStyle>
          <a:p>
            <a:endParaRPr/>
          </a:p>
        </p:txBody>
      </p:sp>
      <p:sp>
        <p:nvSpPr>
          <p:cNvPr id="12" name="Google Shape;12;p6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Avenir"/>
                <a:ea typeface="Avenir"/>
                <a:cs typeface="Avenir"/>
                <a:sym typeface="Avenir"/>
              </a:defRPr>
            </a:lvl1pPr>
            <a:lvl2pPr marR="0" lvl="1" algn="l" rtl="0">
              <a:spcBef>
                <a:spcPts val="0"/>
              </a:spcBef>
              <a:spcAft>
                <a:spcPts val="0"/>
              </a:spcAft>
              <a:buSzPts val="1400"/>
              <a:buNone/>
              <a:defRPr sz="1800" b="0" i="0" u="none" strike="noStrike" cap="none">
                <a:solidFill>
                  <a:schemeClr val="dk1"/>
                </a:solidFill>
                <a:latin typeface="Avenir"/>
                <a:ea typeface="Avenir"/>
                <a:cs typeface="Avenir"/>
                <a:sym typeface="Avenir"/>
              </a:defRPr>
            </a:lvl2pPr>
            <a:lvl3pPr marR="0" lvl="2" algn="l" rtl="0">
              <a:spcBef>
                <a:spcPts val="0"/>
              </a:spcBef>
              <a:spcAft>
                <a:spcPts val="0"/>
              </a:spcAft>
              <a:buSzPts val="1400"/>
              <a:buNone/>
              <a:defRPr sz="1800" b="0" i="0" u="none" strike="noStrike" cap="none">
                <a:solidFill>
                  <a:schemeClr val="dk1"/>
                </a:solidFill>
                <a:latin typeface="Avenir"/>
                <a:ea typeface="Avenir"/>
                <a:cs typeface="Avenir"/>
                <a:sym typeface="Avenir"/>
              </a:defRPr>
            </a:lvl3pPr>
            <a:lvl4pPr marR="0" lvl="3" algn="l" rtl="0">
              <a:spcBef>
                <a:spcPts val="0"/>
              </a:spcBef>
              <a:spcAft>
                <a:spcPts val="0"/>
              </a:spcAft>
              <a:buSzPts val="1400"/>
              <a:buNone/>
              <a:defRPr sz="1800" b="0" i="0" u="none" strike="noStrike" cap="none">
                <a:solidFill>
                  <a:schemeClr val="dk1"/>
                </a:solidFill>
                <a:latin typeface="Avenir"/>
                <a:ea typeface="Avenir"/>
                <a:cs typeface="Avenir"/>
                <a:sym typeface="Avenir"/>
              </a:defRPr>
            </a:lvl4pPr>
            <a:lvl5pPr marR="0" lvl="4" algn="l" rtl="0">
              <a:spcBef>
                <a:spcPts val="0"/>
              </a:spcBef>
              <a:spcAft>
                <a:spcPts val="0"/>
              </a:spcAft>
              <a:buSzPts val="1400"/>
              <a:buNone/>
              <a:defRPr sz="1800" b="0" i="0" u="none" strike="noStrike" cap="none">
                <a:solidFill>
                  <a:schemeClr val="dk1"/>
                </a:solidFill>
                <a:latin typeface="Avenir"/>
                <a:ea typeface="Avenir"/>
                <a:cs typeface="Avenir"/>
                <a:sym typeface="Avenir"/>
              </a:defRPr>
            </a:lvl5pPr>
            <a:lvl6pPr marR="0" lvl="5" algn="l" rtl="0">
              <a:spcBef>
                <a:spcPts val="0"/>
              </a:spcBef>
              <a:spcAft>
                <a:spcPts val="0"/>
              </a:spcAft>
              <a:buSzPts val="1400"/>
              <a:buNone/>
              <a:defRPr sz="1800" b="0" i="0" u="none" strike="noStrike" cap="none">
                <a:solidFill>
                  <a:schemeClr val="dk1"/>
                </a:solidFill>
                <a:latin typeface="Avenir"/>
                <a:ea typeface="Avenir"/>
                <a:cs typeface="Avenir"/>
                <a:sym typeface="Avenir"/>
              </a:defRPr>
            </a:lvl6pPr>
            <a:lvl7pPr marR="0" lvl="6" algn="l" rtl="0">
              <a:spcBef>
                <a:spcPts val="0"/>
              </a:spcBef>
              <a:spcAft>
                <a:spcPts val="0"/>
              </a:spcAft>
              <a:buSzPts val="1400"/>
              <a:buNone/>
              <a:defRPr sz="1800" b="0" i="0" u="none" strike="noStrike" cap="none">
                <a:solidFill>
                  <a:schemeClr val="dk1"/>
                </a:solidFill>
                <a:latin typeface="Avenir"/>
                <a:ea typeface="Avenir"/>
                <a:cs typeface="Avenir"/>
                <a:sym typeface="Avenir"/>
              </a:defRPr>
            </a:lvl7pPr>
            <a:lvl8pPr marR="0" lvl="7" algn="l" rtl="0">
              <a:spcBef>
                <a:spcPts val="0"/>
              </a:spcBef>
              <a:spcAft>
                <a:spcPts val="0"/>
              </a:spcAft>
              <a:buSzPts val="1400"/>
              <a:buNone/>
              <a:defRPr sz="1800" b="0" i="0" u="none" strike="noStrike" cap="none">
                <a:solidFill>
                  <a:schemeClr val="dk1"/>
                </a:solidFill>
                <a:latin typeface="Avenir"/>
                <a:ea typeface="Avenir"/>
                <a:cs typeface="Avenir"/>
                <a:sym typeface="Avenir"/>
              </a:defRPr>
            </a:lvl8pPr>
            <a:lvl9pPr marR="0" lvl="8" algn="l" rtl="0">
              <a:spcBef>
                <a:spcPts val="0"/>
              </a:spcBef>
              <a:spcAft>
                <a:spcPts val="0"/>
              </a:spcAft>
              <a:buSzPts val="1400"/>
              <a:buNone/>
              <a:defRPr sz="1800" b="0" i="0" u="none" strike="noStrike" cap="none">
                <a:solidFill>
                  <a:schemeClr val="dk1"/>
                </a:solidFill>
                <a:latin typeface="Avenir"/>
                <a:ea typeface="Avenir"/>
                <a:cs typeface="Avenir"/>
                <a:sym typeface="Avenir"/>
              </a:defRPr>
            </a:lvl9pPr>
          </a:lstStyle>
          <a:p>
            <a:endParaRPr/>
          </a:p>
        </p:txBody>
      </p:sp>
      <p:sp>
        <p:nvSpPr>
          <p:cNvPr id="13" name="Google Shape;13;p6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Avenir"/>
                <a:ea typeface="Avenir"/>
                <a:cs typeface="Avenir"/>
                <a:sym typeface="Avenir"/>
              </a:defRPr>
            </a:lvl1pPr>
            <a:lvl2pPr marR="0" lvl="1" algn="l" rtl="0">
              <a:spcBef>
                <a:spcPts val="0"/>
              </a:spcBef>
              <a:spcAft>
                <a:spcPts val="0"/>
              </a:spcAft>
              <a:buSzPts val="1400"/>
              <a:buNone/>
              <a:defRPr sz="1800" b="0" i="0" u="none" strike="noStrike" cap="none">
                <a:solidFill>
                  <a:schemeClr val="dk1"/>
                </a:solidFill>
                <a:latin typeface="Avenir"/>
                <a:ea typeface="Avenir"/>
                <a:cs typeface="Avenir"/>
                <a:sym typeface="Avenir"/>
              </a:defRPr>
            </a:lvl2pPr>
            <a:lvl3pPr marR="0" lvl="2" algn="l" rtl="0">
              <a:spcBef>
                <a:spcPts val="0"/>
              </a:spcBef>
              <a:spcAft>
                <a:spcPts val="0"/>
              </a:spcAft>
              <a:buSzPts val="1400"/>
              <a:buNone/>
              <a:defRPr sz="1800" b="0" i="0" u="none" strike="noStrike" cap="none">
                <a:solidFill>
                  <a:schemeClr val="dk1"/>
                </a:solidFill>
                <a:latin typeface="Avenir"/>
                <a:ea typeface="Avenir"/>
                <a:cs typeface="Avenir"/>
                <a:sym typeface="Avenir"/>
              </a:defRPr>
            </a:lvl3pPr>
            <a:lvl4pPr marR="0" lvl="3" algn="l" rtl="0">
              <a:spcBef>
                <a:spcPts val="0"/>
              </a:spcBef>
              <a:spcAft>
                <a:spcPts val="0"/>
              </a:spcAft>
              <a:buSzPts val="1400"/>
              <a:buNone/>
              <a:defRPr sz="1800" b="0" i="0" u="none" strike="noStrike" cap="none">
                <a:solidFill>
                  <a:schemeClr val="dk1"/>
                </a:solidFill>
                <a:latin typeface="Avenir"/>
                <a:ea typeface="Avenir"/>
                <a:cs typeface="Avenir"/>
                <a:sym typeface="Avenir"/>
              </a:defRPr>
            </a:lvl4pPr>
            <a:lvl5pPr marR="0" lvl="4" algn="l" rtl="0">
              <a:spcBef>
                <a:spcPts val="0"/>
              </a:spcBef>
              <a:spcAft>
                <a:spcPts val="0"/>
              </a:spcAft>
              <a:buSzPts val="1400"/>
              <a:buNone/>
              <a:defRPr sz="1800" b="0" i="0" u="none" strike="noStrike" cap="none">
                <a:solidFill>
                  <a:schemeClr val="dk1"/>
                </a:solidFill>
                <a:latin typeface="Avenir"/>
                <a:ea typeface="Avenir"/>
                <a:cs typeface="Avenir"/>
                <a:sym typeface="Avenir"/>
              </a:defRPr>
            </a:lvl5pPr>
            <a:lvl6pPr marR="0" lvl="5" algn="l" rtl="0">
              <a:spcBef>
                <a:spcPts val="0"/>
              </a:spcBef>
              <a:spcAft>
                <a:spcPts val="0"/>
              </a:spcAft>
              <a:buSzPts val="1400"/>
              <a:buNone/>
              <a:defRPr sz="1800" b="0" i="0" u="none" strike="noStrike" cap="none">
                <a:solidFill>
                  <a:schemeClr val="dk1"/>
                </a:solidFill>
                <a:latin typeface="Avenir"/>
                <a:ea typeface="Avenir"/>
                <a:cs typeface="Avenir"/>
                <a:sym typeface="Avenir"/>
              </a:defRPr>
            </a:lvl6pPr>
            <a:lvl7pPr marR="0" lvl="6" algn="l" rtl="0">
              <a:spcBef>
                <a:spcPts val="0"/>
              </a:spcBef>
              <a:spcAft>
                <a:spcPts val="0"/>
              </a:spcAft>
              <a:buSzPts val="1400"/>
              <a:buNone/>
              <a:defRPr sz="1800" b="0" i="0" u="none" strike="noStrike" cap="none">
                <a:solidFill>
                  <a:schemeClr val="dk1"/>
                </a:solidFill>
                <a:latin typeface="Avenir"/>
                <a:ea typeface="Avenir"/>
                <a:cs typeface="Avenir"/>
                <a:sym typeface="Avenir"/>
              </a:defRPr>
            </a:lvl7pPr>
            <a:lvl8pPr marR="0" lvl="7" algn="l" rtl="0">
              <a:spcBef>
                <a:spcPts val="0"/>
              </a:spcBef>
              <a:spcAft>
                <a:spcPts val="0"/>
              </a:spcAft>
              <a:buSzPts val="1400"/>
              <a:buNone/>
              <a:defRPr sz="1800" b="0" i="0" u="none" strike="noStrike" cap="none">
                <a:solidFill>
                  <a:schemeClr val="dk1"/>
                </a:solidFill>
                <a:latin typeface="Avenir"/>
                <a:ea typeface="Avenir"/>
                <a:cs typeface="Avenir"/>
                <a:sym typeface="Avenir"/>
              </a:defRPr>
            </a:lvl8pPr>
            <a:lvl9pPr marR="0" lvl="8" algn="l" rtl="0">
              <a:spcBef>
                <a:spcPts val="0"/>
              </a:spcBef>
              <a:spcAft>
                <a:spcPts val="0"/>
              </a:spcAft>
              <a:buSzPts val="1400"/>
              <a:buNone/>
              <a:defRPr sz="1800" b="0" i="0" u="none" strike="noStrike" cap="none">
                <a:solidFill>
                  <a:schemeClr val="dk1"/>
                </a:solidFill>
                <a:latin typeface="Avenir"/>
                <a:ea typeface="Avenir"/>
                <a:cs typeface="Avenir"/>
                <a:sym typeface="Avenir"/>
              </a:defRPr>
            </a:lvl9pPr>
          </a:lstStyle>
          <a:p>
            <a:endParaRPr/>
          </a:p>
        </p:txBody>
      </p:sp>
      <p:sp>
        <p:nvSpPr>
          <p:cNvPr id="14" name="Google Shape;14;p6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Avenir"/>
                <a:ea typeface="Avenir"/>
                <a:cs typeface="Avenir"/>
                <a:sym typeface="Avenir"/>
              </a:defRPr>
            </a:lvl1pPr>
            <a:lvl2pPr marL="0" marR="0" lvl="1" indent="0" algn="r" rtl="0">
              <a:spcBef>
                <a:spcPts val="0"/>
              </a:spcBef>
              <a:buNone/>
              <a:defRPr sz="1200" b="0" i="0" u="none" strike="noStrike" cap="none">
                <a:solidFill>
                  <a:srgbClr val="888888"/>
                </a:solidFill>
                <a:latin typeface="Avenir"/>
                <a:ea typeface="Avenir"/>
                <a:cs typeface="Avenir"/>
                <a:sym typeface="Avenir"/>
              </a:defRPr>
            </a:lvl2pPr>
            <a:lvl3pPr marL="0" marR="0" lvl="2" indent="0" algn="r" rtl="0">
              <a:spcBef>
                <a:spcPts val="0"/>
              </a:spcBef>
              <a:buNone/>
              <a:defRPr sz="1200" b="0" i="0" u="none" strike="noStrike" cap="none">
                <a:solidFill>
                  <a:srgbClr val="888888"/>
                </a:solidFill>
                <a:latin typeface="Avenir"/>
                <a:ea typeface="Avenir"/>
                <a:cs typeface="Avenir"/>
                <a:sym typeface="Avenir"/>
              </a:defRPr>
            </a:lvl3pPr>
            <a:lvl4pPr marL="0" marR="0" lvl="3" indent="0" algn="r" rtl="0">
              <a:spcBef>
                <a:spcPts val="0"/>
              </a:spcBef>
              <a:buNone/>
              <a:defRPr sz="1200" b="0" i="0" u="none" strike="noStrike" cap="none">
                <a:solidFill>
                  <a:srgbClr val="888888"/>
                </a:solidFill>
                <a:latin typeface="Avenir"/>
                <a:ea typeface="Avenir"/>
                <a:cs typeface="Avenir"/>
                <a:sym typeface="Avenir"/>
              </a:defRPr>
            </a:lvl4pPr>
            <a:lvl5pPr marL="0" marR="0" lvl="4" indent="0" algn="r" rtl="0">
              <a:spcBef>
                <a:spcPts val="0"/>
              </a:spcBef>
              <a:buNone/>
              <a:defRPr sz="1200" b="0" i="0" u="none" strike="noStrike" cap="none">
                <a:solidFill>
                  <a:srgbClr val="888888"/>
                </a:solidFill>
                <a:latin typeface="Avenir"/>
                <a:ea typeface="Avenir"/>
                <a:cs typeface="Avenir"/>
                <a:sym typeface="Avenir"/>
              </a:defRPr>
            </a:lvl5pPr>
            <a:lvl6pPr marL="0" marR="0" lvl="5" indent="0" algn="r" rtl="0">
              <a:spcBef>
                <a:spcPts val="0"/>
              </a:spcBef>
              <a:buNone/>
              <a:defRPr sz="1200" b="0" i="0" u="none" strike="noStrike" cap="none">
                <a:solidFill>
                  <a:srgbClr val="888888"/>
                </a:solidFill>
                <a:latin typeface="Avenir"/>
                <a:ea typeface="Avenir"/>
                <a:cs typeface="Avenir"/>
                <a:sym typeface="Avenir"/>
              </a:defRPr>
            </a:lvl6pPr>
            <a:lvl7pPr marL="0" marR="0" lvl="6" indent="0" algn="r" rtl="0">
              <a:spcBef>
                <a:spcPts val="0"/>
              </a:spcBef>
              <a:buNone/>
              <a:defRPr sz="1200" b="0" i="0" u="none" strike="noStrike" cap="none">
                <a:solidFill>
                  <a:srgbClr val="888888"/>
                </a:solidFill>
                <a:latin typeface="Avenir"/>
                <a:ea typeface="Avenir"/>
                <a:cs typeface="Avenir"/>
                <a:sym typeface="Avenir"/>
              </a:defRPr>
            </a:lvl7pPr>
            <a:lvl8pPr marL="0" marR="0" lvl="7" indent="0" algn="r" rtl="0">
              <a:spcBef>
                <a:spcPts val="0"/>
              </a:spcBef>
              <a:buNone/>
              <a:defRPr sz="1200" b="0" i="0" u="none" strike="noStrike" cap="none">
                <a:solidFill>
                  <a:srgbClr val="888888"/>
                </a:solidFill>
                <a:latin typeface="Avenir"/>
                <a:ea typeface="Avenir"/>
                <a:cs typeface="Avenir"/>
                <a:sym typeface="Avenir"/>
              </a:defRPr>
            </a:lvl8pPr>
            <a:lvl9pPr marL="0" marR="0" lvl="8" indent="0" algn="r" rtl="0">
              <a:spcBef>
                <a:spcPts val="0"/>
              </a:spcBef>
              <a:buNone/>
              <a:defRPr sz="1200" b="0" i="0" u="none" strike="noStrike" cap="none">
                <a:solidFill>
                  <a:srgbClr val="888888"/>
                </a:solidFill>
                <a:latin typeface="Avenir"/>
                <a:ea typeface="Avenir"/>
                <a:cs typeface="Avenir"/>
                <a:sym typeface="Avenir"/>
              </a:defRPr>
            </a:lvl9pPr>
          </a:lstStyle>
          <a:p>
            <a:pPr marL="0" lvl="0" indent="0" algn="r" rtl="0">
              <a:spcBef>
                <a:spcPts val="0"/>
              </a:spcBef>
              <a:spcAft>
                <a:spcPts val="0"/>
              </a:spcAft>
              <a:buNone/>
            </a:pPr>
            <a:fld id="{00000000-1234-1234-1234-123412341234}" type="slidenum">
              <a:rPr lang="el-GR"/>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9.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jpg"/></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9.xml"/><Relationship Id="rId6" Type="http://schemas.openxmlformats.org/officeDocument/2006/relationships/image" Target="../media/image16.png"/><Relationship Id="rId5" Type="http://schemas.openxmlformats.org/officeDocument/2006/relationships/image" Target="../media/image12.png"/><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1.xml"/><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9.xml"/></Relationships>
</file>

<file path=ppt/slides/_rels/slide4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7.xml"/><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8.xml"/><Relationship Id="rId1" Type="http://schemas.openxmlformats.org/officeDocument/2006/relationships/slideLayout" Target="../slideLayouts/slideLayout9.xml"/><Relationship Id="rId4" Type="http://schemas.openxmlformats.org/officeDocument/2006/relationships/image" Target="../media/image32.png"/></Relationships>
</file>

<file path=ppt/slides/_rels/slide4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9.xml"/><Relationship Id="rId1" Type="http://schemas.openxmlformats.org/officeDocument/2006/relationships/slideLayout" Target="../slideLayouts/slideLayout9.xml"/><Relationship Id="rId4" Type="http://schemas.openxmlformats.org/officeDocument/2006/relationships/image" Target="../media/image34.pn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1.xml"/><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2.xml"/><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5.xml"/><Relationship Id="rId1" Type="http://schemas.openxmlformats.org/officeDocument/2006/relationships/slideLayout" Target="../slideLayouts/slideLayout9.xml"/></Relationships>
</file>

<file path=ppt/slides/_rels/slide5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6.xml"/><Relationship Id="rId1"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2.xml"/><Relationship Id="rId1" Type="http://schemas.openxmlformats.org/officeDocument/2006/relationships/slideLayout" Target="../slideLayouts/slideLayout9.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65.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1"/>
          <p:cNvSpPr txBox="1">
            <a:spLocks noGrp="1"/>
          </p:cNvSpPr>
          <p:nvPr>
            <p:ph type="ctrTitle"/>
          </p:nvPr>
        </p:nvSpPr>
        <p:spPr>
          <a:xfrm>
            <a:off x="1801368" y="1664208"/>
            <a:ext cx="8586216" cy="2176272"/>
          </a:xfrm>
          <a:prstGeom prst="rect">
            <a:avLst/>
          </a:prstGeom>
          <a:solidFill>
            <a:schemeClr val="accent2"/>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3200"/>
              <a:buFont typeface="Corbel"/>
              <a:buNone/>
            </a:pPr>
            <a:r>
              <a:rPr lang="el-GR" sz="3200">
                <a:solidFill>
                  <a:schemeClr val="lt1"/>
                </a:solidFill>
                <a:latin typeface="Corbel"/>
                <a:ea typeface="Corbel"/>
                <a:cs typeface="Corbel"/>
                <a:sym typeface="Corbel"/>
              </a:rPr>
              <a:t>Διατροφική Αγωγή &amp; Διατροφικές Συνήθειες</a:t>
            </a:r>
            <a:br>
              <a:rPr lang="el-GR" sz="3200">
                <a:solidFill>
                  <a:schemeClr val="lt1"/>
                </a:solidFill>
                <a:latin typeface="Corbel"/>
                <a:ea typeface="Corbel"/>
                <a:cs typeface="Corbel"/>
                <a:sym typeface="Corbel"/>
              </a:rPr>
            </a:br>
            <a:br>
              <a:rPr lang="el-GR" sz="3200">
                <a:solidFill>
                  <a:schemeClr val="lt1"/>
                </a:solidFill>
                <a:latin typeface="Corbel"/>
                <a:ea typeface="Corbel"/>
                <a:cs typeface="Corbel"/>
                <a:sym typeface="Corbel"/>
              </a:rPr>
            </a:br>
            <a:r>
              <a:rPr lang="el-GR" sz="2400">
                <a:solidFill>
                  <a:schemeClr val="lt1"/>
                </a:solidFill>
                <a:latin typeface="Corbel"/>
                <a:ea typeface="Corbel"/>
                <a:cs typeface="Corbel"/>
                <a:sym typeface="Corbel"/>
              </a:rPr>
              <a:t>ΕΔΔ506</a:t>
            </a:r>
            <a:endParaRPr sz="2400">
              <a:solidFill>
                <a:schemeClr val="lt1"/>
              </a:solidFill>
              <a:latin typeface="Corbel"/>
              <a:ea typeface="Corbel"/>
              <a:cs typeface="Corbel"/>
              <a:sym typeface="Corbel"/>
            </a:endParaRPr>
          </a:p>
        </p:txBody>
      </p:sp>
      <p:sp>
        <p:nvSpPr>
          <p:cNvPr id="164" name="Google Shape;164;p1"/>
          <p:cNvSpPr txBox="1">
            <a:spLocks noGrp="1"/>
          </p:cNvSpPr>
          <p:nvPr>
            <p:ph type="subTitle" idx="1"/>
          </p:nvPr>
        </p:nvSpPr>
        <p:spPr>
          <a:xfrm>
            <a:off x="2487168" y="4142232"/>
            <a:ext cx="7223760" cy="1515618"/>
          </a:xfrm>
          <a:prstGeom prst="rect">
            <a:avLst/>
          </a:prstGeom>
          <a:solidFill>
            <a:schemeClr val="accent1"/>
          </a:solidFill>
          <a:ln>
            <a:noFill/>
          </a:ln>
        </p:spPr>
        <p:txBody>
          <a:bodyPr spcFirstLastPara="1" wrap="square" lIns="91425" tIns="45700" rIns="91425" bIns="45700" anchor="ctr" anchorCtr="0">
            <a:normAutofit fontScale="92500" lnSpcReduction="20000"/>
          </a:bodyPr>
          <a:lstStyle/>
          <a:p>
            <a:pPr marL="0" lvl="0" indent="0" algn="ctr" rtl="0">
              <a:lnSpc>
                <a:spcPct val="110000"/>
              </a:lnSpc>
              <a:spcBef>
                <a:spcPts val="0"/>
              </a:spcBef>
              <a:spcAft>
                <a:spcPts val="0"/>
              </a:spcAft>
              <a:buClr>
                <a:schemeClr val="lt1"/>
              </a:buClr>
              <a:buSzPct val="100000"/>
              <a:buNone/>
            </a:pPr>
            <a:r>
              <a:rPr lang="el-GR" dirty="0">
                <a:latin typeface="Corbel"/>
                <a:ea typeface="Corbel"/>
                <a:cs typeface="Corbel"/>
                <a:sym typeface="Corbel"/>
              </a:rPr>
              <a:t>Ευαγγελία Φάππα, </a:t>
            </a:r>
          </a:p>
          <a:p>
            <a:pPr marL="0" lvl="0" indent="0" algn="ctr" rtl="0">
              <a:lnSpc>
                <a:spcPct val="110000"/>
              </a:lnSpc>
              <a:spcBef>
                <a:spcPts val="0"/>
              </a:spcBef>
              <a:spcAft>
                <a:spcPts val="0"/>
              </a:spcAft>
              <a:buClr>
                <a:schemeClr val="lt1"/>
              </a:buClr>
              <a:buSzPct val="100000"/>
              <a:buNone/>
            </a:pPr>
            <a:r>
              <a:rPr lang="el-GR" sz="2600" dirty="0">
                <a:latin typeface="Corbel"/>
                <a:ea typeface="Corbel"/>
                <a:cs typeface="Corbel"/>
                <a:sym typeface="Corbel"/>
              </a:rPr>
              <a:t>Διαιτολόγος - Διατροφολόγος</a:t>
            </a:r>
          </a:p>
          <a:p>
            <a:pPr marL="0" lvl="0" indent="0" algn="ctr" rtl="0">
              <a:lnSpc>
                <a:spcPct val="110000"/>
              </a:lnSpc>
              <a:spcBef>
                <a:spcPts val="0"/>
              </a:spcBef>
              <a:spcAft>
                <a:spcPts val="0"/>
              </a:spcAft>
              <a:buClr>
                <a:schemeClr val="lt1"/>
              </a:buClr>
              <a:buSzPct val="100000"/>
              <a:buNone/>
            </a:pPr>
            <a:r>
              <a:rPr lang="el-GR" sz="2600" dirty="0"/>
              <a:t>Επίκουρη Καθηγήτρια Διατροφής – Διατροφικής Συμπεριφοράς &amp; Συμβουλετικής</a:t>
            </a:r>
            <a:endParaRPr sz="2600" dirty="0"/>
          </a:p>
        </p:txBody>
      </p:sp>
      <p:sp>
        <p:nvSpPr>
          <p:cNvPr id="165" name="Google Shape;165;p1"/>
          <p:cNvSpPr txBox="1"/>
          <p:nvPr/>
        </p:nvSpPr>
        <p:spPr>
          <a:xfrm>
            <a:off x="834887" y="163586"/>
            <a:ext cx="4504102" cy="523220"/>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400" b="0" i="0" u="none" strike="noStrike" cap="none">
                <a:solidFill>
                  <a:schemeClr val="dk1"/>
                </a:solidFill>
                <a:latin typeface="Avenir"/>
                <a:ea typeface="Avenir"/>
                <a:cs typeface="Avenir"/>
                <a:sym typeface="Avenir"/>
              </a:rPr>
              <a:t>ΤΜΗΜΑ ΕΠΙΣΤΗΜΗΣ </a:t>
            </a:r>
            <a:endParaRPr/>
          </a:p>
          <a:p>
            <a:pPr marL="0" marR="0" lvl="0" indent="0" algn="l" rtl="0">
              <a:spcBef>
                <a:spcPts val="0"/>
              </a:spcBef>
              <a:spcAft>
                <a:spcPts val="0"/>
              </a:spcAft>
              <a:buNone/>
            </a:pPr>
            <a:r>
              <a:rPr lang="el-GR" sz="1400">
                <a:solidFill>
                  <a:schemeClr val="dk1"/>
                </a:solidFill>
                <a:latin typeface="Avenir"/>
                <a:ea typeface="Avenir"/>
                <a:cs typeface="Avenir"/>
                <a:sym typeface="Avenir"/>
              </a:rPr>
              <a:t>ΔΙΑΤΡΟΦΗΣ ΚΑΙ ΔΙΑΙΤΟΛΟΓΙΑΣ</a:t>
            </a:r>
            <a:endParaRPr sz="1400">
              <a:solidFill>
                <a:schemeClr val="dk1"/>
              </a:solidFill>
              <a:latin typeface="Avenir"/>
              <a:ea typeface="Avenir"/>
              <a:cs typeface="Avenir"/>
              <a:sym typeface="Avenir"/>
            </a:endParaRPr>
          </a:p>
        </p:txBody>
      </p:sp>
      <p:pic>
        <p:nvPicPr>
          <p:cNvPr id="166" name="Google Shape;166;p1"/>
          <p:cNvPicPr preferRelativeResize="0"/>
          <p:nvPr/>
        </p:nvPicPr>
        <p:blipFill rotWithShape="1">
          <a:blip r:embed="rId3">
            <a:alphaModFix/>
          </a:blip>
          <a:srcRect/>
          <a:stretch/>
        </p:blipFill>
        <p:spPr>
          <a:xfrm>
            <a:off x="0" y="2111"/>
            <a:ext cx="834887" cy="846171"/>
          </a:xfrm>
          <a:prstGeom prst="rect">
            <a:avLst/>
          </a:prstGeom>
          <a:solidFill>
            <a:schemeClr val="lt1"/>
          </a:solid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2"/>
          <p:cNvSpPr txBox="1">
            <a:spLocks noGrp="1"/>
          </p:cNvSpPr>
          <p:nvPr>
            <p:ph type="title"/>
          </p:nvPr>
        </p:nvSpPr>
        <p:spPr>
          <a:xfrm>
            <a:off x="1115568" y="548640"/>
            <a:ext cx="10168128" cy="117957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2"/>
              </a:buClr>
              <a:buSzPts val="4000"/>
              <a:buFont typeface="Avenir"/>
              <a:buNone/>
            </a:pPr>
            <a:r>
              <a:rPr lang="el-GR">
                <a:solidFill>
                  <a:schemeClr val="accent2"/>
                </a:solidFill>
              </a:rPr>
              <a:t>Περιεχόμενο μαθήματος</a:t>
            </a:r>
            <a:endParaRPr>
              <a:solidFill>
                <a:schemeClr val="accent2"/>
              </a:solidFill>
            </a:endParaRPr>
          </a:p>
        </p:txBody>
      </p:sp>
      <p:sp>
        <p:nvSpPr>
          <p:cNvPr id="172" name="Google Shape;172;p2"/>
          <p:cNvSpPr txBox="1">
            <a:spLocks noGrp="1"/>
          </p:cNvSpPr>
          <p:nvPr>
            <p:ph type="body" idx="1"/>
          </p:nvPr>
        </p:nvSpPr>
        <p:spPr>
          <a:xfrm>
            <a:off x="710184" y="2266932"/>
            <a:ext cx="10771632" cy="4267333"/>
          </a:xfrm>
          <a:prstGeom prst="rect">
            <a:avLst/>
          </a:prstGeom>
          <a:noFill/>
          <a:ln>
            <a:noFill/>
          </a:ln>
        </p:spPr>
        <p:txBody>
          <a:bodyPr spcFirstLastPara="1" wrap="square" lIns="91425" tIns="45700" rIns="91425" bIns="45700" anchor="t" anchorCtr="0">
            <a:noAutofit/>
          </a:bodyPr>
          <a:lstStyle/>
          <a:p>
            <a:pPr marL="228600" lvl="0" indent="-228600" algn="just" rtl="0">
              <a:lnSpc>
                <a:spcPct val="110000"/>
              </a:lnSpc>
              <a:spcBef>
                <a:spcPts val="0"/>
              </a:spcBef>
              <a:spcAft>
                <a:spcPts val="0"/>
              </a:spcAft>
              <a:buClr>
                <a:schemeClr val="dk1"/>
              </a:buClr>
              <a:buSzPts val="2000"/>
              <a:buChar char="•"/>
            </a:pPr>
            <a:r>
              <a:rPr lang="el-GR" sz="2000">
                <a:latin typeface="Corbel"/>
                <a:ea typeface="Corbel"/>
                <a:cs typeface="Corbel"/>
                <a:sym typeface="Corbel"/>
              </a:rPr>
              <a:t>Θα συζητηθούν οι </a:t>
            </a:r>
            <a:r>
              <a:rPr lang="el-GR" sz="2000" b="1">
                <a:latin typeface="Corbel"/>
                <a:ea typeface="Corbel"/>
                <a:cs typeface="Corbel"/>
                <a:sym typeface="Corbel"/>
              </a:rPr>
              <a:t>παράγοντες που επηρεάζουν την τροφική επιλογή </a:t>
            </a:r>
            <a:r>
              <a:rPr lang="el-GR" sz="2000">
                <a:latin typeface="Corbel"/>
                <a:ea typeface="Corbel"/>
                <a:cs typeface="Corbel"/>
                <a:sym typeface="Corbel"/>
              </a:rPr>
              <a:t>σε επίπεδο ατόμου &amp; κοινωνίας. </a:t>
            </a:r>
            <a:endParaRPr/>
          </a:p>
          <a:p>
            <a:pPr marL="228600" lvl="0" indent="-228600" algn="just" rtl="0">
              <a:lnSpc>
                <a:spcPct val="110000"/>
              </a:lnSpc>
              <a:spcBef>
                <a:spcPts val="1000"/>
              </a:spcBef>
              <a:spcAft>
                <a:spcPts val="0"/>
              </a:spcAft>
              <a:buClr>
                <a:schemeClr val="dk1"/>
              </a:buClr>
              <a:buSzPts val="2000"/>
              <a:buChar char="•"/>
            </a:pPr>
            <a:r>
              <a:rPr lang="el-GR" sz="2000">
                <a:latin typeface="Corbel"/>
                <a:ea typeface="Corbel"/>
                <a:cs typeface="Corbel"/>
                <a:sym typeface="Corbel"/>
              </a:rPr>
              <a:t>Θα </a:t>
            </a:r>
            <a:r>
              <a:rPr lang="el-GR" sz="2000" b="1">
                <a:latin typeface="Corbel"/>
                <a:ea typeface="Corbel"/>
                <a:cs typeface="Corbel"/>
                <a:sym typeface="Corbel"/>
              </a:rPr>
              <a:t>οριστεί η διατροφική αγωγή </a:t>
            </a:r>
            <a:r>
              <a:rPr lang="el-GR" sz="2000">
                <a:latin typeface="Corbel"/>
                <a:ea typeface="Corbel"/>
                <a:cs typeface="Corbel"/>
                <a:sym typeface="Corbel"/>
              </a:rPr>
              <a:t>και θα συζητηθεί </a:t>
            </a:r>
            <a:r>
              <a:rPr lang="el-GR" sz="2000" b="1">
                <a:latin typeface="Corbel"/>
                <a:ea typeface="Corbel"/>
                <a:cs typeface="Corbel"/>
                <a:sym typeface="Corbel"/>
              </a:rPr>
              <a:t>πώς μπορεί να συμβάλλει στη βελτίωση των διατροφικών συνηθειών σε επίπεδο πληθυσμών </a:t>
            </a:r>
            <a:r>
              <a:rPr lang="el-GR" sz="2000">
                <a:latin typeface="Corbel"/>
                <a:ea typeface="Corbel"/>
                <a:cs typeface="Corbel"/>
                <a:sym typeface="Corbel"/>
              </a:rPr>
              <a:t>– </a:t>
            </a:r>
            <a:r>
              <a:rPr lang="el-GR" sz="2000" b="1">
                <a:latin typeface="Corbel"/>
                <a:ea typeface="Corbel"/>
                <a:cs typeface="Corbel"/>
                <a:sym typeface="Corbel"/>
              </a:rPr>
              <a:t>στόχων</a:t>
            </a:r>
            <a:r>
              <a:rPr lang="el-GR" sz="2000">
                <a:latin typeface="Corbel"/>
                <a:ea typeface="Corbel"/>
                <a:cs typeface="Corbel"/>
                <a:sym typeface="Corbel"/>
              </a:rPr>
              <a:t>.</a:t>
            </a:r>
            <a:endParaRPr/>
          </a:p>
          <a:p>
            <a:pPr marL="228600" lvl="0" indent="-228600" algn="just" rtl="0">
              <a:lnSpc>
                <a:spcPct val="110000"/>
              </a:lnSpc>
              <a:spcBef>
                <a:spcPts val="1000"/>
              </a:spcBef>
              <a:spcAft>
                <a:spcPts val="0"/>
              </a:spcAft>
              <a:buClr>
                <a:schemeClr val="dk1"/>
              </a:buClr>
              <a:buSzPts val="2000"/>
              <a:buChar char="•"/>
            </a:pPr>
            <a:r>
              <a:rPr lang="el-GR" sz="2000">
                <a:latin typeface="Corbel"/>
                <a:ea typeface="Corbel"/>
                <a:cs typeface="Corbel"/>
                <a:sym typeface="Corbel"/>
              </a:rPr>
              <a:t>Θα συζητηθούν αναλυτικά οι </a:t>
            </a:r>
            <a:r>
              <a:rPr lang="el-GR" sz="2000" b="1">
                <a:latin typeface="Corbel"/>
                <a:ea typeface="Corbel"/>
                <a:cs typeface="Corbel"/>
                <a:sym typeface="Corbel"/>
              </a:rPr>
              <a:t>βασικοί άξονες της διατροφικής αγωγής </a:t>
            </a:r>
            <a:r>
              <a:rPr lang="el-GR" sz="2000">
                <a:latin typeface="Corbel"/>
                <a:ea typeface="Corbel"/>
                <a:cs typeface="Corbel"/>
                <a:sym typeface="Corbel"/>
              </a:rPr>
              <a:t>(αύξηση κινητοποίησης, ενίσχυση δεξιοτήτων) και τα </a:t>
            </a:r>
            <a:r>
              <a:rPr lang="el-GR" sz="2000" b="1">
                <a:latin typeface="Corbel"/>
                <a:ea typeface="Corbel"/>
                <a:cs typeface="Corbel"/>
                <a:sym typeface="Corbel"/>
              </a:rPr>
              <a:t>θεωρητικά υποδείγματα που χρησιμοποιούνται στην υποστήριξη αυτών</a:t>
            </a:r>
            <a:r>
              <a:rPr lang="el-GR" sz="2000">
                <a:latin typeface="Corbel"/>
                <a:ea typeface="Corbel"/>
                <a:cs typeface="Corbel"/>
                <a:sym typeface="Corbel"/>
              </a:rPr>
              <a:t>, καθώς και </a:t>
            </a:r>
            <a:r>
              <a:rPr lang="el-GR" sz="2000" b="1">
                <a:latin typeface="Corbel"/>
                <a:ea typeface="Corbel"/>
                <a:cs typeface="Corbel"/>
                <a:sym typeface="Corbel"/>
              </a:rPr>
              <a:t>τα μοντέλα που ακολουθούνται προκειμένου να σχεδιαστούν αποτελεσματικά προγράμματα διατροφικής αγωγής</a:t>
            </a:r>
            <a:r>
              <a:rPr lang="el-GR" sz="2000">
                <a:latin typeface="Corbel"/>
                <a:ea typeface="Corbel"/>
                <a:cs typeface="Corbel"/>
                <a:sym typeface="Corbel"/>
              </a:rPr>
              <a:t>. </a:t>
            </a:r>
            <a:endParaRPr/>
          </a:p>
          <a:p>
            <a:pPr marL="228600" lvl="0" indent="-228600" algn="just" rtl="0">
              <a:lnSpc>
                <a:spcPct val="110000"/>
              </a:lnSpc>
              <a:spcBef>
                <a:spcPts val="1000"/>
              </a:spcBef>
              <a:spcAft>
                <a:spcPts val="0"/>
              </a:spcAft>
              <a:buClr>
                <a:schemeClr val="dk1"/>
              </a:buClr>
              <a:buSzPts val="2000"/>
              <a:buChar char="•"/>
            </a:pPr>
            <a:r>
              <a:rPr lang="el-GR" sz="2000">
                <a:latin typeface="Corbel"/>
                <a:ea typeface="Corbel"/>
                <a:cs typeface="Corbel"/>
                <a:sym typeface="Corbel"/>
              </a:rPr>
              <a:t>Στο πλαίσιο αυτό θα παρουσιαστούν και τα </a:t>
            </a:r>
            <a:r>
              <a:rPr lang="el-GR" sz="2000" b="1">
                <a:latin typeface="Corbel"/>
                <a:ea typeface="Corbel"/>
                <a:cs typeface="Corbel"/>
                <a:sym typeface="Corbel"/>
              </a:rPr>
              <a:t>εργαλεία</a:t>
            </a:r>
            <a:r>
              <a:rPr lang="el-GR" sz="2000">
                <a:latin typeface="Corbel"/>
                <a:ea typeface="Corbel"/>
                <a:cs typeface="Corbel"/>
                <a:sym typeface="Corbel"/>
              </a:rPr>
              <a:t> που χρησιμοποιούνται σε κάθε βήμα σχεδιασμού τέτοιων προγραμμάτων.</a:t>
            </a:r>
            <a:endParaRPr/>
          </a:p>
          <a:p>
            <a:pPr marL="228600" lvl="0" indent="-228600" algn="just" rtl="0">
              <a:lnSpc>
                <a:spcPct val="110000"/>
              </a:lnSpc>
              <a:spcBef>
                <a:spcPts val="1000"/>
              </a:spcBef>
              <a:spcAft>
                <a:spcPts val="0"/>
              </a:spcAft>
              <a:buClr>
                <a:schemeClr val="dk1"/>
              </a:buClr>
              <a:buSzPts val="2000"/>
              <a:buChar char="•"/>
            </a:pPr>
            <a:r>
              <a:rPr lang="el-GR" sz="2000">
                <a:latin typeface="Corbel"/>
                <a:ea typeface="Corbel"/>
                <a:cs typeface="Corbel"/>
                <a:sym typeface="Corbel"/>
              </a:rPr>
              <a:t>Στα φροντιστήρια θα γίνεται πρακτική εφαρμογή των παραπάνω. </a:t>
            </a:r>
            <a:endParaRPr sz="2000">
              <a:latin typeface="Corbel"/>
              <a:ea typeface="Corbel"/>
              <a:cs typeface="Corbel"/>
              <a:sym typeface="Corbel"/>
            </a:endParaRPr>
          </a:p>
        </p:txBody>
      </p:sp>
      <p:pic>
        <p:nvPicPr>
          <p:cNvPr id="173" name="Google Shape;173;p2"/>
          <p:cNvPicPr preferRelativeResize="0"/>
          <p:nvPr/>
        </p:nvPicPr>
        <p:blipFill rotWithShape="1">
          <a:blip r:embed="rId3">
            <a:alphaModFix/>
          </a:blip>
          <a:srcRect/>
          <a:stretch/>
        </p:blipFill>
        <p:spPr>
          <a:xfrm>
            <a:off x="9738923" y="383054"/>
            <a:ext cx="1544773" cy="151074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3"/>
          <p:cNvSpPr txBox="1">
            <a:spLocks noGrp="1"/>
          </p:cNvSpPr>
          <p:nvPr>
            <p:ph type="title"/>
          </p:nvPr>
        </p:nvSpPr>
        <p:spPr>
          <a:xfrm>
            <a:off x="1115568" y="548640"/>
            <a:ext cx="10168128" cy="117957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2"/>
              </a:buClr>
              <a:buSzPts val="4000"/>
              <a:buFont typeface="Avenir"/>
              <a:buNone/>
            </a:pPr>
            <a:r>
              <a:rPr lang="el-GR">
                <a:solidFill>
                  <a:schemeClr val="accent2"/>
                </a:solidFill>
              </a:rPr>
              <a:t>Τρόπος αξιολόγησης</a:t>
            </a:r>
            <a:endParaRPr>
              <a:solidFill>
                <a:schemeClr val="accent2"/>
              </a:solidFill>
            </a:endParaRPr>
          </a:p>
        </p:txBody>
      </p:sp>
      <p:sp>
        <p:nvSpPr>
          <p:cNvPr id="179" name="Google Shape;179;p3"/>
          <p:cNvSpPr txBox="1">
            <a:spLocks noGrp="1"/>
          </p:cNvSpPr>
          <p:nvPr>
            <p:ph type="body" idx="1"/>
          </p:nvPr>
        </p:nvSpPr>
        <p:spPr>
          <a:xfrm>
            <a:off x="813816" y="2440025"/>
            <a:ext cx="10771632" cy="3008377"/>
          </a:xfrm>
          <a:prstGeom prst="rect">
            <a:avLst/>
          </a:prstGeom>
          <a:noFill/>
          <a:ln>
            <a:noFill/>
          </a:ln>
        </p:spPr>
        <p:txBody>
          <a:bodyPr spcFirstLastPara="1" wrap="square" lIns="91425" tIns="45700" rIns="91425" bIns="45700" anchor="t" anchorCtr="0">
            <a:noAutofit/>
          </a:bodyPr>
          <a:lstStyle/>
          <a:p>
            <a:pPr marL="0" lvl="0" indent="0" algn="just" rtl="0">
              <a:lnSpc>
                <a:spcPct val="110000"/>
              </a:lnSpc>
              <a:spcBef>
                <a:spcPts val="0"/>
              </a:spcBef>
              <a:spcAft>
                <a:spcPts val="0"/>
              </a:spcAft>
              <a:buClr>
                <a:schemeClr val="dk1"/>
              </a:buClr>
              <a:buSzPts val="2000"/>
              <a:buNone/>
            </a:pPr>
            <a:r>
              <a:rPr lang="el-GR" sz="2000">
                <a:latin typeface="Corbel"/>
                <a:ea typeface="Corbel"/>
                <a:cs typeface="Corbel"/>
                <a:sym typeface="Corbel"/>
              </a:rPr>
              <a:t>Το μάθημα θα αξιολογηθεί με μια γραπτή εξέταση &amp; μια ομαδική εργασία:</a:t>
            </a:r>
            <a:endParaRPr/>
          </a:p>
          <a:p>
            <a:pPr marL="0" lvl="0" indent="0" algn="just" rtl="0">
              <a:lnSpc>
                <a:spcPct val="110000"/>
              </a:lnSpc>
              <a:spcBef>
                <a:spcPts val="1000"/>
              </a:spcBef>
              <a:spcAft>
                <a:spcPts val="0"/>
              </a:spcAft>
              <a:buClr>
                <a:schemeClr val="dk1"/>
              </a:buClr>
              <a:buSzPts val="2000"/>
              <a:buNone/>
            </a:pPr>
            <a:endParaRPr sz="2000">
              <a:latin typeface="Corbel"/>
              <a:ea typeface="Corbel"/>
              <a:cs typeface="Corbel"/>
              <a:sym typeface="Corbel"/>
            </a:endParaRPr>
          </a:p>
          <a:p>
            <a:pPr marL="228600" lvl="0" indent="-228600" algn="just" rtl="0">
              <a:lnSpc>
                <a:spcPct val="110000"/>
              </a:lnSpc>
              <a:spcBef>
                <a:spcPts val="1000"/>
              </a:spcBef>
              <a:spcAft>
                <a:spcPts val="0"/>
              </a:spcAft>
              <a:buClr>
                <a:schemeClr val="dk1"/>
              </a:buClr>
              <a:buSzPts val="2000"/>
              <a:buChar char="•"/>
            </a:pPr>
            <a:r>
              <a:rPr lang="el-GR" sz="2000">
                <a:latin typeface="Corbel"/>
                <a:ea typeface="Corbel"/>
                <a:cs typeface="Corbel"/>
                <a:sym typeface="Corbel"/>
              </a:rPr>
              <a:t>Η γραπτή εξέταση θα πραγματοποιηθεί στην εξεταστική περίοδο του εξαμήνου και θα συνεισφέρει στο </a:t>
            </a:r>
            <a:r>
              <a:rPr lang="el-GR" sz="2000" b="1">
                <a:latin typeface="Corbel"/>
                <a:ea typeface="Corbel"/>
                <a:cs typeface="Corbel"/>
                <a:sym typeface="Corbel"/>
              </a:rPr>
              <a:t>70% του βαθμού του μαθήματος</a:t>
            </a:r>
            <a:r>
              <a:rPr lang="el-GR" sz="2000">
                <a:latin typeface="Corbel"/>
                <a:ea typeface="Corbel"/>
                <a:cs typeface="Corbel"/>
                <a:sym typeface="Corbel"/>
              </a:rPr>
              <a:t>. Η εξέταση θα περιλαμβάνει ερωτήσεις πολλαπλής επιλογής ή/ και σύντομης απάντησης.</a:t>
            </a:r>
            <a:endParaRPr sz="2000">
              <a:latin typeface="Corbel"/>
              <a:ea typeface="Corbel"/>
              <a:cs typeface="Corbel"/>
              <a:sym typeface="Corbel"/>
            </a:endParaRPr>
          </a:p>
          <a:p>
            <a:pPr marL="0" lvl="0" indent="0" algn="just" rtl="0">
              <a:lnSpc>
                <a:spcPct val="110000"/>
              </a:lnSpc>
              <a:spcBef>
                <a:spcPts val="1000"/>
              </a:spcBef>
              <a:spcAft>
                <a:spcPts val="0"/>
              </a:spcAft>
              <a:buClr>
                <a:schemeClr val="dk1"/>
              </a:buClr>
              <a:buSzPts val="2000"/>
              <a:buNone/>
            </a:pPr>
            <a:r>
              <a:rPr lang="el-GR" sz="2000">
                <a:latin typeface="Corbel"/>
                <a:ea typeface="Corbel"/>
                <a:cs typeface="Corbel"/>
                <a:sym typeface="Corbel"/>
              </a:rPr>
              <a:t> </a:t>
            </a:r>
            <a:endParaRPr/>
          </a:p>
          <a:p>
            <a:pPr marL="228600" lvl="0" indent="-228600" algn="just" rtl="0">
              <a:lnSpc>
                <a:spcPct val="110000"/>
              </a:lnSpc>
              <a:spcBef>
                <a:spcPts val="1000"/>
              </a:spcBef>
              <a:spcAft>
                <a:spcPts val="0"/>
              </a:spcAft>
              <a:buClr>
                <a:schemeClr val="dk1"/>
              </a:buClr>
              <a:buSzPts val="2000"/>
              <a:buChar char="•"/>
            </a:pPr>
            <a:r>
              <a:rPr lang="el-GR" sz="2000">
                <a:latin typeface="Corbel"/>
                <a:ea typeface="Corbel"/>
                <a:cs typeface="Corbel"/>
                <a:sym typeface="Corbel"/>
              </a:rPr>
              <a:t>Η ομαδική εργασία θα συνεισφέρει στο </a:t>
            </a:r>
            <a:r>
              <a:rPr lang="el-GR" sz="2000" b="1">
                <a:latin typeface="Corbel"/>
                <a:ea typeface="Corbel"/>
                <a:cs typeface="Corbel"/>
                <a:sym typeface="Corbel"/>
              </a:rPr>
              <a:t>30% του βαθμού του μαθήματος </a:t>
            </a:r>
            <a:r>
              <a:rPr lang="el-GR" sz="2000">
                <a:latin typeface="Corbel"/>
                <a:ea typeface="Corbel"/>
                <a:cs typeface="Corbel"/>
                <a:sym typeface="Corbel"/>
              </a:rPr>
              <a:t>και θα συνίσταται από μια παρουσίαση ενός θέματος που άπτεται του αντικειμένου του μαθήματος και ειδικότερα του σχεδιασμού αποτελεσματικών προγραμμάτων διατροφικής εκπαίδευσης.</a:t>
            </a:r>
            <a:endParaRPr sz="2000">
              <a:latin typeface="Corbel"/>
              <a:ea typeface="Corbel"/>
              <a:cs typeface="Corbel"/>
              <a:sym typeface="Corbel"/>
            </a:endParaRPr>
          </a:p>
        </p:txBody>
      </p:sp>
      <p:pic>
        <p:nvPicPr>
          <p:cNvPr id="180" name="Google Shape;180;p3"/>
          <p:cNvPicPr preferRelativeResize="0"/>
          <p:nvPr/>
        </p:nvPicPr>
        <p:blipFill rotWithShape="1">
          <a:blip r:embed="rId3">
            <a:alphaModFix/>
          </a:blip>
          <a:srcRect l="13136"/>
          <a:stretch/>
        </p:blipFill>
        <p:spPr>
          <a:xfrm>
            <a:off x="8934599" y="323419"/>
            <a:ext cx="2797213" cy="1630017"/>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4"/>
          <p:cNvSpPr txBox="1">
            <a:spLocks noGrp="1"/>
          </p:cNvSpPr>
          <p:nvPr>
            <p:ph type="title"/>
          </p:nvPr>
        </p:nvSpPr>
        <p:spPr>
          <a:xfrm>
            <a:off x="1115568" y="548640"/>
            <a:ext cx="10168128" cy="117957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2"/>
              </a:buClr>
              <a:buSzPts val="4000"/>
              <a:buFont typeface="Avenir"/>
              <a:buNone/>
            </a:pPr>
            <a:r>
              <a:rPr lang="el-GR">
                <a:solidFill>
                  <a:schemeClr val="accent2"/>
                </a:solidFill>
              </a:rPr>
              <a:t>Συγγράμματα</a:t>
            </a:r>
            <a:endParaRPr>
              <a:solidFill>
                <a:schemeClr val="accent2"/>
              </a:solidFill>
            </a:endParaRPr>
          </a:p>
        </p:txBody>
      </p:sp>
      <p:sp>
        <p:nvSpPr>
          <p:cNvPr id="186" name="Google Shape;186;p4"/>
          <p:cNvSpPr txBox="1">
            <a:spLocks noGrp="1"/>
          </p:cNvSpPr>
          <p:nvPr>
            <p:ph type="body" idx="1"/>
          </p:nvPr>
        </p:nvSpPr>
        <p:spPr>
          <a:xfrm>
            <a:off x="813816" y="2822580"/>
            <a:ext cx="10771632" cy="3008377"/>
          </a:xfrm>
          <a:prstGeom prst="rect">
            <a:avLst/>
          </a:prstGeom>
          <a:noFill/>
          <a:ln>
            <a:noFill/>
          </a:ln>
        </p:spPr>
        <p:txBody>
          <a:bodyPr spcFirstLastPara="1" wrap="square" lIns="91425" tIns="45700" rIns="91425" bIns="45700" anchor="t" anchorCtr="0">
            <a:noAutofit/>
          </a:bodyPr>
          <a:lstStyle/>
          <a:p>
            <a:pPr marL="0" lvl="0" indent="0" algn="just" rtl="0">
              <a:lnSpc>
                <a:spcPct val="110000"/>
              </a:lnSpc>
              <a:spcBef>
                <a:spcPts val="0"/>
              </a:spcBef>
              <a:spcAft>
                <a:spcPts val="0"/>
              </a:spcAft>
              <a:buClr>
                <a:schemeClr val="dk1"/>
              </a:buClr>
              <a:buSzPts val="2000"/>
              <a:buNone/>
            </a:pPr>
            <a:r>
              <a:rPr lang="el-GR" sz="2000">
                <a:latin typeface="Corbel"/>
                <a:ea typeface="Corbel"/>
                <a:cs typeface="Corbel"/>
                <a:sym typeface="Corbel"/>
              </a:rPr>
              <a:t>• Διατροφική Αγωγή: θεωρίες και μοντέλα αγωγής και προαγωγής της υγείας. Μανιός Γ. 2007. Broken Hill Publishers LTD. Ιατρικές Εκδόσεις Π.Χ. Πασχαλίδης.</a:t>
            </a:r>
            <a:endParaRPr/>
          </a:p>
          <a:p>
            <a:pPr marL="0" lvl="0" indent="0" algn="just" rtl="0">
              <a:lnSpc>
                <a:spcPct val="110000"/>
              </a:lnSpc>
              <a:spcBef>
                <a:spcPts val="1000"/>
              </a:spcBef>
              <a:spcAft>
                <a:spcPts val="0"/>
              </a:spcAft>
              <a:buClr>
                <a:schemeClr val="dk1"/>
              </a:buClr>
              <a:buSzPts val="2000"/>
              <a:buNone/>
            </a:pPr>
            <a:endParaRPr sz="2000">
              <a:latin typeface="Corbel"/>
              <a:ea typeface="Corbel"/>
              <a:cs typeface="Corbel"/>
              <a:sym typeface="Corbel"/>
            </a:endParaRPr>
          </a:p>
          <a:p>
            <a:pPr marL="0" lvl="0" indent="0" algn="just" rtl="0">
              <a:lnSpc>
                <a:spcPct val="110000"/>
              </a:lnSpc>
              <a:spcBef>
                <a:spcPts val="1000"/>
              </a:spcBef>
              <a:spcAft>
                <a:spcPts val="0"/>
              </a:spcAft>
              <a:buClr>
                <a:schemeClr val="dk1"/>
              </a:buClr>
              <a:buSzPts val="2000"/>
              <a:buNone/>
            </a:pPr>
            <a:r>
              <a:rPr lang="el-GR" sz="2000">
                <a:latin typeface="Corbel"/>
                <a:ea typeface="Corbel"/>
                <a:cs typeface="Corbel"/>
                <a:sym typeface="Corbel"/>
              </a:rPr>
              <a:t>• </a:t>
            </a:r>
            <a:r>
              <a:rPr lang="el-GR" sz="2000" b="1">
                <a:latin typeface="Corbel"/>
                <a:ea typeface="Corbel"/>
                <a:cs typeface="Corbel"/>
                <a:sym typeface="Corbel"/>
              </a:rPr>
              <a:t>Διατροφική Αγωγή-Συνδέοντας την Έρευνα, τη Θεωρία και την Πρακτική. Contento R Isobel. Έκδοση 1η/2018. Broken Hill Publishers LTD. </a:t>
            </a:r>
            <a:endParaRPr/>
          </a:p>
        </p:txBody>
      </p:sp>
      <p:pic>
        <p:nvPicPr>
          <p:cNvPr id="187" name="Google Shape;187;p4"/>
          <p:cNvPicPr preferRelativeResize="0"/>
          <p:nvPr/>
        </p:nvPicPr>
        <p:blipFill rotWithShape="1">
          <a:blip r:embed="rId3">
            <a:alphaModFix/>
          </a:blip>
          <a:srcRect/>
          <a:stretch/>
        </p:blipFill>
        <p:spPr>
          <a:xfrm>
            <a:off x="8583301" y="103118"/>
            <a:ext cx="3048000" cy="18478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5"/>
          <p:cNvSpPr txBox="1">
            <a:spLocks noGrp="1"/>
          </p:cNvSpPr>
          <p:nvPr>
            <p:ph type="title"/>
          </p:nvPr>
        </p:nvSpPr>
        <p:spPr>
          <a:xfrm>
            <a:off x="5049961" y="1227482"/>
            <a:ext cx="6318902" cy="1192695"/>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accent2"/>
              </a:buClr>
              <a:buSzPts val="3600"/>
              <a:buFont typeface="Arial"/>
              <a:buNone/>
            </a:pPr>
            <a:r>
              <a:rPr lang="el-GR" sz="3600" i="0">
                <a:solidFill>
                  <a:schemeClr val="accent2"/>
                </a:solidFill>
                <a:latin typeface="Arial"/>
                <a:ea typeface="Arial"/>
                <a:cs typeface="Arial"/>
                <a:sym typeface="Arial"/>
              </a:rPr>
              <a:t>Ένας Σύγχρονος Ορισμός της Διατροφικής Αγωγής</a:t>
            </a:r>
            <a:endParaRPr sz="3600">
              <a:solidFill>
                <a:schemeClr val="accent2"/>
              </a:solidFill>
            </a:endParaRPr>
          </a:p>
        </p:txBody>
      </p:sp>
      <p:sp>
        <p:nvSpPr>
          <p:cNvPr id="193" name="Google Shape;193;p5"/>
          <p:cNvSpPr txBox="1">
            <a:spLocks noGrp="1"/>
          </p:cNvSpPr>
          <p:nvPr>
            <p:ph type="body" idx="1"/>
          </p:nvPr>
        </p:nvSpPr>
        <p:spPr>
          <a:xfrm>
            <a:off x="5049961" y="3279780"/>
            <a:ext cx="6318902" cy="3376256"/>
          </a:xfrm>
          <a:prstGeom prst="rect">
            <a:avLst/>
          </a:prstGeom>
          <a:noFill/>
          <a:ln>
            <a:noFill/>
          </a:ln>
        </p:spPr>
        <p:txBody>
          <a:bodyPr spcFirstLastPara="1" wrap="square" lIns="91425" tIns="45700" rIns="91425" bIns="45700" anchor="t" anchorCtr="0">
            <a:noAutofit/>
          </a:bodyPr>
          <a:lstStyle/>
          <a:p>
            <a:pPr marL="228600" lvl="0" indent="-228600" algn="just" rtl="0">
              <a:lnSpc>
                <a:spcPct val="110000"/>
              </a:lnSpc>
              <a:spcBef>
                <a:spcPts val="0"/>
              </a:spcBef>
              <a:spcAft>
                <a:spcPts val="0"/>
              </a:spcAft>
              <a:buClr>
                <a:schemeClr val="dk1"/>
              </a:buClr>
              <a:buSzPts val="2000"/>
              <a:buNone/>
            </a:pPr>
            <a:r>
              <a:rPr lang="el-GR" sz="2000">
                <a:latin typeface="Corbel"/>
                <a:ea typeface="Corbel"/>
                <a:cs typeface="Corbel"/>
                <a:sym typeface="Corbel"/>
              </a:rPr>
              <a:t>    H διατροφική αγωγή ορίζεται ως κάθε συνδυασμός εκπαιδευτικών στρατηγικών, συνοδευόμενων από περιβαλλοντικές υποστηρίξεις, σχεδιασμένες να διευκολύνουν την εθελοντική υιοθεσία επιλογών τροφίμων και άλλων τροφικών και σχετικών με τη διατροφή συμπεριφορών που ευνοούν την υγεία και την ευεξία και που παρέχονται μέσω πολλών αξιών, συμπεριλαμβάνοντας δράσεις σε ατομικό, θεσμικό, κοινοτικό και πολιτικό επίπεδο.</a:t>
            </a:r>
            <a:endParaRPr sz="2000">
              <a:latin typeface="Corbel"/>
              <a:ea typeface="Corbel"/>
              <a:cs typeface="Corbel"/>
              <a:sym typeface="Corbel"/>
            </a:endParaRPr>
          </a:p>
        </p:txBody>
      </p:sp>
      <p:pic>
        <p:nvPicPr>
          <p:cNvPr id="194" name="Google Shape;194;p5"/>
          <p:cNvPicPr preferRelativeResize="0">
            <a:picLocks noGrp="1"/>
          </p:cNvPicPr>
          <p:nvPr>
            <p:ph type="pic" idx="2"/>
          </p:nvPr>
        </p:nvPicPr>
        <p:blipFill rotWithShape="1">
          <a:blip r:embed="rId3">
            <a:alphaModFix/>
          </a:blip>
          <a:srcRect l="-607" t="-656" r="1117" b="655"/>
          <a:stretch/>
        </p:blipFill>
        <p:spPr>
          <a:xfrm>
            <a:off x="609909" y="1597293"/>
            <a:ext cx="3789813" cy="366341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6"/>
          <p:cNvSpPr txBox="1">
            <a:spLocks noGrp="1"/>
          </p:cNvSpPr>
          <p:nvPr>
            <p:ph type="title"/>
          </p:nvPr>
        </p:nvSpPr>
        <p:spPr>
          <a:xfrm>
            <a:off x="5049961" y="1227482"/>
            <a:ext cx="6318902" cy="1192695"/>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accent2"/>
              </a:buClr>
              <a:buSzPts val="3600"/>
              <a:buFont typeface="Arial"/>
              <a:buNone/>
            </a:pPr>
            <a:r>
              <a:rPr lang="el-GR" sz="3600" i="0">
                <a:solidFill>
                  <a:schemeClr val="accent2"/>
                </a:solidFill>
                <a:latin typeface="Arial"/>
                <a:ea typeface="Arial"/>
                <a:cs typeface="Arial"/>
                <a:sym typeface="Arial"/>
              </a:rPr>
              <a:t>Ένας Σύγχρονος Ορισμός της Διατροφικής Αγωγής</a:t>
            </a:r>
            <a:endParaRPr sz="3600">
              <a:solidFill>
                <a:schemeClr val="accent2"/>
              </a:solidFill>
            </a:endParaRPr>
          </a:p>
        </p:txBody>
      </p:sp>
      <p:sp>
        <p:nvSpPr>
          <p:cNvPr id="200" name="Google Shape;200;p6"/>
          <p:cNvSpPr txBox="1">
            <a:spLocks noGrp="1"/>
          </p:cNvSpPr>
          <p:nvPr>
            <p:ph type="body" idx="1"/>
          </p:nvPr>
        </p:nvSpPr>
        <p:spPr>
          <a:xfrm>
            <a:off x="5049961" y="3279780"/>
            <a:ext cx="6318902" cy="3376256"/>
          </a:xfrm>
          <a:prstGeom prst="rect">
            <a:avLst/>
          </a:prstGeom>
          <a:noFill/>
          <a:ln>
            <a:noFill/>
          </a:ln>
        </p:spPr>
        <p:txBody>
          <a:bodyPr spcFirstLastPara="1" wrap="square" lIns="91425" tIns="45700" rIns="91425" bIns="45700" anchor="t" anchorCtr="0">
            <a:noAutofit/>
          </a:bodyPr>
          <a:lstStyle/>
          <a:p>
            <a:pPr marL="228600" lvl="0" indent="-228600" algn="just" rtl="0">
              <a:lnSpc>
                <a:spcPct val="110000"/>
              </a:lnSpc>
              <a:spcBef>
                <a:spcPts val="0"/>
              </a:spcBef>
              <a:spcAft>
                <a:spcPts val="0"/>
              </a:spcAft>
              <a:buClr>
                <a:schemeClr val="dk1"/>
              </a:buClr>
              <a:buSzPts val="2000"/>
              <a:buNone/>
            </a:pPr>
            <a:r>
              <a:rPr lang="el-GR" sz="2000">
                <a:latin typeface="Corbel"/>
                <a:ea typeface="Corbel"/>
                <a:cs typeface="Corbel"/>
                <a:sym typeface="Corbel"/>
              </a:rPr>
              <a:t>    H διατροφική αγωγή ορίζεται ως κάθε </a:t>
            </a:r>
            <a:r>
              <a:rPr lang="el-GR" sz="2000" b="1">
                <a:latin typeface="Corbel"/>
                <a:ea typeface="Corbel"/>
                <a:cs typeface="Corbel"/>
                <a:sym typeface="Corbel"/>
              </a:rPr>
              <a:t>συνδυασμός εκπαιδευτικών στρατηγικών</a:t>
            </a:r>
            <a:r>
              <a:rPr lang="el-GR" sz="2000">
                <a:latin typeface="Corbel"/>
                <a:ea typeface="Corbel"/>
                <a:cs typeface="Corbel"/>
                <a:sym typeface="Corbel"/>
              </a:rPr>
              <a:t>, συνοδευόμενων από περιβαλλοντικές υποστηρίξεις, σχεδιασμένες να διευκολύνουν την εθελοντική υιοθεσία επιλογών τροφίμων και άλλων τροφικών και σχετικών με τη διατροφή συμπεριφορών που ευνοούν την υγεία και την ευεξία και που παρέχονται μέσω πολλών αξιών, συμπεριλαμβάνοντας δράσεις σε ατομικό, θεσμικό, κοινοτικό και πολιτικό επίπεδο.</a:t>
            </a:r>
            <a:endParaRPr sz="2000">
              <a:latin typeface="Corbel"/>
              <a:ea typeface="Corbel"/>
              <a:cs typeface="Corbel"/>
              <a:sym typeface="Corbel"/>
            </a:endParaRPr>
          </a:p>
        </p:txBody>
      </p:sp>
      <p:pic>
        <p:nvPicPr>
          <p:cNvPr id="201" name="Google Shape;201;p6"/>
          <p:cNvPicPr preferRelativeResize="0">
            <a:picLocks noGrp="1"/>
          </p:cNvPicPr>
          <p:nvPr>
            <p:ph type="pic" idx="2"/>
          </p:nvPr>
        </p:nvPicPr>
        <p:blipFill rotWithShape="1">
          <a:blip r:embed="rId3">
            <a:alphaModFix/>
          </a:blip>
          <a:srcRect l="-607" t="-656" r="1117" b="655"/>
          <a:stretch/>
        </p:blipFill>
        <p:spPr>
          <a:xfrm>
            <a:off x="609909" y="1597293"/>
            <a:ext cx="3789813" cy="366341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7"/>
          <p:cNvSpPr txBox="1">
            <a:spLocks noGrp="1"/>
          </p:cNvSpPr>
          <p:nvPr>
            <p:ph type="title"/>
          </p:nvPr>
        </p:nvSpPr>
        <p:spPr>
          <a:xfrm>
            <a:off x="1078992" y="1938528"/>
            <a:ext cx="10177272" cy="2990088"/>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2"/>
              </a:buClr>
              <a:buSzPts val="4400"/>
              <a:buFont typeface="Corbel"/>
              <a:buNone/>
            </a:pPr>
            <a:r>
              <a:rPr lang="el-GR" sz="4400" b="0" i="0">
                <a:solidFill>
                  <a:schemeClr val="accent2"/>
                </a:solidFill>
                <a:latin typeface="Corbel"/>
                <a:ea typeface="Corbel"/>
                <a:cs typeface="Corbel"/>
                <a:sym typeface="Corbel"/>
              </a:rPr>
              <a:t>Συνδυασμός </a:t>
            </a:r>
            <a:r>
              <a:rPr lang="el-GR" sz="4400">
                <a:solidFill>
                  <a:schemeClr val="accent2"/>
                </a:solidFill>
                <a:latin typeface="Corbel"/>
                <a:ea typeface="Corbel"/>
                <a:cs typeface="Corbel"/>
                <a:sym typeface="Corbel"/>
              </a:rPr>
              <a:t>Ε</a:t>
            </a:r>
            <a:r>
              <a:rPr lang="el-GR" sz="4400" b="0" i="0">
                <a:solidFill>
                  <a:schemeClr val="accent2"/>
                </a:solidFill>
                <a:latin typeface="Corbel"/>
                <a:ea typeface="Corbel"/>
                <a:cs typeface="Corbel"/>
                <a:sym typeface="Corbel"/>
              </a:rPr>
              <a:t>κπαιδευτικών </a:t>
            </a:r>
            <a:r>
              <a:rPr lang="el-GR" sz="4400">
                <a:solidFill>
                  <a:schemeClr val="accent2"/>
                </a:solidFill>
                <a:latin typeface="Corbel"/>
                <a:ea typeface="Corbel"/>
                <a:cs typeface="Corbel"/>
                <a:sym typeface="Corbel"/>
              </a:rPr>
              <a:t>Σ</a:t>
            </a:r>
            <a:r>
              <a:rPr lang="el-GR" sz="4400" b="0" i="0">
                <a:solidFill>
                  <a:schemeClr val="accent2"/>
                </a:solidFill>
                <a:latin typeface="Corbel"/>
                <a:ea typeface="Corbel"/>
                <a:cs typeface="Corbel"/>
                <a:sym typeface="Corbel"/>
              </a:rPr>
              <a:t>τρατηγικών</a:t>
            </a:r>
            <a:endParaRPr sz="4400">
              <a:latin typeface="Corbel"/>
              <a:ea typeface="Corbel"/>
              <a:cs typeface="Corbel"/>
              <a:sym typeface="Corbe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8"/>
          <p:cNvSpPr txBox="1">
            <a:spLocks noGrp="1"/>
          </p:cNvSpPr>
          <p:nvPr>
            <p:ph type="body" idx="1"/>
          </p:nvPr>
        </p:nvSpPr>
        <p:spPr>
          <a:xfrm>
            <a:off x="792480" y="5089652"/>
            <a:ext cx="10607040" cy="585216"/>
          </a:xfrm>
          <a:prstGeom prst="rect">
            <a:avLst/>
          </a:prstGeom>
          <a:solidFill>
            <a:schemeClr val="accent1"/>
          </a:solidFill>
          <a:ln>
            <a:noFill/>
          </a:ln>
        </p:spPr>
        <p:txBody>
          <a:bodyPr spcFirstLastPara="1" wrap="square" lIns="91425" tIns="45700" rIns="91425" bIns="45700" anchor="ctr" anchorCtr="0">
            <a:normAutofit/>
          </a:bodyPr>
          <a:lstStyle/>
          <a:p>
            <a:pPr marL="0" lvl="0" indent="0" algn="ctr" rtl="0">
              <a:lnSpc>
                <a:spcPct val="110000"/>
              </a:lnSpc>
              <a:spcBef>
                <a:spcPts val="0"/>
              </a:spcBef>
              <a:spcAft>
                <a:spcPts val="0"/>
              </a:spcAft>
              <a:buClr>
                <a:schemeClr val="dk1"/>
              </a:buClr>
              <a:buSzPts val="2000"/>
              <a:buNone/>
            </a:pPr>
            <a:r>
              <a:rPr lang="el-GR" sz="2000" b="1">
                <a:solidFill>
                  <a:schemeClr val="dk1"/>
                </a:solidFill>
                <a:latin typeface="Corbel"/>
                <a:ea typeface="Corbel"/>
                <a:cs typeface="Corbel"/>
                <a:sym typeface="Corbel"/>
              </a:rPr>
              <a:t>Η διατροφική αγωγή εστιάζει στην ενίσχυση της υγείας </a:t>
            </a:r>
            <a:r>
              <a:rPr lang="el-GR" b="1">
                <a:solidFill>
                  <a:schemeClr val="dk1"/>
                </a:solidFill>
                <a:latin typeface="Corbel"/>
                <a:ea typeface="Corbel"/>
                <a:cs typeface="Corbel"/>
                <a:sym typeface="Corbel"/>
              </a:rPr>
              <a:t>&amp;</a:t>
            </a:r>
            <a:r>
              <a:rPr lang="el-GR" sz="2000" b="1">
                <a:solidFill>
                  <a:schemeClr val="dk1"/>
                </a:solidFill>
                <a:latin typeface="Corbel"/>
                <a:ea typeface="Corbel"/>
                <a:cs typeface="Corbel"/>
                <a:sym typeface="Corbel"/>
              </a:rPr>
              <a:t> στη διευκόλυνση λύσεων.</a:t>
            </a:r>
            <a:endParaRPr/>
          </a:p>
        </p:txBody>
      </p:sp>
      <p:grpSp>
        <p:nvGrpSpPr>
          <p:cNvPr id="212" name="Google Shape;212;p8"/>
          <p:cNvGrpSpPr/>
          <p:nvPr/>
        </p:nvGrpSpPr>
        <p:grpSpPr>
          <a:xfrm>
            <a:off x="896287" y="-711472"/>
            <a:ext cx="9847477" cy="6620380"/>
            <a:chOff x="-835330" y="-1498871"/>
            <a:chExt cx="9847477" cy="6620380"/>
          </a:xfrm>
        </p:grpSpPr>
        <p:sp>
          <p:nvSpPr>
            <p:cNvPr id="213" name="Google Shape;213;p8"/>
            <p:cNvSpPr/>
            <p:nvPr/>
          </p:nvSpPr>
          <p:spPr>
            <a:xfrm rot="-7170829">
              <a:off x="63318" y="-632461"/>
              <a:ext cx="4840756" cy="4887559"/>
            </a:xfrm>
            <a:custGeom>
              <a:avLst/>
              <a:gdLst/>
              <a:ahLst/>
              <a:cxnLst/>
              <a:rect l="l" t="t" r="r" b="b"/>
              <a:pathLst>
                <a:path w="120000" h="120000" extrusionOk="0">
                  <a:moveTo>
                    <a:pt x="8412" y="60000"/>
                  </a:moveTo>
                  <a:lnTo>
                    <a:pt x="8412" y="60000"/>
                  </a:lnTo>
                  <a:cubicBezTo>
                    <a:pt x="8412" y="32938"/>
                    <a:pt x="29260" y="10461"/>
                    <a:pt x="56206" y="8471"/>
                  </a:cubicBezTo>
                  <a:cubicBezTo>
                    <a:pt x="83153" y="6481"/>
                    <a:pt x="107067" y="25653"/>
                    <a:pt x="111030" y="52422"/>
                  </a:cubicBezTo>
                  <a:cubicBezTo>
                    <a:pt x="114993" y="79191"/>
                    <a:pt x="97662" y="104487"/>
                    <a:pt x="71299" y="110414"/>
                  </a:cubicBezTo>
                  <a:lnTo>
                    <a:pt x="70730" y="118387"/>
                  </a:lnTo>
                  <a:lnTo>
                    <a:pt x="56790" y="105029"/>
                  </a:lnTo>
                  <a:lnTo>
                    <a:pt x="72843" y="88748"/>
                  </a:lnTo>
                  <a:lnTo>
                    <a:pt x="72284" y="96591"/>
                  </a:lnTo>
                  <a:cubicBezTo>
                    <a:pt x="90859" y="90287"/>
                    <a:pt x="101732" y="70933"/>
                    <a:pt x="97511" y="51685"/>
                  </a:cubicBezTo>
                  <a:cubicBezTo>
                    <a:pt x="93290" y="32437"/>
                    <a:pt x="75329" y="19474"/>
                    <a:pt x="55840" y="21608"/>
                  </a:cubicBezTo>
                  <a:cubicBezTo>
                    <a:pt x="36351" y="23743"/>
                    <a:pt x="21588" y="40290"/>
                    <a:pt x="21588" y="6000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8"/>
            <p:cNvSpPr/>
            <p:nvPr/>
          </p:nvSpPr>
          <p:spPr>
            <a:xfrm>
              <a:off x="1196280" y="488499"/>
              <a:ext cx="2439238" cy="2715571"/>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8"/>
            <p:cNvSpPr txBox="1"/>
            <p:nvPr/>
          </p:nvSpPr>
          <p:spPr>
            <a:xfrm>
              <a:off x="1196280" y="488499"/>
              <a:ext cx="2439238" cy="2715571"/>
            </a:xfrm>
            <a:prstGeom prst="rect">
              <a:avLst/>
            </a:prstGeom>
            <a:noFill/>
            <a:ln>
              <a:noFill/>
            </a:ln>
          </p:spPr>
          <p:txBody>
            <a:bodyPr spcFirstLastPara="1" wrap="square" lIns="11425" tIns="11425" rIns="11425" bIns="11425" anchor="ctr" anchorCtr="0">
              <a:noAutofit/>
            </a:bodyPr>
            <a:lstStyle/>
            <a:p>
              <a:pPr marL="0" marR="0" lvl="0" indent="0" algn="ctr" rtl="0">
                <a:lnSpc>
                  <a:spcPct val="90000"/>
                </a:lnSpc>
                <a:spcBef>
                  <a:spcPts val="0"/>
                </a:spcBef>
                <a:spcAft>
                  <a:spcPts val="0"/>
                </a:spcAft>
                <a:buClr>
                  <a:schemeClr val="dk1"/>
                </a:buClr>
                <a:buSzPts val="1800"/>
                <a:buFont typeface="Corbel"/>
                <a:buNone/>
              </a:pPr>
              <a:r>
                <a:rPr lang="el-GR" sz="1800">
                  <a:solidFill>
                    <a:schemeClr val="dk1"/>
                  </a:solidFill>
                  <a:latin typeface="Corbel"/>
                  <a:ea typeface="Corbel"/>
                  <a:cs typeface="Corbel"/>
                  <a:sym typeface="Corbel"/>
                </a:rPr>
                <a:t>Επειδή πολλοί παράγοντες επηρεάζουν τη συμπεριφορά, η διατροφική αγωγή χρειάζεται να χρησιμοποιήσει μια ποικιλία στρατηγικών και μαθησιακών εμπειριών</a:t>
              </a:r>
              <a:endParaRPr sz="1800">
                <a:solidFill>
                  <a:schemeClr val="dk1"/>
                </a:solidFill>
                <a:latin typeface="Avenir"/>
                <a:ea typeface="Avenir"/>
                <a:cs typeface="Avenir"/>
                <a:sym typeface="Avenir"/>
              </a:endParaRPr>
            </a:p>
          </p:txBody>
        </p:sp>
        <p:sp>
          <p:nvSpPr>
            <p:cNvPr id="216" name="Google Shape;216;p8"/>
            <p:cNvSpPr/>
            <p:nvPr/>
          </p:nvSpPr>
          <p:spPr>
            <a:xfrm rot="-7842993">
              <a:off x="3826341" y="-370293"/>
              <a:ext cx="4324277" cy="4256944"/>
            </a:xfrm>
            <a:prstGeom prst="blockArc">
              <a:avLst>
                <a:gd name="adj1" fmla="val 0"/>
                <a:gd name="adj2" fmla="val 18900000"/>
                <a:gd name="adj3" fmla="val 12740"/>
              </a:avLst>
            </a:prstGeom>
            <a:gradFill>
              <a:gsLst>
                <a:gs pos="0">
                  <a:srgbClr val="9A9A9A"/>
                </a:gs>
                <a:gs pos="50000">
                  <a:srgbClr val="8D8D8D"/>
                </a:gs>
                <a:gs pos="100000">
                  <a:srgbClr val="787878"/>
                </a:gs>
              </a:gsLst>
              <a:lin ang="5400000" scaled="0"/>
            </a:gradFill>
            <a:ln w="9525" cap="flat" cmpd="sng">
              <a:solidFill>
                <a:schemeClr val="dk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8"/>
            <p:cNvSpPr/>
            <p:nvPr/>
          </p:nvSpPr>
          <p:spPr>
            <a:xfrm>
              <a:off x="4609435" y="127158"/>
              <a:ext cx="2761994" cy="3185556"/>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8"/>
            <p:cNvSpPr txBox="1"/>
            <p:nvPr/>
          </p:nvSpPr>
          <p:spPr>
            <a:xfrm>
              <a:off x="4609435" y="127158"/>
              <a:ext cx="2761994" cy="3185556"/>
            </a:xfrm>
            <a:prstGeom prst="rect">
              <a:avLst/>
            </a:prstGeom>
            <a:noFill/>
            <a:ln>
              <a:noFill/>
            </a:ln>
          </p:spPr>
          <p:txBody>
            <a:bodyPr spcFirstLastPara="1" wrap="square" lIns="11425" tIns="11425" rIns="11425" bIns="11425" anchor="ctr" anchorCtr="0">
              <a:noAutofit/>
            </a:bodyPr>
            <a:lstStyle/>
            <a:p>
              <a:pPr marL="0" marR="0" lvl="0" indent="0" algn="ctr" rtl="0">
                <a:lnSpc>
                  <a:spcPct val="90000"/>
                </a:lnSpc>
                <a:spcBef>
                  <a:spcPts val="0"/>
                </a:spcBef>
                <a:spcAft>
                  <a:spcPts val="0"/>
                </a:spcAft>
                <a:buClr>
                  <a:schemeClr val="dk1"/>
                </a:buClr>
                <a:buSzPts val="1800"/>
                <a:buFont typeface="Corbel"/>
                <a:buNone/>
              </a:pPr>
              <a:r>
                <a:rPr lang="el-GR" sz="1800">
                  <a:solidFill>
                    <a:schemeClr val="dk1"/>
                  </a:solidFill>
                  <a:latin typeface="Corbel"/>
                  <a:ea typeface="Corbel"/>
                  <a:cs typeface="Corbel"/>
                  <a:sym typeface="Corbel"/>
                </a:rPr>
                <a:t>που είναι κατάλληλα κατευθυνόμενες σε αυτές τις πολλαπλές επιρροές ή σε καθοριστικούς παράγοντες των επιλογών τροφίμων και των διατροφικών συμπεριφορών </a:t>
              </a:r>
              <a:r>
                <a:rPr lang="el-GR" sz="1800" u="sng">
                  <a:solidFill>
                    <a:schemeClr val="dk1"/>
                  </a:solidFill>
                  <a:latin typeface="Corbel"/>
                  <a:ea typeface="Corbel"/>
                  <a:cs typeface="Corbel"/>
                  <a:sym typeface="Corbel"/>
                </a:rPr>
                <a:t>για την κινητοποίηση και τη διευκόλυνση των διατροφικών αλλαγών</a:t>
              </a:r>
              <a:endParaRPr sz="1800" u="sng">
                <a:solidFill>
                  <a:schemeClr val="dk1"/>
                </a:solidFill>
                <a:latin typeface="Corbel"/>
                <a:ea typeface="Corbel"/>
                <a:cs typeface="Corbel"/>
                <a:sym typeface="Corbel"/>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9"/>
          <p:cNvSpPr txBox="1">
            <a:spLocks noGrp="1"/>
          </p:cNvSpPr>
          <p:nvPr>
            <p:ph type="title"/>
          </p:nvPr>
        </p:nvSpPr>
        <p:spPr>
          <a:xfrm>
            <a:off x="5084064" y="1039235"/>
            <a:ext cx="6272784" cy="1332904"/>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accent2"/>
              </a:buClr>
              <a:buSzPts val="4400"/>
              <a:buFont typeface="Corbel"/>
              <a:buNone/>
            </a:pPr>
            <a:r>
              <a:rPr lang="el-GR" sz="4400" i="0">
                <a:solidFill>
                  <a:schemeClr val="accent2"/>
                </a:solidFill>
                <a:latin typeface="Corbel"/>
                <a:ea typeface="Corbel"/>
                <a:cs typeface="Corbel"/>
                <a:sym typeface="Corbel"/>
              </a:rPr>
              <a:t>Εκπαίδευση</a:t>
            </a:r>
            <a:endParaRPr sz="4400">
              <a:solidFill>
                <a:schemeClr val="accent2"/>
              </a:solidFill>
              <a:latin typeface="Corbel"/>
              <a:ea typeface="Corbel"/>
              <a:cs typeface="Corbel"/>
              <a:sym typeface="Corbel"/>
            </a:endParaRPr>
          </a:p>
        </p:txBody>
      </p:sp>
      <p:sp>
        <p:nvSpPr>
          <p:cNvPr id="224" name="Google Shape;224;p9"/>
          <p:cNvSpPr txBox="1">
            <a:spLocks noGrp="1"/>
          </p:cNvSpPr>
          <p:nvPr>
            <p:ph type="body" idx="1"/>
          </p:nvPr>
        </p:nvSpPr>
        <p:spPr>
          <a:xfrm>
            <a:off x="5084064" y="3355848"/>
            <a:ext cx="6379066" cy="2825496"/>
          </a:xfrm>
          <a:prstGeom prst="rect">
            <a:avLst/>
          </a:prstGeom>
          <a:noFill/>
          <a:ln>
            <a:noFill/>
          </a:ln>
        </p:spPr>
        <p:txBody>
          <a:bodyPr spcFirstLastPara="1" wrap="square" lIns="91425" tIns="45700" rIns="91425" bIns="45700" anchor="t" anchorCtr="0">
            <a:normAutofit/>
          </a:bodyPr>
          <a:lstStyle/>
          <a:p>
            <a:pPr marL="228600" lvl="0" indent="-228600" algn="just" rtl="0">
              <a:lnSpc>
                <a:spcPct val="110000"/>
              </a:lnSpc>
              <a:spcBef>
                <a:spcPts val="0"/>
              </a:spcBef>
              <a:spcAft>
                <a:spcPts val="0"/>
              </a:spcAft>
              <a:buClr>
                <a:schemeClr val="dk1"/>
              </a:buClr>
              <a:buSzPts val="2000"/>
              <a:buNone/>
            </a:pPr>
            <a:r>
              <a:rPr lang="el-GR" sz="2000">
                <a:latin typeface="Corbel"/>
                <a:ea typeface="Corbel"/>
                <a:cs typeface="Corbel"/>
                <a:sym typeface="Corbel"/>
              </a:rPr>
              <a:t>    Η λέξη αυτή προέρχεται από το educare που σημαίνει αναφέρω ή οδηγώ, και είναι μια διαδικασία που όχι μόνο παρέχει πληροφορίες και δεξιότητες, αλλά επίσης ενισχύει το κίνητρο, την ανάπτυξη και την αλλαγή.</a:t>
            </a:r>
            <a:endParaRPr/>
          </a:p>
          <a:p>
            <a:pPr marL="228600" lvl="0" indent="-228600" algn="l" rtl="0">
              <a:lnSpc>
                <a:spcPct val="110000"/>
              </a:lnSpc>
              <a:spcBef>
                <a:spcPts val="1000"/>
              </a:spcBef>
              <a:spcAft>
                <a:spcPts val="0"/>
              </a:spcAft>
              <a:buClr>
                <a:schemeClr val="dk1"/>
              </a:buClr>
              <a:buSzPts val="1800"/>
              <a:buNone/>
            </a:pPr>
            <a:endParaRPr/>
          </a:p>
        </p:txBody>
      </p:sp>
      <p:pic>
        <p:nvPicPr>
          <p:cNvPr id="225" name="Google Shape;225;p9"/>
          <p:cNvPicPr preferRelativeResize="0">
            <a:picLocks noGrp="1"/>
          </p:cNvPicPr>
          <p:nvPr>
            <p:ph type="pic" idx="2"/>
          </p:nvPr>
        </p:nvPicPr>
        <p:blipFill rotWithShape="1">
          <a:blip r:embed="rId3">
            <a:alphaModFix/>
          </a:blip>
          <a:srcRect l="13688" r="13687"/>
          <a:stretch/>
        </p:blipFill>
        <p:spPr>
          <a:xfrm>
            <a:off x="457200" y="603504"/>
            <a:ext cx="4050792" cy="5577840"/>
          </a:xfrm>
          <a:prstGeom prst="rect">
            <a:avLst/>
          </a:prstGeom>
          <a:noFill/>
          <a:ln>
            <a:noFill/>
          </a:ln>
        </p:spPr>
      </p:pic>
      <p:sp>
        <p:nvSpPr>
          <p:cNvPr id="226" name="Google Shape;226;p9"/>
          <p:cNvSpPr txBox="1"/>
          <p:nvPr/>
        </p:nvSpPr>
        <p:spPr>
          <a:xfrm>
            <a:off x="1934817" y="4116530"/>
            <a:ext cx="1073426"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800" b="1">
                <a:solidFill>
                  <a:schemeClr val="dk1"/>
                </a:solidFill>
                <a:latin typeface="Corbel"/>
                <a:ea typeface="Corbel"/>
                <a:cs typeface="Corbel"/>
                <a:sym typeface="Corbel"/>
              </a:rPr>
              <a:t> educare</a:t>
            </a:r>
            <a:endParaRPr sz="1800">
              <a:solidFill>
                <a:schemeClr val="dk1"/>
              </a:solidFill>
              <a:latin typeface="Avenir"/>
              <a:ea typeface="Avenir"/>
              <a:cs typeface="Avenir"/>
              <a:sym typeface="Aveni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pic>
        <p:nvPicPr>
          <p:cNvPr id="231" name="Google Shape;231;p10"/>
          <p:cNvPicPr preferRelativeResize="0">
            <a:picLocks noGrp="1"/>
          </p:cNvPicPr>
          <p:nvPr>
            <p:ph type="pic" idx="3"/>
          </p:nvPr>
        </p:nvPicPr>
        <p:blipFill rotWithShape="1">
          <a:blip r:embed="rId3">
            <a:alphaModFix/>
          </a:blip>
          <a:srcRect l="-822" r="5388"/>
          <a:stretch/>
        </p:blipFill>
        <p:spPr>
          <a:xfrm>
            <a:off x="6824870" y="903663"/>
            <a:ext cx="5367130" cy="5168348"/>
          </a:xfrm>
          <a:prstGeom prst="rect">
            <a:avLst/>
          </a:prstGeom>
          <a:noFill/>
          <a:ln>
            <a:noFill/>
          </a:ln>
        </p:spPr>
      </p:pic>
      <p:sp>
        <p:nvSpPr>
          <p:cNvPr id="232" name="Google Shape;232;p10"/>
          <p:cNvSpPr txBox="1">
            <a:spLocks noGrp="1"/>
          </p:cNvSpPr>
          <p:nvPr>
            <p:ph type="title"/>
          </p:nvPr>
        </p:nvSpPr>
        <p:spPr>
          <a:xfrm>
            <a:off x="612648" y="1078992"/>
            <a:ext cx="6272784" cy="1536192"/>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accent2"/>
              </a:buClr>
              <a:buSzPts val="5200"/>
              <a:buFont typeface="Corbel"/>
              <a:buNone/>
            </a:pPr>
            <a:r>
              <a:rPr lang="el-GR">
                <a:solidFill>
                  <a:schemeClr val="accent2"/>
                </a:solidFill>
                <a:latin typeface="Corbel"/>
                <a:ea typeface="Corbel"/>
                <a:cs typeface="Corbel"/>
                <a:sym typeface="Corbel"/>
              </a:rPr>
              <a:t>Στόχος διατροφικής αγωγής</a:t>
            </a:r>
            <a:endParaRPr>
              <a:solidFill>
                <a:schemeClr val="accent2"/>
              </a:solidFill>
              <a:latin typeface="Corbel"/>
              <a:ea typeface="Corbel"/>
              <a:cs typeface="Corbel"/>
              <a:sym typeface="Corbel"/>
            </a:endParaRPr>
          </a:p>
        </p:txBody>
      </p:sp>
      <p:sp>
        <p:nvSpPr>
          <p:cNvPr id="233" name="Google Shape;233;p10"/>
          <p:cNvSpPr txBox="1">
            <a:spLocks noGrp="1"/>
          </p:cNvSpPr>
          <p:nvPr>
            <p:ph type="body" idx="1"/>
          </p:nvPr>
        </p:nvSpPr>
        <p:spPr>
          <a:xfrm>
            <a:off x="612648" y="3355848"/>
            <a:ext cx="6272784" cy="2825496"/>
          </a:xfrm>
          <a:prstGeom prst="rect">
            <a:avLst/>
          </a:prstGeom>
          <a:noFill/>
          <a:ln>
            <a:noFill/>
          </a:ln>
        </p:spPr>
        <p:txBody>
          <a:bodyPr spcFirstLastPara="1" wrap="square" lIns="91425" tIns="45700" rIns="91425" bIns="45700" anchor="t" anchorCtr="0">
            <a:normAutofit/>
          </a:bodyPr>
          <a:lstStyle/>
          <a:p>
            <a:pPr marL="0" lvl="0" indent="0" algn="just" rtl="0">
              <a:lnSpc>
                <a:spcPct val="110000"/>
              </a:lnSpc>
              <a:spcBef>
                <a:spcPts val="0"/>
              </a:spcBef>
              <a:spcAft>
                <a:spcPts val="0"/>
              </a:spcAft>
              <a:buClr>
                <a:schemeClr val="dk1"/>
              </a:buClr>
              <a:buSzPts val="2000"/>
              <a:buNone/>
            </a:pPr>
            <a:r>
              <a:rPr lang="el-GR" sz="2000" b="1">
                <a:latin typeface="Corbel"/>
                <a:ea typeface="Corbel"/>
                <a:cs typeface="Corbel"/>
                <a:sym typeface="Corbel"/>
              </a:rPr>
              <a:t>Η διατροφική αγωγή χρησιμοποιεί στρατηγικές που στοχεύουν </a:t>
            </a:r>
            <a:r>
              <a:rPr lang="el-GR" sz="2000">
                <a:latin typeface="Corbel"/>
                <a:ea typeface="Corbel"/>
                <a:cs typeface="Corbel"/>
                <a:sym typeface="Corbel"/>
              </a:rPr>
              <a:t>στη βοήθεια των ανθρώπων να μαθαίνουν να τρέφονται σωστά ενισχύοντας την κινητοποίησή τους μέσω μίας αποτελεσματικής επικοινωνίας καθώς και βελτιώνοντας τις ικανότητές τους αλλά και τις ευκαιρίες ώστε όλα αυτά, να τα κάνουν πράξη.</a:t>
            </a:r>
            <a:endParaRPr/>
          </a:p>
        </p:txBody>
      </p:sp>
      <p:pic>
        <p:nvPicPr>
          <p:cNvPr id="234" name="Google Shape;234;p10"/>
          <p:cNvPicPr preferRelativeResize="0"/>
          <p:nvPr/>
        </p:nvPicPr>
        <p:blipFill rotWithShape="1">
          <a:blip r:embed="rId4">
            <a:alphaModFix/>
          </a:blip>
          <a:srcRect/>
          <a:stretch/>
        </p:blipFill>
        <p:spPr>
          <a:xfrm rot="-524765">
            <a:off x="9551681" y="3146619"/>
            <a:ext cx="1485695" cy="682435"/>
          </a:xfrm>
          <a:prstGeom prst="rect">
            <a:avLst/>
          </a:prstGeom>
          <a:noFill/>
          <a:ln>
            <a:noFill/>
          </a:ln>
          <a:effectLst>
            <a:outerShdw blurRad="127000" dist="38100" dir="2700000" algn="ctr">
              <a:srgbClr val="000000">
                <a:alpha val="44705"/>
              </a:srgbClr>
            </a:outerShdw>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11"/>
          <p:cNvSpPr txBox="1">
            <a:spLocks noGrp="1"/>
          </p:cNvSpPr>
          <p:nvPr>
            <p:ph type="title"/>
          </p:nvPr>
        </p:nvSpPr>
        <p:spPr>
          <a:xfrm>
            <a:off x="5049961" y="1227482"/>
            <a:ext cx="6318902" cy="1192695"/>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accent2"/>
              </a:buClr>
              <a:buSzPts val="3600"/>
              <a:buFont typeface="Arial"/>
              <a:buNone/>
            </a:pPr>
            <a:r>
              <a:rPr lang="el-GR" sz="3600" i="0">
                <a:solidFill>
                  <a:schemeClr val="accent2"/>
                </a:solidFill>
                <a:latin typeface="Arial"/>
                <a:ea typeface="Arial"/>
                <a:cs typeface="Arial"/>
                <a:sym typeface="Arial"/>
              </a:rPr>
              <a:t>Ένας Σύγχρονος Ορισμός της Διατροφικής Αγωγής</a:t>
            </a:r>
            <a:endParaRPr sz="3600">
              <a:solidFill>
                <a:schemeClr val="accent2"/>
              </a:solidFill>
            </a:endParaRPr>
          </a:p>
        </p:txBody>
      </p:sp>
      <p:sp>
        <p:nvSpPr>
          <p:cNvPr id="240" name="Google Shape;240;p11"/>
          <p:cNvSpPr txBox="1">
            <a:spLocks noGrp="1"/>
          </p:cNvSpPr>
          <p:nvPr>
            <p:ph type="body" idx="1"/>
          </p:nvPr>
        </p:nvSpPr>
        <p:spPr>
          <a:xfrm>
            <a:off x="5049961" y="3279780"/>
            <a:ext cx="6318902" cy="3376256"/>
          </a:xfrm>
          <a:prstGeom prst="rect">
            <a:avLst/>
          </a:prstGeom>
          <a:noFill/>
          <a:ln>
            <a:noFill/>
          </a:ln>
        </p:spPr>
        <p:txBody>
          <a:bodyPr spcFirstLastPara="1" wrap="square" lIns="91425" tIns="45700" rIns="91425" bIns="45700" anchor="t" anchorCtr="0">
            <a:noAutofit/>
          </a:bodyPr>
          <a:lstStyle/>
          <a:p>
            <a:pPr marL="228600" lvl="0" indent="-228600" algn="just" rtl="0">
              <a:lnSpc>
                <a:spcPct val="110000"/>
              </a:lnSpc>
              <a:spcBef>
                <a:spcPts val="0"/>
              </a:spcBef>
              <a:spcAft>
                <a:spcPts val="0"/>
              </a:spcAft>
              <a:buClr>
                <a:schemeClr val="dk1"/>
              </a:buClr>
              <a:buSzPts val="2000"/>
              <a:buNone/>
            </a:pPr>
            <a:r>
              <a:rPr lang="el-GR" sz="2000">
                <a:latin typeface="Corbel"/>
                <a:ea typeface="Corbel"/>
                <a:cs typeface="Corbel"/>
                <a:sym typeface="Corbel"/>
              </a:rPr>
              <a:t>    H διατροφική αγωγή ορίζεται ως κάθε συνδυασμός εκπαιδευτικών στρατηγικών, </a:t>
            </a:r>
            <a:r>
              <a:rPr lang="el-GR" sz="2000" b="1">
                <a:latin typeface="Corbel"/>
                <a:ea typeface="Corbel"/>
                <a:cs typeface="Corbel"/>
                <a:sym typeface="Corbel"/>
              </a:rPr>
              <a:t>συνοδευόμενων από περιβαλλοντικές υποστηρίξεις</a:t>
            </a:r>
            <a:r>
              <a:rPr lang="el-GR" sz="2000">
                <a:latin typeface="Corbel"/>
                <a:ea typeface="Corbel"/>
                <a:cs typeface="Corbel"/>
                <a:sym typeface="Corbel"/>
              </a:rPr>
              <a:t>, σχεδιασμένες να διευκολύνουν την εθελοντική υιοθεσία επιλογών τροφίμων και άλλων τροφικών και σχετικών με τη διατροφή συμπεριφορών που ευνοούν την υγεία και την ευεξία και που παρέχονται μέσω πολλών αξιών, συμπεριλαμβάνοντας δράσεις σε ατομικό, θεσμικό, κοινοτικό και πολιτικό επίπεδο.</a:t>
            </a:r>
            <a:endParaRPr sz="2000">
              <a:latin typeface="Corbel"/>
              <a:ea typeface="Corbel"/>
              <a:cs typeface="Corbel"/>
              <a:sym typeface="Corbel"/>
            </a:endParaRPr>
          </a:p>
        </p:txBody>
      </p:sp>
      <p:pic>
        <p:nvPicPr>
          <p:cNvPr id="241" name="Google Shape;241;p11"/>
          <p:cNvPicPr preferRelativeResize="0">
            <a:picLocks noGrp="1"/>
          </p:cNvPicPr>
          <p:nvPr>
            <p:ph type="pic" idx="2"/>
          </p:nvPr>
        </p:nvPicPr>
        <p:blipFill rotWithShape="1">
          <a:blip r:embed="rId3">
            <a:alphaModFix/>
          </a:blip>
          <a:srcRect l="-607" t="-656" r="1117" b="655"/>
          <a:stretch/>
        </p:blipFill>
        <p:spPr>
          <a:xfrm>
            <a:off x="609909" y="1597293"/>
            <a:ext cx="3789813" cy="366341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12"/>
          <p:cNvSpPr txBox="1">
            <a:spLocks noGrp="1"/>
          </p:cNvSpPr>
          <p:nvPr>
            <p:ph type="title"/>
          </p:nvPr>
        </p:nvSpPr>
        <p:spPr>
          <a:xfrm>
            <a:off x="1078993" y="1938528"/>
            <a:ext cx="4857982" cy="2990088"/>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2"/>
              </a:buClr>
              <a:buSzPts val="4400"/>
              <a:buFont typeface="Corbel"/>
              <a:buNone/>
            </a:pPr>
            <a:r>
              <a:rPr lang="el-GR" sz="4400">
                <a:solidFill>
                  <a:schemeClr val="accent2"/>
                </a:solidFill>
                <a:latin typeface="Corbel"/>
                <a:ea typeface="Corbel"/>
                <a:cs typeface="Corbel"/>
                <a:sym typeface="Corbel"/>
              </a:rPr>
              <a:t>Περιβαλλοντικές υποστηρίξεις</a:t>
            </a:r>
            <a:endParaRPr sz="4400">
              <a:solidFill>
                <a:schemeClr val="accent2"/>
              </a:solidFill>
              <a:latin typeface="Corbel"/>
              <a:ea typeface="Corbel"/>
              <a:cs typeface="Corbel"/>
              <a:sym typeface="Corbel"/>
            </a:endParaRPr>
          </a:p>
        </p:txBody>
      </p:sp>
      <p:sp>
        <p:nvSpPr>
          <p:cNvPr id="247" name="Google Shape;247;p12"/>
          <p:cNvSpPr txBox="1">
            <a:spLocks noGrp="1"/>
          </p:cNvSpPr>
          <p:nvPr>
            <p:ph type="body" idx="1"/>
          </p:nvPr>
        </p:nvSpPr>
        <p:spPr>
          <a:xfrm>
            <a:off x="6096000" y="2057599"/>
            <a:ext cx="5300871" cy="1730630"/>
          </a:xfrm>
          <a:prstGeom prst="rect">
            <a:avLst/>
          </a:prstGeom>
          <a:solidFill>
            <a:srgbClr val="FFEDCA"/>
          </a:solidFill>
          <a:ln>
            <a:noFill/>
          </a:ln>
          <a:effectLst>
            <a:outerShdw blurRad="107950" dist="12700" dir="5400000" algn="ctr">
              <a:srgbClr val="000000"/>
            </a:outerShdw>
          </a:effectLst>
        </p:spPr>
        <p:txBody>
          <a:bodyPr spcFirstLastPara="1" wrap="square" lIns="91425" tIns="45700" rIns="91425" bIns="45700" anchor="ctr" anchorCtr="0">
            <a:normAutofit fontScale="40000" lnSpcReduction="20000"/>
          </a:bodyPr>
          <a:lstStyle/>
          <a:p>
            <a:pPr marL="0" lvl="0" indent="0" algn="just" rtl="0">
              <a:lnSpc>
                <a:spcPct val="110000"/>
              </a:lnSpc>
              <a:spcBef>
                <a:spcPts val="0"/>
              </a:spcBef>
              <a:spcAft>
                <a:spcPts val="0"/>
              </a:spcAft>
              <a:buClr>
                <a:schemeClr val="lt1"/>
              </a:buClr>
              <a:buSzPct val="100000"/>
              <a:buNone/>
            </a:pPr>
            <a:endParaRPr sz="5000">
              <a:solidFill>
                <a:schemeClr val="dk1"/>
              </a:solidFill>
              <a:latin typeface="Corbel"/>
              <a:ea typeface="Corbel"/>
              <a:cs typeface="Corbel"/>
              <a:sym typeface="Corbel"/>
            </a:endParaRPr>
          </a:p>
          <a:p>
            <a:pPr marL="0" lvl="0" indent="0" algn="just" rtl="0">
              <a:lnSpc>
                <a:spcPct val="110000"/>
              </a:lnSpc>
              <a:spcBef>
                <a:spcPts val="1000"/>
              </a:spcBef>
              <a:spcAft>
                <a:spcPts val="0"/>
              </a:spcAft>
              <a:buClr>
                <a:schemeClr val="dk1"/>
              </a:buClr>
              <a:buSzPct val="100000"/>
              <a:buNone/>
            </a:pPr>
            <a:r>
              <a:rPr lang="el-GR" sz="5000">
                <a:solidFill>
                  <a:schemeClr val="dk1"/>
                </a:solidFill>
                <a:latin typeface="Corbel"/>
                <a:ea typeface="Corbel"/>
                <a:cs typeface="Corbel"/>
                <a:sym typeface="Corbel"/>
              </a:rPr>
              <a:t>Αναφέρονται στα τροφικά, φυσικά, κοινωνικά, πληροφοριακά και πολιτικά περιβάλλοντα, εξωγενή του ατόμου που σχετίζονται με την εν λόγω συμπεριφορά ή τις πρακτικές του.</a:t>
            </a:r>
            <a:endParaRPr/>
          </a:p>
          <a:p>
            <a:pPr marL="0" lvl="0" indent="0" algn="just" rtl="0">
              <a:lnSpc>
                <a:spcPct val="110000"/>
              </a:lnSpc>
              <a:spcBef>
                <a:spcPts val="1000"/>
              </a:spcBef>
              <a:spcAft>
                <a:spcPts val="0"/>
              </a:spcAft>
              <a:buClr>
                <a:schemeClr val="lt1"/>
              </a:buClr>
              <a:buSzPct val="100000"/>
              <a:buNone/>
            </a:pPr>
            <a:endParaRPr>
              <a:solidFill>
                <a:schemeClr val="dk1"/>
              </a:solidFill>
            </a:endParaRPr>
          </a:p>
        </p:txBody>
      </p:sp>
      <p:sp>
        <p:nvSpPr>
          <p:cNvPr id="248" name="Google Shape;248;p12"/>
          <p:cNvSpPr/>
          <p:nvPr/>
        </p:nvSpPr>
        <p:spPr>
          <a:xfrm>
            <a:off x="6606320" y="3638938"/>
            <a:ext cx="4506687" cy="1912776"/>
          </a:xfrm>
          <a:prstGeom prst="ellipse">
            <a:avLst/>
          </a:prstGeom>
          <a:solidFill>
            <a:srgbClr val="E1FFFF"/>
          </a:solidFill>
          <a:ln w="9525"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1800">
                <a:solidFill>
                  <a:schemeClr val="dk1"/>
                </a:solidFill>
                <a:latin typeface="Corbel"/>
                <a:ea typeface="Corbel"/>
                <a:cs typeface="Corbel"/>
                <a:sym typeface="Corbel"/>
              </a:rPr>
              <a:t> Η δράση και η διατήρηση αλλαγής συμπεριφοράς είναι πολύ πιθανό να γίνουν αν το σχετικό περιβάλλον είναι υποστηρικτικό.</a:t>
            </a:r>
            <a:endParaRPr sz="1800">
              <a:solidFill>
                <a:schemeClr val="dk1"/>
              </a:solidFill>
              <a:latin typeface="Avenir"/>
              <a:ea typeface="Avenir"/>
              <a:cs typeface="Avenir"/>
              <a:sym typeface="Aveni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13"/>
          <p:cNvSpPr txBox="1">
            <a:spLocks noGrp="1"/>
          </p:cNvSpPr>
          <p:nvPr>
            <p:ph type="title"/>
          </p:nvPr>
        </p:nvSpPr>
        <p:spPr>
          <a:xfrm>
            <a:off x="1115568" y="548640"/>
            <a:ext cx="10168128" cy="117957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2"/>
              </a:buClr>
              <a:buSzPts val="4000"/>
              <a:buFont typeface="Corbel"/>
              <a:buNone/>
            </a:pPr>
            <a:r>
              <a:rPr lang="el-GR">
                <a:solidFill>
                  <a:schemeClr val="accent2"/>
                </a:solidFill>
                <a:latin typeface="Corbel"/>
                <a:ea typeface="Corbel"/>
                <a:cs typeface="Corbel"/>
                <a:sym typeface="Corbel"/>
              </a:rPr>
              <a:t>Επίτευξη υποστηρικτικού περιβάλλοντος</a:t>
            </a:r>
            <a:endParaRPr>
              <a:solidFill>
                <a:schemeClr val="accent2"/>
              </a:solidFill>
              <a:latin typeface="Corbel"/>
              <a:ea typeface="Corbel"/>
              <a:cs typeface="Corbel"/>
              <a:sym typeface="Corbel"/>
            </a:endParaRPr>
          </a:p>
        </p:txBody>
      </p:sp>
      <p:sp>
        <p:nvSpPr>
          <p:cNvPr id="254" name="Google Shape;254;p13"/>
          <p:cNvSpPr txBox="1"/>
          <p:nvPr/>
        </p:nvSpPr>
        <p:spPr>
          <a:xfrm>
            <a:off x="2097964" y="2803849"/>
            <a:ext cx="7772136" cy="2862322"/>
          </a:xfrm>
          <a:prstGeom prst="rect">
            <a:avLst/>
          </a:prstGeom>
          <a:noFill/>
          <a:ln w="76200" cap="flat" cmpd="sng">
            <a:solidFill>
              <a:schemeClr val="accent1"/>
            </a:solidFill>
            <a:prstDash val="solid"/>
            <a:round/>
            <a:headEnd type="none" w="sm" len="sm"/>
            <a:tailEnd type="none" w="sm" len="sm"/>
          </a:ln>
        </p:spPr>
        <p:txBody>
          <a:bodyPr spcFirstLastPara="1" wrap="square" lIns="91425" tIns="45700" rIns="91425" bIns="45700" anchor="t" anchorCtr="0">
            <a:spAutoFit/>
          </a:bodyPr>
          <a:lstStyle/>
          <a:p>
            <a:pPr marL="0" marR="0" lvl="0" indent="0" algn="just" rtl="0">
              <a:spcBef>
                <a:spcPts val="0"/>
              </a:spcBef>
              <a:spcAft>
                <a:spcPts val="0"/>
              </a:spcAft>
              <a:buNone/>
            </a:pPr>
            <a:endParaRPr sz="2000">
              <a:solidFill>
                <a:schemeClr val="dk1"/>
              </a:solidFill>
              <a:latin typeface="Corbel"/>
              <a:ea typeface="Corbel"/>
              <a:cs typeface="Corbel"/>
              <a:sym typeface="Corbel"/>
            </a:endParaRPr>
          </a:p>
          <a:p>
            <a:pPr marL="0" marR="0" lvl="0" indent="0" algn="just" rtl="0">
              <a:spcBef>
                <a:spcPts val="0"/>
              </a:spcBef>
              <a:spcAft>
                <a:spcPts val="0"/>
              </a:spcAft>
              <a:buNone/>
            </a:pPr>
            <a:r>
              <a:rPr lang="el-GR" sz="2000" b="1">
                <a:solidFill>
                  <a:schemeClr val="dk1"/>
                </a:solidFill>
                <a:latin typeface="Corbel"/>
                <a:ea typeface="Corbel"/>
                <a:cs typeface="Corbel"/>
                <a:sym typeface="Corbel"/>
              </a:rPr>
              <a:t>Η προώθηση υποστηρικτικών περιβαλλόντων συνήθως απαιτεί εκπαιδευτές διατροφής </a:t>
            </a:r>
            <a:r>
              <a:rPr lang="el-GR" sz="2000">
                <a:solidFill>
                  <a:schemeClr val="dk1"/>
                </a:solidFill>
                <a:latin typeface="Corbel"/>
                <a:ea typeface="Corbel"/>
                <a:cs typeface="Corbel"/>
                <a:sym typeface="Corbel"/>
              </a:rPr>
              <a:t>ώστε να εκπαιδεύσουν ένα διαφορετικό κοινό, αυτό των παρόχων τροφίμων και υπηρεσιών, βασικών διαμορφωτών λήψης απόφασης και άλλων που ασκούν επιρροή και να δουλέψουν μαζί τους για να πετύχουν τους διατροφικούς και τροφικούς στόχους (και τους στόχους για την σωματική δραστηριότητα, όταν χρειάζεται).</a:t>
            </a:r>
            <a:endParaRPr/>
          </a:p>
          <a:p>
            <a:pPr marL="0" marR="0" lvl="0" indent="0" algn="just" rtl="0">
              <a:spcBef>
                <a:spcPts val="0"/>
              </a:spcBef>
              <a:spcAft>
                <a:spcPts val="0"/>
              </a:spcAft>
              <a:buNone/>
            </a:pPr>
            <a:endParaRPr sz="2000">
              <a:solidFill>
                <a:schemeClr val="dk1"/>
              </a:solidFill>
              <a:latin typeface="Corbel"/>
              <a:ea typeface="Corbel"/>
              <a:cs typeface="Corbel"/>
              <a:sym typeface="Corbe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14"/>
          <p:cNvSpPr txBox="1">
            <a:spLocks noGrp="1"/>
          </p:cNvSpPr>
          <p:nvPr>
            <p:ph type="title"/>
          </p:nvPr>
        </p:nvSpPr>
        <p:spPr>
          <a:xfrm>
            <a:off x="1115568" y="548640"/>
            <a:ext cx="10168128" cy="117957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D8D8D8"/>
              </a:buClr>
              <a:buSzPts val="4000"/>
              <a:buFont typeface="Corbel"/>
              <a:buNone/>
            </a:pPr>
            <a:r>
              <a:rPr lang="el-GR" b="1">
                <a:solidFill>
                  <a:srgbClr val="D8D8D8"/>
                </a:solidFill>
                <a:latin typeface="Corbel"/>
                <a:ea typeface="Corbel"/>
                <a:cs typeface="Corbel"/>
                <a:sym typeface="Corbel"/>
              </a:rPr>
              <a:t>Επίτευξη υποστηρικτικού περιβάλλοντος</a:t>
            </a:r>
            <a:endParaRPr b="1">
              <a:solidFill>
                <a:srgbClr val="D8D8D8"/>
              </a:solidFill>
              <a:latin typeface="Corbel"/>
              <a:ea typeface="Corbel"/>
              <a:cs typeface="Corbel"/>
              <a:sym typeface="Corbel"/>
            </a:endParaRPr>
          </a:p>
        </p:txBody>
      </p:sp>
      <p:sp>
        <p:nvSpPr>
          <p:cNvPr id="260" name="Google Shape;260;p14"/>
          <p:cNvSpPr txBox="1"/>
          <p:nvPr/>
        </p:nvSpPr>
        <p:spPr>
          <a:xfrm>
            <a:off x="2955234" y="3033525"/>
            <a:ext cx="5552661" cy="2862322"/>
          </a:xfrm>
          <a:prstGeom prst="rect">
            <a:avLst/>
          </a:prstGeom>
          <a:noFill/>
          <a:ln w="76200" cap="flat" cmpd="sng">
            <a:solidFill>
              <a:srgbClr val="BFBFBF"/>
            </a:solidFill>
            <a:prstDash val="solid"/>
            <a:round/>
            <a:headEnd type="none" w="sm" len="sm"/>
            <a:tailEnd type="none" w="sm" len="sm"/>
          </a:ln>
        </p:spPr>
        <p:txBody>
          <a:bodyPr spcFirstLastPara="1" wrap="square" lIns="91425" tIns="45700" rIns="91425" bIns="45700" anchor="t" anchorCtr="0">
            <a:spAutoFit/>
          </a:bodyPr>
          <a:lstStyle/>
          <a:p>
            <a:pPr marL="0" marR="0" lvl="0" indent="0" algn="just" rtl="0">
              <a:spcBef>
                <a:spcPts val="0"/>
              </a:spcBef>
              <a:spcAft>
                <a:spcPts val="0"/>
              </a:spcAft>
              <a:buNone/>
            </a:pPr>
            <a:r>
              <a:rPr lang="el-GR" sz="2000">
                <a:solidFill>
                  <a:srgbClr val="D8D8D8"/>
                </a:solidFill>
                <a:latin typeface="Corbel"/>
                <a:ea typeface="Corbel"/>
                <a:cs typeface="Corbel"/>
                <a:sym typeface="Corbel"/>
              </a:rPr>
              <a:t>Η προώθηση υποστηρικτικών περιβαλλόντων συνήθως απαιτεί εκπαιδευτές διατροφής ώστε να εκπαιδεύσουν ένα διαφορετικό κοινό, αυτό των παρόχων τροφίμων και υπηρεσιών, βασικών διαμορφωτών λήψης απόφασης και άλλων που ασκούν επιρροή- και να δουλέψουν μαζί τους για να πετύχουν τους διατροφικούς και τροφικούς στόχους (και τους στόχους για την σωματική δραστηριότητα, όταν χρειάζεται).</a:t>
            </a:r>
            <a:endParaRPr sz="2000">
              <a:solidFill>
                <a:srgbClr val="D8D8D8"/>
              </a:solidFill>
              <a:latin typeface="Corbel"/>
              <a:ea typeface="Corbel"/>
              <a:cs typeface="Corbel"/>
              <a:sym typeface="Corbel"/>
            </a:endParaRPr>
          </a:p>
        </p:txBody>
      </p:sp>
      <p:pic>
        <p:nvPicPr>
          <p:cNvPr id="261" name="Google Shape;261;p14"/>
          <p:cNvPicPr preferRelativeResize="0"/>
          <p:nvPr/>
        </p:nvPicPr>
        <p:blipFill rotWithShape="1">
          <a:blip r:embed="rId3">
            <a:alphaModFix/>
          </a:blip>
          <a:srcRect/>
          <a:stretch/>
        </p:blipFill>
        <p:spPr>
          <a:xfrm>
            <a:off x="2294282" y="2146853"/>
            <a:ext cx="7142922" cy="4056490"/>
          </a:xfrm>
          <a:prstGeom prst="rect">
            <a:avLst/>
          </a:prstGeom>
          <a:noFill/>
          <a:ln>
            <a:noFill/>
          </a:ln>
        </p:spPr>
      </p:pic>
      <p:sp>
        <p:nvSpPr>
          <p:cNvPr id="262" name="Google Shape;262;p14"/>
          <p:cNvSpPr txBox="1"/>
          <p:nvPr/>
        </p:nvSpPr>
        <p:spPr>
          <a:xfrm>
            <a:off x="2494721" y="2601636"/>
            <a:ext cx="6742045" cy="2246769"/>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l-GR" sz="2000" u="sng">
                <a:solidFill>
                  <a:schemeClr val="dk1"/>
                </a:solidFill>
                <a:latin typeface="Corbel"/>
                <a:ea typeface="Corbel"/>
                <a:cs typeface="Corbel"/>
                <a:sym typeface="Corbel"/>
              </a:rPr>
              <a:t>Αυτά τα άτομα και οι οργανισμοί μπορεί να περιλαμβάνουν </a:t>
            </a:r>
            <a:r>
              <a:rPr lang="el-GR" sz="2000">
                <a:solidFill>
                  <a:schemeClr val="dk1"/>
                </a:solidFill>
                <a:latin typeface="Corbel"/>
                <a:ea typeface="Corbel"/>
                <a:cs typeface="Corbel"/>
                <a:sym typeface="Corbel"/>
              </a:rPr>
              <a:t>ηγέτες της κοινότητας και οργανισμούς, προσωπικό υπηρεσιών τροφίμων, διευθυντές σχολείων, διαχειριστές στο χώρο εργασίας, φορείς χάραξης πολιτικής σε τοπικό, κρατικό και εθνικό επίπεδο, όπως και τα μέσα, κυβερνητικούς αντιπροσώπους και μη κυβερνητικούς ή εθελοντικούς οργανισμούς.</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Google Shape;267;p15"/>
          <p:cNvSpPr txBox="1">
            <a:spLocks noGrp="1"/>
          </p:cNvSpPr>
          <p:nvPr>
            <p:ph type="title"/>
          </p:nvPr>
        </p:nvSpPr>
        <p:spPr>
          <a:xfrm>
            <a:off x="5049961" y="1227482"/>
            <a:ext cx="6318902" cy="1192695"/>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accent2"/>
              </a:buClr>
              <a:buSzPts val="3600"/>
              <a:buFont typeface="Arial"/>
              <a:buNone/>
            </a:pPr>
            <a:r>
              <a:rPr lang="el-GR" sz="3600" i="0">
                <a:solidFill>
                  <a:schemeClr val="accent2"/>
                </a:solidFill>
                <a:latin typeface="Arial"/>
                <a:ea typeface="Arial"/>
                <a:cs typeface="Arial"/>
                <a:sym typeface="Arial"/>
              </a:rPr>
              <a:t>Ένας Σύγχρονος Ορισμός της Διατροφικής Αγωγής</a:t>
            </a:r>
            <a:endParaRPr sz="3600">
              <a:solidFill>
                <a:schemeClr val="accent2"/>
              </a:solidFill>
            </a:endParaRPr>
          </a:p>
        </p:txBody>
      </p:sp>
      <p:sp>
        <p:nvSpPr>
          <p:cNvPr id="268" name="Google Shape;268;p15"/>
          <p:cNvSpPr txBox="1">
            <a:spLocks noGrp="1"/>
          </p:cNvSpPr>
          <p:nvPr>
            <p:ph type="body" idx="1"/>
          </p:nvPr>
        </p:nvSpPr>
        <p:spPr>
          <a:xfrm>
            <a:off x="5049961" y="3279780"/>
            <a:ext cx="6318902" cy="3376256"/>
          </a:xfrm>
          <a:prstGeom prst="rect">
            <a:avLst/>
          </a:prstGeom>
          <a:noFill/>
          <a:ln>
            <a:noFill/>
          </a:ln>
        </p:spPr>
        <p:txBody>
          <a:bodyPr spcFirstLastPara="1" wrap="square" lIns="91425" tIns="45700" rIns="91425" bIns="45700" anchor="t" anchorCtr="0">
            <a:noAutofit/>
          </a:bodyPr>
          <a:lstStyle/>
          <a:p>
            <a:pPr marL="228600" lvl="0" indent="-228600" algn="just" rtl="0">
              <a:lnSpc>
                <a:spcPct val="110000"/>
              </a:lnSpc>
              <a:spcBef>
                <a:spcPts val="0"/>
              </a:spcBef>
              <a:spcAft>
                <a:spcPts val="0"/>
              </a:spcAft>
              <a:buClr>
                <a:schemeClr val="dk1"/>
              </a:buClr>
              <a:buSzPts val="2000"/>
              <a:buNone/>
            </a:pPr>
            <a:r>
              <a:rPr lang="el-GR" sz="2000">
                <a:latin typeface="Corbel"/>
                <a:ea typeface="Corbel"/>
                <a:cs typeface="Corbel"/>
                <a:sym typeface="Corbel"/>
              </a:rPr>
              <a:t>    H διατροφική αγωγή ορίζεται ως κάθε συνδυασμός εκπαιδευτικών στρατηγικών, συνοδευόμενων από περιβαλλοντικές υποστηρίξεις, </a:t>
            </a:r>
            <a:r>
              <a:rPr lang="el-GR" sz="2000" b="1">
                <a:latin typeface="Corbel"/>
                <a:ea typeface="Corbel"/>
                <a:cs typeface="Corbel"/>
                <a:sym typeface="Corbel"/>
              </a:rPr>
              <a:t>σχεδιασμένες</a:t>
            </a:r>
            <a:r>
              <a:rPr lang="el-GR" sz="2000">
                <a:latin typeface="Corbel"/>
                <a:ea typeface="Corbel"/>
                <a:cs typeface="Corbel"/>
                <a:sym typeface="Corbel"/>
              </a:rPr>
              <a:t> να διευκολύνουν την εθελοντική υιοθεσία επιλογών τροφίμων και άλλων τροφικών και σχετικών με τη διατροφή συμπεριφορών που ευνοούν την υγεία και την ευεξία και που παρέχονται μέσω πολλών αξιών, συμπεριλαμβάνοντας δράσεις σε ατομικό, θεσμικό, κοινοτικό και πολιτικό επίπεδο.</a:t>
            </a:r>
            <a:endParaRPr sz="2000">
              <a:latin typeface="Corbel"/>
              <a:ea typeface="Corbel"/>
              <a:cs typeface="Corbel"/>
              <a:sym typeface="Corbel"/>
            </a:endParaRPr>
          </a:p>
        </p:txBody>
      </p:sp>
      <p:pic>
        <p:nvPicPr>
          <p:cNvPr id="269" name="Google Shape;269;p15"/>
          <p:cNvPicPr preferRelativeResize="0">
            <a:picLocks noGrp="1"/>
          </p:cNvPicPr>
          <p:nvPr>
            <p:ph type="pic" idx="2"/>
          </p:nvPr>
        </p:nvPicPr>
        <p:blipFill rotWithShape="1">
          <a:blip r:embed="rId3">
            <a:alphaModFix/>
          </a:blip>
          <a:srcRect l="-607" t="-656" r="1117" b="655"/>
          <a:stretch/>
        </p:blipFill>
        <p:spPr>
          <a:xfrm>
            <a:off x="609909" y="1597293"/>
            <a:ext cx="3789813" cy="366341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16"/>
          <p:cNvSpPr txBox="1">
            <a:spLocks noGrp="1"/>
          </p:cNvSpPr>
          <p:nvPr>
            <p:ph type="title"/>
          </p:nvPr>
        </p:nvSpPr>
        <p:spPr>
          <a:xfrm>
            <a:off x="841248" y="978408"/>
            <a:ext cx="4059936" cy="1106424"/>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2"/>
              </a:buClr>
              <a:buSzPts val="2800"/>
              <a:buFont typeface="Corbel"/>
              <a:buNone/>
            </a:pPr>
            <a:r>
              <a:rPr lang="el-GR">
                <a:solidFill>
                  <a:schemeClr val="accent2"/>
                </a:solidFill>
                <a:latin typeface="Corbel"/>
                <a:ea typeface="Corbel"/>
                <a:cs typeface="Corbel"/>
                <a:sym typeface="Corbel"/>
              </a:rPr>
              <a:t>Σχεδίαση</a:t>
            </a:r>
            <a:endParaRPr>
              <a:solidFill>
                <a:schemeClr val="accent2"/>
              </a:solidFill>
              <a:latin typeface="Corbel"/>
              <a:ea typeface="Corbel"/>
              <a:cs typeface="Corbel"/>
              <a:sym typeface="Corbel"/>
            </a:endParaRPr>
          </a:p>
        </p:txBody>
      </p:sp>
      <p:sp>
        <p:nvSpPr>
          <p:cNvPr id="275" name="Google Shape;275;p16"/>
          <p:cNvSpPr txBox="1">
            <a:spLocks noGrp="1"/>
          </p:cNvSpPr>
          <p:nvPr>
            <p:ph type="body" idx="1"/>
          </p:nvPr>
        </p:nvSpPr>
        <p:spPr>
          <a:xfrm>
            <a:off x="586144" y="2292626"/>
            <a:ext cx="4315040" cy="4055166"/>
          </a:xfrm>
          <a:prstGeom prst="rect">
            <a:avLst/>
          </a:prstGeom>
          <a:noFill/>
          <a:ln>
            <a:noFill/>
          </a:ln>
        </p:spPr>
        <p:txBody>
          <a:bodyPr spcFirstLastPara="1" wrap="square" lIns="91425" tIns="45700" rIns="91425" bIns="45700" anchor="t" anchorCtr="0">
            <a:noAutofit/>
          </a:bodyPr>
          <a:lstStyle/>
          <a:p>
            <a:pPr marL="0" lvl="0" indent="0" algn="just" rtl="0">
              <a:lnSpc>
                <a:spcPct val="110000"/>
              </a:lnSpc>
              <a:spcBef>
                <a:spcPts val="0"/>
              </a:spcBef>
              <a:spcAft>
                <a:spcPts val="0"/>
              </a:spcAft>
              <a:buClr>
                <a:schemeClr val="dk1"/>
              </a:buClr>
              <a:buSzPts val="2000"/>
              <a:buNone/>
            </a:pPr>
            <a:r>
              <a:rPr lang="el-GR" sz="2000">
                <a:latin typeface="Corbel"/>
                <a:ea typeface="Corbel"/>
                <a:cs typeface="Corbel"/>
                <a:sym typeface="Corbel"/>
              </a:rPr>
              <a:t>Σημαίνει ότι η διατροφική αγωγή είναι μια συστηματικά σχεδιασμένη σειρά δράσεων και μπορεί να επιτευχθεί μέσω πολλών χώρων (σχολεία, κοινότητες, χώροι εργασίας, κλινικές, μέσα μαζικής ενημέρωσης).</a:t>
            </a:r>
            <a:endParaRPr sz="2000">
              <a:latin typeface="Corbel"/>
              <a:ea typeface="Corbel"/>
              <a:cs typeface="Corbel"/>
              <a:sym typeface="Corbel"/>
            </a:endParaRPr>
          </a:p>
          <a:p>
            <a:pPr marL="342900" lvl="0" indent="-342900" algn="just" rtl="0">
              <a:lnSpc>
                <a:spcPct val="110000"/>
              </a:lnSpc>
              <a:spcBef>
                <a:spcPts val="1000"/>
              </a:spcBef>
              <a:spcAft>
                <a:spcPts val="0"/>
              </a:spcAft>
              <a:buClr>
                <a:schemeClr val="dk1"/>
              </a:buClr>
              <a:buSzPts val="2000"/>
              <a:buFont typeface="Noto Sans Symbols"/>
              <a:buChar char="⮚"/>
            </a:pPr>
            <a:r>
              <a:rPr lang="el-GR" sz="2000">
                <a:latin typeface="Corbel"/>
                <a:ea typeface="Corbel"/>
                <a:cs typeface="Corbel"/>
                <a:sym typeface="Corbel"/>
              </a:rPr>
              <a:t> Μια βήμα-προς-βήμα διαδικασία για συστηματικά σχεδιασμένη διατροφική αγωγή, ονομάζεται </a:t>
            </a:r>
            <a:r>
              <a:rPr lang="el-GR" sz="2000" b="1">
                <a:latin typeface="Corbel"/>
                <a:ea typeface="Corbel"/>
                <a:cs typeface="Corbel"/>
                <a:sym typeface="Corbel"/>
              </a:rPr>
              <a:t>ΣΧΕΔΙΑΣΜΟΣ</a:t>
            </a:r>
            <a:r>
              <a:rPr lang="el-GR" sz="2000">
                <a:latin typeface="Corbel"/>
                <a:ea typeface="Corbel"/>
                <a:cs typeface="Corbel"/>
                <a:sym typeface="Corbel"/>
              </a:rPr>
              <a:t>.</a:t>
            </a:r>
            <a:endParaRPr sz="2000">
              <a:latin typeface="Corbel"/>
              <a:ea typeface="Corbel"/>
              <a:cs typeface="Corbel"/>
              <a:sym typeface="Corbel"/>
            </a:endParaRPr>
          </a:p>
        </p:txBody>
      </p:sp>
      <p:pic>
        <p:nvPicPr>
          <p:cNvPr id="276" name="Google Shape;276;p16" descr="group of professionals sitting in a circle"/>
          <p:cNvPicPr preferRelativeResize="0">
            <a:picLocks noGrp="1"/>
          </p:cNvPicPr>
          <p:nvPr>
            <p:ph type="pic" idx="4"/>
          </p:nvPr>
        </p:nvPicPr>
        <p:blipFill rotWithShape="1">
          <a:blip r:embed="rId3">
            <a:alphaModFix/>
          </a:blip>
          <a:srcRect t="58" b="59"/>
          <a:stretch/>
        </p:blipFill>
        <p:spPr>
          <a:xfrm>
            <a:off x="7775001" y="431245"/>
            <a:ext cx="2227558" cy="1816098"/>
          </a:xfrm>
          <a:prstGeom prst="rect">
            <a:avLst/>
          </a:prstGeom>
          <a:noFill/>
          <a:ln>
            <a:noFill/>
          </a:ln>
        </p:spPr>
      </p:pic>
      <p:pic>
        <p:nvPicPr>
          <p:cNvPr id="277" name="Google Shape;277;p16"/>
          <p:cNvPicPr preferRelativeResize="0">
            <a:picLocks noGrp="1"/>
          </p:cNvPicPr>
          <p:nvPr>
            <p:ph type="pic" idx="3"/>
          </p:nvPr>
        </p:nvPicPr>
        <p:blipFill rotWithShape="1">
          <a:blip r:embed="rId4">
            <a:alphaModFix/>
          </a:blip>
          <a:srcRect l="13255" r="13254"/>
          <a:stretch/>
        </p:blipFill>
        <p:spPr>
          <a:xfrm>
            <a:off x="5470912" y="1384577"/>
            <a:ext cx="2227558" cy="1816098"/>
          </a:xfrm>
          <a:prstGeom prst="rect">
            <a:avLst/>
          </a:prstGeom>
          <a:noFill/>
          <a:ln>
            <a:noFill/>
          </a:ln>
        </p:spPr>
      </p:pic>
      <p:pic>
        <p:nvPicPr>
          <p:cNvPr id="278" name="Google Shape;278;p16"/>
          <p:cNvPicPr preferRelativeResize="0">
            <a:picLocks noGrp="1"/>
          </p:cNvPicPr>
          <p:nvPr>
            <p:ph type="pic" idx="2"/>
          </p:nvPr>
        </p:nvPicPr>
        <p:blipFill rotWithShape="1">
          <a:blip r:embed="rId5">
            <a:alphaModFix/>
          </a:blip>
          <a:srcRect l="40059" t="32912" r="24053" b="18544"/>
          <a:stretch/>
        </p:blipFill>
        <p:spPr>
          <a:xfrm>
            <a:off x="6427304" y="3287051"/>
            <a:ext cx="4863548" cy="3139704"/>
          </a:xfrm>
          <a:prstGeom prst="rect">
            <a:avLst/>
          </a:prstGeom>
          <a:noFill/>
          <a:ln>
            <a:noFill/>
          </a:ln>
        </p:spPr>
      </p:pic>
      <p:pic>
        <p:nvPicPr>
          <p:cNvPr id="279" name="Google Shape;279;p16"/>
          <p:cNvPicPr preferRelativeResize="0"/>
          <p:nvPr/>
        </p:nvPicPr>
        <p:blipFill rotWithShape="1">
          <a:blip r:embed="rId6">
            <a:alphaModFix/>
          </a:blip>
          <a:srcRect/>
          <a:stretch/>
        </p:blipFill>
        <p:spPr>
          <a:xfrm>
            <a:off x="10079090" y="1384577"/>
            <a:ext cx="2074562" cy="1807534"/>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Google Shape;284;p17"/>
          <p:cNvSpPr txBox="1">
            <a:spLocks noGrp="1"/>
          </p:cNvSpPr>
          <p:nvPr>
            <p:ph type="title"/>
          </p:nvPr>
        </p:nvSpPr>
        <p:spPr>
          <a:xfrm>
            <a:off x="841248" y="978408"/>
            <a:ext cx="4059936" cy="1106424"/>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D8D8D8"/>
              </a:buClr>
              <a:buSzPts val="2800"/>
              <a:buFont typeface="Corbel"/>
              <a:buNone/>
            </a:pPr>
            <a:r>
              <a:rPr lang="el-GR">
                <a:solidFill>
                  <a:srgbClr val="D8D8D8"/>
                </a:solidFill>
                <a:latin typeface="Corbel"/>
                <a:ea typeface="Corbel"/>
                <a:cs typeface="Corbel"/>
                <a:sym typeface="Corbel"/>
              </a:rPr>
              <a:t>Σχεδίαση</a:t>
            </a:r>
            <a:endParaRPr>
              <a:solidFill>
                <a:srgbClr val="D8D8D8"/>
              </a:solidFill>
              <a:latin typeface="Corbel"/>
              <a:ea typeface="Corbel"/>
              <a:cs typeface="Corbel"/>
              <a:sym typeface="Corbel"/>
            </a:endParaRPr>
          </a:p>
        </p:txBody>
      </p:sp>
      <p:sp>
        <p:nvSpPr>
          <p:cNvPr id="285" name="Google Shape;285;p17"/>
          <p:cNvSpPr txBox="1">
            <a:spLocks noGrp="1"/>
          </p:cNvSpPr>
          <p:nvPr>
            <p:ph type="body" idx="1"/>
          </p:nvPr>
        </p:nvSpPr>
        <p:spPr>
          <a:xfrm>
            <a:off x="586144" y="2292626"/>
            <a:ext cx="4315040" cy="4055166"/>
          </a:xfrm>
          <a:prstGeom prst="rect">
            <a:avLst/>
          </a:prstGeom>
          <a:noFill/>
          <a:ln>
            <a:noFill/>
          </a:ln>
        </p:spPr>
        <p:txBody>
          <a:bodyPr spcFirstLastPara="1" wrap="square" lIns="91425" tIns="45700" rIns="91425" bIns="45700" anchor="t" anchorCtr="0">
            <a:noAutofit/>
          </a:bodyPr>
          <a:lstStyle/>
          <a:p>
            <a:pPr marL="0" lvl="0" indent="0" algn="just" rtl="0">
              <a:lnSpc>
                <a:spcPct val="110000"/>
              </a:lnSpc>
              <a:spcBef>
                <a:spcPts val="0"/>
              </a:spcBef>
              <a:spcAft>
                <a:spcPts val="0"/>
              </a:spcAft>
              <a:buClr>
                <a:srgbClr val="D8D8D8"/>
              </a:buClr>
              <a:buSzPts val="2000"/>
              <a:buNone/>
            </a:pPr>
            <a:r>
              <a:rPr lang="el-GR" sz="2000">
                <a:solidFill>
                  <a:srgbClr val="D8D8D8"/>
                </a:solidFill>
                <a:latin typeface="Corbel"/>
                <a:ea typeface="Corbel"/>
                <a:cs typeface="Corbel"/>
                <a:sym typeface="Corbel"/>
              </a:rPr>
              <a:t>Σημαίνει ότι η διατροφική αγωγή είναι μια συστηματικά σχεδιασμένη σειρά δράσεων και μπορεί να επιτευχθεί μέσω πολλών χώρων (σχολεία, κοινότητες, χώροι εργασίας, κλινικές και μέσω των μέσων μαζικής ενημέρωσης).</a:t>
            </a:r>
            <a:endParaRPr sz="2000">
              <a:solidFill>
                <a:srgbClr val="D8D8D8"/>
              </a:solidFill>
              <a:latin typeface="Corbel"/>
              <a:ea typeface="Corbel"/>
              <a:cs typeface="Corbel"/>
              <a:sym typeface="Corbel"/>
            </a:endParaRPr>
          </a:p>
          <a:p>
            <a:pPr marL="342900" lvl="0" indent="-342900" algn="just" rtl="0">
              <a:lnSpc>
                <a:spcPct val="110000"/>
              </a:lnSpc>
              <a:spcBef>
                <a:spcPts val="1000"/>
              </a:spcBef>
              <a:spcAft>
                <a:spcPts val="0"/>
              </a:spcAft>
              <a:buClr>
                <a:srgbClr val="D8D8D8"/>
              </a:buClr>
              <a:buSzPts val="2000"/>
              <a:buFont typeface="Noto Sans Symbols"/>
              <a:buChar char="⮚"/>
            </a:pPr>
            <a:r>
              <a:rPr lang="el-GR" sz="2000">
                <a:solidFill>
                  <a:srgbClr val="D8D8D8"/>
                </a:solidFill>
                <a:latin typeface="Corbel"/>
                <a:ea typeface="Corbel"/>
                <a:cs typeface="Corbel"/>
                <a:sym typeface="Corbel"/>
              </a:rPr>
              <a:t> Μια βήμα-προς-βήμα διαδικασία για συστηματικά σχεδιασμένη διατροφική αγωγή, ονομάζεται </a:t>
            </a:r>
            <a:r>
              <a:rPr lang="el-GR" sz="2000" b="1">
                <a:solidFill>
                  <a:srgbClr val="D8D8D8"/>
                </a:solidFill>
                <a:latin typeface="Corbel"/>
                <a:ea typeface="Corbel"/>
                <a:cs typeface="Corbel"/>
                <a:sym typeface="Corbel"/>
              </a:rPr>
              <a:t>ΣΧΕΔΙΑΣΜΟΣ</a:t>
            </a:r>
            <a:r>
              <a:rPr lang="el-GR" sz="2000">
                <a:solidFill>
                  <a:srgbClr val="D8D8D8"/>
                </a:solidFill>
                <a:latin typeface="Corbel"/>
                <a:ea typeface="Corbel"/>
                <a:cs typeface="Corbel"/>
                <a:sym typeface="Corbel"/>
              </a:rPr>
              <a:t>.</a:t>
            </a:r>
            <a:endParaRPr sz="2000">
              <a:solidFill>
                <a:srgbClr val="D8D8D8"/>
              </a:solidFill>
              <a:latin typeface="Corbel"/>
              <a:ea typeface="Corbel"/>
              <a:cs typeface="Corbel"/>
              <a:sym typeface="Corbel"/>
            </a:endParaRPr>
          </a:p>
        </p:txBody>
      </p:sp>
      <p:pic>
        <p:nvPicPr>
          <p:cNvPr id="286" name="Google Shape;286;p17" descr="group of professionals sitting in a circle"/>
          <p:cNvPicPr preferRelativeResize="0">
            <a:picLocks noGrp="1"/>
          </p:cNvPicPr>
          <p:nvPr>
            <p:ph type="pic" idx="4"/>
          </p:nvPr>
        </p:nvPicPr>
        <p:blipFill rotWithShape="1">
          <a:blip r:embed="rId3">
            <a:alphaModFix/>
          </a:blip>
          <a:srcRect t="58" b="59"/>
          <a:stretch/>
        </p:blipFill>
        <p:spPr>
          <a:xfrm>
            <a:off x="7775001" y="431245"/>
            <a:ext cx="2227558" cy="1816098"/>
          </a:xfrm>
          <a:prstGeom prst="rect">
            <a:avLst/>
          </a:prstGeom>
          <a:noFill/>
          <a:ln>
            <a:noFill/>
          </a:ln>
        </p:spPr>
      </p:pic>
      <p:pic>
        <p:nvPicPr>
          <p:cNvPr id="287" name="Google Shape;287;p17"/>
          <p:cNvPicPr preferRelativeResize="0">
            <a:picLocks noGrp="1"/>
          </p:cNvPicPr>
          <p:nvPr>
            <p:ph type="pic" idx="3"/>
          </p:nvPr>
        </p:nvPicPr>
        <p:blipFill rotWithShape="1">
          <a:blip r:embed="rId4">
            <a:alphaModFix/>
          </a:blip>
          <a:srcRect l="13255" r="13254"/>
          <a:stretch/>
        </p:blipFill>
        <p:spPr>
          <a:xfrm>
            <a:off x="5470912" y="1384577"/>
            <a:ext cx="2227558" cy="1816098"/>
          </a:xfrm>
          <a:prstGeom prst="rect">
            <a:avLst/>
          </a:prstGeom>
          <a:noFill/>
          <a:ln>
            <a:noFill/>
          </a:ln>
        </p:spPr>
      </p:pic>
      <p:pic>
        <p:nvPicPr>
          <p:cNvPr id="288" name="Google Shape;288;p17"/>
          <p:cNvPicPr preferRelativeResize="0">
            <a:picLocks noGrp="1"/>
          </p:cNvPicPr>
          <p:nvPr>
            <p:ph type="pic" idx="2"/>
          </p:nvPr>
        </p:nvPicPr>
        <p:blipFill rotWithShape="1">
          <a:blip r:embed="rId5">
            <a:alphaModFix/>
          </a:blip>
          <a:srcRect l="40059" t="32912" r="24053" b="18544"/>
          <a:stretch/>
        </p:blipFill>
        <p:spPr>
          <a:xfrm>
            <a:off x="6427304" y="3287051"/>
            <a:ext cx="4863548" cy="3139704"/>
          </a:xfrm>
          <a:prstGeom prst="rect">
            <a:avLst/>
          </a:prstGeom>
          <a:noFill/>
          <a:ln>
            <a:noFill/>
          </a:ln>
        </p:spPr>
      </p:pic>
      <p:pic>
        <p:nvPicPr>
          <p:cNvPr id="289" name="Google Shape;289;p17"/>
          <p:cNvPicPr preferRelativeResize="0"/>
          <p:nvPr/>
        </p:nvPicPr>
        <p:blipFill rotWithShape="1">
          <a:blip r:embed="rId6">
            <a:alphaModFix/>
          </a:blip>
          <a:srcRect/>
          <a:stretch/>
        </p:blipFill>
        <p:spPr>
          <a:xfrm>
            <a:off x="10079090" y="1384577"/>
            <a:ext cx="2074562" cy="1807534"/>
          </a:xfrm>
          <a:prstGeom prst="rect">
            <a:avLst/>
          </a:prstGeom>
          <a:noFill/>
          <a:ln>
            <a:noFill/>
          </a:ln>
        </p:spPr>
      </p:pic>
      <p:pic>
        <p:nvPicPr>
          <p:cNvPr id="290" name="Google Shape;290;p17"/>
          <p:cNvPicPr preferRelativeResize="0"/>
          <p:nvPr/>
        </p:nvPicPr>
        <p:blipFill rotWithShape="1">
          <a:blip r:embed="rId7">
            <a:alphaModFix/>
          </a:blip>
          <a:srcRect/>
          <a:stretch/>
        </p:blipFill>
        <p:spPr>
          <a:xfrm flipH="1">
            <a:off x="2189441" y="1531620"/>
            <a:ext cx="6598568" cy="3631920"/>
          </a:xfrm>
          <a:prstGeom prst="rect">
            <a:avLst/>
          </a:prstGeom>
          <a:noFill/>
          <a:ln>
            <a:noFill/>
          </a:ln>
        </p:spPr>
      </p:pic>
      <p:sp>
        <p:nvSpPr>
          <p:cNvPr id="291" name="Google Shape;291;p17"/>
          <p:cNvSpPr txBox="1"/>
          <p:nvPr/>
        </p:nvSpPr>
        <p:spPr>
          <a:xfrm>
            <a:off x="2861651" y="1878578"/>
            <a:ext cx="5218522" cy="1938992"/>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l-GR" sz="2000">
                <a:solidFill>
                  <a:schemeClr val="lt1"/>
                </a:solidFill>
                <a:latin typeface="Corbel"/>
                <a:ea typeface="Corbel"/>
                <a:cs typeface="Corbel"/>
                <a:sym typeface="Corbel"/>
              </a:rPr>
              <a:t>Η άτυπη, συχνά εντατική «Διατροφική αγωγή» διεξάγεται από θεσμούς όπως η οικογένεια, οι επιχειρήσεις, οι εφημερίδες, τα περιοδικά, το ραδιόφωνο, οι τηλεοπτικοί σταθμοί και το διαδίκτυο, όπου η αξιοπιστία της πληροφορίας </a:t>
            </a:r>
            <a:r>
              <a:rPr lang="el-GR" sz="2000" b="1">
                <a:solidFill>
                  <a:schemeClr val="lt1"/>
                </a:solidFill>
                <a:latin typeface="Corbel"/>
                <a:ea typeface="Corbel"/>
                <a:cs typeface="Corbel"/>
                <a:sym typeface="Corbel"/>
              </a:rPr>
              <a:t>ποικίλλει σε διαφορετικούς βαθμούς</a:t>
            </a:r>
            <a:r>
              <a:rPr lang="el-GR" sz="2000">
                <a:solidFill>
                  <a:schemeClr val="lt1"/>
                </a:solidFill>
                <a:latin typeface="Corbel"/>
                <a:ea typeface="Corbel"/>
                <a:cs typeface="Corbel"/>
                <a:sym typeface="Corbel"/>
              </a:rPr>
              <a:t>.</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6" name="Google Shape;296;p18"/>
          <p:cNvSpPr txBox="1">
            <a:spLocks noGrp="1"/>
          </p:cNvSpPr>
          <p:nvPr>
            <p:ph type="title"/>
          </p:nvPr>
        </p:nvSpPr>
        <p:spPr>
          <a:xfrm>
            <a:off x="5049961" y="1227482"/>
            <a:ext cx="6318902" cy="1192695"/>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accent2"/>
              </a:buClr>
              <a:buSzPts val="3600"/>
              <a:buFont typeface="Arial"/>
              <a:buNone/>
            </a:pPr>
            <a:r>
              <a:rPr lang="el-GR" sz="3600" i="0">
                <a:solidFill>
                  <a:schemeClr val="accent2"/>
                </a:solidFill>
                <a:latin typeface="Arial"/>
                <a:ea typeface="Arial"/>
                <a:cs typeface="Arial"/>
                <a:sym typeface="Arial"/>
              </a:rPr>
              <a:t>Ένας Σύγχρονος Ορισμός της Διατροφικής Αγωγής</a:t>
            </a:r>
            <a:endParaRPr sz="3600">
              <a:solidFill>
                <a:schemeClr val="accent2"/>
              </a:solidFill>
            </a:endParaRPr>
          </a:p>
        </p:txBody>
      </p:sp>
      <p:sp>
        <p:nvSpPr>
          <p:cNvPr id="297" name="Google Shape;297;p18"/>
          <p:cNvSpPr txBox="1">
            <a:spLocks noGrp="1"/>
          </p:cNvSpPr>
          <p:nvPr>
            <p:ph type="body" idx="1"/>
          </p:nvPr>
        </p:nvSpPr>
        <p:spPr>
          <a:xfrm>
            <a:off x="5049961" y="3279780"/>
            <a:ext cx="6318902" cy="3376256"/>
          </a:xfrm>
          <a:prstGeom prst="rect">
            <a:avLst/>
          </a:prstGeom>
          <a:noFill/>
          <a:ln>
            <a:noFill/>
          </a:ln>
        </p:spPr>
        <p:txBody>
          <a:bodyPr spcFirstLastPara="1" wrap="square" lIns="91425" tIns="45700" rIns="91425" bIns="45700" anchor="t" anchorCtr="0">
            <a:noAutofit/>
          </a:bodyPr>
          <a:lstStyle/>
          <a:p>
            <a:pPr marL="228600" lvl="0" indent="-228600" algn="just" rtl="0">
              <a:lnSpc>
                <a:spcPct val="110000"/>
              </a:lnSpc>
              <a:spcBef>
                <a:spcPts val="0"/>
              </a:spcBef>
              <a:spcAft>
                <a:spcPts val="0"/>
              </a:spcAft>
              <a:buClr>
                <a:schemeClr val="dk1"/>
              </a:buClr>
              <a:buSzPts val="2000"/>
              <a:buNone/>
            </a:pPr>
            <a:r>
              <a:rPr lang="el-GR" sz="2000">
                <a:latin typeface="Corbel"/>
                <a:ea typeface="Corbel"/>
                <a:cs typeface="Corbel"/>
                <a:sym typeface="Corbel"/>
              </a:rPr>
              <a:t>    H διατροφική αγωγή ορίζεται ως κάθε συνδυασμός εκπαιδευτικών στρατηγικών, συνοδευόμενων από περιβαλλοντικές υποστηρίξεις, σχεδιασμένες να </a:t>
            </a:r>
            <a:r>
              <a:rPr lang="el-GR" sz="2000" b="1">
                <a:latin typeface="Corbel"/>
                <a:ea typeface="Corbel"/>
                <a:cs typeface="Corbel"/>
                <a:sym typeface="Corbel"/>
              </a:rPr>
              <a:t>διευκολύνουν</a:t>
            </a:r>
            <a:r>
              <a:rPr lang="el-GR" sz="2000">
                <a:latin typeface="Corbel"/>
                <a:ea typeface="Corbel"/>
                <a:cs typeface="Corbel"/>
                <a:sym typeface="Corbel"/>
              </a:rPr>
              <a:t> την εθελοντική υιοθεσία επιλογών τροφίμων και άλλων τροφικών και σχετικών με τη διατροφή συμπεριφορών που ευνοούν την υγεία και την ευεξία και που παρέχονται μέσω πολλών αξιών, συμπεριλαμβάνοντας δράσεις σε ατομικό, θεσμικό, κοινοτικό και πολιτικό επίπεδο.</a:t>
            </a:r>
            <a:endParaRPr sz="2000">
              <a:latin typeface="Corbel"/>
              <a:ea typeface="Corbel"/>
              <a:cs typeface="Corbel"/>
              <a:sym typeface="Corbel"/>
            </a:endParaRPr>
          </a:p>
        </p:txBody>
      </p:sp>
      <p:pic>
        <p:nvPicPr>
          <p:cNvPr id="298" name="Google Shape;298;p18"/>
          <p:cNvPicPr preferRelativeResize="0">
            <a:picLocks noGrp="1"/>
          </p:cNvPicPr>
          <p:nvPr>
            <p:ph type="pic" idx="2"/>
          </p:nvPr>
        </p:nvPicPr>
        <p:blipFill rotWithShape="1">
          <a:blip r:embed="rId3">
            <a:alphaModFix/>
          </a:blip>
          <a:srcRect l="-607" t="-656" r="1117" b="655"/>
          <a:stretch/>
        </p:blipFill>
        <p:spPr>
          <a:xfrm>
            <a:off x="609909" y="1597293"/>
            <a:ext cx="3789813" cy="3663414"/>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19"/>
          <p:cNvSpPr txBox="1">
            <a:spLocks noGrp="1"/>
          </p:cNvSpPr>
          <p:nvPr>
            <p:ph type="title"/>
          </p:nvPr>
        </p:nvSpPr>
        <p:spPr>
          <a:xfrm>
            <a:off x="1078992" y="1938528"/>
            <a:ext cx="7013448" cy="299008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2"/>
              </a:buClr>
              <a:buSzPts val="4800"/>
              <a:buFont typeface="Corbel"/>
              <a:buNone/>
            </a:pPr>
            <a:r>
              <a:rPr lang="el-GR" sz="4800">
                <a:solidFill>
                  <a:schemeClr val="accent2"/>
                </a:solidFill>
                <a:latin typeface="Corbel"/>
                <a:ea typeface="Corbel"/>
                <a:cs typeface="Corbel"/>
                <a:sym typeface="Corbel"/>
              </a:rPr>
              <a:t>Διευκόλυνση</a:t>
            </a:r>
            <a:endParaRPr sz="4800">
              <a:solidFill>
                <a:schemeClr val="accent2"/>
              </a:solidFill>
              <a:latin typeface="Corbel"/>
              <a:ea typeface="Corbel"/>
              <a:cs typeface="Corbel"/>
              <a:sym typeface="Corbel"/>
            </a:endParaRPr>
          </a:p>
        </p:txBody>
      </p:sp>
      <p:sp>
        <p:nvSpPr>
          <p:cNvPr id="304" name="Google Shape;304;p19"/>
          <p:cNvSpPr txBox="1">
            <a:spLocks noGrp="1"/>
          </p:cNvSpPr>
          <p:nvPr>
            <p:ph type="body" idx="1"/>
          </p:nvPr>
        </p:nvSpPr>
        <p:spPr>
          <a:xfrm>
            <a:off x="6997148" y="1713440"/>
            <a:ext cx="4304836" cy="3431120"/>
          </a:xfrm>
          <a:prstGeom prst="rect">
            <a:avLst/>
          </a:prstGeom>
          <a:solidFill>
            <a:schemeClr val="accent1"/>
          </a:solidFill>
          <a:ln>
            <a:noFill/>
          </a:ln>
          <a:effectLst>
            <a:outerShdw blurRad="149987" dist="250190" dir="8460000" algn="ctr">
              <a:srgbClr val="000000">
                <a:alpha val="27843"/>
              </a:srgbClr>
            </a:outerShdw>
          </a:effectLst>
        </p:spPr>
        <p:txBody>
          <a:bodyPr spcFirstLastPara="1" wrap="square" lIns="91425" tIns="45700" rIns="91425" bIns="45700" anchor="ctr" anchorCtr="0">
            <a:normAutofit/>
          </a:bodyPr>
          <a:lstStyle/>
          <a:p>
            <a:pPr marL="0" lvl="0" indent="0" algn="ctr" rtl="0">
              <a:lnSpc>
                <a:spcPct val="110000"/>
              </a:lnSpc>
              <a:spcBef>
                <a:spcPts val="0"/>
              </a:spcBef>
              <a:spcAft>
                <a:spcPts val="0"/>
              </a:spcAft>
              <a:buClr>
                <a:schemeClr val="lt1"/>
              </a:buClr>
              <a:buSzPts val="2000"/>
              <a:buNone/>
            </a:pPr>
            <a:endParaRPr sz="2000">
              <a:latin typeface="Corbel"/>
              <a:ea typeface="Corbel"/>
              <a:cs typeface="Corbel"/>
              <a:sym typeface="Corbel"/>
            </a:endParaRPr>
          </a:p>
          <a:p>
            <a:pPr marL="0" lvl="0" indent="0" algn="ctr" rtl="0">
              <a:lnSpc>
                <a:spcPct val="110000"/>
              </a:lnSpc>
              <a:spcBef>
                <a:spcPts val="1000"/>
              </a:spcBef>
              <a:spcAft>
                <a:spcPts val="0"/>
              </a:spcAft>
              <a:buClr>
                <a:schemeClr val="lt1"/>
              </a:buClr>
              <a:buSzPts val="2000"/>
              <a:buNone/>
            </a:pPr>
            <a:r>
              <a:rPr lang="el-GR" sz="2000" b="1">
                <a:latin typeface="Corbel"/>
                <a:ea typeface="Corbel"/>
                <a:cs typeface="Corbel"/>
                <a:sym typeface="Corbel"/>
              </a:rPr>
              <a:t>Χρησιμοποιείται για να δώσει έμφαση στο γεγονός ότι οι εκπαιδευτές μπορούν να βοηθούν τους ανθρώπους να κάνουν σχετικές με τη διατροφή αλλαγές.</a:t>
            </a:r>
            <a:endParaRPr/>
          </a:p>
          <a:p>
            <a:pPr marL="0" lvl="0" indent="0" algn="l" rtl="0">
              <a:lnSpc>
                <a:spcPct val="110000"/>
              </a:lnSpc>
              <a:spcBef>
                <a:spcPts val="1000"/>
              </a:spcBef>
              <a:spcAft>
                <a:spcPts val="0"/>
              </a:spcAft>
              <a:buClr>
                <a:schemeClr val="lt1"/>
              </a:buClr>
              <a:buSzPts val="2800"/>
              <a:buNone/>
            </a:pP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p20"/>
          <p:cNvSpPr txBox="1">
            <a:spLocks noGrp="1"/>
          </p:cNvSpPr>
          <p:nvPr>
            <p:ph type="title"/>
          </p:nvPr>
        </p:nvSpPr>
        <p:spPr>
          <a:xfrm>
            <a:off x="1115568" y="548640"/>
            <a:ext cx="10168128" cy="117957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2"/>
              </a:buClr>
              <a:buSzPts val="3600"/>
              <a:buFont typeface="Corbel"/>
              <a:buNone/>
            </a:pPr>
            <a:r>
              <a:rPr lang="el-GR" sz="3600">
                <a:solidFill>
                  <a:schemeClr val="accent2"/>
                </a:solidFill>
                <a:latin typeface="Corbel"/>
                <a:ea typeface="Corbel"/>
                <a:cs typeface="Corbel"/>
                <a:sym typeface="Corbel"/>
              </a:rPr>
              <a:t>Πώς και γιατί αλλάζουν οι άνθρωποι;</a:t>
            </a:r>
            <a:endParaRPr sz="3600">
              <a:solidFill>
                <a:schemeClr val="accent2"/>
              </a:solidFill>
              <a:latin typeface="Corbel"/>
              <a:ea typeface="Corbel"/>
              <a:cs typeface="Corbel"/>
              <a:sym typeface="Corbel"/>
            </a:endParaRPr>
          </a:p>
        </p:txBody>
      </p:sp>
      <p:sp>
        <p:nvSpPr>
          <p:cNvPr id="310" name="Google Shape;310;p20"/>
          <p:cNvSpPr txBox="1">
            <a:spLocks noGrp="1"/>
          </p:cNvSpPr>
          <p:nvPr>
            <p:ph type="body" idx="3"/>
          </p:nvPr>
        </p:nvSpPr>
        <p:spPr>
          <a:xfrm>
            <a:off x="531281" y="2637801"/>
            <a:ext cx="5365665" cy="3478740"/>
          </a:xfrm>
          <a:prstGeom prst="rect">
            <a:avLst/>
          </a:prstGeom>
          <a:solidFill>
            <a:schemeClr val="accent1"/>
          </a:solidFill>
          <a:ln>
            <a:noFill/>
          </a:ln>
          <a:effectLst>
            <a:outerShdw blurRad="107950" dist="12700" dir="5400000" algn="ctr">
              <a:srgbClr val="000000"/>
            </a:outerShdw>
          </a:effectLst>
        </p:spPr>
        <p:txBody>
          <a:bodyPr spcFirstLastPara="1" wrap="square" lIns="91425" tIns="45700" rIns="91425" bIns="45700" anchor="b" anchorCtr="0">
            <a:normAutofit/>
          </a:bodyPr>
          <a:lstStyle/>
          <a:p>
            <a:pPr marL="0" lvl="0" indent="0" algn="just" rtl="0">
              <a:lnSpc>
                <a:spcPct val="110000"/>
              </a:lnSpc>
              <a:spcBef>
                <a:spcPts val="0"/>
              </a:spcBef>
              <a:spcAft>
                <a:spcPts val="0"/>
              </a:spcAft>
              <a:buClr>
                <a:schemeClr val="lt1"/>
              </a:buClr>
              <a:buSzPts val="2000"/>
              <a:buNone/>
            </a:pPr>
            <a:r>
              <a:rPr lang="el-GR" sz="2000" b="0">
                <a:solidFill>
                  <a:schemeClr val="lt1"/>
                </a:solidFill>
                <a:latin typeface="Corbel"/>
                <a:ea typeface="Corbel"/>
                <a:cs typeface="Corbel"/>
                <a:sym typeface="Corbel"/>
              </a:rPr>
              <a:t>Οι άνθρωποι κάνουν αλλαγές </a:t>
            </a:r>
            <a:r>
              <a:rPr lang="el-GR" sz="2000">
                <a:solidFill>
                  <a:schemeClr val="lt1"/>
                </a:solidFill>
                <a:latin typeface="Corbel"/>
                <a:ea typeface="Corbel"/>
                <a:cs typeface="Corbel"/>
                <a:sym typeface="Corbel"/>
              </a:rPr>
              <a:t>όταν βλέπουν οι ίδιοι την ανάγκη και έχουν τη θέληση να τις κάνουν.</a:t>
            </a:r>
            <a:r>
              <a:rPr lang="el-GR" sz="2000" b="0">
                <a:solidFill>
                  <a:schemeClr val="lt1"/>
                </a:solidFill>
                <a:latin typeface="Corbel"/>
                <a:ea typeface="Corbel"/>
                <a:cs typeface="Corbel"/>
                <a:sym typeface="Corbel"/>
              </a:rPr>
              <a:t> Η κινητοποίηση έρχεται τελικά από τα ίδια τα άτομα, από μέσα τους. </a:t>
            </a:r>
            <a:endParaRPr sz="2000" b="0">
              <a:solidFill>
                <a:schemeClr val="lt1"/>
              </a:solidFill>
              <a:latin typeface="Corbel"/>
              <a:ea typeface="Corbel"/>
              <a:cs typeface="Corbel"/>
              <a:sym typeface="Corbel"/>
            </a:endParaRPr>
          </a:p>
          <a:p>
            <a:pPr marL="0" lvl="0" indent="0" algn="just" rtl="0">
              <a:lnSpc>
                <a:spcPct val="110000"/>
              </a:lnSpc>
              <a:spcBef>
                <a:spcPts val="1000"/>
              </a:spcBef>
              <a:spcAft>
                <a:spcPts val="0"/>
              </a:spcAft>
              <a:buClr>
                <a:schemeClr val="lt1"/>
              </a:buClr>
              <a:buSzPts val="2000"/>
              <a:buNone/>
            </a:pPr>
            <a:r>
              <a:rPr lang="el-GR" sz="2000" b="0">
                <a:solidFill>
                  <a:schemeClr val="lt1"/>
                </a:solidFill>
                <a:latin typeface="Corbel"/>
                <a:ea typeface="Corbel"/>
                <a:cs typeface="Corbel"/>
                <a:sym typeface="Corbel"/>
              </a:rPr>
              <a:t>Οι πράξεις που αφορούν στα τρόφιμα επιλέγονται εθελοντικά λαμβάνοντας υπόψη τις αρχές των ανθρώπων, και τις καταστάσεις και τους στόχους τους σε πιο μακροπρόθεσμο ορίζοντα.</a:t>
            </a:r>
            <a:endParaRPr sz="2000" b="0">
              <a:latin typeface="Corbel"/>
              <a:ea typeface="Corbel"/>
              <a:cs typeface="Corbel"/>
              <a:sym typeface="Corbel"/>
            </a:endParaRPr>
          </a:p>
        </p:txBody>
      </p:sp>
      <p:pic>
        <p:nvPicPr>
          <p:cNvPr id="311" name="Google Shape;311;p20"/>
          <p:cNvPicPr preferRelativeResize="0"/>
          <p:nvPr/>
        </p:nvPicPr>
        <p:blipFill rotWithShape="1">
          <a:blip r:embed="rId3">
            <a:alphaModFix/>
          </a:blip>
          <a:srcRect/>
          <a:stretch/>
        </p:blipFill>
        <p:spPr>
          <a:xfrm>
            <a:off x="6388739" y="2637801"/>
            <a:ext cx="5271980" cy="3478740"/>
          </a:xfrm>
          <a:prstGeom prst="rect">
            <a:avLst/>
          </a:prstGeom>
          <a:noFill/>
          <a:ln>
            <a:noFill/>
          </a:ln>
          <a:effectLst>
            <a:outerShdw blurRad="107950" dist="12700" dir="5400000" algn="ctr">
              <a:srgbClr val="000000"/>
            </a:outerShdw>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Google Shape;316;p21"/>
          <p:cNvSpPr txBox="1">
            <a:spLocks noGrp="1"/>
          </p:cNvSpPr>
          <p:nvPr>
            <p:ph type="title"/>
          </p:nvPr>
        </p:nvSpPr>
        <p:spPr>
          <a:xfrm>
            <a:off x="5084064" y="1039235"/>
            <a:ext cx="6272784" cy="1332904"/>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chemeClr val="accent2"/>
              </a:buClr>
              <a:buSzPct val="100000"/>
              <a:buFont typeface="Corbel"/>
              <a:buNone/>
            </a:pPr>
            <a:r>
              <a:rPr lang="el-GR" sz="5400">
                <a:solidFill>
                  <a:schemeClr val="accent2"/>
                </a:solidFill>
                <a:latin typeface="Corbel"/>
                <a:ea typeface="Corbel"/>
                <a:cs typeface="Corbel"/>
                <a:sym typeface="Corbel"/>
              </a:rPr>
              <a:t>Διατροφική εκπαίδευση</a:t>
            </a:r>
            <a:endParaRPr>
              <a:solidFill>
                <a:schemeClr val="accent2"/>
              </a:solidFill>
              <a:latin typeface="Corbel"/>
              <a:ea typeface="Corbel"/>
              <a:cs typeface="Corbel"/>
              <a:sym typeface="Corbel"/>
            </a:endParaRPr>
          </a:p>
        </p:txBody>
      </p:sp>
      <p:sp>
        <p:nvSpPr>
          <p:cNvPr id="317" name="Google Shape;317;p21"/>
          <p:cNvSpPr txBox="1"/>
          <p:nvPr/>
        </p:nvSpPr>
        <p:spPr>
          <a:xfrm>
            <a:off x="5682664" y="3286539"/>
            <a:ext cx="5075583" cy="2703444"/>
          </a:xfrm>
          <a:prstGeom prst="rect">
            <a:avLst/>
          </a:prstGeom>
          <a:solidFill>
            <a:srgbClr val="FFCC5F"/>
          </a:solidFill>
          <a:ln>
            <a:noFill/>
          </a:ln>
          <a:effectLst>
            <a:outerShdw blurRad="149987" dist="250190" dir="8460000" algn="ctr">
              <a:srgbClr val="000000">
                <a:alpha val="27843"/>
              </a:srgbClr>
            </a:outerShdw>
          </a:effectLst>
        </p:spPr>
        <p:txBody>
          <a:bodyPr spcFirstLastPara="1" wrap="square" lIns="91425" tIns="45700" rIns="91425" bIns="45700" anchor="t" anchorCtr="0">
            <a:normAutofit/>
          </a:bodyPr>
          <a:lstStyle/>
          <a:p>
            <a:pPr marL="0" marR="0" lvl="0" indent="0" algn="ctr" rtl="0">
              <a:lnSpc>
                <a:spcPct val="110000"/>
              </a:lnSpc>
              <a:spcBef>
                <a:spcPts val="0"/>
              </a:spcBef>
              <a:spcAft>
                <a:spcPts val="0"/>
              </a:spcAft>
              <a:buClr>
                <a:schemeClr val="dk1"/>
              </a:buClr>
              <a:buSzPts val="2000"/>
              <a:buFont typeface="Arial"/>
              <a:buNone/>
            </a:pPr>
            <a:endParaRPr sz="2000">
              <a:solidFill>
                <a:schemeClr val="dk1"/>
              </a:solidFill>
              <a:latin typeface="Corbel"/>
              <a:ea typeface="Corbel"/>
              <a:cs typeface="Corbel"/>
              <a:sym typeface="Corbel"/>
            </a:endParaRPr>
          </a:p>
          <a:p>
            <a:pPr marL="0" marR="0" lvl="0" indent="0" algn="ctr" rtl="0">
              <a:lnSpc>
                <a:spcPct val="110000"/>
              </a:lnSpc>
              <a:spcBef>
                <a:spcPts val="1000"/>
              </a:spcBef>
              <a:spcAft>
                <a:spcPts val="0"/>
              </a:spcAft>
              <a:buClr>
                <a:schemeClr val="dk1"/>
              </a:buClr>
              <a:buSzPts val="2000"/>
              <a:buFont typeface="Arial"/>
              <a:buNone/>
            </a:pPr>
            <a:r>
              <a:rPr lang="el-GR" sz="2000">
                <a:solidFill>
                  <a:schemeClr val="dk1"/>
                </a:solidFill>
                <a:latin typeface="Corbel"/>
                <a:ea typeface="Corbel"/>
                <a:cs typeface="Corbel"/>
                <a:sym typeface="Corbel"/>
              </a:rPr>
              <a:t>Η εκπαίδευση για τα τρόφιμα και τη διατροφή και, όταν είναι αρμόζουσα, για τη σωματική δραστηριότητα </a:t>
            </a:r>
            <a:r>
              <a:rPr lang="el-GR" sz="2000" b="1">
                <a:solidFill>
                  <a:schemeClr val="dk1"/>
                </a:solidFill>
                <a:latin typeface="Corbel"/>
                <a:ea typeface="Corbel"/>
                <a:cs typeface="Corbel"/>
                <a:sym typeface="Corbel"/>
              </a:rPr>
              <a:t>είναι σχετική με τη χρήση στρατηγικών που ενισχύουν τα κίνητρα των ανθρώπων. </a:t>
            </a:r>
            <a:endParaRPr/>
          </a:p>
        </p:txBody>
      </p:sp>
      <p:pic>
        <p:nvPicPr>
          <p:cNvPr id="318" name="Google Shape;318;p21"/>
          <p:cNvPicPr preferRelativeResize="0"/>
          <p:nvPr/>
        </p:nvPicPr>
        <p:blipFill rotWithShape="1">
          <a:blip r:embed="rId3">
            <a:alphaModFix/>
          </a:blip>
          <a:srcRect/>
          <a:stretch/>
        </p:blipFill>
        <p:spPr>
          <a:xfrm>
            <a:off x="289503" y="1198478"/>
            <a:ext cx="4377307" cy="4176122"/>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23" name="Google Shape;323;p22"/>
          <p:cNvSpPr txBox="1">
            <a:spLocks noGrp="1"/>
          </p:cNvSpPr>
          <p:nvPr>
            <p:ph type="title"/>
          </p:nvPr>
        </p:nvSpPr>
        <p:spPr>
          <a:xfrm>
            <a:off x="794311" y="1719072"/>
            <a:ext cx="3222050" cy="1709928"/>
          </a:xfrm>
          <a:prstGeom prst="rect">
            <a:avLst/>
          </a:prstGeom>
          <a:noFill/>
          <a:ln>
            <a:noFill/>
          </a:ln>
        </p:spPr>
        <p:txBody>
          <a:bodyPr spcFirstLastPara="1" wrap="square" lIns="91425" tIns="45700" rIns="91425" bIns="45700" anchor="t" anchorCtr="0">
            <a:normAutofit fontScale="90000"/>
          </a:bodyPr>
          <a:lstStyle/>
          <a:p>
            <a:pPr marL="0" lvl="0" indent="0" algn="ctr" rtl="0">
              <a:lnSpc>
                <a:spcPct val="100000"/>
              </a:lnSpc>
              <a:spcBef>
                <a:spcPts val="0"/>
              </a:spcBef>
              <a:spcAft>
                <a:spcPts val="0"/>
              </a:spcAft>
              <a:buClr>
                <a:schemeClr val="accent2"/>
              </a:buClr>
              <a:buSzPct val="100000"/>
              <a:buFont typeface="Corbel"/>
              <a:buNone/>
            </a:pPr>
            <a:r>
              <a:rPr lang="el-GR" sz="4000" b="1">
                <a:solidFill>
                  <a:schemeClr val="accent2"/>
                </a:solidFill>
                <a:latin typeface="Corbel"/>
                <a:ea typeface="Corbel"/>
                <a:cs typeface="Corbel"/>
                <a:sym typeface="Corbel"/>
              </a:rPr>
              <a:t>Η ενίσχυση κινήτρων επιτυγχάνεται:</a:t>
            </a:r>
            <a:endParaRPr sz="4000" b="1">
              <a:solidFill>
                <a:schemeClr val="accent2"/>
              </a:solidFill>
              <a:latin typeface="Corbel"/>
              <a:ea typeface="Corbel"/>
              <a:cs typeface="Corbel"/>
              <a:sym typeface="Corbel"/>
            </a:endParaRPr>
          </a:p>
        </p:txBody>
      </p:sp>
      <p:grpSp>
        <p:nvGrpSpPr>
          <p:cNvPr id="324" name="Google Shape;324;p22"/>
          <p:cNvGrpSpPr/>
          <p:nvPr/>
        </p:nvGrpSpPr>
        <p:grpSpPr>
          <a:xfrm>
            <a:off x="4788984" y="1173358"/>
            <a:ext cx="6895547" cy="4573801"/>
            <a:chOff x="0" y="33671"/>
            <a:chExt cx="6895547" cy="4573801"/>
          </a:xfrm>
        </p:grpSpPr>
        <p:sp>
          <p:nvSpPr>
            <p:cNvPr id="325" name="Google Shape;325;p22"/>
            <p:cNvSpPr/>
            <p:nvPr/>
          </p:nvSpPr>
          <p:spPr>
            <a:xfrm>
              <a:off x="0" y="550272"/>
              <a:ext cx="6895547" cy="882000"/>
            </a:xfrm>
            <a:prstGeom prst="rect">
              <a:avLst/>
            </a:prstGeom>
            <a:solidFill>
              <a:schemeClr val="lt1">
                <a:alpha val="89803"/>
              </a:schemeClr>
            </a:solidFill>
            <a:ln w="9525" cap="flat" cmpd="sng">
              <a:solidFill>
                <a:schemeClr val="accen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22"/>
            <p:cNvSpPr/>
            <p:nvPr/>
          </p:nvSpPr>
          <p:spPr>
            <a:xfrm>
              <a:off x="344777" y="33671"/>
              <a:ext cx="4826882" cy="1033200"/>
            </a:xfrm>
            <a:prstGeom prst="roundRect">
              <a:avLst>
                <a:gd name="adj" fmla="val 16667"/>
              </a:avLst>
            </a:prstGeom>
            <a:gradFill>
              <a:gsLst>
                <a:gs pos="0">
                  <a:srgbClr val="FFD09A"/>
                </a:gs>
                <a:gs pos="50000">
                  <a:srgbClr val="FFC88D"/>
                </a:gs>
                <a:gs pos="100000">
                  <a:srgbClr val="FFC378"/>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22"/>
            <p:cNvSpPr txBox="1"/>
            <p:nvPr/>
          </p:nvSpPr>
          <p:spPr>
            <a:xfrm>
              <a:off x="395214" y="84108"/>
              <a:ext cx="4726008" cy="932326"/>
            </a:xfrm>
            <a:prstGeom prst="rect">
              <a:avLst/>
            </a:prstGeom>
            <a:noFill/>
            <a:ln>
              <a:noFill/>
            </a:ln>
          </p:spPr>
          <p:txBody>
            <a:bodyPr spcFirstLastPara="1" wrap="square" lIns="182425" tIns="0" rIns="182425" bIns="0" anchor="ctr" anchorCtr="0">
              <a:noAutofit/>
            </a:bodyPr>
            <a:lstStyle/>
            <a:p>
              <a:pPr marL="0" marR="0" lvl="0" indent="0" algn="ctr" rtl="0">
                <a:lnSpc>
                  <a:spcPct val="90000"/>
                </a:lnSpc>
                <a:spcBef>
                  <a:spcPts val="0"/>
                </a:spcBef>
                <a:spcAft>
                  <a:spcPts val="0"/>
                </a:spcAft>
                <a:buClr>
                  <a:schemeClr val="dk1"/>
                </a:buClr>
                <a:buSzPts val="2000"/>
                <a:buFont typeface="Corbel"/>
                <a:buNone/>
              </a:pPr>
              <a:r>
                <a:rPr lang="el-GR" sz="2000">
                  <a:solidFill>
                    <a:schemeClr val="dk1"/>
                  </a:solidFill>
                  <a:latin typeface="Corbel"/>
                  <a:ea typeface="Corbel"/>
                  <a:cs typeface="Corbel"/>
                  <a:sym typeface="Corbel"/>
                </a:rPr>
                <a:t>Περιλαμβάνοντας αποτελεσματική επικοινωνία</a:t>
              </a:r>
              <a:endParaRPr sz="2000">
                <a:solidFill>
                  <a:schemeClr val="dk1"/>
                </a:solidFill>
                <a:latin typeface="Corbel"/>
                <a:ea typeface="Corbel"/>
                <a:cs typeface="Corbel"/>
                <a:sym typeface="Corbel"/>
              </a:endParaRPr>
            </a:p>
          </p:txBody>
        </p:sp>
        <p:sp>
          <p:nvSpPr>
            <p:cNvPr id="328" name="Google Shape;328;p22"/>
            <p:cNvSpPr/>
            <p:nvPr/>
          </p:nvSpPr>
          <p:spPr>
            <a:xfrm>
              <a:off x="0" y="2137872"/>
              <a:ext cx="6895547" cy="882000"/>
            </a:xfrm>
            <a:prstGeom prst="rect">
              <a:avLst/>
            </a:prstGeom>
            <a:solidFill>
              <a:schemeClr val="lt1">
                <a:alpha val="89803"/>
              </a:schemeClr>
            </a:solidFill>
            <a:ln w="9525" cap="flat" cmpd="sng">
              <a:solidFill>
                <a:schemeClr val="accen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22"/>
            <p:cNvSpPr/>
            <p:nvPr/>
          </p:nvSpPr>
          <p:spPr>
            <a:xfrm>
              <a:off x="344777" y="1621272"/>
              <a:ext cx="4826882" cy="1033200"/>
            </a:xfrm>
            <a:prstGeom prst="roundRect">
              <a:avLst>
                <a:gd name="adj" fmla="val 16667"/>
              </a:avLst>
            </a:prstGeom>
            <a:gradFill>
              <a:gsLst>
                <a:gs pos="0">
                  <a:srgbClr val="FFD09A"/>
                </a:gs>
                <a:gs pos="50000">
                  <a:srgbClr val="FFC88D"/>
                </a:gs>
                <a:gs pos="100000">
                  <a:srgbClr val="FFC378"/>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22"/>
            <p:cNvSpPr txBox="1"/>
            <p:nvPr/>
          </p:nvSpPr>
          <p:spPr>
            <a:xfrm>
              <a:off x="395214" y="1671709"/>
              <a:ext cx="4726008" cy="932326"/>
            </a:xfrm>
            <a:prstGeom prst="rect">
              <a:avLst/>
            </a:prstGeom>
            <a:noFill/>
            <a:ln>
              <a:noFill/>
            </a:ln>
          </p:spPr>
          <p:txBody>
            <a:bodyPr spcFirstLastPara="1" wrap="square" lIns="182425" tIns="0" rIns="182425" bIns="0" anchor="ctr" anchorCtr="0">
              <a:noAutofit/>
            </a:bodyPr>
            <a:lstStyle/>
            <a:p>
              <a:pPr marL="0" marR="0" lvl="0" indent="0" algn="ctr" rtl="0">
                <a:lnSpc>
                  <a:spcPct val="90000"/>
                </a:lnSpc>
                <a:spcBef>
                  <a:spcPts val="0"/>
                </a:spcBef>
                <a:spcAft>
                  <a:spcPts val="0"/>
                </a:spcAft>
                <a:buClr>
                  <a:schemeClr val="dk1"/>
                </a:buClr>
                <a:buSzPts val="2000"/>
                <a:buFont typeface="Avenir"/>
                <a:buNone/>
              </a:pPr>
              <a:r>
                <a:rPr lang="el-GR" sz="2000">
                  <a:solidFill>
                    <a:schemeClr val="dk1"/>
                  </a:solidFill>
                  <a:latin typeface="Avenir"/>
                  <a:ea typeface="Avenir"/>
                  <a:cs typeface="Avenir"/>
                  <a:sym typeface="Avenir"/>
                </a:rPr>
                <a:t>Ενθαρρύνοντας την αυτοκατανόηση και την περίσκεψη</a:t>
              </a:r>
              <a:endParaRPr sz="2000">
                <a:solidFill>
                  <a:schemeClr val="dk1"/>
                </a:solidFill>
                <a:latin typeface="Corbel"/>
                <a:ea typeface="Corbel"/>
                <a:cs typeface="Corbel"/>
                <a:sym typeface="Corbel"/>
              </a:endParaRPr>
            </a:p>
          </p:txBody>
        </p:sp>
        <p:sp>
          <p:nvSpPr>
            <p:cNvPr id="331" name="Google Shape;331;p22"/>
            <p:cNvSpPr/>
            <p:nvPr/>
          </p:nvSpPr>
          <p:spPr>
            <a:xfrm>
              <a:off x="0" y="3725472"/>
              <a:ext cx="6895547" cy="882000"/>
            </a:xfrm>
            <a:prstGeom prst="rect">
              <a:avLst/>
            </a:prstGeom>
            <a:solidFill>
              <a:schemeClr val="lt1">
                <a:alpha val="89803"/>
              </a:schemeClr>
            </a:solidFill>
            <a:ln w="9525" cap="flat" cmpd="sng">
              <a:solidFill>
                <a:schemeClr val="accen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22"/>
            <p:cNvSpPr/>
            <p:nvPr/>
          </p:nvSpPr>
          <p:spPr>
            <a:xfrm>
              <a:off x="344777" y="3208872"/>
              <a:ext cx="4826882" cy="1033200"/>
            </a:xfrm>
            <a:prstGeom prst="roundRect">
              <a:avLst>
                <a:gd name="adj" fmla="val 16667"/>
              </a:avLst>
            </a:prstGeom>
            <a:gradFill>
              <a:gsLst>
                <a:gs pos="0">
                  <a:srgbClr val="FFD09A"/>
                </a:gs>
                <a:gs pos="50000">
                  <a:srgbClr val="FFC88D"/>
                </a:gs>
                <a:gs pos="100000">
                  <a:srgbClr val="FFC378"/>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22"/>
            <p:cNvSpPr txBox="1"/>
            <p:nvPr/>
          </p:nvSpPr>
          <p:spPr>
            <a:xfrm>
              <a:off x="395214" y="3259309"/>
              <a:ext cx="4726008" cy="932326"/>
            </a:xfrm>
            <a:prstGeom prst="rect">
              <a:avLst/>
            </a:prstGeom>
            <a:noFill/>
            <a:ln>
              <a:noFill/>
            </a:ln>
          </p:spPr>
          <p:txBody>
            <a:bodyPr spcFirstLastPara="1" wrap="square" lIns="182425" tIns="0" rIns="182425" bIns="0" anchor="ctr" anchorCtr="0">
              <a:noAutofit/>
            </a:bodyPr>
            <a:lstStyle/>
            <a:p>
              <a:pPr marL="0" marR="0" lvl="0" indent="0" algn="ctr" rtl="0">
                <a:lnSpc>
                  <a:spcPct val="90000"/>
                </a:lnSpc>
                <a:spcBef>
                  <a:spcPts val="0"/>
                </a:spcBef>
                <a:spcAft>
                  <a:spcPts val="0"/>
                </a:spcAft>
                <a:buClr>
                  <a:schemeClr val="dk1"/>
                </a:buClr>
                <a:buSzPts val="2000"/>
                <a:buFont typeface="Avenir"/>
                <a:buNone/>
              </a:pPr>
              <a:r>
                <a:rPr lang="el-GR" sz="2000">
                  <a:solidFill>
                    <a:schemeClr val="dk1"/>
                  </a:solidFill>
                  <a:latin typeface="Avenir"/>
                  <a:ea typeface="Avenir"/>
                  <a:cs typeface="Avenir"/>
                  <a:sym typeface="Avenir"/>
                </a:rPr>
                <a:t>Διευκολύνοντας την ικανότητα των ανθρώπων να δράσουν</a:t>
              </a:r>
              <a:endParaRPr sz="2000">
                <a:solidFill>
                  <a:schemeClr val="dk1"/>
                </a:solidFill>
                <a:latin typeface="Corbel"/>
                <a:ea typeface="Corbel"/>
                <a:cs typeface="Corbel"/>
                <a:sym typeface="Corbel"/>
              </a:endParaRPr>
            </a:p>
          </p:txBody>
        </p:sp>
      </p:grpSp>
      <p:pic>
        <p:nvPicPr>
          <p:cNvPr id="334" name="Google Shape;334;p22"/>
          <p:cNvPicPr preferRelativeResize="0"/>
          <p:nvPr/>
        </p:nvPicPr>
        <p:blipFill rotWithShape="1">
          <a:blip r:embed="rId3">
            <a:alphaModFix/>
          </a:blip>
          <a:srcRect/>
          <a:stretch/>
        </p:blipFill>
        <p:spPr>
          <a:xfrm>
            <a:off x="1038164" y="4070903"/>
            <a:ext cx="2734344" cy="1709928"/>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Google Shape;339;p23"/>
          <p:cNvSpPr txBox="1">
            <a:spLocks noGrp="1"/>
          </p:cNvSpPr>
          <p:nvPr>
            <p:ph type="title"/>
          </p:nvPr>
        </p:nvSpPr>
        <p:spPr>
          <a:xfrm>
            <a:off x="861989" y="548640"/>
            <a:ext cx="10421707" cy="117957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2"/>
              </a:buClr>
              <a:buSzPts val="3600"/>
              <a:buFont typeface="Corbel"/>
              <a:buNone/>
            </a:pPr>
            <a:r>
              <a:rPr lang="el-GR" sz="3600">
                <a:solidFill>
                  <a:schemeClr val="accent2"/>
                </a:solidFill>
                <a:latin typeface="Corbel"/>
                <a:ea typeface="Corbel"/>
                <a:cs typeface="Corbel"/>
                <a:sym typeface="Corbel"/>
              </a:rPr>
              <a:t> Η διευκόλυνση ικανότητας για δράση επιτυγχάνεται:</a:t>
            </a:r>
            <a:endParaRPr sz="3600">
              <a:solidFill>
                <a:schemeClr val="accent2"/>
              </a:solidFill>
              <a:latin typeface="Corbel"/>
              <a:ea typeface="Corbel"/>
              <a:cs typeface="Corbel"/>
              <a:sym typeface="Corbel"/>
            </a:endParaRPr>
          </a:p>
        </p:txBody>
      </p:sp>
      <p:sp>
        <p:nvSpPr>
          <p:cNvPr id="340" name="Google Shape;340;p23"/>
          <p:cNvSpPr txBox="1">
            <a:spLocks noGrp="1"/>
          </p:cNvSpPr>
          <p:nvPr>
            <p:ph type="body" idx="3"/>
          </p:nvPr>
        </p:nvSpPr>
        <p:spPr>
          <a:xfrm>
            <a:off x="861989" y="2584579"/>
            <a:ext cx="10468022" cy="2752531"/>
          </a:xfrm>
          <a:prstGeom prst="rect">
            <a:avLst/>
          </a:prstGeom>
          <a:solidFill>
            <a:srgbClr val="FFEDCA"/>
          </a:solidFill>
          <a:ln>
            <a:noFill/>
          </a:ln>
          <a:effectLst>
            <a:outerShdw blurRad="107950" dist="12700" dir="5400000" algn="ctr">
              <a:srgbClr val="000000"/>
            </a:outerShdw>
          </a:effectLst>
        </p:spPr>
        <p:txBody>
          <a:bodyPr spcFirstLastPara="1" wrap="square" lIns="91425" tIns="45700" rIns="91425" bIns="45700" anchor="b" anchorCtr="0">
            <a:normAutofit/>
          </a:bodyPr>
          <a:lstStyle/>
          <a:p>
            <a:pPr marL="0" lvl="0" indent="0" algn="l" rtl="0">
              <a:lnSpc>
                <a:spcPct val="110000"/>
              </a:lnSpc>
              <a:spcBef>
                <a:spcPts val="0"/>
              </a:spcBef>
              <a:spcAft>
                <a:spcPts val="0"/>
              </a:spcAft>
              <a:buClr>
                <a:schemeClr val="dk1"/>
              </a:buClr>
              <a:buSzPts val="2000"/>
              <a:buNone/>
            </a:pPr>
            <a:r>
              <a:rPr lang="el-GR" sz="2000" b="0">
                <a:latin typeface="Corbel"/>
                <a:ea typeface="Corbel"/>
                <a:cs typeface="Corbel"/>
                <a:sym typeface="Corbel"/>
              </a:rPr>
              <a:t>Μέσω:</a:t>
            </a:r>
            <a:endParaRPr/>
          </a:p>
          <a:p>
            <a:pPr marL="457200" lvl="0" indent="-457200" algn="l" rtl="0">
              <a:lnSpc>
                <a:spcPct val="110000"/>
              </a:lnSpc>
              <a:spcBef>
                <a:spcPts val="1000"/>
              </a:spcBef>
              <a:spcAft>
                <a:spcPts val="0"/>
              </a:spcAft>
              <a:buClr>
                <a:schemeClr val="dk1"/>
              </a:buClr>
              <a:buSzPts val="2000"/>
              <a:buFont typeface="Avenir"/>
              <a:buAutoNum type="arabicPeriod"/>
            </a:pPr>
            <a:r>
              <a:rPr lang="el-GR" sz="2000" b="0">
                <a:latin typeface="Corbel"/>
                <a:ea typeface="Corbel"/>
                <a:cs typeface="Corbel"/>
                <a:sym typeface="Corbel"/>
              </a:rPr>
              <a:t>της αυξημένης γνώσης για τα τρόφιμα και τη διατροφή </a:t>
            </a:r>
            <a:endParaRPr/>
          </a:p>
          <a:p>
            <a:pPr marL="457200" lvl="0" indent="-457200" algn="l" rtl="0">
              <a:lnSpc>
                <a:spcPct val="110000"/>
              </a:lnSpc>
              <a:spcBef>
                <a:spcPts val="1000"/>
              </a:spcBef>
              <a:spcAft>
                <a:spcPts val="0"/>
              </a:spcAft>
              <a:buClr>
                <a:schemeClr val="dk1"/>
              </a:buClr>
              <a:buSzPts val="2000"/>
              <a:buFont typeface="Avenir"/>
              <a:buAutoNum type="arabicPeriod"/>
            </a:pPr>
            <a:r>
              <a:rPr lang="el-GR" sz="2000" b="0">
                <a:latin typeface="Corbel"/>
                <a:ea typeface="Corbel"/>
                <a:cs typeface="Corbel"/>
                <a:sym typeface="Corbel"/>
              </a:rPr>
              <a:t>των διαφορετικών ικανοτήτων </a:t>
            </a:r>
            <a:endParaRPr/>
          </a:p>
          <a:p>
            <a:pPr marL="457200" lvl="0" indent="-457200" algn="l" rtl="0">
              <a:lnSpc>
                <a:spcPct val="110000"/>
              </a:lnSpc>
              <a:spcBef>
                <a:spcPts val="1000"/>
              </a:spcBef>
              <a:spcAft>
                <a:spcPts val="0"/>
              </a:spcAft>
              <a:buClr>
                <a:schemeClr val="dk1"/>
              </a:buClr>
              <a:buSzPts val="2000"/>
              <a:buFont typeface="Avenir"/>
              <a:buAutoNum type="arabicPeriod"/>
            </a:pPr>
            <a:r>
              <a:rPr lang="el-GR" sz="2000" b="0">
                <a:latin typeface="Corbel"/>
                <a:ea typeface="Corbel"/>
                <a:cs typeface="Corbel"/>
                <a:sym typeface="Corbel"/>
              </a:rPr>
              <a:t>της κριτικής σκέψης και της περισυλλογής</a:t>
            </a:r>
            <a:endParaRPr/>
          </a:p>
          <a:p>
            <a:pPr marL="457200" lvl="0" indent="-457200" algn="l" rtl="0">
              <a:lnSpc>
                <a:spcPct val="110000"/>
              </a:lnSpc>
              <a:spcBef>
                <a:spcPts val="1000"/>
              </a:spcBef>
              <a:spcAft>
                <a:spcPts val="0"/>
              </a:spcAft>
              <a:buClr>
                <a:schemeClr val="dk1"/>
              </a:buClr>
              <a:buSzPts val="2000"/>
              <a:buFont typeface="Avenir"/>
              <a:buAutoNum type="arabicPeriod"/>
            </a:pPr>
            <a:r>
              <a:rPr lang="el-GR" sz="2000" b="0">
                <a:latin typeface="Corbel"/>
                <a:ea typeface="Corbel"/>
                <a:cs typeface="Corbel"/>
                <a:sym typeface="Corbel"/>
              </a:rPr>
              <a:t>μέσω μιας αυξημένης αίσθησης υπηρεσίας προς τον εαυτό</a:t>
            </a:r>
            <a:endParaRPr/>
          </a:p>
          <a:p>
            <a:pPr marL="0" lvl="0" indent="0" algn="just" rtl="0">
              <a:lnSpc>
                <a:spcPct val="110000"/>
              </a:lnSpc>
              <a:spcBef>
                <a:spcPts val="1000"/>
              </a:spcBef>
              <a:spcAft>
                <a:spcPts val="0"/>
              </a:spcAft>
              <a:buClr>
                <a:schemeClr val="dk1"/>
              </a:buClr>
              <a:buSzPts val="1500"/>
              <a:buNone/>
            </a:pPr>
            <a:endParaRPr sz="1500" b="0">
              <a:latin typeface="Corbel"/>
              <a:ea typeface="Corbel"/>
              <a:cs typeface="Corbel"/>
              <a:sym typeface="Corbel"/>
            </a:endParaRPr>
          </a:p>
        </p:txBody>
      </p:sp>
      <p:sp>
        <p:nvSpPr>
          <p:cNvPr id="341" name="Google Shape;341;p23"/>
          <p:cNvSpPr/>
          <p:nvPr/>
        </p:nvSpPr>
        <p:spPr>
          <a:xfrm rot="5400000">
            <a:off x="10495488" y="5868294"/>
            <a:ext cx="966083" cy="702963"/>
          </a:xfrm>
          <a:prstGeom prst="rightArrow">
            <a:avLst>
              <a:gd name="adj1" fmla="val 50000"/>
              <a:gd name="adj2" fmla="val 50000"/>
            </a:avLst>
          </a:prstGeom>
          <a:solidFill>
            <a:srgbClr val="FFEDCA"/>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venir"/>
              <a:ea typeface="Avenir"/>
              <a:cs typeface="Avenir"/>
              <a:sym typeface="Aveni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pic>
        <p:nvPicPr>
          <p:cNvPr id="346" name="Google Shape;346;p24"/>
          <p:cNvPicPr preferRelativeResize="0"/>
          <p:nvPr/>
        </p:nvPicPr>
        <p:blipFill rotWithShape="1">
          <a:blip r:embed="rId3">
            <a:alphaModFix/>
          </a:blip>
          <a:srcRect r="1570" b="8813"/>
          <a:stretch/>
        </p:blipFill>
        <p:spPr>
          <a:xfrm>
            <a:off x="5553582" y="1074509"/>
            <a:ext cx="5591497" cy="4464901"/>
          </a:xfrm>
          <a:prstGeom prst="rect">
            <a:avLst/>
          </a:prstGeom>
          <a:noFill/>
          <a:ln>
            <a:noFill/>
          </a:ln>
        </p:spPr>
      </p:pic>
      <p:sp>
        <p:nvSpPr>
          <p:cNvPr id="347" name="Google Shape;347;p24"/>
          <p:cNvSpPr txBox="1"/>
          <p:nvPr/>
        </p:nvSpPr>
        <p:spPr>
          <a:xfrm>
            <a:off x="503854" y="1074509"/>
            <a:ext cx="4012162" cy="4401205"/>
          </a:xfrm>
          <a:prstGeom prst="rect">
            <a:avLst/>
          </a:prstGeom>
          <a:solidFill>
            <a:srgbClr val="FFEDCA"/>
          </a:solidFill>
          <a:ln w="38100"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endParaRPr sz="2000">
              <a:solidFill>
                <a:schemeClr val="dk1"/>
              </a:solidFill>
              <a:latin typeface="Corbel"/>
              <a:ea typeface="Corbel"/>
              <a:cs typeface="Corbel"/>
              <a:sym typeface="Corbel"/>
            </a:endParaRPr>
          </a:p>
          <a:p>
            <a:pPr marL="0" marR="0" lvl="0" indent="0" algn="ctr" rtl="0">
              <a:spcBef>
                <a:spcPts val="0"/>
              </a:spcBef>
              <a:spcAft>
                <a:spcPts val="0"/>
              </a:spcAft>
              <a:buNone/>
            </a:pPr>
            <a:r>
              <a:rPr lang="el-GR" sz="2000">
                <a:solidFill>
                  <a:schemeClr val="dk1"/>
                </a:solidFill>
                <a:latin typeface="Corbel"/>
                <a:ea typeface="Corbel"/>
                <a:cs typeface="Corbel"/>
                <a:sym typeface="Corbel"/>
              </a:rPr>
              <a:t>Τελικά, αυτό που κάνει </a:t>
            </a:r>
            <a:r>
              <a:rPr lang="el-GR" sz="2000" b="1">
                <a:solidFill>
                  <a:schemeClr val="dk1"/>
                </a:solidFill>
                <a:latin typeface="Corbel"/>
                <a:ea typeface="Corbel"/>
                <a:cs typeface="Corbel"/>
                <a:sym typeface="Corbel"/>
              </a:rPr>
              <a:t>αποτελεσματική μία παρέμβαση είναι το χτίσιμο πάνω σε μία βάση που προϋπάρχει </a:t>
            </a:r>
            <a:r>
              <a:rPr lang="el-GR" sz="2000">
                <a:solidFill>
                  <a:schemeClr val="dk1"/>
                </a:solidFill>
                <a:latin typeface="Corbel"/>
                <a:ea typeface="Corbel"/>
                <a:cs typeface="Corbel"/>
                <a:sym typeface="Corbel"/>
              </a:rPr>
              <a:t>και που οι άνθρωποι την έχουν ήδη αναφέρει σε εσάς και η οποία είναι ατομικές και πολιτισμικές πρακτικές οι οποίες ήδη προάγουν την υγεία, ή δομές που υπάρχουν στην κοινότητα και που μπορούν να υποστηρίξουν μια διατήρηση υγιεινών διατροφικών συνηθειών.</a:t>
            </a:r>
            <a:endParaRPr/>
          </a:p>
          <a:p>
            <a:pPr marL="0" marR="0" lvl="0" indent="0" algn="ctr" rtl="0">
              <a:spcBef>
                <a:spcPts val="0"/>
              </a:spcBef>
              <a:spcAft>
                <a:spcPts val="0"/>
              </a:spcAft>
              <a:buNone/>
            </a:pPr>
            <a:endParaRPr sz="2000">
              <a:solidFill>
                <a:schemeClr val="dk1"/>
              </a:solidFill>
              <a:latin typeface="Corbel"/>
              <a:ea typeface="Corbel"/>
              <a:cs typeface="Corbel"/>
              <a:sym typeface="Corbe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51"/>
        <p:cNvGrpSpPr/>
        <p:nvPr/>
      </p:nvGrpSpPr>
      <p:grpSpPr>
        <a:xfrm>
          <a:off x="0" y="0"/>
          <a:ext cx="0" cy="0"/>
          <a:chOff x="0" y="0"/>
          <a:chExt cx="0" cy="0"/>
        </a:xfrm>
      </p:grpSpPr>
      <p:sp>
        <p:nvSpPr>
          <p:cNvPr id="352" name="Google Shape;352;p25"/>
          <p:cNvSpPr txBox="1">
            <a:spLocks noGrp="1"/>
          </p:cNvSpPr>
          <p:nvPr>
            <p:ph type="title"/>
          </p:nvPr>
        </p:nvSpPr>
        <p:spPr>
          <a:xfrm>
            <a:off x="5049961" y="1227482"/>
            <a:ext cx="6318902" cy="1192695"/>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accent2"/>
              </a:buClr>
              <a:buSzPts val="3600"/>
              <a:buFont typeface="Arial"/>
              <a:buNone/>
            </a:pPr>
            <a:r>
              <a:rPr lang="el-GR" sz="3600" i="0">
                <a:solidFill>
                  <a:schemeClr val="accent2"/>
                </a:solidFill>
                <a:latin typeface="Arial"/>
                <a:ea typeface="Arial"/>
                <a:cs typeface="Arial"/>
                <a:sym typeface="Arial"/>
              </a:rPr>
              <a:t>Ένας Σύγχρονος Ορισμός της Διατροφικής Αγωγής</a:t>
            </a:r>
            <a:endParaRPr sz="3600">
              <a:solidFill>
                <a:schemeClr val="accent2"/>
              </a:solidFill>
            </a:endParaRPr>
          </a:p>
        </p:txBody>
      </p:sp>
      <p:sp>
        <p:nvSpPr>
          <p:cNvPr id="353" name="Google Shape;353;p25"/>
          <p:cNvSpPr txBox="1">
            <a:spLocks noGrp="1"/>
          </p:cNvSpPr>
          <p:nvPr>
            <p:ph type="body" idx="1"/>
          </p:nvPr>
        </p:nvSpPr>
        <p:spPr>
          <a:xfrm>
            <a:off x="5049961" y="3279780"/>
            <a:ext cx="6318902" cy="3376256"/>
          </a:xfrm>
          <a:prstGeom prst="rect">
            <a:avLst/>
          </a:prstGeom>
          <a:noFill/>
          <a:ln>
            <a:noFill/>
          </a:ln>
        </p:spPr>
        <p:txBody>
          <a:bodyPr spcFirstLastPara="1" wrap="square" lIns="91425" tIns="45700" rIns="91425" bIns="45700" anchor="t" anchorCtr="0">
            <a:noAutofit/>
          </a:bodyPr>
          <a:lstStyle/>
          <a:p>
            <a:pPr marL="228600" lvl="0" indent="-228600" algn="just" rtl="0">
              <a:lnSpc>
                <a:spcPct val="110000"/>
              </a:lnSpc>
              <a:spcBef>
                <a:spcPts val="0"/>
              </a:spcBef>
              <a:spcAft>
                <a:spcPts val="0"/>
              </a:spcAft>
              <a:buClr>
                <a:schemeClr val="dk1"/>
              </a:buClr>
              <a:buSzPts val="2000"/>
              <a:buNone/>
            </a:pPr>
            <a:r>
              <a:rPr lang="el-GR" sz="2000">
                <a:latin typeface="Corbel"/>
                <a:ea typeface="Corbel"/>
                <a:cs typeface="Corbel"/>
                <a:sym typeface="Corbel"/>
              </a:rPr>
              <a:t>    H διατροφική αγωγή ορίζεται ως κάθε συνδυασμός εκπαιδευτικών στρατηγικών, συνοδευόμενων από περιβαλλοντικές υποστηρίξεις, σχεδιασμένες να διευκολύνουν την </a:t>
            </a:r>
            <a:r>
              <a:rPr lang="el-GR" sz="2000" b="1">
                <a:latin typeface="Corbel"/>
                <a:ea typeface="Corbel"/>
                <a:cs typeface="Corbel"/>
                <a:sym typeface="Corbel"/>
              </a:rPr>
              <a:t>εθελοντική υιοθεσία </a:t>
            </a:r>
            <a:r>
              <a:rPr lang="el-GR" sz="2000">
                <a:latin typeface="Corbel"/>
                <a:ea typeface="Corbel"/>
                <a:cs typeface="Corbel"/>
                <a:sym typeface="Corbel"/>
              </a:rPr>
              <a:t>επιλογών τροφίμων και άλλων τροφικών και σχετικών με τη διατροφή συμπεριφορών που ευνοούν την υγεία και την ευεξία και που παρέχονται μέσω πολλών αξιών, συμπεριλαμβάνοντας δράσεις σε ατομικό, θεσμικό, κοινοτικό και πολιτικό επίπεδο.</a:t>
            </a:r>
            <a:endParaRPr sz="2000">
              <a:latin typeface="Corbel"/>
              <a:ea typeface="Corbel"/>
              <a:cs typeface="Corbel"/>
              <a:sym typeface="Corbel"/>
            </a:endParaRPr>
          </a:p>
        </p:txBody>
      </p:sp>
      <p:pic>
        <p:nvPicPr>
          <p:cNvPr id="354" name="Google Shape;354;p25"/>
          <p:cNvPicPr preferRelativeResize="0">
            <a:picLocks noGrp="1"/>
          </p:cNvPicPr>
          <p:nvPr>
            <p:ph type="pic" idx="2"/>
          </p:nvPr>
        </p:nvPicPr>
        <p:blipFill rotWithShape="1">
          <a:blip r:embed="rId3">
            <a:alphaModFix/>
          </a:blip>
          <a:srcRect l="-607" t="-656" r="1117" b="655"/>
          <a:stretch/>
        </p:blipFill>
        <p:spPr>
          <a:xfrm>
            <a:off x="609909" y="1597293"/>
            <a:ext cx="3789813" cy="3663414"/>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58"/>
        <p:cNvGrpSpPr/>
        <p:nvPr/>
      </p:nvGrpSpPr>
      <p:grpSpPr>
        <a:xfrm>
          <a:off x="0" y="0"/>
          <a:ext cx="0" cy="0"/>
          <a:chOff x="0" y="0"/>
          <a:chExt cx="0" cy="0"/>
        </a:xfrm>
      </p:grpSpPr>
      <p:sp>
        <p:nvSpPr>
          <p:cNvPr id="359" name="Google Shape;359;p26"/>
          <p:cNvSpPr txBox="1">
            <a:spLocks noGrp="1"/>
          </p:cNvSpPr>
          <p:nvPr>
            <p:ph type="title"/>
          </p:nvPr>
        </p:nvSpPr>
        <p:spPr>
          <a:xfrm>
            <a:off x="1078992" y="1938528"/>
            <a:ext cx="7013448" cy="299008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2"/>
              </a:buClr>
              <a:buSzPts val="4800"/>
              <a:buFont typeface="Corbel"/>
              <a:buNone/>
            </a:pPr>
            <a:r>
              <a:rPr lang="el-GR" sz="4800">
                <a:solidFill>
                  <a:schemeClr val="accent2"/>
                </a:solidFill>
                <a:latin typeface="Corbel"/>
                <a:ea typeface="Corbel"/>
                <a:cs typeface="Corbel"/>
                <a:sym typeface="Corbel"/>
              </a:rPr>
              <a:t>Εθελοντικά</a:t>
            </a:r>
            <a:r>
              <a:rPr lang="el-GR" b="1">
                <a:solidFill>
                  <a:schemeClr val="accent2"/>
                </a:solidFill>
                <a:latin typeface="Corbel"/>
                <a:ea typeface="Corbel"/>
                <a:cs typeface="Corbel"/>
                <a:sym typeface="Corbel"/>
              </a:rPr>
              <a:t> </a:t>
            </a:r>
            <a:endParaRPr b="1">
              <a:solidFill>
                <a:schemeClr val="accent2"/>
              </a:solidFill>
              <a:latin typeface="Corbel"/>
              <a:ea typeface="Corbel"/>
              <a:cs typeface="Corbel"/>
              <a:sym typeface="Corbel"/>
            </a:endParaRPr>
          </a:p>
        </p:txBody>
      </p:sp>
      <p:sp>
        <p:nvSpPr>
          <p:cNvPr id="360" name="Google Shape;360;p26"/>
          <p:cNvSpPr txBox="1">
            <a:spLocks noGrp="1"/>
          </p:cNvSpPr>
          <p:nvPr>
            <p:ph type="body" idx="1"/>
          </p:nvPr>
        </p:nvSpPr>
        <p:spPr>
          <a:xfrm>
            <a:off x="6808172" y="1713440"/>
            <a:ext cx="4304836" cy="3431120"/>
          </a:xfrm>
          <a:prstGeom prst="rect">
            <a:avLst/>
          </a:prstGeom>
          <a:solidFill>
            <a:srgbClr val="FFDC95"/>
          </a:solidFill>
          <a:ln>
            <a:noFill/>
          </a:ln>
          <a:effectLst>
            <a:outerShdw blurRad="107950" dist="12700" dir="5400000" algn="ctr">
              <a:srgbClr val="000000"/>
            </a:outerShdw>
          </a:effectLst>
        </p:spPr>
        <p:txBody>
          <a:bodyPr spcFirstLastPara="1" wrap="square" lIns="91425" tIns="45700" rIns="91425" bIns="45700" anchor="ctr" anchorCtr="0">
            <a:normAutofit/>
          </a:bodyPr>
          <a:lstStyle/>
          <a:p>
            <a:pPr marL="0" lvl="0" indent="0" algn="ctr" rtl="0">
              <a:lnSpc>
                <a:spcPct val="110000"/>
              </a:lnSpc>
              <a:spcBef>
                <a:spcPts val="0"/>
              </a:spcBef>
              <a:spcAft>
                <a:spcPts val="0"/>
              </a:spcAft>
              <a:buClr>
                <a:schemeClr val="lt1"/>
              </a:buClr>
              <a:buSzPts val="2000"/>
              <a:buNone/>
            </a:pPr>
            <a:endParaRPr sz="2000">
              <a:latin typeface="Corbel"/>
              <a:ea typeface="Corbel"/>
              <a:cs typeface="Corbel"/>
              <a:sym typeface="Corbel"/>
            </a:endParaRPr>
          </a:p>
          <a:p>
            <a:pPr marL="0" lvl="0" indent="0" algn="ctr" rtl="0">
              <a:lnSpc>
                <a:spcPct val="110000"/>
              </a:lnSpc>
              <a:spcBef>
                <a:spcPts val="1000"/>
              </a:spcBef>
              <a:spcAft>
                <a:spcPts val="0"/>
              </a:spcAft>
              <a:buClr>
                <a:schemeClr val="dk1"/>
              </a:buClr>
              <a:buSzPts val="2000"/>
              <a:buNone/>
            </a:pPr>
            <a:r>
              <a:rPr lang="el-GR" sz="2000">
                <a:solidFill>
                  <a:schemeClr val="dk1"/>
                </a:solidFill>
                <a:latin typeface="Corbel"/>
                <a:ea typeface="Corbel"/>
                <a:cs typeface="Corbel"/>
                <a:sym typeface="Corbel"/>
              </a:rPr>
              <a:t>σημαίνει κάποιος να αναγνωρίζει και να σέβεται ότι οι άνθρωποι έχουν τρόπο και ελεύθερη βούληση να κάνουν επιλογές στο φως των προσωπικών τους στόχων και αξιών.</a:t>
            </a:r>
            <a:endParaRPr/>
          </a:p>
          <a:p>
            <a:pPr marL="0" lvl="0" indent="0" algn="l" rtl="0">
              <a:lnSpc>
                <a:spcPct val="110000"/>
              </a:lnSpc>
              <a:spcBef>
                <a:spcPts val="1000"/>
              </a:spcBef>
              <a:spcAft>
                <a:spcPts val="0"/>
              </a:spcAft>
              <a:buClr>
                <a:schemeClr val="lt1"/>
              </a:buClr>
              <a:buSzPts val="2800"/>
              <a:buNone/>
            </a:pP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sp>
        <p:nvSpPr>
          <p:cNvPr id="365" name="Google Shape;365;p27"/>
          <p:cNvSpPr txBox="1">
            <a:spLocks noGrp="1"/>
          </p:cNvSpPr>
          <p:nvPr>
            <p:ph type="title"/>
          </p:nvPr>
        </p:nvSpPr>
        <p:spPr>
          <a:xfrm>
            <a:off x="1078992" y="1938528"/>
            <a:ext cx="7013448" cy="299008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2F2F2"/>
              </a:buClr>
              <a:buSzPts val="4800"/>
              <a:buFont typeface="Corbel"/>
              <a:buNone/>
            </a:pPr>
            <a:r>
              <a:rPr lang="el-GR" sz="4800">
                <a:solidFill>
                  <a:srgbClr val="F2F2F2"/>
                </a:solidFill>
                <a:latin typeface="Corbel"/>
                <a:ea typeface="Corbel"/>
                <a:cs typeface="Corbel"/>
                <a:sym typeface="Corbel"/>
              </a:rPr>
              <a:t>Εθελοντικά</a:t>
            </a:r>
            <a:r>
              <a:rPr lang="el-GR" b="1">
                <a:solidFill>
                  <a:srgbClr val="F2F2F2"/>
                </a:solidFill>
                <a:latin typeface="Corbel"/>
                <a:ea typeface="Corbel"/>
                <a:cs typeface="Corbel"/>
                <a:sym typeface="Corbel"/>
              </a:rPr>
              <a:t> </a:t>
            </a:r>
            <a:endParaRPr b="1">
              <a:solidFill>
                <a:srgbClr val="F2F2F2"/>
              </a:solidFill>
              <a:latin typeface="Corbel"/>
              <a:ea typeface="Corbel"/>
              <a:cs typeface="Corbel"/>
              <a:sym typeface="Corbel"/>
            </a:endParaRPr>
          </a:p>
        </p:txBody>
      </p:sp>
      <p:sp>
        <p:nvSpPr>
          <p:cNvPr id="366" name="Google Shape;366;p27"/>
          <p:cNvSpPr txBox="1">
            <a:spLocks noGrp="1"/>
          </p:cNvSpPr>
          <p:nvPr>
            <p:ph type="body" idx="1"/>
          </p:nvPr>
        </p:nvSpPr>
        <p:spPr>
          <a:xfrm>
            <a:off x="6808172" y="1713440"/>
            <a:ext cx="4304836" cy="3431120"/>
          </a:xfrm>
          <a:prstGeom prst="rect">
            <a:avLst/>
          </a:prstGeom>
          <a:solidFill>
            <a:srgbClr val="F2F2F2"/>
          </a:solidFill>
          <a:ln>
            <a:noFill/>
          </a:ln>
          <a:effectLst>
            <a:outerShdw blurRad="107950" dist="12700" dir="5400000" algn="ctr">
              <a:srgbClr val="000000"/>
            </a:outerShdw>
          </a:effectLst>
        </p:spPr>
        <p:txBody>
          <a:bodyPr spcFirstLastPara="1" wrap="square" lIns="91425" tIns="45700" rIns="91425" bIns="45700" anchor="ctr" anchorCtr="0">
            <a:normAutofit/>
          </a:bodyPr>
          <a:lstStyle/>
          <a:p>
            <a:pPr marL="0" lvl="0" indent="0" algn="ctr" rtl="0">
              <a:lnSpc>
                <a:spcPct val="110000"/>
              </a:lnSpc>
              <a:spcBef>
                <a:spcPts val="0"/>
              </a:spcBef>
              <a:spcAft>
                <a:spcPts val="0"/>
              </a:spcAft>
              <a:buClr>
                <a:schemeClr val="lt1"/>
              </a:buClr>
              <a:buSzPts val="2000"/>
              <a:buNone/>
            </a:pPr>
            <a:endParaRPr sz="2000">
              <a:latin typeface="Corbel"/>
              <a:ea typeface="Corbel"/>
              <a:cs typeface="Corbel"/>
              <a:sym typeface="Corbel"/>
            </a:endParaRPr>
          </a:p>
          <a:p>
            <a:pPr marL="0" lvl="0" indent="0" algn="ctr" rtl="0">
              <a:lnSpc>
                <a:spcPct val="110000"/>
              </a:lnSpc>
              <a:spcBef>
                <a:spcPts val="1000"/>
              </a:spcBef>
              <a:spcAft>
                <a:spcPts val="0"/>
              </a:spcAft>
              <a:buClr>
                <a:srgbClr val="BFBFBF"/>
              </a:buClr>
              <a:buSzPts val="2000"/>
              <a:buNone/>
            </a:pPr>
            <a:r>
              <a:rPr lang="el-GR" sz="2000">
                <a:solidFill>
                  <a:srgbClr val="BFBFBF"/>
                </a:solidFill>
                <a:latin typeface="Corbel"/>
                <a:ea typeface="Corbel"/>
                <a:cs typeface="Corbel"/>
                <a:sym typeface="Corbel"/>
              </a:rPr>
              <a:t>σημαίνει κάποιος να αναγνωρίζει και να σέβεται ότι οι άνθρωποι έχουν τρόπο και ελεύθερη βούληση να κάνουν επιλογές στο φως των προσωπικών τους στόχων και αξιών (Bandura 1997, 2001, Deci and Ryan 2000, Buchanan 2000).</a:t>
            </a:r>
            <a:endParaRPr/>
          </a:p>
          <a:p>
            <a:pPr marL="0" lvl="0" indent="0" algn="l" rtl="0">
              <a:lnSpc>
                <a:spcPct val="110000"/>
              </a:lnSpc>
              <a:spcBef>
                <a:spcPts val="1000"/>
              </a:spcBef>
              <a:spcAft>
                <a:spcPts val="0"/>
              </a:spcAft>
              <a:buClr>
                <a:schemeClr val="lt1"/>
              </a:buClr>
              <a:buSzPts val="2800"/>
              <a:buNone/>
            </a:pPr>
            <a:endParaRPr/>
          </a:p>
        </p:txBody>
      </p:sp>
      <p:pic>
        <p:nvPicPr>
          <p:cNvPr id="367" name="Google Shape;367;p27"/>
          <p:cNvPicPr preferRelativeResize="0"/>
          <p:nvPr/>
        </p:nvPicPr>
        <p:blipFill rotWithShape="1">
          <a:blip r:embed="rId3">
            <a:alphaModFix/>
          </a:blip>
          <a:srcRect/>
          <a:stretch/>
        </p:blipFill>
        <p:spPr>
          <a:xfrm>
            <a:off x="3304111" y="1770358"/>
            <a:ext cx="5583778" cy="3631920"/>
          </a:xfrm>
          <a:prstGeom prst="rect">
            <a:avLst/>
          </a:prstGeom>
          <a:noFill/>
          <a:ln>
            <a:noFill/>
          </a:ln>
        </p:spPr>
      </p:pic>
      <p:sp>
        <p:nvSpPr>
          <p:cNvPr id="368" name="Google Shape;368;p27"/>
          <p:cNvSpPr txBox="1"/>
          <p:nvPr/>
        </p:nvSpPr>
        <p:spPr>
          <a:xfrm>
            <a:off x="3584713" y="2341818"/>
            <a:ext cx="5022573" cy="163121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2000">
                <a:solidFill>
                  <a:schemeClr val="dk1"/>
                </a:solidFill>
                <a:latin typeface="Corbel"/>
                <a:ea typeface="Corbel"/>
                <a:cs typeface="Corbel"/>
                <a:sym typeface="Corbel"/>
              </a:rPr>
              <a:t>Αυτό σημαίνει πως το πρόγραμμα έχει πραγματοποιηθεί χωρίς εξαναγκασμό και με την πλήρη κατανόηση των συμμετεχόντων όσον αφορά στο σκοπό των δράσεων της διατροφικής αγωγής.</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3" name="Google Shape;373;p28"/>
          <p:cNvSpPr txBox="1">
            <a:spLocks noGrp="1"/>
          </p:cNvSpPr>
          <p:nvPr>
            <p:ph type="title"/>
          </p:nvPr>
        </p:nvSpPr>
        <p:spPr>
          <a:xfrm>
            <a:off x="5049961" y="1227482"/>
            <a:ext cx="6318902" cy="1192695"/>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accent2"/>
              </a:buClr>
              <a:buSzPts val="3600"/>
              <a:buFont typeface="Arial"/>
              <a:buNone/>
            </a:pPr>
            <a:r>
              <a:rPr lang="el-GR" sz="3600" i="0">
                <a:solidFill>
                  <a:schemeClr val="accent2"/>
                </a:solidFill>
                <a:latin typeface="Arial"/>
                <a:ea typeface="Arial"/>
                <a:cs typeface="Arial"/>
                <a:sym typeface="Arial"/>
              </a:rPr>
              <a:t>Ένας Σύγχρονος Ορισμός της Διατροφικής Αγωγής</a:t>
            </a:r>
            <a:endParaRPr sz="3600">
              <a:solidFill>
                <a:schemeClr val="accent2"/>
              </a:solidFill>
            </a:endParaRPr>
          </a:p>
        </p:txBody>
      </p:sp>
      <p:sp>
        <p:nvSpPr>
          <p:cNvPr id="374" name="Google Shape;374;p28"/>
          <p:cNvSpPr txBox="1">
            <a:spLocks noGrp="1"/>
          </p:cNvSpPr>
          <p:nvPr>
            <p:ph type="body" idx="1"/>
          </p:nvPr>
        </p:nvSpPr>
        <p:spPr>
          <a:xfrm>
            <a:off x="5049961" y="3279780"/>
            <a:ext cx="6318902" cy="3376256"/>
          </a:xfrm>
          <a:prstGeom prst="rect">
            <a:avLst/>
          </a:prstGeom>
          <a:noFill/>
          <a:ln>
            <a:noFill/>
          </a:ln>
        </p:spPr>
        <p:txBody>
          <a:bodyPr spcFirstLastPara="1" wrap="square" lIns="91425" tIns="45700" rIns="91425" bIns="45700" anchor="t" anchorCtr="0">
            <a:noAutofit/>
          </a:bodyPr>
          <a:lstStyle/>
          <a:p>
            <a:pPr marL="228600" lvl="0" indent="-228600" algn="just" rtl="0">
              <a:lnSpc>
                <a:spcPct val="110000"/>
              </a:lnSpc>
              <a:spcBef>
                <a:spcPts val="0"/>
              </a:spcBef>
              <a:spcAft>
                <a:spcPts val="0"/>
              </a:spcAft>
              <a:buClr>
                <a:schemeClr val="dk1"/>
              </a:buClr>
              <a:buSzPts val="2000"/>
              <a:buNone/>
            </a:pPr>
            <a:r>
              <a:rPr lang="el-GR" sz="2000">
                <a:latin typeface="Corbel"/>
                <a:ea typeface="Corbel"/>
                <a:cs typeface="Corbel"/>
                <a:sym typeface="Corbel"/>
              </a:rPr>
              <a:t>    H διατροφική αγωγή ορίζεται ως κάθε συνδυασμός εκπαιδευτικών στρατηγικών, συνοδευόμενων από περιβαλλοντικές υποστηρίξεις, σχεδιασμένες να διευκολύνουν την εθελοντική υιοθεσία επιλογών τροφίμων και </a:t>
            </a:r>
            <a:r>
              <a:rPr lang="el-GR" sz="2000" b="1">
                <a:latin typeface="Corbel"/>
                <a:ea typeface="Corbel"/>
                <a:cs typeface="Corbel"/>
                <a:sym typeface="Corbel"/>
              </a:rPr>
              <a:t>άλλων τροφικών και σχετικών με τη διατροφή συμπεριφορών </a:t>
            </a:r>
            <a:r>
              <a:rPr lang="el-GR" sz="2000">
                <a:latin typeface="Corbel"/>
                <a:ea typeface="Corbel"/>
                <a:cs typeface="Corbel"/>
                <a:sym typeface="Corbel"/>
              </a:rPr>
              <a:t>που ευνοούν την υγεία και την ευεξία και που παρέχονται μέσω πολλών αξιών, συμπεριλαμβάνοντας δράσεις σε ατομικό, θεσμικό, κοινοτικό και πολιτικό επίπεδο.</a:t>
            </a:r>
            <a:endParaRPr sz="2000">
              <a:latin typeface="Corbel"/>
              <a:ea typeface="Corbel"/>
              <a:cs typeface="Corbel"/>
              <a:sym typeface="Corbel"/>
            </a:endParaRPr>
          </a:p>
        </p:txBody>
      </p:sp>
      <p:pic>
        <p:nvPicPr>
          <p:cNvPr id="375" name="Google Shape;375;p28"/>
          <p:cNvPicPr preferRelativeResize="0">
            <a:picLocks noGrp="1"/>
          </p:cNvPicPr>
          <p:nvPr>
            <p:ph type="pic" idx="2"/>
          </p:nvPr>
        </p:nvPicPr>
        <p:blipFill rotWithShape="1">
          <a:blip r:embed="rId3">
            <a:alphaModFix/>
          </a:blip>
          <a:srcRect l="-607" t="-656" r="1117" b="655"/>
          <a:stretch/>
        </p:blipFill>
        <p:spPr>
          <a:xfrm>
            <a:off x="609909" y="1597293"/>
            <a:ext cx="3789813" cy="3663414"/>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grpSp>
        <p:nvGrpSpPr>
          <p:cNvPr id="380" name="Google Shape;380;p29"/>
          <p:cNvGrpSpPr/>
          <p:nvPr/>
        </p:nvGrpSpPr>
        <p:grpSpPr>
          <a:xfrm>
            <a:off x="1152887" y="703574"/>
            <a:ext cx="9236818" cy="5450850"/>
            <a:chOff x="680223" y="42254"/>
            <a:chExt cx="9236818" cy="5450850"/>
          </a:xfrm>
        </p:grpSpPr>
        <p:sp>
          <p:nvSpPr>
            <p:cNvPr id="381" name="Google Shape;381;p29"/>
            <p:cNvSpPr/>
            <p:nvPr/>
          </p:nvSpPr>
          <p:spPr>
            <a:xfrm>
              <a:off x="5755635" y="783176"/>
              <a:ext cx="4161406" cy="4128568"/>
            </a:xfrm>
            <a:prstGeom prst="ellipse">
              <a:avLst/>
            </a:prstGeom>
            <a:solidFill>
              <a:schemeClr val="accent1"/>
            </a:solidFill>
            <a:ln>
              <a:noFill/>
            </a:ln>
            <a:effectLst>
              <a:outerShdw blurRad="107950" dist="12700" dir="5400000" algn="ctr" rotWithShape="0">
                <a:srgbClr val="000000"/>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29"/>
            <p:cNvSpPr/>
            <p:nvPr/>
          </p:nvSpPr>
          <p:spPr>
            <a:xfrm>
              <a:off x="5854696" y="843064"/>
              <a:ext cx="4029547" cy="4008230"/>
            </a:xfrm>
            <a:prstGeom prst="ellipse">
              <a:avLst/>
            </a:prstGeom>
            <a:solidFill>
              <a:schemeClr val="lt1">
                <a:alpha val="89803"/>
              </a:schemeClr>
            </a:solidFill>
            <a:ln>
              <a:noFill/>
            </a:ln>
            <a:effectLst>
              <a:outerShdw blurRad="107950" dist="12700" dir="5400000" algn="ctr" rotWithShape="0">
                <a:srgbClr val="000000"/>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29"/>
            <p:cNvSpPr txBox="1"/>
            <p:nvPr/>
          </p:nvSpPr>
          <p:spPr>
            <a:xfrm>
              <a:off x="6431167" y="1415776"/>
              <a:ext cx="2878522" cy="2862806"/>
            </a:xfrm>
            <a:prstGeom prst="rect">
              <a:avLst/>
            </a:prstGeom>
            <a:noFill/>
            <a:ln>
              <a:noFill/>
            </a:ln>
          </p:spPr>
          <p:txBody>
            <a:bodyPr spcFirstLastPara="1" wrap="square" lIns="25400" tIns="25400" rIns="25400" bIns="25400" anchor="ctr" anchorCtr="0">
              <a:noAutofit/>
            </a:bodyPr>
            <a:lstStyle/>
            <a:p>
              <a:pPr marL="0" marR="0" lvl="0" indent="0" algn="ctr" rtl="0">
                <a:lnSpc>
                  <a:spcPct val="90000"/>
                </a:lnSpc>
                <a:spcBef>
                  <a:spcPts val="0"/>
                </a:spcBef>
                <a:spcAft>
                  <a:spcPts val="0"/>
                </a:spcAft>
                <a:buClr>
                  <a:schemeClr val="dk1"/>
                </a:buClr>
                <a:buSzPts val="2000"/>
                <a:buFont typeface="Corbel"/>
                <a:buNone/>
              </a:pPr>
              <a:r>
                <a:rPr lang="el-GR" sz="2000">
                  <a:solidFill>
                    <a:schemeClr val="dk1"/>
                  </a:solidFill>
                  <a:latin typeface="Corbel"/>
                  <a:ea typeface="Corbel"/>
                  <a:cs typeface="Corbel"/>
                  <a:sym typeface="Corbel"/>
                </a:rPr>
                <a:t>είναι οι </a:t>
              </a:r>
              <a:endParaRPr/>
            </a:p>
            <a:p>
              <a:pPr marL="0" marR="0" lvl="0" indent="0" algn="ctr" rtl="0">
                <a:lnSpc>
                  <a:spcPct val="90000"/>
                </a:lnSpc>
                <a:spcBef>
                  <a:spcPts val="0"/>
                </a:spcBef>
                <a:spcAft>
                  <a:spcPts val="0"/>
                </a:spcAft>
                <a:buClr>
                  <a:schemeClr val="dk1"/>
                </a:buClr>
                <a:buSzPts val="2000"/>
                <a:buFont typeface="Corbel"/>
                <a:buNone/>
              </a:pPr>
              <a:r>
                <a:rPr lang="el-GR" sz="2000">
                  <a:solidFill>
                    <a:schemeClr val="dk1"/>
                  </a:solidFill>
                  <a:latin typeface="Corbel"/>
                  <a:ea typeface="Corbel"/>
                  <a:cs typeface="Corbel"/>
                  <a:sym typeface="Corbel"/>
                </a:rPr>
                <a:t>παρατηρούμενες διατροφικές επιλογές &amp; άλλες σχετικές με τα τρόφιμα και τη διατροφή δράσεις που οι άνθρωποι αναλαμβάνουν για να επιτύχουν ένα θεμιτό αποτέλεσμα των δικών τους επιλογών </a:t>
              </a:r>
              <a:r>
                <a:rPr lang="el-GR" sz="2000" i="1" u="sng">
                  <a:solidFill>
                    <a:schemeClr val="dk1"/>
                  </a:solidFill>
                  <a:latin typeface="Corbel"/>
                  <a:ea typeface="Corbel"/>
                  <a:cs typeface="Corbel"/>
                  <a:sym typeface="Corbel"/>
                </a:rPr>
                <a:t>και αυτός είναι ο άμεσος στόχος της διατροφικής αγωγής</a:t>
              </a:r>
              <a:r>
                <a:rPr lang="el-GR" sz="2000">
                  <a:solidFill>
                    <a:schemeClr val="dk1"/>
                  </a:solidFill>
                  <a:latin typeface="Corbel"/>
                  <a:ea typeface="Corbel"/>
                  <a:cs typeface="Corbel"/>
                  <a:sym typeface="Corbel"/>
                </a:rPr>
                <a:t>.</a:t>
              </a:r>
              <a:endParaRPr sz="2000">
                <a:solidFill>
                  <a:schemeClr val="dk1"/>
                </a:solidFill>
                <a:latin typeface="Corbel"/>
                <a:ea typeface="Corbel"/>
                <a:cs typeface="Corbel"/>
                <a:sym typeface="Corbel"/>
              </a:endParaRPr>
            </a:p>
          </p:txBody>
        </p:sp>
        <p:sp>
          <p:nvSpPr>
            <p:cNvPr id="384" name="Google Shape;384;p29"/>
            <p:cNvSpPr/>
            <p:nvPr/>
          </p:nvSpPr>
          <p:spPr>
            <a:xfrm rot="2700000">
              <a:off x="1478482" y="840513"/>
              <a:ext cx="3854333" cy="3854333"/>
            </a:xfrm>
            <a:prstGeom prst="teardrop">
              <a:avLst>
                <a:gd name="adj" fmla="val 100000"/>
              </a:avLst>
            </a:prstGeom>
            <a:solidFill>
              <a:srgbClr val="7F7F7F"/>
            </a:solidFill>
            <a:ln>
              <a:noFill/>
            </a:ln>
            <a:effectLst>
              <a:outerShdw blurRad="107950" dist="12700" dir="5400000" algn="ctr" rotWithShape="0">
                <a:srgbClr val="000000"/>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29"/>
            <p:cNvSpPr/>
            <p:nvPr/>
          </p:nvSpPr>
          <p:spPr>
            <a:xfrm>
              <a:off x="1550819" y="942199"/>
              <a:ext cx="3775947" cy="3650984"/>
            </a:xfrm>
            <a:prstGeom prst="ellipse">
              <a:avLst/>
            </a:prstGeom>
            <a:solidFill>
              <a:schemeClr val="lt1">
                <a:alpha val="89803"/>
              </a:schemeClr>
            </a:solidFill>
            <a:ln>
              <a:noFill/>
            </a:ln>
            <a:effectLst>
              <a:outerShdw blurRad="107950" dist="12700" dir="5400000" algn="ctr" rotWithShape="0">
                <a:srgbClr val="000000"/>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29"/>
            <p:cNvSpPr txBox="1"/>
            <p:nvPr/>
          </p:nvSpPr>
          <p:spPr>
            <a:xfrm>
              <a:off x="2090112" y="1463866"/>
              <a:ext cx="2697362" cy="2607650"/>
            </a:xfrm>
            <a:prstGeom prst="rect">
              <a:avLst/>
            </a:prstGeom>
            <a:noFill/>
            <a:ln>
              <a:noFill/>
            </a:ln>
          </p:spPr>
          <p:txBody>
            <a:bodyPr spcFirstLastPara="1" wrap="square" lIns="40625" tIns="40625" rIns="40625" bIns="40625" anchor="ctr" anchorCtr="0">
              <a:noAutofit/>
            </a:bodyPr>
            <a:lstStyle/>
            <a:p>
              <a:pPr marL="0" marR="0" lvl="0" indent="0" algn="ctr" rtl="0">
                <a:lnSpc>
                  <a:spcPct val="90000"/>
                </a:lnSpc>
                <a:spcBef>
                  <a:spcPts val="0"/>
                </a:spcBef>
                <a:spcAft>
                  <a:spcPts val="0"/>
                </a:spcAft>
                <a:buClr>
                  <a:schemeClr val="dk1"/>
                </a:buClr>
                <a:buSzPts val="3200"/>
                <a:buFont typeface="Corbel"/>
                <a:buNone/>
              </a:pPr>
              <a:r>
                <a:rPr lang="el-GR" sz="3200" b="1">
                  <a:solidFill>
                    <a:schemeClr val="dk1"/>
                  </a:solidFill>
                  <a:latin typeface="Corbel"/>
                  <a:ea typeface="Corbel"/>
                  <a:cs typeface="Corbel"/>
                  <a:sym typeface="Corbel"/>
                </a:rPr>
                <a:t>Συμπεριφορές</a:t>
              </a:r>
              <a:endParaRPr sz="3200" b="1">
                <a:solidFill>
                  <a:schemeClr val="dk1"/>
                </a:solidFill>
                <a:latin typeface="Corbel"/>
                <a:ea typeface="Corbel"/>
                <a:cs typeface="Corbel"/>
                <a:sym typeface="Corbel"/>
              </a:endParaRPr>
            </a:p>
          </p:txBody>
        </p:sp>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grpSp>
        <p:nvGrpSpPr>
          <p:cNvPr id="391" name="Google Shape;391;p30"/>
          <p:cNvGrpSpPr/>
          <p:nvPr/>
        </p:nvGrpSpPr>
        <p:grpSpPr>
          <a:xfrm>
            <a:off x="1152887" y="703574"/>
            <a:ext cx="9236818" cy="5450850"/>
            <a:chOff x="680223" y="42254"/>
            <a:chExt cx="9236818" cy="5450850"/>
          </a:xfrm>
        </p:grpSpPr>
        <p:sp>
          <p:nvSpPr>
            <p:cNvPr id="392" name="Google Shape;392;p30"/>
            <p:cNvSpPr/>
            <p:nvPr/>
          </p:nvSpPr>
          <p:spPr>
            <a:xfrm>
              <a:off x="5755635" y="783176"/>
              <a:ext cx="4161406" cy="4128568"/>
            </a:xfrm>
            <a:prstGeom prst="ellipse">
              <a:avLst/>
            </a:prstGeom>
            <a:solidFill>
              <a:srgbClr val="F2F2F2"/>
            </a:solidFill>
            <a:ln w="12700" cap="flat" cmpd="sng">
              <a:solidFill>
                <a:schemeClr val="lt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30"/>
            <p:cNvSpPr/>
            <p:nvPr/>
          </p:nvSpPr>
          <p:spPr>
            <a:xfrm>
              <a:off x="5854696" y="843064"/>
              <a:ext cx="4029547" cy="4008230"/>
            </a:xfrm>
            <a:prstGeom prst="ellipse">
              <a:avLst/>
            </a:prstGeom>
            <a:solidFill>
              <a:schemeClr val="lt2">
                <a:alpha val="89803"/>
              </a:schemeClr>
            </a:solidFill>
            <a:ln w="12700" cap="flat" cmpd="sng">
              <a:solidFill>
                <a:schemeClr val="dk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30"/>
            <p:cNvSpPr txBox="1"/>
            <p:nvPr/>
          </p:nvSpPr>
          <p:spPr>
            <a:xfrm>
              <a:off x="6431167" y="1415776"/>
              <a:ext cx="2878522" cy="2862806"/>
            </a:xfrm>
            <a:prstGeom prst="rect">
              <a:avLst/>
            </a:prstGeom>
            <a:noFill/>
            <a:ln>
              <a:noFill/>
            </a:ln>
          </p:spPr>
          <p:txBody>
            <a:bodyPr spcFirstLastPara="1" wrap="square" lIns="25400" tIns="25400" rIns="25400" bIns="25400" anchor="ctr" anchorCtr="0">
              <a:noAutofit/>
            </a:bodyPr>
            <a:lstStyle/>
            <a:p>
              <a:pPr marL="0" marR="0" lvl="0" indent="0" algn="ctr" rtl="0">
                <a:lnSpc>
                  <a:spcPct val="90000"/>
                </a:lnSpc>
                <a:spcBef>
                  <a:spcPts val="0"/>
                </a:spcBef>
                <a:spcAft>
                  <a:spcPts val="0"/>
                </a:spcAft>
                <a:buClr>
                  <a:srgbClr val="D8D8D8"/>
                </a:buClr>
                <a:buSzPts val="2000"/>
                <a:buFont typeface="Corbel"/>
                <a:buNone/>
              </a:pPr>
              <a:r>
                <a:rPr lang="el-GR" sz="2000">
                  <a:solidFill>
                    <a:srgbClr val="D8D8D8"/>
                  </a:solidFill>
                  <a:latin typeface="Corbel"/>
                  <a:ea typeface="Corbel"/>
                  <a:cs typeface="Corbel"/>
                  <a:sym typeface="Corbel"/>
                </a:rPr>
                <a:t>είναι οι παρατηρούμενες διατροφικές επιλογές και άλλες σχετικές με τα τρόφιμα και τη διατροφή δράσεις που οι άνθρωποι αναλαμβάνουν για να επιτύχουν ένα θεμιτό αποτέλεσμα των δικών τους επιλογών και αυτός είναι ο άμεσος στόχος της διατροφικής αγωγής.</a:t>
              </a:r>
              <a:endParaRPr sz="2000">
                <a:solidFill>
                  <a:srgbClr val="D8D8D8"/>
                </a:solidFill>
                <a:latin typeface="Corbel"/>
                <a:ea typeface="Corbel"/>
                <a:cs typeface="Corbel"/>
                <a:sym typeface="Corbel"/>
              </a:endParaRPr>
            </a:p>
          </p:txBody>
        </p:sp>
        <p:sp>
          <p:nvSpPr>
            <p:cNvPr id="395" name="Google Shape;395;p30"/>
            <p:cNvSpPr/>
            <p:nvPr/>
          </p:nvSpPr>
          <p:spPr>
            <a:xfrm rot="2700000">
              <a:off x="1478482" y="840513"/>
              <a:ext cx="3854333" cy="3854333"/>
            </a:xfrm>
            <a:prstGeom prst="teardrop">
              <a:avLst>
                <a:gd name="adj" fmla="val 100000"/>
              </a:avLst>
            </a:prstGeom>
            <a:solidFill>
              <a:srgbClr val="F2F2F2"/>
            </a:solidFill>
            <a:ln w="12700" cap="flat" cmpd="sng">
              <a:solidFill>
                <a:schemeClr val="lt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30"/>
            <p:cNvSpPr/>
            <p:nvPr/>
          </p:nvSpPr>
          <p:spPr>
            <a:xfrm>
              <a:off x="1550819" y="942199"/>
              <a:ext cx="3775947" cy="3650984"/>
            </a:xfrm>
            <a:prstGeom prst="ellipse">
              <a:avLst/>
            </a:prstGeom>
            <a:solidFill>
              <a:schemeClr val="lt2">
                <a:alpha val="89803"/>
              </a:schemeClr>
            </a:solidFill>
            <a:ln w="12700" cap="flat" cmpd="sng">
              <a:solidFill>
                <a:schemeClr val="dk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30"/>
            <p:cNvSpPr txBox="1"/>
            <p:nvPr/>
          </p:nvSpPr>
          <p:spPr>
            <a:xfrm>
              <a:off x="2090112" y="1463866"/>
              <a:ext cx="2697362" cy="2607650"/>
            </a:xfrm>
            <a:prstGeom prst="rect">
              <a:avLst/>
            </a:prstGeom>
            <a:noFill/>
            <a:ln>
              <a:noFill/>
            </a:ln>
          </p:spPr>
          <p:txBody>
            <a:bodyPr spcFirstLastPara="1" wrap="square" lIns="40625" tIns="40625" rIns="40625" bIns="40625" anchor="ctr" anchorCtr="0">
              <a:noAutofit/>
            </a:bodyPr>
            <a:lstStyle/>
            <a:p>
              <a:pPr marL="0" marR="0" lvl="0" indent="0" algn="ctr" rtl="0">
                <a:lnSpc>
                  <a:spcPct val="90000"/>
                </a:lnSpc>
                <a:spcBef>
                  <a:spcPts val="0"/>
                </a:spcBef>
                <a:spcAft>
                  <a:spcPts val="0"/>
                </a:spcAft>
                <a:buClr>
                  <a:srgbClr val="D8D8D8"/>
                </a:buClr>
                <a:buSzPts val="3200"/>
                <a:buFont typeface="Corbel"/>
                <a:buNone/>
              </a:pPr>
              <a:r>
                <a:rPr lang="el-GR" sz="3200" b="1">
                  <a:solidFill>
                    <a:srgbClr val="D8D8D8"/>
                  </a:solidFill>
                  <a:latin typeface="Corbel"/>
                  <a:ea typeface="Corbel"/>
                  <a:cs typeface="Corbel"/>
                  <a:sym typeface="Corbel"/>
                </a:rPr>
                <a:t>Συμπεριφορές</a:t>
              </a:r>
              <a:endParaRPr sz="3200" b="1">
                <a:solidFill>
                  <a:srgbClr val="D8D8D8"/>
                </a:solidFill>
                <a:latin typeface="Corbel"/>
                <a:ea typeface="Corbel"/>
                <a:cs typeface="Corbel"/>
                <a:sym typeface="Corbel"/>
              </a:endParaRPr>
            </a:p>
          </p:txBody>
        </p:sp>
      </p:grpSp>
      <p:sp>
        <p:nvSpPr>
          <p:cNvPr id="398" name="Google Shape;398;p30"/>
          <p:cNvSpPr/>
          <p:nvPr/>
        </p:nvSpPr>
        <p:spPr>
          <a:xfrm>
            <a:off x="627276" y="3962394"/>
            <a:ext cx="2239617" cy="1603513"/>
          </a:xfrm>
          <a:prstGeom prst="roundRect">
            <a:avLst>
              <a:gd name="adj" fmla="val 16667"/>
            </a:avLst>
          </a:prstGeom>
          <a:solidFill>
            <a:schemeClr val="accent1"/>
          </a:solidFill>
          <a:ln>
            <a:noFill/>
          </a:ln>
          <a:effectLst>
            <a:outerShdw blurRad="149987" dist="250190" dir="8460000" algn="ctr">
              <a:srgbClr val="000000">
                <a:alpha val="27843"/>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l-GR" sz="2000">
                <a:solidFill>
                  <a:schemeClr val="dk1"/>
                </a:solidFill>
                <a:latin typeface="Corbel"/>
                <a:ea typeface="Corbel"/>
                <a:cs typeface="Corbel"/>
                <a:sym typeface="Corbel"/>
              </a:rPr>
              <a:t>Κατανάλωση φρούτων και λαχανικών</a:t>
            </a:r>
            <a:endParaRPr sz="2000">
              <a:solidFill>
                <a:schemeClr val="dk1"/>
              </a:solidFill>
              <a:latin typeface="Corbel"/>
              <a:ea typeface="Corbel"/>
              <a:cs typeface="Corbel"/>
              <a:sym typeface="Corbel"/>
            </a:endParaRPr>
          </a:p>
        </p:txBody>
      </p:sp>
      <p:sp>
        <p:nvSpPr>
          <p:cNvPr id="399" name="Google Shape;399;p30"/>
          <p:cNvSpPr/>
          <p:nvPr/>
        </p:nvSpPr>
        <p:spPr>
          <a:xfrm>
            <a:off x="3502993" y="3962394"/>
            <a:ext cx="2239617" cy="1603513"/>
          </a:xfrm>
          <a:prstGeom prst="roundRect">
            <a:avLst>
              <a:gd name="adj" fmla="val 16667"/>
            </a:avLst>
          </a:prstGeom>
          <a:solidFill>
            <a:schemeClr val="accent1"/>
          </a:solidFill>
          <a:ln>
            <a:noFill/>
          </a:ln>
          <a:effectLst>
            <a:outerShdw blurRad="149987" dist="250190" dir="8460000" algn="ctr">
              <a:srgbClr val="000000">
                <a:alpha val="27843"/>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l-GR" sz="2000">
                <a:solidFill>
                  <a:schemeClr val="dk1"/>
                </a:solidFill>
                <a:latin typeface="Corbel"/>
                <a:ea typeface="Corbel"/>
                <a:cs typeface="Corbel"/>
                <a:sym typeface="Corbel"/>
              </a:rPr>
              <a:t>Κατανάλωση δημητριακών ολικής άλεσης</a:t>
            </a:r>
            <a:endParaRPr sz="2000">
              <a:solidFill>
                <a:schemeClr val="dk1"/>
              </a:solidFill>
              <a:latin typeface="Corbel"/>
              <a:ea typeface="Corbel"/>
              <a:cs typeface="Corbel"/>
              <a:sym typeface="Corbel"/>
            </a:endParaRPr>
          </a:p>
        </p:txBody>
      </p:sp>
      <p:sp>
        <p:nvSpPr>
          <p:cNvPr id="400" name="Google Shape;400;p30"/>
          <p:cNvSpPr/>
          <p:nvPr/>
        </p:nvSpPr>
        <p:spPr>
          <a:xfrm>
            <a:off x="6378710" y="3962394"/>
            <a:ext cx="2239617" cy="1603513"/>
          </a:xfrm>
          <a:prstGeom prst="roundRect">
            <a:avLst>
              <a:gd name="adj" fmla="val 16667"/>
            </a:avLst>
          </a:prstGeom>
          <a:solidFill>
            <a:schemeClr val="accent1"/>
          </a:solidFill>
          <a:ln>
            <a:noFill/>
          </a:ln>
          <a:effectLst>
            <a:outerShdw blurRad="149987" dist="250190" dir="8460000" algn="ctr">
              <a:srgbClr val="000000">
                <a:alpha val="27843"/>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l-GR" sz="2000">
                <a:solidFill>
                  <a:schemeClr val="dk1"/>
                </a:solidFill>
                <a:latin typeface="Corbel"/>
                <a:ea typeface="Corbel"/>
                <a:cs typeface="Corbel"/>
                <a:sym typeface="Corbel"/>
              </a:rPr>
              <a:t>Κατανάλωση πρωινού</a:t>
            </a:r>
            <a:endParaRPr sz="2000">
              <a:solidFill>
                <a:schemeClr val="dk1"/>
              </a:solidFill>
              <a:latin typeface="Corbel"/>
              <a:ea typeface="Corbel"/>
              <a:cs typeface="Corbel"/>
              <a:sym typeface="Corbel"/>
            </a:endParaRPr>
          </a:p>
        </p:txBody>
      </p:sp>
      <p:sp>
        <p:nvSpPr>
          <p:cNvPr id="401" name="Google Shape;401;p30"/>
          <p:cNvSpPr/>
          <p:nvPr/>
        </p:nvSpPr>
        <p:spPr>
          <a:xfrm>
            <a:off x="9254427" y="3962394"/>
            <a:ext cx="2239617" cy="1603513"/>
          </a:xfrm>
          <a:prstGeom prst="roundRect">
            <a:avLst>
              <a:gd name="adj" fmla="val 16667"/>
            </a:avLst>
          </a:prstGeom>
          <a:solidFill>
            <a:schemeClr val="accent1"/>
          </a:solidFill>
          <a:ln>
            <a:noFill/>
          </a:ln>
          <a:effectLst>
            <a:outerShdw blurRad="149987" dist="250190" dir="8460000" algn="ctr">
              <a:srgbClr val="000000">
                <a:alpha val="27843"/>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l-GR" sz="2000">
                <a:solidFill>
                  <a:schemeClr val="dk1"/>
                </a:solidFill>
                <a:latin typeface="Corbel"/>
                <a:ea typeface="Corbel"/>
                <a:cs typeface="Corbel"/>
                <a:sym typeface="Corbel"/>
              </a:rPr>
              <a:t>Θηλασμός</a:t>
            </a:r>
            <a:r>
              <a:rPr lang="el-GR" sz="2000">
                <a:solidFill>
                  <a:schemeClr val="lt1"/>
                </a:solidFill>
                <a:latin typeface="Corbel"/>
                <a:ea typeface="Corbel"/>
                <a:cs typeface="Corbel"/>
                <a:sym typeface="Corbel"/>
              </a:rPr>
              <a:t> </a:t>
            </a:r>
            <a:endParaRPr sz="2000">
              <a:solidFill>
                <a:schemeClr val="lt1"/>
              </a:solidFill>
              <a:latin typeface="Corbel"/>
              <a:ea typeface="Corbel"/>
              <a:cs typeface="Corbel"/>
              <a:sym typeface="Corbel"/>
            </a:endParaRPr>
          </a:p>
        </p:txBody>
      </p:sp>
      <p:sp>
        <p:nvSpPr>
          <p:cNvPr id="402" name="Google Shape;402;p30"/>
          <p:cNvSpPr txBox="1"/>
          <p:nvPr/>
        </p:nvSpPr>
        <p:spPr>
          <a:xfrm>
            <a:off x="472664" y="291988"/>
            <a:ext cx="6096000"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3200">
                <a:solidFill>
                  <a:schemeClr val="accent2"/>
                </a:solidFill>
                <a:latin typeface="Corbel"/>
                <a:ea typeface="Corbel"/>
                <a:cs typeface="Corbel"/>
                <a:sym typeface="Corbel"/>
              </a:rPr>
              <a:t>Παραδείγματα</a:t>
            </a:r>
            <a:r>
              <a:rPr lang="el-GR" sz="3200" b="1">
                <a:solidFill>
                  <a:schemeClr val="accent2"/>
                </a:solidFill>
                <a:latin typeface="Corbel"/>
                <a:ea typeface="Corbel"/>
                <a:cs typeface="Corbel"/>
                <a:sym typeface="Corbel"/>
              </a:rPr>
              <a:t> </a:t>
            </a:r>
            <a:endParaRPr sz="3200" b="1">
              <a:solidFill>
                <a:schemeClr val="accent2"/>
              </a:solidFill>
              <a:latin typeface="Corbel"/>
              <a:ea typeface="Corbel"/>
              <a:cs typeface="Corbel"/>
              <a:sym typeface="Corbe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sp>
        <p:nvSpPr>
          <p:cNvPr id="407" name="Google Shape;407;p31"/>
          <p:cNvSpPr txBox="1">
            <a:spLocks noGrp="1"/>
          </p:cNvSpPr>
          <p:nvPr>
            <p:ph type="title"/>
          </p:nvPr>
        </p:nvSpPr>
        <p:spPr>
          <a:xfrm>
            <a:off x="1115568" y="548640"/>
            <a:ext cx="10168128" cy="117957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2"/>
              </a:buClr>
              <a:buSzPts val="3600"/>
              <a:buFont typeface="Corbel"/>
              <a:buNone/>
            </a:pPr>
            <a:r>
              <a:rPr lang="el-GR" sz="3600">
                <a:solidFill>
                  <a:schemeClr val="accent2"/>
                </a:solidFill>
                <a:latin typeface="Corbel"/>
                <a:ea typeface="Corbel"/>
                <a:cs typeface="Corbel"/>
                <a:sym typeface="Corbel"/>
              </a:rPr>
              <a:t>Δράσεις: </a:t>
            </a:r>
            <a:r>
              <a:rPr lang="el-GR" sz="3600">
                <a:solidFill>
                  <a:srgbClr val="7F7F7F"/>
                </a:solidFill>
                <a:latin typeface="Corbel"/>
                <a:ea typeface="Corbel"/>
                <a:cs typeface="Corbel"/>
                <a:sym typeface="Corbel"/>
              </a:rPr>
              <a:t>ορισμός</a:t>
            </a:r>
            <a:endParaRPr sz="3600">
              <a:solidFill>
                <a:schemeClr val="accent2"/>
              </a:solidFill>
              <a:latin typeface="Corbel"/>
              <a:ea typeface="Corbel"/>
              <a:cs typeface="Corbel"/>
              <a:sym typeface="Corbel"/>
            </a:endParaRPr>
          </a:p>
        </p:txBody>
      </p:sp>
      <p:sp>
        <p:nvSpPr>
          <p:cNvPr id="408" name="Google Shape;408;p31"/>
          <p:cNvSpPr txBox="1"/>
          <p:nvPr/>
        </p:nvSpPr>
        <p:spPr>
          <a:xfrm>
            <a:off x="706506" y="2807209"/>
            <a:ext cx="10359599" cy="2369880"/>
          </a:xfrm>
          <a:prstGeom prst="rect">
            <a:avLst/>
          </a:prstGeom>
          <a:solidFill>
            <a:srgbClr val="FFEDCA"/>
          </a:solidFill>
          <a:ln>
            <a:noFill/>
          </a:ln>
          <a:effectLst>
            <a:outerShdw blurRad="149987" dist="250190" dir="8460000" algn="ctr">
              <a:srgbClr val="000000">
                <a:alpha val="27843"/>
              </a:srgbClr>
            </a:outerShdw>
          </a:effectLst>
        </p:spPr>
        <p:txBody>
          <a:bodyPr spcFirstLastPara="1" wrap="square" lIns="91425" tIns="45700" rIns="91425" bIns="45700" anchor="t" anchorCtr="0">
            <a:spAutoFit/>
          </a:bodyPr>
          <a:lstStyle/>
          <a:p>
            <a:pPr marL="0" marR="0" lvl="0" indent="0" algn="just" rtl="0">
              <a:spcBef>
                <a:spcPts val="0"/>
              </a:spcBef>
              <a:spcAft>
                <a:spcPts val="0"/>
              </a:spcAft>
              <a:buNone/>
            </a:pPr>
            <a:endParaRPr sz="1900">
              <a:solidFill>
                <a:schemeClr val="dk1"/>
              </a:solidFill>
              <a:latin typeface="Corbel"/>
              <a:ea typeface="Corbel"/>
              <a:cs typeface="Corbel"/>
              <a:sym typeface="Corbel"/>
            </a:endParaRPr>
          </a:p>
          <a:p>
            <a:pPr marL="0" marR="0" lvl="0" indent="0" algn="just" rtl="0">
              <a:spcBef>
                <a:spcPts val="0"/>
              </a:spcBef>
              <a:spcAft>
                <a:spcPts val="0"/>
              </a:spcAft>
              <a:buNone/>
            </a:pPr>
            <a:r>
              <a:rPr lang="el-GR" sz="1900">
                <a:solidFill>
                  <a:schemeClr val="dk1"/>
                </a:solidFill>
                <a:latin typeface="Corbel"/>
                <a:ea typeface="Corbel"/>
                <a:cs typeface="Corbel"/>
                <a:sym typeface="Corbel"/>
              </a:rPr>
              <a:t>Οι </a:t>
            </a:r>
            <a:r>
              <a:rPr lang="el-GR" sz="1900" b="1">
                <a:solidFill>
                  <a:schemeClr val="dk1"/>
                </a:solidFill>
                <a:latin typeface="Corbel"/>
                <a:ea typeface="Corbel"/>
                <a:cs typeface="Corbel"/>
                <a:sym typeface="Corbel"/>
              </a:rPr>
              <a:t>δράσεις</a:t>
            </a:r>
            <a:r>
              <a:rPr lang="el-GR" sz="1900">
                <a:solidFill>
                  <a:schemeClr val="dk1"/>
                </a:solidFill>
                <a:latin typeface="Corbel"/>
                <a:ea typeface="Corbel"/>
                <a:cs typeface="Corbel"/>
                <a:sym typeface="Corbel"/>
              </a:rPr>
              <a:t> γενικά αναφέρονται σε συγκεκριμένες δράσεις ή υπο-συμπεριφορές που απαρτίζουν τις συμπεριφορές.</a:t>
            </a:r>
            <a:endParaRPr/>
          </a:p>
          <a:p>
            <a:pPr marL="0" marR="0" lvl="0" indent="0" algn="ctr" rtl="0">
              <a:spcBef>
                <a:spcPts val="0"/>
              </a:spcBef>
              <a:spcAft>
                <a:spcPts val="0"/>
              </a:spcAft>
              <a:buNone/>
            </a:pPr>
            <a:endParaRPr sz="1900">
              <a:solidFill>
                <a:schemeClr val="dk1"/>
              </a:solidFill>
              <a:latin typeface="Corbel"/>
              <a:ea typeface="Corbel"/>
              <a:cs typeface="Corbel"/>
              <a:sym typeface="Corbel"/>
            </a:endParaRPr>
          </a:p>
          <a:p>
            <a:pPr marL="342900" marR="0" lvl="0" indent="-342900" algn="just" rtl="0">
              <a:spcBef>
                <a:spcPts val="0"/>
              </a:spcBef>
              <a:spcAft>
                <a:spcPts val="0"/>
              </a:spcAft>
              <a:buClr>
                <a:schemeClr val="dk1"/>
              </a:buClr>
              <a:buSzPts val="1800"/>
              <a:buFont typeface="Noto Sans Symbols"/>
              <a:buChar char="⮚"/>
            </a:pPr>
            <a:r>
              <a:rPr lang="el-GR" sz="1800">
                <a:solidFill>
                  <a:schemeClr val="dk1"/>
                </a:solidFill>
                <a:latin typeface="Corbel"/>
                <a:ea typeface="Corbel"/>
                <a:cs typeface="Corbel"/>
                <a:sym typeface="Corbel"/>
              </a:rPr>
              <a:t>Πχ. η συμπεριφορά της κατανάλωσης περισσότερων φρούτων και λαχανικών μπορεί να περιλαμβάνει συγκεκριμένες </a:t>
            </a:r>
            <a:r>
              <a:rPr lang="el-GR" sz="1800" b="1">
                <a:solidFill>
                  <a:schemeClr val="dk1"/>
                </a:solidFill>
                <a:latin typeface="Corbel"/>
                <a:ea typeface="Corbel"/>
                <a:cs typeface="Corbel"/>
                <a:sym typeface="Corbel"/>
              </a:rPr>
              <a:t>δράσεις όπως </a:t>
            </a:r>
            <a:r>
              <a:rPr lang="el-GR" sz="1800">
                <a:solidFill>
                  <a:schemeClr val="dk1"/>
                </a:solidFill>
                <a:latin typeface="Corbel"/>
                <a:ea typeface="Corbel"/>
                <a:cs typeface="Corbel"/>
                <a:sym typeface="Corbel"/>
              </a:rPr>
              <a:t>η αγορά τους, η προσθήκη χυμού πορτοκαλιού στο πρωινό, η ενσωμάτωση λαχανικών στο γεύμα κοκ.</a:t>
            </a:r>
            <a:endParaRPr/>
          </a:p>
          <a:p>
            <a:pPr marL="342900" marR="0" lvl="0" indent="-228600" algn="just" rtl="0">
              <a:spcBef>
                <a:spcPts val="0"/>
              </a:spcBef>
              <a:spcAft>
                <a:spcPts val="0"/>
              </a:spcAft>
              <a:buClr>
                <a:schemeClr val="dk1"/>
              </a:buClr>
              <a:buSzPts val="1800"/>
              <a:buFont typeface="Noto Sans Symbols"/>
              <a:buNone/>
            </a:pPr>
            <a:endParaRPr sz="1800">
              <a:solidFill>
                <a:schemeClr val="dk1"/>
              </a:solidFill>
              <a:latin typeface="Corbel"/>
              <a:ea typeface="Corbel"/>
              <a:cs typeface="Corbel"/>
              <a:sym typeface="Corbe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12"/>
        <p:cNvGrpSpPr/>
        <p:nvPr/>
      </p:nvGrpSpPr>
      <p:grpSpPr>
        <a:xfrm>
          <a:off x="0" y="0"/>
          <a:ext cx="0" cy="0"/>
          <a:chOff x="0" y="0"/>
          <a:chExt cx="0" cy="0"/>
        </a:xfrm>
      </p:grpSpPr>
      <p:sp>
        <p:nvSpPr>
          <p:cNvPr id="413" name="Google Shape;413;p32"/>
          <p:cNvSpPr txBox="1">
            <a:spLocks noGrp="1"/>
          </p:cNvSpPr>
          <p:nvPr>
            <p:ph type="title"/>
          </p:nvPr>
        </p:nvSpPr>
        <p:spPr>
          <a:xfrm>
            <a:off x="1115568" y="548640"/>
            <a:ext cx="10168128" cy="117957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2"/>
              </a:buClr>
              <a:buSzPts val="3600"/>
              <a:buFont typeface="Corbel"/>
              <a:buNone/>
            </a:pPr>
            <a:r>
              <a:rPr lang="el-GR" sz="3600">
                <a:solidFill>
                  <a:schemeClr val="accent2"/>
                </a:solidFill>
                <a:latin typeface="Corbel"/>
                <a:ea typeface="Corbel"/>
                <a:cs typeface="Corbel"/>
                <a:sym typeface="Corbel"/>
              </a:rPr>
              <a:t>Πρακτικές: </a:t>
            </a:r>
            <a:r>
              <a:rPr lang="el-GR" sz="3600">
                <a:solidFill>
                  <a:srgbClr val="7F7F7F"/>
                </a:solidFill>
                <a:latin typeface="Corbel"/>
                <a:ea typeface="Corbel"/>
                <a:cs typeface="Corbel"/>
                <a:sym typeface="Corbel"/>
              </a:rPr>
              <a:t>ορισμός</a:t>
            </a:r>
            <a:r>
              <a:rPr lang="el-GR" sz="3600">
                <a:solidFill>
                  <a:schemeClr val="accent2"/>
                </a:solidFill>
                <a:latin typeface="Corbel"/>
                <a:ea typeface="Corbel"/>
                <a:cs typeface="Corbel"/>
                <a:sym typeface="Corbel"/>
              </a:rPr>
              <a:t> </a:t>
            </a:r>
            <a:endParaRPr sz="3600">
              <a:solidFill>
                <a:schemeClr val="accent2"/>
              </a:solidFill>
              <a:latin typeface="Corbel"/>
              <a:ea typeface="Corbel"/>
              <a:cs typeface="Corbel"/>
              <a:sym typeface="Corbel"/>
            </a:endParaRPr>
          </a:p>
        </p:txBody>
      </p:sp>
      <p:sp>
        <p:nvSpPr>
          <p:cNvPr id="414" name="Google Shape;414;p32"/>
          <p:cNvSpPr txBox="1"/>
          <p:nvPr/>
        </p:nvSpPr>
        <p:spPr>
          <a:xfrm>
            <a:off x="685240" y="2872652"/>
            <a:ext cx="10598455" cy="2662267"/>
          </a:xfrm>
          <a:prstGeom prst="rect">
            <a:avLst/>
          </a:prstGeom>
          <a:solidFill>
            <a:srgbClr val="FFEDCA"/>
          </a:solidFill>
          <a:ln>
            <a:noFill/>
          </a:ln>
          <a:effectLst>
            <a:outerShdw blurRad="149987" dist="250190" dir="8460000" algn="ctr">
              <a:srgbClr val="000000">
                <a:alpha val="27843"/>
              </a:srgbClr>
            </a:outerShdw>
          </a:effectLst>
        </p:spPr>
        <p:txBody>
          <a:bodyPr spcFirstLastPara="1" wrap="square" lIns="91425" tIns="45700" rIns="91425" bIns="45700" anchor="t" anchorCtr="0">
            <a:spAutoFit/>
          </a:bodyPr>
          <a:lstStyle/>
          <a:p>
            <a:pPr marL="0" marR="0" lvl="0" indent="0" algn="just" rtl="0">
              <a:spcBef>
                <a:spcPts val="0"/>
              </a:spcBef>
              <a:spcAft>
                <a:spcPts val="0"/>
              </a:spcAft>
              <a:buNone/>
            </a:pPr>
            <a:endParaRPr sz="1900">
              <a:solidFill>
                <a:schemeClr val="dk1"/>
              </a:solidFill>
              <a:latin typeface="Corbel"/>
              <a:ea typeface="Corbel"/>
              <a:cs typeface="Corbel"/>
              <a:sym typeface="Corbel"/>
            </a:endParaRPr>
          </a:p>
          <a:p>
            <a:pPr marL="0" marR="0" lvl="0" indent="0" algn="just" rtl="0">
              <a:spcBef>
                <a:spcPts val="0"/>
              </a:spcBef>
              <a:spcAft>
                <a:spcPts val="0"/>
              </a:spcAft>
              <a:buNone/>
            </a:pPr>
            <a:r>
              <a:rPr lang="el-GR" sz="1900">
                <a:solidFill>
                  <a:schemeClr val="dk1"/>
                </a:solidFill>
                <a:latin typeface="Corbel"/>
                <a:ea typeface="Corbel"/>
                <a:cs typeface="Corbel"/>
                <a:sym typeface="Corbel"/>
              </a:rPr>
              <a:t>Η λέξη </a:t>
            </a:r>
            <a:r>
              <a:rPr lang="el-GR" sz="1900" b="1">
                <a:solidFill>
                  <a:schemeClr val="dk1"/>
                </a:solidFill>
                <a:latin typeface="Corbel"/>
                <a:ea typeface="Corbel"/>
                <a:cs typeface="Corbel"/>
                <a:sym typeface="Corbel"/>
              </a:rPr>
              <a:t>πρακτικές</a:t>
            </a:r>
            <a:r>
              <a:rPr lang="el-GR" sz="1900">
                <a:solidFill>
                  <a:schemeClr val="dk1"/>
                </a:solidFill>
                <a:latin typeface="Corbel"/>
                <a:ea typeface="Corbel"/>
                <a:cs typeface="Corbel"/>
                <a:sym typeface="Corbel"/>
              </a:rPr>
              <a:t> χρησιμοποιείται επίσης εναλλακτικά με τις συμπεριφορές και τις δράσεις, παρόλο που ο όρος πρακτικές τείνει να αναφέρεται σε περισσότερο γενικά και συνεχόμενα μοτίβα συμπεριφοράς. </a:t>
            </a:r>
            <a:endParaRPr/>
          </a:p>
          <a:p>
            <a:pPr marL="0" marR="0" lvl="0" indent="0" algn="ctr" rtl="0">
              <a:spcBef>
                <a:spcPts val="0"/>
              </a:spcBef>
              <a:spcAft>
                <a:spcPts val="0"/>
              </a:spcAft>
              <a:buNone/>
            </a:pPr>
            <a:endParaRPr sz="1900">
              <a:solidFill>
                <a:schemeClr val="accent2"/>
              </a:solidFill>
              <a:latin typeface="Corbel"/>
              <a:ea typeface="Corbel"/>
              <a:cs typeface="Corbel"/>
              <a:sym typeface="Corbel"/>
            </a:endParaRPr>
          </a:p>
          <a:p>
            <a:pPr marL="0" marR="0" lvl="0" indent="0" algn="ctr" rtl="0">
              <a:spcBef>
                <a:spcPts val="0"/>
              </a:spcBef>
              <a:spcAft>
                <a:spcPts val="0"/>
              </a:spcAft>
              <a:buNone/>
            </a:pPr>
            <a:endParaRPr sz="1800">
              <a:solidFill>
                <a:schemeClr val="dk1"/>
              </a:solidFill>
              <a:latin typeface="Corbel"/>
              <a:ea typeface="Corbel"/>
              <a:cs typeface="Corbel"/>
              <a:sym typeface="Corbel"/>
            </a:endParaRPr>
          </a:p>
          <a:p>
            <a:pPr marL="342900" marR="0" lvl="0" indent="-342900" algn="just" rtl="0">
              <a:spcBef>
                <a:spcPts val="0"/>
              </a:spcBef>
              <a:spcAft>
                <a:spcPts val="0"/>
              </a:spcAft>
              <a:buClr>
                <a:schemeClr val="dk1"/>
              </a:buClr>
              <a:buSzPts val="1800"/>
              <a:buFont typeface="Noto Sans Symbols"/>
              <a:buChar char="⮚"/>
            </a:pPr>
            <a:r>
              <a:rPr lang="el-GR" sz="1800">
                <a:solidFill>
                  <a:schemeClr val="dk1"/>
                </a:solidFill>
                <a:latin typeface="Corbel"/>
                <a:ea typeface="Corbel"/>
                <a:cs typeface="Corbel"/>
                <a:sym typeface="Corbel"/>
              </a:rPr>
              <a:t>Πχ. πρακτικές γονικής μέριμνας σχετικά με τα τρόφιμα, κατανάλωση ισορροπημένων γευμάτων και ενεργή σωματική δραστηριότητα.</a:t>
            </a:r>
            <a:endParaRPr/>
          </a:p>
          <a:p>
            <a:pPr marL="342900" marR="0" lvl="0" indent="-228600" algn="just" rtl="0">
              <a:spcBef>
                <a:spcPts val="0"/>
              </a:spcBef>
              <a:spcAft>
                <a:spcPts val="0"/>
              </a:spcAft>
              <a:buClr>
                <a:schemeClr val="dk1"/>
              </a:buClr>
              <a:buSzPts val="1800"/>
              <a:buFont typeface="Noto Sans Symbols"/>
              <a:buNone/>
            </a:pPr>
            <a:endParaRPr sz="1800">
              <a:solidFill>
                <a:schemeClr val="dk1"/>
              </a:solidFill>
              <a:latin typeface="Corbel"/>
              <a:ea typeface="Corbel"/>
              <a:cs typeface="Corbel"/>
              <a:sym typeface="Corbe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sp>
        <p:nvSpPr>
          <p:cNvPr id="419" name="Google Shape;419;p33"/>
          <p:cNvSpPr txBox="1">
            <a:spLocks noGrp="1"/>
          </p:cNvSpPr>
          <p:nvPr>
            <p:ph type="title"/>
          </p:nvPr>
        </p:nvSpPr>
        <p:spPr>
          <a:xfrm>
            <a:off x="873733" y="1933956"/>
            <a:ext cx="7013448" cy="2990088"/>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2"/>
              </a:buClr>
              <a:buSzPts val="2400"/>
              <a:buFont typeface="Corbel"/>
              <a:buNone/>
            </a:pPr>
            <a:r>
              <a:rPr lang="el-GR" sz="2400">
                <a:solidFill>
                  <a:schemeClr val="accent2"/>
                </a:solidFill>
                <a:latin typeface="Corbel"/>
                <a:ea typeface="Corbel"/>
                <a:cs typeface="Corbel"/>
                <a:sym typeface="Corbel"/>
              </a:rPr>
              <a:t>Ποιες συμπεριφορές βλέπετε στις Food Based Dietary Guidelines διαφόρων χωρών;</a:t>
            </a:r>
            <a:br>
              <a:rPr lang="el-GR" sz="2000">
                <a:latin typeface="Corbel"/>
                <a:ea typeface="Corbel"/>
                <a:cs typeface="Corbel"/>
                <a:sym typeface="Corbel"/>
              </a:rPr>
            </a:br>
            <a:br>
              <a:rPr lang="el-GR" sz="2000">
                <a:latin typeface="Corbel"/>
                <a:ea typeface="Corbel"/>
                <a:cs typeface="Corbel"/>
                <a:sym typeface="Corbel"/>
              </a:rPr>
            </a:br>
            <a:endParaRPr sz="2000">
              <a:latin typeface="Corbel"/>
              <a:ea typeface="Corbel"/>
              <a:cs typeface="Corbel"/>
              <a:sym typeface="Corbel"/>
            </a:endParaRPr>
          </a:p>
        </p:txBody>
      </p:sp>
      <p:sp>
        <p:nvSpPr>
          <p:cNvPr id="420" name="Google Shape;420;p33"/>
          <p:cNvSpPr txBox="1">
            <a:spLocks noGrp="1"/>
          </p:cNvSpPr>
          <p:nvPr>
            <p:ph type="body" idx="1"/>
          </p:nvPr>
        </p:nvSpPr>
        <p:spPr>
          <a:xfrm>
            <a:off x="8613648" y="1938528"/>
            <a:ext cx="2688336" cy="2990088"/>
          </a:xfrm>
          <a:prstGeom prst="rect">
            <a:avLst/>
          </a:prstGeom>
          <a:solidFill>
            <a:schemeClr val="accent1"/>
          </a:solidFill>
          <a:ln>
            <a:noFill/>
          </a:ln>
        </p:spPr>
        <p:txBody>
          <a:bodyPr spcFirstLastPara="1" wrap="square" lIns="91425" tIns="45700" rIns="91425" bIns="45700" anchor="ctr" anchorCtr="0">
            <a:normAutofit/>
          </a:bodyPr>
          <a:lstStyle/>
          <a:p>
            <a:pPr marL="0" lvl="0" indent="0" algn="l" rtl="0">
              <a:lnSpc>
                <a:spcPct val="110000"/>
              </a:lnSpc>
              <a:spcBef>
                <a:spcPts val="0"/>
              </a:spcBef>
              <a:spcAft>
                <a:spcPts val="0"/>
              </a:spcAft>
              <a:buClr>
                <a:schemeClr val="lt1"/>
              </a:buClr>
              <a:buSzPts val="2800"/>
              <a:buNone/>
            </a:pPr>
            <a:endParaRPr/>
          </a:p>
        </p:txBody>
      </p:sp>
      <p:pic>
        <p:nvPicPr>
          <p:cNvPr id="421" name="Google Shape;421;p33"/>
          <p:cNvPicPr preferRelativeResize="0"/>
          <p:nvPr/>
        </p:nvPicPr>
        <p:blipFill rotWithShape="1">
          <a:blip r:embed="rId3">
            <a:alphaModFix/>
          </a:blip>
          <a:srcRect/>
          <a:stretch/>
        </p:blipFill>
        <p:spPr>
          <a:xfrm>
            <a:off x="8017565" y="1815548"/>
            <a:ext cx="3468260" cy="326003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25"/>
        <p:cNvGrpSpPr/>
        <p:nvPr/>
      </p:nvGrpSpPr>
      <p:grpSpPr>
        <a:xfrm>
          <a:off x="0" y="0"/>
          <a:ext cx="0" cy="0"/>
          <a:chOff x="0" y="0"/>
          <a:chExt cx="0" cy="0"/>
        </a:xfrm>
      </p:grpSpPr>
      <p:sp>
        <p:nvSpPr>
          <p:cNvPr id="426" name="Google Shape;426;p34"/>
          <p:cNvSpPr/>
          <p:nvPr/>
        </p:nvSpPr>
        <p:spPr>
          <a:xfrm>
            <a:off x="558209" y="0"/>
            <a:ext cx="11167447" cy="2018806"/>
          </a:xfrm>
          <a:prstGeom prst="rect">
            <a:avLst/>
          </a:prstGeom>
          <a:solidFill>
            <a:schemeClr val="lt1"/>
          </a:solidFill>
          <a:ln w="9525" cap="flat" cmpd="sng">
            <a:solidFill>
              <a:srgbClr val="E8E8E8"/>
            </a:solidFill>
            <a:prstDash val="solid"/>
            <a:miter lim="800000"/>
            <a:headEnd type="none" w="sm" len="sm"/>
            <a:tailEnd type="none" w="sm" len="sm"/>
          </a:ln>
          <a:effectLst>
            <a:outerShdw blurRad="50800" dist="38100" dir="2700000" algn="tl" rotWithShape="0">
              <a:srgbClr val="D8D8D8">
                <a:alpha val="2980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427" name="Google Shape;427;p34"/>
          <p:cNvSpPr/>
          <p:nvPr/>
        </p:nvSpPr>
        <p:spPr>
          <a:xfrm>
            <a:off x="566928" y="0"/>
            <a:ext cx="11155680" cy="201168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428" name="Google Shape;428;p34"/>
          <p:cNvSpPr/>
          <p:nvPr/>
        </p:nvSpPr>
        <p:spPr>
          <a:xfrm>
            <a:off x="498834" y="787352"/>
            <a:ext cx="128016" cy="70408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429" name="Google Shape;429;p34"/>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venir"/>
              <a:ea typeface="Avenir"/>
              <a:cs typeface="Avenir"/>
              <a:sym typeface="Avenir"/>
            </a:endParaRPr>
          </a:p>
        </p:txBody>
      </p:sp>
      <p:sp>
        <p:nvSpPr>
          <p:cNvPr id="430" name="Google Shape;430;p34"/>
          <p:cNvSpPr txBox="1">
            <a:spLocks noGrp="1"/>
          </p:cNvSpPr>
          <p:nvPr>
            <p:ph type="title"/>
          </p:nvPr>
        </p:nvSpPr>
        <p:spPr>
          <a:xfrm>
            <a:off x="411480" y="987552"/>
            <a:ext cx="4485861" cy="1088136"/>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3400"/>
              <a:buFont typeface="Avenir"/>
              <a:buNone/>
            </a:pPr>
            <a:r>
              <a:rPr lang="el-GR"/>
              <a:t>ΦΙΛΑΝΔΙΑ</a:t>
            </a:r>
            <a:endParaRPr/>
          </a:p>
        </p:txBody>
      </p:sp>
      <p:sp>
        <p:nvSpPr>
          <p:cNvPr id="431" name="Google Shape;431;p34"/>
          <p:cNvSpPr/>
          <p:nvPr/>
        </p:nvSpPr>
        <p:spPr>
          <a:xfrm rot="5400000">
            <a:off x="649223" y="387939"/>
            <a:ext cx="73152" cy="54864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432" name="Google Shape;432;p34"/>
          <p:cNvSpPr/>
          <p:nvPr/>
        </p:nvSpPr>
        <p:spPr>
          <a:xfrm>
            <a:off x="411480" y="2286000"/>
            <a:ext cx="4389120" cy="18288"/>
          </a:xfrm>
          <a:prstGeom prst="rect">
            <a:avLst/>
          </a:prstGeom>
          <a:solidFill>
            <a:srgbClr val="C8C8C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pic>
        <p:nvPicPr>
          <p:cNvPr id="433" name="Google Shape;433;p34"/>
          <p:cNvPicPr preferRelativeResize="0">
            <a:picLocks noGrp="1"/>
          </p:cNvPicPr>
          <p:nvPr>
            <p:ph type="pic" idx="2"/>
          </p:nvPr>
        </p:nvPicPr>
        <p:blipFill rotWithShape="1">
          <a:blip r:embed="rId3">
            <a:alphaModFix/>
          </a:blip>
          <a:srcRect t="29018" r="-1" b="-1"/>
          <a:stretch/>
        </p:blipFill>
        <p:spPr>
          <a:xfrm>
            <a:off x="5308052" y="10"/>
            <a:ext cx="6883948" cy="6857990"/>
          </a:xfrm>
          <a:prstGeom prst="rect">
            <a:avLst/>
          </a:prstGeom>
          <a:noFill/>
          <a:ln>
            <a:noFill/>
          </a:ln>
          <a:effectLst>
            <a:outerShdw blurRad="50800" dist="38100" dir="10800000" algn="r" rotWithShape="0">
              <a:srgbClr val="D8D8D8">
                <a:alpha val="29803"/>
              </a:srgbClr>
            </a:outerShdw>
          </a:effec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37"/>
        <p:cNvGrpSpPr/>
        <p:nvPr/>
      </p:nvGrpSpPr>
      <p:grpSpPr>
        <a:xfrm>
          <a:off x="0" y="0"/>
          <a:ext cx="0" cy="0"/>
          <a:chOff x="0" y="0"/>
          <a:chExt cx="0" cy="0"/>
        </a:xfrm>
      </p:grpSpPr>
      <p:sp>
        <p:nvSpPr>
          <p:cNvPr id="438" name="Google Shape;438;p35"/>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venir"/>
              <a:ea typeface="Avenir"/>
              <a:cs typeface="Avenir"/>
              <a:sym typeface="Avenir"/>
            </a:endParaRPr>
          </a:p>
        </p:txBody>
      </p:sp>
      <p:sp>
        <p:nvSpPr>
          <p:cNvPr id="439" name="Google Shape;439;p35"/>
          <p:cNvSpPr/>
          <p:nvPr/>
        </p:nvSpPr>
        <p:spPr>
          <a:xfrm rot="-5400000">
            <a:off x="-2748766" y="3248002"/>
            <a:ext cx="5688917" cy="191386"/>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pic>
        <p:nvPicPr>
          <p:cNvPr id="440" name="Google Shape;440;p35"/>
          <p:cNvPicPr preferRelativeResize="0">
            <a:picLocks noGrp="1"/>
          </p:cNvPicPr>
          <p:nvPr>
            <p:ph type="pic" idx="2"/>
          </p:nvPr>
        </p:nvPicPr>
        <p:blipFill rotWithShape="1">
          <a:blip r:embed="rId3">
            <a:alphaModFix/>
          </a:blip>
          <a:srcRect t="8498" r="1" b="18567"/>
          <a:stretch/>
        </p:blipFill>
        <p:spPr>
          <a:xfrm>
            <a:off x="583656" y="743308"/>
            <a:ext cx="11024687" cy="5688918"/>
          </a:xfrm>
          <a:prstGeom prst="rect">
            <a:avLst/>
          </a:prstGeom>
          <a:noFill/>
          <a:ln>
            <a:noFill/>
          </a:ln>
        </p:spPr>
      </p:pic>
      <p:sp>
        <p:nvSpPr>
          <p:cNvPr id="441" name="Google Shape;441;p35"/>
          <p:cNvSpPr txBox="1">
            <a:spLocks noGrp="1"/>
          </p:cNvSpPr>
          <p:nvPr>
            <p:ph type="ftr" idx="11"/>
          </p:nvPr>
        </p:nvSpPr>
        <p:spPr>
          <a:xfrm>
            <a:off x="273424" y="151153"/>
            <a:ext cx="2308411"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l-GR" sz="2000">
                <a:solidFill>
                  <a:schemeClr val="accent6"/>
                </a:solidFill>
                <a:latin typeface="Arial"/>
                <a:ea typeface="Arial"/>
                <a:cs typeface="Arial"/>
                <a:sym typeface="Arial"/>
              </a:rPr>
              <a:t>ΙΡΛΑΝΔΙΑ</a:t>
            </a:r>
            <a:endParaRPr sz="2000">
              <a:solidFill>
                <a:schemeClr val="accent6"/>
              </a:solidFill>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45"/>
        <p:cNvGrpSpPr/>
        <p:nvPr/>
      </p:nvGrpSpPr>
      <p:grpSpPr>
        <a:xfrm>
          <a:off x="0" y="0"/>
          <a:ext cx="0" cy="0"/>
          <a:chOff x="0" y="0"/>
          <a:chExt cx="0" cy="0"/>
        </a:xfrm>
      </p:grpSpPr>
      <p:sp>
        <p:nvSpPr>
          <p:cNvPr id="446" name="Google Shape;446;p36"/>
          <p:cNvSpPr/>
          <p:nvPr/>
        </p:nvSpPr>
        <p:spPr>
          <a:xfrm rot="5400000">
            <a:off x="857544" y="346791"/>
            <a:ext cx="146304" cy="70408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447" name="Google Shape;447;p36"/>
          <p:cNvSpPr/>
          <p:nvPr/>
        </p:nvSpPr>
        <p:spPr>
          <a:xfrm rot="10800000" flipH="1">
            <a:off x="578652" y="4501201"/>
            <a:ext cx="11034696" cy="18288"/>
          </a:xfrm>
          <a:prstGeom prst="rect">
            <a:avLst/>
          </a:prstGeom>
          <a:solidFill>
            <a:srgbClr val="C8C8C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448" name="Google Shape;448;p36"/>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venir"/>
              <a:ea typeface="Avenir"/>
              <a:cs typeface="Avenir"/>
              <a:sym typeface="Avenir"/>
            </a:endParaRPr>
          </a:p>
        </p:txBody>
      </p:sp>
      <p:pic>
        <p:nvPicPr>
          <p:cNvPr id="449" name="Google Shape;449;p36"/>
          <p:cNvPicPr preferRelativeResize="0">
            <a:picLocks noGrp="1"/>
          </p:cNvPicPr>
          <p:nvPr>
            <p:ph type="pic" idx="2"/>
          </p:nvPr>
        </p:nvPicPr>
        <p:blipFill rotWithShape="1">
          <a:blip r:embed="rId3">
            <a:alphaModFix/>
          </a:blip>
          <a:srcRect l="1754" r="1903" b="-2"/>
          <a:stretch/>
        </p:blipFill>
        <p:spPr>
          <a:xfrm>
            <a:off x="4110127" y="10"/>
            <a:ext cx="8081873" cy="6857990"/>
          </a:xfrm>
          <a:prstGeom prst="rect">
            <a:avLst/>
          </a:prstGeom>
          <a:noFill/>
          <a:ln>
            <a:noFill/>
          </a:ln>
        </p:spPr>
      </p:pic>
      <p:sp>
        <p:nvSpPr>
          <p:cNvPr id="450" name="Google Shape;450;p36"/>
          <p:cNvSpPr/>
          <p:nvPr/>
        </p:nvSpPr>
        <p:spPr>
          <a:xfrm>
            <a:off x="0" y="0"/>
            <a:ext cx="4959047" cy="6858000"/>
          </a:xfrm>
          <a:custGeom>
            <a:avLst/>
            <a:gdLst/>
            <a:ahLst/>
            <a:cxnLst/>
            <a:rect l="l" t="t" r="r" b="b"/>
            <a:pathLst>
              <a:path w="4959047" h="6858000" extrusionOk="0">
                <a:moveTo>
                  <a:pt x="0" y="0"/>
                </a:moveTo>
                <a:lnTo>
                  <a:pt x="4110127" y="0"/>
                </a:lnTo>
                <a:lnTo>
                  <a:pt x="4179024" y="123368"/>
                </a:lnTo>
                <a:cubicBezTo>
                  <a:pt x="4668929" y="1045156"/>
                  <a:pt x="4959047" y="2189404"/>
                  <a:pt x="4959047" y="3429000"/>
                </a:cubicBezTo>
                <a:cubicBezTo>
                  <a:pt x="4959047" y="4668597"/>
                  <a:pt x="4668929" y="5812845"/>
                  <a:pt x="4179024" y="6734633"/>
                </a:cubicBezTo>
                <a:lnTo>
                  <a:pt x="4110127" y="6858000"/>
                </a:lnTo>
                <a:lnTo>
                  <a:pt x="0" y="6858000"/>
                </a:lnTo>
                <a:close/>
              </a:path>
            </a:pathLst>
          </a:custGeom>
          <a:solidFill>
            <a:schemeClr val="lt1"/>
          </a:solidFill>
          <a:ln w="9525" cap="flat" cmpd="sng">
            <a:solidFill>
              <a:srgbClr val="E8E8E8"/>
            </a:solidFill>
            <a:prstDash val="solid"/>
            <a:miter lim="800000"/>
            <a:headEnd type="none" w="sm" len="sm"/>
            <a:tailEnd type="none" w="sm" len="sm"/>
          </a:ln>
          <a:effectLst>
            <a:outerShdw blurRad="50800" dist="38100" algn="l" rotWithShape="0">
              <a:srgbClr val="D8D8D8">
                <a:alpha val="2980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451" name="Google Shape;451;p36"/>
          <p:cNvSpPr/>
          <p:nvPr/>
        </p:nvSpPr>
        <p:spPr>
          <a:xfrm>
            <a:off x="0" y="0"/>
            <a:ext cx="4948887" cy="6858000"/>
          </a:xfrm>
          <a:custGeom>
            <a:avLst/>
            <a:gdLst/>
            <a:ahLst/>
            <a:cxnLst/>
            <a:rect l="l" t="t" r="r" b="b"/>
            <a:pathLst>
              <a:path w="4948887" h="6858000" extrusionOk="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452" name="Google Shape;452;p36"/>
          <p:cNvSpPr txBox="1">
            <a:spLocks noGrp="1"/>
          </p:cNvSpPr>
          <p:nvPr>
            <p:ph type="title"/>
          </p:nvPr>
        </p:nvSpPr>
        <p:spPr>
          <a:xfrm>
            <a:off x="477981" y="1122363"/>
            <a:ext cx="4023360" cy="3204134"/>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800"/>
              <a:buFont typeface="Avenir"/>
              <a:buNone/>
            </a:pPr>
            <a:r>
              <a:rPr lang="el-GR" sz="4800"/>
              <a:t>Ελβετία</a:t>
            </a:r>
            <a:endParaRPr sz="4800"/>
          </a:p>
        </p:txBody>
      </p:sp>
      <p:sp>
        <p:nvSpPr>
          <p:cNvPr id="453" name="Google Shape;453;p36"/>
          <p:cNvSpPr/>
          <p:nvPr/>
        </p:nvSpPr>
        <p:spPr>
          <a:xfrm rot="5400000">
            <a:off x="759921" y="346791"/>
            <a:ext cx="146304" cy="70408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
        <p:nvSpPr>
          <p:cNvPr id="454" name="Google Shape;454;p36"/>
          <p:cNvSpPr/>
          <p:nvPr/>
        </p:nvSpPr>
        <p:spPr>
          <a:xfrm>
            <a:off x="481029" y="4546920"/>
            <a:ext cx="4023360" cy="18288"/>
          </a:xfrm>
          <a:prstGeom prst="rect">
            <a:avLst/>
          </a:prstGeom>
          <a:solidFill>
            <a:srgbClr val="C8C8C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venir"/>
              <a:buNone/>
            </a:pPr>
            <a:endParaRPr sz="1800" b="0" i="0" u="none" strike="noStrike" cap="none">
              <a:solidFill>
                <a:srgbClr val="FFFFFF"/>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452"/>
                                        </p:tgtEl>
                                        <p:attrNameLst>
                                          <p:attrName>style.visibility</p:attrName>
                                        </p:attrNameLst>
                                      </p:cBhvr>
                                      <p:to>
                                        <p:strVal val="visible"/>
                                      </p:to>
                                    </p:set>
                                    <p:animEffect transition="in" filter="fade">
                                      <p:cBhvr>
                                        <p:cTn id="7" dur="700"/>
                                        <p:tgtEl>
                                          <p:spTgt spid="4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58"/>
        <p:cNvGrpSpPr/>
        <p:nvPr/>
      </p:nvGrpSpPr>
      <p:grpSpPr>
        <a:xfrm>
          <a:off x="0" y="0"/>
          <a:ext cx="0" cy="0"/>
          <a:chOff x="0" y="0"/>
          <a:chExt cx="0" cy="0"/>
        </a:xfrm>
      </p:grpSpPr>
      <p:sp>
        <p:nvSpPr>
          <p:cNvPr id="459" name="Google Shape;459;p37"/>
          <p:cNvSpPr txBox="1">
            <a:spLocks noGrp="1"/>
          </p:cNvSpPr>
          <p:nvPr>
            <p:ph type="title"/>
          </p:nvPr>
        </p:nvSpPr>
        <p:spPr>
          <a:xfrm>
            <a:off x="868680" y="1709928"/>
            <a:ext cx="3099816" cy="1709928"/>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dk1"/>
              </a:buClr>
              <a:buSzPts val="3400"/>
              <a:buFont typeface="Avenir"/>
              <a:buNone/>
            </a:pPr>
            <a:r>
              <a:rPr lang="el-GR"/>
              <a:t>Περού</a:t>
            </a:r>
            <a:endParaRPr/>
          </a:p>
        </p:txBody>
      </p:sp>
      <p:pic>
        <p:nvPicPr>
          <p:cNvPr id="460" name="Google Shape;460;p37"/>
          <p:cNvPicPr preferRelativeResize="0"/>
          <p:nvPr/>
        </p:nvPicPr>
        <p:blipFill rotWithShape="1">
          <a:blip r:embed="rId3">
            <a:alphaModFix/>
          </a:blip>
          <a:srcRect/>
          <a:stretch/>
        </p:blipFill>
        <p:spPr>
          <a:xfrm>
            <a:off x="6169257" y="204396"/>
            <a:ext cx="4721349" cy="6542286"/>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64"/>
        <p:cNvGrpSpPr/>
        <p:nvPr/>
      </p:nvGrpSpPr>
      <p:grpSpPr>
        <a:xfrm>
          <a:off x="0" y="0"/>
          <a:ext cx="0" cy="0"/>
          <a:chOff x="0" y="0"/>
          <a:chExt cx="0" cy="0"/>
        </a:xfrm>
      </p:grpSpPr>
      <p:sp>
        <p:nvSpPr>
          <p:cNvPr id="465" name="Google Shape;465;p38"/>
          <p:cNvSpPr txBox="1">
            <a:spLocks noGrp="1"/>
          </p:cNvSpPr>
          <p:nvPr>
            <p:ph type="title"/>
          </p:nvPr>
        </p:nvSpPr>
        <p:spPr>
          <a:xfrm>
            <a:off x="868680" y="1709928"/>
            <a:ext cx="3099816" cy="1709928"/>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dk1"/>
              </a:buClr>
              <a:buSzPts val="3400"/>
              <a:buFont typeface="Avenir"/>
              <a:buNone/>
            </a:pPr>
            <a:r>
              <a:rPr lang="el-GR"/>
              <a:t>Ιαπωνία</a:t>
            </a:r>
            <a:endParaRPr/>
          </a:p>
        </p:txBody>
      </p:sp>
      <p:pic>
        <p:nvPicPr>
          <p:cNvPr id="466" name="Google Shape;466;p38"/>
          <p:cNvPicPr preferRelativeResize="0"/>
          <p:nvPr/>
        </p:nvPicPr>
        <p:blipFill rotWithShape="1">
          <a:blip r:embed="rId3">
            <a:alphaModFix/>
          </a:blip>
          <a:srcRect/>
          <a:stretch/>
        </p:blipFill>
        <p:spPr>
          <a:xfrm>
            <a:off x="5561704" y="259527"/>
            <a:ext cx="5936371" cy="6511559"/>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70"/>
        <p:cNvGrpSpPr/>
        <p:nvPr/>
      </p:nvGrpSpPr>
      <p:grpSpPr>
        <a:xfrm>
          <a:off x="0" y="0"/>
          <a:ext cx="0" cy="0"/>
          <a:chOff x="0" y="0"/>
          <a:chExt cx="0" cy="0"/>
        </a:xfrm>
      </p:grpSpPr>
      <p:sp>
        <p:nvSpPr>
          <p:cNvPr id="471" name="Google Shape;471;p39"/>
          <p:cNvSpPr txBox="1">
            <a:spLocks noGrp="1"/>
          </p:cNvSpPr>
          <p:nvPr>
            <p:ph type="title"/>
          </p:nvPr>
        </p:nvSpPr>
        <p:spPr>
          <a:xfrm>
            <a:off x="868680" y="1709928"/>
            <a:ext cx="3099816" cy="1709928"/>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dk1"/>
              </a:buClr>
              <a:buSzPts val="3400"/>
              <a:buFont typeface="Avenir"/>
              <a:buNone/>
            </a:pPr>
            <a:r>
              <a:rPr lang="el-GR"/>
              <a:t>Ιράν</a:t>
            </a:r>
            <a:endParaRPr/>
          </a:p>
        </p:txBody>
      </p:sp>
      <p:pic>
        <p:nvPicPr>
          <p:cNvPr id="472" name="Google Shape;472;p39"/>
          <p:cNvPicPr preferRelativeResize="0"/>
          <p:nvPr/>
        </p:nvPicPr>
        <p:blipFill rotWithShape="1">
          <a:blip r:embed="rId3">
            <a:alphaModFix/>
          </a:blip>
          <a:srcRect/>
          <a:stretch/>
        </p:blipFill>
        <p:spPr>
          <a:xfrm>
            <a:off x="6282466" y="-1"/>
            <a:ext cx="4864025" cy="6818727"/>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76"/>
        <p:cNvGrpSpPr/>
        <p:nvPr/>
      </p:nvGrpSpPr>
      <p:grpSpPr>
        <a:xfrm>
          <a:off x="0" y="0"/>
          <a:ext cx="0" cy="0"/>
          <a:chOff x="0" y="0"/>
          <a:chExt cx="0" cy="0"/>
        </a:xfrm>
      </p:grpSpPr>
      <p:sp>
        <p:nvSpPr>
          <p:cNvPr id="477" name="Google Shape;477;p40"/>
          <p:cNvSpPr txBox="1">
            <a:spLocks noGrp="1"/>
          </p:cNvSpPr>
          <p:nvPr>
            <p:ph type="title"/>
          </p:nvPr>
        </p:nvSpPr>
        <p:spPr>
          <a:xfrm>
            <a:off x="5049961" y="1227482"/>
            <a:ext cx="6318902" cy="1192695"/>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accent2"/>
              </a:buClr>
              <a:buSzPts val="3600"/>
              <a:buFont typeface="Arial"/>
              <a:buNone/>
            </a:pPr>
            <a:r>
              <a:rPr lang="el-GR" sz="3600" i="0">
                <a:solidFill>
                  <a:schemeClr val="accent2"/>
                </a:solidFill>
                <a:latin typeface="Arial"/>
                <a:ea typeface="Arial"/>
                <a:cs typeface="Arial"/>
                <a:sym typeface="Arial"/>
              </a:rPr>
              <a:t>Ένας Σύγχρονος Ορισμός της Διατροφικής Αγωγής</a:t>
            </a:r>
            <a:endParaRPr sz="3600">
              <a:solidFill>
                <a:schemeClr val="accent2"/>
              </a:solidFill>
            </a:endParaRPr>
          </a:p>
        </p:txBody>
      </p:sp>
      <p:sp>
        <p:nvSpPr>
          <p:cNvPr id="478" name="Google Shape;478;p40"/>
          <p:cNvSpPr txBox="1">
            <a:spLocks noGrp="1"/>
          </p:cNvSpPr>
          <p:nvPr>
            <p:ph type="body" idx="1"/>
          </p:nvPr>
        </p:nvSpPr>
        <p:spPr>
          <a:xfrm>
            <a:off x="5049961" y="3279780"/>
            <a:ext cx="6318902" cy="3376256"/>
          </a:xfrm>
          <a:prstGeom prst="rect">
            <a:avLst/>
          </a:prstGeom>
          <a:noFill/>
          <a:ln>
            <a:noFill/>
          </a:ln>
        </p:spPr>
        <p:txBody>
          <a:bodyPr spcFirstLastPara="1" wrap="square" lIns="91425" tIns="45700" rIns="91425" bIns="45700" anchor="t" anchorCtr="0">
            <a:noAutofit/>
          </a:bodyPr>
          <a:lstStyle/>
          <a:p>
            <a:pPr marL="228600" lvl="0" indent="-228600" algn="just" rtl="0">
              <a:lnSpc>
                <a:spcPct val="110000"/>
              </a:lnSpc>
              <a:spcBef>
                <a:spcPts val="0"/>
              </a:spcBef>
              <a:spcAft>
                <a:spcPts val="0"/>
              </a:spcAft>
              <a:buClr>
                <a:schemeClr val="dk1"/>
              </a:buClr>
              <a:buSzPts val="2000"/>
              <a:buNone/>
            </a:pPr>
            <a:r>
              <a:rPr lang="el-GR" sz="2000">
                <a:latin typeface="Corbel"/>
                <a:ea typeface="Corbel"/>
                <a:cs typeface="Corbel"/>
                <a:sym typeface="Corbel"/>
              </a:rPr>
              <a:t>    H διατροφική αγωγή ορίζεται ως κάθε συνδυασμός εκπαιδευτικών στρατηγικών, συνοδευόμενων από περιβαλλοντικές υποστηρίξεις, σχεδιασμένες να διευκολύνουν την εθελοντική υιοθεσία επιλογών τροφίμων και άλλων τροφικών και σχετικών με τη διατροφή συμπεριφορών που ευνοούν </a:t>
            </a:r>
            <a:r>
              <a:rPr lang="el-GR" sz="2000" b="1">
                <a:latin typeface="Corbel"/>
                <a:ea typeface="Corbel"/>
                <a:cs typeface="Corbel"/>
                <a:sym typeface="Corbel"/>
              </a:rPr>
              <a:t>την υγεία και την ευεξία </a:t>
            </a:r>
            <a:r>
              <a:rPr lang="el-GR" sz="2000">
                <a:latin typeface="Corbel"/>
                <a:ea typeface="Corbel"/>
                <a:cs typeface="Corbel"/>
                <a:sym typeface="Corbel"/>
              </a:rPr>
              <a:t>και που παρέχονται μέσω πολλών αξιών, συμπεριλαμβάνοντας δράσεις σε ατομικό, θεσμικό, κοινοτικό και πολιτικό επίπεδο.</a:t>
            </a:r>
            <a:endParaRPr sz="2000">
              <a:latin typeface="Corbel"/>
              <a:ea typeface="Corbel"/>
              <a:cs typeface="Corbel"/>
              <a:sym typeface="Corbel"/>
            </a:endParaRPr>
          </a:p>
        </p:txBody>
      </p:sp>
      <p:pic>
        <p:nvPicPr>
          <p:cNvPr id="479" name="Google Shape;479;p40"/>
          <p:cNvPicPr preferRelativeResize="0">
            <a:picLocks noGrp="1"/>
          </p:cNvPicPr>
          <p:nvPr>
            <p:ph type="pic" idx="2"/>
          </p:nvPr>
        </p:nvPicPr>
        <p:blipFill rotWithShape="1">
          <a:blip r:embed="rId3">
            <a:alphaModFix/>
          </a:blip>
          <a:srcRect l="-607" t="-656" r="1117" b="655"/>
          <a:stretch/>
        </p:blipFill>
        <p:spPr>
          <a:xfrm>
            <a:off x="609909" y="1597293"/>
            <a:ext cx="3789813" cy="3663414"/>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83"/>
        <p:cNvGrpSpPr/>
        <p:nvPr/>
      </p:nvGrpSpPr>
      <p:grpSpPr>
        <a:xfrm>
          <a:off x="0" y="0"/>
          <a:ext cx="0" cy="0"/>
          <a:chOff x="0" y="0"/>
          <a:chExt cx="0" cy="0"/>
        </a:xfrm>
      </p:grpSpPr>
      <p:sp>
        <p:nvSpPr>
          <p:cNvPr id="484" name="Google Shape;484;p41"/>
          <p:cNvSpPr txBox="1">
            <a:spLocks noGrp="1"/>
          </p:cNvSpPr>
          <p:nvPr>
            <p:ph type="title"/>
          </p:nvPr>
        </p:nvSpPr>
        <p:spPr>
          <a:xfrm>
            <a:off x="866139" y="965708"/>
            <a:ext cx="4010152" cy="1106424"/>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2"/>
              </a:buClr>
              <a:buSzPts val="2800"/>
              <a:buFont typeface="Corbel"/>
              <a:buNone/>
            </a:pPr>
            <a:r>
              <a:rPr lang="el-GR">
                <a:solidFill>
                  <a:schemeClr val="accent2"/>
                </a:solidFill>
                <a:latin typeface="Corbel"/>
                <a:ea typeface="Corbel"/>
                <a:cs typeface="Corbel"/>
                <a:sym typeface="Corbel"/>
              </a:rPr>
              <a:t>Υγεία και ευεξία</a:t>
            </a:r>
            <a:endParaRPr>
              <a:solidFill>
                <a:schemeClr val="accent2"/>
              </a:solidFill>
              <a:latin typeface="Corbel"/>
              <a:ea typeface="Corbel"/>
              <a:cs typeface="Corbel"/>
              <a:sym typeface="Corbel"/>
            </a:endParaRPr>
          </a:p>
        </p:txBody>
      </p:sp>
      <p:sp>
        <p:nvSpPr>
          <p:cNvPr id="485" name="Google Shape;485;p41"/>
          <p:cNvSpPr txBox="1">
            <a:spLocks noGrp="1"/>
          </p:cNvSpPr>
          <p:nvPr>
            <p:ph type="body" idx="1"/>
          </p:nvPr>
        </p:nvSpPr>
        <p:spPr>
          <a:xfrm>
            <a:off x="502257" y="2504661"/>
            <a:ext cx="4737917" cy="3896934"/>
          </a:xfrm>
          <a:prstGeom prst="rect">
            <a:avLst/>
          </a:prstGeom>
          <a:noFill/>
          <a:ln>
            <a:noFill/>
          </a:ln>
        </p:spPr>
        <p:txBody>
          <a:bodyPr spcFirstLastPara="1" wrap="square" lIns="91425" tIns="45700" rIns="91425" bIns="45700" anchor="t" anchorCtr="0">
            <a:noAutofit/>
          </a:bodyPr>
          <a:lstStyle/>
          <a:p>
            <a:pPr marL="0" lvl="0" indent="0" algn="just" rtl="0">
              <a:lnSpc>
                <a:spcPct val="110000"/>
              </a:lnSpc>
              <a:spcBef>
                <a:spcPts val="0"/>
              </a:spcBef>
              <a:spcAft>
                <a:spcPts val="0"/>
              </a:spcAft>
              <a:buClr>
                <a:schemeClr val="dk1"/>
              </a:buClr>
              <a:buSzPts val="1800"/>
              <a:buNone/>
            </a:pPr>
            <a:r>
              <a:rPr lang="el-GR">
                <a:latin typeface="Corbel"/>
                <a:ea typeface="Corbel"/>
                <a:cs typeface="Corbel"/>
                <a:sym typeface="Corbel"/>
              </a:rPr>
              <a:t>Αναφέρονται και οι δύο στη διατροφική υγεία των ατόμων και σε ένα γενικό αίσθημα ευεξίας, ή απουσία της ασθένειας και τα θετικά χαρακτηριστικά της καλής υγείας, όπως η βέλτιστη λειτουργία ή τα υψηλά επίπεδα ευεξίας. </a:t>
            </a:r>
            <a:endParaRPr/>
          </a:p>
          <a:p>
            <a:pPr marL="0" lvl="0" indent="0" algn="just" rtl="0">
              <a:lnSpc>
                <a:spcPct val="110000"/>
              </a:lnSpc>
              <a:spcBef>
                <a:spcPts val="1000"/>
              </a:spcBef>
              <a:spcAft>
                <a:spcPts val="0"/>
              </a:spcAft>
              <a:buClr>
                <a:srgbClr val="00B050"/>
              </a:buClr>
              <a:buSzPts val="1800"/>
              <a:buNone/>
            </a:pPr>
            <a:r>
              <a:rPr lang="el-GR">
                <a:solidFill>
                  <a:srgbClr val="00B050"/>
                </a:solidFill>
                <a:latin typeface="Corbel"/>
                <a:ea typeface="Corbel"/>
                <a:cs typeface="Corbel"/>
                <a:sym typeface="Corbel"/>
              </a:rPr>
              <a:t>Η έννοια της υγείας και της ευεξίας μπορεί να επεκταθεί στο να συμπεριλάβει την υγεία του περιβάλλοντος και τη διατήρηση των διατροφικών συστημάτων στα οποία στηρίζονται οι άνθρωποι για το φαγητό τους.</a:t>
            </a:r>
            <a:endParaRPr>
              <a:solidFill>
                <a:srgbClr val="00B050"/>
              </a:solidFill>
              <a:latin typeface="Corbel"/>
              <a:ea typeface="Corbel"/>
              <a:cs typeface="Corbel"/>
              <a:sym typeface="Corbel"/>
            </a:endParaRPr>
          </a:p>
        </p:txBody>
      </p:sp>
      <p:pic>
        <p:nvPicPr>
          <p:cNvPr id="486" name="Google Shape;486;p41"/>
          <p:cNvPicPr preferRelativeResize="0"/>
          <p:nvPr/>
        </p:nvPicPr>
        <p:blipFill rotWithShape="1">
          <a:blip r:embed="rId3">
            <a:alphaModFix/>
          </a:blip>
          <a:srcRect/>
          <a:stretch/>
        </p:blipFill>
        <p:spPr>
          <a:xfrm>
            <a:off x="6827874" y="617884"/>
            <a:ext cx="4335863" cy="6179377"/>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90"/>
        <p:cNvGrpSpPr/>
        <p:nvPr/>
      </p:nvGrpSpPr>
      <p:grpSpPr>
        <a:xfrm>
          <a:off x="0" y="0"/>
          <a:ext cx="0" cy="0"/>
          <a:chOff x="0" y="0"/>
          <a:chExt cx="0" cy="0"/>
        </a:xfrm>
      </p:grpSpPr>
      <p:sp>
        <p:nvSpPr>
          <p:cNvPr id="491" name="Google Shape;491;p42"/>
          <p:cNvSpPr txBox="1">
            <a:spLocks noGrp="1"/>
          </p:cNvSpPr>
          <p:nvPr>
            <p:ph type="title"/>
          </p:nvPr>
        </p:nvSpPr>
        <p:spPr>
          <a:xfrm>
            <a:off x="5049961" y="1227482"/>
            <a:ext cx="6318902" cy="1192695"/>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accent2"/>
              </a:buClr>
              <a:buSzPts val="3600"/>
              <a:buFont typeface="Arial"/>
              <a:buNone/>
            </a:pPr>
            <a:r>
              <a:rPr lang="el-GR" sz="3600" i="0">
                <a:solidFill>
                  <a:schemeClr val="accent2"/>
                </a:solidFill>
                <a:latin typeface="Arial"/>
                <a:ea typeface="Arial"/>
                <a:cs typeface="Arial"/>
                <a:sym typeface="Arial"/>
              </a:rPr>
              <a:t>Ένας Σύγχρονος Ορισμός της Διατροφικής Αγωγής</a:t>
            </a:r>
            <a:endParaRPr sz="3600">
              <a:solidFill>
                <a:schemeClr val="accent2"/>
              </a:solidFill>
            </a:endParaRPr>
          </a:p>
        </p:txBody>
      </p:sp>
      <p:sp>
        <p:nvSpPr>
          <p:cNvPr id="492" name="Google Shape;492;p42"/>
          <p:cNvSpPr txBox="1">
            <a:spLocks noGrp="1"/>
          </p:cNvSpPr>
          <p:nvPr>
            <p:ph type="body" idx="1"/>
          </p:nvPr>
        </p:nvSpPr>
        <p:spPr>
          <a:xfrm>
            <a:off x="5049961" y="3279780"/>
            <a:ext cx="6318902" cy="3376256"/>
          </a:xfrm>
          <a:prstGeom prst="rect">
            <a:avLst/>
          </a:prstGeom>
          <a:noFill/>
          <a:ln>
            <a:noFill/>
          </a:ln>
        </p:spPr>
        <p:txBody>
          <a:bodyPr spcFirstLastPara="1" wrap="square" lIns="91425" tIns="45700" rIns="91425" bIns="45700" anchor="t" anchorCtr="0">
            <a:noAutofit/>
          </a:bodyPr>
          <a:lstStyle/>
          <a:p>
            <a:pPr marL="228600" lvl="0" indent="-228600" algn="just" rtl="0">
              <a:lnSpc>
                <a:spcPct val="110000"/>
              </a:lnSpc>
              <a:spcBef>
                <a:spcPts val="0"/>
              </a:spcBef>
              <a:spcAft>
                <a:spcPts val="0"/>
              </a:spcAft>
              <a:buClr>
                <a:schemeClr val="dk1"/>
              </a:buClr>
              <a:buSzPts val="2000"/>
              <a:buNone/>
            </a:pPr>
            <a:r>
              <a:rPr lang="el-GR" sz="2000">
                <a:latin typeface="Corbel"/>
                <a:ea typeface="Corbel"/>
                <a:cs typeface="Corbel"/>
                <a:sym typeface="Corbel"/>
              </a:rPr>
              <a:t>    H διατροφική αγωγή ορίζεται ως κάθε συνδυασμός εκπαιδευτικών στρατηγικών, συνοδευόμενων από περιβαλλοντικές υποστηρίξεις, σχεδιασμένες να διευκολύνουν την εθελοντική υιοθεσία επιλογών τροφίμων και άλλων τροφικών και σχετικών με τη διατροφή συμπεριφορών που ευνοούν την υγεία και την ευεξία</a:t>
            </a:r>
            <a:r>
              <a:rPr lang="el-GR" sz="2000" b="1">
                <a:latin typeface="Corbel"/>
                <a:ea typeface="Corbel"/>
                <a:cs typeface="Corbel"/>
                <a:sym typeface="Corbel"/>
              </a:rPr>
              <a:t> </a:t>
            </a:r>
            <a:r>
              <a:rPr lang="el-GR" sz="2000">
                <a:latin typeface="Corbel"/>
                <a:ea typeface="Corbel"/>
                <a:cs typeface="Corbel"/>
                <a:sym typeface="Corbel"/>
              </a:rPr>
              <a:t>και που παρέχονται μέσω </a:t>
            </a:r>
            <a:r>
              <a:rPr lang="el-GR" sz="2000" b="1">
                <a:latin typeface="Corbel"/>
                <a:ea typeface="Corbel"/>
                <a:cs typeface="Corbel"/>
                <a:sym typeface="Corbel"/>
              </a:rPr>
              <a:t>πολλών αξιών, συμπεριλαμβάνοντας δράσεις σε ατομικό, θεσμικό, κοινοτικό και πολιτικό επίπεδο.</a:t>
            </a:r>
            <a:endParaRPr sz="2000" b="1">
              <a:latin typeface="Corbel"/>
              <a:ea typeface="Corbel"/>
              <a:cs typeface="Corbel"/>
              <a:sym typeface="Corbel"/>
            </a:endParaRPr>
          </a:p>
        </p:txBody>
      </p:sp>
      <p:pic>
        <p:nvPicPr>
          <p:cNvPr id="493" name="Google Shape;493;p42"/>
          <p:cNvPicPr preferRelativeResize="0">
            <a:picLocks noGrp="1"/>
          </p:cNvPicPr>
          <p:nvPr>
            <p:ph type="pic" idx="2"/>
          </p:nvPr>
        </p:nvPicPr>
        <p:blipFill rotWithShape="1">
          <a:blip r:embed="rId3">
            <a:alphaModFix/>
          </a:blip>
          <a:srcRect l="-607" t="-656" r="1117" b="655"/>
          <a:stretch/>
        </p:blipFill>
        <p:spPr>
          <a:xfrm>
            <a:off x="609909" y="1597293"/>
            <a:ext cx="3789813" cy="3663414"/>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97"/>
        <p:cNvGrpSpPr/>
        <p:nvPr/>
      </p:nvGrpSpPr>
      <p:grpSpPr>
        <a:xfrm>
          <a:off x="0" y="0"/>
          <a:ext cx="0" cy="0"/>
          <a:chOff x="0" y="0"/>
          <a:chExt cx="0" cy="0"/>
        </a:xfrm>
      </p:grpSpPr>
      <p:sp>
        <p:nvSpPr>
          <p:cNvPr id="498" name="Google Shape;498;p43"/>
          <p:cNvSpPr txBox="1">
            <a:spLocks noGrp="1"/>
          </p:cNvSpPr>
          <p:nvPr>
            <p:ph type="title"/>
          </p:nvPr>
        </p:nvSpPr>
        <p:spPr>
          <a:xfrm>
            <a:off x="1115568" y="548640"/>
            <a:ext cx="10168128" cy="117957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2"/>
              </a:buClr>
              <a:buSzPts val="4000"/>
              <a:buFont typeface="Corbel"/>
              <a:buNone/>
            </a:pPr>
            <a:r>
              <a:rPr lang="el-GR">
                <a:solidFill>
                  <a:schemeClr val="accent2"/>
                </a:solidFill>
                <a:latin typeface="Corbel"/>
                <a:ea typeface="Corbel"/>
                <a:cs typeface="Corbel"/>
                <a:sym typeface="Corbel"/>
              </a:rPr>
              <a:t>Πολλαπλοί τρόποι   </a:t>
            </a:r>
            <a:endParaRPr/>
          </a:p>
        </p:txBody>
      </p:sp>
      <p:sp>
        <p:nvSpPr>
          <p:cNvPr id="499" name="Google Shape;499;p43"/>
          <p:cNvSpPr/>
          <p:nvPr/>
        </p:nvSpPr>
        <p:spPr>
          <a:xfrm>
            <a:off x="1186996" y="2266122"/>
            <a:ext cx="10025271" cy="3803374"/>
          </a:xfrm>
          <a:prstGeom prst="rightArrow">
            <a:avLst>
              <a:gd name="adj1" fmla="val 50000"/>
              <a:gd name="adj2" fmla="val 50000"/>
            </a:avLst>
          </a:prstGeom>
          <a:solidFill>
            <a:srgbClr val="FFCC5F"/>
          </a:solidFill>
          <a:ln>
            <a:noFill/>
          </a:ln>
          <a:effectLst>
            <a:outerShdw blurRad="190500" dist="228600" dir="2700000" algn="ctr">
              <a:srgbClr val="000000">
                <a:alpha val="29803"/>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l-GR" sz="2000">
                <a:solidFill>
                  <a:schemeClr val="dk1"/>
                </a:solidFill>
                <a:latin typeface="Corbel"/>
                <a:ea typeface="Corbel"/>
                <a:cs typeface="Corbel"/>
                <a:sym typeface="Corbel"/>
              </a:rPr>
              <a:t>Αναφέρονται στο γεγονός ότι η συστηματικά σχεδιασμένη διατροφική αγωγή μπορεί να παραδοθεί μέσω πολλαπλών διαύλων, </a:t>
            </a:r>
            <a:r>
              <a:rPr lang="el-GR" sz="2000" b="0" i="0">
                <a:solidFill>
                  <a:schemeClr val="dk1"/>
                </a:solidFill>
                <a:latin typeface="Corbel"/>
                <a:ea typeface="Corbel"/>
                <a:cs typeface="Corbel"/>
                <a:sym typeface="Corbel"/>
              </a:rPr>
              <a:t>όπως ομαδικές συναντήσεις, εξατομικευμένες δραστηριότητες και έμμεσες δραστηριότητες. </a:t>
            </a:r>
            <a:endParaRPr sz="2000">
              <a:solidFill>
                <a:schemeClr val="dk1"/>
              </a:solidFill>
              <a:latin typeface="Corbel"/>
              <a:ea typeface="Corbel"/>
              <a:cs typeface="Corbel"/>
              <a:sym typeface="Corbe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503"/>
        <p:cNvGrpSpPr/>
        <p:nvPr/>
      </p:nvGrpSpPr>
      <p:grpSpPr>
        <a:xfrm>
          <a:off x="0" y="0"/>
          <a:ext cx="0" cy="0"/>
          <a:chOff x="0" y="0"/>
          <a:chExt cx="0" cy="0"/>
        </a:xfrm>
      </p:grpSpPr>
      <p:sp>
        <p:nvSpPr>
          <p:cNvPr id="504" name="Google Shape;504;p44"/>
          <p:cNvSpPr txBox="1">
            <a:spLocks noGrp="1"/>
          </p:cNvSpPr>
          <p:nvPr>
            <p:ph type="title"/>
          </p:nvPr>
        </p:nvSpPr>
        <p:spPr>
          <a:xfrm>
            <a:off x="1115568" y="548640"/>
            <a:ext cx="10168128" cy="117957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2"/>
              </a:buClr>
              <a:buSzPts val="4000"/>
              <a:buFont typeface="Corbel"/>
              <a:buNone/>
            </a:pPr>
            <a:r>
              <a:rPr lang="el-GR">
                <a:solidFill>
                  <a:schemeClr val="accent2"/>
                </a:solidFill>
                <a:latin typeface="Corbel"/>
                <a:ea typeface="Corbel"/>
                <a:cs typeface="Corbel"/>
                <a:sym typeface="Corbel"/>
              </a:rPr>
              <a:t>Πολλαπλοί τρόποι </a:t>
            </a:r>
            <a:r>
              <a:rPr lang="el-GR">
                <a:solidFill>
                  <a:srgbClr val="7F7F7F"/>
                </a:solidFill>
                <a:latin typeface="Corbel"/>
                <a:ea typeface="Corbel"/>
                <a:cs typeface="Corbel"/>
                <a:sym typeface="Corbel"/>
              </a:rPr>
              <a:t>(Παραδείγματα)  </a:t>
            </a:r>
            <a:endParaRPr/>
          </a:p>
        </p:txBody>
      </p:sp>
      <p:grpSp>
        <p:nvGrpSpPr>
          <p:cNvPr id="505" name="Google Shape;505;p44"/>
          <p:cNvGrpSpPr/>
          <p:nvPr/>
        </p:nvGrpSpPr>
        <p:grpSpPr>
          <a:xfrm>
            <a:off x="2092203" y="2280684"/>
            <a:ext cx="8214856" cy="4317587"/>
            <a:chOff x="2954" y="1310"/>
            <a:chExt cx="8214856" cy="4317587"/>
          </a:xfrm>
        </p:grpSpPr>
        <p:sp>
          <p:nvSpPr>
            <p:cNvPr id="506" name="Google Shape;506;p44"/>
            <p:cNvSpPr/>
            <p:nvPr/>
          </p:nvSpPr>
          <p:spPr>
            <a:xfrm>
              <a:off x="2954" y="2975161"/>
              <a:ext cx="8214856" cy="1343736"/>
            </a:xfrm>
            <a:prstGeom prst="roundRect">
              <a:avLst>
                <a:gd name="adj" fmla="val 10000"/>
              </a:avLst>
            </a:prstGeom>
            <a:gradFill>
              <a:gsLst>
                <a:gs pos="0">
                  <a:srgbClr val="FFD09A"/>
                </a:gs>
                <a:gs pos="50000">
                  <a:srgbClr val="FFC88D"/>
                </a:gs>
                <a:gs pos="100000">
                  <a:srgbClr val="FFC378"/>
                </a:gs>
              </a:gsLst>
              <a:lin ang="5400000" scaled="0"/>
            </a:gradFill>
            <a:ln>
              <a:noFill/>
            </a:ln>
            <a:effectLst>
              <a:outerShdw blurRad="149987" dist="250190" dir="8460000" algn="ctr" rotWithShape="0">
                <a:srgbClr val="000000">
                  <a:alpha val="27843"/>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44"/>
            <p:cNvSpPr txBox="1"/>
            <p:nvPr/>
          </p:nvSpPr>
          <p:spPr>
            <a:xfrm>
              <a:off x="42311" y="3014518"/>
              <a:ext cx="8136142" cy="1265022"/>
            </a:xfrm>
            <a:prstGeom prst="rect">
              <a:avLst/>
            </a:prstGeom>
            <a:noFill/>
            <a:ln>
              <a:noFill/>
            </a:ln>
          </p:spPr>
          <p:txBody>
            <a:bodyPr spcFirstLastPara="1" wrap="square" lIns="76200" tIns="76200" rIns="76200" bIns="76200" anchor="ctr" anchorCtr="0">
              <a:noAutofit/>
            </a:bodyPr>
            <a:lstStyle/>
            <a:p>
              <a:pPr marL="0" marR="0" lvl="0" indent="0" algn="ctr" rtl="0">
                <a:lnSpc>
                  <a:spcPct val="90000"/>
                </a:lnSpc>
                <a:spcBef>
                  <a:spcPts val="0"/>
                </a:spcBef>
                <a:spcAft>
                  <a:spcPts val="0"/>
                </a:spcAft>
                <a:buClr>
                  <a:schemeClr val="dk1"/>
                </a:buClr>
                <a:buSzPts val="2000"/>
                <a:buFont typeface="Corbel"/>
                <a:buNone/>
              </a:pPr>
              <a:r>
                <a:rPr lang="el-GR" sz="2000" b="0" i="0">
                  <a:solidFill>
                    <a:schemeClr val="dk1"/>
                  </a:solidFill>
                  <a:latin typeface="Corbel"/>
                  <a:ea typeface="Corbel"/>
                  <a:cs typeface="Corbel"/>
                  <a:sym typeface="Corbel"/>
                </a:rPr>
                <a:t>κοινοτικά κέντρα, τράπεζες τροφίμων, χώροι εργασίας, σουπερμάρκετ</a:t>
              </a:r>
              <a:endParaRPr sz="2000">
                <a:solidFill>
                  <a:schemeClr val="dk1"/>
                </a:solidFill>
                <a:latin typeface="Corbel"/>
                <a:ea typeface="Corbel"/>
                <a:cs typeface="Corbel"/>
                <a:sym typeface="Corbel"/>
              </a:endParaRPr>
            </a:p>
          </p:txBody>
        </p:sp>
        <p:sp>
          <p:nvSpPr>
            <p:cNvPr id="508" name="Google Shape;508;p44"/>
            <p:cNvSpPr/>
            <p:nvPr/>
          </p:nvSpPr>
          <p:spPr>
            <a:xfrm>
              <a:off x="2954" y="1488236"/>
              <a:ext cx="2593073" cy="1343736"/>
            </a:xfrm>
            <a:prstGeom prst="roundRect">
              <a:avLst>
                <a:gd name="adj" fmla="val 10000"/>
              </a:avLst>
            </a:prstGeom>
            <a:gradFill>
              <a:gsLst>
                <a:gs pos="0">
                  <a:srgbClr val="FFD09A"/>
                </a:gs>
                <a:gs pos="50000">
                  <a:srgbClr val="FFC88D"/>
                </a:gs>
                <a:gs pos="100000">
                  <a:srgbClr val="FFC378"/>
                </a:gs>
              </a:gsLst>
              <a:lin ang="5400000" scaled="0"/>
            </a:gradFill>
            <a:ln>
              <a:noFill/>
            </a:ln>
            <a:effectLst>
              <a:outerShdw blurRad="149987" dist="250190" dir="8460000" algn="ctr" rotWithShape="0">
                <a:srgbClr val="000000">
                  <a:alpha val="27843"/>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44"/>
            <p:cNvSpPr txBox="1"/>
            <p:nvPr/>
          </p:nvSpPr>
          <p:spPr>
            <a:xfrm>
              <a:off x="42311" y="1527593"/>
              <a:ext cx="2514359" cy="1265022"/>
            </a:xfrm>
            <a:prstGeom prst="rect">
              <a:avLst/>
            </a:prstGeom>
            <a:noFill/>
            <a:ln>
              <a:noFill/>
            </a:ln>
          </p:spPr>
          <p:txBody>
            <a:bodyPr spcFirstLastPara="1" wrap="square" lIns="76200" tIns="76200" rIns="76200" bIns="76200" anchor="ctr" anchorCtr="0">
              <a:noAutofit/>
            </a:bodyPr>
            <a:lstStyle/>
            <a:p>
              <a:pPr marL="0" marR="0" lvl="0" indent="0" algn="ctr" rtl="0">
                <a:lnSpc>
                  <a:spcPct val="90000"/>
                </a:lnSpc>
                <a:spcBef>
                  <a:spcPts val="0"/>
                </a:spcBef>
                <a:spcAft>
                  <a:spcPts val="0"/>
                </a:spcAft>
                <a:buClr>
                  <a:schemeClr val="dk1"/>
                </a:buClr>
                <a:buSzPts val="2000"/>
                <a:buFont typeface="Corbel"/>
                <a:buNone/>
              </a:pPr>
              <a:r>
                <a:rPr lang="el-GR" sz="2000" b="0" i="0">
                  <a:solidFill>
                    <a:schemeClr val="dk1"/>
                  </a:solidFill>
                  <a:latin typeface="Corbel"/>
                  <a:ea typeface="Corbel"/>
                  <a:cs typeface="Corbel"/>
                  <a:sym typeface="Corbel"/>
                </a:rPr>
                <a:t>ενημερωτικά δελτία, έντυπα μέσα</a:t>
              </a:r>
              <a:endParaRPr sz="2000">
                <a:solidFill>
                  <a:schemeClr val="dk1"/>
                </a:solidFill>
                <a:latin typeface="Corbel"/>
                <a:ea typeface="Corbel"/>
                <a:cs typeface="Corbel"/>
                <a:sym typeface="Corbel"/>
              </a:endParaRPr>
            </a:p>
          </p:txBody>
        </p:sp>
        <p:sp>
          <p:nvSpPr>
            <p:cNvPr id="510" name="Google Shape;510;p44"/>
            <p:cNvSpPr/>
            <p:nvPr/>
          </p:nvSpPr>
          <p:spPr>
            <a:xfrm>
              <a:off x="2813845" y="1488236"/>
              <a:ext cx="2593073" cy="1343736"/>
            </a:xfrm>
            <a:prstGeom prst="roundRect">
              <a:avLst>
                <a:gd name="adj" fmla="val 10000"/>
              </a:avLst>
            </a:prstGeom>
            <a:gradFill>
              <a:gsLst>
                <a:gs pos="0">
                  <a:srgbClr val="FFD09A"/>
                </a:gs>
                <a:gs pos="50000">
                  <a:srgbClr val="FFC88D"/>
                </a:gs>
                <a:gs pos="100000">
                  <a:srgbClr val="FFC378"/>
                </a:gs>
              </a:gsLst>
              <a:lin ang="5400000" scaled="0"/>
            </a:gradFill>
            <a:ln>
              <a:noFill/>
            </a:ln>
            <a:effectLst>
              <a:outerShdw blurRad="149987" dist="250190" dir="8460000" algn="ctr" rotWithShape="0">
                <a:srgbClr val="000000">
                  <a:alpha val="27843"/>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44"/>
            <p:cNvSpPr txBox="1"/>
            <p:nvPr/>
          </p:nvSpPr>
          <p:spPr>
            <a:xfrm>
              <a:off x="2853202" y="1527593"/>
              <a:ext cx="2514359" cy="1265022"/>
            </a:xfrm>
            <a:prstGeom prst="rect">
              <a:avLst/>
            </a:prstGeom>
            <a:noFill/>
            <a:ln>
              <a:noFill/>
            </a:ln>
          </p:spPr>
          <p:txBody>
            <a:bodyPr spcFirstLastPara="1" wrap="square" lIns="76200" tIns="76200" rIns="76200" bIns="76200" anchor="ctr" anchorCtr="0">
              <a:noAutofit/>
            </a:bodyPr>
            <a:lstStyle/>
            <a:p>
              <a:pPr marL="0" marR="0" lvl="0" indent="0" algn="ctr" rtl="0">
                <a:lnSpc>
                  <a:spcPct val="90000"/>
                </a:lnSpc>
                <a:spcBef>
                  <a:spcPts val="0"/>
                </a:spcBef>
                <a:spcAft>
                  <a:spcPts val="0"/>
                </a:spcAft>
                <a:buClr>
                  <a:schemeClr val="dk1"/>
                </a:buClr>
                <a:buSzPts val="2000"/>
                <a:buFont typeface="Corbel"/>
                <a:buNone/>
              </a:pPr>
              <a:r>
                <a:rPr lang="el-GR" sz="2000" b="0" i="0">
                  <a:solidFill>
                    <a:schemeClr val="dk1"/>
                  </a:solidFill>
                  <a:latin typeface="Corbel"/>
                  <a:ea typeface="Corbel"/>
                  <a:cs typeface="Corbel"/>
                  <a:sym typeface="Corbel"/>
                </a:rPr>
                <a:t>emails, οπτικοακουστικά μέσα </a:t>
              </a:r>
              <a:endParaRPr sz="2000">
                <a:solidFill>
                  <a:schemeClr val="dk1"/>
                </a:solidFill>
                <a:latin typeface="Corbel"/>
                <a:ea typeface="Corbel"/>
                <a:cs typeface="Corbel"/>
                <a:sym typeface="Corbel"/>
              </a:endParaRPr>
            </a:p>
          </p:txBody>
        </p:sp>
        <p:sp>
          <p:nvSpPr>
            <p:cNvPr id="512" name="Google Shape;512;p44"/>
            <p:cNvSpPr/>
            <p:nvPr/>
          </p:nvSpPr>
          <p:spPr>
            <a:xfrm>
              <a:off x="5624737" y="1488236"/>
              <a:ext cx="2593073" cy="1343736"/>
            </a:xfrm>
            <a:prstGeom prst="roundRect">
              <a:avLst>
                <a:gd name="adj" fmla="val 10000"/>
              </a:avLst>
            </a:prstGeom>
            <a:gradFill>
              <a:gsLst>
                <a:gs pos="0">
                  <a:srgbClr val="FFD09A"/>
                </a:gs>
                <a:gs pos="50000">
                  <a:srgbClr val="FFC88D"/>
                </a:gs>
                <a:gs pos="100000">
                  <a:srgbClr val="FFC378"/>
                </a:gs>
              </a:gsLst>
              <a:lin ang="5400000" scaled="0"/>
            </a:gradFill>
            <a:ln>
              <a:noFill/>
            </a:ln>
            <a:effectLst>
              <a:outerShdw blurRad="149987" dist="250190" dir="8460000" algn="ctr" rotWithShape="0">
                <a:srgbClr val="000000">
                  <a:alpha val="27843"/>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44"/>
            <p:cNvSpPr txBox="1"/>
            <p:nvPr/>
          </p:nvSpPr>
          <p:spPr>
            <a:xfrm>
              <a:off x="5664094" y="1527593"/>
              <a:ext cx="2514359" cy="1265022"/>
            </a:xfrm>
            <a:prstGeom prst="rect">
              <a:avLst/>
            </a:prstGeom>
            <a:noFill/>
            <a:ln>
              <a:noFill/>
            </a:ln>
          </p:spPr>
          <p:txBody>
            <a:bodyPr spcFirstLastPara="1" wrap="square" lIns="76200" tIns="76200" rIns="76200" bIns="76200" anchor="ctr" anchorCtr="0">
              <a:noAutofit/>
            </a:bodyPr>
            <a:lstStyle/>
            <a:p>
              <a:pPr marL="0" marR="0" lvl="0" indent="0" algn="ctr" rtl="0">
                <a:lnSpc>
                  <a:spcPct val="90000"/>
                </a:lnSpc>
                <a:spcBef>
                  <a:spcPts val="0"/>
                </a:spcBef>
                <a:spcAft>
                  <a:spcPts val="0"/>
                </a:spcAft>
                <a:buClr>
                  <a:schemeClr val="dk1"/>
                </a:buClr>
                <a:buSzPts val="2000"/>
                <a:buFont typeface="Corbel"/>
                <a:buNone/>
              </a:pPr>
              <a:r>
                <a:rPr lang="el-GR" sz="2000" b="0" i="0">
                  <a:solidFill>
                    <a:schemeClr val="dk1"/>
                  </a:solidFill>
                  <a:latin typeface="Corbel"/>
                  <a:ea typeface="Corbel"/>
                  <a:cs typeface="Corbel"/>
                  <a:sym typeface="Corbel"/>
                </a:rPr>
                <a:t>μέσα κοινωνικής δικτύωσης</a:t>
              </a:r>
              <a:endParaRPr sz="2000">
                <a:solidFill>
                  <a:schemeClr val="dk1"/>
                </a:solidFill>
                <a:latin typeface="Corbel"/>
                <a:ea typeface="Corbel"/>
                <a:cs typeface="Corbel"/>
                <a:sym typeface="Corbel"/>
              </a:endParaRPr>
            </a:p>
          </p:txBody>
        </p:sp>
        <p:sp>
          <p:nvSpPr>
            <p:cNvPr id="514" name="Google Shape;514;p44"/>
            <p:cNvSpPr/>
            <p:nvPr/>
          </p:nvSpPr>
          <p:spPr>
            <a:xfrm>
              <a:off x="5624737" y="1310"/>
              <a:ext cx="2593073" cy="1343736"/>
            </a:xfrm>
            <a:prstGeom prst="roundRect">
              <a:avLst>
                <a:gd name="adj" fmla="val 10000"/>
              </a:avLst>
            </a:prstGeom>
            <a:gradFill>
              <a:gsLst>
                <a:gs pos="0">
                  <a:srgbClr val="FFD09A"/>
                </a:gs>
                <a:gs pos="50000">
                  <a:srgbClr val="FFC88D"/>
                </a:gs>
                <a:gs pos="100000">
                  <a:srgbClr val="FFC378"/>
                </a:gs>
              </a:gsLst>
              <a:lin ang="5400000" scaled="0"/>
            </a:gradFill>
            <a:ln>
              <a:noFill/>
            </a:ln>
            <a:effectLst>
              <a:outerShdw blurRad="149987" dist="250190" dir="8460000" algn="ctr" rotWithShape="0">
                <a:srgbClr val="000000">
                  <a:alpha val="27843"/>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44"/>
            <p:cNvSpPr txBox="1"/>
            <p:nvPr/>
          </p:nvSpPr>
          <p:spPr>
            <a:xfrm>
              <a:off x="5664094" y="40667"/>
              <a:ext cx="2514359" cy="1265022"/>
            </a:xfrm>
            <a:prstGeom prst="rect">
              <a:avLst/>
            </a:prstGeom>
            <a:noFill/>
            <a:ln>
              <a:noFill/>
            </a:ln>
          </p:spPr>
          <p:txBody>
            <a:bodyPr spcFirstLastPara="1" wrap="square" lIns="76200" tIns="76200" rIns="76200" bIns="76200" anchor="ctr" anchorCtr="0">
              <a:noAutofit/>
            </a:bodyPr>
            <a:lstStyle/>
            <a:p>
              <a:pPr marL="0" marR="0" lvl="0" indent="0" algn="ctr" rtl="0">
                <a:lnSpc>
                  <a:spcPct val="90000"/>
                </a:lnSpc>
                <a:spcBef>
                  <a:spcPts val="0"/>
                </a:spcBef>
                <a:spcAft>
                  <a:spcPts val="0"/>
                </a:spcAft>
                <a:buClr>
                  <a:schemeClr val="dk1"/>
                </a:buClr>
                <a:buSzPts val="2000"/>
                <a:buFont typeface="Corbel"/>
                <a:buNone/>
              </a:pPr>
              <a:r>
                <a:rPr lang="el-GR" sz="2000" b="0" i="0">
                  <a:solidFill>
                    <a:schemeClr val="dk1"/>
                  </a:solidFill>
                  <a:latin typeface="Corbel"/>
                  <a:ea typeface="Corbel"/>
                  <a:cs typeface="Corbel"/>
                  <a:sym typeface="Corbel"/>
                </a:rPr>
                <a:t>σχολεία ή πανεπιστήμια</a:t>
              </a:r>
              <a:endParaRPr sz="2000">
                <a:solidFill>
                  <a:schemeClr val="dk1"/>
                </a:solidFill>
                <a:latin typeface="Corbel"/>
                <a:ea typeface="Corbel"/>
                <a:cs typeface="Corbel"/>
                <a:sym typeface="Corbel"/>
              </a:endParaRPr>
            </a:p>
          </p:txBody>
        </p:sp>
      </p:grpSp>
      <p:sp>
        <p:nvSpPr>
          <p:cNvPr id="516" name="Google Shape;516;p44"/>
          <p:cNvSpPr/>
          <p:nvPr/>
        </p:nvSpPr>
        <p:spPr>
          <a:xfrm>
            <a:off x="11417300" y="6104283"/>
            <a:ext cx="381000" cy="495300"/>
          </a:xfrm>
          <a:prstGeom prst="downArrow">
            <a:avLst>
              <a:gd name="adj1" fmla="val 50000"/>
              <a:gd name="adj2" fmla="val 50000"/>
            </a:avLst>
          </a:prstGeom>
          <a:solidFill>
            <a:srgbClr val="FFEDCA"/>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venir"/>
              <a:ea typeface="Avenir"/>
              <a:cs typeface="Avenir"/>
              <a:sym typeface="Avenir"/>
            </a:endParaRPr>
          </a:p>
        </p:txBody>
      </p:sp>
      <p:sp>
        <p:nvSpPr>
          <p:cNvPr id="517" name="Google Shape;517;p44"/>
          <p:cNvSpPr/>
          <p:nvPr/>
        </p:nvSpPr>
        <p:spPr>
          <a:xfrm>
            <a:off x="2089249" y="2279374"/>
            <a:ext cx="2585388" cy="1294250"/>
          </a:xfrm>
          <a:prstGeom prst="roundRect">
            <a:avLst>
              <a:gd name="adj" fmla="val 16667"/>
            </a:avLst>
          </a:prstGeom>
          <a:gradFill>
            <a:gsLst>
              <a:gs pos="0">
                <a:srgbClr val="FFD09A"/>
              </a:gs>
              <a:gs pos="50000">
                <a:srgbClr val="FFC88D"/>
              </a:gs>
              <a:gs pos="100000">
                <a:srgbClr val="FFC378"/>
              </a:gs>
            </a:gsLst>
            <a:lin ang="5400000" scaled="0"/>
          </a:gradFill>
          <a:ln>
            <a:noFill/>
          </a:ln>
          <a:effectLst>
            <a:outerShdw blurRad="149987" dist="250190" dir="8460000" algn="ctr" rotWithShape="0">
              <a:srgbClr val="000000">
                <a:alpha val="27843"/>
              </a:srgbClr>
            </a:outerShdw>
          </a:effectLst>
        </p:spPr>
        <p:txBody>
          <a:bodyPr spcFirstLastPara="1" wrap="square" lIns="76200" tIns="76200" rIns="76200" bIns="76200" anchor="ctr" anchorCtr="0">
            <a:noAutofit/>
          </a:bodyPr>
          <a:lstStyle/>
          <a:p>
            <a:pPr marL="0" marR="0" lvl="0" indent="0" algn="ctr" rtl="0">
              <a:spcBef>
                <a:spcPts val="0"/>
              </a:spcBef>
              <a:spcAft>
                <a:spcPts val="0"/>
              </a:spcAft>
              <a:buNone/>
            </a:pPr>
            <a:r>
              <a:rPr lang="el-GR" sz="2000">
                <a:solidFill>
                  <a:schemeClr val="dk1"/>
                </a:solidFill>
                <a:latin typeface="Corbel"/>
                <a:ea typeface="Corbel"/>
                <a:cs typeface="Corbel"/>
                <a:sym typeface="Corbel"/>
              </a:rPr>
              <a:t>smartphones</a:t>
            </a:r>
            <a:endParaRPr/>
          </a:p>
        </p:txBody>
      </p:sp>
      <p:sp>
        <p:nvSpPr>
          <p:cNvPr id="518" name="Google Shape;518;p44"/>
          <p:cNvSpPr/>
          <p:nvPr/>
        </p:nvSpPr>
        <p:spPr>
          <a:xfrm>
            <a:off x="4906937" y="2279374"/>
            <a:ext cx="2585388" cy="1294250"/>
          </a:xfrm>
          <a:prstGeom prst="roundRect">
            <a:avLst>
              <a:gd name="adj" fmla="val 16667"/>
            </a:avLst>
          </a:prstGeom>
          <a:gradFill>
            <a:gsLst>
              <a:gs pos="0">
                <a:srgbClr val="FFD09A"/>
              </a:gs>
              <a:gs pos="50000">
                <a:srgbClr val="FFC88D"/>
              </a:gs>
              <a:gs pos="100000">
                <a:srgbClr val="FFC378"/>
              </a:gs>
            </a:gsLst>
            <a:lin ang="5400000" scaled="0"/>
          </a:gradFill>
          <a:ln>
            <a:noFill/>
          </a:ln>
          <a:effectLst>
            <a:outerShdw blurRad="149987" dist="250190" dir="8460000" algn="ctr" rotWithShape="0">
              <a:srgbClr val="000000">
                <a:alpha val="27843"/>
              </a:srgbClr>
            </a:outerShdw>
          </a:effectLst>
        </p:spPr>
        <p:txBody>
          <a:bodyPr spcFirstLastPara="1" wrap="square" lIns="76200" tIns="76200" rIns="76200" bIns="76200" anchor="ctr" anchorCtr="0">
            <a:noAutofit/>
          </a:bodyPr>
          <a:lstStyle/>
          <a:p>
            <a:pPr marL="0" marR="0" lvl="0" indent="0" algn="ctr" rtl="0">
              <a:spcBef>
                <a:spcPts val="0"/>
              </a:spcBef>
              <a:spcAft>
                <a:spcPts val="0"/>
              </a:spcAft>
              <a:buNone/>
            </a:pPr>
            <a:r>
              <a:rPr lang="el-GR" sz="2000">
                <a:solidFill>
                  <a:schemeClr val="dk1"/>
                </a:solidFill>
                <a:latin typeface="Corbel"/>
                <a:ea typeface="Corbel"/>
                <a:cs typeface="Corbel"/>
                <a:sym typeface="Corbel"/>
              </a:rPr>
              <a:t>κλινικές</a:t>
            </a:r>
            <a:endParaRPr sz="2000">
              <a:solidFill>
                <a:schemeClr val="dk1"/>
              </a:solidFill>
              <a:latin typeface="Corbel"/>
              <a:ea typeface="Corbel"/>
              <a:cs typeface="Corbel"/>
              <a:sym typeface="Corbe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522"/>
        <p:cNvGrpSpPr/>
        <p:nvPr/>
      </p:nvGrpSpPr>
      <p:grpSpPr>
        <a:xfrm>
          <a:off x="0" y="0"/>
          <a:ext cx="0" cy="0"/>
          <a:chOff x="0" y="0"/>
          <a:chExt cx="0" cy="0"/>
        </a:xfrm>
      </p:grpSpPr>
      <p:sp>
        <p:nvSpPr>
          <p:cNvPr id="523" name="Google Shape;523;p45"/>
          <p:cNvSpPr txBox="1">
            <a:spLocks noGrp="1"/>
          </p:cNvSpPr>
          <p:nvPr>
            <p:ph type="title"/>
          </p:nvPr>
        </p:nvSpPr>
        <p:spPr>
          <a:xfrm>
            <a:off x="789565" y="2031292"/>
            <a:ext cx="5088835" cy="2990089"/>
          </a:xfrm>
          <a:prstGeom prst="rect">
            <a:avLst/>
          </a:prstGeom>
          <a:noFill/>
          <a:ln w="9525" cap="flat" cmpd="sng">
            <a:solidFill>
              <a:schemeClr val="accent1"/>
            </a:solidFill>
            <a:prstDash val="solid"/>
            <a:round/>
            <a:headEnd type="none" w="sm" len="sm"/>
            <a:tailEnd type="none" w="sm" len="sm"/>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2"/>
              </a:buClr>
              <a:buSzPts val="4000"/>
              <a:buFont typeface="Corbel"/>
              <a:buNone/>
            </a:pPr>
            <a:r>
              <a:rPr lang="el-GR" sz="4000">
                <a:solidFill>
                  <a:schemeClr val="accent2"/>
                </a:solidFill>
                <a:latin typeface="Corbel"/>
                <a:ea typeface="Corbel"/>
                <a:cs typeface="Corbel"/>
                <a:sym typeface="Corbel"/>
              </a:rPr>
              <a:t>Δράσεις σε θεσμικό, κοινοτικό και </a:t>
            </a:r>
            <a:br>
              <a:rPr lang="el-GR" sz="4000">
                <a:solidFill>
                  <a:schemeClr val="accent2"/>
                </a:solidFill>
                <a:latin typeface="Corbel"/>
                <a:ea typeface="Corbel"/>
                <a:cs typeface="Corbel"/>
                <a:sym typeface="Corbel"/>
              </a:rPr>
            </a:br>
            <a:r>
              <a:rPr lang="el-GR" sz="4000">
                <a:solidFill>
                  <a:schemeClr val="accent2"/>
                </a:solidFill>
                <a:latin typeface="Corbel"/>
                <a:ea typeface="Corbel"/>
                <a:cs typeface="Corbel"/>
                <a:sym typeface="Corbel"/>
              </a:rPr>
              <a:t>πολιτικό επίπεδο</a:t>
            </a:r>
            <a:endParaRPr sz="4000">
              <a:solidFill>
                <a:schemeClr val="accent2"/>
              </a:solidFill>
              <a:latin typeface="Corbel"/>
              <a:ea typeface="Corbel"/>
              <a:cs typeface="Corbel"/>
              <a:sym typeface="Corbel"/>
            </a:endParaRPr>
          </a:p>
        </p:txBody>
      </p:sp>
      <p:sp>
        <p:nvSpPr>
          <p:cNvPr id="524" name="Google Shape;524;p45"/>
          <p:cNvSpPr txBox="1">
            <a:spLocks noGrp="1"/>
          </p:cNvSpPr>
          <p:nvPr>
            <p:ph type="body" idx="1"/>
          </p:nvPr>
        </p:nvSpPr>
        <p:spPr>
          <a:xfrm>
            <a:off x="6107133" y="2031292"/>
            <a:ext cx="5295302" cy="2990089"/>
          </a:xfrm>
          <a:prstGeom prst="rect">
            <a:avLst/>
          </a:prstGeom>
          <a:solidFill>
            <a:srgbClr val="FFEDCA"/>
          </a:soli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lvl="0" indent="0" algn="just" rtl="0">
              <a:lnSpc>
                <a:spcPct val="110000"/>
              </a:lnSpc>
              <a:spcBef>
                <a:spcPts val="0"/>
              </a:spcBef>
              <a:spcAft>
                <a:spcPts val="0"/>
              </a:spcAft>
              <a:buClr>
                <a:schemeClr val="dk1"/>
              </a:buClr>
              <a:buSzPts val="2000"/>
              <a:buNone/>
            </a:pPr>
            <a:r>
              <a:rPr lang="el-GR" sz="2000">
                <a:solidFill>
                  <a:schemeClr val="dk1"/>
                </a:solidFill>
                <a:latin typeface="Corbel"/>
                <a:ea typeface="Corbel"/>
                <a:cs typeface="Corbel"/>
                <a:sym typeface="Corbel"/>
              </a:rPr>
              <a:t>Μπορεί να δημιουργούν πολιτικές και θεσμικές αλλαγές που να προάγουν το φυσικό και κοινωνικό περιβάλλον ώστε να υποστηρίζονται οι υγιεινές διατροφικές επιλογές και οι συμπεριφορές που σχετίζονται με τη διατροφή και τη σωματική δραστηριότητα.</a:t>
            </a:r>
            <a:endParaRPr sz="2000">
              <a:solidFill>
                <a:schemeClr val="dk1"/>
              </a:solidFill>
              <a:latin typeface="Corbel"/>
              <a:ea typeface="Corbel"/>
              <a:cs typeface="Corbel"/>
              <a:sym typeface="Corbe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528"/>
        <p:cNvGrpSpPr/>
        <p:nvPr/>
      </p:nvGrpSpPr>
      <p:grpSpPr>
        <a:xfrm>
          <a:off x="0" y="0"/>
          <a:ext cx="0" cy="0"/>
          <a:chOff x="0" y="0"/>
          <a:chExt cx="0" cy="0"/>
        </a:xfrm>
      </p:grpSpPr>
      <p:sp>
        <p:nvSpPr>
          <p:cNvPr id="529" name="Google Shape;529;p46"/>
          <p:cNvSpPr txBox="1">
            <a:spLocks noGrp="1"/>
          </p:cNvSpPr>
          <p:nvPr>
            <p:ph type="title"/>
          </p:nvPr>
        </p:nvSpPr>
        <p:spPr>
          <a:xfrm>
            <a:off x="547610" y="509212"/>
            <a:ext cx="4576711" cy="176254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accent2"/>
              </a:buClr>
              <a:buSzPts val="3200"/>
              <a:buFont typeface="Corbel"/>
              <a:buNone/>
            </a:pPr>
            <a:r>
              <a:rPr lang="el-GR" sz="3200">
                <a:solidFill>
                  <a:schemeClr val="accent2"/>
                </a:solidFill>
                <a:latin typeface="Corbel"/>
                <a:ea typeface="Corbel"/>
                <a:cs typeface="Corbel"/>
                <a:sym typeface="Corbel"/>
              </a:rPr>
              <a:t>Περίληψη ενός σύγχρονου ορισμού της διατροφικής αγωγής</a:t>
            </a:r>
            <a:endParaRPr sz="3200"/>
          </a:p>
        </p:txBody>
      </p:sp>
      <p:sp>
        <p:nvSpPr>
          <p:cNvPr id="530" name="Google Shape;530;p46"/>
          <p:cNvSpPr txBox="1">
            <a:spLocks noGrp="1"/>
          </p:cNvSpPr>
          <p:nvPr>
            <p:ph type="body" idx="1"/>
          </p:nvPr>
        </p:nvSpPr>
        <p:spPr>
          <a:xfrm>
            <a:off x="834254" y="2172361"/>
            <a:ext cx="4015916" cy="3960592"/>
          </a:xfrm>
          <a:prstGeom prst="rect">
            <a:avLst/>
          </a:prstGeom>
          <a:noFill/>
          <a:ln>
            <a:noFill/>
          </a:ln>
        </p:spPr>
        <p:txBody>
          <a:bodyPr spcFirstLastPara="1" wrap="square" lIns="91425" tIns="45700" rIns="91425" bIns="45700" anchor="t" anchorCtr="0">
            <a:normAutofit/>
          </a:bodyPr>
          <a:lstStyle/>
          <a:p>
            <a:pPr marL="0" lvl="0" indent="0" algn="just" rtl="0">
              <a:lnSpc>
                <a:spcPct val="110000"/>
              </a:lnSpc>
              <a:spcBef>
                <a:spcPts val="0"/>
              </a:spcBef>
              <a:spcAft>
                <a:spcPts val="0"/>
              </a:spcAft>
              <a:buClr>
                <a:schemeClr val="dk1"/>
              </a:buClr>
              <a:buSzPts val="2000"/>
              <a:buNone/>
            </a:pPr>
            <a:endParaRPr sz="2000">
              <a:latin typeface="Corbel"/>
              <a:ea typeface="Corbel"/>
              <a:cs typeface="Corbel"/>
              <a:sym typeface="Corbel"/>
            </a:endParaRPr>
          </a:p>
          <a:p>
            <a:pPr marL="0" lvl="0" indent="0" algn="just" rtl="0">
              <a:lnSpc>
                <a:spcPct val="110000"/>
              </a:lnSpc>
              <a:spcBef>
                <a:spcPts val="1000"/>
              </a:spcBef>
              <a:spcAft>
                <a:spcPts val="0"/>
              </a:spcAft>
              <a:buClr>
                <a:schemeClr val="dk1"/>
              </a:buClr>
              <a:buSzPts val="1900"/>
              <a:buNone/>
            </a:pPr>
            <a:r>
              <a:rPr lang="el-GR" sz="1900">
                <a:latin typeface="Corbel"/>
                <a:ea typeface="Corbel"/>
                <a:cs typeface="Corbel"/>
                <a:sym typeface="Corbel"/>
              </a:rPr>
              <a:t>Η διατροφική αγωγή εστιάζει στην αποτελεσματική επικοινωνία και σε δράσεις που διευκολύνουν την εθελοντική θέσπιση συγκεκριμένων αισθητών συμπεριφορών ή δράσεων που είναι ευνοϊκές για την υγεία και την ευεξία.</a:t>
            </a:r>
            <a:endParaRPr sz="1900"/>
          </a:p>
        </p:txBody>
      </p:sp>
      <p:sp>
        <p:nvSpPr>
          <p:cNvPr id="531" name="Google Shape;531;p46"/>
          <p:cNvSpPr/>
          <p:nvPr/>
        </p:nvSpPr>
        <p:spPr>
          <a:xfrm>
            <a:off x="5678815" y="1483248"/>
            <a:ext cx="6234879" cy="689113"/>
          </a:xfrm>
          <a:prstGeom prst="roundRect">
            <a:avLst>
              <a:gd name="adj" fmla="val 16667"/>
            </a:avLst>
          </a:prstGeom>
          <a:solidFill>
            <a:srgbClr val="FFCC5F"/>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1900">
                <a:solidFill>
                  <a:schemeClr val="dk1"/>
                </a:solidFill>
                <a:latin typeface="Corbel"/>
                <a:ea typeface="Corbel"/>
                <a:cs typeface="Corbel"/>
                <a:sym typeface="Corbel"/>
              </a:rPr>
              <a:t>Επιλέγοντας την αλλαγή στη συμπεριφορά ή τη δράση</a:t>
            </a:r>
            <a:endParaRPr sz="1900">
              <a:solidFill>
                <a:schemeClr val="dk1"/>
              </a:solidFill>
              <a:latin typeface="Corbel"/>
              <a:ea typeface="Corbel"/>
              <a:cs typeface="Corbel"/>
              <a:sym typeface="Corbel"/>
            </a:endParaRPr>
          </a:p>
        </p:txBody>
      </p:sp>
      <p:cxnSp>
        <p:nvCxnSpPr>
          <p:cNvPr id="532" name="Google Shape;532;p46"/>
          <p:cNvCxnSpPr>
            <a:stCxn id="531" idx="2"/>
          </p:cNvCxnSpPr>
          <p:nvPr/>
        </p:nvCxnSpPr>
        <p:spPr>
          <a:xfrm>
            <a:off x="8796255" y="2172361"/>
            <a:ext cx="0" cy="490200"/>
          </a:xfrm>
          <a:prstGeom prst="straightConnector1">
            <a:avLst/>
          </a:prstGeom>
          <a:noFill/>
          <a:ln w="9525" cap="flat" cmpd="sng">
            <a:solidFill>
              <a:schemeClr val="accent1"/>
            </a:solidFill>
            <a:prstDash val="solid"/>
            <a:miter lim="800000"/>
            <a:headEnd type="none" w="sm" len="sm"/>
            <a:tailEnd type="none" w="sm" len="sm"/>
          </a:ln>
        </p:spPr>
      </p:cxnSp>
      <p:sp>
        <p:nvSpPr>
          <p:cNvPr id="533" name="Google Shape;533;p46"/>
          <p:cNvSpPr/>
          <p:nvPr/>
        </p:nvSpPr>
        <p:spPr>
          <a:xfrm>
            <a:off x="5678815" y="3041438"/>
            <a:ext cx="2584172" cy="967279"/>
          </a:xfrm>
          <a:prstGeom prst="roundRect">
            <a:avLst>
              <a:gd name="adj" fmla="val 16667"/>
            </a:avLst>
          </a:prstGeom>
          <a:solidFill>
            <a:srgbClr val="FFCC5F"/>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2000">
                <a:solidFill>
                  <a:schemeClr val="dk1"/>
                </a:solidFill>
                <a:latin typeface="Corbel"/>
                <a:ea typeface="Corbel"/>
                <a:cs typeface="Corbel"/>
                <a:sym typeface="Corbel"/>
              </a:rPr>
              <a:t>Προάγοντας την κινητοποίηση </a:t>
            </a:r>
            <a:endParaRPr/>
          </a:p>
          <a:p>
            <a:pPr marL="0" marR="0" lvl="0" indent="0" algn="ctr" rtl="0">
              <a:spcBef>
                <a:spcPts val="0"/>
              </a:spcBef>
              <a:spcAft>
                <a:spcPts val="0"/>
              </a:spcAft>
              <a:buNone/>
            </a:pPr>
            <a:r>
              <a:rPr lang="el-GR" sz="2000">
                <a:solidFill>
                  <a:schemeClr val="dk1"/>
                </a:solidFill>
                <a:latin typeface="Corbel"/>
                <a:ea typeface="Corbel"/>
                <a:cs typeface="Corbel"/>
                <a:sym typeface="Corbel"/>
              </a:rPr>
              <a:t>Γιατί-να-δράσω</a:t>
            </a:r>
            <a:endParaRPr sz="2000">
              <a:solidFill>
                <a:schemeClr val="dk1"/>
              </a:solidFill>
              <a:latin typeface="Corbel"/>
              <a:ea typeface="Corbel"/>
              <a:cs typeface="Corbel"/>
              <a:sym typeface="Corbel"/>
            </a:endParaRPr>
          </a:p>
        </p:txBody>
      </p:sp>
      <p:sp>
        <p:nvSpPr>
          <p:cNvPr id="534" name="Google Shape;534;p46"/>
          <p:cNvSpPr/>
          <p:nvPr/>
        </p:nvSpPr>
        <p:spPr>
          <a:xfrm>
            <a:off x="9329521" y="3028187"/>
            <a:ext cx="2584173" cy="999478"/>
          </a:xfrm>
          <a:prstGeom prst="roundRect">
            <a:avLst>
              <a:gd name="adj" fmla="val 16667"/>
            </a:avLst>
          </a:prstGeom>
          <a:solidFill>
            <a:srgbClr val="FFCC5F"/>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2000">
                <a:solidFill>
                  <a:schemeClr val="dk1"/>
                </a:solidFill>
                <a:latin typeface="Corbel"/>
                <a:ea typeface="Corbel"/>
                <a:cs typeface="Corbel"/>
                <a:sym typeface="Corbel"/>
              </a:rPr>
              <a:t>Διευκολύνοντας την ικανότητα για δράση</a:t>
            </a:r>
            <a:endParaRPr/>
          </a:p>
          <a:p>
            <a:pPr marL="0" marR="0" lvl="0" indent="0" algn="ctr" rtl="0">
              <a:spcBef>
                <a:spcPts val="0"/>
              </a:spcBef>
              <a:spcAft>
                <a:spcPts val="0"/>
              </a:spcAft>
              <a:buNone/>
            </a:pPr>
            <a:r>
              <a:rPr lang="el-GR" sz="2000">
                <a:solidFill>
                  <a:schemeClr val="dk1"/>
                </a:solidFill>
                <a:latin typeface="Corbel"/>
                <a:ea typeface="Corbel"/>
                <a:cs typeface="Corbel"/>
                <a:sym typeface="Corbel"/>
              </a:rPr>
              <a:t>Πως-να-δράσω</a:t>
            </a:r>
            <a:endParaRPr sz="2000">
              <a:solidFill>
                <a:schemeClr val="dk1"/>
              </a:solidFill>
              <a:latin typeface="Corbel"/>
              <a:ea typeface="Corbel"/>
              <a:cs typeface="Corbel"/>
              <a:sym typeface="Corbel"/>
            </a:endParaRPr>
          </a:p>
        </p:txBody>
      </p:sp>
      <p:cxnSp>
        <p:nvCxnSpPr>
          <p:cNvPr id="535" name="Google Shape;535;p46"/>
          <p:cNvCxnSpPr/>
          <p:nvPr/>
        </p:nvCxnSpPr>
        <p:spPr>
          <a:xfrm rot="10800000">
            <a:off x="6970901" y="2643874"/>
            <a:ext cx="1825351" cy="18817"/>
          </a:xfrm>
          <a:prstGeom prst="straightConnector1">
            <a:avLst/>
          </a:prstGeom>
          <a:noFill/>
          <a:ln w="9525" cap="flat" cmpd="sng">
            <a:solidFill>
              <a:schemeClr val="accent1"/>
            </a:solidFill>
            <a:prstDash val="solid"/>
            <a:miter lim="800000"/>
            <a:headEnd type="none" w="sm" len="sm"/>
            <a:tailEnd type="none" w="sm" len="sm"/>
          </a:ln>
        </p:spPr>
      </p:cxnSp>
      <p:cxnSp>
        <p:nvCxnSpPr>
          <p:cNvPr id="536" name="Google Shape;536;p46"/>
          <p:cNvCxnSpPr/>
          <p:nvPr/>
        </p:nvCxnSpPr>
        <p:spPr>
          <a:xfrm>
            <a:off x="6970901" y="2643874"/>
            <a:ext cx="0" cy="384313"/>
          </a:xfrm>
          <a:prstGeom prst="straightConnector1">
            <a:avLst/>
          </a:prstGeom>
          <a:noFill/>
          <a:ln w="9525" cap="flat" cmpd="sng">
            <a:solidFill>
              <a:schemeClr val="accent1"/>
            </a:solidFill>
            <a:prstDash val="solid"/>
            <a:miter lim="800000"/>
            <a:headEnd type="none" w="sm" len="sm"/>
            <a:tailEnd type="triangle" w="med" len="med"/>
          </a:ln>
        </p:spPr>
      </p:cxnSp>
      <p:sp>
        <p:nvSpPr>
          <p:cNvPr id="537" name="Google Shape;537;p46"/>
          <p:cNvSpPr/>
          <p:nvPr/>
        </p:nvSpPr>
        <p:spPr>
          <a:xfrm>
            <a:off x="5678815" y="4415422"/>
            <a:ext cx="6234884" cy="689113"/>
          </a:xfrm>
          <a:prstGeom prst="roundRect">
            <a:avLst>
              <a:gd name="adj" fmla="val 16667"/>
            </a:avLst>
          </a:prstGeom>
          <a:solidFill>
            <a:srgbClr val="FFCC5F"/>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2000">
                <a:solidFill>
                  <a:schemeClr val="dk1"/>
                </a:solidFill>
                <a:latin typeface="Corbel"/>
                <a:ea typeface="Corbel"/>
                <a:cs typeface="Corbel"/>
                <a:sym typeface="Corbel"/>
              </a:rPr>
              <a:t>Προωθώντας υποστήριξη από το περιβάλλον για δράση </a:t>
            </a:r>
            <a:endParaRPr/>
          </a:p>
          <a:p>
            <a:pPr marL="0" marR="0" lvl="0" indent="0" algn="ctr" rtl="0">
              <a:spcBef>
                <a:spcPts val="0"/>
              </a:spcBef>
              <a:spcAft>
                <a:spcPts val="0"/>
              </a:spcAft>
              <a:buNone/>
            </a:pPr>
            <a:r>
              <a:rPr lang="el-GR" sz="2000">
                <a:solidFill>
                  <a:schemeClr val="dk1"/>
                </a:solidFill>
                <a:latin typeface="Corbel"/>
                <a:ea typeface="Corbel"/>
                <a:cs typeface="Corbel"/>
                <a:sym typeface="Corbel"/>
              </a:rPr>
              <a:t>Πότε και πώς-να-δράσω</a:t>
            </a:r>
            <a:endParaRPr sz="2000">
              <a:solidFill>
                <a:schemeClr val="dk1"/>
              </a:solidFill>
              <a:latin typeface="Corbel"/>
              <a:ea typeface="Corbel"/>
              <a:cs typeface="Corbel"/>
              <a:sym typeface="Corbel"/>
            </a:endParaRPr>
          </a:p>
        </p:txBody>
      </p:sp>
      <p:cxnSp>
        <p:nvCxnSpPr>
          <p:cNvPr id="538" name="Google Shape;538;p46"/>
          <p:cNvCxnSpPr/>
          <p:nvPr/>
        </p:nvCxnSpPr>
        <p:spPr>
          <a:xfrm>
            <a:off x="6970901" y="4014413"/>
            <a:ext cx="0" cy="400012"/>
          </a:xfrm>
          <a:prstGeom prst="straightConnector1">
            <a:avLst/>
          </a:prstGeom>
          <a:noFill/>
          <a:ln w="9525" cap="flat" cmpd="sng">
            <a:solidFill>
              <a:schemeClr val="accent1"/>
            </a:solidFill>
            <a:prstDash val="solid"/>
            <a:miter lim="800000"/>
            <a:headEnd type="triangle" w="med" len="med"/>
            <a:tailEnd type="triangle" w="med" len="med"/>
          </a:ln>
        </p:spPr>
      </p:cxnSp>
      <p:cxnSp>
        <p:nvCxnSpPr>
          <p:cNvPr id="539" name="Google Shape;539;p46"/>
          <p:cNvCxnSpPr>
            <a:stCxn id="534" idx="2"/>
          </p:cNvCxnSpPr>
          <p:nvPr/>
        </p:nvCxnSpPr>
        <p:spPr>
          <a:xfrm>
            <a:off x="10621608" y="4027665"/>
            <a:ext cx="0" cy="386700"/>
          </a:xfrm>
          <a:prstGeom prst="straightConnector1">
            <a:avLst/>
          </a:prstGeom>
          <a:noFill/>
          <a:ln w="9525" cap="flat" cmpd="sng">
            <a:solidFill>
              <a:schemeClr val="accent1"/>
            </a:solidFill>
            <a:prstDash val="solid"/>
            <a:miter lim="800000"/>
            <a:headEnd type="triangle" w="med" len="med"/>
            <a:tailEnd type="triangle" w="med" len="med"/>
          </a:ln>
        </p:spPr>
      </p:cxnSp>
      <p:cxnSp>
        <p:nvCxnSpPr>
          <p:cNvPr id="540" name="Google Shape;540;p46"/>
          <p:cNvCxnSpPr/>
          <p:nvPr/>
        </p:nvCxnSpPr>
        <p:spPr>
          <a:xfrm rot="10800000">
            <a:off x="8796246" y="2663687"/>
            <a:ext cx="1825350" cy="0"/>
          </a:xfrm>
          <a:prstGeom prst="straightConnector1">
            <a:avLst/>
          </a:prstGeom>
          <a:noFill/>
          <a:ln w="9525" cap="flat" cmpd="sng">
            <a:solidFill>
              <a:schemeClr val="accent1"/>
            </a:solidFill>
            <a:prstDash val="solid"/>
            <a:miter lim="800000"/>
            <a:headEnd type="none" w="sm" len="sm"/>
            <a:tailEnd type="none" w="sm" len="sm"/>
          </a:ln>
        </p:spPr>
      </p:cxnSp>
      <p:cxnSp>
        <p:nvCxnSpPr>
          <p:cNvPr id="541" name="Google Shape;541;p46"/>
          <p:cNvCxnSpPr/>
          <p:nvPr/>
        </p:nvCxnSpPr>
        <p:spPr>
          <a:xfrm>
            <a:off x="10621596" y="2662691"/>
            <a:ext cx="0" cy="365496"/>
          </a:xfrm>
          <a:prstGeom prst="straightConnector1">
            <a:avLst/>
          </a:prstGeom>
          <a:noFill/>
          <a:ln w="9525" cap="flat" cmpd="sng">
            <a:solidFill>
              <a:schemeClr val="accent1"/>
            </a:solidFill>
            <a:prstDash val="solid"/>
            <a:miter lim="800000"/>
            <a:headEnd type="none" w="sm" len="sm"/>
            <a:tailEnd type="triangle" w="med" len="med"/>
          </a:ln>
        </p:spPr>
      </p:cxn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545"/>
        <p:cNvGrpSpPr/>
        <p:nvPr/>
      </p:nvGrpSpPr>
      <p:grpSpPr>
        <a:xfrm>
          <a:off x="0" y="0"/>
          <a:ext cx="0" cy="0"/>
          <a:chOff x="0" y="0"/>
          <a:chExt cx="0" cy="0"/>
        </a:xfrm>
      </p:grpSpPr>
      <p:sp>
        <p:nvSpPr>
          <p:cNvPr id="546" name="Google Shape;546;p47"/>
          <p:cNvSpPr txBox="1">
            <a:spLocks noGrp="1"/>
          </p:cNvSpPr>
          <p:nvPr>
            <p:ph type="title"/>
          </p:nvPr>
        </p:nvSpPr>
        <p:spPr>
          <a:xfrm>
            <a:off x="556590" y="424303"/>
            <a:ext cx="8772940" cy="1179576"/>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accent2"/>
              </a:buClr>
              <a:buSzPts val="3600"/>
              <a:buFont typeface="Corbel"/>
              <a:buNone/>
            </a:pPr>
            <a:r>
              <a:rPr lang="el-GR" sz="3600">
                <a:solidFill>
                  <a:schemeClr val="accent2"/>
                </a:solidFill>
                <a:latin typeface="Corbel"/>
                <a:ea typeface="Corbel"/>
                <a:cs typeface="Corbel"/>
                <a:sym typeface="Corbel"/>
              </a:rPr>
              <a:t>Ενίσχυση Κινήτρου &amp; Ενδυνάμωση για την Αλλαγή: «Γιατί να» Λάβω Δράση</a:t>
            </a:r>
            <a:endParaRPr sz="3600">
              <a:solidFill>
                <a:schemeClr val="accent2"/>
              </a:solidFill>
              <a:latin typeface="Corbel"/>
              <a:ea typeface="Corbel"/>
              <a:cs typeface="Corbel"/>
              <a:sym typeface="Corbel"/>
            </a:endParaRPr>
          </a:p>
        </p:txBody>
      </p:sp>
      <p:sp>
        <p:nvSpPr>
          <p:cNvPr id="547" name="Google Shape;547;p47"/>
          <p:cNvSpPr/>
          <p:nvPr/>
        </p:nvSpPr>
        <p:spPr>
          <a:xfrm>
            <a:off x="7222436" y="2584175"/>
            <a:ext cx="4171120" cy="2994990"/>
          </a:xfrm>
          <a:prstGeom prst="donut">
            <a:avLst>
              <a:gd name="adj" fmla="val 1985"/>
            </a:avLst>
          </a:prstGeom>
          <a:solidFill>
            <a:schemeClr val="accent1"/>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venir"/>
              <a:ea typeface="Avenir"/>
              <a:cs typeface="Avenir"/>
              <a:sym typeface="Avenir"/>
            </a:endParaRPr>
          </a:p>
        </p:txBody>
      </p:sp>
      <p:pic>
        <p:nvPicPr>
          <p:cNvPr id="548" name="Google Shape;548;p47"/>
          <p:cNvPicPr preferRelativeResize="0"/>
          <p:nvPr/>
        </p:nvPicPr>
        <p:blipFill rotWithShape="1">
          <a:blip r:embed="rId3">
            <a:alphaModFix/>
          </a:blip>
          <a:srcRect/>
          <a:stretch/>
        </p:blipFill>
        <p:spPr>
          <a:xfrm>
            <a:off x="9329530" y="92764"/>
            <a:ext cx="2305879" cy="1842655"/>
          </a:xfrm>
          <a:prstGeom prst="rect">
            <a:avLst/>
          </a:prstGeom>
          <a:noFill/>
          <a:ln>
            <a:noFill/>
          </a:ln>
        </p:spPr>
      </p:pic>
      <p:sp>
        <p:nvSpPr>
          <p:cNvPr id="549" name="Google Shape;549;p47"/>
          <p:cNvSpPr txBox="1"/>
          <p:nvPr/>
        </p:nvSpPr>
        <p:spPr>
          <a:xfrm>
            <a:off x="7305260" y="3266778"/>
            <a:ext cx="4008783" cy="163121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2000" b="1">
                <a:solidFill>
                  <a:schemeClr val="dk1"/>
                </a:solidFill>
                <a:latin typeface="Corbel"/>
                <a:ea typeface="Corbel"/>
                <a:cs typeface="Corbel"/>
                <a:sym typeface="Corbel"/>
              </a:rPr>
              <a:t>Η κινητοποίηση είναι το κέντρο στην αλλαγή συμπεριφοράς όσον αφορά στη διατροφή</a:t>
            </a:r>
            <a:r>
              <a:rPr lang="el-GR" sz="2000">
                <a:solidFill>
                  <a:schemeClr val="dk1"/>
                </a:solidFill>
                <a:latin typeface="Corbel"/>
                <a:ea typeface="Corbel"/>
                <a:cs typeface="Corbel"/>
                <a:sym typeface="Corbel"/>
              </a:rPr>
              <a:t>, άρα ο ρόλος της στην διατροφική αγωγή πρέπει να είναι ειδικά αναγνωρισμένος.</a:t>
            </a:r>
            <a:endParaRPr sz="2000">
              <a:solidFill>
                <a:schemeClr val="dk1"/>
              </a:solidFill>
              <a:latin typeface="Corbel"/>
              <a:ea typeface="Corbel"/>
              <a:cs typeface="Corbel"/>
              <a:sym typeface="Corbel"/>
            </a:endParaRPr>
          </a:p>
        </p:txBody>
      </p:sp>
      <p:sp>
        <p:nvSpPr>
          <p:cNvPr id="550" name="Google Shape;550;p47"/>
          <p:cNvSpPr/>
          <p:nvPr/>
        </p:nvSpPr>
        <p:spPr>
          <a:xfrm>
            <a:off x="556590" y="3266778"/>
            <a:ext cx="6241773" cy="1629784"/>
          </a:xfrm>
          <a:prstGeom prst="homePlate">
            <a:avLst>
              <a:gd name="adj" fmla="val 50000"/>
            </a:avLst>
          </a:prstGeom>
          <a:solidFill>
            <a:schemeClr val="accent1"/>
          </a:solidFill>
          <a:ln>
            <a:noFill/>
          </a:ln>
          <a:effectLst>
            <a:outerShdw blurRad="149987" dist="250190" dir="8460000" algn="ctr">
              <a:srgbClr val="000000">
                <a:alpha val="27843"/>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l-GR" sz="2000">
                <a:solidFill>
                  <a:schemeClr val="lt1"/>
                </a:solidFill>
                <a:latin typeface="Corbel"/>
                <a:ea typeface="Corbel"/>
                <a:cs typeface="Corbel"/>
                <a:sym typeface="Corbel"/>
              </a:rPr>
              <a:t>Η αύξηση της ευαισθητοποίησης είναι ένα σημαντικό πρώτο βήμα στην αλλαγή συμπεριφοράς ή στην λήψη δράσης χωρίς,ωστόσο, να είναι αρκετή.</a:t>
            </a:r>
            <a:endParaRPr sz="2000">
              <a:solidFill>
                <a:schemeClr val="lt1"/>
              </a:solidFill>
              <a:latin typeface="Corbel"/>
              <a:ea typeface="Corbel"/>
              <a:cs typeface="Corbel"/>
              <a:sym typeface="Corbe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554"/>
        <p:cNvGrpSpPr/>
        <p:nvPr/>
      </p:nvGrpSpPr>
      <p:grpSpPr>
        <a:xfrm>
          <a:off x="0" y="0"/>
          <a:ext cx="0" cy="0"/>
          <a:chOff x="0" y="0"/>
          <a:chExt cx="0" cy="0"/>
        </a:xfrm>
      </p:grpSpPr>
      <p:sp>
        <p:nvSpPr>
          <p:cNvPr id="555" name="Google Shape;555;p48"/>
          <p:cNvSpPr txBox="1">
            <a:spLocks noGrp="1"/>
          </p:cNvSpPr>
          <p:nvPr>
            <p:ph type="title"/>
          </p:nvPr>
        </p:nvSpPr>
        <p:spPr>
          <a:xfrm>
            <a:off x="820175" y="830145"/>
            <a:ext cx="4059936" cy="1106424"/>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2"/>
              </a:buClr>
              <a:buSzPts val="3600"/>
              <a:buFont typeface="Avenir"/>
              <a:buNone/>
            </a:pPr>
            <a:r>
              <a:rPr lang="el-GR" sz="3600">
                <a:solidFill>
                  <a:schemeClr val="accent2"/>
                </a:solidFill>
              </a:rPr>
              <a:t>Πληροφορίες ως κίνητρα</a:t>
            </a:r>
            <a:endParaRPr sz="3600">
              <a:solidFill>
                <a:schemeClr val="accent2"/>
              </a:solidFill>
            </a:endParaRPr>
          </a:p>
        </p:txBody>
      </p:sp>
      <p:sp>
        <p:nvSpPr>
          <p:cNvPr id="556" name="Google Shape;556;p48"/>
          <p:cNvSpPr txBox="1">
            <a:spLocks noGrp="1"/>
          </p:cNvSpPr>
          <p:nvPr>
            <p:ph type="body" idx="1"/>
          </p:nvPr>
        </p:nvSpPr>
        <p:spPr>
          <a:xfrm>
            <a:off x="386167" y="2598855"/>
            <a:ext cx="4927953" cy="3429000"/>
          </a:xfrm>
          <a:prstGeom prst="rect">
            <a:avLst/>
          </a:prstGeom>
          <a:noFill/>
          <a:ln>
            <a:noFill/>
          </a:ln>
        </p:spPr>
        <p:txBody>
          <a:bodyPr spcFirstLastPara="1" wrap="square" lIns="91425" tIns="45700" rIns="91425" bIns="45700" anchor="t" anchorCtr="0">
            <a:normAutofit/>
          </a:bodyPr>
          <a:lstStyle/>
          <a:p>
            <a:pPr marL="0" lvl="0" indent="0" algn="just" rtl="0">
              <a:lnSpc>
                <a:spcPct val="110000"/>
              </a:lnSpc>
              <a:spcBef>
                <a:spcPts val="0"/>
              </a:spcBef>
              <a:spcAft>
                <a:spcPts val="0"/>
              </a:spcAft>
              <a:buClr>
                <a:srgbClr val="222222"/>
              </a:buClr>
              <a:buSzPts val="2000"/>
              <a:buNone/>
            </a:pPr>
            <a:r>
              <a:rPr lang="el-GR" sz="2000" b="0" i="0">
                <a:solidFill>
                  <a:srgbClr val="222222"/>
                </a:solidFill>
                <a:latin typeface="Corbel"/>
                <a:ea typeface="Corbel"/>
                <a:cs typeface="Corbel"/>
                <a:sym typeface="Corbel"/>
              </a:rPr>
              <a:t>Οι πληροφορίες για τα τρόφιμα και τη διατροφή μπορεί να είναι πολύ σημαντικά κ</a:t>
            </a:r>
            <a:r>
              <a:rPr lang="el-GR" sz="2000">
                <a:solidFill>
                  <a:srgbClr val="222222"/>
                </a:solidFill>
                <a:latin typeface="Corbel"/>
                <a:ea typeface="Corbel"/>
                <a:cs typeface="Corbel"/>
                <a:sym typeface="Corbel"/>
              </a:rPr>
              <a:t>ίνητρα</a:t>
            </a:r>
            <a:r>
              <a:rPr lang="el-GR" sz="2000" b="0" i="0">
                <a:solidFill>
                  <a:srgbClr val="222222"/>
                </a:solidFill>
                <a:latin typeface="Corbel"/>
                <a:ea typeface="Corbel"/>
                <a:cs typeface="Corbel"/>
                <a:sym typeface="Corbel"/>
              </a:rPr>
              <a:t> </a:t>
            </a:r>
            <a:r>
              <a:rPr lang="el-GR" sz="2000" b="0" i="0" u="sng">
                <a:solidFill>
                  <a:srgbClr val="222222"/>
                </a:solidFill>
                <a:latin typeface="Corbel"/>
                <a:ea typeface="Corbel"/>
                <a:cs typeface="Corbel"/>
                <a:sym typeface="Corbel"/>
              </a:rPr>
              <a:t>όταν επικοινωνούνται με τέτοιο τρόπο ώστε να μπορούν να βοηθούν τα άτομα να καταλαβαίνουν και να εκτιμήσουν </a:t>
            </a:r>
            <a:r>
              <a:rPr lang="el-GR" sz="2000" b="1" i="0" u="sng">
                <a:solidFill>
                  <a:srgbClr val="222222"/>
                </a:solidFill>
                <a:latin typeface="Corbel"/>
                <a:ea typeface="Corbel"/>
                <a:cs typeface="Corbel"/>
                <a:sym typeface="Corbel"/>
              </a:rPr>
              <a:t>το γιατί να δράσουν</a:t>
            </a:r>
            <a:r>
              <a:rPr lang="el-GR" sz="2000" b="0" i="0">
                <a:solidFill>
                  <a:srgbClr val="222222"/>
                </a:solidFill>
                <a:latin typeface="Corbel"/>
                <a:ea typeface="Corbel"/>
                <a:cs typeface="Corbel"/>
                <a:sym typeface="Corbel"/>
              </a:rPr>
              <a:t>.</a:t>
            </a:r>
            <a:endParaRPr/>
          </a:p>
          <a:p>
            <a:pPr marL="0" lvl="0" indent="0" algn="l" rtl="0">
              <a:lnSpc>
                <a:spcPct val="110000"/>
              </a:lnSpc>
              <a:spcBef>
                <a:spcPts val="1000"/>
              </a:spcBef>
              <a:spcAft>
                <a:spcPts val="0"/>
              </a:spcAft>
              <a:buClr>
                <a:schemeClr val="dk1"/>
              </a:buClr>
              <a:buSzPts val="1800"/>
              <a:buNone/>
            </a:pPr>
            <a:br>
              <a:rPr lang="el-GR"/>
            </a:br>
            <a:endParaRPr/>
          </a:p>
        </p:txBody>
      </p:sp>
      <p:pic>
        <p:nvPicPr>
          <p:cNvPr id="557" name="Google Shape;557;p48"/>
          <p:cNvPicPr preferRelativeResize="0"/>
          <p:nvPr/>
        </p:nvPicPr>
        <p:blipFill rotWithShape="1">
          <a:blip r:embed="rId3">
            <a:alphaModFix/>
          </a:blip>
          <a:srcRect l="35652" t="26655" r="23927" b="18052"/>
          <a:stretch/>
        </p:blipFill>
        <p:spPr>
          <a:xfrm>
            <a:off x="7447720" y="179769"/>
            <a:ext cx="4505739" cy="3465395"/>
          </a:xfrm>
          <a:prstGeom prst="rect">
            <a:avLst/>
          </a:prstGeom>
          <a:noFill/>
          <a:ln>
            <a:noFill/>
          </a:ln>
        </p:spPr>
      </p:pic>
      <p:pic>
        <p:nvPicPr>
          <p:cNvPr id="558" name="Google Shape;558;p48"/>
          <p:cNvPicPr preferRelativeResize="0"/>
          <p:nvPr/>
        </p:nvPicPr>
        <p:blipFill rotWithShape="1">
          <a:blip r:embed="rId4">
            <a:alphaModFix/>
          </a:blip>
          <a:srcRect/>
          <a:stretch/>
        </p:blipFill>
        <p:spPr>
          <a:xfrm>
            <a:off x="6096000" y="3552400"/>
            <a:ext cx="4260575" cy="2887669"/>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562"/>
        <p:cNvGrpSpPr/>
        <p:nvPr/>
      </p:nvGrpSpPr>
      <p:grpSpPr>
        <a:xfrm>
          <a:off x="0" y="0"/>
          <a:ext cx="0" cy="0"/>
          <a:chOff x="0" y="0"/>
          <a:chExt cx="0" cy="0"/>
        </a:xfrm>
      </p:grpSpPr>
      <p:sp>
        <p:nvSpPr>
          <p:cNvPr id="563" name="Google Shape;563;p49"/>
          <p:cNvSpPr txBox="1">
            <a:spLocks noGrp="1"/>
          </p:cNvSpPr>
          <p:nvPr>
            <p:ph type="title"/>
          </p:nvPr>
        </p:nvSpPr>
        <p:spPr>
          <a:xfrm>
            <a:off x="820175" y="830145"/>
            <a:ext cx="4059936" cy="1106424"/>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D8D8D8"/>
              </a:buClr>
              <a:buSzPts val="3600"/>
              <a:buFont typeface="Avenir"/>
              <a:buNone/>
            </a:pPr>
            <a:r>
              <a:rPr lang="el-GR" sz="3600">
                <a:solidFill>
                  <a:srgbClr val="D8D8D8"/>
                </a:solidFill>
              </a:rPr>
              <a:t>Πληροφορίες ως κίνητρα</a:t>
            </a:r>
            <a:endParaRPr sz="3600">
              <a:solidFill>
                <a:srgbClr val="D8D8D8"/>
              </a:solidFill>
            </a:endParaRPr>
          </a:p>
        </p:txBody>
      </p:sp>
      <p:sp>
        <p:nvSpPr>
          <p:cNvPr id="564" name="Google Shape;564;p49"/>
          <p:cNvSpPr txBox="1">
            <a:spLocks noGrp="1"/>
          </p:cNvSpPr>
          <p:nvPr>
            <p:ph type="body" idx="1"/>
          </p:nvPr>
        </p:nvSpPr>
        <p:spPr>
          <a:xfrm>
            <a:off x="386167" y="2598855"/>
            <a:ext cx="4927953" cy="3429000"/>
          </a:xfrm>
          <a:prstGeom prst="rect">
            <a:avLst/>
          </a:prstGeom>
          <a:noFill/>
          <a:ln>
            <a:noFill/>
          </a:ln>
        </p:spPr>
        <p:txBody>
          <a:bodyPr spcFirstLastPara="1" wrap="square" lIns="91425" tIns="45700" rIns="91425" bIns="45700" anchor="t" anchorCtr="0">
            <a:normAutofit/>
          </a:bodyPr>
          <a:lstStyle/>
          <a:p>
            <a:pPr marL="0" lvl="0" indent="0" algn="just" rtl="0">
              <a:lnSpc>
                <a:spcPct val="110000"/>
              </a:lnSpc>
              <a:spcBef>
                <a:spcPts val="0"/>
              </a:spcBef>
              <a:spcAft>
                <a:spcPts val="0"/>
              </a:spcAft>
              <a:buClr>
                <a:srgbClr val="D8D8D8"/>
              </a:buClr>
              <a:buSzPts val="2000"/>
              <a:buNone/>
            </a:pPr>
            <a:r>
              <a:rPr lang="el-GR" sz="2000" b="0" i="0">
                <a:solidFill>
                  <a:srgbClr val="D8D8D8"/>
                </a:solidFill>
                <a:latin typeface="Corbel"/>
                <a:ea typeface="Corbel"/>
                <a:cs typeface="Corbel"/>
                <a:sym typeface="Corbel"/>
              </a:rPr>
              <a:t>Οι πληροφορίες για τα τρόφιμα και τη διατροφή μπορεί να είναι πολύ σημαντικά κινητήρα όταν επικοινωνούνται με τέτοιο τρόπο ώστε να μπορούν να βοηθούν τα άτομα να καταλαβαίνουν και να εκτιμήσουν το γιατί να δράσουν.</a:t>
            </a:r>
            <a:endParaRPr/>
          </a:p>
          <a:p>
            <a:pPr marL="0" lvl="0" indent="0" algn="l" rtl="0">
              <a:lnSpc>
                <a:spcPct val="110000"/>
              </a:lnSpc>
              <a:spcBef>
                <a:spcPts val="1000"/>
              </a:spcBef>
              <a:spcAft>
                <a:spcPts val="0"/>
              </a:spcAft>
              <a:buClr>
                <a:schemeClr val="dk1"/>
              </a:buClr>
              <a:buSzPts val="1800"/>
              <a:buNone/>
            </a:pPr>
            <a:br>
              <a:rPr lang="el-GR"/>
            </a:br>
            <a:endParaRPr/>
          </a:p>
        </p:txBody>
      </p:sp>
      <p:pic>
        <p:nvPicPr>
          <p:cNvPr id="565" name="Google Shape;565;p49"/>
          <p:cNvPicPr preferRelativeResize="0"/>
          <p:nvPr/>
        </p:nvPicPr>
        <p:blipFill rotWithShape="1">
          <a:blip r:embed="rId3">
            <a:alphaModFix/>
          </a:blip>
          <a:srcRect l="35652" t="26655" r="23927" b="18052"/>
          <a:stretch/>
        </p:blipFill>
        <p:spPr>
          <a:xfrm>
            <a:off x="7447720" y="179769"/>
            <a:ext cx="4505739" cy="3465395"/>
          </a:xfrm>
          <a:prstGeom prst="rect">
            <a:avLst/>
          </a:prstGeom>
          <a:noFill/>
          <a:ln>
            <a:noFill/>
          </a:ln>
        </p:spPr>
      </p:pic>
      <p:pic>
        <p:nvPicPr>
          <p:cNvPr id="566" name="Google Shape;566;p49"/>
          <p:cNvPicPr preferRelativeResize="0"/>
          <p:nvPr/>
        </p:nvPicPr>
        <p:blipFill rotWithShape="1">
          <a:blip r:embed="rId4">
            <a:alphaModFix/>
          </a:blip>
          <a:srcRect/>
          <a:stretch/>
        </p:blipFill>
        <p:spPr>
          <a:xfrm>
            <a:off x="6096000" y="3552400"/>
            <a:ext cx="4260575" cy="2887669"/>
          </a:xfrm>
          <a:prstGeom prst="rect">
            <a:avLst/>
          </a:prstGeom>
          <a:noFill/>
          <a:ln>
            <a:noFill/>
          </a:ln>
        </p:spPr>
      </p:pic>
      <p:sp>
        <p:nvSpPr>
          <p:cNvPr id="567" name="Google Shape;567;p49"/>
          <p:cNvSpPr/>
          <p:nvPr/>
        </p:nvSpPr>
        <p:spPr>
          <a:xfrm>
            <a:off x="3101009" y="1462263"/>
            <a:ext cx="6427304" cy="3732590"/>
          </a:xfrm>
          <a:prstGeom prst="wedgeEllipseCallout">
            <a:avLst>
              <a:gd name="adj1" fmla="val -20833"/>
              <a:gd name="adj2" fmla="val 62500"/>
            </a:avLst>
          </a:prstGeom>
          <a:solidFill>
            <a:srgbClr val="FFEDCA"/>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2000" b="0" i="0">
                <a:solidFill>
                  <a:srgbClr val="222222"/>
                </a:solidFill>
                <a:latin typeface="Corbel"/>
                <a:ea typeface="Corbel"/>
                <a:cs typeface="Corbel"/>
                <a:sym typeface="Corbel"/>
              </a:rPr>
              <a:t>Πχ. πληροφορίες βασισμένες σε επιστημονικά δεδομένα όσον αφορά την επίδραση της διατροφής (και της σωματικής δραστηριότητας) στην υγεία, ή την επίδραση των επιλογών τροφίμων στο περιβάλλον, ανησυχίες για την προσωπική υγεία, για τον κοινωνικό αντίκτυπο στις κοινότητες.</a:t>
            </a:r>
            <a:endParaRPr sz="2000">
              <a:solidFill>
                <a:schemeClr val="lt1"/>
              </a:solidFill>
              <a:latin typeface="Corbel"/>
              <a:ea typeface="Corbel"/>
              <a:cs typeface="Corbel"/>
              <a:sym typeface="Corbel"/>
            </a:endParaRPr>
          </a:p>
        </p:txBody>
      </p:sp>
      <p:sp>
        <p:nvSpPr>
          <p:cNvPr id="568" name="Google Shape;568;p49"/>
          <p:cNvSpPr/>
          <p:nvPr/>
        </p:nvSpPr>
        <p:spPr>
          <a:xfrm>
            <a:off x="11396870" y="5751443"/>
            <a:ext cx="556589" cy="808383"/>
          </a:xfrm>
          <a:prstGeom prst="downArrow">
            <a:avLst>
              <a:gd name="adj1" fmla="val 50000"/>
              <a:gd name="adj2" fmla="val 50000"/>
            </a:avLst>
          </a:prstGeom>
          <a:solidFill>
            <a:srgbClr val="FFEDCA"/>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venir"/>
              <a:ea typeface="Avenir"/>
              <a:cs typeface="Avenir"/>
              <a:sym typeface="Avenir"/>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572"/>
        <p:cNvGrpSpPr/>
        <p:nvPr/>
      </p:nvGrpSpPr>
      <p:grpSpPr>
        <a:xfrm>
          <a:off x="0" y="0"/>
          <a:ext cx="0" cy="0"/>
          <a:chOff x="0" y="0"/>
          <a:chExt cx="0" cy="0"/>
        </a:xfrm>
      </p:grpSpPr>
      <p:sp>
        <p:nvSpPr>
          <p:cNvPr id="573" name="Google Shape;573;p50"/>
          <p:cNvSpPr txBox="1">
            <a:spLocks noGrp="1"/>
          </p:cNvSpPr>
          <p:nvPr>
            <p:ph type="title"/>
          </p:nvPr>
        </p:nvSpPr>
        <p:spPr>
          <a:xfrm>
            <a:off x="1007364" y="2050774"/>
            <a:ext cx="10177272" cy="2756452"/>
          </a:xfrm>
          <a:prstGeom prst="rect">
            <a:avLst/>
          </a:prstGeom>
          <a:solidFill>
            <a:schemeClr val="accent2"/>
          </a:solidFill>
          <a:ln>
            <a:noFill/>
          </a:ln>
          <a:effectLst>
            <a:outerShdw blurRad="149987" dist="250190" dir="8460000" algn="ctr">
              <a:srgbClr val="000000">
                <a:alpha val="27843"/>
              </a:srgbClr>
            </a:outerShdw>
          </a:effectLst>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2200"/>
              <a:buFont typeface="Corbel"/>
              <a:buNone/>
            </a:pPr>
            <a:r>
              <a:rPr lang="el-GR" sz="2200">
                <a:solidFill>
                  <a:schemeClr val="lt1"/>
                </a:solidFill>
                <a:latin typeface="Corbel"/>
                <a:ea typeface="Corbel"/>
                <a:cs typeface="Corbel"/>
                <a:sym typeface="Corbel"/>
              </a:rPr>
              <a:t>Έτσι, η διατροφική αγωγή </a:t>
            </a:r>
            <a:r>
              <a:rPr lang="el-GR" sz="2200" b="1">
                <a:solidFill>
                  <a:schemeClr val="lt1"/>
                </a:solidFill>
                <a:latin typeface="Corbel"/>
                <a:ea typeface="Corbel"/>
                <a:cs typeface="Corbel"/>
                <a:sym typeface="Corbel"/>
              </a:rPr>
              <a:t>εστιάζει</a:t>
            </a:r>
            <a:r>
              <a:rPr lang="el-GR" sz="2200">
                <a:solidFill>
                  <a:schemeClr val="lt1"/>
                </a:solidFill>
                <a:latin typeface="Corbel"/>
                <a:ea typeface="Corbel"/>
                <a:cs typeface="Corbel"/>
                <a:sym typeface="Corbel"/>
              </a:rPr>
              <a:t> στην ενίσχυση της κινητοποίησης των ανθρώπων με την παροχή επιστημονικά βασισμένων πληροφοριών για τα οφέλη της δράσης, </a:t>
            </a:r>
            <a:r>
              <a:rPr lang="el-GR" sz="2200" b="1">
                <a:solidFill>
                  <a:schemeClr val="lt1"/>
                </a:solidFill>
                <a:latin typeface="Corbel"/>
                <a:ea typeface="Corbel"/>
                <a:cs typeface="Corbel"/>
                <a:sym typeface="Corbel"/>
              </a:rPr>
              <a:t>δίνοντας έμφαση </a:t>
            </a:r>
            <a:r>
              <a:rPr lang="el-GR" sz="2200">
                <a:solidFill>
                  <a:schemeClr val="lt1"/>
                </a:solidFill>
                <a:latin typeface="Corbel"/>
                <a:ea typeface="Corbel"/>
                <a:cs typeface="Corbel"/>
                <a:sym typeface="Corbel"/>
              </a:rPr>
              <a:t>στην αυτο-κατανόηση και την αναζήτηση των λόγων για τη λήψης δράσης, και κυρίως αφού ληφθούν υπόψη οι ευρύτεροι στόχοι που έχουν για τη ζωή τους οι άνθρωποι καθώς επίσης και οι ευρύτερες πολιτισμικές τους προσδοκίες.</a:t>
            </a:r>
            <a:endParaRPr sz="2200">
              <a:solidFill>
                <a:schemeClr val="lt1"/>
              </a:solidFill>
              <a:latin typeface="Corbel"/>
              <a:ea typeface="Corbel"/>
              <a:cs typeface="Corbel"/>
              <a:sym typeface="Corbe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577"/>
        <p:cNvGrpSpPr/>
        <p:nvPr/>
      </p:nvGrpSpPr>
      <p:grpSpPr>
        <a:xfrm>
          <a:off x="0" y="0"/>
          <a:ext cx="0" cy="0"/>
          <a:chOff x="0" y="0"/>
          <a:chExt cx="0" cy="0"/>
        </a:xfrm>
      </p:grpSpPr>
      <p:sp>
        <p:nvSpPr>
          <p:cNvPr id="578" name="Google Shape;578;p51"/>
          <p:cNvSpPr txBox="1">
            <a:spLocks noGrp="1"/>
          </p:cNvSpPr>
          <p:nvPr>
            <p:ph type="title"/>
          </p:nvPr>
        </p:nvSpPr>
        <p:spPr>
          <a:xfrm>
            <a:off x="1115568" y="482379"/>
            <a:ext cx="10168128" cy="1179576"/>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accent2"/>
              </a:buClr>
              <a:buSzPts val="4000"/>
              <a:buFont typeface="Corbel"/>
              <a:buNone/>
            </a:pPr>
            <a:r>
              <a:rPr lang="el-GR" b="0" i="0">
                <a:solidFill>
                  <a:schemeClr val="accent2"/>
                </a:solidFill>
                <a:latin typeface="Corbel"/>
                <a:ea typeface="Corbel"/>
                <a:cs typeface="Corbel"/>
                <a:sym typeface="Corbel"/>
              </a:rPr>
              <a:t>Διευκολύνοντας την Ικανότητα για Αλλαγή «Πώς-να» Λάβω Δράση. </a:t>
            </a:r>
            <a:endParaRPr>
              <a:solidFill>
                <a:schemeClr val="accent2"/>
              </a:solidFill>
              <a:latin typeface="Corbel"/>
              <a:ea typeface="Corbel"/>
              <a:cs typeface="Corbel"/>
              <a:sym typeface="Corbel"/>
            </a:endParaRPr>
          </a:p>
        </p:txBody>
      </p:sp>
      <p:sp>
        <p:nvSpPr>
          <p:cNvPr id="579" name="Google Shape;579;p51"/>
          <p:cNvSpPr/>
          <p:nvPr/>
        </p:nvSpPr>
        <p:spPr>
          <a:xfrm>
            <a:off x="2229644" y="2496456"/>
            <a:ext cx="7939975" cy="3176556"/>
          </a:xfrm>
          <a:prstGeom prst="roundRect">
            <a:avLst>
              <a:gd name="adj" fmla="val 16667"/>
            </a:avLst>
          </a:prstGeom>
          <a:solidFill>
            <a:srgbClr val="FFEDCA"/>
          </a:solidFill>
          <a:ln w="12700" cap="flat" cmpd="sng">
            <a:solidFill>
              <a:srgbClr val="B27900"/>
            </a:solidFill>
            <a:prstDash val="solid"/>
            <a:miter lim="800000"/>
            <a:headEnd type="none" w="sm" len="sm"/>
            <a:tailEnd type="none" w="sm" len="sm"/>
          </a:ln>
        </p:spPr>
        <p:txBody>
          <a:bodyPr spcFirstLastPara="1" wrap="square" lIns="91425" tIns="45700" rIns="91425" bIns="45700" anchor="ctr" anchorCtr="0">
            <a:noAutofit/>
          </a:bodyPr>
          <a:lstStyle/>
          <a:p>
            <a:pPr marL="342900" marR="0" lvl="0" indent="-342900" algn="just" rtl="0">
              <a:spcBef>
                <a:spcPts val="0"/>
              </a:spcBef>
              <a:spcAft>
                <a:spcPts val="0"/>
              </a:spcAft>
              <a:buClr>
                <a:srgbClr val="222222"/>
              </a:buClr>
              <a:buSzPts val="2000"/>
              <a:buFont typeface="Noto Sans Symbols"/>
              <a:buChar char="❖"/>
            </a:pPr>
            <a:r>
              <a:rPr lang="el-GR" sz="2000" b="0" i="0">
                <a:solidFill>
                  <a:srgbClr val="222222"/>
                </a:solidFill>
                <a:latin typeface="Corbel"/>
                <a:ea typeface="Corbel"/>
                <a:cs typeface="Corbel"/>
                <a:sym typeface="Corbel"/>
              </a:rPr>
              <a:t>Τα άτομα πρέπει επίσης να νιώσουν δυνατά να δράσουν προς την επιθυμητή συμπεριφορά ή πρακτική, έχοντας κάποιο κίνητρο. </a:t>
            </a:r>
            <a:endParaRPr sz="2000" b="0" i="0">
              <a:solidFill>
                <a:srgbClr val="222222"/>
              </a:solidFill>
              <a:latin typeface="Corbel"/>
              <a:ea typeface="Corbel"/>
              <a:cs typeface="Corbel"/>
              <a:sym typeface="Corbel"/>
            </a:endParaRPr>
          </a:p>
          <a:p>
            <a:pPr marL="342900" marR="0" lvl="0" indent="-215900" algn="just" rtl="0">
              <a:spcBef>
                <a:spcPts val="0"/>
              </a:spcBef>
              <a:spcAft>
                <a:spcPts val="0"/>
              </a:spcAft>
              <a:buClr>
                <a:schemeClr val="dk1"/>
              </a:buClr>
              <a:buSzPts val="2000"/>
              <a:buFont typeface="Noto Sans Symbols"/>
              <a:buNone/>
            </a:pPr>
            <a:endParaRPr sz="2000">
              <a:solidFill>
                <a:srgbClr val="222222"/>
              </a:solidFill>
              <a:latin typeface="Corbel"/>
              <a:ea typeface="Corbel"/>
              <a:cs typeface="Corbel"/>
              <a:sym typeface="Corbel"/>
            </a:endParaRPr>
          </a:p>
          <a:p>
            <a:pPr marL="342900" marR="0" lvl="0" indent="-342900" algn="just" rtl="0">
              <a:spcBef>
                <a:spcPts val="0"/>
              </a:spcBef>
              <a:spcAft>
                <a:spcPts val="0"/>
              </a:spcAft>
              <a:buClr>
                <a:srgbClr val="222222"/>
              </a:buClr>
              <a:buSzPts val="2000"/>
              <a:buFont typeface="Noto Sans Symbols"/>
              <a:buChar char="⮚"/>
            </a:pPr>
            <a:r>
              <a:rPr lang="el-GR" sz="2000" b="0" i="0">
                <a:solidFill>
                  <a:srgbClr val="222222"/>
                </a:solidFill>
                <a:latin typeface="Corbel"/>
                <a:ea typeface="Corbel"/>
                <a:cs typeface="Corbel"/>
                <a:sym typeface="Corbel"/>
              </a:rPr>
              <a:t>Είναι επομένως πολύ πιθανό να νιώσουν ενδυναμωμένα αν:</a:t>
            </a:r>
            <a:endParaRPr/>
          </a:p>
          <a:p>
            <a:pPr marL="457200" marR="0" lvl="0" indent="-457200" algn="just" rtl="0">
              <a:spcBef>
                <a:spcPts val="0"/>
              </a:spcBef>
              <a:spcAft>
                <a:spcPts val="0"/>
              </a:spcAft>
              <a:buClr>
                <a:srgbClr val="222222"/>
              </a:buClr>
              <a:buSzPts val="2000"/>
              <a:buFont typeface="Avenir"/>
              <a:buAutoNum type="arabicPeriod"/>
            </a:pPr>
            <a:r>
              <a:rPr lang="el-GR" sz="2000" b="0" i="0">
                <a:solidFill>
                  <a:srgbClr val="222222"/>
                </a:solidFill>
                <a:latin typeface="Corbel"/>
                <a:ea typeface="Corbel"/>
                <a:cs typeface="Corbel"/>
                <a:sym typeface="Corbel"/>
              </a:rPr>
              <a:t>έχουν συγκεκριμένη γνώση του </a:t>
            </a:r>
            <a:r>
              <a:rPr lang="el-GR" sz="2000">
                <a:solidFill>
                  <a:srgbClr val="222222"/>
                </a:solidFill>
                <a:latin typeface="Corbel"/>
                <a:ea typeface="Corbel"/>
                <a:cs typeface="Corbel"/>
                <a:sym typeface="Corbel"/>
              </a:rPr>
              <a:t>«</a:t>
            </a:r>
            <a:r>
              <a:rPr lang="el-GR" sz="2000" b="0" i="0">
                <a:solidFill>
                  <a:srgbClr val="222222"/>
                </a:solidFill>
                <a:latin typeface="Corbel"/>
                <a:ea typeface="Corbel"/>
                <a:cs typeface="Corbel"/>
                <a:sym typeface="Corbel"/>
              </a:rPr>
              <a:t>πως-να», </a:t>
            </a:r>
            <a:endParaRPr/>
          </a:p>
          <a:p>
            <a:pPr marL="457200" marR="0" lvl="0" indent="-457200" algn="just" rtl="0">
              <a:spcBef>
                <a:spcPts val="0"/>
              </a:spcBef>
              <a:spcAft>
                <a:spcPts val="0"/>
              </a:spcAft>
              <a:buClr>
                <a:srgbClr val="222222"/>
              </a:buClr>
              <a:buSzPts val="2000"/>
              <a:buFont typeface="Avenir"/>
              <a:buAutoNum type="arabicPeriod"/>
            </a:pPr>
            <a:r>
              <a:rPr lang="el-GR" sz="2000" b="0" i="0">
                <a:solidFill>
                  <a:srgbClr val="222222"/>
                </a:solidFill>
                <a:latin typeface="Corbel"/>
                <a:ea typeface="Corbel"/>
                <a:cs typeface="Corbel"/>
                <a:sym typeface="Corbel"/>
              </a:rPr>
              <a:t>ικανότητες που χρειάζονται καθώς και </a:t>
            </a:r>
            <a:endParaRPr/>
          </a:p>
          <a:p>
            <a:pPr marL="457200" marR="0" lvl="0" indent="-457200" algn="just" rtl="0">
              <a:spcBef>
                <a:spcPts val="0"/>
              </a:spcBef>
              <a:spcAft>
                <a:spcPts val="0"/>
              </a:spcAft>
              <a:buClr>
                <a:srgbClr val="222222"/>
              </a:buClr>
              <a:buSzPts val="2000"/>
              <a:buFont typeface="Avenir"/>
              <a:buAutoNum type="arabicPeriod"/>
            </a:pPr>
            <a:r>
              <a:rPr lang="el-GR" sz="2000" b="0" i="0">
                <a:solidFill>
                  <a:srgbClr val="222222"/>
                </a:solidFill>
                <a:latin typeface="Corbel"/>
                <a:ea typeface="Corbel"/>
                <a:cs typeface="Corbel"/>
                <a:sym typeface="Corbel"/>
              </a:rPr>
              <a:t>αυτοπεποίθηση στην ικανότητα τους να φέρουν αλλαγές τόσο σε εκείνα όσο και στο περιβάλλον τους.</a:t>
            </a:r>
            <a:endParaRPr sz="2000">
              <a:solidFill>
                <a:schemeClr val="lt1"/>
              </a:solidFill>
              <a:latin typeface="Corbel"/>
              <a:ea typeface="Corbel"/>
              <a:cs typeface="Corbel"/>
              <a:sym typeface="Corbel"/>
            </a:endParaRPr>
          </a:p>
        </p:txBody>
      </p:sp>
      <p:pic>
        <p:nvPicPr>
          <p:cNvPr id="580" name="Google Shape;580;p51"/>
          <p:cNvPicPr preferRelativeResize="0"/>
          <p:nvPr/>
        </p:nvPicPr>
        <p:blipFill rotWithShape="1">
          <a:blip r:embed="rId3">
            <a:alphaModFix/>
          </a:blip>
          <a:srcRect t="10679" b="42973"/>
          <a:stretch/>
        </p:blipFill>
        <p:spPr>
          <a:xfrm>
            <a:off x="42106" y="5141842"/>
            <a:ext cx="2146923" cy="1716157"/>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584"/>
        <p:cNvGrpSpPr/>
        <p:nvPr/>
      </p:nvGrpSpPr>
      <p:grpSpPr>
        <a:xfrm>
          <a:off x="0" y="0"/>
          <a:ext cx="0" cy="0"/>
          <a:chOff x="0" y="0"/>
          <a:chExt cx="0" cy="0"/>
        </a:xfrm>
      </p:grpSpPr>
      <p:sp>
        <p:nvSpPr>
          <p:cNvPr id="585" name="Google Shape;585;p52"/>
          <p:cNvSpPr txBox="1">
            <a:spLocks noGrp="1"/>
          </p:cNvSpPr>
          <p:nvPr>
            <p:ph type="title"/>
          </p:nvPr>
        </p:nvSpPr>
        <p:spPr>
          <a:xfrm>
            <a:off x="1115568" y="482379"/>
            <a:ext cx="10168128" cy="1179576"/>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F2F2F2"/>
              </a:buClr>
              <a:buSzPts val="4000"/>
              <a:buFont typeface="Corbel"/>
              <a:buNone/>
            </a:pPr>
            <a:r>
              <a:rPr lang="el-GR" b="0" i="0">
                <a:solidFill>
                  <a:srgbClr val="F2F2F2"/>
                </a:solidFill>
                <a:latin typeface="Corbel"/>
                <a:ea typeface="Corbel"/>
                <a:cs typeface="Corbel"/>
                <a:sym typeface="Corbel"/>
              </a:rPr>
              <a:t>Διευκολύνοντας την Ικανότητα για Αλλαγή «Πως-να» Λάβω Δράση. </a:t>
            </a:r>
            <a:endParaRPr>
              <a:solidFill>
                <a:srgbClr val="F2F2F2"/>
              </a:solidFill>
              <a:latin typeface="Corbel"/>
              <a:ea typeface="Corbel"/>
              <a:cs typeface="Corbel"/>
              <a:sym typeface="Corbel"/>
            </a:endParaRPr>
          </a:p>
        </p:txBody>
      </p:sp>
      <p:sp>
        <p:nvSpPr>
          <p:cNvPr id="586" name="Google Shape;586;p52"/>
          <p:cNvSpPr/>
          <p:nvPr/>
        </p:nvSpPr>
        <p:spPr>
          <a:xfrm>
            <a:off x="2229644" y="2496456"/>
            <a:ext cx="7939975" cy="2930056"/>
          </a:xfrm>
          <a:prstGeom prst="roundRect">
            <a:avLst>
              <a:gd name="adj" fmla="val 16667"/>
            </a:avLst>
          </a:prstGeom>
          <a:solidFill>
            <a:srgbClr val="F2F2F2"/>
          </a:solidFill>
          <a:ln w="12700" cap="flat" cmpd="sng">
            <a:solidFill>
              <a:srgbClr val="F2F2F2"/>
            </a:solidFill>
            <a:prstDash val="solid"/>
            <a:miter lim="800000"/>
            <a:headEnd type="none" w="sm" len="sm"/>
            <a:tailEnd type="none" w="sm" len="sm"/>
          </a:ln>
        </p:spPr>
        <p:txBody>
          <a:bodyPr spcFirstLastPara="1" wrap="square" lIns="91425" tIns="45700" rIns="91425" bIns="45700" anchor="ctr" anchorCtr="0">
            <a:noAutofit/>
          </a:bodyPr>
          <a:lstStyle/>
          <a:p>
            <a:pPr marL="342900" marR="0" lvl="0" indent="-342900" algn="just" rtl="0">
              <a:spcBef>
                <a:spcPts val="0"/>
              </a:spcBef>
              <a:spcAft>
                <a:spcPts val="0"/>
              </a:spcAft>
              <a:buClr>
                <a:srgbClr val="BFBFBF"/>
              </a:buClr>
              <a:buSzPts val="2000"/>
              <a:buFont typeface="Noto Sans Symbols"/>
              <a:buChar char="❖"/>
            </a:pPr>
            <a:r>
              <a:rPr lang="el-GR" sz="2000" b="0" i="0">
                <a:solidFill>
                  <a:srgbClr val="BFBFBF"/>
                </a:solidFill>
                <a:latin typeface="Corbel"/>
                <a:ea typeface="Corbel"/>
                <a:cs typeface="Corbel"/>
                <a:sym typeface="Corbel"/>
              </a:rPr>
              <a:t>Τα άτομα πρέπει επίσης να νιώσουν δυνατά να δράσουν προς την επιθυμητή συμπεριφορά ή πρακτική, έχοντας κάποιο κίνητρο. </a:t>
            </a:r>
            <a:endParaRPr sz="2000" b="0" i="0">
              <a:solidFill>
                <a:srgbClr val="BFBFBF"/>
              </a:solidFill>
              <a:latin typeface="Corbel"/>
              <a:ea typeface="Corbel"/>
              <a:cs typeface="Corbel"/>
              <a:sym typeface="Corbel"/>
            </a:endParaRPr>
          </a:p>
          <a:p>
            <a:pPr marL="342900" marR="0" lvl="0" indent="-215900" algn="just" rtl="0">
              <a:spcBef>
                <a:spcPts val="0"/>
              </a:spcBef>
              <a:spcAft>
                <a:spcPts val="0"/>
              </a:spcAft>
              <a:buClr>
                <a:schemeClr val="dk1"/>
              </a:buClr>
              <a:buSzPts val="2000"/>
              <a:buFont typeface="Noto Sans Symbols"/>
              <a:buNone/>
            </a:pPr>
            <a:endParaRPr sz="2000">
              <a:solidFill>
                <a:srgbClr val="BFBFBF"/>
              </a:solidFill>
              <a:latin typeface="Corbel"/>
              <a:ea typeface="Corbel"/>
              <a:cs typeface="Corbel"/>
              <a:sym typeface="Corbel"/>
            </a:endParaRPr>
          </a:p>
          <a:p>
            <a:pPr marL="342900" marR="0" lvl="0" indent="-342900" algn="just" rtl="0">
              <a:spcBef>
                <a:spcPts val="0"/>
              </a:spcBef>
              <a:spcAft>
                <a:spcPts val="0"/>
              </a:spcAft>
              <a:buClr>
                <a:srgbClr val="BFBFBF"/>
              </a:buClr>
              <a:buSzPts val="2000"/>
              <a:buFont typeface="Noto Sans Symbols"/>
              <a:buChar char="⮚"/>
            </a:pPr>
            <a:r>
              <a:rPr lang="el-GR" sz="2000" b="0" i="0">
                <a:solidFill>
                  <a:srgbClr val="BFBFBF"/>
                </a:solidFill>
                <a:latin typeface="Corbel"/>
                <a:ea typeface="Corbel"/>
                <a:cs typeface="Corbel"/>
                <a:sym typeface="Corbel"/>
              </a:rPr>
              <a:t>Είναι επομένως πολύ πιθανό να νιώσουν ενδυναμωμένα αν έχουν συγκεκριμένη γνώση του «πως-να», ικανότητες που χρειάζονται καθώς και αυτοπεποίθηση στην ικανότητα τους να φέρουν αλλαγές τόσο σε εκείνα όσο και στο περιβάλλον τους.</a:t>
            </a:r>
            <a:endParaRPr sz="2000">
              <a:solidFill>
                <a:srgbClr val="BFBFBF"/>
              </a:solidFill>
              <a:latin typeface="Corbel"/>
              <a:ea typeface="Corbel"/>
              <a:cs typeface="Corbel"/>
              <a:sym typeface="Corbel"/>
            </a:endParaRPr>
          </a:p>
        </p:txBody>
      </p:sp>
      <p:pic>
        <p:nvPicPr>
          <p:cNvPr id="587" name="Google Shape;587;p52"/>
          <p:cNvPicPr preferRelativeResize="0"/>
          <p:nvPr/>
        </p:nvPicPr>
        <p:blipFill rotWithShape="1">
          <a:blip r:embed="rId3">
            <a:alphaModFix/>
          </a:blip>
          <a:srcRect t="10679" b="42973"/>
          <a:stretch/>
        </p:blipFill>
        <p:spPr>
          <a:xfrm>
            <a:off x="42106" y="5141842"/>
            <a:ext cx="2146923" cy="1716157"/>
          </a:xfrm>
          <a:prstGeom prst="rect">
            <a:avLst/>
          </a:prstGeom>
          <a:noFill/>
          <a:ln>
            <a:noFill/>
          </a:ln>
        </p:spPr>
      </p:pic>
      <p:sp>
        <p:nvSpPr>
          <p:cNvPr id="588" name="Google Shape;588;p52"/>
          <p:cNvSpPr/>
          <p:nvPr/>
        </p:nvSpPr>
        <p:spPr>
          <a:xfrm>
            <a:off x="3555822" y="2276059"/>
            <a:ext cx="5287617" cy="3856383"/>
          </a:xfrm>
          <a:prstGeom prst="wedgeEllipseCallout">
            <a:avLst>
              <a:gd name="adj1" fmla="val -20833"/>
              <a:gd name="adj2" fmla="val 62500"/>
            </a:avLst>
          </a:prstGeom>
          <a:solidFill>
            <a:srgbClr val="FFEDCA"/>
          </a:soli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l-GR" sz="2000" b="0" i="0">
                <a:solidFill>
                  <a:srgbClr val="222222"/>
                </a:solidFill>
                <a:latin typeface="Corbel"/>
                <a:ea typeface="Corbel"/>
                <a:cs typeface="Corbel"/>
                <a:sym typeface="Corbel"/>
              </a:rPr>
              <a:t>Εδώ η διατροφική αγωγή επικοινωνείται με τέτοιο τρόπο ώστε να εστιάζει στο χτίσιμο απαραίτητων διατροφικών ικανοτήτων και να κάνει πιο δυνατή την ικανότητα των ατόμων να ξεκινήσουν και να καθοδηγήσουν τις δικές τους συμπεριφορές.</a:t>
            </a:r>
            <a:endParaRPr sz="2000">
              <a:solidFill>
                <a:schemeClr val="lt1"/>
              </a:solidFill>
              <a:latin typeface="Corbel"/>
              <a:ea typeface="Corbel"/>
              <a:cs typeface="Corbel"/>
              <a:sym typeface="Corbe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592"/>
        <p:cNvGrpSpPr/>
        <p:nvPr/>
      </p:nvGrpSpPr>
      <p:grpSpPr>
        <a:xfrm>
          <a:off x="0" y="0"/>
          <a:ext cx="0" cy="0"/>
          <a:chOff x="0" y="0"/>
          <a:chExt cx="0" cy="0"/>
        </a:xfrm>
      </p:grpSpPr>
      <p:sp>
        <p:nvSpPr>
          <p:cNvPr id="593" name="Google Shape;593;p53"/>
          <p:cNvSpPr txBox="1">
            <a:spLocks noGrp="1"/>
          </p:cNvSpPr>
          <p:nvPr>
            <p:ph type="title"/>
          </p:nvPr>
        </p:nvSpPr>
        <p:spPr>
          <a:xfrm>
            <a:off x="848139" y="1933095"/>
            <a:ext cx="4916556" cy="2990088"/>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2"/>
              </a:buClr>
              <a:buSzPts val="4000"/>
              <a:buFont typeface="Corbel"/>
              <a:buNone/>
            </a:pPr>
            <a:r>
              <a:rPr lang="el-GR" sz="4000">
                <a:solidFill>
                  <a:schemeClr val="accent2"/>
                </a:solidFill>
                <a:latin typeface="Corbel"/>
                <a:ea typeface="Corbel"/>
                <a:cs typeface="Corbel"/>
                <a:sym typeface="Corbel"/>
              </a:rPr>
              <a:t>Αποτελεσματικότητα της </a:t>
            </a:r>
            <a:br>
              <a:rPr lang="el-GR" sz="4000">
                <a:solidFill>
                  <a:schemeClr val="accent2"/>
                </a:solidFill>
                <a:latin typeface="Corbel"/>
                <a:ea typeface="Corbel"/>
                <a:cs typeface="Corbel"/>
                <a:sym typeface="Corbel"/>
              </a:rPr>
            </a:br>
            <a:r>
              <a:rPr lang="el-GR" sz="4000">
                <a:solidFill>
                  <a:schemeClr val="accent2"/>
                </a:solidFill>
                <a:latin typeface="Corbel"/>
                <a:ea typeface="Corbel"/>
                <a:cs typeface="Corbel"/>
                <a:sym typeface="Corbel"/>
              </a:rPr>
              <a:t>διατροφικής αγωγής</a:t>
            </a:r>
            <a:endParaRPr sz="4000" b="1">
              <a:solidFill>
                <a:schemeClr val="accent2"/>
              </a:solidFill>
              <a:latin typeface="Corbel"/>
              <a:ea typeface="Corbel"/>
              <a:cs typeface="Corbel"/>
              <a:sym typeface="Corbel"/>
            </a:endParaRPr>
          </a:p>
        </p:txBody>
      </p:sp>
      <p:sp>
        <p:nvSpPr>
          <p:cNvPr id="594" name="Google Shape;594;p53"/>
          <p:cNvSpPr txBox="1">
            <a:spLocks noGrp="1"/>
          </p:cNvSpPr>
          <p:nvPr>
            <p:ph type="body" idx="1"/>
          </p:nvPr>
        </p:nvSpPr>
        <p:spPr>
          <a:xfrm>
            <a:off x="6096000" y="1933095"/>
            <a:ext cx="5247861" cy="2990088"/>
          </a:xfrm>
          <a:prstGeom prst="rect">
            <a:avLst/>
          </a:prstGeom>
          <a:solidFill>
            <a:srgbClr val="FFDC95"/>
          </a:solidFill>
          <a:ln>
            <a:noFill/>
          </a:ln>
          <a:effectLst>
            <a:outerShdw blurRad="149987" dist="250190" dir="8460000" algn="ctr">
              <a:srgbClr val="000000">
                <a:alpha val="27843"/>
              </a:srgbClr>
            </a:outerShdw>
          </a:effectLst>
        </p:spPr>
        <p:txBody>
          <a:bodyPr spcFirstLastPara="1" wrap="square" lIns="91425" tIns="45700" rIns="91425" bIns="45700" anchor="ctr" anchorCtr="0">
            <a:normAutofit fontScale="47500" lnSpcReduction="20000"/>
          </a:bodyPr>
          <a:lstStyle/>
          <a:p>
            <a:pPr marL="0" lvl="0" indent="0" algn="ctr" rtl="0">
              <a:lnSpc>
                <a:spcPct val="110000"/>
              </a:lnSpc>
              <a:spcBef>
                <a:spcPts val="0"/>
              </a:spcBef>
              <a:spcAft>
                <a:spcPts val="0"/>
              </a:spcAft>
              <a:buClr>
                <a:schemeClr val="lt1"/>
              </a:buClr>
              <a:buSzPct val="100000"/>
              <a:buNone/>
            </a:pPr>
            <a:endParaRPr sz="2000">
              <a:latin typeface="Corbel"/>
              <a:ea typeface="Corbel"/>
              <a:cs typeface="Corbel"/>
              <a:sym typeface="Corbel"/>
            </a:endParaRPr>
          </a:p>
          <a:p>
            <a:pPr marL="0" lvl="0" indent="0" algn="just" rtl="0">
              <a:lnSpc>
                <a:spcPct val="110000"/>
              </a:lnSpc>
              <a:spcBef>
                <a:spcPts val="1000"/>
              </a:spcBef>
              <a:spcAft>
                <a:spcPts val="0"/>
              </a:spcAft>
              <a:buClr>
                <a:srgbClr val="222222"/>
              </a:buClr>
              <a:buSzPct val="100000"/>
              <a:buNone/>
            </a:pPr>
            <a:r>
              <a:rPr lang="el-GR" sz="4200" b="0" i="0">
                <a:solidFill>
                  <a:srgbClr val="222222"/>
                </a:solidFill>
                <a:latin typeface="Corbel"/>
                <a:ea typeface="Corbel"/>
                <a:cs typeface="Corbel"/>
                <a:sym typeface="Corbel"/>
              </a:rPr>
              <a:t>Ανασκοπήσεις και μετα-αναλύσεις των πιο πρόσφατων μελετών έχουν δείξει ότι οι παρεμβάσεις στην αλλαγή συμπεριφοράς είναι ικανές να φέρουν στατιστικά σημαντική αλλά μέτρια βελτίωση στη συμπεριφορά της διατροφής, της σωματικής δραστηριότητας και του σωματικού βάρους.</a:t>
            </a:r>
            <a:endParaRPr/>
          </a:p>
          <a:p>
            <a:pPr marL="0" lvl="0" indent="0" algn="l" rtl="0">
              <a:lnSpc>
                <a:spcPct val="110000"/>
              </a:lnSpc>
              <a:spcBef>
                <a:spcPts val="1000"/>
              </a:spcBef>
              <a:spcAft>
                <a:spcPts val="0"/>
              </a:spcAft>
              <a:buClr>
                <a:schemeClr val="lt1"/>
              </a:buClr>
              <a:buSzPct val="100000"/>
              <a:buNone/>
            </a:pPr>
            <a:br>
              <a:rPr lang="el-GR"/>
            </a:br>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598"/>
        <p:cNvGrpSpPr/>
        <p:nvPr/>
      </p:nvGrpSpPr>
      <p:grpSpPr>
        <a:xfrm>
          <a:off x="0" y="0"/>
          <a:ext cx="0" cy="0"/>
          <a:chOff x="0" y="0"/>
          <a:chExt cx="0" cy="0"/>
        </a:xfrm>
      </p:grpSpPr>
      <p:sp>
        <p:nvSpPr>
          <p:cNvPr id="599" name="Google Shape;599;p54"/>
          <p:cNvSpPr txBox="1"/>
          <p:nvPr/>
        </p:nvSpPr>
        <p:spPr>
          <a:xfrm>
            <a:off x="1447800" y="405109"/>
            <a:ext cx="9296400" cy="830997"/>
          </a:xfrm>
          <a:prstGeom prst="rect">
            <a:avLst/>
          </a:prstGeom>
          <a:noFill/>
          <a:ln w="9525" cap="flat" cmpd="sng">
            <a:solidFill>
              <a:schemeClr val="accent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2400">
                <a:solidFill>
                  <a:schemeClr val="accent2"/>
                </a:solidFill>
                <a:latin typeface="Corbel"/>
                <a:ea typeface="Corbel"/>
                <a:cs typeface="Corbel"/>
                <a:sym typeface="Corbel"/>
              </a:rPr>
              <a:t>Πιο συγκεκριμένα, μελέτες έχουν δείξει πως η διατροφική αγωγή είναι πιο αποτελεσματική στην βελτίωση των διατροφικών προσλήψεων:</a:t>
            </a:r>
            <a:endParaRPr sz="2400">
              <a:solidFill>
                <a:schemeClr val="accent2"/>
              </a:solidFill>
              <a:latin typeface="Corbel"/>
              <a:ea typeface="Corbel"/>
              <a:cs typeface="Corbel"/>
              <a:sym typeface="Corbel"/>
            </a:endParaRPr>
          </a:p>
        </p:txBody>
      </p:sp>
      <p:sp>
        <p:nvSpPr>
          <p:cNvPr id="600" name="Google Shape;600;p54"/>
          <p:cNvSpPr txBox="1"/>
          <p:nvPr/>
        </p:nvSpPr>
        <p:spPr>
          <a:xfrm>
            <a:off x="998377" y="1743910"/>
            <a:ext cx="10198358" cy="4093428"/>
          </a:xfrm>
          <a:prstGeom prst="rect">
            <a:avLst/>
          </a:prstGeom>
          <a:solidFill>
            <a:srgbClr val="FFEDCA"/>
          </a:solidFill>
          <a:ln>
            <a:noFill/>
          </a:ln>
          <a:effectLst>
            <a:outerShdw blurRad="149987" dist="250190" dir="8460000" algn="ctr">
              <a:srgbClr val="000000">
                <a:alpha val="27843"/>
              </a:srgbClr>
            </a:outerShdw>
          </a:effectLst>
        </p:spPr>
        <p:txBody>
          <a:bodyPr spcFirstLastPara="1" wrap="square" lIns="91425" tIns="45700" rIns="91425" bIns="45700" anchor="t" anchorCtr="0">
            <a:spAutoFit/>
          </a:bodyPr>
          <a:lstStyle/>
          <a:p>
            <a:pPr marL="342900" marR="0" lvl="0" indent="-342900" algn="just" rtl="0">
              <a:spcBef>
                <a:spcPts val="0"/>
              </a:spcBef>
              <a:spcAft>
                <a:spcPts val="0"/>
              </a:spcAft>
              <a:buClr>
                <a:schemeClr val="dk1"/>
              </a:buClr>
              <a:buSzPts val="2000"/>
              <a:buFont typeface="Arial"/>
              <a:buChar char="•"/>
            </a:pPr>
            <a:r>
              <a:rPr lang="el-GR" sz="2000">
                <a:solidFill>
                  <a:schemeClr val="dk1"/>
                </a:solidFill>
                <a:latin typeface="Corbel"/>
                <a:ea typeface="Corbel"/>
                <a:cs typeface="Corbel"/>
                <a:sym typeface="Corbel"/>
              </a:rPr>
              <a:t>Αυξάνοντας την πρόσληψη φρούτων και λαχανικών στα παιδιά και σε ενήλικες μέσω εκπαιδευτικών δραστηριοτήτων σε μελέτες παγκοσμίως, με την προσθήκη “salad bars” στα σχολικά γεύματα και μέσω της χρήσης κήπων στα σχολεία και στις κοινότητες (ΗΠΑ, Βρετανία, Αυστραλία, Μεξικό), το οποίο είναι μέρος των συστάσεων από τον FAO.</a:t>
            </a:r>
            <a:endParaRPr/>
          </a:p>
          <a:p>
            <a:pPr marL="342900" marR="0" lvl="0" indent="-215900" algn="just" rtl="0">
              <a:spcBef>
                <a:spcPts val="0"/>
              </a:spcBef>
              <a:spcAft>
                <a:spcPts val="0"/>
              </a:spcAft>
              <a:buClr>
                <a:schemeClr val="dk1"/>
              </a:buClr>
              <a:buSzPts val="2000"/>
              <a:buFont typeface="Arial"/>
              <a:buNone/>
            </a:pPr>
            <a:endParaRPr sz="2000">
              <a:solidFill>
                <a:schemeClr val="dk1"/>
              </a:solidFill>
              <a:latin typeface="Corbel"/>
              <a:ea typeface="Corbel"/>
              <a:cs typeface="Corbel"/>
              <a:sym typeface="Corbel"/>
            </a:endParaRPr>
          </a:p>
          <a:p>
            <a:pPr marL="342900" marR="0" lvl="0" indent="-342900" algn="just" rtl="0">
              <a:spcBef>
                <a:spcPts val="0"/>
              </a:spcBef>
              <a:spcAft>
                <a:spcPts val="0"/>
              </a:spcAft>
              <a:buClr>
                <a:schemeClr val="dk1"/>
              </a:buClr>
              <a:buSzPts val="2000"/>
              <a:buFont typeface="Arial"/>
              <a:buChar char="•"/>
            </a:pPr>
            <a:r>
              <a:rPr lang="el-GR" sz="2000">
                <a:solidFill>
                  <a:schemeClr val="dk1"/>
                </a:solidFill>
                <a:latin typeface="Corbel"/>
                <a:ea typeface="Corbel"/>
                <a:cs typeface="Corbel"/>
                <a:sym typeface="Corbel"/>
              </a:rPr>
              <a:t>Μείωση του κινδύνου παιδικής παχυσαρκίας.</a:t>
            </a:r>
            <a:endParaRPr/>
          </a:p>
          <a:p>
            <a:pPr marL="342900" marR="0" lvl="0" indent="-215900" algn="just" rtl="0">
              <a:spcBef>
                <a:spcPts val="0"/>
              </a:spcBef>
              <a:spcAft>
                <a:spcPts val="0"/>
              </a:spcAft>
              <a:buClr>
                <a:schemeClr val="dk1"/>
              </a:buClr>
              <a:buSzPts val="2000"/>
              <a:buFont typeface="Arial"/>
              <a:buNone/>
            </a:pPr>
            <a:endParaRPr sz="2000">
              <a:solidFill>
                <a:schemeClr val="dk1"/>
              </a:solidFill>
              <a:latin typeface="Corbel"/>
              <a:ea typeface="Corbel"/>
              <a:cs typeface="Corbel"/>
              <a:sym typeface="Corbel"/>
            </a:endParaRPr>
          </a:p>
          <a:p>
            <a:pPr marL="342900" marR="0" lvl="0" indent="-342900" algn="just" rtl="0">
              <a:spcBef>
                <a:spcPts val="0"/>
              </a:spcBef>
              <a:spcAft>
                <a:spcPts val="0"/>
              </a:spcAft>
              <a:buClr>
                <a:schemeClr val="dk1"/>
              </a:buClr>
              <a:buSzPts val="2000"/>
              <a:buFont typeface="Arial"/>
              <a:buChar char="•"/>
            </a:pPr>
            <a:r>
              <a:rPr lang="el-GR" sz="2000">
                <a:solidFill>
                  <a:schemeClr val="dk1"/>
                </a:solidFill>
                <a:latin typeface="Corbel"/>
                <a:ea typeface="Corbel"/>
                <a:cs typeface="Corbel"/>
                <a:sym typeface="Corbel"/>
              </a:rPr>
              <a:t>Επισιτιστική ασφάλεια για τα βρέφη και τα νήπια στις ΗΠΑ και σε άλλες χώρες.</a:t>
            </a:r>
            <a:endParaRPr/>
          </a:p>
          <a:p>
            <a:pPr marL="0" marR="0" lvl="0" indent="0" algn="just" rtl="0">
              <a:spcBef>
                <a:spcPts val="0"/>
              </a:spcBef>
              <a:spcAft>
                <a:spcPts val="0"/>
              </a:spcAft>
              <a:buNone/>
            </a:pPr>
            <a:endParaRPr sz="2000">
              <a:solidFill>
                <a:schemeClr val="dk1"/>
              </a:solidFill>
              <a:latin typeface="Corbel"/>
              <a:ea typeface="Corbel"/>
              <a:cs typeface="Corbel"/>
              <a:sym typeface="Corbel"/>
            </a:endParaRPr>
          </a:p>
          <a:p>
            <a:pPr marL="342900" marR="0" lvl="0" indent="-342900" algn="just" rtl="0">
              <a:spcBef>
                <a:spcPts val="0"/>
              </a:spcBef>
              <a:spcAft>
                <a:spcPts val="0"/>
              </a:spcAft>
              <a:buClr>
                <a:schemeClr val="dk1"/>
              </a:buClr>
              <a:buSzPts val="2000"/>
              <a:buFont typeface="Arial"/>
              <a:buChar char="•"/>
            </a:pPr>
            <a:r>
              <a:rPr lang="el-GR" sz="2000">
                <a:solidFill>
                  <a:schemeClr val="dk1"/>
                </a:solidFill>
                <a:latin typeface="Corbel"/>
                <a:ea typeface="Corbel"/>
                <a:cs typeface="Corbel"/>
                <a:sym typeface="Corbel"/>
              </a:rPr>
              <a:t>Θηλασμός.</a:t>
            </a:r>
            <a:endParaRPr/>
          </a:p>
          <a:p>
            <a:pPr marL="342900" marR="0" lvl="0" indent="-215900" algn="just" rtl="0">
              <a:spcBef>
                <a:spcPts val="0"/>
              </a:spcBef>
              <a:spcAft>
                <a:spcPts val="0"/>
              </a:spcAft>
              <a:buClr>
                <a:schemeClr val="dk1"/>
              </a:buClr>
              <a:buSzPts val="2000"/>
              <a:buFont typeface="Arial"/>
              <a:buNone/>
            </a:pPr>
            <a:endParaRPr sz="2000">
              <a:solidFill>
                <a:schemeClr val="dk1"/>
              </a:solidFill>
              <a:latin typeface="Corbel"/>
              <a:ea typeface="Corbel"/>
              <a:cs typeface="Corbel"/>
              <a:sym typeface="Corbel"/>
            </a:endParaRPr>
          </a:p>
          <a:p>
            <a:pPr marL="342900" marR="0" lvl="0" indent="-342900" algn="just" rtl="0">
              <a:spcBef>
                <a:spcPts val="0"/>
              </a:spcBef>
              <a:spcAft>
                <a:spcPts val="0"/>
              </a:spcAft>
              <a:buClr>
                <a:schemeClr val="dk1"/>
              </a:buClr>
              <a:buSzPts val="2000"/>
              <a:buFont typeface="Arial"/>
              <a:buChar char="•"/>
            </a:pPr>
            <a:r>
              <a:rPr lang="el-GR" sz="2000">
                <a:solidFill>
                  <a:schemeClr val="dk1"/>
                </a:solidFill>
                <a:latin typeface="Corbel"/>
                <a:ea typeface="Corbel"/>
                <a:cs typeface="Corbel"/>
                <a:sym typeface="Corbel"/>
              </a:rPr>
              <a:t>Υγιεινή διατροφή σε πληθυσμούς με χαμηλό εισόδημα, με αύξηση πρόσληψης φρούτων και λαχανικών και ελεύθερου ή χαμηλού σε λιπαρά γάλα.</a:t>
            </a:r>
            <a:endParaRPr sz="2000">
              <a:solidFill>
                <a:schemeClr val="dk1"/>
              </a:solidFill>
              <a:latin typeface="Corbel"/>
              <a:ea typeface="Corbel"/>
              <a:cs typeface="Corbel"/>
              <a:sym typeface="Corbe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604"/>
        <p:cNvGrpSpPr/>
        <p:nvPr/>
      </p:nvGrpSpPr>
      <p:grpSpPr>
        <a:xfrm>
          <a:off x="0" y="0"/>
          <a:ext cx="0" cy="0"/>
          <a:chOff x="0" y="0"/>
          <a:chExt cx="0" cy="0"/>
        </a:xfrm>
      </p:grpSpPr>
      <p:sp>
        <p:nvSpPr>
          <p:cNvPr id="605" name="Google Shape;605;p55"/>
          <p:cNvSpPr txBox="1">
            <a:spLocks noGrp="1"/>
          </p:cNvSpPr>
          <p:nvPr>
            <p:ph type="title"/>
          </p:nvPr>
        </p:nvSpPr>
        <p:spPr>
          <a:xfrm>
            <a:off x="820175" y="898290"/>
            <a:ext cx="4059936" cy="1106424"/>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2"/>
              </a:buClr>
              <a:buSzPts val="2400"/>
              <a:buFont typeface="Corbel"/>
              <a:buNone/>
            </a:pPr>
            <a:r>
              <a:rPr lang="el-GR" sz="2400" b="0" i="0">
                <a:solidFill>
                  <a:schemeClr val="accent2"/>
                </a:solidFill>
                <a:latin typeface="Corbel"/>
                <a:ea typeface="Corbel"/>
                <a:cs typeface="Corbel"/>
                <a:sym typeface="Corbel"/>
              </a:rPr>
              <a:t>Ανάλυση κόστους - οφέλους</a:t>
            </a:r>
            <a:endParaRPr sz="2400">
              <a:solidFill>
                <a:schemeClr val="accent2"/>
              </a:solidFill>
              <a:latin typeface="Corbel"/>
              <a:ea typeface="Corbel"/>
              <a:cs typeface="Corbel"/>
              <a:sym typeface="Corbel"/>
            </a:endParaRPr>
          </a:p>
        </p:txBody>
      </p:sp>
      <p:sp>
        <p:nvSpPr>
          <p:cNvPr id="606" name="Google Shape;606;p55"/>
          <p:cNvSpPr txBox="1">
            <a:spLocks noGrp="1"/>
          </p:cNvSpPr>
          <p:nvPr>
            <p:ph type="body" idx="1"/>
          </p:nvPr>
        </p:nvSpPr>
        <p:spPr>
          <a:xfrm>
            <a:off x="820175" y="2598855"/>
            <a:ext cx="4059936" cy="3429000"/>
          </a:xfrm>
          <a:prstGeom prst="rect">
            <a:avLst/>
          </a:prstGeom>
          <a:noFill/>
          <a:ln>
            <a:noFill/>
          </a:ln>
        </p:spPr>
        <p:txBody>
          <a:bodyPr spcFirstLastPara="1" wrap="square" lIns="91425" tIns="45700" rIns="91425" bIns="45700" anchor="t" anchorCtr="0">
            <a:normAutofit/>
          </a:bodyPr>
          <a:lstStyle/>
          <a:p>
            <a:pPr marL="0" lvl="0" indent="0" algn="just" rtl="0">
              <a:lnSpc>
                <a:spcPct val="110000"/>
              </a:lnSpc>
              <a:spcBef>
                <a:spcPts val="0"/>
              </a:spcBef>
              <a:spcAft>
                <a:spcPts val="0"/>
              </a:spcAft>
              <a:buClr>
                <a:srgbClr val="222222"/>
              </a:buClr>
              <a:buSzPts val="2000"/>
              <a:buNone/>
            </a:pPr>
            <a:r>
              <a:rPr lang="el-GR" sz="2000" b="0" i="0">
                <a:solidFill>
                  <a:srgbClr val="222222"/>
                </a:solidFill>
                <a:latin typeface="Corbel"/>
                <a:ea typeface="Corbel"/>
                <a:cs typeface="Corbel"/>
                <a:sym typeface="Corbel"/>
              </a:rPr>
              <a:t>Η ανάλυση κόστους-οφέλους (cost-benefit) συγκρίνει τα οικονομικά οφέλη των προγραμμάτων που υπάρχουν για τους συμμετέχοντες, ως προς το πραγματικό οικονομικό κόστος του προγράμματος για την πραγματοποίησή του.</a:t>
            </a:r>
            <a:endParaRPr/>
          </a:p>
        </p:txBody>
      </p:sp>
      <p:pic>
        <p:nvPicPr>
          <p:cNvPr id="607" name="Google Shape;607;p55"/>
          <p:cNvPicPr preferRelativeResize="0"/>
          <p:nvPr/>
        </p:nvPicPr>
        <p:blipFill rotWithShape="1">
          <a:blip r:embed="rId3">
            <a:alphaModFix/>
          </a:blip>
          <a:srcRect/>
          <a:stretch/>
        </p:blipFill>
        <p:spPr>
          <a:xfrm>
            <a:off x="5594350" y="1139591"/>
            <a:ext cx="6429176" cy="4359510"/>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611"/>
        <p:cNvGrpSpPr/>
        <p:nvPr/>
      </p:nvGrpSpPr>
      <p:grpSpPr>
        <a:xfrm>
          <a:off x="0" y="0"/>
          <a:ext cx="0" cy="0"/>
          <a:chOff x="0" y="0"/>
          <a:chExt cx="0" cy="0"/>
        </a:xfrm>
      </p:grpSpPr>
      <p:sp>
        <p:nvSpPr>
          <p:cNvPr id="612" name="Google Shape;612;p56"/>
          <p:cNvSpPr txBox="1">
            <a:spLocks noGrp="1"/>
          </p:cNvSpPr>
          <p:nvPr>
            <p:ph type="title"/>
          </p:nvPr>
        </p:nvSpPr>
        <p:spPr>
          <a:xfrm>
            <a:off x="820175" y="898290"/>
            <a:ext cx="4059936" cy="1106424"/>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2"/>
              </a:buClr>
              <a:buSzPts val="2400"/>
              <a:buFont typeface="Corbel"/>
              <a:buNone/>
            </a:pPr>
            <a:r>
              <a:rPr lang="el-GR" sz="2400" b="0" i="0">
                <a:solidFill>
                  <a:schemeClr val="accent2"/>
                </a:solidFill>
                <a:latin typeface="Corbel"/>
                <a:ea typeface="Corbel"/>
                <a:cs typeface="Corbel"/>
                <a:sym typeface="Corbel"/>
              </a:rPr>
              <a:t>Ανάλυση κόστους-αποτελεσματικότητας</a:t>
            </a:r>
            <a:endParaRPr/>
          </a:p>
        </p:txBody>
      </p:sp>
      <p:sp>
        <p:nvSpPr>
          <p:cNvPr id="613" name="Google Shape;613;p56"/>
          <p:cNvSpPr txBox="1">
            <a:spLocks noGrp="1"/>
          </p:cNvSpPr>
          <p:nvPr>
            <p:ph type="body" idx="1"/>
          </p:nvPr>
        </p:nvSpPr>
        <p:spPr>
          <a:xfrm>
            <a:off x="444501" y="2243254"/>
            <a:ext cx="4838700" cy="3941645"/>
          </a:xfrm>
          <a:prstGeom prst="rect">
            <a:avLst/>
          </a:prstGeom>
          <a:noFill/>
          <a:ln>
            <a:noFill/>
          </a:ln>
        </p:spPr>
        <p:txBody>
          <a:bodyPr spcFirstLastPara="1" wrap="square" lIns="91425" tIns="45700" rIns="91425" bIns="45700" anchor="t" anchorCtr="0">
            <a:normAutofit/>
          </a:bodyPr>
          <a:lstStyle/>
          <a:p>
            <a:pPr marL="0" lvl="0" indent="0" algn="ctr" rtl="0">
              <a:lnSpc>
                <a:spcPct val="110000"/>
              </a:lnSpc>
              <a:spcBef>
                <a:spcPts val="0"/>
              </a:spcBef>
              <a:spcAft>
                <a:spcPts val="0"/>
              </a:spcAft>
              <a:buClr>
                <a:srgbClr val="222222"/>
              </a:buClr>
              <a:buSzPts val="2000"/>
              <a:buNone/>
            </a:pPr>
            <a:r>
              <a:rPr lang="el-GR" sz="2000" b="0" i="0">
                <a:solidFill>
                  <a:srgbClr val="222222"/>
                </a:solidFill>
                <a:latin typeface="Corbel"/>
                <a:ea typeface="Corbel"/>
                <a:cs typeface="Corbel"/>
                <a:sym typeface="Corbel"/>
              </a:rPr>
              <a:t>Η ανάλυση κόστους-αποτελεσματικότητας (cost - effectiveness) συγκρίνει τα οφέλη του προγράμματος στην υγεία των συμμετεχόντων με το οικονομικό κόστος του προγράμματος για την πραγματοποίηση του.</a:t>
            </a:r>
            <a:endParaRPr/>
          </a:p>
          <a:p>
            <a:pPr marL="0" lvl="0" indent="0" algn="just" rtl="0">
              <a:lnSpc>
                <a:spcPct val="110000"/>
              </a:lnSpc>
              <a:spcBef>
                <a:spcPts val="1000"/>
              </a:spcBef>
              <a:spcAft>
                <a:spcPts val="0"/>
              </a:spcAft>
              <a:buClr>
                <a:schemeClr val="dk1"/>
              </a:buClr>
              <a:buSzPts val="2000"/>
              <a:buNone/>
            </a:pPr>
            <a:endParaRPr sz="2000" b="0" i="0">
              <a:solidFill>
                <a:srgbClr val="222222"/>
              </a:solidFill>
              <a:latin typeface="Corbel"/>
              <a:ea typeface="Corbel"/>
              <a:cs typeface="Corbel"/>
              <a:sym typeface="Corbel"/>
            </a:endParaRPr>
          </a:p>
          <a:p>
            <a:pPr marL="342900" lvl="0" indent="-342900" algn="just" rtl="0">
              <a:lnSpc>
                <a:spcPct val="110000"/>
              </a:lnSpc>
              <a:spcBef>
                <a:spcPts val="1000"/>
              </a:spcBef>
              <a:spcAft>
                <a:spcPts val="0"/>
              </a:spcAft>
              <a:buClr>
                <a:srgbClr val="222222"/>
              </a:buClr>
              <a:buSzPts val="2000"/>
              <a:buFont typeface="Noto Sans Symbols"/>
              <a:buChar char="⮚"/>
            </a:pPr>
            <a:r>
              <a:rPr lang="el-GR" sz="2000" b="0" i="0">
                <a:solidFill>
                  <a:srgbClr val="222222"/>
                </a:solidFill>
                <a:latin typeface="Corbel"/>
                <a:ea typeface="Corbel"/>
                <a:cs typeface="Corbel"/>
                <a:sym typeface="Corbel"/>
              </a:rPr>
              <a:t>Η διατροφική αγωγή είναι ωφέλιμη και ως προς το κόστος-όφελος και ως προς το κόστος-αποτελεσματικότητα.</a:t>
            </a:r>
            <a:endParaRPr/>
          </a:p>
        </p:txBody>
      </p:sp>
      <p:pic>
        <p:nvPicPr>
          <p:cNvPr id="614" name="Google Shape;614;p56"/>
          <p:cNvPicPr preferRelativeResize="0"/>
          <p:nvPr/>
        </p:nvPicPr>
        <p:blipFill rotWithShape="1">
          <a:blip r:embed="rId3">
            <a:alphaModFix/>
          </a:blip>
          <a:srcRect l="19382"/>
          <a:stretch/>
        </p:blipFill>
        <p:spPr>
          <a:xfrm>
            <a:off x="6908801" y="1685817"/>
            <a:ext cx="4409462" cy="3486365"/>
          </a:xfrm>
          <a:prstGeom prst="rect">
            <a:avLst/>
          </a:prstGeom>
          <a:noFill/>
          <a:ln>
            <a:noFill/>
          </a:ln>
          <a:effectLst>
            <a:outerShdw blurRad="107950" dist="12700" dir="5400000" algn="ctr">
              <a:srgbClr val="000000"/>
            </a:outerShdw>
          </a:effec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618"/>
        <p:cNvGrpSpPr/>
        <p:nvPr/>
      </p:nvGrpSpPr>
      <p:grpSpPr>
        <a:xfrm>
          <a:off x="0" y="0"/>
          <a:ext cx="0" cy="0"/>
          <a:chOff x="0" y="0"/>
          <a:chExt cx="0" cy="0"/>
        </a:xfrm>
      </p:grpSpPr>
      <p:sp>
        <p:nvSpPr>
          <p:cNvPr id="619" name="Google Shape;619;p57"/>
          <p:cNvSpPr txBox="1">
            <a:spLocks noGrp="1"/>
          </p:cNvSpPr>
          <p:nvPr>
            <p:ph type="ctrTitle"/>
          </p:nvPr>
        </p:nvSpPr>
        <p:spPr>
          <a:xfrm>
            <a:off x="1801368" y="1664208"/>
            <a:ext cx="8586216" cy="2176272"/>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2"/>
              </a:buClr>
              <a:buSzPts val="4400"/>
              <a:buFont typeface="Corbel"/>
              <a:buNone/>
            </a:pPr>
            <a:r>
              <a:rPr lang="el-GR" sz="4400">
                <a:solidFill>
                  <a:schemeClr val="accent2"/>
                </a:solidFill>
                <a:latin typeface="Corbel"/>
                <a:ea typeface="Corbel"/>
                <a:cs typeface="Corbel"/>
                <a:sym typeface="Corbel"/>
              </a:rPr>
              <a:t>Καθοριστικοί Παράγοντες που Σχετίζονται με τα Τρόφιμα:</a:t>
            </a:r>
            <a:endParaRPr sz="4400">
              <a:solidFill>
                <a:schemeClr val="accent2"/>
              </a:solidFill>
              <a:latin typeface="Corbel"/>
              <a:ea typeface="Corbel"/>
              <a:cs typeface="Corbel"/>
              <a:sym typeface="Corbel"/>
            </a:endParaRPr>
          </a:p>
        </p:txBody>
      </p:sp>
      <p:sp>
        <p:nvSpPr>
          <p:cNvPr id="620" name="Google Shape;620;p57"/>
          <p:cNvSpPr txBox="1">
            <a:spLocks noGrp="1"/>
          </p:cNvSpPr>
          <p:nvPr>
            <p:ph type="subTitle" idx="1"/>
          </p:nvPr>
        </p:nvSpPr>
        <p:spPr>
          <a:xfrm>
            <a:off x="2487168" y="4142232"/>
            <a:ext cx="7223760" cy="685800"/>
          </a:xfrm>
          <a:prstGeom prst="rect">
            <a:avLst/>
          </a:prstGeom>
          <a:solidFill>
            <a:schemeClr val="accent1"/>
          </a:solidFill>
          <a:ln>
            <a:noFill/>
          </a:ln>
        </p:spPr>
        <p:txBody>
          <a:bodyPr spcFirstLastPara="1" wrap="square" lIns="91425" tIns="45700" rIns="91425" bIns="45700" anchor="ctr" anchorCtr="0">
            <a:normAutofit/>
          </a:bodyPr>
          <a:lstStyle/>
          <a:p>
            <a:pPr marL="0" lvl="0" indent="0" algn="ctr" rtl="0">
              <a:lnSpc>
                <a:spcPct val="110000"/>
              </a:lnSpc>
              <a:spcBef>
                <a:spcPts val="0"/>
              </a:spcBef>
              <a:spcAft>
                <a:spcPts val="0"/>
              </a:spcAft>
              <a:buClr>
                <a:schemeClr val="lt1"/>
              </a:buClr>
              <a:buSzPts val="2800"/>
              <a:buNone/>
            </a:pPr>
            <a:r>
              <a:rPr lang="el-GR"/>
              <a:t>Βιολογία και Εμπειρία</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624"/>
        <p:cNvGrpSpPr/>
        <p:nvPr/>
      </p:nvGrpSpPr>
      <p:grpSpPr>
        <a:xfrm>
          <a:off x="0" y="0"/>
          <a:ext cx="0" cy="0"/>
          <a:chOff x="0" y="0"/>
          <a:chExt cx="0" cy="0"/>
        </a:xfrm>
      </p:grpSpPr>
      <p:sp>
        <p:nvSpPr>
          <p:cNvPr id="625" name="Google Shape;625;p58"/>
          <p:cNvSpPr txBox="1">
            <a:spLocks noGrp="1"/>
          </p:cNvSpPr>
          <p:nvPr>
            <p:ph type="title"/>
          </p:nvPr>
        </p:nvSpPr>
        <p:spPr>
          <a:xfrm>
            <a:off x="1078992" y="1938528"/>
            <a:ext cx="10177272" cy="2990088"/>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2"/>
              </a:buClr>
              <a:buSzPts val="4400"/>
              <a:buFont typeface="Corbel"/>
              <a:buNone/>
            </a:pPr>
            <a:r>
              <a:rPr lang="el-GR" sz="4400">
                <a:solidFill>
                  <a:schemeClr val="accent2"/>
                </a:solidFill>
                <a:latin typeface="Corbel"/>
                <a:ea typeface="Corbel"/>
                <a:cs typeface="Corbel"/>
                <a:sym typeface="Corbel"/>
              </a:rPr>
              <a:t>Βιολογικά καθορισμένες προδιαθέσεις συμπεριφοράς</a:t>
            </a:r>
            <a:endParaRPr sz="4400">
              <a:solidFill>
                <a:schemeClr val="accent2"/>
              </a:solidFill>
              <a:latin typeface="Corbel"/>
              <a:ea typeface="Corbel"/>
              <a:cs typeface="Corbel"/>
              <a:sym typeface="Corbel"/>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629"/>
        <p:cNvGrpSpPr/>
        <p:nvPr/>
      </p:nvGrpSpPr>
      <p:grpSpPr>
        <a:xfrm>
          <a:off x="0" y="0"/>
          <a:ext cx="0" cy="0"/>
          <a:chOff x="0" y="0"/>
          <a:chExt cx="0" cy="0"/>
        </a:xfrm>
      </p:grpSpPr>
      <p:sp>
        <p:nvSpPr>
          <p:cNvPr id="630" name="Google Shape;630;p59"/>
          <p:cNvSpPr txBox="1">
            <a:spLocks noGrp="1"/>
          </p:cNvSpPr>
          <p:nvPr>
            <p:ph type="title"/>
          </p:nvPr>
        </p:nvSpPr>
        <p:spPr>
          <a:xfrm>
            <a:off x="1078992" y="1938528"/>
            <a:ext cx="7013448" cy="2990088"/>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2"/>
              </a:buClr>
              <a:buSzPts val="5400"/>
              <a:buFont typeface="Avenir"/>
              <a:buNone/>
            </a:pPr>
            <a:r>
              <a:rPr lang="el-GR">
                <a:solidFill>
                  <a:schemeClr val="accent2"/>
                </a:solidFill>
              </a:rPr>
              <a:t>Οι βασικές γεύσεις</a:t>
            </a:r>
            <a:endParaRPr>
              <a:solidFill>
                <a:schemeClr val="accent2"/>
              </a:solidFill>
            </a:endParaRPr>
          </a:p>
        </p:txBody>
      </p:sp>
      <p:sp>
        <p:nvSpPr>
          <p:cNvPr id="631" name="Google Shape;631;p59"/>
          <p:cNvSpPr txBox="1">
            <a:spLocks noGrp="1"/>
          </p:cNvSpPr>
          <p:nvPr>
            <p:ph type="body" idx="1"/>
          </p:nvPr>
        </p:nvSpPr>
        <p:spPr>
          <a:xfrm>
            <a:off x="8613648" y="1938528"/>
            <a:ext cx="2688336" cy="2990088"/>
          </a:xfrm>
          <a:prstGeom prst="rect">
            <a:avLst/>
          </a:prstGeom>
          <a:solidFill>
            <a:schemeClr val="accent1"/>
          </a:solidFill>
          <a:ln>
            <a:noFill/>
          </a:ln>
        </p:spPr>
        <p:txBody>
          <a:bodyPr spcFirstLastPara="1" wrap="square" lIns="91425" tIns="45700" rIns="91425" bIns="45700" anchor="ctr" anchorCtr="0">
            <a:normAutofit/>
          </a:bodyPr>
          <a:lstStyle/>
          <a:p>
            <a:pPr marL="0" lvl="0" indent="0" algn="l" rtl="0">
              <a:lnSpc>
                <a:spcPct val="110000"/>
              </a:lnSpc>
              <a:spcBef>
                <a:spcPts val="0"/>
              </a:spcBef>
              <a:spcAft>
                <a:spcPts val="0"/>
              </a:spcAft>
              <a:buClr>
                <a:schemeClr val="lt1"/>
              </a:buClr>
              <a:buSzPts val="2800"/>
              <a:buNone/>
            </a:pPr>
            <a:endParaRPr/>
          </a:p>
        </p:txBody>
      </p:sp>
      <p:pic>
        <p:nvPicPr>
          <p:cNvPr id="632" name="Google Shape;632;p59"/>
          <p:cNvPicPr preferRelativeResize="0"/>
          <p:nvPr/>
        </p:nvPicPr>
        <p:blipFill rotWithShape="1">
          <a:blip r:embed="rId3">
            <a:alphaModFix/>
          </a:blip>
          <a:srcRect t="12601" r="12449"/>
          <a:stretch/>
        </p:blipFill>
        <p:spPr>
          <a:xfrm>
            <a:off x="8613647" y="1938527"/>
            <a:ext cx="2796475" cy="2990089"/>
          </a:xfrm>
          <a:prstGeom prst="rect">
            <a:avLst/>
          </a:prstGeom>
          <a:noFill/>
          <a:ln w="38100" cap="flat" cmpd="sng">
            <a:solidFill>
              <a:schemeClr val="accent1"/>
            </a:solidFill>
            <a:prstDash val="solid"/>
            <a:round/>
            <a:headEnd type="none" w="sm" len="sm"/>
            <a:tailEnd type="none" w="sm" len="sm"/>
          </a:ln>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636"/>
        <p:cNvGrpSpPr/>
        <p:nvPr/>
      </p:nvGrpSpPr>
      <p:grpSpPr>
        <a:xfrm>
          <a:off x="0" y="0"/>
          <a:ext cx="0" cy="0"/>
          <a:chOff x="0" y="0"/>
          <a:chExt cx="0" cy="0"/>
        </a:xfrm>
      </p:grpSpPr>
      <p:sp>
        <p:nvSpPr>
          <p:cNvPr id="637" name="Google Shape;637;p60"/>
          <p:cNvSpPr txBox="1">
            <a:spLocks noGrp="1"/>
          </p:cNvSpPr>
          <p:nvPr>
            <p:ph type="title"/>
          </p:nvPr>
        </p:nvSpPr>
        <p:spPr>
          <a:xfrm>
            <a:off x="1115568" y="548640"/>
            <a:ext cx="10168128" cy="117957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2"/>
              </a:buClr>
              <a:buSzPts val="4000"/>
              <a:buFont typeface="Avenir"/>
              <a:buNone/>
            </a:pPr>
            <a:r>
              <a:rPr lang="el-GR">
                <a:solidFill>
                  <a:schemeClr val="accent2"/>
                </a:solidFill>
              </a:rPr>
              <a:t>Καθολικές βιολογικές προτιμήσεις</a:t>
            </a:r>
            <a:endParaRPr>
              <a:solidFill>
                <a:schemeClr val="accent2"/>
              </a:solidFill>
            </a:endParaRPr>
          </a:p>
        </p:txBody>
      </p:sp>
      <p:grpSp>
        <p:nvGrpSpPr>
          <p:cNvPr id="638" name="Google Shape;638;p60"/>
          <p:cNvGrpSpPr/>
          <p:nvPr/>
        </p:nvGrpSpPr>
        <p:grpSpPr>
          <a:xfrm>
            <a:off x="1762362" y="2249760"/>
            <a:ext cx="8874539" cy="4443121"/>
            <a:chOff x="0" y="32597"/>
            <a:chExt cx="8874539" cy="4443121"/>
          </a:xfrm>
        </p:grpSpPr>
        <p:sp>
          <p:nvSpPr>
            <p:cNvPr id="639" name="Google Shape;639;p60"/>
            <p:cNvSpPr/>
            <p:nvPr/>
          </p:nvSpPr>
          <p:spPr>
            <a:xfrm>
              <a:off x="0" y="534437"/>
              <a:ext cx="8874539" cy="856800"/>
            </a:xfrm>
            <a:prstGeom prst="rect">
              <a:avLst/>
            </a:prstGeom>
            <a:solidFill>
              <a:schemeClr val="lt1">
                <a:alpha val="89803"/>
              </a:schemeClr>
            </a:solidFill>
            <a:ln w="9525" cap="flat" cmpd="sng">
              <a:solidFill>
                <a:srgbClr val="DD9300"/>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 name="Google Shape;640;p60"/>
            <p:cNvSpPr/>
            <p:nvPr/>
          </p:nvSpPr>
          <p:spPr>
            <a:xfrm>
              <a:off x="436793" y="32597"/>
              <a:ext cx="8430966" cy="1003680"/>
            </a:xfrm>
            <a:prstGeom prst="roundRect">
              <a:avLst>
                <a:gd name="adj" fmla="val 16667"/>
              </a:avLst>
            </a:prstGeom>
            <a:gradFill>
              <a:gsLst>
                <a:gs pos="0">
                  <a:srgbClr val="FBC79A"/>
                </a:gs>
                <a:gs pos="50000">
                  <a:srgbClr val="F1BC8D"/>
                </a:gs>
                <a:gs pos="100000">
                  <a:srgbClr val="F5B578"/>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 name="Google Shape;641;p60"/>
            <p:cNvSpPr txBox="1"/>
            <p:nvPr/>
          </p:nvSpPr>
          <p:spPr>
            <a:xfrm>
              <a:off x="485789" y="81593"/>
              <a:ext cx="8332974" cy="905688"/>
            </a:xfrm>
            <a:prstGeom prst="rect">
              <a:avLst/>
            </a:prstGeom>
            <a:noFill/>
            <a:ln>
              <a:noFill/>
            </a:ln>
          </p:spPr>
          <p:txBody>
            <a:bodyPr spcFirstLastPara="1" wrap="square" lIns="234800" tIns="0" rIns="234800" bIns="0" anchor="ctr" anchorCtr="0">
              <a:noAutofit/>
            </a:bodyPr>
            <a:lstStyle/>
            <a:p>
              <a:pPr marL="0" marR="0" lvl="0" indent="0" algn="just" rtl="0">
                <a:lnSpc>
                  <a:spcPct val="90000"/>
                </a:lnSpc>
                <a:spcBef>
                  <a:spcPts val="0"/>
                </a:spcBef>
                <a:spcAft>
                  <a:spcPts val="0"/>
                </a:spcAft>
                <a:buClr>
                  <a:schemeClr val="dk1"/>
                </a:buClr>
                <a:buSzPts val="2000"/>
                <a:buFont typeface="Corbel"/>
                <a:buNone/>
              </a:pPr>
              <a:r>
                <a:rPr lang="el-GR" sz="2000">
                  <a:solidFill>
                    <a:schemeClr val="dk1"/>
                  </a:solidFill>
                  <a:latin typeface="Corbel"/>
                  <a:ea typeface="Corbel"/>
                  <a:cs typeface="Corbel"/>
                  <a:sym typeface="Corbel"/>
                </a:rPr>
                <a:t>Οι άνθρωποι γεννιούνται με βιολογικές προδιαθέσεις προτιμώντας τη γλυκιά γεύση και απορρίπτοντας ξινές και πικρές γεύσεις . </a:t>
              </a:r>
              <a:endParaRPr sz="2000">
                <a:solidFill>
                  <a:schemeClr val="dk1"/>
                </a:solidFill>
                <a:latin typeface="Corbel"/>
                <a:ea typeface="Corbel"/>
                <a:cs typeface="Corbel"/>
                <a:sym typeface="Corbel"/>
              </a:endParaRPr>
            </a:p>
          </p:txBody>
        </p:sp>
        <p:sp>
          <p:nvSpPr>
            <p:cNvPr id="642" name="Google Shape;642;p60"/>
            <p:cNvSpPr/>
            <p:nvPr/>
          </p:nvSpPr>
          <p:spPr>
            <a:xfrm>
              <a:off x="0" y="2076678"/>
              <a:ext cx="8874539" cy="856800"/>
            </a:xfrm>
            <a:prstGeom prst="rect">
              <a:avLst/>
            </a:prstGeom>
            <a:solidFill>
              <a:schemeClr val="lt1">
                <a:alpha val="89803"/>
              </a:schemeClr>
            </a:solidFill>
            <a:ln w="9525" cap="flat" cmpd="sng">
              <a:solidFill>
                <a:srgbClr val="F9AA39"/>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 name="Google Shape;643;p60"/>
            <p:cNvSpPr/>
            <p:nvPr/>
          </p:nvSpPr>
          <p:spPr>
            <a:xfrm>
              <a:off x="422493" y="1574838"/>
              <a:ext cx="8449869" cy="1003680"/>
            </a:xfrm>
            <a:prstGeom prst="roundRect">
              <a:avLst>
                <a:gd name="adj" fmla="val 16667"/>
              </a:avLst>
            </a:prstGeom>
            <a:gradFill>
              <a:gsLst>
                <a:gs pos="0">
                  <a:srgbClr val="FED2A5"/>
                </a:gs>
                <a:gs pos="50000">
                  <a:srgbClr val="FCC996"/>
                </a:gs>
                <a:gs pos="100000">
                  <a:srgbClr val="FFC382"/>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4" name="Google Shape;644;p60"/>
            <p:cNvSpPr txBox="1"/>
            <p:nvPr/>
          </p:nvSpPr>
          <p:spPr>
            <a:xfrm>
              <a:off x="471489" y="1623834"/>
              <a:ext cx="8351877" cy="905688"/>
            </a:xfrm>
            <a:prstGeom prst="rect">
              <a:avLst/>
            </a:prstGeom>
            <a:noFill/>
            <a:ln>
              <a:noFill/>
            </a:ln>
          </p:spPr>
          <p:txBody>
            <a:bodyPr spcFirstLastPara="1" wrap="square" lIns="234800" tIns="0" rIns="234800" bIns="0" anchor="ctr" anchorCtr="0">
              <a:noAutofit/>
            </a:bodyPr>
            <a:lstStyle/>
            <a:p>
              <a:pPr marL="0" marR="0" lvl="0" indent="0" algn="just" rtl="0">
                <a:lnSpc>
                  <a:spcPct val="90000"/>
                </a:lnSpc>
                <a:spcBef>
                  <a:spcPts val="0"/>
                </a:spcBef>
                <a:spcAft>
                  <a:spcPts val="0"/>
                </a:spcAft>
                <a:buClr>
                  <a:schemeClr val="dk1"/>
                </a:buClr>
                <a:buSzPts val="2000"/>
                <a:buFont typeface="Corbel"/>
                <a:buNone/>
              </a:pPr>
              <a:r>
                <a:rPr lang="el-GR" sz="2000">
                  <a:solidFill>
                    <a:schemeClr val="dk1"/>
                  </a:solidFill>
                  <a:latin typeface="Corbel"/>
                  <a:ea typeface="Corbel"/>
                  <a:cs typeface="Corbel"/>
                  <a:sym typeface="Corbel"/>
                </a:rPr>
                <a:t>Η προτίμηση για τη γλυκιά γεύση παραμένει σε όλη τη ζωή και φαίνεται να είναι καθολική σε όλους τους πολιτισμούς . </a:t>
              </a:r>
              <a:endParaRPr sz="2000">
                <a:solidFill>
                  <a:schemeClr val="dk1"/>
                </a:solidFill>
                <a:latin typeface="Corbel"/>
                <a:ea typeface="Corbel"/>
                <a:cs typeface="Corbel"/>
                <a:sym typeface="Corbel"/>
              </a:endParaRPr>
            </a:p>
          </p:txBody>
        </p:sp>
        <p:sp>
          <p:nvSpPr>
            <p:cNvPr id="645" name="Google Shape;645;p60"/>
            <p:cNvSpPr/>
            <p:nvPr/>
          </p:nvSpPr>
          <p:spPr>
            <a:xfrm>
              <a:off x="0" y="3618918"/>
              <a:ext cx="8874539" cy="856800"/>
            </a:xfrm>
            <a:prstGeom prst="rect">
              <a:avLst/>
            </a:prstGeom>
            <a:solidFill>
              <a:schemeClr val="lt1">
                <a:alpha val="89803"/>
              </a:schemeClr>
            </a:solidFill>
            <a:ln w="9525" cap="flat" cmpd="sng">
              <a:solidFill>
                <a:srgbClr val="F8C59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6" name="Google Shape;646;p60"/>
            <p:cNvSpPr/>
            <p:nvPr/>
          </p:nvSpPr>
          <p:spPr>
            <a:xfrm>
              <a:off x="422493" y="3117078"/>
              <a:ext cx="8449869" cy="1003680"/>
            </a:xfrm>
            <a:prstGeom prst="roundRect">
              <a:avLst>
                <a:gd name="adj" fmla="val 16667"/>
              </a:avLst>
            </a:prstGeom>
            <a:gradFill>
              <a:gsLst>
                <a:gs pos="0">
                  <a:srgbClr val="FCE5D1"/>
                </a:gs>
                <a:gs pos="50000">
                  <a:srgbClr val="FBDCC1"/>
                </a:gs>
                <a:gs pos="100000">
                  <a:srgbClr val="FDD8B7"/>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 name="Google Shape;647;p60"/>
            <p:cNvSpPr txBox="1"/>
            <p:nvPr/>
          </p:nvSpPr>
          <p:spPr>
            <a:xfrm>
              <a:off x="471489" y="3166074"/>
              <a:ext cx="8351877" cy="905688"/>
            </a:xfrm>
            <a:prstGeom prst="rect">
              <a:avLst/>
            </a:prstGeom>
            <a:noFill/>
            <a:ln>
              <a:noFill/>
            </a:ln>
          </p:spPr>
          <p:txBody>
            <a:bodyPr spcFirstLastPara="1" wrap="square" lIns="234800" tIns="0" rIns="234800" bIns="0" anchor="ctr" anchorCtr="0">
              <a:noAutofit/>
            </a:bodyPr>
            <a:lstStyle/>
            <a:p>
              <a:pPr marL="0" marR="0" lvl="0" indent="0" algn="just" rtl="0">
                <a:lnSpc>
                  <a:spcPct val="90000"/>
                </a:lnSpc>
                <a:spcBef>
                  <a:spcPts val="0"/>
                </a:spcBef>
                <a:spcAft>
                  <a:spcPts val="0"/>
                </a:spcAft>
                <a:buClr>
                  <a:schemeClr val="dk1"/>
                </a:buClr>
                <a:buSzPts val="2000"/>
                <a:buFont typeface="Corbel"/>
                <a:buNone/>
              </a:pPr>
              <a:r>
                <a:rPr lang="el-GR" sz="2000">
                  <a:solidFill>
                    <a:schemeClr val="dk1"/>
                  </a:solidFill>
                  <a:latin typeface="Corbel"/>
                  <a:ea typeface="Corbel"/>
                  <a:cs typeface="Corbel"/>
                  <a:sym typeface="Corbel"/>
                </a:rPr>
                <a:t>Η προτίμηση για το αλάτι φαίνεται να αναπτύσσεται αρκετούς μήνες μετά τη γέννηση, όταν τα βρέφη έχουν ωριμάσει κάπως.</a:t>
              </a:r>
              <a:endParaRPr sz="2000">
                <a:solidFill>
                  <a:schemeClr val="dk1"/>
                </a:solidFill>
                <a:latin typeface="Corbel"/>
                <a:ea typeface="Corbel"/>
                <a:cs typeface="Corbel"/>
                <a:sym typeface="Corbel"/>
              </a:endParaRPr>
            </a:p>
          </p:txBody>
        </p:sp>
      </p:gr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651"/>
        <p:cNvGrpSpPr/>
        <p:nvPr/>
      </p:nvGrpSpPr>
      <p:grpSpPr>
        <a:xfrm>
          <a:off x="0" y="0"/>
          <a:ext cx="0" cy="0"/>
          <a:chOff x="0" y="0"/>
          <a:chExt cx="0" cy="0"/>
        </a:xfrm>
      </p:grpSpPr>
      <p:sp>
        <p:nvSpPr>
          <p:cNvPr id="652" name="Google Shape;652;p61"/>
          <p:cNvSpPr txBox="1">
            <a:spLocks noGrp="1"/>
          </p:cNvSpPr>
          <p:nvPr>
            <p:ph type="body" idx="1"/>
          </p:nvPr>
        </p:nvSpPr>
        <p:spPr>
          <a:xfrm>
            <a:off x="890016" y="1933956"/>
            <a:ext cx="2688336" cy="2990088"/>
          </a:xfrm>
          <a:prstGeom prst="rect">
            <a:avLst/>
          </a:prstGeom>
          <a:solidFill>
            <a:schemeClr val="accent1"/>
          </a:solidFill>
          <a:ln>
            <a:noFill/>
          </a:ln>
        </p:spPr>
        <p:txBody>
          <a:bodyPr spcFirstLastPara="1" wrap="square" lIns="91425" tIns="45700" rIns="91425" bIns="45700" anchor="ctr" anchorCtr="0">
            <a:normAutofit/>
          </a:bodyPr>
          <a:lstStyle/>
          <a:p>
            <a:pPr marL="0" lvl="0" indent="0" algn="ctr" rtl="0">
              <a:lnSpc>
                <a:spcPct val="110000"/>
              </a:lnSpc>
              <a:spcBef>
                <a:spcPts val="0"/>
              </a:spcBef>
              <a:spcAft>
                <a:spcPts val="0"/>
              </a:spcAft>
              <a:buClr>
                <a:schemeClr val="lt1"/>
              </a:buClr>
              <a:buSzPts val="3600"/>
              <a:buNone/>
            </a:pPr>
            <a:r>
              <a:rPr lang="el-GR" sz="3600">
                <a:latin typeface="Corbel"/>
                <a:ea typeface="Corbel"/>
                <a:cs typeface="Corbel"/>
                <a:sym typeface="Corbel"/>
              </a:rPr>
              <a:t>Αιτιολόγηση</a:t>
            </a:r>
            <a:endParaRPr sz="3600">
              <a:latin typeface="Corbel"/>
              <a:ea typeface="Corbel"/>
              <a:cs typeface="Corbel"/>
              <a:sym typeface="Corbel"/>
            </a:endParaRPr>
          </a:p>
        </p:txBody>
      </p:sp>
      <p:grpSp>
        <p:nvGrpSpPr>
          <p:cNvPr id="653" name="Google Shape;653;p61"/>
          <p:cNvGrpSpPr/>
          <p:nvPr/>
        </p:nvGrpSpPr>
        <p:grpSpPr>
          <a:xfrm>
            <a:off x="3900463" y="1993964"/>
            <a:ext cx="7560464" cy="2870070"/>
            <a:chOff x="2203" y="804582"/>
            <a:chExt cx="7560464" cy="2870070"/>
          </a:xfrm>
        </p:grpSpPr>
        <p:sp>
          <p:nvSpPr>
            <p:cNvPr id="654" name="Google Shape;654;p61"/>
            <p:cNvSpPr/>
            <p:nvPr/>
          </p:nvSpPr>
          <p:spPr>
            <a:xfrm>
              <a:off x="2203" y="804582"/>
              <a:ext cx="6340117" cy="820020"/>
            </a:xfrm>
            <a:prstGeom prst="roundRect">
              <a:avLst>
                <a:gd name="adj" fmla="val 10000"/>
              </a:avLst>
            </a:prstGeom>
            <a:gradFill>
              <a:gsLst>
                <a:gs pos="0">
                  <a:srgbClr val="FFD09A"/>
                </a:gs>
                <a:gs pos="50000">
                  <a:srgbClr val="FFC88D"/>
                </a:gs>
                <a:gs pos="100000">
                  <a:srgbClr val="FFC378"/>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61"/>
            <p:cNvSpPr txBox="1"/>
            <p:nvPr/>
          </p:nvSpPr>
          <p:spPr>
            <a:xfrm>
              <a:off x="26221" y="828600"/>
              <a:ext cx="6292081" cy="771984"/>
            </a:xfrm>
            <a:prstGeom prst="rect">
              <a:avLst/>
            </a:prstGeom>
            <a:noFill/>
            <a:ln>
              <a:noFill/>
            </a:ln>
          </p:spPr>
          <p:txBody>
            <a:bodyPr spcFirstLastPara="1" wrap="square" lIns="38100" tIns="25400" rIns="38100" bIns="25400" anchor="ctr" anchorCtr="0">
              <a:noAutofit/>
            </a:bodyPr>
            <a:lstStyle/>
            <a:p>
              <a:pPr marL="0" marR="0" lvl="0" indent="0" algn="ctr" rtl="0">
                <a:lnSpc>
                  <a:spcPct val="90000"/>
                </a:lnSpc>
                <a:spcBef>
                  <a:spcPts val="0"/>
                </a:spcBef>
                <a:spcAft>
                  <a:spcPts val="0"/>
                </a:spcAft>
                <a:buClr>
                  <a:schemeClr val="dk1"/>
                </a:buClr>
                <a:buSzPts val="2000"/>
                <a:buFont typeface="Corbel"/>
                <a:buNone/>
              </a:pPr>
              <a:r>
                <a:rPr lang="el-GR" sz="2000">
                  <a:solidFill>
                    <a:schemeClr val="dk1"/>
                  </a:solidFill>
                  <a:latin typeface="Corbel"/>
                  <a:ea typeface="Corbel"/>
                  <a:cs typeface="Corbel"/>
                  <a:sym typeface="Corbel"/>
                </a:rPr>
                <a:t>Έχει προταθεί ότι αυτές οι προδιαθέσεις μπορεί να έχουν προσαρμοστική αξία</a:t>
              </a:r>
              <a:endParaRPr sz="2000">
                <a:solidFill>
                  <a:schemeClr val="dk1"/>
                </a:solidFill>
                <a:latin typeface="Avenir"/>
                <a:ea typeface="Avenir"/>
                <a:cs typeface="Avenir"/>
                <a:sym typeface="Avenir"/>
              </a:endParaRPr>
            </a:p>
          </p:txBody>
        </p:sp>
        <p:sp>
          <p:nvSpPr>
            <p:cNvPr id="656" name="Google Shape;656;p61"/>
            <p:cNvSpPr/>
            <p:nvPr/>
          </p:nvSpPr>
          <p:spPr>
            <a:xfrm>
              <a:off x="636214" y="1624602"/>
              <a:ext cx="634011" cy="615015"/>
            </a:xfrm>
            <a:custGeom>
              <a:avLst/>
              <a:gdLst/>
              <a:ahLst/>
              <a:cxnLst/>
              <a:rect l="l" t="t" r="r" b="b"/>
              <a:pathLst>
                <a:path w="120000" h="120000" extrusionOk="0">
                  <a:moveTo>
                    <a:pt x="0" y="0"/>
                  </a:moveTo>
                  <a:lnTo>
                    <a:pt x="0" y="120000"/>
                  </a:lnTo>
                  <a:lnTo>
                    <a:pt x="120000" y="120000"/>
                  </a:lnTo>
                </a:path>
              </a:pathLst>
            </a:custGeom>
            <a:noFill/>
            <a:ln w="9525" cap="flat" cmpd="sng">
              <a:solidFill>
                <a:schemeClr val="accent6"/>
              </a:solidFill>
              <a:prstDash val="solid"/>
              <a:miter lim="800000"/>
              <a:headEnd type="none" w="sm" len="sm"/>
              <a:tailEnd type="none" w="sm" len="sm"/>
            </a:ln>
          </p:spPr>
          <p:txBody>
            <a:bodyPr/>
            <a:lstStyle/>
            <a:p>
              <a:endParaRPr lang="en-US"/>
            </a:p>
          </p:txBody>
        </p:sp>
        <p:sp>
          <p:nvSpPr>
            <p:cNvPr id="657" name="Google Shape;657;p61"/>
            <p:cNvSpPr/>
            <p:nvPr/>
          </p:nvSpPr>
          <p:spPr>
            <a:xfrm>
              <a:off x="1270226" y="1829607"/>
              <a:ext cx="6268811" cy="820020"/>
            </a:xfrm>
            <a:prstGeom prst="roundRect">
              <a:avLst>
                <a:gd name="adj" fmla="val 10000"/>
              </a:avLst>
            </a:prstGeom>
            <a:solidFill>
              <a:schemeClr val="lt1">
                <a:alpha val="89803"/>
              </a:schemeClr>
            </a:solidFill>
            <a:ln w="9525" cap="flat" cmpd="sng">
              <a:solidFill>
                <a:schemeClr val="accen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 name="Google Shape;658;p61"/>
            <p:cNvSpPr txBox="1"/>
            <p:nvPr/>
          </p:nvSpPr>
          <p:spPr>
            <a:xfrm>
              <a:off x="1294244" y="1853625"/>
              <a:ext cx="6220775" cy="771984"/>
            </a:xfrm>
            <a:prstGeom prst="rect">
              <a:avLst/>
            </a:prstGeom>
            <a:noFill/>
            <a:ln>
              <a:noFill/>
            </a:ln>
          </p:spPr>
          <p:txBody>
            <a:bodyPr spcFirstLastPara="1" wrap="square" lIns="38100" tIns="25400" rIns="38100" bIns="25400" anchor="ctr" anchorCtr="0">
              <a:noAutofit/>
            </a:bodyPr>
            <a:lstStyle/>
            <a:p>
              <a:pPr marL="0" marR="0" lvl="0" indent="0" algn="ctr" rtl="0">
                <a:lnSpc>
                  <a:spcPct val="90000"/>
                </a:lnSpc>
                <a:spcBef>
                  <a:spcPts val="0"/>
                </a:spcBef>
                <a:spcAft>
                  <a:spcPts val="0"/>
                </a:spcAft>
                <a:buClr>
                  <a:schemeClr val="dk1"/>
                </a:buClr>
                <a:buSzPts val="2000"/>
                <a:buFont typeface="Corbel"/>
                <a:buNone/>
              </a:pPr>
              <a:r>
                <a:rPr lang="el-GR" sz="2000">
                  <a:solidFill>
                    <a:schemeClr val="dk1"/>
                  </a:solidFill>
                  <a:latin typeface="Corbel"/>
                  <a:ea typeface="Corbel"/>
                  <a:cs typeface="Corbel"/>
                  <a:sym typeface="Corbel"/>
                </a:rPr>
                <a:t>η προτίμηση για τη γλυκιά γεύση, επειδή σηματοδοτεί μια ασφαλή πηγή θερμίδων από υδατάνθρακες </a:t>
              </a:r>
              <a:endParaRPr sz="2000">
                <a:solidFill>
                  <a:schemeClr val="dk1"/>
                </a:solidFill>
                <a:latin typeface="Avenir"/>
                <a:ea typeface="Avenir"/>
                <a:cs typeface="Avenir"/>
                <a:sym typeface="Avenir"/>
              </a:endParaRPr>
            </a:p>
          </p:txBody>
        </p:sp>
        <p:sp>
          <p:nvSpPr>
            <p:cNvPr id="659" name="Google Shape;659;p61"/>
            <p:cNvSpPr/>
            <p:nvPr/>
          </p:nvSpPr>
          <p:spPr>
            <a:xfrm>
              <a:off x="636214" y="1624602"/>
              <a:ext cx="634011" cy="1640040"/>
            </a:xfrm>
            <a:custGeom>
              <a:avLst/>
              <a:gdLst/>
              <a:ahLst/>
              <a:cxnLst/>
              <a:rect l="l" t="t" r="r" b="b"/>
              <a:pathLst>
                <a:path w="120000" h="120000" extrusionOk="0">
                  <a:moveTo>
                    <a:pt x="0" y="0"/>
                  </a:moveTo>
                  <a:lnTo>
                    <a:pt x="0" y="120000"/>
                  </a:lnTo>
                  <a:lnTo>
                    <a:pt x="120000" y="120000"/>
                  </a:lnTo>
                </a:path>
              </a:pathLst>
            </a:custGeom>
            <a:noFill/>
            <a:ln w="9525" cap="flat" cmpd="sng">
              <a:solidFill>
                <a:schemeClr val="accent6"/>
              </a:solidFill>
              <a:prstDash val="solid"/>
              <a:miter lim="800000"/>
              <a:headEnd type="none" w="sm" len="sm"/>
              <a:tailEnd type="none" w="sm" len="sm"/>
            </a:ln>
          </p:spPr>
          <p:txBody>
            <a:bodyPr/>
            <a:lstStyle/>
            <a:p>
              <a:endParaRPr lang="en-US"/>
            </a:p>
          </p:txBody>
        </p:sp>
        <p:sp>
          <p:nvSpPr>
            <p:cNvPr id="660" name="Google Shape;660;p61"/>
            <p:cNvSpPr/>
            <p:nvPr/>
          </p:nvSpPr>
          <p:spPr>
            <a:xfrm>
              <a:off x="1270226" y="2854632"/>
              <a:ext cx="6292441" cy="820020"/>
            </a:xfrm>
            <a:prstGeom prst="roundRect">
              <a:avLst>
                <a:gd name="adj" fmla="val 10000"/>
              </a:avLst>
            </a:prstGeom>
            <a:solidFill>
              <a:schemeClr val="lt1">
                <a:alpha val="89803"/>
              </a:schemeClr>
            </a:solidFill>
            <a:ln w="9525" cap="flat" cmpd="sng">
              <a:solidFill>
                <a:schemeClr val="accen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61"/>
            <p:cNvSpPr txBox="1"/>
            <p:nvPr/>
          </p:nvSpPr>
          <p:spPr>
            <a:xfrm>
              <a:off x="1294244" y="2878650"/>
              <a:ext cx="6244405" cy="771984"/>
            </a:xfrm>
            <a:prstGeom prst="rect">
              <a:avLst/>
            </a:prstGeom>
            <a:noFill/>
            <a:ln>
              <a:noFill/>
            </a:ln>
          </p:spPr>
          <p:txBody>
            <a:bodyPr spcFirstLastPara="1" wrap="square" lIns="38100" tIns="25400" rIns="38100" bIns="25400" anchor="ctr" anchorCtr="0">
              <a:noAutofit/>
            </a:bodyPr>
            <a:lstStyle/>
            <a:p>
              <a:pPr marL="0" marR="0" lvl="0" indent="0" algn="ctr" rtl="0">
                <a:lnSpc>
                  <a:spcPct val="90000"/>
                </a:lnSpc>
                <a:spcBef>
                  <a:spcPts val="0"/>
                </a:spcBef>
                <a:spcAft>
                  <a:spcPts val="0"/>
                </a:spcAft>
                <a:buClr>
                  <a:schemeClr val="dk1"/>
                </a:buClr>
                <a:buSzPts val="2000"/>
                <a:buFont typeface="Corbel"/>
                <a:buNone/>
              </a:pPr>
              <a:r>
                <a:rPr lang="el-GR" sz="2000">
                  <a:solidFill>
                    <a:schemeClr val="dk1"/>
                  </a:solidFill>
                  <a:latin typeface="Corbel"/>
                  <a:ea typeface="Corbel"/>
                  <a:cs typeface="Corbel"/>
                  <a:sym typeface="Corbel"/>
                </a:rPr>
                <a:t>η απόρριψη της πικρής, διότι μπορεί να σηματοδοτήσει πιθανά δηλητήρια</a:t>
              </a:r>
              <a:endParaRPr sz="2000">
                <a:solidFill>
                  <a:schemeClr val="dk1"/>
                </a:solidFill>
                <a:latin typeface="Avenir"/>
                <a:ea typeface="Avenir"/>
                <a:cs typeface="Avenir"/>
                <a:sym typeface="Avenir"/>
              </a:endParaRPr>
            </a:p>
          </p:txBody>
        </p:sp>
      </p:gr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665"/>
        <p:cNvGrpSpPr/>
        <p:nvPr/>
      </p:nvGrpSpPr>
      <p:grpSpPr>
        <a:xfrm>
          <a:off x="0" y="0"/>
          <a:ext cx="0" cy="0"/>
          <a:chOff x="0" y="0"/>
          <a:chExt cx="0" cy="0"/>
        </a:xfrm>
      </p:grpSpPr>
      <p:sp>
        <p:nvSpPr>
          <p:cNvPr id="666" name="Google Shape;666;p62"/>
          <p:cNvSpPr txBox="1">
            <a:spLocks noGrp="1"/>
          </p:cNvSpPr>
          <p:nvPr>
            <p:ph type="title"/>
          </p:nvPr>
        </p:nvSpPr>
        <p:spPr>
          <a:xfrm>
            <a:off x="841248" y="978408"/>
            <a:ext cx="4059936" cy="1106424"/>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2"/>
              </a:buClr>
              <a:buSzPts val="2800"/>
              <a:buFont typeface="Corbel"/>
              <a:buNone/>
            </a:pPr>
            <a:r>
              <a:rPr lang="el-GR" b="0" i="0">
                <a:solidFill>
                  <a:schemeClr val="accent2"/>
                </a:solidFill>
                <a:latin typeface="Corbel"/>
                <a:ea typeface="Corbel"/>
                <a:cs typeface="Corbel"/>
                <a:sym typeface="Corbel"/>
              </a:rPr>
              <a:t>Επιπλέον γεύσεις</a:t>
            </a:r>
            <a:endParaRPr>
              <a:solidFill>
                <a:schemeClr val="accent2"/>
              </a:solidFill>
              <a:latin typeface="Corbel"/>
              <a:ea typeface="Corbel"/>
              <a:cs typeface="Corbel"/>
              <a:sym typeface="Corbel"/>
            </a:endParaRPr>
          </a:p>
        </p:txBody>
      </p:sp>
      <p:sp>
        <p:nvSpPr>
          <p:cNvPr id="667" name="Google Shape;667;p62"/>
          <p:cNvSpPr txBox="1">
            <a:spLocks noGrp="1"/>
          </p:cNvSpPr>
          <p:nvPr>
            <p:ph type="body" idx="1"/>
          </p:nvPr>
        </p:nvSpPr>
        <p:spPr>
          <a:xfrm>
            <a:off x="372916" y="2190848"/>
            <a:ext cx="5007465" cy="4078224"/>
          </a:xfrm>
          <a:prstGeom prst="rect">
            <a:avLst/>
          </a:prstGeom>
          <a:noFill/>
          <a:ln>
            <a:noFill/>
          </a:ln>
        </p:spPr>
        <p:txBody>
          <a:bodyPr spcFirstLastPara="1" wrap="square" lIns="91425" tIns="45700" rIns="91425" bIns="45700" anchor="t" anchorCtr="0">
            <a:noAutofit/>
          </a:bodyPr>
          <a:lstStyle/>
          <a:p>
            <a:pPr marL="0" lvl="0" indent="0" algn="just" rtl="0">
              <a:lnSpc>
                <a:spcPct val="110000"/>
              </a:lnSpc>
              <a:spcBef>
                <a:spcPts val="0"/>
              </a:spcBef>
              <a:spcAft>
                <a:spcPts val="0"/>
              </a:spcAft>
              <a:buClr>
                <a:schemeClr val="dk1"/>
              </a:buClr>
              <a:buSzPts val="1800"/>
              <a:buNone/>
            </a:pPr>
            <a:r>
              <a:rPr lang="el-GR">
                <a:latin typeface="Corbel"/>
                <a:ea typeface="Corbel"/>
                <a:cs typeface="Corbel"/>
                <a:sym typeface="Corbel"/>
              </a:rPr>
              <a:t>Έχει αναγνωριστεί μια πέμπτη γεύση, το </a:t>
            </a:r>
            <a:r>
              <a:rPr lang="el-GR" b="1">
                <a:latin typeface="Corbel"/>
                <a:ea typeface="Corbel"/>
                <a:cs typeface="Corbel"/>
                <a:sym typeface="Corbel"/>
              </a:rPr>
              <a:t>Umami</a:t>
            </a:r>
            <a:r>
              <a:rPr lang="el-GR">
                <a:latin typeface="Corbel"/>
                <a:ea typeface="Corbel"/>
                <a:cs typeface="Corbel"/>
                <a:sym typeface="Corbel"/>
              </a:rPr>
              <a:t>, μια ιαπωνική λέξη για την νόστιμη γεύση, η οποία συνδέεται με μια γεύση, όπως το ζωμό της σούπας ή η αίσθηση κρέατος των μανιταριών. Φαίνεται ότι σχετίζεται με το γλουταμινικό οξύ, που είναι ένα αμινοξύ που μπορεί να συλλάβει τη γεύση της πρωτεΐνης στο τρόφιμα. </a:t>
            </a:r>
            <a:endParaRPr/>
          </a:p>
          <a:p>
            <a:pPr marL="0" lvl="0" indent="0" algn="just" rtl="0">
              <a:lnSpc>
                <a:spcPct val="110000"/>
              </a:lnSpc>
              <a:spcBef>
                <a:spcPts val="1000"/>
              </a:spcBef>
              <a:spcAft>
                <a:spcPts val="0"/>
              </a:spcAft>
              <a:buClr>
                <a:schemeClr val="dk1"/>
              </a:buClr>
              <a:buSzPts val="1800"/>
              <a:buNone/>
            </a:pPr>
            <a:r>
              <a:rPr lang="el-GR">
                <a:latin typeface="Corbel"/>
                <a:ea typeface="Corbel"/>
                <a:cs typeface="Corbel"/>
                <a:sym typeface="Corbel"/>
              </a:rPr>
              <a:t>Επιπλέον, επειδή κάποιοι γευστικοί κάλυκες περιβάλλουν ελεύθερες απολήξεις νεύρων του νεύρου του τριδύμου, οι άνθρωποι μπορούν να βιώσουν το κάψιμο από τις καυτές πιπεριές και την ψυχρότητα της μενθόλης.</a:t>
            </a:r>
            <a:endParaRPr>
              <a:latin typeface="Corbel"/>
              <a:ea typeface="Corbel"/>
              <a:cs typeface="Corbel"/>
              <a:sym typeface="Corbel"/>
            </a:endParaRPr>
          </a:p>
        </p:txBody>
      </p:sp>
      <p:pic>
        <p:nvPicPr>
          <p:cNvPr id="668" name="Google Shape;668;p62"/>
          <p:cNvPicPr preferRelativeResize="0"/>
          <p:nvPr/>
        </p:nvPicPr>
        <p:blipFill rotWithShape="1">
          <a:blip r:embed="rId3">
            <a:alphaModFix/>
          </a:blip>
          <a:srcRect/>
          <a:stretch/>
        </p:blipFill>
        <p:spPr>
          <a:xfrm>
            <a:off x="6811621" y="650815"/>
            <a:ext cx="5007464" cy="5511446"/>
          </a:xfrm>
          <a:prstGeom prst="rect">
            <a:avLst/>
          </a:prstGeom>
          <a:noFill/>
          <a:ln>
            <a:noFill/>
          </a:ln>
          <a:effectLst>
            <a:outerShdw blurRad="149987" dist="250190" dir="8460000" algn="ctr">
              <a:srgbClr val="000000">
                <a:alpha val="27843"/>
              </a:srgbClr>
            </a:outerShdw>
          </a:effec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672"/>
        <p:cNvGrpSpPr/>
        <p:nvPr/>
      </p:nvGrpSpPr>
      <p:grpSpPr>
        <a:xfrm>
          <a:off x="0" y="0"/>
          <a:ext cx="0" cy="0"/>
          <a:chOff x="0" y="0"/>
          <a:chExt cx="0" cy="0"/>
        </a:xfrm>
      </p:grpSpPr>
      <p:sp>
        <p:nvSpPr>
          <p:cNvPr id="673" name="Google Shape;673;p63"/>
          <p:cNvSpPr/>
          <p:nvPr/>
        </p:nvSpPr>
        <p:spPr>
          <a:xfrm>
            <a:off x="4161169" y="394726"/>
            <a:ext cx="3869635" cy="1192692"/>
          </a:xfrm>
          <a:prstGeom prst="roundRect">
            <a:avLst>
              <a:gd name="adj" fmla="val 16667"/>
            </a:avLst>
          </a:prstGeom>
          <a:solidFill>
            <a:schemeClr val="accent1"/>
          </a:soli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l-GR" sz="2000">
                <a:solidFill>
                  <a:schemeClr val="lt1"/>
                </a:solidFill>
                <a:latin typeface="Corbel"/>
                <a:ea typeface="Corbel"/>
                <a:cs typeface="Corbel"/>
                <a:sym typeface="Corbel"/>
              </a:rPr>
              <a:t>Η προτίμηση για το λίπος μπορεί να έχει και μια γενετική βάση.</a:t>
            </a:r>
            <a:endParaRPr/>
          </a:p>
        </p:txBody>
      </p:sp>
      <p:sp>
        <p:nvSpPr>
          <p:cNvPr id="674" name="Google Shape;674;p63"/>
          <p:cNvSpPr/>
          <p:nvPr/>
        </p:nvSpPr>
        <p:spPr>
          <a:xfrm>
            <a:off x="7142938" y="4866600"/>
            <a:ext cx="4777409" cy="1769164"/>
          </a:xfrm>
          <a:prstGeom prst="roundRect">
            <a:avLst>
              <a:gd name="adj" fmla="val 16667"/>
            </a:avLst>
          </a:prstGeom>
          <a:solidFill>
            <a:srgbClr val="FFCC5F"/>
          </a:soli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l-GR" sz="2000">
                <a:solidFill>
                  <a:schemeClr val="dk1"/>
                </a:solidFill>
                <a:latin typeface="Corbel"/>
                <a:ea typeface="Corbel"/>
                <a:cs typeface="Corbel"/>
                <a:sym typeface="Corbel"/>
              </a:rPr>
              <a:t>Τα τρόφιμα που περιέχουν λίπος είναι πιο ποικίλα, πλούσια σε γεύση και υψηλότερα σε ενεργειακή πυκνότητα από ότι τα τρόφιμα χωρίς λιπαρά και ως εκ τούτου είναι πιο ελκυστικά.</a:t>
            </a:r>
            <a:endParaRPr sz="2000">
              <a:solidFill>
                <a:schemeClr val="dk1"/>
              </a:solidFill>
              <a:latin typeface="Avenir"/>
              <a:ea typeface="Avenir"/>
              <a:cs typeface="Avenir"/>
              <a:sym typeface="Avenir"/>
            </a:endParaRPr>
          </a:p>
        </p:txBody>
      </p:sp>
      <p:sp>
        <p:nvSpPr>
          <p:cNvPr id="675" name="Google Shape;675;p63"/>
          <p:cNvSpPr/>
          <p:nvPr/>
        </p:nvSpPr>
        <p:spPr>
          <a:xfrm>
            <a:off x="271652" y="1913412"/>
            <a:ext cx="4777409" cy="1769165"/>
          </a:xfrm>
          <a:prstGeom prst="roundRect">
            <a:avLst>
              <a:gd name="adj" fmla="val 16667"/>
            </a:avLst>
          </a:prstGeom>
          <a:solidFill>
            <a:srgbClr val="FFDC95"/>
          </a:soli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l-GR" sz="2000">
                <a:solidFill>
                  <a:schemeClr val="dk1"/>
                </a:solidFill>
                <a:latin typeface="Corbel"/>
                <a:ea typeface="Corbel"/>
                <a:cs typeface="Corbel"/>
                <a:sym typeface="Corbel"/>
              </a:rPr>
              <a:t>Το λίπος επηρεάζει λιγότερο τη γεύση και περισσότερο την υφή, αν και ορισμένα γονίδια θεωρούνται ότι σχετίζονται με τη γεύση του λίπους. </a:t>
            </a:r>
            <a:endParaRPr/>
          </a:p>
        </p:txBody>
      </p:sp>
      <p:sp>
        <p:nvSpPr>
          <p:cNvPr id="676" name="Google Shape;676;p63"/>
          <p:cNvSpPr/>
          <p:nvPr/>
        </p:nvSpPr>
        <p:spPr>
          <a:xfrm>
            <a:off x="271651" y="4866600"/>
            <a:ext cx="4777409" cy="1769164"/>
          </a:xfrm>
          <a:prstGeom prst="roundRect">
            <a:avLst>
              <a:gd name="adj" fmla="val 16667"/>
            </a:avLst>
          </a:prstGeom>
          <a:solidFill>
            <a:schemeClr val="accent1"/>
          </a:soli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l-GR" sz="2000">
                <a:solidFill>
                  <a:schemeClr val="dk1"/>
                </a:solidFill>
                <a:latin typeface="Corbel"/>
                <a:ea typeface="Corbel"/>
                <a:cs typeface="Corbel"/>
                <a:sym typeface="Corbel"/>
              </a:rPr>
              <a:t>Πολλές τροφές με υψηλή περιεκτικότητα σε λιπαρά είναι εκείνες στις οποίες το λίπος συνδυάζεται με ζάχαρη (επιδόρπια) ή αλάτι (τσιπς πατάτας), ενισχύοντας την γεύση τους.</a:t>
            </a:r>
            <a:endParaRPr sz="2000">
              <a:solidFill>
                <a:schemeClr val="dk1"/>
              </a:solidFill>
              <a:latin typeface="Avenir"/>
              <a:ea typeface="Avenir"/>
              <a:cs typeface="Avenir"/>
              <a:sym typeface="Avenir"/>
            </a:endParaRPr>
          </a:p>
        </p:txBody>
      </p:sp>
      <p:sp>
        <p:nvSpPr>
          <p:cNvPr id="677" name="Google Shape;677;p63"/>
          <p:cNvSpPr/>
          <p:nvPr/>
        </p:nvSpPr>
        <p:spPr>
          <a:xfrm>
            <a:off x="7142939" y="1901931"/>
            <a:ext cx="4777409" cy="1769164"/>
          </a:xfrm>
          <a:prstGeom prst="roundRect">
            <a:avLst>
              <a:gd name="adj" fmla="val 16667"/>
            </a:avLst>
          </a:prstGeom>
          <a:solidFill>
            <a:srgbClr val="FFEDCA"/>
          </a:soli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l-GR" sz="2000">
                <a:solidFill>
                  <a:schemeClr val="dk1"/>
                </a:solidFill>
                <a:latin typeface="Corbel"/>
                <a:ea typeface="Corbel"/>
                <a:cs typeface="Corbel"/>
                <a:sym typeface="Corbel"/>
              </a:rPr>
              <a:t>Προσδίδει διαφορετικές υφές σε διαφορετικά τρόφιμα. Κάνει τα γαλακτοκομικά προϊόντα όπως το παγωτό να φαίνονται κρεμώδη, το κρέας ζουμερό και τρυφερό, αρτοσκευάσματα νωπά και τα κέικ υγρά.</a:t>
            </a:r>
            <a:endParaRPr/>
          </a:p>
        </p:txBody>
      </p:sp>
      <p:sp>
        <p:nvSpPr>
          <p:cNvPr id="678" name="Google Shape;678;p63"/>
          <p:cNvSpPr txBox="1"/>
          <p:nvPr/>
        </p:nvSpPr>
        <p:spPr>
          <a:xfrm>
            <a:off x="5209742" y="3856382"/>
            <a:ext cx="1716169" cy="707886"/>
          </a:xfrm>
          <a:prstGeom prst="rect">
            <a:avLst/>
          </a:prstGeom>
          <a:solidFill>
            <a:schemeClr val="accent2"/>
          </a:solidFill>
          <a:ln>
            <a:noFill/>
          </a:ln>
          <a:effectLst>
            <a:outerShdw blurRad="107950" dist="12700" dir="5400000" algn="ctr">
              <a:srgbClr val="000000"/>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el-GR" sz="4000" b="1">
                <a:solidFill>
                  <a:schemeClr val="dk1"/>
                </a:solidFill>
                <a:latin typeface="Corbel"/>
                <a:ea typeface="Corbel"/>
                <a:cs typeface="Corbel"/>
                <a:sym typeface="Corbel"/>
              </a:rPr>
              <a:t>Λίπος</a:t>
            </a:r>
            <a:r>
              <a:rPr lang="el-GR" sz="4000">
                <a:solidFill>
                  <a:schemeClr val="dk1"/>
                </a:solidFill>
                <a:latin typeface="Corbel"/>
                <a:ea typeface="Corbel"/>
                <a:cs typeface="Corbel"/>
                <a:sym typeface="Corbel"/>
              </a:rPr>
              <a:t> </a:t>
            </a:r>
            <a:endParaRPr sz="4000">
              <a:solidFill>
                <a:schemeClr val="dk1"/>
              </a:solidFill>
              <a:latin typeface="Corbel"/>
              <a:ea typeface="Corbel"/>
              <a:cs typeface="Corbel"/>
              <a:sym typeface="Corbel"/>
            </a:endParaRPr>
          </a:p>
        </p:txBody>
      </p:sp>
      <p:cxnSp>
        <p:nvCxnSpPr>
          <p:cNvPr id="679" name="Google Shape;679;p63"/>
          <p:cNvCxnSpPr/>
          <p:nvPr/>
        </p:nvCxnSpPr>
        <p:spPr>
          <a:xfrm rot="10800000" flipH="1">
            <a:off x="6967324" y="4253579"/>
            <a:ext cx="2577571" cy="1"/>
          </a:xfrm>
          <a:prstGeom prst="straightConnector1">
            <a:avLst/>
          </a:prstGeom>
          <a:noFill/>
          <a:ln w="9525" cap="flat" cmpd="sng">
            <a:solidFill>
              <a:schemeClr val="dk1"/>
            </a:solidFill>
            <a:prstDash val="solid"/>
            <a:miter lim="800000"/>
            <a:headEnd type="none" w="sm" len="sm"/>
            <a:tailEnd type="none" w="sm" len="sm"/>
          </a:ln>
        </p:spPr>
      </p:cxnSp>
      <p:cxnSp>
        <p:nvCxnSpPr>
          <p:cNvPr id="680" name="Google Shape;680;p63"/>
          <p:cNvCxnSpPr/>
          <p:nvPr/>
        </p:nvCxnSpPr>
        <p:spPr>
          <a:xfrm>
            <a:off x="2632171" y="4253580"/>
            <a:ext cx="2536158" cy="0"/>
          </a:xfrm>
          <a:prstGeom prst="straightConnector1">
            <a:avLst/>
          </a:prstGeom>
          <a:noFill/>
          <a:ln w="9525" cap="flat" cmpd="sng">
            <a:solidFill>
              <a:schemeClr val="dk1"/>
            </a:solidFill>
            <a:prstDash val="solid"/>
            <a:miter lim="800000"/>
            <a:headEnd type="none" w="sm" len="sm"/>
            <a:tailEnd type="none" w="sm" len="sm"/>
          </a:ln>
        </p:spPr>
      </p:cxnSp>
      <p:cxnSp>
        <p:nvCxnSpPr>
          <p:cNvPr id="681" name="Google Shape;681;p63"/>
          <p:cNvCxnSpPr/>
          <p:nvPr/>
        </p:nvCxnSpPr>
        <p:spPr>
          <a:xfrm>
            <a:off x="2633828" y="3856382"/>
            <a:ext cx="0" cy="901148"/>
          </a:xfrm>
          <a:prstGeom prst="straightConnector1">
            <a:avLst/>
          </a:prstGeom>
          <a:noFill/>
          <a:ln w="9525" cap="flat" cmpd="sng">
            <a:solidFill>
              <a:schemeClr val="dk1"/>
            </a:solidFill>
            <a:prstDash val="solid"/>
            <a:miter lim="800000"/>
            <a:headEnd type="triangle" w="med" len="med"/>
            <a:tailEnd type="triangle" w="med" len="med"/>
          </a:ln>
        </p:spPr>
      </p:cxnSp>
      <p:cxnSp>
        <p:nvCxnSpPr>
          <p:cNvPr id="682" name="Google Shape;682;p63"/>
          <p:cNvCxnSpPr/>
          <p:nvPr/>
        </p:nvCxnSpPr>
        <p:spPr>
          <a:xfrm>
            <a:off x="9544895" y="3869634"/>
            <a:ext cx="0" cy="901148"/>
          </a:xfrm>
          <a:prstGeom prst="straightConnector1">
            <a:avLst/>
          </a:prstGeom>
          <a:noFill/>
          <a:ln w="9525" cap="flat" cmpd="sng">
            <a:solidFill>
              <a:schemeClr val="dk1"/>
            </a:solidFill>
            <a:prstDash val="solid"/>
            <a:miter lim="800000"/>
            <a:headEnd type="triangle" w="med" len="med"/>
            <a:tailEnd type="triangle" w="med" len="med"/>
          </a:ln>
        </p:spPr>
      </p:cxnSp>
      <p:cxnSp>
        <p:nvCxnSpPr>
          <p:cNvPr id="683" name="Google Shape;683;p63"/>
          <p:cNvCxnSpPr/>
          <p:nvPr/>
        </p:nvCxnSpPr>
        <p:spPr>
          <a:xfrm rot="10800000">
            <a:off x="6095987" y="1802053"/>
            <a:ext cx="1" cy="2001321"/>
          </a:xfrm>
          <a:prstGeom prst="straightConnector1">
            <a:avLst/>
          </a:prstGeom>
          <a:noFill/>
          <a:ln w="9525" cap="flat" cmpd="sng">
            <a:solidFill>
              <a:schemeClr val="dk1"/>
            </a:solidFill>
            <a:prstDash val="solid"/>
            <a:miter lim="800000"/>
            <a:headEnd type="none" w="sm" len="sm"/>
            <a:tailEnd type="triangle" w="med" len="med"/>
          </a:ln>
        </p:spPr>
      </p:cxn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687"/>
        <p:cNvGrpSpPr/>
        <p:nvPr/>
      </p:nvGrpSpPr>
      <p:grpSpPr>
        <a:xfrm>
          <a:off x="0" y="0"/>
          <a:ext cx="0" cy="0"/>
          <a:chOff x="0" y="0"/>
          <a:chExt cx="0" cy="0"/>
        </a:xfrm>
      </p:grpSpPr>
      <p:sp>
        <p:nvSpPr>
          <p:cNvPr id="688" name="Google Shape;688;p64"/>
          <p:cNvSpPr txBox="1">
            <a:spLocks noGrp="1"/>
          </p:cNvSpPr>
          <p:nvPr>
            <p:ph type="title"/>
          </p:nvPr>
        </p:nvSpPr>
        <p:spPr>
          <a:xfrm>
            <a:off x="1115568" y="548640"/>
            <a:ext cx="10168128" cy="1179576"/>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accent2"/>
              </a:buClr>
              <a:buSzPct val="100000"/>
              <a:buFont typeface="Corbel"/>
              <a:buNone/>
            </a:pPr>
            <a:r>
              <a:rPr lang="el-GR" b="0" i="0">
                <a:solidFill>
                  <a:schemeClr val="accent2"/>
                </a:solidFill>
                <a:latin typeface="Corbel"/>
                <a:ea typeface="Corbel"/>
                <a:cs typeface="Corbel"/>
                <a:sym typeface="Corbel"/>
              </a:rPr>
              <a:t>Ατομικές Διαφορές: </a:t>
            </a:r>
            <a:r>
              <a:rPr lang="el-GR" b="0" i="0">
                <a:solidFill>
                  <a:srgbClr val="7F7F7F"/>
                </a:solidFill>
                <a:latin typeface="Corbel"/>
                <a:ea typeface="Corbel"/>
                <a:cs typeface="Corbel"/>
                <a:sym typeface="Corbel"/>
              </a:rPr>
              <a:t>Nontasters και Supertasters</a:t>
            </a:r>
            <a:endParaRPr>
              <a:solidFill>
                <a:srgbClr val="7F7F7F"/>
              </a:solidFill>
              <a:latin typeface="Corbel"/>
              <a:ea typeface="Corbel"/>
              <a:cs typeface="Corbel"/>
              <a:sym typeface="Corbel"/>
            </a:endParaRPr>
          </a:p>
        </p:txBody>
      </p:sp>
      <p:sp>
        <p:nvSpPr>
          <p:cNvPr id="689" name="Google Shape;689;p64"/>
          <p:cNvSpPr txBox="1"/>
          <p:nvPr/>
        </p:nvSpPr>
        <p:spPr>
          <a:xfrm>
            <a:off x="490330" y="2149017"/>
            <a:ext cx="7076661" cy="4708981"/>
          </a:xfrm>
          <a:prstGeom prst="rect">
            <a:avLst/>
          </a:prstGeom>
          <a:noFill/>
          <a:ln>
            <a:noFill/>
          </a:ln>
        </p:spPr>
        <p:txBody>
          <a:bodyPr spcFirstLastPara="1" wrap="square" lIns="91425" tIns="45700" rIns="91425" bIns="45700" anchor="t" anchorCtr="0">
            <a:spAutoFit/>
          </a:bodyPr>
          <a:lstStyle/>
          <a:p>
            <a:pPr marL="342900" marR="0" lvl="0" indent="-342900" algn="just" rtl="0">
              <a:spcBef>
                <a:spcPts val="0"/>
              </a:spcBef>
              <a:spcAft>
                <a:spcPts val="0"/>
              </a:spcAft>
              <a:buClr>
                <a:schemeClr val="dk1"/>
              </a:buClr>
              <a:buSzPts val="2000"/>
              <a:buFont typeface="Noto Sans Symbols"/>
              <a:buChar char="▪"/>
            </a:pPr>
            <a:r>
              <a:rPr lang="el-GR" sz="2000">
                <a:solidFill>
                  <a:schemeClr val="dk1"/>
                </a:solidFill>
                <a:latin typeface="Corbel"/>
                <a:ea typeface="Corbel"/>
                <a:cs typeface="Corbel"/>
                <a:sym typeface="Corbel"/>
              </a:rPr>
              <a:t>Ορισμένες γενετικές διαφορές στην ευαισθησία στις γεύσεις υπάρχουν μεταξύ των ατόμων. Η έρευνα δείχνει ότι οι άνθρωποι διαφέρουν στις αντιδράσεις τους σε δύο πικρές ενώσεις που ονομάζονται φαινυλθειοκαρβαμίδιο (PTC) και 6-η-προπυλθειουρακίλη (PROF). </a:t>
            </a:r>
            <a:endParaRPr/>
          </a:p>
          <a:p>
            <a:pPr marL="342900" marR="0" lvl="0" indent="-215900" algn="just" rtl="0">
              <a:spcBef>
                <a:spcPts val="0"/>
              </a:spcBef>
              <a:spcAft>
                <a:spcPts val="0"/>
              </a:spcAft>
              <a:buClr>
                <a:schemeClr val="dk1"/>
              </a:buClr>
              <a:buSzPts val="2000"/>
              <a:buFont typeface="Noto Sans Symbols"/>
              <a:buNone/>
            </a:pPr>
            <a:endParaRPr sz="2000">
              <a:solidFill>
                <a:schemeClr val="dk1"/>
              </a:solidFill>
              <a:latin typeface="Corbel"/>
              <a:ea typeface="Corbel"/>
              <a:cs typeface="Corbel"/>
              <a:sym typeface="Corbel"/>
            </a:endParaRPr>
          </a:p>
          <a:p>
            <a:pPr marL="342900" marR="0" lvl="0" indent="-342900" algn="just" rtl="0">
              <a:spcBef>
                <a:spcPts val="0"/>
              </a:spcBef>
              <a:spcAft>
                <a:spcPts val="0"/>
              </a:spcAft>
              <a:buClr>
                <a:schemeClr val="dk1"/>
              </a:buClr>
              <a:buSzPts val="2000"/>
              <a:buFont typeface="Noto Sans Symbols"/>
              <a:buChar char="▪"/>
            </a:pPr>
            <a:r>
              <a:rPr lang="el-GR" sz="2000">
                <a:solidFill>
                  <a:schemeClr val="dk1"/>
                </a:solidFill>
                <a:latin typeface="Corbel"/>
                <a:ea typeface="Corbel"/>
                <a:cs typeface="Corbel"/>
                <a:sym typeface="Corbel"/>
              </a:rPr>
              <a:t>Όταν χορηγείται PTC-εμποτισμένο χαρτί ή PROP σε υγρή μορφή, μερικοί άνθρωποι δεν μπορούν να το δοκιμάσουν και θεωρούνται ως nontasters. άλλοι mediumtasters, ενώ άλλοι είναι supertasters. </a:t>
            </a:r>
            <a:endParaRPr/>
          </a:p>
          <a:p>
            <a:pPr marL="0" marR="0" lvl="0" indent="0" algn="just" rtl="0">
              <a:spcBef>
                <a:spcPts val="0"/>
              </a:spcBef>
              <a:spcAft>
                <a:spcPts val="0"/>
              </a:spcAft>
              <a:buNone/>
            </a:pPr>
            <a:endParaRPr sz="2000">
              <a:solidFill>
                <a:schemeClr val="dk1"/>
              </a:solidFill>
              <a:latin typeface="Corbel"/>
              <a:ea typeface="Corbel"/>
              <a:cs typeface="Corbel"/>
              <a:sym typeface="Corbel"/>
            </a:endParaRPr>
          </a:p>
          <a:p>
            <a:pPr marL="342900" marR="0" lvl="0" indent="-342900" algn="just" rtl="0">
              <a:spcBef>
                <a:spcPts val="0"/>
              </a:spcBef>
              <a:spcAft>
                <a:spcPts val="0"/>
              </a:spcAft>
              <a:buClr>
                <a:schemeClr val="dk1"/>
              </a:buClr>
              <a:buSzPts val="2000"/>
              <a:buFont typeface="Noto Sans Symbols"/>
              <a:buChar char="▪"/>
            </a:pPr>
            <a:r>
              <a:rPr lang="el-GR" sz="2000">
                <a:solidFill>
                  <a:schemeClr val="dk1"/>
                </a:solidFill>
                <a:latin typeface="Corbel"/>
                <a:ea typeface="Corbel"/>
                <a:cs typeface="Corbel"/>
                <a:sym typeface="Corbel"/>
              </a:rPr>
              <a:t>Αυτές οι διαφορές μεταξύ των ατόμων μπορεί να σχετίζονται με διαφορές όσον αφορά τη δυνατότητα διάκρισης μεταξύ των τροφίμων και μπορεί να συμβάλλουν σε ορισμένες από τις διαφορές στη σύνδεση ορισμένων τροφίμων.</a:t>
            </a:r>
            <a:endParaRPr sz="2000">
              <a:solidFill>
                <a:schemeClr val="dk1"/>
              </a:solidFill>
              <a:latin typeface="Corbel"/>
              <a:ea typeface="Corbel"/>
              <a:cs typeface="Corbel"/>
              <a:sym typeface="Corbel"/>
            </a:endParaRPr>
          </a:p>
        </p:txBody>
      </p:sp>
      <p:pic>
        <p:nvPicPr>
          <p:cNvPr id="690" name="Google Shape;690;p64"/>
          <p:cNvPicPr preferRelativeResize="0"/>
          <p:nvPr/>
        </p:nvPicPr>
        <p:blipFill rotWithShape="1">
          <a:blip r:embed="rId3">
            <a:alphaModFix/>
          </a:blip>
          <a:srcRect l="6305" r="7449" b="7999"/>
          <a:stretch/>
        </p:blipFill>
        <p:spPr>
          <a:xfrm>
            <a:off x="7726017" y="3098776"/>
            <a:ext cx="3975653" cy="2809461"/>
          </a:xfrm>
          <a:prstGeom prst="rect">
            <a:avLst/>
          </a:prstGeom>
          <a:noFill/>
          <a:ln>
            <a:noFill/>
          </a:ln>
          <a:effectLst>
            <a:outerShdw blurRad="149987" dist="250190" dir="8460000" algn="ctr">
              <a:srgbClr val="000000">
                <a:alpha val="27843"/>
              </a:srgbClr>
            </a:outerShdw>
          </a:effectLst>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694"/>
        <p:cNvGrpSpPr/>
        <p:nvPr/>
      </p:nvGrpSpPr>
      <p:grpSpPr>
        <a:xfrm>
          <a:off x="0" y="0"/>
          <a:ext cx="0" cy="0"/>
          <a:chOff x="0" y="0"/>
          <a:chExt cx="0" cy="0"/>
        </a:xfrm>
      </p:grpSpPr>
      <p:sp>
        <p:nvSpPr>
          <p:cNvPr id="695" name="Google Shape;695;p65"/>
          <p:cNvSpPr txBox="1"/>
          <p:nvPr/>
        </p:nvSpPr>
        <p:spPr>
          <a:xfrm>
            <a:off x="1305337" y="393964"/>
            <a:ext cx="9210261"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3600" b="1">
                <a:solidFill>
                  <a:schemeClr val="accent2"/>
                </a:solidFill>
                <a:latin typeface="Corbel"/>
                <a:ea typeface="Corbel"/>
                <a:cs typeface="Corbel"/>
                <a:sym typeface="Corbel"/>
              </a:rPr>
              <a:t>Ευχαριστώ για την προσοχή σας!</a:t>
            </a:r>
            <a:endParaRPr sz="3600" b="1">
              <a:solidFill>
                <a:schemeClr val="accent2"/>
              </a:solidFill>
              <a:latin typeface="Corbel"/>
              <a:ea typeface="Corbel"/>
              <a:cs typeface="Corbel"/>
              <a:sym typeface="Corbel"/>
            </a:endParaRPr>
          </a:p>
        </p:txBody>
      </p:sp>
      <p:pic>
        <p:nvPicPr>
          <p:cNvPr id="696" name="Google Shape;696;p65"/>
          <p:cNvPicPr preferRelativeResize="0"/>
          <p:nvPr/>
        </p:nvPicPr>
        <p:blipFill rotWithShape="1">
          <a:blip r:embed="rId3">
            <a:alphaModFix/>
          </a:blip>
          <a:srcRect/>
          <a:stretch/>
        </p:blipFill>
        <p:spPr>
          <a:xfrm>
            <a:off x="3987518" y="1339022"/>
            <a:ext cx="3845897" cy="5373757"/>
          </a:xfrm>
          <a:prstGeom prst="rect">
            <a:avLst/>
          </a:prstGeom>
          <a:noFill/>
          <a:ln>
            <a:noFill/>
          </a:ln>
        </p:spPr>
      </p:pic>
      <p:sp>
        <p:nvSpPr>
          <p:cNvPr id="697" name="Google Shape;697;p65"/>
          <p:cNvSpPr txBox="1"/>
          <p:nvPr/>
        </p:nvSpPr>
        <p:spPr>
          <a:xfrm>
            <a:off x="4108169" y="1828799"/>
            <a:ext cx="1842052"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2400" b="1">
                <a:solidFill>
                  <a:schemeClr val="dk1"/>
                </a:solidFill>
                <a:latin typeface="Corbel"/>
                <a:ea typeface="Corbel"/>
                <a:cs typeface="Corbel"/>
                <a:sym typeface="Corbel"/>
              </a:rPr>
              <a:t>Ερωτήσεις;</a:t>
            </a:r>
            <a:endParaRPr sz="2400" b="1">
              <a:solidFill>
                <a:schemeClr val="dk1"/>
              </a:solidFill>
              <a:latin typeface="Corbel"/>
              <a:ea typeface="Corbel"/>
              <a:cs typeface="Corbel"/>
              <a:sym typeface="Corbel"/>
            </a:endParaRPr>
          </a:p>
        </p:txBody>
      </p:sp>
    </p:spTree>
  </p:cSld>
  <p:clrMapOvr>
    <a:masterClrMapping/>
  </p:clrMapOvr>
</p:sld>
</file>

<file path=ppt/theme/theme1.xml><?xml version="1.0" encoding="utf-8"?>
<a:theme xmlns:a="http://schemas.openxmlformats.org/drawingml/2006/main" name="AccentBoxVTI">
  <a:themeElements>
    <a:clrScheme name="AccentBoxVTI">
      <a:dk1>
        <a:srgbClr val="000000"/>
      </a:dk1>
      <a:lt1>
        <a:srgbClr val="FFFFFF"/>
      </a:lt1>
      <a:dk2>
        <a:srgbClr val="262626"/>
      </a:dk2>
      <a:lt2>
        <a:srgbClr val="FFFFFF"/>
      </a:lt2>
      <a:accent1>
        <a:srgbClr val="F5A700"/>
      </a:accent1>
      <a:accent2>
        <a:srgbClr val="00A5AB"/>
      </a:accent2>
      <a:accent3>
        <a:srgbClr val="09963B"/>
      </a:accent3>
      <a:accent4>
        <a:srgbClr val="E64823"/>
      </a:accent4>
      <a:accent5>
        <a:srgbClr val="9C6A6A"/>
      </a:accent5>
      <a:accent6>
        <a:srgbClr val="824F8C"/>
      </a:accent6>
      <a:hlink>
        <a:srgbClr val="2998E3"/>
      </a:hlink>
      <a:folHlink>
        <a:srgbClr val="7F723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TotalTime>
  <Words>3305</Words>
  <Application>Microsoft Office PowerPoint</Application>
  <PresentationFormat>Widescreen</PresentationFormat>
  <Paragraphs>222</Paragraphs>
  <Slides>65</Slides>
  <Notes>65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65</vt:i4>
      </vt:variant>
    </vt:vector>
  </HeadingPairs>
  <TitlesOfParts>
    <vt:vector size="72" baseType="lpstr">
      <vt:lpstr>Corbel</vt:lpstr>
      <vt:lpstr>Calibri</vt:lpstr>
      <vt:lpstr>Arial</vt:lpstr>
      <vt:lpstr>Avenir</vt:lpstr>
      <vt:lpstr>Noto Sans Symbols</vt:lpstr>
      <vt:lpstr>Quattrocento Sans</vt:lpstr>
      <vt:lpstr>AccentBoxVTI</vt:lpstr>
      <vt:lpstr>Διατροφική Αγωγή &amp; Διατροφικές Συνήθειες  ΕΔΔ506</vt:lpstr>
      <vt:lpstr>Περιεχόμενο μαθήματος</vt:lpstr>
      <vt:lpstr>Τρόπος αξιολόγησης</vt:lpstr>
      <vt:lpstr>Συγγράμματα</vt:lpstr>
      <vt:lpstr>Ένας Σύγχρονος Ορισμός της Διατροφικής Αγωγής</vt:lpstr>
      <vt:lpstr>Ένας Σύγχρονος Ορισμός της Διατροφικής Αγωγής</vt:lpstr>
      <vt:lpstr>Συνδυασμός Εκπαιδευτικών Στρατηγικών</vt:lpstr>
      <vt:lpstr>PowerPoint Presentation</vt:lpstr>
      <vt:lpstr>Εκπαίδευση</vt:lpstr>
      <vt:lpstr>Στόχος διατροφικής αγωγής</vt:lpstr>
      <vt:lpstr>Ένας Σύγχρονος Ορισμός της Διατροφικής Αγωγής</vt:lpstr>
      <vt:lpstr>Περιβαλλοντικές υποστηρίξεις</vt:lpstr>
      <vt:lpstr>Επίτευξη υποστηρικτικού περιβάλλοντος</vt:lpstr>
      <vt:lpstr>Επίτευξη υποστηρικτικού περιβάλλοντος</vt:lpstr>
      <vt:lpstr>Ένας Σύγχρονος Ορισμός της Διατροφικής Αγωγής</vt:lpstr>
      <vt:lpstr>Σχεδίαση</vt:lpstr>
      <vt:lpstr>Σχεδίαση</vt:lpstr>
      <vt:lpstr>Ένας Σύγχρονος Ορισμός της Διατροφικής Αγωγής</vt:lpstr>
      <vt:lpstr>Διευκόλυνση</vt:lpstr>
      <vt:lpstr>Πώς και γιατί αλλάζουν οι άνθρωποι;</vt:lpstr>
      <vt:lpstr>Διατροφική εκπαίδευση</vt:lpstr>
      <vt:lpstr>Η ενίσχυση κινήτρων επιτυγχάνεται:</vt:lpstr>
      <vt:lpstr> Η διευκόλυνση ικανότητας για δράση επιτυγχάνεται:</vt:lpstr>
      <vt:lpstr>PowerPoint Presentation</vt:lpstr>
      <vt:lpstr>Ένας Σύγχρονος Ορισμός της Διατροφικής Αγωγής</vt:lpstr>
      <vt:lpstr>Εθελοντικά </vt:lpstr>
      <vt:lpstr>Εθελοντικά </vt:lpstr>
      <vt:lpstr>Ένας Σύγχρονος Ορισμός της Διατροφικής Αγωγής</vt:lpstr>
      <vt:lpstr>PowerPoint Presentation</vt:lpstr>
      <vt:lpstr>PowerPoint Presentation</vt:lpstr>
      <vt:lpstr>Δράσεις: ορισμός</vt:lpstr>
      <vt:lpstr>Πρακτικές: ορισμός </vt:lpstr>
      <vt:lpstr>Ποιες συμπεριφορές βλέπετε στις Food Based Dietary Guidelines διαφόρων χωρών;  </vt:lpstr>
      <vt:lpstr>ΦΙΛΑΝΔΙΑ</vt:lpstr>
      <vt:lpstr>PowerPoint Presentation</vt:lpstr>
      <vt:lpstr>Ελβετία</vt:lpstr>
      <vt:lpstr>Περού</vt:lpstr>
      <vt:lpstr>Ιαπωνία</vt:lpstr>
      <vt:lpstr>Ιράν</vt:lpstr>
      <vt:lpstr>Ένας Σύγχρονος Ορισμός της Διατροφικής Αγωγής</vt:lpstr>
      <vt:lpstr>Υγεία και ευεξία</vt:lpstr>
      <vt:lpstr>Ένας Σύγχρονος Ορισμός της Διατροφικής Αγωγής</vt:lpstr>
      <vt:lpstr>Πολλαπλοί τρόποι   </vt:lpstr>
      <vt:lpstr>Πολλαπλοί τρόποι (Παραδείγματα)  </vt:lpstr>
      <vt:lpstr>Δράσεις σε θεσμικό, κοινοτικό και  πολιτικό επίπεδο</vt:lpstr>
      <vt:lpstr>Περίληψη ενός σύγχρονου ορισμού της διατροφικής αγωγής</vt:lpstr>
      <vt:lpstr>Ενίσχυση Κινήτρου &amp; Ενδυνάμωση για την Αλλαγή: «Γιατί να» Λάβω Δράση</vt:lpstr>
      <vt:lpstr>Πληροφορίες ως κίνητρα</vt:lpstr>
      <vt:lpstr>Πληροφορίες ως κίνητρα</vt:lpstr>
      <vt:lpstr>Έτσι, η διατροφική αγωγή εστιάζει στην ενίσχυση της κινητοποίησης των ανθρώπων με την παροχή επιστημονικά βασισμένων πληροφοριών για τα οφέλη της δράσης, δίνοντας έμφαση στην αυτο-κατανόηση και την αναζήτηση των λόγων για τη λήψης δράσης, και κυρίως αφού ληφθούν υπόψη οι ευρύτεροι στόχοι που έχουν για τη ζωή τους οι άνθρωποι καθώς επίσης και οι ευρύτερες πολιτισμικές τους προσδοκίες.</vt:lpstr>
      <vt:lpstr>Διευκολύνοντας την Ικανότητα για Αλλαγή «Πώς-να» Λάβω Δράση. </vt:lpstr>
      <vt:lpstr>Διευκολύνοντας την Ικανότητα για Αλλαγή «Πως-να» Λάβω Δράση. </vt:lpstr>
      <vt:lpstr>Αποτελεσματικότητα της  διατροφικής αγωγής</vt:lpstr>
      <vt:lpstr>PowerPoint Presentation</vt:lpstr>
      <vt:lpstr>Ανάλυση κόστους - οφέλους</vt:lpstr>
      <vt:lpstr>Ανάλυση κόστους-αποτελεσματικότητας</vt:lpstr>
      <vt:lpstr>Καθοριστικοί Παράγοντες που Σχετίζονται με τα Τρόφιμα:</vt:lpstr>
      <vt:lpstr>Βιολογικά καθορισμένες προδιαθέσεις συμπεριφοράς</vt:lpstr>
      <vt:lpstr>Οι βασικές γεύσεις</vt:lpstr>
      <vt:lpstr>Καθολικές βιολογικές προτιμήσεις</vt:lpstr>
      <vt:lpstr>PowerPoint Presentation</vt:lpstr>
      <vt:lpstr>Επιπλέον γεύσεις</vt:lpstr>
      <vt:lpstr>PowerPoint Presentation</vt:lpstr>
      <vt:lpstr>Ατομικές Διαφορές: Nontasters και Supertasters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FAPPA EVANGELIA</dc:creator>
  <cp:lastModifiedBy>Evaggelia Fappa</cp:lastModifiedBy>
  <cp:revision>2</cp:revision>
  <dcterms:created xsi:type="dcterms:W3CDTF">2022-09-22T09:19:19Z</dcterms:created>
  <dcterms:modified xsi:type="dcterms:W3CDTF">2026-10-05T10:42:28Z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