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9"/>
  </p:notesMasterIdLst>
  <p:handoutMasterIdLst>
    <p:handoutMasterId r:id="rId20"/>
  </p:handoutMasterIdLst>
  <p:sldIdLst>
    <p:sldId id="506" r:id="rId5"/>
    <p:sldId id="547" r:id="rId6"/>
    <p:sldId id="550" r:id="rId7"/>
    <p:sldId id="551" r:id="rId8"/>
    <p:sldId id="552" r:id="rId9"/>
    <p:sldId id="553" r:id="rId10"/>
    <p:sldId id="554" r:id="rId11"/>
    <p:sldId id="555" r:id="rId12"/>
    <p:sldId id="556" r:id="rId13"/>
    <p:sldId id="557" r:id="rId14"/>
    <p:sldId id="558" r:id="rId15"/>
    <p:sldId id="559" r:id="rId16"/>
    <p:sldId id="560" r:id="rId17"/>
    <p:sldId id="53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PPA EVANGELIA" initials="FE" lastIdx="1" clrIdx="0">
    <p:extLst>
      <p:ext uri="{19B8F6BF-5375-455C-9EA6-DF929625EA0E}">
        <p15:presenceInfo xmlns:p15="http://schemas.microsoft.com/office/powerpoint/2012/main" userId="S::efappa@mitropolitiko.edu.gr::44f149c7-29bf-49dd-a3ff-fd4fedb8d0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9900"/>
    <a:srgbClr val="CCFFFF"/>
    <a:srgbClr val="00D1D6"/>
    <a:srgbClr val="9AD5EA"/>
    <a:srgbClr val="A6C9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660"/>
  </p:normalViewPr>
  <p:slideViewPr>
    <p:cSldViewPr snapToGrid="0">
      <p:cViewPr varScale="1">
        <p:scale>
          <a:sx n="71" d="100"/>
          <a:sy n="71" d="100"/>
        </p:scale>
        <p:origin x="380" y="48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60" d="100"/>
          <a:sy n="60" d="100"/>
        </p:scale>
        <p:origin x="3187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47F05-0506-494A-8060-3F395B947DF9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61E857-36B8-43F1-9D87-FE508167BC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C0A13-3F3D-45D4-B17C-1E0ACF36A6FB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AAAB6-A2C6-4A85-A3A1-98EFBA61C96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effectLst/>
              <a:latin typeface="Segoe UI" panose="020B0502040204020203" pitchFamily="34" charset="0"/>
            </a:endParaRPr>
          </a:p>
          <a:p>
            <a:r>
              <a:rPr lang="en-US" dirty="0"/>
              <a:t>ID=d924773e-9a16-4d6d-9803-8cb819e99682
Recipe=text_billboard
Type=TextOnly
Variant=0
FamilyID=AccentBoxWalbaum_Zero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AA36B1-75F6-458C-B388-8BC01E9857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anchor="ctr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4" y="3355848"/>
            <a:ext cx="6272784" cy="2825496"/>
          </a:xfr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anchor="b"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anchor="ctr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33" name="Picture Placeholder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  <a:p>
            <a:pPr lvl="1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anchor="ctr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anchor="ctr"/>
          <a:lstStyle>
            <a:lvl1pPr algn="ctr">
              <a:buNone/>
              <a:defRPr sz="900"/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r>
              <a:rPr lang="en-US" dirty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A5C87-DF58-40C8-B092-1DE63DB454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ΔΙΑΔΙΚΑΣΙΑ ΔΙΑΤΡΟΦΙΚΗΣ ΑΓΩΓΗΣ «</a:t>
            </a:r>
            <a:r>
              <a:rPr lang="en-US" sz="2400" dirty="0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DESIGN</a:t>
            </a:r>
            <a:r>
              <a:rPr lang="el-GR" sz="2400" dirty="0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»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>
                <a:latin typeface="Corbel" panose="020B0503020204020204" pitchFamily="34" charset="0"/>
                <a:cs typeface="Calibri" panose="020F0502020204030204" pitchFamily="34" charset="0"/>
              </a:rPr>
              <a:t>Διατροφική Αγωγή</a:t>
            </a:r>
            <a:r>
              <a:rPr lang="en-US" dirty="0"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l-GR" dirty="0">
                <a:latin typeface="Corbel" panose="020B0503020204020204" pitchFamily="34" charset="0"/>
                <a:cs typeface="Calibri" panose="020F0502020204030204" pitchFamily="34" charset="0"/>
              </a:rPr>
              <a:t>&amp; Διατροφικές Συνήθειες</a:t>
            </a:r>
            <a:br>
              <a:rPr lang="el-GR" dirty="0">
                <a:latin typeface="Corbel" panose="020B0503020204020204" pitchFamily="34" charset="0"/>
                <a:cs typeface="Calibri" panose="020F0502020204030204" pitchFamily="34" charset="0"/>
              </a:rPr>
            </a:br>
            <a:r>
              <a:rPr lang="el-GR" sz="2000" dirty="0">
                <a:latin typeface="Corbel" panose="020B0503020204020204" pitchFamily="34" charset="0"/>
                <a:cs typeface="Calibri" panose="020F0502020204030204" pitchFamily="34" charset="0"/>
              </a:rPr>
              <a:t>ΕΔΔ506</a:t>
            </a:r>
            <a:endParaRPr lang="en-US" sz="2000" dirty="0">
              <a:latin typeface="Corbel" panose="020B0503020204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F10B0-DA42-F153-B7C1-5496813F63DD}"/>
              </a:ext>
            </a:extLst>
          </p:cNvPr>
          <p:cNvSpPr txBox="1"/>
          <p:nvPr/>
        </p:nvSpPr>
        <p:spPr>
          <a:xfrm>
            <a:off x="834887" y="163586"/>
            <a:ext cx="450410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400" dirty="0"/>
              <a:t>ΤΜΗΜΑ ΕΠΙΣΤΗΜΗΣ </a:t>
            </a:r>
          </a:p>
          <a:p>
            <a:r>
              <a:rPr lang="el-GR" sz="1400" dirty="0"/>
              <a:t>ΔΙΑΤΡΟΦΗΣ ΚΑΙ ΔΙΑΙΤΟΛΟΓΙΑΣ</a:t>
            </a:r>
            <a:endParaRPr lang="en-US" sz="1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B442C5-A06F-22A8-B769-B1B693EE8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11"/>
            <a:ext cx="834887" cy="84617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CE858A-9A7E-CA94-F9FA-432B574ABDE0}"/>
              </a:ext>
            </a:extLst>
          </p:cNvPr>
          <p:cNvSpPr txBox="1"/>
          <p:nvPr/>
        </p:nvSpPr>
        <p:spPr>
          <a:xfrm>
            <a:off x="209007" y="6048083"/>
            <a:ext cx="3956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orbel" panose="020B0503020204020204" pitchFamily="34" charset="0"/>
                <a:cs typeface="Calibri" panose="020F0502020204030204" pitchFamily="34" charset="0"/>
              </a:rPr>
              <a:t>Ευαγγελία Φάππα </a:t>
            </a:r>
          </a:p>
          <a:p>
            <a:r>
              <a:rPr lang="el-GR" dirty="0">
                <a:latin typeface="Corbel" panose="020B0503020204020204" pitchFamily="34" charset="0"/>
                <a:cs typeface="Calibri" panose="020F0502020204030204" pitchFamily="34" charset="0"/>
              </a:rPr>
              <a:t>Διαιτολόγος - Διατροφολόγος, PhD</a:t>
            </a:r>
          </a:p>
        </p:txBody>
      </p:sp>
    </p:spTree>
    <p:extLst>
      <p:ext uri="{BB962C8B-B14F-4D97-AF65-F5344CB8AC3E}">
        <p14:creationId xmlns:p14="http://schemas.microsoft.com/office/powerpoint/2010/main" val="119424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DF3256A-DAFE-2905-B671-1118DC27B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39" b="4541"/>
          <a:stretch/>
        </p:blipFill>
        <p:spPr>
          <a:xfrm>
            <a:off x="1060174" y="0"/>
            <a:ext cx="9886122" cy="6858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5301C87-3E62-C8F4-0EAD-D49399BB968B}"/>
              </a:ext>
            </a:extLst>
          </p:cNvPr>
          <p:cNvSpPr/>
          <p:nvPr/>
        </p:nvSpPr>
        <p:spPr>
          <a:xfrm>
            <a:off x="5632174" y="808383"/>
            <a:ext cx="2703445" cy="1550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b="0" i="0" dirty="0">
                <a:solidFill>
                  <a:srgbClr val="222222"/>
                </a:solidFill>
                <a:effectLst/>
                <a:latin typeface="Corbel" panose="020B0503020204020204" pitchFamily="34" charset="0"/>
              </a:rPr>
              <a:t>Η διατροφική αγωγή είναι πιο πιθανό να είναι αποτελεσματική όταν έχει σχεδιαστεί προσεκτικά</a:t>
            </a:r>
            <a:r>
              <a:rPr lang="en-US" sz="2000" b="0" i="0" dirty="0">
                <a:solidFill>
                  <a:srgbClr val="222222"/>
                </a:solidFill>
                <a:effectLst/>
                <a:latin typeface="Corbel" panose="020B0503020204020204" pitchFamily="34" charset="0"/>
              </a:rPr>
              <a:t>.</a:t>
            </a:r>
            <a:endParaRPr lang="en-US" sz="20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64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91908-E4F8-26A6-DC1C-6F46EEE52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800" b="0" i="0" dirty="0">
                <a:solidFill>
                  <a:schemeClr val="accent2"/>
                </a:solidFill>
                <a:effectLst/>
                <a:latin typeface="Corbel" panose="020B0503020204020204" pitchFamily="34" charset="0"/>
              </a:rPr>
              <a:t>Η ΔΙΑΔΙΚΑΣΙΑ ΔΙΑΤΡΟΦΙΚΗΣ ΑΓΩΓΗΣ </a:t>
            </a:r>
            <a:r>
              <a:rPr lang="el-GR" sz="2800" b="0" i="0" dirty="0">
                <a:solidFill>
                  <a:schemeClr val="accent1"/>
                </a:solidFill>
                <a:effectLst/>
                <a:latin typeface="Corbel" panose="020B0503020204020204" pitchFamily="34" charset="0"/>
              </a:rPr>
              <a:t>"DESIGN" </a:t>
            </a:r>
            <a:r>
              <a:rPr lang="el-GR" sz="2800" b="0" i="0" dirty="0">
                <a:solidFill>
                  <a:schemeClr val="accent2"/>
                </a:solidFill>
                <a:effectLst/>
                <a:latin typeface="Corbel" panose="020B0503020204020204" pitchFamily="34" charset="0"/>
              </a:rPr>
              <a:t>ΓΙΑ ΑΠΟΤΕΛΕΣΜΑΤΙΚΗ ΔΙΑΤΡΟΦΙΚΗ ΑΓΩΓΗ</a:t>
            </a:r>
            <a:endParaRPr lang="en-US" sz="2800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E14B4-C8A3-978E-4E89-8AE19FB8DDF0}"/>
              </a:ext>
            </a:extLst>
          </p:cNvPr>
          <p:cNvSpPr txBox="1"/>
          <p:nvPr/>
        </p:nvSpPr>
        <p:spPr>
          <a:xfrm>
            <a:off x="1383293" y="3465671"/>
            <a:ext cx="2556040" cy="1464231"/>
          </a:xfrm>
          <a:prstGeom prst="round2Diag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l-GR" sz="2000" b="0" i="0" dirty="0">
                <a:solidFill>
                  <a:schemeClr val="tx2"/>
                </a:solidFill>
                <a:effectLst/>
                <a:latin typeface="Corbel" panose="020B0503020204020204" pitchFamily="34" charset="0"/>
              </a:rPr>
              <a:t>Ο σχεδιασμός διατροφικής αγωγής είναι ταυτόχρονα τέχνη </a:t>
            </a:r>
            <a:r>
              <a:rPr lang="en-US" sz="2000" b="0" i="0" dirty="0">
                <a:solidFill>
                  <a:schemeClr val="tx2"/>
                </a:solidFill>
                <a:effectLst/>
                <a:latin typeface="Corbel" panose="020B0503020204020204" pitchFamily="34" charset="0"/>
              </a:rPr>
              <a:t>&amp;</a:t>
            </a:r>
            <a:r>
              <a:rPr lang="el-GR" sz="2000" b="0" i="0" dirty="0">
                <a:solidFill>
                  <a:schemeClr val="tx2"/>
                </a:solidFill>
                <a:effectLst/>
                <a:latin typeface="Corbel" panose="020B0503020204020204" pitchFamily="34" charset="0"/>
              </a:rPr>
              <a:t> επιστήμη. </a:t>
            </a:r>
            <a:endParaRPr lang="en-US" sz="2000" dirty="0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690378-147C-395B-0EB5-EB87A0B4C454}"/>
              </a:ext>
            </a:extLst>
          </p:cNvPr>
          <p:cNvSpPr txBox="1"/>
          <p:nvPr/>
        </p:nvSpPr>
        <p:spPr>
          <a:xfrm>
            <a:off x="4203610" y="2304489"/>
            <a:ext cx="4239127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orbel" panose="020B0503020204020204" pitchFamily="34" charset="0"/>
              </a:rPr>
              <a:t>Η συστηματική διαδικασία βασισμένη σε έρευνα και αποδείξεις βελτιώνει τις ευκαιρίες μας να αναπτύξουμε μία διατροφική αγωγή που να είναι αποτελεσματική.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2F368-9CF5-11DA-0CAB-1830935550F1}"/>
              </a:ext>
            </a:extLst>
          </p:cNvPr>
          <p:cNvSpPr txBox="1"/>
          <p:nvPr/>
        </p:nvSpPr>
        <p:spPr>
          <a:xfrm>
            <a:off x="8931022" y="2821816"/>
            <a:ext cx="1366078" cy="442674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l-GR" sz="2000" dirty="0">
                <a:solidFill>
                  <a:schemeClr val="accent2"/>
                </a:solidFill>
                <a:latin typeface="Corbel" panose="020B0503020204020204" pitchFamily="34" charset="0"/>
              </a:rPr>
              <a:t>Επιστήμη </a:t>
            </a:r>
            <a:endParaRPr lang="en-US" sz="2000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4A045B-FA41-2689-6DA8-5D1CF3A02872}"/>
              </a:ext>
            </a:extLst>
          </p:cNvPr>
          <p:cNvSpPr txBox="1"/>
          <p:nvPr/>
        </p:nvSpPr>
        <p:spPr>
          <a:xfrm>
            <a:off x="4190910" y="4555034"/>
            <a:ext cx="4239127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orbel" panose="020B0503020204020204" pitchFamily="34" charset="0"/>
              </a:rPr>
              <a:t>Η συστηματική διαδικασία παρέχει ένα ευρύ πλαίσιο για το πώς να προχωρήσουμε, μας απελευθερώνει στο να είμαστε δημιουργικοί στην ανάπτυξη συναρπαστικών δραστηριοτήτων κατάλληλων για το ακροατήριό μας.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C69D6ADF-0ED5-A489-E658-BE7816A7C261}"/>
              </a:ext>
            </a:extLst>
          </p:cNvPr>
          <p:cNvSpPr/>
          <p:nvPr/>
        </p:nvSpPr>
        <p:spPr>
          <a:xfrm>
            <a:off x="8486858" y="2866426"/>
            <a:ext cx="552452" cy="369332"/>
          </a:xfrm>
          <a:prstGeom prst="mathEqual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Equals 16">
            <a:extLst>
              <a:ext uri="{FF2B5EF4-FFF2-40B4-BE49-F238E27FC236}">
                <a16:creationId xmlns:a16="http://schemas.microsoft.com/office/drawing/2014/main" id="{75F8EA52-E23B-1E65-C4E1-1AC5B9A64C19}"/>
              </a:ext>
            </a:extLst>
          </p:cNvPr>
          <p:cNvSpPr/>
          <p:nvPr/>
        </p:nvSpPr>
        <p:spPr>
          <a:xfrm>
            <a:off x="8490122" y="5284202"/>
            <a:ext cx="552452" cy="369332"/>
          </a:xfrm>
          <a:prstGeom prst="mathEqual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E57070-0F46-04A1-4BC8-34D2D95F623A}"/>
              </a:ext>
            </a:extLst>
          </p:cNvPr>
          <p:cNvSpPr txBox="1"/>
          <p:nvPr/>
        </p:nvSpPr>
        <p:spPr>
          <a:xfrm>
            <a:off x="9000082" y="5210860"/>
            <a:ext cx="1228222" cy="442674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chemeClr val="accent2"/>
                </a:solidFill>
                <a:latin typeface="Corbel" panose="020B0503020204020204" pitchFamily="34" charset="0"/>
              </a:rPr>
              <a:t>Τέχνη</a:t>
            </a:r>
            <a:endParaRPr lang="en-US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930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91908-E4F8-26A6-DC1C-6F46EEE52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800" b="0" i="0" dirty="0">
                <a:solidFill>
                  <a:schemeClr val="accent2"/>
                </a:solidFill>
                <a:effectLst/>
                <a:latin typeface="Corbel" panose="020B0503020204020204" pitchFamily="34" charset="0"/>
              </a:rPr>
              <a:t>Η ΔΙΑΔΙΚΑΣΙΑ ΔΙΑΤΡΟΦΙΚΗΣ ΑΓΩΓΗΣ </a:t>
            </a:r>
            <a:r>
              <a:rPr lang="el-GR" sz="2800" b="0" i="0" dirty="0">
                <a:solidFill>
                  <a:schemeClr val="accent1"/>
                </a:solidFill>
                <a:effectLst/>
                <a:latin typeface="Corbel" panose="020B0503020204020204" pitchFamily="34" charset="0"/>
              </a:rPr>
              <a:t>"DESIGN" </a:t>
            </a:r>
            <a:r>
              <a:rPr lang="el-GR" sz="2800" b="0" i="0" dirty="0">
                <a:solidFill>
                  <a:schemeClr val="accent2"/>
                </a:solidFill>
                <a:effectLst/>
                <a:latin typeface="Corbel" panose="020B0503020204020204" pitchFamily="34" charset="0"/>
              </a:rPr>
              <a:t>ΓΙΑ ΑΠΟΤΕΛΕΣΜΑΤΙΚΗ ΔΙΑΤΡΟΦΙΚΗ ΑΓΩΓΗ</a:t>
            </a:r>
            <a:endParaRPr lang="en-US" sz="2800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5E14B4-C8A3-978E-4E89-8AE19FB8DDF0}"/>
              </a:ext>
            </a:extLst>
          </p:cNvPr>
          <p:cNvSpPr txBox="1"/>
          <p:nvPr/>
        </p:nvSpPr>
        <p:spPr>
          <a:xfrm>
            <a:off x="123660" y="3429000"/>
            <a:ext cx="2556040" cy="1464231"/>
          </a:xfrm>
          <a:prstGeom prst="round2Diag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l-GR" sz="2000" b="0" i="0" dirty="0">
                <a:solidFill>
                  <a:schemeClr val="tx2"/>
                </a:solidFill>
                <a:effectLst/>
                <a:latin typeface="Corbel" panose="020B0503020204020204" pitchFamily="34" charset="0"/>
              </a:rPr>
              <a:t>Ο σχεδιασμός διατροφικής αγωγής είναι ταυτόχρονα τέχνη </a:t>
            </a:r>
            <a:r>
              <a:rPr lang="en-US" sz="2000" b="0" i="0" dirty="0">
                <a:solidFill>
                  <a:schemeClr val="tx2"/>
                </a:solidFill>
                <a:effectLst/>
                <a:latin typeface="Corbel" panose="020B0503020204020204" pitchFamily="34" charset="0"/>
              </a:rPr>
              <a:t>&amp;</a:t>
            </a:r>
            <a:r>
              <a:rPr lang="el-GR" sz="2000" b="0" i="0" dirty="0">
                <a:solidFill>
                  <a:schemeClr val="tx2"/>
                </a:solidFill>
                <a:effectLst/>
                <a:latin typeface="Corbel" panose="020B0503020204020204" pitchFamily="34" charset="0"/>
              </a:rPr>
              <a:t> επιστήμη. </a:t>
            </a:r>
            <a:endParaRPr lang="en-US" sz="2000" dirty="0">
              <a:solidFill>
                <a:schemeClr val="tx2"/>
              </a:solidFill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690378-147C-395B-0EB5-EB87A0B4C454}"/>
              </a:ext>
            </a:extLst>
          </p:cNvPr>
          <p:cNvSpPr txBox="1"/>
          <p:nvPr/>
        </p:nvSpPr>
        <p:spPr>
          <a:xfrm>
            <a:off x="2943977" y="2267818"/>
            <a:ext cx="4239127" cy="14773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orbel" panose="020B0503020204020204" pitchFamily="34" charset="0"/>
              </a:rPr>
              <a:t>Η συστηματική διαδικασία βασισμένη σε έρευνα και αποδείξεις βελτιώνει τις ευκαιρίες μας να αναπτύξουμε μία διατροφική αγωγή που να είναι αποτελεσματική.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2F368-9CF5-11DA-0CAB-1830935550F1}"/>
              </a:ext>
            </a:extLst>
          </p:cNvPr>
          <p:cNvSpPr txBox="1"/>
          <p:nvPr/>
        </p:nvSpPr>
        <p:spPr>
          <a:xfrm>
            <a:off x="7671389" y="2785145"/>
            <a:ext cx="1366078" cy="442674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l-GR" sz="2000" dirty="0">
                <a:solidFill>
                  <a:schemeClr val="accent2"/>
                </a:solidFill>
                <a:latin typeface="Corbel" panose="020B0503020204020204" pitchFamily="34" charset="0"/>
              </a:rPr>
              <a:t>Επιστήμη </a:t>
            </a:r>
            <a:endParaRPr lang="en-US" sz="2000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4A045B-FA41-2689-6DA8-5D1CF3A02872}"/>
              </a:ext>
            </a:extLst>
          </p:cNvPr>
          <p:cNvSpPr txBox="1"/>
          <p:nvPr/>
        </p:nvSpPr>
        <p:spPr>
          <a:xfrm>
            <a:off x="2931277" y="4518363"/>
            <a:ext cx="4239127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Corbel" panose="020B0503020204020204" pitchFamily="34" charset="0"/>
              </a:rPr>
              <a:t>Η συστηματική διαδικασία παρέχει ένα ευρύ πλαίσιο για το πώς να προχωρήσουμε, μας απελευθερώνει στο να είμαστε δημιουργικοί στην ανάπτυξη συναρπαστικών δραστηριοτήτων κατάλληλων για το ακροατήριό μας.</a:t>
            </a:r>
            <a:endParaRPr lang="en-US" dirty="0">
              <a:latin typeface="Corbel" panose="020B05030202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27FAF1-0AB3-B956-10B6-436374DF90F5}"/>
              </a:ext>
            </a:extLst>
          </p:cNvPr>
          <p:cNvSpPr txBox="1"/>
          <p:nvPr/>
        </p:nvSpPr>
        <p:spPr>
          <a:xfrm>
            <a:off x="9037467" y="2841137"/>
            <a:ext cx="2911638" cy="280076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Η συστηματική διαδικασία καλείται Διαδικασία Διατροφικής Αγωγής </a:t>
            </a:r>
            <a:r>
              <a:rPr lang="el-GR" sz="1600" dirty="0">
                <a:solidFill>
                  <a:schemeClr val="accent2"/>
                </a:solidFill>
                <a:latin typeface="Corbel" panose="020B0503020204020204" pitchFamily="34" charset="0"/>
              </a:rPr>
              <a:t>"DESIGN". </a:t>
            </a:r>
            <a:r>
              <a:rPr lang="el-GR" sz="1600" dirty="0">
                <a:latin typeface="Corbel" panose="020B0503020204020204" pitchFamily="34" charset="0"/>
              </a:rPr>
              <a:t>Περιλαμβάνει </a:t>
            </a:r>
            <a:r>
              <a:rPr lang="en-US" sz="1600" dirty="0">
                <a:latin typeface="Corbel" panose="020B0503020204020204" pitchFamily="34" charset="0"/>
              </a:rPr>
              <a:t>6</a:t>
            </a:r>
            <a:r>
              <a:rPr lang="el-GR" sz="1600" dirty="0">
                <a:latin typeface="Corbel" panose="020B0503020204020204" pitchFamily="34" charset="0"/>
              </a:rPr>
              <a:t> βήματα για το πώς να μεταφραστεί η θεωρία και οι επιστημονικές αποδείξεις σε στρατηγικές ή τεχνικές για παράδοση σε διάφορους χώρους/τόπους στους οποίους εργάζονται οι περισσότεροι εκπαιδευτές της διατροφής.</a:t>
            </a:r>
          </a:p>
        </p:txBody>
      </p:sp>
      <p:sp>
        <p:nvSpPr>
          <p:cNvPr id="16" name="Equals 15">
            <a:extLst>
              <a:ext uri="{FF2B5EF4-FFF2-40B4-BE49-F238E27FC236}">
                <a16:creationId xmlns:a16="http://schemas.microsoft.com/office/drawing/2014/main" id="{C69D6ADF-0ED5-A489-E658-BE7816A7C261}"/>
              </a:ext>
            </a:extLst>
          </p:cNvPr>
          <p:cNvSpPr/>
          <p:nvPr/>
        </p:nvSpPr>
        <p:spPr>
          <a:xfrm>
            <a:off x="7227225" y="2829755"/>
            <a:ext cx="552452" cy="369332"/>
          </a:xfrm>
          <a:prstGeom prst="mathEqual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Equals 16">
            <a:extLst>
              <a:ext uri="{FF2B5EF4-FFF2-40B4-BE49-F238E27FC236}">
                <a16:creationId xmlns:a16="http://schemas.microsoft.com/office/drawing/2014/main" id="{75F8EA52-E23B-1E65-C4E1-1AC5B9A64C19}"/>
              </a:ext>
            </a:extLst>
          </p:cNvPr>
          <p:cNvSpPr/>
          <p:nvPr/>
        </p:nvSpPr>
        <p:spPr>
          <a:xfrm>
            <a:off x="7230489" y="5247531"/>
            <a:ext cx="552452" cy="369332"/>
          </a:xfrm>
          <a:prstGeom prst="mathEqual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E57070-0F46-04A1-4BC8-34D2D95F623A}"/>
              </a:ext>
            </a:extLst>
          </p:cNvPr>
          <p:cNvSpPr txBox="1"/>
          <p:nvPr/>
        </p:nvSpPr>
        <p:spPr>
          <a:xfrm>
            <a:off x="7740449" y="5174189"/>
            <a:ext cx="1228222" cy="442674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chemeClr val="accent2"/>
                </a:solidFill>
                <a:latin typeface="Corbel" panose="020B0503020204020204" pitchFamily="34" charset="0"/>
              </a:rPr>
              <a:t>Τέχνη</a:t>
            </a:r>
            <a:endParaRPr lang="en-US" dirty="0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569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74FA397-83AA-E18C-AEE7-893B23926B85}"/>
              </a:ext>
            </a:extLst>
          </p:cNvPr>
          <p:cNvGrpSpPr/>
          <p:nvPr/>
        </p:nvGrpSpPr>
        <p:grpSpPr>
          <a:xfrm>
            <a:off x="517921" y="622284"/>
            <a:ext cx="3457179" cy="1790718"/>
            <a:chOff x="2381" y="1706017"/>
            <a:chExt cx="2901156" cy="1790718"/>
          </a:xfrm>
        </p:grpSpPr>
        <p:sp>
          <p:nvSpPr>
            <p:cNvPr id="7" name="Arrow: Chevron 6">
              <a:extLst>
                <a:ext uri="{FF2B5EF4-FFF2-40B4-BE49-F238E27FC236}">
                  <a16:creationId xmlns:a16="http://schemas.microsoft.com/office/drawing/2014/main" id="{FEDCA1B0-28C4-556D-FE01-3D6412F876B5}"/>
                </a:ext>
              </a:extLst>
            </p:cNvPr>
            <p:cNvSpPr/>
            <p:nvPr/>
          </p:nvSpPr>
          <p:spPr>
            <a:xfrm>
              <a:off x="2381" y="1921930"/>
              <a:ext cx="2901156" cy="157480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Arrow: Chevron 4">
              <a:extLst>
                <a:ext uri="{FF2B5EF4-FFF2-40B4-BE49-F238E27FC236}">
                  <a16:creationId xmlns:a16="http://schemas.microsoft.com/office/drawing/2014/main" id="{1A8D513E-15A4-1AB9-C649-163A78BFE758}"/>
                </a:ext>
              </a:extLst>
            </p:cNvPr>
            <p:cNvSpPr txBox="1"/>
            <p:nvPr/>
          </p:nvSpPr>
          <p:spPr>
            <a:xfrm>
              <a:off x="479036" y="1706017"/>
              <a:ext cx="1803400" cy="1574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tx2"/>
                  </a:solidFill>
                  <a:latin typeface="Corbel" panose="020B0503020204020204" pitchFamily="34" charset="0"/>
                </a:rPr>
                <a:t>(Decide)</a:t>
              </a:r>
              <a:endParaRPr lang="el-GR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600" dirty="0">
                  <a:solidFill>
                    <a:schemeClr val="tx2"/>
                  </a:solidFill>
                  <a:latin typeface="Corbel" panose="020B0503020204020204" pitchFamily="34" charset="0"/>
                </a:rPr>
                <a:t>Αποφασίστε τους </a:t>
              </a:r>
              <a:r>
                <a:rPr lang="el-GR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στόχους αλλαγής συμπεριφοράς</a:t>
              </a:r>
              <a:endParaRPr lang="en-US" sz="1600" b="1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6B8FF0A-6318-3139-DDCC-68A4E9D9B9A0}"/>
              </a:ext>
            </a:extLst>
          </p:cNvPr>
          <p:cNvGrpSpPr/>
          <p:nvPr/>
        </p:nvGrpSpPr>
        <p:grpSpPr>
          <a:xfrm>
            <a:off x="4402012" y="838197"/>
            <a:ext cx="3457178" cy="1600186"/>
            <a:chOff x="2381" y="1921930"/>
            <a:chExt cx="2901156" cy="1600186"/>
          </a:xfrm>
        </p:grpSpPr>
        <p:sp>
          <p:nvSpPr>
            <p:cNvPr id="10" name="Arrow: Chevron 9">
              <a:extLst>
                <a:ext uri="{FF2B5EF4-FFF2-40B4-BE49-F238E27FC236}">
                  <a16:creationId xmlns:a16="http://schemas.microsoft.com/office/drawing/2014/main" id="{ED01CAFF-1EA6-4036-58A0-A357F8A81386}"/>
                </a:ext>
              </a:extLst>
            </p:cNvPr>
            <p:cNvSpPr/>
            <p:nvPr/>
          </p:nvSpPr>
          <p:spPr>
            <a:xfrm>
              <a:off x="2381" y="1921930"/>
              <a:ext cx="2901156" cy="157480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Arrow: Chevron 4">
              <a:extLst>
                <a:ext uri="{FF2B5EF4-FFF2-40B4-BE49-F238E27FC236}">
                  <a16:creationId xmlns:a16="http://schemas.microsoft.com/office/drawing/2014/main" id="{2C937C28-F0CD-6FDB-E6AC-5B80B67D62E6}"/>
                </a:ext>
              </a:extLst>
            </p:cNvPr>
            <p:cNvSpPr txBox="1"/>
            <p:nvPr/>
          </p:nvSpPr>
          <p:spPr>
            <a:xfrm>
              <a:off x="522780" y="1947311"/>
              <a:ext cx="1860358" cy="1574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tx2"/>
                  </a:solidFill>
                  <a:latin typeface="Corbel" panose="020B0503020204020204" pitchFamily="34" charset="0"/>
                </a:rPr>
                <a:t>(Explore)</a:t>
              </a:r>
              <a:endParaRPr lang="el-GR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600" dirty="0">
                  <a:solidFill>
                    <a:schemeClr val="tx2"/>
                  </a:solidFill>
                  <a:latin typeface="Corbel" panose="020B0503020204020204" pitchFamily="34" charset="0"/>
                </a:rPr>
                <a:t>Εξερευνήστε τους </a:t>
              </a:r>
              <a:r>
                <a:rPr lang="el-GR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καθοριστικούς παράγοντες </a:t>
              </a:r>
              <a:r>
                <a:rPr lang="el-GR" sz="1600" dirty="0">
                  <a:solidFill>
                    <a:schemeClr val="tx2"/>
                  </a:solidFill>
                  <a:latin typeface="Corbel" panose="020B0503020204020204" pitchFamily="34" charset="0"/>
                </a:rPr>
                <a:t>αλλαγής για στοχευμένες συμπεριφορές</a:t>
              </a:r>
              <a:endParaRPr lang="en-US" sz="1600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047E35-B1BF-8104-0EE5-32C897705E79}"/>
              </a:ext>
            </a:extLst>
          </p:cNvPr>
          <p:cNvGrpSpPr/>
          <p:nvPr/>
        </p:nvGrpSpPr>
        <p:grpSpPr>
          <a:xfrm>
            <a:off x="8286101" y="761984"/>
            <a:ext cx="3457177" cy="1651018"/>
            <a:chOff x="2381" y="1845717"/>
            <a:chExt cx="2901156" cy="1651018"/>
          </a:xfrm>
        </p:grpSpPr>
        <p:sp>
          <p:nvSpPr>
            <p:cNvPr id="13" name="Arrow: Chevron 12">
              <a:extLst>
                <a:ext uri="{FF2B5EF4-FFF2-40B4-BE49-F238E27FC236}">
                  <a16:creationId xmlns:a16="http://schemas.microsoft.com/office/drawing/2014/main" id="{AFFE30CD-76F2-42C4-F37E-3166EAD57EE4}"/>
                </a:ext>
              </a:extLst>
            </p:cNvPr>
            <p:cNvSpPr/>
            <p:nvPr/>
          </p:nvSpPr>
          <p:spPr>
            <a:xfrm>
              <a:off x="2381" y="1921930"/>
              <a:ext cx="2901156" cy="157480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Arrow: Chevron 4">
              <a:extLst>
                <a:ext uri="{FF2B5EF4-FFF2-40B4-BE49-F238E27FC236}">
                  <a16:creationId xmlns:a16="http://schemas.microsoft.com/office/drawing/2014/main" id="{FBC5C12D-A191-3738-360F-EC6DB40BFEDE}"/>
                </a:ext>
              </a:extLst>
            </p:cNvPr>
            <p:cNvSpPr txBox="1"/>
            <p:nvPr/>
          </p:nvSpPr>
          <p:spPr>
            <a:xfrm>
              <a:off x="565411" y="1845717"/>
              <a:ext cx="1803402" cy="1574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tx2"/>
                  </a:solidFill>
                  <a:latin typeface="Corbel" panose="020B0503020204020204" pitchFamily="34" charset="0"/>
                </a:rPr>
                <a:t>(Select)</a:t>
              </a:r>
              <a:endParaRPr lang="el-GR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600" dirty="0">
                  <a:solidFill>
                    <a:schemeClr val="tx2"/>
                  </a:solidFill>
                  <a:latin typeface="Corbel" panose="020B0503020204020204" pitchFamily="34" charset="0"/>
                </a:rPr>
                <a:t>Επιλέξτε τη </a:t>
              </a:r>
              <a:r>
                <a:rPr lang="el-GR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θεωρία</a:t>
              </a:r>
              <a:r>
                <a:rPr lang="el-GR" sz="1600" dirty="0">
                  <a:solidFill>
                    <a:schemeClr val="tx2"/>
                  </a:solidFill>
                  <a:latin typeface="Corbel" panose="020B0503020204020204" pitchFamily="34" charset="0"/>
                </a:rPr>
                <a:t> και την εκπαιδευτική φιλοσοφία που θα χρησιμοποιήσετε</a:t>
              </a:r>
              <a:endParaRPr lang="en-US" sz="1600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D3FA18-5485-3689-9244-738192665005}"/>
              </a:ext>
            </a:extLst>
          </p:cNvPr>
          <p:cNvGrpSpPr/>
          <p:nvPr/>
        </p:nvGrpSpPr>
        <p:grpSpPr>
          <a:xfrm>
            <a:off x="517920" y="4038554"/>
            <a:ext cx="3457179" cy="1758991"/>
            <a:chOff x="2381" y="1737744"/>
            <a:chExt cx="2901156" cy="1758991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3F9AC157-671E-F994-9D99-1BBC4C0BFB5A}"/>
                </a:ext>
              </a:extLst>
            </p:cNvPr>
            <p:cNvSpPr/>
            <p:nvPr/>
          </p:nvSpPr>
          <p:spPr>
            <a:xfrm>
              <a:off x="2381" y="1921930"/>
              <a:ext cx="2901156" cy="157480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Arrow: Chevron 4">
              <a:extLst>
                <a:ext uri="{FF2B5EF4-FFF2-40B4-BE49-F238E27FC236}">
                  <a16:creationId xmlns:a16="http://schemas.microsoft.com/office/drawing/2014/main" id="{AEAEE492-D50B-358D-AF88-C6916E0915BE}"/>
                </a:ext>
              </a:extLst>
            </p:cNvPr>
            <p:cNvSpPr txBox="1"/>
            <p:nvPr/>
          </p:nvSpPr>
          <p:spPr>
            <a:xfrm>
              <a:off x="603060" y="1737744"/>
              <a:ext cx="1699796" cy="1574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tx2"/>
                  </a:solidFill>
                  <a:latin typeface="Corbel" panose="020B0503020204020204" pitchFamily="34" charset="0"/>
                </a:rPr>
                <a:t>(Indicate)</a:t>
              </a:r>
              <a:endParaRPr lang="el-GR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600" dirty="0">
                  <a:solidFill>
                    <a:schemeClr val="tx2"/>
                  </a:solidFill>
                  <a:latin typeface="Corbel" panose="020B0503020204020204" pitchFamily="34" charset="0"/>
                </a:rPr>
                <a:t>Προσδιορίστε τους κατάλληλους </a:t>
              </a:r>
              <a:r>
                <a:rPr lang="el-GR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γενικούς στόχους</a:t>
              </a:r>
              <a:endParaRPr lang="en-US" sz="1600" b="1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560609-0796-455F-3D40-F0A8B470DC26}"/>
              </a:ext>
            </a:extLst>
          </p:cNvPr>
          <p:cNvGrpSpPr/>
          <p:nvPr/>
        </p:nvGrpSpPr>
        <p:grpSpPr>
          <a:xfrm>
            <a:off x="4402011" y="4038554"/>
            <a:ext cx="3457179" cy="1758991"/>
            <a:chOff x="2381" y="1737744"/>
            <a:chExt cx="2901156" cy="1758991"/>
          </a:xfrm>
        </p:grpSpPr>
        <p:sp>
          <p:nvSpPr>
            <p:cNvPr id="19" name="Arrow: Chevron 18">
              <a:extLst>
                <a:ext uri="{FF2B5EF4-FFF2-40B4-BE49-F238E27FC236}">
                  <a16:creationId xmlns:a16="http://schemas.microsoft.com/office/drawing/2014/main" id="{D8BD32DC-8BEB-1DED-67B2-C4A87345C491}"/>
                </a:ext>
              </a:extLst>
            </p:cNvPr>
            <p:cNvSpPr/>
            <p:nvPr/>
          </p:nvSpPr>
          <p:spPr>
            <a:xfrm>
              <a:off x="2381" y="1921930"/>
              <a:ext cx="2901156" cy="157480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Arrow: Chevron 4">
              <a:extLst>
                <a:ext uri="{FF2B5EF4-FFF2-40B4-BE49-F238E27FC236}">
                  <a16:creationId xmlns:a16="http://schemas.microsoft.com/office/drawing/2014/main" id="{7334FF75-3846-A2C9-80AE-0D960912AD99}"/>
                </a:ext>
              </a:extLst>
            </p:cNvPr>
            <p:cNvSpPr txBox="1"/>
            <p:nvPr/>
          </p:nvSpPr>
          <p:spPr>
            <a:xfrm>
              <a:off x="679170" y="1737744"/>
              <a:ext cx="1547576" cy="1574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tx2"/>
                  </a:solidFill>
                  <a:latin typeface="Corbel" panose="020B0503020204020204" pitchFamily="34" charset="0"/>
                </a:rPr>
                <a:t>(Generate)</a:t>
              </a:r>
              <a:endParaRPr lang="el-GR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Δημιουργήστε εκπαιδευτικό πλάνο</a:t>
              </a:r>
              <a:endParaRPr lang="en-US" sz="1600" b="1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5A3276A-FAB2-EBB5-9B0B-B149F5F41DBC}"/>
              </a:ext>
            </a:extLst>
          </p:cNvPr>
          <p:cNvGrpSpPr/>
          <p:nvPr/>
        </p:nvGrpSpPr>
        <p:grpSpPr>
          <a:xfrm>
            <a:off x="8286101" y="4044881"/>
            <a:ext cx="3457179" cy="1752664"/>
            <a:chOff x="2381" y="1744071"/>
            <a:chExt cx="2901156" cy="1752664"/>
          </a:xfrm>
        </p:grpSpPr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D8DD9B3F-7C1E-D3CD-7225-3A6E70F450CF}"/>
                </a:ext>
              </a:extLst>
            </p:cNvPr>
            <p:cNvSpPr/>
            <p:nvPr/>
          </p:nvSpPr>
          <p:spPr>
            <a:xfrm>
              <a:off x="2381" y="1921930"/>
              <a:ext cx="2901156" cy="1574805"/>
            </a:xfrm>
            <a:prstGeom prst="chevron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Arrow: Chevron 4">
              <a:extLst>
                <a:ext uri="{FF2B5EF4-FFF2-40B4-BE49-F238E27FC236}">
                  <a16:creationId xmlns:a16="http://schemas.microsoft.com/office/drawing/2014/main" id="{959DA61D-CA0F-2A01-BB83-E262F610E04C}"/>
                </a:ext>
              </a:extLst>
            </p:cNvPr>
            <p:cNvSpPr txBox="1"/>
            <p:nvPr/>
          </p:nvSpPr>
          <p:spPr>
            <a:xfrm>
              <a:off x="737907" y="1744071"/>
              <a:ext cx="1458407" cy="15748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4018" tIns="48006" rIns="48006" bIns="48006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tx2"/>
                  </a:solidFill>
                  <a:latin typeface="Corbel" panose="020B0503020204020204" pitchFamily="34" charset="0"/>
                </a:rPr>
                <a:t>(Nail down)</a:t>
              </a:r>
              <a:endParaRPr lang="el-GR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l-GR" sz="1600" b="1" dirty="0">
                  <a:solidFill>
                    <a:schemeClr val="tx2"/>
                  </a:solidFill>
                  <a:latin typeface="Corbel" panose="020B0503020204020204" pitchFamily="34" charset="0"/>
                </a:rPr>
                <a:t>Εξειδικεύστε το πλάνο αξιολόγησης</a:t>
              </a:r>
              <a:endParaRPr lang="en-US" sz="1600" b="1" kern="1200" dirty="0">
                <a:solidFill>
                  <a:schemeClr val="tx2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31" name="Arrow: Curved Down 30">
            <a:extLst>
              <a:ext uri="{FF2B5EF4-FFF2-40B4-BE49-F238E27FC236}">
                <a16:creationId xmlns:a16="http://schemas.microsoft.com/office/drawing/2014/main" id="{BFC7C20F-828A-829A-57F8-F70AA6E5B7B2}"/>
              </a:ext>
            </a:extLst>
          </p:cNvPr>
          <p:cNvSpPr/>
          <p:nvPr/>
        </p:nvSpPr>
        <p:spPr>
          <a:xfrm>
            <a:off x="5901257" y="136507"/>
            <a:ext cx="3682279" cy="634978"/>
          </a:xfrm>
          <a:prstGeom prst="curved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Arrow: Curved Up 31">
            <a:extLst>
              <a:ext uri="{FF2B5EF4-FFF2-40B4-BE49-F238E27FC236}">
                <a16:creationId xmlns:a16="http://schemas.microsoft.com/office/drawing/2014/main" id="{E82E16A1-83D9-E5CD-418A-3E76E994025E}"/>
              </a:ext>
            </a:extLst>
          </p:cNvPr>
          <p:cNvSpPr/>
          <p:nvPr/>
        </p:nvSpPr>
        <p:spPr>
          <a:xfrm rot="10800000" flipV="1">
            <a:off x="5812356" y="2492346"/>
            <a:ext cx="3682279" cy="523885"/>
          </a:xfrm>
          <a:prstGeom prst="curved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urved Down 32">
            <a:extLst>
              <a:ext uri="{FF2B5EF4-FFF2-40B4-BE49-F238E27FC236}">
                <a16:creationId xmlns:a16="http://schemas.microsoft.com/office/drawing/2014/main" id="{29EBECA0-4108-613D-AB59-04CA7AC556E9}"/>
              </a:ext>
            </a:extLst>
          </p:cNvPr>
          <p:cNvSpPr/>
          <p:nvPr/>
        </p:nvSpPr>
        <p:spPr>
          <a:xfrm>
            <a:off x="2034862" y="3536879"/>
            <a:ext cx="3682279" cy="634978"/>
          </a:xfrm>
          <a:prstGeom prst="curved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Arrow: Curved Up 33">
            <a:extLst>
              <a:ext uri="{FF2B5EF4-FFF2-40B4-BE49-F238E27FC236}">
                <a16:creationId xmlns:a16="http://schemas.microsoft.com/office/drawing/2014/main" id="{DACB0C09-DB5A-B059-5E4D-10AC59FF2B52}"/>
              </a:ext>
            </a:extLst>
          </p:cNvPr>
          <p:cNvSpPr/>
          <p:nvPr/>
        </p:nvSpPr>
        <p:spPr>
          <a:xfrm rot="10800000" flipV="1">
            <a:off x="1926156" y="5842116"/>
            <a:ext cx="3682279" cy="523885"/>
          </a:xfrm>
          <a:prstGeom prst="curved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E26174-C828-9371-8C35-FCB126316D3D}"/>
              </a:ext>
            </a:extLst>
          </p:cNvPr>
          <p:cNvSpPr txBox="1"/>
          <p:nvPr/>
        </p:nvSpPr>
        <p:spPr>
          <a:xfrm>
            <a:off x="1671496" y="2676065"/>
            <a:ext cx="97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Βήμα 1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89A941-1EDB-BEBA-005F-9DCEC61B9B53}"/>
              </a:ext>
            </a:extLst>
          </p:cNvPr>
          <p:cNvSpPr txBox="1"/>
          <p:nvPr/>
        </p:nvSpPr>
        <p:spPr>
          <a:xfrm>
            <a:off x="5412307" y="2708183"/>
            <a:ext cx="97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Βήμα 2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E9EA6DE-C9B5-35FF-3DB3-C4CB4702869A}"/>
              </a:ext>
            </a:extLst>
          </p:cNvPr>
          <p:cNvSpPr txBox="1"/>
          <p:nvPr/>
        </p:nvSpPr>
        <p:spPr>
          <a:xfrm>
            <a:off x="9542604" y="2676065"/>
            <a:ext cx="97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Βήμα 3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D8F2AC1-F24B-0CE5-DEFB-5E1187D0C73D}"/>
              </a:ext>
            </a:extLst>
          </p:cNvPr>
          <p:cNvSpPr txBox="1"/>
          <p:nvPr/>
        </p:nvSpPr>
        <p:spPr>
          <a:xfrm>
            <a:off x="1437206" y="6071241"/>
            <a:ext cx="97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Βήμα 4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B2E57CE-B5C6-61C0-CD27-E58F7769F948}"/>
              </a:ext>
            </a:extLst>
          </p:cNvPr>
          <p:cNvSpPr txBox="1"/>
          <p:nvPr/>
        </p:nvSpPr>
        <p:spPr>
          <a:xfrm>
            <a:off x="5425007" y="6071241"/>
            <a:ext cx="97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Βήμα 5</a:t>
            </a:r>
            <a:endParaRPr lang="en-US" sz="1600" dirty="0">
              <a:latin typeface="Corbel" panose="020B0503020204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6C2423-93C3-968C-5A54-4E0A94766396}"/>
              </a:ext>
            </a:extLst>
          </p:cNvPr>
          <p:cNvSpPr txBox="1"/>
          <p:nvPr/>
        </p:nvSpPr>
        <p:spPr>
          <a:xfrm>
            <a:off x="9525739" y="6071241"/>
            <a:ext cx="977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orbel" panose="020B0503020204020204" pitchFamily="34" charset="0"/>
              </a:rPr>
              <a:t>Βήμα 6</a:t>
            </a:r>
            <a:endParaRPr lang="en-US" sz="16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82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67C7F-756E-D6C7-D2B1-5DA9F2712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Βήμα 1</a:t>
            </a:r>
            <a:r>
              <a:rPr lang="el-GR" baseline="30000" dirty="0">
                <a:solidFill>
                  <a:schemeClr val="accent2"/>
                </a:solidFill>
                <a:latin typeface="Corbel" panose="020B0503020204020204" pitchFamily="34" charset="0"/>
              </a:rPr>
              <a:t>ο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rbel" panose="020B0503020204020204" pitchFamily="34" charset="0"/>
              </a:rPr>
              <a:t>Decide, 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EC82D4-958B-009C-9B74-04C969E40873}"/>
              </a:ext>
            </a:extLst>
          </p:cNvPr>
          <p:cNvSpPr txBox="1"/>
          <p:nvPr/>
        </p:nvSpPr>
        <p:spPr>
          <a:xfrm>
            <a:off x="2583561" y="2789582"/>
            <a:ext cx="7232142" cy="1631216"/>
          </a:xfrm>
          <a:prstGeom prst="rect">
            <a:avLst/>
          </a:prstGeom>
          <a:solidFill>
            <a:srgbClr val="CCFF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endParaRPr lang="en-US" sz="2000" dirty="0">
              <a:latin typeface="Corbel" panose="020B0503020204020204" pitchFamily="34" charset="0"/>
            </a:endParaRPr>
          </a:p>
          <a:p>
            <a:pPr algn="ctr"/>
            <a:r>
              <a:rPr lang="el-GR" sz="2000" b="1" dirty="0">
                <a:latin typeface="Corbel" panose="020B0503020204020204" pitchFamily="34" charset="0"/>
              </a:rPr>
              <a:t>Αποφασίστε</a:t>
            </a:r>
            <a:r>
              <a:rPr lang="el-GR" sz="2000" dirty="0">
                <a:latin typeface="Corbel" panose="020B0503020204020204" pitchFamily="34" charset="0"/>
              </a:rPr>
              <a:t> τους στόχους του προγράμματος για αλλαγή συμπεριφοράς ενός κοινού-στόχου αξιολογώντας πρώτα θέματα και συμπεριφορές που προκαλούν προβληματισμό.</a:t>
            </a:r>
            <a:endParaRPr lang="en-US" sz="2000" dirty="0">
              <a:latin typeface="Corbel" panose="020B0503020204020204" pitchFamily="34" charset="0"/>
            </a:endParaRPr>
          </a:p>
          <a:p>
            <a:pPr algn="ctr"/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B4409B4-9458-CCC8-74FA-6CCDBF7F2CC2}"/>
              </a:ext>
            </a:extLst>
          </p:cNvPr>
          <p:cNvSpPr/>
          <p:nvPr/>
        </p:nvSpPr>
        <p:spPr>
          <a:xfrm>
            <a:off x="5952931" y="4068418"/>
            <a:ext cx="4739951" cy="2398643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4CE59D-8CBB-D617-081C-9E45A57EF5BD}"/>
              </a:ext>
            </a:extLst>
          </p:cNvPr>
          <p:cNvSpPr txBox="1"/>
          <p:nvPr/>
        </p:nvSpPr>
        <p:spPr>
          <a:xfrm>
            <a:off x="6522098" y="4420798"/>
            <a:ext cx="360161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>
                <a:latin typeface="Corbel" panose="020B0503020204020204" pitchFamily="34" charset="0"/>
              </a:rPr>
              <a:t>Η απόφαση για εστίαση σε μια συγκεκριμένη συμπεριφορά είναι εξαιρετικά σημαντική για τον σχεδιασμό ενός αποτελεσματικού προγράμματος.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7CEE3F-8D02-B55C-1013-D7FED32AC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4603" y="101600"/>
            <a:ext cx="1866900" cy="189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003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67C7F-756E-D6C7-D2B1-5DA9F2712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Βήμα 1</a:t>
            </a:r>
            <a:r>
              <a:rPr lang="el-GR" baseline="30000" dirty="0">
                <a:solidFill>
                  <a:schemeClr val="accent2"/>
                </a:solidFill>
                <a:latin typeface="Corbel" panose="020B0503020204020204" pitchFamily="34" charset="0"/>
              </a:rPr>
              <a:t>ο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Υποβήματα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</a:t>
            </a:r>
            <a:endParaRPr lang="en-US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A1E4D4-F78C-B65A-9B11-1EDA196BFF4D}"/>
              </a:ext>
            </a:extLst>
          </p:cNvPr>
          <p:cNvSpPr txBox="1"/>
          <p:nvPr/>
        </p:nvSpPr>
        <p:spPr>
          <a:xfrm>
            <a:off x="501063" y="2092881"/>
            <a:ext cx="5353877" cy="19236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l-GR" sz="1700" b="1" dirty="0">
                <a:latin typeface="Corbel" panose="020B0503020204020204" pitchFamily="34" charset="0"/>
              </a:rPr>
              <a:t>Ποιο είναι το κοινό-στόχος;</a:t>
            </a:r>
            <a:r>
              <a:rPr kumimoji="0" lang="el-GR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kumimoji="0" lang="el-GR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</a:rPr>
              <a:t>Ο όρος κοινό-στόχος αναφέρεται στα άτομα ή σε συγκεκριμένες υπο-ομάδες του πληθυσμού με τις οποίες θα δουλέψετε.</a:t>
            </a:r>
            <a:endParaRPr lang="el-GR" sz="17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algn="just"/>
            <a:endParaRPr lang="el-GR" sz="1700" dirty="0">
              <a:latin typeface="Corbel" panose="020B0503020204020204" pitchFamily="34" charset="0"/>
            </a:endParaRPr>
          </a:p>
          <a:p>
            <a:pPr algn="just"/>
            <a:endParaRPr lang="el-GR" sz="17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1700" dirty="0">
              <a:latin typeface="Corbel" panose="020B05030202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94129B-22DB-64CC-D125-047464CAAB54}"/>
              </a:ext>
            </a:extLst>
          </p:cNvPr>
          <p:cNvSpPr txBox="1"/>
          <p:nvPr/>
        </p:nvSpPr>
        <p:spPr>
          <a:xfrm>
            <a:off x="6337062" y="2463259"/>
            <a:ext cx="5473144" cy="45397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1700" dirty="0">
              <a:latin typeface="Corbel" panose="020B0503020204020204" pitchFamily="34" charset="0"/>
            </a:endParaRPr>
          </a:p>
          <a:p>
            <a:pPr algn="just"/>
            <a:r>
              <a:rPr lang="el-GR" sz="1700" b="1" dirty="0">
                <a:latin typeface="Corbel" panose="020B0503020204020204" pitchFamily="34" charset="0"/>
              </a:rPr>
              <a:t>Αποφάσισε τους στόχους αλλαγής συμπεριφοράς του προγράμματος για το ακροατήριο σου.</a:t>
            </a:r>
          </a:p>
          <a:p>
            <a:pPr algn="just"/>
            <a:endParaRPr lang="el-GR" sz="1700" b="1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1700" dirty="0">
                <a:latin typeface="Corbel" panose="020B0503020204020204" pitchFamily="34" charset="0"/>
              </a:rPr>
              <a:t>Βασισμένος στην αξιολόγηση και με ενεργή συνεργασία με το ακροατήριο σου, όσο αυτό είναι δυνατό, </a:t>
            </a:r>
            <a:r>
              <a:rPr lang="el-GR" sz="1700" b="1" dirty="0">
                <a:solidFill>
                  <a:srgbClr val="009999"/>
                </a:solidFill>
                <a:latin typeface="Corbel" panose="020B0503020204020204" pitchFamily="34" charset="0"/>
              </a:rPr>
              <a:t>διάλεξε μία ή περισσότερες βασικές συμπεριφορές, δράσεις ή πρακτικές για να στοχεύσεις στο πρόγραμμά σου.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1700" b="1" dirty="0">
              <a:solidFill>
                <a:srgbClr val="009999"/>
              </a:solidFill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1700" b="1" dirty="0">
                <a:solidFill>
                  <a:srgbClr val="FF9900"/>
                </a:solidFill>
                <a:latin typeface="Corbel" panose="020B0503020204020204" pitchFamily="34" charset="0"/>
              </a:rPr>
              <a:t>Αυτοί θα γίνουν οι στόχοι αλλαγής συμπεριφοράς, με άμεσο τρόπο μέσω των εκπαιδευτικών σου συνεδριών και με έμεσο τρόπο μέσω δραστηριοτήτων με το κοινό σου ή δραστηριοτήτων για επίτευξη περιβαλλοντικής και πολιτικής υποστήριξης.</a:t>
            </a:r>
            <a:endParaRPr lang="en-US" sz="1700" b="1" dirty="0">
              <a:solidFill>
                <a:srgbClr val="FF9900"/>
              </a:solidFill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l-GR" sz="1700" dirty="0">
              <a:latin typeface="Corbel" panose="020B05030202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7F3B46-07EA-034A-3FCF-449C292B5F6C}"/>
              </a:ext>
            </a:extLst>
          </p:cNvPr>
          <p:cNvSpPr txBox="1"/>
          <p:nvPr/>
        </p:nvSpPr>
        <p:spPr>
          <a:xfrm>
            <a:off x="441428" y="5196007"/>
            <a:ext cx="5473144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Τι μπορείς να μάθεις για θέματα και συμπεριφορές του δικού σου κοινού;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Μπορείς να αποκτήσεις πληροφορίες συγκεκριμένα για το κοινό σου μέσω ομαδικών συζητήσεων, εν τω βάθη συνεντεύξεων σημαντικών ατόμων, εξειδικευμένων ομάδων ή μέσω μελετών</a:t>
            </a:r>
            <a:endParaRPr lang="en-US" sz="17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50614C-64D4-C9D5-6A51-E0181C8F5A9C}"/>
              </a:ext>
            </a:extLst>
          </p:cNvPr>
          <p:cNvSpPr txBox="1"/>
          <p:nvPr/>
        </p:nvSpPr>
        <p:spPr>
          <a:xfrm>
            <a:off x="501062" y="3012519"/>
            <a:ext cx="5353877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l-GR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Τι μπορείς να μάθεις σχετικά με θέματα και συμπεριφορές του κοινού-στόχου από διαθέσιμες σχετικές πηγές;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Έναρξη της διαδικασίας της αξιολόγησης από συλλογή πληροφοριών από πήγες σχετικά με τα θέματα και τις συμπεριφορές που αφορούν παρόμοιους πληθυσμούς-στόχους.</a:t>
            </a:r>
          </a:p>
        </p:txBody>
      </p:sp>
    </p:spTree>
    <p:extLst>
      <p:ext uri="{BB962C8B-B14F-4D97-AF65-F5344CB8AC3E}">
        <p14:creationId xmlns:p14="http://schemas.microsoft.com/office/powerpoint/2010/main" val="84371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DC2E2-523B-93A5-82A2-4C14F7453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Βήμα 2</a:t>
            </a:r>
            <a:r>
              <a:rPr lang="el-GR" baseline="30000" dirty="0">
                <a:solidFill>
                  <a:schemeClr val="accent2"/>
                </a:solidFill>
                <a:latin typeface="Corbel" panose="020B0503020204020204" pitchFamily="34" charset="0"/>
              </a:rPr>
              <a:t>ο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rbel" panose="020B0503020204020204" pitchFamily="34" charset="0"/>
              </a:rPr>
              <a:t>Explore, E)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0B564A-67E0-E995-8369-36BE35D59B0B}"/>
              </a:ext>
            </a:extLst>
          </p:cNvPr>
          <p:cNvSpPr txBox="1"/>
          <p:nvPr/>
        </p:nvSpPr>
        <p:spPr>
          <a:xfrm>
            <a:off x="1011936" y="2195691"/>
            <a:ext cx="1016812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b="1" dirty="0">
                <a:latin typeface="Corbel" panose="020B0503020204020204" pitchFamily="34" charset="0"/>
              </a:rPr>
              <a:t>Εξερευνήστε καθοριστικούς παράγοντες αλλαγής για στοχευμένες συμπεριφορές.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l-GR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Corbel" panose="020B0503020204020204" pitchFamily="34" charset="0"/>
              </a:rPr>
              <a:t>Σε αυτό το βήμα προσπαθείς να καταλάβεις όσο περισσότερο είναι δυνατό τα </a:t>
            </a:r>
            <a:r>
              <a:rPr lang="el-GR" sz="2000" dirty="0">
                <a:solidFill>
                  <a:schemeClr val="accent2"/>
                </a:solidFill>
                <a:latin typeface="Corbel" panose="020B0503020204020204" pitchFamily="34" charset="0"/>
              </a:rPr>
              <a:t>κίνητρα και τις ικανότητες του ακροατηρίου σου στα πλαίσια της κοινότητας και της κουλτούρας τους</a:t>
            </a:r>
            <a:r>
              <a:rPr lang="el-GR" sz="2000" dirty="0">
                <a:latin typeface="Corbel" panose="020B0503020204020204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l-GR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Corbel" panose="020B0503020204020204" pitchFamily="34" charset="0"/>
              </a:rPr>
              <a:t>Χρησιμοποιείστε θεωρία και αποτελέσματα μελετών για να αναγνωρίσετε τους προσωπικούς ψυχολογικούς καθοριστικούς παράγοντες ή τους προάγγελους (όπως τα αντιληπτά πλεονεκτήματα ή τις αντιληπτές </a:t>
            </a:r>
            <a:r>
              <a:rPr lang="el-GR" sz="2000" dirty="0" err="1">
                <a:latin typeface="Corbel" panose="020B0503020204020204" pitchFamily="34" charset="0"/>
              </a:rPr>
              <a:t>κοινωνικο</a:t>
            </a:r>
            <a:r>
              <a:rPr lang="el-GR" sz="2000" dirty="0">
                <a:latin typeface="Corbel" panose="020B0503020204020204" pitchFamily="34" charset="0"/>
              </a:rPr>
              <a:t>-πολιτιστικές νόρμες) που είναι σχετικοί και </a:t>
            </a:r>
            <a:r>
              <a:rPr lang="el-GR" sz="2000" b="1" dirty="0">
                <a:solidFill>
                  <a:schemeClr val="accent2"/>
                </a:solidFill>
                <a:latin typeface="Corbel" panose="020B0503020204020204" pitchFamily="34" charset="0"/>
              </a:rPr>
              <a:t>υψηλής προτεραιότητας για τις επιλεγμένες πράξεις ή τους στόχους αλλαγής </a:t>
            </a:r>
            <a:r>
              <a:rPr lang="el-GR" sz="2000" dirty="0">
                <a:latin typeface="Corbel" panose="020B0503020204020204" pitchFamily="34" charset="0"/>
              </a:rPr>
              <a:t>συμπεριφοράς στην δεδομένη ομάδα και χώρα.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l-GR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Corbel" panose="020B0503020204020204" pitchFamily="34" charset="0"/>
              </a:rPr>
              <a:t>Εδώ, μπορείτε, επίσης, να </a:t>
            </a:r>
            <a:r>
              <a:rPr lang="el-GR" sz="2000" b="1" dirty="0">
                <a:solidFill>
                  <a:schemeClr val="accent2"/>
                </a:solidFill>
                <a:latin typeface="Corbel" panose="020B0503020204020204" pitchFamily="34" charset="0"/>
              </a:rPr>
              <a:t>εξερευνήσετε τον βαθμό της περιβαλλοντικής και πολιτικής υποστήριξης που είναι διαθέσιμη </a:t>
            </a:r>
            <a:r>
              <a:rPr lang="el-GR" sz="2000" dirty="0">
                <a:latin typeface="Corbel" panose="020B0503020204020204" pitchFamily="34" charset="0"/>
              </a:rPr>
              <a:t>για να βοηθήσει τα μέλη του ακροατηρίου σας να πετύχουν τους στόχους αλλαγής συμπεριφοράς που έχει το πρόγραμμα.</a:t>
            </a:r>
            <a:endParaRPr lang="en-US" sz="2000" dirty="0">
              <a:latin typeface="Corbel" panose="020B05030202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17B439-67B0-1C9D-C307-D7965E6AD4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33" b="15852"/>
          <a:stretch/>
        </p:blipFill>
        <p:spPr>
          <a:xfrm>
            <a:off x="9436100" y="458598"/>
            <a:ext cx="2095500" cy="117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5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53D1-2340-ED7F-6717-E6FA53488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Βήμα 3</a:t>
            </a:r>
            <a:r>
              <a:rPr lang="el-GR" baseline="30000" dirty="0">
                <a:solidFill>
                  <a:schemeClr val="accent2"/>
                </a:solidFill>
                <a:latin typeface="Corbel" panose="020B0503020204020204" pitchFamily="34" charset="0"/>
              </a:rPr>
              <a:t>ο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rbel" panose="020B0503020204020204" pitchFamily="34" charset="0"/>
              </a:rPr>
              <a:t>Select, S)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568588-AF23-8B52-6897-04FF4019CE58}"/>
              </a:ext>
            </a:extLst>
          </p:cNvPr>
          <p:cNvSpPr txBox="1"/>
          <p:nvPr/>
        </p:nvSpPr>
        <p:spPr>
          <a:xfrm>
            <a:off x="4883425" y="3902356"/>
            <a:ext cx="216010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4400" b="1" dirty="0">
                <a:solidFill>
                  <a:schemeClr val="accent2"/>
                </a:solidFill>
                <a:latin typeface="Corbel" panose="020B0503020204020204" pitchFamily="34" charset="0"/>
              </a:rPr>
              <a:t> ή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2D40A04-CC10-6792-FFF7-335DA5099217}"/>
              </a:ext>
            </a:extLst>
          </p:cNvPr>
          <p:cNvSpPr/>
          <p:nvPr/>
        </p:nvSpPr>
        <p:spPr>
          <a:xfrm>
            <a:off x="2472083" y="3220276"/>
            <a:ext cx="2968488" cy="2133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>
                <a:solidFill>
                  <a:schemeClr val="tx1"/>
                </a:solidFill>
                <a:latin typeface="Corbel" panose="020B0503020204020204" pitchFamily="34" charset="0"/>
              </a:rPr>
              <a:t>επιλέξτε τη θεωρία που θα χρησιμοποιήσετε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5C0AC7A-DE78-4C43-6750-431B425BA257}"/>
              </a:ext>
            </a:extLst>
          </p:cNvPr>
          <p:cNvSpPr/>
          <p:nvPr/>
        </p:nvSpPr>
        <p:spPr>
          <a:xfrm>
            <a:off x="6751430" y="3220276"/>
            <a:ext cx="2968488" cy="2133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000" dirty="0">
                <a:solidFill>
                  <a:schemeClr val="tx1"/>
                </a:solidFill>
                <a:latin typeface="Corbel" panose="020B0503020204020204" pitchFamily="34" charset="0"/>
              </a:rPr>
              <a:t>δημιουργήστε ένα θεωρητικό μοντέλο</a:t>
            </a:r>
            <a:endParaRPr lang="en-US" sz="20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30BD49-CF78-10D9-9AE3-B871B79BB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3900" y="449873"/>
            <a:ext cx="2006600" cy="134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89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13EB-B0B6-286F-A559-AD52A3E12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Βήμα 4ο: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rbel" panose="020B0503020204020204" pitchFamily="34" charset="0"/>
              </a:rPr>
              <a:t>Identify, I)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9B0E3-B36B-208B-86DD-AE76F7DAB346}"/>
              </a:ext>
            </a:extLst>
          </p:cNvPr>
          <p:cNvSpPr txBox="1"/>
          <p:nvPr/>
        </p:nvSpPr>
        <p:spPr>
          <a:xfrm>
            <a:off x="553014" y="2210379"/>
            <a:ext cx="71055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Corbel" panose="020B0503020204020204" pitchFamily="34" charset="0"/>
              </a:rPr>
              <a:t>Προσδιορίστε τους κατάλληλους γενικούς στόχους για τους καθοριστικούς παράγοντες της αλλαγής.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862A93-92CC-4846-AF77-D5870549A3CE}"/>
              </a:ext>
            </a:extLst>
          </p:cNvPr>
          <p:cNvSpPr txBox="1"/>
          <p:nvPr/>
        </p:nvSpPr>
        <p:spPr>
          <a:xfrm>
            <a:off x="4178146" y="4921457"/>
            <a:ext cx="71055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l-GR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Corbel" panose="020B0503020204020204" pitchFamily="34" charset="0"/>
              </a:rPr>
              <a:t>Οι στόχοι πρέπει να είναι ξεκάθαροι και συγκεκριμένοι όχι μόνο για να μπορούν να είναι μετρήσιμοι όσο και για να συμβάλλουν στους γενικότερους στόχους.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A75928-BD2A-F1E2-F1BE-0A21F4C56BDE}"/>
              </a:ext>
            </a:extLst>
          </p:cNvPr>
          <p:cNvSpPr txBox="1"/>
          <p:nvPr/>
        </p:nvSpPr>
        <p:spPr>
          <a:xfrm>
            <a:off x="1521614" y="3564693"/>
            <a:ext cx="79271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Σε αυτό το βήμα δηλώστε τους εκπαιδευτικούς και υποστηρικτικούς στόχους που θα σας κατευθύνουν στους καθοριστικούς παράγοντες της αλλαγής στο θεωρητικό σας μοντέλο.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E5F826-D3B7-3F70-2973-B6C9C8FFB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3532" y="434340"/>
            <a:ext cx="2051050" cy="154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88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EA3BB-40D9-E038-D2B0-94168856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Βήμα 5</a:t>
            </a:r>
            <a:r>
              <a:rPr lang="el-GR" baseline="30000" dirty="0">
                <a:solidFill>
                  <a:schemeClr val="accent2"/>
                </a:solidFill>
                <a:latin typeface="Corbel" panose="020B0503020204020204" pitchFamily="34" charset="0"/>
              </a:rPr>
              <a:t>ο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rbel" panose="020B0503020204020204" pitchFamily="34" charset="0"/>
              </a:rPr>
              <a:t>Generate, G)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EFC114-D012-BE03-54A3-63D3E97F0ED7}"/>
              </a:ext>
            </a:extLst>
          </p:cNvPr>
          <p:cNvSpPr txBox="1"/>
          <p:nvPr/>
        </p:nvSpPr>
        <p:spPr>
          <a:xfrm>
            <a:off x="364433" y="2394365"/>
            <a:ext cx="615766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b="1" dirty="0">
                <a:latin typeface="Corbel" panose="020B0503020204020204" pitchFamily="34" charset="0"/>
              </a:rPr>
              <a:t>Δημιουργείστε</a:t>
            </a:r>
            <a:r>
              <a:rPr lang="el-GR" sz="2000" dirty="0">
                <a:latin typeface="Corbel" panose="020B0503020204020204" pitchFamily="34" charset="0"/>
              </a:rPr>
              <a:t> </a:t>
            </a:r>
            <a:r>
              <a:rPr lang="el-GR" sz="2000" b="1" dirty="0">
                <a:latin typeface="Corbel" panose="020B0503020204020204" pitchFamily="34" charset="0"/>
              </a:rPr>
              <a:t>εκπαιδευτικό πλάνο και πλάνο περιβαλλοντικής υποστήριξης </a:t>
            </a:r>
            <a:r>
              <a:rPr lang="el-GR" sz="2000" dirty="0">
                <a:latin typeface="Corbel" panose="020B0503020204020204" pitchFamily="34" charset="0"/>
              </a:rPr>
              <a:t>αν το έχετε επιλέξει.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l-GR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l-GR" sz="2000" dirty="0"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94E0BF-BAE0-94AD-076B-B0206D80A424}"/>
              </a:ext>
            </a:extLst>
          </p:cNvPr>
          <p:cNvSpPr txBox="1"/>
          <p:nvPr/>
        </p:nvSpPr>
        <p:spPr>
          <a:xfrm>
            <a:off x="5809355" y="5521962"/>
            <a:ext cx="60706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b="1" dirty="0">
                <a:latin typeface="Corbel" panose="020B0503020204020204" pitchFamily="34" charset="0"/>
              </a:rPr>
              <a:t>Παράγετε</a:t>
            </a:r>
            <a:r>
              <a:rPr lang="el-GR" sz="2000" dirty="0">
                <a:latin typeface="Corbel" panose="020B0503020204020204" pitchFamily="34" charset="0"/>
              </a:rPr>
              <a:t> </a:t>
            </a:r>
            <a:r>
              <a:rPr lang="el-GR" sz="2000" b="1" dirty="0">
                <a:latin typeface="Corbel" panose="020B0503020204020204" pitchFamily="34" charset="0"/>
              </a:rPr>
              <a:t>πλάνα για περιβαλλοντικές και πολιτικές δραστηριότητες </a:t>
            </a:r>
            <a:r>
              <a:rPr lang="el-GR" sz="2000" dirty="0">
                <a:latin typeface="Corbel" panose="020B0503020204020204" pitchFamily="34" charset="0"/>
              </a:rPr>
              <a:t>για να υποστηρίξετε τους στόχους αλλαγής συμπεριφοράς.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CC97D-1FAB-671B-8377-BFD6067C387C}"/>
              </a:ext>
            </a:extLst>
          </p:cNvPr>
          <p:cNvSpPr txBox="1"/>
          <p:nvPr/>
        </p:nvSpPr>
        <p:spPr>
          <a:xfrm>
            <a:off x="2105902" y="3806346"/>
            <a:ext cx="65622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000" dirty="0">
                <a:latin typeface="Corbel" panose="020B0503020204020204" pitchFamily="34" charset="0"/>
              </a:rPr>
              <a:t>Επιλέξτε </a:t>
            </a:r>
            <a:r>
              <a:rPr lang="el-GR" sz="2000" b="1" dirty="0">
                <a:solidFill>
                  <a:srgbClr val="009999"/>
                </a:solidFill>
                <a:latin typeface="Corbel" panose="020B0503020204020204" pitchFamily="34" charset="0"/>
              </a:rPr>
              <a:t>στρατηγικές συμπεριφορικής αλλαγής και εμπειρίες πρακτικής μάθησης </a:t>
            </a:r>
            <a:r>
              <a:rPr lang="el-GR" sz="2000" dirty="0">
                <a:latin typeface="Corbel" panose="020B0503020204020204" pitchFamily="34" charset="0"/>
              </a:rPr>
              <a:t>που ταιριάζουν με τους </a:t>
            </a:r>
            <a:r>
              <a:rPr lang="el-GR" sz="2000" b="1" dirty="0">
                <a:solidFill>
                  <a:srgbClr val="009999"/>
                </a:solidFill>
                <a:latin typeface="Corbel" panose="020B0503020204020204" pitchFamily="34" charset="0"/>
              </a:rPr>
              <a:t>καθοριστικούς παράγοντες αλλαγής </a:t>
            </a:r>
            <a:r>
              <a:rPr lang="el-GR" sz="2000" dirty="0">
                <a:latin typeface="Corbel" panose="020B0503020204020204" pitchFamily="34" charset="0"/>
              </a:rPr>
              <a:t>στο θεωρητικό σας μοντέλο.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F51A7C-A33C-2266-3FB6-06F3AEEB7D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00" t="6296" r="17235" b="16852"/>
          <a:stretch/>
        </p:blipFill>
        <p:spPr>
          <a:xfrm>
            <a:off x="9901428" y="148181"/>
            <a:ext cx="1382268" cy="172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1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45AA0-9735-372B-4AD9-1ABBC5E71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Βήμα 6</a:t>
            </a:r>
            <a:r>
              <a:rPr lang="el-GR" baseline="30000" dirty="0">
                <a:solidFill>
                  <a:schemeClr val="accent2"/>
                </a:solidFill>
                <a:latin typeface="Corbel" panose="020B0503020204020204" pitchFamily="34" charset="0"/>
              </a:rPr>
              <a:t>ο</a:t>
            </a:r>
            <a:r>
              <a:rPr lang="el-GR" dirty="0">
                <a:solidFill>
                  <a:schemeClr val="accent2"/>
                </a:solidFill>
                <a:latin typeface="Corbel" panose="020B0503020204020204" pitchFamily="34" charset="0"/>
              </a:rPr>
              <a:t> :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(</a:t>
            </a:r>
            <a:r>
              <a:rPr lang="en-US" dirty="0">
                <a:solidFill>
                  <a:schemeClr val="accent1"/>
                </a:solidFill>
                <a:latin typeface="Corbel" panose="020B0503020204020204" pitchFamily="34" charset="0"/>
              </a:rPr>
              <a:t>Nail </a:t>
            </a:r>
            <a:r>
              <a:rPr lang="el-GR" dirty="0">
                <a:solidFill>
                  <a:schemeClr val="accent1"/>
                </a:solidFill>
                <a:latin typeface="Corbel" panose="020B0503020204020204" pitchFamily="34" charset="0"/>
              </a:rPr>
              <a:t>down, N)</a:t>
            </a:r>
            <a:endParaRPr lang="en-US" dirty="0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E4E897-4D35-1786-97E7-64BF1294D362}"/>
              </a:ext>
            </a:extLst>
          </p:cNvPr>
          <p:cNvSpPr txBox="1"/>
          <p:nvPr/>
        </p:nvSpPr>
        <p:spPr>
          <a:xfrm>
            <a:off x="1433620" y="3735899"/>
            <a:ext cx="2707353" cy="783193"/>
          </a:xfrm>
          <a:prstGeom prst="round2Diag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l-GR" sz="2000" b="0" i="0" dirty="0">
                <a:solidFill>
                  <a:srgbClr val="222222"/>
                </a:solidFill>
                <a:effectLst/>
                <a:latin typeface="Corbel" panose="020B0503020204020204" pitchFamily="34" charset="0"/>
              </a:rPr>
              <a:t>Εξειδικεύστε το πλάνο αξιολόγησης. 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5CC49E-2AD3-CE29-CEDE-2685D687A286}"/>
              </a:ext>
            </a:extLst>
          </p:cNvPr>
          <p:cNvSpPr txBox="1"/>
          <p:nvPr/>
        </p:nvSpPr>
        <p:spPr>
          <a:xfrm>
            <a:off x="7034519" y="2850224"/>
            <a:ext cx="326242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l-GR" sz="2000" b="0" i="0" dirty="0">
                <a:solidFill>
                  <a:srgbClr val="222222"/>
                </a:solidFill>
                <a:effectLst/>
                <a:latin typeface="Corbel" panose="020B0503020204020204" pitchFamily="34" charset="0"/>
              </a:rPr>
              <a:t>Δομώντας το πλάνο αξιολόγησης συγχρόνως με την ανάπτυξη των μαθημάτων διασφαλίζετε ότι η αξιολόγηση συνδέεται απευθείας με το περιεχόμενο των εκπαιδευτικών σας πλάνων.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10D5D901-32CB-0A53-37E1-EF39A1054936}"/>
              </a:ext>
            </a:extLst>
          </p:cNvPr>
          <p:cNvSpPr/>
          <p:nvPr/>
        </p:nvSpPr>
        <p:spPr>
          <a:xfrm>
            <a:off x="5001503" y="3955219"/>
            <a:ext cx="622852" cy="34455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28BF36-0FB8-E29B-C376-33765833E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988" y="273655"/>
            <a:ext cx="1562938" cy="117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96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BE857A2-F989-B3AE-94F4-46E3956DE1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44" t="9481" r="6285" b="20072"/>
          <a:stretch/>
        </p:blipFill>
        <p:spPr>
          <a:xfrm>
            <a:off x="1337477" y="352987"/>
            <a:ext cx="9688330" cy="643061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F550A7-D1B2-8141-D062-089FBA7EF6A5}"/>
              </a:ext>
            </a:extLst>
          </p:cNvPr>
          <p:cNvSpPr txBox="1"/>
          <p:nvPr/>
        </p:nvSpPr>
        <p:spPr>
          <a:xfrm>
            <a:off x="2731603" y="3423958"/>
            <a:ext cx="67287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US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000" dirty="0">
                <a:latin typeface="Corbel" panose="020B0503020204020204" pitchFamily="34" charset="0"/>
              </a:rPr>
              <a:t>Έτοιμα προς χρήση εκπαιδευτικά πλάνα, ένα για κάθε συνεδρία που πρόκειται να διεξαχθεί, συνοδευόμενο με καθαρά προσδιορισμένες υποστηρικτικές πολιτικές, συστήματα ή περιβαλλοντικές δράσεις όπου αυτό είναι απαραίτητο και όπου αυτό επιλεγεί.</a:t>
            </a:r>
            <a:endParaRPr lang="en-US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sz="2000" dirty="0">
              <a:latin typeface="Corbel" panose="020B0503020204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l-GR" sz="2000" dirty="0">
                <a:latin typeface="Corbel" panose="020B0503020204020204" pitchFamily="34" charset="0"/>
              </a:rPr>
              <a:t> Θα έχετε επίσης ένα προσεκτικά σχεδιασμένο πλάνο για αξιολόγηση της συνεδρίας ή του προγράμματος.</a:t>
            </a:r>
            <a:endParaRPr lang="en-US" sz="2000" dirty="0"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595EA1-F626-DB6F-6C61-2302AEB42144}"/>
              </a:ext>
            </a:extLst>
          </p:cNvPr>
          <p:cNvSpPr txBox="1"/>
          <p:nvPr/>
        </p:nvSpPr>
        <p:spPr>
          <a:xfrm>
            <a:off x="3266162" y="2250110"/>
            <a:ext cx="5830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b="1" dirty="0">
                <a:latin typeface="Corbel" panose="020B0503020204020204" pitchFamily="34" charset="0"/>
              </a:rPr>
              <a:t>Αυτό που θα προκύψει στο τέλος της διαδικασίας είναι</a:t>
            </a:r>
            <a:r>
              <a:rPr lang="en-US" sz="2000" b="1" dirty="0">
                <a:latin typeface="Corbel" panose="020B0503020204020204" pitchFamily="34" charset="0"/>
              </a:rPr>
              <a:t>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0FCA9E-DA61-45E9-A9FC-C5FB59447103}"/>
              </a:ext>
            </a:extLst>
          </p:cNvPr>
          <p:cNvSpPr txBox="1"/>
          <p:nvPr/>
        </p:nvSpPr>
        <p:spPr>
          <a:xfrm>
            <a:off x="7429500" y="1101494"/>
            <a:ext cx="12573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43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image depicts a colorful, abstract design on blackboard chalk with various geometric shapes, symbols, and lines, including a few crosses, a circle, and a triangle.&#10;&#10;AI-generated content may be incorrect.">
            <a:extLst>
              <a:ext uri="{FF2B5EF4-FFF2-40B4-BE49-F238E27FC236}">
                <a16:creationId xmlns:a16="http://schemas.microsoft.com/office/drawing/2014/main" id="{A5B2E559-3504-D65C-AE8E-BE37A6DB6A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76" b="3754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50000">
                <a:schemeClr val="tx2">
                  <a:alpha val="35000"/>
                </a:schemeClr>
              </a:gs>
              <a:gs pos="100000">
                <a:schemeClr val="tx2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FA9685-BEE2-0C65-6DE4-0BF00B89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10905059" cy="33303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Ερωτήσεις;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4E5597F-CE67-4085-9548-E6A8036DA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3881" y="4035362"/>
            <a:ext cx="5404237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12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0D7697-8E53-4EA8-8CBB-9C19575257B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AccentBox presentation</Template>
  <TotalTime>9975</TotalTime>
  <Words>927</Words>
  <Application>Microsoft Office PowerPoint</Application>
  <PresentationFormat>Widescreen</PresentationFormat>
  <Paragraphs>91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Avenir Next LT Pro</vt:lpstr>
      <vt:lpstr>Calibri</vt:lpstr>
      <vt:lpstr>Corbel</vt:lpstr>
      <vt:lpstr>Segoe UI</vt:lpstr>
      <vt:lpstr>Wingdings</vt:lpstr>
      <vt:lpstr>AccentBoxVTI</vt:lpstr>
      <vt:lpstr>ΔΙΑΔΙΚΑΣΙΑ ΔΙΑΤΡΟΦΙΚΗΣ ΑΓΩΓΗΣ «DESIGN»</vt:lpstr>
      <vt:lpstr>PowerPoint Presentation</vt:lpstr>
      <vt:lpstr>Η ΔΙΑΔΙΚΑΣΙΑ ΔΙΑΤΡΟΦΙΚΗΣ ΑΓΩΓΗΣ "DESIGN" ΓΙΑ ΑΠΟΤΕΛΕΣΜΑΤΙΚΗ ΔΙΑΤΡΟΦΙΚΗ ΑΓΩΓΗ</vt:lpstr>
      <vt:lpstr>Η ΔΙΑΔΙΚΑΣΙΑ ΔΙΑΤΡΟΦΙΚΗΣ ΑΓΩΓΗΣ "DESIGN" ΓΙΑ ΑΠΟΤΕΛΕΣΜΑΤΙΚΗ ΔΙΑΤΡΟΦΙΚΗ ΑΓΩΓΗ</vt:lpstr>
      <vt:lpstr>PowerPoint Presentation</vt:lpstr>
      <vt:lpstr>Βήμα 1ο : (Decide, D)</vt:lpstr>
      <vt:lpstr>Βήμα 1ο : Υποβήματα </vt:lpstr>
      <vt:lpstr>Βήμα 2ο : (Explore, E) </vt:lpstr>
      <vt:lpstr>Βήμα 3ο : (Select, S) </vt:lpstr>
      <vt:lpstr>Βήμα 4ο: (Identify, I)</vt:lpstr>
      <vt:lpstr> Βήμα 5ο : (Generate, G) </vt:lpstr>
      <vt:lpstr>Βήμα 6ο : (Nail down, N)</vt:lpstr>
      <vt:lpstr>PowerPoint Presentation</vt:lpstr>
      <vt:lpstr>Ερωτήσεις;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Διατροφική Αγωγή</dc:title>
  <dc:creator>FAPPA EVANGELIA</dc:creator>
  <cp:lastModifiedBy>Evaggelia Fappa</cp:lastModifiedBy>
  <cp:revision>491</cp:revision>
  <dcterms:created xsi:type="dcterms:W3CDTF">2022-09-22T09:19:19Z</dcterms:created>
  <dcterms:modified xsi:type="dcterms:W3CDTF">2026-10-05T10:44:20Z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