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56" r:id="rId1"/>
  </p:sldMasterIdLst>
  <p:notesMasterIdLst>
    <p:notesMasterId r:id="rId40"/>
  </p:notesMasterIdLst>
  <p:sldIdLst>
    <p:sldId id="300" r:id="rId2"/>
    <p:sldId id="301" r:id="rId3"/>
    <p:sldId id="259" r:id="rId4"/>
    <p:sldId id="260" r:id="rId5"/>
    <p:sldId id="261" r:id="rId6"/>
    <p:sldId id="290" r:id="rId7"/>
    <p:sldId id="262" r:id="rId8"/>
    <p:sldId id="291" r:id="rId9"/>
    <p:sldId id="263" r:id="rId10"/>
    <p:sldId id="264" r:id="rId11"/>
    <p:sldId id="265" r:id="rId12"/>
    <p:sldId id="266" r:id="rId13"/>
    <p:sldId id="267" r:id="rId14"/>
    <p:sldId id="285" r:id="rId15"/>
    <p:sldId id="268" r:id="rId16"/>
    <p:sldId id="292" r:id="rId17"/>
    <p:sldId id="269" r:id="rId18"/>
    <p:sldId id="286" r:id="rId19"/>
    <p:sldId id="270" r:id="rId20"/>
    <p:sldId id="271" r:id="rId21"/>
    <p:sldId id="293" r:id="rId22"/>
    <p:sldId id="294" r:id="rId23"/>
    <p:sldId id="295" r:id="rId24"/>
    <p:sldId id="272" r:id="rId25"/>
    <p:sldId id="296" r:id="rId26"/>
    <p:sldId id="274" r:id="rId27"/>
    <p:sldId id="297" r:id="rId28"/>
    <p:sldId id="275" r:id="rId29"/>
    <p:sldId id="276" r:id="rId30"/>
    <p:sldId id="298" r:id="rId31"/>
    <p:sldId id="277" r:id="rId32"/>
    <p:sldId id="278" r:id="rId33"/>
    <p:sldId id="288" r:id="rId34"/>
    <p:sldId id="279" r:id="rId35"/>
    <p:sldId id="283" r:id="rId36"/>
    <p:sldId id="284" r:id="rId37"/>
    <p:sldId id="299" r:id="rId38"/>
    <p:sldId id="302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482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pos="2880">
          <p15:clr>
            <a:srgbClr val="A4A3A4"/>
          </p15:clr>
        </p15:guide>
        <p15:guide id="8" pos="5511">
          <p15:clr>
            <a:srgbClr val="A4A3A4"/>
          </p15:clr>
        </p15:guide>
        <p15:guide id="9" pos="249">
          <p15:clr>
            <a:srgbClr val="A4A3A4"/>
          </p15:clr>
        </p15:guide>
        <p15:guide id="10" pos="385">
          <p15:clr>
            <a:srgbClr val="A4A3A4"/>
          </p15:clr>
        </p15:guide>
        <p15:guide id="11" pos="567">
          <p15:clr>
            <a:srgbClr val="A4A3A4"/>
          </p15:clr>
        </p15:guide>
        <p15:guide id="12" pos="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2141FF"/>
    <a:srgbClr val="0070C0"/>
    <a:srgbClr val="00707C"/>
    <a:srgbClr val="FAF0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5" autoAdjust="0"/>
    <p:restoredTop sz="94660"/>
  </p:normalViewPr>
  <p:slideViewPr>
    <p:cSldViewPr>
      <p:cViewPr varScale="1">
        <p:scale>
          <a:sx n="109" d="100"/>
          <a:sy n="109" d="100"/>
        </p:scale>
        <p:origin x="-234" y="-78"/>
      </p:cViewPr>
      <p:guideLst>
        <p:guide orient="horz" pos="2160"/>
        <p:guide orient="horz" pos="4065"/>
        <p:guide orient="horz" pos="3884"/>
        <p:guide orient="horz" pos="255"/>
        <p:guide orient="horz" pos="482"/>
        <p:guide orient="horz" pos="935"/>
        <p:guide pos="2880"/>
        <p:guide pos="5511"/>
        <p:guide pos="249"/>
        <p:guide pos="385"/>
        <p:guide pos="567"/>
        <p:guide pos="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154B174-D565-4B5E-97A3-8ECAC192A449}" type="datetimeFigureOut">
              <a:rPr lang="en-GB"/>
              <a:pPr>
                <a:defRPr/>
              </a:pPr>
              <a:t>09/09/2016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59038C-D67D-4CE6-9F12-96F20C6F1987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175FB-F22D-422A-9CA7-A4AA0F61F1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08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152275-A718-4A17-AD0B-88A6732E5F82}" type="slidenum">
              <a:rPr lang="en-GB" altLang="el-GR"/>
              <a:pPr/>
              <a:t>11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CEF7E9-E8BD-420E-8684-C22C18D8A39F}" type="slidenum">
              <a:rPr lang="en-GB" altLang="el-GR"/>
              <a:pPr/>
              <a:t>12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7CD033-D8A8-4CF6-AD41-09DA37BB21F9}" type="slidenum">
              <a:rPr lang="en-GB" altLang="el-GR"/>
              <a:pPr/>
              <a:t>13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7A81E1-5694-4C46-A666-AEB0245DAB7E}" type="slidenum">
              <a:rPr lang="en-GB" altLang="el-GR"/>
              <a:pPr/>
              <a:t>14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84BE16-1B06-45E5-B637-44E0F1CA0C4D}" type="slidenum">
              <a:rPr lang="en-GB" altLang="el-GR"/>
              <a:pPr/>
              <a:t>15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84BE16-1B06-45E5-B637-44E0F1CA0C4D}" type="slidenum">
              <a:rPr lang="en-GB" altLang="el-GR"/>
              <a:pPr/>
              <a:t>16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37210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A87B12-7C23-489E-9747-3C30B05EEDF1}" type="slidenum">
              <a:rPr lang="en-GB" altLang="el-GR"/>
              <a:pPr/>
              <a:t>17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7E3976-0408-41CB-B644-0CDE26E1194C}" type="slidenum">
              <a:rPr lang="en-GB" altLang="el-GR"/>
              <a:pPr/>
              <a:t>18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C660220-EBE4-4E9A-8BB7-7D5509717C5A}" type="slidenum">
              <a:rPr lang="en-GB" altLang="el-GR"/>
              <a:pPr/>
              <a:t>19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94A7FD-2218-428B-AFE9-A430202F3CC5}" type="slidenum">
              <a:rPr lang="en-GB" altLang="el-GR"/>
              <a:pPr/>
              <a:t>20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846137-B700-49D6-8ACA-939BBE4B704C}" type="slidenum">
              <a:rPr lang="en-US" altLang="el-GR"/>
              <a:pPr/>
              <a:t>3</a:t>
            </a:fld>
            <a:endParaRPr lang="en-US" altLang="el-G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94A7FD-2218-428B-AFE9-A430202F3CC5}" type="slidenum">
              <a:rPr lang="en-GB" altLang="el-GR"/>
              <a:pPr/>
              <a:t>21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246116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94A7FD-2218-428B-AFE9-A430202F3CC5}" type="slidenum">
              <a:rPr lang="en-GB" altLang="el-GR"/>
              <a:pPr/>
              <a:t>22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3176802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94A7FD-2218-428B-AFE9-A430202F3CC5}" type="slidenum">
              <a:rPr lang="en-GB" altLang="el-GR"/>
              <a:pPr/>
              <a:t>23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3176297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12CD30-7ADE-4977-94BC-B56DDC17B849}" type="slidenum">
              <a:rPr lang="en-GB" altLang="el-GR"/>
              <a:pPr/>
              <a:t>24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12CD30-7ADE-4977-94BC-B56DDC17B849}" type="slidenum">
              <a:rPr lang="en-GB" altLang="el-GR"/>
              <a:pPr/>
              <a:t>25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3955330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FF5796-BEB0-4056-A3B1-8953357CD16D}" type="slidenum">
              <a:rPr lang="en-GB" altLang="el-GR"/>
              <a:pPr/>
              <a:t>26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FF5796-BEB0-4056-A3B1-8953357CD16D}" type="slidenum">
              <a:rPr lang="en-GB" altLang="el-GR"/>
              <a:pPr/>
              <a:t>27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3299775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EA006E-C544-4E5D-A159-9F0A569A02C5}" type="slidenum">
              <a:rPr lang="en-GB" altLang="el-GR"/>
              <a:pPr/>
              <a:t>28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846C89-A625-48C4-9B5F-C3D1CBE9E2FC}" type="slidenum">
              <a:rPr lang="en-GB" altLang="el-GR"/>
              <a:pPr/>
              <a:t>29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846C89-A625-48C4-9B5F-C3D1CBE9E2FC}" type="slidenum">
              <a:rPr lang="en-GB" altLang="el-GR"/>
              <a:pPr/>
              <a:t>30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392805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ED6FB8-10DE-4571-810D-50042AFFE63A}" type="slidenum">
              <a:rPr lang="en-GB" altLang="el-GR"/>
              <a:pPr/>
              <a:t>4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FAAB54-A3A9-4773-9087-B11AB0A9B7E2}" type="slidenum">
              <a:rPr lang="en-GB" altLang="el-GR"/>
              <a:pPr/>
              <a:t>31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1CC800-29F9-4EFB-8086-5581CB246553}" type="slidenum">
              <a:rPr lang="en-GB" altLang="el-GR"/>
              <a:pPr/>
              <a:t>32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F767CB-4D4A-41EE-AD29-B6B6FBDD6CBE}" type="slidenum">
              <a:rPr lang="en-GB" altLang="el-GR"/>
              <a:pPr/>
              <a:t>33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5F7325-0FD1-4716-A9B6-EFA08CA023A2}" type="slidenum">
              <a:rPr lang="en-GB" altLang="el-GR"/>
              <a:pPr/>
              <a:t>34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CFAD20-CDF3-4505-B7BD-79F840C66F92}" type="slidenum">
              <a:rPr lang="en-GB" altLang="el-GR"/>
              <a:pPr/>
              <a:t>35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01E0D2-1311-4A83-A381-B1D9F0E48E80}" type="slidenum">
              <a:rPr lang="en-GB" altLang="el-GR"/>
              <a:pPr/>
              <a:t>36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01E0D2-1311-4A83-A381-B1D9F0E48E80}" type="slidenum">
              <a:rPr lang="en-GB" altLang="el-GR"/>
              <a:pPr/>
              <a:t>37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156195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00475A-3E37-4C12-BD4C-4E8F5DE1C776}" type="slidenum">
              <a:rPr lang="en-GB" altLang="el-GR"/>
              <a:pPr/>
              <a:t>5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00475A-3E37-4C12-BD4C-4E8F5DE1C776}" type="slidenum">
              <a:rPr lang="en-GB" altLang="el-GR"/>
              <a:pPr/>
              <a:t>6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270976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C6E854-B73C-4368-92D0-D3D931268BD1}" type="slidenum">
              <a:rPr lang="en-GB" altLang="el-GR"/>
              <a:pPr/>
              <a:t>7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C6E854-B73C-4368-92D0-D3D931268BD1}" type="slidenum">
              <a:rPr lang="en-GB" altLang="el-GR"/>
              <a:pPr/>
              <a:t>8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75847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98F379-7692-4A15-B12F-B484351B8643}" type="slidenum">
              <a:rPr lang="en-GB" altLang="el-GR"/>
              <a:pPr/>
              <a:t>9</a:t>
            </a:fld>
            <a:endParaRPr lang="en-GB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l-GR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D12426-38D9-4755-982E-8521071387D6}" type="slidenum">
              <a:rPr lang="en-GB" altLang="el-GR"/>
              <a:pPr/>
              <a:t>10</a:t>
            </a:fld>
            <a:endParaRPr lang="en-GB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9/9/2016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0" y="0"/>
            <a:ext cx="806450" cy="217488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l-GR" sz="800">
                <a:solidFill>
                  <a:srgbClr val="000000"/>
                </a:solidFill>
              </a:rPr>
              <a:t>Slide 9.</a:t>
            </a:r>
            <a:fld id="{133DA98D-D20A-4381-972F-D92214E18BBA}" type="slidenum">
              <a:rPr lang="en-GB" altLang="el-GR" sz="800">
                <a:solidFill>
                  <a:srgbClr val="000000"/>
                </a:solidFill>
              </a:rPr>
              <a:pPr algn="ctr"/>
              <a:t>‹#›</a:t>
            </a:fld>
            <a:endParaRPr lang="en-GB" altLang="el-GR" sz="8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1035050" y="6443663"/>
            <a:ext cx="7713663" cy="4143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en-IN" sz="800" dirty="0" smtClean="0"/>
          </a:p>
          <a:p>
            <a:pPr algn="r">
              <a:defRPr/>
            </a:pPr>
            <a:r>
              <a:rPr lang="en-IN" sz="800" dirty="0" smtClean="0"/>
              <a:t>Johnson, Whittington, </a:t>
            </a:r>
            <a:r>
              <a:rPr lang="en-IN" sz="800" dirty="0" err="1" smtClean="0"/>
              <a:t>Scholes</a:t>
            </a:r>
            <a:r>
              <a:rPr lang="en-IN" sz="800" dirty="0" smtClean="0"/>
              <a:t>, </a:t>
            </a:r>
            <a:r>
              <a:rPr lang="en-IN" sz="800" dirty="0" err="1" smtClean="0"/>
              <a:t>Angwin</a:t>
            </a:r>
            <a:r>
              <a:rPr lang="en-IN" sz="800" dirty="0" smtClean="0"/>
              <a:t> and </a:t>
            </a:r>
            <a:r>
              <a:rPr lang="en-IN" sz="800" dirty="0" err="1" smtClean="0"/>
              <a:t>Regnér</a:t>
            </a:r>
            <a:r>
              <a:rPr lang="en-IN" sz="800" dirty="0" smtClean="0"/>
              <a:t>, </a:t>
            </a:r>
            <a:r>
              <a:rPr lang="en-IN" sz="800" i="1" dirty="0" smtClean="0"/>
              <a:t>Fundamentals of Strategy </a:t>
            </a:r>
            <a:r>
              <a:rPr lang="en-IN" sz="800" i="1" dirty="0" err="1" smtClean="0"/>
              <a:t>Powerpoints</a:t>
            </a:r>
            <a:r>
              <a:rPr lang="en-IN" sz="800" i="1" dirty="0" smtClean="0"/>
              <a:t> on the Web,</a:t>
            </a:r>
            <a:r>
              <a:rPr lang="en-IN" sz="800" dirty="0" smtClean="0"/>
              <a:t> 3</a:t>
            </a:r>
            <a:r>
              <a:rPr lang="en-IN" sz="800" baseline="30000" dirty="0" smtClean="0"/>
              <a:t>rd</a:t>
            </a:r>
            <a:r>
              <a:rPr lang="en-IN" sz="800" dirty="0" smtClean="0"/>
              <a:t> edition © Pearson Education Limited 2015</a:t>
            </a:r>
            <a:endParaRPr lang="en-GB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4231704" y="1412776"/>
            <a:ext cx="4876800" cy="3002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2700" dirty="0" smtClean="0">
                <a:solidFill>
                  <a:srgbClr val="C02D10"/>
                </a:solidFill>
              </a:rPr>
              <a:t>G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Johnson, R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Whittington, </a:t>
            </a:r>
            <a:endParaRPr lang="el-GR" sz="2700" dirty="0" smtClean="0">
              <a:solidFill>
                <a:srgbClr val="C02D10"/>
              </a:solidFill>
            </a:endParaRPr>
          </a:p>
          <a:p>
            <a:r>
              <a:rPr lang="en-US" sz="2700" dirty="0" smtClean="0">
                <a:solidFill>
                  <a:srgbClr val="C02D10"/>
                </a:solidFill>
              </a:rPr>
              <a:t>K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</a:t>
            </a:r>
            <a:r>
              <a:rPr lang="en-US" sz="2700" dirty="0" err="1" smtClean="0">
                <a:solidFill>
                  <a:srgbClr val="C02D10"/>
                </a:solidFill>
              </a:rPr>
              <a:t>Scholes</a:t>
            </a:r>
            <a:r>
              <a:rPr lang="en-US" sz="2700" dirty="0" smtClean="0">
                <a:solidFill>
                  <a:srgbClr val="C02D10"/>
                </a:solidFill>
              </a:rPr>
              <a:t>, D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</a:t>
            </a:r>
            <a:r>
              <a:rPr lang="en-US" sz="2700" dirty="0" err="1" smtClean="0">
                <a:solidFill>
                  <a:srgbClr val="C02D10"/>
                </a:solidFill>
              </a:rPr>
              <a:t>Angwin</a:t>
            </a:r>
            <a:r>
              <a:rPr lang="en-US" sz="2700" dirty="0" smtClean="0">
                <a:solidFill>
                  <a:srgbClr val="C02D10"/>
                </a:solidFill>
              </a:rPr>
              <a:t>, P</a:t>
            </a:r>
            <a:r>
              <a:rPr lang="el-GR" sz="2700" dirty="0" smtClean="0">
                <a:solidFill>
                  <a:srgbClr val="C02D10"/>
                </a:solidFill>
              </a:rPr>
              <a:t>.</a:t>
            </a:r>
            <a:r>
              <a:rPr lang="en-US" sz="2700" dirty="0" smtClean="0">
                <a:solidFill>
                  <a:srgbClr val="C02D10"/>
                </a:solidFill>
              </a:rPr>
              <a:t> </a:t>
            </a:r>
            <a:r>
              <a:rPr lang="en-US" sz="2700" dirty="0" err="1" smtClean="0">
                <a:solidFill>
                  <a:srgbClr val="C02D10"/>
                </a:solidFill>
              </a:rPr>
              <a:t>Regn</a:t>
            </a:r>
            <a:r>
              <a:rPr lang="en-US" sz="2700" dirty="0" err="1" smtClean="0">
                <a:solidFill>
                  <a:srgbClr val="C02D10"/>
                </a:solidFill>
                <a:latin typeface="Perpetua" pitchFamily="18" charset="0"/>
              </a:rPr>
              <a:t>é</a:t>
            </a:r>
            <a:r>
              <a:rPr lang="en-US" sz="2700" dirty="0" err="1" smtClean="0">
                <a:solidFill>
                  <a:srgbClr val="C02D10"/>
                </a:solidFill>
              </a:rPr>
              <a:t>r</a:t>
            </a:r>
            <a:endParaRPr lang="en-US" sz="2700" dirty="0" smtClean="0">
              <a:solidFill>
                <a:srgbClr val="C02D10"/>
              </a:solidFill>
            </a:endParaRPr>
          </a:p>
          <a:p>
            <a:r>
              <a:rPr lang="el-GR" sz="3200" dirty="0" smtClean="0">
                <a:solidFill>
                  <a:schemeClr val="tx1"/>
                </a:solidFill>
              </a:rPr>
              <a:t>Βασικές αρχές στρατηγικής των επιχειρήσεων</a:t>
            </a:r>
          </a:p>
          <a:p>
            <a:r>
              <a:rPr lang="el-GR" sz="2000" dirty="0" smtClean="0">
                <a:solidFill>
                  <a:schemeClr val="tx1"/>
                </a:solidFill>
              </a:rPr>
              <a:t>2</a:t>
            </a:r>
            <a:r>
              <a:rPr lang="el-GR" sz="2000" baseline="30000" dirty="0" smtClean="0">
                <a:solidFill>
                  <a:schemeClr val="tx1"/>
                </a:solidFill>
              </a:rPr>
              <a:t>η</a:t>
            </a:r>
            <a:r>
              <a:rPr lang="el-GR" sz="2000" dirty="0" smtClean="0">
                <a:solidFill>
                  <a:schemeClr val="tx1"/>
                </a:solidFill>
              </a:rPr>
              <a:t> έκδοση 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337" y="5486400"/>
            <a:ext cx="4038600" cy="1143000"/>
          </a:xfrm>
        </p:spPr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013450"/>
            <a:ext cx="16414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BACKUP\Artemis\BIBLIA\ΒΙΒΛΙΑ_2016\ΒΑΣΙΚΕΣ_ΑΡΧΕΣ_ΣΤΡΑΤΗΓΙΚΗΣ_ΤΩΝ_ΕΠΙΧΕΙΡΗΣΕΩΝ_2Η ΕΚΔΟΣΗ\Βασικές αρχές στρατηγική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87" y="693248"/>
            <a:ext cx="3518781" cy="496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6814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62389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Συγχωνεύσεις και εξαγορές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092642"/>
            <a:ext cx="8640960" cy="5504710"/>
          </a:xfrm>
        </p:spPr>
        <p:txBody>
          <a:bodyPr/>
          <a:lstStyle/>
          <a:p>
            <a:pPr marL="0" indent="0" defTabSz="574675" eaLnBrk="1" hangingPunct="1">
              <a:lnSpc>
                <a:spcPts val="2800"/>
              </a:lnSpc>
              <a:buNone/>
              <a:defRPr/>
            </a:pPr>
            <a:r>
              <a:rPr lang="el-GR" sz="2800" dirty="0">
                <a:latin typeface="Arial" pitchFamily="34" charset="0"/>
              </a:rPr>
              <a:t>Οι </a:t>
            </a:r>
            <a:r>
              <a:rPr lang="el-GR" sz="2800" b="1" dirty="0">
                <a:latin typeface="Arial" pitchFamily="34" charset="0"/>
              </a:rPr>
              <a:t>συγχωνεύσεις και εξαγορές</a:t>
            </a:r>
            <a:r>
              <a:rPr lang="el-GR" sz="2800" dirty="0">
                <a:latin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</a:rPr>
              <a:t>αφορούν τη συνένωση δύο επιχειρήσεων, </a:t>
            </a:r>
            <a:r>
              <a:rPr lang="el-GR" sz="2800" dirty="0">
                <a:latin typeface="Arial" pitchFamily="34" charset="0"/>
              </a:rPr>
              <a:t>ενώ </a:t>
            </a:r>
            <a:r>
              <a:rPr lang="el-GR" sz="2800" dirty="0" smtClean="0">
                <a:latin typeface="Arial" pitchFamily="34" charset="0"/>
              </a:rPr>
              <a:t>κάποιες φορές εμπλέκονται </a:t>
            </a:r>
            <a:r>
              <a:rPr lang="el-GR" sz="2800" dirty="0">
                <a:latin typeface="Arial" pitchFamily="34" charset="0"/>
              </a:rPr>
              <a:t>και περισσότεροι οργανισμοί</a:t>
            </a:r>
            <a:r>
              <a:rPr lang="en-GB" sz="2800" dirty="0" smtClean="0">
                <a:latin typeface="Arial" pitchFamily="34" charset="0"/>
              </a:rPr>
              <a:t>.</a:t>
            </a:r>
          </a:p>
          <a:p>
            <a:pPr marL="298450" indent="-298450" defTabSz="574675" eaLnBrk="1" hangingPunct="1">
              <a:lnSpc>
                <a:spcPts val="2800"/>
              </a:lnSpc>
              <a:defRPr/>
            </a:pPr>
            <a:r>
              <a:rPr lang="el-GR" sz="2600" dirty="0" smtClean="0">
                <a:latin typeface="Arial" pitchFamily="34" charset="0"/>
              </a:rPr>
              <a:t>Μια </a:t>
            </a:r>
            <a:r>
              <a:rPr lang="el-GR" sz="2600" b="1" dirty="0" smtClean="0">
                <a:latin typeface="Arial" pitchFamily="34" charset="0"/>
              </a:rPr>
              <a:t>εξαγορά</a:t>
            </a:r>
            <a:r>
              <a:rPr lang="el-GR" sz="2600" dirty="0" smtClean="0">
                <a:latin typeface="Arial" pitchFamily="34" charset="0"/>
              </a:rPr>
              <a:t> </a:t>
            </a:r>
            <a:r>
              <a:rPr lang="el-GR" sz="2600" dirty="0">
                <a:latin typeface="Arial" pitchFamily="34" charset="0"/>
              </a:rPr>
              <a:t>επιτυγχάνεται με την απόκτηση του πλειοψηφικού πακέτου </a:t>
            </a:r>
            <a:r>
              <a:rPr lang="el-GR" sz="2600" dirty="0" smtClean="0">
                <a:latin typeface="Arial" pitchFamily="34" charset="0"/>
              </a:rPr>
              <a:t>των μετοχών της </a:t>
            </a:r>
            <a:r>
              <a:rPr lang="el-GR" sz="2600" dirty="0">
                <a:latin typeface="Arial" pitchFamily="34" charset="0"/>
              </a:rPr>
              <a:t>επιχείρησης στόχου</a:t>
            </a:r>
            <a:r>
              <a:rPr lang="en-GB" sz="2600" dirty="0" smtClean="0">
                <a:latin typeface="Arial" pitchFamily="34" charset="0"/>
              </a:rPr>
              <a:t>.</a:t>
            </a:r>
          </a:p>
          <a:p>
            <a:pPr marL="642938" indent="-642938" defTabSz="574675" eaLnBrk="1" hangingPunct="1">
              <a:lnSpc>
                <a:spcPts val="2800"/>
              </a:lnSpc>
              <a:buNone/>
              <a:defRPr/>
            </a:pPr>
            <a:r>
              <a:rPr lang="en-US" altLang="en-US" sz="2600" dirty="0" smtClean="0">
                <a:latin typeface="Arial" pitchFamily="34" charset="0"/>
              </a:rPr>
              <a:t>	</a:t>
            </a:r>
            <a:r>
              <a:rPr lang="el-GR" altLang="en-US" sz="2600" i="1" u="sng" dirty="0" smtClean="0">
                <a:latin typeface="Arial" pitchFamily="34" charset="0"/>
              </a:rPr>
              <a:t>Φιλική εξαγορά</a:t>
            </a:r>
            <a:r>
              <a:rPr lang="el-GR" altLang="en-US" sz="2600" dirty="0" smtClean="0">
                <a:latin typeface="Arial" pitchFamily="34" charset="0"/>
              </a:rPr>
              <a:t>: η </a:t>
            </a:r>
            <a:r>
              <a:rPr lang="el-GR" altLang="en-US" sz="2600" dirty="0">
                <a:latin typeface="Arial" pitchFamily="34" charset="0"/>
              </a:rPr>
              <a:t>διοίκηση της </a:t>
            </a:r>
            <a:r>
              <a:rPr lang="el-GR" altLang="en-US" sz="2600" dirty="0" smtClean="0">
                <a:latin typeface="Arial" pitchFamily="34" charset="0"/>
              </a:rPr>
              <a:t>επιχείρησης </a:t>
            </a:r>
            <a:r>
              <a:rPr lang="el-GR" altLang="en-US" sz="2600" dirty="0">
                <a:latin typeface="Arial" pitchFamily="34" charset="0"/>
              </a:rPr>
              <a:t>στόχου προτείνει στους μετόχους την αποδοχή των όρων που θέτει η </a:t>
            </a:r>
            <a:r>
              <a:rPr lang="el-GR" altLang="en-US" sz="2600" dirty="0" err="1" smtClean="0">
                <a:latin typeface="Arial" pitchFamily="34" charset="0"/>
              </a:rPr>
              <a:t>εξαγοράζουσα</a:t>
            </a:r>
            <a:r>
              <a:rPr lang="el-GR" altLang="en-US" sz="2600" dirty="0" smtClean="0">
                <a:latin typeface="Arial" pitchFamily="34" charset="0"/>
              </a:rPr>
              <a:t> </a:t>
            </a:r>
            <a:r>
              <a:rPr lang="el-GR" altLang="en-US" sz="2600" dirty="0">
                <a:latin typeface="Arial" pitchFamily="34" charset="0"/>
              </a:rPr>
              <a:t>εταιρεία</a:t>
            </a:r>
            <a:r>
              <a:rPr lang="en-US" sz="2600" dirty="0" smtClean="0">
                <a:latin typeface="Arial" pitchFamily="34" charset="0"/>
              </a:rPr>
              <a:t>.</a:t>
            </a:r>
          </a:p>
          <a:p>
            <a:pPr marL="642938" indent="-642938" defTabSz="574675" eaLnBrk="1" hangingPunct="1">
              <a:lnSpc>
                <a:spcPts val="2800"/>
              </a:lnSpc>
              <a:buNone/>
              <a:defRPr/>
            </a:pPr>
            <a:r>
              <a:rPr lang="en-US" altLang="en-US" sz="2600" dirty="0" smtClean="0">
                <a:latin typeface="Arial" pitchFamily="34" charset="0"/>
              </a:rPr>
              <a:t>	</a:t>
            </a:r>
            <a:r>
              <a:rPr lang="el-GR" altLang="en-US" sz="2600" i="1" u="sng" dirty="0">
                <a:latin typeface="Arial" pitchFamily="34" charset="0"/>
              </a:rPr>
              <a:t>Εχθρική εξαγορά</a:t>
            </a:r>
            <a:r>
              <a:rPr lang="el-GR" altLang="en-US" sz="2600" dirty="0" smtClean="0">
                <a:latin typeface="Arial" pitchFamily="34" charset="0"/>
              </a:rPr>
              <a:t>: η </a:t>
            </a:r>
            <a:r>
              <a:rPr lang="el-GR" altLang="en-US" sz="2600" dirty="0">
                <a:latin typeface="Arial" pitchFamily="34" charset="0"/>
              </a:rPr>
              <a:t>διοίκηση της επιχείρησης στόχου αρνείται την προσφορά της </a:t>
            </a:r>
            <a:r>
              <a:rPr lang="el-GR" altLang="en-US" sz="2600" dirty="0" err="1" smtClean="0">
                <a:latin typeface="Arial" pitchFamily="34" charset="0"/>
              </a:rPr>
              <a:t>εξαγοράζουσας</a:t>
            </a:r>
            <a:r>
              <a:rPr lang="el-GR" altLang="en-US" sz="2600" dirty="0" smtClean="0">
                <a:latin typeface="Arial" pitchFamily="34" charset="0"/>
              </a:rPr>
              <a:t> </a:t>
            </a:r>
            <a:r>
              <a:rPr lang="el-GR" altLang="en-US" sz="2600" dirty="0">
                <a:latin typeface="Arial" pitchFamily="34" charset="0"/>
              </a:rPr>
              <a:t>εταιρείας</a:t>
            </a:r>
            <a:r>
              <a:rPr lang="en-US" sz="2600" dirty="0" smtClean="0">
                <a:latin typeface="Arial" pitchFamily="34" charset="0"/>
              </a:rPr>
              <a:t>.</a:t>
            </a:r>
            <a:r>
              <a:rPr lang="en-GB" sz="2600" dirty="0" smtClean="0">
                <a:latin typeface="Arial" pitchFamily="34" charset="0"/>
              </a:rPr>
              <a:t> </a:t>
            </a:r>
          </a:p>
          <a:p>
            <a:pPr marL="298450" indent="-298450" defTabSz="574675" eaLnBrk="1" hangingPunct="1">
              <a:lnSpc>
                <a:spcPts val="2800"/>
              </a:lnSpc>
              <a:defRPr/>
            </a:pPr>
            <a:r>
              <a:rPr lang="el-GR" sz="2600" dirty="0" smtClean="0">
                <a:latin typeface="Arial" pitchFamily="34" charset="0"/>
              </a:rPr>
              <a:t>Μια </a:t>
            </a:r>
            <a:r>
              <a:rPr lang="el-GR" sz="2600" b="1" dirty="0" smtClean="0">
                <a:latin typeface="Arial" pitchFamily="34" charset="0"/>
              </a:rPr>
              <a:t>συγχώνευση </a:t>
            </a:r>
            <a:r>
              <a:rPr lang="el-GR" sz="2600" dirty="0" smtClean="0">
                <a:latin typeface="Arial" pitchFamily="34" charset="0"/>
              </a:rPr>
              <a:t>αφορά </a:t>
            </a:r>
            <a:r>
              <a:rPr lang="el-GR" sz="2600" dirty="0">
                <a:latin typeface="Arial" pitchFamily="34" charset="0"/>
              </a:rPr>
              <a:t>τη συνένωση </a:t>
            </a:r>
            <a:r>
              <a:rPr lang="el-GR" sz="2600" dirty="0" smtClean="0">
                <a:latin typeface="Arial" pitchFamily="34" charset="0"/>
              </a:rPr>
              <a:t>δύο ανεξάρτητων </a:t>
            </a:r>
            <a:r>
              <a:rPr lang="el-GR" sz="2600" dirty="0">
                <a:latin typeface="Arial" pitchFamily="34" charset="0"/>
              </a:rPr>
              <a:t>επιχειρήσεων </a:t>
            </a:r>
            <a:r>
              <a:rPr lang="el-GR" sz="2600" dirty="0" smtClean="0">
                <a:latin typeface="Arial" pitchFamily="34" charset="0"/>
              </a:rPr>
              <a:t>προκειμένου </a:t>
            </a:r>
            <a:r>
              <a:rPr lang="el-GR" sz="2600" dirty="0">
                <a:latin typeface="Arial" pitchFamily="34" charset="0"/>
              </a:rPr>
              <a:t>να δημιουργηθεί μια νέα οντότητα</a:t>
            </a:r>
            <a:r>
              <a:rPr lang="en-GB" sz="2600" dirty="0" smtClean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8884"/>
            <a:ext cx="8229600" cy="13234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Στρατηγικά </a:t>
            </a:r>
            <a:r>
              <a:rPr lang="el-GR" dirty="0" smtClean="0">
                <a:latin typeface="Franklin Gothic Book" pitchFamily="34" charset="0"/>
              </a:rPr>
              <a:t>κίνητρα</a:t>
            </a:r>
            <a:br>
              <a:rPr lang="el-GR" dirty="0" smtClean="0">
                <a:latin typeface="Franklin Gothic Book" pitchFamily="34" charset="0"/>
              </a:rPr>
            </a:br>
            <a:r>
              <a:rPr lang="el-GR" dirty="0" smtClean="0">
                <a:latin typeface="Franklin Gothic Book" pitchFamily="34" charset="0"/>
              </a:rPr>
              <a:t>συγχωνεύσεων και </a:t>
            </a:r>
            <a:r>
              <a:rPr lang="el-GR" dirty="0">
                <a:latin typeface="Franklin Gothic Book" pitchFamily="34" charset="0"/>
              </a:rPr>
              <a:t>εξαγορών</a:t>
            </a:r>
            <a:endParaRPr lang="en-GB" altLang="el-GR" dirty="0">
              <a:latin typeface="Franklin Gothic Book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223838" y="1663752"/>
            <a:ext cx="8524875" cy="4573560"/>
          </a:xfrm>
        </p:spPr>
        <p:txBody>
          <a:bodyPr/>
          <a:lstStyle/>
          <a:p>
            <a:r>
              <a:rPr lang="el-GR" sz="2800" b="1" dirty="0">
                <a:latin typeface="Arial" panose="020B0604020202020204" pitchFamily="34" charset="0"/>
              </a:rPr>
              <a:t>Επέκταση</a:t>
            </a:r>
            <a:r>
              <a:rPr lang="el-GR" sz="2800" dirty="0">
                <a:latin typeface="Arial" panose="020B0604020202020204" pitchFamily="34" charset="0"/>
              </a:rPr>
              <a:t>. Οι συγχωνεύσεις και εξαγορές μπορούν να χρησιμοποιηθούν για </a:t>
            </a:r>
            <a:r>
              <a:rPr lang="el-GR" sz="2800" dirty="0" smtClean="0">
                <a:latin typeface="Arial" panose="020B0604020202020204" pitchFamily="34" charset="0"/>
              </a:rPr>
              <a:t>να επεκτείνουν </a:t>
            </a:r>
            <a:r>
              <a:rPr lang="el-GR" sz="2800" dirty="0">
                <a:latin typeface="Arial" panose="020B0604020202020204" pitchFamily="34" charset="0"/>
              </a:rPr>
              <a:t>την πρόσβαση μιας επιχείρησης σε νέα προϊόντα, αγορές και </a:t>
            </a:r>
            <a:r>
              <a:rPr lang="el-GR" sz="2800" dirty="0" smtClean="0">
                <a:latin typeface="Arial" panose="020B0604020202020204" pitchFamily="34" charset="0"/>
              </a:rPr>
              <a:t>γεωγραφικές περιοχές.</a:t>
            </a:r>
          </a:p>
          <a:p>
            <a:r>
              <a:rPr lang="el-GR" sz="2800" b="1" dirty="0">
                <a:latin typeface="Arial" panose="020B0604020202020204" pitchFamily="34" charset="0"/>
              </a:rPr>
              <a:t>Ενοποίηση</a:t>
            </a:r>
            <a:r>
              <a:rPr lang="el-GR" sz="2800" dirty="0">
                <a:latin typeface="Arial" panose="020B0604020202020204" pitchFamily="34" charset="0"/>
              </a:rPr>
              <a:t>. Οι συγχωνεύσεις και εξαγορές μπορούν να χρησιμοποιηθούν για να ενοποιήσουν τους ανταγωνιστές ενός κλάδου.</a:t>
            </a:r>
          </a:p>
          <a:p>
            <a:r>
              <a:rPr lang="el-GR" sz="2800" b="1" dirty="0">
                <a:latin typeface="Arial" panose="020B0604020202020204" pitchFamily="34" charset="0"/>
              </a:rPr>
              <a:t>Ικανότητες</a:t>
            </a:r>
            <a:r>
              <a:rPr lang="el-GR" sz="2800" dirty="0">
                <a:latin typeface="Arial" panose="020B0604020202020204" pitchFamily="34" charset="0"/>
              </a:rPr>
              <a:t>. Τέλος, οι συγχωνεύσεις και εξαγορές μπορούν να </a:t>
            </a:r>
            <a:r>
              <a:rPr lang="el-GR" sz="2800" dirty="0" smtClean="0">
                <a:latin typeface="Arial" panose="020B0604020202020204" pitchFamily="34" charset="0"/>
              </a:rPr>
              <a:t>χρησιμοποιηθούν για </a:t>
            </a:r>
            <a:r>
              <a:rPr lang="el-GR" sz="2800" dirty="0">
                <a:latin typeface="Arial" panose="020B0604020202020204" pitchFamily="34" charset="0"/>
              </a:rPr>
              <a:t>να αυξήσουν ή να βελτιώσουν το επίπεδο των ικανοτήτων.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0439"/>
            <a:ext cx="8229600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Οικονομικά </a:t>
            </a:r>
            <a:r>
              <a:rPr lang="el-GR" sz="3600" dirty="0" smtClean="0">
                <a:latin typeface="Franklin Gothic Book" pitchFamily="34" charset="0"/>
              </a:rPr>
              <a:t>κίνητρα</a:t>
            </a:r>
            <a:br>
              <a:rPr lang="el-GR" sz="3600" dirty="0" smtClean="0">
                <a:latin typeface="Franklin Gothic Book" pitchFamily="34" charset="0"/>
              </a:rPr>
            </a:br>
            <a:r>
              <a:rPr lang="el-GR" sz="3600" dirty="0" smtClean="0">
                <a:latin typeface="Franklin Gothic Book" pitchFamily="34" charset="0"/>
              </a:rPr>
              <a:t>συγχωνεύσεων και </a:t>
            </a:r>
            <a:r>
              <a:rPr lang="el-GR" sz="3600" dirty="0">
                <a:latin typeface="Franklin Gothic Book" pitchFamily="34" charset="0"/>
              </a:rPr>
              <a:t>εξαγορών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3838" y="1519736"/>
            <a:ext cx="8524875" cy="5004447"/>
          </a:xfrm>
        </p:spPr>
        <p:txBody>
          <a:bodyPr/>
          <a:lstStyle/>
          <a:p>
            <a:r>
              <a:rPr lang="el-GR" sz="2800" b="1" dirty="0" smtClean="0">
                <a:latin typeface="Arial" panose="020B0604020202020204" pitchFamily="34" charset="0"/>
              </a:rPr>
              <a:t>Οικονομική </a:t>
            </a:r>
            <a:r>
              <a:rPr lang="el-GR" sz="2800" b="1" dirty="0">
                <a:latin typeface="Arial" panose="020B0604020202020204" pitchFamily="34" charset="0"/>
              </a:rPr>
              <a:t>αποδοτικότητα</a:t>
            </a:r>
            <a:r>
              <a:rPr lang="el-GR" sz="2800" dirty="0">
                <a:latin typeface="Arial" panose="020B0604020202020204" pitchFamily="34" charset="0"/>
              </a:rPr>
              <a:t>. Μια επιχείρηση που διαθέτει </a:t>
            </a:r>
            <a:r>
              <a:rPr lang="el-GR" sz="2800" dirty="0" smtClean="0">
                <a:latin typeface="Arial" panose="020B0604020202020204" pitchFamily="34" charset="0"/>
              </a:rPr>
              <a:t>ισχυρό οικονομικό </a:t>
            </a:r>
            <a:r>
              <a:rPr lang="el-GR" sz="2800" dirty="0">
                <a:latin typeface="Arial" panose="020B0604020202020204" pitchFamily="34" charset="0"/>
              </a:rPr>
              <a:t>ισολογισμό (π.χ. μεγάλη ρευστότητα) ενδέχεται να είναι αποδοτικό να </a:t>
            </a:r>
            <a:r>
              <a:rPr lang="el-GR" sz="2800" dirty="0" smtClean="0">
                <a:latin typeface="Arial" panose="020B0604020202020204" pitchFamily="34" charset="0"/>
              </a:rPr>
              <a:t>συνενωθεί </a:t>
            </a:r>
            <a:r>
              <a:rPr lang="el-GR" sz="2800" dirty="0">
                <a:latin typeface="Arial" panose="020B0604020202020204" pitchFamily="34" charset="0"/>
              </a:rPr>
              <a:t>με μια επιχείρηση που αντιμετωπίζει προβλήματα στον ισολογισμό </a:t>
            </a:r>
            <a:r>
              <a:rPr lang="el-GR" sz="2800" dirty="0" smtClean="0">
                <a:latin typeface="Arial" panose="020B0604020202020204" pitchFamily="34" charset="0"/>
              </a:rPr>
              <a:t>(π.χ</a:t>
            </a:r>
            <a:r>
              <a:rPr lang="el-GR" sz="2800" dirty="0">
                <a:latin typeface="Arial" panose="020B0604020202020204" pitchFamily="34" charset="0"/>
              </a:rPr>
              <a:t>. υψηλά χρέη</a:t>
            </a:r>
            <a:r>
              <a:rPr lang="el-GR" sz="2800" dirty="0" smtClean="0">
                <a:latin typeface="Arial" panose="020B0604020202020204" pitchFamily="34" charset="0"/>
              </a:rPr>
              <a:t>).</a:t>
            </a:r>
          </a:p>
          <a:p>
            <a:r>
              <a:rPr lang="el-GR" sz="2800" b="1" dirty="0">
                <a:latin typeface="Arial" panose="020B0604020202020204" pitchFamily="34" charset="0"/>
              </a:rPr>
              <a:t>Φορολογική </a:t>
            </a:r>
            <a:r>
              <a:rPr lang="el-GR" sz="2800" b="1" dirty="0" smtClean="0">
                <a:latin typeface="Arial" panose="020B0604020202020204" pitchFamily="34" charset="0"/>
              </a:rPr>
              <a:t>αποδοτικότητα</a:t>
            </a:r>
            <a:r>
              <a:rPr lang="el-GR" sz="2800" dirty="0" smtClean="0">
                <a:latin typeface="Arial" panose="020B0604020202020204" pitchFamily="34" charset="0"/>
              </a:rPr>
              <a:t>. Είναι </a:t>
            </a:r>
            <a:r>
              <a:rPr lang="el-GR" sz="2800" dirty="0">
                <a:latin typeface="Arial" panose="020B0604020202020204" pitchFamily="34" charset="0"/>
              </a:rPr>
              <a:t>πιθανό να </a:t>
            </a:r>
            <a:r>
              <a:rPr lang="el-GR" sz="2800" dirty="0" smtClean="0">
                <a:latin typeface="Arial" panose="020B0604020202020204" pitchFamily="34" charset="0"/>
              </a:rPr>
              <a:t>δημιουργούνται φορολογικά </a:t>
            </a:r>
            <a:r>
              <a:rPr lang="el-GR" sz="2800" dirty="0">
                <a:latin typeface="Arial" panose="020B0604020202020204" pitchFamily="34" charset="0"/>
              </a:rPr>
              <a:t>πλεονεκτήματα από τη συνένωση διαφορετικών επιχειρήσεων</a:t>
            </a:r>
            <a:r>
              <a:rPr lang="el-GR" sz="2800" dirty="0" smtClean="0">
                <a:latin typeface="Arial" panose="020B0604020202020204" pitchFamily="34" charset="0"/>
              </a:rPr>
              <a:t>.</a:t>
            </a:r>
          </a:p>
          <a:p>
            <a:r>
              <a:rPr lang="el-GR" sz="2800" b="1" dirty="0">
                <a:latin typeface="Arial" panose="020B0604020202020204" pitchFamily="34" charset="0"/>
              </a:rPr>
              <a:t>Εξαγορά και άμεση </a:t>
            </a:r>
            <a:r>
              <a:rPr lang="el-GR" sz="2800" b="1" dirty="0" err="1">
                <a:latin typeface="Arial" panose="020B0604020202020204" pitchFamily="34" charset="0"/>
              </a:rPr>
              <a:t>επαναπώληση</a:t>
            </a:r>
            <a:r>
              <a:rPr lang="el-GR" sz="2800" dirty="0">
                <a:latin typeface="Arial" panose="020B0604020202020204" pitchFamily="34" charset="0"/>
              </a:rPr>
              <a:t>. </a:t>
            </a:r>
            <a:r>
              <a:rPr lang="el-GR" sz="2800" dirty="0" smtClean="0">
                <a:latin typeface="Arial" panose="020B0604020202020204" pitchFamily="34" charset="0"/>
              </a:rPr>
              <a:t>Εντοπισμός επιχειρήσεων </a:t>
            </a:r>
            <a:r>
              <a:rPr lang="el-GR" sz="2800" dirty="0">
                <a:latin typeface="Arial" panose="020B0604020202020204" pitchFamily="34" charset="0"/>
              </a:rPr>
              <a:t>των οποίων τα </a:t>
            </a:r>
            <a:r>
              <a:rPr lang="el-GR" sz="2800" dirty="0" smtClean="0">
                <a:latin typeface="Arial" panose="020B0604020202020204" pitchFamily="34" charset="0"/>
              </a:rPr>
              <a:t>περιουσιακά στοιχεία </a:t>
            </a:r>
            <a:r>
              <a:rPr lang="el-GR" sz="2800" dirty="0">
                <a:latin typeface="Arial" panose="020B0604020202020204" pitchFamily="34" charset="0"/>
              </a:rPr>
              <a:t>αξίζουν περισσότερο από τη συνολική </a:t>
            </a:r>
            <a:r>
              <a:rPr lang="el-GR" sz="2800" dirty="0" smtClean="0">
                <a:latin typeface="Arial" panose="020B0604020202020204" pitchFamily="34" charset="0"/>
              </a:rPr>
              <a:t>τους αξία.</a:t>
            </a:r>
            <a:endParaRPr 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8884"/>
            <a:ext cx="8229600" cy="13234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Διοικητικά (προσωπικά) κίνητρα συγχωνεύσεων και εξαγορών</a:t>
            </a:r>
            <a:endParaRPr lang="en-GB" altLang="el-GR" dirty="0">
              <a:latin typeface="Franklin Gothic Book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3838" y="1519736"/>
            <a:ext cx="8524875" cy="5435334"/>
          </a:xfrm>
        </p:spPr>
        <p:txBody>
          <a:bodyPr/>
          <a:lstStyle/>
          <a:p>
            <a:r>
              <a:rPr lang="el-GR" sz="2800" b="1" dirty="0" smtClean="0">
                <a:latin typeface="Arial" panose="020B0604020202020204" pitchFamily="34" charset="0"/>
              </a:rPr>
              <a:t>Προσωπικές φιλοδοξίες</a:t>
            </a:r>
            <a:r>
              <a:rPr lang="el-GR" sz="2800" dirty="0">
                <a:latin typeface="Arial" panose="020B0604020202020204" pitchFamily="34" charset="0"/>
              </a:rPr>
              <a:t>. Υπάρχουν </a:t>
            </a:r>
            <a:r>
              <a:rPr lang="el-GR" sz="2800" dirty="0" smtClean="0">
                <a:latin typeface="Arial" panose="020B0604020202020204" pitchFamily="34" charset="0"/>
              </a:rPr>
              <a:t>διάφοροι </a:t>
            </a:r>
            <a:r>
              <a:rPr lang="el-GR" sz="2800" dirty="0">
                <a:latin typeface="Arial" panose="020B0604020202020204" pitchFamily="34" charset="0"/>
              </a:rPr>
              <a:t>τρόποι με τους οποίους μια εξαγορά </a:t>
            </a:r>
            <a:r>
              <a:rPr lang="el-GR" sz="2800" dirty="0" smtClean="0">
                <a:latin typeface="Arial" panose="020B0604020202020204" pitchFamily="34" charset="0"/>
              </a:rPr>
              <a:t>ενδέχεται </a:t>
            </a:r>
            <a:r>
              <a:rPr lang="el-GR" sz="2800" dirty="0">
                <a:latin typeface="Arial" panose="020B0604020202020204" pitchFamily="34" charset="0"/>
              </a:rPr>
              <a:t>να ικανοποιεί τις προσωπικές φιλοδοξίες των μελών της ανώτατης </a:t>
            </a:r>
            <a:r>
              <a:rPr lang="el-GR" sz="2800" dirty="0" smtClean="0">
                <a:latin typeface="Arial" panose="020B0604020202020204" pitchFamily="34" charset="0"/>
              </a:rPr>
              <a:t>διοίκησης</a:t>
            </a:r>
            <a:r>
              <a:rPr lang="el-GR" sz="2800" dirty="0">
                <a:latin typeface="Arial" panose="020B0604020202020204" pitchFamily="34" charset="0"/>
              </a:rPr>
              <a:t>, ανεξάρτητα από την πραγματική αξία που </a:t>
            </a:r>
            <a:r>
              <a:rPr lang="el-GR" sz="2800" dirty="0" smtClean="0">
                <a:latin typeface="Arial" panose="020B0604020202020204" pitchFamily="34" charset="0"/>
              </a:rPr>
              <a:t>δημιουργείται.</a:t>
            </a:r>
          </a:p>
          <a:p>
            <a:r>
              <a:rPr lang="el-GR" sz="2800" b="1" dirty="0">
                <a:latin typeface="Arial" panose="020B0604020202020204" pitchFamily="34" charset="0"/>
              </a:rPr>
              <a:t>Μίμηση τάσεων</a:t>
            </a:r>
            <a:r>
              <a:rPr lang="el-GR" sz="2800" dirty="0">
                <a:latin typeface="Arial" panose="020B0604020202020204" pitchFamily="34" charset="0"/>
              </a:rPr>
              <a:t>. Η παγκόσμια τάση για πραγματοποίηση εξαγορών είναι κυκλική, με περιόδους έντασης και κάμψης. Σε μια περίοδο έντασης του </a:t>
            </a:r>
            <a:r>
              <a:rPr lang="el-GR" sz="2800" dirty="0" smtClean="0">
                <a:latin typeface="Arial" panose="020B0604020202020204" pitchFamily="34" charset="0"/>
              </a:rPr>
              <a:t>φαινομένου, ασκούνται διάφορα είδη </a:t>
            </a:r>
            <a:r>
              <a:rPr lang="el-GR" sz="2800" dirty="0">
                <a:latin typeface="Arial" panose="020B0604020202020204" pitchFamily="34" charset="0"/>
              </a:rPr>
              <a:t>πιέσεων </a:t>
            </a:r>
            <a:r>
              <a:rPr lang="el-GR" sz="2800" dirty="0" smtClean="0">
                <a:latin typeface="Arial" panose="020B0604020202020204" pitchFamily="34" charset="0"/>
              </a:rPr>
              <a:t>προκειμένου </a:t>
            </a:r>
            <a:r>
              <a:rPr lang="el-GR" sz="2800" dirty="0">
                <a:latin typeface="Arial" panose="020B0604020202020204" pitchFamily="34" charset="0"/>
              </a:rPr>
              <a:t>να ακολουθήσουν </a:t>
            </a:r>
            <a:r>
              <a:rPr lang="el-GR" sz="2800" dirty="0" smtClean="0">
                <a:latin typeface="Arial" panose="020B0604020202020204" pitchFamily="34" charset="0"/>
              </a:rPr>
              <a:t>τα διοικητικά στελέχη την </a:t>
            </a:r>
            <a:r>
              <a:rPr lang="el-GR" sz="2800" dirty="0">
                <a:latin typeface="Arial" panose="020B0604020202020204" pitchFamily="34" charset="0"/>
              </a:rPr>
              <a:t>επικρατούσα </a:t>
            </a:r>
            <a:r>
              <a:rPr lang="el-GR" sz="2800" dirty="0" smtClean="0">
                <a:latin typeface="Arial" panose="020B0604020202020204" pitchFamily="34" charset="0"/>
              </a:rPr>
              <a:t>«μόδα».</a:t>
            </a:r>
            <a:endParaRPr lang="el-GR" sz="2800" dirty="0">
              <a:latin typeface="Arial" panose="020B0604020202020204" pitchFamily="34" charset="0"/>
            </a:endParaRPr>
          </a:p>
          <a:p>
            <a:endParaRPr 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67384"/>
            <a:ext cx="8229600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Η διαδικασία εξαγοράς</a:t>
            </a:r>
            <a:endParaRPr lang="en-GB" altLang="el-GR" sz="3600" dirty="0">
              <a:latin typeface="Franklin Gothic Book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74"/>
          <a:stretch/>
        </p:blipFill>
        <p:spPr>
          <a:xfrm>
            <a:off x="1059999" y="1845200"/>
            <a:ext cx="6968385" cy="32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431"/>
            <a:ext cx="8229600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Επιλογή επιχείρησης στόχου στις συγχωνεύσεις και </a:t>
            </a:r>
            <a:r>
              <a:rPr lang="el-GR" sz="3600" dirty="0" smtClean="0">
                <a:latin typeface="Franklin Gothic Book" pitchFamily="34" charset="0"/>
              </a:rPr>
              <a:t>εξαγορές (1)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34720"/>
            <a:ext cx="8496944" cy="5090624"/>
          </a:xfrm>
        </p:spPr>
        <p:txBody>
          <a:bodyPr/>
          <a:lstStyle/>
          <a:p>
            <a:pPr eaLnBrk="1" hangingPunct="1">
              <a:buNone/>
            </a:pPr>
            <a:r>
              <a:rPr lang="el-GR" sz="2800" u="sng" dirty="0">
                <a:latin typeface="Arial" pitchFamily="34" charset="0"/>
                <a:cs typeface="Arial" pitchFamily="34" charset="0"/>
              </a:rPr>
              <a:t>Υπάρχουν δύο βασικά κριτήρια</a:t>
            </a:r>
            <a:r>
              <a:rPr lang="en-GB" altLang="el-GR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Στρατηγική </a:t>
            </a:r>
            <a:r>
              <a:rPr lang="el-GR" sz="2800" b="1" dirty="0">
                <a:latin typeface="Arial" pitchFamily="34" charset="0"/>
                <a:cs typeface="Arial" pitchFamily="34" charset="0"/>
              </a:rPr>
              <a:t>συμβατότητα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. Αναφέρεται στον βαθμό κατά τον οποίο η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επιχείρηση στόχος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ενδυναμώνει ή συμπληρώνει τη στρατηγική της </a:t>
            </a:r>
            <a:r>
              <a:rPr lang="el-GR" sz="2800" dirty="0" err="1">
                <a:latin typeface="Arial" pitchFamily="34" charset="0"/>
                <a:cs typeface="Arial" pitchFamily="34" charset="0"/>
              </a:rPr>
              <a:t>εξαγοράζουσας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εταιρείας.</a:t>
            </a:r>
          </a:p>
          <a:p>
            <a:r>
              <a:rPr lang="el-GR" sz="2800" dirty="0">
                <a:latin typeface="Arial" pitchFamily="34" charset="0"/>
                <a:cs typeface="Arial" pitchFamily="34" charset="0"/>
              </a:rPr>
              <a:t>Πολλές φορές, υπάρχει η τάση υπερεκτίμησης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των συνεργειών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που είναι πιθανό να αναπτυχθούν ανάμεσα σε δύο εταιρείες,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προκειμένου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να δικαιολογηθεί το υψηλό τίμημα της συμφωνίας. Επίσης,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αρνητικές συνέργειες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, ονομαζόμενες και μεταδοτικές συνέργειες, συχνά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παραμελούνται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GB" alt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431"/>
            <a:ext cx="8229600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Επιλογή επιχείρησης στόχου στις συγχωνεύσεις και </a:t>
            </a:r>
            <a:r>
              <a:rPr lang="el-GR" sz="3600" dirty="0" smtClean="0">
                <a:latin typeface="Franklin Gothic Book" pitchFamily="34" charset="0"/>
              </a:rPr>
              <a:t>εξαγορές (2)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496944" cy="4142673"/>
          </a:xfrm>
        </p:spPr>
        <p:txBody>
          <a:bodyPr/>
          <a:lstStyle/>
          <a:p>
            <a:pPr eaLnBrk="1" hangingPunct="1">
              <a:buNone/>
            </a:pPr>
            <a:r>
              <a:rPr lang="el-GR" sz="2800" u="sng" dirty="0">
                <a:latin typeface="Arial" pitchFamily="34" charset="0"/>
                <a:cs typeface="Arial" pitchFamily="34" charset="0"/>
              </a:rPr>
              <a:t>Υπάρχουν δύο βασικά κριτήρια</a:t>
            </a:r>
            <a:r>
              <a:rPr lang="en-GB" altLang="el-GR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l-GR" sz="2800" b="1" dirty="0">
                <a:latin typeface="Arial" pitchFamily="34" charset="0"/>
                <a:cs typeface="Arial" pitchFamily="34" charset="0"/>
              </a:rPr>
              <a:t>Οργανωσιακή συμβατότητα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. Αναφέρεται στη συμβατότητα ανάμεσα στις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διοικητικές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πρακτικές, τα χαρακτηριστικά των εργαζομένων και την κουλτούρα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της </a:t>
            </a:r>
            <a:r>
              <a:rPr lang="el-GR" sz="2800" dirty="0" err="1" smtClean="0">
                <a:latin typeface="Arial" pitchFamily="34" charset="0"/>
                <a:cs typeface="Arial" pitchFamily="34" charset="0"/>
              </a:rPr>
              <a:t>εξαγοράζουσας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και της εξαγοραζόμενης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επιχείρησης.</a:t>
            </a:r>
          </a:p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Μεγάλες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αποκλίσεις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ανάμεσα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στους δύο οργανισμούς είναι πιθανό να δημιουργούν προβλήματα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ενοποίησης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.</a:t>
            </a:r>
            <a:endParaRPr lang="en-GB" altLang="el-G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72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12447"/>
            <a:ext cx="82296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>
                <a:latin typeface="Franklin Gothic Book" pitchFamily="34" charset="0"/>
              </a:rPr>
              <a:t>Διαπραγματεύσεις στις συγχωνεύσεις </a:t>
            </a:r>
            <a:r>
              <a:rPr lang="el-GR" altLang="el-GR" dirty="0" smtClean="0">
                <a:latin typeface="Franklin Gothic Book" pitchFamily="34" charset="0"/>
              </a:rPr>
              <a:t/>
            </a:r>
            <a:br>
              <a:rPr lang="el-GR" altLang="el-GR" dirty="0" smtClean="0">
                <a:latin typeface="Franklin Gothic Book" pitchFamily="34" charset="0"/>
              </a:rPr>
            </a:br>
            <a:r>
              <a:rPr lang="el-GR" altLang="el-GR" dirty="0" smtClean="0">
                <a:latin typeface="Franklin Gothic Book" pitchFamily="34" charset="0"/>
              </a:rPr>
              <a:t>και </a:t>
            </a:r>
            <a:r>
              <a:rPr lang="el-GR" altLang="el-GR" dirty="0">
                <a:latin typeface="Franklin Gothic Book" pitchFamily="34" charset="0"/>
              </a:rPr>
              <a:t>εξαγορές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78389"/>
            <a:ext cx="8856984" cy="526297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5000"/>
              </a:lnSpc>
              <a:buNone/>
            </a:pPr>
            <a:r>
              <a:rPr lang="el-GR" altLang="el-GR" dirty="0" smtClean="0">
                <a:latin typeface="Arial" panose="020B0604020202020204" pitchFamily="34" charset="0"/>
              </a:rPr>
              <a:t>Για </a:t>
            </a:r>
            <a:r>
              <a:rPr lang="el-GR" altLang="el-GR" dirty="0">
                <a:latin typeface="Arial" panose="020B0604020202020204" pitchFamily="34" charset="0"/>
              </a:rPr>
              <a:t>να </a:t>
            </a:r>
            <a:r>
              <a:rPr lang="el-GR" altLang="el-GR" dirty="0" smtClean="0">
                <a:latin typeface="Arial" panose="020B0604020202020204" pitchFamily="34" charset="0"/>
              </a:rPr>
              <a:t>υλοποιηθεί </a:t>
            </a:r>
            <a:r>
              <a:rPr lang="el-GR" altLang="el-GR" dirty="0">
                <a:latin typeface="Arial" panose="020B0604020202020204" pitchFamily="34" charset="0"/>
              </a:rPr>
              <a:t>μια συμφωνία θα πρέπει τα δύο μέρη να συμφωνήσουν στο </a:t>
            </a:r>
            <a:r>
              <a:rPr lang="el-GR" altLang="el-GR" dirty="0" smtClean="0">
                <a:latin typeface="Arial" panose="020B0604020202020204" pitchFamily="34" charset="0"/>
              </a:rPr>
              <a:t>τίμημα και στους όρους</a:t>
            </a:r>
            <a:r>
              <a:rPr lang="en-GB" altLang="el-GR" dirty="0" smtClean="0">
                <a:latin typeface="Arial" panose="020B0604020202020204" pitchFamily="34" charset="0"/>
              </a:rPr>
              <a:t>:</a:t>
            </a:r>
          </a:p>
          <a:p>
            <a:pPr marL="223838" indent="-293688" eaLnBrk="1" hangingPunct="1">
              <a:lnSpc>
                <a:spcPct val="95000"/>
              </a:lnSpc>
            </a:pPr>
            <a:r>
              <a:rPr lang="el-GR" altLang="el-GR" dirty="0" smtClean="0">
                <a:latin typeface="Arial" panose="020B0604020202020204" pitchFamily="34" charset="0"/>
              </a:rPr>
              <a:t>Η προσφορά </a:t>
            </a:r>
            <a:r>
              <a:rPr lang="el-GR" altLang="el-GR" dirty="0">
                <a:latin typeface="Arial" panose="020B0604020202020204" pitchFamily="34" charset="0"/>
              </a:rPr>
              <a:t>ενός μικρού ποσού θα οδηγήσει </a:t>
            </a:r>
            <a:r>
              <a:rPr lang="el-GR" altLang="el-GR" dirty="0" smtClean="0">
                <a:latin typeface="Arial" panose="020B0604020202020204" pitchFamily="34" charset="0"/>
              </a:rPr>
              <a:t>σε </a:t>
            </a:r>
            <a:r>
              <a:rPr lang="el-GR" altLang="el-GR" dirty="0">
                <a:latin typeface="Arial" panose="020B0604020202020204" pitchFamily="34" charset="0"/>
              </a:rPr>
              <a:t>αποτυχία </a:t>
            </a:r>
            <a:r>
              <a:rPr lang="el-GR" altLang="el-GR" dirty="0" smtClean="0">
                <a:latin typeface="Arial" panose="020B0604020202020204" pitchFamily="34" charset="0"/>
              </a:rPr>
              <a:t>κλεισίματος της </a:t>
            </a:r>
            <a:r>
              <a:rPr lang="el-GR" altLang="el-GR" dirty="0">
                <a:latin typeface="Arial" panose="020B0604020202020204" pitchFamily="34" charset="0"/>
              </a:rPr>
              <a:t>συμφωνίας</a:t>
            </a:r>
            <a:r>
              <a:rPr lang="en-GB" altLang="el-GR" dirty="0" smtClean="0">
                <a:latin typeface="Arial" panose="020B0604020202020204" pitchFamily="34" charset="0"/>
              </a:rPr>
              <a:t>.</a:t>
            </a:r>
          </a:p>
          <a:p>
            <a:pPr marL="223838" indent="-293688" eaLnBrk="1" hangingPunct="1">
              <a:lnSpc>
                <a:spcPct val="95000"/>
              </a:lnSpc>
            </a:pPr>
            <a:r>
              <a:rPr lang="el-GR" altLang="el-GR" dirty="0" smtClean="0">
                <a:latin typeface="Arial" panose="020B0604020202020204" pitchFamily="34" charset="0"/>
              </a:rPr>
              <a:t>Η </a:t>
            </a:r>
            <a:r>
              <a:rPr lang="el-GR" altLang="el-GR" dirty="0">
                <a:latin typeface="Arial" panose="020B0604020202020204" pitchFamily="34" charset="0"/>
              </a:rPr>
              <a:t>συμφωνία με υψηλό </a:t>
            </a:r>
            <a:r>
              <a:rPr lang="el-GR" altLang="el-GR" dirty="0" smtClean="0">
                <a:latin typeface="Arial" panose="020B0604020202020204" pitchFamily="34" charset="0"/>
              </a:rPr>
              <a:t>χρηματικό </a:t>
            </a:r>
            <a:r>
              <a:rPr lang="el-GR" altLang="el-GR" dirty="0">
                <a:latin typeface="Arial" panose="020B0604020202020204" pitchFamily="34" charset="0"/>
              </a:rPr>
              <a:t>τίμημα ενδέχεται να οδηγήσει σε άσχημα οικονομικά </a:t>
            </a:r>
            <a:r>
              <a:rPr lang="el-GR" altLang="el-GR" dirty="0" smtClean="0">
                <a:latin typeface="Arial" panose="020B0604020202020204" pitchFamily="34" charset="0"/>
              </a:rPr>
              <a:t>αποτελέσματα:</a:t>
            </a:r>
            <a:br>
              <a:rPr lang="el-GR" altLang="el-GR" dirty="0" smtClean="0">
                <a:latin typeface="Arial" panose="020B0604020202020204" pitchFamily="34" charset="0"/>
              </a:rPr>
            </a:br>
            <a:r>
              <a:rPr lang="el-GR" altLang="el-GR" dirty="0" smtClean="0">
                <a:latin typeface="Arial" panose="020B0604020202020204" pitchFamily="34" charset="0"/>
              </a:rPr>
              <a:t>τα κέρδη </a:t>
            </a:r>
            <a:r>
              <a:rPr lang="el-GR" altLang="el-GR" dirty="0">
                <a:latin typeface="Arial" panose="020B0604020202020204" pitchFamily="34" charset="0"/>
              </a:rPr>
              <a:t>πολύ δύσκολα θα ξεπεράσουν το αρχικό κόστος </a:t>
            </a:r>
            <a:r>
              <a:rPr lang="el-GR" altLang="el-GR" dirty="0" smtClean="0">
                <a:latin typeface="Arial" panose="020B0604020202020204" pitchFamily="34" charset="0"/>
              </a:rPr>
              <a:t>επένδυσης.</a:t>
            </a:r>
          </a:p>
          <a:p>
            <a:pPr marL="223838" indent="-293688" eaLnBrk="1" hangingPunct="1">
              <a:lnSpc>
                <a:spcPct val="95000"/>
              </a:lnSpc>
            </a:pPr>
            <a:r>
              <a:rPr lang="el-GR" altLang="el-GR" dirty="0" smtClean="0">
                <a:latin typeface="Arial" panose="020B0604020202020204" pitchFamily="34" charset="0"/>
              </a:rPr>
              <a:t>Η </a:t>
            </a:r>
            <a:r>
              <a:rPr lang="el-GR" altLang="el-GR" dirty="0" err="1" smtClean="0">
                <a:latin typeface="Arial" panose="020B0604020202020204" pitchFamily="34" charset="0"/>
              </a:rPr>
              <a:t>εξαγοράζουσα</a:t>
            </a:r>
            <a:r>
              <a:rPr lang="el-GR" altLang="el-GR" dirty="0" smtClean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επιχείρηση δεν καταβάλει μονάχα την τρέχουσα ονομαστική αξία, </a:t>
            </a:r>
            <a:r>
              <a:rPr lang="el-GR" altLang="el-GR" dirty="0" smtClean="0">
                <a:latin typeface="Arial" panose="020B0604020202020204" pitchFamily="34" charset="0"/>
              </a:rPr>
              <a:t>αλλά πρέπει </a:t>
            </a:r>
            <a:r>
              <a:rPr lang="el-GR" altLang="el-GR" dirty="0">
                <a:latin typeface="Arial" panose="020B0604020202020204" pitchFamily="34" charset="0"/>
              </a:rPr>
              <a:t>συνήθως να επωμιστεί και ένα επιπλέον ποσό που ονομάζεται </a:t>
            </a:r>
            <a:r>
              <a:rPr lang="el-GR" altLang="el-GR" dirty="0" err="1">
                <a:latin typeface="Arial" panose="020B0604020202020204" pitchFamily="34" charset="0"/>
              </a:rPr>
              <a:t>premium</a:t>
            </a:r>
            <a:r>
              <a:rPr lang="el-GR" altLang="el-GR" dirty="0">
                <a:latin typeface="Arial" panose="020B0604020202020204" pitchFamily="34" charset="0"/>
              </a:rPr>
              <a:t> (</a:t>
            </a:r>
            <a:r>
              <a:rPr lang="el-GR" altLang="el-GR" i="1" dirty="0" smtClean="0">
                <a:latin typeface="Arial" panose="020B0604020202020204" pitchFamily="34" charset="0"/>
              </a:rPr>
              <a:t>ή </a:t>
            </a:r>
            <a:r>
              <a:rPr lang="el-GR" altLang="el-GR" i="1" dirty="0" err="1" smtClean="0">
                <a:latin typeface="Arial" panose="020B0604020202020204" pitchFamily="34" charset="0"/>
              </a:rPr>
              <a:t>premium</a:t>
            </a:r>
            <a:r>
              <a:rPr lang="el-GR" altLang="el-GR" i="1" dirty="0" smtClean="0">
                <a:latin typeface="Arial" panose="020B0604020202020204" pitchFamily="34" charset="0"/>
              </a:rPr>
              <a:t> </a:t>
            </a:r>
            <a:r>
              <a:rPr lang="el-GR" altLang="el-GR" i="1" dirty="0">
                <a:latin typeface="Arial" panose="020B0604020202020204" pitchFamily="34" charset="0"/>
              </a:rPr>
              <a:t>for </a:t>
            </a:r>
            <a:r>
              <a:rPr lang="el-GR" altLang="el-GR" i="1" dirty="0" err="1">
                <a:latin typeface="Arial" panose="020B0604020202020204" pitchFamily="34" charset="0"/>
              </a:rPr>
              <a:t>control</a:t>
            </a:r>
            <a:r>
              <a:rPr lang="el-GR" altLang="el-GR" dirty="0" smtClean="0">
                <a:latin typeface="Arial" panose="020B0604020202020204" pitchFamily="34" charset="0"/>
              </a:rPr>
              <a:t>).</a:t>
            </a:r>
            <a:endParaRPr lang="en-GB" altLang="el-GR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8431"/>
            <a:ext cx="8229600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Ενοποίηση στις</a:t>
            </a:r>
            <a:br>
              <a:rPr lang="el-GR" sz="3600" dirty="0">
                <a:latin typeface="Franklin Gothic Book" pitchFamily="34" charset="0"/>
              </a:rPr>
            </a:br>
            <a:r>
              <a:rPr lang="el-GR" sz="3600" dirty="0">
                <a:latin typeface="Franklin Gothic Book" pitchFamily="34" charset="0"/>
              </a:rPr>
              <a:t>συγχωνεύσεις και εξαγορές (1)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57548"/>
            <a:ext cx="8568952" cy="463511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800" dirty="0">
                <a:latin typeface="Arial" pitchFamily="34" charset="0"/>
              </a:rPr>
              <a:t>Η διαδικασία της ενοποίησης εξαρτάται από δύο βασικά κριτήρια</a:t>
            </a:r>
            <a:r>
              <a:rPr lang="en-GB" sz="2800" dirty="0" smtClean="0">
                <a:latin typeface="Arial" pitchFamily="34" charset="0"/>
              </a:rPr>
              <a:t>:</a:t>
            </a:r>
          </a:p>
          <a:p>
            <a:pPr marL="288925" indent="-288925">
              <a:defRPr/>
            </a:pPr>
            <a:r>
              <a:rPr lang="el-GR" sz="2800" b="1" dirty="0" smtClean="0">
                <a:latin typeface="Arial" pitchFamily="34" charset="0"/>
              </a:rPr>
              <a:t>Βαθμός </a:t>
            </a:r>
            <a:r>
              <a:rPr lang="el-GR" sz="2800" b="1" dirty="0">
                <a:latin typeface="Arial" pitchFamily="34" charset="0"/>
              </a:rPr>
              <a:t>της στρατηγικής </a:t>
            </a:r>
            <a:r>
              <a:rPr lang="el-GR" sz="2800" b="1" dirty="0" smtClean="0">
                <a:latin typeface="Arial" pitchFamily="34" charset="0"/>
              </a:rPr>
              <a:t>αλληλεξάρτησης</a:t>
            </a:r>
            <a:r>
              <a:rPr lang="el-GR" sz="2800" dirty="0" smtClean="0">
                <a:latin typeface="Arial" pitchFamily="34" charset="0"/>
              </a:rPr>
              <a:t>. Εκφράζει </a:t>
            </a:r>
            <a:r>
              <a:rPr lang="el-GR" sz="2800" dirty="0">
                <a:latin typeface="Arial" pitchFamily="34" charset="0"/>
              </a:rPr>
              <a:t>την ανάγκη για μεταφορά </a:t>
            </a:r>
            <a:r>
              <a:rPr lang="el-GR" sz="2800" dirty="0" smtClean="0">
                <a:latin typeface="Arial" pitchFamily="34" charset="0"/>
              </a:rPr>
              <a:t>ή κοινή </a:t>
            </a:r>
            <a:r>
              <a:rPr lang="el-GR" sz="2800" dirty="0">
                <a:latin typeface="Arial" pitchFamily="34" charset="0"/>
              </a:rPr>
              <a:t>χρήση πόρων (π.χ. εγκαταστάσεις παραγωγής) και ικανοτήτων (π.χ. </a:t>
            </a:r>
            <a:r>
              <a:rPr lang="el-GR" sz="2800" dirty="0" smtClean="0">
                <a:latin typeface="Arial" pitchFamily="34" charset="0"/>
              </a:rPr>
              <a:t>τεχνογνωσία).</a:t>
            </a:r>
          </a:p>
          <a:p>
            <a:r>
              <a:rPr lang="el-GR" sz="2800" b="1" dirty="0">
                <a:latin typeface="Arial" pitchFamily="34" charset="0"/>
              </a:rPr>
              <a:t>Ανάγκη για οργανωσιακή αυτονομία</a:t>
            </a:r>
            <a:r>
              <a:rPr lang="el-GR" sz="2800" dirty="0">
                <a:latin typeface="Arial" pitchFamily="34" charset="0"/>
              </a:rPr>
              <a:t>. </a:t>
            </a:r>
            <a:r>
              <a:rPr lang="el-GR" sz="2800" dirty="0" smtClean="0">
                <a:latin typeface="Arial" pitchFamily="34" charset="0"/>
              </a:rPr>
              <a:t>Μερικές φορές, η διαφορετικότητα της εξαγοραζόμενης επιχείρησης μπορεί να είναι πλεονέκτημα, ενώ κάποιες άλλες να δημιουργεί πρόβλημα.</a:t>
            </a:r>
            <a:endParaRPr lang="en-GB" sz="28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552" y="755993"/>
            <a:ext cx="9144000" cy="584775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Πίνακας καθορισμού του </a:t>
            </a:r>
            <a:r>
              <a:rPr lang="el-GR" sz="3600" dirty="0" smtClean="0">
                <a:latin typeface="Franklin Gothic Book" pitchFamily="34" charset="0"/>
              </a:rPr>
              <a:t>βαθμού </a:t>
            </a:r>
            <a:r>
              <a:rPr lang="el-GR" sz="3600" dirty="0" smtClean="0">
                <a:latin typeface="Franklin Gothic Book" pitchFamily="34" charset="0"/>
              </a:rPr>
              <a:t/>
            </a:r>
            <a:br>
              <a:rPr lang="el-GR" sz="3600" dirty="0" smtClean="0">
                <a:latin typeface="Franklin Gothic Book" pitchFamily="34" charset="0"/>
              </a:rPr>
            </a:br>
            <a:r>
              <a:rPr lang="el-GR" sz="3600" dirty="0" smtClean="0">
                <a:latin typeface="Franklin Gothic Book" pitchFamily="34" charset="0"/>
              </a:rPr>
              <a:t>ενοποίησης</a:t>
            </a:r>
            <a:endParaRPr lang="en-GB" altLang="el-GR" sz="3600" dirty="0" smtClean="0">
              <a:latin typeface="Franklin Gothic Book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629312"/>
            <a:ext cx="6924967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72816"/>
            <a:ext cx="6400800" cy="2235696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Κεφάλαιο </a:t>
            </a:r>
            <a:r>
              <a:rPr lang="el-GR" sz="3600" dirty="0" smtClean="0">
                <a:solidFill>
                  <a:srgbClr val="C00000"/>
                </a:solidFill>
              </a:rPr>
              <a:t>9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l-GR" sz="3600" dirty="0" smtClean="0">
                <a:solidFill>
                  <a:srgbClr val="C00000"/>
                </a:solidFill>
                <a:cs typeface="Arial" charset="0"/>
              </a:rPr>
              <a:t>Συγχωνεύσεις, εξαγορές</a:t>
            </a:r>
            <a:r>
              <a:rPr lang="el-GR" sz="3600" dirty="0" smtClean="0">
                <a:solidFill>
                  <a:srgbClr val="C00000"/>
                </a:solidFill>
                <a:cs typeface="Arial" charset="0"/>
              </a:rPr>
              <a:t> </a:t>
            </a:r>
          </a:p>
          <a:p>
            <a:r>
              <a:rPr lang="el-GR" sz="3600" dirty="0" smtClean="0">
                <a:solidFill>
                  <a:srgbClr val="C00000"/>
                </a:solidFill>
                <a:cs typeface="Arial" charset="0"/>
              </a:rPr>
              <a:t>και </a:t>
            </a:r>
            <a:r>
              <a:rPr lang="el-GR" sz="3600" dirty="0" smtClean="0">
                <a:solidFill>
                  <a:srgbClr val="C00000"/>
                </a:solidFill>
                <a:cs typeface="Arial" charset="0"/>
              </a:rPr>
              <a:t>συμμαχίες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337" y="5486400"/>
            <a:ext cx="4038600" cy="1143000"/>
          </a:xfrm>
        </p:spPr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95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0872" y="212447"/>
            <a:ext cx="8229600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Ενοποίηση στις</a:t>
            </a:r>
            <a:br>
              <a:rPr lang="el-GR" sz="3600" dirty="0">
                <a:latin typeface="Franklin Gothic Book" pitchFamily="34" charset="0"/>
              </a:rPr>
            </a:br>
            <a:r>
              <a:rPr lang="el-GR" sz="3600" dirty="0">
                <a:latin typeface="Franklin Gothic Book" pitchFamily="34" charset="0"/>
              </a:rPr>
              <a:t>συγχωνεύσεις και εξαγορές </a:t>
            </a:r>
            <a:r>
              <a:rPr lang="el-GR" sz="3600" dirty="0" smtClean="0">
                <a:latin typeface="Franklin Gothic Book" pitchFamily="34" charset="0"/>
              </a:rPr>
              <a:t>(2)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509588" y="1621244"/>
            <a:ext cx="8229600" cy="4832092"/>
          </a:xfrm>
        </p:spPr>
        <p:txBody>
          <a:bodyPr/>
          <a:lstStyle/>
          <a:p>
            <a:pPr marL="288925" indent="-288925">
              <a:defRPr/>
            </a:pPr>
            <a:r>
              <a:rPr lang="el-GR" sz="2800" b="1" dirty="0">
                <a:latin typeface="Arial" pitchFamily="34" charset="0"/>
              </a:rPr>
              <a:t>Απορρόφηση</a:t>
            </a:r>
            <a:r>
              <a:rPr lang="el-GR" sz="2800" dirty="0">
                <a:latin typeface="Arial" pitchFamily="34" charset="0"/>
              </a:rPr>
              <a:t>. Προτιμάται όταν υπάρχει ισχυρή στρατηγική αλληλεξάρτηση </a:t>
            </a:r>
            <a:r>
              <a:rPr lang="el-GR" sz="2800" dirty="0" smtClean="0">
                <a:latin typeface="Arial" pitchFamily="34" charset="0"/>
              </a:rPr>
              <a:t>και μικρή </a:t>
            </a:r>
            <a:r>
              <a:rPr lang="el-GR" sz="2800" dirty="0">
                <a:latin typeface="Arial" pitchFamily="34" charset="0"/>
              </a:rPr>
              <a:t>ανάγκη για οργανωσιακή αυτονομία. Η απορρόφηση απαιτεί: (α) </a:t>
            </a:r>
            <a:r>
              <a:rPr lang="el-GR" sz="2800" dirty="0" smtClean="0">
                <a:latin typeface="Arial" pitchFamily="34" charset="0"/>
              </a:rPr>
              <a:t>άμεση προσαρμογή </a:t>
            </a:r>
            <a:r>
              <a:rPr lang="el-GR" sz="2800" dirty="0">
                <a:latin typeface="Arial" pitchFamily="34" charset="0"/>
              </a:rPr>
              <a:t>των στρατηγικών και των δομών της εξαγοραζόμενης </a:t>
            </a:r>
            <a:r>
              <a:rPr lang="el-GR" sz="2800" dirty="0" smtClean="0">
                <a:latin typeface="Arial" pitchFamily="34" charset="0"/>
              </a:rPr>
              <a:t>εταιρείας στις </a:t>
            </a:r>
            <a:r>
              <a:rPr lang="el-GR" sz="2800" dirty="0">
                <a:latin typeface="Arial" pitchFamily="34" charset="0"/>
              </a:rPr>
              <a:t>ανάγκες της νέας ιδιοκτησίας</a:t>
            </a:r>
            <a:r>
              <a:rPr lang="el-GR" sz="2800" dirty="0" smtClean="0">
                <a:latin typeface="Arial" pitchFamily="34" charset="0"/>
              </a:rPr>
              <a:t>,</a:t>
            </a:r>
            <a:br>
              <a:rPr lang="el-GR" sz="2800" dirty="0" smtClean="0">
                <a:latin typeface="Arial" pitchFamily="34" charset="0"/>
              </a:rPr>
            </a:br>
            <a:r>
              <a:rPr lang="el-GR" sz="2800" dirty="0" smtClean="0">
                <a:latin typeface="Arial" pitchFamily="34" charset="0"/>
              </a:rPr>
              <a:t>(</a:t>
            </a:r>
            <a:r>
              <a:rPr lang="el-GR" sz="2800" dirty="0">
                <a:latin typeface="Arial" pitchFamily="34" charset="0"/>
              </a:rPr>
              <a:t>β) αλλαγές στην κουλτούρα και τα </a:t>
            </a:r>
            <a:r>
              <a:rPr lang="el-GR" sz="2800" dirty="0" smtClean="0">
                <a:latin typeface="Arial" pitchFamily="34" charset="0"/>
              </a:rPr>
              <a:t>συστήματα </a:t>
            </a:r>
            <a:r>
              <a:rPr lang="el-GR" sz="2800" dirty="0">
                <a:latin typeface="Arial" pitchFamily="34" charset="0"/>
              </a:rPr>
              <a:t>της εξαγοραζόμενης εταιρείας. Σε αυτή την περίπτωση, διορίζεται ένας </a:t>
            </a:r>
            <a:r>
              <a:rPr lang="el-GR" sz="2800" dirty="0" smtClean="0">
                <a:latin typeface="Arial" pitchFamily="34" charset="0"/>
              </a:rPr>
              <a:t>νέος διευθύνων </a:t>
            </a:r>
            <a:r>
              <a:rPr lang="el-GR" sz="2800" dirty="0">
                <a:latin typeface="Arial" pitchFamily="34" charset="0"/>
              </a:rPr>
              <a:t>σύμβουλος προκειμένου να διοικήσει τον οργανισμό με </a:t>
            </a:r>
            <a:r>
              <a:rPr lang="el-GR" sz="2800" dirty="0" smtClean="0">
                <a:latin typeface="Arial" pitchFamily="34" charset="0"/>
              </a:rPr>
              <a:t>διαφορετικό </a:t>
            </a:r>
            <a:r>
              <a:rPr lang="el-GR" sz="2800" dirty="0">
                <a:latin typeface="Arial" pitchFamily="34" charset="0"/>
              </a:rPr>
              <a:t>τρόπο.</a:t>
            </a:r>
            <a:endParaRPr lang="en-GB" sz="2800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8864" y="212447"/>
            <a:ext cx="8229600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Ενοποίηση στις</a:t>
            </a:r>
            <a:br>
              <a:rPr lang="el-GR" sz="3600" dirty="0">
                <a:latin typeface="Franklin Gothic Book" pitchFamily="34" charset="0"/>
              </a:rPr>
            </a:br>
            <a:r>
              <a:rPr lang="el-GR" sz="3600" dirty="0">
                <a:latin typeface="Franklin Gothic Book" pitchFamily="34" charset="0"/>
              </a:rPr>
              <a:t>συγχωνεύσεις και εξαγορές </a:t>
            </a:r>
            <a:r>
              <a:rPr lang="el-GR" sz="3600" dirty="0" smtClean="0">
                <a:latin typeface="Franklin Gothic Book" pitchFamily="34" charset="0"/>
              </a:rPr>
              <a:t>(3)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36107"/>
            <a:ext cx="8229600" cy="4401205"/>
          </a:xfrm>
        </p:spPr>
        <p:txBody>
          <a:bodyPr/>
          <a:lstStyle/>
          <a:p>
            <a:pPr marL="288925" indent="-288925">
              <a:defRPr/>
            </a:pPr>
            <a:r>
              <a:rPr lang="el-GR" sz="2800" b="1" dirty="0">
                <a:latin typeface="Arial" pitchFamily="34" charset="0"/>
              </a:rPr>
              <a:t>Διατήρηση</a:t>
            </a:r>
            <a:r>
              <a:rPr lang="el-GR" sz="2800" dirty="0">
                <a:latin typeface="Arial" pitchFamily="34" charset="0"/>
              </a:rPr>
              <a:t>. Η διατήρηση προτιμάται όταν η εξαγοραζόμενη εταιρεία </a:t>
            </a:r>
            <a:r>
              <a:rPr lang="el-GR" sz="2800" dirty="0" smtClean="0">
                <a:latin typeface="Arial" pitchFamily="34" charset="0"/>
              </a:rPr>
              <a:t>διοικείται ήδη </a:t>
            </a:r>
            <a:r>
              <a:rPr lang="el-GR" sz="2800" dirty="0">
                <a:latin typeface="Arial" pitchFamily="34" charset="0"/>
              </a:rPr>
              <a:t>αποτελεσματικά, αλλά δεν είναι συμβατή με τον νέο ιδιοκτήτη. Η </a:t>
            </a:r>
            <a:r>
              <a:rPr lang="el-GR" sz="2800" dirty="0" smtClean="0">
                <a:latin typeface="Arial" pitchFamily="34" charset="0"/>
              </a:rPr>
              <a:t>μεγάλη ανάγκη </a:t>
            </a:r>
            <a:r>
              <a:rPr lang="el-GR" sz="2800" dirty="0">
                <a:latin typeface="Arial" pitchFamily="34" charset="0"/>
              </a:rPr>
              <a:t>για αυτονομία και η χαμηλή ανάγκη για ενοποίηση εντοπίζονται σε </a:t>
            </a:r>
            <a:r>
              <a:rPr lang="el-GR" sz="2800" dirty="0" smtClean="0">
                <a:latin typeface="Arial" pitchFamily="34" charset="0"/>
              </a:rPr>
              <a:t>εξαγορές </a:t>
            </a:r>
            <a:r>
              <a:rPr lang="el-GR" sz="2800" dirty="0">
                <a:latin typeface="Arial" pitchFamily="34" charset="0"/>
              </a:rPr>
              <a:t>που στοχεύουν σε ασυσχέτιστη διαφοροποίηση. Η διατήρηση </a:t>
            </a:r>
            <a:r>
              <a:rPr lang="el-GR" sz="2800" dirty="0" smtClean="0">
                <a:latin typeface="Arial" pitchFamily="34" charset="0"/>
              </a:rPr>
              <a:t>επιτρέπει στις </a:t>
            </a:r>
            <a:r>
              <a:rPr lang="el-GR" sz="2800" dirty="0">
                <a:latin typeface="Arial" pitchFamily="34" charset="0"/>
              </a:rPr>
              <a:t>παλιές στρατηγικές, κουλτούρες και συστήματα της εξαγοραζόμενης </a:t>
            </a:r>
            <a:r>
              <a:rPr lang="el-GR" sz="2800" dirty="0" smtClean="0">
                <a:latin typeface="Arial" pitchFamily="34" charset="0"/>
              </a:rPr>
              <a:t>εταιρείας </a:t>
            </a:r>
            <a:r>
              <a:rPr lang="el-GR" sz="2800" dirty="0">
                <a:latin typeface="Arial" pitchFamily="34" charset="0"/>
              </a:rPr>
              <a:t>να συνεχίσουν να υφίστανται όπως και στην πρότερη κατάσταση.</a:t>
            </a:r>
            <a:endParaRPr lang="en-GB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75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8864" y="212447"/>
            <a:ext cx="8229600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Ενοποίηση στις</a:t>
            </a:r>
            <a:br>
              <a:rPr lang="el-GR" sz="3600" dirty="0">
                <a:latin typeface="Franklin Gothic Book" pitchFamily="34" charset="0"/>
              </a:rPr>
            </a:br>
            <a:r>
              <a:rPr lang="el-GR" sz="3600" dirty="0">
                <a:latin typeface="Franklin Gothic Book" pitchFamily="34" charset="0"/>
              </a:rPr>
              <a:t>συγχωνεύσεις και εξαγορές </a:t>
            </a:r>
            <a:r>
              <a:rPr lang="el-GR" sz="3600" dirty="0" smtClean="0">
                <a:latin typeface="Franklin Gothic Book" pitchFamily="34" charset="0"/>
              </a:rPr>
              <a:t>(4)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260796" y="1622405"/>
            <a:ext cx="8559676" cy="5262979"/>
          </a:xfrm>
        </p:spPr>
        <p:txBody>
          <a:bodyPr/>
          <a:lstStyle/>
          <a:p>
            <a:pPr marL="288925" indent="-288925">
              <a:defRPr/>
            </a:pPr>
            <a:r>
              <a:rPr lang="el-GR" sz="2800" b="1" dirty="0">
                <a:latin typeface="Arial" pitchFamily="34" charset="0"/>
              </a:rPr>
              <a:t>Συμβίωση</a:t>
            </a:r>
            <a:r>
              <a:rPr lang="el-GR" sz="2800" dirty="0">
                <a:latin typeface="Arial" pitchFamily="34" charset="0"/>
              </a:rPr>
              <a:t>. Η συμβίωση προτείνεται όταν υπάρχει μεγάλη ανάγκη για </a:t>
            </a:r>
            <a:r>
              <a:rPr lang="el-GR" sz="2800" dirty="0" smtClean="0">
                <a:latin typeface="Arial" pitchFamily="34" charset="0"/>
              </a:rPr>
              <a:t>στρατηγική </a:t>
            </a:r>
            <a:r>
              <a:rPr lang="el-GR" sz="2800" dirty="0">
                <a:latin typeface="Arial" pitchFamily="34" charset="0"/>
              </a:rPr>
              <a:t>αλληλεξάρτηση, αλλά και απαίτηση για υψηλό βαθμό αυτονομίας. Κάτι </a:t>
            </a:r>
            <a:r>
              <a:rPr lang="el-GR" sz="2800" dirty="0" smtClean="0">
                <a:latin typeface="Arial" pitchFamily="34" charset="0"/>
              </a:rPr>
              <a:t>τέτοιο ενδέχεται </a:t>
            </a:r>
            <a:r>
              <a:rPr lang="el-GR" sz="2800" dirty="0">
                <a:latin typeface="Arial" pitchFamily="34" charset="0"/>
              </a:rPr>
              <a:t>να συμβαίνει σε οργανισμούς παροχής υπηρεσιών που </a:t>
            </a:r>
            <a:r>
              <a:rPr lang="el-GR" sz="2800" dirty="0" smtClean="0">
                <a:latin typeface="Arial" pitchFamily="34" charset="0"/>
              </a:rPr>
              <a:t>εξαρτώνται έντονα </a:t>
            </a:r>
            <a:r>
              <a:rPr lang="el-GR" sz="2800" dirty="0">
                <a:latin typeface="Arial" pitchFamily="34" charset="0"/>
              </a:rPr>
              <a:t>από τη δημιουργικότητα του προσωπικού τους. Η συμβίωση υπονοεί </a:t>
            </a:r>
            <a:r>
              <a:rPr lang="el-GR" sz="2800" dirty="0" smtClean="0">
                <a:latin typeface="Arial" pitchFamily="34" charset="0"/>
              </a:rPr>
              <a:t>ότι τόσο </a:t>
            </a:r>
            <a:r>
              <a:rPr lang="el-GR" sz="2800" dirty="0">
                <a:latin typeface="Arial" pitchFamily="34" charset="0"/>
              </a:rPr>
              <a:t>η </a:t>
            </a:r>
            <a:r>
              <a:rPr lang="el-GR" sz="2800" dirty="0" err="1">
                <a:latin typeface="Arial" pitchFamily="34" charset="0"/>
              </a:rPr>
              <a:t>εξαγοράζουσα</a:t>
            </a:r>
            <a:r>
              <a:rPr lang="el-GR" sz="2800" dirty="0">
                <a:latin typeface="Arial" pitchFamily="34" charset="0"/>
              </a:rPr>
              <a:t>, όσο και η εξαγοραζόμενη εταιρεία αποκομίζουν </a:t>
            </a:r>
            <a:r>
              <a:rPr lang="el-GR" sz="2800" dirty="0" smtClean="0">
                <a:latin typeface="Arial" pitchFamily="34" charset="0"/>
              </a:rPr>
              <a:t>κοινά οφέλη </a:t>
            </a:r>
            <a:r>
              <a:rPr lang="el-GR" sz="2800" dirty="0">
                <a:latin typeface="Arial" pitchFamily="34" charset="0"/>
              </a:rPr>
              <a:t>από την ενοποίησή τους: η μια επιχείρηση μαθαίνει από την άλλη. </a:t>
            </a:r>
            <a:r>
              <a:rPr lang="el-GR" sz="2800" dirty="0" smtClean="0">
                <a:latin typeface="Arial" pitchFamily="34" charset="0"/>
              </a:rPr>
              <a:t>Μάλιστα</a:t>
            </a:r>
            <a:r>
              <a:rPr lang="el-GR" sz="2800" dirty="0">
                <a:latin typeface="Arial" pitchFamily="34" charset="0"/>
              </a:rPr>
              <a:t>, η διαδικασία της μάθησης διαρκεί για μεγάλο χρονικό διάστημα.</a:t>
            </a:r>
            <a:endParaRPr lang="en-GB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50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0439"/>
            <a:ext cx="8229600" cy="12003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Ενοποίηση στις</a:t>
            </a:r>
            <a:br>
              <a:rPr lang="el-GR" sz="3600" dirty="0">
                <a:latin typeface="Franklin Gothic Book" pitchFamily="34" charset="0"/>
              </a:rPr>
            </a:br>
            <a:r>
              <a:rPr lang="el-GR" sz="3600" dirty="0">
                <a:latin typeface="Franklin Gothic Book" pitchFamily="34" charset="0"/>
              </a:rPr>
              <a:t>συγχωνεύσεις και εξαγορές </a:t>
            </a:r>
            <a:r>
              <a:rPr lang="el-GR" sz="3600" dirty="0" smtClean="0">
                <a:latin typeface="Franklin Gothic Book" pitchFamily="34" charset="0"/>
              </a:rPr>
              <a:t>(5)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260796" y="1621244"/>
            <a:ext cx="8559676" cy="4832092"/>
          </a:xfrm>
        </p:spPr>
        <p:txBody>
          <a:bodyPr/>
          <a:lstStyle/>
          <a:p>
            <a:pPr marL="288925" indent="-288925">
              <a:defRPr/>
            </a:pPr>
            <a:r>
              <a:rPr lang="el-GR" sz="2800" b="1" dirty="0">
                <a:latin typeface="Arial" pitchFamily="34" charset="0"/>
              </a:rPr>
              <a:t>Αναμονή</a:t>
            </a:r>
            <a:r>
              <a:rPr lang="el-GR" sz="2800" dirty="0">
                <a:latin typeface="Arial" pitchFamily="34" charset="0"/>
              </a:rPr>
              <a:t>. </a:t>
            </a:r>
            <a:r>
              <a:rPr lang="el-GR" sz="2800" dirty="0" smtClean="0">
                <a:latin typeface="Arial" pitchFamily="34" charset="0"/>
              </a:rPr>
              <a:t>Υπάρχουν </a:t>
            </a:r>
            <a:r>
              <a:rPr lang="el-GR" sz="2800" dirty="0">
                <a:latin typeface="Arial" pitchFamily="34" charset="0"/>
              </a:rPr>
              <a:t>ελάχιστα αναμενόμενα </a:t>
            </a:r>
            <a:r>
              <a:rPr lang="el-GR" sz="2800" dirty="0" smtClean="0">
                <a:latin typeface="Arial" pitchFamily="34" charset="0"/>
              </a:rPr>
              <a:t>οφέλη </a:t>
            </a:r>
            <a:r>
              <a:rPr lang="el-GR" sz="2800" dirty="0">
                <a:latin typeface="Arial" pitchFamily="34" charset="0"/>
              </a:rPr>
              <a:t>από την ενοποίηση των δύο επιχειρήσεων. </a:t>
            </a:r>
            <a:r>
              <a:rPr lang="el-GR" sz="2800" dirty="0" smtClean="0">
                <a:latin typeface="Arial" pitchFamily="34" charset="0"/>
              </a:rPr>
              <a:t>Δίνεται </a:t>
            </a:r>
            <a:r>
              <a:rPr lang="el-GR" sz="2800" dirty="0">
                <a:latin typeface="Arial" pitchFamily="34" charset="0"/>
              </a:rPr>
              <a:t>η </a:t>
            </a:r>
            <a:r>
              <a:rPr lang="el-GR" sz="2800" dirty="0" smtClean="0">
                <a:latin typeface="Arial" pitchFamily="34" charset="0"/>
              </a:rPr>
              <a:t>εντύπωση </a:t>
            </a:r>
            <a:r>
              <a:rPr lang="el-GR" sz="2800" dirty="0">
                <a:latin typeface="Arial" pitchFamily="34" charset="0"/>
              </a:rPr>
              <a:t>ότι η εξαγοραζόμενη επιχείρηση διατηρείται προσωρινά στο </a:t>
            </a:r>
            <a:r>
              <a:rPr lang="el-GR" sz="2800" dirty="0" smtClean="0">
                <a:latin typeface="Arial" pitchFamily="34" charset="0"/>
              </a:rPr>
              <a:t>εταιρικό χαρτοφυλάκιο</a:t>
            </a:r>
            <a:r>
              <a:rPr lang="el-GR" sz="2800" dirty="0">
                <a:latin typeface="Arial" pitchFamily="34" charset="0"/>
              </a:rPr>
              <a:t>, μέχρι τελικά να πουληθεί. Τέτοιες επιχειρήσεις </a:t>
            </a:r>
            <a:r>
              <a:rPr lang="el-GR" sz="2800" dirty="0" smtClean="0">
                <a:latin typeface="Arial" pitchFamily="34" charset="0"/>
              </a:rPr>
              <a:t>αντιμετωπίζουν, συνήθως</a:t>
            </a:r>
            <a:r>
              <a:rPr lang="el-GR" sz="2800" dirty="0">
                <a:latin typeface="Arial" pitchFamily="34" charset="0"/>
              </a:rPr>
              <a:t>, σοβαρά οικονομικά προβλήματα, ενώ απαιτείται και η άμεση </a:t>
            </a:r>
            <a:r>
              <a:rPr lang="el-GR" sz="2800" dirty="0" smtClean="0">
                <a:latin typeface="Arial" pitchFamily="34" charset="0"/>
              </a:rPr>
              <a:t>λήψη διορθωτικών μέτρων. Η </a:t>
            </a:r>
            <a:r>
              <a:rPr lang="el-GR" sz="2800" dirty="0" err="1">
                <a:latin typeface="Arial" pitchFamily="34" charset="0"/>
              </a:rPr>
              <a:t>εξαγοράζουσα</a:t>
            </a:r>
            <a:r>
              <a:rPr lang="el-GR" sz="2800" dirty="0">
                <a:latin typeface="Arial" pitchFamily="34" charset="0"/>
              </a:rPr>
              <a:t> εταιρεία δεν επιθυμεί </a:t>
            </a:r>
            <a:r>
              <a:rPr lang="el-GR" sz="2800" dirty="0" smtClean="0">
                <a:latin typeface="Arial" pitchFamily="34" charset="0"/>
              </a:rPr>
              <a:t>την ενοποίησή </a:t>
            </a:r>
            <a:r>
              <a:rPr lang="el-GR" sz="2800" dirty="0">
                <a:latin typeface="Arial" pitchFamily="34" charset="0"/>
              </a:rPr>
              <a:t>της με την </a:t>
            </a:r>
            <a:r>
              <a:rPr lang="el-GR" sz="2800" dirty="0" smtClean="0">
                <a:latin typeface="Arial" pitchFamily="34" charset="0"/>
              </a:rPr>
              <a:t>εξαγοραζόμενη</a:t>
            </a:r>
            <a:r>
              <a:rPr lang="el-GR" sz="2800" dirty="0">
                <a:latin typeface="Arial" pitchFamily="34" charset="0"/>
              </a:rPr>
              <a:t>, μιας και ανησυχεί για </a:t>
            </a:r>
            <a:r>
              <a:rPr lang="el-GR" sz="2800" dirty="0" smtClean="0">
                <a:latin typeface="Arial" pitchFamily="34" charset="0"/>
              </a:rPr>
              <a:t>πιθανή μετάδοση </a:t>
            </a:r>
            <a:r>
              <a:rPr lang="el-GR" sz="2800" dirty="0">
                <a:latin typeface="Arial" pitchFamily="34" charset="0"/>
              </a:rPr>
              <a:t>των οικονομικών και διοικητικών ασθενειών.</a:t>
            </a:r>
            <a:endParaRPr lang="en-GB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70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Στρατηγικές </a:t>
            </a:r>
            <a:r>
              <a:rPr lang="el-GR" dirty="0" smtClean="0">
                <a:latin typeface="Franklin Gothic Book" pitchFamily="34" charset="0"/>
              </a:rPr>
              <a:t>συμμαχίες (1)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568952" cy="5435334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Arial" pitchFamily="34" charset="0"/>
              </a:rPr>
              <a:t>Οι </a:t>
            </a:r>
            <a:r>
              <a:rPr lang="el-GR" sz="2800" i="1" dirty="0">
                <a:latin typeface="Arial" pitchFamily="34" charset="0"/>
              </a:rPr>
              <a:t>συγχωνεύσεις και εξαγορές </a:t>
            </a:r>
            <a:r>
              <a:rPr lang="el-GR" sz="2800" dirty="0">
                <a:latin typeface="Arial" pitchFamily="34" charset="0"/>
              </a:rPr>
              <a:t>οδηγούν στην ενοποίηση επιχειρήσεων σε ένα </a:t>
            </a:r>
            <a:r>
              <a:rPr lang="el-GR" sz="2800" dirty="0" smtClean="0">
                <a:latin typeface="Arial" pitchFamily="34" charset="0"/>
              </a:rPr>
              <a:t>κοινό εταιρικό </a:t>
            </a:r>
            <a:r>
              <a:rPr lang="el-GR" sz="2800" dirty="0">
                <a:latin typeface="Arial" pitchFamily="34" charset="0"/>
              </a:rPr>
              <a:t>σχήμα. </a:t>
            </a:r>
            <a:r>
              <a:rPr lang="el-GR" sz="2800" dirty="0" smtClean="0">
                <a:latin typeface="Arial" pitchFamily="34" charset="0"/>
              </a:rPr>
              <a:t>Επομένως, </a:t>
            </a:r>
            <a:r>
              <a:rPr lang="el-GR" sz="2800" dirty="0">
                <a:latin typeface="Arial" pitchFamily="34" charset="0"/>
              </a:rPr>
              <a:t>επιφέρουν σημαντικές αλλαγές στο </a:t>
            </a:r>
            <a:r>
              <a:rPr lang="el-GR" sz="2800" dirty="0" smtClean="0">
                <a:latin typeface="Arial" pitchFamily="34" charset="0"/>
              </a:rPr>
              <a:t>ιδιοκτησιακό καθεστώς.</a:t>
            </a:r>
          </a:p>
          <a:p>
            <a:pPr eaLnBrk="1" hangingPunct="1">
              <a:defRPr/>
            </a:pPr>
            <a:r>
              <a:rPr lang="el-GR" sz="2800" dirty="0" smtClean="0">
                <a:latin typeface="Arial" pitchFamily="34" charset="0"/>
              </a:rPr>
              <a:t>Έτσι, αρκετές επιχειρήσεις δημιουργούν στρατηγικές συμμαχίες, </a:t>
            </a:r>
            <a:r>
              <a:rPr lang="el-GR" sz="2800" dirty="0">
                <a:latin typeface="Arial" pitchFamily="34" charset="0"/>
              </a:rPr>
              <a:t>όπου οι αλλαγές στο ιδιοκτησιακό </a:t>
            </a:r>
            <a:r>
              <a:rPr lang="el-GR" sz="2800" dirty="0" smtClean="0">
                <a:latin typeface="Arial" pitchFamily="34" charset="0"/>
              </a:rPr>
              <a:t>καθεστώς </a:t>
            </a:r>
            <a:r>
              <a:rPr lang="el-GR" sz="2800" dirty="0">
                <a:latin typeface="Arial" pitchFamily="34" charset="0"/>
              </a:rPr>
              <a:t>είναι ελάχιστες ή μηδαμινές</a:t>
            </a:r>
            <a:r>
              <a:rPr lang="el-GR" sz="2800" dirty="0" smtClean="0">
                <a:latin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l-GR" sz="2800" b="1" dirty="0" smtClean="0">
                <a:latin typeface="Arial" pitchFamily="34" charset="0"/>
              </a:rPr>
              <a:t>Στρατηγική συμμαχία </a:t>
            </a:r>
            <a:r>
              <a:rPr lang="el-GR" sz="2800" dirty="0" smtClean="0">
                <a:latin typeface="Arial" pitchFamily="34" charset="0"/>
              </a:rPr>
              <a:t>είναι μια συμφωνία συνεργασίας μεταξύ δύο ή περισσότερων επιχειρήσεων, όπου τα εμπλεκόμενα μέρη προσδοκούν αμοιβαία οφέλη, συνεισφέρουν πόρους και ακολουθούν κοινή στρατηγική.</a:t>
            </a:r>
            <a:endParaRPr lang="en-GB" sz="28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2389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Στρατηγικές </a:t>
            </a:r>
            <a:r>
              <a:rPr lang="el-GR" dirty="0" smtClean="0">
                <a:latin typeface="Franklin Gothic Book" pitchFamily="34" charset="0"/>
              </a:rPr>
              <a:t>συμμαχίες (2)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52610"/>
            <a:ext cx="8568952" cy="469667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l-GR" sz="2800" u="sng" dirty="0">
                <a:latin typeface="Arial" pitchFamily="34" charset="0"/>
                <a:cs typeface="Arial" pitchFamily="34" charset="0"/>
              </a:rPr>
              <a:t>Με βάση το ιδιοκτησιακό καθεστώς, υπάρχουν δύο βασικά είδη στρατηγικών </a:t>
            </a:r>
            <a:r>
              <a:rPr lang="el-GR" sz="2800" u="sng" dirty="0" smtClean="0">
                <a:latin typeface="Arial" pitchFamily="34" charset="0"/>
                <a:cs typeface="Arial" pitchFamily="34" charset="0"/>
              </a:rPr>
              <a:t>συμμαχιών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defRPr/>
            </a:pPr>
            <a:r>
              <a:rPr lang="el-GR" sz="2800" b="1" dirty="0">
                <a:latin typeface="Arial" pitchFamily="34" charset="0"/>
              </a:rPr>
              <a:t>Συμμαχίες με κεφαλαιακή </a:t>
            </a:r>
            <a:r>
              <a:rPr lang="el-GR" sz="2800" b="1" dirty="0" smtClean="0">
                <a:latin typeface="Arial" pitchFamily="34" charset="0"/>
              </a:rPr>
              <a:t>συμμετοχή</a:t>
            </a:r>
            <a:r>
              <a:rPr lang="el-GR" sz="2800" dirty="0" smtClean="0">
                <a:latin typeface="Arial" pitchFamily="34" charset="0"/>
              </a:rPr>
              <a:t>. </a:t>
            </a:r>
            <a:r>
              <a:rPr lang="el-GR" sz="2800" dirty="0">
                <a:latin typeface="Arial" pitchFamily="34" charset="0"/>
              </a:rPr>
              <a:t>Αφορούν τη δημιουργία μιας νέας επιχείρησης που ανήκει στους διάφορους εμπλεκόμενους συνεργάτες.</a:t>
            </a:r>
            <a:endParaRPr lang="en-GB" sz="2800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l-GR" sz="2800" b="1" dirty="0">
                <a:latin typeface="Arial" pitchFamily="34" charset="0"/>
              </a:rPr>
              <a:t>Συμμαχίες χωρίς κεφαλαιακή </a:t>
            </a:r>
            <a:r>
              <a:rPr lang="el-GR" sz="2800" b="1" dirty="0" smtClean="0">
                <a:latin typeface="Arial" pitchFamily="34" charset="0"/>
              </a:rPr>
              <a:t>συμμετοχή</a:t>
            </a:r>
            <a:r>
              <a:rPr lang="el-GR" sz="2800" dirty="0" smtClean="0">
                <a:latin typeface="Arial" pitchFamily="34" charset="0"/>
              </a:rPr>
              <a:t>. </a:t>
            </a:r>
            <a:r>
              <a:rPr lang="el-GR" sz="2800" dirty="0">
                <a:latin typeface="Arial" pitchFamily="34" charset="0"/>
              </a:rPr>
              <a:t>Οι συμμαχίες </a:t>
            </a:r>
            <a:r>
              <a:rPr lang="el-GR" sz="2800" dirty="0" smtClean="0">
                <a:latin typeface="Arial" pitchFamily="34" charset="0"/>
              </a:rPr>
              <a:t>αυτές </a:t>
            </a:r>
            <a:r>
              <a:rPr lang="el-GR" sz="2800" dirty="0">
                <a:latin typeface="Arial" pitchFamily="34" charset="0"/>
              </a:rPr>
              <a:t>αποτελούν, κατά κανόνα, πιο χαλαρές μορφές συνεργασίας, μιας και δεν υφίσταται η δέσμευση που επιβάλει η κοινή ιδιοκτησία.</a:t>
            </a:r>
            <a:endParaRPr lang="en-GB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68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560" y="339378"/>
            <a:ext cx="91440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>
                <a:latin typeface="Franklin Gothic Book" pitchFamily="34" charset="0"/>
              </a:rPr>
              <a:t>Συμμαχίες με κεφαλαιακή </a:t>
            </a:r>
            <a:r>
              <a:rPr lang="el-GR" altLang="el-GR" dirty="0" smtClean="0">
                <a:latin typeface="Franklin Gothic Book" pitchFamily="34" charset="0"/>
              </a:rPr>
              <a:t>συμμετοχή (1)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25185" cy="5139869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2800" dirty="0">
                <a:latin typeface="Arial" pitchFamily="34" charset="0"/>
              </a:rPr>
              <a:t>Η πιο συνηθισμένη μορφή τέτοιων συμμαχιών είναι οι </a:t>
            </a:r>
            <a:r>
              <a:rPr lang="el-GR" sz="2800" b="1" dirty="0">
                <a:latin typeface="Arial" pitchFamily="34" charset="0"/>
              </a:rPr>
              <a:t>κοινοπραξίες</a:t>
            </a:r>
            <a:r>
              <a:rPr lang="el-GR" sz="2800" dirty="0">
                <a:latin typeface="Arial" pitchFamily="34" charset="0"/>
              </a:rPr>
              <a:t> (</a:t>
            </a:r>
            <a:r>
              <a:rPr lang="el-GR" sz="2800" dirty="0" err="1" smtClean="0">
                <a:latin typeface="Arial" pitchFamily="34" charset="0"/>
              </a:rPr>
              <a:t>joint</a:t>
            </a:r>
            <a:r>
              <a:rPr lang="el-GR" sz="2800" dirty="0" smtClean="0">
                <a:latin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</a:rPr>
              <a:t>ventures</a:t>
            </a:r>
            <a:r>
              <a:rPr lang="el-GR" sz="2800" dirty="0">
                <a:latin typeface="Arial" pitchFamily="34" charset="0"/>
              </a:rPr>
              <a:t>), όπου οι δύο εμπλεκόμενες επιχειρήσεις παραμένουν ανεξάρτητες, </a:t>
            </a:r>
            <a:r>
              <a:rPr lang="el-GR" sz="2800" dirty="0" smtClean="0">
                <a:latin typeface="Arial" pitchFamily="34" charset="0"/>
              </a:rPr>
              <a:t>αλλά </a:t>
            </a:r>
            <a:r>
              <a:rPr lang="el-GR" sz="2800" dirty="0">
                <a:latin typeface="Arial" pitchFamily="34" charset="0"/>
              </a:rPr>
              <a:t>ιδρύουν έναν νέο οργανισμό κοινής </a:t>
            </a:r>
            <a:r>
              <a:rPr lang="el-GR" sz="2800" dirty="0" smtClean="0">
                <a:latin typeface="Arial" pitchFamily="34" charset="0"/>
              </a:rPr>
              <a:t>ιδιοκτησίας.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2800" dirty="0" smtClean="0">
                <a:latin typeface="Arial" pitchFamily="34" charset="0"/>
              </a:rPr>
              <a:t>Για </a:t>
            </a:r>
            <a:r>
              <a:rPr lang="el-GR" sz="2800" dirty="0">
                <a:latin typeface="Arial" pitchFamily="34" charset="0"/>
              </a:rPr>
              <a:t>παράδειγμα, η </a:t>
            </a:r>
            <a:r>
              <a:rPr lang="el-GR" sz="2800" dirty="0" err="1" smtClean="0">
                <a:latin typeface="Arial" pitchFamily="34" charset="0"/>
              </a:rPr>
              <a:t>Virgin</a:t>
            </a:r>
            <a:r>
              <a:rPr lang="el-GR" sz="2800" dirty="0" smtClean="0">
                <a:latin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</a:rPr>
              <a:t>Mobile</a:t>
            </a:r>
            <a:r>
              <a:rPr lang="el-GR" sz="2800" dirty="0" smtClean="0">
                <a:latin typeface="Arial" pitchFamily="34" charset="0"/>
              </a:rPr>
              <a:t> </a:t>
            </a:r>
            <a:r>
              <a:rPr lang="el-GR" sz="2800" dirty="0" err="1">
                <a:latin typeface="Arial" pitchFamily="34" charset="0"/>
              </a:rPr>
              <a:t>India</a:t>
            </a:r>
            <a:r>
              <a:rPr lang="el-GR" sz="2800" dirty="0">
                <a:latin typeface="Arial" pitchFamily="34" charset="0"/>
              </a:rPr>
              <a:t> </a:t>
            </a:r>
            <a:r>
              <a:rPr lang="el-GR" sz="2800" dirty="0" err="1">
                <a:latin typeface="Arial" pitchFamily="34" charset="0"/>
              </a:rPr>
              <a:t>Limited</a:t>
            </a:r>
            <a:r>
              <a:rPr lang="el-GR" sz="2800" dirty="0">
                <a:latin typeface="Arial" pitchFamily="34" charset="0"/>
              </a:rPr>
              <a:t>, εταιρεία παροχής υπηρεσιών κινητής τηλεφωνίας, </a:t>
            </a:r>
            <a:r>
              <a:rPr lang="el-GR" sz="2800" dirty="0" smtClean="0">
                <a:latin typeface="Arial" pitchFamily="34" charset="0"/>
              </a:rPr>
              <a:t>αποτελεί </a:t>
            </a:r>
            <a:r>
              <a:rPr lang="el-GR" sz="2800" dirty="0">
                <a:latin typeface="Arial" pitchFamily="34" charset="0"/>
              </a:rPr>
              <a:t>κοινοπραξία της </a:t>
            </a:r>
            <a:r>
              <a:rPr lang="el-GR" sz="2800" dirty="0" err="1">
                <a:latin typeface="Arial" pitchFamily="34" charset="0"/>
              </a:rPr>
              <a:t>Tata</a:t>
            </a:r>
            <a:r>
              <a:rPr lang="el-GR" sz="2800" dirty="0">
                <a:latin typeface="Arial" pitchFamily="34" charset="0"/>
              </a:rPr>
              <a:t> Tele </a:t>
            </a:r>
            <a:r>
              <a:rPr lang="el-GR" sz="2800" dirty="0" err="1">
                <a:latin typeface="Arial" pitchFamily="34" charset="0"/>
              </a:rPr>
              <a:t>service</a:t>
            </a:r>
            <a:r>
              <a:rPr lang="el-GR" sz="2800" dirty="0">
                <a:latin typeface="Arial" pitchFamily="34" charset="0"/>
              </a:rPr>
              <a:t>, θυγατρικής του ομίλου </a:t>
            </a:r>
            <a:r>
              <a:rPr lang="el-GR" sz="2800" dirty="0" err="1">
                <a:latin typeface="Arial" pitchFamily="34" charset="0"/>
              </a:rPr>
              <a:t>Tata</a:t>
            </a:r>
            <a:r>
              <a:rPr lang="el-GR" sz="2800" dirty="0">
                <a:latin typeface="Arial" pitchFamily="34" charset="0"/>
              </a:rPr>
              <a:t> και του </a:t>
            </a:r>
            <a:r>
              <a:rPr lang="el-GR" sz="2800" dirty="0" err="1" smtClean="0">
                <a:latin typeface="Arial" pitchFamily="34" charset="0"/>
              </a:rPr>
              <a:t>Virgin</a:t>
            </a:r>
            <a:r>
              <a:rPr lang="el-GR" sz="2800" dirty="0" smtClean="0">
                <a:latin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</a:rPr>
              <a:t>Group</a:t>
            </a:r>
            <a:r>
              <a:rPr lang="el-GR" sz="2800" dirty="0">
                <a:latin typeface="Arial" pitchFamily="34" charset="0"/>
              </a:rPr>
              <a:t>, ομίλου που ίδρυσε ο καινοτόμος επιχειρηματίας </a:t>
            </a:r>
            <a:r>
              <a:rPr lang="el-GR" sz="2800" dirty="0" err="1">
                <a:latin typeface="Arial" pitchFamily="34" charset="0"/>
              </a:rPr>
              <a:t>Richard</a:t>
            </a:r>
            <a:r>
              <a:rPr lang="el-GR" sz="2800" dirty="0">
                <a:latin typeface="Arial" pitchFamily="34" charset="0"/>
              </a:rPr>
              <a:t> </a:t>
            </a:r>
            <a:r>
              <a:rPr lang="el-GR" sz="2800" dirty="0" err="1" smtClean="0">
                <a:latin typeface="Arial" pitchFamily="34" charset="0"/>
              </a:rPr>
              <a:t>Branson</a:t>
            </a:r>
            <a:r>
              <a:rPr lang="el-GR" sz="2800" dirty="0" smtClean="0">
                <a:latin typeface="Arial" pitchFamily="34" charset="0"/>
              </a:rPr>
              <a:t>.</a:t>
            </a:r>
            <a:endParaRPr lang="el-GR" altLang="el-GR" sz="2800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269875"/>
            <a:ext cx="91440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>
                <a:latin typeface="Franklin Gothic Book" pitchFamily="34" charset="0"/>
              </a:rPr>
              <a:t>Συμμαχίες με κεφαλαιακή </a:t>
            </a:r>
            <a:r>
              <a:rPr lang="el-GR" altLang="el-GR" dirty="0" smtClean="0">
                <a:latin typeface="Franklin Gothic Book" pitchFamily="34" charset="0"/>
              </a:rPr>
              <a:t>συμμετοχή (2)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25185" cy="384720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2800" dirty="0" smtClean="0">
                <a:latin typeface="Arial" pitchFamily="34" charset="0"/>
              </a:rPr>
              <a:t>Η </a:t>
            </a:r>
            <a:r>
              <a:rPr lang="el-GR" sz="2800" b="1" dirty="0">
                <a:latin typeface="Arial" pitchFamily="34" charset="0"/>
              </a:rPr>
              <a:t>κοινοπραξία πολλαπλών </a:t>
            </a:r>
            <a:r>
              <a:rPr lang="el-GR" sz="2800" b="1" dirty="0" smtClean="0">
                <a:latin typeface="Arial" pitchFamily="34" charset="0"/>
              </a:rPr>
              <a:t>συμμετοχών </a:t>
            </a:r>
            <a:r>
              <a:rPr lang="el-GR" sz="2800" dirty="0" smtClean="0">
                <a:latin typeface="Arial" pitchFamily="34" charset="0"/>
              </a:rPr>
              <a:t>(</a:t>
            </a:r>
            <a:r>
              <a:rPr lang="el-GR" sz="2800" dirty="0" err="1" smtClean="0">
                <a:latin typeface="Arial" pitchFamily="34" charset="0"/>
              </a:rPr>
              <a:t>consortium</a:t>
            </a:r>
            <a:r>
              <a:rPr lang="el-GR" sz="2800" dirty="0" smtClean="0">
                <a:latin typeface="Arial" pitchFamily="34" charset="0"/>
              </a:rPr>
              <a:t> </a:t>
            </a:r>
            <a:r>
              <a:rPr lang="el-GR" sz="2800" dirty="0" err="1">
                <a:latin typeface="Arial" pitchFamily="34" charset="0"/>
              </a:rPr>
              <a:t>alliance</a:t>
            </a:r>
            <a:r>
              <a:rPr lang="el-GR" sz="2800" dirty="0">
                <a:latin typeface="Arial" pitchFamily="34" charset="0"/>
              </a:rPr>
              <a:t>) περιλαμβάνει τη δημιουργία μιας νέας επιχείρησης </a:t>
            </a:r>
            <a:r>
              <a:rPr lang="el-GR" sz="2800" dirty="0" smtClean="0">
                <a:latin typeface="Arial" pitchFamily="34" charset="0"/>
              </a:rPr>
              <a:t>από πλήθος συνεργατών.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sz="2800" dirty="0" smtClean="0">
                <a:latin typeface="Arial" pitchFamily="34" charset="0"/>
              </a:rPr>
              <a:t>Για </a:t>
            </a:r>
            <a:r>
              <a:rPr lang="el-GR" sz="2800" dirty="0">
                <a:latin typeface="Arial" pitchFamily="34" charset="0"/>
              </a:rPr>
              <a:t>παράδειγμα, η IBM, η </a:t>
            </a:r>
            <a:r>
              <a:rPr lang="el-GR" sz="2800" dirty="0" err="1">
                <a:latin typeface="Arial" pitchFamily="34" charset="0"/>
              </a:rPr>
              <a:t>Hewlett-Packard</a:t>
            </a:r>
            <a:r>
              <a:rPr lang="el-GR" sz="2800" dirty="0">
                <a:latin typeface="Arial" pitchFamily="34" charset="0"/>
              </a:rPr>
              <a:t>, η </a:t>
            </a:r>
            <a:r>
              <a:rPr lang="el-GR" sz="2800" dirty="0" err="1">
                <a:latin typeface="Arial" pitchFamily="34" charset="0"/>
              </a:rPr>
              <a:t>Toshiba</a:t>
            </a:r>
            <a:r>
              <a:rPr lang="el-GR" sz="2800" dirty="0">
                <a:latin typeface="Arial" pitchFamily="34" charset="0"/>
              </a:rPr>
              <a:t> και </a:t>
            </a:r>
            <a:r>
              <a:rPr lang="el-GR" sz="2800" dirty="0" smtClean="0">
                <a:latin typeface="Arial" pitchFamily="34" charset="0"/>
              </a:rPr>
              <a:t>η </a:t>
            </a:r>
            <a:r>
              <a:rPr lang="el-GR" sz="2800" dirty="0" err="1" smtClean="0">
                <a:latin typeface="Arial" pitchFamily="34" charset="0"/>
              </a:rPr>
              <a:t>Samsung</a:t>
            </a:r>
            <a:r>
              <a:rPr lang="el-GR" sz="2800" dirty="0" smtClean="0">
                <a:latin typeface="Arial" pitchFamily="34" charset="0"/>
              </a:rPr>
              <a:t> </a:t>
            </a:r>
            <a:r>
              <a:rPr lang="el-GR" sz="2800" dirty="0">
                <a:latin typeface="Arial" pitchFamily="34" charset="0"/>
              </a:rPr>
              <a:t>είναι συνεργάτες (συνιδιοκτήτες) στον οργανισμό </a:t>
            </a:r>
            <a:r>
              <a:rPr lang="el-GR" sz="2800" dirty="0" err="1">
                <a:latin typeface="Arial" pitchFamily="34" charset="0"/>
              </a:rPr>
              <a:t>Sematech</a:t>
            </a:r>
            <a:r>
              <a:rPr lang="el-GR" sz="2800" dirty="0">
                <a:latin typeface="Arial" pitchFamily="34" charset="0"/>
              </a:rPr>
              <a:t>, </a:t>
            </a:r>
            <a:r>
              <a:rPr lang="el-GR" sz="2800" dirty="0" smtClean="0">
                <a:latin typeface="Arial" pitchFamily="34" charset="0"/>
              </a:rPr>
              <a:t>όπου πραγματοποιείται </a:t>
            </a:r>
            <a:r>
              <a:rPr lang="el-GR" sz="2800" dirty="0">
                <a:latin typeface="Arial" pitchFamily="34" charset="0"/>
              </a:rPr>
              <a:t>έρευνα στις τελευταίες τεχνολογίες ημιαγωγών.</a:t>
            </a:r>
            <a:endParaRPr lang="en-GB" altLang="el-GR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99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5536" y="-219601"/>
            <a:ext cx="9144000" cy="1200329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>
                <a:latin typeface="Franklin Gothic Book" pitchFamily="34" charset="0"/>
              </a:rPr>
              <a:t>Συμμαχίες χωρίς κεφαλαιακή συμμετοχή</a:t>
            </a:r>
            <a:endParaRPr lang="en-GB" altLang="el-GR" sz="3600" dirty="0" smtClean="0">
              <a:latin typeface="Franklin Gothic Book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59916" y="1268760"/>
            <a:ext cx="8676580" cy="50906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800" dirty="0" smtClean="0">
                <a:latin typeface="Arial" panose="020B0604020202020204" pitchFamily="34" charset="0"/>
              </a:rPr>
              <a:t>Πιο </a:t>
            </a:r>
            <a:r>
              <a:rPr lang="el-GR" altLang="el-GR" sz="2800" dirty="0">
                <a:latin typeface="Arial" panose="020B0604020202020204" pitchFamily="34" charset="0"/>
              </a:rPr>
              <a:t>χαλαρές μορφές συνεργασίας, μιας και δεν </a:t>
            </a:r>
            <a:r>
              <a:rPr lang="el-GR" altLang="el-GR" sz="2800" dirty="0" smtClean="0">
                <a:latin typeface="Arial" panose="020B0604020202020204" pitchFamily="34" charset="0"/>
              </a:rPr>
              <a:t>υφίσταται </a:t>
            </a:r>
            <a:r>
              <a:rPr lang="el-GR" altLang="el-GR" sz="2800" dirty="0">
                <a:latin typeface="Arial" panose="020B0604020202020204" pitchFamily="34" charset="0"/>
              </a:rPr>
              <a:t>η δέσμευση που επιβάλει η κοινή ιδιοκτησία. </a:t>
            </a:r>
            <a:r>
              <a:rPr lang="el-GR" altLang="el-GR" sz="2800" dirty="0" smtClean="0">
                <a:latin typeface="Arial" panose="020B0604020202020204" pitchFamily="34" charset="0"/>
              </a:rPr>
              <a:t>Συνήθως, βασίζονται </a:t>
            </a:r>
            <a:r>
              <a:rPr lang="el-GR" altLang="el-GR" sz="2800" dirty="0">
                <a:latin typeface="Arial" panose="020B0604020202020204" pitchFamily="34" charset="0"/>
              </a:rPr>
              <a:t>στη σύναψη </a:t>
            </a:r>
            <a:r>
              <a:rPr lang="el-GR" altLang="el-GR" sz="2800" dirty="0" smtClean="0">
                <a:latin typeface="Arial" panose="020B0604020202020204" pitchFamily="34" charset="0"/>
              </a:rPr>
              <a:t>συμβολαίων:</a:t>
            </a:r>
          </a:p>
          <a:p>
            <a:pPr marL="284163" lvl="1" indent="-284163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l-GR" b="1" dirty="0" smtClean="0">
                <a:latin typeface="Arial" pitchFamily="34" charset="0"/>
              </a:rPr>
              <a:t>Παραχωρήσεις </a:t>
            </a:r>
            <a:r>
              <a:rPr lang="el-GR" altLang="el-GR" b="1" dirty="0">
                <a:latin typeface="Arial" pitchFamily="34" charset="0"/>
              </a:rPr>
              <a:t>δικαιωμάτων (</a:t>
            </a:r>
            <a:r>
              <a:rPr lang="en-GB" altLang="el-GR" b="1" dirty="0">
                <a:latin typeface="Arial" pitchFamily="34" charset="0"/>
              </a:rPr>
              <a:t>Franchising</a:t>
            </a:r>
            <a:r>
              <a:rPr lang="el-GR" altLang="el-GR" b="1" dirty="0">
                <a:latin typeface="Arial" pitchFamily="34" charset="0"/>
              </a:rPr>
              <a:t>)</a:t>
            </a:r>
            <a:r>
              <a:rPr lang="en-GB" altLang="el-GR" b="1" dirty="0">
                <a:latin typeface="Arial" pitchFamily="34" charset="0"/>
              </a:rPr>
              <a:t> </a:t>
            </a:r>
            <a:r>
              <a:rPr lang="en-GB" altLang="el-GR" dirty="0">
                <a:latin typeface="Arial" pitchFamily="34" charset="0"/>
              </a:rPr>
              <a:t>(</a:t>
            </a:r>
            <a:r>
              <a:rPr lang="el-GR" altLang="el-GR" dirty="0">
                <a:latin typeface="Arial" pitchFamily="34" charset="0"/>
              </a:rPr>
              <a:t>π.χ. </a:t>
            </a:r>
            <a:r>
              <a:rPr lang="en-US" dirty="0">
                <a:latin typeface="Arial" pitchFamily="34" charset="0"/>
              </a:rPr>
              <a:t>McDonalds</a:t>
            </a:r>
            <a:r>
              <a:rPr lang="en-GB" altLang="el-GR" dirty="0" smtClean="0">
                <a:latin typeface="Arial" pitchFamily="34" charset="0"/>
              </a:rPr>
              <a:t>)</a:t>
            </a:r>
            <a:r>
              <a:rPr lang="el-GR" altLang="el-GR" dirty="0" smtClean="0">
                <a:latin typeface="Arial" pitchFamily="34" charset="0"/>
              </a:rPr>
              <a:t>.</a:t>
            </a:r>
            <a:endParaRPr lang="en-GB" altLang="el-GR" dirty="0">
              <a:latin typeface="Arial" pitchFamily="34" charset="0"/>
            </a:endParaRPr>
          </a:p>
          <a:p>
            <a:pPr marL="284163" lvl="1" indent="-284163" eaLnBrk="1" hangingPunct="1">
              <a:buFont typeface="Arial" panose="020B0604020202020204" pitchFamily="34" charset="0"/>
              <a:buChar char="•"/>
              <a:defRPr/>
            </a:pPr>
            <a:r>
              <a:rPr lang="el-GR" b="1" dirty="0">
                <a:latin typeface="Arial" pitchFamily="34" charset="0"/>
              </a:rPr>
              <a:t>Άδειες χρήσης (</a:t>
            </a:r>
            <a:r>
              <a:rPr lang="en-GB" altLang="el-GR" b="1" dirty="0">
                <a:latin typeface="Arial" pitchFamily="34" charset="0"/>
              </a:rPr>
              <a:t>Licensing</a:t>
            </a:r>
            <a:r>
              <a:rPr lang="el-GR" altLang="el-GR" b="1" dirty="0">
                <a:latin typeface="Arial" pitchFamily="34" charset="0"/>
              </a:rPr>
              <a:t>)</a:t>
            </a:r>
            <a:r>
              <a:rPr lang="en-GB" altLang="el-GR" b="1" dirty="0">
                <a:latin typeface="Arial" pitchFamily="34" charset="0"/>
              </a:rPr>
              <a:t> </a:t>
            </a:r>
            <a:r>
              <a:rPr lang="en-GB" altLang="el-GR" dirty="0" smtClean="0">
                <a:latin typeface="Arial" pitchFamily="34" charset="0"/>
              </a:rPr>
              <a:t>(</a:t>
            </a:r>
            <a:r>
              <a:rPr lang="el-GR" altLang="el-GR" dirty="0" smtClean="0">
                <a:latin typeface="Arial" pitchFamily="34" charset="0"/>
              </a:rPr>
              <a:t>παραχώρηση δικαιώματος χρήσης </a:t>
            </a:r>
            <a:r>
              <a:rPr lang="el-GR" altLang="el-GR" dirty="0">
                <a:latin typeface="Arial" pitchFamily="34" charset="0"/>
              </a:rPr>
              <a:t>πνευματικής περιουσίας</a:t>
            </a:r>
            <a:r>
              <a:rPr lang="en-GB" altLang="el-GR" dirty="0" smtClean="0">
                <a:latin typeface="Arial" pitchFamily="34" charset="0"/>
              </a:rPr>
              <a:t>)</a:t>
            </a:r>
            <a:endParaRPr lang="en-GB" altLang="el-GR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l-GR" sz="2800" b="1" dirty="0">
                <a:latin typeface="Arial" pitchFamily="34" charset="0"/>
              </a:rPr>
              <a:t>Μακροχρόνιες συμφωνίες υπεργολαβίας (</a:t>
            </a:r>
            <a:r>
              <a:rPr lang="en-GB" altLang="el-GR" sz="2800" b="1" dirty="0">
                <a:latin typeface="Arial" pitchFamily="34" charset="0"/>
              </a:rPr>
              <a:t>Long-term subcontracting</a:t>
            </a:r>
            <a:r>
              <a:rPr lang="el-GR" altLang="el-GR" sz="2800" b="1" dirty="0">
                <a:latin typeface="Arial" pitchFamily="34" charset="0"/>
              </a:rPr>
              <a:t>)</a:t>
            </a:r>
            <a:r>
              <a:rPr lang="en-GB" altLang="el-GR" sz="2800" b="1" dirty="0">
                <a:latin typeface="Arial" pitchFamily="34" charset="0"/>
              </a:rPr>
              <a:t> </a:t>
            </a:r>
            <a:r>
              <a:rPr lang="en-GB" altLang="el-GR" sz="2800" dirty="0">
                <a:latin typeface="Arial" pitchFamily="34" charset="0"/>
              </a:rPr>
              <a:t>(</a:t>
            </a:r>
            <a:r>
              <a:rPr lang="el-GR" sz="2800" dirty="0">
                <a:latin typeface="Arial" pitchFamily="34" charset="0"/>
              </a:rPr>
              <a:t>ιδιαίτερα δημοφιλής </a:t>
            </a:r>
            <a:r>
              <a:rPr lang="el-GR" sz="2800" dirty="0" smtClean="0">
                <a:latin typeface="Arial" pitchFamily="34" charset="0"/>
              </a:rPr>
              <a:t>στη βιομηχανία </a:t>
            </a:r>
            <a:r>
              <a:rPr lang="el-GR" sz="2800" dirty="0">
                <a:latin typeface="Arial" pitchFamily="34" charset="0"/>
              </a:rPr>
              <a:t>αυτοκινήτων</a:t>
            </a:r>
            <a:r>
              <a:rPr lang="en-GB" altLang="el-GR" sz="2800" dirty="0">
                <a:latin typeface="Arial" pitchFamily="34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9552" y="334397"/>
            <a:ext cx="9144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Κίνητρα στρατηγικών </a:t>
            </a:r>
            <a:r>
              <a:rPr lang="el-GR" dirty="0" smtClean="0">
                <a:latin typeface="Franklin Gothic Book" pitchFamily="34" charset="0"/>
              </a:rPr>
              <a:t>συμμαχιών (1)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568952" cy="5349157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>
                <a:latin typeface="Arial" pitchFamily="34" charset="0"/>
              </a:rPr>
              <a:t>Συμμαχίες κλίμακας</a:t>
            </a:r>
            <a:r>
              <a:rPr lang="el-GR" sz="2800" dirty="0">
                <a:latin typeface="Arial" pitchFamily="34" charset="0"/>
              </a:rPr>
              <a:t>. </a:t>
            </a:r>
            <a:r>
              <a:rPr lang="el-GR" sz="2800" dirty="0" smtClean="0">
                <a:latin typeface="Arial" pitchFamily="34" charset="0"/>
              </a:rPr>
              <a:t>Οι </a:t>
            </a:r>
            <a:r>
              <a:rPr lang="el-GR" sz="2800" dirty="0">
                <a:latin typeface="Arial" pitchFamily="34" charset="0"/>
              </a:rPr>
              <a:t>σύμμαχοι στοχεύουν σε πλεονεκτήματα που προέρχονται από τη μεγέθυνση της κλίμακας των δραστηριοτήτων (εισροών και εκροών). Οι ικανότητες κάθε συνεργάτη ενδέχεται να </a:t>
            </a:r>
            <a:r>
              <a:rPr lang="el-GR" sz="2800" dirty="0" smtClean="0">
                <a:latin typeface="Arial" pitchFamily="34" charset="0"/>
              </a:rPr>
              <a:t>είναι παρόμοιες, αλλά </a:t>
            </a:r>
            <a:r>
              <a:rPr lang="el-GR" sz="2800" dirty="0">
                <a:latin typeface="Arial" pitchFamily="34" charset="0"/>
              </a:rPr>
              <a:t>η </a:t>
            </a:r>
            <a:r>
              <a:rPr lang="el-GR" sz="2800" dirty="0" smtClean="0">
                <a:latin typeface="Arial" pitchFamily="34" charset="0"/>
              </a:rPr>
              <a:t>συνεργασία </a:t>
            </a:r>
            <a:r>
              <a:rPr lang="el-GR" sz="2800" dirty="0">
                <a:latin typeface="Arial" pitchFamily="34" charset="0"/>
              </a:rPr>
              <a:t>δημιουργεί πλεονεκτήματα </a:t>
            </a:r>
            <a:r>
              <a:rPr lang="el-GR" sz="2800" dirty="0" smtClean="0">
                <a:latin typeface="Arial" pitchFamily="34" charset="0"/>
              </a:rPr>
              <a:t>που δεν </a:t>
            </a:r>
            <a:r>
              <a:rPr lang="el-GR" sz="2800" dirty="0">
                <a:latin typeface="Arial" pitchFamily="34" charset="0"/>
              </a:rPr>
              <a:t>θα μπορούσαν να εμφανιστούν με διαφορετικό τρόπο.</a:t>
            </a:r>
          </a:p>
          <a:p>
            <a:pPr eaLnBrk="1" hangingPunct="1">
              <a:defRPr/>
            </a:pPr>
            <a:r>
              <a:rPr lang="el-GR" sz="2800" b="1" dirty="0">
                <a:latin typeface="Arial" pitchFamily="34" charset="0"/>
              </a:rPr>
              <a:t>Συμμαχίες πρόσβασης</a:t>
            </a:r>
            <a:r>
              <a:rPr lang="el-GR" sz="2800" dirty="0">
                <a:latin typeface="Arial" pitchFamily="34" charset="0"/>
              </a:rPr>
              <a:t>. Συχνά δημιουργούνται συμμαχίες που στοχεύουν </a:t>
            </a:r>
            <a:r>
              <a:rPr lang="el-GR" sz="2800" dirty="0" smtClean="0">
                <a:latin typeface="Arial" pitchFamily="34" charset="0"/>
              </a:rPr>
              <a:t>στην εκμετάλλευση </a:t>
            </a:r>
            <a:r>
              <a:rPr lang="el-GR" sz="2800" dirty="0">
                <a:latin typeface="Arial" pitchFamily="34" charset="0"/>
              </a:rPr>
              <a:t>των ικανοτήτων ενός άλλου οργανισμού. Οι ικανότητες αυτές </a:t>
            </a:r>
            <a:r>
              <a:rPr lang="el-GR" sz="2800" dirty="0" smtClean="0">
                <a:latin typeface="Arial" pitchFamily="34" charset="0"/>
              </a:rPr>
              <a:t>είναι </a:t>
            </a:r>
            <a:r>
              <a:rPr lang="el-GR" sz="2800" dirty="0">
                <a:latin typeface="Arial" pitchFamily="34" charset="0"/>
              </a:rPr>
              <a:t>απαραίτητες για την παραγωγή ή την πώληση προϊόντων και υπηρεσιών.</a:t>
            </a:r>
            <a:endParaRPr lang="en-GB" altLang="el-GR" sz="2800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62389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Μαθησιακά αποτελέσματα</a:t>
            </a:r>
            <a:endParaRPr lang="en-US" altLang="el-GR" dirty="0" smtClean="0">
              <a:latin typeface="Franklin Gothic Book" pitchFamily="34" charset="0"/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536" y="1170032"/>
            <a:ext cx="8496944" cy="5355312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el-GR" altLang="el-GR" sz="2600" u="sng" dirty="0">
                <a:latin typeface="Arial" panose="020B0604020202020204" pitchFamily="34" charset="0"/>
              </a:rPr>
              <a:t>Έπειτα από τη μελέτη του συγκεκριμένου κεφαλαίου, θα είστε σε θέση να αναγνωρίσετε</a:t>
            </a:r>
            <a:r>
              <a:rPr lang="el-GR" altLang="el-GR" sz="2600" dirty="0">
                <a:latin typeface="Arial" panose="020B0604020202020204" pitchFamily="34" charset="0"/>
              </a:rPr>
              <a:t>:</a:t>
            </a:r>
            <a:r>
              <a:rPr lang="en-GB" altLang="el-GR" sz="2600" dirty="0" smtClean="0">
                <a:latin typeface="Arial" panose="020B0604020202020204" pitchFamily="34" charset="0"/>
              </a:rPr>
              <a:t> </a:t>
            </a:r>
          </a:p>
          <a:p>
            <a:pPr marL="298450" lvl="1" indent="-288925" eaLnBrk="1" hangingPunct="1">
              <a:buFont typeface="Arial" panose="020B0604020202020204" pitchFamily="34" charset="0"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Την έννοια και τα πλεονεκτήματα της εσωτερικής ανάπτυξης.</a:t>
            </a:r>
          </a:p>
          <a:p>
            <a:pPr marL="298450" lvl="1" indent="-288925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Arial" panose="020B0604020202020204" pitchFamily="34" charset="0"/>
              </a:rPr>
              <a:t>Τα </a:t>
            </a:r>
            <a:r>
              <a:rPr lang="el-GR" altLang="el-GR" dirty="0">
                <a:latin typeface="Arial" panose="020B0604020202020204" pitchFamily="34" charset="0"/>
              </a:rPr>
              <a:t>βασικά στρατηγικά κίνητρα </a:t>
            </a:r>
            <a:r>
              <a:rPr lang="el-GR" altLang="el-GR" dirty="0" smtClean="0">
                <a:latin typeface="Arial" panose="020B0604020202020204" pitchFamily="34" charset="0"/>
              </a:rPr>
              <a:t>των συγχωνεύσεων </a:t>
            </a:r>
            <a:r>
              <a:rPr lang="el-GR" altLang="el-GR" dirty="0">
                <a:latin typeface="Arial" panose="020B0604020202020204" pitchFamily="34" charset="0"/>
              </a:rPr>
              <a:t>και εξαγορών.</a:t>
            </a:r>
          </a:p>
          <a:p>
            <a:pPr marL="298450" lvl="1" indent="-288925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Arial" panose="020B0604020202020204" pitchFamily="34" charset="0"/>
              </a:rPr>
              <a:t>Τις </a:t>
            </a:r>
            <a:r>
              <a:rPr lang="el-GR" altLang="el-GR" dirty="0">
                <a:latin typeface="Arial" panose="020B0604020202020204" pitchFamily="34" charset="0"/>
              </a:rPr>
              <a:t>διαδικασίες που λαμβάνουν χώρα κατά την πραγματοποίηση συγχωνεύσεων </a:t>
            </a:r>
            <a:r>
              <a:rPr lang="el-GR" altLang="el-GR" dirty="0" smtClean="0">
                <a:latin typeface="Arial" panose="020B0604020202020204" pitchFamily="34" charset="0"/>
              </a:rPr>
              <a:t>και εξαγορών</a:t>
            </a:r>
            <a:r>
              <a:rPr lang="el-GR" altLang="el-GR" dirty="0">
                <a:latin typeface="Arial" panose="020B0604020202020204" pitchFamily="34" charset="0"/>
              </a:rPr>
              <a:t>.</a:t>
            </a:r>
          </a:p>
          <a:p>
            <a:pPr marL="298450" lvl="1" indent="-288925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Arial" panose="020B0604020202020204" pitchFamily="34" charset="0"/>
              </a:rPr>
              <a:t>Τις </a:t>
            </a:r>
            <a:r>
              <a:rPr lang="el-GR" altLang="el-GR" dirty="0">
                <a:latin typeface="Arial" panose="020B0604020202020204" pitchFamily="34" charset="0"/>
              </a:rPr>
              <a:t>τέσσερις προσεγγίσεις ενοποίησης των επιχειρήσεων μετά τη συγχώνευση και εξαγορά.</a:t>
            </a:r>
          </a:p>
          <a:p>
            <a:pPr marL="298450" lvl="1" indent="-288925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Arial" panose="020B0604020202020204" pitchFamily="34" charset="0"/>
              </a:rPr>
              <a:t>Την </a:t>
            </a:r>
            <a:r>
              <a:rPr lang="el-GR" altLang="el-GR" dirty="0">
                <a:latin typeface="Arial" panose="020B0604020202020204" pitchFamily="34" charset="0"/>
              </a:rPr>
              <a:t>έννοια των στρατηγικών συμμαχιών.</a:t>
            </a:r>
            <a:endParaRPr lang="en-GB" altLang="el-GR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9552" y="267384"/>
            <a:ext cx="9144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Κίνητρα στρατηγικών </a:t>
            </a:r>
            <a:r>
              <a:rPr lang="el-GR" dirty="0" smtClean="0">
                <a:latin typeface="Franklin Gothic Book" pitchFamily="34" charset="0"/>
              </a:rPr>
              <a:t>συμμαχιών (2)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568952" cy="4918269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>
                <a:latin typeface="Arial" pitchFamily="34" charset="0"/>
              </a:rPr>
              <a:t>Συμπληρωματικές συμμαχίες</a:t>
            </a:r>
            <a:r>
              <a:rPr lang="el-GR" sz="2800" dirty="0" smtClean="0">
                <a:latin typeface="Arial" pitchFamily="34" charset="0"/>
              </a:rPr>
              <a:t>. Αποτελούν </a:t>
            </a:r>
            <a:r>
              <a:rPr lang="el-GR" sz="2800" dirty="0">
                <a:latin typeface="Arial" pitchFamily="34" charset="0"/>
              </a:rPr>
              <a:t>μια </a:t>
            </a:r>
            <a:r>
              <a:rPr lang="el-GR" sz="2800" dirty="0" smtClean="0">
                <a:latin typeface="Arial" pitchFamily="34" charset="0"/>
              </a:rPr>
              <a:t>μορφή συμμαχιών </a:t>
            </a:r>
            <a:r>
              <a:rPr lang="el-GR" sz="2800" dirty="0">
                <a:latin typeface="Arial" pitchFamily="34" charset="0"/>
              </a:rPr>
              <a:t>πρόσβασης, με τη διαφορά ότι οι συνεργαζόμενες επιχειρήσεις </a:t>
            </a:r>
            <a:r>
              <a:rPr lang="el-GR" sz="2800" dirty="0" smtClean="0">
                <a:latin typeface="Arial" pitchFamily="34" charset="0"/>
              </a:rPr>
              <a:t>βρίσκονται </a:t>
            </a:r>
            <a:r>
              <a:rPr lang="el-GR" sz="2800" dirty="0">
                <a:latin typeface="Arial" pitchFamily="34" charset="0"/>
              </a:rPr>
              <a:t>σε παρόμοια θέση στο σύστημα αξίας. Η συνεργασία σχετίζεται με τον συνδυασμό των διακριτών πόρων των δύο επιχειρήσεων, με στόχο </a:t>
            </a:r>
            <a:r>
              <a:rPr lang="el-GR" sz="2800" dirty="0" smtClean="0">
                <a:latin typeface="Arial" pitchFamily="34" charset="0"/>
              </a:rPr>
              <a:t>την καταπολέμηση </a:t>
            </a:r>
            <a:r>
              <a:rPr lang="el-GR" sz="2800" dirty="0">
                <a:latin typeface="Arial" pitchFamily="34" charset="0"/>
              </a:rPr>
              <a:t>των αδυναμιών τους.</a:t>
            </a:r>
          </a:p>
          <a:p>
            <a:r>
              <a:rPr lang="el-GR" sz="2800" b="1" dirty="0">
                <a:latin typeface="Arial" pitchFamily="34" charset="0"/>
              </a:rPr>
              <a:t>Συγκεκαλυμμένες συμμαχίες</a:t>
            </a:r>
            <a:r>
              <a:rPr lang="el-GR" sz="2800" dirty="0">
                <a:latin typeface="Arial" pitchFamily="34" charset="0"/>
              </a:rPr>
              <a:t>. Πρόκειται για αφανείς στρατηγικές συμμαχίες </a:t>
            </a:r>
            <a:r>
              <a:rPr lang="el-GR" sz="2800" dirty="0" smtClean="0">
                <a:latin typeface="Arial" pitchFamily="34" charset="0"/>
              </a:rPr>
              <a:t>που στοχεύουν </a:t>
            </a:r>
            <a:r>
              <a:rPr lang="el-GR" sz="2800" dirty="0">
                <a:latin typeface="Arial" pitchFamily="34" charset="0"/>
              </a:rPr>
              <a:t>στην αύξηση της δύναμης των επιχειρήσεων στην </a:t>
            </a:r>
            <a:r>
              <a:rPr lang="el-GR" sz="2800" dirty="0" smtClean="0">
                <a:latin typeface="Arial" pitchFamily="34" charset="0"/>
              </a:rPr>
              <a:t>αγορά (π.χ. διαμόρφωση καρτέλ).</a:t>
            </a:r>
            <a:endParaRPr lang="en-GB" altLang="el-GR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0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560" y="262389"/>
            <a:ext cx="9144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Κίνητρα στρατηγικών </a:t>
            </a:r>
            <a:r>
              <a:rPr lang="el-GR" dirty="0" smtClean="0">
                <a:latin typeface="Franklin Gothic Book" pitchFamily="34" charset="0"/>
              </a:rPr>
              <a:t>συμμαχιών (3)</a:t>
            </a:r>
            <a:endParaRPr lang="en-GB" altLang="el-GR" dirty="0" smtClean="0">
              <a:latin typeface="Franklin Gothic Book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8"/>
          <a:stretch/>
        </p:blipFill>
        <p:spPr>
          <a:xfrm>
            <a:off x="914237" y="1340768"/>
            <a:ext cx="7258163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9144000" cy="7200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Διαδικασίες στρατηγικών συμμαχιών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251271" y="1120207"/>
            <a:ext cx="8641209" cy="518911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l-GR" altLang="el-GR" sz="2800" u="sng" dirty="0" smtClean="0">
                <a:latin typeface="Arial" panose="020B0604020202020204" pitchFamily="34" charset="0"/>
              </a:rPr>
              <a:t>Δύο ζητήματα είναι βασικά για την επιτυχία τους</a:t>
            </a:r>
            <a:r>
              <a:rPr lang="el-GR" altLang="el-GR" sz="2800" dirty="0" smtClean="0">
                <a:latin typeface="Arial" panose="020B0604020202020204" pitchFamily="34" charset="0"/>
              </a:rPr>
              <a:t>:</a:t>
            </a:r>
            <a:endParaRPr lang="en-GB" altLang="el-GR" sz="2800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l-GR" sz="2800" b="1" dirty="0">
                <a:latin typeface="Arial" pitchFamily="34" charset="0"/>
              </a:rPr>
              <a:t>Κοινή εξέλιξη</a:t>
            </a:r>
            <a:r>
              <a:rPr lang="el-GR" sz="2800" dirty="0" smtClean="0">
                <a:latin typeface="Arial" pitchFamily="34" charset="0"/>
              </a:rPr>
              <a:t>. Οι συμμαχίες </a:t>
            </a:r>
            <a:r>
              <a:rPr lang="el-GR" sz="2800" dirty="0">
                <a:latin typeface="Arial" pitchFamily="34" charset="0"/>
              </a:rPr>
              <a:t>δεν θα πρέπει να αντιμετωπίζονται </a:t>
            </a:r>
            <a:r>
              <a:rPr lang="el-GR" sz="2800" dirty="0" smtClean="0">
                <a:latin typeface="Arial" pitchFamily="34" charset="0"/>
              </a:rPr>
              <a:t>σαν αυστηρές συμφωνίες, </a:t>
            </a:r>
            <a:r>
              <a:rPr lang="el-GR" sz="2800" dirty="0">
                <a:latin typeface="Arial" pitchFamily="34" charset="0"/>
              </a:rPr>
              <a:t>αλλά σαν διαδικασίες που </a:t>
            </a:r>
            <a:r>
              <a:rPr lang="el-GR" sz="2800" dirty="0" smtClean="0">
                <a:latin typeface="Arial" pitchFamily="34" charset="0"/>
              </a:rPr>
              <a:t>εξελίσσονται με </a:t>
            </a:r>
            <a:r>
              <a:rPr lang="el-GR" sz="2800" dirty="0">
                <a:latin typeface="Arial" pitchFamily="34" charset="0"/>
              </a:rPr>
              <a:t>το </a:t>
            </a:r>
            <a:r>
              <a:rPr lang="el-GR" sz="2800" dirty="0" smtClean="0">
                <a:latin typeface="Arial" pitchFamily="34" charset="0"/>
              </a:rPr>
              <a:t>χρόνο. Η </a:t>
            </a:r>
            <a:r>
              <a:rPr lang="el-GR" sz="2800" dirty="0">
                <a:latin typeface="Arial" pitchFamily="34" charset="0"/>
              </a:rPr>
              <a:t>έννοια της κοινής εξέλιξης τονίζει τη συνεχή μεταβολή των επιχειρήσεων, των στρατηγικών, των ικανοτήτων και του εξωτερικού περιβάλλοντος.</a:t>
            </a:r>
            <a:endParaRPr lang="en-GB" altLang="el-GR" sz="2800" dirty="0">
              <a:latin typeface="Arial" pitchFamily="34" charset="0"/>
            </a:endParaRPr>
          </a:p>
          <a:p>
            <a:r>
              <a:rPr lang="el-GR" sz="2800" b="1" dirty="0">
                <a:latin typeface="Arial" pitchFamily="34" charset="0"/>
              </a:rPr>
              <a:t>Εμπιστοσύνη</a:t>
            </a:r>
            <a:r>
              <a:rPr lang="el-GR" sz="2800" dirty="0" smtClean="0">
                <a:latin typeface="Arial" pitchFamily="34" charset="0"/>
              </a:rPr>
              <a:t>. Με </a:t>
            </a:r>
            <a:r>
              <a:rPr lang="el-GR" sz="2800" dirty="0">
                <a:latin typeface="Arial" pitchFamily="34" charset="0"/>
              </a:rPr>
              <a:t>δεδομένη την εξελικτική πορεία των στρατηγικών </a:t>
            </a:r>
            <a:r>
              <a:rPr lang="el-GR" sz="2800" dirty="0" smtClean="0">
                <a:latin typeface="Arial" pitchFamily="34" charset="0"/>
              </a:rPr>
              <a:t>συμμαχιών και </a:t>
            </a:r>
            <a:r>
              <a:rPr lang="el-GR" sz="2800" dirty="0">
                <a:latin typeface="Arial" pitchFamily="34" charset="0"/>
              </a:rPr>
              <a:t>την απαιτητική διοικητική τους φύση, η έννοια της εμπιστοσύνης </a:t>
            </a:r>
            <a:r>
              <a:rPr lang="el-GR" sz="2800" dirty="0" smtClean="0">
                <a:latin typeface="Arial" pitchFamily="34" charset="0"/>
              </a:rPr>
              <a:t>ανάμεσα στους συνεργάτες παίζει </a:t>
            </a:r>
            <a:r>
              <a:rPr lang="el-GR" sz="2800" dirty="0">
                <a:latin typeface="Arial" pitchFamily="34" charset="0"/>
              </a:rPr>
              <a:t>σημαντικό ρόλο.</a:t>
            </a:r>
            <a:endParaRPr lang="en-GB" altLang="el-GR" sz="2800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63550"/>
            <a:ext cx="8229600" cy="1077218"/>
          </a:xfrm>
        </p:spPr>
        <p:txBody>
          <a:bodyPr>
            <a:noAutofit/>
          </a:bodyPr>
          <a:lstStyle/>
          <a:p>
            <a:r>
              <a:rPr lang="el-GR" altLang="el-GR" sz="3600" dirty="0" smtClean="0">
                <a:latin typeface="Franklin Gothic Book" pitchFamily="34" charset="0"/>
              </a:rPr>
              <a:t>Διαχρονική </a:t>
            </a:r>
            <a:r>
              <a:rPr lang="el-GR" altLang="el-GR" sz="3600" dirty="0" smtClean="0">
                <a:latin typeface="Franklin Gothic Book" pitchFamily="34" charset="0"/>
              </a:rPr>
              <a:t>εξέλιξη </a:t>
            </a:r>
            <a:r>
              <a:rPr lang="el-GR" sz="3600" dirty="0" smtClean="0">
                <a:latin typeface="Franklin Gothic Book" pitchFamily="34" charset="0"/>
              </a:rPr>
              <a:t>στρατηγικών </a:t>
            </a:r>
            <a:r>
              <a:rPr lang="el-GR" sz="3600" dirty="0" smtClean="0">
                <a:latin typeface="Franklin Gothic Book" pitchFamily="34" charset="0"/>
              </a:rPr>
              <a:t>συμμαχιών</a:t>
            </a:r>
            <a:r>
              <a:rPr lang="el-GR" altLang="el-GR" sz="3600" dirty="0" smtClean="0">
                <a:latin typeface="Franklin Gothic Book" pitchFamily="34" charset="0"/>
              </a:rPr>
              <a:t> </a:t>
            </a:r>
            <a:r>
              <a:rPr lang="en-GB" altLang="el-GR" sz="3600" dirty="0" smtClean="0">
                <a:latin typeface="Franklin Gothic Book" pitchFamily="34" charset="0"/>
              </a:rPr>
              <a:t>(1)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706261"/>
            <a:ext cx="8712968" cy="4315027"/>
          </a:xfrm>
        </p:spPr>
        <p:txBody>
          <a:bodyPr/>
          <a:lstStyle/>
          <a:p>
            <a:r>
              <a:rPr lang="el-GR" altLang="el-GR" sz="2800" b="1" i="1" dirty="0">
                <a:latin typeface="Arial" panose="020B0604020202020204" pitchFamily="34" charset="0"/>
              </a:rPr>
              <a:t>Διερευνητικές </a:t>
            </a:r>
            <a:r>
              <a:rPr lang="el-GR" altLang="el-GR" sz="2800" b="1" i="1" dirty="0" smtClean="0">
                <a:latin typeface="Arial" panose="020B0604020202020204" pitchFamily="34" charset="0"/>
              </a:rPr>
              <a:t>επαφές: </a:t>
            </a:r>
            <a:r>
              <a:rPr lang="el-GR" altLang="el-GR" sz="2800" dirty="0" smtClean="0">
                <a:latin typeface="Arial" panose="020B0604020202020204" pitchFamily="34" charset="0"/>
              </a:rPr>
              <a:t>εύρεση </a:t>
            </a:r>
            <a:r>
              <a:rPr lang="el-GR" altLang="el-GR" sz="2800" dirty="0">
                <a:latin typeface="Arial" panose="020B0604020202020204" pitchFamily="34" charset="0"/>
              </a:rPr>
              <a:t>σωστού </a:t>
            </a:r>
            <a:r>
              <a:rPr lang="el-GR" altLang="el-GR" sz="2800" dirty="0" smtClean="0">
                <a:latin typeface="Arial" panose="020B0604020202020204" pitchFamily="34" charset="0"/>
              </a:rPr>
              <a:t>συνεργάτη.</a:t>
            </a:r>
            <a:endParaRPr lang="en-GB" altLang="el-GR" sz="2800" dirty="0">
              <a:latin typeface="Arial" panose="020B0604020202020204" pitchFamily="34" charset="0"/>
            </a:endParaRPr>
          </a:p>
          <a:p>
            <a:r>
              <a:rPr lang="el-GR" sz="2800" b="1" i="1" dirty="0" smtClean="0">
                <a:latin typeface="Arial" panose="020B0604020202020204" pitchFamily="34" charset="0"/>
              </a:rPr>
              <a:t>Διαπραγμάτευση: </a:t>
            </a:r>
            <a:r>
              <a:rPr lang="el-GR" altLang="el-GR" sz="2800" dirty="0" smtClean="0">
                <a:latin typeface="Arial" panose="020B0604020202020204" pitchFamily="34" charset="0"/>
              </a:rPr>
              <a:t>συμφωνία </a:t>
            </a:r>
            <a:r>
              <a:rPr lang="el-GR" altLang="el-GR" sz="2800" dirty="0">
                <a:latin typeface="Arial" panose="020B0604020202020204" pitchFamily="34" charset="0"/>
              </a:rPr>
              <a:t>για τους ρόλους, </a:t>
            </a:r>
            <a:r>
              <a:rPr lang="el-GR" sz="2800" dirty="0">
                <a:latin typeface="Arial" panose="020B0604020202020204" pitchFamily="34" charset="0"/>
              </a:rPr>
              <a:t>το ιδιοκτησιακό καθεστώς</a:t>
            </a:r>
            <a:r>
              <a:rPr lang="en-GB" altLang="el-GR" sz="2800" dirty="0">
                <a:latin typeface="Arial" panose="020B0604020202020204" pitchFamily="34" charset="0"/>
              </a:rPr>
              <a:t>, </a:t>
            </a:r>
            <a:r>
              <a:rPr lang="el-GR" altLang="el-GR" sz="2800" dirty="0" smtClean="0">
                <a:latin typeface="Arial" panose="020B0604020202020204" pitchFamily="34" charset="0"/>
              </a:rPr>
              <a:t>τα μερίδια κέρδους και τις υποχρεώσεις.</a:t>
            </a:r>
            <a:endParaRPr lang="en-GB" altLang="el-GR" sz="2800" dirty="0">
              <a:latin typeface="Arial" panose="020B0604020202020204" pitchFamily="34" charset="0"/>
            </a:endParaRPr>
          </a:p>
          <a:p>
            <a:r>
              <a:rPr lang="el-GR" sz="2800" b="1" i="1" dirty="0" smtClean="0">
                <a:latin typeface="Arial" panose="020B0604020202020204" pitchFamily="34" charset="0"/>
              </a:rPr>
              <a:t>Έναρξη: </a:t>
            </a:r>
            <a:r>
              <a:rPr lang="el-GR" altLang="el-GR" sz="2800" dirty="0" smtClean="0">
                <a:latin typeface="Arial" panose="020B0604020202020204" pitchFamily="34" charset="0"/>
              </a:rPr>
              <a:t>δέσμευση </a:t>
            </a:r>
            <a:r>
              <a:rPr lang="en-GB" altLang="el-GR" sz="2800" dirty="0" smtClean="0">
                <a:latin typeface="Arial" panose="020B0604020202020204" pitchFamily="34" charset="0"/>
              </a:rPr>
              <a:t> </a:t>
            </a:r>
            <a:r>
              <a:rPr lang="el-GR" altLang="el-GR" sz="2800" dirty="0" smtClean="0">
                <a:latin typeface="Arial" panose="020B0604020202020204" pitchFamily="34" charset="0"/>
              </a:rPr>
              <a:t>πόρων,</a:t>
            </a:r>
            <a:r>
              <a:rPr lang="en-GB" altLang="el-GR" sz="2800" dirty="0" smtClean="0">
                <a:latin typeface="Arial" panose="020B0604020202020204" pitchFamily="34" charset="0"/>
              </a:rPr>
              <a:t> </a:t>
            </a:r>
            <a:r>
              <a:rPr lang="el-GR" altLang="el-GR" sz="2800" dirty="0" smtClean="0">
                <a:latin typeface="Arial" panose="020B0604020202020204" pitchFamily="34" charset="0"/>
              </a:rPr>
              <a:t>εδραίωση συστημάτων, τροποποιήσεις.</a:t>
            </a:r>
            <a:endParaRPr lang="en-GB" altLang="el-GR" sz="2800" dirty="0" smtClean="0">
              <a:latin typeface="Arial" panose="020B0604020202020204" pitchFamily="34" charset="0"/>
            </a:endParaRPr>
          </a:p>
          <a:p>
            <a:r>
              <a:rPr lang="el-GR" sz="2800" b="1" i="1" dirty="0" smtClean="0">
                <a:latin typeface="Arial" panose="020B0604020202020204" pitchFamily="34" charset="0"/>
              </a:rPr>
              <a:t>Εξέλιξη: </a:t>
            </a:r>
            <a:r>
              <a:rPr lang="el-GR" altLang="el-GR" sz="2800" dirty="0" smtClean="0">
                <a:latin typeface="Arial" panose="020B0604020202020204" pitchFamily="34" charset="0"/>
              </a:rPr>
              <a:t>περεταίρω επενδύσεις, διαχείριση αλλαγής.</a:t>
            </a:r>
            <a:endParaRPr lang="en-GB" altLang="el-GR" sz="2800" dirty="0" smtClean="0">
              <a:latin typeface="Arial" panose="020B0604020202020204" pitchFamily="34" charset="0"/>
            </a:endParaRPr>
          </a:p>
          <a:p>
            <a:r>
              <a:rPr lang="el-GR" altLang="el-GR" sz="2800" b="1" i="1" dirty="0" smtClean="0">
                <a:latin typeface="Arial" panose="020B0604020202020204" pitchFamily="34" charset="0"/>
              </a:rPr>
              <a:t>Τερματισμός: </a:t>
            </a:r>
            <a:r>
              <a:rPr lang="el-GR" altLang="el-GR" sz="2800" dirty="0" smtClean="0">
                <a:latin typeface="Arial" panose="020B0604020202020204" pitchFamily="34" charset="0"/>
              </a:rPr>
              <a:t>απόφαση για στρατηγική </a:t>
            </a:r>
            <a:r>
              <a:rPr lang="el-GR" altLang="el-GR" sz="2800" dirty="0">
                <a:latin typeface="Arial" panose="020B0604020202020204" pitchFamily="34" charset="0"/>
              </a:rPr>
              <a:t>εξόδου.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3550"/>
            <a:ext cx="8229600" cy="1077218"/>
          </a:xfrm>
        </p:spPr>
        <p:txBody>
          <a:bodyPr>
            <a:noAutofit/>
          </a:bodyPr>
          <a:lstStyle/>
          <a:p>
            <a:r>
              <a:rPr lang="el-GR" altLang="el-GR" sz="3600" dirty="0" smtClean="0">
                <a:latin typeface="Franklin Gothic Book" pitchFamily="34" charset="0"/>
              </a:rPr>
              <a:t>Διαχρονική </a:t>
            </a:r>
            <a:r>
              <a:rPr lang="el-GR" altLang="el-GR" sz="3600" dirty="0" smtClean="0">
                <a:latin typeface="Franklin Gothic Book" pitchFamily="34" charset="0"/>
              </a:rPr>
              <a:t>εξέλιξη </a:t>
            </a:r>
            <a:r>
              <a:rPr lang="el-GR" sz="3600" dirty="0" smtClean="0">
                <a:latin typeface="Franklin Gothic Book" pitchFamily="34" charset="0"/>
              </a:rPr>
              <a:t>στρατηγικών </a:t>
            </a:r>
            <a:r>
              <a:rPr lang="el-GR" sz="3600" dirty="0" smtClean="0">
                <a:latin typeface="Franklin Gothic Book" pitchFamily="34" charset="0"/>
              </a:rPr>
              <a:t>συμμαχιών</a:t>
            </a:r>
            <a:r>
              <a:rPr lang="el-GR" altLang="el-GR" sz="3600" dirty="0" smtClean="0">
                <a:latin typeface="Franklin Gothic Book" pitchFamily="34" charset="0"/>
              </a:rPr>
              <a:t> </a:t>
            </a:r>
            <a:r>
              <a:rPr lang="en-GB" altLang="el-GR" sz="3600" dirty="0" smtClean="0">
                <a:latin typeface="Franklin Gothic Book" pitchFamily="34" charset="0"/>
              </a:rPr>
              <a:t>(</a:t>
            </a:r>
            <a:r>
              <a:rPr lang="el-GR" altLang="el-GR" sz="3600" dirty="0" smtClean="0">
                <a:latin typeface="Franklin Gothic Book" pitchFamily="34" charset="0"/>
              </a:rPr>
              <a:t>2</a:t>
            </a:r>
            <a:r>
              <a:rPr lang="en-GB" altLang="el-GR" sz="3600" dirty="0" smtClean="0">
                <a:latin typeface="Franklin Gothic Book" pitchFamily="34" charset="0"/>
              </a:rPr>
              <a:t>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629312"/>
            <a:ext cx="7332244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18864" y="411386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Σύνοψη</a:t>
            </a:r>
            <a:r>
              <a:rPr lang="en-GB" altLang="el-GR" dirty="0" smtClean="0">
                <a:latin typeface="Franklin Gothic Book" pitchFamily="34" charset="0"/>
              </a:rPr>
              <a:t> (1)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509588" y="1392238"/>
            <a:ext cx="8229600" cy="3711785"/>
          </a:xfrm>
        </p:spPr>
        <p:txBody>
          <a:bodyPr/>
          <a:lstStyle/>
          <a:p>
            <a:pPr eaLnBrk="1" hangingPunct="1"/>
            <a:r>
              <a:rPr lang="el-GR" sz="2800" dirty="0">
                <a:latin typeface="Arial" panose="020B0604020202020204" pitchFamily="34" charset="0"/>
              </a:rPr>
              <a:t>Υπάρχουν </a:t>
            </a:r>
            <a:r>
              <a:rPr lang="el-GR" sz="2800" b="1" dirty="0">
                <a:latin typeface="Arial" panose="020B0604020202020204" pitchFamily="34" charset="0"/>
              </a:rPr>
              <a:t>τρεις μέθοδοι υλοποίησης </a:t>
            </a:r>
            <a:r>
              <a:rPr lang="el-GR" sz="2800" dirty="0">
                <a:latin typeface="Arial" panose="020B0604020202020204" pitchFamily="34" charset="0"/>
              </a:rPr>
              <a:t>των </a:t>
            </a:r>
            <a:r>
              <a:rPr lang="el-GR" sz="2800" b="1" dirty="0">
                <a:latin typeface="Arial" panose="020B0604020202020204" pitchFamily="34" charset="0"/>
              </a:rPr>
              <a:t>στρατηγικών επιλογών </a:t>
            </a:r>
            <a:r>
              <a:rPr lang="el-GR" sz="2800" dirty="0">
                <a:latin typeface="Arial" panose="020B0604020202020204" pitchFamily="34" charset="0"/>
              </a:rPr>
              <a:t>μιας </a:t>
            </a:r>
            <a:r>
              <a:rPr lang="el-GR" sz="2800" dirty="0" smtClean="0">
                <a:latin typeface="Arial" panose="020B0604020202020204" pitchFamily="34" charset="0"/>
              </a:rPr>
              <a:t>επιχείρησης:</a:t>
            </a:r>
            <a:br>
              <a:rPr lang="el-GR" sz="2800" dirty="0" smtClean="0">
                <a:latin typeface="Arial" panose="020B0604020202020204" pitchFamily="34" charset="0"/>
              </a:rPr>
            </a:br>
            <a:r>
              <a:rPr lang="el-GR" sz="2800" dirty="0" smtClean="0">
                <a:latin typeface="Arial" panose="020B0604020202020204" pitchFamily="34" charset="0"/>
              </a:rPr>
              <a:t>(</a:t>
            </a:r>
            <a:r>
              <a:rPr lang="el-GR" sz="2800" dirty="0">
                <a:latin typeface="Arial" panose="020B0604020202020204" pitchFamily="34" charset="0"/>
              </a:rPr>
              <a:t>α) εσωτερική ανάπτυξη, (β) συγχωνεύσεις και εξαγορές, (γ) </a:t>
            </a:r>
            <a:r>
              <a:rPr lang="el-GR" sz="2800" dirty="0" smtClean="0">
                <a:latin typeface="Arial" panose="020B0604020202020204" pitchFamily="34" charset="0"/>
              </a:rPr>
              <a:t>στρατηγικές συμμαχίες</a:t>
            </a:r>
            <a:r>
              <a:rPr lang="el-GR" sz="2800" dirty="0">
                <a:latin typeface="Arial" panose="020B0604020202020204" pitchFamily="34" charset="0"/>
              </a:rPr>
              <a:t>. </a:t>
            </a:r>
            <a:endParaRPr lang="el-GR" sz="280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l-GR" sz="2800" dirty="0" smtClean="0">
                <a:latin typeface="Arial" panose="020B0604020202020204" pitchFamily="34" charset="0"/>
              </a:rPr>
              <a:t>Η </a:t>
            </a:r>
            <a:r>
              <a:rPr lang="el-GR" sz="2800" b="1" dirty="0">
                <a:latin typeface="Arial" panose="020B0604020202020204" pitchFamily="34" charset="0"/>
              </a:rPr>
              <a:t>εσωτερική ανάπτυξη </a:t>
            </a:r>
            <a:r>
              <a:rPr lang="el-GR" sz="2800" dirty="0">
                <a:latin typeface="Arial" panose="020B0604020202020204" pitchFamily="34" charset="0"/>
              </a:rPr>
              <a:t>μπορεί να είναι είτε συνεχής, είτε δραστική. Η </a:t>
            </a:r>
            <a:r>
              <a:rPr lang="el-GR" sz="2800" dirty="0" smtClean="0">
                <a:latin typeface="Arial" panose="020B0604020202020204" pitchFamily="34" charset="0"/>
              </a:rPr>
              <a:t>δραστική εσωτερική </a:t>
            </a:r>
            <a:r>
              <a:rPr lang="el-GR" sz="2800" dirty="0">
                <a:latin typeface="Arial" panose="020B0604020202020204" pitchFamily="34" charset="0"/>
              </a:rPr>
              <a:t>ανάπτυξη ονομάζεται </a:t>
            </a:r>
            <a:r>
              <a:rPr lang="el-GR" sz="2800" dirty="0" smtClean="0">
                <a:latin typeface="Arial" panose="020B0604020202020204" pitchFamily="34" charset="0"/>
              </a:rPr>
              <a:t>«</a:t>
            </a:r>
            <a:r>
              <a:rPr lang="el-GR" sz="2800" b="1" dirty="0" smtClean="0">
                <a:latin typeface="Arial" panose="020B0604020202020204" pitchFamily="34" charset="0"/>
              </a:rPr>
              <a:t>εταιρική επιχειρηματικότητα</a:t>
            </a:r>
            <a:r>
              <a:rPr lang="el-GR" sz="2800" dirty="0" smtClean="0">
                <a:latin typeface="Arial" panose="020B0604020202020204" pitchFamily="34" charset="0"/>
              </a:rPr>
              <a:t>».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0872" y="339378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Σύνοψη</a:t>
            </a:r>
            <a:r>
              <a:rPr lang="en-GB" altLang="el-GR" dirty="0" smtClean="0">
                <a:latin typeface="Franklin Gothic Book" pitchFamily="34" charset="0"/>
              </a:rPr>
              <a:t> (</a:t>
            </a:r>
            <a:r>
              <a:rPr lang="el-GR" altLang="el-GR" dirty="0" smtClean="0">
                <a:latin typeface="Franklin Gothic Book" pitchFamily="34" charset="0"/>
              </a:rPr>
              <a:t>2</a:t>
            </a:r>
            <a:r>
              <a:rPr lang="en-GB" altLang="el-GR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09588" y="1392238"/>
            <a:ext cx="8229600" cy="3625608"/>
          </a:xfrm>
        </p:spPr>
        <p:txBody>
          <a:bodyPr/>
          <a:lstStyle/>
          <a:p>
            <a:pPr eaLnBrk="1" hangingPunct="1"/>
            <a:r>
              <a:rPr lang="el-GR" sz="2800" dirty="0">
                <a:latin typeface="Arial" panose="020B0604020202020204" pitchFamily="34" charset="0"/>
              </a:rPr>
              <a:t>Οι </a:t>
            </a:r>
            <a:r>
              <a:rPr lang="el-GR" sz="2800" b="1" dirty="0">
                <a:latin typeface="Arial" panose="020B0604020202020204" pitchFamily="34" charset="0"/>
              </a:rPr>
              <a:t>εξαγορές</a:t>
            </a:r>
            <a:r>
              <a:rPr lang="el-GR" sz="2800" dirty="0">
                <a:latin typeface="Arial" panose="020B0604020202020204" pitchFamily="34" charset="0"/>
              </a:rPr>
              <a:t> μπορεί να είναι είτε </a:t>
            </a:r>
            <a:r>
              <a:rPr lang="el-GR" sz="2800" b="1" dirty="0">
                <a:latin typeface="Arial" panose="020B0604020202020204" pitchFamily="34" charset="0"/>
              </a:rPr>
              <a:t>φιλικές</a:t>
            </a:r>
            <a:r>
              <a:rPr lang="el-GR" sz="2800" dirty="0">
                <a:latin typeface="Arial" panose="020B0604020202020204" pitchFamily="34" charset="0"/>
              </a:rPr>
              <a:t>, είτε </a:t>
            </a:r>
            <a:r>
              <a:rPr lang="el-GR" sz="2800" b="1" dirty="0">
                <a:latin typeface="Arial" panose="020B0604020202020204" pitchFamily="34" charset="0"/>
              </a:rPr>
              <a:t>εχθρικές</a:t>
            </a:r>
            <a:r>
              <a:rPr lang="el-GR" sz="2800" dirty="0">
                <a:latin typeface="Arial" panose="020B0604020202020204" pitchFamily="34" charset="0"/>
              </a:rPr>
              <a:t>. Τα κίνητρα για </a:t>
            </a:r>
            <a:r>
              <a:rPr lang="el-GR" sz="2800" dirty="0" smtClean="0">
                <a:latin typeface="Arial" panose="020B0604020202020204" pitchFamily="34" charset="0"/>
              </a:rPr>
              <a:t>συγχωνεύσεις </a:t>
            </a:r>
            <a:r>
              <a:rPr lang="el-GR" sz="2800" dirty="0">
                <a:latin typeface="Arial" panose="020B0604020202020204" pitchFamily="34" charset="0"/>
              </a:rPr>
              <a:t>και εξαγορές μπορεί να είναι </a:t>
            </a:r>
            <a:r>
              <a:rPr lang="el-GR" sz="2800" b="1" dirty="0">
                <a:latin typeface="Arial" panose="020B0604020202020204" pitchFamily="34" charset="0"/>
              </a:rPr>
              <a:t>στρατηγικά</a:t>
            </a:r>
            <a:r>
              <a:rPr lang="el-GR" sz="2800" dirty="0">
                <a:latin typeface="Arial" panose="020B0604020202020204" pitchFamily="34" charset="0"/>
              </a:rPr>
              <a:t>, </a:t>
            </a:r>
            <a:r>
              <a:rPr lang="el-GR" sz="2800" b="1" dirty="0">
                <a:latin typeface="Arial" panose="020B0604020202020204" pitchFamily="34" charset="0"/>
              </a:rPr>
              <a:t>οικονομικά</a:t>
            </a:r>
            <a:r>
              <a:rPr lang="el-GR" sz="2800" dirty="0">
                <a:latin typeface="Arial" panose="020B0604020202020204" pitchFamily="34" charset="0"/>
              </a:rPr>
              <a:t> και </a:t>
            </a:r>
            <a:r>
              <a:rPr lang="el-GR" sz="2800" b="1" dirty="0" smtClean="0">
                <a:latin typeface="Arial" panose="020B0604020202020204" pitchFamily="34" charset="0"/>
              </a:rPr>
              <a:t>διοικητικά</a:t>
            </a:r>
            <a:r>
              <a:rPr lang="el-GR" sz="28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el-GR" sz="2800" dirty="0" smtClean="0">
                <a:latin typeface="Arial" panose="020B0604020202020204" pitchFamily="34" charset="0"/>
              </a:rPr>
              <a:t>Η </a:t>
            </a:r>
            <a:r>
              <a:rPr lang="el-GR" sz="2800" dirty="0">
                <a:latin typeface="Arial" panose="020B0604020202020204" pitchFamily="34" charset="0"/>
              </a:rPr>
              <a:t>διαδικασία των συγχωνεύσεων και εξαγορών περιλαμβάνει την </a:t>
            </a:r>
            <a:r>
              <a:rPr lang="el-GR" sz="2800" b="1" dirty="0">
                <a:latin typeface="Arial" panose="020B0604020202020204" pitchFamily="34" charset="0"/>
              </a:rPr>
              <a:t>επιλογή </a:t>
            </a:r>
            <a:r>
              <a:rPr lang="el-GR" sz="2800" b="1" dirty="0" smtClean="0">
                <a:latin typeface="Arial" panose="020B0604020202020204" pitchFamily="34" charset="0"/>
              </a:rPr>
              <a:t>της επιχείρησης </a:t>
            </a:r>
            <a:r>
              <a:rPr lang="el-GR" sz="2800" b="1" dirty="0">
                <a:latin typeface="Arial" panose="020B0604020202020204" pitchFamily="34" charset="0"/>
              </a:rPr>
              <a:t>στόχου</a:t>
            </a:r>
            <a:r>
              <a:rPr lang="el-GR" sz="2800" dirty="0">
                <a:latin typeface="Arial" panose="020B0604020202020204" pitchFamily="34" charset="0"/>
              </a:rPr>
              <a:t>, τις </a:t>
            </a:r>
            <a:r>
              <a:rPr lang="el-GR" sz="2800" b="1" dirty="0">
                <a:latin typeface="Arial" panose="020B0604020202020204" pitchFamily="34" charset="0"/>
              </a:rPr>
              <a:t>διαπραγματεύσεις</a:t>
            </a:r>
            <a:r>
              <a:rPr lang="el-GR" sz="2800" dirty="0">
                <a:latin typeface="Arial" panose="020B0604020202020204" pitchFamily="34" charset="0"/>
              </a:rPr>
              <a:t>, καθώς και την </a:t>
            </a:r>
            <a:r>
              <a:rPr lang="el-GR" sz="2800" b="1" dirty="0">
                <a:latin typeface="Arial" panose="020B0604020202020204" pitchFamily="34" charset="0"/>
              </a:rPr>
              <a:t>ενοποίηση</a:t>
            </a:r>
            <a:r>
              <a:rPr lang="el-GR" sz="2800" dirty="0">
                <a:latin typeface="Arial" panose="020B0604020202020204" pitchFamily="34" charset="0"/>
              </a:rPr>
              <a:t> των </a:t>
            </a:r>
            <a:r>
              <a:rPr lang="el-GR" sz="2800" dirty="0" smtClean="0">
                <a:latin typeface="Arial" panose="020B0604020202020204" pitchFamily="34" charset="0"/>
              </a:rPr>
              <a:t>δύο οργανισμών</a:t>
            </a:r>
            <a:r>
              <a:rPr lang="el-GR" sz="2800" dirty="0">
                <a:latin typeface="Arial" panose="020B0604020202020204" pitchFamily="34" charset="0"/>
              </a:rPr>
              <a:t>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2880" y="339378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>
                <a:latin typeface="Franklin Gothic Book" pitchFamily="34" charset="0"/>
              </a:rPr>
              <a:t>Σύνοψη</a:t>
            </a:r>
            <a:r>
              <a:rPr lang="en-GB" altLang="el-GR" dirty="0" smtClean="0">
                <a:latin typeface="Franklin Gothic Book" pitchFamily="34" charset="0"/>
              </a:rPr>
              <a:t> (</a:t>
            </a:r>
            <a:r>
              <a:rPr lang="el-GR" altLang="el-GR" dirty="0" smtClean="0">
                <a:latin typeface="Franklin Gothic Book" pitchFamily="34" charset="0"/>
              </a:rPr>
              <a:t>3</a:t>
            </a:r>
            <a:r>
              <a:rPr lang="en-GB" altLang="el-GR" dirty="0" smtClean="0">
                <a:latin typeface="Franklin Gothic Book" pitchFamily="34" charset="0"/>
              </a:rPr>
              <a:t>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09588" y="1196752"/>
            <a:ext cx="8229600" cy="5004447"/>
          </a:xfrm>
        </p:spPr>
        <p:txBody>
          <a:bodyPr/>
          <a:lstStyle/>
          <a:p>
            <a:pPr eaLnBrk="1" hangingPunct="1"/>
            <a:r>
              <a:rPr lang="el-GR" sz="2800" dirty="0">
                <a:latin typeface="Arial" panose="020B0604020202020204" pitchFamily="34" charset="0"/>
              </a:rPr>
              <a:t>Οι </a:t>
            </a:r>
            <a:r>
              <a:rPr lang="el-GR" sz="2800" b="1" dirty="0">
                <a:latin typeface="Arial" panose="020B0604020202020204" pitchFamily="34" charset="0"/>
              </a:rPr>
              <a:t>στρατηγικές συμμαχίες </a:t>
            </a:r>
            <a:r>
              <a:rPr lang="el-GR" sz="2800" dirty="0">
                <a:latin typeface="Arial" panose="020B0604020202020204" pitchFamily="34" charset="0"/>
              </a:rPr>
              <a:t>χωρίζονται σε </a:t>
            </a:r>
            <a:r>
              <a:rPr lang="el-GR" sz="2800" b="1" dirty="0">
                <a:latin typeface="Arial" panose="020B0604020202020204" pitchFamily="34" charset="0"/>
              </a:rPr>
              <a:t>συμμαχίες με κεφαλαιακή </a:t>
            </a:r>
            <a:r>
              <a:rPr lang="el-GR" sz="2800" b="1" dirty="0" smtClean="0">
                <a:latin typeface="Arial" panose="020B0604020202020204" pitchFamily="34" charset="0"/>
              </a:rPr>
              <a:t>συμμετοχή </a:t>
            </a:r>
            <a:r>
              <a:rPr lang="el-GR" sz="2800" dirty="0" smtClean="0">
                <a:latin typeface="Arial" panose="020B0604020202020204" pitchFamily="34" charset="0"/>
              </a:rPr>
              <a:t>και </a:t>
            </a:r>
            <a:r>
              <a:rPr lang="el-GR" sz="2800" dirty="0">
                <a:latin typeface="Arial" panose="020B0604020202020204" pitchFamily="34" charset="0"/>
              </a:rPr>
              <a:t>σε </a:t>
            </a:r>
            <a:r>
              <a:rPr lang="el-GR" sz="2800" b="1" dirty="0">
                <a:latin typeface="Arial" panose="020B0604020202020204" pitchFamily="34" charset="0"/>
              </a:rPr>
              <a:t>συμμαχίες χωρίς κεφαλαιακή συμμετοχή</a:t>
            </a:r>
            <a:r>
              <a:rPr lang="el-GR" sz="2800" dirty="0">
                <a:latin typeface="Arial" panose="020B0604020202020204" pitchFamily="34" charset="0"/>
              </a:rPr>
              <a:t>. Ανάλογα με τα κίνητρα </a:t>
            </a:r>
            <a:r>
              <a:rPr lang="el-GR" sz="2800" dirty="0" smtClean="0">
                <a:latin typeface="Arial" panose="020B0604020202020204" pitchFamily="34" charset="0"/>
              </a:rPr>
              <a:t>των στρατηγικών </a:t>
            </a:r>
            <a:r>
              <a:rPr lang="el-GR" sz="2800" dirty="0">
                <a:latin typeface="Arial" panose="020B0604020202020204" pitchFamily="34" charset="0"/>
              </a:rPr>
              <a:t>συμμαχιών διαμορφώνονται τέσσερις κατηγορίες </a:t>
            </a:r>
            <a:r>
              <a:rPr lang="el-GR" sz="2800" dirty="0" smtClean="0">
                <a:latin typeface="Arial" panose="020B0604020202020204" pitchFamily="34" charset="0"/>
              </a:rPr>
              <a:t>συμμαχικών σχημάτων</a:t>
            </a:r>
            <a:r>
              <a:rPr lang="el-GR" sz="2800" dirty="0">
                <a:latin typeface="Arial" panose="020B0604020202020204" pitchFamily="34" charset="0"/>
              </a:rPr>
              <a:t>: </a:t>
            </a:r>
            <a:r>
              <a:rPr lang="el-GR" sz="2800" b="1" dirty="0">
                <a:latin typeface="Arial" panose="020B0604020202020204" pitchFamily="34" charset="0"/>
              </a:rPr>
              <a:t>συμμαχίες κλίμακας</a:t>
            </a:r>
            <a:r>
              <a:rPr lang="el-GR" sz="2800" dirty="0">
                <a:latin typeface="Arial" panose="020B0604020202020204" pitchFamily="34" charset="0"/>
              </a:rPr>
              <a:t>, </a:t>
            </a:r>
            <a:r>
              <a:rPr lang="el-GR" sz="2800" b="1" dirty="0">
                <a:latin typeface="Arial" panose="020B0604020202020204" pitchFamily="34" charset="0"/>
              </a:rPr>
              <a:t>συμμαχίες πρόσβασης</a:t>
            </a:r>
            <a:r>
              <a:rPr lang="el-GR" sz="2800" dirty="0">
                <a:latin typeface="Arial" panose="020B0604020202020204" pitchFamily="34" charset="0"/>
              </a:rPr>
              <a:t>, </a:t>
            </a:r>
            <a:r>
              <a:rPr lang="el-GR" sz="2800" b="1" dirty="0">
                <a:latin typeface="Arial" panose="020B0604020202020204" pitchFamily="34" charset="0"/>
              </a:rPr>
              <a:t>συμπληρωματικές </a:t>
            </a:r>
            <a:r>
              <a:rPr lang="el-GR" sz="2800" b="1" dirty="0" smtClean="0">
                <a:latin typeface="Arial" panose="020B0604020202020204" pitchFamily="34" charset="0"/>
              </a:rPr>
              <a:t>συμμαχίες</a:t>
            </a:r>
            <a:r>
              <a:rPr lang="el-GR" sz="2800" dirty="0">
                <a:latin typeface="Arial" panose="020B0604020202020204" pitchFamily="34" charset="0"/>
              </a:rPr>
              <a:t>, </a:t>
            </a:r>
            <a:r>
              <a:rPr lang="el-GR" sz="2800" b="1" dirty="0">
                <a:latin typeface="Arial" panose="020B0604020202020204" pitchFamily="34" charset="0"/>
              </a:rPr>
              <a:t>συγκεκαλυμμένες </a:t>
            </a:r>
            <a:r>
              <a:rPr lang="el-GR" sz="2800" b="1" dirty="0" smtClean="0">
                <a:latin typeface="Arial" panose="020B0604020202020204" pitchFamily="34" charset="0"/>
              </a:rPr>
              <a:t>συμμαχίες</a:t>
            </a:r>
            <a:r>
              <a:rPr lang="el-GR" sz="28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el-GR" sz="2800" dirty="0" smtClean="0">
                <a:latin typeface="Arial" panose="020B0604020202020204" pitchFamily="34" charset="0"/>
              </a:rPr>
              <a:t>Η </a:t>
            </a:r>
            <a:r>
              <a:rPr lang="el-GR" sz="2800" dirty="0">
                <a:latin typeface="Arial" panose="020B0604020202020204" pitchFamily="34" charset="0"/>
              </a:rPr>
              <a:t>διαδικασία των στρατηγικών συμμαχιών βασίζεται στην </a:t>
            </a:r>
            <a:r>
              <a:rPr lang="el-GR" sz="2800" b="1" dirty="0">
                <a:latin typeface="Arial" panose="020B0604020202020204" pitchFamily="34" charset="0"/>
              </a:rPr>
              <a:t>κοινή εξέλιξη </a:t>
            </a:r>
            <a:r>
              <a:rPr lang="el-GR" sz="2800" dirty="0">
                <a:latin typeface="Arial" panose="020B0604020202020204" pitchFamily="34" charset="0"/>
              </a:rPr>
              <a:t>και </a:t>
            </a:r>
            <a:r>
              <a:rPr lang="el-GR" sz="2800" dirty="0" smtClean="0">
                <a:latin typeface="Arial" panose="020B0604020202020204" pitchFamily="34" charset="0"/>
              </a:rPr>
              <a:t>την </a:t>
            </a:r>
            <a:r>
              <a:rPr lang="el-GR" sz="2800" b="1" dirty="0" smtClean="0">
                <a:latin typeface="Arial" panose="020B0604020202020204" pitchFamily="34" charset="0"/>
              </a:rPr>
              <a:t>εμπιστοσύνη</a:t>
            </a:r>
            <a:r>
              <a:rPr lang="el-GR" sz="2800" dirty="0">
                <a:latin typeface="Arial" panose="020B0604020202020204" pitchFamily="34" charset="0"/>
              </a:rPr>
              <a:t>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12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περιεχομένου"/>
          <p:cNvSpPr txBox="1">
            <a:spLocks noGrp="1"/>
          </p:cNvSpPr>
          <p:nvPr>
            <p:ph sz="quarter" idx="1"/>
          </p:nvPr>
        </p:nvSpPr>
        <p:spPr>
          <a:xfrm>
            <a:off x="755576" y="1772915"/>
            <a:ext cx="7772400" cy="201612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l-GR" sz="2400" dirty="0" smtClean="0">
                <a:solidFill>
                  <a:srgbClr val="1C485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  <a:endParaRPr lang="en-US" sz="2400" dirty="0" smtClean="0">
              <a:solidFill>
                <a:srgbClr val="1C4853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el-GR" sz="2400" dirty="0" smtClean="0">
                <a:solidFill>
                  <a:srgbClr val="1C485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(που έχει κυρωθεί με τον Ν. 100/1975)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Τρεις μέθοδοι υλοποίησης στρατηγικών επιλογών</a:t>
            </a:r>
            <a:endParaRPr lang="en-GB" altLang="el-GR" dirty="0" smtClean="0">
              <a:latin typeface="Franklin Gothic Book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759"/>
          <a:stretch/>
        </p:blipFill>
        <p:spPr>
          <a:xfrm>
            <a:off x="839392" y="1628800"/>
            <a:ext cx="7477024" cy="46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64209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Εσωτερική </a:t>
            </a:r>
            <a:r>
              <a:rPr lang="el-GR" dirty="0" smtClean="0">
                <a:latin typeface="Franklin Gothic Book" pitchFamily="34" charset="0"/>
              </a:rPr>
              <a:t>ανάπτυξη (1) 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341438"/>
            <a:ext cx="8253413" cy="4278094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>
                <a:latin typeface="Arial" panose="020B0604020202020204" pitchFamily="34" charset="0"/>
              </a:rPr>
              <a:t>Η πρωταρχική μέθοδος υλοποίησης στρατηγικής είναι η </a:t>
            </a:r>
            <a:r>
              <a:rPr lang="el-GR" altLang="el-GR" sz="2800" b="1" dirty="0">
                <a:latin typeface="Arial" panose="020B0604020202020204" pitchFamily="34" charset="0"/>
              </a:rPr>
              <a:t>εσωτερική ανάπτυξη</a:t>
            </a:r>
            <a:r>
              <a:rPr lang="el-GR" altLang="el-GR" sz="2800" dirty="0">
                <a:latin typeface="Arial" panose="020B0604020202020204" pitchFamily="34" charset="0"/>
              </a:rPr>
              <a:t>. </a:t>
            </a:r>
            <a:r>
              <a:rPr lang="el-GR" altLang="el-GR" sz="2800" dirty="0" smtClean="0">
                <a:latin typeface="Arial" panose="020B0604020202020204" pitchFamily="34" charset="0"/>
              </a:rPr>
              <a:t>Με απλά </a:t>
            </a:r>
            <a:r>
              <a:rPr lang="el-GR" altLang="el-GR" sz="2800" dirty="0">
                <a:latin typeface="Arial" panose="020B0604020202020204" pitchFamily="34" charset="0"/>
              </a:rPr>
              <a:t>λόγια, “</a:t>
            </a:r>
            <a:r>
              <a:rPr lang="el-GR" altLang="el-GR" sz="2800" i="1" dirty="0">
                <a:latin typeface="Arial" panose="020B0604020202020204" pitchFamily="34" charset="0"/>
              </a:rPr>
              <a:t>κάντο μόνος σου</a:t>
            </a:r>
            <a:r>
              <a:rPr lang="el-GR" altLang="el-GR" sz="2800" dirty="0" smtClean="0">
                <a:latin typeface="Arial" panose="020B0604020202020204" pitchFamily="34" charset="0"/>
              </a:rPr>
              <a:t>”.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>
                <a:latin typeface="Arial" panose="020B0604020202020204" pitchFamily="34" charset="0"/>
              </a:rPr>
              <a:t>Με </a:t>
            </a:r>
            <a:r>
              <a:rPr lang="el-GR" altLang="el-GR" sz="2800" dirty="0">
                <a:latin typeface="Arial" panose="020B0604020202020204" pitchFamily="34" charset="0"/>
              </a:rPr>
              <a:t>επιστημονική ορολογία, </a:t>
            </a:r>
            <a:r>
              <a:rPr lang="el-GR" altLang="el-GR" sz="2800" b="1" dirty="0">
                <a:latin typeface="Arial" panose="020B0604020202020204" pitchFamily="34" charset="0"/>
              </a:rPr>
              <a:t>χρήση εσωτερικών </a:t>
            </a:r>
            <a:r>
              <a:rPr lang="el-GR" altLang="el-GR" sz="2800" b="1" dirty="0" smtClean="0">
                <a:latin typeface="Arial" panose="020B0604020202020204" pitchFamily="34" charset="0"/>
              </a:rPr>
              <a:t>πόρων </a:t>
            </a:r>
            <a:r>
              <a:rPr lang="el-GR" altLang="el-GR" sz="2800" b="1" dirty="0">
                <a:latin typeface="Arial" panose="020B0604020202020204" pitchFamily="34" charset="0"/>
              </a:rPr>
              <a:t>και </a:t>
            </a:r>
            <a:r>
              <a:rPr lang="el-GR" altLang="el-GR" sz="2800" b="1" dirty="0" smtClean="0">
                <a:latin typeface="Arial" panose="020B0604020202020204" pitchFamily="34" charset="0"/>
              </a:rPr>
              <a:t>ικανοτήτων</a:t>
            </a:r>
            <a:r>
              <a:rPr lang="el-GR" altLang="el-GR" sz="28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>
                <a:latin typeface="Arial" panose="020B0604020202020204" pitchFamily="34" charset="0"/>
              </a:rPr>
              <a:t>Συνεπώς</a:t>
            </a:r>
            <a:r>
              <a:rPr lang="el-GR" altLang="el-GR" sz="2800" dirty="0">
                <a:latin typeface="Arial" panose="020B0604020202020204" pitchFamily="34" charset="0"/>
              </a:rPr>
              <a:t>, η εσωτερική ανάπτυξη προβλέπει την </a:t>
            </a:r>
            <a:r>
              <a:rPr lang="el-GR" altLang="el-GR" sz="2800" dirty="0" smtClean="0">
                <a:latin typeface="Arial" panose="020B0604020202020204" pitchFamily="34" charset="0"/>
              </a:rPr>
              <a:t>υλοποίηση μιας </a:t>
            </a:r>
            <a:r>
              <a:rPr lang="el-GR" altLang="el-GR" sz="2800" dirty="0">
                <a:latin typeface="Arial" panose="020B0604020202020204" pitchFamily="34" charset="0"/>
              </a:rPr>
              <a:t>στρατηγικής επιλογής με τη </a:t>
            </a:r>
            <a:r>
              <a:rPr lang="el-GR" altLang="el-GR" sz="2800" b="1" dirty="0">
                <a:latin typeface="Arial" panose="020B0604020202020204" pitchFamily="34" charset="0"/>
              </a:rPr>
              <a:t>χρήση και τη βελτίωση </a:t>
            </a:r>
            <a:r>
              <a:rPr lang="el-GR" altLang="el-GR" sz="2800" dirty="0">
                <a:latin typeface="Arial" panose="020B0604020202020204" pitchFamily="34" charset="0"/>
              </a:rPr>
              <a:t>των εσωτερικών πόρων </a:t>
            </a:r>
            <a:r>
              <a:rPr lang="el-GR" altLang="el-GR" sz="2800" dirty="0" smtClean="0">
                <a:latin typeface="Arial" panose="020B0604020202020204" pitchFamily="34" charset="0"/>
              </a:rPr>
              <a:t>και ικανοτήτων </a:t>
            </a:r>
            <a:r>
              <a:rPr lang="el-GR" altLang="el-GR" sz="2800" dirty="0">
                <a:latin typeface="Arial" panose="020B0604020202020204" pitchFamily="34" charset="0"/>
              </a:rPr>
              <a:t>της επιχείρησης</a:t>
            </a:r>
            <a:r>
              <a:rPr lang="el-GR" altLang="el-GR" sz="2800" dirty="0" smtClean="0">
                <a:latin typeface="Arial" panose="020B0604020202020204" pitchFamily="34" charset="0"/>
              </a:rPr>
              <a:t>.</a:t>
            </a:r>
            <a:endParaRPr lang="en-GB" altLang="el-GR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64209"/>
            <a:ext cx="82296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>
                <a:latin typeface="Franklin Gothic Book" pitchFamily="34" charset="0"/>
              </a:rPr>
              <a:t>Εσωτερική </a:t>
            </a:r>
            <a:r>
              <a:rPr lang="el-GR" dirty="0" smtClean="0">
                <a:latin typeface="Franklin Gothic Book" pitchFamily="34" charset="0"/>
              </a:rPr>
              <a:t>ανάπτυξη (2)</a:t>
            </a:r>
            <a:endParaRPr lang="en-GB" altLang="el-GR" dirty="0" smtClean="0">
              <a:latin typeface="Franklin Gothic Book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341438"/>
            <a:ext cx="8253413" cy="39703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>
                <a:latin typeface="Arial" panose="020B0604020202020204" pitchFamily="34" charset="0"/>
              </a:rPr>
              <a:t>Η </a:t>
            </a:r>
            <a:r>
              <a:rPr lang="el-GR" altLang="el-GR" sz="2800" b="1" dirty="0">
                <a:latin typeface="Arial" panose="020B0604020202020204" pitchFamily="34" charset="0"/>
              </a:rPr>
              <a:t>επέκταση της </a:t>
            </a:r>
            <a:r>
              <a:rPr lang="el-GR" altLang="el-GR" sz="2800" b="1" dirty="0" err="1">
                <a:latin typeface="Arial" panose="020B0604020202020204" pitchFamily="34" charset="0"/>
              </a:rPr>
              <a:t>Amazon</a:t>
            </a:r>
            <a:r>
              <a:rPr lang="el-GR" altLang="el-GR" sz="2800" b="1" dirty="0">
                <a:latin typeface="Arial" panose="020B0604020202020204" pitchFamily="34" charset="0"/>
              </a:rPr>
              <a:t> στην αγορά ηλεκτρονικών βιβλίων </a:t>
            </a:r>
            <a:r>
              <a:rPr lang="el-GR" altLang="el-GR" sz="2800" dirty="0">
                <a:latin typeface="Arial" panose="020B0604020202020204" pitchFamily="34" charset="0"/>
              </a:rPr>
              <a:t>με τη δημιουργία του Kindle αποτελεί </a:t>
            </a:r>
            <a:r>
              <a:rPr lang="el-GR" altLang="el-GR" sz="2800" b="1" dirty="0">
                <a:latin typeface="Arial" panose="020B0604020202020204" pitchFamily="34" charset="0"/>
              </a:rPr>
              <a:t>παράδειγμα εσωτερικής ανάπτυξης</a:t>
            </a:r>
            <a:r>
              <a:rPr lang="el-GR" altLang="el-GR" sz="2800" dirty="0">
                <a:latin typeface="Arial" panose="020B0604020202020204" pitchFamily="34" charset="0"/>
              </a:rPr>
              <a:t>: η εταιρεία βασίστηκε στη θυγατρική της επιχείρηση Lab126, ενώ παράλληλα χρησιμοποίησε τις δικές της δεξιότητες στη λιανική πώληση βιβλίων, στη διαδικτυακή πώληση προϊόντων και στην ανάπτυξη λογισμικού.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10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6552" y="267384"/>
            <a:ext cx="9144000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Πλεονεκτήματα εσωτερικής </a:t>
            </a:r>
            <a:r>
              <a:rPr lang="el-GR" sz="3600" dirty="0" smtClean="0">
                <a:latin typeface="Franklin Gothic Book" pitchFamily="34" charset="0"/>
              </a:rPr>
              <a:t>ανάπτυξης (1)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714680" cy="5435334"/>
          </a:xfrm>
        </p:spPr>
        <p:txBody>
          <a:bodyPr/>
          <a:lstStyle/>
          <a:p>
            <a:pPr eaLnBrk="1" hangingPunct="1"/>
            <a:r>
              <a:rPr lang="el-GR" altLang="el-GR" sz="2800" b="1" dirty="0">
                <a:latin typeface="Arial" panose="020B0604020202020204" pitchFamily="34" charset="0"/>
              </a:rPr>
              <a:t>Γνώση και μάθηση</a:t>
            </a:r>
            <a:r>
              <a:rPr lang="el-GR" altLang="el-GR" sz="2800" dirty="0">
                <a:latin typeface="Arial" panose="020B0604020202020204" pitchFamily="34" charset="0"/>
              </a:rPr>
              <a:t>. Η χρήση των υφιστάμενων ικανοτήτων </a:t>
            </a:r>
            <a:r>
              <a:rPr lang="el-GR" altLang="el-GR" sz="2800" dirty="0" smtClean="0">
                <a:latin typeface="Arial" panose="020B0604020202020204" pitchFamily="34" charset="0"/>
              </a:rPr>
              <a:t>μπορεί </a:t>
            </a:r>
            <a:r>
              <a:rPr lang="el-GR" altLang="el-GR" sz="2800" dirty="0">
                <a:latin typeface="Arial" panose="020B0604020202020204" pitchFamily="34" charset="0"/>
              </a:rPr>
              <a:t>να ενισχύσει το </a:t>
            </a:r>
            <a:r>
              <a:rPr lang="el-GR" altLang="el-GR" sz="2800" dirty="0" smtClean="0">
                <a:latin typeface="Arial" panose="020B0604020202020204" pitchFamily="34" charset="0"/>
              </a:rPr>
              <a:t>επίπεδο της </a:t>
            </a:r>
            <a:r>
              <a:rPr lang="el-GR" altLang="el-GR" sz="2800" dirty="0">
                <a:latin typeface="Arial" panose="020B0604020202020204" pitchFamily="34" charset="0"/>
              </a:rPr>
              <a:t>οργανωσιακής γνώσης και μάθησης</a:t>
            </a:r>
            <a:r>
              <a:rPr lang="el-GR" altLang="el-GR" sz="2800" dirty="0" smtClean="0">
                <a:latin typeface="Arial" panose="020B0604020202020204" pitchFamily="34" charset="0"/>
              </a:rPr>
              <a:t>.</a:t>
            </a:r>
          </a:p>
          <a:p>
            <a:r>
              <a:rPr lang="el-GR" sz="2800" b="1" dirty="0"/>
              <a:t>Καταμερισμός του κόστους σε μεγαλύτερο χρονικό διάστημα</a:t>
            </a:r>
            <a:r>
              <a:rPr lang="el-GR" sz="2800" dirty="0"/>
              <a:t>. </a:t>
            </a:r>
            <a:r>
              <a:rPr lang="el-GR" sz="2800" dirty="0" smtClean="0"/>
              <a:t>Επιτρέπει </a:t>
            </a:r>
            <a:r>
              <a:rPr lang="el-GR" sz="2800" dirty="0"/>
              <a:t>τη διάχυση του κόστους επένδυσης σε όλη </a:t>
            </a:r>
            <a:r>
              <a:rPr lang="el-GR" sz="2800" dirty="0" smtClean="0"/>
              <a:t>τη διάρκεια </a:t>
            </a:r>
            <a:r>
              <a:rPr lang="el-GR" sz="2800" dirty="0"/>
              <a:t>υλοποίησης της στρατηγικής κίνησης</a:t>
            </a:r>
            <a:r>
              <a:rPr lang="el-GR" sz="2800" dirty="0" smtClean="0"/>
              <a:t>.</a:t>
            </a:r>
          </a:p>
          <a:p>
            <a:r>
              <a:rPr lang="el-GR" sz="2800" b="1" dirty="0"/>
              <a:t>Δεν υπάρχουν περιορισμοί διαθεσιμότητας</a:t>
            </a:r>
            <a:r>
              <a:rPr lang="el-GR" sz="2800" dirty="0"/>
              <a:t>. </a:t>
            </a:r>
            <a:r>
              <a:rPr lang="el-GR" sz="2800" dirty="0" smtClean="0"/>
              <a:t>Μηδενική </a:t>
            </a:r>
            <a:r>
              <a:rPr lang="el-GR" sz="2800" dirty="0"/>
              <a:t>εξάρτηση από τη διαθεσιμότητα κατάλληλων </a:t>
            </a:r>
            <a:r>
              <a:rPr lang="el-GR" sz="2800" dirty="0" smtClean="0"/>
              <a:t>επιχειρήσεων </a:t>
            </a:r>
            <a:r>
              <a:rPr lang="el-GR" sz="2800" dirty="0"/>
              <a:t>για εξαγορά, καθώς και από τη διαθεσιμότητα συνεργατών με τους </a:t>
            </a:r>
            <a:r>
              <a:rPr lang="el-GR" sz="2800" dirty="0" smtClean="0"/>
              <a:t>οποίους θα </a:t>
            </a:r>
            <a:r>
              <a:rPr lang="el-GR" sz="2800" dirty="0"/>
              <a:t>μπορεί να υπάρξει στρατηγική </a:t>
            </a:r>
            <a:r>
              <a:rPr lang="el-GR" sz="2800" dirty="0" smtClean="0"/>
              <a:t>ταύτιση.</a:t>
            </a:r>
            <a:endParaRPr lang="en-GB" altLang="el-GR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2536" y="267384"/>
            <a:ext cx="9144000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Πλεονεκτήματα εσωτερικής </a:t>
            </a:r>
            <a:r>
              <a:rPr lang="el-GR" sz="3600" dirty="0" smtClean="0">
                <a:latin typeface="Franklin Gothic Book" pitchFamily="34" charset="0"/>
              </a:rPr>
              <a:t>ανάπτυξης (2)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1124744"/>
            <a:ext cx="8714680" cy="54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1pPr>
            <a:lvl2pPr marL="639763" indent="-354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marL="10144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marL="1454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marL="1974850" indent="-274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b="1" dirty="0" smtClean="0">
                <a:latin typeface="Arial" panose="020B0604020202020204" pitchFamily="34" charset="0"/>
              </a:rPr>
              <a:t>Στρατηγική </a:t>
            </a:r>
            <a:r>
              <a:rPr lang="el-GR" sz="2800" b="1" dirty="0">
                <a:latin typeface="Arial" panose="020B0604020202020204" pitchFamily="34" charset="0"/>
              </a:rPr>
              <a:t>ανεξαρτησία</a:t>
            </a:r>
            <a:r>
              <a:rPr lang="el-GR" sz="2800" dirty="0">
                <a:latin typeface="Arial" panose="020B0604020202020204" pitchFamily="34" charset="0"/>
              </a:rPr>
              <a:t>. Ένας οργανισμός που αναπτύσσεται αποκλειστικά </a:t>
            </a:r>
            <a:r>
              <a:rPr lang="el-GR" sz="2800" dirty="0" smtClean="0">
                <a:latin typeface="Arial" panose="020B0604020202020204" pitchFamily="34" charset="0"/>
              </a:rPr>
              <a:t>με εσωτερικούς </a:t>
            </a:r>
            <a:r>
              <a:rPr lang="el-GR" sz="2800" dirty="0">
                <a:latin typeface="Arial" panose="020B0604020202020204" pitchFamily="34" charset="0"/>
              </a:rPr>
              <a:t>πόρους δεν χρειάζεται να προχωρήσει σε στρατηγικούς </a:t>
            </a:r>
            <a:r>
              <a:rPr lang="el-GR" sz="2800" dirty="0" smtClean="0">
                <a:latin typeface="Arial" panose="020B0604020202020204" pitchFamily="34" charset="0"/>
              </a:rPr>
              <a:t>συμβιβασμούς</a:t>
            </a:r>
            <a:r>
              <a:rPr lang="el-GR" sz="2800" dirty="0">
                <a:latin typeface="Arial" panose="020B0604020202020204" pitchFamily="34" charset="0"/>
              </a:rPr>
              <a:t>. Κάτι τέτοιο ενδεχομένως να συνέβαινε σε περίπτωση υλοποίησης </a:t>
            </a:r>
            <a:r>
              <a:rPr lang="el-GR" sz="2800" dirty="0" smtClean="0">
                <a:latin typeface="Arial" panose="020B0604020202020204" pitchFamily="34" charset="0"/>
              </a:rPr>
              <a:t>μιας στρατηγικής </a:t>
            </a:r>
            <a:r>
              <a:rPr lang="el-GR" sz="2800" dirty="0">
                <a:latin typeface="Arial" panose="020B0604020202020204" pitchFamily="34" charset="0"/>
              </a:rPr>
              <a:t>συμμαχίας</a:t>
            </a:r>
            <a:r>
              <a:rPr lang="el-GR" sz="2800" dirty="0" smtClean="0">
                <a:latin typeface="Arial" panose="020B0604020202020204" pitchFamily="34" charset="0"/>
              </a:rPr>
              <a:t>.</a:t>
            </a:r>
          </a:p>
          <a:p>
            <a:r>
              <a:rPr lang="el-GR" sz="2800" b="1" dirty="0">
                <a:latin typeface="Arial" panose="020B0604020202020204" pitchFamily="34" charset="0"/>
              </a:rPr>
              <a:t>Διαχείριση διαφορών σε πολιτισμικό επίπεδο</a:t>
            </a:r>
            <a:r>
              <a:rPr lang="el-GR" sz="2800" dirty="0">
                <a:latin typeface="Arial" panose="020B0604020202020204" pitchFamily="34" charset="0"/>
              </a:rPr>
              <a:t>. Η μέθοδος της εσωτερικής </a:t>
            </a:r>
            <a:r>
              <a:rPr lang="el-GR" sz="2800" dirty="0" smtClean="0">
                <a:latin typeface="Arial" panose="020B0604020202020204" pitchFamily="34" charset="0"/>
              </a:rPr>
              <a:t>ανάπτυξης </a:t>
            </a:r>
            <a:r>
              <a:rPr lang="el-GR" sz="2800" dirty="0">
                <a:latin typeface="Arial" panose="020B0604020202020204" pitchFamily="34" charset="0"/>
              </a:rPr>
              <a:t>επιτρέπει την επέκταση σε νέες δραστηριότητες στο πλαίσιο ενός κοινού </a:t>
            </a:r>
            <a:r>
              <a:rPr lang="el-GR" sz="2800" dirty="0" smtClean="0">
                <a:latin typeface="Arial" panose="020B0604020202020204" pitchFamily="34" charset="0"/>
              </a:rPr>
              <a:t>πολιτισμικού </a:t>
            </a:r>
            <a:r>
              <a:rPr lang="el-GR" sz="2800" dirty="0">
                <a:latin typeface="Arial" panose="020B0604020202020204" pitchFamily="34" charset="0"/>
              </a:rPr>
              <a:t>περιβάλλοντος. Κάτι τέτοιο μειώνει τον κίνδυνο σύγκρουσης </a:t>
            </a:r>
            <a:r>
              <a:rPr lang="el-GR" sz="2800" dirty="0" smtClean="0">
                <a:latin typeface="Arial" panose="020B0604020202020204" pitchFamily="34" charset="0"/>
              </a:rPr>
              <a:t>ανάμεσα </a:t>
            </a:r>
            <a:r>
              <a:rPr lang="el-GR" sz="2800" dirty="0">
                <a:latin typeface="Arial" panose="020B0604020202020204" pitchFamily="34" charset="0"/>
              </a:rPr>
              <a:t>σε διαφορετικά πολιτισμικά συστήματα.</a:t>
            </a:r>
            <a:endParaRPr lang="el-GR" altLang="el-G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77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67385"/>
            <a:ext cx="8229600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l-GR" sz="3600" dirty="0">
                <a:latin typeface="Franklin Gothic Book" pitchFamily="34" charset="0"/>
              </a:rPr>
              <a:t>Ε</a:t>
            </a:r>
            <a:r>
              <a:rPr lang="el-GR" sz="3600" dirty="0" smtClean="0">
                <a:latin typeface="Franklin Gothic Book" pitchFamily="34" charset="0"/>
              </a:rPr>
              <a:t>ταιρική </a:t>
            </a:r>
            <a:r>
              <a:rPr lang="el-GR" sz="3600" dirty="0">
                <a:latin typeface="Franklin Gothic Book" pitchFamily="34" charset="0"/>
              </a:rPr>
              <a:t>επιχειρηματικότητα</a:t>
            </a:r>
            <a:endParaRPr lang="en-GB" altLang="el-GR" sz="3600" dirty="0">
              <a:latin typeface="Franklin Gothic Book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341438"/>
            <a:ext cx="8229600" cy="4056495"/>
          </a:xfrm>
        </p:spPr>
        <p:txBody>
          <a:bodyPr/>
          <a:lstStyle/>
          <a:p>
            <a:r>
              <a:rPr lang="el-GR" sz="2800" dirty="0" smtClean="0">
                <a:latin typeface="Arial" panose="020B0604020202020204" pitchFamily="34" charset="0"/>
              </a:rPr>
              <a:t>Η </a:t>
            </a:r>
            <a:r>
              <a:rPr lang="el-GR" sz="2800" b="1" dirty="0">
                <a:latin typeface="Arial" panose="020B0604020202020204" pitchFamily="34" charset="0"/>
              </a:rPr>
              <a:t>εταιρική επιχειρηματικότητα </a:t>
            </a:r>
            <a:r>
              <a:rPr lang="el-GR" sz="2800" dirty="0">
                <a:latin typeface="Arial" panose="020B0604020202020204" pitchFamily="34" charset="0"/>
              </a:rPr>
              <a:t>αναφέρεται στη </a:t>
            </a:r>
            <a:r>
              <a:rPr lang="el-GR" sz="2800" b="1" dirty="0">
                <a:latin typeface="Arial" panose="020B0604020202020204" pitchFamily="34" charset="0"/>
              </a:rPr>
              <a:t>δραστική </a:t>
            </a:r>
            <a:r>
              <a:rPr lang="el-GR" sz="2800" b="1" dirty="0" smtClean="0">
                <a:latin typeface="Arial" panose="020B0604020202020204" pitchFamily="34" charset="0"/>
              </a:rPr>
              <a:t>αλλαγή </a:t>
            </a:r>
            <a:r>
              <a:rPr lang="el-GR" sz="2800" dirty="0" smtClean="0">
                <a:latin typeface="Arial" panose="020B0604020202020204" pitchFamily="34" charset="0"/>
              </a:rPr>
              <a:t>που </a:t>
            </a:r>
            <a:r>
              <a:rPr lang="el-GR" sz="2800" dirty="0">
                <a:latin typeface="Arial" panose="020B0604020202020204" pitchFamily="34" charset="0"/>
              </a:rPr>
              <a:t>επιφέρει στο οργανωσιακό πλαίσιο η χρήση των πόρων και των ικανοτήτων </a:t>
            </a:r>
            <a:r>
              <a:rPr lang="el-GR" sz="2800" dirty="0" smtClean="0">
                <a:latin typeface="Arial" panose="020B0604020202020204" pitchFamily="34" charset="0"/>
              </a:rPr>
              <a:t>της ίδιας </a:t>
            </a:r>
            <a:r>
              <a:rPr lang="el-GR" sz="2800" dirty="0">
                <a:latin typeface="Arial" panose="020B0604020202020204" pitchFamily="34" charset="0"/>
              </a:rPr>
              <a:t>της </a:t>
            </a:r>
            <a:r>
              <a:rPr lang="el-GR" sz="2800" dirty="0" smtClean="0">
                <a:latin typeface="Arial" panose="020B0604020202020204" pitchFamily="34" charset="0"/>
              </a:rPr>
              <a:t>επιχείρησης.</a:t>
            </a:r>
          </a:p>
          <a:p>
            <a:r>
              <a:rPr lang="el-GR" sz="2800" dirty="0" smtClean="0">
                <a:latin typeface="Arial" panose="020B0604020202020204" pitchFamily="34" charset="0"/>
              </a:rPr>
              <a:t>Για παράδειγμα, </a:t>
            </a:r>
            <a:r>
              <a:rPr lang="el-GR" sz="2800" dirty="0">
                <a:latin typeface="Arial" panose="020B0604020202020204" pitchFamily="34" charset="0"/>
              </a:rPr>
              <a:t>η </a:t>
            </a:r>
            <a:r>
              <a:rPr lang="el-GR" sz="2800" b="1" dirty="0">
                <a:latin typeface="Arial" panose="020B0604020202020204" pitchFamily="34" charset="0"/>
              </a:rPr>
              <a:t>ανάπτυξη του Kindle </a:t>
            </a:r>
            <a:r>
              <a:rPr lang="el-GR" sz="2800" dirty="0">
                <a:latin typeface="Arial" panose="020B0604020202020204" pitchFamily="34" charset="0"/>
              </a:rPr>
              <a:t>ήταν για την </a:t>
            </a:r>
            <a:r>
              <a:rPr lang="el-GR" sz="2800" dirty="0" err="1">
                <a:latin typeface="Arial" panose="020B0604020202020204" pitchFamily="34" charset="0"/>
              </a:rPr>
              <a:t>Amazon</a:t>
            </a:r>
            <a:r>
              <a:rPr lang="el-GR" sz="2800" dirty="0">
                <a:latin typeface="Arial" panose="020B0604020202020204" pitchFamily="34" charset="0"/>
              </a:rPr>
              <a:t> ένα </a:t>
            </a:r>
            <a:r>
              <a:rPr lang="el-GR" sz="2800" dirty="0" smtClean="0">
                <a:latin typeface="Arial" panose="020B0604020202020204" pitchFamily="34" charset="0"/>
              </a:rPr>
              <a:t>δ</a:t>
            </a:r>
            <a:r>
              <a:rPr lang="el-GR" sz="2800" b="1" dirty="0" smtClean="0">
                <a:latin typeface="Arial" panose="020B0604020202020204" pitchFamily="34" charset="0"/>
              </a:rPr>
              <a:t>ραστικό </a:t>
            </a:r>
            <a:r>
              <a:rPr lang="el-GR" sz="2800" b="1" dirty="0">
                <a:latin typeface="Arial" panose="020B0604020202020204" pitchFamily="34" charset="0"/>
              </a:rPr>
              <a:t>επιχειρηματικό βήμα</a:t>
            </a:r>
            <a:r>
              <a:rPr lang="el-GR" sz="2800" dirty="0">
                <a:latin typeface="Arial" panose="020B0604020202020204" pitchFamily="34" charset="0"/>
              </a:rPr>
              <a:t>. Η </a:t>
            </a:r>
            <a:r>
              <a:rPr lang="el-GR" sz="2800" dirty="0" err="1">
                <a:latin typeface="Arial" panose="020B0604020202020204" pitchFamily="34" charset="0"/>
              </a:rPr>
              <a:t>Amazon</a:t>
            </a:r>
            <a:r>
              <a:rPr lang="el-GR" sz="2800" dirty="0">
                <a:latin typeface="Arial" panose="020B0604020202020204" pitchFamily="34" charset="0"/>
              </a:rPr>
              <a:t> κατάφερε να μετακινηθεί από το </a:t>
            </a:r>
            <a:r>
              <a:rPr lang="el-GR" sz="2800" dirty="0" smtClean="0">
                <a:latin typeface="Arial" panose="020B0604020202020204" pitchFamily="34" charset="0"/>
              </a:rPr>
              <a:t>εμπόριο στον </a:t>
            </a:r>
            <a:r>
              <a:rPr lang="el-GR" sz="2800" dirty="0">
                <a:latin typeface="Arial" panose="020B0604020202020204" pitchFamily="34" charset="0"/>
              </a:rPr>
              <a:t>σχεδιασμό καινοτόμων ηλεκτρονικών συσκευών</a:t>
            </a:r>
            <a:r>
              <a:rPr lang="el-GR" sz="2800" dirty="0" smtClean="0">
                <a:latin typeface="Arial" panose="020B0604020202020204" pitchFamily="34" charset="0"/>
              </a:rPr>
              <a:t>.</a:t>
            </a:r>
            <a:endParaRPr lang="en-GB" altLang="el-GR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6.0&quot;&gt;&lt;object type=&quot;1&quot; unique_id=&quot;10001&quot;&gt;&lt;object type=&quot;8&quot; unique_id=&quot;202546&quot;&gt;&lt;/object&gt;&lt;object type=&quot;2&quot; unique_id=&quot;202547&quot;&gt;&lt;object type=&quot;3&quot; unique_id=&quot;202548&quot;&gt;&lt;property id=&quot;20148&quot; value=&quot;5&quot;/&gt;&lt;property id=&quot;20300&quot; value=&quot;Slide 1 - &amp;quot;9: Mergers, acquisitions &amp;#x0D;&amp;#x0A;and alliances&amp;quot;&quot;/&gt;&lt;property id=&quot;20307&quot; value=&quot;257&quot;/&gt;&lt;/object&gt;&lt;object type=&quot;3&quot; unique_id=&quot;202549&quot;&gt;&lt;property id=&quot;20148&quot; value=&quot;5&quot;/&gt;&lt;property id=&quot;20300&quot; value=&quot;Slide 2 - &amp;quot;Learning outcomes&amp;quot;&quot;/&gt;&lt;property id=&quot;20307&quot; value=&quot;259&quot;/&gt;&lt;/object&gt;&lt;object type=&quot;3&quot; unique_id=&quot;202550&quot;&gt;&lt;property id=&quot;20148&quot; value=&quot;5&quot;/&gt;&lt;property id=&quot;20300&quot; value=&quot;Slide 3 - &amp;quot;Three strategy methods &amp;quot;&quot;/&gt;&lt;property id=&quot;20307&quot; value=&quot;260&quot;/&gt;&lt;/object&gt;&lt;object type=&quot;3&quot; unique_id=&quot;202551&quot;&gt;&lt;property id=&quot;20148&quot; value=&quot;5&quot;/&gt;&lt;property id=&quot;20300&quot; value=&quot;Slide 4 - &amp;quot;Organic development &amp;quot;&quot;/&gt;&lt;property id=&quot;20307&quot; value=&quot;261&quot;/&gt;&lt;/object&gt;&lt;object type=&quot;3&quot; unique_id=&quot;202552&quot;&gt;&lt;property id=&quot;20148&quot; value=&quot;5&quot;/&gt;&lt;property id=&quot;20300&quot; value=&quot;Slide 5 - &amp;quot;Advantages of organic development&amp;quot;&quot;/&gt;&lt;property id=&quot;20307&quot; value=&quot;262&quot;/&gt;&lt;/object&gt;&lt;object type=&quot;3&quot; unique_id=&quot;202553&quot;&gt;&lt;property id=&quot;20148&quot; value=&quot;5&quot;/&gt;&lt;property id=&quot;20300&quot; value=&quot;Slide 6 - &amp;quot;Corporate entrepreneurship&amp;quot;&quot;/&gt;&lt;property id=&quot;20307&quot; value=&quot;263&quot;/&gt;&lt;/object&gt;&lt;object type=&quot;3&quot; unique_id=&quot;202554&quot;&gt;&lt;property id=&quot;20148&quot; value=&quot;5&quot;/&gt;&lt;property id=&quot;20300&quot; value=&quot;Slide 7 - &amp;quot;Mergers and acquisitions &amp;quot;&quot;/&gt;&lt;property id=&quot;20307&quot; value=&quot;264&quot;/&gt;&lt;/object&gt;&lt;object type=&quot;3&quot; unique_id=&quot;202555&quot;&gt;&lt;property id=&quot;20148&quot; value=&quot;5&quot;/&gt;&lt;property id=&quot;20300&quot; value=&quot;Slide 8 - &amp;quot;Strategic motives for M&amp;amp;A&amp;quot;&quot;/&gt;&lt;property id=&quot;20307&quot; value=&quot;265&quot;/&gt;&lt;/object&gt;&lt;object type=&quot;3&quot; unique_id=&quot;202556&quot;&gt;&lt;property id=&quot;20148&quot; value=&quot;5&quot;/&gt;&lt;property id=&quot;20300&quot; value=&quot;Slide 9 - &amp;quot;Financial motives for M&amp;amp;A&amp;quot;&quot;/&gt;&lt;property id=&quot;20307&quot; value=&quot;266&quot;/&gt;&lt;/object&gt;&lt;object type=&quot;3&quot; unique_id=&quot;202557&quot;&gt;&lt;property id=&quot;20148&quot; value=&quot;5&quot;/&gt;&lt;property id=&quot;20300&quot; value=&quot;Slide 10 - &amp;quot;Managerial motives for M&amp;amp;A&amp;quot;&quot;/&gt;&lt;property id=&quot;20307&quot; value=&quot;267&quot;/&gt;&lt;/object&gt;&lt;object type=&quot;3&quot; unique_id=&quot;202558&quot;&gt;&lt;property id=&quot;20148&quot; value=&quot;5&quot;/&gt;&lt;property id=&quot;20300&quot; value=&quot;Slide 12 - &amp;quot;Target choice in M&amp;amp;A&amp;quot;&quot;/&gt;&lt;property id=&quot;20307&quot; value=&quot;268&quot;/&gt;&lt;/object&gt;&lt;object type=&quot;3&quot; unique_id=&quot;202559&quot;&gt;&lt;property id=&quot;20148&quot; value=&quot;5&quot;/&gt;&lt;property id=&quot;20300&quot; value=&quot;Slide 13 - &amp;quot;Negotiation in M&amp;amp;A&amp;quot;&quot;/&gt;&lt;property id=&quot;20307&quot; value=&quot;269&quot;/&gt;&lt;/object&gt;&lt;object type=&quot;3&quot; unique_id=&quot;202560&quot;&gt;&lt;property id=&quot;20148&quot; value=&quot;5&quot;/&gt;&lt;property id=&quot;20300&quot; value=&quot;Slide 15 - &amp;quot;Acquisition integration matrix&amp;quot;&quot;/&gt;&lt;property id=&quot;20307&quot; value=&quot;270&quot;/&gt;&lt;/object&gt;&lt;object type=&quot;3&quot; unique_id=&quot;202561&quot;&gt;&lt;property id=&quot;20148&quot; value=&quot;5&quot;/&gt;&lt;property id=&quot;20300&quot; value=&quot;Slide 16 - &amp;quot;Integration in M&amp;amp;A (2)&amp;quot;&quot;/&gt;&lt;property id=&quot;20307&quot; value=&quot;271&quot;/&gt;&lt;/object&gt;&lt;object type=&quot;3&quot; unique_id=&quot;202562&quot;&gt;&lt;property id=&quot;20148&quot; value=&quot;5&quot;/&gt;&lt;property id=&quot;20300&quot; value=&quot;Slide 17 - &amp;quot;Strategic alliances &amp;quot;&quot;/&gt;&lt;property id=&quot;20307&quot; value=&quot;272&quot;/&gt;&lt;/object&gt;&lt;object type=&quot;3&quot; unique_id=&quot;202564&quot;&gt;&lt;property id=&quot;20148&quot; value=&quot;5&quot;/&gt;&lt;property id=&quot;20300&quot; value=&quot;Slide 18 - &amp;quot;Equity alliances &amp;quot;&quot;/&gt;&lt;property id=&quot;20307&quot; value=&quot;274&quot;/&gt;&lt;/object&gt;&lt;object type=&quot;3&quot; unique_id=&quot;202565&quot;&gt;&lt;property id=&quot;20148&quot; value=&quot;5&quot;/&gt;&lt;property id=&quot;20300&quot; value=&quot;Slide 19 - &amp;quot;Non-equity alliances&amp;quot;&quot;/&gt;&lt;property id=&quot;20307&quot; value=&quot;275&quot;/&gt;&lt;/object&gt;&lt;object type=&quot;3&quot; unique_id=&quot;202566&quot;&gt;&lt;property id=&quot;20148&quot; value=&quot;5&quot;/&gt;&lt;property id=&quot;20300&quot; value=&quot;Slide 20 - &amp;quot;Motives for alliances&amp;quot;&quot;/&gt;&lt;property id=&quot;20307&quot; value=&quot;276&quot;/&gt;&lt;/object&gt;&lt;object type=&quot;3&quot; unique_id=&quot;202567&quot;&gt;&lt;property id=&quot;20148&quot; value=&quot;5&quot;/&gt;&lt;property id=&quot;20300&quot; value=&quot;Slide 21 - &amp;quot;Strategic alliance motives&amp;quot;&quot;/&gt;&lt;property id=&quot;20307&quot; value=&quot;277&quot;/&gt;&lt;/object&gt;&lt;object type=&quot;3&quot; unique_id=&quot;202568&quot;&gt;&lt;property id=&quot;20148&quot; value=&quot;5&quot;/&gt;&lt;property id=&quot;20300&quot; value=&quot;Slide 22 - &amp;quot;Strategic alliance processes&amp;quot;&quot;/&gt;&lt;property id=&quot;20307&quot; value=&quot;278&quot;/&gt;&lt;/object&gt;&lt;object type=&quot;3&quot; unique_id=&quot;202569&quot;&gt;&lt;property id=&quot;20148&quot; value=&quot;5&quot;/&gt;&lt;property id=&quot;20300&quot; value=&quot;Slide 24 - &amp;quot;Alliance evolution (2)&amp;quot;&quot;/&gt;&lt;property id=&quot;20307&quot; value=&quot;279&quot;/&gt;&lt;/object&gt;&lt;object type=&quot;3&quot; unique_id=&quot;202573&quot;&gt;&lt;property id=&quot;20148&quot; value=&quot;5&quot;/&gt;&lt;property id=&quot;20300&quot; value=&quot;Slide 26 - &amp;quot;Summary (1)&amp;quot;&quot;/&gt;&lt;property id=&quot;20307&quot; value=&quot;283&quot;/&gt;&lt;/object&gt;&lt;object type=&quot;3&quot; unique_id=&quot;202574&quot;&gt;&lt;property id=&quot;20148&quot; value=&quot;5&quot;/&gt;&lt;property id=&quot;20300&quot; value=&quot;Slide 27 - &amp;quot;Summary (2)&amp;quot;&quot;/&gt;&lt;property id=&quot;20307&quot; value=&quot;284&quot;/&gt;&lt;/object&gt;&lt;object type=&quot;3&quot; unique_id=&quot;419862&quot;&gt;&lt;property id=&quot;20148&quot; value=&quot;5&quot;/&gt;&lt;property id=&quot;20300&quot; value=&quot;Slide 11 - &amp;quot;The acquisition process&amp;quot;&quot;/&gt;&lt;property id=&quot;20307&quot; value=&quot;285&quot;/&gt;&lt;/object&gt;&lt;object type=&quot;3&quot; unique_id=&quot;419863&quot;&gt;&lt;property id=&quot;20148&quot; value=&quot;5&quot;/&gt;&lt;property id=&quot;20300&quot; value=&quot;Slide 14 - &amp;quot;Integration in M&amp;amp;A (1)&amp;quot;&quot;/&gt;&lt;property id=&quot;20307&quot; value=&quot;286&quot;/&gt;&lt;/object&gt;&lt;object type=&quot;3&quot; unique_id=&quot;419865&quot;&gt;&lt;property id=&quot;20148&quot; value=&quot;5&quot;/&gt;&lt;property id=&quot;20300&quot; value=&quot;Slide 23 - &amp;quot;Alliance evolution (1)&amp;quot;&quot;/&gt;&lt;property id=&quot;20307&quot; value=&quot;288&quot;/&gt;&lt;/object&gt;&lt;object type=&quot;3&quot; unique_id=&quot;419866&quot;&gt;&lt;property id=&quot;20148&quot; value=&quot;5&quot;/&gt;&lt;property id=&quot;20300&quot; value=&quot;Slide 25 - &amp;quot;Key success factors&amp;quot;&quot;/&gt;&lt;property id=&quot;20307&quot; value=&quot;289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2049</Words>
  <Application>Microsoft Office PowerPoint</Application>
  <PresentationFormat>Προβολή στην οθόνη (4:3)</PresentationFormat>
  <Paragraphs>161</Paragraphs>
  <Slides>38</Slides>
  <Notes>36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Δικαιοσύνη</vt:lpstr>
      <vt:lpstr>Chapter 1</vt:lpstr>
      <vt:lpstr>Chapter 2</vt:lpstr>
      <vt:lpstr>Μαθησιακά αποτελέσματα</vt:lpstr>
      <vt:lpstr>Τρεις μέθοδοι υλοποίησης στρατηγικών επιλογών</vt:lpstr>
      <vt:lpstr>Εσωτερική ανάπτυξη (1) </vt:lpstr>
      <vt:lpstr>Εσωτερική ανάπτυξη (2)</vt:lpstr>
      <vt:lpstr>Πλεονεκτήματα εσωτερικής ανάπτυξης (1)</vt:lpstr>
      <vt:lpstr>Πλεονεκτήματα εσωτερικής ανάπτυξης (2)</vt:lpstr>
      <vt:lpstr>Εταιρική επιχειρηματικότητα</vt:lpstr>
      <vt:lpstr>Συγχωνεύσεις και εξαγορές</vt:lpstr>
      <vt:lpstr>Στρατηγικά κίνητρα συγχωνεύσεων και εξαγορών</vt:lpstr>
      <vt:lpstr>Οικονομικά κίνητρα συγχωνεύσεων και εξαγορών</vt:lpstr>
      <vt:lpstr>Διοικητικά (προσωπικά) κίνητρα συγχωνεύσεων και εξαγορών</vt:lpstr>
      <vt:lpstr>Η διαδικασία εξαγοράς</vt:lpstr>
      <vt:lpstr>Επιλογή επιχείρησης στόχου στις συγχωνεύσεις και εξαγορές (1)</vt:lpstr>
      <vt:lpstr>Επιλογή επιχείρησης στόχου στις συγχωνεύσεις και εξαγορές (2)</vt:lpstr>
      <vt:lpstr>Διαπραγματεύσεις στις συγχωνεύσεις  και εξαγορές</vt:lpstr>
      <vt:lpstr>Ενοποίηση στις συγχωνεύσεις και εξαγορές (1)</vt:lpstr>
      <vt:lpstr>Πίνακας καθορισμού του βαθμού  ενοποίησης</vt:lpstr>
      <vt:lpstr>Ενοποίηση στις συγχωνεύσεις και εξαγορές (2)</vt:lpstr>
      <vt:lpstr>Ενοποίηση στις συγχωνεύσεις και εξαγορές (3)</vt:lpstr>
      <vt:lpstr>Ενοποίηση στις συγχωνεύσεις και εξαγορές (4)</vt:lpstr>
      <vt:lpstr>Ενοποίηση στις συγχωνεύσεις και εξαγορές (5)</vt:lpstr>
      <vt:lpstr>Στρατηγικές συμμαχίες (1)</vt:lpstr>
      <vt:lpstr>Στρατηγικές συμμαχίες (2)</vt:lpstr>
      <vt:lpstr>Συμμαχίες με κεφαλαιακή συμμετοχή (1)</vt:lpstr>
      <vt:lpstr>Συμμαχίες με κεφαλαιακή συμμετοχή (2)</vt:lpstr>
      <vt:lpstr>Συμμαχίες χωρίς κεφαλαιακή συμμετοχή</vt:lpstr>
      <vt:lpstr>Κίνητρα στρατηγικών συμμαχιών (1)</vt:lpstr>
      <vt:lpstr>Κίνητρα στρατηγικών συμμαχιών (2)</vt:lpstr>
      <vt:lpstr>Κίνητρα στρατηγικών συμμαχιών (3)</vt:lpstr>
      <vt:lpstr>Διαδικασίες στρατηγικών συμμαχιών</vt:lpstr>
      <vt:lpstr>Διαχρονική εξέλιξη στρατηγικών συμμαχιών (1)</vt:lpstr>
      <vt:lpstr>Διαχρονική εξέλιξη στρατηγικών συμμαχιών (2)</vt:lpstr>
      <vt:lpstr>Σύνοψη (1)</vt:lpstr>
      <vt:lpstr>Σύνοψη (2)</vt:lpstr>
      <vt:lpstr>Σύνοψη (3)</vt:lpstr>
      <vt:lpstr>Διαφάνεια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2016-08-23T22:55:03Z</dcterms:created>
  <dcterms:modified xsi:type="dcterms:W3CDTF">2016-09-09T12:21:09Z</dcterms:modified>
</cp:coreProperties>
</file>