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202" r:id="rId1"/>
  </p:sldMasterIdLst>
  <p:notesMasterIdLst>
    <p:notesMasterId r:id="rId50"/>
  </p:notesMasterIdLst>
  <p:sldIdLst>
    <p:sldId id="345" r:id="rId2"/>
    <p:sldId id="346" r:id="rId3"/>
    <p:sldId id="259" r:id="rId4"/>
    <p:sldId id="260" r:id="rId5"/>
    <p:sldId id="262" r:id="rId6"/>
    <p:sldId id="263" r:id="rId7"/>
    <p:sldId id="264" r:id="rId8"/>
    <p:sldId id="337" r:id="rId9"/>
    <p:sldId id="266" r:id="rId10"/>
    <p:sldId id="295" r:id="rId11"/>
    <p:sldId id="338" r:id="rId12"/>
    <p:sldId id="296" r:id="rId13"/>
    <p:sldId id="297" r:id="rId14"/>
    <p:sldId id="298" r:id="rId15"/>
    <p:sldId id="339" r:id="rId16"/>
    <p:sldId id="299" r:id="rId17"/>
    <p:sldId id="340" r:id="rId18"/>
    <p:sldId id="341" r:id="rId19"/>
    <p:sldId id="301" r:id="rId20"/>
    <p:sldId id="268" r:id="rId21"/>
    <p:sldId id="269" r:id="rId22"/>
    <p:sldId id="270" r:id="rId23"/>
    <p:sldId id="274" r:id="rId24"/>
    <p:sldId id="320" r:id="rId25"/>
    <p:sldId id="305" r:id="rId26"/>
    <p:sldId id="309" r:id="rId27"/>
    <p:sldId id="311" r:id="rId28"/>
    <p:sldId id="313" r:id="rId29"/>
    <p:sldId id="276" r:id="rId30"/>
    <p:sldId id="321" r:id="rId31"/>
    <p:sldId id="342" r:id="rId32"/>
    <p:sldId id="322" r:id="rId33"/>
    <p:sldId id="324" r:id="rId34"/>
    <p:sldId id="325" r:id="rId35"/>
    <p:sldId id="326" r:id="rId36"/>
    <p:sldId id="327" r:id="rId37"/>
    <p:sldId id="328" r:id="rId38"/>
    <p:sldId id="329" r:id="rId39"/>
    <p:sldId id="343" r:id="rId40"/>
    <p:sldId id="330" r:id="rId41"/>
    <p:sldId id="331" r:id="rId42"/>
    <p:sldId id="332" r:id="rId43"/>
    <p:sldId id="333" r:id="rId44"/>
    <p:sldId id="334" r:id="rId45"/>
    <p:sldId id="335" r:id="rId46"/>
    <p:sldId id="336" r:id="rId47"/>
    <p:sldId id="344" r:id="rId48"/>
    <p:sldId id="347" r:id="rId49"/>
  </p:sldIdLst>
  <p:sldSz cx="9144000" cy="6858000" type="screen4x3"/>
  <p:notesSz cx="6858000" cy="9144000"/>
  <p:custDataLst>
    <p:tags r:id="rId51"/>
  </p:custData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255">
          <p15:clr>
            <a:srgbClr val="A4A3A4"/>
          </p15:clr>
        </p15:guide>
        <p15:guide id="3" orient="horz" pos="477">
          <p15:clr>
            <a:srgbClr val="A4A3A4"/>
          </p15:clr>
        </p15:guide>
        <p15:guide id="4" orient="horz" pos="4065">
          <p15:clr>
            <a:srgbClr val="A4A3A4"/>
          </p15:clr>
        </p15:guide>
        <p15:guide id="5" orient="horz" pos="3884">
          <p15:clr>
            <a:srgbClr val="A4A3A4"/>
          </p15:clr>
        </p15:guide>
        <p15:guide id="6" orient="horz" pos="935">
          <p15:clr>
            <a:srgbClr val="A4A3A4"/>
          </p15:clr>
        </p15:guide>
        <p15:guide id="7" orient="horz" pos="1248">
          <p15:clr>
            <a:srgbClr val="A4A3A4"/>
          </p15:clr>
        </p15:guide>
        <p15:guide id="8" pos="2880">
          <p15:clr>
            <a:srgbClr val="A4A3A4"/>
          </p15:clr>
        </p15:guide>
        <p15:guide id="9" pos="249">
          <p15:clr>
            <a:srgbClr val="A4A3A4"/>
          </p15:clr>
        </p15:guide>
        <p15:guide id="10" pos="385">
          <p15:clr>
            <a:srgbClr val="A4A3A4"/>
          </p15:clr>
        </p15:guide>
        <p15:guide id="11" pos="567">
          <p15:clr>
            <a:srgbClr val="A4A3A4"/>
          </p15:clr>
        </p15:guide>
        <p15:guide id="12" pos="5511">
          <p15:clr>
            <a:srgbClr val="A4A3A4"/>
          </p15:clr>
        </p15:guide>
        <p15:guide id="13" pos="8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AF0D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81" autoAdjust="0"/>
    <p:restoredTop sz="94301" autoAdjust="0"/>
  </p:normalViewPr>
  <p:slideViewPr>
    <p:cSldViewPr>
      <p:cViewPr varScale="1">
        <p:scale>
          <a:sx n="109" d="100"/>
          <a:sy n="109" d="100"/>
        </p:scale>
        <p:origin x="-300" y="-78"/>
      </p:cViewPr>
      <p:guideLst>
        <p:guide orient="horz" pos="2160"/>
        <p:guide orient="horz" pos="255"/>
        <p:guide orient="horz" pos="477"/>
        <p:guide orient="horz" pos="4065"/>
        <p:guide orient="horz" pos="3884"/>
        <p:guide orient="horz" pos="935"/>
        <p:guide orient="horz" pos="1248"/>
        <p:guide pos="2880"/>
        <p:guide pos="249"/>
        <p:guide pos="385"/>
        <p:guide pos="567"/>
        <p:guide pos="5511"/>
        <p:guide pos="852"/>
      </p:guideLst>
    </p:cSldViewPr>
  </p:slideViewPr>
  <p:notesTextViewPr>
    <p:cViewPr>
      <p:scale>
        <a:sx n="100" d="100"/>
        <a:sy n="100" d="100"/>
      </p:scale>
      <p:origin x="0" y="0"/>
    </p:cViewPr>
  </p:notesTextViewPr>
  <p:sorterViewPr>
    <p:cViewPr>
      <p:scale>
        <a:sx n="100" d="100"/>
        <a:sy n="100" d="100"/>
      </p:scale>
      <p:origin x="0" y="535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eaLnBrk="1" hangingPunct="1">
              <a:defRPr sz="1200">
                <a:latin typeface="Arial" pitchFamily="34"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fld id="{3561ED7E-D288-414E-B5D6-F386EDE40458}" type="datetimeFigureOut">
              <a:rPr lang="en-GB"/>
              <a:pPr>
                <a:defRPr/>
              </a:pPr>
              <a:t>09/09/2016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eaLnBrk="1" hangingPunct="1">
              <a:defRPr sz="1200">
                <a:latin typeface="Arial" pitchFamily="34"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709C5859-2386-4E3C-BCA0-F17DF65817FA}" type="slidenum">
              <a:rPr lang="en-GB"/>
              <a:pPr>
                <a:defRPr/>
              </a:pPr>
              <a:t>‹#›</a:t>
            </a:fld>
            <a:endParaRPr lang="en-GB"/>
          </a:p>
        </p:txBody>
      </p:sp>
    </p:spTree>
    <p:extLst>
      <p:ext uri="{BB962C8B-B14F-4D97-AF65-F5344CB8AC3E}">
        <p14:creationId xmlns:p14="http://schemas.microsoft.com/office/powerpoint/2010/main" xmlns="" val="2205991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175FB-F22D-422A-9CA7-A4AA0F61F12D}" type="slidenum">
              <a:rPr lang="en-US" smtClean="0"/>
              <a:pPr/>
              <a:t>1</a:t>
            </a:fld>
            <a:endParaRPr lang="en-US"/>
          </a:p>
        </p:txBody>
      </p:sp>
    </p:spTree>
    <p:extLst>
      <p:ext uri="{BB962C8B-B14F-4D97-AF65-F5344CB8AC3E}">
        <p14:creationId xmlns:p14="http://schemas.microsoft.com/office/powerpoint/2010/main" xmlns="" val="815080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smtClean="0"/>
          </a:p>
        </p:txBody>
      </p:sp>
      <p:sp>
        <p:nvSpPr>
          <p:cNvPr id="1013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1E49EF2D-55C3-4C10-81BF-7B1015605B96}" type="slidenum">
              <a:rPr lang="en-GB" altLang="en-US" sz="1200"/>
              <a:pPr algn="r" eaLnBrk="1" hangingPunct="1"/>
              <a:t>11</a:t>
            </a:fld>
            <a:endParaRPr lang="en-GB"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6A372AD-119B-4AEF-9448-543B73EC4C97}" type="slidenum">
              <a:rPr lang="en-GB" altLang="en-US" smtClean="0"/>
              <a:pPr/>
              <a:t>12</a:t>
            </a:fld>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C24A9F2-ACAC-42A0-AAB1-E3C006F00C3D}" type="slidenum">
              <a:rPr lang="en-GB" altLang="en-US" smtClean="0"/>
              <a:pPr/>
              <a:t>13</a:t>
            </a:fld>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BD08F9D-A7A1-4A15-BBBE-BE45482B6536}" type="slidenum">
              <a:rPr lang="en-GB" altLang="en-US" smtClean="0"/>
              <a:pPr/>
              <a:t>14</a:t>
            </a:fld>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smtClean="0"/>
          </a:p>
        </p:txBody>
      </p:sp>
      <p:sp>
        <p:nvSpPr>
          <p:cNvPr id="1034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226E7D58-5951-4B84-8934-01FF20DB405F}" type="slidenum">
              <a:rPr lang="en-GB" altLang="en-US" sz="1200"/>
              <a:pPr algn="r" eaLnBrk="1" hangingPunct="1"/>
              <a:t>15</a:t>
            </a:fld>
            <a:endParaRPr lang="en-GB"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6242CB1-6F04-403B-8246-9AE01D55200C}" type="slidenum">
              <a:rPr lang="en-GB" altLang="en-US" smtClean="0"/>
              <a:pPr/>
              <a:t>16</a:t>
            </a:fld>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smtClean="0"/>
          </a:p>
        </p:txBody>
      </p:sp>
      <p:sp>
        <p:nvSpPr>
          <p:cNvPr id="1054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39A4DBAA-1FFB-4A77-904F-02F64AC3B9C7}" type="slidenum">
              <a:rPr lang="en-GB" altLang="en-US" sz="1200"/>
              <a:pPr algn="r" eaLnBrk="1" hangingPunct="1"/>
              <a:t>17</a:t>
            </a:fld>
            <a:endParaRPr lang="en-GB"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smtClean="0"/>
          </a:p>
        </p:txBody>
      </p:sp>
      <p:sp>
        <p:nvSpPr>
          <p:cNvPr id="1075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211EFDBA-37A1-41D9-AAA8-B8C26EA77FF1}" type="slidenum">
              <a:rPr lang="en-GB" altLang="en-US" sz="1200"/>
              <a:pPr algn="r" eaLnBrk="1" hangingPunct="1"/>
              <a:t>18</a:t>
            </a:fld>
            <a:endParaRPr lang="en-GB"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B0A3CA4-FBCB-462D-9F6C-C65D77D09262}" type="slidenum">
              <a:rPr lang="en-GB" altLang="en-US" smtClean="0"/>
              <a:pPr/>
              <a:t>19</a:t>
            </a:fld>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0848037-DC8D-40A9-B734-9AA5564A1AE1}" type="slidenum">
              <a:rPr lang="en-GB" altLang="en-US" smtClean="0"/>
              <a:pPr/>
              <a:t>20</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4CE1BA0-06BA-4B9F-A4A8-C62D350CF8ED}" type="slidenum">
              <a:rPr lang="en-US" altLang="en-US" smtClean="0"/>
              <a:pPr/>
              <a:t>3</a:t>
            </a:fld>
            <a:endParaRPr lang="en-US" altLang="en-US"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90AB1BB-62CF-4396-9CCA-DB2EB2146ED8}" type="slidenum">
              <a:rPr lang="en-GB" altLang="en-US" smtClean="0"/>
              <a:pPr/>
              <a:t>21</a:t>
            </a:fld>
            <a:endParaRPr lang="en-GB"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A888CDD-5917-41B9-A4F0-362A6F0AF351}" type="slidenum">
              <a:rPr lang="en-GB" altLang="en-US" smtClean="0"/>
              <a:pPr/>
              <a:t>22</a:t>
            </a:fld>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4B7479E-B707-4C1D-8E61-BEAADD54B31D}" type="slidenum">
              <a:rPr lang="en-GB" altLang="en-US" smtClean="0"/>
              <a:pPr/>
              <a:t>23</a:t>
            </a:fld>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70DEF93-FE15-4EC2-9D3C-55BE5C32462D}" type="slidenum">
              <a:rPr lang="en-GB" altLang="en-US" smtClean="0"/>
              <a:pPr/>
              <a:t>24</a:t>
            </a:fld>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CEB846D-54AD-47BE-9A76-FEFCABD3EC79}" type="slidenum">
              <a:rPr lang="en-GB" altLang="en-US" smtClean="0"/>
              <a:pPr/>
              <a:t>25</a:t>
            </a:fld>
            <a:endParaRPr lang="en-GB"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C9FEF1D-BA24-4AF6-8042-D1E983295C34}" type="slidenum">
              <a:rPr lang="en-GB" altLang="en-US" smtClean="0"/>
              <a:pPr/>
              <a:t>26</a:t>
            </a:fld>
            <a:endParaRPr lang="en-GB"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45B6717-0C47-4515-9D33-4BA59DA9D7FE}" type="slidenum">
              <a:rPr lang="en-GB" altLang="en-US" smtClean="0"/>
              <a:pPr/>
              <a:t>27</a:t>
            </a:fld>
            <a:endParaRPr lang="en-GB"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F21009C-2FF4-4895-9506-CCCC6AFD2B66}" type="slidenum">
              <a:rPr lang="en-GB" altLang="en-US" smtClean="0"/>
              <a:pPr/>
              <a:t>28</a:t>
            </a:fld>
            <a:endParaRPr lang="en-GB"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3038FB0-92AC-4C79-ADA1-74831F2E58C7}" type="slidenum">
              <a:rPr lang="en-GB" altLang="en-US" smtClean="0"/>
              <a:pPr/>
              <a:t>29</a:t>
            </a:fld>
            <a:endParaRPr lang="en-GB"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65D4D48-01E0-437A-A48F-1C95D62F87A5}" type="slidenum">
              <a:rPr lang="en-GB" altLang="en-US" smtClean="0"/>
              <a:pPr/>
              <a:t>32</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13256E9-AF67-4903-9637-77C1D85F4254}" type="slidenum">
              <a:rPr lang="en-GB" altLang="en-US" smtClean="0"/>
              <a:pPr/>
              <a:t>4</a:t>
            </a:fld>
            <a:endParaRPr lang="en-GB"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FCBDC4C-9D8F-48DC-B3C5-4EA551266D61}" type="slidenum">
              <a:rPr lang="en-GB" altLang="en-US" smtClean="0"/>
              <a:pPr/>
              <a:t>33</a:t>
            </a:fld>
            <a:endParaRPr lang="en-GB"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55A6E63-CF02-4C81-8190-306CFA56E90B}" type="slidenum">
              <a:rPr lang="en-GB" altLang="en-US" smtClean="0"/>
              <a:pPr/>
              <a:t>35</a:t>
            </a:fld>
            <a:endParaRPr lang="en-GB"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1B6CCF4-CBD7-40A4-A194-27C07FDB70FF}" type="slidenum">
              <a:rPr lang="en-GB" altLang="en-US" smtClean="0"/>
              <a:pPr/>
              <a:t>36</a:t>
            </a:fld>
            <a:endParaRPr lang="en-GB"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A2CBB9C-24F5-47A0-951D-460D69BA9AF3}" type="slidenum">
              <a:rPr lang="en-GB" altLang="en-US" smtClean="0"/>
              <a:pPr/>
              <a:t>37</a:t>
            </a:fld>
            <a:endParaRPr lang="en-GB"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5B5E102-0B47-4C26-90EC-D6E2BCBB3439}" type="slidenum">
              <a:rPr lang="en-US" altLang="en-US" smtClean="0"/>
              <a:pPr/>
              <a:t>38</a:t>
            </a:fld>
            <a:endParaRPr lang="en-US" alt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65D4B929-414A-4870-9931-0C1E64B94504}" type="slidenum">
              <a:rPr lang="en-US" altLang="en-US" sz="1200"/>
              <a:pPr algn="r" eaLnBrk="1" hangingPunct="1"/>
              <a:t>39</a:t>
            </a:fld>
            <a:endParaRPr lang="en-US" altLang="en-US" sz="1200"/>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58532EC-93C9-4513-A345-0F8C85BC0038}" type="slidenum">
              <a:rPr lang="en-GB" altLang="en-US" smtClean="0"/>
              <a:pPr/>
              <a:t>40</a:t>
            </a:fld>
            <a:endParaRPr lang="en-GB"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009F3F4-8CCD-4F2F-97DC-F50B1A631B76}" type="slidenum">
              <a:rPr lang="en-US" altLang="en-US" smtClean="0"/>
              <a:pPr/>
              <a:t>41</a:t>
            </a:fld>
            <a:endParaRPr lang="en-US" altLang="en-US"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291DDA7-3907-464A-B6C7-73C109B3CD0C}" type="slidenum">
              <a:rPr lang="en-US" altLang="en-US" smtClean="0"/>
              <a:pPr/>
              <a:t>42</a:t>
            </a:fld>
            <a:endParaRPr lang="en-US" alt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EF429B1-CE25-4D37-8944-EDEEE2EDF3A7}" type="slidenum">
              <a:rPr lang="en-US" altLang="en-US" smtClean="0"/>
              <a:pPr/>
              <a:t>43</a:t>
            </a:fld>
            <a:endParaRPr lang="en-US" altLang="en-US"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6EAC174-E3E3-4803-81A1-E6B9EA132E04}" type="slidenum">
              <a:rPr lang="en-US" altLang="en-US" smtClean="0"/>
              <a:pPr/>
              <a:t>5</a:t>
            </a:fld>
            <a:endParaRPr lang="en-US" altLang="en-US"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F23FBAB-4210-4EDB-8F7B-39FCAC76266A}" type="slidenum">
              <a:rPr lang="en-US" altLang="en-US" smtClean="0"/>
              <a:pPr/>
              <a:t>44</a:t>
            </a:fld>
            <a:endParaRPr lang="en-US" altLang="en-US"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F0CED39-0AA0-4817-9A2D-514EBC9F346C}" type="slidenum">
              <a:rPr lang="en-GB" altLang="en-US" smtClean="0"/>
              <a:pPr/>
              <a:t>45</a:t>
            </a:fld>
            <a:endParaRPr lang="en-GB"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C9636D1-E624-4EE8-9CA5-65DB83A7AB20}" type="slidenum">
              <a:rPr lang="en-GB" altLang="en-US" smtClean="0"/>
              <a:pPr/>
              <a:t>46</a:t>
            </a:fld>
            <a:endParaRPr lang="en-GB"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1146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8E897B5B-133D-45CA-9469-9755ECC0C4DD}" type="slidenum">
              <a:rPr lang="en-GB" altLang="en-US" sz="1200"/>
              <a:pPr algn="r" eaLnBrk="1" hangingPunct="1"/>
              <a:t>47</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4EBBE3A-4F2A-45D3-92B0-FB8A8C6AE0A1}" type="slidenum">
              <a:rPr lang="en-GB" altLang="en-US" smtClean="0"/>
              <a:pPr/>
              <a:t>6</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8AAF95F-BD0C-4301-A9C6-6CE52DD1699F}" type="slidenum">
              <a:rPr lang="en-GB" altLang="en-US" smtClean="0"/>
              <a:pPr/>
              <a:t>7</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993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33CA4167-8384-4445-AEB9-E04068B3074B}" type="slidenum">
              <a:rPr lang="en-GB" altLang="en-US" sz="1200"/>
              <a:pPr algn="r" eaLnBrk="1" hangingPunct="1"/>
              <a:t>8</a:t>
            </a:fld>
            <a:endParaRPr lang="en-GB"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15E78DC-05D7-48EA-A389-89EA81C8810D}" type="slidenum">
              <a:rPr lang="en-GB" altLang="en-US" smtClean="0"/>
              <a:pPr/>
              <a:t>9</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FD3F456-237B-4EF0-BEE0-A4F5A746FAD1}" type="slidenum">
              <a:rPr lang="en-GB" altLang="en-US" smtClean="0"/>
              <a:pPr/>
              <a:t>10</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564CF2E0-CCC4-4E1E-9902-C3C36AB3FDA4}" type="datetimeFigureOut">
              <a:rPr lang="en-US" smtClean="0"/>
              <a:pPr/>
              <a:t>9/9/2016</a:t>
            </a:fld>
            <a:endParaRPr lang="en-US"/>
          </a:p>
        </p:txBody>
      </p:sp>
      <p:sp>
        <p:nvSpPr>
          <p:cNvPr id="17" name="16 - Θέση υποσέλιδου"/>
          <p:cNvSpPr>
            <a:spLocks noGrp="1"/>
          </p:cNvSpPr>
          <p:nvPr>
            <p:ph type="ftr" sz="quarter" idx="11"/>
          </p:nvPr>
        </p:nvSpPr>
        <p:spPr/>
        <p:txBody>
          <a:bodyPr/>
          <a:lstStyle/>
          <a:p>
            <a:endParaRPr kumimoji="0" lang="en-US"/>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6F42FDE4-A7DD-41A7-A0A6-9B649FB43336}" type="slidenum">
              <a:rPr kumimoji="0" lang="en-US" smtClean="0"/>
              <a:pPr/>
              <a:t>‹#›</a:t>
            </a:fld>
            <a:endParaRPr kumimoji="0" lang="en-US" sz="1400" dirty="0">
              <a:solidFill>
                <a:srgbClr val="FFFFFF"/>
              </a:solidFill>
            </a:endParaRP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64CF2E0-CCC4-4E1E-9902-C3C36AB3FDA4}" type="datetimeFigureOut">
              <a:rPr lang="en-US" smtClean="0"/>
              <a:pPr/>
              <a:t>9/9/2016</a:t>
            </a:fld>
            <a:endParaRPr lang="en-US"/>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64CF2E0-CCC4-4E1E-9902-C3C36AB3FDA4}" type="datetimeFigureOut">
              <a:rPr lang="en-US" smtClean="0"/>
              <a:pPr/>
              <a:t>9/9/2016</a:t>
            </a:fld>
            <a:endParaRPr lang="en-US"/>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5" name="Text Box 5"/>
          <p:cNvSpPr txBox="1">
            <a:spLocks noChangeArrowheads="1"/>
          </p:cNvSpPr>
          <p:nvPr userDrawn="1"/>
        </p:nvSpPr>
        <p:spPr bwMode="auto">
          <a:xfrm>
            <a:off x="0" y="0"/>
            <a:ext cx="806450" cy="217488"/>
          </a:xfrm>
          <a:prstGeom prst="rect">
            <a:avLst/>
          </a:prstGeom>
          <a:noFill/>
          <a:ln>
            <a:noFill/>
          </a:ln>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GB" altLang="en-US" sz="800" smtClean="0">
                <a:solidFill>
                  <a:srgbClr val="000000"/>
                </a:solidFill>
              </a:rPr>
              <a:t>Slide 4.</a:t>
            </a:r>
            <a:fld id="{1BEB2D84-56E2-4035-B477-EB951A6CABAE}" type="slidenum">
              <a:rPr lang="en-GB" altLang="en-US" sz="800" smtClean="0">
                <a:solidFill>
                  <a:srgbClr val="000000"/>
                </a:solidFill>
              </a:rPr>
              <a:pPr algn="ctr">
                <a:defRPr/>
              </a:pPr>
              <a:t>‹#›</a:t>
            </a:fld>
            <a:endParaRPr lang="en-GB" altLang="en-US" sz="800" smtClean="0">
              <a:solidFill>
                <a:srgbClr val="000000"/>
              </a:solidFill>
              <a:latin typeface="Times" pitchFamily="50" charset="0"/>
            </a:endParaRPr>
          </a:p>
        </p:txBody>
      </p:sp>
      <p:sp>
        <p:nvSpPr>
          <p:cNvPr id="6" name="Text Box 13"/>
          <p:cNvSpPr txBox="1">
            <a:spLocks noChangeArrowheads="1"/>
          </p:cNvSpPr>
          <p:nvPr userDrawn="1"/>
        </p:nvSpPr>
        <p:spPr bwMode="auto">
          <a:xfrm>
            <a:off x="1035050" y="6443663"/>
            <a:ext cx="7713663" cy="414337"/>
          </a:xfrm>
          <a:prstGeom prst="rect">
            <a:avLst/>
          </a:prstGeom>
          <a:noFill/>
          <a:ln>
            <a:noFill/>
          </a:ln>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endParaRPr lang="en-IN" sz="800" dirty="0" smtClean="0"/>
          </a:p>
          <a:p>
            <a:pPr algn="r">
              <a:defRPr/>
            </a:pPr>
            <a:r>
              <a:rPr lang="en-IN" sz="800" dirty="0" smtClean="0"/>
              <a:t>Johnson, Whittington, </a:t>
            </a:r>
            <a:r>
              <a:rPr lang="en-IN" sz="800" dirty="0" err="1" smtClean="0"/>
              <a:t>Scholes</a:t>
            </a:r>
            <a:r>
              <a:rPr lang="en-IN" sz="800" dirty="0" smtClean="0"/>
              <a:t>, </a:t>
            </a:r>
            <a:r>
              <a:rPr lang="en-IN" sz="800" dirty="0" err="1" smtClean="0"/>
              <a:t>Angwin</a:t>
            </a:r>
            <a:r>
              <a:rPr lang="en-IN" sz="800" dirty="0" smtClean="0"/>
              <a:t> and </a:t>
            </a:r>
            <a:r>
              <a:rPr lang="en-IN" sz="800" dirty="0" err="1" smtClean="0"/>
              <a:t>Regnér</a:t>
            </a:r>
            <a:r>
              <a:rPr lang="en-IN" sz="800" dirty="0" smtClean="0"/>
              <a:t>, </a:t>
            </a:r>
            <a:r>
              <a:rPr lang="en-IN" sz="800" i="1" dirty="0" smtClean="0"/>
              <a:t>Fundamentals of Strategy </a:t>
            </a:r>
            <a:r>
              <a:rPr lang="en-IN" sz="800" i="1" dirty="0" err="1" smtClean="0"/>
              <a:t>Powerpoints</a:t>
            </a:r>
            <a:r>
              <a:rPr lang="en-IN" sz="800" i="1" dirty="0" smtClean="0"/>
              <a:t> on the Web,</a:t>
            </a:r>
            <a:r>
              <a:rPr lang="en-IN" sz="800" dirty="0" smtClean="0"/>
              <a:t> 3</a:t>
            </a:r>
            <a:r>
              <a:rPr lang="en-IN" sz="800" baseline="30000" dirty="0" smtClean="0"/>
              <a:t>rd</a:t>
            </a:r>
            <a:r>
              <a:rPr lang="en-IN" sz="800" dirty="0" smtClean="0"/>
              <a:t> edition © Pearson Education Limited 2015</a:t>
            </a:r>
            <a:endParaRPr lang="en-GB" sz="800" dirty="0" smtClean="0"/>
          </a:p>
        </p:txBody>
      </p:sp>
      <p:sp>
        <p:nvSpPr>
          <p:cNvPr id="2" name="Title 1"/>
          <p:cNvSpPr>
            <a:spLocks noGrp="1"/>
          </p:cNvSpPr>
          <p:nvPr>
            <p:ph type="title"/>
          </p:nvPr>
        </p:nvSpPr>
        <p:spPr>
          <a:xfrm>
            <a:off x="1066800" y="457200"/>
            <a:ext cx="7391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43000" y="1828800"/>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76800" y="1828800"/>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408722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564CF2E0-CCC4-4E1E-9902-C3C36AB3FDA4}" type="datetimeFigureOut">
              <a:rPr lang="en-US" smtClean="0"/>
              <a:pPr/>
              <a:t>9/9/2016</a:t>
            </a:fld>
            <a:endParaRPr lang="en-US"/>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64CF2E0-CCC4-4E1E-9902-C3C36AB3FDA4}" type="datetimeFigureOut">
              <a:rPr lang="en-US" smtClean="0"/>
              <a:pPr/>
              <a:t>9/9/2016</a:t>
            </a:fld>
            <a:endParaRPr lang="en-US"/>
          </a:p>
        </p:txBody>
      </p:sp>
      <p:sp>
        <p:nvSpPr>
          <p:cNvPr id="5" name="4 - Θέση υποσέλιδου"/>
          <p:cNvSpPr>
            <a:spLocks noGrp="1"/>
          </p:cNvSpPr>
          <p:nvPr>
            <p:ph type="ftr" sz="quarter" idx="11"/>
          </p:nvPr>
        </p:nvSpPr>
        <p:spPr>
          <a:xfrm>
            <a:off x="800100" y="6172200"/>
            <a:ext cx="4000500" cy="457200"/>
          </a:xfrm>
        </p:spPr>
        <p:txBody>
          <a:bodyPr/>
          <a:lstStyle/>
          <a:p>
            <a:endParaRPr kumimoji="0" lang="en-US" dirty="0"/>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6F42FDE4-A7DD-41A7-A0A6-9B649FB43336}" type="slidenum">
              <a:rPr kumimoji="0" lang="en-US" smtClean="0"/>
              <a:pPr/>
              <a:t>‹#›</a:t>
            </a:fld>
            <a:endParaRPr kumimoji="0"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564CF2E0-CCC4-4E1E-9902-C3C36AB3FDA4}" type="datetimeFigureOut">
              <a:rPr lang="en-US" smtClean="0"/>
              <a:pPr/>
              <a:t>9/9/2016</a:t>
            </a:fld>
            <a:endParaRPr lang="en-US"/>
          </a:p>
        </p:txBody>
      </p:sp>
      <p:sp>
        <p:nvSpPr>
          <p:cNvPr id="6" name="5 - Θέση υποσέλιδου"/>
          <p:cNvSpPr>
            <a:spLocks noGrp="1"/>
          </p:cNvSpPr>
          <p:nvPr>
            <p:ph type="ftr" sz="quarter" idx="11"/>
          </p:nvPr>
        </p:nvSpPr>
        <p:spPr/>
        <p:txBody>
          <a:bodyPr/>
          <a:lstStyle/>
          <a:p>
            <a:endParaRPr kumimoji="0" lang="en-US"/>
          </a:p>
        </p:txBody>
      </p:sp>
      <p:sp>
        <p:nvSpPr>
          <p:cNvPr id="7" name="6 - Θέση αριθμού διαφάνειας"/>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564CF2E0-CCC4-4E1E-9902-C3C36AB3FDA4}" type="datetimeFigureOut">
              <a:rPr lang="en-US" smtClean="0"/>
              <a:pPr/>
              <a:t>9/9/2016</a:t>
            </a:fld>
            <a:endParaRPr lang="en-US"/>
          </a:p>
        </p:txBody>
      </p:sp>
      <p:sp>
        <p:nvSpPr>
          <p:cNvPr id="8" name="7 - Θέση υποσέλιδου"/>
          <p:cNvSpPr>
            <a:spLocks noGrp="1"/>
          </p:cNvSpPr>
          <p:nvPr>
            <p:ph type="ftr" sz="quarter" idx="11"/>
          </p:nvPr>
        </p:nvSpPr>
        <p:spPr/>
        <p:txBody>
          <a:bodyPr/>
          <a:lstStyle/>
          <a:p>
            <a:endParaRPr kumimoji="0" lang="en-US"/>
          </a:p>
        </p:txBody>
      </p:sp>
      <p:sp>
        <p:nvSpPr>
          <p:cNvPr id="9" name="8 - Θέση αριθμού διαφάνειας"/>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564CF2E0-CCC4-4E1E-9902-C3C36AB3FDA4}" type="datetimeFigureOut">
              <a:rPr lang="en-US" smtClean="0"/>
              <a:pPr/>
              <a:t>9/9/2016</a:t>
            </a:fld>
            <a:endParaRPr lang="en-US"/>
          </a:p>
        </p:txBody>
      </p:sp>
      <p:sp>
        <p:nvSpPr>
          <p:cNvPr id="4" name="3 - Θέση υποσέλιδου"/>
          <p:cNvSpPr>
            <a:spLocks noGrp="1"/>
          </p:cNvSpPr>
          <p:nvPr>
            <p:ph type="ftr" sz="quarter" idx="11"/>
          </p:nvPr>
        </p:nvSpPr>
        <p:spPr/>
        <p:txBody>
          <a:bodyPr/>
          <a:lstStyle/>
          <a:p>
            <a:endParaRPr kumimoji="0" lang="en-US"/>
          </a:p>
        </p:txBody>
      </p:sp>
      <p:sp>
        <p:nvSpPr>
          <p:cNvPr id="5" name="4 - Θέση αριθμού διαφάνειας"/>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64CF2E0-CCC4-4E1E-9902-C3C36AB3FDA4}" type="datetimeFigureOut">
              <a:rPr lang="en-US" smtClean="0"/>
              <a:pPr/>
              <a:t>9/9/2016</a:t>
            </a:fld>
            <a:endParaRPr lang="en-US"/>
          </a:p>
        </p:txBody>
      </p:sp>
      <p:sp>
        <p:nvSpPr>
          <p:cNvPr id="3" name="2 - Θέση υποσέλιδου"/>
          <p:cNvSpPr>
            <a:spLocks noGrp="1"/>
          </p:cNvSpPr>
          <p:nvPr>
            <p:ph type="ftr" sz="quarter" idx="11"/>
          </p:nvPr>
        </p:nvSpPr>
        <p:spPr/>
        <p:txBody>
          <a:bodyPr/>
          <a:lstStyle/>
          <a:p>
            <a:endParaRPr kumimoji="0" lang="en-US"/>
          </a:p>
        </p:txBody>
      </p:sp>
      <p:sp>
        <p:nvSpPr>
          <p:cNvPr id="4" name="3 - Θέση αριθμού διαφάνειας"/>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64CF2E0-CCC4-4E1E-9902-C3C36AB3FDA4}" type="datetimeFigureOut">
              <a:rPr lang="en-US" smtClean="0"/>
              <a:pPr/>
              <a:t>9/9/2016</a:t>
            </a:fld>
            <a:endParaRPr lang="en-US"/>
          </a:p>
        </p:txBody>
      </p:sp>
      <p:sp>
        <p:nvSpPr>
          <p:cNvPr id="6" name="5 - Θέση υποσέλιδου"/>
          <p:cNvSpPr>
            <a:spLocks noGrp="1"/>
          </p:cNvSpPr>
          <p:nvPr>
            <p:ph type="ftr" sz="quarter" idx="11"/>
          </p:nvPr>
        </p:nvSpPr>
        <p:spPr/>
        <p:txBody>
          <a:bodyPr/>
          <a:lstStyle/>
          <a:p>
            <a:endParaRPr kumimoji="0" lang="en-US"/>
          </a:p>
        </p:txBody>
      </p:sp>
      <p:sp>
        <p:nvSpPr>
          <p:cNvPr id="7" name="6 - Θέση αριθμού διαφάνειας"/>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64CF2E0-CCC4-4E1E-9902-C3C36AB3FDA4}" type="datetimeFigureOut">
              <a:rPr lang="en-US" smtClean="0"/>
              <a:pPr/>
              <a:t>9/9/2016</a:t>
            </a:fld>
            <a:endParaRPr lang="en-US"/>
          </a:p>
        </p:txBody>
      </p:sp>
      <p:sp>
        <p:nvSpPr>
          <p:cNvPr id="6" name="5 - Θέση υποσέλιδου"/>
          <p:cNvSpPr>
            <a:spLocks noGrp="1"/>
          </p:cNvSpPr>
          <p:nvPr>
            <p:ph type="ftr" sz="quarter" idx="11"/>
          </p:nvPr>
        </p:nvSpPr>
        <p:spPr>
          <a:xfrm>
            <a:off x="914400" y="6172200"/>
            <a:ext cx="3886200" cy="457200"/>
          </a:xfrm>
        </p:spPr>
        <p:txBody>
          <a:bodyPr/>
          <a:lstStyle/>
          <a:p>
            <a:endParaRPr kumimoji="0" lang="en-US" dirty="0"/>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6F42FDE4-A7DD-41A7-A0A6-9B649FB43336}" type="slidenum">
              <a:rPr kumimoji="0" lang="en-US" smtClean="0"/>
              <a:pPr/>
              <a:t>‹#›</a:t>
            </a:fld>
            <a:endParaRPr kumimoji="0" lang="en-US" dirty="0"/>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r" eaLnBrk="1" latinLnBrk="0" hangingPunct="1"/>
            <a:fld id="{564CF2E0-CCC4-4E1E-9902-C3C36AB3FDA4}" type="datetimeFigureOut">
              <a:rPr lang="en-US" smtClean="0"/>
              <a:pPr algn="r" eaLnBrk="1" latinLnBrk="0" hangingPunct="1"/>
              <a:t>9/9/2016</a:t>
            </a:fld>
            <a:endParaRPr lang="en-US" sz="1400" dirty="0">
              <a:solidFill>
                <a:schemeClr val="tx2"/>
              </a:solidFill>
            </a:endParaRP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0" lang="en-US" sz="1400" dirty="0">
              <a:solidFill>
                <a:schemeClr val="tx2"/>
              </a:solidFill>
            </a:endParaRP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
        <p:nvSpPr>
          <p:cNvPr id="10" name="Text Box 7"/>
          <p:cNvSpPr txBox="1">
            <a:spLocks noChangeArrowheads="1"/>
          </p:cNvSpPr>
          <p:nvPr userDrawn="1"/>
        </p:nvSpPr>
        <p:spPr bwMode="auto">
          <a:xfrm>
            <a:off x="0" y="0"/>
            <a:ext cx="806450" cy="217488"/>
          </a:xfrm>
          <a:prstGeom prst="rect">
            <a:avLst/>
          </a:prstGeom>
          <a:noFill/>
          <a:ln>
            <a:noFill/>
          </a:ln>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GB" altLang="en-US" sz="800" smtClean="0">
                <a:solidFill>
                  <a:srgbClr val="000000"/>
                </a:solidFill>
              </a:rPr>
              <a:t>Slide 4.</a:t>
            </a:r>
            <a:fld id="{FFBF1D71-6329-4DB1-9F5E-0D2C35505987}" type="slidenum">
              <a:rPr lang="en-GB" altLang="en-US" sz="800" smtClean="0">
                <a:solidFill>
                  <a:srgbClr val="000000"/>
                </a:solidFill>
              </a:rPr>
              <a:pPr algn="ctr">
                <a:defRPr/>
              </a:pPr>
              <a:t>‹#›</a:t>
            </a:fld>
            <a:endParaRPr lang="en-GB" altLang="en-US" sz="800" smtClean="0">
              <a:solidFill>
                <a:srgbClr val="000000"/>
              </a:solidFill>
              <a:latin typeface="Times" pitchFamily="50" charset="0"/>
            </a:endParaRPr>
          </a:p>
        </p:txBody>
      </p:sp>
      <p:sp>
        <p:nvSpPr>
          <p:cNvPr id="11" name="Text Box 13"/>
          <p:cNvSpPr txBox="1">
            <a:spLocks noChangeArrowheads="1"/>
          </p:cNvSpPr>
          <p:nvPr userDrawn="1"/>
        </p:nvSpPr>
        <p:spPr bwMode="auto">
          <a:xfrm>
            <a:off x="1035050" y="6443663"/>
            <a:ext cx="7713663" cy="414337"/>
          </a:xfrm>
          <a:prstGeom prst="rect">
            <a:avLst/>
          </a:prstGeom>
          <a:noFill/>
          <a:ln>
            <a:noFill/>
          </a:ln>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endParaRPr lang="en-IN" sz="800" dirty="0" smtClean="0"/>
          </a:p>
          <a:p>
            <a:pPr algn="r">
              <a:defRPr/>
            </a:pPr>
            <a:r>
              <a:rPr lang="en-IN" sz="800" dirty="0" smtClean="0"/>
              <a:t>Johnson, Whittington, </a:t>
            </a:r>
            <a:r>
              <a:rPr lang="en-IN" sz="800" dirty="0" err="1" smtClean="0"/>
              <a:t>Scholes</a:t>
            </a:r>
            <a:r>
              <a:rPr lang="en-IN" sz="800" dirty="0" smtClean="0"/>
              <a:t>, </a:t>
            </a:r>
            <a:r>
              <a:rPr lang="en-IN" sz="800" dirty="0" err="1" smtClean="0"/>
              <a:t>Angwin</a:t>
            </a:r>
            <a:r>
              <a:rPr lang="en-IN" sz="800" dirty="0" smtClean="0"/>
              <a:t> and </a:t>
            </a:r>
            <a:r>
              <a:rPr lang="en-IN" sz="800" dirty="0" err="1" smtClean="0"/>
              <a:t>Regnér</a:t>
            </a:r>
            <a:r>
              <a:rPr lang="en-IN" sz="800" dirty="0" smtClean="0"/>
              <a:t>, </a:t>
            </a:r>
            <a:r>
              <a:rPr lang="en-IN" sz="800" i="1" dirty="0" smtClean="0"/>
              <a:t>Fundamentals of Strategy </a:t>
            </a:r>
            <a:r>
              <a:rPr lang="en-IN" sz="800" i="1" dirty="0" err="1" smtClean="0"/>
              <a:t>Powerpoints</a:t>
            </a:r>
            <a:r>
              <a:rPr lang="en-IN" sz="800" i="1" dirty="0" smtClean="0"/>
              <a:t> on the Web,</a:t>
            </a:r>
            <a:r>
              <a:rPr lang="en-IN" sz="800" dirty="0" smtClean="0"/>
              <a:t> 3</a:t>
            </a:r>
            <a:r>
              <a:rPr lang="en-IN" sz="800" baseline="30000" dirty="0" smtClean="0"/>
              <a:t>rd</a:t>
            </a:r>
            <a:r>
              <a:rPr lang="en-IN" sz="800" dirty="0" smtClean="0"/>
              <a:t> edition © Pearson Education Limited 2015</a:t>
            </a:r>
            <a:endParaRPr lang="en-GB" sz="800" dirty="0" smtClean="0"/>
          </a:p>
        </p:txBody>
      </p:sp>
    </p:spTree>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5" r:id="rId12"/>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 Υπότιτλος"/>
          <p:cNvSpPr>
            <a:spLocks noGrp="1"/>
          </p:cNvSpPr>
          <p:nvPr>
            <p:ph type="subTitle" idx="1"/>
          </p:nvPr>
        </p:nvSpPr>
        <p:spPr>
          <a:xfrm>
            <a:off x="4231704" y="1412776"/>
            <a:ext cx="4876800" cy="3002632"/>
          </a:xfrm>
        </p:spPr>
        <p:txBody>
          <a:bodyPr>
            <a:normAutofit/>
          </a:bodyPr>
          <a:lstStyle/>
          <a:p>
            <a:r>
              <a:rPr lang="en-US" sz="3200" dirty="0" smtClean="0">
                <a:solidFill>
                  <a:srgbClr val="7030A0"/>
                </a:solidFill>
              </a:rPr>
              <a:t> </a:t>
            </a:r>
            <a:r>
              <a:rPr lang="en-US" sz="2700" dirty="0" smtClean="0">
                <a:solidFill>
                  <a:srgbClr val="C02D10"/>
                </a:solidFill>
              </a:rPr>
              <a:t>G</a:t>
            </a:r>
            <a:r>
              <a:rPr lang="el-GR" sz="2700" dirty="0" smtClean="0">
                <a:solidFill>
                  <a:srgbClr val="C02D10"/>
                </a:solidFill>
              </a:rPr>
              <a:t>.</a:t>
            </a:r>
            <a:r>
              <a:rPr lang="en-US" sz="2700" dirty="0" smtClean="0">
                <a:solidFill>
                  <a:srgbClr val="C02D10"/>
                </a:solidFill>
              </a:rPr>
              <a:t> Johnson, R</a:t>
            </a:r>
            <a:r>
              <a:rPr lang="el-GR" sz="2700" dirty="0" smtClean="0">
                <a:solidFill>
                  <a:srgbClr val="C02D10"/>
                </a:solidFill>
              </a:rPr>
              <a:t>.</a:t>
            </a:r>
            <a:r>
              <a:rPr lang="en-US" sz="2700" dirty="0" smtClean="0">
                <a:solidFill>
                  <a:srgbClr val="C02D10"/>
                </a:solidFill>
              </a:rPr>
              <a:t> Whittington, </a:t>
            </a:r>
            <a:endParaRPr lang="el-GR" sz="2700" dirty="0" smtClean="0">
              <a:solidFill>
                <a:srgbClr val="C02D10"/>
              </a:solidFill>
            </a:endParaRPr>
          </a:p>
          <a:p>
            <a:r>
              <a:rPr lang="en-US" sz="2700" dirty="0" smtClean="0">
                <a:solidFill>
                  <a:srgbClr val="C02D10"/>
                </a:solidFill>
              </a:rPr>
              <a:t>K</a:t>
            </a:r>
            <a:r>
              <a:rPr lang="el-GR" sz="2700" dirty="0" smtClean="0">
                <a:solidFill>
                  <a:srgbClr val="C02D10"/>
                </a:solidFill>
              </a:rPr>
              <a:t>.</a:t>
            </a:r>
            <a:r>
              <a:rPr lang="en-US" sz="2700" dirty="0" smtClean="0">
                <a:solidFill>
                  <a:srgbClr val="C02D10"/>
                </a:solidFill>
              </a:rPr>
              <a:t> </a:t>
            </a:r>
            <a:r>
              <a:rPr lang="en-US" sz="2700" dirty="0" err="1" smtClean="0">
                <a:solidFill>
                  <a:srgbClr val="C02D10"/>
                </a:solidFill>
              </a:rPr>
              <a:t>Scholes</a:t>
            </a:r>
            <a:r>
              <a:rPr lang="en-US" sz="2700" dirty="0" smtClean="0">
                <a:solidFill>
                  <a:srgbClr val="C02D10"/>
                </a:solidFill>
              </a:rPr>
              <a:t>, D</a:t>
            </a:r>
            <a:r>
              <a:rPr lang="el-GR" sz="2700" dirty="0" smtClean="0">
                <a:solidFill>
                  <a:srgbClr val="C02D10"/>
                </a:solidFill>
              </a:rPr>
              <a:t>.</a:t>
            </a:r>
            <a:r>
              <a:rPr lang="en-US" sz="2700" dirty="0" smtClean="0">
                <a:solidFill>
                  <a:srgbClr val="C02D10"/>
                </a:solidFill>
              </a:rPr>
              <a:t> </a:t>
            </a:r>
            <a:r>
              <a:rPr lang="en-US" sz="2700" dirty="0" err="1" smtClean="0">
                <a:solidFill>
                  <a:srgbClr val="C02D10"/>
                </a:solidFill>
              </a:rPr>
              <a:t>Angwin</a:t>
            </a:r>
            <a:r>
              <a:rPr lang="en-US" sz="2700" dirty="0" smtClean="0">
                <a:solidFill>
                  <a:srgbClr val="C02D10"/>
                </a:solidFill>
              </a:rPr>
              <a:t>, P</a:t>
            </a:r>
            <a:r>
              <a:rPr lang="el-GR" sz="2700" dirty="0" smtClean="0">
                <a:solidFill>
                  <a:srgbClr val="C02D10"/>
                </a:solidFill>
              </a:rPr>
              <a:t>.</a:t>
            </a:r>
            <a:r>
              <a:rPr lang="en-US" sz="2700" dirty="0" smtClean="0">
                <a:solidFill>
                  <a:srgbClr val="C02D10"/>
                </a:solidFill>
              </a:rPr>
              <a:t> </a:t>
            </a:r>
            <a:r>
              <a:rPr lang="en-US" sz="2700" dirty="0" err="1" smtClean="0">
                <a:solidFill>
                  <a:srgbClr val="C02D10"/>
                </a:solidFill>
              </a:rPr>
              <a:t>Regn</a:t>
            </a:r>
            <a:r>
              <a:rPr lang="en-US" sz="2700" dirty="0" err="1" smtClean="0">
                <a:solidFill>
                  <a:srgbClr val="C02D10"/>
                </a:solidFill>
                <a:latin typeface="Perpetua" pitchFamily="18" charset="0"/>
              </a:rPr>
              <a:t>é</a:t>
            </a:r>
            <a:r>
              <a:rPr lang="en-US" sz="2700" dirty="0" err="1" smtClean="0">
                <a:solidFill>
                  <a:srgbClr val="C02D10"/>
                </a:solidFill>
              </a:rPr>
              <a:t>r</a:t>
            </a:r>
            <a:endParaRPr lang="en-US" sz="2700" dirty="0" smtClean="0">
              <a:solidFill>
                <a:srgbClr val="C02D10"/>
              </a:solidFill>
            </a:endParaRPr>
          </a:p>
          <a:p>
            <a:r>
              <a:rPr lang="el-GR" sz="3200" dirty="0" smtClean="0">
                <a:solidFill>
                  <a:schemeClr val="tx1"/>
                </a:solidFill>
              </a:rPr>
              <a:t>Βασικές αρχές στρατηγικής των επιχειρήσεων</a:t>
            </a:r>
          </a:p>
          <a:p>
            <a:r>
              <a:rPr lang="el-GR" sz="2000" dirty="0" smtClean="0">
                <a:solidFill>
                  <a:schemeClr val="tx1"/>
                </a:solidFill>
              </a:rPr>
              <a:t>2</a:t>
            </a:r>
            <a:r>
              <a:rPr lang="el-GR" sz="2000" baseline="30000" dirty="0" smtClean="0">
                <a:solidFill>
                  <a:schemeClr val="tx1"/>
                </a:solidFill>
              </a:rPr>
              <a:t>η</a:t>
            </a:r>
            <a:r>
              <a:rPr lang="el-GR" sz="2000" dirty="0" smtClean="0">
                <a:solidFill>
                  <a:schemeClr val="tx1"/>
                </a:solidFill>
              </a:rPr>
              <a:t> έκδοση </a:t>
            </a:r>
            <a:endParaRPr lang="el-GR" sz="2000" dirty="0">
              <a:solidFill>
                <a:schemeClr val="tx1"/>
              </a:solidFill>
            </a:endParaRPr>
          </a:p>
        </p:txBody>
      </p:sp>
      <p:sp>
        <p:nvSpPr>
          <p:cNvPr id="2" name="Title 1"/>
          <p:cNvSpPr>
            <a:spLocks noGrp="1"/>
          </p:cNvSpPr>
          <p:nvPr>
            <p:ph type="ctrTitle"/>
          </p:nvPr>
        </p:nvSpPr>
        <p:spPr>
          <a:xfrm>
            <a:off x="5092337" y="5486400"/>
            <a:ext cx="4038600" cy="1143000"/>
          </a:xfrm>
        </p:spPr>
        <p:txBody>
          <a:bodyPr/>
          <a:lstStyle/>
          <a:p>
            <a:r>
              <a:rPr lang="en-US" dirty="0" smtClean="0"/>
              <a:t>Chapter 1</a:t>
            </a:r>
            <a:endParaRPr lang="en-US" dirty="0"/>
          </a:p>
        </p:txBody>
      </p:sp>
      <p:pic>
        <p:nvPicPr>
          <p:cNvPr id="6" name="Picture 3"/>
          <p:cNvPicPr>
            <a:picLocks noChangeAspect="1" noChangeArrowheads="1"/>
          </p:cNvPicPr>
          <p:nvPr/>
        </p:nvPicPr>
        <p:blipFill>
          <a:blip r:embed="rId3" cstate="print"/>
          <a:srcRect/>
          <a:stretch>
            <a:fillRect/>
          </a:stretch>
        </p:blipFill>
        <p:spPr bwMode="auto">
          <a:xfrm>
            <a:off x="7239000" y="6013450"/>
            <a:ext cx="1641475" cy="539750"/>
          </a:xfrm>
          <a:prstGeom prst="rect">
            <a:avLst/>
          </a:prstGeom>
          <a:noFill/>
          <a:ln w="9525">
            <a:noFill/>
            <a:miter lim="800000"/>
            <a:headEnd/>
            <a:tailEnd/>
          </a:ln>
        </p:spPr>
      </p:pic>
      <p:pic>
        <p:nvPicPr>
          <p:cNvPr id="3" name="Picture 2" descr="G:\BACKUP\Artemis\BIBLIA\ΒΙΒΛΙΑ_2016\ΒΑΣΙΚΕΣ_ΑΡΧΕΣ_ΣΤΡΑΤΗΓΙΚΗΣ_ΤΩΝ_ΕΠΙΧΕΙΡΗΣΕΩΝ_2Η ΕΚΔΟΣΗ\Βασικές αρχές στρατηγικής.png"/>
          <p:cNvPicPr>
            <a:picLocks noChangeAspect="1" noChangeArrowheads="1"/>
          </p:cNvPicPr>
          <p:nvPr/>
        </p:nvPicPr>
        <p:blipFill>
          <a:blip r:embed="rId4" cstate="print"/>
          <a:srcRect/>
          <a:stretch>
            <a:fillRect/>
          </a:stretch>
        </p:blipFill>
        <p:spPr bwMode="auto">
          <a:xfrm>
            <a:off x="765187" y="693248"/>
            <a:ext cx="3518781" cy="4968000"/>
          </a:xfrm>
          <a:prstGeom prst="rect">
            <a:avLst/>
          </a:prstGeom>
          <a:noFill/>
          <a:ln>
            <a:solidFill>
              <a:schemeClr val="tx2"/>
            </a:solidFill>
          </a:ln>
        </p:spPr>
      </p:pic>
    </p:spTree>
    <p:extLst>
      <p:ext uri="{BB962C8B-B14F-4D97-AF65-F5344CB8AC3E}">
        <p14:creationId xmlns:p14="http://schemas.microsoft.com/office/powerpoint/2010/main" xmlns="" val="1368149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Content Placeholder 2"/>
          <p:cNvSpPr>
            <a:spLocks noGrp="1"/>
          </p:cNvSpPr>
          <p:nvPr>
            <p:ph sz="quarter" idx="1"/>
          </p:nvPr>
        </p:nvSpPr>
        <p:spPr>
          <a:xfrm>
            <a:off x="509588" y="1318890"/>
            <a:ext cx="8229600" cy="2470150"/>
          </a:xfrm>
          <a:extLst>
            <a:ext uri="{91240B29-F687-4F45-9708-019B960494DF}">
              <a14:hiddenLine xmlns:a14="http://schemas.microsoft.com/office/drawing/2010/main" xmlns=""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ormAutofit/>
          </a:bodyPr>
          <a:lstStyle/>
          <a:p>
            <a:pPr marL="0" indent="0" defTabSz="274638" eaLnBrk="1" hangingPunct="1"/>
            <a:r>
              <a:rPr lang="el-GR" altLang="en-US" sz="2800" dirty="0" smtClean="0">
                <a:latin typeface="Arial" pitchFamily="34" charset="0"/>
                <a:cs typeface="Arial" pitchFamily="34" charset="0"/>
              </a:rPr>
              <a:t> Οι </a:t>
            </a:r>
            <a:r>
              <a:rPr lang="el-GR" altLang="en-US" sz="2800" b="1" dirty="0" smtClean="0">
                <a:latin typeface="Arial" pitchFamily="34" charset="0"/>
                <a:cs typeface="Arial" pitchFamily="34" charset="0"/>
              </a:rPr>
              <a:t>δηλώσεις οράματος, αποστολής και αξιών</a:t>
            </a:r>
            <a:r>
              <a:rPr lang="el-GR" altLang="en-US" sz="2800" dirty="0" smtClean="0">
                <a:latin typeface="Arial" pitchFamily="34" charset="0"/>
                <a:cs typeface="Arial" pitchFamily="34" charset="0"/>
              </a:rPr>
              <a:t> ενδέχεται να είναι γενικές και να καλύπτουν ένα μεγάλο εύρος διατυπώσεων. </a:t>
            </a:r>
            <a:endParaRPr lang="en-US" altLang="en-US" sz="2800" dirty="0" smtClean="0">
              <a:latin typeface="Arial" pitchFamily="34" charset="0"/>
              <a:cs typeface="Arial" pitchFamily="34" charset="0"/>
            </a:endParaRPr>
          </a:p>
          <a:p>
            <a:pPr marL="0" indent="0" defTabSz="274638" eaLnBrk="1" hangingPunct="1"/>
            <a:r>
              <a:rPr lang="en-US" altLang="en-US" sz="2800" dirty="0" smtClean="0">
                <a:latin typeface="Arial" pitchFamily="34" charset="0"/>
                <a:cs typeface="Arial" pitchFamily="34" charset="0"/>
              </a:rPr>
              <a:t> </a:t>
            </a:r>
            <a:r>
              <a:rPr lang="el-GR" altLang="en-US" sz="2800" dirty="0" smtClean="0">
                <a:latin typeface="Arial" pitchFamily="34" charset="0"/>
                <a:cs typeface="Arial" pitchFamily="34" charset="0"/>
              </a:rPr>
              <a:t>Από την άλλη, οι </a:t>
            </a:r>
            <a:r>
              <a:rPr lang="el-GR" altLang="en-US" sz="2800" b="1" dirty="0" smtClean="0">
                <a:latin typeface="Arial" pitchFamily="34" charset="0"/>
                <a:cs typeface="Arial" pitchFamily="34" charset="0"/>
              </a:rPr>
              <a:t>στόχοι</a:t>
            </a:r>
            <a:r>
              <a:rPr lang="el-GR" altLang="en-US" sz="2800" dirty="0" smtClean="0">
                <a:latin typeface="Arial" pitchFamily="34" charset="0"/>
                <a:cs typeface="Arial" pitchFamily="34" charset="0"/>
              </a:rPr>
              <a:t> πρέπει να είναι εξαιρετικά ακριβείς.</a:t>
            </a:r>
          </a:p>
        </p:txBody>
      </p:sp>
      <p:sp>
        <p:nvSpPr>
          <p:cNvPr id="12294" name="Title 1"/>
          <p:cNvSpPr>
            <a:spLocks/>
          </p:cNvSpPr>
          <p:nvPr/>
        </p:nvSpPr>
        <p:spPr bwMode="auto">
          <a:xfrm>
            <a:off x="468313" y="339378"/>
            <a:ext cx="8229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lgn="ctr">
              <a:defRPr sz="3600" b="1">
                <a:solidFill>
                  <a:schemeClr val="tx1"/>
                </a:solidFill>
                <a:latin typeface="Arial" pitchFamily="34" charset="0"/>
              </a:defRPr>
            </a:lvl1pPr>
            <a:lvl2pPr algn="ctr">
              <a:defRPr sz="3600" b="1">
                <a:solidFill>
                  <a:schemeClr val="tx1"/>
                </a:solidFill>
                <a:latin typeface="Arial" pitchFamily="34" charset="0"/>
              </a:defRPr>
            </a:lvl2pPr>
            <a:lvl3pPr algn="ctr">
              <a:defRPr sz="3600" b="1">
                <a:solidFill>
                  <a:schemeClr val="tx1"/>
                </a:solidFill>
                <a:latin typeface="Arial" pitchFamily="34" charset="0"/>
              </a:defRPr>
            </a:lvl3pPr>
            <a:lvl4pPr algn="ctr">
              <a:defRPr sz="3600" b="1">
                <a:solidFill>
                  <a:schemeClr val="tx1"/>
                </a:solidFill>
                <a:latin typeface="Arial" pitchFamily="34" charset="0"/>
              </a:defRPr>
            </a:lvl4pPr>
            <a:lvl5pPr algn="ctr">
              <a:defRPr sz="3600" b="1">
                <a:solidFill>
                  <a:schemeClr val="tx1"/>
                </a:solidFill>
                <a:latin typeface="Arial" pitchFamily="34" charset="0"/>
              </a:defRPr>
            </a:lvl5pPr>
            <a:lvl6pPr marL="457200" algn="ctr" eaLnBrk="0" fontAlgn="base" hangingPunct="0">
              <a:spcBef>
                <a:spcPct val="0"/>
              </a:spcBef>
              <a:spcAft>
                <a:spcPct val="0"/>
              </a:spcAft>
              <a:defRPr sz="3600" b="1">
                <a:solidFill>
                  <a:schemeClr val="tx1"/>
                </a:solidFill>
                <a:latin typeface="Arial" pitchFamily="34" charset="0"/>
              </a:defRPr>
            </a:lvl6pPr>
            <a:lvl7pPr marL="914400" algn="ctr" eaLnBrk="0" fontAlgn="base" hangingPunct="0">
              <a:spcBef>
                <a:spcPct val="0"/>
              </a:spcBef>
              <a:spcAft>
                <a:spcPct val="0"/>
              </a:spcAft>
              <a:defRPr sz="3600" b="1">
                <a:solidFill>
                  <a:schemeClr val="tx1"/>
                </a:solidFill>
                <a:latin typeface="Arial" pitchFamily="34" charset="0"/>
              </a:defRPr>
            </a:lvl7pPr>
            <a:lvl8pPr marL="1371600" algn="ctr" eaLnBrk="0" fontAlgn="base" hangingPunct="0">
              <a:spcBef>
                <a:spcPct val="0"/>
              </a:spcBef>
              <a:spcAft>
                <a:spcPct val="0"/>
              </a:spcAft>
              <a:defRPr sz="3600" b="1">
                <a:solidFill>
                  <a:schemeClr val="tx1"/>
                </a:solidFill>
                <a:latin typeface="Arial" pitchFamily="34" charset="0"/>
              </a:defRPr>
            </a:lvl8pPr>
            <a:lvl9pPr marL="1828800" algn="ctr" eaLnBrk="0" fontAlgn="base" hangingPunct="0">
              <a:spcBef>
                <a:spcPct val="0"/>
              </a:spcBef>
              <a:spcAft>
                <a:spcPct val="0"/>
              </a:spcAft>
              <a:defRPr sz="3600" b="1">
                <a:solidFill>
                  <a:schemeClr val="tx1"/>
                </a:solidFill>
                <a:latin typeface="Arial" pitchFamily="34" charset="0"/>
              </a:defRPr>
            </a:lvl9pPr>
          </a:lstStyle>
          <a:p>
            <a:pPr algn="l"/>
            <a:r>
              <a:rPr lang="el-GR" altLang="en-US" b="0" dirty="0">
                <a:solidFill>
                  <a:schemeClr val="tx2"/>
                </a:solidFill>
                <a:latin typeface="Franklin Gothic Book" pitchFamily="34" charset="0"/>
              </a:rPr>
              <a:t>Βασικές αρχές δηλώσεων (1)</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5" name="Content Placeholder 2"/>
          <p:cNvSpPr>
            <a:spLocks noGrp="1"/>
          </p:cNvSpPr>
          <p:nvPr>
            <p:ph idx="4294967295"/>
          </p:nvPr>
        </p:nvSpPr>
        <p:spPr>
          <a:xfrm>
            <a:off x="251271" y="854348"/>
            <a:ext cx="8785225" cy="5815012"/>
          </a:xfrm>
        </p:spPr>
        <p:txBody>
          <a:bodyPr/>
          <a:lstStyle/>
          <a:p>
            <a:pPr marL="288925" indent="-288925"/>
            <a:r>
              <a:rPr lang="el-GR" altLang="en-US" sz="2800" b="1" dirty="0" smtClean="0">
                <a:latin typeface="Arial" pitchFamily="34" charset="0"/>
                <a:cs typeface="Arial" pitchFamily="34" charset="0"/>
              </a:rPr>
              <a:t>Εστίαση</a:t>
            </a:r>
            <a:r>
              <a:rPr lang="el-GR" altLang="en-US" sz="2800" dirty="0" smtClean="0">
                <a:latin typeface="Arial" pitchFamily="34" charset="0"/>
                <a:cs typeface="Arial" pitchFamily="34" charset="0"/>
              </a:rPr>
              <a:t>: Οι δηλώσεις πρέπει να εστιάζουν την προσοχή και να καθοδηγούν τη λήψη αποφάσεων. Π.χ., ο </a:t>
            </a:r>
            <a:r>
              <a:rPr lang="el-GR" altLang="en-US" sz="2800" dirty="0" err="1" smtClean="0">
                <a:latin typeface="Arial" pitchFamily="34" charset="0"/>
                <a:cs typeface="Arial" pitchFamily="34" charset="0"/>
              </a:rPr>
              <a:t>Steve</a:t>
            </a:r>
            <a:r>
              <a:rPr lang="el-GR" altLang="en-US" sz="2800" dirty="0" smtClean="0">
                <a:latin typeface="Arial" pitchFamily="34" charset="0"/>
                <a:cs typeface="Arial" pitchFamily="34" charset="0"/>
              </a:rPr>
              <a:t> </a:t>
            </a:r>
            <a:r>
              <a:rPr lang="el-GR" altLang="en-US" sz="2800" dirty="0" err="1" smtClean="0">
                <a:latin typeface="Arial" pitchFamily="34" charset="0"/>
                <a:cs typeface="Arial" pitchFamily="34" charset="0"/>
              </a:rPr>
              <a:t>Jobs</a:t>
            </a:r>
            <a:r>
              <a:rPr lang="el-GR" altLang="en-US" sz="2800" dirty="0" smtClean="0">
                <a:latin typeface="Arial" pitchFamily="34" charset="0"/>
                <a:cs typeface="Arial" pitchFamily="34" charset="0"/>
              </a:rPr>
              <a:t>, θεώρησε κρίσιμη για την </a:t>
            </a:r>
            <a:r>
              <a:rPr lang="el-GR" altLang="en-US" sz="2800" dirty="0" err="1" smtClean="0">
                <a:latin typeface="Arial" pitchFamily="34" charset="0"/>
                <a:cs typeface="Arial" pitchFamily="34" charset="0"/>
              </a:rPr>
              <a:t>Apple</a:t>
            </a:r>
            <a:r>
              <a:rPr lang="el-GR" altLang="en-US" sz="2800" dirty="0" smtClean="0">
                <a:latin typeface="Arial" pitchFamily="34" charset="0"/>
                <a:cs typeface="Arial" pitchFamily="34" charset="0"/>
              </a:rPr>
              <a:t> την ικανότητα να απορρίπτει δραστηριότητες που την απομακρύνουν από τα βασικά προϊόντα της.</a:t>
            </a:r>
          </a:p>
          <a:p>
            <a:pPr marL="288925" indent="-288925"/>
            <a:r>
              <a:rPr lang="el-GR" altLang="en-US" sz="2800" b="1" dirty="0" smtClean="0">
                <a:latin typeface="Arial" pitchFamily="34" charset="0"/>
                <a:cs typeface="Arial" pitchFamily="34" charset="0"/>
              </a:rPr>
              <a:t>Παρακίνηση</a:t>
            </a:r>
            <a:r>
              <a:rPr lang="el-GR" altLang="en-US" sz="2800" dirty="0" smtClean="0">
                <a:latin typeface="Arial" pitchFamily="34" charset="0"/>
                <a:cs typeface="Arial" pitchFamily="34" charset="0"/>
              </a:rPr>
              <a:t>: Οι δηλώσεις πρέπει να παρακινούν τα στελέχη του οργανισμού, εμπνέοντάς τα ώστε να έχουν καλύτερη απόδοση.</a:t>
            </a:r>
          </a:p>
          <a:p>
            <a:pPr marL="288925" indent="-288925"/>
            <a:r>
              <a:rPr lang="el-GR" altLang="en-US" sz="2800" b="1" dirty="0" smtClean="0">
                <a:latin typeface="Arial" pitchFamily="34" charset="0"/>
                <a:cs typeface="Arial" pitchFamily="34" charset="0"/>
              </a:rPr>
              <a:t>Διαύγεια</a:t>
            </a:r>
            <a:r>
              <a:rPr lang="el-GR" altLang="en-US" sz="2800" dirty="0" smtClean="0">
                <a:latin typeface="Arial" pitchFamily="34" charset="0"/>
                <a:cs typeface="Arial" pitchFamily="34" charset="0"/>
              </a:rPr>
              <a:t>: Προκειμένου να είναι σε θέση να παρακινούν τους εργαζόμενους, το όραμα, η αποστολή και οι αξίες θα πρέπει να είναι εύκολο να </a:t>
            </a:r>
            <a:r>
              <a:rPr lang="el-GR" altLang="en-US" sz="2800" dirty="0" err="1" smtClean="0">
                <a:latin typeface="Arial" pitchFamily="34" charset="0"/>
                <a:cs typeface="Arial" pitchFamily="34" charset="0"/>
              </a:rPr>
              <a:t>επικοινωνηθούν</a:t>
            </a:r>
            <a:r>
              <a:rPr lang="el-GR" altLang="en-US" sz="2800" dirty="0" smtClean="0">
                <a:latin typeface="Arial" pitchFamily="34" charset="0"/>
                <a:cs typeface="Arial" pitchFamily="34" charset="0"/>
              </a:rPr>
              <a:t>, να κατανοηθούν και να απομνημονευτούν.</a:t>
            </a:r>
          </a:p>
        </p:txBody>
      </p:sp>
      <p:sp>
        <p:nvSpPr>
          <p:cNvPr id="100356" name="Title 1"/>
          <p:cNvSpPr>
            <a:spLocks/>
          </p:cNvSpPr>
          <p:nvPr/>
        </p:nvSpPr>
        <p:spPr bwMode="auto">
          <a:xfrm>
            <a:off x="468313" y="50800"/>
            <a:ext cx="8229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lgn="ctr">
              <a:defRPr sz="3600" b="1">
                <a:solidFill>
                  <a:schemeClr val="tx1"/>
                </a:solidFill>
                <a:latin typeface="Arial" pitchFamily="34" charset="0"/>
              </a:defRPr>
            </a:lvl1pPr>
            <a:lvl2pPr algn="ctr">
              <a:defRPr sz="3600" b="1">
                <a:solidFill>
                  <a:schemeClr val="tx1"/>
                </a:solidFill>
                <a:latin typeface="Arial" pitchFamily="34" charset="0"/>
              </a:defRPr>
            </a:lvl2pPr>
            <a:lvl3pPr algn="ctr">
              <a:defRPr sz="3600" b="1">
                <a:solidFill>
                  <a:schemeClr val="tx1"/>
                </a:solidFill>
                <a:latin typeface="Arial" pitchFamily="34" charset="0"/>
              </a:defRPr>
            </a:lvl3pPr>
            <a:lvl4pPr algn="ctr">
              <a:defRPr sz="3600" b="1">
                <a:solidFill>
                  <a:schemeClr val="tx1"/>
                </a:solidFill>
                <a:latin typeface="Arial" pitchFamily="34" charset="0"/>
              </a:defRPr>
            </a:lvl4pPr>
            <a:lvl5pPr algn="ctr">
              <a:defRPr sz="3600" b="1">
                <a:solidFill>
                  <a:schemeClr val="tx1"/>
                </a:solidFill>
                <a:latin typeface="Arial" pitchFamily="34" charset="0"/>
              </a:defRPr>
            </a:lvl5pPr>
            <a:lvl6pPr marL="457200" algn="ctr" eaLnBrk="0" fontAlgn="base" hangingPunct="0">
              <a:spcBef>
                <a:spcPct val="0"/>
              </a:spcBef>
              <a:spcAft>
                <a:spcPct val="0"/>
              </a:spcAft>
              <a:defRPr sz="3600" b="1">
                <a:solidFill>
                  <a:schemeClr val="tx1"/>
                </a:solidFill>
                <a:latin typeface="Arial" pitchFamily="34" charset="0"/>
              </a:defRPr>
            </a:lvl6pPr>
            <a:lvl7pPr marL="914400" algn="ctr" eaLnBrk="0" fontAlgn="base" hangingPunct="0">
              <a:spcBef>
                <a:spcPct val="0"/>
              </a:spcBef>
              <a:spcAft>
                <a:spcPct val="0"/>
              </a:spcAft>
              <a:defRPr sz="3600" b="1">
                <a:solidFill>
                  <a:schemeClr val="tx1"/>
                </a:solidFill>
                <a:latin typeface="Arial" pitchFamily="34" charset="0"/>
              </a:defRPr>
            </a:lvl7pPr>
            <a:lvl8pPr marL="1371600" algn="ctr" eaLnBrk="0" fontAlgn="base" hangingPunct="0">
              <a:spcBef>
                <a:spcPct val="0"/>
              </a:spcBef>
              <a:spcAft>
                <a:spcPct val="0"/>
              </a:spcAft>
              <a:defRPr sz="3600" b="1">
                <a:solidFill>
                  <a:schemeClr val="tx1"/>
                </a:solidFill>
                <a:latin typeface="Arial" pitchFamily="34" charset="0"/>
              </a:defRPr>
            </a:lvl8pPr>
            <a:lvl9pPr marL="1828800" algn="ctr" eaLnBrk="0" fontAlgn="base" hangingPunct="0">
              <a:spcBef>
                <a:spcPct val="0"/>
              </a:spcBef>
              <a:spcAft>
                <a:spcPct val="0"/>
              </a:spcAft>
              <a:defRPr sz="3600" b="1">
                <a:solidFill>
                  <a:schemeClr val="tx1"/>
                </a:solidFill>
                <a:latin typeface="Arial" pitchFamily="34" charset="0"/>
              </a:defRPr>
            </a:lvl9pPr>
          </a:lstStyle>
          <a:p>
            <a:pPr algn="l"/>
            <a:r>
              <a:rPr lang="el-GR" altLang="en-US" b="0" dirty="0">
                <a:solidFill>
                  <a:schemeClr val="tx2"/>
                </a:solidFill>
                <a:latin typeface="Franklin Gothic Book" pitchFamily="34" charset="0"/>
              </a:rPr>
              <a:t>Βασικές αρχές δηλώσεων (2)</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324544" y="188913"/>
            <a:ext cx="9144000" cy="579437"/>
          </a:xfrm>
        </p:spPr>
        <p:txBody>
          <a:bodyPr>
            <a:noAutofit/>
          </a:bodyPr>
          <a:lstStyle/>
          <a:p>
            <a:r>
              <a:rPr lang="el-GR" altLang="en-US" sz="3600" dirty="0" smtClean="0">
                <a:latin typeface="Franklin Gothic Book" pitchFamily="34" charset="0"/>
              </a:rPr>
              <a:t>Ιδιοκτησία, διοίκηση και στρατηγικός σκοπός</a:t>
            </a:r>
            <a:endParaRPr lang="en-GB" altLang="en-US" sz="3600" dirty="0" smtClean="0">
              <a:latin typeface="Franklin Gothic Book" pitchFamily="34" charset="0"/>
            </a:endParaRPr>
          </a:p>
        </p:txBody>
      </p:sp>
      <p:pic>
        <p:nvPicPr>
          <p:cNvPr id="13317"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547820" y="1305320"/>
            <a:ext cx="5434792" cy="500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23825"/>
            <a:ext cx="8229600" cy="641350"/>
          </a:xfrm>
        </p:spPr>
        <p:txBody>
          <a:bodyPr>
            <a:normAutofit fontScale="90000"/>
          </a:bodyPr>
          <a:lstStyle/>
          <a:p>
            <a:r>
              <a:rPr lang="el-GR" altLang="en-US" dirty="0" smtClean="0">
                <a:latin typeface="Franklin Gothic Book" pitchFamily="34" charset="0"/>
              </a:rPr>
              <a:t>Ιδιοκτησιακά μοντέλα (1)</a:t>
            </a:r>
          </a:p>
        </p:txBody>
      </p:sp>
      <p:sp>
        <p:nvSpPr>
          <p:cNvPr id="14339" name="Content Placeholder 2"/>
          <p:cNvSpPr>
            <a:spLocks noGrp="1"/>
          </p:cNvSpPr>
          <p:nvPr>
            <p:ph sz="quarter" idx="1"/>
          </p:nvPr>
        </p:nvSpPr>
        <p:spPr>
          <a:xfrm>
            <a:off x="323279" y="908050"/>
            <a:ext cx="8785225" cy="5559425"/>
          </a:xfrm>
        </p:spPr>
        <p:txBody>
          <a:bodyPr/>
          <a:lstStyle/>
          <a:p>
            <a:pPr marL="295275" indent="-295275">
              <a:buFont typeface="Arial" pitchFamily="34" charset="0"/>
              <a:buNone/>
            </a:pPr>
            <a:r>
              <a:rPr lang="el-GR" altLang="en-US" sz="2800" b="1" i="1" dirty="0" smtClean="0">
                <a:latin typeface="Arial" pitchFamily="34" charset="0"/>
                <a:cs typeface="Arial" pitchFamily="34" charset="0"/>
              </a:rPr>
              <a:t>Εισηγμένες επιχειρήσεις</a:t>
            </a:r>
          </a:p>
          <a:p>
            <a:pPr marL="295275" indent="-295275"/>
            <a:r>
              <a:rPr lang="el-GR" altLang="en-US" sz="2800" dirty="0" smtClean="0">
                <a:latin typeface="Arial" pitchFamily="34" charset="0"/>
                <a:cs typeface="Arial" pitchFamily="34" charset="0"/>
              </a:rPr>
              <a:t>Διαθέτουν τις μετοχές τους στο ευρύ κοινό: είναι εισηγμένες στο χρηματιστήριο και αποτελούν αντικείμενο καθημερινών αγοραπωλησιών.</a:t>
            </a:r>
          </a:p>
          <a:p>
            <a:pPr marL="295275" indent="-295275"/>
            <a:r>
              <a:rPr lang="el-GR" altLang="en-US" sz="2800" dirty="0" smtClean="0">
                <a:latin typeface="Arial" pitchFamily="34" charset="0"/>
                <a:cs typeface="Arial" pitchFamily="34" charset="0"/>
              </a:rPr>
              <a:t>Οι ιδιοκτήτες δεν ασκούν διοίκηση, αναθέτουν την  ευθύνη αυτή σε εξειδικευμένα διοικητικά στελέχη.</a:t>
            </a:r>
          </a:p>
          <a:p>
            <a:pPr marL="295275" indent="-295275"/>
            <a:r>
              <a:rPr lang="el-GR" altLang="en-US" sz="2800" dirty="0" smtClean="0">
                <a:latin typeface="Arial" pitchFamily="34" charset="0"/>
                <a:cs typeface="Arial" pitchFamily="34" charset="0"/>
              </a:rPr>
              <a:t>Τα στελέχη αυτά εργάζονται προκειμένου να δημιουργήσουν οικονομικές απολαβές για τους ιδιοκτήτες (μετόχους).</a:t>
            </a:r>
          </a:p>
          <a:p>
            <a:pPr marL="295275" indent="-295275"/>
            <a:r>
              <a:rPr lang="el-GR" altLang="en-US" sz="2800" dirty="0" smtClean="0">
                <a:latin typeface="Arial" pitchFamily="34" charset="0"/>
                <a:cs typeface="Arial" pitchFamily="34" charset="0"/>
              </a:rPr>
              <a:t>Εάν οι μέτοχοι δεν μείνουν ικανοποιημένοι, μπορούν είτε να πουλήσουν τις μετοχές που διαθέτουν είτε να ζητήσουν την αποπομπή των διοικητικών στελεχών.</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Content Placeholder 2"/>
          <p:cNvSpPr>
            <a:spLocks noGrp="1"/>
          </p:cNvSpPr>
          <p:nvPr>
            <p:ph sz="quarter" idx="1"/>
          </p:nvPr>
        </p:nvSpPr>
        <p:spPr>
          <a:xfrm>
            <a:off x="322138" y="980728"/>
            <a:ext cx="8642350" cy="5387975"/>
          </a:xfrm>
        </p:spPr>
        <p:txBody>
          <a:bodyPr/>
          <a:lstStyle/>
          <a:p>
            <a:pPr>
              <a:buFont typeface="Arial" pitchFamily="34" charset="0"/>
              <a:buNone/>
            </a:pPr>
            <a:r>
              <a:rPr lang="el-GR" altLang="el-GR" sz="2800" b="1" i="1" dirty="0" smtClean="0">
                <a:latin typeface="Arial" pitchFamily="34" charset="0"/>
                <a:cs typeface="Arial" pitchFamily="34" charset="0"/>
              </a:rPr>
              <a:t>Δημόσιες επιχειρήσεις</a:t>
            </a:r>
          </a:p>
          <a:p>
            <a:r>
              <a:rPr lang="el-GR" altLang="el-GR" sz="2800" dirty="0" smtClean="0">
                <a:latin typeface="Arial" pitchFamily="34" charset="0"/>
                <a:cs typeface="Arial" pitchFamily="34" charset="0"/>
              </a:rPr>
              <a:t>Οι δημόσιες επιχειρήσεις ελέγχονται πλήρως, ή κατά πλειοψηφία, από την κρατική εξουσία. Τέτοιες επιχειρήσεις έχουν σημαντικότατο ρόλο στις οικονομίες της Κίνας, της Ρωσίας και της Βραζιλίας.</a:t>
            </a:r>
          </a:p>
          <a:p>
            <a:r>
              <a:rPr lang="el-GR" altLang="el-GR" sz="2800" dirty="0" smtClean="0">
                <a:latin typeface="Arial" pitchFamily="34" charset="0"/>
                <a:cs typeface="Arial" pitchFamily="34" charset="0"/>
              </a:rPr>
              <a:t>Η τάση για ιδιωτικοποιήσεις έχει περιορίσει τον ρόλο των δημόσιων επιχειρήσεων στις ανεπτυγμένες οικονομίες, αν και σε ορισμένες περιπτώσεις πρώην δημόσιες επιχειρήσεις που ιδιωτικοποιήθηκαν τείνουν να διατηρούν, ως έναν βαθμό, τον πρότερο χαρακτήρα τους (π.χ. νοσοκομεία στο Ηνωμένο Βασίλειο).</a:t>
            </a:r>
          </a:p>
        </p:txBody>
      </p:sp>
      <p:sp>
        <p:nvSpPr>
          <p:cNvPr id="15365" name="Title 1"/>
          <p:cNvSpPr>
            <a:spLocks/>
          </p:cNvSpPr>
          <p:nvPr/>
        </p:nvSpPr>
        <p:spPr bwMode="auto">
          <a:xfrm>
            <a:off x="457200" y="123825"/>
            <a:ext cx="8229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lgn="ctr">
              <a:defRPr sz="3600" b="1">
                <a:solidFill>
                  <a:schemeClr val="tx1"/>
                </a:solidFill>
                <a:latin typeface="Arial" pitchFamily="34" charset="0"/>
              </a:defRPr>
            </a:lvl1pPr>
            <a:lvl2pPr algn="ctr">
              <a:defRPr sz="3600" b="1">
                <a:solidFill>
                  <a:schemeClr val="tx1"/>
                </a:solidFill>
                <a:latin typeface="Arial" pitchFamily="34" charset="0"/>
              </a:defRPr>
            </a:lvl2pPr>
            <a:lvl3pPr algn="ctr">
              <a:defRPr sz="3600" b="1">
                <a:solidFill>
                  <a:schemeClr val="tx1"/>
                </a:solidFill>
                <a:latin typeface="Arial" pitchFamily="34" charset="0"/>
              </a:defRPr>
            </a:lvl3pPr>
            <a:lvl4pPr algn="ctr">
              <a:defRPr sz="3600" b="1">
                <a:solidFill>
                  <a:schemeClr val="tx1"/>
                </a:solidFill>
                <a:latin typeface="Arial" pitchFamily="34" charset="0"/>
              </a:defRPr>
            </a:lvl4pPr>
            <a:lvl5pPr algn="ctr">
              <a:defRPr sz="3600" b="1">
                <a:solidFill>
                  <a:schemeClr val="tx1"/>
                </a:solidFill>
                <a:latin typeface="Arial" pitchFamily="34" charset="0"/>
              </a:defRPr>
            </a:lvl5pPr>
            <a:lvl6pPr marL="457200" algn="ctr" eaLnBrk="0" fontAlgn="base" hangingPunct="0">
              <a:spcBef>
                <a:spcPct val="0"/>
              </a:spcBef>
              <a:spcAft>
                <a:spcPct val="0"/>
              </a:spcAft>
              <a:defRPr sz="3600" b="1">
                <a:solidFill>
                  <a:schemeClr val="tx1"/>
                </a:solidFill>
                <a:latin typeface="Arial" pitchFamily="34" charset="0"/>
              </a:defRPr>
            </a:lvl6pPr>
            <a:lvl7pPr marL="914400" algn="ctr" eaLnBrk="0" fontAlgn="base" hangingPunct="0">
              <a:spcBef>
                <a:spcPct val="0"/>
              </a:spcBef>
              <a:spcAft>
                <a:spcPct val="0"/>
              </a:spcAft>
              <a:defRPr sz="3600" b="1">
                <a:solidFill>
                  <a:schemeClr val="tx1"/>
                </a:solidFill>
                <a:latin typeface="Arial" pitchFamily="34" charset="0"/>
              </a:defRPr>
            </a:lvl7pPr>
            <a:lvl8pPr marL="1371600" algn="ctr" eaLnBrk="0" fontAlgn="base" hangingPunct="0">
              <a:spcBef>
                <a:spcPct val="0"/>
              </a:spcBef>
              <a:spcAft>
                <a:spcPct val="0"/>
              </a:spcAft>
              <a:defRPr sz="3600" b="1">
                <a:solidFill>
                  <a:schemeClr val="tx1"/>
                </a:solidFill>
                <a:latin typeface="Arial" pitchFamily="34" charset="0"/>
              </a:defRPr>
            </a:lvl8pPr>
            <a:lvl9pPr marL="1828800" algn="ctr" eaLnBrk="0" fontAlgn="base" hangingPunct="0">
              <a:spcBef>
                <a:spcPct val="0"/>
              </a:spcBef>
              <a:spcAft>
                <a:spcPct val="0"/>
              </a:spcAft>
              <a:defRPr sz="3600" b="1">
                <a:solidFill>
                  <a:schemeClr val="tx1"/>
                </a:solidFill>
                <a:latin typeface="Arial" pitchFamily="34" charset="0"/>
              </a:defRPr>
            </a:lvl9pPr>
          </a:lstStyle>
          <a:p>
            <a:pPr algn="l"/>
            <a:r>
              <a:rPr lang="el-GR" altLang="en-US" b="0" dirty="0">
                <a:solidFill>
                  <a:schemeClr val="tx2"/>
                </a:solidFill>
                <a:latin typeface="Franklin Gothic Book" pitchFamily="34" charset="0"/>
              </a:rPr>
              <a:t>Ιδιοκτησιακά μοντέλα (2)</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Content Placeholder 2"/>
          <p:cNvSpPr>
            <a:spLocks noGrp="1"/>
          </p:cNvSpPr>
          <p:nvPr>
            <p:ph idx="4294967295"/>
          </p:nvPr>
        </p:nvSpPr>
        <p:spPr>
          <a:xfrm>
            <a:off x="322138" y="1127348"/>
            <a:ext cx="8642350" cy="4533900"/>
          </a:xfrm>
        </p:spPr>
        <p:txBody>
          <a:bodyPr/>
          <a:lstStyle/>
          <a:p>
            <a:pPr>
              <a:buFont typeface="Arial" pitchFamily="34" charset="0"/>
              <a:buNone/>
            </a:pPr>
            <a:r>
              <a:rPr lang="el-GR" altLang="el-GR" sz="2800" b="1" i="1" dirty="0" smtClean="0">
                <a:latin typeface="Arial" pitchFamily="34" charset="0"/>
                <a:cs typeface="Arial" pitchFamily="34" charset="0"/>
              </a:rPr>
              <a:t>Δημόσιες επιχειρήσεις</a:t>
            </a:r>
          </a:p>
          <a:p>
            <a:r>
              <a:rPr lang="el-GR" altLang="el-GR" sz="2800" dirty="0" smtClean="0">
                <a:latin typeface="Arial" pitchFamily="34" charset="0"/>
                <a:cs typeface="Arial" pitchFamily="34" charset="0"/>
              </a:rPr>
              <a:t>Η εκτελεστική εξουσία αναθέτει τις λειτουργικές αποφάσεις των δημόσιων επιχειρήσεων σε επαγγελματίες, ενώ διατηρεί τον πρώτο λόγο στα ζητήματα στρατηγικού χαρακτήρα.</a:t>
            </a:r>
          </a:p>
          <a:p>
            <a:r>
              <a:rPr lang="el-GR" altLang="el-GR" sz="2800" dirty="0" smtClean="0">
                <a:latin typeface="Arial" pitchFamily="34" charset="0"/>
                <a:cs typeface="Arial" pitchFamily="34" charset="0"/>
              </a:rPr>
              <a:t>Προσδοκούν τη δημιουργία κέρδους προκειμένου να είναι σε θέση να χρηματοδοτούν τη μελλοντική τους ανάπτυξη, όμως είναι πιθανό να επιδιώκουν την επίτευξη και άλλων στόχων, που καθορίζονται από την εκάστοτε κυβερνητική πολιτική.</a:t>
            </a:r>
          </a:p>
        </p:txBody>
      </p:sp>
      <p:sp>
        <p:nvSpPr>
          <p:cNvPr id="102403" name="Title 1"/>
          <p:cNvSpPr>
            <a:spLocks/>
          </p:cNvSpPr>
          <p:nvPr/>
        </p:nvSpPr>
        <p:spPr bwMode="auto">
          <a:xfrm>
            <a:off x="457200" y="123825"/>
            <a:ext cx="8229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lgn="ctr">
              <a:defRPr sz="3600" b="1">
                <a:solidFill>
                  <a:schemeClr val="tx1"/>
                </a:solidFill>
                <a:latin typeface="Arial" pitchFamily="34" charset="0"/>
              </a:defRPr>
            </a:lvl1pPr>
            <a:lvl2pPr algn="ctr">
              <a:defRPr sz="3600" b="1">
                <a:solidFill>
                  <a:schemeClr val="tx1"/>
                </a:solidFill>
                <a:latin typeface="Arial" pitchFamily="34" charset="0"/>
              </a:defRPr>
            </a:lvl2pPr>
            <a:lvl3pPr algn="ctr">
              <a:defRPr sz="3600" b="1">
                <a:solidFill>
                  <a:schemeClr val="tx1"/>
                </a:solidFill>
                <a:latin typeface="Arial" pitchFamily="34" charset="0"/>
              </a:defRPr>
            </a:lvl3pPr>
            <a:lvl4pPr algn="ctr">
              <a:defRPr sz="3600" b="1">
                <a:solidFill>
                  <a:schemeClr val="tx1"/>
                </a:solidFill>
                <a:latin typeface="Arial" pitchFamily="34" charset="0"/>
              </a:defRPr>
            </a:lvl4pPr>
            <a:lvl5pPr algn="ctr">
              <a:defRPr sz="3600" b="1">
                <a:solidFill>
                  <a:schemeClr val="tx1"/>
                </a:solidFill>
                <a:latin typeface="Arial" pitchFamily="34" charset="0"/>
              </a:defRPr>
            </a:lvl5pPr>
            <a:lvl6pPr marL="457200" algn="ctr" eaLnBrk="0" fontAlgn="base" hangingPunct="0">
              <a:spcBef>
                <a:spcPct val="0"/>
              </a:spcBef>
              <a:spcAft>
                <a:spcPct val="0"/>
              </a:spcAft>
              <a:defRPr sz="3600" b="1">
                <a:solidFill>
                  <a:schemeClr val="tx1"/>
                </a:solidFill>
                <a:latin typeface="Arial" pitchFamily="34" charset="0"/>
              </a:defRPr>
            </a:lvl6pPr>
            <a:lvl7pPr marL="914400" algn="ctr" eaLnBrk="0" fontAlgn="base" hangingPunct="0">
              <a:spcBef>
                <a:spcPct val="0"/>
              </a:spcBef>
              <a:spcAft>
                <a:spcPct val="0"/>
              </a:spcAft>
              <a:defRPr sz="3600" b="1">
                <a:solidFill>
                  <a:schemeClr val="tx1"/>
                </a:solidFill>
                <a:latin typeface="Arial" pitchFamily="34" charset="0"/>
              </a:defRPr>
            </a:lvl7pPr>
            <a:lvl8pPr marL="1371600" algn="ctr" eaLnBrk="0" fontAlgn="base" hangingPunct="0">
              <a:spcBef>
                <a:spcPct val="0"/>
              </a:spcBef>
              <a:spcAft>
                <a:spcPct val="0"/>
              </a:spcAft>
              <a:defRPr sz="3600" b="1">
                <a:solidFill>
                  <a:schemeClr val="tx1"/>
                </a:solidFill>
                <a:latin typeface="Arial" pitchFamily="34" charset="0"/>
              </a:defRPr>
            </a:lvl8pPr>
            <a:lvl9pPr marL="1828800" algn="ctr" eaLnBrk="0" fontAlgn="base" hangingPunct="0">
              <a:spcBef>
                <a:spcPct val="0"/>
              </a:spcBef>
              <a:spcAft>
                <a:spcPct val="0"/>
              </a:spcAft>
              <a:defRPr sz="3600" b="1">
                <a:solidFill>
                  <a:schemeClr val="tx1"/>
                </a:solidFill>
                <a:latin typeface="Arial" pitchFamily="34" charset="0"/>
              </a:defRPr>
            </a:lvl9pPr>
          </a:lstStyle>
          <a:p>
            <a:pPr algn="l"/>
            <a:r>
              <a:rPr lang="el-GR" altLang="en-US" b="0" dirty="0">
                <a:solidFill>
                  <a:schemeClr val="tx2"/>
                </a:solidFill>
                <a:latin typeface="Franklin Gothic Book" pitchFamily="34" charset="0"/>
              </a:rPr>
              <a:t>Ιδιοκτησιακά μοντέλα (3)</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Content Placeholder 2"/>
          <p:cNvSpPr>
            <a:spLocks noGrp="1"/>
          </p:cNvSpPr>
          <p:nvPr>
            <p:ph sz="quarter" idx="1"/>
          </p:nvPr>
        </p:nvSpPr>
        <p:spPr>
          <a:xfrm>
            <a:off x="322708" y="981075"/>
            <a:ext cx="8713788" cy="5046663"/>
          </a:xfrm>
        </p:spPr>
        <p:txBody>
          <a:bodyPr/>
          <a:lstStyle/>
          <a:p>
            <a:pPr marL="304800" indent="-304800">
              <a:buFont typeface="Arial" pitchFamily="34" charset="0"/>
              <a:buNone/>
            </a:pPr>
            <a:r>
              <a:rPr lang="el-GR" altLang="en-US" sz="2800" b="1" i="1" dirty="0" smtClean="0">
                <a:latin typeface="Arial" pitchFamily="34" charset="0"/>
                <a:cs typeface="Arial" pitchFamily="34" charset="0"/>
              </a:rPr>
              <a:t>Ιδιόκτητες επιχειρήσεις</a:t>
            </a:r>
          </a:p>
          <a:p>
            <a:pPr marL="304800" indent="-304800"/>
            <a:r>
              <a:rPr lang="el-GR" altLang="en-US" sz="2800" dirty="0" smtClean="0">
                <a:latin typeface="Arial" pitchFamily="34" charset="0"/>
                <a:cs typeface="Arial" pitchFamily="34" charset="0"/>
              </a:rPr>
              <a:t>Πρόκειται για επιχειρήσεις που διοικούνται και ελέγχονται, σε μεγάλο βαθμό, από τους ιδρυτές τους (π.χ. </a:t>
            </a:r>
            <a:r>
              <a:rPr lang="el-GR" altLang="en-US" sz="2800" dirty="0" err="1" smtClean="0">
                <a:latin typeface="Arial" pitchFamily="34" charset="0"/>
                <a:cs typeface="Arial" pitchFamily="34" charset="0"/>
              </a:rPr>
              <a:t>Virgin</a:t>
            </a:r>
            <a:r>
              <a:rPr lang="el-GR" altLang="en-US" sz="2800" dirty="0" smtClean="0">
                <a:latin typeface="Arial" pitchFamily="34" charset="0"/>
                <a:cs typeface="Arial" pitchFamily="34" charset="0"/>
              </a:rPr>
              <a:t> </a:t>
            </a:r>
            <a:r>
              <a:rPr lang="el-GR" altLang="en-US" sz="2800" dirty="0" err="1" smtClean="0">
                <a:latin typeface="Arial" pitchFamily="34" charset="0"/>
                <a:cs typeface="Arial" pitchFamily="34" charset="0"/>
              </a:rPr>
              <a:t>Group</a:t>
            </a:r>
            <a:r>
              <a:rPr lang="el-GR" altLang="en-US" sz="2800" dirty="0" smtClean="0">
                <a:latin typeface="Arial" pitchFamily="34" charset="0"/>
                <a:cs typeface="Arial" pitchFamily="34" charset="0"/>
              </a:rPr>
              <a:t>).</a:t>
            </a:r>
          </a:p>
          <a:p>
            <a:pPr marL="304800" indent="-304800"/>
            <a:r>
              <a:rPr lang="el-GR" altLang="en-US" sz="2800" dirty="0" smtClean="0">
                <a:latin typeface="Arial" pitchFamily="34" charset="0"/>
                <a:cs typeface="Arial" pitchFamily="34" charset="0"/>
              </a:rPr>
              <a:t>Καθώς αναπτύσσονται, οι ιδιόκτητες επιχειρήσεις είναι πιθανό να βασίζονται ολοένα και περισσότερο σε εξειδικευμένα διοικητικά στελέχη.</a:t>
            </a:r>
          </a:p>
          <a:p>
            <a:pPr marL="304800" indent="-304800"/>
            <a:r>
              <a:rPr lang="el-GR" altLang="en-US" sz="2800" dirty="0" smtClean="0">
                <a:latin typeface="Arial" pitchFamily="34" charset="0"/>
                <a:cs typeface="Arial" pitchFamily="34" charset="0"/>
              </a:rPr>
              <a:t>Κατά κανόνα, οι ιδιόκτητες επιχειρήσεις βασίζουν την επιβίωση και την ανάπτυξή τους στην επίτευξη κερδών, αν και η προσωπική αποστολή του ιδρυτή ενδέχεται να επηρεάσει τον σκοπό τους. </a:t>
            </a:r>
          </a:p>
        </p:txBody>
      </p:sp>
      <p:sp>
        <p:nvSpPr>
          <p:cNvPr id="16389" name="Title 1"/>
          <p:cNvSpPr>
            <a:spLocks/>
          </p:cNvSpPr>
          <p:nvPr/>
        </p:nvSpPr>
        <p:spPr bwMode="auto">
          <a:xfrm>
            <a:off x="457200" y="123825"/>
            <a:ext cx="8229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lgn="ctr">
              <a:defRPr sz="3600" b="1">
                <a:solidFill>
                  <a:schemeClr val="tx1"/>
                </a:solidFill>
                <a:latin typeface="Arial" pitchFamily="34" charset="0"/>
              </a:defRPr>
            </a:lvl1pPr>
            <a:lvl2pPr algn="ctr">
              <a:defRPr sz="3600" b="1">
                <a:solidFill>
                  <a:schemeClr val="tx1"/>
                </a:solidFill>
                <a:latin typeface="Arial" pitchFamily="34" charset="0"/>
              </a:defRPr>
            </a:lvl2pPr>
            <a:lvl3pPr algn="ctr">
              <a:defRPr sz="3600" b="1">
                <a:solidFill>
                  <a:schemeClr val="tx1"/>
                </a:solidFill>
                <a:latin typeface="Arial" pitchFamily="34" charset="0"/>
              </a:defRPr>
            </a:lvl3pPr>
            <a:lvl4pPr algn="ctr">
              <a:defRPr sz="3600" b="1">
                <a:solidFill>
                  <a:schemeClr val="tx1"/>
                </a:solidFill>
                <a:latin typeface="Arial" pitchFamily="34" charset="0"/>
              </a:defRPr>
            </a:lvl4pPr>
            <a:lvl5pPr algn="ctr">
              <a:defRPr sz="3600" b="1">
                <a:solidFill>
                  <a:schemeClr val="tx1"/>
                </a:solidFill>
                <a:latin typeface="Arial" pitchFamily="34" charset="0"/>
              </a:defRPr>
            </a:lvl5pPr>
            <a:lvl6pPr marL="457200" algn="ctr" eaLnBrk="0" fontAlgn="base" hangingPunct="0">
              <a:spcBef>
                <a:spcPct val="0"/>
              </a:spcBef>
              <a:spcAft>
                <a:spcPct val="0"/>
              </a:spcAft>
              <a:defRPr sz="3600" b="1">
                <a:solidFill>
                  <a:schemeClr val="tx1"/>
                </a:solidFill>
                <a:latin typeface="Arial" pitchFamily="34" charset="0"/>
              </a:defRPr>
            </a:lvl6pPr>
            <a:lvl7pPr marL="914400" algn="ctr" eaLnBrk="0" fontAlgn="base" hangingPunct="0">
              <a:spcBef>
                <a:spcPct val="0"/>
              </a:spcBef>
              <a:spcAft>
                <a:spcPct val="0"/>
              </a:spcAft>
              <a:defRPr sz="3600" b="1">
                <a:solidFill>
                  <a:schemeClr val="tx1"/>
                </a:solidFill>
                <a:latin typeface="Arial" pitchFamily="34" charset="0"/>
              </a:defRPr>
            </a:lvl7pPr>
            <a:lvl8pPr marL="1371600" algn="ctr" eaLnBrk="0" fontAlgn="base" hangingPunct="0">
              <a:spcBef>
                <a:spcPct val="0"/>
              </a:spcBef>
              <a:spcAft>
                <a:spcPct val="0"/>
              </a:spcAft>
              <a:defRPr sz="3600" b="1">
                <a:solidFill>
                  <a:schemeClr val="tx1"/>
                </a:solidFill>
                <a:latin typeface="Arial" pitchFamily="34" charset="0"/>
              </a:defRPr>
            </a:lvl8pPr>
            <a:lvl9pPr marL="1828800" algn="ctr" eaLnBrk="0" fontAlgn="base" hangingPunct="0">
              <a:spcBef>
                <a:spcPct val="0"/>
              </a:spcBef>
              <a:spcAft>
                <a:spcPct val="0"/>
              </a:spcAft>
              <a:defRPr sz="3600" b="1">
                <a:solidFill>
                  <a:schemeClr val="tx1"/>
                </a:solidFill>
                <a:latin typeface="Arial" pitchFamily="34" charset="0"/>
              </a:defRPr>
            </a:lvl9pPr>
          </a:lstStyle>
          <a:p>
            <a:pPr algn="l"/>
            <a:r>
              <a:rPr lang="el-GR" altLang="en-US" b="0" dirty="0">
                <a:solidFill>
                  <a:schemeClr val="tx2"/>
                </a:solidFill>
                <a:latin typeface="Franklin Gothic Book" pitchFamily="34" charset="0"/>
              </a:rPr>
              <a:t>Ιδιοκτησιακά μοντέλα (4)</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Content Placeholder 2"/>
          <p:cNvSpPr>
            <a:spLocks noGrp="1"/>
          </p:cNvSpPr>
          <p:nvPr>
            <p:ph idx="4294967295"/>
          </p:nvPr>
        </p:nvSpPr>
        <p:spPr>
          <a:xfrm>
            <a:off x="322138" y="1052736"/>
            <a:ext cx="8642350" cy="4249737"/>
          </a:xfrm>
        </p:spPr>
        <p:txBody>
          <a:bodyPr/>
          <a:lstStyle/>
          <a:p>
            <a:pPr marL="304800" indent="-304800">
              <a:buFont typeface="Arial" pitchFamily="34" charset="0"/>
              <a:buNone/>
            </a:pPr>
            <a:r>
              <a:rPr lang="el-GR" altLang="en-US" sz="2800" b="1" i="1" dirty="0" smtClean="0">
                <a:latin typeface="Arial" pitchFamily="34" charset="0"/>
                <a:cs typeface="Arial" pitchFamily="34" charset="0"/>
              </a:rPr>
              <a:t>Οικογενειακές επιχειρήσεις</a:t>
            </a:r>
          </a:p>
          <a:p>
            <a:pPr marL="304800" indent="-304800"/>
            <a:r>
              <a:rPr lang="el-GR" altLang="en-US" sz="2600" dirty="0" smtClean="0">
                <a:latin typeface="Arial" pitchFamily="34" charset="0"/>
                <a:cs typeface="Arial" pitchFamily="34" charset="0"/>
              </a:rPr>
              <a:t>Ανήκουν σε ένα περιορισμένο αριθμό ατόμων, που συνδέονται με στενές σχέσεις συγγένειας, και τα οποία ασκούν, σχεδόν πάντα, τη διοίκηση της επιχείρησης.</a:t>
            </a:r>
          </a:p>
          <a:p>
            <a:pPr marL="304800" indent="-304800"/>
            <a:r>
              <a:rPr lang="el-GR" altLang="en-US" sz="2600" dirty="0" smtClean="0">
                <a:latin typeface="Arial" pitchFamily="34" charset="0"/>
                <a:cs typeface="Arial" pitchFamily="34" charset="0"/>
              </a:rPr>
              <a:t>Συνήθως πρόκειται για μικρές ή μικρομεσαίες επιχειρήσεις. Μπορεί, όμως, να είναι και αρκετά μεγάλες: Η </a:t>
            </a:r>
            <a:r>
              <a:rPr lang="el-GR" altLang="en-US" sz="2600" dirty="0" err="1" smtClean="0">
                <a:latin typeface="Arial" pitchFamily="34" charset="0"/>
                <a:cs typeface="Arial" pitchFamily="34" charset="0"/>
              </a:rPr>
              <a:t>Ford</a:t>
            </a:r>
            <a:r>
              <a:rPr lang="el-GR" altLang="en-US" sz="2600" dirty="0" smtClean="0">
                <a:latin typeface="Arial" pitchFamily="34" charset="0"/>
                <a:cs typeface="Arial" pitchFamily="34" charset="0"/>
              </a:rPr>
              <a:t>, η </a:t>
            </a:r>
            <a:r>
              <a:rPr lang="el-GR" altLang="en-US" sz="2600" dirty="0" err="1" smtClean="0">
                <a:latin typeface="Arial" pitchFamily="34" charset="0"/>
                <a:cs typeface="Arial" pitchFamily="34" charset="0"/>
              </a:rPr>
              <a:t>Fiat</a:t>
            </a:r>
            <a:r>
              <a:rPr lang="el-GR" altLang="en-US" sz="2600" dirty="0" smtClean="0">
                <a:latin typeface="Arial" pitchFamily="34" charset="0"/>
                <a:cs typeface="Arial" pitchFamily="34" charset="0"/>
              </a:rPr>
              <a:t>, η </a:t>
            </a:r>
            <a:r>
              <a:rPr lang="el-GR" altLang="en-US" sz="2600" dirty="0" err="1" smtClean="0">
                <a:latin typeface="Arial" pitchFamily="34" charset="0"/>
                <a:cs typeface="Arial" pitchFamily="34" charset="0"/>
              </a:rPr>
              <a:t>Samsung</a:t>
            </a:r>
            <a:r>
              <a:rPr lang="el-GR" altLang="en-US" sz="2600" dirty="0" smtClean="0">
                <a:latin typeface="Arial" pitchFamily="34" charset="0"/>
                <a:cs typeface="Arial" pitchFamily="34" charset="0"/>
              </a:rPr>
              <a:t> και η </a:t>
            </a:r>
            <a:r>
              <a:rPr lang="el-GR" altLang="en-US" sz="2600" dirty="0" err="1" smtClean="0">
                <a:latin typeface="Arial" pitchFamily="34" charset="0"/>
                <a:cs typeface="Arial" pitchFamily="34" charset="0"/>
              </a:rPr>
              <a:t>Walmart</a:t>
            </a:r>
            <a:r>
              <a:rPr lang="el-GR" altLang="en-US" sz="2600" dirty="0" smtClean="0">
                <a:latin typeface="Arial" pitchFamily="34" charset="0"/>
                <a:cs typeface="Arial" pitchFamily="34" charset="0"/>
              </a:rPr>
              <a:t> βρίσκονται στην ιδιοκτησία οικογενειών, ενώ υπάρχει και έντονη συμμετοχή των μελών της οικογένειας στην ανώτατη διοίκηση.</a:t>
            </a:r>
          </a:p>
        </p:txBody>
      </p:sp>
      <p:sp>
        <p:nvSpPr>
          <p:cNvPr id="104451" name="Title 1"/>
          <p:cNvSpPr>
            <a:spLocks/>
          </p:cNvSpPr>
          <p:nvPr/>
        </p:nvSpPr>
        <p:spPr bwMode="auto">
          <a:xfrm>
            <a:off x="457200" y="123825"/>
            <a:ext cx="8229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lgn="ctr">
              <a:defRPr sz="3600" b="1">
                <a:solidFill>
                  <a:schemeClr val="tx1"/>
                </a:solidFill>
                <a:latin typeface="Arial" pitchFamily="34" charset="0"/>
              </a:defRPr>
            </a:lvl1pPr>
            <a:lvl2pPr algn="ctr">
              <a:defRPr sz="3600" b="1">
                <a:solidFill>
                  <a:schemeClr val="tx1"/>
                </a:solidFill>
                <a:latin typeface="Arial" pitchFamily="34" charset="0"/>
              </a:defRPr>
            </a:lvl2pPr>
            <a:lvl3pPr algn="ctr">
              <a:defRPr sz="3600" b="1">
                <a:solidFill>
                  <a:schemeClr val="tx1"/>
                </a:solidFill>
                <a:latin typeface="Arial" pitchFamily="34" charset="0"/>
              </a:defRPr>
            </a:lvl3pPr>
            <a:lvl4pPr algn="ctr">
              <a:defRPr sz="3600" b="1">
                <a:solidFill>
                  <a:schemeClr val="tx1"/>
                </a:solidFill>
                <a:latin typeface="Arial" pitchFamily="34" charset="0"/>
              </a:defRPr>
            </a:lvl4pPr>
            <a:lvl5pPr algn="ctr">
              <a:defRPr sz="3600" b="1">
                <a:solidFill>
                  <a:schemeClr val="tx1"/>
                </a:solidFill>
                <a:latin typeface="Arial" pitchFamily="34" charset="0"/>
              </a:defRPr>
            </a:lvl5pPr>
            <a:lvl6pPr marL="457200" algn="ctr" eaLnBrk="0" fontAlgn="base" hangingPunct="0">
              <a:spcBef>
                <a:spcPct val="0"/>
              </a:spcBef>
              <a:spcAft>
                <a:spcPct val="0"/>
              </a:spcAft>
              <a:defRPr sz="3600" b="1">
                <a:solidFill>
                  <a:schemeClr val="tx1"/>
                </a:solidFill>
                <a:latin typeface="Arial" pitchFamily="34" charset="0"/>
              </a:defRPr>
            </a:lvl6pPr>
            <a:lvl7pPr marL="914400" algn="ctr" eaLnBrk="0" fontAlgn="base" hangingPunct="0">
              <a:spcBef>
                <a:spcPct val="0"/>
              </a:spcBef>
              <a:spcAft>
                <a:spcPct val="0"/>
              </a:spcAft>
              <a:defRPr sz="3600" b="1">
                <a:solidFill>
                  <a:schemeClr val="tx1"/>
                </a:solidFill>
                <a:latin typeface="Arial" pitchFamily="34" charset="0"/>
              </a:defRPr>
            </a:lvl7pPr>
            <a:lvl8pPr marL="1371600" algn="ctr" eaLnBrk="0" fontAlgn="base" hangingPunct="0">
              <a:spcBef>
                <a:spcPct val="0"/>
              </a:spcBef>
              <a:spcAft>
                <a:spcPct val="0"/>
              </a:spcAft>
              <a:defRPr sz="3600" b="1">
                <a:solidFill>
                  <a:schemeClr val="tx1"/>
                </a:solidFill>
                <a:latin typeface="Arial" pitchFamily="34" charset="0"/>
              </a:defRPr>
            </a:lvl8pPr>
            <a:lvl9pPr marL="1828800" algn="ctr" eaLnBrk="0" fontAlgn="base" hangingPunct="0">
              <a:spcBef>
                <a:spcPct val="0"/>
              </a:spcBef>
              <a:spcAft>
                <a:spcPct val="0"/>
              </a:spcAft>
              <a:defRPr sz="3600" b="1">
                <a:solidFill>
                  <a:schemeClr val="tx1"/>
                </a:solidFill>
                <a:latin typeface="Arial" pitchFamily="34" charset="0"/>
              </a:defRPr>
            </a:lvl9pPr>
          </a:lstStyle>
          <a:p>
            <a:pPr algn="l"/>
            <a:r>
              <a:rPr lang="el-GR" altLang="en-US" b="0" dirty="0">
                <a:solidFill>
                  <a:schemeClr val="tx2"/>
                </a:solidFill>
                <a:latin typeface="Franklin Gothic Book" pitchFamily="34" charset="0"/>
              </a:rPr>
              <a:t>Ιδιοκτησιακά μοντέλα (5)</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Content Placeholder 2"/>
          <p:cNvSpPr>
            <a:spLocks noGrp="1"/>
          </p:cNvSpPr>
          <p:nvPr>
            <p:ph idx="4294967295"/>
          </p:nvPr>
        </p:nvSpPr>
        <p:spPr>
          <a:xfrm>
            <a:off x="250130" y="1052513"/>
            <a:ext cx="8642350" cy="5473700"/>
          </a:xfrm>
        </p:spPr>
        <p:txBody>
          <a:bodyPr/>
          <a:lstStyle/>
          <a:p>
            <a:pPr marL="304800" indent="-304800">
              <a:buFont typeface="Arial" pitchFamily="34" charset="0"/>
              <a:buNone/>
            </a:pPr>
            <a:r>
              <a:rPr lang="el-GR" altLang="en-US" sz="2800" b="1" i="1" dirty="0" smtClean="0">
                <a:latin typeface="Arial" pitchFamily="34" charset="0"/>
                <a:cs typeface="Arial" pitchFamily="34" charset="0"/>
              </a:rPr>
              <a:t>Οικογενειακές επιχειρήσεις</a:t>
            </a:r>
          </a:p>
          <a:p>
            <a:pPr marL="304800" indent="-304800"/>
            <a:r>
              <a:rPr lang="el-GR" altLang="en-US" sz="2800" dirty="0" smtClean="0">
                <a:latin typeface="Arial" pitchFamily="34" charset="0"/>
                <a:cs typeface="Arial" pitchFamily="34" charset="0"/>
              </a:rPr>
              <a:t>Η οικογένεια διατηρεί την πλειοψηφία του μετοχικού κεφαλαίου, διαθέτοντας τις υπόλοιπες μετοχές στο κοινό (χρηματιστήριο).</a:t>
            </a:r>
          </a:p>
          <a:p>
            <a:pPr marL="304800" indent="-304800"/>
            <a:r>
              <a:rPr lang="el-GR" altLang="en-US" sz="2800" dirty="0" smtClean="0">
                <a:latin typeface="Arial" pitchFamily="34" charset="0"/>
                <a:cs typeface="Arial" pitchFamily="34" charset="0"/>
              </a:rPr>
              <a:t>Ενώ μπορεί να έχουν προσληφθεί επαγγελματίες ως διοικητικά στελέχη, η ανώτατη διοίκηση βρίσκεται υπό τον απόλυτο έλεγχο της οικογένειας.</a:t>
            </a:r>
          </a:p>
          <a:p>
            <a:pPr marL="304800" indent="-304800"/>
            <a:r>
              <a:rPr lang="el-GR" altLang="en-US" sz="2800" dirty="0" smtClean="0">
                <a:latin typeface="Arial" pitchFamily="34" charset="0"/>
                <a:cs typeface="Arial" pitchFamily="34" charset="0"/>
              </a:rPr>
              <a:t>Η ανάγκη για οικογενειακό έλεγχο ενδέχεται να περιορίζει τις στρατηγικές μεγιστοποίησης του κέρδους, οι οποίες περιλαμβάνουν υψηλό κίνδυνο ή ανάγκη για χρηματοδότηση από εξωτερικές πηγές.</a:t>
            </a:r>
          </a:p>
        </p:txBody>
      </p:sp>
      <p:sp>
        <p:nvSpPr>
          <p:cNvPr id="106499" name="Title 1"/>
          <p:cNvSpPr>
            <a:spLocks/>
          </p:cNvSpPr>
          <p:nvPr/>
        </p:nvSpPr>
        <p:spPr bwMode="auto">
          <a:xfrm>
            <a:off x="457200" y="123825"/>
            <a:ext cx="8229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lgn="ctr">
              <a:defRPr sz="3600" b="1">
                <a:solidFill>
                  <a:schemeClr val="tx1"/>
                </a:solidFill>
                <a:latin typeface="Arial" pitchFamily="34" charset="0"/>
              </a:defRPr>
            </a:lvl1pPr>
            <a:lvl2pPr algn="ctr">
              <a:defRPr sz="3600" b="1">
                <a:solidFill>
                  <a:schemeClr val="tx1"/>
                </a:solidFill>
                <a:latin typeface="Arial" pitchFamily="34" charset="0"/>
              </a:defRPr>
            </a:lvl2pPr>
            <a:lvl3pPr algn="ctr">
              <a:defRPr sz="3600" b="1">
                <a:solidFill>
                  <a:schemeClr val="tx1"/>
                </a:solidFill>
                <a:latin typeface="Arial" pitchFamily="34" charset="0"/>
              </a:defRPr>
            </a:lvl3pPr>
            <a:lvl4pPr algn="ctr">
              <a:defRPr sz="3600" b="1">
                <a:solidFill>
                  <a:schemeClr val="tx1"/>
                </a:solidFill>
                <a:latin typeface="Arial" pitchFamily="34" charset="0"/>
              </a:defRPr>
            </a:lvl4pPr>
            <a:lvl5pPr algn="ctr">
              <a:defRPr sz="3600" b="1">
                <a:solidFill>
                  <a:schemeClr val="tx1"/>
                </a:solidFill>
                <a:latin typeface="Arial" pitchFamily="34" charset="0"/>
              </a:defRPr>
            </a:lvl5pPr>
            <a:lvl6pPr marL="457200" algn="ctr" eaLnBrk="0" fontAlgn="base" hangingPunct="0">
              <a:spcBef>
                <a:spcPct val="0"/>
              </a:spcBef>
              <a:spcAft>
                <a:spcPct val="0"/>
              </a:spcAft>
              <a:defRPr sz="3600" b="1">
                <a:solidFill>
                  <a:schemeClr val="tx1"/>
                </a:solidFill>
                <a:latin typeface="Arial" pitchFamily="34" charset="0"/>
              </a:defRPr>
            </a:lvl6pPr>
            <a:lvl7pPr marL="914400" algn="ctr" eaLnBrk="0" fontAlgn="base" hangingPunct="0">
              <a:spcBef>
                <a:spcPct val="0"/>
              </a:spcBef>
              <a:spcAft>
                <a:spcPct val="0"/>
              </a:spcAft>
              <a:defRPr sz="3600" b="1">
                <a:solidFill>
                  <a:schemeClr val="tx1"/>
                </a:solidFill>
                <a:latin typeface="Arial" pitchFamily="34" charset="0"/>
              </a:defRPr>
            </a:lvl7pPr>
            <a:lvl8pPr marL="1371600" algn="ctr" eaLnBrk="0" fontAlgn="base" hangingPunct="0">
              <a:spcBef>
                <a:spcPct val="0"/>
              </a:spcBef>
              <a:spcAft>
                <a:spcPct val="0"/>
              </a:spcAft>
              <a:defRPr sz="3600" b="1">
                <a:solidFill>
                  <a:schemeClr val="tx1"/>
                </a:solidFill>
                <a:latin typeface="Arial" pitchFamily="34" charset="0"/>
              </a:defRPr>
            </a:lvl8pPr>
            <a:lvl9pPr marL="1828800" algn="ctr" eaLnBrk="0" fontAlgn="base" hangingPunct="0">
              <a:spcBef>
                <a:spcPct val="0"/>
              </a:spcBef>
              <a:spcAft>
                <a:spcPct val="0"/>
              </a:spcAft>
              <a:defRPr sz="3600" b="1">
                <a:solidFill>
                  <a:schemeClr val="tx1"/>
                </a:solidFill>
                <a:latin typeface="Arial" pitchFamily="34" charset="0"/>
              </a:defRPr>
            </a:lvl9pPr>
          </a:lstStyle>
          <a:p>
            <a:pPr algn="l"/>
            <a:r>
              <a:rPr lang="el-GR" altLang="en-US" b="0" dirty="0">
                <a:solidFill>
                  <a:schemeClr val="tx2"/>
                </a:solidFill>
                <a:latin typeface="Franklin Gothic Book" pitchFamily="34" charset="0"/>
              </a:rPr>
              <a:t>Ιδιοκτησιακά μοντέλα (6)</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Content Placeholder 2"/>
          <p:cNvSpPr>
            <a:spLocks noGrp="1"/>
          </p:cNvSpPr>
          <p:nvPr>
            <p:ph sz="quarter" idx="1"/>
          </p:nvPr>
        </p:nvSpPr>
        <p:spPr>
          <a:xfrm>
            <a:off x="322138" y="980728"/>
            <a:ext cx="8642350" cy="5489575"/>
          </a:xfrm>
        </p:spPr>
        <p:txBody>
          <a:bodyPr/>
          <a:lstStyle/>
          <a:p>
            <a:pPr marL="304800" indent="-304800">
              <a:buFont typeface="Arial" pitchFamily="34" charset="0"/>
              <a:buNone/>
            </a:pPr>
            <a:r>
              <a:rPr lang="el-GR" altLang="en-US" sz="2600" u="sng" dirty="0" smtClean="0">
                <a:latin typeface="Arial" pitchFamily="34" charset="0"/>
                <a:cs typeface="Arial" pitchFamily="34" charset="0"/>
              </a:rPr>
              <a:t>Υπάρχουν και ορισμένες παραλλαγές</a:t>
            </a:r>
            <a:r>
              <a:rPr lang="el-GR" altLang="en-US" sz="2600" dirty="0" smtClean="0">
                <a:latin typeface="Arial" pitchFamily="34" charset="0"/>
                <a:cs typeface="Arial" pitchFamily="34" charset="0"/>
              </a:rPr>
              <a:t>:</a:t>
            </a:r>
          </a:p>
          <a:p>
            <a:pPr marL="304800" indent="-304800"/>
            <a:r>
              <a:rPr lang="el-GR" altLang="en-US" sz="2600" b="1" dirty="0" smtClean="0">
                <a:latin typeface="Arial" pitchFamily="34" charset="0"/>
                <a:cs typeface="Arial" pitchFamily="34" charset="0"/>
              </a:rPr>
              <a:t>Μη κερδοσκοπικοί οργανισμοί</a:t>
            </a:r>
            <a:r>
              <a:rPr lang="el-GR" altLang="en-US" sz="2600" dirty="0" smtClean="0">
                <a:latin typeface="Arial" pitchFamily="34" charset="0"/>
                <a:cs typeface="Arial" pitchFamily="34" charset="0"/>
              </a:rPr>
              <a:t> (π.χ. </a:t>
            </a:r>
            <a:r>
              <a:rPr lang="el-GR" altLang="en-US" sz="2600" dirty="0" err="1" smtClean="0">
                <a:latin typeface="Arial" pitchFamily="34" charset="0"/>
                <a:cs typeface="Arial" pitchFamily="34" charset="0"/>
              </a:rPr>
              <a:t>Mozilla</a:t>
            </a:r>
            <a:r>
              <a:rPr lang="el-GR" altLang="en-US" sz="2600" dirty="0" smtClean="0">
                <a:latin typeface="Arial" pitchFamily="34" charset="0"/>
                <a:cs typeface="Arial" pitchFamily="34" charset="0"/>
              </a:rPr>
              <a:t>). Βρίσκονται, κατά κανόνα, στην ιδιοκτησία φιλανθρωπικών ιδρυμάτων.</a:t>
            </a:r>
          </a:p>
          <a:p>
            <a:pPr marL="304800" indent="-304800"/>
            <a:r>
              <a:rPr lang="el-GR" altLang="en-US" sz="2600" dirty="0" smtClean="0">
                <a:latin typeface="Arial" pitchFamily="34" charset="0"/>
                <a:cs typeface="Arial" pitchFamily="34" charset="0"/>
              </a:rPr>
              <a:t>Το </a:t>
            </a:r>
            <a:r>
              <a:rPr lang="el-GR" altLang="en-US" sz="2600" b="1" dirty="0" smtClean="0">
                <a:latin typeface="Arial" pitchFamily="34" charset="0"/>
                <a:cs typeface="Arial" pitchFamily="34" charset="0"/>
              </a:rPr>
              <a:t>συνεργατικό μοντέλο</a:t>
            </a:r>
            <a:r>
              <a:rPr lang="el-GR" altLang="en-US" sz="2600" dirty="0" smtClean="0">
                <a:latin typeface="Arial" pitchFamily="34" charset="0"/>
                <a:cs typeface="Arial" pitchFamily="34" charset="0"/>
              </a:rPr>
              <a:t>, στο οποίο ο οργανισμός ανήκει και διοικείται από τα ανώτερα στελέχη του (</a:t>
            </a:r>
            <a:r>
              <a:rPr lang="el-GR" altLang="en-US" sz="2600" b="1" dirty="0" smtClean="0">
                <a:latin typeface="Arial" pitchFamily="34" charset="0"/>
                <a:cs typeface="Arial" pitchFamily="34" charset="0"/>
              </a:rPr>
              <a:t>συνεργάτες</a:t>
            </a:r>
            <a:r>
              <a:rPr lang="el-GR" altLang="en-US" sz="2600" dirty="0" smtClean="0">
                <a:latin typeface="Arial" pitchFamily="34" charset="0"/>
                <a:cs typeface="Arial" pitchFamily="34" charset="0"/>
              </a:rPr>
              <a:t>), είναι δημοφιλές σε ορισμένα ελεύθερα επαγγέλματα, όπως η δικηγορία και η λογιστική.</a:t>
            </a:r>
          </a:p>
          <a:p>
            <a:pPr marL="304800" indent="-304800"/>
            <a:r>
              <a:rPr lang="el-GR" altLang="en-US" sz="2600" b="1" dirty="0" smtClean="0">
                <a:latin typeface="Arial" pitchFamily="34" charset="0"/>
                <a:cs typeface="Arial" pitchFamily="34" charset="0"/>
              </a:rPr>
              <a:t>Συνεταιριστικές επιχειρήσεις</a:t>
            </a:r>
            <a:r>
              <a:rPr lang="el-GR" altLang="en-US" sz="2600" dirty="0" smtClean="0">
                <a:latin typeface="Arial" pitchFamily="34" charset="0"/>
                <a:cs typeface="Arial" pitchFamily="34" charset="0"/>
              </a:rPr>
              <a:t> (π.χ. John </a:t>
            </a:r>
            <a:r>
              <a:rPr lang="el-GR" altLang="en-US" sz="2600" dirty="0" err="1" smtClean="0">
                <a:latin typeface="Arial" pitchFamily="34" charset="0"/>
                <a:cs typeface="Arial" pitchFamily="34" charset="0"/>
              </a:rPr>
              <a:t>Lewis</a:t>
            </a:r>
            <a:r>
              <a:rPr lang="el-GR" altLang="en-US" sz="2600" dirty="0" smtClean="0">
                <a:latin typeface="Arial" pitchFamily="34" charset="0"/>
                <a:cs typeface="Arial" pitchFamily="34" charset="0"/>
              </a:rPr>
              <a:t>). Η ιδιοκτησία βρίσκεται στα χέρια των πελατών ή των μελών τους. Ενδέχεται να μην μπορούν να αντλήσουν κεφάλαια εύκολα και να εφαρμόζουν συντηρητικές στρατηγικές.</a:t>
            </a:r>
          </a:p>
        </p:txBody>
      </p:sp>
      <p:sp>
        <p:nvSpPr>
          <p:cNvPr id="18437" name="Title 1"/>
          <p:cNvSpPr>
            <a:spLocks/>
          </p:cNvSpPr>
          <p:nvPr/>
        </p:nvSpPr>
        <p:spPr bwMode="auto">
          <a:xfrm>
            <a:off x="457200" y="123825"/>
            <a:ext cx="8229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lgn="ctr">
              <a:defRPr sz="3600" b="1">
                <a:solidFill>
                  <a:schemeClr val="tx1"/>
                </a:solidFill>
                <a:latin typeface="Arial" pitchFamily="34" charset="0"/>
              </a:defRPr>
            </a:lvl1pPr>
            <a:lvl2pPr algn="ctr">
              <a:defRPr sz="3600" b="1">
                <a:solidFill>
                  <a:schemeClr val="tx1"/>
                </a:solidFill>
                <a:latin typeface="Arial" pitchFamily="34" charset="0"/>
              </a:defRPr>
            </a:lvl2pPr>
            <a:lvl3pPr algn="ctr">
              <a:defRPr sz="3600" b="1">
                <a:solidFill>
                  <a:schemeClr val="tx1"/>
                </a:solidFill>
                <a:latin typeface="Arial" pitchFamily="34" charset="0"/>
              </a:defRPr>
            </a:lvl3pPr>
            <a:lvl4pPr algn="ctr">
              <a:defRPr sz="3600" b="1">
                <a:solidFill>
                  <a:schemeClr val="tx1"/>
                </a:solidFill>
                <a:latin typeface="Arial" pitchFamily="34" charset="0"/>
              </a:defRPr>
            </a:lvl4pPr>
            <a:lvl5pPr algn="ctr">
              <a:defRPr sz="3600" b="1">
                <a:solidFill>
                  <a:schemeClr val="tx1"/>
                </a:solidFill>
                <a:latin typeface="Arial" pitchFamily="34" charset="0"/>
              </a:defRPr>
            </a:lvl5pPr>
            <a:lvl6pPr marL="457200" algn="ctr" eaLnBrk="0" fontAlgn="base" hangingPunct="0">
              <a:spcBef>
                <a:spcPct val="0"/>
              </a:spcBef>
              <a:spcAft>
                <a:spcPct val="0"/>
              </a:spcAft>
              <a:defRPr sz="3600" b="1">
                <a:solidFill>
                  <a:schemeClr val="tx1"/>
                </a:solidFill>
                <a:latin typeface="Arial" pitchFamily="34" charset="0"/>
              </a:defRPr>
            </a:lvl6pPr>
            <a:lvl7pPr marL="914400" algn="ctr" eaLnBrk="0" fontAlgn="base" hangingPunct="0">
              <a:spcBef>
                <a:spcPct val="0"/>
              </a:spcBef>
              <a:spcAft>
                <a:spcPct val="0"/>
              </a:spcAft>
              <a:defRPr sz="3600" b="1">
                <a:solidFill>
                  <a:schemeClr val="tx1"/>
                </a:solidFill>
                <a:latin typeface="Arial" pitchFamily="34" charset="0"/>
              </a:defRPr>
            </a:lvl7pPr>
            <a:lvl8pPr marL="1371600" algn="ctr" eaLnBrk="0" fontAlgn="base" hangingPunct="0">
              <a:spcBef>
                <a:spcPct val="0"/>
              </a:spcBef>
              <a:spcAft>
                <a:spcPct val="0"/>
              </a:spcAft>
              <a:defRPr sz="3600" b="1">
                <a:solidFill>
                  <a:schemeClr val="tx1"/>
                </a:solidFill>
                <a:latin typeface="Arial" pitchFamily="34" charset="0"/>
              </a:defRPr>
            </a:lvl8pPr>
            <a:lvl9pPr marL="1828800" algn="ctr" eaLnBrk="0" fontAlgn="base" hangingPunct="0">
              <a:spcBef>
                <a:spcPct val="0"/>
              </a:spcBef>
              <a:spcAft>
                <a:spcPct val="0"/>
              </a:spcAft>
              <a:defRPr sz="3600" b="1">
                <a:solidFill>
                  <a:schemeClr val="tx1"/>
                </a:solidFill>
                <a:latin typeface="Arial" pitchFamily="34" charset="0"/>
              </a:defRPr>
            </a:lvl9pPr>
          </a:lstStyle>
          <a:p>
            <a:pPr algn="l"/>
            <a:r>
              <a:rPr lang="el-GR" altLang="en-US" b="0" dirty="0">
                <a:solidFill>
                  <a:schemeClr val="tx2"/>
                </a:solidFill>
                <a:latin typeface="Franklin Gothic Book" pitchFamily="34" charset="0"/>
              </a:rPr>
              <a:t>Ιδιοκτησιακά μοντέλα (7)</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2057400"/>
            <a:ext cx="6400800" cy="1600200"/>
          </a:xfrm>
        </p:spPr>
        <p:txBody>
          <a:bodyPr>
            <a:normAutofit/>
          </a:bodyPr>
          <a:lstStyle/>
          <a:p>
            <a:r>
              <a:rPr lang="el-GR" sz="3600" dirty="0" smtClean="0">
                <a:solidFill>
                  <a:srgbClr val="C00000"/>
                </a:solidFill>
              </a:rPr>
              <a:t>Κεφάλαιο </a:t>
            </a:r>
            <a:r>
              <a:rPr lang="en-US" sz="3600" dirty="0" smtClean="0">
                <a:solidFill>
                  <a:srgbClr val="C00000"/>
                </a:solidFill>
              </a:rPr>
              <a:t>4</a:t>
            </a:r>
            <a:endParaRPr lang="en-US" sz="3600" dirty="0" smtClean="0">
              <a:solidFill>
                <a:srgbClr val="C00000"/>
              </a:solidFill>
            </a:endParaRPr>
          </a:p>
          <a:p>
            <a:r>
              <a:rPr lang="el-GR" altLang="en-US" sz="3600" dirty="0" smtClean="0">
                <a:solidFill>
                  <a:srgbClr val="C00000"/>
                </a:solidFill>
                <a:cs typeface="Arial" charset="0"/>
              </a:rPr>
              <a:t>Στρατηγικός σκοπός</a:t>
            </a:r>
            <a:endParaRPr lang="en-US" sz="3600" dirty="0">
              <a:solidFill>
                <a:srgbClr val="C00000"/>
              </a:solidFill>
            </a:endParaRPr>
          </a:p>
        </p:txBody>
      </p:sp>
      <p:sp>
        <p:nvSpPr>
          <p:cNvPr id="2" name="Title 1"/>
          <p:cNvSpPr>
            <a:spLocks noGrp="1"/>
          </p:cNvSpPr>
          <p:nvPr>
            <p:ph type="ctrTitle"/>
          </p:nvPr>
        </p:nvSpPr>
        <p:spPr>
          <a:xfrm>
            <a:off x="5092337" y="5486400"/>
            <a:ext cx="4038600" cy="1143000"/>
          </a:xfrm>
        </p:spPr>
        <p:txBody>
          <a:bodyPr/>
          <a:lstStyle/>
          <a:p>
            <a:r>
              <a:rPr lang="en-US" dirty="0" smtClean="0"/>
              <a:t>Chapter 2</a:t>
            </a:r>
            <a:endParaRPr lang="en-US" dirty="0"/>
          </a:p>
        </p:txBody>
      </p:sp>
    </p:spTree>
    <p:extLst>
      <p:ext uri="{BB962C8B-B14F-4D97-AF65-F5344CB8AC3E}">
        <p14:creationId xmlns="" xmlns:p14="http://schemas.microsoft.com/office/powerpoint/2010/main" val="2069588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60350"/>
            <a:ext cx="8229600" cy="641350"/>
          </a:xfrm>
        </p:spPr>
        <p:txBody>
          <a:bodyPr>
            <a:normAutofit fontScale="90000"/>
          </a:bodyPr>
          <a:lstStyle/>
          <a:p>
            <a:pPr eaLnBrk="1" hangingPunct="1"/>
            <a:r>
              <a:rPr lang="el-GR" altLang="en-US" dirty="0" smtClean="0">
                <a:latin typeface="Franklin Gothic Book" pitchFamily="34" charset="0"/>
              </a:rPr>
              <a:t>Εταιρική διακυβέρνηση</a:t>
            </a:r>
          </a:p>
        </p:txBody>
      </p:sp>
      <p:sp>
        <p:nvSpPr>
          <p:cNvPr id="19459" name="Content Placeholder 2"/>
          <p:cNvSpPr>
            <a:spLocks noGrp="1"/>
          </p:cNvSpPr>
          <p:nvPr>
            <p:ph sz="quarter" idx="1"/>
          </p:nvPr>
        </p:nvSpPr>
        <p:spPr>
          <a:xfrm>
            <a:off x="493713" y="1341438"/>
            <a:ext cx="8229600" cy="3841750"/>
          </a:xfrm>
        </p:spPr>
        <p:txBody>
          <a:bodyPr>
            <a:normAutofit/>
          </a:bodyPr>
          <a:lstStyle/>
          <a:p>
            <a:pPr marL="0" indent="0" eaLnBrk="1" hangingPunct="1">
              <a:buFont typeface="Arial" pitchFamily="34" charset="0"/>
              <a:buNone/>
            </a:pPr>
            <a:r>
              <a:rPr lang="el-GR" altLang="en-US" sz="2800" dirty="0" smtClean="0">
                <a:latin typeface="Arial" pitchFamily="34" charset="0"/>
                <a:cs typeface="Arial" pitchFamily="34" charset="0"/>
              </a:rPr>
              <a:t>Η </a:t>
            </a:r>
            <a:r>
              <a:rPr lang="el-GR" altLang="en-US" sz="2800" b="1" dirty="0" smtClean="0">
                <a:latin typeface="Arial" pitchFamily="34" charset="0"/>
                <a:cs typeface="Arial" pitchFamily="34" charset="0"/>
              </a:rPr>
              <a:t>εταιρική διακυβέρνηση </a:t>
            </a:r>
            <a:r>
              <a:rPr lang="el-GR" altLang="en-US" sz="2800" dirty="0" smtClean="0">
                <a:latin typeface="Arial" pitchFamily="34" charset="0"/>
                <a:cs typeface="Arial" pitchFamily="34" charset="0"/>
              </a:rPr>
              <a:t>σχετίζεται με τις δομές και τα συστήματα ελέγχου με τα οποία τα διοικητικά στελέχη λογοδοτούν στους ιδιοκτήτες του οργανισμού.</a:t>
            </a:r>
          </a:p>
          <a:p>
            <a:pPr marL="0" indent="0">
              <a:buFont typeface="Arial" pitchFamily="34" charset="0"/>
              <a:buNone/>
            </a:pPr>
            <a:r>
              <a:rPr lang="el-GR" altLang="en-US" sz="2800" dirty="0" smtClean="0">
                <a:latin typeface="Arial" pitchFamily="34" charset="0"/>
                <a:cs typeface="Arial" pitchFamily="34" charset="0"/>
              </a:rPr>
              <a:t>Άλλωστε, η ευθυγράμμιση των συμφερόντων των ιδιοκτητών με τις αποφάσεις των διοικητικών στελεχών αποτελεί βασικό κομμάτι για την ανάπτυξη στρατηγικής.</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60350"/>
            <a:ext cx="8229600" cy="1190625"/>
          </a:xfrm>
        </p:spPr>
        <p:txBody>
          <a:bodyPr>
            <a:normAutofit fontScale="90000"/>
          </a:bodyPr>
          <a:lstStyle/>
          <a:p>
            <a:pPr eaLnBrk="1" hangingPunct="1"/>
            <a:r>
              <a:rPr lang="el-GR" altLang="en-US" dirty="0" smtClean="0">
                <a:latin typeface="Franklin Gothic Book" pitchFamily="34" charset="0"/>
              </a:rPr>
              <a:t>Η αυξανόμενη σημασία της εταιρικής διακυβέρνηση</a:t>
            </a:r>
            <a:r>
              <a:rPr lang="en-US" altLang="en-US" dirty="0" smtClean="0">
                <a:latin typeface="Franklin Gothic Book" pitchFamily="34" charset="0"/>
              </a:rPr>
              <a:t>ς</a:t>
            </a:r>
            <a:endParaRPr lang="en-GB" altLang="en-US" dirty="0" smtClean="0">
              <a:latin typeface="Franklin Gothic Book" pitchFamily="34" charset="0"/>
            </a:endParaRPr>
          </a:p>
        </p:txBody>
      </p:sp>
      <p:sp>
        <p:nvSpPr>
          <p:cNvPr id="20483" name="Content Placeholder 2"/>
          <p:cNvSpPr>
            <a:spLocks noGrp="1"/>
          </p:cNvSpPr>
          <p:nvPr>
            <p:ph sz="quarter" idx="1"/>
          </p:nvPr>
        </p:nvSpPr>
        <p:spPr>
          <a:xfrm>
            <a:off x="467544" y="1579563"/>
            <a:ext cx="8540750" cy="4533900"/>
          </a:xfrm>
        </p:spPr>
        <p:txBody>
          <a:bodyPr/>
          <a:lstStyle/>
          <a:p>
            <a:pPr marL="282575" indent="-282575" eaLnBrk="1" hangingPunct="1"/>
            <a:r>
              <a:rPr lang="el-GR" altLang="en-US" sz="2800" b="1" i="1" noProof="1" smtClean="0">
                <a:latin typeface="Arial" pitchFamily="34" charset="0"/>
                <a:cs typeface="Arial" pitchFamily="34" charset="0"/>
              </a:rPr>
              <a:t>Ανάγκη διαχωρισμού της ιδιοκτησίας και της άσκησης διοίκησης </a:t>
            </a:r>
            <a:r>
              <a:rPr lang="el-GR" altLang="en-US" sz="2800" noProof="1" smtClean="0">
                <a:latin typeface="Arial" pitchFamily="34" charset="0"/>
                <a:cs typeface="Arial" pitchFamily="34" charset="0"/>
              </a:rPr>
              <a:t>– προσδιορισμός των διαφορετικών ρόλων.</a:t>
            </a:r>
          </a:p>
          <a:p>
            <a:pPr marL="282575" indent="-282575" eaLnBrk="1" hangingPunct="1"/>
            <a:r>
              <a:rPr lang="el-GR" altLang="en-US" sz="2800" b="1" noProof="1" smtClean="0">
                <a:latin typeface="Arial" pitchFamily="34" charset="0"/>
                <a:cs typeface="Arial" pitchFamily="34" charset="0"/>
              </a:rPr>
              <a:t>Αστοχίες </a:t>
            </a:r>
            <a:r>
              <a:rPr lang="el-GR" altLang="en-US" sz="2800" noProof="1" smtClean="0">
                <a:latin typeface="Arial" pitchFamily="34" charset="0"/>
                <a:cs typeface="Arial" pitchFamily="34" charset="0"/>
              </a:rPr>
              <a:t>στον τομέα της εταιρικής διακυβέρνησης οδήγησαν στην υιοθέτηση καταστροφικών στρατηγικών επιλογών από αρκετές </a:t>
            </a:r>
            <a:r>
              <a:rPr lang="el-GR" altLang="en-US" sz="2800" b="1" noProof="1" smtClean="0">
                <a:latin typeface="Arial" pitchFamily="34" charset="0"/>
                <a:cs typeface="Arial" pitchFamily="34" charset="0"/>
              </a:rPr>
              <a:t>κορυφαίες επιχειρήσεις</a:t>
            </a:r>
            <a:r>
              <a:rPr lang="el-GR" altLang="en-US" sz="2800" dirty="0" smtClean="0">
                <a:latin typeface="Arial" pitchFamily="34" charset="0"/>
                <a:cs typeface="Arial" pitchFamily="34" charset="0"/>
              </a:rPr>
              <a:t> (π.χ. </a:t>
            </a:r>
            <a:r>
              <a:rPr lang="en-US" altLang="en-US" sz="2800" noProof="1" smtClean="0">
                <a:latin typeface="Arial" pitchFamily="34" charset="0"/>
                <a:cs typeface="Arial" pitchFamily="34" charset="0"/>
              </a:rPr>
              <a:t>Enron, Lehman Brothers</a:t>
            </a:r>
            <a:r>
              <a:rPr lang="el-GR" altLang="en-US" sz="2800" dirty="0" smtClean="0">
                <a:latin typeface="Arial" pitchFamily="34" charset="0"/>
                <a:cs typeface="Arial" pitchFamily="34" charset="0"/>
              </a:rPr>
              <a:t>).</a:t>
            </a:r>
            <a:endParaRPr lang="el-GR" altLang="en-US" sz="2800" noProof="1" smtClean="0">
              <a:latin typeface="Arial" pitchFamily="34" charset="0"/>
              <a:cs typeface="Arial" pitchFamily="34" charset="0"/>
            </a:endParaRPr>
          </a:p>
          <a:p>
            <a:pPr marL="282575" indent="-282575" eaLnBrk="1" hangingPunct="1"/>
            <a:r>
              <a:rPr lang="el-GR" altLang="en-US" sz="2800" b="1" i="1" noProof="1" smtClean="0">
                <a:latin typeface="Arial" pitchFamily="34" charset="0"/>
                <a:cs typeface="Arial" pitchFamily="34" charset="0"/>
              </a:rPr>
              <a:t>Αυξημένη λογοδοσία</a:t>
            </a:r>
            <a:r>
              <a:rPr lang="el-GR" altLang="en-US" sz="2800" b="1" noProof="1" smtClean="0">
                <a:latin typeface="Arial" pitchFamily="34" charset="0"/>
                <a:cs typeface="Arial" pitchFamily="34" charset="0"/>
              </a:rPr>
              <a:t> </a:t>
            </a:r>
            <a:r>
              <a:rPr lang="el-GR" altLang="en-US" sz="2800" noProof="1" smtClean="0">
                <a:latin typeface="Arial" pitchFamily="34" charset="0"/>
                <a:cs typeface="Arial" pitchFamily="34" charset="0"/>
              </a:rPr>
              <a:t>σε ευρύτερες ομάδες ενδιαφερομένων και ανάγκη για εταιρική κοινωνική ευθύνη (π.χ. πράσινα ζητήματα).</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84168" y="1604963"/>
            <a:ext cx="2916237" cy="3081337"/>
          </a:xfrm>
        </p:spPr>
        <p:txBody>
          <a:bodyPr>
            <a:noAutofit/>
          </a:bodyPr>
          <a:lstStyle/>
          <a:p>
            <a:pPr eaLnBrk="1" hangingPunct="1"/>
            <a:r>
              <a:rPr lang="el-GR" altLang="en-US" sz="2800" dirty="0" smtClean="0">
                <a:latin typeface="Franklin Gothic Book" pitchFamily="34" charset="0"/>
              </a:rPr>
              <a:t>Η αλυσίδα της εταιρικής διακυβέρνησης: Πλαίσιο λογοδοσίας</a:t>
            </a:r>
            <a:br>
              <a:rPr lang="el-GR" altLang="en-US" sz="2800" dirty="0" smtClean="0">
                <a:latin typeface="Franklin Gothic Book" pitchFamily="34" charset="0"/>
              </a:rPr>
            </a:br>
            <a:r>
              <a:rPr lang="el-GR" altLang="en-US" sz="2800" dirty="0" smtClean="0">
                <a:latin typeface="Franklin Gothic Book" pitchFamily="34" charset="0"/>
              </a:rPr>
              <a:t>(εισηγμένη επιχείρηση)</a:t>
            </a:r>
            <a:endParaRPr lang="en-GB" altLang="en-US" sz="2800" dirty="0" smtClean="0">
              <a:latin typeface="Franklin Gothic Book" pitchFamily="34" charset="0"/>
            </a:endParaRPr>
          </a:p>
        </p:txBody>
      </p:sp>
      <p:pic>
        <p:nvPicPr>
          <p:cNvPr id="21510" name="Picture 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72317" y="405344"/>
            <a:ext cx="5595827" cy="612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323528" y="-171400"/>
            <a:ext cx="8229600" cy="1190626"/>
          </a:xfrm>
        </p:spPr>
        <p:txBody>
          <a:bodyPr>
            <a:normAutofit fontScale="90000"/>
          </a:bodyPr>
          <a:lstStyle/>
          <a:p>
            <a:pPr eaLnBrk="1" hangingPunct="1"/>
            <a:r>
              <a:rPr lang="el-GR" altLang="en-US" dirty="0" smtClean="0">
                <a:latin typeface="Franklin Gothic Book" pitchFamily="34" charset="0"/>
              </a:rPr>
              <a:t>Υποδείγματα εταιρικής διακυβέρνησης</a:t>
            </a:r>
          </a:p>
        </p:txBody>
      </p:sp>
      <p:graphicFrame>
        <p:nvGraphicFramePr>
          <p:cNvPr id="22589" name="Group 61"/>
          <p:cNvGraphicFramePr>
            <a:graphicFrameLocks noGrp="1"/>
          </p:cNvGraphicFramePr>
          <p:nvPr>
            <p:extLst>
              <p:ext uri="{D42A27DB-BD31-4B8C-83A1-F6EECF244321}">
                <p14:modId xmlns:p14="http://schemas.microsoft.com/office/powerpoint/2010/main" xmlns="" val="3809458991"/>
              </p:ext>
            </p:extLst>
          </p:nvPr>
        </p:nvGraphicFramePr>
        <p:xfrm>
          <a:off x="395536" y="1360321"/>
          <a:ext cx="8424935" cy="4876991"/>
        </p:xfrm>
        <a:graphic>
          <a:graphicData uri="http://schemas.openxmlformats.org/drawingml/2006/table">
            <a:tbl>
              <a:tblPr/>
              <a:tblGrid>
                <a:gridCol w="1763712">
                  <a:extLst>
                    <a:ext uri="{9D8B030D-6E8A-4147-A177-3AD203B41FA5}">
                      <a16:colId xmlns:a16="http://schemas.microsoft.com/office/drawing/2014/main" xmlns="" val="20000"/>
                    </a:ext>
                  </a:extLst>
                </a:gridCol>
                <a:gridCol w="3353808">
                  <a:extLst>
                    <a:ext uri="{9D8B030D-6E8A-4147-A177-3AD203B41FA5}">
                      <a16:colId xmlns:a16="http://schemas.microsoft.com/office/drawing/2014/main" xmlns="" val="20001"/>
                    </a:ext>
                  </a:extLst>
                </a:gridCol>
                <a:gridCol w="3307415">
                  <a:extLst>
                    <a:ext uri="{9D8B030D-6E8A-4147-A177-3AD203B41FA5}">
                      <a16:colId xmlns:a16="http://schemas.microsoft.com/office/drawing/2014/main" xmlns="" val="20002"/>
                    </a:ext>
                  </a:extLst>
                </a:gridCol>
              </a:tblGrid>
              <a:tr h="328613">
                <a:tc>
                  <a:txBody>
                    <a:bodyPr/>
                    <a:lstStyle>
                      <a:lvl1pPr>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l-GR" altLang="el-GR"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7556" marR="675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lvl1pPr>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Υ</a:t>
                      </a:r>
                      <a:r>
                        <a:rPr kumimoji="0" lang="el-GR" altLang="el-GR"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πόδειγμα των μετόχων</a:t>
                      </a:r>
                    </a:p>
                  </a:txBody>
                  <a:tcPr marL="67556" marR="675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lvl1pPr>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altLang="el-GR" sz="1400" b="1" i="0" u="none" strike="noStrike" cap="none" normalizeH="0" baseline="0" smtClean="0">
                          <a:ln>
                            <a:noFill/>
                          </a:ln>
                          <a:solidFill>
                            <a:schemeClr val="tx1"/>
                          </a:solidFill>
                          <a:effectLst/>
                          <a:latin typeface="Arial" pitchFamily="34" charset="0"/>
                          <a:cs typeface="Times New Roman" pitchFamily="18" charset="0"/>
                        </a:rPr>
                        <a:t>Υ</a:t>
                      </a:r>
                      <a:r>
                        <a:rPr kumimoji="0" lang="el-GR" altLang="el-GR" sz="14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πόδειγμα των ενδιαφερόμενων μερών</a:t>
                      </a:r>
                    </a:p>
                  </a:txBody>
                  <a:tcPr marL="67556" marR="675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extLst>
                  <a:ext uri="{0D108BD9-81ED-4DB2-BD59-A6C34878D82A}">
                    <a16:rowId xmlns:a16="http://schemas.microsoft.com/office/drawing/2014/main" xmlns="" val="10000"/>
                  </a:ext>
                </a:extLst>
              </a:tr>
              <a:tr h="2103438">
                <a:tc>
                  <a:txBody>
                    <a:bodyPr/>
                    <a:lstStyle>
                      <a:lvl1pPr>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altLang="el-GR" sz="1400" b="1" i="0" u="none" strike="noStrike" cap="none" normalizeH="0" baseline="0" dirty="0" smtClean="0">
                          <a:ln>
                            <a:noFill/>
                          </a:ln>
                          <a:solidFill>
                            <a:schemeClr val="tx1"/>
                          </a:solidFill>
                          <a:effectLst/>
                          <a:latin typeface="Arial" pitchFamily="34" charset="0"/>
                          <a:cs typeface="Times New Roman" pitchFamily="18" charset="0"/>
                        </a:rPr>
                        <a:t>Πλεονεκτήματα</a:t>
                      </a:r>
                    </a:p>
                  </a:txBody>
                  <a:tcPr marL="67556" marR="675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lvl1pPr marL="342900" indent="-342900">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Arial" pitchFamily="34" charset="0"/>
                        </a:defRPr>
                      </a:lvl9pPr>
                    </a:lstStyle>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pPr>
                      <a:r>
                        <a:rPr kumimoji="0" lang="el-GR" altLang="el-GR" sz="1400" b="0" i="0" u="none" strike="noStrike" cap="none" normalizeH="0" baseline="0" smtClean="0">
                          <a:ln>
                            <a:noFill/>
                          </a:ln>
                          <a:solidFill>
                            <a:schemeClr val="tx1"/>
                          </a:solidFill>
                          <a:effectLst/>
                          <a:latin typeface="Arial" pitchFamily="34" charset="0"/>
                          <a:cs typeface="Times New Roman" pitchFamily="18" charset="0"/>
                        </a:rPr>
                        <a:t>Μεγαλύτερες αποδόσεις</a:t>
                      </a:r>
                      <a:endParaRPr kumimoji="0" lang="el-GR" altLang="el-GR" sz="14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pPr>
                      <a:r>
                        <a:rPr kumimoji="0" lang="el-GR" altLang="el-GR" sz="1400" b="0" i="0" u="none" strike="noStrike" cap="none" normalizeH="0" baseline="0" smtClean="0">
                          <a:ln>
                            <a:noFill/>
                          </a:ln>
                          <a:solidFill>
                            <a:schemeClr val="tx1"/>
                          </a:solidFill>
                          <a:effectLst/>
                          <a:latin typeface="Arial" pitchFamily="34" charset="0"/>
                          <a:cs typeface="Times New Roman" pitchFamily="18" charset="0"/>
                        </a:rPr>
                        <a:t>Αυξημένη καινοτομία και επιχειρηματικότητα</a:t>
                      </a:r>
                      <a:endParaRPr kumimoji="0" lang="el-GR" altLang="el-GR" sz="1400" b="0" i="0" u="none" strike="noStrike" cap="none" normalizeH="0" baseline="0" smtClean="0">
                        <a:ln>
                          <a:noFill/>
                        </a:ln>
                        <a:solidFill>
                          <a:schemeClr val="tx1"/>
                        </a:solidFill>
                        <a:effectLst/>
                        <a:latin typeface="Arial" pitchFamily="34" charset="0"/>
                      </a:endParaRPr>
                    </a:p>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pPr>
                      <a:r>
                        <a:rPr kumimoji="0" lang="el-GR" altLang="el-GR" sz="1400" b="0" i="0" u="none" strike="noStrike" cap="none" normalizeH="0" baseline="0" smtClean="0">
                          <a:ln>
                            <a:noFill/>
                          </a:ln>
                          <a:solidFill>
                            <a:schemeClr val="tx1"/>
                          </a:solidFill>
                          <a:effectLst/>
                          <a:latin typeface="Arial" pitchFamily="34" charset="0"/>
                          <a:cs typeface="Times New Roman" pitchFamily="18" charset="0"/>
                        </a:rPr>
                        <a:t>Πιο αντικειμενική λήψη αποφάσεων από τα στελέχη</a:t>
                      </a:r>
                      <a:endParaRPr kumimoji="0" lang="el-GR" altLang="el-GR" sz="1400" b="0" i="0" u="none" strike="noStrike" cap="none" normalizeH="0" baseline="0" smtClean="0">
                        <a:ln>
                          <a:noFill/>
                        </a:ln>
                        <a:solidFill>
                          <a:schemeClr val="tx1"/>
                        </a:solidFill>
                        <a:effectLst/>
                        <a:latin typeface="Arial" pitchFamily="34" charset="0"/>
                      </a:endParaRPr>
                    </a:p>
                  </a:txBody>
                  <a:tcPr marL="67556" marR="675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Arial" pitchFamily="34" charset="0"/>
                        </a:defRPr>
                      </a:lvl9pPr>
                    </a:lstStyle>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pPr>
                      <a:r>
                        <a:rPr kumimoji="0" lang="el-GR" altLang="el-GR" sz="1400" b="0" i="0" u="none" strike="noStrike" cap="none" normalizeH="0" baseline="0" smtClean="0">
                          <a:ln>
                            <a:noFill/>
                          </a:ln>
                          <a:solidFill>
                            <a:schemeClr val="tx1"/>
                          </a:solidFill>
                          <a:effectLst/>
                          <a:latin typeface="Arial" pitchFamily="34" charset="0"/>
                          <a:cs typeface="Times New Roman" pitchFamily="18" charset="0"/>
                        </a:rPr>
                        <a:t>Μακροπρόθεσμη λογική</a:t>
                      </a:r>
                      <a:endParaRPr kumimoji="0" lang="el-GR" altLang="el-GR" sz="14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pPr>
                      <a:r>
                        <a:rPr kumimoji="0" lang="el-GR" altLang="el-GR" sz="1400" b="0" i="0" u="none" strike="noStrike" cap="none" normalizeH="0" baseline="0" smtClean="0">
                          <a:ln>
                            <a:noFill/>
                          </a:ln>
                          <a:solidFill>
                            <a:schemeClr val="tx1"/>
                          </a:solidFill>
                          <a:effectLst/>
                          <a:latin typeface="Arial" pitchFamily="34" charset="0"/>
                          <a:cs typeface="Times New Roman" pitchFamily="18" charset="0"/>
                        </a:rPr>
                        <a:t>Μικρότερος κίνδυνος από απερίσκεπτες αποφάσεις</a:t>
                      </a:r>
                    </a:p>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pPr>
                      <a:r>
                        <a:rPr kumimoji="0" lang="el-GR" altLang="el-GR" sz="1400" b="0" i="0" u="none" strike="noStrike" cap="none" normalizeH="0" baseline="0" smtClean="0">
                          <a:ln>
                            <a:noFill/>
                          </a:ln>
                          <a:solidFill>
                            <a:schemeClr val="tx1"/>
                          </a:solidFill>
                          <a:effectLst/>
                          <a:latin typeface="Arial" pitchFamily="34" charset="0"/>
                          <a:cs typeface="Times New Roman" pitchFamily="18" charset="0"/>
                        </a:rPr>
                        <a:t>Μικρότερη πίεση στα στελέχη για άμεσα αποτελέσματα</a:t>
                      </a:r>
                      <a:endParaRPr kumimoji="0" lang="el-GR" altLang="el-GR" sz="1400" b="0" i="0" u="none" strike="noStrike" cap="none" normalizeH="0" baseline="0" smtClean="0">
                        <a:ln>
                          <a:noFill/>
                        </a:ln>
                        <a:solidFill>
                          <a:schemeClr val="tx1"/>
                        </a:solidFill>
                        <a:effectLst/>
                        <a:latin typeface="Arial" pitchFamily="34" charset="0"/>
                      </a:endParaRPr>
                    </a:p>
                  </a:txBody>
                  <a:tcPr marL="67556" marR="675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282825">
                <a:tc>
                  <a:txBody>
                    <a:bodyPr/>
                    <a:lstStyle>
                      <a:lvl1pPr>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altLang="el-GR" sz="1400" b="1" i="0" u="none" strike="noStrike" cap="none" normalizeH="0" baseline="0" smtClean="0">
                          <a:ln>
                            <a:noFill/>
                          </a:ln>
                          <a:solidFill>
                            <a:schemeClr val="tx1"/>
                          </a:solidFill>
                          <a:effectLst/>
                          <a:latin typeface="Arial" pitchFamily="34" charset="0"/>
                          <a:cs typeface="Times New Roman" pitchFamily="18" charset="0"/>
                        </a:rPr>
                        <a:t>Μειονεκτήματα</a:t>
                      </a:r>
                    </a:p>
                  </a:txBody>
                  <a:tcPr marL="67556" marR="675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lvl1pPr marL="342900" indent="-342900">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Arial" pitchFamily="34" charset="0"/>
                        </a:defRPr>
                      </a:lvl9pPr>
                    </a:lstStyle>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pPr>
                      <a:r>
                        <a:rPr kumimoji="0" lang="el-GR" altLang="el-GR" sz="1400" b="0" i="0" u="none" strike="noStrike" cap="none" normalizeH="0" baseline="0" smtClean="0">
                          <a:ln>
                            <a:noFill/>
                          </a:ln>
                          <a:solidFill>
                            <a:schemeClr val="tx1"/>
                          </a:solidFill>
                          <a:effectLst/>
                          <a:latin typeface="Arial" pitchFamily="34" charset="0"/>
                          <a:cs typeface="Times New Roman" pitchFamily="18" charset="0"/>
                        </a:rPr>
                        <a:t>Ασθενής παρακολούθηση</a:t>
                      </a:r>
                      <a:endParaRPr kumimoji="0" lang="el-GR" altLang="el-GR" sz="14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pPr>
                      <a:r>
                        <a:rPr kumimoji="0" lang="el-GR" altLang="el-GR" sz="1400" b="0" i="0" u="none" strike="noStrike" cap="none" normalizeH="0" baseline="0" smtClean="0">
                          <a:ln>
                            <a:noFill/>
                          </a:ln>
                          <a:solidFill>
                            <a:schemeClr val="tx1"/>
                          </a:solidFill>
                          <a:effectLst/>
                          <a:latin typeface="Arial" pitchFamily="34" charset="0"/>
                          <a:cs typeface="Times New Roman" pitchFamily="18" charset="0"/>
                        </a:rPr>
                        <a:t>Αδυναμία των μικρομετόχων</a:t>
                      </a:r>
                      <a:endParaRPr kumimoji="0" lang="el-GR" altLang="el-GR" sz="1400" b="0" i="0" u="none" strike="noStrike" cap="none" normalizeH="0" baseline="0" smtClean="0">
                        <a:ln>
                          <a:noFill/>
                        </a:ln>
                        <a:solidFill>
                          <a:schemeClr val="tx1"/>
                        </a:solidFill>
                        <a:effectLst/>
                        <a:latin typeface="Arial" pitchFamily="34" charset="0"/>
                      </a:endParaRPr>
                    </a:p>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pPr>
                      <a:r>
                        <a:rPr kumimoji="0" lang="el-GR" altLang="el-GR" sz="1400" b="0" i="0" u="none" strike="noStrike" cap="none" normalizeH="0" baseline="0" smtClean="0">
                          <a:ln>
                            <a:noFill/>
                          </a:ln>
                          <a:solidFill>
                            <a:schemeClr val="tx1"/>
                          </a:solidFill>
                          <a:effectLst/>
                          <a:latin typeface="Arial" pitchFamily="34" charset="0"/>
                          <a:cs typeface="Times New Roman" pitchFamily="18" charset="0"/>
                        </a:rPr>
                        <a:t>Βραχυπρόθεσμη προσέγγιση</a:t>
                      </a:r>
                    </a:p>
                  </a:txBody>
                  <a:tcPr marL="67556" marR="675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Arial" pitchFamily="34" charset="0"/>
                        </a:defRPr>
                      </a:lvl9pPr>
                    </a:lstStyle>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pPr>
                      <a:r>
                        <a:rPr kumimoji="0" lang="el-GR" altLang="el-GR" sz="1400" b="0" i="0" u="none" strike="noStrike" cap="none" normalizeH="0" baseline="0" dirty="0" smtClean="0">
                          <a:ln>
                            <a:noFill/>
                          </a:ln>
                          <a:solidFill>
                            <a:schemeClr val="tx1"/>
                          </a:solidFill>
                          <a:effectLst/>
                          <a:latin typeface="Arial" pitchFamily="34" charset="0"/>
                          <a:cs typeface="Times New Roman" pitchFamily="18" charset="0"/>
                        </a:rPr>
                        <a:t>Αδυναμία στη λήψη αποφάσεων</a:t>
                      </a:r>
                      <a:endParaRPr kumimoji="0" lang="el-GR" altLang="el-GR"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pPr>
                      <a:r>
                        <a:rPr kumimoji="0" lang="el-GR" altLang="el-GR" sz="1400" b="0" i="0" u="none" strike="noStrike" cap="none" normalizeH="0" baseline="0" dirty="0" smtClean="0">
                          <a:ln>
                            <a:noFill/>
                          </a:ln>
                          <a:solidFill>
                            <a:schemeClr val="tx1"/>
                          </a:solidFill>
                          <a:effectLst/>
                          <a:latin typeface="Arial" pitchFamily="34" charset="0"/>
                          <a:cs typeface="Times New Roman" pitchFamily="18" charset="0"/>
                        </a:rPr>
                        <a:t>Μη αποδοτικές επενδύσεις</a:t>
                      </a:r>
                      <a:endParaRPr kumimoji="0" lang="el-GR" altLang="el-GR" sz="1400" b="0" i="0" u="none" strike="noStrike" cap="none" normalizeH="0" baseline="0" dirty="0" smtClean="0">
                        <a:ln>
                          <a:noFill/>
                        </a:ln>
                        <a:solidFill>
                          <a:schemeClr val="tx1"/>
                        </a:solidFill>
                        <a:effectLst/>
                        <a:latin typeface="Arial" pitchFamily="34" charset="0"/>
                      </a:endParaRPr>
                    </a:p>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pPr>
                      <a:r>
                        <a:rPr kumimoji="0" lang="el-GR" altLang="el-GR" sz="1400" b="0" i="0" u="none" strike="noStrike" cap="none" normalizeH="0" baseline="0" dirty="0" smtClean="0">
                          <a:ln>
                            <a:noFill/>
                          </a:ln>
                          <a:solidFill>
                            <a:schemeClr val="tx1"/>
                          </a:solidFill>
                          <a:effectLst/>
                          <a:latin typeface="Arial" pitchFamily="34" charset="0"/>
                          <a:cs typeface="Times New Roman" pitchFamily="18" charset="0"/>
                        </a:rPr>
                        <a:t>Χαμηλά επίπεδα καινοτομίας και επιχειρηματικότητας</a:t>
                      </a:r>
                    </a:p>
                  </a:txBody>
                  <a:tcPr marL="67556" marR="6755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60350"/>
            <a:ext cx="8229600" cy="641350"/>
          </a:xfrm>
        </p:spPr>
        <p:txBody>
          <a:bodyPr>
            <a:normAutofit fontScale="90000"/>
          </a:bodyPr>
          <a:lstStyle/>
          <a:p>
            <a:r>
              <a:rPr lang="el-GR" altLang="en-US" dirty="0" smtClean="0">
                <a:latin typeface="Franklin Gothic Book" pitchFamily="34" charset="0"/>
              </a:rPr>
              <a:t>Ομάδες ενδιαφερόμενων μερών</a:t>
            </a:r>
          </a:p>
        </p:txBody>
      </p:sp>
      <p:sp>
        <p:nvSpPr>
          <p:cNvPr id="23555" name="Content Placeholder 2"/>
          <p:cNvSpPr>
            <a:spLocks noGrp="1"/>
          </p:cNvSpPr>
          <p:nvPr>
            <p:ph sz="quarter" idx="1"/>
          </p:nvPr>
        </p:nvSpPr>
        <p:spPr>
          <a:xfrm>
            <a:off x="250825" y="1196975"/>
            <a:ext cx="8713788" cy="5218113"/>
          </a:xfrm>
        </p:spPr>
        <p:txBody>
          <a:bodyPr/>
          <a:lstStyle/>
          <a:p>
            <a:pPr marL="298450" indent="-298450"/>
            <a:r>
              <a:rPr lang="el-GR" altLang="en-US" sz="2800" dirty="0" smtClean="0">
                <a:latin typeface="Arial" pitchFamily="34" charset="0"/>
                <a:cs typeface="Arial" pitchFamily="34" charset="0"/>
              </a:rPr>
              <a:t>Υπάρχουν εσωτερικά ενδιαφερόμενα μέρη (π.χ. στελέχη, εργαζόμενοι) και εξωτερικά ενδιαφερόμενα μέρη.</a:t>
            </a:r>
          </a:p>
          <a:p>
            <a:pPr marL="298450" indent="-298450"/>
            <a:r>
              <a:rPr lang="el-GR" altLang="en-US" sz="2800" dirty="0" smtClean="0">
                <a:latin typeface="Arial" pitchFamily="34" charset="0"/>
                <a:cs typeface="Arial" pitchFamily="34" charset="0"/>
              </a:rPr>
              <a:t>Τα εξωτερικά ενδιαφερόμενα μέρη μπορούν να χωριστούν σε τέσσερις κατηγορίες:</a:t>
            </a:r>
          </a:p>
          <a:p>
            <a:pPr lvl="1" indent="-444500"/>
            <a:r>
              <a:rPr lang="el-GR" altLang="en-US" dirty="0" smtClean="0">
                <a:latin typeface="Arial" pitchFamily="34" charset="0"/>
                <a:cs typeface="Arial" pitchFamily="34" charset="0"/>
              </a:rPr>
              <a:t>Ενδιαφερόμενα μέρη οικονομικού χαρακτήρα.</a:t>
            </a:r>
            <a:endParaRPr lang="el-GR" altLang="en-US" sz="2600" b="1" i="1" dirty="0" smtClean="0">
              <a:latin typeface="Arial" pitchFamily="34" charset="0"/>
              <a:cs typeface="Arial" pitchFamily="34" charset="0"/>
            </a:endParaRPr>
          </a:p>
          <a:p>
            <a:pPr lvl="1" indent="-444500"/>
            <a:r>
              <a:rPr lang="el-GR" altLang="en-US" dirty="0" smtClean="0">
                <a:latin typeface="Arial" pitchFamily="34" charset="0"/>
                <a:cs typeface="Arial" pitchFamily="34" charset="0"/>
              </a:rPr>
              <a:t>Ενδιαφερόμενα μέρη κοινωνικού/πολιτικού χαρακτήρα.</a:t>
            </a:r>
          </a:p>
          <a:p>
            <a:pPr lvl="1" indent="-444500"/>
            <a:r>
              <a:rPr lang="el-GR" altLang="en-US" dirty="0" smtClean="0">
                <a:latin typeface="Arial" pitchFamily="34" charset="0"/>
                <a:cs typeface="Arial" pitchFamily="34" charset="0"/>
              </a:rPr>
              <a:t>Ενδιαφερόμενα μέρη τεχνολογικού χαρακτήρα.</a:t>
            </a:r>
          </a:p>
          <a:p>
            <a:pPr lvl="1" indent="-444500"/>
            <a:r>
              <a:rPr lang="el-GR" altLang="en-US" dirty="0" smtClean="0">
                <a:latin typeface="Arial" pitchFamily="34" charset="0"/>
                <a:cs typeface="Arial" pitchFamily="34" charset="0"/>
              </a:rPr>
              <a:t>Ενδιαφερόμενα μέρη που ανήκουν στην τοπική κοινότητα.</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Title 1"/>
          <p:cNvSpPr>
            <a:spLocks noGrp="1"/>
          </p:cNvSpPr>
          <p:nvPr>
            <p:ph type="title"/>
          </p:nvPr>
        </p:nvSpPr>
        <p:spPr>
          <a:xfrm>
            <a:off x="252536" y="749648"/>
            <a:ext cx="9144000" cy="519112"/>
          </a:xfrm>
        </p:spPr>
        <p:txBody>
          <a:bodyPr>
            <a:noAutofit/>
          </a:bodyPr>
          <a:lstStyle/>
          <a:p>
            <a:pPr eaLnBrk="1" hangingPunct="1"/>
            <a:r>
              <a:rPr lang="el-GR" altLang="en-US" sz="3600" dirty="0" smtClean="0">
                <a:latin typeface="Franklin Gothic Book" pitchFamily="34" charset="0"/>
              </a:rPr>
              <a:t>Τα ενδιαφερόμενα μέρη ενός μεγάλου οργανισμού</a:t>
            </a:r>
            <a:endParaRPr lang="en-GB" altLang="en-US" sz="3600" dirty="0" smtClean="0">
              <a:latin typeface="Franklin Gothic Book" pitchFamily="34" charset="0"/>
            </a:endParaRPr>
          </a:p>
        </p:txBody>
      </p:sp>
      <p:pic>
        <p:nvPicPr>
          <p:cNvPr id="24582" name="Picture 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403648" y="1412776"/>
            <a:ext cx="6212445" cy="468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329283"/>
            <a:ext cx="8229600" cy="579437"/>
          </a:xfrm>
        </p:spPr>
        <p:txBody>
          <a:bodyPr>
            <a:noAutofit/>
          </a:bodyPr>
          <a:lstStyle/>
          <a:p>
            <a:pPr eaLnBrk="1" hangingPunct="1"/>
            <a:r>
              <a:rPr lang="el-GR" altLang="en-US" sz="3600" dirty="0" smtClean="0">
                <a:latin typeface="Franklin Gothic Book" pitchFamily="34" charset="0"/>
              </a:rPr>
              <a:t>Χαρτογράφηση ενδιαφερόμενων μερών</a:t>
            </a:r>
          </a:p>
        </p:txBody>
      </p:sp>
      <p:sp>
        <p:nvSpPr>
          <p:cNvPr id="25603" name="Content Placeholder 2"/>
          <p:cNvSpPr>
            <a:spLocks noGrp="1"/>
          </p:cNvSpPr>
          <p:nvPr>
            <p:ph sz="quarter" idx="1"/>
          </p:nvPr>
        </p:nvSpPr>
        <p:spPr>
          <a:xfrm>
            <a:off x="500063" y="1196752"/>
            <a:ext cx="8229600" cy="4756150"/>
          </a:xfrm>
        </p:spPr>
        <p:txBody>
          <a:bodyPr>
            <a:normAutofit/>
          </a:bodyPr>
          <a:lstStyle/>
          <a:p>
            <a:pPr marL="0" indent="0" eaLnBrk="1" hangingPunct="1">
              <a:buFont typeface="Arial" pitchFamily="34" charset="0"/>
              <a:buNone/>
            </a:pPr>
            <a:r>
              <a:rPr lang="el-GR" altLang="en-US" sz="2800" dirty="0" smtClean="0">
                <a:latin typeface="Arial" pitchFamily="34" charset="0"/>
                <a:cs typeface="Arial" pitchFamily="34" charset="0"/>
              </a:rPr>
              <a:t>Η </a:t>
            </a:r>
            <a:r>
              <a:rPr lang="el-GR" altLang="en-US" sz="2800" b="1" dirty="0" smtClean="0">
                <a:latin typeface="Arial" pitchFamily="34" charset="0"/>
                <a:cs typeface="Arial" pitchFamily="34" charset="0"/>
              </a:rPr>
              <a:t>χαρτογράφηση των ενδιαφερόμενων μερών</a:t>
            </a:r>
            <a:r>
              <a:rPr lang="el-GR" altLang="en-US" sz="2800" dirty="0" smtClean="0">
                <a:latin typeface="Arial" pitchFamily="34" charset="0"/>
                <a:cs typeface="Arial" pitchFamily="34" charset="0"/>
              </a:rPr>
              <a:t> χρησιμοποιείται για την κατανόηση της επίδρασης που έχουν διάφορες ομάδες ενδιαφερομένων σε έναν οργανισμό.</a:t>
            </a:r>
          </a:p>
          <a:p>
            <a:pPr marL="0" indent="0" eaLnBrk="1" hangingPunct="1">
              <a:buFont typeface="Arial" pitchFamily="34" charset="0"/>
              <a:buNone/>
            </a:pPr>
            <a:r>
              <a:rPr lang="el-GR" altLang="en-US" sz="2800" dirty="0" smtClean="0">
                <a:latin typeface="Arial" pitchFamily="34" charset="0"/>
                <a:cs typeface="Arial" pitchFamily="34" charset="0"/>
              </a:rPr>
              <a:t>Η χαρτογράφηση των ενδιαφερόμενων μερών πραγματοποιείται στη βάση: (α) της ισχύος που διαθέτουν και (β) του βαθμού ενδιαφέροντος που είναι πιθανό να επιδείξουν στην υποστήριξη ή την υπονόμευση μιας στρατηγικής κατεύθυνσης.</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3968"/>
            <a:ext cx="8229600" cy="1066800"/>
          </a:xfrm>
        </p:spPr>
        <p:txBody>
          <a:bodyPr>
            <a:noAutofit/>
          </a:bodyPr>
          <a:lstStyle/>
          <a:p>
            <a:pPr eaLnBrk="1" hangingPunct="1"/>
            <a:r>
              <a:rPr lang="el-GR" altLang="en-US" sz="3600" dirty="0" smtClean="0">
                <a:latin typeface="Franklin Gothic Book" pitchFamily="34" charset="0"/>
              </a:rPr>
              <a:t>Χαρτογράφηση ενδιαφερομένων μερών: πίνακας ισχύος / ενδιαφέροντος</a:t>
            </a:r>
            <a:endParaRPr lang="en-GB" altLang="en-US" sz="3600" dirty="0" smtClean="0">
              <a:latin typeface="Franklin Gothic Book" pitchFamily="34" charset="0"/>
            </a:endParaRPr>
          </a:p>
        </p:txBody>
      </p:sp>
      <p:pic>
        <p:nvPicPr>
          <p:cNvPr id="26630" name="Picture 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381058" y="1629304"/>
            <a:ext cx="5855238" cy="453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60350"/>
            <a:ext cx="8229600" cy="641350"/>
          </a:xfrm>
        </p:spPr>
        <p:txBody>
          <a:bodyPr>
            <a:normAutofit fontScale="90000"/>
          </a:bodyPr>
          <a:lstStyle/>
          <a:p>
            <a:pPr eaLnBrk="1" hangingPunct="1"/>
            <a:r>
              <a:rPr lang="el-GR" altLang="en-US" dirty="0" smtClean="0">
                <a:latin typeface="Franklin Gothic Book" pitchFamily="34" charset="0"/>
              </a:rPr>
              <a:t>Ζητήματα της χαρτογράφησης</a:t>
            </a:r>
          </a:p>
        </p:txBody>
      </p:sp>
      <p:sp>
        <p:nvSpPr>
          <p:cNvPr id="27651" name="Content Placeholder 2"/>
          <p:cNvSpPr>
            <a:spLocks noGrp="1"/>
          </p:cNvSpPr>
          <p:nvPr>
            <p:ph sz="quarter" idx="1"/>
          </p:nvPr>
        </p:nvSpPr>
        <p:spPr>
          <a:xfrm>
            <a:off x="250825" y="1124744"/>
            <a:ext cx="8713788" cy="5045075"/>
          </a:xfrm>
        </p:spPr>
        <p:txBody>
          <a:bodyPr/>
          <a:lstStyle/>
          <a:p>
            <a:pPr marL="282575" indent="-282575" eaLnBrk="1" hangingPunct="1">
              <a:lnSpc>
                <a:spcPct val="90000"/>
              </a:lnSpc>
              <a:spcBef>
                <a:spcPct val="15000"/>
              </a:spcBef>
            </a:pPr>
            <a:r>
              <a:rPr lang="el-GR" altLang="en-US" sz="2800" dirty="0" smtClean="0">
                <a:latin typeface="Arial" pitchFamily="34" charset="0"/>
                <a:cs typeface="Arial" pitchFamily="34" charset="0"/>
              </a:rPr>
              <a:t>Αναγνώριση των ομάδων εκείνων που ενδέχεται να εμποδίσουν ή να διευκολύνουν τη μελλοντική στρατηγική κατεύθυνση. Και με βάση αυτό, προσδιορισμό των απαραίτητων δράσεων ως ανταπόκριση στην πιθανή στάση των συγκεκριμένων ομάδων ενδιαφερομένων.</a:t>
            </a:r>
          </a:p>
          <a:p>
            <a:pPr marL="282575" indent="-282575"/>
            <a:r>
              <a:rPr lang="el-GR" altLang="en-US" sz="2800" dirty="0" smtClean="0">
                <a:latin typeface="Arial" pitchFamily="34" charset="0"/>
                <a:cs typeface="Arial" pitchFamily="34" charset="0"/>
              </a:rPr>
              <a:t>Προσδιορισμό της δυνατότητας ή της επιθυμίας για μετακίνηση μιας ομάδας ενδιαφερομένων σε διαφορετικό τεταρτημόριο. Για παράδειγμα, προσπάθεια για περιορισμό της επιρροής των βασικών «παικτών» (παίκτες-</a:t>
            </a:r>
            <a:r>
              <a:rPr lang="el-GR" altLang="en-US" sz="2800" dirty="0" err="1" smtClean="0">
                <a:latin typeface="Arial" pitchFamily="34" charset="0"/>
                <a:cs typeface="Arial" pitchFamily="34" charset="0"/>
              </a:rPr>
              <a:t>κλειδιά</a:t>
            </a:r>
            <a:r>
              <a:rPr lang="el-GR" altLang="en-US" sz="2800" dirty="0" smtClean="0">
                <a:latin typeface="Arial" pitchFamily="34" charset="0"/>
                <a:cs typeface="Arial" pitchFamily="34" charset="0"/>
              </a:rPr>
              <a:t>) με μετακίνησή τους σε άλλο τεταρτημόριο.</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60350"/>
            <a:ext cx="8229600" cy="641350"/>
          </a:xfrm>
        </p:spPr>
        <p:txBody>
          <a:bodyPr>
            <a:normAutofit fontScale="90000"/>
          </a:bodyPr>
          <a:lstStyle/>
          <a:p>
            <a:pPr eaLnBrk="1" hangingPunct="1"/>
            <a:r>
              <a:rPr lang="el-GR" altLang="en-US" dirty="0" smtClean="0">
                <a:latin typeface="Franklin Gothic Book" pitchFamily="34" charset="0"/>
              </a:rPr>
              <a:t>Εταιρική Κοινωνική Ευθύνη</a:t>
            </a:r>
          </a:p>
        </p:txBody>
      </p:sp>
      <p:sp>
        <p:nvSpPr>
          <p:cNvPr id="28675" name="Content Placeholder 2"/>
          <p:cNvSpPr>
            <a:spLocks noGrp="1"/>
          </p:cNvSpPr>
          <p:nvPr>
            <p:ph sz="quarter" idx="1"/>
          </p:nvPr>
        </p:nvSpPr>
        <p:spPr>
          <a:xfrm>
            <a:off x="503238" y="1350963"/>
            <a:ext cx="8245475" cy="4598987"/>
          </a:xfrm>
        </p:spPr>
        <p:txBody>
          <a:bodyPr>
            <a:normAutofit lnSpcReduction="10000"/>
          </a:bodyPr>
          <a:lstStyle/>
          <a:p>
            <a:pPr marL="0" indent="0" eaLnBrk="1" hangingPunct="1">
              <a:buFont typeface="Arial" pitchFamily="34" charset="0"/>
              <a:buNone/>
            </a:pPr>
            <a:r>
              <a:rPr lang="el-GR" altLang="en-US" sz="2800" dirty="0" smtClean="0">
                <a:latin typeface="Arial" pitchFamily="34" charset="0"/>
                <a:cs typeface="Arial" pitchFamily="34" charset="0"/>
              </a:rPr>
              <a:t>Η </a:t>
            </a:r>
            <a:r>
              <a:rPr lang="el-GR" altLang="en-US" sz="2800" b="1" dirty="0" smtClean="0">
                <a:latin typeface="Arial" pitchFamily="34" charset="0"/>
                <a:cs typeface="Arial" pitchFamily="34" charset="0"/>
              </a:rPr>
              <a:t>Εταιρική Κοινωνική Ευθύνη</a:t>
            </a:r>
            <a:r>
              <a:rPr lang="el-GR" altLang="en-US" sz="2800" dirty="0" smtClean="0">
                <a:latin typeface="Arial" pitchFamily="34" charset="0"/>
                <a:cs typeface="Arial" pitchFamily="34" charset="0"/>
              </a:rPr>
              <a:t> (ΕΚΕ) αποτελεί τη δέσμευση ενός οργανισμού «να συμπεριφέρεται με ηθικό τρόπο, να συνεισφέρει στην οικονομική ανάπτυξη και, παράλληλα, να βελτιώνει την ποιότητα ζωής των εργαζομένων, των οικογενειών τους, της τοπικής κοινωνίας, και της ευρύτερης κοινωνίας γενικότερα</a:t>
            </a:r>
            <a:r>
              <a:rPr lang="el-GR" altLang="en-US" sz="2800" dirty="0" smtClean="0">
                <a:latin typeface="Arial" pitchFamily="34" charset="0"/>
                <a:cs typeface="Arial" pitchFamily="34" charset="0"/>
              </a:rPr>
              <a:t>».</a:t>
            </a:r>
            <a:r>
              <a:rPr lang="el-GR" altLang="en-US" sz="2800" baseline="30000" dirty="0" smtClean="0">
                <a:latin typeface="Arial" pitchFamily="34" charset="0"/>
                <a:cs typeface="Arial" pitchFamily="34" charset="0"/>
              </a:rPr>
              <a:t>1</a:t>
            </a:r>
          </a:p>
          <a:p>
            <a:pPr marL="0" indent="0" eaLnBrk="1" hangingPunct="1"/>
            <a:endParaRPr lang="el-GR" altLang="en-US" sz="3000" dirty="0" smtClean="0">
              <a:latin typeface="Arial" pitchFamily="34" charset="0"/>
              <a:cs typeface="Arial" pitchFamily="34" charset="0"/>
            </a:endParaRPr>
          </a:p>
          <a:p>
            <a:pPr marL="0" indent="0" eaLnBrk="1" hangingPunct="1">
              <a:buFont typeface="Arial" pitchFamily="34" charset="0"/>
              <a:buNone/>
            </a:pPr>
            <a:r>
              <a:rPr lang="el-GR" altLang="en-US" sz="2000" dirty="0" smtClean="0">
                <a:latin typeface="Arial" pitchFamily="34" charset="0"/>
                <a:cs typeface="Arial" pitchFamily="34" charset="0"/>
              </a:rPr>
              <a:t>	</a:t>
            </a:r>
            <a:endParaRPr lang="el-GR" altLang="en-US" sz="2000" baseline="30000" dirty="0" smtClean="0">
              <a:latin typeface="Arial" pitchFamily="34" charset="0"/>
              <a:cs typeface="Arial" pitchFamily="34" charset="0"/>
            </a:endParaRPr>
          </a:p>
          <a:p>
            <a:pPr marL="0" indent="0" eaLnBrk="1" hangingPunct="1">
              <a:buFont typeface="Arial" pitchFamily="34" charset="0"/>
              <a:buNone/>
            </a:pPr>
            <a:endParaRPr lang="el-GR" altLang="en-US" sz="2000" baseline="30000" dirty="0" smtClean="0">
              <a:latin typeface="Arial" pitchFamily="34" charset="0"/>
              <a:cs typeface="Arial" pitchFamily="34" charset="0"/>
            </a:endParaRPr>
          </a:p>
          <a:p>
            <a:pPr marL="0" indent="0" eaLnBrk="1" hangingPunct="1">
              <a:buFont typeface="Arial" pitchFamily="34" charset="0"/>
              <a:buNone/>
            </a:pPr>
            <a:r>
              <a:rPr lang="el-GR" altLang="en-US" sz="2000" baseline="30000" dirty="0" smtClean="0">
                <a:latin typeface="Arial" pitchFamily="34" charset="0"/>
                <a:cs typeface="Arial" pitchFamily="34" charset="0"/>
              </a:rPr>
              <a:t>1</a:t>
            </a:r>
            <a:r>
              <a:rPr lang="el-GR" altLang="en-US" sz="2000" dirty="0" smtClean="0">
                <a:latin typeface="Arial" pitchFamily="34" charset="0"/>
                <a:cs typeface="Arial" pitchFamily="34" charset="0"/>
              </a:rPr>
              <a:t> </a:t>
            </a:r>
            <a:r>
              <a:rPr lang="el-GR" altLang="en-US" sz="1800" dirty="0" err="1" smtClean="0">
                <a:latin typeface="Arial" pitchFamily="34" charset="0"/>
                <a:cs typeface="Arial" pitchFamily="34" charset="0"/>
              </a:rPr>
              <a:t>World</a:t>
            </a:r>
            <a:r>
              <a:rPr lang="el-GR" altLang="en-US" sz="1800" dirty="0" smtClean="0">
                <a:latin typeface="Arial" pitchFamily="34" charset="0"/>
                <a:cs typeface="Arial" pitchFamily="34" charset="0"/>
              </a:rPr>
              <a:t> </a:t>
            </a:r>
            <a:r>
              <a:rPr lang="el-GR" altLang="en-US" sz="1800" dirty="0" err="1" smtClean="0">
                <a:latin typeface="Arial" pitchFamily="34" charset="0"/>
                <a:cs typeface="Arial" pitchFamily="34" charset="0"/>
              </a:rPr>
              <a:t>Business</a:t>
            </a:r>
            <a:r>
              <a:rPr lang="el-GR" altLang="en-US" sz="1800" dirty="0" smtClean="0">
                <a:latin typeface="Arial" pitchFamily="34" charset="0"/>
                <a:cs typeface="Arial" pitchFamily="34" charset="0"/>
              </a:rPr>
              <a:t> </a:t>
            </a:r>
            <a:r>
              <a:rPr lang="el-GR" altLang="en-US" sz="1800" dirty="0" err="1" smtClean="0">
                <a:latin typeface="Arial" pitchFamily="34" charset="0"/>
                <a:cs typeface="Arial" pitchFamily="34" charset="0"/>
              </a:rPr>
              <a:t>Council</a:t>
            </a:r>
            <a:r>
              <a:rPr lang="el-GR" altLang="en-US" sz="1800" dirty="0" smtClean="0">
                <a:latin typeface="Arial" pitchFamily="34" charset="0"/>
                <a:cs typeface="Arial" pitchFamily="34" charset="0"/>
              </a:rPr>
              <a:t> </a:t>
            </a:r>
            <a:r>
              <a:rPr lang="el-GR" altLang="en-US" sz="1800" dirty="0" err="1" smtClean="0">
                <a:latin typeface="Arial" pitchFamily="34" charset="0"/>
                <a:cs typeface="Arial" pitchFamily="34" charset="0"/>
              </a:rPr>
              <a:t>for</a:t>
            </a:r>
            <a:r>
              <a:rPr lang="el-GR" altLang="en-US" sz="1800" dirty="0" smtClean="0">
                <a:latin typeface="Arial" pitchFamily="34" charset="0"/>
                <a:cs typeface="Arial" pitchFamily="34" charset="0"/>
              </a:rPr>
              <a:t> </a:t>
            </a:r>
            <a:r>
              <a:rPr lang="el-GR" altLang="en-US" sz="1800" dirty="0" err="1" smtClean="0">
                <a:latin typeface="Arial" pitchFamily="34" charset="0"/>
                <a:cs typeface="Arial" pitchFamily="34" charset="0"/>
              </a:rPr>
              <a:t>Sustainable</a:t>
            </a:r>
            <a:r>
              <a:rPr lang="el-GR" altLang="en-US" sz="1800" dirty="0" smtClean="0">
                <a:latin typeface="Arial" pitchFamily="34" charset="0"/>
                <a:cs typeface="Arial" pitchFamily="34" charset="0"/>
              </a:rPr>
              <a:t> </a:t>
            </a:r>
            <a:r>
              <a:rPr lang="el-GR" altLang="en-US" sz="1800" dirty="0" err="1" smtClean="0">
                <a:latin typeface="Arial" pitchFamily="34" charset="0"/>
                <a:cs typeface="Arial" pitchFamily="34" charset="0"/>
              </a:rPr>
              <a:t>Development</a:t>
            </a:r>
            <a:r>
              <a:rPr lang="el-GR" altLang="en-US" sz="1800" dirty="0" smtClean="0">
                <a:latin typeface="Arial" pitchFamily="34" charset="0"/>
                <a:cs typeface="Arial" pitchFamily="34" charset="0"/>
              </a:rPr>
              <a: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457200" y="266700"/>
            <a:ext cx="8229600" cy="641350"/>
          </a:xfrm>
        </p:spPr>
        <p:txBody>
          <a:bodyPr>
            <a:normAutofit fontScale="90000"/>
          </a:bodyPr>
          <a:lstStyle/>
          <a:p>
            <a:pPr eaLnBrk="1" hangingPunct="1"/>
            <a:r>
              <a:rPr lang="el-GR" altLang="en-US" dirty="0" smtClean="0">
                <a:latin typeface="Franklin Gothic Book" pitchFamily="34" charset="0"/>
              </a:rPr>
              <a:t>Μαθησιακά αποτελέσματα</a:t>
            </a:r>
            <a:endParaRPr lang="en-US" altLang="en-US" dirty="0" smtClean="0">
              <a:latin typeface="Franklin Gothic Book" pitchFamily="34" charset="0"/>
            </a:endParaRPr>
          </a:p>
        </p:txBody>
      </p:sp>
      <p:sp>
        <p:nvSpPr>
          <p:cNvPr id="295941" name="Rectangle 5"/>
          <p:cNvSpPr>
            <a:spLocks noGrp="1" noChangeArrowheads="1"/>
          </p:cNvSpPr>
          <p:nvPr>
            <p:ph sz="quarter" idx="1"/>
          </p:nvPr>
        </p:nvSpPr>
        <p:spPr>
          <a:xfrm>
            <a:off x="395288" y="1052513"/>
            <a:ext cx="8588375" cy="5459412"/>
          </a:xfrm>
        </p:spPr>
        <p:txBody>
          <a:bodyPr>
            <a:normAutofit lnSpcReduction="10000"/>
          </a:bodyPr>
          <a:lstStyle/>
          <a:p>
            <a:pPr marL="268288" indent="-268288">
              <a:lnSpc>
                <a:spcPct val="90000"/>
              </a:lnSpc>
              <a:buFont typeface="Arial" pitchFamily="34" charset="0"/>
              <a:buNone/>
            </a:pPr>
            <a:r>
              <a:rPr lang="el-GR" altLang="el-GR" sz="2400" u="sng" dirty="0" smtClean="0">
                <a:latin typeface="Arial" pitchFamily="34" charset="0"/>
                <a:cs typeface="Arial" pitchFamily="34" charset="0"/>
              </a:rPr>
              <a:t>Έπειτα από τη μελέτη του συγκεκριμένου κεφαλαίου, θα είστε σε θέση να</a:t>
            </a:r>
            <a:r>
              <a:rPr lang="el-GR" altLang="el-GR" sz="2400" dirty="0" smtClean="0">
                <a:latin typeface="Arial" pitchFamily="34" charset="0"/>
                <a:cs typeface="Arial" pitchFamily="34" charset="0"/>
              </a:rPr>
              <a:t>:</a:t>
            </a:r>
          </a:p>
          <a:p>
            <a:pPr marL="268288" indent="-268288">
              <a:lnSpc>
                <a:spcPct val="90000"/>
              </a:lnSpc>
            </a:pPr>
            <a:r>
              <a:rPr lang="el-GR" altLang="el-GR" sz="2400" dirty="0" smtClean="0">
                <a:latin typeface="Arial" pitchFamily="34" charset="0"/>
                <a:cs typeface="Arial" pitchFamily="34" charset="0"/>
              </a:rPr>
              <a:t>Αξιολογείτε τον στρατηγικό σκοπό ενός οργανισμού (αποστολή, όραμα, αξίες, στόχοι).</a:t>
            </a:r>
          </a:p>
          <a:p>
            <a:pPr marL="268288" indent="-268288">
              <a:lnSpc>
                <a:spcPct val="90000"/>
              </a:lnSpc>
            </a:pPr>
            <a:r>
              <a:rPr lang="el-GR" altLang="el-GR" sz="2400" dirty="0" smtClean="0">
                <a:latin typeface="Arial" pitchFamily="34" charset="0"/>
                <a:cs typeface="Arial" pitchFamily="34" charset="0"/>
              </a:rPr>
              <a:t>Αναγνωρίζετε την επίδραση της ιδιοκτησιακής δομής στον στρατηγικό σκοπό.</a:t>
            </a:r>
          </a:p>
          <a:p>
            <a:pPr marL="268288" indent="-268288">
              <a:lnSpc>
                <a:spcPct val="90000"/>
              </a:lnSpc>
            </a:pPr>
            <a:r>
              <a:rPr lang="el-GR" altLang="el-GR" sz="2400" dirty="0" smtClean="0">
                <a:latin typeface="Arial" pitchFamily="34" charset="0"/>
                <a:cs typeface="Arial" pitchFamily="34" charset="0"/>
              </a:rPr>
              <a:t>Κατανοείτε τα διάφορα ζητήματα διακυβέρνησης που υφίστανται σε έναν οργανισμό.</a:t>
            </a:r>
          </a:p>
          <a:p>
            <a:pPr marL="268288" indent="-268288">
              <a:lnSpc>
                <a:spcPct val="90000"/>
              </a:lnSpc>
            </a:pPr>
            <a:r>
              <a:rPr lang="el-GR" altLang="el-GR" sz="2400" dirty="0" smtClean="0">
                <a:latin typeface="Arial" pitchFamily="34" charset="0"/>
                <a:cs typeface="Arial" pitchFamily="34" charset="0"/>
              </a:rPr>
              <a:t>Πραγματοποιείτε ανάλυση των ενδιαφερόμενων μερών, προκειμένου να αναγνωρίζετε την επιρροή που έχουν οι διάφορες ομάδες ενδιαφερομένων σε έναν οργανισμό.</a:t>
            </a:r>
          </a:p>
          <a:p>
            <a:pPr marL="268288" indent="-268288">
              <a:lnSpc>
                <a:spcPct val="90000"/>
              </a:lnSpc>
            </a:pPr>
            <a:r>
              <a:rPr lang="el-GR" altLang="el-GR" sz="2400" dirty="0" smtClean="0">
                <a:latin typeface="Arial" pitchFamily="34" charset="0"/>
                <a:cs typeface="Arial" pitchFamily="34" charset="0"/>
              </a:rPr>
              <a:t>Αναγνωρίζετε τις διαφορετικές στάσεις των οργανισμών απέναντι στην έννοια της Εταιρικής Κοινωνικής Ευθύνης.</a:t>
            </a:r>
          </a:p>
          <a:p>
            <a:pPr marL="268288" indent="-268288">
              <a:lnSpc>
                <a:spcPct val="90000"/>
              </a:lnSpc>
            </a:pPr>
            <a:r>
              <a:rPr lang="el-GR" altLang="el-GR" sz="2400" dirty="0" smtClean="0">
                <a:latin typeface="Arial" pitchFamily="34" charset="0"/>
                <a:cs typeface="Arial" pitchFamily="34" charset="0"/>
              </a:rPr>
              <a:t>Κατανοήσετε πώς η </a:t>
            </a:r>
            <a:r>
              <a:rPr lang="el-GR" altLang="el-GR" sz="2400" dirty="0" err="1" smtClean="0">
                <a:latin typeface="Arial" pitchFamily="34" charset="0"/>
                <a:cs typeface="Arial" pitchFamily="34" charset="0"/>
              </a:rPr>
              <a:t>οργανωσιακή</a:t>
            </a:r>
            <a:r>
              <a:rPr lang="el-GR" altLang="el-GR" sz="2400" dirty="0" smtClean="0">
                <a:latin typeface="Arial" pitchFamily="34" charset="0"/>
                <a:cs typeface="Arial" pitchFamily="34" charset="0"/>
              </a:rPr>
              <a:t> κουλτούρα μπορεί να επηρεάσει τον σκοπό και τη στρατηγική ενός οργανισμού</a:t>
            </a:r>
            <a:r>
              <a:rPr lang="en-US" altLang="el-GR" sz="2400" dirty="0" smtClean="0">
                <a:latin typeface="Arial" pitchFamily="34" charset="0"/>
                <a:cs typeface="Arial" pitchFamily="34" charset="0"/>
              </a:rPr>
              <a:t>.</a:t>
            </a:r>
            <a:endParaRPr lang="en-GB" altLang="el-GR" sz="240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title"/>
          </p:nvPr>
        </p:nvSpPr>
        <p:spPr>
          <a:xfrm>
            <a:off x="432048" y="836712"/>
            <a:ext cx="7740352" cy="519113"/>
          </a:xfrm>
        </p:spPr>
        <p:txBody>
          <a:bodyPr>
            <a:noAutofit/>
          </a:bodyPr>
          <a:lstStyle/>
          <a:p>
            <a:r>
              <a:rPr lang="el-GR" altLang="en-US" sz="3600" dirty="0" smtClean="0">
                <a:latin typeface="Franklin Gothic Book" pitchFamily="34" charset="0"/>
              </a:rPr>
              <a:t>Προσεγγίσεις εταιρικής κοινωνικής ευθύνης (1)</a:t>
            </a:r>
          </a:p>
        </p:txBody>
      </p:sp>
      <p:sp>
        <p:nvSpPr>
          <p:cNvPr id="29699" name="Content Placeholder 2"/>
          <p:cNvSpPr>
            <a:spLocks noGrp="1"/>
          </p:cNvSpPr>
          <p:nvPr>
            <p:ph sz="quarter" idx="1"/>
          </p:nvPr>
        </p:nvSpPr>
        <p:spPr>
          <a:xfrm>
            <a:off x="322138" y="1556792"/>
            <a:ext cx="8642350" cy="4140200"/>
          </a:xfrm>
        </p:spPr>
        <p:txBody>
          <a:bodyPr>
            <a:noAutofit/>
          </a:bodyPr>
          <a:lstStyle/>
          <a:p>
            <a:pPr marL="288925" indent="-288925"/>
            <a:r>
              <a:rPr lang="el-GR" altLang="el-GR" sz="2800" dirty="0" smtClean="0">
                <a:latin typeface="Arial" pitchFamily="34" charset="0"/>
                <a:cs typeface="Arial" pitchFamily="34" charset="0"/>
              </a:rPr>
              <a:t>Η </a:t>
            </a:r>
            <a:r>
              <a:rPr lang="el-GR" altLang="el-GR" sz="2800" b="1" dirty="0" smtClean="0">
                <a:latin typeface="Arial" pitchFamily="34" charset="0"/>
                <a:cs typeface="Arial" pitchFamily="34" charset="0"/>
              </a:rPr>
              <a:t>προσέγγιση της απόλυτης ελευθερίας</a:t>
            </a:r>
            <a:r>
              <a:rPr lang="el-GR" altLang="el-GR" sz="2800" dirty="0" smtClean="0">
                <a:latin typeface="Arial" pitchFamily="34" charset="0"/>
                <a:cs typeface="Arial" pitchFamily="34" charset="0"/>
              </a:rPr>
              <a:t> (</a:t>
            </a:r>
            <a:r>
              <a:rPr lang="el-GR" altLang="el-GR" sz="2800" dirty="0" err="1" smtClean="0">
                <a:latin typeface="Arial" pitchFamily="34" charset="0"/>
                <a:cs typeface="Arial" pitchFamily="34" charset="0"/>
              </a:rPr>
              <a:t>laissez</a:t>
            </a:r>
            <a:r>
              <a:rPr lang="el-GR" altLang="el-GR" sz="2800" dirty="0" smtClean="0">
                <a:latin typeface="Arial" pitchFamily="34" charset="0"/>
                <a:cs typeface="Arial" pitchFamily="34" charset="0"/>
              </a:rPr>
              <a:t>-</a:t>
            </a:r>
            <a:r>
              <a:rPr lang="el-GR" altLang="el-GR" sz="2800" dirty="0" err="1" smtClean="0">
                <a:latin typeface="Arial" pitchFamily="34" charset="0"/>
                <a:cs typeface="Arial" pitchFamily="34" charset="0"/>
              </a:rPr>
              <a:t>faire</a:t>
            </a:r>
            <a:r>
              <a:rPr lang="el-GR" altLang="el-GR" sz="2800" dirty="0" smtClean="0">
                <a:latin typeface="Arial" pitchFamily="34" charset="0"/>
                <a:cs typeface="Arial" pitchFamily="34" charset="0"/>
              </a:rPr>
              <a:t>) των επιχειρήσεων αντιπροσωπεύει μια ακραία στάση: οι μοναδικές υποχρεώσεις μιας επιχείρησης είναι η επίτευξη κερδών και η υπεράσπιση των συμφερόντων των μετόχων.</a:t>
            </a:r>
          </a:p>
          <a:p>
            <a:pPr marL="288925" indent="-288925"/>
            <a:r>
              <a:rPr lang="el-GR" altLang="el-GR" sz="2800" dirty="0" smtClean="0">
                <a:latin typeface="Arial" pitchFamily="34" charset="0"/>
                <a:cs typeface="Arial" pitchFamily="34" charset="0"/>
              </a:rPr>
              <a:t>Η </a:t>
            </a:r>
            <a:r>
              <a:rPr lang="el-GR" altLang="el-GR" sz="2800" b="1" dirty="0" smtClean="0">
                <a:latin typeface="Arial" pitchFamily="34" charset="0"/>
                <a:cs typeface="Arial" pitchFamily="34" charset="0"/>
              </a:rPr>
              <a:t>πεφωτισμένη ιδιοτέλεια</a:t>
            </a:r>
            <a:r>
              <a:rPr lang="el-GR" altLang="el-GR" sz="2800" dirty="0" smtClean="0">
                <a:latin typeface="Arial" pitchFamily="34" charset="0"/>
                <a:cs typeface="Arial" pitchFamily="34" charset="0"/>
              </a:rPr>
              <a:t> (έννοια «δανεισμένη» από τον </a:t>
            </a:r>
            <a:r>
              <a:rPr lang="el-GR" altLang="el-GR" sz="2800" dirty="0" err="1" smtClean="0">
                <a:latin typeface="Arial" pitchFamily="34" charset="0"/>
                <a:cs typeface="Arial" pitchFamily="34" charset="0"/>
              </a:rPr>
              <a:t>Adam</a:t>
            </a:r>
            <a:r>
              <a:rPr lang="el-GR" altLang="el-GR" sz="2800" dirty="0" smtClean="0">
                <a:latin typeface="Arial" pitchFamily="34" charset="0"/>
                <a:cs typeface="Arial" pitchFamily="34" charset="0"/>
              </a:rPr>
              <a:t> </a:t>
            </a:r>
            <a:r>
              <a:rPr lang="el-GR" altLang="el-GR" sz="2800" dirty="0" err="1" smtClean="0">
                <a:latin typeface="Arial" pitchFamily="34" charset="0"/>
                <a:cs typeface="Arial" pitchFamily="34" charset="0"/>
              </a:rPr>
              <a:t>Smith</a:t>
            </a:r>
            <a:r>
              <a:rPr lang="el-GR" altLang="el-GR" sz="2800" dirty="0" smtClean="0">
                <a:latin typeface="Arial" pitchFamily="34" charset="0"/>
                <a:cs typeface="Arial" pitchFamily="34" charset="0"/>
              </a:rPr>
              <a:t>) υποστηρίζει ότι είναι δυνατόν να προκύψουν μακροχρόνια οικονομικά οφέλη από τη σωστή διαχείριση των σχέσεων ενός οργανισμού με τα ενδιαφερόμενα μέρη.</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Title 1"/>
          <p:cNvSpPr>
            <a:spLocks noGrp="1"/>
          </p:cNvSpPr>
          <p:nvPr>
            <p:ph type="title" idx="4294967295"/>
          </p:nvPr>
        </p:nvSpPr>
        <p:spPr>
          <a:xfrm>
            <a:off x="395536" y="821655"/>
            <a:ext cx="8028384" cy="519113"/>
          </a:xfrm>
        </p:spPr>
        <p:txBody>
          <a:bodyPr>
            <a:noAutofit/>
          </a:bodyPr>
          <a:lstStyle/>
          <a:p>
            <a:r>
              <a:rPr lang="el-GR" altLang="en-US" sz="3600" dirty="0" smtClean="0">
                <a:latin typeface="Franklin Gothic Book" pitchFamily="34" charset="0"/>
              </a:rPr>
              <a:t>Προσεγγίσεις εταιρικής κοινωνικής ευθύνης (2)</a:t>
            </a:r>
          </a:p>
        </p:txBody>
      </p:sp>
      <p:sp>
        <p:nvSpPr>
          <p:cNvPr id="108547" name="Content Placeholder 2"/>
          <p:cNvSpPr>
            <a:spLocks noGrp="1"/>
          </p:cNvSpPr>
          <p:nvPr>
            <p:ph idx="4294967295"/>
          </p:nvPr>
        </p:nvSpPr>
        <p:spPr>
          <a:xfrm>
            <a:off x="322138" y="1484784"/>
            <a:ext cx="8642350" cy="4140200"/>
          </a:xfrm>
        </p:spPr>
        <p:txBody>
          <a:bodyPr>
            <a:noAutofit/>
          </a:bodyPr>
          <a:lstStyle/>
          <a:p>
            <a:pPr marL="288925" indent="-288925"/>
            <a:r>
              <a:rPr lang="el-GR" altLang="el-GR" sz="2800" dirty="0" smtClean="0">
                <a:latin typeface="Arial" pitchFamily="34" charset="0"/>
                <a:cs typeface="Arial" pitchFamily="34" charset="0"/>
              </a:rPr>
              <a:t>Σύμφωνα με το </a:t>
            </a:r>
            <a:r>
              <a:rPr lang="el-GR" altLang="el-GR" sz="2800" b="1" dirty="0" smtClean="0">
                <a:latin typeface="Arial" pitchFamily="34" charset="0"/>
                <a:cs typeface="Arial" pitchFamily="34" charset="0"/>
              </a:rPr>
              <a:t>μοντέλο της συλλογικής αλληλεπίδρασης</a:t>
            </a:r>
            <a:r>
              <a:rPr lang="el-GR" altLang="el-GR" sz="2800" dirty="0" smtClean="0">
                <a:latin typeface="Arial" pitchFamily="34" charset="0"/>
                <a:cs typeface="Arial" pitchFamily="34" charset="0"/>
              </a:rPr>
              <a:t>, τα συμφέροντα και οι προσδοκίες των ενδιαφερόμενων μερών θα πρέπει να λαμβάνονται και εκείνα υπόψη στη διαμόρφωση του στρατηγικού σκοπού και της στρατηγικής κατεύθυνσης ενός οργανισμού.</a:t>
            </a:r>
          </a:p>
          <a:p>
            <a:pPr marL="288925" indent="-288925"/>
            <a:r>
              <a:rPr lang="el-GR" altLang="el-GR" sz="2800" dirty="0" smtClean="0">
                <a:latin typeface="Arial" pitchFamily="34" charset="0"/>
                <a:cs typeface="Arial" pitchFamily="34" charset="0"/>
              </a:rPr>
              <a:t>Τέλος, οι οργανισμοί που ανήκουν στην κατηγορία των </a:t>
            </a:r>
            <a:r>
              <a:rPr lang="el-GR" altLang="el-GR" sz="2800" b="1" dirty="0" smtClean="0">
                <a:latin typeface="Arial" pitchFamily="34" charset="0"/>
                <a:cs typeface="Arial" pitchFamily="34" charset="0"/>
              </a:rPr>
              <a:t>διαμορφωτών της κοινωνίας</a:t>
            </a:r>
            <a:r>
              <a:rPr lang="el-GR" altLang="el-GR" sz="2800" dirty="0" smtClean="0">
                <a:latin typeface="Arial" pitchFamily="34" charset="0"/>
                <a:cs typeface="Arial" pitchFamily="34" charset="0"/>
              </a:rPr>
              <a:t> θεωρούν ότι τα οικονομικά οφέλη αποτελούν δευτερεύουσα σημασίας, ακόμα, και περιορισμό.</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55588"/>
            <a:ext cx="8229600" cy="641350"/>
          </a:xfrm>
        </p:spPr>
        <p:txBody>
          <a:bodyPr>
            <a:normAutofit fontScale="90000"/>
          </a:bodyPr>
          <a:lstStyle/>
          <a:p>
            <a:pPr eaLnBrk="1" hangingPunct="1"/>
            <a:r>
              <a:rPr lang="el-GR" altLang="en-US" dirty="0" err="1" smtClean="0">
                <a:latin typeface="Franklin Gothic Book" pitchFamily="34" charset="0"/>
              </a:rPr>
              <a:t>Οργανωσιακή</a:t>
            </a:r>
            <a:r>
              <a:rPr lang="el-GR" altLang="en-US" dirty="0" smtClean="0">
                <a:latin typeface="Franklin Gothic Book" pitchFamily="34" charset="0"/>
              </a:rPr>
              <a:t> κουλτούρα</a:t>
            </a:r>
          </a:p>
        </p:txBody>
      </p:sp>
      <p:sp>
        <p:nvSpPr>
          <p:cNvPr id="30723" name="Content Placeholder 2"/>
          <p:cNvSpPr>
            <a:spLocks noGrp="1"/>
          </p:cNvSpPr>
          <p:nvPr>
            <p:ph sz="quarter" idx="1"/>
          </p:nvPr>
        </p:nvSpPr>
        <p:spPr>
          <a:xfrm>
            <a:off x="500063" y="1341438"/>
            <a:ext cx="8032377" cy="1920875"/>
          </a:xfrm>
        </p:spPr>
        <p:txBody>
          <a:bodyPr>
            <a:normAutofit/>
          </a:bodyPr>
          <a:lstStyle/>
          <a:p>
            <a:pPr marL="0" indent="0">
              <a:buFont typeface="Arial" pitchFamily="34" charset="0"/>
              <a:buNone/>
            </a:pPr>
            <a:r>
              <a:rPr lang="el-GR" altLang="en-US" sz="2800" dirty="0" smtClean="0">
                <a:latin typeface="Arial" pitchFamily="34" charset="0"/>
                <a:cs typeface="Arial" pitchFamily="34" charset="0"/>
              </a:rPr>
              <a:t>Η </a:t>
            </a:r>
            <a:r>
              <a:rPr lang="el-GR" altLang="en-US" sz="2800" b="1" dirty="0" err="1" smtClean="0">
                <a:latin typeface="Arial" pitchFamily="34" charset="0"/>
                <a:cs typeface="Arial" pitchFamily="34" charset="0"/>
              </a:rPr>
              <a:t>οργανωσιακή</a:t>
            </a:r>
            <a:r>
              <a:rPr lang="el-GR" altLang="en-US" sz="2800" b="1" dirty="0" smtClean="0">
                <a:latin typeface="Arial" pitchFamily="34" charset="0"/>
                <a:cs typeface="Arial" pitchFamily="34" charset="0"/>
              </a:rPr>
              <a:t> κουλτούρα</a:t>
            </a:r>
            <a:r>
              <a:rPr lang="el-GR" altLang="en-US" sz="2800" dirty="0" smtClean="0">
                <a:latin typeface="Arial" pitchFamily="34" charset="0"/>
                <a:cs typeface="Arial" pitchFamily="34" charset="0"/>
              </a:rPr>
              <a:t> αποτελείται από τις στάσεις και τις συμπεριφορές που χαρακτηρίζουν ένα </a:t>
            </a:r>
            <a:r>
              <a:rPr lang="el-GR" altLang="en-US" sz="2800" dirty="0" err="1" smtClean="0">
                <a:latin typeface="Arial" pitchFamily="34" charset="0"/>
                <a:cs typeface="Arial" pitchFamily="34" charset="0"/>
              </a:rPr>
              <a:t>οργανωσιακό</a:t>
            </a:r>
            <a:r>
              <a:rPr lang="el-GR" altLang="en-US" sz="2800" dirty="0" smtClean="0">
                <a:latin typeface="Arial" pitchFamily="34" charset="0"/>
                <a:cs typeface="Arial" pitchFamily="34" charset="0"/>
              </a:rPr>
              <a:t> σύνολο, και οι οποίες θεωρούνται δεδομένες από τα μέλη του.</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a:xfrm>
            <a:off x="467544" y="749647"/>
            <a:ext cx="8316416" cy="519113"/>
          </a:xfrm>
        </p:spPr>
        <p:txBody>
          <a:bodyPr>
            <a:noAutofit/>
          </a:bodyPr>
          <a:lstStyle/>
          <a:p>
            <a:r>
              <a:rPr lang="el-GR" altLang="en-US" sz="3600" dirty="0" smtClean="0">
                <a:latin typeface="Franklin Gothic Book" pitchFamily="34" charset="0"/>
              </a:rPr>
              <a:t>Η επίδραση της κουλτούρας στη στρατηγική (1)</a:t>
            </a:r>
          </a:p>
        </p:txBody>
      </p:sp>
      <p:sp>
        <p:nvSpPr>
          <p:cNvPr id="19459" name="Content Placeholder 2"/>
          <p:cNvSpPr>
            <a:spLocks noGrp="1"/>
          </p:cNvSpPr>
          <p:nvPr>
            <p:ph sz="quarter" idx="1"/>
          </p:nvPr>
        </p:nvSpPr>
        <p:spPr>
          <a:xfrm>
            <a:off x="395733" y="1397149"/>
            <a:ext cx="8640763" cy="5056187"/>
          </a:xfrm>
        </p:spPr>
        <p:txBody>
          <a:bodyPr/>
          <a:lstStyle/>
          <a:p>
            <a:pPr marL="0" indent="0">
              <a:lnSpc>
                <a:spcPts val="3600"/>
              </a:lnSpc>
            </a:pPr>
            <a:r>
              <a:rPr lang="el-GR" altLang="en-US" sz="2800" dirty="0" smtClean="0">
                <a:latin typeface="Arial" pitchFamily="34" charset="0"/>
                <a:cs typeface="Arial" pitchFamily="34" charset="0"/>
              </a:rPr>
              <a:t> Η κουλτούρα δημιουργεί μια κοινή βάση κατανόησης για όλους τους εργαζόμενους: αποτελεί μια </a:t>
            </a:r>
            <a:r>
              <a:rPr lang="el-GR" altLang="en-US" sz="2800" b="1" dirty="0" smtClean="0">
                <a:latin typeface="Arial" pitchFamily="34" charset="0"/>
                <a:cs typeface="Arial" pitchFamily="34" charset="0"/>
              </a:rPr>
              <a:t>«κολλητική ουσία»</a:t>
            </a:r>
            <a:r>
              <a:rPr lang="el-GR" altLang="en-US" sz="2800" dirty="0" smtClean="0">
                <a:latin typeface="Arial" pitchFamily="34" charset="0"/>
                <a:cs typeface="Arial" pitchFamily="34" charset="0"/>
              </a:rPr>
              <a:t> που συνενώνει όλα τα στελέχη ενός οργανισμού. Εάν υπάρχει κοινή συμφωνία για όλα εκείνα που θεωρούνται δεδομένα</a:t>
            </a:r>
            <a:r>
              <a:rPr lang="en-US" altLang="en-US" sz="2800" dirty="0" smtClean="0">
                <a:latin typeface="Arial" pitchFamily="34" charset="0"/>
                <a:cs typeface="Arial" pitchFamily="34" charset="0"/>
              </a:rPr>
              <a:t>,</a:t>
            </a:r>
            <a:r>
              <a:rPr lang="el-GR" altLang="en-US" sz="2800" dirty="0" smtClean="0">
                <a:latin typeface="Arial" pitchFamily="34" charset="0"/>
                <a:cs typeface="Arial" pitchFamily="34" charset="0"/>
              </a:rPr>
              <a:t> ο οργανισμός είναι πολύ πιο εύκολο να διοικηθεί.</a:t>
            </a:r>
          </a:p>
          <a:p>
            <a:pPr marL="0" indent="0"/>
            <a:r>
              <a:rPr lang="el-GR" altLang="en-US" sz="2800" dirty="0" smtClean="0">
                <a:latin typeface="Arial" pitchFamily="34" charset="0"/>
                <a:cs typeface="Arial" pitchFamily="34" charset="0"/>
              </a:rPr>
              <a:t> Η κουλτούρα αποτελεί </a:t>
            </a:r>
            <a:r>
              <a:rPr lang="el-GR" altLang="en-US" sz="2800" b="1" dirty="0" smtClean="0">
                <a:latin typeface="Arial" pitchFamily="34" charset="0"/>
                <a:cs typeface="Arial" pitchFamily="34" charset="0"/>
              </a:rPr>
              <a:t>βάση ανταγωνιστικού πλεονεκτήματος</a:t>
            </a:r>
            <a:r>
              <a:rPr lang="el-GR" altLang="en-US" sz="2800" dirty="0" smtClean="0">
                <a:latin typeface="Arial" pitchFamily="34" charset="0"/>
                <a:cs typeface="Arial" pitchFamily="34" charset="0"/>
              </a:rPr>
              <a:t>. Είναι εφικτό οι ανταγωνιστές να μιμηθούν προϊόντα ή τεχνολογίες. Αλλά είναι πολύ δυσκολότερο να μιμηθούν την </a:t>
            </a:r>
            <a:r>
              <a:rPr lang="el-GR" altLang="en-US" sz="2800" dirty="0" err="1" smtClean="0">
                <a:latin typeface="Arial" pitchFamily="34" charset="0"/>
                <a:cs typeface="Arial" pitchFamily="34" charset="0"/>
              </a:rPr>
              <a:t>οργανωσιακή</a:t>
            </a:r>
            <a:r>
              <a:rPr lang="el-GR" altLang="en-US" sz="2800" dirty="0" smtClean="0">
                <a:latin typeface="Arial" pitchFamily="34" charset="0"/>
                <a:cs typeface="Arial" pitchFamily="34" charset="0"/>
              </a:rPr>
              <a:t> κουλτούρα.</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850" y="1425277"/>
            <a:ext cx="8640763" cy="5172075"/>
          </a:xfrm>
        </p:spPr>
        <p:txBody>
          <a:bodyPr/>
          <a:lstStyle/>
          <a:p>
            <a:pPr marL="0" indent="0">
              <a:lnSpc>
                <a:spcPts val="3600"/>
              </a:lnSpc>
              <a:buFont typeface="Arial" pitchFamily="34" charset="0"/>
              <a:buNone/>
            </a:pPr>
            <a:r>
              <a:rPr lang="el-GR" altLang="en-US" sz="2800" i="1" u="sng" dirty="0" smtClean="0">
                <a:latin typeface="Arial" pitchFamily="34" charset="0"/>
                <a:cs typeface="Arial" pitchFamily="34" charset="0"/>
              </a:rPr>
              <a:t>Υπάρχουν και ορισμένα πιθανά προβλήματα</a:t>
            </a:r>
            <a:r>
              <a:rPr lang="el-GR" altLang="en-US" sz="2800" dirty="0" smtClean="0">
                <a:latin typeface="Arial" pitchFamily="34" charset="0"/>
                <a:cs typeface="Arial" pitchFamily="34" charset="0"/>
              </a:rPr>
              <a:t>:</a:t>
            </a:r>
          </a:p>
          <a:p>
            <a:pPr marL="0" indent="0">
              <a:lnSpc>
                <a:spcPts val="3600"/>
              </a:lnSpc>
            </a:pPr>
            <a:r>
              <a:rPr lang="el-GR" altLang="en-US" sz="2800" dirty="0" smtClean="0">
                <a:latin typeface="Arial" pitchFamily="34" charset="0"/>
                <a:cs typeface="Arial" pitchFamily="34" charset="0"/>
              </a:rPr>
              <a:t> </a:t>
            </a:r>
            <a:r>
              <a:rPr lang="el-GR" altLang="en-US" sz="2800" b="1" dirty="0" smtClean="0">
                <a:latin typeface="Arial" pitchFamily="34" charset="0"/>
                <a:cs typeface="Arial" pitchFamily="34" charset="0"/>
              </a:rPr>
              <a:t>Εγκλωβισμός από την επικρατούσα κουλτούρα</a:t>
            </a:r>
            <a:r>
              <a:rPr lang="el-GR" altLang="en-US" sz="2800" dirty="0" smtClean="0">
                <a:latin typeface="Arial" pitchFamily="34" charset="0"/>
                <a:cs typeface="Arial" pitchFamily="34" charset="0"/>
              </a:rPr>
              <a:t>. Όταν αντιμετωπίζουν περίπλοκες καταστάσεις και πρέπει να λάβουν συγκεκριμένες αποφάσεις, τα διοικητικά στελέχη είναι περισσότερο πιθανό να αναζητήσουν τις λύσεις στη βάση της υπάρχουσας </a:t>
            </a:r>
            <a:r>
              <a:rPr lang="el-GR" altLang="en-US" sz="2800" dirty="0" err="1" smtClean="0">
                <a:latin typeface="Arial" pitchFamily="34" charset="0"/>
                <a:cs typeface="Arial" pitchFamily="34" charset="0"/>
              </a:rPr>
              <a:t>οργανωσιακής</a:t>
            </a:r>
            <a:r>
              <a:rPr lang="el-GR" altLang="en-US" sz="2800" dirty="0" smtClean="0">
                <a:latin typeface="Arial" pitchFamily="34" charset="0"/>
                <a:cs typeface="Arial" pitchFamily="34" charset="0"/>
              </a:rPr>
              <a:t> κουλτούρας.</a:t>
            </a:r>
          </a:p>
          <a:p>
            <a:pPr marL="0" indent="0"/>
            <a:r>
              <a:rPr lang="el-GR" altLang="en-US" sz="2800" b="1" dirty="0" smtClean="0">
                <a:latin typeface="Arial" pitchFamily="34" charset="0"/>
                <a:cs typeface="Arial" pitchFamily="34" charset="0"/>
              </a:rPr>
              <a:t>Διαχείριση της κουλτούρας</a:t>
            </a:r>
            <a:r>
              <a:rPr lang="el-GR" altLang="en-US" sz="2800" dirty="0" smtClean="0">
                <a:latin typeface="Arial" pitchFamily="34" charset="0"/>
                <a:cs typeface="Arial" pitchFamily="34" charset="0"/>
              </a:rPr>
              <a:t>. Επειδή η κουλτούρα είναι δύσκολο να περιγραφεί, να καταγραφεί και να ελεγχθεί, η διαχείρισή της δεν αποτελεί εύκολη υπόθεση.</a:t>
            </a:r>
          </a:p>
        </p:txBody>
      </p:sp>
      <p:sp>
        <p:nvSpPr>
          <p:cNvPr id="32773" name="Title 1"/>
          <p:cNvSpPr>
            <a:spLocks/>
          </p:cNvSpPr>
          <p:nvPr/>
        </p:nvSpPr>
        <p:spPr bwMode="auto">
          <a:xfrm>
            <a:off x="432048" y="68431"/>
            <a:ext cx="644420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lgn="ctr">
              <a:defRPr sz="3600" b="1">
                <a:solidFill>
                  <a:schemeClr val="tx1"/>
                </a:solidFill>
                <a:latin typeface="Arial" pitchFamily="34" charset="0"/>
              </a:defRPr>
            </a:lvl1pPr>
            <a:lvl2pPr algn="ctr">
              <a:defRPr sz="3600" b="1">
                <a:solidFill>
                  <a:schemeClr val="tx1"/>
                </a:solidFill>
                <a:latin typeface="Arial" pitchFamily="34" charset="0"/>
              </a:defRPr>
            </a:lvl2pPr>
            <a:lvl3pPr algn="ctr">
              <a:defRPr sz="3600" b="1">
                <a:solidFill>
                  <a:schemeClr val="tx1"/>
                </a:solidFill>
                <a:latin typeface="Arial" pitchFamily="34" charset="0"/>
              </a:defRPr>
            </a:lvl3pPr>
            <a:lvl4pPr algn="ctr">
              <a:defRPr sz="3600" b="1">
                <a:solidFill>
                  <a:schemeClr val="tx1"/>
                </a:solidFill>
                <a:latin typeface="Arial" pitchFamily="34" charset="0"/>
              </a:defRPr>
            </a:lvl4pPr>
            <a:lvl5pPr algn="ctr">
              <a:defRPr sz="3600" b="1">
                <a:solidFill>
                  <a:schemeClr val="tx1"/>
                </a:solidFill>
                <a:latin typeface="Arial" pitchFamily="34" charset="0"/>
              </a:defRPr>
            </a:lvl5pPr>
            <a:lvl6pPr marL="457200" algn="ctr" eaLnBrk="0" fontAlgn="base" hangingPunct="0">
              <a:spcBef>
                <a:spcPct val="0"/>
              </a:spcBef>
              <a:spcAft>
                <a:spcPct val="0"/>
              </a:spcAft>
              <a:defRPr sz="3600" b="1">
                <a:solidFill>
                  <a:schemeClr val="tx1"/>
                </a:solidFill>
                <a:latin typeface="Arial" pitchFamily="34" charset="0"/>
              </a:defRPr>
            </a:lvl6pPr>
            <a:lvl7pPr marL="914400" algn="ctr" eaLnBrk="0" fontAlgn="base" hangingPunct="0">
              <a:spcBef>
                <a:spcPct val="0"/>
              </a:spcBef>
              <a:spcAft>
                <a:spcPct val="0"/>
              </a:spcAft>
              <a:defRPr sz="3600" b="1">
                <a:solidFill>
                  <a:schemeClr val="tx1"/>
                </a:solidFill>
                <a:latin typeface="Arial" pitchFamily="34" charset="0"/>
              </a:defRPr>
            </a:lvl7pPr>
            <a:lvl8pPr marL="1371600" algn="ctr" eaLnBrk="0" fontAlgn="base" hangingPunct="0">
              <a:spcBef>
                <a:spcPct val="0"/>
              </a:spcBef>
              <a:spcAft>
                <a:spcPct val="0"/>
              </a:spcAft>
              <a:defRPr sz="3600" b="1">
                <a:solidFill>
                  <a:schemeClr val="tx1"/>
                </a:solidFill>
                <a:latin typeface="Arial" pitchFamily="34" charset="0"/>
              </a:defRPr>
            </a:lvl8pPr>
            <a:lvl9pPr marL="1828800" algn="ctr" eaLnBrk="0" fontAlgn="base" hangingPunct="0">
              <a:spcBef>
                <a:spcPct val="0"/>
              </a:spcBef>
              <a:spcAft>
                <a:spcPct val="0"/>
              </a:spcAft>
              <a:defRPr sz="3600" b="1">
                <a:solidFill>
                  <a:schemeClr val="tx1"/>
                </a:solidFill>
                <a:latin typeface="Arial" pitchFamily="34" charset="0"/>
              </a:defRPr>
            </a:lvl9pPr>
          </a:lstStyle>
          <a:p>
            <a:pPr algn="l"/>
            <a:r>
              <a:rPr lang="el-GR" altLang="en-US" b="0" dirty="0">
                <a:solidFill>
                  <a:schemeClr val="tx2"/>
                </a:solidFill>
                <a:latin typeface="Franklin Gothic Book" pitchFamily="34" charset="0"/>
              </a:rPr>
              <a:t>Η επίδραση της κουλτούρας στη στρατηγική </a:t>
            </a:r>
            <a:r>
              <a:rPr lang="el-GR" altLang="en-US" b="0" dirty="0" smtClean="0">
                <a:solidFill>
                  <a:schemeClr val="tx2"/>
                </a:solidFill>
                <a:latin typeface="Franklin Gothic Book" pitchFamily="34" charset="0"/>
              </a:rPr>
              <a:t>(2)</a:t>
            </a:r>
            <a:endParaRPr lang="el-GR" altLang="en-US" b="0" dirty="0">
              <a:solidFill>
                <a:schemeClr val="tx2"/>
              </a:solidFill>
              <a:latin typeface="Franklin Gothic Book"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Content Placeholder 2"/>
          <p:cNvSpPr>
            <a:spLocks noGrp="1"/>
          </p:cNvSpPr>
          <p:nvPr>
            <p:ph sz="quarter" idx="1"/>
          </p:nvPr>
        </p:nvSpPr>
        <p:spPr>
          <a:xfrm>
            <a:off x="468313" y="1270050"/>
            <a:ext cx="8229600" cy="3167062"/>
          </a:xfrm>
        </p:spPr>
        <p:txBody>
          <a:bodyPr/>
          <a:lstStyle/>
          <a:p>
            <a:pPr marL="36513" indent="-36513"/>
            <a:r>
              <a:rPr lang="el-GR" altLang="en-US" sz="2800" dirty="0" smtClean="0">
                <a:latin typeface="Arial" pitchFamily="34" charset="0"/>
                <a:cs typeface="Arial" pitchFamily="34" charset="0"/>
              </a:rPr>
              <a:t> Ο </a:t>
            </a:r>
            <a:r>
              <a:rPr lang="el-GR" altLang="en-US" sz="2800" b="1" dirty="0" smtClean="0">
                <a:latin typeface="Arial" pitchFamily="34" charset="0"/>
                <a:cs typeface="Arial" pitchFamily="34" charset="0"/>
              </a:rPr>
              <a:t>ιστός της κουλτούρας</a:t>
            </a:r>
            <a:r>
              <a:rPr lang="el-GR" altLang="en-US" sz="2800" dirty="0" smtClean="0">
                <a:latin typeface="Arial" pitchFamily="34" charset="0"/>
                <a:cs typeface="Arial" pitchFamily="34" charset="0"/>
              </a:rPr>
              <a:t> αποτελεί ένα εργαλείο ανάλυσης της κουλτούρας.</a:t>
            </a:r>
          </a:p>
          <a:p>
            <a:pPr marL="36513" indent="-36513"/>
            <a:r>
              <a:rPr lang="el-GR" altLang="en-US" sz="2800" dirty="0" smtClean="0">
                <a:latin typeface="Arial" pitchFamily="34" charset="0"/>
                <a:cs typeface="Arial" pitchFamily="34" charset="0"/>
              </a:rPr>
              <a:t> Πιο συγκεκριμένα, αποτυπώνει τις </a:t>
            </a:r>
            <a:r>
              <a:rPr lang="el-GR" altLang="en-US" sz="2800" dirty="0" err="1" smtClean="0">
                <a:latin typeface="Arial" pitchFamily="34" charset="0"/>
                <a:cs typeface="Arial" pitchFamily="34" charset="0"/>
              </a:rPr>
              <a:t>συμπεριφορικές</a:t>
            </a:r>
            <a:r>
              <a:rPr lang="el-GR" altLang="en-US" sz="2800" dirty="0" smtClean="0">
                <a:latin typeface="Arial" pitchFamily="34" charset="0"/>
                <a:cs typeface="Arial" pitchFamily="34" charset="0"/>
              </a:rPr>
              <a:t>, υλικές και συμβολικές διαστάσεις της κουλτούρας, οι οποίες επηρεάζουν ή επηρεάζονται από το «</a:t>
            </a:r>
            <a:r>
              <a:rPr lang="el-GR" altLang="en-US" sz="2800" dirty="0" err="1" smtClean="0">
                <a:latin typeface="Arial" pitchFamily="34" charset="0"/>
                <a:cs typeface="Arial" pitchFamily="34" charset="0"/>
              </a:rPr>
              <a:t>οργανωσιακό</a:t>
            </a:r>
            <a:r>
              <a:rPr lang="el-GR" altLang="en-US" sz="2800" dirty="0" smtClean="0">
                <a:latin typeface="Arial" pitchFamily="34" charset="0"/>
                <a:cs typeface="Arial" pitchFamily="34" charset="0"/>
              </a:rPr>
              <a:t> ιδεολογικό πλαίσιο».</a:t>
            </a:r>
          </a:p>
        </p:txBody>
      </p:sp>
      <p:sp>
        <p:nvSpPr>
          <p:cNvPr id="33797" name="Title 1"/>
          <p:cNvSpPr>
            <a:spLocks/>
          </p:cNvSpPr>
          <p:nvPr/>
        </p:nvSpPr>
        <p:spPr bwMode="auto">
          <a:xfrm>
            <a:off x="457200" y="262389"/>
            <a:ext cx="8229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lgn="ctr">
              <a:defRPr sz="3600" b="1">
                <a:solidFill>
                  <a:schemeClr val="tx1"/>
                </a:solidFill>
                <a:latin typeface="Arial" pitchFamily="34" charset="0"/>
              </a:defRPr>
            </a:lvl1pPr>
            <a:lvl2pPr algn="ctr">
              <a:defRPr sz="3600" b="1">
                <a:solidFill>
                  <a:schemeClr val="tx1"/>
                </a:solidFill>
                <a:latin typeface="Arial" pitchFamily="34" charset="0"/>
              </a:defRPr>
            </a:lvl2pPr>
            <a:lvl3pPr algn="ctr">
              <a:defRPr sz="3600" b="1">
                <a:solidFill>
                  <a:schemeClr val="tx1"/>
                </a:solidFill>
                <a:latin typeface="Arial" pitchFamily="34" charset="0"/>
              </a:defRPr>
            </a:lvl3pPr>
            <a:lvl4pPr algn="ctr">
              <a:defRPr sz="3600" b="1">
                <a:solidFill>
                  <a:schemeClr val="tx1"/>
                </a:solidFill>
                <a:latin typeface="Arial" pitchFamily="34" charset="0"/>
              </a:defRPr>
            </a:lvl4pPr>
            <a:lvl5pPr algn="ctr">
              <a:defRPr sz="3600" b="1">
                <a:solidFill>
                  <a:schemeClr val="tx1"/>
                </a:solidFill>
                <a:latin typeface="Arial" pitchFamily="34" charset="0"/>
              </a:defRPr>
            </a:lvl5pPr>
            <a:lvl6pPr marL="457200" algn="ctr" eaLnBrk="0" fontAlgn="base" hangingPunct="0">
              <a:spcBef>
                <a:spcPct val="0"/>
              </a:spcBef>
              <a:spcAft>
                <a:spcPct val="0"/>
              </a:spcAft>
              <a:defRPr sz="3600" b="1">
                <a:solidFill>
                  <a:schemeClr val="tx1"/>
                </a:solidFill>
                <a:latin typeface="Arial" pitchFamily="34" charset="0"/>
              </a:defRPr>
            </a:lvl6pPr>
            <a:lvl7pPr marL="914400" algn="ctr" eaLnBrk="0" fontAlgn="base" hangingPunct="0">
              <a:spcBef>
                <a:spcPct val="0"/>
              </a:spcBef>
              <a:spcAft>
                <a:spcPct val="0"/>
              </a:spcAft>
              <a:defRPr sz="3600" b="1">
                <a:solidFill>
                  <a:schemeClr val="tx1"/>
                </a:solidFill>
                <a:latin typeface="Arial" pitchFamily="34" charset="0"/>
              </a:defRPr>
            </a:lvl7pPr>
            <a:lvl8pPr marL="1371600" algn="ctr" eaLnBrk="0" fontAlgn="base" hangingPunct="0">
              <a:spcBef>
                <a:spcPct val="0"/>
              </a:spcBef>
              <a:spcAft>
                <a:spcPct val="0"/>
              </a:spcAft>
              <a:defRPr sz="3600" b="1">
                <a:solidFill>
                  <a:schemeClr val="tx1"/>
                </a:solidFill>
                <a:latin typeface="Arial" pitchFamily="34" charset="0"/>
              </a:defRPr>
            </a:lvl8pPr>
            <a:lvl9pPr marL="1828800" algn="ctr" eaLnBrk="0" fontAlgn="base" hangingPunct="0">
              <a:spcBef>
                <a:spcPct val="0"/>
              </a:spcBef>
              <a:spcAft>
                <a:spcPct val="0"/>
              </a:spcAft>
              <a:defRPr sz="3600" b="1">
                <a:solidFill>
                  <a:schemeClr val="tx1"/>
                </a:solidFill>
                <a:latin typeface="Arial" pitchFamily="34" charset="0"/>
              </a:defRPr>
            </a:lvl9pPr>
          </a:lstStyle>
          <a:p>
            <a:pPr algn="l" eaLnBrk="1" hangingPunct="1"/>
            <a:r>
              <a:rPr lang="el-GR" altLang="en-US" b="0" dirty="0">
                <a:solidFill>
                  <a:schemeClr val="tx2"/>
                </a:solidFill>
                <a:latin typeface="Franklin Gothic Book" pitchFamily="34" charset="0"/>
              </a:rPr>
              <a:t>Ο ιστός της κουλτούρας (1)</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57275"/>
            <a:ext cx="8229600" cy="579437"/>
          </a:xfrm>
        </p:spPr>
        <p:txBody>
          <a:bodyPr>
            <a:noAutofit/>
          </a:bodyPr>
          <a:lstStyle/>
          <a:p>
            <a:pPr eaLnBrk="1" hangingPunct="1"/>
            <a:r>
              <a:rPr lang="el-GR" altLang="en-US" sz="3600" dirty="0" smtClean="0">
                <a:latin typeface="Franklin Gothic Book" pitchFamily="34" charset="0"/>
              </a:rPr>
              <a:t>Ο ιστός της κουλτούρας (2)</a:t>
            </a:r>
          </a:p>
        </p:txBody>
      </p:sp>
      <p:pic>
        <p:nvPicPr>
          <p:cNvPr id="34821"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026497" y="1197264"/>
            <a:ext cx="4849759" cy="4608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7813"/>
            <a:ext cx="8229600" cy="579437"/>
          </a:xfrm>
          <a:extLst>
            <a:ext uri="{91240B29-F687-4F45-9708-019B960494DF}">
              <a14:hiddenLine xmlns:a14="http://schemas.microsoft.com/office/drawing/2010/main" xmlns=""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oAutofit/>
          </a:bodyPr>
          <a:lstStyle/>
          <a:p>
            <a:pPr eaLnBrk="1" hangingPunct="1"/>
            <a:r>
              <a:rPr lang="el-GR" altLang="en-US" sz="3600" dirty="0" smtClean="0">
                <a:latin typeface="Franklin Gothic Book" pitchFamily="34" charset="0"/>
              </a:rPr>
              <a:t>Το </a:t>
            </a:r>
            <a:r>
              <a:rPr lang="el-GR" altLang="en-US" sz="3600" dirty="0" err="1" smtClean="0">
                <a:latin typeface="Franklin Gothic Book" pitchFamily="34" charset="0"/>
              </a:rPr>
              <a:t>οργανωσιακό</a:t>
            </a:r>
            <a:r>
              <a:rPr lang="el-GR" altLang="en-US" sz="3600" dirty="0" smtClean="0">
                <a:latin typeface="Franklin Gothic Book" pitchFamily="34" charset="0"/>
              </a:rPr>
              <a:t> ιδεολογικό πλαίσιο</a:t>
            </a:r>
          </a:p>
        </p:txBody>
      </p:sp>
      <p:sp>
        <p:nvSpPr>
          <p:cNvPr id="36867" name="Content Placeholder 2"/>
          <p:cNvSpPr>
            <a:spLocks noGrp="1"/>
          </p:cNvSpPr>
          <p:nvPr>
            <p:ph sz="quarter" idx="1"/>
          </p:nvPr>
        </p:nvSpPr>
        <p:spPr>
          <a:xfrm>
            <a:off x="395536" y="1124744"/>
            <a:ext cx="8535988" cy="5006975"/>
          </a:xfrm>
        </p:spPr>
        <p:txBody>
          <a:bodyPr/>
          <a:lstStyle/>
          <a:p>
            <a:pPr marL="36513" indent="-9525" eaLnBrk="1" hangingPunct="1">
              <a:lnSpc>
                <a:spcPts val="3600"/>
              </a:lnSpc>
              <a:buFont typeface="Arial" pitchFamily="34" charset="0"/>
              <a:buNone/>
              <a:tabLst>
                <a:tab pos="292100" algn="l"/>
              </a:tabLst>
            </a:pPr>
            <a:r>
              <a:rPr lang="el-GR" altLang="en-US" sz="2800" dirty="0" smtClean="0">
                <a:latin typeface="Arial" pitchFamily="34" charset="0"/>
                <a:cs typeface="Arial" pitchFamily="34" charset="0"/>
              </a:rPr>
              <a:t>Το </a:t>
            </a:r>
            <a:r>
              <a:rPr lang="el-GR" altLang="en-US" sz="2800" b="1" dirty="0" smtClean="0">
                <a:latin typeface="Arial" pitchFamily="34" charset="0"/>
                <a:cs typeface="Arial" pitchFamily="34" charset="0"/>
              </a:rPr>
              <a:t>«</a:t>
            </a:r>
            <a:r>
              <a:rPr lang="el-GR" altLang="en-US" sz="2800" b="1" dirty="0" err="1" smtClean="0">
                <a:latin typeface="Arial" pitchFamily="34" charset="0"/>
                <a:cs typeface="Arial" pitchFamily="34" charset="0"/>
              </a:rPr>
              <a:t>οργανωσιακό</a:t>
            </a:r>
            <a:r>
              <a:rPr lang="el-GR" altLang="en-US" sz="2800" b="1" dirty="0" smtClean="0">
                <a:latin typeface="Arial" pitchFamily="34" charset="0"/>
                <a:cs typeface="Arial" pitchFamily="34" charset="0"/>
              </a:rPr>
              <a:t> ιδεολογικό πλαίσιο»</a:t>
            </a:r>
            <a:r>
              <a:rPr lang="el-GR" altLang="en-US" sz="2800" dirty="0" smtClean="0">
                <a:latin typeface="Arial" pitchFamily="34" charset="0"/>
                <a:cs typeface="Arial" pitchFamily="34" charset="0"/>
              </a:rPr>
              <a:t> αποτελεί το σύνολο των κοινών παραδοχών που θεωρούνται δεδομένες από τα μέλη ενός οργανισμού.</a:t>
            </a:r>
          </a:p>
          <a:p>
            <a:pPr marL="36513" indent="-9525" eaLnBrk="1" hangingPunct="1">
              <a:lnSpc>
                <a:spcPts val="3600"/>
              </a:lnSpc>
              <a:buFont typeface="Arial" pitchFamily="34" charset="0"/>
              <a:buNone/>
              <a:tabLst>
                <a:tab pos="292100" algn="l"/>
              </a:tabLst>
            </a:pPr>
            <a:r>
              <a:rPr lang="el-GR" altLang="en-US" sz="2800" dirty="0" smtClean="0">
                <a:latin typeface="Arial" pitchFamily="34" charset="0"/>
                <a:cs typeface="Arial" pitchFamily="34" charset="0"/>
              </a:rPr>
              <a:t>	</a:t>
            </a:r>
            <a:r>
              <a:rPr lang="el-GR" altLang="en-US" sz="2800" i="1" u="sng" dirty="0" smtClean="0">
                <a:latin typeface="Arial" pitchFamily="34" charset="0"/>
                <a:cs typeface="Arial" pitchFamily="34" charset="0"/>
              </a:rPr>
              <a:t>Το «</a:t>
            </a:r>
            <a:r>
              <a:rPr lang="el-GR" altLang="en-US" sz="2800" i="1" u="sng" dirty="0" err="1" smtClean="0">
                <a:latin typeface="Arial" pitchFamily="34" charset="0"/>
                <a:cs typeface="Arial" pitchFamily="34" charset="0"/>
              </a:rPr>
              <a:t>οργανωσιακό</a:t>
            </a:r>
            <a:r>
              <a:rPr lang="el-GR" altLang="en-US" sz="2800" i="1" u="sng" dirty="0" smtClean="0">
                <a:latin typeface="Arial" pitchFamily="34" charset="0"/>
                <a:cs typeface="Arial" pitchFamily="34" charset="0"/>
              </a:rPr>
              <a:t> ιδεολογικό πλαίσιο»</a:t>
            </a:r>
            <a:r>
              <a:rPr lang="el-GR" altLang="en-US" sz="2800" dirty="0" smtClean="0">
                <a:latin typeface="Arial" pitchFamily="34" charset="0"/>
                <a:cs typeface="Arial" pitchFamily="34" charset="0"/>
              </a:rPr>
              <a:t>:</a:t>
            </a:r>
          </a:p>
          <a:p>
            <a:pPr marL="36513" indent="-9525" eaLnBrk="1" hangingPunct="1">
              <a:lnSpc>
                <a:spcPts val="3600"/>
              </a:lnSpc>
              <a:tabLst>
                <a:tab pos="292100" algn="l"/>
              </a:tabLst>
            </a:pPr>
            <a:r>
              <a:rPr lang="el-GR" altLang="en-US" sz="2800" dirty="0" smtClean="0">
                <a:latin typeface="Arial" pitchFamily="34" charset="0"/>
                <a:cs typeface="Arial" pitchFamily="34" charset="0"/>
              </a:rPr>
              <a:t> είναι πιθανό να σχετίζεται με </a:t>
            </a:r>
            <a:r>
              <a:rPr lang="el-GR" altLang="en-US" sz="2800" b="1" dirty="0" smtClean="0">
                <a:latin typeface="Arial" pitchFamily="34" charset="0"/>
                <a:cs typeface="Arial" pitchFamily="34" charset="0"/>
              </a:rPr>
              <a:t>βασικές</a:t>
            </a:r>
            <a:r>
              <a:rPr lang="el-GR" altLang="en-US" sz="2800" dirty="0" smtClean="0">
                <a:latin typeface="Arial" pitchFamily="34" charset="0"/>
                <a:cs typeface="Arial" pitchFamily="34" charset="0"/>
              </a:rPr>
              <a:t>, αλλά </a:t>
            </a:r>
            <a:r>
              <a:rPr lang="el-GR" altLang="en-US" sz="2800" b="1" dirty="0" smtClean="0">
                <a:latin typeface="Arial" pitchFamily="34" charset="0"/>
                <a:cs typeface="Arial" pitchFamily="34" charset="0"/>
              </a:rPr>
              <a:t>θεμελιώδεις</a:t>
            </a:r>
            <a:r>
              <a:rPr lang="el-GR" altLang="en-US" sz="2800" dirty="0" smtClean="0">
                <a:latin typeface="Arial" pitchFamily="34" charset="0"/>
                <a:cs typeface="Arial" pitchFamily="34" charset="0"/>
              </a:rPr>
              <a:t> παραδοχές για τον οργανισμό, </a:t>
            </a:r>
          </a:p>
          <a:p>
            <a:pPr marL="36513" indent="-9525" eaLnBrk="1" hangingPunct="1">
              <a:lnSpc>
                <a:spcPts val="3600"/>
              </a:lnSpc>
              <a:tabLst>
                <a:tab pos="292100" algn="l"/>
              </a:tabLst>
            </a:pPr>
            <a:r>
              <a:rPr lang="el-GR" altLang="en-US" sz="2800" dirty="0" smtClean="0">
                <a:latin typeface="Arial" pitchFamily="34" charset="0"/>
                <a:cs typeface="Arial" pitchFamily="34" charset="0"/>
              </a:rPr>
              <a:t> ενημερώνει τι </a:t>
            </a:r>
            <a:r>
              <a:rPr lang="el-GR" altLang="en-US" sz="2800" b="1" dirty="0" smtClean="0">
                <a:latin typeface="Arial" pitchFamily="34" charset="0"/>
                <a:cs typeface="Arial" pitchFamily="34" charset="0"/>
              </a:rPr>
              <a:t>κάνουν</a:t>
            </a:r>
            <a:r>
              <a:rPr lang="el-GR" altLang="en-US" sz="2800" dirty="0" smtClean="0">
                <a:latin typeface="Arial" pitchFamily="34" charset="0"/>
                <a:cs typeface="Arial" pitchFamily="34" charset="0"/>
              </a:rPr>
              <a:t> οι άνθρωποι μέσα στον οργανισμό,</a:t>
            </a:r>
          </a:p>
          <a:p>
            <a:pPr marL="36513" indent="-9525" eaLnBrk="1" hangingPunct="1">
              <a:lnSpc>
                <a:spcPts val="3600"/>
              </a:lnSpc>
              <a:tabLst>
                <a:tab pos="292100" algn="l"/>
              </a:tabLst>
            </a:pPr>
            <a:r>
              <a:rPr lang="el-GR" altLang="en-US" sz="2800" dirty="0" smtClean="0">
                <a:latin typeface="Arial" pitchFamily="34" charset="0"/>
                <a:cs typeface="Arial" pitchFamily="34" charset="0"/>
              </a:rPr>
              <a:t> επηρεάζει τον τρόπο με τον οποίο ο οργανισμός </a:t>
            </a:r>
            <a:r>
              <a:rPr lang="el-GR" altLang="en-US" sz="2800" b="1" dirty="0" smtClean="0">
                <a:latin typeface="Arial" pitchFamily="34" charset="0"/>
                <a:cs typeface="Arial" pitchFamily="34" charset="0"/>
              </a:rPr>
              <a:t>αντιδρά στην αλλαγή</a:t>
            </a:r>
            <a:r>
              <a:rPr lang="el-GR" altLang="en-US" sz="2800" dirty="0" smtClean="0">
                <a:latin typeface="Arial" pitchFamily="34" charset="0"/>
                <a:cs typeface="Arial" pitchFamily="34" charset="0"/>
              </a:rPr>
              <a:t>.</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32656"/>
            <a:ext cx="8229600" cy="1066800"/>
          </a:xfrm>
        </p:spPr>
        <p:txBody>
          <a:bodyPr>
            <a:noAutofit/>
          </a:bodyPr>
          <a:lstStyle/>
          <a:p>
            <a:pPr eaLnBrk="1" hangingPunct="1"/>
            <a:r>
              <a:rPr lang="el-GR" altLang="en-US" sz="3600" dirty="0" smtClean="0">
                <a:latin typeface="Franklin Gothic Book" pitchFamily="34" charset="0"/>
              </a:rPr>
              <a:t>Ο ιστός της κουλτούρας: </a:t>
            </a:r>
            <a:br>
              <a:rPr lang="el-GR" altLang="en-US" sz="3600" dirty="0" smtClean="0">
                <a:latin typeface="Franklin Gothic Book" pitchFamily="34" charset="0"/>
              </a:rPr>
            </a:br>
            <a:r>
              <a:rPr lang="el-GR" altLang="en-US" sz="3600" dirty="0" smtClean="0">
                <a:latin typeface="Franklin Gothic Book" pitchFamily="34" charset="0"/>
              </a:rPr>
              <a:t>Ρουτίνες και τελετουργίες (1)</a:t>
            </a:r>
          </a:p>
        </p:txBody>
      </p:sp>
      <p:sp>
        <p:nvSpPr>
          <p:cNvPr id="36867" name="Content Placeholder 10"/>
          <p:cNvSpPr>
            <a:spLocks noGrp="1"/>
          </p:cNvSpPr>
          <p:nvPr>
            <p:ph sz="quarter" idx="1"/>
          </p:nvPr>
        </p:nvSpPr>
        <p:spPr>
          <a:xfrm>
            <a:off x="323850" y="1692076"/>
            <a:ext cx="8352606" cy="2673028"/>
          </a:xfrm>
        </p:spPr>
        <p:txBody>
          <a:bodyPr>
            <a:normAutofit lnSpcReduction="10000"/>
          </a:bodyPr>
          <a:lstStyle/>
          <a:p>
            <a:pPr marL="298450" indent="-298450"/>
            <a:r>
              <a:rPr lang="el-GR" altLang="en-US" sz="2800" dirty="0" smtClean="0">
                <a:latin typeface="Arial" pitchFamily="34" charset="0"/>
                <a:cs typeface="Arial" pitchFamily="34" charset="0"/>
              </a:rPr>
              <a:t>Οι επαναλαμβανόμενες καθημερινές διαδικασίες (</a:t>
            </a:r>
            <a:r>
              <a:rPr lang="el-GR" altLang="en-US" sz="2800" b="1" dirty="0" smtClean="0">
                <a:latin typeface="Arial" pitchFamily="34" charset="0"/>
                <a:cs typeface="Arial" pitchFamily="34" charset="0"/>
              </a:rPr>
              <a:t>ρουτίνες</a:t>
            </a:r>
            <a:r>
              <a:rPr lang="el-GR" altLang="en-US" sz="2800" dirty="0" smtClean="0">
                <a:latin typeface="Arial" pitchFamily="34" charset="0"/>
                <a:cs typeface="Arial" pitchFamily="34" charset="0"/>
              </a:rPr>
              <a:t>) αποτυπώνονται στη φράση «αυτός είναι ο τρόπος με τον οποίο λειτουργούμε συνήθως σε καθημερινή βάση».</a:t>
            </a:r>
          </a:p>
          <a:p>
            <a:pPr marL="298450" indent="-298450"/>
            <a:r>
              <a:rPr lang="el-GR" altLang="en-US" sz="2800" dirty="0" smtClean="0">
                <a:latin typeface="Arial" pitchFamily="34" charset="0"/>
                <a:cs typeface="Arial" pitchFamily="34" charset="0"/>
              </a:rPr>
              <a:t>Ποιες συμπεριφορές ενισχύονται από τις ρουτίνες;</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446856" y="201960"/>
            <a:ext cx="8229600" cy="1066800"/>
          </a:xfrm>
          <a:ln/>
          <a:extLst>
            <a:ext uri="{91240B29-F687-4F45-9708-019B960494DF}">
              <a14:hiddenLine xmlns:a14="http://schemas.microsoft.com/office/drawing/2010/main" xmlns="" w="9525" cap="flat" cmpd="sng" algn="ctr">
                <a:solidFill>
                  <a:srgbClr val="000000"/>
                </a:solidFill>
                <a:prstDash val="solid"/>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oAutofit/>
          </a:bodyPr>
          <a:lstStyle/>
          <a:p>
            <a:pPr eaLnBrk="1" hangingPunct="1"/>
            <a:r>
              <a:rPr lang="el-GR" altLang="en-US" sz="3600" dirty="0" smtClean="0">
                <a:latin typeface="Franklin Gothic Book" pitchFamily="34" charset="0"/>
              </a:rPr>
              <a:t>Ο ιστός της κουλτούρας: </a:t>
            </a:r>
            <a:br>
              <a:rPr lang="el-GR" altLang="en-US" sz="3600" dirty="0" smtClean="0">
                <a:latin typeface="Franklin Gothic Book" pitchFamily="34" charset="0"/>
              </a:rPr>
            </a:br>
            <a:r>
              <a:rPr lang="el-GR" altLang="en-US" sz="3600" dirty="0" smtClean="0">
                <a:latin typeface="Franklin Gothic Book" pitchFamily="34" charset="0"/>
              </a:rPr>
              <a:t>Ρουτίνες και τελετουργίες (2)</a:t>
            </a:r>
          </a:p>
        </p:txBody>
      </p:sp>
      <p:sp>
        <p:nvSpPr>
          <p:cNvPr id="109571" name="Content Placeholder 10"/>
          <p:cNvSpPr>
            <a:spLocks noGrp="1"/>
          </p:cNvSpPr>
          <p:nvPr>
            <p:ph idx="4294967295"/>
          </p:nvPr>
        </p:nvSpPr>
        <p:spPr>
          <a:xfrm>
            <a:off x="359346" y="1397000"/>
            <a:ext cx="8317110" cy="4576763"/>
          </a:xfrm>
        </p:spPr>
        <p:txBody>
          <a:bodyPr>
            <a:normAutofit lnSpcReduction="10000"/>
          </a:bodyPr>
          <a:lstStyle/>
          <a:p>
            <a:pPr marL="298450" indent="-298450"/>
            <a:r>
              <a:rPr lang="el-GR" altLang="en-US" sz="2800" dirty="0" smtClean="0">
                <a:latin typeface="Arial" pitchFamily="34" charset="0"/>
                <a:cs typeface="Arial" pitchFamily="34" charset="0"/>
              </a:rPr>
              <a:t>Οι </a:t>
            </a:r>
            <a:r>
              <a:rPr lang="el-GR" altLang="en-US" sz="2800" b="1" dirty="0" smtClean="0">
                <a:latin typeface="Arial" pitchFamily="34" charset="0"/>
                <a:cs typeface="Arial" pitchFamily="34" charset="0"/>
              </a:rPr>
              <a:t>τελετουργίες</a:t>
            </a:r>
            <a:r>
              <a:rPr lang="el-GR" altLang="en-US" sz="2800" dirty="0" smtClean="0">
                <a:latin typeface="Arial" pitchFamily="34" charset="0"/>
                <a:cs typeface="Arial" pitchFamily="34" charset="0"/>
              </a:rPr>
              <a:t> είναι δραστηριότητες, διαδικασίες και ειδικές εκδηλώσεις που υπογραμμίζουν και ενισχύουν όλα αυτά που είναι σημαντικά για την εκάστοτε κουλτούρα.</a:t>
            </a:r>
          </a:p>
          <a:p>
            <a:pPr marL="298450" indent="-298450"/>
            <a:r>
              <a:rPr lang="el-GR" altLang="en-US" sz="2800" dirty="0" smtClean="0">
                <a:latin typeface="Arial" pitchFamily="34" charset="0"/>
                <a:cs typeface="Arial" pitchFamily="34" charset="0"/>
              </a:rPr>
              <a:t>Ποιες είναι οι βασικές τελετουργίες; Ποιες παραδοχές και βασικές πεποιθήσεις αντικατοπτρίζουν</a:t>
            </a:r>
            <a:r>
              <a:rPr lang="el-GR" altLang="en-US" sz="2800" dirty="0" smtClean="0">
                <a:latin typeface="Arial" pitchFamily="34" charset="0"/>
                <a:cs typeface="Arial" pitchFamily="34" charset="0"/>
              </a:rPr>
              <a:t>;</a:t>
            </a:r>
            <a:endParaRPr lang="el-GR" altLang="en-US" sz="2800" dirty="0" smtClean="0">
              <a:latin typeface="Arial" pitchFamily="34" charset="0"/>
              <a:cs typeface="Arial" pitchFamily="34" charset="0"/>
            </a:endParaRPr>
          </a:p>
          <a:p>
            <a:pPr marL="298450" indent="-298450" eaLnBrk="1" hangingPunct="1">
              <a:lnSpc>
                <a:spcPct val="90000"/>
              </a:lnSpc>
            </a:pPr>
            <a:r>
              <a:rPr lang="el-GR" altLang="en-US" sz="2800" dirty="0" smtClean="0">
                <a:latin typeface="Arial" pitchFamily="34" charset="0"/>
                <a:cs typeface="Arial" pitchFamily="34" charset="0"/>
              </a:rPr>
              <a:t>Σε τι επικεντρώνονται τα προγράμματα εκπαίδευσης; </a:t>
            </a:r>
          </a:p>
          <a:p>
            <a:pPr marL="298450" indent="-298450" eaLnBrk="1" hangingPunct="1">
              <a:lnSpc>
                <a:spcPct val="90000"/>
              </a:lnSpc>
            </a:pPr>
            <a:r>
              <a:rPr lang="el-GR" altLang="en-US" sz="2800" dirty="0" smtClean="0">
                <a:latin typeface="Arial" pitchFamily="34" charset="0"/>
                <a:cs typeface="Arial" pitchFamily="34" charset="0"/>
              </a:rPr>
              <a:t>Πόσο εύκολο είναι να αλλαχθούν οι ρουτίνες και οι τελετουργίες;</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3050"/>
            <a:ext cx="8229600" cy="641350"/>
          </a:xfrm>
        </p:spPr>
        <p:txBody>
          <a:bodyPr>
            <a:normAutofit fontScale="90000"/>
          </a:bodyPr>
          <a:lstStyle/>
          <a:p>
            <a:pPr eaLnBrk="1" hangingPunct="1"/>
            <a:r>
              <a:rPr lang="el-GR" altLang="en-US" dirty="0" smtClean="0">
                <a:latin typeface="Franklin Gothic Book" pitchFamily="34" charset="0"/>
              </a:rPr>
              <a:t>Επιδράσεις στον στρατηγικό σκοπό</a:t>
            </a:r>
          </a:p>
        </p:txBody>
      </p:sp>
      <p:pic>
        <p:nvPicPr>
          <p:cNvPr id="6157" name="Picture 1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99220" y="1412875"/>
            <a:ext cx="7561212" cy="403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689323"/>
            <a:ext cx="8229600" cy="579437"/>
          </a:xfrm>
          <a:extLst>
            <a:ext uri="{91240B29-F687-4F45-9708-019B960494DF}">
              <a14:hiddenLine xmlns:a14="http://schemas.microsoft.com/office/drawing/2010/main" xmlns="" w="9525" cap="flat" cmpd="sng" algn="ctr">
                <a:solidFill>
                  <a:srgbClr val="000000"/>
                </a:solidFill>
                <a:prstDash val="solid"/>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oAutofit/>
          </a:bodyPr>
          <a:lstStyle/>
          <a:p>
            <a:pPr eaLnBrk="1" hangingPunct="1"/>
            <a:r>
              <a:rPr lang="el-GR" altLang="en-US" sz="3600" dirty="0" smtClean="0">
                <a:latin typeface="Franklin Gothic Book" pitchFamily="34" charset="0"/>
              </a:rPr>
              <a:t>Ο ιστός της κουλτούρας: </a:t>
            </a:r>
            <a:r>
              <a:rPr lang="el-GR" altLang="en-US" sz="3600" dirty="0" smtClean="0">
                <a:latin typeface="Franklin Gothic Book" pitchFamily="34" charset="0"/>
              </a:rPr>
              <a:t/>
            </a:r>
            <a:br>
              <a:rPr lang="el-GR" altLang="en-US" sz="3600" dirty="0" smtClean="0">
                <a:latin typeface="Franklin Gothic Book" pitchFamily="34" charset="0"/>
              </a:rPr>
            </a:br>
            <a:r>
              <a:rPr lang="el-GR" altLang="en-US" sz="3600" dirty="0" smtClean="0">
                <a:latin typeface="Franklin Gothic Book" pitchFamily="34" charset="0"/>
              </a:rPr>
              <a:t>Ιστορίες</a:t>
            </a:r>
            <a:endParaRPr lang="el-GR" altLang="en-US" sz="3600" dirty="0" smtClean="0">
              <a:latin typeface="Franklin Gothic Book" pitchFamily="34" charset="0"/>
            </a:endParaRPr>
          </a:p>
        </p:txBody>
      </p:sp>
      <p:sp>
        <p:nvSpPr>
          <p:cNvPr id="37891" name="Content Placeholder 2"/>
          <p:cNvSpPr>
            <a:spLocks noGrp="1"/>
          </p:cNvSpPr>
          <p:nvPr>
            <p:ph sz="quarter" idx="1"/>
          </p:nvPr>
        </p:nvSpPr>
        <p:spPr>
          <a:xfrm>
            <a:off x="323850" y="1379538"/>
            <a:ext cx="8712200" cy="4660900"/>
          </a:xfrm>
        </p:spPr>
        <p:txBody>
          <a:bodyPr/>
          <a:lstStyle/>
          <a:p>
            <a:pPr marL="298450" indent="-298450" eaLnBrk="1" hangingPunct="1">
              <a:lnSpc>
                <a:spcPct val="90000"/>
              </a:lnSpc>
            </a:pPr>
            <a:r>
              <a:rPr lang="el-GR" altLang="en-US" sz="2800" dirty="0" smtClean="0">
                <a:latin typeface="Arial" pitchFamily="34" charset="0"/>
                <a:cs typeface="Arial" pitchFamily="34" charset="0"/>
              </a:rPr>
              <a:t>Οι </a:t>
            </a:r>
            <a:r>
              <a:rPr lang="el-GR" altLang="en-US" sz="2800" b="1" dirty="0" smtClean="0">
                <a:latin typeface="Arial" pitchFamily="34" charset="0"/>
                <a:cs typeface="Arial" pitchFamily="34" charset="0"/>
              </a:rPr>
              <a:t>ιστορίες</a:t>
            </a:r>
            <a:r>
              <a:rPr lang="el-GR" altLang="en-US" sz="2800" dirty="0" smtClean="0">
                <a:latin typeface="Arial" pitchFamily="34" charset="0"/>
                <a:cs typeface="Arial" pitchFamily="34" charset="0"/>
              </a:rPr>
              <a:t> έχουν συνήθως να κάνουν με επιτυχίες, καταστροφές, ήρωες, εχθρούς και αντισυμβατικά άτομα που ξέφυγαν από τα συνηθισμένα.</a:t>
            </a:r>
          </a:p>
          <a:p>
            <a:pPr marL="298450" indent="-298450" eaLnBrk="1" hangingPunct="1">
              <a:lnSpc>
                <a:spcPct val="90000"/>
              </a:lnSpc>
            </a:pPr>
            <a:r>
              <a:rPr lang="el-GR" altLang="en-US" sz="2800" dirty="0" smtClean="0">
                <a:latin typeface="Arial" pitchFamily="34" charset="0"/>
                <a:cs typeface="Arial" pitchFamily="34" charset="0"/>
              </a:rPr>
              <a:t>Ποιες βασικές πεποιθήσεις και παραδοχές αναδεικνύονται από τις ιστορίες;</a:t>
            </a:r>
          </a:p>
          <a:p>
            <a:pPr marL="298450" indent="-298450" eaLnBrk="1" hangingPunct="1">
              <a:lnSpc>
                <a:spcPct val="90000"/>
              </a:lnSpc>
            </a:pPr>
            <a:r>
              <a:rPr lang="el-GR" altLang="en-US" sz="2800" dirty="0" smtClean="0">
                <a:latin typeface="Arial" pitchFamily="34" charset="0"/>
                <a:cs typeface="Arial" pitchFamily="34" charset="0"/>
              </a:rPr>
              <a:t>Πώς γίνεται η διήγηση των ιστοριών, π.χ. στα νέα στελέχη; Ποιες ιστορίες είναι οι πιο δημοφιλείς;</a:t>
            </a:r>
          </a:p>
          <a:p>
            <a:pPr marL="298450" indent="-298450" eaLnBrk="1" hangingPunct="1">
              <a:lnSpc>
                <a:spcPct val="90000"/>
              </a:lnSpc>
            </a:pPr>
            <a:r>
              <a:rPr lang="el-GR" altLang="en-US" sz="2800" dirty="0" smtClean="0">
                <a:latin typeface="Arial" pitchFamily="34" charset="0"/>
                <a:cs typeface="Arial" pitchFamily="34" charset="0"/>
              </a:rPr>
              <a:t>Πώς οι ιστορίες αυτές αντικατοπτρίζουν βασικές παραδοχές και πεποιθήσεις;</a:t>
            </a:r>
          </a:p>
          <a:p>
            <a:pPr marL="298450" indent="-298450" eaLnBrk="1" hangingPunct="1">
              <a:lnSpc>
                <a:spcPct val="90000"/>
              </a:lnSpc>
            </a:pPr>
            <a:r>
              <a:rPr lang="el-GR" altLang="en-US" sz="2800" dirty="0" smtClean="0">
                <a:latin typeface="Arial" pitchFamily="34" charset="0"/>
                <a:cs typeface="Arial" pitchFamily="34" charset="0"/>
              </a:rPr>
              <a:t>Από ποιες καταστάσεις ξέφυγαν τα αντισυμβατικά άτομα;</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7544" y="761331"/>
            <a:ext cx="8963025" cy="579437"/>
          </a:xfrm>
          <a:extLst>
            <a:ext uri="{91240B29-F687-4F45-9708-019B960494DF}">
              <a14:hiddenLine xmlns:a14="http://schemas.microsoft.com/office/drawing/2010/main" xmlns="" w="9525" cap="flat" cmpd="sng" algn="ctr">
                <a:solidFill>
                  <a:srgbClr val="000000"/>
                </a:solidFill>
                <a:prstDash val="solid"/>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oAutofit/>
          </a:bodyPr>
          <a:lstStyle/>
          <a:p>
            <a:pPr eaLnBrk="1" hangingPunct="1"/>
            <a:r>
              <a:rPr lang="el-GR" altLang="en-US" sz="3600" dirty="0" smtClean="0">
                <a:latin typeface="Franklin Gothic Book" pitchFamily="34" charset="0"/>
              </a:rPr>
              <a:t>Ο ιστός της κουλτούρας: </a:t>
            </a:r>
            <a:r>
              <a:rPr lang="el-GR" altLang="en-US" sz="3600" dirty="0" smtClean="0">
                <a:latin typeface="Franklin Gothic Book" pitchFamily="34" charset="0"/>
              </a:rPr>
              <a:t/>
            </a:r>
            <a:br>
              <a:rPr lang="el-GR" altLang="en-US" sz="3600" dirty="0" smtClean="0">
                <a:latin typeface="Franklin Gothic Book" pitchFamily="34" charset="0"/>
              </a:rPr>
            </a:br>
            <a:r>
              <a:rPr lang="el-GR" altLang="en-US" sz="3600" dirty="0" smtClean="0">
                <a:latin typeface="Franklin Gothic Book" pitchFamily="34" charset="0"/>
              </a:rPr>
              <a:t>Σύμβολα</a:t>
            </a:r>
            <a:endParaRPr lang="el-GR" altLang="en-US" sz="3600" dirty="0" smtClean="0">
              <a:latin typeface="Franklin Gothic Book" pitchFamily="34" charset="0"/>
            </a:endParaRPr>
          </a:p>
        </p:txBody>
      </p:sp>
      <p:sp>
        <p:nvSpPr>
          <p:cNvPr id="38915" name="Content Placeholder 10"/>
          <p:cNvSpPr>
            <a:spLocks noGrp="1"/>
          </p:cNvSpPr>
          <p:nvPr>
            <p:ph sz="quarter" idx="1"/>
          </p:nvPr>
        </p:nvSpPr>
        <p:spPr>
          <a:xfrm>
            <a:off x="250825" y="1441028"/>
            <a:ext cx="8642350" cy="4940300"/>
          </a:xfrm>
        </p:spPr>
        <p:txBody>
          <a:bodyPr>
            <a:normAutofit/>
          </a:bodyPr>
          <a:lstStyle/>
          <a:p>
            <a:pPr marL="298450" indent="-298450"/>
            <a:r>
              <a:rPr lang="el-GR" altLang="en-US" sz="2800" dirty="0" smtClean="0">
                <a:latin typeface="Arial" pitchFamily="34" charset="0"/>
                <a:cs typeface="Arial" pitchFamily="34" charset="0"/>
              </a:rPr>
              <a:t>Τα </a:t>
            </a:r>
            <a:r>
              <a:rPr lang="el-GR" altLang="en-US" sz="2800" b="1" dirty="0" smtClean="0">
                <a:latin typeface="Arial" pitchFamily="34" charset="0"/>
                <a:cs typeface="Arial" pitchFamily="34" charset="0"/>
              </a:rPr>
              <a:t>σύμβολα</a:t>
            </a:r>
            <a:r>
              <a:rPr lang="el-GR" altLang="en-US" sz="2800" dirty="0" smtClean="0">
                <a:latin typeface="Arial" pitchFamily="34" charset="0"/>
                <a:cs typeface="Arial" pitchFamily="34" charset="0"/>
              </a:rPr>
              <a:t> είναι αντικείμενα, γεγονότα, πράξεις ή άνθρωποι που μεταφέρουν, διατηρούν και δημιουργούν νόημα πάνω και πέρα από τον λειτουργικό σκοπό τους.</a:t>
            </a:r>
          </a:p>
          <a:p>
            <a:pPr marL="298450" indent="-298450"/>
            <a:r>
              <a:rPr lang="el-GR" altLang="en-US" sz="2800" dirty="0" smtClean="0">
                <a:latin typeface="Arial" pitchFamily="34" charset="0"/>
                <a:cs typeface="Arial" pitchFamily="34" charset="0"/>
              </a:rPr>
              <a:t>Με ποια αντικείμενα, γεγονότα ή ανθρώπους ταυτίζονται ιδιαίτερα οι εργαζόμενοι;</a:t>
            </a:r>
          </a:p>
          <a:p>
            <a:pPr marL="298450" indent="-298450"/>
            <a:r>
              <a:rPr lang="el-GR" altLang="en-US" sz="2800" dirty="0" smtClean="0">
                <a:latin typeface="Arial" pitchFamily="34" charset="0"/>
                <a:cs typeface="Arial" pitchFamily="34" charset="0"/>
              </a:rPr>
              <a:t>Πώς συνδέονται όλα αυτά με την ιστορία του οργανισμού;</a:t>
            </a:r>
          </a:p>
          <a:p>
            <a:pPr marL="298450" indent="-298450"/>
            <a:r>
              <a:rPr lang="el-GR" altLang="en-US" sz="2800" dirty="0" smtClean="0">
                <a:latin typeface="Arial" pitchFamily="34" charset="0"/>
                <a:cs typeface="Arial" pitchFamily="34" charset="0"/>
              </a:rPr>
              <a:t>Ποιες διαστάσεις της στρατηγικής υπογραμμίζονται δημοσίως;</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11560" y="273968"/>
            <a:ext cx="8893175" cy="1066800"/>
          </a:xfrm>
          <a:extLst>
            <a:ext uri="{91240B29-F687-4F45-9708-019B960494DF}">
              <a14:hiddenLine xmlns:a14="http://schemas.microsoft.com/office/drawing/2010/main" xmlns="" w="9525" cap="flat" cmpd="sng" algn="ctr">
                <a:solidFill>
                  <a:srgbClr val="000000"/>
                </a:solidFill>
                <a:prstDash val="solid"/>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oAutofit/>
          </a:bodyPr>
          <a:lstStyle/>
          <a:p>
            <a:pPr eaLnBrk="1" hangingPunct="1"/>
            <a:r>
              <a:rPr lang="el-GR" altLang="en-US" sz="3600" dirty="0" smtClean="0">
                <a:latin typeface="Franklin Gothic Book" pitchFamily="34" charset="0"/>
              </a:rPr>
              <a:t>Ο ιστός της κουλτούρας:</a:t>
            </a:r>
            <a:r>
              <a:rPr lang="en-US" altLang="en-US" sz="3600" dirty="0" smtClean="0">
                <a:latin typeface="Franklin Gothic Book" pitchFamily="34" charset="0"/>
              </a:rPr>
              <a:t/>
            </a:r>
            <a:br>
              <a:rPr lang="en-US" altLang="en-US" sz="3600" dirty="0" smtClean="0">
                <a:latin typeface="Franklin Gothic Book" pitchFamily="34" charset="0"/>
              </a:rPr>
            </a:br>
            <a:r>
              <a:rPr lang="el-GR" altLang="en-US" sz="3600" dirty="0" smtClean="0">
                <a:latin typeface="Franklin Gothic Book" pitchFamily="34" charset="0"/>
              </a:rPr>
              <a:t>Δομή εξουσίας</a:t>
            </a:r>
          </a:p>
        </p:txBody>
      </p:sp>
      <p:sp>
        <p:nvSpPr>
          <p:cNvPr id="39939" name="Content Placeholder 10"/>
          <p:cNvSpPr>
            <a:spLocks noGrp="1"/>
          </p:cNvSpPr>
          <p:nvPr>
            <p:ph sz="quarter" idx="1"/>
          </p:nvPr>
        </p:nvSpPr>
        <p:spPr>
          <a:xfrm>
            <a:off x="509588" y="1490663"/>
            <a:ext cx="8229600" cy="4025900"/>
          </a:xfrm>
        </p:spPr>
        <p:txBody>
          <a:bodyPr>
            <a:normAutofit/>
          </a:bodyPr>
          <a:lstStyle/>
          <a:p>
            <a:pPr marL="288925" indent="-288925"/>
            <a:r>
              <a:rPr lang="el-GR" altLang="en-US" sz="2800" dirty="0" smtClean="0">
                <a:latin typeface="Arial" pitchFamily="34" charset="0"/>
                <a:cs typeface="Arial" pitchFamily="34" charset="0"/>
              </a:rPr>
              <a:t>Ποιοι έχουν </a:t>
            </a:r>
            <a:r>
              <a:rPr lang="el-GR" altLang="en-US" sz="2800" b="1" dirty="0" smtClean="0">
                <a:latin typeface="Arial" pitchFamily="34" charset="0"/>
                <a:cs typeface="Arial" pitchFamily="34" charset="0"/>
              </a:rPr>
              <a:t>εξουσία</a:t>
            </a:r>
            <a:r>
              <a:rPr lang="el-GR" altLang="en-US" sz="2800" dirty="0" smtClean="0">
                <a:latin typeface="Arial" pitchFamily="34" charset="0"/>
                <a:cs typeface="Arial" pitchFamily="34" charset="0"/>
              </a:rPr>
              <a:t> σε έναν οργανισμό;</a:t>
            </a:r>
          </a:p>
          <a:p>
            <a:pPr marL="288925" indent="-288925"/>
            <a:r>
              <a:rPr lang="el-GR" altLang="en-US" sz="2800" dirty="0" smtClean="0">
                <a:latin typeface="Arial" pitchFamily="34" charset="0"/>
                <a:cs typeface="Arial" pitchFamily="34" charset="0"/>
              </a:rPr>
              <a:t>Ποιος διευκολύνει την εξέλιξη μιας κατάστασης;</a:t>
            </a:r>
          </a:p>
          <a:p>
            <a:pPr marL="288925" indent="-288925"/>
            <a:r>
              <a:rPr lang="el-GR" altLang="en-US" sz="2800" dirty="0" smtClean="0">
                <a:latin typeface="Arial" pitchFamily="34" charset="0"/>
                <a:cs typeface="Arial" pitchFamily="34" charset="0"/>
              </a:rPr>
              <a:t>Ποιος εμποδίζει την εξέλιξη μιας κατάστασης;</a:t>
            </a:r>
          </a:p>
          <a:p>
            <a:pPr marL="288925" indent="-288925"/>
            <a:r>
              <a:rPr lang="el-GR" altLang="en-US" sz="2800" dirty="0" smtClean="0">
                <a:latin typeface="Arial" pitchFamily="34" charset="0"/>
                <a:cs typeface="Arial" pitchFamily="34" charset="0"/>
              </a:rPr>
              <a:t>Οι </a:t>
            </a:r>
            <a:r>
              <a:rPr lang="el-GR" altLang="en-US" sz="2800" b="1" dirty="0" smtClean="0">
                <a:latin typeface="Arial" pitchFamily="34" charset="0"/>
                <a:cs typeface="Arial" pitchFamily="34" charset="0"/>
              </a:rPr>
              <a:t>δείκτες αναγνώρισης της εξουσίας</a:t>
            </a:r>
            <a:r>
              <a:rPr lang="el-GR" altLang="en-US" sz="2800" dirty="0" smtClean="0">
                <a:latin typeface="Arial" pitchFamily="34" charset="0"/>
                <a:cs typeface="Arial" pitchFamily="34" charset="0"/>
              </a:rPr>
              <a:t> είναι: (α) το κύρος, (β) η δυνατότητα χρήσης </a:t>
            </a:r>
            <a:r>
              <a:rPr lang="el-GR" altLang="en-US" sz="2800" dirty="0" err="1" smtClean="0">
                <a:latin typeface="Arial" pitchFamily="34" charset="0"/>
                <a:cs typeface="Arial" pitchFamily="34" charset="0"/>
              </a:rPr>
              <a:t>οργανωσιακών</a:t>
            </a:r>
            <a:r>
              <a:rPr lang="el-GR" altLang="en-US" sz="2800" dirty="0" smtClean="0">
                <a:latin typeface="Arial" pitchFamily="34" charset="0"/>
                <a:cs typeface="Arial" pitchFamily="34" charset="0"/>
              </a:rPr>
              <a:t> πόρων, (γ) τα σύμβολα εξουσίας.</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332656"/>
            <a:ext cx="8229600" cy="1066800"/>
          </a:xfrm>
          <a:extLst>
            <a:ext uri="{91240B29-F687-4F45-9708-019B960494DF}">
              <a14:hiddenLine xmlns:a14="http://schemas.microsoft.com/office/drawing/2010/main" xmlns="" w="9525" cap="flat" cmpd="sng" algn="ctr">
                <a:solidFill>
                  <a:srgbClr val="000000"/>
                </a:solidFill>
                <a:prstDash val="solid"/>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oAutofit/>
          </a:bodyPr>
          <a:lstStyle/>
          <a:p>
            <a:pPr eaLnBrk="1" hangingPunct="1"/>
            <a:r>
              <a:rPr lang="el-GR" altLang="en-US" sz="3600" dirty="0" smtClean="0">
                <a:latin typeface="Franklin Gothic Book" pitchFamily="34" charset="0"/>
              </a:rPr>
              <a:t>Ο ιστός της κουλτούρας:</a:t>
            </a:r>
            <a:r>
              <a:rPr lang="en-US" altLang="en-US" sz="3600" dirty="0" smtClean="0">
                <a:latin typeface="Franklin Gothic Book" pitchFamily="34" charset="0"/>
              </a:rPr>
              <a:t/>
            </a:r>
            <a:br>
              <a:rPr lang="en-US" altLang="en-US" sz="3600" dirty="0" smtClean="0">
                <a:latin typeface="Franklin Gothic Book" pitchFamily="34" charset="0"/>
              </a:rPr>
            </a:br>
            <a:r>
              <a:rPr lang="el-GR" altLang="en-US" sz="3600" dirty="0" err="1" smtClean="0">
                <a:latin typeface="Franklin Gothic Book" pitchFamily="34" charset="0"/>
              </a:rPr>
              <a:t>Οργανωσιακή</a:t>
            </a:r>
            <a:r>
              <a:rPr lang="el-GR" altLang="en-US" sz="3600" dirty="0" smtClean="0">
                <a:latin typeface="Franklin Gothic Book" pitchFamily="34" charset="0"/>
              </a:rPr>
              <a:t> δομή</a:t>
            </a:r>
          </a:p>
        </p:txBody>
      </p:sp>
      <p:sp>
        <p:nvSpPr>
          <p:cNvPr id="40963" name="Content Placeholder 10"/>
          <p:cNvSpPr>
            <a:spLocks noGrp="1"/>
          </p:cNvSpPr>
          <p:nvPr>
            <p:ph sz="quarter" idx="1"/>
          </p:nvPr>
        </p:nvSpPr>
        <p:spPr>
          <a:xfrm>
            <a:off x="323850" y="1556792"/>
            <a:ext cx="8399463" cy="4483100"/>
          </a:xfrm>
          <a:extLst>
            <a:ext uri="{91240B29-F687-4F45-9708-019B960494DF}">
              <a14:hiddenLine xmlns:a14="http://schemas.microsoft.com/office/drawing/2010/main" xmlns=""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ormAutofit/>
          </a:bodyPr>
          <a:lstStyle/>
          <a:p>
            <a:pPr marL="288925" indent="-288925"/>
            <a:r>
              <a:rPr lang="el-GR" altLang="en-US" sz="2800" dirty="0" smtClean="0">
                <a:latin typeface="Arial" pitchFamily="34" charset="0"/>
                <a:cs typeface="Arial" pitchFamily="34" charset="0"/>
              </a:rPr>
              <a:t>Η </a:t>
            </a:r>
            <a:r>
              <a:rPr lang="el-GR" altLang="en-US" sz="2800" b="1" dirty="0" err="1" smtClean="0">
                <a:latin typeface="Arial" pitchFamily="34" charset="0"/>
                <a:cs typeface="Arial" pitchFamily="34" charset="0"/>
              </a:rPr>
              <a:t>οργανωσιακή</a:t>
            </a:r>
            <a:r>
              <a:rPr lang="el-GR" altLang="en-US" sz="2800" b="1" dirty="0" smtClean="0">
                <a:latin typeface="Arial" pitchFamily="34" charset="0"/>
                <a:cs typeface="Arial" pitchFamily="34" charset="0"/>
              </a:rPr>
              <a:t> δομή</a:t>
            </a:r>
            <a:r>
              <a:rPr lang="el-GR" altLang="en-US" sz="2800" dirty="0" smtClean="0">
                <a:latin typeface="Arial" pitchFamily="34" charset="0"/>
                <a:cs typeface="Arial" pitchFamily="34" charset="0"/>
              </a:rPr>
              <a:t> περιγράφει τους ρόλους, τις ευθύνες και τις σχέσεις λογοδοσίας σε έναν οργανισμό.</a:t>
            </a:r>
          </a:p>
          <a:p>
            <a:pPr marL="288925" indent="-288925"/>
            <a:r>
              <a:rPr lang="el-GR" altLang="en-US" sz="2800" dirty="0" smtClean="0">
                <a:latin typeface="Arial" pitchFamily="34" charset="0"/>
                <a:cs typeface="Arial" pitchFamily="34" charset="0"/>
              </a:rPr>
              <a:t>Ποιες είναι οι επίσημες και ποιες οι ανεπίσημες δομές;</a:t>
            </a:r>
          </a:p>
          <a:p>
            <a:pPr marL="288925" indent="-288925"/>
            <a:r>
              <a:rPr lang="el-GR" altLang="en-US" sz="2800" dirty="0" smtClean="0">
                <a:latin typeface="Arial" pitchFamily="34" charset="0"/>
                <a:cs typeface="Arial" pitchFamily="34" charset="0"/>
              </a:rPr>
              <a:t>Η </a:t>
            </a:r>
            <a:r>
              <a:rPr lang="el-GR" altLang="en-US" sz="2800" dirty="0" err="1" smtClean="0">
                <a:latin typeface="Arial" pitchFamily="34" charset="0"/>
                <a:cs typeface="Arial" pitchFamily="34" charset="0"/>
              </a:rPr>
              <a:t>οργανωσιακή</a:t>
            </a:r>
            <a:r>
              <a:rPr lang="el-GR" altLang="en-US" sz="2800" dirty="0" smtClean="0">
                <a:latin typeface="Arial" pitchFamily="34" charset="0"/>
                <a:cs typeface="Arial" pitchFamily="34" charset="0"/>
              </a:rPr>
              <a:t> δομή ενθαρρύνει τη συνεργασία ή τον ανταγωνισμό;</a:t>
            </a:r>
          </a:p>
          <a:p>
            <a:pPr marL="288925" indent="-288925"/>
            <a:r>
              <a:rPr lang="el-GR" altLang="en-US" sz="2800" dirty="0" smtClean="0">
                <a:latin typeface="Arial" pitchFamily="34" charset="0"/>
                <a:cs typeface="Arial" pitchFamily="34" charset="0"/>
              </a:rPr>
              <a:t>Ποια δομή εξουσίας υποστηρίζεται από την οργανωτική δομή;</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45976"/>
            <a:ext cx="8229600" cy="1066800"/>
          </a:xfrm>
          <a:extLst>
            <a:ext uri="{91240B29-F687-4F45-9708-019B960494DF}">
              <a14:hiddenLine xmlns:a14="http://schemas.microsoft.com/office/drawing/2010/main" xmlns="" w="9525" cap="flat" cmpd="sng" algn="ctr">
                <a:solidFill>
                  <a:srgbClr val="000000"/>
                </a:solidFill>
                <a:prstDash val="solid"/>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oAutofit/>
          </a:bodyPr>
          <a:lstStyle/>
          <a:p>
            <a:pPr eaLnBrk="1" hangingPunct="1"/>
            <a:r>
              <a:rPr lang="el-GR" altLang="en-US" sz="3600" dirty="0" smtClean="0">
                <a:latin typeface="Franklin Gothic Book" pitchFamily="34" charset="0"/>
              </a:rPr>
              <a:t>Ο ιστός της κουλτούρας:</a:t>
            </a:r>
            <a:r>
              <a:rPr lang="en-US" altLang="en-US" sz="3600" dirty="0" smtClean="0">
                <a:latin typeface="Franklin Gothic Book" pitchFamily="34" charset="0"/>
              </a:rPr>
              <a:t/>
            </a:r>
            <a:br>
              <a:rPr lang="en-US" altLang="en-US" sz="3600" dirty="0" smtClean="0">
                <a:latin typeface="Franklin Gothic Book" pitchFamily="34" charset="0"/>
              </a:rPr>
            </a:br>
            <a:r>
              <a:rPr lang="el-GR" altLang="en-US" sz="3600" dirty="0" smtClean="0">
                <a:latin typeface="Franklin Gothic Book" pitchFamily="34" charset="0"/>
              </a:rPr>
              <a:t>Συστήματα ελέγχου</a:t>
            </a:r>
          </a:p>
        </p:txBody>
      </p:sp>
      <p:sp>
        <p:nvSpPr>
          <p:cNvPr id="41987" name="Content Placeholder 10"/>
          <p:cNvSpPr>
            <a:spLocks noGrp="1"/>
          </p:cNvSpPr>
          <p:nvPr>
            <p:ph sz="quarter" idx="1"/>
          </p:nvPr>
        </p:nvSpPr>
        <p:spPr>
          <a:xfrm>
            <a:off x="404117" y="1712441"/>
            <a:ext cx="8488363" cy="3660775"/>
          </a:xfrm>
          <a:extLst>
            <a:ext uri="{91240B29-F687-4F45-9708-019B960494DF}">
              <a14:hiddenLine xmlns:a14="http://schemas.microsoft.com/office/drawing/2010/main" xmlns=""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ormAutofit/>
          </a:bodyPr>
          <a:lstStyle/>
          <a:p>
            <a:pPr marL="288925" indent="-288925"/>
            <a:r>
              <a:rPr lang="el-GR" altLang="en-US" sz="2800" dirty="0" smtClean="0">
                <a:latin typeface="Arial" pitchFamily="34" charset="0"/>
                <a:cs typeface="Arial" pitchFamily="34" charset="0"/>
              </a:rPr>
              <a:t>Τα </a:t>
            </a:r>
            <a:r>
              <a:rPr lang="el-GR" altLang="en-US" sz="2800" b="1" dirty="0" smtClean="0">
                <a:latin typeface="Arial" pitchFamily="34" charset="0"/>
                <a:cs typeface="Arial" pitchFamily="34" charset="0"/>
              </a:rPr>
              <a:t>συστήματα ελέγχου</a:t>
            </a:r>
            <a:r>
              <a:rPr lang="el-GR" altLang="en-US" sz="2800" dirty="0" smtClean="0">
                <a:latin typeface="Arial" pitchFamily="34" charset="0"/>
                <a:cs typeface="Arial" pitchFamily="34" charset="0"/>
              </a:rPr>
              <a:t> σηματοδοτούν όσα θεωρούνται σημαντικά για έναν οργανισμό.</a:t>
            </a:r>
          </a:p>
          <a:p>
            <a:pPr marL="288925" indent="-288925"/>
            <a:r>
              <a:rPr lang="el-GR" altLang="en-US" sz="2800" dirty="0" smtClean="0">
                <a:latin typeface="Arial" pitchFamily="34" charset="0"/>
                <a:cs typeface="Arial" pitchFamily="34" charset="0"/>
              </a:rPr>
              <a:t>Ποιες διαδικασίες ελέγχονται πιο στενά;</a:t>
            </a:r>
          </a:p>
          <a:p>
            <a:pPr marL="288925" indent="-288925"/>
            <a:r>
              <a:rPr lang="el-GR" altLang="en-US" sz="2800" dirty="0" smtClean="0">
                <a:latin typeface="Arial" pitchFamily="34" charset="0"/>
                <a:cs typeface="Arial" pitchFamily="34" charset="0"/>
              </a:rPr>
              <a:t>Δίνεται έμφαση στην ανταμοιβή ή την τιμωρία;</a:t>
            </a:r>
          </a:p>
          <a:p>
            <a:pPr marL="288925" indent="-288925"/>
            <a:r>
              <a:rPr lang="el-GR" altLang="en-US" sz="2800" dirty="0" smtClean="0">
                <a:latin typeface="Arial" pitchFamily="34" charset="0"/>
                <a:cs typeface="Arial" pitchFamily="34" charset="0"/>
              </a:rPr>
              <a:t>Ο έλεγχος γίνεται με βάση την ιστορία ή την </a:t>
            </a:r>
            <a:r>
              <a:rPr lang="el-GR" altLang="en-US" sz="2800" dirty="0" err="1" smtClean="0">
                <a:latin typeface="Arial" pitchFamily="34" charset="0"/>
                <a:cs typeface="Arial" pitchFamily="34" charset="0"/>
              </a:rPr>
              <a:t>εφαρμοσθείσα</a:t>
            </a:r>
            <a:r>
              <a:rPr lang="el-GR" altLang="en-US" sz="2800" dirty="0" smtClean="0">
                <a:latin typeface="Arial" pitchFamily="34" charset="0"/>
                <a:cs typeface="Arial" pitchFamily="34" charset="0"/>
              </a:rPr>
              <a:t> στρατηγική;</a:t>
            </a:r>
          </a:p>
          <a:p>
            <a:pPr marL="288925" indent="-288925"/>
            <a:r>
              <a:rPr lang="el-GR" altLang="en-US" sz="2800" dirty="0" smtClean="0">
                <a:latin typeface="Arial" pitchFamily="34" charset="0"/>
                <a:cs typeface="Arial" pitchFamily="34" charset="0"/>
              </a:rPr>
              <a:t>Υπάρχουν πολλοί ή λίγοι έλεγχοι;</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a:xfrm>
            <a:off x="518864" y="339378"/>
            <a:ext cx="8229600" cy="641350"/>
          </a:xfrm>
        </p:spPr>
        <p:txBody>
          <a:bodyPr>
            <a:normAutofit fontScale="90000"/>
          </a:bodyPr>
          <a:lstStyle/>
          <a:p>
            <a:pPr eaLnBrk="1" hangingPunct="1"/>
            <a:r>
              <a:rPr lang="el-GR" altLang="en-US" dirty="0" smtClean="0">
                <a:latin typeface="Franklin Gothic Book" pitchFamily="34" charset="0"/>
              </a:rPr>
              <a:t>Σύνοψη κεφαλαίου (1)</a:t>
            </a:r>
          </a:p>
        </p:txBody>
      </p:sp>
      <p:sp>
        <p:nvSpPr>
          <p:cNvPr id="44035" name="Content Placeholder 2"/>
          <p:cNvSpPr>
            <a:spLocks noGrp="1"/>
          </p:cNvSpPr>
          <p:nvPr>
            <p:ph sz="quarter" idx="1"/>
          </p:nvPr>
        </p:nvSpPr>
        <p:spPr>
          <a:xfrm>
            <a:off x="250825" y="1125538"/>
            <a:ext cx="8713788" cy="5302250"/>
          </a:xfrm>
        </p:spPr>
        <p:txBody>
          <a:bodyPr/>
          <a:lstStyle/>
          <a:p>
            <a:pPr marL="298450" indent="-298450"/>
            <a:r>
              <a:rPr lang="el-GR" altLang="en-US" sz="2800" dirty="0" smtClean="0">
                <a:latin typeface="Arial" pitchFamily="34" charset="0"/>
                <a:cs typeface="Arial" pitchFamily="34" charset="0"/>
              </a:rPr>
              <a:t>Σημαντικό καθήκον κάθε διοίκησης αποτελεί η απόφαση για τον τρόπο με τον οποίο θα εκφράσει τον </a:t>
            </a:r>
            <a:r>
              <a:rPr lang="el-GR" altLang="en-US" sz="2800" b="1" dirty="0" smtClean="0">
                <a:latin typeface="Arial" pitchFamily="34" charset="0"/>
                <a:cs typeface="Arial" pitchFamily="34" charset="0"/>
              </a:rPr>
              <a:t>στρατηγικό σκοπό</a:t>
            </a:r>
            <a:r>
              <a:rPr lang="el-GR" altLang="en-US" sz="2800" dirty="0" smtClean="0">
                <a:latin typeface="Arial" pitchFamily="34" charset="0"/>
                <a:cs typeface="Arial" pitchFamily="34" charset="0"/>
              </a:rPr>
              <a:t> του οργανισμού. Αυτό συνήθως γίνεται με τη χρήση των δηλώσεων αποστολής, οράματος, αξιών και στόχων.</a:t>
            </a:r>
          </a:p>
          <a:p>
            <a:pPr marL="298450" indent="-298450"/>
            <a:r>
              <a:rPr lang="el-GR" altLang="en-US" sz="2800" dirty="0" smtClean="0">
                <a:latin typeface="Arial" pitchFamily="34" charset="0"/>
                <a:cs typeface="Arial" pitchFamily="34" charset="0"/>
              </a:rPr>
              <a:t>Η επίδραση ορισμένων σημαντικών ενδιαφερόμενων μερών παρουσιάζεται επίσημα στη </a:t>
            </a:r>
            <a:r>
              <a:rPr lang="el-GR" altLang="en-US" sz="2800" b="1" dirty="0" smtClean="0">
                <a:latin typeface="Arial" pitchFamily="34" charset="0"/>
                <a:cs typeface="Arial" pitchFamily="34" charset="0"/>
              </a:rPr>
              <a:t>δομή διακυβέρνησης</a:t>
            </a:r>
            <a:r>
              <a:rPr lang="el-GR" altLang="en-US" sz="2800" dirty="0" smtClean="0">
                <a:latin typeface="Arial" pitchFamily="34" charset="0"/>
                <a:cs typeface="Arial" pitchFamily="34" charset="0"/>
              </a:rPr>
              <a:t> ενός οργανισμού. Προς αυτή την κατεύθυνση βοηθά η αλυσίδα διακυβέρνησης, η οποία περιγράφει τις σχέσεις ανάμεσα σε όσους συμμετέχουν, άμεσα ή έμμεσα, στην άσκηση διοίκησης.</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7" name="Title 1"/>
          <p:cNvSpPr>
            <a:spLocks/>
          </p:cNvSpPr>
          <p:nvPr/>
        </p:nvSpPr>
        <p:spPr bwMode="auto">
          <a:xfrm>
            <a:off x="468313" y="234950"/>
            <a:ext cx="8229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lgn="ctr">
              <a:defRPr sz="3600" b="1">
                <a:solidFill>
                  <a:schemeClr val="tx1"/>
                </a:solidFill>
                <a:latin typeface="Arial" pitchFamily="34" charset="0"/>
              </a:defRPr>
            </a:lvl1pPr>
            <a:lvl2pPr algn="ctr">
              <a:defRPr sz="3600" b="1">
                <a:solidFill>
                  <a:schemeClr val="tx1"/>
                </a:solidFill>
                <a:latin typeface="Arial" pitchFamily="34" charset="0"/>
              </a:defRPr>
            </a:lvl2pPr>
            <a:lvl3pPr algn="ctr">
              <a:defRPr sz="3600" b="1">
                <a:solidFill>
                  <a:schemeClr val="tx1"/>
                </a:solidFill>
                <a:latin typeface="Arial" pitchFamily="34" charset="0"/>
              </a:defRPr>
            </a:lvl3pPr>
            <a:lvl4pPr algn="ctr">
              <a:defRPr sz="3600" b="1">
                <a:solidFill>
                  <a:schemeClr val="tx1"/>
                </a:solidFill>
                <a:latin typeface="Arial" pitchFamily="34" charset="0"/>
              </a:defRPr>
            </a:lvl4pPr>
            <a:lvl5pPr algn="ctr">
              <a:defRPr sz="3600" b="1">
                <a:solidFill>
                  <a:schemeClr val="tx1"/>
                </a:solidFill>
                <a:latin typeface="Arial" pitchFamily="34" charset="0"/>
              </a:defRPr>
            </a:lvl5pPr>
            <a:lvl6pPr marL="457200" algn="ctr" eaLnBrk="0" fontAlgn="base" hangingPunct="0">
              <a:spcBef>
                <a:spcPct val="0"/>
              </a:spcBef>
              <a:spcAft>
                <a:spcPct val="0"/>
              </a:spcAft>
              <a:defRPr sz="3600" b="1">
                <a:solidFill>
                  <a:schemeClr val="tx1"/>
                </a:solidFill>
                <a:latin typeface="Arial" pitchFamily="34" charset="0"/>
              </a:defRPr>
            </a:lvl6pPr>
            <a:lvl7pPr marL="914400" algn="ctr" eaLnBrk="0" fontAlgn="base" hangingPunct="0">
              <a:spcBef>
                <a:spcPct val="0"/>
              </a:spcBef>
              <a:spcAft>
                <a:spcPct val="0"/>
              </a:spcAft>
              <a:defRPr sz="3600" b="1">
                <a:solidFill>
                  <a:schemeClr val="tx1"/>
                </a:solidFill>
                <a:latin typeface="Arial" pitchFamily="34" charset="0"/>
              </a:defRPr>
            </a:lvl7pPr>
            <a:lvl8pPr marL="1371600" algn="ctr" eaLnBrk="0" fontAlgn="base" hangingPunct="0">
              <a:spcBef>
                <a:spcPct val="0"/>
              </a:spcBef>
              <a:spcAft>
                <a:spcPct val="0"/>
              </a:spcAft>
              <a:defRPr sz="3600" b="1">
                <a:solidFill>
                  <a:schemeClr val="tx1"/>
                </a:solidFill>
                <a:latin typeface="Arial" pitchFamily="34" charset="0"/>
              </a:defRPr>
            </a:lvl8pPr>
            <a:lvl9pPr marL="1828800" algn="ctr" eaLnBrk="0" fontAlgn="base" hangingPunct="0">
              <a:spcBef>
                <a:spcPct val="0"/>
              </a:spcBef>
              <a:spcAft>
                <a:spcPct val="0"/>
              </a:spcAft>
              <a:defRPr sz="3600" b="1">
                <a:solidFill>
                  <a:schemeClr val="tx1"/>
                </a:solidFill>
                <a:latin typeface="Arial" pitchFamily="34" charset="0"/>
              </a:defRPr>
            </a:lvl9pPr>
          </a:lstStyle>
          <a:p>
            <a:pPr algn="l" eaLnBrk="1" hangingPunct="1"/>
            <a:r>
              <a:rPr lang="el-GR" altLang="en-US" b="0" dirty="0">
                <a:solidFill>
                  <a:schemeClr val="tx2"/>
                </a:solidFill>
                <a:latin typeface="Franklin Gothic Book" pitchFamily="34" charset="0"/>
              </a:rPr>
              <a:t>Σύνοψη κεφαλαίου (2)</a:t>
            </a:r>
          </a:p>
        </p:txBody>
      </p:sp>
      <p:sp>
        <p:nvSpPr>
          <p:cNvPr id="44035" name="Content Placeholder 2"/>
          <p:cNvSpPr>
            <a:spLocks/>
          </p:cNvSpPr>
          <p:nvPr/>
        </p:nvSpPr>
        <p:spPr bwMode="auto">
          <a:xfrm>
            <a:off x="250825" y="1125538"/>
            <a:ext cx="8713788" cy="4875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marL="298450" indent="-298450">
              <a:spcBef>
                <a:spcPct val="20000"/>
              </a:spcBef>
              <a:buFont typeface="Arial" pitchFamily="34" charset="0"/>
              <a:buChar char="•"/>
              <a:defRPr sz="3200">
                <a:solidFill>
                  <a:schemeClr val="tx1"/>
                </a:solidFill>
                <a:latin typeface="Arial" pitchFamily="34" charset="0"/>
              </a:defRPr>
            </a:lvl1pPr>
            <a:lvl2pPr marL="742950" indent="-285750">
              <a:spcBef>
                <a:spcPct val="20000"/>
              </a:spcBef>
              <a:buFont typeface="Arial" pitchFamily="34" charset="0"/>
              <a:buChar char="–"/>
              <a:defRPr sz="2800">
                <a:solidFill>
                  <a:schemeClr val="tx1"/>
                </a:solidFill>
                <a:latin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r>
              <a:rPr lang="el-GR" altLang="en-US" sz="2800" dirty="0"/>
              <a:t>Υπάρχουν δύο διαφορετικά </a:t>
            </a:r>
            <a:r>
              <a:rPr lang="el-GR" altLang="en-US" sz="2800" b="1" dirty="0"/>
              <a:t>υποδείγματα εταιρικής διακυβέρνησης</a:t>
            </a:r>
            <a:r>
              <a:rPr lang="el-GR" altLang="en-US" sz="2800" dirty="0"/>
              <a:t>: το υπόδειγμα των μετόχων και το υπόδειγμα των ενδιαφερόμενων μερών (αν και υπάρχουν και παραλλαγές).</a:t>
            </a:r>
          </a:p>
          <a:p>
            <a:r>
              <a:rPr lang="el-GR" altLang="en-US" sz="2800" b="1" dirty="0"/>
              <a:t>Διαφορετικές ομάδες ενδιαφερομένων ασκούν διαφορετική επίδραση στον </a:t>
            </a:r>
            <a:r>
              <a:rPr lang="el-GR" altLang="en-US" sz="2800" b="1" dirty="0" err="1"/>
              <a:t>οργανωσιακό</a:t>
            </a:r>
            <a:r>
              <a:rPr lang="el-GR" altLang="en-US" sz="2800" b="1" dirty="0"/>
              <a:t> σκοπό και τη στρατηγική</a:t>
            </a:r>
            <a:r>
              <a:rPr lang="el-GR" altLang="en-US" sz="2800" dirty="0"/>
              <a:t>, ανάλογα με τον βαθμό ενδιαφέροντος και τη δύναμή τους. Τα διοικητικά στελέχη μπορούν να αξιολογήσουν την επίδραση των διαφορετικών αυτών ομάδων με τη χαρτογράφησή τους.</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Title 1"/>
          <p:cNvSpPr>
            <a:spLocks/>
          </p:cNvSpPr>
          <p:nvPr/>
        </p:nvSpPr>
        <p:spPr bwMode="auto">
          <a:xfrm>
            <a:off x="468313" y="234950"/>
            <a:ext cx="8229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lgn="ctr">
              <a:defRPr sz="3600" b="1">
                <a:solidFill>
                  <a:schemeClr val="tx1"/>
                </a:solidFill>
                <a:latin typeface="Arial" pitchFamily="34" charset="0"/>
              </a:defRPr>
            </a:lvl1pPr>
            <a:lvl2pPr algn="ctr">
              <a:defRPr sz="3600" b="1">
                <a:solidFill>
                  <a:schemeClr val="tx1"/>
                </a:solidFill>
                <a:latin typeface="Arial" pitchFamily="34" charset="0"/>
              </a:defRPr>
            </a:lvl2pPr>
            <a:lvl3pPr algn="ctr">
              <a:defRPr sz="3600" b="1">
                <a:solidFill>
                  <a:schemeClr val="tx1"/>
                </a:solidFill>
                <a:latin typeface="Arial" pitchFamily="34" charset="0"/>
              </a:defRPr>
            </a:lvl3pPr>
            <a:lvl4pPr algn="ctr">
              <a:defRPr sz="3600" b="1">
                <a:solidFill>
                  <a:schemeClr val="tx1"/>
                </a:solidFill>
                <a:latin typeface="Arial" pitchFamily="34" charset="0"/>
              </a:defRPr>
            </a:lvl4pPr>
            <a:lvl5pPr algn="ctr">
              <a:defRPr sz="3600" b="1">
                <a:solidFill>
                  <a:schemeClr val="tx1"/>
                </a:solidFill>
                <a:latin typeface="Arial" pitchFamily="34" charset="0"/>
              </a:defRPr>
            </a:lvl5pPr>
            <a:lvl6pPr marL="457200" algn="ctr" eaLnBrk="0" fontAlgn="base" hangingPunct="0">
              <a:spcBef>
                <a:spcPct val="0"/>
              </a:spcBef>
              <a:spcAft>
                <a:spcPct val="0"/>
              </a:spcAft>
              <a:defRPr sz="3600" b="1">
                <a:solidFill>
                  <a:schemeClr val="tx1"/>
                </a:solidFill>
                <a:latin typeface="Arial" pitchFamily="34" charset="0"/>
              </a:defRPr>
            </a:lvl6pPr>
            <a:lvl7pPr marL="914400" algn="ctr" eaLnBrk="0" fontAlgn="base" hangingPunct="0">
              <a:spcBef>
                <a:spcPct val="0"/>
              </a:spcBef>
              <a:spcAft>
                <a:spcPct val="0"/>
              </a:spcAft>
              <a:defRPr sz="3600" b="1">
                <a:solidFill>
                  <a:schemeClr val="tx1"/>
                </a:solidFill>
                <a:latin typeface="Arial" pitchFamily="34" charset="0"/>
              </a:defRPr>
            </a:lvl7pPr>
            <a:lvl8pPr marL="1371600" algn="ctr" eaLnBrk="0" fontAlgn="base" hangingPunct="0">
              <a:spcBef>
                <a:spcPct val="0"/>
              </a:spcBef>
              <a:spcAft>
                <a:spcPct val="0"/>
              </a:spcAft>
              <a:defRPr sz="3600" b="1">
                <a:solidFill>
                  <a:schemeClr val="tx1"/>
                </a:solidFill>
                <a:latin typeface="Arial" pitchFamily="34" charset="0"/>
              </a:defRPr>
            </a:lvl8pPr>
            <a:lvl9pPr marL="1828800" algn="ctr" eaLnBrk="0" fontAlgn="base" hangingPunct="0">
              <a:spcBef>
                <a:spcPct val="0"/>
              </a:spcBef>
              <a:spcAft>
                <a:spcPct val="0"/>
              </a:spcAft>
              <a:defRPr sz="3600" b="1">
                <a:solidFill>
                  <a:schemeClr val="tx1"/>
                </a:solidFill>
                <a:latin typeface="Arial" pitchFamily="34" charset="0"/>
              </a:defRPr>
            </a:lvl9pPr>
          </a:lstStyle>
          <a:p>
            <a:pPr algn="l" eaLnBrk="1" hangingPunct="1"/>
            <a:r>
              <a:rPr lang="el-GR" altLang="en-US" b="0" dirty="0">
                <a:solidFill>
                  <a:schemeClr val="tx2"/>
                </a:solidFill>
                <a:latin typeface="Franklin Gothic Book" pitchFamily="34" charset="0"/>
              </a:rPr>
              <a:t>Σύνοψη κεφαλαίου (3)</a:t>
            </a:r>
          </a:p>
        </p:txBody>
      </p:sp>
      <p:sp>
        <p:nvSpPr>
          <p:cNvPr id="44035" name="Content Placeholder 2"/>
          <p:cNvSpPr>
            <a:spLocks/>
          </p:cNvSpPr>
          <p:nvPr/>
        </p:nvSpPr>
        <p:spPr bwMode="auto">
          <a:xfrm>
            <a:off x="250825" y="1125538"/>
            <a:ext cx="8713788" cy="40211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marL="298450" indent="-298450">
              <a:spcBef>
                <a:spcPct val="20000"/>
              </a:spcBef>
              <a:buFont typeface="Arial" pitchFamily="34" charset="0"/>
              <a:buChar char="•"/>
              <a:defRPr sz="3200">
                <a:solidFill>
                  <a:schemeClr val="tx1"/>
                </a:solidFill>
                <a:latin typeface="Arial" pitchFamily="34" charset="0"/>
              </a:defRPr>
            </a:lvl1pPr>
            <a:lvl2pPr marL="742950" indent="-285750">
              <a:spcBef>
                <a:spcPct val="20000"/>
              </a:spcBef>
              <a:buFont typeface="Arial" pitchFamily="34" charset="0"/>
              <a:buChar char="–"/>
              <a:defRPr sz="2800">
                <a:solidFill>
                  <a:schemeClr val="tx1"/>
                </a:solidFill>
                <a:latin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r>
              <a:rPr lang="el-GR" altLang="en-US" sz="2800" dirty="0"/>
              <a:t>Οι οργανισμοί υιοθετούν διαφορετικές </a:t>
            </a:r>
            <a:r>
              <a:rPr lang="el-GR" altLang="en-US" sz="2800" b="1" dirty="0"/>
              <a:t>στάσεις απέναντι στην εφαρμογή πρακτικών και δράσεων εταιρικής κοινωνικής ευθύνης</a:t>
            </a:r>
            <a:r>
              <a:rPr lang="el-GR" altLang="en-US" sz="2800" dirty="0"/>
              <a:t>, ανάλογα με τον τρόπο που αντιλαμβάνονται τον ρόλο τους στην κοινωνία.</a:t>
            </a:r>
          </a:p>
          <a:p>
            <a:r>
              <a:rPr lang="el-GR" altLang="en-US" sz="2800" dirty="0"/>
              <a:t>Η </a:t>
            </a:r>
            <a:r>
              <a:rPr lang="el-GR" altLang="en-US" sz="2800" b="1" dirty="0" err="1"/>
              <a:t>οργανωσιακή</a:t>
            </a:r>
            <a:r>
              <a:rPr lang="el-GR" altLang="en-US" sz="2800" b="1" dirty="0"/>
              <a:t> κουλτούρα</a:t>
            </a:r>
            <a:r>
              <a:rPr lang="el-GR" altLang="en-US" sz="2800" dirty="0"/>
              <a:t> ενδέχεται να επηρεάσει τον σκοπό και τη στρατηγική ενός οργανισμού, ενώ μπορεί να γίνει κατανοητή με τη βοήθεια του ιστού της κουλτούρας.</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Θέση περιεχομένου"/>
          <p:cNvSpPr txBox="1">
            <a:spLocks noGrp="1"/>
          </p:cNvSpPr>
          <p:nvPr>
            <p:ph sz="quarter" idx="1"/>
          </p:nvPr>
        </p:nvSpPr>
        <p:spPr>
          <a:xfrm>
            <a:off x="755576" y="1772915"/>
            <a:ext cx="7772400" cy="2016125"/>
          </a:xfrm>
          <a:ln>
            <a:solidFill>
              <a:schemeClr val="accent6">
                <a:lumMod val="75000"/>
              </a:schemeClr>
            </a:solidFill>
          </a:ln>
        </p:spPr>
        <p:txBody>
          <a:bodyPr>
            <a:spAutoFit/>
          </a:bodyPr>
          <a:lstStyle/>
          <a:p>
            <a:pPr algn="ctr">
              <a:buFont typeface="Wingdings 2" pitchFamily="18" charset="2"/>
              <a:buNone/>
            </a:pPr>
            <a:r>
              <a:rPr lang="el-GR" sz="2400" smtClean="0">
                <a:solidFill>
                  <a:srgbClr val="1C4853"/>
                </a:solidFill>
                <a:latin typeface="Calibri" pitchFamily="34" charset="0"/>
                <a:ea typeface="Calibri" pitchFamily="34" charset="0"/>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endParaRPr lang="en-US" sz="2400" smtClean="0">
              <a:solidFill>
                <a:srgbClr val="1C4853"/>
              </a:solidFill>
              <a:latin typeface="Calibri" pitchFamily="34" charset="0"/>
              <a:ea typeface="Calibri" pitchFamily="34" charset="0"/>
              <a:cs typeface="Calibri" pitchFamily="34" charset="0"/>
            </a:endParaRPr>
          </a:p>
          <a:p>
            <a:pPr algn="ctr">
              <a:buFont typeface="Wingdings 2" pitchFamily="18" charset="2"/>
              <a:buNone/>
            </a:pPr>
            <a:r>
              <a:rPr lang="el-GR" sz="2400" smtClean="0">
                <a:solidFill>
                  <a:srgbClr val="1C4853"/>
                </a:solidFill>
                <a:latin typeface="Calibri" pitchFamily="34" charset="0"/>
                <a:ea typeface="Calibri" pitchFamily="34" charset="0"/>
                <a:cs typeface="Calibri" pitchFamily="34" charset="0"/>
              </a:rPr>
              <a:t>(που έχει κυρωθεί με τον Ν. 100/1975)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9552" y="332656"/>
            <a:ext cx="7992888" cy="1307554"/>
          </a:xfrm>
        </p:spPr>
        <p:txBody>
          <a:bodyPr>
            <a:normAutofit fontScale="90000"/>
          </a:bodyPr>
          <a:lstStyle/>
          <a:p>
            <a:pPr eaLnBrk="1" hangingPunct="1"/>
            <a:r>
              <a:rPr lang="el-GR" altLang="en-US" dirty="0" smtClean="0">
                <a:latin typeface="Franklin Gothic Book" pitchFamily="34" charset="0"/>
              </a:rPr>
              <a:t>Ποια είναι τα ενδιαφερόμενα μέρη (ή ομάδες ενδιαφερομένων</a:t>
            </a:r>
            <a:r>
              <a:rPr lang="el-GR" altLang="en-US" dirty="0" smtClean="0">
                <a:latin typeface="Franklin Gothic Book" pitchFamily="34" charset="0"/>
              </a:rPr>
              <a:t>) (</a:t>
            </a:r>
            <a:r>
              <a:rPr lang="el-GR" altLang="en-US" dirty="0" err="1" smtClean="0">
                <a:latin typeface="Franklin Gothic Book" pitchFamily="34" charset="0"/>
              </a:rPr>
              <a:t>stakeholders</a:t>
            </a:r>
            <a:r>
              <a:rPr lang="el-GR" altLang="en-US" dirty="0" smtClean="0">
                <a:latin typeface="Franklin Gothic Book" pitchFamily="34" charset="0"/>
              </a:rPr>
              <a:t>);</a:t>
            </a:r>
          </a:p>
        </p:txBody>
      </p:sp>
      <p:sp>
        <p:nvSpPr>
          <p:cNvPr id="302083" name="Rectangle 3"/>
          <p:cNvSpPr>
            <a:spLocks noGrp="1" noChangeArrowheads="1"/>
          </p:cNvSpPr>
          <p:nvPr>
            <p:ph type="body" sz="half" idx="1"/>
          </p:nvPr>
        </p:nvSpPr>
        <p:spPr>
          <a:xfrm>
            <a:off x="517525" y="1844824"/>
            <a:ext cx="8201025" cy="4206875"/>
          </a:xfrm>
        </p:spPr>
        <p:txBody>
          <a:bodyPr>
            <a:normAutofit/>
          </a:bodyPr>
          <a:lstStyle/>
          <a:p>
            <a:pPr marL="0" indent="0" eaLnBrk="1" hangingPunct="1">
              <a:buFont typeface="Wingdings" pitchFamily="2" charset="2"/>
              <a:buNone/>
            </a:pPr>
            <a:r>
              <a:rPr lang="el-GR" altLang="en-US" sz="2800" dirty="0" smtClean="0">
                <a:latin typeface="Arial" pitchFamily="34" charset="0"/>
                <a:cs typeface="Arial" pitchFamily="34" charset="0"/>
              </a:rPr>
              <a:t>Τα </a:t>
            </a:r>
            <a:r>
              <a:rPr lang="el-GR" altLang="en-US" sz="2800" b="1" dirty="0" smtClean="0">
                <a:latin typeface="Arial" pitchFamily="34" charset="0"/>
                <a:cs typeface="Arial" pitchFamily="34" charset="0"/>
              </a:rPr>
              <a:t>ενδιαφερόμενα μέρη (ή ομάδες ενδιαφερομένων)</a:t>
            </a:r>
            <a:r>
              <a:rPr lang="el-GR" altLang="en-US" sz="2800" dirty="0" smtClean="0">
                <a:latin typeface="Arial" pitchFamily="34" charset="0"/>
                <a:cs typeface="Arial" pitchFamily="34" charset="0"/>
              </a:rPr>
              <a:t> είναι εκείνα τα άτομα, ή ομάδες ατόμων, που προσδοκούν από έναν οργανισμό να εκπληρώσει τους δικούς τους στόχους, και στα οποία ο οργανισμός, με τη σειρά του, βασίζει τη λειτουργία του. Ενδιαφερόμενα μέρη αποτελούν οι μέτοχοι, οι εργαζόμενοι, οι πελάτες, οι προμηθευτές, η τοπική κοινωνία κ.λπ.</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4"/>
          <p:cNvSpPr>
            <a:spLocks noGrp="1"/>
          </p:cNvSpPr>
          <p:nvPr>
            <p:ph type="title"/>
          </p:nvPr>
        </p:nvSpPr>
        <p:spPr>
          <a:xfrm>
            <a:off x="457200" y="269875"/>
            <a:ext cx="8229600" cy="641350"/>
          </a:xfrm>
        </p:spPr>
        <p:txBody>
          <a:bodyPr>
            <a:normAutofit fontScale="90000"/>
          </a:bodyPr>
          <a:lstStyle/>
          <a:p>
            <a:pPr eaLnBrk="1" hangingPunct="1"/>
            <a:r>
              <a:rPr lang="el-GR" altLang="en-US" dirty="0" smtClean="0">
                <a:latin typeface="Franklin Gothic Book" pitchFamily="34" charset="0"/>
              </a:rPr>
              <a:t>Δήλωση αποστολής </a:t>
            </a:r>
            <a:r>
              <a:rPr lang="el-GR" altLang="en-US" b="0" dirty="0" smtClean="0">
                <a:latin typeface="Franklin Gothic Book" pitchFamily="34" charset="0"/>
              </a:rPr>
              <a:t>(ή αποστολή)</a:t>
            </a:r>
          </a:p>
        </p:txBody>
      </p:sp>
      <p:sp>
        <p:nvSpPr>
          <p:cNvPr id="8195" name="Content Placeholder 5"/>
          <p:cNvSpPr>
            <a:spLocks noGrp="1"/>
          </p:cNvSpPr>
          <p:nvPr>
            <p:ph sz="quarter" idx="1"/>
          </p:nvPr>
        </p:nvSpPr>
        <p:spPr>
          <a:xfrm>
            <a:off x="509588" y="1350963"/>
            <a:ext cx="8229600" cy="4614862"/>
          </a:xfrm>
        </p:spPr>
        <p:txBody>
          <a:bodyPr/>
          <a:lstStyle/>
          <a:p>
            <a:pPr marL="282575" indent="-282575" eaLnBrk="1" hangingPunct="1"/>
            <a:r>
              <a:rPr lang="el-GR" altLang="en-US" sz="2800" dirty="0" smtClean="0">
                <a:latin typeface="Arial" pitchFamily="34" charset="0"/>
                <a:cs typeface="Arial" pitchFamily="34" charset="0"/>
              </a:rPr>
              <a:t>Η </a:t>
            </a:r>
            <a:r>
              <a:rPr lang="el-GR" altLang="en-US" sz="2800" b="1" dirty="0" smtClean="0">
                <a:latin typeface="Arial" pitchFamily="34" charset="0"/>
                <a:cs typeface="Arial" pitchFamily="34" charset="0"/>
              </a:rPr>
              <a:t>δήλωση αποστολής</a:t>
            </a:r>
            <a:r>
              <a:rPr lang="el-GR" altLang="en-US" sz="2800" dirty="0" smtClean="0">
                <a:latin typeface="Arial" pitchFamily="34" charset="0"/>
                <a:cs typeface="Arial" pitchFamily="34" charset="0"/>
              </a:rPr>
              <a:t> προσπαθεί να εκφράσει με ξεκάθαρο τρόπο στους εργαζόμενους και στα ενδιαφερόμενα μέρη τι είναι αυτό που κυρίως κάνει ένας οργανισμός.</a:t>
            </a:r>
          </a:p>
          <a:p>
            <a:pPr marL="282575" indent="-282575" eaLnBrk="1" hangingPunct="1"/>
            <a:r>
              <a:rPr lang="el-GR" altLang="en-US" sz="2800" u="sng" dirty="0" smtClean="0">
                <a:latin typeface="Arial" pitchFamily="34" charset="0"/>
                <a:cs typeface="Arial" pitchFamily="34" charset="0"/>
              </a:rPr>
              <a:t>Πρέπει να απαντά στα ερωτήματα</a:t>
            </a:r>
            <a:r>
              <a:rPr lang="el-GR" altLang="en-US" sz="2800" dirty="0" smtClean="0">
                <a:latin typeface="Arial" pitchFamily="34" charset="0"/>
                <a:cs typeface="Arial" pitchFamily="34" charset="0"/>
              </a:rPr>
              <a:t>:</a:t>
            </a:r>
          </a:p>
          <a:p>
            <a:pPr marL="282575" indent="-282575" eaLnBrk="1" hangingPunct="1">
              <a:buFont typeface="Arial" pitchFamily="34" charset="0"/>
              <a:buNone/>
            </a:pPr>
            <a:r>
              <a:rPr lang="el-GR" altLang="en-US" sz="2600" b="1" i="1" dirty="0" smtClean="0">
                <a:latin typeface="Arial" pitchFamily="34" charset="0"/>
                <a:cs typeface="Arial" pitchFamily="34" charset="0"/>
              </a:rPr>
              <a:t>	‘Τι επιχείρηση είμαστε;’</a:t>
            </a:r>
          </a:p>
          <a:p>
            <a:pPr marL="282575" indent="-282575" eaLnBrk="1" hangingPunct="1">
              <a:buFont typeface="Arial" pitchFamily="34" charset="0"/>
              <a:buNone/>
            </a:pPr>
            <a:r>
              <a:rPr lang="el-GR" altLang="en-US" sz="2600" b="1" i="1" dirty="0" smtClean="0">
                <a:latin typeface="Arial" pitchFamily="34" charset="0"/>
                <a:cs typeface="Arial" pitchFamily="34" charset="0"/>
              </a:rPr>
              <a:t>	‘Τι θα χανόταν εάν ο οργανισμός σταματούσε να υπάρχει;’</a:t>
            </a:r>
          </a:p>
          <a:p>
            <a:pPr marL="282575" indent="-282575" eaLnBrk="1" hangingPunct="1">
              <a:buFont typeface="Arial" pitchFamily="34" charset="0"/>
              <a:buNone/>
            </a:pPr>
            <a:r>
              <a:rPr lang="el-GR" altLang="en-US" sz="2600" b="1" i="1" dirty="0" smtClean="0">
                <a:latin typeface="Arial" pitchFamily="34" charset="0"/>
                <a:cs typeface="Arial" pitchFamily="34" charset="0"/>
              </a:rPr>
              <a:t>	‘Τι είναι αυτό που προσφέρει ο οργανισμός;’</a:t>
            </a:r>
          </a:p>
          <a:p>
            <a:pPr marL="282575" indent="-282575" eaLnBrk="1" hangingPunct="1">
              <a:buFont typeface="Arial" pitchFamily="34" charset="0"/>
              <a:buNone/>
            </a:pPr>
            <a:r>
              <a:rPr lang="el-GR" altLang="en-US" sz="2600" b="1" i="1" dirty="0" smtClean="0">
                <a:latin typeface="Arial" pitchFamily="34" charset="0"/>
                <a:cs typeface="Arial" pitchFamily="34" charset="0"/>
              </a:rPr>
              <a:t>	‘Γιατί το κάνουμε αυτό;’</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69875"/>
            <a:ext cx="8229600" cy="641350"/>
          </a:xfrm>
        </p:spPr>
        <p:txBody>
          <a:bodyPr>
            <a:normAutofit fontScale="90000"/>
          </a:bodyPr>
          <a:lstStyle/>
          <a:p>
            <a:pPr eaLnBrk="1" hangingPunct="1"/>
            <a:r>
              <a:rPr lang="el-GR" altLang="en-US" dirty="0" smtClean="0">
                <a:latin typeface="Franklin Gothic Book" pitchFamily="34" charset="0"/>
              </a:rPr>
              <a:t>Δήλωση οράματος </a:t>
            </a:r>
            <a:r>
              <a:rPr lang="el-GR" altLang="en-US" b="0" dirty="0" smtClean="0">
                <a:latin typeface="Franklin Gothic Book" pitchFamily="34" charset="0"/>
              </a:rPr>
              <a:t>(ή όραμα)</a:t>
            </a:r>
          </a:p>
        </p:txBody>
      </p:sp>
      <p:sp>
        <p:nvSpPr>
          <p:cNvPr id="9219" name="Content Placeholder 2"/>
          <p:cNvSpPr>
            <a:spLocks noGrp="1"/>
          </p:cNvSpPr>
          <p:nvPr>
            <p:ph sz="quarter" idx="1"/>
          </p:nvPr>
        </p:nvSpPr>
        <p:spPr>
          <a:xfrm>
            <a:off x="509588" y="1347788"/>
            <a:ext cx="8229600" cy="4999037"/>
          </a:xfrm>
        </p:spPr>
        <p:txBody>
          <a:bodyPr/>
          <a:lstStyle/>
          <a:p>
            <a:pPr marL="282575" indent="-282575" eaLnBrk="1" hangingPunct="1"/>
            <a:r>
              <a:rPr lang="el-GR" altLang="en-US" sz="2800" dirty="0" smtClean="0">
                <a:latin typeface="Arial" pitchFamily="34" charset="0"/>
                <a:cs typeface="Arial" pitchFamily="34" charset="0"/>
              </a:rPr>
              <a:t>Η </a:t>
            </a:r>
            <a:r>
              <a:rPr lang="el-GR" altLang="en-US" sz="2800" b="1" dirty="0" smtClean="0">
                <a:latin typeface="Arial" pitchFamily="34" charset="0"/>
                <a:cs typeface="Arial" pitchFamily="34" charset="0"/>
              </a:rPr>
              <a:t>δήλωση οράματος</a:t>
            </a:r>
            <a:r>
              <a:rPr lang="el-GR" altLang="en-US" sz="2800" dirty="0" smtClean="0">
                <a:latin typeface="Arial" pitchFamily="34" charset="0"/>
                <a:cs typeface="Arial" pitchFamily="34" charset="0"/>
              </a:rPr>
              <a:t> (ή όραμα) ασχολείται με το μέλλον το οποίο επιθυμεί να έχει ένας οργανισμός.</a:t>
            </a:r>
          </a:p>
          <a:p>
            <a:pPr marL="282575" indent="-282575" eaLnBrk="1" hangingPunct="1"/>
            <a:r>
              <a:rPr lang="el-GR" altLang="en-US" sz="2800" dirty="0" smtClean="0">
                <a:latin typeface="Arial" pitchFamily="34" charset="0"/>
                <a:cs typeface="Arial" pitchFamily="34" charset="0"/>
              </a:rPr>
              <a:t>Πρόκειται για μια μελλοντική επιδίωξη που θα ενθουσιάσει, θα δημιουργήσει αφοσίωση και θα ενισχύσει την απόδοση.</a:t>
            </a:r>
          </a:p>
          <a:p>
            <a:pPr marL="282575" indent="-282575" eaLnBrk="1" hangingPunct="1"/>
            <a:r>
              <a:rPr lang="el-GR" altLang="en-US" sz="2800" u="sng" dirty="0" smtClean="0">
                <a:latin typeface="Arial" pitchFamily="34" charset="0"/>
                <a:cs typeface="Arial" pitchFamily="34" charset="0"/>
              </a:rPr>
              <a:t>Πρέπει να απαντά στα ερωτήματα</a:t>
            </a:r>
            <a:r>
              <a:rPr lang="el-GR" altLang="en-US" sz="2800" dirty="0" smtClean="0">
                <a:latin typeface="Arial" pitchFamily="34" charset="0"/>
                <a:cs typeface="Arial" pitchFamily="34" charset="0"/>
              </a:rPr>
              <a:t>:</a:t>
            </a:r>
          </a:p>
          <a:p>
            <a:pPr marL="282575" indent="-282575" eaLnBrk="1" hangingPunct="1">
              <a:buFont typeface="Arial" pitchFamily="34" charset="0"/>
              <a:buNone/>
            </a:pPr>
            <a:r>
              <a:rPr lang="el-GR" altLang="en-US" sz="2600" b="1" i="1" dirty="0" smtClean="0">
                <a:latin typeface="Arial" pitchFamily="34" charset="0"/>
                <a:cs typeface="Arial" pitchFamily="34" charset="0"/>
              </a:rPr>
              <a:t>	‘Τι θέλουμε να πετύχουμε;’</a:t>
            </a:r>
          </a:p>
          <a:p>
            <a:pPr marL="282575" indent="-282575">
              <a:buFont typeface="Arial" pitchFamily="34" charset="0"/>
              <a:buNone/>
            </a:pPr>
            <a:r>
              <a:rPr lang="el-GR" altLang="en-US" sz="2600" b="1" i="1" dirty="0" smtClean="0">
                <a:latin typeface="Arial" pitchFamily="34" charset="0"/>
                <a:cs typeface="Arial" pitchFamily="34" charset="0"/>
              </a:rPr>
              <a:t>	‘Αν παραμέναμε στις ίδιες θέσεις για 20 χρόνια, τι θα θέλαμε να έχουμε δημιουργήσει ή να έχουμε πετύχει στο διάστημα αυτό;’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Title 1"/>
          <p:cNvSpPr>
            <a:spLocks noGrp="1"/>
          </p:cNvSpPr>
          <p:nvPr>
            <p:ph type="title" idx="4294967295"/>
          </p:nvPr>
        </p:nvSpPr>
        <p:spPr>
          <a:xfrm>
            <a:off x="590872" y="266700"/>
            <a:ext cx="8229600" cy="641350"/>
          </a:xfrm>
        </p:spPr>
        <p:txBody>
          <a:bodyPr>
            <a:normAutofit fontScale="90000"/>
          </a:bodyPr>
          <a:lstStyle/>
          <a:p>
            <a:pPr eaLnBrk="1" hangingPunct="1"/>
            <a:r>
              <a:rPr lang="el-GR" altLang="en-US" dirty="0" smtClean="0">
                <a:latin typeface="Franklin Gothic Book" pitchFamily="34" charset="0"/>
              </a:rPr>
              <a:t>Δηλώσεις εταιρικών αξιών</a:t>
            </a:r>
          </a:p>
        </p:txBody>
      </p:sp>
      <p:sp>
        <p:nvSpPr>
          <p:cNvPr id="98307" name="Content Placeholder 2"/>
          <p:cNvSpPr>
            <a:spLocks noGrp="1"/>
          </p:cNvSpPr>
          <p:nvPr>
            <p:ph idx="4294967295"/>
          </p:nvPr>
        </p:nvSpPr>
        <p:spPr>
          <a:xfrm>
            <a:off x="302964" y="1340768"/>
            <a:ext cx="8445500" cy="4448175"/>
          </a:xfrm>
        </p:spPr>
        <p:txBody>
          <a:bodyPr/>
          <a:lstStyle/>
          <a:p>
            <a:pPr marL="282575" indent="-282575" eaLnBrk="1" hangingPunct="1"/>
            <a:r>
              <a:rPr lang="el-GR" altLang="en-US" sz="2800" dirty="0" smtClean="0">
                <a:latin typeface="Arial" pitchFamily="34" charset="0"/>
                <a:cs typeface="Arial" pitchFamily="34" charset="0"/>
              </a:rPr>
              <a:t>Οι </a:t>
            </a:r>
            <a:r>
              <a:rPr lang="el-GR" altLang="en-US" sz="2800" b="1" dirty="0" smtClean="0">
                <a:latin typeface="Arial" pitchFamily="34" charset="0"/>
                <a:cs typeface="Arial" pitchFamily="34" charset="0"/>
              </a:rPr>
              <a:t>δηλώσεις των εταιρικών αξιών</a:t>
            </a:r>
            <a:r>
              <a:rPr lang="el-GR" altLang="en-US" sz="2800" dirty="0" smtClean="0">
                <a:latin typeface="Arial" pitchFamily="34" charset="0"/>
                <a:cs typeface="Arial" pitchFamily="34" charset="0"/>
              </a:rPr>
              <a:t> δημοσιοποιούν τις βασικές και μακροχρόνιες </a:t>
            </a:r>
            <a:r>
              <a:rPr lang="el-GR" altLang="en-US" sz="2800" b="1" dirty="0" smtClean="0">
                <a:latin typeface="Arial" pitchFamily="34" charset="0"/>
                <a:cs typeface="Arial" pitchFamily="34" charset="0"/>
              </a:rPr>
              <a:t>αρχές</a:t>
            </a:r>
            <a:r>
              <a:rPr lang="el-GR" altLang="en-US" sz="2800" dirty="0" smtClean="0">
                <a:latin typeface="Arial" pitchFamily="34" charset="0"/>
                <a:cs typeface="Arial" pitchFamily="34" charset="0"/>
              </a:rPr>
              <a:t> που καθοδηγούν τη στρατηγική ενός οργανισμού και καθορίζουν τον τρόπο με τον οποίο πρέπει να λειτουργεί.</a:t>
            </a:r>
          </a:p>
          <a:p>
            <a:pPr marL="282575" indent="-282575" eaLnBrk="1" hangingPunct="1"/>
            <a:r>
              <a:rPr lang="el-GR" altLang="en-US" sz="2800" u="sng" dirty="0" smtClean="0">
                <a:latin typeface="Arial" pitchFamily="34" charset="0"/>
                <a:cs typeface="Arial" pitchFamily="34" charset="0"/>
              </a:rPr>
              <a:t>Το ερώτημα στη συγκεκριμένη περίπτωση είναι</a:t>
            </a:r>
            <a:r>
              <a:rPr lang="el-GR" altLang="en-US" sz="2800" dirty="0" smtClean="0">
                <a:latin typeface="Arial" pitchFamily="34" charset="0"/>
                <a:cs typeface="Arial" pitchFamily="34" charset="0"/>
              </a:rPr>
              <a:t>: Θα μεταβάλλονταν οι συγκεκριμένες αξίες κάτω από ορισμένες προϋποθέσεις; Εάν η απάντηση είναι «ναι», τότε η </a:t>
            </a:r>
            <a:r>
              <a:rPr lang="el-GR" altLang="en-US" sz="2800" dirty="0" err="1" smtClean="0">
                <a:latin typeface="Arial" pitchFamily="34" charset="0"/>
                <a:cs typeface="Arial" pitchFamily="34" charset="0"/>
              </a:rPr>
              <a:t>διερευνηθείσα</a:t>
            </a:r>
            <a:r>
              <a:rPr lang="el-GR" altLang="en-US" sz="2800" dirty="0" smtClean="0">
                <a:latin typeface="Arial" pitchFamily="34" charset="0"/>
                <a:cs typeface="Arial" pitchFamily="34" charset="0"/>
              </a:rPr>
              <a:t> αξία δεν είναι ούτε βασική ούτε μακροχρόνια.</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1560" y="268288"/>
            <a:ext cx="8229600" cy="641350"/>
          </a:xfrm>
        </p:spPr>
        <p:txBody>
          <a:bodyPr>
            <a:normAutofit fontScale="90000"/>
          </a:bodyPr>
          <a:lstStyle/>
          <a:p>
            <a:pPr eaLnBrk="1" hangingPunct="1"/>
            <a:r>
              <a:rPr lang="el-GR" altLang="en-US" dirty="0" smtClean="0">
                <a:latin typeface="Franklin Gothic Book" pitchFamily="34" charset="0"/>
              </a:rPr>
              <a:t>Στόχοι</a:t>
            </a:r>
          </a:p>
        </p:txBody>
      </p:sp>
      <p:sp>
        <p:nvSpPr>
          <p:cNvPr id="11267" name="Content Placeholder 2"/>
          <p:cNvSpPr>
            <a:spLocks noGrp="1"/>
          </p:cNvSpPr>
          <p:nvPr>
            <p:ph sz="quarter" idx="1"/>
          </p:nvPr>
        </p:nvSpPr>
        <p:spPr>
          <a:xfrm>
            <a:off x="509588" y="1341438"/>
            <a:ext cx="8094662" cy="3841750"/>
          </a:xfrm>
        </p:spPr>
        <p:txBody>
          <a:bodyPr/>
          <a:lstStyle/>
          <a:p>
            <a:pPr marL="0" indent="0" defTabSz="274638" eaLnBrk="1" hangingPunct="1"/>
            <a:r>
              <a:rPr lang="el-GR" altLang="en-US" sz="3000" dirty="0" smtClean="0">
                <a:latin typeface="Arial" pitchFamily="34" charset="0"/>
                <a:cs typeface="Arial" pitchFamily="34" charset="0"/>
              </a:rPr>
              <a:t> Οι </a:t>
            </a:r>
            <a:r>
              <a:rPr lang="el-GR" altLang="en-US" sz="3000" b="1" dirty="0" smtClean="0">
                <a:latin typeface="Arial" pitchFamily="34" charset="0"/>
                <a:cs typeface="Arial" pitchFamily="34" charset="0"/>
              </a:rPr>
              <a:t>στόχοι</a:t>
            </a:r>
            <a:r>
              <a:rPr lang="el-GR" altLang="en-US" sz="3000" dirty="0" smtClean="0">
                <a:latin typeface="Arial" pitchFamily="34" charset="0"/>
                <a:cs typeface="Arial" pitchFamily="34" charset="0"/>
              </a:rPr>
              <a:t> αποτελούν δηλώσεις για συγκεκριμένα προσδοκώμενα αποτελέσματα.</a:t>
            </a:r>
            <a:r>
              <a:rPr lang="el-GR" altLang="en-US" sz="3000" b="1" i="1" dirty="0" smtClean="0">
                <a:latin typeface="Arial" pitchFamily="34" charset="0"/>
                <a:cs typeface="Arial" pitchFamily="34" charset="0"/>
              </a:rPr>
              <a:t>	</a:t>
            </a:r>
            <a:endParaRPr lang="el-GR" altLang="en-US" sz="3000" dirty="0" smtClean="0">
              <a:latin typeface="Arial" pitchFamily="34" charset="0"/>
              <a:cs typeface="Arial" pitchFamily="34" charset="0"/>
            </a:endParaRPr>
          </a:p>
          <a:p>
            <a:pPr marL="0" indent="0" defTabSz="274638" eaLnBrk="1" hangingPunct="1"/>
            <a:r>
              <a:rPr lang="en-US" altLang="en-US" sz="3000" dirty="0" smtClean="0">
                <a:latin typeface="Arial" pitchFamily="34" charset="0"/>
                <a:cs typeface="Arial" pitchFamily="34" charset="0"/>
              </a:rPr>
              <a:t> </a:t>
            </a:r>
            <a:r>
              <a:rPr lang="el-GR" altLang="en-US" sz="3000" dirty="0" smtClean="0">
                <a:latin typeface="Arial" pitchFamily="34" charset="0"/>
                <a:cs typeface="Arial" pitchFamily="34" charset="0"/>
              </a:rPr>
              <a:t>Εκφράζονται πολύ συχνά σε: </a:t>
            </a:r>
            <a:r>
              <a:rPr lang="el-GR" altLang="en-US" sz="3000" b="1" dirty="0" smtClean="0">
                <a:latin typeface="Arial" pitchFamily="34" charset="0"/>
                <a:cs typeface="Arial" pitchFamily="34" charset="0"/>
              </a:rPr>
              <a:t>οικονομικούς όρους </a:t>
            </a:r>
            <a:r>
              <a:rPr lang="el-GR" altLang="en-US" sz="3000" dirty="0" smtClean="0">
                <a:latin typeface="Arial" pitchFamily="34" charset="0"/>
                <a:cs typeface="Arial" pitchFamily="34" charset="0"/>
              </a:rPr>
              <a:t>(π.χ. πωλήσεις, κέρδη, αξία μετοχής),</a:t>
            </a:r>
            <a:br>
              <a:rPr lang="el-GR" altLang="en-US" sz="3000" dirty="0" smtClean="0">
                <a:latin typeface="Arial" pitchFamily="34" charset="0"/>
                <a:cs typeface="Arial" pitchFamily="34" charset="0"/>
              </a:rPr>
            </a:br>
            <a:r>
              <a:rPr lang="el-GR" altLang="en-US" sz="3000" b="1" i="1" dirty="0" smtClean="0">
                <a:latin typeface="Arial" pitchFamily="34" charset="0"/>
                <a:cs typeface="Arial" pitchFamily="34" charset="0"/>
              </a:rPr>
              <a:t>όρους αγοράς </a:t>
            </a:r>
            <a:r>
              <a:rPr lang="el-GR" altLang="en-US" sz="3000" dirty="0" smtClean="0">
                <a:latin typeface="Arial" pitchFamily="34" charset="0"/>
                <a:cs typeface="Arial" pitchFamily="34" charset="0"/>
              </a:rPr>
              <a:t>(π.χ. μερίδιο αγοράς, ικανοποίηση πελατών, πρόθεση επαναγοράς), καθώς και </a:t>
            </a:r>
            <a:r>
              <a:rPr lang="el-GR" altLang="en-US" sz="3000" b="1" i="1" dirty="0" smtClean="0">
                <a:latin typeface="Arial" pitchFamily="34" charset="0"/>
                <a:cs typeface="Arial" pitchFamily="34" charset="0"/>
              </a:rPr>
              <a:t>κοινωνικούς όρους </a:t>
            </a:r>
            <a:r>
              <a:rPr lang="el-GR" altLang="en-US" sz="3000" dirty="0" smtClean="0">
                <a:latin typeface="Arial" pitchFamily="34" charset="0"/>
                <a:cs typeface="Arial" pitchFamily="34" charset="0"/>
              </a:rPr>
              <a:t>(π.χ. στόχους εταιρικής κοινωνικής ευθύνης).</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6.0&quot;&gt;&lt;object type=&quot;1&quot; unique_id=&quot;10001&quot;&gt;&lt;object type=&quot;8&quot; unique_id=&quot;10734&quot;&gt;&lt;/object&gt;&lt;object type=&quot;2&quot; unique_id=&quot;10735&quot;&gt;&lt;object type=&quot;3&quot; unique_id=&quot;10736&quot;&gt;&lt;property id=&quot;20148&quot; value=&quot;5&quot;/&gt;&lt;property id=&quot;20300&quot; value=&quot;Slide 1 - &amp;quot;4: Strategic purpose&amp;quot;&quot;/&gt;&lt;property id=&quot;20307&quot; value=&quot;257&quot;/&gt;&lt;/object&gt;&lt;object type=&quot;3&quot; unique_id=&quot;10737&quot;&gt;&lt;property id=&quot;20148&quot; value=&quot;5&quot;/&gt;&lt;property id=&quot;20300&quot; value=&quot;Slide 2 - &amp;quot;Learning outcomes&amp;quot;&quot;/&gt;&lt;property id=&quot;20307&quot; value=&quot;259&quot;/&gt;&lt;/object&gt;&lt;object type=&quot;3&quot; unique_id=&quot;10738&quot;&gt;&lt;property id=&quot;20148&quot; value=&quot;5&quot;/&gt;&lt;property id=&quot;20300&quot; value=&quot;Slide 3 - &amp;quot;Influences on strategic purpose&amp;quot;&quot;/&gt;&lt;property id=&quot;20307&quot; value=&quot;260&quot;/&gt;&lt;/object&gt;&lt;object type=&quot;3&quot; unique_id=&quot;10739&quot;&gt;&lt;property id=&quot;20148&quot; value=&quot;5&quot;/&gt;&lt;property id=&quot;20300&quot; value=&quot;Slide 4 - &amp;quot;Who are the stakeholders?&amp;quot;&quot;/&gt;&lt;property id=&quot;20307&quot; value=&quot;262&quot;/&gt;&lt;/object&gt;&lt;object type=&quot;3&quot; unique_id=&quot;10740&quot;&gt;&lt;property id=&quot;20148&quot; value=&quot;5&quot;/&gt;&lt;property id=&quot;20300&quot; value=&quot;Slide 5 - &amp;quot;Mission statements&amp;quot;&quot;/&gt;&lt;property id=&quot;20307&quot; value=&quot;263&quot;/&gt;&lt;/object&gt;&lt;object type=&quot;3&quot; unique_id=&quot;10741&quot;&gt;&lt;property id=&quot;20148&quot; value=&quot;5&quot;/&gt;&lt;property id=&quot;20300&quot; value=&quot;Slide 6 - &amp;quot;Vision statements&amp;quot;&quot;/&gt;&lt;property id=&quot;20307&quot; value=&quot;264&quot;/&gt;&lt;/object&gt;&lt;object type=&quot;3&quot; unique_id=&quot;10742&quot;&gt;&lt;property id=&quot;20148&quot; value=&quot;5&quot;/&gt;&lt;property id=&quot;20300&quot; value=&quot;Slide 7 - &amp;quot;Statements of corporate values&amp;quot;&quot;/&gt;&lt;property id=&quot;20307&quot; value=&quot;265&quot;/&gt;&lt;/object&gt;&lt;object type=&quot;3&quot; unique_id=&quot;10743&quot;&gt;&lt;property id=&quot;20148&quot; value=&quot;5&quot;/&gt;&lt;property id=&quot;20300&quot; value=&quot;Slide 8 - &amp;quot;Objectives&amp;quot;&quot;/&gt;&lt;property id=&quot;20307&quot; value=&quot;266&quot;/&gt;&lt;/object&gt;&lt;object type=&quot;3&quot; unique_id=&quot;10745&quot;&gt;&lt;property id=&quot;20148&quot; value=&quot;5&quot;/&gt;&lt;property id=&quot;20300&quot; value=&quot;Slide 16 - &amp;quot;Corporate governance&amp;quot;&quot;/&gt;&lt;property id=&quot;20307&quot; value=&quot;268&quot;/&gt;&lt;/object&gt;&lt;object type=&quot;3&quot; unique_id=&quot;10746&quot;&gt;&lt;property id=&quot;20148&quot; value=&quot;5&quot;/&gt;&lt;property id=&quot;20300&quot; value=&quot;Slide 17 - &amp;quot;The growing importance of governance&amp;quot;&quot;/&gt;&lt;property id=&quot;20307&quot; value=&quot;269&quot;/&gt;&lt;/object&gt;&lt;object type=&quot;3&quot; unique_id=&quot;10747&quot;&gt;&lt;property id=&quot;20148&quot; value=&quot;5&quot;/&gt;&lt;property id=&quot;20300&quot; value=&quot;Slide 18 - &amp;quot;The governance chain&amp;quot;&quot;/&gt;&lt;property id=&quot;20307&quot; value=&quot;270&quot;/&gt;&lt;/object&gt;&lt;object type=&quot;3&quot; unique_id=&quot;10751&quot;&gt;&lt;property id=&quot;20148&quot; value=&quot;5&quot;/&gt;&lt;property id=&quot;20300&quot; value=&quot;Slide 19 - &amp;quot;Different governance models&amp;quot;&quot;/&gt;&lt;property id=&quot;20307&quot; value=&quot;274&quot;/&gt;&lt;/object&gt;&lt;object type=&quot;3&quot; unique_id=&quot;10753&quot;&gt;&lt;property id=&quot;20148&quot; value=&quot;5&quot;/&gt;&lt;property id=&quot;20300&quot; value=&quot;Slide 25 - &amp;quot;Corporate social responsibility&amp;quot;&quot;/&gt;&lt;property id=&quot;20307&quot; value=&quot;276&quot;/&gt;&lt;/object&gt;&lt;object type=&quot;3&quot; unique_id=&quot;413268&quot;&gt;&lt;property id=&quot;20148&quot; value=&quot;5&quot;/&gt;&lt;property id=&quot;20300&quot; value=&quot;Slide 9 - &amp;quot;Key principles&amp;#x0D;&amp;#x0A;Effective statements should:&amp;quot;&quot;/&gt;&lt;property id=&quot;20307&quot; value=&quot;295&quot;/&gt;&lt;/object&gt;&lt;object type=&quot;3&quot; unique_id=&quot;413269&quot;&gt;&lt;property id=&quot;20148&quot; value=&quot;5&quot;/&gt;&lt;property id=&quot;20300&quot; value=&quot;Slide 10 - &amp;quot;Ownership, management and purpose&amp;quot;&quot;/&gt;&lt;property id=&quot;20307&quot; value=&quot;296&quot;/&gt;&lt;/object&gt;&lt;object type=&quot;3&quot; unique_id=&quot;413270&quot;&gt;&lt;property id=&quot;20148&quot; value=&quot;5&quot;/&gt;&lt;property id=&quot;20300&quot; value=&quot;Slide 11 - &amp;quot;Ownership models (1)&amp;quot;&quot;/&gt;&lt;property id=&quot;20307&quot; value=&quot;297&quot;/&gt;&lt;/object&gt;&lt;object type=&quot;3&quot; unique_id=&quot;413271&quot;&gt;&lt;property id=&quot;20148&quot; value=&quot;5&quot;/&gt;&lt;property id=&quot;20300&quot; value=&quot;Slide 12 - &amp;quot;Ownership models (2)&amp;quot;&quot;/&gt;&lt;property id=&quot;20307&quot; value=&quot;298&quot;/&gt;&lt;/object&gt;&lt;object type=&quot;3&quot; unique_id=&quot;413272&quot;&gt;&lt;property id=&quot;20148&quot; value=&quot;5&quot;/&gt;&lt;property id=&quot;20300&quot; value=&quot;Slide 13 - &amp;quot;Ownership models (3)&amp;quot;&quot;/&gt;&lt;property id=&quot;20307&quot; value=&quot;299&quot;/&gt;&lt;/object&gt;&lt;object type=&quot;3&quot; unique_id=&quot;413273&quot;&gt;&lt;property id=&quot;20148&quot; value=&quot;5&quot;/&gt;&lt;property id=&quot;20300&quot; value=&quot;Slide 14 - &amp;quot;Ownership models (4)&amp;quot;&quot;/&gt;&lt;property id=&quot;20307&quot; value=&quot;300&quot;/&gt;&lt;/object&gt;&lt;object type=&quot;3&quot; unique_id=&quot;413274&quot;&gt;&lt;property id=&quot;20148&quot; value=&quot;5&quot;/&gt;&lt;property id=&quot;20300&quot; value=&quot;Slide 15 - &amp;quot;Ownership models (5)&amp;quot;&quot;/&gt;&lt;property id=&quot;20307&quot; value=&quot;301&quot;/&gt;&lt;/object&gt;&lt;object type=&quot;3&quot; unique_id=&quot;413277&quot;&gt;&lt;property id=&quot;20148&quot; value=&quot;5&quot;/&gt;&lt;property id=&quot;20300&quot; value=&quot;Slide 20 - &amp;quot;Types of stakeholder&amp;quot;&quot;/&gt;&lt;property id=&quot;20307&quot; value=&quot;320&quot;/&gt;&lt;/object&gt;&lt;object type=&quot;3&quot; unique_id=&quot;413278&quot;&gt;&lt;property id=&quot;20148&quot; value=&quot;5&quot;/&gt;&lt;property id=&quot;20300&quot; value=&quot;Slide 21 - &amp;quot;Stakeholders of a large organisation&amp;quot;&quot;/&gt;&lt;property id=&quot;20307&quot; value=&quot;305&quot;/&gt;&lt;/object&gt;&lt;object type=&quot;3&quot; unique_id=&quot;413280&quot;&gt;&lt;property id=&quot;20148&quot; value=&quot;5&quot;/&gt;&lt;property id=&quot;20300&quot; value=&quot;Slide 22 - &amp;quot;Stakeholder mapping&amp;quot;&quot;/&gt;&lt;property id=&quot;20307&quot; value=&quot;309&quot;/&gt;&lt;/object&gt;&lt;object type=&quot;3&quot; unique_id=&quot;413281&quot;&gt;&lt;property id=&quot;20148&quot; value=&quot;5&quot;/&gt;&lt;property id=&quot;20300&quot; value=&quot;Slide 23 - &amp;quot;Stakeholder mapping: the power/interest matrix&amp;quot;&quot;/&gt;&lt;property id=&quot;20307&quot; value=&quot;311&quot;/&gt;&lt;/object&gt;&lt;object type=&quot;3&quot; unique_id=&quot;413282&quot;&gt;&lt;property id=&quot;20148&quot; value=&quot;5&quot;/&gt;&lt;property id=&quot;20300&quot; value=&quot;Slide 24 - &amp;quot;Stakeholder mapping issues&amp;quot;&quot;/&gt;&lt;property id=&quot;20307&quot; value=&quot;313&quot;/&gt;&lt;/object&gt;&lt;object type=&quot;3&quot; unique_id=&quot;413284&quot;&gt;&lt;property id=&quot;20148&quot; value=&quot;5&quot;/&gt;&lt;property id=&quot;20300&quot; value=&quot;Slide 26 - &amp;quot;Social responsibility rationales&amp;quot;&quot;/&gt;&lt;property id=&quot;20307&quot; value=&quot;321&quot;/&gt;&lt;/object&gt;&lt;object type=&quot;3&quot; unique_id=&quot;413286&quot;&gt;&lt;property id=&quot;20148&quot; value=&quot;5&quot;/&gt;&lt;property id=&quot;20300&quot; value=&quot;Slide 27 - &amp;quot;Organisational culture&amp;quot;&quot;/&gt;&lt;property id=&quot;20307&quot; value=&quot;322&quot;/&gt;&lt;/object&gt;&lt;object type=&quot;3&quot; unique_id=&quot;413288&quot;&gt;&lt;property id=&quot;20148&quot; value=&quot;5&quot;/&gt;&lt;property id=&quot;20300&quot; value=&quot;Slide 28 - &amp;quot;Culture’s influence on strategy (1)&amp;quot;&quot;/&gt;&lt;property id=&quot;20307&quot; value=&quot;324&quot;/&gt;&lt;/object&gt;&lt;object type=&quot;3&quot; unique_id=&quot;413289&quot;&gt;&lt;property id=&quot;20148&quot; value=&quot;5&quot;/&gt;&lt;property id=&quot;20300&quot; value=&quot;Slide 29 - &amp;quot;Culture’s influence on strategy (2)&amp;quot;&quot;/&gt;&lt;property id=&quot;20307&quot; value=&quot;325&quot;/&gt;&lt;/object&gt;&lt;object type=&quot;3&quot; unique_id=&quot;413290&quot;&gt;&lt;property id=&quot;20148&quot; value=&quot;5&quot;/&gt;&lt;property id=&quot;20300&quot; value=&quot;Slide 30 - &amp;quot;The cultural web (1)&amp;quot;&quot;/&gt;&lt;property id=&quot;20307&quot; value=&quot;326&quot;/&gt;&lt;/object&gt;&lt;object type=&quot;3&quot; unique_id=&quot;413291&quot;&gt;&lt;property id=&quot;20148&quot; value=&quot;5&quot;/&gt;&lt;property id=&quot;20300&quot; value=&quot;Slide 31 - &amp;quot;The cultural web (2)&amp;quot;&quot;/&gt;&lt;property id=&quot;20307&quot; value=&quot;327&quot;/&gt;&lt;/object&gt;&lt;object type=&quot;3&quot; unique_id=&quot;413292&quot;&gt;&lt;property id=&quot;20148&quot; value=&quot;5&quot;/&gt;&lt;property id=&quot;20300&quot; value=&quot;Slide 32 - &amp;quot;The paradigm&amp;quot;&quot;/&gt;&lt;property id=&quot;20307&quot; value=&quot;328&quot;/&gt;&lt;/object&gt;&lt;object type=&quot;3&quot; unique_id=&quot;413293&quot;&gt;&lt;property id=&quot;20148&quot; value=&quot;5&quot;/&gt;&lt;property id=&quot;20300&quot; value=&quot;Slide 33 - &amp;quot;The cultural web: &amp;#x0D;&amp;#x0A;Rituals and routines&amp;quot;&quot;/&gt;&lt;property id=&quot;20307&quot; value=&quot;329&quot;/&gt;&lt;/object&gt;&lt;object type=&quot;3&quot; unique_id=&quot;413294&quot;&gt;&lt;property id=&quot;20148&quot; value=&quot;5&quot;/&gt;&lt;property id=&quot;20300&quot; value=&quot;Slide 34 - &amp;quot;The cultural web:&amp;#x0D;&amp;#x0A;Stories&amp;quot;&quot;/&gt;&lt;property id=&quot;20307&quot; value=&quot;330&quot;/&gt;&lt;/object&gt;&lt;object type=&quot;3&quot; unique_id=&quot;413295&quot;&gt;&lt;property id=&quot;20148&quot; value=&quot;5&quot;/&gt;&lt;property id=&quot;20300&quot; value=&quot;Slide 35 - &amp;quot;The cultural web: &amp;#x0D;&amp;#x0A;Symbols&amp;quot;&quot;/&gt;&lt;property id=&quot;20307&quot; value=&quot;331&quot;/&gt;&lt;/object&gt;&lt;object type=&quot;3&quot; unique_id=&quot;413296&quot;&gt;&lt;property id=&quot;20148&quot; value=&quot;5&quot;/&gt;&lt;property id=&quot;20300&quot; value=&quot;Slide 36 - &amp;quot;The cultural web: &amp;#x0D;&amp;#x0A;Power structures&amp;quot;&quot;/&gt;&lt;property id=&quot;20307&quot; value=&quot;332&quot;/&gt;&lt;/object&gt;&lt;object type=&quot;3&quot; unique_id=&quot;413297&quot;&gt;&lt;property id=&quot;20148&quot; value=&quot;5&quot;/&gt;&lt;property id=&quot;20300&quot; value=&quot;Slide 37 - &amp;quot;The cultural web: &amp;#x0D;&amp;#x0A;Structure&amp;quot;&quot;/&gt;&lt;property id=&quot;20307&quot; value=&quot;333&quot;/&gt;&lt;/object&gt;&lt;object type=&quot;3&quot; unique_id=&quot;413298&quot;&gt;&lt;property id=&quot;20148&quot; value=&quot;5&quot;/&gt;&lt;property id=&quot;20300&quot; value=&quot;Slide 38 - &amp;quot;The cultural web: &amp;#x0D;&amp;#x0A;Control systems&amp;quot;&quot;/&gt;&lt;property id=&quot;20307&quot; value=&quot;334&quot;/&gt;&lt;/object&gt;&lt;object type=&quot;3&quot; unique_id=&quot;413299&quot;&gt;&lt;property id=&quot;20148&quot; value=&quot;5&quot;/&gt;&lt;property id=&quot;20300&quot; value=&quot;Slide 39 - &amp;quot;Summary (1)&amp;quot;&quot;/&gt;&lt;property id=&quot;20307&quot; value=&quot;335&quot;/&gt;&lt;/object&gt;&lt;object type=&quot;3&quot; unique_id=&quot;413300&quot;&gt;&lt;property id=&quot;20148&quot; value=&quot;5&quot;/&gt;&lt;property id=&quot;20300&quot; value=&quot;Slide 40 - &amp;quot;Summary (2)&amp;quot;&quot;/&gt;&lt;property id=&quot;20307&quot; value=&quot;336&quot;/&gt;&lt;/object&gt;&lt;/object&gt;&lt;/object&gt;&lt;/database&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0</TotalTime>
  <Words>2601</Words>
  <Application>Microsoft Office PowerPoint</Application>
  <PresentationFormat>Προβολή στην οθόνη (4:3)</PresentationFormat>
  <Paragraphs>239</Paragraphs>
  <Slides>48</Slides>
  <Notes>43</Notes>
  <HiddenSlides>0</HiddenSlides>
  <MMClips>0</MMClips>
  <ScaleCrop>false</ScaleCrop>
  <HeadingPairs>
    <vt:vector size="4" baseType="variant">
      <vt:variant>
        <vt:lpstr>Θέμα</vt:lpstr>
      </vt:variant>
      <vt:variant>
        <vt:i4>1</vt:i4>
      </vt:variant>
      <vt:variant>
        <vt:lpstr>Τίτλοι διαφανειών</vt:lpstr>
      </vt:variant>
      <vt:variant>
        <vt:i4>48</vt:i4>
      </vt:variant>
    </vt:vector>
  </HeadingPairs>
  <TitlesOfParts>
    <vt:vector size="49" baseType="lpstr">
      <vt:lpstr>Δικαιοσύνη</vt:lpstr>
      <vt:lpstr>Chapter 1</vt:lpstr>
      <vt:lpstr>Chapter 2</vt:lpstr>
      <vt:lpstr>Μαθησιακά αποτελέσματα</vt:lpstr>
      <vt:lpstr>Επιδράσεις στον στρατηγικό σκοπό</vt:lpstr>
      <vt:lpstr>Ποια είναι τα ενδιαφερόμενα μέρη (ή ομάδες ενδιαφερομένων) (stakeholders);</vt:lpstr>
      <vt:lpstr>Δήλωση αποστολής (ή αποστολή)</vt:lpstr>
      <vt:lpstr>Δήλωση οράματος (ή όραμα)</vt:lpstr>
      <vt:lpstr>Δηλώσεις εταιρικών αξιών</vt:lpstr>
      <vt:lpstr>Στόχοι</vt:lpstr>
      <vt:lpstr>Διαφάνεια 10</vt:lpstr>
      <vt:lpstr>Διαφάνεια 11</vt:lpstr>
      <vt:lpstr>Ιδιοκτησία, διοίκηση και στρατηγικός σκοπός</vt:lpstr>
      <vt:lpstr>Ιδιοκτησιακά μοντέλα (1)</vt:lpstr>
      <vt:lpstr>Διαφάνεια 14</vt:lpstr>
      <vt:lpstr>Διαφάνεια 15</vt:lpstr>
      <vt:lpstr>Διαφάνεια 16</vt:lpstr>
      <vt:lpstr>Διαφάνεια 17</vt:lpstr>
      <vt:lpstr>Διαφάνεια 18</vt:lpstr>
      <vt:lpstr>Διαφάνεια 19</vt:lpstr>
      <vt:lpstr>Εταιρική διακυβέρνηση</vt:lpstr>
      <vt:lpstr>Η αυξανόμενη σημασία της εταιρικής διακυβέρνησης</vt:lpstr>
      <vt:lpstr>Η αλυσίδα της εταιρικής διακυβέρνησης: Πλαίσιο λογοδοσίας (εισηγμένη επιχείρηση)</vt:lpstr>
      <vt:lpstr>Υποδείγματα εταιρικής διακυβέρνησης</vt:lpstr>
      <vt:lpstr>Ομάδες ενδιαφερόμενων μερών</vt:lpstr>
      <vt:lpstr>Τα ενδιαφερόμενα μέρη ενός μεγάλου οργανισμού</vt:lpstr>
      <vt:lpstr>Χαρτογράφηση ενδιαφερόμενων μερών</vt:lpstr>
      <vt:lpstr>Χαρτογράφηση ενδιαφερομένων μερών: πίνακας ισχύος / ενδιαφέροντος</vt:lpstr>
      <vt:lpstr>Ζητήματα της χαρτογράφησης</vt:lpstr>
      <vt:lpstr>Εταιρική Κοινωνική Ευθύνη</vt:lpstr>
      <vt:lpstr>Προσεγγίσεις εταιρικής κοινωνικής ευθύνης (1)</vt:lpstr>
      <vt:lpstr>Προσεγγίσεις εταιρικής κοινωνικής ευθύνης (2)</vt:lpstr>
      <vt:lpstr>Οργανωσιακή κουλτούρα</vt:lpstr>
      <vt:lpstr>Η επίδραση της κουλτούρας στη στρατηγική (1)</vt:lpstr>
      <vt:lpstr>Διαφάνεια 34</vt:lpstr>
      <vt:lpstr>Διαφάνεια 35</vt:lpstr>
      <vt:lpstr>Ο ιστός της κουλτούρας (2)</vt:lpstr>
      <vt:lpstr>Το οργανωσιακό ιδεολογικό πλαίσιο</vt:lpstr>
      <vt:lpstr>Ο ιστός της κουλτούρας:  Ρουτίνες και τελετουργίες (1)</vt:lpstr>
      <vt:lpstr>Ο ιστός της κουλτούρας:  Ρουτίνες και τελετουργίες (2)</vt:lpstr>
      <vt:lpstr>Ο ιστός της κουλτούρας:  Ιστορίες</vt:lpstr>
      <vt:lpstr>Ο ιστός της κουλτούρας:  Σύμβολα</vt:lpstr>
      <vt:lpstr>Ο ιστός της κουλτούρας: Δομή εξουσίας</vt:lpstr>
      <vt:lpstr>Ο ιστός της κουλτούρας: Οργανωσιακή δομή</vt:lpstr>
      <vt:lpstr>Ο ιστός της κουλτούρας: Συστήματα ελέγχου</vt:lpstr>
      <vt:lpstr>Σύνοψη κεφαλαίου (1)</vt:lpstr>
      <vt:lpstr>Διαφάνεια 46</vt:lpstr>
      <vt:lpstr>Διαφάνεια 47</vt:lpstr>
      <vt:lpstr>Διαφάνεια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2016-08-24T20:28:52Z</dcterms:created>
  <dcterms:modified xsi:type="dcterms:W3CDTF">2016-09-09T07:42:14Z</dcterms:modified>
</cp:coreProperties>
</file>