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1"/>
    <p:sldMasterId id="2147485066" r:id="rId2"/>
  </p:sldMasterIdLst>
  <p:notesMasterIdLst>
    <p:notesMasterId r:id="rId50"/>
  </p:notesMasterIdLst>
  <p:sldIdLst>
    <p:sldId id="335" r:id="rId3"/>
    <p:sldId id="336" r:id="rId4"/>
    <p:sldId id="263" r:id="rId5"/>
    <p:sldId id="265" r:id="rId6"/>
    <p:sldId id="267" r:id="rId7"/>
    <p:sldId id="268" r:id="rId8"/>
    <p:sldId id="270" r:id="rId9"/>
    <p:sldId id="313" r:id="rId10"/>
    <p:sldId id="271" r:id="rId11"/>
    <p:sldId id="312" r:id="rId12"/>
    <p:sldId id="308" r:id="rId13"/>
    <p:sldId id="272" r:id="rId14"/>
    <p:sldId id="273" r:id="rId15"/>
    <p:sldId id="274" r:id="rId16"/>
    <p:sldId id="306" r:id="rId17"/>
    <p:sldId id="328" r:id="rId18"/>
    <p:sldId id="309" r:id="rId19"/>
    <p:sldId id="275" r:id="rId20"/>
    <p:sldId id="329" r:id="rId21"/>
    <p:sldId id="276" r:id="rId22"/>
    <p:sldId id="327" r:id="rId23"/>
    <p:sldId id="317" r:id="rId24"/>
    <p:sldId id="279" r:id="rId25"/>
    <p:sldId id="280" r:id="rId26"/>
    <p:sldId id="281" r:id="rId27"/>
    <p:sldId id="282" r:id="rId28"/>
    <p:sldId id="284" r:id="rId29"/>
    <p:sldId id="285" r:id="rId30"/>
    <p:sldId id="330" r:id="rId31"/>
    <p:sldId id="324" r:id="rId32"/>
    <p:sldId id="331" r:id="rId33"/>
    <p:sldId id="286" r:id="rId34"/>
    <p:sldId id="326" r:id="rId35"/>
    <p:sldId id="292" r:id="rId36"/>
    <p:sldId id="294" r:id="rId37"/>
    <p:sldId id="295" r:id="rId38"/>
    <p:sldId id="296" r:id="rId39"/>
    <p:sldId id="300" r:id="rId40"/>
    <p:sldId id="302" r:id="rId41"/>
    <p:sldId id="301" r:id="rId42"/>
    <p:sldId id="303" r:id="rId43"/>
    <p:sldId id="304" r:id="rId44"/>
    <p:sldId id="333" r:id="rId45"/>
    <p:sldId id="332" r:id="rId46"/>
    <p:sldId id="334" r:id="rId47"/>
    <p:sldId id="305" r:id="rId48"/>
    <p:sldId id="337" r:id="rId49"/>
  </p:sldIdLst>
  <p:sldSz cx="9144000" cy="6858000" type="screen4x3"/>
  <p:notesSz cx="6858000" cy="9144000"/>
  <p:custDataLst>
    <p:tags r:id="rId51"/>
  </p:custDataLst>
  <p:defaultTextStyle>
    <a:defPPr>
      <a:defRPr lang="en-US"/>
    </a:defPPr>
    <a:lvl1pPr algn="l" rtl="0" eaLnBrk="0" fontAlgn="base" hangingPunct="0">
      <a:spcBef>
        <a:spcPct val="0"/>
      </a:spcBef>
      <a:spcAft>
        <a:spcPct val="0"/>
      </a:spcAft>
      <a:defRPr sz="2600"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sz="2600"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sz="2600"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sz="2600"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sz="2600" kern="1200">
        <a:solidFill>
          <a:schemeClr val="tx1"/>
        </a:solidFill>
        <a:latin typeface="Calibri" pitchFamily="34" charset="0"/>
        <a:ea typeface="+mn-ea"/>
        <a:cs typeface="+mn-cs"/>
      </a:defRPr>
    </a:lvl5pPr>
    <a:lvl6pPr marL="2286000" algn="l" defTabSz="914400" rtl="0" eaLnBrk="1" latinLnBrk="0" hangingPunct="1">
      <a:defRPr sz="2600" kern="1200">
        <a:solidFill>
          <a:schemeClr val="tx1"/>
        </a:solidFill>
        <a:latin typeface="Calibri" pitchFamily="34" charset="0"/>
        <a:ea typeface="+mn-ea"/>
        <a:cs typeface="+mn-cs"/>
      </a:defRPr>
    </a:lvl6pPr>
    <a:lvl7pPr marL="2743200" algn="l" defTabSz="914400" rtl="0" eaLnBrk="1" latinLnBrk="0" hangingPunct="1">
      <a:defRPr sz="2600" kern="1200">
        <a:solidFill>
          <a:schemeClr val="tx1"/>
        </a:solidFill>
        <a:latin typeface="Calibri" pitchFamily="34" charset="0"/>
        <a:ea typeface="+mn-ea"/>
        <a:cs typeface="+mn-cs"/>
      </a:defRPr>
    </a:lvl7pPr>
    <a:lvl8pPr marL="3200400" algn="l" defTabSz="914400" rtl="0" eaLnBrk="1" latinLnBrk="0" hangingPunct="1">
      <a:defRPr sz="2600" kern="1200">
        <a:solidFill>
          <a:schemeClr val="tx1"/>
        </a:solidFill>
        <a:latin typeface="Calibri" pitchFamily="34" charset="0"/>
        <a:ea typeface="+mn-ea"/>
        <a:cs typeface="+mn-cs"/>
      </a:defRPr>
    </a:lvl8pPr>
    <a:lvl9pPr marL="3657600" algn="l" defTabSz="914400" rtl="0" eaLnBrk="1" latinLnBrk="0" hangingPunct="1">
      <a:defRPr sz="26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65">
          <p15:clr>
            <a:srgbClr val="A4A3A4"/>
          </p15:clr>
        </p15:guide>
        <p15:guide id="3" orient="horz" pos="3884">
          <p15:clr>
            <a:srgbClr val="A4A3A4"/>
          </p15:clr>
        </p15:guide>
        <p15:guide id="4" orient="horz" pos="255">
          <p15:clr>
            <a:srgbClr val="A4A3A4"/>
          </p15:clr>
        </p15:guide>
        <p15:guide id="5" orient="horz" pos="482">
          <p15:clr>
            <a:srgbClr val="A4A3A4"/>
          </p15:clr>
        </p15:guide>
        <p15:guide id="6" orient="horz" pos="935">
          <p15:clr>
            <a:srgbClr val="A4A3A4"/>
          </p15:clr>
        </p15:guide>
        <p15:guide id="7" orient="horz" pos="1298">
          <p15:clr>
            <a:srgbClr val="A4A3A4"/>
          </p15:clr>
        </p15:guide>
        <p15:guide id="8" pos="2880">
          <p15:clr>
            <a:srgbClr val="A4A3A4"/>
          </p15:clr>
        </p15:guide>
        <p15:guide id="9" pos="249">
          <p15:clr>
            <a:srgbClr val="A4A3A4"/>
          </p15:clr>
        </p15:guide>
        <p15:guide id="10" pos="385">
          <p15:clr>
            <a:srgbClr val="A4A3A4"/>
          </p15:clr>
        </p15:guide>
        <p15:guide id="11" pos="561">
          <p15:clr>
            <a:srgbClr val="A4A3A4"/>
          </p15:clr>
        </p15:guide>
        <p15:guide id="12" pos="5511">
          <p15:clr>
            <a:srgbClr val="A4A3A4"/>
          </p15:clr>
        </p15:guide>
        <p15:guide id="13" pos="7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C66"/>
    <a:srgbClr val="FFFF66"/>
    <a:srgbClr val="E494C9"/>
    <a:srgbClr val="DF81C0"/>
    <a:srgbClr val="CCFF66"/>
    <a:srgbClr val="0F6FC6"/>
    <a:srgbClr val="FAF0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14" autoAdjust="0"/>
    <p:restoredTop sz="99828" autoAdjust="0"/>
  </p:normalViewPr>
  <p:slideViewPr>
    <p:cSldViewPr>
      <p:cViewPr varScale="1">
        <p:scale>
          <a:sx n="106" d="100"/>
          <a:sy n="106" d="100"/>
        </p:scale>
        <p:origin x="2034" y="114"/>
      </p:cViewPr>
      <p:guideLst>
        <p:guide orient="horz" pos="2160"/>
        <p:guide orient="horz" pos="4065"/>
        <p:guide orient="horz" pos="3884"/>
        <p:guide orient="horz" pos="255"/>
        <p:guide orient="horz" pos="482"/>
        <p:guide orient="horz" pos="935"/>
        <p:guide orient="horz" pos="1298"/>
        <p:guide pos="2880"/>
        <p:guide pos="249"/>
        <p:guide pos="385"/>
        <p:guide pos="561"/>
        <p:guide pos="5511"/>
        <p:guide pos="77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014344D-BE33-429E-A8FF-55B06092558F}" type="datetimeFigureOut">
              <a:rPr lang="en-GB"/>
              <a:pPr>
                <a:defRPr/>
              </a:pPr>
              <a:t>11/03/2026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3076C54-D8A9-4830-9876-407AEB01B6F3}" type="slidenum">
              <a:rPr lang="en-GB" altLang="en-US"/>
              <a:pPr>
                <a:defRPr/>
              </a:pPr>
              <a:t>‹#›</a:t>
            </a:fld>
            <a:endParaRPr lang="en-GB" altLang="en-US"/>
          </a:p>
        </p:txBody>
      </p:sp>
    </p:spTree>
    <p:extLst>
      <p:ext uri="{BB962C8B-B14F-4D97-AF65-F5344CB8AC3E}">
        <p14:creationId xmlns:p14="http://schemas.microsoft.com/office/powerpoint/2010/main" val="4184635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175FB-F22D-422A-9CA7-A4AA0F61F12D}" type="slidenum">
              <a:rPr lang="en-US" smtClean="0"/>
              <a:pPr/>
              <a:t>1</a:t>
            </a:fld>
            <a:endParaRPr lang="en-US"/>
          </a:p>
        </p:txBody>
      </p:sp>
    </p:spTree>
    <p:extLst>
      <p:ext uri="{BB962C8B-B14F-4D97-AF65-F5344CB8AC3E}">
        <p14:creationId xmlns:p14="http://schemas.microsoft.com/office/powerpoint/2010/main" val="815080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0C7D5CB9-3424-4EA1-A026-B3AD960A3E3C}" type="slidenum">
              <a:rPr lang="en-GB" altLang="en-US" sz="1200" smtClean="0"/>
              <a:pPr/>
              <a:t>11</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AE91120F-B2E4-4E8B-BAA0-2EDF3432B1FB}" type="slidenum">
              <a:rPr lang="en-GB" altLang="en-US" sz="1200" smtClean="0"/>
              <a:pPr/>
              <a:t>12</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B90393CB-A27F-4721-BC8A-E77D5F7DD844}" type="slidenum">
              <a:rPr lang="en-GB" altLang="en-US" sz="1200" smtClean="0"/>
              <a:pPr/>
              <a:t>13</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2723F678-CC94-43E2-A0AB-6C21906EB66D}" type="slidenum">
              <a:rPr lang="en-GB" altLang="en-US" sz="1200" smtClean="0"/>
              <a:pPr/>
              <a:t>14</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639A112F-350F-4FE7-A0D1-64B93A5B1558}" type="slidenum">
              <a:rPr lang="en-GB" altLang="en-US" sz="1200" smtClean="0"/>
              <a:pPr/>
              <a:t>15</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46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r" eaLnBrk="1" hangingPunct="1"/>
            <a:fld id="{DFBA5704-B3B2-4F7D-BD33-9AAE47DA4B4A}" type="slidenum">
              <a:rPr lang="en-GB" altLang="en-US" sz="1200"/>
              <a:pPr algn="r" eaLnBrk="1" hangingPunct="1"/>
              <a:t>16</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EEB9A004-FFA8-4A41-997E-AD6BD79F7FCE}" type="slidenum">
              <a:rPr lang="en-GB" altLang="en-US" sz="1200" smtClean="0"/>
              <a:pPr/>
              <a:t>17</a:t>
            </a:fld>
            <a:endParaRPr lang="en-GB"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BB151243-6064-406B-B54C-6A7AE61FE7B7}" type="slidenum">
              <a:rPr lang="en-GB" altLang="en-US" sz="1200" smtClean="0"/>
              <a:pPr/>
              <a:t>18</a:t>
            </a:fld>
            <a:endParaRPr lang="en-GB"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67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r" eaLnBrk="1" hangingPunct="1"/>
            <a:fld id="{AA7CFB9C-2615-4052-9C45-4E862E752364}" type="slidenum">
              <a:rPr lang="en-GB" altLang="en-US" sz="1200"/>
              <a:pPr algn="r" eaLnBrk="1" hangingPunct="1"/>
              <a:t>19</a:t>
            </a:fld>
            <a:endParaRPr lang="en-GB"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9F4FD2F5-D5A3-4F20-816A-5A6FDE512A59}" type="slidenum">
              <a:rPr lang="en-GB" altLang="en-US" sz="1200" smtClean="0"/>
              <a:pPr/>
              <a:t>20</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8A065F14-3D1C-4C83-84B5-B8D3BC19C466}" type="slidenum">
              <a:rPr lang="en-US" altLang="en-US" sz="1200" smtClean="0"/>
              <a:pPr/>
              <a:t>3</a:t>
            </a:fld>
            <a:endParaRPr lang="en-US" altLang="en-US" sz="120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8B33051C-3FC5-45BA-81E0-14959ECEACCA}" type="slidenum">
              <a:rPr lang="en-GB" altLang="en-US" sz="1200" smtClean="0"/>
              <a:pPr/>
              <a:t>21</a:t>
            </a:fld>
            <a:endParaRPr lang="en-GB"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86E34885-895B-4100-8078-9B8F099F6DF2}" type="slidenum">
              <a:rPr lang="en-GB" altLang="en-US" sz="1200" smtClean="0"/>
              <a:pPr/>
              <a:t>22</a:t>
            </a:fld>
            <a:endParaRPr lang="en-GB"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71B31367-C809-4DC4-9A86-8A1A0324168A}" type="slidenum">
              <a:rPr lang="en-GB" altLang="en-US" sz="1200" smtClean="0"/>
              <a:pPr/>
              <a:t>23</a:t>
            </a:fld>
            <a:endParaRPr lang="en-GB"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697DA106-FB24-45F2-9E36-5C45542CBC37}" type="slidenum">
              <a:rPr lang="en-GB" altLang="en-US" sz="1200" smtClean="0"/>
              <a:pPr/>
              <a:t>24</a:t>
            </a:fld>
            <a:endParaRPr lang="en-GB"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2360D38F-9B0F-4FB7-B02F-DE3CAB860981}" type="slidenum">
              <a:rPr lang="en-GB" altLang="en-US" sz="1200" smtClean="0"/>
              <a:pPr/>
              <a:t>25</a:t>
            </a:fld>
            <a:endParaRPr lang="en-GB"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D1FF6E50-4B7C-45F7-89F4-D608DEEC1975}" type="slidenum">
              <a:rPr lang="en-GB" altLang="en-US" sz="1200" smtClean="0"/>
              <a:pPr/>
              <a:t>26</a:t>
            </a:fld>
            <a:endParaRPr lang="en-GB"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8372260F-6551-44A6-920A-CDA1250BB3C0}" type="slidenum">
              <a:rPr lang="en-GB" altLang="en-US" sz="1200" smtClean="0"/>
              <a:pPr/>
              <a:t>27</a:t>
            </a:fld>
            <a:endParaRPr lang="en-GB"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DAD51915-AA96-4A6E-9C1C-2BB5B4AA1DA4}" type="slidenum">
              <a:rPr lang="en-GB" altLang="en-US" sz="1200" smtClean="0"/>
              <a:pPr/>
              <a:t>28</a:t>
            </a:fld>
            <a:endParaRPr lang="en-GB"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87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r" eaLnBrk="1" hangingPunct="1"/>
            <a:fld id="{85DE5BBF-2183-410B-92EB-CDBD549255C3}" type="slidenum">
              <a:rPr lang="en-GB" altLang="en-US" sz="1200"/>
              <a:pPr algn="r" eaLnBrk="1" hangingPunct="1"/>
              <a:t>29</a:t>
            </a:fld>
            <a:endParaRPr lang="en-GB"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B6A05748-BCE4-4053-8663-290FF277D970}" type="slidenum">
              <a:rPr lang="en-GB" altLang="en-US" sz="1200" smtClean="0"/>
              <a:pPr/>
              <a:t>30</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AFCE1873-70AA-4E35-8ED6-0935663AEF7B}" type="slidenum">
              <a:rPr lang="en-US" altLang="en-US" sz="1200" smtClean="0"/>
              <a:pPr/>
              <a:t>4</a:t>
            </a:fld>
            <a:endParaRPr lang="en-US" altLang="en-US" sz="120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208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r" eaLnBrk="1" hangingPunct="1"/>
            <a:fld id="{1D27B0B6-33F7-4B3F-A93C-34B2D280C63F}" type="slidenum">
              <a:rPr lang="en-GB" altLang="en-US" sz="1200"/>
              <a:pPr algn="r" eaLnBrk="1" hangingPunct="1"/>
              <a:t>31</a:t>
            </a:fld>
            <a:endParaRPr lang="en-GB"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0886118C-8A63-4138-9699-48F949C4D67F}" type="slidenum">
              <a:rPr lang="en-GB" altLang="en-US" sz="1200" smtClean="0"/>
              <a:pPr/>
              <a:t>32</a:t>
            </a:fld>
            <a:endParaRPr lang="en-GB"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3DDB318D-A977-4E52-BA9C-BFB4F2C2896C}" type="slidenum">
              <a:rPr lang="en-GB" altLang="en-US" sz="1200" smtClean="0"/>
              <a:pPr/>
              <a:t>33</a:t>
            </a:fld>
            <a:endParaRPr lang="en-GB"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A94FACC4-CC68-40AC-9115-DC6F6928486D}" type="slidenum">
              <a:rPr lang="en-GB" altLang="en-US" sz="1200" smtClean="0"/>
              <a:pPr/>
              <a:t>34</a:t>
            </a:fld>
            <a:endParaRPr lang="en-GB"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39BB6539-6987-4FB9-B2F2-65D5A62DF9DF}" type="slidenum">
              <a:rPr lang="en-GB" altLang="en-US" sz="1200" smtClean="0"/>
              <a:pPr/>
              <a:t>35</a:t>
            </a:fld>
            <a:endParaRPr lang="en-GB"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3166539B-1A6A-41F0-918F-715701C272F6}" type="slidenum">
              <a:rPr lang="en-GB" altLang="en-US" sz="1200" smtClean="0"/>
              <a:pPr/>
              <a:t>36</a:t>
            </a:fld>
            <a:endParaRPr lang="en-GB"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3743648F-A81D-43F5-9C32-AD8921D5E2C3}" type="slidenum">
              <a:rPr lang="en-GB" altLang="en-US" sz="1200" smtClean="0"/>
              <a:pPr/>
              <a:t>37</a:t>
            </a:fld>
            <a:endParaRPr lang="en-GB"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5F30D4E3-9B31-4622-9C84-CC1A74D08842}" type="slidenum">
              <a:rPr lang="en-US" altLang="en-US" sz="1200" smtClean="0"/>
              <a:pPr/>
              <a:t>38</a:t>
            </a:fld>
            <a:endParaRPr lang="en-US" altLang="en-US" sz="120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8AE7CF58-218A-442A-81F9-D6B1D3A24793}" type="slidenum">
              <a:rPr lang="en-GB" altLang="en-US" sz="1200" smtClean="0"/>
              <a:pPr/>
              <a:t>39</a:t>
            </a:fld>
            <a:endParaRPr lang="en-GB"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F6E106ED-445C-4F97-9B58-445C832009C5}" type="slidenum">
              <a:rPr lang="en-GB" altLang="en-US" sz="1200" smtClean="0"/>
              <a:pPr/>
              <a:t>40</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98776F9F-B4D1-4FE9-B1BC-BB3C02675D1A}" type="slidenum">
              <a:rPr lang="en-US" altLang="en-US" sz="1200" smtClean="0"/>
              <a:pPr/>
              <a:t>5</a:t>
            </a:fld>
            <a:endParaRPr lang="en-US" altLang="en-US" sz="120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4A67DD0A-43EF-47CB-B3CE-044E6457D26F}" type="slidenum">
              <a:rPr lang="en-GB" altLang="en-US" sz="1200" smtClean="0"/>
              <a:pPr/>
              <a:t>41</a:t>
            </a:fld>
            <a:endParaRPr lang="en-GB"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4BA54EF7-8F64-48FF-B589-870146CF60F2}" type="slidenum">
              <a:rPr lang="en-GB" altLang="en-US" sz="1200" smtClean="0"/>
              <a:pPr/>
              <a:t>42</a:t>
            </a:fld>
            <a:endParaRPr lang="en-GB"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4BA54EF7-8F64-48FF-B589-870146CF60F2}" type="slidenum">
              <a:rPr lang="en-GB" altLang="en-US" sz="1200" smtClean="0"/>
              <a:pPr/>
              <a:t>43</a:t>
            </a:fld>
            <a:endParaRPr lang="en-GB"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28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r" eaLnBrk="1" hangingPunct="1"/>
            <a:fld id="{08630EED-FB1D-420B-BEA7-6BE4CA556117}" type="slidenum">
              <a:rPr lang="en-GB" altLang="en-US" sz="1200"/>
              <a:pPr algn="r" eaLnBrk="1" hangingPunct="1"/>
              <a:t>44</a:t>
            </a:fld>
            <a:endParaRPr lang="en-GB"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28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r" eaLnBrk="1" hangingPunct="1"/>
            <a:fld id="{08630EED-FB1D-420B-BEA7-6BE4CA556117}" type="slidenum">
              <a:rPr lang="en-GB" altLang="en-US" sz="1200"/>
              <a:pPr algn="r" eaLnBrk="1" hangingPunct="1"/>
              <a:t>45</a:t>
            </a:fld>
            <a:endParaRPr lang="en-GB"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6AB77647-3D07-4A3D-9F2D-2E44A1C3BA86}" type="slidenum">
              <a:rPr lang="en-GB" altLang="en-US" sz="1200" smtClean="0"/>
              <a:pPr/>
              <a:t>46</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BBE60A0C-9E9B-4382-AE1C-60BA960386E2}" type="slidenum">
              <a:rPr lang="en-GB" altLang="en-US" sz="1200" smtClean="0"/>
              <a:pPr/>
              <a:t>6</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8D0207E9-606E-4CC9-AAD4-8EDDCE422FC1}" type="slidenum">
              <a:rPr lang="en-GB" altLang="en-US" sz="1200" smtClean="0"/>
              <a:pPr/>
              <a:t>7</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5FFB8D2E-F5D8-4B57-A047-AFD57EC29B93}" type="slidenum">
              <a:rPr lang="en-GB" altLang="en-US" sz="1200" smtClean="0"/>
              <a:pPr/>
              <a:t>8</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8D06EEE3-3D79-45AB-9155-E4AF509F49A5}" type="slidenum">
              <a:rPr lang="en-GB" altLang="en-US" sz="1200" smtClean="0"/>
              <a:pPr/>
              <a:t>9</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fld id="{31EAA0FB-A127-4134-99CF-2A549E75AD67}" type="slidenum">
              <a:rPr lang="en-GB" altLang="en-US" sz="1200" smtClean="0"/>
              <a:pPr/>
              <a:t>10</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88782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007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656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F65E9B34-BD16-40C3-97E1-7E3188C1403F}" type="datetimeFigureOut">
              <a:rPr lang="el-GR" smtClean="0"/>
              <a:pPr/>
              <a:t>11/3/2026</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8921B46D-FE96-4BB1-944B-FEC9CAF44021}"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a:t>Kλικ για επεξεργασία του τίτλου</a:t>
            </a:r>
            <a:endParaRPr kumimoji="0"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F65E9B34-BD16-40C3-97E1-7E3188C1403F}" type="datetimeFigureOut">
              <a:rPr lang="el-GR" smtClean="0"/>
              <a:pPr/>
              <a:t>11/3/2026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65E9B34-BD16-40C3-97E1-7E3188C1403F}" type="datetimeFigureOut">
              <a:rPr lang="el-GR" smtClean="0"/>
              <a:pPr/>
              <a:t>11/3/2026</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8921B46D-FE96-4BB1-944B-FEC9CAF44021}" type="slidenum">
              <a:rPr lang="el-GR" smtClean="0"/>
              <a:pPr/>
              <a:t>‹#›</a:t>
            </a:fld>
            <a:endParaRPr lang="el-G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F65E9B34-BD16-40C3-97E1-7E3188C1403F}" type="datetimeFigureOut">
              <a:rPr lang="el-GR" smtClean="0"/>
              <a:pPr/>
              <a:t>11/3/2026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F65E9B34-BD16-40C3-97E1-7E3188C1403F}" type="datetimeFigureOut">
              <a:rPr lang="el-GR" smtClean="0"/>
              <a:pPr/>
              <a:t>11/3/2026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65E9B34-BD16-40C3-97E1-7E3188C1403F}" type="datetimeFigureOut">
              <a:rPr lang="el-GR" smtClean="0"/>
              <a:pPr/>
              <a:t>11/3/2026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65E9B34-BD16-40C3-97E1-7E3188C1403F}" type="datetimeFigureOut">
              <a:rPr lang="el-GR" smtClean="0"/>
              <a:pPr/>
              <a:t>11/3/2026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65E9B34-BD16-40C3-97E1-7E3188C1403F}" type="datetimeFigureOut">
              <a:rPr lang="el-GR" smtClean="0"/>
              <a:pPr/>
              <a:t>11/3/2026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466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65E9B34-BD16-40C3-97E1-7E3188C1403F}" type="datetimeFigureOut">
              <a:rPr lang="el-GR" smtClean="0"/>
              <a:pPr/>
              <a:t>11/3/2026</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8921B46D-FE96-4BB1-944B-FEC9CAF44021}"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F65E9B34-BD16-40C3-97E1-7E3188C1403F}" type="datetimeFigureOut">
              <a:rPr lang="el-GR" smtClean="0"/>
              <a:pPr/>
              <a:t>11/3/2026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F65E9B34-BD16-40C3-97E1-7E3188C1403F}" type="datetimeFigureOut">
              <a:rPr lang="el-GR" smtClean="0"/>
              <a:pPr/>
              <a:t>11/3/2026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21B46D-FE96-4BB1-944B-FEC9CAF44021}" type="slidenum">
              <a:rPr lang="el-GR" smtClean="0"/>
              <a:pPr/>
              <a:t>‹#›</a:t>
            </a:fld>
            <a:endParaRPr lang="el-G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Text Box 13"/>
          <p:cNvSpPr txBox="1">
            <a:spLocks noChangeArrowheads="1"/>
          </p:cNvSpPr>
          <p:nvPr userDrawn="1"/>
        </p:nvSpPr>
        <p:spPr bwMode="auto">
          <a:xfrm>
            <a:off x="0" y="0"/>
            <a:ext cx="806450" cy="217488"/>
          </a:xfrm>
          <a:prstGeom prst="rect">
            <a:avLst/>
          </a:prstGeom>
          <a:noFill/>
          <a:ln>
            <a:noFill/>
          </a:ln>
        </p:spPr>
        <p:txBody>
          <a:bodyPr wrap="none"/>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ctr">
              <a:defRPr/>
            </a:pPr>
            <a:r>
              <a:rPr lang="en-GB" altLang="en-US" sz="800">
                <a:solidFill>
                  <a:srgbClr val="000000"/>
                </a:solidFill>
                <a:latin typeface="Arial" charset="0"/>
              </a:rPr>
              <a:t>Slide 2.</a:t>
            </a:r>
            <a:fld id="{8710223C-0BE6-41F7-A54E-63B8160B95FA}" type="slidenum">
              <a:rPr lang="en-GB" altLang="en-US" sz="800" smtClean="0">
                <a:solidFill>
                  <a:srgbClr val="000000"/>
                </a:solidFill>
                <a:latin typeface="Arial" charset="0"/>
              </a:rPr>
              <a:pPr algn="ctr">
                <a:defRPr/>
              </a:pPr>
              <a:t>‹#›</a:t>
            </a:fld>
            <a:endParaRPr lang="en-GB" altLang="en-US" sz="800">
              <a:solidFill>
                <a:srgbClr val="000000"/>
              </a:solidFill>
              <a:latin typeface="Times" pitchFamily="50" charset="0"/>
            </a:endParaRPr>
          </a:p>
        </p:txBody>
      </p:sp>
      <p:sp>
        <p:nvSpPr>
          <p:cNvPr id="6" name="Text Box 13"/>
          <p:cNvSpPr txBox="1">
            <a:spLocks noChangeArrowheads="1"/>
          </p:cNvSpPr>
          <p:nvPr userDrawn="1"/>
        </p:nvSpPr>
        <p:spPr bwMode="auto">
          <a:xfrm>
            <a:off x="1035050" y="6443663"/>
            <a:ext cx="7713663" cy="414337"/>
          </a:xfrm>
          <a:prstGeom prst="rect">
            <a:avLst/>
          </a:prstGeom>
          <a:no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endParaRPr lang="en-IN" sz="800" dirty="0"/>
          </a:p>
          <a:p>
            <a:pPr algn="r">
              <a:defRPr/>
            </a:pPr>
            <a:r>
              <a:rPr lang="en-IN" sz="800" dirty="0"/>
              <a:t>Johnson, Whittington, </a:t>
            </a:r>
            <a:r>
              <a:rPr lang="en-IN" sz="800" dirty="0" err="1"/>
              <a:t>Scholes</a:t>
            </a:r>
            <a:r>
              <a:rPr lang="en-IN" sz="800" dirty="0"/>
              <a:t>, </a:t>
            </a:r>
            <a:r>
              <a:rPr lang="en-IN" sz="800" dirty="0" err="1"/>
              <a:t>Angwin</a:t>
            </a:r>
            <a:r>
              <a:rPr lang="en-IN" sz="800" dirty="0"/>
              <a:t> and </a:t>
            </a:r>
            <a:r>
              <a:rPr lang="en-IN" sz="800" dirty="0" err="1"/>
              <a:t>Regnér</a:t>
            </a:r>
            <a:r>
              <a:rPr lang="en-IN" sz="800" dirty="0"/>
              <a:t>, </a:t>
            </a:r>
            <a:r>
              <a:rPr lang="en-IN" sz="800" i="1" dirty="0"/>
              <a:t>Fundamentals of Strategy </a:t>
            </a:r>
            <a:r>
              <a:rPr lang="en-IN" sz="800" i="1" dirty="0" err="1"/>
              <a:t>Powerpoints</a:t>
            </a:r>
            <a:r>
              <a:rPr lang="en-IN" sz="800" i="1" dirty="0"/>
              <a:t> on the Web,</a:t>
            </a:r>
            <a:r>
              <a:rPr lang="en-IN" sz="800" dirty="0"/>
              <a:t> 3</a:t>
            </a:r>
            <a:r>
              <a:rPr lang="en-IN" sz="800" baseline="30000" dirty="0"/>
              <a:t>rd</a:t>
            </a:r>
            <a:r>
              <a:rPr lang="en-IN" sz="800" dirty="0"/>
              <a:t> edition © Pearson Education Limited 2015</a:t>
            </a:r>
            <a:endParaRPr lang="en-GB" sz="800" dirty="0"/>
          </a:p>
        </p:txBody>
      </p:sp>
      <p:sp>
        <p:nvSpPr>
          <p:cNvPr id="2" name="Title 1"/>
          <p:cNvSpPr>
            <a:spLocks noGrp="1"/>
          </p:cNvSpPr>
          <p:nvPr>
            <p:ph type="title"/>
          </p:nvPr>
        </p:nvSpPr>
        <p:spPr>
          <a:xfrm>
            <a:off x="457200" y="471488"/>
            <a:ext cx="8229600" cy="747712"/>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899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365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392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42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06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2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50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976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0D2"/>
        </a:solidFill>
        <a:effectLst/>
      </p:bgPr>
    </p:bg>
    <p:spTree>
      <p:nvGrpSpPr>
        <p:cNvPr id="1" name=""/>
        <p:cNvGrpSpPr/>
        <p:nvPr/>
      </p:nvGrpSpPr>
      <p:grpSpPr>
        <a:xfrm>
          <a:off x="0" y="0"/>
          <a:ext cx="0" cy="0"/>
          <a:chOff x="0" y="0"/>
          <a:chExt cx="0" cy="0"/>
        </a:xfrm>
      </p:grpSpPr>
      <p:sp>
        <p:nvSpPr>
          <p:cNvPr id="2050" name="Rectangle 21"/>
          <p:cNvSpPr>
            <a:spLocks noChangeArrowheads="1"/>
          </p:cNvSpPr>
          <p:nvPr userDrawn="1"/>
        </p:nvSpPr>
        <p:spPr bwMode="auto">
          <a:xfrm>
            <a:off x="0" y="0"/>
            <a:ext cx="9144000" cy="6858000"/>
          </a:xfrm>
          <a:prstGeom prst="rect">
            <a:avLst/>
          </a:prstGeom>
          <a:gradFill rotWithShape="1">
            <a:gsLst>
              <a:gs pos="0">
                <a:srgbClr val="C0504D"/>
              </a:gs>
              <a:gs pos="100000">
                <a:srgbClr val="000066"/>
              </a:gs>
            </a:gsLst>
            <a:lin ang="2700000" scaled="1"/>
          </a:gradFill>
          <a:ln>
            <a:noFill/>
          </a:ln>
        </p:spPr>
        <p:txBody>
          <a:bodyPr wrap="none" anchor="ct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defRPr/>
            </a:pPr>
            <a:endParaRPr lang="en-GB" sz="1800">
              <a:latin typeface="Constantia" panose="02030602050306030303" pitchFamily="18" charset="0"/>
            </a:endParaRPr>
          </a:p>
        </p:txBody>
      </p:sp>
      <p:sp>
        <p:nvSpPr>
          <p:cNvPr id="2051" name="AutoShape 14"/>
          <p:cNvSpPr>
            <a:spLocks noChangeArrowheads="1"/>
          </p:cNvSpPr>
          <p:nvPr userDrawn="1"/>
        </p:nvSpPr>
        <p:spPr bwMode="auto">
          <a:xfrm>
            <a:off x="2133600" y="1600200"/>
            <a:ext cx="7543800" cy="1828800"/>
          </a:xfrm>
          <a:prstGeom prst="roundRect">
            <a:avLst>
              <a:gd name="adj" fmla="val 16667"/>
            </a:avLst>
          </a:prstGeom>
          <a:gradFill rotWithShape="1">
            <a:gsLst>
              <a:gs pos="0">
                <a:srgbClr val="6699FF"/>
              </a:gs>
              <a:gs pos="100000">
                <a:schemeClr val="bg1"/>
              </a:gs>
            </a:gsLst>
            <a:lin ang="2700000" scaled="1"/>
          </a:gradFill>
          <a:ln>
            <a:noFill/>
          </a:ln>
        </p:spPr>
        <p:txBody>
          <a:bodyPr wrap="none" anchor="ct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defRPr/>
            </a:pPr>
            <a:endParaRPr lang="en-GB" sz="1800">
              <a:latin typeface="Constantia" panose="02030602050306030303" pitchFamily="18"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4" name="Picture 10" descr="PO_00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00788" y="3530600"/>
            <a:ext cx="21717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3"/>
          <p:cNvSpPr txBox="1">
            <a:spLocks noChangeArrowheads="1"/>
          </p:cNvSpPr>
          <p:nvPr userDrawn="1"/>
        </p:nvSpPr>
        <p:spPr bwMode="auto">
          <a:xfrm>
            <a:off x="1035050" y="6443663"/>
            <a:ext cx="7713663" cy="414337"/>
          </a:xfrm>
          <a:prstGeom prst="rect">
            <a:avLst/>
          </a:prstGeom>
          <a:no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endParaRPr lang="en-IN" sz="800" dirty="0">
              <a:solidFill>
                <a:schemeClr val="bg1"/>
              </a:solidFill>
            </a:endParaRPr>
          </a:p>
          <a:p>
            <a:pPr algn="r">
              <a:defRPr/>
            </a:pPr>
            <a:r>
              <a:rPr lang="en-IN" sz="800" dirty="0">
                <a:solidFill>
                  <a:schemeClr val="bg1"/>
                </a:solidFill>
              </a:rPr>
              <a:t>Johnson, Whittington, </a:t>
            </a:r>
            <a:r>
              <a:rPr lang="en-IN" sz="800" dirty="0" err="1">
                <a:solidFill>
                  <a:schemeClr val="bg1"/>
                </a:solidFill>
              </a:rPr>
              <a:t>Scholes</a:t>
            </a:r>
            <a:r>
              <a:rPr lang="en-IN" sz="800" dirty="0">
                <a:solidFill>
                  <a:schemeClr val="bg1"/>
                </a:solidFill>
              </a:rPr>
              <a:t>, </a:t>
            </a:r>
            <a:r>
              <a:rPr lang="en-IN" sz="800" dirty="0" err="1">
                <a:solidFill>
                  <a:schemeClr val="bg1"/>
                </a:solidFill>
              </a:rPr>
              <a:t>Angwin</a:t>
            </a:r>
            <a:r>
              <a:rPr lang="en-IN" sz="800" dirty="0">
                <a:solidFill>
                  <a:schemeClr val="bg1"/>
                </a:solidFill>
              </a:rPr>
              <a:t> and </a:t>
            </a:r>
            <a:r>
              <a:rPr lang="en-IN" sz="800" dirty="0" err="1">
                <a:solidFill>
                  <a:schemeClr val="bg1"/>
                </a:solidFill>
              </a:rPr>
              <a:t>Regnér</a:t>
            </a:r>
            <a:r>
              <a:rPr lang="en-IN" sz="800" dirty="0">
                <a:solidFill>
                  <a:schemeClr val="bg1"/>
                </a:solidFill>
              </a:rPr>
              <a:t>, </a:t>
            </a:r>
            <a:r>
              <a:rPr lang="en-IN" sz="800" i="1" dirty="0">
                <a:solidFill>
                  <a:schemeClr val="bg1"/>
                </a:solidFill>
              </a:rPr>
              <a:t>Fundamentals of Strategy </a:t>
            </a:r>
            <a:r>
              <a:rPr lang="en-IN" sz="800" i="1" dirty="0" err="1">
                <a:solidFill>
                  <a:schemeClr val="bg1"/>
                </a:solidFill>
              </a:rPr>
              <a:t>Powerpoints</a:t>
            </a:r>
            <a:r>
              <a:rPr lang="en-IN" sz="800" i="1" dirty="0">
                <a:solidFill>
                  <a:schemeClr val="bg1"/>
                </a:solidFill>
              </a:rPr>
              <a:t> on the Web,</a:t>
            </a:r>
            <a:r>
              <a:rPr lang="en-IN" sz="800" dirty="0">
                <a:solidFill>
                  <a:schemeClr val="bg1"/>
                </a:solidFill>
              </a:rPr>
              <a:t> 3</a:t>
            </a:r>
            <a:r>
              <a:rPr lang="en-IN" sz="800" baseline="30000" dirty="0">
                <a:solidFill>
                  <a:schemeClr val="bg1"/>
                </a:solidFill>
              </a:rPr>
              <a:t>rd</a:t>
            </a:r>
            <a:r>
              <a:rPr lang="en-IN" sz="800" dirty="0">
                <a:solidFill>
                  <a:schemeClr val="bg1"/>
                </a:solidFill>
              </a:rPr>
              <a:t> edition © Pearson Education Limited 2015</a:t>
            </a:r>
            <a:endParaRPr lang="en-GB" sz="800" dirty="0">
              <a:solidFill>
                <a:schemeClr val="bg1"/>
              </a:solidFill>
            </a:endParaRPr>
          </a:p>
        </p:txBody>
      </p:sp>
      <p:pic>
        <p:nvPicPr>
          <p:cNvPr id="2056" name="Picture 13" descr="TITL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175" y="0"/>
            <a:ext cx="90328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6"/>
          <p:cNvSpPr txBox="1">
            <a:spLocks noChangeArrowheads="1"/>
          </p:cNvSpPr>
          <p:nvPr userDrawn="1"/>
        </p:nvSpPr>
        <p:spPr bwMode="auto">
          <a:xfrm>
            <a:off x="0" y="0"/>
            <a:ext cx="806450" cy="217488"/>
          </a:xfrm>
          <a:prstGeom prst="rect">
            <a:avLst/>
          </a:prstGeom>
          <a:noFill/>
          <a:ln>
            <a:noFill/>
          </a:ln>
        </p:spPr>
        <p:txBody>
          <a:bodyPr wrap="none"/>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ctr">
              <a:defRPr/>
            </a:pPr>
            <a:r>
              <a:rPr lang="en-GB" altLang="en-US" sz="800">
                <a:solidFill>
                  <a:srgbClr val="000000"/>
                </a:solidFill>
                <a:latin typeface="Arial" charset="0"/>
              </a:rPr>
              <a:t>Slide 2.</a:t>
            </a:r>
            <a:fld id="{DEFA6C01-A546-4276-A76E-E3D0130B9D9A}" type="slidenum">
              <a:rPr lang="en-GB" altLang="en-US" sz="800" smtClean="0">
                <a:solidFill>
                  <a:srgbClr val="000000"/>
                </a:solidFill>
                <a:latin typeface="Arial" charset="0"/>
              </a:rPr>
              <a:pPr algn="ctr">
                <a:defRPr/>
              </a:pPr>
              <a:t>‹#›</a:t>
            </a:fld>
            <a:endParaRPr lang="en-GB" altLang="en-US" sz="800">
              <a:solidFill>
                <a:srgbClr val="000000"/>
              </a:solidFill>
              <a:latin typeface="Times" pitchFamily="50" charset="0"/>
            </a:endParaRPr>
          </a:p>
        </p:txBody>
      </p:sp>
    </p:spTree>
  </p:cSld>
  <p:clrMap bg1="lt1" tx1="dk1" bg2="lt2" tx2="dk2" accent1="accent1" accent2="accent2" accent3="accent3" accent4="accent4" accent5="accent5" accent6="accent6" hlink="hlink" folHlink="folHlink"/>
  <p:sldLayoutIdLst>
    <p:sldLayoutId id="2147484994" r:id="rId1"/>
    <p:sldLayoutId id="2147484995" r:id="rId2"/>
    <p:sldLayoutId id="2147484996" r:id="rId3"/>
    <p:sldLayoutId id="2147484997" r:id="rId4"/>
    <p:sldLayoutId id="2147484998" r:id="rId5"/>
    <p:sldLayoutId id="2147484999" r:id="rId6"/>
    <p:sldLayoutId id="2147485000" r:id="rId7"/>
    <p:sldLayoutId id="2147485001" r:id="rId8"/>
    <p:sldLayoutId id="2147485002" r:id="rId9"/>
    <p:sldLayoutId id="2147485003" r:id="rId10"/>
    <p:sldLayoutId id="2147485004" r:id="rId11"/>
  </p:sldLayoutIdLst>
  <p:transition/>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pPr algn="r" eaLnBrk="1" latinLnBrk="0" hangingPunct="1"/>
              <a:t>3/11/2026</a:t>
            </a:fld>
            <a:endParaRPr lang="en-US" sz="1400" dirty="0">
              <a:solidFill>
                <a:schemeClr val="tx2"/>
              </a:solidFill>
            </a:endParaRP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
        <p:nvSpPr>
          <p:cNvPr id="10" name="Text Box 16"/>
          <p:cNvSpPr txBox="1">
            <a:spLocks noChangeArrowheads="1"/>
          </p:cNvSpPr>
          <p:nvPr userDrawn="1"/>
        </p:nvSpPr>
        <p:spPr bwMode="auto">
          <a:xfrm>
            <a:off x="0" y="0"/>
            <a:ext cx="806450" cy="217488"/>
          </a:xfrm>
          <a:prstGeom prst="rect">
            <a:avLst/>
          </a:prstGeom>
          <a:noFill/>
          <a:ln>
            <a:noFill/>
          </a:ln>
        </p:spPr>
        <p:txBody>
          <a:bodyPr wrap="none"/>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algn="ctr">
              <a:defRPr/>
            </a:pPr>
            <a:r>
              <a:rPr lang="en-GB" altLang="en-US" sz="800">
                <a:solidFill>
                  <a:srgbClr val="000000"/>
                </a:solidFill>
                <a:latin typeface="Arial" charset="0"/>
              </a:rPr>
              <a:t>Slide 2.</a:t>
            </a:r>
            <a:fld id="{7B7912A1-28F4-4886-9069-0EEDE2BEB583}" type="slidenum">
              <a:rPr lang="en-GB" altLang="en-US" sz="800" smtClean="0">
                <a:solidFill>
                  <a:srgbClr val="000000"/>
                </a:solidFill>
                <a:latin typeface="Arial" charset="0"/>
              </a:rPr>
              <a:pPr algn="ctr">
                <a:defRPr/>
              </a:pPr>
              <a:t>‹#›</a:t>
            </a:fld>
            <a:endParaRPr lang="en-GB" altLang="en-US" sz="800">
              <a:solidFill>
                <a:srgbClr val="000000"/>
              </a:solidFill>
              <a:latin typeface="Times" pitchFamily="50" charset="0"/>
            </a:endParaRPr>
          </a:p>
        </p:txBody>
      </p:sp>
      <p:sp>
        <p:nvSpPr>
          <p:cNvPr id="11" name="Text Box 13"/>
          <p:cNvSpPr txBox="1">
            <a:spLocks noChangeArrowheads="1"/>
          </p:cNvSpPr>
          <p:nvPr userDrawn="1"/>
        </p:nvSpPr>
        <p:spPr bwMode="auto">
          <a:xfrm>
            <a:off x="1035050" y="6443663"/>
            <a:ext cx="7713663" cy="414337"/>
          </a:xfrm>
          <a:prstGeom prst="rect">
            <a:avLst/>
          </a:prstGeom>
          <a:no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endParaRPr lang="en-IN" sz="800" dirty="0"/>
          </a:p>
          <a:p>
            <a:pPr algn="r">
              <a:defRPr/>
            </a:pPr>
            <a:r>
              <a:rPr lang="en-IN" sz="800" dirty="0"/>
              <a:t>Johnson, Whittington, </a:t>
            </a:r>
            <a:r>
              <a:rPr lang="en-IN" sz="800" dirty="0" err="1"/>
              <a:t>Scholes</a:t>
            </a:r>
            <a:r>
              <a:rPr lang="en-IN" sz="800" dirty="0"/>
              <a:t>, </a:t>
            </a:r>
            <a:r>
              <a:rPr lang="en-IN" sz="800" dirty="0" err="1"/>
              <a:t>Angwin</a:t>
            </a:r>
            <a:r>
              <a:rPr lang="en-IN" sz="800" dirty="0"/>
              <a:t> and </a:t>
            </a:r>
            <a:r>
              <a:rPr lang="en-IN" sz="800" dirty="0" err="1"/>
              <a:t>Regnér</a:t>
            </a:r>
            <a:r>
              <a:rPr lang="en-IN" sz="800" dirty="0"/>
              <a:t>, </a:t>
            </a:r>
            <a:r>
              <a:rPr lang="en-IN" sz="800" i="1" dirty="0"/>
              <a:t>Fundamentals of Strategy </a:t>
            </a:r>
            <a:r>
              <a:rPr lang="en-IN" sz="800" i="1" dirty="0" err="1"/>
              <a:t>Powerpoints</a:t>
            </a:r>
            <a:r>
              <a:rPr lang="en-IN" sz="800" i="1" dirty="0"/>
              <a:t> on the Web,</a:t>
            </a:r>
            <a:r>
              <a:rPr lang="en-IN" sz="800" dirty="0"/>
              <a:t> 3</a:t>
            </a:r>
            <a:r>
              <a:rPr lang="en-IN" sz="800" baseline="30000" dirty="0"/>
              <a:t>rd</a:t>
            </a:r>
            <a:r>
              <a:rPr lang="en-IN" sz="800" dirty="0"/>
              <a:t> edition © Pearson Education Limited 2015</a:t>
            </a:r>
            <a:endParaRPr lang="en-GB" sz="800" dirty="0"/>
          </a:p>
        </p:txBody>
      </p:sp>
    </p:spTree>
  </p:cSld>
  <p:clrMap bg1="lt1" tx1="dk1" bg2="lt2" tx2="dk2" accent1="accent1" accent2="accent2" accent3="accent3" accent4="accent4" accent5="accent5" accent6="accent6" hlink="hlink" folHlink="folHlink"/>
  <p:sldLayoutIdLst>
    <p:sldLayoutId id="2147485067" r:id="rId1"/>
    <p:sldLayoutId id="2147485068" r:id="rId2"/>
    <p:sldLayoutId id="2147485069" r:id="rId3"/>
    <p:sldLayoutId id="2147485070" r:id="rId4"/>
    <p:sldLayoutId id="2147485071" r:id="rId5"/>
    <p:sldLayoutId id="2147485072" r:id="rId6"/>
    <p:sldLayoutId id="2147485073" r:id="rId7"/>
    <p:sldLayoutId id="2147485074" r:id="rId8"/>
    <p:sldLayoutId id="2147485075" r:id="rId9"/>
    <p:sldLayoutId id="2147485076" r:id="rId10"/>
    <p:sldLayoutId id="2147485077" r:id="rId11"/>
    <p:sldLayoutId id="2147485079"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2337" y="5486400"/>
            <a:ext cx="4038600" cy="1143000"/>
          </a:xfrm>
        </p:spPr>
        <p:txBody>
          <a:bodyPr/>
          <a:lstStyle/>
          <a:p>
            <a:r>
              <a:rPr lang="en-US" dirty="0"/>
              <a:t>Chapter 1</a:t>
            </a:r>
          </a:p>
        </p:txBody>
      </p:sp>
      <p:sp>
        <p:nvSpPr>
          <p:cNvPr id="5" name="4 - Υπότιτλος"/>
          <p:cNvSpPr>
            <a:spLocks noGrp="1"/>
          </p:cNvSpPr>
          <p:nvPr>
            <p:ph type="subTitle" idx="1"/>
          </p:nvPr>
        </p:nvSpPr>
        <p:spPr>
          <a:xfrm>
            <a:off x="4231704" y="1412776"/>
            <a:ext cx="4876800" cy="3002632"/>
          </a:xfrm>
        </p:spPr>
        <p:txBody>
          <a:bodyPr>
            <a:normAutofit/>
          </a:bodyPr>
          <a:lstStyle/>
          <a:p>
            <a:r>
              <a:rPr lang="en-US" sz="3200" dirty="0">
                <a:solidFill>
                  <a:srgbClr val="7030A0"/>
                </a:solidFill>
              </a:rPr>
              <a:t> </a:t>
            </a:r>
            <a:r>
              <a:rPr lang="en-US" sz="2700" dirty="0">
                <a:solidFill>
                  <a:srgbClr val="C02D10"/>
                </a:solidFill>
              </a:rPr>
              <a:t>G</a:t>
            </a:r>
            <a:r>
              <a:rPr lang="el-GR" sz="2700" dirty="0">
                <a:solidFill>
                  <a:srgbClr val="C02D10"/>
                </a:solidFill>
              </a:rPr>
              <a:t>.</a:t>
            </a:r>
            <a:r>
              <a:rPr lang="en-US" sz="2700" dirty="0">
                <a:solidFill>
                  <a:srgbClr val="C02D10"/>
                </a:solidFill>
              </a:rPr>
              <a:t> Johnson, R</a:t>
            </a:r>
            <a:r>
              <a:rPr lang="el-GR" sz="2700" dirty="0">
                <a:solidFill>
                  <a:srgbClr val="C02D10"/>
                </a:solidFill>
              </a:rPr>
              <a:t>.</a:t>
            </a:r>
            <a:r>
              <a:rPr lang="en-US" sz="2700" dirty="0">
                <a:solidFill>
                  <a:srgbClr val="C02D10"/>
                </a:solidFill>
              </a:rPr>
              <a:t> Whittington, </a:t>
            </a:r>
            <a:endParaRPr lang="el-GR" sz="2700" dirty="0">
              <a:solidFill>
                <a:srgbClr val="C02D10"/>
              </a:solidFill>
            </a:endParaRPr>
          </a:p>
          <a:p>
            <a:r>
              <a:rPr lang="en-US" sz="2700" dirty="0">
                <a:solidFill>
                  <a:srgbClr val="C02D10"/>
                </a:solidFill>
              </a:rPr>
              <a:t>K</a:t>
            </a:r>
            <a:r>
              <a:rPr lang="el-GR" sz="2700" dirty="0">
                <a:solidFill>
                  <a:srgbClr val="C02D10"/>
                </a:solidFill>
              </a:rPr>
              <a:t>.</a:t>
            </a:r>
            <a:r>
              <a:rPr lang="en-US" sz="2700" dirty="0">
                <a:solidFill>
                  <a:srgbClr val="C02D10"/>
                </a:solidFill>
              </a:rPr>
              <a:t> </a:t>
            </a:r>
            <a:r>
              <a:rPr lang="en-US" sz="2700" dirty="0" err="1">
                <a:solidFill>
                  <a:srgbClr val="C02D10"/>
                </a:solidFill>
              </a:rPr>
              <a:t>Scholes</a:t>
            </a:r>
            <a:r>
              <a:rPr lang="en-US" sz="2700" dirty="0">
                <a:solidFill>
                  <a:srgbClr val="C02D10"/>
                </a:solidFill>
              </a:rPr>
              <a:t>, D</a:t>
            </a:r>
            <a:r>
              <a:rPr lang="el-GR" sz="2700" dirty="0">
                <a:solidFill>
                  <a:srgbClr val="C02D10"/>
                </a:solidFill>
              </a:rPr>
              <a:t>.</a:t>
            </a:r>
            <a:r>
              <a:rPr lang="en-US" sz="2700" dirty="0">
                <a:solidFill>
                  <a:srgbClr val="C02D10"/>
                </a:solidFill>
              </a:rPr>
              <a:t> </a:t>
            </a:r>
            <a:r>
              <a:rPr lang="en-US" sz="2700" dirty="0" err="1">
                <a:solidFill>
                  <a:srgbClr val="C02D10"/>
                </a:solidFill>
              </a:rPr>
              <a:t>Angwin</a:t>
            </a:r>
            <a:r>
              <a:rPr lang="en-US" sz="2700" dirty="0">
                <a:solidFill>
                  <a:srgbClr val="C02D10"/>
                </a:solidFill>
              </a:rPr>
              <a:t>, P</a:t>
            </a:r>
            <a:r>
              <a:rPr lang="el-GR" sz="2700" dirty="0">
                <a:solidFill>
                  <a:srgbClr val="C02D10"/>
                </a:solidFill>
              </a:rPr>
              <a:t>.</a:t>
            </a:r>
            <a:r>
              <a:rPr lang="en-US" sz="2700" dirty="0">
                <a:solidFill>
                  <a:srgbClr val="C02D10"/>
                </a:solidFill>
              </a:rPr>
              <a:t> </a:t>
            </a:r>
            <a:r>
              <a:rPr lang="en-US" sz="2700" dirty="0" err="1">
                <a:solidFill>
                  <a:srgbClr val="C02D10"/>
                </a:solidFill>
              </a:rPr>
              <a:t>Regn</a:t>
            </a:r>
            <a:r>
              <a:rPr lang="en-US" sz="2700" dirty="0" err="1">
                <a:solidFill>
                  <a:srgbClr val="C02D10"/>
                </a:solidFill>
                <a:latin typeface="Perpetua" pitchFamily="18" charset="0"/>
              </a:rPr>
              <a:t>é</a:t>
            </a:r>
            <a:r>
              <a:rPr lang="en-US" sz="2700" dirty="0" err="1">
                <a:solidFill>
                  <a:srgbClr val="C02D10"/>
                </a:solidFill>
              </a:rPr>
              <a:t>r</a:t>
            </a:r>
            <a:endParaRPr lang="en-US" sz="2700" dirty="0">
              <a:solidFill>
                <a:srgbClr val="C02D10"/>
              </a:solidFill>
            </a:endParaRPr>
          </a:p>
          <a:p>
            <a:r>
              <a:rPr lang="el-GR" sz="3200" dirty="0">
                <a:solidFill>
                  <a:schemeClr val="tx1"/>
                </a:solidFill>
              </a:rPr>
              <a:t>Βασικές αρχές στρατηγικής των επιχειρήσεων</a:t>
            </a:r>
          </a:p>
          <a:p>
            <a:r>
              <a:rPr lang="el-GR" sz="2000" dirty="0">
                <a:solidFill>
                  <a:schemeClr val="tx1"/>
                </a:solidFill>
              </a:rPr>
              <a:t>2</a:t>
            </a:r>
            <a:r>
              <a:rPr lang="el-GR" sz="2000" baseline="30000" dirty="0">
                <a:solidFill>
                  <a:schemeClr val="tx1"/>
                </a:solidFill>
              </a:rPr>
              <a:t>η</a:t>
            </a:r>
            <a:r>
              <a:rPr lang="el-GR" sz="2000" dirty="0">
                <a:solidFill>
                  <a:schemeClr val="tx1"/>
                </a:solidFill>
              </a:rPr>
              <a:t> έκδοση </a:t>
            </a:r>
          </a:p>
        </p:txBody>
      </p:sp>
      <p:pic>
        <p:nvPicPr>
          <p:cNvPr id="6" name="Picture 3"/>
          <p:cNvPicPr>
            <a:picLocks noChangeAspect="1" noChangeArrowheads="1"/>
          </p:cNvPicPr>
          <p:nvPr/>
        </p:nvPicPr>
        <p:blipFill>
          <a:blip r:embed="rId3" cstate="print"/>
          <a:srcRect/>
          <a:stretch>
            <a:fillRect/>
          </a:stretch>
        </p:blipFill>
        <p:spPr bwMode="auto">
          <a:xfrm>
            <a:off x="7239000" y="6013450"/>
            <a:ext cx="1641475" cy="539750"/>
          </a:xfrm>
          <a:prstGeom prst="rect">
            <a:avLst/>
          </a:prstGeom>
          <a:noFill/>
          <a:ln w="9525">
            <a:noFill/>
            <a:miter lim="800000"/>
            <a:headEnd/>
            <a:tailEnd/>
          </a:ln>
        </p:spPr>
      </p:pic>
      <p:pic>
        <p:nvPicPr>
          <p:cNvPr id="3" name="Picture 2" descr="G:\BACKUP\Artemis\BIBLIA\ΒΙΒΛΙΑ_2016\ΒΑΣΙΚΕΣ_ΑΡΧΕΣ_ΣΤΡΑΤΗΓΙΚΗΣ_ΤΩΝ_ΕΠΙΧΕΙΡΗΣΕΩΝ_2Η ΕΚΔΟΣΗ\Βασικές αρχές στρατηγικής.png"/>
          <p:cNvPicPr>
            <a:picLocks noChangeAspect="1" noChangeArrowheads="1"/>
          </p:cNvPicPr>
          <p:nvPr/>
        </p:nvPicPr>
        <p:blipFill>
          <a:blip r:embed="rId4" cstate="print"/>
          <a:srcRect/>
          <a:stretch>
            <a:fillRect/>
          </a:stretch>
        </p:blipFill>
        <p:spPr bwMode="auto">
          <a:xfrm>
            <a:off x="765187" y="693248"/>
            <a:ext cx="3518781" cy="4968000"/>
          </a:xfrm>
          <a:prstGeom prst="rect">
            <a:avLst/>
          </a:prstGeom>
          <a:noFill/>
          <a:ln>
            <a:solidFill>
              <a:schemeClr val="tx2"/>
            </a:solidFill>
          </a:ln>
        </p:spPr>
      </p:pic>
    </p:spTree>
    <p:extLst>
      <p:ext uri="{BB962C8B-B14F-4D97-AF65-F5344CB8AC3E}">
        <p14:creationId xmlns:p14="http://schemas.microsoft.com/office/powerpoint/2010/main" val="136814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Content Placeholder 2"/>
          <p:cNvSpPr>
            <a:spLocks noGrp="1"/>
          </p:cNvSpPr>
          <p:nvPr>
            <p:ph sz="quarter" idx="1"/>
          </p:nvPr>
        </p:nvSpPr>
        <p:spPr>
          <a:xfrm>
            <a:off x="323528" y="1350963"/>
            <a:ext cx="8406135" cy="4875212"/>
          </a:xfrm>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buClr>
                <a:schemeClr val="tx1"/>
              </a:buClr>
              <a:buSzTx/>
              <a:buFontTx/>
              <a:buChar char="•"/>
            </a:pPr>
            <a:r>
              <a:rPr lang="el-GR" altLang="en-US" sz="2800" b="1" dirty="0">
                <a:latin typeface="Arial" pitchFamily="34" charset="0"/>
              </a:rPr>
              <a:t>Οικολογικοί παράγοντες</a:t>
            </a:r>
            <a:r>
              <a:rPr lang="el-GR" altLang="en-US" sz="2800" dirty="0">
                <a:latin typeface="Arial" pitchFamily="34" charset="0"/>
              </a:rPr>
              <a:t>: Αναφέρεται σε «πράσινα» περιβαλλοντικά ζητήματα, όπως είναι η μόλυνση, η διαχείριση αποβλήτων και η κλιματική αλλαγή. Για παράδειγμα, κανονισμοί προστασίας του περιβάλλοντος, ενεργειακά προβλήματα, υπερθέρμανση του πλανήτη, ανακύκλωση, διαχείριση απορριμμάτων.</a:t>
            </a:r>
          </a:p>
          <a:p>
            <a:pPr eaLnBrk="1" hangingPunct="1">
              <a:buClr>
                <a:schemeClr val="tx1"/>
              </a:buClr>
              <a:buSzTx/>
              <a:buFontTx/>
              <a:buChar char="•"/>
            </a:pPr>
            <a:r>
              <a:rPr lang="el-GR" altLang="en-US" sz="2800" b="1" dirty="0">
                <a:latin typeface="Arial" pitchFamily="34" charset="0"/>
              </a:rPr>
              <a:t>Νομικοί παράγοντες</a:t>
            </a:r>
            <a:r>
              <a:rPr lang="el-GR" altLang="en-US" sz="2800" dirty="0">
                <a:latin typeface="Arial" pitchFamily="34" charset="0"/>
              </a:rPr>
              <a:t>: Αναφέρεται σε διάφορους νομοθετικούς και ρυθμιστικούς περιορισμούς, καθώς και σε αντίστοιχες μεταβολές στους διαφόρους νόμους και ισχύοντες κανονισμούς.</a:t>
            </a:r>
          </a:p>
        </p:txBody>
      </p:sp>
      <p:sp>
        <p:nvSpPr>
          <p:cNvPr id="6" name="Title 1"/>
          <p:cNvSpPr txBox="1">
            <a:spLocks/>
          </p:cNvSpPr>
          <p:nvPr/>
        </p:nvSpPr>
        <p:spPr bwMode="auto">
          <a:xfrm>
            <a:off x="457200" y="269875"/>
            <a:ext cx="8229600" cy="595313"/>
          </a:xfrm>
          <a:prstGeom prst="rect">
            <a:avLst/>
          </a:prstGeom>
          <a:noFill/>
          <a:ln w="9525">
            <a:noFill/>
            <a:miter lim="800000"/>
            <a:headEnd/>
            <a:tailEnd/>
          </a:ln>
        </p:spPr>
        <p:txBody>
          <a:bodyPr lIns="0" rIns="0" bIns="0" anchor="b">
            <a:spAutoFit/>
          </a:bodyPr>
          <a:lstStyle>
            <a:lvl1pPr>
              <a:defRPr sz="2600">
                <a:solidFill>
                  <a:schemeClr val="tx1"/>
                </a:solidFill>
                <a:latin typeface="Calibri" pitchFamily="34" charset="0"/>
              </a:defRPr>
            </a:lvl1pPr>
            <a:lvl2pPr>
              <a:defRPr sz="2600">
                <a:solidFill>
                  <a:schemeClr val="tx1"/>
                </a:solidFill>
                <a:latin typeface="Calibri" pitchFamily="34" charset="0"/>
              </a:defRPr>
            </a:lvl2pPr>
            <a:lvl3pPr>
              <a:defRPr sz="2600">
                <a:solidFill>
                  <a:schemeClr val="tx1"/>
                </a:solidFill>
                <a:latin typeface="Calibri" pitchFamily="34" charset="0"/>
              </a:defRPr>
            </a:lvl3pPr>
            <a:lvl4pPr>
              <a:defRPr sz="2600">
                <a:solidFill>
                  <a:schemeClr val="tx1"/>
                </a:solidFill>
                <a:latin typeface="Calibri" pitchFamily="34" charset="0"/>
              </a:defRPr>
            </a:lvl4pPr>
            <a:lvl5pPr>
              <a:defRPr sz="2600">
                <a:solidFill>
                  <a:schemeClr val="tx1"/>
                </a:solidFill>
                <a:latin typeface="Calibri" pitchFamily="34" charset="0"/>
              </a:defRPr>
            </a:lvl5pPr>
            <a:lvl6pPr marL="457200" eaLnBrk="0" fontAlgn="base" hangingPunct="0">
              <a:spcBef>
                <a:spcPct val="0"/>
              </a:spcBef>
              <a:spcAft>
                <a:spcPct val="0"/>
              </a:spcAft>
              <a:defRPr sz="2600">
                <a:solidFill>
                  <a:schemeClr val="tx1"/>
                </a:solidFill>
                <a:latin typeface="Calibri" pitchFamily="34" charset="0"/>
              </a:defRPr>
            </a:lvl6pPr>
            <a:lvl7pPr marL="914400" eaLnBrk="0" fontAlgn="base" hangingPunct="0">
              <a:spcBef>
                <a:spcPct val="0"/>
              </a:spcBef>
              <a:spcAft>
                <a:spcPct val="0"/>
              </a:spcAft>
              <a:defRPr sz="2600">
                <a:solidFill>
                  <a:schemeClr val="tx1"/>
                </a:solidFill>
                <a:latin typeface="Calibri" pitchFamily="34" charset="0"/>
              </a:defRPr>
            </a:lvl7pPr>
            <a:lvl8pPr marL="1371600" eaLnBrk="0" fontAlgn="base" hangingPunct="0">
              <a:spcBef>
                <a:spcPct val="0"/>
              </a:spcBef>
              <a:spcAft>
                <a:spcPct val="0"/>
              </a:spcAft>
              <a:defRPr sz="2600">
                <a:solidFill>
                  <a:schemeClr val="tx1"/>
                </a:solidFill>
                <a:latin typeface="Calibri" pitchFamily="34" charset="0"/>
              </a:defRPr>
            </a:lvl8pPr>
            <a:lvl9pPr marL="1828800" eaLnBrk="0" fontAlgn="base" hangingPunct="0">
              <a:spcBef>
                <a:spcPct val="0"/>
              </a:spcBef>
              <a:spcAft>
                <a:spcPct val="0"/>
              </a:spcAft>
              <a:defRPr sz="2600">
                <a:solidFill>
                  <a:schemeClr val="tx1"/>
                </a:solidFill>
                <a:latin typeface="Calibri" pitchFamily="34" charset="0"/>
              </a:defRPr>
            </a:lvl9pPr>
          </a:lstStyle>
          <a:p>
            <a:r>
              <a:rPr lang="en-GB" altLang="en-US" sz="3600" dirty="0" err="1">
                <a:solidFill>
                  <a:schemeClr val="tx2"/>
                </a:solidFill>
                <a:latin typeface="+mj-lt"/>
              </a:rPr>
              <a:t>Μοντέλο</a:t>
            </a:r>
            <a:r>
              <a:rPr lang="en-GB" altLang="en-US" sz="3600" dirty="0">
                <a:solidFill>
                  <a:schemeClr val="tx2"/>
                </a:solidFill>
                <a:latin typeface="+mj-lt"/>
              </a:rPr>
              <a:t> PESTEL</a:t>
            </a:r>
            <a:r>
              <a:rPr lang="el-GR" altLang="en-US" sz="3600" dirty="0">
                <a:solidFill>
                  <a:schemeClr val="tx2"/>
                </a:solidFill>
                <a:latin typeface="+mj-lt"/>
              </a:rPr>
              <a:t> </a:t>
            </a:r>
            <a:r>
              <a:rPr lang="en-GB" altLang="el-GR" sz="3600" dirty="0">
                <a:solidFill>
                  <a:schemeClr val="tx2"/>
                </a:solidFill>
                <a:latin typeface="+mj-lt"/>
              </a:rPr>
              <a:t>(5)</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69875"/>
            <a:ext cx="8229600" cy="595313"/>
          </a:xfrm>
        </p:spPr>
        <p:txBody>
          <a:bodyPr>
            <a:normAutofit fontScale="90000"/>
          </a:bodyPr>
          <a:lstStyle/>
          <a:p>
            <a:pPr eaLnBrk="1" hangingPunct="1"/>
            <a:r>
              <a:rPr lang="el-GR" altLang="en-US" dirty="0">
                <a:latin typeface="Franklin Gothic Book" pitchFamily="34" charset="0"/>
              </a:rPr>
              <a:t>Κρίσιμοι παράγοντες αλλαγής</a:t>
            </a:r>
          </a:p>
        </p:txBody>
      </p:sp>
      <p:sp>
        <p:nvSpPr>
          <p:cNvPr id="17411" name="Content Placeholder 2"/>
          <p:cNvSpPr>
            <a:spLocks noGrp="1"/>
          </p:cNvSpPr>
          <p:nvPr>
            <p:ph sz="quarter" idx="1"/>
          </p:nvPr>
        </p:nvSpPr>
        <p:spPr>
          <a:xfrm>
            <a:off x="500063" y="1341438"/>
            <a:ext cx="8474075" cy="5076825"/>
          </a:xfrm>
        </p:spPr>
        <p:txBody>
          <a:bodyPr/>
          <a:lstStyle/>
          <a:p>
            <a:pPr marL="282575" indent="-282575" eaLnBrk="1" hangingPunct="1">
              <a:buFont typeface="Wingdings 2" pitchFamily="18" charset="2"/>
              <a:buNone/>
            </a:pPr>
            <a:r>
              <a:rPr lang="el-GR" altLang="en-US" sz="3000" b="1" dirty="0">
                <a:latin typeface="Arial" pitchFamily="34" charset="0"/>
              </a:rPr>
              <a:t>Κρίσιμοι παράγοντες αλλαγής:</a:t>
            </a:r>
          </a:p>
          <a:p>
            <a:pPr marL="282575" indent="-282575" eaLnBrk="1" hangingPunct="1">
              <a:buClr>
                <a:schemeClr val="tx1"/>
              </a:buClr>
              <a:buSzTx/>
              <a:buFontTx/>
              <a:buChar char="•"/>
            </a:pPr>
            <a:r>
              <a:rPr lang="el-GR" altLang="en-US" sz="2800" dirty="0">
                <a:latin typeface="Arial" pitchFamily="34" charset="0"/>
              </a:rPr>
              <a:t>Παράγοντες του εξωτερικού περιβάλλοντος που είναι πιθανό να ασκήσουν έντονη επίδραση στη μελλοντική επιτυχία ή αποτυχία μιας στρατηγικής.</a:t>
            </a:r>
          </a:p>
          <a:p>
            <a:pPr marL="282575" indent="-282575" eaLnBrk="1" hangingPunct="1">
              <a:buClr>
                <a:schemeClr val="tx1"/>
              </a:buClr>
              <a:buSzTx/>
              <a:buFontTx/>
              <a:buChar char="•"/>
            </a:pPr>
            <a:r>
              <a:rPr lang="el-GR" altLang="en-US" sz="2800" dirty="0">
                <a:latin typeface="Arial" pitchFamily="34" charset="0"/>
              </a:rPr>
              <a:t>Συνήθως, διαφέρουν ανάλογα με τον κάθε επιχειρηματικό κλάδο.</a:t>
            </a:r>
          </a:p>
          <a:p>
            <a:pPr marL="282575" indent="-282575" eaLnBrk="1" hangingPunct="1">
              <a:buClr>
                <a:schemeClr val="tx1"/>
              </a:buClr>
              <a:buSzTx/>
              <a:buFontTx/>
              <a:buChar char="•"/>
            </a:pPr>
            <a:r>
              <a:rPr lang="el-GR" altLang="en-US" sz="2800" dirty="0">
                <a:latin typeface="Arial" pitchFamily="34" charset="0"/>
              </a:rPr>
              <a:t>Για παράδειγμα, μία επιχείρηση λιανικού εμπορίου θα πρέπει κυρίως να ενδιαφέρεται για τις κοινωνικές και οικονομικές αλλαγές που επηρεάζουν τις προτιμήσεις και τη συμπεριφορά των καταναλωτών.</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324544" y="274638"/>
            <a:ext cx="9144000" cy="595312"/>
          </a:xfrm>
        </p:spPr>
        <p:txBody>
          <a:bodyPr>
            <a:normAutofit fontScale="90000"/>
          </a:bodyPr>
          <a:lstStyle/>
          <a:p>
            <a:pPr eaLnBrk="1" hangingPunct="1"/>
            <a:r>
              <a:rPr lang="el-GR" altLang="en-US" dirty="0">
                <a:latin typeface="Franklin Gothic Book" pitchFamily="34" charset="0"/>
              </a:rPr>
              <a:t>Χρησιμοποιώντας </a:t>
            </a:r>
            <a:r>
              <a:rPr lang="en-US" altLang="en-US" dirty="0">
                <a:latin typeface="Franklin Gothic Book" pitchFamily="34" charset="0"/>
              </a:rPr>
              <a:t>τ</a:t>
            </a:r>
            <a:r>
              <a:rPr lang="el-GR" altLang="en-US" dirty="0">
                <a:latin typeface="Franklin Gothic Book" pitchFamily="34" charset="0"/>
              </a:rPr>
              <a:t>ο μοντέλο </a:t>
            </a:r>
            <a:r>
              <a:rPr lang="en-GB" altLang="en-US" dirty="0">
                <a:latin typeface="Franklin Gothic Book" pitchFamily="34" charset="0"/>
              </a:rPr>
              <a:t>PESTEL</a:t>
            </a:r>
          </a:p>
        </p:txBody>
      </p:sp>
      <p:sp>
        <p:nvSpPr>
          <p:cNvPr id="18435" name="Content Placeholder 2"/>
          <p:cNvSpPr>
            <a:spLocks noGrp="1"/>
          </p:cNvSpPr>
          <p:nvPr>
            <p:ph sz="quarter" idx="1"/>
          </p:nvPr>
        </p:nvSpPr>
        <p:spPr>
          <a:xfrm>
            <a:off x="250825" y="1052513"/>
            <a:ext cx="8713788" cy="5387975"/>
          </a:xfrm>
        </p:spPr>
        <p:txBody>
          <a:bodyPr/>
          <a:lstStyle/>
          <a:p>
            <a:pPr marL="292100" indent="-292100" eaLnBrk="1" hangingPunct="1">
              <a:buClr>
                <a:schemeClr val="tx1"/>
              </a:buClr>
              <a:buSzTx/>
              <a:buFontTx/>
              <a:buChar char="•"/>
            </a:pPr>
            <a:r>
              <a:rPr lang="el-GR" altLang="en-US" sz="2800">
                <a:latin typeface="Arial" pitchFamily="34" charset="0"/>
              </a:rPr>
              <a:t>Εφαρμόστε </a:t>
            </a:r>
            <a:r>
              <a:rPr lang="el-GR" altLang="en-US" sz="2800" b="1">
                <a:latin typeface="Arial" pitchFamily="34" charset="0"/>
              </a:rPr>
              <a:t>επιλεκτικά</a:t>
            </a:r>
            <a:r>
              <a:rPr lang="el-GR" altLang="en-US" sz="2800">
                <a:latin typeface="Arial" pitchFamily="34" charset="0"/>
              </a:rPr>
              <a:t> – αναγνωρίστε συγκεκριμένους παράγοντες που επιδρούν σε ένα κλάδο, μια αγορά, καθώς και στον υπό εξέταση οργανισμό.</a:t>
            </a:r>
          </a:p>
          <a:p>
            <a:pPr marL="292100" indent="-292100" eaLnBrk="1" hangingPunct="1">
              <a:buClr>
                <a:schemeClr val="tx1"/>
              </a:buClr>
              <a:buSzTx/>
              <a:buFontTx/>
              <a:buChar char="•"/>
            </a:pPr>
            <a:r>
              <a:rPr lang="el-GR" altLang="en-US" sz="2800">
                <a:latin typeface="Arial" pitchFamily="34" charset="0"/>
              </a:rPr>
              <a:t>Αναγνωρίστε παράγοντες που είναι </a:t>
            </a:r>
            <a:r>
              <a:rPr lang="el-GR" altLang="en-US" sz="2800" b="1">
                <a:latin typeface="Arial" pitchFamily="34" charset="0"/>
              </a:rPr>
              <a:t>σημαντικοί σήμερα</a:t>
            </a:r>
            <a:r>
              <a:rPr lang="el-GR" altLang="en-US" sz="2800">
                <a:latin typeface="Arial" pitchFamily="34" charset="0"/>
              </a:rPr>
              <a:t>, αλλά εξετάστε, επίσης, παράγοντες που ενδέχεται να γίνουν </a:t>
            </a:r>
            <a:r>
              <a:rPr lang="el-GR" altLang="en-US" sz="2800" b="1">
                <a:latin typeface="Arial" pitchFamily="34" charset="0"/>
              </a:rPr>
              <a:t>σημαντικοί στο μέλλον</a:t>
            </a:r>
            <a:r>
              <a:rPr lang="el-GR" altLang="en-US" sz="2800">
                <a:latin typeface="Arial" pitchFamily="34" charset="0"/>
              </a:rPr>
              <a:t>. Χρησιμοποιείστε πρόσφατα </a:t>
            </a:r>
            <a:r>
              <a:rPr lang="el-GR" altLang="en-US" sz="2800" b="1">
                <a:latin typeface="Arial" pitchFamily="34" charset="0"/>
              </a:rPr>
              <a:t>δεδομένα </a:t>
            </a:r>
            <a:r>
              <a:rPr lang="el-GR" altLang="en-US" sz="2800">
                <a:latin typeface="Arial" pitchFamily="34" charset="0"/>
              </a:rPr>
              <a:t>προκειμένου να υποστηρίξετε τα επιχειρήματα σας και να αναλύσετε τις υπάρχουσες τάσεις.</a:t>
            </a:r>
          </a:p>
          <a:p>
            <a:pPr marL="292100" indent="-292100" eaLnBrk="1" hangingPunct="1">
              <a:buClr>
                <a:schemeClr val="tx1"/>
              </a:buClr>
              <a:buSzTx/>
              <a:buFontTx/>
              <a:buChar char="•"/>
            </a:pPr>
            <a:r>
              <a:rPr lang="el-GR" altLang="en-US" sz="2800">
                <a:latin typeface="Arial" pitchFamily="34" charset="0"/>
              </a:rPr>
              <a:t>Αναγνωρίστε </a:t>
            </a:r>
            <a:r>
              <a:rPr lang="el-GR" altLang="en-US" sz="2800" b="1">
                <a:latin typeface="Arial" pitchFamily="34" charset="0"/>
              </a:rPr>
              <a:t>ευκαιρίες και απειλές</a:t>
            </a:r>
            <a:r>
              <a:rPr lang="el-GR" altLang="en-US" sz="2800">
                <a:latin typeface="Arial" pitchFamily="34" charset="0"/>
              </a:rPr>
              <a:t> – αυτός είναι ο βασικός σκοπός όλων των παραπάνω!</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69875"/>
            <a:ext cx="8229600" cy="595313"/>
          </a:xfrm>
        </p:spPr>
        <p:txBody>
          <a:bodyPr>
            <a:normAutofit fontScale="90000"/>
          </a:bodyPr>
          <a:lstStyle/>
          <a:p>
            <a:pPr eaLnBrk="1" hangingPunct="1"/>
            <a:r>
              <a:rPr lang="en-GB" altLang="en-US">
                <a:latin typeface="Franklin Gothic Book" pitchFamily="34" charset="0"/>
              </a:rPr>
              <a:t>Ανάπτυξη σεναρίων</a:t>
            </a:r>
          </a:p>
        </p:txBody>
      </p:sp>
      <p:sp>
        <p:nvSpPr>
          <p:cNvPr id="19459" name="Content Placeholder 2"/>
          <p:cNvSpPr>
            <a:spLocks noGrp="1"/>
          </p:cNvSpPr>
          <p:nvPr>
            <p:ph sz="quarter" idx="1"/>
          </p:nvPr>
        </p:nvSpPr>
        <p:spPr>
          <a:xfrm>
            <a:off x="179388" y="1125538"/>
            <a:ext cx="8785225" cy="5489575"/>
          </a:xfrm>
        </p:spPr>
        <p:txBody>
          <a:bodyPr>
            <a:normAutofit/>
          </a:bodyPr>
          <a:lstStyle/>
          <a:p>
            <a:pPr marL="9525" indent="-9525" eaLnBrk="1" hangingPunct="1">
              <a:buFont typeface="Wingdings 2" pitchFamily="18" charset="2"/>
              <a:buNone/>
              <a:tabLst>
                <a:tab pos="304800" algn="l"/>
              </a:tabLst>
            </a:pPr>
            <a:r>
              <a:rPr lang="el-GR" altLang="en-US">
                <a:latin typeface="Arial" pitchFamily="34" charset="0"/>
              </a:rPr>
              <a:t>Τα </a:t>
            </a:r>
            <a:r>
              <a:rPr lang="el-GR" altLang="en-US" b="1">
                <a:latin typeface="Arial" pitchFamily="34" charset="0"/>
              </a:rPr>
              <a:t>σενάρια </a:t>
            </a:r>
            <a:r>
              <a:rPr lang="el-GR" altLang="en-US">
                <a:latin typeface="Arial" pitchFamily="34" charset="0"/>
              </a:rPr>
              <a:t>αποτελούν πιθανές εναλλακτικές εκδοχές σχετικά με τη διαμόρφωση του εξωτερικού επιχειρηματικού περιβάλλοντος στο μέλλον.</a:t>
            </a:r>
          </a:p>
          <a:p>
            <a:pPr marL="9525" indent="-9525" eaLnBrk="1" hangingPunct="1">
              <a:buClr>
                <a:schemeClr val="tx1"/>
              </a:buClr>
              <a:buSzTx/>
              <a:buFontTx/>
              <a:buChar char="•"/>
              <a:tabLst>
                <a:tab pos="304800" algn="l"/>
              </a:tabLst>
            </a:pPr>
            <a:r>
              <a:rPr lang="el-GR" altLang="en-US">
                <a:latin typeface="Arial" pitchFamily="34" charset="0"/>
              </a:rPr>
              <a:t> Δημιουργούνται στη βάση της </a:t>
            </a:r>
            <a:r>
              <a:rPr lang="el-GR" altLang="en-US" b="1">
                <a:latin typeface="Arial" pitchFamily="34" charset="0"/>
              </a:rPr>
              <a:t>ανάλυσης PESTEL</a:t>
            </a:r>
            <a:r>
              <a:rPr lang="el-GR" altLang="en-US">
                <a:latin typeface="Arial" pitchFamily="34" charset="0"/>
              </a:rPr>
              <a:t> και των </a:t>
            </a:r>
            <a:r>
              <a:rPr lang="el-GR" altLang="en-US" b="1">
                <a:latin typeface="Arial" pitchFamily="34" charset="0"/>
              </a:rPr>
              <a:t>κρίσιμων παραγόντων αλλαγής</a:t>
            </a:r>
            <a:r>
              <a:rPr lang="el-GR" altLang="en-US">
                <a:latin typeface="Arial" pitchFamily="34" charset="0"/>
              </a:rPr>
              <a:t>.</a:t>
            </a:r>
          </a:p>
          <a:p>
            <a:pPr marL="9525" indent="-9525" eaLnBrk="1" hangingPunct="1">
              <a:buClr>
                <a:schemeClr val="tx1"/>
              </a:buClr>
              <a:buSzTx/>
              <a:buFontTx/>
              <a:buChar char="•"/>
              <a:tabLst>
                <a:tab pos="304800" algn="l"/>
              </a:tabLst>
            </a:pPr>
            <a:r>
              <a:rPr lang="el-GR" altLang="en-US">
                <a:latin typeface="Arial" pitchFamily="34" charset="0"/>
              </a:rPr>
              <a:t> Ο σκοπός τους δεν είναι να προβλέψουν με ακρίβεια το μέλλον, αλλά να ενθαρρύνουν τα διοικητικά στελέχη να προετοιμαστούν για την πιθανότητα διαφόρων εξελίξεων. Για τον λόγο αυτό, αναπτύσσονται, κατά κανόνα, τρία ή τέσσερα διαφορετικά σενάρια.</a:t>
            </a:r>
          </a:p>
          <a:p>
            <a:pPr marL="9525" indent="-9525" eaLnBrk="1" hangingPunct="1">
              <a:buClr>
                <a:schemeClr val="tx1"/>
              </a:buClr>
              <a:buSzTx/>
              <a:buFontTx/>
              <a:buChar char="•"/>
              <a:tabLst>
                <a:tab pos="304800" algn="l"/>
              </a:tabLst>
            </a:pPr>
            <a:r>
              <a:rPr lang="el-GR" altLang="en-US">
                <a:latin typeface="Arial" pitchFamily="34" charset="0"/>
              </a:rPr>
              <a:t> Η ανάλυση σεναρίων χρησιμοποιείται σε κλάδους με μεγάλους ορίζοντες προγραμματισμού, π.χ. αεροπορικές εταιρείες, βιομηχανίες πετρελαίου.</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560" y="269875"/>
            <a:ext cx="9144000" cy="595313"/>
          </a:xfrm>
        </p:spPr>
        <p:txBody>
          <a:bodyPr>
            <a:normAutofit fontScale="90000"/>
          </a:bodyPr>
          <a:lstStyle/>
          <a:p>
            <a:pPr eaLnBrk="1" hangingPunct="1"/>
            <a:r>
              <a:rPr lang="el-GR" altLang="en-US" dirty="0">
                <a:latin typeface="Franklin Gothic Book" pitchFamily="34" charset="0"/>
              </a:rPr>
              <a:t>Βήματα ανάλυσης σεναρίων (1)</a:t>
            </a:r>
          </a:p>
        </p:txBody>
      </p:sp>
      <p:sp>
        <p:nvSpPr>
          <p:cNvPr id="20483" name="Content Placeholder 2"/>
          <p:cNvSpPr>
            <a:spLocks noGrp="1"/>
          </p:cNvSpPr>
          <p:nvPr>
            <p:ph sz="quarter" idx="1"/>
          </p:nvPr>
        </p:nvSpPr>
        <p:spPr>
          <a:xfrm>
            <a:off x="250825" y="1350963"/>
            <a:ext cx="8713788" cy="4930775"/>
          </a:xfrm>
        </p:spPr>
        <p:txBody>
          <a:bodyPr>
            <a:normAutofit/>
          </a:bodyPr>
          <a:lstStyle/>
          <a:p>
            <a:pPr marL="280988" indent="-280988" eaLnBrk="1" hangingPunct="1">
              <a:buClr>
                <a:schemeClr val="tx1"/>
              </a:buClr>
              <a:buSzTx/>
              <a:buFontTx/>
              <a:buChar char="•"/>
            </a:pPr>
            <a:r>
              <a:rPr lang="el-GR" altLang="en-US" sz="2800">
                <a:latin typeface="Arial" pitchFamily="34" charset="0"/>
              </a:rPr>
              <a:t>Προσδιορισμός του </a:t>
            </a:r>
            <a:r>
              <a:rPr lang="el-GR" altLang="en-US" sz="2800" b="1">
                <a:latin typeface="Arial" pitchFamily="34" charset="0"/>
              </a:rPr>
              <a:t>εύρους του σεναρίου</a:t>
            </a:r>
            <a:r>
              <a:rPr lang="el-GR" altLang="en-US" sz="2800">
                <a:latin typeface="Arial" pitchFamily="34" charset="0"/>
              </a:rPr>
              <a:t> – προσδιορίζεται τ</a:t>
            </a:r>
            <a:r>
              <a:rPr lang="el-GR" altLang="en-US">
                <a:latin typeface="Arial" pitchFamily="34" charset="0"/>
              </a:rPr>
              <a:t>ο αντικείμενο της ανάλυσης (προϊόν/ αγορά) και ο χρονικός ορίζοντας.</a:t>
            </a:r>
            <a:endParaRPr lang="el-GR" altLang="en-US" sz="2800">
              <a:latin typeface="Arial" pitchFamily="34" charset="0"/>
            </a:endParaRPr>
          </a:p>
          <a:p>
            <a:pPr marL="280988" indent="-280988" eaLnBrk="1" hangingPunct="1">
              <a:buClr>
                <a:schemeClr val="tx1"/>
              </a:buClr>
              <a:buSzTx/>
              <a:buFontTx/>
              <a:buChar char="•"/>
            </a:pPr>
            <a:r>
              <a:rPr lang="el-GR" altLang="en-US" sz="2800">
                <a:latin typeface="Arial" pitchFamily="34" charset="0"/>
              </a:rPr>
              <a:t>Αναγνώριση </a:t>
            </a:r>
            <a:r>
              <a:rPr lang="el-GR" altLang="en-US" sz="2800" b="1">
                <a:latin typeface="Arial" pitchFamily="34" charset="0"/>
              </a:rPr>
              <a:t>κρίσιμων παραγόντων αλλαγής</a:t>
            </a:r>
            <a:r>
              <a:rPr lang="el-GR" altLang="en-US" sz="2800">
                <a:latin typeface="Arial" pitchFamily="34" charset="0"/>
              </a:rPr>
              <a:t> – Παράγοντες της ανάλυσης PESTEL, οι οποίοι θα μπορούσαν να ασκήσουν σημαντική επίδραση στο μέλλον, αλλά η εξέλιξη τους είναι αβέβαιη και είναι ανεξάρτητοι ο ένας από τον άλλο.</a:t>
            </a:r>
          </a:p>
          <a:p>
            <a:pPr marL="280988" indent="-280988" eaLnBrk="1" hangingPunct="1">
              <a:buClr>
                <a:schemeClr val="tx1"/>
              </a:buClr>
              <a:buSzTx/>
              <a:buFontTx/>
              <a:buChar char="•"/>
            </a:pPr>
            <a:r>
              <a:rPr lang="el-GR" altLang="en-US" sz="2800">
                <a:latin typeface="Arial" pitchFamily="34" charset="0"/>
              </a:rPr>
              <a:t>Για κάθε κρίσιμο παράγοντα, αναπτύσσονται </a:t>
            </a:r>
            <a:r>
              <a:rPr lang="el-GR" altLang="en-US" sz="2800" b="1">
                <a:latin typeface="Arial" pitchFamily="34" charset="0"/>
              </a:rPr>
              <a:t>αντίθετα μελλοντικά σενάρια</a:t>
            </a:r>
            <a:r>
              <a:rPr lang="el-GR" altLang="en-US" sz="2800">
                <a:latin typeface="Arial" pitchFamily="34" charset="0"/>
              </a:rPr>
              <a:t>, τα οποία οδηγούν σε διαφορετικές μελλοντικές καταστάσεις.</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85416"/>
            <a:ext cx="8229600" cy="595312"/>
          </a:xfrm>
        </p:spPr>
        <p:txBody>
          <a:bodyPr>
            <a:normAutofit fontScale="90000"/>
          </a:bodyPr>
          <a:lstStyle/>
          <a:p>
            <a:pPr eaLnBrk="1" hangingPunct="1"/>
            <a:r>
              <a:rPr lang="el-GR" altLang="en-US" dirty="0">
                <a:latin typeface="Franklin Gothic Book" pitchFamily="34" charset="0"/>
              </a:rPr>
              <a:t>Βήματα ανάλυσης σεναρίων </a:t>
            </a:r>
            <a:r>
              <a:rPr lang="en-GB" altLang="en-US" dirty="0">
                <a:latin typeface="Franklin Gothic Book" pitchFamily="34" charset="0"/>
              </a:rPr>
              <a:t>(2)</a:t>
            </a:r>
          </a:p>
        </p:txBody>
      </p:sp>
      <p:sp>
        <p:nvSpPr>
          <p:cNvPr id="21507" name="Content Placeholder 2"/>
          <p:cNvSpPr>
            <a:spLocks noGrp="1"/>
          </p:cNvSpPr>
          <p:nvPr>
            <p:ph sz="quarter" idx="1"/>
          </p:nvPr>
        </p:nvSpPr>
        <p:spPr>
          <a:xfrm>
            <a:off x="179388" y="1347788"/>
            <a:ext cx="8964612" cy="3594100"/>
          </a:xfrm>
        </p:spPr>
        <p:txBody>
          <a:bodyPr/>
          <a:lstStyle/>
          <a:p>
            <a:pPr marL="271463" indent="-271463" eaLnBrk="1" hangingPunct="1">
              <a:buClr>
                <a:schemeClr val="tx1"/>
              </a:buClr>
              <a:buSzTx/>
              <a:buFontTx/>
              <a:buChar char="•"/>
            </a:pPr>
            <a:r>
              <a:rPr lang="el-GR" altLang="en-US" sz="2800" b="1" i="1">
                <a:latin typeface="Arial" pitchFamily="34" charset="0"/>
              </a:rPr>
              <a:t>Ανάπτυξη «ιστοριών» για τα διάφορα εναλλακτικά σενάρια</a:t>
            </a:r>
            <a:r>
              <a:rPr lang="el-GR" altLang="en-US" sz="2800" i="1">
                <a:latin typeface="Arial" pitchFamily="34" charset="0"/>
              </a:rPr>
              <a:t>. </a:t>
            </a:r>
            <a:r>
              <a:rPr lang="el-GR" altLang="en-US" sz="2800">
                <a:latin typeface="Arial" pitchFamily="34" charset="0"/>
              </a:rPr>
              <a:t>Ανάπτυξη λογικών και συνεκτικών περιγραφών που προκύπτουν από αντίθετα μελλοντικά σενάρια.</a:t>
            </a:r>
          </a:p>
          <a:p>
            <a:pPr marL="271463" indent="-271463" eaLnBrk="1" hangingPunct="1">
              <a:buClr>
                <a:schemeClr val="tx1"/>
              </a:buClr>
              <a:buSzTx/>
              <a:buFontTx/>
              <a:buChar char="•"/>
            </a:pPr>
            <a:r>
              <a:rPr lang="el-GR" altLang="en-US" sz="2800" b="1" i="1">
                <a:latin typeface="Arial" pitchFamily="34" charset="0"/>
              </a:rPr>
              <a:t>Αναγνώριση της επίδρασης κάθε εναλλακτικού σεναρίου </a:t>
            </a:r>
            <a:r>
              <a:rPr lang="el-GR" altLang="en-US" sz="2800">
                <a:latin typeface="Arial" pitchFamily="34" charset="0"/>
              </a:rPr>
              <a:t>στον οργανισμό και αξιολόγηση των μελλοντικών στρατηγικών στη βάση των σεναρίων αυτών.</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itle 1"/>
          <p:cNvSpPr>
            <a:spLocks noGrp="1"/>
          </p:cNvSpPr>
          <p:nvPr>
            <p:ph type="title" idx="4294967295"/>
          </p:nvPr>
        </p:nvSpPr>
        <p:spPr>
          <a:xfrm>
            <a:off x="467544" y="265113"/>
            <a:ext cx="8229600" cy="595312"/>
          </a:xfrm>
        </p:spPr>
        <p:txBody>
          <a:bodyPr>
            <a:normAutofit fontScale="90000"/>
          </a:bodyPr>
          <a:lstStyle/>
          <a:p>
            <a:pPr eaLnBrk="1" hangingPunct="1"/>
            <a:r>
              <a:rPr lang="el-GR" altLang="en-US" dirty="0">
                <a:latin typeface="Franklin Gothic Book" pitchFamily="34" charset="0"/>
              </a:rPr>
              <a:t>Βήματα ανάλυσης σεναρίων </a:t>
            </a:r>
            <a:r>
              <a:rPr lang="en-GB" altLang="en-US" dirty="0">
                <a:latin typeface="Franklin Gothic Book" pitchFamily="34" charset="0"/>
              </a:rPr>
              <a:t>(</a:t>
            </a:r>
            <a:r>
              <a:rPr lang="el-GR" altLang="en-US" dirty="0">
                <a:latin typeface="Franklin Gothic Book" pitchFamily="34" charset="0"/>
              </a:rPr>
              <a:t>3</a:t>
            </a:r>
            <a:r>
              <a:rPr lang="en-GB" altLang="en-US" dirty="0">
                <a:latin typeface="Franklin Gothic Book" pitchFamily="34" charset="0"/>
              </a:rPr>
              <a:t>)</a:t>
            </a:r>
          </a:p>
        </p:txBody>
      </p:sp>
      <p:sp>
        <p:nvSpPr>
          <p:cNvPr id="113667" name="Content Placeholder 2"/>
          <p:cNvSpPr>
            <a:spLocks noGrp="1"/>
          </p:cNvSpPr>
          <p:nvPr>
            <p:ph idx="4294967295"/>
          </p:nvPr>
        </p:nvSpPr>
        <p:spPr>
          <a:xfrm>
            <a:off x="179388" y="1489075"/>
            <a:ext cx="8964612" cy="2227263"/>
          </a:xfrm>
        </p:spPr>
        <p:txBody>
          <a:bodyPr/>
          <a:lstStyle/>
          <a:p>
            <a:pPr marL="271463" indent="-271463" eaLnBrk="1" hangingPunct="1">
              <a:buClr>
                <a:schemeClr val="tx1"/>
              </a:buClr>
              <a:buSzTx/>
              <a:buFontTx/>
              <a:buChar char="•"/>
            </a:pPr>
            <a:r>
              <a:rPr lang="el-GR" altLang="en-US" sz="2800" b="1" i="1">
                <a:latin typeface="Arial" pitchFamily="34" charset="0"/>
              </a:rPr>
              <a:t>Ανάπτυξη τεχνικών έγκαιρης προειδοποίησης</a:t>
            </a:r>
            <a:r>
              <a:rPr lang="el-GR" altLang="en-US" sz="2800" i="1">
                <a:latin typeface="Arial" pitchFamily="34" charset="0"/>
              </a:rPr>
              <a:t>. </a:t>
            </a:r>
            <a:r>
              <a:rPr lang="el-GR" altLang="en-US" sz="2800">
                <a:latin typeface="Arial" pitchFamily="34" charset="0"/>
              </a:rPr>
              <a:t>Εντοπισμός και παρακολούθηση δεικτών που είναι ικανοί να παράσχουν έγκαιρη προειδοποίηση σχετικά με την τελική κατεύθυνση των μεταβολών του εξωτερικού περιβάλλοντος.</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96181"/>
            <a:ext cx="8229600" cy="1144587"/>
          </a:xfrm>
        </p:spPr>
        <p:txBody>
          <a:bodyPr>
            <a:normAutofit fontScale="90000"/>
          </a:bodyPr>
          <a:lstStyle/>
          <a:p>
            <a:pPr eaLnBrk="1" hangingPunct="1"/>
            <a:r>
              <a:rPr lang="el-GR" altLang="en-US" dirty="0">
                <a:latin typeface="Franklin Gothic Book" pitchFamily="34" charset="0"/>
              </a:rPr>
              <a:t>Σενάρια για την παγκόσμια βιομηχανία μόδας, 2025</a:t>
            </a:r>
            <a:endParaRPr lang="en-GB" altLang="en-US" dirty="0">
              <a:latin typeface="Franklin Gothic Book" pitchFamily="34" charset="0"/>
            </a:endParaRPr>
          </a:p>
        </p:txBody>
      </p:sp>
      <p:sp>
        <p:nvSpPr>
          <p:cNvPr id="22531" name="Rectangle 8"/>
          <p:cNvSpPr>
            <a:spLocks noChangeArrowheads="1"/>
          </p:cNvSpPr>
          <p:nvPr/>
        </p:nvSpPr>
        <p:spPr bwMode="auto">
          <a:xfrm>
            <a:off x="539750" y="6107113"/>
            <a:ext cx="100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eaLnBrk="1" hangingPunct="1"/>
            <a:r>
              <a:rPr lang="el-GR" altLang="en-US" sz="1200" b="1">
                <a:latin typeface="Arial" pitchFamily="34" charset="0"/>
              </a:rPr>
              <a:t>Πλαίσιο </a:t>
            </a:r>
            <a:r>
              <a:rPr lang="en-US" altLang="en-US" sz="1200" b="1">
                <a:latin typeface="Arial" pitchFamily="34" charset="0"/>
              </a:rPr>
              <a:t>2.2</a:t>
            </a:r>
            <a:endParaRPr lang="en-US" altLang="en-US" sz="1800" b="1">
              <a:latin typeface="Arial" pitchFamily="34" charset="0"/>
            </a:endParaRPr>
          </a:p>
        </p:txBody>
      </p:sp>
      <p:pic>
        <p:nvPicPr>
          <p:cNvPr id="2253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1484313"/>
            <a:ext cx="604837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560" y="385415"/>
            <a:ext cx="9144000" cy="595313"/>
          </a:xfrm>
        </p:spPr>
        <p:txBody>
          <a:bodyPr>
            <a:normAutofit fontScale="90000"/>
          </a:bodyPr>
          <a:lstStyle/>
          <a:p>
            <a:pPr eaLnBrk="1" hangingPunct="1"/>
            <a:r>
              <a:rPr lang="el-GR" altLang="en-US" dirty="0">
                <a:latin typeface="Franklin Gothic Book" pitchFamily="34" charset="0"/>
              </a:rPr>
              <a:t>Επιχειρηματικοί κλάδοι και αγορές (1)</a:t>
            </a:r>
            <a:endParaRPr lang="en-GB" altLang="en-US" dirty="0">
              <a:latin typeface="Franklin Gothic Book" pitchFamily="34" charset="0"/>
            </a:endParaRPr>
          </a:p>
        </p:txBody>
      </p:sp>
      <p:sp>
        <p:nvSpPr>
          <p:cNvPr id="23555" name="Content Placeholder 2"/>
          <p:cNvSpPr>
            <a:spLocks noGrp="1"/>
          </p:cNvSpPr>
          <p:nvPr>
            <p:ph sz="quarter" idx="1"/>
          </p:nvPr>
        </p:nvSpPr>
        <p:spPr>
          <a:xfrm>
            <a:off x="509588" y="1349375"/>
            <a:ext cx="8239125" cy="4533900"/>
          </a:xfrm>
        </p:spPr>
        <p:txBody>
          <a:bodyPr/>
          <a:lstStyle/>
          <a:p>
            <a:pPr marL="0" indent="0" eaLnBrk="1" hangingPunct="1">
              <a:buFont typeface="Wingdings 2" pitchFamily="18" charset="2"/>
              <a:buNone/>
            </a:pPr>
            <a:r>
              <a:rPr lang="el-GR" altLang="en-US" sz="2800">
                <a:latin typeface="Arial" pitchFamily="34" charset="0"/>
              </a:rPr>
              <a:t>Ως</a:t>
            </a:r>
            <a:r>
              <a:rPr lang="el-GR" altLang="en-US" sz="2800" b="1" i="1">
                <a:latin typeface="Arial" pitchFamily="34" charset="0"/>
              </a:rPr>
              <a:t> επιχειρηματικός κλάδος </a:t>
            </a:r>
            <a:r>
              <a:rPr lang="el-GR" altLang="en-US" sz="2800">
                <a:latin typeface="Arial" pitchFamily="34" charset="0"/>
              </a:rPr>
              <a:t>ορίζεται κάθε ομάδα επιχειρήσεων που προσφέρουν παρόμοια προϊόντα ή υπηρεσίες. Για παράδειγμα</a:t>
            </a:r>
            <a:r>
              <a:rPr lang="en-US" altLang="en-US" sz="2800">
                <a:latin typeface="Arial" pitchFamily="34" charset="0"/>
              </a:rPr>
              <a:t>,</a:t>
            </a:r>
            <a:r>
              <a:rPr lang="el-GR" altLang="en-US" sz="2800">
                <a:latin typeface="Arial" pitchFamily="34" charset="0"/>
              </a:rPr>
              <a:t> ο κλάδος της αυτοκινητοβιομηχανίας και ο κλάδος των αερομεταφορών.</a:t>
            </a:r>
          </a:p>
          <a:p>
            <a:pPr marL="0" indent="0" eaLnBrk="1" hangingPunct="1">
              <a:buFont typeface="Wingdings 2" pitchFamily="18" charset="2"/>
              <a:buNone/>
            </a:pPr>
            <a:endParaRPr lang="el-GR" altLang="en-US" sz="2800">
              <a:latin typeface="Arial" pitchFamily="34" charset="0"/>
            </a:endParaRPr>
          </a:p>
          <a:p>
            <a:pPr marL="0" indent="0" eaLnBrk="1" hangingPunct="1">
              <a:buFont typeface="Wingdings 2" pitchFamily="18" charset="2"/>
              <a:buNone/>
            </a:pPr>
            <a:r>
              <a:rPr lang="el-GR" altLang="en-US" sz="2800">
                <a:latin typeface="Arial" pitchFamily="34" charset="0"/>
              </a:rPr>
              <a:t>Οι επιχειρηματικοί κλάδοι αναφέρονται συχνά και ως </a:t>
            </a:r>
            <a:r>
              <a:rPr lang="el-GR" altLang="en-US" sz="2800" b="1">
                <a:latin typeface="Arial" pitchFamily="34" charset="0"/>
              </a:rPr>
              <a:t>τομείς οικονομικής δραστηριότητας</a:t>
            </a:r>
            <a:r>
              <a:rPr lang="el-GR" altLang="en-US" sz="2800">
                <a:latin typeface="Arial" pitchFamily="34" charset="0"/>
              </a:rPr>
              <a:t> – ειδικά στις δημόσιες υπηρεσίες (για παράδειγμα, ο τομέας της υγείας ή της εκπαίδευσης).</a:t>
            </a:r>
            <a:endParaRPr lang="en-GB" altLang="en-US" sz="2800">
              <a:latin typeface="Arial"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5" name="Content Placeholder 2"/>
          <p:cNvSpPr>
            <a:spLocks noGrp="1"/>
          </p:cNvSpPr>
          <p:nvPr>
            <p:ph idx="4294967295"/>
          </p:nvPr>
        </p:nvSpPr>
        <p:spPr>
          <a:xfrm>
            <a:off x="904875" y="1349375"/>
            <a:ext cx="8239125" cy="4106863"/>
          </a:xfrm>
          <a:ln/>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eaLnBrk="1" hangingPunct="1">
              <a:buFont typeface="Wingdings 2" pitchFamily="18" charset="2"/>
              <a:buNone/>
            </a:pPr>
            <a:r>
              <a:rPr lang="el-GR" altLang="en-US" sz="2800" i="1">
                <a:latin typeface="Arial" pitchFamily="34" charset="0"/>
              </a:rPr>
              <a:t>Κάθε επιχειρηματικός κλάδος ή τομέας οικονομικής δραστηριότητας αποτελείται από αρκετές αγορές.</a:t>
            </a:r>
          </a:p>
          <a:p>
            <a:pPr marL="0" indent="0" eaLnBrk="1" hangingPunct="1">
              <a:buFont typeface="Wingdings 2" pitchFamily="18" charset="2"/>
              <a:buNone/>
            </a:pPr>
            <a:endParaRPr lang="el-GR" altLang="en-US" sz="2800" i="1">
              <a:latin typeface="Arial" pitchFamily="34" charset="0"/>
            </a:endParaRPr>
          </a:p>
          <a:p>
            <a:pPr marL="0" indent="0" eaLnBrk="1" hangingPunct="1">
              <a:buFont typeface="Wingdings 2" pitchFamily="18" charset="2"/>
              <a:buNone/>
            </a:pPr>
            <a:r>
              <a:rPr lang="el-GR" altLang="en-US" sz="2800">
                <a:latin typeface="Arial" pitchFamily="34" charset="0"/>
              </a:rPr>
              <a:t>Ως </a:t>
            </a:r>
            <a:r>
              <a:rPr lang="el-GR" altLang="en-US" sz="2800" b="1" i="1">
                <a:latin typeface="Arial" pitchFamily="34" charset="0"/>
              </a:rPr>
              <a:t>αγορά</a:t>
            </a:r>
            <a:r>
              <a:rPr lang="el-GR" altLang="en-US" sz="2800">
                <a:latin typeface="Arial" pitchFamily="34" charset="0"/>
              </a:rPr>
              <a:t> ορίζεται κάθε ομάδα πελατών που ζητούν παρόμοια προϊόντα ή υπηρεσίες (π.χ. μια συγκεκριμένη γεωγραφική αγορά). Επομένως, ο κλάδος της αυτοκινητοβιομηχανίας αποτελείται από τις αγορές της Βόρειας Αμερικής, της Ευρώ πης, της Ασίας κ.ο.κ.</a:t>
            </a:r>
          </a:p>
        </p:txBody>
      </p:sp>
      <p:sp>
        <p:nvSpPr>
          <p:cNvPr id="115716" name="Title 1"/>
          <p:cNvSpPr>
            <a:spLocks/>
          </p:cNvSpPr>
          <p:nvPr/>
        </p:nvSpPr>
        <p:spPr bwMode="auto">
          <a:xfrm>
            <a:off x="-180528" y="269875"/>
            <a:ext cx="91440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eaLnBrk="1" hangingPunct="1"/>
            <a:r>
              <a:rPr lang="el-GR" altLang="en-US" b="0" dirty="0">
                <a:solidFill>
                  <a:schemeClr val="tx2"/>
                </a:solidFill>
                <a:latin typeface="Franklin Gothic Book" pitchFamily="34" charset="0"/>
              </a:rPr>
              <a:t>Επιχειρηματικοί κλάδοι και αγορές (2)</a:t>
            </a:r>
            <a:endParaRPr lang="en-GB" altLang="en-US" b="0" dirty="0">
              <a:solidFill>
                <a:schemeClr val="tx2"/>
              </a:solidFill>
              <a:latin typeface="Franklin Gothic Book"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057400"/>
            <a:ext cx="6400800" cy="1600200"/>
          </a:xfrm>
        </p:spPr>
        <p:txBody>
          <a:bodyPr>
            <a:normAutofit/>
          </a:bodyPr>
          <a:lstStyle/>
          <a:p>
            <a:r>
              <a:rPr lang="el-GR" sz="3600" dirty="0">
                <a:solidFill>
                  <a:srgbClr val="C00000"/>
                </a:solidFill>
              </a:rPr>
              <a:t>Κεφάλαιο </a:t>
            </a:r>
            <a:r>
              <a:rPr lang="en-US" sz="3600" dirty="0">
                <a:solidFill>
                  <a:srgbClr val="C00000"/>
                </a:solidFill>
              </a:rPr>
              <a:t>2</a:t>
            </a:r>
          </a:p>
          <a:p>
            <a:r>
              <a:rPr lang="el-GR" altLang="en-US" sz="3600" dirty="0">
                <a:solidFill>
                  <a:srgbClr val="C00000"/>
                </a:solidFill>
                <a:cs typeface="Arial" charset="0"/>
              </a:rPr>
              <a:t>Εξωτερικό περιβάλλον</a:t>
            </a:r>
            <a:endParaRPr lang="en-US" sz="3600" dirty="0">
              <a:solidFill>
                <a:srgbClr val="C00000"/>
              </a:solidFill>
            </a:endParaRPr>
          </a:p>
        </p:txBody>
      </p:sp>
      <p:sp>
        <p:nvSpPr>
          <p:cNvPr id="2" name="Title 1"/>
          <p:cNvSpPr>
            <a:spLocks noGrp="1"/>
          </p:cNvSpPr>
          <p:nvPr>
            <p:ph type="ctrTitle"/>
          </p:nvPr>
        </p:nvSpPr>
        <p:spPr>
          <a:xfrm>
            <a:off x="5092337" y="5486400"/>
            <a:ext cx="4038600" cy="1143000"/>
          </a:xfrm>
        </p:spPr>
        <p:txBody>
          <a:bodyPr/>
          <a:lstStyle/>
          <a:p>
            <a:r>
              <a:rPr lang="en-US" dirty="0"/>
              <a:t>Chapter 2</a:t>
            </a:r>
          </a:p>
        </p:txBody>
      </p:sp>
    </p:spTree>
    <p:extLst>
      <p:ext uri="{BB962C8B-B14F-4D97-AF65-F5344CB8AC3E}">
        <p14:creationId xmlns:p14="http://schemas.microsoft.com/office/powerpoint/2010/main" val="2069588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374848" y="268288"/>
            <a:ext cx="8229600" cy="1144587"/>
          </a:xfrm>
        </p:spPr>
        <p:txBody>
          <a:bodyPr>
            <a:normAutofit fontScale="90000"/>
          </a:bodyPr>
          <a:lstStyle/>
          <a:p>
            <a:pPr eaLnBrk="1" hangingPunct="1"/>
            <a:r>
              <a:rPr lang="el-GR" altLang="en-US" dirty="0">
                <a:latin typeface="Franklin Gothic Book" pitchFamily="34" charset="0"/>
              </a:rPr>
              <a:t>Ανταγωνιστικές δυνάμεις - Το Μοντέλο των Πέντε Δυνάμεων</a:t>
            </a:r>
            <a:endParaRPr lang="en-GB" altLang="en-US" dirty="0">
              <a:latin typeface="Franklin Gothic Book" pitchFamily="34" charset="0"/>
            </a:endParaRPr>
          </a:p>
        </p:txBody>
      </p:sp>
      <p:sp>
        <p:nvSpPr>
          <p:cNvPr id="24579" name="Content Placeholder 2"/>
          <p:cNvSpPr>
            <a:spLocks noGrp="1"/>
          </p:cNvSpPr>
          <p:nvPr>
            <p:ph sz="quarter" idx="1"/>
          </p:nvPr>
        </p:nvSpPr>
        <p:spPr>
          <a:xfrm>
            <a:off x="179388" y="1576388"/>
            <a:ext cx="8964612" cy="4802187"/>
          </a:xfrm>
        </p:spPr>
        <p:txBody>
          <a:bodyPr/>
          <a:lstStyle/>
          <a:p>
            <a:pPr marL="0" indent="0" eaLnBrk="1" hangingPunct="1">
              <a:buFont typeface="Wingdings 2" pitchFamily="18" charset="2"/>
              <a:buNone/>
              <a:tabLst>
                <a:tab pos="285750" algn="l"/>
              </a:tabLst>
            </a:pPr>
            <a:r>
              <a:rPr lang="el-GR" altLang="en-US" sz="2800" b="1" dirty="0">
                <a:latin typeface="Arial" pitchFamily="34" charset="0"/>
              </a:rPr>
              <a:t>Το Μοντέλο των Πέντε Δυνάμεων του </a:t>
            </a:r>
            <a:r>
              <a:rPr lang="el-GR" altLang="en-US" sz="2800" b="1" dirty="0" err="1">
                <a:latin typeface="Arial" pitchFamily="34" charset="0"/>
              </a:rPr>
              <a:t>Porter</a:t>
            </a:r>
            <a:r>
              <a:rPr lang="el-GR" altLang="en-US" sz="2800" b="1" dirty="0">
                <a:latin typeface="Arial" pitchFamily="34" charset="0"/>
              </a:rPr>
              <a:t> </a:t>
            </a:r>
            <a:r>
              <a:rPr lang="el-GR" altLang="en-US" sz="2800" dirty="0">
                <a:latin typeface="Arial" pitchFamily="34" charset="0"/>
              </a:rPr>
              <a:t>βοηθά στην αναγνώριση της ελκυστικότητας ενός κλάδου, εξετάζοντας πέντε ανταγωνιστικές δυνάμεις:</a:t>
            </a:r>
          </a:p>
          <a:p>
            <a:pPr marL="0" indent="0" eaLnBrk="1" hangingPunct="1">
              <a:buFont typeface="Wingdings 2" pitchFamily="18" charset="2"/>
              <a:buNone/>
              <a:tabLst>
                <a:tab pos="285750" algn="l"/>
              </a:tabLst>
            </a:pPr>
            <a:r>
              <a:rPr lang="el-GR" altLang="en-US" sz="2800" dirty="0">
                <a:latin typeface="Arial" pitchFamily="34" charset="0"/>
              </a:rPr>
              <a:t>(i) την απειλή εισόδου,</a:t>
            </a:r>
          </a:p>
          <a:p>
            <a:pPr marL="0" indent="0" eaLnBrk="1" hangingPunct="1">
              <a:buFont typeface="Wingdings 2" pitchFamily="18" charset="2"/>
              <a:buNone/>
              <a:tabLst>
                <a:tab pos="285750" algn="l"/>
              </a:tabLst>
            </a:pPr>
            <a:r>
              <a:rPr lang="el-GR" altLang="en-US" sz="2800" dirty="0">
                <a:latin typeface="Arial" pitchFamily="34" charset="0"/>
              </a:rPr>
              <a:t>(ii) την απειλή υποκατάστασης,</a:t>
            </a:r>
          </a:p>
          <a:p>
            <a:pPr marL="0" indent="0" eaLnBrk="1" hangingPunct="1">
              <a:buFont typeface="Wingdings 2" pitchFamily="18" charset="2"/>
              <a:buNone/>
              <a:tabLst>
                <a:tab pos="285750" algn="l"/>
              </a:tabLst>
            </a:pPr>
            <a:r>
              <a:rPr lang="el-GR" altLang="en-US" sz="2800" dirty="0">
                <a:latin typeface="Arial" pitchFamily="34" charset="0"/>
              </a:rPr>
              <a:t>(iii) τη δύναμη των αγοραστών,</a:t>
            </a:r>
          </a:p>
          <a:p>
            <a:pPr marL="0" indent="0" eaLnBrk="1" hangingPunct="1">
              <a:buFont typeface="Wingdings 2" pitchFamily="18" charset="2"/>
              <a:buNone/>
              <a:tabLst>
                <a:tab pos="285750" algn="l"/>
              </a:tabLst>
            </a:pPr>
            <a:r>
              <a:rPr lang="el-GR" altLang="en-US" sz="2800" dirty="0">
                <a:latin typeface="Arial" pitchFamily="34" charset="0"/>
              </a:rPr>
              <a:t>(iv) τη δύναμη των προμηθευτών και</a:t>
            </a:r>
          </a:p>
          <a:p>
            <a:pPr marL="0" indent="0" eaLnBrk="1" hangingPunct="1">
              <a:buFont typeface="Wingdings 2" pitchFamily="18" charset="2"/>
              <a:buNone/>
              <a:tabLst>
                <a:tab pos="285750" algn="l"/>
              </a:tabLst>
            </a:pPr>
            <a:r>
              <a:rPr lang="el-GR" altLang="en-US" sz="2800" dirty="0">
                <a:latin typeface="Arial" pitchFamily="34" charset="0"/>
              </a:rPr>
              <a:t>(v) την ένταση του ανταγωνισμού ανάμεσα στις υφιστάμενες ανταγωνίστριες επιχειρήσεις.</a:t>
            </a:r>
          </a:p>
          <a:p>
            <a:pPr marL="0" indent="0" eaLnBrk="1" hangingPunct="1">
              <a:buFont typeface="Wingdings 2" pitchFamily="18" charset="2"/>
              <a:buNone/>
              <a:tabLst>
                <a:tab pos="285750" algn="l"/>
              </a:tabLst>
            </a:pPr>
            <a:r>
              <a:rPr lang="el-GR" altLang="en-US" sz="2400" i="1" u="sng" dirty="0">
                <a:latin typeface="Arial" pitchFamily="34" charset="0"/>
              </a:rPr>
              <a:t>Αυτές οι δυνάμεις προσδιορίζουν τη δομή ενός κλάδου.</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69875"/>
            <a:ext cx="8229600" cy="595313"/>
          </a:xfrm>
        </p:spPr>
        <p:txBody>
          <a:bodyPr>
            <a:normAutofit fontScale="90000"/>
          </a:bodyPr>
          <a:lstStyle/>
          <a:p>
            <a:r>
              <a:rPr lang="el-GR" altLang="en-US" dirty="0">
                <a:latin typeface="Franklin Gothic Book" pitchFamily="34" charset="0"/>
              </a:rPr>
              <a:t>Το μοντέλο των πέντε δυνάμεων </a:t>
            </a:r>
            <a:r>
              <a:rPr lang="en-GB" altLang="en-US" dirty="0">
                <a:latin typeface="Franklin Gothic Book" pitchFamily="34" charset="0"/>
              </a:rPr>
              <a:t>(1)</a:t>
            </a:r>
          </a:p>
        </p:txBody>
      </p:sp>
      <p:pic>
        <p:nvPicPr>
          <p:cNvPr id="25607"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11560" y="980728"/>
            <a:ext cx="8090203" cy="54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260350"/>
            <a:ext cx="8229600" cy="595313"/>
          </a:xfrm>
        </p:spPr>
        <p:txBody>
          <a:bodyPr>
            <a:normAutofit fontScale="90000"/>
          </a:bodyPr>
          <a:lstStyle/>
          <a:p>
            <a:pPr eaLnBrk="1" hangingPunct="1"/>
            <a:r>
              <a:rPr lang="el-GR" altLang="en-US" dirty="0">
                <a:latin typeface="Franklin Gothic Book" pitchFamily="34" charset="0"/>
              </a:rPr>
              <a:t>Το μοντέλο των πέντε δυνάμεων </a:t>
            </a:r>
            <a:r>
              <a:rPr lang="en-GB" altLang="en-US" dirty="0">
                <a:latin typeface="Franklin Gothic Book" pitchFamily="34" charset="0"/>
              </a:rPr>
              <a:t>(2)</a:t>
            </a:r>
          </a:p>
        </p:txBody>
      </p:sp>
      <p:sp>
        <p:nvSpPr>
          <p:cNvPr id="26627" name="Content Placeholder 2"/>
          <p:cNvSpPr>
            <a:spLocks noGrp="1"/>
          </p:cNvSpPr>
          <p:nvPr>
            <p:ph sz="quarter" idx="1"/>
          </p:nvPr>
        </p:nvSpPr>
        <p:spPr>
          <a:xfrm>
            <a:off x="179388" y="1089025"/>
            <a:ext cx="8775700" cy="5427663"/>
          </a:xfrm>
        </p:spPr>
        <p:txBody>
          <a:bodyPr>
            <a:normAutofit lnSpcReduction="10000"/>
          </a:bodyPr>
          <a:lstStyle/>
          <a:p>
            <a:pPr algn="ctr" eaLnBrk="1" hangingPunct="1">
              <a:spcBef>
                <a:spcPct val="10000"/>
              </a:spcBef>
              <a:buFont typeface="Wingdings 2" pitchFamily="18" charset="2"/>
              <a:buNone/>
            </a:pPr>
            <a:r>
              <a:rPr lang="el-GR" altLang="en-US" sz="2800" b="1" i="1">
                <a:latin typeface="Arial" pitchFamily="34" charset="0"/>
              </a:rPr>
              <a:t>Ένταση ανταγωνισμού</a:t>
            </a:r>
          </a:p>
          <a:p>
            <a:pPr eaLnBrk="1" hangingPunct="1">
              <a:spcBef>
                <a:spcPct val="10000"/>
              </a:spcBef>
              <a:buFont typeface="Wingdings 2" pitchFamily="18" charset="2"/>
              <a:buNone/>
            </a:pPr>
            <a:r>
              <a:rPr lang="el-GR" altLang="en-US">
                <a:latin typeface="Arial" pitchFamily="34" charset="0"/>
              </a:rPr>
              <a:t>	Ως </a:t>
            </a:r>
            <a:r>
              <a:rPr lang="el-GR" altLang="en-US" b="1">
                <a:latin typeface="Arial" pitchFamily="34" charset="0"/>
              </a:rPr>
              <a:t>ανταγωνιστές</a:t>
            </a:r>
            <a:r>
              <a:rPr lang="el-GR" altLang="en-US">
                <a:latin typeface="Arial" pitchFamily="34" charset="0"/>
              </a:rPr>
              <a:t> θεωρούνται οι οργανισμοί με παρόμοια προϊόντα και υπηρεσίες (όχι υποκατάστατα), που στοχεύουν στην ίδια ομάδα πελατών και είναι άμεσοι ανταγωνιστές στην ίδια αγορά ή κλάδο.</a:t>
            </a:r>
          </a:p>
          <a:p>
            <a:pPr eaLnBrk="1" hangingPunct="1">
              <a:spcBef>
                <a:spcPct val="10000"/>
              </a:spcBef>
              <a:buFont typeface="Wingdings 2" pitchFamily="18" charset="2"/>
              <a:buNone/>
            </a:pPr>
            <a:r>
              <a:rPr lang="el-GR" altLang="en-US" sz="2400">
                <a:latin typeface="Arial" pitchFamily="34" charset="0"/>
              </a:rPr>
              <a:t>	</a:t>
            </a:r>
            <a:r>
              <a:rPr lang="el-GR" altLang="en-US" sz="2400" u="sng">
                <a:latin typeface="Arial" pitchFamily="34" charset="0"/>
              </a:rPr>
              <a:t>Η ένταση του ανταγωνισμού αυξάνεται όταν</a:t>
            </a:r>
            <a:r>
              <a:rPr lang="el-GR" altLang="en-US" sz="2400">
                <a:latin typeface="Arial" pitchFamily="34" charset="0"/>
              </a:rPr>
              <a:t>:</a:t>
            </a:r>
          </a:p>
          <a:p>
            <a:pPr marL="565150" lvl="1" indent="-290513" eaLnBrk="1" hangingPunct="1">
              <a:spcBef>
                <a:spcPct val="10000"/>
              </a:spcBef>
              <a:buClr>
                <a:schemeClr val="tx1"/>
              </a:buClr>
              <a:buFont typeface="Arial" pitchFamily="34" charset="0"/>
              <a:buChar char="•"/>
            </a:pPr>
            <a:r>
              <a:rPr lang="el-GR" altLang="en-US" sz="2200">
                <a:latin typeface="Arial" pitchFamily="34" charset="0"/>
              </a:rPr>
              <a:t>Οι ανταγωνιστές ενός κλάδου είναι επιχειρήσεις του ίδιου περίπου μεγέθους.</a:t>
            </a:r>
          </a:p>
          <a:p>
            <a:pPr marL="565150" lvl="1" indent="-290513" eaLnBrk="1" hangingPunct="1">
              <a:spcBef>
                <a:spcPct val="10000"/>
              </a:spcBef>
              <a:buClr>
                <a:schemeClr val="tx1"/>
              </a:buClr>
              <a:buFont typeface="Arial" pitchFamily="34" charset="0"/>
              <a:buChar char="•"/>
            </a:pPr>
            <a:r>
              <a:rPr lang="el-GR" altLang="en-US" sz="2200">
                <a:latin typeface="Arial" pitchFamily="34" charset="0"/>
              </a:rPr>
              <a:t>Οι ανταγωνιστές είναι επιθετικοί στην εξασφάλιση της ηγετικής θέσης στον κλάδο.</a:t>
            </a:r>
          </a:p>
          <a:p>
            <a:pPr marL="565150" lvl="1" indent="-290513" eaLnBrk="1" hangingPunct="1">
              <a:spcBef>
                <a:spcPct val="10000"/>
              </a:spcBef>
              <a:buClr>
                <a:schemeClr val="tx1"/>
              </a:buClr>
              <a:buFont typeface="Arial" pitchFamily="34" charset="0"/>
              <a:buChar char="•"/>
            </a:pPr>
            <a:r>
              <a:rPr lang="el-GR" altLang="en-US" sz="2200">
                <a:latin typeface="Arial" pitchFamily="34" charset="0"/>
              </a:rPr>
              <a:t>Η αγορά είναι ώριμη ή φθίνουσα.</a:t>
            </a:r>
          </a:p>
          <a:p>
            <a:pPr marL="565150" lvl="1" indent="-290513" eaLnBrk="1" hangingPunct="1">
              <a:spcBef>
                <a:spcPct val="10000"/>
              </a:spcBef>
              <a:buClr>
                <a:schemeClr val="tx1"/>
              </a:buClr>
              <a:buFont typeface="Arial" pitchFamily="34" charset="0"/>
              <a:buChar char="•"/>
            </a:pPr>
            <a:r>
              <a:rPr lang="el-GR" altLang="en-US" sz="2200">
                <a:latin typeface="Arial" pitchFamily="34" charset="0"/>
              </a:rPr>
              <a:t>Υφίστανται </a:t>
            </a:r>
            <a:r>
              <a:rPr lang="en-US" altLang="en-US" sz="2200">
                <a:latin typeface="Arial" pitchFamily="34" charset="0"/>
              </a:rPr>
              <a:t>υ</a:t>
            </a:r>
            <a:r>
              <a:rPr lang="el-GR" altLang="en-US" sz="2200">
                <a:latin typeface="Arial" pitchFamily="34" charset="0"/>
              </a:rPr>
              <a:t>ψηλά σταθερά κόστη.</a:t>
            </a:r>
          </a:p>
          <a:p>
            <a:pPr marL="565150" lvl="1" indent="-290513" eaLnBrk="1" hangingPunct="1">
              <a:spcBef>
                <a:spcPct val="10000"/>
              </a:spcBef>
              <a:buClr>
                <a:schemeClr val="tx1"/>
              </a:buClr>
              <a:buFont typeface="Arial" pitchFamily="34" charset="0"/>
              <a:buChar char="•"/>
            </a:pPr>
            <a:r>
              <a:rPr lang="el-GR" altLang="en-US" sz="2200">
                <a:latin typeface="Arial" pitchFamily="34" charset="0"/>
              </a:rPr>
              <a:t>Τα εμπόδια εξόδου είναι υψηλά.</a:t>
            </a:r>
          </a:p>
          <a:p>
            <a:pPr marL="565150" lvl="1" indent="-290513" eaLnBrk="1" hangingPunct="1">
              <a:spcBef>
                <a:spcPct val="10000"/>
              </a:spcBef>
              <a:buClr>
                <a:schemeClr val="tx1"/>
              </a:buClr>
              <a:buFont typeface="Arial" pitchFamily="34" charset="0"/>
              <a:buChar char="•"/>
            </a:pPr>
            <a:r>
              <a:rPr lang="el-GR" altLang="en-US" sz="2200">
                <a:latin typeface="Arial" pitchFamily="34" charset="0"/>
              </a:rPr>
              <a:t>Υπάρχει χαμηλός βαθμός διαφοροποίησης.</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Title 1"/>
          <p:cNvSpPr>
            <a:spLocks noGrp="1"/>
          </p:cNvSpPr>
          <p:nvPr>
            <p:ph type="title"/>
          </p:nvPr>
        </p:nvSpPr>
        <p:spPr>
          <a:xfrm>
            <a:off x="457200" y="265113"/>
            <a:ext cx="8229600" cy="595312"/>
          </a:xfrm>
        </p:spPr>
        <p:txBody>
          <a:bodyPr>
            <a:normAutofit fontScale="90000"/>
          </a:bodyPr>
          <a:lstStyle/>
          <a:p>
            <a:pPr eaLnBrk="1" hangingPunct="1"/>
            <a:r>
              <a:rPr lang="el-GR" altLang="en-US" dirty="0">
                <a:latin typeface="Franklin Gothic Book" pitchFamily="34" charset="0"/>
              </a:rPr>
              <a:t>Το μοντέλο των πέντε δυνάμεων </a:t>
            </a:r>
            <a:r>
              <a:rPr lang="en-GB" altLang="en-US" dirty="0">
                <a:latin typeface="Franklin Gothic Book" pitchFamily="34" charset="0"/>
              </a:rPr>
              <a:t>(3)</a:t>
            </a:r>
          </a:p>
        </p:txBody>
      </p:sp>
      <p:sp>
        <p:nvSpPr>
          <p:cNvPr id="32771" name="Content Placeholder 5"/>
          <p:cNvSpPr>
            <a:spLocks noGrp="1"/>
          </p:cNvSpPr>
          <p:nvPr>
            <p:ph sz="quarter" idx="1"/>
          </p:nvPr>
        </p:nvSpPr>
        <p:spPr>
          <a:xfrm>
            <a:off x="250825" y="1089025"/>
            <a:ext cx="8713788" cy="5430838"/>
          </a:xfrm>
        </p:spPr>
        <p:txBody>
          <a:bodyPr/>
          <a:lstStyle/>
          <a:p>
            <a:pPr marL="292100" indent="-292100" algn="ctr" eaLnBrk="1" hangingPunct="1">
              <a:buFont typeface="Wingdings 2" pitchFamily="18" charset="2"/>
              <a:buNone/>
            </a:pPr>
            <a:r>
              <a:rPr lang="el-GR" altLang="el-GR" sz="2800" b="1" i="1">
                <a:latin typeface="Arial" pitchFamily="34" charset="0"/>
              </a:rPr>
              <a:t>Απειλή εισόδου</a:t>
            </a:r>
          </a:p>
          <a:p>
            <a:pPr marL="292100" indent="-292100" eaLnBrk="1" hangingPunct="1">
              <a:buClr>
                <a:srgbClr val="0F6FC6"/>
              </a:buClr>
              <a:buSzTx/>
              <a:buFont typeface="Wingdings 2" pitchFamily="18" charset="2"/>
              <a:buNone/>
            </a:pPr>
            <a:r>
              <a:rPr lang="el-GR" altLang="el-GR">
                <a:latin typeface="Arial" pitchFamily="34" charset="0"/>
              </a:rPr>
              <a:t>	</a:t>
            </a:r>
            <a:r>
              <a:rPr lang="el-GR" altLang="el-GR" b="1">
                <a:latin typeface="Arial" pitchFamily="34" charset="0"/>
              </a:rPr>
              <a:t>Εμπόδια εισόδου</a:t>
            </a:r>
            <a:r>
              <a:rPr lang="el-GR" altLang="el-GR">
                <a:latin typeface="Arial" pitchFamily="34" charset="0"/>
              </a:rPr>
              <a:t> θεωρούνται εκείνοι οι παράγοντες που χρειάζεται να ξεπεράσουν οι νέοι ανταγωνιστές ούτως ώστε να εισέλθουν στον κλάδο. Η απειλή  εισόδου είναι χαμηλή όταν τα εμπόδια εισόδου είναι υψηλά, και το αντίθετο.</a:t>
            </a:r>
          </a:p>
          <a:p>
            <a:pPr marL="292100" indent="-292100" eaLnBrk="1" hangingPunct="1">
              <a:buClr>
                <a:schemeClr val="tx1"/>
              </a:buClr>
              <a:buSzTx/>
              <a:buFontTx/>
              <a:buNone/>
            </a:pPr>
            <a:r>
              <a:rPr lang="el-GR" altLang="el-GR" sz="2400">
                <a:latin typeface="Arial" pitchFamily="34" charset="0"/>
              </a:rPr>
              <a:t>	</a:t>
            </a:r>
            <a:r>
              <a:rPr lang="el-GR" altLang="el-GR" sz="2400" u="sng">
                <a:latin typeface="Arial" pitchFamily="34" charset="0"/>
              </a:rPr>
              <a:t>Τα βασικά εμπόδια εισόδου είναι</a:t>
            </a:r>
            <a:r>
              <a:rPr lang="el-GR" altLang="el-GR" sz="2400">
                <a:latin typeface="Arial" pitchFamily="34" charset="0"/>
              </a:rPr>
              <a:t>:</a:t>
            </a:r>
          </a:p>
          <a:p>
            <a:pPr lvl="1" indent="-322263" eaLnBrk="1" hangingPunct="1">
              <a:buClr>
                <a:schemeClr val="tx1"/>
              </a:buClr>
              <a:buFont typeface="Arial" pitchFamily="34" charset="0"/>
              <a:buChar char="•"/>
            </a:pPr>
            <a:r>
              <a:rPr lang="el-GR" altLang="el-GR" sz="2200">
                <a:latin typeface="Arial" pitchFamily="34" charset="0"/>
              </a:rPr>
              <a:t>Οικονομίες κλίμακας / υψηλά σταθερά κόστη.</a:t>
            </a:r>
          </a:p>
          <a:p>
            <a:pPr lvl="1" indent="-322263" eaLnBrk="1" hangingPunct="1">
              <a:buClr>
                <a:schemeClr val="tx1"/>
              </a:buClr>
              <a:buFont typeface="Arial" pitchFamily="34" charset="0"/>
              <a:buChar char="•"/>
            </a:pPr>
            <a:r>
              <a:rPr lang="el-GR" altLang="el-GR" sz="2200">
                <a:latin typeface="Arial" pitchFamily="34" charset="0"/>
              </a:rPr>
              <a:t>Εμπειρία και μάθηση.</a:t>
            </a:r>
          </a:p>
          <a:p>
            <a:pPr lvl="1" indent="-322263" eaLnBrk="1" hangingPunct="1">
              <a:buClr>
                <a:schemeClr val="tx1"/>
              </a:buClr>
              <a:buFont typeface="Arial" pitchFamily="34" charset="0"/>
              <a:buChar char="•"/>
            </a:pPr>
            <a:r>
              <a:rPr lang="el-GR" altLang="el-GR" sz="2200">
                <a:latin typeface="Arial" pitchFamily="34" charset="0"/>
              </a:rPr>
              <a:t>Πρόσβαση σε πηγές προμήθειας ή κανάλια διανομής.</a:t>
            </a:r>
          </a:p>
          <a:p>
            <a:pPr lvl="1" indent="-322263" eaLnBrk="1" hangingPunct="1">
              <a:buClr>
                <a:schemeClr val="tx1"/>
              </a:buClr>
              <a:buFont typeface="Arial" pitchFamily="34" charset="0"/>
              <a:buChar char="•"/>
            </a:pPr>
            <a:r>
              <a:rPr lang="el-GR" altLang="el-GR" sz="2200">
                <a:latin typeface="Arial" pitchFamily="34" charset="0"/>
              </a:rPr>
              <a:t>Διαφοροποίηση και κόστος διείσδυσης στην αγορά.</a:t>
            </a:r>
          </a:p>
          <a:p>
            <a:pPr lvl="1" indent="-322263" eaLnBrk="1" hangingPunct="1">
              <a:buClr>
                <a:schemeClr val="tx1"/>
              </a:buClr>
              <a:buFont typeface="Arial" pitchFamily="34" charset="0"/>
              <a:buChar char="•"/>
            </a:pPr>
            <a:r>
              <a:rPr lang="el-GR" altLang="el-GR" sz="2200">
                <a:latin typeface="Arial" pitchFamily="34" charset="0"/>
              </a:rPr>
              <a:t>Νομοθεσία ή κυβερνητική πολιτική.</a:t>
            </a:r>
          </a:p>
          <a:p>
            <a:pPr lvl="1" indent="-322263" eaLnBrk="1" hangingPunct="1">
              <a:buClr>
                <a:schemeClr val="tx1"/>
              </a:buClr>
              <a:buFont typeface="Arial" pitchFamily="34" charset="0"/>
              <a:buChar char="•"/>
            </a:pPr>
            <a:r>
              <a:rPr lang="el-GR" altLang="el-GR" sz="2200">
                <a:latin typeface="Arial" pitchFamily="34" charset="0"/>
              </a:rPr>
              <a:t>Αναμενόμενα αντίποινα από τις υπάρχουσες επιχειρήσεις.</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itle 1"/>
          <p:cNvSpPr>
            <a:spLocks noGrp="1"/>
          </p:cNvSpPr>
          <p:nvPr>
            <p:ph type="title"/>
          </p:nvPr>
        </p:nvSpPr>
        <p:spPr>
          <a:xfrm>
            <a:off x="457200" y="265113"/>
            <a:ext cx="8229600" cy="595312"/>
          </a:xfrm>
        </p:spPr>
        <p:txBody>
          <a:bodyPr>
            <a:normAutofit fontScale="90000"/>
          </a:bodyPr>
          <a:lstStyle/>
          <a:p>
            <a:pPr eaLnBrk="1" hangingPunct="1"/>
            <a:r>
              <a:rPr lang="el-GR" altLang="en-US" dirty="0">
                <a:latin typeface="Franklin Gothic Book" pitchFamily="34" charset="0"/>
              </a:rPr>
              <a:t>Το μοντέλο των πέντε δυνάμεων </a:t>
            </a:r>
            <a:r>
              <a:rPr lang="en-GB" altLang="en-US" dirty="0">
                <a:latin typeface="Franklin Gothic Book" pitchFamily="34" charset="0"/>
              </a:rPr>
              <a:t>(4)</a:t>
            </a:r>
          </a:p>
        </p:txBody>
      </p:sp>
      <p:sp>
        <p:nvSpPr>
          <p:cNvPr id="33795" name="Content Placeholder 2"/>
          <p:cNvSpPr>
            <a:spLocks noGrp="1"/>
          </p:cNvSpPr>
          <p:nvPr>
            <p:ph sz="quarter" idx="1"/>
          </p:nvPr>
        </p:nvSpPr>
        <p:spPr>
          <a:xfrm>
            <a:off x="179388" y="1128713"/>
            <a:ext cx="8785225" cy="5307012"/>
          </a:xfrm>
        </p:spPr>
        <p:txBody>
          <a:bodyPr/>
          <a:lstStyle/>
          <a:p>
            <a:pPr marL="9525" indent="-9525" algn="ctr" eaLnBrk="1" hangingPunct="1">
              <a:lnSpc>
                <a:spcPct val="95000"/>
              </a:lnSpc>
              <a:spcBef>
                <a:spcPct val="15000"/>
              </a:spcBef>
              <a:buFont typeface="Wingdings 2" pitchFamily="18" charset="2"/>
              <a:buNone/>
              <a:tabLst>
                <a:tab pos="304800" algn="l"/>
              </a:tabLst>
            </a:pPr>
            <a:r>
              <a:rPr lang="el-GR" altLang="el-GR" b="1" i="1">
                <a:latin typeface="Arial" pitchFamily="34" charset="0"/>
              </a:rPr>
              <a:t>Απειλή υποκατάστασης</a:t>
            </a:r>
          </a:p>
          <a:p>
            <a:pPr marL="9525" indent="-9525" eaLnBrk="1" hangingPunct="1">
              <a:lnSpc>
                <a:spcPct val="95000"/>
              </a:lnSpc>
              <a:spcBef>
                <a:spcPct val="15000"/>
              </a:spcBef>
              <a:buFont typeface="Wingdings 2" pitchFamily="18" charset="2"/>
              <a:buNone/>
              <a:tabLst>
                <a:tab pos="304800" algn="l"/>
              </a:tabLst>
            </a:pPr>
            <a:r>
              <a:rPr lang="el-GR" altLang="el-GR">
                <a:latin typeface="Arial" pitchFamily="34" charset="0"/>
              </a:rPr>
              <a:t>	Υποκατάστατα θεωρούνται εκείνα τα προϊόντα που προσφέρουν παρόμοια οφέλη με τα προϊόντα ενός άλλου κλάδου, αλλά έχουν καθαρά διαφορετική φύση.</a:t>
            </a:r>
          </a:p>
          <a:p>
            <a:pPr marL="9525" indent="-9525" eaLnBrk="1" hangingPunct="1">
              <a:lnSpc>
                <a:spcPct val="95000"/>
              </a:lnSpc>
              <a:spcBef>
                <a:spcPct val="15000"/>
              </a:spcBef>
              <a:buFont typeface="Wingdings 2" pitchFamily="18" charset="2"/>
              <a:buNone/>
              <a:tabLst>
                <a:tab pos="304800" algn="l"/>
              </a:tabLst>
            </a:pPr>
            <a:r>
              <a:rPr lang="el-GR" altLang="el-GR" sz="2400" u="sng">
                <a:latin typeface="Arial" pitchFamily="34" charset="0"/>
              </a:rPr>
              <a:t>Οι πελάτες θα προτιμήσουν τα υποκατάστατα (αυξάνοντας την απειλή υποκατάστασης) εάν</a:t>
            </a:r>
            <a:r>
              <a:rPr lang="el-GR" altLang="el-GR" sz="2400">
                <a:latin typeface="Arial" pitchFamily="34" charset="0"/>
              </a:rPr>
              <a:t>:</a:t>
            </a:r>
          </a:p>
          <a:p>
            <a:pPr marL="9525" indent="-9525" eaLnBrk="1" hangingPunct="1">
              <a:lnSpc>
                <a:spcPct val="95000"/>
              </a:lnSpc>
              <a:spcBef>
                <a:spcPct val="15000"/>
              </a:spcBef>
              <a:buClr>
                <a:schemeClr val="tx1"/>
              </a:buClr>
              <a:buSzTx/>
              <a:buFontTx/>
              <a:buChar char="•"/>
              <a:tabLst>
                <a:tab pos="304800" algn="l"/>
              </a:tabLst>
            </a:pPr>
            <a:r>
              <a:rPr lang="el-GR" altLang="el-GR" sz="2400">
                <a:latin typeface="Arial" pitchFamily="34" charset="0"/>
              </a:rPr>
              <a:t> Ο λόγος τιμής / απόδοσης για το υποκατάστατο είναι ανώτερος. Π.χ., το αλουμίνιο είναι πιο ακριβό από τον χάλυβα, αλλά το μικρότερο βάρος του και η μεγαλύτερη αντοχή του το καθιστά ανώτερο στη διαδικασία παραγωγής αυτοκινήτων.</a:t>
            </a:r>
          </a:p>
          <a:p>
            <a:pPr marL="9525" indent="-9525" eaLnBrk="1" hangingPunct="1">
              <a:lnSpc>
                <a:spcPct val="95000"/>
              </a:lnSpc>
              <a:spcBef>
                <a:spcPct val="15000"/>
              </a:spcBef>
              <a:buClr>
                <a:schemeClr val="tx1"/>
              </a:buClr>
              <a:buSzTx/>
              <a:buFontTx/>
              <a:buChar char="•"/>
              <a:tabLst>
                <a:tab pos="304800" algn="l"/>
              </a:tabLst>
            </a:pPr>
            <a:r>
              <a:rPr lang="el-GR" altLang="el-GR" sz="2400">
                <a:latin typeface="Arial" pitchFamily="34" charset="0"/>
              </a:rPr>
              <a:t> Το υποκατάστατο εκμεταλλεύεται μια καινοτομία που αυξάνει την ικανοποίηση των πελατών. Π.χ. Τα τρένα υψηλής ταχύτητας προσφέρονται για μετακίνηση μεταξύ πόλεων που βρίσκονται σε σχετικά κοντινή απόσταση.</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itle 1"/>
          <p:cNvSpPr>
            <a:spLocks noGrp="1"/>
          </p:cNvSpPr>
          <p:nvPr>
            <p:ph type="title"/>
          </p:nvPr>
        </p:nvSpPr>
        <p:spPr>
          <a:xfrm>
            <a:off x="457200" y="265113"/>
            <a:ext cx="8229600" cy="595312"/>
          </a:xfrm>
        </p:spPr>
        <p:txBody>
          <a:bodyPr>
            <a:normAutofit fontScale="90000"/>
          </a:bodyPr>
          <a:lstStyle/>
          <a:p>
            <a:pPr eaLnBrk="1" hangingPunct="1"/>
            <a:r>
              <a:rPr lang="el-GR" altLang="en-US" dirty="0">
                <a:latin typeface="Franklin Gothic Book" pitchFamily="34" charset="0"/>
              </a:rPr>
              <a:t>Το μοντέλο των πέντε δυνάμεων </a:t>
            </a:r>
            <a:r>
              <a:rPr lang="en-GB" altLang="en-US" dirty="0">
                <a:latin typeface="Franklin Gothic Book" pitchFamily="34" charset="0"/>
              </a:rPr>
              <a:t>(5)</a:t>
            </a:r>
          </a:p>
        </p:txBody>
      </p:sp>
      <p:sp>
        <p:nvSpPr>
          <p:cNvPr id="29698" name="Content Placeholder 2"/>
          <p:cNvSpPr>
            <a:spLocks noGrp="1"/>
          </p:cNvSpPr>
          <p:nvPr>
            <p:ph sz="quarter" idx="1"/>
          </p:nvPr>
        </p:nvSpPr>
        <p:spPr>
          <a:xfrm>
            <a:off x="223838" y="1081088"/>
            <a:ext cx="8669337" cy="5532437"/>
          </a:xfrm>
        </p:spPr>
        <p:txBody>
          <a:bodyPr/>
          <a:lstStyle/>
          <a:p>
            <a:pPr algn="ctr" eaLnBrk="1" hangingPunct="1">
              <a:buFont typeface="Wingdings 2" pitchFamily="18" charset="2"/>
              <a:buNone/>
            </a:pPr>
            <a:r>
              <a:rPr lang="el-GR" altLang="en-US" sz="2800" b="1" i="1">
                <a:latin typeface="Arial" pitchFamily="34" charset="0"/>
              </a:rPr>
              <a:t>Δύναμη αγοραστών</a:t>
            </a:r>
          </a:p>
          <a:p>
            <a:pPr eaLnBrk="1" hangingPunct="1">
              <a:buFont typeface="Wingdings 2" pitchFamily="18" charset="2"/>
              <a:buNone/>
            </a:pPr>
            <a:r>
              <a:rPr lang="el-GR" altLang="en-US">
                <a:latin typeface="Arial" pitchFamily="34" charset="0"/>
              </a:rPr>
              <a:t>Οι </a:t>
            </a:r>
            <a:r>
              <a:rPr lang="el-GR" altLang="en-US" b="1">
                <a:latin typeface="Arial" pitchFamily="34" charset="0"/>
              </a:rPr>
              <a:t>αγοραστές</a:t>
            </a:r>
            <a:r>
              <a:rPr lang="el-GR" altLang="en-US">
                <a:latin typeface="Arial" pitchFamily="34" charset="0"/>
              </a:rPr>
              <a:t> αποτελούν τους άμεσους πελάτες ενός οργανισμού, και όχι αναγκαστικά τους τελικούς καταναλωτές. Εάν οι αγοραστές είναι ισχυροί, έχουν τη δυνατότητα να απαιτήσουν χαμηλότερες τιμές ή βελτίωση στην ποιότητα των παρεχόμενων προϊόντων και υπηρεσιών, κάτι που ενδέχεται να οδηγήσει σε μείωση των κερδών για τους πωλητές.</a:t>
            </a:r>
          </a:p>
          <a:p>
            <a:pPr eaLnBrk="1" hangingPunct="1">
              <a:buFont typeface="Wingdings 2" pitchFamily="18" charset="2"/>
              <a:buNone/>
            </a:pPr>
            <a:r>
              <a:rPr lang="el-GR" altLang="en-US" u="sng">
                <a:latin typeface="Arial" pitchFamily="34" charset="0"/>
              </a:rPr>
              <a:t>Η δύναμη ενός αγοραστή είναι μεγάλη όταν</a:t>
            </a:r>
            <a:r>
              <a:rPr lang="el-GR" altLang="en-US">
                <a:latin typeface="Arial" pitchFamily="34" charset="0"/>
              </a:rPr>
              <a:t>:</a:t>
            </a:r>
          </a:p>
          <a:p>
            <a:pPr marL="569913" lvl="1" indent="-295275" eaLnBrk="1" hangingPunct="1">
              <a:buClr>
                <a:schemeClr val="tx1"/>
              </a:buClr>
              <a:buFont typeface="Arial" pitchFamily="34" charset="0"/>
              <a:buChar char="•"/>
            </a:pPr>
            <a:r>
              <a:rPr lang="el-GR" altLang="en-US">
                <a:latin typeface="Arial" pitchFamily="34" charset="0"/>
              </a:rPr>
              <a:t>Οι αγοραστές είναι συγκεντρωμένοι (λίγοι).</a:t>
            </a:r>
          </a:p>
          <a:p>
            <a:pPr marL="569913" lvl="1" indent="-295275" eaLnBrk="1" hangingPunct="1">
              <a:buClr>
                <a:schemeClr val="tx1"/>
              </a:buClr>
              <a:buFont typeface="Arial" pitchFamily="34" charset="0"/>
              <a:buChar char="•"/>
            </a:pPr>
            <a:r>
              <a:rPr lang="el-GR" altLang="en-US">
                <a:latin typeface="Arial" pitchFamily="34" charset="0"/>
              </a:rPr>
              <a:t>Οι αγοραστές έχουν χαμηλό κόστος αντικατάστασης.</a:t>
            </a:r>
          </a:p>
          <a:p>
            <a:pPr marL="569913" lvl="1" indent="-295275" eaLnBrk="1" hangingPunct="1">
              <a:buClr>
                <a:schemeClr val="tx1"/>
              </a:buClr>
              <a:buFont typeface="Arial" pitchFamily="34" charset="0"/>
              <a:buChar char="•"/>
            </a:pPr>
            <a:r>
              <a:rPr lang="el-GR" altLang="en-US">
                <a:latin typeface="Arial" pitchFamily="34" charset="0"/>
              </a:rPr>
              <a:t>Οι αγοραστές μπορούν να προχωρήσουν σε κάθετη ολοκλήρωση προς τα πίσω.</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Title 1"/>
          <p:cNvSpPr>
            <a:spLocks noGrp="1"/>
          </p:cNvSpPr>
          <p:nvPr>
            <p:ph type="title"/>
          </p:nvPr>
        </p:nvSpPr>
        <p:spPr>
          <a:xfrm>
            <a:off x="457200" y="265113"/>
            <a:ext cx="8229600" cy="595312"/>
          </a:xfrm>
        </p:spPr>
        <p:txBody>
          <a:bodyPr>
            <a:normAutofit fontScale="90000"/>
          </a:bodyPr>
          <a:lstStyle/>
          <a:p>
            <a:pPr eaLnBrk="1" hangingPunct="1"/>
            <a:r>
              <a:rPr lang="el-GR" altLang="en-US" dirty="0">
                <a:latin typeface="Franklin Gothic Book" pitchFamily="34" charset="0"/>
              </a:rPr>
              <a:t>Το μοντέλο των πέντε δυνάμεων </a:t>
            </a:r>
            <a:r>
              <a:rPr lang="en-GB" altLang="en-US" dirty="0">
                <a:latin typeface="Franklin Gothic Book" pitchFamily="34" charset="0"/>
              </a:rPr>
              <a:t>(6)</a:t>
            </a:r>
          </a:p>
        </p:txBody>
      </p:sp>
      <p:sp>
        <p:nvSpPr>
          <p:cNvPr id="30722" name="Content Placeholder 2"/>
          <p:cNvSpPr>
            <a:spLocks noGrp="1"/>
          </p:cNvSpPr>
          <p:nvPr>
            <p:ph sz="quarter" idx="1"/>
          </p:nvPr>
        </p:nvSpPr>
        <p:spPr>
          <a:xfrm>
            <a:off x="242888" y="1085850"/>
            <a:ext cx="8650287" cy="5541963"/>
          </a:xfrm>
        </p:spPr>
        <p:txBody>
          <a:bodyPr/>
          <a:lstStyle/>
          <a:p>
            <a:pPr marL="263525" indent="-263525" algn="ctr" eaLnBrk="1" hangingPunct="1">
              <a:buFont typeface="Wingdings 2" pitchFamily="18" charset="2"/>
              <a:buNone/>
            </a:pPr>
            <a:r>
              <a:rPr lang="el-GR" altLang="en-US" sz="2800" b="1" i="1">
                <a:latin typeface="Arial" pitchFamily="34" charset="0"/>
              </a:rPr>
              <a:t>Δύναμη προμηθευτών</a:t>
            </a:r>
          </a:p>
          <a:p>
            <a:pPr marL="263525" indent="-263525" eaLnBrk="1" hangingPunct="1">
              <a:buFont typeface="Wingdings 2" pitchFamily="18" charset="2"/>
              <a:buNone/>
            </a:pPr>
            <a:r>
              <a:rPr lang="el-GR" altLang="en-US" b="1">
                <a:latin typeface="Arial" pitchFamily="34" charset="0"/>
              </a:rPr>
              <a:t>Προμηθευτές</a:t>
            </a:r>
            <a:r>
              <a:rPr lang="el-GR" altLang="en-US">
                <a:latin typeface="Arial" pitchFamily="34" charset="0"/>
              </a:rPr>
              <a:t> θεωρούνται όλοι εκείνοι που προμηθεύουν έναν οργανισμό με όσα χρειάζεται προκειμένου να προχωρήσει στην παραγωγή προϊόντων ή υπηρεσιών. Οι ισχυροί προμηθευτές μπορούν να μειώσουν τα κέρδη ενός οργανισμού. </a:t>
            </a:r>
          </a:p>
          <a:p>
            <a:pPr marL="263525" indent="-263525" eaLnBrk="1" hangingPunct="1">
              <a:buFont typeface="Wingdings 2" pitchFamily="18" charset="2"/>
              <a:buNone/>
            </a:pPr>
            <a:r>
              <a:rPr lang="el-GR" altLang="en-US" u="sng">
                <a:latin typeface="Arial" pitchFamily="34" charset="0"/>
              </a:rPr>
              <a:t>Η δύναμη ενός προμηθευτή είναι μεγάλη όταν</a:t>
            </a:r>
            <a:r>
              <a:rPr lang="el-GR" altLang="en-US">
                <a:latin typeface="Arial" pitchFamily="34" charset="0"/>
              </a:rPr>
              <a:t>:</a:t>
            </a:r>
          </a:p>
          <a:p>
            <a:pPr marL="546100" lvl="1" indent="-280988" eaLnBrk="1" hangingPunct="1">
              <a:buClr>
                <a:schemeClr val="tx1"/>
              </a:buClr>
              <a:buFont typeface="Arial" pitchFamily="34" charset="0"/>
              <a:buChar char="•"/>
            </a:pPr>
            <a:r>
              <a:rPr lang="el-GR" altLang="en-US">
                <a:latin typeface="Arial" pitchFamily="34" charset="0"/>
              </a:rPr>
              <a:t>Οι προμηθευτές είναι συγκεντρωμένοι (λίγοι).</a:t>
            </a:r>
          </a:p>
          <a:p>
            <a:pPr marL="546100" lvl="1" indent="-280988" eaLnBrk="1" hangingPunct="1">
              <a:buClr>
                <a:schemeClr val="tx1"/>
              </a:buClr>
              <a:buFont typeface="Arial" pitchFamily="34" charset="0"/>
              <a:buChar char="•"/>
            </a:pPr>
            <a:r>
              <a:rPr lang="el-GR" altLang="en-US">
                <a:latin typeface="Arial" pitchFamily="34" charset="0"/>
              </a:rPr>
              <a:t>Οι προμηθευτές παρέχουν ένα μοναδικό ή σπάνιο υλικό.</a:t>
            </a:r>
          </a:p>
          <a:p>
            <a:pPr marL="546100" lvl="1" indent="-280988" eaLnBrk="1" hangingPunct="1">
              <a:buClr>
                <a:schemeClr val="tx1"/>
              </a:buClr>
              <a:buFont typeface="Arial" pitchFamily="34" charset="0"/>
              <a:buChar char="•"/>
            </a:pPr>
            <a:r>
              <a:rPr lang="el-GR" altLang="en-US">
                <a:latin typeface="Arial" pitchFamily="34" charset="0"/>
              </a:rPr>
              <a:t>Υπάρχει υψηλό κόστος αντικατάστασης (είναι δύσκολο ή κοστοβόρο να αλλάξεις προμηθευτές).</a:t>
            </a:r>
          </a:p>
          <a:p>
            <a:pPr marL="546100" lvl="1" indent="-280988" eaLnBrk="1" hangingPunct="1">
              <a:buClr>
                <a:schemeClr val="tx1"/>
              </a:buClr>
              <a:buFont typeface="Arial" pitchFamily="34" charset="0"/>
              <a:buChar char="•"/>
            </a:pPr>
            <a:r>
              <a:rPr lang="el-GR" altLang="en-US">
                <a:latin typeface="Arial" pitchFamily="34" charset="0"/>
              </a:rPr>
              <a:t>Οι προμηθευτές μπορούν να προχωρήσουν σε κάθετη ολοκλήρωση προς τα εμπρός.</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360040" y="765522"/>
            <a:ext cx="8388424" cy="503238"/>
          </a:xfrm>
        </p:spPr>
        <p:txBody>
          <a:bodyPr>
            <a:noAutofit/>
          </a:bodyPr>
          <a:lstStyle/>
          <a:p>
            <a:pPr eaLnBrk="1" hangingPunct="1"/>
            <a:r>
              <a:rPr lang="el-GR" altLang="en-US" sz="3600" dirty="0">
                <a:latin typeface="Franklin Gothic Book" pitchFamily="34" charset="0"/>
              </a:rPr>
              <a:t>Ε</a:t>
            </a:r>
            <a:r>
              <a:rPr lang="en-US" altLang="en-US" sz="3600" dirty="0">
                <a:latin typeface="Franklin Gothic Book" pitchFamily="34" charset="0"/>
              </a:rPr>
              <a:t>φ</a:t>
            </a:r>
            <a:r>
              <a:rPr lang="el-GR" altLang="en-US" sz="3600" dirty="0">
                <a:latin typeface="Franklin Gothic Book" pitchFamily="34" charset="0"/>
              </a:rPr>
              <a:t>αρμογές του μοντέλου των πέντε δυνάμεων </a:t>
            </a:r>
            <a:endParaRPr lang="en-GB" altLang="en-US" sz="3600" dirty="0">
              <a:latin typeface="Franklin Gothic Book" pitchFamily="34" charset="0"/>
            </a:endParaRPr>
          </a:p>
        </p:txBody>
      </p:sp>
      <p:sp>
        <p:nvSpPr>
          <p:cNvPr id="31747" name="Content Placeholder 2"/>
          <p:cNvSpPr>
            <a:spLocks noGrp="1"/>
          </p:cNvSpPr>
          <p:nvPr>
            <p:ph sz="quarter" idx="1"/>
          </p:nvPr>
        </p:nvSpPr>
        <p:spPr>
          <a:xfrm>
            <a:off x="250825" y="1346200"/>
            <a:ext cx="8777288" cy="5013325"/>
          </a:xfrm>
        </p:spPr>
        <p:txBody>
          <a:bodyPr/>
          <a:lstStyle/>
          <a:p>
            <a:pPr marL="280988" indent="-280988" eaLnBrk="1" hangingPunct="1">
              <a:buClr>
                <a:schemeClr val="tx1"/>
              </a:buClr>
              <a:buSzTx/>
              <a:buFontTx/>
              <a:buChar char="•"/>
            </a:pPr>
            <a:r>
              <a:rPr lang="el-GR" altLang="en-US" b="1" i="1">
                <a:latin typeface="Arial" pitchFamily="34" charset="0"/>
              </a:rPr>
              <a:t>Σε ποιες αγορές ή κλάδους να εισέλθεις και από ποιες να αποχωρήσεις; </a:t>
            </a:r>
            <a:r>
              <a:rPr lang="el-GR" altLang="en-US">
                <a:latin typeface="Arial" pitchFamily="34" charset="0"/>
              </a:rPr>
              <a:t>Βοηθά στην αναγνώριση της ελκυστικότητας αγορών ή κλάδων.</a:t>
            </a:r>
          </a:p>
          <a:p>
            <a:pPr marL="280988" indent="-280988" eaLnBrk="1" hangingPunct="1">
              <a:buClr>
                <a:schemeClr val="tx1"/>
              </a:buClr>
              <a:buSzTx/>
              <a:buFontTx/>
              <a:buChar char="•"/>
            </a:pPr>
            <a:r>
              <a:rPr lang="el-GR" altLang="en-US" b="1" i="1">
                <a:latin typeface="Arial" pitchFamily="34" charset="0"/>
              </a:rPr>
              <a:t>Πως μπορείς να επηρεάσεις τις πέντε δυνάμεις; </a:t>
            </a:r>
            <a:r>
              <a:rPr lang="el-GR" altLang="en-US">
                <a:latin typeface="Arial" pitchFamily="34" charset="0"/>
              </a:rPr>
              <a:t>Βοηθά στην αναγνώριση στρατηγικών που μπορούν να επηρεάσουν τις πέντε δυνάμεις. Π.χ. δημιουργία εμποδίων εισόδου</a:t>
            </a:r>
            <a:r>
              <a:rPr lang="en-US" altLang="en-US">
                <a:latin typeface="Arial" pitchFamily="34" charset="0"/>
              </a:rPr>
              <a:t>,</a:t>
            </a:r>
            <a:r>
              <a:rPr lang="el-GR" altLang="en-US">
                <a:latin typeface="Arial" pitchFamily="34" charset="0"/>
              </a:rPr>
              <a:t> μέσα από  κάθετη ολοκλήρωση.</a:t>
            </a:r>
          </a:p>
          <a:p>
            <a:pPr marL="280988" indent="-280988" eaLnBrk="1" hangingPunct="1">
              <a:buClr>
                <a:schemeClr val="tx1"/>
              </a:buClr>
              <a:buSzTx/>
              <a:buFontTx/>
              <a:buChar char="•"/>
            </a:pPr>
            <a:r>
              <a:rPr lang="el-GR" altLang="en-US">
                <a:latin typeface="Arial" pitchFamily="34" charset="0"/>
              </a:rPr>
              <a:t>Οι πέντε δυνάμεις ενδέχεται να έχουν </a:t>
            </a:r>
            <a:r>
              <a:rPr lang="el-GR" altLang="en-US" b="1">
                <a:latin typeface="Arial" pitchFamily="34" charset="0"/>
              </a:rPr>
              <a:t>διαφορετική επίδραση σε διαφορετικούς οργανισμούς</a:t>
            </a:r>
            <a:r>
              <a:rPr lang="el-GR" altLang="en-US">
                <a:latin typeface="Arial" pitchFamily="34" charset="0"/>
              </a:rPr>
              <a:t>. Π.χ. μεγάλες επιχειρήσεις μπορούν πιο εύκολα να αντιμετωπίσουν τα εμπόδια εισόδου, σε σχέση με μικρότερες επιχειρήσεις.</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7544" y="837530"/>
            <a:ext cx="8496944" cy="503238"/>
          </a:xfrm>
        </p:spPr>
        <p:txBody>
          <a:bodyPr>
            <a:noAutofit/>
          </a:bodyPr>
          <a:lstStyle/>
          <a:p>
            <a:pPr eaLnBrk="1" hangingPunct="1"/>
            <a:r>
              <a:rPr lang="el-GR" altLang="en-US" sz="3600" dirty="0">
                <a:latin typeface="Franklin Gothic Book" pitchFamily="34" charset="0"/>
              </a:rPr>
              <a:t>Ζητήματα στο μοντέλο των πέντε </a:t>
            </a:r>
            <a:br>
              <a:rPr lang="el-GR" altLang="en-US" sz="3600" dirty="0">
                <a:latin typeface="Franklin Gothic Book" pitchFamily="34" charset="0"/>
              </a:rPr>
            </a:br>
            <a:r>
              <a:rPr lang="el-GR" altLang="en-US" sz="3600" dirty="0">
                <a:latin typeface="Franklin Gothic Book" pitchFamily="34" charset="0"/>
              </a:rPr>
              <a:t>δυνάμεων (1) </a:t>
            </a:r>
          </a:p>
        </p:txBody>
      </p:sp>
      <p:sp>
        <p:nvSpPr>
          <p:cNvPr id="32771" name="Content Placeholder 2"/>
          <p:cNvSpPr>
            <a:spLocks noGrp="1"/>
          </p:cNvSpPr>
          <p:nvPr>
            <p:ph sz="quarter" idx="1"/>
          </p:nvPr>
        </p:nvSpPr>
        <p:spPr>
          <a:xfrm>
            <a:off x="250825" y="1444625"/>
            <a:ext cx="8780463" cy="3784600"/>
          </a:xfrm>
        </p:spPr>
        <p:txBody>
          <a:bodyPr/>
          <a:lstStyle/>
          <a:p>
            <a:pPr marL="292100" indent="-292100" eaLnBrk="1" hangingPunct="1">
              <a:spcBef>
                <a:spcPct val="15000"/>
              </a:spcBef>
              <a:buClr>
                <a:schemeClr val="tx1"/>
              </a:buClr>
              <a:buSzTx/>
              <a:buFontTx/>
              <a:buChar char="•"/>
            </a:pPr>
            <a:r>
              <a:rPr lang="el-GR" altLang="en-US" b="1">
                <a:latin typeface="Arial" pitchFamily="34" charset="0"/>
              </a:rPr>
              <a:t>Προσεκτική εφαρμογή σε αγορές η κλάδους</a:t>
            </a:r>
            <a:r>
              <a:rPr lang="el-GR" altLang="en-US">
                <a:latin typeface="Arial" pitchFamily="34" charset="0"/>
              </a:rPr>
              <a:t>. Η εφαρμογή του μοντέλου πρέπει να γίνεται στο κατάλληλο επίπεδο: όχι απαραίτητα σε όλο τον κλάδο. Π.χ. Ευρωπαϊκές αερογραμμές χαμηλού κόστους και όχι παγκόσμιες αερογραμμές.</a:t>
            </a:r>
          </a:p>
          <a:p>
            <a:pPr marL="292100" indent="-292100" eaLnBrk="1" hangingPunct="1">
              <a:spcBef>
                <a:spcPct val="15000"/>
              </a:spcBef>
              <a:buClr>
                <a:schemeClr val="tx1"/>
              </a:buClr>
              <a:buSzTx/>
              <a:buFontTx/>
              <a:buChar char="•"/>
            </a:pPr>
            <a:endParaRPr lang="el-GR" altLang="en-US">
              <a:latin typeface="Arial" pitchFamily="34" charset="0"/>
            </a:endParaRPr>
          </a:p>
          <a:p>
            <a:pPr marL="292100" indent="-292100" eaLnBrk="1" hangingPunct="1">
              <a:spcBef>
                <a:spcPct val="15000"/>
              </a:spcBef>
              <a:buClr>
                <a:schemeClr val="tx1"/>
              </a:buClr>
              <a:buSzTx/>
              <a:buFontTx/>
              <a:buChar char="•"/>
            </a:pPr>
            <a:r>
              <a:rPr lang="el-GR" altLang="en-US" b="1" i="1">
                <a:latin typeface="Arial" pitchFamily="34" charset="0"/>
              </a:rPr>
              <a:t>Προσοχή στους συναφείς κλάδους. </a:t>
            </a:r>
            <a:r>
              <a:rPr lang="el-GR" altLang="en-US">
                <a:latin typeface="Arial" pitchFamily="34" charset="0"/>
              </a:rPr>
              <a:t>Υπάρχουν πολλοί κλάδοι που συγκλίνουν. Π.χ. Κινητά τηλέφωνα, φωτογραφικές μηχανές, mp3 players.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3" name="Content Placeholder 2"/>
          <p:cNvSpPr>
            <a:spLocks noGrp="1"/>
          </p:cNvSpPr>
          <p:nvPr>
            <p:ph idx="4294967295"/>
          </p:nvPr>
        </p:nvSpPr>
        <p:spPr>
          <a:xfrm>
            <a:off x="363538" y="1478111"/>
            <a:ext cx="8780462" cy="4975225"/>
          </a:xfrm>
        </p:spPr>
        <p:txBody>
          <a:bodyPr/>
          <a:lstStyle/>
          <a:p>
            <a:pPr marL="292100" indent="-292100" eaLnBrk="1" hangingPunct="1">
              <a:spcBef>
                <a:spcPct val="15000"/>
              </a:spcBef>
              <a:buClr>
                <a:schemeClr val="tx1"/>
              </a:buClr>
              <a:buSzTx/>
              <a:buFontTx/>
              <a:buChar char="•"/>
            </a:pPr>
            <a:r>
              <a:rPr lang="el-GR" altLang="en-US" b="1" i="1" dirty="0">
                <a:latin typeface="Arial" pitchFamily="34" charset="0"/>
              </a:rPr>
              <a:t>Συμπληρωματικοί οργανισμοί</a:t>
            </a:r>
            <a:r>
              <a:rPr lang="el-GR" altLang="en-US" dirty="0">
                <a:latin typeface="Arial" pitchFamily="34" charset="0"/>
              </a:rPr>
              <a:t>. Μια επιχείρηση θεωρείται συμπληρωματική όταν ενισχύει την ελκυστικότητα κάποιας άλλης.</a:t>
            </a:r>
          </a:p>
          <a:p>
            <a:pPr marL="292100" indent="-292100" eaLnBrk="1" hangingPunct="1">
              <a:lnSpc>
                <a:spcPct val="50000"/>
              </a:lnSpc>
              <a:spcBef>
                <a:spcPct val="0"/>
              </a:spcBef>
              <a:buClr>
                <a:schemeClr val="tx1"/>
              </a:buClr>
              <a:buSzTx/>
              <a:buFontTx/>
              <a:buNone/>
            </a:pPr>
            <a:r>
              <a:rPr lang="el-GR" altLang="en-US" dirty="0">
                <a:latin typeface="Arial" pitchFamily="34" charset="0"/>
              </a:rPr>
              <a:t>	</a:t>
            </a:r>
          </a:p>
          <a:p>
            <a:pPr marL="292100" indent="-292100" eaLnBrk="1" hangingPunct="1">
              <a:spcBef>
                <a:spcPct val="15000"/>
              </a:spcBef>
              <a:buClr>
                <a:schemeClr val="tx1"/>
              </a:buClr>
              <a:buSzTx/>
              <a:buFontTx/>
              <a:buNone/>
            </a:pPr>
            <a:r>
              <a:rPr lang="el-GR" altLang="en-US" i="1" dirty="0">
                <a:latin typeface="Arial" pitchFamily="34" charset="0"/>
              </a:rPr>
              <a:t>	Στην περίπτωση των Windows της Microsoft, το λογισμικό προστασίας από ιούς «</a:t>
            </a:r>
            <a:r>
              <a:rPr lang="el-GR" altLang="en-US" i="1" dirty="0" err="1">
                <a:latin typeface="Arial" pitchFamily="34" charset="0"/>
              </a:rPr>
              <a:t>McAfee</a:t>
            </a:r>
            <a:r>
              <a:rPr lang="el-GR" altLang="en-US" i="1" dirty="0">
                <a:latin typeface="Arial" pitchFamily="34" charset="0"/>
              </a:rPr>
              <a:t>» θεωρείται συμπληρωματικό, διότι τα Windows γίνονται πιο ελκυστικά όταν είναι επαρκώς προστατευμένα.</a:t>
            </a:r>
          </a:p>
          <a:p>
            <a:pPr marL="292100" indent="-292100" eaLnBrk="1" hangingPunct="1">
              <a:lnSpc>
                <a:spcPct val="50000"/>
              </a:lnSpc>
              <a:spcBef>
                <a:spcPct val="0"/>
              </a:spcBef>
              <a:buClr>
                <a:schemeClr val="tx1"/>
              </a:buClr>
              <a:buSzTx/>
              <a:buFontTx/>
              <a:buNone/>
            </a:pPr>
            <a:r>
              <a:rPr lang="el-GR" altLang="en-US" dirty="0">
                <a:latin typeface="Arial" pitchFamily="34" charset="0"/>
              </a:rPr>
              <a:t>	</a:t>
            </a:r>
          </a:p>
          <a:p>
            <a:pPr marL="292100" indent="-292100" eaLnBrk="1" hangingPunct="1">
              <a:spcBef>
                <a:spcPct val="15000"/>
              </a:spcBef>
              <a:buClr>
                <a:schemeClr val="tx1"/>
              </a:buClr>
              <a:buSzTx/>
              <a:buFontTx/>
              <a:buNone/>
            </a:pPr>
            <a:r>
              <a:rPr lang="el-GR" altLang="en-US" dirty="0">
                <a:latin typeface="Arial" pitchFamily="34" charset="0"/>
              </a:rPr>
              <a:t>	Ορισμένοι αναλυτές θεωρούν ότι η κλαδική ανάλυση απαιτεί την εξέταση της συγκεκριμένης έκτης δύναμης: αυτής των συμπληρωματικών επιχειρήσεων (</a:t>
            </a:r>
            <a:r>
              <a:rPr lang="el-GR" altLang="en-US" dirty="0" err="1">
                <a:latin typeface="Arial" pitchFamily="34" charset="0"/>
              </a:rPr>
              <a:t>complementors</a:t>
            </a:r>
            <a:r>
              <a:rPr lang="el-GR" altLang="en-US" dirty="0">
                <a:latin typeface="Arial" pitchFamily="34" charset="0"/>
              </a:rPr>
              <a:t>).</a:t>
            </a:r>
          </a:p>
        </p:txBody>
      </p:sp>
      <p:sp>
        <p:nvSpPr>
          <p:cNvPr id="117764" name="Title 1"/>
          <p:cNvSpPr>
            <a:spLocks/>
          </p:cNvSpPr>
          <p:nvPr/>
        </p:nvSpPr>
        <p:spPr bwMode="auto">
          <a:xfrm>
            <a:off x="504056" y="114598"/>
            <a:ext cx="7596336"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bIns="0" anchor="b">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algn="l" eaLnBrk="1" hangingPunct="1"/>
            <a:r>
              <a:rPr lang="el-GR" altLang="en-US" b="0" dirty="0">
                <a:solidFill>
                  <a:schemeClr val="tx2"/>
                </a:solidFill>
                <a:latin typeface="Franklin Gothic Book" pitchFamily="34" charset="0"/>
              </a:rPr>
              <a:t>Ζητήματα στο μοντέλο των πέντε δυνάμεων (2)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69875"/>
            <a:ext cx="8229600" cy="595313"/>
          </a:xfrm>
        </p:spPr>
        <p:txBody>
          <a:bodyPr>
            <a:normAutofit fontScale="90000"/>
          </a:bodyPr>
          <a:lstStyle/>
          <a:p>
            <a:pPr eaLnBrk="1" hangingPunct="1"/>
            <a:r>
              <a:rPr lang="en-US" altLang="en-US" dirty="0" err="1"/>
              <a:t>Μαθησιακά</a:t>
            </a:r>
            <a:r>
              <a:rPr lang="en-US" altLang="en-US" dirty="0"/>
              <a:t> </a:t>
            </a:r>
            <a:r>
              <a:rPr lang="en-US" altLang="en-US" dirty="0" err="1"/>
              <a:t>αποτελέσματα</a:t>
            </a:r>
            <a:r>
              <a:rPr lang="el-GR" altLang="en-US" dirty="0"/>
              <a:t> </a:t>
            </a:r>
            <a:r>
              <a:rPr lang="en-US" altLang="en-US" dirty="0"/>
              <a:t>(1)</a:t>
            </a:r>
          </a:p>
        </p:txBody>
      </p:sp>
      <p:sp>
        <p:nvSpPr>
          <p:cNvPr id="264195" name="Rectangle 3"/>
          <p:cNvSpPr>
            <a:spLocks noGrp="1" noChangeArrowheads="1"/>
          </p:cNvSpPr>
          <p:nvPr>
            <p:ph sz="quarter" idx="1"/>
          </p:nvPr>
        </p:nvSpPr>
        <p:spPr>
          <a:xfrm>
            <a:off x="504825" y="1346200"/>
            <a:ext cx="8388350" cy="4900613"/>
          </a:xfrm>
        </p:spPr>
        <p:txBody>
          <a:bodyPr>
            <a:normAutofit/>
          </a:bodyPr>
          <a:lstStyle/>
          <a:p>
            <a:pPr marL="271463" indent="-271463">
              <a:buFont typeface="Wingdings 2" pitchFamily="18" charset="2"/>
              <a:buNone/>
            </a:pPr>
            <a:r>
              <a:rPr lang="el-GR" altLang="en-US" u="sng" dirty="0">
                <a:latin typeface="Arial" pitchFamily="34" charset="0"/>
              </a:rPr>
              <a:t>Έπειτα από τη μελέτη του συγκεκριμένου κεφαλαίου, θα είστε σε θέση να:</a:t>
            </a:r>
          </a:p>
          <a:p>
            <a:pPr marL="271463" indent="-271463" eaLnBrk="1" hangingPunct="1">
              <a:buClr>
                <a:schemeClr val="tx1"/>
              </a:buClr>
              <a:buSzTx/>
              <a:buFontTx/>
              <a:buChar char="•"/>
            </a:pPr>
            <a:r>
              <a:rPr lang="el-GR" altLang="en-US" sz="2800" dirty="0">
                <a:latin typeface="Arial" pitchFamily="34" charset="0"/>
              </a:rPr>
              <a:t>Αναλύετε το μακροπεριβάλλον των οργανισμών, και πιο συγκεκριμένα τους διαφόρους </a:t>
            </a:r>
            <a:r>
              <a:rPr lang="el-GR" altLang="en-US" sz="2800" b="1" dirty="0">
                <a:latin typeface="Arial" pitchFamily="34" charset="0"/>
              </a:rPr>
              <a:t>πολιτικούς</a:t>
            </a:r>
            <a:r>
              <a:rPr lang="el-GR" altLang="en-US" sz="2800" dirty="0">
                <a:latin typeface="Arial" pitchFamily="34" charset="0"/>
              </a:rPr>
              <a:t> (Ρolitical), </a:t>
            </a:r>
            <a:r>
              <a:rPr lang="el-GR" altLang="en-US" sz="2800" b="1" dirty="0">
                <a:latin typeface="Arial" pitchFamily="34" charset="0"/>
              </a:rPr>
              <a:t>οικονομικούς</a:t>
            </a:r>
            <a:r>
              <a:rPr lang="el-GR" altLang="en-US" sz="2800" dirty="0">
                <a:latin typeface="Arial" pitchFamily="34" charset="0"/>
              </a:rPr>
              <a:t> (Εconomic), </a:t>
            </a:r>
            <a:r>
              <a:rPr lang="el-GR" altLang="en-US" sz="2800" b="1" dirty="0">
                <a:latin typeface="Arial" pitchFamily="34" charset="0"/>
              </a:rPr>
              <a:t>κοινωνικούς</a:t>
            </a:r>
            <a:r>
              <a:rPr lang="el-GR" altLang="en-US" sz="2800" dirty="0">
                <a:latin typeface="Arial" pitchFamily="34" charset="0"/>
              </a:rPr>
              <a:t> (Social), </a:t>
            </a:r>
            <a:r>
              <a:rPr lang="el-GR" altLang="en-US" sz="2800" b="1" dirty="0">
                <a:latin typeface="Arial" pitchFamily="34" charset="0"/>
              </a:rPr>
              <a:t>τεχνολογικούς</a:t>
            </a:r>
            <a:r>
              <a:rPr lang="el-GR" altLang="en-US" sz="2800" dirty="0">
                <a:latin typeface="Arial" pitchFamily="34" charset="0"/>
              </a:rPr>
              <a:t> (Technological), </a:t>
            </a:r>
            <a:r>
              <a:rPr lang="el-GR" altLang="en-US" sz="2800" b="1" dirty="0">
                <a:latin typeface="Arial" pitchFamily="34" charset="0"/>
              </a:rPr>
              <a:t>οικολογικούς</a:t>
            </a:r>
            <a:r>
              <a:rPr lang="el-GR" altLang="en-US" sz="2800" dirty="0">
                <a:latin typeface="Arial" pitchFamily="34" charset="0"/>
              </a:rPr>
              <a:t> (Ecological) και </a:t>
            </a:r>
            <a:r>
              <a:rPr lang="el-GR" altLang="en-US" sz="2800" b="1" dirty="0">
                <a:latin typeface="Arial" pitchFamily="34" charset="0"/>
              </a:rPr>
              <a:t>νομικούς</a:t>
            </a:r>
            <a:r>
              <a:rPr lang="el-GR" altLang="en-US" sz="2800" dirty="0">
                <a:latin typeface="Arial" pitchFamily="34" charset="0"/>
              </a:rPr>
              <a:t> (Legal) παράγοντες (</a:t>
            </a:r>
            <a:r>
              <a:rPr lang="el-GR" altLang="en-US" sz="2800" b="1" dirty="0">
                <a:latin typeface="Arial" pitchFamily="34" charset="0"/>
              </a:rPr>
              <a:t>PESTEL</a:t>
            </a:r>
            <a:r>
              <a:rPr lang="el-GR" altLang="en-US" sz="2800" dirty="0">
                <a:latin typeface="Arial" pitchFamily="34" charset="0"/>
              </a:rPr>
              <a:t>).</a:t>
            </a:r>
          </a:p>
          <a:p>
            <a:pPr marL="271463" indent="-271463" eaLnBrk="1" hangingPunct="1">
              <a:buClr>
                <a:schemeClr val="tx1"/>
              </a:buClr>
              <a:buSzTx/>
              <a:buFontTx/>
              <a:buChar char="•"/>
            </a:pPr>
            <a:r>
              <a:rPr lang="el-GR" altLang="en-US" sz="2800" dirty="0">
                <a:latin typeface="Arial" pitchFamily="34" charset="0"/>
              </a:rPr>
              <a:t>Αναπτύσσετε </a:t>
            </a:r>
            <a:r>
              <a:rPr lang="el-GR" altLang="en-US" sz="2800" b="1" dirty="0">
                <a:latin typeface="Arial" pitchFamily="34" charset="0"/>
              </a:rPr>
              <a:t>εναλλακτικά σενάρια</a:t>
            </a:r>
            <a:r>
              <a:rPr lang="el-GR" altLang="en-US" sz="2800" dirty="0">
                <a:latin typeface="Arial" pitchFamily="34" charset="0"/>
              </a:rPr>
              <a:t> αντιμετώπισης πιθανών μελλοντικών μεταβολών του εξωτερικού περιβάλλοντος.</a:t>
            </a:r>
            <a:endParaRPr lang="en-US" altLang="en-US" sz="2800" dirty="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blinds(horizontal)">
                                      <p:cBhvr>
                                        <p:cTn id="7" dur="500"/>
                                        <p:tgtEl>
                                          <p:spTgt spid="264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blinds(horizontal)">
                                      <p:cBhvr>
                                        <p:cTn id="12" dur="500"/>
                                        <p:tgtEl>
                                          <p:spTgt spid="264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Effect transition="in" filter="blinds(horizontal)">
                                      <p:cBhvr>
                                        <p:cTn id="17" dur="500"/>
                                        <p:tgtEl>
                                          <p:spTgt spid="264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69875"/>
            <a:ext cx="8229600" cy="595313"/>
          </a:xfrm>
        </p:spPr>
        <p:txBody>
          <a:bodyPr>
            <a:normAutofit fontScale="90000"/>
          </a:bodyPr>
          <a:lstStyle/>
          <a:p>
            <a:r>
              <a:rPr lang="en-GB" altLang="en-US" dirty="0" err="1">
                <a:latin typeface="Franklin Gothic Book" pitchFamily="34" charset="0"/>
              </a:rPr>
              <a:t>Το</a:t>
            </a:r>
            <a:r>
              <a:rPr lang="en-GB" altLang="en-US" dirty="0">
                <a:latin typeface="Franklin Gothic Book" pitchFamily="34" charset="0"/>
              </a:rPr>
              <a:t> </a:t>
            </a:r>
            <a:r>
              <a:rPr lang="en-GB" altLang="en-US" dirty="0" err="1">
                <a:latin typeface="Franklin Gothic Book" pitchFamily="34" charset="0"/>
              </a:rPr>
              <a:t>δίκτυο</a:t>
            </a:r>
            <a:r>
              <a:rPr lang="en-GB" altLang="en-US" dirty="0">
                <a:latin typeface="Franklin Gothic Book" pitchFamily="34" charset="0"/>
              </a:rPr>
              <a:t> </a:t>
            </a:r>
            <a:r>
              <a:rPr lang="en-GB" altLang="en-US" dirty="0" err="1">
                <a:latin typeface="Franklin Gothic Book" pitchFamily="34" charset="0"/>
              </a:rPr>
              <a:t>αξίας</a:t>
            </a:r>
            <a:r>
              <a:rPr lang="el-GR" altLang="en-US" dirty="0">
                <a:latin typeface="Franklin Gothic Book" pitchFamily="34" charset="0"/>
              </a:rPr>
              <a:t> </a:t>
            </a:r>
            <a:r>
              <a:rPr lang="en-GB" altLang="en-US" dirty="0">
                <a:latin typeface="Franklin Gothic Book" pitchFamily="34" charset="0"/>
              </a:rPr>
              <a:t>(1)</a:t>
            </a:r>
          </a:p>
        </p:txBody>
      </p:sp>
      <p:sp>
        <p:nvSpPr>
          <p:cNvPr id="3" name="Content Placeholder 2"/>
          <p:cNvSpPr>
            <a:spLocks noGrp="1"/>
          </p:cNvSpPr>
          <p:nvPr>
            <p:ph sz="quarter" idx="1"/>
          </p:nvPr>
        </p:nvSpPr>
        <p:spPr>
          <a:xfrm>
            <a:off x="250825" y="1357313"/>
            <a:ext cx="8713788" cy="3425825"/>
          </a:xfrm>
        </p:spPr>
        <p:txBody>
          <a:bodyPr/>
          <a:lstStyle/>
          <a:p>
            <a:pPr marL="17463" indent="-17463">
              <a:buFont typeface="Wingdings 2" pitchFamily="18" charset="2"/>
              <a:buNone/>
            </a:pPr>
            <a:r>
              <a:rPr lang="el-GR" altLang="el-GR">
                <a:latin typeface="Arial" pitchFamily="34" charset="0"/>
              </a:rPr>
              <a:t>Ένα</a:t>
            </a:r>
            <a:r>
              <a:rPr lang="el-GR" altLang="el-GR" b="1">
                <a:latin typeface="Arial" pitchFamily="34" charset="0"/>
              </a:rPr>
              <a:t> δίκτυο αξίας </a:t>
            </a:r>
            <a:r>
              <a:rPr lang="el-GR" altLang="el-GR">
                <a:latin typeface="Arial" pitchFamily="34" charset="0"/>
              </a:rPr>
              <a:t>αποτελεί τη χαρτογράφηση των οργανισμών που λειτουργούν σε ένα συναφές επιχειρηματικό περιβάλλον.</a:t>
            </a:r>
          </a:p>
          <a:p>
            <a:pPr marL="17463" indent="-17463">
              <a:buFont typeface="Wingdings 2" pitchFamily="18" charset="2"/>
              <a:buNone/>
            </a:pPr>
            <a:endParaRPr lang="el-GR" altLang="el-GR">
              <a:latin typeface="Arial" pitchFamily="34" charset="0"/>
            </a:endParaRPr>
          </a:p>
          <a:p>
            <a:pPr marL="17463" indent="-17463">
              <a:buFont typeface="Wingdings 2" pitchFamily="18" charset="2"/>
              <a:buNone/>
            </a:pPr>
            <a:r>
              <a:rPr lang="el-GR" altLang="el-GR">
                <a:latin typeface="Arial" pitchFamily="34" charset="0"/>
              </a:rPr>
              <a:t>Παρουσιάζει τόσο τις ευκαιρίες για ανάπτυξη συνεργασιών που μπορούν να οδηγήσουν στη συνολική δημιουργία αξίας για τον κλάδο, όσο και τον ανταγωνισμό που υφίσταται ανάμεσα στις επιχειρήσεις.</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itle 1"/>
          <p:cNvSpPr>
            <a:spLocks noGrp="1"/>
          </p:cNvSpPr>
          <p:nvPr>
            <p:ph type="title" idx="4294967295"/>
          </p:nvPr>
        </p:nvSpPr>
        <p:spPr>
          <a:xfrm>
            <a:off x="446856" y="332656"/>
            <a:ext cx="8229600" cy="595313"/>
          </a:xfrm>
        </p:spPr>
        <p:txBody>
          <a:bodyPr>
            <a:normAutofit fontScale="90000"/>
          </a:bodyPr>
          <a:lstStyle/>
          <a:p>
            <a:r>
              <a:rPr lang="en-GB" altLang="en-US" dirty="0" err="1"/>
              <a:t>Το</a:t>
            </a:r>
            <a:r>
              <a:rPr lang="en-GB" altLang="en-US" dirty="0"/>
              <a:t> </a:t>
            </a:r>
            <a:r>
              <a:rPr lang="en-GB" altLang="en-US" dirty="0" err="1"/>
              <a:t>δίκτυο</a:t>
            </a:r>
            <a:r>
              <a:rPr lang="en-GB" altLang="en-US" dirty="0"/>
              <a:t> </a:t>
            </a:r>
            <a:r>
              <a:rPr lang="en-GB" altLang="en-US" dirty="0" err="1"/>
              <a:t>αξίας</a:t>
            </a:r>
            <a:r>
              <a:rPr lang="el-GR" altLang="en-US" dirty="0"/>
              <a:t> </a:t>
            </a:r>
            <a:r>
              <a:rPr lang="en-GB" altLang="en-US" dirty="0"/>
              <a:t>(</a:t>
            </a:r>
            <a:r>
              <a:rPr lang="el-GR" altLang="en-US" dirty="0"/>
              <a:t>2</a:t>
            </a:r>
            <a:r>
              <a:rPr lang="en-GB" altLang="en-US" dirty="0"/>
              <a:t>)</a:t>
            </a:r>
          </a:p>
        </p:txBody>
      </p:sp>
      <p:sp>
        <p:nvSpPr>
          <p:cNvPr id="3" name="Content Placeholder 2"/>
          <p:cNvSpPr>
            <a:spLocks noGrp="1"/>
          </p:cNvSpPr>
          <p:nvPr>
            <p:ph idx="4294967295"/>
          </p:nvPr>
        </p:nvSpPr>
        <p:spPr>
          <a:xfrm>
            <a:off x="430213" y="1196975"/>
            <a:ext cx="8713787" cy="4854575"/>
          </a:xfrm>
        </p:spPr>
        <p:txBody>
          <a:bodyPr/>
          <a:lstStyle/>
          <a:p>
            <a:pPr marL="17463" indent="-17463">
              <a:buFont typeface="Wingdings 2" pitchFamily="18" charset="2"/>
              <a:buNone/>
            </a:pPr>
            <a:r>
              <a:rPr lang="el-GR" altLang="el-GR" u="sng">
                <a:latin typeface="Arial" pitchFamily="34" charset="0"/>
              </a:rPr>
              <a:t>Δύο οργανισμοί είναι συμπληρωματικοί μεταξύ τους εάν</a:t>
            </a:r>
            <a:r>
              <a:rPr lang="el-GR" altLang="el-GR">
                <a:latin typeface="Arial" pitchFamily="34" charset="0"/>
              </a:rPr>
              <a:t>:</a:t>
            </a:r>
          </a:p>
          <a:p>
            <a:pPr marL="17463" indent="-17463">
              <a:buFont typeface="Wingdings 2" pitchFamily="18" charset="2"/>
              <a:buNone/>
            </a:pPr>
            <a:endParaRPr lang="el-GR" altLang="el-GR">
              <a:latin typeface="Arial" pitchFamily="34" charset="0"/>
            </a:endParaRPr>
          </a:p>
          <a:p>
            <a:pPr marL="17463" indent="-17463">
              <a:buFont typeface="Wingdings 2" pitchFamily="18" charset="2"/>
              <a:buNone/>
            </a:pPr>
            <a:r>
              <a:rPr lang="el-GR" altLang="el-GR">
                <a:latin typeface="Arial" pitchFamily="34" charset="0"/>
              </a:rPr>
              <a:t>(i) οι πελάτες δίνουν μεγαλύτερη αξία στα προϊόντα του ενός οργανισμού όταν έχουν στη διάθεσή τους</a:t>
            </a:r>
          </a:p>
          <a:p>
            <a:pPr marL="17463" indent="-17463">
              <a:buFont typeface="Wingdings 2" pitchFamily="18" charset="2"/>
              <a:buNone/>
            </a:pPr>
            <a:r>
              <a:rPr lang="el-GR" altLang="el-GR">
                <a:latin typeface="Arial" pitchFamily="34" charset="0"/>
              </a:rPr>
              <a:t>τα προϊόντα του άλλου, παρά όταν καταναλώνουν ένα προϊόν μεμονωμένα (π.χ. λουκάνικα και μουστάρδα).</a:t>
            </a:r>
          </a:p>
          <a:p>
            <a:pPr marL="17463" indent="-17463">
              <a:buFont typeface="Wingdings 2" pitchFamily="18" charset="2"/>
              <a:buNone/>
            </a:pPr>
            <a:endParaRPr lang="el-GR" altLang="el-GR">
              <a:latin typeface="Arial" pitchFamily="34" charset="0"/>
            </a:endParaRPr>
          </a:p>
          <a:p>
            <a:pPr marL="17463" indent="-17463">
              <a:buFont typeface="Wingdings 2" pitchFamily="18" charset="2"/>
              <a:buNone/>
            </a:pPr>
            <a:r>
              <a:rPr lang="el-GR" altLang="el-GR">
                <a:latin typeface="Arial" pitchFamily="34" charset="0"/>
              </a:rPr>
              <a:t>(ii) είναι περισσότερο ελκυστικό για έναν προμηθευτή να προχωρήσει στην προμήθεια και των δύο οργανισμών, από ό,τι θα ήταν αν προμήθευε μονάχα τον έναν (π.χ. Boeing και εταιρείες αερομεταφορών).</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41399"/>
            <a:ext cx="8229600" cy="595313"/>
          </a:xfrm>
        </p:spPr>
        <p:txBody>
          <a:bodyPr>
            <a:normAutofit fontScale="90000"/>
          </a:bodyPr>
          <a:lstStyle/>
          <a:p>
            <a:pPr eaLnBrk="1" hangingPunct="1"/>
            <a:r>
              <a:rPr lang="en-GB" altLang="en-US" dirty="0" err="1"/>
              <a:t>Το</a:t>
            </a:r>
            <a:r>
              <a:rPr lang="en-GB" altLang="en-US" dirty="0"/>
              <a:t> </a:t>
            </a:r>
            <a:r>
              <a:rPr lang="en-GB" altLang="en-US" dirty="0" err="1"/>
              <a:t>δίκτυο</a:t>
            </a:r>
            <a:r>
              <a:rPr lang="en-GB" altLang="en-US" dirty="0"/>
              <a:t> α</a:t>
            </a:r>
            <a:r>
              <a:rPr lang="en-GB" altLang="en-US" dirty="0" err="1"/>
              <a:t>ξί</a:t>
            </a:r>
            <a:r>
              <a:rPr lang="en-GB" altLang="en-US" dirty="0"/>
              <a:t>ας</a:t>
            </a:r>
            <a:r>
              <a:rPr lang="el-GR" altLang="en-US" dirty="0"/>
              <a:t> </a:t>
            </a:r>
            <a:r>
              <a:rPr lang="en-GB" altLang="en-US" dirty="0"/>
              <a:t>(</a:t>
            </a:r>
            <a:r>
              <a:rPr lang="el-GR" altLang="en-US" dirty="0"/>
              <a:t>3</a:t>
            </a:r>
            <a:r>
              <a:rPr lang="en-GB" altLang="en-US" dirty="0"/>
              <a:t>)</a:t>
            </a:r>
          </a:p>
        </p:txBody>
      </p:sp>
      <p:pic>
        <p:nvPicPr>
          <p:cNvPr id="34823"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7554" y="1197344"/>
            <a:ext cx="6594806" cy="53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41399"/>
            <a:ext cx="8229600" cy="595313"/>
          </a:xfrm>
        </p:spPr>
        <p:txBody>
          <a:bodyPr>
            <a:normAutofit fontScale="90000"/>
          </a:bodyPr>
          <a:lstStyle/>
          <a:p>
            <a:pPr eaLnBrk="1" hangingPunct="1"/>
            <a:r>
              <a:rPr lang="en-GB" altLang="en-US" dirty="0">
                <a:latin typeface="Franklin Gothic Book" pitchFamily="34" charset="0"/>
              </a:rPr>
              <a:t>Ο </a:t>
            </a:r>
            <a:r>
              <a:rPr lang="en-GB" altLang="en-US" dirty="0" err="1">
                <a:latin typeface="Franklin Gothic Book" pitchFamily="34" charset="0"/>
              </a:rPr>
              <a:t>κύκλος</a:t>
            </a:r>
            <a:r>
              <a:rPr lang="en-GB" altLang="en-US" dirty="0">
                <a:latin typeface="Franklin Gothic Book" pitchFamily="34" charset="0"/>
              </a:rPr>
              <a:t> </a:t>
            </a:r>
            <a:r>
              <a:rPr lang="en-GB" altLang="en-US" dirty="0" err="1">
                <a:latin typeface="Franklin Gothic Book" pitchFamily="34" charset="0"/>
              </a:rPr>
              <a:t>ζωής</a:t>
            </a:r>
            <a:r>
              <a:rPr lang="en-GB" altLang="en-US" dirty="0">
                <a:latin typeface="Franklin Gothic Book" pitchFamily="34" charset="0"/>
              </a:rPr>
              <a:t> </a:t>
            </a:r>
            <a:r>
              <a:rPr lang="en-GB" altLang="en-US" dirty="0" err="1">
                <a:latin typeface="Franklin Gothic Book" pitchFamily="34" charset="0"/>
              </a:rPr>
              <a:t>ενός</a:t>
            </a:r>
            <a:r>
              <a:rPr lang="en-GB" altLang="en-US" dirty="0">
                <a:latin typeface="Franklin Gothic Book" pitchFamily="34" charset="0"/>
              </a:rPr>
              <a:t> </a:t>
            </a:r>
            <a:r>
              <a:rPr lang="en-GB" altLang="en-US" dirty="0" err="1">
                <a:latin typeface="Franklin Gothic Book" pitchFamily="34" charset="0"/>
              </a:rPr>
              <a:t>κλάδου</a:t>
            </a:r>
            <a:endParaRPr lang="en-GB" altLang="en-US" dirty="0">
              <a:latin typeface="Franklin Gothic Book" pitchFamily="34" charset="0"/>
            </a:endParaRPr>
          </a:p>
        </p:txBody>
      </p:sp>
      <p:pic>
        <p:nvPicPr>
          <p:cNvPr id="3584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301" y="1161304"/>
            <a:ext cx="7653115" cy="50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68288"/>
            <a:ext cx="8229600" cy="595312"/>
          </a:xfrm>
        </p:spPr>
        <p:txBody>
          <a:bodyPr>
            <a:normAutofit fontScale="90000"/>
          </a:bodyPr>
          <a:lstStyle/>
          <a:p>
            <a:pPr eaLnBrk="1" hangingPunct="1"/>
            <a:r>
              <a:rPr lang="en-GB" altLang="en-US" dirty="0" err="1">
                <a:latin typeface="Franklin Gothic Book" pitchFamily="34" charset="0"/>
              </a:rPr>
              <a:t>Στρατηγικές</a:t>
            </a:r>
            <a:r>
              <a:rPr lang="en-GB" altLang="en-US" dirty="0">
                <a:latin typeface="Franklin Gothic Book" pitchFamily="34" charset="0"/>
              </a:rPr>
              <a:t> </a:t>
            </a:r>
            <a:r>
              <a:rPr lang="en-GB" altLang="en-US" dirty="0" err="1">
                <a:latin typeface="Franklin Gothic Book" pitchFamily="34" charset="0"/>
              </a:rPr>
              <a:t>ομάδες</a:t>
            </a:r>
            <a:endParaRPr lang="en-GB" altLang="en-US" dirty="0">
              <a:latin typeface="Franklin Gothic Book" pitchFamily="34" charset="0"/>
            </a:endParaRPr>
          </a:p>
        </p:txBody>
      </p:sp>
      <p:sp>
        <p:nvSpPr>
          <p:cNvPr id="36867" name="Content Placeholder 2"/>
          <p:cNvSpPr>
            <a:spLocks noGrp="1"/>
          </p:cNvSpPr>
          <p:nvPr>
            <p:ph sz="quarter" idx="1"/>
          </p:nvPr>
        </p:nvSpPr>
        <p:spPr>
          <a:xfrm>
            <a:off x="250825" y="1216025"/>
            <a:ext cx="8893175" cy="5092700"/>
          </a:xfrm>
        </p:spPr>
        <p:txBody>
          <a:bodyPr/>
          <a:lstStyle/>
          <a:p>
            <a:pPr marL="9525" indent="-9525" eaLnBrk="1" hangingPunct="1">
              <a:buFont typeface="Wingdings 2" pitchFamily="18" charset="2"/>
              <a:buNone/>
              <a:tabLst>
                <a:tab pos="304800" algn="l"/>
              </a:tabLst>
            </a:pPr>
            <a:r>
              <a:rPr lang="el-GR" altLang="en-US" dirty="0">
                <a:latin typeface="Arial" pitchFamily="34" charset="0"/>
              </a:rPr>
              <a:t>Οι </a:t>
            </a:r>
            <a:r>
              <a:rPr lang="el-GR" altLang="en-US" b="1" dirty="0">
                <a:latin typeface="Arial" pitchFamily="34" charset="0"/>
              </a:rPr>
              <a:t>στρατηγικές ομάδες</a:t>
            </a:r>
            <a:r>
              <a:rPr lang="el-GR" altLang="en-US" dirty="0">
                <a:latin typeface="Arial" pitchFamily="34" charset="0"/>
              </a:rPr>
              <a:t> αποτελούν οργανισμούς που λειτουργούν εντός του ίδιου κλάδου</a:t>
            </a:r>
            <a:r>
              <a:rPr lang="en-US" altLang="en-US" dirty="0">
                <a:latin typeface="Arial" pitchFamily="34" charset="0"/>
              </a:rPr>
              <a:t>,</a:t>
            </a:r>
            <a:r>
              <a:rPr lang="el-GR" altLang="en-US" dirty="0">
                <a:latin typeface="Arial" pitchFamily="34" charset="0"/>
              </a:rPr>
              <a:t> διαθέτουν παρόμοια στρατηγικά χαρακτηριστικά, ακολουθούν παρόμοιες στρατηγικές ή ανταγωνίζονται σε παρόμοια βάση.</a:t>
            </a:r>
          </a:p>
          <a:p>
            <a:pPr marL="9525" indent="-9525" eaLnBrk="1" hangingPunct="1">
              <a:buClr>
                <a:schemeClr val="tx1"/>
              </a:buClr>
              <a:buSzTx/>
              <a:buFontTx/>
              <a:buChar char="•"/>
              <a:tabLst>
                <a:tab pos="304800" algn="l"/>
              </a:tabLst>
            </a:pPr>
            <a:r>
              <a:rPr lang="el-GR" altLang="en-US" dirty="0">
                <a:latin typeface="Arial" pitchFamily="34" charset="0"/>
              </a:rPr>
              <a:t> Τα χαρακτηριστικά των επιχειρήσεων μιας στρατηγικής ομάδας διαφέρουν από εκείνα των επιχειρήσεων που ανήκουν σε διαφορετικές στρατηγικές ομάδες.</a:t>
            </a:r>
          </a:p>
          <a:p>
            <a:pPr marL="9525" indent="-9525" eaLnBrk="1" hangingPunct="1">
              <a:buClr>
                <a:schemeClr val="tx1"/>
              </a:buClr>
              <a:buSzTx/>
              <a:buFontTx/>
              <a:buChar char="•"/>
              <a:tabLst>
                <a:tab pos="304800" algn="l"/>
              </a:tabLst>
            </a:pPr>
            <a:r>
              <a:rPr lang="el-GR" altLang="en-US" dirty="0">
                <a:latin typeface="Arial" pitchFamily="34" charset="0"/>
              </a:rPr>
              <a:t> Υπάρχουν αρκετά χαρακτηριστικά που διαχωρίζουν τις διάφορες στρατηγικές ομάδες.</a:t>
            </a:r>
          </a:p>
          <a:p>
            <a:pPr marL="9525" indent="-9525" eaLnBrk="1" hangingPunct="1">
              <a:buClr>
                <a:schemeClr val="tx1"/>
              </a:buClr>
              <a:buSzTx/>
              <a:buFontTx/>
              <a:buChar char="•"/>
              <a:tabLst>
                <a:tab pos="304800" algn="l"/>
              </a:tabLst>
            </a:pPr>
            <a:r>
              <a:rPr lang="el-GR" altLang="en-US" dirty="0">
                <a:latin typeface="Arial" pitchFamily="34" charset="0"/>
              </a:rPr>
              <a:t> Οι στρατηγικές ομάδες απεικονίζονται κυρίως σε διαγράμματα δύο διαστάσεων. Αποτελούν χρήσιμα εργαλεία ανάλυσης.</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324544" y="913731"/>
            <a:ext cx="9144000" cy="427037"/>
          </a:xfrm>
        </p:spPr>
        <p:txBody>
          <a:bodyPr>
            <a:noAutofit/>
          </a:bodyPr>
          <a:lstStyle/>
          <a:p>
            <a:pPr eaLnBrk="1" hangingPunct="1"/>
            <a:r>
              <a:rPr lang="el-GR" altLang="en-US" sz="3600" dirty="0">
                <a:latin typeface="Franklin Gothic Book" pitchFamily="34" charset="0"/>
              </a:rPr>
              <a:t>Στρατηγικές ομάδες στη βιομηχανία </a:t>
            </a:r>
            <a:br>
              <a:rPr lang="el-GR" altLang="en-US" sz="3600" dirty="0">
                <a:latin typeface="Franklin Gothic Book" pitchFamily="34" charset="0"/>
              </a:rPr>
            </a:br>
            <a:r>
              <a:rPr lang="el-GR" altLang="en-US" sz="3600" dirty="0">
                <a:latin typeface="Franklin Gothic Book" pitchFamily="34" charset="0"/>
              </a:rPr>
              <a:t>φαρμάκων της Ινδίας</a:t>
            </a:r>
            <a:endParaRPr lang="en-GB" altLang="en-US" sz="3600" dirty="0">
              <a:latin typeface="Franklin Gothic Book" pitchFamily="34" charset="0"/>
            </a:endParaRPr>
          </a:p>
        </p:txBody>
      </p:sp>
      <p:pic>
        <p:nvPicPr>
          <p:cNvPr id="37895"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577" y="1484784"/>
            <a:ext cx="7480815" cy="48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9552" y="651669"/>
            <a:ext cx="7848872" cy="473075"/>
          </a:xfrm>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eaLnBrk="1" hangingPunct="1"/>
            <a:r>
              <a:rPr lang="el-GR" altLang="en-US" sz="3200" dirty="0">
                <a:latin typeface="Franklin Gothic Book" pitchFamily="34" charset="0"/>
              </a:rPr>
              <a:t>Χρησιμότητα της ανάλυσης στρατηγικών ομάδων</a:t>
            </a:r>
          </a:p>
        </p:txBody>
      </p:sp>
      <p:sp>
        <p:nvSpPr>
          <p:cNvPr id="38915" name="Content Placeholder 2"/>
          <p:cNvSpPr>
            <a:spLocks noGrp="1"/>
          </p:cNvSpPr>
          <p:nvPr>
            <p:ph sz="quarter" idx="1"/>
          </p:nvPr>
        </p:nvSpPr>
        <p:spPr>
          <a:xfrm>
            <a:off x="179388" y="1187152"/>
            <a:ext cx="8785225" cy="5410200"/>
          </a:xfrm>
        </p:spPr>
        <p:txBody>
          <a:bodyPr/>
          <a:lstStyle/>
          <a:p>
            <a:pPr eaLnBrk="1" hangingPunct="1">
              <a:buClr>
                <a:schemeClr val="tx1"/>
              </a:buClr>
              <a:buSzTx/>
              <a:buFontTx/>
              <a:buChar char="•"/>
            </a:pPr>
            <a:r>
              <a:rPr lang="el-GR" altLang="en-US" b="1" i="1" dirty="0">
                <a:latin typeface="Arial" pitchFamily="34" charset="0"/>
              </a:rPr>
              <a:t>Κατανόηση ανταγωνισμού</a:t>
            </a:r>
            <a:r>
              <a:rPr lang="el-GR" altLang="en-US" dirty="0">
                <a:latin typeface="Arial" pitchFamily="34" charset="0"/>
              </a:rPr>
              <a:t> – εστίαση στους άμεσους ανταγωνιστές της ίδιας στρατηγικής ομάδας, παρά στο σύνολο των επιχειρήσεων ολόκληρου του κλάδου.</a:t>
            </a:r>
          </a:p>
          <a:p>
            <a:pPr eaLnBrk="1" hangingPunct="1">
              <a:buClr>
                <a:schemeClr val="tx1"/>
              </a:buClr>
              <a:buSzTx/>
              <a:buFontTx/>
              <a:buChar char="•"/>
            </a:pPr>
            <a:r>
              <a:rPr lang="el-GR" altLang="en-US" b="1" i="1" dirty="0">
                <a:latin typeface="Arial" pitchFamily="34" charset="0"/>
              </a:rPr>
              <a:t>Ανάλυση στρατηγικών ευκαιριών </a:t>
            </a:r>
            <a:r>
              <a:rPr lang="el-GR" altLang="en-US" dirty="0">
                <a:latin typeface="Arial" pitchFamily="34" charset="0"/>
              </a:rPr>
              <a:t>–</a:t>
            </a:r>
            <a:r>
              <a:rPr lang="el-GR" altLang="en-US" b="1" i="1" dirty="0">
                <a:latin typeface="Arial" pitchFamily="34" charset="0"/>
              </a:rPr>
              <a:t> </a:t>
            </a:r>
            <a:r>
              <a:rPr lang="el-GR" altLang="en-US" dirty="0">
                <a:latin typeface="Arial" pitchFamily="34" charset="0"/>
              </a:rPr>
              <a:t>βοηθά στην αναγνώριση ελκυστικών στρατηγικών κενών εντός ενός κλάδου. </a:t>
            </a:r>
          </a:p>
          <a:p>
            <a:pPr eaLnBrk="1" hangingPunct="1">
              <a:buClr>
                <a:schemeClr val="tx1"/>
              </a:buClr>
              <a:buSzTx/>
              <a:buFontTx/>
              <a:buChar char="•"/>
            </a:pPr>
            <a:r>
              <a:rPr lang="el-GR" altLang="en-US" b="1" i="1" dirty="0">
                <a:latin typeface="Arial" pitchFamily="34" charset="0"/>
              </a:rPr>
              <a:t>Ανάλυση εμποδίων κινητικότητας </a:t>
            </a:r>
            <a:r>
              <a:rPr lang="el-GR" altLang="en-US" dirty="0">
                <a:latin typeface="Arial" pitchFamily="34" charset="0"/>
              </a:rPr>
              <a:t>– πρόκειται για εμπόδια στην κίνηση από μια στρατηγική ομάδα σε κάποια άλλη. Τα εμπόδια αυτά μπορούν να ξεπεραστούν, προκειμένου να αποκτηθεί πρόσβαση σε μια πιο ελκυστική στρατηγική ομάδα, αλλά με μεγάλο κόστος. Τέλος, εμπόδια μπορούν να δημιουργηθούν για την προστασία της υπάρχουσας θέσης.</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446856" y="241399"/>
            <a:ext cx="8229600" cy="595313"/>
          </a:xfrm>
        </p:spPr>
        <p:txBody>
          <a:bodyPr>
            <a:normAutofit fontScale="90000"/>
          </a:bodyPr>
          <a:lstStyle/>
          <a:p>
            <a:pPr eaLnBrk="1" hangingPunct="1"/>
            <a:r>
              <a:rPr lang="en-GB" altLang="en-US" dirty="0" err="1">
                <a:latin typeface="Franklin Gothic Book" pitchFamily="34" charset="0"/>
              </a:rPr>
              <a:t>Τμήματα</a:t>
            </a:r>
            <a:r>
              <a:rPr lang="en-GB" altLang="en-US" dirty="0">
                <a:latin typeface="Franklin Gothic Book" pitchFamily="34" charset="0"/>
              </a:rPr>
              <a:t> </a:t>
            </a:r>
            <a:r>
              <a:rPr lang="en-GB" altLang="en-US" dirty="0" err="1">
                <a:latin typeface="Franklin Gothic Book" pitchFamily="34" charset="0"/>
              </a:rPr>
              <a:t>αγοράς</a:t>
            </a:r>
            <a:endParaRPr lang="en-GB" altLang="en-US" dirty="0">
              <a:latin typeface="Franklin Gothic Book" pitchFamily="34" charset="0"/>
            </a:endParaRPr>
          </a:p>
        </p:txBody>
      </p:sp>
      <p:sp>
        <p:nvSpPr>
          <p:cNvPr id="40963" name="Content Placeholder 2"/>
          <p:cNvSpPr>
            <a:spLocks noGrp="1"/>
          </p:cNvSpPr>
          <p:nvPr>
            <p:ph sz="quarter" idx="1"/>
          </p:nvPr>
        </p:nvSpPr>
        <p:spPr>
          <a:xfrm>
            <a:off x="250825" y="1096342"/>
            <a:ext cx="8713788" cy="5861050"/>
          </a:xfrm>
        </p:spPr>
        <p:txBody>
          <a:bodyPr>
            <a:normAutofit lnSpcReduction="10000"/>
          </a:bodyPr>
          <a:lstStyle/>
          <a:p>
            <a:pPr marL="0" indent="0" eaLnBrk="1" hangingPunct="1">
              <a:buFont typeface="Wingdings 2" pitchFamily="18" charset="2"/>
              <a:buNone/>
              <a:tabLst>
                <a:tab pos="295275" algn="l"/>
              </a:tabLst>
            </a:pPr>
            <a:r>
              <a:rPr lang="el-GR" altLang="en-US" sz="2400" dirty="0">
                <a:latin typeface="Arial" pitchFamily="34" charset="0"/>
              </a:rPr>
              <a:t>Ένα </a:t>
            </a:r>
            <a:r>
              <a:rPr lang="el-GR" altLang="en-US" sz="2400" b="1" dirty="0">
                <a:latin typeface="Arial" pitchFamily="34" charset="0"/>
              </a:rPr>
              <a:t>τμήμα αγοράς</a:t>
            </a:r>
            <a:r>
              <a:rPr lang="el-GR" altLang="en-US" sz="2400" dirty="0">
                <a:latin typeface="Arial" pitchFamily="34" charset="0"/>
              </a:rPr>
              <a:t> αποτελείται από μια ομάδα πελατών που έχει τις ίδιες ανάγκες, και οι οποίες διαφέρουν από τις ανάγκες που έχουν άλλες ομάδες πελατών της ίδιας αγοράς.</a:t>
            </a:r>
          </a:p>
          <a:p>
            <a:pPr marL="0" indent="0" eaLnBrk="1" hangingPunct="1">
              <a:buClr>
                <a:schemeClr val="tx1"/>
              </a:buClr>
              <a:buSzTx/>
              <a:buFontTx/>
              <a:buChar char="•"/>
              <a:tabLst>
                <a:tab pos="295275" algn="l"/>
              </a:tabLst>
            </a:pPr>
            <a:r>
              <a:rPr lang="el-GR" altLang="en-US" sz="2400" dirty="0">
                <a:latin typeface="Arial" pitchFamily="34" charset="0"/>
              </a:rPr>
              <a:t> Όταν αυτές οι ομάδες πελατών είναι σχετικά μικρές, τα τμήματα αγοράς συχνά αποκαλούνται και «κόγχες» (</a:t>
            </a:r>
            <a:r>
              <a:rPr lang="el-GR" altLang="en-US" sz="2400" dirty="0" err="1">
                <a:latin typeface="Arial" pitchFamily="34" charset="0"/>
              </a:rPr>
              <a:t>niches</a:t>
            </a:r>
            <a:r>
              <a:rPr lang="el-GR" altLang="en-US" sz="2400" dirty="0">
                <a:latin typeface="Arial" pitchFamily="34" charset="0"/>
              </a:rPr>
              <a:t>), δηλαδή εξειδικευμένα τμήματα αγοράς.</a:t>
            </a:r>
          </a:p>
          <a:p>
            <a:pPr marL="0" indent="0" eaLnBrk="1" hangingPunct="1">
              <a:buClr>
                <a:schemeClr val="tx1"/>
              </a:buClr>
              <a:buSzTx/>
              <a:buFontTx/>
              <a:buChar char="•"/>
              <a:tabLst>
                <a:tab pos="295275" algn="l"/>
              </a:tabLst>
            </a:pPr>
            <a:r>
              <a:rPr lang="el-GR" altLang="en-US" sz="2400" dirty="0">
                <a:latin typeface="Arial" pitchFamily="34" charset="0"/>
              </a:rPr>
              <a:t> Οι ανάγκες των πελατών διαφέρουν. Η εστίαση στις ανάγκες των πελατών που διαφέρουν ιδιαίτερα, αποτελεί βασική μέθοδο για τη μακροχρόνια εδραίωση μιας επιτυχημένης στρατηγικής τμηματοποίησης.</a:t>
            </a:r>
          </a:p>
          <a:p>
            <a:pPr marL="0" indent="0" eaLnBrk="1" hangingPunct="1">
              <a:buClr>
                <a:schemeClr val="tx1"/>
              </a:buClr>
              <a:buSzTx/>
              <a:buFontTx/>
              <a:buChar char="•"/>
              <a:tabLst>
                <a:tab pos="295275" algn="l"/>
              </a:tabLst>
            </a:pPr>
            <a:r>
              <a:rPr lang="el-GR" altLang="en-US" sz="2400" dirty="0">
                <a:latin typeface="Arial" pitchFamily="34" charset="0"/>
              </a:rPr>
              <a:t> Οι ανάγκες των πελατών διαφέρουν για πολλούς λόγους – αυτοί οι παράγοντες χρησιμοποιούνται για την αναγνώριση των διακριτών τμημάτων αγοράς.</a:t>
            </a:r>
          </a:p>
          <a:p>
            <a:pPr marL="0" indent="0" eaLnBrk="1" hangingPunct="1">
              <a:buClr>
                <a:schemeClr val="tx1"/>
              </a:buClr>
              <a:buSzTx/>
              <a:buFontTx/>
              <a:buChar char="•"/>
              <a:tabLst>
                <a:tab pos="295275" algn="l"/>
              </a:tabLst>
            </a:pPr>
            <a:r>
              <a:rPr lang="el-GR" altLang="en-US" sz="2400" dirty="0">
                <a:latin typeface="Arial" pitchFamily="34" charset="0"/>
              </a:rPr>
              <a:t> Δεν είναι όλα τα τμήματα της αγοράς ελκυστικά ή βιώσιμα: απαιτείται προσεκτική αξιολόγηση.</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13407"/>
            <a:ext cx="8229600" cy="595313"/>
          </a:xfrm>
        </p:spPr>
        <p:txBody>
          <a:bodyPr>
            <a:normAutofit fontScale="90000"/>
          </a:bodyPr>
          <a:lstStyle/>
          <a:p>
            <a:pPr eaLnBrk="1" hangingPunct="1"/>
            <a:r>
              <a:rPr lang="el-GR" altLang="en-US" dirty="0">
                <a:latin typeface="Franklin Gothic Book" pitchFamily="34" charset="0"/>
              </a:rPr>
              <a:t>Ποιοι είναι οι στρατηγικοί πελάτες;</a:t>
            </a:r>
            <a:endParaRPr lang="en-US" altLang="en-US" dirty="0">
              <a:latin typeface="Franklin Gothic Book" pitchFamily="34" charset="0"/>
            </a:endParaRPr>
          </a:p>
        </p:txBody>
      </p:sp>
      <p:sp>
        <p:nvSpPr>
          <p:cNvPr id="251907" name="Rectangle 3"/>
          <p:cNvSpPr>
            <a:spLocks noGrp="1" noChangeArrowheads="1"/>
          </p:cNvSpPr>
          <p:nvPr>
            <p:ph sz="quarter" idx="1"/>
          </p:nvPr>
        </p:nvSpPr>
        <p:spPr>
          <a:xfrm>
            <a:off x="231775" y="1355725"/>
            <a:ext cx="8732838" cy="4635500"/>
          </a:xfrm>
        </p:spPr>
        <p:txBody>
          <a:bodyPr/>
          <a:lstStyle/>
          <a:p>
            <a:pPr marL="265113" indent="0" defTabSz="560388" eaLnBrk="1" hangingPunct="1">
              <a:buFont typeface="Wingdings 2" pitchFamily="18" charset="2"/>
              <a:buNone/>
            </a:pPr>
            <a:r>
              <a:rPr lang="el-GR" altLang="en-US" b="1">
                <a:latin typeface="Arial" pitchFamily="34" charset="0"/>
              </a:rPr>
              <a:t>Στρατηγικός πελάτης</a:t>
            </a:r>
            <a:r>
              <a:rPr lang="el-GR" altLang="en-US">
                <a:latin typeface="Arial" pitchFamily="34" charset="0"/>
              </a:rPr>
              <a:t> είναι ένα φυσικό ή νομικό πρόσωπο στο οποίο απευθύνεται, σε μεγάλο βαθμό, η εφαρμοζόμενη στρατηγική</a:t>
            </a:r>
            <a:r>
              <a:rPr lang="en-US" altLang="en-US">
                <a:latin typeface="Arial" pitchFamily="34" charset="0"/>
              </a:rPr>
              <a:t>.</a:t>
            </a:r>
            <a:r>
              <a:rPr lang="el-GR" altLang="en-US">
                <a:latin typeface="Arial" pitchFamily="34" charset="0"/>
              </a:rPr>
              <a:t> Αυτό συμβαίνει</a:t>
            </a:r>
            <a:r>
              <a:rPr lang="en-US" altLang="en-US">
                <a:latin typeface="Arial" pitchFamily="34" charset="0"/>
              </a:rPr>
              <a:t>,</a:t>
            </a:r>
            <a:r>
              <a:rPr lang="el-GR" altLang="en-US">
                <a:latin typeface="Arial" pitchFamily="34" charset="0"/>
              </a:rPr>
              <a:t> διότι αυτό το φυσικό ή νομικό πρόσωπο έχει μεγάλη επίδραση στις συνολικές πωλήσεις του υπό εξέταση οργανισμού.</a:t>
            </a:r>
          </a:p>
          <a:p>
            <a:pPr marL="265113" indent="0" defTabSz="560388" eaLnBrk="1" hangingPunct="1">
              <a:buFont typeface="Wingdings 2" pitchFamily="18" charset="2"/>
              <a:buNone/>
            </a:pPr>
            <a:endParaRPr lang="el-GR" altLang="en-US">
              <a:latin typeface="Arial" pitchFamily="34" charset="0"/>
            </a:endParaRPr>
          </a:p>
          <a:p>
            <a:pPr marL="265113" indent="0" defTabSz="560388" eaLnBrk="1" hangingPunct="1">
              <a:buFont typeface="Wingdings 2" pitchFamily="18" charset="2"/>
              <a:buNone/>
            </a:pPr>
            <a:r>
              <a:rPr lang="el-GR" altLang="en-US" u="sng">
                <a:latin typeface="Arial" pitchFamily="34" charset="0"/>
              </a:rPr>
              <a:t>Παραδείγματα</a:t>
            </a:r>
            <a:r>
              <a:rPr lang="el-GR" altLang="en-US">
                <a:latin typeface="Arial" pitchFamily="34" charset="0"/>
              </a:rPr>
              <a:t>:</a:t>
            </a:r>
          </a:p>
          <a:p>
            <a:pPr marL="265113" indent="0" defTabSz="560388" eaLnBrk="1" hangingPunct="1">
              <a:buClr>
                <a:schemeClr val="tx1"/>
              </a:buClr>
              <a:buSzTx/>
              <a:buFontTx/>
              <a:buChar char="•"/>
            </a:pPr>
            <a:r>
              <a:rPr lang="el-GR" altLang="en-US" sz="2400">
                <a:latin typeface="Arial" pitchFamily="34" charset="0"/>
              </a:rPr>
              <a:t> Για μια βιομηχανία τροφίμων, στρατηγικοί πελάτες είναι τα σούπερ μάρκετ, και όχι οι τελικοί καταναλωτές.</a:t>
            </a:r>
          </a:p>
          <a:p>
            <a:pPr marL="265113" indent="0" defTabSz="560388" eaLnBrk="1" hangingPunct="1">
              <a:buClr>
                <a:schemeClr val="tx1"/>
              </a:buClr>
              <a:buSzTx/>
              <a:buFontTx/>
              <a:buChar char="•"/>
            </a:pPr>
            <a:r>
              <a:rPr lang="el-GR" altLang="en-US" sz="2400">
                <a:latin typeface="Arial" pitchFamily="34" charset="0"/>
              </a:rPr>
              <a:t> Για μια βιομηχανία φαρμάκων, στρατηγικοί πελάτες είναι οι φορείς της υγείας (π.χ. Νοσοκομεία), και όχι οι ασθενείς.</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595312"/>
          </a:xfrm>
        </p:spPr>
        <p:txBody>
          <a:bodyPr>
            <a:normAutofit fontScale="90000"/>
          </a:bodyPr>
          <a:lstStyle/>
          <a:p>
            <a:pPr eaLnBrk="1" hangingPunct="1"/>
            <a:r>
              <a:rPr lang="el-GR" altLang="en-US" dirty="0">
                <a:latin typeface="Franklin Gothic Book" pitchFamily="34" charset="0"/>
              </a:rPr>
              <a:t>Κρίσιμοι παράγοντες επιτυχίας</a:t>
            </a:r>
          </a:p>
        </p:txBody>
      </p:sp>
      <p:sp>
        <p:nvSpPr>
          <p:cNvPr id="43011" name="Content Placeholder 2"/>
          <p:cNvSpPr>
            <a:spLocks noGrp="1"/>
          </p:cNvSpPr>
          <p:nvPr>
            <p:ph sz="quarter" idx="1"/>
          </p:nvPr>
        </p:nvSpPr>
        <p:spPr>
          <a:xfrm>
            <a:off x="179388" y="1258888"/>
            <a:ext cx="8785225" cy="5013325"/>
          </a:xfrm>
        </p:spPr>
        <p:txBody>
          <a:bodyPr/>
          <a:lstStyle/>
          <a:p>
            <a:pPr marL="292100" indent="-292100" eaLnBrk="1" hangingPunct="1">
              <a:buClr>
                <a:schemeClr val="tx1"/>
              </a:buClr>
              <a:buSzTx/>
              <a:buFontTx/>
              <a:buChar char="•"/>
            </a:pPr>
            <a:r>
              <a:rPr lang="el-GR" altLang="en-US" b="1">
                <a:latin typeface="Arial" pitchFamily="34" charset="0"/>
              </a:rPr>
              <a:t>Κρίσιμοι παράγοντες επιτυχίας</a:t>
            </a:r>
            <a:r>
              <a:rPr lang="el-GR" altLang="en-US">
                <a:latin typeface="Arial" pitchFamily="34" charset="0"/>
              </a:rPr>
              <a:t> είναι εκείνοι οι παράγοντες που είτε έχουν μεγάλη αξία για τους πελάτες, είτε προσδίδουν σημαντικό πλεονέκτημα κόστους.</a:t>
            </a:r>
          </a:p>
          <a:p>
            <a:pPr marL="292100" indent="-292100" eaLnBrk="1" hangingPunct="1">
              <a:buClr>
                <a:schemeClr val="tx1"/>
              </a:buClr>
              <a:buSzTx/>
              <a:buFontTx/>
              <a:buChar char="•"/>
            </a:pPr>
            <a:r>
              <a:rPr lang="el-GR" altLang="en-US">
                <a:latin typeface="Arial" pitchFamily="34" charset="0"/>
              </a:rPr>
              <a:t>Οι κρίσιμοι παράγοντες επιτυχίας είναι, επομένως, πολύ πιθανό να αποτελούν πηγή ανταγωνιστικού πλεονεκτήματος ή μειονεκτήματος.</a:t>
            </a:r>
          </a:p>
          <a:p>
            <a:pPr marL="292100" indent="-292100" eaLnBrk="1" hangingPunct="1">
              <a:buClr>
                <a:schemeClr val="tx1"/>
              </a:buClr>
              <a:buSzTx/>
              <a:buFontTx/>
              <a:buChar char="•"/>
            </a:pPr>
            <a:r>
              <a:rPr lang="el-GR" altLang="en-US">
                <a:latin typeface="Arial" pitchFamily="34" charset="0"/>
              </a:rPr>
              <a:t>Διαφορετικές αγορές και κλάδοι ενδέχεται να έχουν διαφορετικούς κρίσιμους παράγοντες επιτυχίας. Π.χ. οι αερογραμμές χαμηλού κόστους έχουν διαφορετικούς κρίσιμους παράγοντες επιτυχίας από τις υπόλοιπες αερογραμμές.</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69875"/>
            <a:ext cx="8229600" cy="595313"/>
          </a:xfrm>
        </p:spPr>
        <p:txBody>
          <a:bodyPr>
            <a:normAutofit fontScale="90000"/>
          </a:bodyPr>
          <a:lstStyle/>
          <a:p>
            <a:pPr eaLnBrk="1" hangingPunct="1"/>
            <a:r>
              <a:rPr lang="en-US" altLang="en-US" dirty="0" err="1"/>
              <a:t>Μαθησιακά</a:t>
            </a:r>
            <a:r>
              <a:rPr lang="en-US" altLang="en-US" dirty="0"/>
              <a:t> </a:t>
            </a:r>
            <a:r>
              <a:rPr lang="en-US" altLang="en-US" dirty="0" err="1"/>
              <a:t>αποτελέσματα</a:t>
            </a:r>
            <a:r>
              <a:rPr lang="el-GR" altLang="en-US" dirty="0"/>
              <a:t> </a:t>
            </a:r>
            <a:r>
              <a:rPr lang="en-US" altLang="en-US" dirty="0"/>
              <a:t>(2)</a:t>
            </a:r>
          </a:p>
        </p:txBody>
      </p:sp>
      <p:sp>
        <p:nvSpPr>
          <p:cNvPr id="7" name="Rectangle 3"/>
          <p:cNvSpPr txBox="1">
            <a:spLocks noChangeArrowheads="1"/>
          </p:cNvSpPr>
          <p:nvPr/>
        </p:nvSpPr>
        <p:spPr bwMode="auto">
          <a:xfrm>
            <a:off x="509588" y="1065213"/>
            <a:ext cx="8474075"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eaLnBrk="1" hangingPunct="1">
              <a:spcBef>
                <a:spcPct val="20000"/>
              </a:spcBef>
              <a:buClr>
                <a:schemeClr val="tx1"/>
              </a:buClr>
              <a:buFontTx/>
              <a:buChar char="•"/>
            </a:pPr>
            <a:r>
              <a:rPr lang="el-GR" altLang="en-US" sz="2800" dirty="0">
                <a:latin typeface="Arial" pitchFamily="34" charset="0"/>
              </a:rPr>
              <a:t>Αναλύετε την ελκυστικότητα ολόκληρων κλάδων και αγορών, χρησιμοποιώντας το </a:t>
            </a:r>
            <a:r>
              <a:rPr lang="el-GR" altLang="en-US" sz="2800" b="1" dirty="0">
                <a:latin typeface="Arial" pitchFamily="34" charset="0"/>
              </a:rPr>
              <a:t>Μοντέλο των Πέντε Δυνάμεων του Porter</a:t>
            </a:r>
            <a:r>
              <a:rPr lang="el-GR" altLang="en-US" sz="2800" dirty="0">
                <a:latin typeface="Arial" pitchFamily="34" charset="0"/>
              </a:rPr>
              <a:t>, καθώς και την ανάλυση του </a:t>
            </a:r>
            <a:r>
              <a:rPr lang="el-GR" altLang="en-US" sz="2800" b="1" dirty="0">
                <a:latin typeface="Arial" pitchFamily="34" charset="0"/>
              </a:rPr>
              <a:t>κύκλου ζωής ενός κλάδου</a:t>
            </a:r>
            <a:r>
              <a:rPr lang="el-GR" altLang="en-US" sz="2800" dirty="0">
                <a:latin typeface="Arial" pitchFamily="34" charset="0"/>
              </a:rPr>
              <a:t>.</a:t>
            </a:r>
          </a:p>
          <a:p>
            <a:pPr eaLnBrk="1" hangingPunct="1">
              <a:spcBef>
                <a:spcPct val="20000"/>
              </a:spcBef>
              <a:buClr>
                <a:schemeClr val="tx1"/>
              </a:buClr>
              <a:buFontTx/>
              <a:buChar char="•"/>
            </a:pPr>
            <a:r>
              <a:rPr lang="el-GR" altLang="en-US" sz="2800" dirty="0">
                <a:latin typeface="Arial" pitchFamily="34" charset="0"/>
              </a:rPr>
              <a:t>Αναλύετε στρατηγικές και ανταγωνιστικές θέσεις, αναφορικά με τις </a:t>
            </a:r>
            <a:r>
              <a:rPr lang="el-GR" altLang="en-US" sz="2800" b="1" dirty="0">
                <a:latin typeface="Arial" pitchFamily="34" charset="0"/>
              </a:rPr>
              <a:t>συμπληρωματικές επιχειρήσεις</a:t>
            </a:r>
            <a:r>
              <a:rPr lang="el-GR" altLang="en-US" sz="2800" dirty="0">
                <a:latin typeface="Arial" pitchFamily="34" charset="0"/>
              </a:rPr>
              <a:t>, τις </a:t>
            </a:r>
            <a:r>
              <a:rPr lang="el-GR" altLang="en-US" sz="2800" b="1" dirty="0">
                <a:latin typeface="Arial" pitchFamily="34" charset="0"/>
              </a:rPr>
              <a:t>στρατηγικές ομάδες</a:t>
            </a:r>
            <a:r>
              <a:rPr lang="el-GR" altLang="en-US" sz="2800" dirty="0">
                <a:latin typeface="Arial" pitchFamily="34" charset="0"/>
              </a:rPr>
              <a:t>, τα </a:t>
            </a:r>
            <a:r>
              <a:rPr lang="el-GR" altLang="en-US" sz="2800" b="1" dirty="0">
                <a:latin typeface="Arial" pitchFamily="34" charset="0"/>
              </a:rPr>
              <a:t>τμήματα αγοράς</a:t>
            </a:r>
            <a:r>
              <a:rPr lang="el-GR" altLang="en-US" sz="2800" dirty="0">
                <a:latin typeface="Arial" pitchFamily="34" charset="0"/>
              </a:rPr>
              <a:t> και τους </a:t>
            </a:r>
            <a:r>
              <a:rPr lang="el-GR" altLang="en-US" sz="2800" b="1" dirty="0">
                <a:latin typeface="Arial" pitchFamily="34" charset="0"/>
              </a:rPr>
              <a:t>«Γαλάζιους Ωκεανούς»</a:t>
            </a:r>
            <a:r>
              <a:rPr lang="el-GR" altLang="en-US" sz="2800" dirty="0">
                <a:latin typeface="Arial" pitchFamily="34" charset="0"/>
              </a:rPr>
              <a:t>.</a:t>
            </a:r>
          </a:p>
          <a:p>
            <a:pPr eaLnBrk="1" hangingPunct="1">
              <a:spcBef>
                <a:spcPct val="20000"/>
              </a:spcBef>
              <a:buClr>
                <a:schemeClr val="tx1"/>
              </a:buClr>
              <a:buFontTx/>
              <a:buChar char="•"/>
            </a:pPr>
            <a:r>
              <a:rPr lang="el-GR" altLang="en-US" sz="2800" dirty="0">
                <a:latin typeface="Arial" pitchFamily="34" charset="0"/>
              </a:rPr>
              <a:t>Χρησιμοποιείτε πλήθος εννοιών, μοντέλων και τεχνικών, προκειμένου να αναγνωρίζετε </a:t>
            </a:r>
            <a:r>
              <a:rPr lang="el-GR" altLang="en-US" sz="2800" b="1" dirty="0">
                <a:latin typeface="Arial" pitchFamily="34" charset="0"/>
              </a:rPr>
              <a:t>ευκαιρίες</a:t>
            </a:r>
            <a:r>
              <a:rPr lang="el-GR" altLang="en-US" sz="2800" dirty="0">
                <a:latin typeface="Arial" pitchFamily="34" charset="0"/>
              </a:rPr>
              <a:t> και </a:t>
            </a:r>
            <a:r>
              <a:rPr lang="el-GR" altLang="en-US" sz="2800" b="1" dirty="0">
                <a:latin typeface="Arial" pitchFamily="34" charset="0"/>
              </a:rPr>
              <a:t>απειλές</a:t>
            </a:r>
            <a:r>
              <a:rPr lang="el-GR" altLang="en-US" sz="2800" dirty="0">
                <a:latin typeface="Arial" pitchFamily="34" charset="0"/>
              </a:rPr>
              <a:t> του εξωτερικού περιβάλλοντος.</a:t>
            </a:r>
            <a:endParaRPr lang="en-US" altLang="en-US" sz="2800" dirty="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41399"/>
            <a:ext cx="8229600" cy="595313"/>
          </a:xfrm>
        </p:spPr>
        <p:txBody>
          <a:bodyPr>
            <a:normAutofit fontScale="90000"/>
          </a:bodyPr>
          <a:lstStyle/>
          <a:p>
            <a:pPr eaLnBrk="1" hangingPunct="1"/>
            <a:r>
              <a:rPr lang="en-GB" altLang="en-US" dirty="0">
                <a:latin typeface="Franklin Gothic Book" pitchFamily="34" charset="0"/>
              </a:rPr>
              <a:t>Γα</a:t>
            </a:r>
            <a:r>
              <a:rPr lang="en-GB" altLang="en-US" dirty="0" err="1">
                <a:latin typeface="Franklin Gothic Book" pitchFamily="34" charset="0"/>
              </a:rPr>
              <a:t>λάζιοι</a:t>
            </a:r>
            <a:r>
              <a:rPr lang="en-GB" altLang="en-US" dirty="0">
                <a:latin typeface="Franklin Gothic Book" pitchFamily="34" charset="0"/>
              </a:rPr>
              <a:t> </a:t>
            </a:r>
            <a:r>
              <a:rPr lang="en-GB" altLang="en-US" dirty="0" err="1">
                <a:latin typeface="Franklin Gothic Book" pitchFamily="34" charset="0"/>
              </a:rPr>
              <a:t>Ωκε</a:t>
            </a:r>
            <a:r>
              <a:rPr lang="en-GB" altLang="en-US" dirty="0">
                <a:latin typeface="Franklin Gothic Book" pitchFamily="34" charset="0"/>
              </a:rPr>
              <a:t>ανοί</a:t>
            </a:r>
          </a:p>
        </p:txBody>
      </p:sp>
      <p:sp>
        <p:nvSpPr>
          <p:cNvPr id="44035" name="Content Placeholder 2"/>
          <p:cNvSpPr>
            <a:spLocks noGrp="1"/>
          </p:cNvSpPr>
          <p:nvPr>
            <p:ph sz="quarter" idx="1"/>
          </p:nvPr>
        </p:nvSpPr>
        <p:spPr>
          <a:xfrm>
            <a:off x="107504" y="1087571"/>
            <a:ext cx="8856984" cy="5293757"/>
          </a:xfrm>
        </p:spPr>
        <p:txBody>
          <a:bodyPr/>
          <a:lstStyle/>
          <a:p>
            <a:pPr marL="292100" indent="-292100" eaLnBrk="1" hangingPunct="1">
              <a:spcBef>
                <a:spcPts val="0"/>
              </a:spcBef>
              <a:buClr>
                <a:schemeClr val="tx1"/>
              </a:buClr>
              <a:buSzTx/>
              <a:buFontTx/>
              <a:buChar char="•"/>
            </a:pPr>
            <a:r>
              <a:rPr lang="el-GR" altLang="en-US" dirty="0">
                <a:latin typeface="Arial" pitchFamily="34" charset="0"/>
              </a:rPr>
              <a:t>Οι </a:t>
            </a:r>
            <a:r>
              <a:rPr lang="el-GR" altLang="en-US" b="1" dirty="0">
                <a:latin typeface="Arial" pitchFamily="34" charset="0"/>
              </a:rPr>
              <a:t>Γαλάζιοι Ωκεανοί</a:t>
            </a:r>
            <a:r>
              <a:rPr lang="el-GR" altLang="en-US" dirty="0">
                <a:latin typeface="Arial" pitchFamily="34" charset="0"/>
              </a:rPr>
              <a:t> αποτελούν νέα τμήματα της αγοράς, στα οποία ο ανταγωνισμός είναι ελαχιστοποιημένος.</a:t>
            </a:r>
          </a:p>
          <a:p>
            <a:pPr marL="292100" indent="-292100" eaLnBrk="1" hangingPunct="1">
              <a:spcBef>
                <a:spcPts val="0"/>
              </a:spcBef>
              <a:buClr>
                <a:schemeClr val="tx1"/>
              </a:buClr>
              <a:buSzTx/>
              <a:buFontTx/>
              <a:buChar char="•"/>
            </a:pPr>
            <a:r>
              <a:rPr lang="el-GR" altLang="en-US" dirty="0">
                <a:latin typeface="Arial" pitchFamily="34" charset="0"/>
              </a:rPr>
              <a:t>Οι </a:t>
            </a:r>
            <a:r>
              <a:rPr lang="el-GR" altLang="en-US" b="1" dirty="0">
                <a:latin typeface="Arial" pitchFamily="34" charset="0"/>
              </a:rPr>
              <a:t>Ερυθροί Ωκεανοί</a:t>
            </a:r>
            <a:r>
              <a:rPr lang="el-GR" altLang="en-US" dirty="0">
                <a:latin typeface="Arial" pitchFamily="34" charset="0"/>
              </a:rPr>
              <a:t> αποτελούν εδραιωμένα τμήματα της αγοράς, στα οποία ο ανταγωνισμός είναι εξαιρετικά έντονος.</a:t>
            </a:r>
          </a:p>
          <a:p>
            <a:pPr marL="292100" indent="-292100" eaLnBrk="1" hangingPunct="1">
              <a:spcBef>
                <a:spcPts val="0"/>
              </a:spcBef>
              <a:buClr>
                <a:schemeClr val="tx1"/>
              </a:buClr>
              <a:buSzTx/>
              <a:buFontTx/>
              <a:buChar char="•"/>
            </a:pPr>
            <a:r>
              <a:rPr lang="el-GR" altLang="en-US" dirty="0">
                <a:latin typeface="Arial" pitchFamily="34" charset="0"/>
              </a:rPr>
              <a:t>Η λογική των Γαλάζιων Ωκεανών ενθαρρύνει τους επιχειρηματίες και τα στελέχη να διαφοροποιούνται, εντοπίζοντας ή δημιουργώντας νέα τμήματα αγοράς, τα οποία δεν εξυπηρετούνται από καμία άλλη επιχείρηση.</a:t>
            </a:r>
          </a:p>
          <a:p>
            <a:pPr marL="292100" indent="-292100" eaLnBrk="1" hangingPunct="1">
              <a:spcBef>
                <a:spcPts val="0"/>
              </a:spcBef>
              <a:buClr>
                <a:schemeClr val="tx1"/>
              </a:buClr>
              <a:buSzTx/>
              <a:buFontTx/>
              <a:buChar char="•"/>
            </a:pPr>
            <a:r>
              <a:rPr lang="el-GR" altLang="en-US" dirty="0">
                <a:latin typeface="Arial" pitchFamily="34" charset="0"/>
              </a:rPr>
              <a:t>Ένας </a:t>
            </a:r>
            <a:r>
              <a:rPr lang="el-GR" altLang="en-US" b="1" dirty="0">
                <a:latin typeface="Arial" pitchFamily="34" charset="0"/>
              </a:rPr>
              <a:t>στρατηγικός καμβάς</a:t>
            </a:r>
            <a:r>
              <a:rPr lang="el-GR" altLang="en-US" dirty="0">
                <a:latin typeface="Arial" pitchFamily="34" charset="0"/>
              </a:rPr>
              <a:t> συγκρίνει του ανταγωνιστές ανάλογα με την απόδοση τους, προκειμένου να εντοπίσει την έκταση της διαφοροποίησης.</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13408"/>
            <a:ext cx="8229600" cy="595312"/>
          </a:xfrm>
        </p:spPr>
        <p:txBody>
          <a:bodyPr>
            <a:normAutofit fontScale="90000"/>
          </a:bodyPr>
          <a:lstStyle/>
          <a:p>
            <a:pPr eaLnBrk="1" hangingPunct="1"/>
            <a:r>
              <a:rPr lang="el-GR" altLang="en-US" dirty="0">
                <a:latin typeface="Franklin Gothic Book" pitchFamily="34" charset="0"/>
              </a:rPr>
              <a:t>Σ</a:t>
            </a:r>
            <a:r>
              <a:rPr lang="en-GB" altLang="en-US" dirty="0" err="1">
                <a:latin typeface="Franklin Gothic Book" pitchFamily="34" charset="0"/>
              </a:rPr>
              <a:t>τρατηγικός</a:t>
            </a:r>
            <a:r>
              <a:rPr lang="en-GB" altLang="en-US" dirty="0">
                <a:latin typeface="Franklin Gothic Book" pitchFamily="34" charset="0"/>
              </a:rPr>
              <a:t> </a:t>
            </a:r>
            <a:r>
              <a:rPr lang="en-GB" altLang="en-US" dirty="0" err="1">
                <a:latin typeface="Franklin Gothic Book" pitchFamily="34" charset="0"/>
              </a:rPr>
              <a:t>καμβάς</a:t>
            </a:r>
            <a:r>
              <a:rPr lang="en-GB" altLang="en-US" dirty="0">
                <a:latin typeface="Franklin Gothic Book" pitchFamily="34" charset="0"/>
              </a:rPr>
              <a:t> </a:t>
            </a:r>
          </a:p>
        </p:txBody>
      </p:sp>
      <p:sp>
        <p:nvSpPr>
          <p:cNvPr id="45059" name="Rectangle 8"/>
          <p:cNvSpPr>
            <a:spLocks noChangeArrowheads="1"/>
          </p:cNvSpPr>
          <p:nvPr/>
        </p:nvSpPr>
        <p:spPr bwMode="auto">
          <a:xfrm>
            <a:off x="0" y="6505575"/>
            <a:ext cx="91440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eaLnBrk="1" hangingPunct="1"/>
            <a:r>
              <a:rPr lang="el-GR" altLang="en-US" sz="1600" b="1">
                <a:latin typeface="Arial" pitchFamily="34" charset="0"/>
              </a:rPr>
              <a:t>Στρατηγικός καμβάς για εταιρείες ηλεκτρικών εξαρτημάτων</a:t>
            </a:r>
            <a:endParaRPr lang="en-US" altLang="en-US" sz="1600" b="1">
              <a:latin typeface="Arial" pitchFamily="34" charset="0"/>
            </a:endParaRPr>
          </a:p>
        </p:txBody>
      </p:sp>
      <p:pic>
        <p:nvPicPr>
          <p:cNvPr id="45063"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1196752"/>
            <a:ext cx="7878241" cy="47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69875"/>
            <a:ext cx="8229600" cy="595313"/>
          </a:xfrm>
        </p:spPr>
        <p:txBody>
          <a:bodyPr>
            <a:normAutofit fontScale="90000"/>
          </a:bodyPr>
          <a:lstStyle/>
          <a:p>
            <a:pPr eaLnBrk="1" hangingPunct="1"/>
            <a:r>
              <a:rPr lang="el-GR" altLang="en-US" dirty="0">
                <a:latin typeface="Franklin Gothic Book" pitchFamily="34" charset="0"/>
              </a:rPr>
              <a:t>Σύνοψη κεφαλαίου (1)</a:t>
            </a:r>
          </a:p>
        </p:txBody>
      </p:sp>
      <p:sp>
        <p:nvSpPr>
          <p:cNvPr id="46083" name="Content Placeholder 2"/>
          <p:cNvSpPr>
            <a:spLocks noGrp="1"/>
          </p:cNvSpPr>
          <p:nvPr>
            <p:ph sz="quarter" idx="1"/>
          </p:nvPr>
        </p:nvSpPr>
        <p:spPr>
          <a:xfrm>
            <a:off x="493713" y="1366838"/>
            <a:ext cx="8229600" cy="3970318"/>
          </a:xfrm>
        </p:spPr>
        <p:txBody>
          <a:bodyPr/>
          <a:lstStyle/>
          <a:p>
            <a:pPr marL="280988" indent="-280988" eaLnBrk="1" hangingPunct="1">
              <a:buClr>
                <a:schemeClr val="tx1"/>
              </a:buClr>
              <a:buSzTx/>
              <a:buFontTx/>
              <a:buChar char="•"/>
            </a:pPr>
            <a:r>
              <a:rPr lang="el-GR" altLang="en-US" sz="2800" dirty="0">
                <a:latin typeface="Arial" pitchFamily="34" charset="0"/>
              </a:rPr>
              <a:t>Το </a:t>
            </a:r>
            <a:r>
              <a:rPr lang="el-GR" altLang="en-US" sz="2800" b="1" dirty="0">
                <a:latin typeface="Arial" pitchFamily="34" charset="0"/>
              </a:rPr>
              <a:t>εξωτερικό περιβάλλον </a:t>
            </a:r>
            <a:r>
              <a:rPr lang="el-GR" altLang="en-US" sz="2800" dirty="0">
                <a:latin typeface="Arial" pitchFamily="34" charset="0"/>
              </a:rPr>
              <a:t>μπορεί να παρουσιαστεί ως ένα σύνολο </a:t>
            </a:r>
            <a:r>
              <a:rPr lang="el-GR" altLang="en-US" sz="2800" b="1" dirty="0">
                <a:latin typeface="Arial" pitchFamily="34" charset="0"/>
              </a:rPr>
              <a:t>τριών επιπέδων </a:t>
            </a:r>
            <a:r>
              <a:rPr lang="el-GR" altLang="en-US" sz="2800" dirty="0">
                <a:latin typeface="Arial" pitchFamily="34" charset="0"/>
              </a:rPr>
              <a:t>που περιστοιχίζουν έναν οργανισμό: το εξωτερικό επίπεδο αποτελεί το </a:t>
            </a:r>
            <a:r>
              <a:rPr lang="el-GR" altLang="en-US" sz="2800" b="1" dirty="0">
                <a:latin typeface="Arial" pitchFamily="34" charset="0"/>
              </a:rPr>
              <a:t>μακροπεριβάλλον</a:t>
            </a:r>
            <a:r>
              <a:rPr lang="el-GR" altLang="en-US" sz="2800" dirty="0">
                <a:latin typeface="Arial" pitchFamily="34" charset="0"/>
              </a:rPr>
              <a:t>, το μεσαίο επίπεδο αντιπροσωπεύει τον </a:t>
            </a:r>
            <a:r>
              <a:rPr lang="el-GR" altLang="en-US" sz="2800" b="1" dirty="0">
                <a:latin typeface="Arial" pitchFamily="34" charset="0"/>
              </a:rPr>
              <a:t>επιχειρηματικό κλάδο</a:t>
            </a:r>
            <a:r>
              <a:rPr lang="el-GR" altLang="en-US" sz="2800" dirty="0">
                <a:latin typeface="Arial" pitchFamily="34" charset="0"/>
              </a:rPr>
              <a:t>, ενώ το εσωτερικό επίπεδο αποτελείται από τις </a:t>
            </a:r>
            <a:r>
              <a:rPr lang="el-GR" altLang="en-US" sz="2800" b="1" dirty="0">
                <a:latin typeface="Arial" pitchFamily="34" charset="0"/>
              </a:rPr>
              <a:t>στρατηγικές ομάδες και τα διάφορα τμήματα αγοράς</a:t>
            </a:r>
            <a:r>
              <a:rPr lang="el-GR" altLang="en-US" sz="2800" dirty="0">
                <a:latin typeface="Arial" pitchFamily="34" charset="0"/>
              </a:rPr>
              <a:t>.</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69875"/>
            <a:ext cx="8229600" cy="595313"/>
          </a:xfrm>
        </p:spPr>
        <p:txBody>
          <a:bodyPr>
            <a:normAutofit fontScale="90000"/>
          </a:bodyPr>
          <a:lstStyle/>
          <a:p>
            <a:pPr eaLnBrk="1" hangingPunct="1"/>
            <a:r>
              <a:rPr lang="el-GR" altLang="en-US" dirty="0">
                <a:latin typeface="Franklin Gothic Book" pitchFamily="34" charset="0"/>
              </a:rPr>
              <a:t>Σύνοψη κεφαλαίου (</a:t>
            </a:r>
            <a:r>
              <a:rPr lang="en-US" altLang="en-US" dirty="0">
                <a:latin typeface="Franklin Gothic Book" pitchFamily="34" charset="0"/>
              </a:rPr>
              <a:t>2</a:t>
            </a:r>
            <a:r>
              <a:rPr lang="el-GR" altLang="en-US" dirty="0">
                <a:latin typeface="Franklin Gothic Book" pitchFamily="34" charset="0"/>
              </a:rPr>
              <a:t>)</a:t>
            </a:r>
          </a:p>
        </p:txBody>
      </p:sp>
      <p:sp>
        <p:nvSpPr>
          <p:cNvPr id="46083" name="Content Placeholder 2"/>
          <p:cNvSpPr>
            <a:spLocks noGrp="1"/>
          </p:cNvSpPr>
          <p:nvPr>
            <p:ph sz="quarter" idx="1"/>
          </p:nvPr>
        </p:nvSpPr>
        <p:spPr>
          <a:xfrm>
            <a:off x="493713" y="1366838"/>
            <a:ext cx="8229600" cy="3108543"/>
          </a:xfrm>
        </p:spPr>
        <p:txBody>
          <a:bodyPr/>
          <a:lstStyle/>
          <a:p>
            <a:pPr marL="280988" indent="-280988" eaLnBrk="1" hangingPunct="1">
              <a:buClr>
                <a:schemeClr val="tx1"/>
              </a:buClr>
              <a:buSzTx/>
              <a:buFontTx/>
              <a:buChar char="•"/>
            </a:pPr>
            <a:r>
              <a:rPr lang="el-GR" altLang="en-US" sz="2800" dirty="0">
                <a:latin typeface="Arial" pitchFamily="34" charset="0"/>
              </a:rPr>
              <a:t>Το </a:t>
            </a:r>
            <a:r>
              <a:rPr lang="el-GR" altLang="en-US" sz="2800" b="1" dirty="0">
                <a:latin typeface="Arial" pitchFamily="34" charset="0"/>
              </a:rPr>
              <a:t>μακροπεριβάλλον</a:t>
            </a:r>
            <a:r>
              <a:rPr lang="el-GR" altLang="en-US" sz="2800" dirty="0">
                <a:latin typeface="Arial" pitchFamily="34" charset="0"/>
              </a:rPr>
              <a:t> μπορεί να κατανοηθεί αποτελεσματικά με τη βοήθεια της </a:t>
            </a:r>
            <a:r>
              <a:rPr lang="el-GR" altLang="en-US" sz="2800" b="1" dirty="0">
                <a:latin typeface="Arial" pitchFamily="34" charset="0"/>
              </a:rPr>
              <a:t>ανάλυσης PESTEL</a:t>
            </a:r>
            <a:r>
              <a:rPr lang="el-GR" altLang="en-US" sz="2800" dirty="0">
                <a:latin typeface="Arial" pitchFamily="34" charset="0"/>
              </a:rPr>
              <a:t>, η οποία υποδεικνύει τους </a:t>
            </a:r>
            <a:r>
              <a:rPr lang="el-GR" altLang="en-US" sz="2800" b="1" dirty="0">
                <a:latin typeface="Arial" pitchFamily="34" charset="0"/>
              </a:rPr>
              <a:t>κρίσιμους παράγοντες αλλαγής</a:t>
            </a:r>
            <a:r>
              <a:rPr lang="el-GR" altLang="en-US" sz="2800" dirty="0">
                <a:latin typeface="Arial" pitchFamily="34" charset="0"/>
              </a:rPr>
              <a:t>. </a:t>
            </a:r>
            <a:r>
              <a:rPr lang="el-GR" altLang="en-US" sz="2800" b="1" dirty="0">
                <a:latin typeface="Arial" pitchFamily="34" charset="0"/>
              </a:rPr>
              <a:t>Εναλλακτικά σενάρια </a:t>
            </a:r>
            <a:r>
              <a:rPr lang="el-GR" altLang="en-US" sz="2800" dirty="0">
                <a:latin typeface="Arial" pitchFamily="34" charset="0"/>
              </a:rPr>
              <a:t>για το μέλλον μπορούν να δημιουργηθούν στη βάση της ενδεχόμενης μεταβολής των κρίσιμων αυτών παραγόντων.</a:t>
            </a:r>
            <a:endParaRPr lang="en-GB" altLang="en-US" sz="2800" dirty="0">
              <a:latin typeface="Arial" pitchFamily="34" charset="0"/>
            </a:endParaRPr>
          </a:p>
        </p:txBody>
      </p:sp>
    </p:spTree>
    <p:extLst>
      <p:ext uri="{BB962C8B-B14F-4D97-AF65-F5344CB8AC3E}">
        <p14:creationId xmlns:p14="http://schemas.microsoft.com/office/powerpoint/2010/main" val="138062135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a:xfrm>
            <a:off x="518864" y="385415"/>
            <a:ext cx="8229600" cy="595313"/>
          </a:xfrm>
        </p:spPr>
        <p:txBody>
          <a:bodyPr>
            <a:normAutofit fontScale="90000"/>
          </a:bodyPr>
          <a:lstStyle/>
          <a:p>
            <a:pPr eaLnBrk="1" hangingPunct="1"/>
            <a:r>
              <a:rPr lang="el-GR" altLang="en-US" dirty="0">
                <a:latin typeface="Franklin Gothic Book" pitchFamily="34" charset="0"/>
              </a:rPr>
              <a:t>Σύνοψη κεφαλαίου (</a:t>
            </a:r>
            <a:r>
              <a:rPr lang="en-US" altLang="en-US" dirty="0">
                <a:latin typeface="Franklin Gothic Book" pitchFamily="34" charset="0"/>
              </a:rPr>
              <a:t>3</a:t>
            </a:r>
            <a:r>
              <a:rPr lang="el-GR" altLang="en-US" dirty="0">
                <a:latin typeface="Franklin Gothic Book" pitchFamily="34" charset="0"/>
              </a:rPr>
              <a:t>)</a:t>
            </a:r>
          </a:p>
        </p:txBody>
      </p:sp>
      <p:sp>
        <p:nvSpPr>
          <p:cNvPr id="121859" name="Content Placeholder 2"/>
          <p:cNvSpPr>
            <a:spLocks noGrp="1"/>
          </p:cNvSpPr>
          <p:nvPr>
            <p:ph idx="4294967295"/>
          </p:nvPr>
        </p:nvSpPr>
        <p:spPr>
          <a:xfrm>
            <a:off x="467544" y="1340768"/>
            <a:ext cx="8229600" cy="4832350"/>
          </a:xfrm>
        </p:spPr>
        <p:txBody>
          <a:bodyPr/>
          <a:lstStyle/>
          <a:p>
            <a:pPr marL="280988" indent="-280988" eaLnBrk="1" hangingPunct="1">
              <a:buClr>
                <a:schemeClr val="tx1"/>
              </a:buClr>
              <a:buSzTx/>
              <a:buFontTx/>
              <a:buChar char="•"/>
            </a:pPr>
            <a:r>
              <a:rPr lang="el-GR" altLang="en-US" sz="2800" b="1" dirty="0">
                <a:latin typeface="Arial" pitchFamily="34" charset="0"/>
              </a:rPr>
              <a:t>Επιχειρηματικοί κλάδοι </a:t>
            </a:r>
            <a:r>
              <a:rPr lang="el-GR" altLang="en-US" sz="2800" dirty="0">
                <a:latin typeface="Arial" pitchFamily="34" charset="0"/>
              </a:rPr>
              <a:t>μπορούν να αναλυθούν με τη χρήση </a:t>
            </a:r>
            <a:r>
              <a:rPr lang="el-GR" altLang="en-US" sz="2800" b="1" dirty="0">
                <a:latin typeface="Arial" pitchFamily="34" charset="0"/>
              </a:rPr>
              <a:t>του μοντέλου των Πέντε Δυνάμεων του Porter (κλαδική ανάλυση)</a:t>
            </a:r>
            <a:r>
              <a:rPr lang="el-GR" altLang="en-US" sz="2800" dirty="0">
                <a:latin typeface="Arial" pitchFamily="34" charset="0"/>
              </a:rPr>
              <a:t>: (i) απειλή εισόδου νέων επιχειρήσεων, (ii) απειλή υποκατάστασης, (iii) δύναμη/ισχύς των αγοραστών, (iv) δύναμη/ισχύς των προμηθευτών, (v) ένταση του ανταγωνισμού ανάμεσα στις ήδη υπάρχουσες επιχειρήσεις του κλάδου. </a:t>
            </a:r>
            <a:r>
              <a:rPr lang="el-GR" altLang="en-US" sz="2800" b="1" dirty="0">
                <a:latin typeface="Arial" pitchFamily="34" charset="0"/>
              </a:rPr>
              <a:t>Οι Πέντε παραπάνω Δυνάμεις καθορίζουν την ελκυστικότητα ενός συγκεκριμένου κλάδου</a:t>
            </a:r>
            <a:r>
              <a:rPr lang="el-GR" altLang="en-US" sz="2800" dirty="0">
                <a:latin typeface="Arial" pitchFamily="34" charset="0"/>
              </a:rPr>
              <a:t>.</a:t>
            </a:r>
            <a:endParaRPr lang="en-US" altLang="en-US" sz="2800" dirty="0">
              <a:latin typeface="Arial"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a:xfrm>
            <a:off x="590872" y="385415"/>
            <a:ext cx="8229600" cy="595313"/>
          </a:xfrm>
        </p:spPr>
        <p:txBody>
          <a:bodyPr>
            <a:normAutofit fontScale="90000"/>
          </a:bodyPr>
          <a:lstStyle/>
          <a:p>
            <a:pPr eaLnBrk="1" hangingPunct="1"/>
            <a:r>
              <a:rPr lang="el-GR" altLang="en-US" dirty="0">
                <a:latin typeface="Franklin Gothic Book" pitchFamily="34" charset="0"/>
              </a:rPr>
              <a:t>Σύνοψη κεφαλαίου (</a:t>
            </a:r>
            <a:r>
              <a:rPr lang="en-US" altLang="en-US" dirty="0">
                <a:latin typeface="Franklin Gothic Book" pitchFamily="34" charset="0"/>
              </a:rPr>
              <a:t>4</a:t>
            </a:r>
            <a:r>
              <a:rPr lang="el-GR" altLang="en-US" dirty="0">
                <a:latin typeface="Franklin Gothic Book" pitchFamily="34" charset="0"/>
              </a:rPr>
              <a:t>)</a:t>
            </a:r>
          </a:p>
        </p:txBody>
      </p:sp>
      <p:sp>
        <p:nvSpPr>
          <p:cNvPr id="121859" name="Content Placeholder 2"/>
          <p:cNvSpPr>
            <a:spLocks noGrp="1"/>
          </p:cNvSpPr>
          <p:nvPr>
            <p:ph idx="4294967295"/>
          </p:nvPr>
        </p:nvSpPr>
        <p:spPr>
          <a:xfrm>
            <a:off x="539552" y="1366838"/>
            <a:ext cx="8229600" cy="2246312"/>
          </a:xfrm>
        </p:spPr>
        <p:txBody>
          <a:bodyPr/>
          <a:lstStyle/>
          <a:p>
            <a:pPr marL="280988" indent="-280988" eaLnBrk="1" hangingPunct="1">
              <a:buClr>
                <a:schemeClr val="tx1"/>
              </a:buClr>
              <a:buSzTx/>
              <a:buFontTx/>
              <a:buChar char="•"/>
            </a:pPr>
            <a:r>
              <a:rPr lang="el-GR" altLang="en-US" sz="2800" dirty="0">
                <a:latin typeface="Arial" pitchFamily="34" charset="0"/>
              </a:rPr>
              <a:t>Επιπλέον, οι επιχειρηματικοί κλάδοι μπορούν, επίσης, να αναλυθούν με τη βοήθεια της έννοιας των </a:t>
            </a:r>
            <a:r>
              <a:rPr lang="el-GR" altLang="en-US" sz="2800" b="1" dirty="0">
                <a:latin typeface="Arial" pitchFamily="34" charset="0"/>
              </a:rPr>
              <a:t>συμπληρωματικών επιχειρήσεων</a:t>
            </a:r>
            <a:r>
              <a:rPr lang="el-GR" altLang="en-US" sz="2800" dirty="0">
                <a:latin typeface="Arial" pitchFamily="34" charset="0"/>
              </a:rPr>
              <a:t>, καθώς και με την εξέταση του </a:t>
            </a:r>
            <a:r>
              <a:rPr lang="el-GR" altLang="en-US" sz="2800" b="1" dirty="0">
                <a:latin typeface="Arial" pitchFamily="34" charset="0"/>
              </a:rPr>
              <a:t>κύκλου ζωής ενός κλάδου</a:t>
            </a:r>
            <a:r>
              <a:rPr lang="el-GR" altLang="en-US" sz="2800" dirty="0">
                <a:latin typeface="Arial" pitchFamily="34" charset="0"/>
              </a:rPr>
              <a:t>.</a:t>
            </a:r>
            <a:endParaRPr lang="en-GB" altLang="en-US" sz="2800" dirty="0">
              <a:latin typeface="Arial" pitchFamily="34" charset="0"/>
            </a:endParaRPr>
          </a:p>
        </p:txBody>
      </p:sp>
    </p:spTree>
    <p:extLst>
      <p:ext uri="{BB962C8B-B14F-4D97-AF65-F5344CB8AC3E}">
        <p14:creationId xmlns:p14="http://schemas.microsoft.com/office/powerpoint/2010/main" val="143853220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518864" y="313408"/>
            <a:ext cx="8229600" cy="595312"/>
          </a:xfrm>
        </p:spPr>
        <p:txBody>
          <a:bodyPr>
            <a:normAutofit fontScale="90000"/>
          </a:bodyPr>
          <a:lstStyle/>
          <a:p>
            <a:pPr eaLnBrk="1" hangingPunct="1"/>
            <a:r>
              <a:rPr lang="el-GR" altLang="en-US" dirty="0">
                <a:latin typeface="Franklin Gothic Book" pitchFamily="34" charset="0"/>
              </a:rPr>
              <a:t>Σύνοψη κεφαλαίου (</a:t>
            </a:r>
            <a:r>
              <a:rPr lang="en-US" altLang="en-US" dirty="0">
                <a:latin typeface="Franklin Gothic Book" pitchFamily="34" charset="0"/>
              </a:rPr>
              <a:t>5</a:t>
            </a:r>
            <a:r>
              <a:rPr lang="el-GR" altLang="en-US" dirty="0">
                <a:latin typeface="Franklin Gothic Book" pitchFamily="34" charset="0"/>
              </a:rPr>
              <a:t>)</a:t>
            </a:r>
          </a:p>
        </p:txBody>
      </p:sp>
      <p:sp>
        <p:nvSpPr>
          <p:cNvPr id="5" name="Content Placeholder 2"/>
          <p:cNvSpPr>
            <a:spLocks noGrp="1"/>
          </p:cNvSpPr>
          <p:nvPr>
            <p:ph sz="quarter" idx="1"/>
          </p:nvPr>
        </p:nvSpPr>
        <p:spPr>
          <a:xfrm>
            <a:off x="493713" y="1368425"/>
            <a:ext cx="8229600" cy="4056495"/>
          </a:xfrm>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80988" indent="-280988" eaLnBrk="1" hangingPunct="1">
              <a:buClr>
                <a:schemeClr val="tx1"/>
              </a:buClr>
              <a:buSzTx/>
              <a:buFontTx/>
              <a:buChar char="•"/>
            </a:pPr>
            <a:r>
              <a:rPr lang="el-GR" altLang="el-GR" sz="2800" b="1" dirty="0">
                <a:latin typeface="Arial" pitchFamily="34" charset="0"/>
              </a:rPr>
              <a:t>Σε επίπεδο αγοράς</a:t>
            </a:r>
            <a:r>
              <a:rPr lang="el-GR" altLang="el-GR" sz="2800" dirty="0">
                <a:latin typeface="Arial" pitchFamily="34" charset="0"/>
              </a:rPr>
              <a:t>, η ανάλυση των στρατηγικών ομάδων, η ανάλυση των τμημάτων αγοράς, καθώς και ο στρατηγικός καμβάς μπορούν να βοηθήσουν στην αναγνώριση στρατηγικών κενών ή ευκαιριών.</a:t>
            </a:r>
          </a:p>
          <a:p>
            <a:pPr marL="280988" indent="-280988" eaLnBrk="1" hangingPunct="1">
              <a:buClr>
                <a:schemeClr val="tx1"/>
              </a:buClr>
              <a:buSzTx/>
              <a:buFontTx/>
              <a:buChar char="•"/>
            </a:pPr>
            <a:r>
              <a:rPr lang="el-GR" altLang="el-GR" sz="2800" dirty="0">
                <a:latin typeface="Arial" pitchFamily="34" charset="0"/>
              </a:rPr>
              <a:t>Οι στρατηγικές των </a:t>
            </a:r>
            <a:r>
              <a:rPr lang="el-GR" altLang="el-GR" sz="2800" b="1" dirty="0">
                <a:latin typeface="Arial" pitchFamily="34" charset="0"/>
              </a:rPr>
              <a:t>Γαλάζιων Ωκεανών </a:t>
            </a:r>
            <a:r>
              <a:rPr lang="el-GR" altLang="el-GR" sz="2800" dirty="0">
                <a:latin typeface="Arial" pitchFamily="34" charset="0"/>
              </a:rPr>
              <a:t>βοηθούν στην αποφυγή των </a:t>
            </a:r>
            <a:r>
              <a:rPr lang="el-GR" altLang="el-GR" sz="2800" b="1" dirty="0">
                <a:latin typeface="Arial" pitchFamily="34" charset="0"/>
              </a:rPr>
              <a:t>Ερυθρών Ωκεανών</a:t>
            </a:r>
            <a:r>
              <a:rPr lang="el-GR" altLang="el-GR" sz="2800" dirty="0">
                <a:latin typeface="Arial" pitchFamily="34" charset="0"/>
              </a:rPr>
              <a:t>, στους οποίους εμφανίζεται έντονος ανταγωνισμός και χαμηλή κερδοφορία.</a:t>
            </a:r>
            <a:endParaRPr lang="en-GB" altLang="el-GR" sz="2800" dirty="0">
              <a:latin typeface="Arial" pitchFamily="34"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περιεχομένου"/>
          <p:cNvSpPr txBox="1">
            <a:spLocks noGrp="1"/>
          </p:cNvSpPr>
          <p:nvPr>
            <p:ph sz="quarter" idx="1"/>
          </p:nvPr>
        </p:nvSpPr>
        <p:spPr>
          <a:xfrm>
            <a:off x="755576" y="1772915"/>
            <a:ext cx="7772400" cy="2016125"/>
          </a:xfrm>
          <a:ln>
            <a:solidFill>
              <a:schemeClr val="accent6">
                <a:lumMod val="75000"/>
              </a:schemeClr>
            </a:solidFill>
          </a:ln>
        </p:spPr>
        <p:txBody>
          <a:bodyPr>
            <a:spAutoFit/>
          </a:bodyPr>
          <a:lstStyle/>
          <a:p>
            <a:pPr algn="ctr">
              <a:buFont typeface="Wingdings 2" pitchFamily="18" charset="2"/>
              <a:buNone/>
            </a:pPr>
            <a:r>
              <a:rPr lang="el-GR" sz="2400">
                <a:solidFill>
                  <a:srgbClr val="1C4853"/>
                </a:solidFill>
                <a:latin typeface="Calibri" pitchFamily="34" charset="0"/>
                <a:ea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a:solidFill>
                <a:srgbClr val="1C4853"/>
              </a:solidFill>
              <a:latin typeface="Calibri" pitchFamily="34" charset="0"/>
              <a:ea typeface="Calibri" pitchFamily="34" charset="0"/>
              <a:cs typeface="Calibri" pitchFamily="34" charset="0"/>
            </a:endParaRPr>
          </a:p>
          <a:p>
            <a:pPr algn="ctr">
              <a:buFont typeface="Wingdings 2" pitchFamily="18" charset="2"/>
              <a:buNone/>
            </a:pPr>
            <a:r>
              <a:rPr lang="el-GR" sz="2400">
                <a:solidFill>
                  <a:srgbClr val="1C4853"/>
                </a:solidFill>
                <a:latin typeface="Calibri" pitchFamily="34" charset="0"/>
                <a:ea typeface="Calibri" pitchFamily="34" charset="0"/>
                <a:cs typeface="Calibri" pitchFamily="34" charset="0"/>
              </a:rPr>
              <a:t>(που έχει κυρωθεί με τον Ν. 100/1975)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323850" y="266700"/>
            <a:ext cx="84963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600">
                <a:solidFill>
                  <a:schemeClr val="tx1"/>
                </a:solidFill>
                <a:latin typeface="Calibri" pitchFamily="34" charset="0"/>
              </a:defRPr>
            </a:lvl2pPr>
            <a:lvl3pPr marL="1143000" indent="-228600">
              <a:defRPr sz="2600">
                <a:solidFill>
                  <a:schemeClr val="tx1"/>
                </a:solidFill>
                <a:latin typeface="Calibri" pitchFamily="34" charset="0"/>
              </a:defRPr>
            </a:lvl3pPr>
            <a:lvl4pPr marL="1600200" indent="-228600">
              <a:defRPr sz="2600">
                <a:solidFill>
                  <a:schemeClr val="tx1"/>
                </a:solidFill>
                <a:latin typeface="Calibri" pitchFamily="34" charset="0"/>
              </a:defRPr>
            </a:lvl4pPr>
            <a:lvl5pPr marL="2057400" indent="-228600">
              <a:defRPr sz="2600">
                <a:solidFill>
                  <a:schemeClr val="tx1"/>
                </a:solidFill>
                <a:latin typeface="Calibri" pitchFamily="34" charset="0"/>
              </a:defRPr>
            </a:lvl5pPr>
            <a:lvl6pPr marL="2514600" indent="-228600" eaLnBrk="0" fontAlgn="base" hangingPunct="0">
              <a:spcBef>
                <a:spcPct val="0"/>
              </a:spcBef>
              <a:spcAft>
                <a:spcPct val="0"/>
              </a:spcAft>
              <a:defRPr sz="2600">
                <a:solidFill>
                  <a:schemeClr val="tx1"/>
                </a:solidFill>
                <a:latin typeface="Calibri" pitchFamily="34" charset="0"/>
              </a:defRPr>
            </a:lvl6pPr>
            <a:lvl7pPr marL="2971800" indent="-228600" eaLnBrk="0" fontAlgn="base" hangingPunct="0">
              <a:spcBef>
                <a:spcPct val="0"/>
              </a:spcBef>
              <a:spcAft>
                <a:spcPct val="0"/>
              </a:spcAft>
              <a:defRPr sz="2600">
                <a:solidFill>
                  <a:schemeClr val="tx1"/>
                </a:solidFill>
                <a:latin typeface="Calibri" pitchFamily="34" charset="0"/>
              </a:defRPr>
            </a:lvl7pPr>
            <a:lvl8pPr marL="3429000" indent="-228600" eaLnBrk="0" fontAlgn="base" hangingPunct="0">
              <a:spcBef>
                <a:spcPct val="0"/>
              </a:spcBef>
              <a:spcAft>
                <a:spcPct val="0"/>
              </a:spcAft>
              <a:defRPr sz="2600">
                <a:solidFill>
                  <a:schemeClr val="tx1"/>
                </a:solidFill>
                <a:latin typeface="Calibri" pitchFamily="34" charset="0"/>
              </a:defRPr>
            </a:lvl8pPr>
            <a:lvl9pPr marL="3886200" indent="-228600" eaLnBrk="0" fontAlgn="base" hangingPunct="0">
              <a:spcBef>
                <a:spcPct val="0"/>
              </a:spcBef>
              <a:spcAft>
                <a:spcPct val="0"/>
              </a:spcAft>
              <a:defRPr sz="2600">
                <a:solidFill>
                  <a:schemeClr val="tx1"/>
                </a:solidFill>
                <a:latin typeface="Calibri" pitchFamily="34" charset="0"/>
              </a:defRPr>
            </a:lvl9pPr>
          </a:lstStyle>
          <a:p>
            <a:pPr eaLnBrk="1" hangingPunct="1"/>
            <a:r>
              <a:rPr lang="el-GR" altLang="en-US" sz="3600" dirty="0">
                <a:solidFill>
                  <a:schemeClr val="tx2"/>
                </a:solidFill>
                <a:latin typeface="Franklin Gothic Book" pitchFamily="34" charset="0"/>
              </a:rPr>
              <a:t>Επίπεδα του εξωτερικού (επιχειρηματικού) περιβάλλοντος</a:t>
            </a:r>
            <a:endParaRPr lang="en-GB" altLang="en-US" sz="3600" dirty="0">
              <a:solidFill>
                <a:schemeClr val="tx2"/>
              </a:solidFill>
              <a:latin typeface="Franklin Gothic Book" pitchFamily="34" charset="0"/>
            </a:endParaRPr>
          </a:p>
        </p:txBody>
      </p:sp>
      <p:pic>
        <p:nvPicPr>
          <p:cNvPr id="11269"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0403" y="1665320"/>
            <a:ext cx="6847981" cy="46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4"/>
          <p:cNvSpPr>
            <a:spLocks noGrp="1"/>
          </p:cNvSpPr>
          <p:nvPr>
            <p:ph type="title"/>
          </p:nvPr>
        </p:nvSpPr>
        <p:spPr>
          <a:xfrm>
            <a:off x="457200" y="269875"/>
            <a:ext cx="8229600" cy="595313"/>
          </a:xfrm>
        </p:spPr>
        <p:txBody>
          <a:bodyPr>
            <a:normAutofit fontScale="90000"/>
          </a:bodyPr>
          <a:lstStyle/>
          <a:p>
            <a:pPr eaLnBrk="1" hangingPunct="1"/>
            <a:r>
              <a:rPr lang="en-GB" altLang="en-US" dirty="0" err="1"/>
              <a:t>Μοντέλο</a:t>
            </a:r>
            <a:r>
              <a:rPr lang="en-GB" altLang="en-US" dirty="0"/>
              <a:t> PESTEL</a:t>
            </a:r>
            <a:r>
              <a:rPr lang="el-GR" altLang="en-US" dirty="0"/>
              <a:t> </a:t>
            </a:r>
            <a:r>
              <a:rPr lang="en-GB" altLang="en-US" dirty="0"/>
              <a:t>(1)</a:t>
            </a:r>
          </a:p>
        </p:txBody>
      </p:sp>
      <p:sp>
        <p:nvSpPr>
          <p:cNvPr id="12291" name="Content Placeholder 5"/>
          <p:cNvSpPr>
            <a:spLocks noGrp="1"/>
          </p:cNvSpPr>
          <p:nvPr>
            <p:ph sz="quarter" idx="1"/>
          </p:nvPr>
        </p:nvSpPr>
        <p:spPr>
          <a:xfrm>
            <a:off x="231775" y="1163638"/>
            <a:ext cx="8912225" cy="5303837"/>
          </a:xfrm>
        </p:spPr>
        <p:txBody>
          <a:bodyPr/>
          <a:lstStyle/>
          <a:p>
            <a:pPr marL="6350" indent="-6350" eaLnBrk="1" hangingPunct="1">
              <a:buFont typeface="Wingdings 2" pitchFamily="18" charset="2"/>
              <a:buNone/>
            </a:pPr>
            <a:r>
              <a:rPr lang="el-GR" altLang="en-US" sz="2800" dirty="0">
                <a:latin typeface="Arial" pitchFamily="34" charset="0"/>
              </a:rPr>
              <a:t>	</a:t>
            </a:r>
            <a:r>
              <a:rPr lang="el-GR" altLang="en-US" sz="2800" u="sng" dirty="0">
                <a:latin typeface="Arial" pitchFamily="34" charset="0"/>
              </a:rPr>
              <a:t>Το μοντέλο PESTEL ομαδοποιεί τους παράγοντες του εξωτερικού περιβάλλοντος σε έξι βασικές κατηγορίες</a:t>
            </a:r>
            <a:r>
              <a:rPr lang="el-GR" altLang="en-US" sz="2800" dirty="0">
                <a:latin typeface="Arial" pitchFamily="34" charset="0"/>
              </a:rPr>
              <a:t>:</a:t>
            </a:r>
          </a:p>
          <a:p>
            <a:pPr marL="6350" indent="-6350" eaLnBrk="1" hangingPunct="1">
              <a:buFont typeface="Wingdings 2" pitchFamily="18" charset="2"/>
              <a:buNone/>
            </a:pPr>
            <a:r>
              <a:rPr lang="el-GR" altLang="en-US" sz="2800" dirty="0">
                <a:latin typeface="Arial" pitchFamily="34" charset="0"/>
              </a:rPr>
              <a:t>1. Πολιτική (</a:t>
            </a:r>
            <a:r>
              <a:rPr lang="el-GR" altLang="en-US" sz="2800" b="1" dirty="0" err="1">
                <a:latin typeface="Arial" pitchFamily="34" charset="0"/>
              </a:rPr>
              <a:t>P</a:t>
            </a:r>
            <a:r>
              <a:rPr lang="el-GR" altLang="en-US" sz="2800" dirty="0" err="1">
                <a:latin typeface="Arial" pitchFamily="34" charset="0"/>
              </a:rPr>
              <a:t>olitical</a:t>
            </a:r>
            <a:r>
              <a:rPr lang="el-GR" altLang="en-US" sz="2800" dirty="0">
                <a:latin typeface="Arial" pitchFamily="34" charset="0"/>
              </a:rPr>
              <a:t>), 2. Οικονομία (</a:t>
            </a:r>
            <a:r>
              <a:rPr lang="el-GR" altLang="en-US" sz="2800" b="1" dirty="0" err="1">
                <a:latin typeface="Arial" pitchFamily="34" charset="0"/>
              </a:rPr>
              <a:t>E</a:t>
            </a:r>
            <a:r>
              <a:rPr lang="el-GR" altLang="en-US" sz="2800" dirty="0" err="1">
                <a:latin typeface="Arial" pitchFamily="34" charset="0"/>
              </a:rPr>
              <a:t>conomic</a:t>
            </a:r>
            <a:r>
              <a:rPr lang="el-GR" altLang="en-US" sz="2800" dirty="0">
                <a:latin typeface="Arial" pitchFamily="34" charset="0"/>
              </a:rPr>
              <a:t>)</a:t>
            </a:r>
          </a:p>
          <a:p>
            <a:pPr marL="6350" indent="-6350" eaLnBrk="1" hangingPunct="1">
              <a:buFont typeface="Wingdings 2" pitchFamily="18" charset="2"/>
              <a:buNone/>
            </a:pPr>
            <a:r>
              <a:rPr lang="el-GR" altLang="en-US" sz="2800" dirty="0">
                <a:latin typeface="Arial" pitchFamily="34" charset="0"/>
              </a:rPr>
              <a:t>	3. Κοινωνία (</a:t>
            </a:r>
            <a:r>
              <a:rPr lang="el-GR" altLang="en-US" sz="2800" b="1" dirty="0" err="1">
                <a:latin typeface="Arial" pitchFamily="34" charset="0"/>
              </a:rPr>
              <a:t>S</a:t>
            </a:r>
            <a:r>
              <a:rPr lang="el-GR" altLang="en-US" sz="2800" dirty="0" err="1">
                <a:latin typeface="Arial" pitchFamily="34" charset="0"/>
              </a:rPr>
              <a:t>ocial</a:t>
            </a:r>
            <a:r>
              <a:rPr lang="el-GR" altLang="en-US" sz="2800" dirty="0">
                <a:latin typeface="Arial" pitchFamily="34" charset="0"/>
              </a:rPr>
              <a:t>), 4.Τεχνολογία (</a:t>
            </a:r>
            <a:r>
              <a:rPr lang="el-GR" altLang="en-US" sz="2800" b="1" dirty="0" err="1">
                <a:latin typeface="Arial" pitchFamily="34" charset="0"/>
              </a:rPr>
              <a:t>T</a:t>
            </a:r>
            <a:r>
              <a:rPr lang="el-GR" altLang="en-US" sz="2800" dirty="0" err="1">
                <a:latin typeface="Arial" pitchFamily="34" charset="0"/>
              </a:rPr>
              <a:t>echnological</a:t>
            </a:r>
            <a:r>
              <a:rPr lang="el-GR" altLang="en-US" sz="2800" dirty="0">
                <a:latin typeface="Arial" pitchFamily="34" charset="0"/>
              </a:rPr>
              <a:t>)</a:t>
            </a:r>
          </a:p>
          <a:p>
            <a:pPr marL="6350" indent="-6350" eaLnBrk="1" hangingPunct="1">
              <a:buFont typeface="Wingdings 2" pitchFamily="18" charset="2"/>
              <a:buNone/>
            </a:pPr>
            <a:r>
              <a:rPr lang="el-GR" altLang="en-US" sz="2800" dirty="0">
                <a:latin typeface="Arial" pitchFamily="34" charset="0"/>
              </a:rPr>
              <a:t>5. Οικολογία (</a:t>
            </a:r>
            <a:r>
              <a:rPr lang="el-GR" altLang="en-US" sz="2800" b="1" dirty="0" err="1">
                <a:latin typeface="Arial" pitchFamily="34" charset="0"/>
              </a:rPr>
              <a:t>E</a:t>
            </a:r>
            <a:r>
              <a:rPr lang="el-GR" altLang="en-US" sz="2800" dirty="0" err="1">
                <a:latin typeface="Arial" pitchFamily="34" charset="0"/>
              </a:rPr>
              <a:t>cological</a:t>
            </a:r>
            <a:r>
              <a:rPr lang="el-GR" altLang="en-US" sz="2800" dirty="0">
                <a:latin typeface="Arial" pitchFamily="34" charset="0"/>
              </a:rPr>
              <a:t>),</a:t>
            </a:r>
            <a:endParaRPr lang="en-US" altLang="en-US" sz="2800" dirty="0">
              <a:latin typeface="Arial" pitchFamily="34" charset="0"/>
            </a:endParaRPr>
          </a:p>
          <a:p>
            <a:pPr marL="6350" indent="-6350" eaLnBrk="1" hangingPunct="1">
              <a:buFont typeface="Wingdings 2" pitchFamily="18" charset="2"/>
              <a:buNone/>
            </a:pPr>
            <a:r>
              <a:rPr lang="el-GR" altLang="en-US" sz="2800" dirty="0">
                <a:latin typeface="Arial" pitchFamily="34" charset="0"/>
              </a:rPr>
              <a:t>6. Νομικό περιβάλλον (</a:t>
            </a:r>
            <a:r>
              <a:rPr lang="el-GR" altLang="en-US" sz="2800" b="1" dirty="0" err="1">
                <a:latin typeface="Arial" pitchFamily="34" charset="0"/>
              </a:rPr>
              <a:t>L</a:t>
            </a:r>
            <a:r>
              <a:rPr lang="el-GR" altLang="en-US" sz="2800" dirty="0" err="1">
                <a:latin typeface="Arial" pitchFamily="34" charset="0"/>
              </a:rPr>
              <a:t>egal</a:t>
            </a:r>
            <a:r>
              <a:rPr lang="el-GR" altLang="en-US" sz="2800" dirty="0">
                <a:latin typeface="Arial" pitchFamily="34" charset="0"/>
              </a:rPr>
              <a:t>)</a:t>
            </a:r>
          </a:p>
          <a:p>
            <a:pPr marL="6350" indent="-6350" eaLnBrk="1" hangingPunct="1">
              <a:buFont typeface="Wingdings 2" pitchFamily="18" charset="2"/>
              <a:buNone/>
            </a:pPr>
            <a:r>
              <a:rPr lang="el-GR" altLang="en-US" sz="2800" dirty="0">
                <a:latin typeface="Arial" pitchFamily="34" charset="0"/>
              </a:rPr>
              <a:t>	</a:t>
            </a:r>
          </a:p>
          <a:p>
            <a:pPr marL="6350" indent="-6350" eaLnBrk="1" hangingPunct="1">
              <a:buFont typeface="Wingdings 2" pitchFamily="18" charset="2"/>
              <a:buNone/>
            </a:pPr>
            <a:r>
              <a:rPr lang="el-GR" altLang="en-US" sz="2800" dirty="0">
                <a:latin typeface="Arial" pitchFamily="34" charset="0"/>
              </a:rPr>
              <a:t>Το μοντέλο PESTEL οδηγεί στη δημιουργία μιας λίστας με σημαντικούς παράγοντες που ενδέχεται να επηρεάζουν τη στρατηγική. Είναι σημαντική η αξιολόγηση της επίδρασης </a:t>
            </a:r>
            <a:r>
              <a:rPr lang="en-US" altLang="en-US" sz="2800" dirty="0">
                <a:latin typeface="Arial" pitchFamily="34" charset="0"/>
              </a:rPr>
              <a:t>τ</a:t>
            </a:r>
            <a:r>
              <a:rPr lang="el-GR" altLang="en-US" sz="2800" dirty="0">
                <a:latin typeface="Arial" pitchFamily="34" charset="0"/>
              </a:rPr>
              <a:t>ου κάθε παράγοντα.</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69875"/>
            <a:ext cx="8229600" cy="595313"/>
          </a:xfrm>
        </p:spPr>
        <p:txBody>
          <a:bodyPr>
            <a:normAutofit fontScale="90000"/>
          </a:bodyPr>
          <a:lstStyle/>
          <a:p>
            <a:pPr eaLnBrk="1" hangingPunct="1"/>
            <a:r>
              <a:rPr lang="el-GR" altLang="en-US" dirty="0">
                <a:latin typeface="Franklin Gothic Book" pitchFamily="34" charset="0"/>
              </a:rPr>
              <a:t>Μοντέλο PESTEL </a:t>
            </a:r>
            <a:r>
              <a:rPr lang="en-GB" altLang="en-US" dirty="0">
                <a:latin typeface="Franklin Gothic Book" pitchFamily="34" charset="0"/>
              </a:rPr>
              <a:t>(2)</a:t>
            </a:r>
          </a:p>
        </p:txBody>
      </p:sp>
      <p:sp>
        <p:nvSpPr>
          <p:cNvPr id="13315" name="Content Placeholder 2"/>
          <p:cNvSpPr>
            <a:spLocks noGrp="1"/>
          </p:cNvSpPr>
          <p:nvPr>
            <p:ph sz="quarter" idx="1"/>
          </p:nvPr>
        </p:nvSpPr>
        <p:spPr>
          <a:xfrm>
            <a:off x="250825" y="1358900"/>
            <a:ext cx="8893175" cy="4975225"/>
          </a:xfrm>
        </p:spPr>
        <p:txBody>
          <a:bodyPr>
            <a:normAutofit/>
          </a:bodyPr>
          <a:lstStyle/>
          <a:p>
            <a:pPr marL="288925" indent="-288925" eaLnBrk="1" hangingPunct="1">
              <a:spcBef>
                <a:spcPct val="15000"/>
              </a:spcBef>
              <a:buClr>
                <a:schemeClr val="tx1"/>
              </a:buClr>
              <a:buSzTx/>
              <a:buFontTx/>
              <a:buChar char="•"/>
            </a:pPr>
            <a:r>
              <a:rPr lang="el-GR" altLang="en-US" b="1" i="1" dirty="0">
                <a:latin typeface="Arial" pitchFamily="34" charset="0"/>
              </a:rPr>
              <a:t>Πολιτικοί παράγοντες: </a:t>
            </a:r>
            <a:r>
              <a:rPr lang="el-GR" altLang="en-US" dirty="0">
                <a:latin typeface="Arial" pitchFamily="34" charset="0"/>
              </a:rPr>
              <a:t>Ο </a:t>
            </a:r>
            <a:r>
              <a:rPr lang="el-GR" altLang="en-US" b="1" i="1" dirty="0">
                <a:latin typeface="Arial" pitchFamily="34" charset="0"/>
              </a:rPr>
              <a:t>άμεσος ρόλος του κράτους</a:t>
            </a:r>
            <a:r>
              <a:rPr lang="el-GR" altLang="en-US" i="1" dirty="0">
                <a:latin typeface="Arial" pitchFamily="34" charset="0"/>
              </a:rPr>
              <a:t>, π.χ. ως ιδιοκτήτης, πελάτης ή προμηθευτής επιχειρήσεων.</a:t>
            </a:r>
          </a:p>
          <a:p>
            <a:pPr marL="288925" indent="-288925" eaLnBrk="1" hangingPunct="1">
              <a:spcBef>
                <a:spcPct val="15000"/>
              </a:spcBef>
              <a:buClr>
                <a:schemeClr val="tx1"/>
              </a:buClr>
              <a:buSzTx/>
              <a:buFontTx/>
              <a:buNone/>
            </a:pPr>
            <a:r>
              <a:rPr lang="el-GR" altLang="en-US" b="1" i="1" dirty="0">
                <a:latin typeface="Arial" pitchFamily="34" charset="0"/>
              </a:rPr>
              <a:t>	Πολιτική έκθεση </a:t>
            </a:r>
            <a:r>
              <a:rPr lang="el-GR" altLang="en-US" dirty="0">
                <a:latin typeface="Arial" pitchFamily="34" charset="0"/>
              </a:rPr>
              <a:t>σε κυβερνητικές πολιτικές, ομάδες συμφερόντων, φορολογικές μεταβολές, κανονισμούς  εμπορίου με τρίτες χώρες, πολιτικό κίνδυνο σε ξένες αγορές, δομικές αλλαγές (π.χ. διεύρυνση ΕΕ).</a:t>
            </a:r>
          </a:p>
          <a:p>
            <a:pPr marL="288925" indent="-288925" eaLnBrk="1" hangingPunct="1">
              <a:spcBef>
                <a:spcPct val="15000"/>
              </a:spcBef>
              <a:buClr>
                <a:schemeClr val="tx1"/>
              </a:buClr>
              <a:buSzTx/>
              <a:buFontTx/>
              <a:buChar char="•"/>
            </a:pPr>
            <a:r>
              <a:rPr lang="el-GR" altLang="en-US" b="1" i="1" dirty="0">
                <a:latin typeface="Arial" pitchFamily="34" charset="0"/>
              </a:rPr>
              <a:t>Οικονομικοί παράγοντες:  </a:t>
            </a:r>
            <a:r>
              <a:rPr lang="el-GR" altLang="en-US" dirty="0">
                <a:latin typeface="Arial" pitchFamily="34" charset="0"/>
              </a:rPr>
              <a:t>Ο ρόλος μάκρο-οικονομικών παραγόντων. Περιλαμβάνει επιχειρηματικούς κύκλους, επιτόκια, διαθέσιμο εισόδημα, συναλλαγματικές ισοτιμίες, ποσοστά ανεργίας, διαφορετικούς δείκτες ανάπτυξης ανά την υφήλιο.</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69875"/>
            <a:ext cx="8229600" cy="595313"/>
          </a:xfrm>
        </p:spPr>
        <p:txBody>
          <a:bodyPr>
            <a:normAutofit fontScale="90000"/>
          </a:bodyPr>
          <a:lstStyle/>
          <a:p>
            <a:r>
              <a:rPr lang="en-GB" altLang="en-US" dirty="0" err="1"/>
              <a:t>Μοντέλο</a:t>
            </a:r>
            <a:r>
              <a:rPr lang="en-GB" altLang="en-US" dirty="0"/>
              <a:t> PESTEL</a:t>
            </a:r>
            <a:r>
              <a:rPr lang="el-GR" altLang="en-US" dirty="0"/>
              <a:t> </a:t>
            </a:r>
            <a:r>
              <a:rPr lang="en-GB" altLang="en-US" dirty="0"/>
              <a:t>(3)</a:t>
            </a:r>
          </a:p>
        </p:txBody>
      </p:sp>
      <p:pic>
        <p:nvPicPr>
          <p:cNvPr id="14343"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669" y="904068"/>
            <a:ext cx="7427566" cy="51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Title 1"/>
          <p:cNvSpPr>
            <a:spLocks noGrp="1"/>
          </p:cNvSpPr>
          <p:nvPr>
            <p:ph type="title"/>
          </p:nvPr>
        </p:nvSpPr>
        <p:spPr>
          <a:xfrm>
            <a:off x="457200" y="269875"/>
            <a:ext cx="8229600" cy="595313"/>
          </a:xfrm>
        </p:spPr>
        <p:txBody>
          <a:bodyPr>
            <a:normAutofit fontScale="90000"/>
          </a:bodyPr>
          <a:lstStyle/>
          <a:p>
            <a:r>
              <a:rPr lang="en-GB" altLang="en-US" dirty="0" err="1"/>
              <a:t>Μοντέλο</a:t>
            </a:r>
            <a:r>
              <a:rPr lang="en-GB" altLang="en-US" dirty="0"/>
              <a:t> PESTEL</a:t>
            </a:r>
            <a:r>
              <a:rPr lang="el-GR" altLang="en-US" dirty="0"/>
              <a:t> </a:t>
            </a:r>
            <a:r>
              <a:rPr lang="en-GB" altLang="en-US" dirty="0"/>
              <a:t>(4)</a:t>
            </a:r>
          </a:p>
        </p:txBody>
      </p:sp>
      <p:sp>
        <p:nvSpPr>
          <p:cNvPr id="15362" name="Content Placeholder 2"/>
          <p:cNvSpPr>
            <a:spLocks noGrp="1"/>
          </p:cNvSpPr>
          <p:nvPr>
            <p:ph sz="quarter" idx="1"/>
          </p:nvPr>
        </p:nvSpPr>
        <p:spPr>
          <a:xfrm>
            <a:off x="250825" y="1346200"/>
            <a:ext cx="8820150" cy="4875213"/>
          </a:xfrm>
        </p:spPr>
        <p:txBody>
          <a:bodyPr/>
          <a:lstStyle/>
          <a:p>
            <a:pPr eaLnBrk="1" hangingPunct="1">
              <a:buClr>
                <a:schemeClr val="tx1"/>
              </a:buClr>
              <a:buSzTx/>
              <a:buFontTx/>
              <a:buChar char="•"/>
            </a:pPr>
            <a:r>
              <a:rPr lang="el-GR" altLang="en-US" sz="2800" b="1">
                <a:latin typeface="Arial" pitchFamily="34" charset="0"/>
              </a:rPr>
              <a:t>Κοινωνικοί παράγοντες</a:t>
            </a:r>
            <a:r>
              <a:rPr lang="el-GR" altLang="en-US" sz="2800">
                <a:latin typeface="Arial" pitchFamily="34" charset="0"/>
              </a:rPr>
              <a:t>: Περιλαμβάνει γενικότερες μεταβολές στην κουλτούρα των πολιτών και στα δημογραφικά χαρακτηριστικά. Για παράδειγμα, η γήρανση του πληθυσμού, η κατανομή του εισοδήματος, οι αλλαγές του τρόπου ζωής, ο καταναλωτισμός, οι μεταβολές στη μόδα.</a:t>
            </a:r>
          </a:p>
          <a:p>
            <a:pPr eaLnBrk="1" hangingPunct="1">
              <a:buClr>
                <a:schemeClr val="tx1"/>
              </a:buClr>
              <a:buSzTx/>
              <a:buFontTx/>
              <a:buChar char="•"/>
            </a:pPr>
            <a:r>
              <a:rPr lang="el-GR" altLang="en-US" sz="2800" b="1" i="1">
                <a:latin typeface="Arial" pitchFamily="34" charset="0"/>
              </a:rPr>
              <a:t>Τεχνολογικοί παράγοντες:</a:t>
            </a:r>
            <a:r>
              <a:rPr lang="el-GR" altLang="en-US" sz="2800">
                <a:latin typeface="Arial" pitchFamily="34" charset="0"/>
              </a:rPr>
              <a:t> Περιλαμβάνει νέες εξελίξεις στην τεχνολογία, νέες ευρεσιτεχνίες, νέες ανακαλύψεις. Για παράδειγμα, η ανάπτυξη του διαδικτύου, η νανοτεχνολογία, η </a:t>
            </a:r>
            <a:r>
              <a:rPr lang="en-US" altLang="en-US" sz="2800">
                <a:latin typeface="Arial" pitchFamily="34" charset="0"/>
              </a:rPr>
              <a:t>ά</a:t>
            </a:r>
            <a:r>
              <a:rPr lang="el-GR" altLang="en-US" sz="2800">
                <a:latin typeface="Arial" pitchFamily="34" charset="0"/>
              </a:rPr>
              <a:t>ανάπτυξη νέων υλικών, η τρισδιάστατη εκτύπωση.</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224&quot;&gt;&lt;/object&gt;&lt;object type=&quot;2&quot; unique_id=&quot;10225&quot;&gt;&lt;object type=&quot;3&quot; unique_id=&quot;10228&quot;&gt;&lt;property id=&quot;20148&quot; value=&quot;5&quot;/&gt;&lt;property id=&quot;20300&quot; value=&quot;Slide 1&quot;/&gt;&lt;property id=&quot;20307&quot; value=&quot;261&quot;/&gt;&lt;/object&gt;&lt;object type=&quot;3&quot; unique_id=&quot;10229&quot;&gt;&lt;property id=&quot;20148&quot; value=&quot;5&quot;/&gt;&lt;property id=&quot;20300&quot; value=&quot;Slide 2 - &amp;quot;Learning outcomes (1)&amp;quot;&quot;/&gt;&lt;property id=&quot;20307&quot; value=&quot;263&quot;/&gt;&lt;/object&gt;&lt;object type=&quot;3&quot; unique_id=&quot;10230&quot;&gt;&lt;property id=&quot;20148&quot; value=&quot;5&quot;/&gt;&lt;property id=&quot;20300&quot; value=&quot;Slide 3 - &amp;quot;Learning outcomes (2)&amp;quot;&quot;/&gt;&lt;property id=&quot;20307&quot; value=&quot;265&quot;/&gt;&lt;/object&gt;&lt;object type=&quot;3&quot; unique_id=&quot;10231&quot;&gt;&lt;property id=&quot;20148&quot; value=&quot;5&quot;/&gt;&lt;property id=&quot;20300&quot; value=&quot;Slide 4&quot;/&gt;&lt;property id=&quot;20307&quot; value=&quot;267&quot;/&gt;&lt;/object&gt;&lt;object type=&quot;3&quot; unique_id=&quot;10232&quot;&gt;&lt;property id=&quot;20148&quot; value=&quot;5&quot;/&gt;&lt;property id=&quot;20300&quot; value=&quot;Slide 5 - &amp;quot;The PESTEL framework (1)&amp;quot;&quot;/&gt;&lt;property id=&quot;20307&quot; value=&quot;268&quot;/&gt;&lt;/object&gt;&lt;object type=&quot;3&quot; unique_id=&quot;10233&quot;&gt;&lt;property id=&quot;20148&quot; value=&quot;5&quot;/&gt;&lt;property id=&quot;20300&quot; value=&quot;Slide 6 - &amp;quot;The PESTEL framework (2)&amp;quot;&quot;/&gt;&lt;property id=&quot;20307&quot; value=&quot;270&quot;/&gt;&lt;/object&gt;&lt;object type=&quot;3&quot; unique_id=&quot;10234&quot;&gt;&lt;property id=&quot;20148&quot; value=&quot;5&quot;/&gt;&lt;property id=&quot;20300&quot; value=&quot;Slide 10 - &amp;quot;Key drivers of change&amp;quot;&quot;/&gt;&lt;property id=&quot;20307&quot; value=&quot;308&quot;/&gt;&lt;/object&gt;&lt;object type=&quot;3&quot; unique_id=&quot;10235&quot;&gt;&lt;property id=&quot;20148&quot; value=&quot;5&quot;/&gt;&lt;property id=&quot;20300&quot; value=&quot;Slide 8 - &amp;quot;The PESTEL framework (4)&amp;quot;&quot;/&gt;&lt;property id=&quot;20307&quot; value=&quot;271&quot;/&gt;&lt;/object&gt;&lt;object type=&quot;3&quot; unique_id=&quot;10236&quot;&gt;&lt;property id=&quot;20148&quot; value=&quot;5&quot;/&gt;&lt;property id=&quot;20300&quot; value=&quot;Slide 11 - &amp;quot;Using the PESTEL framework&amp;quot;&quot;/&gt;&lt;property id=&quot;20307&quot; value=&quot;272&quot;/&gt;&lt;/object&gt;&lt;object type=&quot;3&quot; unique_id=&quot;10237&quot;&gt;&lt;property id=&quot;20148&quot; value=&quot;5&quot;/&gt;&lt;property id=&quot;20300&quot; value=&quot;Slide 12 - &amp;quot;Scenarios&amp;quot;&quot;/&gt;&lt;property id=&quot;20307&quot; value=&quot;273&quot;/&gt;&lt;/object&gt;&lt;object type=&quot;3&quot; unique_id=&quot;10238&quot;&gt;&lt;property id=&quot;20148&quot; value=&quot;5&quot;/&gt;&lt;property id=&quot;20300&quot; value=&quot;Slide 13 - &amp;quot;Carrying out scenario analysis (1)&amp;quot;&quot;/&gt;&lt;property id=&quot;20307&quot; value=&quot;274&quot;/&gt;&lt;/object&gt;&lt;object type=&quot;3&quot; unique_id=&quot;10239&quot;&gt;&lt;property id=&quot;20148&quot; value=&quot;5&quot;/&gt;&lt;property id=&quot;20300&quot; value=&quot;Slide 14 - &amp;quot;Carrying out scenario analysis (2)&amp;quot;&quot;/&gt;&lt;property id=&quot;20307&quot; value=&quot;306&quot;/&gt;&lt;/object&gt;&lt;object type=&quot;3&quot; unique_id=&quot;10240&quot;&gt;&lt;property id=&quot;20148&quot; value=&quot;5&quot;/&gt;&lt;property id=&quot;20300&quot; value=&quot;Slide 15 - &amp;quot;Scenarios for the global fashion industry, 2025&amp;quot;&quot;/&gt;&lt;property id=&quot;20307&quot; value=&quot;309&quot;/&gt;&lt;/object&gt;&lt;object type=&quot;3&quot; unique_id=&quot;10241&quot;&gt;&lt;property id=&quot;20148&quot; value=&quot;5&quot;/&gt;&lt;property id=&quot;20300&quot; value=&quot;Slide 16 - &amp;quot;Industries, markets and sectors&amp;quot;&quot;/&gt;&lt;property id=&quot;20307&quot; value=&quot;275&quot;/&gt;&lt;/object&gt;&lt;object type=&quot;3&quot; unique_id=&quot;10242&quot;&gt;&lt;property id=&quot;20148&quot; value=&quot;5&quot;/&gt;&lt;property id=&quot;20300&quot; value=&quot;Slide 17 - &amp;quot;Competitive forces –&amp;#x0D;&amp;#x0A; the Five Forces Framework&amp;quot;&quot;/&gt;&lt;property id=&quot;20307&quot; value=&quot;276&quot;/&gt;&lt;/object&gt;&lt;object type=&quot;3&quot; unique_id=&quot;10244&quot;&gt;&lt;property id=&quot;20148&quot; value=&quot;5&quot;/&gt;&lt;property id=&quot;20300&quot; value=&quot;Slide 20 - &amp;quot;The Five Forces framework (3)&amp;quot;&quot;/&gt;&lt;property id=&quot;20307&quot; value=&quot;279&quot;/&gt;&lt;/object&gt;&lt;object type=&quot;3&quot; unique_id=&quot;10245&quot;&gt;&lt;property id=&quot;20148&quot; value=&quot;5&quot;/&gt;&lt;property id=&quot;20300&quot; value=&quot;Slide 21 - &amp;quot;The Five Forces framework (4)&amp;quot;&quot;/&gt;&lt;property id=&quot;20307&quot; value=&quot;280&quot;/&gt;&lt;/object&gt;&lt;object type=&quot;3&quot; unique_id=&quot;10246&quot;&gt;&lt;property id=&quot;20148&quot; value=&quot;5&quot;/&gt;&lt;property id=&quot;20300&quot; value=&quot;Slide 22 - &amp;quot;The Five Forces framework (5)&amp;quot;&quot;/&gt;&lt;property id=&quot;20307&quot; value=&quot;281&quot;/&gt;&lt;/object&gt;&lt;object type=&quot;3&quot; unique_id=&quot;10247&quot;&gt;&lt;property id=&quot;20148&quot; value=&quot;5&quot;/&gt;&lt;property id=&quot;20300&quot; value=&quot;Slide 23 - &amp;quot;The Five Forces framework (6)&amp;quot;&quot;/&gt;&lt;property id=&quot;20307&quot; value=&quot;282&quot;/&gt;&lt;/object&gt;&lt;object type=&quot;3&quot; unique_id=&quot;10249&quot;&gt;&lt;property id=&quot;20148&quot; value=&quot;5&quot;/&gt;&lt;property id=&quot;20300&quot; value=&quot;Slide 24 - &amp;quot;Implications of Five Forces analysis&amp;quot;&quot;/&gt;&lt;property id=&quot;20307&quot; value=&quot;284&quot;/&gt;&lt;/object&gt;&lt;object type=&quot;3&quot; unique_id=&quot;10250&quot;&gt;&lt;property id=&quot;20148&quot; value=&quot;5&quot;/&gt;&lt;property id=&quot;20300&quot; value=&quot;Slide 25 - &amp;quot;Issues in Five Forces analysis&amp;quot;&quot;/&gt;&lt;property id=&quot;20307&quot; value=&quot;285&quot;/&gt;&lt;/object&gt;&lt;object type=&quot;3&quot; unique_id=&quot;10251&quot;&gt;&lt;property id=&quot;20148&quot; value=&quot;5&quot;/&gt;&lt;property id=&quot;20300&quot; value=&quot;Slide 27 - &amp;quot;The value net (2)&amp;quot;&quot;/&gt;&lt;property id=&quot;20307&quot; value=&quot;286&quot;/&gt;&lt;/object&gt;&lt;object type=&quot;3&quot; unique_id=&quot;10257&quot;&gt;&lt;property id=&quot;20148&quot; value=&quot;5&quot;/&gt;&lt;property id=&quot;20300&quot; value=&quot;Slide 29 - &amp;quot;Strategic groups&amp;quot;&quot;/&gt;&lt;property id=&quot;20307&quot; value=&quot;292&quot;/&gt;&lt;/object&gt;&lt;object type=&quot;3&quot; unique_id=&quot;10259&quot;&gt;&lt;property id=&quot;20148&quot; value=&quot;5&quot;/&gt;&lt;property id=&quot;20300&quot; value=&quot;Slide 30 - &amp;quot;Strategic groups in the Indian pharmaceutical industry&amp;quot;&quot;/&gt;&lt;property id=&quot;20307&quot; value=&quot;294&quot;/&gt;&lt;/object&gt;&lt;object type=&quot;3&quot; unique_id=&quot;10260&quot;&gt;&lt;property id=&quot;20148&quot; value=&quot;5&quot;/&gt;&lt;property id=&quot;20300&quot; value=&quot;Slide 31 - &amp;quot;Uses of strategic group analysis&amp;quot;&quot;/&gt;&lt;property id=&quot;20307&quot; value=&quot;295&quot;/&gt;&lt;/object&gt;&lt;object type=&quot;3&quot; unique_id=&quot;10261&quot;&gt;&lt;property id=&quot;20148&quot; value=&quot;5&quot;/&gt;&lt;property id=&quot;20300&quot; value=&quot;Slide 32 - &amp;quot;Market segments&amp;quot;&quot;/&gt;&lt;property id=&quot;20307&quot; value=&quot;296&quot;/&gt;&lt;/object&gt;&lt;object type=&quot;3&quot; unique_id=&quot;10262&quot;&gt;&lt;property id=&quot;20148&quot; value=&quot;5&quot;/&gt;&lt;property id=&quot;20300&quot; value=&quot;Slide 33 - &amp;quot;Bases of market segmentation &amp;quot;&quot;/&gt;&lt;property id=&quot;20307&quot; value=&quot;297&quot;/&gt;&lt;/object&gt;&lt;object type=&quot;3&quot; unique_id=&quot;10264&quot;&gt;&lt;property id=&quot;20148&quot; value=&quot;5&quot;/&gt;&lt;property id=&quot;20300&quot; value=&quot;Slide 34 - &amp;quot;Who are the strategic customers? &amp;quot;&quot;/&gt;&lt;property id=&quot;20307&quot; value=&quot;300&quot;/&gt;&lt;/object&gt;&lt;object type=&quot;3&quot; unique_id=&quot;10265&quot;&gt;&lt;property id=&quot;20148&quot; value=&quot;5&quot;/&gt;&lt;property id=&quot;20300&quot; value=&quot;Slide 35 - &amp;quot;Critical success factors (CSFs)&amp;quot;&quot;/&gt;&lt;property id=&quot;20307&quot; value=&quot;302&quot;/&gt;&lt;/object&gt;&lt;object type=&quot;3&quot; unique_id=&quot;10266&quot;&gt;&lt;property id=&quot;20148&quot; value=&quot;5&quot;/&gt;&lt;property id=&quot;20300&quot; value=&quot;Slide 36 - &amp;quot;Blue Ocean thinking&amp;quot;&quot;/&gt;&lt;property id=&quot;20307&quot; value=&quot;301&quot;/&gt;&lt;/object&gt;&lt;object type=&quot;3&quot; unique_id=&quot;10267&quot;&gt;&lt;property id=&quot;20148&quot; value=&quot;5&quot;/&gt;&lt;property id=&quot;20300&quot; value=&quot;Slide 37 - &amp;quot;Strategy canvas&amp;quot;&quot;/&gt;&lt;property id=&quot;20307&quot; value=&quot;303&quot;/&gt;&lt;/object&gt;&lt;object type=&quot;3&quot; unique_id=&quot;10268&quot;&gt;&lt;property id=&quot;20148&quot; value=&quot;5&quot;/&gt;&lt;property id=&quot;20300&quot; value=&quot;Slide 38 - &amp;quot;Chapter summary (1)&amp;quot;&quot;/&gt;&lt;property id=&quot;20307&quot; value=&quot;304&quot;/&gt;&lt;/object&gt;&lt;object type=&quot;3&quot; unique_id=&quot;10269&quot;&gt;&lt;property id=&quot;20148&quot; value=&quot;5&quot;/&gt;&lt;property id=&quot;20300&quot; value=&quot;Slide 39 - &amp;quot;Chapter summary (2)&amp;quot;&quot;/&gt;&lt;property id=&quot;20307&quot; value=&quot;305&quot;/&gt;&lt;/object&gt;&lt;object type=&quot;3&quot; unique_id=&quot;412076&quot;&gt;&lt;property id=&quot;20148&quot; value=&quot;5&quot;/&gt;&lt;property id=&quot;20300&quot; value=&quot;Slide 7 - &amp;quot;The PESTEL framework (3)&amp;quot;&quot;/&gt;&lt;property id=&quot;20307&quot; value=&quot;313&quot;/&gt;&lt;/object&gt;&lt;object type=&quot;3&quot; unique_id=&quot;412077&quot;&gt;&lt;property id=&quot;20148&quot; value=&quot;5&quot;/&gt;&lt;property id=&quot;20300&quot; value=&quot;Slide 9&quot;/&gt;&lt;property id=&quot;20307&quot; value=&quot;312&quot;/&gt;&lt;/object&gt;&lt;object type=&quot;3&quot; unique_id=&quot;412080&quot;&gt;&lt;property id=&quot;20148&quot; value=&quot;5&quot;/&gt;&lt;property id=&quot;20300&quot; value=&quot;Slide 18 - &amp;quot;The Five Forces framework (1)&amp;quot;&quot;/&gt;&lt;property id=&quot;20307&quot; value=&quot;327&quot;/&gt;&lt;/object&gt;&lt;object type=&quot;3&quot; unique_id=&quot;412081&quot;&gt;&lt;property id=&quot;20148&quot; value=&quot;5&quot;/&gt;&lt;property id=&quot;20300&quot; value=&quot;Slide 19 - &amp;quot;The Five Forces framework (2)&amp;quot;&quot;/&gt;&lt;property id=&quot;20307&quot; value=&quot;317&quot;/&gt;&lt;/object&gt;&lt;object type=&quot;3&quot; unique_id=&quot;412084&quot;&gt;&lt;property id=&quot;20148&quot; value=&quot;5&quot;/&gt;&lt;property id=&quot;20300&quot; value=&quot;Slide 26 - &amp;quot;The value net (1)&amp;quot;&quot;/&gt;&lt;property id=&quot;20307&quot; value=&quot;324&quot;/&gt;&lt;/object&gt;&lt;object type=&quot;3&quot; unique_id=&quot;412085&quot;&gt;&lt;property id=&quot;20148&quot; value=&quot;5&quot;/&gt;&lt;property id=&quot;20300&quot; value=&quot;Slide 28 - &amp;quot;The industry life cycle&amp;quot;&quot;/&gt;&lt;property id=&quot;20307&quot; value=&quot;326&quot;/&gt;&lt;/object&gt;&lt;/object&gt;&lt;/object&gt;&lt;/database&gt;"/>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6_Flow">
  <a:themeElements>
    <a:clrScheme name="6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6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2963</Words>
  <Application>Microsoft Office PowerPoint</Application>
  <PresentationFormat>Προβολή στην οθόνη (4:3)</PresentationFormat>
  <Paragraphs>237</Paragraphs>
  <Slides>47</Slides>
  <Notes>45</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47</vt:i4>
      </vt:variant>
    </vt:vector>
  </HeadingPairs>
  <TitlesOfParts>
    <vt:vector size="57" baseType="lpstr">
      <vt:lpstr>Arial</vt:lpstr>
      <vt:lpstr>Calibri</vt:lpstr>
      <vt:lpstr>Cambria</vt:lpstr>
      <vt:lpstr>Constantia</vt:lpstr>
      <vt:lpstr>Franklin Gothic Book</vt:lpstr>
      <vt:lpstr>Perpetua</vt:lpstr>
      <vt:lpstr>Times</vt:lpstr>
      <vt:lpstr>Wingdings 2</vt:lpstr>
      <vt:lpstr>6_Flow</vt:lpstr>
      <vt:lpstr>Δικαιοσύνη</vt:lpstr>
      <vt:lpstr>Chapter 1</vt:lpstr>
      <vt:lpstr>Chapter 2</vt:lpstr>
      <vt:lpstr>Μαθησιακά αποτελέσματα (1)</vt:lpstr>
      <vt:lpstr>Μαθησιακά αποτελέσματα (2)</vt:lpstr>
      <vt:lpstr>Παρουσίαση του PowerPoint</vt:lpstr>
      <vt:lpstr>Μοντέλο PESTEL (1)</vt:lpstr>
      <vt:lpstr>Μοντέλο PESTEL (2)</vt:lpstr>
      <vt:lpstr>Μοντέλο PESTEL (3)</vt:lpstr>
      <vt:lpstr>Μοντέλο PESTEL (4)</vt:lpstr>
      <vt:lpstr>Παρουσίαση του PowerPoint</vt:lpstr>
      <vt:lpstr>Κρίσιμοι παράγοντες αλλαγής</vt:lpstr>
      <vt:lpstr>Χρησιμοποιώντας το μοντέλο PESTEL</vt:lpstr>
      <vt:lpstr>Ανάπτυξη σεναρίων</vt:lpstr>
      <vt:lpstr>Βήματα ανάλυσης σεναρίων (1)</vt:lpstr>
      <vt:lpstr>Βήματα ανάλυσης σεναρίων (2)</vt:lpstr>
      <vt:lpstr>Βήματα ανάλυσης σεναρίων (3)</vt:lpstr>
      <vt:lpstr>Σενάρια για την παγκόσμια βιομηχανία μόδας, 2025</vt:lpstr>
      <vt:lpstr>Επιχειρηματικοί κλάδοι και αγορές (1)</vt:lpstr>
      <vt:lpstr>Παρουσίαση του PowerPoint</vt:lpstr>
      <vt:lpstr>Ανταγωνιστικές δυνάμεις - Το Μοντέλο των Πέντε Δυνάμεων</vt:lpstr>
      <vt:lpstr>Το μοντέλο των πέντε δυνάμεων (1)</vt:lpstr>
      <vt:lpstr>Το μοντέλο των πέντε δυνάμεων (2)</vt:lpstr>
      <vt:lpstr>Το μοντέλο των πέντε δυνάμεων (3)</vt:lpstr>
      <vt:lpstr>Το μοντέλο των πέντε δυνάμεων (4)</vt:lpstr>
      <vt:lpstr>Το μοντέλο των πέντε δυνάμεων (5)</vt:lpstr>
      <vt:lpstr>Το μοντέλο των πέντε δυνάμεων (6)</vt:lpstr>
      <vt:lpstr>Εφαρμογές του μοντέλου των πέντε δυνάμεων </vt:lpstr>
      <vt:lpstr>Ζητήματα στο μοντέλο των πέντε  δυνάμεων (1) </vt:lpstr>
      <vt:lpstr>Παρουσίαση του PowerPoint</vt:lpstr>
      <vt:lpstr>Το δίκτυο αξίας (1)</vt:lpstr>
      <vt:lpstr>Το δίκτυο αξίας (2)</vt:lpstr>
      <vt:lpstr>Το δίκτυο αξίας (3)</vt:lpstr>
      <vt:lpstr>Ο κύκλος ζωής ενός κλάδου</vt:lpstr>
      <vt:lpstr>Στρατηγικές ομάδες</vt:lpstr>
      <vt:lpstr>Στρατηγικές ομάδες στη βιομηχανία  φαρμάκων της Ινδίας</vt:lpstr>
      <vt:lpstr>Χρησιμότητα της ανάλυσης στρατηγικών ομάδων</vt:lpstr>
      <vt:lpstr>Τμήματα αγοράς</vt:lpstr>
      <vt:lpstr>Ποιοι είναι οι στρατηγικοί πελάτες;</vt:lpstr>
      <vt:lpstr>Κρίσιμοι παράγοντες επιτυχίας</vt:lpstr>
      <vt:lpstr>Γαλάζιοι Ωκεανοί</vt:lpstr>
      <vt:lpstr>Στρατηγικός καμβάς </vt:lpstr>
      <vt:lpstr>Σύνοψη κεφαλαίου (1)</vt:lpstr>
      <vt:lpstr>Σύνοψη κεφαλαίου (2)</vt:lpstr>
      <vt:lpstr>Σύνοψη κεφαλαίου (3)</vt:lpstr>
      <vt:lpstr>Σύνοψη κεφαλαίου (4)</vt:lpstr>
      <vt:lpstr>Σύνοψη κεφαλαίου (5)</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2016-08-24T20:27:54Z</dcterms:created>
  <dcterms:modified xsi:type="dcterms:W3CDTF">2026-03-11T20:31:20Z</dcterms:modified>
</cp:coreProperties>
</file>