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7" r:id="rId1"/>
  </p:sldMasterIdLst>
  <p:notesMasterIdLst>
    <p:notesMasterId r:id="rId39"/>
  </p:notesMasterIdLst>
  <p:sldIdLst>
    <p:sldId id="314" r:id="rId2"/>
    <p:sldId id="315" r:id="rId3"/>
    <p:sldId id="259" r:id="rId4"/>
    <p:sldId id="261" r:id="rId5"/>
    <p:sldId id="262" r:id="rId6"/>
    <p:sldId id="263" r:id="rId7"/>
    <p:sldId id="264" r:id="rId8"/>
    <p:sldId id="304" r:id="rId9"/>
    <p:sldId id="270" r:id="rId10"/>
    <p:sldId id="268" r:id="rId11"/>
    <p:sldId id="308" r:id="rId12"/>
    <p:sldId id="271" r:id="rId13"/>
    <p:sldId id="309" r:id="rId14"/>
    <p:sldId id="274" r:id="rId15"/>
    <p:sldId id="273" r:id="rId16"/>
    <p:sldId id="310" r:id="rId17"/>
    <p:sldId id="275" r:id="rId18"/>
    <p:sldId id="277" r:id="rId19"/>
    <p:sldId id="279" r:id="rId20"/>
    <p:sldId id="280" r:id="rId21"/>
    <p:sldId id="282" r:id="rId22"/>
    <p:sldId id="311" r:id="rId23"/>
    <p:sldId id="283" r:id="rId24"/>
    <p:sldId id="306" r:id="rId25"/>
    <p:sldId id="285" r:id="rId26"/>
    <p:sldId id="289" r:id="rId27"/>
    <p:sldId id="290" r:id="rId28"/>
    <p:sldId id="292" r:id="rId29"/>
    <p:sldId id="293" r:id="rId30"/>
    <p:sldId id="294" r:id="rId31"/>
    <p:sldId id="296" r:id="rId32"/>
    <p:sldId id="307" r:id="rId33"/>
    <p:sldId id="301" r:id="rId34"/>
    <p:sldId id="302" r:id="rId35"/>
    <p:sldId id="312" r:id="rId36"/>
    <p:sldId id="313" r:id="rId37"/>
    <p:sldId id="31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481">
          <p15:clr>
            <a:srgbClr val="A4A3A4"/>
          </p15:clr>
        </p15:guide>
        <p15:guide id="6" orient="horz" pos="941">
          <p15:clr>
            <a:srgbClr val="A4A3A4"/>
          </p15:clr>
        </p15:guide>
        <p15:guide id="7" orient="horz" pos="1117">
          <p15:clr>
            <a:srgbClr val="A4A3A4"/>
          </p15:clr>
        </p15:guide>
        <p15:guide id="8" pos="2880">
          <p15:clr>
            <a:srgbClr val="A4A3A4"/>
          </p15:clr>
        </p15:guide>
        <p15:guide id="9" pos="249">
          <p15:clr>
            <a:srgbClr val="A4A3A4"/>
          </p15:clr>
        </p15:guide>
        <p15:guide id="10" pos="385">
          <p15:clr>
            <a:srgbClr val="A4A3A4"/>
          </p15:clr>
        </p15:guide>
        <p15:guide id="11" pos="579">
          <p15:clr>
            <a:srgbClr val="A4A3A4"/>
          </p15:clr>
        </p15:guide>
        <p15:guide id="12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F61"/>
    <a:srgbClr val="FFFF66"/>
    <a:srgbClr val="FAF0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5" autoAdjust="0"/>
    <p:restoredTop sz="94807" autoAdjust="0"/>
  </p:normalViewPr>
  <p:slideViewPr>
    <p:cSldViewPr>
      <p:cViewPr varScale="1">
        <p:scale>
          <a:sx n="87" d="100"/>
          <a:sy n="87" d="100"/>
        </p:scale>
        <p:origin x="-1584" y="-86"/>
      </p:cViewPr>
      <p:guideLst>
        <p:guide orient="horz" pos="2160"/>
        <p:guide orient="horz" pos="255"/>
        <p:guide orient="horz" pos="4065"/>
        <p:guide orient="horz" pos="3884"/>
        <p:guide orient="horz" pos="481"/>
        <p:guide orient="horz" pos="941"/>
        <p:guide orient="horz" pos="1117"/>
        <p:guide pos="2880"/>
        <p:guide pos="249"/>
        <p:guide pos="385"/>
        <p:guide pos="579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6973E3-8DAD-4370-BE54-38E2FBDC93E7}" type="datetimeFigureOut">
              <a:rPr lang="en-GB"/>
              <a:pPr>
                <a:defRPr/>
              </a:pPr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7BE7B3-7FE4-40A4-8BC7-B8C8E4708516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75FB-F22D-422A-9CA7-A4AA0F61F1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08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9A0241-8F53-4CF5-800B-8AAF27723664}" type="slidenum">
              <a:rPr lang="en-US" altLang="el-GR"/>
              <a:pPr/>
              <a:t>11</a:t>
            </a:fld>
            <a:endParaRPr lang="en-US" altLang="el-G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50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D13C63-00AD-4222-872D-27B2D7F35AEC}" type="slidenum">
              <a:rPr lang="en-GB" altLang="el-GR"/>
              <a:pPr/>
              <a:t>12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D13C63-00AD-4222-872D-27B2D7F35AEC}" type="slidenum">
              <a:rPr lang="en-GB" altLang="el-GR"/>
              <a:pPr/>
              <a:t>13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218875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10454B-1B54-4216-AC30-9D031315B2EF}" type="slidenum">
              <a:rPr lang="en-GB" altLang="el-GR"/>
              <a:pPr/>
              <a:t>14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29E989-7CC5-481E-95E2-B7051D75E22B}" type="slidenum">
              <a:rPr lang="en-GB" altLang="el-GR"/>
              <a:pPr/>
              <a:t>15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29E989-7CC5-481E-95E2-B7051D75E22B}" type="slidenum">
              <a:rPr lang="en-GB" altLang="el-GR"/>
              <a:pPr/>
              <a:t>16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2074389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63D104-0F25-4A0F-98CE-0AB6BA4E6606}" type="slidenum">
              <a:rPr lang="en-GB" altLang="el-GR"/>
              <a:pPr/>
              <a:t>17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1BA106-F492-4C44-8E93-E50D86E07BD2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59487D-6813-478C-BDA2-8B6DB4540FDE}" type="slidenum">
              <a:rPr lang="en-US" altLang="el-GR"/>
              <a:pPr/>
              <a:t>19</a:t>
            </a:fld>
            <a:endParaRPr lang="en-US" altLang="el-G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48E1E7-88B4-4E73-9EF1-85BB6E594466}" type="slidenum">
              <a:rPr lang="en-GB" altLang="el-GR"/>
              <a:pPr/>
              <a:t>20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E5C1D6-5A61-4DE6-84D0-A9823FA73196}" type="slidenum">
              <a:rPr lang="en-US" altLang="el-GR"/>
              <a:pPr/>
              <a:t>3</a:t>
            </a:fld>
            <a:endParaRPr lang="en-US" altLang="el-G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48475-1AFF-4451-BAC8-2D08511F9CF6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48475-1AFF-4451-BAC8-2D08511F9CF6}" type="slidenum">
              <a:rPr lang="en-US" altLang="el-GR"/>
              <a:pPr/>
              <a:t>22</a:t>
            </a:fld>
            <a:endParaRPr lang="en-US" altLang="el-G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776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6DA3F3-88DD-47A9-81DC-46AA4ED441F1}" type="slidenum">
              <a:rPr lang="en-GB" altLang="el-GR"/>
              <a:pPr/>
              <a:t>23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052302-D9AD-4197-8769-FAAB074E853C}" type="slidenum">
              <a:rPr lang="en-US" altLang="el-GR"/>
              <a:pPr/>
              <a:t>24</a:t>
            </a:fld>
            <a:endParaRPr lang="en-US" altLang="el-G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BF449F-59C3-4890-814A-4C23BBD90124}" type="slidenum">
              <a:rPr lang="en-US" altLang="el-GR"/>
              <a:pPr/>
              <a:t>25</a:t>
            </a:fld>
            <a:endParaRPr lang="en-US" altLang="el-G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11D1A-719B-4C38-A06C-3448A3F59F02}" type="slidenum">
              <a:rPr lang="en-US" altLang="el-GR"/>
              <a:pPr/>
              <a:t>26</a:t>
            </a:fld>
            <a:endParaRPr lang="en-US" altLang="el-G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0C9663-5426-4EE6-86CF-C220C19F98BF}" type="slidenum">
              <a:rPr lang="en-GB" altLang="el-GR"/>
              <a:pPr/>
              <a:t>27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D66BCD-6519-4619-8898-D9409CB7B904}" type="slidenum">
              <a:rPr lang="en-US" altLang="el-GR"/>
              <a:pPr/>
              <a:t>28</a:t>
            </a:fld>
            <a:endParaRPr lang="en-US" altLang="el-G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500733-124D-44C7-A255-525918D08977}" type="slidenum">
              <a:rPr lang="en-GB" altLang="el-GR"/>
              <a:pPr/>
              <a:t>29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EA293-6715-43E2-909B-D5A0C7F65FC1}" type="slidenum">
              <a:rPr lang="en-GB" altLang="el-GR"/>
              <a:pPr/>
              <a:t>30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77D26-95A0-4580-BE2D-B6C17D3BDBB4}" type="slidenum">
              <a:rPr lang="en-US" altLang="el-GR"/>
              <a:pPr/>
              <a:t>4</a:t>
            </a:fld>
            <a:endParaRPr lang="en-US" altLang="el-G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EF8C47-15B0-4C8D-A8B2-3F85A2FD94C0}" type="slidenum">
              <a:rPr lang="en-GB" altLang="el-GR"/>
              <a:pPr/>
              <a:t>31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5CC0B-6999-4E68-BFB0-F908F504EC0B}" type="slidenum">
              <a:rPr lang="en-GB" altLang="el-GR"/>
              <a:pPr/>
              <a:t>32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3F3597-BDC8-40B8-9020-436387EA1CA2}" type="slidenum">
              <a:rPr lang="en-GB" altLang="el-GR"/>
              <a:pPr/>
              <a:t>33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326542-92D1-4519-A761-F64365425497}" type="slidenum">
              <a:rPr lang="en-GB" altLang="el-GR"/>
              <a:pPr/>
              <a:t>34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326542-92D1-4519-A761-F64365425497}" type="slidenum">
              <a:rPr lang="en-GB" altLang="el-GR"/>
              <a:pPr/>
              <a:t>35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1672877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326542-92D1-4519-A761-F64365425497}" type="slidenum">
              <a:rPr lang="en-GB" altLang="el-GR"/>
              <a:pPr/>
              <a:t>36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79753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3D9DCF-C902-4748-90C6-706AAB374808}" type="slidenum">
              <a:rPr lang="en-GB" altLang="el-GR"/>
              <a:pPr/>
              <a:t>5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F375D0-E3A0-4489-8AC7-F6665B0B1333}" type="slidenum">
              <a:rPr lang="en-GB" altLang="el-GR"/>
              <a:pPr/>
              <a:t>6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79B1A4-FB5D-4169-B139-960CA13A3069}" type="slidenum">
              <a:rPr lang="en-GB" altLang="el-GR"/>
              <a:pPr/>
              <a:t>7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CBFD34-E1F3-4174-988D-83FC313B5EC4}" type="slidenum">
              <a:rPr lang="en-GB" altLang="el-GR"/>
              <a:pPr/>
              <a:t>8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04C3EE-2E8B-4392-9B2E-51AA72C36B81}" type="slidenum">
              <a:rPr lang="en-GB" altLang="el-GR"/>
              <a:pPr/>
              <a:t>9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9A0241-8F53-4CF5-800B-8AAF27723664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0"/>
            <a:ext cx="8064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l-GR" sz="800">
                <a:solidFill>
                  <a:srgbClr val="000000"/>
                </a:solidFill>
              </a:rPr>
              <a:t>Slide 8.</a:t>
            </a:r>
            <a:fld id="{05AEC1CF-D8FF-47AA-ACF4-536F4D872923}" type="slidenum">
              <a:rPr lang="en-GB" altLang="el-GR" sz="800">
                <a:solidFill>
                  <a:srgbClr val="000000"/>
                </a:solidFill>
              </a:rPr>
              <a:pPr algn="ctr"/>
              <a:t>‹#›</a:t>
            </a:fld>
            <a:endParaRPr lang="en-GB" altLang="el-GR" sz="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035050" y="6443663"/>
            <a:ext cx="7713663" cy="4143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en-IN" sz="800" dirty="0" smtClean="0"/>
          </a:p>
          <a:p>
            <a:pPr algn="r">
              <a:defRPr/>
            </a:pPr>
            <a:r>
              <a:rPr lang="en-IN" sz="800" dirty="0" smtClean="0"/>
              <a:t>Johnson, Whittington, </a:t>
            </a:r>
            <a:r>
              <a:rPr lang="en-IN" sz="800" dirty="0" err="1" smtClean="0"/>
              <a:t>Scholes</a:t>
            </a:r>
            <a:r>
              <a:rPr lang="en-IN" sz="800" dirty="0" smtClean="0"/>
              <a:t>, </a:t>
            </a:r>
            <a:r>
              <a:rPr lang="en-IN" sz="800" dirty="0" err="1" smtClean="0"/>
              <a:t>Angwin</a:t>
            </a:r>
            <a:r>
              <a:rPr lang="en-IN" sz="800" dirty="0" smtClean="0"/>
              <a:t> and </a:t>
            </a:r>
            <a:r>
              <a:rPr lang="en-IN" sz="800" dirty="0" err="1" smtClean="0"/>
              <a:t>Regnér</a:t>
            </a:r>
            <a:r>
              <a:rPr lang="en-IN" sz="800" dirty="0" smtClean="0"/>
              <a:t>, </a:t>
            </a:r>
            <a:r>
              <a:rPr lang="en-IN" sz="800" i="1" dirty="0" smtClean="0"/>
              <a:t>Fundamentals of Strategy </a:t>
            </a:r>
            <a:r>
              <a:rPr lang="en-IN" sz="800" i="1" dirty="0" err="1" smtClean="0"/>
              <a:t>Powerpoints</a:t>
            </a:r>
            <a:r>
              <a:rPr lang="en-IN" sz="800" i="1" dirty="0" smtClean="0"/>
              <a:t> on the Web,</a:t>
            </a:r>
            <a:r>
              <a:rPr lang="en-IN" sz="800" dirty="0" smtClean="0"/>
              <a:t> 3</a:t>
            </a:r>
            <a:r>
              <a:rPr lang="en-IN" sz="800" baseline="30000" dirty="0" smtClean="0"/>
              <a:t>rd</a:t>
            </a:r>
            <a:r>
              <a:rPr lang="en-IN" sz="800" dirty="0" smtClean="0"/>
              <a:t> edition © Pearson Education Limited 2015</a:t>
            </a:r>
            <a:endParaRPr lang="en-GB" sz="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707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4/10/2025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8064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l-GR" sz="800">
                <a:solidFill>
                  <a:srgbClr val="000000"/>
                </a:solidFill>
              </a:rPr>
              <a:t>Slide 8.</a:t>
            </a:r>
            <a:fld id="{78CC2AE4-491A-422F-9413-B65828A1A385}" type="slidenum">
              <a:rPr lang="en-GB" altLang="el-GR" sz="800">
                <a:solidFill>
                  <a:srgbClr val="000000"/>
                </a:solidFill>
              </a:rPr>
              <a:pPr algn="ctr"/>
              <a:t>‹#›</a:t>
            </a:fld>
            <a:endParaRPr lang="en-GB" altLang="el-GR" sz="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1035050" y="6443663"/>
            <a:ext cx="7713663" cy="4143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en-IN" sz="800" dirty="0" smtClean="0"/>
          </a:p>
          <a:p>
            <a:pPr algn="r">
              <a:defRPr/>
            </a:pPr>
            <a:r>
              <a:rPr lang="en-IN" sz="800" dirty="0" smtClean="0"/>
              <a:t>Johnson, Whittington, </a:t>
            </a:r>
            <a:r>
              <a:rPr lang="en-IN" sz="800" dirty="0" err="1" smtClean="0"/>
              <a:t>Scholes</a:t>
            </a:r>
            <a:r>
              <a:rPr lang="en-IN" sz="800" dirty="0" smtClean="0"/>
              <a:t>, </a:t>
            </a:r>
            <a:r>
              <a:rPr lang="en-IN" sz="800" dirty="0" err="1" smtClean="0"/>
              <a:t>Angwin</a:t>
            </a:r>
            <a:r>
              <a:rPr lang="en-IN" sz="800" dirty="0" smtClean="0"/>
              <a:t> and </a:t>
            </a:r>
            <a:r>
              <a:rPr lang="en-IN" sz="800" dirty="0" err="1" smtClean="0"/>
              <a:t>Regnér</a:t>
            </a:r>
            <a:r>
              <a:rPr lang="en-IN" sz="800" dirty="0" smtClean="0"/>
              <a:t>, </a:t>
            </a:r>
            <a:r>
              <a:rPr lang="en-IN" sz="800" i="1" dirty="0" smtClean="0"/>
              <a:t>Fundamentals of Strategy </a:t>
            </a:r>
            <a:r>
              <a:rPr lang="en-IN" sz="800" i="1" dirty="0" err="1" smtClean="0"/>
              <a:t>Powerpoints</a:t>
            </a:r>
            <a:r>
              <a:rPr lang="en-IN" sz="800" i="1" dirty="0" smtClean="0"/>
              <a:t> on the Web,</a:t>
            </a:r>
            <a:r>
              <a:rPr lang="en-IN" sz="800" dirty="0" smtClean="0"/>
              <a:t> 3</a:t>
            </a:r>
            <a:r>
              <a:rPr lang="en-IN" sz="800" baseline="30000" dirty="0" smtClean="0"/>
              <a:t>rd</a:t>
            </a:r>
            <a:r>
              <a:rPr lang="en-IN" sz="800" dirty="0" smtClean="0"/>
              <a:t> edition © Pearson Education Limited 2015</a:t>
            </a:r>
            <a:endParaRPr lang="en-GB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4231704" y="1412776"/>
            <a:ext cx="4876800" cy="3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2700" dirty="0" smtClean="0">
                <a:solidFill>
                  <a:srgbClr val="C02D10"/>
                </a:solidFill>
              </a:rPr>
              <a:t>G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Johnson, R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Whittington, </a:t>
            </a:r>
            <a:endParaRPr lang="el-GR" sz="2700" dirty="0" smtClean="0">
              <a:solidFill>
                <a:srgbClr val="C02D10"/>
              </a:solidFill>
            </a:endParaRPr>
          </a:p>
          <a:p>
            <a:r>
              <a:rPr lang="en-US" sz="2700" dirty="0" smtClean="0">
                <a:solidFill>
                  <a:srgbClr val="C02D10"/>
                </a:solidFill>
              </a:rPr>
              <a:t>K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Scholes</a:t>
            </a:r>
            <a:r>
              <a:rPr lang="en-US" sz="2700" dirty="0" smtClean="0">
                <a:solidFill>
                  <a:srgbClr val="C02D10"/>
                </a:solidFill>
              </a:rPr>
              <a:t>, D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Angwin</a:t>
            </a:r>
            <a:r>
              <a:rPr lang="en-US" sz="2700" dirty="0" smtClean="0">
                <a:solidFill>
                  <a:srgbClr val="C02D10"/>
                </a:solidFill>
              </a:rPr>
              <a:t>, P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Regn</a:t>
            </a:r>
            <a:r>
              <a:rPr lang="en-US" sz="2700" dirty="0" err="1" smtClean="0">
                <a:solidFill>
                  <a:srgbClr val="C02D10"/>
                </a:solidFill>
                <a:latin typeface="Perpetua" pitchFamily="18" charset="0"/>
              </a:rPr>
              <a:t>é</a:t>
            </a:r>
            <a:r>
              <a:rPr lang="en-US" sz="2700" dirty="0" err="1" smtClean="0">
                <a:solidFill>
                  <a:srgbClr val="C02D10"/>
                </a:solidFill>
              </a:rPr>
              <a:t>r</a:t>
            </a:r>
            <a:endParaRPr lang="en-US" sz="2700" dirty="0" smtClean="0">
              <a:solidFill>
                <a:srgbClr val="C02D10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Βασικές αρχές στρατηγικής των επιχειρήσεων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2</a:t>
            </a:r>
            <a:r>
              <a:rPr lang="el-GR" sz="2000" baseline="30000" dirty="0" smtClean="0">
                <a:solidFill>
                  <a:schemeClr val="tx1"/>
                </a:solidFill>
              </a:rPr>
              <a:t>η</a:t>
            </a:r>
            <a:r>
              <a:rPr lang="el-GR" sz="2000" dirty="0" smtClean="0">
                <a:solidFill>
                  <a:schemeClr val="tx1"/>
                </a:solidFill>
              </a:rPr>
              <a:t> έκδοση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337" y="5486400"/>
            <a:ext cx="4038600" cy="1143000"/>
          </a:xfrm>
        </p:spPr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013450"/>
            <a:ext cx="1641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BACKUP\Artemis\BIBLIA\ΒΙΒΛΙΑ_2016\ΒΑΣΙΚΕΣ_ΑΡΧΕΣ_ΣΤΡΑΤΗΓΙΚΗΣ_ΤΩΝ_ΕΠΙΧΕΙΡΗΣΕΩΝ_2Η ΕΚΔΟΣΗ\Βασικές αρχές στρατηγική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87" y="693248"/>
            <a:ext cx="3518781" cy="496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681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428" y="284689"/>
            <a:ext cx="8928100" cy="1138773"/>
          </a:xfrm>
        </p:spPr>
        <p:txBody>
          <a:bodyPr>
            <a:noAutofit/>
          </a:bodyPr>
          <a:lstStyle/>
          <a:p>
            <a:r>
              <a:rPr lang="el-GR" altLang="el-GR" sz="3600" dirty="0">
                <a:latin typeface="Franklin Gothic Book" pitchFamily="34" charset="0"/>
              </a:rPr>
              <a:t>Εφαρμογές του μοντέλου </a:t>
            </a:r>
            <a:r>
              <a:rPr lang="el-GR" sz="3600" dirty="0">
                <a:latin typeface="Franklin Gothic Book" pitchFamily="34" charset="0"/>
              </a:rPr>
              <a:t>καινοτομίας προϊόντος και καινοτομίας διαδικασίας (1)</a:t>
            </a:r>
            <a:endParaRPr lang="en-US" altLang="el-GR" sz="3600" dirty="0">
              <a:latin typeface="Franklin Gothic Book" pitchFamily="34" charset="0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00808"/>
            <a:ext cx="8568952" cy="4487382"/>
          </a:xfrm>
        </p:spPr>
        <p:txBody>
          <a:bodyPr/>
          <a:lstStyle/>
          <a:p>
            <a:r>
              <a:rPr lang="el-GR" sz="2800" b="1" dirty="0">
                <a:latin typeface="Arial" panose="020B0604020202020204" pitchFamily="34" charset="0"/>
              </a:rPr>
              <a:t>Καινούριοι βιομηχανικοί κλάδοι</a:t>
            </a:r>
            <a:r>
              <a:rPr lang="el-GR" sz="2800" dirty="0">
                <a:latin typeface="Arial" panose="020B0604020202020204" pitchFamily="34" charset="0"/>
              </a:rPr>
              <a:t>, συνήθως, ευνοούν την καινοτομία προϊόντος, μιας και ο ανταγωνισμός διεξάγεται σε σχέση με τον προσδιορισμό των διακριτών χαρακτηριστικών του προϊόντος ή της υπηρεσίας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Ώριμοι βιομηχανικοί κλάδοι</a:t>
            </a:r>
            <a:r>
              <a:rPr lang="el-GR" sz="2800" dirty="0">
                <a:latin typeface="Arial" panose="020B0604020202020204" pitchFamily="34" charset="0"/>
              </a:rPr>
              <a:t>, συνήθως, ευνοούν την καινοτομία διαδικασίας, </a:t>
            </a:r>
            <a:r>
              <a:rPr lang="el-GR" sz="2800" dirty="0" smtClean="0">
                <a:latin typeface="Arial" panose="020B0604020202020204" pitchFamily="34" charset="0"/>
              </a:rPr>
              <a:t>καθώς </a:t>
            </a:r>
            <a:r>
              <a:rPr lang="el-GR" sz="2800" dirty="0">
                <a:latin typeface="Arial" panose="020B0604020202020204" pitchFamily="34" charset="0"/>
              </a:rPr>
              <a:t>ο ανταγωνισμός μετατοπίζεται στην αποδοτική παραγωγή του </a:t>
            </a:r>
            <a:r>
              <a:rPr lang="el-GR" sz="2800" dirty="0" smtClean="0">
                <a:latin typeface="Arial" panose="020B0604020202020204" pitchFamily="34" charset="0"/>
              </a:rPr>
              <a:t>επικρατέστερου </a:t>
            </a:r>
            <a:r>
              <a:rPr lang="el-GR" sz="2800" dirty="0">
                <a:latin typeface="Arial" panose="020B0604020202020204" pitchFamily="34" charset="0"/>
              </a:rPr>
              <a:t>μοντέλου ενός προϊόντος ή μίας υπηρεσίας.</a:t>
            </a:r>
            <a:endParaRPr lang="en-US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3911"/>
            <a:ext cx="89281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altLang="el-GR" sz="3600" dirty="0">
                <a:latin typeface="Franklin Gothic Book" pitchFamily="34" charset="0"/>
              </a:rPr>
              <a:t>Εφαρμογές του μοντέλου </a:t>
            </a:r>
            <a:r>
              <a:rPr lang="el-GR" sz="3600" dirty="0">
                <a:latin typeface="Franklin Gothic Book" pitchFamily="34" charset="0"/>
              </a:rPr>
              <a:t>καινοτομίας προϊόντος και καινοτομίας διαδικασίας (2)</a:t>
            </a:r>
            <a:endParaRPr lang="en-US" altLang="el-GR" sz="3600" dirty="0">
              <a:latin typeface="Franklin Gothic Book" pitchFamily="34" charset="0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72816"/>
            <a:ext cx="8568952" cy="4487382"/>
          </a:xfrm>
        </p:spPr>
        <p:txBody>
          <a:bodyPr/>
          <a:lstStyle/>
          <a:p>
            <a:r>
              <a:rPr lang="el-GR" sz="2800" b="1" dirty="0">
                <a:latin typeface="Arial" panose="020B0604020202020204" pitchFamily="34" charset="0"/>
              </a:rPr>
              <a:t>Μικρές νέες επιχειρήσεις </a:t>
            </a:r>
            <a:r>
              <a:rPr lang="el-GR" sz="2800" dirty="0">
                <a:latin typeface="Arial" panose="020B0604020202020204" pitchFamily="34" charset="0"/>
              </a:rPr>
              <a:t>που εισέρχονται σε έναν κλάδο, συνήθως, έχουν </a:t>
            </a:r>
            <a:r>
              <a:rPr lang="el-GR" sz="2800" dirty="0" smtClean="0">
                <a:latin typeface="Arial" panose="020B0604020202020204" pitchFamily="34" charset="0"/>
              </a:rPr>
              <a:t>περισσότερες </a:t>
            </a:r>
            <a:r>
              <a:rPr lang="el-GR" sz="2800" dirty="0">
                <a:latin typeface="Arial" panose="020B0604020202020204" pitchFamily="34" charset="0"/>
              </a:rPr>
              <a:t>ευκαιρίες όταν ένα επικρατέστερο μοντέλο δεν έχει ακόμα εδραιωθεί </a:t>
            </a:r>
            <a:r>
              <a:rPr lang="el-GR" sz="2800" dirty="0" smtClean="0">
                <a:latin typeface="Arial" panose="020B0604020202020204" pitchFamily="34" charset="0"/>
              </a:rPr>
              <a:t>ή αρχίζει </a:t>
            </a:r>
            <a:r>
              <a:rPr lang="el-GR" sz="2800" dirty="0">
                <a:latin typeface="Arial" panose="020B0604020202020204" pitchFamily="34" charset="0"/>
              </a:rPr>
              <a:t>να καταρρέει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Μεγάλες και εδραιωμένες </a:t>
            </a:r>
            <a:r>
              <a:rPr lang="el-GR" sz="2800" b="1" dirty="0" smtClean="0">
                <a:latin typeface="Arial" panose="020B0604020202020204" pitchFamily="34" charset="0"/>
              </a:rPr>
              <a:t>επιχειρήσεις</a:t>
            </a:r>
            <a:r>
              <a:rPr lang="el-GR" sz="2800" dirty="0" smtClean="0">
                <a:latin typeface="Arial" panose="020B0604020202020204" pitchFamily="34" charset="0"/>
              </a:rPr>
              <a:t> έχουν, συνήθως, </a:t>
            </a:r>
            <a:r>
              <a:rPr lang="el-GR" sz="2800" dirty="0">
                <a:latin typeface="Arial" panose="020B0604020202020204" pitchFamily="34" charset="0"/>
              </a:rPr>
              <a:t>πλεονέκτημα στις περιόδους εκείνες όπου κυριαρχεί ένα συγκεκριμένο μοντέλο σε σταθερή βάση, και, έτσι, αποκτά μεγάλη σημασία η εδραίωση οικονομιών κλίμακας και η συνεχής βελτίωση σε θέματα διαδικασιών.</a:t>
            </a:r>
            <a:endParaRPr lang="en-US" altLang="el-G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88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90872" y="339378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Πηγές </a:t>
            </a:r>
            <a:r>
              <a:rPr lang="el-GR" dirty="0" smtClean="0">
                <a:latin typeface="Franklin Gothic Book" pitchFamily="34" charset="0"/>
              </a:rPr>
              <a:t>καινοτομίας </a:t>
            </a:r>
            <a:r>
              <a:rPr lang="en-GB" altLang="el-GR" dirty="0" smtClean="0">
                <a:latin typeface="Franklin Gothic Book" pitchFamily="34" charset="0"/>
              </a:rPr>
              <a:t>(3)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340768"/>
            <a:ext cx="8229600" cy="4994188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200"/>
              </a:spcAft>
              <a:buNone/>
              <a:defRPr/>
            </a:pPr>
            <a:r>
              <a:rPr lang="el-GR" sz="2800" b="1" u="sng" dirty="0" smtClean="0">
                <a:latin typeface="Arial" panose="020B0604020202020204" pitchFamily="34" charset="0"/>
              </a:rPr>
              <a:t>Γ. Καινοτομία </a:t>
            </a:r>
            <a:r>
              <a:rPr lang="el-GR" sz="2800" b="1" u="sng" dirty="0">
                <a:latin typeface="Arial" panose="020B0604020202020204" pitchFamily="34" charset="0"/>
              </a:rPr>
              <a:t>ανοιχτού τύπου ή καινοτομία κλειστού τύπου</a:t>
            </a:r>
            <a:endParaRPr lang="en-GB" sz="2800" b="1" u="sng" dirty="0">
              <a:latin typeface="Arial" panose="020B0604020202020204" pitchFamily="34" charset="0"/>
            </a:endParaRPr>
          </a:p>
          <a:p>
            <a:pPr marL="314325" indent="-314325" eaLnBrk="1" hangingPunct="1">
              <a:lnSpc>
                <a:spcPts val="3000"/>
              </a:lnSpc>
              <a:defRPr/>
            </a:pPr>
            <a:r>
              <a:rPr lang="el-GR" sz="2800" b="1" i="1" dirty="0" smtClean="0">
                <a:latin typeface="Arial" pitchFamily="34" charset="0"/>
              </a:rPr>
              <a:t>Καινοτομία </a:t>
            </a:r>
            <a:r>
              <a:rPr lang="el-GR" sz="2800" b="1" i="1" dirty="0">
                <a:latin typeface="Arial" pitchFamily="34" charset="0"/>
              </a:rPr>
              <a:t>κλειστού τύπου</a:t>
            </a:r>
            <a:r>
              <a:rPr lang="en-GB" sz="2800" b="1" i="1" dirty="0" smtClean="0">
                <a:latin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</a:rPr>
              <a:t>–</a:t>
            </a:r>
            <a:r>
              <a:rPr lang="en-GB" sz="2800" b="1" dirty="0" smtClean="0">
                <a:latin typeface="Arial" pitchFamily="34" charset="0"/>
              </a:rPr>
              <a:t> </a:t>
            </a:r>
            <a:r>
              <a:rPr lang="el-GR" sz="2800" dirty="0">
                <a:latin typeface="Arial" pitchFamily="34" charset="0"/>
              </a:rPr>
              <a:t>Η παραδοσιακή προσέγγιση της καινοτομίας εδράζεται στην ανάπτυξη </a:t>
            </a:r>
            <a:r>
              <a:rPr lang="el-GR" sz="2800" dirty="0" smtClean="0">
                <a:latin typeface="Arial" pitchFamily="34" charset="0"/>
              </a:rPr>
              <a:t>καινοτομιών </a:t>
            </a:r>
            <a:r>
              <a:rPr lang="el-GR" sz="2800" dirty="0">
                <a:latin typeface="Arial" pitchFamily="34" charset="0"/>
              </a:rPr>
              <a:t>που προέρχονται από τη χρήση των εσωτερικών πόρων της επιχείρησης, </a:t>
            </a:r>
            <a:r>
              <a:rPr lang="el-GR" sz="2800" dirty="0" smtClean="0">
                <a:latin typeface="Arial" pitchFamily="34" charset="0"/>
              </a:rPr>
              <a:t>όπως είναι </a:t>
            </a:r>
            <a:r>
              <a:rPr lang="el-GR" sz="2800" dirty="0">
                <a:latin typeface="Arial" pitchFamily="34" charset="0"/>
              </a:rPr>
              <a:t>τα διάφορα εργαστήρια καινοτομίας και το τμήμα </a:t>
            </a:r>
            <a:r>
              <a:rPr lang="el-GR" sz="2800" dirty="0" smtClean="0">
                <a:latin typeface="Arial" pitchFamily="34" charset="0"/>
              </a:rPr>
              <a:t>μάρκετινγκ. </a:t>
            </a:r>
            <a:r>
              <a:rPr lang="el-GR" sz="2800" dirty="0">
                <a:latin typeface="Arial" pitchFamily="34" charset="0"/>
              </a:rPr>
              <a:t>Σύμφωνα με </a:t>
            </a:r>
            <a:r>
              <a:rPr lang="el-GR" sz="2800" dirty="0" smtClean="0">
                <a:latin typeface="Arial" pitchFamily="34" charset="0"/>
              </a:rPr>
              <a:t>αυτή </a:t>
            </a:r>
            <a:r>
              <a:rPr lang="el-GR" sz="2800" dirty="0">
                <a:latin typeface="Arial" pitchFamily="34" charset="0"/>
              </a:rPr>
              <a:t>την προσέγγιση, η καινοτομία είναι μυστική, η επιχείρηση προσπαθεί να </a:t>
            </a:r>
            <a:r>
              <a:rPr lang="el-GR" sz="2800" dirty="0" smtClean="0">
                <a:latin typeface="Arial" pitchFamily="34" charset="0"/>
              </a:rPr>
              <a:t>προστατεύσει </a:t>
            </a:r>
            <a:r>
              <a:rPr lang="el-GR" sz="2800" dirty="0">
                <a:latin typeface="Arial" pitchFamily="34" charset="0"/>
              </a:rPr>
              <a:t>το διανοητικό της κεφάλαιο και να αποτρέψει την αντιγραφή ιδεών </a:t>
            </a:r>
            <a:r>
              <a:rPr lang="el-GR" sz="2800" dirty="0" smtClean="0">
                <a:latin typeface="Arial" pitchFamily="34" charset="0"/>
              </a:rPr>
              <a:t>από τους </a:t>
            </a:r>
            <a:r>
              <a:rPr lang="el-GR" sz="2800" dirty="0">
                <a:latin typeface="Arial" pitchFamily="34" charset="0"/>
              </a:rPr>
              <a:t>ανταγωνιστές</a:t>
            </a:r>
            <a:r>
              <a:rPr lang="el-GR" sz="2800" dirty="0" smtClean="0">
                <a:latin typeface="Arial" pitchFamily="34" charset="0"/>
              </a:rPr>
              <a:t>.</a:t>
            </a:r>
            <a:endParaRPr lang="en-GB" sz="28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39378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Πηγές </a:t>
            </a:r>
            <a:r>
              <a:rPr lang="el-GR" dirty="0" smtClean="0">
                <a:latin typeface="Franklin Gothic Book" pitchFamily="34" charset="0"/>
              </a:rPr>
              <a:t>καινοτομίας </a:t>
            </a:r>
            <a:r>
              <a:rPr lang="en-GB" altLang="el-GR" dirty="0" smtClean="0">
                <a:latin typeface="Franklin Gothic Book" pitchFamily="34" charset="0"/>
              </a:rPr>
              <a:t>(</a:t>
            </a:r>
            <a:r>
              <a:rPr lang="el-GR" altLang="el-GR" dirty="0" smtClean="0">
                <a:latin typeface="Franklin Gothic Book" pitchFamily="34" charset="0"/>
              </a:rPr>
              <a:t>4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379538"/>
            <a:ext cx="8229600" cy="4609467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200"/>
              </a:spcAft>
              <a:buNone/>
              <a:defRPr/>
            </a:pPr>
            <a:r>
              <a:rPr lang="el-GR" sz="2800" b="1" u="sng" dirty="0" smtClean="0">
                <a:latin typeface="Arial" panose="020B0604020202020204" pitchFamily="34" charset="0"/>
              </a:rPr>
              <a:t>Γ. Καινοτομία </a:t>
            </a:r>
            <a:r>
              <a:rPr lang="el-GR" sz="2800" b="1" u="sng" dirty="0">
                <a:latin typeface="Arial" panose="020B0604020202020204" pitchFamily="34" charset="0"/>
              </a:rPr>
              <a:t>ανοιχτού τύπου ή καινοτομία κλειστού τύπου</a:t>
            </a:r>
            <a:endParaRPr lang="en-GB" sz="2800" b="1" u="sng" dirty="0">
              <a:latin typeface="Arial" panose="020B0604020202020204" pitchFamily="34" charset="0"/>
            </a:endParaRPr>
          </a:p>
          <a:p>
            <a:pPr marL="314325" indent="-314325" eaLnBrk="1" hangingPunct="1">
              <a:lnSpc>
                <a:spcPts val="3000"/>
              </a:lnSpc>
              <a:defRPr/>
            </a:pPr>
            <a:r>
              <a:rPr lang="el-GR" sz="2800" dirty="0" smtClean="0">
                <a:latin typeface="Arial" pitchFamily="34" charset="0"/>
              </a:rPr>
              <a:t>Η </a:t>
            </a:r>
            <a:r>
              <a:rPr lang="el-GR" sz="2800" b="1" i="1" dirty="0">
                <a:latin typeface="Arial" pitchFamily="34" charset="0"/>
              </a:rPr>
              <a:t>καινοτομία ανοιχτού τύπου </a:t>
            </a:r>
            <a:r>
              <a:rPr lang="el-GR" sz="2800" dirty="0">
                <a:latin typeface="Arial" pitchFamily="34" charset="0"/>
              </a:rPr>
              <a:t>σχετίζεται με τη σχεδιασμένη εισροή και εκροή γνώσης από τον οργανισμό, προκειμένου να επιταχύνεται και να ενισχύεται η καινοτομική δραστηριότητα. Η βασική ιδέα της καινοτομίας ανοιχτού τύπου είναι ότι η ελεύθερη ανταλλαγή ιδεών είναι πιθανό να </a:t>
            </a:r>
            <a:r>
              <a:rPr lang="el-GR" sz="2800" dirty="0" err="1">
                <a:latin typeface="Arial" pitchFamily="34" charset="0"/>
              </a:rPr>
              <a:t>παράξει</a:t>
            </a:r>
            <a:r>
              <a:rPr lang="el-GR" sz="2800" dirty="0">
                <a:latin typeface="Arial" pitchFamily="34" charset="0"/>
              </a:rPr>
              <a:t> καλύτερα προϊόντα σε γρηγορότερο χρονικό διάστημα, σε σχέση με την εσωτερική, κλειστή προσέγγιση.</a:t>
            </a:r>
            <a:endParaRPr lang="en-GB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63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Ανοιχτή ή κλειστή καινοτομία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712968" cy="4967514"/>
          </a:xfrm>
        </p:spPr>
        <p:txBody>
          <a:bodyPr/>
          <a:lstStyle/>
          <a:p>
            <a:pPr marL="9525" indent="-9525" eaLnBrk="1" hangingPunct="1">
              <a:lnSpc>
                <a:spcPts val="3000"/>
              </a:lnSpc>
              <a:buNone/>
              <a:tabLst>
                <a:tab pos="292100" algn="l"/>
              </a:tabLst>
              <a:defRPr/>
            </a:pPr>
            <a:r>
              <a:rPr lang="en-GB" sz="2800" dirty="0" smtClean="0">
                <a:latin typeface="Arial" pitchFamily="34" charset="0"/>
              </a:rPr>
              <a:t>	</a:t>
            </a:r>
            <a:r>
              <a:rPr lang="el-GR" sz="2800" u="sng" dirty="0">
                <a:latin typeface="Arial" pitchFamily="34" charset="0"/>
              </a:rPr>
              <a:t>Η ισορροπία ανάμεσα στην </a:t>
            </a:r>
            <a:r>
              <a:rPr lang="el-GR" sz="2800" u="sng" dirty="0" smtClean="0">
                <a:latin typeface="Arial" pitchFamily="34" charset="0"/>
              </a:rPr>
              <a:t>καινοτομία ανοικτού </a:t>
            </a:r>
            <a:r>
              <a:rPr lang="el-GR" sz="2800" u="sng" dirty="0">
                <a:latin typeface="Arial" pitchFamily="34" charset="0"/>
              </a:rPr>
              <a:t>και κλειστού τύπου </a:t>
            </a:r>
            <a:r>
              <a:rPr lang="el-GR" sz="2800" u="sng" dirty="0" smtClean="0">
                <a:latin typeface="Arial" pitchFamily="34" charset="0"/>
              </a:rPr>
              <a:t>εξαρτάται από </a:t>
            </a:r>
            <a:r>
              <a:rPr lang="el-GR" sz="2800" u="sng" dirty="0">
                <a:latin typeface="Arial" pitchFamily="34" charset="0"/>
              </a:rPr>
              <a:t>τρεις </a:t>
            </a:r>
            <a:r>
              <a:rPr lang="el-GR" sz="2800" u="sng" dirty="0" smtClean="0">
                <a:latin typeface="Arial" pitchFamily="34" charset="0"/>
              </a:rPr>
              <a:t>βασικούς παράγοντες</a:t>
            </a:r>
            <a:r>
              <a:rPr lang="en-GB" sz="2800" dirty="0" smtClean="0">
                <a:latin typeface="Arial" pitchFamily="34" charset="0"/>
              </a:rPr>
              <a:t>:</a:t>
            </a:r>
          </a:p>
          <a:p>
            <a:pPr marL="317500" indent="-317500" eaLnBrk="1" hangingPunct="1">
              <a:lnSpc>
                <a:spcPts val="3000"/>
              </a:lnSpc>
              <a:defRPr/>
            </a:pPr>
            <a:r>
              <a:rPr lang="el-GR" b="1" i="1" dirty="0">
                <a:latin typeface="Arial" pitchFamily="34" charset="0"/>
              </a:rPr>
              <a:t>Ένταση ανταγωνισμού </a:t>
            </a:r>
            <a:r>
              <a:rPr lang="en-GB" dirty="0" smtClean="0">
                <a:latin typeface="Arial" pitchFamily="34" charset="0"/>
              </a:rPr>
              <a:t>– </a:t>
            </a:r>
            <a:r>
              <a:rPr lang="el-GR" dirty="0" smtClean="0">
                <a:latin typeface="Arial" pitchFamily="34" charset="0"/>
              </a:rPr>
              <a:t>εάν είναι έντονος, η κλειστή καινοτομία είναι προτιμότερη</a:t>
            </a:r>
            <a:r>
              <a:rPr lang="en-GB" dirty="0" smtClean="0">
                <a:latin typeface="Arial" pitchFamily="34" charset="0"/>
              </a:rPr>
              <a:t>.</a:t>
            </a:r>
          </a:p>
          <a:p>
            <a:pPr marL="317500" indent="-317500" eaLnBrk="1" hangingPunct="1">
              <a:lnSpc>
                <a:spcPts val="3000"/>
              </a:lnSpc>
              <a:defRPr/>
            </a:pPr>
            <a:r>
              <a:rPr lang="el-GR" b="1" i="1" dirty="0" smtClean="0">
                <a:latin typeface="Arial" pitchFamily="34" charset="0"/>
              </a:rPr>
              <a:t>Καινοτομία </a:t>
            </a:r>
            <a:r>
              <a:rPr lang="el-GR" b="1" i="1" dirty="0">
                <a:latin typeface="Arial" pitchFamily="34" charset="0"/>
              </a:rPr>
              <a:t>της μίας φοράς </a:t>
            </a:r>
            <a:r>
              <a:rPr lang="el-GR" b="1" i="1" dirty="0" smtClean="0">
                <a:latin typeface="Arial" pitchFamily="34" charset="0"/>
              </a:rPr>
              <a:t>/ </a:t>
            </a:r>
            <a:r>
              <a:rPr lang="el-GR" b="1" i="1" dirty="0">
                <a:latin typeface="Arial" pitchFamily="34" charset="0"/>
              </a:rPr>
              <a:t>ευκαιριακή καινοτομία</a:t>
            </a:r>
            <a:r>
              <a:rPr lang="en-GB" b="1" i="1" dirty="0">
                <a:latin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</a:rPr>
              <a:t>– </a:t>
            </a:r>
            <a:r>
              <a:rPr lang="el-GR" dirty="0" smtClean="0">
                <a:latin typeface="Arial" pitchFamily="34" charset="0"/>
              </a:rPr>
              <a:t>η ανοιχτή καινοτομία είναι προτιμότερη όταν η καινοτομία είναι συνεχής </a:t>
            </a:r>
            <a:r>
              <a:rPr lang="en-GB" dirty="0" smtClean="0">
                <a:latin typeface="Arial" pitchFamily="34" charset="0"/>
              </a:rPr>
              <a:t>(</a:t>
            </a:r>
            <a:r>
              <a:rPr lang="el-GR" dirty="0" smtClean="0">
                <a:latin typeface="Arial" pitchFamily="34" charset="0"/>
              </a:rPr>
              <a:t>ενισχύει τη συνεργατική συμπεριφορά</a:t>
            </a:r>
            <a:r>
              <a:rPr lang="en-GB" dirty="0" smtClean="0">
                <a:latin typeface="Arial" pitchFamily="34" charset="0"/>
              </a:rPr>
              <a:t>).</a:t>
            </a:r>
          </a:p>
          <a:p>
            <a:pPr marL="317500" indent="-317500" eaLnBrk="1" hangingPunct="1">
              <a:lnSpc>
                <a:spcPts val="3000"/>
              </a:lnSpc>
              <a:defRPr/>
            </a:pPr>
            <a:r>
              <a:rPr lang="el-GR" b="1" i="1" dirty="0">
                <a:latin typeface="Arial" pitchFamily="34" charset="0"/>
              </a:rPr>
              <a:t>Έντονα </a:t>
            </a:r>
            <a:r>
              <a:rPr lang="el-GR" b="1" i="1" dirty="0" err="1">
                <a:latin typeface="Arial" pitchFamily="34" charset="0"/>
              </a:rPr>
              <a:t>συσχετιζόμενη</a:t>
            </a:r>
            <a:r>
              <a:rPr lang="el-GR" b="1" i="1" dirty="0">
                <a:latin typeface="Arial" pitchFamily="34" charset="0"/>
              </a:rPr>
              <a:t> καινοτομία </a:t>
            </a:r>
            <a:r>
              <a:rPr lang="en-GB" dirty="0">
                <a:latin typeface="Arial" pitchFamily="34" charset="0"/>
              </a:rPr>
              <a:t>–</a:t>
            </a:r>
            <a:r>
              <a:rPr lang="el-GR" dirty="0" smtClean="0">
                <a:latin typeface="Arial" pitchFamily="34" charset="0"/>
              </a:rPr>
              <a:t> η </a:t>
            </a:r>
            <a:r>
              <a:rPr lang="el-GR" dirty="0">
                <a:latin typeface="Arial" pitchFamily="34" charset="0"/>
              </a:rPr>
              <a:t>κλειστή καινοτομία είναι προτιμότερη όταν μια εταιρεία διαθέτει υψηλά ολοκληρωμένη γκάμα προϊόντων.</a:t>
            </a:r>
            <a:endParaRPr lang="en-GB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Πηγές </a:t>
            </a:r>
            <a:r>
              <a:rPr lang="el-GR" dirty="0" smtClean="0">
                <a:latin typeface="Franklin Gothic Book" pitchFamily="34" charset="0"/>
              </a:rPr>
              <a:t>καινοτομίας </a:t>
            </a:r>
            <a:r>
              <a:rPr lang="en-GB" altLang="el-GR" dirty="0" smtClean="0">
                <a:latin typeface="Franklin Gothic Book" pitchFamily="34" charset="0"/>
              </a:rPr>
              <a:t>(</a:t>
            </a:r>
            <a:r>
              <a:rPr lang="el-GR" altLang="el-GR" dirty="0" smtClean="0">
                <a:latin typeface="Franklin Gothic Book" pitchFamily="34" charset="0"/>
              </a:rPr>
              <a:t>5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66601" y="1268760"/>
            <a:ext cx="8497887" cy="5086521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200"/>
              </a:spcAft>
              <a:buNone/>
              <a:defRPr/>
            </a:pPr>
            <a:r>
              <a:rPr lang="el-GR" sz="2800" b="1" u="sng" dirty="0" smtClean="0">
                <a:latin typeface="Arial" panose="020B0604020202020204" pitchFamily="34" charset="0"/>
              </a:rPr>
              <a:t>Δ. </a:t>
            </a:r>
            <a:r>
              <a:rPr lang="el-GR" sz="2800" b="1" u="sng" dirty="0">
                <a:latin typeface="Arial" panose="020B0604020202020204" pitchFamily="34" charset="0"/>
              </a:rPr>
              <a:t>Τεχνολογική καινοτομία ή καινοτομία επιχειρηματικού μοντέλου</a:t>
            </a:r>
            <a:endParaRPr lang="en-GB" altLang="el-GR" sz="2800" b="1" u="sng" dirty="0">
              <a:latin typeface="Arial" panose="020B0604020202020204" pitchFamily="34" charset="0"/>
            </a:endParaRPr>
          </a:p>
          <a:p>
            <a:pPr marL="314325" indent="-314325" eaLnBrk="1" hangingPunct="1">
              <a:lnSpc>
                <a:spcPts val="3000"/>
              </a:lnSpc>
              <a:defRPr/>
            </a:pPr>
            <a:r>
              <a:rPr lang="el-GR" altLang="el-GR" dirty="0">
                <a:latin typeface="Arial" pitchFamily="34" charset="0"/>
              </a:rPr>
              <a:t>Ένα </a:t>
            </a:r>
            <a:r>
              <a:rPr lang="el-GR" altLang="el-GR" b="1" dirty="0">
                <a:latin typeface="Arial" pitchFamily="34" charset="0"/>
              </a:rPr>
              <a:t>επιχειρηματικό μοντέλο </a:t>
            </a:r>
            <a:r>
              <a:rPr lang="el-GR" altLang="el-GR" dirty="0">
                <a:latin typeface="Arial" pitchFamily="34" charset="0"/>
              </a:rPr>
              <a:t>περιγράφει τον τρόπο με τον οποίο ένας οργανισμός δημιουργεί έσοδα και διαχειρίζεται τις δαπάνες του, επιλέγοντας μια συγκεκριμένη δομή για τις δραστηριότητές του.</a:t>
            </a:r>
          </a:p>
          <a:p>
            <a:pPr marL="314325" indent="-314325" eaLnBrk="1" hangingPunct="1">
              <a:lnSpc>
                <a:spcPts val="3000"/>
              </a:lnSpc>
              <a:defRPr/>
            </a:pPr>
            <a:r>
              <a:rPr lang="el-GR" dirty="0">
                <a:latin typeface="Arial" pitchFamily="34" charset="0"/>
              </a:rPr>
              <a:t>Η </a:t>
            </a:r>
            <a:r>
              <a:rPr lang="el-GR" b="1" dirty="0">
                <a:latin typeface="Arial" pitchFamily="34" charset="0"/>
              </a:rPr>
              <a:t>καινοτομία επιχειρηματικού μοντέλου </a:t>
            </a:r>
            <a:r>
              <a:rPr lang="el-GR" dirty="0">
                <a:latin typeface="Arial" pitchFamily="34" charset="0"/>
              </a:rPr>
              <a:t>προέρχεται από την εξεύρεση νέων μεθόδων σύνδεσης </a:t>
            </a:r>
            <a:r>
              <a:rPr lang="el-GR" dirty="0" smtClean="0">
                <a:latin typeface="Arial" pitchFamily="34" charset="0"/>
              </a:rPr>
              <a:t>πελατών, παραγωγών </a:t>
            </a:r>
            <a:r>
              <a:rPr lang="el-GR" dirty="0">
                <a:latin typeface="Arial" pitchFamily="34" charset="0"/>
              </a:rPr>
              <a:t>και προμηθευτών, με ή χωρίς τη χρήση νέων </a:t>
            </a:r>
            <a:r>
              <a:rPr lang="el-GR" dirty="0" smtClean="0">
                <a:latin typeface="Arial" pitchFamily="34" charset="0"/>
              </a:rPr>
              <a:t>τεχνολογιών.</a:t>
            </a:r>
            <a:endParaRPr lang="en-GB" altLang="el-GR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39378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Πηγές </a:t>
            </a:r>
            <a:r>
              <a:rPr lang="el-GR" dirty="0" smtClean="0">
                <a:latin typeface="Franklin Gothic Book" pitchFamily="34" charset="0"/>
              </a:rPr>
              <a:t>καινοτομίας </a:t>
            </a:r>
            <a:r>
              <a:rPr lang="en-GB" altLang="el-GR" dirty="0" smtClean="0">
                <a:latin typeface="Franklin Gothic Book" pitchFamily="34" charset="0"/>
              </a:rPr>
              <a:t>(</a:t>
            </a:r>
            <a:r>
              <a:rPr lang="el-GR" altLang="el-GR" dirty="0" smtClean="0">
                <a:latin typeface="Franklin Gothic Book" pitchFamily="34" charset="0"/>
              </a:rPr>
              <a:t>6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22585" y="1268760"/>
            <a:ext cx="8497887" cy="490801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200"/>
              </a:spcAft>
              <a:buNone/>
              <a:defRPr/>
            </a:pPr>
            <a:r>
              <a:rPr lang="el-GR" sz="2800" b="1" u="sng" dirty="0" smtClean="0">
                <a:latin typeface="Arial" panose="020B0604020202020204" pitchFamily="34" charset="0"/>
              </a:rPr>
              <a:t>Δ. </a:t>
            </a:r>
            <a:r>
              <a:rPr lang="el-GR" sz="2800" b="1" u="sng" dirty="0">
                <a:latin typeface="Arial" panose="020B0604020202020204" pitchFamily="34" charset="0"/>
              </a:rPr>
              <a:t>Τεχνολογική καινοτομία ή καινοτομία επιχειρηματικού μοντέλου</a:t>
            </a:r>
            <a:endParaRPr lang="en-GB" altLang="el-GR" sz="2800" b="1" u="sng" dirty="0">
              <a:latin typeface="Arial" panose="020B0604020202020204" pitchFamily="34" charset="0"/>
            </a:endParaRPr>
          </a:p>
          <a:p>
            <a:r>
              <a:rPr lang="el-GR" sz="2600" dirty="0" smtClean="0">
                <a:latin typeface="Arial" pitchFamily="34" charset="0"/>
              </a:rPr>
              <a:t>Η </a:t>
            </a:r>
            <a:r>
              <a:rPr lang="el-GR" sz="2600" b="1" dirty="0">
                <a:latin typeface="Arial" pitchFamily="34" charset="0"/>
              </a:rPr>
              <a:t>καινοτομία επιχειρηματικού μοντέλου </a:t>
            </a:r>
            <a:r>
              <a:rPr lang="el-GR" sz="2600" dirty="0">
                <a:latin typeface="Arial" pitchFamily="34" charset="0"/>
              </a:rPr>
              <a:t>προσφέρει δύο βασικές περιοχές καινοτόμου </a:t>
            </a:r>
            <a:r>
              <a:rPr lang="el-GR" sz="2600" dirty="0" smtClean="0">
                <a:latin typeface="Arial" pitchFamily="34" charset="0"/>
              </a:rPr>
              <a:t>δραστηριότητας:</a:t>
            </a:r>
          </a:p>
          <a:p>
            <a:pPr lvl="1"/>
            <a:r>
              <a:rPr lang="el-GR" sz="2600" b="1" dirty="0">
                <a:latin typeface="Arial" pitchFamily="34" charset="0"/>
              </a:rPr>
              <a:t>Το προϊόν</a:t>
            </a:r>
            <a:r>
              <a:rPr lang="el-GR" sz="2600" dirty="0">
                <a:latin typeface="Arial" pitchFamily="34" charset="0"/>
              </a:rPr>
              <a:t>. Ένα νέο επιχειρηματικό μοντέλο μπορεί να επαναπροσδιορίσει </a:t>
            </a:r>
            <a:r>
              <a:rPr lang="el-GR" sz="2600" dirty="0" smtClean="0">
                <a:latin typeface="Arial" pitchFamily="34" charset="0"/>
              </a:rPr>
              <a:t>ένα προϊόν</a:t>
            </a:r>
            <a:r>
              <a:rPr lang="el-GR" sz="2600" dirty="0">
                <a:latin typeface="Arial" pitchFamily="34" charset="0"/>
              </a:rPr>
              <a:t>, ή μία υπηρεσία, καθώς και τον τρόπο παραγωγής τους.</a:t>
            </a:r>
          </a:p>
          <a:p>
            <a:pPr lvl="1"/>
            <a:r>
              <a:rPr lang="el-GR" sz="2600" b="1" dirty="0">
                <a:latin typeface="Arial" pitchFamily="34" charset="0"/>
              </a:rPr>
              <a:t>Η πώληση</a:t>
            </a:r>
            <a:r>
              <a:rPr lang="el-GR" sz="2600" dirty="0">
                <a:latin typeface="Arial" pitchFamily="34" charset="0"/>
              </a:rPr>
              <a:t>. Ένα νέο επιχειρηματικό μοντέλο ενδέχεται να μεταβάλλει τον </a:t>
            </a:r>
            <a:r>
              <a:rPr lang="el-GR" sz="2600" dirty="0" smtClean="0">
                <a:latin typeface="Arial" pitchFamily="34" charset="0"/>
              </a:rPr>
              <a:t>τρόπο με </a:t>
            </a:r>
            <a:r>
              <a:rPr lang="el-GR" sz="2600" dirty="0">
                <a:latin typeface="Arial" pitchFamily="34" charset="0"/>
              </a:rPr>
              <a:t>τον οποίο ένας οργανισμός δημιουργεί κέρδη, εφαρμόζοντας αλλαγές </a:t>
            </a:r>
            <a:r>
              <a:rPr lang="el-GR" sz="2600" dirty="0" smtClean="0">
                <a:latin typeface="Arial" pitchFamily="34" charset="0"/>
              </a:rPr>
              <a:t>στην πώληση και τη διανομή.</a:t>
            </a:r>
            <a:endParaRPr lang="en-GB" altLang="el-GR" sz="2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87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Διάχυση καινοτομίας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509588" y="1350963"/>
            <a:ext cx="8229600" cy="367485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2800" b="1" dirty="0" smtClean="0">
                <a:latin typeface="Arial" panose="020B0604020202020204" pitchFamily="34" charset="0"/>
              </a:rPr>
              <a:t>Διάχυση</a:t>
            </a:r>
            <a:r>
              <a:rPr lang="el-GR" sz="2800" dirty="0" smtClean="0">
                <a:latin typeface="Arial" panose="020B0604020202020204" pitchFamily="34" charset="0"/>
              </a:rPr>
              <a:t> είναι η διαδικασία με την οποία οι καινοτομίες διαχέονται ανάμεσα στους χρήστες.</a:t>
            </a:r>
          </a:p>
          <a:p>
            <a:pPr marL="0" indent="0" eaLnBrk="1" hangingPunct="1">
              <a:buNone/>
            </a:pPr>
            <a:endParaRPr lang="el-GR" altLang="el-GR" sz="280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l-GR" sz="2800" dirty="0" smtClean="0">
                <a:latin typeface="Arial" panose="020B0604020202020204" pitchFamily="34" charset="0"/>
              </a:rPr>
              <a:t>Καθώς </a:t>
            </a:r>
            <a:r>
              <a:rPr lang="el-GR" sz="2800" dirty="0">
                <a:latin typeface="Arial" panose="020B0604020202020204" pitchFamily="34" charset="0"/>
              </a:rPr>
              <a:t>η καινοτομία έχει συνήθως υψηλό κόστος, </a:t>
            </a:r>
            <a:r>
              <a:rPr lang="el-GR" sz="2800" dirty="0" smtClean="0">
                <a:latin typeface="Arial" panose="020B0604020202020204" pitchFamily="34" charset="0"/>
              </a:rPr>
              <a:t>η εμπορική </a:t>
            </a:r>
            <a:r>
              <a:rPr lang="el-GR" sz="2800" dirty="0">
                <a:latin typeface="Arial" panose="020B0604020202020204" pitchFamily="34" charset="0"/>
              </a:rPr>
              <a:t>της ελκυστικότητα ενδέχεται να εξαρτάται από το </a:t>
            </a:r>
            <a:r>
              <a:rPr lang="el-GR" sz="2800" b="1" dirty="0">
                <a:latin typeface="Arial" panose="020B0604020202020204" pitchFamily="34" charset="0"/>
              </a:rPr>
              <a:t>ρυθμό</a:t>
            </a:r>
            <a:r>
              <a:rPr lang="el-GR" sz="2800" dirty="0">
                <a:latin typeface="Arial" panose="020B0604020202020204" pitchFamily="34" charset="0"/>
              </a:rPr>
              <a:t> (</a:t>
            </a:r>
            <a:r>
              <a:rPr lang="el-GR" sz="2800" b="1" dirty="0">
                <a:latin typeface="Arial" panose="020B0604020202020204" pitchFamily="34" charset="0"/>
              </a:rPr>
              <a:t>έκταση και </a:t>
            </a:r>
            <a:r>
              <a:rPr lang="el-GR" sz="2800" b="1" dirty="0" smtClean="0">
                <a:latin typeface="Arial" panose="020B0604020202020204" pitchFamily="34" charset="0"/>
              </a:rPr>
              <a:t>ταχύτητα</a:t>
            </a:r>
            <a:r>
              <a:rPr lang="el-GR" sz="2800" dirty="0">
                <a:latin typeface="Arial" panose="020B0604020202020204" pitchFamily="34" charset="0"/>
              </a:rPr>
              <a:t>) με τον οποίο η αγορά υιοθετεί τα νέα προϊόντα (ή τις υπηρεσίες).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9140"/>
            <a:ext cx="8229600" cy="15696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200" dirty="0" smtClean="0">
                <a:latin typeface="Franklin Gothic Book" pitchFamily="34" charset="0"/>
              </a:rPr>
              <a:t>Καθοριστικοί παράγοντες του ρυθμού διάχυσης μιας καινοτομίας από την πλευρά της προσφοράς</a:t>
            </a:r>
            <a:endParaRPr lang="en-US" altLang="el-GR" sz="3200" dirty="0">
              <a:latin typeface="Franklin Gothic Book" pitchFamily="34" charset="0"/>
            </a:endParaRPr>
          </a:p>
        </p:txBody>
      </p:sp>
      <p:sp>
        <p:nvSpPr>
          <p:cNvPr id="314371" name="AutoShape 3"/>
          <p:cNvSpPr>
            <a:spLocks noChangeArrowheads="1"/>
          </p:cNvSpPr>
          <p:nvPr/>
        </p:nvSpPr>
        <p:spPr bwMode="auto">
          <a:xfrm>
            <a:off x="251520" y="1846216"/>
            <a:ext cx="8640960" cy="849323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Βαθμός βελτίωσης της απόδοσης που προσφέρει </a:t>
            </a:r>
            <a:r>
              <a:rPr lang="el-GR" sz="2400" dirty="0" smtClean="0">
                <a:latin typeface="Arial" charset="0"/>
              </a:rPr>
              <a:t>ένα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προϊόν σε </a:t>
            </a:r>
            <a:r>
              <a:rPr lang="el-GR" sz="2400" dirty="0">
                <a:latin typeface="Arial" charset="0"/>
              </a:rPr>
              <a:t>σχέση με τα </a:t>
            </a:r>
            <a:r>
              <a:rPr lang="el-GR" sz="2400" dirty="0" smtClean="0">
                <a:latin typeface="Arial" charset="0"/>
              </a:rPr>
              <a:t>διαθέσιμα </a:t>
            </a:r>
            <a:r>
              <a:rPr lang="el-GR" sz="2400" dirty="0">
                <a:latin typeface="Arial" charset="0"/>
              </a:rPr>
              <a:t>προϊόντα</a:t>
            </a:r>
            <a:endParaRPr lang="en-US" sz="2400" dirty="0">
              <a:latin typeface="Arial" charset="0"/>
            </a:endParaRPr>
          </a:p>
        </p:txBody>
      </p:sp>
      <p:sp>
        <p:nvSpPr>
          <p:cNvPr id="314372" name="AutoShape 4"/>
          <p:cNvSpPr>
            <a:spLocks noChangeArrowheads="1"/>
          </p:cNvSpPr>
          <p:nvPr/>
        </p:nvSpPr>
        <p:spPr bwMode="auto">
          <a:xfrm>
            <a:off x="251520" y="2869643"/>
            <a:ext cx="8640960" cy="762000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Συμβατότητα με άλλους παράγοντες</a:t>
            </a:r>
            <a:endParaRPr lang="en-US" sz="2400" dirty="0">
              <a:latin typeface="Arial" charset="0"/>
            </a:endParaRPr>
          </a:p>
        </p:txBody>
      </p:sp>
      <p:sp>
        <p:nvSpPr>
          <p:cNvPr id="314373" name="AutoShape 5"/>
          <p:cNvSpPr>
            <a:spLocks noChangeArrowheads="1"/>
          </p:cNvSpPr>
          <p:nvPr/>
        </p:nvSpPr>
        <p:spPr bwMode="auto">
          <a:xfrm>
            <a:off x="251520" y="3805747"/>
            <a:ext cx="8640960" cy="762000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Περιπλοκότητα, είτε του ίδιου του προϊόντος, είτε των </a:t>
            </a:r>
            <a:r>
              <a:rPr lang="el-GR" sz="2400" dirty="0" smtClean="0">
                <a:latin typeface="Arial" charset="0"/>
              </a:rPr>
              <a:t>τεχνικών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μάρκετινγκ που χρησιμοποιούνται </a:t>
            </a:r>
            <a:r>
              <a:rPr lang="el-GR" sz="2400" dirty="0">
                <a:latin typeface="Arial" charset="0"/>
              </a:rPr>
              <a:t>για την προώθησή του</a:t>
            </a:r>
            <a:endParaRPr lang="en-US" sz="2400" dirty="0">
              <a:latin typeface="Arial" charset="0"/>
            </a:endParaRPr>
          </a:p>
        </p:txBody>
      </p:sp>
      <p:sp>
        <p:nvSpPr>
          <p:cNvPr id="314374" name="AutoShape 6"/>
          <p:cNvSpPr>
            <a:spLocks noChangeArrowheads="1"/>
          </p:cNvSpPr>
          <p:nvPr/>
        </p:nvSpPr>
        <p:spPr bwMode="auto">
          <a:xfrm>
            <a:off x="251520" y="4778513"/>
            <a:ext cx="8640960" cy="797346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Δυνατότητα δοκιμής του νέου </a:t>
            </a:r>
            <a:r>
              <a:rPr lang="el-GR" sz="2400" dirty="0" smtClean="0">
                <a:latin typeface="Arial" charset="0"/>
              </a:rPr>
              <a:t>προϊόντος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πριν </a:t>
            </a:r>
            <a:r>
              <a:rPr lang="el-GR" sz="2400" dirty="0">
                <a:latin typeface="Arial" charset="0"/>
              </a:rPr>
              <a:t>την τελική απόφαση αγοράς</a:t>
            </a:r>
            <a:endParaRPr lang="en-US" sz="2400" dirty="0">
              <a:latin typeface="Arial" charset="0"/>
            </a:endParaRPr>
          </a:p>
        </p:txBody>
      </p:sp>
      <p:sp>
        <p:nvSpPr>
          <p:cNvPr id="314375" name="AutoShape 7"/>
          <p:cNvSpPr>
            <a:spLocks noChangeArrowheads="1"/>
          </p:cNvSpPr>
          <p:nvPr/>
        </p:nvSpPr>
        <p:spPr bwMode="auto">
          <a:xfrm>
            <a:off x="251520" y="5749963"/>
            <a:ext cx="8640960" cy="762000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2400" dirty="0">
                <a:latin typeface="Arial" charset="0"/>
              </a:rPr>
              <a:t>Διαχείριση πελατειακών σχέσεων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AutoShape 3"/>
          <p:cNvSpPr>
            <a:spLocks noChangeArrowheads="1"/>
          </p:cNvSpPr>
          <p:nvPr/>
        </p:nvSpPr>
        <p:spPr bwMode="auto">
          <a:xfrm>
            <a:off x="1730375" y="1989237"/>
            <a:ext cx="5562600" cy="10795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2400" dirty="0">
                <a:latin typeface="Arial" charset="0"/>
              </a:rPr>
              <a:t>Βαθμός ενημέρωσης </a:t>
            </a:r>
            <a:r>
              <a:rPr lang="el-GR" sz="2400" dirty="0" smtClean="0">
                <a:latin typeface="Arial" charset="0"/>
              </a:rPr>
              <a:t>των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τελικών </a:t>
            </a:r>
            <a:r>
              <a:rPr lang="el-GR" sz="2400" dirty="0">
                <a:latin typeface="Arial" charset="0"/>
              </a:rPr>
              <a:t>χρηστών</a:t>
            </a:r>
            <a:endParaRPr lang="en-US" sz="2400" dirty="0">
              <a:latin typeface="Arial" charset="0"/>
            </a:endParaRPr>
          </a:p>
        </p:txBody>
      </p:sp>
      <p:sp>
        <p:nvSpPr>
          <p:cNvPr id="316420" name="AutoShape 4"/>
          <p:cNvSpPr>
            <a:spLocks noChangeArrowheads="1"/>
          </p:cNvSpPr>
          <p:nvPr/>
        </p:nvSpPr>
        <p:spPr bwMode="auto">
          <a:xfrm>
            <a:off x="1730375" y="3213199"/>
            <a:ext cx="5562600" cy="100806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2400" dirty="0">
                <a:latin typeface="Arial" charset="0"/>
              </a:rPr>
              <a:t>Βαθμός </a:t>
            </a:r>
            <a:r>
              <a:rPr lang="el-GR" sz="2400" dirty="0" smtClean="0">
                <a:latin typeface="Arial" charset="0"/>
              </a:rPr>
              <a:t>δικτύωσης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των </a:t>
            </a:r>
            <a:r>
              <a:rPr lang="el-GR" sz="2400" dirty="0">
                <a:latin typeface="Arial" charset="0"/>
              </a:rPr>
              <a:t>τελικών χρηστών</a:t>
            </a:r>
            <a:endParaRPr lang="en-US" sz="2400" dirty="0">
              <a:latin typeface="Arial" charset="0"/>
            </a:endParaRPr>
          </a:p>
        </p:txBody>
      </p:sp>
      <p:sp>
        <p:nvSpPr>
          <p:cNvPr id="316421" name="AutoShape 5"/>
          <p:cNvSpPr>
            <a:spLocks noChangeArrowheads="1"/>
          </p:cNvSpPr>
          <p:nvPr/>
        </p:nvSpPr>
        <p:spPr bwMode="auto">
          <a:xfrm>
            <a:off x="1692275" y="4365724"/>
            <a:ext cx="5638800" cy="10795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2400" dirty="0">
                <a:latin typeface="Arial" charset="0"/>
              </a:rPr>
              <a:t>Τάση των τελικών </a:t>
            </a:r>
            <a:r>
              <a:rPr lang="el-GR" sz="2400" dirty="0" smtClean="0">
                <a:latin typeface="Arial" charset="0"/>
              </a:rPr>
              <a:t>χρηστών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για </a:t>
            </a:r>
            <a:r>
              <a:rPr lang="el-GR" sz="2400" dirty="0">
                <a:latin typeface="Arial" charset="0"/>
              </a:rPr>
              <a:t>υιοθέτηση μιας καινοτομίας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003"/>
            <a:ext cx="8229600" cy="10772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200" dirty="0" smtClean="0">
                <a:latin typeface="Franklin Gothic Book" pitchFamily="34" charset="0"/>
              </a:rPr>
              <a:t>Καθοριστικοί παράγοντες του ρυθμού διάχυσης μιας καινοτομίας από την πλευρά της ζήτησης</a:t>
            </a:r>
            <a:endParaRPr lang="en-US" altLang="el-GR" sz="3200" dirty="0">
              <a:latin typeface="Franklin Gothic Boo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72816"/>
            <a:ext cx="6400800" cy="223569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Κεφάλαιο 8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l-GR" sz="3600" dirty="0" smtClean="0">
                <a:solidFill>
                  <a:srgbClr val="C00000"/>
                </a:solidFill>
                <a:cs typeface="Arial" charset="0"/>
              </a:rPr>
              <a:t>Καινοτομία και επιχειρηματικότητα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337" y="5486400"/>
            <a:ext cx="4038600" cy="1143000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90381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Η σιγμοειδής καμπύλη </a:t>
            </a:r>
            <a:r>
              <a:rPr lang="el-GR" dirty="0" smtClean="0">
                <a:latin typeface="Franklin Gothic Book" pitchFamily="34" charset="0"/>
              </a:rPr>
              <a:t>διάχυσης (1)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268760"/>
            <a:ext cx="7073302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95536" y="1484784"/>
            <a:ext cx="838175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dirty="0" smtClean="0"/>
              <a:t>Η </a:t>
            </a:r>
            <a:r>
              <a:rPr lang="el-GR" altLang="el-GR" sz="2800" dirty="0"/>
              <a:t>μορφή της </a:t>
            </a:r>
            <a:r>
              <a:rPr lang="el-GR" altLang="el-GR" sz="2800" b="1" dirty="0" smtClean="0"/>
              <a:t>σιγμοειδούς </a:t>
            </a:r>
            <a:r>
              <a:rPr lang="el-GR" altLang="el-GR" sz="2800" b="1" dirty="0"/>
              <a:t>καμπύλης </a:t>
            </a:r>
            <a:r>
              <a:rPr lang="el-GR" altLang="el-GR" sz="2800" dirty="0" smtClean="0"/>
              <a:t>(καμπύλης </a:t>
            </a:r>
            <a:r>
              <a:rPr lang="el-GR" altLang="el-GR" sz="2800" dirty="0"/>
              <a:t>S) εκφράζει το ρυθμό διάχυσης μιας </a:t>
            </a:r>
            <a:r>
              <a:rPr lang="el-GR" altLang="el-GR" sz="2800" dirty="0" smtClean="0"/>
              <a:t>καινοτομίας: </a:t>
            </a:r>
            <a:r>
              <a:rPr lang="el-GR" altLang="el-GR" sz="2800" dirty="0"/>
              <a:t>στο </a:t>
            </a:r>
            <a:r>
              <a:rPr lang="el-GR" altLang="el-GR" sz="2800" b="1" dirty="0"/>
              <a:t>στάδιο εισαγωγής </a:t>
            </a:r>
            <a:r>
              <a:rPr lang="el-GR" altLang="el-GR" sz="2800" dirty="0"/>
              <a:t>της καινοτομίας η διάχυση είναι </a:t>
            </a:r>
            <a:r>
              <a:rPr lang="el-GR" altLang="el-GR" sz="2800" dirty="0" smtClean="0"/>
              <a:t>περιορισμένη, στο </a:t>
            </a:r>
            <a:r>
              <a:rPr lang="el-GR" altLang="el-GR" sz="2800" b="1" dirty="0"/>
              <a:t>στάδιο της ανάπτυξης </a:t>
            </a:r>
            <a:r>
              <a:rPr lang="el-GR" altLang="el-GR" sz="2800" dirty="0"/>
              <a:t>η διάχυση αρχίζει να επιταχύνεται, ενώ στο </a:t>
            </a:r>
            <a:r>
              <a:rPr lang="el-GR" altLang="el-GR" sz="2800" b="1" dirty="0"/>
              <a:t>στάδιο της </a:t>
            </a:r>
            <a:r>
              <a:rPr lang="el-GR" altLang="el-GR" sz="2800" b="1" dirty="0" smtClean="0"/>
              <a:t>ωρίμανσης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η διάχυση φτάνει σε ένα ανώτατο όριο, το οποίο εκφράζει το φυσικό όριο </a:t>
            </a:r>
            <a:r>
              <a:rPr lang="el-GR" altLang="el-GR" sz="2800" dirty="0" smtClean="0"/>
              <a:t>της ζήτησης.</a:t>
            </a:r>
          </a:p>
          <a:p>
            <a:pPr eaLnBrk="1" hangingPunct="1"/>
            <a:r>
              <a:rPr lang="el-GR" altLang="el-GR" sz="2800" i="1" dirty="0" smtClean="0">
                <a:solidFill>
                  <a:srgbClr val="C00000"/>
                </a:solidFill>
              </a:rPr>
              <a:t>Το </a:t>
            </a:r>
            <a:r>
              <a:rPr lang="el-GR" altLang="el-GR" sz="2800" i="1" dirty="0">
                <a:solidFill>
                  <a:srgbClr val="C00000"/>
                </a:solidFill>
              </a:rPr>
              <a:t>ύψος της σιγμοειδούς καμπύλης αναπαριστά το εύρος της διάχυσης, </a:t>
            </a:r>
            <a:r>
              <a:rPr lang="el-GR" altLang="el-GR" sz="2800" i="1" dirty="0" smtClean="0">
                <a:solidFill>
                  <a:srgbClr val="C00000"/>
                </a:solidFill>
              </a:rPr>
              <a:t>ενώ το </a:t>
            </a:r>
            <a:r>
              <a:rPr lang="el-GR" altLang="el-GR" sz="2800" i="1" dirty="0">
                <a:solidFill>
                  <a:srgbClr val="C00000"/>
                </a:solidFill>
              </a:rPr>
              <a:t>σχήμα της σιγμοειδούς καμπύλης αναπαριστά την ταχύτητα της </a:t>
            </a:r>
            <a:r>
              <a:rPr lang="el-GR" altLang="el-GR" sz="2800" i="1" dirty="0" smtClean="0">
                <a:solidFill>
                  <a:srgbClr val="C00000"/>
                </a:solidFill>
              </a:rPr>
              <a:t>διάχυσης.</a:t>
            </a:r>
            <a:endParaRPr lang="en-GB" altLang="el-GR" i="1" dirty="0">
              <a:solidFill>
                <a:srgbClr val="C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Η σιγμοειδής καμπύλη </a:t>
            </a:r>
            <a:r>
              <a:rPr lang="el-GR" dirty="0" smtClean="0">
                <a:latin typeface="Franklin Gothic Book" pitchFamily="34" charset="0"/>
              </a:rPr>
              <a:t>διάχυσης (2)</a:t>
            </a:r>
            <a:endParaRPr lang="en-GB" altLang="el-GR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AutoShape 3"/>
          <p:cNvSpPr>
            <a:spLocks noChangeArrowheads="1"/>
          </p:cNvSpPr>
          <p:nvPr/>
        </p:nvSpPr>
        <p:spPr bwMode="auto">
          <a:xfrm>
            <a:off x="755576" y="2780929"/>
            <a:ext cx="3708474" cy="11525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Χρονικός </a:t>
            </a:r>
            <a:r>
              <a:rPr lang="el-GR" sz="2400" dirty="0" smtClean="0">
                <a:latin typeface="Arial" charset="0"/>
              </a:rPr>
              <a:t>προσδιορισμός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του </a:t>
            </a:r>
            <a:r>
              <a:rPr lang="el-GR" sz="2400" dirty="0">
                <a:latin typeface="Arial" charset="0"/>
              </a:rPr>
              <a:t>σημείου καμπής</a:t>
            </a:r>
            <a:endParaRPr lang="en-US" sz="2400" dirty="0">
              <a:latin typeface="Arial" charset="0"/>
            </a:endParaRPr>
          </a:p>
        </p:txBody>
      </p:sp>
      <p:sp>
        <p:nvSpPr>
          <p:cNvPr id="320516" name="AutoShape 4"/>
          <p:cNvSpPr>
            <a:spLocks noChangeArrowheads="1"/>
          </p:cNvSpPr>
          <p:nvPr/>
        </p:nvSpPr>
        <p:spPr bwMode="auto">
          <a:xfrm>
            <a:off x="4679950" y="2780928"/>
            <a:ext cx="3708474" cy="11525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Χρονικός </a:t>
            </a:r>
            <a:r>
              <a:rPr lang="el-GR" sz="2400" dirty="0" smtClean="0">
                <a:latin typeface="Arial" charset="0"/>
              </a:rPr>
              <a:t>προσδιορισμός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του </a:t>
            </a:r>
            <a:r>
              <a:rPr lang="el-GR" sz="2400" dirty="0">
                <a:latin typeface="Arial" charset="0"/>
              </a:rPr>
              <a:t>φυσικού ορίου</a:t>
            </a:r>
            <a:endParaRPr lang="en-US" sz="2400" dirty="0">
              <a:latin typeface="Arial" charset="0"/>
            </a:endParaRPr>
          </a:p>
        </p:txBody>
      </p:sp>
      <p:sp>
        <p:nvSpPr>
          <p:cNvPr id="320517" name="AutoShape 5"/>
          <p:cNvSpPr>
            <a:spLocks noChangeArrowheads="1"/>
          </p:cNvSpPr>
          <p:nvPr/>
        </p:nvSpPr>
        <p:spPr bwMode="auto">
          <a:xfrm>
            <a:off x="755576" y="4077917"/>
            <a:ext cx="3708474" cy="11525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Έκταση της διάχυσης</a:t>
            </a:r>
            <a:endParaRPr lang="en-US" sz="2400" dirty="0">
              <a:latin typeface="Arial" charset="0"/>
            </a:endParaRPr>
          </a:p>
        </p:txBody>
      </p:sp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4679950" y="4077917"/>
            <a:ext cx="3708474" cy="11525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Χρονικός </a:t>
            </a:r>
            <a:r>
              <a:rPr lang="el-GR" sz="2400" dirty="0" smtClean="0">
                <a:latin typeface="Arial" charset="0"/>
              </a:rPr>
              <a:t>προσδιορισμός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του </a:t>
            </a:r>
            <a:r>
              <a:rPr lang="el-GR" sz="2400" dirty="0">
                <a:latin typeface="Arial" charset="0"/>
              </a:rPr>
              <a:t>σημείου κάμψης</a:t>
            </a:r>
            <a:endParaRPr lang="en-US" sz="2400" dirty="0">
              <a:latin typeface="Arial" charset="0"/>
            </a:endParaRP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496888" y="1124744"/>
            <a:ext cx="828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σιγμοειδής καμπύλη </a:t>
            </a:r>
            <a:r>
              <a:rPr lang="el-GR" altLang="el-GR" sz="2800" dirty="0" smtClean="0"/>
              <a:t>παρέχει κατευθυντήριες γραμμές που σχετίζονται με τέσσερα βασικά</a:t>
            </a:r>
          </a:p>
          <a:p>
            <a:pPr eaLnBrk="1" hangingPunct="1"/>
            <a:r>
              <a:rPr lang="el-GR" altLang="el-GR" sz="2800" dirty="0" smtClean="0"/>
              <a:t>ζητήματα:</a:t>
            </a:r>
            <a:endParaRPr lang="en-GB" altLang="el-G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4397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Η σιγμοειδής καμπύλη </a:t>
            </a:r>
            <a:r>
              <a:rPr lang="el-GR" dirty="0" smtClean="0">
                <a:latin typeface="Franklin Gothic Book" pitchFamily="34" charset="0"/>
              </a:rPr>
              <a:t>διάχυσης (3)</a:t>
            </a:r>
            <a:endParaRPr lang="en-GB" altLang="el-GR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10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4487382"/>
          </a:xfrm>
        </p:spPr>
        <p:txBody>
          <a:bodyPr/>
          <a:lstStyle/>
          <a:p>
            <a:pPr eaLnBrk="1" hangingPunct="1"/>
            <a:r>
              <a:rPr lang="el-GR" altLang="el-GR" sz="2800" dirty="0">
                <a:latin typeface="Arial" panose="020B0604020202020204" pitchFamily="34" charset="0"/>
              </a:rPr>
              <a:t>Το </a:t>
            </a:r>
            <a:r>
              <a:rPr lang="el-GR" altLang="el-GR" sz="2800" b="1" dirty="0" smtClean="0">
                <a:latin typeface="Arial" panose="020B0604020202020204" pitchFamily="34" charset="0"/>
              </a:rPr>
              <a:t>σημείο καμπής </a:t>
            </a:r>
            <a:r>
              <a:rPr lang="el-GR" altLang="el-GR" sz="2800" dirty="0">
                <a:latin typeface="Arial" panose="020B0604020202020204" pitchFamily="34" charset="0"/>
              </a:rPr>
              <a:t>βρίσκεται εκεί όπου η ζήτηση για ένα προϊόν ή υπηρεσία ξαφνικά </a:t>
            </a:r>
            <a:r>
              <a:rPr lang="el-GR" altLang="el-GR" sz="2800" dirty="0" smtClean="0">
                <a:latin typeface="Arial" panose="020B0604020202020204" pitchFamily="34" charset="0"/>
              </a:rPr>
              <a:t>εκτινάσσεται</a:t>
            </a:r>
            <a:r>
              <a:rPr lang="el-GR" altLang="el-GR" sz="2800" dirty="0">
                <a:latin typeface="Arial" panose="020B0604020202020204" pitchFamily="34" charset="0"/>
              </a:rPr>
              <a:t>, σημειώνοντας ραγδαία άνοδο</a:t>
            </a:r>
            <a:r>
              <a:rPr lang="en-GB" altLang="el-GR" sz="2800" dirty="0" smtClean="0">
                <a:latin typeface="Arial" panose="020B0604020202020204" pitchFamily="34" charset="0"/>
              </a:rPr>
              <a:t>.</a:t>
            </a:r>
            <a:r>
              <a:rPr lang="el-GR" altLang="el-GR" sz="2800" dirty="0" smtClean="0">
                <a:latin typeface="Arial" panose="020B0604020202020204" pitchFamily="34" charset="0"/>
              </a:rPr>
              <a:t> </a:t>
            </a:r>
            <a:r>
              <a:rPr lang="el-GR" sz="2800" dirty="0" smtClean="0">
                <a:latin typeface="Arial" panose="020B0604020202020204" pitchFamily="34" charset="0"/>
              </a:rPr>
              <a:t>Τα </a:t>
            </a:r>
            <a:r>
              <a:rPr lang="el-GR" sz="2800" dirty="0">
                <a:latin typeface="Arial" panose="020B0604020202020204" pitchFamily="34" charset="0"/>
              </a:rPr>
              <a:t>σημεία καμπής οδηγούν σε </a:t>
            </a:r>
            <a:r>
              <a:rPr lang="el-GR" sz="2800" dirty="0" smtClean="0">
                <a:latin typeface="Arial" panose="020B0604020202020204" pitchFamily="34" charset="0"/>
              </a:rPr>
              <a:t>ιδιαίτερα </a:t>
            </a:r>
            <a:r>
              <a:rPr lang="el-GR" sz="2800" dirty="0">
                <a:latin typeface="Arial" panose="020B0604020202020204" pitchFamily="34" charset="0"/>
              </a:rPr>
              <a:t>εκρηκτική άνοδο της ζήτησης όταν υπάρχει μεγάλος βαθμός δικτύωσης </a:t>
            </a:r>
            <a:r>
              <a:rPr lang="el-GR" sz="2800" dirty="0" smtClean="0">
                <a:latin typeface="Arial" panose="020B0604020202020204" pitchFamily="34" charset="0"/>
              </a:rPr>
              <a:t>των τελικών </a:t>
            </a:r>
            <a:r>
              <a:rPr lang="el-GR" sz="2800" dirty="0">
                <a:latin typeface="Arial" panose="020B0604020202020204" pitchFamily="34" charset="0"/>
              </a:rPr>
              <a:t>χρηστών.</a:t>
            </a:r>
            <a:endParaRPr lang="en-GB" altLang="el-GR" sz="2800" dirty="0">
              <a:latin typeface="Arial" panose="020B0604020202020204" pitchFamily="34" charset="0"/>
            </a:endParaRPr>
          </a:p>
          <a:p>
            <a:pPr eaLnBrk="1" hangingPunct="1"/>
            <a:r>
              <a:rPr lang="el-GR" sz="2800" dirty="0">
                <a:latin typeface="Arial" panose="020B0604020202020204" pitchFamily="34" charset="0"/>
              </a:rPr>
              <a:t>Το </a:t>
            </a:r>
            <a:r>
              <a:rPr lang="el-GR" sz="2800" b="1" dirty="0" smtClean="0">
                <a:latin typeface="Arial" panose="020B0604020202020204" pitchFamily="34" charset="0"/>
              </a:rPr>
              <a:t>σημείο κάμψης </a:t>
            </a:r>
            <a:r>
              <a:rPr lang="el-GR" sz="2800" dirty="0">
                <a:latin typeface="Arial" panose="020B0604020202020204" pitchFamily="34" charset="0"/>
              </a:rPr>
              <a:t>είναι το ακριβώς αντίθετο από το </a:t>
            </a:r>
            <a:r>
              <a:rPr lang="el-GR" sz="2800" dirty="0" smtClean="0">
                <a:latin typeface="Arial" panose="020B0604020202020204" pitchFamily="34" charset="0"/>
              </a:rPr>
              <a:t>σημείο καμπής: αναφέρεται </a:t>
            </a:r>
            <a:r>
              <a:rPr lang="el-GR" sz="2800" dirty="0">
                <a:latin typeface="Arial" panose="020B0604020202020204" pitchFamily="34" charset="0"/>
              </a:rPr>
              <a:t>στην ξαφνική κατάρρευση της ζήτησης</a:t>
            </a:r>
            <a:r>
              <a:rPr lang="el-GR" sz="2800" dirty="0" smtClean="0">
                <a:latin typeface="Arial" panose="020B0604020202020204" pitchFamily="34" charset="0"/>
              </a:rPr>
              <a:t>. Πιο </a:t>
            </a:r>
            <a:r>
              <a:rPr lang="el-GR" sz="2800" dirty="0">
                <a:latin typeface="Arial" panose="020B0604020202020204" pitchFamily="34" charset="0"/>
              </a:rPr>
              <a:t>συγκεκριμένα, οι χρήστες της καινοτομίας σταματούν τη χρήση της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24544" y="2606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altLang="el-GR" sz="3600" dirty="0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rPr>
              <a:t>Σημεία απόφασης </a:t>
            </a:r>
            <a:r>
              <a:rPr lang="el-GR" altLang="el-GR" sz="3600" dirty="0" smtClean="0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rPr>
              <a:t>της σιγμοειδούς </a:t>
            </a:r>
            <a:r>
              <a:rPr lang="el-GR" altLang="el-GR" sz="3600" dirty="0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rPr>
              <a:t>καμπύλης </a:t>
            </a:r>
            <a:endParaRPr lang="en-US" altLang="el-GR" sz="3600" dirty="0">
              <a:solidFill>
                <a:schemeClr val="tx2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232717"/>
            <a:ext cx="9036496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>
                <a:latin typeface="Franklin Gothic Book" pitchFamily="34" charset="0"/>
              </a:rPr>
              <a:t>Επιχειρήσεις που καινοτομούν </a:t>
            </a:r>
            <a:r>
              <a:rPr lang="el-GR" altLang="el-GR" dirty="0" smtClean="0">
                <a:latin typeface="Franklin Gothic Book" pitchFamily="34" charset="0"/>
              </a:rPr>
              <a:t>και </a:t>
            </a:r>
            <a:br>
              <a:rPr lang="el-GR" altLang="el-GR" dirty="0" smtClean="0">
                <a:latin typeface="Franklin Gothic Book" pitchFamily="34" charset="0"/>
              </a:rPr>
            </a:br>
            <a:r>
              <a:rPr lang="el-GR" altLang="el-GR" dirty="0" smtClean="0">
                <a:latin typeface="Franklin Gothic Book" pitchFamily="34" charset="0"/>
              </a:rPr>
              <a:t>επιχειρήσεις που </a:t>
            </a:r>
            <a:r>
              <a:rPr lang="el-GR" altLang="el-GR" dirty="0">
                <a:latin typeface="Franklin Gothic Book" pitchFamily="34" charset="0"/>
              </a:rPr>
              <a:t>ακολουθούν</a:t>
            </a:r>
            <a:endParaRPr lang="en-US" altLang="el-GR" dirty="0" smtClean="0">
              <a:latin typeface="Franklin Gothic Book" pitchFamily="34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20431"/>
            <a:ext cx="8568952" cy="24006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2800" b="1" dirty="0" smtClean="0">
                <a:latin typeface="Arial" panose="020B0604020202020204" pitchFamily="34" charset="0"/>
              </a:rPr>
              <a:t>Πλεονέκτημα </a:t>
            </a:r>
            <a:r>
              <a:rPr lang="el-GR" sz="2800" b="1" dirty="0">
                <a:latin typeface="Arial" panose="020B0604020202020204" pitchFamily="34" charset="0"/>
              </a:rPr>
              <a:t>πρώτης κίνησης </a:t>
            </a:r>
            <a:r>
              <a:rPr lang="el-GR" sz="2800" dirty="0">
                <a:latin typeface="Arial" panose="020B0604020202020204" pitchFamily="34" charset="0"/>
              </a:rPr>
              <a:t>υφίσταται όταν ένας οργανισμός αποδίδει </a:t>
            </a:r>
            <a:r>
              <a:rPr lang="el-GR" sz="2800" dirty="0" smtClean="0">
                <a:latin typeface="Arial" panose="020B0604020202020204" pitchFamily="34" charset="0"/>
              </a:rPr>
              <a:t>καλύτερα από </a:t>
            </a:r>
            <a:r>
              <a:rPr lang="el-GR" sz="2800" dirty="0">
                <a:latin typeface="Arial" panose="020B0604020202020204" pitchFamily="34" charset="0"/>
              </a:rPr>
              <a:t>τους ανταγωνιστές του, επειδή ήταν ο πρώτος που εισήγαγε στην αγορά </a:t>
            </a:r>
            <a:r>
              <a:rPr lang="el-GR" sz="2800" dirty="0" smtClean="0">
                <a:latin typeface="Arial" panose="020B0604020202020204" pitchFamily="34" charset="0"/>
              </a:rPr>
              <a:t>ένα νέο </a:t>
            </a:r>
            <a:r>
              <a:rPr lang="el-GR" sz="2800" dirty="0">
                <a:latin typeface="Arial" panose="020B0604020202020204" pitchFamily="34" charset="0"/>
              </a:rPr>
              <a:t>προϊόν, διαδικασία ή </a:t>
            </a:r>
            <a:r>
              <a:rPr lang="el-GR" sz="2800" dirty="0" smtClean="0">
                <a:latin typeface="Arial" panose="020B0604020202020204" pitchFamily="34" charset="0"/>
              </a:rPr>
              <a:t>υπηρεσία.</a:t>
            </a:r>
            <a:endParaRPr lang="en-US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685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Πλεονεκτήματα πρώτης </a:t>
            </a:r>
            <a:r>
              <a:rPr lang="el-GR" altLang="el-GR" dirty="0">
                <a:latin typeface="Franklin Gothic Book" pitchFamily="34" charset="0"/>
              </a:rPr>
              <a:t>κίνησης</a:t>
            </a:r>
            <a:endParaRPr lang="en-US" altLang="el-GR" dirty="0" smtClean="0">
              <a:latin typeface="Franklin Gothic Book" pitchFamily="34" charset="0"/>
            </a:endParaRPr>
          </a:p>
        </p:txBody>
      </p:sp>
      <p:sp>
        <p:nvSpPr>
          <p:cNvPr id="326659" name="AutoShape 3"/>
          <p:cNvSpPr>
            <a:spLocks noChangeArrowheads="1"/>
          </p:cNvSpPr>
          <p:nvPr/>
        </p:nvSpPr>
        <p:spPr bwMode="auto">
          <a:xfrm>
            <a:off x="1691680" y="1270000"/>
            <a:ext cx="5328592" cy="1368425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Πλεονεκτήματα καμπύλης </a:t>
            </a:r>
            <a:r>
              <a:rPr lang="el-GR" sz="2400" dirty="0" smtClean="0">
                <a:latin typeface="Arial" charset="0"/>
              </a:rPr>
              <a:t>μάθησης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(καμπύλης </a:t>
            </a:r>
            <a:r>
              <a:rPr lang="el-GR" sz="2400" dirty="0">
                <a:latin typeface="Arial" charset="0"/>
              </a:rPr>
              <a:t>εμπειρίας)</a:t>
            </a:r>
            <a:endParaRPr lang="en-US" sz="2400" dirty="0">
              <a:latin typeface="Arial" charset="0"/>
            </a:endParaRPr>
          </a:p>
        </p:txBody>
      </p:sp>
      <p:sp>
        <p:nvSpPr>
          <p:cNvPr id="326660" name="AutoShape 4"/>
          <p:cNvSpPr>
            <a:spLocks noChangeArrowheads="1"/>
          </p:cNvSpPr>
          <p:nvPr/>
        </p:nvSpPr>
        <p:spPr bwMode="auto">
          <a:xfrm>
            <a:off x="484955" y="2853233"/>
            <a:ext cx="3590355" cy="1439863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 smtClean="0">
                <a:latin typeface="Arial" charset="0"/>
              </a:rPr>
              <a:t>Πλεονεκτήματα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οικονομιών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κλίμακας</a:t>
            </a:r>
            <a:endParaRPr lang="en-US" sz="2400" dirty="0">
              <a:latin typeface="Arial" charset="0"/>
            </a:endParaRP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5004568" y="2853233"/>
            <a:ext cx="3590355" cy="1439863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Εύκολη </a:t>
            </a:r>
            <a:r>
              <a:rPr lang="el-GR" sz="2400" dirty="0" smtClean="0">
                <a:latin typeface="Arial" charset="0"/>
              </a:rPr>
              <a:t>πρόσβαση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σε </a:t>
            </a:r>
            <a:r>
              <a:rPr lang="el-GR" sz="2400" dirty="0">
                <a:latin typeface="Arial" charset="0"/>
              </a:rPr>
              <a:t>σπάνιους πόρους</a:t>
            </a:r>
            <a:endParaRPr lang="en-US" sz="2400" dirty="0">
              <a:latin typeface="Arial" charset="0"/>
            </a:endParaRPr>
          </a:p>
        </p:txBody>
      </p:sp>
      <p:sp>
        <p:nvSpPr>
          <p:cNvPr id="326662" name="AutoShape 6"/>
          <p:cNvSpPr>
            <a:spLocks noChangeArrowheads="1"/>
          </p:cNvSpPr>
          <p:nvPr/>
        </p:nvSpPr>
        <p:spPr bwMode="auto">
          <a:xfrm>
            <a:off x="434529" y="4505325"/>
            <a:ext cx="3582044" cy="1371600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Φήμη</a:t>
            </a:r>
            <a:endParaRPr lang="en-US" sz="2400" dirty="0">
              <a:latin typeface="Arial" charset="0"/>
            </a:endParaRPr>
          </a:p>
        </p:txBody>
      </p:sp>
      <p:sp>
        <p:nvSpPr>
          <p:cNvPr id="326663" name="AutoShape 7"/>
          <p:cNvSpPr>
            <a:spLocks noChangeArrowheads="1"/>
          </p:cNvSpPr>
          <p:nvPr/>
        </p:nvSpPr>
        <p:spPr bwMode="auto">
          <a:xfrm>
            <a:off x="5024481" y="4505325"/>
            <a:ext cx="3579967" cy="1371600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dirty="0">
                <a:latin typeface="Arial" charset="0"/>
              </a:rPr>
              <a:t>Υψηλό </a:t>
            </a:r>
            <a:r>
              <a:rPr lang="el-GR" sz="2400" dirty="0" smtClean="0">
                <a:latin typeface="Arial" charset="0"/>
              </a:rPr>
              <a:t>κόστος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αντικατάστασης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447"/>
            <a:ext cx="82296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Πλεονεκτήματα αργοπορημένης εισαγωγής μιας τεχνολογίας</a:t>
            </a:r>
            <a:endParaRPr lang="en-US" altLang="el-GR" dirty="0" smtClean="0">
              <a:latin typeface="Franklin Gothic Book" pitchFamily="34" charset="0"/>
            </a:endParaRPr>
          </a:p>
        </p:txBody>
      </p:sp>
      <p:sp>
        <p:nvSpPr>
          <p:cNvPr id="328707" name="AutoShape 3"/>
          <p:cNvSpPr>
            <a:spLocks noChangeArrowheads="1"/>
          </p:cNvSpPr>
          <p:nvPr/>
        </p:nvSpPr>
        <p:spPr bwMode="auto">
          <a:xfrm>
            <a:off x="0" y="1556792"/>
            <a:ext cx="9144000" cy="2088232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400" b="1" dirty="0">
                <a:latin typeface="Arial" charset="0"/>
              </a:rPr>
              <a:t>Χαμηλό κόστος μίμησης</a:t>
            </a:r>
            <a:r>
              <a:rPr lang="el-GR" sz="2400" dirty="0">
                <a:latin typeface="Arial" charset="0"/>
              </a:rPr>
              <a:t>. Οι επιχειρήσεις που </a:t>
            </a:r>
            <a:r>
              <a:rPr lang="el-GR" sz="2400" dirty="0" smtClean="0">
                <a:latin typeface="Arial" charset="0"/>
              </a:rPr>
              <a:t>εισάγουν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αργοπορημένες </a:t>
            </a:r>
            <a:r>
              <a:rPr lang="el-GR" sz="2400" dirty="0">
                <a:latin typeface="Arial" charset="0"/>
              </a:rPr>
              <a:t>μια </a:t>
            </a:r>
            <a:r>
              <a:rPr lang="el-GR" sz="2400" dirty="0" smtClean="0">
                <a:latin typeface="Arial" charset="0"/>
              </a:rPr>
              <a:t>καινοτομία </a:t>
            </a:r>
            <a:r>
              <a:rPr lang="el-GR" sz="2400" dirty="0">
                <a:latin typeface="Arial" charset="0"/>
              </a:rPr>
              <a:t>έχουν την ευκαιρία </a:t>
            </a:r>
            <a:r>
              <a:rPr lang="el-GR" sz="2400" dirty="0" smtClean="0">
                <a:latin typeface="Arial" charset="0"/>
              </a:rPr>
              <a:t>να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τη </a:t>
            </a:r>
            <a:r>
              <a:rPr lang="el-GR" sz="2400" dirty="0">
                <a:latin typeface="Arial" charset="0"/>
              </a:rPr>
              <a:t>μιμηθούν με σχετικά χαμηλό κόστος (σε </a:t>
            </a:r>
            <a:r>
              <a:rPr lang="el-GR" sz="2400" dirty="0" smtClean="0">
                <a:latin typeface="Arial" charset="0"/>
              </a:rPr>
              <a:t>σχέση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με </a:t>
            </a:r>
            <a:r>
              <a:rPr lang="el-GR" sz="2400" dirty="0">
                <a:latin typeface="Arial" charset="0"/>
              </a:rPr>
              <a:t>το κόστος που επωμίστηκαν οι επιχειρήσεις </a:t>
            </a:r>
            <a:r>
              <a:rPr lang="el-GR" sz="2400" dirty="0" smtClean="0">
                <a:latin typeface="Arial" charset="0"/>
              </a:rPr>
              <a:t>που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την </a:t>
            </a:r>
            <a:r>
              <a:rPr lang="el-GR" sz="2400" dirty="0">
                <a:latin typeface="Arial" charset="0"/>
              </a:rPr>
              <a:t>ανέπτυξαν).</a:t>
            </a:r>
            <a:endParaRPr lang="en-US" sz="2400" dirty="0">
              <a:latin typeface="Arial" charset="0"/>
            </a:endParaRPr>
          </a:p>
        </p:txBody>
      </p:sp>
      <p:sp>
        <p:nvSpPr>
          <p:cNvPr id="328708" name="AutoShape 4"/>
          <p:cNvSpPr>
            <a:spLocks noChangeArrowheads="1"/>
          </p:cNvSpPr>
          <p:nvPr/>
        </p:nvSpPr>
        <p:spPr bwMode="auto">
          <a:xfrm>
            <a:off x="12932" y="3816635"/>
            <a:ext cx="9131068" cy="2492685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2400" b="1" dirty="0">
                <a:latin typeface="Arial" charset="0"/>
              </a:rPr>
              <a:t>Μάθηση</a:t>
            </a:r>
            <a:r>
              <a:rPr lang="el-GR" sz="2400" dirty="0">
                <a:latin typeface="Arial" charset="0"/>
              </a:rPr>
              <a:t>. Επιπλέον, σημαντικά οφέλη ενδέχεται </a:t>
            </a:r>
            <a:r>
              <a:rPr lang="el-GR" sz="2400" dirty="0" smtClean="0">
                <a:latin typeface="Arial" charset="0"/>
              </a:rPr>
              <a:t>να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προκύψουν από την απλή παρακολούθηση όσων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εισήγαγαν </a:t>
            </a:r>
            <a:r>
              <a:rPr lang="el-GR" sz="2400" dirty="0">
                <a:latin typeface="Arial" charset="0"/>
              </a:rPr>
              <a:t>αποτελεσματικά </a:t>
            </a:r>
            <a:r>
              <a:rPr lang="el-GR" sz="2400" dirty="0" smtClean="0">
                <a:latin typeface="Arial" charset="0"/>
              </a:rPr>
              <a:t>μια καινοτομία,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καθώς </a:t>
            </a:r>
            <a:r>
              <a:rPr lang="el-GR" sz="2400" dirty="0">
                <a:latin typeface="Arial" charset="0"/>
              </a:rPr>
              <a:t>και όσων απέτυχαν. Στο πλαίσιο αυτό, οι </a:t>
            </a:r>
            <a:r>
              <a:rPr lang="el-GR" sz="2400" dirty="0" smtClean="0">
                <a:latin typeface="Arial" charset="0"/>
              </a:rPr>
              <a:t>επιχειρήσεις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που </a:t>
            </a:r>
            <a:r>
              <a:rPr lang="el-GR" sz="2400" dirty="0">
                <a:latin typeface="Arial" charset="0"/>
              </a:rPr>
              <a:t>αντιγράφουν μια καινοτομία </a:t>
            </a:r>
            <a:r>
              <a:rPr lang="el-GR" sz="2400" dirty="0" smtClean="0">
                <a:latin typeface="Arial" charset="0"/>
              </a:rPr>
              <a:t>δεν θα </a:t>
            </a:r>
            <a:r>
              <a:rPr lang="el-GR" sz="2400" dirty="0">
                <a:latin typeface="Arial" charset="0"/>
              </a:rPr>
              <a:t>κάνουν </a:t>
            </a:r>
            <a:r>
              <a:rPr lang="el-GR" sz="2400" dirty="0" smtClean="0">
                <a:latin typeface="Arial" charset="0"/>
              </a:rPr>
              <a:t>τόσα</a:t>
            </a:r>
            <a:br>
              <a:rPr lang="el-GR" sz="2400" dirty="0" smtClean="0">
                <a:latin typeface="Arial" charset="0"/>
              </a:rPr>
            </a:br>
            <a:r>
              <a:rPr lang="el-GR" sz="2400" dirty="0" smtClean="0">
                <a:latin typeface="Arial" charset="0"/>
              </a:rPr>
              <a:t>λάθη </a:t>
            </a:r>
            <a:r>
              <a:rPr lang="el-GR" sz="2400" dirty="0">
                <a:latin typeface="Arial" charset="0"/>
              </a:rPr>
              <a:t>όσα έκαναν οι πραγματικά καινοτόμες επιχειρήσεις.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646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>
                <a:latin typeface="Franklin Gothic Book" pitchFamily="34" charset="0"/>
              </a:rPr>
              <a:t>Πρώτος ή δεύτερος;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350963"/>
            <a:ext cx="8229600" cy="265919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l-GR" altLang="el-GR" sz="2800" u="sng" dirty="0" smtClean="0">
                <a:latin typeface="Arial" panose="020B0604020202020204" pitchFamily="34" charset="0"/>
              </a:rPr>
              <a:t>Υπάρχουν </a:t>
            </a:r>
            <a:r>
              <a:rPr lang="el-GR" altLang="el-GR" sz="2800" u="sng" dirty="0">
                <a:latin typeface="Arial" panose="020B0604020202020204" pitchFamily="34" charset="0"/>
              </a:rPr>
              <a:t>τρεις παράγοντες που επηρεάζουν την επιλογή ανάμεσα στην </a:t>
            </a:r>
            <a:r>
              <a:rPr lang="el-GR" altLang="el-GR" sz="2800" u="sng" dirty="0" smtClean="0">
                <a:latin typeface="Arial" panose="020B0604020202020204" pitchFamily="34" charset="0"/>
              </a:rPr>
              <a:t>καινοτομία </a:t>
            </a:r>
            <a:r>
              <a:rPr lang="el-GR" altLang="el-GR" sz="2800" u="sng" dirty="0">
                <a:latin typeface="Arial" panose="020B0604020202020204" pitchFamily="34" charset="0"/>
              </a:rPr>
              <a:t>και τη μίμηση</a:t>
            </a:r>
            <a:r>
              <a:rPr lang="en-GB" altLang="el-GR" sz="2800" dirty="0" smtClean="0">
                <a:latin typeface="Arial" panose="020B0604020202020204" pitchFamily="34" charset="0"/>
              </a:rPr>
              <a:t>:</a:t>
            </a:r>
          </a:p>
          <a:p>
            <a:pPr marL="292100" lvl="1" indent="-292100" eaLnBrk="1" hangingPunct="1">
              <a:buFont typeface="Arial" panose="020B0604020202020204" pitchFamily="34" charset="0"/>
              <a:buChar char="•"/>
            </a:pPr>
            <a:r>
              <a:rPr lang="el-GR" b="1" i="1" dirty="0">
                <a:latin typeface="Arial" panose="020B0604020202020204" pitchFamily="34" charset="0"/>
              </a:rPr>
              <a:t>Δυνατότητα για αποκομιδή κερδών.</a:t>
            </a:r>
          </a:p>
          <a:p>
            <a:pPr marL="292100" lvl="1" indent="-292100" eaLnBrk="1" hangingPunct="1">
              <a:buFont typeface="Arial" panose="020B0604020202020204" pitchFamily="34" charset="0"/>
              <a:buChar char="•"/>
            </a:pPr>
            <a:r>
              <a:rPr lang="el-GR" b="1" i="1" dirty="0">
                <a:latin typeface="Arial" panose="020B0604020202020204" pitchFamily="34" charset="0"/>
              </a:rPr>
              <a:t>Διαθεσιμότητα συμπληρωματικών πόρων.</a:t>
            </a:r>
          </a:p>
          <a:p>
            <a:pPr marL="292100" lvl="1" indent="-292100" eaLnBrk="1" hangingPunct="1">
              <a:buFont typeface="Arial" panose="020B0604020202020204" pitchFamily="34" charset="0"/>
              <a:buChar char="•"/>
            </a:pPr>
            <a:r>
              <a:rPr lang="el-GR" b="1" i="1" dirty="0" smtClean="0">
                <a:latin typeface="Arial" panose="020B0604020202020204" pitchFamily="34" charset="0"/>
              </a:rPr>
              <a:t>Δυναμισμός </a:t>
            </a:r>
            <a:r>
              <a:rPr lang="el-GR" b="1" i="1" dirty="0">
                <a:latin typeface="Arial" panose="020B0604020202020204" pitchFamily="34" charset="0"/>
              </a:rPr>
              <a:t>εξωτερικού περιβάλλοντος</a:t>
            </a:r>
            <a:r>
              <a:rPr lang="el-GR" dirty="0">
                <a:latin typeface="Arial" panose="020B0604020202020204" pitchFamily="34" charset="0"/>
              </a:rPr>
              <a:t>.</a:t>
            </a:r>
            <a:endParaRPr lang="en-GB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444" y="334397"/>
            <a:ext cx="89281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Αποδιαρθρωτική </a:t>
            </a:r>
            <a:r>
              <a:rPr lang="el-GR" dirty="0" smtClean="0">
                <a:latin typeface="Franklin Gothic Book" pitchFamily="34" charset="0"/>
              </a:rPr>
              <a:t>καινοτομία (1)</a:t>
            </a:r>
            <a:endParaRPr lang="en-US" altLang="el-GR" dirty="0" smtClean="0">
              <a:latin typeface="Franklin Gothic Book" pitchFamily="34" charset="0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262365"/>
            <a:ext cx="8352928" cy="526297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αποδιαρθρωτική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 καινοτομία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οδηγεί στην προσφορά ενός έντονα διαφοροποιημένου προϊόντος που ικανοποιεί τις υπάρχουσες ανάγκες των καταναλωτών (π.χ. ψηφιακές φωτογραφικές μηχανές).</a:t>
            </a:r>
          </a:p>
          <a:p>
            <a:pPr marL="0" indent="0" eaLnBrk="1" hangingPunct="1"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Στο αρχικό στάδιο εισαγωγής, η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απόδοση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της νέας τεχνολογίας είναι μικρότερη σε σχέση με την απόδοση της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παλαιότερης τεχνολογίας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. Παρόλα αυτά, η νέα τεχνολογία έχει τη δυνατότητα, με το πέρασμα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του χρόνου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, να οδηγήσει σε σημαντικά ανώτερη απόδοση.</a:t>
            </a:r>
            <a:endParaRPr lang="en-US" alt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" y="334397"/>
            <a:ext cx="89281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Αποδιαρθρωτική </a:t>
            </a:r>
            <a:r>
              <a:rPr lang="el-GR" dirty="0" smtClean="0">
                <a:latin typeface="Franklin Gothic Book" pitchFamily="34" charset="0"/>
              </a:rPr>
              <a:t>καινοτομία (2)</a:t>
            </a:r>
            <a:endParaRPr lang="en-US" altLang="el-GR" dirty="0" smtClean="0">
              <a:latin typeface="Franklin Gothic Boo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340768"/>
            <a:ext cx="6995741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Μαθησιακά </a:t>
            </a:r>
            <a:r>
              <a:rPr lang="el-GR" sz="3600" dirty="0" smtClean="0">
                <a:latin typeface="Franklin Gothic Book" pitchFamily="34" charset="0"/>
              </a:rPr>
              <a:t>αποτελέσματα </a:t>
            </a:r>
            <a:r>
              <a:rPr lang="en-US" altLang="el-GR" sz="3600" dirty="0" smtClean="0">
                <a:latin typeface="Franklin Gothic Book" pitchFamily="34" charset="0"/>
              </a:rPr>
              <a:t>(1) 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5922" y="1196752"/>
            <a:ext cx="8608566" cy="543533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600" u="sng" dirty="0">
                <a:latin typeface="Arial" pitchFamily="34" charset="0"/>
                <a:cs typeface="Arial" pitchFamily="34" charset="0"/>
              </a:rPr>
              <a:t>Έπειτα από τη μελέτη του συγκεκριμένου κεφαλαίου, θα είστε σε θέση να</a:t>
            </a:r>
            <a:r>
              <a:rPr lang="el-GR" sz="2600" dirty="0">
                <a:latin typeface="Arial" pitchFamily="34" charset="0"/>
                <a:cs typeface="Arial" pitchFamily="34" charset="0"/>
              </a:rPr>
              <a:t>:</a:t>
            </a:r>
            <a:endParaRPr lang="el-GR" altLang="el-G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800" dirty="0">
                <a:latin typeface="Arial" pitchFamily="34" charset="0"/>
                <a:cs typeface="Arial" pitchFamily="34" charset="0"/>
              </a:rPr>
              <a:t>Αναγνωρίσετε τις </a:t>
            </a:r>
            <a:r>
              <a:rPr lang="el-GR" sz="2800" b="1" dirty="0">
                <a:latin typeface="Arial" pitchFamily="34" charset="0"/>
                <a:cs typeface="Arial" pitchFamily="34" charset="0"/>
              </a:rPr>
              <a:t>τέσσερις βασικές πηγές καινοτομίας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: (α) ώθηση τεχνολογίας ή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έλξη αγοράς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, (β) καινοτομία προϊόντος ή καινοτομία διαδικασίας, (γ) καινοτομία ανοιχτού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τύπου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ή καινοτομία κλειστού τύπου, (δ) τεχνολογική καινοτομία ή καινοτομία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επιχειρηματικού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μοντέλου.</a:t>
            </a: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Προσδιορίσετε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την επίδραση της </a:t>
            </a:r>
            <a:r>
              <a:rPr lang="el-GR" sz="2800" b="1" dirty="0">
                <a:latin typeface="Arial" pitchFamily="34" charset="0"/>
                <a:cs typeface="Arial" pitchFamily="34" charset="0"/>
              </a:rPr>
              <a:t>διάχυσης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που διακρίνει τις διάφορες καινοτομίες.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Η χρήση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της </a:t>
            </a:r>
            <a:r>
              <a:rPr lang="el-GR" sz="2800" b="1" dirty="0">
                <a:latin typeface="Arial" pitchFamily="34" charset="0"/>
                <a:cs typeface="Arial" pitchFamily="34" charset="0"/>
              </a:rPr>
              <a:t>σιγμοειδούς καμπύλης διάχυσης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είναι εξαιρετικά χρήσιμη προς αυτή την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κατεύθυνση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.</a:t>
            </a:r>
            <a:endParaRPr lang="en-US" altLang="el-G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428" y="334397"/>
            <a:ext cx="89281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Αποδιαρθρωτική </a:t>
            </a:r>
            <a:r>
              <a:rPr lang="el-GR" dirty="0" smtClean="0">
                <a:latin typeface="Franklin Gothic Book" pitchFamily="34" charset="0"/>
              </a:rPr>
              <a:t>καινοτομία (3)</a:t>
            </a:r>
            <a:endParaRPr lang="en-US" altLang="el-GR" dirty="0" smtClean="0">
              <a:latin typeface="Franklin Gothic Book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24936" cy="5066002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l-GR" altLang="el-GR" sz="2600" u="sng" dirty="0">
                <a:latin typeface="Arial" panose="020B0604020202020204" pitchFamily="34" charset="0"/>
              </a:rPr>
              <a:t>Οι εδραιωμένες επιχειρήσεις μπορούν να ακολουθήσουν δύο πιθανές </a:t>
            </a:r>
            <a:r>
              <a:rPr lang="el-GR" altLang="el-GR" sz="2600" u="sng" dirty="0" smtClean="0">
                <a:latin typeface="Arial" panose="020B0604020202020204" pitchFamily="34" charset="0"/>
              </a:rPr>
              <a:t>στρατηγικές </a:t>
            </a:r>
            <a:r>
              <a:rPr lang="el-GR" altLang="el-GR" sz="2600" u="sng" dirty="0">
                <a:latin typeface="Arial" panose="020B0604020202020204" pitchFamily="34" charset="0"/>
              </a:rPr>
              <a:t>προκειμένου να προστατευθούν από αποδιαρθρωτικές καινοτομίες</a:t>
            </a:r>
            <a:r>
              <a:rPr lang="en-GB" altLang="el-GR" sz="2600" u="sng" dirty="0">
                <a:latin typeface="Arial" panose="020B0604020202020204" pitchFamily="34" charset="0"/>
              </a:rPr>
              <a:t>:</a:t>
            </a:r>
          </a:p>
          <a:p>
            <a:pPr marL="317500" lvl="1" indent="-317500" eaLnBrk="1" hangingPunct="1">
              <a:buFont typeface="Arial" panose="020B0604020202020204" pitchFamily="34" charset="0"/>
              <a:buChar char="•"/>
            </a:pPr>
            <a:r>
              <a:rPr lang="el-GR" b="1" i="1" dirty="0">
                <a:latin typeface="Arial" panose="020B0604020202020204" pitchFamily="34" charset="0"/>
              </a:rPr>
              <a:t>Ανάπτυξη ενός πλαισίου εναλλακτικών επιλογών</a:t>
            </a:r>
            <a:r>
              <a:rPr lang="en-GB" altLang="el-GR" b="1" i="1" dirty="0">
                <a:latin typeface="Arial" panose="020B0604020202020204" pitchFamily="34" charset="0"/>
              </a:rPr>
              <a:t> </a:t>
            </a:r>
            <a:r>
              <a:rPr lang="en-GB" altLang="el-GR" dirty="0" smtClean="0">
                <a:latin typeface="Arial" panose="020B0604020202020204" pitchFamily="34" charset="0"/>
              </a:rPr>
              <a:t>(</a:t>
            </a:r>
            <a:r>
              <a:rPr lang="el-GR" altLang="el-GR" dirty="0">
                <a:latin typeface="Arial" panose="020B0604020202020204" pitchFamily="34" charset="0"/>
              </a:rPr>
              <a:t>είναι πολύ χρήσιμο μια </a:t>
            </a:r>
            <a:r>
              <a:rPr lang="el-GR" altLang="el-GR" dirty="0" smtClean="0">
                <a:latin typeface="Arial" panose="020B0604020202020204" pitchFamily="34" charset="0"/>
              </a:rPr>
              <a:t>επιχείρηση </a:t>
            </a:r>
            <a:r>
              <a:rPr lang="el-GR" altLang="el-GR" dirty="0">
                <a:latin typeface="Arial" panose="020B0604020202020204" pitchFamily="34" charset="0"/>
              </a:rPr>
              <a:t>να αναπτύσσει διάφορες εναλλακτικές επιλογές, προκειμένου να </a:t>
            </a:r>
            <a:r>
              <a:rPr lang="el-GR" altLang="el-GR" dirty="0" smtClean="0">
                <a:latin typeface="Arial" panose="020B0604020202020204" pitchFamily="34" charset="0"/>
              </a:rPr>
              <a:t>διατηρεί </a:t>
            </a:r>
            <a:r>
              <a:rPr lang="el-GR" altLang="el-GR" dirty="0">
                <a:latin typeface="Arial" panose="020B0604020202020204" pitchFamily="34" charset="0"/>
              </a:rPr>
              <a:t>ένα επίπεδο </a:t>
            </a:r>
            <a:r>
              <a:rPr lang="el-GR" altLang="el-GR" dirty="0" err="1">
                <a:latin typeface="Arial" panose="020B0604020202020204" pitchFamily="34" charset="0"/>
              </a:rPr>
              <a:t>οργανωσιακού</a:t>
            </a:r>
            <a:r>
              <a:rPr lang="el-GR" altLang="el-GR" dirty="0">
                <a:latin typeface="Arial" panose="020B0604020202020204" pitchFamily="34" charset="0"/>
              </a:rPr>
              <a:t> δυναμισμού</a:t>
            </a:r>
            <a:r>
              <a:rPr lang="en-GB" altLang="el-GR" dirty="0" smtClean="0">
                <a:latin typeface="Arial" panose="020B0604020202020204" pitchFamily="34" charset="0"/>
              </a:rPr>
              <a:t>)</a:t>
            </a:r>
            <a:r>
              <a:rPr lang="el-GR" altLang="el-GR" dirty="0" smtClean="0">
                <a:latin typeface="Arial" panose="020B0604020202020204" pitchFamily="34" charset="0"/>
              </a:rPr>
              <a:t>.</a:t>
            </a:r>
            <a:endParaRPr lang="en-GB" altLang="el-GR" dirty="0" smtClean="0">
              <a:latin typeface="Arial" panose="020B0604020202020204" pitchFamily="34" charset="0"/>
            </a:endParaRPr>
          </a:p>
          <a:p>
            <a:pPr marL="317500" lvl="1" indent="-317500" eaLnBrk="1" hangingPunct="1">
              <a:buFont typeface="Arial" panose="020B0604020202020204" pitchFamily="34" charset="0"/>
              <a:buChar char="•"/>
            </a:pPr>
            <a:r>
              <a:rPr lang="el-GR" b="1" i="1" dirty="0">
                <a:latin typeface="Arial" panose="020B0604020202020204" pitchFamily="34" charset="0"/>
              </a:rPr>
              <a:t>Δημιουργία νέων επιχειρηματικών μονάδων</a:t>
            </a:r>
            <a:r>
              <a:rPr lang="en-GB" altLang="el-GR" b="1" i="1" dirty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(μικρές</a:t>
            </a:r>
            <a:r>
              <a:rPr lang="en-GB" altLang="el-GR" dirty="0">
                <a:latin typeface="Arial" panose="020B0604020202020204" pitchFamily="34" charset="0"/>
              </a:rPr>
              <a:t>, </a:t>
            </a:r>
            <a:r>
              <a:rPr lang="el-GR" altLang="el-GR" dirty="0">
                <a:latin typeface="Arial" panose="020B0604020202020204" pitchFamily="34" charset="0"/>
              </a:rPr>
              <a:t>καινοτόμες </a:t>
            </a:r>
            <a:r>
              <a:rPr lang="el-GR" altLang="el-GR" dirty="0" smtClean="0">
                <a:latin typeface="Arial" panose="020B0604020202020204" pitchFamily="34" charset="0"/>
              </a:rPr>
              <a:t>επιχειρήσεις, </a:t>
            </a:r>
            <a:r>
              <a:rPr lang="el-GR" altLang="el-GR" dirty="0">
                <a:latin typeface="Arial" panose="020B0604020202020204" pitchFamily="34" charset="0"/>
              </a:rPr>
              <a:t>με σχετική αυτονομία).</a:t>
            </a:r>
            <a:endParaRPr lang="en-GB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12447"/>
            <a:ext cx="82296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>
                <a:latin typeface="Franklin Gothic Book" pitchFamily="34" charset="0"/>
              </a:rPr>
              <a:t>Στάδια επιχειρηματικής </a:t>
            </a:r>
            <a:r>
              <a:rPr lang="el-GR" altLang="el-GR" dirty="0" smtClean="0">
                <a:latin typeface="Franklin Gothic Book" pitchFamily="34" charset="0"/>
              </a:rPr>
              <a:t>ανάπτυξης</a:t>
            </a:r>
            <a:r>
              <a:rPr lang="el-GR" dirty="0">
                <a:latin typeface="Franklin Gothic Book" pitchFamily="34" charset="0"/>
              </a:rPr>
              <a:t> </a:t>
            </a:r>
            <a:r>
              <a:rPr lang="el-GR" dirty="0" smtClean="0">
                <a:latin typeface="Franklin Gothic Book" pitchFamily="34" charset="0"/>
              </a:rPr>
              <a:t/>
            </a:r>
            <a:br>
              <a:rPr lang="el-GR" dirty="0" smtClean="0">
                <a:latin typeface="Franklin Gothic Book" pitchFamily="34" charset="0"/>
              </a:rPr>
            </a:br>
            <a:r>
              <a:rPr lang="el-GR" dirty="0" smtClean="0">
                <a:latin typeface="Franklin Gothic Book" pitchFamily="34" charset="0"/>
              </a:rPr>
              <a:t>και </a:t>
            </a:r>
            <a:r>
              <a:rPr lang="el-GR" dirty="0">
                <a:latin typeface="Franklin Gothic Book" pitchFamily="34" charset="0"/>
              </a:rPr>
              <a:t>χαρακτηριστικές προκλήσεις</a:t>
            </a:r>
            <a:endParaRPr lang="en-GB" altLang="el-GR" dirty="0" smtClean="0">
              <a:latin typeface="Franklin Gothic Book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701320"/>
            <a:ext cx="7486821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90381"/>
            <a:ext cx="8229600" cy="646331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Franklin Gothic Book" pitchFamily="34" charset="0"/>
              </a:rPr>
              <a:t>Στρατηγικές επιχειρηματικότητας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49593"/>
            <a:ext cx="8712968" cy="6007799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l-GR" sz="2600" u="sng" dirty="0">
                <a:latin typeface="Arial" panose="020B0604020202020204" pitchFamily="34" charset="0"/>
              </a:rPr>
              <a:t>Δύο βασικά χαρακτηριστικά των επιχειρηματικών εγχειρημάτων ενδέχεται να επιδρούν στην επιλογή στρατηγικής</a:t>
            </a:r>
            <a:r>
              <a:rPr lang="en-GB" sz="2600" u="sng" dirty="0">
                <a:latin typeface="Arial" panose="020B0604020202020204" pitchFamily="34" charset="0"/>
              </a:rPr>
              <a:t>:</a:t>
            </a:r>
          </a:p>
          <a:p>
            <a:pPr marL="325438" indent="-325438">
              <a:defRPr/>
            </a:pPr>
            <a:r>
              <a:rPr lang="el-GR" sz="2600" b="1" i="1" dirty="0">
                <a:latin typeface="Arial" pitchFamily="34" charset="0"/>
              </a:rPr>
              <a:t>Ανεπάρκεια των πόρων</a:t>
            </a:r>
            <a:r>
              <a:rPr lang="en-GB" sz="2600" b="1" i="1" dirty="0">
                <a:latin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</a:rPr>
              <a:t>–</a:t>
            </a:r>
            <a:r>
              <a:rPr lang="en-GB" sz="2600" i="1" dirty="0" smtClean="0">
                <a:latin typeface="Arial" pitchFamily="34" charset="0"/>
              </a:rPr>
              <a:t> </a:t>
            </a:r>
            <a:r>
              <a:rPr lang="el-GR" sz="2600" dirty="0">
                <a:latin typeface="Arial" pitchFamily="34" charset="0"/>
              </a:rPr>
              <a:t>Οι νεοφυείς επιχειρήσεις αντιμετωπίζουν </a:t>
            </a:r>
            <a:r>
              <a:rPr lang="el-GR" sz="2600" dirty="0" smtClean="0">
                <a:latin typeface="Arial" pitchFamily="34" charset="0"/>
              </a:rPr>
              <a:t>σημαντικούς περιορισμούς </a:t>
            </a:r>
            <a:r>
              <a:rPr lang="el-GR" sz="2600" dirty="0">
                <a:latin typeface="Arial" pitchFamily="34" charset="0"/>
              </a:rPr>
              <a:t>σε σχέση με τους διαθέσιμους </a:t>
            </a:r>
            <a:r>
              <a:rPr lang="el-GR" sz="2600" dirty="0" smtClean="0">
                <a:latin typeface="Arial" pitchFamily="34" charset="0"/>
              </a:rPr>
              <a:t>πόρους (κυρίως σε σχέση με τους </a:t>
            </a:r>
            <a:r>
              <a:rPr lang="el-GR" sz="2600" dirty="0">
                <a:latin typeface="Arial" pitchFamily="34" charset="0"/>
              </a:rPr>
              <a:t>οικονομικούς και τους διοικητικούς </a:t>
            </a:r>
            <a:r>
              <a:rPr lang="el-GR" sz="2600" dirty="0" smtClean="0">
                <a:latin typeface="Arial" pitchFamily="34" charset="0"/>
              </a:rPr>
              <a:t>πόρους).</a:t>
            </a:r>
            <a:endParaRPr lang="en-GB" sz="2600" dirty="0" smtClean="0">
              <a:latin typeface="Arial" pitchFamily="34" charset="0"/>
            </a:endParaRPr>
          </a:p>
          <a:p>
            <a:pPr marL="325438" indent="-325438">
              <a:defRPr/>
            </a:pPr>
            <a:r>
              <a:rPr lang="el-GR" sz="2600" b="1" i="1" dirty="0">
                <a:latin typeface="Arial" pitchFamily="34" charset="0"/>
              </a:rPr>
              <a:t>Λειτουργία στο παρασκήνιο</a:t>
            </a:r>
            <a:r>
              <a:rPr lang="en-GB" sz="2600" b="1" i="1" dirty="0" smtClean="0">
                <a:latin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</a:rPr>
              <a:t>– </a:t>
            </a:r>
            <a:r>
              <a:rPr lang="el-GR" sz="2600" dirty="0">
                <a:latin typeface="Arial" pitchFamily="34" charset="0"/>
              </a:rPr>
              <a:t>Οι νεοφυείς επιχειρήσεις, μικρές συνήθως σε </a:t>
            </a:r>
            <a:r>
              <a:rPr lang="el-GR" sz="2600" dirty="0" smtClean="0">
                <a:latin typeface="Arial" pitchFamily="34" charset="0"/>
              </a:rPr>
              <a:t>μέγεθος</a:t>
            </a:r>
            <a:r>
              <a:rPr lang="el-GR" sz="2600" dirty="0">
                <a:latin typeface="Arial" pitchFamily="34" charset="0"/>
              </a:rPr>
              <a:t>, είναι σχετικά αόρατες στα μάτια των μεγάλων εδραιωμένων οργανισμών. </a:t>
            </a:r>
            <a:r>
              <a:rPr lang="el-GR" sz="2600" dirty="0" smtClean="0">
                <a:latin typeface="Arial" pitchFamily="34" charset="0"/>
              </a:rPr>
              <a:t>Η δυνατότητά λειτουργίας στο </a:t>
            </a:r>
            <a:r>
              <a:rPr lang="el-GR" sz="2600" dirty="0">
                <a:latin typeface="Arial" pitchFamily="34" charset="0"/>
              </a:rPr>
              <a:t>παρασκήνιο μειώνει τον κίνδυνο </a:t>
            </a:r>
            <a:r>
              <a:rPr lang="el-GR" sz="2600" dirty="0" smtClean="0">
                <a:latin typeface="Arial" pitchFamily="34" charset="0"/>
              </a:rPr>
              <a:t>αντιποίνων</a:t>
            </a:r>
            <a:r>
              <a:rPr lang="el-GR" sz="2600" dirty="0">
                <a:latin typeface="Arial" pitchFamily="34" charset="0"/>
              </a:rPr>
              <a:t>, ενώ </a:t>
            </a:r>
            <a:r>
              <a:rPr lang="el-GR" sz="2600" dirty="0" smtClean="0">
                <a:latin typeface="Arial" pitchFamily="34" charset="0"/>
              </a:rPr>
              <a:t>επιτρέπει </a:t>
            </a:r>
            <a:r>
              <a:rPr lang="el-GR" sz="2600" dirty="0">
                <a:latin typeface="Arial" pitchFamily="34" charset="0"/>
              </a:rPr>
              <a:t>να </a:t>
            </a:r>
            <a:r>
              <a:rPr lang="el-GR" sz="2600" dirty="0" smtClean="0">
                <a:latin typeface="Arial" pitchFamily="34" charset="0"/>
              </a:rPr>
              <a:t>χαράσσουν απρόσκοπτα τις </a:t>
            </a:r>
            <a:r>
              <a:rPr lang="el-GR" sz="2600" dirty="0">
                <a:latin typeface="Arial" pitchFamily="34" charset="0"/>
              </a:rPr>
              <a:t>στρατηγικές τους κινήσεις.</a:t>
            </a:r>
            <a:endParaRPr lang="en-GB" sz="26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18864" y="26737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Σύνοψη</a:t>
            </a:r>
            <a:r>
              <a:rPr lang="en-GB" altLang="el-GR" dirty="0" smtClean="0">
                <a:latin typeface="Franklin Gothic Book" pitchFamily="34" charset="0"/>
              </a:rPr>
              <a:t> (1)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80484"/>
            <a:ext cx="8856984" cy="5416868"/>
          </a:xfrm>
        </p:spPr>
        <p:txBody>
          <a:bodyPr>
            <a:normAutofit/>
          </a:bodyPr>
          <a:lstStyle/>
          <a:p>
            <a:pPr marL="360000" lvl="1" indent="-3175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800" dirty="0">
                <a:latin typeface="Arial" panose="020B0604020202020204" pitchFamily="34" charset="0"/>
              </a:rPr>
              <a:t>Η καινοτομία μπορεί να έχει </a:t>
            </a:r>
            <a:r>
              <a:rPr lang="el-GR" altLang="el-GR" sz="2800" b="1" dirty="0">
                <a:latin typeface="Arial" panose="020B0604020202020204" pitchFamily="34" charset="0"/>
              </a:rPr>
              <a:t>τέσσερις πιθανές πηγές</a:t>
            </a:r>
            <a:r>
              <a:rPr lang="el-GR" altLang="el-GR" sz="2800" dirty="0">
                <a:latin typeface="Arial" panose="020B0604020202020204" pitchFamily="34" charset="0"/>
              </a:rPr>
              <a:t>: (α) ώθηση τεχνολογίας ή έλξη αγοράς</a:t>
            </a:r>
            <a:r>
              <a:rPr lang="el-GR" altLang="el-GR" sz="2800" dirty="0" smtClean="0">
                <a:latin typeface="Arial" panose="020B0604020202020204" pitchFamily="34" charset="0"/>
              </a:rPr>
              <a:t>,</a:t>
            </a:r>
            <a:br>
              <a:rPr lang="el-GR" altLang="el-GR" sz="2800" dirty="0" smtClean="0">
                <a:latin typeface="Arial" panose="020B0604020202020204" pitchFamily="34" charset="0"/>
              </a:rPr>
            </a:br>
            <a:r>
              <a:rPr lang="el-GR" altLang="el-GR" sz="2800" dirty="0" smtClean="0">
                <a:latin typeface="Arial" panose="020B0604020202020204" pitchFamily="34" charset="0"/>
              </a:rPr>
              <a:t>(</a:t>
            </a:r>
            <a:r>
              <a:rPr lang="el-GR" altLang="el-GR" sz="2800" dirty="0">
                <a:latin typeface="Arial" panose="020B0604020202020204" pitchFamily="34" charset="0"/>
              </a:rPr>
              <a:t>β) καινοτομία προϊόντος ή καινοτομία διαδικασίας, (γ) καινοτομία ανοιχτού τύπου ή καινοτομία κλειστού τύπου, (δ) τεχνολογική καινοτομία ή καινοτομία επιχειρηματικού μοντέλου.</a:t>
            </a:r>
          </a:p>
          <a:p>
            <a:pPr marL="360000" lvl="1" indent="-3175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800" dirty="0">
                <a:latin typeface="Arial" panose="020B0604020202020204" pitchFamily="34" charset="0"/>
              </a:rPr>
              <a:t>Οι καινοτομίες συχνά διαχέονται σε μια αγορά σύμφωνα με μια </a:t>
            </a:r>
            <a:r>
              <a:rPr lang="el-GR" altLang="el-GR" sz="2800" b="1" dirty="0">
                <a:latin typeface="Arial" panose="020B0604020202020204" pitchFamily="34" charset="0"/>
              </a:rPr>
              <a:t>σιγμοειδή καμπύλη</a:t>
            </a:r>
            <a:r>
              <a:rPr lang="el-GR" altLang="el-GR" sz="2800" dirty="0">
                <a:latin typeface="Arial" panose="020B0604020202020204" pitchFamily="34" charset="0"/>
              </a:rPr>
              <a:t>: αρχικά ο </a:t>
            </a:r>
            <a:r>
              <a:rPr lang="el-GR" altLang="el-GR" sz="2800" b="1" dirty="0">
                <a:latin typeface="Arial" panose="020B0604020202020204" pitchFamily="34" charset="0"/>
              </a:rPr>
              <a:t>βαθμός διάχυσης </a:t>
            </a:r>
            <a:r>
              <a:rPr lang="el-GR" altLang="el-GR" sz="2800" dirty="0">
                <a:latin typeface="Arial" panose="020B0604020202020204" pitchFamily="34" charset="0"/>
              </a:rPr>
              <a:t>είναι χαμηλός, στη συνέχεια εμφανίζεται μια αυξανόμενη </a:t>
            </a:r>
            <a:r>
              <a:rPr lang="el-GR" altLang="el-GR" sz="2800" dirty="0" smtClean="0">
                <a:latin typeface="Arial" panose="020B0604020202020204" pitchFamily="34" charset="0"/>
              </a:rPr>
              <a:t>μεγέθυνση, </a:t>
            </a:r>
            <a:r>
              <a:rPr lang="el-GR" altLang="el-GR" sz="2800" dirty="0">
                <a:latin typeface="Arial" panose="020B0604020202020204" pitchFamily="34" charset="0"/>
              </a:rPr>
              <a:t>ενώ στο τελικό στάδιο η ζήτηση χαρακτηρίζεται από στασιμότητα</a:t>
            </a:r>
            <a:r>
              <a:rPr lang="el-GR" altLang="el-GR" sz="2800" dirty="0" smtClean="0">
                <a:latin typeface="Arial" panose="020B0604020202020204" pitchFamily="34" charset="0"/>
              </a:rPr>
              <a:t>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0872" y="26737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Σύνοψη</a:t>
            </a:r>
            <a:r>
              <a:rPr lang="en-GB" altLang="el-GR" dirty="0" smtClean="0">
                <a:latin typeface="Franklin Gothic Book" pitchFamily="34" charset="0"/>
              </a:rPr>
              <a:t> (</a:t>
            </a:r>
            <a:r>
              <a:rPr lang="el-GR" altLang="el-GR" dirty="0" smtClean="0">
                <a:latin typeface="Franklin Gothic Book" pitchFamily="34" charset="0"/>
              </a:rPr>
              <a:t>2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21018"/>
            <a:ext cx="8568952" cy="4124206"/>
          </a:xfrm>
        </p:spPr>
        <p:txBody>
          <a:bodyPr>
            <a:normAutofit/>
          </a:bodyPr>
          <a:lstStyle/>
          <a:p>
            <a:pPr marL="360000" lvl="1" indent="-3175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800" dirty="0">
                <a:latin typeface="Arial" pitchFamily="34" charset="0"/>
                <a:cs typeface="Arial" pitchFamily="34" charset="0"/>
              </a:rPr>
              <a:t>Τα στελέχη των επιχειρήσεων θα πρέπει να επιλέξουν το </a:t>
            </a:r>
            <a:r>
              <a:rPr lang="el-GR" altLang="el-GR" sz="2800" b="1" dirty="0">
                <a:latin typeface="Arial" pitchFamily="34" charset="0"/>
                <a:cs typeface="Arial" pitchFamily="34" charset="0"/>
              </a:rPr>
              <a:t>χρονικό διάστημα </a:t>
            </a:r>
            <a:r>
              <a:rPr lang="el-GR" altLang="el-GR" sz="2800" b="1" dirty="0" smtClean="0">
                <a:latin typeface="Arial" pitchFamily="34" charset="0"/>
                <a:cs typeface="Arial" pitchFamily="34" charset="0"/>
              </a:rPr>
              <a:t>ανάπτυξης </a:t>
            </a:r>
            <a:r>
              <a:rPr lang="el-GR" altLang="el-GR" sz="2800" b="1" dirty="0">
                <a:latin typeface="Arial" pitchFamily="34" charset="0"/>
                <a:cs typeface="Arial" pitchFamily="34" charset="0"/>
              </a:rPr>
              <a:t>καινοτόμου δραστηριότητας</a:t>
            </a:r>
            <a:r>
              <a:rPr lang="el-GR" altLang="el-GR" sz="2800" dirty="0">
                <a:latin typeface="Arial" pitchFamily="34" charset="0"/>
                <a:cs typeface="Arial" pitchFamily="34" charset="0"/>
              </a:rPr>
              <a:t>: θα πρέπει να </a:t>
            </a:r>
            <a:r>
              <a:rPr lang="el-GR" altLang="el-GR" sz="2800" b="1" dirty="0">
                <a:latin typeface="Arial" pitchFamily="34" charset="0"/>
                <a:cs typeface="Arial" pitchFamily="34" charset="0"/>
              </a:rPr>
              <a:t>ηγούνται</a:t>
            </a:r>
            <a:r>
              <a:rPr lang="el-GR" altLang="el-GR" sz="2800" dirty="0">
                <a:latin typeface="Arial" pitchFamily="34" charset="0"/>
                <a:cs typeface="Arial" pitchFamily="34" charset="0"/>
              </a:rPr>
              <a:t> στον τομέα της </a:t>
            </a:r>
            <a:r>
              <a:rPr lang="el-GR" altLang="el-GR" sz="2800" dirty="0" smtClean="0">
                <a:latin typeface="Arial" pitchFamily="34" charset="0"/>
                <a:cs typeface="Arial" pitchFamily="34" charset="0"/>
              </a:rPr>
              <a:t>καινοτομίας </a:t>
            </a:r>
            <a:r>
              <a:rPr lang="el-GR" altLang="el-GR" sz="2800" dirty="0">
                <a:latin typeface="Arial" pitchFamily="34" charset="0"/>
                <a:cs typeface="Arial" pitchFamily="34" charset="0"/>
              </a:rPr>
              <a:t>ή θα πρέπει να </a:t>
            </a:r>
            <a:r>
              <a:rPr lang="el-GR" altLang="el-GR" sz="2800" b="1" dirty="0">
                <a:latin typeface="Arial" pitchFamily="34" charset="0"/>
                <a:cs typeface="Arial" pitchFamily="34" charset="0"/>
              </a:rPr>
              <a:t>ακολουθούν</a:t>
            </a:r>
            <a:r>
              <a:rPr lang="el-GR" altLang="el-GR" sz="2800" dirty="0">
                <a:latin typeface="Arial" pitchFamily="34" charset="0"/>
                <a:cs typeface="Arial" pitchFamily="34" charset="0"/>
              </a:rPr>
              <a:t> τους πρωτοπόρους; Οι καινοτόμες </a:t>
            </a:r>
            <a:r>
              <a:rPr lang="el-GR" altLang="el-GR" sz="2800" dirty="0" smtClean="0">
                <a:latin typeface="Arial" pitchFamily="34" charset="0"/>
                <a:cs typeface="Arial" pitchFamily="34" charset="0"/>
              </a:rPr>
              <a:t>επιχειρήσεις </a:t>
            </a:r>
            <a:r>
              <a:rPr lang="el-GR" altLang="el-GR" sz="2800" dirty="0">
                <a:latin typeface="Arial" pitchFamily="34" charset="0"/>
                <a:cs typeface="Arial" pitchFamily="34" charset="0"/>
              </a:rPr>
              <a:t>μπορούν να αποκτήσουν </a:t>
            </a:r>
            <a:r>
              <a:rPr lang="el-GR" altLang="el-GR" sz="2800" b="1" dirty="0">
                <a:latin typeface="Arial" pitchFamily="34" charset="0"/>
                <a:cs typeface="Arial" pitchFamily="34" charset="0"/>
              </a:rPr>
              <a:t>πλεονέκτημα πρώτης κίνησης</a:t>
            </a:r>
            <a:r>
              <a:rPr lang="el-GR" altLang="el-GR" sz="2800" dirty="0">
                <a:latin typeface="Arial" pitchFamily="34" charset="0"/>
                <a:cs typeface="Arial" pitchFamily="34" charset="0"/>
              </a:rPr>
              <a:t>. Παρόλα </a:t>
            </a:r>
            <a:r>
              <a:rPr lang="el-GR" altLang="el-GR" sz="2800" dirty="0" smtClean="0">
                <a:latin typeface="Arial" pitchFamily="34" charset="0"/>
                <a:cs typeface="Arial" pitchFamily="34" charset="0"/>
              </a:rPr>
              <a:t>αυτά </a:t>
            </a:r>
            <a:r>
              <a:rPr lang="el-GR" altLang="el-GR" sz="2800" b="1" dirty="0" smtClean="0">
                <a:latin typeface="Arial" pitchFamily="34" charset="0"/>
                <a:cs typeface="Arial" pitchFamily="34" charset="0"/>
              </a:rPr>
              <a:t>στρατηγικές </a:t>
            </a:r>
            <a:r>
              <a:rPr lang="el-GR" altLang="el-GR" sz="2800" b="1" dirty="0">
                <a:latin typeface="Arial" pitchFamily="34" charset="0"/>
                <a:cs typeface="Arial" pitchFamily="34" charset="0"/>
              </a:rPr>
              <a:t>“γρήγορης δεύτερης” εισόδου</a:t>
            </a:r>
            <a:r>
              <a:rPr lang="el-GR" altLang="el-GR" sz="2800" dirty="0">
                <a:latin typeface="Arial" pitchFamily="34" charset="0"/>
                <a:cs typeface="Arial" pitchFamily="34" charset="0"/>
              </a:rPr>
              <a:t> είναι συχνά πιο </a:t>
            </a:r>
            <a:r>
              <a:rPr lang="el-GR" altLang="el-GR" sz="2800" dirty="0" smtClean="0">
                <a:latin typeface="Arial" pitchFamily="34" charset="0"/>
                <a:cs typeface="Arial" pitchFamily="34" charset="0"/>
              </a:rPr>
              <a:t>ελκυστικές.</a:t>
            </a:r>
            <a:endParaRPr lang="en-GB" alt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864" y="26737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Σύνοψη</a:t>
            </a:r>
            <a:r>
              <a:rPr lang="en-GB" altLang="el-GR" dirty="0" smtClean="0">
                <a:latin typeface="Franklin Gothic Book" pitchFamily="34" charset="0"/>
              </a:rPr>
              <a:t> (</a:t>
            </a:r>
            <a:r>
              <a:rPr lang="el-GR" altLang="el-GR" dirty="0" smtClean="0">
                <a:latin typeface="Franklin Gothic Book" pitchFamily="34" charset="0"/>
              </a:rPr>
              <a:t>3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255400"/>
            <a:ext cx="8856984" cy="2677656"/>
          </a:xfrm>
        </p:spPr>
        <p:txBody>
          <a:bodyPr>
            <a:normAutofit/>
          </a:bodyPr>
          <a:lstStyle/>
          <a:p>
            <a:pPr marL="360000" lvl="1" indent="-3175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800" dirty="0">
                <a:latin typeface="Arial" panose="020B0604020202020204" pitchFamily="34" charset="0"/>
              </a:rPr>
              <a:t>Οι </a:t>
            </a:r>
            <a:r>
              <a:rPr lang="el-GR" altLang="el-GR" sz="2800" b="1" dirty="0">
                <a:latin typeface="Arial" panose="020B0604020202020204" pitchFamily="34" charset="0"/>
              </a:rPr>
              <a:t>εδραιωμένες επιχειρήσεις </a:t>
            </a:r>
            <a:r>
              <a:rPr lang="el-GR" altLang="el-GR" sz="2800" dirty="0">
                <a:latin typeface="Arial" panose="020B0604020202020204" pitchFamily="34" charset="0"/>
              </a:rPr>
              <a:t>θα πρέπει να προσέχουν τις </a:t>
            </a:r>
            <a:r>
              <a:rPr lang="el-GR" altLang="el-GR" sz="2800" b="1" dirty="0">
                <a:latin typeface="Arial" panose="020B0604020202020204" pitchFamily="34" charset="0"/>
              </a:rPr>
              <a:t>αποδιαρθρωτικές </a:t>
            </a:r>
            <a:r>
              <a:rPr lang="el-GR" altLang="el-GR" sz="2800" b="1" dirty="0" smtClean="0">
                <a:latin typeface="Arial" panose="020B0604020202020204" pitchFamily="34" charset="0"/>
              </a:rPr>
              <a:t>καινοτομίες</a:t>
            </a:r>
            <a:r>
              <a:rPr lang="el-GR" altLang="el-GR" sz="2800" dirty="0">
                <a:latin typeface="Arial" panose="020B0604020202020204" pitchFamily="34" charset="0"/>
              </a:rPr>
              <a:t>. Επίσης, θα πρέπει να αποφεύγουν την αδράνεια που δημιουργεί η </a:t>
            </a:r>
            <a:r>
              <a:rPr lang="el-GR" altLang="el-GR" sz="2800" dirty="0" smtClean="0">
                <a:latin typeface="Arial" panose="020B0604020202020204" pitchFamily="34" charset="0"/>
              </a:rPr>
              <a:t>επιτυχία </a:t>
            </a:r>
            <a:r>
              <a:rPr lang="el-GR" altLang="el-GR" sz="2800" dirty="0">
                <a:latin typeface="Arial" panose="020B0604020202020204" pitchFamily="34" charset="0"/>
              </a:rPr>
              <a:t>τους: (α) αναπτύσσοντας εναλλακτικές επιλογές, (β) δημιουργώντας </a:t>
            </a:r>
            <a:r>
              <a:rPr lang="el-GR" altLang="el-GR" sz="2800" dirty="0" smtClean="0">
                <a:latin typeface="Arial" panose="020B0604020202020204" pitchFamily="34" charset="0"/>
              </a:rPr>
              <a:t>νέες αυτόνομες </a:t>
            </a:r>
            <a:r>
              <a:rPr lang="el-GR" altLang="el-GR" sz="2800" dirty="0">
                <a:latin typeface="Arial" panose="020B0604020202020204" pitchFamily="34" charset="0"/>
              </a:rPr>
              <a:t>επιχειρηματικές μονάδες</a:t>
            </a:r>
            <a:r>
              <a:rPr lang="el-GR" altLang="el-GR" sz="28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279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864" y="339378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Σύνοψη</a:t>
            </a:r>
            <a:r>
              <a:rPr lang="en-GB" altLang="el-GR" dirty="0" smtClean="0">
                <a:latin typeface="Franklin Gothic Book" pitchFamily="34" charset="0"/>
              </a:rPr>
              <a:t> (</a:t>
            </a:r>
            <a:r>
              <a:rPr lang="el-GR" altLang="el-GR" dirty="0" smtClean="0">
                <a:latin typeface="Franklin Gothic Book" pitchFamily="34" charset="0"/>
              </a:rPr>
              <a:t>4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28569"/>
            <a:ext cx="8856984" cy="3108543"/>
          </a:xfrm>
        </p:spPr>
        <p:txBody>
          <a:bodyPr>
            <a:normAutofit/>
          </a:bodyPr>
          <a:lstStyle/>
          <a:p>
            <a:pPr marL="360000" lvl="1" indent="-3175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 smtClean="0">
                <a:latin typeface="Arial" panose="020B0604020202020204" pitchFamily="34" charset="0"/>
              </a:rPr>
              <a:t>Οι </a:t>
            </a:r>
            <a:r>
              <a:rPr lang="el-GR" sz="2800" dirty="0">
                <a:latin typeface="Arial" panose="020B0604020202020204" pitchFamily="34" charset="0"/>
              </a:rPr>
              <a:t>επιχειρηματίες αντιμετωπίζουν αρκετά διλλήματα και πολλαπλές </a:t>
            </a:r>
            <a:r>
              <a:rPr lang="el-GR" sz="2800" dirty="0" smtClean="0">
                <a:latin typeface="Arial" panose="020B0604020202020204" pitchFamily="34" charset="0"/>
              </a:rPr>
              <a:t>προκλήσεις κατά </a:t>
            </a:r>
            <a:r>
              <a:rPr lang="el-GR" sz="2800" dirty="0">
                <a:latin typeface="Arial" panose="020B0604020202020204" pitchFamily="34" charset="0"/>
              </a:rPr>
              <a:t>τη διάρκεια του </a:t>
            </a:r>
            <a:r>
              <a:rPr lang="el-GR" sz="2800" b="1" dirty="0">
                <a:latin typeface="Arial" panose="020B0604020202020204" pitchFamily="34" charset="0"/>
              </a:rPr>
              <a:t>κύκλου ζωής</a:t>
            </a:r>
            <a:r>
              <a:rPr lang="el-GR" sz="2800" dirty="0">
                <a:latin typeface="Arial" panose="020B0604020202020204" pitchFamily="34" charset="0"/>
              </a:rPr>
              <a:t> του εγχειρήματός τους (</a:t>
            </a:r>
            <a:r>
              <a:rPr lang="el-GR" sz="2800" b="1" dirty="0">
                <a:latin typeface="Arial" panose="020B0604020202020204" pitchFamily="34" charset="0"/>
              </a:rPr>
              <a:t>έναρξη, ανάπτυξη, ωριμότητα, έξοδος</a:t>
            </a:r>
            <a:r>
              <a:rPr lang="el-GR" sz="2800" dirty="0">
                <a:latin typeface="Arial" panose="020B0604020202020204" pitchFamily="34" charset="0"/>
              </a:rPr>
              <a:t>). Οι </a:t>
            </a:r>
            <a:r>
              <a:rPr lang="el-GR" sz="2800" b="1" dirty="0">
                <a:latin typeface="Arial" panose="020B0604020202020204" pitchFamily="34" charset="0"/>
              </a:rPr>
              <a:t>στρατηγικές επιχειρηματικότητας</a:t>
            </a:r>
            <a:r>
              <a:rPr lang="el-GR" sz="2800" dirty="0">
                <a:latin typeface="Arial" panose="020B0604020202020204" pitchFamily="34" charset="0"/>
              </a:rPr>
              <a:t> επηρεάζονται </a:t>
            </a:r>
            <a:r>
              <a:rPr lang="el-GR" sz="2800" dirty="0" smtClean="0">
                <a:latin typeface="Arial" panose="020B0604020202020204" pitchFamily="34" charset="0"/>
              </a:rPr>
              <a:t>αρνητικά </a:t>
            </a:r>
            <a:r>
              <a:rPr lang="el-GR" sz="2800" dirty="0">
                <a:latin typeface="Arial" panose="020B0604020202020204" pitchFamily="34" charset="0"/>
              </a:rPr>
              <a:t>από την ανεπάρκεια των πόρων και θετικά από τη δυνατότητα </a:t>
            </a:r>
            <a:r>
              <a:rPr lang="el-GR" sz="2800" dirty="0" smtClean="0">
                <a:latin typeface="Arial" panose="020B0604020202020204" pitchFamily="34" charset="0"/>
              </a:rPr>
              <a:t>λειτουργίας στο </a:t>
            </a:r>
            <a:r>
              <a:rPr lang="el-GR" sz="2800" dirty="0">
                <a:latin typeface="Arial" panose="020B0604020202020204" pitchFamily="34" charset="0"/>
              </a:rPr>
              <a:t>παρασκήνιο.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8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περιεχομένου"/>
          <p:cNvSpPr txBox="1">
            <a:spLocks noGrp="1"/>
          </p:cNvSpPr>
          <p:nvPr>
            <p:ph sz="quarter" idx="1"/>
          </p:nvPr>
        </p:nvSpPr>
        <p:spPr>
          <a:xfrm>
            <a:off x="755576" y="1772915"/>
            <a:ext cx="7772400" cy="2016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  <a:endParaRPr lang="en-US" sz="2400" dirty="0" smtClean="0">
              <a:solidFill>
                <a:srgbClr val="1C485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(που έχει κυρωθεί με τον Ν. 100/1975)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7384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Μαθησιακά </a:t>
            </a:r>
            <a:r>
              <a:rPr lang="el-GR" sz="3600" dirty="0" smtClean="0">
                <a:latin typeface="Franklin Gothic Book" pitchFamily="34" charset="0"/>
              </a:rPr>
              <a:t>αποτελέσματα </a:t>
            </a:r>
            <a:r>
              <a:rPr lang="en-US" altLang="el-GR" sz="3600" dirty="0" smtClean="0">
                <a:latin typeface="Franklin Gothic Book" pitchFamily="34" charset="0"/>
              </a:rPr>
              <a:t>(</a:t>
            </a:r>
            <a:r>
              <a:rPr lang="el-GR" altLang="el-GR" sz="3600" dirty="0" smtClean="0">
                <a:latin typeface="Franklin Gothic Book" pitchFamily="34" charset="0"/>
              </a:rPr>
              <a:t>2</a:t>
            </a:r>
            <a:r>
              <a:rPr lang="en-US" altLang="el-GR" sz="3600" dirty="0" smtClean="0">
                <a:latin typeface="Franklin Gothic Book" pitchFamily="34" charset="0"/>
              </a:rPr>
              <a:t>)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3914" y="1376881"/>
            <a:ext cx="8608566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0238" indent="-336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42988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435100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911350" indent="-301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Αναγνωρίσετε πότε είναι προτιμότερο μια επιχείρηση να καινοτομεί και πότε θα </a:t>
            </a:r>
            <a:r>
              <a:rPr lang="el-GR" sz="2800" dirty="0" smtClean="0"/>
              <a:t>πρέπει να </a:t>
            </a:r>
            <a:r>
              <a:rPr lang="el-GR" sz="2800" dirty="0"/>
              <a:t>ακολουθεί τις υπόλοιπες καινοτόμες επιχειρήσεις. Επίσης, θα είστε σε θέση να </a:t>
            </a:r>
            <a:r>
              <a:rPr lang="el-GR" sz="2800" dirty="0" smtClean="0"/>
              <a:t>περιγράψετε </a:t>
            </a:r>
            <a:r>
              <a:rPr lang="el-GR" sz="2800" dirty="0"/>
              <a:t>την επίδραση της </a:t>
            </a:r>
            <a:r>
              <a:rPr lang="el-GR" sz="2800" b="1" dirty="0"/>
              <a:t>αποδιαρθρωτικής καινοτομίας </a:t>
            </a:r>
            <a:r>
              <a:rPr lang="el-GR" sz="2800" dirty="0"/>
              <a:t>στις εδραιωμένες επιχειρήσεις.</a:t>
            </a:r>
          </a:p>
          <a:p>
            <a:r>
              <a:rPr lang="el-GR" sz="2800" dirty="0" smtClean="0"/>
              <a:t>Αναγνωρίσετε </a:t>
            </a:r>
            <a:r>
              <a:rPr lang="el-GR" sz="2800" dirty="0"/>
              <a:t>τις βασικές </a:t>
            </a:r>
            <a:r>
              <a:rPr lang="el-GR" sz="2800" b="1" dirty="0"/>
              <a:t>προκλήσεις</a:t>
            </a:r>
            <a:r>
              <a:rPr lang="el-GR" sz="2800" dirty="0"/>
              <a:t> που αντιμετωπίζουν οι επιχειρήσεις στα </a:t>
            </a:r>
            <a:r>
              <a:rPr lang="el-GR" sz="2800" b="1" dirty="0" smtClean="0"/>
              <a:t>τέσσερα στάδια </a:t>
            </a:r>
            <a:r>
              <a:rPr lang="el-GR" sz="2800" b="1" dirty="0"/>
              <a:t>του κύκλου ζωής τους</a:t>
            </a:r>
            <a:r>
              <a:rPr lang="el-GR" sz="2800" dirty="0"/>
              <a:t>, καθώς και τις επιλογές που υφίστανται στο πλαίσιο </a:t>
            </a:r>
            <a:r>
              <a:rPr lang="el-GR" sz="2800" dirty="0" smtClean="0"/>
              <a:t>των </a:t>
            </a:r>
            <a:r>
              <a:rPr lang="el-GR" sz="2800" b="1" dirty="0" smtClean="0"/>
              <a:t>στρατηγικών επιχειρηματικότητας</a:t>
            </a:r>
            <a:r>
              <a:rPr lang="el-GR" sz="2800" dirty="0" smtClean="0"/>
              <a:t>.</a:t>
            </a:r>
            <a:endParaRPr lang="en-US" altLang="el-GR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4544" y="167928"/>
            <a:ext cx="9144000" cy="812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>
                <a:latin typeface="Franklin Gothic Book" pitchFamily="34" charset="0"/>
              </a:rPr>
              <a:t>Το στρατηγικό πλαίσιο της καινοτομίας</a:t>
            </a:r>
            <a:endParaRPr lang="en-GB" altLang="el-GR" sz="3600" dirty="0" smtClean="0">
              <a:latin typeface="Franklin Gothic Book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76"/>
          <a:stretch/>
        </p:blipFill>
        <p:spPr>
          <a:xfrm>
            <a:off x="968038" y="1485296"/>
            <a:ext cx="7348378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Καινοτομία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24936" cy="4918269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εφεύρεση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αφορά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τη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μετατροπή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νέας γνώσης σε καινούργια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προϊόντα, διαδικασίες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, ή υπηρεσίες. Η πηγή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από την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οποία προέρχονται οι διάφορες εφευρέσεις είναι, απλώς, η νέα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γνώση.</a:t>
            </a:r>
          </a:p>
          <a:p>
            <a:pPr marL="0" indent="0"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Αντίθετα, η </a:t>
            </a:r>
            <a:r>
              <a:rPr lang="el-GR" sz="2800" b="1" dirty="0">
                <a:latin typeface="Arial" pitchFamily="34" charset="0"/>
                <a:cs typeface="Arial" pitchFamily="34" charset="0"/>
              </a:rPr>
              <a:t>καινοτομία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περιλαμβάνει τη μετατροπή νέας γνώσης σε καινούργια προϊόντα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, διαδικασίες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, ή υπηρεσίες και ταυτόχρονα τη χρήση αυτών των προϊόντων, διαδικασιών, ή υπηρεσιών στην πράξη. Επειδή η συγκεκριμένη διαδικασία δίνει έμφαση στην πραγματική χρήση, οι </a:t>
            </a:r>
            <a:r>
              <a:rPr lang="el-GR" sz="2800" b="1" dirty="0">
                <a:latin typeface="Arial" pitchFamily="34" charset="0"/>
                <a:cs typeface="Arial" pitchFamily="34" charset="0"/>
              </a:rPr>
              <a:t>πηγές της καινοτομίας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είναι πιο πολύπλοκες.</a:t>
            </a:r>
            <a:endParaRPr lang="en-GB" alt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54685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latin typeface="Franklin Gothic Book" pitchFamily="34" charset="0"/>
              </a:rPr>
              <a:t>Πηγές καινοτομίας </a:t>
            </a:r>
            <a:r>
              <a:rPr lang="en-GB" altLang="el-GR" dirty="0" smtClean="0">
                <a:latin typeface="Franklin Gothic Book" pitchFamily="34" charset="0"/>
              </a:rPr>
              <a:t>(1)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93125" cy="5137817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200"/>
              </a:spcAft>
              <a:buNone/>
              <a:defRPr/>
            </a:pPr>
            <a:r>
              <a:rPr lang="el-GR" altLang="el-GR" sz="2800" b="1" u="sng" dirty="0">
                <a:latin typeface="Arial" panose="020B0604020202020204" pitchFamily="34" charset="0"/>
              </a:rPr>
              <a:t>Α. Ώθηση τεχνολογίας ή έλξη αγοράς</a:t>
            </a:r>
            <a:endParaRPr lang="en-GB" altLang="el-GR" sz="2800" b="1" u="sng" dirty="0">
              <a:latin typeface="Arial" panose="020B0604020202020204" pitchFamily="34" charset="0"/>
            </a:endParaRPr>
          </a:p>
          <a:p>
            <a:r>
              <a:rPr lang="el-GR" altLang="el-GR" sz="2800" b="1" i="1" dirty="0" smtClean="0">
                <a:latin typeface="Arial" panose="020B0604020202020204" pitchFamily="34" charset="0"/>
              </a:rPr>
              <a:t>Το μοντέλο ώθησης τεχνολογίας</a:t>
            </a:r>
            <a:r>
              <a:rPr lang="en-GB" altLang="el-GR" sz="2800" i="1" dirty="0" smtClean="0">
                <a:latin typeface="Arial" panose="020B0604020202020204" pitchFamily="34" charset="0"/>
              </a:rPr>
              <a:t> </a:t>
            </a:r>
            <a:r>
              <a:rPr lang="el-GR" altLang="el-GR" sz="2800" dirty="0">
                <a:latin typeface="Arial" panose="020B0604020202020204" pitchFamily="34" charset="0"/>
              </a:rPr>
              <a:t>υποστηρίζει ότι </a:t>
            </a:r>
            <a:r>
              <a:rPr lang="el-GR" sz="2800" dirty="0">
                <a:latin typeface="Arial" panose="020B0604020202020204" pitchFamily="34" charset="0"/>
              </a:rPr>
              <a:t>αυτό που ωθεί τη διαδικασία της καινοτομίας μέσα σε μια επιχείρηση είναι η νέα γνώση που δημιουργείται από τους επιστήμονες </a:t>
            </a:r>
            <a:r>
              <a:rPr lang="en-GB" altLang="el-GR" sz="2800" dirty="0">
                <a:latin typeface="Arial" panose="020B0604020202020204" pitchFamily="34" charset="0"/>
              </a:rPr>
              <a:t>(</a:t>
            </a:r>
            <a:r>
              <a:rPr lang="el-GR" altLang="el-GR" sz="2800" dirty="0">
                <a:latin typeface="Arial" panose="020B0604020202020204" pitchFamily="34" charset="0"/>
              </a:rPr>
              <a:t>π.χ. </a:t>
            </a:r>
            <a:r>
              <a:rPr lang="el-GR" sz="2800" dirty="0">
                <a:latin typeface="Arial" panose="020B0604020202020204" pitchFamily="34" charset="0"/>
              </a:rPr>
              <a:t>εργαστήρια Έρευνας και Ανάπτυξης</a:t>
            </a:r>
            <a:r>
              <a:rPr lang="en-GB" altLang="el-GR" sz="2800" dirty="0">
                <a:latin typeface="Arial" panose="020B0604020202020204" pitchFamily="34" charset="0"/>
              </a:rPr>
              <a:t>).</a:t>
            </a:r>
          </a:p>
          <a:p>
            <a:r>
              <a:rPr lang="el-GR" sz="2800" b="1" i="1" dirty="0">
                <a:latin typeface="Arial" panose="020B0604020202020204" pitchFamily="34" charset="0"/>
              </a:rPr>
              <a:t>Το μοντέλο έλξης αγοράς</a:t>
            </a:r>
            <a:r>
              <a:rPr lang="en-GB" altLang="el-GR" sz="2800" b="1" i="1" dirty="0">
                <a:latin typeface="Arial" panose="020B0604020202020204" pitchFamily="34" charset="0"/>
              </a:rPr>
              <a:t> </a:t>
            </a:r>
            <a:r>
              <a:rPr lang="el-GR" altLang="el-GR" sz="2800" dirty="0">
                <a:latin typeface="Arial" panose="020B0604020202020204" pitchFamily="34" charset="0"/>
              </a:rPr>
              <a:t>υποστηρίζει ότι η έλξη των χρηστών μιας αγοράς είναι υπεύθυνη για την καινοτομία. Οι </a:t>
            </a:r>
            <a:r>
              <a:rPr lang="el-GR" altLang="el-GR" sz="2800" dirty="0" smtClean="0">
                <a:latin typeface="Arial" panose="020B0604020202020204" pitchFamily="34" charset="0"/>
              </a:rPr>
              <a:t>«π</a:t>
            </a:r>
            <a:r>
              <a:rPr lang="el-GR" sz="2800" dirty="0" smtClean="0">
                <a:latin typeface="Arial" panose="020B0604020202020204" pitchFamily="34" charset="0"/>
              </a:rPr>
              <a:t>ρωτοπόροι χρήστες» και </a:t>
            </a:r>
            <a:r>
              <a:rPr lang="el-GR" sz="2800" dirty="0">
                <a:latin typeface="Arial" panose="020B0604020202020204" pitchFamily="34" charset="0"/>
              </a:rPr>
              <a:t>η </a:t>
            </a:r>
            <a:r>
              <a:rPr lang="el-GR" sz="2800" dirty="0" smtClean="0">
                <a:latin typeface="Arial" panose="020B0604020202020204" pitchFamily="34" charset="0"/>
              </a:rPr>
              <a:t>«λιτή καινοτομία» αποτελούν </a:t>
            </a:r>
            <a:r>
              <a:rPr lang="el-GR" sz="2800" dirty="0">
                <a:latin typeface="Arial" panose="020B0604020202020204" pitchFamily="34" charset="0"/>
              </a:rPr>
              <a:t>δύο βασικές διαστάσεις του συγκεκριμένου μοντέλου.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39378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Πηγές </a:t>
            </a:r>
            <a:r>
              <a:rPr lang="el-GR" dirty="0" smtClean="0">
                <a:latin typeface="Franklin Gothic Book" pitchFamily="34" charset="0"/>
              </a:rPr>
              <a:t>καινοτομίας </a:t>
            </a:r>
            <a:r>
              <a:rPr lang="en-GB" altLang="el-GR" dirty="0" smtClean="0">
                <a:latin typeface="Franklin Gothic Book" pitchFamily="34" charset="0"/>
              </a:rPr>
              <a:t>(2)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92124" y="1349375"/>
            <a:ext cx="8400355" cy="4255524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200"/>
              </a:spcAft>
              <a:buNone/>
              <a:defRPr/>
            </a:pPr>
            <a:r>
              <a:rPr lang="el-GR" sz="2800" b="1" u="sng" dirty="0" smtClean="0">
                <a:latin typeface="Arial" panose="020B0604020202020204" pitchFamily="34" charset="0"/>
              </a:rPr>
              <a:t>Β. Καινοτομία </a:t>
            </a:r>
            <a:r>
              <a:rPr lang="el-GR" sz="2800" b="1" u="sng" dirty="0">
                <a:latin typeface="Arial" panose="020B0604020202020204" pitchFamily="34" charset="0"/>
              </a:rPr>
              <a:t>προϊόντος ή καινοτομία διαδικασίας</a:t>
            </a:r>
          </a:p>
          <a:p>
            <a:r>
              <a:rPr lang="el-GR" sz="2800" dirty="0">
                <a:latin typeface="Arial" panose="020B0604020202020204" pitchFamily="34" charset="0"/>
              </a:rPr>
              <a:t>Η </a:t>
            </a:r>
            <a:r>
              <a:rPr lang="el-GR" sz="2800" b="1" dirty="0">
                <a:latin typeface="Arial" panose="020B0604020202020204" pitchFamily="34" charset="0"/>
              </a:rPr>
              <a:t>καινοτομία προϊόντος </a:t>
            </a:r>
            <a:r>
              <a:rPr lang="el-GR" sz="2800" dirty="0">
                <a:latin typeface="Arial" panose="020B0604020202020204" pitchFamily="34" charset="0"/>
              </a:rPr>
              <a:t>σχετίζεται με το τελικό προϊόν (ή την υπηρεσία), και αφορά, κυρίως, τα διακριτά του χαρακτηριστικά.</a:t>
            </a:r>
          </a:p>
          <a:p>
            <a:r>
              <a:rPr lang="el-GR" sz="2800" dirty="0">
                <a:latin typeface="Arial" panose="020B0604020202020204" pitchFamily="34" charset="0"/>
              </a:rPr>
              <a:t>Η </a:t>
            </a:r>
            <a:r>
              <a:rPr lang="el-GR" sz="2800" b="1" dirty="0">
                <a:latin typeface="Arial" panose="020B0604020202020204" pitchFamily="34" charset="0"/>
              </a:rPr>
              <a:t>καινοτομία διαδικασίας </a:t>
            </a:r>
            <a:r>
              <a:rPr lang="el-GR" sz="2800" dirty="0">
                <a:latin typeface="Arial" panose="020B0604020202020204" pitchFamily="34" charset="0"/>
              </a:rPr>
              <a:t>σχετίζεται με τον τρόπο παραγωγής και διανομής του τελικού προϊόντος, και αφορά βελτιώσεις στο κόστος και την αξιοπιστία.</a:t>
            </a:r>
            <a:endParaRPr lang="en-GB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12447"/>
            <a:ext cx="82296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Καινοτομία προϊόντος και καινοτομία διαδικασίας</a:t>
            </a:r>
            <a:endParaRPr lang="en-GB" altLang="el-GR" dirty="0" smtClean="0">
              <a:latin typeface="Franklin Gothic Book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701320"/>
            <a:ext cx="7538692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6.0&quot;&gt;&lt;object type=&quot;1&quot; unique_id=&quot;10001&quot;&gt;&lt;object type=&quot;8&quot; unique_id=&quot;11148&quot;&gt;&lt;/object&gt;&lt;object type=&quot;2&quot; unique_id=&quot;11149&quot;&gt;&lt;object type=&quot;3&quot; unique_id=&quot;11150&quot;&gt;&lt;property id=&quot;20148&quot; value=&quot;5&quot;/&gt;&lt;property id=&quot;20300&quot; value=&quot;Slide 1 - &amp;quot;8: Innovation and entrepreneurship&amp;quot;&quot;/&gt;&lt;property id=&quot;20307&quot; value=&quot;257&quot;/&gt;&lt;/object&gt;&lt;object type=&quot;3&quot; unique_id=&quot;11151&quot;&gt;&lt;property id=&quot;20148&quot; value=&quot;5&quot;/&gt;&lt;property id=&quot;20300&quot; value=&quot;Slide 2 - &amp;quot;Learning outcomes (1) &amp;quot;&quot;/&gt;&lt;property id=&quot;20307&quot; value=&quot;259&quot;/&gt;&lt;/object&gt;&lt;object type=&quot;3&quot; unique_id=&quot;11152&quot;&gt;&lt;property id=&quot;20148&quot; value=&quot;5&quot;/&gt;&lt;property id=&quot;20300&quot; value=&quot;Slide 3 - &amp;quot;Learning outcomes (2)&amp;quot;&quot;/&gt;&lt;property id=&quot;20307&quot; value=&quot;261&quot;/&gt;&lt;/object&gt;&lt;object type=&quot;3&quot; unique_id=&quot;11153&quot;&gt;&lt;property id=&quot;20148&quot; value=&quot;5&quot;/&gt;&lt;property id=&quot;20300&quot; value=&quot;Slide 4 - &amp;quot;The innovation–entrepreneurship chapter framework&amp;quot;&quot;/&gt;&lt;property id=&quot;20307&quot; value=&quot;262&quot;/&gt;&lt;/object&gt;&lt;object type=&quot;3&quot; unique_id=&quot;11154&quot;&gt;&lt;property id=&quot;20148&quot; value=&quot;5&quot;/&gt;&lt;property id=&quot;20300&quot; value=&quot;Slide 5 - &amp;quot;Innovation&amp;quot;&quot;/&gt;&lt;property id=&quot;20307&quot; value=&quot;263&quot;/&gt;&lt;/object&gt;&lt;object type=&quot;3&quot; unique_id=&quot;11155&quot;&gt;&lt;property id=&quot;20148&quot; value=&quot;5&quot;/&gt;&lt;property id=&quot;20300&quot; value=&quot;Slide 6 - &amp;quot;Innovation dilemmas (1)&amp;quot;&quot;/&gt;&lt;property id=&quot;20307&quot; value=&quot;264&quot;/&gt;&lt;/object&gt;&lt;object type=&quot;3&quot; unique_id=&quot;11157&quot;&gt;&lt;property id=&quot;20148&quot; value=&quot;5&quot;/&gt;&lt;property id=&quot;20300&quot; value=&quot;Slide 8 - &amp;quot;Product and process innovation&amp;quot;&quot;/&gt;&lt;property id=&quot;20307&quot; value=&quot;270&quot;/&gt;&lt;/object&gt;&lt;object type=&quot;3&quot; unique_id=&quot;11158&quot;&gt;&lt;property id=&quot;20148&quot; value=&quot;5&quot;/&gt;&lt;property id=&quot;20300&quot; value=&quot;Slide 9 - &amp;quot;Implications of product/process innovation model&amp;quot;&quot;/&gt;&lt;property id=&quot;20307&quot; value=&quot;268&quot;/&gt;&lt;/object&gt;&lt;object type=&quot;3&quot; unique_id=&quot;11159&quot;&gt;&lt;property id=&quot;20148&quot; value=&quot;5&quot;/&gt;&lt;property id=&quot;20300&quot; value=&quot;Slide 10 - &amp;quot;Innovation dilemmas (3)&amp;quot;&quot;/&gt;&lt;property id=&quot;20307&quot; value=&quot;271&quot;/&gt;&lt;/object&gt;&lt;object type=&quot;3&quot; unique_id=&quot;11160&quot;&gt;&lt;property id=&quot;20148&quot; value=&quot;5&quot;/&gt;&lt;property id=&quot;20300&quot; value=&quot;Slide 11 - &amp;quot;Open or closed innovation&amp;quot;&quot;/&gt;&lt;property id=&quot;20307&quot; value=&quot;274&quot;/&gt;&lt;/object&gt;&lt;object type=&quot;3&quot; unique_id=&quot;11161&quot;&gt;&lt;property id=&quot;20148&quot; value=&quot;5&quot;/&gt;&lt;property id=&quot;20300&quot; value=&quot;Slide 12 - &amp;quot;Platform leadership&amp;quot;&quot;/&gt;&lt;property id=&quot;20307&quot; value=&quot;272&quot;/&gt;&lt;/object&gt;&lt;object type=&quot;3&quot; unique_id=&quot;11162&quot;&gt;&lt;property id=&quot;20148&quot; value=&quot;5&quot;/&gt;&lt;property id=&quot;20300&quot; value=&quot;Slide 13 - &amp;quot;Innovation dilemmas (4)&amp;quot;&quot;/&gt;&lt;property id=&quot;20307&quot; value=&quot;273&quot;/&gt;&lt;/object&gt;&lt;object type=&quot;3&quot; unique_id=&quot;11163&quot;&gt;&lt;property id=&quot;20148&quot; value=&quot;5&quot;/&gt;&lt;property id=&quot;20300&quot; value=&quot;Slide 14 - &amp;quot;Innovation diffusion &amp;quot;&quot;/&gt;&lt;property id=&quot;20307&quot; value=&quot;275&quot;/&gt;&lt;/object&gt;&lt;object type=&quot;3&quot; unique_id=&quot;11164&quot;&gt;&lt;property id=&quot;20148&quot; value=&quot;5&quot;/&gt;&lt;property id=&quot;20300&quot; value=&quot;Slide 15 - &amp;quot;Supply side determinants &amp;#x0D;&amp;#x0A;of diffusion&amp;quot;&quot;/&gt;&lt;property id=&quot;20307&quot; value=&quot;277&quot;/&gt;&lt;/object&gt;&lt;object type=&quot;3&quot; unique_id=&quot;11165&quot;&gt;&lt;property id=&quot;20148&quot; value=&quot;5&quot;/&gt;&lt;property id=&quot;20300&quot; value=&quot;Slide 16 - &amp;quot;Demand side determinants &amp;#x0D;&amp;#x0A;of diffusion&amp;quot;&quot;/&gt;&lt;property id=&quot;20307&quot; value=&quot;279&quot;/&gt;&lt;/object&gt;&lt;object type=&quot;3&quot; unique_id=&quot;11166&quot;&gt;&lt;property id=&quot;20148&quot; value=&quot;5&quot;/&gt;&lt;property id=&quot;20300&quot; value=&quot;Slide 17 - &amp;quot;The diffusion S-curve&amp;quot;&quot;/&gt;&lt;property id=&quot;20307&quot; value=&quot;280&quot;/&gt;&lt;/object&gt;&lt;object type=&quot;3&quot; unique_id=&quot;11167&quot;&gt;&lt;property id=&quot;20148&quot; value=&quot;5&quot;/&gt;&lt;property id=&quot;20300&quot; value=&quot;Slide 18 - &amp;quot;The S-curve&amp;quot;&quot;/&gt;&lt;property id=&quot;20307&quot; value=&quot;282&quot;/&gt;&lt;/object&gt;&lt;object type=&quot;3&quot; unique_id=&quot;11168&quot;&gt;&lt;property id=&quot;20148&quot; value=&quot;5&quot;/&gt;&lt;property id=&quot;20300&quot; value=&quot;Slide 19&quot;/&gt;&lt;property id=&quot;20307&quot; value=&quot;283&quot;/&gt;&lt;/object&gt;&lt;object type=&quot;3&quot; unique_id=&quot;11170&quot;&gt;&lt;property id=&quot;20148&quot; value=&quot;5&quot;/&gt;&lt;property id=&quot;20300&quot; value=&quot;Slide 21 - &amp;quot;First-mover advantages&amp;quot;&quot;/&gt;&lt;property id=&quot;20307&quot; value=&quot;285&quot;/&gt;&lt;/object&gt;&lt;object type=&quot;3&quot; unique_id=&quot;11171&quot;&gt;&lt;property id=&quot;20148&quot; value=&quot;5&quot;/&gt;&lt;property id=&quot;20300&quot; value=&quot;Slide 22 - &amp;quot;Late-mover advantages&amp;quot;&quot;/&gt;&lt;property id=&quot;20307&quot; value=&quot;289&quot;/&gt;&lt;/object&gt;&lt;object type=&quot;3&quot; unique_id=&quot;11172&quot;&gt;&lt;property id=&quot;20148&quot; value=&quot;5&quot;/&gt;&lt;property id=&quot;20300&quot; value=&quot;Slide 23 - &amp;quot;First or second?&amp;quot;&quot;/&gt;&lt;property id=&quot;20307&quot; value=&quot;290&quot;/&gt;&lt;/object&gt;&lt;object type=&quot;3&quot; unique_id=&quot;11173&quot;&gt;&lt;property id=&quot;20148&quot; value=&quot;5&quot;/&gt;&lt;property id=&quot;20300&quot; value=&quot;Slide 24 - &amp;quot;What is a &amp;#x0D;&amp;#x0A;disruptive innovation?&amp;quot;&quot;/&gt;&lt;property id=&quot;20307&quot; value=&quot;292&quot;/&gt;&lt;/object&gt;&lt;object type=&quot;3&quot; unique_id=&quot;11174&quot;&gt;&lt;property id=&quot;20148&quot; value=&quot;5&quot;/&gt;&lt;property id=&quot;20300&quot; value=&quot;Slide 25 - &amp;quot;Disruptive innovation (1)&amp;quot;&quot;/&gt;&lt;property id=&quot;20307&quot; value=&quot;293&quot;/&gt;&lt;/object&gt;&lt;object type=&quot;3&quot; unique_id=&quot;11175&quot;&gt;&lt;property id=&quot;20148&quot; value=&quot;5&quot;/&gt;&lt;property id=&quot;20300&quot; value=&quot;Slide 26 - &amp;quot;Disruptive innovation (2)&amp;quot;&quot;/&gt;&lt;property id=&quot;20307&quot; value=&quot;294&quot;/&gt;&lt;/object&gt;&lt;object type=&quot;3&quot; unique_id=&quot;11177&quot;&gt;&lt;property id=&quot;20148&quot; value=&quot;5&quot;/&gt;&lt;property id=&quot;20300&quot; value=&quot;Slide 27 - &amp;quot;Stages of entrepreneurial growth&amp;quot;&quot;/&gt;&lt;property id=&quot;20307&quot; value=&quot;296&quot;/&gt;&lt;/object&gt;&lt;object type=&quot;3&quot; unique_id=&quot;11181&quot;&gt;&lt;property id=&quot;20148&quot; value=&quot;5&quot;/&gt;&lt;property id=&quot;20300&quot; value=&quot;Slide 29 - &amp;quot;Summary (1)&amp;quot;&quot;/&gt;&lt;property id=&quot;20307&quot; value=&quot;301&quot;/&gt;&lt;/object&gt;&lt;object type=&quot;3&quot; unique_id=&quot;11182&quot;&gt;&lt;property id=&quot;20148&quot; value=&quot;5&quot;/&gt;&lt;property id=&quot;20300&quot; value=&quot;Slide 30 - &amp;quot;Summary (2)&amp;quot;&quot;/&gt;&lt;property id=&quot;20307&quot; value=&quot;302&quot;/&gt;&lt;/object&gt;&lt;object type=&quot;3&quot; unique_id=&quot;419755&quot;&gt;&lt;property id=&quot;20148&quot; value=&quot;5&quot;/&gt;&lt;property id=&quot;20300&quot; value=&quot;Slide 7 - &amp;quot;Innovation dilemmas (2)&amp;quot;&quot;/&gt;&lt;property id=&quot;20307&quot; value=&quot;304&quot;/&gt;&lt;/object&gt;&lt;object type=&quot;3&quot; unique_id=&quot;419756&quot;&gt;&lt;property id=&quot;20148&quot; value=&quot;5&quot;/&gt;&lt;property id=&quot;20300&quot; value=&quot;Slide 20 - &amp;quot;Innovators and followers&amp;quot;&quot;/&gt;&lt;property id=&quot;20307&quot; value=&quot;306&quot;/&gt;&lt;/object&gt;&lt;object type=&quot;3&quot; unique_id=&quot;419757&quot;&gt;&lt;property id=&quot;20148&quot; value=&quot;5&quot;/&gt;&lt;property id=&quot;20300&quot; value=&quot;Slide 28 - &amp;quot;Entrepreneurial strategies&amp;quot;&quot;/&gt;&lt;property id=&quot;20307&quot; value=&quot;307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1763</Words>
  <Application>Microsoft Office PowerPoint</Application>
  <PresentationFormat>Προβολή στην οθόνη (4:3)</PresentationFormat>
  <Paragraphs>157</Paragraphs>
  <Slides>37</Slides>
  <Notes>35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Δικαιοσύνη</vt:lpstr>
      <vt:lpstr>Chapter 1</vt:lpstr>
      <vt:lpstr>Chapter 2</vt:lpstr>
      <vt:lpstr>Μαθησιακά αποτελέσματα (1) </vt:lpstr>
      <vt:lpstr>Μαθησιακά αποτελέσματα (2) </vt:lpstr>
      <vt:lpstr>Το στρατηγικό πλαίσιο της καινοτομίας</vt:lpstr>
      <vt:lpstr>Καινοτομία</vt:lpstr>
      <vt:lpstr>Πηγές καινοτομίας (1)</vt:lpstr>
      <vt:lpstr>Πηγές καινοτομίας (2)</vt:lpstr>
      <vt:lpstr>Καινοτομία προϊόντος και καινοτομία διαδικασίας</vt:lpstr>
      <vt:lpstr>Εφαρμογές του μοντέλου καινοτομίας προϊόντος και καινοτομίας διαδικασίας (1)</vt:lpstr>
      <vt:lpstr>Εφαρμογές του μοντέλου καινοτομίας προϊόντος και καινοτομίας διαδικασίας (2)</vt:lpstr>
      <vt:lpstr>Πηγές καινοτομίας (3)</vt:lpstr>
      <vt:lpstr>Πηγές καινοτομίας (4)</vt:lpstr>
      <vt:lpstr>Ανοιχτή ή κλειστή καινοτομία</vt:lpstr>
      <vt:lpstr>Πηγές καινοτομίας (5)</vt:lpstr>
      <vt:lpstr>Πηγές καινοτομίας (6)</vt:lpstr>
      <vt:lpstr>Διάχυση καινοτομίας</vt:lpstr>
      <vt:lpstr>Καθοριστικοί παράγοντες του ρυθμού διάχυσης μιας καινοτομίας από την πλευρά της προσφοράς</vt:lpstr>
      <vt:lpstr>Καθοριστικοί παράγοντες του ρυθμού διάχυσης μιας καινοτομίας από την πλευρά της ζήτησης</vt:lpstr>
      <vt:lpstr>Η σιγμοειδής καμπύλη διάχυσης (1)</vt:lpstr>
      <vt:lpstr>Η σιγμοειδής καμπύλη διάχυσης (2)</vt:lpstr>
      <vt:lpstr>Η σιγμοειδής καμπύλη διάχυσης (3)</vt:lpstr>
      <vt:lpstr>Διαφάνεια 23</vt:lpstr>
      <vt:lpstr>Επιχειρήσεις που καινοτομούν και  επιχειρήσεις που ακολουθούν</vt:lpstr>
      <vt:lpstr>Πλεονεκτήματα πρώτης κίνησης</vt:lpstr>
      <vt:lpstr>Πλεονεκτήματα αργοπορημένης εισαγωγής μιας τεχνολογίας</vt:lpstr>
      <vt:lpstr>Πρώτος ή δεύτερος;</vt:lpstr>
      <vt:lpstr>Αποδιαρθρωτική καινοτομία (1)</vt:lpstr>
      <vt:lpstr>Αποδιαρθρωτική καινοτομία (2)</vt:lpstr>
      <vt:lpstr>Αποδιαρθρωτική καινοτομία (3)</vt:lpstr>
      <vt:lpstr>Στάδια επιχειρηματικής ανάπτυξης  και χαρακτηριστικές προκλήσεις</vt:lpstr>
      <vt:lpstr>Στρατηγικές επιχειρηματικότητας</vt:lpstr>
      <vt:lpstr>Σύνοψη (1)</vt:lpstr>
      <vt:lpstr>Σύνοψη (2)</vt:lpstr>
      <vt:lpstr>Σύνοψη (3)</vt:lpstr>
      <vt:lpstr>Σύνοψη (4)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2016-08-24T20:31:52Z</dcterms:created>
  <dcterms:modified xsi:type="dcterms:W3CDTF">2025-04-10T09:05:33Z</dcterms:modified>
</cp:coreProperties>
</file>