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4219" r:id="rId1"/>
  </p:sldMasterIdLst>
  <p:notesMasterIdLst>
    <p:notesMasterId r:id="rId30"/>
  </p:notesMasterIdLst>
  <p:sldIdLst>
    <p:sldId id="316" r:id="rId2"/>
    <p:sldId id="318" r:id="rId3"/>
    <p:sldId id="260" r:id="rId4"/>
    <p:sldId id="261" r:id="rId5"/>
    <p:sldId id="262" r:id="rId6"/>
    <p:sldId id="263" r:id="rId7"/>
    <p:sldId id="264" r:id="rId8"/>
    <p:sldId id="301" r:id="rId9"/>
    <p:sldId id="313" r:id="rId10"/>
    <p:sldId id="314" r:id="rId11"/>
    <p:sldId id="267" r:id="rId12"/>
    <p:sldId id="268" r:id="rId13"/>
    <p:sldId id="309" r:id="rId14"/>
    <p:sldId id="272" r:id="rId15"/>
    <p:sldId id="275" r:id="rId16"/>
    <p:sldId id="274" r:id="rId17"/>
    <p:sldId id="276" r:id="rId18"/>
    <p:sldId id="278" r:id="rId19"/>
    <p:sldId id="279" r:id="rId20"/>
    <p:sldId id="280" r:id="rId21"/>
    <p:sldId id="282" r:id="rId22"/>
    <p:sldId id="284" r:id="rId23"/>
    <p:sldId id="310" r:id="rId24"/>
    <p:sldId id="311" r:id="rId25"/>
    <p:sldId id="297" r:id="rId26"/>
    <p:sldId id="315" r:id="rId27"/>
    <p:sldId id="312" r:id="rId28"/>
    <p:sldId id="319" r:id="rId29"/>
  </p:sldIdLst>
  <p:sldSz cx="9144000" cy="6858000" type="screen4x3"/>
  <p:notesSz cx="6858000" cy="9144000"/>
  <p:custDataLst>
    <p:tags r:id="rId31"/>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orient="horz" pos="4065">
          <p15:clr>
            <a:srgbClr val="A4A3A4"/>
          </p15:clr>
        </p15:guide>
        <p15:guide id="3" orient="horz" pos="3884">
          <p15:clr>
            <a:srgbClr val="A4A3A4"/>
          </p15:clr>
        </p15:guide>
        <p15:guide id="4" orient="horz" pos="255">
          <p15:clr>
            <a:srgbClr val="A4A3A4"/>
          </p15:clr>
        </p15:guide>
        <p15:guide id="5" orient="horz" pos="476">
          <p15:clr>
            <a:srgbClr val="A4A3A4"/>
          </p15:clr>
        </p15:guide>
        <p15:guide id="6" orient="horz" pos="935">
          <p15:clr>
            <a:srgbClr val="A4A3A4"/>
          </p15:clr>
        </p15:guide>
        <p15:guide id="7" orient="horz" pos="618">
          <p15:clr>
            <a:srgbClr val="A4A3A4"/>
          </p15:clr>
        </p15:guide>
        <p15:guide id="8" pos="2880">
          <p15:clr>
            <a:srgbClr val="A4A3A4"/>
          </p15:clr>
        </p15:guide>
        <p15:guide id="9" pos="249">
          <p15:clr>
            <a:srgbClr val="A4A3A4"/>
          </p15:clr>
        </p15:guide>
        <p15:guide id="10" pos="385">
          <p15:clr>
            <a:srgbClr val="A4A3A4"/>
          </p15:clr>
        </p15:guide>
        <p15:guide id="11" pos="567">
          <p15:clr>
            <a:srgbClr val="A4A3A4"/>
          </p15:clr>
        </p15:guide>
        <p15:guide id="12" pos="5511">
          <p15:clr>
            <a:srgbClr val="A4A3A4"/>
          </p15:clr>
        </p15:guide>
        <p15:guide id="13" pos="78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C02D10"/>
    <a:srgbClr val="C8FF2D"/>
    <a:srgbClr val="008000"/>
    <a:srgbClr val="FAF0D2"/>
    <a:srgbClr val="0070C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900" autoAdjust="0"/>
    <p:restoredTop sz="92000" autoAdjust="0"/>
  </p:normalViewPr>
  <p:slideViewPr>
    <p:cSldViewPr>
      <p:cViewPr varScale="1">
        <p:scale>
          <a:sx n="109" d="100"/>
          <a:sy n="109" d="100"/>
        </p:scale>
        <p:origin x="-396" y="-78"/>
      </p:cViewPr>
      <p:guideLst>
        <p:guide orient="horz" pos="2160"/>
        <p:guide orient="horz" pos="4065"/>
        <p:guide orient="horz" pos="3884"/>
        <p:guide orient="horz" pos="255"/>
        <p:guide orient="horz" pos="476"/>
        <p:guide orient="horz" pos="935"/>
        <p:guide orient="horz" pos="618"/>
        <p:guide pos="2880"/>
        <p:guide pos="249"/>
        <p:guide pos="385"/>
        <p:guide pos="567"/>
        <p:guide pos="5511"/>
        <p:guide pos="784"/>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B35D0D92-3919-4BBC-A5F7-9E4B4DE289BA}" type="datetimeFigureOut">
              <a:rPr lang="en-GB"/>
              <a:pPr>
                <a:defRPr/>
              </a:pPr>
              <a:t>08/09/2016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pPr>
              <a:defRPr/>
            </a:pPr>
            <a:fld id="{BAAD2BF9-633D-40FD-A477-31EBE4E5CBCB}" type="slidenum">
              <a:rPr lang="en-GB" altLang="en-US"/>
              <a:pPr>
                <a:defRPr/>
              </a:pPr>
              <a:t>‹#›</a:t>
            </a:fld>
            <a:endParaRPr lang="en-GB" altLang="en-US"/>
          </a:p>
        </p:txBody>
      </p:sp>
    </p:spTree>
    <p:extLst>
      <p:ext uri="{BB962C8B-B14F-4D97-AF65-F5344CB8AC3E}">
        <p14:creationId xmlns="" xmlns:p14="http://schemas.microsoft.com/office/powerpoint/2010/main" val="15249296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2175FB-F22D-422A-9CA7-A4AA0F61F12D}" type="slidenum">
              <a:rPr lang="en-US" smtClean="0"/>
              <a:pPr/>
              <a:t>1</a:t>
            </a:fld>
            <a:endParaRPr lang="en-US"/>
          </a:p>
        </p:txBody>
      </p:sp>
    </p:spTree>
    <p:extLst>
      <p:ext uri="{BB962C8B-B14F-4D97-AF65-F5344CB8AC3E}">
        <p14:creationId xmlns:p14="http://schemas.microsoft.com/office/powerpoint/2010/main" xmlns="" val="8150802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DCC5626-84AB-4597-AD78-DFE8C609A7B8}" type="slidenum">
              <a:rPr lang="en-US" altLang="en-US" smtClean="0">
                <a:latin typeface="Calibri" pitchFamily="34" charset="0"/>
              </a:rPr>
              <a:pPr/>
              <a:t>11</a:t>
            </a:fld>
            <a:endParaRPr lang="en-US" altLang="en-US" smtClean="0">
              <a:latin typeface="Calibri" pitchFamily="34" charset="0"/>
            </a:endParaRPr>
          </a:p>
        </p:txBody>
      </p:sp>
      <p:sp>
        <p:nvSpPr>
          <p:cNvPr id="3481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4820"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35844"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9C9D531-AF9D-423C-B350-A32064B7E911}" type="slidenum">
              <a:rPr lang="en-GB" altLang="en-US" smtClean="0">
                <a:latin typeface="Calibri" pitchFamily="34" charset="0"/>
              </a:rPr>
              <a:pPr/>
              <a:t>12</a:t>
            </a:fld>
            <a:endParaRPr lang="en-GB" altLang="en-US" smtClean="0">
              <a:latin typeface="Calibri"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36868"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C2E12ED-1317-4710-86C7-D66071CAAFD8}" type="slidenum">
              <a:rPr lang="en-GB" altLang="en-US" smtClean="0">
                <a:latin typeface="Calibri" pitchFamily="34" charset="0"/>
              </a:rPr>
              <a:pPr/>
              <a:t>13</a:t>
            </a:fld>
            <a:endParaRPr lang="en-GB" altLang="en-US" smtClean="0">
              <a:latin typeface="Calibri"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37892"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11E555D-5628-4CDB-8496-A9143D569E38}" type="slidenum">
              <a:rPr lang="en-GB" altLang="en-US" smtClean="0">
                <a:latin typeface="Calibri" pitchFamily="34" charset="0"/>
              </a:rPr>
              <a:pPr/>
              <a:t>14</a:t>
            </a:fld>
            <a:endParaRPr lang="en-GB" altLang="en-US" smtClean="0">
              <a:latin typeface="Calibri"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D69DC79-8112-40E5-9F7A-2A3875B3A8E1}" type="slidenum">
              <a:rPr lang="en-US" altLang="en-US" smtClean="0">
                <a:latin typeface="Calibri" pitchFamily="34" charset="0"/>
              </a:rPr>
              <a:pPr/>
              <a:t>15</a:t>
            </a:fld>
            <a:endParaRPr lang="en-US" altLang="en-US" smtClean="0">
              <a:latin typeface="Calibri" pitchFamily="34" charset="0"/>
            </a:endParaRPr>
          </a:p>
        </p:txBody>
      </p:sp>
      <p:sp>
        <p:nvSpPr>
          <p:cNvPr id="3891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8916"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39940"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9D0F127-B47C-46EE-9669-2CC400D5CEA9}" type="slidenum">
              <a:rPr lang="en-GB" altLang="en-US" smtClean="0">
                <a:latin typeface="Calibri" pitchFamily="34" charset="0"/>
              </a:rPr>
              <a:pPr/>
              <a:t>16</a:t>
            </a:fld>
            <a:endParaRPr lang="en-GB" altLang="en-US" smtClean="0">
              <a:latin typeface="Calibri"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40964"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40C172C-5E17-4C04-AEE4-10B284B52B5A}" type="slidenum">
              <a:rPr lang="en-GB" altLang="en-US" smtClean="0">
                <a:latin typeface="Calibri" pitchFamily="34" charset="0"/>
              </a:rPr>
              <a:pPr/>
              <a:t>17</a:t>
            </a:fld>
            <a:endParaRPr lang="en-GB" altLang="en-US" smtClean="0">
              <a:latin typeface="Calibri"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0D27618-7915-46DD-AE90-A2D3C0C080DD}" type="slidenum">
              <a:rPr lang="en-US" altLang="en-US" smtClean="0">
                <a:latin typeface="Calibri" pitchFamily="34" charset="0"/>
              </a:rPr>
              <a:pPr/>
              <a:t>18</a:t>
            </a:fld>
            <a:endParaRPr lang="en-US" altLang="en-US" smtClean="0">
              <a:latin typeface="Calibri" pitchFamily="34" charset="0"/>
            </a:endParaRPr>
          </a:p>
        </p:txBody>
      </p:sp>
      <p:sp>
        <p:nvSpPr>
          <p:cNvPr id="4198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41988"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43012"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5BF3723-35D8-438B-8A7E-481B39F5CD52}" type="slidenum">
              <a:rPr lang="en-GB" altLang="en-US" smtClean="0">
                <a:latin typeface="Calibri" pitchFamily="34" charset="0"/>
              </a:rPr>
              <a:pPr/>
              <a:t>19</a:t>
            </a:fld>
            <a:endParaRPr lang="en-GB" altLang="en-US" smtClean="0">
              <a:latin typeface="Calibri"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44036"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65617F0-ABD1-4F1F-9803-4810AA2428F5}" type="slidenum">
              <a:rPr lang="en-GB" altLang="en-US" smtClean="0">
                <a:latin typeface="Calibri" pitchFamily="34" charset="0"/>
              </a:rPr>
              <a:pPr/>
              <a:t>20</a:t>
            </a:fld>
            <a:endParaRPr lang="en-GB" altLang="en-US" smtClean="0">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818B653-B66C-4615-913C-F946DF589CD4}" type="slidenum">
              <a:rPr lang="en-US" altLang="en-US" smtClean="0">
                <a:latin typeface="Calibri" pitchFamily="34" charset="0"/>
              </a:rPr>
              <a:pPr/>
              <a:t>3</a:t>
            </a:fld>
            <a:endParaRPr lang="en-US" altLang="en-US" smtClean="0">
              <a:latin typeface="Calibri" pitchFamily="34" charset="0"/>
            </a:endParaRP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0F1A527-1A64-4411-87BB-FACAF9831E6D}" type="slidenum">
              <a:rPr lang="en-US" altLang="en-US" smtClean="0">
                <a:latin typeface="Calibri" pitchFamily="34" charset="0"/>
              </a:rPr>
              <a:pPr/>
              <a:t>21</a:t>
            </a:fld>
            <a:endParaRPr lang="en-US" altLang="en-US" smtClean="0">
              <a:latin typeface="Calibri" pitchFamily="34" charset="0"/>
            </a:endParaRPr>
          </a:p>
        </p:txBody>
      </p:sp>
      <p:sp>
        <p:nvSpPr>
          <p:cNvPr id="4505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45060"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46084"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9FE328B-A41D-4B3D-BCEA-1B26F8A1AEA8}" type="slidenum">
              <a:rPr lang="en-GB" altLang="en-US" smtClean="0">
                <a:latin typeface="Calibri" pitchFamily="34" charset="0"/>
              </a:rPr>
              <a:pPr/>
              <a:t>22</a:t>
            </a:fld>
            <a:endParaRPr lang="en-GB" altLang="en-US" smtClean="0">
              <a:latin typeface="Calibri"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47108"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222AE79-AC15-4067-AB74-61602A1C0480}" type="slidenum">
              <a:rPr lang="en-GB" altLang="en-US" smtClean="0">
                <a:latin typeface="Calibri" pitchFamily="34" charset="0"/>
              </a:rPr>
              <a:pPr/>
              <a:t>25</a:t>
            </a:fld>
            <a:endParaRPr lang="en-GB" altLang="en-US" smtClean="0">
              <a:latin typeface="Calibri"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47108"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222AE79-AC15-4067-AB74-61602A1C0480}" type="slidenum">
              <a:rPr lang="en-GB" altLang="en-US" smtClean="0">
                <a:latin typeface="Calibri" pitchFamily="34" charset="0"/>
              </a:rPr>
              <a:pPr/>
              <a:t>26</a:t>
            </a:fld>
            <a:endParaRPr lang="en-GB" altLang="en-US" smtClean="0">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29700"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C5CBDF0-920A-48B6-88EE-6B6C27A94082}" type="slidenum">
              <a:rPr lang="en-GB" altLang="en-US" smtClean="0">
                <a:latin typeface="Calibri" pitchFamily="34" charset="0"/>
              </a:rPr>
              <a:pPr/>
              <a:t>4</a:t>
            </a:fld>
            <a:endParaRPr lang="en-GB" altLang="en-US" smtClean="0">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30724"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63FDAA9-72D7-47FD-8B48-72B635216B5F}" type="slidenum">
              <a:rPr lang="en-GB" altLang="en-US" smtClean="0">
                <a:latin typeface="Calibri" pitchFamily="34" charset="0"/>
              </a:rPr>
              <a:pPr/>
              <a:t>5</a:t>
            </a:fld>
            <a:endParaRPr lang="en-GB" altLang="en-US" smtClean="0">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31748"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CEA0BF2-5087-41A1-82EA-EE31E0D2DAFA}" type="slidenum">
              <a:rPr lang="en-GB" altLang="en-US" smtClean="0">
                <a:latin typeface="Calibri" pitchFamily="34" charset="0"/>
              </a:rPr>
              <a:pPr/>
              <a:t>6</a:t>
            </a:fld>
            <a:endParaRPr lang="en-GB" altLang="en-US" smtClean="0">
              <a:latin typeface="Calibri"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32772"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1C461F5-07DF-405C-A78D-23C3D70D648F}" type="slidenum">
              <a:rPr lang="en-GB" altLang="en-US" smtClean="0">
                <a:latin typeface="Calibri" pitchFamily="34" charset="0"/>
              </a:rPr>
              <a:pPr/>
              <a:t>7</a:t>
            </a:fld>
            <a:endParaRPr lang="en-GB" altLang="en-US" smtClean="0">
              <a:latin typeface="Calibri"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33796"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B443739-EC7F-4E89-B83E-E84722424996}" type="slidenum">
              <a:rPr lang="en-GB" altLang="en-US" smtClean="0">
                <a:latin typeface="Calibri" pitchFamily="34" charset="0"/>
              </a:rPr>
              <a:pPr/>
              <a:t>8</a:t>
            </a:fld>
            <a:endParaRPr lang="en-GB" altLang="en-US" smtClean="0">
              <a:latin typeface="Calibri"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63492"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2DABA0E3-BFA4-41D5-8554-EA7FE743C188}" type="slidenum">
              <a:rPr lang="en-GB" altLang="en-US" sz="1200">
                <a:latin typeface="Calibri" pitchFamily="34" charset="0"/>
              </a:rPr>
              <a:pPr algn="r" eaLnBrk="1" hangingPunct="1"/>
              <a:t>9</a:t>
            </a:fld>
            <a:endParaRPr lang="en-GB" altLang="en-US" sz="1200">
              <a:latin typeface="Calibri"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65540"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35970A86-1FED-4910-B212-BBFBDF7C1EF5}" type="slidenum">
              <a:rPr lang="en-GB" altLang="en-US" sz="1200">
                <a:latin typeface="Calibri" pitchFamily="34" charset="0"/>
              </a:rPr>
              <a:pPr algn="r" eaLnBrk="1" hangingPunct="1"/>
              <a:t>10</a:t>
            </a:fld>
            <a:endParaRPr lang="en-GB" altLang="en-US" sz="1200">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2" name="11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 Υπότιτλος"/>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564CF2E0-CCC4-4E1E-9902-C3C36AB3FDA4}" type="datetimeFigureOut">
              <a:rPr lang="en-US" smtClean="0"/>
              <a:pPr/>
              <a:t>9/8/2016</a:t>
            </a:fld>
            <a:endParaRPr lang="en-US"/>
          </a:p>
        </p:txBody>
      </p:sp>
      <p:sp>
        <p:nvSpPr>
          <p:cNvPr id="17" name="16 - Θέση υποσέλιδου"/>
          <p:cNvSpPr>
            <a:spLocks noGrp="1"/>
          </p:cNvSpPr>
          <p:nvPr>
            <p:ph type="ftr" sz="quarter" idx="11"/>
          </p:nvPr>
        </p:nvSpPr>
        <p:spPr/>
        <p:txBody>
          <a:bodyPr/>
          <a:lstStyle/>
          <a:p>
            <a:endParaRPr kumimoji="0" lang="en-US"/>
          </a:p>
        </p:txBody>
      </p:sp>
      <p:sp>
        <p:nvSpPr>
          <p:cNvPr id="29" name="28 - Θέση αριθμού διαφάνειας"/>
          <p:cNvSpPr>
            <a:spLocks noGrp="1"/>
          </p:cNvSpPr>
          <p:nvPr>
            <p:ph type="sldNum" sz="quarter" idx="12"/>
          </p:nvPr>
        </p:nvSpPr>
        <p:spPr/>
        <p:txBody>
          <a:bodyPr lIns="0" tIns="0" rIns="0" bIns="0">
            <a:noAutofit/>
          </a:bodyPr>
          <a:lstStyle>
            <a:lvl1pPr>
              <a:defRPr sz="1400">
                <a:solidFill>
                  <a:srgbClr val="FFFFFF"/>
                </a:solidFill>
              </a:defRPr>
            </a:lvl1pPr>
          </a:lstStyle>
          <a:p>
            <a:fld id="{6F42FDE4-A7DD-41A7-A0A6-9B649FB43336}" type="slidenum">
              <a:rPr kumimoji="0" lang="en-US" smtClean="0"/>
              <a:pPr/>
              <a:t>‹#›</a:t>
            </a:fld>
            <a:endParaRPr kumimoji="0" lang="en-US" sz="1400" dirty="0">
              <a:solidFill>
                <a:srgbClr val="FFFFFF"/>
              </a:solidFill>
            </a:endParaRPr>
          </a:p>
        </p:txBody>
      </p:sp>
      <p:sp>
        <p:nvSpPr>
          <p:cNvPr id="7" name="6 - Ορθογώνιο"/>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l-GR" smtClean="0"/>
              <a:t>Kλικ για επεξεργασία του τίτλου</a:t>
            </a:r>
            <a:endParaRPr kumimoji="0" lang="en-US"/>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564CF2E0-CCC4-4E1E-9902-C3C36AB3FDA4}" type="datetimeFigureOut">
              <a:rPr lang="en-US" smtClean="0"/>
              <a:pPr/>
              <a:t>9/8/2016</a:t>
            </a:fld>
            <a:endParaRPr lang="en-US"/>
          </a:p>
        </p:txBody>
      </p:sp>
      <p:sp>
        <p:nvSpPr>
          <p:cNvPr id="5" name="4 - Θέση υποσέλιδου"/>
          <p:cNvSpPr>
            <a:spLocks noGrp="1"/>
          </p:cNvSpPr>
          <p:nvPr>
            <p:ph type="ftr" sz="quarter" idx="11"/>
          </p:nvPr>
        </p:nvSpPr>
        <p:spPr/>
        <p:txBody>
          <a:bodyPr/>
          <a:lstStyle/>
          <a:p>
            <a:endParaRPr kumimoji="0" lang="en-US"/>
          </a:p>
        </p:txBody>
      </p:sp>
      <p:sp>
        <p:nvSpPr>
          <p:cNvPr id="6" name="5 - Θέση αριθμού διαφάνειας"/>
          <p:cNvSpPr>
            <a:spLocks noGrp="1"/>
          </p:cNvSpPr>
          <p:nvPr>
            <p:ph type="sldNum" sz="quarter" idx="12"/>
          </p:nvPr>
        </p:nvSpPr>
        <p:spPr/>
        <p:txBody>
          <a:bodyPr/>
          <a:lstStyle/>
          <a:p>
            <a:fld id="{6F42FDE4-A7DD-41A7-A0A6-9B649FB43336}" type="slidenum">
              <a:rPr kumimoji="0" lang="en-US" smtClean="0"/>
              <a:pPr/>
              <a:t>‹#›</a:t>
            </a:fld>
            <a:endParaRPr kumimoji="0" lang="en-US"/>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41"/>
            <a:ext cx="201168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914400" y="274640"/>
            <a:ext cx="55626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564CF2E0-CCC4-4E1E-9902-C3C36AB3FDA4}" type="datetimeFigureOut">
              <a:rPr lang="en-US" smtClean="0"/>
              <a:pPr/>
              <a:t>9/8/2016</a:t>
            </a:fld>
            <a:endParaRPr lang="en-US"/>
          </a:p>
        </p:txBody>
      </p:sp>
      <p:sp>
        <p:nvSpPr>
          <p:cNvPr id="5" name="4 - Θέση υποσέλιδου"/>
          <p:cNvSpPr>
            <a:spLocks noGrp="1"/>
          </p:cNvSpPr>
          <p:nvPr>
            <p:ph type="ftr" sz="quarter" idx="11"/>
          </p:nvPr>
        </p:nvSpPr>
        <p:spPr/>
        <p:txBody>
          <a:bodyPr/>
          <a:lstStyle/>
          <a:p>
            <a:endParaRPr kumimoji="0" lang="en-US"/>
          </a:p>
        </p:txBody>
      </p:sp>
      <p:sp>
        <p:nvSpPr>
          <p:cNvPr id="6" name="5 - Θέση αριθμού διαφάνειας"/>
          <p:cNvSpPr>
            <a:spLocks noGrp="1"/>
          </p:cNvSpPr>
          <p:nvPr>
            <p:ph type="sldNum" sz="quarter" idx="12"/>
          </p:nvPr>
        </p:nvSpPr>
        <p:spPr/>
        <p:txBody>
          <a:bodyPr/>
          <a:lstStyle/>
          <a:p>
            <a:fld id="{6F42FDE4-A7DD-41A7-A0A6-9B649FB43336}" type="slidenum">
              <a:rPr kumimoji="0" lang="en-US" smtClean="0"/>
              <a:pPr/>
              <a:t>‹#›</a:t>
            </a:fld>
            <a:endParaRPr kumimoji="0" lang="en-US"/>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564CF2E0-CCC4-4E1E-9902-C3C36AB3FDA4}" type="datetimeFigureOut">
              <a:rPr lang="en-US" smtClean="0"/>
              <a:pPr/>
              <a:t>9/8/2016</a:t>
            </a:fld>
            <a:endParaRPr lang="en-US"/>
          </a:p>
        </p:txBody>
      </p:sp>
      <p:sp>
        <p:nvSpPr>
          <p:cNvPr id="5" name="4 - Θέση υποσέλιδου"/>
          <p:cNvSpPr>
            <a:spLocks noGrp="1"/>
          </p:cNvSpPr>
          <p:nvPr>
            <p:ph type="ftr" sz="quarter" idx="11"/>
          </p:nvPr>
        </p:nvSpPr>
        <p:spPr/>
        <p:txBody>
          <a:bodyPr/>
          <a:lstStyle/>
          <a:p>
            <a:endParaRPr kumimoji="0" lang="en-US"/>
          </a:p>
        </p:txBody>
      </p:sp>
      <p:sp>
        <p:nvSpPr>
          <p:cNvPr id="6" name="5 - Θέση αριθμού διαφάνειας"/>
          <p:cNvSpPr>
            <a:spLocks noGrp="1"/>
          </p:cNvSpPr>
          <p:nvPr>
            <p:ph type="sldNum" sz="quarter" idx="12"/>
          </p:nvPr>
        </p:nvSpPr>
        <p:spPr/>
        <p:txBody>
          <a:bodyPr/>
          <a:lstStyle/>
          <a:p>
            <a:fld id="{6F42FDE4-A7DD-41A7-A0A6-9B649FB43336}" type="slidenum">
              <a:rPr kumimoji="0" lang="en-US" smtClean="0"/>
              <a:pPr/>
              <a:t>‹#›</a:t>
            </a:fld>
            <a:endParaRPr kumimoji="0" lang="en-US"/>
          </a:p>
        </p:txBody>
      </p:sp>
      <p:sp>
        <p:nvSpPr>
          <p:cNvPr id="8" name="7 - Θέση περιεχομένου"/>
          <p:cNvSpPr>
            <a:spLocks noGrp="1"/>
          </p:cNvSpPr>
          <p:nvPr>
            <p:ph sz="quarter" idx="1"/>
          </p:nvPr>
        </p:nvSpPr>
        <p:spPr>
          <a:xfrm>
            <a:off x="914400" y="1447800"/>
            <a:ext cx="777240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11" name="10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722313" y="952500"/>
            <a:ext cx="7772400" cy="1362075"/>
          </a:xfrm>
        </p:spPr>
        <p:txBody>
          <a:bodyPr anchor="b" anchorCtr="0"/>
          <a:lstStyle>
            <a:lvl1pPr algn="l">
              <a:buNone/>
              <a:defRPr sz="4000" b="0" cap="none"/>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564CF2E0-CCC4-4E1E-9902-C3C36AB3FDA4}" type="datetimeFigureOut">
              <a:rPr lang="en-US" smtClean="0"/>
              <a:pPr/>
              <a:t>9/8/2016</a:t>
            </a:fld>
            <a:endParaRPr lang="en-US"/>
          </a:p>
        </p:txBody>
      </p:sp>
      <p:sp>
        <p:nvSpPr>
          <p:cNvPr id="5" name="4 - Θέση υποσέλιδου"/>
          <p:cNvSpPr>
            <a:spLocks noGrp="1"/>
          </p:cNvSpPr>
          <p:nvPr>
            <p:ph type="ftr" sz="quarter" idx="11"/>
          </p:nvPr>
        </p:nvSpPr>
        <p:spPr>
          <a:xfrm>
            <a:off x="800100" y="6172200"/>
            <a:ext cx="4000500" cy="457200"/>
          </a:xfrm>
        </p:spPr>
        <p:txBody>
          <a:bodyPr/>
          <a:lstStyle/>
          <a:p>
            <a:endParaRPr kumimoji="0" lang="en-US" dirty="0"/>
          </a:p>
        </p:txBody>
      </p:sp>
      <p:sp>
        <p:nvSpPr>
          <p:cNvPr id="7" name="6 - Ορθογώνιο"/>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146304" y="6208776"/>
            <a:ext cx="457200" cy="457200"/>
          </a:xfrm>
        </p:spPr>
        <p:txBody>
          <a:bodyPr/>
          <a:lstStyle/>
          <a:p>
            <a:fld id="{6F42FDE4-A7DD-41A7-A0A6-9B649FB43336}" type="slidenum">
              <a:rPr kumimoji="0" lang="en-US" smtClean="0"/>
              <a:pPr/>
              <a:t>‹#›</a:t>
            </a:fld>
            <a:endParaRPr kumimoji="0" lang="en-US" dirty="0"/>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564CF2E0-CCC4-4E1E-9902-C3C36AB3FDA4}" type="datetimeFigureOut">
              <a:rPr lang="en-US" smtClean="0"/>
              <a:pPr/>
              <a:t>9/8/2016</a:t>
            </a:fld>
            <a:endParaRPr lang="en-US"/>
          </a:p>
        </p:txBody>
      </p:sp>
      <p:sp>
        <p:nvSpPr>
          <p:cNvPr id="6" name="5 - Θέση υποσέλιδου"/>
          <p:cNvSpPr>
            <a:spLocks noGrp="1"/>
          </p:cNvSpPr>
          <p:nvPr>
            <p:ph type="ftr" sz="quarter" idx="11"/>
          </p:nvPr>
        </p:nvSpPr>
        <p:spPr/>
        <p:txBody>
          <a:bodyPr/>
          <a:lstStyle/>
          <a:p>
            <a:endParaRPr kumimoji="0" lang="en-US"/>
          </a:p>
        </p:txBody>
      </p:sp>
      <p:sp>
        <p:nvSpPr>
          <p:cNvPr id="7" name="6 - Θέση αριθμού διαφάνειας"/>
          <p:cNvSpPr>
            <a:spLocks noGrp="1"/>
          </p:cNvSpPr>
          <p:nvPr>
            <p:ph type="sldNum" sz="quarter" idx="12"/>
          </p:nvPr>
        </p:nvSpPr>
        <p:spPr/>
        <p:txBody>
          <a:bodyPr/>
          <a:lstStyle/>
          <a:p>
            <a:fld id="{6F42FDE4-A7DD-41A7-A0A6-9B649FB43336}" type="slidenum">
              <a:rPr kumimoji="0" lang="en-US" smtClean="0"/>
              <a:pPr/>
              <a:t>‹#›</a:t>
            </a:fld>
            <a:endParaRPr kumimoji="0" lang="en-US"/>
          </a:p>
        </p:txBody>
      </p:sp>
      <p:sp>
        <p:nvSpPr>
          <p:cNvPr id="9" name="8 - Θέση περιεχομένου"/>
          <p:cNvSpPr>
            <a:spLocks noGrp="1"/>
          </p:cNvSpPr>
          <p:nvPr>
            <p:ph sz="quarter" idx="1"/>
          </p:nvPr>
        </p:nvSpPr>
        <p:spPr>
          <a:xfrm>
            <a:off x="91440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93395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3050"/>
            <a:ext cx="7772400" cy="1143000"/>
          </a:xfrm>
        </p:spPr>
        <p:txBody>
          <a:bodyPr anchor="b" anchorCtr="0"/>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564CF2E0-CCC4-4E1E-9902-C3C36AB3FDA4}" type="datetimeFigureOut">
              <a:rPr lang="en-US" smtClean="0"/>
              <a:pPr/>
              <a:t>9/8/2016</a:t>
            </a:fld>
            <a:endParaRPr lang="en-US"/>
          </a:p>
        </p:txBody>
      </p:sp>
      <p:sp>
        <p:nvSpPr>
          <p:cNvPr id="8" name="7 - Θέση υποσέλιδου"/>
          <p:cNvSpPr>
            <a:spLocks noGrp="1"/>
          </p:cNvSpPr>
          <p:nvPr>
            <p:ph type="ftr" sz="quarter" idx="11"/>
          </p:nvPr>
        </p:nvSpPr>
        <p:spPr/>
        <p:txBody>
          <a:bodyPr/>
          <a:lstStyle/>
          <a:p>
            <a:endParaRPr kumimoji="0" lang="en-US"/>
          </a:p>
        </p:txBody>
      </p:sp>
      <p:sp>
        <p:nvSpPr>
          <p:cNvPr id="9" name="8 - Θέση αριθμού διαφάνειας"/>
          <p:cNvSpPr>
            <a:spLocks noGrp="1"/>
          </p:cNvSpPr>
          <p:nvPr>
            <p:ph type="sldNum" sz="quarter" idx="12"/>
          </p:nvPr>
        </p:nvSpPr>
        <p:spPr/>
        <p:txBody>
          <a:bodyPr/>
          <a:lstStyle/>
          <a:p>
            <a:fld id="{6F42FDE4-A7DD-41A7-A0A6-9B649FB43336}" type="slidenum">
              <a:rPr kumimoji="0" lang="en-US" smtClean="0"/>
              <a:pPr/>
              <a:t>‹#›</a:t>
            </a:fld>
            <a:endParaRPr kumimoji="0" lang="en-US"/>
          </a:p>
        </p:txBody>
      </p:sp>
      <p:sp>
        <p:nvSpPr>
          <p:cNvPr id="11" name="10 - Θέση περιεχομένου"/>
          <p:cNvSpPr>
            <a:spLocks noGrp="1"/>
          </p:cNvSpPr>
          <p:nvPr>
            <p:ph sz="half" idx="2"/>
          </p:nvPr>
        </p:nvSpPr>
        <p:spPr>
          <a:xfrm>
            <a:off x="9144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half" idx="4"/>
          </p:nvPr>
        </p:nvSpPr>
        <p:spPr>
          <a:xfrm>
            <a:off x="49530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564CF2E0-CCC4-4E1E-9902-C3C36AB3FDA4}" type="datetimeFigureOut">
              <a:rPr lang="en-US" smtClean="0"/>
              <a:pPr/>
              <a:t>9/8/2016</a:t>
            </a:fld>
            <a:endParaRPr lang="en-US"/>
          </a:p>
        </p:txBody>
      </p:sp>
      <p:sp>
        <p:nvSpPr>
          <p:cNvPr id="4" name="3 - Θέση υποσέλιδου"/>
          <p:cNvSpPr>
            <a:spLocks noGrp="1"/>
          </p:cNvSpPr>
          <p:nvPr>
            <p:ph type="ftr" sz="quarter" idx="11"/>
          </p:nvPr>
        </p:nvSpPr>
        <p:spPr/>
        <p:txBody>
          <a:bodyPr/>
          <a:lstStyle/>
          <a:p>
            <a:endParaRPr kumimoji="0" lang="en-US"/>
          </a:p>
        </p:txBody>
      </p:sp>
      <p:sp>
        <p:nvSpPr>
          <p:cNvPr id="5" name="4 - Θέση αριθμού διαφάνειας"/>
          <p:cNvSpPr>
            <a:spLocks noGrp="1"/>
          </p:cNvSpPr>
          <p:nvPr>
            <p:ph type="sldNum" sz="quarter" idx="12"/>
          </p:nvPr>
        </p:nvSpPr>
        <p:spPr/>
        <p:txBody>
          <a:bodyPr/>
          <a:lstStyle/>
          <a:p>
            <a:fld id="{6F42FDE4-A7DD-41A7-A0A6-9B649FB43336}" type="slidenum">
              <a:rPr kumimoji="0" lang="en-US" smtClean="0"/>
              <a:pPr/>
              <a:t>‹#›</a:t>
            </a:fld>
            <a:endParaRPr kumimoji="0" lang="en-US"/>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564CF2E0-CCC4-4E1E-9902-C3C36AB3FDA4}" type="datetimeFigureOut">
              <a:rPr lang="en-US" smtClean="0"/>
              <a:pPr/>
              <a:t>9/8/2016</a:t>
            </a:fld>
            <a:endParaRPr lang="en-US"/>
          </a:p>
        </p:txBody>
      </p:sp>
      <p:sp>
        <p:nvSpPr>
          <p:cNvPr id="3" name="2 - Θέση υποσέλιδου"/>
          <p:cNvSpPr>
            <a:spLocks noGrp="1"/>
          </p:cNvSpPr>
          <p:nvPr>
            <p:ph type="ftr" sz="quarter" idx="11"/>
          </p:nvPr>
        </p:nvSpPr>
        <p:spPr/>
        <p:txBody>
          <a:bodyPr/>
          <a:lstStyle/>
          <a:p>
            <a:endParaRPr kumimoji="0" lang="en-US"/>
          </a:p>
        </p:txBody>
      </p:sp>
      <p:sp>
        <p:nvSpPr>
          <p:cNvPr id="4" name="3 - Θέση αριθμού διαφάνειας"/>
          <p:cNvSpPr>
            <a:spLocks noGrp="1"/>
          </p:cNvSpPr>
          <p:nvPr>
            <p:ph type="sldNum" sz="quarter" idx="12"/>
          </p:nvPr>
        </p:nvSpPr>
        <p:spPr/>
        <p:txBody>
          <a:bodyPr/>
          <a:lstStyle/>
          <a:p>
            <a:fld id="{6F42FDE4-A7DD-41A7-A0A6-9B649FB43336}" type="slidenum">
              <a:rPr kumimoji="0" lang="en-US" smtClean="0"/>
              <a:pPr/>
              <a:t>‹#›</a:t>
            </a:fld>
            <a:endParaRPr kumimoji="0" lang="en-US"/>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7 - Ορθογώνιο"/>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914400" y="273050"/>
            <a:ext cx="7772400" cy="1143000"/>
          </a:xfrm>
        </p:spPr>
        <p:txBody>
          <a:bodyPr anchor="b" anchorCtr="0"/>
          <a:lstStyle>
            <a:lvl1pPr algn="l">
              <a:buNone/>
              <a:defRPr sz="4000" b="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64CF2E0-CCC4-4E1E-9902-C3C36AB3FDA4}" type="datetimeFigureOut">
              <a:rPr lang="en-US" smtClean="0"/>
              <a:pPr/>
              <a:t>9/8/2016</a:t>
            </a:fld>
            <a:endParaRPr lang="en-US"/>
          </a:p>
        </p:txBody>
      </p:sp>
      <p:sp>
        <p:nvSpPr>
          <p:cNvPr id="6" name="5 - Θέση υποσέλιδου"/>
          <p:cNvSpPr>
            <a:spLocks noGrp="1"/>
          </p:cNvSpPr>
          <p:nvPr>
            <p:ph type="ftr" sz="quarter" idx="11"/>
          </p:nvPr>
        </p:nvSpPr>
        <p:spPr/>
        <p:txBody>
          <a:bodyPr/>
          <a:lstStyle/>
          <a:p>
            <a:endParaRPr kumimoji="0" lang="en-US"/>
          </a:p>
        </p:txBody>
      </p:sp>
      <p:sp>
        <p:nvSpPr>
          <p:cNvPr id="7" name="6 - Θέση αριθμού διαφάνειας"/>
          <p:cNvSpPr>
            <a:spLocks noGrp="1"/>
          </p:cNvSpPr>
          <p:nvPr>
            <p:ph type="sldNum" sz="quarter" idx="12"/>
          </p:nvPr>
        </p:nvSpPr>
        <p:spPr/>
        <p:txBody>
          <a:bodyPr/>
          <a:lstStyle/>
          <a:p>
            <a:fld id="{6F42FDE4-A7DD-41A7-A0A6-9B649FB43336}" type="slidenum">
              <a:rPr kumimoji="0" lang="en-US" smtClean="0"/>
              <a:pPr/>
              <a:t>‹#›</a:t>
            </a:fld>
            <a:endParaRPr kumimoji="0" lang="en-US"/>
          </a:p>
        </p:txBody>
      </p:sp>
      <p:sp>
        <p:nvSpPr>
          <p:cNvPr id="11" name="10 - Θέση περιεχομένου"/>
          <p:cNvSpPr>
            <a:spLocks noGrp="1"/>
          </p:cNvSpPr>
          <p:nvPr>
            <p:ph sz="quarter" idx="1"/>
          </p:nvPr>
        </p:nvSpPr>
        <p:spPr>
          <a:xfrm>
            <a:off x="2971800" y="1600200"/>
            <a:ext cx="5715000" cy="44958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64CF2E0-CCC4-4E1E-9902-C3C36AB3FDA4}" type="datetimeFigureOut">
              <a:rPr lang="en-US" smtClean="0"/>
              <a:pPr/>
              <a:t>9/8/2016</a:t>
            </a:fld>
            <a:endParaRPr lang="en-US"/>
          </a:p>
        </p:txBody>
      </p:sp>
      <p:sp>
        <p:nvSpPr>
          <p:cNvPr id="6" name="5 - Θέση υποσέλιδου"/>
          <p:cNvSpPr>
            <a:spLocks noGrp="1"/>
          </p:cNvSpPr>
          <p:nvPr>
            <p:ph type="ftr" sz="quarter" idx="11"/>
          </p:nvPr>
        </p:nvSpPr>
        <p:spPr>
          <a:xfrm>
            <a:off x="914400" y="6172200"/>
            <a:ext cx="3886200" cy="457200"/>
          </a:xfrm>
        </p:spPr>
        <p:txBody>
          <a:bodyPr/>
          <a:lstStyle/>
          <a:p>
            <a:endParaRPr kumimoji="0" lang="en-US" dirty="0"/>
          </a:p>
        </p:txBody>
      </p:sp>
      <p:sp>
        <p:nvSpPr>
          <p:cNvPr id="7" name="6 - Θέση αριθμού διαφάνειας"/>
          <p:cNvSpPr>
            <a:spLocks noGrp="1"/>
          </p:cNvSpPr>
          <p:nvPr>
            <p:ph type="sldNum" sz="quarter" idx="12"/>
          </p:nvPr>
        </p:nvSpPr>
        <p:spPr>
          <a:xfrm>
            <a:off x="146304" y="6208776"/>
            <a:ext cx="457200" cy="457200"/>
          </a:xfrm>
        </p:spPr>
        <p:txBody>
          <a:bodyPr/>
          <a:lstStyle/>
          <a:p>
            <a:fld id="{6F42FDE4-A7DD-41A7-A0A6-9B649FB43336}" type="slidenum">
              <a:rPr kumimoji="0" lang="en-US" smtClean="0"/>
              <a:pPr/>
              <a:t>‹#›</a:t>
            </a:fld>
            <a:endParaRPr kumimoji="0" lang="en-US" dirty="0"/>
          </a:p>
        </p:txBody>
      </p:sp>
      <p:sp>
        <p:nvSpPr>
          <p:cNvPr id="11" name="10 - Ορθογώνιο"/>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 Θέση εικόνας"/>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9" name="8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 Θέση τίτλου"/>
          <p:cNvSpPr>
            <a:spLocks noGrp="1"/>
          </p:cNvSpPr>
          <p:nvPr>
            <p:ph type="title"/>
          </p:nvPr>
        </p:nvSpPr>
        <p:spPr>
          <a:xfrm>
            <a:off x="914400" y="274638"/>
            <a:ext cx="7772400" cy="1143000"/>
          </a:xfrm>
          <a:prstGeom prst="rect">
            <a:avLst/>
          </a:prstGeom>
        </p:spPr>
        <p:txBody>
          <a:bodyPr bIns="91440" anchor="b" anchorCtr="0">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algn="r" eaLnBrk="1" latinLnBrk="0" hangingPunct="1"/>
            <a:fld id="{564CF2E0-CCC4-4E1E-9902-C3C36AB3FDA4}" type="datetimeFigureOut">
              <a:rPr lang="en-US" smtClean="0"/>
              <a:pPr algn="r" eaLnBrk="1" latinLnBrk="0" hangingPunct="1"/>
              <a:t>9/8/2016</a:t>
            </a:fld>
            <a:endParaRPr lang="en-US" sz="1400" dirty="0">
              <a:solidFill>
                <a:schemeClr val="tx2"/>
              </a:solidFill>
            </a:endParaRPr>
          </a:p>
        </p:txBody>
      </p:sp>
      <p:sp>
        <p:nvSpPr>
          <p:cNvPr id="3" name="2 - Θέση υποσέλιδου"/>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kumimoji="0" lang="en-US" sz="1400" dirty="0">
              <a:solidFill>
                <a:schemeClr val="tx2"/>
              </a:solidFill>
            </a:endParaRPr>
          </a:p>
        </p:txBody>
      </p:sp>
      <p:sp>
        <p:nvSpPr>
          <p:cNvPr id="23" name="22 - Θέση αριθμού διαφάνειας"/>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algn="ctr" eaLnBrk="1" latinLnBrk="0" hangingPunct="1"/>
            <a:fld id="{6F42FDE4-A7DD-41A7-A0A6-9B649FB43336}" type="slidenum">
              <a:rPr kumimoji="0" lang="en-US" smtClean="0"/>
              <a:pPr algn="ctr" eaLnBrk="1" latinLnBrk="0" hangingPunct="1"/>
              <a:t>‹#›</a:t>
            </a:fld>
            <a:endParaRPr kumimoji="0" lang="en-US" sz="1400" dirty="0">
              <a:solidFill>
                <a:srgbClr val="FFFFFF"/>
              </a:solidFill>
              <a:latin typeface="+mj-lt"/>
              <a:ea typeface="+mj-ea"/>
              <a:cs typeface="+mj-cs"/>
            </a:endParaRPr>
          </a:p>
        </p:txBody>
      </p:sp>
      <p:sp>
        <p:nvSpPr>
          <p:cNvPr id="10" name="Text Box 8"/>
          <p:cNvSpPr txBox="1">
            <a:spLocks noChangeArrowheads="1"/>
          </p:cNvSpPr>
          <p:nvPr userDrawn="1"/>
        </p:nvSpPr>
        <p:spPr bwMode="auto">
          <a:xfrm>
            <a:off x="0" y="0"/>
            <a:ext cx="806450" cy="217488"/>
          </a:xfrm>
          <a:prstGeom prst="rect">
            <a:avLst/>
          </a:prstGeom>
          <a:noFill/>
          <a:ln>
            <a:noFill/>
          </a:ln>
          <a:extLst/>
        </p:spPr>
        <p:txBody>
          <a:bodyPr wrap="none"/>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defRPr/>
            </a:pPr>
            <a:r>
              <a:rPr lang="en-GB" altLang="en-US" sz="800" smtClean="0">
                <a:solidFill>
                  <a:srgbClr val="000000"/>
                </a:solidFill>
              </a:rPr>
              <a:t>Slide 1.</a:t>
            </a:r>
            <a:fld id="{1CD9172F-AE24-460D-8D6E-C66AED8A427B}" type="slidenum">
              <a:rPr lang="en-GB" altLang="en-US" sz="800" smtClean="0">
                <a:solidFill>
                  <a:srgbClr val="000000"/>
                </a:solidFill>
              </a:rPr>
              <a:pPr algn="ctr">
                <a:defRPr/>
              </a:pPr>
              <a:t>‹#›</a:t>
            </a:fld>
            <a:endParaRPr lang="en-GB" altLang="en-US" sz="800" smtClean="0">
              <a:solidFill>
                <a:srgbClr val="000000"/>
              </a:solidFill>
              <a:latin typeface="Times" pitchFamily="50" charset="0"/>
            </a:endParaRPr>
          </a:p>
        </p:txBody>
      </p:sp>
      <p:sp>
        <p:nvSpPr>
          <p:cNvPr id="11" name="Text Box 13"/>
          <p:cNvSpPr txBox="1">
            <a:spLocks noChangeArrowheads="1"/>
          </p:cNvSpPr>
          <p:nvPr userDrawn="1"/>
        </p:nvSpPr>
        <p:spPr bwMode="auto">
          <a:xfrm>
            <a:off x="1035050" y="6443663"/>
            <a:ext cx="7713663" cy="414337"/>
          </a:xfrm>
          <a:prstGeom prst="rect">
            <a:avLst/>
          </a:prstGeom>
          <a:noFill/>
          <a:ln>
            <a:noFill/>
          </a:ln>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defRPr/>
            </a:pPr>
            <a:endParaRPr lang="en-IN" sz="800" dirty="0" smtClean="0"/>
          </a:p>
          <a:p>
            <a:pPr algn="r">
              <a:defRPr/>
            </a:pPr>
            <a:r>
              <a:rPr lang="en-IN" sz="800" dirty="0" smtClean="0"/>
              <a:t>Johnson, Whittington, </a:t>
            </a:r>
            <a:r>
              <a:rPr lang="en-IN" sz="800" dirty="0" err="1" smtClean="0"/>
              <a:t>Scholes</a:t>
            </a:r>
            <a:r>
              <a:rPr lang="en-IN" sz="800" dirty="0" smtClean="0"/>
              <a:t>, </a:t>
            </a:r>
            <a:r>
              <a:rPr lang="en-IN" sz="800" dirty="0" err="1" smtClean="0"/>
              <a:t>Angwin</a:t>
            </a:r>
            <a:r>
              <a:rPr lang="en-IN" sz="800" dirty="0" smtClean="0"/>
              <a:t> and </a:t>
            </a:r>
            <a:r>
              <a:rPr lang="en-IN" sz="800" dirty="0" err="1" smtClean="0"/>
              <a:t>Regnér</a:t>
            </a:r>
            <a:r>
              <a:rPr lang="en-IN" sz="800" dirty="0" smtClean="0"/>
              <a:t>, </a:t>
            </a:r>
            <a:r>
              <a:rPr lang="en-IN" sz="800" i="1" dirty="0" smtClean="0"/>
              <a:t>Fundamentals of Strategy </a:t>
            </a:r>
            <a:r>
              <a:rPr lang="en-IN" sz="800" i="1" dirty="0" err="1" smtClean="0"/>
              <a:t>Powerpoints</a:t>
            </a:r>
            <a:r>
              <a:rPr lang="en-IN" sz="800" i="1" dirty="0" smtClean="0"/>
              <a:t> on the Web,</a:t>
            </a:r>
            <a:r>
              <a:rPr lang="en-IN" sz="800" dirty="0" smtClean="0"/>
              <a:t> 3</a:t>
            </a:r>
            <a:r>
              <a:rPr lang="en-IN" sz="800" baseline="30000" dirty="0" smtClean="0"/>
              <a:t>rd</a:t>
            </a:r>
            <a:r>
              <a:rPr lang="en-IN" sz="800" dirty="0" smtClean="0"/>
              <a:t> edition © Pearson Education Limited 2015</a:t>
            </a:r>
            <a:endParaRPr lang="en-GB" sz="800" dirty="0" smtClean="0"/>
          </a:p>
        </p:txBody>
      </p:sp>
    </p:spTree>
  </p:cSld>
  <p:clrMap bg1="lt1" tx1="dk1" bg2="lt2" tx2="dk2" accent1="accent1" accent2="accent2" accent3="accent3" accent4="accent4" accent5="accent5" accent6="accent6" hlink="hlink" folHlink="folHlink"/>
  <p:sldLayoutIdLst>
    <p:sldLayoutId id="2147484220" r:id="rId1"/>
    <p:sldLayoutId id="2147484221" r:id="rId2"/>
    <p:sldLayoutId id="2147484222" r:id="rId3"/>
    <p:sldLayoutId id="2147484223" r:id="rId4"/>
    <p:sldLayoutId id="2147484224" r:id="rId5"/>
    <p:sldLayoutId id="2147484225" r:id="rId6"/>
    <p:sldLayoutId id="2147484226" r:id="rId7"/>
    <p:sldLayoutId id="2147484227" r:id="rId8"/>
    <p:sldLayoutId id="2147484228" r:id="rId9"/>
    <p:sldLayoutId id="2147484229" r:id="rId10"/>
    <p:sldLayoutId id="2147484230"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5092337" y="5486400"/>
            <a:ext cx="4038600" cy="1143000"/>
          </a:xfrm>
        </p:spPr>
        <p:txBody>
          <a:bodyPr/>
          <a:lstStyle/>
          <a:p>
            <a:r>
              <a:rPr lang="en-US" dirty="0" smtClean="0"/>
              <a:t>Chapter 1</a:t>
            </a:r>
            <a:endParaRPr lang="en-US" dirty="0"/>
          </a:p>
        </p:txBody>
      </p:sp>
      <p:sp>
        <p:nvSpPr>
          <p:cNvPr id="5" name="4 - Υπότιτλος"/>
          <p:cNvSpPr>
            <a:spLocks noGrp="1"/>
          </p:cNvSpPr>
          <p:nvPr>
            <p:ph type="subTitle" idx="1"/>
          </p:nvPr>
        </p:nvSpPr>
        <p:spPr>
          <a:xfrm>
            <a:off x="4231704" y="1412776"/>
            <a:ext cx="4876800" cy="3002632"/>
          </a:xfrm>
        </p:spPr>
        <p:txBody>
          <a:bodyPr>
            <a:normAutofit/>
          </a:bodyPr>
          <a:lstStyle/>
          <a:p>
            <a:r>
              <a:rPr lang="en-US" sz="3200" dirty="0" smtClean="0">
                <a:solidFill>
                  <a:srgbClr val="7030A0"/>
                </a:solidFill>
              </a:rPr>
              <a:t> </a:t>
            </a:r>
            <a:r>
              <a:rPr lang="en-US" sz="2700" dirty="0" smtClean="0">
                <a:solidFill>
                  <a:srgbClr val="C02D10"/>
                </a:solidFill>
              </a:rPr>
              <a:t>G</a:t>
            </a:r>
            <a:r>
              <a:rPr lang="el-GR" sz="2700" dirty="0" smtClean="0">
                <a:solidFill>
                  <a:srgbClr val="C02D10"/>
                </a:solidFill>
              </a:rPr>
              <a:t>.</a:t>
            </a:r>
            <a:r>
              <a:rPr lang="en-US" sz="2700" dirty="0" smtClean="0">
                <a:solidFill>
                  <a:srgbClr val="C02D10"/>
                </a:solidFill>
              </a:rPr>
              <a:t> Johnson, R</a:t>
            </a:r>
            <a:r>
              <a:rPr lang="el-GR" sz="2700" dirty="0" smtClean="0">
                <a:solidFill>
                  <a:srgbClr val="C02D10"/>
                </a:solidFill>
              </a:rPr>
              <a:t>.</a:t>
            </a:r>
            <a:r>
              <a:rPr lang="en-US" sz="2700" dirty="0" smtClean="0">
                <a:solidFill>
                  <a:srgbClr val="C02D10"/>
                </a:solidFill>
              </a:rPr>
              <a:t> Whittington, </a:t>
            </a:r>
            <a:endParaRPr lang="el-GR" sz="2700" dirty="0" smtClean="0">
              <a:solidFill>
                <a:srgbClr val="C02D10"/>
              </a:solidFill>
            </a:endParaRPr>
          </a:p>
          <a:p>
            <a:r>
              <a:rPr lang="en-US" sz="2700" dirty="0" smtClean="0">
                <a:solidFill>
                  <a:srgbClr val="C02D10"/>
                </a:solidFill>
              </a:rPr>
              <a:t>K</a:t>
            </a:r>
            <a:r>
              <a:rPr lang="el-GR" sz="2700" dirty="0" smtClean="0">
                <a:solidFill>
                  <a:srgbClr val="C02D10"/>
                </a:solidFill>
              </a:rPr>
              <a:t>.</a:t>
            </a:r>
            <a:r>
              <a:rPr lang="en-US" sz="2700" dirty="0" smtClean="0">
                <a:solidFill>
                  <a:srgbClr val="C02D10"/>
                </a:solidFill>
              </a:rPr>
              <a:t> </a:t>
            </a:r>
            <a:r>
              <a:rPr lang="en-US" sz="2700" dirty="0" err="1" smtClean="0">
                <a:solidFill>
                  <a:srgbClr val="C02D10"/>
                </a:solidFill>
              </a:rPr>
              <a:t>Scholes</a:t>
            </a:r>
            <a:r>
              <a:rPr lang="en-US" sz="2700" dirty="0" smtClean="0">
                <a:solidFill>
                  <a:srgbClr val="C02D10"/>
                </a:solidFill>
              </a:rPr>
              <a:t>, D</a:t>
            </a:r>
            <a:r>
              <a:rPr lang="el-GR" sz="2700" dirty="0" smtClean="0">
                <a:solidFill>
                  <a:srgbClr val="C02D10"/>
                </a:solidFill>
              </a:rPr>
              <a:t>.</a:t>
            </a:r>
            <a:r>
              <a:rPr lang="en-US" sz="2700" dirty="0" smtClean="0">
                <a:solidFill>
                  <a:srgbClr val="C02D10"/>
                </a:solidFill>
              </a:rPr>
              <a:t> </a:t>
            </a:r>
            <a:r>
              <a:rPr lang="en-US" sz="2700" dirty="0" err="1" smtClean="0">
                <a:solidFill>
                  <a:srgbClr val="C02D10"/>
                </a:solidFill>
              </a:rPr>
              <a:t>Angwin</a:t>
            </a:r>
            <a:r>
              <a:rPr lang="en-US" sz="2700" dirty="0" smtClean="0">
                <a:solidFill>
                  <a:srgbClr val="C02D10"/>
                </a:solidFill>
              </a:rPr>
              <a:t>, P</a:t>
            </a:r>
            <a:r>
              <a:rPr lang="el-GR" sz="2700" dirty="0" smtClean="0">
                <a:solidFill>
                  <a:srgbClr val="C02D10"/>
                </a:solidFill>
              </a:rPr>
              <a:t>.</a:t>
            </a:r>
            <a:r>
              <a:rPr lang="en-US" sz="2700" dirty="0" smtClean="0">
                <a:solidFill>
                  <a:srgbClr val="C02D10"/>
                </a:solidFill>
              </a:rPr>
              <a:t> </a:t>
            </a:r>
            <a:r>
              <a:rPr lang="en-US" sz="2700" dirty="0" err="1" smtClean="0">
                <a:solidFill>
                  <a:srgbClr val="C02D10"/>
                </a:solidFill>
              </a:rPr>
              <a:t>Regn</a:t>
            </a:r>
            <a:r>
              <a:rPr lang="en-US" sz="2700" dirty="0" err="1" smtClean="0">
                <a:solidFill>
                  <a:srgbClr val="C02D10"/>
                </a:solidFill>
                <a:latin typeface="Perpetua" pitchFamily="18" charset="0"/>
              </a:rPr>
              <a:t>é</a:t>
            </a:r>
            <a:r>
              <a:rPr lang="en-US" sz="2700" dirty="0" err="1" smtClean="0">
                <a:solidFill>
                  <a:srgbClr val="C02D10"/>
                </a:solidFill>
              </a:rPr>
              <a:t>r</a:t>
            </a:r>
            <a:endParaRPr lang="en-US" sz="2700" dirty="0" smtClean="0">
              <a:solidFill>
                <a:srgbClr val="C02D10"/>
              </a:solidFill>
            </a:endParaRPr>
          </a:p>
          <a:p>
            <a:r>
              <a:rPr lang="el-GR" sz="3200" dirty="0" smtClean="0">
                <a:solidFill>
                  <a:schemeClr val="tx1"/>
                </a:solidFill>
              </a:rPr>
              <a:t>Βασικές αρχές στρατηγικής των επιχειρήσεων</a:t>
            </a:r>
          </a:p>
          <a:p>
            <a:r>
              <a:rPr lang="el-GR" sz="2000" dirty="0" smtClean="0">
                <a:solidFill>
                  <a:schemeClr val="tx1"/>
                </a:solidFill>
              </a:rPr>
              <a:t>2</a:t>
            </a:r>
            <a:r>
              <a:rPr lang="el-GR" sz="2000" baseline="30000" dirty="0" smtClean="0">
                <a:solidFill>
                  <a:schemeClr val="tx1"/>
                </a:solidFill>
              </a:rPr>
              <a:t>η</a:t>
            </a:r>
            <a:r>
              <a:rPr lang="el-GR" sz="2000" dirty="0" smtClean="0">
                <a:solidFill>
                  <a:schemeClr val="tx1"/>
                </a:solidFill>
              </a:rPr>
              <a:t> έκδοση </a:t>
            </a:r>
            <a:endParaRPr lang="el-GR" sz="2000" dirty="0">
              <a:solidFill>
                <a:schemeClr val="tx1"/>
              </a:solidFill>
            </a:endParaRPr>
          </a:p>
        </p:txBody>
      </p:sp>
      <p:pic>
        <p:nvPicPr>
          <p:cNvPr id="6" name="Picture 3"/>
          <p:cNvPicPr>
            <a:picLocks noChangeAspect="1" noChangeArrowheads="1"/>
          </p:cNvPicPr>
          <p:nvPr/>
        </p:nvPicPr>
        <p:blipFill>
          <a:blip r:embed="rId3" cstate="print"/>
          <a:srcRect/>
          <a:stretch>
            <a:fillRect/>
          </a:stretch>
        </p:blipFill>
        <p:spPr bwMode="auto">
          <a:xfrm>
            <a:off x="7239000" y="6013450"/>
            <a:ext cx="1641475" cy="539750"/>
          </a:xfrm>
          <a:prstGeom prst="rect">
            <a:avLst/>
          </a:prstGeom>
          <a:noFill/>
          <a:ln w="9525">
            <a:noFill/>
            <a:miter lim="800000"/>
            <a:headEnd/>
            <a:tailEnd/>
          </a:ln>
        </p:spPr>
      </p:pic>
      <p:pic>
        <p:nvPicPr>
          <p:cNvPr id="3" name="Picture 2" descr="G:\BACKUP\Artemis\BIBLIA\ΒΙΒΛΙΑ_2016\ΒΑΣΙΚΕΣ_ΑΡΧΕΣ_ΣΤΡΑΤΗΓΙΚΗΣ_ΤΩΝ_ΕΠΙΧΕΙΡΗΣΕΩΝ_2Η ΕΚΔΟΣΗ\Βασικές αρχές στρατηγικής.png"/>
          <p:cNvPicPr>
            <a:picLocks noChangeAspect="1" noChangeArrowheads="1"/>
          </p:cNvPicPr>
          <p:nvPr/>
        </p:nvPicPr>
        <p:blipFill>
          <a:blip r:embed="rId4" cstate="print"/>
          <a:srcRect/>
          <a:stretch>
            <a:fillRect/>
          </a:stretch>
        </p:blipFill>
        <p:spPr bwMode="auto">
          <a:xfrm>
            <a:off x="765187" y="693248"/>
            <a:ext cx="3518781" cy="4968000"/>
          </a:xfrm>
          <a:prstGeom prst="rect">
            <a:avLst/>
          </a:prstGeom>
          <a:noFill/>
          <a:ln>
            <a:solidFill>
              <a:schemeClr val="tx2"/>
            </a:solidFill>
          </a:ln>
        </p:spPr>
      </p:pic>
    </p:spTree>
    <p:extLst>
      <p:ext uri="{BB962C8B-B14F-4D97-AF65-F5344CB8AC3E}">
        <p14:creationId xmlns:p14="http://schemas.microsoft.com/office/powerpoint/2010/main" xmlns="" val="13681496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4514" name="Title 1"/>
          <p:cNvSpPr>
            <a:spLocks noGrp="1"/>
          </p:cNvSpPr>
          <p:nvPr>
            <p:ph type="title" idx="4294967295"/>
          </p:nvPr>
        </p:nvSpPr>
        <p:spPr>
          <a:xfrm>
            <a:off x="374848" y="260350"/>
            <a:ext cx="8229600" cy="641350"/>
          </a:xfrm>
        </p:spPr>
        <p:txBody>
          <a:bodyPr>
            <a:normAutofit fontScale="90000"/>
          </a:bodyPr>
          <a:lstStyle/>
          <a:p>
            <a:pPr eaLnBrk="1" hangingPunct="1"/>
            <a:r>
              <a:rPr lang="en-GB" altLang="en-US" dirty="0" err="1" smtClean="0"/>
              <a:t>Επίπεδα</a:t>
            </a:r>
            <a:r>
              <a:rPr lang="en-GB" altLang="en-US" dirty="0" smtClean="0"/>
              <a:t> </a:t>
            </a:r>
            <a:r>
              <a:rPr lang="en-GB" altLang="en-US" dirty="0" err="1" smtClean="0"/>
              <a:t>στρατηγικής</a:t>
            </a:r>
            <a:r>
              <a:rPr lang="el-GR" altLang="en-US" dirty="0" smtClean="0"/>
              <a:t> </a:t>
            </a:r>
            <a:r>
              <a:rPr lang="en-GB" altLang="en-US" dirty="0" smtClean="0"/>
              <a:t>(</a:t>
            </a:r>
            <a:r>
              <a:rPr lang="el-GR" altLang="en-US" dirty="0" smtClean="0"/>
              <a:t>3</a:t>
            </a:r>
            <a:r>
              <a:rPr lang="en-GB" altLang="en-US" dirty="0" smtClean="0"/>
              <a:t>)</a:t>
            </a:r>
          </a:p>
        </p:txBody>
      </p:sp>
      <p:sp>
        <p:nvSpPr>
          <p:cNvPr id="64515" name="Content Placeholder 2"/>
          <p:cNvSpPr>
            <a:spLocks noGrp="1"/>
          </p:cNvSpPr>
          <p:nvPr>
            <p:ph idx="4294967295"/>
          </p:nvPr>
        </p:nvSpPr>
        <p:spPr>
          <a:xfrm>
            <a:off x="904875" y="1392238"/>
            <a:ext cx="8239125" cy="3165475"/>
          </a:xfrm>
        </p:spPr>
        <p:txBody>
          <a:bodyPr/>
          <a:lstStyle/>
          <a:p>
            <a:pPr eaLnBrk="1" hangingPunct="1">
              <a:lnSpc>
                <a:spcPct val="90000"/>
              </a:lnSpc>
            </a:pPr>
            <a:r>
              <a:rPr lang="el-GR" altLang="el-GR" sz="2800" dirty="0" smtClean="0"/>
              <a:t>Η </a:t>
            </a:r>
            <a:r>
              <a:rPr lang="el-GR" altLang="el-GR" sz="2800" b="1" dirty="0" smtClean="0"/>
              <a:t>λειτουργική στρατηγική</a:t>
            </a:r>
            <a:r>
              <a:rPr lang="el-GR" altLang="el-GR" sz="2800" dirty="0" smtClean="0"/>
              <a:t> (operational strategy) ασχολείται με τον τρόπο με τον οποίο κάθε κομμάτι του οργανισμού υλοποιεί αποτελεσματικά τις στρατηγικές που έχουν επιλεγεί στα δύο ανώτερα επίπεδα (εταιρική στρατηγική και στρατηγική επιχειρηματικής μονάδας), σε σχέση με τους πόρους, τις διαδικασίες και τους ανθρώπους.</a:t>
            </a:r>
            <a:endParaRPr lang="en-GB" altLang="el-GR" sz="2800" dirty="0" smtClean="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6"/>
          <p:cNvSpPr>
            <a:spLocks noGrp="1" noChangeArrowheads="1"/>
          </p:cNvSpPr>
          <p:nvPr>
            <p:ph type="title"/>
          </p:nvPr>
        </p:nvSpPr>
        <p:spPr>
          <a:xfrm>
            <a:off x="457200" y="260350"/>
            <a:ext cx="8229600" cy="641350"/>
          </a:xfrm>
        </p:spPr>
        <p:txBody>
          <a:bodyPr>
            <a:normAutofit fontScale="90000"/>
          </a:bodyPr>
          <a:lstStyle/>
          <a:p>
            <a:pPr eaLnBrk="1" hangingPunct="1"/>
            <a:r>
              <a:rPr lang="en-GB" altLang="en-US" dirty="0" err="1" smtClean="0"/>
              <a:t>Επίπεδα</a:t>
            </a:r>
            <a:r>
              <a:rPr lang="en-GB" altLang="en-US" dirty="0" smtClean="0"/>
              <a:t> </a:t>
            </a:r>
            <a:r>
              <a:rPr lang="en-GB" altLang="en-US" dirty="0" err="1" smtClean="0"/>
              <a:t>στρατηγικής</a:t>
            </a:r>
            <a:r>
              <a:rPr lang="el-GR" altLang="en-US" dirty="0" smtClean="0"/>
              <a:t> </a:t>
            </a:r>
            <a:r>
              <a:rPr lang="en-US" altLang="en-US" dirty="0" smtClean="0"/>
              <a:t>(</a:t>
            </a:r>
            <a:r>
              <a:rPr lang="el-GR" altLang="en-US" dirty="0" smtClean="0"/>
              <a:t>4</a:t>
            </a:r>
            <a:r>
              <a:rPr lang="en-US" altLang="en-US" dirty="0" smtClean="0"/>
              <a:t>)</a:t>
            </a:r>
          </a:p>
        </p:txBody>
      </p:sp>
      <p:sp>
        <p:nvSpPr>
          <p:cNvPr id="303107" name="AutoShape 3"/>
          <p:cNvSpPr>
            <a:spLocks noChangeArrowheads="1"/>
          </p:cNvSpPr>
          <p:nvPr/>
        </p:nvSpPr>
        <p:spPr bwMode="auto">
          <a:xfrm flipV="1">
            <a:off x="250825" y="4292600"/>
            <a:ext cx="5505450" cy="1514475"/>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chemeClr val="tx2">
              <a:lumMod val="20000"/>
              <a:lumOff val="80000"/>
            </a:schemeClr>
          </a:solidFill>
          <a:ln w="9525">
            <a:noFill/>
            <a:miter lim="800000"/>
            <a:headEnd/>
            <a:tailEnd/>
          </a:ln>
          <a:effectLst/>
        </p:spPr>
        <p:txBody>
          <a:bodyPr rot="10800000"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l-GR" altLang="el-GR" sz="2400"/>
              <a:t>Λειτουργική στρατηγική</a:t>
            </a:r>
            <a:endParaRPr lang="en-US" altLang="el-GR" sz="2400"/>
          </a:p>
        </p:txBody>
      </p:sp>
      <p:sp>
        <p:nvSpPr>
          <p:cNvPr id="303108" name="AutoShape 4"/>
          <p:cNvSpPr>
            <a:spLocks noChangeArrowheads="1"/>
          </p:cNvSpPr>
          <p:nvPr/>
        </p:nvSpPr>
        <p:spPr bwMode="auto">
          <a:xfrm flipV="1">
            <a:off x="541338" y="2852738"/>
            <a:ext cx="4567237" cy="1658937"/>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chemeClr val="tx2">
              <a:lumMod val="20000"/>
              <a:lumOff val="80000"/>
            </a:schemeClr>
          </a:solidFill>
          <a:ln w="9525">
            <a:noFill/>
            <a:miter lim="800000"/>
            <a:headEnd/>
            <a:tailEnd/>
          </a:ln>
          <a:effectLst/>
        </p:spPr>
        <p:txBody>
          <a:bodyPr rot="10800000"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l-GR" altLang="el-GR" sz="2400"/>
              <a:t>Σ</a:t>
            </a:r>
            <a:r>
              <a:rPr lang="en-GB" altLang="el-GR" sz="2400"/>
              <a:t>τρατηγική</a:t>
            </a:r>
            <a:endParaRPr lang="el-GR" altLang="el-GR" sz="2400"/>
          </a:p>
          <a:p>
            <a:pPr algn="ctr" eaLnBrk="1" hangingPunct="1"/>
            <a:r>
              <a:rPr lang="en-GB" altLang="el-GR" sz="2400"/>
              <a:t>επιχειρηματικής μονάδας</a:t>
            </a:r>
            <a:endParaRPr lang="en-US" altLang="el-GR" sz="2400"/>
          </a:p>
        </p:txBody>
      </p:sp>
      <p:sp>
        <p:nvSpPr>
          <p:cNvPr id="303109" name="AutoShape 5"/>
          <p:cNvSpPr>
            <a:spLocks noChangeArrowheads="1"/>
          </p:cNvSpPr>
          <p:nvPr/>
        </p:nvSpPr>
        <p:spPr bwMode="auto">
          <a:xfrm flipV="1">
            <a:off x="931863" y="1241425"/>
            <a:ext cx="3816350" cy="1947863"/>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chemeClr val="tx2">
              <a:lumMod val="20000"/>
              <a:lumOff val="80000"/>
            </a:schemeClr>
          </a:solidFill>
          <a:ln w="9525">
            <a:noFill/>
            <a:miter lim="800000"/>
            <a:headEnd/>
            <a:tailEnd/>
          </a:ln>
          <a:effectLst/>
        </p:spPr>
        <p:txBody>
          <a:bodyPr rot="10800000"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l-GR" altLang="el-GR" sz="2400"/>
              <a:t>Ε</a:t>
            </a:r>
            <a:r>
              <a:rPr lang="en-US" altLang="el-GR" sz="2400"/>
              <a:t>ταιρική</a:t>
            </a:r>
            <a:r>
              <a:rPr lang="el-GR" altLang="el-GR" sz="2400"/>
              <a:t/>
            </a:r>
            <a:br>
              <a:rPr lang="el-GR" altLang="el-GR" sz="2400"/>
            </a:br>
            <a:r>
              <a:rPr lang="en-US" altLang="el-GR" sz="2400"/>
              <a:t>στρατηγική </a:t>
            </a:r>
          </a:p>
        </p:txBody>
      </p:sp>
      <p:sp>
        <p:nvSpPr>
          <p:cNvPr id="10246" name="TextBox 6"/>
          <p:cNvSpPr txBox="1">
            <a:spLocks noChangeArrowheads="1"/>
          </p:cNvSpPr>
          <p:nvPr/>
        </p:nvSpPr>
        <p:spPr bwMode="auto">
          <a:xfrm>
            <a:off x="4716463" y="1401763"/>
            <a:ext cx="4176712" cy="1465262"/>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lgn="ctr">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l-GR" altLang="en-US"/>
              <a:t>Η διαφοροποίηση της Vice Media: από </a:t>
            </a:r>
            <a:r>
              <a:rPr lang="en-US" altLang="en-US"/>
              <a:t>τ</a:t>
            </a:r>
            <a:r>
              <a:rPr lang="el-GR" altLang="en-US"/>
              <a:t>ο από το περιοδικό Vice στην ίδρυση καταστημάτων λιανικής πώλησης ρούχων, στην έκδοση βιβλίων και στην παραγωγή διαδικτυακών εκπομπών</a:t>
            </a:r>
          </a:p>
        </p:txBody>
      </p:sp>
      <p:sp>
        <p:nvSpPr>
          <p:cNvPr id="10248" name="TextBox 10"/>
          <p:cNvSpPr txBox="1">
            <a:spLocks noChangeArrowheads="1"/>
          </p:cNvSpPr>
          <p:nvPr/>
        </p:nvSpPr>
        <p:spPr bwMode="auto">
          <a:xfrm>
            <a:off x="5148263" y="3284538"/>
            <a:ext cx="3995737" cy="119062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lgn="ctr">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l-GR" altLang="en-US"/>
              <a:t>Βελτιώσεις στο μάρκετινγκ και το περιεχόμενο του περιοδικού Vice, προκειμένου να αυξηθεί το αναγνωστικό κοινό</a:t>
            </a:r>
          </a:p>
        </p:txBody>
      </p:sp>
      <p:sp>
        <p:nvSpPr>
          <p:cNvPr id="10250" name="TextBox 14"/>
          <p:cNvSpPr txBox="1">
            <a:spLocks noChangeArrowheads="1"/>
          </p:cNvSpPr>
          <p:nvPr/>
        </p:nvSpPr>
        <p:spPr bwMode="auto">
          <a:xfrm>
            <a:off x="5867400" y="4667250"/>
            <a:ext cx="3097213" cy="1465263"/>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lgn="ctr">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l-GR" altLang="en-US"/>
              <a:t>Οι λειτουργική στρατηγική της Vice στόχευε στην υλοποίηση του φιλόδοξου σχεδίου παγκόσμιας ανάπτυξης</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252413"/>
            <a:ext cx="8229600" cy="641350"/>
          </a:xfrm>
        </p:spPr>
        <p:txBody>
          <a:bodyPr>
            <a:normAutofit fontScale="90000"/>
          </a:bodyPr>
          <a:lstStyle/>
          <a:p>
            <a:pPr eaLnBrk="1" hangingPunct="1"/>
            <a:r>
              <a:rPr lang="en-GB" altLang="en-US" dirty="0" err="1" smtClean="0"/>
              <a:t>Δήλωση</a:t>
            </a:r>
            <a:r>
              <a:rPr lang="en-GB" altLang="en-US" dirty="0" smtClean="0"/>
              <a:t> </a:t>
            </a:r>
            <a:r>
              <a:rPr lang="en-GB" altLang="en-US" dirty="0" err="1" smtClean="0"/>
              <a:t>στρατηγικής</a:t>
            </a:r>
            <a:endParaRPr lang="en-GB" altLang="en-US" dirty="0" smtClean="0"/>
          </a:p>
        </p:txBody>
      </p:sp>
      <p:sp>
        <p:nvSpPr>
          <p:cNvPr id="12291" name="Content Placeholder 2"/>
          <p:cNvSpPr>
            <a:spLocks noGrp="1"/>
          </p:cNvSpPr>
          <p:nvPr>
            <p:ph sz="quarter" idx="1"/>
          </p:nvPr>
        </p:nvSpPr>
        <p:spPr>
          <a:xfrm>
            <a:off x="500063" y="1381125"/>
            <a:ext cx="8239125" cy="4228850"/>
          </a:xfrm>
        </p:spPr>
        <p:txBody>
          <a:bodyPr/>
          <a:lstStyle/>
          <a:p>
            <a:pPr marL="0" indent="0" eaLnBrk="1" hangingPunct="1">
              <a:lnSpc>
                <a:spcPct val="90000"/>
              </a:lnSpc>
              <a:buFont typeface="Arial" charset="0"/>
              <a:buNone/>
              <a:tabLst>
                <a:tab pos="17463" algn="l"/>
              </a:tabLst>
            </a:pPr>
            <a:r>
              <a:rPr lang="en-GB" altLang="en-US" sz="2800" b="1" dirty="0" smtClean="0"/>
              <a:t>	</a:t>
            </a:r>
            <a:r>
              <a:rPr lang="el-GR" altLang="en-US" sz="2800" b="1" dirty="0" smtClean="0"/>
              <a:t>Η Δήλωση Στρατηγικής πρέπει να περιλαμβάνει τρία βασικά συστατικά</a:t>
            </a:r>
            <a:r>
              <a:rPr lang="en-GB" altLang="en-US" sz="2800" b="1" dirty="0" smtClean="0"/>
              <a:t>: </a:t>
            </a:r>
          </a:p>
          <a:p>
            <a:pPr marL="0" indent="0" eaLnBrk="1" hangingPunct="1">
              <a:lnSpc>
                <a:spcPct val="90000"/>
              </a:lnSpc>
              <a:tabLst>
                <a:tab pos="17463" algn="l"/>
              </a:tabLst>
            </a:pPr>
            <a:r>
              <a:rPr lang="el-GR" altLang="en-US" sz="2800" dirty="0" smtClean="0"/>
              <a:t> τους βασικούς στόχους που έχει θέσει ο οργανισμός, καθώς και την αποστολή και το όραμα που διαθέτει,</a:t>
            </a:r>
            <a:endParaRPr lang="en-US" altLang="en-US" sz="2800" dirty="0" smtClean="0"/>
          </a:p>
          <a:p>
            <a:pPr marL="0" indent="0" eaLnBrk="1" hangingPunct="1">
              <a:lnSpc>
                <a:spcPct val="90000"/>
              </a:lnSpc>
              <a:tabLst>
                <a:tab pos="17463" algn="l"/>
              </a:tabLst>
            </a:pPr>
            <a:r>
              <a:rPr lang="el-GR" altLang="en-US" sz="2800" dirty="0" smtClean="0"/>
              <a:t> το φάσμα (scope) των δραστηριοτήτων του οργανισμού,</a:t>
            </a:r>
          </a:p>
          <a:p>
            <a:pPr marL="0" indent="0" eaLnBrk="1" hangingPunct="1">
              <a:lnSpc>
                <a:spcPct val="90000"/>
              </a:lnSpc>
              <a:tabLst>
                <a:tab pos="17463" algn="l"/>
              </a:tabLst>
            </a:pPr>
            <a:r>
              <a:rPr lang="el-GR" altLang="en-US" sz="2800" dirty="0" smtClean="0"/>
              <a:t> τα συγκεκριμένα πλεονεκτήματα (advantages) ή ικανότητες (capabilities) που διαθέτει ώστε να εκπληρώσει τη στρατηγική που έχει υιοθετήσει.</a:t>
            </a:r>
            <a:endParaRPr lang="en-GB" altLang="en-US" sz="2800" dirty="0" smtClean="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250825"/>
            <a:ext cx="8229600" cy="641350"/>
          </a:xfrm>
        </p:spPr>
        <p:txBody>
          <a:bodyPr>
            <a:normAutofit fontScale="90000"/>
          </a:bodyPr>
          <a:lstStyle/>
          <a:p>
            <a:pPr eaLnBrk="1" hangingPunct="1"/>
            <a:r>
              <a:rPr lang="el-GR" altLang="en-US" dirty="0" smtClean="0">
                <a:latin typeface="Franklin Gothic Book" pitchFamily="34" charset="0"/>
              </a:rPr>
              <a:t>Μοντέλο Διερεύνησης Στρατηγικής</a:t>
            </a:r>
          </a:p>
        </p:txBody>
      </p:sp>
      <p:pic>
        <p:nvPicPr>
          <p:cNvPr id="12295" name="Picture 7"/>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 xmlns:a14="http://schemas.microsoft.com/office/drawing/2010/main" val="0"/>
              </a:ext>
            </a:extLst>
          </a:blip>
          <a:srcRect/>
          <a:stretch>
            <a:fillRect/>
          </a:stretch>
        </p:blipFill>
        <p:spPr bwMode="auto">
          <a:xfrm>
            <a:off x="975156" y="981320"/>
            <a:ext cx="7125236" cy="5328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250825"/>
            <a:ext cx="8229600" cy="641350"/>
          </a:xfrm>
        </p:spPr>
        <p:txBody>
          <a:bodyPr>
            <a:normAutofit fontScale="90000"/>
          </a:bodyPr>
          <a:lstStyle/>
          <a:p>
            <a:pPr eaLnBrk="1" hangingPunct="1"/>
            <a:r>
              <a:rPr lang="en-GB" altLang="en-US" dirty="0" err="1" smtClean="0"/>
              <a:t>Στρατηγική</a:t>
            </a:r>
            <a:r>
              <a:rPr lang="en-GB" altLang="en-US" dirty="0" smtClean="0"/>
              <a:t> </a:t>
            </a:r>
            <a:r>
              <a:rPr lang="en-GB" altLang="en-US" dirty="0" err="1" smtClean="0"/>
              <a:t>θέση</a:t>
            </a:r>
            <a:r>
              <a:rPr lang="el-GR" altLang="en-US" dirty="0" smtClean="0"/>
              <a:t> </a:t>
            </a:r>
            <a:r>
              <a:rPr lang="en-GB" altLang="en-US" dirty="0" smtClean="0"/>
              <a:t>(1)</a:t>
            </a:r>
          </a:p>
        </p:txBody>
      </p:sp>
      <p:sp>
        <p:nvSpPr>
          <p:cNvPr id="13315" name="Content Placeholder 2"/>
          <p:cNvSpPr>
            <a:spLocks noGrp="1"/>
          </p:cNvSpPr>
          <p:nvPr>
            <p:ph sz="quarter" idx="1"/>
          </p:nvPr>
        </p:nvSpPr>
        <p:spPr>
          <a:xfrm>
            <a:off x="395536" y="1529829"/>
            <a:ext cx="8532813" cy="2835275"/>
          </a:xfrm>
        </p:spPr>
        <p:txBody>
          <a:bodyPr>
            <a:normAutofit fontScale="92500" lnSpcReduction="10000"/>
          </a:bodyPr>
          <a:lstStyle/>
          <a:p>
            <a:pPr eaLnBrk="1" hangingPunct="1">
              <a:buFont typeface="Arial" charset="0"/>
              <a:buNone/>
            </a:pPr>
            <a:r>
              <a:rPr lang="el-GR" altLang="en-US" sz="3000" dirty="0" smtClean="0"/>
              <a:t>Η</a:t>
            </a:r>
            <a:r>
              <a:rPr lang="el-GR" altLang="en-US" sz="3000" i="1" dirty="0" smtClean="0"/>
              <a:t> </a:t>
            </a:r>
            <a:r>
              <a:rPr lang="el-GR" altLang="en-US" sz="3000" dirty="0" smtClean="0"/>
              <a:t>στρατηγική θέση (strategic position) αναδύεται</a:t>
            </a:r>
          </a:p>
          <a:p>
            <a:pPr eaLnBrk="1" hangingPunct="1">
              <a:buFont typeface="Arial" charset="0"/>
              <a:buNone/>
            </a:pPr>
            <a:r>
              <a:rPr lang="el-GR" altLang="en-US" sz="3000" dirty="0" smtClean="0"/>
              <a:t>μέσα από τη διερεύνηση της επίδρασης που</a:t>
            </a:r>
          </a:p>
          <a:p>
            <a:pPr eaLnBrk="1" hangingPunct="1">
              <a:buFont typeface="Arial" charset="0"/>
              <a:buNone/>
            </a:pPr>
            <a:r>
              <a:rPr lang="el-GR" altLang="en-US" sz="3000" dirty="0" smtClean="0"/>
              <a:t>ασκούν στη στρατηγική: (α) το </a:t>
            </a:r>
            <a:r>
              <a:rPr lang="el-GR" altLang="en-US" sz="3000" b="1" dirty="0" smtClean="0"/>
              <a:t>εξωτερικό</a:t>
            </a:r>
          </a:p>
          <a:p>
            <a:pPr eaLnBrk="1" hangingPunct="1">
              <a:buFont typeface="Arial" charset="0"/>
              <a:buNone/>
            </a:pPr>
            <a:r>
              <a:rPr lang="el-GR" altLang="en-US" sz="3000" b="1" dirty="0" smtClean="0"/>
              <a:t>περιβάλλον</a:t>
            </a:r>
            <a:r>
              <a:rPr lang="el-GR" altLang="en-US" sz="3000" dirty="0" smtClean="0"/>
              <a:t>, (β) οι </a:t>
            </a:r>
            <a:r>
              <a:rPr lang="el-GR" altLang="en-US" sz="3000" b="1" dirty="0" smtClean="0"/>
              <a:t>στρατηγικές ικανότητες</a:t>
            </a:r>
          </a:p>
          <a:p>
            <a:pPr eaLnBrk="1" hangingPunct="1">
              <a:buFont typeface="Arial" charset="0"/>
              <a:buNone/>
            </a:pPr>
            <a:r>
              <a:rPr lang="el-GR" altLang="en-US" sz="3000" dirty="0" smtClean="0"/>
              <a:t>(πόροι και δεξιότητες), (γ) ο </a:t>
            </a:r>
            <a:r>
              <a:rPr lang="el-GR" altLang="en-US" sz="3000" b="1" dirty="0" smtClean="0"/>
              <a:t>σκοπός</a:t>
            </a:r>
            <a:r>
              <a:rPr lang="el-GR" altLang="en-US" sz="3000" dirty="0" smtClean="0"/>
              <a:t>, και (δ) η</a:t>
            </a:r>
          </a:p>
          <a:p>
            <a:pPr eaLnBrk="1" hangingPunct="1">
              <a:buFont typeface="Arial" charset="0"/>
              <a:buNone/>
            </a:pPr>
            <a:r>
              <a:rPr lang="el-GR" altLang="en-US" sz="3000" b="1" dirty="0" smtClean="0"/>
              <a:t>κουλτούρα </a:t>
            </a:r>
            <a:r>
              <a:rPr lang="el-GR" altLang="en-US" sz="3000" dirty="0" smtClean="0"/>
              <a:t>του οργανισμού.</a:t>
            </a:r>
            <a:endParaRPr lang="en-GB" altLang="en-US" sz="3000" dirty="0" smtClean="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250825"/>
            <a:ext cx="8229600" cy="641350"/>
          </a:xfrm>
        </p:spPr>
        <p:txBody>
          <a:bodyPr>
            <a:normAutofit fontScale="90000"/>
          </a:bodyPr>
          <a:lstStyle/>
          <a:p>
            <a:pPr eaLnBrk="1" hangingPunct="1"/>
            <a:r>
              <a:rPr lang="en-GB" altLang="en-US" dirty="0" err="1" smtClean="0"/>
              <a:t>Στρατηγική</a:t>
            </a:r>
            <a:r>
              <a:rPr lang="en-GB" altLang="en-US" dirty="0" smtClean="0"/>
              <a:t> </a:t>
            </a:r>
            <a:r>
              <a:rPr lang="en-GB" altLang="en-US" dirty="0" err="1" smtClean="0"/>
              <a:t>θέση</a:t>
            </a:r>
            <a:r>
              <a:rPr lang="el-GR" altLang="en-US" dirty="0" smtClean="0"/>
              <a:t> </a:t>
            </a:r>
            <a:r>
              <a:rPr lang="en-US" altLang="en-US" dirty="0" smtClean="0"/>
              <a:t>(2)</a:t>
            </a:r>
          </a:p>
        </p:txBody>
      </p:sp>
      <p:grpSp>
        <p:nvGrpSpPr>
          <p:cNvPr id="14353" name="Group 17"/>
          <p:cNvGrpSpPr>
            <a:grpSpLocks/>
          </p:cNvGrpSpPr>
          <p:nvPr/>
        </p:nvGrpSpPr>
        <p:grpSpPr bwMode="auto">
          <a:xfrm>
            <a:off x="1331913" y="1196975"/>
            <a:ext cx="6624637" cy="5257800"/>
            <a:chOff x="657" y="619"/>
            <a:chExt cx="4173" cy="3312"/>
          </a:xfrm>
        </p:grpSpPr>
        <p:sp>
          <p:nvSpPr>
            <p:cNvPr id="14346" name="Oval 10"/>
            <p:cNvSpPr>
              <a:spLocks noChangeArrowheads="1"/>
            </p:cNvSpPr>
            <p:nvPr/>
          </p:nvSpPr>
          <p:spPr bwMode="auto">
            <a:xfrm>
              <a:off x="657" y="619"/>
              <a:ext cx="4173" cy="3312"/>
            </a:xfrm>
            <a:prstGeom prst="ellipse">
              <a:avLst/>
            </a:prstGeom>
            <a:solidFill>
              <a:schemeClr val="accent1">
                <a:alpha val="50000"/>
              </a:schemeClr>
            </a:solidFill>
            <a:ln w="9525">
              <a:solidFill>
                <a:schemeClr val="tx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4348" name="Oval 12"/>
            <p:cNvSpPr>
              <a:spLocks noChangeArrowheads="1"/>
            </p:cNvSpPr>
            <p:nvPr/>
          </p:nvSpPr>
          <p:spPr bwMode="auto">
            <a:xfrm>
              <a:off x="3288" y="1661"/>
              <a:ext cx="1316" cy="1134"/>
            </a:xfrm>
            <a:prstGeom prst="ellipse">
              <a:avLst/>
            </a:prstGeom>
            <a:solidFill>
              <a:schemeClr val="accent1"/>
            </a:solidFill>
            <a:ln w="9525" algn="ctr">
              <a:solidFill>
                <a:schemeClr val="tx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p>
              <a:pPr algn="ctr"/>
              <a:r>
                <a:rPr lang="el-GR" altLang="el-GR" b="1"/>
                <a:t>Σκοπός</a:t>
              </a:r>
            </a:p>
          </p:txBody>
        </p:sp>
        <p:sp>
          <p:nvSpPr>
            <p:cNvPr id="14349" name="Oval 13"/>
            <p:cNvSpPr>
              <a:spLocks noChangeArrowheads="1"/>
            </p:cNvSpPr>
            <p:nvPr/>
          </p:nvSpPr>
          <p:spPr bwMode="auto">
            <a:xfrm>
              <a:off x="793" y="1661"/>
              <a:ext cx="1407" cy="1134"/>
            </a:xfrm>
            <a:prstGeom prst="ellipse">
              <a:avLst/>
            </a:prstGeom>
            <a:solidFill>
              <a:schemeClr val="accent1"/>
            </a:solidFill>
            <a:ln w="9525" algn="ctr">
              <a:solidFill>
                <a:schemeClr val="tx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p>
              <a:pPr algn="ctr"/>
              <a:r>
                <a:rPr lang="el-GR" altLang="en-US" b="1" dirty="0"/>
                <a:t>Στρατηγικές ικανότητες</a:t>
              </a:r>
              <a:endParaRPr lang="el-GR" altLang="el-GR" b="1" dirty="0"/>
            </a:p>
          </p:txBody>
        </p:sp>
        <p:sp>
          <p:nvSpPr>
            <p:cNvPr id="14350" name="Oval 14"/>
            <p:cNvSpPr>
              <a:spLocks noChangeArrowheads="1"/>
            </p:cNvSpPr>
            <p:nvPr/>
          </p:nvSpPr>
          <p:spPr bwMode="auto">
            <a:xfrm>
              <a:off x="2109" y="710"/>
              <a:ext cx="1316" cy="1134"/>
            </a:xfrm>
            <a:prstGeom prst="ellipse">
              <a:avLst/>
            </a:prstGeom>
            <a:solidFill>
              <a:schemeClr val="accent1"/>
            </a:solidFill>
            <a:ln w="9525">
              <a:solidFill>
                <a:schemeClr val="tx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p>
              <a:pPr algn="ctr"/>
              <a:r>
                <a:rPr lang="el-GR" altLang="en-US" b="1"/>
                <a:t>Εξωτερικό περιβάλλον</a:t>
              </a:r>
              <a:endParaRPr lang="el-GR" altLang="el-GR" b="1"/>
            </a:p>
          </p:txBody>
        </p:sp>
        <p:sp>
          <p:nvSpPr>
            <p:cNvPr id="14351" name="Oval 15"/>
            <p:cNvSpPr>
              <a:spLocks noChangeArrowheads="1"/>
            </p:cNvSpPr>
            <p:nvPr/>
          </p:nvSpPr>
          <p:spPr bwMode="auto">
            <a:xfrm>
              <a:off x="2154" y="2659"/>
              <a:ext cx="1316" cy="1134"/>
            </a:xfrm>
            <a:prstGeom prst="ellipse">
              <a:avLst/>
            </a:prstGeom>
            <a:solidFill>
              <a:schemeClr val="accent1"/>
            </a:solidFill>
            <a:ln w="9525" algn="ctr">
              <a:solidFill>
                <a:schemeClr val="tx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p>
              <a:pPr algn="ctr"/>
              <a:r>
                <a:rPr lang="el-GR" altLang="en-US" b="1"/>
                <a:t>Κουλτούρα</a:t>
              </a:r>
              <a:endParaRPr lang="el-GR" altLang="el-GR" b="1"/>
            </a:p>
          </p:txBody>
        </p:sp>
        <p:sp>
          <p:nvSpPr>
            <p:cNvPr id="14352" name="Text Box 16"/>
            <p:cNvSpPr txBox="1">
              <a:spLocks noChangeArrowheads="1"/>
            </p:cNvSpPr>
            <p:nvPr/>
          </p:nvSpPr>
          <p:spPr bwMode="auto">
            <a:xfrm>
              <a:off x="2291" y="2069"/>
              <a:ext cx="997" cy="44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altLang="en-US" sz="2000" b="1"/>
                <a:t>Στρατηγική θέση</a:t>
              </a:r>
              <a:endParaRPr lang="el-GR" altLang="el-GR" sz="2000" b="1"/>
            </a:p>
          </p:txBody>
        </p:sp>
      </p:gr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250825"/>
            <a:ext cx="8229600" cy="641350"/>
          </a:xfrm>
        </p:spPr>
        <p:txBody>
          <a:bodyPr>
            <a:normAutofit fontScale="90000"/>
          </a:bodyPr>
          <a:lstStyle/>
          <a:p>
            <a:pPr eaLnBrk="1" hangingPunct="1"/>
            <a:r>
              <a:rPr lang="en-GB" altLang="en-US" dirty="0" err="1" smtClean="0"/>
              <a:t>Στρατηγική</a:t>
            </a:r>
            <a:r>
              <a:rPr lang="en-GB" altLang="en-US" dirty="0" smtClean="0"/>
              <a:t> </a:t>
            </a:r>
            <a:r>
              <a:rPr lang="en-GB" altLang="en-US" dirty="0" err="1" smtClean="0"/>
              <a:t>θέση</a:t>
            </a:r>
            <a:r>
              <a:rPr lang="el-GR" altLang="en-US" dirty="0" smtClean="0"/>
              <a:t> </a:t>
            </a:r>
            <a:r>
              <a:rPr lang="en-US" altLang="en-US" dirty="0" smtClean="0"/>
              <a:t>(3)</a:t>
            </a:r>
            <a:endParaRPr lang="en-GB" altLang="en-US" dirty="0" smtClean="0"/>
          </a:p>
        </p:txBody>
      </p:sp>
      <p:sp>
        <p:nvSpPr>
          <p:cNvPr id="16387" name="Content Placeholder 2"/>
          <p:cNvSpPr>
            <a:spLocks noGrp="1"/>
          </p:cNvSpPr>
          <p:nvPr>
            <p:ph sz="quarter" idx="1"/>
          </p:nvPr>
        </p:nvSpPr>
        <p:spPr>
          <a:xfrm>
            <a:off x="490538" y="1390650"/>
            <a:ext cx="8185150" cy="3927229"/>
          </a:xfrm>
        </p:spPr>
        <p:txBody>
          <a:bodyPr/>
          <a:lstStyle/>
          <a:p>
            <a:pPr marL="311150" indent="-311150" eaLnBrk="1" hangingPunct="1">
              <a:lnSpc>
                <a:spcPct val="90000"/>
              </a:lnSpc>
              <a:buFont typeface="Arial" charset="0"/>
              <a:buNone/>
              <a:tabLst>
                <a:tab pos="84138" algn="l"/>
              </a:tabLst>
            </a:pPr>
            <a:r>
              <a:rPr lang="el-GR" altLang="en-US" sz="2800" b="1" dirty="0" smtClean="0"/>
              <a:t>Βα</a:t>
            </a:r>
            <a:r>
              <a:rPr lang="en-US" altLang="en-US" sz="2800" b="1" dirty="0" smtClean="0"/>
              <a:t>σ</a:t>
            </a:r>
            <a:r>
              <a:rPr lang="el-GR" altLang="en-US" sz="2800" b="1" dirty="0" smtClean="0"/>
              <a:t>ικά ερωτήματα για τη στρατηγική θέση:</a:t>
            </a:r>
            <a:endParaRPr lang="en-GB" altLang="en-US" sz="2800" b="1" dirty="0" smtClean="0"/>
          </a:p>
          <a:p>
            <a:pPr marL="311150" indent="-311150" eaLnBrk="1" hangingPunct="1">
              <a:lnSpc>
                <a:spcPct val="90000"/>
              </a:lnSpc>
              <a:tabLst>
                <a:tab pos="84138" algn="l"/>
              </a:tabLst>
            </a:pPr>
            <a:r>
              <a:rPr lang="el-GR" altLang="en-US" sz="2800" dirty="0" smtClean="0"/>
              <a:t>Ποιες είναι οι </a:t>
            </a:r>
            <a:r>
              <a:rPr lang="el-GR" altLang="en-US" sz="2800" b="1" dirty="0" smtClean="0"/>
              <a:t>ευκαιρίες</a:t>
            </a:r>
            <a:r>
              <a:rPr lang="el-GR" altLang="en-US" sz="2800" dirty="0" smtClean="0"/>
              <a:t> και οι </a:t>
            </a:r>
            <a:r>
              <a:rPr lang="el-GR" altLang="en-US" sz="2800" b="1" dirty="0" smtClean="0"/>
              <a:t>απειλές</a:t>
            </a:r>
            <a:r>
              <a:rPr lang="el-GR" altLang="en-US" sz="2800" dirty="0" smtClean="0"/>
              <a:t> του εξωτερικού περιβάλλοντος;</a:t>
            </a:r>
            <a:endParaRPr lang="en-GB" altLang="en-US" sz="2800" dirty="0" smtClean="0"/>
          </a:p>
          <a:p>
            <a:pPr marL="311150" indent="-311150" eaLnBrk="1" hangingPunct="1">
              <a:lnSpc>
                <a:spcPct val="90000"/>
              </a:lnSpc>
              <a:tabLst>
                <a:tab pos="84138" algn="l"/>
              </a:tabLst>
            </a:pPr>
            <a:r>
              <a:rPr lang="el-GR" altLang="en-US" sz="2800" dirty="0" smtClean="0"/>
              <a:t>Ποιες είναι οι </a:t>
            </a:r>
            <a:r>
              <a:rPr lang="el-GR" altLang="en-US" sz="2800" b="1" dirty="0" smtClean="0"/>
              <a:t>αδυναμίες</a:t>
            </a:r>
            <a:r>
              <a:rPr lang="el-GR" altLang="en-US" sz="2800" dirty="0" smtClean="0"/>
              <a:t> και οι </a:t>
            </a:r>
            <a:r>
              <a:rPr lang="el-GR" altLang="en-US" sz="2800" b="1" dirty="0" smtClean="0"/>
              <a:t>δυνατότητες</a:t>
            </a:r>
            <a:r>
              <a:rPr lang="el-GR" altLang="en-US" sz="2800" dirty="0" smtClean="0"/>
              <a:t> του οργαν</a:t>
            </a:r>
            <a:r>
              <a:rPr lang="en-US" altLang="en-US" sz="2800" dirty="0" smtClean="0"/>
              <a:t>ι</a:t>
            </a:r>
            <a:r>
              <a:rPr lang="el-GR" altLang="en-US" sz="2800" dirty="0" smtClean="0"/>
              <a:t>σμού;</a:t>
            </a:r>
            <a:endParaRPr lang="en-GB" altLang="en-US" sz="2800" i="1" dirty="0" smtClean="0"/>
          </a:p>
          <a:p>
            <a:pPr marL="311150" indent="-311150" eaLnBrk="1" hangingPunct="1">
              <a:lnSpc>
                <a:spcPct val="90000"/>
              </a:lnSpc>
              <a:tabLst>
                <a:tab pos="84138" algn="l"/>
              </a:tabLst>
            </a:pPr>
            <a:r>
              <a:rPr lang="el-GR" altLang="en-US" sz="2800" dirty="0" smtClean="0"/>
              <a:t>Ποιος είναι ο στρατηγικός σκοπός του οργανισμού;</a:t>
            </a:r>
            <a:endParaRPr lang="en-GB" altLang="en-US" sz="2800" dirty="0" smtClean="0"/>
          </a:p>
          <a:p>
            <a:pPr marL="311150" indent="-311150" eaLnBrk="1" hangingPunct="1">
              <a:lnSpc>
                <a:spcPct val="90000"/>
              </a:lnSpc>
              <a:tabLst>
                <a:tab pos="84138" algn="l"/>
              </a:tabLst>
            </a:pPr>
            <a:r>
              <a:rPr lang="el-GR" altLang="en-US" sz="2800" dirty="0" smtClean="0"/>
              <a:t>Πως ταυτίζεται η </a:t>
            </a:r>
            <a:r>
              <a:rPr lang="el-GR" altLang="en-US" sz="2800" b="1" dirty="0" smtClean="0"/>
              <a:t>κουλτούρα</a:t>
            </a:r>
            <a:r>
              <a:rPr lang="el-GR" altLang="en-US" sz="2800" dirty="0" smtClean="0"/>
              <a:t> του οργανισμο</a:t>
            </a:r>
            <a:r>
              <a:rPr lang="en-US" altLang="en-US" sz="2800" dirty="0" smtClean="0"/>
              <a:t>ύ</a:t>
            </a:r>
            <a:r>
              <a:rPr lang="el-GR" altLang="en-US" sz="2800" dirty="0" smtClean="0"/>
              <a:t> με τη στρατηγική που ακολουθεί;</a:t>
            </a:r>
            <a:endParaRPr lang="en-GB" altLang="en-US" sz="2800" dirty="0" smtClean="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250825"/>
            <a:ext cx="8229600" cy="641350"/>
          </a:xfrm>
        </p:spPr>
        <p:txBody>
          <a:bodyPr>
            <a:normAutofit fontScale="90000"/>
          </a:bodyPr>
          <a:lstStyle/>
          <a:p>
            <a:pPr eaLnBrk="1" hangingPunct="1"/>
            <a:r>
              <a:rPr lang="en-GB" altLang="en-US" dirty="0" err="1" smtClean="0"/>
              <a:t>Στρατηγικές</a:t>
            </a:r>
            <a:r>
              <a:rPr lang="en-GB" altLang="en-US" dirty="0" smtClean="0"/>
              <a:t> </a:t>
            </a:r>
            <a:r>
              <a:rPr lang="en-GB" altLang="en-US" dirty="0" err="1" smtClean="0"/>
              <a:t>επιλογές</a:t>
            </a:r>
            <a:r>
              <a:rPr lang="el-GR" altLang="en-US" dirty="0" smtClean="0"/>
              <a:t> </a:t>
            </a:r>
            <a:r>
              <a:rPr lang="en-GB" altLang="en-US" dirty="0" smtClean="0"/>
              <a:t>(1)</a:t>
            </a:r>
          </a:p>
        </p:txBody>
      </p:sp>
      <p:sp>
        <p:nvSpPr>
          <p:cNvPr id="16387" name="Content Placeholder 2"/>
          <p:cNvSpPr>
            <a:spLocks noGrp="1"/>
          </p:cNvSpPr>
          <p:nvPr>
            <p:ph sz="quarter" idx="1"/>
          </p:nvPr>
        </p:nvSpPr>
        <p:spPr>
          <a:xfrm>
            <a:off x="467544" y="1338263"/>
            <a:ext cx="8229600" cy="2835275"/>
          </a:xfrm>
        </p:spPr>
        <p:txBody>
          <a:bodyPr/>
          <a:lstStyle/>
          <a:p>
            <a:pPr eaLnBrk="1" hangingPunct="1">
              <a:buFont typeface="Arial" charset="0"/>
              <a:buNone/>
            </a:pPr>
            <a:r>
              <a:rPr lang="el-GR" altLang="en-US" sz="3000" dirty="0" smtClean="0"/>
              <a:t>Οι </a:t>
            </a:r>
            <a:r>
              <a:rPr lang="el-GR" altLang="en-US" sz="3000" b="1" dirty="0" smtClean="0"/>
              <a:t>στρατηγικές επιλογές</a:t>
            </a:r>
            <a:r>
              <a:rPr lang="el-GR" altLang="en-US" sz="3000" dirty="0" smtClean="0"/>
              <a:t> (</a:t>
            </a:r>
            <a:r>
              <a:rPr lang="el-GR" altLang="en-US" sz="3000" dirty="0" err="1" smtClean="0"/>
              <a:t>strategic</a:t>
            </a:r>
            <a:r>
              <a:rPr lang="el-GR" altLang="en-US" sz="3000" dirty="0" smtClean="0"/>
              <a:t> </a:t>
            </a:r>
            <a:r>
              <a:rPr lang="el-GR" altLang="en-US" sz="3000" dirty="0" err="1" smtClean="0"/>
              <a:t>choices</a:t>
            </a:r>
            <a:r>
              <a:rPr lang="el-GR" altLang="en-US" sz="3000" dirty="0" smtClean="0"/>
              <a:t>) περιλαμβάνουν αποφάσεις που απαντούν σε δύο βασικά ερωτήματα: (α) Σε ποιες στρατηγικές </a:t>
            </a:r>
            <a:r>
              <a:rPr lang="el-GR" altLang="en-US" sz="3000" b="1" dirty="0" smtClean="0"/>
              <a:t>κατευθύνσεις</a:t>
            </a:r>
            <a:r>
              <a:rPr lang="el-GR" altLang="en-US" sz="3000" dirty="0" smtClean="0"/>
              <a:t> θα κινηθεί ο οργανισμός; (β) Με ποιες </a:t>
            </a:r>
            <a:r>
              <a:rPr lang="el-GR" altLang="en-US" sz="3000" b="1" dirty="0" smtClean="0"/>
              <a:t>μεθόδους</a:t>
            </a:r>
            <a:r>
              <a:rPr lang="el-GR" altLang="en-US" sz="3000" dirty="0" smtClean="0"/>
              <a:t> θα υλοποιήσει κάθε στρατηγική κατεύθυνση;</a:t>
            </a:r>
            <a:endParaRPr lang="en-GB" altLang="en-US" sz="3000" dirty="0" smtClean="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250825"/>
            <a:ext cx="8229600" cy="641350"/>
          </a:xfrm>
        </p:spPr>
        <p:txBody>
          <a:bodyPr>
            <a:normAutofit fontScale="90000"/>
          </a:bodyPr>
          <a:lstStyle/>
          <a:p>
            <a:pPr eaLnBrk="1" hangingPunct="1"/>
            <a:r>
              <a:rPr lang="en-GB" altLang="en-US" smtClean="0"/>
              <a:t>Στρατηγικές επιλογές</a:t>
            </a:r>
            <a:r>
              <a:rPr lang="el-GR" altLang="en-US" smtClean="0"/>
              <a:t> </a:t>
            </a:r>
            <a:r>
              <a:rPr lang="en-US" altLang="en-US" smtClean="0"/>
              <a:t>(2)</a:t>
            </a:r>
          </a:p>
        </p:txBody>
      </p:sp>
      <p:grpSp>
        <p:nvGrpSpPr>
          <p:cNvPr id="17422" name="Group 14"/>
          <p:cNvGrpSpPr>
            <a:grpSpLocks/>
          </p:cNvGrpSpPr>
          <p:nvPr/>
        </p:nvGrpSpPr>
        <p:grpSpPr bwMode="auto">
          <a:xfrm>
            <a:off x="1331913" y="1196975"/>
            <a:ext cx="6624637" cy="5257800"/>
            <a:chOff x="839" y="755"/>
            <a:chExt cx="4173" cy="3312"/>
          </a:xfrm>
        </p:grpSpPr>
        <p:sp>
          <p:nvSpPr>
            <p:cNvPr id="17415" name="Oval 7"/>
            <p:cNvSpPr>
              <a:spLocks noChangeArrowheads="1"/>
            </p:cNvSpPr>
            <p:nvPr/>
          </p:nvSpPr>
          <p:spPr bwMode="auto">
            <a:xfrm>
              <a:off x="839" y="755"/>
              <a:ext cx="4173" cy="3312"/>
            </a:xfrm>
            <a:prstGeom prst="ellipse">
              <a:avLst/>
            </a:prstGeom>
            <a:solidFill>
              <a:schemeClr val="accent1">
                <a:alpha val="50000"/>
              </a:schemeClr>
            </a:solidFill>
            <a:ln w="9525">
              <a:solidFill>
                <a:schemeClr val="tx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7416" name="Oval 8"/>
            <p:cNvSpPr>
              <a:spLocks noChangeArrowheads="1"/>
            </p:cNvSpPr>
            <p:nvPr/>
          </p:nvSpPr>
          <p:spPr bwMode="auto">
            <a:xfrm>
              <a:off x="3515" y="1526"/>
              <a:ext cx="1316" cy="1134"/>
            </a:xfrm>
            <a:prstGeom prst="ellipse">
              <a:avLst/>
            </a:prstGeom>
            <a:solidFill>
              <a:schemeClr val="accent1"/>
            </a:solidFill>
            <a:ln w="9525" algn="ctr">
              <a:solidFill>
                <a:schemeClr val="tx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p>
              <a:pPr algn="ctr"/>
              <a:r>
                <a:rPr lang="el-GR" altLang="el-GR" b="1" dirty="0" smtClean="0"/>
                <a:t>Διεθνοποί</a:t>
              </a:r>
              <a:r>
                <a:rPr lang="en-US" altLang="el-GR" b="1" dirty="0" smtClean="0"/>
                <a:t>-</a:t>
              </a:r>
              <a:r>
                <a:rPr lang="el-GR" altLang="el-GR" b="1" dirty="0" smtClean="0"/>
                <a:t>ηση</a:t>
              </a:r>
              <a:endParaRPr lang="el-GR" altLang="el-GR" b="1" dirty="0"/>
            </a:p>
          </p:txBody>
        </p:sp>
        <p:sp>
          <p:nvSpPr>
            <p:cNvPr id="17417" name="Oval 9"/>
            <p:cNvSpPr>
              <a:spLocks noChangeArrowheads="1"/>
            </p:cNvSpPr>
            <p:nvPr/>
          </p:nvSpPr>
          <p:spPr bwMode="auto">
            <a:xfrm>
              <a:off x="1066" y="1390"/>
              <a:ext cx="1316" cy="1134"/>
            </a:xfrm>
            <a:prstGeom prst="ellipse">
              <a:avLst/>
            </a:prstGeom>
            <a:solidFill>
              <a:schemeClr val="accent1"/>
            </a:solidFill>
            <a:ln w="9525" algn="ctr">
              <a:solidFill>
                <a:schemeClr val="tx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p>
              <a:pPr algn="ctr"/>
              <a:r>
                <a:rPr lang="el-GR" altLang="el-GR" b="1"/>
                <a:t>Εταιρική στρατηγική</a:t>
              </a:r>
            </a:p>
          </p:txBody>
        </p:sp>
        <p:sp>
          <p:nvSpPr>
            <p:cNvPr id="17418" name="Oval 10"/>
            <p:cNvSpPr>
              <a:spLocks noChangeArrowheads="1"/>
            </p:cNvSpPr>
            <p:nvPr/>
          </p:nvSpPr>
          <p:spPr bwMode="auto">
            <a:xfrm>
              <a:off x="2291" y="848"/>
              <a:ext cx="1316" cy="1134"/>
            </a:xfrm>
            <a:prstGeom prst="ellipse">
              <a:avLst/>
            </a:prstGeom>
            <a:solidFill>
              <a:schemeClr val="accent1"/>
            </a:solidFill>
            <a:ln w="9525">
              <a:solidFill>
                <a:schemeClr val="tx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p>
              <a:pPr algn="ctr"/>
              <a:r>
                <a:rPr lang="el-GR" altLang="el-GR" b="1"/>
                <a:t>Ανταγωνι-στική στρατηγική</a:t>
              </a:r>
            </a:p>
          </p:txBody>
        </p:sp>
        <p:sp>
          <p:nvSpPr>
            <p:cNvPr id="17419" name="Oval 11"/>
            <p:cNvSpPr>
              <a:spLocks noChangeArrowheads="1"/>
            </p:cNvSpPr>
            <p:nvPr/>
          </p:nvSpPr>
          <p:spPr bwMode="auto">
            <a:xfrm>
              <a:off x="1519" y="2660"/>
              <a:ext cx="1316" cy="1134"/>
            </a:xfrm>
            <a:prstGeom prst="ellipse">
              <a:avLst/>
            </a:prstGeom>
            <a:solidFill>
              <a:schemeClr val="accent1"/>
            </a:solidFill>
            <a:ln w="9525" algn="ctr">
              <a:solidFill>
                <a:schemeClr val="tx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p>
              <a:pPr algn="ctr"/>
              <a:r>
                <a:rPr lang="el-GR" altLang="el-GR" b="1"/>
                <a:t>Καινοτομία</a:t>
              </a:r>
            </a:p>
          </p:txBody>
        </p:sp>
        <p:sp>
          <p:nvSpPr>
            <p:cNvPr id="17420" name="Text Box 12"/>
            <p:cNvSpPr txBox="1">
              <a:spLocks noChangeArrowheads="1"/>
            </p:cNvSpPr>
            <p:nvPr/>
          </p:nvSpPr>
          <p:spPr bwMode="auto">
            <a:xfrm>
              <a:off x="2426" y="2205"/>
              <a:ext cx="1044" cy="44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altLang="en-US" sz="2000" b="1"/>
                <a:t>Στρατηγικές επιλογές</a:t>
              </a:r>
              <a:endParaRPr lang="el-GR" altLang="el-GR" sz="2000" b="1"/>
            </a:p>
          </p:txBody>
        </p:sp>
        <p:sp>
          <p:nvSpPr>
            <p:cNvPr id="17421" name="Oval 13"/>
            <p:cNvSpPr>
              <a:spLocks noChangeArrowheads="1"/>
            </p:cNvSpPr>
            <p:nvPr/>
          </p:nvSpPr>
          <p:spPr bwMode="auto">
            <a:xfrm>
              <a:off x="2925" y="2660"/>
              <a:ext cx="1316" cy="1134"/>
            </a:xfrm>
            <a:prstGeom prst="ellipse">
              <a:avLst/>
            </a:prstGeom>
            <a:solidFill>
              <a:schemeClr val="accent1"/>
            </a:solidFill>
            <a:ln w="9525" algn="ctr">
              <a:solidFill>
                <a:schemeClr val="tx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p>
              <a:pPr algn="ctr"/>
              <a:r>
                <a:rPr lang="el-GR" altLang="el-GR" b="1"/>
                <a:t>Εξαγορές και συμμαχίες</a:t>
              </a:r>
            </a:p>
          </p:txBody>
        </p:sp>
      </p:gr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Title 1"/>
          <p:cNvSpPr>
            <a:spLocks noGrp="1"/>
          </p:cNvSpPr>
          <p:nvPr>
            <p:ph type="title"/>
          </p:nvPr>
        </p:nvSpPr>
        <p:spPr>
          <a:xfrm>
            <a:off x="457200" y="250825"/>
            <a:ext cx="8229600" cy="641350"/>
          </a:xfrm>
        </p:spPr>
        <p:txBody>
          <a:bodyPr>
            <a:normAutofit fontScale="90000"/>
          </a:bodyPr>
          <a:lstStyle/>
          <a:p>
            <a:pPr eaLnBrk="1" hangingPunct="1"/>
            <a:r>
              <a:rPr lang="en-GB" altLang="en-US" smtClean="0"/>
              <a:t>Στρατηγικές επιλογές</a:t>
            </a:r>
            <a:r>
              <a:rPr lang="el-GR" altLang="en-US" smtClean="0"/>
              <a:t> </a:t>
            </a:r>
            <a:r>
              <a:rPr lang="en-GB" altLang="en-US" smtClean="0"/>
              <a:t>(3)</a:t>
            </a:r>
          </a:p>
        </p:txBody>
      </p:sp>
      <p:sp>
        <p:nvSpPr>
          <p:cNvPr id="18435" name="Content Placeholder 2"/>
          <p:cNvSpPr>
            <a:spLocks noGrp="1"/>
          </p:cNvSpPr>
          <p:nvPr>
            <p:ph sz="quarter" idx="1"/>
          </p:nvPr>
        </p:nvSpPr>
        <p:spPr>
          <a:xfrm>
            <a:off x="296416" y="1340768"/>
            <a:ext cx="8740080" cy="5176802"/>
          </a:xfrm>
        </p:spPr>
        <p:txBody>
          <a:bodyPr/>
          <a:lstStyle/>
          <a:p>
            <a:pPr marL="282575" indent="-282575" eaLnBrk="1" hangingPunct="1">
              <a:lnSpc>
                <a:spcPct val="90000"/>
              </a:lnSpc>
              <a:buFont typeface="Arial" charset="0"/>
              <a:buNone/>
            </a:pPr>
            <a:r>
              <a:rPr lang="el-GR" altLang="el-GR" sz="2800" b="1" i="1" dirty="0" smtClean="0"/>
              <a:t>Βασικά ερωτήματα για τις στρατηγικές επιλογές:</a:t>
            </a:r>
            <a:endParaRPr lang="en-GB" altLang="el-GR" sz="2800" b="1" i="1" dirty="0" smtClean="0"/>
          </a:p>
          <a:p>
            <a:pPr marL="282575" indent="-282575" eaLnBrk="1" hangingPunct="1">
              <a:lnSpc>
                <a:spcPct val="90000"/>
              </a:lnSpc>
              <a:buFont typeface="Arial" charset="0"/>
              <a:buNone/>
            </a:pPr>
            <a:r>
              <a:rPr lang="en-GB" altLang="el-GR" sz="2800" dirty="0" smtClean="0"/>
              <a:t>• </a:t>
            </a:r>
            <a:r>
              <a:rPr lang="el-GR" altLang="el-GR" sz="2800" dirty="0" smtClean="0"/>
              <a:t>Ποια μέθοδος θα χρησιμοποιηθεί προκειμένου να ανταγωνιστεί η επιχείρηση σε κάθε συγκεκριμένη αγορά ή κλάδο;</a:t>
            </a:r>
            <a:endParaRPr lang="en-GB" altLang="el-GR" sz="2800" dirty="0" smtClean="0"/>
          </a:p>
          <a:p>
            <a:pPr marL="282575" indent="-282575" eaLnBrk="1" hangingPunct="1">
              <a:lnSpc>
                <a:spcPct val="90000"/>
              </a:lnSpc>
              <a:buFont typeface="Arial" charset="0"/>
              <a:buNone/>
            </a:pPr>
            <a:r>
              <a:rPr lang="en-GB" altLang="el-GR" sz="2800" dirty="0" smtClean="0"/>
              <a:t>• </a:t>
            </a:r>
            <a:r>
              <a:rPr lang="el-GR" altLang="el-GR" sz="2800" dirty="0" smtClean="0"/>
              <a:t>Ποιες νέες επιχειρηματικές δραστηριότητες πρέπει να προστεθούν στο εταιρικό χαρτοφυλάκιο;</a:t>
            </a:r>
            <a:endParaRPr lang="en-GB" altLang="el-GR" sz="2800" dirty="0" smtClean="0"/>
          </a:p>
          <a:p>
            <a:pPr marL="282575" indent="-282575" eaLnBrk="1" hangingPunct="1">
              <a:lnSpc>
                <a:spcPct val="90000"/>
              </a:lnSpc>
              <a:buFont typeface="Arial" charset="0"/>
              <a:buNone/>
            </a:pPr>
            <a:r>
              <a:rPr lang="en-GB" altLang="el-GR" sz="2800" dirty="0" smtClean="0"/>
              <a:t>• </a:t>
            </a:r>
            <a:r>
              <a:rPr lang="el-GR" altLang="el-GR" sz="2800" dirty="0" smtClean="0"/>
              <a:t>Σε ποιες διεθνείς αγορές θα πρέπει να επεκταθεί ο οργανισμός;</a:t>
            </a:r>
            <a:endParaRPr lang="en-GB" altLang="el-GR" sz="2800" dirty="0" smtClean="0"/>
          </a:p>
          <a:p>
            <a:pPr marL="282575" indent="-282575" eaLnBrk="1" hangingPunct="1">
              <a:lnSpc>
                <a:spcPct val="90000"/>
              </a:lnSpc>
              <a:buFont typeface="Arial" charset="0"/>
              <a:buNone/>
            </a:pPr>
            <a:r>
              <a:rPr lang="en-GB" altLang="el-GR" sz="2800" dirty="0" smtClean="0"/>
              <a:t>• </a:t>
            </a:r>
            <a:r>
              <a:rPr lang="el-GR" altLang="el-GR" sz="2800" dirty="0" smtClean="0"/>
              <a:t>Καινοτομεί σε ικανοποιητικό βαθμό ο οργανισμός;</a:t>
            </a:r>
            <a:endParaRPr lang="en-GB" altLang="el-GR" sz="2800" dirty="0" smtClean="0"/>
          </a:p>
          <a:p>
            <a:pPr marL="282575" indent="-282575" eaLnBrk="1" hangingPunct="1">
              <a:lnSpc>
                <a:spcPct val="90000"/>
              </a:lnSpc>
              <a:buFont typeface="Arial" charset="0"/>
              <a:buNone/>
            </a:pPr>
            <a:r>
              <a:rPr lang="en-GB" altLang="el-GR" sz="2800" dirty="0" smtClean="0"/>
              <a:t>• </a:t>
            </a:r>
            <a:r>
              <a:rPr lang="el-GR" altLang="el-GR" sz="2800" dirty="0" smtClean="0"/>
              <a:t>Θα πρέπει ο οργανισμός να εξαγοράσει άλλες εταιρείες, να δημιουργήσει συμμαχίες ή να προχωρήσει μόνος;</a:t>
            </a:r>
            <a:endParaRPr lang="en-GB" altLang="el-GR" sz="2800" dirty="0"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2057400"/>
            <a:ext cx="6400800" cy="1600200"/>
          </a:xfrm>
        </p:spPr>
        <p:txBody>
          <a:bodyPr>
            <a:normAutofit/>
          </a:bodyPr>
          <a:lstStyle/>
          <a:p>
            <a:r>
              <a:rPr lang="el-GR" sz="3600" dirty="0" smtClean="0">
                <a:solidFill>
                  <a:srgbClr val="C00000"/>
                </a:solidFill>
              </a:rPr>
              <a:t>Κεφάλαιο 1</a:t>
            </a:r>
            <a:endParaRPr lang="en-US" sz="3600" dirty="0" smtClean="0">
              <a:solidFill>
                <a:srgbClr val="C00000"/>
              </a:solidFill>
            </a:endParaRPr>
          </a:p>
          <a:p>
            <a:r>
              <a:rPr lang="el-GR" altLang="en-US" sz="3600" dirty="0" smtClean="0">
                <a:solidFill>
                  <a:srgbClr val="C00000"/>
                </a:solidFill>
                <a:cs typeface="Arial" charset="0"/>
              </a:rPr>
              <a:t>Εισαγωγή στη στρατηγική</a:t>
            </a:r>
            <a:endParaRPr lang="en-US" sz="3600" dirty="0">
              <a:solidFill>
                <a:srgbClr val="C00000"/>
              </a:solidFill>
            </a:endParaRPr>
          </a:p>
        </p:txBody>
      </p:sp>
      <p:sp>
        <p:nvSpPr>
          <p:cNvPr id="2" name="Title 1"/>
          <p:cNvSpPr>
            <a:spLocks noGrp="1"/>
          </p:cNvSpPr>
          <p:nvPr>
            <p:ph type="ctrTitle"/>
          </p:nvPr>
        </p:nvSpPr>
        <p:spPr>
          <a:xfrm>
            <a:off x="5092337" y="5486400"/>
            <a:ext cx="4038600" cy="1143000"/>
          </a:xfrm>
        </p:spPr>
        <p:txBody>
          <a:bodyPr/>
          <a:lstStyle/>
          <a:p>
            <a:r>
              <a:rPr lang="en-US" dirty="0" smtClean="0"/>
              <a:t>Chapter 2</a:t>
            </a:r>
            <a:endParaRPr lang="en-US" dirty="0"/>
          </a:p>
        </p:txBody>
      </p:sp>
    </p:spTree>
    <p:extLst>
      <p:ext uri="{BB962C8B-B14F-4D97-AF65-F5344CB8AC3E}">
        <p14:creationId xmlns="" xmlns:p14="http://schemas.microsoft.com/office/powerpoint/2010/main" val="206958873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250825"/>
            <a:ext cx="8229600" cy="641350"/>
          </a:xfrm>
        </p:spPr>
        <p:txBody>
          <a:bodyPr>
            <a:normAutofit fontScale="90000"/>
          </a:bodyPr>
          <a:lstStyle/>
          <a:p>
            <a:pPr eaLnBrk="1" hangingPunct="1"/>
            <a:r>
              <a:rPr lang="en-GB" altLang="en-US" smtClean="0"/>
              <a:t>Στρατηγική στην πράξη</a:t>
            </a:r>
            <a:r>
              <a:rPr lang="el-GR" altLang="en-US" smtClean="0"/>
              <a:t> </a:t>
            </a:r>
            <a:r>
              <a:rPr lang="en-GB" altLang="en-US" smtClean="0"/>
              <a:t>(1)</a:t>
            </a:r>
          </a:p>
        </p:txBody>
      </p:sp>
      <p:sp>
        <p:nvSpPr>
          <p:cNvPr id="19459" name="Content Placeholder 2"/>
          <p:cNvSpPr>
            <a:spLocks noGrp="1"/>
          </p:cNvSpPr>
          <p:nvPr>
            <p:ph sz="quarter" idx="1"/>
          </p:nvPr>
        </p:nvSpPr>
        <p:spPr>
          <a:xfrm>
            <a:off x="509588" y="1341438"/>
            <a:ext cx="8229600" cy="2470150"/>
          </a:xfrm>
        </p:spPr>
        <p:txBody>
          <a:bodyPr/>
          <a:lstStyle/>
          <a:p>
            <a:pPr marL="0" indent="0" eaLnBrk="1" hangingPunct="1">
              <a:buFont typeface="Arial" charset="0"/>
              <a:buNone/>
            </a:pPr>
            <a:r>
              <a:rPr lang="el-GR" altLang="en-US" sz="3000" dirty="0" smtClean="0"/>
              <a:t>Η </a:t>
            </a:r>
            <a:r>
              <a:rPr lang="el-GR" altLang="en-US" sz="3000" b="1" dirty="0" smtClean="0"/>
              <a:t>στρατηγική στην πράξη</a:t>
            </a:r>
            <a:r>
              <a:rPr lang="el-GR" altLang="en-US" sz="3000" dirty="0" smtClean="0"/>
              <a:t> ασχολείται με την πρακτική εφαρμογή των στρατηγικών κατευθύνσεων που έχουν επιλεγεί.</a:t>
            </a:r>
          </a:p>
          <a:p>
            <a:pPr marL="0" indent="0" eaLnBrk="1" hangingPunct="1">
              <a:buFont typeface="Arial" charset="0"/>
              <a:buNone/>
            </a:pPr>
            <a:r>
              <a:rPr lang="el-GR" altLang="en-US" sz="3000" dirty="0" smtClean="0"/>
              <a:t>Η έμ</a:t>
            </a:r>
            <a:r>
              <a:rPr lang="en-US" altLang="en-US" sz="3000" dirty="0" smtClean="0"/>
              <a:t>φ</a:t>
            </a:r>
            <a:r>
              <a:rPr lang="el-GR" altLang="en-US" sz="3000" dirty="0" smtClean="0"/>
              <a:t>αση δίνεται στα πρακτικά ζητήματα της διοίκησης.</a:t>
            </a:r>
            <a:endParaRPr lang="en-GB" altLang="en-US" sz="3000" dirty="0" smtClean="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250825"/>
            <a:ext cx="8229600" cy="641350"/>
          </a:xfrm>
        </p:spPr>
        <p:txBody>
          <a:bodyPr>
            <a:normAutofit fontScale="90000"/>
          </a:bodyPr>
          <a:lstStyle/>
          <a:p>
            <a:pPr eaLnBrk="1" hangingPunct="1"/>
            <a:r>
              <a:rPr lang="en-GB" altLang="en-US" dirty="0" err="1" smtClean="0"/>
              <a:t>Στρατηγική</a:t>
            </a:r>
            <a:r>
              <a:rPr lang="en-GB" altLang="en-US" dirty="0" smtClean="0"/>
              <a:t> </a:t>
            </a:r>
            <a:r>
              <a:rPr lang="en-GB" altLang="en-US" dirty="0" err="1" smtClean="0"/>
              <a:t>στην</a:t>
            </a:r>
            <a:r>
              <a:rPr lang="en-GB" altLang="en-US" dirty="0" smtClean="0"/>
              <a:t> </a:t>
            </a:r>
            <a:r>
              <a:rPr lang="en-GB" altLang="en-US" dirty="0" err="1" smtClean="0"/>
              <a:t>πράξη</a:t>
            </a:r>
            <a:r>
              <a:rPr lang="el-GR" altLang="en-US" dirty="0" smtClean="0"/>
              <a:t> </a:t>
            </a:r>
            <a:r>
              <a:rPr lang="en-US" altLang="en-US" dirty="0" smtClean="0"/>
              <a:t>(2)</a:t>
            </a:r>
          </a:p>
        </p:txBody>
      </p:sp>
      <p:grpSp>
        <p:nvGrpSpPr>
          <p:cNvPr id="20486" name="Group 6"/>
          <p:cNvGrpSpPr>
            <a:grpSpLocks/>
          </p:cNvGrpSpPr>
          <p:nvPr/>
        </p:nvGrpSpPr>
        <p:grpSpPr bwMode="auto">
          <a:xfrm>
            <a:off x="1331913" y="1196975"/>
            <a:ext cx="6624637" cy="5257800"/>
            <a:chOff x="839" y="755"/>
            <a:chExt cx="4173" cy="3312"/>
          </a:xfrm>
        </p:grpSpPr>
        <p:sp>
          <p:nvSpPr>
            <p:cNvPr id="20487" name="Oval 7"/>
            <p:cNvSpPr>
              <a:spLocks noChangeArrowheads="1"/>
            </p:cNvSpPr>
            <p:nvPr/>
          </p:nvSpPr>
          <p:spPr bwMode="auto">
            <a:xfrm>
              <a:off x="839" y="755"/>
              <a:ext cx="4173" cy="3312"/>
            </a:xfrm>
            <a:prstGeom prst="ellipse">
              <a:avLst/>
            </a:prstGeom>
            <a:solidFill>
              <a:schemeClr val="accent1">
                <a:alpha val="50000"/>
              </a:schemeClr>
            </a:solidFill>
            <a:ln w="9525">
              <a:solidFill>
                <a:schemeClr val="tx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20488" name="Oval 8"/>
            <p:cNvSpPr>
              <a:spLocks noChangeArrowheads="1"/>
            </p:cNvSpPr>
            <p:nvPr/>
          </p:nvSpPr>
          <p:spPr bwMode="auto">
            <a:xfrm>
              <a:off x="3515" y="1526"/>
              <a:ext cx="1316" cy="1134"/>
            </a:xfrm>
            <a:prstGeom prst="ellipse">
              <a:avLst/>
            </a:prstGeom>
            <a:solidFill>
              <a:schemeClr val="accent1"/>
            </a:solidFill>
            <a:ln w="9525" algn="ctr">
              <a:solidFill>
                <a:schemeClr val="tx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p>
              <a:pPr algn="ctr"/>
              <a:r>
                <a:rPr lang="el-GR" altLang="el-GR" b="1" dirty="0"/>
                <a:t>Οργάνωση / δομή</a:t>
              </a:r>
            </a:p>
          </p:txBody>
        </p:sp>
        <p:sp>
          <p:nvSpPr>
            <p:cNvPr id="20489" name="Oval 9"/>
            <p:cNvSpPr>
              <a:spLocks noChangeArrowheads="1"/>
            </p:cNvSpPr>
            <p:nvPr/>
          </p:nvSpPr>
          <p:spPr bwMode="auto">
            <a:xfrm>
              <a:off x="1066" y="1390"/>
              <a:ext cx="1316" cy="1134"/>
            </a:xfrm>
            <a:prstGeom prst="ellipse">
              <a:avLst/>
            </a:prstGeom>
            <a:solidFill>
              <a:schemeClr val="accent1"/>
            </a:solidFill>
            <a:ln w="9525" algn="ctr">
              <a:solidFill>
                <a:schemeClr val="tx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p>
              <a:pPr algn="ctr"/>
              <a:r>
                <a:rPr lang="el-GR" altLang="el-GR" b="1"/>
                <a:t>Διαδικασίες</a:t>
              </a:r>
            </a:p>
          </p:txBody>
        </p:sp>
        <p:sp>
          <p:nvSpPr>
            <p:cNvPr id="20490" name="Oval 10"/>
            <p:cNvSpPr>
              <a:spLocks noChangeArrowheads="1"/>
            </p:cNvSpPr>
            <p:nvPr/>
          </p:nvSpPr>
          <p:spPr bwMode="auto">
            <a:xfrm>
              <a:off x="2291" y="848"/>
              <a:ext cx="1405" cy="1134"/>
            </a:xfrm>
            <a:prstGeom prst="ellipse">
              <a:avLst/>
            </a:prstGeom>
            <a:solidFill>
              <a:schemeClr val="accent1"/>
            </a:solidFill>
            <a:ln w="9525">
              <a:solidFill>
                <a:schemeClr val="tx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p>
              <a:pPr algn="ctr"/>
              <a:r>
                <a:rPr lang="el-GR" altLang="el-GR" b="1" dirty="0"/>
                <a:t>Αξιολόγηση</a:t>
              </a:r>
            </a:p>
          </p:txBody>
        </p:sp>
        <p:sp>
          <p:nvSpPr>
            <p:cNvPr id="20491" name="Oval 11"/>
            <p:cNvSpPr>
              <a:spLocks noChangeArrowheads="1"/>
            </p:cNvSpPr>
            <p:nvPr/>
          </p:nvSpPr>
          <p:spPr bwMode="auto">
            <a:xfrm>
              <a:off x="1519" y="2660"/>
              <a:ext cx="1316" cy="1134"/>
            </a:xfrm>
            <a:prstGeom prst="ellipse">
              <a:avLst/>
            </a:prstGeom>
            <a:solidFill>
              <a:schemeClr val="accent1"/>
            </a:solidFill>
            <a:ln w="9525" algn="ctr">
              <a:solidFill>
                <a:schemeClr val="tx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p>
              <a:pPr algn="ctr"/>
              <a:r>
                <a:rPr lang="el-GR" altLang="el-GR" b="1"/>
                <a:t>Αλλαγή</a:t>
              </a:r>
            </a:p>
          </p:txBody>
        </p:sp>
        <p:sp>
          <p:nvSpPr>
            <p:cNvPr id="20492" name="Text Box 12"/>
            <p:cNvSpPr txBox="1">
              <a:spLocks noChangeArrowheads="1"/>
            </p:cNvSpPr>
            <p:nvPr/>
          </p:nvSpPr>
          <p:spPr bwMode="auto">
            <a:xfrm>
              <a:off x="2426" y="2205"/>
              <a:ext cx="1044" cy="44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altLang="en-US" sz="2000" b="1"/>
                <a:t>Στρατηγική στην πράξη</a:t>
              </a:r>
              <a:endParaRPr lang="el-GR" altLang="el-GR" sz="2000" b="1"/>
            </a:p>
          </p:txBody>
        </p:sp>
        <p:sp>
          <p:nvSpPr>
            <p:cNvPr id="20493" name="Oval 13"/>
            <p:cNvSpPr>
              <a:spLocks noChangeArrowheads="1"/>
            </p:cNvSpPr>
            <p:nvPr/>
          </p:nvSpPr>
          <p:spPr bwMode="auto">
            <a:xfrm>
              <a:off x="2925" y="2660"/>
              <a:ext cx="1316" cy="1134"/>
            </a:xfrm>
            <a:prstGeom prst="ellipse">
              <a:avLst/>
            </a:prstGeom>
            <a:solidFill>
              <a:schemeClr val="accent1"/>
            </a:solidFill>
            <a:ln w="9525" algn="ctr">
              <a:solidFill>
                <a:schemeClr val="tx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p>
              <a:pPr algn="ctr"/>
              <a:r>
                <a:rPr lang="el-GR" altLang="el-GR" b="1"/>
                <a:t>Πρακτικές</a:t>
              </a:r>
            </a:p>
          </p:txBody>
        </p:sp>
      </p:gr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7" name="Rectangle 2"/>
          <p:cNvSpPr>
            <a:spLocks noGrp="1" noChangeArrowheads="1"/>
          </p:cNvSpPr>
          <p:nvPr>
            <p:ph type="title"/>
          </p:nvPr>
        </p:nvSpPr>
        <p:spPr>
          <a:xfrm>
            <a:off x="457200" y="250825"/>
            <a:ext cx="8229600" cy="641350"/>
          </a:xfrm>
        </p:spPr>
        <p:txBody>
          <a:bodyPr>
            <a:normAutofit fontScale="90000"/>
          </a:bodyPr>
          <a:lstStyle/>
          <a:p>
            <a:pPr eaLnBrk="1" hangingPunct="1"/>
            <a:r>
              <a:rPr lang="en-GB" altLang="en-US" dirty="0" err="1" smtClean="0"/>
              <a:t>Στρατηγική</a:t>
            </a:r>
            <a:r>
              <a:rPr lang="en-GB" altLang="en-US" dirty="0" smtClean="0"/>
              <a:t> </a:t>
            </a:r>
            <a:r>
              <a:rPr lang="en-GB" altLang="en-US" dirty="0" err="1" smtClean="0"/>
              <a:t>στην</a:t>
            </a:r>
            <a:r>
              <a:rPr lang="en-GB" altLang="en-US" dirty="0" smtClean="0"/>
              <a:t> </a:t>
            </a:r>
            <a:r>
              <a:rPr lang="en-GB" altLang="en-US" dirty="0" err="1" smtClean="0"/>
              <a:t>πράξη</a:t>
            </a:r>
            <a:r>
              <a:rPr lang="el-GR" altLang="en-US" dirty="0" smtClean="0"/>
              <a:t> </a:t>
            </a:r>
            <a:r>
              <a:rPr lang="en-US" altLang="en-US" dirty="0" smtClean="0"/>
              <a:t>(3)</a:t>
            </a:r>
          </a:p>
        </p:txBody>
      </p:sp>
      <p:sp>
        <p:nvSpPr>
          <p:cNvPr id="3" name="Content Placeholder 2"/>
          <p:cNvSpPr>
            <a:spLocks noGrp="1"/>
          </p:cNvSpPr>
          <p:nvPr>
            <p:ph sz="quarter" idx="1"/>
          </p:nvPr>
        </p:nvSpPr>
        <p:spPr>
          <a:xfrm>
            <a:off x="251520" y="1196975"/>
            <a:ext cx="8713093" cy="5192713"/>
          </a:xfrm>
        </p:spPr>
        <p:txBody>
          <a:bodyPr>
            <a:noAutofit/>
          </a:bodyPr>
          <a:lstStyle/>
          <a:p>
            <a:pPr marL="282575" indent="-282575" eaLnBrk="1" hangingPunct="1">
              <a:lnSpc>
                <a:spcPct val="80000"/>
              </a:lnSpc>
              <a:buFont typeface="Arial" charset="0"/>
              <a:buNone/>
            </a:pPr>
            <a:r>
              <a:rPr lang="el-GR" altLang="el-GR" sz="2800" b="1" i="1" dirty="0" smtClean="0"/>
              <a:t>Βασικά ερωτήματα για τη στρατηγική στην πράξη:</a:t>
            </a:r>
            <a:endParaRPr lang="en-GB" altLang="el-GR" sz="2800" b="1" i="1" dirty="0" smtClean="0"/>
          </a:p>
          <a:p>
            <a:pPr marL="282575" indent="-282575" eaLnBrk="1" hangingPunct="1">
              <a:lnSpc>
                <a:spcPct val="110000"/>
              </a:lnSpc>
            </a:pPr>
            <a:r>
              <a:rPr lang="el-GR" altLang="el-GR" sz="2400" dirty="0" smtClean="0"/>
              <a:t>Ποιες στρατηγικές είναι </a:t>
            </a:r>
            <a:r>
              <a:rPr lang="el-GR" altLang="el-GR" sz="2400" b="1" dirty="0" smtClean="0"/>
              <a:t>κατάλληλες, αποδεκτές και εφικτές</a:t>
            </a:r>
            <a:r>
              <a:rPr lang="el-GR" altLang="el-GR" sz="2400" dirty="0" smtClean="0"/>
              <a:t>;</a:t>
            </a:r>
            <a:endParaRPr lang="en-GB" altLang="el-GR" sz="2400" dirty="0" smtClean="0"/>
          </a:p>
          <a:p>
            <a:pPr marL="282575" indent="-282575" eaLnBrk="1" hangingPunct="1">
              <a:lnSpc>
                <a:spcPct val="110000"/>
              </a:lnSpc>
            </a:pPr>
            <a:r>
              <a:rPr lang="el-GR" altLang="el-GR" sz="2400" dirty="0" smtClean="0"/>
              <a:t>Ποια </a:t>
            </a:r>
            <a:r>
              <a:rPr lang="el-GR" altLang="el-GR" sz="2400" b="1" dirty="0" smtClean="0"/>
              <a:t>διαδικασία λήψης στρατηγικών αποφάσεων</a:t>
            </a:r>
            <a:r>
              <a:rPr lang="el-GR" altLang="el-GR" sz="2400" dirty="0" smtClean="0"/>
              <a:t> απαιτείται;</a:t>
            </a:r>
            <a:endParaRPr lang="en-GB" altLang="el-GR" sz="2400" dirty="0" smtClean="0"/>
          </a:p>
          <a:p>
            <a:pPr marL="282575" indent="-282575" eaLnBrk="1" hangingPunct="1">
              <a:lnSpc>
                <a:spcPct val="110000"/>
              </a:lnSpc>
            </a:pPr>
            <a:r>
              <a:rPr lang="el-GR" altLang="el-GR" sz="2400" dirty="0" smtClean="0"/>
              <a:t>Ποια είναι η απαιτούμενη </a:t>
            </a:r>
            <a:r>
              <a:rPr lang="el-GR" altLang="el-GR" sz="2400" b="1" dirty="0" smtClean="0"/>
              <a:t>οργανωτική δομή</a:t>
            </a:r>
            <a:r>
              <a:rPr lang="el-GR" altLang="el-GR" sz="2400" dirty="0" smtClean="0"/>
              <a:t> και ποια τα κατάλληλα </a:t>
            </a:r>
            <a:r>
              <a:rPr lang="el-GR" altLang="el-GR" sz="2400" b="1" dirty="0" smtClean="0"/>
              <a:t>συστήματα</a:t>
            </a:r>
            <a:r>
              <a:rPr lang="el-GR" altLang="el-GR" sz="2400" dirty="0" smtClean="0"/>
              <a:t>;</a:t>
            </a:r>
            <a:endParaRPr lang="en-GB" altLang="el-GR" sz="2400" dirty="0" smtClean="0"/>
          </a:p>
          <a:p>
            <a:pPr marL="282575" indent="-282575" eaLnBrk="1" hangingPunct="1">
              <a:lnSpc>
                <a:spcPct val="110000"/>
              </a:lnSpc>
            </a:pPr>
            <a:r>
              <a:rPr lang="el-GR" altLang="el-GR" sz="2400" dirty="0" smtClean="0"/>
              <a:t>Πως θα πρέπει ο οργανισμός να </a:t>
            </a:r>
            <a:r>
              <a:rPr lang="el-GR" altLang="el-GR" sz="2400" b="1" dirty="0" smtClean="0"/>
              <a:t>διαχειριστεί την αλλαγή</a:t>
            </a:r>
            <a:r>
              <a:rPr lang="el-GR" altLang="el-GR" sz="2400" dirty="0" smtClean="0"/>
              <a:t> που πιθανότατα απαιτείται;</a:t>
            </a:r>
            <a:endParaRPr lang="en-GB" altLang="el-GR" sz="2400" dirty="0" smtClean="0"/>
          </a:p>
          <a:p>
            <a:pPr marL="282575" indent="-282575" eaLnBrk="1" hangingPunct="1">
              <a:lnSpc>
                <a:spcPct val="110000"/>
              </a:lnSpc>
            </a:pPr>
            <a:r>
              <a:rPr lang="el-GR" altLang="el-GR" sz="2400" dirty="0" smtClean="0"/>
              <a:t>«Ποιος θα πρέπει να κάνει τι», στη διαδικασία εφαρμογής μιας στρατηγικής; Ποιοι </a:t>
            </a:r>
            <a:r>
              <a:rPr lang="el-GR" altLang="el-GR" sz="2400" b="1" dirty="0" smtClean="0"/>
              <a:t>άνθρωποι</a:t>
            </a:r>
            <a:r>
              <a:rPr lang="el-GR" altLang="el-GR" sz="2400" dirty="0" smtClean="0"/>
              <a:t> θα εμπλακούν, και ποιες </a:t>
            </a:r>
            <a:r>
              <a:rPr lang="el-GR" altLang="el-GR" sz="2400" b="1" dirty="0" smtClean="0"/>
              <a:t>δραστηριότητες</a:t>
            </a:r>
            <a:r>
              <a:rPr lang="el-GR" altLang="el-GR" sz="2400" dirty="0" smtClean="0"/>
              <a:t> θα πρέπει να αναλάβουν;</a:t>
            </a:r>
            <a:endParaRPr lang="en-GB" altLang="el-GR" sz="2400" i="1" dirty="0" smtClean="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260350"/>
            <a:ext cx="8229600" cy="641350"/>
          </a:xfrm>
        </p:spPr>
        <p:txBody>
          <a:bodyPr>
            <a:normAutofit fontScale="90000"/>
          </a:bodyPr>
          <a:lstStyle/>
          <a:p>
            <a:r>
              <a:rPr lang="en-US" altLang="el-GR" dirty="0" err="1" smtClean="0"/>
              <a:t>Διαδικασίες</a:t>
            </a:r>
            <a:r>
              <a:rPr lang="en-US" altLang="el-GR" dirty="0" smtClean="0"/>
              <a:t> </a:t>
            </a:r>
            <a:r>
              <a:rPr lang="en-US" altLang="el-GR" dirty="0" err="1" smtClean="0"/>
              <a:t>ανάπτυξης</a:t>
            </a:r>
            <a:r>
              <a:rPr lang="en-US" altLang="el-GR" dirty="0" smtClean="0"/>
              <a:t> </a:t>
            </a:r>
            <a:r>
              <a:rPr lang="en-US" altLang="el-GR" dirty="0" err="1" smtClean="0"/>
              <a:t>στρατηγικής</a:t>
            </a:r>
            <a:endParaRPr lang="en-GB" altLang="el-GR" dirty="0" smtClean="0"/>
          </a:p>
        </p:txBody>
      </p:sp>
      <p:sp>
        <p:nvSpPr>
          <p:cNvPr id="3" name="TextBox 2"/>
          <p:cNvSpPr txBox="1"/>
          <p:nvPr/>
        </p:nvSpPr>
        <p:spPr>
          <a:xfrm>
            <a:off x="250825" y="1236663"/>
            <a:ext cx="8713788" cy="5216525"/>
          </a:xfrm>
          <a:prstGeom prst="rect">
            <a:avLst/>
          </a:prstGeom>
          <a:noFill/>
        </p:spPr>
        <p:txBody>
          <a:bodyPr>
            <a:spAutoFit/>
          </a:bodyPr>
          <a:lstStyle>
            <a:lvl1pPr marL="298450" indent="-29845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buFont typeface="Arial" charset="0"/>
              <a:buChar char="•"/>
            </a:pPr>
            <a:r>
              <a:rPr lang="el-GR" altLang="el-GR" sz="2800" b="1" i="1" dirty="0"/>
              <a:t>Η λογική-αναλυτική προσέγγιση (rational-analytic view) </a:t>
            </a:r>
            <a:r>
              <a:rPr lang="el-GR" altLang="el-GR" sz="2800" dirty="0"/>
              <a:t>υποστηρίζει ότι οι στρατηγικές αναπτύσσονται με τη χρήση μιας λογικής και αναλυτικής διαδικασίας η οποία, συνήθως, καθοδηγείται και ελέγχεται από τα στελέχη της ανώτατης διοίκησης.</a:t>
            </a:r>
          </a:p>
          <a:p>
            <a:pPr>
              <a:buFont typeface="Arial" charset="0"/>
              <a:buChar char="•"/>
            </a:pPr>
            <a:r>
              <a:rPr lang="el-GR" altLang="el-GR" sz="2800" b="1" i="1" dirty="0"/>
              <a:t>Η προσέγγιση της αναδυόμενης στρατηγικής (</a:t>
            </a:r>
            <a:r>
              <a:rPr lang="en-GB" altLang="el-GR" sz="2800" b="1" i="1" dirty="0"/>
              <a:t>emergent view</a:t>
            </a:r>
            <a:r>
              <a:rPr lang="el-GR" altLang="el-GR" sz="2800" b="1" i="1" dirty="0"/>
              <a:t>)</a:t>
            </a:r>
            <a:r>
              <a:rPr lang="en-GB" altLang="el-GR" sz="2800" b="1" i="1" dirty="0"/>
              <a:t> </a:t>
            </a:r>
            <a:r>
              <a:rPr lang="el-GR" altLang="el-GR" sz="2800" dirty="0"/>
              <a:t>υποστηρίζει ότι οι στρατηγικές δεν αναπτύσσονται έπειτα από κάποια πρόθεση ή ένα συγκεκριμένο σχέδιο, αλλά τείνουν να αναδύονται με το πέρασμα του χρόνου, συνήθως ως αποτέλεσμα αθροιστικών ή τυχαίων αποφάσεων.</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Title 1"/>
          <p:cNvSpPr>
            <a:spLocks noGrp="1"/>
          </p:cNvSpPr>
          <p:nvPr>
            <p:ph type="title"/>
          </p:nvPr>
        </p:nvSpPr>
        <p:spPr>
          <a:xfrm>
            <a:off x="396552" y="332656"/>
            <a:ext cx="9144000" cy="609600"/>
          </a:xfrm>
        </p:spPr>
        <p:txBody>
          <a:bodyPr>
            <a:noAutofit/>
          </a:bodyPr>
          <a:lstStyle/>
          <a:p>
            <a:r>
              <a:rPr lang="el-GR" altLang="el-GR" sz="3600" dirty="0" smtClean="0">
                <a:latin typeface="Franklin Gothic Book" pitchFamily="34" charset="0"/>
              </a:rPr>
              <a:t>Βασικά στοιχεία ενός στρατηγικού σχεδίου</a:t>
            </a:r>
            <a:endParaRPr lang="en-GB" altLang="el-GR" sz="3600" dirty="0" smtClean="0">
              <a:latin typeface="Franklin Gothic Book" pitchFamily="34" charset="0"/>
            </a:endParaRPr>
          </a:p>
        </p:txBody>
      </p:sp>
      <p:sp>
        <p:nvSpPr>
          <p:cNvPr id="23555" name="Rectangle 2"/>
          <p:cNvSpPr>
            <a:spLocks noChangeArrowheads="1"/>
          </p:cNvSpPr>
          <p:nvPr/>
        </p:nvSpPr>
        <p:spPr bwMode="auto">
          <a:xfrm>
            <a:off x="555625" y="1233488"/>
            <a:ext cx="8120063" cy="51831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363538" indent="-363538">
              <a:lnSpc>
                <a:spcPct val="150000"/>
              </a:lnSpc>
              <a:buFont typeface="Arial" panose="020B0604020202020204" pitchFamily="34" charset="0"/>
              <a:buChar char="•"/>
            </a:pPr>
            <a:r>
              <a:rPr lang="el-GR" altLang="el-GR" sz="2800" dirty="0"/>
              <a:t>Δήλωση στρατηγικής</a:t>
            </a:r>
          </a:p>
          <a:p>
            <a:pPr marL="363538" indent="-363538">
              <a:lnSpc>
                <a:spcPct val="150000"/>
              </a:lnSpc>
              <a:buFont typeface="Arial" panose="020B0604020202020204" pitchFamily="34" charset="0"/>
              <a:buChar char="•"/>
            </a:pPr>
            <a:r>
              <a:rPr lang="el-GR" altLang="el-GR" sz="2800" dirty="0"/>
              <a:t>Αποστολή, όραμα και στόχοι</a:t>
            </a:r>
          </a:p>
          <a:p>
            <a:pPr marL="363538" indent="-363538">
              <a:lnSpc>
                <a:spcPct val="150000"/>
              </a:lnSpc>
              <a:buFont typeface="Arial" panose="020B0604020202020204" pitchFamily="34" charset="0"/>
              <a:buChar char="•"/>
            </a:pPr>
            <a:r>
              <a:rPr lang="el-GR" altLang="el-GR" sz="2800" dirty="0"/>
              <a:t>Ανάλυση εξωτερικού περιβάλλοντος</a:t>
            </a:r>
          </a:p>
          <a:p>
            <a:pPr marL="363538" indent="-363538">
              <a:lnSpc>
                <a:spcPct val="150000"/>
              </a:lnSpc>
              <a:buFont typeface="Arial" panose="020B0604020202020204" pitchFamily="34" charset="0"/>
              <a:buChar char="•"/>
            </a:pPr>
            <a:r>
              <a:rPr lang="el-GR" altLang="el-GR" sz="2800" dirty="0"/>
              <a:t>Ανάλυση ικανοτήτων</a:t>
            </a:r>
          </a:p>
          <a:p>
            <a:pPr marL="363538" indent="-363538">
              <a:lnSpc>
                <a:spcPct val="150000"/>
              </a:lnSpc>
              <a:buFont typeface="Arial" panose="020B0604020202020204" pitchFamily="34" charset="0"/>
              <a:buChar char="•"/>
            </a:pPr>
            <a:r>
              <a:rPr lang="el-GR" altLang="el-GR" sz="2800" dirty="0"/>
              <a:t>Στρατηγικές επιλογές και προτεινόμενες </a:t>
            </a:r>
            <a:r>
              <a:rPr lang="el-GR" altLang="el-GR" sz="2800" dirty="0" smtClean="0"/>
              <a:t>στρατηγικές</a:t>
            </a:r>
            <a:endParaRPr lang="en-US" altLang="el-GR" sz="2800" dirty="0" smtClean="0"/>
          </a:p>
          <a:p>
            <a:pPr marL="363538" indent="-363538">
              <a:lnSpc>
                <a:spcPct val="150000"/>
              </a:lnSpc>
              <a:buFont typeface="Arial" panose="020B0604020202020204" pitchFamily="34" charset="0"/>
              <a:buChar char="•"/>
            </a:pPr>
            <a:r>
              <a:rPr lang="el-GR" altLang="el-GR" sz="2800" dirty="0" smtClean="0"/>
              <a:t>Πόροι</a:t>
            </a:r>
            <a:endParaRPr lang="el-GR" altLang="el-GR" sz="2800" dirty="0"/>
          </a:p>
          <a:p>
            <a:pPr marL="363538" indent="-363538">
              <a:lnSpc>
                <a:spcPct val="150000"/>
              </a:lnSpc>
              <a:buFont typeface="Arial" panose="020B0604020202020204" pitchFamily="34" charset="0"/>
              <a:buChar char="•"/>
            </a:pPr>
            <a:r>
              <a:rPr lang="el-GR" altLang="el-GR" sz="2800" dirty="0"/>
              <a:t>Βασικές αλλαγές</a:t>
            </a:r>
            <a:endParaRPr lang="en-GB" altLang="el-GR" sz="2800" dirty="0"/>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250825"/>
            <a:ext cx="8229600" cy="641350"/>
          </a:xfrm>
        </p:spPr>
        <p:txBody>
          <a:bodyPr>
            <a:normAutofit fontScale="90000"/>
          </a:bodyPr>
          <a:lstStyle/>
          <a:p>
            <a:pPr eaLnBrk="1" hangingPunct="1"/>
            <a:r>
              <a:rPr lang="en-GB" altLang="en-US" smtClean="0"/>
              <a:t>Σύνοψη</a:t>
            </a:r>
            <a:r>
              <a:rPr lang="el-GR" altLang="en-US" smtClean="0"/>
              <a:t> κεφαλαίου </a:t>
            </a:r>
            <a:r>
              <a:rPr lang="en-GB" altLang="en-US" smtClean="0"/>
              <a:t>(1)</a:t>
            </a:r>
          </a:p>
        </p:txBody>
      </p:sp>
      <p:sp>
        <p:nvSpPr>
          <p:cNvPr id="24579" name="Content Placeholder 2"/>
          <p:cNvSpPr>
            <a:spLocks noGrp="1"/>
          </p:cNvSpPr>
          <p:nvPr>
            <p:ph sz="quarter" idx="1"/>
          </p:nvPr>
        </p:nvSpPr>
        <p:spPr>
          <a:xfrm>
            <a:off x="179388" y="1366838"/>
            <a:ext cx="8785225" cy="3108543"/>
          </a:xfrm>
        </p:spPr>
        <p:txBody>
          <a:bodyPr/>
          <a:lstStyle/>
          <a:p>
            <a:pPr eaLnBrk="1" hangingPunct="1"/>
            <a:r>
              <a:rPr lang="el-GR" altLang="en-US" sz="2800" dirty="0" smtClean="0"/>
              <a:t>Η στρατηγική αποτελεί τη </a:t>
            </a:r>
            <a:r>
              <a:rPr lang="el-GR" altLang="en-US" sz="2800" b="1" dirty="0" smtClean="0"/>
              <a:t>μακροπρόθεσμη κατεύθυνση</a:t>
            </a:r>
            <a:r>
              <a:rPr lang="el-GR" altLang="en-US" sz="2800" dirty="0" smtClean="0"/>
              <a:t> των δραστηριοτήτων ενός οργανισμού. Μια </a:t>
            </a:r>
            <a:r>
              <a:rPr lang="el-GR" altLang="en-US" sz="2800" b="1" dirty="0" smtClean="0"/>
              <a:t>δήλωση στρατηγικής</a:t>
            </a:r>
            <a:r>
              <a:rPr lang="el-GR" altLang="en-US" sz="2800" dirty="0" smtClean="0"/>
              <a:t> πρέπει να περιλαμβάνει τους </a:t>
            </a:r>
            <a:r>
              <a:rPr lang="el-GR" altLang="en-US" sz="2800" b="1" dirty="0" smtClean="0"/>
              <a:t>στόχους</a:t>
            </a:r>
            <a:r>
              <a:rPr lang="el-GR" altLang="en-US" sz="2800" dirty="0" smtClean="0"/>
              <a:t> του οργανισμού, το </a:t>
            </a:r>
            <a:r>
              <a:rPr lang="el-GR" altLang="en-US" sz="2800" b="1" dirty="0" smtClean="0"/>
              <a:t>φάσμα</a:t>
            </a:r>
            <a:r>
              <a:rPr lang="el-GR" altLang="en-US" sz="2800" dirty="0" smtClean="0"/>
              <a:t> των δραστηριοτήτων του, καθώς και τα </a:t>
            </a:r>
            <a:r>
              <a:rPr lang="el-GR" altLang="en-US" sz="2800" b="1" dirty="0" smtClean="0"/>
              <a:t>ανταγωνιστικά πλεονεκτήματα</a:t>
            </a:r>
            <a:r>
              <a:rPr lang="el-GR" altLang="en-US" sz="2800" dirty="0" smtClean="0"/>
              <a:t> που θέτει ο οργανισμός στη διάθεση των στόχων και των δραστηριοτήτων του.</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250825"/>
            <a:ext cx="8229600" cy="641350"/>
          </a:xfrm>
        </p:spPr>
        <p:txBody>
          <a:bodyPr>
            <a:normAutofit fontScale="90000"/>
          </a:bodyPr>
          <a:lstStyle/>
          <a:p>
            <a:pPr eaLnBrk="1" hangingPunct="1"/>
            <a:r>
              <a:rPr lang="en-GB" altLang="en-US" dirty="0" err="1" smtClean="0"/>
              <a:t>Σύνοψη</a:t>
            </a:r>
            <a:r>
              <a:rPr lang="el-GR" altLang="en-US" dirty="0" smtClean="0"/>
              <a:t> κεφαλαίου </a:t>
            </a:r>
            <a:r>
              <a:rPr lang="en-GB" altLang="en-US" dirty="0" smtClean="0"/>
              <a:t>(2)</a:t>
            </a:r>
          </a:p>
        </p:txBody>
      </p:sp>
      <p:sp>
        <p:nvSpPr>
          <p:cNvPr id="24579" name="Content Placeholder 2"/>
          <p:cNvSpPr>
            <a:spLocks noGrp="1"/>
          </p:cNvSpPr>
          <p:nvPr>
            <p:ph sz="quarter" idx="1"/>
          </p:nvPr>
        </p:nvSpPr>
        <p:spPr>
          <a:xfrm>
            <a:off x="179388" y="1366838"/>
            <a:ext cx="8785225" cy="3970318"/>
          </a:xfrm>
        </p:spPr>
        <p:txBody>
          <a:bodyPr/>
          <a:lstStyle/>
          <a:p>
            <a:pPr eaLnBrk="1" hangingPunct="1"/>
            <a:r>
              <a:rPr lang="el-GR" altLang="en-US" sz="2800" dirty="0"/>
              <a:t>Η </a:t>
            </a:r>
            <a:r>
              <a:rPr lang="el-GR" altLang="en-US" sz="2800" b="1" dirty="0"/>
              <a:t>εταιρική στρατηγική</a:t>
            </a:r>
            <a:r>
              <a:rPr lang="el-GR" altLang="en-US" sz="2800" dirty="0"/>
              <a:t> ασχολείται με το συνολικό φάσμα των δραστηριοτήτων ενός οργανισμού, η </a:t>
            </a:r>
            <a:r>
              <a:rPr lang="el-GR" altLang="en-US" sz="2800" b="1" dirty="0"/>
              <a:t>στρατηγική επιχειρηματικής μονάδας</a:t>
            </a:r>
            <a:r>
              <a:rPr lang="el-GR" altLang="en-US" sz="2800" dirty="0"/>
              <a:t> (ή ανταγωνιστική στρατηγική) ασχολείται με τον τρόπο με τον οποίο ο οργανισμός θα ανταγωνιστεί σε κάθε ξεχωριστή επιχειρηματική μονάδα που διαθέτει, ενώ η </a:t>
            </a:r>
            <a:r>
              <a:rPr lang="el-GR" altLang="en-US" sz="2800" b="1" dirty="0"/>
              <a:t>λειτουργική στρατηγική</a:t>
            </a:r>
            <a:r>
              <a:rPr lang="el-GR" altLang="en-US" sz="2800" dirty="0"/>
              <a:t> ασχολείται με την εφαρμογή της εταιρικής και της ανταγωνιστικής στρατηγικής.</a:t>
            </a:r>
          </a:p>
        </p:txBody>
      </p:sp>
    </p:spTree>
    <p:extLst>
      <p:ext uri="{BB962C8B-B14F-4D97-AF65-F5344CB8AC3E}">
        <p14:creationId xmlns="" xmlns:p14="http://schemas.microsoft.com/office/powerpoint/2010/main" val="3690966113"/>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Title 1"/>
          <p:cNvSpPr>
            <a:spLocks noGrp="1"/>
          </p:cNvSpPr>
          <p:nvPr>
            <p:ph type="title"/>
          </p:nvPr>
        </p:nvSpPr>
        <p:spPr>
          <a:xfrm>
            <a:off x="457200" y="250825"/>
            <a:ext cx="8229600" cy="641350"/>
          </a:xfrm>
        </p:spPr>
        <p:txBody>
          <a:bodyPr>
            <a:normAutofit fontScale="90000"/>
          </a:bodyPr>
          <a:lstStyle/>
          <a:p>
            <a:r>
              <a:rPr lang="en-GB" altLang="en-US" dirty="0" err="1" smtClean="0"/>
              <a:t>Σύνοψη</a:t>
            </a:r>
            <a:r>
              <a:rPr lang="el-GR" altLang="en-US" dirty="0" smtClean="0"/>
              <a:t> κεφαλαίου </a:t>
            </a:r>
            <a:r>
              <a:rPr lang="en-GB" altLang="en-US" dirty="0" smtClean="0"/>
              <a:t>(3)</a:t>
            </a:r>
            <a:endParaRPr lang="en-GB" altLang="el-GR" dirty="0" smtClean="0"/>
          </a:p>
        </p:txBody>
      </p:sp>
      <p:sp>
        <p:nvSpPr>
          <p:cNvPr id="25603" name="Content Placeholder 2"/>
          <p:cNvSpPr>
            <a:spLocks noGrp="1"/>
          </p:cNvSpPr>
          <p:nvPr>
            <p:ph sz="quarter" idx="1"/>
          </p:nvPr>
        </p:nvSpPr>
        <p:spPr>
          <a:xfrm>
            <a:off x="500063" y="1362075"/>
            <a:ext cx="8455025" cy="4056495"/>
          </a:xfrm>
        </p:spPr>
        <p:txBody>
          <a:bodyPr>
            <a:normAutofit/>
          </a:bodyPr>
          <a:lstStyle/>
          <a:p>
            <a:r>
              <a:rPr lang="el-GR" altLang="en-US" sz="2800" dirty="0" smtClean="0"/>
              <a:t>Το Μοντέλο </a:t>
            </a:r>
            <a:r>
              <a:rPr lang="el-GR" altLang="en-US" sz="2800" b="1" dirty="0" smtClean="0"/>
              <a:t>Διερεύνησης Στρατηγικής</a:t>
            </a:r>
            <a:r>
              <a:rPr lang="el-GR" altLang="en-US" sz="2800" dirty="0" smtClean="0"/>
              <a:t> περιλαμβάνει: (α) την κατανόηση της </a:t>
            </a:r>
            <a:r>
              <a:rPr lang="el-GR" altLang="en-US" sz="2800" b="1" dirty="0" smtClean="0"/>
              <a:t>στρατηγικής θέσης</a:t>
            </a:r>
            <a:r>
              <a:rPr lang="el-GR" altLang="en-US" sz="2800" dirty="0" smtClean="0"/>
              <a:t> του οργανισμού, (β) την αξιολόγηση των μελλοντικών </a:t>
            </a:r>
            <a:r>
              <a:rPr lang="el-GR" altLang="en-US" sz="2800" b="1" dirty="0" smtClean="0"/>
              <a:t>στρατηγικών επιλογών</a:t>
            </a:r>
            <a:r>
              <a:rPr lang="el-GR" altLang="en-US" sz="2800" dirty="0" smtClean="0"/>
              <a:t>, (γ) και τη διαχείριση της στρατηγικής στην πράξη.</a:t>
            </a:r>
          </a:p>
          <a:p>
            <a:r>
              <a:rPr lang="el-GR" altLang="en-US" sz="2800" dirty="0" smtClean="0"/>
              <a:t>Η στρατηγική αναπτύσσεται τόσο μέσα από μια </a:t>
            </a:r>
            <a:r>
              <a:rPr lang="el-GR" altLang="en-US" sz="2800" b="1" dirty="0" smtClean="0"/>
              <a:t>λογική-αναλυτική προσέγγιση</a:t>
            </a:r>
            <a:r>
              <a:rPr lang="el-GR" altLang="en-US" sz="2800" dirty="0" smtClean="0"/>
              <a:t>, όσο και μέσα από μια </a:t>
            </a:r>
            <a:r>
              <a:rPr lang="el-GR" altLang="en-US" sz="2800" b="1" dirty="0" smtClean="0"/>
              <a:t>μη δομημένη διαδικασία</a:t>
            </a:r>
            <a:r>
              <a:rPr lang="el-GR" altLang="en-US" sz="2800" dirty="0" smtClean="0"/>
              <a:t> (αναδυόμενη στρατηγική).</a:t>
            </a:r>
            <a:endParaRPr lang="el-GR" altLang="el-GR" sz="2800" dirty="0" smtClean="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3 - Θέση περιεχομένου"/>
          <p:cNvSpPr txBox="1">
            <a:spLocks noGrp="1"/>
          </p:cNvSpPr>
          <p:nvPr>
            <p:ph sz="quarter" idx="1"/>
          </p:nvPr>
        </p:nvSpPr>
        <p:spPr>
          <a:xfrm>
            <a:off x="755576" y="1772915"/>
            <a:ext cx="7772400" cy="2016125"/>
          </a:xfrm>
          <a:ln>
            <a:solidFill>
              <a:schemeClr val="accent6">
                <a:lumMod val="75000"/>
              </a:schemeClr>
            </a:solidFill>
          </a:ln>
        </p:spPr>
        <p:txBody>
          <a:bodyPr>
            <a:spAutoFit/>
          </a:bodyPr>
          <a:lstStyle/>
          <a:p>
            <a:pPr algn="ctr">
              <a:buFont typeface="Wingdings 2" pitchFamily="18" charset="2"/>
              <a:buNone/>
            </a:pPr>
            <a:r>
              <a:rPr lang="el-GR" sz="2400" smtClean="0">
                <a:solidFill>
                  <a:srgbClr val="1C4853"/>
                </a:solidFill>
                <a:latin typeface="Calibri" pitchFamily="34" charset="0"/>
                <a:ea typeface="Calibri" pitchFamily="34" charset="0"/>
                <a:cs typeface="Calibri" pitchFamily="34" charset="0"/>
              </a:rPr>
              <a:t>Απαγορεύεται η αναδημοσίευση ή αναπαραγωγή του παρόντος έργου με οποιονδήποτε τρόπο χωρίς γραπτή άδεια του εκδότη, σύμφωνα με το Ν. 2121/1993 και τη Διεθνή Σύμβαση της Βέρνης </a:t>
            </a:r>
            <a:endParaRPr lang="en-US" sz="2400" smtClean="0">
              <a:solidFill>
                <a:srgbClr val="1C4853"/>
              </a:solidFill>
              <a:latin typeface="Calibri" pitchFamily="34" charset="0"/>
              <a:ea typeface="Calibri" pitchFamily="34" charset="0"/>
              <a:cs typeface="Calibri" pitchFamily="34" charset="0"/>
            </a:endParaRPr>
          </a:p>
          <a:p>
            <a:pPr algn="ctr">
              <a:buFont typeface="Wingdings 2" pitchFamily="18" charset="2"/>
              <a:buNone/>
            </a:pPr>
            <a:r>
              <a:rPr lang="el-GR" sz="2400" smtClean="0">
                <a:solidFill>
                  <a:srgbClr val="1C4853"/>
                </a:solidFill>
                <a:latin typeface="Calibri" pitchFamily="34" charset="0"/>
                <a:ea typeface="Calibri" pitchFamily="34" charset="0"/>
                <a:cs typeface="Calibri" pitchFamily="34" charset="0"/>
              </a:rPr>
              <a:t>(που έχει κυρωθεί με τον Ν. 100/1975)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260350"/>
            <a:ext cx="8229600" cy="641350"/>
          </a:xfrm>
        </p:spPr>
        <p:txBody>
          <a:bodyPr>
            <a:normAutofit fontScale="90000"/>
          </a:bodyPr>
          <a:lstStyle/>
          <a:p>
            <a:pPr eaLnBrk="1" hangingPunct="1"/>
            <a:r>
              <a:rPr lang="en-US" altLang="en-US" dirty="0" err="1" smtClean="0">
                <a:cs typeface="Calibri" pitchFamily="34" charset="0"/>
              </a:rPr>
              <a:t>Μαθησιακά</a:t>
            </a:r>
            <a:r>
              <a:rPr lang="en-US" altLang="en-US" dirty="0" smtClean="0">
                <a:cs typeface="Calibri" pitchFamily="34" charset="0"/>
              </a:rPr>
              <a:t> </a:t>
            </a:r>
            <a:r>
              <a:rPr lang="en-US" altLang="en-US" dirty="0" err="1" smtClean="0">
                <a:cs typeface="Calibri" pitchFamily="34" charset="0"/>
              </a:rPr>
              <a:t>αποτελέσματα</a:t>
            </a:r>
            <a:endParaRPr lang="en-US" altLang="en-US" dirty="0" smtClean="0">
              <a:cs typeface="Calibri" pitchFamily="34" charset="0"/>
            </a:endParaRPr>
          </a:p>
        </p:txBody>
      </p:sp>
      <p:sp>
        <p:nvSpPr>
          <p:cNvPr id="290819" name="Rectangle 3"/>
          <p:cNvSpPr>
            <a:spLocks noGrp="1" noChangeArrowheads="1"/>
          </p:cNvSpPr>
          <p:nvPr>
            <p:ph sz="quarter" idx="1"/>
          </p:nvPr>
        </p:nvSpPr>
        <p:spPr>
          <a:xfrm>
            <a:off x="323528" y="1124744"/>
            <a:ext cx="8496944" cy="5521512"/>
          </a:xfrm>
        </p:spPr>
        <p:txBody>
          <a:bodyPr/>
          <a:lstStyle/>
          <a:p>
            <a:pPr>
              <a:buFont typeface="Arial" charset="0"/>
              <a:buNone/>
            </a:pPr>
            <a:r>
              <a:rPr lang="el-GR" altLang="en-US" sz="2800" u="sng" dirty="0" smtClean="0"/>
              <a:t>Έπειτα από τη μελέτη του συγκεκριμένου κεφαλαίου, θα είστε σε θέση να:</a:t>
            </a:r>
          </a:p>
          <a:p>
            <a:r>
              <a:rPr lang="el-GR" altLang="en-US" sz="2800" dirty="0" smtClean="0"/>
              <a:t>Συνοψίζετε τη στρατηγική ενός οργανισμού σε μία </a:t>
            </a:r>
            <a:r>
              <a:rPr lang="el-GR" altLang="en-US" sz="2800" b="1" dirty="0" smtClean="0"/>
              <a:t>δήλωση στρατηγικής</a:t>
            </a:r>
            <a:r>
              <a:rPr lang="el-GR" altLang="en-US" sz="2800" dirty="0" smtClean="0"/>
              <a:t>.</a:t>
            </a:r>
          </a:p>
          <a:p>
            <a:r>
              <a:rPr lang="el-GR" altLang="en-US" sz="2800" dirty="0" smtClean="0"/>
              <a:t>Διαχωρίζετε τις έννοιες </a:t>
            </a:r>
            <a:r>
              <a:rPr lang="el-GR" altLang="en-US" sz="2800" b="1" dirty="0" smtClean="0"/>
              <a:t>εταιρική στρατηγική</a:t>
            </a:r>
            <a:r>
              <a:rPr lang="el-GR" altLang="en-US" sz="2800" dirty="0" smtClean="0"/>
              <a:t>, </a:t>
            </a:r>
            <a:r>
              <a:rPr lang="el-GR" altLang="en-US" sz="2800" b="1" dirty="0" smtClean="0"/>
              <a:t>στρατηγική επιχειρηματικής μονάδας (ανταγωνιστική στρατηγική)</a:t>
            </a:r>
            <a:r>
              <a:rPr lang="el-GR" altLang="en-US" sz="2800" dirty="0" smtClean="0"/>
              <a:t> και </a:t>
            </a:r>
            <a:r>
              <a:rPr lang="el-GR" altLang="en-US" sz="2800" b="1" dirty="0" smtClean="0"/>
              <a:t>λειτουργική στρατηγική</a:t>
            </a:r>
            <a:r>
              <a:rPr lang="el-GR" altLang="en-US" sz="2800" dirty="0" smtClean="0"/>
              <a:t>.</a:t>
            </a:r>
          </a:p>
          <a:p>
            <a:r>
              <a:rPr lang="el-GR" altLang="en-US" sz="2800" dirty="0" smtClean="0"/>
              <a:t>Αναγνωρίζετε τα βασικά ζητήματα που σχετίζονται με τη στρατηγική ενός οργανισμού, σύμφωνα με το </a:t>
            </a:r>
            <a:r>
              <a:rPr lang="el-GR" altLang="en-US" sz="2800" b="1" dirty="0" smtClean="0"/>
              <a:t>Μοντέλο διερεύνησης στρατηγικής</a:t>
            </a:r>
            <a:r>
              <a:rPr lang="el-GR" altLang="en-US" sz="2800" dirty="0" smtClean="0"/>
              <a:t>.</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250825"/>
            <a:ext cx="8229600" cy="641350"/>
          </a:xfrm>
        </p:spPr>
        <p:txBody>
          <a:bodyPr>
            <a:normAutofit fontScale="90000"/>
          </a:bodyPr>
          <a:lstStyle/>
          <a:p>
            <a:pPr eaLnBrk="1" hangingPunct="1"/>
            <a:r>
              <a:rPr lang="el-GR" altLang="en-US" dirty="0" err="1" smtClean="0">
                <a:latin typeface="Franklin Gothic Book" pitchFamily="34" charset="0"/>
              </a:rPr>
              <a:t>Ορισμο</a:t>
            </a:r>
            <a:r>
              <a:rPr lang="en-US" altLang="en-US" dirty="0" smtClean="0">
                <a:latin typeface="Franklin Gothic Book" pitchFamily="34" charset="0"/>
              </a:rPr>
              <a:t>ί</a:t>
            </a:r>
            <a:r>
              <a:rPr lang="el-GR" altLang="en-US" dirty="0" smtClean="0">
                <a:latin typeface="Franklin Gothic Book" pitchFamily="34" charset="0"/>
              </a:rPr>
              <a:t> </a:t>
            </a:r>
            <a:r>
              <a:rPr lang="el-GR" altLang="en-US" dirty="0" err="1" smtClean="0">
                <a:latin typeface="Franklin Gothic Book" pitchFamily="34" charset="0"/>
              </a:rPr>
              <a:t>στρατη</a:t>
            </a:r>
            <a:r>
              <a:rPr lang="en-US" altLang="en-US" dirty="0" smtClean="0">
                <a:latin typeface="Franklin Gothic Book" pitchFamily="34" charset="0"/>
              </a:rPr>
              <a:t>γ</a:t>
            </a:r>
            <a:r>
              <a:rPr lang="el-GR" altLang="en-US" dirty="0" err="1" smtClean="0">
                <a:latin typeface="Franklin Gothic Book" pitchFamily="34" charset="0"/>
              </a:rPr>
              <a:t>ικής</a:t>
            </a:r>
            <a:r>
              <a:rPr lang="en-GB" altLang="en-US" dirty="0" smtClean="0">
                <a:latin typeface="Franklin Gothic Book" pitchFamily="34" charset="0"/>
              </a:rPr>
              <a:t> (1)</a:t>
            </a:r>
          </a:p>
        </p:txBody>
      </p:sp>
      <p:sp>
        <p:nvSpPr>
          <p:cNvPr id="5123" name="Content Placeholder 2"/>
          <p:cNvSpPr>
            <a:spLocks noGrp="1"/>
          </p:cNvSpPr>
          <p:nvPr>
            <p:ph sz="quarter" idx="1"/>
          </p:nvPr>
        </p:nvSpPr>
        <p:spPr>
          <a:xfrm>
            <a:off x="509588" y="1390650"/>
            <a:ext cx="8239125" cy="5086350"/>
          </a:xfrm>
        </p:spPr>
        <p:txBody>
          <a:bodyPr/>
          <a:lstStyle/>
          <a:p>
            <a:pPr marL="288925" indent="-288925" eaLnBrk="1" hangingPunct="1">
              <a:lnSpc>
                <a:spcPct val="90000"/>
              </a:lnSpc>
              <a:spcBef>
                <a:spcPct val="0"/>
              </a:spcBef>
              <a:tabLst>
                <a:tab pos="280988" algn="l"/>
              </a:tabLst>
            </a:pPr>
            <a:r>
              <a:rPr lang="el-GR" altLang="en-US" sz="2800" dirty="0" smtClean="0"/>
              <a:t>«Ο καθορισμός των μακροπρόθεσμων σκοπών και στόχων μιας επιχείρησης, η υιοθέτηση συγκεκριμένων δράσεων, καθώς και η κατανομή των απαραίτητων πόρων για την επίτευξη αυτών των σκοπών»</a:t>
            </a:r>
            <a:endParaRPr lang="en-GB" altLang="en-US" sz="2800" dirty="0" smtClean="0"/>
          </a:p>
          <a:p>
            <a:pPr marL="288925" indent="-288925" eaLnBrk="1" hangingPunct="1">
              <a:lnSpc>
                <a:spcPct val="90000"/>
              </a:lnSpc>
              <a:spcBef>
                <a:spcPct val="0"/>
              </a:spcBef>
              <a:buFont typeface="Arial" charset="0"/>
              <a:buNone/>
              <a:tabLst>
                <a:tab pos="280988" algn="l"/>
              </a:tabLst>
            </a:pPr>
            <a:r>
              <a:rPr lang="en-GB" altLang="en-US" sz="2800" dirty="0" smtClean="0"/>
              <a:t>						</a:t>
            </a:r>
            <a:r>
              <a:rPr lang="en-GB" altLang="en-US" sz="2600" b="1" i="1" dirty="0" smtClean="0"/>
              <a:t>Alfred D. Chandler</a:t>
            </a:r>
          </a:p>
          <a:p>
            <a:pPr marL="288925" indent="-288925" eaLnBrk="1" hangingPunct="1">
              <a:lnSpc>
                <a:spcPct val="90000"/>
              </a:lnSpc>
              <a:spcBef>
                <a:spcPct val="0"/>
              </a:spcBef>
              <a:buFont typeface="Arial" charset="0"/>
              <a:buNone/>
              <a:tabLst>
                <a:tab pos="280988" algn="l"/>
              </a:tabLst>
            </a:pPr>
            <a:endParaRPr lang="en-GB" altLang="en-US" sz="2800" dirty="0" smtClean="0"/>
          </a:p>
          <a:p>
            <a:pPr marL="288925" indent="-288925" eaLnBrk="1" hangingPunct="1">
              <a:lnSpc>
                <a:spcPct val="90000"/>
              </a:lnSpc>
              <a:spcBef>
                <a:spcPct val="0"/>
              </a:spcBef>
              <a:tabLst>
                <a:tab pos="280988" algn="l"/>
              </a:tabLst>
            </a:pPr>
            <a:r>
              <a:rPr lang="en-GB" altLang="en-US" sz="2800" dirty="0" smtClean="0"/>
              <a:t>«Η α</a:t>
            </a:r>
            <a:r>
              <a:rPr lang="en-GB" altLang="en-US" sz="2800" dirty="0" err="1" smtClean="0"/>
              <a:t>ντ</a:t>
            </a:r>
            <a:r>
              <a:rPr lang="en-GB" altLang="en-US" sz="2800" dirty="0" smtClean="0"/>
              <a:t>αγωνιστική στρατηγική σχετίζεται με τη διαφοροποίηση δραστηριοτήτων.</a:t>
            </a:r>
            <a:r>
              <a:rPr lang="el-GR" altLang="en-US" sz="2800" dirty="0" smtClean="0"/>
              <a:t> </a:t>
            </a:r>
            <a:r>
              <a:rPr lang="en-GB" altLang="en-US" sz="2800" dirty="0" err="1" smtClean="0"/>
              <a:t>Πρόκειτ</a:t>
            </a:r>
            <a:r>
              <a:rPr lang="en-GB" altLang="en-US" sz="2800" dirty="0" smtClean="0"/>
              <a:t>αι για τη συνειδητή επιλογή μιας διαφορετικής ομάδας δραστηριοτήτων,</a:t>
            </a:r>
            <a:r>
              <a:rPr lang="el-GR" altLang="en-US" sz="2800" dirty="0" smtClean="0"/>
              <a:t> </a:t>
            </a:r>
            <a:r>
              <a:rPr lang="en-GB" altLang="en-US" sz="2800" dirty="0" smtClean="0"/>
              <a:t>π</a:t>
            </a:r>
            <a:r>
              <a:rPr lang="en-GB" altLang="en-US" sz="2800" dirty="0" err="1" smtClean="0"/>
              <a:t>ροκειμένου</a:t>
            </a:r>
            <a:r>
              <a:rPr lang="en-GB" altLang="en-US" sz="2800" dirty="0" smtClean="0"/>
              <a:t> να π</a:t>
            </a:r>
            <a:r>
              <a:rPr lang="en-GB" altLang="en-US" sz="2800" dirty="0" err="1" smtClean="0"/>
              <a:t>ροσφερθεί</a:t>
            </a:r>
            <a:r>
              <a:rPr lang="en-GB" altLang="en-US" sz="2800" dirty="0" smtClean="0"/>
              <a:t> </a:t>
            </a:r>
            <a:r>
              <a:rPr lang="en-GB" altLang="en-US" sz="2800" dirty="0" err="1" smtClean="0"/>
              <a:t>έν</a:t>
            </a:r>
            <a:r>
              <a:rPr lang="en-GB" altLang="en-US" sz="2800" dirty="0" smtClean="0"/>
              <a:t>α μοναδικό μείγμα αξίας»</a:t>
            </a:r>
          </a:p>
          <a:p>
            <a:pPr marL="288925" indent="-288925" eaLnBrk="1" hangingPunct="1">
              <a:lnSpc>
                <a:spcPct val="90000"/>
              </a:lnSpc>
              <a:spcBef>
                <a:spcPct val="0"/>
              </a:spcBef>
              <a:buFont typeface="Arial" charset="0"/>
              <a:buNone/>
              <a:tabLst>
                <a:tab pos="280988" algn="l"/>
              </a:tabLst>
            </a:pPr>
            <a:r>
              <a:rPr lang="en-GB" altLang="en-US" sz="2800" dirty="0" smtClean="0"/>
              <a:t>						</a:t>
            </a:r>
            <a:r>
              <a:rPr lang="en-GB" altLang="en-US" sz="2600" b="1" i="1" dirty="0" smtClean="0"/>
              <a:t>Michael Porter</a:t>
            </a:r>
            <a:endParaRPr lang="en-GB" altLang="en-US" sz="2800" i="1" dirty="0" smtClean="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254000"/>
            <a:ext cx="8229600" cy="641350"/>
          </a:xfrm>
        </p:spPr>
        <p:txBody>
          <a:bodyPr>
            <a:normAutofit fontScale="90000"/>
          </a:bodyPr>
          <a:lstStyle/>
          <a:p>
            <a:pPr eaLnBrk="1" hangingPunct="1"/>
            <a:r>
              <a:rPr lang="el-GR" altLang="en-US" dirty="0" err="1" smtClean="0">
                <a:latin typeface="Franklin Gothic Book" pitchFamily="34" charset="0"/>
              </a:rPr>
              <a:t>Ορισμο</a:t>
            </a:r>
            <a:r>
              <a:rPr lang="en-US" altLang="en-US" dirty="0" smtClean="0">
                <a:latin typeface="Franklin Gothic Book" pitchFamily="34" charset="0"/>
              </a:rPr>
              <a:t>ί</a:t>
            </a:r>
            <a:r>
              <a:rPr lang="el-GR" altLang="en-US" dirty="0" smtClean="0">
                <a:latin typeface="Franklin Gothic Book" pitchFamily="34" charset="0"/>
              </a:rPr>
              <a:t> </a:t>
            </a:r>
            <a:r>
              <a:rPr lang="el-GR" altLang="en-US" dirty="0" err="1" smtClean="0">
                <a:latin typeface="Franklin Gothic Book" pitchFamily="34" charset="0"/>
              </a:rPr>
              <a:t>στρατη</a:t>
            </a:r>
            <a:r>
              <a:rPr lang="en-US" altLang="en-US" dirty="0" smtClean="0">
                <a:latin typeface="Franklin Gothic Book" pitchFamily="34" charset="0"/>
              </a:rPr>
              <a:t>γ</a:t>
            </a:r>
            <a:r>
              <a:rPr lang="el-GR" altLang="en-US" dirty="0" err="1" smtClean="0">
                <a:latin typeface="Franklin Gothic Book" pitchFamily="34" charset="0"/>
              </a:rPr>
              <a:t>ικής</a:t>
            </a:r>
            <a:r>
              <a:rPr lang="el-GR" altLang="en-US" dirty="0" smtClean="0">
                <a:latin typeface="Franklin Gothic Book" pitchFamily="34" charset="0"/>
              </a:rPr>
              <a:t> </a:t>
            </a:r>
            <a:r>
              <a:rPr lang="en-GB" altLang="en-US" dirty="0" smtClean="0">
                <a:latin typeface="Franklin Gothic Book" pitchFamily="34" charset="0"/>
              </a:rPr>
              <a:t>(2)</a:t>
            </a:r>
          </a:p>
        </p:txBody>
      </p:sp>
      <p:sp>
        <p:nvSpPr>
          <p:cNvPr id="6147" name="Content Placeholder 2"/>
          <p:cNvSpPr>
            <a:spLocks noGrp="1"/>
          </p:cNvSpPr>
          <p:nvPr>
            <p:ph sz="quarter" idx="1"/>
          </p:nvPr>
        </p:nvSpPr>
        <p:spPr>
          <a:xfrm>
            <a:off x="500063" y="1389063"/>
            <a:ext cx="8455025" cy="4402137"/>
          </a:xfrm>
        </p:spPr>
        <p:txBody>
          <a:bodyPr/>
          <a:lstStyle/>
          <a:p>
            <a:pPr marL="179388" indent="-179388">
              <a:tabLst>
                <a:tab pos="304800" algn="l"/>
              </a:tabLst>
            </a:pPr>
            <a:r>
              <a:rPr lang="el-GR" altLang="el-GR" sz="2800" dirty="0" smtClean="0"/>
              <a:t>	«Ένα “μοτίβο” (pattern) που αναδύεται έπειτα από μια σειρά αποφάσεων»</a:t>
            </a:r>
            <a:r>
              <a:rPr lang="el-GR" altLang="el-GR" sz="3000" dirty="0" smtClean="0"/>
              <a:t>							</a:t>
            </a:r>
            <a:r>
              <a:rPr lang="el-GR" altLang="el-GR" sz="2600" b="1" i="1" dirty="0" smtClean="0"/>
              <a:t>Henry Mintzberg</a:t>
            </a:r>
          </a:p>
          <a:p>
            <a:pPr marL="179388" indent="-179388" eaLnBrk="1" hangingPunct="1">
              <a:lnSpc>
                <a:spcPct val="90000"/>
              </a:lnSpc>
              <a:buFont typeface="Arial" charset="0"/>
              <a:buNone/>
              <a:tabLst>
                <a:tab pos="304800" algn="l"/>
              </a:tabLst>
            </a:pPr>
            <a:endParaRPr lang="el-GR" altLang="el-GR" sz="3000" dirty="0" smtClean="0"/>
          </a:p>
          <a:p>
            <a:pPr marL="179388" indent="-179388" eaLnBrk="1" hangingPunct="1">
              <a:lnSpc>
                <a:spcPct val="90000"/>
              </a:lnSpc>
              <a:tabLst>
                <a:tab pos="304800" algn="l"/>
              </a:tabLst>
            </a:pPr>
            <a:r>
              <a:rPr lang="el-GR" altLang="el-GR" sz="2800" dirty="0" smtClean="0"/>
              <a:t>	«Η μακροπρόθεσμη κατεύθυνση των δραστηριοτήτων ενός οργανισμού»</a:t>
            </a:r>
          </a:p>
          <a:p>
            <a:pPr marL="179388" indent="-179388" eaLnBrk="1" hangingPunct="1">
              <a:lnSpc>
                <a:spcPct val="90000"/>
              </a:lnSpc>
              <a:buFont typeface="Arial" charset="0"/>
              <a:buNone/>
              <a:tabLst>
                <a:tab pos="304800" algn="l"/>
              </a:tabLst>
            </a:pPr>
            <a:r>
              <a:rPr lang="el-GR" altLang="el-GR" sz="3000" dirty="0" smtClean="0"/>
              <a:t>							</a:t>
            </a:r>
            <a:r>
              <a:rPr lang="el-GR" altLang="el-GR" sz="2600" b="1" i="1" dirty="0" smtClean="0"/>
              <a:t>Exploring Strategy</a:t>
            </a:r>
          </a:p>
          <a:p>
            <a:pPr marL="179388" indent="-179388" eaLnBrk="1" hangingPunct="1">
              <a:lnSpc>
                <a:spcPct val="90000"/>
              </a:lnSpc>
              <a:buFont typeface="Arial" charset="0"/>
              <a:buNone/>
              <a:tabLst>
                <a:tab pos="304800" algn="l"/>
              </a:tabLst>
            </a:pPr>
            <a:endParaRPr lang="el-GR" altLang="el-GR" sz="2400" i="1" dirty="0" smtClean="0">
              <a:effectLst>
                <a:outerShdw blurRad="38100" dist="38100" dir="2700000" algn="tl">
                  <a:srgbClr val="FFFFFF"/>
                </a:outerShdw>
              </a:effectLst>
            </a:endParaRPr>
          </a:p>
          <a:p>
            <a:pPr marL="179388" indent="-179388" eaLnBrk="1" hangingPunct="1">
              <a:lnSpc>
                <a:spcPct val="90000"/>
              </a:lnSpc>
              <a:buFont typeface="Arial" charset="0"/>
              <a:buNone/>
              <a:tabLst>
                <a:tab pos="304800" algn="l"/>
              </a:tabLst>
            </a:pPr>
            <a:endParaRPr lang="el-GR" altLang="el-GR" sz="1600" i="1" dirty="0" smtClean="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250825"/>
            <a:ext cx="8229600" cy="641350"/>
          </a:xfrm>
        </p:spPr>
        <p:txBody>
          <a:bodyPr>
            <a:normAutofit fontScale="90000"/>
          </a:bodyPr>
          <a:lstStyle/>
          <a:p>
            <a:pPr eaLnBrk="1" hangingPunct="1"/>
            <a:r>
              <a:rPr lang="en-GB" altLang="en-US" dirty="0" err="1" smtClean="0">
                <a:cs typeface="Calibri" pitchFamily="34" charset="0"/>
              </a:rPr>
              <a:t>Τρεις</a:t>
            </a:r>
            <a:r>
              <a:rPr lang="en-GB" altLang="en-US" dirty="0" smtClean="0">
                <a:cs typeface="Calibri" pitchFamily="34" charset="0"/>
              </a:rPr>
              <a:t> </a:t>
            </a:r>
            <a:r>
              <a:rPr lang="en-GB" altLang="en-US" dirty="0" err="1" smtClean="0">
                <a:cs typeface="Calibri" pitchFamily="34" charset="0"/>
              </a:rPr>
              <a:t>ορίζοντες</a:t>
            </a:r>
            <a:r>
              <a:rPr lang="en-GB" altLang="en-US" dirty="0" smtClean="0">
                <a:cs typeface="Calibri" pitchFamily="34" charset="0"/>
              </a:rPr>
              <a:t> </a:t>
            </a:r>
            <a:r>
              <a:rPr lang="en-GB" altLang="en-US" dirty="0" err="1" smtClean="0">
                <a:cs typeface="Calibri" pitchFamily="34" charset="0"/>
              </a:rPr>
              <a:t>της</a:t>
            </a:r>
            <a:r>
              <a:rPr lang="en-GB" altLang="en-US" dirty="0" smtClean="0">
                <a:cs typeface="Calibri" pitchFamily="34" charset="0"/>
              </a:rPr>
              <a:t> </a:t>
            </a:r>
            <a:r>
              <a:rPr lang="en-GB" altLang="en-US" dirty="0" err="1" smtClean="0">
                <a:cs typeface="Calibri" pitchFamily="34" charset="0"/>
              </a:rPr>
              <a:t>στρατηγικής</a:t>
            </a:r>
            <a:r>
              <a:rPr lang="el-GR" altLang="en-US" dirty="0" smtClean="0">
                <a:cs typeface="Calibri" pitchFamily="34" charset="0"/>
              </a:rPr>
              <a:t> </a:t>
            </a:r>
            <a:r>
              <a:rPr lang="en-GB" altLang="en-US" dirty="0" smtClean="0">
                <a:cs typeface="Calibri" pitchFamily="34" charset="0"/>
              </a:rPr>
              <a:t>(1)</a:t>
            </a:r>
          </a:p>
        </p:txBody>
      </p:sp>
      <p:sp>
        <p:nvSpPr>
          <p:cNvPr id="7171" name="Content Placeholder 2"/>
          <p:cNvSpPr>
            <a:spLocks noGrp="1"/>
          </p:cNvSpPr>
          <p:nvPr>
            <p:ph sz="quarter" idx="1"/>
          </p:nvPr>
        </p:nvSpPr>
        <p:spPr>
          <a:xfrm>
            <a:off x="496888" y="1341438"/>
            <a:ext cx="8169275" cy="4667250"/>
          </a:xfrm>
        </p:spPr>
        <p:txBody>
          <a:bodyPr/>
          <a:lstStyle/>
          <a:p>
            <a:pPr eaLnBrk="1" hangingPunct="1"/>
            <a:r>
              <a:rPr lang="el-GR" altLang="en-US" sz="3000" b="1" smtClean="0"/>
              <a:t>Ορίζοντας</a:t>
            </a:r>
            <a:r>
              <a:rPr lang="en-GB" altLang="en-US" sz="3000" b="1" smtClean="0"/>
              <a:t> 1: </a:t>
            </a:r>
          </a:p>
          <a:p>
            <a:pPr eaLnBrk="1" hangingPunct="1">
              <a:buFont typeface="Arial" charset="0"/>
              <a:buNone/>
            </a:pPr>
            <a:r>
              <a:rPr lang="en-GB" altLang="en-US" sz="3000" i="1" smtClean="0"/>
              <a:t>	</a:t>
            </a:r>
            <a:r>
              <a:rPr lang="el-GR" altLang="en-US" sz="3000" i="1" smtClean="0"/>
              <a:t>Επέκτασ</a:t>
            </a:r>
            <a:r>
              <a:rPr lang="en-US" altLang="en-US" sz="3000" i="1" smtClean="0"/>
              <a:t>η</a:t>
            </a:r>
            <a:r>
              <a:rPr lang="el-GR" altLang="en-US" sz="3000" i="1" smtClean="0"/>
              <a:t> και π</a:t>
            </a:r>
            <a:r>
              <a:rPr lang="en-US" altLang="en-US" sz="3000" i="1" smtClean="0"/>
              <a:t>ρ</a:t>
            </a:r>
            <a:r>
              <a:rPr lang="el-GR" altLang="en-US" sz="3000" i="1" smtClean="0"/>
              <a:t>οστασία των </a:t>
            </a:r>
            <a:r>
              <a:rPr lang="en-GB" altLang="en-US" sz="3000" i="1" smtClean="0"/>
              <a:t>βασικ</a:t>
            </a:r>
            <a:r>
              <a:rPr lang="en-US" altLang="en-US" sz="3000" i="1" smtClean="0"/>
              <a:t>ώ</a:t>
            </a:r>
            <a:r>
              <a:rPr lang="el-GR" altLang="en-US" sz="3000" i="1" smtClean="0"/>
              <a:t>ν </a:t>
            </a:r>
            <a:r>
              <a:rPr lang="en-GB" altLang="en-US" sz="3000" i="1" smtClean="0"/>
              <a:t>(</a:t>
            </a:r>
            <a:r>
              <a:rPr lang="el-GR" altLang="en-US" sz="3000" i="1" smtClean="0"/>
              <a:t>τρεχ</a:t>
            </a:r>
            <a:r>
              <a:rPr lang="en-US" altLang="en-US" sz="3000" i="1" smtClean="0"/>
              <a:t>ο</a:t>
            </a:r>
            <a:r>
              <a:rPr lang="el-GR" altLang="en-US" sz="3000" i="1" smtClean="0"/>
              <a:t>υσών</a:t>
            </a:r>
            <a:r>
              <a:rPr lang="en-GB" altLang="en-US" sz="3000" i="1" smtClean="0"/>
              <a:t>) επιχειρηματικ</a:t>
            </a:r>
            <a:r>
              <a:rPr lang="el-GR" altLang="en-US" sz="3000" i="1" smtClean="0"/>
              <a:t>ών</a:t>
            </a:r>
            <a:r>
              <a:rPr lang="en-GB" altLang="en-US" sz="3000" i="1" smtClean="0"/>
              <a:t> δραστηρι</a:t>
            </a:r>
            <a:r>
              <a:rPr lang="el-GR" altLang="en-US" sz="3000" i="1" smtClean="0"/>
              <a:t>οτήτων </a:t>
            </a:r>
            <a:r>
              <a:rPr lang="en-GB" altLang="en-US" sz="3000" i="1" smtClean="0"/>
              <a:t>ή δραστηρι</a:t>
            </a:r>
            <a:r>
              <a:rPr lang="el-GR" altLang="en-US" sz="3000" i="1" smtClean="0"/>
              <a:t>οτήτων </a:t>
            </a:r>
            <a:r>
              <a:rPr lang="en-GB" altLang="en-US" sz="3000" i="1" smtClean="0"/>
              <a:t>κορμού</a:t>
            </a:r>
          </a:p>
          <a:p>
            <a:pPr eaLnBrk="1" hangingPunct="1"/>
            <a:r>
              <a:rPr lang="el-GR" altLang="en-US" sz="3000" b="1" smtClean="0"/>
              <a:t>Ορίζοντας</a:t>
            </a:r>
            <a:r>
              <a:rPr lang="en-GB" altLang="en-US" sz="3000" b="1" smtClean="0"/>
              <a:t> 2: </a:t>
            </a:r>
          </a:p>
          <a:p>
            <a:pPr eaLnBrk="1" hangingPunct="1">
              <a:buFont typeface="Arial" charset="0"/>
              <a:buNone/>
            </a:pPr>
            <a:r>
              <a:rPr lang="en-GB" altLang="en-US" sz="3000" i="1" smtClean="0"/>
              <a:t>	Χτίσιμο αναδυόμενων επιχειρηματικών</a:t>
            </a:r>
            <a:r>
              <a:rPr lang="el-GR" altLang="en-US" sz="3000" i="1" smtClean="0"/>
              <a:t> </a:t>
            </a:r>
            <a:r>
              <a:rPr lang="en-GB" altLang="en-US" sz="3000" i="1" smtClean="0"/>
              <a:t>δραστηριοτήτων</a:t>
            </a:r>
          </a:p>
          <a:p>
            <a:pPr eaLnBrk="1" hangingPunct="1"/>
            <a:r>
              <a:rPr lang="el-GR" altLang="en-US" sz="3000" b="1" smtClean="0"/>
              <a:t>Ορίζοντας</a:t>
            </a:r>
            <a:r>
              <a:rPr lang="en-GB" altLang="en-US" sz="3000" b="1" smtClean="0"/>
              <a:t> 3: </a:t>
            </a:r>
          </a:p>
          <a:p>
            <a:pPr eaLnBrk="1" hangingPunct="1">
              <a:buFont typeface="Arial" charset="0"/>
              <a:buNone/>
            </a:pPr>
            <a:r>
              <a:rPr lang="en-GB" altLang="en-US" sz="3000" smtClean="0"/>
              <a:t>	</a:t>
            </a:r>
            <a:r>
              <a:rPr lang="el-GR" altLang="en-US" sz="3000" i="1" smtClean="0"/>
              <a:t>Δημιουργία </a:t>
            </a:r>
            <a:r>
              <a:rPr lang="en-US" altLang="en-US" sz="3000" i="1" smtClean="0"/>
              <a:t>β</a:t>
            </a:r>
            <a:r>
              <a:rPr lang="el-GR" altLang="en-US" sz="3000" i="1" smtClean="0"/>
              <a:t>ιώσιμων επιλογών</a:t>
            </a:r>
            <a:endParaRPr lang="en-GB" altLang="en-US" sz="3000" i="1" smtClean="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254000"/>
            <a:ext cx="8229600" cy="641350"/>
          </a:xfrm>
        </p:spPr>
        <p:txBody>
          <a:bodyPr>
            <a:normAutofit fontScale="90000"/>
          </a:bodyPr>
          <a:lstStyle/>
          <a:p>
            <a:pPr eaLnBrk="1" hangingPunct="1"/>
            <a:r>
              <a:rPr lang="en-GB" altLang="en-US" dirty="0" err="1" smtClean="0"/>
              <a:t>Τρεις</a:t>
            </a:r>
            <a:r>
              <a:rPr lang="en-GB" altLang="en-US" dirty="0" smtClean="0"/>
              <a:t> </a:t>
            </a:r>
            <a:r>
              <a:rPr lang="en-GB" altLang="en-US" dirty="0" err="1" smtClean="0"/>
              <a:t>ορίζοντες</a:t>
            </a:r>
            <a:r>
              <a:rPr lang="en-GB" altLang="en-US" dirty="0" smtClean="0"/>
              <a:t> </a:t>
            </a:r>
            <a:r>
              <a:rPr lang="en-GB" altLang="en-US" dirty="0" err="1" smtClean="0"/>
              <a:t>της</a:t>
            </a:r>
            <a:r>
              <a:rPr lang="en-GB" altLang="en-US" dirty="0" smtClean="0"/>
              <a:t> </a:t>
            </a:r>
            <a:r>
              <a:rPr lang="en-GB" altLang="en-US" dirty="0" err="1" smtClean="0"/>
              <a:t>στρατηγικής</a:t>
            </a:r>
            <a:r>
              <a:rPr lang="el-GR" altLang="en-US" dirty="0" smtClean="0"/>
              <a:t> </a:t>
            </a:r>
            <a:r>
              <a:rPr lang="en-GB" altLang="en-US" dirty="0" smtClean="0"/>
              <a:t>(2)</a:t>
            </a:r>
          </a:p>
        </p:txBody>
      </p:sp>
      <p:pic>
        <p:nvPicPr>
          <p:cNvPr id="8200" name="Picture 8"/>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 xmlns:a14="http://schemas.microsoft.com/office/drawing/2010/main" val="0"/>
              </a:ext>
            </a:extLst>
          </a:blip>
          <a:srcRect t="1367"/>
          <a:stretch>
            <a:fillRect/>
          </a:stretch>
        </p:blipFill>
        <p:spPr bwMode="auto">
          <a:xfrm>
            <a:off x="539750" y="1124744"/>
            <a:ext cx="8064500" cy="521255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Title 1"/>
          <p:cNvSpPr>
            <a:spLocks noGrp="1"/>
          </p:cNvSpPr>
          <p:nvPr>
            <p:ph type="title"/>
          </p:nvPr>
        </p:nvSpPr>
        <p:spPr>
          <a:xfrm>
            <a:off x="662880" y="260350"/>
            <a:ext cx="8229600" cy="641350"/>
          </a:xfrm>
        </p:spPr>
        <p:txBody>
          <a:bodyPr>
            <a:normAutofit fontScale="90000"/>
          </a:bodyPr>
          <a:lstStyle/>
          <a:p>
            <a:pPr eaLnBrk="1" hangingPunct="1"/>
            <a:r>
              <a:rPr lang="en-GB" altLang="en-US" dirty="0" err="1" smtClean="0"/>
              <a:t>Επίπεδα</a:t>
            </a:r>
            <a:r>
              <a:rPr lang="en-GB" altLang="en-US" dirty="0" smtClean="0"/>
              <a:t> </a:t>
            </a:r>
            <a:r>
              <a:rPr lang="en-GB" altLang="en-US" dirty="0" err="1" smtClean="0"/>
              <a:t>στρατηγικής</a:t>
            </a:r>
            <a:r>
              <a:rPr lang="el-GR" altLang="en-US" dirty="0" smtClean="0"/>
              <a:t> </a:t>
            </a:r>
            <a:r>
              <a:rPr lang="en-GB" altLang="en-US" dirty="0" smtClean="0"/>
              <a:t>(1)</a:t>
            </a:r>
          </a:p>
        </p:txBody>
      </p:sp>
      <p:sp>
        <p:nvSpPr>
          <p:cNvPr id="9219" name="Content Placeholder 2"/>
          <p:cNvSpPr>
            <a:spLocks noGrp="1"/>
          </p:cNvSpPr>
          <p:nvPr>
            <p:ph sz="quarter" idx="1"/>
          </p:nvPr>
        </p:nvSpPr>
        <p:spPr>
          <a:xfrm>
            <a:off x="500063" y="1392238"/>
            <a:ext cx="8239125" cy="2227262"/>
          </a:xfrm>
        </p:spPr>
        <p:txBody>
          <a:bodyPr/>
          <a:lstStyle/>
          <a:p>
            <a:r>
              <a:rPr lang="en-GB" altLang="el-GR" sz="2800" smtClean="0"/>
              <a:t>Η </a:t>
            </a:r>
            <a:r>
              <a:rPr lang="en-GB" altLang="el-GR" sz="2800" b="1" smtClean="0"/>
              <a:t>εταιρική στρατηγική</a:t>
            </a:r>
            <a:r>
              <a:rPr lang="en-GB" altLang="el-GR" sz="2800" smtClean="0"/>
              <a:t> (corporate-level strategy) ασχολείται με το συνολικό</a:t>
            </a:r>
            <a:r>
              <a:rPr lang="el-GR" altLang="el-GR" sz="2800" smtClean="0"/>
              <a:t> </a:t>
            </a:r>
            <a:r>
              <a:rPr lang="en-GB" altLang="el-GR" sz="2800" smtClean="0"/>
              <a:t>φάσμα (scope) των δραστηριοτήτων ενός οργανισμού, αλλά και με τον τρόπο με</a:t>
            </a:r>
            <a:r>
              <a:rPr lang="el-GR" altLang="el-GR" sz="2800" smtClean="0"/>
              <a:t> </a:t>
            </a:r>
            <a:r>
              <a:rPr lang="en-GB" altLang="el-GR" sz="2800" smtClean="0"/>
              <a:t>τον οποίο προστίθεται αξία στις ξεχωριστές αυτές δραστηριότητες.</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2466" name="Title 1"/>
          <p:cNvSpPr>
            <a:spLocks noGrp="1"/>
          </p:cNvSpPr>
          <p:nvPr>
            <p:ph type="title" idx="4294967295"/>
          </p:nvPr>
        </p:nvSpPr>
        <p:spPr>
          <a:xfrm>
            <a:off x="374848" y="260350"/>
            <a:ext cx="8229600" cy="641350"/>
          </a:xfrm>
        </p:spPr>
        <p:txBody>
          <a:bodyPr>
            <a:normAutofit fontScale="90000"/>
          </a:bodyPr>
          <a:lstStyle/>
          <a:p>
            <a:pPr eaLnBrk="1" hangingPunct="1"/>
            <a:r>
              <a:rPr lang="en-GB" altLang="en-US" dirty="0" err="1" smtClean="0"/>
              <a:t>Επίπεδα</a:t>
            </a:r>
            <a:r>
              <a:rPr lang="en-GB" altLang="en-US" dirty="0" smtClean="0"/>
              <a:t> </a:t>
            </a:r>
            <a:r>
              <a:rPr lang="en-GB" altLang="en-US" dirty="0" err="1" smtClean="0"/>
              <a:t>στρατηγικής</a:t>
            </a:r>
            <a:r>
              <a:rPr lang="el-GR" altLang="en-US" dirty="0" smtClean="0"/>
              <a:t> </a:t>
            </a:r>
            <a:r>
              <a:rPr lang="en-GB" altLang="en-US" dirty="0" smtClean="0"/>
              <a:t>(</a:t>
            </a:r>
            <a:r>
              <a:rPr lang="el-GR" altLang="en-US" dirty="0" smtClean="0"/>
              <a:t>2</a:t>
            </a:r>
            <a:r>
              <a:rPr lang="en-GB" altLang="en-US" dirty="0" smtClean="0"/>
              <a:t>)</a:t>
            </a:r>
          </a:p>
        </p:txBody>
      </p:sp>
      <p:sp>
        <p:nvSpPr>
          <p:cNvPr id="62467" name="Content Placeholder 2"/>
          <p:cNvSpPr>
            <a:spLocks noGrp="1"/>
          </p:cNvSpPr>
          <p:nvPr>
            <p:ph idx="4294967295"/>
          </p:nvPr>
        </p:nvSpPr>
        <p:spPr>
          <a:xfrm>
            <a:off x="904875" y="1392238"/>
            <a:ext cx="8239125" cy="2397125"/>
          </a:xfrm>
        </p:spPr>
        <p:txBody>
          <a:bodyPr/>
          <a:lstStyle/>
          <a:p>
            <a:pPr eaLnBrk="1" hangingPunct="1">
              <a:lnSpc>
                <a:spcPct val="90000"/>
              </a:lnSpc>
            </a:pPr>
            <a:r>
              <a:rPr lang="en-GB" altLang="el-GR" sz="2800" dirty="0" smtClean="0"/>
              <a:t>Η </a:t>
            </a:r>
            <a:r>
              <a:rPr lang="en-GB" altLang="el-GR" sz="2800" b="1" dirty="0" err="1" smtClean="0"/>
              <a:t>στρ</a:t>
            </a:r>
            <a:r>
              <a:rPr lang="en-GB" altLang="el-GR" sz="2800" b="1" dirty="0" smtClean="0"/>
              <a:t>ατηγική επιχειρηματικής μονάδας</a:t>
            </a:r>
            <a:r>
              <a:rPr lang="en-GB" altLang="el-GR" sz="2800" dirty="0" smtClean="0"/>
              <a:t> (business-level strategy) ασχολείται</a:t>
            </a:r>
            <a:r>
              <a:rPr lang="el-GR" altLang="el-GR" sz="2800" dirty="0" smtClean="0"/>
              <a:t> </a:t>
            </a:r>
            <a:r>
              <a:rPr lang="en-GB" altLang="el-GR" sz="2800" dirty="0" err="1" smtClean="0"/>
              <a:t>με</a:t>
            </a:r>
            <a:r>
              <a:rPr lang="en-GB" altLang="el-GR" sz="2800" dirty="0" smtClean="0"/>
              <a:t> </a:t>
            </a:r>
            <a:r>
              <a:rPr lang="en-GB" altLang="el-GR" sz="2800" dirty="0" err="1" smtClean="0"/>
              <a:t>τη</a:t>
            </a:r>
            <a:r>
              <a:rPr lang="en-GB" altLang="el-GR" sz="2800" dirty="0" smtClean="0"/>
              <a:t> </a:t>
            </a:r>
            <a:r>
              <a:rPr lang="en-GB" altLang="el-GR" sz="2800" dirty="0" err="1" smtClean="0"/>
              <a:t>λειτουργί</a:t>
            </a:r>
            <a:r>
              <a:rPr lang="en-GB" altLang="el-GR" sz="2800" dirty="0" smtClean="0"/>
              <a:t>α κάθε ξεχωριστής επιχειρηματικής δραστηριότητας του οργανισμού και τον τρόπο με τον οποίο αυτή θα είναι ανταγωνιστική στις</a:t>
            </a:r>
            <a:r>
              <a:rPr lang="el-GR" altLang="el-GR" sz="2800" dirty="0" smtClean="0"/>
              <a:t> </a:t>
            </a:r>
            <a:r>
              <a:rPr lang="en-GB" altLang="el-GR" sz="2800" dirty="0" err="1" smtClean="0"/>
              <a:t>εκάστοτε</a:t>
            </a:r>
            <a:r>
              <a:rPr lang="el-GR" altLang="el-GR" sz="2800" dirty="0" smtClean="0"/>
              <a:t> </a:t>
            </a:r>
            <a:r>
              <a:rPr lang="en-GB" altLang="el-GR" sz="2800" dirty="0" smtClean="0"/>
              <a:t>α</a:t>
            </a:r>
            <a:r>
              <a:rPr lang="en-GB" altLang="el-GR" sz="2800" dirty="0" err="1" smtClean="0"/>
              <a:t>γορές</a:t>
            </a:r>
            <a:r>
              <a:rPr lang="en-GB" altLang="el-GR" sz="2800" dirty="0" smtClean="0"/>
              <a:t>.</a:t>
            </a:r>
            <a:r>
              <a:rPr lang="el-GR" altLang="el-GR" sz="2800" dirty="0" smtClean="0"/>
              <a:t> </a:t>
            </a:r>
            <a:endParaRPr lang="en-GB" altLang="el-GR" sz="2800" dirty="0" smtClean="0"/>
          </a:p>
        </p:txBody>
      </p:sp>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8"/>
  <p:tag name="MMPROD_UIDATA" val="&lt;database version=&quot;6.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1: Introducing strategy&amp;quot;&quot;/&gt;&lt;property id=&quot;20307&quot; value=&quot;258&quot;/&gt;&lt;/object&gt;&lt;object type=&quot;3&quot; unique_id=&quot;10005&quot;&gt;&lt;property id=&quot;20148&quot; value=&quot;5&quot;/&gt;&lt;property id=&quot;20300&quot; value=&quot;Slide 2 - &amp;quot;Learning outcomes&amp;quot;&quot;/&gt;&lt;property id=&quot;20307&quot; value=&quot;260&quot;/&gt;&lt;/object&gt;&lt;object type=&quot;3&quot; unique_id=&quot;10006&quot;&gt;&lt;property id=&quot;20148&quot; value=&quot;5&quot;/&gt;&lt;property id=&quot;20300&quot; value=&quot;Slide 3 - &amp;quot;Definitions of strategy (1)&amp;quot;&quot;/&gt;&lt;property id=&quot;20307&quot; value=&quot;261&quot;/&gt;&lt;/object&gt;&lt;object type=&quot;3&quot; unique_id=&quot;10007&quot;&gt;&lt;property id=&quot;20148&quot; value=&quot;5&quot;/&gt;&lt;property id=&quot;20300&quot; value=&quot;Slide 4 - &amp;quot;Definitions of strategy (2)&amp;quot;&quot;/&gt;&lt;property id=&quot;20307&quot; value=&quot;262&quot;/&gt;&lt;/object&gt;&lt;object type=&quot;3&quot; unique_id=&quot;10009&quot;&gt;&lt;property id=&quot;20148&quot; value=&quot;5&quot;/&gt;&lt;property id=&quot;20300&quot; value=&quot;Slide 5 - &amp;quot;Three horizons for strategy (1)&amp;quot;&quot;/&gt;&lt;property id=&quot;20307&quot; value=&quot;263&quot;/&gt;&lt;/object&gt;&lt;object type=&quot;3&quot; unique_id=&quot;10010&quot;&gt;&lt;property id=&quot;20148&quot; value=&quot;5&quot;/&gt;&lt;property id=&quot;20300&quot; value=&quot;Slide 6 - &amp;quot;Three horizons for strategy (2)&amp;quot;&quot;/&gt;&lt;property id=&quot;20307&quot; value=&quot;264&quot;/&gt;&lt;/object&gt;&lt;object type=&quot;3&quot; unique_id=&quot;10012&quot;&gt;&lt;property id=&quot;20148&quot; value=&quot;5&quot;/&gt;&lt;property id=&quot;20300&quot; value=&quot;Slide 8 - &amp;quot;Levels of strategy (2)&amp;quot;&quot;/&gt;&lt;property id=&quot;20307&quot; value=&quot;267&quot;/&gt;&lt;/object&gt;&lt;object type=&quot;3&quot; unique_id=&quot;10013&quot;&gt;&lt;property id=&quot;20148&quot; value=&quot;5&quot;/&gt;&lt;property id=&quot;20300&quot; value=&quot;Slide 7 - &amp;quot;Levels of strategy (1)&amp;quot;&quot;/&gt;&lt;property id=&quot;20307&quot; value=&quot;301&quot;/&gt;&lt;/object&gt;&lt;object type=&quot;3&quot; unique_id=&quot;10014&quot;&gt;&lt;property id=&quot;20148&quot; value=&quot;5&quot;/&gt;&lt;property id=&quot;20300&quot; value=&quot;Slide 9 - &amp;quot;Strategy statements&amp;quot;&quot;/&gt;&lt;property id=&quot;20307&quot; value=&quot;268&quot;/&gt;&lt;/object&gt;&lt;object type=&quot;3&quot; unique_id=&quot;10020&quot;&gt;&lt;property id=&quot;20148&quot; value=&quot;5&quot;/&gt;&lt;property id=&quot;20300&quot; value=&quot;Slide 11 - &amp;quot;Strategic position (1)&amp;quot;&quot;/&gt;&lt;property id=&quot;20307&quot; value=&quot;272&quot;/&gt;&lt;/object&gt;&lt;object type=&quot;3&quot; unique_id=&quot;10021&quot;&gt;&lt;property id=&quot;20148&quot; value=&quot;5&quot;/&gt;&lt;property id=&quot;20300&quot; value=&quot;Slide 12 - &amp;quot;Strategic position (2)&amp;quot;&quot;/&gt;&lt;property id=&quot;20307&quot; value=&quot;275&quot;/&gt;&lt;/object&gt;&lt;object type=&quot;3&quot; unique_id=&quot;10022&quot;&gt;&lt;property id=&quot;20148&quot; value=&quot;5&quot;/&gt;&lt;property id=&quot;20300&quot; value=&quot;Slide 13 - &amp;quot;Strategic position (3)&amp;quot;&quot;/&gt;&lt;property id=&quot;20307&quot; value=&quot;274&quot;/&gt;&lt;/object&gt;&lt;object type=&quot;3&quot; unique_id=&quot;10023&quot;&gt;&lt;property id=&quot;20148&quot; value=&quot;5&quot;/&gt;&lt;property id=&quot;20300&quot; value=&quot;Slide 14 - &amp;quot;Strategic choices (1)&amp;quot;&quot;/&gt;&lt;property id=&quot;20307&quot; value=&quot;276&quot;/&gt;&lt;/object&gt;&lt;object type=&quot;3&quot; unique_id=&quot;10024&quot;&gt;&lt;property id=&quot;20148&quot; value=&quot;5&quot;/&gt;&lt;property id=&quot;20300&quot; value=&quot;Slide 15 - &amp;quot;Strategic choices (2)&amp;quot;&quot;/&gt;&lt;property id=&quot;20307&quot; value=&quot;278&quot;/&gt;&lt;/object&gt;&lt;object type=&quot;3&quot; unique_id=&quot;10025&quot;&gt;&lt;property id=&quot;20148&quot; value=&quot;5&quot;/&gt;&lt;property id=&quot;20300&quot; value=&quot;Slide 16 - &amp;quot;Strategic choices (3)&amp;quot;&quot;/&gt;&lt;property id=&quot;20307&quot; value=&quot;279&quot;/&gt;&lt;/object&gt;&lt;object type=&quot;3&quot; unique_id=&quot;10026&quot;&gt;&lt;property id=&quot;20148&quot; value=&quot;5&quot;/&gt;&lt;property id=&quot;20300&quot; value=&quot;Slide 17 - &amp;quot;Strategy in action (1)&amp;quot;&quot;/&gt;&lt;property id=&quot;20307&quot; value=&quot;280&quot;/&gt;&lt;/object&gt;&lt;object type=&quot;3&quot; unique_id=&quot;10027&quot;&gt;&lt;property id=&quot;20148&quot; value=&quot;5&quot;/&gt;&lt;property id=&quot;20300&quot; value=&quot;Slide 18 - &amp;quot;Strategy in action (2)&amp;quot;&quot;/&gt;&lt;property id=&quot;20307&quot; value=&quot;282&quot;/&gt;&lt;/object&gt;&lt;object type=&quot;3&quot; unique_id=&quot;10028&quot;&gt;&lt;property id=&quot;20148&quot; value=&quot;5&quot;/&gt;&lt;property id=&quot;20300&quot; value=&quot;Slide 19 - &amp;quot;Strategy in action (3)&amp;quot;&quot;/&gt;&lt;property id=&quot;20307&quot; value=&quot;284&quot;/&gt;&lt;/object&gt;&lt;object type=&quot;3&quot; unique_id=&quot;10037&quot;&gt;&lt;property id=&quot;20148&quot; value=&quot;5&quot;/&gt;&lt;property id=&quot;20300&quot; value=&quot;Slide 22 - &amp;quot;Chapter summary (1)&amp;quot;&quot;/&gt;&lt;property id=&quot;20307&quot; value=&quot;297&quot;/&gt;&lt;/object&gt;&lt;object type=&quot;3&quot; unique_id=&quot;10039&quot;&gt;&lt;property id=&quot;20148&quot; value=&quot;5&quot;/&gt;&lt;property id=&quot;20300&quot; value=&quot;Slide 10 - &amp;quot;The Exploring Strategy model&amp;quot;&quot;/&gt;&lt;property id=&quot;20307&quot; value=&quot;309&quot;/&gt;&lt;/object&gt;&lt;object type=&quot;3&quot; unique_id=&quot;172192&quot;&gt;&lt;property id=&quot;20148&quot; value=&quot;5&quot;/&gt;&lt;property id=&quot;20300&quot; value=&quot;Slide 20 - &amp;quot;Strategy development processes&amp;quot;&quot;/&gt;&lt;property id=&quot;20307&quot; value=&quot;310&quot;/&gt;&lt;/object&gt;&lt;object type=&quot;3&quot; unique_id=&quot;172193&quot;&gt;&lt;property id=&quot;20148&quot; value=&quot;5&quot;/&gt;&lt;property id=&quot;20300&quot; value=&quot;Slide 21 - &amp;quot;Elements of a strategic plan&amp;quot;&quot;/&gt;&lt;property id=&quot;20307&quot; value=&quot;311&quot;/&gt;&lt;/object&gt;&lt;object type=&quot;3&quot; unique_id=&quot;172194&quot;&gt;&lt;property id=&quot;20148&quot; value=&quot;5&quot;/&gt;&lt;property id=&quot;20300&quot; value=&quot;Slide 23 - &amp;quot;Chapter summary (2)&amp;quot;&quot;/&gt;&lt;property id=&quot;20307&quot; value=&quot;312&quot;/&gt;&lt;/object&gt;&lt;/object&gt;&lt;/object&gt;&lt;/database&gt;"/>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Δικαιοσύνη">
  <a:themeElements>
    <a:clrScheme name="Δικαιοσύνη">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Δικαιοσύνη">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ικαιοσύνη">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0</TotalTime>
  <Words>1112</Words>
  <Application>Microsoft Office PowerPoint</Application>
  <PresentationFormat>Προβολή στην οθόνη (4:3)</PresentationFormat>
  <Paragraphs>147</Paragraphs>
  <Slides>28</Slides>
  <Notes>23</Notes>
  <HiddenSlides>0</HiddenSlides>
  <MMClips>0</MMClips>
  <ScaleCrop>false</ScaleCrop>
  <HeadingPairs>
    <vt:vector size="4" baseType="variant">
      <vt:variant>
        <vt:lpstr>Θέμα</vt:lpstr>
      </vt:variant>
      <vt:variant>
        <vt:i4>1</vt:i4>
      </vt:variant>
      <vt:variant>
        <vt:lpstr>Τίτλοι διαφανειών</vt:lpstr>
      </vt:variant>
      <vt:variant>
        <vt:i4>28</vt:i4>
      </vt:variant>
    </vt:vector>
  </HeadingPairs>
  <TitlesOfParts>
    <vt:vector size="29" baseType="lpstr">
      <vt:lpstr>Δικαιοσύνη</vt:lpstr>
      <vt:lpstr>Chapter 1</vt:lpstr>
      <vt:lpstr>Chapter 2</vt:lpstr>
      <vt:lpstr>Μαθησιακά αποτελέσματα</vt:lpstr>
      <vt:lpstr>Ορισμοί στρατηγικής (1)</vt:lpstr>
      <vt:lpstr>Ορισμοί στρατηγικής (2)</vt:lpstr>
      <vt:lpstr>Τρεις ορίζοντες της στρατηγικής (1)</vt:lpstr>
      <vt:lpstr>Τρεις ορίζοντες της στρατηγικής (2)</vt:lpstr>
      <vt:lpstr>Επίπεδα στρατηγικής (1)</vt:lpstr>
      <vt:lpstr>Επίπεδα στρατηγικής (2)</vt:lpstr>
      <vt:lpstr>Επίπεδα στρατηγικής (3)</vt:lpstr>
      <vt:lpstr>Επίπεδα στρατηγικής (4)</vt:lpstr>
      <vt:lpstr>Δήλωση στρατηγικής</vt:lpstr>
      <vt:lpstr>Μοντέλο Διερεύνησης Στρατηγικής</vt:lpstr>
      <vt:lpstr>Στρατηγική θέση (1)</vt:lpstr>
      <vt:lpstr>Στρατηγική θέση (2)</vt:lpstr>
      <vt:lpstr>Στρατηγική θέση (3)</vt:lpstr>
      <vt:lpstr>Στρατηγικές επιλογές (1)</vt:lpstr>
      <vt:lpstr>Στρατηγικές επιλογές (2)</vt:lpstr>
      <vt:lpstr>Στρατηγικές επιλογές (3)</vt:lpstr>
      <vt:lpstr>Στρατηγική στην πράξη (1)</vt:lpstr>
      <vt:lpstr>Στρατηγική στην πράξη (2)</vt:lpstr>
      <vt:lpstr>Στρατηγική στην πράξη (3)</vt:lpstr>
      <vt:lpstr>Διαδικασίες ανάπτυξης στρατηγικής</vt:lpstr>
      <vt:lpstr>Βασικά στοιχεία ενός στρατηγικού σχεδίου</vt:lpstr>
      <vt:lpstr>Σύνοψη κεφαλαίου (1)</vt:lpstr>
      <vt:lpstr>Σύνοψη κεφαλαίου (2)</vt:lpstr>
      <vt:lpstr>Σύνοψη κεφαλαίου (3)</vt:lpstr>
      <vt:lpstr>Διαφάνεια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2016-08-24T20:27:34Z</dcterms:created>
  <dcterms:modified xsi:type="dcterms:W3CDTF">2016-09-08T12:35:45Z</dcterms:modified>
</cp:coreProperties>
</file>