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lyfxY+W6VIzodSfD5jgJW+SQC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B2B4F2-2B26-4F51-887C-EDCE21830C4B}">
  <a:tblStyle styleId="{96B2B4F2-2B26-4F51-887C-EDCE21830C4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10</a:t>
            </a:fld>
            <a:endParaRPr/>
          </a:p>
        </p:txBody>
      </p:sp>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11</a:t>
            </a:fld>
            <a:endParaRPr/>
          </a:p>
        </p:txBody>
      </p:sp>
      <p:sp>
        <p:nvSpPr>
          <p:cNvPr id="192" name="Google Shape;1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12</a:t>
            </a:fld>
            <a:endParaRPr/>
          </a:p>
        </p:txBody>
      </p:sp>
      <p:sp>
        <p:nvSpPr>
          <p:cNvPr id="201" name="Google Shape;20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13</a:t>
            </a:fld>
            <a:endParaRPr/>
          </a:p>
        </p:txBody>
      </p:sp>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14</a:t>
            </a:fld>
            <a:endParaRPr/>
          </a:p>
        </p:txBody>
      </p:sp>
      <p:sp>
        <p:nvSpPr>
          <p:cNvPr id="219" name="Google Shape;21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solidFill>
                  <a:srgbClr val="000000"/>
                </a:solidFill>
              </a:rPr>
              <a:t>18</a:t>
            </a:fld>
            <a:endParaRPr>
              <a:solidFill>
                <a:srgbClr val="000000"/>
              </a:solidFill>
            </a:endParaRPr>
          </a:p>
        </p:txBody>
      </p:sp>
      <p:sp>
        <p:nvSpPr>
          <p:cNvPr id="260" name="Google Shape;260;p18: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19</a:t>
            </a:fld>
            <a:endParaRPr/>
          </a:p>
        </p:txBody>
      </p:sp>
      <p:sp>
        <p:nvSpPr>
          <p:cNvPr id="273" name="Google Shape;27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20</a:t>
            </a:fld>
            <a:endParaRPr/>
          </a:p>
        </p:txBody>
      </p:sp>
      <p:sp>
        <p:nvSpPr>
          <p:cNvPr id="282" name="Google Shape;28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
        <p:nvSpPr>
          <p:cNvPr id="291" name="Google Shape;29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22</a:t>
            </a:fld>
            <a:endParaRPr/>
          </a:p>
        </p:txBody>
      </p:sp>
      <p:sp>
        <p:nvSpPr>
          <p:cNvPr id="300" name="Google Shape;3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23</a:t>
            </a:fld>
            <a:endParaRPr/>
          </a:p>
        </p:txBody>
      </p:sp>
      <p:sp>
        <p:nvSpPr>
          <p:cNvPr id="309" name="Google Shape;30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solidFill>
                  <a:srgbClr val="000000"/>
                </a:solidFill>
              </a:rPr>
              <a:t>24</a:t>
            </a:fld>
            <a:endParaRPr>
              <a:solidFill>
                <a:srgbClr val="000000"/>
              </a:solidFill>
            </a:endParaRPr>
          </a:p>
        </p:txBody>
      </p:sp>
      <p:sp>
        <p:nvSpPr>
          <p:cNvPr id="318" name="Google Shape;318;p24: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solidFill>
                  <a:srgbClr val="000000"/>
                </a:solidFill>
              </a:rPr>
              <a:t>25</a:t>
            </a:fld>
            <a:endParaRPr>
              <a:solidFill>
                <a:srgbClr val="000000"/>
              </a:solidFill>
            </a:endParaRPr>
          </a:p>
        </p:txBody>
      </p:sp>
      <p:sp>
        <p:nvSpPr>
          <p:cNvPr id="328" name="Google Shape;328;p25: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a:spLocks noGrp="1" noRot="1" noChangeAspect="1"/>
          </p:cNvSpPr>
          <p:nvPr>
            <p:ph type="sldImg" idx="2"/>
          </p:nvPr>
        </p:nvSpPr>
        <p:spPr>
          <a:xfrm>
            <a:off x="0" y="0"/>
            <a:ext cx="1588"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6:notes"/>
          <p:cNvSpPr txBox="1">
            <a:spLocks noGrp="1"/>
          </p:cNvSpPr>
          <p:nvPr>
            <p:ph type="body" idx="1"/>
          </p:nvPr>
        </p:nvSpPr>
        <p:spPr>
          <a:xfrm>
            <a:off x="0" y="0"/>
            <a:ext cx="1588" cy="15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000"/>
          </a:p>
        </p:txBody>
      </p:sp>
      <p:sp>
        <p:nvSpPr>
          <p:cNvPr id="340" name="Google Shape;340;p26:notes"/>
          <p:cNvSpPr txBox="1"/>
          <p:nvPr/>
        </p:nvSpPr>
        <p:spPr>
          <a:xfrm>
            <a:off x="0" y="0"/>
            <a:ext cx="1588" cy="1588"/>
          </a:xfrm>
          <a:prstGeom prst="rect">
            <a:avLst/>
          </a:prstGeom>
          <a:noFill/>
          <a:ln>
            <a:noFill/>
          </a:ln>
        </p:spPr>
        <p:txBody>
          <a:bodyPr spcFirstLastPara="1" wrap="square" lIns="83075" tIns="41525" rIns="83075" bIns="41525" anchor="t" anchorCtr="0">
            <a:noAutofit/>
          </a:bodyPr>
          <a:lstStyle/>
          <a:p>
            <a:pPr marL="0" marR="0" lvl="0" indent="0" algn="l" rtl="0">
              <a:spcBef>
                <a:spcPts val="0"/>
              </a:spcBef>
              <a:spcAft>
                <a:spcPts val="0"/>
              </a:spcAft>
              <a:buClr>
                <a:srgbClr val="000000"/>
              </a:buClr>
              <a:buSzPts val="1300"/>
              <a:buFont typeface="Times New Roman"/>
              <a:buNone/>
            </a:pPr>
            <a:fld id="{00000000-1234-1234-1234-123412341234}" type="slidenum">
              <a:rPr lang="el-GR" sz="1300">
                <a:solidFill>
                  <a:srgbClr val="19426B"/>
                </a:solidFill>
                <a:latin typeface="Arial"/>
                <a:ea typeface="Arial"/>
                <a:cs typeface="Arial"/>
                <a:sym typeface="Arial"/>
              </a:rPr>
              <a:t>26</a:t>
            </a:fld>
            <a:endParaRPr sz="1300">
              <a:solidFill>
                <a:srgbClr val="19426B"/>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28</a:t>
            </a:fld>
            <a:endParaRPr/>
          </a:p>
        </p:txBody>
      </p:sp>
      <p:sp>
        <p:nvSpPr>
          <p:cNvPr id="361" name="Google Shape;36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29</a:t>
            </a:fld>
            <a:endParaRPr/>
          </a:p>
        </p:txBody>
      </p:sp>
      <p:sp>
        <p:nvSpPr>
          <p:cNvPr id="370" name="Google Shape;37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30</a:t>
            </a:fld>
            <a:endParaRPr/>
          </a:p>
        </p:txBody>
      </p:sp>
      <p:sp>
        <p:nvSpPr>
          <p:cNvPr id="379" name="Google Shape;37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38</a:t>
            </a:fld>
            <a:endParaRPr/>
          </a:p>
        </p:txBody>
      </p:sp>
      <p:sp>
        <p:nvSpPr>
          <p:cNvPr id="451" name="Google Shape;45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39</a:t>
            </a:fld>
            <a:endParaRPr/>
          </a:p>
        </p:txBody>
      </p:sp>
      <p:sp>
        <p:nvSpPr>
          <p:cNvPr id="460" name="Google Shape;46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40</a:t>
            </a:fld>
            <a:endParaRPr/>
          </a:p>
        </p:txBody>
      </p:sp>
      <p:sp>
        <p:nvSpPr>
          <p:cNvPr id="469" name="Google Shape;46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0" name="Google Shape;4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41</a:t>
            </a:fld>
            <a:endParaRPr/>
          </a:p>
        </p:txBody>
      </p:sp>
      <p:sp>
        <p:nvSpPr>
          <p:cNvPr id="479" name="Google Shape;47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42</a:t>
            </a:fld>
            <a:endParaRPr/>
          </a:p>
        </p:txBody>
      </p:sp>
      <p:sp>
        <p:nvSpPr>
          <p:cNvPr id="494" name="Google Shape;49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43</a:t>
            </a:fld>
            <a:endParaRPr/>
          </a:p>
        </p:txBody>
      </p:sp>
      <p:sp>
        <p:nvSpPr>
          <p:cNvPr id="503" name="Google Shape;50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4" name="Google Shape;50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a:t>
            </a:fld>
            <a:endParaRPr/>
          </a:p>
        </p:txBody>
      </p:sp>
      <p:sp>
        <p:nvSpPr>
          <p:cNvPr id="136" name="Google Shape;1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
        <p:nvSpPr>
          <p:cNvPr id="145" name="Google Shape;14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18"/>
        <p:cNvGrpSpPr/>
        <p:nvPr/>
      </p:nvGrpSpPr>
      <p:grpSpPr>
        <a:xfrm>
          <a:off x="0" y="0"/>
          <a:ext cx="0" cy="0"/>
          <a:chOff x="0" y="0"/>
          <a:chExt cx="0" cy="0"/>
        </a:xfrm>
      </p:grpSpPr>
      <p:sp>
        <p:nvSpPr>
          <p:cNvPr id="19" name="Google Shape;19;p46"/>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 name="Google Shape;20;p46"/>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46"/>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 name="Google Shape;22;p46"/>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3" name="Google Shape;23;p46"/>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26" name="Google Shape;26;p4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5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5"/>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5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90" name="Google Shape;90;p5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91"/>
        <p:cNvGrpSpPr/>
        <p:nvPr/>
      </p:nvGrpSpPr>
      <p:grpSpPr>
        <a:xfrm>
          <a:off x="0" y="0"/>
          <a:ext cx="0" cy="0"/>
          <a:chOff x="0" y="0"/>
          <a:chExt cx="0" cy="0"/>
        </a:xfrm>
      </p:grpSpPr>
      <p:sp>
        <p:nvSpPr>
          <p:cNvPr id="92" name="Google Shape;92;p56"/>
          <p:cNvSpPr txBox="1">
            <a:spLocks noGrp="1"/>
          </p:cNvSpPr>
          <p:nvPr>
            <p:ph type="title"/>
          </p:nvPr>
        </p:nvSpPr>
        <p:spPr>
          <a:xfrm rot="5400000">
            <a:off x="4823619" y="2339182"/>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6"/>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56"/>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6"/>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96" name="Google Shape;96;p56"/>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7" name="Google Shape;97;p56"/>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8" name="Google Shape;98;p56"/>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9" name="Google Shape;99;p56"/>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31" name="Google Shape;31;p4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32" name="Google Shape;32;p4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37" name="Google Shape;37;p4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38"/>
        <p:cNvGrpSpPr/>
        <p:nvPr/>
      </p:nvGrpSpPr>
      <p:grpSpPr>
        <a:xfrm>
          <a:off x="0" y="0"/>
          <a:ext cx="0" cy="0"/>
          <a:chOff x="0" y="0"/>
          <a:chExt cx="0" cy="0"/>
        </a:xfrm>
      </p:grpSpPr>
      <p:sp>
        <p:nvSpPr>
          <p:cNvPr id="39" name="Google Shape;39;p4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0" name="Google Shape;40;p49"/>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1" name="Google Shape;41;p4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2" name="Google Shape;42;p4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4" name="Google Shape;44;p4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9"/>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46" name="Google Shape;46;p49"/>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lt2"/>
                </a:solidFill>
                <a:latin typeface="Twentieth Century"/>
                <a:ea typeface="Twentieth Century"/>
                <a:cs typeface="Twentieth Century"/>
                <a:sym typeface="Twentieth Century"/>
              </a:defRPr>
            </a:lvl1pPr>
            <a:lvl2pPr marL="0" lvl="1" indent="0" algn="ctr">
              <a:spcBef>
                <a:spcPts val="0"/>
              </a:spcBef>
              <a:buNone/>
              <a:defRPr sz="1400" b="1">
                <a:solidFill>
                  <a:schemeClr val="lt2"/>
                </a:solidFill>
                <a:latin typeface="Twentieth Century"/>
                <a:ea typeface="Twentieth Century"/>
                <a:cs typeface="Twentieth Century"/>
                <a:sym typeface="Twentieth Century"/>
              </a:defRPr>
            </a:lvl2pPr>
            <a:lvl3pPr marL="0" lvl="2" indent="0" algn="ctr">
              <a:spcBef>
                <a:spcPts val="0"/>
              </a:spcBef>
              <a:buNone/>
              <a:defRPr sz="1400" b="1">
                <a:solidFill>
                  <a:schemeClr val="lt2"/>
                </a:solidFill>
                <a:latin typeface="Twentieth Century"/>
                <a:ea typeface="Twentieth Century"/>
                <a:cs typeface="Twentieth Century"/>
                <a:sym typeface="Twentieth Century"/>
              </a:defRPr>
            </a:lvl3pPr>
            <a:lvl4pPr marL="0" lvl="3" indent="0" algn="ctr">
              <a:spcBef>
                <a:spcPts val="0"/>
              </a:spcBef>
              <a:buNone/>
              <a:defRPr sz="1400" b="1">
                <a:solidFill>
                  <a:schemeClr val="lt2"/>
                </a:solidFill>
                <a:latin typeface="Twentieth Century"/>
                <a:ea typeface="Twentieth Century"/>
                <a:cs typeface="Twentieth Century"/>
                <a:sym typeface="Twentieth Century"/>
              </a:defRPr>
            </a:lvl4pPr>
            <a:lvl5pPr marL="0" lvl="4" indent="0" algn="ctr">
              <a:spcBef>
                <a:spcPts val="0"/>
              </a:spcBef>
              <a:buNone/>
              <a:defRPr sz="1400" b="1">
                <a:solidFill>
                  <a:schemeClr val="lt2"/>
                </a:solidFill>
                <a:latin typeface="Twentieth Century"/>
                <a:ea typeface="Twentieth Century"/>
                <a:cs typeface="Twentieth Century"/>
                <a:sym typeface="Twentieth Century"/>
              </a:defRPr>
            </a:lvl5pPr>
            <a:lvl6pPr marL="0" lvl="5" indent="0" algn="ctr">
              <a:spcBef>
                <a:spcPts val="0"/>
              </a:spcBef>
              <a:buNone/>
              <a:defRPr sz="1400" b="1">
                <a:solidFill>
                  <a:schemeClr val="lt2"/>
                </a:solidFill>
                <a:latin typeface="Twentieth Century"/>
                <a:ea typeface="Twentieth Century"/>
                <a:cs typeface="Twentieth Century"/>
                <a:sym typeface="Twentieth Century"/>
              </a:defRPr>
            </a:lvl6pPr>
            <a:lvl7pPr marL="0" lvl="6" indent="0" algn="ctr">
              <a:spcBef>
                <a:spcPts val="0"/>
              </a:spcBef>
              <a:buNone/>
              <a:defRPr sz="1400" b="1">
                <a:solidFill>
                  <a:schemeClr val="lt2"/>
                </a:solidFill>
                <a:latin typeface="Twentieth Century"/>
                <a:ea typeface="Twentieth Century"/>
                <a:cs typeface="Twentieth Century"/>
                <a:sym typeface="Twentieth Century"/>
              </a:defRPr>
            </a:lvl7pPr>
            <a:lvl8pPr marL="0" lvl="7" indent="0" algn="ctr">
              <a:spcBef>
                <a:spcPts val="0"/>
              </a:spcBef>
              <a:buNone/>
              <a:defRPr sz="1400" b="1">
                <a:solidFill>
                  <a:schemeClr val="lt2"/>
                </a:solidFill>
                <a:latin typeface="Twentieth Century"/>
                <a:ea typeface="Twentieth Century"/>
                <a:cs typeface="Twentieth Century"/>
                <a:sym typeface="Twentieth Century"/>
              </a:defRPr>
            </a:lvl8pPr>
            <a:lvl9pPr marL="0" lvl="8" indent="0" algn="ctr">
              <a:spcBef>
                <a:spcPts val="0"/>
              </a:spcBef>
              <a:buNone/>
              <a:defRPr sz="1400" b="1">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0"/>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50"/>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5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53" name="Google Shape;53;p5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51"/>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5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60" name="Google Shape;60;p5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61" name="Google Shape;61;p51"/>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1"/>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5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66" name="Google Shape;66;p52"/>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dk2"/>
                </a:solidFill>
                <a:latin typeface="Twentieth Century"/>
                <a:ea typeface="Twentieth Century"/>
                <a:cs typeface="Twentieth Century"/>
                <a:sym typeface="Twentieth Century"/>
              </a:defRPr>
            </a:lvl1pPr>
            <a:lvl2pPr marL="0" lvl="1" indent="0" algn="ctr">
              <a:spcBef>
                <a:spcPts val="0"/>
              </a:spcBef>
              <a:buNone/>
              <a:defRPr sz="1400" b="1">
                <a:solidFill>
                  <a:schemeClr val="dk2"/>
                </a:solidFill>
                <a:latin typeface="Twentieth Century"/>
                <a:ea typeface="Twentieth Century"/>
                <a:cs typeface="Twentieth Century"/>
                <a:sym typeface="Twentieth Century"/>
              </a:defRPr>
            </a:lvl2pPr>
            <a:lvl3pPr marL="0" lvl="2" indent="0" algn="ctr">
              <a:spcBef>
                <a:spcPts val="0"/>
              </a:spcBef>
              <a:buNone/>
              <a:defRPr sz="1400" b="1">
                <a:solidFill>
                  <a:schemeClr val="dk2"/>
                </a:solidFill>
                <a:latin typeface="Twentieth Century"/>
                <a:ea typeface="Twentieth Century"/>
                <a:cs typeface="Twentieth Century"/>
                <a:sym typeface="Twentieth Century"/>
              </a:defRPr>
            </a:lvl3pPr>
            <a:lvl4pPr marL="0" lvl="3" indent="0" algn="ctr">
              <a:spcBef>
                <a:spcPts val="0"/>
              </a:spcBef>
              <a:buNone/>
              <a:defRPr sz="1400" b="1">
                <a:solidFill>
                  <a:schemeClr val="dk2"/>
                </a:solidFill>
                <a:latin typeface="Twentieth Century"/>
                <a:ea typeface="Twentieth Century"/>
                <a:cs typeface="Twentieth Century"/>
                <a:sym typeface="Twentieth Century"/>
              </a:defRPr>
            </a:lvl4pPr>
            <a:lvl5pPr marL="0" lvl="4" indent="0" algn="ctr">
              <a:spcBef>
                <a:spcPts val="0"/>
              </a:spcBef>
              <a:buNone/>
              <a:defRPr sz="1400" b="1">
                <a:solidFill>
                  <a:schemeClr val="dk2"/>
                </a:solidFill>
                <a:latin typeface="Twentieth Century"/>
                <a:ea typeface="Twentieth Century"/>
                <a:cs typeface="Twentieth Century"/>
                <a:sym typeface="Twentieth Century"/>
              </a:defRPr>
            </a:lvl5pPr>
            <a:lvl6pPr marL="0" lvl="5" indent="0" algn="ctr">
              <a:spcBef>
                <a:spcPts val="0"/>
              </a:spcBef>
              <a:buNone/>
              <a:defRPr sz="1400" b="1">
                <a:solidFill>
                  <a:schemeClr val="dk2"/>
                </a:solidFill>
                <a:latin typeface="Twentieth Century"/>
                <a:ea typeface="Twentieth Century"/>
                <a:cs typeface="Twentieth Century"/>
                <a:sym typeface="Twentieth Century"/>
              </a:defRPr>
            </a:lvl6pPr>
            <a:lvl7pPr marL="0" lvl="6" indent="0" algn="ctr">
              <a:spcBef>
                <a:spcPts val="0"/>
              </a:spcBef>
              <a:buNone/>
              <a:defRPr sz="1400" b="1">
                <a:solidFill>
                  <a:schemeClr val="dk2"/>
                </a:solidFill>
                <a:latin typeface="Twentieth Century"/>
                <a:ea typeface="Twentieth Century"/>
                <a:cs typeface="Twentieth Century"/>
                <a:sym typeface="Twentieth Century"/>
              </a:defRPr>
            </a:lvl7pPr>
            <a:lvl8pPr marL="0" lvl="7" indent="0" algn="ctr">
              <a:spcBef>
                <a:spcPts val="0"/>
              </a:spcBef>
              <a:buNone/>
              <a:defRPr sz="1400" b="1">
                <a:solidFill>
                  <a:schemeClr val="dk2"/>
                </a:solidFill>
                <a:latin typeface="Twentieth Century"/>
                <a:ea typeface="Twentieth Century"/>
                <a:cs typeface="Twentieth Century"/>
                <a:sym typeface="Twentieth Century"/>
              </a:defRPr>
            </a:lvl8pPr>
            <a:lvl9pPr marL="0" lvl="8" indent="0" algn="ctr">
              <a:spcBef>
                <a:spcPts val="0"/>
              </a:spcBef>
              <a:buNone/>
              <a:defRPr sz="1400" b="1">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71" name="Google Shape;71;p5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72" name="Google Shape;72;p53"/>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53"/>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74"/>
        <p:cNvGrpSpPr/>
        <p:nvPr/>
      </p:nvGrpSpPr>
      <p:grpSpPr>
        <a:xfrm>
          <a:off x="0" y="0"/>
          <a:ext cx="0" cy="0"/>
          <a:chOff x="0" y="0"/>
          <a:chExt cx="0" cy="0"/>
        </a:xfrm>
      </p:grpSpPr>
      <p:sp>
        <p:nvSpPr>
          <p:cNvPr id="75" name="Google Shape;75;p54"/>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54"/>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7" name="Google Shape;77;p54"/>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8" name="Google Shape;78;p54"/>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9" name="Google Shape;79;p54"/>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81" name="Google Shape;81;p54"/>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83" name="Google Shape;83;p54"/>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84" name="Google Shape;84;p54"/>
          <p:cNvSpPr>
            <a:spLocks noGrp="1"/>
          </p:cNvSpPr>
          <p:nvPr>
            <p:ph type="pic" idx="2"/>
          </p:nvPr>
        </p:nvSpPr>
        <p:spPr>
          <a:xfrm>
            <a:off x="1560576" y="0"/>
            <a:ext cx="7583424" cy="4568952"/>
          </a:xfrm>
          <a:prstGeom prst="rect">
            <a:avLst/>
          </a:prstGeom>
          <a:solidFill>
            <a:srgbClr val="DCE5EE"/>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4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4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r>
              <a:rPr lang="el-GR"/>
              <a:t>Ευάγγελος Σιώκας, Αναπληρωτής καθηγητής ΔΕΟ</a:t>
            </a:r>
            <a:endParaRPr/>
          </a:p>
        </p:txBody>
      </p:sp>
      <p:sp>
        <p:nvSpPr>
          <p:cNvPr id="14" name="Google Shape;14;p45"/>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 name="Google Shape;15;p45"/>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 name="Google Shape;16;p45"/>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 name="Google Shape;17;p4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59999"/>
              <a:buNone/>
            </a:pPr>
            <a:r>
              <a:rPr lang="el-GR" dirty="0"/>
              <a:t>Εσωτερική ανάπτυξη καινοτομίας</a:t>
            </a:r>
            <a:endParaRPr dirty="0"/>
          </a:p>
          <a:p>
            <a:pPr marL="0" lvl="0" indent="0" algn="l" rtl="0">
              <a:spcBef>
                <a:spcPts val="700"/>
              </a:spcBef>
              <a:spcAft>
                <a:spcPts val="0"/>
              </a:spcAft>
              <a:buSzPct val="59999"/>
              <a:buNone/>
            </a:pPr>
            <a:endParaRPr dirty="0"/>
          </a:p>
          <a:p>
            <a:pPr marL="0" lvl="0" indent="0" algn="l" rtl="0">
              <a:spcBef>
                <a:spcPts val="700"/>
              </a:spcBef>
              <a:spcAft>
                <a:spcPts val="0"/>
              </a:spcAft>
              <a:buSzPct val="59999"/>
              <a:buNone/>
            </a:pPr>
            <a:r>
              <a:rPr lang="el-GR" dirty="0" err="1"/>
              <a:t>Εύαγγελος</a:t>
            </a:r>
            <a:r>
              <a:rPr lang="el-GR" dirty="0"/>
              <a:t> </a:t>
            </a:r>
            <a:r>
              <a:rPr lang="el-GR" dirty="0" err="1"/>
              <a:t>Σιώκας</a:t>
            </a:r>
            <a:r>
              <a:rPr lang="el-GR" dirty="0"/>
              <a:t>, Αναπληρωτής Καθηγητής ΔΕΟ, ΠΑΠΕΛ</a:t>
            </a:r>
            <a:endParaRPr dirty="0"/>
          </a:p>
        </p:txBody>
      </p:sp>
      <p:sp>
        <p:nvSpPr>
          <p:cNvPr id="105" name="Google Shape;105;p1"/>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FFFF"/>
              </a:buClr>
              <a:buSzPct val="100000"/>
              <a:buFont typeface="Twentieth Century"/>
              <a:buNone/>
            </a:pPr>
            <a:r>
              <a:rPr lang="el-GR"/>
              <a:t>Καινοτομία και Επιχειρηματικότητα</a:t>
            </a:r>
            <a:endParaRPr/>
          </a:p>
        </p:txBody>
      </p:sp>
      <p:sp>
        <p:nvSpPr>
          <p:cNvPr id="106" name="Google Shape;106;p1"/>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07" name="Google Shape;107;p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10</a:t>
            </a:fld>
            <a:endParaRPr/>
          </a:p>
        </p:txBody>
      </p:sp>
      <p:sp>
        <p:nvSpPr>
          <p:cNvPr id="186" name="Google Shape;186;p10"/>
          <p:cNvSpPr txBox="1">
            <a:spLocks noGrp="1"/>
          </p:cNvSpPr>
          <p:nvPr>
            <p:ph type="title"/>
          </p:nvPr>
        </p:nvSpPr>
        <p:spPr>
          <a:xfrm>
            <a:off x="533400" y="457200"/>
            <a:ext cx="80772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l-GR" sz="2800"/>
              <a:t>Διαδικασία σχεδιασμού</a:t>
            </a:r>
            <a:endParaRPr sz="2800"/>
          </a:p>
        </p:txBody>
      </p:sp>
      <p:sp>
        <p:nvSpPr>
          <p:cNvPr id="187" name="Google Shape;187;p1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533400" lvl="0" indent="-533400" algn="l" rtl="0">
              <a:spcBef>
                <a:spcPts val="0"/>
              </a:spcBef>
              <a:spcAft>
                <a:spcPts val="0"/>
              </a:spcAft>
              <a:buSzPts val="1740"/>
              <a:buFont typeface="Twentieth Century"/>
              <a:buAutoNum type="arabicPeriod"/>
            </a:pPr>
            <a:r>
              <a:rPr lang="el-GR"/>
              <a:t>Συλλογή δεδομένων</a:t>
            </a:r>
            <a:endParaRPr/>
          </a:p>
          <a:p>
            <a:pPr marL="533400" lvl="0" indent="-533400" algn="l" rtl="0">
              <a:spcBef>
                <a:spcPts val="700"/>
              </a:spcBef>
              <a:spcAft>
                <a:spcPts val="0"/>
              </a:spcAft>
              <a:buSzPts val="1740"/>
              <a:buFont typeface="Twentieth Century"/>
              <a:buAutoNum type="arabicPeriod"/>
            </a:pPr>
            <a:r>
              <a:rPr lang="el-GR"/>
              <a:t>Διατύπωση (δήλωση) της εταιρικής αποστολής</a:t>
            </a:r>
            <a:endParaRPr/>
          </a:p>
          <a:p>
            <a:pPr marL="533400" lvl="0" indent="-533400" algn="l" rtl="0">
              <a:spcBef>
                <a:spcPts val="700"/>
              </a:spcBef>
              <a:spcAft>
                <a:spcPts val="0"/>
              </a:spcAft>
              <a:buSzPts val="1740"/>
              <a:buFont typeface="Twentieth Century"/>
              <a:buAutoNum type="arabicPeriod"/>
            </a:pPr>
            <a:r>
              <a:rPr lang="el-GR"/>
              <a:t>Καθορισμός στόχων</a:t>
            </a:r>
            <a:endParaRPr/>
          </a:p>
          <a:p>
            <a:pPr marL="533400" lvl="0" indent="-533400" algn="l" rtl="0">
              <a:spcBef>
                <a:spcPts val="700"/>
              </a:spcBef>
              <a:spcAft>
                <a:spcPts val="0"/>
              </a:spcAft>
              <a:buSzPts val="1740"/>
              <a:buFont typeface="Twentieth Century"/>
              <a:buAutoNum type="arabicPeriod"/>
            </a:pPr>
            <a:r>
              <a:rPr lang="el-GR"/>
              <a:t>Διαμόρφωση στρατηγικής</a:t>
            </a:r>
            <a:endParaRPr/>
          </a:p>
        </p:txBody>
      </p:sp>
      <p:pic>
        <p:nvPicPr>
          <p:cNvPr id="188" name="Google Shape;188;p10" descr="PE01561_"/>
          <p:cNvPicPr preferRelativeResize="0"/>
          <p:nvPr/>
        </p:nvPicPr>
        <p:blipFill rotWithShape="1">
          <a:blip r:embed="rId3">
            <a:alphaModFix/>
          </a:blip>
          <a:srcRect/>
          <a:stretch/>
        </p:blipFill>
        <p:spPr>
          <a:xfrm>
            <a:off x="4262438" y="3406775"/>
            <a:ext cx="4102100" cy="2720975"/>
          </a:xfrm>
          <a:prstGeom prst="rect">
            <a:avLst/>
          </a:prstGeom>
          <a:noFill/>
          <a:ln>
            <a:noFill/>
          </a:ln>
        </p:spPr>
      </p:pic>
      <p:sp>
        <p:nvSpPr>
          <p:cNvPr id="189" name="Google Shape;189;p1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11</a:t>
            </a:fld>
            <a:endParaRPr/>
          </a:p>
        </p:txBody>
      </p:sp>
      <p:sp>
        <p:nvSpPr>
          <p:cNvPr id="196" name="Google Shape;196;p11"/>
          <p:cNvSpPr txBox="1">
            <a:spLocks noGrp="1"/>
          </p:cNvSpPr>
          <p:nvPr>
            <p:ph type="title"/>
          </p:nvPr>
        </p:nvSpPr>
        <p:spPr>
          <a:xfrm>
            <a:off x="533400" y="457200"/>
            <a:ext cx="8001000" cy="5603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Δήλωση αποστολής</a:t>
            </a:r>
            <a:endParaRPr sz="2800"/>
          </a:p>
        </p:txBody>
      </p:sp>
      <p:sp>
        <p:nvSpPr>
          <p:cNvPr id="197" name="Google Shape;197;p11"/>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Απλή δήλωση των βασικών της επιδιώξεων ή του λόγου ύπαρξης μιας εταιρείας</a:t>
            </a:r>
            <a:endParaRPr/>
          </a:p>
          <a:p>
            <a:pPr marL="640080" lvl="1" indent="-274320" algn="l" rtl="0">
              <a:spcBef>
                <a:spcPts val="1300"/>
              </a:spcBef>
              <a:spcAft>
                <a:spcPts val="0"/>
              </a:spcAft>
              <a:buSzPts val="1820"/>
              <a:buChar char="🞑"/>
            </a:pPr>
            <a:r>
              <a:rPr lang="el-GR"/>
              <a:t>Πρέπει:</a:t>
            </a:r>
            <a:endParaRPr/>
          </a:p>
          <a:p>
            <a:pPr marL="914400" lvl="2" indent="-228600" algn="l" rtl="0">
              <a:spcBef>
                <a:spcPts val="1150"/>
              </a:spcBef>
              <a:spcAft>
                <a:spcPts val="0"/>
              </a:spcAft>
              <a:buSzPts val="1725"/>
              <a:buChar char="■"/>
            </a:pPr>
            <a:r>
              <a:rPr lang="el-GR"/>
              <a:t>Να προσδιορίζει τι το μοναδικό έχει η εταιρεία</a:t>
            </a:r>
            <a:endParaRPr/>
          </a:p>
          <a:p>
            <a:pPr marL="914400" lvl="2" indent="-228600" algn="l" rtl="0">
              <a:spcBef>
                <a:spcPts val="1150"/>
              </a:spcBef>
              <a:spcAft>
                <a:spcPts val="0"/>
              </a:spcAft>
              <a:buSzPts val="1725"/>
              <a:buChar char="■"/>
            </a:pPr>
            <a:r>
              <a:rPr lang="el-GR"/>
              <a:t>Να καθορίζει το εύρος των δραστηριοτήτων που θέλει να επιδιώξει</a:t>
            </a:r>
            <a:endParaRPr/>
          </a:p>
          <a:p>
            <a:pPr marL="914400" lvl="2" indent="-228600" algn="l" rtl="0">
              <a:spcBef>
                <a:spcPts val="1150"/>
              </a:spcBef>
              <a:spcAft>
                <a:spcPts val="0"/>
              </a:spcAft>
              <a:buSzPts val="1725"/>
              <a:buChar char="■"/>
            </a:pPr>
            <a:r>
              <a:rPr lang="el-GR"/>
              <a:t>Να βοηθά την εταιρεία να διατηρήσει την εστίασή της σε αυτό που κυρίως θεωρεί λόγο ύπαρξής της</a:t>
            </a:r>
            <a:endParaRPr/>
          </a:p>
        </p:txBody>
      </p:sp>
      <p:sp>
        <p:nvSpPr>
          <p:cNvPr id="198" name="Google Shape;198;p1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12</a:t>
            </a:fld>
            <a:endParaRPr/>
          </a:p>
        </p:txBody>
      </p:sp>
      <p:pic>
        <p:nvPicPr>
          <p:cNvPr id="205" name="Google Shape;205;p12" descr="103"/>
          <p:cNvPicPr preferRelativeResize="0"/>
          <p:nvPr/>
        </p:nvPicPr>
        <p:blipFill rotWithShape="1">
          <a:blip r:embed="rId3">
            <a:alphaModFix/>
          </a:blip>
          <a:srcRect t="15223"/>
          <a:stretch/>
        </p:blipFill>
        <p:spPr>
          <a:xfrm>
            <a:off x="1143000" y="1481141"/>
            <a:ext cx="6477000" cy="4767065"/>
          </a:xfrm>
          <a:prstGeom prst="rect">
            <a:avLst/>
          </a:prstGeom>
          <a:noFill/>
          <a:ln>
            <a:noFill/>
          </a:ln>
        </p:spPr>
      </p:pic>
      <p:sp>
        <p:nvSpPr>
          <p:cNvPr id="206" name="Google Shape;206;p1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Επίπεδα στρατηγικής</a:t>
            </a:r>
            <a:endParaRPr sz="2800"/>
          </a:p>
        </p:txBody>
      </p:sp>
      <p:sp>
        <p:nvSpPr>
          <p:cNvPr id="207" name="Google Shape;207;p1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13</a:t>
            </a:fld>
            <a:endParaRPr/>
          </a:p>
        </p:txBody>
      </p:sp>
      <p:sp>
        <p:nvSpPr>
          <p:cNvPr id="214" name="Google Shape;214;p1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Εταιρική στρατηγική</a:t>
            </a:r>
            <a:endParaRPr sz="2800"/>
          </a:p>
        </p:txBody>
      </p:sp>
      <p:sp>
        <p:nvSpPr>
          <p:cNvPr id="215" name="Google Shape;215;p1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Το μοτίβο των αποφάσεων σε μια εταιρεία που:</a:t>
            </a:r>
            <a:endParaRPr/>
          </a:p>
          <a:p>
            <a:pPr marL="640080" lvl="1" indent="-274320" algn="l" rtl="0">
              <a:spcBef>
                <a:spcPts val="550"/>
              </a:spcBef>
              <a:spcAft>
                <a:spcPts val="0"/>
              </a:spcAft>
              <a:buSzPts val="1400"/>
              <a:buChar char="🞑"/>
            </a:pPr>
            <a:r>
              <a:rPr lang="el-GR" sz="2000"/>
              <a:t>Καθορίζει και αποκαλύπτει το λόγο ύπαρξης, την κατεύθυνση και τους στόχους της </a:t>
            </a:r>
            <a:endParaRPr sz="2000"/>
          </a:p>
          <a:p>
            <a:pPr marL="640080" lvl="1" indent="-274320" algn="l" rtl="0">
              <a:spcBef>
                <a:spcPts val="550"/>
              </a:spcBef>
              <a:spcAft>
                <a:spcPts val="0"/>
              </a:spcAft>
              <a:buSzPts val="1400"/>
              <a:buChar char="🞑"/>
            </a:pPr>
            <a:r>
              <a:rPr lang="el-GR" sz="2000"/>
              <a:t>Παράγει τις βασικές πολιτικές και τα σχέδια για την επίτευξη αυτών των στόχων </a:t>
            </a:r>
            <a:endParaRPr sz="2000"/>
          </a:p>
          <a:p>
            <a:pPr marL="640080" lvl="1" indent="-274320" algn="l" rtl="0">
              <a:spcBef>
                <a:spcPts val="550"/>
              </a:spcBef>
              <a:spcAft>
                <a:spcPts val="0"/>
              </a:spcAft>
              <a:buSzPts val="1400"/>
              <a:buChar char="🞑"/>
            </a:pPr>
            <a:r>
              <a:rPr lang="el-GR" sz="2000"/>
              <a:t>Προσδιορίζει:</a:t>
            </a:r>
            <a:endParaRPr/>
          </a:p>
          <a:p>
            <a:pPr marL="914400" lvl="2" indent="-228600" algn="l" rtl="0">
              <a:spcBef>
                <a:spcPts val="500"/>
              </a:spcBef>
              <a:spcAft>
                <a:spcPts val="0"/>
              </a:spcAft>
              <a:buSzPts val="1500"/>
              <a:buChar char="■"/>
            </a:pPr>
            <a:r>
              <a:rPr lang="el-GR" sz="2000"/>
              <a:t>Το εύρος της επιχειρηματικής της δράσης</a:t>
            </a:r>
            <a:endParaRPr sz="2000"/>
          </a:p>
          <a:p>
            <a:pPr marL="914400" lvl="2" indent="-228600" algn="l" rtl="0">
              <a:spcBef>
                <a:spcPts val="500"/>
              </a:spcBef>
              <a:spcAft>
                <a:spcPts val="0"/>
              </a:spcAft>
              <a:buSzPts val="1500"/>
              <a:buChar char="■"/>
            </a:pPr>
            <a:r>
              <a:rPr lang="el-GR" sz="2000"/>
              <a:t>Το είδος της οικονομικής και ανθρώπινης οργάνωσης που ήδη διαθέτει ή προτίθεται να αποκτήσει</a:t>
            </a:r>
            <a:endParaRPr sz="2000"/>
          </a:p>
          <a:p>
            <a:pPr marL="914400" lvl="2" indent="-228600" algn="l" rtl="0">
              <a:spcBef>
                <a:spcPts val="500"/>
              </a:spcBef>
              <a:spcAft>
                <a:spcPts val="0"/>
              </a:spcAft>
              <a:buSzPts val="1500"/>
              <a:buChar char="■"/>
            </a:pPr>
            <a:r>
              <a:rPr lang="el-GR" sz="2000"/>
              <a:t>Τη φύση της προσφοράς της στους πελάτες της</a:t>
            </a:r>
            <a:endParaRPr sz="2000"/>
          </a:p>
        </p:txBody>
      </p:sp>
      <p:sp>
        <p:nvSpPr>
          <p:cNvPr id="216" name="Google Shape;216;p1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14</a:t>
            </a:fld>
            <a:endParaRPr/>
          </a:p>
        </p:txBody>
      </p:sp>
      <p:sp>
        <p:nvSpPr>
          <p:cNvPr id="223" name="Google Shape;223;p1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Επιχειρησιακά επίπεδα στρατηγικής </a:t>
            </a:r>
            <a:endParaRPr sz="2800"/>
          </a:p>
        </p:txBody>
      </p:sp>
      <p:sp>
        <p:nvSpPr>
          <p:cNvPr id="224" name="Google Shape;224;p1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Επιχειρησιακό επίπεδο στρατηγικής</a:t>
            </a:r>
            <a:endParaRPr sz="2000"/>
          </a:p>
          <a:p>
            <a:pPr marL="640080" lvl="1" indent="-274320" algn="l" rtl="0">
              <a:spcBef>
                <a:spcPts val="550"/>
              </a:spcBef>
              <a:spcAft>
                <a:spcPts val="0"/>
              </a:spcAft>
              <a:buSzPts val="1400"/>
              <a:buChar char="🞑"/>
            </a:pPr>
            <a:r>
              <a:rPr lang="el-GR" sz="2000"/>
              <a:t>Η τοποθέτηση της επιχείρησης σε διάφορα είδη επιχειρηματικής δράσης</a:t>
            </a:r>
            <a:endParaRPr sz="2000"/>
          </a:p>
          <a:p>
            <a:pPr marL="914400" lvl="2" indent="-228600" algn="l" rtl="0">
              <a:spcBef>
                <a:spcPts val="500"/>
              </a:spcBef>
              <a:spcAft>
                <a:spcPts val="0"/>
              </a:spcAft>
              <a:buSzPts val="1500"/>
              <a:buChar char="■"/>
            </a:pPr>
            <a:r>
              <a:rPr lang="el-GR" sz="2000"/>
              <a:t>Το μοντέλο χαμηλού κόστους και διαφοροποίησης του Porter είναι η πιο δημοφιλής επιχειρησιακή στρατηγική</a:t>
            </a:r>
            <a:endParaRPr sz="2000"/>
          </a:p>
          <a:p>
            <a:pPr marL="320040" lvl="0" indent="-320040" algn="l" rtl="0">
              <a:spcBef>
                <a:spcPts val="700"/>
              </a:spcBef>
              <a:spcAft>
                <a:spcPts val="0"/>
              </a:spcAft>
              <a:buSzPts val="1200"/>
              <a:buChar char="◻"/>
            </a:pPr>
            <a:r>
              <a:rPr lang="el-GR" sz="2000"/>
              <a:t>Στρατηγική λειτουργικού επιπέδου</a:t>
            </a:r>
            <a:endParaRPr sz="2000"/>
          </a:p>
          <a:p>
            <a:pPr marL="640080" lvl="1" indent="-274320" algn="l" rtl="0">
              <a:spcBef>
                <a:spcPts val="550"/>
              </a:spcBef>
              <a:spcAft>
                <a:spcPts val="0"/>
              </a:spcAft>
              <a:buSzPts val="1400"/>
              <a:buChar char="🞑"/>
            </a:pPr>
            <a:r>
              <a:rPr lang="el-GR" sz="2000"/>
              <a:t>Πώς κάθε επιμέρους τμήμα μιας επιχείρησης θα δράσει υποστηρικτικά προς τη δεδομένη επιχειρησιακή στρατηγική  </a:t>
            </a:r>
            <a:endParaRPr sz="2000"/>
          </a:p>
          <a:p>
            <a:pPr marL="640080" lvl="1" indent="-274320" algn="l" rtl="0">
              <a:spcBef>
                <a:spcPts val="550"/>
              </a:spcBef>
              <a:spcAft>
                <a:spcPts val="0"/>
              </a:spcAft>
              <a:buSzPts val="1400"/>
              <a:buChar char="🞑"/>
            </a:pPr>
            <a:r>
              <a:rPr lang="el-GR" sz="2000"/>
              <a:t>Παραδείγματα: στρατηγική τμήματος μάρκετινγκ, στρατηγική λογιστηρίου </a:t>
            </a:r>
            <a:endParaRPr sz="2000"/>
          </a:p>
        </p:txBody>
      </p:sp>
      <p:sp>
        <p:nvSpPr>
          <p:cNvPr id="225" name="Google Shape;225;p1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609600" y="228600"/>
            <a:ext cx="8153400" cy="8382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2"/>
              </a:buClr>
              <a:buSzPts val="2800"/>
              <a:buFont typeface="Arial"/>
              <a:buNone/>
            </a:pPr>
            <a:r>
              <a:rPr lang="el-GR" sz="2800">
                <a:latin typeface="Arial"/>
                <a:ea typeface="Arial"/>
                <a:cs typeface="Arial"/>
                <a:sym typeface="Arial"/>
              </a:rPr>
              <a:t>Παράγοντες εσωτερικού περιβάλλοντος</a:t>
            </a:r>
            <a:endParaRPr/>
          </a:p>
        </p:txBody>
      </p:sp>
      <p:sp>
        <p:nvSpPr>
          <p:cNvPr id="231" name="Google Shape;231;p1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sz="1400" b="1" i="0" u="none" strike="noStrike" cap="none">
                <a:solidFill>
                  <a:schemeClr val="dk1"/>
                </a:solidFill>
                <a:latin typeface="Arial"/>
                <a:ea typeface="Arial"/>
                <a:cs typeface="Arial"/>
                <a:sym typeface="Arial"/>
              </a:rPr>
              <a:t>15</a:t>
            </a:fld>
            <a:endParaRPr sz="1400" b="1" i="0" u="none" strike="noStrike" cap="none">
              <a:solidFill>
                <a:schemeClr val="dk1"/>
              </a:solidFill>
              <a:latin typeface="Arial"/>
              <a:ea typeface="Arial"/>
              <a:cs typeface="Arial"/>
              <a:sym typeface="Arial"/>
            </a:endParaRPr>
          </a:p>
        </p:txBody>
      </p:sp>
      <p:sp>
        <p:nvSpPr>
          <p:cNvPr id="232" name="Google Shape;232;p15"/>
          <p:cNvSpPr txBox="1">
            <a:spLocks noGrp="1"/>
          </p:cNvSpPr>
          <p:nvPr>
            <p:ph type="body" idx="4294967295"/>
          </p:nvPr>
        </p:nvSpPr>
        <p:spPr>
          <a:xfrm>
            <a:off x="838200" y="1600200"/>
            <a:ext cx="7261225" cy="4953000"/>
          </a:xfrm>
          <a:prstGeom prst="rect">
            <a:avLst/>
          </a:prstGeom>
          <a:noFill/>
          <a:ln>
            <a:noFill/>
          </a:ln>
        </p:spPr>
        <p:txBody>
          <a:bodyPr spcFirstLastPara="1" wrap="square" lIns="91425" tIns="45700" rIns="91425" bIns="45700" anchor="t" anchorCtr="0">
            <a:normAutofit/>
          </a:bodyPr>
          <a:lstStyle/>
          <a:p>
            <a:pPr marL="320040" lvl="0" indent="-320040" algn="l" rtl="0">
              <a:lnSpc>
                <a:spcPct val="80000"/>
              </a:lnSpc>
              <a:spcBef>
                <a:spcPts val="0"/>
              </a:spcBef>
              <a:spcAft>
                <a:spcPts val="0"/>
              </a:spcAft>
              <a:buSzPts val="1200"/>
              <a:buChar char="◻"/>
            </a:pPr>
            <a:r>
              <a:rPr lang="el-GR" sz="2000"/>
              <a:t>Στελέχη</a:t>
            </a:r>
            <a:endParaRPr/>
          </a:p>
          <a:p>
            <a:pPr marL="320040" lvl="0" indent="-320040" algn="l" rtl="0">
              <a:lnSpc>
                <a:spcPct val="80000"/>
              </a:lnSpc>
              <a:spcBef>
                <a:spcPts val="700"/>
              </a:spcBef>
              <a:spcAft>
                <a:spcPts val="0"/>
              </a:spcAft>
              <a:buSzPts val="1200"/>
              <a:buChar char="◻"/>
            </a:pPr>
            <a:r>
              <a:rPr lang="el-GR" sz="2000"/>
              <a:t>Ανθρώπινοι πόροι</a:t>
            </a:r>
            <a:endParaRPr/>
          </a:p>
          <a:p>
            <a:pPr marL="320040" lvl="0" indent="-320040" algn="l" rtl="0">
              <a:lnSpc>
                <a:spcPct val="80000"/>
              </a:lnSpc>
              <a:spcBef>
                <a:spcPts val="700"/>
              </a:spcBef>
              <a:spcAft>
                <a:spcPts val="0"/>
              </a:spcAft>
              <a:buSzPts val="1200"/>
              <a:buChar char="◻"/>
            </a:pPr>
            <a:r>
              <a:rPr lang="el-GR" sz="2000"/>
              <a:t>Φυσικοί πόροι</a:t>
            </a:r>
            <a:endParaRPr/>
          </a:p>
          <a:p>
            <a:pPr marL="320040" lvl="0" indent="-320040" algn="l" rtl="0">
              <a:lnSpc>
                <a:spcPct val="80000"/>
              </a:lnSpc>
              <a:spcBef>
                <a:spcPts val="700"/>
              </a:spcBef>
              <a:spcAft>
                <a:spcPts val="0"/>
              </a:spcAft>
              <a:buSzPts val="1200"/>
              <a:buChar char="◻"/>
            </a:pPr>
            <a:r>
              <a:rPr lang="el-GR" sz="2000"/>
              <a:t>Έρευνα </a:t>
            </a:r>
            <a:endParaRPr/>
          </a:p>
          <a:p>
            <a:pPr marL="320040" lvl="0" indent="-320040" algn="l" rtl="0">
              <a:lnSpc>
                <a:spcPct val="80000"/>
              </a:lnSpc>
              <a:spcBef>
                <a:spcPts val="700"/>
              </a:spcBef>
              <a:spcAft>
                <a:spcPts val="0"/>
              </a:spcAft>
              <a:buSzPts val="1200"/>
              <a:buChar char="◻"/>
            </a:pPr>
            <a:r>
              <a:rPr lang="el-GR" sz="2000"/>
              <a:t>Τεχνολογία</a:t>
            </a:r>
            <a:endParaRPr/>
          </a:p>
          <a:p>
            <a:pPr marL="320040" lvl="0" indent="-320040" algn="l" rtl="0">
              <a:lnSpc>
                <a:spcPct val="80000"/>
              </a:lnSpc>
              <a:spcBef>
                <a:spcPts val="700"/>
              </a:spcBef>
              <a:spcAft>
                <a:spcPts val="0"/>
              </a:spcAft>
              <a:buSzPts val="1200"/>
              <a:buChar char="◻"/>
            </a:pPr>
            <a:r>
              <a:rPr lang="el-GR" sz="2000"/>
              <a:t>Προϊόντα &amp; υπηρεσίες</a:t>
            </a:r>
            <a:endParaRPr/>
          </a:p>
          <a:p>
            <a:pPr marL="320040" lvl="0" indent="-320040" algn="l" rtl="0">
              <a:lnSpc>
                <a:spcPct val="80000"/>
              </a:lnSpc>
              <a:spcBef>
                <a:spcPts val="700"/>
              </a:spcBef>
              <a:spcAft>
                <a:spcPts val="0"/>
              </a:spcAft>
              <a:buSzPts val="1200"/>
              <a:buChar char="◻"/>
            </a:pPr>
            <a:r>
              <a:rPr lang="el-GR" sz="2000"/>
              <a:t>Ανταγωνιστικό πλεονέκτημα</a:t>
            </a:r>
            <a:endParaRPr/>
          </a:p>
          <a:p>
            <a:pPr marL="320040" lvl="0" indent="-320040" algn="l" rtl="0">
              <a:lnSpc>
                <a:spcPct val="80000"/>
              </a:lnSpc>
              <a:spcBef>
                <a:spcPts val="700"/>
              </a:spcBef>
              <a:spcAft>
                <a:spcPts val="0"/>
              </a:spcAft>
              <a:buSzPts val="1200"/>
              <a:buChar char="◻"/>
            </a:pPr>
            <a:r>
              <a:rPr lang="el-GR" sz="2000"/>
              <a:t>Τοποθεσία</a:t>
            </a:r>
            <a:endParaRPr/>
          </a:p>
          <a:p>
            <a:pPr marL="320040" lvl="0" indent="-320040" algn="l" rtl="0">
              <a:lnSpc>
                <a:spcPct val="80000"/>
              </a:lnSpc>
              <a:spcBef>
                <a:spcPts val="700"/>
              </a:spcBef>
              <a:spcAft>
                <a:spcPts val="0"/>
              </a:spcAft>
              <a:buSzPts val="1200"/>
              <a:buChar char="◻"/>
            </a:pPr>
            <a:r>
              <a:rPr lang="el-GR" sz="2000"/>
              <a:t>Τυπική οργάνωση</a:t>
            </a:r>
            <a:endParaRPr/>
          </a:p>
          <a:p>
            <a:pPr marL="320040" lvl="0" indent="-320040" algn="l" rtl="0">
              <a:lnSpc>
                <a:spcPct val="80000"/>
              </a:lnSpc>
              <a:spcBef>
                <a:spcPts val="700"/>
              </a:spcBef>
              <a:spcAft>
                <a:spcPts val="0"/>
              </a:spcAft>
              <a:buSzPts val="1200"/>
              <a:buChar char="◻"/>
            </a:pPr>
            <a:r>
              <a:rPr lang="el-GR" sz="2000"/>
              <a:t>Μέγεθος</a:t>
            </a:r>
            <a:endParaRPr/>
          </a:p>
          <a:p>
            <a:pPr marL="320040" lvl="0" indent="-320040" algn="l" rtl="0">
              <a:lnSpc>
                <a:spcPct val="80000"/>
              </a:lnSpc>
              <a:spcBef>
                <a:spcPts val="700"/>
              </a:spcBef>
              <a:spcAft>
                <a:spcPts val="0"/>
              </a:spcAft>
              <a:buSzPts val="1200"/>
              <a:buChar char="◻"/>
            </a:pPr>
            <a:r>
              <a:rPr lang="el-GR" sz="2000"/>
              <a:t>Χρηματοοικονομική κατάσταση </a:t>
            </a:r>
            <a:endParaRPr/>
          </a:p>
          <a:p>
            <a:pPr marL="320040" lvl="0" indent="-320040" algn="l" rtl="0">
              <a:lnSpc>
                <a:spcPct val="80000"/>
              </a:lnSpc>
              <a:spcBef>
                <a:spcPts val="700"/>
              </a:spcBef>
              <a:spcAft>
                <a:spcPts val="0"/>
              </a:spcAft>
              <a:buSzPts val="1200"/>
              <a:buChar char="◻"/>
            </a:pPr>
            <a:r>
              <a:rPr lang="el-GR" sz="2000"/>
              <a:t>Ιστορία</a:t>
            </a:r>
            <a:endParaRPr/>
          </a:p>
        </p:txBody>
      </p:sp>
      <p:sp>
        <p:nvSpPr>
          <p:cNvPr id="233" name="Google Shape;233;p1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500"/>
                                        <p:tgtEl>
                                          <p:spTgt spid="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457200" y="277813"/>
            <a:ext cx="8686800" cy="9413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Arial"/>
              <a:buNone/>
            </a:pPr>
            <a:r>
              <a:rPr lang="el-GR" sz="2800">
                <a:latin typeface="Arial"/>
                <a:ea typeface="Arial"/>
                <a:cs typeface="Arial"/>
                <a:sym typeface="Arial"/>
              </a:rPr>
              <a:t>Εξωτερικό περιβάλλον (άμεσο &amp; έμμεσο)</a:t>
            </a:r>
            <a:endParaRPr/>
          </a:p>
        </p:txBody>
      </p:sp>
      <p:sp>
        <p:nvSpPr>
          <p:cNvPr id="239" name="Google Shape;239;p1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p:txBody>
      </p:sp>
      <p:sp>
        <p:nvSpPr>
          <p:cNvPr id="240" name="Google Shape;240;p16"/>
          <p:cNvSpPr/>
          <p:nvPr/>
        </p:nvSpPr>
        <p:spPr>
          <a:xfrm>
            <a:off x="0" y="-182563"/>
            <a:ext cx="184150" cy="366713"/>
          </a:xfrm>
          <a:prstGeom prst="rect">
            <a:avLst/>
          </a:prstGeom>
          <a:noFill/>
          <a:ln>
            <a:noFill/>
          </a:ln>
        </p:spPr>
        <p:txBody>
          <a:bodyPr spcFirstLastPara="1" wrap="square" lIns="92075" tIns="46025" rIns="92075" bIns="46025" anchor="ctr"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aphicFrame>
        <p:nvGraphicFramePr>
          <p:cNvPr id="241" name="Google Shape;241;p16"/>
          <p:cNvGraphicFramePr/>
          <p:nvPr>
            <p:extLst>
              <p:ext uri="{D42A27DB-BD31-4B8C-83A1-F6EECF244321}">
                <p14:modId xmlns:p14="http://schemas.microsoft.com/office/powerpoint/2010/main" val="3773398476"/>
              </p:ext>
            </p:extLst>
          </p:nvPr>
        </p:nvGraphicFramePr>
        <p:xfrm>
          <a:off x="381000" y="1543475"/>
          <a:ext cx="8626475" cy="4704731"/>
        </p:xfrm>
        <a:graphic>
          <a:graphicData uri="http://schemas.openxmlformats.org/presentationml/2006/ole">
            <mc:AlternateContent xmlns:mc="http://schemas.openxmlformats.org/markup-compatibility/2006">
              <mc:Choice xmlns:v="urn:schemas-microsoft-com:vml" Requires="v">
                <p:oleObj r:id="rId3" imgW="8626475" imgH="5314525" progId="PowerPoint.Slide.8">
                  <p:embed/>
                </p:oleObj>
              </mc:Choice>
              <mc:Fallback>
                <p:oleObj r:id="rId3" imgW="8626475" imgH="5314525" progId="PowerPoint.Slide.8">
                  <p:embed/>
                  <p:pic>
                    <p:nvPicPr>
                      <p:cNvPr id="241" name="Google Shape;241;p16"/>
                      <p:cNvPicPr preferRelativeResize="0"/>
                      <p:nvPr/>
                    </p:nvPicPr>
                    <p:blipFill rotWithShape="1">
                      <a:blip r:embed="rId4">
                        <a:alphaModFix/>
                      </a:blip>
                      <a:srcRect/>
                      <a:stretch/>
                    </p:blipFill>
                    <p:spPr>
                      <a:xfrm>
                        <a:off x="381000" y="1543475"/>
                        <a:ext cx="8626475" cy="4704731"/>
                      </a:xfrm>
                      <a:prstGeom prst="rect">
                        <a:avLst/>
                      </a:prstGeom>
                      <a:noFill/>
                      <a:ln>
                        <a:noFill/>
                      </a:ln>
                    </p:spPr>
                  </p:pic>
                </p:oleObj>
              </mc:Fallback>
            </mc:AlternateContent>
          </a:graphicData>
        </a:graphic>
      </p:graphicFrame>
      <p:sp>
        <p:nvSpPr>
          <p:cNvPr id="242" name="Google Shape;242;p16"/>
          <p:cNvSpPr/>
          <p:nvPr/>
        </p:nvSpPr>
        <p:spPr>
          <a:xfrm>
            <a:off x="7551581" y="1624013"/>
            <a:ext cx="1219200" cy="838200"/>
          </a:xfrm>
          <a:prstGeom prst="rect">
            <a:avLst/>
          </a:prstGeom>
          <a:solidFill>
            <a:srgbClr val="FFFF99"/>
          </a:solidFill>
          <a:ln>
            <a:noFill/>
          </a:ln>
        </p:spPr>
        <p:txBody>
          <a:bodyPr spcFirstLastPara="1" wrap="square" lIns="92075" tIns="46025" rIns="92075" bIns="460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3" name="Google Shape;243;p16"/>
          <p:cNvSpPr txBox="1"/>
          <p:nvPr/>
        </p:nvSpPr>
        <p:spPr>
          <a:xfrm>
            <a:off x="212725" y="2398713"/>
            <a:ext cx="869950" cy="366712"/>
          </a:xfrm>
          <a:prstGeom prst="rect">
            <a:avLst/>
          </a:prstGeom>
          <a:no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l-GR" sz="1800" b="1" i="0" u="none" strike="noStrike" cap="none">
                <a:solidFill>
                  <a:srgbClr val="FF0000"/>
                </a:solidFill>
                <a:latin typeface="Arial"/>
                <a:ea typeface="Arial"/>
                <a:cs typeface="Arial"/>
                <a:sym typeface="Arial"/>
              </a:rPr>
              <a:t>άμεσο</a:t>
            </a:r>
            <a:endParaRPr/>
          </a:p>
        </p:txBody>
      </p:sp>
      <p:cxnSp>
        <p:nvCxnSpPr>
          <p:cNvPr id="244" name="Google Shape;244;p16"/>
          <p:cNvCxnSpPr/>
          <p:nvPr/>
        </p:nvCxnSpPr>
        <p:spPr>
          <a:xfrm>
            <a:off x="1219200" y="2765425"/>
            <a:ext cx="2362200" cy="1219200"/>
          </a:xfrm>
          <a:prstGeom prst="straightConnector1">
            <a:avLst/>
          </a:prstGeom>
          <a:noFill/>
          <a:ln w="15875" cap="flat" cmpd="sng">
            <a:solidFill>
              <a:srgbClr val="FF0000"/>
            </a:solidFill>
            <a:prstDash val="solid"/>
            <a:round/>
            <a:headEnd type="diamond" w="med" len="med"/>
            <a:tailEnd type="triangle" w="med" len="med"/>
          </a:ln>
        </p:spPr>
      </p:cxnSp>
      <p:sp>
        <p:nvSpPr>
          <p:cNvPr id="245" name="Google Shape;245;p16"/>
          <p:cNvSpPr txBox="1"/>
          <p:nvPr/>
        </p:nvSpPr>
        <p:spPr>
          <a:xfrm>
            <a:off x="7848600" y="1676400"/>
            <a:ext cx="971550" cy="366713"/>
          </a:xfrm>
          <a:prstGeom prst="rect">
            <a:avLst/>
          </a:prstGeom>
          <a:no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l-GR" sz="1800" b="1" i="0" u="none" strike="noStrike" cap="none">
                <a:solidFill>
                  <a:srgbClr val="FF0000"/>
                </a:solidFill>
                <a:latin typeface="Arial"/>
                <a:ea typeface="Arial"/>
                <a:cs typeface="Arial"/>
                <a:sym typeface="Arial"/>
              </a:rPr>
              <a:t>έμμεσο</a:t>
            </a:r>
            <a:endParaRPr/>
          </a:p>
        </p:txBody>
      </p:sp>
      <p:cxnSp>
        <p:nvCxnSpPr>
          <p:cNvPr id="246" name="Google Shape;246;p16"/>
          <p:cNvCxnSpPr/>
          <p:nvPr/>
        </p:nvCxnSpPr>
        <p:spPr>
          <a:xfrm flipH="1">
            <a:off x="6629400" y="2171700"/>
            <a:ext cx="1219200" cy="990600"/>
          </a:xfrm>
          <a:prstGeom prst="straightConnector1">
            <a:avLst/>
          </a:prstGeom>
          <a:noFill/>
          <a:ln w="15875" cap="flat" cmpd="sng">
            <a:solidFill>
              <a:srgbClr val="FF0000"/>
            </a:solidFill>
            <a:prstDash val="solid"/>
            <a:round/>
            <a:headEnd type="diamond" w="sm" len="sm"/>
            <a:tailEnd type="triangle" w="sm" len="sm"/>
          </a:ln>
        </p:spPr>
      </p:cxnSp>
      <p:sp>
        <p:nvSpPr>
          <p:cNvPr id="247" name="Google Shape;247;p1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sz="1400" b="1" i="0" u="none" strike="noStrike" cap="none">
                <a:solidFill>
                  <a:schemeClr val="dk1"/>
                </a:solidFill>
                <a:latin typeface="Arial"/>
                <a:ea typeface="Arial"/>
                <a:cs typeface="Arial"/>
                <a:sym typeface="Arial"/>
              </a:rPr>
              <a:t>16</a:t>
            </a:fld>
            <a:endParaRPr sz="1400" b="1" i="0" u="none" strike="noStrike" cap="none">
              <a:solidFill>
                <a:schemeClr val="dk1"/>
              </a:solidFill>
              <a:latin typeface="Arial"/>
              <a:ea typeface="Arial"/>
              <a:cs typeface="Arial"/>
              <a:sym typeface="Arial"/>
            </a:endParaRPr>
          </a:p>
        </p:txBody>
      </p:sp>
      <p:sp>
        <p:nvSpPr>
          <p:cNvPr id="248" name="Google Shape;248;p1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title"/>
          </p:nvPr>
        </p:nvSpPr>
        <p:spPr>
          <a:xfrm>
            <a:off x="152400" y="1447800"/>
            <a:ext cx="2514600" cy="457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3300"/>
              </a:buClr>
              <a:buSzPts val="2900"/>
              <a:buFont typeface="Arial"/>
              <a:buNone/>
            </a:pPr>
            <a:r>
              <a:rPr lang="el-GR" sz="2900" b="1">
                <a:solidFill>
                  <a:srgbClr val="FF3300"/>
                </a:solidFill>
                <a:latin typeface="Arial"/>
                <a:ea typeface="Arial"/>
                <a:cs typeface="Arial"/>
                <a:sym typeface="Arial"/>
              </a:rPr>
              <a:t>Ανάλυση PEST-DG</a:t>
            </a:r>
            <a:br>
              <a:rPr lang="el-GR" sz="2500" b="1">
                <a:latin typeface="Arial"/>
                <a:ea typeface="Arial"/>
                <a:cs typeface="Arial"/>
                <a:sym typeface="Arial"/>
              </a:rPr>
            </a:br>
            <a:br>
              <a:rPr lang="el-GR" sz="2500" b="1">
                <a:latin typeface="Arial"/>
                <a:ea typeface="Arial"/>
                <a:cs typeface="Arial"/>
                <a:sym typeface="Arial"/>
              </a:rPr>
            </a:br>
            <a:r>
              <a:rPr lang="el-GR" sz="2500" b="1">
                <a:latin typeface="Arial"/>
                <a:ea typeface="Arial"/>
                <a:cs typeface="Arial"/>
                <a:sym typeface="Arial"/>
              </a:rPr>
              <a:t>- Political</a:t>
            </a:r>
            <a:br>
              <a:rPr lang="el-GR" sz="2500" b="1">
                <a:latin typeface="Arial"/>
                <a:ea typeface="Arial"/>
                <a:cs typeface="Arial"/>
                <a:sym typeface="Arial"/>
              </a:rPr>
            </a:br>
            <a:r>
              <a:rPr lang="el-GR" sz="2500" b="1">
                <a:latin typeface="Arial"/>
                <a:ea typeface="Arial"/>
                <a:cs typeface="Arial"/>
                <a:sym typeface="Arial"/>
              </a:rPr>
              <a:t>- Economic</a:t>
            </a:r>
            <a:br>
              <a:rPr lang="el-GR" sz="2500" b="1">
                <a:latin typeface="Arial"/>
                <a:ea typeface="Arial"/>
                <a:cs typeface="Arial"/>
                <a:sym typeface="Arial"/>
              </a:rPr>
            </a:br>
            <a:r>
              <a:rPr lang="el-GR" sz="2500" b="1">
                <a:latin typeface="Arial"/>
                <a:ea typeface="Arial"/>
                <a:cs typeface="Arial"/>
                <a:sym typeface="Arial"/>
              </a:rPr>
              <a:t>- Technological</a:t>
            </a:r>
            <a:br>
              <a:rPr lang="el-GR" sz="2500" b="1">
                <a:latin typeface="Arial"/>
                <a:ea typeface="Arial"/>
                <a:cs typeface="Arial"/>
                <a:sym typeface="Arial"/>
              </a:rPr>
            </a:br>
            <a:r>
              <a:rPr lang="el-GR" sz="2500" b="1">
                <a:latin typeface="Arial"/>
                <a:ea typeface="Arial"/>
                <a:cs typeface="Arial"/>
                <a:sym typeface="Arial"/>
              </a:rPr>
              <a:t>- Social</a:t>
            </a:r>
            <a:br>
              <a:rPr lang="el-GR" sz="2500" b="1">
                <a:latin typeface="Arial"/>
                <a:ea typeface="Arial"/>
                <a:cs typeface="Arial"/>
                <a:sym typeface="Arial"/>
              </a:rPr>
            </a:br>
            <a:r>
              <a:rPr lang="el-GR" sz="2500" b="1">
                <a:latin typeface="Arial"/>
                <a:ea typeface="Arial"/>
                <a:cs typeface="Arial"/>
                <a:sym typeface="Arial"/>
              </a:rPr>
              <a:t>- Demographic</a:t>
            </a:r>
            <a:br>
              <a:rPr lang="el-GR" sz="2500" b="1">
                <a:latin typeface="Arial"/>
                <a:ea typeface="Arial"/>
                <a:cs typeface="Arial"/>
                <a:sym typeface="Arial"/>
              </a:rPr>
            </a:br>
            <a:r>
              <a:rPr lang="el-GR" sz="2500" b="1">
                <a:latin typeface="Arial"/>
                <a:ea typeface="Arial"/>
                <a:cs typeface="Arial"/>
                <a:sym typeface="Arial"/>
              </a:rPr>
              <a:t>- Global</a:t>
            </a:r>
            <a:br>
              <a:rPr lang="el-GR" sz="2500" b="1">
                <a:latin typeface="Arial"/>
                <a:ea typeface="Arial"/>
                <a:cs typeface="Arial"/>
                <a:sym typeface="Arial"/>
              </a:rPr>
            </a:br>
            <a:endParaRPr sz="2500" b="1">
              <a:latin typeface="Arial"/>
              <a:ea typeface="Arial"/>
              <a:cs typeface="Arial"/>
              <a:sym typeface="Arial"/>
            </a:endParaRPr>
          </a:p>
        </p:txBody>
      </p:sp>
      <p:graphicFrame>
        <p:nvGraphicFramePr>
          <p:cNvPr id="254" name="Google Shape;254;p17"/>
          <p:cNvGraphicFramePr/>
          <p:nvPr>
            <p:extLst>
              <p:ext uri="{D42A27DB-BD31-4B8C-83A1-F6EECF244321}">
                <p14:modId xmlns:p14="http://schemas.microsoft.com/office/powerpoint/2010/main" val="2219044053"/>
              </p:ext>
            </p:extLst>
          </p:nvPr>
        </p:nvGraphicFramePr>
        <p:xfrm>
          <a:off x="2667000" y="838201"/>
          <a:ext cx="6400800" cy="5315712"/>
        </p:xfrm>
        <a:graphic>
          <a:graphicData uri="http://schemas.openxmlformats.org/presentationml/2006/ole">
            <mc:AlternateContent xmlns:mc="http://schemas.openxmlformats.org/markup-compatibility/2006">
              <mc:Choice xmlns:v="urn:schemas-microsoft-com:vml" Requires="v">
                <p:oleObj r:id="rId3" imgW="6400800" imgH="6061075" progId="Visio.Drawing.6">
                  <p:embed/>
                </p:oleObj>
              </mc:Choice>
              <mc:Fallback>
                <p:oleObj r:id="rId3" imgW="6400800" imgH="6061075" progId="Visio.Drawing.6">
                  <p:embed/>
                  <p:pic>
                    <p:nvPicPr>
                      <p:cNvPr id="254" name="Google Shape;254;p17"/>
                      <p:cNvPicPr preferRelativeResize="0"/>
                      <p:nvPr/>
                    </p:nvPicPr>
                    <p:blipFill rotWithShape="1">
                      <a:blip r:embed="rId4">
                        <a:alphaModFix/>
                      </a:blip>
                      <a:srcRect/>
                      <a:stretch/>
                    </p:blipFill>
                    <p:spPr>
                      <a:xfrm>
                        <a:off x="2667000" y="838201"/>
                        <a:ext cx="6400800" cy="5315712"/>
                      </a:xfrm>
                      <a:prstGeom prst="rect">
                        <a:avLst/>
                      </a:prstGeom>
                      <a:solidFill>
                        <a:schemeClr val="lt1"/>
                      </a:solidFill>
                      <a:ln>
                        <a:noFill/>
                      </a:ln>
                    </p:spPr>
                  </p:pic>
                </p:oleObj>
              </mc:Fallback>
            </mc:AlternateContent>
          </a:graphicData>
        </a:graphic>
      </p:graphicFrame>
      <p:sp>
        <p:nvSpPr>
          <p:cNvPr id="255" name="Google Shape;255;p17"/>
          <p:cNvSpPr/>
          <p:nvPr/>
        </p:nvSpPr>
        <p:spPr>
          <a:xfrm>
            <a:off x="304800" y="0"/>
            <a:ext cx="8991600" cy="838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l-GR" sz="2800" b="0" i="0" u="none" strike="noStrike" cap="none">
                <a:solidFill>
                  <a:schemeClr val="dk2"/>
                </a:solidFill>
                <a:latin typeface="Arial"/>
                <a:ea typeface="Arial"/>
                <a:cs typeface="Arial"/>
                <a:sym typeface="Arial"/>
              </a:rPr>
              <a:t>Ανάλυση </a:t>
            </a:r>
            <a:r>
              <a:rPr lang="el-GR" sz="2800" b="1" i="0" u="sng" strike="noStrike" cap="none">
                <a:solidFill>
                  <a:schemeClr val="dk2"/>
                </a:solidFill>
                <a:latin typeface="Arial"/>
                <a:ea typeface="Arial"/>
                <a:cs typeface="Arial"/>
                <a:sym typeface="Arial"/>
              </a:rPr>
              <a:t>έμμεσου</a:t>
            </a:r>
            <a:r>
              <a:rPr lang="el-GR" sz="2800" b="0" i="0" u="none" strike="noStrike" cap="none">
                <a:solidFill>
                  <a:schemeClr val="dk2"/>
                </a:solidFill>
                <a:latin typeface="Arial"/>
                <a:ea typeface="Arial"/>
                <a:cs typeface="Arial"/>
                <a:sym typeface="Arial"/>
              </a:rPr>
              <a:t> εξωτερικού περιβάλλοντος</a:t>
            </a:r>
            <a:endParaRPr/>
          </a:p>
        </p:txBody>
      </p:sp>
      <p:sp>
        <p:nvSpPr>
          <p:cNvPr id="256" name="Google Shape;256;p1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sz="1400" b="1" i="0" u="none" strike="noStrike" cap="none">
                <a:solidFill>
                  <a:schemeClr val="dk1"/>
                </a:solidFill>
                <a:latin typeface="Arial"/>
                <a:ea typeface="Arial"/>
                <a:cs typeface="Arial"/>
                <a:sym typeface="Arial"/>
              </a:rPr>
              <a:t>17</a:t>
            </a:fld>
            <a:endParaRPr sz="1400" b="1" i="0" u="none" strike="noStrike" cap="none">
              <a:solidFill>
                <a:schemeClr val="dk1"/>
              </a:solidFill>
              <a:latin typeface="Arial"/>
              <a:ea typeface="Arial"/>
              <a:cs typeface="Arial"/>
              <a:sym typeface="Arial"/>
            </a:endParaRPr>
          </a:p>
        </p:txBody>
      </p:sp>
      <p:sp>
        <p:nvSpPr>
          <p:cNvPr id="257" name="Google Shape;257;p1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609600" y="228600"/>
            <a:ext cx="8153400" cy="990600"/>
          </a:xfrm>
          <a:prstGeom prst="rect">
            <a:avLst/>
          </a:prstGeom>
          <a:noFill/>
          <a:ln>
            <a:noFill/>
          </a:ln>
        </p:spPr>
        <p:txBody>
          <a:bodyPr spcFirstLastPara="1" wrap="square" lIns="80175" tIns="40075" rIns="80175" bIns="40075" anchor="ctr" anchorCtr="0">
            <a:normAutofit/>
          </a:bodyPr>
          <a:lstStyle/>
          <a:p>
            <a:pPr marL="0" lvl="0" indent="0" algn="l" rtl="0">
              <a:spcBef>
                <a:spcPts val="0"/>
              </a:spcBef>
              <a:spcAft>
                <a:spcPts val="0"/>
              </a:spcAft>
              <a:buClr>
                <a:schemeClr val="dk2"/>
              </a:buClr>
              <a:buSzPts val="2100"/>
              <a:buFont typeface="Twentieth Century"/>
              <a:buNone/>
            </a:pPr>
            <a:r>
              <a:rPr lang="el-GR" sz="2100"/>
              <a:t>Το διάγραμμα 5 δυνάμεων του Porter (1985): ανάλυση άμεσου εξωτερικού περιβάλλοντος</a:t>
            </a:r>
            <a:endParaRPr/>
          </a:p>
        </p:txBody>
      </p:sp>
      <p:sp>
        <p:nvSpPr>
          <p:cNvPr id="264" name="Google Shape;264;p18"/>
          <p:cNvSpPr/>
          <p:nvPr/>
        </p:nvSpPr>
        <p:spPr>
          <a:xfrm>
            <a:off x="4436066" y="950752"/>
            <a:ext cx="4080089" cy="5651384"/>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endParaRPr sz="1900" b="0" i="0" u="none" strike="noStrike" cap="none">
              <a:solidFill>
                <a:srgbClr val="000000"/>
              </a:solidFill>
              <a:latin typeface="Twentieth Century"/>
              <a:ea typeface="Twentieth Century"/>
              <a:cs typeface="Twentieth Century"/>
              <a:sym typeface="Twentieth Century"/>
            </a:endParaRPr>
          </a:p>
        </p:txBody>
      </p:sp>
      <p:sp>
        <p:nvSpPr>
          <p:cNvPr id="265" name="Google Shape;265;p18"/>
          <p:cNvSpPr txBox="1"/>
          <p:nvPr/>
        </p:nvSpPr>
        <p:spPr>
          <a:xfrm>
            <a:off x="609600" y="5750321"/>
            <a:ext cx="2133600" cy="36933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Twentieth Century"/>
                <a:ea typeface="Twentieth Century"/>
                <a:cs typeface="Twentieth Century"/>
                <a:sym typeface="Twentieth Century"/>
              </a:rPr>
              <a:t>Συμπληρωματικά</a:t>
            </a:r>
            <a:endParaRPr sz="1800">
              <a:solidFill>
                <a:schemeClr val="dk1"/>
              </a:solidFill>
              <a:latin typeface="Twentieth Century"/>
              <a:ea typeface="Twentieth Century"/>
              <a:cs typeface="Twentieth Century"/>
              <a:sym typeface="Twentieth Century"/>
            </a:endParaRPr>
          </a:p>
        </p:txBody>
      </p:sp>
      <p:cxnSp>
        <p:nvCxnSpPr>
          <p:cNvPr id="266" name="Google Shape;266;p18"/>
          <p:cNvCxnSpPr/>
          <p:nvPr/>
        </p:nvCxnSpPr>
        <p:spPr>
          <a:xfrm rot="10800000" flipH="1">
            <a:off x="1856505" y="5410200"/>
            <a:ext cx="1093226" cy="340121"/>
          </a:xfrm>
          <a:prstGeom prst="straightConnector1">
            <a:avLst/>
          </a:prstGeom>
          <a:noFill/>
          <a:ln w="10000" cap="flat" cmpd="sng">
            <a:solidFill>
              <a:schemeClr val="dk1"/>
            </a:solidFill>
            <a:prstDash val="solid"/>
            <a:round/>
            <a:headEnd type="none" w="sm" len="sm"/>
            <a:tailEnd type="stealth" w="med" len="med"/>
          </a:ln>
        </p:spPr>
      </p:cxnSp>
      <p:graphicFrame>
        <p:nvGraphicFramePr>
          <p:cNvPr id="267" name="Google Shape;267;p18"/>
          <p:cNvGraphicFramePr/>
          <p:nvPr>
            <p:extLst>
              <p:ext uri="{D42A27DB-BD31-4B8C-83A1-F6EECF244321}">
                <p14:modId xmlns:p14="http://schemas.microsoft.com/office/powerpoint/2010/main" val="782727764"/>
              </p:ext>
            </p:extLst>
          </p:nvPr>
        </p:nvGraphicFramePr>
        <p:xfrm>
          <a:off x="457200" y="1524000"/>
          <a:ext cx="8523945" cy="4492752"/>
        </p:xfrm>
        <a:graphic>
          <a:graphicData uri="http://schemas.openxmlformats.org/presentationml/2006/ole">
            <mc:AlternateContent xmlns:mc="http://schemas.openxmlformats.org/markup-compatibility/2006">
              <mc:Choice xmlns:v="urn:schemas-microsoft-com:vml" Requires="v">
                <p:oleObj r:id="rId3" imgW="8523945" imgH="4845050" progId="Visio.Drawing.6">
                  <p:embed/>
                </p:oleObj>
              </mc:Choice>
              <mc:Fallback>
                <p:oleObj r:id="rId3" imgW="8523945" imgH="4845050" progId="Visio.Drawing.6">
                  <p:embed/>
                  <p:pic>
                    <p:nvPicPr>
                      <p:cNvPr id="267" name="Google Shape;267;p18"/>
                      <p:cNvPicPr preferRelativeResize="0"/>
                      <p:nvPr/>
                    </p:nvPicPr>
                    <p:blipFill rotWithShape="1">
                      <a:blip r:embed="rId4">
                        <a:alphaModFix/>
                      </a:blip>
                      <a:srcRect/>
                      <a:stretch/>
                    </p:blipFill>
                    <p:spPr>
                      <a:xfrm>
                        <a:off x="457200" y="1524000"/>
                        <a:ext cx="8523945" cy="4492752"/>
                      </a:xfrm>
                      <a:prstGeom prst="rect">
                        <a:avLst/>
                      </a:prstGeom>
                      <a:noFill/>
                      <a:ln>
                        <a:noFill/>
                      </a:ln>
                    </p:spPr>
                  </p:pic>
                </p:oleObj>
              </mc:Fallback>
            </mc:AlternateContent>
          </a:graphicData>
        </a:graphic>
      </p:graphicFrame>
      <p:sp>
        <p:nvSpPr>
          <p:cNvPr id="268" name="Google Shape;268;p18"/>
          <p:cNvSpPr txBox="1"/>
          <p:nvPr/>
        </p:nvSpPr>
        <p:spPr>
          <a:xfrm>
            <a:off x="590282" y="3200400"/>
            <a:ext cx="17935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a:solidFill>
                  <a:schemeClr val="dk1"/>
                </a:solidFill>
                <a:latin typeface="Twentieth Century"/>
                <a:ea typeface="Twentieth Century"/>
                <a:cs typeface="Twentieth Century"/>
                <a:sym typeface="Twentieth Century"/>
              </a:rPr>
              <a:t>Διαπραγματευτική δύναμη προμηθευτών</a:t>
            </a:r>
            <a:endParaRPr sz="1200">
              <a:solidFill>
                <a:schemeClr val="dk1"/>
              </a:solidFill>
              <a:latin typeface="Twentieth Century"/>
              <a:ea typeface="Twentieth Century"/>
              <a:cs typeface="Twentieth Century"/>
              <a:sym typeface="Twentieth Century"/>
            </a:endParaRPr>
          </a:p>
        </p:txBody>
      </p:sp>
      <p:sp>
        <p:nvSpPr>
          <p:cNvPr id="269" name="Google Shape;269;p1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18</a:t>
            </a:fld>
            <a:endParaRPr/>
          </a:p>
        </p:txBody>
      </p:sp>
      <p:sp>
        <p:nvSpPr>
          <p:cNvPr id="270" name="Google Shape;270;p1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19</a:t>
            </a:fld>
            <a:endParaRPr/>
          </a:p>
        </p:txBody>
      </p:sp>
      <p:sp>
        <p:nvSpPr>
          <p:cNvPr id="277" name="Google Shape;277;p19"/>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Αγοραστές</a:t>
            </a:r>
            <a:endParaRPr sz="2800"/>
          </a:p>
        </p:txBody>
      </p:sp>
      <p:sp>
        <p:nvSpPr>
          <p:cNvPr id="278" name="Google Shape;278;p19"/>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Παράγοντες που αυξάνουν τη διαπραγματευτική ισχύ ενός αγοραστή:</a:t>
            </a:r>
            <a:endParaRPr/>
          </a:p>
          <a:p>
            <a:pPr marL="640080" lvl="1" indent="-274320" algn="l" rtl="0">
              <a:spcBef>
                <a:spcPts val="550"/>
              </a:spcBef>
              <a:spcAft>
                <a:spcPts val="0"/>
              </a:spcAft>
              <a:buSzPts val="1400"/>
              <a:buChar char="🞑"/>
            </a:pPr>
            <a:r>
              <a:rPr lang="el-GR" sz="2000"/>
              <a:t>Το ποσοστό των προϊόντων του κλάδου που αγοράζει ο συγκεκριμένος αγοραστής</a:t>
            </a:r>
            <a:endParaRPr sz="2000"/>
          </a:p>
          <a:p>
            <a:pPr marL="640080" lvl="1" indent="-274320" algn="l" rtl="0">
              <a:spcBef>
                <a:spcPts val="550"/>
              </a:spcBef>
              <a:spcAft>
                <a:spcPts val="0"/>
              </a:spcAft>
              <a:buSzPts val="1400"/>
              <a:buChar char="🞑"/>
            </a:pPr>
            <a:r>
              <a:rPr lang="el-GR" sz="2000"/>
              <a:t>Το κόστος που επωμίζεται ο αγοραστής προκειμένου να μετατοπιστεί σε ένα ανταγωνιστικό εμπορικό σήμα</a:t>
            </a:r>
            <a:endParaRPr sz="2000"/>
          </a:p>
          <a:p>
            <a:pPr marL="640080" lvl="1" indent="-274320" algn="l" rtl="0">
              <a:spcBef>
                <a:spcPts val="550"/>
              </a:spcBef>
              <a:spcAft>
                <a:spcPts val="0"/>
              </a:spcAft>
              <a:buSzPts val="1400"/>
              <a:buChar char="🞑"/>
            </a:pPr>
            <a:r>
              <a:rPr lang="el-GR" sz="2000"/>
              <a:t>Ο αριθμός διαθέσιμων προμηθευτών</a:t>
            </a:r>
            <a:endParaRPr sz="2000"/>
          </a:p>
          <a:p>
            <a:pPr marL="320040" lvl="0" indent="-243840" algn="l" rtl="0">
              <a:spcBef>
                <a:spcPts val="700"/>
              </a:spcBef>
              <a:spcAft>
                <a:spcPts val="0"/>
              </a:spcAft>
              <a:buSzPts val="1200"/>
              <a:buNone/>
            </a:pPr>
            <a:endParaRPr sz="2000"/>
          </a:p>
        </p:txBody>
      </p:sp>
      <p:sp>
        <p:nvSpPr>
          <p:cNvPr id="279" name="Google Shape;279;p1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Στρατηγικός σχεδιασμός και τεχνολογία</a:t>
            </a:r>
            <a:endParaRPr sz="2800"/>
          </a:p>
        </p:txBody>
      </p:sp>
      <p:sp>
        <p:nvSpPr>
          <p:cNvPr id="113" name="Google Shape;113;p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Η τεχνολογία είναι βασικό συστατικό της διαδικασίας στρατηγικού σχεδιασμού.</a:t>
            </a:r>
            <a:endParaRPr/>
          </a:p>
          <a:p>
            <a:pPr marL="320040" lvl="0" indent="-209550" algn="l" rtl="0">
              <a:spcBef>
                <a:spcPts val="700"/>
              </a:spcBef>
              <a:spcAft>
                <a:spcPts val="0"/>
              </a:spcAft>
              <a:buSzPts val="1740"/>
              <a:buNone/>
            </a:pPr>
            <a:endParaRPr/>
          </a:p>
          <a:p>
            <a:pPr marL="320040" lvl="0" indent="-320040" algn="l" rtl="0">
              <a:spcBef>
                <a:spcPts val="700"/>
              </a:spcBef>
              <a:spcAft>
                <a:spcPts val="0"/>
              </a:spcAft>
              <a:buSzPts val="1740"/>
              <a:buChar char="◻"/>
            </a:pPr>
            <a:r>
              <a:rPr lang="el-GR"/>
              <a:t>Η διαδικασία στρατηγικού σχεδιασμού απαιτεί οι επιχειρήσεις να συνδυάζουν τις λειτουργίες του προγραμματισμού, της υλοποίησης και της αξιολόγησης και ελέγχου με την τεχνολογία. </a:t>
            </a:r>
            <a:endParaRPr/>
          </a:p>
          <a:p>
            <a:pPr marL="320040" lvl="0" indent="-209550" algn="l" rtl="0">
              <a:spcBef>
                <a:spcPts val="700"/>
              </a:spcBef>
              <a:spcAft>
                <a:spcPts val="0"/>
              </a:spcAft>
              <a:buSzPts val="1740"/>
              <a:buNone/>
            </a:pPr>
            <a:endParaRPr/>
          </a:p>
        </p:txBody>
      </p:sp>
      <p:sp>
        <p:nvSpPr>
          <p:cNvPr id="114" name="Google Shape;114;p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a:t>
            </a:fld>
            <a:endParaRPr/>
          </a:p>
        </p:txBody>
      </p:sp>
      <p:sp>
        <p:nvSpPr>
          <p:cNvPr id="115" name="Google Shape;115;p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20</a:t>
            </a:fld>
            <a:endParaRPr/>
          </a:p>
        </p:txBody>
      </p:sp>
      <p:sp>
        <p:nvSpPr>
          <p:cNvPr id="286" name="Google Shape;286;p20"/>
          <p:cNvSpPr txBox="1">
            <a:spLocks noGrp="1"/>
          </p:cNvSpPr>
          <p:nvPr>
            <p:ph type="title"/>
          </p:nvPr>
        </p:nvSpPr>
        <p:spPr>
          <a:xfrm>
            <a:off x="356092" y="108509"/>
            <a:ext cx="80772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Προμηθευτές </a:t>
            </a:r>
            <a:endParaRPr sz="2800"/>
          </a:p>
        </p:txBody>
      </p:sp>
      <p:sp>
        <p:nvSpPr>
          <p:cNvPr id="287" name="Google Shape;287;p2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Παράγοντες που αυξάνουν τη διαπραγματευτική ισχύ ενός προμηθευτή:</a:t>
            </a:r>
            <a:endParaRPr/>
          </a:p>
          <a:p>
            <a:pPr marL="640080" lvl="1" indent="-274320" algn="l" rtl="0">
              <a:spcBef>
                <a:spcPts val="550"/>
              </a:spcBef>
              <a:spcAft>
                <a:spcPts val="0"/>
              </a:spcAft>
              <a:buSzPts val="1400"/>
              <a:buChar char="🞑"/>
            </a:pPr>
            <a:r>
              <a:rPr lang="el-GR" sz="2000"/>
              <a:t>Η υψηλή ζήτηση για προϊόντα συγκεκριμένων προμηθευτών</a:t>
            </a:r>
            <a:endParaRPr sz="2000"/>
          </a:p>
          <a:p>
            <a:pPr marL="640080" lvl="1" indent="-274320" algn="l" rtl="0">
              <a:spcBef>
                <a:spcPts val="550"/>
              </a:spcBef>
              <a:spcAft>
                <a:spcPts val="0"/>
              </a:spcAft>
              <a:buSzPts val="1400"/>
              <a:buChar char="🞑"/>
            </a:pPr>
            <a:r>
              <a:rPr lang="el-GR" sz="2000"/>
              <a:t>Η ποιότητα των προϊόντων των συγκεκριμένων προμηθευτών είναι μοναδική</a:t>
            </a:r>
            <a:endParaRPr sz="2000"/>
          </a:p>
          <a:p>
            <a:pPr marL="640080" lvl="1" indent="-274320" algn="l" rtl="0">
              <a:spcBef>
                <a:spcPts val="550"/>
              </a:spcBef>
              <a:spcAft>
                <a:spcPts val="0"/>
              </a:spcAft>
              <a:buSzPts val="1400"/>
              <a:buChar char="🞑"/>
            </a:pPr>
            <a:r>
              <a:rPr lang="el-GR" sz="2000"/>
              <a:t>Η αδυναμία του πελάτη να καθετοποιήσει τις λειτουργίες του στον τομέα του προμηθευτή</a:t>
            </a:r>
            <a:endParaRPr sz="2000"/>
          </a:p>
          <a:p>
            <a:pPr marL="320040" lvl="0" indent="-243840" algn="l" rtl="0">
              <a:spcBef>
                <a:spcPts val="700"/>
              </a:spcBef>
              <a:spcAft>
                <a:spcPts val="0"/>
              </a:spcAft>
              <a:buSzPts val="1200"/>
              <a:buNone/>
            </a:pPr>
            <a:endParaRPr sz="2000"/>
          </a:p>
        </p:txBody>
      </p:sp>
      <p:sp>
        <p:nvSpPr>
          <p:cNvPr id="288" name="Google Shape;288;p2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21</a:t>
            </a:fld>
            <a:endParaRPr/>
          </a:p>
        </p:txBody>
      </p:sp>
      <p:sp>
        <p:nvSpPr>
          <p:cNvPr id="295" name="Google Shape;295;p21"/>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Νέοι ανταγωνιστές</a:t>
            </a:r>
            <a:endParaRPr sz="2800"/>
          </a:p>
        </p:txBody>
      </p:sp>
      <p:sp>
        <p:nvSpPr>
          <p:cNvPr id="296" name="Google Shape;296;p21"/>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Η ικανότητα εισόδου σε έναν κλάδο και η ισχύς των νέων ανταγωνιστών μειώνεται όταν:</a:t>
            </a:r>
            <a:endParaRPr/>
          </a:p>
          <a:p>
            <a:pPr marL="640080" lvl="1" indent="-274320" algn="l" rtl="0">
              <a:spcBef>
                <a:spcPts val="550"/>
              </a:spcBef>
              <a:spcAft>
                <a:spcPts val="0"/>
              </a:spcAft>
              <a:buSzPts val="1400"/>
              <a:buChar char="🞑"/>
            </a:pPr>
            <a:r>
              <a:rPr lang="el-GR" sz="2000"/>
              <a:t>Οι πελάτες είναι πιστοί στα εμπορικά σήματα που αγοράζουν</a:t>
            </a:r>
            <a:endParaRPr sz="2000"/>
          </a:p>
          <a:p>
            <a:pPr marL="640080" lvl="1" indent="-274320" algn="l" rtl="0">
              <a:spcBef>
                <a:spcPts val="550"/>
              </a:spcBef>
              <a:spcAft>
                <a:spcPts val="0"/>
              </a:spcAft>
              <a:buSzPts val="1400"/>
              <a:buChar char="🞑"/>
            </a:pPr>
            <a:r>
              <a:rPr lang="el-GR" sz="2000"/>
              <a:t>Οι νέες εταιρείες πρέπει να πληρώσουν τις προϋποθέσεις των οικονομιών κλίμακας  </a:t>
            </a:r>
            <a:endParaRPr sz="2000"/>
          </a:p>
          <a:p>
            <a:pPr marL="640080" lvl="1" indent="-274320" algn="l" rtl="0">
              <a:spcBef>
                <a:spcPts val="550"/>
              </a:spcBef>
              <a:spcAft>
                <a:spcPts val="0"/>
              </a:spcAft>
              <a:buSzPts val="1400"/>
              <a:buChar char="🞑"/>
            </a:pPr>
            <a:r>
              <a:rPr lang="el-GR" sz="2000"/>
              <a:t>Υπάρχουν μεγάλες απαιτήσεις σε κεφάλαια </a:t>
            </a:r>
            <a:endParaRPr sz="2000"/>
          </a:p>
          <a:p>
            <a:pPr marL="640080" lvl="1" indent="-274320" algn="l" rtl="0">
              <a:spcBef>
                <a:spcPts val="550"/>
              </a:spcBef>
              <a:spcAft>
                <a:spcPts val="0"/>
              </a:spcAft>
              <a:buSzPts val="1400"/>
              <a:buChar char="🞑"/>
            </a:pPr>
            <a:r>
              <a:rPr lang="el-GR" sz="2000"/>
              <a:t>Υπάρχει δυσκολία πρόσβασης στα κανάλια διανομής</a:t>
            </a:r>
            <a:endParaRPr sz="2000"/>
          </a:p>
          <a:p>
            <a:pPr marL="640080" lvl="1" indent="-274320" algn="l" rtl="0">
              <a:spcBef>
                <a:spcPts val="550"/>
              </a:spcBef>
              <a:spcAft>
                <a:spcPts val="0"/>
              </a:spcAft>
              <a:buSzPts val="1400"/>
              <a:buChar char="🞑"/>
            </a:pPr>
            <a:r>
              <a:rPr lang="el-GR" sz="2000"/>
              <a:t>Ισχύουν δικαιώματα αποκλειστικής εκμετάλλευσης μιας τεχνολογίας (π.χ. διπλώματα ευρεσιτεχνίας)</a:t>
            </a:r>
            <a:endParaRPr sz="2000"/>
          </a:p>
        </p:txBody>
      </p:sp>
      <p:sp>
        <p:nvSpPr>
          <p:cNvPr id="297" name="Google Shape;297;p2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22</a:t>
            </a:fld>
            <a:endParaRPr/>
          </a:p>
        </p:txBody>
      </p:sp>
      <p:sp>
        <p:nvSpPr>
          <p:cNvPr id="304" name="Google Shape;304;p2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Υποκατάστατα προϊόντα (substitutes) </a:t>
            </a:r>
            <a:endParaRPr sz="2800"/>
          </a:p>
        </p:txBody>
      </p:sp>
      <p:sp>
        <p:nvSpPr>
          <p:cNvPr id="305" name="Google Shape;305;p2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Η ισχύς των υποκατάστατων προϊόντων αυξάνεται όταν:</a:t>
            </a:r>
            <a:endParaRPr/>
          </a:p>
          <a:p>
            <a:pPr marL="640080" lvl="1" indent="-274320" algn="l" rtl="0">
              <a:spcBef>
                <a:spcPts val="550"/>
              </a:spcBef>
              <a:spcAft>
                <a:spcPts val="0"/>
              </a:spcAft>
              <a:buSzPts val="1400"/>
              <a:buChar char="🞑"/>
            </a:pPr>
            <a:r>
              <a:rPr lang="el-GR" sz="2000"/>
              <a:t>Οι πελάτες έχουν τη δυνατότητα να συγκρίνουν τη σχέση ποιότητας/τιμής</a:t>
            </a:r>
            <a:endParaRPr sz="2000"/>
          </a:p>
          <a:p>
            <a:pPr marL="640080" lvl="1" indent="-274320" algn="l" rtl="0">
              <a:spcBef>
                <a:spcPts val="550"/>
              </a:spcBef>
              <a:spcAft>
                <a:spcPts val="0"/>
              </a:spcAft>
              <a:buSzPts val="1400"/>
              <a:buChar char="🞑"/>
            </a:pPr>
            <a:r>
              <a:rPr lang="el-GR" sz="2000"/>
              <a:t>Το κόστος αλλαγής προμηθευτή είναι μικρό</a:t>
            </a:r>
            <a:endParaRPr sz="2000"/>
          </a:p>
          <a:p>
            <a:pPr marL="320040" lvl="0" indent="-243840" algn="l" rtl="0">
              <a:spcBef>
                <a:spcPts val="700"/>
              </a:spcBef>
              <a:spcAft>
                <a:spcPts val="0"/>
              </a:spcAft>
              <a:buSzPts val="1200"/>
              <a:buNone/>
            </a:pPr>
            <a:endParaRPr sz="2000"/>
          </a:p>
        </p:txBody>
      </p:sp>
      <p:sp>
        <p:nvSpPr>
          <p:cNvPr id="306" name="Google Shape;306;p2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23</a:t>
            </a:fld>
            <a:endParaRPr/>
          </a:p>
        </p:txBody>
      </p:sp>
      <p:sp>
        <p:nvSpPr>
          <p:cNvPr id="313" name="Google Shape;313;p23"/>
          <p:cNvSpPr txBox="1">
            <a:spLocks noGrp="1"/>
          </p:cNvSpPr>
          <p:nvPr>
            <p:ph type="title"/>
          </p:nvPr>
        </p:nvSpPr>
        <p:spPr>
          <a:xfrm>
            <a:off x="457200" y="228600"/>
            <a:ext cx="80772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Συμπληρωματικά προϊόντα (complementary) </a:t>
            </a:r>
            <a:endParaRPr sz="2800"/>
          </a:p>
        </p:txBody>
      </p:sp>
      <p:sp>
        <p:nvSpPr>
          <p:cNvPr id="314" name="Google Shape;314;p23"/>
          <p:cNvSpPr txBox="1">
            <a:spLocks noGrp="1"/>
          </p:cNvSpPr>
          <p:nvPr>
            <p:ph type="body" idx="1"/>
          </p:nvPr>
        </p:nvSpPr>
        <p:spPr>
          <a:xfrm>
            <a:off x="457200" y="1600200"/>
            <a:ext cx="8102600" cy="4937125"/>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Η δύναμη των συμπληρωματικών προϊόντων να επηρεάζουν το ανταγωνιστικό περιβάλλον ενός κλάδου εξαρτάται από:</a:t>
            </a:r>
            <a:endParaRPr/>
          </a:p>
          <a:p>
            <a:pPr marL="640080" lvl="1" indent="-274320" algn="l" rtl="0">
              <a:spcBef>
                <a:spcPts val="550"/>
              </a:spcBef>
              <a:spcAft>
                <a:spcPts val="0"/>
              </a:spcAft>
              <a:buSzPts val="1400"/>
              <a:buChar char="🞑"/>
            </a:pPr>
            <a:r>
              <a:rPr lang="el-GR" sz="2000"/>
              <a:t>Την ικανότητα για ολοκλήρωση προς τα εμπρός και προς τα πίσω</a:t>
            </a:r>
            <a:endParaRPr sz="2000"/>
          </a:p>
          <a:p>
            <a:pPr marL="640080" lvl="1" indent="-274320" algn="l" rtl="0">
              <a:spcBef>
                <a:spcPts val="550"/>
              </a:spcBef>
              <a:spcAft>
                <a:spcPts val="0"/>
              </a:spcAft>
              <a:buSzPts val="1400"/>
              <a:buChar char="🞑"/>
            </a:pPr>
            <a:r>
              <a:rPr lang="el-GR" sz="2000"/>
              <a:t>Τη διαθεσιμότητα υποκατάστατων των συμπληρωματικών προϊόντων  </a:t>
            </a:r>
            <a:endParaRPr sz="2000"/>
          </a:p>
          <a:p>
            <a:pPr marL="640080" lvl="1" indent="-274320" algn="l" rtl="0">
              <a:spcBef>
                <a:spcPts val="550"/>
              </a:spcBef>
              <a:spcAft>
                <a:spcPts val="0"/>
              </a:spcAft>
              <a:buSzPts val="1400"/>
              <a:buChar char="🞑"/>
            </a:pPr>
            <a:r>
              <a:rPr lang="el-GR" sz="2000"/>
              <a:t>Το κόστος αλλαγής αγοραστών ή προμηθευτών </a:t>
            </a:r>
            <a:endParaRPr sz="2000"/>
          </a:p>
          <a:p>
            <a:pPr marL="640080" lvl="1" indent="-274320" algn="l" rtl="0">
              <a:spcBef>
                <a:spcPts val="550"/>
              </a:spcBef>
              <a:spcAft>
                <a:spcPts val="0"/>
              </a:spcAft>
              <a:buSzPts val="1400"/>
              <a:buChar char="🞑"/>
            </a:pPr>
            <a:r>
              <a:rPr lang="el-GR" sz="2000"/>
              <a:t>Τη σχετική συγκέντρωση</a:t>
            </a:r>
            <a:endParaRPr sz="2000"/>
          </a:p>
          <a:p>
            <a:pPr marL="320040" lvl="0" indent="-243840" algn="l" rtl="0">
              <a:spcBef>
                <a:spcPts val="700"/>
              </a:spcBef>
              <a:spcAft>
                <a:spcPts val="0"/>
              </a:spcAft>
              <a:buSzPts val="1200"/>
              <a:buNone/>
            </a:pPr>
            <a:endParaRPr sz="2000"/>
          </a:p>
        </p:txBody>
      </p:sp>
      <p:sp>
        <p:nvSpPr>
          <p:cNvPr id="315" name="Google Shape;315;p2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4"/>
          <p:cNvSpPr txBox="1">
            <a:spLocks noGrp="1"/>
          </p:cNvSpPr>
          <p:nvPr>
            <p:ph type="title"/>
          </p:nvPr>
        </p:nvSpPr>
        <p:spPr>
          <a:xfrm>
            <a:off x="612648" y="228600"/>
            <a:ext cx="8153400" cy="990600"/>
          </a:xfrm>
          <a:prstGeom prst="rect">
            <a:avLst/>
          </a:prstGeom>
          <a:noFill/>
          <a:ln>
            <a:noFill/>
          </a:ln>
        </p:spPr>
        <p:txBody>
          <a:bodyPr spcFirstLastPara="1" wrap="square" lIns="80175" tIns="40075" rIns="80175" bIns="40075" anchor="ctr" anchorCtr="0">
            <a:normAutofit/>
          </a:bodyPr>
          <a:lstStyle/>
          <a:p>
            <a:pPr marL="0" lvl="0" indent="0" algn="l" rtl="0">
              <a:spcBef>
                <a:spcPts val="0"/>
              </a:spcBef>
              <a:spcAft>
                <a:spcPts val="0"/>
              </a:spcAft>
              <a:buClr>
                <a:schemeClr val="dk2"/>
              </a:buClr>
              <a:buSzPts val="2800"/>
              <a:buFont typeface="Twentieth Century"/>
              <a:buNone/>
            </a:pPr>
            <a:r>
              <a:rPr lang="el-GR" sz="2800"/>
              <a:t>Η ανάλυση Δυνάμεων &amp; Αδυναμιών, Ευκαιριών &amp; Απειλών – SWOT analysis</a:t>
            </a:r>
            <a:endParaRPr sz="2800"/>
          </a:p>
        </p:txBody>
      </p:sp>
      <p:sp>
        <p:nvSpPr>
          <p:cNvPr id="322" name="Google Shape;322;p24"/>
          <p:cNvSpPr txBox="1">
            <a:spLocks noGrp="1"/>
          </p:cNvSpPr>
          <p:nvPr>
            <p:ph type="body" idx="1"/>
          </p:nvPr>
        </p:nvSpPr>
        <p:spPr>
          <a:xfrm>
            <a:off x="612648" y="1600200"/>
            <a:ext cx="8153400" cy="4495800"/>
          </a:xfrm>
          <a:prstGeom prst="rect">
            <a:avLst/>
          </a:prstGeom>
          <a:noFill/>
          <a:ln>
            <a:noFill/>
          </a:ln>
        </p:spPr>
        <p:txBody>
          <a:bodyPr spcFirstLastPara="1" wrap="square" lIns="80175" tIns="40075" rIns="80175" bIns="40075" anchor="t" anchorCtr="0">
            <a:normAutofit/>
          </a:bodyPr>
          <a:lstStyle/>
          <a:p>
            <a:pPr marL="320040" lvl="0" indent="-320040" algn="l" rtl="0">
              <a:spcBef>
                <a:spcPts val="0"/>
              </a:spcBef>
              <a:spcAft>
                <a:spcPts val="0"/>
              </a:spcAft>
              <a:buSzPts val="1200"/>
              <a:buChar char="◻"/>
            </a:pPr>
            <a:r>
              <a:rPr lang="el-GR" sz="2000"/>
              <a:t>Τεχνική ανάλυσης των παραγόντων του εσωτερικού και του εξωτερικού περιβάλλοντος της επιχείρησης, στην οποία μπορεί να στηριχθεί η διαμόρφωση της στρατηγικής της.</a:t>
            </a:r>
            <a:endParaRPr/>
          </a:p>
          <a:p>
            <a:pPr marL="320040" lvl="0" indent="-320040" algn="l" rtl="0">
              <a:spcBef>
                <a:spcPts val="700"/>
              </a:spcBef>
              <a:spcAft>
                <a:spcPts val="0"/>
              </a:spcAft>
              <a:buSzPts val="1200"/>
              <a:buChar char="◻"/>
            </a:pPr>
            <a:r>
              <a:rPr lang="el-GR" sz="2000"/>
              <a:t>Συνδυάζει στοιχεία του παρελθόντος, του παρόντος και του μέλλοντος.</a:t>
            </a:r>
            <a:endParaRPr/>
          </a:p>
          <a:p>
            <a:pPr marL="320040" lvl="0" indent="-320040" algn="l" rtl="0">
              <a:spcBef>
                <a:spcPts val="700"/>
              </a:spcBef>
              <a:spcAft>
                <a:spcPts val="0"/>
              </a:spcAft>
              <a:buSzPts val="1200"/>
              <a:buChar char="◻"/>
            </a:pPr>
            <a:r>
              <a:rPr lang="el-GR" sz="2000"/>
              <a:t>Απαιτεί βαθιά γνώση της επιχείρησης, του ανταγωνισμού αλλά και άλλων ζητημάτων που άπτονται της λειτουργίας αλλά και του πεδίου στο οποίο δραστηριοποιείται η επιχείρηση.</a:t>
            </a:r>
            <a:endParaRPr sz="2000"/>
          </a:p>
        </p:txBody>
      </p:sp>
      <p:sp>
        <p:nvSpPr>
          <p:cNvPr id="323" name="Google Shape;323;p24"/>
          <p:cNvSpPr/>
          <p:nvPr/>
        </p:nvSpPr>
        <p:spPr>
          <a:xfrm>
            <a:off x="4436067" y="950752"/>
            <a:ext cx="4080089" cy="5651384"/>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endParaRPr sz="1900">
              <a:solidFill>
                <a:srgbClr val="000000"/>
              </a:solidFill>
              <a:latin typeface="Twentieth Century"/>
              <a:ea typeface="Twentieth Century"/>
              <a:cs typeface="Twentieth Century"/>
              <a:sym typeface="Twentieth Century"/>
            </a:endParaRPr>
          </a:p>
        </p:txBody>
      </p:sp>
      <p:sp>
        <p:nvSpPr>
          <p:cNvPr id="324" name="Google Shape;324;p2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24</a:t>
            </a:fld>
            <a:endParaRPr/>
          </a:p>
        </p:txBody>
      </p:sp>
      <p:sp>
        <p:nvSpPr>
          <p:cNvPr id="325" name="Google Shape;325;p2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txBox="1">
            <a:spLocks noGrp="1"/>
          </p:cNvSpPr>
          <p:nvPr>
            <p:ph type="title"/>
          </p:nvPr>
        </p:nvSpPr>
        <p:spPr>
          <a:xfrm>
            <a:off x="609600" y="228600"/>
            <a:ext cx="8153400" cy="990600"/>
          </a:xfrm>
          <a:prstGeom prst="rect">
            <a:avLst/>
          </a:prstGeom>
          <a:noFill/>
          <a:ln>
            <a:noFill/>
          </a:ln>
        </p:spPr>
        <p:txBody>
          <a:bodyPr spcFirstLastPara="1" wrap="square" lIns="80175" tIns="40075" rIns="80175" bIns="40075" anchor="ctr" anchorCtr="0">
            <a:normAutofit/>
          </a:bodyPr>
          <a:lstStyle/>
          <a:p>
            <a:pPr marL="0" lvl="0" indent="0" algn="l" rtl="0">
              <a:spcBef>
                <a:spcPts val="0"/>
              </a:spcBef>
              <a:spcAft>
                <a:spcPts val="0"/>
              </a:spcAft>
              <a:buClr>
                <a:schemeClr val="dk2"/>
              </a:buClr>
              <a:buSzPts val="2800"/>
              <a:buFont typeface="Twentieth Century"/>
              <a:buNone/>
            </a:pPr>
            <a:r>
              <a:rPr lang="el-GR" sz="2800"/>
              <a:t>Η λογική της ανάλυσης</a:t>
            </a:r>
            <a:endParaRPr sz="2800"/>
          </a:p>
        </p:txBody>
      </p:sp>
      <p:sp>
        <p:nvSpPr>
          <p:cNvPr id="332" name="Google Shape;332;p25"/>
          <p:cNvSpPr/>
          <p:nvPr/>
        </p:nvSpPr>
        <p:spPr>
          <a:xfrm>
            <a:off x="4436066" y="950752"/>
            <a:ext cx="4080089" cy="5651384"/>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endParaRPr sz="1900">
              <a:solidFill>
                <a:srgbClr val="000000"/>
              </a:solidFill>
              <a:latin typeface="Twentieth Century"/>
              <a:ea typeface="Twentieth Century"/>
              <a:cs typeface="Twentieth Century"/>
              <a:sym typeface="Twentieth Century"/>
            </a:endParaRPr>
          </a:p>
        </p:txBody>
      </p:sp>
      <p:pic>
        <p:nvPicPr>
          <p:cNvPr id="333" name="Google Shape;333;p25"/>
          <p:cNvPicPr preferRelativeResize="0"/>
          <p:nvPr/>
        </p:nvPicPr>
        <p:blipFill rotWithShape="1">
          <a:blip r:embed="rId3">
            <a:alphaModFix/>
          </a:blip>
          <a:srcRect/>
          <a:stretch/>
        </p:blipFill>
        <p:spPr>
          <a:xfrm>
            <a:off x="678730" y="1524001"/>
            <a:ext cx="7651077" cy="4584192"/>
          </a:xfrm>
          <a:prstGeom prst="rect">
            <a:avLst/>
          </a:prstGeom>
          <a:noFill/>
          <a:ln>
            <a:noFill/>
          </a:ln>
        </p:spPr>
      </p:pic>
      <p:sp>
        <p:nvSpPr>
          <p:cNvPr id="334" name="Google Shape;334;p25"/>
          <p:cNvSpPr/>
          <p:nvPr/>
        </p:nvSpPr>
        <p:spPr>
          <a:xfrm rot="4965858">
            <a:off x="5772648" y="3439509"/>
            <a:ext cx="706528" cy="3179617"/>
          </a:xfrm>
          <a:prstGeom prst="curvedLeftArrow">
            <a:avLst>
              <a:gd name="adj1" fmla="val 25000"/>
              <a:gd name="adj2" fmla="val 50000"/>
              <a:gd name="adj3" fmla="val 25000"/>
            </a:avLst>
          </a:prstGeom>
          <a:solidFill>
            <a:schemeClr val="accent1"/>
          </a:solidFill>
          <a:ln w="9525" cap="flat" cmpd="sng">
            <a:solidFill>
              <a:schemeClr val="dk1"/>
            </a:solidFill>
            <a:prstDash val="solid"/>
            <a:round/>
            <a:headEnd type="none" w="sm" len="sm"/>
            <a:tailEnd type="none" w="sm" len="sm"/>
          </a:ln>
        </p:spPr>
        <p:txBody>
          <a:bodyPr spcFirstLastPara="1" wrap="square" lIns="78900" tIns="41025" rIns="78900" bIns="410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2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25</a:t>
            </a:fld>
            <a:endParaRPr/>
          </a:p>
        </p:txBody>
      </p:sp>
      <p:sp>
        <p:nvSpPr>
          <p:cNvPr id="336" name="Google Shape;336;p2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p:nvPr/>
        </p:nvSpPr>
        <p:spPr>
          <a:xfrm>
            <a:off x="564628" y="1563666"/>
            <a:ext cx="284162" cy="3905250"/>
          </a:xfrm>
          <a:prstGeom prst="roundRect">
            <a:avLst>
              <a:gd name="adj" fmla="val 16667"/>
            </a:avLst>
          </a:prstGeom>
          <a:solidFill>
            <a:srgbClr val="C2D9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26"/>
          <p:cNvSpPr txBox="1"/>
          <p:nvPr/>
        </p:nvSpPr>
        <p:spPr>
          <a:xfrm>
            <a:off x="381000" y="274638"/>
            <a:ext cx="8442325" cy="563562"/>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Clr>
                <a:srgbClr val="000000"/>
              </a:buClr>
              <a:buSzPts val="2800"/>
              <a:buFont typeface="Times New Roman"/>
              <a:buNone/>
            </a:pPr>
            <a:r>
              <a:rPr lang="el-GR" sz="2800">
                <a:solidFill>
                  <a:schemeClr val="dk2"/>
                </a:solidFill>
                <a:latin typeface="Arial"/>
                <a:ea typeface="Arial"/>
                <a:cs typeface="Arial"/>
                <a:sym typeface="Arial"/>
              </a:rPr>
              <a:t>Διαστάσεις της Ανάλυσης SWOT</a:t>
            </a:r>
            <a:endParaRPr/>
          </a:p>
        </p:txBody>
      </p:sp>
      <p:sp>
        <p:nvSpPr>
          <p:cNvPr id="344" name="Google Shape;344;p26"/>
          <p:cNvSpPr txBox="1"/>
          <p:nvPr/>
        </p:nvSpPr>
        <p:spPr>
          <a:xfrm>
            <a:off x="128856" y="1752600"/>
            <a:ext cx="7045325" cy="4422775"/>
          </a:xfrm>
          <a:prstGeom prst="rect">
            <a:avLst/>
          </a:prstGeom>
          <a:noFill/>
          <a:ln>
            <a:noFill/>
          </a:ln>
        </p:spPr>
        <p:txBody>
          <a:bodyPr spcFirstLastPara="1" wrap="square" lIns="90000" tIns="45000" rIns="90000" bIns="45000" anchor="t" anchorCtr="0">
            <a:noAutofit/>
          </a:bodyPr>
          <a:lstStyle/>
          <a:p>
            <a:pPr marL="342900" marR="0" lvl="0" indent="-341313" algn="l" rtl="0">
              <a:spcBef>
                <a:spcPts val="0"/>
              </a:spcBef>
              <a:spcAft>
                <a:spcPts val="0"/>
              </a:spcAft>
              <a:buClr>
                <a:srgbClr val="398AC7"/>
              </a:buClr>
              <a:buSzPts val="1440"/>
              <a:buFont typeface="Noto Sans Symbols"/>
              <a:buChar char="❖"/>
            </a:pPr>
            <a:r>
              <a:rPr lang="el-GR" sz="3200" b="1">
                <a:solidFill>
                  <a:schemeClr val="dk1"/>
                </a:solidFill>
                <a:latin typeface="Arial"/>
                <a:ea typeface="Arial"/>
                <a:cs typeface="Arial"/>
                <a:sym typeface="Arial"/>
              </a:rPr>
              <a:t>S</a:t>
            </a:r>
            <a:r>
              <a:rPr lang="el-GR" sz="2800">
                <a:solidFill>
                  <a:schemeClr val="dk1"/>
                </a:solidFill>
                <a:latin typeface="Arial"/>
                <a:ea typeface="Arial"/>
                <a:cs typeface="Arial"/>
                <a:sym typeface="Arial"/>
              </a:rPr>
              <a:t>trengths: Δυνατά Σημεία </a:t>
            </a:r>
            <a:endParaRPr/>
          </a:p>
          <a:p>
            <a:pPr marL="342900" marR="0" lvl="0" indent="-341313" algn="l" rtl="0">
              <a:spcBef>
                <a:spcPts val="563"/>
              </a:spcBef>
              <a:spcAft>
                <a:spcPts val="0"/>
              </a:spcAft>
              <a:buNone/>
            </a:pPr>
            <a:endParaRPr sz="2800">
              <a:solidFill>
                <a:schemeClr val="dk1"/>
              </a:solidFill>
              <a:latin typeface="Arial"/>
              <a:ea typeface="Arial"/>
              <a:cs typeface="Arial"/>
              <a:sym typeface="Arial"/>
            </a:endParaRPr>
          </a:p>
          <a:p>
            <a:pPr marL="342900" marR="0" lvl="0" indent="-341313" algn="l" rtl="0">
              <a:spcBef>
                <a:spcPts val="563"/>
              </a:spcBef>
              <a:spcAft>
                <a:spcPts val="0"/>
              </a:spcAft>
              <a:buClr>
                <a:srgbClr val="398AC7"/>
              </a:buClr>
              <a:buSzPts val="1260"/>
              <a:buFont typeface="Noto Sans Symbols"/>
              <a:buChar char="❖"/>
            </a:pPr>
            <a:r>
              <a:rPr lang="el-GR" sz="2800" b="1">
                <a:solidFill>
                  <a:schemeClr val="dk1"/>
                </a:solidFill>
                <a:latin typeface="Arial"/>
                <a:ea typeface="Arial"/>
                <a:cs typeface="Arial"/>
                <a:sym typeface="Arial"/>
              </a:rPr>
              <a:t>W</a:t>
            </a:r>
            <a:r>
              <a:rPr lang="el-GR" sz="2800">
                <a:solidFill>
                  <a:schemeClr val="dk1"/>
                </a:solidFill>
                <a:latin typeface="Arial"/>
                <a:ea typeface="Arial"/>
                <a:cs typeface="Arial"/>
                <a:sym typeface="Arial"/>
              </a:rPr>
              <a:t>eaknesses: Αδύνατα Σημεία</a:t>
            </a:r>
            <a:endParaRPr/>
          </a:p>
          <a:p>
            <a:pPr marL="342900" marR="0" lvl="0" indent="-341313" algn="l" rtl="0">
              <a:spcBef>
                <a:spcPts val="563"/>
              </a:spcBef>
              <a:spcAft>
                <a:spcPts val="0"/>
              </a:spcAft>
              <a:buNone/>
            </a:pPr>
            <a:endParaRPr sz="2800">
              <a:solidFill>
                <a:schemeClr val="dk1"/>
              </a:solidFill>
              <a:latin typeface="Arial"/>
              <a:ea typeface="Arial"/>
              <a:cs typeface="Arial"/>
              <a:sym typeface="Arial"/>
            </a:endParaRPr>
          </a:p>
          <a:p>
            <a:pPr marL="342900" marR="0" lvl="0" indent="-341313" algn="l" rtl="0">
              <a:spcBef>
                <a:spcPts val="563"/>
              </a:spcBef>
              <a:spcAft>
                <a:spcPts val="0"/>
              </a:spcAft>
              <a:buClr>
                <a:srgbClr val="398AC7"/>
              </a:buClr>
              <a:buSzPts val="1350"/>
              <a:buFont typeface="Noto Sans Symbols"/>
              <a:buChar char="❖"/>
            </a:pPr>
            <a:r>
              <a:rPr lang="el-GR" sz="3000" b="1">
                <a:solidFill>
                  <a:schemeClr val="dk1"/>
                </a:solidFill>
                <a:latin typeface="Arial"/>
                <a:ea typeface="Arial"/>
                <a:cs typeface="Arial"/>
                <a:sym typeface="Arial"/>
              </a:rPr>
              <a:t>O</a:t>
            </a:r>
            <a:r>
              <a:rPr lang="el-GR" sz="2800">
                <a:solidFill>
                  <a:schemeClr val="dk1"/>
                </a:solidFill>
                <a:latin typeface="Arial"/>
                <a:ea typeface="Arial"/>
                <a:cs typeface="Arial"/>
                <a:sym typeface="Arial"/>
              </a:rPr>
              <a:t>pportunities: Ευκαιρίες </a:t>
            </a:r>
            <a:endParaRPr/>
          </a:p>
          <a:p>
            <a:pPr marL="342900" marR="0" lvl="0" indent="-341313" algn="l" rtl="0">
              <a:spcBef>
                <a:spcPts val="563"/>
              </a:spcBef>
              <a:spcAft>
                <a:spcPts val="0"/>
              </a:spcAft>
              <a:buNone/>
            </a:pPr>
            <a:endParaRPr sz="2800" b="1">
              <a:solidFill>
                <a:schemeClr val="dk1"/>
              </a:solidFill>
              <a:latin typeface="Arial"/>
              <a:ea typeface="Arial"/>
              <a:cs typeface="Arial"/>
              <a:sym typeface="Arial"/>
            </a:endParaRPr>
          </a:p>
          <a:p>
            <a:pPr marL="342900" marR="0" lvl="0" indent="-341313" algn="l" rtl="0">
              <a:spcBef>
                <a:spcPts val="563"/>
              </a:spcBef>
              <a:spcAft>
                <a:spcPts val="0"/>
              </a:spcAft>
              <a:buClr>
                <a:srgbClr val="398AC7"/>
              </a:buClr>
              <a:buSzPts val="1350"/>
              <a:buFont typeface="Noto Sans Symbols"/>
              <a:buChar char="❖"/>
            </a:pPr>
            <a:r>
              <a:rPr lang="el-GR" sz="3000" b="1">
                <a:solidFill>
                  <a:schemeClr val="dk1"/>
                </a:solidFill>
                <a:latin typeface="Arial"/>
                <a:ea typeface="Arial"/>
                <a:cs typeface="Arial"/>
                <a:sym typeface="Arial"/>
              </a:rPr>
              <a:t>T</a:t>
            </a:r>
            <a:r>
              <a:rPr lang="el-GR" sz="2800">
                <a:solidFill>
                  <a:schemeClr val="dk1"/>
                </a:solidFill>
                <a:latin typeface="Arial"/>
                <a:ea typeface="Arial"/>
                <a:cs typeface="Arial"/>
                <a:sym typeface="Arial"/>
              </a:rPr>
              <a:t>hreats: Απειλές</a:t>
            </a:r>
            <a:endParaRPr sz="2800">
              <a:solidFill>
                <a:schemeClr val="dk1"/>
              </a:solidFill>
              <a:latin typeface="Arial"/>
              <a:ea typeface="Arial"/>
              <a:cs typeface="Arial"/>
              <a:sym typeface="Arial"/>
            </a:endParaRPr>
          </a:p>
        </p:txBody>
      </p:sp>
      <p:sp>
        <p:nvSpPr>
          <p:cNvPr id="345" name="Google Shape;345;p26"/>
          <p:cNvSpPr/>
          <p:nvPr/>
        </p:nvSpPr>
        <p:spPr>
          <a:xfrm>
            <a:off x="6375514" y="1839601"/>
            <a:ext cx="304800" cy="1693862"/>
          </a:xfrm>
          <a:prstGeom prst="rightBrace">
            <a:avLst>
              <a:gd name="adj1" fmla="val 46311"/>
              <a:gd name="adj2" fmla="val 50000"/>
            </a:avLst>
          </a:prstGeom>
          <a:noFill/>
          <a:ln w="9525" cap="flat" cmpd="sng">
            <a:solidFill>
              <a:srgbClr val="19426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26"/>
          <p:cNvSpPr/>
          <p:nvPr/>
        </p:nvSpPr>
        <p:spPr>
          <a:xfrm>
            <a:off x="6414351" y="3958375"/>
            <a:ext cx="266700" cy="1619250"/>
          </a:xfrm>
          <a:prstGeom prst="rightBrace">
            <a:avLst>
              <a:gd name="adj1" fmla="val 50595"/>
              <a:gd name="adj2" fmla="val 50000"/>
            </a:avLst>
          </a:prstGeom>
          <a:noFill/>
          <a:ln w="9525" cap="flat" cmpd="sng">
            <a:solidFill>
              <a:srgbClr val="19426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26"/>
          <p:cNvSpPr/>
          <p:nvPr/>
        </p:nvSpPr>
        <p:spPr>
          <a:xfrm>
            <a:off x="6796088" y="1736636"/>
            <a:ext cx="2252662" cy="1736725"/>
          </a:xfrm>
          <a:prstGeom prst="rect">
            <a:avLst/>
          </a:prstGeom>
          <a:noFill/>
          <a:ln>
            <a:noFill/>
          </a:ln>
        </p:spPr>
        <p:txBody>
          <a:bodyPr spcFirstLastPara="1" wrap="square" lIns="90000" tIns="45000" rIns="90000" bIns="45000" anchor="t" anchorCtr="0">
            <a:spAutoFit/>
          </a:bodyPr>
          <a:lstStyle/>
          <a:p>
            <a:pPr marL="0" marR="0" lvl="0" indent="0" algn="l" rtl="0">
              <a:spcBef>
                <a:spcPts val="0"/>
              </a:spcBef>
              <a:spcAft>
                <a:spcPts val="0"/>
              </a:spcAft>
              <a:buClr>
                <a:srgbClr val="000000"/>
              </a:buClr>
              <a:buSzPts val="1800"/>
              <a:buFont typeface="Times New Roman"/>
              <a:buNone/>
            </a:pPr>
            <a:r>
              <a:rPr lang="el-GR" sz="1800" b="1">
                <a:solidFill>
                  <a:schemeClr val="dk1"/>
                </a:solidFill>
                <a:latin typeface="Arial"/>
                <a:ea typeface="Arial"/>
                <a:cs typeface="Arial"/>
                <a:sym typeface="Arial"/>
              </a:rPr>
              <a:t>Παράγοντες Εσωτερικού Περιβάλλοντος</a:t>
            </a:r>
            <a:endParaRPr/>
          </a:p>
          <a:p>
            <a:pPr marL="0" marR="0" lvl="0" indent="0" algn="l" rtl="0">
              <a:spcBef>
                <a:spcPts val="0"/>
              </a:spcBef>
              <a:spcAft>
                <a:spcPts val="0"/>
              </a:spcAft>
              <a:buClr>
                <a:srgbClr val="000000"/>
              </a:buClr>
              <a:buSzPts val="1800"/>
              <a:buFont typeface="Times New Roman"/>
              <a:buNone/>
            </a:pPr>
            <a:r>
              <a:rPr lang="el-GR" sz="1800" b="1">
                <a:solidFill>
                  <a:schemeClr val="dk1"/>
                </a:solidFill>
                <a:latin typeface="Arial"/>
                <a:ea typeface="Arial"/>
                <a:cs typeface="Arial"/>
                <a:sym typeface="Arial"/>
              </a:rPr>
              <a:t>(Εντός του Ελέγχου του Οργανισμού)</a:t>
            </a:r>
            <a:endParaRPr/>
          </a:p>
        </p:txBody>
      </p:sp>
      <p:sp>
        <p:nvSpPr>
          <p:cNvPr id="348" name="Google Shape;348;p26"/>
          <p:cNvSpPr/>
          <p:nvPr/>
        </p:nvSpPr>
        <p:spPr>
          <a:xfrm>
            <a:off x="6796088" y="3835288"/>
            <a:ext cx="2309812" cy="1736725"/>
          </a:xfrm>
          <a:prstGeom prst="rect">
            <a:avLst/>
          </a:prstGeom>
          <a:noFill/>
          <a:ln>
            <a:noFill/>
          </a:ln>
        </p:spPr>
        <p:txBody>
          <a:bodyPr spcFirstLastPara="1" wrap="square" lIns="90000" tIns="45000" rIns="90000" bIns="45000" anchor="t" anchorCtr="0">
            <a:spAutoFit/>
          </a:bodyPr>
          <a:lstStyle/>
          <a:p>
            <a:pPr marL="0" marR="0" lvl="0" indent="0" algn="l" rtl="0">
              <a:spcBef>
                <a:spcPts val="0"/>
              </a:spcBef>
              <a:spcAft>
                <a:spcPts val="0"/>
              </a:spcAft>
              <a:buClr>
                <a:srgbClr val="000000"/>
              </a:buClr>
              <a:buSzPts val="1800"/>
              <a:buFont typeface="Times New Roman"/>
              <a:buNone/>
            </a:pPr>
            <a:r>
              <a:rPr lang="el-GR" sz="1800" b="1">
                <a:solidFill>
                  <a:schemeClr val="dk1"/>
                </a:solidFill>
                <a:latin typeface="Arial"/>
                <a:ea typeface="Arial"/>
                <a:cs typeface="Arial"/>
                <a:sym typeface="Arial"/>
              </a:rPr>
              <a:t>Παράγοντες Εξωτερικού Περιβάλλοντος</a:t>
            </a:r>
            <a:endParaRPr/>
          </a:p>
          <a:p>
            <a:pPr marL="0" marR="0" lvl="0" indent="0" algn="l" rtl="0">
              <a:spcBef>
                <a:spcPts val="0"/>
              </a:spcBef>
              <a:spcAft>
                <a:spcPts val="0"/>
              </a:spcAft>
              <a:buClr>
                <a:srgbClr val="000000"/>
              </a:buClr>
              <a:buSzPts val="1800"/>
              <a:buFont typeface="Times New Roman"/>
              <a:buNone/>
            </a:pPr>
            <a:r>
              <a:rPr lang="el-GR" sz="1800" b="1">
                <a:solidFill>
                  <a:schemeClr val="dk1"/>
                </a:solidFill>
                <a:latin typeface="Arial"/>
                <a:ea typeface="Arial"/>
                <a:cs typeface="Arial"/>
                <a:sym typeface="Arial"/>
              </a:rPr>
              <a:t>(Εκτός του Ελέγχου του Οργανισμού)</a:t>
            </a:r>
            <a:endParaRPr/>
          </a:p>
        </p:txBody>
      </p:sp>
      <p:sp>
        <p:nvSpPr>
          <p:cNvPr id="349" name="Google Shape;349;p2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sz="1400" b="1">
                <a:solidFill>
                  <a:schemeClr val="dk1"/>
                </a:solidFill>
                <a:latin typeface="Arial"/>
                <a:ea typeface="Arial"/>
                <a:cs typeface="Arial"/>
                <a:sym typeface="Arial"/>
              </a:rPr>
              <a:t>26</a:t>
            </a:fld>
            <a:endParaRPr sz="1400" b="1">
              <a:solidFill>
                <a:schemeClr val="dk1"/>
              </a:solidFill>
              <a:latin typeface="Arial"/>
              <a:ea typeface="Arial"/>
              <a:cs typeface="Arial"/>
              <a:sym typeface="Arial"/>
            </a:endParaRPr>
          </a:p>
        </p:txBody>
      </p:sp>
      <p:sp>
        <p:nvSpPr>
          <p:cNvPr id="350" name="Google Shape;350;p2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aphicFrame>
        <p:nvGraphicFramePr>
          <p:cNvPr id="356" name="Google Shape;356;p27"/>
          <p:cNvGraphicFramePr/>
          <p:nvPr>
            <p:extLst>
              <p:ext uri="{D42A27DB-BD31-4B8C-83A1-F6EECF244321}">
                <p14:modId xmlns:p14="http://schemas.microsoft.com/office/powerpoint/2010/main" val="859023716"/>
              </p:ext>
            </p:extLst>
          </p:nvPr>
        </p:nvGraphicFramePr>
        <p:xfrm>
          <a:off x="414338" y="207183"/>
          <a:ext cx="8546784" cy="6099593"/>
        </p:xfrm>
        <a:graphic>
          <a:graphicData uri="http://schemas.openxmlformats.org/drawingml/2006/table">
            <a:tbl>
              <a:tblPr firstRow="1" bandRow="1">
                <a:noFill/>
                <a:tableStyleId>{96B2B4F2-2B26-4F51-887C-EDCE21830C4B}</a:tableStyleId>
              </a:tblPr>
              <a:tblGrid>
                <a:gridCol w="2136696">
                  <a:extLst>
                    <a:ext uri="{9D8B030D-6E8A-4147-A177-3AD203B41FA5}">
                      <a16:colId xmlns:a16="http://schemas.microsoft.com/office/drawing/2014/main" val="20000"/>
                    </a:ext>
                  </a:extLst>
                </a:gridCol>
                <a:gridCol w="2136696">
                  <a:extLst>
                    <a:ext uri="{9D8B030D-6E8A-4147-A177-3AD203B41FA5}">
                      <a16:colId xmlns:a16="http://schemas.microsoft.com/office/drawing/2014/main" val="20001"/>
                    </a:ext>
                  </a:extLst>
                </a:gridCol>
                <a:gridCol w="2136696">
                  <a:extLst>
                    <a:ext uri="{9D8B030D-6E8A-4147-A177-3AD203B41FA5}">
                      <a16:colId xmlns:a16="http://schemas.microsoft.com/office/drawing/2014/main" val="20002"/>
                    </a:ext>
                  </a:extLst>
                </a:gridCol>
                <a:gridCol w="2136696">
                  <a:extLst>
                    <a:ext uri="{9D8B030D-6E8A-4147-A177-3AD203B41FA5}">
                      <a16:colId xmlns:a16="http://schemas.microsoft.com/office/drawing/2014/main" val="20003"/>
                    </a:ext>
                  </a:extLst>
                </a:gridCol>
              </a:tblGrid>
              <a:tr h="324989">
                <a:tc>
                  <a:txBody>
                    <a:bodyPr/>
                    <a:lstStyle/>
                    <a:p>
                      <a:pPr marL="0" marR="0" lvl="0" indent="0" algn="l" rtl="0">
                        <a:spcBef>
                          <a:spcPts val="0"/>
                        </a:spcBef>
                        <a:spcAft>
                          <a:spcPts val="0"/>
                        </a:spcAft>
                        <a:buNone/>
                      </a:pPr>
                      <a:r>
                        <a:rPr lang="el-GR" sz="1600" u="none" strike="noStrike" cap="none"/>
                        <a:t>δυνάμεις</a:t>
                      </a:r>
                      <a:endParaRPr sz="1600"/>
                    </a:p>
                  </a:txBody>
                  <a:tcPr marL="91425" marR="91425" marT="45725" marB="45725"/>
                </a:tc>
                <a:tc>
                  <a:txBody>
                    <a:bodyPr/>
                    <a:lstStyle/>
                    <a:p>
                      <a:pPr marL="0" marR="0" lvl="0" indent="0" algn="l" rtl="0">
                        <a:spcBef>
                          <a:spcPts val="0"/>
                        </a:spcBef>
                        <a:spcAft>
                          <a:spcPts val="0"/>
                        </a:spcAft>
                        <a:buNone/>
                      </a:pPr>
                      <a:r>
                        <a:rPr lang="el-GR" sz="1600"/>
                        <a:t>αδυναμίες</a:t>
                      </a:r>
                      <a:endParaRPr sz="1600"/>
                    </a:p>
                  </a:txBody>
                  <a:tcPr marL="91425" marR="91425" marT="45725" marB="45725"/>
                </a:tc>
                <a:tc>
                  <a:txBody>
                    <a:bodyPr/>
                    <a:lstStyle/>
                    <a:p>
                      <a:pPr marL="0" marR="0" lvl="0" indent="0" algn="l" rtl="0">
                        <a:spcBef>
                          <a:spcPts val="0"/>
                        </a:spcBef>
                        <a:spcAft>
                          <a:spcPts val="0"/>
                        </a:spcAft>
                        <a:buNone/>
                      </a:pPr>
                      <a:r>
                        <a:rPr lang="el-GR" sz="1600"/>
                        <a:t>ευκαιρίες</a:t>
                      </a:r>
                      <a:endParaRPr sz="1600"/>
                    </a:p>
                  </a:txBody>
                  <a:tcPr marL="91425" marR="91425" marT="45725" marB="45725"/>
                </a:tc>
                <a:tc>
                  <a:txBody>
                    <a:bodyPr/>
                    <a:lstStyle/>
                    <a:p>
                      <a:pPr marL="0" marR="0" lvl="0" indent="0" algn="l" rtl="0">
                        <a:spcBef>
                          <a:spcPts val="0"/>
                        </a:spcBef>
                        <a:spcAft>
                          <a:spcPts val="0"/>
                        </a:spcAft>
                        <a:buNone/>
                      </a:pPr>
                      <a:r>
                        <a:rPr lang="el-GR" sz="1600"/>
                        <a:t>απειλές</a:t>
                      </a:r>
                      <a:endParaRPr sz="1600"/>
                    </a:p>
                  </a:txBody>
                  <a:tcPr marL="91425" marR="91425" marT="45725" marB="45725"/>
                </a:tc>
                <a:extLst>
                  <a:ext uri="{0D108BD9-81ED-4DB2-BD59-A6C34878D82A}">
                    <a16:rowId xmlns:a16="http://schemas.microsoft.com/office/drawing/2014/main" val="10000"/>
                  </a:ext>
                </a:extLst>
              </a:tr>
              <a:tr h="561337">
                <a:tc>
                  <a:txBody>
                    <a:bodyPr/>
                    <a:lstStyle/>
                    <a:p>
                      <a:pPr marL="0" marR="0" lvl="0" indent="0" algn="l" rtl="0">
                        <a:spcBef>
                          <a:spcPts val="0"/>
                        </a:spcBef>
                        <a:spcAft>
                          <a:spcPts val="0"/>
                        </a:spcAft>
                        <a:buNone/>
                      </a:pPr>
                      <a:r>
                        <a:rPr lang="el-GR" sz="1600"/>
                        <a:t>Ευέλικτη στρατηγική</a:t>
                      </a:r>
                      <a:endParaRPr sz="1600"/>
                    </a:p>
                  </a:txBody>
                  <a:tcPr marL="91425" marR="91425" marT="45725" marB="45725"/>
                </a:tc>
                <a:tc>
                  <a:txBody>
                    <a:bodyPr/>
                    <a:lstStyle/>
                    <a:p>
                      <a:pPr marL="0" marR="0" lvl="0" indent="0" algn="l" rtl="0">
                        <a:spcBef>
                          <a:spcPts val="0"/>
                        </a:spcBef>
                        <a:spcAft>
                          <a:spcPts val="0"/>
                        </a:spcAft>
                        <a:buNone/>
                      </a:pPr>
                      <a:r>
                        <a:rPr lang="el-GR" sz="1600"/>
                        <a:t>Ασαφής στρατηγική</a:t>
                      </a:r>
                      <a:endParaRPr sz="1600"/>
                    </a:p>
                  </a:txBody>
                  <a:tcPr marL="91425" marR="91425" marT="45725" marB="45725"/>
                </a:tc>
                <a:tc>
                  <a:txBody>
                    <a:bodyPr/>
                    <a:lstStyle/>
                    <a:p>
                      <a:pPr marL="0" marR="0" lvl="0" indent="0" algn="l" rtl="0">
                        <a:spcBef>
                          <a:spcPts val="0"/>
                        </a:spcBef>
                        <a:spcAft>
                          <a:spcPts val="0"/>
                        </a:spcAft>
                        <a:buNone/>
                      </a:pPr>
                      <a:r>
                        <a:rPr lang="el-GR" sz="1600" dirty="0"/>
                        <a:t>Νέες αγορές</a:t>
                      </a:r>
                      <a:endParaRPr sz="1600" dirty="0"/>
                    </a:p>
                  </a:txBody>
                  <a:tcPr marL="91425" marR="91425" marT="45725" marB="45725"/>
                </a:tc>
                <a:tc>
                  <a:txBody>
                    <a:bodyPr/>
                    <a:lstStyle/>
                    <a:p>
                      <a:pPr marL="0" marR="0" lvl="0" indent="0" algn="l" rtl="0">
                        <a:spcBef>
                          <a:spcPts val="0"/>
                        </a:spcBef>
                        <a:spcAft>
                          <a:spcPts val="0"/>
                        </a:spcAft>
                        <a:buNone/>
                      </a:pPr>
                      <a:r>
                        <a:rPr lang="el-GR" sz="1600" dirty="0"/>
                        <a:t>Είσοδος νέων ανταγωνιστών</a:t>
                      </a:r>
                      <a:endParaRPr sz="1600" dirty="0"/>
                    </a:p>
                  </a:txBody>
                  <a:tcPr marL="91425" marR="91425" marT="45725" marB="45725"/>
                </a:tc>
                <a:extLst>
                  <a:ext uri="{0D108BD9-81ED-4DB2-BD59-A6C34878D82A}">
                    <a16:rowId xmlns:a16="http://schemas.microsoft.com/office/drawing/2014/main" val="10001"/>
                  </a:ext>
                </a:extLst>
              </a:tr>
              <a:tr h="797686">
                <a:tc>
                  <a:txBody>
                    <a:bodyPr/>
                    <a:lstStyle/>
                    <a:p>
                      <a:pPr marL="0" marR="0" lvl="0" indent="0" algn="l" rtl="0">
                        <a:spcBef>
                          <a:spcPts val="0"/>
                        </a:spcBef>
                        <a:spcAft>
                          <a:spcPts val="0"/>
                        </a:spcAft>
                        <a:buNone/>
                      </a:pPr>
                      <a:r>
                        <a:rPr lang="el-GR" sz="1600"/>
                        <a:t>Ισχυρή χρηματο-οικονομική κατάσταση</a:t>
                      </a:r>
                      <a:endParaRPr sz="1600"/>
                    </a:p>
                  </a:txBody>
                  <a:tcPr marL="91425" marR="91425" marT="45725" marB="45725"/>
                </a:tc>
                <a:tc>
                  <a:txBody>
                    <a:bodyPr/>
                    <a:lstStyle/>
                    <a:p>
                      <a:pPr marL="0" marR="0" lvl="0" indent="0" algn="l" rtl="0">
                        <a:spcBef>
                          <a:spcPts val="0"/>
                        </a:spcBef>
                        <a:spcAft>
                          <a:spcPts val="0"/>
                        </a:spcAft>
                        <a:buNone/>
                      </a:pPr>
                      <a:r>
                        <a:rPr lang="el-GR" sz="1600"/>
                        <a:t>Μεγάλη δανειακή επιβάρυνση</a:t>
                      </a:r>
                      <a:endParaRPr sz="1600"/>
                    </a:p>
                  </a:txBody>
                  <a:tcPr marL="91425" marR="91425" marT="45725" marB="45725"/>
                </a:tc>
                <a:tc>
                  <a:txBody>
                    <a:bodyPr/>
                    <a:lstStyle/>
                    <a:p>
                      <a:pPr marL="0" marR="0" lvl="0" indent="0" algn="l" rtl="0">
                        <a:spcBef>
                          <a:spcPts val="0"/>
                        </a:spcBef>
                        <a:spcAft>
                          <a:spcPts val="0"/>
                        </a:spcAft>
                        <a:buNone/>
                      </a:pPr>
                      <a:r>
                        <a:rPr lang="el-GR" sz="1600"/>
                        <a:t>Νέες τεχνολογίες</a:t>
                      </a:r>
                      <a:endParaRPr sz="1600"/>
                    </a:p>
                  </a:txBody>
                  <a:tcPr marL="91425" marR="91425" marT="45725" marB="45725"/>
                </a:tc>
                <a:tc>
                  <a:txBody>
                    <a:bodyPr/>
                    <a:lstStyle/>
                    <a:p>
                      <a:pPr marL="0" marR="0" lvl="0" indent="0" algn="l" rtl="0">
                        <a:spcBef>
                          <a:spcPts val="0"/>
                        </a:spcBef>
                        <a:spcAft>
                          <a:spcPts val="0"/>
                        </a:spcAft>
                        <a:buNone/>
                      </a:pPr>
                      <a:r>
                        <a:rPr lang="el-GR" sz="1600"/>
                        <a:t>Υποκατάστατα </a:t>
                      </a:r>
                      <a:endParaRPr sz="1600"/>
                    </a:p>
                  </a:txBody>
                  <a:tcPr marL="91425" marR="91425" marT="45725" marB="45725"/>
                </a:tc>
                <a:extLst>
                  <a:ext uri="{0D108BD9-81ED-4DB2-BD59-A6C34878D82A}">
                    <a16:rowId xmlns:a16="http://schemas.microsoft.com/office/drawing/2014/main" val="10002"/>
                  </a:ext>
                </a:extLst>
              </a:tr>
              <a:tr h="797686">
                <a:tc>
                  <a:txBody>
                    <a:bodyPr/>
                    <a:lstStyle/>
                    <a:p>
                      <a:pPr marL="0" marR="0" lvl="0" indent="0" algn="l" rtl="0">
                        <a:spcBef>
                          <a:spcPts val="0"/>
                        </a:spcBef>
                        <a:spcAft>
                          <a:spcPts val="0"/>
                        </a:spcAft>
                        <a:buNone/>
                      </a:pPr>
                      <a:r>
                        <a:rPr lang="el-GR" sz="1600"/>
                        <a:t>Πλεονέκτημα κόστους ή ποιότητας</a:t>
                      </a:r>
                      <a:endParaRPr sz="1600"/>
                    </a:p>
                  </a:txBody>
                  <a:tcPr marL="91425" marR="91425" marT="45725" marB="45725"/>
                </a:tc>
                <a:tc>
                  <a:txBody>
                    <a:bodyPr/>
                    <a:lstStyle/>
                    <a:p>
                      <a:pPr marL="0" marR="0" lvl="0" indent="0" algn="l" rtl="0">
                        <a:spcBef>
                          <a:spcPts val="0"/>
                        </a:spcBef>
                        <a:spcAft>
                          <a:spcPts val="0"/>
                        </a:spcAft>
                        <a:buNone/>
                      </a:pPr>
                      <a:r>
                        <a:rPr lang="el-GR" sz="1600"/>
                        <a:t>Μειονέκτημα κόστους ή ποιότητας</a:t>
                      </a:r>
                      <a:endParaRPr sz="1600"/>
                    </a:p>
                  </a:txBody>
                  <a:tcPr marL="91425" marR="91425" marT="45725" marB="45725"/>
                </a:tc>
                <a:tc>
                  <a:txBody>
                    <a:bodyPr/>
                    <a:lstStyle/>
                    <a:p>
                      <a:pPr marL="0" marR="0" lvl="0" indent="0" algn="l" rtl="0">
                        <a:spcBef>
                          <a:spcPts val="0"/>
                        </a:spcBef>
                        <a:spcAft>
                          <a:spcPts val="0"/>
                        </a:spcAft>
                        <a:buNone/>
                      </a:pPr>
                      <a:r>
                        <a:rPr lang="el-GR" sz="1600"/>
                        <a:t>Δυνατότητα απόσπασης μεριδίων αγοράς</a:t>
                      </a:r>
                      <a:endParaRPr sz="1600"/>
                    </a:p>
                  </a:txBody>
                  <a:tcPr marL="91425" marR="91425" marT="45725" marB="45725"/>
                </a:tc>
                <a:tc>
                  <a:txBody>
                    <a:bodyPr/>
                    <a:lstStyle/>
                    <a:p>
                      <a:pPr marL="0" marR="0" lvl="0" indent="0" algn="l" rtl="0">
                        <a:spcBef>
                          <a:spcPts val="0"/>
                        </a:spcBef>
                        <a:spcAft>
                          <a:spcPts val="0"/>
                        </a:spcAft>
                        <a:buNone/>
                      </a:pPr>
                      <a:r>
                        <a:rPr lang="el-GR" sz="1600"/>
                        <a:t>Επιβραδυνόμενη ανάπτυξη της αγοράς</a:t>
                      </a:r>
                      <a:endParaRPr sz="1600"/>
                    </a:p>
                  </a:txBody>
                  <a:tcPr marL="91425" marR="91425" marT="45725" marB="45725"/>
                </a:tc>
                <a:extLst>
                  <a:ext uri="{0D108BD9-81ED-4DB2-BD59-A6C34878D82A}">
                    <a16:rowId xmlns:a16="http://schemas.microsoft.com/office/drawing/2014/main" val="10003"/>
                  </a:ext>
                </a:extLst>
              </a:tr>
              <a:tr h="826483">
                <a:tc>
                  <a:txBody>
                    <a:bodyPr/>
                    <a:lstStyle/>
                    <a:p>
                      <a:pPr marL="0" marR="0" lvl="0" indent="0" algn="l" rtl="0">
                        <a:spcBef>
                          <a:spcPts val="0"/>
                        </a:spcBef>
                        <a:spcAft>
                          <a:spcPts val="0"/>
                        </a:spcAft>
                        <a:buNone/>
                      </a:pPr>
                      <a:r>
                        <a:rPr lang="el-GR" sz="1600"/>
                        <a:t>Ισχυρό όνομα στην αγορά</a:t>
                      </a:r>
                      <a:endParaRPr sz="1600"/>
                    </a:p>
                  </a:txBody>
                  <a:tcPr marL="91425" marR="91425" marT="45725" marB="45725"/>
                </a:tc>
                <a:tc>
                  <a:txBody>
                    <a:bodyPr/>
                    <a:lstStyle/>
                    <a:p>
                      <a:pPr marL="0" marR="0" lvl="0" indent="0" algn="l" rtl="0">
                        <a:spcBef>
                          <a:spcPts val="0"/>
                        </a:spcBef>
                        <a:spcAft>
                          <a:spcPts val="0"/>
                        </a:spcAft>
                        <a:buNone/>
                      </a:pPr>
                      <a:r>
                        <a:rPr lang="el-GR" sz="1600"/>
                        <a:t>Αδυναμία στο μάρκετινγκ</a:t>
                      </a:r>
                      <a:endParaRPr sz="1600"/>
                    </a:p>
                  </a:txBody>
                  <a:tcPr marL="91425" marR="91425" marT="45725" marB="45725"/>
                </a:tc>
                <a:tc>
                  <a:txBody>
                    <a:bodyPr/>
                    <a:lstStyle/>
                    <a:p>
                      <a:pPr marL="0" marR="0" lvl="0" indent="0" algn="l" rtl="0">
                        <a:spcBef>
                          <a:spcPts val="0"/>
                        </a:spcBef>
                        <a:spcAft>
                          <a:spcPts val="0"/>
                        </a:spcAft>
                        <a:buNone/>
                      </a:pPr>
                      <a:r>
                        <a:rPr lang="el-GR" sz="1600"/>
                        <a:t>Δυνατότητα εξαγοράς ανταγωνιστών</a:t>
                      </a:r>
                      <a:endParaRPr sz="1600"/>
                    </a:p>
                  </a:txBody>
                  <a:tcPr marL="91425" marR="91425" marT="45725" marB="45725"/>
                </a:tc>
                <a:tc>
                  <a:txBody>
                    <a:bodyPr/>
                    <a:lstStyle/>
                    <a:p>
                      <a:pPr marL="0" marR="0" lvl="0" indent="0" algn="l" rtl="0">
                        <a:spcBef>
                          <a:spcPts val="0"/>
                        </a:spcBef>
                        <a:spcAft>
                          <a:spcPts val="0"/>
                        </a:spcAft>
                        <a:buNone/>
                      </a:pPr>
                      <a:r>
                        <a:rPr lang="el-GR" sz="1600" dirty="0"/>
                        <a:t>Δυσμενείς αλλαγές στις συναλλαγματικές ισοτιμίες</a:t>
                      </a:r>
                      <a:endParaRPr sz="1600" dirty="0"/>
                    </a:p>
                  </a:txBody>
                  <a:tcPr marL="91425" marR="91425" marT="45725" marB="45725"/>
                </a:tc>
                <a:extLst>
                  <a:ext uri="{0D108BD9-81ED-4DB2-BD59-A6C34878D82A}">
                    <a16:rowId xmlns:a16="http://schemas.microsoft.com/office/drawing/2014/main" val="10004"/>
                  </a:ext>
                </a:extLst>
              </a:tr>
              <a:tr h="1034034">
                <a:tc>
                  <a:txBody>
                    <a:bodyPr/>
                    <a:lstStyle/>
                    <a:p>
                      <a:pPr marL="0" marR="0" lvl="0" indent="0" algn="l" rtl="0">
                        <a:spcBef>
                          <a:spcPts val="0"/>
                        </a:spcBef>
                        <a:spcAft>
                          <a:spcPts val="0"/>
                        </a:spcAft>
                        <a:buNone/>
                      </a:pPr>
                      <a:r>
                        <a:rPr lang="el-GR" sz="1600"/>
                        <a:t>Τεχνολογία προστατευμένη με δίπλωμα ευρεσιτεχνίας</a:t>
                      </a:r>
                      <a:endParaRPr sz="1600"/>
                    </a:p>
                  </a:txBody>
                  <a:tcPr marL="91425" marR="91425" marT="45725" marB="45725"/>
                </a:tc>
                <a:tc>
                  <a:txBody>
                    <a:bodyPr/>
                    <a:lstStyle/>
                    <a:p>
                      <a:pPr marL="0" marR="0" lvl="0" indent="0" algn="l" rtl="0">
                        <a:spcBef>
                          <a:spcPts val="0"/>
                        </a:spcBef>
                        <a:spcAft>
                          <a:spcPts val="0"/>
                        </a:spcAft>
                        <a:buNone/>
                      </a:pPr>
                      <a:r>
                        <a:rPr lang="el-GR" sz="1600"/>
                        <a:t>Απαξιωμένος εξοπλισμός ή τεχνολογία</a:t>
                      </a:r>
                      <a:endParaRPr sz="1600"/>
                    </a:p>
                  </a:txBody>
                  <a:tcPr marL="91425" marR="91425" marT="45725" marB="45725"/>
                </a:tc>
                <a:tc>
                  <a:txBody>
                    <a:bodyPr/>
                    <a:lstStyle/>
                    <a:p>
                      <a:pPr marL="0" marR="0" lvl="0" indent="0" algn="l" rtl="0">
                        <a:spcBef>
                          <a:spcPts val="0"/>
                        </a:spcBef>
                        <a:spcAft>
                          <a:spcPts val="0"/>
                        </a:spcAft>
                        <a:buNone/>
                      </a:pPr>
                      <a:r>
                        <a:rPr lang="el-GR" sz="1600"/>
                        <a:t>Νέες καταναλωτικές τάσεις</a:t>
                      </a:r>
                      <a:endParaRPr sz="1600"/>
                    </a:p>
                  </a:txBody>
                  <a:tcPr marL="91425" marR="91425" marT="45725" marB="45725"/>
                </a:tc>
                <a:tc>
                  <a:txBody>
                    <a:bodyPr/>
                    <a:lstStyle/>
                    <a:p>
                      <a:pPr marL="0" marR="0" lvl="0" indent="0" algn="l" rtl="0">
                        <a:spcBef>
                          <a:spcPts val="0"/>
                        </a:spcBef>
                        <a:spcAft>
                          <a:spcPts val="0"/>
                        </a:spcAft>
                        <a:buNone/>
                      </a:pPr>
                      <a:r>
                        <a:rPr lang="el-GR" sz="1600"/>
                        <a:t>Δημογραφικές αλλαγές / αλλαγές στις καταναλωτικές τάσεις</a:t>
                      </a:r>
                      <a:endParaRPr sz="1600"/>
                    </a:p>
                  </a:txBody>
                  <a:tcPr marL="91425" marR="91425" marT="45725" marB="45725"/>
                </a:tc>
                <a:extLst>
                  <a:ext uri="{0D108BD9-81ED-4DB2-BD59-A6C34878D82A}">
                    <a16:rowId xmlns:a16="http://schemas.microsoft.com/office/drawing/2014/main" val="10005"/>
                  </a:ext>
                </a:extLst>
              </a:tr>
              <a:tr h="797686">
                <a:tc>
                  <a:txBody>
                    <a:bodyPr/>
                    <a:lstStyle/>
                    <a:p>
                      <a:pPr marL="0" marR="0" lvl="0" indent="0" algn="l" rtl="0">
                        <a:spcBef>
                          <a:spcPts val="0"/>
                        </a:spcBef>
                        <a:spcAft>
                          <a:spcPts val="0"/>
                        </a:spcAft>
                        <a:buNone/>
                      </a:pPr>
                      <a:r>
                        <a:rPr lang="el-GR" sz="1600"/>
                        <a:t>Καινοτομική ικανότητα</a:t>
                      </a:r>
                      <a:endParaRPr sz="1600"/>
                    </a:p>
                  </a:txBody>
                  <a:tcPr marL="91425" marR="91425" marT="45725" marB="45725"/>
                </a:tc>
                <a:tc>
                  <a:txBody>
                    <a:bodyPr/>
                    <a:lstStyle/>
                    <a:p>
                      <a:pPr marL="0" marR="0" lvl="0" indent="0" algn="l" rtl="0">
                        <a:spcBef>
                          <a:spcPts val="0"/>
                        </a:spcBef>
                        <a:spcAft>
                          <a:spcPts val="0"/>
                        </a:spcAft>
                        <a:buNone/>
                      </a:pPr>
                      <a:r>
                        <a:rPr lang="el-GR" sz="1600"/>
                        <a:t>Χαμηλή καινοτομική ικανότητα</a:t>
                      </a:r>
                      <a:endParaRPr sz="1600"/>
                    </a:p>
                  </a:txBody>
                  <a:tcPr marL="91425" marR="91425" marT="45725" marB="45725"/>
                </a:tc>
                <a:tc>
                  <a:txBody>
                    <a:bodyPr/>
                    <a:lstStyle/>
                    <a:p>
                      <a:pPr marL="0" marR="0" lvl="0" indent="0" algn="l" rtl="0">
                        <a:spcBef>
                          <a:spcPts val="0"/>
                        </a:spcBef>
                        <a:spcAft>
                          <a:spcPts val="0"/>
                        </a:spcAft>
                        <a:buNone/>
                      </a:pPr>
                      <a:r>
                        <a:rPr lang="el-GR" sz="1600"/>
                        <a:t>Αλλαγές στο νομοθετικό / ρυθμιστικό πλαίσιο</a:t>
                      </a:r>
                      <a:endParaRPr sz="1600"/>
                    </a:p>
                  </a:txBody>
                  <a:tcPr marL="91425" marR="91425" marT="45725" marB="45725"/>
                </a:tc>
                <a:tc>
                  <a:txBody>
                    <a:bodyPr/>
                    <a:lstStyle/>
                    <a:p>
                      <a:pPr marL="0" marR="0" lvl="0" indent="0" algn="l" rtl="0">
                        <a:lnSpc>
                          <a:spcPct val="100000"/>
                        </a:lnSpc>
                        <a:spcBef>
                          <a:spcPts val="0"/>
                        </a:spcBef>
                        <a:spcAft>
                          <a:spcPts val="0"/>
                        </a:spcAft>
                        <a:buClr>
                          <a:schemeClr val="dk1"/>
                        </a:buClr>
                        <a:buSzPts val="1600"/>
                        <a:buFont typeface="Twentieth Century"/>
                        <a:buNone/>
                      </a:pPr>
                      <a:r>
                        <a:rPr lang="el-GR" sz="1600"/>
                        <a:t>Αλλαγές στο νομοθετικό / ρυθμιστικό πλαίσιο</a:t>
                      </a:r>
                      <a:endParaRPr sz="1600"/>
                    </a:p>
                  </a:txBody>
                  <a:tcPr marL="91425" marR="91425" marT="45725" marB="45725"/>
                </a:tc>
                <a:extLst>
                  <a:ext uri="{0D108BD9-81ED-4DB2-BD59-A6C34878D82A}">
                    <a16:rowId xmlns:a16="http://schemas.microsoft.com/office/drawing/2014/main" val="10006"/>
                  </a:ext>
                </a:extLst>
              </a:tr>
              <a:tr h="797686">
                <a:tc>
                  <a:txBody>
                    <a:bodyPr/>
                    <a:lstStyle/>
                    <a:p>
                      <a:pPr marL="0" marR="0" lvl="0" indent="0" algn="l" rtl="0">
                        <a:spcBef>
                          <a:spcPts val="0"/>
                        </a:spcBef>
                        <a:spcAft>
                          <a:spcPts val="0"/>
                        </a:spcAft>
                        <a:buNone/>
                      </a:pPr>
                      <a:r>
                        <a:rPr lang="el-GR" sz="1600"/>
                        <a:t>Διαπραγματευτική δύναμη με προμηθευτές</a:t>
                      </a:r>
                      <a:endParaRPr sz="1600"/>
                    </a:p>
                  </a:txBody>
                  <a:tcPr marL="91425" marR="91425" marT="45725" marB="45725"/>
                </a:tc>
                <a:tc>
                  <a:txBody>
                    <a:bodyPr/>
                    <a:lstStyle/>
                    <a:p>
                      <a:pPr marL="0" marR="0" lvl="0" indent="0" algn="l" rtl="0">
                        <a:spcBef>
                          <a:spcPts val="0"/>
                        </a:spcBef>
                        <a:spcAft>
                          <a:spcPts val="0"/>
                        </a:spcAft>
                        <a:buNone/>
                      </a:pPr>
                      <a:r>
                        <a:rPr lang="el-GR" sz="1600"/>
                        <a:t>Εξάρτηση από τους προμηθευτές</a:t>
                      </a:r>
                      <a:endParaRPr sz="1600"/>
                    </a:p>
                  </a:txBody>
                  <a:tcPr marL="91425" marR="91425" marT="45725" marB="45725"/>
                </a:tc>
                <a:tc>
                  <a:txBody>
                    <a:bodyPr/>
                    <a:lstStyle/>
                    <a:p>
                      <a:pPr marL="0" marR="0" lvl="0" indent="0" algn="l" rtl="0">
                        <a:spcBef>
                          <a:spcPts val="0"/>
                        </a:spcBef>
                        <a:spcAft>
                          <a:spcPts val="0"/>
                        </a:spcAft>
                        <a:buNone/>
                      </a:pPr>
                      <a:endParaRPr sz="1600" dirty="0"/>
                    </a:p>
                  </a:txBody>
                  <a:tcPr marL="91425" marR="91425" marT="45725" marB="45725"/>
                </a:tc>
                <a:tc>
                  <a:txBody>
                    <a:bodyPr/>
                    <a:lstStyle/>
                    <a:p>
                      <a:pPr marL="0" marR="0" lvl="0" indent="0" algn="l" rtl="0">
                        <a:spcBef>
                          <a:spcPts val="0"/>
                        </a:spcBef>
                        <a:spcAft>
                          <a:spcPts val="0"/>
                        </a:spcAft>
                        <a:buNone/>
                      </a:pPr>
                      <a:r>
                        <a:rPr lang="el-GR" sz="1600" dirty="0"/>
                        <a:t>Ισχυροποίηση πελατών / προμηθευτών</a:t>
                      </a:r>
                      <a:endParaRPr sz="1600" dirty="0"/>
                    </a:p>
                  </a:txBody>
                  <a:tcPr marL="91425" marR="91425" marT="45725" marB="45725"/>
                </a:tc>
                <a:extLst>
                  <a:ext uri="{0D108BD9-81ED-4DB2-BD59-A6C34878D82A}">
                    <a16:rowId xmlns:a16="http://schemas.microsoft.com/office/drawing/2014/main" val="10007"/>
                  </a:ext>
                </a:extLst>
              </a:tr>
            </a:tbl>
          </a:graphicData>
        </a:graphic>
      </p:graphicFrame>
      <p:sp>
        <p:nvSpPr>
          <p:cNvPr id="357" name="Google Shape;357;p2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27</a:t>
            </a:fld>
            <a:endParaRPr/>
          </a:p>
        </p:txBody>
      </p:sp>
      <p:sp>
        <p:nvSpPr>
          <p:cNvPr id="358" name="Google Shape;358;p2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Διαδικασία υλοποίησης της στρατηγικής</a:t>
            </a:r>
            <a:endParaRPr sz="2800"/>
          </a:p>
        </p:txBody>
      </p:sp>
      <p:sp>
        <p:nvSpPr>
          <p:cNvPr id="365" name="Google Shape;365;p2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28</a:t>
            </a:fld>
            <a:endParaRPr/>
          </a:p>
        </p:txBody>
      </p:sp>
      <p:pic>
        <p:nvPicPr>
          <p:cNvPr id="366" name="Google Shape;366;p28" descr="114"/>
          <p:cNvPicPr preferRelativeResize="0"/>
          <p:nvPr/>
        </p:nvPicPr>
        <p:blipFill rotWithShape="1">
          <a:blip r:embed="rId3">
            <a:alphaModFix/>
          </a:blip>
          <a:srcRect t="12270"/>
          <a:stretch/>
        </p:blipFill>
        <p:spPr>
          <a:xfrm>
            <a:off x="265929" y="1524000"/>
            <a:ext cx="8466516" cy="4724399"/>
          </a:xfrm>
          <a:prstGeom prst="rect">
            <a:avLst/>
          </a:prstGeom>
          <a:noFill/>
          <a:ln>
            <a:noFill/>
          </a:ln>
        </p:spPr>
      </p:pic>
      <p:sp>
        <p:nvSpPr>
          <p:cNvPr id="367" name="Google Shape;367;p2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29</a:t>
            </a:fld>
            <a:endParaRPr/>
          </a:p>
        </p:txBody>
      </p:sp>
      <p:pic>
        <p:nvPicPr>
          <p:cNvPr id="374" name="Google Shape;374;p29" descr="117"/>
          <p:cNvPicPr preferRelativeResize="0"/>
          <p:nvPr/>
        </p:nvPicPr>
        <p:blipFill rotWithShape="1">
          <a:blip r:embed="rId3">
            <a:alphaModFix/>
          </a:blip>
          <a:srcRect t="11679"/>
          <a:stretch/>
        </p:blipFill>
        <p:spPr>
          <a:xfrm>
            <a:off x="165282" y="1676401"/>
            <a:ext cx="8597717" cy="4571805"/>
          </a:xfrm>
          <a:prstGeom prst="rect">
            <a:avLst/>
          </a:prstGeom>
          <a:noFill/>
          <a:ln>
            <a:noFill/>
          </a:ln>
        </p:spPr>
      </p:pic>
      <p:sp>
        <p:nvSpPr>
          <p:cNvPr id="375" name="Google Shape;375;p2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Ανάλυση αλυσίδας αξίας</a:t>
            </a:r>
            <a:endParaRPr sz="2800"/>
          </a:p>
        </p:txBody>
      </p:sp>
      <p:sp>
        <p:nvSpPr>
          <p:cNvPr id="376" name="Google Shape;376;p2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a:t>
            </a:fld>
            <a:endParaRPr/>
          </a:p>
        </p:txBody>
      </p:sp>
      <p:sp>
        <p:nvSpPr>
          <p:cNvPr id="122" name="Google Shape;122;p3"/>
          <p:cNvSpPr txBox="1">
            <a:spLocks noGrp="1"/>
          </p:cNvSpPr>
          <p:nvPr>
            <p:ph type="title"/>
          </p:nvPr>
        </p:nvSpPr>
        <p:spPr>
          <a:xfrm>
            <a:off x="549275" y="685800"/>
            <a:ext cx="8001000" cy="65246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Στρατηγική</a:t>
            </a:r>
            <a:endParaRPr/>
          </a:p>
        </p:txBody>
      </p:sp>
      <p:sp>
        <p:nvSpPr>
          <p:cNvPr id="123" name="Google Shape;123;p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080"/>
              <a:buChar char="◻"/>
            </a:pPr>
            <a:r>
              <a:rPr lang="el-GR" sz="1800"/>
              <a:t>Ο ορισμός της στρατηγικής</a:t>
            </a:r>
            <a:endParaRPr sz="1800"/>
          </a:p>
          <a:p>
            <a:pPr marL="640080" lvl="1" indent="-274320" algn="l" rtl="0">
              <a:spcBef>
                <a:spcPts val="630"/>
              </a:spcBef>
              <a:spcAft>
                <a:spcPts val="0"/>
              </a:spcAft>
              <a:buSzPts val="1260"/>
              <a:buChar char="🞑"/>
            </a:pPr>
            <a:r>
              <a:rPr lang="el-GR" sz="1800"/>
              <a:t>Στρατηγική είναι ένα συντεταγμένο σύνολο ενεργειών που εκπληρώνουν τους στόχους, τους σκοπούς και τις επιδιώξεις μιας επιχείρησης</a:t>
            </a:r>
            <a:endParaRPr sz="1800"/>
          </a:p>
          <a:p>
            <a:pPr marL="640080" lvl="1" indent="-274320" algn="l" rtl="0">
              <a:spcBef>
                <a:spcPts val="630"/>
              </a:spcBef>
              <a:spcAft>
                <a:spcPts val="0"/>
              </a:spcAft>
              <a:buSzPts val="1260"/>
              <a:buChar char="🞑"/>
            </a:pPr>
            <a:r>
              <a:rPr lang="el-GR" sz="1800"/>
              <a:t>Η στρατηγική δεν είναι μία μεμονωμένη ενέργεια που λαμβάνει χώρα σε μια επιχείρηση</a:t>
            </a:r>
            <a:endParaRPr sz="1800"/>
          </a:p>
          <a:p>
            <a:pPr marL="320040" lvl="0" indent="-320040" algn="l" rtl="0">
              <a:spcBef>
                <a:spcPts val="630"/>
              </a:spcBef>
              <a:spcAft>
                <a:spcPts val="0"/>
              </a:spcAft>
              <a:buSzPts val="1080"/>
              <a:buChar char="◻"/>
            </a:pPr>
            <a:r>
              <a:rPr lang="el-GR" sz="1800"/>
              <a:t>Χωρίς στρατηγική, τα ηγετικά στελέχη δεν έχουν:</a:t>
            </a:r>
            <a:endParaRPr/>
          </a:p>
          <a:p>
            <a:pPr marL="640080" lvl="1" indent="-274320" algn="l" rtl="0">
              <a:spcBef>
                <a:spcPts val="630"/>
              </a:spcBef>
              <a:spcAft>
                <a:spcPts val="0"/>
              </a:spcAft>
              <a:buSzPts val="1260"/>
              <a:buChar char="🞑"/>
            </a:pPr>
            <a:r>
              <a:rPr lang="el-GR" sz="1800"/>
              <a:t>Συγκεκριμένο επιχειρηματικό δρόμο να ακολουθήσουν</a:t>
            </a:r>
            <a:endParaRPr sz="1800"/>
          </a:p>
          <a:p>
            <a:pPr marL="640080" lvl="1" indent="-274320" algn="l" rtl="0">
              <a:spcBef>
                <a:spcPts val="630"/>
              </a:spcBef>
              <a:spcAft>
                <a:spcPts val="0"/>
              </a:spcAft>
              <a:buSzPts val="1260"/>
              <a:buChar char="🞑"/>
            </a:pPr>
            <a:r>
              <a:rPr lang="el-GR" sz="1800"/>
              <a:t>«Χάρτη» να συμβουλευτούν</a:t>
            </a:r>
            <a:endParaRPr sz="1800"/>
          </a:p>
          <a:p>
            <a:pPr marL="640080" lvl="1" indent="-274320" algn="l" rtl="0">
              <a:spcBef>
                <a:spcPts val="630"/>
              </a:spcBef>
              <a:spcAft>
                <a:spcPts val="0"/>
              </a:spcAft>
              <a:buSzPts val="1260"/>
              <a:buChar char="🞑"/>
            </a:pPr>
            <a:r>
              <a:rPr lang="el-GR" sz="1800"/>
              <a:t>Συνεκτικό, ορθολογικό σχέδιο δράσης για να παράγουν επιτυχή αποτελέσματα</a:t>
            </a:r>
            <a:endParaRPr sz="1800"/>
          </a:p>
        </p:txBody>
      </p:sp>
      <p:sp>
        <p:nvSpPr>
          <p:cNvPr id="124" name="Google Shape;124;p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30</a:t>
            </a:fld>
            <a:endParaRPr/>
          </a:p>
        </p:txBody>
      </p:sp>
      <p:sp>
        <p:nvSpPr>
          <p:cNvPr id="383" name="Google Shape;383;p3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Κύρια στρατηγικά ερωτήματα στη ΔΤΚ</a:t>
            </a:r>
            <a:endParaRPr sz="2800"/>
          </a:p>
        </p:txBody>
      </p:sp>
      <p:sp>
        <p:nvSpPr>
          <p:cNvPr id="384" name="Google Shape;384;p30"/>
          <p:cNvSpPr txBox="1">
            <a:spLocks noGrp="1"/>
          </p:cNvSpPr>
          <p:nvPr>
            <p:ph type="body" idx="1"/>
          </p:nvPr>
        </p:nvSpPr>
        <p:spPr>
          <a:xfrm>
            <a:off x="566738" y="1752600"/>
            <a:ext cx="5632450" cy="42672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Θα πρέπει να δημιουργήσουμε εμείς οι ίδιοι εσωτερικά τη νέα τεχνολογία και τις απαιτούμενες καινοτομίες;</a:t>
            </a:r>
            <a:endParaRPr/>
          </a:p>
          <a:p>
            <a:pPr marL="320040" lvl="0" indent="-320040" algn="l" rtl="0">
              <a:spcBef>
                <a:spcPts val="700"/>
              </a:spcBef>
              <a:spcAft>
                <a:spcPts val="0"/>
              </a:spcAft>
              <a:buSzPts val="1740"/>
              <a:buFont typeface="Noto Sans Symbols"/>
              <a:buNone/>
            </a:pPr>
            <a:r>
              <a:rPr lang="el-GR"/>
              <a:t>		</a:t>
            </a:r>
            <a:r>
              <a:rPr lang="el-GR">
                <a:solidFill>
                  <a:srgbClr val="A50021"/>
                </a:solidFill>
              </a:rPr>
              <a:t>ή </a:t>
            </a:r>
            <a:endParaRPr>
              <a:solidFill>
                <a:srgbClr val="A50021"/>
              </a:solidFill>
            </a:endParaRPr>
          </a:p>
          <a:p>
            <a:pPr marL="320040" lvl="0" indent="-320040" algn="l" rtl="0">
              <a:spcBef>
                <a:spcPts val="700"/>
              </a:spcBef>
              <a:spcAft>
                <a:spcPts val="0"/>
              </a:spcAft>
              <a:buSzPts val="1740"/>
              <a:buChar char="◻"/>
            </a:pPr>
            <a:r>
              <a:rPr lang="el-GR"/>
              <a:t>Θα πρέπει να αποκτήσουμε τεχνολογία από εξωτερικές πηγές μέσω εξαγορών ή στρατηγικών συμμαχιών;</a:t>
            </a:r>
            <a:endParaRPr/>
          </a:p>
        </p:txBody>
      </p:sp>
      <p:pic>
        <p:nvPicPr>
          <p:cNvPr id="385" name="Google Shape;385;p30" descr="PE01511_"/>
          <p:cNvPicPr preferRelativeResize="0"/>
          <p:nvPr/>
        </p:nvPicPr>
        <p:blipFill rotWithShape="1">
          <a:blip r:embed="rId3">
            <a:alphaModFix/>
          </a:blip>
          <a:srcRect/>
          <a:stretch/>
        </p:blipFill>
        <p:spPr>
          <a:xfrm>
            <a:off x="5943600" y="1693863"/>
            <a:ext cx="2025650" cy="3468687"/>
          </a:xfrm>
          <a:prstGeom prst="rect">
            <a:avLst/>
          </a:prstGeom>
          <a:noFill/>
          <a:ln>
            <a:noFill/>
          </a:ln>
        </p:spPr>
      </p:pic>
      <p:sp>
        <p:nvSpPr>
          <p:cNvPr id="386" name="Google Shape;386;p3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title"/>
          </p:nvPr>
        </p:nvSpPr>
        <p:spPr>
          <a:xfrm>
            <a:off x="457200" y="152401"/>
            <a:ext cx="8436077"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Οι 2 Στρατηγικές Ερωτήσεις  επί της καινοτομίας</a:t>
            </a:r>
            <a:endParaRPr/>
          </a:p>
        </p:txBody>
      </p:sp>
      <p:sp>
        <p:nvSpPr>
          <p:cNvPr id="392" name="Google Shape;392;p31"/>
          <p:cNvSpPr txBox="1">
            <a:spLocks noGrp="1"/>
          </p:cNvSpPr>
          <p:nvPr>
            <p:ph type="body" idx="1"/>
          </p:nvPr>
        </p:nvSpPr>
        <p:spPr>
          <a:xfrm>
            <a:off x="457200" y="1636355"/>
            <a:ext cx="3657600" cy="202124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60"/>
              <a:buNone/>
            </a:pPr>
            <a:r>
              <a:rPr lang="el-GR" sz="2100"/>
              <a:t>Θα πρέπει να δημιουργήσουμε εμείς οι ίδιοι εσωτερικά τη νέα τεχνολογία και τις απαιτούμενες καινοτομίες;</a:t>
            </a:r>
            <a:endParaRPr/>
          </a:p>
          <a:p>
            <a:pPr marL="320040" lvl="0" indent="-320040" algn="l" rtl="0">
              <a:spcBef>
                <a:spcPts val="700"/>
              </a:spcBef>
              <a:spcAft>
                <a:spcPts val="0"/>
              </a:spcAft>
              <a:buSzPts val="1260"/>
              <a:buFont typeface="Noto Sans Symbols"/>
              <a:buNone/>
            </a:pPr>
            <a:r>
              <a:rPr lang="el-GR" sz="2100"/>
              <a:t>	</a:t>
            </a:r>
            <a:endParaRPr sz="2100"/>
          </a:p>
        </p:txBody>
      </p:sp>
      <p:sp>
        <p:nvSpPr>
          <p:cNvPr id="393" name="Google Shape;393;p31"/>
          <p:cNvSpPr txBox="1"/>
          <p:nvPr/>
        </p:nvSpPr>
        <p:spPr>
          <a:xfrm>
            <a:off x="5466858" y="1636355"/>
            <a:ext cx="3067542" cy="202124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l-GR" sz="2100" b="0" i="0" u="none" strike="noStrike" cap="none">
                <a:solidFill>
                  <a:schemeClr val="dk1"/>
                </a:solidFill>
                <a:latin typeface="Twentieth Century"/>
                <a:ea typeface="Twentieth Century"/>
                <a:cs typeface="Twentieth Century"/>
                <a:sym typeface="Twentieth Century"/>
              </a:rPr>
              <a:t>Θα πρέπει να αποκτήσουμε τεχνολογία από εξωτερικές πηγές μέσω εξαγορών ή στρατηγικών συμμαχιών;</a:t>
            </a:r>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Twentieth Century"/>
              <a:ea typeface="Twentieth Century"/>
              <a:cs typeface="Twentieth Century"/>
              <a:sym typeface="Twentieth Century"/>
            </a:endParaRPr>
          </a:p>
        </p:txBody>
      </p:sp>
      <p:sp>
        <p:nvSpPr>
          <p:cNvPr id="394" name="Google Shape;394;p31"/>
          <p:cNvSpPr txBox="1"/>
          <p:nvPr/>
        </p:nvSpPr>
        <p:spPr>
          <a:xfrm>
            <a:off x="609600" y="4038600"/>
            <a:ext cx="181356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a:solidFill>
                  <a:schemeClr val="dk1"/>
                </a:solidFill>
                <a:latin typeface="Twentieth Century"/>
                <a:ea typeface="Twentieth Century"/>
                <a:cs typeface="Twentieth Century"/>
                <a:sym typeface="Twentieth Century"/>
              </a:rPr>
              <a:t>Κλειστή Καινοτομία </a:t>
            </a:r>
            <a:endParaRPr/>
          </a:p>
          <a:p>
            <a:pPr marL="0" marR="0" lvl="0" indent="0" algn="ctr" rtl="0">
              <a:spcBef>
                <a:spcPts val="0"/>
              </a:spcBef>
              <a:spcAft>
                <a:spcPts val="0"/>
              </a:spcAft>
              <a:buNone/>
            </a:pPr>
            <a:endParaRPr sz="2400" b="1">
              <a:solidFill>
                <a:schemeClr val="dk1"/>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l-GR" sz="2400" b="1">
                <a:solidFill>
                  <a:schemeClr val="dk1"/>
                </a:solidFill>
                <a:latin typeface="Twentieth Century"/>
                <a:ea typeface="Twentieth Century"/>
                <a:cs typeface="Twentieth Century"/>
                <a:sym typeface="Twentieth Century"/>
              </a:rPr>
              <a:t>Closed Innovation</a:t>
            </a:r>
            <a:endParaRPr sz="2400" b="1">
              <a:solidFill>
                <a:schemeClr val="dk1"/>
              </a:solidFill>
              <a:latin typeface="Twentieth Century"/>
              <a:ea typeface="Twentieth Century"/>
              <a:cs typeface="Twentieth Century"/>
              <a:sym typeface="Twentieth Century"/>
            </a:endParaRPr>
          </a:p>
        </p:txBody>
      </p:sp>
      <p:sp>
        <p:nvSpPr>
          <p:cNvPr id="395" name="Google Shape;395;p31"/>
          <p:cNvSpPr txBox="1"/>
          <p:nvPr/>
        </p:nvSpPr>
        <p:spPr>
          <a:xfrm>
            <a:off x="6019800" y="4047234"/>
            <a:ext cx="1905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a:solidFill>
                  <a:schemeClr val="dk1"/>
                </a:solidFill>
                <a:latin typeface="Twentieth Century"/>
                <a:ea typeface="Twentieth Century"/>
                <a:cs typeface="Twentieth Century"/>
                <a:sym typeface="Twentieth Century"/>
              </a:rPr>
              <a:t>Ανοιχτή Καινοτομία </a:t>
            </a:r>
            <a:endParaRPr/>
          </a:p>
          <a:p>
            <a:pPr marL="0" marR="0" lvl="0" indent="0" algn="ctr" rtl="0">
              <a:spcBef>
                <a:spcPts val="0"/>
              </a:spcBef>
              <a:spcAft>
                <a:spcPts val="0"/>
              </a:spcAft>
              <a:buNone/>
            </a:pPr>
            <a:endParaRPr sz="2400" b="1">
              <a:solidFill>
                <a:schemeClr val="dk1"/>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l-GR" sz="2400" b="1">
                <a:solidFill>
                  <a:schemeClr val="dk1"/>
                </a:solidFill>
                <a:latin typeface="Twentieth Century"/>
                <a:ea typeface="Twentieth Century"/>
                <a:cs typeface="Twentieth Century"/>
                <a:sym typeface="Twentieth Century"/>
              </a:rPr>
              <a:t>Open Innovation</a:t>
            </a:r>
            <a:endParaRPr sz="2400" b="1">
              <a:solidFill>
                <a:schemeClr val="dk1"/>
              </a:solidFill>
              <a:latin typeface="Twentieth Century"/>
              <a:ea typeface="Twentieth Century"/>
              <a:cs typeface="Twentieth Century"/>
              <a:sym typeface="Twentieth Century"/>
            </a:endParaRPr>
          </a:p>
        </p:txBody>
      </p:sp>
      <p:pic>
        <p:nvPicPr>
          <p:cNvPr id="396" name="Google Shape;396;p31" descr="http://www.blogofmanly.com/wp-content/uploads/2013/02/versus-icon1.jpg"/>
          <p:cNvPicPr preferRelativeResize="0"/>
          <p:nvPr/>
        </p:nvPicPr>
        <p:blipFill rotWithShape="1">
          <a:blip r:embed="rId3">
            <a:alphaModFix/>
          </a:blip>
          <a:srcRect/>
          <a:stretch/>
        </p:blipFill>
        <p:spPr>
          <a:xfrm>
            <a:off x="3937619" y="4382730"/>
            <a:ext cx="1428750" cy="1400175"/>
          </a:xfrm>
          <a:prstGeom prst="rect">
            <a:avLst/>
          </a:prstGeom>
          <a:noFill/>
          <a:ln>
            <a:noFill/>
          </a:ln>
        </p:spPr>
      </p:pic>
      <p:sp>
        <p:nvSpPr>
          <p:cNvPr id="397" name="Google Shape;397;p3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31</a:t>
            </a:fld>
            <a:endParaRPr/>
          </a:p>
        </p:txBody>
      </p:sp>
      <p:sp>
        <p:nvSpPr>
          <p:cNvPr id="398" name="Google Shape;398;p3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title"/>
          </p:nvPr>
        </p:nvSpPr>
        <p:spPr>
          <a:xfrm>
            <a:off x="762000" y="457200"/>
            <a:ext cx="6871466" cy="5993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Κλειστή Καινοτομία</a:t>
            </a:r>
            <a:endParaRPr/>
          </a:p>
        </p:txBody>
      </p:sp>
      <p:sp>
        <p:nvSpPr>
          <p:cNvPr id="404" name="Google Shape;404;p32"/>
          <p:cNvSpPr txBox="1"/>
          <p:nvPr/>
        </p:nvSpPr>
        <p:spPr>
          <a:xfrm>
            <a:off x="1028699" y="1725560"/>
            <a:ext cx="7975191" cy="4911214"/>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Κλειστή = Εντός της επιχείρησης </a:t>
            </a:r>
            <a:endParaRPr/>
          </a:p>
          <a:p>
            <a:pPr marL="342900" marR="0" lvl="0" indent="-342900" algn="l" rtl="0">
              <a:spcBef>
                <a:spcPts val="100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Δημιουργία της καινοτομίας με πηγές εντός της επιχείρησης</a:t>
            </a:r>
            <a:endParaRPr sz="2000">
              <a:solidFill>
                <a:srgbClr val="3F3F3F"/>
              </a:solidFill>
              <a:latin typeface="Twentieth Century"/>
              <a:ea typeface="Twentieth Century"/>
              <a:cs typeface="Twentieth Century"/>
              <a:sym typeface="Twentieth Century"/>
            </a:endParaRPr>
          </a:p>
          <a:p>
            <a:pPr marL="342900" marR="0" lvl="0" indent="-342900" algn="l" rtl="0">
              <a:spcBef>
                <a:spcPts val="100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Η επιχείρηση αναπτύσσει τα δικά της προϊόντα / υπηρεσίες για να είναι η πρώτη που θα τα εισάγει στην αγορά.</a:t>
            </a:r>
            <a:endParaRPr/>
          </a:p>
          <a:p>
            <a:pPr marL="342900" marR="0" lvl="0" indent="-342900" algn="l" rtl="0">
              <a:spcBef>
                <a:spcPts val="100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Υψηλές δαπάνες έρευνας και ανάπτυξης</a:t>
            </a:r>
            <a:endParaRPr/>
          </a:p>
          <a:p>
            <a:pPr marL="342900" marR="0" lvl="0" indent="-342900" algn="l" rtl="0">
              <a:spcBef>
                <a:spcPts val="100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Πρόσληψη των καλύτερων και δυνατότερων </a:t>
            </a:r>
            <a:endParaRPr/>
          </a:p>
          <a:p>
            <a:pPr marL="342900" marR="0" lvl="0" indent="-342900" algn="l" rtl="0">
              <a:spcBef>
                <a:spcPts val="1000"/>
              </a:spcBef>
              <a:spcAft>
                <a:spcPts val="0"/>
              </a:spcAft>
              <a:buClr>
                <a:schemeClr val="accent1"/>
              </a:buClr>
              <a:buSzPts val="2000"/>
              <a:buFont typeface="Noto Sans Symbols"/>
              <a:buChar char="🠶"/>
            </a:pPr>
            <a:r>
              <a:rPr lang="el-GR" sz="2000">
                <a:solidFill>
                  <a:srgbClr val="3F3F3F"/>
                </a:solidFill>
                <a:latin typeface="Twentieth Century"/>
                <a:ea typeface="Twentieth Century"/>
                <a:cs typeface="Twentieth Century"/>
                <a:sym typeface="Twentieth Century"/>
              </a:rPr>
              <a:t>Προστασία με πατέντες ώστε οι ανταγωνιστές να μην μπορούν να επωφεληθούν από την δική μας ανακάλυψη.</a:t>
            </a:r>
            <a:endParaRPr/>
          </a:p>
          <a:p>
            <a:pPr marL="342900" marR="0" lvl="0" indent="-215900" algn="l" rtl="0">
              <a:spcBef>
                <a:spcPts val="1000"/>
              </a:spcBef>
              <a:spcAft>
                <a:spcPts val="0"/>
              </a:spcAft>
              <a:buClr>
                <a:schemeClr val="accent1"/>
              </a:buClr>
              <a:buSzPts val="2000"/>
              <a:buFont typeface="Noto Sans Symbols"/>
              <a:buNone/>
            </a:pPr>
            <a:endParaRPr sz="2000">
              <a:solidFill>
                <a:srgbClr val="3F3F3F"/>
              </a:solidFill>
              <a:latin typeface="Twentieth Century"/>
              <a:ea typeface="Twentieth Century"/>
              <a:cs typeface="Twentieth Century"/>
              <a:sym typeface="Twentieth Century"/>
            </a:endParaRPr>
          </a:p>
        </p:txBody>
      </p:sp>
      <p:sp>
        <p:nvSpPr>
          <p:cNvPr id="405" name="Google Shape;405;p3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32</a:t>
            </a:fld>
            <a:endParaRPr/>
          </a:p>
        </p:txBody>
      </p:sp>
      <p:sp>
        <p:nvSpPr>
          <p:cNvPr id="406" name="Google Shape;406;p3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3"/>
          <p:cNvSpPr txBox="1">
            <a:spLocks noGrp="1"/>
          </p:cNvSpPr>
          <p:nvPr>
            <p:ph type="title"/>
          </p:nvPr>
        </p:nvSpPr>
        <p:spPr>
          <a:xfrm>
            <a:off x="685800" y="457200"/>
            <a:ext cx="6871466" cy="59938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Κλειστή Καινοτομία</a:t>
            </a:r>
            <a:endParaRPr/>
          </a:p>
        </p:txBody>
      </p:sp>
      <p:sp>
        <p:nvSpPr>
          <p:cNvPr id="412" name="Google Shape;412;p33"/>
          <p:cNvSpPr txBox="1">
            <a:spLocks noGrp="1"/>
          </p:cNvSpPr>
          <p:nvPr>
            <p:ph type="body" idx="1"/>
          </p:nvPr>
        </p:nvSpPr>
        <p:spPr>
          <a:xfrm>
            <a:off x="1703387" y="1486959"/>
            <a:ext cx="5915025" cy="536575"/>
          </a:xfrm>
          <a:prstGeom prst="rect">
            <a:avLst/>
          </a:prstGeom>
          <a:noFill/>
          <a:ln>
            <a:noFill/>
          </a:ln>
        </p:spPr>
        <p:txBody>
          <a:bodyPr spcFirstLastPara="1" wrap="square" lIns="91425" tIns="45700" rIns="91425" bIns="45700" anchor="t" anchorCtr="0">
            <a:normAutofit fontScale="77500" lnSpcReduction="20000"/>
          </a:bodyPr>
          <a:lstStyle/>
          <a:p>
            <a:pPr marL="320040" lvl="0" indent="-320040" algn="ctr" rtl="0">
              <a:spcBef>
                <a:spcPts val="0"/>
              </a:spcBef>
              <a:spcAft>
                <a:spcPts val="0"/>
              </a:spcAft>
              <a:buSzPct val="59999"/>
              <a:buNone/>
            </a:pPr>
            <a:r>
              <a:rPr lang="el-GR" b="1" i="1"/>
              <a:t>“ΤΑ ΠΑΝΤΑ ΓΙΝΟΤΑΙ ΕΝΤΟΣ ΤΗΣ ΕΠΙΧΕΙΡΗΣΗΣ”</a:t>
            </a:r>
            <a:endParaRPr b="1" i="1"/>
          </a:p>
        </p:txBody>
      </p:sp>
      <p:pic>
        <p:nvPicPr>
          <p:cNvPr id="413" name="Google Shape;413;p33"/>
          <p:cNvPicPr preferRelativeResize="0"/>
          <p:nvPr/>
        </p:nvPicPr>
        <p:blipFill rotWithShape="1">
          <a:blip r:embed="rId3">
            <a:alphaModFix/>
          </a:blip>
          <a:srcRect l="58308" t="29630" r="17955" b="27407"/>
          <a:stretch/>
        </p:blipFill>
        <p:spPr>
          <a:xfrm>
            <a:off x="1143000" y="2023533"/>
            <a:ext cx="7315199" cy="4705244"/>
          </a:xfrm>
          <a:prstGeom prst="rect">
            <a:avLst/>
          </a:prstGeom>
          <a:noFill/>
          <a:ln>
            <a:noFill/>
          </a:ln>
        </p:spPr>
      </p:pic>
      <p:sp>
        <p:nvSpPr>
          <p:cNvPr id="414" name="Google Shape;414;p3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33</a:t>
            </a:fld>
            <a:endParaRPr/>
          </a:p>
        </p:txBody>
      </p:sp>
      <p:sp>
        <p:nvSpPr>
          <p:cNvPr id="415" name="Google Shape;415;p3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4"/>
          <p:cNvSpPr txBox="1">
            <a:spLocks noGrp="1"/>
          </p:cNvSpPr>
          <p:nvPr>
            <p:ph type="title"/>
          </p:nvPr>
        </p:nvSpPr>
        <p:spPr>
          <a:xfrm>
            <a:off x="609600" y="381000"/>
            <a:ext cx="6871466" cy="5993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Παράδειγμα Κλειστής Καινοτομίας</a:t>
            </a:r>
            <a:endParaRPr/>
          </a:p>
        </p:txBody>
      </p:sp>
      <p:sp>
        <p:nvSpPr>
          <p:cNvPr id="421" name="Google Shape;421;p34"/>
          <p:cNvSpPr txBox="1"/>
          <p:nvPr/>
        </p:nvSpPr>
        <p:spPr>
          <a:xfrm>
            <a:off x="1058607" y="1674761"/>
            <a:ext cx="7226300" cy="3388307"/>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Clr>
                <a:schemeClr val="accent1"/>
              </a:buClr>
              <a:buSzPct val="100000"/>
              <a:buFont typeface="Noto Sans Symbols"/>
              <a:buNone/>
            </a:pPr>
            <a:r>
              <a:rPr lang="el-GR" sz="2800">
                <a:solidFill>
                  <a:srgbClr val="3F3F3F"/>
                </a:solidFill>
                <a:latin typeface="Twentieth Century"/>
                <a:ea typeface="Twentieth Century"/>
                <a:cs typeface="Twentieth Century"/>
                <a:sym typeface="Twentieth Century"/>
              </a:rPr>
              <a:t>XEROX Personal Computers (1981): Η XEROX κατασκεύαζε την εποχή εκείνη το κορυφαίο υπολογιστικό σύστημα με την ικανότητα να στέλνει και λαμβάνει υψηλής ποιότητας έγγραφα. Η Xerox κατασκεύαζε το σύνολο του Star συστήματος, από τα τσιπ που είχε μέχρι το λογισμικό που το υποστήριζε. Επιπροσθέτως </a:t>
            </a:r>
            <a:r>
              <a:rPr lang="el-GR" sz="2800" b="1">
                <a:solidFill>
                  <a:srgbClr val="3F3F3F"/>
                </a:solidFill>
                <a:latin typeface="Twentieth Century"/>
                <a:ea typeface="Twentieth Century"/>
                <a:cs typeface="Twentieth Century"/>
                <a:sym typeface="Twentieth Century"/>
              </a:rPr>
              <a:t>η παραγωγή, η διανομή, η χρηματοδότηση και το σέρβις</a:t>
            </a:r>
            <a:r>
              <a:rPr lang="el-GR" sz="2800">
                <a:solidFill>
                  <a:srgbClr val="3F3F3F"/>
                </a:solidFill>
                <a:latin typeface="Twentieth Century"/>
                <a:ea typeface="Twentieth Century"/>
                <a:cs typeface="Twentieth Century"/>
                <a:sym typeface="Twentieth Century"/>
              </a:rPr>
              <a:t> γινόταν εξολοκλήρου από την XEROX. Οι τελικοί πελάτες δεν μπορούσαν να αγοράσουν ένα Xerox Star PC, έπρεπε να αγοράσουν ένα σύστημα με τρεις χρήστες, μαζί με το Hardware για το δίκτυο και έναν κοινόχρηστο laser εκτυπωτή με κόστος $17,000</a:t>
            </a:r>
            <a:endParaRPr sz="2800">
              <a:solidFill>
                <a:srgbClr val="3F3F3F"/>
              </a:solidFill>
              <a:latin typeface="Twentieth Century"/>
              <a:ea typeface="Twentieth Century"/>
              <a:cs typeface="Twentieth Century"/>
              <a:sym typeface="Twentieth Century"/>
            </a:endParaRPr>
          </a:p>
        </p:txBody>
      </p:sp>
      <p:pic>
        <p:nvPicPr>
          <p:cNvPr id="422" name="Google Shape;422;p34" descr="http://upload.wikimedia.org/wikipedia/en/d/db/Xerox_2008_Logo.png"/>
          <p:cNvPicPr preferRelativeResize="0"/>
          <p:nvPr/>
        </p:nvPicPr>
        <p:blipFill rotWithShape="1">
          <a:blip r:embed="rId3">
            <a:alphaModFix/>
          </a:blip>
          <a:srcRect/>
          <a:stretch/>
        </p:blipFill>
        <p:spPr>
          <a:xfrm>
            <a:off x="2786062" y="4819456"/>
            <a:ext cx="3571875" cy="1428750"/>
          </a:xfrm>
          <a:prstGeom prst="rect">
            <a:avLst/>
          </a:prstGeom>
          <a:noFill/>
          <a:ln>
            <a:noFill/>
          </a:ln>
        </p:spPr>
      </p:pic>
      <p:sp>
        <p:nvSpPr>
          <p:cNvPr id="423" name="Google Shape;423;p3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34</a:t>
            </a:fld>
            <a:endParaRPr/>
          </a:p>
        </p:txBody>
      </p:sp>
      <p:sp>
        <p:nvSpPr>
          <p:cNvPr id="424" name="Google Shape;424;p34"/>
          <p:cNvSpPr txBox="1">
            <a:spLocks noGrp="1"/>
          </p:cNvSpPr>
          <p:nvPr>
            <p:ph type="ftr" idx="11"/>
          </p:nvPr>
        </p:nvSpPr>
        <p:spPr>
          <a:xfrm>
            <a:off x="1334791"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Πλεονεκτήματα εσωτερικής ανάπτυξης καινοτομίας</a:t>
            </a:r>
            <a:endParaRPr sz="2800"/>
          </a:p>
        </p:txBody>
      </p:sp>
      <p:sp>
        <p:nvSpPr>
          <p:cNvPr id="430" name="Google Shape;430;p3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746125" lvl="1" indent="-400050" algn="l" rtl="0">
              <a:spcBef>
                <a:spcPts val="0"/>
              </a:spcBef>
              <a:spcAft>
                <a:spcPts val="0"/>
              </a:spcAft>
              <a:buSzPts val="1400"/>
              <a:buFont typeface="Noto Sans Symbols"/>
              <a:buAutoNum type="arabicPeriod"/>
            </a:pPr>
            <a:r>
              <a:rPr lang="el-GR" sz="2000"/>
              <a:t>Μεγαλύτερος έλεγχος της διαδικασίας και των αποτελεσμάτων </a:t>
            </a:r>
            <a:endParaRPr sz="2000"/>
          </a:p>
          <a:p>
            <a:pPr marL="746125" lvl="1" indent="-400050" algn="l" rtl="0">
              <a:spcBef>
                <a:spcPts val="550"/>
              </a:spcBef>
              <a:spcAft>
                <a:spcPts val="0"/>
              </a:spcAft>
              <a:buSzPts val="1400"/>
              <a:buFont typeface="Noto Sans Symbols"/>
              <a:buAutoNum type="arabicPeriod"/>
            </a:pPr>
            <a:r>
              <a:rPr lang="el-GR" sz="2000"/>
              <a:t>Βαθύτερη κατανόηση της τεχνολογίας που παράγεται και του τρόπου εφαρμογής της</a:t>
            </a:r>
            <a:endParaRPr sz="2000"/>
          </a:p>
          <a:p>
            <a:pPr marL="746125" lvl="1" indent="-400050" algn="l" rtl="0">
              <a:spcBef>
                <a:spcPts val="550"/>
              </a:spcBef>
              <a:spcAft>
                <a:spcPts val="0"/>
              </a:spcAft>
              <a:buSzPts val="1400"/>
              <a:buFont typeface="Noto Sans Symbols"/>
              <a:buAutoNum type="arabicPeriod"/>
            </a:pPr>
            <a:r>
              <a:rPr lang="el-GR" sz="2000"/>
              <a:t>Μεγαλύτερη ικανότητα πιθανής ανάπτυξης τεχνολογιών επόμενης γενιάς</a:t>
            </a:r>
            <a:endParaRPr sz="2000"/>
          </a:p>
          <a:p>
            <a:pPr marL="746125" lvl="1" indent="-400050" algn="l" rtl="0">
              <a:spcBef>
                <a:spcPts val="550"/>
              </a:spcBef>
              <a:spcAft>
                <a:spcPts val="0"/>
              </a:spcAft>
              <a:buSzPts val="1400"/>
              <a:buFont typeface="Noto Sans Symbols"/>
              <a:buAutoNum type="arabicPeriod"/>
            </a:pPr>
            <a:r>
              <a:rPr lang="el-GR" sz="2000"/>
              <a:t>Μεγαλύτερη δυνατότητα κέρδους για όποιον εισέρχεται πρώτος στην αγορά και πραγματοποιεί την πρώτη κίνηση (first mover)</a:t>
            </a:r>
            <a:endParaRPr/>
          </a:p>
          <a:p>
            <a:pPr marL="320040" lvl="0" indent="-209550" algn="l" rtl="0">
              <a:spcBef>
                <a:spcPts val="700"/>
              </a:spcBef>
              <a:spcAft>
                <a:spcPts val="0"/>
              </a:spcAft>
              <a:buSzPts val="1740"/>
              <a:buNone/>
            </a:pPr>
            <a:endParaRPr/>
          </a:p>
        </p:txBody>
      </p:sp>
      <p:sp>
        <p:nvSpPr>
          <p:cNvPr id="431" name="Google Shape;431;p3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35</a:t>
            </a:fld>
            <a:endParaRPr/>
          </a:p>
        </p:txBody>
      </p:sp>
      <p:sp>
        <p:nvSpPr>
          <p:cNvPr id="432" name="Google Shape;432;p3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Παράγοντες που αποθαρρύνουν την καινοτομία (1/2)</a:t>
            </a:r>
            <a:endParaRPr/>
          </a:p>
        </p:txBody>
      </p:sp>
      <p:sp>
        <p:nvSpPr>
          <p:cNvPr id="438" name="Google Shape;438;p3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640080" lvl="1" indent="-274320" algn="l" rtl="0">
              <a:spcBef>
                <a:spcPts val="0"/>
              </a:spcBef>
              <a:spcAft>
                <a:spcPts val="0"/>
              </a:spcAft>
              <a:buSzPts val="1400"/>
              <a:buChar char="🞑"/>
            </a:pPr>
            <a:r>
              <a:rPr lang="el-GR" sz="2000"/>
              <a:t>Ο χρόνος που απαιτείται για την υλοποίηση μιας στρατηγικής εσωτερικής ανάπτυξης είναι μεγαλύτερος. Αντίθετα, αν το προϊόν αγοραστεί από εξωτερικές πηγές, θα είναι σχεδόν αμέσως διαθέσιμο </a:t>
            </a:r>
            <a:endParaRPr sz="2000"/>
          </a:p>
          <a:p>
            <a:pPr marL="640080" lvl="1" indent="-274320" algn="l" rtl="0">
              <a:spcBef>
                <a:spcPts val="1000"/>
              </a:spcBef>
              <a:spcAft>
                <a:spcPts val="0"/>
              </a:spcAft>
              <a:buSzPts val="1400"/>
              <a:buChar char="🞑"/>
            </a:pPr>
            <a:r>
              <a:rPr lang="el-GR" sz="2000"/>
              <a:t>Υπάρχει μεγαλύτερος κίνδυνος αποτυχίας όταν επιχειρεί κανείς να αναπτύξει το κατάλληλο προϊόν στον κατάλληλο χρόνο </a:t>
            </a:r>
            <a:endParaRPr sz="2000"/>
          </a:p>
          <a:p>
            <a:pPr marL="640080" lvl="1" indent="-274320" algn="l" rtl="0">
              <a:spcBef>
                <a:spcPts val="1000"/>
              </a:spcBef>
              <a:spcAft>
                <a:spcPts val="0"/>
              </a:spcAft>
              <a:buSzPts val="1400"/>
              <a:buChar char="🞑"/>
            </a:pPr>
            <a:r>
              <a:rPr lang="el-GR" sz="2000"/>
              <a:t>Η διατήρηση μιας ροής νέων προϊόντων ή/και διεργασιών είναι, το λιγότερο, δύσκολη. Υπάρχει πάντα ο κίνδυνος μια άλλη επιχείρηση να εισέλθει πρώτη στην αγορά</a:t>
            </a:r>
            <a:endParaRPr sz="2000"/>
          </a:p>
          <a:p>
            <a:pPr marL="320040" lvl="0" indent="-209550" algn="l" rtl="0">
              <a:spcBef>
                <a:spcPts val="700"/>
              </a:spcBef>
              <a:spcAft>
                <a:spcPts val="0"/>
              </a:spcAft>
              <a:buSzPts val="1740"/>
              <a:buNone/>
            </a:pPr>
            <a:endParaRPr/>
          </a:p>
        </p:txBody>
      </p:sp>
      <p:sp>
        <p:nvSpPr>
          <p:cNvPr id="439" name="Google Shape;439;p3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440" name="Google Shape;440;p3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Παράγοντες που αποθαρρύνουν την καινοτομία (2/2)</a:t>
            </a:r>
            <a:endParaRPr sz="2800"/>
          </a:p>
        </p:txBody>
      </p:sp>
      <p:sp>
        <p:nvSpPr>
          <p:cNvPr id="446" name="Google Shape;446;p3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χαρακτηριστικά της διαδικασίας Έρευνας &amp; Ανάπτυξης (Ε&amp;Α)</a:t>
            </a:r>
            <a:endParaRPr/>
          </a:p>
          <a:p>
            <a:pPr marL="320040" lvl="0" indent="-242697" algn="l" rtl="0">
              <a:spcBef>
                <a:spcPts val="700"/>
              </a:spcBef>
              <a:spcAft>
                <a:spcPts val="0"/>
              </a:spcAft>
              <a:buSzPct val="59999"/>
              <a:buNone/>
            </a:pPr>
            <a:endParaRPr/>
          </a:p>
          <a:p>
            <a:pPr marL="640080" lvl="1" indent="-274320" algn="l" rtl="0">
              <a:spcBef>
                <a:spcPts val="550"/>
              </a:spcBef>
              <a:spcAft>
                <a:spcPts val="0"/>
              </a:spcAft>
              <a:buSzPct val="70000"/>
              <a:buChar char="🞑"/>
            </a:pPr>
            <a:r>
              <a:rPr lang="el-GR"/>
              <a:t>εύρος </a:t>
            </a:r>
            <a:endParaRPr/>
          </a:p>
          <a:p>
            <a:pPr marL="640080" lvl="1" indent="-274320" algn="l" rtl="0">
              <a:spcBef>
                <a:spcPts val="550"/>
              </a:spcBef>
              <a:spcAft>
                <a:spcPts val="0"/>
              </a:spcAft>
              <a:buSzPct val="70000"/>
              <a:buChar char="🞑"/>
            </a:pPr>
            <a:r>
              <a:rPr lang="el-GR"/>
              <a:t>υστερήσεις</a:t>
            </a:r>
            <a:endParaRPr/>
          </a:p>
          <a:p>
            <a:pPr marL="640080" lvl="1" indent="-274320" algn="l" rtl="0">
              <a:spcBef>
                <a:spcPts val="550"/>
              </a:spcBef>
              <a:spcAft>
                <a:spcPts val="0"/>
              </a:spcAft>
              <a:buSzPct val="70000"/>
              <a:buChar char="🞑"/>
            </a:pPr>
            <a:r>
              <a:rPr lang="el-GR"/>
              <a:t>αβεβαιότητα </a:t>
            </a:r>
            <a:endParaRPr/>
          </a:p>
          <a:p>
            <a:pPr marL="640080" lvl="1" indent="-274320" algn="l" rtl="0">
              <a:spcBef>
                <a:spcPts val="550"/>
              </a:spcBef>
              <a:spcAft>
                <a:spcPts val="0"/>
              </a:spcAft>
              <a:buSzPct val="70000"/>
              <a:buChar char="🞑"/>
            </a:pPr>
            <a:r>
              <a:rPr lang="el-GR"/>
              <a:t>κόστος</a:t>
            </a:r>
            <a:endParaRPr/>
          </a:p>
          <a:p>
            <a:pPr marL="640080" lvl="1" indent="-274320" algn="l" rtl="0">
              <a:spcBef>
                <a:spcPts val="550"/>
              </a:spcBef>
              <a:spcAft>
                <a:spcPts val="0"/>
              </a:spcAft>
              <a:buSzPct val="70000"/>
              <a:buChar char="🞑"/>
            </a:pPr>
            <a:r>
              <a:rPr lang="el-GR"/>
              <a:t>κίνδυνος μίμησης /  ιδιοποίησης </a:t>
            </a:r>
            <a:endParaRPr/>
          </a:p>
          <a:p>
            <a:pPr marL="320040" lvl="0" indent="-242697" algn="l" rtl="0">
              <a:spcBef>
                <a:spcPts val="700"/>
              </a:spcBef>
              <a:spcAft>
                <a:spcPts val="0"/>
              </a:spcAft>
              <a:buSzPct val="59999"/>
              <a:buNone/>
            </a:pPr>
            <a:endParaRPr/>
          </a:p>
          <a:p>
            <a:pPr marL="320040" lvl="0" indent="-320040" algn="l" rtl="0">
              <a:spcBef>
                <a:spcPts val="700"/>
              </a:spcBef>
              <a:spcAft>
                <a:spcPts val="0"/>
              </a:spcAft>
              <a:buSzPct val="59999"/>
              <a:buChar char="◻"/>
            </a:pPr>
            <a:r>
              <a:rPr lang="el-GR"/>
              <a:t>Γιατί, λοιπόν, να καινοτομήσει ένας επιχειρηματίας; </a:t>
            </a:r>
            <a:endParaRPr/>
          </a:p>
          <a:p>
            <a:pPr marL="320040" lvl="0" indent="-242697" algn="l" rtl="0">
              <a:spcBef>
                <a:spcPts val="700"/>
              </a:spcBef>
              <a:spcAft>
                <a:spcPts val="0"/>
              </a:spcAft>
              <a:buSzPct val="59999"/>
              <a:buNone/>
            </a:pPr>
            <a:endParaRPr/>
          </a:p>
          <a:p>
            <a:pPr marL="320040" lvl="0" indent="-320040" algn="l" rtl="0">
              <a:spcBef>
                <a:spcPts val="700"/>
              </a:spcBef>
              <a:spcAft>
                <a:spcPts val="0"/>
              </a:spcAft>
              <a:buSzPct val="59999"/>
              <a:buChar char="◻"/>
            </a:pPr>
            <a:r>
              <a:rPr lang="el-GR"/>
              <a:t>… καλός καινοτόμος είναι αυτός που πετυχαίνει να απαξιώσει πρώτος τις καινοτομίες του … </a:t>
            </a:r>
            <a:endParaRPr/>
          </a:p>
          <a:p>
            <a:pPr marL="320040" lvl="0" indent="-320040" algn="l" rtl="0">
              <a:spcBef>
                <a:spcPts val="700"/>
              </a:spcBef>
              <a:spcAft>
                <a:spcPts val="0"/>
              </a:spcAft>
              <a:buSzPct val="59999"/>
              <a:buChar char="◻"/>
            </a:pPr>
            <a:r>
              <a:rPr lang="el-GR"/>
              <a:t>Διαιώνιση του στιγμιαίου μονοπωλίου που απορρέει από την καινοτομία</a:t>
            </a:r>
            <a:endParaRPr/>
          </a:p>
          <a:p>
            <a:pPr marL="320040" lvl="0" indent="-242697" algn="l" rtl="0">
              <a:spcBef>
                <a:spcPts val="700"/>
              </a:spcBef>
              <a:spcAft>
                <a:spcPts val="0"/>
              </a:spcAft>
              <a:buSzPct val="59999"/>
              <a:buNone/>
            </a:pPr>
            <a:endParaRPr/>
          </a:p>
        </p:txBody>
      </p:sp>
      <p:sp>
        <p:nvSpPr>
          <p:cNvPr id="447" name="Google Shape;447;p3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448" name="Google Shape;448;p3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38</a:t>
            </a:fld>
            <a:endParaRPr/>
          </a:p>
        </p:txBody>
      </p:sp>
      <p:sp>
        <p:nvSpPr>
          <p:cNvPr id="455" name="Google Shape;455;p38"/>
          <p:cNvSpPr txBox="1">
            <a:spLocks noGrp="1"/>
          </p:cNvSpPr>
          <p:nvPr>
            <p:ph type="title"/>
          </p:nvPr>
        </p:nvSpPr>
        <p:spPr>
          <a:xfrm>
            <a:off x="182563" y="136525"/>
            <a:ext cx="8686800" cy="12033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100"/>
              <a:buFont typeface="Twentieth Century"/>
              <a:buNone/>
            </a:pPr>
            <a:r>
              <a:rPr lang="el-GR" sz="3100"/>
              <a:t>Βασικές αρχές της εσωτερικής καινοτομίας</a:t>
            </a:r>
            <a:endParaRPr sz="3100"/>
          </a:p>
        </p:txBody>
      </p:sp>
      <p:sp>
        <p:nvSpPr>
          <p:cNvPr id="456" name="Google Shape;456;p38"/>
          <p:cNvSpPr txBox="1">
            <a:spLocks noGrp="1"/>
          </p:cNvSpPr>
          <p:nvPr>
            <p:ph type="body" idx="1"/>
          </p:nvPr>
        </p:nvSpPr>
        <p:spPr>
          <a:xfrm>
            <a:off x="533400" y="1752600"/>
            <a:ext cx="8001000" cy="3871912"/>
          </a:xfrm>
          <a:prstGeom prst="rect">
            <a:avLst/>
          </a:prstGeom>
          <a:noFill/>
          <a:ln>
            <a:noFill/>
          </a:ln>
        </p:spPr>
        <p:txBody>
          <a:bodyPr spcFirstLastPara="1" wrap="square" lIns="91425" tIns="45700" rIns="91425" bIns="45700" anchor="t" anchorCtr="0">
            <a:normAutofit/>
          </a:bodyPr>
          <a:lstStyle/>
          <a:p>
            <a:pPr marL="533400" lvl="0" indent="-533400" algn="l" rtl="0">
              <a:spcBef>
                <a:spcPts val="0"/>
              </a:spcBef>
              <a:spcAft>
                <a:spcPts val="0"/>
              </a:spcAft>
              <a:buSzPts val="1200"/>
              <a:buFont typeface="Twentieth Century"/>
              <a:buAutoNum type="arabicPeriod"/>
            </a:pPr>
            <a:r>
              <a:rPr lang="el-GR" sz="2000"/>
              <a:t>Η εταιρεία θα πρέπει να συνειδητοποιήσει ότι ο σκοπός της εσωτερικής καινοτομίας είναι να τη βοηθήσει να επιτύχει υπέρτερες επιδόσεις από τους ανταγωνιστές της</a:t>
            </a:r>
            <a:endParaRPr/>
          </a:p>
          <a:p>
            <a:pPr marL="533400" lvl="0" indent="-533400" algn="l" rtl="0">
              <a:spcBef>
                <a:spcPts val="1000"/>
              </a:spcBef>
              <a:spcAft>
                <a:spcPts val="0"/>
              </a:spcAft>
              <a:buSzPts val="1200"/>
              <a:buFont typeface="Twentieth Century"/>
              <a:buAutoNum type="arabicPeriod"/>
            </a:pPr>
            <a:r>
              <a:rPr lang="el-GR" sz="2000"/>
              <a:t>Η  εσωτερική καινοτομία είναι μια διαδικασία/διεργασία στην οποία εμπλέκονται πολλά άτομα, ικανότητες και πόροι </a:t>
            </a:r>
            <a:endParaRPr/>
          </a:p>
          <a:p>
            <a:pPr marL="533400" lvl="0" indent="-533400" algn="l" rtl="0">
              <a:spcBef>
                <a:spcPts val="1000"/>
              </a:spcBef>
              <a:spcAft>
                <a:spcPts val="0"/>
              </a:spcAft>
              <a:buSzPts val="1200"/>
              <a:buFont typeface="Twentieth Century"/>
              <a:buAutoNum type="arabicPeriod"/>
            </a:pPr>
            <a:r>
              <a:rPr lang="el-GR" sz="2000"/>
              <a:t>Οι πόροι είναι κρίσιμης σημασίας για τη διαδικασία καινοτομίας</a:t>
            </a:r>
            <a:endParaRPr sz="2000"/>
          </a:p>
        </p:txBody>
      </p:sp>
      <p:sp>
        <p:nvSpPr>
          <p:cNvPr id="457" name="Google Shape;457;p3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39</a:t>
            </a:fld>
            <a:endParaRPr/>
          </a:p>
        </p:txBody>
      </p:sp>
      <p:pic>
        <p:nvPicPr>
          <p:cNvPr id="464" name="Google Shape;464;p39" descr="188"/>
          <p:cNvPicPr preferRelativeResize="0"/>
          <p:nvPr/>
        </p:nvPicPr>
        <p:blipFill rotWithShape="1">
          <a:blip r:embed="rId3">
            <a:alphaModFix/>
          </a:blip>
          <a:srcRect t="14966"/>
          <a:stretch/>
        </p:blipFill>
        <p:spPr>
          <a:xfrm>
            <a:off x="665897" y="1524001"/>
            <a:ext cx="7868503" cy="4724206"/>
          </a:xfrm>
          <a:prstGeom prst="rect">
            <a:avLst/>
          </a:prstGeom>
          <a:noFill/>
          <a:ln>
            <a:noFill/>
          </a:ln>
        </p:spPr>
      </p:pic>
      <p:sp>
        <p:nvSpPr>
          <p:cNvPr id="465" name="Google Shape;465;p3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100"/>
              <a:buFont typeface="Twentieth Century"/>
              <a:buNone/>
            </a:pPr>
            <a:r>
              <a:rPr lang="el-GR" sz="3100"/>
              <a:t>Επίπεδα της οργάνωσης</a:t>
            </a:r>
            <a:endParaRPr sz="3100"/>
          </a:p>
        </p:txBody>
      </p:sp>
      <p:sp>
        <p:nvSpPr>
          <p:cNvPr id="466" name="Google Shape;466;p3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a:t>
            </a:fld>
            <a:endParaRPr/>
          </a:p>
        </p:txBody>
      </p:sp>
      <p:sp>
        <p:nvSpPr>
          <p:cNvPr id="131" name="Google Shape;131;p4"/>
          <p:cNvSpPr txBox="1">
            <a:spLocks noGrp="1"/>
          </p:cNvSpPr>
          <p:nvPr>
            <p:ph type="title"/>
          </p:nvPr>
        </p:nvSpPr>
        <p:spPr>
          <a:xfrm>
            <a:off x="639763" y="685800"/>
            <a:ext cx="8001000" cy="7429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Χαράσσοντας στρατηγική</a:t>
            </a:r>
            <a:endParaRPr/>
          </a:p>
        </p:txBody>
      </p:sp>
      <p:sp>
        <p:nvSpPr>
          <p:cNvPr id="132" name="Google Shape;132;p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080"/>
              <a:buChar char="◻"/>
            </a:pPr>
            <a:r>
              <a:rPr lang="el-GR" sz="1800"/>
              <a:t>Στρατηγικός σχεδιασμός</a:t>
            </a:r>
            <a:endParaRPr sz="1800"/>
          </a:p>
          <a:p>
            <a:pPr marL="640080" lvl="1" indent="-274320" algn="l" rtl="0">
              <a:spcBef>
                <a:spcPts val="630"/>
              </a:spcBef>
              <a:spcAft>
                <a:spcPts val="0"/>
              </a:spcAft>
              <a:buSzPts val="1260"/>
              <a:buChar char="🞑"/>
            </a:pPr>
            <a:r>
              <a:rPr lang="el-GR" sz="1800"/>
              <a:t>Η διαδικασία που θέτει τα θεμέλια και ορίζει την κατεύθυνση της επιχείρησης για τα επόμενα χρόνια όπως αυτή διατυπώνεται σε ένα επίσημο γραπτό στρατηγικό σχέδιο</a:t>
            </a:r>
            <a:endParaRPr sz="1800"/>
          </a:p>
          <a:p>
            <a:pPr marL="320040" lvl="0" indent="-320040" algn="l" rtl="0">
              <a:spcBef>
                <a:spcPts val="630"/>
              </a:spcBef>
              <a:spcAft>
                <a:spcPts val="0"/>
              </a:spcAft>
              <a:buSzPts val="1080"/>
              <a:buChar char="◻"/>
            </a:pPr>
            <a:r>
              <a:rPr lang="el-GR" sz="1800"/>
              <a:t>Στρατηγική διοίκηση </a:t>
            </a:r>
            <a:endParaRPr sz="1800"/>
          </a:p>
          <a:p>
            <a:pPr marL="640080" lvl="1" indent="-274320" algn="l" rtl="0">
              <a:spcBef>
                <a:spcPts val="630"/>
              </a:spcBef>
              <a:spcAft>
                <a:spcPts val="0"/>
              </a:spcAft>
              <a:buSzPts val="1260"/>
              <a:buChar char="🞑"/>
            </a:pPr>
            <a:r>
              <a:rPr lang="el-GR" sz="1800"/>
              <a:t>Μια συνεχής διεργασία κατά την οποία ο οργανισμός ορίζει:</a:t>
            </a:r>
            <a:endParaRPr/>
          </a:p>
          <a:p>
            <a:pPr marL="914400" lvl="2" indent="-228600" algn="l" rtl="0">
              <a:spcBef>
                <a:spcPts val="630"/>
              </a:spcBef>
              <a:spcAft>
                <a:spcPts val="0"/>
              </a:spcAft>
              <a:buSzPts val="1350"/>
              <a:buChar char="■"/>
            </a:pPr>
            <a:r>
              <a:rPr lang="el-GR" sz="1800"/>
              <a:t>Τη φύση των επιχειρηματικών δραστηριοτήτων στις οποίες θα ενεργοποιηθεί</a:t>
            </a:r>
            <a:endParaRPr sz="1800"/>
          </a:p>
          <a:p>
            <a:pPr marL="914400" lvl="2" indent="-228600" algn="l" rtl="0">
              <a:spcBef>
                <a:spcPts val="630"/>
              </a:spcBef>
              <a:spcAft>
                <a:spcPts val="0"/>
              </a:spcAft>
              <a:buSzPts val="1350"/>
              <a:buChar char="■"/>
            </a:pPr>
            <a:r>
              <a:rPr lang="el-GR" sz="1800"/>
              <a:t>Το είδος της οικονομικής και ανθρώπινης οργάνωσης που επιθυμεί να υλοποιήσει</a:t>
            </a:r>
            <a:endParaRPr sz="1800"/>
          </a:p>
          <a:p>
            <a:pPr marL="914400" lvl="2" indent="-228600" algn="l" rtl="0">
              <a:spcBef>
                <a:spcPts val="630"/>
              </a:spcBef>
              <a:spcAft>
                <a:spcPts val="0"/>
              </a:spcAft>
              <a:buSzPts val="1350"/>
              <a:buChar char="■"/>
            </a:pPr>
            <a:r>
              <a:rPr lang="el-GR" sz="1800"/>
              <a:t>Τη φύση της συμβολής που προτίθεται να επιδιώξει προς χάριν των διαφόρων μελών του</a:t>
            </a:r>
            <a:endParaRPr sz="1800"/>
          </a:p>
        </p:txBody>
      </p:sp>
      <p:sp>
        <p:nvSpPr>
          <p:cNvPr id="133" name="Google Shape;133;p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40</a:t>
            </a:fld>
            <a:endParaRPr/>
          </a:p>
        </p:txBody>
      </p:sp>
      <p:sp>
        <p:nvSpPr>
          <p:cNvPr id="473" name="Google Shape;473;p40"/>
          <p:cNvSpPr txBox="1">
            <a:spLocks noGrp="1"/>
          </p:cNvSpPr>
          <p:nvPr>
            <p:ph type="title"/>
          </p:nvPr>
        </p:nvSpPr>
        <p:spPr>
          <a:xfrm>
            <a:off x="381000" y="152400"/>
            <a:ext cx="8294688" cy="10207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Διαδικασία σχεδιασμού της καινοτομίας</a:t>
            </a:r>
            <a:endParaRPr sz="2800"/>
          </a:p>
        </p:txBody>
      </p:sp>
      <p:sp>
        <p:nvSpPr>
          <p:cNvPr id="474" name="Google Shape;474;p40"/>
          <p:cNvSpPr txBox="1">
            <a:spLocks noGrp="1"/>
          </p:cNvSpPr>
          <p:nvPr>
            <p:ph type="body" idx="1"/>
          </p:nvPr>
        </p:nvSpPr>
        <p:spPr>
          <a:xfrm>
            <a:off x="566738" y="1752600"/>
            <a:ext cx="4549775" cy="4267200"/>
          </a:xfrm>
          <a:prstGeom prst="rect">
            <a:avLst/>
          </a:prstGeom>
          <a:noFill/>
          <a:ln>
            <a:noFill/>
          </a:ln>
        </p:spPr>
        <p:txBody>
          <a:bodyPr spcFirstLastPara="1" wrap="square" lIns="91425" tIns="45700" rIns="91425" bIns="45700" anchor="t" anchorCtr="0">
            <a:normAutofit fontScale="92500" lnSpcReduction="10000"/>
          </a:bodyPr>
          <a:lstStyle/>
          <a:p>
            <a:pPr marL="320040" lvl="0" indent="-320059" algn="l" rtl="0">
              <a:lnSpc>
                <a:spcPct val="90000"/>
              </a:lnSpc>
              <a:spcBef>
                <a:spcPts val="0"/>
              </a:spcBef>
              <a:spcAft>
                <a:spcPts val="0"/>
              </a:spcAft>
              <a:buSzPct val="59999"/>
              <a:buChar char="◻"/>
            </a:pPr>
            <a:r>
              <a:rPr lang="el-GR"/>
              <a:t>Προσδιορισμός του οράματος</a:t>
            </a:r>
            <a:endParaRPr/>
          </a:p>
          <a:p>
            <a:pPr marL="320040" lvl="0" indent="-320059" algn="l" rtl="0">
              <a:lnSpc>
                <a:spcPct val="90000"/>
              </a:lnSpc>
              <a:spcBef>
                <a:spcPts val="1341"/>
              </a:spcBef>
              <a:spcAft>
                <a:spcPts val="0"/>
              </a:spcAft>
              <a:buSzPct val="59999"/>
              <a:buChar char="◻"/>
            </a:pPr>
            <a:r>
              <a:rPr lang="el-GR"/>
              <a:t>Διατύπωση (δήλωση) της αποστολής</a:t>
            </a:r>
            <a:endParaRPr/>
          </a:p>
          <a:p>
            <a:pPr marL="320040" lvl="0" indent="-320059" algn="l" rtl="0">
              <a:lnSpc>
                <a:spcPct val="90000"/>
              </a:lnSpc>
              <a:spcBef>
                <a:spcPts val="1341"/>
              </a:spcBef>
              <a:spcAft>
                <a:spcPts val="0"/>
              </a:spcAft>
              <a:buSzPct val="59999"/>
              <a:buChar char="◻"/>
            </a:pPr>
            <a:r>
              <a:rPr lang="el-GR"/>
              <a:t>Καθορισμός σκοπών και στόχων</a:t>
            </a:r>
            <a:endParaRPr/>
          </a:p>
          <a:p>
            <a:pPr marL="320040" lvl="0" indent="-320059" algn="l" rtl="0">
              <a:lnSpc>
                <a:spcPct val="90000"/>
              </a:lnSpc>
              <a:spcBef>
                <a:spcPts val="1341"/>
              </a:spcBef>
              <a:spcAft>
                <a:spcPts val="0"/>
              </a:spcAft>
              <a:buSzPct val="59999"/>
              <a:buChar char="◻"/>
            </a:pPr>
            <a:r>
              <a:rPr lang="el-GR"/>
              <a:t>Διαμόρφωση της στρατηγικής</a:t>
            </a:r>
            <a:endParaRPr/>
          </a:p>
          <a:p>
            <a:pPr marL="320040" lvl="0" indent="-320059" algn="l" rtl="0">
              <a:lnSpc>
                <a:spcPct val="90000"/>
              </a:lnSpc>
              <a:spcBef>
                <a:spcPts val="1341"/>
              </a:spcBef>
              <a:spcAft>
                <a:spcPts val="0"/>
              </a:spcAft>
              <a:buSzPct val="59999"/>
              <a:buChar char="◻"/>
            </a:pPr>
            <a:r>
              <a:rPr lang="el-GR"/>
              <a:t>Συγκεκριμενοποίηση τακτικών και ενεργειών</a:t>
            </a:r>
            <a:endParaRPr/>
          </a:p>
        </p:txBody>
      </p:sp>
      <p:pic>
        <p:nvPicPr>
          <p:cNvPr id="475" name="Google Shape;475;p40" descr="PE01560_"/>
          <p:cNvPicPr preferRelativeResize="0"/>
          <p:nvPr/>
        </p:nvPicPr>
        <p:blipFill rotWithShape="1">
          <a:blip r:embed="rId3">
            <a:alphaModFix/>
          </a:blip>
          <a:srcRect/>
          <a:stretch/>
        </p:blipFill>
        <p:spPr>
          <a:xfrm flipH="1">
            <a:off x="4846638" y="2617788"/>
            <a:ext cx="3673475" cy="2732087"/>
          </a:xfrm>
          <a:prstGeom prst="rect">
            <a:avLst/>
          </a:prstGeom>
          <a:noFill/>
          <a:ln>
            <a:noFill/>
          </a:ln>
        </p:spPr>
      </p:pic>
      <p:sp>
        <p:nvSpPr>
          <p:cNvPr id="476" name="Google Shape;476;p4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41</a:t>
            </a:fld>
            <a:endParaRPr/>
          </a:p>
        </p:txBody>
      </p:sp>
      <p:sp>
        <p:nvSpPr>
          <p:cNvPr id="483" name="Google Shape;483;p41"/>
          <p:cNvSpPr txBox="1">
            <a:spLocks noGrp="1"/>
          </p:cNvSpPr>
          <p:nvPr>
            <p:ph type="title"/>
          </p:nvPr>
        </p:nvSpPr>
        <p:spPr>
          <a:xfrm>
            <a:off x="381000" y="32197"/>
            <a:ext cx="84582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Παράγοντες που υποβοηθούν το σχεδιασμό της καινοτομίας</a:t>
            </a:r>
            <a:endParaRPr sz="2800"/>
          </a:p>
        </p:txBody>
      </p:sp>
      <p:cxnSp>
        <p:nvCxnSpPr>
          <p:cNvPr id="484" name="Google Shape;484;p41"/>
          <p:cNvCxnSpPr/>
          <p:nvPr/>
        </p:nvCxnSpPr>
        <p:spPr>
          <a:xfrm>
            <a:off x="4572000" y="4572000"/>
            <a:ext cx="0" cy="1066800"/>
          </a:xfrm>
          <a:prstGeom prst="straightConnector1">
            <a:avLst/>
          </a:prstGeom>
          <a:noFill/>
          <a:ln w="76200" cap="flat" cmpd="sng">
            <a:solidFill>
              <a:schemeClr val="dk1"/>
            </a:solidFill>
            <a:prstDash val="solid"/>
            <a:round/>
            <a:headEnd type="triangle" w="med" len="med"/>
            <a:tailEnd type="none" w="med" len="med"/>
          </a:ln>
          <a:effectLst>
            <a:outerShdw dist="107763" dir="2700000" algn="ctr" rotWithShape="0">
              <a:schemeClr val="lt2">
                <a:alpha val="49803"/>
              </a:schemeClr>
            </a:outerShdw>
          </a:effectLst>
        </p:spPr>
      </p:cxnSp>
      <p:cxnSp>
        <p:nvCxnSpPr>
          <p:cNvPr id="485" name="Google Shape;485;p41"/>
          <p:cNvCxnSpPr/>
          <p:nvPr/>
        </p:nvCxnSpPr>
        <p:spPr>
          <a:xfrm rot="-8132954">
            <a:off x="2514600" y="2971800"/>
            <a:ext cx="1295400" cy="1588"/>
          </a:xfrm>
          <a:prstGeom prst="straightConnector1">
            <a:avLst/>
          </a:prstGeom>
          <a:noFill/>
          <a:ln w="76200" cap="flat" cmpd="sng">
            <a:solidFill>
              <a:schemeClr val="dk1"/>
            </a:solidFill>
            <a:prstDash val="solid"/>
            <a:round/>
            <a:headEnd type="triangle" w="med" len="med"/>
            <a:tailEnd type="none" w="med" len="med"/>
          </a:ln>
          <a:effectLst>
            <a:outerShdw dist="107763" dir="2700000" algn="ctr" rotWithShape="0">
              <a:schemeClr val="lt2">
                <a:alpha val="49803"/>
              </a:schemeClr>
            </a:outerShdw>
          </a:effectLst>
        </p:spPr>
      </p:cxnSp>
      <p:cxnSp>
        <p:nvCxnSpPr>
          <p:cNvPr id="486" name="Google Shape;486;p41"/>
          <p:cNvCxnSpPr/>
          <p:nvPr/>
        </p:nvCxnSpPr>
        <p:spPr>
          <a:xfrm rot="-2727649">
            <a:off x="5360194" y="3036094"/>
            <a:ext cx="1141412" cy="0"/>
          </a:xfrm>
          <a:prstGeom prst="straightConnector1">
            <a:avLst/>
          </a:prstGeom>
          <a:noFill/>
          <a:ln w="76200" cap="flat" cmpd="sng">
            <a:solidFill>
              <a:schemeClr val="dk1"/>
            </a:solidFill>
            <a:prstDash val="solid"/>
            <a:round/>
            <a:headEnd type="triangle" w="med" len="med"/>
            <a:tailEnd type="none" w="med" len="med"/>
          </a:ln>
          <a:effectLst>
            <a:outerShdw dist="35921" dir="2700000" algn="ctr" rotWithShape="0">
              <a:schemeClr val="lt2">
                <a:alpha val="49803"/>
              </a:schemeClr>
            </a:outerShdw>
          </a:effectLst>
        </p:spPr>
      </p:cxnSp>
      <p:sp>
        <p:nvSpPr>
          <p:cNvPr id="487" name="Google Shape;487;p41"/>
          <p:cNvSpPr/>
          <p:nvPr/>
        </p:nvSpPr>
        <p:spPr>
          <a:xfrm>
            <a:off x="3303588" y="5181600"/>
            <a:ext cx="2533650" cy="685800"/>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1600" b="1">
                <a:solidFill>
                  <a:schemeClr val="lt1"/>
                </a:solidFill>
                <a:latin typeface="Arial"/>
                <a:ea typeface="Arial"/>
                <a:cs typeface="Arial"/>
                <a:sym typeface="Arial"/>
              </a:rPr>
              <a:t>Πολιτικά ζητήματα</a:t>
            </a:r>
            <a:endParaRPr sz="1600" b="1">
              <a:solidFill>
                <a:schemeClr val="lt1"/>
              </a:solidFill>
              <a:latin typeface="Arial"/>
              <a:ea typeface="Arial"/>
              <a:cs typeface="Arial"/>
              <a:sym typeface="Arial"/>
            </a:endParaRPr>
          </a:p>
        </p:txBody>
      </p:sp>
      <p:sp>
        <p:nvSpPr>
          <p:cNvPr id="488" name="Google Shape;488;p41"/>
          <p:cNvSpPr/>
          <p:nvPr/>
        </p:nvSpPr>
        <p:spPr>
          <a:xfrm>
            <a:off x="1096963" y="2133600"/>
            <a:ext cx="2533650" cy="685800"/>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1600" b="1">
                <a:solidFill>
                  <a:schemeClr val="lt1"/>
                </a:solidFill>
                <a:latin typeface="Arial"/>
                <a:ea typeface="Arial"/>
                <a:cs typeface="Arial"/>
                <a:sym typeface="Arial"/>
              </a:rPr>
              <a:t>Δημιουργικότητα</a:t>
            </a:r>
            <a:endParaRPr sz="1600" b="1">
              <a:solidFill>
                <a:schemeClr val="lt1"/>
              </a:solidFill>
              <a:latin typeface="Arial"/>
              <a:ea typeface="Arial"/>
              <a:cs typeface="Arial"/>
              <a:sym typeface="Arial"/>
            </a:endParaRPr>
          </a:p>
        </p:txBody>
      </p:sp>
      <p:sp>
        <p:nvSpPr>
          <p:cNvPr id="489" name="Google Shape;489;p41"/>
          <p:cNvSpPr/>
          <p:nvPr/>
        </p:nvSpPr>
        <p:spPr>
          <a:xfrm>
            <a:off x="5394325" y="1965325"/>
            <a:ext cx="2533650" cy="944563"/>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1600" b="1">
                <a:solidFill>
                  <a:schemeClr val="lt1"/>
                </a:solidFill>
                <a:latin typeface="Arial"/>
                <a:ea typeface="Arial"/>
                <a:cs typeface="Arial"/>
                <a:sym typeface="Arial"/>
              </a:rPr>
              <a:t>Ζητήματα που αφορούν το σύνολο ενός οργανισμού</a:t>
            </a:r>
            <a:endParaRPr sz="1600" b="1">
              <a:solidFill>
                <a:schemeClr val="lt1"/>
              </a:solidFill>
              <a:latin typeface="Arial"/>
              <a:ea typeface="Arial"/>
              <a:cs typeface="Arial"/>
              <a:sym typeface="Arial"/>
            </a:endParaRPr>
          </a:p>
        </p:txBody>
      </p:sp>
      <p:sp>
        <p:nvSpPr>
          <p:cNvPr id="490" name="Google Shape;490;p41"/>
          <p:cNvSpPr/>
          <p:nvPr/>
        </p:nvSpPr>
        <p:spPr>
          <a:xfrm>
            <a:off x="3263900" y="3213100"/>
            <a:ext cx="2603500" cy="1358900"/>
          </a:xfrm>
          <a:prstGeom prst="ellipse">
            <a:avLst/>
          </a:prstGeom>
          <a:solidFill>
            <a:schemeClr val="lt1"/>
          </a:solidFill>
          <a:ln w="9525" cap="flat" cmpd="sng">
            <a:solidFill>
              <a:schemeClr val="dk1"/>
            </a:solidFill>
            <a:prstDash val="solid"/>
            <a:round/>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2000" b="1">
                <a:solidFill>
                  <a:schemeClr val="dk1"/>
                </a:solidFill>
                <a:latin typeface="Arial"/>
                <a:ea typeface="Arial"/>
                <a:cs typeface="Arial"/>
                <a:sym typeface="Arial"/>
              </a:rPr>
              <a:t>Σχεδιασμός</a:t>
            </a:r>
            <a:br>
              <a:rPr lang="el-GR" sz="2000" b="1">
                <a:solidFill>
                  <a:schemeClr val="dk1"/>
                </a:solidFill>
                <a:latin typeface="Arial"/>
                <a:ea typeface="Arial"/>
                <a:cs typeface="Arial"/>
                <a:sym typeface="Arial"/>
              </a:rPr>
            </a:br>
            <a:r>
              <a:rPr lang="el-GR" sz="2000" b="1">
                <a:solidFill>
                  <a:schemeClr val="dk1"/>
                </a:solidFill>
                <a:latin typeface="Arial"/>
                <a:ea typeface="Arial"/>
                <a:cs typeface="Arial"/>
                <a:sym typeface="Arial"/>
              </a:rPr>
              <a:t>καινοτομίας</a:t>
            </a:r>
            <a:endParaRPr sz="2000" b="1">
              <a:solidFill>
                <a:schemeClr val="dk1"/>
              </a:solidFill>
              <a:latin typeface="Arial"/>
              <a:ea typeface="Arial"/>
              <a:cs typeface="Arial"/>
              <a:sym typeface="Arial"/>
            </a:endParaRPr>
          </a:p>
        </p:txBody>
      </p:sp>
      <p:sp>
        <p:nvSpPr>
          <p:cNvPr id="491" name="Google Shape;491;p4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8"/>
                                        </p:tgtEl>
                                        <p:attrNameLst>
                                          <p:attrName>style.visibility</p:attrName>
                                        </p:attrNameLst>
                                      </p:cBhvr>
                                      <p:to>
                                        <p:strVal val="visible"/>
                                      </p:to>
                                    </p:set>
                                    <p:animEffect transition="in" filter="fade">
                                      <p:cBhvr>
                                        <p:cTn id="11" dur="500"/>
                                        <p:tgtEl>
                                          <p:spTgt spid="4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9"/>
                                        </p:tgtEl>
                                        <p:attrNameLst>
                                          <p:attrName>style.visibility</p:attrName>
                                        </p:attrNameLst>
                                      </p:cBhvr>
                                      <p:to>
                                        <p:strVal val="visible"/>
                                      </p:to>
                                    </p:set>
                                    <p:animEffect transition="in" filter="fade">
                                      <p:cBhvr>
                                        <p:cTn id="19" dur="500"/>
                                        <p:tgtEl>
                                          <p:spTgt spid="48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86"/>
                                        </p:tgtEl>
                                        <p:attrNameLst>
                                          <p:attrName>style.visibility</p:attrName>
                                        </p:attrNameLst>
                                      </p:cBhvr>
                                      <p:to>
                                        <p:strVal val="visible"/>
                                      </p:to>
                                    </p:set>
                                    <p:animEffect transition="in" filter="fade">
                                      <p:cBhvr>
                                        <p:cTn id="23" dur="500"/>
                                        <p:tgtEl>
                                          <p:spTgt spid="48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500"/>
                                        <p:tgtEl>
                                          <p:spTgt spid="48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84"/>
                                        </p:tgtEl>
                                        <p:attrNameLst>
                                          <p:attrName>style.visibility</p:attrName>
                                        </p:attrNameLst>
                                      </p:cBhvr>
                                      <p:to>
                                        <p:strVal val="visible"/>
                                      </p:to>
                                    </p:set>
                                    <p:animEffect transition="in" filter="fade">
                                      <p:cBhvr>
                                        <p:cTn id="31" dur="5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42</a:t>
            </a:fld>
            <a:endParaRPr/>
          </a:p>
        </p:txBody>
      </p:sp>
      <p:pic>
        <p:nvPicPr>
          <p:cNvPr id="498" name="Google Shape;498;p42" descr="194"/>
          <p:cNvPicPr preferRelativeResize="0"/>
          <p:nvPr/>
        </p:nvPicPr>
        <p:blipFill rotWithShape="1">
          <a:blip r:embed="rId3">
            <a:alphaModFix/>
          </a:blip>
          <a:srcRect t="13613"/>
          <a:stretch/>
        </p:blipFill>
        <p:spPr>
          <a:xfrm>
            <a:off x="914400" y="1617400"/>
            <a:ext cx="7086600" cy="4563944"/>
          </a:xfrm>
          <a:prstGeom prst="rect">
            <a:avLst/>
          </a:prstGeom>
          <a:noFill/>
          <a:ln>
            <a:noFill/>
          </a:ln>
        </p:spPr>
      </p:pic>
      <p:sp>
        <p:nvSpPr>
          <p:cNvPr id="499" name="Google Shape;499;p42"/>
          <p:cNvSpPr txBox="1">
            <a:spLocks noGrp="1"/>
          </p:cNvSpPr>
          <p:nvPr>
            <p:ph type="title"/>
          </p:nvPr>
        </p:nvSpPr>
        <p:spPr>
          <a:xfrm>
            <a:off x="457200" y="228600"/>
            <a:ext cx="83820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sz="2800"/>
              <a:t>Παράγοντες που υποβοηθούν το σχεδιασμό της καινοτομίας (συνέχεια): Η καινοτομία απαιτεί προκλήσεις σε παγιωμένες αντιλήψεις</a:t>
            </a:r>
            <a:endParaRPr sz="2800"/>
          </a:p>
        </p:txBody>
      </p:sp>
      <p:sp>
        <p:nvSpPr>
          <p:cNvPr id="500" name="Google Shape;500;p4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43</a:t>
            </a:fld>
            <a:endParaRPr/>
          </a:p>
        </p:txBody>
      </p:sp>
      <p:sp>
        <p:nvSpPr>
          <p:cNvPr id="507" name="Google Shape;507;p43"/>
          <p:cNvSpPr txBox="1">
            <a:spLocks noGrp="1"/>
          </p:cNvSpPr>
          <p:nvPr>
            <p:ph type="title"/>
          </p:nvPr>
        </p:nvSpPr>
        <p:spPr>
          <a:xfrm>
            <a:off x="527050" y="152400"/>
            <a:ext cx="80772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Παράγοντες που υποβοηθούν το σχεδιασμό της καινοτομίας (συνέχεια)</a:t>
            </a:r>
            <a:endParaRPr sz="2800"/>
          </a:p>
        </p:txBody>
      </p:sp>
      <p:cxnSp>
        <p:nvCxnSpPr>
          <p:cNvPr id="508" name="Google Shape;508;p43"/>
          <p:cNvCxnSpPr/>
          <p:nvPr/>
        </p:nvCxnSpPr>
        <p:spPr>
          <a:xfrm>
            <a:off x="4572000" y="4572000"/>
            <a:ext cx="0" cy="1066800"/>
          </a:xfrm>
          <a:prstGeom prst="straightConnector1">
            <a:avLst/>
          </a:prstGeom>
          <a:noFill/>
          <a:ln w="76200" cap="flat" cmpd="sng">
            <a:solidFill>
              <a:schemeClr val="dk1"/>
            </a:solidFill>
            <a:prstDash val="solid"/>
            <a:round/>
            <a:headEnd type="triangle" w="med" len="med"/>
            <a:tailEnd type="none" w="med" len="med"/>
          </a:ln>
          <a:effectLst>
            <a:outerShdw dist="107763" dir="2700000" algn="ctr" rotWithShape="0">
              <a:schemeClr val="lt2">
                <a:alpha val="49803"/>
              </a:schemeClr>
            </a:outerShdw>
          </a:effectLst>
        </p:spPr>
      </p:cxnSp>
      <p:cxnSp>
        <p:nvCxnSpPr>
          <p:cNvPr id="509" name="Google Shape;509;p43"/>
          <p:cNvCxnSpPr/>
          <p:nvPr/>
        </p:nvCxnSpPr>
        <p:spPr>
          <a:xfrm rot="-8132954">
            <a:off x="2514600" y="2971800"/>
            <a:ext cx="1295400" cy="1588"/>
          </a:xfrm>
          <a:prstGeom prst="straightConnector1">
            <a:avLst/>
          </a:prstGeom>
          <a:noFill/>
          <a:ln w="76200" cap="flat" cmpd="sng">
            <a:solidFill>
              <a:schemeClr val="dk1"/>
            </a:solidFill>
            <a:prstDash val="solid"/>
            <a:round/>
            <a:headEnd type="triangle" w="med" len="med"/>
            <a:tailEnd type="none" w="med" len="med"/>
          </a:ln>
          <a:effectLst>
            <a:outerShdw dist="107763" dir="2700000" algn="ctr" rotWithShape="0">
              <a:schemeClr val="lt2">
                <a:alpha val="49803"/>
              </a:schemeClr>
            </a:outerShdw>
          </a:effectLst>
        </p:spPr>
      </p:cxnSp>
      <p:cxnSp>
        <p:nvCxnSpPr>
          <p:cNvPr id="510" name="Google Shape;510;p43"/>
          <p:cNvCxnSpPr/>
          <p:nvPr/>
        </p:nvCxnSpPr>
        <p:spPr>
          <a:xfrm rot="-2727649">
            <a:off x="5360194" y="3036094"/>
            <a:ext cx="1141412" cy="0"/>
          </a:xfrm>
          <a:prstGeom prst="straightConnector1">
            <a:avLst/>
          </a:prstGeom>
          <a:noFill/>
          <a:ln w="76200" cap="flat" cmpd="sng">
            <a:solidFill>
              <a:schemeClr val="dk1"/>
            </a:solidFill>
            <a:prstDash val="solid"/>
            <a:round/>
            <a:headEnd type="triangle" w="med" len="med"/>
            <a:tailEnd type="none" w="med" len="med"/>
          </a:ln>
          <a:effectLst>
            <a:outerShdw dist="35921" dir="2700000" algn="ctr" rotWithShape="0">
              <a:schemeClr val="lt2">
                <a:alpha val="49803"/>
              </a:schemeClr>
            </a:outerShdw>
          </a:effectLst>
        </p:spPr>
      </p:cxnSp>
      <p:sp>
        <p:nvSpPr>
          <p:cNvPr id="511" name="Google Shape;511;p43"/>
          <p:cNvSpPr/>
          <p:nvPr/>
        </p:nvSpPr>
        <p:spPr>
          <a:xfrm>
            <a:off x="3303588" y="5105400"/>
            <a:ext cx="2732087" cy="1066800"/>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1800" b="1">
                <a:solidFill>
                  <a:schemeClr val="lt1"/>
                </a:solidFill>
                <a:latin typeface="Arial"/>
                <a:ea typeface="Arial"/>
                <a:cs typeface="Arial"/>
                <a:sym typeface="Arial"/>
              </a:rPr>
              <a:t>Παραδοχές που διέπουν τη λειτουργία του οργανισμού</a:t>
            </a:r>
            <a:endParaRPr sz="1800" b="1">
              <a:solidFill>
                <a:schemeClr val="lt1"/>
              </a:solidFill>
              <a:latin typeface="Arial"/>
              <a:ea typeface="Arial"/>
              <a:cs typeface="Arial"/>
              <a:sym typeface="Arial"/>
            </a:endParaRPr>
          </a:p>
        </p:txBody>
      </p:sp>
      <p:sp>
        <p:nvSpPr>
          <p:cNvPr id="512" name="Google Shape;512;p43"/>
          <p:cNvSpPr/>
          <p:nvPr/>
        </p:nvSpPr>
        <p:spPr>
          <a:xfrm>
            <a:off x="1096963" y="2057400"/>
            <a:ext cx="2533650" cy="838200"/>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2000" b="1">
                <a:solidFill>
                  <a:schemeClr val="lt1"/>
                </a:solidFill>
                <a:latin typeface="Arial"/>
                <a:ea typeface="Arial"/>
                <a:cs typeface="Arial"/>
                <a:sym typeface="Arial"/>
              </a:rPr>
              <a:t>Επικοινωνία </a:t>
            </a:r>
            <a:endParaRPr sz="2000" b="1">
              <a:solidFill>
                <a:schemeClr val="lt1"/>
              </a:solidFill>
              <a:latin typeface="Arial"/>
              <a:ea typeface="Arial"/>
              <a:cs typeface="Arial"/>
              <a:sym typeface="Arial"/>
            </a:endParaRPr>
          </a:p>
        </p:txBody>
      </p:sp>
      <p:sp>
        <p:nvSpPr>
          <p:cNvPr id="513" name="Google Shape;513;p43"/>
          <p:cNvSpPr/>
          <p:nvPr/>
        </p:nvSpPr>
        <p:spPr>
          <a:xfrm>
            <a:off x="5437188" y="2057400"/>
            <a:ext cx="2533650" cy="838200"/>
          </a:xfrm>
          <a:prstGeom prst="rect">
            <a:avLst/>
          </a:prstGeom>
          <a:solidFill>
            <a:srgbClr val="969696"/>
          </a:solidFill>
          <a:ln w="9525" cap="flat" cmpd="sng">
            <a:solidFill>
              <a:schemeClr val="dk1"/>
            </a:solidFill>
            <a:prstDash val="solid"/>
            <a:miter lim="800000"/>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2000" b="1">
                <a:solidFill>
                  <a:schemeClr val="lt1"/>
                </a:solidFill>
                <a:latin typeface="Arial"/>
                <a:ea typeface="Arial"/>
                <a:cs typeface="Arial"/>
                <a:sym typeface="Arial"/>
              </a:rPr>
              <a:t>Συστήματα ανταμοιβών</a:t>
            </a:r>
            <a:endParaRPr sz="2000" b="1">
              <a:solidFill>
                <a:schemeClr val="lt1"/>
              </a:solidFill>
              <a:latin typeface="Arial"/>
              <a:ea typeface="Arial"/>
              <a:cs typeface="Arial"/>
              <a:sym typeface="Arial"/>
            </a:endParaRPr>
          </a:p>
        </p:txBody>
      </p:sp>
      <p:sp>
        <p:nvSpPr>
          <p:cNvPr id="514" name="Google Shape;514;p43"/>
          <p:cNvSpPr/>
          <p:nvPr/>
        </p:nvSpPr>
        <p:spPr>
          <a:xfrm>
            <a:off x="3263900" y="3213100"/>
            <a:ext cx="2603500" cy="1358900"/>
          </a:xfrm>
          <a:prstGeom prst="ellipse">
            <a:avLst/>
          </a:prstGeom>
          <a:solidFill>
            <a:schemeClr val="lt1"/>
          </a:solidFill>
          <a:ln w="9525" cap="flat" cmpd="sng">
            <a:solidFill>
              <a:schemeClr val="dk1"/>
            </a:solidFill>
            <a:prstDash val="solid"/>
            <a:round/>
            <a:headEnd type="none" w="sm" len="sm"/>
            <a:tailEnd type="none" w="sm" len="sm"/>
          </a:ln>
          <a:effectLst>
            <a:outerShdw dist="107763" dir="2700000" algn="ctr" rotWithShape="0">
              <a:schemeClr val="lt2">
                <a:alpha val="49803"/>
              </a:scheme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r>
              <a:rPr lang="el-GR" sz="1800" b="1">
                <a:solidFill>
                  <a:schemeClr val="dk1"/>
                </a:solidFill>
                <a:latin typeface="Arial"/>
                <a:ea typeface="Arial"/>
                <a:cs typeface="Arial"/>
                <a:sym typeface="Arial"/>
              </a:rPr>
              <a:t>Ζητήματα που αφορούν το σύνολο του οργανισμού</a:t>
            </a:r>
            <a:endParaRPr sz="1800" b="1">
              <a:solidFill>
                <a:schemeClr val="dk1"/>
              </a:solidFill>
              <a:latin typeface="Arial"/>
              <a:ea typeface="Arial"/>
              <a:cs typeface="Arial"/>
              <a:sym typeface="Arial"/>
            </a:endParaRPr>
          </a:p>
        </p:txBody>
      </p:sp>
      <p:sp>
        <p:nvSpPr>
          <p:cNvPr id="515" name="Google Shape;515;p4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
                                        </p:tgtEl>
                                        <p:attrNameLst>
                                          <p:attrName>style.visibility</p:attrName>
                                        </p:attrNameLst>
                                      </p:cBhvr>
                                      <p:to>
                                        <p:strVal val="visible"/>
                                      </p:to>
                                    </p:set>
                                    <p:animEffect transition="in" filter="fade">
                                      <p:cBhvr>
                                        <p:cTn id="11" dur="500"/>
                                        <p:tgtEl>
                                          <p:spTgt spid="5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9"/>
                                        </p:tgtEl>
                                        <p:attrNameLst>
                                          <p:attrName>style.visibility</p:attrName>
                                        </p:attrNameLst>
                                      </p:cBhvr>
                                      <p:to>
                                        <p:strVal val="visible"/>
                                      </p:to>
                                    </p:set>
                                    <p:animEffect transition="in" filter="fade">
                                      <p:cBhvr>
                                        <p:cTn id="15" dur="500"/>
                                        <p:tgtEl>
                                          <p:spTgt spid="50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3"/>
                                        </p:tgtEl>
                                        <p:attrNameLst>
                                          <p:attrName>style.visibility</p:attrName>
                                        </p:attrNameLst>
                                      </p:cBhvr>
                                      <p:to>
                                        <p:strVal val="visible"/>
                                      </p:to>
                                    </p:set>
                                    <p:animEffect transition="in" filter="fade">
                                      <p:cBhvr>
                                        <p:cTn id="19" dur="500"/>
                                        <p:tgtEl>
                                          <p:spTgt spid="5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0"/>
                                        </p:tgtEl>
                                        <p:attrNameLst>
                                          <p:attrName>style.visibility</p:attrName>
                                        </p:attrNameLst>
                                      </p:cBhvr>
                                      <p:to>
                                        <p:strVal val="visible"/>
                                      </p:to>
                                    </p:set>
                                    <p:animEffect transition="in" filter="fade">
                                      <p:cBhvr>
                                        <p:cTn id="23" dur="500"/>
                                        <p:tgtEl>
                                          <p:spTgt spid="5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11"/>
                                        </p:tgtEl>
                                        <p:attrNameLst>
                                          <p:attrName>style.visibility</p:attrName>
                                        </p:attrNameLst>
                                      </p:cBhvr>
                                      <p:to>
                                        <p:strVal val="visible"/>
                                      </p:to>
                                    </p:set>
                                    <p:animEffect transition="in" filter="fade">
                                      <p:cBhvr>
                                        <p:cTn id="27" dur="500"/>
                                        <p:tgtEl>
                                          <p:spTgt spid="5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08"/>
                                        </p:tgtEl>
                                        <p:attrNameLst>
                                          <p:attrName>style.visibility</p:attrName>
                                        </p:attrNameLst>
                                      </p:cBhvr>
                                      <p:to>
                                        <p:strVal val="visible"/>
                                      </p:to>
                                    </p:set>
                                    <p:animEffect transition="in" filter="fade">
                                      <p:cBhvr>
                                        <p:cTn id="31"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Πηγές</a:t>
            </a:r>
            <a:endParaRPr sz="2800"/>
          </a:p>
        </p:txBody>
      </p:sp>
      <p:sp>
        <p:nvSpPr>
          <p:cNvPr id="521" name="Google Shape;521;p4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522" name="Google Shape;522;p4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44</a:t>
            </a:fld>
            <a:endParaRPr/>
          </a:p>
        </p:txBody>
      </p:sp>
      <p:sp>
        <p:nvSpPr>
          <p:cNvPr id="523" name="Google Shape;523;p44"/>
          <p:cNvSpPr/>
          <p:nvPr/>
        </p:nvSpPr>
        <p:spPr>
          <a:xfrm>
            <a:off x="609600" y="1752600"/>
            <a:ext cx="7924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M. White, G. Bruton. Η στρατηγική διαχείριση της τεχνολογίας και της καινοτομίας, Εκδόσεις Κριτική, Αθήνα, 2010.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5</a:t>
            </a:fld>
            <a:endParaRPr/>
          </a:p>
        </p:txBody>
      </p:sp>
      <p:pic>
        <p:nvPicPr>
          <p:cNvPr id="140" name="Google Shape;140;p5" descr="089"/>
          <p:cNvPicPr preferRelativeResize="0"/>
          <p:nvPr/>
        </p:nvPicPr>
        <p:blipFill rotWithShape="1">
          <a:blip r:embed="rId3">
            <a:alphaModFix/>
          </a:blip>
          <a:srcRect t="12265"/>
          <a:stretch/>
        </p:blipFill>
        <p:spPr>
          <a:xfrm>
            <a:off x="307250" y="1600200"/>
            <a:ext cx="8531950" cy="4648006"/>
          </a:xfrm>
          <a:prstGeom prst="rect">
            <a:avLst/>
          </a:prstGeom>
          <a:noFill/>
          <a:ln>
            <a:noFill/>
          </a:ln>
        </p:spPr>
      </p:pic>
      <p:sp>
        <p:nvSpPr>
          <p:cNvPr id="141" name="Google Shape;141;p5"/>
          <p:cNvSpPr txBox="1">
            <a:spLocks noGrp="1"/>
          </p:cNvSpPr>
          <p:nvPr>
            <p:ph type="title"/>
          </p:nvPr>
        </p:nvSpPr>
        <p:spPr>
          <a:xfrm>
            <a:off x="457200" y="228600"/>
            <a:ext cx="8458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Εξωτερικές και εσωτερικές στρατηγικές αλληλεπιδράσεις</a:t>
            </a:r>
            <a:endParaRPr sz="2800"/>
          </a:p>
        </p:txBody>
      </p:sp>
      <p:sp>
        <p:nvSpPr>
          <p:cNvPr id="142" name="Google Shape;142;p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6</a:t>
            </a:fld>
            <a:endParaRPr/>
          </a:p>
        </p:txBody>
      </p:sp>
      <p:sp>
        <p:nvSpPr>
          <p:cNvPr id="149" name="Google Shape;149;p6"/>
          <p:cNvSpPr txBox="1">
            <a:spLocks noGrp="1"/>
          </p:cNvSpPr>
          <p:nvPr>
            <p:ph type="title"/>
          </p:nvPr>
        </p:nvSpPr>
        <p:spPr>
          <a:xfrm>
            <a:off x="549275" y="685800"/>
            <a:ext cx="8001000" cy="5603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Είδη ικανοτήτων</a:t>
            </a:r>
            <a:endParaRPr sz="2800"/>
          </a:p>
        </p:txBody>
      </p:sp>
      <p:sp>
        <p:nvSpPr>
          <p:cNvPr id="150" name="Google Shape;150;p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Τεχνικές ικανότητες</a:t>
            </a:r>
            <a:endParaRPr sz="2000"/>
          </a:p>
          <a:p>
            <a:pPr marL="640080" lvl="1" indent="-274320" algn="l" rtl="0">
              <a:spcBef>
                <a:spcPts val="800"/>
              </a:spcBef>
              <a:spcAft>
                <a:spcPts val="0"/>
              </a:spcAft>
              <a:buSzPts val="1400"/>
              <a:buChar char="🞑"/>
            </a:pPr>
            <a:r>
              <a:rPr lang="el-GR" sz="2000"/>
              <a:t>Πώς προσεγγίζει η επιχείρηση την τεχνολογία</a:t>
            </a:r>
            <a:endParaRPr sz="2000"/>
          </a:p>
          <a:p>
            <a:pPr marL="914400" lvl="2" indent="-228600" algn="l" rtl="0">
              <a:spcBef>
                <a:spcPts val="800"/>
              </a:spcBef>
              <a:spcAft>
                <a:spcPts val="0"/>
              </a:spcAft>
              <a:buSzPts val="1500"/>
              <a:buChar char="■"/>
            </a:pPr>
            <a:r>
              <a:rPr lang="el-GR" sz="2000"/>
              <a:t>Καταστροφή-εξάλειψη κάποιων τεχνολογικών ικανοτήτων και αντικατάστασή τους από άλλες</a:t>
            </a:r>
            <a:endParaRPr sz="2000"/>
          </a:p>
          <a:p>
            <a:pPr marL="914400" lvl="2" indent="-228600" algn="l" rtl="0">
              <a:spcBef>
                <a:spcPts val="800"/>
              </a:spcBef>
              <a:spcAft>
                <a:spcPts val="0"/>
              </a:spcAft>
              <a:buSzPts val="1500"/>
              <a:buChar char="■"/>
            </a:pPr>
            <a:r>
              <a:rPr lang="el-GR" sz="2000"/>
              <a:t>Διατήρηση-συντήρηση κάποιων τεχνολογικών ικανοτήτων με τακτικές συνεχούς βελτίωσης </a:t>
            </a:r>
            <a:endParaRPr sz="2000"/>
          </a:p>
          <a:p>
            <a:pPr marL="914400" lvl="2" indent="-228600" algn="l" rtl="0">
              <a:spcBef>
                <a:spcPts val="800"/>
              </a:spcBef>
              <a:spcAft>
                <a:spcPts val="0"/>
              </a:spcAft>
              <a:buSzPts val="1500"/>
              <a:buChar char="■"/>
            </a:pPr>
            <a:r>
              <a:rPr lang="el-GR" sz="2000"/>
              <a:t>Ανάπτυξη-υπεροχή έναντι των άλλων με νέες τεχνολογικές ικανότητες</a:t>
            </a:r>
            <a:endParaRPr sz="2000"/>
          </a:p>
          <a:p>
            <a:pPr marL="320040" lvl="0" indent="-320040" algn="l" rtl="0">
              <a:spcBef>
                <a:spcPts val="800"/>
              </a:spcBef>
              <a:spcAft>
                <a:spcPts val="0"/>
              </a:spcAft>
              <a:buSzPts val="1200"/>
              <a:buChar char="◻"/>
            </a:pPr>
            <a:r>
              <a:rPr lang="el-GR" sz="2000"/>
              <a:t>Ικανότητες σχετικές με την αγορά</a:t>
            </a:r>
            <a:endParaRPr sz="2000"/>
          </a:p>
          <a:p>
            <a:pPr marL="640080" lvl="1" indent="-274320" algn="l" rtl="0">
              <a:spcBef>
                <a:spcPts val="800"/>
              </a:spcBef>
              <a:spcAft>
                <a:spcPts val="0"/>
              </a:spcAft>
              <a:buSzPts val="1400"/>
              <a:buChar char="🞑"/>
            </a:pPr>
            <a:r>
              <a:rPr lang="el-GR" sz="2000"/>
              <a:t>Η ικανότητα σωστής τοποθέτησης του προϊόντος ή της τεχνολογίας</a:t>
            </a:r>
            <a:endParaRPr sz="2000"/>
          </a:p>
        </p:txBody>
      </p:sp>
      <p:sp>
        <p:nvSpPr>
          <p:cNvPr id="151" name="Google Shape;151;p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7</a:t>
            </a:fld>
            <a:endParaRPr/>
          </a:p>
        </p:txBody>
      </p:sp>
      <p:sp>
        <p:nvSpPr>
          <p:cNvPr id="158" name="Google Shape;158;p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Ανταγωνιστικό πλεονέκτημα</a:t>
            </a:r>
            <a:endParaRPr sz="2800"/>
          </a:p>
        </p:txBody>
      </p:sp>
      <p:sp>
        <p:nvSpPr>
          <p:cNvPr id="159" name="Google Shape;159;p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Ανταγωνιστικό πλεονέκτημα</a:t>
            </a:r>
            <a:endParaRPr/>
          </a:p>
          <a:p>
            <a:pPr marL="640080" lvl="1" indent="-274320" algn="l" rtl="0">
              <a:spcBef>
                <a:spcPts val="550"/>
              </a:spcBef>
              <a:spcAft>
                <a:spcPts val="0"/>
              </a:spcAft>
              <a:buSzPts val="1820"/>
              <a:buChar char="🞑"/>
            </a:pPr>
            <a:r>
              <a:rPr lang="el-GR"/>
              <a:t>Κάτι που μια εταιρεία κάνει καλύτερα από όλους τους ανταγωνιστές της</a:t>
            </a:r>
            <a:endParaRPr/>
          </a:p>
          <a:p>
            <a:pPr marL="640080" lvl="1" indent="-274320" algn="l" rtl="0">
              <a:spcBef>
                <a:spcPts val="550"/>
              </a:spcBef>
              <a:spcAft>
                <a:spcPts val="0"/>
              </a:spcAft>
              <a:buSzPts val="1820"/>
              <a:buChar char="🞑"/>
            </a:pPr>
            <a:r>
              <a:rPr lang="el-GR"/>
              <a:t>Στόχος: Να έχεις </a:t>
            </a:r>
            <a:r>
              <a:rPr lang="el-GR" i="1">
                <a:solidFill>
                  <a:srgbClr val="A50021"/>
                </a:solidFill>
              </a:rPr>
              <a:t>βιώσιμο</a:t>
            </a:r>
            <a:r>
              <a:rPr lang="el-GR"/>
              <a:t> ανταγωνιστικό πλεονέκτημα</a:t>
            </a:r>
            <a:endParaRPr/>
          </a:p>
          <a:p>
            <a:pPr marL="914400" lvl="2" indent="-228600" algn="l" rtl="0">
              <a:spcBef>
                <a:spcPts val="500"/>
              </a:spcBef>
              <a:spcAft>
                <a:spcPts val="0"/>
              </a:spcAft>
              <a:buSzPts val="1725"/>
              <a:buChar char="■"/>
            </a:pPr>
            <a:r>
              <a:rPr lang="el-GR"/>
              <a:t>Προϋπόθεση είναι το πλεονέκτημα να:</a:t>
            </a:r>
            <a:endParaRPr/>
          </a:p>
          <a:p>
            <a:pPr marL="1371600" lvl="3" indent="-228600" algn="l" rtl="0">
              <a:spcBef>
                <a:spcPts val="400"/>
              </a:spcBef>
              <a:spcAft>
                <a:spcPts val="0"/>
              </a:spcAft>
              <a:buSzPts val="1500"/>
              <a:buChar char="■"/>
            </a:pPr>
            <a:r>
              <a:rPr lang="el-GR"/>
              <a:t>Εκτιμάται από τους πελάτες</a:t>
            </a:r>
            <a:endParaRPr/>
          </a:p>
          <a:p>
            <a:pPr marL="1371600" lvl="3" indent="-228600" algn="l" rtl="0">
              <a:spcBef>
                <a:spcPts val="400"/>
              </a:spcBef>
              <a:spcAft>
                <a:spcPts val="0"/>
              </a:spcAft>
              <a:buSzPts val="1500"/>
              <a:buChar char="■"/>
            </a:pPr>
            <a:r>
              <a:rPr lang="el-GR"/>
              <a:t>Μην μπορεί να αντιγραφεί από τους ανταγωνιστές </a:t>
            </a:r>
            <a:endParaRPr/>
          </a:p>
        </p:txBody>
      </p:sp>
      <p:pic>
        <p:nvPicPr>
          <p:cNvPr id="160" name="Google Shape;160;p7" descr="j0215564"/>
          <p:cNvPicPr preferRelativeResize="0"/>
          <p:nvPr/>
        </p:nvPicPr>
        <p:blipFill rotWithShape="1">
          <a:blip r:embed="rId3">
            <a:alphaModFix/>
          </a:blip>
          <a:srcRect/>
          <a:stretch/>
        </p:blipFill>
        <p:spPr>
          <a:xfrm>
            <a:off x="7497763" y="4708525"/>
            <a:ext cx="1374775" cy="1333500"/>
          </a:xfrm>
          <a:prstGeom prst="rect">
            <a:avLst/>
          </a:prstGeom>
          <a:noFill/>
          <a:ln>
            <a:noFill/>
          </a:ln>
        </p:spPr>
      </p:pic>
      <p:sp>
        <p:nvSpPr>
          <p:cNvPr id="161" name="Google Shape;161;p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8</a:t>
            </a:fld>
            <a:endParaRPr/>
          </a:p>
        </p:txBody>
      </p:sp>
      <p:pic>
        <p:nvPicPr>
          <p:cNvPr id="168" name="Google Shape;168;p8" descr="097"/>
          <p:cNvPicPr preferRelativeResize="0"/>
          <p:nvPr/>
        </p:nvPicPr>
        <p:blipFill rotWithShape="1">
          <a:blip r:embed="rId3">
            <a:alphaModFix/>
          </a:blip>
          <a:srcRect l="-24250" t="15451" r="-18633" b="-8296"/>
          <a:stretch/>
        </p:blipFill>
        <p:spPr>
          <a:xfrm>
            <a:off x="381000" y="1752600"/>
            <a:ext cx="8077200" cy="4764110"/>
          </a:xfrm>
          <a:prstGeom prst="rect">
            <a:avLst/>
          </a:prstGeom>
          <a:noFill/>
          <a:ln>
            <a:noFill/>
          </a:ln>
        </p:spPr>
      </p:pic>
      <p:sp>
        <p:nvSpPr>
          <p:cNvPr id="169" name="Google Shape;169;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Η σιγμοειδής καμπύλη της τεχνολογικής προόδου</a:t>
            </a:r>
            <a:endParaRPr sz="2800"/>
          </a:p>
        </p:txBody>
      </p:sp>
      <p:sp>
        <p:nvSpPr>
          <p:cNvPr id="170" name="Google Shape;170;p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None/>
            </a:pPr>
            <a:fld id="{00000000-1234-1234-1234-123412341234}" type="slidenum">
              <a:rPr lang="el-GR"/>
              <a:t>9</a:t>
            </a:fld>
            <a:endParaRPr/>
          </a:p>
        </p:txBody>
      </p:sp>
      <p:pic>
        <p:nvPicPr>
          <p:cNvPr id="177" name="Google Shape;177;p9" descr="101"/>
          <p:cNvPicPr preferRelativeResize="0"/>
          <p:nvPr/>
        </p:nvPicPr>
        <p:blipFill rotWithShape="1">
          <a:blip r:embed="rId3">
            <a:alphaModFix/>
          </a:blip>
          <a:srcRect t="11330"/>
          <a:stretch/>
        </p:blipFill>
        <p:spPr>
          <a:xfrm>
            <a:off x="1723402" y="1524000"/>
            <a:ext cx="5456238" cy="5102020"/>
          </a:xfrm>
          <a:prstGeom prst="rect">
            <a:avLst/>
          </a:prstGeom>
          <a:noFill/>
          <a:ln>
            <a:noFill/>
          </a:ln>
        </p:spPr>
      </p:pic>
      <p:sp>
        <p:nvSpPr>
          <p:cNvPr id="178" name="Google Shape;178;p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Βασικές δραστηριότητες </a:t>
            </a:r>
            <a:br>
              <a:rPr lang="el-GR" sz="2800"/>
            </a:br>
            <a:r>
              <a:rPr lang="el-GR" sz="2800"/>
              <a:t>στη διαδικασία στρατηγικής διοίκησης</a:t>
            </a:r>
            <a:endParaRPr sz="2800"/>
          </a:p>
        </p:txBody>
      </p:sp>
      <p:sp>
        <p:nvSpPr>
          <p:cNvPr id="179" name="Google Shape;179;p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theme/theme1.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Προβολή στην οθόνη (4:3)</PresentationFormat>
  <Paragraphs>355</Paragraphs>
  <Slides>44</Slides>
  <Notes>44</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44</vt:i4>
      </vt:variant>
    </vt:vector>
  </HeadingPairs>
  <TitlesOfParts>
    <vt:vector size="52" baseType="lpstr">
      <vt:lpstr>Arial</vt:lpstr>
      <vt:lpstr>Calibri</vt:lpstr>
      <vt:lpstr>Noto Sans Symbols</vt:lpstr>
      <vt:lpstr>Times New Roman</vt:lpstr>
      <vt:lpstr>Twentieth Century</vt:lpstr>
      <vt:lpstr>Median</vt:lpstr>
      <vt:lpstr>Microsoft PowerPoint 97-2003 Slide</vt:lpstr>
      <vt:lpstr>Visio.Drawing.6</vt:lpstr>
      <vt:lpstr>Καινοτομία και Επιχειρηματικότητα</vt:lpstr>
      <vt:lpstr>Στρατηγικός σχεδιασμός και τεχνολογία</vt:lpstr>
      <vt:lpstr>Στρατηγική</vt:lpstr>
      <vt:lpstr>Χαράσσοντας στρατηγική</vt:lpstr>
      <vt:lpstr>Εξωτερικές και εσωτερικές στρατηγικές αλληλεπιδράσεις</vt:lpstr>
      <vt:lpstr>Είδη ικανοτήτων</vt:lpstr>
      <vt:lpstr>Ανταγωνιστικό πλεονέκτημα</vt:lpstr>
      <vt:lpstr>Η σιγμοειδής καμπύλη της τεχνολογικής προόδου</vt:lpstr>
      <vt:lpstr>Βασικές δραστηριότητες  στη διαδικασία στρατηγικής διοίκησης</vt:lpstr>
      <vt:lpstr>Διαδικασία σχεδιασμού</vt:lpstr>
      <vt:lpstr>Δήλωση αποστολής</vt:lpstr>
      <vt:lpstr>Επίπεδα στρατηγικής</vt:lpstr>
      <vt:lpstr>Εταιρική στρατηγική</vt:lpstr>
      <vt:lpstr>Επιχειρησιακά επίπεδα στρατηγικής </vt:lpstr>
      <vt:lpstr>Παράγοντες εσωτερικού περιβάλλοντος</vt:lpstr>
      <vt:lpstr>Εξωτερικό περιβάλλον (άμεσο &amp; έμμεσο)</vt:lpstr>
      <vt:lpstr>Ανάλυση PEST-DG  - Political - Economic - Technological - Social - Demographic - Global </vt:lpstr>
      <vt:lpstr>Το διάγραμμα 5 δυνάμεων του Porter (1985): ανάλυση άμεσου εξωτερικού περιβάλλοντος</vt:lpstr>
      <vt:lpstr>Αγοραστές</vt:lpstr>
      <vt:lpstr>Προμηθευτές </vt:lpstr>
      <vt:lpstr>Νέοι ανταγωνιστές</vt:lpstr>
      <vt:lpstr>Υποκατάστατα προϊόντα (substitutes) </vt:lpstr>
      <vt:lpstr>Συμπληρωματικά προϊόντα (complementary) </vt:lpstr>
      <vt:lpstr>Η ανάλυση Δυνάμεων &amp; Αδυναμιών, Ευκαιριών &amp; Απειλών – SWOT analysis</vt:lpstr>
      <vt:lpstr>Η λογική της ανάλυσης</vt:lpstr>
      <vt:lpstr>Παρουσίαση του PowerPoint</vt:lpstr>
      <vt:lpstr>Παρουσίαση του PowerPoint</vt:lpstr>
      <vt:lpstr>Διαδικασία υλοποίησης της στρατηγικής</vt:lpstr>
      <vt:lpstr>Ανάλυση αλυσίδας αξίας</vt:lpstr>
      <vt:lpstr>Κύρια στρατηγικά ερωτήματα στη ΔΤΚ</vt:lpstr>
      <vt:lpstr>Οι 2 Στρατηγικές Ερωτήσεις  επί της καινοτομίας</vt:lpstr>
      <vt:lpstr>Κλειστή Καινοτομία</vt:lpstr>
      <vt:lpstr>Κλειστή Καινοτομία</vt:lpstr>
      <vt:lpstr>Παράδειγμα Κλειστής Καινοτομίας</vt:lpstr>
      <vt:lpstr>Πλεονεκτήματα εσωτερικής ανάπτυξης καινοτομίας</vt:lpstr>
      <vt:lpstr>Παράγοντες που αποθαρρύνουν την καινοτομία (1/2)</vt:lpstr>
      <vt:lpstr>Παράγοντες που αποθαρρύνουν την καινοτομία (2/2)</vt:lpstr>
      <vt:lpstr>Βασικές αρχές της εσωτερικής καινοτομίας</vt:lpstr>
      <vt:lpstr>Επίπεδα της οργάνωσης</vt:lpstr>
      <vt:lpstr>Διαδικασία σχεδιασμού της καινοτομίας</vt:lpstr>
      <vt:lpstr>Παράγοντες που υποβοηθούν το σχεδιασμό της καινοτομίας</vt:lpstr>
      <vt:lpstr>Παράγοντες που υποβοηθούν το σχεδιασμό της καινοτομίας (συνέχεια): Η καινοτομία απαιτεί προκλήσεις σε παγιωμένες αντιλήψεις</vt:lpstr>
      <vt:lpstr>Παράγοντες που υποβοηθούν το σχεδιασμό της καινοτομίας (συνέχεια)</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User1</dc:creator>
  <cp:lastModifiedBy>ΒΑΣΙΛΙΚΗ ΚΡΕΜΑΣΤΙΩΤΗ</cp:lastModifiedBy>
  <cp:revision>1</cp:revision>
  <dcterms:created xsi:type="dcterms:W3CDTF">2017-09-27T08:01:11Z</dcterms:created>
  <dcterms:modified xsi:type="dcterms:W3CDTF">2026-05-26T09:34:00Z</dcterms:modified>
</cp:coreProperties>
</file>