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c44PNBdSPMm+fNvFz7zm4GW7Su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
        <p:nvSpPr>
          <p:cNvPr id="206" name="Google Shape;20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7" name="Google Shape;20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
        <p:nvSpPr>
          <p:cNvPr id="215" name="Google Shape;21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6" name="Google Shape;21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
        <p:nvSpPr>
          <p:cNvPr id="233" name="Google Shape;23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4" name="Google Shape;23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
        <p:nvSpPr>
          <p:cNvPr id="242" name="Google Shape;24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3" name="Google Shape;24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
        <p:nvSpPr>
          <p:cNvPr id="264" name="Google Shape;26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5" name="Google Shape;265;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
        <p:nvSpPr>
          <p:cNvPr id="274" name="Google Shape;27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5" name="Google Shape;27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
        <p:nvSpPr>
          <p:cNvPr id="314" name="Google Shape;31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5" name="Google Shape;315;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1"/>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6" name="Google Shape;336;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blipFill rotWithShape="1">
          <a:blip r:embed="rId2">
            <a:alphaModFix/>
          </a:blip>
          <a:tile tx="0" ty="0" sx="100000" sy="100000" flip="none" algn="tl"/>
        </a:blipFill>
        <a:effectLst/>
      </p:bgPr>
    </p:bg>
    <p:spTree>
      <p:nvGrpSpPr>
        <p:cNvPr id="1" name="Shape 18"/>
        <p:cNvGrpSpPr/>
        <p:nvPr/>
      </p:nvGrpSpPr>
      <p:grpSpPr>
        <a:xfrm>
          <a:off x="0" y="0"/>
          <a:ext cx="0" cy="0"/>
          <a:chOff x="0" y="0"/>
          <a:chExt cx="0" cy="0"/>
        </a:xfrm>
      </p:grpSpPr>
      <p:sp>
        <p:nvSpPr>
          <p:cNvPr id="19" name="Google Shape;19;p37"/>
          <p:cNvSpPr txBox="1">
            <a:spLocks noGrp="1"/>
          </p:cNvSpPr>
          <p:nvPr>
            <p:ph type="body" idx="1"/>
          </p:nvPr>
        </p:nvSpPr>
        <p:spPr>
          <a:xfrm>
            <a:off x="1371600" y="2743200"/>
            <a:ext cx="7123113" cy="1673225"/>
          </a:xfrm>
          <a:prstGeom prst="rect">
            <a:avLst/>
          </a:prstGeom>
          <a:noFill/>
          <a:ln>
            <a:noFill/>
          </a:ln>
        </p:spPr>
        <p:txBody>
          <a:bodyPr spcFirstLastPara="1" wrap="square" lIns="91425" tIns="45700" rIns="91425" bIns="45700" anchor="t" anchorCtr="0">
            <a:normAutofit/>
          </a:bodyPr>
          <a:lstStyle>
            <a:lvl1pPr marL="457200" lvl="0" indent="-228600" algn="l">
              <a:spcBef>
                <a:spcPts val="700"/>
              </a:spcBef>
              <a:spcAft>
                <a:spcPts val="0"/>
              </a:spcAft>
              <a:buSzPts val="1680"/>
              <a:buNone/>
              <a:defRPr sz="2800">
                <a:solidFill>
                  <a:schemeClr val="dk2"/>
                </a:solidFill>
              </a:defRPr>
            </a:lvl1pPr>
            <a:lvl2pPr marL="914400" lvl="1" indent="-228600" algn="l">
              <a:spcBef>
                <a:spcPts val="550"/>
              </a:spcBef>
              <a:spcAft>
                <a:spcPts val="0"/>
              </a:spcAft>
              <a:buSzPts val="1260"/>
              <a:buNone/>
              <a:defRPr sz="1800">
                <a:solidFill>
                  <a:srgbClr val="888888"/>
                </a:solidFill>
              </a:defRPr>
            </a:lvl2pPr>
            <a:lvl3pPr marL="1371600" lvl="2" indent="-228600" algn="l">
              <a:spcBef>
                <a:spcPts val="500"/>
              </a:spcBef>
              <a:spcAft>
                <a:spcPts val="0"/>
              </a:spcAft>
              <a:buSzPts val="1200"/>
              <a:buNone/>
              <a:defRPr sz="1600">
                <a:solidFill>
                  <a:srgbClr val="888888"/>
                </a:solidFill>
              </a:defRPr>
            </a:lvl3pPr>
            <a:lvl4pPr marL="1828800" lvl="3" indent="-228600" algn="l">
              <a:spcBef>
                <a:spcPts val="400"/>
              </a:spcBef>
              <a:spcAft>
                <a:spcPts val="0"/>
              </a:spcAft>
              <a:buSzPts val="1050"/>
              <a:buNone/>
              <a:defRPr sz="1400">
                <a:solidFill>
                  <a:srgbClr val="888888"/>
                </a:solidFill>
              </a:defRPr>
            </a:lvl4pPr>
            <a:lvl5pPr marL="2286000" lvl="4" indent="-228600" algn="l">
              <a:spcBef>
                <a:spcPts val="400"/>
              </a:spcBef>
              <a:spcAft>
                <a:spcPts val="0"/>
              </a:spcAft>
              <a:buSzPts val="910"/>
              <a:buNone/>
              <a:defRPr sz="1400">
                <a:solidFill>
                  <a:srgbClr val="888888"/>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0" name="Google Shape;20;p37"/>
          <p:cNvSpPr/>
          <p:nvPr/>
        </p:nvSpPr>
        <p:spPr>
          <a:xfrm>
            <a:off x="0" y="1524000"/>
            <a:ext cx="9144000" cy="1143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1" name="Google Shape;21;p37"/>
          <p:cNvSpPr/>
          <p:nvPr/>
        </p:nvSpPr>
        <p:spPr>
          <a:xfrm>
            <a:off x="0" y="1600200"/>
            <a:ext cx="1295400" cy="990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2" name="Google Shape;22;p37"/>
          <p:cNvSpPr/>
          <p:nvPr/>
        </p:nvSpPr>
        <p:spPr>
          <a:xfrm>
            <a:off x="1371600" y="1600200"/>
            <a:ext cx="7772400" cy="990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3" name="Google Shape;23;p37"/>
          <p:cNvSpPr txBox="1">
            <a:spLocks noGrp="1"/>
          </p:cNvSpPr>
          <p:nvPr>
            <p:ph type="title"/>
          </p:nvPr>
        </p:nvSpPr>
        <p:spPr>
          <a:xfrm>
            <a:off x="1371600" y="1600200"/>
            <a:ext cx="76200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4400"/>
              <a:buFont typeface="Twentieth Century"/>
              <a:buNone/>
              <a:defRPr sz="4400" b="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7"/>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7"/>
          <p:cNvSpPr txBox="1">
            <a:spLocks noGrp="1"/>
          </p:cNvSpPr>
          <p:nvPr>
            <p:ph type="sldNum" idx="12"/>
          </p:nvPr>
        </p:nvSpPr>
        <p:spPr>
          <a:xfrm>
            <a:off x="0" y="1752600"/>
            <a:ext cx="1295400" cy="701676"/>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1pPr>
            <a:lvl2pPr marL="0" lvl="1"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2pPr>
            <a:lvl3pPr marL="0" lvl="2"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3pPr>
            <a:lvl4pPr marL="0" lvl="3"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4pPr>
            <a:lvl5pPr marL="0" lvl="4"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5pPr>
            <a:lvl6pPr marL="0" lvl="5"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6pPr>
            <a:lvl7pPr marL="0" lvl="6"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7pPr>
            <a:lvl8pPr marL="0" lvl="7"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8pPr>
            <a:lvl9pPr marL="0" lvl="8"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
        <p:nvSpPr>
          <p:cNvPr id="26" name="Google Shape;26;p37"/>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l-GR"/>
              <a:t>Ευάγγελος Σιώκας, Αναπληρωτής Καθηγητής ΔΕΟ</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46"/>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46"/>
          <p:cNvSpPr txBox="1">
            <a:spLocks noGrp="1"/>
          </p:cNvSpPr>
          <p:nvPr>
            <p:ph type="body" idx="1"/>
          </p:nvPr>
        </p:nvSpPr>
        <p:spPr>
          <a:xfrm rot="5400000">
            <a:off x="2426208" y="-213360"/>
            <a:ext cx="4526280" cy="81534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8" name="Google Shape;88;p46"/>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6"/>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l-GR"/>
              <a:t>Ευάγγελος Σιώκας, Αναπληρωτής Καθηγητής ΔΕΟ</a:t>
            </a:r>
            <a:endParaRPr/>
          </a:p>
        </p:txBody>
      </p:sp>
      <p:sp>
        <p:nvSpPr>
          <p:cNvPr id="90" name="Google Shape;90;p46"/>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bg>
      <p:bgPr>
        <a:solidFill>
          <a:schemeClr val="lt1"/>
        </a:solidFill>
        <a:effectLst/>
      </p:bgPr>
    </p:bg>
    <p:spTree>
      <p:nvGrpSpPr>
        <p:cNvPr id="1" name="Shape 91"/>
        <p:cNvGrpSpPr/>
        <p:nvPr/>
      </p:nvGrpSpPr>
      <p:grpSpPr>
        <a:xfrm>
          <a:off x="0" y="0"/>
          <a:ext cx="0" cy="0"/>
          <a:chOff x="0" y="0"/>
          <a:chExt cx="0" cy="0"/>
        </a:xfrm>
      </p:grpSpPr>
      <p:sp>
        <p:nvSpPr>
          <p:cNvPr id="92" name="Google Shape;92;p47"/>
          <p:cNvSpPr txBox="1">
            <a:spLocks noGrp="1"/>
          </p:cNvSpPr>
          <p:nvPr>
            <p:ph type="title"/>
          </p:nvPr>
        </p:nvSpPr>
        <p:spPr>
          <a:xfrm rot="5400000">
            <a:off x="4823619" y="2339182"/>
            <a:ext cx="5516563"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47"/>
          <p:cNvSpPr txBox="1">
            <a:spLocks noGrp="1"/>
          </p:cNvSpPr>
          <p:nvPr>
            <p:ph type="body" idx="1"/>
          </p:nvPr>
        </p:nvSpPr>
        <p:spPr>
          <a:xfrm rot="5400000">
            <a:off x="480218" y="586582"/>
            <a:ext cx="5516564" cy="55626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4" name="Google Shape;94;p47"/>
          <p:cNvSpPr txBox="1">
            <a:spLocks noGrp="1"/>
          </p:cNvSpPr>
          <p:nvPr>
            <p:ph type="dt" idx="10"/>
          </p:nvPr>
        </p:nvSpPr>
        <p:spPr>
          <a:xfrm>
            <a:off x="6553200" y="6248402"/>
            <a:ext cx="2209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47"/>
          <p:cNvSpPr txBox="1">
            <a:spLocks noGrp="1"/>
          </p:cNvSpPr>
          <p:nvPr>
            <p:ph type="ftr" idx="11"/>
          </p:nvPr>
        </p:nvSpPr>
        <p:spPr>
          <a:xfrm>
            <a:off x="457201" y="6248207"/>
            <a:ext cx="55734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l-GR"/>
              <a:t>Ευάγγελος Σιώκας, Αναπληρωτής Καθηγητής ΔΕΟ</a:t>
            </a:r>
            <a:endParaRPr/>
          </a:p>
        </p:txBody>
      </p:sp>
      <p:sp>
        <p:nvSpPr>
          <p:cNvPr id="96" name="Google Shape;96;p47"/>
          <p:cNvSpPr/>
          <p:nvPr/>
        </p:nvSpPr>
        <p:spPr>
          <a:xfrm>
            <a:off x="6096318" y="0"/>
            <a:ext cx="32004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97" name="Google Shape;97;p47"/>
          <p:cNvSpPr/>
          <p:nvPr/>
        </p:nvSpPr>
        <p:spPr>
          <a:xfrm>
            <a:off x="6142038" y="609600"/>
            <a:ext cx="228600" cy="6248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98" name="Google Shape;98;p47"/>
          <p:cNvSpPr/>
          <p:nvPr/>
        </p:nvSpPr>
        <p:spPr>
          <a:xfrm>
            <a:off x="6142038" y="0"/>
            <a:ext cx="228600" cy="533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99" name="Google Shape;99;p47"/>
          <p:cNvSpPr txBox="1">
            <a:spLocks noGrp="1"/>
          </p:cNvSpPr>
          <p:nvPr>
            <p:ph type="sldNum" idx="12"/>
          </p:nvPr>
        </p:nvSpPr>
        <p:spPr>
          <a:xfrm rot="5400000">
            <a:off x="5989638" y="144462"/>
            <a:ext cx="5334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8"/>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l-GR"/>
              <a:t>Ευάγγελος Σιώκας, Αναπληρωτής Καθηγητής ΔΕΟ</a:t>
            </a:r>
            <a:endParaRPr/>
          </a:p>
        </p:txBody>
      </p:sp>
      <p:sp>
        <p:nvSpPr>
          <p:cNvPr id="31" name="Google Shape;31;p38"/>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1pPr>
            <a:lvl2pPr marL="0" lvl="1"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2pPr>
            <a:lvl3pPr marL="0" lvl="2"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3pPr>
            <a:lvl4pPr marL="0" lvl="3"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4pPr>
            <a:lvl5pPr marL="0" lvl="4"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5pPr>
            <a:lvl6pPr marL="0" lvl="5"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6pPr>
            <a:lvl7pPr marL="0" lvl="6"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7pPr>
            <a:lvl8pPr marL="0" lvl="7"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8pPr>
            <a:lvl9pPr marL="0" lvl="8"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
        <p:nvSpPr>
          <p:cNvPr id="32" name="Google Shape;32;p38"/>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9"/>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l-GR"/>
              <a:t>Ευάγγελος Σιώκας, Αναπληρωτής Καθηγητής ΔΕΟ</a:t>
            </a:r>
            <a:endParaRPr/>
          </a:p>
        </p:txBody>
      </p:sp>
      <p:sp>
        <p:nvSpPr>
          <p:cNvPr id="37" name="Google Shape;37;p39"/>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400" b="1">
                <a:solidFill>
                  <a:srgbClr val="FFFFFF"/>
                </a:solidFill>
                <a:latin typeface="Twentieth Century"/>
                <a:ea typeface="Twentieth Century"/>
                <a:cs typeface="Twentieth Century"/>
                <a:sym typeface="Twentieth Century"/>
              </a:defRPr>
            </a:lvl1pPr>
            <a:lvl2pPr marL="0" lvl="1" indent="0" algn="ctr">
              <a:spcBef>
                <a:spcPts val="0"/>
              </a:spcBef>
              <a:buNone/>
              <a:defRPr sz="1400" b="1">
                <a:solidFill>
                  <a:srgbClr val="FFFFFF"/>
                </a:solidFill>
                <a:latin typeface="Twentieth Century"/>
                <a:ea typeface="Twentieth Century"/>
                <a:cs typeface="Twentieth Century"/>
                <a:sym typeface="Twentieth Century"/>
              </a:defRPr>
            </a:lvl2pPr>
            <a:lvl3pPr marL="0" lvl="2" indent="0" algn="ctr">
              <a:spcBef>
                <a:spcPts val="0"/>
              </a:spcBef>
              <a:buNone/>
              <a:defRPr sz="1400" b="1">
                <a:solidFill>
                  <a:srgbClr val="FFFFFF"/>
                </a:solidFill>
                <a:latin typeface="Twentieth Century"/>
                <a:ea typeface="Twentieth Century"/>
                <a:cs typeface="Twentieth Century"/>
                <a:sym typeface="Twentieth Century"/>
              </a:defRPr>
            </a:lvl3pPr>
            <a:lvl4pPr marL="0" lvl="3" indent="0" algn="ctr">
              <a:spcBef>
                <a:spcPts val="0"/>
              </a:spcBef>
              <a:buNone/>
              <a:defRPr sz="1400" b="1">
                <a:solidFill>
                  <a:srgbClr val="FFFFFF"/>
                </a:solidFill>
                <a:latin typeface="Twentieth Century"/>
                <a:ea typeface="Twentieth Century"/>
                <a:cs typeface="Twentieth Century"/>
                <a:sym typeface="Twentieth Century"/>
              </a:defRPr>
            </a:lvl4pPr>
            <a:lvl5pPr marL="0" lvl="4" indent="0" algn="ctr">
              <a:spcBef>
                <a:spcPts val="0"/>
              </a:spcBef>
              <a:buNone/>
              <a:defRPr sz="1400" b="1">
                <a:solidFill>
                  <a:srgbClr val="FFFFFF"/>
                </a:solidFill>
                <a:latin typeface="Twentieth Century"/>
                <a:ea typeface="Twentieth Century"/>
                <a:cs typeface="Twentieth Century"/>
                <a:sym typeface="Twentieth Century"/>
              </a:defRPr>
            </a:lvl5pPr>
            <a:lvl6pPr marL="0" lvl="5" indent="0" algn="ctr">
              <a:spcBef>
                <a:spcPts val="0"/>
              </a:spcBef>
              <a:buNone/>
              <a:defRPr sz="1400" b="1">
                <a:solidFill>
                  <a:srgbClr val="FFFFFF"/>
                </a:solidFill>
                <a:latin typeface="Twentieth Century"/>
                <a:ea typeface="Twentieth Century"/>
                <a:cs typeface="Twentieth Century"/>
                <a:sym typeface="Twentieth Century"/>
              </a:defRPr>
            </a:lvl6pPr>
            <a:lvl7pPr marL="0" lvl="6" indent="0" algn="ctr">
              <a:spcBef>
                <a:spcPts val="0"/>
              </a:spcBef>
              <a:buNone/>
              <a:defRPr sz="1400" b="1">
                <a:solidFill>
                  <a:srgbClr val="FFFFFF"/>
                </a:solidFill>
                <a:latin typeface="Twentieth Century"/>
                <a:ea typeface="Twentieth Century"/>
                <a:cs typeface="Twentieth Century"/>
                <a:sym typeface="Twentieth Century"/>
              </a:defRPr>
            </a:lvl7pPr>
            <a:lvl8pPr marL="0" lvl="7" indent="0" algn="ctr">
              <a:spcBef>
                <a:spcPts val="0"/>
              </a:spcBef>
              <a:buNone/>
              <a:defRPr sz="1400" b="1">
                <a:solidFill>
                  <a:srgbClr val="FFFFFF"/>
                </a:solidFill>
                <a:latin typeface="Twentieth Century"/>
                <a:ea typeface="Twentieth Century"/>
                <a:cs typeface="Twentieth Century"/>
                <a:sym typeface="Twentieth Century"/>
              </a:defRPr>
            </a:lvl8pPr>
            <a:lvl9pPr marL="0" lvl="8" indent="0" algn="ctr">
              <a:spcBef>
                <a:spcPts val="0"/>
              </a:spcBef>
              <a:buNone/>
              <a:defRPr sz="1400" b="1">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40"/>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0"/>
          <p:cNvSpPr txBox="1">
            <a:spLocks noGrp="1"/>
          </p:cNvSpPr>
          <p:nvPr>
            <p:ph type="body" idx="1"/>
          </p:nvPr>
        </p:nvSpPr>
        <p:spPr>
          <a:xfrm>
            <a:off x="609600" y="1589567"/>
            <a:ext cx="3886200" cy="45720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1" name="Google Shape;41;p40"/>
          <p:cNvSpPr txBox="1">
            <a:spLocks noGrp="1"/>
          </p:cNvSpPr>
          <p:nvPr>
            <p:ph type="body" idx="2"/>
          </p:nvPr>
        </p:nvSpPr>
        <p:spPr>
          <a:xfrm>
            <a:off x="4844901" y="1589567"/>
            <a:ext cx="3886200" cy="45720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2" name="Google Shape;42;p40"/>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0"/>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t>‹#›</a:t>
            </a:fld>
            <a:endParaRPr/>
          </a:p>
        </p:txBody>
      </p:sp>
      <p:sp>
        <p:nvSpPr>
          <p:cNvPr id="44" name="Google Shape;44;p40"/>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l-GR"/>
              <a:t>Ευάγγελος Σιώκας, Αναπληρωτής Καθηγητής ΔΕΟ</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45"/>
        <p:cNvGrpSpPr/>
        <p:nvPr/>
      </p:nvGrpSpPr>
      <p:grpSpPr>
        <a:xfrm>
          <a:off x="0" y="0"/>
          <a:ext cx="0" cy="0"/>
          <a:chOff x="0" y="0"/>
          <a:chExt cx="0" cy="0"/>
        </a:xfrm>
      </p:grpSpPr>
      <p:sp>
        <p:nvSpPr>
          <p:cNvPr id="46" name="Google Shape;46;p41"/>
          <p:cNvSpPr/>
          <p:nvPr/>
        </p:nvSpPr>
        <p:spPr>
          <a:xfrm>
            <a:off x="0" y="5971032"/>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47" name="Google Shape;47;p41"/>
          <p:cNvSpPr/>
          <p:nvPr/>
        </p:nvSpPr>
        <p:spPr>
          <a:xfrm>
            <a:off x="-9144" y="6053328"/>
            <a:ext cx="2249424" cy="7132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48" name="Google Shape;48;p41"/>
          <p:cNvSpPr/>
          <p:nvPr/>
        </p:nvSpPr>
        <p:spPr>
          <a:xfrm>
            <a:off x="2359152" y="6044184"/>
            <a:ext cx="6784848"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49" name="Google Shape;49;p41"/>
          <p:cNvSpPr txBox="1">
            <a:spLocks noGrp="1"/>
          </p:cNvSpPr>
          <p:nvPr>
            <p:ph type="ctrTitle"/>
          </p:nvPr>
        </p:nvSpPr>
        <p:spPr>
          <a:xfrm>
            <a:off x="2362200" y="4038600"/>
            <a:ext cx="6477000" cy="182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4400"/>
              <a:buFont typeface="Twentieth Century"/>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41"/>
          <p:cNvSpPr txBox="1">
            <a:spLocks noGrp="1"/>
          </p:cNvSpPr>
          <p:nvPr>
            <p:ph type="subTitle" idx="1"/>
          </p:nvPr>
        </p:nvSpPr>
        <p:spPr>
          <a:xfrm>
            <a:off x="2362200" y="6050037"/>
            <a:ext cx="6705600" cy="685800"/>
          </a:xfrm>
          <a:prstGeom prst="rect">
            <a:avLst/>
          </a:prstGeom>
          <a:noFill/>
          <a:ln>
            <a:noFill/>
          </a:ln>
        </p:spPr>
        <p:txBody>
          <a:bodyPr spcFirstLastPara="1" wrap="square" lIns="91425" tIns="45700" rIns="91425" bIns="45700" anchor="ctr" anchorCtr="0">
            <a:normAutofit/>
          </a:bodyPr>
          <a:lstStyle>
            <a:lvl1pPr lvl="0" algn="l">
              <a:spcBef>
                <a:spcPts val="700"/>
              </a:spcBef>
              <a:spcAft>
                <a:spcPts val="0"/>
              </a:spcAft>
              <a:buSzPts val="1560"/>
              <a:buNone/>
              <a:defRPr sz="2600">
                <a:solidFill>
                  <a:srgbClr val="FFFFFF"/>
                </a:solidFill>
              </a:defRPr>
            </a:lvl1pPr>
            <a:lvl2pPr lvl="1" algn="ctr">
              <a:spcBef>
                <a:spcPts val="550"/>
              </a:spcBef>
              <a:spcAft>
                <a:spcPts val="0"/>
              </a:spcAft>
              <a:buSzPts val="1260"/>
              <a:buNone/>
              <a:defRPr/>
            </a:lvl2pPr>
            <a:lvl3pPr lvl="2" algn="ctr">
              <a:spcBef>
                <a:spcPts val="500"/>
              </a:spcBef>
              <a:spcAft>
                <a:spcPts val="0"/>
              </a:spcAft>
              <a:buSzPts val="1350"/>
              <a:buNone/>
              <a:defRPr/>
            </a:lvl3pPr>
            <a:lvl4pPr lvl="3" algn="ctr">
              <a:spcBef>
                <a:spcPts val="400"/>
              </a:spcBef>
              <a:spcAft>
                <a:spcPts val="0"/>
              </a:spcAft>
              <a:buSzPts val="1350"/>
              <a:buNone/>
              <a:defRPr/>
            </a:lvl4pPr>
            <a:lvl5pPr lvl="4" algn="ctr">
              <a:spcBef>
                <a:spcPts val="400"/>
              </a:spcBef>
              <a:spcAft>
                <a:spcPts val="0"/>
              </a:spcAft>
              <a:buSzPts val="117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1" name="Google Shape;51;p41"/>
          <p:cNvSpPr txBox="1">
            <a:spLocks noGrp="1"/>
          </p:cNvSpPr>
          <p:nvPr>
            <p:ph type="dt" idx="10"/>
          </p:nvPr>
        </p:nvSpPr>
        <p:spPr>
          <a:xfrm>
            <a:off x="76200" y="6068699"/>
            <a:ext cx="2057400" cy="685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2085393" y="236538"/>
            <a:ext cx="586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l-GR"/>
              <a:t>Ευάγγελος Σιώκας, Αναπληρωτής Καθηγητής ΔΕΟ</a:t>
            </a:r>
            <a:endParaRPr/>
          </a:p>
        </p:txBody>
      </p:sp>
      <p:sp>
        <p:nvSpPr>
          <p:cNvPr id="53" name="Google Shape;53;p41"/>
          <p:cNvSpPr txBox="1">
            <a:spLocks noGrp="1"/>
          </p:cNvSpPr>
          <p:nvPr>
            <p:ph type="sldNum" idx="12"/>
          </p:nvPr>
        </p:nvSpPr>
        <p:spPr>
          <a:xfrm>
            <a:off x="8001000" y="228600"/>
            <a:ext cx="838200" cy="381000"/>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400" b="1">
                <a:solidFill>
                  <a:schemeClr val="lt2"/>
                </a:solidFill>
                <a:latin typeface="Twentieth Century"/>
                <a:ea typeface="Twentieth Century"/>
                <a:cs typeface="Twentieth Century"/>
                <a:sym typeface="Twentieth Century"/>
              </a:defRPr>
            </a:lvl1pPr>
            <a:lvl2pPr marL="0" lvl="1" indent="0" algn="ctr">
              <a:spcBef>
                <a:spcPts val="0"/>
              </a:spcBef>
              <a:buNone/>
              <a:defRPr sz="1400" b="1">
                <a:solidFill>
                  <a:schemeClr val="lt2"/>
                </a:solidFill>
                <a:latin typeface="Twentieth Century"/>
                <a:ea typeface="Twentieth Century"/>
                <a:cs typeface="Twentieth Century"/>
                <a:sym typeface="Twentieth Century"/>
              </a:defRPr>
            </a:lvl2pPr>
            <a:lvl3pPr marL="0" lvl="2" indent="0" algn="ctr">
              <a:spcBef>
                <a:spcPts val="0"/>
              </a:spcBef>
              <a:buNone/>
              <a:defRPr sz="1400" b="1">
                <a:solidFill>
                  <a:schemeClr val="lt2"/>
                </a:solidFill>
                <a:latin typeface="Twentieth Century"/>
                <a:ea typeface="Twentieth Century"/>
                <a:cs typeface="Twentieth Century"/>
                <a:sym typeface="Twentieth Century"/>
              </a:defRPr>
            </a:lvl3pPr>
            <a:lvl4pPr marL="0" lvl="3" indent="0" algn="ctr">
              <a:spcBef>
                <a:spcPts val="0"/>
              </a:spcBef>
              <a:buNone/>
              <a:defRPr sz="1400" b="1">
                <a:solidFill>
                  <a:schemeClr val="lt2"/>
                </a:solidFill>
                <a:latin typeface="Twentieth Century"/>
                <a:ea typeface="Twentieth Century"/>
                <a:cs typeface="Twentieth Century"/>
                <a:sym typeface="Twentieth Century"/>
              </a:defRPr>
            </a:lvl4pPr>
            <a:lvl5pPr marL="0" lvl="4" indent="0" algn="ctr">
              <a:spcBef>
                <a:spcPts val="0"/>
              </a:spcBef>
              <a:buNone/>
              <a:defRPr sz="1400" b="1">
                <a:solidFill>
                  <a:schemeClr val="lt2"/>
                </a:solidFill>
                <a:latin typeface="Twentieth Century"/>
                <a:ea typeface="Twentieth Century"/>
                <a:cs typeface="Twentieth Century"/>
                <a:sym typeface="Twentieth Century"/>
              </a:defRPr>
            </a:lvl5pPr>
            <a:lvl6pPr marL="0" lvl="5" indent="0" algn="ctr">
              <a:spcBef>
                <a:spcPts val="0"/>
              </a:spcBef>
              <a:buNone/>
              <a:defRPr sz="1400" b="1">
                <a:solidFill>
                  <a:schemeClr val="lt2"/>
                </a:solidFill>
                <a:latin typeface="Twentieth Century"/>
                <a:ea typeface="Twentieth Century"/>
                <a:cs typeface="Twentieth Century"/>
                <a:sym typeface="Twentieth Century"/>
              </a:defRPr>
            </a:lvl6pPr>
            <a:lvl7pPr marL="0" lvl="6" indent="0" algn="ctr">
              <a:spcBef>
                <a:spcPts val="0"/>
              </a:spcBef>
              <a:buNone/>
              <a:defRPr sz="1400" b="1">
                <a:solidFill>
                  <a:schemeClr val="lt2"/>
                </a:solidFill>
                <a:latin typeface="Twentieth Century"/>
                <a:ea typeface="Twentieth Century"/>
                <a:cs typeface="Twentieth Century"/>
                <a:sym typeface="Twentieth Century"/>
              </a:defRPr>
            </a:lvl7pPr>
            <a:lvl8pPr marL="0" lvl="7" indent="0" algn="ctr">
              <a:spcBef>
                <a:spcPts val="0"/>
              </a:spcBef>
              <a:buNone/>
              <a:defRPr sz="1400" b="1">
                <a:solidFill>
                  <a:schemeClr val="lt2"/>
                </a:solidFill>
                <a:latin typeface="Twentieth Century"/>
                <a:ea typeface="Twentieth Century"/>
                <a:cs typeface="Twentieth Century"/>
                <a:sym typeface="Twentieth Century"/>
              </a:defRPr>
            </a:lvl8pPr>
            <a:lvl9pPr marL="0" lvl="8" indent="0" algn="ctr">
              <a:spcBef>
                <a:spcPts val="0"/>
              </a:spcBef>
              <a:buNone/>
              <a:defRPr sz="1400" b="1">
                <a:solidFill>
                  <a:schemeClr val="lt2"/>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533400" y="273050"/>
            <a:ext cx="8153400" cy="869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609600" y="2438400"/>
            <a:ext cx="3886200" cy="35814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7" name="Google Shape;57;p42"/>
          <p:cNvSpPr txBox="1">
            <a:spLocks noGrp="1"/>
          </p:cNvSpPr>
          <p:nvPr>
            <p:ph type="body" idx="2"/>
          </p:nvPr>
        </p:nvSpPr>
        <p:spPr>
          <a:xfrm>
            <a:off x="4800600" y="2438400"/>
            <a:ext cx="3886200" cy="35814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8" name="Google Shape;58;p42"/>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2"/>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t>‹#›</a:t>
            </a:fld>
            <a:endParaRPr/>
          </a:p>
        </p:txBody>
      </p:sp>
      <p:sp>
        <p:nvSpPr>
          <p:cNvPr id="60" name="Google Shape;60;p42"/>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l-GR"/>
              <a:t>Ευάγγελος Σιώκας, Αναπληρωτής Καθηγητής ΔΕΟ</a:t>
            </a:r>
            <a:endParaRPr/>
          </a:p>
        </p:txBody>
      </p:sp>
      <p:sp>
        <p:nvSpPr>
          <p:cNvPr id="61" name="Google Shape;61;p42"/>
          <p:cNvSpPr txBox="1">
            <a:spLocks noGrp="1"/>
          </p:cNvSpPr>
          <p:nvPr>
            <p:ph type="body" idx="3"/>
          </p:nvPr>
        </p:nvSpPr>
        <p:spPr>
          <a:xfrm>
            <a:off x="609600" y="1752600"/>
            <a:ext cx="3886200" cy="640080"/>
          </a:xfrm>
          <a:prstGeom prst="rect">
            <a:avLst/>
          </a:prstGeom>
          <a:solidFill>
            <a:schemeClr val="accent2"/>
          </a:solidFill>
          <a:ln>
            <a:noFill/>
          </a:ln>
        </p:spPr>
        <p:txBody>
          <a:bodyPr spcFirstLastPara="1" wrap="square" lIns="91425" tIns="45700" rIns="91425" bIns="45700" anchor="ctr" anchorCtr="0">
            <a:normAutofit/>
          </a:bodyPr>
          <a:lstStyle>
            <a:lvl1pPr marL="457200" lvl="0" indent="-228600" algn="l">
              <a:spcBef>
                <a:spcPts val="700"/>
              </a:spcBef>
              <a:spcAft>
                <a:spcPts val="0"/>
              </a:spcAft>
              <a:buSzPts val="1200"/>
              <a:buFont typeface="Twentieth Century"/>
              <a:buNone/>
              <a:defRPr sz="2000" b="1">
                <a:solidFill>
                  <a:srgbClr val="FFFFFF"/>
                </a:solidFill>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42"/>
          <p:cNvSpPr txBox="1">
            <a:spLocks noGrp="1"/>
          </p:cNvSpPr>
          <p:nvPr>
            <p:ph type="body" idx="4"/>
          </p:nvPr>
        </p:nvSpPr>
        <p:spPr>
          <a:xfrm>
            <a:off x="4800600" y="1752600"/>
            <a:ext cx="3886200" cy="640080"/>
          </a:xfrm>
          <a:prstGeom prst="rect">
            <a:avLst/>
          </a:prstGeom>
          <a:solidFill>
            <a:schemeClr val="accent4"/>
          </a:solidFill>
          <a:ln>
            <a:noFill/>
          </a:ln>
        </p:spPr>
        <p:txBody>
          <a:bodyPr spcFirstLastPara="1" wrap="square" lIns="91425" tIns="45700" rIns="91425" bIns="45700" anchor="ctr" anchorCtr="0">
            <a:normAutofit/>
          </a:bodyPr>
          <a:lstStyle>
            <a:lvl1pPr marL="457200" lvl="0" indent="-228600" algn="l">
              <a:spcBef>
                <a:spcPts val="700"/>
              </a:spcBef>
              <a:spcAft>
                <a:spcPts val="0"/>
              </a:spcAft>
              <a:buSzPts val="1200"/>
              <a:buFont typeface="Twentieth Century"/>
              <a:buNone/>
              <a:defRPr sz="2000" b="1">
                <a:solidFill>
                  <a:srgbClr val="FFFFFF"/>
                </a:solidFill>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3"/>
        <p:cNvGrpSpPr/>
        <p:nvPr/>
      </p:nvGrpSpPr>
      <p:grpSpPr>
        <a:xfrm>
          <a:off x="0" y="0"/>
          <a:ext cx="0" cy="0"/>
          <a:chOff x="0" y="0"/>
          <a:chExt cx="0" cy="0"/>
        </a:xfrm>
      </p:grpSpPr>
      <p:sp>
        <p:nvSpPr>
          <p:cNvPr id="64" name="Google Shape;64;p43"/>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3"/>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l-GR"/>
              <a:t>Ευάγγελος Σιώκας, Αναπληρωτής Καθηγητής ΔΕΟ</a:t>
            </a:r>
            <a:endParaRPr/>
          </a:p>
        </p:txBody>
      </p:sp>
      <p:sp>
        <p:nvSpPr>
          <p:cNvPr id="66" name="Google Shape;66;p43"/>
          <p:cNvSpPr txBox="1">
            <a:spLocks noGrp="1"/>
          </p:cNvSpPr>
          <p:nvPr>
            <p:ph type="sldNum" idx="12"/>
          </p:nvPr>
        </p:nvSpPr>
        <p:spPr>
          <a:xfrm>
            <a:off x="0" y="6248400"/>
            <a:ext cx="533400" cy="381000"/>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400" b="1">
                <a:solidFill>
                  <a:schemeClr val="dk2"/>
                </a:solidFill>
                <a:latin typeface="Twentieth Century"/>
                <a:ea typeface="Twentieth Century"/>
                <a:cs typeface="Twentieth Century"/>
                <a:sym typeface="Twentieth Century"/>
              </a:defRPr>
            </a:lvl1pPr>
            <a:lvl2pPr marL="0" lvl="1" indent="0" algn="ctr">
              <a:spcBef>
                <a:spcPts val="0"/>
              </a:spcBef>
              <a:buNone/>
              <a:defRPr sz="1400" b="1">
                <a:solidFill>
                  <a:schemeClr val="dk2"/>
                </a:solidFill>
                <a:latin typeface="Twentieth Century"/>
                <a:ea typeface="Twentieth Century"/>
                <a:cs typeface="Twentieth Century"/>
                <a:sym typeface="Twentieth Century"/>
              </a:defRPr>
            </a:lvl2pPr>
            <a:lvl3pPr marL="0" lvl="2" indent="0" algn="ctr">
              <a:spcBef>
                <a:spcPts val="0"/>
              </a:spcBef>
              <a:buNone/>
              <a:defRPr sz="1400" b="1">
                <a:solidFill>
                  <a:schemeClr val="dk2"/>
                </a:solidFill>
                <a:latin typeface="Twentieth Century"/>
                <a:ea typeface="Twentieth Century"/>
                <a:cs typeface="Twentieth Century"/>
                <a:sym typeface="Twentieth Century"/>
              </a:defRPr>
            </a:lvl3pPr>
            <a:lvl4pPr marL="0" lvl="3" indent="0" algn="ctr">
              <a:spcBef>
                <a:spcPts val="0"/>
              </a:spcBef>
              <a:buNone/>
              <a:defRPr sz="1400" b="1">
                <a:solidFill>
                  <a:schemeClr val="dk2"/>
                </a:solidFill>
                <a:latin typeface="Twentieth Century"/>
                <a:ea typeface="Twentieth Century"/>
                <a:cs typeface="Twentieth Century"/>
                <a:sym typeface="Twentieth Century"/>
              </a:defRPr>
            </a:lvl4pPr>
            <a:lvl5pPr marL="0" lvl="4" indent="0" algn="ctr">
              <a:spcBef>
                <a:spcPts val="0"/>
              </a:spcBef>
              <a:buNone/>
              <a:defRPr sz="1400" b="1">
                <a:solidFill>
                  <a:schemeClr val="dk2"/>
                </a:solidFill>
                <a:latin typeface="Twentieth Century"/>
                <a:ea typeface="Twentieth Century"/>
                <a:cs typeface="Twentieth Century"/>
                <a:sym typeface="Twentieth Century"/>
              </a:defRPr>
            </a:lvl5pPr>
            <a:lvl6pPr marL="0" lvl="5" indent="0" algn="ctr">
              <a:spcBef>
                <a:spcPts val="0"/>
              </a:spcBef>
              <a:buNone/>
              <a:defRPr sz="1400" b="1">
                <a:solidFill>
                  <a:schemeClr val="dk2"/>
                </a:solidFill>
                <a:latin typeface="Twentieth Century"/>
                <a:ea typeface="Twentieth Century"/>
                <a:cs typeface="Twentieth Century"/>
                <a:sym typeface="Twentieth Century"/>
              </a:defRPr>
            </a:lvl6pPr>
            <a:lvl7pPr marL="0" lvl="6" indent="0" algn="ctr">
              <a:spcBef>
                <a:spcPts val="0"/>
              </a:spcBef>
              <a:buNone/>
              <a:defRPr sz="1400" b="1">
                <a:solidFill>
                  <a:schemeClr val="dk2"/>
                </a:solidFill>
                <a:latin typeface="Twentieth Century"/>
                <a:ea typeface="Twentieth Century"/>
                <a:cs typeface="Twentieth Century"/>
                <a:sym typeface="Twentieth Century"/>
              </a:defRPr>
            </a:lvl7pPr>
            <a:lvl8pPr marL="0" lvl="7" indent="0" algn="ctr">
              <a:spcBef>
                <a:spcPts val="0"/>
              </a:spcBef>
              <a:buNone/>
              <a:defRPr sz="1400" b="1">
                <a:solidFill>
                  <a:schemeClr val="dk2"/>
                </a:solidFill>
                <a:latin typeface="Twentieth Century"/>
                <a:ea typeface="Twentieth Century"/>
                <a:cs typeface="Twentieth Century"/>
                <a:sym typeface="Twentieth Century"/>
              </a:defRPr>
            </a:lvl8pPr>
            <a:lvl9pPr marL="0" lvl="8" indent="0" algn="ctr">
              <a:spcBef>
                <a:spcPts val="0"/>
              </a:spcBef>
              <a:buNone/>
              <a:defRPr sz="1400" b="1">
                <a:solidFill>
                  <a:schemeClr val="dk2"/>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44"/>
          <p:cNvSpPr txBox="1">
            <a:spLocks noGrp="1"/>
          </p:cNvSpPr>
          <p:nvPr>
            <p:ph type="title"/>
          </p:nvPr>
        </p:nvSpPr>
        <p:spPr>
          <a:xfrm>
            <a:off x="609600" y="273050"/>
            <a:ext cx="8077200" cy="869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400"/>
              <a:buFont typeface="Twentieth Century"/>
              <a:buNone/>
              <a:defRPr sz="4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4"/>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4"/>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l-GR"/>
              <a:t>Ευάγγελος Σιώκας, Αναπληρωτής Καθηγητής ΔΕΟ</a:t>
            </a:r>
            <a:endParaRPr/>
          </a:p>
        </p:txBody>
      </p:sp>
      <p:sp>
        <p:nvSpPr>
          <p:cNvPr id="71" name="Google Shape;71;p44"/>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400" b="1">
                <a:solidFill>
                  <a:srgbClr val="FFFFFF"/>
                </a:solidFill>
                <a:latin typeface="Twentieth Century"/>
                <a:ea typeface="Twentieth Century"/>
                <a:cs typeface="Twentieth Century"/>
                <a:sym typeface="Twentieth Century"/>
              </a:defRPr>
            </a:lvl1pPr>
            <a:lvl2pPr marL="0" lvl="1" indent="0" algn="ctr">
              <a:spcBef>
                <a:spcPts val="0"/>
              </a:spcBef>
              <a:buNone/>
              <a:defRPr sz="1400" b="1">
                <a:solidFill>
                  <a:srgbClr val="FFFFFF"/>
                </a:solidFill>
                <a:latin typeface="Twentieth Century"/>
                <a:ea typeface="Twentieth Century"/>
                <a:cs typeface="Twentieth Century"/>
                <a:sym typeface="Twentieth Century"/>
              </a:defRPr>
            </a:lvl2pPr>
            <a:lvl3pPr marL="0" lvl="2" indent="0" algn="ctr">
              <a:spcBef>
                <a:spcPts val="0"/>
              </a:spcBef>
              <a:buNone/>
              <a:defRPr sz="1400" b="1">
                <a:solidFill>
                  <a:srgbClr val="FFFFFF"/>
                </a:solidFill>
                <a:latin typeface="Twentieth Century"/>
                <a:ea typeface="Twentieth Century"/>
                <a:cs typeface="Twentieth Century"/>
                <a:sym typeface="Twentieth Century"/>
              </a:defRPr>
            </a:lvl3pPr>
            <a:lvl4pPr marL="0" lvl="3" indent="0" algn="ctr">
              <a:spcBef>
                <a:spcPts val="0"/>
              </a:spcBef>
              <a:buNone/>
              <a:defRPr sz="1400" b="1">
                <a:solidFill>
                  <a:srgbClr val="FFFFFF"/>
                </a:solidFill>
                <a:latin typeface="Twentieth Century"/>
                <a:ea typeface="Twentieth Century"/>
                <a:cs typeface="Twentieth Century"/>
                <a:sym typeface="Twentieth Century"/>
              </a:defRPr>
            </a:lvl4pPr>
            <a:lvl5pPr marL="0" lvl="4" indent="0" algn="ctr">
              <a:spcBef>
                <a:spcPts val="0"/>
              </a:spcBef>
              <a:buNone/>
              <a:defRPr sz="1400" b="1">
                <a:solidFill>
                  <a:srgbClr val="FFFFFF"/>
                </a:solidFill>
                <a:latin typeface="Twentieth Century"/>
                <a:ea typeface="Twentieth Century"/>
                <a:cs typeface="Twentieth Century"/>
                <a:sym typeface="Twentieth Century"/>
              </a:defRPr>
            </a:lvl5pPr>
            <a:lvl6pPr marL="0" lvl="5" indent="0" algn="ctr">
              <a:spcBef>
                <a:spcPts val="0"/>
              </a:spcBef>
              <a:buNone/>
              <a:defRPr sz="1400" b="1">
                <a:solidFill>
                  <a:srgbClr val="FFFFFF"/>
                </a:solidFill>
                <a:latin typeface="Twentieth Century"/>
                <a:ea typeface="Twentieth Century"/>
                <a:cs typeface="Twentieth Century"/>
                <a:sym typeface="Twentieth Century"/>
              </a:defRPr>
            </a:lvl6pPr>
            <a:lvl7pPr marL="0" lvl="6" indent="0" algn="ctr">
              <a:spcBef>
                <a:spcPts val="0"/>
              </a:spcBef>
              <a:buNone/>
              <a:defRPr sz="1400" b="1">
                <a:solidFill>
                  <a:srgbClr val="FFFFFF"/>
                </a:solidFill>
                <a:latin typeface="Twentieth Century"/>
                <a:ea typeface="Twentieth Century"/>
                <a:cs typeface="Twentieth Century"/>
                <a:sym typeface="Twentieth Century"/>
              </a:defRPr>
            </a:lvl7pPr>
            <a:lvl8pPr marL="0" lvl="7" indent="0" algn="ctr">
              <a:spcBef>
                <a:spcPts val="0"/>
              </a:spcBef>
              <a:buNone/>
              <a:defRPr sz="1400" b="1">
                <a:solidFill>
                  <a:srgbClr val="FFFFFF"/>
                </a:solidFill>
                <a:latin typeface="Twentieth Century"/>
                <a:ea typeface="Twentieth Century"/>
                <a:cs typeface="Twentieth Century"/>
                <a:sym typeface="Twentieth Century"/>
              </a:defRPr>
            </a:lvl8pPr>
            <a:lvl9pPr marL="0" lvl="8" indent="0" algn="ctr">
              <a:spcBef>
                <a:spcPts val="0"/>
              </a:spcBef>
              <a:buNone/>
              <a:defRPr sz="1400" b="1">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
        <p:nvSpPr>
          <p:cNvPr id="72" name="Google Shape;72;p44"/>
          <p:cNvSpPr txBox="1">
            <a:spLocks noGrp="1"/>
          </p:cNvSpPr>
          <p:nvPr>
            <p:ph type="body" idx="1"/>
          </p:nvPr>
        </p:nvSpPr>
        <p:spPr>
          <a:xfrm>
            <a:off x="609600" y="1752600"/>
            <a:ext cx="1600200" cy="4343400"/>
          </a:xfrm>
          <a:prstGeom prst="rect">
            <a:avLst/>
          </a:prstGeom>
          <a:solidFill>
            <a:schemeClr val="accent2"/>
          </a:solidFill>
          <a:ln w="50800" cap="sq" cmpd="dbl">
            <a:solidFill>
              <a:schemeClr val="accent2"/>
            </a:solidFill>
            <a:prstDash val="solid"/>
            <a:miter lim="800000"/>
            <a:headEnd type="none" w="sm" len="sm"/>
            <a:tailEnd type="none" w="sm" len="sm"/>
          </a:ln>
        </p:spPr>
        <p:txBody>
          <a:bodyPr spcFirstLastPara="1" wrap="square" lIns="137150" tIns="182875" rIns="137150" bIns="91425" anchor="t" anchorCtr="0">
            <a:normAutofit/>
          </a:bodyPr>
          <a:lstStyle>
            <a:lvl1pPr marL="457200" lvl="0" indent="-228600" algn="l">
              <a:spcBef>
                <a:spcPts val="700"/>
              </a:spcBef>
              <a:spcAft>
                <a:spcPts val="0"/>
              </a:spcAft>
              <a:buSzPts val="1080"/>
              <a:buNone/>
              <a:defRPr sz="1800">
                <a:solidFill>
                  <a:schemeClr val="lt1"/>
                </a:solidFill>
                <a:latin typeface="Twentieth Century"/>
                <a:ea typeface="Twentieth Century"/>
                <a:cs typeface="Twentieth Century"/>
                <a:sym typeface="Twentieth Century"/>
              </a:defRPr>
            </a:lvl1pPr>
            <a:lvl2pPr marL="914400" lvl="1" indent="-228600" algn="l">
              <a:spcBef>
                <a:spcPts val="1000"/>
              </a:spcBef>
              <a:spcAft>
                <a:spcPts val="0"/>
              </a:spcAft>
              <a:buSzPts val="840"/>
              <a:buNone/>
              <a:defRPr sz="1200">
                <a:solidFill>
                  <a:schemeClr val="lt1"/>
                </a:solidFill>
                <a:latin typeface="Twentieth Century"/>
                <a:ea typeface="Twentieth Century"/>
                <a:cs typeface="Twentieth Century"/>
                <a:sym typeface="Twentieth Century"/>
              </a:defRPr>
            </a:lvl2pPr>
            <a:lvl3pPr marL="1371600" lvl="2" indent="-228600" algn="l">
              <a:spcBef>
                <a:spcPts val="500"/>
              </a:spcBef>
              <a:spcAft>
                <a:spcPts val="0"/>
              </a:spcAft>
              <a:buSzPts val="750"/>
              <a:buNone/>
              <a:defRPr sz="1000">
                <a:solidFill>
                  <a:schemeClr val="lt1"/>
                </a:solidFill>
                <a:latin typeface="Twentieth Century"/>
                <a:ea typeface="Twentieth Century"/>
                <a:cs typeface="Twentieth Century"/>
                <a:sym typeface="Twentieth Century"/>
              </a:defRPr>
            </a:lvl3pPr>
            <a:lvl4pPr marL="1828800" lvl="3" indent="-228600" algn="l">
              <a:spcBef>
                <a:spcPts val="400"/>
              </a:spcBef>
              <a:spcAft>
                <a:spcPts val="0"/>
              </a:spcAft>
              <a:buSzPts val="675"/>
              <a:buNone/>
              <a:defRPr sz="900">
                <a:solidFill>
                  <a:schemeClr val="lt1"/>
                </a:solidFill>
                <a:latin typeface="Twentieth Century"/>
                <a:ea typeface="Twentieth Century"/>
                <a:cs typeface="Twentieth Century"/>
                <a:sym typeface="Twentieth Century"/>
              </a:defRPr>
            </a:lvl4pPr>
            <a:lvl5pPr marL="2286000" lvl="4" indent="-228600" algn="l">
              <a:spcBef>
                <a:spcPts val="400"/>
              </a:spcBef>
              <a:spcAft>
                <a:spcPts val="0"/>
              </a:spcAft>
              <a:buSzPts val="585"/>
              <a:buNone/>
              <a:defRPr sz="900">
                <a:solidFill>
                  <a:schemeClr val="lt1"/>
                </a:solidFill>
                <a:latin typeface="Twentieth Century"/>
                <a:ea typeface="Twentieth Century"/>
                <a:cs typeface="Twentieth Century"/>
                <a:sym typeface="Twentieth Century"/>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3" name="Google Shape;73;p44"/>
          <p:cNvSpPr txBox="1">
            <a:spLocks noGrp="1"/>
          </p:cNvSpPr>
          <p:nvPr>
            <p:ph type="body" idx="2"/>
          </p:nvPr>
        </p:nvSpPr>
        <p:spPr>
          <a:xfrm>
            <a:off x="2362200" y="1752600"/>
            <a:ext cx="6400800" cy="44196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blipFill rotWithShape="1">
          <a:blip r:embed="rId2">
            <a:alphaModFix/>
          </a:blip>
          <a:tile tx="0" ty="0" sx="100000" sy="100000" flip="none" algn="tl"/>
        </a:blipFill>
        <a:effectLst/>
      </p:bgPr>
    </p:bg>
    <p:spTree>
      <p:nvGrpSpPr>
        <p:cNvPr id="1" name="Shape 74"/>
        <p:cNvGrpSpPr/>
        <p:nvPr/>
      </p:nvGrpSpPr>
      <p:grpSpPr>
        <a:xfrm>
          <a:off x="0" y="0"/>
          <a:ext cx="0" cy="0"/>
          <a:chOff x="0" y="0"/>
          <a:chExt cx="0" cy="0"/>
        </a:xfrm>
      </p:grpSpPr>
      <p:sp>
        <p:nvSpPr>
          <p:cNvPr id="75" name="Google Shape;75;p45"/>
          <p:cNvSpPr txBox="1">
            <a:spLocks noGrp="1"/>
          </p:cNvSpPr>
          <p:nvPr>
            <p:ph type="body" idx="1"/>
          </p:nvPr>
        </p:nvSpPr>
        <p:spPr>
          <a:xfrm>
            <a:off x="1600200" y="5486400"/>
            <a:ext cx="7315200" cy="685800"/>
          </a:xfrm>
          <a:prstGeom prst="rect">
            <a:avLst/>
          </a:prstGeom>
          <a:noFill/>
          <a:ln>
            <a:noFill/>
          </a:ln>
        </p:spPr>
        <p:txBody>
          <a:bodyPr spcFirstLastPara="1" wrap="square" lIns="91425" tIns="45700" rIns="91425" bIns="45700" anchor="t" anchorCtr="0">
            <a:normAutofit/>
          </a:bodyPr>
          <a:lstStyle>
            <a:lvl1pPr marL="457200" lvl="0" indent="-228600" algn="l">
              <a:spcBef>
                <a:spcPts val="700"/>
              </a:spcBef>
              <a:spcAft>
                <a:spcPts val="0"/>
              </a:spcAft>
              <a:buSzPts val="1020"/>
              <a:buFont typeface="Twentieth Century"/>
              <a:buNone/>
              <a:defRPr sz="1700"/>
            </a:lvl1pPr>
            <a:lvl2pPr marL="914400" lvl="1" indent="-228600" algn="l">
              <a:spcBef>
                <a:spcPts val="550"/>
              </a:spcBef>
              <a:spcAft>
                <a:spcPts val="0"/>
              </a:spcAft>
              <a:buSzPts val="840"/>
              <a:buFont typeface="Twentieth Century"/>
              <a:buNone/>
              <a:defRPr sz="1200"/>
            </a:lvl2pPr>
            <a:lvl3pPr marL="1371600" lvl="2" indent="-228600" algn="l">
              <a:spcBef>
                <a:spcPts val="500"/>
              </a:spcBef>
              <a:spcAft>
                <a:spcPts val="0"/>
              </a:spcAft>
              <a:buSzPts val="750"/>
              <a:buFont typeface="Twentieth Century"/>
              <a:buNone/>
              <a:defRPr sz="1000"/>
            </a:lvl3pPr>
            <a:lvl4pPr marL="1828800" lvl="3" indent="-228600" algn="l">
              <a:spcBef>
                <a:spcPts val="400"/>
              </a:spcBef>
              <a:spcAft>
                <a:spcPts val="0"/>
              </a:spcAft>
              <a:buSzPts val="675"/>
              <a:buFont typeface="Twentieth Century"/>
              <a:buNone/>
              <a:defRPr sz="900"/>
            </a:lvl4pPr>
            <a:lvl5pPr marL="2286000" lvl="4" indent="-228600" algn="l">
              <a:spcBef>
                <a:spcPts val="400"/>
              </a:spcBef>
              <a:spcAft>
                <a:spcPts val="0"/>
              </a:spcAft>
              <a:buSzPts val="585"/>
              <a:buFont typeface="Twentieth Century"/>
              <a:buNone/>
              <a:defRPr sz="9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6" name="Google Shape;76;p45"/>
          <p:cNvSpPr/>
          <p:nvPr/>
        </p:nvSpPr>
        <p:spPr>
          <a:xfrm>
            <a:off x="-9144" y="4572000"/>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77" name="Google Shape;77;p45"/>
          <p:cNvSpPr/>
          <p:nvPr/>
        </p:nvSpPr>
        <p:spPr>
          <a:xfrm>
            <a:off x="-9144" y="4663440"/>
            <a:ext cx="1463040" cy="7132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78" name="Google Shape;78;p45"/>
          <p:cNvSpPr/>
          <p:nvPr/>
        </p:nvSpPr>
        <p:spPr>
          <a:xfrm>
            <a:off x="1545336" y="4654296"/>
            <a:ext cx="7598664"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79" name="Google Shape;79;p45"/>
          <p:cNvSpPr txBox="1">
            <a:spLocks noGrp="1"/>
          </p:cNvSpPr>
          <p:nvPr>
            <p:ph type="title"/>
          </p:nvPr>
        </p:nvSpPr>
        <p:spPr>
          <a:xfrm>
            <a:off x="1600200" y="4648200"/>
            <a:ext cx="7315200" cy="6858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2800"/>
              <a:buFont typeface="Twentieth Century"/>
              <a:buNone/>
              <a:defRPr sz="28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5"/>
          <p:cNvSpPr/>
          <p:nvPr/>
        </p:nvSpPr>
        <p:spPr>
          <a:xfrm>
            <a:off x="1447800" y="0"/>
            <a:ext cx="100584" cy="686714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81" name="Google Shape;81;p45"/>
          <p:cNvSpPr txBox="1">
            <a:spLocks noGrp="1"/>
          </p:cNvSpPr>
          <p:nvPr>
            <p:ph type="dt" idx="10"/>
          </p:nvPr>
        </p:nvSpPr>
        <p:spPr>
          <a:xfrm>
            <a:off x="62484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5"/>
          <p:cNvSpPr txBox="1">
            <a:spLocks noGrp="1"/>
          </p:cNvSpPr>
          <p:nvPr>
            <p:ph type="sldNum" idx="12"/>
          </p:nvPr>
        </p:nvSpPr>
        <p:spPr>
          <a:xfrm>
            <a:off x="0" y="4667249"/>
            <a:ext cx="1447800" cy="663578"/>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2800" b="1">
                <a:solidFill>
                  <a:srgbClr val="FFFFFF"/>
                </a:solidFill>
                <a:latin typeface="Twentieth Century"/>
                <a:ea typeface="Twentieth Century"/>
                <a:cs typeface="Twentieth Century"/>
                <a:sym typeface="Twentieth Century"/>
              </a:defRPr>
            </a:lvl1pPr>
            <a:lvl2pPr marL="0" lvl="1" indent="0" algn="ctr">
              <a:spcBef>
                <a:spcPts val="0"/>
              </a:spcBef>
              <a:buNone/>
              <a:defRPr sz="2800" b="1">
                <a:solidFill>
                  <a:srgbClr val="FFFFFF"/>
                </a:solidFill>
                <a:latin typeface="Twentieth Century"/>
                <a:ea typeface="Twentieth Century"/>
                <a:cs typeface="Twentieth Century"/>
                <a:sym typeface="Twentieth Century"/>
              </a:defRPr>
            </a:lvl2pPr>
            <a:lvl3pPr marL="0" lvl="2" indent="0" algn="ctr">
              <a:spcBef>
                <a:spcPts val="0"/>
              </a:spcBef>
              <a:buNone/>
              <a:defRPr sz="2800" b="1">
                <a:solidFill>
                  <a:srgbClr val="FFFFFF"/>
                </a:solidFill>
                <a:latin typeface="Twentieth Century"/>
                <a:ea typeface="Twentieth Century"/>
                <a:cs typeface="Twentieth Century"/>
                <a:sym typeface="Twentieth Century"/>
              </a:defRPr>
            </a:lvl3pPr>
            <a:lvl4pPr marL="0" lvl="3" indent="0" algn="ctr">
              <a:spcBef>
                <a:spcPts val="0"/>
              </a:spcBef>
              <a:buNone/>
              <a:defRPr sz="2800" b="1">
                <a:solidFill>
                  <a:srgbClr val="FFFFFF"/>
                </a:solidFill>
                <a:latin typeface="Twentieth Century"/>
                <a:ea typeface="Twentieth Century"/>
                <a:cs typeface="Twentieth Century"/>
                <a:sym typeface="Twentieth Century"/>
              </a:defRPr>
            </a:lvl4pPr>
            <a:lvl5pPr marL="0" lvl="4" indent="0" algn="ctr">
              <a:spcBef>
                <a:spcPts val="0"/>
              </a:spcBef>
              <a:buNone/>
              <a:defRPr sz="2800" b="1">
                <a:solidFill>
                  <a:srgbClr val="FFFFFF"/>
                </a:solidFill>
                <a:latin typeface="Twentieth Century"/>
                <a:ea typeface="Twentieth Century"/>
                <a:cs typeface="Twentieth Century"/>
                <a:sym typeface="Twentieth Century"/>
              </a:defRPr>
            </a:lvl5pPr>
            <a:lvl6pPr marL="0" lvl="5" indent="0" algn="ctr">
              <a:spcBef>
                <a:spcPts val="0"/>
              </a:spcBef>
              <a:buNone/>
              <a:defRPr sz="2800" b="1">
                <a:solidFill>
                  <a:srgbClr val="FFFFFF"/>
                </a:solidFill>
                <a:latin typeface="Twentieth Century"/>
                <a:ea typeface="Twentieth Century"/>
                <a:cs typeface="Twentieth Century"/>
                <a:sym typeface="Twentieth Century"/>
              </a:defRPr>
            </a:lvl6pPr>
            <a:lvl7pPr marL="0" lvl="6" indent="0" algn="ctr">
              <a:spcBef>
                <a:spcPts val="0"/>
              </a:spcBef>
              <a:buNone/>
              <a:defRPr sz="2800" b="1">
                <a:solidFill>
                  <a:srgbClr val="FFFFFF"/>
                </a:solidFill>
                <a:latin typeface="Twentieth Century"/>
                <a:ea typeface="Twentieth Century"/>
                <a:cs typeface="Twentieth Century"/>
                <a:sym typeface="Twentieth Century"/>
              </a:defRPr>
            </a:lvl7pPr>
            <a:lvl8pPr marL="0" lvl="7" indent="0" algn="ctr">
              <a:spcBef>
                <a:spcPts val="0"/>
              </a:spcBef>
              <a:buNone/>
              <a:defRPr sz="2800" b="1">
                <a:solidFill>
                  <a:srgbClr val="FFFFFF"/>
                </a:solidFill>
                <a:latin typeface="Twentieth Century"/>
                <a:ea typeface="Twentieth Century"/>
                <a:cs typeface="Twentieth Century"/>
                <a:sym typeface="Twentieth Century"/>
              </a:defRPr>
            </a:lvl8pPr>
            <a:lvl9pPr marL="0" lvl="8" indent="0" algn="ctr">
              <a:spcBef>
                <a:spcPts val="0"/>
              </a:spcBef>
              <a:buNone/>
              <a:defRPr sz="2800" b="1">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
        <p:nvSpPr>
          <p:cNvPr id="83" name="Google Shape;83;p45"/>
          <p:cNvSpPr txBox="1">
            <a:spLocks noGrp="1"/>
          </p:cNvSpPr>
          <p:nvPr>
            <p:ph type="ftr" idx="11"/>
          </p:nvPr>
        </p:nvSpPr>
        <p:spPr>
          <a:xfrm>
            <a:off x="1600200" y="6248206"/>
            <a:ext cx="457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l-GR"/>
              <a:t>Ευάγγελος Σιώκας, Αναπληρωτής Καθηγητής ΔΕΟ</a:t>
            </a:r>
            <a:endParaRPr/>
          </a:p>
        </p:txBody>
      </p:sp>
      <p:sp>
        <p:nvSpPr>
          <p:cNvPr id="84" name="Google Shape;84;p45"/>
          <p:cNvSpPr>
            <a:spLocks noGrp="1"/>
          </p:cNvSpPr>
          <p:nvPr>
            <p:ph type="pic" idx="2"/>
          </p:nvPr>
        </p:nvSpPr>
        <p:spPr>
          <a:xfrm>
            <a:off x="1560576" y="0"/>
            <a:ext cx="7583424" cy="4568952"/>
          </a:xfrm>
          <a:prstGeom prst="rect">
            <a:avLst/>
          </a:prstGeom>
          <a:solidFill>
            <a:srgbClr val="DCE5EE"/>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6"/>
          <p:cNvSpPr txBox="1">
            <a:spLocks noGrp="1"/>
          </p:cNvSpPr>
          <p:nvPr>
            <p:ph type="body" idx="1"/>
          </p:nvPr>
        </p:nvSpPr>
        <p:spPr>
          <a:xfrm>
            <a:off x="612648" y="1600200"/>
            <a:ext cx="8153400" cy="4526280"/>
          </a:xfrm>
          <a:prstGeom prst="rect">
            <a:avLst/>
          </a:prstGeom>
          <a:noFill/>
          <a:ln>
            <a:noFill/>
          </a:ln>
        </p:spPr>
        <p:txBody>
          <a:bodyPr spcFirstLastPara="1" wrap="square" lIns="91425" tIns="45700" rIns="91425" bIns="45700" anchor="t" anchorCtr="0">
            <a:norm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Twentieth Century"/>
                <a:ea typeface="Twentieth Century"/>
                <a:cs typeface="Twentieth Century"/>
                <a:sym typeface="Twentieth Century"/>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Twentieth Century"/>
                <a:ea typeface="Twentieth Century"/>
                <a:cs typeface="Twentieth Century"/>
                <a:sym typeface="Twentieth Century"/>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Twentieth Century"/>
                <a:ea typeface="Twentieth Century"/>
                <a:cs typeface="Twentieth Century"/>
                <a:sym typeface="Twentieth Century"/>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Twentieth Century"/>
                <a:ea typeface="Twentieth Century"/>
                <a:cs typeface="Twentieth Century"/>
                <a:sym typeface="Twentieth Century"/>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Twentieth Century"/>
                <a:ea typeface="Twentieth Century"/>
                <a:cs typeface="Twentieth Century"/>
                <a:sym typeface="Twentieth Century"/>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2" name="Google Shape;12;p36"/>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chemeClr val="dk2"/>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 name="Google Shape;13;p36"/>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400" b="0" i="0" u="none" strike="noStrike" cap="none">
                <a:solidFill>
                  <a:schemeClr val="dk2"/>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r>
              <a:rPr lang="el-GR"/>
              <a:t>Ευάγγελος Σιώκας, Αναπληρωτής Καθηγητής ΔΕΟ</a:t>
            </a:r>
            <a:endParaRPr/>
          </a:p>
        </p:txBody>
      </p:sp>
      <p:sp>
        <p:nvSpPr>
          <p:cNvPr id="14" name="Google Shape;14;p36"/>
          <p:cNvSpPr/>
          <p:nvPr/>
        </p:nvSpPr>
        <p:spPr>
          <a:xfrm>
            <a:off x="0" y="1234440"/>
            <a:ext cx="9144000" cy="32004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5" name="Google Shape;15;p36"/>
          <p:cNvSpPr/>
          <p:nvPr/>
        </p:nvSpPr>
        <p:spPr>
          <a:xfrm>
            <a:off x="0" y="1280160"/>
            <a:ext cx="5334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6" name="Google Shape;16;p36"/>
          <p:cNvSpPr/>
          <p:nvPr/>
        </p:nvSpPr>
        <p:spPr>
          <a:xfrm>
            <a:off x="590550" y="1280160"/>
            <a:ext cx="855345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7" name="Google Shape;17;p36"/>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a:bodyPr>
          <a:lstStyle>
            <a:lvl1pPr marL="0" marR="0" lvl="0"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adweek.com/brand-marketing/how-swarovskis-cut-crystals-have-bedazzled-the-worlds-of-fashion-and-showbiz-for-so-many-years/" TargetMode="External"/><Relationship Id="rId7" Type="http://schemas.openxmlformats.org/officeDocument/2006/relationships/hyperlink" Target="http://teten.com/blog/2010/01/13/peter-drucker-on-the-seven-sources-of-systematic-innovation-2/"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www.letsgomobile.org/images/news/samsung/led-hd-tv.jpg" TargetMode="External"/><Relationship Id="rId5" Type="http://schemas.openxmlformats.org/officeDocument/2006/relationships/hyperlink" Target="http://static.www.real.com/resources/wp-content/uploads/2012/02/Old_TV_Shows_Now_Online.jpg" TargetMode="External"/><Relationship Id="rId4" Type="http://schemas.openxmlformats.org/officeDocument/2006/relationships/hyperlink" Target="http://www.gillette.com/content/flash/fusion/en-US/assets/img/manual_front_5blade.p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body" idx="1"/>
          </p:nvPr>
        </p:nvSpPr>
        <p:spPr>
          <a:xfrm>
            <a:off x="1371600" y="2743200"/>
            <a:ext cx="7123113" cy="1673225"/>
          </a:xfrm>
          <a:prstGeom prst="rect">
            <a:avLst/>
          </a:prstGeom>
          <a:noFill/>
          <a:ln>
            <a:noFill/>
          </a:ln>
        </p:spPr>
        <p:txBody>
          <a:bodyPr spcFirstLastPara="1" wrap="square" lIns="91425" tIns="45700" rIns="91425" bIns="45700" anchor="t" anchorCtr="0">
            <a:normAutofit fontScale="92500"/>
          </a:bodyPr>
          <a:lstStyle/>
          <a:p>
            <a:pPr marL="0" lvl="0" indent="0" algn="l" rtl="0">
              <a:spcBef>
                <a:spcPts val="0"/>
              </a:spcBef>
              <a:spcAft>
                <a:spcPts val="0"/>
              </a:spcAft>
              <a:buSzPts val="1680"/>
              <a:buNone/>
            </a:pPr>
            <a:r>
              <a:rPr lang="el-GR" dirty="0"/>
              <a:t>Εισαγωγή στην έννοια της καινοτομίας.</a:t>
            </a:r>
            <a:endParaRPr dirty="0"/>
          </a:p>
          <a:p>
            <a:pPr marL="0" lvl="0" indent="0" algn="l" rtl="0">
              <a:spcBef>
                <a:spcPts val="700"/>
              </a:spcBef>
              <a:spcAft>
                <a:spcPts val="0"/>
              </a:spcAft>
              <a:buSzPts val="1680"/>
              <a:buNone/>
            </a:pPr>
            <a:endParaRPr dirty="0"/>
          </a:p>
          <a:p>
            <a:pPr marL="0" lvl="0" indent="0" algn="l" rtl="0">
              <a:spcBef>
                <a:spcPts val="700"/>
              </a:spcBef>
              <a:spcAft>
                <a:spcPts val="0"/>
              </a:spcAft>
              <a:buSzPts val="1680"/>
              <a:buNone/>
            </a:pPr>
            <a:r>
              <a:rPr lang="el-GR" dirty="0" err="1"/>
              <a:t>Δρ</a:t>
            </a:r>
            <a:r>
              <a:rPr lang="en-US" dirty="0"/>
              <a:t> </a:t>
            </a:r>
            <a:r>
              <a:rPr lang="el-GR" dirty="0"/>
              <a:t>Ευάγγελος </a:t>
            </a:r>
            <a:r>
              <a:rPr lang="el-GR" dirty="0" err="1"/>
              <a:t>Σιώκας</a:t>
            </a:r>
            <a:r>
              <a:rPr lang="el-GR" dirty="0"/>
              <a:t>, Αναπληρωτής Καθηγητής</a:t>
            </a:r>
            <a:endParaRPr dirty="0"/>
          </a:p>
        </p:txBody>
      </p:sp>
      <p:sp>
        <p:nvSpPr>
          <p:cNvPr id="105" name="Google Shape;105;p1"/>
          <p:cNvSpPr txBox="1">
            <a:spLocks noGrp="1"/>
          </p:cNvSpPr>
          <p:nvPr>
            <p:ph type="title"/>
          </p:nvPr>
        </p:nvSpPr>
        <p:spPr>
          <a:xfrm>
            <a:off x="1371600" y="1600200"/>
            <a:ext cx="76200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FFFFFF"/>
              </a:buClr>
              <a:buSzPct val="100000"/>
              <a:buFont typeface="Twentieth Century"/>
              <a:buNone/>
            </a:pPr>
            <a:r>
              <a:rPr lang="el-GR"/>
              <a:t>Καινοτομία και Επιχειρηματικότητα</a:t>
            </a:r>
            <a:endParaRPr/>
          </a:p>
        </p:txBody>
      </p:sp>
      <p:sp>
        <p:nvSpPr>
          <p:cNvPr id="2" name="Θέση ημερομηνίας 1">
            <a:extLst>
              <a:ext uri="{FF2B5EF4-FFF2-40B4-BE49-F238E27FC236}">
                <a16:creationId xmlns:a16="http://schemas.microsoft.com/office/drawing/2014/main" id="{0643F7CD-1CF5-CAF9-A742-77833A075E40}"/>
              </a:ext>
            </a:extLst>
          </p:cNvPr>
          <p:cNvSpPr>
            <a:spLocks noGrp="1"/>
          </p:cNvSpPr>
          <p:nvPr>
            <p:ph type="dt" idx="10"/>
          </p:nvPr>
        </p:nvSpPr>
        <p:spPr/>
        <p:txBody>
          <a:bodyPr/>
          <a:lstStyle/>
          <a:p>
            <a:endParaRPr lang="el-GR"/>
          </a:p>
        </p:txBody>
      </p:sp>
      <p:sp>
        <p:nvSpPr>
          <p:cNvPr id="3" name="Θέση υποσέλιδου 2">
            <a:extLst>
              <a:ext uri="{FF2B5EF4-FFF2-40B4-BE49-F238E27FC236}">
                <a16:creationId xmlns:a16="http://schemas.microsoft.com/office/drawing/2014/main" id="{C3D0E9ED-C05C-3B87-D744-5515DC597227}"/>
              </a:ext>
            </a:extLst>
          </p:cNvPr>
          <p:cNvSpPr>
            <a:spLocks noGrp="1"/>
          </p:cNvSpPr>
          <p:nvPr>
            <p:ph type="ftr" idx="11"/>
          </p:nvPr>
        </p:nvSpPr>
        <p:spPr/>
        <p:txBody>
          <a:bodyPr/>
          <a:lstStyle/>
          <a:p>
            <a:r>
              <a:rPr lang="el-GR"/>
              <a:t>Ευάγγελος Σιώκας, Αναπληρωτής Καθηγητής ΔΕΟ</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Calibri"/>
              <a:buNone/>
            </a:pPr>
            <a:r>
              <a:rPr lang="el-GR" sz="2800">
                <a:latin typeface="Calibri"/>
                <a:ea typeface="Calibri"/>
                <a:cs typeface="Calibri"/>
                <a:sym typeface="Calibri"/>
              </a:rPr>
              <a:t>Πηγές καινοτομίας (Drucker, 1985)</a:t>
            </a:r>
            <a:endParaRPr sz="2800">
              <a:latin typeface="Calibri"/>
              <a:ea typeface="Calibri"/>
              <a:cs typeface="Calibri"/>
              <a:sym typeface="Calibri"/>
            </a:endParaRPr>
          </a:p>
        </p:txBody>
      </p:sp>
      <p:sp>
        <p:nvSpPr>
          <p:cNvPr id="183" name="Google Shape;183;p10"/>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319088" lvl="0" indent="-319088" algn="l" rtl="0">
              <a:spcBef>
                <a:spcPts val="0"/>
              </a:spcBef>
              <a:spcAft>
                <a:spcPts val="0"/>
              </a:spcAft>
              <a:buClr>
                <a:srgbClr val="9FB8CD"/>
              </a:buClr>
              <a:buSzPts val="1200"/>
              <a:buFont typeface="Noto Sans Symbols"/>
              <a:buChar char="◻"/>
            </a:pPr>
            <a:r>
              <a:rPr lang="el-GR" sz="2000">
                <a:solidFill>
                  <a:srgbClr val="000000"/>
                </a:solidFill>
                <a:latin typeface="Calibri"/>
                <a:ea typeface="Calibri"/>
                <a:cs typeface="Calibri"/>
                <a:sym typeface="Calibri"/>
              </a:rPr>
              <a:t>Απρόσμενες επιτυχίες ή αποτυχίες</a:t>
            </a:r>
            <a:endParaRPr sz="2000">
              <a:solidFill>
                <a:srgbClr val="000000"/>
              </a:solidFill>
              <a:latin typeface="Calibri"/>
              <a:ea typeface="Calibri"/>
              <a:cs typeface="Calibri"/>
              <a:sym typeface="Calibri"/>
            </a:endParaRPr>
          </a:p>
          <a:p>
            <a:pPr marL="319088" lvl="0" indent="-319088" algn="l" rtl="0">
              <a:spcBef>
                <a:spcPts val="700"/>
              </a:spcBef>
              <a:spcAft>
                <a:spcPts val="0"/>
              </a:spcAft>
              <a:buClr>
                <a:srgbClr val="9FB8CD"/>
              </a:buClr>
              <a:buSzPts val="1200"/>
              <a:buFont typeface="Noto Sans Symbols"/>
              <a:buChar char="◻"/>
            </a:pPr>
            <a:r>
              <a:rPr lang="el-GR" sz="2000">
                <a:solidFill>
                  <a:srgbClr val="000000"/>
                </a:solidFill>
                <a:latin typeface="Calibri"/>
                <a:ea typeface="Calibri"/>
                <a:cs typeface="Calibri"/>
                <a:sym typeface="Calibri"/>
              </a:rPr>
              <a:t>Δυσαρμονίες</a:t>
            </a:r>
            <a:endParaRPr sz="2000">
              <a:solidFill>
                <a:srgbClr val="000000"/>
              </a:solidFill>
              <a:latin typeface="Calibri"/>
              <a:ea typeface="Calibri"/>
              <a:cs typeface="Calibri"/>
              <a:sym typeface="Calibri"/>
            </a:endParaRPr>
          </a:p>
          <a:p>
            <a:pPr marL="319088" lvl="0" indent="-319088" algn="l" rtl="0">
              <a:spcBef>
                <a:spcPts val="700"/>
              </a:spcBef>
              <a:spcAft>
                <a:spcPts val="0"/>
              </a:spcAft>
              <a:buClr>
                <a:srgbClr val="9FB8CD"/>
              </a:buClr>
              <a:buSzPts val="1200"/>
              <a:buFont typeface="Noto Sans Symbols"/>
              <a:buChar char="◻"/>
            </a:pPr>
            <a:r>
              <a:rPr lang="el-GR" sz="2000">
                <a:solidFill>
                  <a:srgbClr val="000000"/>
                </a:solidFill>
                <a:latin typeface="Calibri"/>
                <a:ea typeface="Calibri"/>
                <a:cs typeface="Calibri"/>
                <a:sym typeface="Calibri"/>
              </a:rPr>
              <a:t>Η ανάγκη</a:t>
            </a:r>
            <a:endParaRPr sz="2000">
              <a:solidFill>
                <a:srgbClr val="000000"/>
              </a:solidFill>
              <a:latin typeface="Calibri"/>
              <a:ea typeface="Calibri"/>
              <a:cs typeface="Calibri"/>
              <a:sym typeface="Calibri"/>
            </a:endParaRPr>
          </a:p>
          <a:p>
            <a:pPr marL="319088" lvl="0" indent="-319088" algn="l" rtl="0">
              <a:spcBef>
                <a:spcPts val="700"/>
              </a:spcBef>
              <a:spcAft>
                <a:spcPts val="0"/>
              </a:spcAft>
              <a:buClr>
                <a:srgbClr val="9FB8CD"/>
              </a:buClr>
              <a:buSzPts val="1200"/>
              <a:buFont typeface="Noto Sans Symbols"/>
              <a:buChar char="◻"/>
            </a:pPr>
            <a:r>
              <a:rPr lang="el-GR" sz="2000">
                <a:solidFill>
                  <a:srgbClr val="000000"/>
                </a:solidFill>
                <a:latin typeface="Calibri"/>
                <a:ea typeface="Calibri"/>
                <a:cs typeface="Calibri"/>
                <a:sym typeface="Calibri"/>
              </a:rPr>
              <a:t>Αλλαγές στη δομή του κλάδου και της αγοράς</a:t>
            </a:r>
            <a:endParaRPr sz="2000">
              <a:solidFill>
                <a:srgbClr val="000000"/>
              </a:solidFill>
              <a:latin typeface="Calibri"/>
              <a:ea typeface="Calibri"/>
              <a:cs typeface="Calibri"/>
              <a:sym typeface="Calibri"/>
            </a:endParaRPr>
          </a:p>
          <a:p>
            <a:pPr marL="319088" lvl="0" indent="-319088" algn="l" rtl="0">
              <a:spcBef>
                <a:spcPts val="700"/>
              </a:spcBef>
              <a:spcAft>
                <a:spcPts val="0"/>
              </a:spcAft>
              <a:buClr>
                <a:srgbClr val="9FB8CD"/>
              </a:buClr>
              <a:buSzPts val="1200"/>
              <a:buFont typeface="Noto Sans Symbols"/>
              <a:buChar char="◻"/>
            </a:pPr>
            <a:r>
              <a:rPr lang="el-GR" sz="2000">
                <a:solidFill>
                  <a:srgbClr val="000000"/>
                </a:solidFill>
                <a:latin typeface="Calibri"/>
                <a:ea typeface="Calibri"/>
                <a:cs typeface="Calibri"/>
                <a:sym typeface="Calibri"/>
              </a:rPr>
              <a:t>Δημογραφικά χαρακτηριστικά</a:t>
            </a:r>
            <a:endParaRPr sz="2000">
              <a:solidFill>
                <a:srgbClr val="000000"/>
              </a:solidFill>
              <a:latin typeface="Calibri"/>
              <a:ea typeface="Calibri"/>
              <a:cs typeface="Calibri"/>
              <a:sym typeface="Calibri"/>
            </a:endParaRPr>
          </a:p>
          <a:p>
            <a:pPr marL="319088" lvl="0" indent="-319088" algn="l" rtl="0">
              <a:spcBef>
                <a:spcPts val="700"/>
              </a:spcBef>
              <a:spcAft>
                <a:spcPts val="0"/>
              </a:spcAft>
              <a:buClr>
                <a:srgbClr val="9FB8CD"/>
              </a:buClr>
              <a:buSzPts val="1200"/>
              <a:buFont typeface="Noto Sans Symbols"/>
              <a:buChar char="◻"/>
            </a:pPr>
            <a:r>
              <a:rPr lang="el-GR" sz="2000">
                <a:solidFill>
                  <a:srgbClr val="000000"/>
                </a:solidFill>
                <a:latin typeface="Calibri"/>
                <a:ea typeface="Calibri"/>
                <a:cs typeface="Calibri"/>
                <a:sym typeface="Calibri"/>
              </a:rPr>
              <a:t>Αλλαγές αντιλήψεων</a:t>
            </a:r>
            <a:endParaRPr sz="2000">
              <a:solidFill>
                <a:srgbClr val="000000"/>
              </a:solidFill>
              <a:latin typeface="Calibri"/>
              <a:ea typeface="Calibri"/>
              <a:cs typeface="Calibri"/>
              <a:sym typeface="Calibri"/>
            </a:endParaRPr>
          </a:p>
          <a:p>
            <a:pPr marL="319088" lvl="0" indent="-319088" algn="l" rtl="0">
              <a:spcBef>
                <a:spcPts val="700"/>
              </a:spcBef>
              <a:spcAft>
                <a:spcPts val="0"/>
              </a:spcAft>
              <a:buClr>
                <a:srgbClr val="9FB8CD"/>
              </a:buClr>
              <a:buSzPts val="1200"/>
              <a:buFont typeface="Noto Sans Symbols"/>
              <a:buChar char="◻"/>
            </a:pPr>
            <a:r>
              <a:rPr lang="el-GR" sz="2000">
                <a:solidFill>
                  <a:srgbClr val="000000"/>
                </a:solidFill>
                <a:latin typeface="Calibri"/>
                <a:ea typeface="Calibri"/>
                <a:cs typeface="Calibri"/>
                <a:sym typeface="Calibri"/>
              </a:rPr>
              <a:t>Νέα γνώση (τεχνολογική πρόοδος, διαδικασία εκμάθησης, αλληλεπίδραση διαφορετικών παραγόντων)</a:t>
            </a:r>
            <a:endParaRPr sz="2000">
              <a:solidFill>
                <a:srgbClr val="000000"/>
              </a:solidFill>
              <a:latin typeface="Calibri"/>
              <a:ea typeface="Calibri"/>
              <a:cs typeface="Calibri"/>
              <a:sym typeface="Calibri"/>
            </a:endParaRPr>
          </a:p>
        </p:txBody>
      </p:sp>
      <p:sp>
        <p:nvSpPr>
          <p:cNvPr id="185" name="Google Shape;185;p10"/>
          <p:cNvSpPr txBox="1">
            <a:spLocks noGrp="1"/>
          </p:cNvSpPr>
          <p:nvPr>
            <p:ph type="ftr" idx="11"/>
          </p:nvPr>
        </p:nvSpPr>
        <p:spPr>
          <a:xfrm>
            <a:off x="3526536" y="6264275"/>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dirty="0"/>
              <a:t>Ευάγγελος </a:t>
            </a:r>
            <a:r>
              <a:rPr lang="el-GR" dirty="0" err="1"/>
              <a:t>Σιώκας</a:t>
            </a:r>
            <a:r>
              <a:rPr lang="el-GR" dirty="0"/>
              <a:t>, Αναπληρωτής Καθηγητής ΔΕΟ</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1"/>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Calibri"/>
              <a:buNone/>
            </a:pPr>
            <a:r>
              <a:rPr lang="el-GR" sz="2800">
                <a:latin typeface="Calibri"/>
                <a:ea typeface="Calibri"/>
                <a:cs typeface="Calibri"/>
                <a:sym typeface="Calibri"/>
              </a:rPr>
              <a:t>Σκοπός της καινοτομίας</a:t>
            </a:r>
            <a:endParaRPr sz="2800">
              <a:latin typeface="Calibri"/>
              <a:ea typeface="Calibri"/>
              <a:cs typeface="Calibri"/>
              <a:sym typeface="Calibri"/>
            </a:endParaRPr>
          </a:p>
        </p:txBody>
      </p:sp>
      <p:sp>
        <p:nvSpPr>
          <p:cNvPr id="191" name="Google Shape;191;p11"/>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640080" lvl="1" indent="-274320" algn="l" rtl="0">
              <a:spcBef>
                <a:spcPts val="0"/>
              </a:spcBef>
              <a:spcAft>
                <a:spcPts val="0"/>
              </a:spcAft>
              <a:buSzPts val="1400"/>
              <a:buChar char="🞑"/>
            </a:pPr>
            <a:r>
              <a:rPr lang="el-GR" sz="2000"/>
              <a:t>Απόδοση αξίας σε κοινότητα χρηστών ή σε ένα συγκεκριμένο τμήμα πελατών. </a:t>
            </a:r>
            <a:endParaRPr/>
          </a:p>
          <a:p>
            <a:pPr marL="640080" lvl="1" indent="-274320" algn="l" rtl="0">
              <a:spcBef>
                <a:spcPts val="550"/>
              </a:spcBef>
              <a:spcAft>
                <a:spcPts val="0"/>
              </a:spcAft>
              <a:buSzPts val="1400"/>
              <a:buChar char="🞑"/>
            </a:pPr>
            <a:r>
              <a:rPr lang="el-GR" sz="2000">
                <a:latin typeface="Calibri"/>
                <a:ea typeface="Calibri"/>
                <a:cs typeface="Calibri"/>
                <a:sym typeface="Calibri"/>
              </a:rPr>
              <a:t>Όλες οι καινοτομικές ιδέες και προσπάθειες δεν επιτυγχάνουν τη δημιουργία αυτής της αξίας. </a:t>
            </a:r>
            <a:endParaRPr/>
          </a:p>
          <a:p>
            <a:pPr marL="2926080" lvl="8" indent="-228600" algn="l" rtl="0">
              <a:spcBef>
                <a:spcPts val="400"/>
              </a:spcBef>
              <a:spcAft>
                <a:spcPts val="0"/>
              </a:spcAft>
              <a:buSzPts val="2000"/>
              <a:buChar char="▪"/>
            </a:pPr>
            <a:r>
              <a:rPr lang="el-GR" sz="2000"/>
              <a:t>Στόχος από πολλές ιδέες να καταλήγουμε σε μια πρόταση που μεταφέρει αξία στον πελάτη</a:t>
            </a:r>
            <a:endParaRPr sz="2000"/>
          </a:p>
          <a:p>
            <a:pPr marL="320040" lvl="0" indent="-209550" algn="l" rtl="0">
              <a:spcBef>
                <a:spcPts val="700"/>
              </a:spcBef>
              <a:spcAft>
                <a:spcPts val="0"/>
              </a:spcAft>
              <a:buSzPts val="1740"/>
              <a:buNone/>
            </a:pPr>
            <a:endParaRPr/>
          </a:p>
        </p:txBody>
      </p:sp>
      <p:pic>
        <p:nvPicPr>
          <p:cNvPr id="192" name="Google Shape;192;p11"/>
          <p:cNvPicPr preferRelativeResize="0"/>
          <p:nvPr/>
        </p:nvPicPr>
        <p:blipFill rotWithShape="1">
          <a:blip r:embed="rId3">
            <a:alphaModFix/>
          </a:blip>
          <a:srcRect/>
          <a:stretch/>
        </p:blipFill>
        <p:spPr>
          <a:xfrm>
            <a:off x="5257800" y="4059237"/>
            <a:ext cx="3367088" cy="2181225"/>
          </a:xfrm>
          <a:prstGeom prst="rect">
            <a:avLst/>
          </a:prstGeom>
          <a:noFill/>
          <a:ln>
            <a:noFill/>
          </a:ln>
        </p:spPr>
      </p:pic>
      <p:pic>
        <p:nvPicPr>
          <p:cNvPr id="193" name="Google Shape;193;p11"/>
          <p:cNvPicPr preferRelativeResize="0"/>
          <p:nvPr/>
        </p:nvPicPr>
        <p:blipFill rotWithShape="1">
          <a:blip r:embed="rId4">
            <a:alphaModFix/>
          </a:blip>
          <a:srcRect/>
          <a:stretch/>
        </p:blipFill>
        <p:spPr>
          <a:xfrm>
            <a:off x="228600" y="3633256"/>
            <a:ext cx="3490913" cy="3132034"/>
          </a:xfrm>
          <a:prstGeom prst="rect">
            <a:avLst/>
          </a:prstGeom>
          <a:noFill/>
          <a:ln>
            <a:noFill/>
          </a:ln>
        </p:spPr>
      </p:pic>
      <p:sp>
        <p:nvSpPr>
          <p:cNvPr id="195" name="Google Shape;195;p11"/>
          <p:cNvSpPr txBox="1">
            <a:spLocks noGrp="1"/>
          </p:cNvSpPr>
          <p:nvPr>
            <p:ph type="ftr" idx="11"/>
          </p:nvPr>
        </p:nvSpPr>
        <p:spPr>
          <a:xfrm>
            <a:off x="3051048" y="6248082"/>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dirty="0"/>
              <a:t>Ευάγγελος </a:t>
            </a:r>
            <a:r>
              <a:rPr lang="el-GR" dirty="0" err="1"/>
              <a:t>Σιώκας</a:t>
            </a:r>
            <a:r>
              <a:rPr lang="el-GR" dirty="0"/>
              <a:t>, Αναπληρωτής Καθηγητής ΔΕΟ</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2"/>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000"/>
              <a:buFont typeface="Calibri"/>
              <a:buNone/>
            </a:pPr>
            <a:r>
              <a:rPr lang="el-GR" sz="2000">
                <a:latin typeface="Calibri"/>
                <a:ea typeface="Calibri"/>
                <a:cs typeface="Calibri"/>
                <a:sym typeface="Calibri"/>
              </a:rPr>
              <a:t>Η χοάνη της καινοτομίας: από την ιδέα στην υλοποίηση</a:t>
            </a:r>
            <a:endParaRPr sz="2000">
              <a:latin typeface="Calibri"/>
              <a:ea typeface="Calibri"/>
              <a:cs typeface="Calibri"/>
              <a:sym typeface="Calibri"/>
            </a:endParaRPr>
          </a:p>
        </p:txBody>
      </p:sp>
      <p:pic>
        <p:nvPicPr>
          <p:cNvPr id="201" name="Google Shape;201;p12"/>
          <p:cNvPicPr preferRelativeResize="0">
            <a:picLocks noGrp="1"/>
          </p:cNvPicPr>
          <p:nvPr>
            <p:ph type="body" idx="1"/>
          </p:nvPr>
        </p:nvPicPr>
        <p:blipFill rotWithShape="1">
          <a:blip r:embed="rId3">
            <a:alphaModFix/>
          </a:blip>
          <a:srcRect/>
          <a:stretch/>
        </p:blipFill>
        <p:spPr>
          <a:xfrm>
            <a:off x="762000" y="1653350"/>
            <a:ext cx="7852569" cy="4823650"/>
          </a:xfrm>
          <a:prstGeom prst="rect">
            <a:avLst/>
          </a:prstGeom>
          <a:noFill/>
          <a:ln>
            <a:noFill/>
          </a:ln>
        </p:spPr>
      </p:pic>
      <p:sp>
        <p:nvSpPr>
          <p:cNvPr id="203" name="Google Shape;203;p12"/>
          <p:cNvSpPr txBox="1">
            <a:spLocks noGrp="1"/>
          </p:cNvSpPr>
          <p:nvPr>
            <p:ph type="ftr" idx="11"/>
          </p:nvPr>
        </p:nvSpPr>
        <p:spPr>
          <a:xfrm>
            <a:off x="3341917" y="6446837"/>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dirty="0"/>
              <a:t>Ευάγγελος </a:t>
            </a:r>
            <a:r>
              <a:rPr lang="el-GR" dirty="0" err="1"/>
              <a:t>Σιώκας</a:t>
            </a:r>
            <a:r>
              <a:rPr lang="el-GR" dirty="0"/>
              <a:t>, Αναπληρωτής Καθηγητής ΔΕΟ</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3"/>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Είδη καινοτομίας - Προϊόν (1)</a:t>
            </a:r>
            <a:endParaRPr/>
          </a:p>
        </p:txBody>
      </p:sp>
      <p:sp>
        <p:nvSpPr>
          <p:cNvPr id="210" name="Google Shape;210;p13"/>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200"/>
              <a:buChar char="◻"/>
            </a:pPr>
            <a:r>
              <a:rPr lang="el-GR" sz="2000">
                <a:latin typeface="Calibri"/>
                <a:ea typeface="Calibri"/>
                <a:cs typeface="Calibri"/>
                <a:sym typeface="Calibri"/>
              </a:rPr>
              <a:t>Καινοτομία προϊόντος:</a:t>
            </a:r>
            <a:endParaRPr/>
          </a:p>
          <a:p>
            <a:pPr marL="320040" lvl="0" indent="-243840" algn="l" rtl="0">
              <a:spcBef>
                <a:spcPts val="700"/>
              </a:spcBef>
              <a:spcAft>
                <a:spcPts val="0"/>
              </a:spcAft>
              <a:buSzPts val="1200"/>
              <a:buNone/>
            </a:pPr>
            <a:endParaRPr sz="2000">
              <a:latin typeface="Calibri"/>
              <a:ea typeface="Calibri"/>
              <a:cs typeface="Calibri"/>
              <a:sym typeface="Calibri"/>
            </a:endParaRPr>
          </a:p>
          <a:p>
            <a:pPr marL="640080" lvl="1" indent="-274320" algn="l" rtl="0">
              <a:spcBef>
                <a:spcPts val="550"/>
              </a:spcBef>
              <a:spcAft>
                <a:spcPts val="0"/>
              </a:spcAft>
              <a:buSzPts val="1400"/>
              <a:buChar char="🞑"/>
            </a:pPr>
            <a:r>
              <a:rPr lang="el-GR" sz="2000">
                <a:latin typeface="Calibri"/>
                <a:ea typeface="Calibri"/>
                <a:cs typeface="Calibri"/>
                <a:sym typeface="Calibri"/>
              </a:rPr>
              <a:t>Εισαγωγή αγαθού ή υπηρεσίας που είναι νέο ή σημαντικά βελτιωμένο σε ό,τι αφορά τα βασικά του χαρακτηριστικά και την επιδιωκόμενη χρήση του. </a:t>
            </a:r>
            <a:endParaRPr sz="2000">
              <a:latin typeface="Calibri"/>
              <a:ea typeface="Calibri"/>
              <a:cs typeface="Calibri"/>
              <a:sym typeface="Calibri"/>
            </a:endParaRPr>
          </a:p>
          <a:p>
            <a:pPr marL="914400" lvl="2" indent="-133350" algn="l" rtl="0">
              <a:spcBef>
                <a:spcPts val="500"/>
              </a:spcBef>
              <a:spcAft>
                <a:spcPts val="0"/>
              </a:spcAft>
              <a:buSzPts val="1500"/>
              <a:buNone/>
            </a:pPr>
            <a:endParaRPr sz="2000">
              <a:latin typeface="Calibri"/>
              <a:ea typeface="Calibri"/>
              <a:cs typeface="Calibri"/>
              <a:sym typeface="Calibri"/>
            </a:endParaRPr>
          </a:p>
          <a:p>
            <a:pPr marL="914400" lvl="2" indent="-228600" algn="l" rtl="0">
              <a:spcBef>
                <a:spcPts val="500"/>
              </a:spcBef>
              <a:spcAft>
                <a:spcPts val="0"/>
              </a:spcAft>
              <a:buSzPts val="1500"/>
              <a:buChar char="■"/>
            </a:pPr>
            <a:r>
              <a:rPr lang="el-GR" sz="2000">
                <a:latin typeface="Calibri"/>
                <a:ea typeface="Calibri"/>
                <a:cs typeface="Calibri"/>
                <a:sym typeface="Calibri"/>
              </a:rPr>
              <a:t>Νέα προϊόντα: διαφορετικά χαρακτηριστικά ή/και χρήσεις από προηγούμενα προϊόντα</a:t>
            </a:r>
            <a:endParaRPr sz="2000">
              <a:latin typeface="Calibri"/>
              <a:ea typeface="Calibri"/>
              <a:cs typeface="Calibri"/>
              <a:sym typeface="Calibri"/>
            </a:endParaRPr>
          </a:p>
          <a:p>
            <a:pPr marL="914400" lvl="2" indent="-133350" algn="l" rtl="0">
              <a:spcBef>
                <a:spcPts val="500"/>
              </a:spcBef>
              <a:spcAft>
                <a:spcPts val="0"/>
              </a:spcAft>
              <a:buSzPts val="1500"/>
              <a:buNone/>
            </a:pPr>
            <a:endParaRPr sz="2000">
              <a:latin typeface="Calibri"/>
              <a:ea typeface="Calibri"/>
              <a:cs typeface="Calibri"/>
              <a:sym typeface="Calibri"/>
            </a:endParaRPr>
          </a:p>
          <a:p>
            <a:pPr marL="914400" lvl="2" indent="-228600" algn="l" rtl="0">
              <a:spcBef>
                <a:spcPts val="500"/>
              </a:spcBef>
              <a:spcAft>
                <a:spcPts val="0"/>
              </a:spcAft>
              <a:buSzPts val="1500"/>
              <a:buChar char="■"/>
            </a:pPr>
            <a:r>
              <a:rPr lang="el-GR" sz="2000">
                <a:latin typeface="Calibri"/>
                <a:ea typeface="Calibri"/>
                <a:cs typeface="Calibri"/>
                <a:sym typeface="Calibri"/>
              </a:rPr>
              <a:t>Σημαντικά βελτιωμένα προϊόντα: αλλαγές στα υλικά, τα μέρη και άλλα χαρακτηριστικά που διευρύνουν την απόδοση αξίας και τη χρησιμότητά του.</a:t>
            </a:r>
            <a:endParaRPr/>
          </a:p>
        </p:txBody>
      </p:sp>
      <p:sp>
        <p:nvSpPr>
          <p:cNvPr id="212" name="Google Shape;212;p13"/>
          <p:cNvSpPr txBox="1">
            <a:spLocks noGrp="1"/>
          </p:cNvSpPr>
          <p:nvPr>
            <p:ph type="ftr" idx="11"/>
          </p:nvPr>
        </p:nvSpPr>
        <p:spPr>
          <a:xfrm>
            <a:off x="3344965" y="6264275"/>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dirty="0"/>
              <a:t>Ευάγγελος </a:t>
            </a:r>
            <a:r>
              <a:rPr lang="el-GR" dirty="0" err="1"/>
              <a:t>Σιώκας</a:t>
            </a:r>
            <a:r>
              <a:rPr lang="el-GR" dirty="0"/>
              <a:t>, Αναπληρωτής Καθηγητής ΔΕΟ</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4"/>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Είδη καινοτομίας - Προϊόν (2)</a:t>
            </a:r>
            <a:endParaRPr/>
          </a:p>
        </p:txBody>
      </p:sp>
      <p:sp>
        <p:nvSpPr>
          <p:cNvPr id="220" name="Google Shape;220;p14"/>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Autofit/>
          </a:bodyPr>
          <a:lstStyle/>
          <a:p>
            <a:pPr marL="320040" lvl="0" indent="-320040" algn="l" rtl="0">
              <a:spcBef>
                <a:spcPts val="0"/>
              </a:spcBef>
              <a:spcAft>
                <a:spcPts val="0"/>
              </a:spcAft>
              <a:buSzPts val="1200"/>
              <a:buChar char="◻"/>
            </a:pPr>
            <a:r>
              <a:rPr lang="el-GR" sz="2000">
                <a:latin typeface="Calibri"/>
                <a:ea typeface="Calibri"/>
                <a:cs typeface="Calibri"/>
                <a:sym typeface="Calibri"/>
              </a:rPr>
              <a:t>Παραδείγματα:</a:t>
            </a:r>
            <a:endParaRPr/>
          </a:p>
          <a:p>
            <a:pPr marL="640080" lvl="1" indent="-274320" algn="l" rtl="0">
              <a:spcBef>
                <a:spcPts val="550"/>
              </a:spcBef>
              <a:spcAft>
                <a:spcPts val="0"/>
              </a:spcAft>
              <a:buSzPts val="1400"/>
              <a:buChar char="🞑"/>
            </a:pPr>
            <a:r>
              <a:rPr lang="el-GR" sz="2000">
                <a:latin typeface="Calibri"/>
                <a:ea typeface="Calibri"/>
                <a:cs typeface="Calibri"/>
                <a:sym typeface="Calibri"/>
              </a:rPr>
              <a:t>Νέα προϊόντα (αγαθά ή υπηρεσίες): </a:t>
            </a:r>
            <a:endParaRPr/>
          </a:p>
          <a:p>
            <a:pPr marL="914400" lvl="2" indent="-228600" algn="l" rtl="0">
              <a:spcBef>
                <a:spcPts val="500"/>
              </a:spcBef>
              <a:spcAft>
                <a:spcPts val="0"/>
              </a:spcAft>
              <a:buSzPts val="1500"/>
              <a:buChar char="■"/>
            </a:pPr>
            <a:r>
              <a:rPr lang="el-GR" sz="2000">
                <a:latin typeface="Calibri"/>
                <a:ea typeface="Calibri"/>
                <a:cs typeface="Calibri"/>
                <a:sym typeface="Calibri"/>
              </a:rPr>
              <a:t>Το νάιλον</a:t>
            </a:r>
            <a:endParaRPr/>
          </a:p>
          <a:p>
            <a:pPr marL="914400" lvl="2" indent="-228600" algn="l" rtl="0">
              <a:spcBef>
                <a:spcPts val="500"/>
              </a:spcBef>
              <a:spcAft>
                <a:spcPts val="0"/>
              </a:spcAft>
              <a:buSzPts val="1500"/>
              <a:buChar char="■"/>
            </a:pPr>
            <a:r>
              <a:rPr lang="el-GR" sz="2000">
                <a:latin typeface="Calibri"/>
                <a:ea typeface="Calibri"/>
                <a:cs typeface="Calibri"/>
                <a:sym typeface="Calibri"/>
              </a:rPr>
              <a:t>Ο πρώτος μικροεπεξεργαστής.</a:t>
            </a:r>
            <a:endParaRPr sz="2000">
              <a:latin typeface="Calibri"/>
              <a:ea typeface="Calibri"/>
              <a:cs typeface="Calibri"/>
              <a:sym typeface="Calibri"/>
            </a:endParaRPr>
          </a:p>
          <a:p>
            <a:pPr marL="914400" lvl="2" indent="-228600" algn="l" rtl="0">
              <a:spcBef>
                <a:spcPts val="500"/>
              </a:spcBef>
              <a:spcAft>
                <a:spcPts val="0"/>
              </a:spcAft>
              <a:buSzPts val="1500"/>
              <a:buChar char="■"/>
            </a:pPr>
            <a:r>
              <a:rPr lang="el-GR" sz="2000">
                <a:latin typeface="Calibri"/>
                <a:ea typeface="Calibri"/>
                <a:cs typeface="Calibri"/>
                <a:sym typeface="Calibri"/>
              </a:rPr>
              <a:t>Η πρώτη ψηφιακή κάμερα.</a:t>
            </a:r>
            <a:endParaRPr sz="2000">
              <a:latin typeface="Calibri"/>
              <a:ea typeface="Calibri"/>
              <a:cs typeface="Calibri"/>
              <a:sym typeface="Calibri"/>
            </a:endParaRPr>
          </a:p>
          <a:p>
            <a:pPr marL="914400" lvl="2" indent="-228600" algn="l" rtl="0">
              <a:spcBef>
                <a:spcPts val="500"/>
              </a:spcBef>
              <a:spcAft>
                <a:spcPts val="0"/>
              </a:spcAft>
              <a:buSzPts val="1500"/>
              <a:buChar char="■"/>
            </a:pPr>
            <a:r>
              <a:rPr lang="el-GR" sz="2000">
                <a:latin typeface="Calibri"/>
                <a:ea typeface="Calibri"/>
                <a:cs typeface="Calibri"/>
                <a:sym typeface="Calibri"/>
              </a:rPr>
              <a:t>Η πρώτη συσκευή ΜΡ3.</a:t>
            </a:r>
            <a:endParaRPr sz="2000">
              <a:latin typeface="Calibri"/>
              <a:ea typeface="Calibri"/>
              <a:cs typeface="Calibri"/>
              <a:sym typeface="Calibri"/>
            </a:endParaRPr>
          </a:p>
          <a:p>
            <a:pPr marL="640080" lvl="1" indent="-274320" algn="l" rtl="0">
              <a:spcBef>
                <a:spcPts val="550"/>
              </a:spcBef>
              <a:spcAft>
                <a:spcPts val="0"/>
              </a:spcAft>
              <a:buSzPts val="1400"/>
              <a:buChar char="🞑"/>
            </a:pPr>
            <a:r>
              <a:rPr lang="el-GR" sz="2000">
                <a:latin typeface="Calibri"/>
                <a:ea typeface="Calibri"/>
                <a:cs typeface="Calibri"/>
                <a:sym typeface="Calibri"/>
              </a:rPr>
              <a:t>Σημαντικές βελτιώσεις: </a:t>
            </a:r>
            <a:endParaRPr/>
          </a:p>
          <a:p>
            <a:pPr marL="914400" lvl="2" indent="-228600" algn="l" rtl="0">
              <a:spcBef>
                <a:spcPts val="500"/>
              </a:spcBef>
              <a:spcAft>
                <a:spcPts val="0"/>
              </a:spcAft>
              <a:buSzPts val="1500"/>
              <a:buChar char="■"/>
            </a:pPr>
            <a:r>
              <a:rPr lang="el-GR" sz="2000">
                <a:latin typeface="Calibri"/>
                <a:ea typeface="Calibri"/>
                <a:cs typeface="Calibri"/>
                <a:sym typeface="Calibri"/>
              </a:rPr>
              <a:t>Εισαγωγή συστήματος ABS στα φρένα, GPS συστήματα πλοήγησης, άλλες βελτιώσεις στα αυτοκίνητα.</a:t>
            </a:r>
            <a:endParaRPr sz="2000">
              <a:latin typeface="Calibri"/>
              <a:ea typeface="Calibri"/>
              <a:cs typeface="Calibri"/>
              <a:sym typeface="Calibri"/>
            </a:endParaRPr>
          </a:p>
          <a:p>
            <a:pPr marL="914400" lvl="2" indent="-228600" algn="l" rtl="0">
              <a:spcBef>
                <a:spcPts val="500"/>
              </a:spcBef>
              <a:spcAft>
                <a:spcPts val="0"/>
              </a:spcAft>
              <a:buSzPts val="1500"/>
              <a:buChar char="■"/>
            </a:pPr>
            <a:r>
              <a:rPr lang="el-GR" sz="2000">
                <a:latin typeface="Calibri"/>
                <a:ea typeface="Calibri"/>
                <a:cs typeface="Calibri"/>
                <a:sym typeface="Calibri"/>
              </a:rPr>
              <a:t>Η χρήση νέων καλύτερων υλικών στην ένδυση.</a:t>
            </a:r>
            <a:endParaRPr sz="2000">
              <a:latin typeface="Calibri"/>
              <a:ea typeface="Calibri"/>
              <a:cs typeface="Calibri"/>
              <a:sym typeface="Calibri"/>
            </a:endParaRPr>
          </a:p>
          <a:p>
            <a:pPr marL="914400" lvl="2" indent="-228600" algn="l" rtl="0">
              <a:spcBef>
                <a:spcPts val="500"/>
              </a:spcBef>
              <a:spcAft>
                <a:spcPts val="0"/>
              </a:spcAft>
              <a:buSzPts val="1500"/>
              <a:buChar char="■"/>
            </a:pPr>
            <a:r>
              <a:rPr lang="el-GR" sz="2000">
                <a:latin typeface="Calibri"/>
                <a:ea typeface="Calibri"/>
                <a:cs typeface="Calibri"/>
                <a:sym typeface="Calibri"/>
              </a:rPr>
              <a:t>Βελτίωση τραπεζικών διαδικτυακών υπηρεσιών, σε όρους ταχύτητας ή ευκολίας χρήσης.</a:t>
            </a:r>
            <a:endParaRPr sz="2000">
              <a:latin typeface="Calibri"/>
              <a:ea typeface="Calibri"/>
              <a:cs typeface="Calibri"/>
              <a:sym typeface="Calibri"/>
            </a:endParaRPr>
          </a:p>
        </p:txBody>
      </p:sp>
      <p:sp>
        <p:nvSpPr>
          <p:cNvPr id="222" name="Google Shape;222;p14"/>
          <p:cNvSpPr txBox="1">
            <a:spLocks noGrp="1"/>
          </p:cNvSpPr>
          <p:nvPr>
            <p:ph type="ftr" idx="11"/>
          </p:nvPr>
        </p:nvSpPr>
        <p:spPr>
          <a:xfrm>
            <a:off x="3344965" y="6264275"/>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dirty="0"/>
              <a:t>Ευάγγελος </a:t>
            </a:r>
            <a:r>
              <a:rPr lang="el-GR" dirty="0" err="1"/>
              <a:t>Σιώκας</a:t>
            </a:r>
            <a:r>
              <a:rPr lang="el-GR" dirty="0"/>
              <a:t>, Αναπληρωτής Καθηγητής ΔΕΟ</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5"/>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Ένα παράδειγμα καινοτομίας προϊόντος</a:t>
            </a:r>
            <a:r>
              <a:rPr lang="el-GR" sz="2800">
                <a:latin typeface="Calibri"/>
                <a:ea typeface="Calibri"/>
                <a:cs typeface="Calibri"/>
                <a:sym typeface="Calibri"/>
              </a:rPr>
              <a:t>: iPod touch</a:t>
            </a:r>
            <a:endParaRPr sz="2800">
              <a:latin typeface="Calibri"/>
              <a:ea typeface="Calibri"/>
              <a:cs typeface="Calibri"/>
              <a:sym typeface="Calibri"/>
            </a:endParaRPr>
          </a:p>
        </p:txBody>
      </p:sp>
      <p:sp>
        <p:nvSpPr>
          <p:cNvPr id="228" name="Google Shape;228;p15"/>
          <p:cNvSpPr txBox="1">
            <a:spLocks noGrp="1"/>
          </p:cNvSpPr>
          <p:nvPr>
            <p:ph type="body" idx="1"/>
          </p:nvPr>
        </p:nvSpPr>
        <p:spPr>
          <a:xfrm>
            <a:off x="228600" y="1589566"/>
            <a:ext cx="4267200" cy="4735033"/>
          </a:xfrm>
          <a:prstGeom prst="rect">
            <a:avLst/>
          </a:prstGeom>
          <a:noFill/>
          <a:ln>
            <a:noFill/>
          </a:ln>
        </p:spPr>
        <p:txBody>
          <a:bodyPr spcFirstLastPara="1" wrap="square" lIns="91425" tIns="45700" rIns="91425" bIns="45700" anchor="t" anchorCtr="0">
            <a:noAutofit/>
          </a:bodyPr>
          <a:lstStyle/>
          <a:p>
            <a:pPr marL="320040" lvl="0" indent="-320040" algn="l" rtl="0">
              <a:spcBef>
                <a:spcPts val="0"/>
              </a:spcBef>
              <a:spcAft>
                <a:spcPts val="0"/>
              </a:spcAft>
              <a:buSzPts val="1200"/>
              <a:buChar char="◻"/>
            </a:pPr>
            <a:r>
              <a:rPr lang="el-GR" sz="2000"/>
              <a:t>Δεν ήταν η πρώτη φορητή συσκευή αναμετάδοσης μουσικής. Υπήρχε 22 χρόνια πριν το Sony – Walkman.</a:t>
            </a:r>
            <a:endParaRPr sz="2000"/>
          </a:p>
          <a:p>
            <a:pPr marL="320040" lvl="0" indent="-320040" algn="l" rtl="0">
              <a:spcBef>
                <a:spcPts val="700"/>
              </a:spcBef>
              <a:spcAft>
                <a:spcPts val="0"/>
              </a:spcAft>
              <a:buSzPts val="1200"/>
              <a:buChar char="◻"/>
            </a:pPr>
            <a:r>
              <a:rPr lang="el-GR" sz="2000"/>
              <a:t>Δεν ήταν η πρώτη συσκευή αποθήκευσης τραγουδιών. Υπήρχαν ήδη ΜΡ3 συσκευές στην αγορά.</a:t>
            </a:r>
            <a:endParaRPr/>
          </a:p>
          <a:p>
            <a:pPr marL="320040" lvl="0" indent="-320040" algn="l" rtl="0">
              <a:spcBef>
                <a:spcPts val="700"/>
              </a:spcBef>
              <a:spcAft>
                <a:spcPts val="0"/>
              </a:spcAft>
              <a:buSzPts val="1200"/>
              <a:buChar char="◻"/>
            </a:pPr>
            <a:r>
              <a:rPr lang="el-GR" sz="2000"/>
              <a:t>Υπήρχαν ήδη στην αγορά πλατφόρμες για </a:t>
            </a:r>
            <a:r>
              <a:rPr lang="el-GR" sz="2000">
                <a:latin typeface="Calibri"/>
                <a:ea typeface="Calibri"/>
                <a:cs typeface="Calibri"/>
                <a:sym typeface="Calibri"/>
              </a:rPr>
              <a:t>online music – sharing (Napster, Kazaa κλπ.).</a:t>
            </a:r>
            <a:endParaRPr sz="2000">
              <a:latin typeface="Calibri"/>
              <a:ea typeface="Calibri"/>
              <a:cs typeface="Calibri"/>
              <a:sym typeface="Calibri"/>
            </a:endParaRPr>
          </a:p>
          <a:p>
            <a:pPr marL="320040" lvl="0" indent="-320040" algn="l" rtl="0">
              <a:spcBef>
                <a:spcPts val="700"/>
              </a:spcBef>
              <a:spcAft>
                <a:spcPts val="0"/>
              </a:spcAft>
              <a:buSzPts val="1200"/>
              <a:buChar char="◻"/>
            </a:pPr>
            <a:r>
              <a:rPr lang="el-GR" sz="2000">
                <a:latin typeface="Calibri"/>
                <a:ea typeface="Calibri"/>
                <a:cs typeface="Calibri"/>
                <a:sym typeface="Calibri"/>
              </a:rPr>
              <a:t>Συνδυασμός design, εργονομίας και φιλικότητας στη χρήση σε μια συσκευή συμβατή με μια πλατφόρμα  που ενημερώνει τη συσκευή με μουσική.</a:t>
            </a:r>
            <a:endParaRPr sz="2000"/>
          </a:p>
        </p:txBody>
      </p:sp>
      <p:sp>
        <p:nvSpPr>
          <p:cNvPr id="229" name="Google Shape;229;p15"/>
          <p:cNvSpPr txBox="1">
            <a:spLocks noGrp="1"/>
          </p:cNvSpPr>
          <p:nvPr>
            <p:ph type="body" idx="2"/>
          </p:nvPr>
        </p:nvSpPr>
        <p:spPr>
          <a:xfrm>
            <a:off x="4648200" y="1529271"/>
            <a:ext cx="3886200" cy="45720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200"/>
              <a:buChar char="◻"/>
            </a:pPr>
            <a:r>
              <a:rPr lang="el-GR" sz="2000"/>
              <a:t>Τελικά η </a:t>
            </a:r>
            <a:r>
              <a:rPr lang="el-GR" sz="2000">
                <a:latin typeface="Calibri"/>
                <a:ea typeface="Calibri"/>
                <a:cs typeface="Calibri"/>
                <a:sym typeface="Calibri"/>
              </a:rPr>
              <a:t>Apple δεν εφηύρε τίποτα Η καινοτομία έγκειται στη δημιουργία εύκολου στη χρήση συστήματος που ενοποιεί την αναζήτηση, την εύρεση μουσικής σε μια συσκευή. Επανάσταση στη μουσική βιομηχανία.</a:t>
            </a:r>
            <a:endParaRPr sz="2000"/>
          </a:p>
        </p:txBody>
      </p:sp>
      <p:pic>
        <p:nvPicPr>
          <p:cNvPr id="230" name="Google Shape;230;p15"/>
          <p:cNvPicPr preferRelativeResize="0"/>
          <p:nvPr/>
        </p:nvPicPr>
        <p:blipFill rotWithShape="1">
          <a:blip r:embed="rId3">
            <a:alphaModFix/>
          </a:blip>
          <a:srcRect/>
          <a:stretch/>
        </p:blipFill>
        <p:spPr>
          <a:xfrm>
            <a:off x="6629400" y="4002945"/>
            <a:ext cx="2509520" cy="2662014"/>
          </a:xfrm>
          <a:prstGeom prst="rect">
            <a:avLst/>
          </a:prstGeom>
          <a:noFill/>
          <a:ln>
            <a:noFill/>
          </a:ln>
        </p:spPr>
      </p:pic>
      <p:sp>
        <p:nvSpPr>
          <p:cNvPr id="3" name="Θέση υποσέλιδου 2">
            <a:extLst>
              <a:ext uri="{FF2B5EF4-FFF2-40B4-BE49-F238E27FC236}">
                <a16:creationId xmlns:a16="http://schemas.microsoft.com/office/drawing/2014/main" id="{067DE85F-136A-BEA1-469D-F46D83B7D1B0}"/>
              </a:ext>
            </a:extLst>
          </p:cNvPr>
          <p:cNvSpPr>
            <a:spLocks noGrp="1"/>
          </p:cNvSpPr>
          <p:nvPr>
            <p:ph type="ftr" idx="11"/>
          </p:nvPr>
        </p:nvSpPr>
        <p:spPr/>
        <p:txBody>
          <a:bodyPr/>
          <a:lstStyle/>
          <a:p>
            <a:r>
              <a:rPr lang="el-GR" dirty="0"/>
              <a:t>Ευάγγελος </a:t>
            </a:r>
            <a:r>
              <a:rPr lang="el-GR" dirty="0" err="1"/>
              <a:t>Σιώκας</a:t>
            </a:r>
            <a:r>
              <a:rPr lang="el-GR" dirty="0"/>
              <a:t>, Αναπληρωτής Καθηγητής ΔΕΟ</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775F55"/>
              </a:buClr>
              <a:buSzPts val="2800"/>
              <a:buFont typeface="Twentieth Century"/>
              <a:buNone/>
            </a:pPr>
            <a:r>
              <a:rPr lang="el-GR" sz="2800">
                <a:solidFill>
                  <a:srgbClr val="775F55"/>
                </a:solidFill>
              </a:rPr>
              <a:t>Είδη καινοτομίας – </a:t>
            </a:r>
            <a:r>
              <a:rPr lang="el-GR" sz="2800">
                <a:solidFill>
                  <a:srgbClr val="775F55"/>
                </a:solidFill>
                <a:latin typeface="Calibri"/>
                <a:ea typeface="Calibri"/>
                <a:cs typeface="Calibri"/>
                <a:sym typeface="Calibri"/>
              </a:rPr>
              <a:t>Marketing innovation </a:t>
            </a:r>
            <a:r>
              <a:rPr lang="el-GR" sz="2800">
                <a:solidFill>
                  <a:srgbClr val="775F55"/>
                </a:solidFill>
              </a:rPr>
              <a:t>(1)</a:t>
            </a:r>
            <a:endParaRPr/>
          </a:p>
        </p:txBody>
      </p:sp>
      <p:sp>
        <p:nvSpPr>
          <p:cNvPr id="237" name="Google Shape;237;p16"/>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640080" lvl="1" indent="-274320" algn="l" rtl="0">
              <a:spcBef>
                <a:spcPts val="0"/>
              </a:spcBef>
              <a:spcAft>
                <a:spcPts val="0"/>
              </a:spcAft>
              <a:buSzPts val="1400"/>
              <a:buChar char="🞑"/>
            </a:pPr>
            <a:r>
              <a:rPr lang="el-GR" sz="2000">
                <a:latin typeface="Calibri"/>
                <a:ea typeface="Calibri"/>
                <a:cs typeface="Calibri"/>
                <a:sym typeface="Calibri"/>
              </a:rPr>
              <a:t>Αλλαγές στο design ή τη συσκευασία: αλλαγές στη μορφή, την παρουσίαση, χωρίς αλλαγή στα λειτουργικά χαρακτηριστικά.</a:t>
            </a:r>
            <a:endParaRPr sz="2000">
              <a:latin typeface="Calibri"/>
              <a:ea typeface="Calibri"/>
              <a:cs typeface="Calibri"/>
              <a:sym typeface="Calibri"/>
            </a:endParaRPr>
          </a:p>
          <a:p>
            <a:pPr marL="640080" lvl="1" indent="-185420" algn="l" rtl="0">
              <a:spcBef>
                <a:spcPts val="550"/>
              </a:spcBef>
              <a:spcAft>
                <a:spcPts val="0"/>
              </a:spcAft>
              <a:buSzPts val="1400"/>
              <a:buNone/>
            </a:pPr>
            <a:endParaRPr sz="2000">
              <a:latin typeface="Calibri"/>
              <a:ea typeface="Calibri"/>
              <a:cs typeface="Calibri"/>
              <a:sym typeface="Calibri"/>
            </a:endParaRPr>
          </a:p>
          <a:p>
            <a:pPr marL="640080" lvl="1" indent="-274320" algn="l" rtl="0">
              <a:spcBef>
                <a:spcPts val="550"/>
              </a:spcBef>
              <a:spcAft>
                <a:spcPts val="0"/>
              </a:spcAft>
              <a:buSzPts val="1400"/>
              <a:buChar char="🞑"/>
            </a:pPr>
            <a:r>
              <a:rPr lang="el-GR" sz="2000">
                <a:latin typeface="Calibri"/>
                <a:ea typeface="Calibri"/>
                <a:cs typeface="Calibri"/>
                <a:sym typeface="Calibri"/>
              </a:rPr>
              <a:t>Τοποθέτηση προϊόντος: νέα κανάλια πώλησης.</a:t>
            </a:r>
            <a:endParaRPr sz="2000">
              <a:latin typeface="Calibri"/>
              <a:ea typeface="Calibri"/>
              <a:cs typeface="Calibri"/>
              <a:sym typeface="Calibri"/>
            </a:endParaRPr>
          </a:p>
          <a:p>
            <a:pPr marL="640080" lvl="1" indent="-185420" algn="l" rtl="0">
              <a:spcBef>
                <a:spcPts val="550"/>
              </a:spcBef>
              <a:spcAft>
                <a:spcPts val="0"/>
              </a:spcAft>
              <a:buSzPts val="1400"/>
              <a:buNone/>
            </a:pPr>
            <a:endParaRPr sz="2000">
              <a:latin typeface="Calibri"/>
              <a:ea typeface="Calibri"/>
              <a:cs typeface="Calibri"/>
              <a:sym typeface="Calibri"/>
            </a:endParaRPr>
          </a:p>
          <a:p>
            <a:pPr marL="640080" lvl="1" indent="-274320" algn="l" rtl="0">
              <a:spcBef>
                <a:spcPts val="550"/>
              </a:spcBef>
              <a:spcAft>
                <a:spcPts val="0"/>
              </a:spcAft>
              <a:buSzPts val="1400"/>
              <a:buChar char="🞑"/>
            </a:pPr>
            <a:r>
              <a:rPr lang="el-GR" sz="2000">
                <a:latin typeface="Calibri"/>
                <a:ea typeface="Calibri"/>
                <a:cs typeface="Calibri"/>
                <a:sym typeface="Calibri"/>
              </a:rPr>
              <a:t>Προώθηση προϊόντος: νέοι τρόποι προώθησης προϊόντος ή υπηρεσίας.</a:t>
            </a:r>
            <a:endParaRPr sz="2000">
              <a:latin typeface="Calibri"/>
              <a:ea typeface="Calibri"/>
              <a:cs typeface="Calibri"/>
              <a:sym typeface="Calibri"/>
            </a:endParaRPr>
          </a:p>
          <a:p>
            <a:pPr marL="640080" lvl="1" indent="-185420" algn="l" rtl="0">
              <a:spcBef>
                <a:spcPts val="550"/>
              </a:spcBef>
              <a:spcAft>
                <a:spcPts val="0"/>
              </a:spcAft>
              <a:buSzPts val="1400"/>
              <a:buNone/>
            </a:pPr>
            <a:endParaRPr sz="2000">
              <a:latin typeface="Calibri"/>
              <a:ea typeface="Calibri"/>
              <a:cs typeface="Calibri"/>
              <a:sym typeface="Calibri"/>
            </a:endParaRPr>
          </a:p>
          <a:p>
            <a:pPr marL="640080" lvl="1" indent="-274320" algn="l" rtl="0">
              <a:spcBef>
                <a:spcPts val="550"/>
              </a:spcBef>
              <a:spcAft>
                <a:spcPts val="0"/>
              </a:spcAft>
              <a:buSzPts val="1400"/>
              <a:buChar char="🞑"/>
            </a:pPr>
            <a:r>
              <a:rPr lang="el-GR" sz="2000">
                <a:latin typeface="Calibri"/>
                <a:ea typeface="Calibri"/>
                <a:cs typeface="Calibri"/>
                <a:sym typeface="Calibri"/>
              </a:rPr>
              <a:t>Τιμολόγηση: νέες στρατηγικές τιμολόγησης για την εμπορία προϊόντος ή υπηρεσίας.</a:t>
            </a:r>
            <a:endParaRPr/>
          </a:p>
        </p:txBody>
      </p:sp>
      <p:sp>
        <p:nvSpPr>
          <p:cNvPr id="239" name="Google Shape;239;p16"/>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7"/>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775F55"/>
              </a:buClr>
              <a:buSzPts val="2800"/>
              <a:buFont typeface="Twentieth Century"/>
              <a:buNone/>
            </a:pPr>
            <a:r>
              <a:rPr lang="el-GR" sz="2800">
                <a:solidFill>
                  <a:srgbClr val="775F55"/>
                </a:solidFill>
              </a:rPr>
              <a:t>Είδη καινοτομίας – </a:t>
            </a:r>
            <a:r>
              <a:rPr lang="el-GR" sz="2800">
                <a:solidFill>
                  <a:srgbClr val="775F55"/>
                </a:solidFill>
                <a:latin typeface="Calibri"/>
                <a:ea typeface="Calibri"/>
                <a:cs typeface="Calibri"/>
                <a:sym typeface="Calibri"/>
              </a:rPr>
              <a:t>Marketing innovation </a:t>
            </a:r>
            <a:r>
              <a:rPr lang="el-GR" sz="2800">
                <a:solidFill>
                  <a:srgbClr val="775F55"/>
                </a:solidFill>
              </a:rPr>
              <a:t>(2)</a:t>
            </a:r>
            <a:endParaRPr/>
          </a:p>
        </p:txBody>
      </p:sp>
      <p:sp>
        <p:nvSpPr>
          <p:cNvPr id="246" name="Google Shape;246;p17"/>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200"/>
              <a:buChar char="◻"/>
            </a:pPr>
            <a:r>
              <a:rPr lang="el-GR" sz="2000"/>
              <a:t>Παραδείγματα:</a:t>
            </a:r>
            <a:endParaRPr/>
          </a:p>
          <a:p>
            <a:pPr marL="320040" lvl="0" indent="-243840" algn="l" rtl="0">
              <a:spcBef>
                <a:spcPts val="700"/>
              </a:spcBef>
              <a:spcAft>
                <a:spcPts val="0"/>
              </a:spcAft>
              <a:buSzPts val="1200"/>
              <a:buNone/>
            </a:pPr>
            <a:endParaRPr sz="2000"/>
          </a:p>
          <a:p>
            <a:pPr marL="914400" lvl="2" indent="-228600" algn="l" rtl="0">
              <a:spcBef>
                <a:spcPts val="500"/>
              </a:spcBef>
              <a:spcAft>
                <a:spcPts val="0"/>
              </a:spcAft>
              <a:buSzPts val="1500"/>
              <a:buChar char="■"/>
            </a:pPr>
            <a:r>
              <a:rPr lang="el-GR" sz="2000"/>
              <a:t>Ανάπτυξη και εισαγωγή ενός τελείως νέου </a:t>
            </a:r>
            <a:r>
              <a:rPr lang="el-GR" sz="2000">
                <a:latin typeface="Calibri"/>
                <a:ea typeface="Calibri"/>
                <a:cs typeface="Calibri"/>
                <a:sym typeface="Calibri"/>
              </a:rPr>
              <a:t>brand. </a:t>
            </a:r>
            <a:endParaRPr sz="2000"/>
          </a:p>
          <a:p>
            <a:pPr marL="914400" lvl="2" indent="-228600" algn="l" rtl="0">
              <a:spcBef>
                <a:spcPts val="500"/>
              </a:spcBef>
              <a:spcAft>
                <a:spcPts val="0"/>
              </a:spcAft>
              <a:buSzPts val="1500"/>
              <a:buChar char="■"/>
            </a:pPr>
            <a:r>
              <a:rPr lang="el-GR" sz="2000">
                <a:latin typeface="Calibri"/>
                <a:ea typeface="Calibri"/>
                <a:cs typeface="Calibri"/>
                <a:sym typeface="Calibri"/>
              </a:rPr>
              <a:t>Χρήση νέου ή σημαντικά διαφορετικού τρόπου προβολής ενός προϊόντος. </a:t>
            </a:r>
            <a:endParaRPr/>
          </a:p>
          <a:p>
            <a:pPr marL="914400" lvl="2" indent="-228600" algn="l" rtl="0">
              <a:spcBef>
                <a:spcPts val="500"/>
              </a:spcBef>
              <a:spcAft>
                <a:spcPts val="0"/>
              </a:spcAft>
              <a:buSzPts val="1500"/>
              <a:buChar char="■"/>
            </a:pPr>
            <a:r>
              <a:rPr lang="el-GR" sz="2000">
                <a:latin typeface="Calibri"/>
                <a:ea typeface="Calibri"/>
                <a:cs typeface="Calibri"/>
                <a:sym typeface="Calibri"/>
              </a:rPr>
              <a:t>Εισαγωγή για πρώτη φορά συστήματος franchising.</a:t>
            </a:r>
            <a:endParaRPr/>
          </a:p>
        </p:txBody>
      </p:sp>
      <p:sp>
        <p:nvSpPr>
          <p:cNvPr id="248" name="Google Shape;248;p17"/>
          <p:cNvSpPr txBox="1">
            <a:spLocks noGrp="1"/>
          </p:cNvSpPr>
          <p:nvPr>
            <p:ph type="ftr" idx="11"/>
          </p:nvPr>
        </p:nvSpPr>
        <p:spPr>
          <a:xfrm>
            <a:off x="3344965" y="6264275"/>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dirty="0"/>
              <a:t>Ευάγγελος </a:t>
            </a:r>
            <a:r>
              <a:rPr lang="el-GR" dirty="0" err="1"/>
              <a:t>Σιώκας</a:t>
            </a:r>
            <a:r>
              <a:rPr lang="el-GR" dirty="0"/>
              <a:t>, Αναπληρωτής Καθηγητής ΔΕΟ</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8"/>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wentieth Century"/>
              <a:buNone/>
            </a:pPr>
            <a:r>
              <a:rPr lang="el-GR"/>
              <a:t>Ένα παράδειγμα marketing innovation: Swarovski</a:t>
            </a:r>
            <a:endParaRPr/>
          </a:p>
        </p:txBody>
      </p:sp>
      <p:pic>
        <p:nvPicPr>
          <p:cNvPr id="255" name="Google Shape;255;p18" descr="Αποτέλεσμα εικόνας για swarovski"/>
          <p:cNvPicPr preferRelativeResize="0"/>
          <p:nvPr/>
        </p:nvPicPr>
        <p:blipFill rotWithShape="1">
          <a:blip r:embed="rId3">
            <a:alphaModFix/>
          </a:blip>
          <a:srcRect/>
          <a:stretch/>
        </p:blipFill>
        <p:spPr>
          <a:xfrm>
            <a:off x="533400" y="1905000"/>
            <a:ext cx="3105150" cy="1981201"/>
          </a:xfrm>
          <a:prstGeom prst="rect">
            <a:avLst/>
          </a:prstGeom>
          <a:noFill/>
          <a:ln>
            <a:noFill/>
          </a:ln>
        </p:spPr>
      </p:pic>
      <p:pic>
        <p:nvPicPr>
          <p:cNvPr id="256" name="Google Shape;256;p18"/>
          <p:cNvPicPr preferRelativeResize="0"/>
          <p:nvPr/>
        </p:nvPicPr>
        <p:blipFill rotWithShape="1">
          <a:blip r:embed="rId4">
            <a:alphaModFix/>
          </a:blip>
          <a:srcRect/>
          <a:stretch/>
        </p:blipFill>
        <p:spPr>
          <a:xfrm>
            <a:off x="3843338" y="2000250"/>
            <a:ext cx="1457325" cy="2857500"/>
          </a:xfrm>
          <a:prstGeom prst="rect">
            <a:avLst/>
          </a:prstGeom>
          <a:noFill/>
          <a:ln>
            <a:noFill/>
          </a:ln>
        </p:spPr>
      </p:pic>
      <p:pic>
        <p:nvPicPr>
          <p:cNvPr id="257" name="Google Shape;257;p18" descr="Αποτέλεσμα εικόνας για swarovski michael jackson glove"/>
          <p:cNvPicPr preferRelativeResize="0"/>
          <p:nvPr/>
        </p:nvPicPr>
        <p:blipFill rotWithShape="1">
          <a:blip r:embed="rId5">
            <a:alphaModFix/>
          </a:blip>
          <a:srcRect/>
          <a:stretch/>
        </p:blipFill>
        <p:spPr>
          <a:xfrm>
            <a:off x="5562600" y="3083203"/>
            <a:ext cx="3105150" cy="2867025"/>
          </a:xfrm>
          <a:prstGeom prst="rect">
            <a:avLst/>
          </a:prstGeom>
          <a:noFill/>
          <a:ln>
            <a:noFill/>
          </a:ln>
        </p:spPr>
      </p:pic>
      <p:sp>
        <p:nvSpPr>
          <p:cNvPr id="258" name="Google Shape;258;p18"/>
          <p:cNvSpPr txBox="1"/>
          <p:nvPr/>
        </p:nvSpPr>
        <p:spPr>
          <a:xfrm>
            <a:off x="240429" y="4974828"/>
            <a:ext cx="318857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chemeClr val="dk1"/>
                </a:solidFill>
                <a:latin typeface="Twentieth Century"/>
                <a:ea typeface="Twentieth Century"/>
                <a:cs typeface="Twentieth Century"/>
                <a:sym typeface="Twentieth Century"/>
              </a:rPr>
              <a:t>In 1892 Daniel Swarovski patented a machine that cut lead crystal into brilliant stones</a:t>
            </a:r>
            <a:endParaRPr sz="1800">
              <a:solidFill>
                <a:schemeClr val="dk1"/>
              </a:solidFill>
              <a:latin typeface="Twentieth Century"/>
              <a:ea typeface="Twentieth Century"/>
              <a:cs typeface="Twentieth Century"/>
              <a:sym typeface="Twentieth Century"/>
            </a:endParaRPr>
          </a:p>
        </p:txBody>
      </p:sp>
      <p:sp>
        <p:nvSpPr>
          <p:cNvPr id="259" name="Google Shape;259;p18"/>
          <p:cNvSpPr/>
          <p:nvPr/>
        </p:nvSpPr>
        <p:spPr>
          <a:xfrm>
            <a:off x="6172200" y="1905000"/>
            <a:ext cx="25908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chemeClr val="dk1"/>
                </a:solidFill>
                <a:latin typeface="Twentieth Century"/>
                <a:ea typeface="Twentieth Century"/>
                <a:cs typeface="Twentieth Century"/>
                <a:sym typeface="Twentieth Century"/>
              </a:rPr>
              <a:t>A brand name synonymous with its product</a:t>
            </a:r>
            <a:endParaRPr sz="1800">
              <a:solidFill>
                <a:schemeClr val="dk1"/>
              </a:solidFill>
              <a:latin typeface="Twentieth Century"/>
              <a:ea typeface="Twentieth Century"/>
              <a:cs typeface="Twentieth Century"/>
              <a:sym typeface="Twentieth Century"/>
            </a:endParaRPr>
          </a:p>
        </p:txBody>
      </p:sp>
      <p:sp>
        <p:nvSpPr>
          <p:cNvPr id="261" name="Google Shape;261;p18"/>
          <p:cNvSpPr txBox="1">
            <a:spLocks noGrp="1"/>
          </p:cNvSpPr>
          <p:nvPr>
            <p:ph type="ftr" idx="11"/>
          </p:nvPr>
        </p:nvSpPr>
        <p:spPr>
          <a:xfrm>
            <a:off x="2721864" y="6356628"/>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dirty="0"/>
              <a:t>Ευάγγελος </a:t>
            </a:r>
            <a:r>
              <a:rPr lang="el-GR" dirty="0" err="1"/>
              <a:t>Σιώκας</a:t>
            </a:r>
            <a:r>
              <a:rPr lang="el-GR" dirty="0"/>
              <a:t>, Αναπληρωτής Καθηγητής ΔΕΟ</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9"/>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775F55"/>
              </a:buClr>
              <a:buSzPts val="2800"/>
              <a:buFont typeface="Twentieth Century"/>
              <a:buNone/>
            </a:pPr>
            <a:r>
              <a:rPr lang="el-GR" sz="2800">
                <a:solidFill>
                  <a:srgbClr val="775F55"/>
                </a:solidFill>
              </a:rPr>
              <a:t>Είδη καινοτομίας – Οργανωτική καινοτομία (1)</a:t>
            </a:r>
            <a:endParaRPr/>
          </a:p>
        </p:txBody>
      </p:sp>
      <p:sp>
        <p:nvSpPr>
          <p:cNvPr id="269" name="Google Shape;269;p19"/>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640080" lvl="1" indent="-274320" algn="l" rtl="0">
              <a:spcBef>
                <a:spcPts val="0"/>
              </a:spcBef>
              <a:spcAft>
                <a:spcPts val="0"/>
              </a:spcAft>
              <a:buSzPts val="1400"/>
              <a:buChar char="🞑"/>
            </a:pPr>
            <a:r>
              <a:rPr lang="el-GR" sz="2000">
                <a:latin typeface="Calibri"/>
                <a:ea typeface="Calibri"/>
                <a:cs typeface="Calibri"/>
                <a:sym typeface="Calibri"/>
              </a:rPr>
              <a:t>Εφαρμογή μιας νέας μορφής οργάνωσης στην επιχειρηματική πρακτική, στο χώρο εργασίας.</a:t>
            </a:r>
            <a:endParaRPr sz="2000">
              <a:latin typeface="Calibri"/>
              <a:ea typeface="Calibri"/>
              <a:cs typeface="Calibri"/>
              <a:sym typeface="Calibri"/>
            </a:endParaRPr>
          </a:p>
          <a:p>
            <a:pPr marL="640080" lvl="1" indent="-274320" algn="l" rtl="0">
              <a:spcBef>
                <a:spcPts val="550"/>
              </a:spcBef>
              <a:spcAft>
                <a:spcPts val="0"/>
              </a:spcAft>
              <a:buSzPts val="1400"/>
              <a:buChar char="🞑"/>
            </a:pPr>
            <a:r>
              <a:rPr lang="el-GR" sz="2000">
                <a:latin typeface="Calibri"/>
                <a:ea typeface="Calibri"/>
                <a:cs typeface="Calibri"/>
                <a:sym typeface="Calibri"/>
              </a:rPr>
              <a:t>Αύξηση στις επιδόσεις της επιχείρησης με μείωση διοικητικού / συναλλακτικού κόστους, βελτίωση συνθηκών εργασίας, μείωση κόστους προμηθειών.</a:t>
            </a:r>
            <a:endParaRPr sz="2000">
              <a:latin typeface="Calibri"/>
              <a:ea typeface="Calibri"/>
              <a:cs typeface="Calibri"/>
              <a:sym typeface="Calibri"/>
            </a:endParaRPr>
          </a:p>
          <a:p>
            <a:pPr marL="640080" lvl="1" indent="-274320" algn="l" rtl="0">
              <a:spcBef>
                <a:spcPts val="550"/>
              </a:spcBef>
              <a:spcAft>
                <a:spcPts val="0"/>
              </a:spcAft>
              <a:buSzPts val="1400"/>
              <a:buChar char="🞑"/>
            </a:pPr>
            <a:r>
              <a:rPr lang="el-GR" sz="2000">
                <a:latin typeface="Calibri"/>
                <a:ea typeface="Calibri"/>
                <a:cs typeface="Calibri"/>
                <a:sym typeface="Calibri"/>
              </a:rPr>
              <a:t>Μέθοδος οργάνωσης που δεν χρησιμοποιείτο πριν ως αποτέλεσμα στρατηγικής απόφασης της διοίκησης.</a:t>
            </a:r>
            <a:endParaRPr sz="2000">
              <a:latin typeface="Calibri"/>
              <a:ea typeface="Calibri"/>
              <a:cs typeface="Calibri"/>
              <a:sym typeface="Calibri"/>
            </a:endParaRPr>
          </a:p>
          <a:p>
            <a:pPr marL="640080" lvl="1" indent="-274320" algn="l" rtl="0">
              <a:spcBef>
                <a:spcPts val="550"/>
              </a:spcBef>
              <a:spcAft>
                <a:spcPts val="0"/>
              </a:spcAft>
              <a:buSzPts val="1400"/>
              <a:buChar char="🞑"/>
            </a:pPr>
            <a:r>
              <a:rPr lang="el-GR" sz="2000">
                <a:latin typeface="Calibri"/>
                <a:ea typeface="Calibri"/>
                <a:cs typeface="Calibri"/>
                <a:sym typeface="Calibri"/>
              </a:rPr>
              <a:t>Νέοι τρόποι οργάνωσης και διαχείρισης των σχέσεων με άλλες επιχειρήσεις ή άλλους οργανισμούς.</a:t>
            </a:r>
            <a:endParaRPr sz="2000">
              <a:latin typeface="Calibri"/>
              <a:ea typeface="Calibri"/>
              <a:cs typeface="Calibri"/>
              <a:sym typeface="Calibri"/>
            </a:endParaRPr>
          </a:p>
        </p:txBody>
      </p:sp>
      <p:sp>
        <p:nvSpPr>
          <p:cNvPr id="270" name="Google Shape;270;p19"/>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71" name="Google Shape;271;p19"/>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Περιεχόμενα</a:t>
            </a:r>
            <a:endParaRPr/>
          </a:p>
        </p:txBody>
      </p:sp>
      <p:sp>
        <p:nvSpPr>
          <p:cNvPr id="111" name="Google Shape;111;p2"/>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Ορισμός της τεχνολογίας και της καινοτομίας</a:t>
            </a:r>
            <a:endParaRPr/>
          </a:p>
          <a:p>
            <a:pPr marL="320040" lvl="0" indent="-320040" algn="l" rtl="0">
              <a:spcBef>
                <a:spcPts val="700"/>
              </a:spcBef>
              <a:spcAft>
                <a:spcPts val="0"/>
              </a:spcAft>
              <a:buSzPts val="1740"/>
              <a:buChar char="◻"/>
            </a:pPr>
            <a:r>
              <a:rPr lang="el-GR"/>
              <a:t>Κινητήριες δυνάμεις καινοτομικής διαδικασίας</a:t>
            </a:r>
            <a:endParaRPr/>
          </a:p>
          <a:p>
            <a:pPr marL="320040" lvl="0" indent="-320040" algn="l" rtl="0">
              <a:spcBef>
                <a:spcPts val="700"/>
              </a:spcBef>
              <a:spcAft>
                <a:spcPts val="0"/>
              </a:spcAft>
              <a:buSzPts val="1740"/>
              <a:buChar char="◻"/>
            </a:pPr>
            <a:r>
              <a:rPr lang="el-GR"/>
              <a:t>Κλειστό και ανοικτό μοντέλο καινοτομίας</a:t>
            </a:r>
            <a:endParaRPr/>
          </a:p>
          <a:p>
            <a:pPr marL="320040" lvl="0" indent="-320040" algn="l" rtl="0">
              <a:spcBef>
                <a:spcPts val="700"/>
              </a:spcBef>
              <a:spcAft>
                <a:spcPts val="0"/>
              </a:spcAft>
              <a:buSzPts val="1740"/>
              <a:buChar char="◻"/>
            </a:pPr>
            <a:r>
              <a:rPr lang="el-GR"/>
              <a:t>Πηγές καινοτομίας</a:t>
            </a:r>
            <a:endParaRPr/>
          </a:p>
          <a:p>
            <a:pPr marL="320040" lvl="0" indent="-320040" algn="l" rtl="0">
              <a:spcBef>
                <a:spcPts val="700"/>
              </a:spcBef>
              <a:spcAft>
                <a:spcPts val="0"/>
              </a:spcAft>
              <a:buSzPts val="1740"/>
              <a:buChar char="◻"/>
            </a:pPr>
            <a:r>
              <a:rPr lang="el-GR"/>
              <a:t>Σκοπός καινοτομίας</a:t>
            </a:r>
            <a:endParaRPr/>
          </a:p>
          <a:p>
            <a:pPr marL="320040" lvl="0" indent="-320040" algn="l" rtl="0">
              <a:spcBef>
                <a:spcPts val="700"/>
              </a:spcBef>
              <a:spcAft>
                <a:spcPts val="0"/>
              </a:spcAft>
              <a:buSzPts val="1740"/>
              <a:buChar char="◻"/>
            </a:pPr>
            <a:r>
              <a:rPr lang="el-GR"/>
              <a:t>Είδη καινοτομίας</a:t>
            </a:r>
            <a:endParaRPr/>
          </a:p>
          <a:p>
            <a:pPr marL="320040" lvl="0" indent="-320040" algn="l" rtl="0">
              <a:spcBef>
                <a:spcPts val="700"/>
              </a:spcBef>
              <a:spcAft>
                <a:spcPts val="0"/>
              </a:spcAft>
              <a:buSzPts val="1740"/>
              <a:buChar char="◻"/>
            </a:pPr>
            <a:r>
              <a:rPr lang="el-GR"/>
              <a:t>Παράγοντες που αποθαρρύνουν την καινοτομία</a:t>
            </a:r>
            <a:endParaRPr/>
          </a:p>
          <a:p>
            <a:pPr marL="0" lvl="0" indent="0" algn="l" rtl="0">
              <a:spcBef>
                <a:spcPts val="700"/>
              </a:spcBef>
              <a:spcAft>
                <a:spcPts val="0"/>
              </a:spcAft>
              <a:buSzPts val="1740"/>
              <a:buNone/>
            </a:pPr>
            <a:endParaRPr/>
          </a:p>
        </p:txBody>
      </p:sp>
      <p:sp>
        <p:nvSpPr>
          <p:cNvPr id="2" name="Θέση ημερομηνίας 1">
            <a:extLst>
              <a:ext uri="{FF2B5EF4-FFF2-40B4-BE49-F238E27FC236}">
                <a16:creationId xmlns:a16="http://schemas.microsoft.com/office/drawing/2014/main" id="{18AF0794-0D97-A830-F5E0-868FC2CB118B}"/>
              </a:ext>
            </a:extLst>
          </p:cNvPr>
          <p:cNvSpPr>
            <a:spLocks noGrp="1"/>
          </p:cNvSpPr>
          <p:nvPr>
            <p:ph type="dt" idx="10"/>
          </p:nvPr>
        </p:nvSpPr>
        <p:spPr/>
        <p:txBody>
          <a:bodyPr/>
          <a:lstStyle/>
          <a:p>
            <a:endParaRPr lang="el-GR"/>
          </a:p>
        </p:txBody>
      </p:sp>
      <p:sp>
        <p:nvSpPr>
          <p:cNvPr id="3" name="Θέση υποσέλιδου 2">
            <a:extLst>
              <a:ext uri="{FF2B5EF4-FFF2-40B4-BE49-F238E27FC236}">
                <a16:creationId xmlns:a16="http://schemas.microsoft.com/office/drawing/2014/main" id="{C7BB9DF1-EE02-17A5-0D14-D28213FE412F}"/>
              </a:ext>
            </a:extLst>
          </p:cNvPr>
          <p:cNvSpPr>
            <a:spLocks noGrp="1"/>
          </p:cNvSpPr>
          <p:nvPr>
            <p:ph type="ftr" idx="11"/>
          </p:nvPr>
        </p:nvSpPr>
        <p:spPr/>
        <p:txBody>
          <a:bodyPr/>
          <a:lstStyle/>
          <a:p>
            <a:r>
              <a:rPr lang="el-GR"/>
              <a:t>Ευάγγελος Σιώκας, Αναπληρωτής Καθηγητής ΔΕΟ</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0"/>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775F55"/>
              </a:buClr>
              <a:buSzPts val="2800"/>
              <a:buFont typeface="Twentieth Century"/>
              <a:buNone/>
            </a:pPr>
            <a:r>
              <a:rPr lang="el-GR" sz="2800">
                <a:solidFill>
                  <a:srgbClr val="775F55"/>
                </a:solidFill>
              </a:rPr>
              <a:t>Είδη καινοτομίας – Οργανωτική καινοτομία (2)</a:t>
            </a:r>
            <a:endParaRPr/>
          </a:p>
        </p:txBody>
      </p:sp>
      <p:sp>
        <p:nvSpPr>
          <p:cNvPr id="278" name="Google Shape;278;p20"/>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200"/>
              <a:buChar char="◻"/>
            </a:pPr>
            <a:r>
              <a:rPr lang="el-GR" sz="2000"/>
              <a:t>Παραδείγματα:</a:t>
            </a:r>
            <a:endParaRPr sz="2000"/>
          </a:p>
          <a:p>
            <a:pPr marL="914400" lvl="2" indent="-228600" algn="l" rtl="0">
              <a:spcBef>
                <a:spcPts val="500"/>
              </a:spcBef>
              <a:spcAft>
                <a:spcPts val="0"/>
              </a:spcAft>
              <a:buClr>
                <a:srgbClr val="DD8047"/>
              </a:buClr>
              <a:buSzPts val="1725"/>
              <a:buChar char="■"/>
            </a:pPr>
            <a:r>
              <a:rPr lang="el-GR">
                <a:solidFill>
                  <a:srgbClr val="000000"/>
                </a:solidFill>
              </a:rPr>
              <a:t>Πρώτη εφαρμογή βάσης δεδομένων για καλές πρακτικές.</a:t>
            </a:r>
            <a:endParaRPr/>
          </a:p>
          <a:p>
            <a:pPr marL="914400" lvl="2" indent="-228600" algn="l" rtl="0">
              <a:spcBef>
                <a:spcPts val="500"/>
              </a:spcBef>
              <a:spcAft>
                <a:spcPts val="0"/>
              </a:spcAft>
              <a:buClr>
                <a:srgbClr val="DD8047"/>
              </a:buClr>
              <a:buSzPts val="1725"/>
              <a:buChar char="■"/>
            </a:pPr>
            <a:r>
              <a:rPr lang="el-GR">
                <a:solidFill>
                  <a:srgbClr val="000000"/>
                </a:solidFill>
              </a:rPr>
              <a:t>Καθιέρωση νέων τρόπων συνεργασίας με ερευνητικά ιδρύματα.</a:t>
            </a:r>
            <a:endParaRPr/>
          </a:p>
          <a:p>
            <a:pPr marL="914400" lvl="2" indent="-228600" algn="l" rtl="0">
              <a:spcBef>
                <a:spcPts val="500"/>
              </a:spcBef>
              <a:spcAft>
                <a:spcPts val="0"/>
              </a:spcAft>
              <a:buClr>
                <a:srgbClr val="DD8047"/>
              </a:buClr>
              <a:buSzPts val="1725"/>
              <a:buChar char="■"/>
            </a:pPr>
            <a:r>
              <a:rPr lang="el-GR">
                <a:solidFill>
                  <a:srgbClr val="000000"/>
                </a:solidFill>
              </a:rPr>
              <a:t>Εφαρμογή μεθόδων οργάνωσης που δίνουν μεγαλύτερη αυτονομία στους υπαλλήλους και ενθάρρυνση για δημιουργία καινοτομικών ιδεών. </a:t>
            </a:r>
            <a:endParaRPr>
              <a:solidFill>
                <a:srgbClr val="000000"/>
              </a:solidFill>
            </a:endParaRPr>
          </a:p>
          <a:p>
            <a:pPr marL="320040" lvl="0" indent="-243840" algn="l" rtl="0">
              <a:spcBef>
                <a:spcPts val="700"/>
              </a:spcBef>
              <a:spcAft>
                <a:spcPts val="0"/>
              </a:spcAft>
              <a:buSzPts val="1200"/>
              <a:buNone/>
            </a:pPr>
            <a:endParaRPr sz="2000"/>
          </a:p>
          <a:p>
            <a:pPr marL="320040" lvl="0" indent="-243840" algn="l" rtl="0">
              <a:spcBef>
                <a:spcPts val="700"/>
              </a:spcBef>
              <a:spcAft>
                <a:spcPts val="0"/>
              </a:spcAft>
              <a:buSzPts val="1200"/>
              <a:buNone/>
            </a:pPr>
            <a:endParaRPr sz="2000">
              <a:latin typeface="Calibri"/>
              <a:ea typeface="Calibri"/>
              <a:cs typeface="Calibri"/>
              <a:sym typeface="Calibri"/>
            </a:endParaRPr>
          </a:p>
        </p:txBody>
      </p:sp>
      <p:sp>
        <p:nvSpPr>
          <p:cNvPr id="280" name="Google Shape;280;p20"/>
          <p:cNvSpPr txBox="1">
            <a:spLocks noGrp="1"/>
          </p:cNvSpPr>
          <p:nvPr>
            <p:ph type="ftr" idx="11"/>
          </p:nvPr>
        </p:nvSpPr>
        <p:spPr>
          <a:xfrm>
            <a:off x="3344965" y="6264275"/>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1"/>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latin typeface="Twentieth Century"/>
                <a:ea typeface="Twentieth Century"/>
                <a:cs typeface="Twentieth Century"/>
                <a:sym typeface="Twentieth Century"/>
              </a:rPr>
              <a:t>Διάκριση καινοτομιών</a:t>
            </a:r>
            <a:endParaRPr>
              <a:latin typeface="Twentieth Century"/>
              <a:ea typeface="Twentieth Century"/>
              <a:cs typeface="Twentieth Century"/>
              <a:sym typeface="Twentieth Century"/>
            </a:endParaRPr>
          </a:p>
        </p:txBody>
      </p:sp>
      <p:sp>
        <p:nvSpPr>
          <p:cNvPr id="287" name="Google Shape;287;p21"/>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200"/>
              <a:buChar char="◻"/>
            </a:pPr>
            <a:r>
              <a:rPr lang="el-GR" sz="2000"/>
              <a:t>Βαθμός νεωτερικότητας:</a:t>
            </a:r>
            <a:endParaRPr/>
          </a:p>
          <a:p>
            <a:pPr marL="640080" lvl="1" indent="-274320" algn="l" rtl="0">
              <a:spcBef>
                <a:spcPts val="550"/>
              </a:spcBef>
              <a:spcAft>
                <a:spcPts val="0"/>
              </a:spcAft>
              <a:buSzPts val="1400"/>
              <a:buChar char="🞑"/>
            </a:pPr>
            <a:r>
              <a:rPr lang="el-GR" sz="2000"/>
              <a:t>Από σταδιακή/σωρρευτική σε ριζική</a:t>
            </a:r>
            <a:endParaRPr sz="2000"/>
          </a:p>
          <a:p>
            <a:pPr marL="320040" lvl="0" indent="-320040" algn="l" rtl="0">
              <a:spcBef>
                <a:spcPts val="700"/>
              </a:spcBef>
              <a:spcAft>
                <a:spcPts val="0"/>
              </a:spcAft>
              <a:buSzPts val="1200"/>
              <a:buChar char="◻"/>
            </a:pPr>
            <a:r>
              <a:rPr lang="el-GR" sz="2000"/>
              <a:t>Αποτέλεσμα / Επίπτωση:</a:t>
            </a:r>
            <a:endParaRPr/>
          </a:p>
          <a:p>
            <a:pPr marL="640080" lvl="1" indent="-274320" algn="l" rtl="0">
              <a:spcBef>
                <a:spcPts val="550"/>
              </a:spcBef>
              <a:spcAft>
                <a:spcPts val="0"/>
              </a:spcAft>
              <a:buSzPts val="1400"/>
              <a:buChar char="🞑"/>
            </a:pPr>
            <a:r>
              <a:rPr lang="el-GR" sz="2000"/>
              <a:t>Από διαρκή σε μη διαρκή.</a:t>
            </a:r>
            <a:endParaRPr sz="2000"/>
          </a:p>
          <a:p>
            <a:pPr marL="640080" lvl="1" indent="-185420" algn="l" rtl="0">
              <a:spcBef>
                <a:spcPts val="550"/>
              </a:spcBef>
              <a:spcAft>
                <a:spcPts val="0"/>
              </a:spcAft>
              <a:buSzPts val="1400"/>
              <a:buNone/>
            </a:pPr>
            <a:endParaRPr sz="2000"/>
          </a:p>
        </p:txBody>
      </p:sp>
      <p:sp>
        <p:nvSpPr>
          <p:cNvPr id="288" name="Google Shape;288;p21"/>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89" name="Google Shape;289;p21"/>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2"/>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Κατηγορίες καινοτομιών</a:t>
            </a:r>
            <a:endParaRPr sz="2800"/>
          </a:p>
        </p:txBody>
      </p:sp>
      <p:pic>
        <p:nvPicPr>
          <p:cNvPr id="295" name="Google Shape;295;p22"/>
          <p:cNvPicPr preferRelativeResize="0">
            <a:picLocks noGrp="1"/>
          </p:cNvPicPr>
          <p:nvPr>
            <p:ph type="body" idx="1"/>
          </p:nvPr>
        </p:nvPicPr>
        <p:blipFill rotWithShape="1">
          <a:blip r:embed="rId3">
            <a:alphaModFix/>
          </a:blip>
          <a:srcRect t="11899"/>
          <a:stretch/>
        </p:blipFill>
        <p:spPr>
          <a:xfrm>
            <a:off x="762000" y="1676401"/>
            <a:ext cx="7772400" cy="4770120"/>
          </a:xfrm>
          <a:prstGeom prst="rect">
            <a:avLst/>
          </a:prstGeom>
          <a:noFill/>
          <a:ln>
            <a:noFill/>
          </a:ln>
        </p:spPr>
      </p:pic>
      <p:sp>
        <p:nvSpPr>
          <p:cNvPr id="3" name="Θέση υποσέλιδου 2">
            <a:extLst>
              <a:ext uri="{FF2B5EF4-FFF2-40B4-BE49-F238E27FC236}">
                <a16:creationId xmlns:a16="http://schemas.microsoft.com/office/drawing/2014/main" id="{11F3EBF9-2214-F17D-1B36-9874038FDB3D}"/>
              </a:ext>
            </a:extLst>
          </p:cNvPr>
          <p:cNvSpPr>
            <a:spLocks noGrp="1"/>
          </p:cNvSpPr>
          <p:nvPr>
            <p:ph type="ftr" idx="11"/>
          </p:nvPr>
        </p:nvSpPr>
        <p:spPr>
          <a:xfrm>
            <a:off x="3344965" y="6446521"/>
            <a:ext cx="5421083" cy="365125"/>
          </a:xfrm>
        </p:spPr>
        <p:txBody>
          <a:bodyPr/>
          <a:lstStyle/>
          <a:p>
            <a:r>
              <a:rPr lang="el-GR" dirty="0"/>
              <a:t>Ευάγγελος </a:t>
            </a:r>
            <a:r>
              <a:rPr lang="el-GR" dirty="0" err="1"/>
              <a:t>Σιώκας</a:t>
            </a:r>
            <a:r>
              <a:rPr lang="el-GR" dirty="0"/>
              <a:t>, Αναπληρωτής Καθηγητής ΔΕΟ</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3"/>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Συνδυασμός νεωτερικότητας και επίπτωσης</a:t>
            </a:r>
            <a:endParaRPr sz="2800"/>
          </a:p>
        </p:txBody>
      </p:sp>
      <p:pic>
        <p:nvPicPr>
          <p:cNvPr id="301" name="Google Shape;301;p23"/>
          <p:cNvPicPr preferRelativeResize="0">
            <a:picLocks noGrp="1"/>
          </p:cNvPicPr>
          <p:nvPr>
            <p:ph type="body" idx="1"/>
          </p:nvPr>
        </p:nvPicPr>
        <p:blipFill rotWithShape="1">
          <a:blip r:embed="rId3">
            <a:alphaModFix/>
          </a:blip>
          <a:srcRect/>
          <a:stretch/>
        </p:blipFill>
        <p:spPr>
          <a:xfrm>
            <a:off x="1066800" y="1600200"/>
            <a:ext cx="7024781" cy="4820985"/>
          </a:xfrm>
          <a:prstGeom prst="rect">
            <a:avLst/>
          </a:prstGeom>
          <a:noFill/>
          <a:ln>
            <a:noFill/>
          </a:ln>
        </p:spPr>
      </p:pic>
      <p:sp>
        <p:nvSpPr>
          <p:cNvPr id="303" name="Google Shape;303;p23"/>
          <p:cNvSpPr txBox="1">
            <a:spLocks noGrp="1"/>
          </p:cNvSpPr>
          <p:nvPr>
            <p:ph type="ftr" idx="11"/>
          </p:nvPr>
        </p:nvSpPr>
        <p:spPr>
          <a:xfrm>
            <a:off x="3069336" y="6264275"/>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dirty="0"/>
              <a:t>Ευάγγελος </a:t>
            </a:r>
            <a:r>
              <a:rPr lang="el-GR" dirty="0" err="1"/>
              <a:t>Σιώκας</a:t>
            </a:r>
            <a:r>
              <a:rPr lang="el-GR" dirty="0"/>
              <a:t>, Αναπληρωτής Καθηγητής ΔΕΟ</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4"/>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Φάσμα καινοτομιών</a:t>
            </a:r>
            <a:endParaRPr sz="2800"/>
          </a:p>
        </p:txBody>
      </p:sp>
      <p:pic>
        <p:nvPicPr>
          <p:cNvPr id="309" name="Google Shape;309;p24" descr="des04985_ex1201"/>
          <p:cNvPicPr preferRelativeResize="0"/>
          <p:nvPr/>
        </p:nvPicPr>
        <p:blipFill rotWithShape="1">
          <a:blip r:embed="rId3">
            <a:alphaModFix/>
          </a:blip>
          <a:srcRect/>
          <a:stretch/>
        </p:blipFill>
        <p:spPr>
          <a:xfrm>
            <a:off x="609600" y="1981200"/>
            <a:ext cx="8153400" cy="4000500"/>
          </a:xfrm>
          <a:prstGeom prst="rect">
            <a:avLst/>
          </a:prstGeom>
          <a:noFill/>
          <a:ln>
            <a:noFill/>
          </a:ln>
        </p:spPr>
      </p:pic>
      <p:sp>
        <p:nvSpPr>
          <p:cNvPr id="311" name="Google Shape;311;p24"/>
          <p:cNvSpPr txBox="1">
            <a:spLocks noGrp="1"/>
          </p:cNvSpPr>
          <p:nvPr>
            <p:ph type="ftr" idx="11"/>
          </p:nvPr>
        </p:nvSpPr>
        <p:spPr>
          <a:xfrm>
            <a:off x="3471672" y="6264275"/>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dirty="0"/>
              <a:t>Ευάγγελος </a:t>
            </a:r>
            <a:r>
              <a:rPr lang="el-GR" dirty="0" err="1"/>
              <a:t>Σιώκας</a:t>
            </a:r>
            <a:r>
              <a:rPr lang="el-GR" dirty="0"/>
              <a:t>, Αναπληρωτής Καθηγητής ΔΕΟ</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5"/>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Calibri"/>
              <a:buNone/>
            </a:pPr>
            <a:r>
              <a:rPr lang="el-GR" sz="2800">
                <a:latin typeface="Calibri"/>
                <a:ea typeface="Calibri"/>
                <a:cs typeface="Calibri"/>
                <a:sym typeface="Calibri"/>
              </a:rPr>
              <a:t>Ριζικές καινοτομίες: ιστορικά παραδείγματα</a:t>
            </a:r>
            <a:endParaRPr sz="2800">
              <a:latin typeface="Calibri"/>
              <a:ea typeface="Calibri"/>
              <a:cs typeface="Calibri"/>
              <a:sym typeface="Calibri"/>
            </a:endParaRPr>
          </a:p>
        </p:txBody>
      </p:sp>
      <p:sp>
        <p:nvSpPr>
          <p:cNvPr id="320" name="Google Shape;320;p25"/>
          <p:cNvSpPr txBox="1">
            <a:spLocks noGrp="1"/>
          </p:cNvSpPr>
          <p:nvPr>
            <p:ph type="ftr" idx="11"/>
          </p:nvPr>
        </p:nvSpPr>
        <p:spPr>
          <a:xfrm>
            <a:off x="3722917" y="6522144"/>
            <a:ext cx="5421083" cy="28055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dirty="0"/>
              <a:t>Ευάγγελος </a:t>
            </a:r>
            <a:r>
              <a:rPr lang="el-GR" dirty="0" err="1"/>
              <a:t>Σιώκας</a:t>
            </a:r>
            <a:r>
              <a:rPr lang="el-GR" dirty="0"/>
              <a:t>, Αναπληρωτής Καθηγητής ΔΕΟ</a:t>
            </a:r>
            <a:endParaRPr dirty="0"/>
          </a:p>
        </p:txBody>
      </p:sp>
      <p:pic>
        <p:nvPicPr>
          <p:cNvPr id="321" name="Google Shape;321;p25"/>
          <p:cNvPicPr preferRelativeResize="0"/>
          <p:nvPr/>
        </p:nvPicPr>
        <p:blipFill rotWithShape="1">
          <a:blip r:embed="rId3">
            <a:alphaModFix/>
          </a:blip>
          <a:srcRect/>
          <a:stretch/>
        </p:blipFill>
        <p:spPr>
          <a:xfrm>
            <a:off x="304800" y="1676400"/>
            <a:ext cx="2105025" cy="2171700"/>
          </a:xfrm>
          <a:prstGeom prst="rect">
            <a:avLst/>
          </a:prstGeom>
          <a:noFill/>
          <a:ln>
            <a:noFill/>
          </a:ln>
        </p:spPr>
      </p:pic>
      <p:pic>
        <p:nvPicPr>
          <p:cNvPr id="322" name="Google Shape;322;p25"/>
          <p:cNvPicPr preferRelativeResize="0"/>
          <p:nvPr/>
        </p:nvPicPr>
        <p:blipFill rotWithShape="1">
          <a:blip r:embed="rId4">
            <a:alphaModFix/>
          </a:blip>
          <a:srcRect/>
          <a:stretch/>
        </p:blipFill>
        <p:spPr>
          <a:xfrm>
            <a:off x="3124200" y="2295525"/>
            <a:ext cx="2943225" cy="1552575"/>
          </a:xfrm>
          <a:prstGeom prst="rect">
            <a:avLst/>
          </a:prstGeom>
          <a:noFill/>
          <a:ln>
            <a:noFill/>
          </a:ln>
        </p:spPr>
      </p:pic>
      <p:pic>
        <p:nvPicPr>
          <p:cNvPr id="323" name="Google Shape;323;p25"/>
          <p:cNvPicPr preferRelativeResize="0"/>
          <p:nvPr/>
        </p:nvPicPr>
        <p:blipFill rotWithShape="1">
          <a:blip r:embed="rId5">
            <a:alphaModFix/>
          </a:blip>
          <a:srcRect/>
          <a:stretch/>
        </p:blipFill>
        <p:spPr>
          <a:xfrm>
            <a:off x="657224" y="4023931"/>
            <a:ext cx="1952625" cy="2333625"/>
          </a:xfrm>
          <a:prstGeom prst="rect">
            <a:avLst/>
          </a:prstGeom>
          <a:noFill/>
          <a:ln>
            <a:noFill/>
          </a:ln>
        </p:spPr>
      </p:pic>
      <p:pic>
        <p:nvPicPr>
          <p:cNvPr id="324" name="Google Shape;324;p25"/>
          <p:cNvPicPr preferRelativeResize="0"/>
          <p:nvPr/>
        </p:nvPicPr>
        <p:blipFill rotWithShape="1">
          <a:blip r:embed="rId6">
            <a:alphaModFix/>
          </a:blip>
          <a:srcRect/>
          <a:stretch/>
        </p:blipFill>
        <p:spPr>
          <a:xfrm>
            <a:off x="6629400" y="1976120"/>
            <a:ext cx="2409825" cy="1895475"/>
          </a:xfrm>
          <a:prstGeom prst="rect">
            <a:avLst/>
          </a:prstGeom>
          <a:noFill/>
          <a:ln>
            <a:noFill/>
          </a:ln>
        </p:spPr>
      </p:pic>
      <p:sp>
        <p:nvSpPr>
          <p:cNvPr id="325" name="Google Shape;325;p25"/>
          <p:cNvSpPr txBox="1"/>
          <p:nvPr/>
        </p:nvSpPr>
        <p:spPr>
          <a:xfrm>
            <a:off x="2409825" y="1676400"/>
            <a:ext cx="7905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chemeClr val="dk1"/>
                </a:solidFill>
                <a:latin typeface="Twentieth Century"/>
                <a:ea typeface="Twentieth Century"/>
                <a:cs typeface="Twentieth Century"/>
                <a:sym typeface="Twentieth Century"/>
              </a:rPr>
              <a:t>1861</a:t>
            </a:r>
            <a:endParaRPr sz="1800">
              <a:solidFill>
                <a:schemeClr val="dk1"/>
              </a:solidFill>
              <a:latin typeface="Twentieth Century"/>
              <a:ea typeface="Twentieth Century"/>
              <a:cs typeface="Twentieth Century"/>
              <a:sym typeface="Twentieth Century"/>
            </a:endParaRPr>
          </a:p>
        </p:txBody>
      </p:sp>
      <p:sp>
        <p:nvSpPr>
          <p:cNvPr id="326" name="Google Shape;326;p25"/>
          <p:cNvSpPr txBox="1"/>
          <p:nvPr/>
        </p:nvSpPr>
        <p:spPr>
          <a:xfrm>
            <a:off x="5105400" y="1861066"/>
            <a:ext cx="9620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chemeClr val="dk1"/>
                </a:solidFill>
                <a:latin typeface="Twentieth Century"/>
                <a:ea typeface="Twentieth Century"/>
                <a:cs typeface="Twentieth Century"/>
                <a:sym typeface="Twentieth Century"/>
              </a:rPr>
              <a:t>1929</a:t>
            </a:r>
            <a:endParaRPr sz="1800">
              <a:solidFill>
                <a:schemeClr val="dk1"/>
              </a:solidFill>
              <a:latin typeface="Twentieth Century"/>
              <a:ea typeface="Twentieth Century"/>
              <a:cs typeface="Twentieth Century"/>
              <a:sym typeface="Twentieth Century"/>
            </a:endParaRPr>
          </a:p>
        </p:txBody>
      </p:sp>
      <p:sp>
        <p:nvSpPr>
          <p:cNvPr id="327" name="Google Shape;327;p25"/>
          <p:cNvSpPr txBox="1"/>
          <p:nvPr/>
        </p:nvSpPr>
        <p:spPr>
          <a:xfrm flipH="1">
            <a:off x="2805112" y="4495800"/>
            <a:ext cx="1371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chemeClr val="dk1"/>
                </a:solidFill>
                <a:latin typeface="Twentieth Century"/>
                <a:ea typeface="Twentieth Century"/>
                <a:cs typeface="Twentieth Century"/>
                <a:sym typeface="Twentieth Century"/>
              </a:rPr>
              <a:t>1945</a:t>
            </a:r>
            <a:endParaRPr sz="1800">
              <a:solidFill>
                <a:schemeClr val="dk1"/>
              </a:solidFill>
              <a:latin typeface="Twentieth Century"/>
              <a:ea typeface="Twentieth Century"/>
              <a:cs typeface="Twentieth Century"/>
              <a:sym typeface="Twentieth Century"/>
            </a:endParaRPr>
          </a:p>
        </p:txBody>
      </p:sp>
      <p:sp>
        <p:nvSpPr>
          <p:cNvPr id="328" name="Google Shape;328;p25"/>
          <p:cNvSpPr txBox="1"/>
          <p:nvPr/>
        </p:nvSpPr>
        <p:spPr>
          <a:xfrm>
            <a:off x="7543800" y="1503680"/>
            <a:ext cx="9620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chemeClr val="dk1"/>
                </a:solidFill>
                <a:latin typeface="Twentieth Century"/>
                <a:ea typeface="Twentieth Century"/>
                <a:cs typeface="Twentieth Century"/>
                <a:sym typeface="Twentieth Century"/>
              </a:rPr>
              <a:t>1946</a:t>
            </a:r>
            <a:endParaRPr sz="1800">
              <a:solidFill>
                <a:schemeClr val="dk1"/>
              </a:solidFill>
              <a:latin typeface="Twentieth Century"/>
              <a:ea typeface="Twentieth Century"/>
              <a:cs typeface="Twentieth Century"/>
              <a:sym typeface="Twentieth Century"/>
            </a:endParaRPr>
          </a:p>
        </p:txBody>
      </p:sp>
      <p:pic>
        <p:nvPicPr>
          <p:cNvPr id="329" name="Google Shape;329;p25"/>
          <p:cNvPicPr preferRelativeResize="0"/>
          <p:nvPr/>
        </p:nvPicPr>
        <p:blipFill rotWithShape="1">
          <a:blip r:embed="rId7">
            <a:alphaModFix/>
          </a:blip>
          <a:srcRect/>
          <a:stretch/>
        </p:blipFill>
        <p:spPr>
          <a:xfrm>
            <a:off x="3593306" y="3949759"/>
            <a:ext cx="1809750" cy="2533650"/>
          </a:xfrm>
          <a:prstGeom prst="rect">
            <a:avLst/>
          </a:prstGeom>
          <a:noFill/>
          <a:ln>
            <a:noFill/>
          </a:ln>
        </p:spPr>
      </p:pic>
      <p:sp>
        <p:nvSpPr>
          <p:cNvPr id="330" name="Google Shape;330;p25"/>
          <p:cNvSpPr txBox="1"/>
          <p:nvPr/>
        </p:nvSpPr>
        <p:spPr>
          <a:xfrm>
            <a:off x="5867400" y="4128254"/>
            <a:ext cx="9620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chemeClr val="dk1"/>
                </a:solidFill>
                <a:latin typeface="Twentieth Century"/>
                <a:ea typeface="Twentieth Century"/>
                <a:cs typeface="Twentieth Century"/>
                <a:sym typeface="Twentieth Century"/>
              </a:rPr>
              <a:t>1992</a:t>
            </a:r>
            <a:endParaRPr sz="1800">
              <a:solidFill>
                <a:schemeClr val="dk1"/>
              </a:solidFill>
              <a:latin typeface="Twentieth Century"/>
              <a:ea typeface="Twentieth Century"/>
              <a:cs typeface="Twentieth Century"/>
              <a:sym typeface="Twentieth Century"/>
            </a:endParaRPr>
          </a:p>
        </p:txBody>
      </p:sp>
      <p:sp>
        <p:nvSpPr>
          <p:cNvPr id="331" name="Google Shape;331;p25" descr="Αποτέλεσμα εικόνας για sm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332" name="Google Shape;332;p25"/>
          <p:cNvPicPr preferRelativeResize="0"/>
          <p:nvPr/>
        </p:nvPicPr>
        <p:blipFill rotWithShape="1">
          <a:blip r:embed="rId8">
            <a:alphaModFix/>
          </a:blip>
          <a:srcRect/>
          <a:stretch/>
        </p:blipFill>
        <p:spPr>
          <a:xfrm>
            <a:off x="6629400" y="4067175"/>
            <a:ext cx="2143125" cy="2143125"/>
          </a:xfrm>
          <a:prstGeom prst="rect">
            <a:avLst/>
          </a:prstGeom>
          <a:noFill/>
          <a:ln>
            <a:noFill/>
          </a:ln>
        </p:spPr>
      </p:pic>
      <p:sp>
        <p:nvSpPr>
          <p:cNvPr id="333" name="Google Shape;333;p25"/>
          <p:cNvSpPr txBox="1"/>
          <p:nvPr/>
        </p:nvSpPr>
        <p:spPr>
          <a:xfrm>
            <a:off x="8048625" y="5562600"/>
            <a:ext cx="9620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chemeClr val="dk1"/>
                </a:solidFill>
                <a:latin typeface="Twentieth Century"/>
                <a:ea typeface="Twentieth Century"/>
                <a:cs typeface="Twentieth Century"/>
                <a:sym typeface="Twentieth Century"/>
              </a:rPr>
              <a:t>1994</a:t>
            </a:r>
            <a:endParaRPr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26" descr="http://static.www.real.com/resources/wp-content/uploads/2012/02/Old_TV_Shows_Now_Online.jpg"/>
          <p:cNvPicPr preferRelativeResize="0"/>
          <p:nvPr/>
        </p:nvPicPr>
        <p:blipFill rotWithShape="1">
          <a:blip r:embed="rId3">
            <a:alphaModFix/>
          </a:blip>
          <a:srcRect/>
          <a:stretch/>
        </p:blipFill>
        <p:spPr>
          <a:xfrm>
            <a:off x="839862" y="4110517"/>
            <a:ext cx="2667000" cy="1779587"/>
          </a:xfrm>
          <a:prstGeom prst="rect">
            <a:avLst/>
          </a:prstGeom>
          <a:noFill/>
          <a:ln>
            <a:noFill/>
          </a:ln>
        </p:spPr>
      </p:pic>
      <p:pic>
        <p:nvPicPr>
          <p:cNvPr id="340" name="Google Shape;340;p26" descr="http://www.letsgomobile.org/images/news/samsung/led-hd-tv.jpg"/>
          <p:cNvPicPr preferRelativeResize="0"/>
          <p:nvPr/>
        </p:nvPicPr>
        <p:blipFill rotWithShape="1">
          <a:blip r:embed="rId4">
            <a:alphaModFix/>
          </a:blip>
          <a:srcRect/>
          <a:stretch/>
        </p:blipFill>
        <p:spPr>
          <a:xfrm>
            <a:off x="5383498" y="3929205"/>
            <a:ext cx="2959100" cy="2139950"/>
          </a:xfrm>
          <a:prstGeom prst="rect">
            <a:avLst/>
          </a:prstGeom>
          <a:noFill/>
          <a:ln>
            <a:noFill/>
          </a:ln>
        </p:spPr>
      </p:pic>
      <p:pic>
        <p:nvPicPr>
          <p:cNvPr id="341" name="Google Shape;341;p26" descr="http://www.gillette.com/content/flash/fusion/en-US/assets/img/manual_front_5blade.png"/>
          <p:cNvPicPr preferRelativeResize="0"/>
          <p:nvPr/>
        </p:nvPicPr>
        <p:blipFill rotWithShape="1">
          <a:blip r:embed="rId5">
            <a:alphaModFix/>
          </a:blip>
          <a:srcRect/>
          <a:stretch/>
        </p:blipFill>
        <p:spPr>
          <a:xfrm>
            <a:off x="6069298" y="2361647"/>
            <a:ext cx="1587500" cy="1601787"/>
          </a:xfrm>
          <a:prstGeom prst="rect">
            <a:avLst/>
          </a:prstGeom>
          <a:noFill/>
          <a:ln>
            <a:noFill/>
          </a:ln>
        </p:spPr>
      </p:pic>
      <p:pic>
        <p:nvPicPr>
          <p:cNvPr id="342" name="Google Shape;342;p26" descr="http://www.2blowhards.com/archives/Disposable%201-blade%20razor.jpg"/>
          <p:cNvPicPr preferRelativeResize="0"/>
          <p:nvPr/>
        </p:nvPicPr>
        <p:blipFill rotWithShape="1">
          <a:blip r:embed="rId6">
            <a:alphaModFix/>
          </a:blip>
          <a:srcRect/>
          <a:stretch/>
        </p:blipFill>
        <p:spPr>
          <a:xfrm>
            <a:off x="496887" y="2361647"/>
            <a:ext cx="3260725" cy="1744662"/>
          </a:xfrm>
          <a:prstGeom prst="rect">
            <a:avLst/>
          </a:prstGeom>
          <a:noFill/>
          <a:ln>
            <a:noFill/>
          </a:ln>
        </p:spPr>
      </p:pic>
      <p:sp>
        <p:nvSpPr>
          <p:cNvPr id="343" name="Google Shape;343;p26"/>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Σωρευτική ή οριακή καινοτομία</a:t>
            </a:r>
            <a:endParaRPr sz="2800"/>
          </a:p>
        </p:txBody>
      </p:sp>
      <p:sp>
        <p:nvSpPr>
          <p:cNvPr id="344" name="Google Shape;344;p26"/>
          <p:cNvSpPr txBox="1">
            <a:spLocks noGrp="1"/>
          </p:cNvSpPr>
          <p:nvPr>
            <p:ph type="body" idx="1"/>
          </p:nvPr>
        </p:nvSpPr>
        <p:spPr>
          <a:xfrm>
            <a:off x="568176" y="1589567"/>
            <a:ext cx="3886200" cy="4104167"/>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dirty="0"/>
              <a:t>“</a:t>
            </a:r>
            <a:r>
              <a:rPr lang="el-GR" dirty="0" err="1"/>
              <a:t>Doing</a:t>
            </a:r>
            <a:r>
              <a:rPr lang="el-GR" dirty="0"/>
              <a:t> </a:t>
            </a:r>
            <a:r>
              <a:rPr lang="el-GR" dirty="0" err="1"/>
              <a:t>it</a:t>
            </a:r>
            <a:r>
              <a:rPr lang="el-GR" dirty="0"/>
              <a:t> </a:t>
            </a:r>
            <a:r>
              <a:rPr lang="el-GR" dirty="0" err="1"/>
              <a:t>Better</a:t>
            </a:r>
            <a:r>
              <a:rPr lang="el-GR" dirty="0"/>
              <a:t>”</a:t>
            </a:r>
            <a:endParaRPr dirty="0"/>
          </a:p>
          <a:p>
            <a:pPr marL="320040" lvl="0" indent="-209550" algn="l" rtl="0">
              <a:spcBef>
                <a:spcPts val="700"/>
              </a:spcBef>
              <a:spcAft>
                <a:spcPts val="0"/>
              </a:spcAft>
              <a:buSzPts val="1740"/>
              <a:buNone/>
            </a:pPr>
            <a:endParaRPr dirty="0"/>
          </a:p>
        </p:txBody>
      </p:sp>
      <p:sp>
        <p:nvSpPr>
          <p:cNvPr id="345" name="Google Shape;345;p26"/>
          <p:cNvSpPr txBox="1">
            <a:spLocks noGrp="1"/>
          </p:cNvSpPr>
          <p:nvPr>
            <p:ph type="body" idx="2"/>
          </p:nvPr>
        </p:nvSpPr>
        <p:spPr>
          <a:xfrm>
            <a:off x="4844901" y="1589567"/>
            <a:ext cx="3886200" cy="45720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dirty="0" err="1"/>
              <a:t>Way</a:t>
            </a:r>
            <a:r>
              <a:rPr lang="el-GR" dirty="0"/>
              <a:t> for </a:t>
            </a:r>
            <a:r>
              <a:rPr lang="el-GR" dirty="0" err="1"/>
              <a:t>Products</a:t>
            </a:r>
            <a:r>
              <a:rPr lang="el-GR" dirty="0"/>
              <a:t> </a:t>
            </a:r>
            <a:r>
              <a:rPr lang="el-GR" dirty="0" err="1"/>
              <a:t>to</a:t>
            </a:r>
            <a:r>
              <a:rPr lang="el-GR" dirty="0"/>
              <a:t> </a:t>
            </a:r>
            <a:r>
              <a:rPr lang="el-GR" dirty="0" err="1"/>
              <a:t>Change</a:t>
            </a:r>
            <a:endParaRPr dirty="0"/>
          </a:p>
          <a:p>
            <a:pPr marL="320040" lvl="0" indent="-209550" algn="l" rtl="0">
              <a:spcBef>
                <a:spcPts val="700"/>
              </a:spcBef>
              <a:spcAft>
                <a:spcPts val="0"/>
              </a:spcAft>
              <a:buSzPts val="1740"/>
              <a:buNone/>
            </a:pPr>
            <a:endParaRPr dirty="0"/>
          </a:p>
        </p:txBody>
      </p:sp>
      <p:sp>
        <p:nvSpPr>
          <p:cNvPr id="346" name="Google Shape;346;p26"/>
          <p:cNvSpPr/>
          <p:nvPr/>
        </p:nvSpPr>
        <p:spPr>
          <a:xfrm>
            <a:off x="3928195" y="2572544"/>
            <a:ext cx="1066800" cy="700087"/>
          </a:xfrm>
          <a:prstGeom prst="rightArrow">
            <a:avLst>
              <a:gd name="adj1" fmla="val 50000"/>
              <a:gd name="adj2" fmla="val 50000"/>
            </a:avLst>
          </a:prstGeom>
          <a:solidFill>
            <a:schemeClr val="accent1"/>
          </a:solidFill>
          <a:ln w="19050" cap="flat" cmpd="sng">
            <a:solidFill>
              <a:srgbClr val="6C84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347" name="Google Shape;347;p26"/>
          <p:cNvSpPr/>
          <p:nvPr/>
        </p:nvSpPr>
        <p:spPr>
          <a:xfrm>
            <a:off x="3888243" y="4742919"/>
            <a:ext cx="1066800" cy="698500"/>
          </a:xfrm>
          <a:prstGeom prst="rightArrow">
            <a:avLst>
              <a:gd name="adj1" fmla="val 50000"/>
              <a:gd name="adj2" fmla="val 50000"/>
            </a:avLst>
          </a:prstGeom>
          <a:solidFill>
            <a:schemeClr val="accent1"/>
          </a:solidFill>
          <a:ln w="19050" cap="flat" cmpd="sng">
            <a:solidFill>
              <a:srgbClr val="6C84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3" name="Θέση υποσέλιδου 2">
            <a:extLst>
              <a:ext uri="{FF2B5EF4-FFF2-40B4-BE49-F238E27FC236}">
                <a16:creationId xmlns:a16="http://schemas.microsoft.com/office/drawing/2014/main" id="{E5D975F7-0197-0A13-FA79-D3139068560B}"/>
              </a:ext>
            </a:extLst>
          </p:cNvPr>
          <p:cNvSpPr>
            <a:spLocks noGrp="1"/>
          </p:cNvSpPr>
          <p:nvPr>
            <p:ph type="ftr" idx="11"/>
          </p:nvPr>
        </p:nvSpPr>
        <p:spPr>
          <a:xfrm>
            <a:off x="3310018" y="6303072"/>
            <a:ext cx="5421083" cy="365125"/>
          </a:xfrm>
        </p:spPr>
        <p:txBody>
          <a:bodyPr/>
          <a:lstStyle/>
          <a:p>
            <a:r>
              <a:rPr lang="el-GR" dirty="0"/>
              <a:t>Ευάγγελος </a:t>
            </a:r>
            <a:r>
              <a:rPr lang="el-GR" dirty="0" err="1"/>
              <a:t>Σιώκας</a:t>
            </a:r>
            <a:r>
              <a:rPr lang="el-GR" dirty="0"/>
              <a:t>, Αναπληρωτής Καθηγητής ΔΕΟ</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7"/>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Συνεχής και ασυνεχής καινοτομία</a:t>
            </a:r>
            <a:endParaRPr sz="2800"/>
          </a:p>
        </p:txBody>
      </p:sp>
      <p:sp>
        <p:nvSpPr>
          <p:cNvPr id="353" name="Google Shape;353;p27"/>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200"/>
              <a:buChar char="◻"/>
            </a:pPr>
            <a:r>
              <a:rPr lang="el-GR" sz="2000"/>
              <a:t>Αυτό που θεωρούμε μοναδική καινοτομία συχνά είναι αποτέλεσμα μακράς διαδικασίας όπου εμπλέκονται πολλές αλληλένδετες καινοτομίες. </a:t>
            </a:r>
            <a:endParaRPr sz="2000"/>
          </a:p>
          <a:p>
            <a:pPr marL="640080" lvl="1" indent="-274320" algn="l" rtl="0">
              <a:spcBef>
                <a:spcPts val="550"/>
              </a:spcBef>
              <a:spcAft>
                <a:spcPts val="0"/>
              </a:spcAft>
              <a:buSzPts val="1400"/>
              <a:buChar char="🞑"/>
            </a:pPr>
            <a:r>
              <a:rPr lang="el-GR" sz="2000"/>
              <a:t>Παραδείγματα: αυτοκίνητο, αεροπλάνο, διαδικασίες διύλισης πετρελαίου, </a:t>
            </a:r>
            <a:r>
              <a:rPr lang="el-GR" sz="2000">
                <a:latin typeface="Calibri"/>
                <a:ea typeface="Calibri"/>
                <a:cs typeface="Calibri"/>
                <a:sym typeface="Calibri"/>
              </a:rPr>
              <a:t>iphone.</a:t>
            </a:r>
            <a:r>
              <a:rPr lang="el-GR" sz="2000"/>
              <a:t> </a:t>
            </a:r>
            <a:endParaRPr/>
          </a:p>
          <a:p>
            <a:pPr marL="320040" lvl="0" indent="-320040" algn="l" rtl="0">
              <a:spcBef>
                <a:spcPts val="700"/>
              </a:spcBef>
              <a:spcAft>
                <a:spcPts val="0"/>
              </a:spcAft>
              <a:buSzPts val="1200"/>
              <a:buChar char="◻"/>
            </a:pPr>
            <a:r>
              <a:rPr lang="el-GR" sz="2000"/>
              <a:t>Οι βελτιώσεις που πραγματοποιούνται σε μια εφεύρεση μπορεί να είναι πιο σημαντικές οικονομικά από την αρχική εφεύρεση </a:t>
            </a:r>
            <a:r>
              <a:rPr lang="el-GR" sz="2000">
                <a:latin typeface="Calibri"/>
                <a:ea typeface="Calibri"/>
                <a:cs typeface="Calibri"/>
                <a:sym typeface="Calibri"/>
              </a:rPr>
              <a:t>(Klein and Rosenberg, 1986).</a:t>
            </a:r>
            <a:endParaRPr sz="2000">
              <a:latin typeface="Calibri"/>
              <a:ea typeface="Calibri"/>
              <a:cs typeface="Calibri"/>
              <a:sym typeface="Calibri"/>
            </a:endParaRPr>
          </a:p>
          <a:p>
            <a:pPr marL="320040" lvl="0" indent="-320040" algn="l" rtl="0">
              <a:spcBef>
                <a:spcPts val="700"/>
              </a:spcBef>
              <a:spcAft>
                <a:spcPts val="0"/>
              </a:spcAft>
              <a:buSzPts val="1200"/>
              <a:buChar char="◻"/>
            </a:pPr>
            <a:r>
              <a:rPr lang="el-GR" sz="2000">
                <a:latin typeface="Calibri"/>
                <a:ea typeface="Calibri"/>
                <a:cs typeface="Calibri"/>
                <a:sym typeface="Calibri"/>
              </a:rPr>
              <a:t>Τεχνολογική ασυνέχεια: Όταν μια καινοτομία καλύπτει μια ανάγκη της αγοράς στηριζόμενη σε εντελώς νέα γνώση, λέγεται ασυνεχής π.χ. ελικοφόρα vs αεριωθούμενα, χημική vs ψηφιακή φωτογραφία, καρμπόν vs φωτοτυπία, βινύλιο vs cd.</a:t>
            </a:r>
            <a:endParaRPr/>
          </a:p>
          <a:p>
            <a:pPr marL="320040" lvl="0" indent="-243840" algn="l" rtl="0">
              <a:spcBef>
                <a:spcPts val="700"/>
              </a:spcBef>
              <a:spcAft>
                <a:spcPts val="0"/>
              </a:spcAft>
              <a:buSzPts val="1200"/>
              <a:buNone/>
            </a:pPr>
            <a:endParaRPr sz="2000"/>
          </a:p>
        </p:txBody>
      </p:sp>
      <p:sp>
        <p:nvSpPr>
          <p:cNvPr id="355" name="Google Shape;355;p27"/>
          <p:cNvSpPr txBox="1">
            <a:spLocks noGrp="1"/>
          </p:cNvSpPr>
          <p:nvPr>
            <p:ph type="ftr" idx="11"/>
          </p:nvPr>
        </p:nvSpPr>
        <p:spPr>
          <a:xfrm>
            <a:off x="3444240" y="6264275"/>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dirty="0"/>
              <a:t>Ευάγγελος </a:t>
            </a:r>
            <a:r>
              <a:rPr lang="el-GR" dirty="0" err="1"/>
              <a:t>Σιώκας</a:t>
            </a:r>
            <a:r>
              <a:rPr lang="el-GR" dirty="0"/>
              <a:t>, Αναπληρωτής Καθηγητής ΔΕΟ</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8"/>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Αποδιαρθρωτική καινοτομία </a:t>
            </a:r>
            <a:r>
              <a:rPr lang="el-GR" sz="2800">
                <a:latin typeface="Calibri"/>
                <a:ea typeface="Calibri"/>
                <a:cs typeface="Calibri"/>
                <a:sym typeface="Calibri"/>
              </a:rPr>
              <a:t>(Disruptive Innovation)</a:t>
            </a:r>
            <a:endParaRPr sz="2800">
              <a:latin typeface="Calibri"/>
              <a:ea typeface="Calibri"/>
              <a:cs typeface="Calibri"/>
              <a:sym typeface="Calibri"/>
            </a:endParaRPr>
          </a:p>
        </p:txBody>
      </p:sp>
      <p:sp>
        <p:nvSpPr>
          <p:cNvPr id="361" name="Google Shape;361;p28"/>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200"/>
              <a:buChar char="◻"/>
            </a:pPr>
            <a:r>
              <a:rPr lang="el-GR" sz="2000"/>
              <a:t>Δημιουργεί νέες αγορές</a:t>
            </a:r>
            <a:endParaRPr/>
          </a:p>
          <a:p>
            <a:pPr marL="320040" lvl="0" indent="-320040" algn="l" rtl="0">
              <a:spcBef>
                <a:spcPts val="700"/>
              </a:spcBef>
              <a:spcAft>
                <a:spcPts val="0"/>
              </a:spcAft>
              <a:buSzPts val="1200"/>
              <a:buChar char="◻"/>
            </a:pPr>
            <a:r>
              <a:rPr lang="el-GR" sz="2000"/>
              <a:t>Αλλάζει τελείως μια υπάρχουσα αγορά</a:t>
            </a:r>
            <a:endParaRPr/>
          </a:p>
          <a:p>
            <a:pPr marL="320040" lvl="0" indent="-320040" algn="l" rtl="0">
              <a:spcBef>
                <a:spcPts val="700"/>
              </a:spcBef>
              <a:spcAft>
                <a:spcPts val="0"/>
              </a:spcAft>
              <a:buSzPts val="1200"/>
              <a:buChar char="◻"/>
            </a:pPr>
            <a:r>
              <a:rPr lang="el-GR" sz="2000"/>
              <a:t>Καταργεί μια υπάρχουσα τεχνολογία</a:t>
            </a:r>
            <a:endParaRPr/>
          </a:p>
          <a:p>
            <a:pPr marL="320040" lvl="0" indent="-320040" algn="l" rtl="0">
              <a:spcBef>
                <a:spcPts val="700"/>
              </a:spcBef>
              <a:spcAft>
                <a:spcPts val="0"/>
              </a:spcAft>
              <a:buSzPts val="1200"/>
              <a:buChar char="◻"/>
            </a:pPr>
            <a:r>
              <a:rPr lang="el-GR" sz="2000"/>
              <a:t>Μειώνει τις τιμές σε υπάρχουσα αγορά.</a:t>
            </a:r>
            <a:endParaRPr sz="2000"/>
          </a:p>
          <a:p>
            <a:pPr marL="320040" lvl="0" indent="-243840" algn="l" rtl="0">
              <a:spcBef>
                <a:spcPts val="700"/>
              </a:spcBef>
              <a:spcAft>
                <a:spcPts val="0"/>
              </a:spcAft>
              <a:buSzPts val="1200"/>
              <a:buNone/>
            </a:pPr>
            <a:endParaRPr sz="2000"/>
          </a:p>
          <a:p>
            <a:pPr marL="320040" lvl="0" indent="-243840" algn="l" rtl="0">
              <a:spcBef>
                <a:spcPts val="700"/>
              </a:spcBef>
              <a:spcAft>
                <a:spcPts val="0"/>
              </a:spcAft>
              <a:buSzPts val="1200"/>
              <a:buNone/>
            </a:pPr>
            <a:endParaRPr sz="2000"/>
          </a:p>
        </p:txBody>
      </p:sp>
      <p:sp>
        <p:nvSpPr>
          <p:cNvPr id="363" name="Google Shape;363;p28"/>
          <p:cNvSpPr txBox="1">
            <a:spLocks noGrp="1"/>
          </p:cNvSpPr>
          <p:nvPr>
            <p:ph type="ftr" idx="11"/>
          </p:nvPr>
        </p:nvSpPr>
        <p:spPr>
          <a:xfrm>
            <a:off x="3508248" y="6294437"/>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dirty="0"/>
              <a:t>Ευάγγελος </a:t>
            </a:r>
            <a:r>
              <a:rPr lang="el-GR" dirty="0" err="1"/>
              <a:t>Σιώκας</a:t>
            </a:r>
            <a:r>
              <a:rPr lang="el-GR" dirty="0"/>
              <a:t>, Αναπληρωτής Καθηγητής ΔΕΟ</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9"/>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wentieth Century"/>
              <a:buNone/>
            </a:pPr>
            <a:r>
              <a:rPr lang="el-GR"/>
              <a:t>AirBnb: online marketplace and hospitality service </a:t>
            </a:r>
            <a:endParaRPr/>
          </a:p>
        </p:txBody>
      </p:sp>
      <p:pic>
        <p:nvPicPr>
          <p:cNvPr id="369" name="Google Shape;369;p29"/>
          <p:cNvPicPr preferRelativeResize="0">
            <a:picLocks noGrp="1"/>
          </p:cNvPicPr>
          <p:nvPr>
            <p:ph type="body" idx="1"/>
          </p:nvPr>
        </p:nvPicPr>
        <p:blipFill rotWithShape="1">
          <a:blip r:embed="rId3">
            <a:alphaModFix/>
          </a:blip>
          <a:srcRect/>
          <a:stretch/>
        </p:blipFill>
        <p:spPr>
          <a:xfrm>
            <a:off x="609600" y="2663155"/>
            <a:ext cx="3886200" cy="2423866"/>
          </a:xfrm>
          <a:prstGeom prst="rect">
            <a:avLst/>
          </a:prstGeom>
          <a:noFill/>
          <a:ln>
            <a:noFill/>
          </a:ln>
        </p:spPr>
      </p:pic>
      <p:pic>
        <p:nvPicPr>
          <p:cNvPr id="370" name="Google Shape;370;p29"/>
          <p:cNvPicPr preferRelativeResize="0">
            <a:picLocks noGrp="1"/>
          </p:cNvPicPr>
          <p:nvPr>
            <p:ph type="body" idx="2"/>
          </p:nvPr>
        </p:nvPicPr>
        <p:blipFill rotWithShape="1">
          <a:blip r:embed="rId4">
            <a:alphaModFix/>
          </a:blip>
          <a:srcRect/>
          <a:stretch/>
        </p:blipFill>
        <p:spPr>
          <a:xfrm>
            <a:off x="4883150" y="2732088"/>
            <a:ext cx="3810000" cy="2286000"/>
          </a:xfrm>
          <a:prstGeom prst="rect">
            <a:avLst/>
          </a:prstGeom>
          <a:noFill/>
          <a:ln>
            <a:noFill/>
          </a:ln>
        </p:spPr>
      </p:pic>
      <p:pic>
        <p:nvPicPr>
          <p:cNvPr id="371" name="Google Shape;371;p29"/>
          <p:cNvPicPr preferRelativeResize="0"/>
          <p:nvPr/>
        </p:nvPicPr>
        <p:blipFill rotWithShape="1">
          <a:blip r:embed="rId5">
            <a:alphaModFix/>
          </a:blip>
          <a:srcRect/>
          <a:stretch/>
        </p:blipFill>
        <p:spPr>
          <a:xfrm>
            <a:off x="3733800" y="4411663"/>
            <a:ext cx="2619375" cy="1808162"/>
          </a:xfrm>
          <a:prstGeom prst="rect">
            <a:avLst/>
          </a:prstGeom>
          <a:noFill/>
          <a:ln>
            <a:noFill/>
          </a:ln>
        </p:spPr>
      </p:pic>
      <p:pic>
        <p:nvPicPr>
          <p:cNvPr id="372" name="Google Shape;372;p29"/>
          <p:cNvPicPr preferRelativeResize="0"/>
          <p:nvPr/>
        </p:nvPicPr>
        <p:blipFill rotWithShape="1">
          <a:blip r:embed="rId6">
            <a:alphaModFix/>
          </a:blip>
          <a:srcRect/>
          <a:stretch/>
        </p:blipFill>
        <p:spPr>
          <a:xfrm>
            <a:off x="612775" y="4411663"/>
            <a:ext cx="2905125" cy="1800225"/>
          </a:xfrm>
          <a:prstGeom prst="rect">
            <a:avLst/>
          </a:prstGeom>
          <a:noFill/>
          <a:ln>
            <a:noFill/>
          </a:ln>
        </p:spPr>
      </p:pic>
      <p:sp>
        <p:nvSpPr>
          <p:cNvPr id="3" name="Θέση υποσέλιδου 2">
            <a:extLst>
              <a:ext uri="{FF2B5EF4-FFF2-40B4-BE49-F238E27FC236}">
                <a16:creationId xmlns:a16="http://schemas.microsoft.com/office/drawing/2014/main" id="{DFB18A38-1FAF-F05E-3284-050B4B930BB3}"/>
              </a:ext>
            </a:extLst>
          </p:cNvPr>
          <p:cNvSpPr>
            <a:spLocks noGrp="1"/>
          </p:cNvSpPr>
          <p:nvPr>
            <p:ph type="ftr" idx="11"/>
          </p:nvPr>
        </p:nvSpPr>
        <p:spPr>
          <a:xfrm>
            <a:off x="3416808" y="6264275"/>
            <a:ext cx="5421083" cy="365125"/>
          </a:xfrm>
        </p:spPr>
        <p:txBody>
          <a:bodyPr/>
          <a:lstStyle/>
          <a:p>
            <a:r>
              <a:rPr lang="el-GR" dirty="0"/>
              <a:t>Ευάγγελος </a:t>
            </a:r>
            <a:r>
              <a:rPr lang="el-GR" dirty="0" err="1"/>
              <a:t>Σιώκας</a:t>
            </a:r>
            <a:r>
              <a:rPr lang="el-GR" dirty="0"/>
              <a:t>, Αναπληρωτής Καθηγητής ΔΕΟ</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Ορισμός της τεχνολογίας</a:t>
            </a:r>
            <a:endParaRPr/>
          </a:p>
        </p:txBody>
      </p:sp>
      <p:sp>
        <p:nvSpPr>
          <p:cNvPr id="117" name="Google Shape;117;p3"/>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18" name="Google Shape;118;p3"/>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
        <p:nvSpPr>
          <p:cNvPr id="119" name="Google Shape;119;p3"/>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Η πρακτική εφαρμογή της μάθησης και της γνώσης από μεμονωμένα άτομα και οργανισμούς για την υποστήριξη της ανθρώπινης προσπάθειας.</a:t>
            </a:r>
            <a:endParaRPr/>
          </a:p>
          <a:p>
            <a:pPr marL="320040" lvl="0" indent="-320040" algn="l" rtl="0">
              <a:spcBef>
                <a:spcPts val="700"/>
              </a:spcBef>
              <a:spcAft>
                <a:spcPts val="0"/>
              </a:spcAft>
              <a:buSzPts val="1740"/>
              <a:buChar char="◻"/>
            </a:pPr>
            <a:r>
              <a:rPr lang="el-GR"/>
              <a:t>Η γνώση, τα προϊόντα, οι διαδικασίες, τα εργαλεία και τα συστήματα που χρησιμοποιούνται στη δημιουργία αγαθών ή στην παροχή υπηρεσιών.</a:t>
            </a:r>
            <a:endParaRPr/>
          </a:p>
          <a:p>
            <a:pPr marL="320040" lvl="0" indent="-209550" algn="l" rtl="0">
              <a:spcBef>
                <a:spcPts val="700"/>
              </a:spcBef>
              <a:spcAft>
                <a:spcPts val="0"/>
              </a:spcAft>
              <a:buSzPts val="174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0"/>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The Airbnb case</a:t>
            </a:r>
            <a:endParaRPr/>
          </a:p>
        </p:txBody>
      </p:sp>
      <p:sp>
        <p:nvSpPr>
          <p:cNvPr id="379" name="Google Shape;379;p30"/>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200"/>
              <a:buChar char="◻"/>
            </a:pPr>
            <a:r>
              <a:rPr lang="el-GR" sz="2000">
                <a:latin typeface="Calibri"/>
                <a:ea typeface="Calibri"/>
                <a:cs typeface="Calibri"/>
                <a:sym typeface="Calibri"/>
              </a:rPr>
              <a:t>Ίδρυση: Αύγουστος 2008 στο San Francisco.</a:t>
            </a:r>
            <a:endParaRPr/>
          </a:p>
          <a:p>
            <a:pPr marL="320040" lvl="0" indent="-320040" algn="l" rtl="0">
              <a:spcBef>
                <a:spcPts val="700"/>
              </a:spcBef>
              <a:spcAft>
                <a:spcPts val="0"/>
              </a:spcAft>
              <a:buSzPts val="1200"/>
              <a:buChar char="◻"/>
            </a:pPr>
            <a:r>
              <a:rPr lang="el-GR" sz="2000">
                <a:latin typeface="Calibri"/>
                <a:ea typeface="Calibri"/>
                <a:cs typeface="Calibri"/>
                <a:sym typeface="Calibri"/>
              </a:rPr>
              <a:t>Η εταιρεία βασίζεται στην παροχή online υπηρεσίας σε ιδιώτες με τη χρήση πλατφόρμας, ώστε εκείνοι να μπορούν να νοικιάσουν ελεύθερους χώρους για στέγαση για μικρά χρονικά διαστήματα. </a:t>
            </a:r>
            <a:endParaRPr/>
          </a:p>
          <a:p>
            <a:pPr marL="320040" lvl="0" indent="-320040" algn="l" rtl="0">
              <a:spcBef>
                <a:spcPts val="700"/>
              </a:spcBef>
              <a:spcAft>
                <a:spcPts val="0"/>
              </a:spcAft>
              <a:buSzPts val="1200"/>
              <a:buChar char="◻"/>
            </a:pPr>
            <a:r>
              <a:rPr lang="el-GR" sz="2000">
                <a:latin typeface="Calibri"/>
                <a:ea typeface="Calibri"/>
                <a:cs typeface="Calibri"/>
                <a:sym typeface="Calibri"/>
              </a:rPr>
              <a:t>Σεπτέμβριος 2017: δραστηριοποιείται σε 65,000 πόλεις σε 192 χώρες. </a:t>
            </a:r>
            <a:endParaRPr/>
          </a:p>
          <a:p>
            <a:pPr marL="320040" lvl="0" indent="-320040" algn="l" rtl="0">
              <a:spcBef>
                <a:spcPts val="700"/>
              </a:spcBef>
              <a:spcAft>
                <a:spcPts val="0"/>
              </a:spcAft>
              <a:buSzPts val="1200"/>
              <a:buChar char="◻"/>
            </a:pPr>
            <a:r>
              <a:rPr lang="el-GR" sz="2000">
                <a:latin typeface="Calibri"/>
                <a:ea typeface="Calibri"/>
                <a:cs typeface="Calibri"/>
                <a:sym typeface="Calibri"/>
              </a:rPr>
              <a:t>Πάνω από 3.000.000 διαθέσιμοι χώροι προβάλλονται στην πλατφόρμα (δωμάτια, διαμερίσματα, σκάφη, ιδιωτικά νησιά, δεντρόσπιτα κλπ.).</a:t>
            </a:r>
            <a:endParaRPr sz="2000">
              <a:latin typeface="Calibri"/>
              <a:ea typeface="Calibri"/>
              <a:cs typeface="Calibri"/>
              <a:sym typeface="Calibri"/>
            </a:endParaRPr>
          </a:p>
          <a:p>
            <a:pPr marL="320040" lvl="0" indent="-243840" algn="l" rtl="0">
              <a:spcBef>
                <a:spcPts val="700"/>
              </a:spcBef>
              <a:spcAft>
                <a:spcPts val="0"/>
              </a:spcAft>
              <a:buSzPts val="1200"/>
              <a:buNone/>
            </a:pPr>
            <a:endParaRPr sz="2000">
              <a:latin typeface="Calibri"/>
              <a:ea typeface="Calibri"/>
              <a:cs typeface="Calibri"/>
              <a:sym typeface="Calibri"/>
            </a:endParaRPr>
          </a:p>
        </p:txBody>
      </p:sp>
      <p:sp>
        <p:nvSpPr>
          <p:cNvPr id="381" name="Google Shape;381;p30"/>
          <p:cNvSpPr txBox="1">
            <a:spLocks noGrp="1"/>
          </p:cNvSpPr>
          <p:nvPr>
            <p:ph type="ftr" idx="11"/>
          </p:nvPr>
        </p:nvSpPr>
        <p:spPr>
          <a:xfrm>
            <a:off x="3508248" y="6264275"/>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dirty="0"/>
              <a:t>Ευάγγελος </a:t>
            </a:r>
            <a:r>
              <a:rPr lang="el-GR" dirty="0" err="1"/>
              <a:t>Σιώκας</a:t>
            </a:r>
            <a:r>
              <a:rPr lang="el-GR" dirty="0"/>
              <a:t>, Αναπληρωτής Καθηγητής ΔΕΟ</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1"/>
          <p:cNvSpPr txBox="1">
            <a:spLocks noGrp="1"/>
          </p:cNvSpPr>
          <p:nvPr>
            <p:ph type="title"/>
          </p:nvPr>
        </p:nvSpPr>
        <p:spPr>
          <a:xfrm>
            <a:off x="30480" y="152400"/>
            <a:ext cx="89154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800"/>
              <a:buFont typeface="Twentieth Century"/>
              <a:buNone/>
            </a:pPr>
            <a:r>
              <a:rPr lang="el-GR" sz="2800"/>
              <a:t>Έως το 2017 συνολικά $3 δις χρηματοδότησης και αξία επιχείρησης $31 δις.</a:t>
            </a:r>
            <a:endParaRPr sz="2800"/>
          </a:p>
        </p:txBody>
      </p:sp>
      <p:pic>
        <p:nvPicPr>
          <p:cNvPr id="387" name="Google Shape;387;p31"/>
          <p:cNvPicPr preferRelativeResize="0">
            <a:picLocks noGrp="1"/>
          </p:cNvPicPr>
          <p:nvPr>
            <p:ph type="body" idx="4294967295"/>
          </p:nvPr>
        </p:nvPicPr>
        <p:blipFill rotWithShape="1">
          <a:blip r:embed="rId3">
            <a:alphaModFix/>
          </a:blip>
          <a:srcRect/>
          <a:stretch/>
        </p:blipFill>
        <p:spPr>
          <a:xfrm>
            <a:off x="0" y="1527175"/>
            <a:ext cx="8839200" cy="4791329"/>
          </a:xfrm>
          <a:prstGeom prst="rect">
            <a:avLst/>
          </a:prstGeom>
          <a:noFill/>
          <a:ln>
            <a:noFill/>
          </a:ln>
        </p:spPr>
      </p:pic>
      <p:sp>
        <p:nvSpPr>
          <p:cNvPr id="3" name="Θέση υποσέλιδου 2">
            <a:extLst>
              <a:ext uri="{FF2B5EF4-FFF2-40B4-BE49-F238E27FC236}">
                <a16:creationId xmlns:a16="http://schemas.microsoft.com/office/drawing/2014/main" id="{1E4AF180-D041-8FF3-110E-CABA987F9F4B}"/>
              </a:ext>
            </a:extLst>
          </p:cNvPr>
          <p:cNvSpPr>
            <a:spLocks noGrp="1"/>
          </p:cNvSpPr>
          <p:nvPr>
            <p:ph type="ftr" idx="11"/>
          </p:nvPr>
        </p:nvSpPr>
        <p:spPr>
          <a:xfrm>
            <a:off x="3307080" y="6404737"/>
            <a:ext cx="5421083" cy="365125"/>
          </a:xfrm>
        </p:spPr>
        <p:txBody>
          <a:bodyPr/>
          <a:lstStyle/>
          <a:p>
            <a:r>
              <a:rPr lang="el-GR" dirty="0"/>
              <a:t>Ευάγγελος </a:t>
            </a:r>
            <a:r>
              <a:rPr lang="el-GR" dirty="0" err="1"/>
              <a:t>Σιώκας</a:t>
            </a:r>
            <a:r>
              <a:rPr lang="el-GR" dirty="0"/>
              <a:t>, Αναπληρωτής Καθηγητής ΔΕΟ</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2"/>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Calibri"/>
              <a:buNone/>
            </a:pPr>
            <a:r>
              <a:rPr lang="el-GR" sz="2800">
                <a:latin typeface="Calibri"/>
                <a:ea typeface="Calibri"/>
                <a:cs typeface="Calibri"/>
                <a:sym typeface="Calibri"/>
              </a:rPr>
              <a:t>Πού βασίστηκε η επιτυχία της AirBnB</a:t>
            </a:r>
            <a:endParaRPr sz="2800">
              <a:latin typeface="Calibri"/>
              <a:ea typeface="Calibri"/>
              <a:cs typeface="Calibri"/>
              <a:sym typeface="Calibri"/>
            </a:endParaRPr>
          </a:p>
        </p:txBody>
      </p:sp>
      <p:sp>
        <p:nvSpPr>
          <p:cNvPr id="393" name="Google Shape;393;p32"/>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200"/>
              <a:buChar char="◻"/>
            </a:pPr>
            <a:r>
              <a:rPr lang="el-GR" sz="2000"/>
              <a:t>Δημιουργία νέων πηγών προμήθειας: ο καθένας με ένα διαθέσιμο στρώμα και ελάχιστο διαθέσιμο χώρο μπορούσε να συμμετέχει.</a:t>
            </a:r>
            <a:endParaRPr/>
          </a:p>
          <a:p>
            <a:pPr marL="320040" lvl="0" indent="-320040" algn="l" rtl="0">
              <a:spcBef>
                <a:spcPts val="700"/>
              </a:spcBef>
              <a:spcAft>
                <a:spcPts val="0"/>
              </a:spcAft>
              <a:buSzPts val="1200"/>
              <a:buChar char="◻"/>
            </a:pPr>
            <a:r>
              <a:rPr lang="el-GR" sz="2000"/>
              <a:t>Καθιέρωση νέας αντίληψης από την πλευρά του πελάτη: Στέγαση ακόμη και σε άγνωστο.</a:t>
            </a:r>
            <a:endParaRPr/>
          </a:p>
          <a:p>
            <a:pPr marL="320040" lvl="0" indent="-320040" algn="l" rtl="0">
              <a:spcBef>
                <a:spcPts val="700"/>
              </a:spcBef>
              <a:spcAft>
                <a:spcPts val="0"/>
              </a:spcAft>
              <a:buSzPts val="1200"/>
              <a:buChar char="◻"/>
            </a:pPr>
            <a:r>
              <a:rPr lang="el-GR" sz="2000"/>
              <a:t>Διαμόρφωσε ένα σύστημα δημιουργίας εμπιστοσύνης μέσω αξιολόγησης και κατάταξης. </a:t>
            </a:r>
            <a:endParaRPr sz="2000"/>
          </a:p>
        </p:txBody>
      </p:sp>
      <p:sp>
        <p:nvSpPr>
          <p:cNvPr id="395" name="Google Shape;395;p32"/>
          <p:cNvSpPr txBox="1">
            <a:spLocks noGrp="1"/>
          </p:cNvSpPr>
          <p:nvPr>
            <p:ph type="ftr" idx="11"/>
          </p:nvPr>
        </p:nvSpPr>
        <p:spPr>
          <a:xfrm>
            <a:off x="3471672" y="6264275"/>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dirty="0"/>
              <a:t>Ευάγγελος </a:t>
            </a:r>
            <a:r>
              <a:rPr lang="el-GR" dirty="0" err="1"/>
              <a:t>Σιώκας</a:t>
            </a:r>
            <a:r>
              <a:rPr lang="el-GR" dirty="0"/>
              <a:t>, Αναπληρωτής Καθηγητής ΔΕΟ</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3"/>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Calibri"/>
              <a:buNone/>
            </a:pPr>
            <a:r>
              <a:rPr lang="el-GR" sz="2800">
                <a:latin typeface="Calibri"/>
                <a:ea typeface="Calibri"/>
                <a:cs typeface="Calibri"/>
                <a:sym typeface="Calibri"/>
              </a:rPr>
              <a:t>Παράγοντες που αποθαρρύνουν την καινοτομία (1/2)</a:t>
            </a:r>
            <a:endParaRPr/>
          </a:p>
        </p:txBody>
      </p:sp>
      <p:sp>
        <p:nvSpPr>
          <p:cNvPr id="401" name="Google Shape;401;p33"/>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640080" lvl="1" indent="-274320" algn="l" rtl="0">
              <a:spcBef>
                <a:spcPts val="0"/>
              </a:spcBef>
              <a:spcAft>
                <a:spcPts val="0"/>
              </a:spcAft>
              <a:buSzPts val="1400"/>
              <a:buChar char="🞑"/>
            </a:pPr>
            <a:r>
              <a:rPr lang="el-GR" sz="2000"/>
              <a:t>Ο χρόνος που απαιτείται για την υλοποίηση μιας στρατηγικής εσωτερικής ανάπτυξης είναι μεγαλύτερος. Αντίθετα, αν το προϊόν αγοραστεί από εξωτερικές πηγές, θα είναι σχεδόν αμέσως διαθέσιμο </a:t>
            </a:r>
            <a:endParaRPr sz="2000"/>
          </a:p>
          <a:p>
            <a:pPr marL="640080" lvl="1" indent="-274320" algn="l" rtl="0">
              <a:spcBef>
                <a:spcPts val="1000"/>
              </a:spcBef>
              <a:spcAft>
                <a:spcPts val="0"/>
              </a:spcAft>
              <a:buSzPts val="1400"/>
              <a:buChar char="🞑"/>
            </a:pPr>
            <a:r>
              <a:rPr lang="el-GR" sz="2000"/>
              <a:t>Υπάρχει μεγαλύτερος κίνδυνος αποτυχίας όταν επιχειρεί κανείς να αναπτύξει το κατάλληλο προϊόν στον κατάλληλο χρόνο </a:t>
            </a:r>
            <a:endParaRPr sz="2000"/>
          </a:p>
          <a:p>
            <a:pPr marL="640080" lvl="1" indent="-274320" algn="l" rtl="0">
              <a:spcBef>
                <a:spcPts val="1000"/>
              </a:spcBef>
              <a:spcAft>
                <a:spcPts val="0"/>
              </a:spcAft>
              <a:buSzPts val="1400"/>
              <a:buChar char="🞑"/>
            </a:pPr>
            <a:r>
              <a:rPr lang="el-GR" sz="2000"/>
              <a:t>Η διατήρηση μιας ροής νέων προϊόντων ή/και διεργασιών είναι, το λιγότερο, δύσκολη. Υπάρχει πάντα ο κίνδυνος μια άλλη επιχείρηση να εισέλθει πρώτη στην αγορά</a:t>
            </a:r>
            <a:endParaRPr sz="2000"/>
          </a:p>
          <a:p>
            <a:pPr marL="320040" lvl="0" indent="-209550" algn="l" rtl="0">
              <a:spcBef>
                <a:spcPts val="700"/>
              </a:spcBef>
              <a:spcAft>
                <a:spcPts val="0"/>
              </a:spcAft>
              <a:buSzPts val="1740"/>
              <a:buNone/>
            </a:pPr>
            <a:endParaRPr/>
          </a:p>
        </p:txBody>
      </p:sp>
      <p:sp>
        <p:nvSpPr>
          <p:cNvPr id="403" name="Google Shape;403;p33"/>
          <p:cNvSpPr txBox="1">
            <a:spLocks noGrp="1"/>
          </p:cNvSpPr>
          <p:nvPr>
            <p:ph type="ftr" idx="11"/>
          </p:nvPr>
        </p:nvSpPr>
        <p:spPr>
          <a:xfrm>
            <a:off x="3344965" y="6294437"/>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dirty="0"/>
              <a:t>Ευάγγελος </a:t>
            </a:r>
            <a:r>
              <a:rPr lang="el-GR" dirty="0" err="1"/>
              <a:t>Σιώκας</a:t>
            </a:r>
            <a:r>
              <a:rPr lang="el-GR" dirty="0"/>
              <a:t>, Αναπληρωτής Καθηγητής ΔΕΟ</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4"/>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Calibri"/>
              <a:buNone/>
            </a:pPr>
            <a:r>
              <a:rPr lang="el-GR" sz="2800">
                <a:latin typeface="Calibri"/>
                <a:ea typeface="Calibri"/>
                <a:cs typeface="Calibri"/>
                <a:sym typeface="Calibri"/>
              </a:rPr>
              <a:t>Παράγοντες που αποθαρρύνουν την καινοτομία (2/2)</a:t>
            </a:r>
            <a:endParaRPr sz="2800"/>
          </a:p>
        </p:txBody>
      </p:sp>
      <p:sp>
        <p:nvSpPr>
          <p:cNvPr id="409" name="Google Shape;409;p34"/>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fontScale="70000" lnSpcReduction="20000"/>
          </a:bodyPr>
          <a:lstStyle/>
          <a:p>
            <a:pPr marL="320040" lvl="0" indent="-320040" algn="l" rtl="0">
              <a:spcBef>
                <a:spcPts val="0"/>
              </a:spcBef>
              <a:spcAft>
                <a:spcPts val="0"/>
              </a:spcAft>
              <a:buSzPct val="59999"/>
              <a:buChar char="◻"/>
            </a:pPr>
            <a:r>
              <a:rPr lang="el-GR"/>
              <a:t>χαρακτηριστικά της διαδικασίας Έρευνας &amp; Ανάπτυξης (Ε&amp;Α)</a:t>
            </a:r>
            <a:endParaRPr/>
          </a:p>
          <a:p>
            <a:pPr marL="320040" lvl="0" indent="-242697" algn="l" rtl="0">
              <a:spcBef>
                <a:spcPts val="700"/>
              </a:spcBef>
              <a:spcAft>
                <a:spcPts val="0"/>
              </a:spcAft>
              <a:buSzPct val="59999"/>
              <a:buNone/>
            </a:pPr>
            <a:endParaRPr/>
          </a:p>
          <a:p>
            <a:pPr marL="640080" lvl="1" indent="-274320" algn="l" rtl="0">
              <a:spcBef>
                <a:spcPts val="550"/>
              </a:spcBef>
              <a:spcAft>
                <a:spcPts val="0"/>
              </a:spcAft>
              <a:buSzPct val="70000"/>
              <a:buChar char="🞑"/>
            </a:pPr>
            <a:r>
              <a:rPr lang="el-GR"/>
              <a:t>εύρος </a:t>
            </a:r>
            <a:endParaRPr/>
          </a:p>
          <a:p>
            <a:pPr marL="640080" lvl="1" indent="-274320" algn="l" rtl="0">
              <a:spcBef>
                <a:spcPts val="550"/>
              </a:spcBef>
              <a:spcAft>
                <a:spcPts val="0"/>
              </a:spcAft>
              <a:buSzPct val="70000"/>
              <a:buChar char="🞑"/>
            </a:pPr>
            <a:r>
              <a:rPr lang="el-GR"/>
              <a:t>υστερήσεις</a:t>
            </a:r>
            <a:endParaRPr/>
          </a:p>
          <a:p>
            <a:pPr marL="640080" lvl="1" indent="-274320" algn="l" rtl="0">
              <a:spcBef>
                <a:spcPts val="550"/>
              </a:spcBef>
              <a:spcAft>
                <a:spcPts val="0"/>
              </a:spcAft>
              <a:buSzPct val="70000"/>
              <a:buChar char="🞑"/>
            </a:pPr>
            <a:r>
              <a:rPr lang="el-GR"/>
              <a:t>αβεβαιότητα </a:t>
            </a:r>
            <a:endParaRPr/>
          </a:p>
          <a:p>
            <a:pPr marL="640080" lvl="1" indent="-274320" algn="l" rtl="0">
              <a:spcBef>
                <a:spcPts val="550"/>
              </a:spcBef>
              <a:spcAft>
                <a:spcPts val="0"/>
              </a:spcAft>
              <a:buSzPct val="70000"/>
              <a:buChar char="🞑"/>
            </a:pPr>
            <a:r>
              <a:rPr lang="el-GR"/>
              <a:t>κόστος</a:t>
            </a:r>
            <a:endParaRPr/>
          </a:p>
          <a:p>
            <a:pPr marL="640080" lvl="1" indent="-274320" algn="l" rtl="0">
              <a:spcBef>
                <a:spcPts val="550"/>
              </a:spcBef>
              <a:spcAft>
                <a:spcPts val="0"/>
              </a:spcAft>
              <a:buSzPct val="70000"/>
              <a:buChar char="🞑"/>
            </a:pPr>
            <a:r>
              <a:rPr lang="el-GR"/>
              <a:t>κίνδυνος μίμησης /  ιδιοποίησης </a:t>
            </a:r>
            <a:endParaRPr/>
          </a:p>
          <a:p>
            <a:pPr marL="320040" lvl="0" indent="-242697" algn="l" rtl="0">
              <a:spcBef>
                <a:spcPts val="700"/>
              </a:spcBef>
              <a:spcAft>
                <a:spcPts val="0"/>
              </a:spcAft>
              <a:buSzPct val="59999"/>
              <a:buNone/>
            </a:pPr>
            <a:endParaRPr/>
          </a:p>
          <a:p>
            <a:pPr marL="320040" lvl="0" indent="-320040" algn="l" rtl="0">
              <a:spcBef>
                <a:spcPts val="700"/>
              </a:spcBef>
              <a:spcAft>
                <a:spcPts val="0"/>
              </a:spcAft>
              <a:buSzPct val="59999"/>
              <a:buChar char="◻"/>
            </a:pPr>
            <a:r>
              <a:rPr lang="el-GR"/>
              <a:t>Γιατί, λοιπόν, να καινοτομήσει ένας επιχειρηματίας; </a:t>
            </a:r>
            <a:endParaRPr/>
          </a:p>
          <a:p>
            <a:pPr marL="320040" lvl="0" indent="-242697" algn="l" rtl="0">
              <a:spcBef>
                <a:spcPts val="700"/>
              </a:spcBef>
              <a:spcAft>
                <a:spcPts val="0"/>
              </a:spcAft>
              <a:buSzPct val="59999"/>
              <a:buNone/>
            </a:pPr>
            <a:endParaRPr/>
          </a:p>
          <a:p>
            <a:pPr marL="320040" lvl="0" indent="-320040" algn="l" rtl="0">
              <a:spcBef>
                <a:spcPts val="700"/>
              </a:spcBef>
              <a:spcAft>
                <a:spcPts val="0"/>
              </a:spcAft>
              <a:buSzPct val="59999"/>
              <a:buChar char="◻"/>
            </a:pPr>
            <a:r>
              <a:rPr lang="el-GR"/>
              <a:t>… καλός καινοτόμος είναι αυτός που πετυχαίνει να απαξιώσει πρώτος τις καινοτομίες του … </a:t>
            </a:r>
            <a:endParaRPr/>
          </a:p>
          <a:p>
            <a:pPr marL="320040" lvl="0" indent="-320040" algn="l" rtl="0">
              <a:spcBef>
                <a:spcPts val="700"/>
              </a:spcBef>
              <a:spcAft>
                <a:spcPts val="0"/>
              </a:spcAft>
              <a:buSzPct val="59999"/>
              <a:buChar char="◻"/>
            </a:pPr>
            <a:r>
              <a:rPr lang="el-GR"/>
              <a:t>Διαιώνιση του στιγμιαίου μονοπωλίου που απορρέει από την καινοτομία</a:t>
            </a:r>
            <a:endParaRPr/>
          </a:p>
          <a:p>
            <a:pPr marL="320040" lvl="0" indent="-242697" algn="l" rtl="0">
              <a:spcBef>
                <a:spcPts val="700"/>
              </a:spcBef>
              <a:spcAft>
                <a:spcPts val="0"/>
              </a:spcAft>
              <a:buSzPct val="59999"/>
              <a:buNone/>
            </a:pPr>
            <a:endParaRPr/>
          </a:p>
        </p:txBody>
      </p:sp>
      <p:sp>
        <p:nvSpPr>
          <p:cNvPr id="411" name="Google Shape;411;p34"/>
          <p:cNvSpPr txBox="1">
            <a:spLocks noGrp="1"/>
          </p:cNvSpPr>
          <p:nvPr>
            <p:ph type="ftr" idx="11"/>
          </p:nvPr>
        </p:nvSpPr>
        <p:spPr>
          <a:xfrm>
            <a:off x="3535680" y="6294437"/>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5"/>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Αναφορές</a:t>
            </a:r>
            <a:endParaRPr/>
          </a:p>
        </p:txBody>
      </p:sp>
      <p:sp>
        <p:nvSpPr>
          <p:cNvPr id="417" name="Google Shape;417;p35"/>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200"/>
              <a:buChar char="◻"/>
            </a:pPr>
            <a:r>
              <a:rPr lang="el-GR" sz="2000" u="sng">
                <a:solidFill>
                  <a:schemeClr val="hlink"/>
                </a:solidFill>
                <a:hlinkClick r:id="rId3"/>
              </a:rPr>
              <a:t>http://www.adweek.com/brand-marketing/how-swarovskis-cut-crystals-have-bedazzled-the-worlds-of-fashion-and-showbiz-for-so-many-years/</a:t>
            </a:r>
            <a:endParaRPr sz="2000"/>
          </a:p>
          <a:p>
            <a:pPr marL="320040" lvl="0" indent="-320040" algn="l" rtl="0">
              <a:spcBef>
                <a:spcPts val="0"/>
              </a:spcBef>
              <a:spcAft>
                <a:spcPts val="0"/>
              </a:spcAft>
              <a:buSzPts val="1200"/>
              <a:buChar char="◻"/>
            </a:pPr>
            <a:r>
              <a:rPr lang="el-GR" sz="2000" u="sng">
                <a:solidFill>
                  <a:schemeClr val="hlink"/>
                </a:solidFill>
                <a:hlinkClick r:id="rId4"/>
              </a:rPr>
              <a:t>http://www.gillette.com/content/flash/fusion/en-US/assets/img/manual_front_5blade.png</a:t>
            </a:r>
            <a:endParaRPr sz="2000" u="sng"/>
          </a:p>
          <a:p>
            <a:pPr marL="320040" lvl="0" indent="-320040" algn="l" rtl="0">
              <a:spcBef>
                <a:spcPts val="0"/>
              </a:spcBef>
              <a:spcAft>
                <a:spcPts val="0"/>
              </a:spcAft>
              <a:buSzPts val="1200"/>
              <a:buChar char="◻"/>
            </a:pPr>
            <a:r>
              <a:rPr lang="el-GR" sz="2000" u="sng">
                <a:solidFill>
                  <a:schemeClr val="hlink"/>
                </a:solidFill>
                <a:hlinkClick r:id="rId5"/>
              </a:rPr>
              <a:t>http://static.www.real.com/resources/wp-content/uploads/2012/02/Old_TV_Shows_Now_Online.jpg</a:t>
            </a:r>
            <a:r>
              <a:rPr lang="el-GR" sz="2000"/>
              <a:t> </a:t>
            </a:r>
            <a:r>
              <a:rPr lang="el-GR" sz="2000" u="sng">
                <a:solidFill>
                  <a:schemeClr val="hlink"/>
                </a:solidFill>
                <a:hlinkClick r:id="rId6"/>
              </a:rPr>
              <a:t>http://www.letsgomobile.org/images/news/samsung/led-hd-tv.jpg</a:t>
            </a:r>
            <a:endParaRPr sz="2000"/>
          </a:p>
          <a:p>
            <a:pPr marL="320040" lvl="0" indent="-320040" algn="l" rtl="0">
              <a:spcBef>
                <a:spcPts val="700"/>
              </a:spcBef>
              <a:spcAft>
                <a:spcPts val="0"/>
              </a:spcAft>
              <a:buSzPts val="1200"/>
              <a:buChar char="◻"/>
            </a:pPr>
            <a:r>
              <a:rPr lang="el-GR" sz="2000" u="sng">
                <a:solidFill>
                  <a:schemeClr val="hlink"/>
                </a:solidFill>
                <a:hlinkClick r:id="rId7"/>
              </a:rPr>
              <a:t>http://teten.com/blog/2010/01/13/peter-drucker-on-the-seven-sources-of-systematic-innovation-2/</a:t>
            </a:r>
            <a:r>
              <a:rPr lang="el-GR" sz="2000"/>
              <a:t> </a:t>
            </a:r>
            <a:endParaRPr/>
          </a:p>
          <a:p>
            <a:pPr marL="320040" lvl="0" indent="-243840" algn="l" rtl="0">
              <a:spcBef>
                <a:spcPts val="700"/>
              </a:spcBef>
              <a:spcAft>
                <a:spcPts val="0"/>
              </a:spcAft>
              <a:buSzPts val="1200"/>
              <a:buNone/>
            </a:pPr>
            <a:endParaRPr sz="2000"/>
          </a:p>
        </p:txBody>
      </p:sp>
      <p:sp>
        <p:nvSpPr>
          <p:cNvPr id="419" name="Google Shape;419;p35"/>
          <p:cNvSpPr txBox="1">
            <a:spLocks noGrp="1"/>
          </p:cNvSpPr>
          <p:nvPr>
            <p:ph type="ftr" idx="11"/>
          </p:nvPr>
        </p:nvSpPr>
        <p:spPr>
          <a:xfrm>
            <a:off x="3535680" y="6376222"/>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Ορισμός της καινοτομίας (1/2)</a:t>
            </a:r>
            <a:endParaRPr sz="2800"/>
          </a:p>
        </p:txBody>
      </p:sp>
      <p:sp>
        <p:nvSpPr>
          <p:cNvPr id="125" name="Google Shape;125;p4"/>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27" name="Google Shape;127;p4"/>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Autofit/>
          </a:bodyPr>
          <a:lstStyle/>
          <a:p>
            <a:pPr marL="320040" lvl="0" indent="-320040" algn="l" rtl="0">
              <a:spcBef>
                <a:spcPts val="0"/>
              </a:spcBef>
              <a:spcAft>
                <a:spcPts val="0"/>
              </a:spcAft>
              <a:buSzPts val="1200"/>
              <a:buChar char="◻"/>
            </a:pPr>
            <a:r>
              <a:rPr lang="el-GR" sz="2000" dirty="0"/>
              <a:t>Καινοτομία η διαδικασία και το αποτέλεσμα της δημιουργίας κάτι νέου, το οποίο όμως έχει και αξία (οικονομική, κοινωνική</a:t>
            </a:r>
            <a:endParaRPr sz="2000" dirty="0"/>
          </a:p>
          <a:p>
            <a:pPr marL="320040" lvl="0" indent="-320040" algn="l" rtl="0">
              <a:spcBef>
                <a:spcPts val="700"/>
              </a:spcBef>
              <a:spcAft>
                <a:spcPts val="0"/>
              </a:spcAft>
              <a:buSzPts val="1200"/>
              <a:buChar char="◻"/>
            </a:pPr>
            <a:r>
              <a:rPr lang="el-GR" sz="2000" dirty="0"/>
              <a:t>Η καινοτομία αφορά όλη τη διαδικασία από την αναγνώριση της ευκαιρίας, τη διαμόρφωση της ιδέας ή την εφεύρεση, στην ανάπτυξη και την εμπορική αξιοποίηση.</a:t>
            </a:r>
            <a:endParaRPr dirty="0"/>
          </a:p>
          <a:p>
            <a:pPr marL="320040" lvl="0" indent="-320040" algn="l" rtl="0">
              <a:spcBef>
                <a:spcPts val="700"/>
              </a:spcBef>
              <a:spcAft>
                <a:spcPts val="0"/>
              </a:spcAft>
              <a:buSzPts val="1200"/>
              <a:buChar char="◻"/>
            </a:pPr>
            <a:r>
              <a:rPr lang="el-GR" sz="2000" dirty="0" err="1">
                <a:latin typeface="Calibri"/>
                <a:ea typeface="Calibri"/>
                <a:cs typeface="Calibri"/>
                <a:sym typeface="Calibri"/>
              </a:rPr>
              <a:t>Schumpeter</a:t>
            </a:r>
            <a:r>
              <a:rPr lang="el-GR" sz="2000" dirty="0">
                <a:latin typeface="Calibri"/>
                <a:ea typeface="Calibri"/>
                <a:cs typeface="Calibri"/>
                <a:sym typeface="Calibri"/>
              </a:rPr>
              <a:t> </a:t>
            </a:r>
            <a:r>
              <a:rPr lang="el-GR" sz="2000" dirty="0"/>
              <a:t>(1939, 1943): η καινοτομία προκύπτει από νέους </a:t>
            </a:r>
            <a:r>
              <a:rPr lang="el-GR" sz="2000" dirty="0" err="1"/>
              <a:t>συνδιασμούς</a:t>
            </a:r>
            <a:r>
              <a:rPr lang="el-GR" sz="2000" dirty="0"/>
              <a:t> -“</a:t>
            </a:r>
            <a:r>
              <a:rPr lang="el-GR" sz="2000" dirty="0" err="1"/>
              <a:t>new</a:t>
            </a:r>
            <a:r>
              <a:rPr lang="el-GR" sz="2000" dirty="0"/>
              <a:t> </a:t>
            </a:r>
            <a:r>
              <a:rPr lang="el-GR" sz="2000" dirty="0" err="1"/>
              <a:t>combinations</a:t>
            </a:r>
            <a:r>
              <a:rPr lang="el-GR" sz="2000" dirty="0"/>
              <a:t>”- που πραγματοποιεί ένας επιχειρηματίας από υπάρχοντες πόρους και έχει ως αποτέλεσμα:</a:t>
            </a:r>
            <a:endParaRPr sz="2000" dirty="0"/>
          </a:p>
          <a:p>
            <a:pPr marL="640080" lvl="1" indent="-274320" algn="l" rtl="0">
              <a:spcBef>
                <a:spcPts val="550"/>
              </a:spcBef>
              <a:spcAft>
                <a:spcPts val="0"/>
              </a:spcAft>
              <a:buSzPts val="1400"/>
              <a:buChar char="🞑"/>
            </a:pPr>
            <a:r>
              <a:rPr lang="el-GR" sz="2000" dirty="0"/>
              <a:t>ένα νέο προϊόν, </a:t>
            </a:r>
            <a:endParaRPr dirty="0"/>
          </a:p>
          <a:p>
            <a:pPr marL="640080" lvl="1" indent="-274320" algn="l" rtl="0">
              <a:spcBef>
                <a:spcPts val="550"/>
              </a:spcBef>
              <a:spcAft>
                <a:spcPts val="0"/>
              </a:spcAft>
              <a:buSzPts val="1400"/>
              <a:buChar char="🞑"/>
            </a:pPr>
            <a:r>
              <a:rPr lang="el-GR" sz="2000" dirty="0"/>
              <a:t>μια νέα παραγωγική διαδικασία, </a:t>
            </a:r>
            <a:endParaRPr sz="2000" dirty="0"/>
          </a:p>
          <a:p>
            <a:pPr marL="640080" lvl="1" indent="-274320" algn="l" rtl="0">
              <a:spcBef>
                <a:spcPts val="550"/>
              </a:spcBef>
              <a:spcAft>
                <a:spcPts val="0"/>
              </a:spcAft>
              <a:buSzPts val="1400"/>
              <a:buChar char="🞑"/>
            </a:pPr>
            <a:r>
              <a:rPr lang="el-GR" sz="2000" dirty="0"/>
              <a:t>τη δημιουργία μιας νέας αγοράς, </a:t>
            </a:r>
            <a:endParaRPr dirty="0"/>
          </a:p>
          <a:p>
            <a:pPr marL="640080" lvl="1" indent="-274320" algn="l" rtl="0">
              <a:spcBef>
                <a:spcPts val="550"/>
              </a:spcBef>
              <a:spcAft>
                <a:spcPts val="0"/>
              </a:spcAft>
              <a:buSzPts val="1400"/>
              <a:buChar char="🞑"/>
            </a:pPr>
            <a:r>
              <a:rPr lang="el-GR" sz="2000" dirty="0"/>
              <a:t>νέους τρόπους οργάνωσης της οικονομικής δραστηριότητας,</a:t>
            </a:r>
            <a:endParaRPr sz="2000" dirty="0"/>
          </a:p>
          <a:p>
            <a:pPr marL="640080" lvl="1" indent="-274320" algn="l" rtl="0">
              <a:spcBef>
                <a:spcPts val="550"/>
              </a:spcBef>
              <a:spcAft>
                <a:spcPts val="0"/>
              </a:spcAft>
              <a:buSzPts val="1400"/>
              <a:buChar char="🞑"/>
            </a:pPr>
            <a:r>
              <a:rPr lang="el-GR" sz="2000" dirty="0"/>
              <a:t>νέες πηγές προμήθειας εισροών.</a:t>
            </a:r>
            <a:endParaRPr sz="2000" dirty="0"/>
          </a:p>
          <a:p>
            <a:pPr marL="320040" lvl="0" indent="-243840" algn="l" rtl="0">
              <a:spcBef>
                <a:spcPts val="700"/>
              </a:spcBef>
              <a:spcAft>
                <a:spcPts val="0"/>
              </a:spcAft>
              <a:buSzPts val="1200"/>
              <a:buNone/>
            </a:pPr>
            <a:endParaRPr sz="2000" dirty="0"/>
          </a:p>
          <a:p>
            <a:pPr marL="320040" lvl="0" indent="-243840" algn="l" rtl="0">
              <a:spcBef>
                <a:spcPts val="700"/>
              </a:spcBef>
              <a:spcAft>
                <a:spcPts val="0"/>
              </a:spcAft>
              <a:buSzPts val="1200"/>
              <a:buNone/>
            </a:pPr>
            <a:endParaRPr sz="2000" dirty="0"/>
          </a:p>
          <a:p>
            <a:pPr marL="320040" lvl="0" indent="-243840" algn="l" rtl="0">
              <a:spcBef>
                <a:spcPts val="700"/>
              </a:spcBef>
              <a:spcAft>
                <a:spcPts val="0"/>
              </a:spcAft>
              <a:buSzPts val="1200"/>
              <a:buNone/>
            </a:pPr>
            <a:endParaRPr sz="2000" dirty="0"/>
          </a:p>
        </p:txBody>
      </p:sp>
      <p:sp>
        <p:nvSpPr>
          <p:cNvPr id="2" name="Θέση υποσέλιδου 1">
            <a:extLst>
              <a:ext uri="{FF2B5EF4-FFF2-40B4-BE49-F238E27FC236}">
                <a16:creationId xmlns:a16="http://schemas.microsoft.com/office/drawing/2014/main" id="{F63B90D1-B01E-63F6-027A-ACD6E3EA45B4}"/>
              </a:ext>
            </a:extLst>
          </p:cNvPr>
          <p:cNvSpPr>
            <a:spLocks noGrp="1"/>
          </p:cNvSpPr>
          <p:nvPr>
            <p:ph type="ftr" idx="11"/>
          </p:nvPr>
        </p:nvSpPr>
        <p:spPr/>
        <p:txBody>
          <a:bodyPr/>
          <a:lstStyle/>
          <a:p>
            <a:r>
              <a:rPr lang="el-GR"/>
              <a:t>Ευάγγελος Σιώκας, Αναπληρωτής Καθηγητής ΔΕΟ</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Ορισμός της καινοτομίας (2/2)</a:t>
            </a:r>
            <a:endParaRPr sz="2800"/>
          </a:p>
        </p:txBody>
      </p:sp>
      <p:sp>
        <p:nvSpPr>
          <p:cNvPr id="133" name="Google Shape;133;p5"/>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34" name="Google Shape;134;p5"/>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
        <p:nvSpPr>
          <p:cNvPr id="136" name="Google Shape;136;p5"/>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lnSpcReduction="10000"/>
          </a:bodyPr>
          <a:lstStyle/>
          <a:p>
            <a:pPr marL="320040" lvl="0" indent="-320040" algn="l" rtl="0">
              <a:spcBef>
                <a:spcPts val="0"/>
              </a:spcBef>
              <a:spcAft>
                <a:spcPts val="0"/>
              </a:spcAft>
              <a:buSzPts val="1740"/>
              <a:buChar char="◻"/>
            </a:pPr>
            <a:r>
              <a:rPr lang="el-GR"/>
              <a:t>Σύμφωνα με το Oslo manual (OECD, 2005),</a:t>
            </a:r>
            <a:endParaRPr/>
          </a:p>
          <a:p>
            <a:pPr marL="0" lvl="0" indent="0" algn="l" rtl="0">
              <a:spcBef>
                <a:spcPts val="700"/>
              </a:spcBef>
              <a:spcAft>
                <a:spcPts val="0"/>
              </a:spcAft>
              <a:buSzPts val="1740"/>
              <a:buNone/>
            </a:pPr>
            <a:r>
              <a:rPr lang="el-GR"/>
              <a:t>‘An innovation is the implementation of a new or significantly improved product (good or service), or process, a new marketing method, or a new organisational method in business practices, workplace organisation or external relations… The minimum requirement for an innovation is that the product, process, marketing method or organisational method must be new (or significantly improved) to the firm.’</a:t>
            </a:r>
            <a:endParaRPr/>
          </a:p>
          <a:p>
            <a:pPr marL="320040" lvl="0" indent="-209550" algn="l" rtl="0">
              <a:spcBef>
                <a:spcPts val="700"/>
              </a:spcBef>
              <a:spcAft>
                <a:spcPts val="0"/>
              </a:spcAft>
              <a:buSzPts val="1740"/>
              <a:buNone/>
            </a:pPr>
            <a:endParaRPr/>
          </a:p>
          <a:p>
            <a:pPr marL="640080" lvl="1" indent="-158750" algn="l" rtl="0">
              <a:spcBef>
                <a:spcPts val="550"/>
              </a:spcBef>
              <a:spcAft>
                <a:spcPts val="0"/>
              </a:spcAft>
              <a:buSzPts val="1820"/>
              <a:buNone/>
            </a:pPr>
            <a:endParaRPr/>
          </a:p>
          <a:p>
            <a:pPr marL="640080" lvl="1" indent="-158750" algn="l" rtl="0">
              <a:spcBef>
                <a:spcPts val="550"/>
              </a:spcBef>
              <a:spcAft>
                <a:spcPts val="0"/>
              </a:spcAft>
              <a:buSzPts val="1820"/>
              <a:buNone/>
            </a:pPr>
            <a:endParaRPr/>
          </a:p>
          <a:p>
            <a:pPr marL="320040" lvl="0" indent="-209550" algn="l" rtl="0">
              <a:spcBef>
                <a:spcPts val="700"/>
              </a:spcBef>
              <a:spcAft>
                <a:spcPts val="0"/>
              </a:spcAft>
              <a:buSzPts val="174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Καινοτομική διαδικασία (1/2): γραμμικό μοντέλο</a:t>
            </a:r>
            <a:endParaRPr sz="2800"/>
          </a:p>
        </p:txBody>
      </p:sp>
      <p:sp>
        <p:nvSpPr>
          <p:cNvPr id="142" name="Google Shape;142;p6"/>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43" name="Google Shape;143;p6"/>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
        <p:nvSpPr>
          <p:cNvPr id="144" name="Google Shape;144;p6"/>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200"/>
              <a:buChar char="◻"/>
            </a:pPr>
            <a:r>
              <a:rPr lang="el-GR" sz="2000"/>
              <a:t>Τεχνολογική ώθηση (</a:t>
            </a:r>
            <a:r>
              <a:rPr lang="el-GR" sz="2000">
                <a:latin typeface="Calibri"/>
                <a:ea typeface="Calibri"/>
                <a:cs typeface="Calibri"/>
                <a:sym typeface="Calibri"/>
              </a:rPr>
              <a:t>technology push) </a:t>
            </a:r>
            <a:r>
              <a:rPr lang="el-GR" sz="2000"/>
              <a:t>εφαρμογές στην αγορά ανακαλύψεων που έγιναν «εντός εργαστηρίου» (η διάσπαση του ατόμου)</a:t>
            </a:r>
            <a:endParaRPr sz="2000"/>
          </a:p>
          <a:p>
            <a:pPr marL="320040" lvl="0" indent="-320040" algn="l" rtl="0">
              <a:spcBef>
                <a:spcPts val="700"/>
              </a:spcBef>
              <a:spcAft>
                <a:spcPts val="0"/>
              </a:spcAft>
              <a:buSzPts val="1200"/>
              <a:buChar char="◻"/>
            </a:pPr>
            <a:r>
              <a:rPr lang="el-GR" sz="2000" b="1">
                <a:latin typeface="Calibri"/>
                <a:ea typeface="Calibri"/>
                <a:cs typeface="Calibri"/>
                <a:sym typeface="Calibri"/>
              </a:rPr>
              <a:t>Βασική έρευνα =&gt; Design &amp; engineering =&gt; Παραγωγή =&gt; Μάρκετινγκ =. Πωλήσεις</a:t>
            </a:r>
            <a:endParaRPr/>
          </a:p>
          <a:p>
            <a:pPr marL="320040" lvl="0" indent="-320040" algn="l" rtl="0">
              <a:spcBef>
                <a:spcPts val="700"/>
              </a:spcBef>
              <a:spcAft>
                <a:spcPts val="0"/>
              </a:spcAft>
              <a:buSzPts val="1200"/>
              <a:buChar char="◻"/>
            </a:pPr>
            <a:r>
              <a:rPr lang="el-GR" sz="2000">
                <a:latin typeface="Calibri"/>
                <a:ea typeface="Calibri"/>
                <a:cs typeface="Calibri"/>
                <a:sym typeface="Calibri"/>
              </a:rPr>
              <a:t>Ζήτηση από την αγορά (market pull) κάλυψη </a:t>
            </a:r>
            <a:r>
              <a:rPr lang="el-GR" sz="2000"/>
              <a:t>αναγκών που δεν καλύπτονται ή καλύπτονται προβληματικά (φάρμακο για την καταπολέμηση μιας ασθένειας π.χ</a:t>
            </a:r>
            <a:r>
              <a:rPr lang="el-GR" sz="2000">
                <a:latin typeface="Calibri"/>
                <a:ea typeface="Calibri"/>
                <a:cs typeface="Calibri"/>
                <a:sym typeface="Calibri"/>
              </a:rPr>
              <a:t>. aids)</a:t>
            </a:r>
            <a:endParaRPr sz="2000">
              <a:latin typeface="Calibri"/>
              <a:ea typeface="Calibri"/>
              <a:cs typeface="Calibri"/>
              <a:sym typeface="Calibri"/>
            </a:endParaRPr>
          </a:p>
          <a:p>
            <a:pPr marL="320040" lvl="0" indent="-320040" algn="l" rtl="0">
              <a:spcBef>
                <a:spcPts val="700"/>
              </a:spcBef>
              <a:spcAft>
                <a:spcPts val="0"/>
              </a:spcAft>
              <a:buSzPts val="1200"/>
              <a:buChar char="◻"/>
            </a:pPr>
            <a:r>
              <a:rPr lang="el-GR" sz="2000" b="1">
                <a:latin typeface="Calibri"/>
                <a:ea typeface="Calibri"/>
                <a:cs typeface="Calibri"/>
                <a:sym typeface="Calibri"/>
              </a:rPr>
              <a:t>Ανάγκη αγοράς =&gt; Ανάπτυξη =&gt; Παραγωγή =&gt; Πωλήσεις</a:t>
            </a:r>
            <a:endParaRPr sz="2000" b="1">
              <a:latin typeface="Calibri"/>
              <a:ea typeface="Calibri"/>
              <a:cs typeface="Calibri"/>
              <a:sym typeface="Calibri"/>
            </a:endParaRPr>
          </a:p>
          <a:p>
            <a:pPr marL="0" lvl="0" indent="0" algn="l" rtl="0">
              <a:spcBef>
                <a:spcPts val="700"/>
              </a:spcBef>
              <a:spcAft>
                <a:spcPts val="0"/>
              </a:spcAft>
              <a:buSzPts val="174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7"/>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200"/>
              <a:buChar char="◻"/>
            </a:pPr>
            <a:r>
              <a:rPr lang="el-GR" sz="2000">
                <a:latin typeface="Calibri"/>
                <a:ea typeface="Calibri"/>
                <a:cs typeface="Calibri"/>
                <a:sym typeface="Calibri"/>
              </a:rPr>
              <a:t>Δυναμικές αλλαγές στο επιχειρηματικό περιβάλλον. </a:t>
            </a:r>
            <a:endParaRPr sz="2000">
              <a:latin typeface="Calibri"/>
              <a:ea typeface="Calibri"/>
              <a:cs typeface="Calibri"/>
              <a:sym typeface="Calibri"/>
            </a:endParaRPr>
          </a:p>
          <a:p>
            <a:pPr marL="320040" lvl="0" indent="-320040" algn="l" rtl="0">
              <a:spcBef>
                <a:spcPts val="700"/>
              </a:spcBef>
              <a:spcAft>
                <a:spcPts val="0"/>
              </a:spcAft>
              <a:buSzPts val="1200"/>
              <a:buChar char="◻"/>
            </a:pPr>
            <a:r>
              <a:rPr lang="el-GR" sz="2000">
                <a:latin typeface="Calibri"/>
                <a:ea typeface="Calibri"/>
                <a:cs typeface="Calibri"/>
                <a:sym typeface="Calibri"/>
              </a:rPr>
              <a:t>Διαρκής και συστηματική παρακολούθηση των μεταβολών του περιβάλλοντος και αναζήτηση ευκαιριών για καινοτομία. </a:t>
            </a:r>
            <a:endParaRPr/>
          </a:p>
          <a:p>
            <a:pPr marL="320040" lvl="0" indent="-320040" algn="l" rtl="0">
              <a:spcBef>
                <a:spcPts val="700"/>
              </a:spcBef>
              <a:spcAft>
                <a:spcPts val="0"/>
              </a:spcAft>
              <a:buSzPts val="1200"/>
              <a:buChar char="◻"/>
            </a:pPr>
            <a:r>
              <a:rPr lang="el-GR" sz="2000">
                <a:latin typeface="Calibri"/>
                <a:ea typeface="Calibri"/>
                <a:cs typeface="Calibri"/>
                <a:sym typeface="Calibri"/>
              </a:rPr>
              <a:t>Ευκαιρίες εντός και εκτός επιχείρησης. </a:t>
            </a:r>
            <a:endParaRPr sz="2000">
              <a:latin typeface="Calibri"/>
              <a:ea typeface="Calibri"/>
              <a:cs typeface="Calibri"/>
              <a:sym typeface="Calibri"/>
            </a:endParaRPr>
          </a:p>
        </p:txBody>
      </p:sp>
      <p:sp>
        <p:nvSpPr>
          <p:cNvPr id="150" name="Google Shape;150;p7"/>
          <p:cNvSpPr txBox="1"/>
          <p:nvPr/>
        </p:nvSpPr>
        <p:spPr>
          <a:xfrm>
            <a:off x="749808" y="228600"/>
            <a:ext cx="8153400" cy="9906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2"/>
              </a:buClr>
              <a:buSzPts val="2800"/>
              <a:buFont typeface="Twentieth Century"/>
              <a:buNone/>
            </a:pPr>
            <a:r>
              <a:rPr lang="el-GR" sz="2800" b="0" i="0" u="none" strike="noStrike" cap="none">
                <a:solidFill>
                  <a:schemeClr val="dk2"/>
                </a:solidFill>
                <a:latin typeface="Twentieth Century"/>
                <a:ea typeface="Twentieth Century"/>
                <a:cs typeface="Twentieth Century"/>
                <a:sym typeface="Twentieth Century"/>
              </a:rPr>
              <a:t>Καινοτομική διαδικασία (2/2): μη γραμμικό μοντέλο</a:t>
            </a:r>
            <a:endParaRPr sz="2800" b="0" i="0" u="none" strike="noStrike" cap="none">
              <a:solidFill>
                <a:schemeClr val="dk2"/>
              </a:solidFill>
              <a:latin typeface="Twentieth Century"/>
              <a:ea typeface="Twentieth Century"/>
              <a:cs typeface="Twentieth Century"/>
              <a:sym typeface="Twentieth Century"/>
            </a:endParaRPr>
          </a:p>
        </p:txBody>
      </p:sp>
      <p:pic>
        <p:nvPicPr>
          <p:cNvPr id="151" name="Google Shape;151;p7"/>
          <p:cNvPicPr preferRelativeResize="0"/>
          <p:nvPr/>
        </p:nvPicPr>
        <p:blipFill rotWithShape="1">
          <a:blip r:embed="rId3">
            <a:alphaModFix/>
          </a:blip>
          <a:srcRect/>
          <a:stretch/>
        </p:blipFill>
        <p:spPr>
          <a:xfrm>
            <a:off x="1219200" y="3124200"/>
            <a:ext cx="6698170" cy="3200400"/>
          </a:xfrm>
          <a:prstGeom prst="rect">
            <a:avLst/>
          </a:prstGeom>
          <a:noFill/>
          <a:ln>
            <a:noFill/>
          </a:ln>
        </p:spPr>
      </p:pic>
      <p:sp>
        <p:nvSpPr>
          <p:cNvPr id="153" name="Google Shape;153;p7"/>
          <p:cNvSpPr txBox="1">
            <a:spLocks noGrp="1"/>
          </p:cNvSpPr>
          <p:nvPr>
            <p:ph type="ftr" idx="11"/>
          </p:nvPr>
        </p:nvSpPr>
        <p:spPr>
          <a:xfrm>
            <a:off x="3229344" y="6294437"/>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dirty="0"/>
              <a:t>Ευάγγελος </a:t>
            </a:r>
            <a:r>
              <a:rPr lang="el-GR" dirty="0" err="1"/>
              <a:t>Σιώκας</a:t>
            </a:r>
            <a:r>
              <a:rPr lang="el-GR" dirty="0"/>
              <a:t>, Αναπληρωτής Καθηγητής ΔΕΟ</a:t>
            </a:r>
            <a:endParaRPr dirty="0"/>
          </a:p>
        </p:txBody>
      </p:sp>
      <p:sp>
        <p:nvSpPr>
          <p:cNvPr id="154" name="Google Shape;154;p7"/>
          <p:cNvSpPr txBox="1"/>
          <p:nvPr/>
        </p:nvSpPr>
        <p:spPr>
          <a:xfrm>
            <a:off x="381000" y="6324600"/>
            <a:ext cx="3581400" cy="38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b="0" i="0" u="none" strike="noStrike" cap="none">
                <a:solidFill>
                  <a:schemeClr val="dk1"/>
                </a:solidFill>
                <a:latin typeface="Twentieth Century"/>
                <a:ea typeface="Twentieth Century"/>
                <a:cs typeface="Twentieth Century"/>
                <a:sym typeface="Twentieth Century"/>
              </a:rPr>
              <a:t>Πηγή: Klein, Rosenberg, 1986.</a:t>
            </a:r>
            <a:endParaRPr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Twentieth Century"/>
              <a:buNone/>
            </a:pPr>
            <a:r>
              <a:rPr lang="el-GR" sz="2800"/>
              <a:t>Από το κλειστό στο ανοικτό μοντέλο καινοτομίας</a:t>
            </a:r>
            <a:endParaRPr sz="2800"/>
          </a:p>
        </p:txBody>
      </p:sp>
      <p:pic>
        <p:nvPicPr>
          <p:cNvPr id="161" name="Google Shape;161;p8" descr="http://www.nansenneuro.net/images/stories/articles/closed_innovation_en.jpg"/>
          <p:cNvPicPr preferRelativeResize="0"/>
          <p:nvPr/>
        </p:nvPicPr>
        <p:blipFill rotWithShape="1">
          <a:blip r:embed="rId3">
            <a:alphaModFix/>
          </a:blip>
          <a:srcRect/>
          <a:stretch/>
        </p:blipFill>
        <p:spPr>
          <a:xfrm>
            <a:off x="228600" y="1905000"/>
            <a:ext cx="3648334" cy="1968425"/>
          </a:xfrm>
          <a:prstGeom prst="rect">
            <a:avLst/>
          </a:prstGeom>
          <a:noFill/>
          <a:ln>
            <a:noFill/>
          </a:ln>
        </p:spPr>
      </p:pic>
      <p:sp>
        <p:nvSpPr>
          <p:cNvPr id="162" name="Google Shape;162;p8"/>
          <p:cNvSpPr/>
          <p:nvPr/>
        </p:nvSpPr>
        <p:spPr>
          <a:xfrm>
            <a:off x="4876800" y="4724400"/>
            <a:ext cx="3841117" cy="510657"/>
          </a:xfrm>
          <a:prstGeom prst="rect">
            <a:avLst/>
          </a:prstGeom>
          <a:solidFill>
            <a:schemeClr val="lt1"/>
          </a:solidFill>
          <a:ln>
            <a:noFill/>
          </a:ln>
        </p:spPr>
        <p:txBody>
          <a:bodyPr spcFirstLastPara="1" wrap="square" lIns="0" tIns="0" rIns="0" bIns="0" anchor="ctr" anchorCtr="0">
            <a:noAutofit/>
          </a:bodyPr>
          <a:lstStyle/>
          <a:p>
            <a:pPr marL="0" marR="0" lvl="0" indent="0" algn="just" rtl="0">
              <a:spcBef>
                <a:spcPts val="0"/>
              </a:spcBef>
              <a:spcAft>
                <a:spcPts val="0"/>
              </a:spcAft>
              <a:buNone/>
            </a:pPr>
            <a:r>
              <a:rPr lang="el-GR" sz="1500">
                <a:solidFill>
                  <a:schemeClr val="dk1"/>
                </a:solidFill>
                <a:latin typeface="Twentieth Century"/>
                <a:ea typeface="Twentieth Century"/>
                <a:cs typeface="Twentieth Century"/>
                <a:sym typeface="Twentieth Century"/>
              </a:rPr>
              <a:t>Ανοικτό Μοντέλο Καινοτομίας (πιθανή συνεργασία σε όλες τις φάσεις)</a:t>
            </a:r>
            <a:endParaRPr sz="1500">
              <a:solidFill>
                <a:schemeClr val="dk1"/>
              </a:solidFill>
              <a:latin typeface="Twentieth Century"/>
              <a:ea typeface="Twentieth Century"/>
              <a:cs typeface="Twentieth Century"/>
              <a:sym typeface="Twentieth Century"/>
            </a:endParaRPr>
          </a:p>
        </p:txBody>
      </p:sp>
      <p:pic>
        <p:nvPicPr>
          <p:cNvPr id="163" name="Google Shape;163;p8" descr="open_innovation_en"/>
          <p:cNvPicPr preferRelativeResize="0"/>
          <p:nvPr/>
        </p:nvPicPr>
        <p:blipFill rotWithShape="1">
          <a:blip r:embed="rId4">
            <a:alphaModFix/>
          </a:blip>
          <a:srcRect/>
          <a:stretch/>
        </p:blipFill>
        <p:spPr>
          <a:xfrm>
            <a:off x="4724400" y="1828800"/>
            <a:ext cx="3844210" cy="2332141"/>
          </a:xfrm>
          <a:prstGeom prst="rect">
            <a:avLst/>
          </a:prstGeom>
          <a:noFill/>
          <a:ln>
            <a:noFill/>
          </a:ln>
        </p:spPr>
      </p:pic>
      <p:sp>
        <p:nvSpPr>
          <p:cNvPr id="164" name="Google Shape;164;p8"/>
          <p:cNvSpPr/>
          <p:nvPr/>
        </p:nvSpPr>
        <p:spPr>
          <a:xfrm rot="10800000" flipH="1">
            <a:off x="4038600" y="2438400"/>
            <a:ext cx="552450" cy="698500"/>
          </a:xfrm>
          <a:prstGeom prst="rightArrow">
            <a:avLst>
              <a:gd name="adj1" fmla="val 55000"/>
              <a:gd name="adj2" fmla="val 63606"/>
            </a:avLst>
          </a:prstGeom>
          <a:gradFill>
            <a:gsLst>
              <a:gs pos="0">
                <a:srgbClr val="EAEAEA"/>
              </a:gs>
              <a:gs pos="100000">
                <a:srgbClr val="969696"/>
              </a:gs>
            </a:gsLst>
            <a:lin ang="0" scaled="0"/>
          </a:gradFill>
          <a:ln w="28575" cap="flat" cmpd="sng">
            <a:solidFill>
              <a:srgbClr val="FFFFFF"/>
            </a:solidFill>
            <a:prstDash val="solid"/>
            <a:miter lim="800000"/>
            <a:headEnd type="none" w="sm" len="sm"/>
            <a:tailEnd type="none" w="sm" len="sm"/>
          </a:ln>
          <a:effectLst>
            <a:outerShdw dist="53882" dir="2700000" algn="ctr" rotWithShape="0">
              <a:srgbClr val="000000">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txBox="1"/>
          <p:nvPr/>
        </p:nvSpPr>
        <p:spPr>
          <a:xfrm rot="-5400000" flipH="1">
            <a:off x="4026105" y="2608058"/>
            <a:ext cx="384175" cy="359185"/>
          </a:xfrm>
          <a:prstGeom prst="rect">
            <a:avLst/>
          </a:prstGeom>
          <a:noFill/>
          <a:ln>
            <a:noFill/>
          </a:ln>
        </p:spPr>
        <p:txBody>
          <a:bodyPr spcFirstLastPara="1" wrap="square" lIns="324000" tIns="0" rIns="0" bIns="0" anchor="ctr" anchorCtr="0">
            <a:noAutofit/>
          </a:bodyPr>
          <a:lstStyle/>
          <a:p>
            <a:pPr marL="0" marR="0" lvl="0" indent="0" algn="ctr"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66" name="Google Shape;166;p8"/>
          <p:cNvSpPr/>
          <p:nvPr/>
        </p:nvSpPr>
        <p:spPr>
          <a:xfrm>
            <a:off x="304800" y="4724400"/>
            <a:ext cx="3648269" cy="510657"/>
          </a:xfrm>
          <a:prstGeom prst="rect">
            <a:avLst/>
          </a:prstGeom>
          <a:solidFill>
            <a:schemeClr val="lt1"/>
          </a:solidFill>
          <a:ln>
            <a:noFill/>
          </a:ln>
        </p:spPr>
        <p:txBody>
          <a:bodyPr spcFirstLastPara="1" wrap="square" lIns="0" tIns="0" rIns="0" bIns="0" anchor="ctr" anchorCtr="0">
            <a:noAutofit/>
          </a:bodyPr>
          <a:lstStyle/>
          <a:p>
            <a:pPr marL="0" marR="0" lvl="0" indent="0" algn="just" rtl="0">
              <a:spcBef>
                <a:spcPts val="0"/>
              </a:spcBef>
              <a:spcAft>
                <a:spcPts val="0"/>
              </a:spcAft>
              <a:buNone/>
            </a:pPr>
            <a:r>
              <a:rPr lang="el-GR" sz="1500">
                <a:solidFill>
                  <a:schemeClr val="dk1"/>
                </a:solidFill>
                <a:latin typeface="Twentieth Century"/>
                <a:ea typeface="Twentieth Century"/>
                <a:cs typeface="Twentieth Century"/>
                <a:sym typeface="Twentieth Century"/>
              </a:rPr>
              <a:t>Κλειστό Μοντέλο Καινοτομίας (από την ιδέα έως την πώληση εντός επιχείρησης)</a:t>
            </a:r>
            <a:endParaRPr sz="1500">
              <a:solidFill>
                <a:schemeClr val="dk1"/>
              </a:solidFill>
              <a:latin typeface="Twentieth Century"/>
              <a:ea typeface="Twentieth Century"/>
              <a:cs typeface="Twentieth Century"/>
              <a:sym typeface="Twentieth Century"/>
            </a:endParaRPr>
          </a:p>
        </p:txBody>
      </p:sp>
      <p:sp>
        <p:nvSpPr>
          <p:cNvPr id="167" name="Google Shape;167;p8"/>
          <p:cNvSpPr txBox="1"/>
          <p:nvPr/>
        </p:nvSpPr>
        <p:spPr>
          <a:xfrm>
            <a:off x="381000" y="5791200"/>
            <a:ext cx="3352800" cy="38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chemeClr val="dk1"/>
                </a:solidFill>
                <a:latin typeface="Twentieth Century"/>
                <a:ea typeface="Twentieth Century"/>
                <a:cs typeface="Twentieth Century"/>
                <a:sym typeface="Twentieth Century"/>
              </a:rPr>
              <a:t>Πηγή: Chesbrough, 2003</a:t>
            </a:r>
            <a:endParaRPr sz="1800">
              <a:solidFill>
                <a:schemeClr val="dk1"/>
              </a:solidFill>
              <a:latin typeface="Twentieth Century"/>
              <a:ea typeface="Twentieth Century"/>
              <a:cs typeface="Twentieth Century"/>
              <a:sym typeface="Twentieth Century"/>
            </a:endParaRPr>
          </a:p>
        </p:txBody>
      </p:sp>
      <p:sp>
        <p:nvSpPr>
          <p:cNvPr id="3" name="Θέση υποσέλιδου 2">
            <a:extLst>
              <a:ext uri="{FF2B5EF4-FFF2-40B4-BE49-F238E27FC236}">
                <a16:creationId xmlns:a16="http://schemas.microsoft.com/office/drawing/2014/main" id="{291E4F64-4076-B5EC-B568-4EFC8496D7DA}"/>
              </a:ext>
            </a:extLst>
          </p:cNvPr>
          <p:cNvSpPr>
            <a:spLocks noGrp="1"/>
          </p:cNvSpPr>
          <p:nvPr>
            <p:ph type="ftr" idx="11"/>
          </p:nvPr>
        </p:nvSpPr>
        <p:spPr>
          <a:xfrm>
            <a:off x="2831592" y="6172200"/>
            <a:ext cx="5421083" cy="365125"/>
          </a:xfrm>
        </p:spPr>
        <p:txBody>
          <a:bodyPr/>
          <a:lstStyle/>
          <a:p>
            <a:r>
              <a:rPr lang="el-GR" dirty="0"/>
              <a:t>Ευάγγελος </a:t>
            </a:r>
            <a:r>
              <a:rPr lang="el-GR" dirty="0" err="1"/>
              <a:t>Σιώκας</a:t>
            </a:r>
            <a:r>
              <a:rPr lang="el-GR" dirty="0"/>
              <a:t>, Αναπληρωτής Καθηγητής ΔΕΟ</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000"/>
              <a:buFont typeface="Calibri"/>
              <a:buNone/>
            </a:pPr>
            <a:r>
              <a:rPr lang="el-GR" sz="2000">
                <a:latin typeface="Calibri"/>
                <a:ea typeface="Calibri"/>
                <a:cs typeface="Calibri"/>
                <a:sym typeface="Calibri"/>
              </a:rPr>
              <a:t>‘ανοικτά συστήματα καινοτομίας’ (Open Innovation) </a:t>
            </a:r>
            <a:endParaRPr sz="2000">
              <a:latin typeface="Calibri"/>
              <a:ea typeface="Calibri"/>
              <a:cs typeface="Calibri"/>
              <a:sym typeface="Calibri"/>
            </a:endParaRPr>
          </a:p>
        </p:txBody>
      </p:sp>
      <p:sp>
        <p:nvSpPr>
          <p:cNvPr id="175" name="Google Shape;175;p9"/>
          <p:cNvSpPr txBox="1">
            <a:spLocks noGrp="1"/>
          </p:cNvSpPr>
          <p:nvPr>
            <p:ph type="body" idx="1"/>
          </p:nvPr>
        </p:nvSpPr>
        <p:spPr>
          <a:xfrm>
            <a:off x="381000" y="1600200"/>
            <a:ext cx="8610600" cy="4800600"/>
          </a:xfrm>
          <a:prstGeom prst="rect">
            <a:avLst/>
          </a:prstGeom>
          <a:noFill/>
          <a:ln>
            <a:noFill/>
          </a:ln>
        </p:spPr>
        <p:txBody>
          <a:bodyPr spcFirstLastPara="1" wrap="square" lIns="91425" tIns="45700" rIns="91425" bIns="45700" anchor="t" anchorCtr="0">
            <a:noAutofit/>
          </a:bodyPr>
          <a:lstStyle/>
          <a:p>
            <a:pPr marL="320040" lvl="0" indent="-320040" algn="l" rtl="0">
              <a:spcBef>
                <a:spcPts val="0"/>
              </a:spcBef>
              <a:spcAft>
                <a:spcPts val="0"/>
              </a:spcAft>
              <a:buSzPts val="1200"/>
              <a:buChar char="◻"/>
            </a:pPr>
            <a:r>
              <a:rPr lang="el-GR" sz="2000"/>
              <a:t>χαρακτηρίζονται κυρίως από τη διαρκή ανοικτή συναλλαγή γνώσης μεταξύ των επιχειρήσεων και άλλων οργανισμών, όπως πανεπιστήμια και ερευνητικά κέντρα, προμηθευτές, πελάτες ή ακόμη και ανταγωνιστές, προκειμένου να αναπτυχθούν νέες τεχνολογίες και προϊόντα. </a:t>
            </a:r>
            <a:endParaRPr/>
          </a:p>
          <a:p>
            <a:pPr marL="320040" lvl="0" indent="-320040" algn="l" rtl="0">
              <a:spcBef>
                <a:spcPts val="700"/>
              </a:spcBef>
              <a:spcAft>
                <a:spcPts val="0"/>
              </a:spcAft>
              <a:buSzPts val="1200"/>
              <a:buChar char="◻"/>
            </a:pPr>
            <a:r>
              <a:rPr lang="el-GR" sz="2000"/>
              <a:t>Η μετάβαση από ‘κλειστά’ σε πιο ‘ανοικτά’ συστήματα ακολουθεί μια διαχρονική μεταβατική πορεία, η οποία οφείλεται σε μια σειρά από παράγοντες με κυριότερους:</a:t>
            </a:r>
            <a:endParaRPr/>
          </a:p>
          <a:p>
            <a:pPr marL="640080" lvl="1" indent="-274320" algn="l" rtl="0">
              <a:spcBef>
                <a:spcPts val="550"/>
              </a:spcBef>
              <a:spcAft>
                <a:spcPts val="0"/>
              </a:spcAft>
              <a:buSzPts val="1400"/>
              <a:buChar char="🞑"/>
            </a:pPr>
            <a:r>
              <a:rPr lang="el-GR" sz="2000"/>
              <a:t>την ανάγκη για συντόμευση του χρόνου που απαιτείται για τη διαδικασία ανάπτυξης ενός νέου προϊόντος, από την έρευνα ως τη διάθεσή του στην αγορά, </a:t>
            </a:r>
            <a:endParaRPr/>
          </a:p>
          <a:p>
            <a:pPr marL="640080" lvl="1" indent="-274320" algn="l" rtl="0">
              <a:spcBef>
                <a:spcPts val="550"/>
              </a:spcBef>
              <a:spcAft>
                <a:spcPts val="0"/>
              </a:spcAft>
              <a:buSzPts val="1400"/>
              <a:buChar char="🞑"/>
            </a:pPr>
            <a:r>
              <a:rPr lang="el-GR" sz="2000"/>
              <a:t>τις επιταγές της τεχνολογικής ανάπτυξης όπως αυτή εκφράζεται με την ενσωμάτωση διαφορετικών τεχνολογικών πεδίων σε ένα προϊόν και την ανάπτυξη των τεχνολογιών πληροφορικής και επικοινωνιών και </a:t>
            </a:r>
            <a:endParaRPr/>
          </a:p>
          <a:p>
            <a:pPr marL="640080" lvl="1" indent="-274320" algn="l" rtl="0">
              <a:spcBef>
                <a:spcPts val="550"/>
              </a:spcBef>
              <a:spcAft>
                <a:spcPts val="0"/>
              </a:spcAft>
              <a:buSzPts val="1400"/>
              <a:buChar char="🞑"/>
            </a:pPr>
            <a:r>
              <a:rPr lang="el-GR" sz="2000"/>
              <a:t>τη διαρκή προσπάθεια για βελτίωση της ποιότητας των προϊόντων.</a:t>
            </a:r>
            <a:r>
              <a:rPr lang="el-GR" sz="1700"/>
              <a:t> </a:t>
            </a:r>
            <a:endParaRPr/>
          </a:p>
          <a:p>
            <a:pPr marL="320040" lvl="0" indent="-243840" algn="l" rtl="0">
              <a:spcBef>
                <a:spcPts val="700"/>
              </a:spcBef>
              <a:spcAft>
                <a:spcPts val="0"/>
              </a:spcAft>
              <a:buSzPts val="1200"/>
              <a:buNone/>
            </a:pPr>
            <a:endParaRPr sz="2000"/>
          </a:p>
        </p:txBody>
      </p:sp>
      <p:sp>
        <p:nvSpPr>
          <p:cNvPr id="176" name="Google Shape;176;p9"/>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9"/>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l-GR"/>
              <a:t>Ευάγγελος Σιώκας, Αναπληρωτής Καθηγητής ΔΕΟ</a:t>
            </a:r>
            <a:endParaRPr/>
          </a:p>
        </p:txBody>
      </p:sp>
    </p:spTree>
  </p:cSld>
  <p:clrMapOvr>
    <a:masterClrMapping/>
  </p:clrMapOvr>
</p:sld>
</file>

<file path=ppt/theme/theme1.xml><?xml version="1.0" encoding="utf-8"?>
<a:theme xmlns:a="http://schemas.openxmlformats.org/drawingml/2006/main" name="Median">
  <a:themeElements>
    <a:clrScheme name="Median">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1924</Words>
  <Application>Microsoft Office PowerPoint</Application>
  <PresentationFormat>Προβολή στην οθόνη (4:3)</PresentationFormat>
  <Paragraphs>219</Paragraphs>
  <Slides>35</Slides>
  <Notes>35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35</vt:i4>
      </vt:variant>
    </vt:vector>
  </HeadingPairs>
  <TitlesOfParts>
    <vt:vector size="40" baseType="lpstr">
      <vt:lpstr>Arial</vt:lpstr>
      <vt:lpstr>Calibri</vt:lpstr>
      <vt:lpstr>Noto Sans Symbols</vt:lpstr>
      <vt:lpstr>Twentieth Century</vt:lpstr>
      <vt:lpstr>Median</vt:lpstr>
      <vt:lpstr>Καινοτομία και Επιχειρηματικότητα</vt:lpstr>
      <vt:lpstr>Περιεχόμενα</vt:lpstr>
      <vt:lpstr>Ορισμός της τεχνολογίας</vt:lpstr>
      <vt:lpstr>Ορισμός της καινοτομίας (1/2)</vt:lpstr>
      <vt:lpstr>Ορισμός της καινοτομίας (2/2)</vt:lpstr>
      <vt:lpstr>Καινοτομική διαδικασία (1/2): γραμμικό μοντέλο</vt:lpstr>
      <vt:lpstr>Παρουσίαση του PowerPoint</vt:lpstr>
      <vt:lpstr>Από το κλειστό στο ανοικτό μοντέλο καινοτομίας</vt:lpstr>
      <vt:lpstr>‘ανοικτά συστήματα καινοτομίας’ (Open Innovation) </vt:lpstr>
      <vt:lpstr>Πηγές καινοτομίας (Drucker, 1985)</vt:lpstr>
      <vt:lpstr>Σκοπός της καινοτομίας</vt:lpstr>
      <vt:lpstr>Η χοάνη της καινοτομίας: από την ιδέα στην υλοποίηση</vt:lpstr>
      <vt:lpstr>Είδη καινοτομίας - Προϊόν (1)</vt:lpstr>
      <vt:lpstr>Είδη καινοτομίας - Προϊόν (2)</vt:lpstr>
      <vt:lpstr>Ένα παράδειγμα καινοτομίας προϊόντος: iPod touch</vt:lpstr>
      <vt:lpstr>Είδη καινοτομίας – Marketing innovation (1)</vt:lpstr>
      <vt:lpstr>Είδη καινοτομίας – Marketing innovation (2)</vt:lpstr>
      <vt:lpstr>Ένα παράδειγμα marketing innovation: Swarovski</vt:lpstr>
      <vt:lpstr>Είδη καινοτομίας – Οργανωτική καινοτομία (1)</vt:lpstr>
      <vt:lpstr>Είδη καινοτομίας – Οργανωτική καινοτομία (2)</vt:lpstr>
      <vt:lpstr>Διάκριση καινοτομιών</vt:lpstr>
      <vt:lpstr>Κατηγορίες καινοτομιών</vt:lpstr>
      <vt:lpstr>Συνδυασμός νεωτερικότητας και επίπτωσης</vt:lpstr>
      <vt:lpstr>Φάσμα καινοτομιών</vt:lpstr>
      <vt:lpstr>Ριζικές καινοτομίες: ιστορικά παραδείγματα</vt:lpstr>
      <vt:lpstr>Σωρευτική ή οριακή καινοτομία</vt:lpstr>
      <vt:lpstr>Συνεχής και ασυνεχής καινοτομία</vt:lpstr>
      <vt:lpstr>Αποδιαρθρωτική καινοτομία (Disruptive Innovation)</vt:lpstr>
      <vt:lpstr>AirBnb: online marketplace and hospitality service </vt:lpstr>
      <vt:lpstr>The Airbnb case</vt:lpstr>
      <vt:lpstr>Έως το 2017 συνολικά $3 δις χρηματοδότησης και αξία επιχείρησης $31 δις.</vt:lpstr>
      <vt:lpstr>Πού βασίστηκε η επιτυχία της AirBnB</vt:lpstr>
      <vt:lpstr>Παράγοντες που αποθαρρύνουν την καινοτομία (1/2)</vt:lpstr>
      <vt:lpstr>Παράγοντες που αποθαρρύνουν την καινοτομία (2/2)</vt:lpstr>
      <vt:lpstr>Αναφορές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User1</dc:creator>
  <cp:lastModifiedBy>ΒΑΣΙΛΙΚΗ ΚΡΕΜΑΣΤΙΩΤΗ</cp:lastModifiedBy>
  <cp:revision>1</cp:revision>
  <dcterms:created xsi:type="dcterms:W3CDTF">2017-09-27T08:01:11Z</dcterms:created>
  <dcterms:modified xsi:type="dcterms:W3CDTF">2026-05-26T09:31:21Z</dcterms:modified>
</cp:coreProperties>
</file>