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7" r:id="rId2"/>
    <p:sldId id="335" r:id="rId3"/>
    <p:sldId id="375" r:id="rId4"/>
    <p:sldId id="354" r:id="rId5"/>
    <p:sldId id="355" r:id="rId6"/>
    <p:sldId id="350" r:id="rId7"/>
    <p:sldId id="351" r:id="rId8"/>
    <p:sldId id="352" r:id="rId9"/>
    <p:sldId id="372" r:id="rId10"/>
    <p:sldId id="373" r:id="rId11"/>
    <p:sldId id="374" r:id="rId12"/>
    <p:sldId id="353" r:id="rId13"/>
    <p:sldId id="370" r:id="rId14"/>
    <p:sldId id="345" r:id="rId15"/>
    <p:sldId id="349" r:id="rId16"/>
    <p:sldId id="371" r:id="rId17"/>
    <p:sldId id="333" r:id="rId18"/>
    <p:sldId id="339" r:id="rId19"/>
    <p:sldId id="336" r:id="rId20"/>
    <p:sldId id="34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2393" autoAdjust="0"/>
  </p:normalViewPr>
  <p:slideViewPr>
    <p:cSldViewPr>
      <p:cViewPr varScale="1">
        <p:scale>
          <a:sx n="102" d="100"/>
          <a:sy n="102" d="100"/>
        </p:scale>
        <p:origin x="1914" y="108"/>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107D5B-36B2-462F-8E99-0F8F18AAD8FC}" type="datetimeFigureOut">
              <a:rPr lang="el-GR" smtClean="0"/>
              <a:t>3/3/2026</a:t>
            </a:fld>
            <a:endParaRPr lang="el-GR"/>
          </a:p>
        </p:txBody>
      </p:sp>
      <p:sp>
        <p:nvSpPr>
          <p:cNvPr id="4" name="Θέση εικόνας διαφάνειας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FA2FCC-75F4-41D7-9321-E1CC09380EA6}" type="slidenum">
              <a:rPr lang="el-GR" smtClean="0"/>
              <a:t>‹#›</a:t>
            </a:fld>
            <a:endParaRPr lang="el-GR"/>
          </a:p>
        </p:txBody>
      </p:sp>
    </p:spTree>
    <p:extLst>
      <p:ext uri="{BB962C8B-B14F-4D97-AF65-F5344CB8AC3E}">
        <p14:creationId xmlns:p14="http://schemas.microsoft.com/office/powerpoint/2010/main" val="35407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6FA2FCC-75F4-41D7-9321-E1CC09380EA6}" type="slidenum">
              <a:rPr lang="el-GR" smtClean="0"/>
              <a:t>1</a:t>
            </a:fld>
            <a:endParaRPr lang="el-GR"/>
          </a:p>
        </p:txBody>
      </p:sp>
    </p:spTree>
    <p:extLst>
      <p:ext uri="{BB962C8B-B14F-4D97-AF65-F5344CB8AC3E}">
        <p14:creationId xmlns:p14="http://schemas.microsoft.com/office/powerpoint/2010/main" val="242585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C79BE8-CDFC-4B5A-8697-532B95BA5B7C}" type="slidenum">
              <a:rPr lang="en-US" smtClean="0"/>
              <a:pPr>
                <a:defRPr/>
              </a:pPr>
              <a:t>5</a:t>
            </a:fld>
            <a:endParaRPr lang="en-US"/>
          </a:p>
        </p:txBody>
      </p:sp>
    </p:spTree>
    <p:extLst>
      <p:ext uri="{BB962C8B-B14F-4D97-AF65-F5344CB8AC3E}">
        <p14:creationId xmlns:p14="http://schemas.microsoft.com/office/powerpoint/2010/main" val="321196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Στο επίκεντρο θα βρεθούν τεχνολογίες, όπως το </a:t>
            </a:r>
            <a:r>
              <a:rPr lang="el-GR" dirty="0" err="1"/>
              <a:t>Mobility</a:t>
            </a:r>
            <a:r>
              <a:rPr lang="el-GR" dirty="0"/>
              <a:t>, το </a:t>
            </a:r>
            <a:r>
              <a:rPr lang="el-GR" dirty="0" err="1"/>
              <a:t>Cloud</a:t>
            </a:r>
            <a:r>
              <a:rPr lang="el-GR" dirty="0"/>
              <a:t> και τα </a:t>
            </a:r>
            <a:r>
              <a:rPr lang="el-GR" dirty="0" err="1"/>
              <a:t>Big</a:t>
            </a:r>
            <a:r>
              <a:rPr lang="el-GR" dirty="0"/>
              <a:t> </a:t>
            </a:r>
            <a:r>
              <a:rPr lang="el-GR" dirty="0" err="1"/>
              <a:t>Data</a:t>
            </a:r>
            <a:r>
              <a:rPr lang="el-GR" dirty="0"/>
              <a:t>/ </a:t>
            </a:r>
            <a:r>
              <a:rPr lang="el-GR" dirty="0" err="1"/>
              <a:t>Analytics</a:t>
            </a:r>
            <a:r>
              <a:rPr lang="el-GR" dirty="0"/>
              <a:t>. Ταυτόχρονα, οι ανεπτυγμένες ευρωπαϊκές αγορές στρέφονται προς τις λεγόμενες αναδυόμενες τεχνολογίες, όπως η επαυξημένη/εικονική πραγματικότητα, η τεχνητή νοημοσύνη, το 5G, το </a:t>
            </a:r>
            <a:r>
              <a:rPr lang="el-GR" dirty="0" err="1"/>
              <a:t>IoT</a:t>
            </a:r>
            <a:r>
              <a:rPr lang="el-GR" dirty="0"/>
              <a:t> και η ρομποτική. Οι αναδυόμενες τεχνολογίες θα αποτελούν όλο και μεγαλύτερο μερίδιο των ετήσιων δαπανών ΤΠΕ έως το 2022, καθώς όλο και περισσότεροι ευρωπαϊκοί οργανισμοί σχεδιάζουν και εφαρμόζουν λύσεις για τη βελτιστοποίηση επιχειρηματικών διαδικασιών και λειτουργιών πληροφορικής. Στόχος είναι να υποστηρίξουν τις αλλαγές στον χώρο της εργασίας και να μεταμορφώσουν τον τρόπο με τον οποίο αλληλοεπιδρούν με πελάτες και προμηθευτές. Ενδεικτική της μετατόπισης των επενδύσεων προς τις αναδυόμενες τεχνολογίες, είναι η πορεία των δαπανών τα επόμενα χρόνια. Για παράδειγμα, οι δαπάνες σε τεχνολογίες επαυξημένης και εικονικής πραγματικότητας θα διευρυνθούν κατά 137,4% το 2020 σε σχέση με έναν χρόνο νωρίτερα και θα κινηθούν έντονα ανοδικά και το 2021, αυξανόμενες κατά 146,3%. Έντονα θετικό θα είναι το πρόσημο και όσον αφορά τις δαπάνες στην τεχνολογία </a:t>
            </a:r>
            <a:r>
              <a:rPr lang="el-GR" dirty="0" err="1"/>
              <a:t>Blockchain</a:t>
            </a:r>
            <a:r>
              <a:rPr lang="el-GR" dirty="0"/>
              <a:t>, όπου αναμένεται άνοδος κατά 63,6% τόσο το 2020, όσο και το 2021. Αύξηση των δαπανών στην Ε.Ε.- 27 αναμένεται και στην τεχνολογία της τεχνητής νοημοσύνης, με την αύξηση να είναι της τάξης του 37,9% για το τρέχον έτος και 31,8% το 2021. Ανοδική τροχιά θα διαγράψουν και οι δαπάνες στην τρισδιάστατη εκτύπωση, με τη αξία του τομέα να διευρύνεται κατά 15,3% το 2020 και κατά 15,1% το 2021. Στο μεταξύ, οι δαπάνες που σχετίζονται με την τεχνολογία του Internet of </a:t>
            </a:r>
            <a:r>
              <a:rPr lang="el-GR" dirty="0" err="1"/>
              <a:t>Things</a:t>
            </a:r>
            <a:r>
              <a:rPr lang="el-GR" dirty="0"/>
              <a:t> θα αυξηθούν κατά 15,3% το 2020, ενώ για την επόμενη χρονιά αναμένεται νέα άνοδος κατά 11%. Το 2020, οι δαπάνες για </a:t>
            </a:r>
            <a:r>
              <a:rPr lang="el-GR" dirty="0" err="1"/>
              <a:t>cloud</a:t>
            </a:r>
            <a:r>
              <a:rPr lang="el-GR" dirty="0"/>
              <a:t> </a:t>
            </a:r>
            <a:r>
              <a:rPr lang="el-GR" dirty="0" err="1"/>
              <a:t>computing</a:t>
            </a:r>
            <a:r>
              <a:rPr lang="el-GR" dirty="0"/>
              <a:t> προβλέπεται να διευρυνθούν κατά 7,3% και να σημειώσουν νέα άνοδο κατά 8,4% το 2021. Οι επενδύσεις σε τεχνολογίες ρομποτικής θα αυξηθούν κατά 9,3% και 9,4% το 2020 και 2021, αντίστοιχα στην Ε.Ε.-27. Στο μεταξύ, οι δαπάνες για την ψηφιακή ασφάλεια θα είναι φέτος ενισχυμένες κατά 11,6%, με την άνοδο για το 2021 να κυμαίνεται ποσοστιαία στο 10,4%. Επίσης, οι επενδύσεις που αφορούν τα κοινωνικά δίκτυα (</a:t>
            </a:r>
            <a:r>
              <a:rPr lang="el-GR" dirty="0" err="1"/>
              <a:t>social</a:t>
            </a:r>
            <a:r>
              <a:rPr lang="el-GR" dirty="0"/>
              <a:t> </a:t>
            </a:r>
            <a:r>
              <a:rPr lang="el-GR" dirty="0" err="1"/>
              <a:t>media</a:t>
            </a:r>
            <a:r>
              <a:rPr lang="el-GR" dirty="0"/>
              <a:t>) θα ενισχυθούν κατά 10,6% και κατά 11% την τρέχουσα χρήση και την επόμενη αντίστοιχα. Από τις λεγόμενες αναδυόμενες τεχνολογίες, μόνο αυτή που σχετίζεται με το </a:t>
            </a:r>
            <a:r>
              <a:rPr lang="el-GR" dirty="0" err="1"/>
              <a:t>Mobility</a:t>
            </a:r>
            <a:r>
              <a:rPr lang="el-GR" dirty="0"/>
              <a:t> θα παρουσιάσει μείωση δαπανών κατά 6,3% το 2020, </a:t>
            </a:r>
            <a:r>
              <a:rPr lang="el-GR" dirty="0" err="1"/>
              <a:t>ένω</a:t>
            </a:r>
            <a:r>
              <a:rPr lang="el-GR" dirty="0"/>
              <a:t> αναμένεται να παρουσιάσει θετικό πρόσημο 3,6% το 2021.</a:t>
            </a:r>
            <a:endParaRPr lang="en-US" dirty="0"/>
          </a:p>
        </p:txBody>
      </p:sp>
      <p:sp>
        <p:nvSpPr>
          <p:cNvPr id="4" name="Slide Number Placeholder 3"/>
          <p:cNvSpPr>
            <a:spLocks noGrp="1"/>
          </p:cNvSpPr>
          <p:nvPr>
            <p:ph type="sldNum" sz="quarter" idx="5"/>
          </p:nvPr>
        </p:nvSpPr>
        <p:spPr/>
        <p:txBody>
          <a:bodyPr/>
          <a:lstStyle/>
          <a:p>
            <a:fld id="{46FA2FCC-75F4-41D7-9321-E1CC09380EA6}" type="slidenum">
              <a:rPr lang="el-GR" smtClean="0"/>
              <a:t>12</a:t>
            </a:fld>
            <a:endParaRPr lang="el-GR"/>
          </a:p>
        </p:txBody>
      </p:sp>
    </p:spTree>
    <p:extLst>
      <p:ext uri="{BB962C8B-B14F-4D97-AF65-F5344CB8AC3E}">
        <p14:creationId xmlns:p14="http://schemas.microsoft.com/office/powerpoint/2010/main" val="27437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“Yet not to innovate is to die</a:t>
            </a:r>
            <a:r>
              <a:rPr lang="el-GR" dirty="0"/>
              <a:t>. </a:t>
            </a:r>
            <a:r>
              <a:rPr lang="en-US" dirty="0"/>
              <a:t>Some firms actually do elect to die” </a:t>
            </a:r>
            <a:endParaRPr lang="el-GR" dirty="0"/>
          </a:p>
          <a:p>
            <a:pPr>
              <a:buNone/>
            </a:pPr>
            <a:r>
              <a:rPr lang="en-US" dirty="0"/>
              <a:t>Chris Freeman and Luc </a:t>
            </a:r>
            <a:r>
              <a:rPr lang="en-US" dirty="0" err="1"/>
              <a:t>Soete</a:t>
            </a:r>
            <a:r>
              <a:rPr lang="en-US" dirty="0"/>
              <a:t>, 1997</a:t>
            </a:r>
            <a:endParaRPr lang="el-GR" dirty="0"/>
          </a:p>
          <a:p>
            <a:pPr>
              <a:buNone/>
            </a:pPr>
            <a:r>
              <a:rPr lang="en-US" sz="1200" dirty="0"/>
              <a:t>"Everything that can be invented has been invented." -- </a:t>
            </a:r>
            <a:r>
              <a:rPr lang="en-US" sz="1200" i="1" dirty="0"/>
              <a:t>Attributed to Charles H. </a:t>
            </a:r>
            <a:r>
              <a:rPr lang="en-US" sz="1200" i="1" dirty="0" err="1"/>
              <a:t>Duell</a:t>
            </a:r>
            <a:r>
              <a:rPr lang="en-US" sz="1200" i="1" dirty="0"/>
              <a:t>, Commissioner, </a:t>
            </a:r>
            <a:r>
              <a:rPr lang="en-US" sz="1200" b="1" i="1" dirty="0"/>
              <a:t>U.S. Office of Patents</a:t>
            </a:r>
            <a:r>
              <a:rPr lang="en-US" sz="1200" i="1" dirty="0"/>
              <a:t>, </a:t>
            </a:r>
            <a:r>
              <a:rPr lang="en-US" sz="1200" b="1" i="1" dirty="0"/>
              <a:t>1899</a:t>
            </a:r>
            <a:r>
              <a:rPr lang="en-US" sz="1200" i="1" dirty="0"/>
              <a:t>, but known to be an </a:t>
            </a:r>
            <a:r>
              <a:rPr lang="en-US" sz="1200" b="1" i="1" dirty="0"/>
              <a:t>urban legend</a:t>
            </a:r>
            <a:r>
              <a:rPr lang="en-US" sz="1200" i="1" dirty="0"/>
              <a:t>.</a:t>
            </a:r>
            <a:endParaRPr lang="el-GR" sz="1200" i="1" dirty="0"/>
          </a:p>
          <a:p>
            <a:pPr>
              <a:buNone/>
            </a:pPr>
            <a:r>
              <a:rPr lang="el-GR" sz="1200" i="1" dirty="0"/>
              <a:t>		Και όμως, 120 χρόνια μετά, ο </a:t>
            </a:r>
            <a:r>
              <a:rPr lang="el-GR" sz="1200" dirty="0"/>
              <a:t> λόγος αλλά </a:t>
            </a:r>
            <a:r>
              <a:rPr lang="el-GR" sz="1200" b="1" dirty="0"/>
              <a:t>κυρίως</a:t>
            </a:r>
            <a:r>
              <a:rPr lang="el-GR" sz="1200" dirty="0"/>
              <a:t> η πράξη σχετικά με τις </a:t>
            </a:r>
            <a:r>
              <a:rPr lang="el-GR" sz="1200" b="1" dirty="0"/>
              <a:t>εφευρέσεις</a:t>
            </a:r>
            <a:r>
              <a:rPr lang="el-GR" sz="1200" dirty="0"/>
              <a:t> και την </a:t>
            </a:r>
            <a:r>
              <a:rPr lang="el-GR" sz="1200" b="1" dirty="0"/>
              <a:t>καινοτομία</a:t>
            </a:r>
            <a:r>
              <a:rPr lang="el-GR" sz="1200" dirty="0"/>
              <a:t> συνεχίζεται με ασύλληπτους ρυθμούς. </a:t>
            </a:r>
          </a:p>
          <a:p>
            <a:pPr>
              <a:buNone/>
            </a:pPr>
            <a:endParaRPr lang="el-GR" dirty="0"/>
          </a:p>
          <a:p>
            <a:endParaRPr lang="en-US" dirty="0"/>
          </a:p>
        </p:txBody>
      </p:sp>
      <p:sp>
        <p:nvSpPr>
          <p:cNvPr id="4" name="Slide Number Placeholder 3"/>
          <p:cNvSpPr>
            <a:spLocks noGrp="1"/>
          </p:cNvSpPr>
          <p:nvPr>
            <p:ph type="sldNum" sz="quarter" idx="5"/>
          </p:nvPr>
        </p:nvSpPr>
        <p:spPr/>
        <p:txBody>
          <a:bodyPr/>
          <a:lstStyle/>
          <a:p>
            <a:fld id="{46FA2FCC-75F4-41D7-9321-E1CC09380EA6}" type="slidenum">
              <a:rPr lang="el-GR" smtClean="0"/>
              <a:t>13</a:t>
            </a:fld>
            <a:endParaRPr lang="el-GR"/>
          </a:p>
        </p:txBody>
      </p:sp>
    </p:spTree>
    <p:extLst>
      <p:ext uri="{BB962C8B-B14F-4D97-AF65-F5344CB8AC3E}">
        <p14:creationId xmlns:p14="http://schemas.microsoft.com/office/powerpoint/2010/main" val="214575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EA09E46-8705-4B61-B9C8-441DA90A6335}" type="slidenum">
              <a:rPr lang="en-US" smtClean="0"/>
              <a:t>20</a:t>
            </a:fld>
            <a:endParaRPr lang="en-US"/>
          </a:p>
        </p:txBody>
      </p:sp>
    </p:spTree>
    <p:extLst>
      <p:ext uri="{BB962C8B-B14F-4D97-AF65-F5344CB8AC3E}">
        <p14:creationId xmlns:p14="http://schemas.microsoft.com/office/powerpoint/2010/main" val="3275737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l-GR">
                <a:solidFill>
                  <a:srgbClr val="EBDDC3"/>
                </a:solidFill>
              </a:rPr>
              <a:t>Ευάγγελος Σιώκας, Αναπληρωρής Καθηγητής ΔΕΟ</a:t>
            </a:r>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B7F41A-2E03-4BDD-949B-B1838DB893B3}" type="slidenum">
              <a:rPr lang="en-US" smtClean="0">
                <a:solidFill>
                  <a:srgbClr val="EBDDC3"/>
                </a:solidFill>
              </a:rPr>
              <a:pPr/>
              <a:t>‹#›</a:t>
            </a:fld>
            <a:endParaRPr lang="en-US">
              <a:solidFill>
                <a:srgbClr val="EBDDC3"/>
              </a:solidFill>
            </a:endParaRPr>
          </a:p>
        </p:txBody>
      </p:sp>
      <p:pic>
        <p:nvPicPr>
          <p:cNvPr id="12" name="Θέση περιεχομένου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8224" y="6221241"/>
            <a:ext cx="714338" cy="438090"/>
          </a:xfrm>
          <a:prstGeom prst="rect">
            <a:avLst/>
          </a:prstGeom>
        </p:spPr>
      </p:pic>
    </p:spTree>
    <p:extLst>
      <p:ext uri="{BB962C8B-B14F-4D97-AF65-F5344CB8AC3E}">
        <p14:creationId xmlns:p14="http://schemas.microsoft.com/office/powerpoint/2010/main" val="42362561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775F55"/>
              </a:solidFill>
            </a:endParaRPr>
          </a:p>
        </p:txBody>
      </p:sp>
      <p:sp>
        <p:nvSpPr>
          <p:cNvPr id="3" name="Footer Placeholder 2"/>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B7F41A-2E03-4BDD-949B-B1838DB893B3}"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413666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775F55"/>
              </a:solidFill>
            </a:endParaRPr>
          </a:p>
        </p:txBody>
      </p:sp>
      <p:sp>
        <p:nvSpPr>
          <p:cNvPr id="6" name="Footer Placeholder 5"/>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B7F41A-2E03-4BDD-949B-B1838DB893B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1409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B7F41A-2E03-4BDD-949B-B1838DB893B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6332089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775F55"/>
              </a:solidFill>
            </a:endParaRPr>
          </a:p>
        </p:txBody>
      </p:sp>
      <p:sp>
        <p:nvSpPr>
          <p:cNvPr id="5" name="Footer Placeholder 4"/>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6" name="Slide Number Placeholder 5"/>
          <p:cNvSpPr>
            <a:spLocks noGrp="1"/>
          </p:cNvSpPr>
          <p:nvPr>
            <p:ph type="sldNum" sz="quarter" idx="12"/>
          </p:nvPr>
        </p:nvSpPr>
        <p:spPr/>
        <p:txBody>
          <a:bodyPr/>
          <a:lstStyle/>
          <a:p>
            <a:fld id="{BEB7F41A-2E03-4BDD-949B-B1838DB893B3}" type="slidenum">
              <a:rPr lang="en-US" smtClean="0"/>
              <a:pPr/>
              <a:t>‹#›</a:t>
            </a:fld>
            <a:endParaRPr lang="en-US"/>
          </a:p>
        </p:txBody>
      </p:sp>
    </p:spTree>
    <p:extLst>
      <p:ext uri="{BB962C8B-B14F-4D97-AF65-F5344CB8AC3E}">
        <p14:creationId xmlns:p14="http://schemas.microsoft.com/office/powerpoint/2010/main" val="394529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BEB7F41A-2E03-4BDD-949B-B1838DB893B3}" type="slidenum">
              <a:rPr lang="en-US" smtClean="0"/>
              <a:pPr/>
              <a:t>‹#›</a:t>
            </a:fld>
            <a:endParaRPr lang="en-US"/>
          </a:p>
        </p:txBody>
      </p:sp>
    </p:spTree>
    <p:extLst>
      <p:ext uri="{BB962C8B-B14F-4D97-AF65-F5344CB8AC3E}">
        <p14:creationId xmlns:p14="http://schemas.microsoft.com/office/powerpoint/2010/main" val="11327758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endParaRPr lang="en-US">
              <a:solidFill>
                <a:srgbClr val="775F55"/>
              </a:solidFill>
            </a:endParaRPr>
          </a:p>
        </p:txBody>
      </p:sp>
      <p:sp>
        <p:nvSpPr>
          <p:cNvPr id="4" name="Footer Placeholder 3"/>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lstStyle/>
          <a:p>
            <a:fld id="{BEB7F41A-2E03-4BDD-949B-B1838DB893B3}" type="slidenum">
              <a:rPr lang="en-US" smtClean="0"/>
              <a:pPr/>
              <a:t>‹#›</a:t>
            </a:fld>
            <a:endParaRPr lang="en-US"/>
          </a:p>
        </p:txBody>
      </p:sp>
    </p:spTree>
    <p:extLst>
      <p:ext uri="{BB962C8B-B14F-4D97-AF65-F5344CB8AC3E}">
        <p14:creationId xmlns:p14="http://schemas.microsoft.com/office/powerpoint/2010/main" val="63955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endParaRPr lang="el-GR"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2"/>
          <p:cNvSpPr>
            <a:spLocks noGrp="1"/>
          </p:cNvSpPr>
          <p:nvPr>
            <p:ph type="dt" sz="half" idx="10"/>
          </p:nvPr>
        </p:nvSpPr>
        <p:spPr>
          <a:xfrm>
            <a:off x="5791200" y="6294400"/>
            <a:ext cx="2667000" cy="365125"/>
          </a:xfrm>
        </p:spPr>
        <p:txBody>
          <a:bodyPr/>
          <a:lstStyle>
            <a:lvl1pPr>
              <a:defRPr sz="1100"/>
            </a:lvl1pPr>
          </a:lstStyle>
          <a:p>
            <a:endParaRPr lang="en-US" dirty="0">
              <a:solidFill>
                <a:srgbClr val="775F55"/>
              </a:solidFill>
            </a:endParaRPr>
          </a:p>
        </p:txBody>
      </p:sp>
      <p:sp>
        <p:nvSpPr>
          <p:cNvPr id="11" name="Footer Placeholder 3"/>
          <p:cNvSpPr>
            <a:spLocks noGrp="1"/>
          </p:cNvSpPr>
          <p:nvPr>
            <p:ph type="ftr" sz="quarter" idx="11"/>
          </p:nvPr>
        </p:nvSpPr>
        <p:spPr>
          <a:xfrm>
            <a:off x="152400" y="6294206"/>
            <a:ext cx="5573483" cy="365125"/>
          </a:xfrm>
        </p:spPr>
        <p:txBody>
          <a:bodyPr/>
          <a:lstStyle>
            <a:lvl1pPr>
              <a:defRPr sz="1100"/>
            </a:lvl1p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129029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endParaRPr lang="en-US" dirty="0">
              <a:solidFill>
                <a:srgbClr val="775F55"/>
              </a:solidFill>
            </a:endParaRPr>
          </a:p>
        </p:txBody>
      </p:sp>
      <p:sp>
        <p:nvSpPr>
          <p:cNvPr id="4" name="Footer Placeholder 3"/>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lstStyle/>
          <a:p>
            <a:fld id="{BEB7F41A-2E03-4BDD-949B-B1838DB893B3}" type="slidenum">
              <a:rPr lang="en-US" smtClean="0"/>
              <a:pPr/>
              <a:t>‹#›</a:t>
            </a:fld>
            <a:endParaRPr lang="en-US"/>
          </a:p>
        </p:txBody>
      </p:sp>
    </p:spTree>
    <p:extLst>
      <p:ext uri="{BB962C8B-B14F-4D97-AF65-F5344CB8AC3E}">
        <p14:creationId xmlns:p14="http://schemas.microsoft.com/office/powerpoint/2010/main" val="130046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B7F41A-2E03-4BDD-949B-B1838DB893B3}" type="slidenum">
              <a:rPr lang="en-US" smtClean="0"/>
              <a:pPr/>
              <a:t>‹#›</a:t>
            </a:fld>
            <a:endParaRPr lang="en-US"/>
          </a:p>
        </p:txBody>
      </p:sp>
      <p:sp>
        <p:nvSpPr>
          <p:cNvPr id="14" name="Footer Placeholder 13"/>
          <p:cNvSpPr>
            <a:spLocks noGrp="1"/>
          </p:cNvSpPr>
          <p:nvPr>
            <p:ph type="ftr" sz="quarter" idx="12"/>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2493819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endParaRPr lang="en-US">
              <a:solidFill>
                <a:srgbClr val="775F55"/>
              </a:solidFill>
            </a:endParaRPr>
          </a:p>
        </p:txBody>
      </p:sp>
      <p:sp>
        <p:nvSpPr>
          <p:cNvPr id="4" name="Footer Placeholder 3"/>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lstStyle/>
          <a:p>
            <a:fld id="{BEB7F41A-2E03-4BDD-949B-B1838DB893B3}" type="slidenum">
              <a:rPr lang="en-US" smtClean="0"/>
              <a:pPr/>
              <a:t>‹#›</a:t>
            </a:fld>
            <a:endParaRPr lang="en-US"/>
          </a:p>
        </p:txBody>
      </p:sp>
    </p:spTree>
    <p:extLst>
      <p:ext uri="{BB962C8B-B14F-4D97-AF65-F5344CB8AC3E}">
        <p14:creationId xmlns:p14="http://schemas.microsoft.com/office/powerpoint/2010/main" val="171735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BEB7F41A-2E03-4BDD-949B-B1838DB893B3}" type="slidenum">
              <a:rPr lang="en-US" smtClean="0"/>
              <a:pPr/>
              <a:t>‹#›</a:t>
            </a:fld>
            <a:endParaRPr lang="en-US"/>
          </a:p>
        </p:txBody>
      </p:sp>
      <p:sp>
        <p:nvSpPr>
          <p:cNvPr id="12" name="Footer Placeholder 11"/>
          <p:cNvSpPr>
            <a:spLocks noGrp="1"/>
          </p:cNvSpPr>
          <p:nvPr>
            <p:ph type="ftr" sz="quarter" idx="17"/>
          </p:nvPr>
        </p:nvSpPr>
        <p:spPr/>
        <p:txBody>
          <a:bodyPr rtlCol="0"/>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173221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BEB7F41A-2E03-4BDD-949B-B1838DB893B3}" type="slidenum">
              <a:rPr lang="en-US" smtClean="0"/>
              <a:pPr/>
              <a:t>‹#›</a:t>
            </a:fld>
            <a:endParaRPr lang="en-US"/>
          </a:p>
        </p:txBody>
      </p:sp>
      <p:sp>
        <p:nvSpPr>
          <p:cNvPr id="14" name="Footer Placeholder 13"/>
          <p:cNvSpPr>
            <a:spLocks noGrp="1"/>
          </p:cNvSpPr>
          <p:nvPr>
            <p:ph type="ftr" sz="quarter" idx="17"/>
          </p:nvPr>
        </p:nvSpPr>
        <p:spPr/>
        <p:txBody>
          <a:bodyPr rtlCol="0"/>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91215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5638800" y="6248400"/>
            <a:ext cx="3124200" cy="365125"/>
          </a:xfrm>
        </p:spPr>
        <p:txBody>
          <a:bodyPr/>
          <a:lstStyle/>
          <a:p>
            <a:pPr>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B7F41A-2E03-4BDD-949B-B1838DB893B3}" type="slidenum">
              <a:rPr lang="en-US" smtClean="0"/>
              <a:pPr/>
              <a:t>‹#›</a:t>
            </a:fld>
            <a:endParaRPr lang="en-US"/>
          </a:p>
        </p:txBody>
      </p:sp>
    </p:spTree>
    <p:extLst>
      <p:ext uri="{BB962C8B-B14F-4D97-AF65-F5344CB8AC3E}">
        <p14:creationId xmlns:p14="http://schemas.microsoft.com/office/powerpoint/2010/main" val="54980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endParaRPr lang="en-US">
              <a:solidFill>
                <a:srgbClr val="775F55"/>
              </a:solidFill>
            </a:endParaRPr>
          </a:p>
        </p:txBody>
      </p:sp>
      <p:sp>
        <p:nvSpPr>
          <p:cNvPr id="4" name="Footer Placeholder 3"/>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lstStyle/>
          <a:p>
            <a:fld id="{BEB7F41A-2E03-4BDD-949B-B1838DB893B3}" type="slidenum">
              <a:rPr lang="en-US" smtClean="0"/>
              <a:pPr/>
              <a:t>‹#›</a:t>
            </a:fld>
            <a:endParaRPr lang="en-US"/>
          </a:p>
        </p:txBody>
      </p:sp>
    </p:spTree>
    <p:extLst>
      <p:ext uri="{BB962C8B-B14F-4D97-AF65-F5344CB8AC3E}">
        <p14:creationId xmlns:p14="http://schemas.microsoft.com/office/powerpoint/2010/main" val="165053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B7F41A-2E03-4BDD-949B-B1838DB893B3}" type="slidenum">
              <a:rPr lang="en-US" smtClean="0"/>
              <a:pPr/>
              <a:t>‹#›</a:t>
            </a:fld>
            <a:endParaRPr lang="en-US"/>
          </a:p>
        </p:txBody>
      </p:sp>
    </p:spTree>
    <p:extLst>
      <p:ext uri="{BB962C8B-B14F-4D97-AF65-F5344CB8AC3E}">
        <p14:creationId xmlns:p14="http://schemas.microsoft.com/office/powerpoint/2010/main" val="71931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kallipos.g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74714" y="2667000"/>
            <a:ext cx="7619999" cy="2971800"/>
          </a:xfrm>
        </p:spPr>
        <p:txBody>
          <a:bodyPr>
            <a:normAutofit/>
          </a:bodyPr>
          <a:lstStyle/>
          <a:p>
            <a:pPr>
              <a:lnSpc>
                <a:spcPct val="120000"/>
              </a:lnSpc>
            </a:pPr>
            <a:r>
              <a:rPr lang="el-GR" sz="2100" b="1" u="sng" dirty="0"/>
              <a:t>Διδάσκοντας</a:t>
            </a:r>
            <a:r>
              <a:rPr lang="el-GR" sz="2100" b="1" dirty="0"/>
              <a:t>: </a:t>
            </a:r>
          </a:p>
          <a:p>
            <a:pPr>
              <a:lnSpc>
                <a:spcPct val="120000"/>
              </a:lnSpc>
            </a:pPr>
            <a:r>
              <a:rPr lang="el-GR" sz="2100" b="1" dirty="0"/>
              <a:t>Ευάγγελος Σιώκας</a:t>
            </a:r>
            <a:r>
              <a:rPr lang="el-GR" sz="2100" dirty="0"/>
              <a:t>, Αναπληρωτής Καθηγητής, Πανεπιστήμιο Πελοποννήσου</a:t>
            </a:r>
          </a:p>
          <a:p>
            <a:pPr>
              <a:lnSpc>
                <a:spcPct val="120000"/>
              </a:lnSpc>
            </a:pPr>
            <a:r>
              <a:rPr lang="el-GR" sz="2100" b="1" u="sng" dirty="0"/>
              <a:t>Επικουρική Διδασκαλία</a:t>
            </a:r>
            <a:r>
              <a:rPr lang="el-GR" sz="2100" dirty="0"/>
              <a:t>:</a:t>
            </a:r>
          </a:p>
          <a:p>
            <a:pPr>
              <a:lnSpc>
                <a:spcPct val="120000"/>
              </a:lnSpc>
            </a:pPr>
            <a:r>
              <a:rPr lang="el-GR" sz="2100" b="1" dirty="0"/>
              <a:t>Δρ. </a:t>
            </a:r>
            <a:r>
              <a:rPr lang="el-GR" sz="2100" b="1" dirty="0" err="1"/>
              <a:t>Κρεμαστιώτη</a:t>
            </a:r>
            <a:r>
              <a:rPr lang="el-GR" sz="2100" b="1" dirty="0"/>
              <a:t> Βασιλική, </a:t>
            </a:r>
            <a:r>
              <a:rPr lang="el-GR" sz="2100" dirty="0"/>
              <a:t>Εντεταλμένη Διδάσκουσα ΠΑΠΕΛ</a:t>
            </a:r>
          </a:p>
          <a:p>
            <a:pPr>
              <a:lnSpc>
                <a:spcPct val="120000"/>
              </a:lnSpc>
            </a:pPr>
            <a:endParaRPr lang="en-US" sz="3200" dirty="0"/>
          </a:p>
          <a:p>
            <a:pPr>
              <a:lnSpc>
                <a:spcPct val="120000"/>
              </a:lnSpc>
            </a:pPr>
            <a:endParaRPr lang="en-US" sz="3600" dirty="0"/>
          </a:p>
          <a:p>
            <a:pPr>
              <a:lnSpc>
                <a:spcPct val="120000"/>
              </a:lnSpc>
            </a:pPr>
            <a:endParaRPr lang="el-GR" sz="7200" dirty="0"/>
          </a:p>
        </p:txBody>
      </p:sp>
      <p:sp>
        <p:nvSpPr>
          <p:cNvPr id="4" name="Title 3"/>
          <p:cNvSpPr>
            <a:spLocks noGrp="1"/>
          </p:cNvSpPr>
          <p:nvPr>
            <p:ph type="title"/>
          </p:nvPr>
        </p:nvSpPr>
        <p:spPr/>
        <p:txBody>
          <a:bodyPr>
            <a:noAutofit/>
          </a:bodyPr>
          <a:lstStyle/>
          <a:p>
            <a:r>
              <a:rPr lang="el-GR" sz="3200" dirty="0"/>
              <a:t>Καινοτομία και Επιχειρηματικότητα</a:t>
            </a:r>
            <a:endParaRPr lang="en-US" sz="3200" dirty="0"/>
          </a:p>
        </p:txBody>
      </p:sp>
      <p:sp>
        <p:nvSpPr>
          <p:cNvPr id="6" name="Θέση υποσέλιδου 5">
            <a:extLst>
              <a:ext uri="{FF2B5EF4-FFF2-40B4-BE49-F238E27FC236}">
                <a16:creationId xmlns:a16="http://schemas.microsoft.com/office/drawing/2014/main" id="{13FC7BC3-24CA-8E46-690E-958D28C617DC}"/>
              </a:ext>
            </a:extLst>
          </p:cNvPr>
          <p:cNvSpPr>
            <a:spLocks noGrp="1"/>
          </p:cNvSpPr>
          <p:nvPr>
            <p:ph type="ftr" sz="quarter" idx="12"/>
          </p:nvPr>
        </p:nvSpPr>
        <p:spPr>
          <a:xfrm>
            <a:off x="3429000" y="6274915"/>
            <a:ext cx="54210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7" name="Θέση αριθμού διαφάνειας 6">
            <a:extLst>
              <a:ext uri="{FF2B5EF4-FFF2-40B4-BE49-F238E27FC236}">
                <a16:creationId xmlns:a16="http://schemas.microsoft.com/office/drawing/2014/main" id="{48ADD3C9-AA82-8932-85A3-92C794E2801B}"/>
              </a:ext>
            </a:extLst>
          </p:cNvPr>
          <p:cNvSpPr>
            <a:spLocks noGrp="1"/>
          </p:cNvSpPr>
          <p:nvPr>
            <p:ph type="sldNum" sz="quarter" idx="11"/>
          </p:nvPr>
        </p:nvSpPr>
        <p:spPr/>
        <p:txBody>
          <a:bodyPr/>
          <a:lstStyle/>
          <a:p>
            <a:fld id="{BEB7F41A-2E03-4BDD-949B-B1838DB893B3}" type="slidenum">
              <a:rPr lang="en-US" smtClean="0"/>
              <a:pPr/>
              <a:t>1</a:t>
            </a:fld>
            <a:endParaRPr lang="en-US"/>
          </a:p>
        </p:txBody>
      </p:sp>
      <p:pic>
        <p:nvPicPr>
          <p:cNvPr id="9" name="Εικόνα 8">
            <a:extLst>
              <a:ext uri="{FF2B5EF4-FFF2-40B4-BE49-F238E27FC236}">
                <a16:creationId xmlns:a16="http://schemas.microsoft.com/office/drawing/2014/main" id="{827622EB-2797-6A5A-1164-29052DF10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217960"/>
            <a:ext cx="4762500" cy="1238250"/>
          </a:xfrm>
          <a:prstGeom prst="rect">
            <a:avLst/>
          </a:prstGeom>
        </p:spPr>
      </p:pic>
    </p:spTree>
    <p:extLst>
      <p:ext uri="{BB962C8B-B14F-4D97-AF65-F5344CB8AC3E}">
        <p14:creationId xmlns:p14="http://schemas.microsoft.com/office/powerpoint/2010/main" val="32008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Η παγκόσμια αγορά ΤΠΕ (2)</a:t>
            </a:r>
            <a:endParaRPr lang="en-US" sz="2800" dirty="0"/>
          </a:p>
        </p:txBody>
      </p:sp>
      <p:sp>
        <p:nvSpPr>
          <p:cNvPr id="4" name="Footer Placeholder 3"/>
          <p:cNvSpPr>
            <a:spLocks noGrp="1"/>
          </p:cNvSpPr>
          <p:nvPr>
            <p:ph type="ftr" sz="quarter" idx="11"/>
          </p:nvPr>
        </p:nvSpPr>
        <p:spPr>
          <a:xfrm>
            <a:off x="609600" y="6430768"/>
            <a:ext cx="54210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normAutofit fontScale="85000" lnSpcReduction="20000"/>
          </a:bodyPr>
          <a:lstStyle/>
          <a:p>
            <a:fld id="{BB42A74C-739B-4854-9B19-B4171A461BEC}" type="slidenum">
              <a:rPr lang="el-GR" smtClean="0"/>
              <a:t>10</a:t>
            </a:fld>
            <a:endParaRPr lang="el-GR" dirty="0"/>
          </a:p>
        </p:txBody>
      </p:sp>
      <p:pic>
        <p:nvPicPr>
          <p:cNvPr id="7" name="Picture 6">
            <a:extLst>
              <a:ext uri="{FF2B5EF4-FFF2-40B4-BE49-F238E27FC236}">
                <a16:creationId xmlns:a16="http://schemas.microsoft.com/office/drawing/2014/main" id="{30AE138C-8F2D-46DB-B8E8-C2111070D14A}"/>
              </a:ext>
            </a:extLst>
          </p:cNvPr>
          <p:cNvPicPr>
            <a:picLocks noChangeAspect="1"/>
          </p:cNvPicPr>
          <p:nvPr/>
        </p:nvPicPr>
        <p:blipFill rotWithShape="1">
          <a:blip r:embed="rId2"/>
          <a:srcRect l="16667" t="9432" r="66667" b="48653"/>
          <a:stretch/>
        </p:blipFill>
        <p:spPr>
          <a:xfrm>
            <a:off x="268400" y="1508248"/>
            <a:ext cx="5642541" cy="4663952"/>
          </a:xfrm>
          <a:prstGeom prst="rect">
            <a:avLst/>
          </a:prstGeom>
        </p:spPr>
      </p:pic>
      <p:sp>
        <p:nvSpPr>
          <p:cNvPr id="9" name="TextBox 8">
            <a:extLst>
              <a:ext uri="{FF2B5EF4-FFF2-40B4-BE49-F238E27FC236}">
                <a16:creationId xmlns:a16="http://schemas.microsoft.com/office/drawing/2014/main" id="{83E44D00-08CA-4B41-98DD-DD6A499D4791}"/>
              </a:ext>
            </a:extLst>
          </p:cNvPr>
          <p:cNvSpPr txBox="1"/>
          <p:nvPr/>
        </p:nvSpPr>
        <p:spPr>
          <a:xfrm>
            <a:off x="5910941" y="1727537"/>
            <a:ext cx="3124200" cy="2031325"/>
          </a:xfrm>
          <a:prstGeom prst="rect">
            <a:avLst/>
          </a:prstGeom>
          <a:noFill/>
        </p:spPr>
        <p:txBody>
          <a:bodyPr wrap="square" rtlCol="0">
            <a:spAutoFit/>
          </a:bodyPr>
          <a:lstStyle/>
          <a:p>
            <a:r>
              <a:rPr lang="el-GR" dirty="0"/>
              <a:t>Μεταβολή της αξίας της αγοράς ΤΠΕ ανά χώρα, σε δις ευρώ.</a:t>
            </a:r>
          </a:p>
          <a:p>
            <a:r>
              <a:rPr lang="el-GR" dirty="0"/>
              <a:t>Πηγή: ΕΙΤΟ/</a:t>
            </a:r>
            <a:r>
              <a:rPr lang="en-US" dirty="0"/>
              <a:t>IDC, </a:t>
            </a:r>
            <a:r>
              <a:rPr lang="el-GR" dirty="0"/>
              <a:t>Έρευνα για την Παγκόσμια Αγορά Τεχνολογιών Πληροφορικής και Επικοινωνιών, 2020/2021.</a:t>
            </a:r>
            <a:endParaRPr lang="en-US" dirty="0"/>
          </a:p>
        </p:txBody>
      </p:sp>
    </p:spTree>
    <p:extLst>
      <p:ext uri="{BB962C8B-B14F-4D97-AF65-F5344CB8AC3E}">
        <p14:creationId xmlns:p14="http://schemas.microsoft.com/office/powerpoint/2010/main" val="33469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990600"/>
          </a:xfrm>
        </p:spPr>
        <p:txBody>
          <a:bodyPr>
            <a:normAutofit/>
          </a:bodyPr>
          <a:lstStyle/>
          <a:p>
            <a:r>
              <a:rPr lang="el-GR" sz="2800" dirty="0"/>
              <a:t>Η παγκόσμια αγορά ΤΠΕ (3)</a:t>
            </a:r>
            <a:endParaRPr lang="en-US" sz="2800" dirty="0"/>
          </a:p>
        </p:txBody>
      </p:sp>
      <p:sp>
        <p:nvSpPr>
          <p:cNvPr id="4" name="Footer Placeholder 3"/>
          <p:cNvSpPr>
            <a:spLocks noGrp="1"/>
          </p:cNvSpPr>
          <p:nvPr>
            <p:ph type="ftr" sz="quarter" idx="11"/>
          </p:nvPr>
        </p:nvSpPr>
        <p:spPr>
          <a:xfrm>
            <a:off x="609600" y="6430768"/>
            <a:ext cx="54210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normAutofit fontScale="85000" lnSpcReduction="20000"/>
          </a:bodyPr>
          <a:lstStyle/>
          <a:p>
            <a:fld id="{BB42A74C-739B-4854-9B19-B4171A461BEC}" type="slidenum">
              <a:rPr lang="el-GR" smtClean="0"/>
              <a:t>11</a:t>
            </a:fld>
            <a:endParaRPr lang="el-GR" dirty="0"/>
          </a:p>
        </p:txBody>
      </p:sp>
      <p:pic>
        <p:nvPicPr>
          <p:cNvPr id="8" name="Picture 7">
            <a:extLst>
              <a:ext uri="{FF2B5EF4-FFF2-40B4-BE49-F238E27FC236}">
                <a16:creationId xmlns:a16="http://schemas.microsoft.com/office/drawing/2014/main" id="{1F84DBA6-8660-4178-8202-6C2497319C81}"/>
              </a:ext>
            </a:extLst>
          </p:cNvPr>
          <p:cNvPicPr>
            <a:picLocks noChangeAspect="1"/>
          </p:cNvPicPr>
          <p:nvPr/>
        </p:nvPicPr>
        <p:blipFill rotWithShape="1">
          <a:blip r:embed="rId2"/>
          <a:srcRect l="12500" t="2659" r="71667" b="32252"/>
          <a:stretch/>
        </p:blipFill>
        <p:spPr>
          <a:xfrm>
            <a:off x="380998" y="685800"/>
            <a:ext cx="6172201" cy="6110093"/>
          </a:xfrm>
          <a:prstGeom prst="rect">
            <a:avLst/>
          </a:prstGeom>
        </p:spPr>
      </p:pic>
      <p:sp>
        <p:nvSpPr>
          <p:cNvPr id="11" name="TextBox 10">
            <a:extLst>
              <a:ext uri="{FF2B5EF4-FFF2-40B4-BE49-F238E27FC236}">
                <a16:creationId xmlns:a16="http://schemas.microsoft.com/office/drawing/2014/main" id="{027591EE-2AAE-43BF-A936-8AB3108E5BC8}"/>
              </a:ext>
            </a:extLst>
          </p:cNvPr>
          <p:cNvSpPr txBox="1"/>
          <p:nvPr/>
        </p:nvSpPr>
        <p:spPr>
          <a:xfrm>
            <a:off x="6934199" y="1552912"/>
            <a:ext cx="2057401" cy="3139321"/>
          </a:xfrm>
          <a:prstGeom prst="rect">
            <a:avLst/>
          </a:prstGeom>
          <a:noFill/>
        </p:spPr>
        <p:txBody>
          <a:bodyPr wrap="square">
            <a:spAutoFit/>
          </a:bodyPr>
          <a:lstStyle/>
          <a:p>
            <a:r>
              <a:rPr lang="el-GR" dirty="0"/>
              <a:t>Ρυθμός μεταβολής της αξίας της αγοράς ΤΠΕ ανά χώρα.</a:t>
            </a:r>
          </a:p>
          <a:p>
            <a:r>
              <a:rPr lang="el-GR" dirty="0"/>
              <a:t>Πηγή: ΕΙΤΟ/</a:t>
            </a:r>
            <a:r>
              <a:rPr lang="en-US" dirty="0"/>
              <a:t>IDC, </a:t>
            </a:r>
            <a:r>
              <a:rPr lang="el-GR" dirty="0"/>
              <a:t>Έρευνα για την Παγκόσμια Αγορά Τεχνολογιών Πληροφορικής και Επικοινωνιών, 2020/2021.</a:t>
            </a:r>
            <a:endParaRPr lang="en-US" dirty="0"/>
          </a:p>
        </p:txBody>
      </p:sp>
    </p:spTree>
    <p:extLst>
      <p:ext uri="{BB962C8B-B14F-4D97-AF65-F5344CB8AC3E}">
        <p14:creationId xmlns:p14="http://schemas.microsoft.com/office/powerpoint/2010/main" val="380178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a:t>Οι αναδυόμενες τεχνολογίες και ο ψηφιακός μετασχηματισμός</a:t>
            </a:r>
            <a:endParaRPr lang="en-US" sz="2400" dirty="0"/>
          </a:p>
        </p:txBody>
      </p:sp>
      <p:sp>
        <p:nvSpPr>
          <p:cNvPr id="3" name="Content Placeholder 2"/>
          <p:cNvSpPr>
            <a:spLocks noGrp="1"/>
          </p:cNvSpPr>
          <p:nvPr>
            <p:ph idx="1"/>
          </p:nvPr>
        </p:nvSpPr>
        <p:spPr>
          <a:xfrm>
            <a:off x="609600" y="1676400"/>
            <a:ext cx="8075612" cy="4114800"/>
          </a:xfrm>
        </p:spPr>
        <p:txBody>
          <a:bodyPr/>
          <a:lstStyle/>
          <a:p>
            <a:r>
              <a:rPr lang="el-GR" sz="2000" dirty="0">
                <a:latin typeface="Arial" pitchFamily="34" charset="0"/>
                <a:cs typeface="Arial" pitchFamily="34" charset="0"/>
              </a:rPr>
              <a:t>Παράγοντες που ενεργοποιούν επενδύσεις στις ψηφιακές τεχνολογίες</a:t>
            </a:r>
          </a:p>
          <a:p>
            <a:pPr lvl="1"/>
            <a:r>
              <a:rPr lang="el-GR" sz="1700" dirty="0">
                <a:latin typeface="Arial" pitchFamily="34" charset="0"/>
                <a:cs typeface="Arial" pitchFamily="34" charset="0"/>
              </a:rPr>
              <a:t>Επιταχυνόμενη καινοτομία (</a:t>
            </a:r>
            <a:r>
              <a:rPr lang="en-US" sz="1700" dirty="0">
                <a:latin typeface="Arial" pitchFamily="34" charset="0"/>
                <a:cs typeface="Arial" pitchFamily="34" charset="0"/>
              </a:rPr>
              <a:t>accelerated innovation and disruption)</a:t>
            </a:r>
          </a:p>
          <a:p>
            <a:pPr lvl="1"/>
            <a:r>
              <a:rPr lang="el-GR" sz="1700" dirty="0">
                <a:latin typeface="Arial" pitchFamily="34" charset="0"/>
                <a:cs typeface="Arial" pitchFamily="34" charset="0"/>
              </a:rPr>
              <a:t>Η οικονομία της πλατφόρμας (</a:t>
            </a:r>
            <a:r>
              <a:rPr lang="en-US" sz="1700" dirty="0">
                <a:latin typeface="Arial" pitchFamily="34" charset="0"/>
                <a:cs typeface="Arial" pitchFamily="34" charset="0"/>
              </a:rPr>
              <a:t>platform economy)</a:t>
            </a:r>
          </a:p>
          <a:p>
            <a:pPr lvl="1"/>
            <a:r>
              <a:rPr lang="el-GR" sz="1700" dirty="0">
                <a:latin typeface="Arial" pitchFamily="34" charset="0"/>
                <a:cs typeface="Arial" pitchFamily="34" charset="0"/>
              </a:rPr>
              <a:t>Ευφυΐα παντού και έξυπνη εξειδίκευση (</a:t>
            </a:r>
            <a:r>
              <a:rPr lang="en-US" sz="1700" dirty="0">
                <a:latin typeface="Arial" pitchFamily="34" charset="0"/>
                <a:cs typeface="Arial" pitchFamily="34" charset="0"/>
              </a:rPr>
              <a:t>intelligence everywhere, smart </a:t>
            </a:r>
            <a:r>
              <a:rPr lang="en-US" sz="1700" dirty="0" err="1">
                <a:latin typeface="Arial" pitchFamily="34" charset="0"/>
                <a:cs typeface="Arial" pitchFamily="34" charset="0"/>
              </a:rPr>
              <a:t>specialisation</a:t>
            </a:r>
            <a:r>
              <a:rPr lang="en-US" sz="1700" dirty="0">
                <a:latin typeface="Arial" pitchFamily="34" charset="0"/>
                <a:cs typeface="Arial" pitchFamily="34" charset="0"/>
              </a:rPr>
              <a:t>)</a:t>
            </a:r>
            <a:endParaRPr lang="el-GR" sz="1700" dirty="0">
              <a:latin typeface="Arial" pitchFamily="34" charset="0"/>
              <a:cs typeface="Arial" pitchFamily="34" charset="0"/>
            </a:endParaRPr>
          </a:p>
          <a:p>
            <a:pPr lvl="1"/>
            <a:r>
              <a:rPr lang="el-GR" sz="1700" dirty="0">
                <a:latin typeface="Arial" pitchFamily="34" charset="0"/>
                <a:cs typeface="Arial" pitchFamily="34" charset="0"/>
              </a:rPr>
              <a:t>Προσδοκίες από την πλευρά της ζήτησης (</a:t>
            </a:r>
            <a:r>
              <a:rPr lang="en-US" sz="1700" dirty="0">
                <a:latin typeface="Arial" pitchFamily="34" charset="0"/>
                <a:cs typeface="Arial" pitchFamily="34" charset="0"/>
              </a:rPr>
              <a:t>rising customer expectations)</a:t>
            </a:r>
          </a:p>
          <a:p>
            <a:pPr lvl="1"/>
            <a:r>
              <a:rPr lang="en-US" sz="1700" dirty="0">
                <a:latin typeface="Arial" pitchFamily="34" charset="0"/>
                <a:cs typeface="Arial" pitchFamily="34" charset="0"/>
              </a:rPr>
              <a:t>To </a:t>
            </a:r>
            <a:r>
              <a:rPr lang="el-GR" sz="1700" dirty="0">
                <a:latin typeface="Arial" pitchFamily="34" charset="0"/>
                <a:cs typeface="Arial" pitchFamily="34" charset="0"/>
              </a:rPr>
              <a:t>μέλλον της εργασίας </a:t>
            </a:r>
            <a:r>
              <a:rPr lang="en-US" sz="1700" dirty="0">
                <a:latin typeface="Arial" pitchFamily="34" charset="0"/>
                <a:cs typeface="Arial" pitchFamily="34" charset="0"/>
              </a:rPr>
              <a:t>(the future of work)</a:t>
            </a:r>
            <a:endParaRPr lang="el-GR" sz="17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pPr>
              <a:defRPr/>
            </a:pPr>
            <a:fld id="{56185415-2B82-4505-A7BF-1B741E8BA092}" type="slidenum">
              <a:rPr lang="en-US" smtClean="0"/>
              <a:t>12</a:t>
            </a:fld>
            <a:endParaRPr lang="en-US" dirty="0"/>
          </a:p>
        </p:txBody>
      </p:sp>
      <p:sp>
        <p:nvSpPr>
          <p:cNvPr id="8" name="Footer Placeholder 3">
            <a:extLst>
              <a:ext uri="{FF2B5EF4-FFF2-40B4-BE49-F238E27FC236}">
                <a16:creationId xmlns:a16="http://schemas.microsoft.com/office/drawing/2014/main" id="{7EDE1FDB-70E8-4D21-888E-4B5E0605FD10}"/>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120923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2800" dirty="0"/>
              <a:t>Δραστηριότητες του μαθήματος</a:t>
            </a:r>
          </a:p>
        </p:txBody>
      </p:sp>
      <p:sp>
        <p:nvSpPr>
          <p:cNvPr id="5" name="Slide Number Placeholder 4"/>
          <p:cNvSpPr>
            <a:spLocks noGrp="1"/>
          </p:cNvSpPr>
          <p:nvPr>
            <p:ph type="sldNum" sz="quarter" idx="12"/>
          </p:nvPr>
        </p:nvSpPr>
        <p:spPr/>
        <p:txBody>
          <a:bodyPr>
            <a:normAutofit fontScale="85000" lnSpcReduction="20000"/>
          </a:bodyPr>
          <a:lstStyle/>
          <a:p>
            <a:fld id="{BEB7F41A-2E03-4BDD-949B-B1838DB893B3}" type="slidenum">
              <a:rPr lang="en-US" smtClean="0"/>
              <a:pPr/>
              <a:t>13</a:t>
            </a:fld>
            <a:endParaRPr lang="en-US" dirty="0"/>
          </a:p>
        </p:txBody>
      </p:sp>
      <p:sp>
        <p:nvSpPr>
          <p:cNvPr id="2" name="Text Placeholder 1"/>
          <p:cNvSpPr>
            <a:spLocks noGrp="1"/>
          </p:cNvSpPr>
          <p:nvPr>
            <p:ph sz="quarter" idx="1"/>
          </p:nvPr>
        </p:nvSpPr>
        <p:spPr/>
        <p:txBody>
          <a:bodyPr/>
          <a:lstStyle/>
          <a:p>
            <a:r>
              <a:rPr lang="el-GR" sz="1800" dirty="0"/>
              <a:t>Το μάθημα περιλαμβάνει:</a:t>
            </a:r>
          </a:p>
          <a:p>
            <a:r>
              <a:rPr lang="el-GR" sz="1800" dirty="0"/>
              <a:t>1. Παρουσιάσεις των βασικών θεμάτων του μαθήματος και συζήτηση με τους φοιτητές.</a:t>
            </a:r>
          </a:p>
          <a:p>
            <a:r>
              <a:rPr lang="el-GR" sz="1800" dirty="0"/>
              <a:t>2. Παρουσιάσεις εγχειρημάτων από επιχειρηματικές ομάδες που ίδρυσαν επιχείρηση και συζήτηση με τους φοιτητές.</a:t>
            </a:r>
          </a:p>
          <a:p>
            <a:r>
              <a:rPr lang="el-GR" sz="1800" dirty="0"/>
              <a:t>3. Συγκρότηση ομάδων για την ανάπτυξη μιας επιχειρηματικής ιδέας και την κατάρτιση του αντίστοιχου επιχειρηματικού μοντέλου.</a:t>
            </a:r>
          </a:p>
          <a:p>
            <a:r>
              <a:rPr lang="el-GR" sz="1800" dirty="0"/>
              <a:t>4. Παρουσίαση της επιχειρηματικής ιδέας και του επιχειρηματικού μοντέλου της κάθε ομάδας.</a:t>
            </a:r>
          </a:p>
        </p:txBody>
      </p:sp>
      <p:sp>
        <p:nvSpPr>
          <p:cNvPr id="7" name="Footer Placeholder 3">
            <a:extLst>
              <a:ext uri="{FF2B5EF4-FFF2-40B4-BE49-F238E27FC236}">
                <a16:creationId xmlns:a16="http://schemas.microsoft.com/office/drawing/2014/main" id="{3B4043DC-9826-4670-9775-348D5E0D6518}"/>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28082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Περιεχόμενα μαθήματος (1)</a:t>
            </a:r>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14</a:t>
            </a:fld>
            <a:endParaRPr lang="en-US"/>
          </a:p>
        </p:txBody>
      </p:sp>
      <p:sp>
        <p:nvSpPr>
          <p:cNvPr id="4" name="Content Placeholder 3"/>
          <p:cNvSpPr>
            <a:spLocks noGrp="1"/>
          </p:cNvSpPr>
          <p:nvPr>
            <p:ph sz="quarter" idx="1"/>
          </p:nvPr>
        </p:nvSpPr>
        <p:spPr/>
        <p:txBody>
          <a:bodyPr>
            <a:noAutofit/>
          </a:bodyPr>
          <a:lstStyle/>
          <a:p>
            <a:pPr marL="342900" indent="-342900">
              <a:buClr>
                <a:srgbClr val="C00000"/>
              </a:buClr>
              <a:buSzPct val="70000"/>
              <a:buFont typeface="+mj-lt"/>
              <a:buAutoNum type="arabicPeriod"/>
            </a:pPr>
            <a:r>
              <a:rPr lang="el-GR" sz="1800" dirty="0">
                <a:solidFill>
                  <a:srgbClr val="C00000"/>
                </a:solidFill>
              </a:rPr>
              <a:t>Εισαγωγή στην καινοτομία και επιχειρηματικότητα. </a:t>
            </a:r>
          </a:p>
          <a:p>
            <a:pPr marL="342900" indent="-342900">
              <a:buClr>
                <a:srgbClr val="C00000"/>
              </a:buClr>
              <a:buSzPct val="70000"/>
              <a:buFont typeface="+mj-lt"/>
              <a:buAutoNum type="arabicPeriod"/>
            </a:pPr>
            <a:r>
              <a:rPr lang="el-GR" sz="1800" dirty="0">
                <a:solidFill>
                  <a:srgbClr val="C00000"/>
                </a:solidFill>
              </a:rPr>
              <a:t>Η έννοια της καινοτομίας. </a:t>
            </a:r>
          </a:p>
          <a:p>
            <a:pPr lvl="1"/>
            <a:r>
              <a:rPr lang="el-GR" sz="1500" dirty="0"/>
              <a:t>Ορισμός και είδη καινοτομίας. Κριτήρια διάκρισης της καινοτομίας. Σκοπός της καινοτομίας.</a:t>
            </a:r>
          </a:p>
          <a:p>
            <a:pPr lvl="1"/>
            <a:r>
              <a:rPr lang="el-GR" sz="1500" dirty="0"/>
              <a:t>Η έννοια της καινοτομίας στην οικονομική θεωρία.</a:t>
            </a:r>
          </a:p>
          <a:p>
            <a:pPr lvl="1"/>
            <a:r>
              <a:rPr lang="el-GR" sz="1500" dirty="0"/>
              <a:t>Μοντέλα καινοτομίας.</a:t>
            </a:r>
          </a:p>
          <a:p>
            <a:pPr lvl="1"/>
            <a:r>
              <a:rPr lang="el-GR" sz="1500" dirty="0"/>
              <a:t>Κινητήριες δυνάμεις καινοτομικής διαδικασίας.</a:t>
            </a:r>
          </a:p>
          <a:p>
            <a:pPr lvl="1"/>
            <a:r>
              <a:rPr lang="el-GR" sz="1500" dirty="0"/>
              <a:t>Πηγές καινοτομίας.</a:t>
            </a:r>
          </a:p>
          <a:p>
            <a:pPr lvl="1"/>
            <a:r>
              <a:rPr lang="el-GR" sz="1500" dirty="0"/>
              <a:t>Παράγοντες που αποθαρρύνουν την καινοτομία.</a:t>
            </a:r>
          </a:p>
          <a:p>
            <a:pPr marL="342900" indent="-342900">
              <a:buClr>
                <a:srgbClr val="C00000"/>
              </a:buClr>
              <a:buSzPct val="70000"/>
              <a:buFont typeface="+mj-lt"/>
              <a:buAutoNum type="arabicPeriod"/>
            </a:pPr>
            <a:r>
              <a:rPr lang="el-GR" sz="1800" dirty="0">
                <a:solidFill>
                  <a:srgbClr val="C00000"/>
                </a:solidFill>
              </a:rPr>
              <a:t>Στρατηγικές ανάπτυξης καινοτομίας. </a:t>
            </a:r>
          </a:p>
          <a:p>
            <a:pPr lvl="1"/>
            <a:r>
              <a:rPr lang="el-GR" sz="1500" dirty="0"/>
              <a:t>Εσωτερική ανάπτυξη καινοτομίας.</a:t>
            </a:r>
          </a:p>
          <a:p>
            <a:pPr lvl="1"/>
            <a:r>
              <a:rPr lang="el-GR" sz="1500" dirty="0"/>
              <a:t>Ανάπτυξη καινοτομίας βασισμένη σε εξωτερικές πηγές.</a:t>
            </a:r>
          </a:p>
          <a:p>
            <a:pPr lvl="1"/>
            <a:r>
              <a:rPr lang="el-GR" sz="1500" dirty="0"/>
              <a:t>Στρατηγική για την ανάπτυξη καινοτομίας αξίας: ισορροπώντας μεταξύ ηγεσίας κόστους και διαφοροποίησης. Η στρατηγική των γαλάζιων ωκεανών.</a:t>
            </a:r>
          </a:p>
          <a:p>
            <a:endParaRPr lang="el-GR" sz="1800" dirty="0"/>
          </a:p>
        </p:txBody>
      </p:sp>
      <p:sp>
        <p:nvSpPr>
          <p:cNvPr id="8" name="Footer Placeholder 3">
            <a:extLst>
              <a:ext uri="{FF2B5EF4-FFF2-40B4-BE49-F238E27FC236}">
                <a16:creationId xmlns:a16="http://schemas.microsoft.com/office/drawing/2014/main" id="{60C57926-75C1-4AB0-8B24-40E56C80997E}"/>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409153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Περιεχόμενα μαθήματος (2)</a:t>
            </a:r>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15</a:t>
            </a:fld>
            <a:endParaRPr lang="en-US"/>
          </a:p>
        </p:txBody>
      </p:sp>
      <p:sp>
        <p:nvSpPr>
          <p:cNvPr id="4" name="Content Placeholder 3"/>
          <p:cNvSpPr>
            <a:spLocks noGrp="1"/>
          </p:cNvSpPr>
          <p:nvPr>
            <p:ph sz="quarter" idx="1"/>
          </p:nvPr>
        </p:nvSpPr>
        <p:spPr/>
        <p:txBody>
          <a:bodyPr>
            <a:noAutofit/>
          </a:bodyPr>
          <a:lstStyle/>
          <a:p>
            <a:pPr marL="342900" lvl="1" indent="-342900">
              <a:spcBef>
                <a:spcPts val="700"/>
              </a:spcBef>
              <a:buClr>
                <a:srgbClr val="C00000"/>
              </a:buClr>
              <a:buFont typeface="+mj-lt"/>
              <a:buAutoNum type="arabicPeriod" startAt="4"/>
            </a:pPr>
            <a:r>
              <a:rPr lang="el-GR" sz="1800" dirty="0">
                <a:solidFill>
                  <a:srgbClr val="C00000"/>
                </a:solidFill>
              </a:rPr>
              <a:t>Έννοια – Θεωρίες – Μορφές Επιχειρηματικότητας.</a:t>
            </a:r>
          </a:p>
          <a:p>
            <a:pPr lvl="1"/>
            <a:r>
              <a:rPr lang="en-US" sz="1500" dirty="0" err="1"/>
              <a:t>Θεωρίες</a:t>
            </a:r>
            <a:r>
              <a:rPr lang="en-US" sz="1500" dirty="0"/>
              <a:t> επ</a:t>
            </a:r>
            <a:r>
              <a:rPr lang="en-US" sz="1500" dirty="0" err="1"/>
              <a:t>ιχειρημ</a:t>
            </a:r>
            <a:r>
              <a:rPr lang="en-US" sz="1500" dirty="0"/>
              <a:t>ατικότητας από την πλευρά της προσφοράς και της ζήτησης</a:t>
            </a:r>
          </a:p>
          <a:p>
            <a:pPr lvl="1"/>
            <a:r>
              <a:rPr lang="el-GR" sz="1500" dirty="0"/>
              <a:t>Ορισμοί και μορφές Επιχειρηματικότητας. Έμφαση στην επιχειρηματικότητα έντασης γνώσης.</a:t>
            </a:r>
            <a:endParaRPr lang="en-US" sz="1500" dirty="0"/>
          </a:p>
          <a:p>
            <a:pPr lvl="1"/>
            <a:r>
              <a:rPr lang="el-GR" sz="1500" dirty="0"/>
              <a:t>Από την ιδέα στην καινοτομία και στην επιχείρηση. </a:t>
            </a:r>
            <a:r>
              <a:rPr lang="en-US" sz="1500" dirty="0" err="1"/>
              <a:t>Στάδι</a:t>
            </a:r>
            <a:r>
              <a:rPr lang="en-US" sz="1500" dirty="0"/>
              <a:t>α ανάπτυξης επιχειρηματικότητας</a:t>
            </a:r>
            <a:r>
              <a:rPr lang="el-GR" sz="1500" dirty="0"/>
              <a:t> και βασικοί παράγοντες και στρατηγικές ανάπτυξης και εξέλιξης επιχειρηματικής δραστηριότητας: επιχειρηματική ομάδα, δικτύωση, διεθνοποίηση.</a:t>
            </a:r>
          </a:p>
          <a:p>
            <a:pPr marL="342900" lvl="1" indent="-342900">
              <a:spcBef>
                <a:spcPts val="700"/>
              </a:spcBef>
              <a:buClr>
                <a:srgbClr val="C00000"/>
              </a:buClr>
              <a:buFont typeface="+mj-lt"/>
              <a:buAutoNum type="arabicPeriod" startAt="5"/>
            </a:pPr>
            <a:r>
              <a:rPr lang="el-GR" sz="1800" dirty="0">
                <a:solidFill>
                  <a:srgbClr val="C00000"/>
                </a:solidFill>
              </a:rPr>
              <a:t>Το επιχειρηματικό μοντέλο</a:t>
            </a:r>
          </a:p>
          <a:p>
            <a:pPr lvl="1"/>
            <a:r>
              <a:rPr lang="el-GR" sz="1500" dirty="0"/>
              <a:t>Η ανάπτυξη του επιχειρηματικού μοντέλου και η συμφωνία προϊόντος – αγοράς (</a:t>
            </a:r>
            <a:r>
              <a:rPr lang="en-US" sz="1500" dirty="0"/>
              <a:t>product-market fit).</a:t>
            </a:r>
          </a:p>
          <a:p>
            <a:pPr lvl="1"/>
            <a:r>
              <a:rPr lang="el-GR" sz="1500" dirty="0"/>
              <a:t> Οι διαστάσεις του επιχειρηματικού μοντέλου</a:t>
            </a:r>
          </a:p>
          <a:p>
            <a:pPr lvl="1"/>
            <a:r>
              <a:rPr lang="el-GR" sz="1500" dirty="0"/>
              <a:t>Ο επιχειρηματικός καμβάς</a:t>
            </a:r>
            <a:endParaRPr lang="en-US" sz="1500" dirty="0"/>
          </a:p>
        </p:txBody>
      </p:sp>
      <p:sp>
        <p:nvSpPr>
          <p:cNvPr id="8" name="Footer Placeholder 3">
            <a:extLst>
              <a:ext uri="{FF2B5EF4-FFF2-40B4-BE49-F238E27FC236}">
                <a16:creationId xmlns:a16="http://schemas.microsoft.com/office/drawing/2014/main" id="{2A03E3DD-538C-4DFD-A848-B1354C229E79}"/>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42371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Περιεχόμενα μαθήματος (3)</a:t>
            </a:r>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16</a:t>
            </a:fld>
            <a:endParaRPr lang="en-US"/>
          </a:p>
        </p:txBody>
      </p:sp>
      <p:sp>
        <p:nvSpPr>
          <p:cNvPr id="4" name="Content Placeholder 3"/>
          <p:cNvSpPr>
            <a:spLocks noGrp="1"/>
          </p:cNvSpPr>
          <p:nvPr>
            <p:ph sz="quarter" idx="1"/>
          </p:nvPr>
        </p:nvSpPr>
        <p:spPr>
          <a:xfrm>
            <a:off x="384048" y="1516698"/>
            <a:ext cx="8610599" cy="4655502"/>
          </a:xfrm>
        </p:spPr>
        <p:txBody>
          <a:bodyPr>
            <a:noAutofit/>
          </a:bodyPr>
          <a:lstStyle/>
          <a:p>
            <a:pPr marL="388620" lvl="1" indent="-342900">
              <a:buClr>
                <a:srgbClr val="C00000"/>
              </a:buClr>
              <a:buFont typeface="+mj-lt"/>
              <a:buAutoNum type="arabicPeriod" startAt="6"/>
            </a:pPr>
            <a:r>
              <a:rPr lang="el-GR" sz="1800" dirty="0">
                <a:solidFill>
                  <a:srgbClr val="C00000"/>
                </a:solidFill>
              </a:rPr>
              <a:t>Ανάλυση αγοράς και ανταγωνισμού – Σχέδιο </a:t>
            </a:r>
            <a:r>
              <a:rPr lang="en-US" sz="1800" dirty="0">
                <a:solidFill>
                  <a:srgbClr val="C00000"/>
                </a:solidFill>
              </a:rPr>
              <a:t>Marketing</a:t>
            </a:r>
            <a:endParaRPr lang="el-GR" sz="1800" dirty="0">
              <a:solidFill>
                <a:srgbClr val="C00000"/>
              </a:solidFill>
            </a:endParaRPr>
          </a:p>
          <a:p>
            <a:pPr marL="388620" lvl="1" indent="-342900">
              <a:buClr>
                <a:srgbClr val="C00000"/>
              </a:buClr>
              <a:buFont typeface="+mj-lt"/>
              <a:buAutoNum type="arabicPeriod" startAt="6"/>
            </a:pPr>
            <a:r>
              <a:rPr lang="el-GR" sz="1800" dirty="0">
                <a:solidFill>
                  <a:srgbClr val="C00000"/>
                </a:solidFill>
              </a:rPr>
              <a:t>Χρηματοδότηση και στήριξη της επιχειρηματικότητας.</a:t>
            </a:r>
          </a:p>
          <a:p>
            <a:pPr lvl="1"/>
            <a:r>
              <a:rPr lang="en-US" sz="1500" dirty="0" err="1"/>
              <a:t>Πηγές</a:t>
            </a:r>
            <a:r>
              <a:rPr lang="en-US" sz="1500" dirty="0"/>
              <a:t> και </a:t>
            </a:r>
            <a:r>
              <a:rPr lang="en-US" sz="1500" dirty="0" err="1"/>
              <a:t>μορφές</a:t>
            </a:r>
            <a:r>
              <a:rPr lang="en-US" sz="1500" dirty="0"/>
              <a:t> </a:t>
            </a:r>
            <a:r>
              <a:rPr lang="en-US" sz="1500" dirty="0" err="1"/>
              <a:t>χρημ</a:t>
            </a:r>
            <a:r>
              <a:rPr lang="en-US" sz="1500" dirty="0"/>
              <a:t>ατοδότησης.</a:t>
            </a:r>
          </a:p>
          <a:p>
            <a:pPr lvl="1"/>
            <a:r>
              <a:rPr lang="el-GR" sz="1500" dirty="0"/>
              <a:t>Μορφές στήριξης της επιχειρηματικότητας (</a:t>
            </a:r>
            <a:r>
              <a:rPr lang="en-US" sz="1500" dirty="0"/>
              <a:t>awareness</a:t>
            </a:r>
            <a:r>
              <a:rPr lang="el-GR" sz="1500" dirty="0"/>
              <a:t>-</a:t>
            </a:r>
            <a:r>
              <a:rPr lang="en-US" sz="1500" dirty="0"/>
              <a:t>acceleration</a:t>
            </a:r>
            <a:r>
              <a:rPr lang="el-GR" sz="1500" dirty="0"/>
              <a:t>-</a:t>
            </a:r>
            <a:r>
              <a:rPr lang="en-US" sz="1500" dirty="0"/>
              <a:t>incubation</a:t>
            </a:r>
            <a:r>
              <a:rPr lang="el-GR" sz="1500" dirty="0"/>
              <a:t>).</a:t>
            </a:r>
            <a:endParaRPr lang="en-US" sz="1500" dirty="0"/>
          </a:p>
          <a:p>
            <a:pPr marL="388620" lvl="1" indent="-342900">
              <a:buClr>
                <a:srgbClr val="C00000"/>
              </a:buClr>
              <a:buFont typeface="+mj-lt"/>
              <a:buAutoNum type="arabicPeriod" startAt="8"/>
            </a:pPr>
            <a:r>
              <a:rPr lang="el-GR" sz="1800" dirty="0">
                <a:solidFill>
                  <a:srgbClr val="C00000"/>
                </a:solidFill>
              </a:rPr>
              <a:t>Προστασία διανοητικής ιδιοκτησίας. </a:t>
            </a:r>
          </a:p>
          <a:p>
            <a:pPr lvl="1"/>
            <a:r>
              <a:rPr lang="en-US" sz="1500" dirty="0"/>
              <a:t>Βα</a:t>
            </a:r>
            <a:r>
              <a:rPr lang="en-US" sz="1500" dirty="0" err="1"/>
              <a:t>σικές</a:t>
            </a:r>
            <a:r>
              <a:rPr lang="en-US" sz="1500" dirty="0"/>
              <a:t> </a:t>
            </a:r>
            <a:r>
              <a:rPr lang="en-US" sz="1500" dirty="0" err="1"/>
              <a:t>έννοιες</a:t>
            </a:r>
            <a:r>
              <a:rPr lang="en-US" sz="1500" dirty="0"/>
              <a:t> </a:t>
            </a:r>
            <a:r>
              <a:rPr lang="en-US" sz="1500" dirty="0" err="1"/>
              <a:t>σχετικά</a:t>
            </a:r>
            <a:r>
              <a:rPr lang="en-US" sz="1500" dirty="0"/>
              <a:t> </a:t>
            </a:r>
            <a:r>
              <a:rPr lang="en-US" sz="1500" dirty="0" err="1"/>
              <a:t>με</a:t>
            </a:r>
            <a:r>
              <a:rPr lang="en-US" sz="1500" dirty="0"/>
              <a:t> </a:t>
            </a:r>
            <a:r>
              <a:rPr lang="en-US" sz="1500" dirty="0" err="1"/>
              <a:t>την</a:t>
            </a:r>
            <a:r>
              <a:rPr lang="en-US" sz="1500" dirty="0"/>
              <a:t> π</a:t>
            </a:r>
            <a:r>
              <a:rPr lang="en-US" sz="1500" dirty="0" err="1"/>
              <a:t>ροστ</a:t>
            </a:r>
            <a:r>
              <a:rPr lang="en-US" sz="1500" dirty="0"/>
              <a:t>ασία διανοητικής ιδιοκτησίας.</a:t>
            </a:r>
          </a:p>
          <a:p>
            <a:pPr lvl="1"/>
            <a:r>
              <a:rPr lang="el-GR" sz="1500" dirty="0"/>
              <a:t>Μορφές διανοητικής ιδιοκτησίας.</a:t>
            </a:r>
            <a:endParaRPr lang="en-US" sz="1500" dirty="0"/>
          </a:p>
          <a:p>
            <a:pPr lvl="1"/>
            <a:r>
              <a:rPr lang="el-GR" sz="1500" dirty="0"/>
              <a:t>Στρατηγική σημασία της διανοητικής ιδιοκτησίας.</a:t>
            </a:r>
            <a:endParaRPr lang="en-US" sz="1500" dirty="0"/>
          </a:p>
          <a:p>
            <a:pPr lvl="1"/>
            <a:r>
              <a:rPr lang="el-GR" sz="1500" dirty="0"/>
              <a:t>Οι βασικές διαστάσεις της διαχείρισης διανοητικής ιδιοκτησίας.</a:t>
            </a:r>
            <a:endParaRPr lang="en-US" sz="1500" dirty="0"/>
          </a:p>
          <a:p>
            <a:pPr lvl="1"/>
            <a:r>
              <a:rPr lang="el-GR" sz="1500" dirty="0"/>
              <a:t>Εργαλεία αναζήτησης πληροφόρησης σχετικά με τα διπλώματα ευρεσιτεχνίας.</a:t>
            </a:r>
            <a:endParaRPr lang="en-US" sz="1500" dirty="0"/>
          </a:p>
          <a:p>
            <a:pPr marL="388620" lvl="1" indent="-342900">
              <a:buClr>
                <a:srgbClr val="C00000"/>
              </a:buClr>
              <a:buFont typeface="+mj-lt"/>
              <a:buAutoNum type="arabicPeriod" startAt="9"/>
            </a:pPr>
            <a:r>
              <a:rPr lang="el-GR" sz="1800" dirty="0">
                <a:solidFill>
                  <a:srgbClr val="C00000"/>
                </a:solidFill>
              </a:rPr>
              <a:t>Η σημασία και τα περιεχόμενα ενός επιχειρηματικού σχεδίου. </a:t>
            </a:r>
          </a:p>
          <a:p>
            <a:pPr marL="45720" lvl="1" indent="0">
              <a:buClr>
                <a:srgbClr val="C00000"/>
              </a:buClr>
              <a:buNone/>
            </a:pPr>
            <a:r>
              <a:rPr lang="el-GR" sz="1500" dirty="0">
                <a:effectLst/>
                <a:latin typeface="Times New Roman" panose="02020603050405020304" pitchFamily="18" charset="0"/>
                <a:ea typeface="Times New Roman" panose="02020603050405020304" pitchFamily="18" charset="0"/>
              </a:rPr>
              <a:t>Συνολική παρουσίαση των απαραίτητων ενοτήτων ενός επιχειρηματικού σχεδίου (διαμόρφωση επιχειρηματικής ομάδας, ανάλυση περιβάλλοντος, ανάλυση αγοράς και ανταγωνισμού, σχέδιο </a:t>
            </a:r>
            <a:r>
              <a:rPr lang="en-US" sz="1500" dirty="0">
                <a:effectLst/>
                <a:latin typeface="Times New Roman" panose="02020603050405020304" pitchFamily="18" charset="0"/>
                <a:ea typeface="Times New Roman" panose="02020603050405020304" pitchFamily="18" charset="0"/>
              </a:rPr>
              <a:t>marketing</a:t>
            </a:r>
            <a:r>
              <a:rPr lang="el-GR" sz="1500" dirty="0">
                <a:effectLst/>
                <a:latin typeface="Times New Roman" panose="02020603050405020304" pitchFamily="18" charset="0"/>
                <a:ea typeface="Times New Roman" panose="02020603050405020304" pitchFamily="18" charset="0"/>
              </a:rPr>
              <a:t>, σχέδιο λειτουργίας, σχέδιο χρηματοδότησης και χρηματοοικονομικό πλάνο).</a:t>
            </a:r>
            <a:endParaRPr lang="en-US" sz="1500" dirty="0">
              <a:effectLst/>
              <a:latin typeface="Times New Roman" panose="02020603050405020304" pitchFamily="18" charset="0"/>
              <a:ea typeface="Times New Roman" panose="02020603050405020304" pitchFamily="18" charset="0"/>
            </a:endParaRPr>
          </a:p>
        </p:txBody>
      </p:sp>
      <p:sp>
        <p:nvSpPr>
          <p:cNvPr id="8" name="Footer Placeholder 3">
            <a:extLst>
              <a:ext uri="{FF2B5EF4-FFF2-40B4-BE49-F238E27FC236}">
                <a16:creationId xmlns:a16="http://schemas.microsoft.com/office/drawing/2014/main" id="{9BF3D85E-5D7C-4668-AC7F-ED975ECE9F8C}"/>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268474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Μέθοδος αξιολόγησης</a:t>
            </a:r>
            <a:endParaRPr lang="en-US" sz="2800" dirty="0"/>
          </a:p>
        </p:txBody>
      </p:sp>
      <p:sp>
        <p:nvSpPr>
          <p:cNvPr id="3" name="Content Placeholder 2"/>
          <p:cNvSpPr>
            <a:spLocks noGrp="1"/>
          </p:cNvSpPr>
          <p:nvPr>
            <p:ph sz="quarter" idx="1"/>
          </p:nvPr>
        </p:nvSpPr>
        <p:spPr/>
        <p:txBody>
          <a:bodyPr>
            <a:normAutofit/>
          </a:bodyPr>
          <a:lstStyle/>
          <a:p>
            <a:r>
              <a:rPr lang="el-GR" sz="2000" dirty="0"/>
              <a:t>Συμμετοχή στο μάθημα:  10%</a:t>
            </a:r>
          </a:p>
          <a:p>
            <a:r>
              <a:rPr lang="el-GR" sz="2000" dirty="0"/>
              <a:t>Εργασία (προφορική και γραπτή παρουσίαση του επιχειρηματικού σχεδίου): 40%</a:t>
            </a:r>
          </a:p>
          <a:p>
            <a:r>
              <a:rPr lang="el-GR" sz="2000" dirty="0"/>
              <a:t>Γραπτή εξέταση: 50% (ελάχιστος βαθμός το 5)</a:t>
            </a:r>
            <a:endParaRPr lang="en-US" sz="2000" dirty="0"/>
          </a:p>
        </p:txBody>
      </p:sp>
      <p:sp>
        <p:nvSpPr>
          <p:cNvPr id="6" name="Slide Number Placeholder 5"/>
          <p:cNvSpPr>
            <a:spLocks noGrp="1"/>
          </p:cNvSpPr>
          <p:nvPr>
            <p:ph type="sldNum" sz="quarter" idx="12"/>
          </p:nvPr>
        </p:nvSpPr>
        <p:spPr/>
        <p:txBody>
          <a:bodyPr>
            <a:normAutofit fontScale="85000" lnSpcReduction="20000"/>
          </a:bodyPr>
          <a:lstStyle/>
          <a:p>
            <a:fld id="{BEB7F41A-2E03-4BDD-949B-B1838DB893B3}" type="slidenum">
              <a:rPr lang="en-US" smtClean="0"/>
              <a:pPr/>
              <a:t>17</a:t>
            </a:fld>
            <a:endParaRPr lang="en-US"/>
          </a:p>
        </p:txBody>
      </p:sp>
      <p:sp>
        <p:nvSpPr>
          <p:cNvPr id="7" name="Footer Placeholder 3">
            <a:extLst>
              <a:ext uri="{FF2B5EF4-FFF2-40B4-BE49-F238E27FC236}">
                <a16:creationId xmlns:a16="http://schemas.microsoft.com/office/drawing/2014/main" id="{291D9D05-62BD-47E2-B170-FAE0697AF324}"/>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249239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Στάδια ίδρυσης μιας επιχείρησης</a:t>
            </a:r>
          </a:p>
        </p:txBody>
      </p:sp>
      <p:pic>
        <p:nvPicPr>
          <p:cNvPr id="307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775" y="1851634"/>
            <a:ext cx="8153400" cy="399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normAutofit fontScale="85000" lnSpcReduction="20000"/>
          </a:bodyPr>
          <a:lstStyle/>
          <a:p>
            <a:r>
              <a:rPr lang="el-GR" dirty="0"/>
              <a:t>7</a:t>
            </a:r>
          </a:p>
        </p:txBody>
      </p:sp>
      <p:sp>
        <p:nvSpPr>
          <p:cNvPr id="8" name="Footer Placeholder 3">
            <a:extLst>
              <a:ext uri="{FF2B5EF4-FFF2-40B4-BE49-F238E27FC236}">
                <a16:creationId xmlns:a16="http://schemas.microsoft.com/office/drawing/2014/main" id="{8BD2B044-0C2E-4F2B-9969-297BA0B1A7B5}"/>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130432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Εργασία του μαθήματος</a:t>
            </a:r>
            <a:endParaRPr lang="en-US" sz="2800" dirty="0"/>
          </a:p>
        </p:txBody>
      </p:sp>
      <p:sp>
        <p:nvSpPr>
          <p:cNvPr id="3" name="Content Placeholder 2"/>
          <p:cNvSpPr>
            <a:spLocks noGrp="1"/>
          </p:cNvSpPr>
          <p:nvPr>
            <p:ph sz="quarter" idx="1"/>
          </p:nvPr>
        </p:nvSpPr>
        <p:spPr/>
        <p:txBody>
          <a:bodyPr/>
          <a:lstStyle/>
          <a:p>
            <a:r>
              <a:rPr lang="el-GR" dirty="0"/>
              <a:t>Οι φοιτητές καλούνται να συνεργαστούν σε μικρές ομάδες με  σκοπό να αναπτύξουν μια επιχειρηματική ιδέα και να  διαμορφώσουν ένα επιχειρηματικό μοντέλο, με εφαρμογή </a:t>
            </a:r>
            <a:r>
              <a:rPr lang="en-US" dirty="0"/>
              <a:t>BMC </a:t>
            </a:r>
            <a:r>
              <a:rPr lang="el-GR" dirty="0"/>
              <a:t>το οποίο  θα αξιολογηθεί:</a:t>
            </a:r>
          </a:p>
          <a:p>
            <a:endParaRPr lang="el-GR" dirty="0"/>
          </a:p>
          <a:p>
            <a:pPr lvl="1"/>
            <a:r>
              <a:rPr lang="el-GR" dirty="0"/>
              <a:t>από την ενδιάμεση εξέλιξη της εργασίας και </a:t>
            </a:r>
          </a:p>
          <a:p>
            <a:pPr lvl="1"/>
            <a:r>
              <a:rPr lang="el-GR" dirty="0"/>
              <a:t>Από το τελικό κείμενο και την τελική παρουσίαση.</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l-GR" dirty="0"/>
              <a:t>8</a:t>
            </a:r>
          </a:p>
        </p:txBody>
      </p:sp>
      <p:sp>
        <p:nvSpPr>
          <p:cNvPr id="7" name="Footer Placeholder 3">
            <a:extLst>
              <a:ext uri="{FF2B5EF4-FFF2-40B4-BE49-F238E27FC236}">
                <a16:creationId xmlns:a16="http://schemas.microsoft.com/office/drawing/2014/main" id="{483F14CF-8DDA-4F3A-9C73-DA6F4917AD3D}"/>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16397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2800" dirty="0"/>
              <a:t>Περιγραφή και σκοπός του μαθήματος</a:t>
            </a:r>
          </a:p>
        </p:txBody>
      </p:sp>
      <p:sp>
        <p:nvSpPr>
          <p:cNvPr id="5" name="Slide Number Placeholder 4"/>
          <p:cNvSpPr>
            <a:spLocks noGrp="1"/>
          </p:cNvSpPr>
          <p:nvPr>
            <p:ph type="sldNum" sz="quarter" idx="12"/>
          </p:nvPr>
        </p:nvSpPr>
        <p:spPr/>
        <p:txBody>
          <a:bodyPr>
            <a:normAutofit fontScale="85000" lnSpcReduction="20000"/>
          </a:bodyPr>
          <a:lstStyle/>
          <a:p>
            <a:fld id="{BEB7F41A-2E03-4BDD-949B-B1838DB893B3}" type="slidenum">
              <a:rPr lang="en-US" smtClean="0"/>
              <a:pPr/>
              <a:t>2</a:t>
            </a:fld>
            <a:endParaRPr lang="en-US" dirty="0"/>
          </a:p>
        </p:txBody>
      </p:sp>
      <p:sp>
        <p:nvSpPr>
          <p:cNvPr id="2" name="Text Placeholder 1"/>
          <p:cNvSpPr>
            <a:spLocks noGrp="1"/>
          </p:cNvSpPr>
          <p:nvPr>
            <p:ph sz="quarter" idx="1"/>
          </p:nvPr>
        </p:nvSpPr>
        <p:spPr/>
        <p:txBody>
          <a:bodyPr/>
          <a:lstStyle/>
          <a:p>
            <a:r>
              <a:rPr lang="el-GR" sz="1800" dirty="0"/>
              <a:t>Η διαχείριση της καινοτομίας αποτελεί πολύ σημαντικό ζήτημα για τις σύγχρονες επιχειρήσεις οι οποίες αναπτύσσονται και λειτουργούν σε ένα πολύπλοκο και ταχύτατα μεταβαλλόμενο οικονομικό περιβάλλον.</a:t>
            </a:r>
            <a:endParaRPr lang="en-US" sz="1800" dirty="0"/>
          </a:p>
          <a:p>
            <a:r>
              <a:rPr lang="el-GR" sz="1800" dirty="0"/>
              <a:t>Στο μάθημα θα συνδεθεί η έννοια της καινοτομίας με την επιχειρηματικότητα και θα δοθεί  έμφαση στο ρόλο της ανάπτυξης ενός επιχειρηματικού μοντέλου ώστε να αξιοποιηθεί μια καινοτομία.</a:t>
            </a:r>
            <a:endParaRPr lang="en-US" sz="1800" dirty="0"/>
          </a:p>
          <a:p>
            <a:r>
              <a:rPr lang="el-GR" sz="1800" dirty="0"/>
              <a:t>Η ανάπτυξη επιχειρηματικού μοντέλου είναι βασική προϋπόθεση για την επιτυχή αξιοποίηση μιας καινοτομίας.</a:t>
            </a:r>
          </a:p>
          <a:p>
            <a:r>
              <a:rPr lang="el-GR" sz="1800" dirty="0"/>
              <a:t>Το ίδιο το επιχειρηματικό μοντέλο μπορεί να αποτελέσει καινοτομία.</a:t>
            </a:r>
          </a:p>
        </p:txBody>
      </p:sp>
      <p:sp>
        <p:nvSpPr>
          <p:cNvPr id="7" name="Footer Placeholder 3">
            <a:extLst>
              <a:ext uri="{FF2B5EF4-FFF2-40B4-BE49-F238E27FC236}">
                <a16:creationId xmlns:a16="http://schemas.microsoft.com/office/drawing/2014/main" id="{EE57EFD2-589E-44A0-9943-F934505927F7}"/>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4291083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Εκπαιδευτικό υλικό &amp; προτεινόμενη βιβλιογραφία</a:t>
            </a:r>
            <a:r>
              <a:rPr lang="en-US" sz="2800" dirty="0"/>
              <a:t> (1)</a:t>
            </a:r>
          </a:p>
        </p:txBody>
      </p:sp>
      <p:sp>
        <p:nvSpPr>
          <p:cNvPr id="4" name="Content Placeholder 3"/>
          <p:cNvSpPr>
            <a:spLocks noGrp="1"/>
          </p:cNvSpPr>
          <p:nvPr>
            <p:ph sz="quarter" idx="1"/>
          </p:nvPr>
        </p:nvSpPr>
        <p:spPr>
          <a:xfrm>
            <a:off x="278892" y="1500908"/>
            <a:ext cx="8461248" cy="4495800"/>
          </a:xfrm>
        </p:spPr>
        <p:txBody>
          <a:bodyPr>
            <a:noAutofit/>
          </a:bodyPr>
          <a:lstStyle/>
          <a:p>
            <a:r>
              <a:rPr lang="el-GR" sz="1400" dirty="0">
                <a:latin typeface="Arial" pitchFamily="34" charset="0"/>
                <a:cs typeface="Arial" pitchFamily="34" charset="0"/>
              </a:rPr>
              <a:t>Οι σημειώσεις του μαθήματος (αναρτώνται στο </a:t>
            </a:r>
            <a:r>
              <a:rPr lang="en-US" sz="1400" dirty="0" err="1">
                <a:latin typeface="Arial" pitchFamily="34" charset="0"/>
                <a:cs typeface="Arial" pitchFamily="34" charset="0"/>
              </a:rPr>
              <a:t>eclass</a:t>
            </a:r>
            <a:r>
              <a:rPr lang="en-US" sz="1400" dirty="0">
                <a:latin typeface="Arial" pitchFamily="34" charset="0"/>
                <a:cs typeface="Arial" pitchFamily="34" charset="0"/>
              </a:rPr>
              <a:t>)</a:t>
            </a:r>
            <a:r>
              <a:rPr lang="el-GR" sz="1400" dirty="0">
                <a:latin typeface="Arial" pitchFamily="34" charset="0"/>
                <a:cs typeface="Arial" pitchFamily="34" charset="0"/>
              </a:rPr>
              <a:t>.</a:t>
            </a:r>
            <a:r>
              <a:rPr lang="en-US" sz="1400" dirty="0">
                <a:latin typeface="Arial" pitchFamily="34" charset="0"/>
                <a:cs typeface="Arial" pitchFamily="34" charset="0"/>
              </a:rPr>
              <a:t> </a:t>
            </a:r>
          </a:p>
          <a:p>
            <a:r>
              <a:rPr lang="el-GR" sz="1400" dirty="0">
                <a:latin typeface="Arial" pitchFamily="34" charset="0"/>
                <a:cs typeface="Arial" pitchFamily="34" charset="0"/>
              </a:rPr>
              <a:t>Απαιτείται εγγραφή</a:t>
            </a:r>
            <a:r>
              <a:rPr lang="el-GR" sz="1400">
                <a:latin typeface="Arial" pitchFamily="34" charset="0"/>
                <a:cs typeface="Arial" pitchFamily="34" charset="0"/>
              </a:rPr>
              <a:t>. </a:t>
            </a:r>
            <a:endParaRPr lang="el-GR" sz="1400" dirty="0">
              <a:latin typeface="Arial" pitchFamily="34" charset="0"/>
              <a:cs typeface="Arial" pitchFamily="34" charset="0"/>
            </a:endParaRPr>
          </a:p>
          <a:p>
            <a:r>
              <a:rPr lang="el-GR" sz="1400" dirty="0">
                <a:effectLst/>
                <a:latin typeface="Calibri" panose="020F0502020204030204" pitchFamily="34" charset="0"/>
                <a:ea typeface="Calibri" panose="020F0502020204030204" pitchFamily="34" charset="0"/>
                <a:cs typeface="Times New Roman" panose="02020603050405020304" pitchFamily="18" charset="0"/>
              </a:rPr>
              <a:t>Γ. Καλογήρου, Ά. Τσακανίκας, Ε.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Σιώκας</a:t>
            </a:r>
            <a:r>
              <a:rPr lang="el-GR" sz="1400" dirty="0">
                <a:effectLst/>
                <a:latin typeface="Calibri" panose="020F0502020204030204" pitchFamily="34" charset="0"/>
                <a:ea typeface="Calibri" panose="020F0502020204030204" pitchFamily="34" charset="0"/>
                <a:cs typeface="Times New Roman" panose="02020603050405020304" pitchFamily="18" charset="0"/>
              </a:rPr>
              <a:t>, Π. Παναγιωτόπουλος, Α. Πρωτόγερου, Γ.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Μαυρωτάς</a:t>
            </a:r>
            <a:r>
              <a:rPr lang="el-GR" sz="1400" dirty="0">
                <a:effectLst/>
                <a:latin typeface="Calibri" panose="020F0502020204030204" pitchFamily="34" charset="0"/>
                <a:ea typeface="Calibri" panose="020F0502020204030204" pitchFamily="34" charset="0"/>
                <a:cs typeface="Times New Roman" panose="02020603050405020304" pitchFamily="18" charset="0"/>
              </a:rPr>
              <a:t> «Οργάνωση και Διοίκηση Επιχειρήσεων για Μηχανικούς», κεφ. 9, «Διαχείριση και Ανάπτυξη Καινοτομιών», σελ. 211-322, </a:t>
            </a:r>
            <a:r>
              <a:rPr lang="el-GR"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www.kallipos.gr</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Bessant J</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Tidd J</a:t>
            </a:r>
            <a:r>
              <a:rPr lang="el-GR"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a:effectLst/>
                <a:latin typeface="Calibri" panose="020F0502020204030204" pitchFamily="34" charset="0"/>
                <a:ea typeface="Calibri" panose="020F0502020204030204" pitchFamily="34" charset="0"/>
                <a:cs typeface="Times New Roman" panose="02020603050405020304" pitchFamily="18" charset="0"/>
              </a:rPr>
              <a:t>Καινοτομία και Επιχειρηματικότητα, Εκδόσεις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Τζιόλας</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Θεσ</a:t>
            </a:r>
            <a:r>
              <a:rPr lang="el-GR" sz="1400" dirty="0">
                <a:effectLst/>
                <a:latin typeface="Calibri" panose="020F0502020204030204" pitchFamily="34" charset="0"/>
                <a:ea typeface="Calibri" panose="020F0502020204030204" pitchFamily="34" charset="0"/>
                <a:cs typeface="Times New Roman" panose="02020603050405020304" pitchFamily="18" charset="0"/>
              </a:rPr>
              <a:t>/νίκη, 2016.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Εύδοξος</a:t>
            </a:r>
            <a:r>
              <a:rPr lang="el-GR"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“Στρατηγικό Μάνατζμεντ”, 2017,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Frank</a:t>
            </a:r>
            <a:r>
              <a:rPr lang="el-GR" sz="1400" dirty="0">
                <a:effectLst/>
                <a:latin typeface="Calibri" panose="020F0502020204030204" pitchFamily="34" charset="0"/>
                <a:ea typeface="Calibri" panose="020F0502020204030204" pitchFamily="34" charset="0"/>
                <a:cs typeface="Times New Roman" panose="02020603050405020304" pitchFamily="18" charset="0"/>
              </a:rPr>
              <a:t> 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Rothaermel</a:t>
            </a:r>
            <a:r>
              <a:rPr lang="el-GR" sz="1400" dirty="0">
                <a:effectLst/>
                <a:latin typeface="Calibri" panose="020F0502020204030204" pitchFamily="34" charset="0"/>
                <a:ea typeface="Calibri" panose="020F0502020204030204" pitchFamily="34" charset="0"/>
                <a:cs typeface="Times New Roman" panose="02020603050405020304" pitchFamily="18" charset="0"/>
              </a:rPr>
              <a:t> , Ιωάννης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Γιωτόπουλος</a:t>
            </a:r>
            <a:r>
              <a:rPr lang="el-GR" sz="1400" dirty="0">
                <a:effectLst/>
                <a:latin typeface="Calibri" panose="020F0502020204030204" pitchFamily="34" charset="0"/>
                <a:ea typeface="Calibri" panose="020F0502020204030204" pitchFamily="34" charset="0"/>
                <a:cs typeface="Times New Roman" panose="02020603050405020304" pitchFamily="18" charset="0"/>
              </a:rPr>
              <a:t> , Αλίνα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Χυζ</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εκδ</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Rosili</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Εύδοξος</a:t>
            </a:r>
            <a:r>
              <a:rPr lang="el-GR" sz="14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Dodgson M., D. Gann, A. Salter, 2008, “The Management of Technological Innovation. Strategy and Practice”, Oxford University Press. </a:t>
            </a: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White</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G</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Bruton</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i="1" dirty="0">
                <a:effectLst/>
                <a:latin typeface="Calibri" panose="020F0502020204030204" pitchFamily="34" charset="0"/>
                <a:ea typeface="Calibri" panose="020F0502020204030204" pitchFamily="34" charset="0"/>
                <a:cs typeface="Times New Roman" panose="02020603050405020304" pitchFamily="18" charset="0"/>
              </a:rPr>
              <a:t>Η στρατηγική διαχείριση της τεχνολογίας και της καινοτομίας</a:t>
            </a:r>
            <a:r>
              <a:rPr lang="el-GR" sz="1400" dirty="0">
                <a:effectLst/>
                <a:latin typeface="Calibri" panose="020F0502020204030204" pitchFamily="34" charset="0"/>
                <a:ea typeface="Calibri" panose="020F0502020204030204" pitchFamily="34" charset="0"/>
                <a:cs typeface="Times New Roman" panose="02020603050405020304" pitchFamily="18" charset="0"/>
              </a:rPr>
              <a:t>, Εκδόσεις Κριτική, Αθήνα, 2010.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Schilling A</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Melissa</a:t>
            </a:r>
            <a:r>
              <a:rPr lang="el-GR" sz="1400" dirty="0">
                <a:effectLst/>
                <a:latin typeface="Calibri" panose="020F0502020204030204" pitchFamily="34" charset="0"/>
                <a:ea typeface="Calibri" panose="020F0502020204030204" pitchFamily="34" charset="0"/>
                <a:cs typeface="Times New Roman" panose="02020603050405020304" pitchFamily="18" charset="0"/>
              </a:rPr>
              <a:t>, Η Στρατηγική Διοίκηση της Τεχνολογικής Καινοτομίας, Εκδόσεις </a:t>
            </a:r>
            <a:r>
              <a:rPr lang="en-US" sz="1400" dirty="0">
                <a:effectLst/>
                <a:latin typeface="Calibri" panose="020F0502020204030204" pitchFamily="34" charset="0"/>
                <a:ea typeface="Calibri" panose="020F0502020204030204" pitchFamily="34" charset="0"/>
                <a:cs typeface="Times New Roman" panose="02020603050405020304" pitchFamily="18" charset="0"/>
              </a:rPr>
              <a:t>Broken Hill Publishers LTD</a:t>
            </a:r>
            <a:r>
              <a:rPr lang="el-GR" sz="1400" dirty="0">
                <a:effectLst/>
                <a:latin typeface="Calibri" panose="020F0502020204030204" pitchFamily="34" charset="0"/>
                <a:ea typeface="Calibri" panose="020F0502020204030204" pitchFamily="34" charset="0"/>
                <a:cs typeface="Times New Roman" panose="02020603050405020304" pitchFamily="18" charset="0"/>
              </a:rPr>
              <a:t>, Αθήνα 2016.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Robert 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Hisrich</a:t>
            </a:r>
            <a:r>
              <a:rPr lang="en-US" sz="1400" dirty="0">
                <a:effectLst/>
                <a:latin typeface="Calibri" panose="020F0502020204030204" pitchFamily="34" charset="0"/>
                <a:ea typeface="Calibri" panose="020F0502020204030204" pitchFamily="34" charset="0"/>
                <a:cs typeface="Times New Roman" panose="02020603050405020304" pitchFamily="18" charset="0"/>
              </a:rPr>
              <a:t>, Michael P. Peters, 2002, Entrepreneurship, McGraw Hill, 5th edition.</a:t>
            </a: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Bruce R. Barringer, R. Duane Ireland, 2006, Entrepreneurship, Pearson Prentice Hall.</a:t>
            </a:r>
          </a:p>
          <a:p>
            <a:endParaRPr lang="en-US" sz="1400" dirty="0"/>
          </a:p>
        </p:txBody>
      </p:sp>
      <p:sp>
        <p:nvSpPr>
          <p:cNvPr id="3" name="Footer Placeholder 2"/>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normAutofit fontScale="85000" lnSpcReduction="20000"/>
          </a:bodyPr>
          <a:lstStyle/>
          <a:p>
            <a:fld id="{3242EBD5-55B3-4547-978D-A3AA567348DF}" type="slidenum">
              <a:rPr lang="el-GR" smtClean="0"/>
              <a:t>20</a:t>
            </a:fld>
            <a:endParaRPr lang="el-GR" dirty="0"/>
          </a:p>
        </p:txBody>
      </p:sp>
    </p:spTree>
    <p:extLst>
      <p:ext uri="{BB962C8B-B14F-4D97-AF65-F5344CB8AC3E}">
        <p14:creationId xmlns:p14="http://schemas.microsoft.com/office/powerpoint/2010/main" val="204549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a:t>Η σημασία της τεχνολογικής αλλαγής στο επίπεδο της εθνικής οικονομίας</a:t>
            </a:r>
            <a:endParaRPr lang="en-US" sz="2400" dirty="0"/>
          </a:p>
        </p:txBody>
      </p:sp>
      <p:sp>
        <p:nvSpPr>
          <p:cNvPr id="3" name="Content Placeholder 2"/>
          <p:cNvSpPr>
            <a:spLocks noGrp="1"/>
          </p:cNvSpPr>
          <p:nvPr>
            <p:ph idx="1"/>
          </p:nvPr>
        </p:nvSpPr>
        <p:spPr>
          <a:xfrm>
            <a:off x="609600" y="1676400"/>
            <a:ext cx="8075612" cy="4114800"/>
          </a:xfrm>
        </p:spPr>
        <p:txBody>
          <a:bodyPr/>
          <a:lstStyle/>
          <a:p>
            <a:r>
              <a:rPr lang="el-GR" sz="2000" dirty="0">
                <a:latin typeface="Arial" pitchFamily="34" charset="0"/>
                <a:cs typeface="Arial" pitchFamily="34" charset="0"/>
              </a:rPr>
              <a:t>Παράγοντας αύξησης στους ρυθμούς παραγωγικότητας της οικονομίας</a:t>
            </a:r>
          </a:p>
          <a:p>
            <a:endParaRPr lang="el-GR" sz="2000" dirty="0">
              <a:latin typeface="Arial" pitchFamily="34" charset="0"/>
              <a:cs typeface="Arial" pitchFamily="34" charset="0"/>
            </a:endParaRPr>
          </a:p>
          <a:p>
            <a:r>
              <a:rPr lang="el-GR" sz="2000" dirty="0">
                <a:latin typeface="Arial" pitchFamily="34" charset="0"/>
                <a:cs typeface="Arial" pitchFamily="34" charset="0"/>
              </a:rPr>
              <a:t>Παράγοντας βελτίωσης της διεθνούς ανταγωνιστικότητας </a:t>
            </a:r>
          </a:p>
          <a:p>
            <a:endParaRPr lang="el-GR" sz="2000" dirty="0">
              <a:latin typeface="Arial" pitchFamily="34" charset="0"/>
              <a:cs typeface="Arial" pitchFamily="34" charset="0"/>
            </a:endParaRPr>
          </a:p>
          <a:p>
            <a:r>
              <a:rPr lang="el-GR" sz="2000" dirty="0">
                <a:latin typeface="Arial" pitchFamily="34" charset="0"/>
                <a:cs typeface="Arial" pitchFamily="34" charset="0"/>
              </a:rPr>
              <a:t>Ωφέλειες όχι μόνο από τη δημιουργία αλλά και από τη διάχυση της τεχνολογίας</a:t>
            </a:r>
          </a:p>
          <a:p>
            <a:endParaRPr lang="el-GR" sz="2000" dirty="0">
              <a:latin typeface="Arial" pitchFamily="34" charset="0"/>
              <a:cs typeface="Arial" pitchFamily="34" charset="0"/>
            </a:endParaRPr>
          </a:p>
          <a:p>
            <a:r>
              <a:rPr lang="el-GR" sz="2000" dirty="0">
                <a:latin typeface="Arial" pitchFamily="34" charset="0"/>
                <a:cs typeface="Arial" pitchFamily="34" charset="0"/>
              </a:rPr>
              <a:t>Η τεχνολογική αλλαγή και διάχυση απαιτούν / λειτουργούν συμπληρωματικά με κοινωνικούς, θεσμικούς και οργανωτικούς μετασχηματισμούς</a:t>
            </a:r>
            <a:endParaRPr lang="en-US" sz="20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pPr>
              <a:defRPr/>
            </a:pPr>
            <a:fld id="{56185415-2B82-4505-A7BF-1B741E8BA092}" type="slidenum">
              <a:rPr lang="en-US" smtClean="0"/>
              <a:t>3</a:t>
            </a:fld>
            <a:endParaRPr lang="en-US" dirty="0"/>
          </a:p>
        </p:txBody>
      </p:sp>
      <p:sp>
        <p:nvSpPr>
          <p:cNvPr id="4" name="Footer Placeholder 3"/>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125189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l-GR" sz="2400" dirty="0"/>
              <a:t>Η σημασία της τεχνολογικής αλλαγής στο επίπεδο της επιχείρησης και του κλάδου</a:t>
            </a:r>
            <a:endParaRPr lang="en-US" sz="2400" dirty="0"/>
          </a:p>
        </p:txBody>
      </p:sp>
      <p:sp>
        <p:nvSpPr>
          <p:cNvPr id="3" name="Content Placeholder 2"/>
          <p:cNvSpPr>
            <a:spLocks noGrp="1"/>
          </p:cNvSpPr>
          <p:nvPr>
            <p:ph idx="1"/>
          </p:nvPr>
        </p:nvSpPr>
        <p:spPr/>
        <p:txBody>
          <a:bodyPr/>
          <a:lstStyle/>
          <a:p>
            <a:r>
              <a:rPr lang="el-GR" sz="2000" dirty="0">
                <a:latin typeface="Arial" pitchFamily="34" charset="0"/>
                <a:cs typeface="Arial" pitchFamily="34" charset="0"/>
              </a:rPr>
              <a:t>Η επιχείρηση αποκτά δύναμη αγοράς: </a:t>
            </a:r>
          </a:p>
          <a:p>
            <a:pPr lvl="1"/>
            <a:r>
              <a:rPr lang="el-GR" sz="1800" dirty="0">
                <a:latin typeface="Arial" pitchFamily="34" charset="0"/>
                <a:cs typeface="Arial" pitchFamily="34" charset="0"/>
              </a:rPr>
              <a:t>επηρεάζει τον ανταγωνισμό</a:t>
            </a:r>
          </a:p>
          <a:p>
            <a:pPr lvl="1"/>
            <a:r>
              <a:rPr lang="el-GR" sz="1800" dirty="0">
                <a:latin typeface="Arial" pitchFamily="34" charset="0"/>
                <a:cs typeface="Arial" pitchFamily="34" charset="0"/>
              </a:rPr>
              <a:t>διαμορφώνει νέες ευκαιρίες επιχειρηματικής δραστηριότητας</a:t>
            </a:r>
          </a:p>
          <a:p>
            <a:pPr lvl="1"/>
            <a:r>
              <a:rPr lang="el-GR" sz="1800" dirty="0">
                <a:latin typeface="Arial" pitchFamily="34" charset="0"/>
                <a:cs typeface="Arial" pitchFamily="34" charset="0"/>
              </a:rPr>
              <a:t>ελέγχει την περαιτέρω ανάπτυξη τεχνολογικών γνώσεων και ικανοτήτων</a:t>
            </a:r>
          </a:p>
          <a:p>
            <a:endParaRPr lang="el-GR" sz="2000" dirty="0">
              <a:latin typeface="Arial" pitchFamily="34" charset="0"/>
              <a:cs typeface="Arial" pitchFamily="34" charset="0"/>
            </a:endParaRPr>
          </a:p>
          <a:p>
            <a:r>
              <a:rPr lang="el-GR" sz="2000" dirty="0">
                <a:latin typeface="Arial" pitchFamily="34" charset="0"/>
                <a:cs typeface="Arial" pitchFamily="34" charset="0"/>
              </a:rPr>
              <a:t>Στο κλαδικό επίπεδο</a:t>
            </a:r>
          </a:p>
          <a:p>
            <a:pPr lvl="1"/>
            <a:r>
              <a:rPr lang="el-GR" sz="1800" dirty="0">
                <a:latin typeface="Arial" pitchFamily="34" charset="0"/>
                <a:cs typeface="Arial" pitchFamily="34" charset="0"/>
              </a:rPr>
              <a:t>επίδραση στις επιμέρους επιχειρήσεις και στο μεταξύ τους ανταγωνισμό</a:t>
            </a:r>
          </a:p>
          <a:p>
            <a:pPr lvl="1"/>
            <a:r>
              <a:rPr lang="el-GR" sz="1800" dirty="0">
                <a:latin typeface="Arial" pitchFamily="34" charset="0"/>
                <a:cs typeface="Arial" pitchFamily="34" charset="0"/>
              </a:rPr>
              <a:t>επίδραση μέσω των προμηθευτών και αγοραστών</a:t>
            </a:r>
          </a:p>
          <a:p>
            <a:pPr lvl="1"/>
            <a:r>
              <a:rPr lang="el-GR" sz="1800" dirty="0">
                <a:latin typeface="Arial" pitchFamily="34" charset="0"/>
                <a:cs typeface="Arial" pitchFamily="34" charset="0"/>
              </a:rPr>
              <a:t>επίδραση στην ίδια τη δυναμική των κλάδων με δημιουργία νέων ή απαξίωση υπαρχόντων</a:t>
            </a:r>
          </a:p>
          <a:p>
            <a:endParaRPr lang="en-US" sz="2000" dirty="0"/>
          </a:p>
        </p:txBody>
      </p:sp>
      <p:sp>
        <p:nvSpPr>
          <p:cNvPr id="7" name="Slide Number Placeholder 6"/>
          <p:cNvSpPr>
            <a:spLocks noGrp="1"/>
          </p:cNvSpPr>
          <p:nvPr>
            <p:ph type="sldNum" sz="quarter" idx="12"/>
          </p:nvPr>
        </p:nvSpPr>
        <p:spPr/>
        <p:txBody>
          <a:bodyPr>
            <a:normAutofit fontScale="85000" lnSpcReduction="20000"/>
          </a:bodyPr>
          <a:lstStyle/>
          <a:p>
            <a:pPr>
              <a:defRPr/>
            </a:pPr>
            <a:fld id="{562869C7-ACC7-4E5C-B973-71AC8332437D}" type="slidenum">
              <a:rPr lang="en-US" smtClean="0"/>
              <a:t>4</a:t>
            </a:fld>
            <a:endParaRPr lang="en-US" dirty="0"/>
          </a:p>
        </p:txBody>
      </p:sp>
      <p:sp>
        <p:nvSpPr>
          <p:cNvPr id="8" name="Footer Placeholder 3">
            <a:extLst>
              <a:ext uri="{FF2B5EF4-FFF2-40B4-BE49-F238E27FC236}">
                <a16:creationId xmlns:a16="http://schemas.microsoft.com/office/drawing/2014/main" id="{DCBDD34E-339B-42FE-80F3-6D2B62F69ACF}"/>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99933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r>
              <a:rPr lang="el-GR" sz="3600" dirty="0">
                <a:latin typeface="+mn-lt"/>
              </a:rPr>
              <a:t>Τεχνολογία και ανταγωνιστικότητα</a:t>
            </a:r>
            <a:endParaRPr lang="en-US" sz="3600" dirty="0">
              <a:latin typeface="+mn-lt"/>
            </a:endParaRPr>
          </a:p>
        </p:txBody>
      </p:sp>
      <p:sp>
        <p:nvSpPr>
          <p:cNvPr id="3" name="Content Placeholder 2"/>
          <p:cNvSpPr>
            <a:spLocks noGrp="1"/>
          </p:cNvSpPr>
          <p:nvPr>
            <p:ph idx="1"/>
          </p:nvPr>
        </p:nvSpPr>
        <p:spPr>
          <a:xfrm>
            <a:off x="609600" y="1676400"/>
            <a:ext cx="8074025" cy="4265613"/>
          </a:xfrm>
        </p:spPr>
        <p:txBody>
          <a:bodyPr>
            <a:normAutofit lnSpcReduction="10000"/>
          </a:bodyPr>
          <a:lstStyle/>
          <a:p>
            <a:pPr>
              <a:buNone/>
            </a:pPr>
            <a:r>
              <a:rPr lang="el-GR" sz="2000" dirty="0">
                <a:latin typeface="Arial" pitchFamily="34" charset="0"/>
                <a:cs typeface="Arial" pitchFamily="34" charset="0"/>
              </a:rPr>
              <a:t>Από την</a:t>
            </a:r>
          </a:p>
          <a:p>
            <a:r>
              <a:rPr lang="el-GR" sz="2000" dirty="0">
                <a:latin typeface="Arial" pitchFamily="34" charset="0"/>
                <a:cs typeface="Arial" pitchFamily="34" charset="0"/>
              </a:rPr>
              <a:t>Ανταγωνιστικότητα τιμών</a:t>
            </a:r>
            <a:r>
              <a:rPr lang="en-US" sz="2000" dirty="0">
                <a:latin typeface="Arial" pitchFamily="34" charset="0"/>
                <a:cs typeface="Arial" pitchFamily="34" charset="0"/>
              </a:rPr>
              <a:t> </a:t>
            </a:r>
            <a:r>
              <a:rPr lang="el-GR" sz="2000" dirty="0">
                <a:latin typeface="Arial" pitchFamily="34" charset="0"/>
                <a:cs typeface="Arial" pitchFamily="34" charset="0"/>
              </a:rPr>
              <a:t>ή κόστους</a:t>
            </a:r>
          </a:p>
          <a:p>
            <a:pPr>
              <a:buNone/>
            </a:pPr>
            <a:r>
              <a:rPr lang="el-GR" sz="2000" dirty="0">
                <a:latin typeface="Arial" pitchFamily="34" charset="0"/>
                <a:cs typeface="Arial" pitchFamily="34" charset="0"/>
              </a:rPr>
              <a:t>στην</a:t>
            </a:r>
          </a:p>
          <a:p>
            <a:r>
              <a:rPr lang="el-GR" sz="2000" dirty="0">
                <a:latin typeface="Arial" pitchFamily="34" charset="0"/>
                <a:cs typeface="Arial" pitchFamily="34" charset="0"/>
              </a:rPr>
              <a:t>Τεχνολογική ανταγωνιστικότητα</a:t>
            </a:r>
            <a:r>
              <a:rPr lang="en-US" sz="2000" dirty="0">
                <a:latin typeface="Arial" pitchFamily="34" charset="0"/>
                <a:cs typeface="Arial" pitchFamily="34" charset="0"/>
              </a:rPr>
              <a:t> (Schumpeter)</a:t>
            </a:r>
            <a:endParaRPr lang="el-GR" sz="2000" dirty="0">
              <a:latin typeface="Arial" pitchFamily="34" charset="0"/>
              <a:cs typeface="Arial" pitchFamily="34" charset="0"/>
            </a:endParaRPr>
          </a:p>
          <a:p>
            <a:pPr>
              <a:buNone/>
            </a:pPr>
            <a:r>
              <a:rPr lang="el-GR" sz="2000" dirty="0">
                <a:latin typeface="Arial" pitchFamily="34" charset="0"/>
                <a:cs typeface="Arial" pitchFamily="34" charset="0"/>
              </a:rPr>
              <a:t>στην</a:t>
            </a:r>
          </a:p>
          <a:p>
            <a:r>
              <a:rPr lang="el-GR" sz="2000" dirty="0">
                <a:latin typeface="Arial" pitchFamily="34" charset="0"/>
                <a:cs typeface="Arial" pitchFamily="34" charset="0"/>
              </a:rPr>
              <a:t>Ανταγωνιστικότητα ικανοτήτων (</a:t>
            </a:r>
            <a:r>
              <a:rPr lang="en-US" sz="2000" dirty="0">
                <a:latin typeface="Arial" pitchFamily="34" charset="0"/>
                <a:cs typeface="Arial" pitchFamily="34" charset="0"/>
              </a:rPr>
              <a:t>capacity competitiveness)</a:t>
            </a:r>
            <a:r>
              <a:rPr lang="el-GR" sz="2000" dirty="0">
                <a:latin typeface="Arial" pitchFamily="34" charset="0"/>
                <a:cs typeface="Arial" pitchFamily="34" charset="0"/>
              </a:rPr>
              <a:t>: βασίζεται στην ικανότητα αξιοποίησης της τεχνολογίας</a:t>
            </a:r>
            <a:endParaRPr lang="en-US" sz="2000" dirty="0">
              <a:latin typeface="Arial" pitchFamily="34" charset="0"/>
              <a:cs typeface="Arial" pitchFamily="34" charset="0"/>
            </a:endParaRPr>
          </a:p>
          <a:p>
            <a:pPr>
              <a:buNone/>
            </a:pPr>
            <a:r>
              <a:rPr lang="el-GR" sz="2000" dirty="0">
                <a:latin typeface="Arial" pitchFamily="34" charset="0"/>
                <a:cs typeface="Arial" pitchFamily="34" charset="0"/>
              </a:rPr>
              <a:t>και την</a:t>
            </a:r>
            <a:endParaRPr lang="en-US" sz="2000" dirty="0">
              <a:latin typeface="Arial" pitchFamily="34" charset="0"/>
              <a:cs typeface="Arial" pitchFamily="34" charset="0"/>
            </a:endParaRPr>
          </a:p>
          <a:p>
            <a:r>
              <a:rPr lang="el-GR" sz="2000" dirty="0">
                <a:latin typeface="Arial" pitchFamily="34" charset="0"/>
                <a:cs typeface="Arial" pitchFamily="34" charset="0"/>
              </a:rPr>
              <a:t>Ανταγωνιστικότητα ζήτησης</a:t>
            </a:r>
            <a:r>
              <a:rPr lang="en-US" sz="2000" dirty="0">
                <a:latin typeface="Arial" pitchFamily="34" charset="0"/>
                <a:cs typeface="Arial" pitchFamily="34" charset="0"/>
              </a:rPr>
              <a:t> (demand competitiveness)</a:t>
            </a:r>
            <a:r>
              <a:rPr lang="el-GR" sz="2000" dirty="0">
                <a:latin typeface="Arial" pitchFamily="34" charset="0"/>
                <a:cs typeface="Arial" pitchFamily="34" charset="0"/>
              </a:rPr>
              <a:t>: βασίζεται στην ικανότητα μιας χώρας, ενός κλάδου ή μιας επιχείρησης, να αξιοποιεί τις μεταβολές στη διάρθρωση της ζήτησης και να ανταποκρίνεται στις τάσεις της εγχώριας και διεθνούς ζήτησης.</a:t>
            </a:r>
          </a:p>
          <a:p>
            <a:endParaRPr lang="en-US" dirty="0"/>
          </a:p>
        </p:txBody>
      </p:sp>
      <p:sp>
        <p:nvSpPr>
          <p:cNvPr id="7" name="Slide Number Placeholder 6"/>
          <p:cNvSpPr>
            <a:spLocks noGrp="1"/>
          </p:cNvSpPr>
          <p:nvPr>
            <p:ph type="sldNum" sz="quarter" idx="12"/>
          </p:nvPr>
        </p:nvSpPr>
        <p:spPr/>
        <p:txBody>
          <a:bodyPr>
            <a:normAutofit fontScale="85000" lnSpcReduction="20000"/>
          </a:bodyPr>
          <a:lstStyle/>
          <a:p>
            <a:pPr>
              <a:defRPr/>
            </a:pPr>
            <a:fld id="{F371130C-D7F9-4E49-A896-C5AF727E2C95}" type="slidenum">
              <a:rPr lang="en-US" smtClean="0"/>
              <a:t>5</a:t>
            </a:fld>
            <a:endParaRPr lang="en-US" dirty="0"/>
          </a:p>
        </p:txBody>
      </p:sp>
      <p:sp>
        <p:nvSpPr>
          <p:cNvPr id="8" name="Footer Placeholder 3">
            <a:extLst>
              <a:ext uri="{FF2B5EF4-FFF2-40B4-BE49-F238E27FC236}">
                <a16:creationId xmlns:a16="http://schemas.microsoft.com/office/drawing/2014/main" id="{2D1ED32D-35BD-4AFE-AD9F-B2E698095A8C}"/>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40299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Καινοτομία και επιχειρηματικότητα στο περιβάλλον της παγκοσμιοποίησης (1)</a:t>
            </a:r>
            <a:endParaRPr lang="en-US" sz="2800" dirty="0"/>
          </a:p>
        </p:txBody>
      </p:sp>
      <p:sp>
        <p:nvSpPr>
          <p:cNvPr id="3" name="Content Placeholder 2"/>
          <p:cNvSpPr>
            <a:spLocks noGrp="1"/>
          </p:cNvSpPr>
          <p:nvPr>
            <p:ph idx="1"/>
          </p:nvPr>
        </p:nvSpPr>
        <p:spPr>
          <a:xfrm>
            <a:off x="533400" y="1600200"/>
            <a:ext cx="8151812" cy="4114800"/>
          </a:xfrm>
        </p:spPr>
        <p:txBody>
          <a:bodyPr>
            <a:normAutofit/>
          </a:bodyPr>
          <a:lstStyle/>
          <a:p>
            <a:r>
              <a:rPr lang="el-GR" sz="2000" dirty="0">
                <a:latin typeface="Arial" pitchFamily="34" charset="0"/>
                <a:cs typeface="Arial" pitchFamily="34" charset="0"/>
              </a:rPr>
              <a:t>Η παγκόσμια αγορά δημιουργεί ευκαιρίες για ανάπτυξη τεχνολογιών και εξαγωγή προϊόντων και υπηρεσιών (</a:t>
            </a:r>
            <a:r>
              <a:rPr lang="en-US" sz="2000" dirty="0">
                <a:latin typeface="Arial" pitchFamily="34" charset="0"/>
                <a:cs typeface="Arial" pitchFamily="34" charset="0"/>
              </a:rPr>
              <a:t>demand pull effect)</a:t>
            </a:r>
            <a:r>
              <a:rPr lang="el-GR" sz="2000" dirty="0">
                <a:latin typeface="Arial" pitchFamily="34" charset="0"/>
                <a:cs typeface="Arial" pitchFamily="34" charset="0"/>
              </a:rPr>
              <a:t>.</a:t>
            </a:r>
            <a:endParaRPr lang="en-US" sz="2000" dirty="0">
              <a:latin typeface="Arial" pitchFamily="34" charset="0"/>
              <a:cs typeface="Arial" pitchFamily="34" charset="0"/>
            </a:endParaRPr>
          </a:p>
          <a:p>
            <a:r>
              <a:rPr lang="el-GR" sz="2000" dirty="0">
                <a:latin typeface="Arial" pitchFamily="34" charset="0"/>
                <a:cs typeface="Arial" pitchFamily="34" charset="0"/>
              </a:rPr>
              <a:t>Η παγκόσμια αγορά διευρύνει τις δυνατότητες αξιοποίησης υπάρχουσας τεχνολογίας (εισαγωγή κεφαλαιουχικών αγαθών, προϊόντων τεχνολογικής έντασης) αλλά και τις τεχνολογικές ασυμμετρίες. </a:t>
            </a:r>
          </a:p>
          <a:p>
            <a:r>
              <a:rPr lang="el-GR" sz="2000" dirty="0">
                <a:latin typeface="Arial" pitchFamily="34" charset="0"/>
                <a:cs typeface="Arial" pitchFamily="34" charset="0"/>
              </a:rPr>
              <a:t>Οι πολυεθνικές βοήθησαν στη διάχυση της τεχνολογικής αλλαγής.</a:t>
            </a:r>
          </a:p>
          <a:p>
            <a:r>
              <a:rPr lang="el-GR" sz="2000" dirty="0">
                <a:latin typeface="Arial" pitchFamily="34" charset="0"/>
                <a:cs typeface="Arial" pitchFamily="34" charset="0"/>
              </a:rPr>
              <a:t>Εξειδικευμένο ανθρώπινο δυναμικό, τεχνολογικές και ερευνητικές υποδομές, απαιτητικοί χρήστες, επιτρέπουν όλο και περισσότερο την αξιοποίηση των ευκαιριών που δημιουργεί η ζήτηση στο πλαίσιο της παγκοσμιοποίησης.</a:t>
            </a:r>
          </a:p>
        </p:txBody>
      </p:sp>
      <p:sp>
        <p:nvSpPr>
          <p:cNvPr id="7" name="Slide Number Placeholder 6"/>
          <p:cNvSpPr>
            <a:spLocks noGrp="1"/>
          </p:cNvSpPr>
          <p:nvPr>
            <p:ph type="sldNum" sz="quarter" idx="12"/>
          </p:nvPr>
        </p:nvSpPr>
        <p:spPr/>
        <p:txBody>
          <a:bodyPr>
            <a:normAutofit fontScale="85000" lnSpcReduction="20000"/>
          </a:bodyPr>
          <a:lstStyle/>
          <a:p>
            <a:pPr>
              <a:defRPr/>
            </a:pPr>
            <a:fld id="{2B3581FB-0FB2-4C19-8732-B8072121C22F}" type="slidenum">
              <a:rPr lang="en-US" smtClean="0"/>
              <a:t>6</a:t>
            </a:fld>
            <a:endParaRPr lang="en-US" dirty="0"/>
          </a:p>
        </p:txBody>
      </p:sp>
      <p:sp>
        <p:nvSpPr>
          <p:cNvPr id="8" name="Footer Placeholder 3">
            <a:extLst>
              <a:ext uri="{FF2B5EF4-FFF2-40B4-BE49-F238E27FC236}">
                <a16:creationId xmlns:a16="http://schemas.microsoft.com/office/drawing/2014/main" id="{D8B5CD02-4B07-4FDB-B9DF-B22F490EB56E}"/>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425108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Καινοτομία και επιχειρηματικότητα στο περιβάλλον της παγκοσμιοποίησης (2)</a:t>
            </a:r>
            <a:endParaRPr lang="en-US" sz="2800" dirty="0"/>
          </a:p>
        </p:txBody>
      </p:sp>
      <p:sp>
        <p:nvSpPr>
          <p:cNvPr id="3" name="Content Placeholder 2"/>
          <p:cNvSpPr>
            <a:spLocks noGrp="1"/>
          </p:cNvSpPr>
          <p:nvPr>
            <p:ph idx="1"/>
          </p:nvPr>
        </p:nvSpPr>
        <p:spPr/>
        <p:txBody>
          <a:bodyPr/>
          <a:lstStyle/>
          <a:p>
            <a:endParaRPr lang="el-GR" sz="2000" dirty="0"/>
          </a:p>
          <a:p>
            <a:r>
              <a:rPr lang="el-GR" sz="2000" dirty="0">
                <a:latin typeface="Arial" pitchFamily="34" charset="0"/>
                <a:cs typeface="Arial" pitchFamily="34" charset="0"/>
              </a:rPr>
              <a:t>Αλλαγές στον παγκόσμιο καταμερισμό εργασίας με την ανάπτυξη «οριζόντιων» τεχνολογιών (ΤΠΕ, βιοτεχνολογίες) και τη διαμόρφωση νέων αγορών.</a:t>
            </a:r>
          </a:p>
          <a:p>
            <a:r>
              <a:rPr lang="el-GR" sz="2000" dirty="0">
                <a:latin typeface="Arial" pitchFamily="34" charset="0"/>
                <a:cs typeface="Arial" pitchFamily="34" charset="0"/>
              </a:rPr>
              <a:t>Οι ΤΠΕ επιτάχυναν την παγκοσμιοποίηση (ευκολία και ταχύτητα στη διασύνδεση, δικτύωση και επικοινωνία). </a:t>
            </a:r>
          </a:p>
          <a:p>
            <a:r>
              <a:rPr lang="el-GR" sz="2000" dirty="0">
                <a:latin typeface="Arial" pitchFamily="34" charset="0"/>
                <a:cs typeface="Arial" pitchFamily="34" charset="0"/>
              </a:rPr>
              <a:t>Οι ΤΠΕ βοήθησαν στην ανάπτυξη και αυτονόμηση του χρηματοπιστωτικού συστήματος.</a:t>
            </a:r>
          </a:p>
          <a:p>
            <a:endParaRPr lang="en-US" sz="2000" dirty="0"/>
          </a:p>
        </p:txBody>
      </p:sp>
      <p:sp>
        <p:nvSpPr>
          <p:cNvPr id="5" name="Slide Number Placeholder 4"/>
          <p:cNvSpPr>
            <a:spLocks noGrp="1"/>
          </p:cNvSpPr>
          <p:nvPr>
            <p:ph type="sldNum" sz="quarter" idx="12"/>
          </p:nvPr>
        </p:nvSpPr>
        <p:spPr/>
        <p:txBody>
          <a:bodyPr>
            <a:normAutofit fontScale="85000" lnSpcReduction="20000"/>
          </a:bodyPr>
          <a:lstStyle/>
          <a:p>
            <a:fld id="{70D7B4DA-E68D-4818-B934-9A3C2AEB93D9}" type="slidenum">
              <a:rPr lang="el-GR" smtClean="0"/>
              <a:t>7</a:t>
            </a:fld>
            <a:endParaRPr lang="el-GR" dirty="0"/>
          </a:p>
        </p:txBody>
      </p:sp>
      <p:sp>
        <p:nvSpPr>
          <p:cNvPr id="7" name="Footer Placeholder 3">
            <a:extLst>
              <a:ext uri="{FF2B5EF4-FFF2-40B4-BE49-F238E27FC236}">
                <a16:creationId xmlns:a16="http://schemas.microsoft.com/office/drawing/2014/main" id="{64282623-041C-4FDD-BD71-EDCB2FDE50FA}"/>
              </a:ext>
            </a:extLst>
          </p:cNvPr>
          <p:cNvSpPr>
            <a:spLocks noGrp="1"/>
          </p:cNvSpPr>
          <p:nvPr>
            <p:ph type="ftr" sz="quarter" idx="11"/>
          </p:nvPr>
        </p:nvSpPr>
        <p:spPr>
          <a:xfrm>
            <a:off x="152400" y="6294206"/>
            <a:ext cx="55734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Tree>
    <p:extLst>
      <p:ext uri="{BB962C8B-B14F-4D97-AF65-F5344CB8AC3E}">
        <p14:creationId xmlns:p14="http://schemas.microsoft.com/office/powerpoint/2010/main" val="369041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Οι προκλήσεις της ψηφιακής οικονομίας</a:t>
            </a:r>
            <a:endParaRPr lang="en-US" sz="2800" dirty="0"/>
          </a:p>
        </p:txBody>
      </p:sp>
      <p:sp>
        <p:nvSpPr>
          <p:cNvPr id="3" name="Content Placeholder 2"/>
          <p:cNvSpPr>
            <a:spLocks noGrp="1"/>
          </p:cNvSpPr>
          <p:nvPr>
            <p:ph sz="quarter" idx="1"/>
          </p:nvPr>
        </p:nvSpPr>
        <p:spPr/>
        <p:txBody>
          <a:bodyPr>
            <a:normAutofit/>
          </a:bodyPr>
          <a:lstStyle/>
          <a:p>
            <a:r>
              <a:rPr lang="el-GR" sz="1800" dirty="0"/>
              <a:t>Η ασύρματη επικοινωνία βασικό κανάλι επικοινωνίας.</a:t>
            </a:r>
          </a:p>
          <a:p>
            <a:r>
              <a:rPr lang="el-GR" sz="1800" dirty="0"/>
              <a:t>Τα δίκτυα </a:t>
            </a:r>
            <a:r>
              <a:rPr lang="el-GR" sz="1800" dirty="0" err="1"/>
              <a:t>υπερυψηλών</a:t>
            </a:r>
            <a:r>
              <a:rPr lang="el-GR" sz="1800" dirty="0"/>
              <a:t> ταχυτήτων προσφέρουν νέες δυνατότητες επιχειρηματικής δραστηριοποίησης και νέες δυνατότητες διασύνδεσης.</a:t>
            </a:r>
          </a:p>
          <a:p>
            <a:r>
              <a:rPr lang="el-GR" sz="1800" dirty="0"/>
              <a:t>Μετασχηματισμός στον τρόπο που γίνονται οι εμπορικές και οικονομικές συναλλαγές, αλλά και οι καθημερινές λειτουργίες.</a:t>
            </a:r>
          </a:p>
          <a:p>
            <a:r>
              <a:rPr lang="el-GR" sz="1800" dirty="0"/>
              <a:t>Δυνατότητες πρόσβασης μη προνομιούχων σε υπηρεσίες </a:t>
            </a:r>
            <a:r>
              <a:rPr lang="el-GR" sz="1800"/>
              <a:t>και αγαθά.</a:t>
            </a:r>
            <a:endParaRPr lang="en-US" sz="1800" dirty="0"/>
          </a:p>
        </p:txBody>
      </p:sp>
      <p:sp>
        <p:nvSpPr>
          <p:cNvPr id="4" name="Footer Placeholder 3"/>
          <p:cNvSpPr>
            <a:spLocks noGrp="1"/>
          </p:cNvSpPr>
          <p:nvPr>
            <p:ph type="ftr" sz="quarter" idx="11"/>
          </p:nvPr>
        </p:nvSpPr>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normAutofit fontScale="85000" lnSpcReduction="20000"/>
          </a:bodyPr>
          <a:lstStyle/>
          <a:p>
            <a:fld id="{BB42A74C-739B-4854-9B19-B4171A461BEC}" type="slidenum">
              <a:rPr lang="el-GR" smtClean="0"/>
              <a:t>8</a:t>
            </a:fld>
            <a:endParaRPr lang="el-GR" dirty="0"/>
          </a:p>
        </p:txBody>
      </p:sp>
    </p:spTree>
    <p:extLst>
      <p:ext uri="{BB962C8B-B14F-4D97-AF65-F5344CB8AC3E}">
        <p14:creationId xmlns:p14="http://schemas.microsoft.com/office/powerpoint/2010/main" val="183031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Η παγκόσμια αγορά ΤΠΕ (1)</a:t>
            </a:r>
            <a:endParaRPr lang="en-US" sz="2800" dirty="0"/>
          </a:p>
        </p:txBody>
      </p:sp>
      <p:sp>
        <p:nvSpPr>
          <p:cNvPr id="4" name="Footer Placeholder 3"/>
          <p:cNvSpPr>
            <a:spLocks noGrp="1"/>
          </p:cNvSpPr>
          <p:nvPr>
            <p:ph type="ftr" sz="quarter" idx="11"/>
          </p:nvPr>
        </p:nvSpPr>
        <p:spPr>
          <a:xfrm>
            <a:off x="450410" y="6265228"/>
            <a:ext cx="5421083" cy="365125"/>
          </a:xfrm>
        </p:spPr>
        <p:txBody>
          <a:bodyPr/>
          <a:lstStyle/>
          <a:p>
            <a:r>
              <a:rPr lang="el-GR">
                <a:solidFill>
                  <a:srgbClr val="775F55"/>
                </a:solidFill>
              </a:rPr>
              <a:t>Ευάγγελος Σιώκας, Αναπληρωρής Καθηγητής ΔΕΟ</a:t>
            </a:r>
            <a:endParaRPr lang="en-US" dirty="0">
              <a:solidFill>
                <a:srgbClr val="775F55"/>
              </a:solidFill>
            </a:endParaRPr>
          </a:p>
        </p:txBody>
      </p:sp>
      <p:sp>
        <p:nvSpPr>
          <p:cNvPr id="5" name="Slide Number Placeholder 4"/>
          <p:cNvSpPr>
            <a:spLocks noGrp="1"/>
          </p:cNvSpPr>
          <p:nvPr>
            <p:ph type="sldNum" sz="quarter" idx="12"/>
          </p:nvPr>
        </p:nvSpPr>
        <p:spPr/>
        <p:txBody>
          <a:bodyPr>
            <a:normAutofit fontScale="85000" lnSpcReduction="20000"/>
          </a:bodyPr>
          <a:lstStyle/>
          <a:p>
            <a:fld id="{BB42A74C-739B-4854-9B19-B4171A461BEC}" type="slidenum">
              <a:rPr lang="el-GR" smtClean="0"/>
              <a:t>9</a:t>
            </a:fld>
            <a:endParaRPr lang="el-GR" dirty="0"/>
          </a:p>
        </p:txBody>
      </p:sp>
      <p:pic>
        <p:nvPicPr>
          <p:cNvPr id="8" name="Picture 7">
            <a:extLst>
              <a:ext uri="{FF2B5EF4-FFF2-40B4-BE49-F238E27FC236}">
                <a16:creationId xmlns:a16="http://schemas.microsoft.com/office/drawing/2014/main" id="{E59AEF67-8315-4A3C-BF52-4607D7B6D93B}"/>
              </a:ext>
            </a:extLst>
          </p:cNvPr>
          <p:cNvPicPr>
            <a:picLocks noChangeAspect="1"/>
          </p:cNvPicPr>
          <p:nvPr/>
        </p:nvPicPr>
        <p:blipFill rotWithShape="1">
          <a:blip r:embed="rId2"/>
          <a:srcRect l="11667" t="9432" r="59167" b="37323"/>
          <a:stretch/>
        </p:blipFill>
        <p:spPr>
          <a:xfrm>
            <a:off x="457200" y="1676400"/>
            <a:ext cx="7620000" cy="4419600"/>
          </a:xfrm>
          <a:prstGeom prst="rect">
            <a:avLst/>
          </a:prstGeom>
        </p:spPr>
      </p:pic>
    </p:spTree>
    <p:extLst>
      <p:ext uri="{BB962C8B-B14F-4D97-AF65-F5344CB8AC3E}">
        <p14:creationId xmlns:p14="http://schemas.microsoft.com/office/powerpoint/2010/main" val="40667434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1349</TotalTime>
  <Words>1989</Words>
  <Application>Microsoft Office PowerPoint</Application>
  <PresentationFormat>Προβολή στην οθόνη (4:3)</PresentationFormat>
  <Paragraphs>179</Paragraphs>
  <Slides>20</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Calibri</vt:lpstr>
      <vt:lpstr>Times New Roman</vt:lpstr>
      <vt:lpstr>Tw Cen MT</vt:lpstr>
      <vt:lpstr>Wingdings</vt:lpstr>
      <vt:lpstr>Wingdings 2</vt:lpstr>
      <vt:lpstr>Median</vt:lpstr>
      <vt:lpstr>Καινοτομία και Επιχειρηματικότητα</vt:lpstr>
      <vt:lpstr>Περιγραφή και σκοπός του μαθήματος</vt:lpstr>
      <vt:lpstr>Η σημασία της τεχνολογικής αλλαγής στο επίπεδο της εθνικής οικονομίας</vt:lpstr>
      <vt:lpstr>Η σημασία της τεχνολογικής αλλαγής στο επίπεδο της επιχείρησης και του κλάδου</vt:lpstr>
      <vt:lpstr>Τεχνολογία και ανταγωνιστικότητα</vt:lpstr>
      <vt:lpstr>Καινοτομία και επιχειρηματικότητα στο περιβάλλον της παγκοσμιοποίησης (1)</vt:lpstr>
      <vt:lpstr>Καινοτομία και επιχειρηματικότητα στο περιβάλλον της παγκοσμιοποίησης (2)</vt:lpstr>
      <vt:lpstr>Οι προκλήσεις της ψηφιακής οικονομίας</vt:lpstr>
      <vt:lpstr>Η παγκόσμια αγορά ΤΠΕ (1)</vt:lpstr>
      <vt:lpstr>Η παγκόσμια αγορά ΤΠΕ (2)</vt:lpstr>
      <vt:lpstr>Η παγκόσμια αγορά ΤΠΕ (3)</vt:lpstr>
      <vt:lpstr>Οι αναδυόμενες τεχνολογίες και ο ψηφιακός μετασχηματισμός</vt:lpstr>
      <vt:lpstr>Δραστηριότητες του μαθήματος</vt:lpstr>
      <vt:lpstr>Περιεχόμενα μαθήματος (1)</vt:lpstr>
      <vt:lpstr>Περιεχόμενα μαθήματος (2)</vt:lpstr>
      <vt:lpstr>Περιεχόμενα μαθήματος (3)</vt:lpstr>
      <vt:lpstr>Μέθοδος αξιολόγησης</vt:lpstr>
      <vt:lpstr>Στάδια ίδρυσης μιας επιχείρησης</vt:lpstr>
      <vt:lpstr>Εργασία του μαθήματος</vt:lpstr>
      <vt:lpstr>Εκπαιδευτικό υλικό &amp; προτεινόμενη βιβλιογραφία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Καινοτομία και Επιχειρηματικότητα</dc:title>
  <dc:creator>User1</dc:creator>
  <cp:lastModifiedBy>ΒΑΣΙΛΙΚΗ ΚΡΕΜΑΣΤΙΩΤΗ</cp:lastModifiedBy>
  <cp:revision>90</cp:revision>
  <cp:lastPrinted>2020-10-20T13:37:15Z</cp:lastPrinted>
  <dcterms:created xsi:type="dcterms:W3CDTF">2018-10-08T08:51:32Z</dcterms:created>
  <dcterms:modified xsi:type="dcterms:W3CDTF">2026-03-03T08:01:42Z</dcterms:modified>
</cp:coreProperties>
</file>