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36" r:id="rId1"/>
  </p:sldMasterIdLst>
  <p:notesMasterIdLst>
    <p:notesMasterId r:id="rId37"/>
  </p:notesMasterIdLst>
  <p:sldIdLst>
    <p:sldId id="256" r:id="rId2"/>
    <p:sldId id="277" r:id="rId3"/>
    <p:sldId id="278" r:id="rId4"/>
    <p:sldId id="261" r:id="rId5"/>
    <p:sldId id="262" r:id="rId6"/>
    <p:sldId id="263" r:id="rId7"/>
    <p:sldId id="264" r:id="rId8"/>
    <p:sldId id="275" r:id="rId9"/>
    <p:sldId id="265" r:id="rId10"/>
    <p:sldId id="273" r:id="rId11"/>
    <p:sldId id="266" r:id="rId12"/>
    <p:sldId id="267" r:id="rId13"/>
    <p:sldId id="258" r:id="rId14"/>
    <p:sldId id="274" r:id="rId15"/>
    <p:sldId id="270" r:id="rId16"/>
    <p:sldId id="268" r:id="rId17"/>
    <p:sldId id="259" r:id="rId18"/>
    <p:sldId id="271" r:id="rId19"/>
    <p:sldId id="276" r:id="rId20"/>
    <p:sldId id="272" r:id="rId21"/>
    <p:sldId id="280" r:id="rId22"/>
    <p:sldId id="281" r:id="rId23"/>
    <p:sldId id="282" r:id="rId24"/>
    <p:sldId id="283" r:id="rId25"/>
    <p:sldId id="284" r:id="rId26"/>
    <p:sldId id="285" r:id="rId27"/>
    <p:sldId id="286" r:id="rId28"/>
    <p:sldId id="287" r:id="rId29"/>
    <p:sldId id="288" r:id="rId30"/>
    <p:sldId id="289" r:id="rId31"/>
    <p:sldId id="290" r:id="rId32"/>
    <p:sldId id="291" r:id="rId33"/>
    <p:sldId id="292" r:id="rId34"/>
    <p:sldId id="279" r:id="rId35"/>
    <p:sldId id="293"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883" autoAdjust="0"/>
  </p:normalViewPr>
  <p:slideViewPr>
    <p:cSldViewPr>
      <p:cViewPr>
        <p:scale>
          <a:sx n="65" d="100"/>
          <a:sy n="65" d="100"/>
        </p:scale>
        <p:origin x="-1954" y="-298"/>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A99F50A-3146-446E-B5ED-58A036F92EC8}" type="datetimeFigureOut">
              <a:rPr lang="en-US" smtClean="0"/>
              <a:pPr/>
              <a:t>5/20/2025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EA09E46-8705-4B61-B9C8-441DA90A6335}" type="slidenum">
              <a:rPr lang="en-US" smtClean="0"/>
              <a:pPr/>
              <a:t>‹#›</a:t>
            </a:fld>
            <a:endParaRPr lang="en-US"/>
          </a:p>
        </p:txBody>
      </p:sp>
    </p:spTree>
    <p:extLst>
      <p:ext uri="{BB962C8B-B14F-4D97-AF65-F5344CB8AC3E}">
        <p14:creationId xmlns:p14="http://schemas.microsoft.com/office/powerpoint/2010/main" xmlns="" val="21279275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88F9DE42-154C-4434-B09E-F806436E4786}" type="slidenum">
              <a:rPr lang="en-US" smtClean="0"/>
              <a:pPr/>
              <a:t>2</a:t>
            </a:fld>
            <a:endParaRPr lang="en-US"/>
          </a:p>
        </p:txBody>
      </p:sp>
    </p:spTree>
    <p:extLst>
      <p:ext uri="{BB962C8B-B14F-4D97-AF65-F5344CB8AC3E}">
        <p14:creationId xmlns:p14="http://schemas.microsoft.com/office/powerpoint/2010/main" xmlns="" val="41082167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pPr>
              <a:defRPr/>
            </a:pPr>
            <a:fld id="{9D3669F7-437B-4497-A469-BCC5F6EC0D4C}" type="slidenum">
              <a:rPr lang="el-GR" smtClean="0"/>
              <a:pPr>
                <a:defRPr/>
              </a:pPr>
              <a:t>15</a:t>
            </a:fld>
            <a:endParaRPr lang="el-G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pPr>
              <a:defRPr/>
            </a:pPr>
            <a:fld id="{9D3669F7-437B-4497-A469-BCC5F6EC0D4C}" type="slidenum">
              <a:rPr lang="el-GR" smtClean="0"/>
              <a:pPr>
                <a:defRPr/>
              </a:pPr>
              <a:t>16</a:t>
            </a:fld>
            <a:endParaRPr lang="el-G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pPr>
              <a:defRPr/>
            </a:pPr>
            <a:fld id="{9D3669F7-437B-4497-A469-BCC5F6EC0D4C}" type="slidenum">
              <a:rPr lang="el-GR" smtClean="0"/>
              <a:pPr>
                <a:defRPr/>
              </a:pPr>
              <a:t>22</a:t>
            </a:fld>
            <a:endParaRPr lang="el-G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pPr>
              <a:defRPr/>
            </a:pPr>
            <a:fld id="{9D3669F7-437B-4497-A469-BCC5F6EC0D4C}" type="slidenum">
              <a:rPr lang="el-GR" smtClean="0"/>
              <a:pPr>
                <a:defRPr/>
              </a:pPr>
              <a:t>23</a:t>
            </a:fld>
            <a:endParaRPr lang="el-G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pPr>
              <a:defRPr/>
            </a:pPr>
            <a:fld id="{9D3669F7-437B-4497-A469-BCC5F6EC0D4C}" type="slidenum">
              <a:rPr lang="el-GR" smtClean="0"/>
              <a:pPr>
                <a:defRPr/>
              </a:pPr>
              <a:t>24</a:t>
            </a:fld>
            <a:endParaRPr lang="el-G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pPr>
              <a:defRPr/>
            </a:pPr>
            <a:fld id="{9D3669F7-437B-4497-A469-BCC5F6EC0D4C}" type="slidenum">
              <a:rPr lang="el-GR" smtClean="0"/>
              <a:pPr>
                <a:defRPr/>
              </a:pPr>
              <a:t>25</a:t>
            </a:fld>
            <a:endParaRPr lang="el-G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pPr>
              <a:defRPr/>
            </a:pPr>
            <a:fld id="{9D3669F7-437B-4497-A469-BCC5F6EC0D4C}" type="slidenum">
              <a:rPr lang="el-GR" smtClean="0"/>
              <a:pPr>
                <a:defRPr/>
              </a:pPr>
              <a:t>26</a:t>
            </a:fld>
            <a:endParaRPr lang="el-G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pPr>
              <a:defRPr/>
            </a:pPr>
            <a:fld id="{9D3669F7-437B-4497-A469-BCC5F6EC0D4C}" type="slidenum">
              <a:rPr lang="el-GR" smtClean="0"/>
              <a:pPr>
                <a:defRPr/>
              </a:pPr>
              <a:t>27</a:t>
            </a:fld>
            <a:endParaRPr lang="el-G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pPr>
              <a:defRPr/>
            </a:pPr>
            <a:fld id="{9D3669F7-437B-4497-A469-BCC5F6EC0D4C}" type="slidenum">
              <a:rPr lang="el-GR" smtClean="0"/>
              <a:pPr>
                <a:defRPr/>
              </a:pPr>
              <a:t>28</a:t>
            </a:fld>
            <a:endParaRPr lang="el-G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pPr>
              <a:defRPr/>
            </a:pPr>
            <a:fld id="{9D3669F7-437B-4497-A469-BCC5F6EC0D4C}" type="slidenum">
              <a:rPr lang="el-GR" smtClean="0"/>
              <a:pPr>
                <a:defRPr/>
              </a:pPr>
              <a:t>29</a:t>
            </a:fld>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88F9DE42-154C-4434-B09E-F806436E4786}" type="slidenum">
              <a:rPr lang="en-US" smtClean="0"/>
              <a:pPr/>
              <a:t>3</a:t>
            </a:fld>
            <a:endParaRPr lang="en-US"/>
          </a:p>
        </p:txBody>
      </p:sp>
    </p:spTree>
    <p:extLst>
      <p:ext uri="{BB962C8B-B14F-4D97-AF65-F5344CB8AC3E}">
        <p14:creationId xmlns:p14="http://schemas.microsoft.com/office/powerpoint/2010/main" xmlns="" val="410821673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pPr>
              <a:defRPr/>
            </a:pPr>
            <a:fld id="{9D3669F7-437B-4497-A469-BCC5F6EC0D4C}" type="slidenum">
              <a:rPr lang="el-GR" smtClean="0"/>
              <a:pPr>
                <a:defRPr/>
              </a:pPr>
              <a:t>30</a:t>
            </a:fld>
            <a:endParaRPr lang="el-G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pPr>
              <a:defRPr/>
            </a:pPr>
            <a:fld id="{9D3669F7-437B-4497-A469-BCC5F6EC0D4C}" type="slidenum">
              <a:rPr lang="el-GR" smtClean="0"/>
              <a:pPr>
                <a:defRPr/>
              </a:pPr>
              <a:t>31</a:t>
            </a:fld>
            <a:endParaRPr lang="el-G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pPr>
              <a:defRPr/>
            </a:pPr>
            <a:fld id="{9D3669F7-437B-4497-A469-BCC5F6EC0D4C}" type="slidenum">
              <a:rPr lang="el-GR" smtClean="0"/>
              <a:pPr>
                <a:defRPr/>
              </a:pPr>
              <a:t>32</a:t>
            </a:fld>
            <a:endParaRPr lang="el-G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pPr>
              <a:defRPr/>
            </a:pPr>
            <a:fld id="{9D3669F7-437B-4497-A469-BCC5F6EC0D4C}" type="slidenum">
              <a:rPr lang="el-GR" smtClean="0"/>
              <a:pPr>
                <a:defRPr/>
              </a:pPr>
              <a:t>33</a:t>
            </a:fld>
            <a:endParaRPr lang="el-G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pPr>
              <a:defRPr/>
            </a:pPr>
            <a:fld id="{9D3669F7-437B-4497-A469-BCC5F6EC0D4C}" type="slidenum">
              <a:rPr lang="el-GR" smtClean="0"/>
              <a:pPr>
                <a:defRPr/>
              </a:pPr>
              <a:t>35</a:t>
            </a:fld>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pPr>
              <a:defRPr/>
            </a:pPr>
            <a:fld id="{9D3669F7-437B-4497-A469-BCC5F6EC0D4C}" type="slidenum">
              <a:rPr lang="el-GR" smtClean="0"/>
              <a:pPr>
                <a:defRPr/>
              </a:pPr>
              <a:t>4</a:t>
            </a:fld>
            <a:endParaRPr lang="el-G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pPr>
              <a:defRPr/>
            </a:pPr>
            <a:fld id="{9D3669F7-437B-4497-A469-BCC5F6EC0D4C}" type="slidenum">
              <a:rPr lang="el-GR" smtClean="0"/>
              <a:pPr>
                <a:defRPr/>
              </a:pPr>
              <a:t>5</a:t>
            </a:fld>
            <a:endParaRPr lang="el-G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pPr>
              <a:defRPr/>
            </a:pPr>
            <a:fld id="{9D3669F7-437B-4497-A469-BCC5F6EC0D4C}" type="slidenum">
              <a:rPr lang="el-GR" smtClean="0"/>
              <a:pPr>
                <a:defRPr/>
              </a:pPr>
              <a:t>6</a:t>
            </a:fld>
            <a:endParaRPr lang="el-G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pPr>
              <a:defRPr/>
            </a:pPr>
            <a:fld id="{9D3669F7-437B-4497-A469-BCC5F6EC0D4C}" type="slidenum">
              <a:rPr lang="el-GR" smtClean="0"/>
              <a:pPr>
                <a:defRPr/>
              </a:pPr>
              <a:t>7</a:t>
            </a:fld>
            <a:endParaRPr lang="el-G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pPr>
              <a:defRPr/>
            </a:pPr>
            <a:fld id="{9D3669F7-437B-4497-A469-BCC5F6EC0D4C}" type="slidenum">
              <a:rPr lang="el-GR" smtClean="0"/>
              <a:pPr>
                <a:defRPr/>
              </a:pPr>
              <a:t>9</a:t>
            </a:fld>
            <a:endParaRPr lang="el-G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pPr>
              <a:defRPr/>
            </a:pPr>
            <a:fld id="{9D3669F7-437B-4497-A469-BCC5F6EC0D4C}" type="slidenum">
              <a:rPr lang="el-GR" smtClean="0"/>
              <a:pPr>
                <a:defRPr/>
              </a:pPr>
              <a:t>11</a:t>
            </a:fld>
            <a:endParaRPr lang="el-G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pPr>
              <a:defRPr/>
            </a:pPr>
            <a:fld id="{9D3669F7-437B-4497-A469-BCC5F6EC0D4C}" type="slidenum">
              <a:rPr lang="el-GR" smtClean="0"/>
              <a:pPr>
                <a:defRPr/>
              </a:pPr>
              <a:t>12</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r>
              <a:rPr lang="el-GR" smtClean="0"/>
              <a:t>2017-2018 ΠΜΣ Παν. Αιγαίου</a:t>
            </a:r>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BEB7F41A-2E03-4BDD-949B-B1838DB893B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r>
              <a:rPr lang="el-GR" smtClean="0"/>
              <a:t>2017-2018 ΠΜΣ Παν. Αιγαίου</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B7F41A-2E03-4BDD-949B-B1838DB893B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r>
              <a:rPr lang="el-GR" smtClean="0"/>
              <a:t>2017-2018 ΠΜΣ Παν. Αιγαίου</a:t>
            </a:r>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BEB7F41A-2E03-4BDD-949B-B1838DB893B3}"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r>
              <a:rPr lang="el-GR" smtClean="0"/>
              <a:t>2017-2018 ΠΜΣ Παν. Αιγαίου</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EB7F41A-2E03-4BDD-949B-B1838DB893B3}"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r>
              <a:rPr lang="el-GR" smtClean="0"/>
              <a:t>2017-2018 ΠΜΣ Παν. Αιγαίου</a:t>
            </a:r>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EB7F41A-2E03-4BDD-949B-B1838DB893B3}"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r>
              <a:rPr lang="el-GR" smtClean="0"/>
              <a:t>2017-2018 ΠΜΣ Παν. Αιγαίου</a:t>
            </a:r>
            <a:endParaRPr lang="en-US"/>
          </a:p>
        </p:txBody>
      </p:sp>
      <p:sp>
        <p:nvSpPr>
          <p:cNvPr id="10" name="Slide Number Placeholder 9"/>
          <p:cNvSpPr>
            <a:spLocks noGrp="1"/>
          </p:cNvSpPr>
          <p:nvPr>
            <p:ph type="sldNum" sz="quarter" idx="16"/>
          </p:nvPr>
        </p:nvSpPr>
        <p:spPr/>
        <p:txBody>
          <a:bodyPr rtlCol="0"/>
          <a:lstStyle/>
          <a:p>
            <a:fld id="{BEB7F41A-2E03-4BDD-949B-B1838DB893B3}"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r>
              <a:rPr lang="el-GR" smtClean="0"/>
              <a:t>2017-2018 ΠΜΣ Παν. Αιγαίου</a:t>
            </a:r>
            <a:endParaRPr lang="en-US"/>
          </a:p>
        </p:txBody>
      </p:sp>
      <p:sp>
        <p:nvSpPr>
          <p:cNvPr id="12" name="Slide Number Placeholder 11"/>
          <p:cNvSpPr>
            <a:spLocks noGrp="1"/>
          </p:cNvSpPr>
          <p:nvPr>
            <p:ph type="sldNum" sz="quarter" idx="16"/>
          </p:nvPr>
        </p:nvSpPr>
        <p:spPr/>
        <p:txBody>
          <a:bodyPr rtlCol="0"/>
          <a:lstStyle/>
          <a:p>
            <a:fld id="{BEB7F41A-2E03-4BDD-949B-B1838DB893B3}"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r>
              <a:rPr lang="el-GR" smtClean="0"/>
              <a:t>2017-2018 ΠΜΣ Παν. Αιγαίου</a:t>
            </a:r>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EB7F41A-2E03-4BDD-949B-B1838DB893B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l-GR" smtClean="0"/>
              <a:t>2017-2018 ΠΜΣ Παν. Αιγαίου</a:t>
            </a:r>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BEB7F41A-2E03-4BDD-949B-B1838DB893B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r>
              <a:rPr lang="el-GR" smtClean="0"/>
              <a:t>2017-2018 ΠΜΣ Παν. Αιγαίου</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EB7F41A-2E03-4BDD-949B-B1838DB893B3}"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r>
              <a:rPr lang="el-GR" smtClean="0"/>
              <a:t>2017-2018 ΠΜΣ Παν. Αιγαίου</a:t>
            </a:r>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BEB7F41A-2E03-4BDD-949B-B1838DB893B3}"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r>
              <a:rPr lang="el-GR" smtClean="0"/>
              <a:t>2017-2018 ΠΜΣ Παν. Αιγαίου</a:t>
            </a:r>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EB7F41A-2E03-4BDD-949B-B1838DB893B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5.emf"/></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p:txBody>
          <a:bodyPr>
            <a:normAutofit fontScale="85000" lnSpcReduction="20000"/>
          </a:bodyPr>
          <a:lstStyle/>
          <a:p>
            <a:r>
              <a:rPr lang="el-GR" sz="3200" spc="-5" dirty="0">
                <a:solidFill>
                  <a:srgbClr val="585858"/>
                </a:solidFill>
                <a:latin typeface="Calibri" pitchFamily="34" charset="0"/>
                <a:cs typeface="Century Gothic"/>
              </a:rPr>
              <a:t>Χρηματοοικονομικό πλάνο</a:t>
            </a:r>
            <a:endParaRPr lang="el-GR" sz="3200" dirty="0">
              <a:latin typeface="Calibri" pitchFamily="34" charset="0"/>
              <a:cs typeface="Century Gothic"/>
            </a:endParaRPr>
          </a:p>
          <a:p>
            <a:endParaRPr lang="el-GR" dirty="0"/>
          </a:p>
          <a:p>
            <a:endParaRPr lang="el-GR" dirty="0"/>
          </a:p>
          <a:p>
            <a:r>
              <a:rPr lang="el-GR" dirty="0"/>
              <a:t>Δρ </a:t>
            </a:r>
            <a:r>
              <a:rPr lang="el-GR" dirty="0" err="1"/>
              <a:t>Εύαγγελος</a:t>
            </a:r>
            <a:r>
              <a:rPr lang="el-GR" dirty="0"/>
              <a:t> </a:t>
            </a:r>
            <a:r>
              <a:rPr lang="el-GR" dirty="0" err="1" smtClean="0"/>
              <a:t>Σιώκας</a:t>
            </a:r>
            <a:r>
              <a:rPr lang="en-AU" dirty="0" smtClean="0"/>
              <a:t> </a:t>
            </a:r>
            <a:r>
              <a:rPr lang="el-GR" dirty="0" smtClean="0"/>
              <a:t>Αναπληρωτής Καθηγητής ΠΑΠΕΛ</a:t>
            </a:r>
            <a:endParaRPr lang="el-GR" dirty="0"/>
          </a:p>
          <a:p>
            <a:endParaRPr lang="en-US" dirty="0"/>
          </a:p>
        </p:txBody>
      </p:sp>
      <p:sp>
        <p:nvSpPr>
          <p:cNvPr id="4" name="Title 3"/>
          <p:cNvSpPr>
            <a:spLocks noGrp="1"/>
          </p:cNvSpPr>
          <p:nvPr>
            <p:ph type="title"/>
          </p:nvPr>
        </p:nvSpPr>
        <p:spPr/>
        <p:txBody>
          <a:bodyPr>
            <a:normAutofit fontScale="90000"/>
          </a:bodyPr>
          <a:lstStyle/>
          <a:p>
            <a:r>
              <a:rPr lang="el-GR" dirty="0"/>
              <a:t>Καινοτομία και Επιχειρηματικότητα</a:t>
            </a:r>
            <a:endParaRPr lang="en-US" dirty="0"/>
          </a:p>
        </p:txBody>
      </p:sp>
      <p:sp>
        <p:nvSpPr>
          <p:cNvPr id="6" name="Slide Number Placeholder 5"/>
          <p:cNvSpPr>
            <a:spLocks noGrp="1"/>
          </p:cNvSpPr>
          <p:nvPr>
            <p:ph type="sldNum" sz="quarter" idx="11"/>
          </p:nvPr>
        </p:nvSpPr>
        <p:spPr/>
        <p:txBody>
          <a:bodyPr/>
          <a:lstStyle/>
          <a:p>
            <a:r>
              <a:rPr lang="el-GR" dirty="0" smtClean="0"/>
              <a:t>1</a:t>
            </a:r>
            <a:endParaRPr lang="en-US" dirty="0"/>
          </a:p>
        </p:txBody>
      </p:sp>
    </p:spTree>
    <p:extLst>
      <p:ext uri="{BB962C8B-B14F-4D97-AF65-F5344CB8AC3E}">
        <p14:creationId xmlns:p14="http://schemas.microsoft.com/office/powerpoint/2010/main" xmlns="" val="4181138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2800" dirty="0">
                <a:solidFill>
                  <a:srgbClr val="775F55"/>
                </a:solidFill>
              </a:rPr>
              <a:t>Παράδειγμα ισολογισμού</a:t>
            </a: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BEB7F41A-2E03-4BDD-949B-B1838DB893B3}" type="slidenum">
              <a:rPr lang="en-US" smtClean="0"/>
              <a:pPr/>
              <a:t>10</a:t>
            </a:fld>
            <a:endParaRPr lang="en-US"/>
          </a:p>
        </p:txBody>
      </p:sp>
      <p:graphicFrame>
        <p:nvGraphicFramePr>
          <p:cNvPr id="6" name="Table 5"/>
          <p:cNvGraphicFramePr>
            <a:graphicFrameLocks noGrp="1"/>
          </p:cNvGraphicFramePr>
          <p:nvPr>
            <p:extLst>
              <p:ext uri="{D42A27DB-BD31-4B8C-83A1-F6EECF244321}">
                <p14:modId xmlns:p14="http://schemas.microsoft.com/office/powerpoint/2010/main" xmlns="" val="1279188567"/>
              </p:ext>
            </p:extLst>
          </p:nvPr>
        </p:nvGraphicFramePr>
        <p:xfrm>
          <a:off x="228600" y="1752599"/>
          <a:ext cx="7951273" cy="4419600"/>
        </p:xfrm>
        <a:graphic>
          <a:graphicData uri="http://schemas.openxmlformats.org/drawingml/2006/table">
            <a:tbl>
              <a:tblPr>
                <a:tableStyleId>{5C22544A-7EE6-4342-B048-85BDC9FD1C3A}</a:tableStyleId>
              </a:tblPr>
              <a:tblGrid>
                <a:gridCol w="2286000">
                  <a:extLst>
                    <a:ext uri="{9D8B030D-6E8A-4147-A177-3AD203B41FA5}">
                      <a16:colId xmlns:a16="http://schemas.microsoft.com/office/drawing/2014/main" xmlns="" val="20000"/>
                    </a:ext>
                  </a:extLst>
                </a:gridCol>
                <a:gridCol w="609600">
                  <a:extLst>
                    <a:ext uri="{9D8B030D-6E8A-4147-A177-3AD203B41FA5}">
                      <a16:colId xmlns:a16="http://schemas.microsoft.com/office/drawing/2014/main" xmlns="" val="20001"/>
                    </a:ext>
                  </a:extLst>
                </a:gridCol>
                <a:gridCol w="533400">
                  <a:extLst>
                    <a:ext uri="{9D8B030D-6E8A-4147-A177-3AD203B41FA5}">
                      <a16:colId xmlns:a16="http://schemas.microsoft.com/office/drawing/2014/main" xmlns="" val="20002"/>
                    </a:ext>
                  </a:extLst>
                </a:gridCol>
                <a:gridCol w="533400">
                  <a:extLst>
                    <a:ext uri="{9D8B030D-6E8A-4147-A177-3AD203B41FA5}">
                      <a16:colId xmlns:a16="http://schemas.microsoft.com/office/drawing/2014/main" xmlns="" val="20003"/>
                    </a:ext>
                  </a:extLst>
                </a:gridCol>
                <a:gridCol w="47370">
                  <a:extLst>
                    <a:ext uri="{9D8B030D-6E8A-4147-A177-3AD203B41FA5}">
                      <a16:colId xmlns:a16="http://schemas.microsoft.com/office/drawing/2014/main" xmlns="" val="20004"/>
                    </a:ext>
                  </a:extLst>
                </a:gridCol>
                <a:gridCol w="2229940">
                  <a:extLst>
                    <a:ext uri="{9D8B030D-6E8A-4147-A177-3AD203B41FA5}">
                      <a16:colId xmlns:a16="http://schemas.microsoft.com/office/drawing/2014/main" xmlns="" val="20005"/>
                    </a:ext>
                  </a:extLst>
                </a:gridCol>
                <a:gridCol w="570521">
                  <a:extLst>
                    <a:ext uri="{9D8B030D-6E8A-4147-A177-3AD203B41FA5}">
                      <a16:colId xmlns:a16="http://schemas.microsoft.com/office/drawing/2014/main" xmlns="" val="20006"/>
                    </a:ext>
                  </a:extLst>
                </a:gridCol>
                <a:gridCol w="570521">
                  <a:extLst>
                    <a:ext uri="{9D8B030D-6E8A-4147-A177-3AD203B41FA5}">
                      <a16:colId xmlns:a16="http://schemas.microsoft.com/office/drawing/2014/main" xmlns="" val="20007"/>
                    </a:ext>
                  </a:extLst>
                </a:gridCol>
                <a:gridCol w="570521">
                  <a:extLst>
                    <a:ext uri="{9D8B030D-6E8A-4147-A177-3AD203B41FA5}">
                      <a16:colId xmlns:a16="http://schemas.microsoft.com/office/drawing/2014/main" xmlns="" val="20008"/>
                    </a:ext>
                  </a:extLst>
                </a:gridCol>
              </a:tblGrid>
              <a:tr h="184150">
                <a:tc>
                  <a:txBody>
                    <a:bodyPr/>
                    <a:lstStyle/>
                    <a:p>
                      <a:pPr algn="l" fontAlgn="b"/>
                      <a:r>
                        <a:rPr lang="en-US" sz="800" b="1" u="none" strike="noStrike" dirty="0">
                          <a:effectLst/>
                        </a:rPr>
                        <a:t>3M </a:t>
                      </a:r>
                      <a:r>
                        <a:rPr lang="el-GR" sz="800" b="1" u="none" strike="noStrike" dirty="0">
                          <a:effectLst/>
                        </a:rPr>
                        <a:t>ΕΛΛΑΣ ΜΟΝΟΠΡΟΣΩΠΗ Ε.Π.Ε.</a:t>
                      </a:r>
                      <a:endParaRPr lang="el-GR" sz="800" b="1" i="0" u="none" strike="noStrike" dirty="0">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l" fontAlgn="b"/>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l" fontAlgn="b"/>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l" fontAlgn="b"/>
                      <a:r>
                        <a:rPr lang="en-US" sz="800" u="none" strike="noStrike" dirty="0">
                          <a:effectLst/>
                        </a:rPr>
                        <a:t> </a:t>
                      </a:r>
                      <a:endParaRPr lang="en-US" sz="800" b="0" i="0" u="none" strike="noStrike" dirty="0">
                        <a:solidFill>
                          <a:srgbClr val="000000"/>
                        </a:solidFill>
                        <a:effectLst/>
                        <a:latin typeface="Verdana"/>
                      </a:endParaRPr>
                    </a:p>
                  </a:txBody>
                  <a:tcPr marL="7810" marR="7810" marT="7810" marB="0" anchor="b">
                    <a:lnR w="12700" cap="flat" cmpd="sng" algn="ctr">
                      <a:solidFill>
                        <a:schemeClr val="accent2">
                          <a:lumMod val="75000"/>
                        </a:schemeClr>
                      </a:solidFill>
                      <a:prstDash val="solid"/>
                      <a:round/>
                      <a:headEnd type="none" w="med" len="med"/>
                      <a:tailEnd type="none" w="med" len="med"/>
                    </a:lnR>
                    <a:solidFill>
                      <a:schemeClr val="accent3">
                        <a:lumMod val="60000"/>
                        <a:lumOff val="40000"/>
                      </a:schemeClr>
                    </a:solidFill>
                  </a:tcPr>
                </a:tc>
                <a:tc>
                  <a:txBody>
                    <a:bodyPr/>
                    <a:lstStyle/>
                    <a:p>
                      <a:pPr algn="l" fontAlgn="b"/>
                      <a:endParaRPr lang="en-US" sz="800" b="0" i="0" u="none" strike="noStrike">
                        <a:solidFill>
                          <a:srgbClr val="000000"/>
                        </a:solidFill>
                        <a:effectLst/>
                        <a:latin typeface="Calibri"/>
                      </a:endParaRPr>
                    </a:p>
                  </a:txBody>
                  <a:tcPr marL="7810" marR="7810" marT="7810" marB="0" anchor="b">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solidFill>
                      <a:schemeClr val="accent3">
                        <a:lumMod val="60000"/>
                        <a:lumOff val="40000"/>
                      </a:schemeClr>
                    </a:solidFill>
                  </a:tcPr>
                </a:tc>
                <a:tc>
                  <a:txBody>
                    <a:bodyPr/>
                    <a:lstStyle/>
                    <a:p>
                      <a:pPr algn="l" fontAlgn="b"/>
                      <a:endParaRPr lang="en-US" sz="800" b="0" i="0" u="none" strike="noStrike">
                        <a:solidFill>
                          <a:srgbClr val="000000"/>
                        </a:solidFill>
                        <a:effectLst/>
                        <a:latin typeface="Calibri"/>
                      </a:endParaRPr>
                    </a:p>
                  </a:txBody>
                  <a:tcPr marL="7810" marR="7810" marT="7810" marB="0" anchor="b">
                    <a:lnL w="12700" cap="flat" cmpd="sng" algn="ctr">
                      <a:solidFill>
                        <a:schemeClr val="accent2">
                          <a:lumMod val="75000"/>
                        </a:schemeClr>
                      </a:solidFill>
                      <a:prstDash val="solid"/>
                      <a:round/>
                      <a:headEnd type="none" w="med" len="med"/>
                      <a:tailEnd type="none" w="med" len="med"/>
                    </a:lnL>
                    <a:solidFill>
                      <a:schemeClr val="accent3">
                        <a:lumMod val="60000"/>
                        <a:lumOff val="40000"/>
                      </a:schemeClr>
                    </a:solidFill>
                  </a:tcPr>
                </a:tc>
                <a:tc>
                  <a:txBody>
                    <a:bodyPr/>
                    <a:lstStyle/>
                    <a:p>
                      <a:pPr algn="l" fontAlgn="b"/>
                      <a:endParaRPr lang="en-US" sz="800" b="0" i="0" u="none" strike="noStrike">
                        <a:solidFill>
                          <a:srgbClr val="000000"/>
                        </a:solidFill>
                        <a:effectLst/>
                        <a:latin typeface="Calibri"/>
                      </a:endParaRPr>
                    </a:p>
                  </a:txBody>
                  <a:tcPr marL="7810" marR="7810" marT="7810" marB="0" anchor="b">
                    <a:solidFill>
                      <a:schemeClr val="accent3">
                        <a:lumMod val="60000"/>
                        <a:lumOff val="40000"/>
                      </a:schemeClr>
                    </a:solidFill>
                  </a:tcPr>
                </a:tc>
                <a:tc>
                  <a:txBody>
                    <a:bodyPr/>
                    <a:lstStyle/>
                    <a:p>
                      <a:pPr algn="l" fontAlgn="b"/>
                      <a:endParaRPr lang="en-US" sz="800" b="0" i="0" u="none" strike="noStrike">
                        <a:solidFill>
                          <a:srgbClr val="000000"/>
                        </a:solidFill>
                        <a:effectLst/>
                        <a:latin typeface="Calibri"/>
                      </a:endParaRPr>
                    </a:p>
                  </a:txBody>
                  <a:tcPr marL="7810" marR="7810" marT="7810" marB="0" anchor="b">
                    <a:solidFill>
                      <a:schemeClr val="accent3">
                        <a:lumMod val="60000"/>
                        <a:lumOff val="40000"/>
                      </a:schemeClr>
                    </a:solidFill>
                  </a:tcPr>
                </a:tc>
                <a:tc>
                  <a:txBody>
                    <a:bodyPr/>
                    <a:lstStyle/>
                    <a:p>
                      <a:pPr algn="l" fontAlgn="b"/>
                      <a:endParaRPr lang="en-US" sz="800" b="0" i="0" u="none" strike="noStrike">
                        <a:solidFill>
                          <a:srgbClr val="000000"/>
                        </a:solidFill>
                        <a:effectLst/>
                        <a:latin typeface="Calibri"/>
                      </a:endParaRPr>
                    </a:p>
                  </a:txBody>
                  <a:tcPr marL="7810" marR="7810" marT="7810" marB="0" anchor="b">
                    <a:solidFill>
                      <a:schemeClr val="accent3">
                        <a:lumMod val="60000"/>
                        <a:lumOff val="40000"/>
                      </a:schemeClr>
                    </a:solidFill>
                  </a:tcPr>
                </a:tc>
                <a:extLst>
                  <a:ext uri="{0D108BD9-81ED-4DB2-BD59-A6C34878D82A}">
                    <a16:rowId xmlns:a16="http://schemas.microsoft.com/office/drawing/2014/main" xmlns="" val="10000"/>
                  </a:ext>
                </a:extLst>
              </a:tr>
              <a:tr h="184150">
                <a:tc>
                  <a:txBody>
                    <a:bodyPr/>
                    <a:lstStyle/>
                    <a:p>
                      <a:pPr algn="l" fontAlgn="b"/>
                      <a:r>
                        <a:rPr lang="el-GR" sz="800" u="none" strike="noStrike">
                          <a:effectLst/>
                        </a:rPr>
                        <a:t>ΤΑ ΠΟΣΑ ΣΕ €</a:t>
                      </a:r>
                      <a:endParaRPr lang="el-GR"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 </a:t>
                      </a:r>
                      <a:endParaRPr lang="en-US" sz="800" b="0" i="0" u="none" strike="noStrike">
                        <a:solidFill>
                          <a:srgbClr val="000000"/>
                        </a:solidFill>
                        <a:effectLst/>
                        <a:latin typeface="Verdana"/>
                      </a:endParaRPr>
                    </a:p>
                  </a:txBody>
                  <a:tcPr marL="7810" marR="7810" marT="7810" marB="0" anchor="b">
                    <a:lnR w="12700" cap="flat" cmpd="sng" algn="ctr">
                      <a:solidFill>
                        <a:schemeClr val="accent2">
                          <a:lumMod val="75000"/>
                        </a:schemeClr>
                      </a:solidFill>
                      <a:prstDash val="solid"/>
                      <a:round/>
                      <a:headEnd type="none" w="med" len="med"/>
                      <a:tailEnd type="none" w="med" len="med"/>
                    </a:lnR>
                    <a:solidFill>
                      <a:schemeClr val="accent3">
                        <a:lumMod val="60000"/>
                        <a:lumOff val="40000"/>
                      </a:schemeClr>
                    </a:solidFill>
                  </a:tcPr>
                </a:tc>
                <a:tc>
                  <a:txBody>
                    <a:bodyPr/>
                    <a:lstStyle/>
                    <a:p>
                      <a:pPr algn="l" fontAlgn="b"/>
                      <a:endParaRPr lang="en-US" sz="800" b="0" i="0" u="none" strike="noStrike">
                        <a:solidFill>
                          <a:srgbClr val="000000"/>
                        </a:solidFill>
                        <a:effectLst/>
                        <a:latin typeface="Calibri"/>
                      </a:endParaRPr>
                    </a:p>
                  </a:txBody>
                  <a:tcPr marL="7810" marR="7810" marT="7810" marB="0" anchor="b">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solidFill>
                      <a:schemeClr val="accent3">
                        <a:lumMod val="60000"/>
                        <a:lumOff val="40000"/>
                      </a:schemeClr>
                    </a:solidFill>
                  </a:tcPr>
                </a:tc>
                <a:tc>
                  <a:txBody>
                    <a:bodyPr/>
                    <a:lstStyle/>
                    <a:p>
                      <a:pPr algn="l" fontAlgn="b"/>
                      <a:endParaRPr lang="en-US" sz="800" b="0" i="0" u="none" strike="noStrike">
                        <a:solidFill>
                          <a:srgbClr val="000000"/>
                        </a:solidFill>
                        <a:effectLst/>
                        <a:latin typeface="Calibri"/>
                      </a:endParaRPr>
                    </a:p>
                  </a:txBody>
                  <a:tcPr marL="7810" marR="7810" marT="7810" marB="0" anchor="b">
                    <a:lnL w="12700" cap="flat" cmpd="sng" algn="ctr">
                      <a:solidFill>
                        <a:schemeClr val="accent2">
                          <a:lumMod val="75000"/>
                        </a:schemeClr>
                      </a:solidFill>
                      <a:prstDash val="solid"/>
                      <a:round/>
                      <a:headEnd type="none" w="med" len="med"/>
                      <a:tailEnd type="none" w="med" len="med"/>
                    </a:lnL>
                    <a:solidFill>
                      <a:schemeClr val="accent3">
                        <a:lumMod val="60000"/>
                        <a:lumOff val="40000"/>
                      </a:schemeClr>
                    </a:solidFill>
                  </a:tcPr>
                </a:tc>
                <a:tc>
                  <a:txBody>
                    <a:bodyPr/>
                    <a:lstStyle/>
                    <a:p>
                      <a:pPr algn="l" fontAlgn="b"/>
                      <a:endParaRPr lang="en-US" sz="800" b="0" i="0" u="none" strike="noStrike">
                        <a:solidFill>
                          <a:srgbClr val="000000"/>
                        </a:solidFill>
                        <a:effectLst/>
                        <a:latin typeface="Calibri"/>
                      </a:endParaRPr>
                    </a:p>
                  </a:txBody>
                  <a:tcPr marL="7810" marR="7810" marT="7810" marB="0" anchor="b">
                    <a:solidFill>
                      <a:schemeClr val="accent3">
                        <a:lumMod val="60000"/>
                        <a:lumOff val="40000"/>
                      </a:schemeClr>
                    </a:solidFill>
                  </a:tcPr>
                </a:tc>
                <a:tc>
                  <a:txBody>
                    <a:bodyPr/>
                    <a:lstStyle/>
                    <a:p>
                      <a:pPr algn="l" fontAlgn="b"/>
                      <a:endParaRPr lang="en-US" sz="800" b="0" i="0" u="none" strike="noStrike">
                        <a:solidFill>
                          <a:srgbClr val="000000"/>
                        </a:solidFill>
                        <a:effectLst/>
                        <a:latin typeface="Calibri"/>
                      </a:endParaRPr>
                    </a:p>
                  </a:txBody>
                  <a:tcPr marL="7810" marR="7810" marT="7810" marB="0" anchor="b">
                    <a:solidFill>
                      <a:schemeClr val="accent3">
                        <a:lumMod val="60000"/>
                        <a:lumOff val="40000"/>
                      </a:schemeClr>
                    </a:solidFill>
                  </a:tcPr>
                </a:tc>
                <a:tc>
                  <a:txBody>
                    <a:bodyPr/>
                    <a:lstStyle/>
                    <a:p>
                      <a:pPr algn="l" fontAlgn="b"/>
                      <a:endParaRPr lang="en-US" sz="800" b="0" i="0" u="none" strike="noStrike">
                        <a:solidFill>
                          <a:srgbClr val="000000"/>
                        </a:solidFill>
                        <a:effectLst/>
                        <a:latin typeface="Calibri"/>
                      </a:endParaRPr>
                    </a:p>
                  </a:txBody>
                  <a:tcPr marL="7810" marR="7810" marT="7810" marB="0" anchor="b">
                    <a:solidFill>
                      <a:schemeClr val="accent3">
                        <a:lumMod val="60000"/>
                        <a:lumOff val="40000"/>
                      </a:schemeClr>
                    </a:solidFill>
                  </a:tcPr>
                </a:tc>
                <a:extLst>
                  <a:ext uri="{0D108BD9-81ED-4DB2-BD59-A6C34878D82A}">
                    <a16:rowId xmlns:a16="http://schemas.microsoft.com/office/drawing/2014/main" xmlns="" val="10001"/>
                  </a:ext>
                </a:extLst>
              </a:tr>
              <a:tr h="184150">
                <a:tc>
                  <a:txBody>
                    <a:bodyPr/>
                    <a:lstStyle/>
                    <a:p>
                      <a:pPr algn="l" fontAlgn="b"/>
                      <a:r>
                        <a:rPr lang="el-GR" sz="800" b="1" u="none" strike="noStrike" dirty="0">
                          <a:effectLst/>
                        </a:rPr>
                        <a:t>ΕΝΕΡΓΗΤΙΚΟ</a:t>
                      </a:r>
                      <a:endParaRPr lang="el-GR" sz="800" b="1" i="0" u="none" strike="noStrike" dirty="0">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b="1" u="none" strike="noStrike" dirty="0">
                          <a:effectLst/>
                        </a:rPr>
                        <a:t>31/12/2008</a:t>
                      </a:r>
                      <a:endParaRPr lang="en-US" sz="800" b="1" i="0" u="none" strike="noStrike" dirty="0">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b="1" u="none" strike="noStrike" dirty="0">
                          <a:effectLst/>
                        </a:rPr>
                        <a:t>31/12/2009</a:t>
                      </a:r>
                      <a:endParaRPr lang="en-US" sz="800" b="1" i="0" u="none" strike="noStrike" dirty="0">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b="1" u="none" strike="noStrike" dirty="0">
                          <a:effectLst/>
                        </a:rPr>
                        <a:t>31/12/2010</a:t>
                      </a:r>
                      <a:endParaRPr lang="en-US" sz="800" b="1" i="0" u="none" strike="noStrike" dirty="0">
                        <a:solidFill>
                          <a:srgbClr val="000000"/>
                        </a:solidFill>
                        <a:effectLst/>
                        <a:latin typeface="Verdana"/>
                      </a:endParaRPr>
                    </a:p>
                  </a:txBody>
                  <a:tcPr marL="7810" marR="7810" marT="7810" marB="0" anchor="b">
                    <a:lnR w="12700" cap="flat" cmpd="sng" algn="ctr">
                      <a:solidFill>
                        <a:schemeClr val="accent2">
                          <a:lumMod val="75000"/>
                        </a:schemeClr>
                      </a:solidFill>
                      <a:prstDash val="solid"/>
                      <a:round/>
                      <a:headEnd type="none" w="med" len="med"/>
                      <a:tailEnd type="none" w="med" len="med"/>
                    </a:lnR>
                    <a:solidFill>
                      <a:schemeClr val="accent3">
                        <a:lumMod val="60000"/>
                        <a:lumOff val="40000"/>
                      </a:schemeClr>
                    </a:solidFill>
                  </a:tcPr>
                </a:tc>
                <a:tc>
                  <a:txBody>
                    <a:bodyPr/>
                    <a:lstStyle/>
                    <a:p>
                      <a:pPr algn="l" fontAlgn="b"/>
                      <a:endParaRPr lang="el-GR" sz="800" b="1" i="0" u="none" strike="noStrike" dirty="0">
                        <a:solidFill>
                          <a:srgbClr val="000000"/>
                        </a:solidFill>
                        <a:effectLst/>
                        <a:latin typeface="Verdana"/>
                      </a:endParaRPr>
                    </a:p>
                  </a:txBody>
                  <a:tcPr marL="7810" marR="7810" marT="7810" marB="0" anchor="b">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solidFill>
                      <a:schemeClr val="accent3">
                        <a:lumMod val="60000"/>
                        <a:lumOff val="40000"/>
                      </a:schemeClr>
                    </a:solidFill>
                  </a:tcPr>
                </a:tc>
                <a:tc>
                  <a:txBody>
                    <a:bodyPr/>
                    <a:lstStyle/>
                    <a:p>
                      <a:pPr algn="l" fontAlgn="b"/>
                      <a:r>
                        <a:rPr lang="el-GR" sz="800" b="1" u="none" strike="noStrike" dirty="0">
                          <a:effectLst/>
                        </a:rPr>
                        <a:t>ΠΑΘΗΤΙΚΟ</a:t>
                      </a:r>
                      <a:endParaRPr lang="el-GR" sz="800" b="1" i="0" u="none" strike="noStrike" dirty="0">
                        <a:solidFill>
                          <a:srgbClr val="000000"/>
                        </a:solidFill>
                        <a:effectLst/>
                        <a:latin typeface="Verdana"/>
                      </a:endParaRPr>
                    </a:p>
                  </a:txBody>
                  <a:tcPr marL="7810" marR="7810" marT="7810" marB="0" anchor="b">
                    <a:lnL w="12700" cap="flat" cmpd="sng" algn="ctr">
                      <a:solidFill>
                        <a:schemeClr val="accent2">
                          <a:lumMod val="75000"/>
                        </a:schemeClr>
                      </a:solidFill>
                      <a:prstDash val="solid"/>
                      <a:round/>
                      <a:headEnd type="none" w="med" len="med"/>
                      <a:tailEnd type="none" w="med" len="med"/>
                    </a:lnL>
                    <a:solidFill>
                      <a:schemeClr val="accent3">
                        <a:lumMod val="60000"/>
                        <a:lumOff val="40000"/>
                      </a:schemeClr>
                    </a:solidFill>
                  </a:tcPr>
                </a:tc>
                <a:tc>
                  <a:txBody>
                    <a:bodyPr/>
                    <a:lstStyle/>
                    <a:p>
                      <a:pPr algn="r" fontAlgn="b"/>
                      <a:r>
                        <a:rPr lang="en-US" sz="800" b="1" u="none" strike="noStrike" dirty="0">
                          <a:effectLst/>
                        </a:rPr>
                        <a:t>31/12/2008</a:t>
                      </a:r>
                      <a:endParaRPr lang="en-US" sz="800" b="1" i="0" u="none" strike="noStrike" dirty="0">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b="1" u="none" strike="noStrike" dirty="0">
                          <a:effectLst/>
                        </a:rPr>
                        <a:t>31/12/2009</a:t>
                      </a:r>
                      <a:endParaRPr lang="en-US" sz="800" b="1" i="0" u="none" strike="noStrike" dirty="0">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b="1" u="none" strike="noStrike" dirty="0">
                          <a:effectLst/>
                        </a:rPr>
                        <a:t>31/12/2010</a:t>
                      </a:r>
                      <a:endParaRPr lang="en-US" sz="800" b="1" i="0" u="none" strike="noStrike" dirty="0">
                        <a:solidFill>
                          <a:srgbClr val="000000"/>
                        </a:solidFill>
                        <a:effectLst/>
                        <a:latin typeface="Verdana"/>
                      </a:endParaRPr>
                    </a:p>
                  </a:txBody>
                  <a:tcPr marL="7810" marR="7810" marT="7810" marB="0" anchor="b">
                    <a:solidFill>
                      <a:schemeClr val="accent3">
                        <a:lumMod val="60000"/>
                        <a:lumOff val="40000"/>
                      </a:schemeClr>
                    </a:solidFill>
                  </a:tcPr>
                </a:tc>
                <a:extLst>
                  <a:ext uri="{0D108BD9-81ED-4DB2-BD59-A6C34878D82A}">
                    <a16:rowId xmlns:a16="http://schemas.microsoft.com/office/drawing/2014/main" xmlns="" val="10002"/>
                  </a:ext>
                </a:extLst>
              </a:tr>
              <a:tr h="184150">
                <a:tc>
                  <a:txBody>
                    <a:bodyPr/>
                    <a:lstStyle/>
                    <a:p>
                      <a:pPr algn="l" fontAlgn="b"/>
                      <a:r>
                        <a:rPr lang="el-GR" sz="800" u="none" strike="noStrike">
                          <a:effectLst/>
                        </a:rPr>
                        <a:t>ΚΑΘΑΡΑ ΠΑΓΙΑ</a:t>
                      </a:r>
                      <a:endParaRPr lang="el-GR"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1,624,642</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1,319,791</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1,519,066</a:t>
                      </a:r>
                      <a:endParaRPr lang="en-US" sz="800" b="0" i="0" u="none" strike="noStrike">
                        <a:solidFill>
                          <a:srgbClr val="000000"/>
                        </a:solidFill>
                        <a:effectLst/>
                        <a:latin typeface="Verdana"/>
                      </a:endParaRPr>
                    </a:p>
                  </a:txBody>
                  <a:tcPr marL="7810" marR="7810" marT="7810" marB="0" anchor="b">
                    <a:lnR w="12700" cap="flat" cmpd="sng" algn="ctr">
                      <a:solidFill>
                        <a:schemeClr val="accent2">
                          <a:lumMod val="75000"/>
                        </a:schemeClr>
                      </a:solidFill>
                      <a:prstDash val="solid"/>
                      <a:round/>
                      <a:headEnd type="none" w="med" len="med"/>
                      <a:tailEnd type="none" w="med" len="med"/>
                    </a:lnR>
                    <a:solidFill>
                      <a:schemeClr val="accent3">
                        <a:lumMod val="60000"/>
                        <a:lumOff val="40000"/>
                      </a:schemeClr>
                    </a:solidFill>
                  </a:tcPr>
                </a:tc>
                <a:tc>
                  <a:txBody>
                    <a:bodyPr/>
                    <a:lstStyle/>
                    <a:p>
                      <a:pPr algn="l" fontAlgn="b"/>
                      <a:endParaRPr lang="el-GR" sz="800" b="0" i="0" u="none" strike="noStrike">
                        <a:solidFill>
                          <a:srgbClr val="000000"/>
                        </a:solidFill>
                        <a:effectLst/>
                        <a:latin typeface="Verdana"/>
                      </a:endParaRPr>
                    </a:p>
                  </a:txBody>
                  <a:tcPr marL="7810" marR="7810" marT="7810" marB="0" anchor="b">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solidFill>
                      <a:schemeClr val="accent3">
                        <a:lumMod val="60000"/>
                        <a:lumOff val="40000"/>
                      </a:schemeClr>
                    </a:solidFill>
                  </a:tcPr>
                </a:tc>
                <a:tc>
                  <a:txBody>
                    <a:bodyPr/>
                    <a:lstStyle/>
                    <a:p>
                      <a:pPr algn="l" fontAlgn="b"/>
                      <a:r>
                        <a:rPr lang="el-GR" sz="800" u="none" strike="noStrike">
                          <a:effectLst/>
                        </a:rPr>
                        <a:t>ΙΔΙΑ ΚΕΦΑΛΑΙΑ</a:t>
                      </a:r>
                      <a:endParaRPr lang="el-GR" sz="800" b="0" i="0" u="none" strike="noStrike">
                        <a:solidFill>
                          <a:srgbClr val="000000"/>
                        </a:solidFill>
                        <a:effectLst/>
                        <a:latin typeface="Verdana"/>
                      </a:endParaRPr>
                    </a:p>
                  </a:txBody>
                  <a:tcPr marL="7810" marR="7810" marT="7810" marB="0" anchor="b">
                    <a:lnL w="12700" cap="flat" cmpd="sng" algn="ctr">
                      <a:solidFill>
                        <a:schemeClr val="accent2">
                          <a:lumMod val="75000"/>
                        </a:schemeClr>
                      </a:solidFill>
                      <a:prstDash val="solid"/>
                      <a:round/>
                      <a:headEnd type="none" w="med" len="med"/>
                      <a:tailEnd type="none" w="med" len="med"/>
                    </a:lnL>
                    <a:solidFill>
                      <a:schemeClr val="accent3">
                        <a:lumMod val="60000"/>
                        <a:lumOff val="40000"/>
                      </a:schemeClr>
                    </a:solidFill>
                  </a:tcPr>
                </a:tc>
                <a:tc>
                  <a:txBody>
                    <a:bodyPr/>
                    <a:lstStyle/>
                    <a:p>
                      <a:pPr algn="r" fontAlgn="b"/>
                      <a:r>
                        <a:rPr lang="en-US" sz="800" u="none" strike="noStrike">
                          <a:effectLst/>
                        </a:rPr>
                        <a:t>299,763</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299,763</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-755,286</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extLst>
                  <a:ext uri="{0D108BD9-81ED-4DB2-BD59-A6C34878D82A}">
                    <a16:rowId xmlns:a16="http://schemas.microsoft.com/office/drawing/2014/main" xmlns="" val="10003"/>
                  </a:ext>
                </a:extLst>
              </a:tr>
              <a:tr h="184150">
                <a:tc>
                  <a:txBody>
                    <a:bodyPr/>
                    <a:lstStyle/>
                    <a:p>
                      <a:pPr algn="l" fontAlgn="b"/>
                      <a:r>
                        <a:rPr lang="el-GR" sz="800" u="none" strike="noStrike">
                          <a:effectLst/>
                        </a:rPr>
                        <a:t>ΓΗΠΕΔΑ ΟΙΚΟΠΕΔΑ</a:t>
                      </a:r>
                      <a:endParaRPr lang="el-GR"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298,986</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298,986</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298,986</a:t>
                      </a:r>
                      <a:endParaRPr lang="en-US" sz="800" b="0" i="0" u="none" strike="noStrike">
                        <a:solidFill>
                          <a:srgbClr val="000000"/>
                        </a:solidFill>
                        <a:effectLst/>
                        <a:latin typeface="Verdana"/>
                      </a:endParaRPr>
                    </a:p>
                  </a:txBody>
                  <a:tcPr marL="7810" marR="7810" marT="7810" marB="0" anchor="b">
                    <a:lnR w="12700" cap="flat" cmpd="sng" algn="ctr">
                      <a:solidFill>
                        <a:schemeClr val="accent2">
                          <a:lumMod val="75000"/>
                        </a:schemeClr>
                      </a:solidFill>
                      <a:prstDash val="solid"/>
                      <a:round/>
                      <a:headEnd type="none" w="med" len="med"/>
                      <a:tailEnd type="none" w="med" len="med"/>
                    </a:lnR>
                    <a:solidFill>
                      <a:schemeClr val="accent3">
                        <a:lumMod val="60000"/>
                        <a:lumOff val="40000"/>
                      </a:schemeClr>
                    </a:solidFill>
                  </a:tcPr>
                </a:tc>
                <a:tc>
                  <a:txBody>
                    <a:bodyPr/>
                    <a:lstStyle/>
                    <a:p>
                      <a:pPr algn="l" fontAlgn="b"/>
                      <a:endParaRPr lang="el-GR" sz="800" b="0" i="0" u="none" strike="noStrike">
                        <a:solidFill>
                          <a:srgbClr val="000000"/>
                        </a:solidFill>
                        <a:effectLst/>
                        <a:latin typeface="Verdana"/>
                      </a:endParaRPr>
                    </a:p>
                  </a:txBody>
                  <a:tcPr marL="7810" marR="7810" marT="7810" marB="0" anchor="b">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solidFill>
                      <a:schemeClr val="accent3">
                        <a:lumMod val="60000"/>
                        <a:lumOff val="40000"/>
                      </a:schemeClr>
                    </a:solidFill>
                  </a:tcPr>
                </a:tc>
                <a:tc>
                  <a:txBody>
                    <a:bodyPr/>
                    <a:lstStyle/>
                    <a:p>
                      <a:pPr algn="l" fontAlgn="b"/>
                      <a:r>
                        <a:rPr lang="el-GR" sz="800" u="none" strike="noStrike">
                          <a:effectLst/>
                        </a:rPr>
                        <a:t>ΜΕΤΟΧΙΚΟ ΕΤΑΙΡΙΚΟ ΚΕΦΑΛΑΙΟ</a:t>
                      </a:r>
                      <a:endParaRPr lang="el-GR" sz="800" b="0" i="0" u="none" strike="noStrike">
                        <a:solidFill>
                          <a:srgbClr val="000000"/>
                        </a:solidFill>
                        <a:effectLst/>
                        <a:latin typeface="Verdana"/>
                      </a:endParaRPr>
                    </a:p>
                  </a:txBody>
                  <a:tcPr marL="7810" marR="7810" marT="7810" marB="0" anchor="b">
                    <a:lnL w="12700" cap="flat" cmpd="sng" algn="ctr">
                      <a:solidFill>
                        <a:schemeClr val="accent2">
                          <a:lumMod val="75000"/>
                        </a:schemeClr>
                      </a:solidFill>
                      <a:prstDash val="solid"/>
                      <a:round/>
                      <a:headEnd type="none" w="med" len="med"/>
                      <a:tailEnd type="none" w="med" len="med"/>
                    </a:lnL>
                    <a:solidFill>
                      <a:schemeClr val="accent3">
                        <a:lumMod val="60000"/>
                        <a:lumOff val="40000"/>
                      </a:schemeClr>
                    </a:solidFill>
                  </a:tcPr>
                </a:tc>
                <a:tc>
                  <a:txBody>
                    <a:bodyPr/>
                    <a:lstStyle/>
                    <a:p>
                      <a:pPr algn="r" fontAlgn="b"/>
                      <a:r>
                        <a:rPr lang="en-US" sz="800" u="none" strike="noStrike">
                          <a:effectLst/>
                        </a:rPr>
                        <a:t>84,000</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84,000</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270,000</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extLst>
                  <a:ext uri="{0D108BD9-81ED-4DB2-BD59-A6C34878D82A}">
                    <a16:rowId xmlns:a16="http://schemas.microsoft.com/office/drawing/2014/main" xmlns="" val="10004"/>
                  </a:ext>
                </a:extLst>
              </a:tr>
              <a:tr h="184150">
                <a:tc>
                  <a:txBody>
                    <a:bodyPr/>
                    <a:lstStyle/>
                    <a:p>
                      <a:pPr algn="l" fontAlgn="b"/>
                      <a:r>
                        <a:rPr lang="el-GR" sz="800" u="none" strike="noStrike">
                          <a:effectLst/>
                        </a:rPr>
                        <a:t>ΚΤΙΡΙΑ ΕΓΚΑΤΑΣΤΑΣΕΙΣ</a:t>
                      </a:r>
                      <a:endParaRPr lang="el-GR"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3,738,667</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3,811,904</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3,960,073</a:t>
                      </a:r>
                      <a:endParaRPr lang="en-US" sz="800" b="0" i="0" u="none" strike="noStrike">
                        <a:solidFill>
                          <a:srgbClr val="000000"/>
                        </a:solidFill>
                        <a:effectLst/>
                        <a:latin typeface="Verdana"/>
                      </a:endParaRPr>
                    </a:p>
                  </a:txBody>
                  <a:tcPr marL="7810" marR="7810" marT="7810" marB="0" anchor="b">
                    <a:lnR w="12700" cap="flat" cmpd="sng" algn="ctr">
                      <a:solidFill>
                        <a:schemeClr val="accent2">
                          <a:lumMod val="75000"/>
                        </a:schemeClr>
                      </a:solidFill>
                      <a:prstDash val="solid"/>
                      <a:round/>
                      <a:headEnd type="none" w="med" len="med"/>
                      <a:tailEnd type="none" w="med" len="med"/>
                    </a:lnR>
                    <a:solidFill>
                      <a:schemeClr val="accent3">
                        <a:lumMod val="60000"/>
                        <a:lumOff val="40000"/>
                      </a:schemeClr>
                    </a:solidFill>
                  </a:tcPr>
                </a:tc>
                <a:tc>
                  <a:txBody>
                    <a:bodyPr/>
                    <a:lstStyle/>
                    <a:p>
                      <a:pPr algn="l" fontAlgn="b"/>
                      <a:endParaRPr lang="el-GR" sz="800" b="0" i="0" u="none" strike="noStrike">
                        <a:solidFill>
                          <a:srgbClr val="000000"/>
                        </a:solidFill>
                        <a:effectLst/>
                        <a:latin typeface="Verdana"/>
                      </a:endParaRPr>
                    </a:p>
                  </a:txBody>
                  <a:tcPr marL="7810" marR="7810" marT="7810" marB="0" anchor="b">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solidFill>
                      <a:schemeClr val="accent3">
                        <a:lumMod val="60000"/>
                        <a:lumOff val="40000"/>
                      </a:schemeClr>
                    </a:solidFill>
                  </a:tcPr>
                </a:tc>
                <a:tc>
                  <a:txBody>
                    <a:bodyPr/>
                    <a:lstStyle/>
                    <a:p>
                      <a:pPr algn="l" fontAlgn="b"/>
                      <a:r>
                        <a:rPr lang="el-GR" sz="800" u="none" strike="noStrike">
                          <a:effectLst/>
                        </a:rPr>
                        <a:t>ΑΠΟΘΕΜΑΤΙΚΑ</a:t>
                      </a:r>
                      <a:endParaRPr lang="el-GR" sz="800" b="0" i="0" u="none" strike="noStrike">
                        <a:solidFill>
                          <a:srgbClr val="000000"/>
                        </a:solidFill>
                        <a:effectLst/>
                        <a:latin typeface="Verdana"/>
                      </a:endParaRPr>
                    </a:p>
                  </a:txBody>
                  <a:tcPr marL="7810" marR="7810" marT="7810" marB="0" anchor="b">
                    <a:lnL w="12700" cap="flat" cmpd="sng" algn="ctr">
                      <a:solidFill>
                        <a:schemeClr val="accent2">
                          <a:lumMod val="75000"/>
                        </a:schemeClr>
                      </a:solidFill>
                      <a:prstDash val="solid"/>
                      <a:round/>
                      <a:headEnd type="none" w="med" len="med"/>
                      <a:tailEnd type="none" w="med" len="med"/>
                    </a:lnL>
                    <a:solidFill>
                      <a:schemeClr val="accent3">
                        <a:lumMod val="60000"/>
                        <a:lumOff val="40000"/>
                      </a:schemeClr>
                    </a:solidFill>
                  </a:tcPr>
                </a:tc>
                <a:tc>
                  <a:txBody>
                    <a:bodyPr/>
                    <a:lstStyle/>
                    <a:p>
                      <a:pPr algn="r" fontAlgn="b"/>
                      <a:r>
                        <a:rPr lang="en-US" sz="800" u="none" strike="noStrike">
                          <a:effectLst/>
                        </a:rPr>
                        <a:t>215,763</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215,763</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29,763</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extLst>
                  <a:ext uri="{0D108BD9-81ED-4DB2-BD59-A6C34878D82A}">
                    <a16:rowId xmlns:a16="http://schemas.microsoft.com/office/drawing/2014/main" xmlns="" val="10005"/>
                  </a:ext>
                </a:extLst>
              </a:tr>
              <a:tr h="184150">
                <a:tc>
                  <a:txBody>
                    <a:bodyPr/>
                    <a:lstStyle/>
                    <a:p>
                      <a:pPr algn="l" fontAlgn="b"/>
                      <a:r>
                        <a:rPr lang="el-GR" sz="800" u="none" strike="noStrike">
                          <a:effectLst/>
                        </a:rPr>
                        <a:t>ΜΗΧΑΝΙΚΟΣ ΕΞΟΠΛΙΣΜΟΣ</a:t>
                      </a:r>
                      <a:endParaRPr lang="el-GR"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0</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0</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0</a:t>
                      </a:r>
                      <a:endParaRPr lang="en-US" sz="800" b="0" i="0" u="none" strike="noStrike">
                        <a:solidFill>
                          <a:srgbClr val="000000"/>
                        </a:solidFill>
                        <a:effectLst/>
                        <a:latin typeface="Verdana"/>
                      </a:endParaRPr>
                    </a:p>
                  </a:txBody>
                  <a:tcPr marL="7810" marR="7810" marT="7810" marB="0" anchor="b">
                    <a:lnR w="12700" cap="flat" cmpd="sng" algn="ctr">
                      <a:solidFill>
                        <a:schemeClr val="accent2">
                          <a:lumMod val="75000"/>
                        </a:schemeClr>
                      </a:solidFill>
                      <a:prstDash val="solid"/>
                      <a:round/>
                      <a:headEnd type="none" w="med" len="med"/>
                      <a:tailEnd type="none" w="med" len="med"/>
                    </a:lnR>
                    <a:solidFill>
                      <a:schemeClr val="accent3">
                        <a:lumMod val="60000"/>
                        <a:lumOff val="40000"/>
                      </a:schemeClr>
                    </a:solidFill>
                  </a:tcPr>
                </a:tc>
                <a:tc>
                  <a:txBody>
                    <a:bodyPr/>
                    <a:lstStyle/>
                    <a:p>
                      <a:pPr algn="l" fontAlgn="b"/>
                      <a:endParaRPr lang="el-GR" sz="800" b="0" i="0" u="none" strike="noStrike">
                        <a:solidFill>
                          <a:srgbClr val="000000"/>
                        </a:solidFill>
                        <a:effectLst/>
                        <a:latin typeface="Verdana"/>
                      </a:endParaRPr>
                    </a:p>
                  </a:txBody>
                  <a:tcPr marL="7810" marR="7810" marT="7810" marB="0" anchor="b">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solidFill>
                      <a:schemeClr val="accent3">
                        <a:lumMod val="60000"/>
                        <a:lumOff val="40000"/>
                      </a:schemeClr>
                    </a:solidFill>
                  </a:tcPr>
                </a:tc>
                <a:tc>
                  <a:txBody>
                    <a:bodyPr/>
                    <a:lstStyle/>
                    <a:p>
                      <a:pPr algn="l" fontAlgn="b"/>
                      <a:r>
                        <a:rPr lang="el-GR" sz="800" u="none" strike="noStrike">
                          <a:effectLst/>
                        </a:rPr>
                        <a:t>ΑΔΙΑΝ.ΚΕΡΔΗ  ΣΥΣΣ. ΖΗΜΙΕΣ</a:t>
                      </a:r>
                      <a:endParaRPr lang="el-GR" sz="800" b="0" i="0" u="none" strike="noStrike">
                        <a:solidFill>
                          <a:srgbClr val="000000"/>
                        </a:solidFill>
                        <a:effectLst/>
                        <a:latin typeface="Verdana"/>
                      </a:endParaRPr>
                    </a:p>
                  </a:txBody>
                  <a:tcPr marL="7810" marR="7810" marT="7810" marB="0" anchor="b">
                    <a:lnL w="12700" cap="flat" cmpd="sng" algn="ctr">
                      <a:solidFill>
                        <a:schemeClr val="accent2">
                          <a:lumMod val="75000"/>
                        </a:schemeClr>
                      </a:solidFill>
                      <a:prstDash val="solid"/>
                      <a:round/>
                      <a:headEnd type="none" w="med" len="med"/>
                      <a:tailEnd type="none" w="med" len="med"/>
                    </a:lnL>
                    <a:solidFill>
                      <a:schemeClr val="accent3">
                        <a:lumMod val="60000"/>
                        <a:lumOff val="40000"/>
                      </a:schemeClr>
                    </a:solidFill>
                  </a:tcPr>
                </a:tc>
                <a:tc>
                  <a:txBody>
                    <a:bodyPr/>
                    <a:lstStyle/>
                    <a:p>
                      <a:pPr algn="r" fontAlgn="b"/>
                      <a:r>
                        <a:rPr lang="en-US" sz="800" u="none" strike="noStrike">
                          <a:effectLst/>
                        </a:rPr>
                        <a:t>0</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0</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-1,055,049</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extLst>
                  <a:ext uri="{0D108BD9-81ED-4DB2-BD59-A6C34878D82A}">
                    <a16:rowId xmlns:a16="http://schemas.microsoft.com/office/drawing/2014/main" xmlns="" val="10006"/>
                  </a:ext>
                </a:extLst>
              </a:tr>
              <a:tr h="184150">
                <a:tc>
                  <a:txBody>
                    <a:bodyPr/>
                    <a:lstStyle/>
                    <a:p>
                      <a:pPr algn="l" fontAlgn="b"/>
                      <a:r>
                        <a:rPr lang="el-GR" sz="800" u="none" strike="noStrike">
                          <a:effectLst/>
                        </a:rPr>
                        <a:t>ΑΣΩΜ.ΑΚΙΝΗΤ. ΔΑΠ.ΠΟΛ.ΑΠΟΣΒ.</a:t>
                      </a:r>
                      <a:endParaRPr lang="el-GR"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1,211,985</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1,213,069</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1,245,384</a:t>
                      </a:r>
                      <a:endParaRPr lang="en-US" sz="800" b="0" i="0" u="none" strike="noStrike">
                        <a:solidFill>
                          <a:srgbClr val="000000"/>
                        </a:solidFill>
                        <a:effectLst/>
                        <a:latin typeface="Verdana"/>
                      </a:endParaRPr>
                    </a:p>
                  </a:txBody>
                  <a:tcPr marL="7810" marR="7810" marT="7810" marB="0" anchor="b">
                    <a:lnR w="12700" cap="flat" cmpd="sng" algn="ctr">
                      <a:solidFill>
                        <a:schemeClr val="accent2">
                          <a:lumMod val="75000"/>
                        </a:schemeClr>
                      </a:solidFill>
                      <a:prstDash val="solid"/>
                      <a:round/>
                      <a:headEnd type="none" w="med" len="med"/>
                      <a:tailEnd type="none" w="med" len="med"/>
                    </a:lnR>
                    <a:solidFill>
                      <a:schemeClr val="accent3">
                        <a:lumMod val="60000"/>
                        <a:lumOff val="40000"/>
                      </a:schemeClr>
                    </a:solidFill>
                  </a:tcPr>
                </a:tc>
                <a:tc>
                  <a:txBody>
                    <a:bodyPr/>
                    <a:lstStyle/>
                    <a:p>
                      <a:pPr algn="l" fontAlgn="b"/>
                      <a:endParaRPr lang="el-GR" sz="800" b="0" i="0" u="none" strike="noStrike">
                        <a:solidFill>
                          <a:srgbClr val="000000"/>
                        </a:solidFill>
                        <a:effectLst/>
                        <a:latin typeface="Verdana"/>
                      </a:endParaRPr>
                    </a:p>
                  </a:txBody>
                  <a:tcPr marL="7810" marR="7810" marT="7810" marB="0" anchor="b">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solidFill>
                      <a:schemeClr val="accent3">
                        <a:lumMod val="60000"/>
                        <a:lumOff val="40000"/>
                      </a:schemeClr>
                    </a:solidFill>
                  </a:tcPr>
                </a:tc>
                <a:tc>
                  <a:txBody>
                    <a:bodyPr/>
                    <a:lstStyle/>
                    <a:p>
                      <a:pPr algn="l" fontAlgn="b"/>
                      <a:r>
                        <a:rPr lang="el-GR" sz="800" u="none" strike="noStrike">
                          <a:effectLst/>
                        </a:rPr>
                        <a:t>ΜΕΣΟ.&amp; ΜΑΚΡΟ. ΥΠΟΧ.&amp; ΠΡΟΒΛΕΨΕΙΣ</a:t>
                      </a:r>
                      <a:endParaRPr lang="el-GR" sz="800" b="0" i="0" u="none" strike="noStrike">
                        <a:solidFill>
                          <a:srgbClr val="000000"/>
                        </a:solidFill>
                        <a:effectLst/>
                        <a:latin typeface="Verdana"/>
                      </a:endParaRPr>
                    </a:p>
                  </a:txBody>
                  <a:tcPr marL="7810" marR="7810" marT="7810" marB="0" anchor="b">
                    <a:lnL w="12700" cap="flat" cmpd="sng" algn="ctr">
                      <a:solidFill>
                        <a:schemeClr val="accent2">
                          <a:lumMod val="75000"/>
                        </a:schemeClr>
                      </a:solidFill>
                      <a:prstDash val="solid"/>
                      <a:round/>
                      <a:headEnd type="none" w="med" len="med"/>
                      <a:tailEnd type="none" w="med" len="med"/>
                    </a:lnL>
                    <a:solidFill>
                      <a:schemeClr val="accent3">
                        <a:lumMod val="60000"/>
                        <a:lumOff val="40000"/>
                      </a:schemeClr>
                    </a:solidFill>
                  </a:tcPr>
                </a:tc>
                <a:tc>
                  <a:txBody>
                    <a:bodyPr/>
                    <a:lstStyle/>
                    <a:p>
                      <a:pPr algn="r" fontAlgn="b"/>
                      <a:r>
                        <a:rPr lang="en-US" sz="800" u="none" strike="noStrike">
                          <a:effectLst/>
                        </a:rPr>
                        <a:t>20,789,131</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26,144,239</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25,759,807</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extLst>
                  <a:ext uri="{0D108BD9-81ED-4DB2-BD59-A6C34878D82A}">
                    <a16:rowId xmlns:a16="http://schemas.microsoft.com/office/drawing/2014/main" xmlns="" val="10007"/>
                  </a:ext>
                </a:extLst>
              </a:tr>
              <a:tr h="184150">
                <a:tc>
                  <a:txBody>
                    <a:bodyPr/>
                    <a:lstStyle/>
                    <a:p>
                      <a:pPr algn="l" fontAlgn="b"/>
                      <a:r>
                        <a:rPr lang="el-GR" sz="800" u="none" strike="noStrike">
                          <a:effectLst/>
                        </a:rPr>
                        <a:t>ΜΕΙΟΝ ΣΥΣΣΩΡΕΥΜΕΝΕΣ ΑΠΟΣΒΕΣΕΙΣ</a:t>
                      </a:r>
                      <a:endParaRPr lang="el-GR"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3,808,047</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4,187,220</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4,168,427</a:t>
                      </a:r>
                      <a:endParaRPr lang="en-US" sz="800" b="0" i="0" u="none" strike="noStrike">
                        <a:solidFill>
                          <a:srgbClr val="000000"/>
                        </a:solidFill>
                        <a:effectLst/>
                        <a:latin typeface="Verdana"/>
                      </a:endParaRPr>
                    </a:p>
                  </a:txBody>
                  <a:tcPr marL="7810" marR="7810" marT="7810" marB="0" anchor="b">
                    <a:lnR w="12700" cap="flat" cmpd="sng" algn="ctr">
                      <a:solidFill>
                        <a:schemeClr val="accent2">
                          <a:lumMod val="75000"/>
                        </a:schemeClr>
                      </a:solidFill>
                      <a:prstDash val="solid"/>
                      <a:round/>
                      <a:headEnd type="none" w="med" len="med"/>
                      <a:tailEnd type="none" w="med" len="med"/>
                    </a:lnR>
                    <a:solidFill>
                      <a:schemeClr val="accent3">
                        <a:lumMod val="60000"/>
                        <a:lumOff val="40000"/>
                      </a:schemeClr>
                    </a:solidFill>
                  </a:tcPr>
                </a:tc>
                <a:tc>
                  <a:txBody>
                    <a:bodyPr/>
                    <a:lstStyle/>
                    <a:p>
                      <a:pPr algn="l" fontAlgn="b"/>
                      <a:endParaRPr lang="el-GR" sz="800" b="0" i="0" u="none" strike="noStrike">
                        <a:solidFill>
                          <a:srgbClr val="000000"/>
                        </a:solidFill>
                        <a:effectLst/>
                        <a:latin typeface="Verdana"/>
                      </a:endParaRPr>
                    </a:p>
                  </a:txBody>
                  <a:tcPr marL="7810" marR="7810" marT="7810" marB="0" anchor="b">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solidFill>
                      <a:schemeClr val="accent3">
                        <a:lumMod val="60000"/>
                        <a:lumOff val="40000"/>
                      </a:schemeClr>
                    </a:solidFill>
                  </a:tcPr>
                </a:tc>
                <a:tc>
                  <a:txBody>
                    <a:bodyPr/>
                    <a:lstStyle/>
                    <a:p>
                      <a:pPr algn="l" fontAlgn="b"/>
                      <a:r>
                        <a:rPr lang="el-GR" sz="800" u="none" strike="noStrike">
                          <a:effectLst/>
                        </a:rPr>
                        <a:t>ΜΕΣΟΜΑΚΡ. ΥΠΟΧΡΕΩΣΕΙΣ</a:t>
                      </a:r>
                      <a:endParaRPr lang="el-GR" sz="800" b="0" i="0" u="none" strike="noStrike">
                        <a:solidFill>
                          <a:srgbClr val="000000"/>
                        </a:solidFill>
                        <a:effectLst/>
                        <a:latin typeface="Verdana"/>
                      </a:endParaRPr>
                    </a:p>
                  </a:txBody>
                  <a:tcPr marL="7810" marR="7810" marT="7810" marB="0" anchor="b">
                    <a:lnL w="12700" cap="flat" cmpd="sng" algn="ctr">
                      <a:solidFill>
                        <a:schemeClr val="accent2">
                          <a:lumMod val="75000"/>
                        </a:schemeClr>
                      </a:solidFill>
                      <a:prstDash val="solid"/>
                      <a:round/>
                      <a:headEnd type="none" w="med" len="med"/>
                      <a:tailEnd type="none" w="med" len="med"/>
                    </a:lnL>
                    <a:solidFill>
                      <a:schemeClr val="accent3">
                        <a:lumMod val="60000"/>
                        <a:lumOff val="40000"/>
                      </a:schemeClr>
                    </a:solidFill>
                  </a:tcPr>
                </a:tc>
                <a:tc>
                  <a:txBody>
                    <a:bodyPr/>
                    <a:lstStyle/>
                    <a:p>
                      <a:pPr algn="r" fontAlgn="b"/>
                      <a:r>
                        <a:rPr lang="en-US" sz="800" u="none" strike="noStrike">
                          <a:effectLst/>
                        </a:rPr>
                        <a:t>18,675,011</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24,156,950</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23,647,629</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extLst>
                  <a:ext uri="{0D108BD9-81ED-4DB2-BD59-A6C34878D82A}">
                    <a16:rowId xmlns:a16="http://schemas.microsoft.com/office/drawing/2014/main" xmlns="" val="10008"/>
                  </a:ext>
                </a:extLst>
              </a:tr>
              <a:tr h="184150">
                <a:tc>
                  <a:txBody>
                    <a:bodyPr/>
                    <a:lstStyle/>
                    <a:p>
                      <a:pPr algn="l" fontAlgn="b"/>
                      <a:r>
                        <a:rPr lang="el-GR" sz="800" u="none" strike="noStrike">
                          <a:effectLst/>
                        </a:rPr>
                        <a:t>ΑΠΟΣΒΕΣΕΙΣ ΚΤΙΡΙΩΝ-ΕΓΚΑΤΑΣΤΑΣΕΩΝ</a:t>
                      </a:r>
                      <a:endParaRPr lang="el-GR"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3,046,986</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3,258,586</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3,151,052</a:t>
                      </a:r>
                      <a:endParaRPr lang="en-US" sz="800" b="0" i="0" u="none" strike="noStrike">
                        <a:solidFill>
                          <a:srgbClr val="000000"/>
                        </a:solidFill>
                        <a:effectLst/>
                        <a:latin typeface="Verdana"/>
                      </a:endParaRPr>
                    </a:p>
                  </a:txBody>
                  <a:tcPr marL="7810" marR="7810" marT="7810" marB="0" anchor="b">
                    <a:lnR w="12700" cap="flat" cmpd="sng" algn="ctr">
                      <a:solidFill>
                        <a:schemeClr val="accent2">
                          <a:lumMod val="75000"/>
                        </a:schemeClr>
                      </a:solidFill>
                      <a:prstDash val="solid"/>
                      <a:round/>
                      <a:headEnd type="none" w="med" len="med"/>
                      <a:tailEnd type="none" w="med" len="med"/>
                    </a:lnR>
                    <a:solidFill>
                      <a:schemeClr val="accent3">
                        <a:lumMod val="60000"/>
                        <a:lumOff val="40000"/>
                      </a:schemeClr>
                    </a:solidFill>
                  </a:tcPr>
                </a:tc>
                <a:tc>
                  <a:txBody>
                    <a:bodyPr/>
                    <a:lstStyle/>
                    <a:p>
                      <a:pPr algn="l" fontAlgn="b"/>
                      <a:endParaRPr lang="el-GR" sz="800" b="0" i="0" u="none" strike="noStrike">
                        <a:solidFill>
                          <a:srgbClr val="000000"/>
                        </a:solidFill>
                        <a:effectLst/>
                        <a:latin typeface="Verdana"/>
                      </a:endParaRPr>
                    </a:p>
                  </a:txBody>
                  <a:tcPr marL="7810" marR="7810" marT="7810" marB="0" anchor="b">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solidFill>
                      <a:schemeClr val="accent3">
                        <a:lumMod val="60000"/>
                        <a:lumOff val="40000"/>
                      </a:schemeClr>
                    </a:solidFill>
                  </a:tcPr>
                </a:tc>
                <a:tc>
                  <a:txBody>
                    <a:bodyPr/>
                    <a:lstStyle/>
                    <a:p>
                      <a:pPr algn="l" fontAlgn="b"/>
                      <a:r>
                        <a:rPr lang="el-GR" sz="800" u="none" strike="noStrike">
                          <a:effectLst/>
                        </a:rPr>
                        <a:t>ΠΡΟΒΛΕΨΕΙΣ</a:t>
                      </a:r>
                      <a:endParaRPr lang="el-GR" sz="800" b="0" i="0" u="none" strike="noStrike">
                        <a:solidFill>
                          <a:srgbClr val="000000"/>
                        </a:solidFill>
                        <a:effectLst/>
                        <a:latin typeface="Verdana"/>
                      </a:endParaRPr>
                    </a:p>
                  </a:txBody>
                  <a:tcPr marL="7810" marR="7810" marT="7810" marB="0" anchor="b">
                    <a:lnL w="12700" cap="flat" cmpd="sng" algn="ctr">
                      <a:solidFill>
                        <a:schemeClr val="accent2">
                          <a:lumMod val="75000"/>
                        </a:schemeClr>
                      </a:solidFill>
                      <a:prstDash val="solid"/>
                      <a:round/>
                      <a:headEnd type="none" w="med" len="med"/>
                      <a:tailEnd type="none" w="med" len="med"/>
                    </a:lnL>
                    <a:solidFill>
                      <a:schemeClr val="accent3">
                        <a:lumMod val="60000"/>
                        <a:lumOff val="40000"/>
                      </a:schemeClr>
                    </a:solidFill>
                  </a:tcPr>
                </a:tc>
                <a:tc>
                  <a:txBody>
                    <a:bodyPr/>
                    <a:lstStyle/>
                    <a:p>
                      <a:pPr algn="r" fontAlgn="b"/>
                      <a:r>
                        <a:rPr lang="en-US" sz="800" u="none" strike="noStrike">
                          <a:effectLst/>
                        </a:rPr>
                        <a:t>2,114,120</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1,987,289</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2,112,178</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extLst>
                  <a:ext uri="{0D108BD9-81ED-4DB2-BD59-A6C34878D82A}">
                    <a16:rowId xmlns:a16="http://schemas.microsoft.com/office/drawing/2014/main" xmlns="" val="10009"/>
                  </a:ext>
                </a:extLst>
              </a:tr>
              <a:tr h="184150">
                <a:tc>
                  <a:txBody>
                    <a:bodyPr/>
                    <a:lstStyle/>
                    <a:p>
                      <a:pPr algn="l" fontAlgn="b"/>
                      <a:r>
                        <a:rPr lang="el-GR" sz="800" u="none" strike="noStrike">
                          <a:effectLst/>
                        </a:rPr>
                        <a:t>ΑΠΟΣΒΕΣΕΙΣ ΜΗΧΑΝΟΛΟΓ.ΕΞΟΠΛΙΣΜΟΥ</a:t>
                      </a:r>
                      <a:endParaRPr lang="el-GR"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0</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0</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0</a:t>
                      </a:r>
                      <a:endParaRPr lang="en-US" sz="800" b="0" i="0" u="none" strike="noStrike">
                        <a:solidFill>
                          <a:srgbClr val="000000"/>
                        </a:solidFill>
                        <a:effectLst/>
                        <a:latin typeface="Verdana"/>
                      </a:endParaRPr>
                    </a:p>
                  </a:txBody>
                  <a:tcPr marL="7810" marR="7810" marT="7810" marB="0" anchor="b">
                    <a:lnR w="12700" cap="flat" cmpd="sng" algn="ctr">
                      <a:solidFill>
                        <a:schemeClr val="accent2">
                          <a:lumMod val="75000"/>
                        </a:schemeClr>
                      </a:solidFill>
                      <a:prstDash val="solid"/>
                      <a:round/>
                      <a:headEnd type="none" w="med" len="med"/>
                      <a:tailEnd type="none" w="med" len="med"/>
                    </a:lnR>
                    <a:solidFill>
                      <a:schemeClr val="accent3">
                        <a:lumMod val="60000"/>
                        <a:lumOff val="40000"/>
                      </a:schemeClr>
                    </a:solidFill>
                  </a:tcPr>
                </a:tc>
                <a:tc>
                  <a:txBody>
                    <a:bodyPr/>
                    <a:lstStyle/>
                    <a:p>
                      <a:pPr algn="l" fontAlgn="b"/>
                      <a:endParaRPr lang="el-GR" sz="800" b="0" i="0" u="none" strike="noStrike">
                        <a:solidFill>
                          <a:srgbClr val="000000"/>
                        </a:solidFill>
                        <a:effectLst/>
                        <a:latin typeface="Verdana"/>
                      </a:endParaRPr>
                    </a:p>
                  </a:txBody>
                  <a:tcPr marL="7810" marR="7810" marT="7810" marB="0" anchor="b">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solidFill>
                      <a:schemeClr val="accent3">
                        <a:lumMod val="60000"/>
                        <a:lumOff val="40000"/>
                      </a:schemeClr>
                    </a:solidFill>
                  </a:tcPr>
                </a:tc>
                <a:tc>
                  <a:txBody>
                    <a:bodyPr/>
                    <a:lstStyle/>
                    <a:p>
                      <a:pPr algn="l" fontAlgn="b"/>
                      <a:r>
                        <a:rPr lang="el-GR" sz="800" u="none" strike="noStrike">
                          <a:effectLst/>
                        </a:rPr>
                        <a:t>ΒΡΑΧΥΠΡΟΘΕΣΜΕΣ ΥΠΟΧΡΕΩΣΕΙΣ</a:t>
                      </a:r>
                      <a:endParaRPr lang="el-GR" sz="800" b="0" i="0" u="none" strike="noStrike">
                        <a:solidFill>
                          <a:srgbClr val="000000"/>
                        </a:solidFill>
                        <a:effectLst/>
                        <a:latin typeface="Verdana"/>
                      </a:endParaRPr>
                    </a:p>
                  </a:txBody>
                  <a:tcPr marL="7810" marR="7810" marT="7810" marB="0" anchor="b">
                    <a:lnL w="12700" cap="flat" cmpd="sng" algn="ctr">
                      <a:solidFill>
                        <a:schemeClr val="accent2">
                          <a:lumMod val="75000"/>
                        </a:schemeClr>
                      </a:solidFill>
                      <a:prstDash val="solid"/>
                      <a:round/>
                      <a:headEnd type="none" w="med" len="med"/>
                      <a:tailEnd type="none" w="med" len="med"/>
                    </a:lnL>
                    <a:solidFill>
                      <a:schemeClr val="accent3">
                        <a:lumMod val="60000"/>
                        <a:lumOff val="40000"/>
                      </a:schemeClr>
                    </a:solidFill>
                  </a:tcPr>
                </a:tc>
                <a:tc>
                  <a:txBody>
                    <a:bodyPr/>
                    <a:lstStyle/>
                    <a:p>
                      <a:pPr algn="r" fontAlgn="b"/>
                      <a:r>
                        <a:rPr lang="en-US" sz="800" u="none" strike="noStrike">
                          <a:effectLst/>
                        </a:rPr>
                        <a:t>10,958,231</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7,203,888</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5,797,333</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extLst>
                  <a:ext uri="{0D108BD9-81ED-4DB2-BD59-A6C34878D82A}">
                    <a16:rowId xmlns:a16="http://schemas.microsoft.com/office/drawing/2014/main" xmlns="" val="10010"/>
                  </a:ext>
                </a:extLst>
              </a:tr>
              <a:tr h="184150">
                <a:tc>
                  <a:txBody>
                    <a:bodyPr/>
                    <a:lstStyle/>
                    <a:p>
                      <a:pPr algn="l" fontAlgn="b"/>
                      <a:r>
                        <a:rPr lang="el-GR" sz="800" u="none" strike="noStrike">
                          <a:effectLst/>
                        </a:rPr>
                        <a:t>ΑΠΟΣΒ.ΔΑΠ.ΠΟΛ.ΑΠΟΣΒ-ΑΣΩΜ.ΑΚΙΝ.</a:t>
                      </a:r>
                      <a:endParaRPr lang="el-GR"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761,062</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928,634</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1,017,376</a:t>
                      </a:r>
                      <a:endParaRPr lang="en-US" sz="800" b="0" i="0" u="none" strike="noStrike">
                        <a:solidFill>
                          <a:srgbClr val="000000"/>
                        </a:solidFill>
                        <a:effectLst/>
                        <a:latin typeface="Verdana"/>
                      </a:endParaRPr>
                    </a:p>
                  </a:txBody>
                  <a:tcPr marL="7810" marR="7810" marT="7810" marB="0" anchor="b">
                    <a:lnR w="12700" cap="flat" cmpd="sng" algn="ctr">
                      <a:solidFill>
                        <a:schemeClr val="accent2">
                          <a:lumMod val="75000"/>
                        </a:schemeClr>
                      </a:solidFill>
                      <a:prstDash val="solid"/>
                      <a:round/>
                      <a:headEnd type="none" w="med" len="med"/>
                      <a:tailEnd type="none" w="med" len="med"/>
                    </a:lnR>
                    <a:solidFill>
                      <a:schemeClr val="accent3">
                        <a:lumMod val="60000"/>
                        <a:lumOff val="40000"/>
                      </a:schemeClr>
                    </a:solidFill>
                  </a:tcPr>
                </a:tc>
                <a:tc>
                  <a:txBody>
                    <a:bodyPr/>
                    <a:lstStyle/>
                    <a:p>
                      <a:pPr algn="l" fontAlgn="b"/>
                      <a:endParaRPr lang="el-GR" sz="800" b="0" i="0" u="none" strike="noStrike">
                        <a:solidFill>
                          <a:srgbClr val="000000"/>
                        </a:solidFill>
                        <a:effectLst/>
                        <a:latin typeface="Verdana"/>
                      </a:endParaRPr>
                    </a:p>
                  </a:txBody>
                  <a:tcPr marL="7810" marR="7810" marT="7810" marB="0" anchor="b">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solidFill>
                      <a:schemeClr val="accent3">
                        <a:lumMod val="60000"/>
                        <a:lumOff val="40000"/>
                      </a:schemeClr>
                    </a:solidFill>
                  </a:tcPr>
                </a:tc>
                <a:tc>
                  <a:txBody>
                    <a:bodyPr/>
                    <a:lstStyle/>
                    <a:p>
                      <a:pPr algn="l" fontAlgn="b"/>
                      <a:r>
                        <a:rPr lang="el-GR" sz="800" u="none" strike="noStrike">
                          <a:effectLst/>
                        </a:rPr>
                        <a:t>ΟΦΕΙΛΕΣ ΣΕ ΤΡΑΠ ΔΟΣΕΙΣ ΜΑΚΡ. ΔΑΝΕΙΩΝ</a:t>
                      </a:r>
                      <a:endParaRPr lang="el-GR" sz="800" b="0" i="0" u="none" strike="noStrike">
                        <a:solidFill>
                          <a:srgbClr val="000000"/>
                        </a:solidFill>
                        <a:effectLst/>
                        <a:latin typeface="Verdana"/>
                      </a:endParaRPr>
                    </a:p>
                  </a:txBody>
                  <a:tcPr marL="7810" marR="7810" marT="7810" marB="0" anchor="b">
                    <a:lnL w="12700" cap="flat" cmpd="sng" algn="ctr">
                      <a:solidFill>
                        <a:schemeClr val="accent2">
                          <a:lumMod val="75000"/>
                        </a:schemeClr>
                      </a:solidFill>
                      <a:prstDash val="solid"/>
                      <a:round/>
                      <a:headEnd type="none" w="med" len="med"/>
                      <a:tailEnd type="none" w="med" len="med"/>
                    </a:lnL>
                    <a:solidFill>
                      <a:schemeClr val="accent3">
                        <a:lumMod val="60000"/>
                        <a:lumOff val="40000"/>
                      </a:schemeClr>
                    </a:solidFill>
                  </a:tcPr>
                </a:tc>
                <a:tc>
                  <a:txBody>
                    <a:bodyPr/>
                    <a:lstStyle/>
                    <a:p>
                      <a:pPr algn="r" fontAlgn="b"/>
                      <a:r>
                        <a:rPr lang="en-US" sz="800" u="none" strike="noStrike">
                          <a:effectLst/>
                        </a:rPr>
                        <a:t>0</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0</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0</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extLst>
                  <a:ext uri="{0D108BD9-81ED-4DB2-BD59-A6C34878D82A}">
                    <a16:rowId xmlns:a16="http://schemas.microsoft.com/office/drawing/2014/main" xmlns="" val="10011"/>
                  </a:ext>
                </a:extLst>
              </a:tr>
              <a:tr h="184150">
                <a:tc>
                  <a:txBody>
                    <a:bodyPr/>
                    <a:lstStyle/>
                    <a:p>
                      <a:pPr algn="l" fontAlgn="b"/>
                      <a:r>
                        <a:rPr lang="el-GR" sz="800" u="none" strike="noStrike">
                          <a:effectLst/>
                        </a:rPr>
                        <a:t>ΜΑΚΡΟΠΡΟΘΕΣΜΕΣ ΑΠΑΙΤΗΣΕΙΣ</a:t>
                      </a:r>
                      <a:endParaRPr lang="el-GR"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183,051</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183,051</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183,051</a:t>
                      </a:r>
                      <a:endParaRPr lang="en-US" sz="800" b="0" i="0" u="none" strike="noStrike">
                        <a:solidFill>
                          <a:srgbClr val="000000"/>
                        </a:solidFill>
                        <a:effectLst/>
                        <a:latin typeface="Verdana"/>
                      </a:endParaRPr>
                    </a:p>
                  </a:txBody>
                  <a:tcPr marL="7810" marR="7810" marT="7810" marB="0" anchor="b">
                    <a:lnR w="12700" cap="flat" cmpd="sng" algn="ctr">
                      <a:solidFill>
                        <a:schemeClr val="accent2">
                          <a:lumMod val="75000"/>
                        </a:schemeClr>
                      </a:solidFill>
                      <a:prstDash val="solid"/>
                      <a:round/>
                      <a:headEnd type="none" w="med" len="med"/>
                      <a:tailEnd type="none" w="med" len="med"/>
                    </a:lnR>
                    <a:solidFill>
                      <a:schemeClr val="accent3">
                        <a:lumMod val="60000"/>
                        <a:lumOff val="40000"/>
                      </a:schemeClr>
                    </a:solidFill>
                  </a:tcPr>
                </a:tc>
                <a:tc>
                  <a:txBody>
                    <a:bodyPr/>
                    <a:lstStyle/>
                    <a:p>
                      <a:pPr algn="l" fontAlgn="b"/>
                      <a:endParaRPr lang="el-GR" sz="800" b="0" i="0" u="none" strike="noStrike">
                        <a:solidFill>
                          <a:srgbClr val="000000"/>
                        </a:solidFill>
                        <a:effectLst/>
                        <a:latin typeface="Verdana"/>
                      </a:endParaRPr>
                    </a:p>
                  </a:txBody>
                  <a:tcPr marL="7810" marR="7810" marT="7810" marB="0" anchor="b">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solidFill>
                      <a:schemeClr val="accent3">
                        <a:lumMod val="60000"/>
                        <a:lumOff val="40000"/>
                      </a:schemeClr>
                    </a:solidFill>
                  </a:tcPr>
                </a:tc>
                <a:tc>
                  <a:txBody>
                    <a:bodyPr/>
                    <a:lstStyle/>
                    <a:p>
                      <a:pPr algn="l" fontAlgn="b"/>
                      <a:r>
                        <a:rPr lang="el-GR" sz="800" u="none" strike="noStrike">
                          <a:effectLst/>
                        </a:rPr>
                        <a:t>ΓΡΑΜ. ΠΛΗΡΩΤ ΠΡΟΜΗΘΕΥΤΕΣ ΠΙΣΤΩΤΕΣ</a:t>
                      </a:r>
                      <a:endParaRPr lang="el-GR" sz="800" b="0" i="0" u="none" strike="noStrike">
                        <a:solidFill>
                          <a:srgbClr val="000000"/>
                        </a:solidFill>
                        <a:effectLst/>
                        <a:latin typeface="Verdana"/>
                      </a:endParaRPr>
                    </a:p>
                  </a:txBody>
                  <a:tcPr marL="7810" marR="7810" marT="7810" marB="0" anchor="b">
                    <a:lnL w="12700" cap="flat" cmpd="sng" algn="ctr">
                      <a:solidFill>
                        <a:schemeClr val="accent2">
                          <a:lumMod val="75000"/>
                        </a:schemeClr>
                      </a:solidFill>
                      <a:prstDash val="solid"/>
                      <a:round/>
                      <a:headEnd type="none" w="med" len="med"/>
                      <a:tailEnd type="none" w="med" len="med"/>
                    </a:lnL>
                    <a:solidFill>
                      <a:schemeClr val="accent3">
                        <a:lumMod val="60000"/>
                        <a:lumOff val="40000"/>
                      </a:schemeClr>
                    </a:solidFill>
                  </a:tcPr>
                </a:tc>
                <a:tc>
                  <a:txBody>
                    <a:bodyPr/>
                    <a:lstStyle/>
                    <a:p>
                      <a:pPr algn="r" fontAlgn="b"/>
                      <a:r>
                        <a:rPr lang="en-US" sz="800" u="none" strike="noStrike">
                          <a:effectLst/>
                        </a:rPr>
                        <a:t>1,771,964</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1,754,171</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1,850,701</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extLst>
                  <a:ext uri="{0D108BD9-81ED-4DB2-BD59-A6C34878D82A}">
                    <a16:rowId xmlns:a16="http://schemas.microsoft.com/office/drawing/2014/main" xmlns="" val="10012"/>
                  </a:ext>
                </a:extLst>
              </a:tr>
              <a:tr h="184150">
                <a:tc>
                  <a:txBody>
                    <a:bodyPr/>
                    <a:lstStyle/>
                    <a:p>
                      <a:pPr algn="l" fontAlgn="b"/>
                      <a:r>
                        <a:rPr lang="el-GR" sz="800" u="none" strike="noStrike">
                          <a:effectLst/>
                        </a:rPr>
                        <a:t>ΣΥΜΜΕΤΟΧΕΣ</a:t>
                      </a:r>
                      <a:endParaRPr lang="el-GR"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0</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0</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0</a:t>
                      </a:r>
                      <a:endParaRPr lang="en-US" sz="800" b="0" i="0" u="none" strike="noStrike">
                        <a:solidFill>
                          <a:srgbClr val="000000"/>
                        </a:solidFill>
                        <a:effectLst/>
                        <a:latin typeface="Verdana"/>
                      </a:endParaRPr>
                    </a:p>
                  </a:txBody>
                  <a:tcPr marL="7810" marR="7810" marT="7810" marB="0" anchor="b">
                    <a:lnR w="12700" cap="flat" cmpd="sng" algn="ctr">
                      <a:solidFill>
                        <a:schemeClr val="accent2">
                          <a:lumMod val="75000"/>
                        </a:schemeClr>
                      </a:solidFill>
                      <a:prstDash val="solid"/>
                      <a:round/>
                      <a:headEnd type="none" w="med" len="med"/>
                      <a:tailEnd type="none" w="med" len="med"/>
                    </a:lnR>
                    <a:solidFill>
                      <a:schemeClr val="accent3">
                        <a:lumMod val="60000"/>
                        <a:lumOff val="40000"/>
                      </a:schemeClr>
                    </a:solidFill>
                  </a:tcPr>
                </a:tc>
                <a:tc>
                  <a:txBody>
                    <a:bodyPr/>
                    <a:lstStyle/>
                    <a:p>
                      <a:pPr algn="l" fontAlgn="b"/>
                      <a:endParaRPr lang="el-GR" sz="800" b="0" i="0" u="none" strike="noStrike">
                        <a:solidFill>
                          <a:srgbClr val="000000"/>
                        </a:solidFill>
                        <a:effectLst/>
                        <a:latin typeface="Verdana"/>
                      </a:endParaRPr>
                    </a:p>
                  </a:txBody>
                  <a:tcPr marL="7810" marR="7810" marT="7810" marB="0" anchor="b">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solidFill>
                      <a:schemeClr val="accent3">
                        <a:lumMod val="60000"/>
                        <a:lumOff val="40000"/>
                      </a:schemeClr>
                    </a:solidFill>
                  </a:tcPr>
                </a:tc>
                <a:tc>
                  <a:txBody>
                    <a:bodyPr/>
                    <a:lstStyle/>
                    <a:p>
                      <a:pPr algn="l" fontAlgn="b"/>
                      <a:r>
                        <a:rPr lang="el-GR" sz="800" u="none" strike="noStrike">
                          <a:effectLst/>
                        </a:rPr>
                        <a:t>ΜΕΡΙΣΜΑΤΑ ΠΛΗΡ ΚΕΡΔΗ ΠΡΟΣ ΔΙΑΝΟΜΗ</a:t>
                      </a:r>
                      <a:endParaRPr lang="el-GR" sz="800" b="0" i="0" u="none" strike="noStrike">
                        <a:solidFill>
                          <a:srgbClr val="000000"/>
                        </a:solidFill>
                        <a:effectLst/>
                        <a:latin typeface="Verdana"/>
                      </a:endParaRPr>
                    </a:p>
                  </a:txBody>
                  <a:tcPr marL="7810" marR="7810" marT="7810" marB="0" anchor="b">
                    <a:lnL w="12700" cap="flat" cmpd="sng" algn="ctr">
                      <a:solidFill>
                        <a:schemeClr val="accent2">
                          <a:lumMod val="75000"/>
                        </a:schemeClr>
                      </a:solidFill>
                      <a:prstDash val="solid"/>
                      <a:round/>
                      <a:headEnd type="none" w="med" len="med"/>
                      <a:tailEnd type="none" w="med" len="med"/>
                    </a:lnL>
                    <a:solidFill>
                      <a:schemeClr val="accent3">
                        <a:lumMod val="60000"/>
                        <a:lumOff val="40000"/>
                      </a:schemeClr>
                    </a:solidFill>
                  </a:tcPr>
                </a:tc>
                <a:tc>
                  <a:txBody>
                    <a:bodyPr/>
                    <a:lstStyle/>
                    <a:p>
                      <a:pPr algn="r" fontAlgn="b"/>
                      <a:r>
                        <a:rPr lang="en-US" sz="800" u="none" strike="noStrike">
                          <a:effectLst/>
                        </a:rPr>
                        <a:t>0</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0</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0</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extLst>
                  <a:ext uri="{0D108BD9-81ED-4DB2-BD59-A6C34878D82A}">
                    <a16:rowId xmlns:a16="http://schemas.microsoft.com/office/drawing/2014/main" xmlns="" val="10013"/>
                  </a:ext>
                </a:extLst>
              </a:tr>
              <a:tr h="184150">
                <a:tc>
                  <a:txBody>
                    <a:bodyPr/>
                    <a:lstStyle/>
                    <a:p>
                      <a:pPr algn="l" fontAlgn="b"/>
                      <a:r>
                        <a:rPr lang="el-GR" sz="800" u="none" strike="noStrike">
                          <a:effectLst/>
                        </a:rPr>
                        <a:t>ΑΠΟΘΕΜΑΤΑ</a:t>
                      </a:r>
                      <a:endParaRPr lang="el-GR"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2,249,021</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1,729,499</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1,876,893</a:t>
                      </a:r>
                      <a:endParaRPr lang="en-US" sz="800" b="0" i="0" u="none" strike="noStrike">
                        <a:solidFill>
                          <a:srgbClr val="000000"/>
                        </a:solidFill>
                        <a:effectLst/>
                        <a:latin typeface="Verdana"/>
                      </a:endParaRPr>
                    </a:p>
                  </a:txBody>
                  <a:tcPr marL="7810" marR="7810" marT="7810" marB="0" anchor="b">
                    <a:lnR w="12700" cap="flat" cmpd="sng" algn="ctr">
                      <a:solidFill>
                        <a:schemeClr val="accent2">
                          <a:lumMod val="75000"/>
                        </a:schemeClr>
                      </a:solidFill>
                      <a:prstDash val="solid"/>
                      <a:round/>
                      <a:headEnd type="none" w="med" len="med"/>
                      <a:tailEnd type="none" w="med" len="med"/>
                    </a:lnR>
                    <a:solidFill>
                      <a:schemeClr val="accent3">
                        <a:lumMod val="60000"/>
                        <a:lumOff val="40000"/>
                      </a:schemeClr>
                    </a:solidFill>
                  </a:tcPr>
                </a:tc>
                <a:tc>
                  <a:txBody>
                    <a:bodyPr/>
                    <a:lstStyle/>
                    <a:p>
                      <a:pPr algn="l" fontAlgn="b"/>
                      <a:endParaRPr lang="el-GR" sz="800" b="0" i="0" u="none" strike="noStrike">
                        <a:solidFill>
                          <a:srgbClr val="000000"/>
                        </a:solidFill>
                        <a:effectLst/>
                        <a:latin typeface="Verdana"/>
                      </a:endParaRPr>
                    </a:p>
                  </a:txBody>
                  <a:tcPr marL="7810" marR="7810" marT="7810" marB="0" anchor="b">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solidFill>
                      <a:schemeClr val="accent3">
                        <a:lumMod val="60000"/>
                        <a:lumOff val="40000"/>
                      </a:schemeClr>
                    </a:solidFill>
                  </a:tcPr>
                </a:tc>
                <a:tc>
                  <a:txBody>
                    <a:bodyPr/>
                    <a:lstStyle/>
                    <a:p>
                      <a:pPr algn="l" fontAlgn="b"/>
                      <a:r>
                        <a:rPr lang="el-GR" sz="800" u="none" strike="noStrike">
                          <a:effectLst/>
                        </a:rPr>
                        <a:t>ΛΟΙΠΕΣ ΥΠΟΧΡΕΩΣΕΙΣ</a:t>
                      </a:r>
                      <a:endParaRPr lang="el-GR" sz="800" b="0" i="0" u="none" strike="noStrike">
                        <a:solidFill>
                          <a:srgbClr val="000000"/>
                        </a:solidFill>
                        <a:effectLst/>
                        <a:latin typeface="Verdana"/>
                      </a:endParaRPr>
                    </a:p>
                  </a:txBody>
                  <a:tcPr marL="7810" marR="7810" marT="7810" marB="0" anchor="b">
                    <a:lnL w="12700" cap="flat" cmpd="sng" algn="ctr">
                      <a:solidFill>
                        <a:schemeClr val="accent2">
                          <a:lumMod val="75000"/>
                        </a:schemeClr>
                      </a:solidFill>
                      <a:prstDash val="solid"/>
                      <a:round/>
                      <a:headEnd type="none" w="med" len="med"/>
                      <a:tailEnd type="none" w="med" len="med"/>
                    </a:lnL>
                    <a:solidFill>
                      <a:schemeClr val="accent3">
                        <a:lumMod val="60000"/>
                        <a:lumOff val="40000"/>
                      </a:schemeClr>
                    </a:solidFill>
                  </a:tcPr>
                </a:tc>
                <a:tc>
                  <a:txBody>
                    <a:bodyPr/>
                    <a:lstStyle/>
                    <a:p>
                      <a:pPr algn="r" fontAlgn="b"/>
                      <a:r>
                        <a:rPr lang="en-US" sz="800" u="none" strike="noStrike">
                          <a:effectLst/>
                        </a:rPr>
                        <a:t>3,411,018</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3,359,655</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2,793,893</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extLst>
                  <a:ext uri="{0D108BD9-81ED-4DB2-BD59-A6C34878D82A}">
                    <a16:rowId xmlns:a16="http://schemas.microsoft.com/office/drawing/2014/main" xmlns="" val="10014"/>
                  </a:ext>
                </a:extLst>
              </a:tr>
              <a:tr h="184150">
                <a:tc>
                  <a:txBody>
                    <a:bodyPr/>
                    <a:lstStyle/>
                    <a:p>
                      <a:pPr algn="l" fontAlgn="b"/>
                      <a:r>
                        <a:rPr lang="el-GR" sz="800" u="none" strike="noStrike">
                          <a:effectLst/>
                        </a:rPr>
                        <a:t>ΕΤΟΙΜΑ ΠΡΟΙΟΝΤΑ ΕΜΠΟΡΕΥΜΑΤΑ</a:t>
                      </a:r>
                      <a:endParaRPr lang="el-GR"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1,767,620</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1,362,605</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1,549,491</a:t>
                      </a:r>
                      <a:endParaRPr lang="en-US" sz="800" b="0" i="0" u="none" strike="noStrike">
                        <a:solidFill>
                          <a:srgbClr val="000000"/>
                        </a:solidFill>
                        <a:effectLst/>
                        <a:latin typeface="Verdana"/>
                      </a:endParaRPr>
                    </a:p>
                  </a:txBody>
                  <a:tcPr marL="7810" marR="7810" marT="7810" marB="0" anchor="b">
                    <a:lnR w="12700" cap="flat" cmpd="sng" algn="ctr">
                      <a:solidFill>
                        <a:schemeClr val="accent2">
                          <a:lumMod val="75000"/>
                        </a:schemeClr>
                      </a:solidFill>
                      <a:prstDash val="solid"/>
                      <a:round/>
                      <a:headEnd type="none" w="med" len="med"/>
                      <a:tailEnd type="none" w="med" len="med"/>
                    </a:lnR>
                    <a:solidFill>
                      <a:schemeClr val="accent3">
                        <a:lumMod val="60000"/>
                        <a:lumOff val="40000"/>
                      </a:schemeClr>
                    </a:solidFill>
                  </a:tcPr>
                </a:tc>
                <a:tc>
                  <a:txBody>
                    <a:bodyPr/>
                    <a:lstStyle/>
                    <a:p>
                      <a:pPr algn="l" fontAlgn="b"/>
                      <a:endParaRPr lang="el-GR" sz="800" b="0" i="0" u="none" strike="noStrike">
                        <a:solidFill>
                          <a:srgbClr val="000000"/>
                        </a:solidFill>
                        <a:effectLst/>
                        <a:latin typeface="Verdana"/>
                      </a:endParaRPr>
                    </a:p>
                  </a:txBody>
                  <a:tcPr marL="7810" marR="7810" marT="7810" marB="0" anchor="b">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solidFill>
                      <a:schemeClr val="accent3">
                        <a:lumMod val="60000"/>
                        <a:lumOff val="40000"/>
                      </a:schemeClr>
                    </a:solidFill>
                  </a:tcPr>
                </a:tc>
                <a:tc>
                  <a:txBody>
                    <a:bodyPr/>
                    <a:lstStyle/>
                    <a:p>
                      <a:pPr algn="l" fontAlgn="b"/>
                      <a:r>
                        <a:rPr lang="el-GR" sz="800" u="none" strike="noStrike">
                          <a:effectLst/>
                        </a:rPr>
                        <a:t>ΣΥΝΟΛΟ ΠΑΘΗΤΙΚΟΥ</a:t>
                      </a:r>
                      <a:endParaRPr lang="el-GR" sz="800" b="0" i="0" u="none" strike="noStrike">
                        <a:solidFill>
                          <a:srgbClr val="000000"/>
                        </a:solidFill>
                        <a:effectLst/>
                        <a:latin typeface="Verdana"/>
                      </a:endParaRPr>
                    </a:p>
                  </a:txBody>
                  <a:tcPr marL="7810" marR="7810" marT="7810" marB="0" anchor="b">
                    <a:lnL w="12700" cap="flat" cmpd="sng" algn="ctr">
                      <a:solidFill>
                        <a:schemeClr val="accent2">
                          <a:lumMod val="75000"/>
                        </a:schemeClr>
                      </a:solidFill>
                      <a:prstDash val="solid"/>
                      <a:round/>
                      <a:headEnd type="none" w="med" len="med"/>
                      <a:tailEnd type="none" w="med" len="med"/>
                    </a:lnL>
                    <a:solidFill>
                      <a:schemeClr val="accent3">
                        <a:lumMod val="60000"/>
                        <a:lumOff val="40000"/>
                      </a:schemeClr>
                    </a:solidFill>
                  </a:tcPr>
                </a:tc>
                <a:tc>
                  <a:txBody>
                    <a:bodyPr/>
                    <a:lstStyle/>
                    <a:p>
                      <a:pPr algn="r" fontAlgn="b"/>
                      <a:r>
                        <a:rPr lang="en-US" sz="800" u="none" strike="noStrike">
                          <a:effectLst/>
                        </a:rPr>
                        <a:t>32,047,125</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33,647,890</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30,801,855</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extLst>
                  <a:ext uri="{0D108BD9-81ED-4DB2-BD59-A6C34878D82A}">
                    <a16:rowId xmlns:a16="http://schemas.microsoft.com/office/drawing/2014/main" xmlns="" val="10015"/>
                  </a:ext>
                </a:extLst>
              </a:tr>
              <a:tr h="184150">
                <a:tc>
                  <a:txBody>
                    <a:bodyPr/>
                    <a:lstStyle/>
                    <a:p>
                      <a:pPr algn="l" fontAlgn="b"/>
                      <a:r>
                        <a:rPr lang="el-GR" sz="800" u="none" strike="noStrike">
                          <a:effectLst/>
                        </a:rPr>
                        <a:t>ΗΜΙΚΑΤΕΡΓΑΣΜΕΝΑ ΠΡΟΙΟΝΤΑ</a:t>
                      </a:r>
                      <a:endParaRPr lang="el-GR"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0</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0</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0</a:t>
                      </a:r>
                      <a:endParaRPr lang="en-US" sz="800" b="0" i="0" u="none" strike="noStrike">
                        <a:solidFill>
                          <a:srgbClr val="000000"/>
                        </a:solidFill>
                        <a:effectLst/>
                        <a:latin typeface="Verdana"/>
                      </a:endParaRPr>
                    </a:p>
                  </a:txBody>
                  <a:tcPr marL="7810" marR="7810" marT="7810" marB="0" anchor="b">
                    <a:lnR w="12700" cap="flat" cmpd="sng" algn="ctr">
                      <a:solidFill>
                        <a:schemeClr val="accent2">
                          <a:lumMod val="75000"/>
                        </a:schemeClr>
                      </a:solidFill>
                      <a:prstDash val="solid"/>
                      <a:round/>
                      <a:headEnd type="none" w="med" len="med"/>
                      <a:tailEnd type="none" w="med" len="med"/>
                    </a:lnR>
                    <a:solidFill>
                      <a:schemeClr val="accent3">
                        <a:lumMod val="60000"/>
                        <a:lumOff val="40000"/>
                      </a:schemeClr>
                    </a:solidFill>
                  </a:tcPr>
                </a:tc>
                <a:tc>
                  <a:txBody>
                    <a:bodyPr/>
                    <a:lstStyle/>
                    <a:p>
                      <a:pPr algn="l" fontAlgn="b"/>
                      <a:endParaRPr lang="en-US" sz="800" b="0" i="0" u="none" strike="noStrike">
                        <a:solidFill>
                          <a:srgbClr val="000000"/>
                        </a:solidFill>
                        <a:effectLst/>
                        <a:latin typeface="Calibri"/>
                      </a:endParaRPr>
                    </a:p>
                  </a:txBody>
                  <a:tcPr marL="7810" marR="7810" marT="7810" marB="0" anchor="b">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solidFill>
                      <a:schemeClr val="accent3">
                        <a:lumMod val="60000"/>
                        <a:lumOff val="40000"/>
                      </a:schemeClr>
                    </a:solidFill>
                  </a:tcPr>
                </a:tc>
                <a:tc>
                  <a:txBody>
                    <a:bodyPr/>
                    <a:lstStyle/>
                    <a:p>
                      <a:pPr algn="l" fontAlgn="b"/>
                      <a:endParaRPr lang="en-US" sz="800" b="0" i="0" u="none" strike="noStrike">
                        <a:solidFill>
                          <a:srgbClr val="000000"/>
                        </a:solidFill>
                        <a:effectLst/>
                        <a:latin typeface="Calibri"/>
                      </a:endParaRPr>
                    </a:p>
                  </a:txBody>
                  <a:tcPr marL="7810" marR="7810" marT="7810" marB="0" anchor="b">
                    <a:lnL w="12700" cap="flat" cmpd="sng" algn="ctr">
                      <a:solidFill>
                        <a:schemeClr val="accent2">
                          <a:lumMod val="75000"/>
                        </a:schemeClr>
                      </a:solidFill>
                      <a:prstDash val="solid"/>
                      <a:round/>
                      <a:headEnd type="none" w="med" len="med"/>
                      <a:tailEnd type="none" w="med" len="med"/>
                    </a:lnL>
                    <a:solidFill>
                      <a:schemeClr val="accent3">
                        <a:lumMod val="60000"/>
                        <a:lumOff val="40000"/>
                      </a:schemeClr>
                    </a:solidFill>
                  </a:tcPr>
                </a:tc>
                <a:tc>
                  <a:txBody>
                    <a:bodyPr/>
                    <a:lstStyle/>
                    <a:p>
                      <a:pPr algn="l" fontAlgn="b"/>
                      <a:endParaRPr lang="en-US" sz="800" b="0" i="0" u="none" strike="noStrike">
                        <a:solidFill>
                          <a:srgbClr val="000000"/>
                        </a:solidFill>
                        <a:effectLst/>
                        <a:latin typeface="Calibri"/>
                      </a:endParaRPr>
                    </a:p>
                  </a:txBody>
                  <a:tcPr marL="7810" marR="7810" marT="7810" marB="0" anchor="b">
                    <a:solidFill>
                      <a:schemeClr val="accent3">
                        <a:lumMod val="60000"/>
                        <a:lumOff val="40000"/>
                      </a:schemeClr>
                    </a:solidFill>
                  </a:tcPr>
                </a:tc>
                <a:tc>
                  <a:txBody>
                    <a:bodyPr/>
                    <a:lstStyle/>
                    <a:p>
                      <a:pPr algn="l" fontAlgn="b"/>
                      <a:endParaRPr lang="en-US" sz="800" b="0" i="0" u="none" strike="noStrike">
                        <a:solidFill>
                          <a:srgbClr val="000000"/>
                        </a:solidFill>
                        <a:effectLst/>
                        <a:latin typeface="Calibri"/>
                      </a:endParaRPr>
                    </a:p>
                  </a:txBody>
                  <a:tcPr marL="7810" marR="7810" marT="7810" marB="0" anchor="b">
                    <a:solidFill>
                      <a:schemeClr val="accent3">
                        <a:lumMod val="60000"/>
                        <a:lumOff val="40000"/>
                      </a:schemeClr>
                    </a:solidFill>
                  </a:tcPr>
                </a:tc>
                <a:tc>
                  <a:txBody>
                    <a:bodyPr/>
                    <a:lstStyle/>
                    <a:p>
                      <a:pPr algn="l" fontAlgn="b"/>
                      <a:endParaRPr lang="en-US" sz="800" b="0" i="0" u="none" strike="noStrike">
                        <a:solidFill>
                          <a:srgbClr val="000000"/>
                        </a:solidFill>
                        <a:effectLst/>
                        <a:latin typeface="Calibri"/>
                      </a:endParaRPr>
                    </a:p>
                  </a:txBody>
                  <a:tcPr marL="7810" marR="7810" marT="7810" marB="0" anchor="b">
                    <a:solidFill>
                      <a:schemeClr val="accent3">
                        <a:lumMod val="60000"/>
                        <a:lumOff val="40000"/>
                      </a:schemeClr>
                    </a:solidFill>
                  </a:tcPr>
                </a:tc>
                <a:extLst>
                  <a:ext uri="{0D108BD9-81ED-4DB2-BD59-A6C34878D82A}">
                    <a16:rowId xmlns:a16="http://schemas.microsoft.com/office/drawing/2014/main" xmlns="" val="10016"/>
                  </a:ext>
                </a:extLst>
              </a:tr>
              <a:tr h="184150">
                <a:tc>
                  <a:txBody>
                    <a:bodyPr/>
                    <a:lstStyle/>
                    <a:p>
                      <a:pPr algn="l" fontAlgn="b"/>
                      <a:r>
                        <a:rPr lang="el-GR" sz="800" u="none" strike="noStrike">
                          <a:effectLst/>
                        </a:rPr>
                        <a:t>ΥΛΕΣ ΥΛΙΚΑ</a:t>
                      </a:r>
                      <a:endParaRPr lang="el-GR"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481,401</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366,894</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327,401</a:t>
                      </a:r>
                      <a:endParaRPr lang="en-US" sz="800" b="0" i="0" u="none" strike="noStrike">
                        <a:solidFill>
                          <a:srgbClr val="000000"/>
                        </a:solidFill>
                        <a:effectLst/>
                        <a:latin typeface="Verdana"/>
                      </a:endParaRPr>
                    </a:p>
                  </a:txBody>
                  <a:tcPr marL="7810" marR="7810" marT="7810" marB="0" anchor="b">
                    <a:lnR w="12700" cap="flat" cmpd="sng" algn="ctr">
                      <a:solidFill>
                        <a:schemeClr val="accent2">
                          <a:lumMod val="75000"/>
                        </a:schemeClr>
                      </a:solidFill>
                      <a:prstDash val="solid"/>
                      <a:round/>
                      <a:headEnd type="none" w="med" len="med"/>
                      <a:tailEnd type="none" w="med" len="med"/>
                    </a:lnR>
                    <a:solidFill>
                      <a:schemeClr val="accent3">
                        <a:lumMod val="60000"/>
                        <a:lumOff val="40000"/>
                      </a:schemeClr>
                    </a:solidFill>
                  </a:tcPr>
                </a:tc>
                <a:tc>
                  <a:txBody>
                    <a:bodyPr/>
                    <a:lstStyle/>
                    <a:p>
                      <a:pPr algn="l" fontAlgn="b"/>
                      <a:endParaRPr lang="en-US" sz="800" b="0" i="0" u="none" strike="noStrike">
                        <a:solidFill>
                          <a:srgbClr val="000000"/>
                        </a:solidFill>
                        <a:effectLst/>
                        <a:latin typeface="Calibri"/>
                      </a:endParaRPr>
                    </a:p>
                  </a:txBody>
                  <a:tcPr marL="7810" marR="7810" marT="7810" marB="0" anchor="b">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solidFill>
                      <a:schemeClr val="accent3">
                        <a:lumMod val="60000"/>
                        <a:lumOff val="40000"/>
                      </a:schemeClr>
                    </a:solidFill>
                  </a:tcPr>
                </a:tc>
                <a:tc>
                  <a:txBody>
                    <a:bodyPr/>
                    <a:lstStyle/>
                    <a:p>
                      <a:pPr algn="l" fontAlgn="b"/>
                      <a:endParaRPr lang="en-US" sz="800" b="0" i="0" u="none" strike="noStrike">
                        <a:solidFill>
                          <a:srgbClr val="000000"/>
                        </a:solidFill>
                        <a:effectLst/>
                        <a:latin typeface="Calibri"/>
                      </a:endParaRPr>
                    </a:p>
                  </a:txBody>
                  <a:tcPr marL="7810" marR="7810" marT="7810" marB="0" anchor="b">
                    <a:lnL w="12700" cap="flat" cmpd="sng" algn="ctr">
                      <a:solidFill>
                        <a:schemeClr val="accent2">
                          <a:lumMod val="75000"/>
                        </a:schemeClr>
                      </a:solidFill>
                      <a:prstDash val="solid"/>
                      <a:round/>
                      <a:headEnd type="none" w="med" len="med"/>
                      <a:tailEnd type="none" w="med" len="med"/>
                    </a:lnL>
                    <a:solidFill>
                      <a:schemeClr val="accent3">
                        <a:lumMod val="60000"/>
                        <a:lumOff val="40000"/>
                      </a:schemeClr>
                    </a:solidFill>
                  </a:tcPr>
                </a:tc>
                <a:tc>
                  <a:txBody>
                    <a:bodyPr/>
                    <a:lstStyle/>
                    <a:p>
                      <a:pPr algn="l" fontAlgn="b"/>
                      <a:endParaRPr lang="en-US" sz="800" b="0" i="0" u="none" strike="noStrike">
                        <a:solidFill>
                          <a:srgbClr val="000000"/>
                        </a:solidFill>
                        <a:effectLst/>
                        <a:latin typeface="Calibri"/>
                      </a:endParaRPr>
                    </a:p>
                  </a:txBody>
                  <a:tcPr marL="7810" marR="7810" marT="7810" marB="0" anchor="b">
                    <a:solidFill>
                      <a:schemeClr val="accent3">
                        <a:lumMod val="60000"/>
                        <a:lumOff val="40000"/>
                      </a:schemeClr>
                    </a:solidFill>
                  </a:tcPr>
                </a:tc>
                <a:tc>
                  <a:txBody>
                    <a:bodyPr/>
                    <a:lstStyle/>
                    <a:p>
                      <a:pPr algn="l" fontAlgn="b"/>
                      <a:endParaRPr lang="en-US" sz="800" b="0" i="0" u="none" strike="noStrike">
                        <a:solidFill>
                          <a:srgbClr val="000000"/>
                        </a:solidFill>
                        <a:effectLst/>
                        <a:latin typeface="Calibri"/>
                      </a:endParaRPr>
                    </a:p>
                  </a:txBody>
                  <a:tcPr marL="7810" marR="7810" marT="7810" marB="0" anchor="b">
                    <a:solidFill>
                      <a:schemeClr val="accent3">
                        <a:lumMod val="60000"/>
                        <a:lumOff val="40000"/>
                      </a:schemeClr>
                    </a:solidFill>
                  </a:tcPr>
                </a:tc>
                <a:tc>
                  <a:txBody>
                    <a:bodyPr/>
                    <a:lstStyle/>
                    <a:p>
                      <a:pPr algn="l" fontAlgn="b"/>
                      <a:endParaRPr lang="en-US" sz="800" b="0" i="0" u="none" strike="noStrike">
                        <a:solidFill>
                          <a:srgbClr val="000000"/>
                        </a:solidFill>
                        <a:effectLst/>
                        <a:latin typeface="Calibri"/>
                      </a:endParaRPr>
                    </a:p>
                  </a:txBody>
                  <a:tcPr marL="7810" marR="7810" marT="7810" marB="0" anchor="b">
                    <a:solidFill>
                      <a:schemeClr val="accent3">
                        <a:lumMod val="60000"/>
                        <a:lumOff val="40000"/>
                      </a:schemeClr>
                    </a:solidFill>
                  </a:tcPr>
                </a:tc>
                <a:extLst>
                  <a:ext uri="{0D108BD9-81ED-4DB2-BD59-A6C34878D82A}">
                    <a16:rowId xmlns:a16="http://schemas.microsoft.com/office/drawing/2014/main" xmlns="" val="10017"/>
                  </a:ext>
                </a:extLst>
              </a:tr>
              <a:tr h="184150">
                <a:tc>
                  <a:txBody>
                    <a:bodyPr/>
                    <a:lstStyle/>
                    <a:p>
                      <a:pPr algn="l" fontAlgn="b"/>
                      <a:r>
                        <a:rPr lang="el-GR" sz="800" u="none" strike="noStrike">
                          <a:effectLst/>
                        </a:rPr>
                        <a:t>ΑΠΑΙΤΗΣΕΙΣ</a:t>
                      </a:r>
                      <a:endParaRPr lang="el-GR"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25,047,503</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26,920,104</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25,777,052</a:t>
                      </a:r>
                      <a:endParaRPr lang="en-US" sz="800" b="0" i="0" u="none" strike="noStrike">
                        <a:solidFill>
                          <a:srgbClr val="000000"/>
                        </a:solidFill>
                        <a:effectLst/>
                        <a:latin typeface="Verdana"/>
                      </a:endParaRPr>
                    </a:p>
                  </a:txBody>
                  <a:tcPr marL="7810" marR="7810" marT="7810" marB="0" anchor="b">
                    <a:lnR w="12700" cap="flat" cmpd="sng" algn="ctr">
                      <a:solidFill>
                        <a:schemeClr val="accent2">
                          <a:lumMod val="75000"/>
                        </a:schemeClr>
                      </a:solidFill>
                      <a:prstDash val="solid"/>
                      <a:round/>
                      <a:headEnd type="none" w="med" len="med"/>
                      <a:tailEnd type="none" w="med" len="med"/>
                    </a:lnR>
                    <a:solidFill>
                      <a:schemeClr val="accent3">
                        <a:lumMod val="60000"/>
                        <a:lumOff val="40000"/>
                      </a:schemeClr>
                    </a:solidFill>
                  </a:tcPr>
                </a:tc>
                <a:tc>
                  <a:txBody>
                    <a:bodyPr/>
                    <a:lstStyle/>
                    <a:p>
                      <a:pPr algn="l" fontAlgn="b"/>
                      <a:endParaRPr lang="en-US" sz="800" b="0" i="0" u="none" strike="noStrike">
                        <a:solidFill>
                          <a:srgbClr val="000000"/>
                        </a:solidFill>
                        <a:effectLst/>
                        <a:latin typeface="Calibri"/>
                      </a:endParaRPr>
                    </a:p>
                  </a:txBody>
                  <a:tcPr marL="7810" marR="7810" marT="7810" marB="0" anchor="b">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solidFill>
                      <a:schemeClr val="accent3">
                        <a:lumMod val="60000"/>
                        <a:lumOff val="40000"/>
                      </a:schemeClr>
                    </a:solidFill>
                  </a:tcPr>
                </a:tc>
                <a:tc>
                  <a:txBody>
                    <a:bodyPr/>
                    <a:lstStyle/>
                    <a:p>
                      <a:pPr algn="l" fontAlgn="b"/>
                      <a:endParaRPr lang="en-US" sz="800" b="0" i="0" u="none" strike="noStrike">
                        <a:solidFill>
                          <a:srgbClr val="000000"/>
                        </a:solidFill>
                        <a:effectLst/>
                        <a:latin typeface="Calibri"/>
                      </a:endParaRPr>
                    </a:p>
                  </a:txBody>
                  <a:tcPr marL="7810" marR="7810" marT="7810" marB="0" anchor="b">
                    <a:lnL w="12700" cap="flat" cmpd="sng" algn="ctr">
                      <a:solidFill>
                        <a:schemeClr val="accent2">
                          <a:lumMod val="75000"/>
                        </a:schemeClr>
                      </a:solidFill>
                      <a:prstDash val="solid"/>
                      <a:round/>
                      <a:headEnd type="none" w="med" len="med"/>
                      <a:tailEnd type="none" w="med" len="med"/>
                    </a:lnL>
                    <a:solidFill>
                      <a:schemeClr val="accent3">
                        <a:lumMod val="60000"/>
                        <a:lumOff val="40000"/>
                      </a:schemeClr>
                    </a:solidFill>
                  </a:tcPr>
                </a:tc>
                <a:tc>
                  <a:txBody>
                    <a:bodyPr/>
                    <a:lstStyle/>
                    <a:p>
                      <a:pPr algn="l" fontAlgn="b"/>
                      <a:endParaRPr lang="en-US" sz="800" b="0" i="0" u="none" strike="noStrike">
                        <a:solidFill>
                          <a:srgbClr val="000000"/>
                        </a:solidFill>
                        <a:effectLst/>
                        <a:latin typeface="Calibri"/>
                      </a:endParaRPr>
                    </a:p>
                  </a:txBody>
                  <a:tcPr marL="7810" marR="7810" marT="7810" marB="0" anchor="b">
                    <a:solidFill>
                      <a:schemeClr val="accent3">
                        <a:lumMod val="60000"/>
                        <a:lumOff val="40000"/>
                      </a:schemeClr>
                    </a:solidFill>
                  </a:tcPr>
                </a:tc>
                <a:tc>
                  <a:txBody>
                    <a:bodyPr/>
                    <a:lstStyle/>
                    <a:p>
                      <a:pPr algn="l" fontAlgn="b"/>
                      <a:endParaRPr lang="en-US" sz="800" b="0" i="0" u="none" strike="noStrike">
                        <a:solidFill>
                          <a:srgbClr val="000000"/>
                        </a:solidFill>
                        <a:effectLst/>
                        <a:latin typeface="Calibri"/>
                      </a:endParaRPr>
                    </a:p>
                  </a:txBody>
                  <a:tcPr marL="7810" marR="7810" marT="7810" marB="0" anchor="b">
                    <a:solidFill>
                      <a:schemeClr val="accent3">
                        <a:lumMod val="60000"/>
                        <a:lumOff val="40000"/>
                      </a:schemeClr>
                    </a:solidFill>
                  </a:tcPr>
                </a:tc>
                <a:tc>
                  <a:txBody>
                    <a:bodyPr/>
                    <a:lstStyle/>
                    <a:p>
                      <a:pPr algn="l" fontAlgn="b"/>
                      <a:endParaRPr lang="en-US" sz="800" b="0" i="0" u="none" strike="noStrike">
                        <a:solidFill>
                          <a:srgbClr val="000000"/>
                        </a:solidFill>
                        <a:effectLst/>
                        <a:latin typeface="Calibri"/>
                      </a:endParaRPr>
                    </a:p>
                  </a:txBody>
                  <a:tcPr marL="7810" marR="7810" marT="7810" marB="0" anchor="b">
                    <a:solidFill>
                      <a:schemeClr val="accent3">
                        <a:lumMod val="60000"/>
                        <a:lumOff val="40000"/>
                      </a:schemeClr>
                    </a:solidFill>
                  </a:tcPr>
                </a:tc>
                <a:extLst>
                  <a:ext uri="{0D108BD9-81ED-4DB2-BD59-A6C34878D82A}">
                    <a16:rowId xmlns:a16="http://schemas.microsoft.com/office/drawing/2014/main" xmlns="" val="10018"/>
                  </a:ext>
                </a:extLst>
              </a:tr>
              <a:tr h="184150">
                <a:tc>
                  <a:txBody>
                    <a:bodyPr/>
                    <a:lstStyle/>
                    <a:p>
                      <a:pPr algn="l" fontAlgn="b"/>
                      <a:r>
                        <a:rPr lang="el-GR" sz="800" u="none" strike="noStrike">
                          <a:effectLst/>
                        </a:rPr>
                        <a:t>ΑΠΑΙΤ.ΠΕΛΑΤΩΝ ΓΡΑΜΜ.ΕΙΣΠΡΑΚΤΕΑ</a:t>
                      </a:r>
                      <a:endParaRPr lang="el-GR"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24,409,864</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26,458,600</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24,409,468</a:t>
                      </a:r>
                      <a:endParaRPr lang="en-US" sz="800" b="0" i="0" u="none" strike="noStrike">
                        <a:solidFill>
                          <a:srgbClr val="000000"/>
                        </a:solidFill>
                        <a:effectLst/>
                        <a:latin typeface="Verdana"/>
                      </a:endParaRPr>
                    </a:p>
                  </a:txBody>
                  <a:tcPr marL="7810" marR="7810" marT="7810" marB="0" anchor="b">
                    <a:lnR w="12700" cap="flat" cmpd="sng" algn="ctr">
                      <a:solidFill>
                        <a:schemeClr val="accent2">
                          <a:lumMod val="75000"/>
                        </a:schemeClr>
                      </a:solidFill>
                      <a:prstDash val="solid"/>
                      <a:round/>
                      <a:headEnd type="none" w="med" len="med"/>
                      <a:tailEnd type="none" w="med" len="med"/>
                    </a:lnR>
                    <a:solidFill>
                      <a:schemeClr val="accent3">
                        <a:lumMod val="60000"/>
                        <a:lumOff val="40000"/>
                      </a:schemeClr>
                    </a:solidFill>
                  </a:tcPr>
                </a:tc>
                <a:tc>
                  <a:txBody>
                    <a:bodyPr/>
                    <a:lstStyle/>
                    <a:p>
                      <a:pPr algn="l" fontAlgn="b"/>
                      <a:endParaRPr lang="en-US" sz="800" b="0" i="0" u="none" strike="noStrike">
                        <a:solidFill>
                          <a:srgbClr val="000000"/>
                        </a:solidFill>
                        <a:effectLst/>
                        <a:latin typeface="Calibri"/>
                      </a:endParaRPr>
                    </a:p>
                  </a:txBody>
                  <a:tcPr marL="7810" marR="7810" marT="7810" marB="0" anchor="b">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solidFill>
                      <a:schemeClr val="accent3">
                        <a:lumMod val="60000"/>
                        <a:lumOff val="40000"/>
                      </a:schemeClr>
                    </a:solidFill>
                  </a:tcPr>
                </a:tc>
                <a:tc>
                  <a:txBody>
                    <a:bodyPr/>
                    <a:lstStyle/>
                    <a:p>
                      <a:pPr algn="l" fontAlgn="b"/>
                      <a:endParaRPr lang="en-US" sz="800" b="0" i="0" u="none" strike="noStrike">
                        <a:solidFill>
                          <a:srgbClr val="000000"/>
                        </a:solidFill>
                        <a:effectLst/>
                        <a:latin typeface="Calibri"/>
                      </a:endParaRPr>
                    </a:p>
                  </a:txBody>
                  <a:tcPr marL="7810" marR="7810" marT="7810" marB="0" anchor="b">
                    <a:lnL w="12700" cap="flat" cmpd="sng" algn="ctr">
                      <a:solidFill>
                        <a:schemeClr val="accent2">
                          <a:lumMod val="75000"/>
                        </a:schemeClr>
                      </a:solidFill>
                      <a:prstDash val="solid"/>
                      <a:round/>
                      <a:headEnd type="none" w="med" len="med"/>
                      <a:tailEnd type="none" w="med" len="med"/>
                    </a:lnL>
                    <a:solidFill>
                      <a:schemeClr val="accent3">
                        <a:lumMod val="60000"/>
                        <a:lumOff val="40000"/>
                      </a:schemeClr>
                    </a:solidFill>
                  </a:tcPr>
                </a:tc>
                <a:tc>
                  <a:txBody>
                    <a:bodyPr/>
                    <a:lstStyle/>
                    <a:p>
                      <a:pPr algn="l" fontAlgn="b"/>
                      <a:endParaRPr lang="en-US" sz="800" b="0" i="0" u="none" strike="noStrike">
                        <a:solidFill>
                          <a:srgbClr val="000000"/>
                        </a:solidFill>
                        <a:effectLst/>
                        <a:latin typeface="Calibri"/>
                      </a:endParaRPr>
                    </a:p>
                  </a:txBody>
                  <a:tcPr marL="7810" marR="7810" marT="7810" marB="0" anchor="b">
                    <a:solidFill>
                      <a:schemeClr val="accent3">
                        <a:lumMod val="60000"/>
                        <a:lumOff val="40000"/>
                      </a:schemeClr>
                    </a:solidFill>
                  </a:tcPr>
                </a:tc>
                <a:tc>
                  <a:txBody>
                    <a:bodyPr/>
                    <a:lstStyle/>
                    <a:p>
                      <a:pPr algn="l" fontAlgn="b"/>
                      <a:endParaRPr lang="en-US" sz="800" b="0" i="0" u="none" strike="noStrike">
                        <a:solidFill>
                          <a:srgbClr val="000000"/>
                        </a:solidFill>
                        <a:effectLst/>
                        <a:latin typeface="Calibri"/>
                      </a:endParaRPr>
                    </a:p>
                  </a:txBody>
                  <a:tcPr marL="7810" marR="7810" marT="7810" marB="0" anchor="b">
                    <a:solidFill>
                      <a:schemeClr val="accent3">
                        <a:lumMod val="60000"/>
                        <a:lumOff val="40000"/>
                      </a:schemeClr>
                    </a:solidFill>
                  </a:tcPr>
                </a:tc>
                <a:tc>
                  <a:txBody>
                    <a:bodyPr/>
                    <a:lstStyle/>
                    <a:p>
                      <a:pPr algn="l" fontAlgn="b"/>
                      <a:endParaRPr lang="en-US" sz="800" b="0" i="0" u="none" strike="noStrike">
                        <a:solidFill>
                          <a:srgbClr val="000000"/>
                        </a:solidFill>
                        <a:effectLst/>
                        <a:latin typeface="Calibri"/>
                      </a:endParaRPr>
                    </a:p>
                  </a:txBody>
                  <a:tcPr marL="7810" marR="7810" marT="7810" marB="0" anchor="b">
                    <a:solidFill>
                      <a:schemeClr val="accent3">
                        <a:lumMod val="60000"/>
                        <a:lumOff val="40000"/>
                      </a:schemeClr>
                    </a:solidFill>
                  </a:tcPr>
                </a:tc>
                <a:extLst>
                  <a:ext uri="{0D108BD9-81ED-4DB2-BD59-A6C34878D82A}">
                    <a16:rowId xmlns:a16="http://schemas.microsoft.com/office/drawing/2014/main" xmlns="" val="10019"/>
                  </a:ext>
                </a:extLst>
              </a:tr>
              <a:tr h="184150">
                <a:tc>
                  <a:txBody>
                    <a:bodyPr/>
                    <a:lstStyle/>
                    <a:p>
                      <a:pPr algn="l" fontAlgn="b"/>
                      <a:r>
                        <a:rPr lang="el-GR" sz="800" u="none" strike="noStrike">
                          <a:effectLst/>
                        </a:rPr>
                        <a:t>ΧΡΕΟΓΡΑΦΑ</a:t>
                      </a:r>
                      <a:endParaRPr lang="el-GR"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0</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0</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751,987</a:t>
                      </a:r>
                      <a:endParaRPr lang="en-US" sz="800" b="0" i="0" u="none" strike="noStrike">
                        <a:solidFill>
                          <a:srgbClr val="000000"/>
                        </a:solidFill>
                        <a:effectLst/>
                        <a:latin typeface="Verdana"/>
                      </a:endParaRPr>
                    </a:p>
                  </a:txBody>
                  <a:tcPr marL="7810" marR="7810" marT="7810" marB="0" anchor="b">
                    <a:lnR w="12700" cap="flat" cmpd="sng" algn="ctr">
                      <a:solidFill>
                        <a:schemeClr val="accent2">
                          <a:lumMod val="75000"/>
                        </a:schemeClr>
                      </a:solidFill>
                      <a:prstDash val="solid"/>
                      <a:round/>
                      <a:headEnd type="none" w="med" len="med"/>
                      <a:tailEnd type="none" w="med" len="med"/>
                    </a:lnR>
                    <a:solidFill>
                      <a:schemeClr val="accent3">
                        <a:lumMod val="60000"/>
                        <a:lumOff val="40000"/>
                      </a:schemeClr>
                    </a:solidFill>
                  </a:tcPr>
                </a:tc>
                <a:tc>
                  <a:txBody>
                    <a:bodyPr/>
                    <a:lstStyle/>
                    <a:p>
                      <a:pPr algn="l" fontAlgn="b"/>
                      <a:endParaRPr lang="en-US" sz="800" b="0" i="0" u="none" strike="noStrike">
                        <a:solidFill>
                          <a:srgbClr val="000000"/>
                        </a:solidFill>
                        <a:effectLst/>
                        <a:latin typeface="Calibri"/>
                      </a:endParaRPr>
                    </a:p>
                  </a:txBody>
                  <a:tcPr marL="7810" marR="7810" marT="7810" marB="0" anchor="b">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solidFill>
                      <a:schemeClr val="accent3">
                        <a:lumMod val="60000"/>
                        <a:lumOff val="40000"/>
                      </a:schemeClr>
                    </a:solidFill>
                  </a:tcPr>
                </a:tc>
                <a:tc>
                  <a:txBody>
                    <a:bodyPr/>
                    <a:lstStyle/>
                    <a:p>
                      <a:pPr algn="l" fontAlgn="b"/>
                      <a:endParaRPr lang="en-US" sz="800" b="0" i="0" u="none" strike="noStrike">
                        <a:solidFill>
                          <a:srgbClr val="000000"/>
                        </a:solidFill>
                        <a:effectLst/>
                        <a:latin typeface="Calibri"/>
                      </a:endParaRPr>
                    </a:p>
                  </a:txBody>
                  <a:tcPr marL="7810" marR="7810" marT="7810" marB="0" anchor="b">
                    <a:lnL w="12700" cap="flat" cmpd="sng" algn="ctr">
                      <a:solidFill>
                        <a:schemeClr val="accent2">
                          <a:lumMod val="75000"/>
                        </a:schemeClr>
                      </a:solidFill>
                      <a:prstDash val="solid"/>
                      <a:round/>
                      <a:headEnd type="none" w="med" len="med"/>
                      <a:tailEnd type="none" w="med" len="med"/>
                    </a:lnL>
                    <a:solidFill>
                      <a:schemeClr val="accent3">
                        <a:lumMod val="60000"/>
                        <a:lumOff val="40000"/>
                      </a:schemeClr>
                    </a:solidFill>
                  </a:tcPr>
                </a:tc>
                <a:tc>
                  <a:txBody>
                    <a:bodyPr/>
                    <a:lstStyle/>
                    <a:p>
                      <a:pPr algn="l" fontAlgn="b"/>
                      <a:endParaRPr lang="en-US" sz="800" b="0" i="0" u="none" strike="noStrike">
                        <a:solidFill>
                          <a:srgbClr val="000000"/>
                        </a:solidFill>
                        <a:effectLst/>
                        <a:latin typeface="Calibri"/>
                      </a:endParaRPr>
                    </a:p>
                  </a:txBody>
                  <a:tcPr marL="7810" marR="7810" marT="7810" marB="0" anchor="b">
                    <a:solidFill>
                      <a:schemeClr val="accent3">
                        <a:lumMod val="60000"/>
                        <a:lumOff val="40000"/>
                      </a:schemeClr>
                    </a:solidFill>
                  </a:tcPr>
                </a:tc>
                <a:tc>
                  <a:txBody>
                    <a:bodyPr/>
                    <a:lstStyle/>
                    <a:p>
                      <a:pPr algn="l" fontAlgn="b"/>
                      <a:endParaRPr lang="en-US" sz="800" b="0" i="0" u="none" strike="noStrike">
                        <a:solidFill>
                          <a:srgbClr val="000000"/>
                        </a:solidFill>
                        <a:effectLst/>
                        <a:latin typeface="Calibri"/>
                      </a:endParaRPr>
                    </a:p>
                  </a:txBody>
                  <a:tcPr marL="7810" marR="7810" marT="7810" marB="0" anchor="b">
                    <a:solidFill>
                      <a:schemeClr val="accent3">
                        <a:lumMod val="60000"/>
                        <a:lumOff val="40000"/>
                      </a:schemeClr>
                    </a:solidFill>
                  </a:tcPr>
                </a:tc>
                <a:tc>
                  <a:txBody>
                    <a:bodyPr/>
                    <a:lstStyle/>
                    <a:p>
                      <a:pPr algn="l" fontAlgn="b"/>
                      <a:endParaRPr lang="en-US" sz="800" b="0" i="0" u="none" strike="noStrike">
                        <a:solidFill>
                          <a:srgbClr val="000000"/>
                        </a:solidFill>
                        <a:effectLst/>
                        <a:latin typeface="Calibri"/>
                      </a:endParaRPr>
                    </a:p>
                  </a:txBody>
                  <a:tcPr marL="7810" marR="7810" marT="7810" marB="0" anchor="b">
                    <a:solidFill>
                      <a:schemeClr val="accent3">
                        <a:lumMod val="60000"/>
                        <a:lumOff val="40000"/>
                      </a:schemeClr>
                    </a:solidFill>
                  </a:tcPr>
                </a:tc>
                <a:extLst>
                  <a:ext uri="{0D108BD9-81ED-4DB2-BD59-A6C34878D82A}">
                    <a16:rowId xmlns:a16="http://schemas.microsoft.com/office/drawing/2014/main" xmlns="" val="10020"/>
                  </a:ext>
                </a:extLst>
              </a:tr>
              <a:tr h="184150">
                <a:tc>
                  <a:txBody>
                    <a:bodyPr/>
                    <a:lstStyle/>
                    <a:p>
                      <a:pPr algn="l" fontAlgn="b"/>
                      <a:r>
                        <a:rPr lang="el-GR" sz="800" u="none" strike="noStrike">
                          <a:effectLst/>
                        </a:rPr>
                        <a:t>ΛΟΙΠΕΣ ΑΠΑΙΤΗΣΕΙΣ</a:t>
                      </a:r>
                      <a:endParaRPr lang="el-GR"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637,639</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461,503</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615,597</a:t>
                      </a:r>
                      <a:endParaRPr lang="en-US" sz="800" b="0" i="0" u="none" strike="noStrike">
                        <a:solidFill>
                          <a:srgbClr val="000000"/>
                        </a:solidFill>
                        <a:effectLst/>
                        <a:latin typeface="Verdana"/>
                      </a:endParaRPr>
                    </a:p>
                  </a:txBody>
                  <a:tcPr marL="7810" marR="7810" marT="7810" marB="0" anchor="b">
                    <a:lnR w="12700" cap="flat" cmpd="sng" algn="ctr">
                      <a:solidFill>
                        <a:schemeClr val="accent2">
                          <a:lumMod val="75000"/>
                        </a:schemeClr>
                      </a:solidFill>
                      <a:prstDash val="solid"/>
                      <a:round/>
                      <a:headEnd type="none" w="med" len="med"/>
                      <a:tailEnd type="none" w="med" len="med"/>
                    </a:lnR>
                    <a:solidFill>
                      <a:schemeClr val="accent3">
                        <a:lumMod val="60000"/>
                        <a:lumOff val="40000"/>
                      </a:schemeClr>
                    </a:solidFill>
                  </a:tcPr>
                </a:tc>
                <a:tc>
                  <a:txBody>
                    <a:bodyPr/>
                    <a:lstStyle/>
                    <a:p>
                      <a:pPr algn="l" fontAlgn="b"/>
                      <a:endParaRPr lang="en-US" sz="800" b="0" i="0" u="none" strike="noStrike">
                        <a:solidFill>
                          <a:srgbClr val="000000"/>
                        </a:solidFill>
                        <a:effectLst/>
                        <a:latin typeface="Calibri"/>
                      </a:endParaRPr>
                    </a:p>
                  </a:txBody>
                  <a:tcPr marL="7810" marR="7810" marT="7810" marB="0" anchor="b">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solidFill>
                      <a:schemeClr val="accent3">
                        <a:lumMod val="60000"/>
                        <a:lumOff val="40000"/>
                      </a:schemeClr>
                    </a:solidFill>
                  </a:tcPr>
                </a:tc>
                <a:tc>
                  <a:txBody>
                    <a:bodyPr/>
                    <a:lstStyle/>
                    <a:p>
                      <a:pPr algn="l" fontAlgn="b"/>
                      <a:endParaRPr lang="en-US" sz="800" b="0" i="0" u="none" strike="noStrike">
                        <a:solidFill>
                          <a:srgbClr val="000000"/>
                        </a:solidFill>
                        <a:effectLst/>
                        <a:latin typeface="Calibri"/>
                      </a:endParaRPr>
                    </a:p>
                  </a:txBody>
                  <a:tcPr marL="7810" marR="7810" marT="7810" marB="0" anchor="b">
                    <a:lnL w="12700" cap="flat" cmpd="sng" algn="ctr">
                      <a:solidFill>
                        <a:schemeClr val="accent2">
                          <a:lumMod val="75000"/>
                        </a:schemeClr>
                      </a:solidFill>
                      <a:prstDash val="solid"/>
                      <a:round/>
                      <a:headEnd type="none" w="med" len="med"/>
                      <a:tailEnd type="none" w="med" len="med"/>
                    </a:lnL>
                    <a:solidFill>
                      <a:schemeClr val="accent3">
                        <a:lumMod val="60000"/>
                        <a:lumOff val="40000"/>
                      </a:schemeClr>
                    </a:solidFill>
                  </a:tcPr>
                </a:tc>
                <a:tc>
                  <a:txBody>
                    <a:bodyPr/>
                    <a:lstStyle/>
                    <a:p>
                      <a:pPr algn="l" fontAlgn="b"/>
                      <a:endParaRPr lang="en-US" sz="800" b="0" i="0" u="none" strike="noStrike">
                        <a:solidFill>
                          <a:srgbClr val="000000"/>
                        </a:solidFill>
                        <a:effectLst/>
                        <a:latin typeface="Calibri"/>
                      </a:endParaRPr>
                    </a:p>
                  </a:txBody>
                  <a:tcPr marL="7810" marR="7810" marT="7810" marB="0" anchor="b">
                    <a:solidFill>
                      <a:schemeClr val="accent3">
                        <a:lumMod val="60000"/>
                        <a:lumOff val="40000"/>
                      </a:schemeClr>
                    </a:solidFill>
                  </a:tcPr>
                </a:tc>
                <a:tc>
                  <a:txBody>
                    <a:bodyPr/>
                    <a:lstStyle/>
                    <a:p>
                      <a:pPr algn="l" fontAlgn="b"/>
                      <a:endParaRPr lang="en-US" sz="800" b="0" i="0" u="none" strike="noStrike">
                        <a:solidFill>
                          <a:srgbClr val="000000"/>
                        </a:solidFill>
                        <a:effectLst/>
                        <a:latin typeface="Calibri"/>
                      </a:endParaRPr>
                    </a:p>
                  </a:txBody>
                  <a:tcPr marL="7810" marR="7810" marT="7810" marB="0" anchor="b">
                    <a:solidFill>
                      <a:schemeClr val="accent3">
                        <a:lumMod val="60000"/>
                        <a:lumOff val="40000"/>
                      </a:schemeClr>
                    </a:solidFill>
                  </a:tcPr>
                </a:tc>
                <a:tc>
                  <a:txBody>
                    <a:bodyPr/>
                    <a:lstStyle/>
                    <a:p>
                      <a:pPr algn="l" fontAlgn="b"/>
                      <a:endParaRPr lang="en-US" sz="800" b="0" i="0" u="none" strike="noStrike">
                        <a:solidFill>
                          <a:srgbClr val="000000"/>
                        </a:solidFill>
                        <a:effectLst/>
                        <a:latin typeface="Calibri"/>
                      </a:endParaRPr>
                    </a:p>
                  </a:txBody>
                  <a:tcPr marL="7810" marR="7810" marT="7810" marB="0" anchor="b">
                    <a:solidFill>
                      <a:schemeClr val="accent3">
                        <a:lumMod val="60000"/>
                        <a:lumOff val="40000"/>
                      </a:schemeClr>
                    </a:solidFill>
                  </a:tcPr>
                </a:tc>
                <a:extLst>
                  <a:ext uri="{0D108BD9-81ED-4DB2-BD59-A6C34878D82A}">
                    <a16:rowId xmlns:a16="http://schemas.microsoft.com/office/drawing/2014/main" xmlns="" val="10021"/>
                  </a:ext>
                </a:extLst>
              </a:tr>
              <a:tr h="184150">
                <a:tc>
                  <a:txBody>
                    <a:bodyPr/>
                    <a:lstStyle/>
                    <a:p>
                      <a:pPr algn="l" fontAlgn="b"/>
                      <a:r>
                        <a:rPr lang="el-GR" sz="800" u="none" strike="noStrike">
                          <a:effectLst/>
                        </a:rPr>
                        <a:t>ΤΑΜΕΙΟ - ΤΡΑΠΕΖΕΣ</a:t>
                      </a:r>
                      <a:endParaRPr lang="el-GR"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3,125,959</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3,678,497</a:t>
                      </a:r>
                      <a:endParaRPr lang="en-US" sz="800" b="0" i="0" u="none" strike="noStrike">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a:effectLst/>
                        </a:rPr>
                        <a:t>1,628,844</a:t>
                      </a:r>
                      <a:endParaRPr lang="en-US" sz="800" b="0" i="0" u="none" strike="noStrike">
                        <a:solidFill>
                          <a:srgbClr val="000000"/>
                        </a:solidFill>
                        <a:effectLst/>
                        <a:latin typeface="Verdana"/>
                      </a:endParaRPr>
                    </a:p>
                  </a:txBody>
                  <a:tcPr marL="7810" marR="7810" marT="7810" marB="0" anchor="b">
                    <a:lnR w="12700" cap="flat" cmpd="sng" algn="ctr">
                      <a:solidFill>
                        <a:schemeClr val="accent2">
                          <a:lumMod val="75000"/>
                        </a:schemeClr>
                      </a:solidFill>
                      <a:prstDash val="solid"/>
                      <a:round/>
                      <a:headEnd type="none" w="med" len="med"/>
                      <a:tailEnd type="none" w="med" len="med"/>
                    </a:lnR>
                    <a:solidFill>
                      <a:schemeClr val="accent3">
                        <a:lumMod val="60000"/>
                        <a:lumOff val="40000"/>
                      </a:schemeClr>
                    </a:solidFill>
                  </a:tcPr>
                </a:tc>
                <a:tc>
                  <a:txBody>
                    <a:bodyPr/>
                    <a:lstStyle/>
                    <a:p>
                      <a:pPr algn="l" fontAlgn="b"/>
                      <a:endParaRPr lang="en-US" sz="800" b="0" i="0" u="none" strike="noStrike">
                        <a:solidFill>
                          <a:srgbClr val="000000"/>
                        </a:solidFill>
                        <a:effectLst/>
                        <a:latin typeface="Calibri"/>
                      </a:endParaRPr>
                    </a:p>
                  </a:txBody>
                  <a:tcPr marL="7810" marR="7810" marT="7810" marB="0" anchor="b">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solidFill>
                      <a:schemeClr val="accent3">
                        <a:lumMod val="60000"/>
                        <a:lumOff val="40000"/>
                      </a:schemeClr>
                    </a:solidFill>
                  </a:tcPr>
                </a:tc>
                <a:tc>
                  <a:txBody>
                    <a:bodyPr/>
                    <a:lstStyle/>
                    <a:p>
                      <a:pPr algn="l" fontAlgn="b"/>
                      <a:endParaRPr lang="en-US" sz="800" b="0" i="0" u="none" strike="noStrike">
                        <a:solidFill>
                          <a:srgbClr val="000000"/>
                        </a:solidFill>
                        <a:effectLst/>
                        <a:latin typeface="Calibri"/>
                      </a:endParaRPr>
                    </a:p>
                  </a:txBody>
                  <a:tcPr marL="7810" marR="7810" marT="7810" marB="0" anchor="b">
                    <a:lnL w="12700" cap="flat" cmpd="sng" algn="ctr">
                      <a:solidFill>
                        <a:schemeClr val="accent2">
                          <a:lumMod val="75000"/>
                        </a:schemeClr>
                      </a:solidFill>
                      <a:prstDash val="solid"/>
                      <a:round/>
                      <a:headEnd type="none" w="med" len="med"/>
                      <a:tailEnd type="none" w="med" len="med"/>
                    </a:lnL>
                    <a:solidFill>
                      <a:schemeClr val="accent3">
                        <a:lumMod val="60000"/>
                        <a:lumOff val="40000"/>
                      </a:schemeClr>
                    </a:solidFill>
                  </a:tcPr>
                </a:tc>
                <a:tc>
                  <a:txBody>
                    <a:bodyPr/>
                    <a:lstStyle/>
                    <a:p>
                      <a:pPr algn="l" fontAlgn="b"/>
                      <a:endParaRPr lang="en-US" sz="800" b="0" i="0" u="none" strike="noStrike">
                        <a:solidFill>
                          <a:srgbClr val="000000"/>
                        </a:solidFill>
                        <a:effectLst/>
                        <a:latin typeface="Calibri"/>
                      </a:endParaRPr>
                    </a:p>
                  </a:txBody>
                  <a:tcPr marL="7810" marR="7810" marT="7810" marB="0" anchor="b">
                    <a:solidFill>
                      <a:schemeClr val="accent3">
                        <a:lumMod val="60000"/>
                        <a:lumOff val="40000"/>
                      </a:schemeClr>
                    </a:solidFill>
                  </a:tcPr>
                </a:tc>
                <a:tc>
                  <a:txBody>
                    <a:bodyPr/>
                    <a:lstStyle/>
                    <a:p>
                      <a:pPr algn="l" fontAlgn="b"/>
                      <a:endParaRPr lang="en-US" sz="800" b="0" i="0" u="none" strike="noStrike">
                        <a:solidFill>
                          <a:srgbClr val="000000"/>
                        </a:solidFill>
                        <a:effectLst/>
                        <a:latin typeface="Calibri"/>
                      </a:endParaRPr>
                    </a:p>
                  </a:txBody>
                  <a:tcPr marL="7810" marR="7810" marT="7810" marB="0" anchor="b">
                    <a:solidFill>
                      <a:schemeClr val="accent3">
                        <a:lumMod val="60000"/>
                        <a:lumOff val="40000"/>
                      </a:schemeClr>
                    </a:solidFill>
                  </a:tcPr>
                </a:tc>
                <a:tc>
                  <a:txBody>
                    <a:bodyPr/>
                    <a:lstStyle/>
                    <a:p>
                      <a:pPr algn="l" fontAlgn="b"/>
                      <a:endParaRPr lang="en-US" sz="800" b="0" i="0" u="none" strike="noStrike">
                        <a:solidFill>
                          <a:srgbClr val="000000"/>
                        </a:solidFill>
                        <a:effectLst/>
                        <a:latin typeface="Calibri"/>
                      </a:endParaRPr>
                    </a:p>
                  </a:txBody>
                  <a:tcPr marL="7810" marR="7810" marT="7810" marB="0" anchor="b">
                    <a:solidFill>
                      <a:schemeClr val="accent3">
                        <a:lumMod val="60000"/>
                        <a:lumOff val="40000"/>
                      </a:schemeClr>
                    </a:solidFill>
                  </a:tcPr>
                </a:tc>
                <a:extLst>
                  <a:ext uri="{0D108BD9-81ED-4DB2-BD59-A6C34878D82A}">
                    <a16:rowId xmlns:a16="http://schemas.microsoft.com/office/drawing/2014/main" xmlns="" val="10022"/>
                  </a:ext>
                </a:extLst>
              </a:tr>
              <a:tr h="184150">
                <a:tc>
                  <a:txBody>
                    <a:bodyPr/>
                    <a:lstStyle/>
                    <a:p>
                      <a:pPr algn="l" fontAlgn="b"/>
                      <a:r>
                        <a:rPr lang="el-GR" sz="800" u="none" strike="noStrike" dirty="0">
                          <a:effectLst/>
                        </a:rPr>
                        <a:t>ΣΥΝΟΛΟ ΕΝΕΡΓΗΤΙΚΟΥ</a:t>
                      </a:r>
                      <a:endParaRPr lang="el-GR" sz="800" b="0" i="0" u="none" strike="noStrike" dirty="0">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dirty="0">
                          <a:effectLst/>
                        </a:rPr>
                        <a:t>32,047,125</a:t>
                      </a:r>
                      <a:endParaRPr lang="en-US" sz="800" b="0" i="0" u="none" strike="noStrike" dirty="0">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dirty="0">
                          <a:effectLst/>
                        </a:rPr>
                        <a:t>33,647,890</a:t>
                      </a:r>
                      <a:endParaRPr lang="en-US" sz="800" b="0" i="0" u="none" strike="noStrike" dirty="0">
                        <a:solidFill>
                          <a:srgbClr val="000000"/>
                        </a:solidFill>
                        <a:effectLst/>
                        <a:latin typeface="Verdana"/>
                      </a:endParaRPr>
                    </a:p>
                  </a:txBody>
                  <a:tcPr marL="7810" marR="7810" marT="7810" marB="0" anchor="b">
                    <a:solidFill>
                      <a:schemeClr val="accent3">
                        <a:lumMod val="60000"/>
                        <a:lumOff val="40000"/>
                      </a:schemeClr>
                    </a:solidFill>
                  </a:tcPr>
                </a:tc>
                <a:tc>
                  <a:txBody>
                    <a:bodyPr/>
                    <a:lstStyle/>
                    <a:p>
                      <a:pPr algn="r" fontAlgn="b"/>
                      <a:r>
                        <a:rPr lang="en-US" sz="800" u="none" strike="noStrike" dirty="0">
                          <a:effectLst/>
                        </a:rPr>
                        <a:t>30,801,855</a:t>
                      </a:r>
                      <a:endParaRPr lang="en-US" sz="800" b="0" i="0" u="none" strike="noStrike" dirty="0">
                        <a:solidFill>
                          <a:srgbClr val="000000"/>
                        </a:solidFill>
                        <a:effectLst/>
                        <a:latin typeface="Verdana"/>
                      </a:endParaRPr>
                    </a:p>
                  </a:txBody>
                  <a:tcPr marL="7810" marR="7810" marT="7810" marB="0" anchor="b">
                    <a:lnR w="12700" cap="flat" cmpd="sng" algn="ctr">
                      <a:solidFill>
                        <a:schemeClr val="accent2">
                          <a:lumMod val="75000"/>
                        </a:schemeClr>
                      </a:solidFill>
                      <a:prstDash val="solid"/>
                      <a:round/>
                      <a:headEnd type="none" w="med" len="med"/>
                      <a:tailEnd type="none" w="med" len="med"/>
                    </a:lnR>
                    <a:solidFill>
                      <a:schemeClr val="accent3">
                        <a:lumMod val="60000"/>
                        <a:lumOff val="40000"/>
                      </a:schemeClr>
                    </a:solidFill>
                  </a:tcPr>
                </a:tc>
                <a:tc>
                  <a:txBody>
                    <a:bodyPr/>
                    <a:lstStyle/>
                    <a:p>
                      <a:pPr algn="l" fontAlgn="b"/>
                      <a:endParaRPr lang="en-US" sz="800" b="0" i="0" u="none" strike="noStrike" dirty="0">
                        <a:solidFill>
                          <a:srgbClr val="000000"/>
                        </a:solidFill>
                        <a:effectLst/>
                        <a:latin typeface="Calibri"/>
                      </a:endParaRPr>
                    </a:p>
                  </a:txBody>
                  <a:tcPr marL="7810" marR="7810" marT="7810" marB="0" anchor="b">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solidFill>
                      <a:schemeClr val="accent3">
                        <a:lumMod val="60000"/>
                        <a:lumOff val="40000"/>
                      </a:schemeClr>
                    </a:solidFill>
                  </a:tcPr>
                </a:tc>
                <a:tc>
                  <a:txBody>
                    <a:bodyPr/>
                    <a:lstStyle/>
                    <a:p>
                      <a:pPr algn="l" fontAlgn="b"/>
                      <a:endParaRPr lang="en-US" sz="800" b="0" i="0" u="none" strike="noStrike" dirty="0">
                        <a:solidFill>
                          <a:srgbClr val="000000"/>
                        </a:solidFill>
                        <a:effectLst/>
                        <a:latin typeface="Calibri"/>
                      </a:endParaRPr>
                    </a:p>
                  </a:txBody>
                  <a:tcPr marL="7810" marR="7810" marT="7810" marB="0" anchor="b">
                    <a:lnL w="12700" cap="flat" cmpd="sng" algn="ctr">
                      <a:solidFill>
                        <a:schemeClr val="accent2">
                          <a:lumMod val="75000"/>
                        </a:schemeClr>
                      </a:solidFill>
                      <a:prstDash val="solid"/>
                      <a:round/>
                      <a:headEnd type="none" w="med" len="med"/>
                      <a:tailEnd type="none" w="med" len="med"/>
                    </a:lnL>
                    <a:solidFill>
                      <a:schemeClr val="accent3">
                        <a:lumMod val="60000"/>
                        <a:lumOff val="40000"/>
                      </a:schemeClr>
                    </a:solidFill>
                  </a:tcPr>
                </a:tc>
                <a:tc>
                  <a:txBody>
                    <a:bodyPr/>
                    <a:lstStyle/>
                    <a:p>
                      <a:pPr algn="l" fontAlgn="b"/>
                      <a:endParaRPr lang="en-US" sz="800" b="0" i="0" u="none" strike="noStrike" dirty="0">
                        <a:solidFill>
                          <a:srgbClr val="000000"/>
                        </a:solidFill>
                        <a:effectLst/>
                        <a:latin typeface="Calibri"/>
                      </a:endParaRPr>
                    </a:p>
                  </a:txBody>
                  <a:tcPr marL="7810" marR="7810" marT="7810" marB="0" anchor="b">
                    <a:solidFill>
                      <a:schemeClr val="accent3">
                        <a:lumMod val="60000"/>
                        <a:lumOff val="40000"/>
                      </a:schemeClr>
                    </a:solidFill>
                  </a:tcPr>
                </a:tc>
                <a:tc>
                  <a:txBody>
                    <a:bodyPr/>
                    <a:lstStyle/>
                    <a:p>
                      <a:pPr algn="l" fontAlgn="b"/>
                      <a:endParaRPr lang="en-US" sz="800" b="0" i="0" u="none" strike="noStrike" dirty="0">
                        <a:solidFill>
                          <a:srgbClr val="000000"/>
                        </a:solidFill>
                        <a:effectLst/>
                        <a:latin typeface="Calibri"/>
                      </a:endParaRPr>
                    </a:p>
                  </a:txBody>
                  <a:tcPr marL="7810" marR="7810" marT="7810" marB="0" anchor="b">
                    <a:solidFill>
                      <a:schemeClr val="accent3">
                        <a:lumMod val="60000"/>
                        <a:lumOff val="40000"/>
                      </a:schemeClr>
                    </a:solidFill>
                  </a:tcPr>
                </a:tc>
                <a:tc>
                  <a:txBody>
                    <a:bodyPr/>
                    <a:lstStyle/>
                    <a:p>
                      <a:pPr algn="l" fontAlgn="b"/>
                      <a:endParaRPr lang="en-US" sz="800" b="0" i="0" u="none" strike="noStrike" dirty="0">
                        <a:solidFill>
                          <a:srgbClr val="000000"/>
                        </a:solidFill>
                        <a:effectLst/>
                        <a:latin typeface="Calibri"/>
                      </a:endParaRPr>
                    </a:p>
                  </a:txBody>
                  <a:tcPr marL="7810" marR="7810" marT="7810" marB="0" anchor="b">
                    <a:solidFill>
                      <a:schemeClr val="accent3">
                        <a:lumMod val="60000"/>
                        <a:lumOff val="40000"/>
                      </a:schemeClr>
                    </a:solidFill>
                  </a:tcPr>
                </a:tc>
                <a:extLst>
                  <a:ext uri="{0D108BD9-81ED-4DB2-BD59-A6C34878D82A}">
                    <a16:rowId xmlns:a16="http://schemas.microsoft.com/office/drawing/2014/main" xmlns="" val="10023"/>
                  </a:ext>
                </a:extLst>
              </a:tr>
            </a:tbl>
          </a:graphicData>
        </a:graphic>
      </p:graphicFrame>
    </p:spTree>
    <p:extLst>
      <p:ext uri="{BB962C8B-B14F-4D97-AF65-F5344CB8AC3E}">
        <p14:creationId xmlns:p14="http://schemas.microsoft.com/office/powerpoint/2010/main" xmlns="" val="6129550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2800" dirty="0"/>
              <a:t>Αδυναμίες ισολογισμών</a:t>
            </a:r>
            <a:endParaRPr lang="en-US" sz="2800" dirty="0"/>
          </a:p>
        </p:txBody>
      </p:sp>
      <p:sp>
        <p:nvSpPr>
          <p:cNvPr id="3" name="Content Placeholder 2"/>
          <p:cNvSpPr>
            <a:spLocks noGrp="1"/>
          </p:cNvSpPr>
          <p:nvPr>
            <p:ph idx="1"/>
          </p:nvPr>
        </p:nvSpPr>
        <p:spPr>
          <a:xfrm>
            <a:off x="251520" y="1628775"/>
            <a:ext cx="8784976" cy="4530725"/>
          </a:xfrm>
        </p:spPr>
        <p:txBody>
          <a:bodyPr>
            <a:normAutofit/>
          </a:bodyPr>
          <a:lstStyle/>
          <a:p>
            <a:pPr>
              <a:lnSpc>
                <a:spcPct val="90000"/>
              </a:lnSpc>
            </a:pPr>
            <a:r>
              <a:rPr lang="el-GR" sz="2000" b="1" dirty="0"/>
              <a:t>Δεν καταγράφει τα άυλα περιουσιακά στοιχεία</a:t>
            </a:r>
          </a:p>
          <a:p>
            <a:pPr lvl="1">
              <a:lnSpc>
                <a:spcPct val="90000"/>
              </a:lnSpc>
            </a:pPr>
            <a:r>
              <a:rPr lang="en-US" sz="2000" b="1" dirty="0" err="1">
                <a:latin typeface="Calibri" panose="020F0502020204030204" pitchFamily="34" charset="0"/>
              </a:rPr>
              <a:t>ειδίκευση</a:t>
            </a:r>
            <a:r>
              <a:rPr lang="en-US" sz="2000" dirty="0">
                <a:latin typeface="Calibri" panose="020F0502020204030204" pitchFamily="34" charset="0"/>
              </a:rPr>
              <a:t> </a:t>
            </a:r>
            <a:r>
              <a:rPr lang="el-GR" sz="2000" dirty="0">
                <a:latin typeface="Calibri" panose="020F0502020204030204" pitchFamily="34" charset="0"/>
              </a:rPr>
              <a:t>προσωπικού</a:t>
            </a:r>
            <a:endParaRPr lang="en-US" sz="2000" dirty="0">
              <a:latin typeface="Calibri" panose="020F0502020204030204" pitchFamily="34" charset="0"/>
            </a:endParaRPr>
          </a:p>
          <a:p>
            <a:pPr lvl="1">
              <a:lnSpc>
                <a:spcPct val="90000"/>
              </a:lnSpc>
            </a:pPr>
            <a:r>
              <a:rPr lang="el-GR" sz="2000" b="1" dirty="0">
                <a:latin typeface="Calibri" panose="020F0502020204030204" pitchFamily="34" charset="0"/>
              </a:rPr>
              <a:t>τεχνογνωσία </a:t>
            </a:r>
            <a:r>
              <a:rPr lang="el-GR" sz="2000" dirty="0">
                <a:latin typeface="Calibri" panose="020F0502020204030204" pitchFamily="34" charset="0"/>
              </a:rPr>
              <a:t>της επιχείρησης</a:t>
            </a:r>
            <a:endParaRPr lang="en-US" sz="2000" dirty="0">
              <a:latin typeface="Calibri" panose="020F0502020204030204" pitchFamily="34" charset="0"/>
            </a:endParaRPr>
          </a:p>
          <a:p>
            <a:pPr lvl="1">
              <a:lnSpc>
                <a:spcPct val="90000"/>
              </a:lnSpc>
            </a:pPr>
            <a:r>
              <a:rPr lang="en-US" sz="2000" b="1" dirty="0" err="1">
                <a:latin typeface="Calibri" panose="020F0502020204030204" pitchFamily="34" charset="0"/>
              </a:rPr>
              <a:t>φήμη</a:t>
            </a:r>
            <a:r>
              <a:rPr lang="en-US" sz="2000" b="1" dirty="0">
                <a:latin typeface="Calibri" panose="020F0502020204030204" pitchFamily="34" charset="0"/>
              </a:rPr>
              <a:t> </a:t>
            </a:r>
            <a:r>
              <a:rPr lang="en-US" sz="2000" b="1" dirty="0" err="1">
                <a:latin typeface="Calibri" panose="020F0502020204030204" pitchFamily="34" charset="0"/>
              </a:rPr>
              <a:t>και</a:t>
            </a:r>
            <a:r>
              <a:rPr lang="en-US" sz="2000" b="1" dirty="0">
                <a:latin typeface="Calibri" panose="020F0502020204030204" pitchFamily="34" charset="0"/>
              </a:rPr>
              <a:t> </a:t>
            </a:r>
            <a:r>
              <a:rPr lang="en-US" sz="2000" b="1" dirty="0" err="1">
                <a:latin typeface="Calibri" panose="020F0502020204030204" pitchFamily="34" charset="0"/>
              </a:rPr>
              <a:t>πελατεία</a:t>
            </a:r>
            <a:endParaRPr lang="el-GR" sz="2000" b="1" dirty="0">
              <a:latin typeface="Calibri" panose="020F0502020204030204" pitchFamily="34" charset="0"/>
            </a:endParaRPr>
          </a:p>
          <a:p>
            <a:pPr>
              <a:lnSpc>
                <a:spcPct val="90000"/>
              </a:lnSpc>
            </a:pPr>
            <a:r>
              <a:rPr lang="el-GR" sz="2000" dirty="0"/>
              <a:t>Βασίζεται σε παραδοχές και εκτιμήσεις που επηρεάζουν τα αποτελέσματα και τις αναλύσεις που βασίζονται στα αποτελέσματα αυτά.</a:t>
            </a:r>
          </a:p>
          <a:p>
            <a:pPr>
              <a:lnSpc>
                <a:spcPct val="90000"/>
              </a:lnSpc>
            </a:pPr>
            <a:r>
              <a:rPr lang="el-GR" sz="2000" dirty="0">
                <a:latin typeface="Calibri" panose="020F0502020204030204" pitchFamily="34" charset="0"/>
              </a:rPr>
              <a:t>Άλλα στοιχεία εμφανίζονται στην τρέχουσα αξία τους και άλλα στην αξία κτήσης τους.</a:t>
            </a:r>
          </a:p>
          <a:p>
            <a:endParaRPr lang="en-US" sz="2000" dirty="0"/>
          </a:p>
        </p:txBody>
      </p:sp>
      <p:sp>
        <p:nvSpPr>
          <p:cNvPr id="5" name="Slide Number Placeholder 4"/>
          <p:cNvSpPr>
            <a:spLocks noGrp="1"/>
          </p:cNvSpPr>
          <p:nvPr>
            <p:ph type="sldNum" sz="quarter" idx="12"/>
          </p:nvPr>
        </p:nvSpPr>
        <p:spPr/>
        <p:txBody>
          <a:bodyPr>
            <a:normAutofit fontScale="85000" lnSpcReduction="20000"/>
          </a:bodyPr>
          <a:lstStyle/>
          <a:p>
            <a:fld id="{BEB7F41A-2E03-4BDD-949B-B1838DB893B3}" type="slidenum">
              <a:rPr lang="en-US" smtClean="0"/>
              <a:pPr/>
              <a:t>11</a:t>
            </a:fld>
            <a:endParaRPr lang="en-US"/>
          </a:p>
        </p:txBody>
      </p:sp>
    </p:spTree>
    <p:extLst>
      <p:ext uri="{BB962C8B-B14F-4D97-AF65-F5344CB8AC3E}">
        <p14:creationId xmlns:p14="http://schemas.microsoft.com/office/powerpoint/2010/main" xmlns="" val="3712381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77813"/>
            <a:ext cx="8892480" cy="1139825"/>
          </a:xfrm>
        </p:spPr>
        <p:txBody>
          <a:bodyPr>
            <a:normAutofit/>
          </a:bodyPr>
          <a:lstStyle/>
          <a:p>
            <a:r>
              <a:rPr lang="el-GR" sz="2800" dirty="0"/>
              <a:t>Αποτελέσματα χρήσης</a:t>
            </a:r>
          </a:p>
        </p:txBody>
      </p:sp>
      <p:sp>
        <p:nvSpPr>
          <p:cNvPr id="3" name="Content Placeholder 2"/>
          <p:cNvSpPr>
            <a:spLocks noGrp="1"/>
          </p:cNvSpPr>
          <p:nvPr>
            <p:ph idx="1"/>
          </p:nvPr>
        </p:nvSpPr>
        <p:spPr>
          <a:xfrm>
            <a:off x="323528" y="1628775"/>
            <a:ext cx="8820472" cy="4530725"/>
          </a:xfrm>
        </p:spPr>
        <p:txBody>
          <a:bodyPr>
            <a:normAutofit/>
          </a:bodyPr>
          <a:lstStyle/>
          <a:p>
            <a:r>
              <a:rPr lang="en-US" sz="2000" dirty="0">
                <a:latin typeface="Calibri" pitchFamily="34" charset="0"/>
              </a:rPr>
              <a:t>Η </a:t>
            </a:r>
            <a:r>
              <a:rPr lang="en-US" sz="2000" dirty="0" err="1">
                <a:latin typeface="Calibri" pitchFamily="34" charset="0"/>
              </a:rPr>
              <a:t>κατάσταση</a:t>
            </a:r>
            <a:r>
              <a:rPr lang="en-US" sz="2000" dirty="0">
                <a:latin typeface="Calibri" pitchFamily="34" charset="0"/>
              </a:rPr>
              <a:t> </a:t>
            </a:r>
            <a:r>
              <a:rPr lang="en-US" sz="2000" dirty="0" err="1">
                <a:latin typeface="Calibri" pitchFamily="34" charset="0"/>
              </a:rPr>
              <a:t>των</a:t>
            </a:r>
            <a:r>
              <a:rPr lang="en-US" sz="2000" dirty="0">
                <a:latin typeface="Calibri" pitchFamily="34" charset="0"/>
              </a:rPr>
              <a:t> </a:t>
            </a:r>
            <a:r>
              <a:rPr lang="en-US" sz="2000" dirty="0" err="1">
                <a:latin typeface="Calibri" pitchFamily="34" charset="0"/>
              </a:rPr>
              <a:t>αποτελεσμάτων</a:t>
            </a:r>
            <a:r>
              <a:rPr lang="en-US" sz="2000" dirty="0">
                <a:latin typeface="Calibri" pitchFamily="34" charset="0"/>
              </a:rPr>
              <a:t> </a:t>
            </a:r>
            <a:r>
              <a:rPr lang="en-US" sz="2000" dirty="0" err="1">
                <a:latin typeface="Calibri" pitchFamily="34" charset="0"/>
              </a:rPr>
              <a:t>χρήσης</a:t>
            </a:r>
            <a:r>
              <a:rPr lang="en-US" sz="2000" dirty="0">
                <a:latin typeface="Calibri" pitchFamily="34" charset="0"/>
              </a:rPr>
              <a:t> </a:t>
            </a:r>
            <a:r>
              <a:rPr lang="el-GR" sz="2000" dirty="0">
                <a:latin typeface="Calibri" pitchFamily="34" charset="0"/>
              </a:rPr>
              <a:t>(ή εκμεταλλεύσεως) </a:t>
            </a:r>
            <a:r>
              <a:rPr lang="en-US" sz="2000" dirty="0">
                <a:latin typeface="Calibri" pitchFamily="34" charset="0"/>
              </a:rPr>
              <a:t>πα</a:t>
            </a:r>
            <a:r>
              <a:rPr lang="en-US" sz="2000" dirty="0" err="1">
                <a:latin typeface="Calibri" pitchFamily="34" charset="0"/>
              </a:rPr>
              <a:t>ρέχει</a:t>
            </a:r>
            <a:r>
              <a:rPr lang="en-US" sz="2000" dirty="0">
                <a:latin typeface="Calibri" pitchFamily="34" charset="0"/>
              </a:rPr>
              <a:t> π</a:t>
            </a:r>
            <a:r>
              <a:rPr lang="en-US" sz="2000" dirty="0" err="1">
                <a:latin typeface="Calibri" pitchFamily="34" charset="0"/>
              </a:rPr>
              <a:t>ληροφορίες</a:t>
            </a:r>
            <a:r>
              <a:rPr lang="en-US" sz="2000" dirty="0">
                <a:latin typeface="Calibri" pitchFamily="34" charset="0"/>
              </a:rPr>
              <a:t> </a:t>
            </a:r>
            <a:r>
              <a:rPr lang="en-US" sz="2000" dirty="0" err="1">
                <a:latin typeface="Calibri" pitchFamily="34" charset="0"/>
              </a:rPr>
              <a:t>γι</a:t>
            </a:r>
            <a:r>
              <a:rPr lang="en-US" sz="2000" dirty="0">
                <a:latin typeface="Calibri" pitchFamily="34" charset="0"/>
              </a:rPr>
              <a:t>α την οικονομική </a:t>
            </a:r>
            <a:r>
              <a:rPr lang="el-GR" sz="2000" dirty="0">
                <a:latin typeface="Calibri" pitchFamily="34" charset="0"/>
              </a:rPr>
              <a:t>επίδοση</a:t>
            </a:r>
            <a:r>
              <a:rPr lang="en-US" sz="2000" dirty="0">
                <a:latin typeface="Calibri" pitchFamily="34" charset="0"/>
              </a:rPr>
              <a:t> </a:t>
            </a:r>
            <a:r>
              <a:rPr lang="en-US" sz="2000" dirty="0" err="1">
                <a:latin typeface="Calibri" pitchFamily="34" charset="0"/>
              </a:rPr>
              <a:t>της</a:t>
            </a:r>
            <a:r>
              <a:rPr lang="en-US" sz="2000" dirty="0">
                <a:latin typeface="Calibri" pitchFamily="34" charset="0"/>
              </a:rPr>
              <a:t> επ</a:t>
            </a:r>
            <a:r>
              <a:rPr lang="en-US" sz="2000" dirty="0" err="1">
                <a:latin typeface="Calibri" pitchFamily="34" charset="0"/>
              </a:rPr>
              <a:t>ιχείρησης</a:t>
            </a:r>
            <a:r>
              <a:rPr lang="en-US" sz="2000" dirty="0">
                <a:latin typeface="Calibri" pitchFamily="34" charset="0"/>
              </a:rPr>
              <a:t> </a:t>
            </a:r>
            <a:r>
              <a:rPr lang="en-US" sz="2000" dirty="0" err="1">
                <a:latin typeface="Calibri" pitchFamily="34" charset="0"/>
              </a:rPr>
              <a:t>σε</a:t>
            </a:r>
            <a:r>
              <a:rPr lang="en-US" sz="2000" dirty="0">
                <a:latin typeface="Calibri" pitchFamily="34" charset="0"/>
              </a:rPr>
              <a:t> </a:t>
            </a:r>
            <a:r>
              <a:rPr lang="en-US" sz="2000" dirty="0" err="1">
                <a:latin typeface="Calibri" pitchFamily="34" charset="0"/>
              </a:rPr>
              <a:t>μί</a:t>
            </a:r>
            <a:r>
              <a:rPr lang="en-US" sz="2000" dirty="0">
                <a:latin typeface="Calibri" pitchFamily="34" charset="0"/>
              </a:rPr>
              <a:t>α λογιστική περίοδο </a:t>
            </a:r>
            <a:r>
              <a:rPr lang="el-GR" sz="2000" dirty="0">
                <a:latin typeface="Calibri" pitchFamily="34" charset="0"/>
              </a:rPr>
              <a:t>(χρήση).</a:t>
            </a:r>
          </a:p>
          <a:p>
            <a:r>
              <a:rPr lang="el-GR" sz="2000" dirty="0">
                <a:latin typeface="Calibri" pitchFamily="34" charset="0"/>
              </a:rPr>
              <a:t>Μπορεί να είναι απολογιστικά ή προσωρινά.</a:t>
            </a:r>
          </a:p>
          <a:p>
            <a:pPr>
              <a:spcBef>
                <a:spcPct val="40000"/>
              </a:spcBef>
            </a:pPr>
            <a:r>
              <a:rPr lang="el-GR" sz="2000" dirty="0">
                <a:latin typeface="Calibri" pitchFamily="34" charset="0"/>
              </a:rPr>
              <a:t>Η ανάλυση στηρίζεται στη βασική σχέση:</a:t>
            </a:r>
          </a:p>
          <a:p>
            <a:pPr algn="ctr">
              <a:spcBef>
                <a:spcPct val="70000"/>
              </a:spcBef>
              <a:buNone/>
            </a:pPr>
            <a:r>
              <a:rPr lang="el-GR" sz="2000" b="1" dirty="0">
                <a:latin typeface="Calibri" pitchFamily="34" charset="0"/>
              </a:rPr>
              <a:t>Αποτέλεσμα (</a:t>
            </a:r>
            <a:r>
              <a:rPr lang="el-GR" sz="2000" b="1" dirty="0">
                <a:solidFill>
                  <a:srgbClr val="800000"/>
                </a:solidFill>
                <a:latin typeface="Calibri" pitchFamily="34" charset="0"/>
              </a:rPr>
              <a:t>κέρδος/</a:t>
            </a:r>
            <a:r>
              <a:rPr lang="el-GR" sz="2000" b="1" dirty="0" err="1">
                <a:solidFill>
                  <a:srgbClr val="800000"/>
                </a:solidFill>
                <a:latin typeface="Calibri" pitchFamily="34" charset="0"/>
              </a:rPr>
              <a:t>ζημι</a:t>
            </a:r>
            <a:r>
              <a:rPr lang="el-GR" sz="2000" b="1" dirty="0">
                <a:solidFill>
                  <a:srgbClr val="800000"/>
                </a:solidFill>
                <a:latin typeface="Calibri" pitchFamily="34" charset="0"/>
              </a:rPr>
              <a:t>ά</a:t>
            </a:r>
            <a:r>
              <a:rPr lang="el-GR" sz="2000" b="1" dirty="0">
                <a:latin typeface="Calibri" pitchFamily="34" charset="0"/>
              </a:rPr>
              <a:t>) = Εσοδα (</a:t>
            </a:r>
            <a:r>
              <a:rPr lang="el-GR" sz="2000" b="1" dirty="0">
                <a:solidFill>
                  <a:srgbClr val="800000"/>
                </a:solidFill>
                <a:latin typeface="Calibri" pitchFamily="34" charset="0"/>
              </a:rPr>
              <a:t>πωλήσεις</a:t>
            </a:r>
            <a:r>
              <a:rPr lang="el-GR" sz="2000" b="1" dirty="0">
                <a:latin typeface="Calibri" pitchFamily="34" charset="0"/>
              </a:rPr>
              <a:t>) – Εξοδα (</a:t>
            </a:r>
            <a:r>
              <a:rPr lang="el-GR" sz="2000" b="1" dirty="0">
                <a:solidFill>
                  <a:srgbClr val="800000"/>
                </a:solidFill>
                <a:latin typeface="Calibri" pitchFamily="34" charset="0"/>
              </a:rPr>
              <a:t>κόστος</a:t>
            </a:r>
            <a:r>
              <a:rPr lang="el-GR" sz="2000" b="1" dirty="0">
                <a:latin typeface="Calibri" pitchFamily="34" charset="0"/>
              </a:rPr>
              <a:t>)</a:t>
            </a:r>
          </a:p>
          <a:p>
            <a:pPr>
              <a:spcBef>
                <a:spcPct val="70000"/>
              </a:spcBef>
            </a:pPr>
            <a:r>
              <a:rPr lang="el-GR" sz="2000" dirty="0">
                <a:latin typeface="Calibri" pitchFamily="34" charset="0"/>
              </a:rPr>
              <a:t>Τα αποτελέσματα χρήσης παρέχουν και μία ανάλυση των βασικών συνιστωσών του κόστους και της ευελιξίας της επιχείρησης</a:t>
            </a:r>
          </a:p>
          <a:p>
            <a:pPr>
              <a:spcBef>
                <a:spcPct val="70000"/>
              </a:spcBef>
            </a:pPr>
            <a:r>
              <a:rPr lang="el-GR" sz="2000" dirty="0">
                <a:latin typeface="Calibri" pitchFamily="34" charset="0"/>
              </a:rPr>
              <a:t>Τα έσοδα από πωλήσεις αναφέρονται ως </a:t>
            </a:r>
            <a:r>
              <a:rPr lang="el-GR" sz="2000" b="1" dirty="0">
                <a:latin typeface="Calibri" pitchFamily="34" charset="0"/>
              </a:rPr>
              <a:t>κύκλος εργασιών</a:t>
            </a:r>
            <a:r>
              <a:rPr lang="el-GR" sz="2000" dirty="0">
                <a:latin typeface="Calibri" pitchFamily="34" charset="0"/>
              </a:rPr>
              <a:t> (τζίρος)</a:t>
            </a:r>
          </a:p>
          <a:p>
            <a:endParaRPr lang="el-GR" sz="2000" dirty="0">
              <a:latin typeface="Calibri" pitchFamily="34" charset="0"/>
            </a:endParaRPr>
          </a:p>
        </p:txBody>
      </p:sp>
      <p:sp>
        <p:nvSpPr>
          <p:cNvPr id="5" name="Slide Number Placeholder 4"/>
          <p:cNvSpPr>
            <a:spLocks noGrp="1"/>
          </p:cNvSpPr>
          <p:nvPr>
            <p:ph type="sldNum" sz="quarter" idx="12"/>
          </p:nvPr>
        </p:nvSpPr>
        <p:spPr/>
        <p:txBody>
          <a:bodyPr>
            <a:normAutofit fontScale="85000" lnSpcReduction="20000"/>
          </a:bodyPr>
          <a:lstStyle/>
          <a:p>
            <a:fld id="{BEB7F41A-2E03-4BDD-949B-B1838DB893B3}" type="slidenum">
              <a:rPr lang="en-US" smtClean="0"/>
              <a:pPr/>
              <a:t>12</a:t>
            </a:fld>
            <a:endParaRPr lang="en-US"/>
          </a:p>
        </p:txBody>
      </p:sp>
    </p:spTree>
    <p:extLst>
      <p:ext uri="{BB962C8B-B14F-4D97-AF65-F5344CB8AC3E}">
        <p14:creationId xmlns:p14="http://schemas.microsoft.com/office/powerpoint/2010/main" xmlns="" val="29146287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2800" dirty="0"/>
              <a:t>Κατάσταση </a:t>
            </a:r>
            <a:r>
              <a:rPr lang="el-GR" sz="2800" spc="-5" dirty="0"/>
              <a:t>αποτελεσμάτων</a:t>
            </a:r>
            <a:r>
              <a:rPr lang="el-GR" sz="2800" spc="-10" dirty="0"/>
              <a:t> </a:t>
            </a:r>
            <a:r>
              <a:rPr lang="el-GR" sz="2800" dirty="0"/>
              <a:t>χρήσης</a:t>
            </a:r>
          </a:p>
        </p:txBody>
      </p:sp>
      <p:sp>
        <p:nvSpPr>
          <p:cNvPr id="5" name="Slide Number Placeholder 4"/>
          <p:cNvSpPr>
            <a:spLocks noGrp="1"/>
          </p:cNvSpPr>
          <p:nvPr>
            <p:ph type="sldNum" sz="quarter" idx="12"/>
          </p:nvPr>
        </p:nvSpPr>
        <p:spPr/>
        <p:txBody>
          <a:bodyPr>
            <a:normAutofit fontScale="85000" lnSpcReduction="20000"/>
          </a:bodyPr>
          <a:lstStyle/>
          <a:p>
            <a:fld id="{BEB7F41A-2E03-4BDD-949B-B1838DB893B3}" type="slidenum">
              <a:rPr lang="en-US" smtClean="0"/>
              <a:pPr/>
              <a:t>13</a:t>
            </a:fld>
            <a:endParaRPr lang="en-US"/>
          </a:p>
        </p:txBody>
      </p:sp>
      <p:graphicFrame>
        <p:nvGraphicFramePr>
          <p:cNvPr id="6" name="object 4"/>
          <p:cNvGraphicFramePr>
            <a:graphicFrameLocks noGrp="1"/>
          </p:cNvGraphicFramePr>
          <p:nvPr>
            <p:extLst>
              <p:ext uri="{D42A27DB-BD31-4B8C-83A1-F6EECF244321}">
                <p14:modId xmlns:p14="http://schemas.microsoft.com/office/powerpoint/2010/main" xmlns="" val="1805462621"/>
              </p:ext>
            </p:extLst>
          </p:nvPr>
        </p:nvGraphicFramePr>
        <p:xfrm>
          <a:off x="990600" y="1600200"/>
          <a:ext cx="7539353" cy="4655820"/>
        </p:xfrm>
        <a:graphic>
          <a:graphicData uri="http://schemas.openxmlformats.org/drawingml/2006/table">
            <a:tbl>
              <a:tblPr firstRow="1" bandRow="1">
                <a:tableStyleId>{2D5ABB26-0587-4C30-8999-92F81FD0307C}</a:tableStyleId>
              </a:tblPr>
              <a:tblGrid>
                <a:gridCol w="4198620">
                  <a:extLst>
                    <a:ext uri="{9D8B030D-6E8A-4147-A177-3AD203B41FA5}">
                      <a16:colId xmlns:a16="http://schemas.microsoft.com/office/drawing/2014/main" xmlns="" val="20000"/>
                    </a:ext>
                  </a:extLst>
                </a:gridCol>
                <a:gridCol w="641985">
                  <a:extLst>
                    <a:ext uri="{9D8B030D-6E8A-4147-A177-3AD203B41FA5}">
                      <a16:colId xmlns:a16="http://schemas.microsoft.com/office/drawing/2014/main" xmlns="" val="20001"/>
                    </a:ext>
                  </a:extLst>
                </a:gridCol>
                <a:gridCol w="500379">
                  <a:extLst>
                    <a:ext uri="{9D8B030D-6E8A-4147-A177-3AD203B41FA5}">
                      <a16:colId xmlns:a16="http://schemas.microsoft.com/office/drawing/2014/main" xmlns="" val="20002"/>
                    </a:ext>
                  </a:extLst>
                </a:gridCol>
                <a:gridCol w="533400">
                  <a:extLst>
                    <a:ext uri="{9D8B030D-6E8A-4147-A177-3AD203B41FA5}">
                      <a16:colId xmlns:a16="http://schemas.microsoft.com/office/drawing/2014/main" xmlns="" val="20003"/>
                    </a:ext>
                  </a:extLst>
                </a:gridCol>
                <a:gridCol w="558800">
                  <a:extLst>
                    <a:ext uri="{9D8B030D-6E8A-4147-A177-3AD203B41FA5}">
                      <a16:colId xmlns:a16="http://schemas.microsoft.com/office/drawing/2014/main" xmlns="" val="20004"/>
                    </a:ext>
                  </a:extLst>
                </a:gridCol>
                <a:gridCol w="558799">
                  <a:extLst>
                    <a:ext uri="{9D8B030D-6E8A-4147-A177-3AD203B41FA5}">
                      <a16:colId xmlns:a16="http://schemas.microsoft.com/office/drawing/2014/main" xmlns="" val="20005"/>
                    </a:ext>
                  </a:extLst>
                </a:gridCol>
                <a:gridCol w="547370">
                  <a:extLst>
                    <a:ext uri="{9D8B030D-6E8A-4147-A177-3AD203B41FA5}">
                      <a16:colId xmlns:a16="http://schemas.microsoft.com/office/drawing/2014/main" xmlns="" val="20006"/>
                    </a:ext>
                  </a:extLst>
                </a:gridCol>
              </a:tblGrid>
              <a:tr h="267335">
                <a:tc gridSpan="2">
                  <a:txBody>
                    <a:bodyPr/>
                    <a:lstStyle/>
                    <a:p>
                      <a:pPr marR="393700" algn="r">
                        <a:lnSpc>
                          <a:spcPts val="2005"/>
                        </a:lnSpc>
                      </a:pPr>
                      <a:r>
                        <a:rPr sz="1750" dirty="0">
                          <a:latin typeface="Arial"/>
                          <a:cs typeface="Arial"/>
                        </a:rPr>
                        <a:t>%</a:t>
                      </a:r>
                      <a:endParaRPr sz="1750">
                        <a:latin typeface="Arial"/>
                        <a:cs typeface="Arial"/>
                      </a:endParaRPr>
                    </a:p>
                  </a:txBody>
                  <a:tcPr marL="0" marR="0" marT="0" marB="0">
                    <a:lnL w="9525">
                      <a:solidFill>
                        <a:srgbClr val="000000"/>
                      </a:solidFill>
                      <a:prstDash val="solid"/>
                    </a:lnL>
                    <a:lnT w="9525">
                      <a:solidFill>
                        <a:srgbClr val="000000"/>
                      </a:solidFill>
                      <a:prstDash val="solid"/>
                    </a:lnT>
                    <a:lnB w="9525">
                      <a:solidFill>
                        <a:srgbClr val="000000"/>
                      </a:solidFill>
                      <a:prstDash val="solid"/>
                    </a:lnB>
                    <a:solidFill>
                      <a:srgbClr val="C0C0C0"/>
                    </a:solidFill>
                  </a:tcPr>
                </a:tc>
                <a:tc hMerge="1">
                  <a:txBody>
                    <a:bodyPr/>
                    <a:lstStyle/>
                    <a:p>
                      <a:endParaRPr/>
                    </a:p>
                  </a:txBody>
                  <a:tcPr marL="0" marR="0" marT="0" marB="0"/>
                </a:tc>
                <a:tc>
                  <a:txBody>
                    <a:bodyPr/>
                    <a:lstStyle/>
                    <a:p>
                      <a:pPr marL="38100">
                        <a:lnSpc>
                          <a:spcPts val="2005"/>
                        </a:lnSpc>
                      </a:pPr>
                      <a:r>
                        <a:rPr sz="1750" dirty="0">
                          <a:latin typeface="Arial"/>
                          <a:cs typeface="Arial"/>
                        </a:rPr>
                        <a:t>Ετ.1</a:t>
                      </a:r>
                      <a:endParaRPr sz="1750">
                        <a:latin typeface="Arial"/>
                        <a:cs typeface="Arial"/>
                      </a:endParaRPr>
                    </a:p>
                  </a:txBody>
                  <a:tcPr marL="0" marR="0" marT="0" marB="0">
                    <a:lnT w="9525">
                      <a:solidFill>
                        <a:srgbClr val="000000"/>
                      </a:solidFill>
                      <a:prstDash val="solid"/>
                    </a:lnT>
                    <a:lnB w="9525">
                      <a:solidFill>
                        <a:srgbClr val="000000"/>
                      </a:solidFill>
                      <a:prstDash val="solid"/>
                    </a:lnB>
                    <a:solidFill>
                      <a:srgbClr val="C0C0C0"/>
                    </a:solidFill>
                  </a:tcPr>
                </a:tc>
                <a:tc>
                  <a:txBody>
                    <a:bodyPr/>
                    <a:lstStyle/>
                    <a:p>
                      <a:pPr marL="45720">
                        <a:lnSpc>
                          <a:spcPts val="2005"/>
                        </a:lnSpc>
                      </a:pPr>
                      <a:r>
                        <a:rPr sz="1750" spc="0" dirty="0">
                          <a:latin typeface="Arial"/>
                          <a:cs typeface="Arial"/>
                        </a:rPr>
                        <a:t>Ετ.2</a:t>
                      </a:r>
                      <a:endParaRPr sz="1750">
                        <a:latin typeface="Arial"/>
                        <a:cs typeface="Arial"/>
                      </a:endParaRPr>
                    </a:p>
                  </a:txBody>
                  <a:tcPr marL="0" marR="0" marT="0" marB="0">
                    <a:lnT w="9525">
                      <a:solidFill>
                        <a:srgbClr val="000000"/>
                      </a:solidFill>
                      <a:prstDash val="solid"/>
                    </a:lnT>
                    <a:lnB w="9525">
                      <a:solidFill>
                        <a:srgbClr val="000000"/>
                      </a:solidFill>
                      <a:prstDash val="solid"/>
                    </a:lnB>
                    <a:solidFill>
                      <a:srgbClr val="C0C0C0"/>
                    </a:solidFill>
                  </a:tcPr>
                </a:tc>
                <a:tc>
                  <a:txBody>
                    <a:bodyPr/>
                    <a:lstStyle/>
                    <a:p>
                      <a:pPr marL="71120">
                        <a:lnSpc>
                          <a:spcPts val="2005"/>
                        </a:lnSpc>
                      </a:pPr>
                      <a:r>
                        <a:rPr sz="1750" spc="0" dirty="0">
                          <a:latin typeface="Arial"/>
                          <a:cs typeface="Arial"/>
                        </a:rPr>
                        <a:t>Ετ.3</a:t>
                      </a:r>
                      <a:endParaRPr sz="1750">
                        <a:latin typeface="Arial"/>
                        <a:cs typeface="Arial"/>
                      </a:endParaRPr>
                    </a:p>
                  </a:txBody>
                  <a:tcPr marL="0" marR="0" marT="0" marB="0">
                    <a:lnT w="9525">
                      <a:solidFill>
                        <a:srgbClr val="000000"/>
                      </a:solidFill>
                      <a:prstDash val="solid"/>
                    </a:lnT>
                    <a:lnB w="9525">
                      <a:solidFill>
                        <a:srgbClr val="000000"/>
                      </a:solidFill>
                      <a:prstDash val="solid"/>
                    </a:lnB>
                    <a:solidFill>
                      <a:srgbClr val="C0C0C0"/>
                    </a:solidFill>
                  </a:tcPr>
                </a:tc>
                <a:tc>
                  <a:txBody>
                    <a:bodyPr/>
                    <a:lstStyle/>
                    <a:p>
                      <a:pPr marL="71120">
                        <a:lnSpc>
                          <a:spcPts val="2005"/>
                        </a:lnSpc>
                      </a:pPr>
                      <a:r>
                        <a:rPr sz="1750" dirty="0">
                          <a:latin typeface="Arial"/>
                          <a:cs typeface="Arial"/>
                        </a:rPr>
                        <a:t>Ετ.4</a:t>
                      </a:r>
                      <a:endParaRPr sz="1750">
                        <a:latin typeface="Arial"/>
                        <a:cs typeface="Arial"/>
                      </a:endParaRPr>
                    </a:p>
                  </a:txBody>
                  <a:tcPr marL="0" marR="0" marT="0" marB="0">
                    <a:lnT w="9525">
                      <a:solidFill>
                        <a:srgbClr val="000000"/>
                      </a:solidFill>
                      <a:prstDash val="solid"/>
                    </a:lnT>
                    <a:lnB w="9525">
                      <a:solidFill>
                        <a:srgbClr val="000000"/>
                      </a:solidFill>
                      <a:prstDash val="solid"/>
                    </a:lnB>
                    <a:solidFill>
                      <a:srgbClr val="C0C0C0"/>
                    </a:solidFill>
                  </a:tcPr>
                </a:tc>
                <a:tc>
                  <a:txBody>
                    <a:bodyPr/>
                    <a:lstStyle/>
                    <a:p>
                      <a:pPr marL="71120">
                        <a:lnSpc>
                          <a:spcPts val="2005"/>
                        </a:lnSpc>
                      </a:pPr>
                      <a:r>
                        <a:rPr sz="1750" dirty="0">
                          <a:latin typeface="Arial"/>
                          <a:cs typeface="Arial"/>
                        </a:rPr>
                        <a:t>Ετ.5</a:t>
                      </a:r>
                      <a:endParaRPr sz="1750">
                        <a:latin typeface="Arial"/>
                        <a:cs typeface="Arial"/>
                      </a:endParaRPr>
                    </a:p>
                  </a:txBody>
                  <a:tcPr marL="0" marR="0" marT="0" marB="0">
                    <a:lnR w="9525">
                      <a:solidFill>
                        <a:srgbClr val="000000"/>
                      </a:solidFill>
                      <a:prstDash val="solid"/>
                    </a:lnR>
                    <a:lnT w="9525">
                      <a:solidFill>
                        <a:srgbClr val="000000"/>
                      </a:solidFill>
                      <a:prstDash val="solid"/>
                    </a:lnT>
                    <a:lnB w="9525">
                      <a:solidFill>
                        <a:srgbClr val="000000"/>
                      </a:solidFill>
                      <a:prstDash val="solid"/>
                    </a:lnB>
                    <a:solidFill>
                      <a:srgbClr val="C0C0C0"/>
                    </a:solidFill>
                  </a:tcPr>
                </a:tc>
                <a:extLst>
                  <a:ext uri="{0D108BD9-81ED-4DB2-BD59-A6C34878D82A}">
                    <a16:rowId xmlns:a16="http://schemas.microsoft.com/office/drawing/2014/main" xmlns="" val="10000"/>
                  </a:ext>
                </a:extLst>
              </a:tr>
              <a:tr h="2838450">
                <a:tc>
                  <a:txBody>
                    <a:bodyPr/>
                    <a:lstStyle/>
                    <a:p>
                      <a:pPr marL="23495">
                        <a:lnSpc>
                          <a:spcPts val="1985"/>
                        </a:lnSpc>
                      </a:pPr>
                      <a:r>
                        <a:rPr sz="1750" dirty="0">
                          <a:latin typeface="Arial"/>
                          <a:cs typeface="Arial"/>
                        </a:rPr>
                        <a:t>Κύκλος</a:t>
                      </a:r>
                      <a:r>
                        <a:rPr sz="1750" spc="-5" dirty="0">
                          <a:latin typeface="Arial"/>
                          <a:cs typeface="Arial"/>
                        </a:rPr>
                        <a:t> </a:t>
                      </a:r>
                      <a:r>
                        <a:rPr sz="1750" spc="0" dirty="0">
                          <a:latin typeface="Arial"/>
                          <a:cs typeface="Arial"/>
                        </a:rPr>
                        <a:t>εργασιών</a:t>
                      </a:r>
                      <a:endParaRPr sz="1750">
                        <a:latin typeface="Arial"/>
                        <a:cs typeface="Arial"/>
                      </a:endParaRPr>
                    </a:p>
                    <a:p>
                      <a:pPr marL="23495" marR="1901189" indent="62865">
                        <a:lnSpc>
                          <a:spcPts val="2039"/>
                        </a:lnSpc>
                        <a:spcBef>
                          <a:spcPts val="80"/>
                        </a:spcBef>
                        <a:buChar char="-"/>
                        <a:tabLst>
                          <a:tab pos="224154" algn="l"/>
                        </a:tabLst>
                      </a:pPr>
                      <a:r>
                        <a:rPr sz="1750" dirty="0">
                          <a:latin typeface="Arial"/>
                          <a:cs typeface="Arial"/>
                        </a:rPr>
                        <a:t>Κόστος</a:t>
                      </a:r>
                      <a:r>
                        <a:rPr sz="1750" spc="-65" dirty="0">
                          <a:latin typeface="Arial"/>
                          <a:cs typeface="Arial"/>
                        </a:rPr>
                        <a:t> </a:t>
                      </a:r>
                      <a:r>
                        <a:rPr sz="1750" dirty="0">
                          <a:latin typeface="Arial"/>
                          <a:cs typeface="Arial"/>
                        </a:rPr>
                        <a:t>πωληθέντων  Μικτά κέρδη</a:t>
                      </a:r>
                      <a:endParaRPr sz="1750">
                        <a:latin typeface="Arial"/>
                        <a:cs typeface="Arial"/>
                      </a:endParaRPr>
                    </a:p>
                    <a:p>
                      <a:pPr marL="23495" indent="62865">
                        <a:lnSpc>
                          <a:spcPts val="1925"/>
                        </a:lnSpc>
                        <a:buChar char="-"/>
                        <a:tabLst>
                          <a:tab pos="224154" algn="l"/>
                        </a:tabLst>
                      </a:pPr>
                      <a:r>
                        <a:rPr sz="1750" dirty="0">
                          <a:latin typeface="Arial"/>
                          <a:cs typeface="Arial"/>
                        </a:rPr>
                        <a:t>Λειτουργικά</a:t>
                      </a:r>
                      <a:r>
                        <a:rPr sz="1750" spc="-5" dirty="0">
                          <a:latin typeface="Arial"/>
                          <a:cs typeface="Arial"/>
                        </a:rPr>
                        <a:t> </a:t>
                      </a:r>
                      <a:r>
                        <a:rPr sz="1750" dirty="0">
                          <a:latin typeface="Arial"/>
                          <a:cs typeface="Arial"/>
                        </a:rPr>
                        <a:t>έξοδα</a:t>
                      </a:r>
                      <a:endParaRPr sz="1750">
                        <a:latin typeface="Arial"/>
                        <a:cs typeface="Arial"/>
                      </a:endParaRPr>
                    </a:p>
                    <a:p>
                      <a:pPr marL="23495">
                        <a:lnSpc>
                          <a:spcPts val="2030"/>
                        </a:lnSpc>
                      </a:pPr>
                      <a:r>
                        <a:rPr sz="1750" dirty="0">
                          <a:latin typeface="Arial"/>
                          <a:cs typeface="Arial"/>
                        </a:rPr>
                        <a:t>Κέρδη προ </a:t>
                      </a:r>
                      <a:r>
                        <a:rPr sz="1750" spc="0" dirty="0">
                          <a:latin typeface="Arial"/>
                          <a:cs typeface="Arial"/>
                        </a:rPr>
                        <a:t>αποσβέσεων, </a:t>
                      </a:r>
                      <a:r>
                        <a:rPr sz="1750" dirty="0">
                          <a:latin typeface="Arial"/>
                          <a:cs typeface="Arial"/>
                        </a:rPr>
                        <a:t>τόκων </a:t>
                      </a:r>
                      <a:r>
                        <a:rPr sz="1750" spc="0" dirty="0">
                          <a:latin typeface="Arial"/>
                          <a:cs typeface="Arial"/>
                        </a:rPr>
                        <a:t>&amp;</a:t>
                      </a:r>
                      <a:r>
                        <a:rPr sz="1750" spc="-30" dirty="0">
                          <a:latin typeface="Arial"/>
                          <a:cs typeface="Arial"/>
                        </a:rPr>
                        <a:t> </a:t>
                      </a:r>
                      <a:r>
                        <a:rPr sz="1750" dirty="0">
                          <a:latin typeface="Arial"/>
                          <a:cs typeface="Arial"/>
                        </a:rPr>
                        <a:t>φόρων</a:t>
                      </a:r>
                      <a:endParaRPr sz="1750">
                        <a:latin typeface="Arial"/>
                        <a:cs typeface="Arial"/>
                      </a:endParaRPr>
                    </a:p>
                    <a:p>
                      <a:pPr marL="221615" indent="-135255">
                        <a:lnSpc>
                          <a:spcPts val="2030"/>
                        </a:lnSpc>
                        <a:buChar char="-"/>
                        <a:tabLst>
                          <a:tab pos="222250" algn="l"/>
                        </a:tabLst>
                      </a:pPr>
                      <a:r>
                        <a:rPr sz="1750" dirty="0">
                          <a:latin typeface="Arial"/>
                          <a:cs typeface="Arial"/>
                        </a:rPr>
                        <a:t>Τόκοι μακροπρόθεσμου</a:t>
                      </a:r>
                      <a:r>
                        <a:rPr sz="1750" spc="5" dirty="0">
                          <a:latin typeface="Arial"/>
                          <a:cs typeface="Arial"/>
                        </a:rPr>
                        <a:t> </a:t>
                      </a:r>
                      <a:r>
                        <a:rPr sz="1750" dirty="0">
                          <a:latin typeface="Arial"/>
                          <a:cs typeface="Arial"/>
                        </a:rPr>
                        <a:t>δανείου</a:t>
                      </a:r>
                      <a:endParaRPr sz="1750">
                        <a:latin typeface="Arial"/>
                        <a:cs typeface="Arial"/>
                      </a:endParaRPr>
                    </a:p>
                    <a:p>
                      <a:pPr marL="23495" marR="762635" indent="62865">
                        <a:lnSpc>
                          <a:spcPts val="2020"/>
                        </a:lnSpc>
                        <a:spcBef>
                          <a:spcPts val="100"/>
                        </a:spcBef>
                        <a:buChar char="-"/>
                        <a:tabLst>
                          <a:tab pos="222250" algn="l"/>
                        </a:tabLst>
                      </a:pPr>
                      <a:r>
                        <a:rPr sz="1750" dirty="0">
                          <a:latin typeface="Arial"/>
                          <a:cs typeface="Arial"/>
                        </a:rPr>
                        <a:t>Τόκοι βραχυπρόθεσμου δανείου  Κέρδη προ </a:t>
                      </a:r>
                      <a:r>
                        <a:rPr sz="1750" spc="0" dirty="0">
                          <a:latin typeface="Arial"/>
                          <a:cs typeface="Arial"/>
                        </a:rPr>
                        <a:t>αποσβέσεων &amp;</a:t>
                      </a:r>
                      <a:r>
                        <a:rPr sz="1750" spc="-50" dirty="0">
                          <a:latin typeface="Arial"/>
                          <a:cs typeface="Arial"/>
                        </a:rPr>
                        <a:t> </a:t>
                      </a:r>
                      <a:r>
                        <a:rPr sz="1750" spc="-5" dirty="0">
                          <a:latin typeface="Arial"/>
                          <a:cs typeface="Arial"/>
                        </a:rPr>
                        <a:t>φόρων</a:t>
                      </a:r>
                      <a:endParaRPr sz="1750">
                        <a:latin typeface="Arial"/>
                        <a:cs typeface="Arial"/>
                      </a:endParaRPr>
                    </a:p>
                    <a:p>
                      <a:pPr marL="23495" indent="62865">
                        <a:lnSpc>
                          <a:spcPts val="1950"/>
                        </a:lnSpc>
                        <a:buChar char="-"/>
                        <a:tabLst>
                          <a:tab pos="224154" algn="l"/>
                        </a:tabLst>
                      </a:pPr>
                      <a:r>
                        <a:rPr sz="1750" dirty="0">
                          <a:latin typeface="Arial"/>
                          <a:cs typeface="Arial"/>
                        </a:rPr>
                        <a:t>Αποσβέσεις</a:t>
                      </a:r>
                      <a:endParaRPr sz="1750">
                        <a:latin typeface="Arial"/>
                        <a:cs typeface="Arial"/>
                      </a:endParaRPr>
                    </a:p>
                    <a:p>
                      <a:pPr marL="23495">
                        <a:lnSpc>
                          <a:spcPts val="2030"/>
                        </a:lnSpc>
                      </a:pPr>
                      <a:r>
                        <a:rPr sz="1750" dirty="0">
                          <a:latin typeface="Arial"/>
                          <a:cs typeface="Arial"/>
                        </a:rPr>
                        <a:t>Κέρδη προ</a:t>
                      </a:r>
                      <a:r>
                        <a:rPr sz="1750" spc="-15" dirty="0">
                          <a:latin typeface="Arial"/>
                          <a:cs typeface="Arial"/>
                        </a:rPr>
                        <a:t> </a:t>
                      </a:r>
                      <a:r>
                        <a:rPr sz="1750" dirty="0">
                          <a:latin typeface="Arial"/>
                          <a:cs typeface="Arial"/>
                        </a:rPr>
                        <a:t>φόρων</a:t>
                      </a:r>
                      <a:endParaRPr sz="1750">
                        <a:latin typeface="Arial"/>
                        <a:cs typeface="Arial"/>
                      </a:endParaRPr>
                    </a:p>
                    <a:p>
                      <a:pPr marL="23495" indent="62865">
                        <a:lnSpc>
                          <a:spcPts val="2005"/>
                        </a:lnSpc>
                        <a:buChar char="-"/>
                        <a:tabLst>
                          <a:tab pos="224154" algn="l"/>
                        </a:tabLst>
                      </a:pPr>
                      <a:r>
                        <a:rPr sz="1750" dirty="0">
                          <a:latin typeface="Arial"/>
                          <a:cs typeface="Arial"/>
                        </a:rPr>
                        <a:t>Φόροι</a:t>
                      </a:r>
                      <a:endParaRPr sz="1750">
                        <a:latin typeface="Arial"/>
                        <a:cs typeface="Arial"/>
                      </a:endParaRPr>
                    </a:p>
                  </a:txBody>
                  <a:tcPr marL="0" marR="0" marT="0" marB="0">
                    <a:lnL w="9525">
                      <a:solidFill>
                        <a:srgbClr val="000000"/>
                      </a:solidFill>
                      <a:prstDash val="solid"/>
                    </a:lnL>
                    <a:lnT w="9525">
                      <a:solidFill>
                        <a:srgbClr val="000000"/>
                      </a:solidFill>
                      <a:prstDash val="solid"/>
                    </a:lnT>
                  </a:tcPr>
                </a:tc>
                <a:tc gridSpan="6">
                  <a:txBody>
                    <a:bodyPr/>
                    <a:lstStyle/>
                    <a:p>
                      <a:pPr marL="41275">
                        <a:lnSpc>
                          <a:spcPts val="2020"/>
                        </a:lnSpc>
                      </a:pPr>
                      <a:r>
                        <a:rPr sz="1750" dirty="0">
                          <a:latin typeface="Arial"/>
                          <a:cs typeface="Arial"/>
                        </a:rPr>
                        <a:t>100%</a:t>
                      </a:r>
                    </a:p>
                  </a:txBody>
                  <a:tcPr marL="0" marR="0" marT="0" marB="0">
                    <a:lnR w="9525">
                      <a:solidFill>
                        <a:srgbClr val="000000"/>
                      </a:solidFill>
                      <a:prstDash val="solid"/>
                    </a:lnR>
                    <a:lnT w="9525">
                      <a:solidFill>
                        <a:srgbClr val="000000"/>
                      </a:solidFill>
                      <a:prstDash val="solid"/>
                    </a:lnT>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xmlns="" val="10001"/>
                  </a:ext>
                </a:extLst>
              </a:tr>
              <a:tr h="258445">
                <a:tc gridSpan="7">
                  <a:txBody>
                    <a:bodyPr/>
                    <a:lstStyle/>
                    <a:p>
                      <a:pPr marL="23495">
                        <a:lnSpc>
                          <a:spcPts val="1935"/>
                        </a:lnSpc>
                      </a:pPr>
                      <a:r>
                        <a:rPr sz="1750" dirty="0">
                          <a:latin typeface="Arial"/>
                          <a:cs typeface="Arial"/>
                        </a:rPr>
                        <a:t>Καθαρά κέρδη</a:t>
                      </a:r>
                      <a:endParaRPr sz="1750">
                        <a:latin typeface="Arial"/>
                        <a:cs typeface="Arial"/>
                      </a:endParaRPr>
                    </a:p>
                  </a:txBody>
                  <a:tcPr marL="0" marR="0" marT="0" marB="0">
                    <a:lnL w="9525">
                      <a:solidFill>
                        <a:srgbClr val="000000"/>
                      </a:solidFill>
                      <a:prstDash val="solid"/>
                    </a:lnL>
                    <a:lnR w="9525">
                      <a:solidFill>
                        <a:srgbClr val="000000"/>
                      </a:solidFill>
                      <a:prstDash val="solid"/>
                    </a:lnR>
                    <a:solidFill>
                      <a:srgbClr val="C0C0C0"/>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xmlns="" val="10002"/>
                  </a:ext>
                </a:extLst>
              </a:tr>
              <a:tr h="256540">
                <a:tc gridSpan="7">
                  <a:txBody>
                    <a:bodyPr/>
                    <a:lstStyle/>
                    <a:p>
                      <a:pPr marL="23495">
                        <a:lnSpc>
                          <a:spcPts val="1925"/>
                        </a:lnSpc>
                      </a:pPr>
                      <a:r>
                        <a:rPr sz="1750" spc="-5" dirty="0">
                          <a:latin typeface="Arial"/>
                          <a:cs typeface="Arial"/>
                        </a:rPr>
                        <a:t>Πιστωτικοί τόκοι</a:t>
                      </a:r>
                      <a:endParaRPr sz="1750">
                        <a:latin typeface="Arial"/>
                        <a:cs typeface="Arial"/>
                      </a:endParaRPr>
                    </a:p>
                  </a:txBody>
                  <a:tcPr marL="0" marR="0" marT="0" marB="0">
                    <a:lnL w="9525">
                      <a:solidFill>
                        <a:srgbClr val="000000"/>
                      </a:solidFill>
                      <a:prstDash val="solid"/>
                    </a:lnL>
                    <a:lnR w="9525">
                      <a:solidFill>
                        <a:srgbClr val="000000"/>
                      </a:solidFill>
                      <a:prstDash val="solid"/>
                    </a:lnR>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xmlns="" val="10003"/>
                  </a:ext>
                </a:extLst>
              </a:tr>
              <a:tr h="258445">
                <a:tc gridSpan="7">
                  <a:txBody>
                    <a:bodyPr/>
                    <a:lstStyle/>
                    <a:p>
                      <a:pPr marL="23495">
                        <a:lnSpc>
                          <a:spcPts val="1935"/>
                        </a:lnSpc>
                      </a:pPr>
                      <a:r>
                        <a:rPr sz="1750" dirty="0">
                          <a:latin typeface="Arial"/>
                          <a:cs typeface="Arial"/>
                        </a:rPr>
                        <a:t>Σύνολο καθαρών</a:t>
                      </a:r>
                      <a:r>
                        <a:rPr sz="1750" spc="-10" dirty="0">
                          <a:latin typeface="Arial"/>
                          <a:cs typeface="Arial"/>
                        </a:rPr>
                        <a:t> </a:t>
                      </a:r>
                      <a:r>
                        <a:rPr sz="1750" dirty="0">
                          <a:latin typeface="Arial"/>
                          <a:cs typeface="Arial"/>
                        </a:rPr>
                        <a:t>κερδών</a:t>
                      </a:r>
                      <a:endParaRPr sz="1750">
                        <a:latin typeface="Arial"/>
                        <a:cs typeface="Arial"/>
                      </a:endParaRPr>
                    </a:p>
                  </a:txBody>
                  <a:tcPr marL="0" marR="0" marT="0" marB="0">
                    <a:lnL w="9525">
                      <a:solidFill>
                        <a:srgbClr val="000000"/>
                      </a:solidFill>
                      <a:prstDash val="solid"/>
                    </a:lnL>
                    <a:lnR w="9525">
                      <a:solidFill>
                        <a:srgbClr val="000000"/>
                      </a:solidFill>
                      <a:prstDash val="solid"/>
                    </a:lnR>
                    <a:solidFill>
                      <a:srgbClr val="C0C0C0"/>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xmlns="" val="10004"/>
                  </a:ext>
                </a:extLst>
              </a:tr>
              <a:tr h="776605">
                <a:tc gridSpan="7">
                  <a:txBody>
                    <a:bodyPr/>
                    <a:lstStyle/>
                    <a:p>
                      <a:pPr marL="223520" indent="-137160">
                        <a:lnSpc>
                          <a:spcPts val="1945"/>
                        </a:lnSpc>
                        <a:buChar char="-"/>
                        <a:tabLst>
                          <a:tab pos="224154" algn="l"/>
                        </a:tabLst>
                      </a:pPr>
                      <a:r>
                        <a:rPr sz="1750" dirty="0">
                          <a:latin typeface="Arial"/>
                          <a:cs typeface="Arial"/>
                        </a:rPr>
                        <a:t>Κέρδη προς</a:t>
                      </a:r>
                      <a:r>
                        <a:rPr sz="1750" spc="-10" dirty="0">
                          <a:latin typeface="Arial"/>
                          <a:cs typeface="Arial"/>
                        </a:rPr>
                        <a:t> </a:t>
                      </a:r>
                      <a:r>
                        <a:rPr sz="1750" dirty="0">
                          <a:latin typeface="Arial"/>
                          <a:cs typeface="Arial"/>
                        </a:rPr>
                        <a:t>διάθεση</a:t>
                      </a:r>
                    </a:p>
                    <a:p>
                      <a:pPr marL="223520" indent="-137160">
                        <a:lnSpc>
                          <a:spcPts val="2030"/>
                        </a:lnSpc>
                        <a:buChar char="-"/>
                        <a:tabLst>
                          <a:tab pos="224154" algn="l"/>
                        </a:tabLst>
                      </a:pPr>
                      <a:r>
                        <a:rPr sz="1750" dirty="0">
                          <a:latin typeface="Arial"/>
                          <a:cs typeface="Arial"/>
                        </a:rPr>
                        <a:t>Αμοιβές</a:t>
                      </a:r>
                      <a:r>
                        <a:rPr sz="1750" spc="-5" dirty="0">
                          <a:latin typeface="Arial"/>
                          <a:cs typeface="Arial"/>
                        </a:rPr>
                        <a:t> </a:t>
                      </a:r>
                      <a:r>
                        <a:rPr sz="1750" spc="0" dirty="0">
                          <a:latin typeface="Arial"/>
                          <a:cs typeface="Arial"/>
                        </a:rPr>
                        <a:t>ΔΣ</a:t>
                      </a:r>
                      <a:endParaRPr sz="1750" dirty="0">
                        <a:latin typeface="Arial"/>
                        <a:cs typeface="Arial"/>
                      </a:endParaRPr>
                    </a:p>
                    <a:p>
                      <a:pPr marL="23495">
                        <a:lnSpc>
                          <a:spcPts val="2039"/>
                        </a:lnSpc>
                      </a:pPr>
                      <a:r>
                        <a:rPr sz="1750" dirty="0">
                          <a:latin typeface="Arial"/>
                          <a:cs typeface="Arial"/>
                        </a:rPr>
                        <a:t>Αποτελέσματα εις</a:t>
                      </a:r>
                      <a:r>
                        <a:rPr sz="1750" spc="0" dirty="0">
                          <a:latin typeface="Arial"/>
                          <a:cs typeface="Arial"/>
                        </a:rPr>
                        <a:t> νέον</a:t>
                      </a:r>
                      <a:endParaRPr sz="1750" dirty="0">
                        <a:latin typeface="Arial"/>
                        <a:cs typeface="Arial"/>
                      </a:endParaRPr>
                    </a:p>
                  </a:txBody>
                  <a:tcPr marL="0" marR="0" marT="0" marB="0">
                    <a:lnL w="9525">
                      <a:solidFill>
                        <a:srgbClr val="000000"/>
                      </a:solidFill>
                      <a:prstDash val="solid"/>
                    </a:lnL>
                    <a:lnR w="9525">
                      <a:solidFill>
                        <a:srgbClr val="000000"/>
                      </a:solidFill>
                      <a:prstDash val="solid"/>
                    </a:lnR>
                    <a:lnB w="9525">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xmlns="" val="23873728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2800" dirty="0">
                <a:latin typeface="Calibri" panose="020F0502020204030204" pitchFamily="34" charset="0"/>
              </a:rPr>
              <a:t>Παράδειγμα αποτελεσμάτων χρήσης</a:t>
            </a:r>
            <a:endParaRPr lang="en-US" sz="2800" dirty="0">
              <a:latin typeface="Calibri" panose="020F0502020204030204" pitchFamily="34" charset="0"/>
            </a:endParaRPr>
          </a:p>
        </p:txBody>
      </p:sp>
      <p:sp>
        <p:nvSpPr>
          <p:cNvPr id="5" name="Slide Number Placeholder 4"/>
          <p:cNvSpPr>
            <a:spLocks noGrp="1"/>
          </p:cNvSpPr>
          <p:nvPr>
            <p:ph type="sldNum" sz="quarter" idx="12"/>
          </p:nvPr>
        </p:nvSpPr>
        <p:spPr/>
        <p:txBody>
          <a:bodyPr>
            <a:normAutofit fontScale="85000" lnSpcReduction="20000"/>
          </a:bodyPr>
          <a:lstStyle/>
          <a:p>
            <a:fld id="{BEB7F41A-2E03-4BDD-949B-B1838DB893B3}" type="slidenum">
              <a:rPr lang="en-US" smtClean="0"/>
              <a:pPr/>
              <a:t>14</a:t>
            </a:fld>
            <a:endParaRPr lang="en-US"/>
          </a:p>
        </p:txBody>
      </p:sp>
      <p:graphicFrame>
        <p:nvGraphicFramePr>
          <p:cNvPr id="6" name="Table 5"/>
          <p:cNvGraphicFramePr>
            <a:graphicFrameLocks noGrp="1"/>
          </p:cNvGraphicFramePr>
          <p:nvPr>
            <p:extLst>
              <p:ext uri="{D42A27DB-BD31-4B8C-83A1-F6EECF244321}">
                <p14:modId xmlns:p14="http://schemas.microsoft.com/office/powerpoint/2010/main" xmlns="" val="1469993646"/>
              </p:ext>
            </p:extLst>
          </p:nvPr>
        </p:nvGraphicFramePr>
        <p:xfrm>
          <a:off x="304800" y="1752600"/>
          <a:ext cx="8534399" cy="4495788"/>
        </p:xfrm>
        <a:graphic>
          <a:graphicData uri="http://schemas.openxmlformats.org/drawingml/2006/table">
            <a:tbl>
              <a:tblPr>
                <a:tableStyleId>{5C22544A-7EE6-4342-B048-85BDC9FD1C3A}</a:tableStyleId>
              </a:tblPr>
              <a:tblGrid>
                <a:gridCol w="3914863">
                  <a:extLst>
                    <a:ext uri="{9D8B030D-6E8A-4147-A177-3AD203B41FA5}">
                      <a16:colId xmlns:a16="http://schemas.microsoft.com/office/drawing/2014/main" xmlns="" val="20000"/>
                    </a:ext>
                  </a:extLst>
                </a:gridCol>
                <a:gridCol w="2513174">
                  <a:extLst>
                    <a:ext uri="{9D8B030D-6E8A-4147-A177-3AD203B41FA5}">
                      <a16:colId xmlns:a16="http://schemas.microsoft.com/office/drawing/2014/main" xmlns="" val="20001"/>
                    </a:ext>
                  </a:extLst>
                </a:gridCol>
                <a:gridCol w="1053181">
                  <a:extLst>
                    <a:ext uri="{9D8B030D-6E8A-4147-A177-3AD203B41FA5}">
                      <a16:colId xmlns:a16="http://schemas.microsoft.com/office/drawing/2014/main" xmlns="" val="20002"/>
                    </a:ext>
                  </a:extLst>
                </a:gridCol>
                <a:gridCol w="1053181">
                  <a:extLst>
                    <a:ext uri="{9D8B030D-6E8A-4147-A177-3AD203B41FA5}">
                      <a16:colId xmlns:a16="http://schemas.microsoft.com/office/drawing/2014/main" xmlns="" val="20003"/>
                    </a:ext>
                  </a:extLst>
                </a:gridCol>
              </a:tblGrid>
              <a:tr h="249766">
                <a:tc>
                  <a:txBody>
                    <a:bodyPr/>
                    <a:lstStyle/>
                    <a:p>
                      <a:pPr algn="l" fontAlgn="b"/>
                      <a:r>
                        <a:rPr lang="el-GR" sz="1400" b="1" i="0" u="none" strike="noStrike" dirty="0">
                          <a:solidFill>
                            <a:srgbClr val="000000"/>
                          </a:solidFill>
                          <a:effectLst/>
                          <a:latin typeface="Verdana"/>
                        </a:rPr>
                        <a:t>3Μ ΕΛΛΑΣ ΜΟΝΟΠΡΟΣΩΠΗ</a:t>
                      </a:r>
                      <a:r>
                        <a:rPr lang="el-GR" sz="1400" b="1" i="0" u="none" strike="noStrike" baseline="0" dirty="0">
                          <a:solidFill>
                            <a:srgbClr val="000000"/>
                          </a:solidFill>
                          <a:effectLst/>
                          <a:latin typeface="Verdana"/>
                        </a:rPr>
                        <a:t> ΕΠΕ</a:t>
                      </a:r>
                      <a:endParaRPr lang="en-US" sz="1400" b="1" i="0" u="none" strike="noStrike" dirty="0">
                        <a:solidFill>
                          <a:srgbClr val="000000"/>
                        </a:solidFill>
                        <a:effectLst/>
                        <a:latin typeface="Verdana"/>
                      </a:endParaRPr>
                    </a:p>
                  </a:txBody>
                  <a:tcPr marL="9525" marR="9525" marT="9525" marB="0" anchor="b"/>
                </a:tc>
                <a:tc>
                  <a:txBody>
                    <a:bodyPr/>
                    <a:lstStyle/>
                    <a:p>
                      <a:pPr algn="r" fontAlgn="b"/>
                      <a:r>
                        <a:rPr lang="en-US" sz="1400" b="1" u="none" strike="noStrike" dirty="0">
                          <a:effectLst/>
                        </a:rPr>
                        <a:t>01/01/2008</a:t>
                      </a:r>
                      <a:endParaRPr lang="en-US" sz="1400" b="1" i="0" u="none" strike="noStrike" dirty="0">
                        <a:solidFill>
                          <a:srgbClr val="000000"/>
                        </a:solidFill>
                        <a:effectLst/>
                        <a:latin typeface="Verdana"/>
                      </a:endParaRPr>
                    </a:p>
                  </a:txBody>
                  <a:tcPr marL="9525" marR="9525" marT="9525" marB="0" anchor="b"/>
                </a:tc>
                <a:tc>
                  <a:txBody>
                    <a:bodyPr/>
                    <a:lstStyle/>
                    <a:p>
                      <a:pPr algn="r" fontAlgn="b"/>
                      <a:r>
                        <a:rPr lang="en-US" sz="1400" b="1" u="none" strike="noStrike" dirty="0">
                          <a:effectLst/>
                        </a:rPr>
                        <a:t>01/01/2009</a:t>
                      </a:r>
                      <a:endParaRPr lang="en-US" sz="1400" b="1" i="0" u="none" strike="noStrike" dirty="0">
                        <a:solidFill>
                          <a:srgbClr val="000000"/>
                        </a:solidFill>
                        <a:effectLst/>
                        <a:latin typeface="Verdana"/>
                      </a:endParaRPr>
                    </a:p>
                  </a:txBody>
                  <a:tcPr marL="9525" marR="9525" marT="9525" marB="0" anchor="b"/>
                </a:tc>
                <a:tc>
                  <a:txBody>
                    <a:bodyPr/>
                    <a:lstStyle/>
                    <a:p>
                      <a:pPr algn="r" fontAlgn="b"/>
                      <a:r>
                        <a:rPr lang="en-US" sz="1400" b="1" u="none" strike="noStrike" dirty="0">
                          <a:effectLst/>
                        </a:rPr>
                        <a:t>01/01/2010</a:t>
                      </a:r>
                      <a:endParaRPr lang="en-US" sz="1400" b="1" i="0" u="none" strike="noStrike" dirty="0">
                        <a:solidFill>
                          <a:srgbClr val="000000"/>
                        </a:solidFill>
                        <a:effectLst/>
                        <a:latin typeface="Verdana"/>
                      </a:endParaRPr>
                    </a:p>
                  </a:txBody>
                  <a:tcPr marL="9525" marR="9525" marT="9525" marB="0" anchor="b"/>
                </a:tc>
                <a:extLst>
                  <a:ext uri="{0D108BD9-81ED-4DB2-BD59-A6C34878D82A}">
                    <a16:rowId xmlns:a16="http://schemas.microsoft.com/office/drawing/2014/main" xmlns="" val="10000"/>
                  </a:ext>
                </a:extLst>
              </a:tr>
              <a:tr h="249766">
                <a:tc>
                  <a:txBody>
                    <a:bodyPr/>
                    <a:lstStyle/>
                    <a:p>
                      <a:pPr algn="l" fontAlgn="b"/>
                      <a:r>
                        <a:rPr lang="el-GR" sz="1400" u="none" strike="noStrike">
                          <a:effectLst/>
                        </a:rPr>
                        <a:t>ΑΠΟΤΕΛΕΣΜΑΤΑ ΧΡΗΣΕΩΣ</a:t>
                      </a:r>
                      <a:endParaRPr lang="el-GR" sz="1400" b="1" i="0" u="none" strike="noStrike">
                        <a:solidFill>
                          <a:srgbClr val="000000"/>
                        </a:solidFill>
                        <a:effectLst/>
                        <a:latin typeface="Verdana"/>
                      </a:endParaRPr>
                    </a:p>
                  </a:txBody>
                  <a:tcPr marL="9525" marR="9525" marT="9525" marB="0" anchor="b"/>
                </a:tc>
                <a:tc>
                  <a:txBody>
                    <a:bodyPr/>
                    <a:lstStyle/>
                    <a:p>
                      <a:pPr algn="r" fontAlgn="b"/>
                      <a:r>
                        <a:rPr lang="en-US" sz="1400" u="none" strike="noStrike" dirty="0">
                          <a:effectLst/>
                        </a:rPr>
                        <a:t>31/12/2008</a:t>
                      </a:r>
                      <a:endParaRPr lang="en-US" sz="1400" b="1" i="0" u="none" strike="noStrike" dirty="0">
                        <a:solidFill>
                          <a:srgbClr val="000000"/>
                        </a:solidFill>
                        <a:effectLst/>
                        <a:latin typeface="Verdana"/>
                      </a:endParaRPr>
                    </a:p>
                  </a:txBody>
                  <a:tcPr marL="9525" marR="9525" marT="9525" marB="0" anchor="b"/>
                </a:tc>
                <a:tc>
                  <a:txBody>
                    <a:bodyPr/>
                    <a:lstStyle/>
                    <a:p>
                      <a:pPr algn="r" fontAlgn="b"/>
                      <a:r>
                        <a:rPr lang="en-US" sz="1400" u="none" strike="noStrike" dirty="0">
                          <a:effectLst/>
                        </a:rPr>
                        <a:t>31/12/2009</a:t>
                      </a:r>
                      <a:endParaRPr lang="en-US" sz="1400" b="1" i="0" u="none" strike="noStrike" dirty="0">
                        <a:solidFill>
                          <a:srgbClr val="000000"/>
                        </a:solidFill>
                        <a:effectLst/>
                        <a:latin typeface="Verdana"/>
                      </a:endParaRPr>
                    </a:p>
                  </a:txBody>
                  <a:tcPr marL="9525" marR="9525" marT="9525" marB="0" anchor="b"/>
                </a:tc>
                <a:tc>
                  <a:txBody>
                    <a:bodyPr/>
                    <a:lstStyle/>
                    <a:p>
                      <a:pPr algn="r" fontAlgn="b"/>
                      <a:r>
                        <a:rPr lang="en-US" sz="1400" u="none" strike="noStrike" dirty="0">
                          <a:effectLst/>
                        </a:rPr>
                        <a:t>31/12/2010</a:t>
                      </a:r>
                      <a:endParaRPr lang="en-US" sz="1400" b="1" i="0" u="none" strike="noStrike" dirty="0">
                        <a:solidFill>
                          <a:srgbClr val="000000"/>
                        </a:solidFill>
                        <a:effectLst/>
                        <a:latin typeface="Verdana"/>
                      </a:endParaRPr>
                    </a:p>
                  </a:txBody>
                  <a:tcPr marL="9525" marR="9525" marT="9525" marB="0" anchor="b"/>
                </a:tc>
                <a:extLst>
                  <a:ext uri="{0D108BD9-81ED-4DB2-BD59-A6C34878D82A}">
                    <a16:rowId xmlns:a16="http://schemas.microsoft.com/office/drawing/2014/main" xmlns="" val="10001"/>
                  </a:ext>
                </a:extLst>
              </a:tr>
              <a:tr h="249766">
                <a:tc>
                  <a:txBody>
                    <a:bodyPr/>
                    <a:lstStyle/>
                    <a:p>
                      <a:pPr algn="l" fontAlgn="b"/>
                      <a:r>
                        <a:rPr lang="el-GR" sz="1400" u="none" strike="noStrike">
                          <a:effectLst/>
                        </a:rPr>
                        <a:t>ΚΥΚΛΟΣ ΕΡΓΑΣΙΩΝ (ΠΩΛΗΣΕΙΣ)</a:t>
                      </a:r>
                      <a:endParaRPr lang="el-GR" sz="1400" b="0" i="0" u="none" strike="noStrike">
                        <a:solidFill>
                          <a:srgbClr val="000000"/>
                        </a:solidFill>
                        <a:effectLst/>
                        <a:latin typeface="Verdana"/>
                      </a:endParaRPr>
                    </a:p>
                  </a:txBody>
                  <a:tcPr marL="9525" marR="9525" marT="9525" marB="0" anchor="b"/>
                </a:tc>
                <a:tc>
                  <a:txBody>
                    <a:bodyPr/>
                    <a:lstStyle/>
                    <a:p>
                      <a:pPr algn="r" fontAlgn="b"/>
                      <a:r>
                        <a:rPr lang="en-US" sz="1400" u="none" strike="noStrike">
                          <a:effectLst/>
                        </a:rPr>
                        <a:t>54,373,399</a:t>
                      </a:r>
                      <a:endParaRPr lang="en-US" sz="1400" b="0" i="0" u="none" strike="noStrike">
                        <a:solidFill>
                          <a:srgbClr val="000000"/>
                        </a:solidFill>
                        <a:effectLst/>
                        <a:latin typeface="Verdana"/>
                      </a:endParaRPr>
                    </a:p>
                  </a:txBody>
                  <a:tcPr marL="9525" marR="9525" marT="9525" marB="0" anchor="b"/>
                </a:tc>
                <a:tc>
                  <a:txBody>
                    <a:bodyPr/>
                    <a:lstStyle/>
                    <a:p>
                      <a:pPr algn="r" fontAlgn="b"/>
                      <a:r>
                        <a:rPr lang="en-US" sz="1400" u="none" strike="noStrike">
                          <a:effectLst/>
                        </a:rPr>
                        <a:t>47,605,622</a:t>
                      </a:r>
                      <a:endParaRPr lang="en-US" sz="1400" b="0" i="0" u="none" strike="noStrike">
                        <a:solidFill>
                          <a:srgbClr val="000000"/>
                        </a:solidFill>
                        <a:effectLst/>
                        <a:latin typeface="Verdana"/>
                      </a:endParaRPr>
                    </a:p>
                  </a:txBody>
                  <a:tcPr marL="9525" marR="9525" marT="9525" marB="0" anchor="b"/>
                </a:tc>
                <a:tc>
                  <a:txBody>
                    <a:bodyPr/>
                    <a:lstStyle/>
                    <a:p>
                      <a:pPr algn="r" fontAlgn="b"/>
                      <a:r>
                        <a:rPr lang="en-US" sz="1400" u="none" strike="noStrike" dirty="0">
                          <a:effectLst/>
                        </a:rPr>
                        <a:t>41,233,180</a:t>
                      </a:r>
                      <a:endParaRPr lang="en-US" sz="1400" b="0" i="0" u="none" strike="noStrike" dirty="0">
                        <a:solidFill>
                          <a:srgbClr val="000000"/>
                        </a:solidFill>
                        <a:effectLst/>
                        <a:latin typeface="Verdana"/>
                      </a:endParaRPr>
                    </a:p>
                  </a:txBody>
                  <a:tcPr marL="9525" marR="9525" marT="9525" marB="0" anchor="b"/>
                </a:tc>
                <a:extLst>
                  <a:ext uri="{0D108BD9-81ED-4DB2-BD59-A6C34878D82A}">
                    <a16:rowId xmlns:a16="http://schemas.microsoft.com/office/drawing/2014/main" xmlns="" val="10002"/>
                  </a:ext>
                </a:extLst>
              </a:tr>
              <a:tr h="249766">
                <a:tc>
                  <a:txBody>
                    <a:bodyPr/>
                    <a:lstStyle/>
                    <a:p>
                      <a:pPr algn="l" fontAlgn="b"/>
                      <a:r>
                        <a:rPr lang="el-GR" sz="1400" u="none" strike="noStrike">
                          <a:effectLst/>
                        </a:rPr>
                        <a:t>ΜΕΙΟΝ ΚΟΣΤΟΣ ΠΩΛΗΣΕΩΝ</a:t>
                      </a:r>
                      <a:endParaRPr lang="el-GR" sz="1400" b="0" i="0" u="none" strike="noStrike">
                        <a:solidFill>
                          <a:srgbClr val="000000"/>
                        </a:solidFill>
                        <a:effectLst/>
                        <a:latin typeface="Verdana"/>
                      </a:endParaRPr>
                    </a:p>
                  </a:txBody>
                  <a:tcPr marL="9525" marR="9525" marT="9525" marB="0" anchor="b"/>
                </a:tc>
                <a:tc>
                  <a:txBody>
                    <a:bodyPr/>
                    <a:lstStyle/>
                    <a:p>
                      <a:pPr algn="r" fontAlgn="b"/>
                      <a:r>
                        <a:rPr lang="en-US" sz="1400" u="none" strike="noStrike">
                          <a:effectLst/>
                        </a:rPr>
                        <a:t>27,032,709</a:t>
                      </a:r>
                      <a:endParaRPr lang="en-US" sz="1400" b="0" i="0" u="none" strike="noStrike">
                        <a:solidFill>
                          <a:srgbClr val="000000"/>
                        </a:solidFill>
                        <a:effectLst/>
                        <a:latin typeface="Verdana"/>
                      </a:endParaRPr>
                    </a:p>
                  </a:txBody>
                  <a:tcPr marL="9525" marR="9525" marT="9525" marB="0" anchor="b"/>
                </a:tc>
                <a:tc>
                  <a:txBody>
                    <a:bodyPr/>
                    <a:lstStyle/>
                    <a:p>
                      <a:pPr algn="r" fontAlgn="b"/>
                      <a:r>
                        <a:rPr lang="en-US" sz="1400" u="none" strike="noStrike">
                          <a:effectLst/>
                        </a:rPr>
                        <a:t>24,039,942</a:t>
                      </a:r>
                      <a:endParaRPr lang="en-US" sz="1400" b="0" i="0" u="none" strike="noStrike">
                        <a:solidFill>
                          <a:srgbClr val="000000"/>
                        </a:solidFill>
                        <a:effectLst/>
                        <a:latin typeface="Verdana"/>
                      </a:endParaRPr>
                    </a:p>
                  </a:txBody>
                  <a:tcPr marL="9525" marR="9525" marT="9525" marB="0" anchor="b"/>
                </a:tc>
                <a:tc>
                  <a:txBody>
                    <a:bodyPr/>
                    <a:lstStyle/>
                    <a:p>
                      <a:pPr algn="r" fontAlgn="b"/>
                      <a:r>
                        <a:rPr lang="en-US" sz="1400" u="none" strike="noStrike" dirty="0">
                          <a:effectLst/>
                        </a:rPr>
                        <a:t>21,438,512</a:t>
                      </a:r>
                      <a:endParaRPr lang="en-US" sz="1400" b="0" i="0" u="none" strike="noStrike" dirty="0">
                        <a:solidFill>
                          <a:srgbClr val="000000"/>
                        </a:solidFill>
                        <a:effectLst/>
                        <a:latin typeface="Verdana"/>
                      </a:endParaRPr>
                    </a:p>
                  </a:txBody>
                  <a:tcPr marL="9525" marR="9525" marT="9525" marB="0" anchor="b"/>
                </a:tc>
                <a:extLst>
                  <a:ext uri="{0D108BD9-81ED-4DB2-BD59-A6C34878D82A}">
                    <a16:rowId xmlns:a16="http://schemas.microsoft.com/office/drawing/2014/main" xmlns="" val="10003"/>
                  </a:ext>
                </a:extLst>
              </a:tr>
              <a:tr h="249766">
                <a:tc>
                  <a:txBody>
                    <a:bodyPr/>
                    <a:lstStyle/>
                    <a:p>
                      <a:pPr algn="l" fontAlgn="b"/>
                      <a:r>
                        <a:rPr lang="el-GR" sz="1400" u="none" strike="noStrike">
                          <a:effectLst/>
                        </a:rPr>
                        <a:t>ΜΙΚΤΟ ΚΕΡΔΟΣ</a:t>
                      </a:r>
                      <a:endParaRPr lang="el-GR" sz="1400" b="0" i="0" u="none" strike="noStrike">
                        <a:solidFill>
                          <a:srgbClr val="000000"/>
                        </a:solidFill>
                        <a:effectLst/>
                        <a:latin typeface="Verdana"/>
                      </a:endParaRPr>
                    </a:p>
                  </a:txBody>
                  <a:tcPr marL="9525" marR="9525" marT="9525" marB="0" anchor="b"/>
                </a:tc>
                <a:tc>
                  <a:txBody>
                    <a:bodyPr/>
                    <a:lstStyle/>
                    <a:p>
                      <a:pPr algn="r" fontAlgn="b"/>
                      <a:r>
                        <a:rPr lang="en-US" sz="1400" u="none" strike="noStrike">
                          <a:effectLst/>
                        </a:rPr>
                        <a:t>27,340,690</a:t>
                      </a:r>
                      <a:endParaRPr lang="en-US" sz="1400" b="0" i="0" u="none" strike="noStrike">
                        <a:solidFill>
                          <a:srgbClr val="000000"/>
                        </a:solidFill>
                        <a:effectLst/>
                        <a:latin typeface="Verdana"/>
                      </a:endParaRPr>
                    </a:p>
                  </a:txBody>
                  <a:tcPr marL="9525" marR="9525" marT="9525" marB="0" anchor="b"/>
                </a:tc>
                <a:tc>
                  <a:txBody>
                    <a:bodyPr/>
                    <a:lstStyle/>
                    <a:p>
                      <a:pPr algn="r" fontAlgn="b"/>
                      <a:r>
                        <a:rPr lang="en-US" sz="1400" u="none" strike="noStrike">
                          <a:effectLst/>
                        </a:rPr>
                        <a:t>23,565,680</a:t>
                      </a:r>
                      <a:endParaRPr lang="en-US" sz="1400" b="0" i="0" u="none" strike="noStrike">
                        <a:solidFill>
                          <a:srgbClr val="000000"/>
                        </a:solidFill>
                        <a:effectLst/>
                        <a:latin typeface="Verdana"/>
                      </a:endParaRPr>
                    </a:p>
                  </a:txBody>
                  <a:tcPr marL="9525" marR="9525" marT="9525" marB="0" anchor="b"/>
                </a:tc>
                <a:tc>
                  <a:txBody>
                    <a:bodyPr/>
                    <a:lstStyle/>
                    <a:p>
                      <a:pPr algn="r" fontAlgn="b"/>
                      <a:r>
                        <a:rPr lang="en-US" sz="1400" u="none" strike="noStrike" dirty="0">
                          <a:effectLst/>
                        </a:rPr>
                        <a:t>19,794,668</a:t>
                      </a:r>
                      <a:endParaRPr lang="en-US" sz="1400" b="0" i="0" u="none" strike="noStrike" dirty="0">
                        <a:solidFill>
                          <a:srgbClr val="000000"/>
                        </a:solidFill>
                        <a:effectLst/>
                        <a:latin typeface="Verdana"/>
                      </a:endParaRPr>
                    </a:p>
                  </a:txBody>
                  <a:tcPr marL="9525" marR="9525" marT="9525" marB="0" anchor="b"/>
                </a:tc>
                <a:extLst>
                  <a:ext uri="{0D108BD9-81ED-4DB2-BD59-A6C34878D82A}">
                    <a16:rowId xmlns:a16="http://schemas.microsoft.com/office/drawing/2014/main" xmlns="" val="10004"/>
                  </a:ext>
                </a:extLst>
              </a:tr>
              <a:tr h="249766">
                <a:tc>
                  <a:txBody>
                    <a:bodyPr/>
                    <a:lstStyle/>
                    <a:p>
                      <a:pPr algn="l" fontAlgn="b"/>
                      <a:r>
                        <a:rPr lang="el-GR" sz="1400" u="none" strike="noStrike">
                          <a:effectLst/>
                        </a:rPr>
                        <a:t>ΠΡΟΜΗΘΕΙΕΣ ΛΟΙΠΑ ΛΕΙΤ.ΕΣΟΔΑ</a:t>
                      </a:r>
                      <a:endParaRPr lang="el-GR" sz="1400" b="0" i="0" u="none" strike="noStrike">
                        <a:solidFill>
                          <a:srgbClr val="000000"/>
                        </a:solidFill>
                        <a:effectLst/>
                        <a:latin typeface="Verdana"/>
                      </a:endParaRPr>
                    </a:p>
                  </a:txBody>
                  <a:tcPr marL="9525" marR="9525" marT="9525" marB="0" anchor="b"/>
                </a:tc>
                <a:tc>
                  <a:txBody>
                    <a:bodyPr/>
                    <a:lstStyle/>
                    <a:p>
                      <a:pPr algn="r" fontAlgn="b"/>
                      <a:r>
                        <a:rPr lang="en-US" sz="1400" u="none" strike="noStrike">
                          <a:effectLst/>
                        </a:rPr>
                        <a:t>225,804</a:t>
                      </a:r>
                      <a:endParaRPr lang="en-US" sz="1400" b="0" i="0" u="none" strike="noStrike">
                        <a:solidFill>
                          <a:srgbClr val="000000"/>
                        </a:solidFill>
                        <a:effectLst/>
                        <a:latin typeface="Verdana"/>
                      </a:endParaRPr>
                    </a:p>
                  </a:txBody>
                  <a:tcPr marL="9525" marR="9525" marT="9525" marB="0" anchor="b"/>
                </a:tc>
                <a:tc>
                  <a:txBody>
                    <a:bodyPr/>
                    <a:lstStyle/>
                    <a:p>
                      <a:pPr algn="r" fontAlgn="b"/>
                      <a:r>
                        <a:rPr lang="en-US" sz="1400" u="none" strike="noStrike">
                          <a:effectLst/>
                        </a:rPr>
                        <a:t>403,637</a:t>
                      </a:r>
                      <a:endParaRPr lang="en-US" sz="1400" b="0" i="0" u="none" strike="noStrike">
                        <a:solidFill>
                          <a:srgbClr val="000000"/>
                        </a:solidFill>
                        <a:effectLst/>
                        <a:latin typeface="Verdana"/>
                      </a:endParaRPr>
                    </a:p>
                  </a:txBody>
                  <a:tcPr marL="9525" marR="9525" marT="9525" marB="0" anchor="b"/>
                </a:tc>
                <a:tc>
                  <a:txBody>
                    <a:bodyPr/>
                    <a:lstStyle/>
                    <a:p>
                      <a:pPr algn="r" fontAlgn="b"/>
                      <a:r>
                        <a:rPr lang="en-US" sz="1400" u="none" strike="noStrike" dirty="0">
                          <a:effectLst/>
                        </a:rPr>
                        <a:t>276,755</a:t>
                      </a:r>
                      <a:endParaRPr lang="en-US" sz="1400" b="0" i="0" u="none" strike="noStrike" dirty="0">
                        <a:solidFill>
                          <a:srgbClr val="000000"/>
                        </a:solidFill>
                        <a:effectLst/>
                        <a:latin typeface="Verdana"/>
                      </a:endParaRPr>
                    </a:p>
                  </a:txBody>
                  <a:tcPr marL="9525" marR="9525" marT="9525" marB="0" anchor="b"/>
                </a:tc>
                <a:extLst>
                  <a:ext uri="{0D108BD9-81ED-4DB2-BD59-A6C34878D82A}">
                    <a16:rowId xmlns:a16="http://schemas.microsoft.com/office/drawing/2014/main" xmlns="" val="10005"/>
                  </a:ext>
                </a:extLst>
              </a:tr>
              <a:tr h="249766">
                <a:tc>
                  <a:txBody>
                    <a:bodyPr/>
                    <a:lstStyle/>
                    <a:p>
                      <a:pPr algn="l" fontAlgn="b"/>
                      <a:r>
                        <a:rPr lang="el-GR" sz="1400" u="none" strike="noStrike">
                          <a:effectLst/>
                        </a:rPr>
                        <a:t>ΧΡΗΜΑΤΟΟΙΚΟΝΟΜΙΚΕΣ ΔΑΠΑΝΕΣ</a:t>
                      </a:r>
                      <a:endParaRPr lang="el-GR" sz="1400" b="0" i="0" u="none" strike="noStrike">
                        <a:solidFill>
                          <a:srgbClr val="000000"/>
                        </a:solidFill>
                        <a:effectLst/>
                        <a:latin typeface="Verdana"/>
                      </a:endParaRPr>
                    </a:p>
                  </a:txBody>
                  <a:tcPr marL="9525" marR="9525" marT="9525" marB="0" anchor="b"/>
                </a:tc>
                <a:tc>
                  <a:txBody>
                    <a:bodyPr/>
                    <a:lstStyle/>
                    <a:p>
                      <a:pPr algn="r" fontAlgn="b"/>
                      <a:r>
                        <a:rPr lang="en-US" sz="1400" u="none" strike="noStrike">
                          <a:effectLst/>
                        </a:rPr>
                        <a:t>500,841</a:t>
                      </a:r>
                      <a:endParaRPr lang="en-US" sz="1400" b="0" i="0" u="none" strike="noStrike">
                        <a:solidFill>
                          <a:srgbClr val="000000"/>
                        </a:solidFill>
                        <a:effectLst/>
                        <a:latin typeface="Verdana"/>
                      </a:endParaRPr>
                    </a:p>
                  </a:txBody>
                  <a:tcPr marL="9525" marR="9525" marT="9525" marB="0" anchor="b"/>
                </a:tc>
                <a:tc>
                  <a:txBody>
                    <a:bodyPr/>
                    <a:lstStyle/>
                    <a:p>
                      <a:pPr algn="r" fontAlgn="b"/>
                      <a:r>
                        <a:rPr lang="en-US" sz="1400" u="none" strike="noStrike">
                          <a:effectLst/>
                        </a:rPr>
                        <a:t>110,893</a:t>
                      </a:r>
                      <a:endParaRPr lang="en-US" sz="1400" b="0" i="0" u="none" strike="noStrike">
                        <a:solidFill>
                          <a:srgbClr val="000000"/>
                        </a:solidFill>
                        <a:effectLst/>
                        <a:latin typeface="Verdana"/>
                      </a:endParaRPr>
                    </a:p>
                  </a:txBody>
                  <a:tcPr marL="9525" marR="9525" marT="9525" marB="0" anchor="b"/>
                </a:tc>
                <a:tc>
                  <a:txBody>
                    <a:bodyPr/>
                    <a:lstStyle/>
                    <a:p>
                      <a:pPr algn="r" fontAlgn="b"/>
                      <a:r>
                        <a:rPr lang="en-US" sz="1400" u="none" strike="noStrike" dirty="0">
                          <a:effectLst/>
                        </a:rPr>
                        <a:t>62,710</a:t>
                      </a:r>
                      <a:endParaRPr lang="en-US" sz="1400" b="0" i="0" u="none" strike="noStrike" dirty="0">
                        <a:solidFill>
                          <a:srgbClr val="000000"/>
                        </a:solidFill>
                        <a:effectLst/>
                        <a:latin typeface="Verdana"/>
                      </a:endParaRPr>
                    </a:p>
                  </a:txBody>
                  <a:tcPr marL="9525" marR="9525" marT="9525" marB="0" anchor="b"/>
                </a:tc>
                <a:extLst>
                  <a:ext uri="{0D108BD9-81ED-4DB2-BD59-A6C34878D82A}">
                    <a16:rowId xmlns:a16="http://schemas.microsoft.com/office/drawing/2014/main" xmlns="" val="10006"/>
                  </a:ext>
                </a:extLst>
              </a:tr>
              <a:tr h="249766">
                <a:tc>
                  <a:txBody>
                    <a:bodyPr/>
                    <a:lstStyle/>
                    <a:p>
                      <a:pPr algn="l" fontAlgn="b"/>
                      <a:r>
                        <a:rPr lang="el-GR" sz="1400" u="none" strike="noStrike">
                          <a:effectLst/>
                        </a:rPr>
                        <a:t>ΛΟΙΠΑ ΛΕΙΤΟΥΡΓΙΚΑ ΕΞΟΔΑ</a:t>
                      </a:r>
                      <a:endParaRPr lang="el-GR" sz="1400" b="0" i="0" u="none" strike="noStrike">
                        <a:solidFill>
                          <a:srgbClr val="000000"/>
                        </a:solidFill>
                        <a:effectLst/>
                        <a:latin typeface="Verdana"/>
                      </a:endParaRPr>
                    </a:p>
                  </a:txBody>
                  <a:tcPr marL="9525" marR="9525" marT="9525" marB="0" anchor="b"/>
                </a:tc>
                <a:tc>
                  <a:txBody>
                    <a:bodyPr/>
                    <a:lstStyle/>
                    <a:p>
                      <a:pPr algn="r" fontAlgn="b"/>
                      <a:r>
                        <a:rPr lang="en-US" sz="1400" u="none" strike="noStrike">
                          <a:effectLst/>
                        </a:rPr>
                        <a:t>18,217,861</a:t>
                      </a:r>
                      <a:endParaRPr lang="en-US" sz="1400" b="0" i="0" u="none" strike="noStrike">
                        <a:solidFill>
                          <a:srgbClr val="000000"/>
                        </a:solidFill>
                        <a:effectLst/>
                        <a:latin typeface="Verdana"/>
                      </a:endParaRPr>
                    </a:p>
                  </a:txBody>
                  <a:tcPr marL="9525" marR="9525" marT="9525" marB="0" anchor="b"/>
                </a:tc>
                <a:tc>
                  <a:txBody>
                    <a:bodyPr/>
                    <a:lstStyle/>
                    <a:p>
                      <a:pPr algn="r" fontAlgn="b"/>
                      <a:r>
                        <a:rPr lang="en-US" sz="1400" u="none" strike="noStrike">
                          <a:effectLst/>
                        </a:rPr>
                        <a:t>16,882,637</a:t>
                      </a:r>
                      <a:endParaRPr lang="en-US" sz="1400" b="0" i="0" u="none" strike="noStrike">
                        <a:solidFill>
                          <a:srgbClr val="000000"/>
                        </a:solidFill>
                        <a:effectLst/>
                        <a:latin typeface="Verdana"/>
                      </a:endParaRPr>
                    </a:p>
                  </a:txBody>
                  <a:tcPr marL="9525" marR="9525" marT="9525" marB="0" anchor="b"/>
                </a:tc>
                <a:tc>
                  <a:txBody>
                    <a:bodyPr/>
                    <a:lstStyle/>
                    <a:p>
                      <a:pPr algn="r" fontAlgn="b"/>
                      <a:r>
                        <a:rPr lang="en-US" sz="1400" u="none" strike="noStrike" dirty="0">
                          <a:effectLst/>
                        </a:rPr>
                        <a:t>16,534,013</a:t>
                      </a:r>
                      <a:endParaRPr lang="en-US" sz="1400" b="0" i="0" u="none" strike="noStrike" dirty="0">
                        <a:solidFill>
                          <a:srgbClr val="000000"/>
                        </a:solidFill>
                        <a:effectLst/>
                        <a:latin typeface="Verdana"/>
                      </a:endParaRPr>
                    </a:p>
                  </a:txBody>
                  <a:tcPr marL="9525" marR="9525" marT="9525" marB="0" anchor="b"/>
                </a:tc>
                <a:extLst>
                  <a:ext uri="{0D108BD9-81ED-4DB2-BD59-A6C34878D82A}">
                    <a16:rowId xmlns:a16="http://schemas.microsoft.com/office/drawing/2014/main" xmlns="" val="10007"/>
                  </a:ext>
                </a:extLst>
              </a:tr>
              <a:tr h="249766">
                <a:tc>
                  <a:txBody>
                    <a:bodyPr/>
                    <a:lstStyle/>
                    <a:p>
                      <a:pPr algn="l" fontAlgn="b"/>
                      <a:r>
                        <a:rPr lang="el-GR" sz="1400" u="none" strike="noStrike">
                          <a:effectLst/>
                        </a:rPr>
                        <a:t>ΛΕΙΤΟΥΡΓΙΚΑ ΑΠΟΤΕΛΕΣΜΑΤΑ</a:t>
                      </a:r>
                      <a:endParaRPr lang="el-GR" sz="1400" b="0" i="0" u="none" strike="noStrike">
                        <a:solidFill>
                          <a:srgbClr val="000000"/>
                        </a:solidFill>
                        <a:effectLst/>
                        <a:latin typeface="Verdana"/>
                      </a:endParaRPr>
                    </a:p>
                  </a:txBody>
                  <a:tcPr marL="9525" marR="9525" marT="9525" marB="0" anchor="b"/>
                </a:tc>
                <a:tc>
                  <a:txBody>
                    <a:bodyPr/>
                    <a:lstStyle/>
                    <a:p>
                      <a:pPr algn="r" fontAlgn="b"/>
                      <a:r>
                        <a:rPr lang="en-US" sz="1400" u="none" strike="noStrike">
                          <a:effectLst/>
                        </a:rPr>
                        <a:t>8,847,792</a:t>
                      </a:r>
                      <a:endParaRPr lang="en-US" sz="1400" b="0" i="0" u="none" strike="noStrike">
                        <a:solidFill>
                          <a:srgbClr val="000000"/>
                        </a:solidFill>
                        <a:effectLst/>
                        <a:latin typeface="Verdana"/>
                      </a:endParaRPr>
                    </a:p>
                  </a:txBody>
                  <a:tcPr marL="9525" marR="9525" marT="9525" marB="0" anchor="b"/>
                </a:tc>
                <a:tc>
                  <a:txBody>
                    <a:bodyPr/>
                    <a:lstStyle/>
                    <a:p>
                      <a:pPr algn="r" fontAlgn="b"/>
                      <a:r>
                        <a:rPr lang="en-US" sz="1400" u="none" strike="noStrike">
                          <a:effectLst/>
                        </a:rPr>
                        <a:t>6,975,787</a:t>
                      </a:r>
                      <a:endParaRPr lang="en-US" sz="1400" b="0" i="0" u="none" strike="noStrike">
                        <a:solidFill>
                          <a:srgbClr val="000000"/>
                        </a:solidFill>
                        <a:effectLst/>
                        <a:latin typeface="Verdana"/>
                      </a:endParaRPr>
                    </a:p>
                  </a:txBody>
                  <a:tcPr marL="9525" marR="9525" marT="9525" marB="0" anchor="b"/>
                </a:tc>
                <a:tc>
                  <a:txBody>
                    <a:bodyPr/>
                    <a:lstStyle/>
                    <a:p>
                      <a:pPr algn="r" fontAlgn="b"/>
                      <a:r>
                        <a:rPr lang="en-US" sz="1400" u="none" strike="noStrike" dirty="0">
                          <a:effectLst/>
                        </a:rPr>
                        <a:t>3,474,700</a:t>
                      </a:r>
                      <a:endParaRPr lang="en-US" sz="1400" b="0" i="0" u="none" strike="noStrike" dirty="0">
                        <a:solidFill>
                          <a:srgbClr val="000000"/>
                        </a:solidFill>
                        <a:effectLst/>
                        <a:latin typeface="Verdana"/>
                      </a:endParaRPr>
                    </a:p>
                  </a:txBody>
                  <a:tcPr marL="9525" marR="9525" marT="9525" marB="0" anchor="b"/>
                </a:tc>
                <a:extLst>
                  <a:ext uri="{0D108BD9-81ED-4DB2-BD59-A6C34878D82A}">
                    <a16:rowId xmlns:a16="http://schemas.microsoft.com/office/drawing/2014/main" xmlns="" val="10008"/>
                  </a:ext>
                </a:extLst>
              </a:tr>
              <a:tr h="249766">
                <a:tc>
                  <a:txBody>
                    <a:bodyPr/>
                    <a:lstStyle/>
                    <a:p>
                      <a:pPr algn="l" fontAlgn="b"/>
                      <a:r>
                        <a:rPr lang="el-GR" sz="1400" u="none" strike="noStrike">
                          <a:effectLst/>
                        </a:rPr>
                        <a:t>ΜΗ ΛΕΙΤΟΥΡΓΙΚΑ ΕΣΟΔΑ</a:t>
                      </a:r>
                      <a:endParaRPr lang="el-GR" sz="1400" b="0" i="0" u="none" strike="noStrike">
                        <a:solidFill>
                          <a:srgbClr val="000000"/>
                        </a:solidFill>
                        <a:effectLst/>
                        <a:latin typeface="Verdana"/>
                      </a:endParaRPr>
                    </a:p>
                  </a:txBody>
                  <a:tcPr marL="9525" marR="9525" marT="9525" marB="0" anchor="b"/>
                </a:tc>
                <a:tc>
                  <a:txBody>
                    <a:bodyPr/>
                    <a:lstStyle/>
                    <a:p>
                      <a:pPr algn="r" fontAlgn="b"/>
                      <a:r>
                        <a:rPr lang="en-US" sz="1400" u="none" strike="noStrike">
                          <a:effectLst/>
                        </a:rPr>
                        <a:t>408,826</a:t>
                      </a:r>
                      <a:endParaRPr lang="en-US" sz="1400" b="0" i="0" u="none" strike="noStrike">
                        <a:solidFill>
                          <a:srgbClr val="000000"/>
                        </a:solidFill>
                        <a:effectLst/>
                        <a:latin typeface="Verdana"/>
                      </a:endParaRPr>
                    </a:p>
                  </a:txBody>
                  <a:tcPr marL="9525" marR="9525" marT="9525" marB="0" anchor="b"/>
                </a:tc>
                <a:tc>
                  <a:txBody>
                    <a:bodyPr/>
                    <a:lstStyle/>
                    <a:p>
                      <a:pPr algn="r" fontAlgn="b"/>
                      <a:r>
                        <a:rPr lang="en-US" sz="1400" u="none" strike="noStrike">
                          <a:effectLst/>
                        </a:rPr>
                        <a:t>363,420</a:t>
                      </a:r>
                      <a:endParaRPr lang="en-US" sz="1400" b="0" i="0" u="none" strike="noStrike">
                        <a:solidFill>
                          <a:srgbClr val="000000"/>
                        </a:solidFill>
                        <a:effectLst/>
                        <a:latin typeface="Verdana"/>
                      </a:endParaRPr>
                    </a:p>
                  </a:txBody>
                  <a:tcPr marL="9525" marR="9525" marT="9525" marB="0" anchor="b"/>
                </a:tc>
                <a:tc>
                  <a:txBody>
                    <a:bodyPr/>
                    <a:lstStyle/>
                    <a:p>
                      <a:pPr algn="r" fontAlgn="b"/>
                      <a:r>
                        <a:rPr lang="en-US" sz="1400" u="none" strike="noStrike" dirty="0">
                          <a:effectLst/>
                        </a:rPr>
                        <a:t>1,302,654</a:t>
                      </a:r>
                      <a:endParaRPr lang="en-US" sz="1400" b="0" i="0" u="none" strike="noStrike" dirty="0">
                        <a:solidFill>
                          <a:srgbClr val="000000"/>
                        </a:solidFill>
                        <a:effectLst/>
                        <a:latin typeface="Verdana"/>
                      </a:endParaRPr>
                    </a:p>
                  </a:txBody>
                  <a:tcPr marL="9525" marR="9525" marT="9525" marB="0" anchor="b"/>
                </a:tc>
                <a:extLst>
                  <a:ext uri="{0D108BD9-81ED-4DB2-BD59-A6C34878D82A}">
                    <a16:rowId xmlns:a16="http://schemas.microsoft.com/office/drawing/2014/main" xmlns="" val="10009"/>
                  </a:ext>
                </a:extLst>
              </a:tr>
              <a:tr h="249766">
                <a:tc>
                  <a:txBody>
                    <a:bodyPr/>
                    <a:lstStyle/>
                    <a:p>
                      <a:pPr algn="l" fontAlgn="b"/>
                      <a:r>
                        <a:rPr lang="el-GR" sz="1400" u="none" strike="noStrike">
                          <a:effectLst/>
                        </a:rPr>
                        <a:t>ΜΗ ΛΕΙΤΟΥΡΓΙΚΑ ΕΞΟΔΑ</a:t>
                      </a:r>
                      <a:endParaRPr lang="el-GR" sz="1400" b="0" i="0" u="none" strike="noStrike">
                        <a:solidFill>
                          <a:srgbClr val="000000"/>
                        </a:solidFill>
                        <a:effectLst/>
                        <a:latin typeface="Verdana"/>
                      </a:endParaRPr>
                    </a:p>
                  </a:txBody>
                  <a:tcPr marL="9525" marR="9525" marT="9525" marB="0" anchor="b"/>
                </a:tc>
                <a:tc>
                  <a:txBody>
                    <a:bodyPr/>
                    <a:lstStyle/>
                    <a:p>
                      <a:pPr algn="r" fontAlgn="b"/>
                      <a:r>
                        <a:rPr lang="en-US" sz="1400" u="none" strike="noStrike">
                          <a:effectLst/>
                        </a:rPr>
                        <a:t>1,916,463</a:t>
                      </a:r>
                      <a:endParaRPr lang="en-US" sz="1400" b="0" i="0" u="none" strike="noStrike">
                        <a:solidFill>
                          <a:srgbClr val="000000"/>
                        </a:solidFill>
                        <a:effectLst/>
                        <a:latin typeface="Verdana"/>
                      </a:endParaRPr>
                    </a:p>
                  </a:txBody>
                  <a:tcPr marL="9525" marR="9525" marT="9525" marB="0" anchor="b"/>
                </a:tc>
                <a:tc>
                  <a:txBody>
                    <a:bodyPr/>
                    <a:lstStyle/>
                    <a:p>
                      <a:pPr algn="r" fontAlgn="b"/>
                      <a:r>
                        <a:rPr lang="en-US" sz="1400" u="none" strike="noStrike">
                          <a:effectLst/>
                        </a:rPr>
                        <a:t>1,645,326</a:t>
                      </a:r>
                      <a:endParaRPr lang="en-US" sz="1400" b="0" i="0" u="none" strike="noStrike">
                        <a:solidFill>
                          <a:srgbClr val="000000"/>
                        </a:solidFill>
                        <a:effectLst/>
                        <a:latin typeface="Verdana"/>
                      </a:endParaRPr>
                    </a:p>
                  </a:txBody>
                  <a:tcPr marL="9525" marR="9525" marT="9525" marB="0" anchor="b"/>
                </a:tc>
                <a:tc>
                  <a:txBody>
                    <a:bodyPr/>
                    <a:lstStyle/>
                    <a:p>
                      <a:pPr algn="r" fontAlgn="b"/>
                      <a:r>
                        <a:rPr lang="en-US" sz="1400" u="none" strike="noStrike" dirty="0">
                          <a:effectLst/>
                        </a:rPr>
                        <a:t>4,289,526</a:t>
                      </a:r>
                      <a:endParaRPr lang="en-US" sz="1400" b="0" i="0" u="none" strike="noStrike" dirty="0">
                        <a:solidFill>
                          <a:srgbClr val="000000"/>
                        </a:solidFill>
                        <a:effectLst/>
                        <a:latin typeface="Verdana"/>
                      </a:endParaRPr>
                    </a:p>
                  </a:txBody>
                  <a:tcPr marL="9525" marR="9525" marT="9525" marB="0" anchor="b"/>
                </a:tc>
                <a:extLst>
                  <a:ext uri="{0D108BD9-81ED-4DB2-BD59-A6C34878D82A}">
                    <a16:rowId xmlns:a16="http://schemas.microsoft.com/office/drawing/2014/main" xmlns="" val="10010"/>
                  </a:ext>
                </a:extLst>
              </a:tr>
              <a:tr h="249766">
                <a:tc>
                  <a:txBody>
                    <a:bodyPr/>
                    <a:lstStyle/>
                    <a:p>
                      <a:pPr algn="l" fontAlgn="b"/>
                      <a:r>
                        <a:rPr lang="el-GR" sz="1400" u="none" strike="noStrike">
                          <a:effectLst/>
                        </a:rPr>
                        <a:t>ΑΠΟΣΒ.ΕΚΤΟΣ ΚΟΣΤ.ΠΩΛΗΘΕΝΤΩΝ</a:t>
                      </a:r>
                      <a:endParaRPr lang="el-GR" sz="1400" b="0" i="0" u="none" strike="noStrike">
                        <a:solidFill>
                          <a:srgbClr val="000000"/>
                        </a:solidFill>
                        <a:effectLst/>
                        <a:latin typeface="Verdana"/>
                      </a:endParaRPr>
                    </a:p>
                  </a:txBody>
                  <a:tcPr marL="9525" marR="9525" marT="9525" marB="0" anchor="b"/>
                </a:tc>
                <a:tc>
                  <a:txBody>
                    <a:bodyPr/>
                    <a:lstStyle/>
                    <a:p>
                      <a:pPr algn="r" fontAlgn="b"/>
                      <a:r>
                        <a:rPr lang="en-US" sz="1400" u="none" strike="noStrike">
                          <a:effectLst/>
                        </a:rPr>
                        <a:t>0</a:t>
                      </a:r>
                      <a:endParaRPr lang="en-US" sz="1400" b="0" i="0" u="none" strike="noStrike">
                        <a:solidFill>
                          <a:srgbClr val="000000"/>
                        </a:solidFill>
                        <a:effectLst/>
                        <a:latin typeface="Verdana"/>
                      </a:endParaRPr>
                    </a:p>
                  </a:txBody>
                  <a:tcPr marL="9525" marR="9525" marT="9525" marB="0" anchor="b"/>
                </a:tc>
                <a:tc>
                  <a:txBody>
                    <a:bodyPr/>
                    <a:lstStyle/>
                    <a:p>
                      <a:pPr algn="r" fontAlgn="b"/>
                      <a:r>
                        <a:rPr lang="en-US" sz="1400" u="none" strike="noStrike">
                          <a:effectLst/>
                        </a:rPr>
                        <a:t>0</a:t>
                      </a:r>
                      <a:endParaRPr lang="en-US" sz="1400" b="0" i="0" u="none" strike="noStrike">
                        <a:solidFill>
                          <a:srgbClr val="000000"/>
                        </a:solidFill>
                        <a:effectLst/>
                        <a:latin typeface="Verdana"/>
                      </a:endParaRPr>
                    </a:p>
                  </a:txBody>
                  <a:tcPr marL="9525" marR="9525" marT="9525" marB="0" anchor="b"/>
                </a:tc>
                <a:tc>
                  <a:txBody>
                    <a:bodyPr/>
                    <a:lstStyle/>
                    <a:p>
                      <a:pPr algn="r" fontAlgn="b"/>
                      <a:r>
                        <a:rPr lang="en-US" sz="1400" u="none" strike="noStrike" dirty="0">
                          <a:effectLst/>
                        </a:rPr>
                        <a:t>0</a:t>
                      </a:r>
                      <a:endParaRPr lang="en-US" sz="1400" b="0" i="0" u="none" strike="noStrike" dirty="0">
                        <a:solidFill>
                          <a:srgbClr val="000000"/>
                        </a:solidFill>
                        <a:effectLst/>
                        <a:latin typeface="Verdana"/>
                      </a:endParaRPr>
                    </a:p>
                  </a:txBody>
                  <a:tcPr marL="9525" marR="9525" marT="9525" marB="0" anchor="b"/>
                </a:tc>
                <a:extLst>
                  <a:ext uri="{0D108BD9-81ED-4DB2-BD59-A6C34878D82A}">
                    <a16:rowId xmlns:a16="http://schemas.microsoft.com/office/drawing/2014/main" xmlns="" val="10011"/>
                  </a:ext>
                </a:extLst>
              </a:tr>
              <a:tr h="249766">
                <a:tc>
                  <a:txBody>
                    <a:bodyPr/>
                    <a:lstStyle/>
                    <a:p>
                      <a:pPr algn="l" fontAlgn="b"/>
                      <a:r>
                        <a:rPr lang="el-GR" sz="1400" u="none" strike="noStrike">
                          <a:effectLst/>
                        </a:rPr>
                        <a:t>ΣΥΝΟΛΟ ΑΠΟΣΒΕΣΕΩΝ</a:t>
                      </a:r>
                      <a:endParaRPr lang="el-GR" sz="1400" b="0" i="0" u="none" strike="noStrike">
                        <a:solidFill>
                          <a:srgbClr val="000000"/>
                        </a:solidFill>
                        <a:effectLst/>
                        <a:latin typeface="Verdana"/>
                      </a:endParaRPr>
                    </a:p>
                  </a:txBody>
                  <a:tcPr marL="9525" marR="9525" marT="9525" marB="0" anchor="b"/>
                </a:tc>
                <a:tc>
                  <a:txBody>
                    <a:bodyPr/>
                    <a:lstStyle/>
                    <a:p>
                      <a:pPr algn="r" fontAlgn="b"/>
                      <a:r>
                        <a:rPr lang="en-US" sz="1400" u="none" strike="noStrike">
                          <a:effectLst/>
                        </a:rPr>
                        <a:t>315,604</a:t>
                      </a:r>
                      <a:endParaRPr lang="en-US" sz="1400" b="0" i="0" u="none" strike="noStrike">
                        <a:solidFill>
                          <a:srgbClr val="000000"/>
                        </a:solidFill>
                        <a:effectLst/>
                        <a:latin typeface="Verdana"/>
                      </a:endParaRPr>
                    </a:p>
                  </a:txBody>
                  <a:tcPr marL="9525" marR="9525" marT="9525" marB="0" anchor="b"/>
                </a:tc>
                <a:tc>
                  <a:txBody>
                    <a:bodyPr/>
                    <a:lstStyle/>
                    <a:p>
                      <a:pPr algn="r" fontAlgn="b"/>
                      <a:r>
                        <a:rPr lang="en-US" sz="1400" u="none" strike="noStrike">
                          <a:effectLst/>
                        </a:rPr>
                        <a:t>387,845</a:t>
                      </a:r>
                      <a:endParaRPr lang="en-US" sz="1400" b="0" i="0" u="none" strike="noStrike">
                        <a:solidFill>
                          <a:srgbClr val="000000"/>
                        </a:solidFill>
                        <a:effectLst/>
                        <a:latin typeface="Verdana"/>
                      </a:endParaRPr>
                    </a:p>
                  </a:txBody>
                  <a:tcPr marL="9525" marR="9525" marT="9525" marB="0" anchor="b"/>
                </a:tc>
                <a:tc>
                  <a:txBody>
                    <a:bodyPr/>
                    <a:lstStyle/>
                    <a:p>
                      <a:pPr algn="r" fontAlgn="b"/>
                      <a:r>
                        <a:rPr lang="en-US" sz="1400" u="none" strike="noStrike" dirty="0">
                          <a:effectLst/>
                        </a:rPr>
                        <a:t>269,821</a:t>
                      </a:r>
                      <a:endParaRPr lang="en-US" sz="1400" b="0" i="0" u="none" strike="noStrike" dirty="0">
                        <a:solidFill>
                          <a:srgbClr val="000000"/>
                        </a:solidFill>
                        <a:effectLst/>
                        <a:latin typeface="Verdana"/>
                      </a:endParaRPr>
                    </a:p>
                  </a:txBody>
                  <a:tcPr marL="9525" marR="9525" marT="9525" marB="0" anchor="b"/>
                </a:tc>
                <a:extLst>
                  <a:ext uri="{0D108BD9-81ED-4DB2-BD59-A6C34878D82A}">
                    <a16:rowId xmlns:a16="http://schemas.microsoft.com/office/drawing/2014/main" xmlns="" val="10012"/>
                  </a:ext>
                </a:extLst>
              </a:tr>
              <a:tr h="249766">
                <a:tc>
                  <a:txBody>
                    <a:bodyPr/>
                    <a:lstStyle/>
                    <a:p>
                      <a:pPr algn="l" fontAlgn="b"/>
                      <a:r>
                        <a:rPr lang="el-GR" sz="1400" u="none" strike="noStrike">
                          <a:effectLst/>
                        </a:rPr>
                        <a:t>ΑΠΟΣΒΕΣΕΙΣ ΜΕΣΑ ΣΤΟ ΚΟΣΤΟΣ</a:t>
                      </a:r>
                      <a:endParaRPr lang="el-GR" sz="1400" b="0" i="0" u="none" strike="noStrike">
                        <a:solidFill>
                          <a:srgbClr val="000000"/>
                        </a:solidFill>
                        <a:effectLst/>
                        <a:latin typeface="Verdana"/>
                      </a:endParaRPr>
                    </a:p>
                  </a:txBody>
                  <a:tcPr marL="9525" marR="9525" marT="9525" marB="0" anchor="b"/>
                </a:tc>
                <a:tc>
                  <a:txBody>
                    <a:bodyPr/>
                    <a:lstStyle/>
                    <a:p>
                      <a:pPr algn="r" fontAlgn="b"/>
                      <a:r>
                        <a:rPr lang="en-US" sz="1400" u="none" strike="noStrike">
                          <a:effectLst/>
                        </a:rPr>
                        <a:t>315,604</a:t>
                      </a:r>
                      <a:endParaRPr lang="en-US" sz="1400" b="0" i="0" u="none" strike="noStrike">
                        <a:solidFill>
                          <a:srgbClr val="000000"/>
                        </a:solidFill>
                        <a:effectLst/>
                        <a:latin typeface="Verdana"/>
                      </a:endParaRPr>
                    </a:p>
                  </a:txBody>
                  <a:tcPr marL="9525" marR="9525" marT="9525" marB="0" anchor="b"/>
                </a:tc>
                <a:tc>
                  <a:txBody>
                    <a:bodyPr/>
                    <a:lstStyle/>
                    <a:p>
                      <a:pPr algn="r" fontAlgn="b"/>
                      <a:r>
                        <a:rPr lang="en-US" sz="1400" u="none" strike="noStrike">
                          <a:effectLst/>
                        </a:rPr>
                        <a:t>387,845</a:t>
                      </a:r>
                      <a:endParaRPr lang="en-US" sz="1400" b="0" i="0" u="none" strike="noStrike">
                        <a:solidFill>
                          <a:srgbClr val="000000"/>
                        </a:solidFill>
                        <a:effectLst/>
                        <a:latin typeface="Verdana"/>
                      </a:endParaRPr>
                    </a:p>
                  </a:txBody>
                  <a:tcPr marL="9525" marR="9525" marT="9525" marB="0" anchor="b"/>
                </a:tc>
                <a:tc>
                  <a:txBody>
                    <a:bodyPr/>
                    <a:lstStyle/>
                    <a:p>
                      <a:pPr algn="r" fontAlgn="b"/>
                      <a:r>
                        <a:rPr lang="en-US" sz="1400" u="none" strike="noStrike" dirty="0">
                          <a:effectLst/>
                        </a:rPr>
                        <a:t>269,821</a:t>
                      </a:r>
                      <a:endParaRPr lang="en-US" sz="1400" b="0" i="0" u="none" strike="noStrike" dirty="0">
                        <a:solidFill>
                          <a:srgbClr val="000000"/>
                        </a:solidFill>
                        <a:effectLst/>
                        <a:latin typeface="Verdana"/>
                      </a:endParaRPr>
                    </a:p>
                  </a:txBody>
                  <a:tcPr marL="9525" marR="9525" marT="9525" marB="0" anchor="b"/>
                </a:tc>
                <a:extLst>
                  <a:ext uri="{0D108BD9-81ED-4DB2-BD59-A6C34878D82A}">
                    <a16:rowId xmlns:a16="http://schemas.microsoft.com/office/drawing/2014/main" xmlns="" val="10013"/>
                  </a:ext>
                </a:extLst>
              </a:tr>
              <a:tr h="249766">
                <a:tc>
                  <a:txBody>
                    <a:bodyPr/>
                    <a:lstStyle/>
                    <a:p>
                      <a:pPr algn="l" fontAlgn="b"/>
                      <a:r>
                        <a:rPr lang="el-GR" sz="1400" u="none" strike="noStrike">
                          <a:effectLst/>
                        </a:rPr>
                        <a:t>ΚΕΡΔΟΣ ΠΡΟ ΦΟΡΟΥ ΕΙΣΟΔΗΜΑΤΟΣ</a:t>
                      </a:r>
                      <a:endParaRPr lang="el-GR" sz="1400" b="0" i="0" u="none" strike="noStrike">
                        <a:solidFill>
                          <a:srgbClr val="000000"/>
                        </a:solidFill>
                        <a:effectLst/>
                        <a:latin typeface="Verdana"/>
                      </a:endParaRPr>
                    </a:p>
                  </a:txBody>
                  <a:tcPr marL="9525" marR="9525" marT="9525" marB="0" anchor="b"/>
                </a:tc>
                <a:tc>
                  <a:txBody>
                    <a:bodyPr/>
                    <a:lstStyle/>
                    <a:p>
                      <a:pPr algn="r" fontAlgn="b"/>
                      <a:r>
                        <a:rPr lang="en-US" sz="1400" u="none" strike="noStrike">
                          <a:effectLst/>
                        </a:rPr>
                        <a:t>7,340,155</a:t>
                      </a:r>
                      <a:endParaRPr lang="en-US" sz="1400" b="0" i="0" u="none" strike="noStrike">
                        <a:solidFill>
                          <a:srgbClr val="000000"/>
                        </a:solidFill>
                        <a:effectLst/>
                        <a:latin typeface="Verdana"/>
                      </a:endParaRPr>
                    </a:p>
                  </a:txBody>
                  <a:tcPr marL="9525" marR="9525" marT="9525" marB="0" anchor="b"/>
                </a:tc>
                <a:tc>
                  <a:txBody>
                    <a:bodyPr/>
                    <a:lstStyle/>
                    <a:p>
                      <a:pPr algn="r" fontAlgn="b"/>
                      <a:r>
                        <a:rPr lang="en-US" sz="1400" u="none" strike="noStrike">
                          <a:effectLst/>
                        </a:rPr>
                        <a:t>5,693,880</a:t>
                      </a:r>
                      <a:endParaRPr lang="en-US" sz="1400" b="0" i="0" u="none" strike="noStrike">
                        <a:solidFill>
                          <a:srgbClr val="000000"/>
                        </a:solidFill>
                        <a:effectLst/>
                        <a:latin typeface="Verdana"/>
                      </a:endParaRPr>
                    </a:p>
                  </a:txBody>
                  <a:tcPr marL="9525" marR="9525" marT="9525" marB="0" anchor="b"/>
                </a:tc>
                <a:tc>
                  <a:txBody>
                    <a:bodyPr/>
                    <a:lstStyle/>
                    <a:p>
                      <a:pPr algn="r" fontAlgn="b"/>
                      <a:r>
                        <a:rPr lang="en-US" sz="1400" u="none" strike="noStrike" dirty="0">
                          <a:effectLst/>
                        </a:rPr>
                        <a:t>487,828</a:t>
                      </a:r>
                      <a:endParaRPr lang="en-US" sz="1400" b="0" i="0" u="none" strike="noStrike" dirty="0">
                        <a:solidFill>
                          <a:srgbClr val="000000"/>
                        </a:solidFill>
                        <a:effectLst/>
                        <a:latin typeface="Verdana"/>
                      </a:endParaRPr>
                    </a:p>
                  </a:txBody>
                  <a:tcPr marL="9525" marR="9525" marT="9525" marB="0" anchor="b"/>
                </a:tc>
                <a:extLst>
                  <a:ext uri="{0D108BD9-81ED-4DB2-BD59-A6C34878D82A}">
                    <a16:rowId xmlns:a16="http://schemas.microsoft.com/office/drawing/2014/main" xmlns="" val="10014"/>
                  </a:ext>
                </a:extLst>
              </a:tr>
              <a:tr h="249766">
                <a:tc>
                  <a:txBody>
                    <a:bodyPr/>
                    <a:lstStyle/>
                    <a:p>
                      <a:pPr algn="l" fontAlgn="b"/>
                      <a:r>
                        <a:rPr lang="en-US" sz="1400" u="none" strike="noStrike">
                          <a:effectLst/>
                        </a:rPr>
                        <a:t>EBITDA</a:t>
                      </a:r>
                      <a:endParaRPr lang="en-US" sz="1400" b="0" i="0" u="none" strike="noStrike">
                        <a:solidFill>
                          <a:srgbClr val="000000"/>
                        </a:solidFill>
                        <a:effectLst/>
                        <a:latin typeface="Verdana"/>
                      </a:endParaRPr>
                    </a:p>
                  </a:txBody>
                  <a:tcPr marL="9525" marR="9525" marT="9525" marB="0" anchor="b"/>
                </a:tc>
                <a:tc>
                  <a:txBody>
                    <a:bodyPr/>
                    <a:lstStyle/>
                    <a:p>
                      <a:pPr algn="r" fontAlgn="b"/>
                      <a:r>
                        <a:rPr lang="en-US" sz="1400" u="none" strike="noStrike">
                          <a:effectLst/>
                        </a:rPr>
                        <a:t>9,664,237</a:t>
                      </a:r>
                      <a:endParaRPr lang="en-US" sz="1400" b="0" i="0" u="none" strike="noStrike">
                        <a:solidFill>
                          <a:srgbClr val="000000"/>
                        </a:solidFill>
                        <a:effectLst/>
                        <a:latin typeface="Verdana"/>
                      </a:endParaRPr>
                    </a:p>
                  </a:txBody>
                  <a:tcPr marL="9525" marR="9525" marT="9525" marB="0" anchor="b"/>
                </a:tc>
                <a:tc>
                  <a:txBody>
                    <a:bodyPr/>
                    <a:lstStyle/>
                    <a:p>
                      <a:pPr algn="r" fontAlgn="b"/>
                      <a:r>
                        <a:rPr lang="en-US" sz="1400" u="none" strike="noStrike">
                          <a:effectLst/>
                        </a:rPr>
                        <a:t>7,474,525</a:t>
                      </a:r>
                      <a:endParaRPr lang="en-US" sz="1400" b="0" i="0" u="none" strike="noStrike">
                        <a:solidFill>
                          <a:srgbClr val="000000"/>
                        </a:solidFill>
                        <a:effectLst/>
                        <a:latin typeface="Verdana"/>
                      </a:endParaRPr>
                    </a:p>
                  </a:txBody>
                  <a:tcPr marL="9525" marR="9525" marT="9525" marB="0" anchor="b"/>
                </a:tc>
                <a:tc>
                  <a:txBody>
                    <a:bodyPr/>
                    <a:lstStyle/>
                    <a:p>
                      <a:pPr algn="r" fontAlgn="b"/>
                      <a:r>
                        <a:rPr lang="en-US" sz="1400" u="none" strike="noStrike" dirty="0">
                          <a:effectLst/>
                        </a:rPr>
                        <a:t>3,807,231</a:t>
                      </a:r>
                      <a:endParaRPr lang="en-US" sz="1400" b="0" i="0" u="none" strike="noStrike" dirty="0">
                        <a:solidFill>
                          <a:srgbClr val="000000"/>
                        </a:solidFill>
                        <a:effectLst/>
                        <a:latin typeface="Verdana"/>
                      </a:endParaRPr>
                    </a:p>
                  </a:txBody>
                  <a:tcPr marL="9525" marR="9525" marT="9525" marB="0" anchor="b"/>
                </a:tc>
                <a:extLst>
                  <a:ext uri="{0D108BD9-81ED-4DB2-BD59-A6C34878D82A}">
                    <a16:rowId xmlns:a16="http://schemas.microsoft.com/office/drawing/2014/main" xmlns="" val="10015"/>
                  </a:ext>
                </a:extLst>
              </a:tr>
              <a:tr h="249766">
                <a:tc>
                  <a:txBody>
                    <a:bodyPr/>
                    <a:lstStyle/>
                    <a:p>
                      <a:pPr algn="l" fontAlgn="b"/>
                      <a:r>
                        <a:rPr lang="el-GR" sz="1400" u="none" strike="noStrike">
                          <a:effectLst/>
                        </a:rPr>
                        <a:t>ΚΑΘΑΡΑ ΜΕΡΙΣΜΑΤΑ</a:t>
                      </a:r>
                      <a:endParaRPr lang="el-GR" sz="1400" b="0" i="0" u="none" strike="noStrike">
                        <a:solidFill>
                          <a:srgbClr val="000000"/>
                        </a:solidFill>
                        <a:effectLst/>
                        <a:latin typeface="Verdana"/>
                      </a:endParaRPr>
                    </a:p>
                  </a:txBody>
                  <a:tcPr marL="9525" marR="9525" marT="9525" marB="0" anchor="b"/>
                </a:tc>
                <a:tc>
                  <a:txBody>
                    <a:bodyPr/>
                    <a:lstStyle/>
                    <a:p>
                      <a:pPr algn="r" fontAlgn="b"/>
                      <a:r>
                        <a:rPr lang="en-US" sz="1400" u="none" strike="noStrike">
                          <a:effectLst/>
                        </a:rPr>
                        <a:t>5,275,193</a:t>
                      </a:r>
                      <a:endParaRPr lang="en-US" sz="1400" b="0" i="0" u="none" strike="noStrike">
                        <a:solidFill>
                          <a:srgbClr val="000000"/>
                        </a:solidFill>
                        <a:effectLst/>
                        <a:latin typeface="Verdana"/>
                      </a:endParaRPr>
                    </a:p>
                  </a:txBody>
                  <a:tcPr marL="9525" marR="9525" marT="9525" marB="0" anchor="b"/>
                </a:tc>
                <a:tc>
                  <a:txBody>
                    <a:bodyPr/>
                    <a:lstStyle/>
                    <a:p>
                      <a:pPr algn="r" fontAlgn="b"/>
                      <a:r>
                        <a:rPr lang="en-US" sz="1400" u="none" strike="noStrike">
                          <a:effectLst/>
                        </a:rPr>
                        <a:t>0</a:t>
                      </a:r>
                      <a:endParaRPr lang="en-US" sz="1400" b="0" i="0" u="none" strike="noStrike">
                        <a:solidFill>
                          <a:srgbClr val="000000"/>
                        </a:solidFill>
                        <a:effectLst/>
                        <a:latin typeface="Verdana"/>
                      </a:endParaRPr>
                    </a:p>
                  </a:txBody>
                  <a:tcPr marL="9525" marR="9525" marT="9525" marB="0" anchor="b"/>
                </a:tc>
                <a:tc>
                  <a:txBody>
                    <a:bodyPr/>
                    <a:lstStyle/>
                    <a:p>
                      <a:pPr algn="r" fontAlgn="b"/>
                      <a:r>
                        <a:rPr lang="en-US" sz="1400" u="none" strike="noStrike" dirty="0">
                          <a:effectLst/>
                        </a:rPr>
                        <a:t>0</a:t>
                      </a:r>
                      <a:endParaRPr lang="en-US" sz="1400" b="0" i="0" u="none" strike="noStrike" dirty="0">
                        <a:solidFill>
                          <a:srgbClr val="000000"/>
                        </a:solidFill>
                        <a:effectLst/>
                        <a:latin typeface="Verdana"/>
                      </a:endParaRPr>
                    </a:p>
                  </a:txBody>
                  <a:tcPr marL="9525" marR="9525" marT="9525" marB="0" anchor="b"/>
                </a:tc>
                <a:extLst>
                  <a:ext uri="{0D108BD9-81ED-4DB2-BD59-A6C34878D82A}">
                    <a16:rowId xmlns:a16="http://schemas.microsoft.com/office/drawing/2014/main" xmlns="" val="10016"/>
                  </a:ext>
                </a:extLst>
              </a:tr>
              <a:tr h="249766">
                <a:tc>
                  <a:txBody>
                    <a:bodyPr/>
                    <a:lstStyle/>
                    <a:p>
                      <a:pPr algn="l" fontAlgn="b"/>
                      <a:r>
                        <a:rPr lang="el-GR" sz="1400" u="none" strike="noStrike">
                          <a:effectLst/>
                        </a:rPr>
                        <a:t>ΦΟΡΟΣ ΕΙΣΟΔΗΜΑΤΟΣ</a:t>
                      </a:r>
                      <a:endParaRPr lang="el-GR" sz="1400" b="0" i="0" u="none" strike="noStrike">
                        <a:solidFill>
                          <a:srgbClr val="000000"/>
                        </a:solidFill>
                        <a:effectLst/>
                        <a:latin typeface="Verdana"/>
                      </a:endParaRPr>
                    </a:p>
                  </a:txBody>
                  <a:tcPr marL="9525" marR="9525" marT="9525" marB="0" anchor="b"/>
                </a:tc>
                <a:tc>
                  <a:txBody>
                    <a:bodyPr/>
                    <a:lstStyle/>
                    <a:p>
                      <a:pPr algn="r" fontAlgn="b"/>
                      <a:r>
                        <a:rPr lang="en-US" sz="1400" u="none" strike="noStrike">
                          <a:effectLst/>
                        </a:rPr>
                        <a:t>2,064,962</a:t>
                      </a:r>
                      <a:endParaRPr lang="en-US" sz="1400" b="0" i="0" u="none" strike="noStrike">
                        <a:solidFill>
                          <a:srgbClr val="000000"/>
                        </a:solidFill>
                        <a:effectLst/>
                        <a:latin typeface="Verdana"/>
                      </a:endParaRPr>
                    </a:p>
                  </a:txBody>
                  <a:tcPr marL="9525" marR="9525" marT="9525" marB="0" anchor="b"/>
                </a:tc>
                <a:tc>
                  <a:txBody>
                    <a:bodyPr/>
                    <a:lstStyle/>
                    <a:p>
                      <a:pPr algn="r" fontAlgn="b"/>
                      <a:r>
                        <a:rPr lang="en-US" sz="1400" u="none" strike="noStrike">
                          <a:effectLst/>
                        </a:rPr>
                        <a:t>1,618,787</a:t>
                      </a:r>
                      <a:endParaRPr lang="en-US" sz="1400" b="0" i="0" u="none" strike="noStrike">
                        <a:solidFill>
                          <a:srgbClr val="000000"/>
                        </a:solidFill>
                        <a:effectLst/>
                        <a:latin typeface="Verdana"/>
                      </a:endParaRPr>
                    </a:p>
                  </a:txBody>
                  <a:tcPr marL="9525" marR="9525" marT="9525" marB="0" anchor="b"/>
                </a:tc>
                <a:tc>
                  <a:txBody>
                    <a:bodyPr/>
                    <a:lstStyle/>
                    <a:p>
                      <a:pPr algn="r" fontAlgn="b"/>
                      <a:r>
                        <a:rPr lang="en-US" sz="1400" u="none" strike="noStrike" dirty="0">
                          <a:effectLst/>
                        </a:rPr>
                        <a:t>1,021,944</a:t>
                      </a:r>
                      <a:endParaRPr lang="en-US" sz="1400" b="0" i="0" u="none" strike="noStrike" dirty="0">
                        <a:solidFill>
                          <a:srgbClr val="000000"/>
                        </a:solidFill>
                        <a:effectLst/>
                        <a:latin typeface="Verdana"/>
                      </a:endParaRPr>
                    </a:p>
                  </a:txBody>
                  <a:tcPr marL="9525" marR="9525" marT="9525" marB="0" anchor="b"/>
                </a:tc>
                <a:extLst>
                  <a:ext uri="{0D108BD9-81ED-4DB2-BD59-A6C34878D82A}">
                    <a16:rowId xmlns:a16="http://schemas.microsoft.com/office/drawing/2014/main" xmlns="" val="10017"/>
                  </a:ext>
                </a:extLst>
              </a:tr>
            </a:tbl>
          </a:graphicData>
        </a:graphic>
      </p:graphicFrame>
    </p:spTree>
    <p:extLst>
      <p:ext uri="{BB962C8B-B14F-4D97-AF65-F5344CB8AC3E}">
        <p14:creationId xmlns:p14="http://schemas.microsoft.com/office/powerpoint/2010/main" xmlns="" val="26974264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2800" dirty="0"/>
              <a:t>Κατάσταση ταμειακών ροών</a:t>
            </a:r>
          </a:p>
        </p:txBody>
      </p:sp>
      <p:sp>
        <p:nvSpPr>
          <p:cNvPr id="3" name="Content Placeholder 2"/>
          <p:cNvSpPr>
            <a:spLocks noGrp="1"/>
          </p:cNvSpPr>
          <p:nvPr>
            <p:ph idx="1"/>
          </p:nvPr>
        </p:nvSpPr>
        <p:spPr>
          <a:xfrm>
            <a:off x="457200" y="1524000"/>
            <a:ext cx="8534400" cy="4495800"/>
          </a:xfrm>
        </p:spPr>
        <p:txBody>
          <a:bodyPr>
            <a:noAutofit/>
          </a:bodyPr>
          <a:lstStyle/>
          <a:p>
            <a:r>
              <a:rPr lang="el-GR" sz="2000" dirty="0"/>
              <a:t>Αποτυπώνει τις πραγματικές (και όχι) λογιστικές ροές χρήματος από και προς την επιχείρηση. Αποτελεί πρόβλεψη των εισροών και των εκροών μετρητών στην επιχείρηση. </a:t>
            </a:r>
          </a:p>
          <a:p>
            <a:r>
              <a:rPr lang="el-GR" sz="2000" dirty="0"/>
              <a:t>Λαμβάνει υπόψη τους	χρόνους	των εισπράξεων και των πληρωμών.</a:t>
            </a:r>
          </a:p>
          <a:p>
            <a:r>
              <a:rPr lang="el-GR" sz="2000" dirty="0"/>
              <a:t>Δείχνει τις ανάγκες σε μετρητά της επιχείρησης.</a:t>
            </a:r>
          </a:p>
          <a:p>
            <a:r>
              <a:rPr lang="el-GR" sz="2000" dirty="0"/>
              <a:t>Εισροές: Πωλήσεις, προμήθειες, κεφάλαιο, δάνεια, επιχορηγήσεις, λοιπά εισοδήματα, επιστροφή φόρου κλπ.</a:t>
            </a:r>
          </a:p>
          <a:p>
            <a:r>
              <a:rPr lang="el-GR" sz="2000" dirty="0"/>
              <a:t>Εκροές: Αγορές υλικών, μισθοί, ημερομίσθια, γενικά έξοδα, αγορά μηχανημάτων, πληρωμή φόρων, αναλήψεις, μερίσματα.</a:t>
            </a:r>
          </a:p>
          <a:p>
            <a:endParaRPr lang="el-GR" sz="2000" dirty="0"/>
          </a:p>
        </p:txBody>
      </p:sp>
      <p:sp>
        <p:nvSpPr>
          <p:cNvPr id="6" name="Slide Number Placeholder 5"/>
          <p:cNvSpPr>
            <a:spLocks noGrp="1"/>
          </p:cNvSpPr>
          <p:nvPr>
            <p:ph type="sldNum" sz="quarter" idx="12"/>
          </p:nvPr>
        </p:nvSpPr>
        <p:spPr/>
        <p:txBody>
          <a:bodyPr>
            <a:normAutofit fontScale="85000" lnSpcReduction="20000"/>
          </a:bodyPr>
          <a:lstStyle/>
          <a:p>
            <a:fld id="{BEB7F41A-2E03-4BDD-949B-B1838DB893B3}" type="slidenum">
              <a:rPr lang="en-US" smtClean="0"/>
              <a:pPr/>
              <a:t>15</a:t>
            </a:fld>
            <a:endParaRPr lang="en-US"/>
          </a:p>
        </p:txBody>
      </p:sp>
    </p:spTree>
    <p:extLst>
      <p:ext uri="{BB962C8B-B14F-4D97-AF65-F5344CB8AC3E}">
        <p14:creationId xmlns:p14="http://schemas.microsoft.com/office/powerpoint/2010/main" xmlns="" val="21266012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2800" dirty="0"/>
              <a:t>Κατάσταση ταμειακών ροών</a:t>
            </a:r>
          </a:p>
        </p:txBody>
      </p:sp>
      <p:sp>
        <p:nvSpPr>
          <p:cNvPr id="3" name="Content Placeholder 2"/>
          <p:cNvSpPr>
            <a:spLocks noGrp="1"/>
          </p:cNvSpPr>
          <p:nvPr>
            <p:ph idx="1"/>
          </p:nvPr>
        </p:nvSpPr>
        <p:spPr>
          <a:xfrm>
            <a:off x="457200" y="1524000"/>
            <a:ext cx="8534400" cy="4495800"/>
          </a:xfrm>
        </p:spPr>
        <p:txBody>
          <a:bodyPr>
            <a:noAutofit/>
          </a:bodyPr>
          <a:lstStyle/>
          <a:p>
            <a:r>
              <a:rPr lang="el-GR" sz="2000" dirty="0"/>
              <a:t>Διαφορές με την κατάσταση αποτελεσμάτων χρήσης:</a:t>
            </a:r>
          </a:p>
          <a:p>
            <a:pPr lvl="1"/>
            <a:r>
              <a:rPr lang="el-GR" sz="2000" b="1" dirty="0"/>
              <a:t>Αποσβέσεις:</a:t>
            </a:r>
            <a:r>
              <a:rPr lang="el-GR" sz="2000" dirty="0"/>
              <a:t> αφού υπολογισθούν και αφαιρεθούν οι φόροι, προστίθενται εκ νέου (δηλαδή αγνοούνται αφού δεν πρόκειται για πραγματική δαπάνη)</a:t>
            </a:r>
          </a:p>
          <a:p>
            <a:pPr lvl="1"/>
            <a:r>
              <a:rPr lang="el-GR" sz="2000" b="1" dirty="0"/>
              <a:t>Χρεολύσια: </a:t>
            </a:r>
            <a:r>
              <a:rPr lang="el-GR" sz="2000" dirty="0"/>
              <a:t>αφαιρούνται στο τελευταίο βήμα γιατί αποτελούν πραγματική εκροή. Δεν αποτελούν λογιστικό κόστος (επιστρέφονται χρήματα που έχουν εισπραχθεί).</a:t>
            </a:r>
          </a:p>
          <a:p>
            <a:pPr lvl="1"/>
            <a:r>
              <a:rPr lang="el-GR" sz="2000" dirty="0"/>
              <a:t>Προστίθενται εισροές από </a:t>
            </a:r>
            <a:r>
              <a:rPr lang="el-GR" sz="2000" b="1" dirty="0"/>
              <a:t>αύξηση κεφαλαίου </a:t>
            </a:r>
            <a:r>
              <a:rPr lang="el-GR" sz="2000" dirty="0"/>
              <a:t>(ίδια ή ξένα) και αφαιρούνται εκροές για </a:t>
            </a:r>
            <a:r>
              <a:rPr lang="el-GR" sz="2000" b="1" dirty="0"/>
              <a:t>αγορά παγίων ή μερίσματα </a:t>
            </a:r>
            <a:r>
              <a:rPr lang="el-GR" sz="2000" dirty="0"/>
              <a:t>μετόχων. </a:t>
            </a:r>
          </a:p>
        </p:txBody>
      </p:sp>
      <p:sp>
        <p:nvSpPr>
          <p:cNvPr id="6" name="Slide Number Placeholder 5"/>
          <p:cNvSpPr>
            <a:spLocks noGrp="1"/>
          </p:cNvSpPr>
          <p:nvPr>
            <p:ph type="sldNum" sz="quarter" idx="12"/>
          </p:nvPr>
        </p:nvSpPr>
        <p:spPr/>
        <p:txBody>
          <a:bodyPr>
            <a:normAutofit fontScale="85000" lnSpcReduction="20000"/>
          </a:bodyPr>
          <a:lstStyle/>
          <a:p>
            <a:fld id="{BEB7F41A-2E03-4BDD-949B-B1838DB893B3}" type="slidenum">
              <a:rPr lang="en-US" smtClean="0"/>
              <a:pPr/>
              <a:t>16</a:t>
            </a:fld>
            <a:endParaRPr lang="en-US"/>
          </a:p>
        </p:txBody>
      </p:sp>
    </p:spTree>
    <p:extLst>
      <p:ext uri="{BB962C8B-B14F-4D97-AF65-F5344CB8AC3E}">
        <p14:creationId xmlns:p14="http://schemas.microsoft.com/office/powerpoint/2010/main" xmlns="" val="22700611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2800" spc="-5" dirty="0"/>
              <a:t>Κατάσταση ταμειακών</a:t>
            </a:r>
            <a:r>
              <a:rPr lang="el-GR" sz="2800" spc="10" dirty="0"/>
              <a:t> </a:t>
            </a:r>
            <a:r>
              <a:rPr lang="el-GR" sz="2800" spc="-5" dirty="0"/>
              <a:t>ροών</a:t>
            </a:r>
            <a:endParaRPr lang="el-GR" sz="2800" dirty="0"/>
          </a:p>
        </p:txBody>
      </p:sp>
      <p:sp>
        <p:nvSpPr>
          <p:cNvPr id="5" name="Slide Number Placeholder 4"/>
          <p:cNvSpPr>
            <a:spLocks noGrp="1"/>
          </p:cNvSpPr>
          <p:nvPr>
            <p:ph type="sldNum" sz="quarter" idx="12"/>
          </p:nvPr>
        </p:nvSpPr>
        <p:spPr/>
        <p:txBody>
          <a:bodyPr>
            <a:normAutofit fontScale="85000" lnSpcReduction="20000"/>
          </a:bodyPr>
          <a:lstStyle/>
          <a:p>
            <a:fld id="{BEB7F41A-2E03-4BDD-949B-B1838DB893B3}" type="slidenum">
              <a:rPr lang="en-US" smtClean="0"/>
              <a:pPr/>
              <a:t>17</a:t>
            </a:fld>
            <a:endParaRPr lang="en-US"/>
          </a:p>
        </p:txBody>
      </p:sp>
      <p:graphicFrame>
        <p:nvGraphicFramePr>
          <p:cNvPr id="6" name="object 4"/>
          <p:cNvGraphicFramePr>
            <a:graphicFrameLocks noGrp="1"/>
          </p:cNvGraphicFramePr>
          <p:nvPr>
            <p:extLst>
              <p:ext uri="{D42A27DB-BD31-4B8C-83A1-F6EECF244321}">
                <p14:modId xmlns:p14="http://schemas.microsoft.com/office/powerpoint/2010/main" xmlns="" val="3320174824"/>
              </p:ext>
            </p:extLst>
          </p:nvPr>
        </p:nvGraphicFramePr>
        <p:xfrm>
          <a:off x="685801" y="1525754"/>
          <a:ext cx="8000998" cy="4872757"/>
        </p:xfrm>
        <a:graphic>
          <a:graphicData uri="http://schemas.openxmlformats.org/drawingml/2006/table">
            <a:tbl>
              <a:tblPr firstRow="1" bandRow="1">
                <a:tableStyleId>{2D5ABB26-0587-4C30-8999-92F81FD0307C}</a:tableStyleId>
              </a:tblPr>
              <a:tblGrid>
                <a:gridCol w="3818153">
                  <a:extLst>
                    <a:ext uri="{9D8B030D-6E8A-4147-A177-3AD203B41FA5}">
                      <a16:colId xmlns:a16="http://schemas.microsoft.com/office/drawing/2014/main" xmlns="" val="20000"/>
                    </a:ext>
                  </a:extLst>
                </a:gridCol>
                <a:gridCol w="1239012">
                  <a:extLst>
                    <a:ext uri="{9D8B030D-6E8A-4147-A177-3AD203B41FA5}">
                      <a16:colId xmlns:a16="http://schemas.microsoft.com/office/drawing/2014/main" xmlns="" val="20001"/>
                    </a:ext>
                  </a:extLst>
                </a:gridCol>
                <a:gridCol w="714555">
                  <a:extLst>
                    <a:ext uri="{9D8B030D-6E8A-4147-A177-3AD203B41FA5}">
                      <a16:colId xmlns:a16="http://schemas.microsoft.com/office/drawing/2014/main" xmlns="" val="20002"/>
                    </a:ext>
                  </a:extLst>
                </a:gridCol>
                <a:gridCol w="714555">
                  <a:extLst>
                    <a:ext uri="{9D8B030D-6E8A-4147-A177-3AD203B41FA5}">
                      <a16:colId xmlns:a16="http://schemas.microsoft.com/office/drawing/2014/main" xmlns="" val="20003"/>
                    </a:ext>
                  </a:extLst>
                </a:gridCol>
                <a:gridCol w="714555">
                  <a:extLst>
                    <a:ext uri="{9D8B030D-6E8A-4147-A177-3AD203B41FA5}">
                      <a16:colId xmlns:a16="http://schemas.microsoft.com/office/drawing/2014/main" xmlns="" val="20004"/>
                    </a:ext>
                  </a:extLst>
                </a:gridCol>
                <a:gridCol w="800168">
                  <a:extLst>
                    <a:ext uri="{9D8B030D-6E8A-4147-A177-3AD203B41FA5}">
                      <a16:colId xmlns:a16="http://schemas.microsoft.com/office/drawing/2014/main" xmlns="" val="20005"/>
                    </a:ext>
                  </a:extLst>
                </a:gridCol>
              </a:tblGrid>
              <a:tr h="272803">
                <a:tc>
                  <a:txBody>
                    <a:bodyPr/>
                    <a:lstStyle/>
                    <a:p>
                      <a:pPr>
                        <a:lnSpc>
                          <a:spcPct val="100000"/>
                        </a:lnSpc>
                      </a:pPr>
                      <a:endParaRPr sz="1700" dirty="0">
                        <a:latin typeface="Times New Roman"/>
                        <a:cs typeface="Times New Roman"/>
                      </a:endParaRPr>
                    </a:p>
                  </a:txBody>
                  <a:tcPr marL="0" marR="0" marT="0" marB="0">
                    <a:lnL w="9525">
                      <a:solidFill>
                        <a:srgbClr val="000000"/>
                      </a:solidFill>
                      <a:prstDash val="solid"/>
                    </a:lnL>
                    <a:lnT w="9525">
                      <a:solidFill>
                        <a:srgbClr val="000000"/>
                      </a:solidFill>
                      <a:prstDash val="solid"/>
                    </a:lnT>
                    <a:lnB w="9525">
                      <a:solidFill>
                        <a:srgbClr val="000000"/>
                      </a:solidFill>
                      <a:prstDash val="solid"/>
                    </a:lnB>
                    <a:solidFill>
                      <a:srgbClr val="C0C0C0"/>
                    </a:solidFill>
                  </a:tcPr>
                </a:tc>
                <a:tc>
                  <a:txBody>
                    <a:bodyPr/>
                    <a:lstStyle/>
                    <a:p>
                      <a:pPr marL="598170">
                        <a:lnSpc>
                          <a:spcPts val="2240"/>
                        </a:lnSpc>
                      </a:pPr>
                      <a:r>
                        <a:rPr sz="1700" dirty="0">
                          <a:latin typeface="Arial"/>
                          <a:cs typeface="Arial"/>
                        </a:rPr>
                        <a:t>Ετ.1</a:t>
                      </a:r>
                      <a:endParaRPr sz="1700">
                        <a:latin typeface="Arial"/>
                        <a:cs typeface="Arial"/>
                      </a:endParaRPr>
                    </a:p>
                  </a:txBody>
                  <a:tcPr marL="0" marR="0" marT="0" marB="0">
                    <a:lnT w="9525">
                      <a:solidFill>
                        <a:srgbClr val="000000"/>
                      </a:solidFill>
                      <a:prstDash val="solid"/>
                    </a:lnT>
                    <a:lnB w="9525">
                      <a:solidFill>
                        <a:srgbClr val="000000"/>
                      </a:solidFill>
                      <a:prstDash val="solid"/>
                    </a:lnB>
                    <a:solidFill>
                      <a:srgbClr val="C0C0C0"/>
                    </a:solidFill>
                  </a:tcPr>
                </a:tc>
                <a:tc>
                  <a:txBody>
                    <a:bodyPr/>
                    <a:lstStyle/>
                    <a:p>
                      <a:pPr marL="104775">
                        <a:lnSpc>
                          <a:spcPts val="2240"/>
                        </a:lnSpc>
                      </a:pPr>
                      <a:r>
                        <a:rPr sz="1700" dirty="0">
                          <a:latin typeface="Arial"/>
                          <a:cs typeface="Arial"/>
                        </a:rPr>
                        <a:t>Ετ.2</a:t>
                      </a:r>
                      <a:endParaRPr sz="1700">
                        <a:latin typeface="Arial"/>
                        <a:cs typeface="Arial"/>
                      </a:endParaRPr>
                    </a:p>
                  </a:txBody>
                  <a:tcPr marL="0" marR="0" marT="0" marB="0">
                    <a:lnT w="9525">
                      <a:solidFill>
                        <a:srgbClr val="000000"/>
                      </a:solidFill>
                      <a:prstDash val="solid"/>
                    </a:lnT>
                    <a:lnB w="9525">
                      <a:solidFill>
                        <a:srgbClr val="000000"/>
                      </a:solidFill>
                      <a:prstDash val="solid"/>
                    </a:lnB>
                    <a:solidFill>
                      <a:srgbClr val="C0C0C0"/>
                    </a:solidFill>
                  </a:tcPr>
                </a:tc>
                <a:tc>
                  <a:txBody>
                    <a:bodyPr/>
                    <a:lstStyle/>
                    <a:p>
                      <a:pPr marL="104775">
                        <a:lnSpc>
                          <a:spcPts val="2240"/>
                        </a:lnSpc>
                      </a:pPr>
                      <a:r>
                        <a:rPr sz="1700" spc="-5" dirty="0">
                          <a:latin typeface="Arial"/>
                          <a:cs typeface="Arial"/>
                        </a:rPr>
                        <a:t>Ετ.3</a:t>
                      </a:r>
                      <a:endParaRPr sz="1700">
                        <a:latin typeface="Arial"/>
                        <a:cs typeface="Arial"/>
                      </a:endParaRPr>
                    </a:p>
                  </a:txBody>
                  <a:tcPr marL="0" marR="0" marT="0" marB="0">
                    <a:lnT w="9525">
                      <a:solidFill>
                        <a:srgbClr val="000000"/>
                      </a:solidFill>
                      <a:prstDash val="solid"/>
                    </a:lnT>
                    <a:lnB w="9525">
                      <a:solidFill>
                        <a:srgbClr val="000000"/>
                      </a:solidFill>
                      <a:prstDash val="solid"/>
                    </a:lnB>
                    <a:solidFill>
                      <a:srgbClr val="C0C0C0"/>
                    </a:solidFill>
                  </a:tcPr>
                </a:tc>
                <a:tc>
                  <a:txBody>
                    <a:bodyPr/>
                    <a:lstStyle/>
                    <a:p>
                      <a:pPr marL="105410">
                        <a:lnSpc>
                          <a:spcPts val="2240"/>
                        </a:lnSpc>
                      </a:pPr>
                      <a:r>
                        <a:rPr sz="1700" dirty="0">
                          <a:latin typeface="Arial"/>
                          <a:cs typeface="Arial"/>
                        </a:rPr>
                        <a:t>Ετ.4</a:t>
                      </a:r>
                      <a:endParaRPr sz="1700">
                        <a:latin typeface="Arial"/>
                        <a:cs typeface="Arial"/>
                      </a:endParaRPr>
                    </a:p>
                  </a:txBody>
                  <a:tcPr marL="0" marR="0" marT="0" marB="0">
                    <a:lnT w="9525">
                      <a:solidFill>
                        <a:srgbClr val="000000"/>
                      </a:solidFill>
                      <a:prstDash val="solid"/>
                    </a:lnT>
                    <a:lnB w="9525">
                      <a:solidFill>
                        <a:srgbClr val="000000"/>
                      </a:solidFill>
                      <a:prstDash val="solid"/>
                    </a:lnB>
                    <a:solidFill>
                      <a:srgbClr val="C0C0C0"/>
                    </a:solidFill>
                  </a:tcPr>
                </a:tc>
                <a:tc>
                  <a:txBody>
                    <a:bodyPr/>
                    <a:lstStyle/>
                    <a:p>
                      <a:pPr marL="105410">
                        <a:lnSpc>
                          <a:spcPts val="2240"/>
                        </a:lnSpc>
                      </a:pPr>
                      <a:r>
                        <a:rPr sz="1700" spc="0" dirty="0">
                          <a:latin typeface="Arial"/>
                          <a:cs typeface="Arial"/>
                        </a:rPr>
                        <a:t>Ετ.5</a:t>
                      </a:r>
                      <a:endParaRPr sz="1700">
                        <a:latin typeface="Arial"/>
                        <a:cs typeface="Arial"/>
                      </a:endParaRPr>
                    </a:p>
                  </a:txBody>
                  <a:tcPr marL="0" marR="0" marT="0" marB="0">
                    <a:lnR w="9525">
                      <a:solidFill>
                        <a:srgbClr val="000000"/>
                      </a:solidFill>
                      <a:prstDash val="solid"/>
                    </a:lnR>
                    <a:lnT w="9525">
                      <a:solidFill>
                        <a:srgbClr val="000000"/>
                      </a:solidFill>
                      <a:prstDash val="solid"/>
                    </a:lnT>
                    <a:lnB w="9525">
                      <a:solidFill>
                        <a:srgbClr val="000000"/>
                      </a:solidFill>
                      <a:prstDash val="solid"/>
                    </a:lnB>
                    <a:solidFill>
                      <a:srgbClr val="C0C0C0"/>
                    </a:solidFill>
                  </a:tcPr>
                </a:tc>
                <a:extLst>
                  <a:ext uri="{0D108BD9-81ED-4DB2-BD59-A6C34878D82A}">
                    <a16:rowId xmlns:a16="http://schemas.microsoft.com/office/drawing/2014/main" xmlns="" val="10000"/>
                  </a:ext>
                </a:extLst>
              </a:tr>
              <a:tr h="2281622">
                <a:tc gridSpan="6">
                  <a:txBody>
                    <a:bodyPr/>
                    <a:lstStyle/>
                    <a:p>
                      <a:pPr marL="23495">
                        <a:lnSpc>
                          <a:spcPts val="2215"/>
                        </a:lnSpc>
                      </a:pPr>
                      <a:r>
                        <a:rPr sz="1700" b="1" spc="0" dirty="0">
                          <a:latin typeface="Arial"/>
                          <a:cs typeface="Arial"/>
                        </a:rPr>
                        <a:t>Εισροές</a:t>
                      </a:r>
                      <a:endParaRPr sz="1700" dirty="0">
                        <a:latin typeface="Arial"/>
                        <a:cs typeface="Arial"/>
                      </a:endParaRPr>
                    </a:p>
                    <a:p>
                      <a:pPr marL="23495" marR="3587115">
                        <a:lnSpc>
                          <a:spcPts val="2260"/>
                        </a:lnSpc>
                        <a:spcBef>
                          <a:spcPts val="100"/>
                        </a:spcBef>
                      </a:pPr>
                      <a:r>
                        <a:rPr sz="1700" spc="0" dirty="0">
                          <a:latin typeface="Arial"/>
                          <a:cs typeface="Arial"/>
                        </a:rPr>
                        <a:t>κέρδη </a:t>
                      </a:r>
                      <a:r>
                        <a:rPr sz="1700" spc="5" dirty="0">
                          <a:latin typeface="Arial"/>
                          <a:cs typeface="Arial"/>
                        </a:rPr>
                        <a:t>προ </a:t>
                      </a:r>
                      <a:r>
                        <a:rPr sz="1700" spc="0" dirty="0">
                          <a:latin typeface="Arial"/>
                          <a:cs typeface="Arial"/>
                        </a:rPr>
                        <a:t>φόρων και</a:t>
                      </a:r>
                      <a:r>
                        <a:rPr sz="1700" spc="-65" dirty="0">
                          <a:latin typeface="Arial"/>
                          <a:cs typeface="Arial"/>
                        </a:rPr>
                        <a:t> </a:t>
                      </a:r>
                      <a:r>
                        <a:rPr sz="1700" dirty="0">
                          <a:latin typeface="Arial"/>
                          <a:cs typeface="Arial"/>
                        </a:rPr>
                        <a:t>απ</a:t>
                      </a:r>
                      <a:r>
                        <a:rPr sz="1700" dirty="0" err="1">
                          <a:latin typeface="Arial"/>
                          <a:cs typeface="Arial"/>
                        </a:rPr>
                        <a:t>οσ</a:t>
                      </a:r>
                      <a:r>
                        <a:rPr sz="1700" dirty="0">
                          <a:latin typeface="Arial"/>
                          <a:cs typeface="Arial"/>
                        </a:rPr>
                        <a:t>βέσεων  </a:t>
                      </a:r>
                      <a:r>
                        <a:rPr lang="el-GR" sz="1700" dirty="0">
                          <a:latin typeface="Arial"/>
                          <a:cs typeface="Arial"/>
                        </a:rPr>
                        <a:t>π</a:t>
                      </a:r>
                      <a:r>
                        <a:rPr sz="1700" dirty="0" err="1">
                          <a:latin typeface="Arial"/>
                          <a:cs typeface="Arial"/>
                        </a:rPr>
                        <a:t>ιστωτικοί</a:t>
                      </a:r>
                      <a:r>
                        <a:rPr sz="1700" spc="-5" dirty="0">
                          <a:latin typeface="Arial"/>
                          <a:cs typeface="Arial"/>
                        </a:rPr>
                        <a:t> </a:t>
                      </a:r>
                      <a:r>
                        <a:rPr sz="1700" spc="0" dirty="0">
                          <a:latin typeface="Arial"/>
                          <a:cs typeface="Arial"/>
                        </a:rPr>
                        <a:t>τόκοι</a:t>
                      </a:r>
                      <a:endParaRPr sz="1700" dirty="0">
                        <a:latin typeface="Arial"/>
                        <a:cs typeface="Arial"/>
                      </a:endParaRPr>
                    </a:p>
                    <a:p>
                      <a:pPr marL="23495">
                        <a:lnSpc>
                          <a:spcPts val="2170"/>
                        </a:lnSpc>
                      </a:pPr>
                      <a:r>
                        <a:rPr lang="el-GR" sz="1700" spc="0" dirty="0">
                          <a:latin typeface="Arial"/>
                          <a:cs typeface="Arial"/>
                        </a:rPr>
                        <a:t>α</a:t>
                      </a:r>
                      <a:r>
                        <a:rPr sz="1700" spc="0" dirty="0" err="1">
                          <a:latin typeface="Arial"/>
                          <a:cs typeface="Arial"/>
                        </a:rPr>
                        <a:t>ύξηση</a:t>
                      </a:r>
                      <a:r>
                        <a:rPr sz="1700" spc="0" dirty="0">
                          <a:latin typeface="Arial"/>
                          <a:cs typeface="Arial"/>
                        </a:rPr>
                        <a:t> </a:t>
                      </a:r>
                      <a:r>
                        <a:rPr sz="1700" dirty="0">
                          <a:latin typeface="Arial"/>
                          <a:cs typeface="Arial"/>
                        </a:rPr>
                        <a:t>εταιρικού</a:t>
                      </a:r>
                      <a:r>
                        <a:rPr sz="1700" spc="-5" dirty="0">
                          <a:latin typeface="Arial"/>
                          <a:cs typeface="Arial"/>
                        </a:rPr>
                        <a:t> </a:t>
                      </a:r>
                      <a:r>
                        <a:rPr sz="1700" dirty="0">
                          <a:latin typeface="Arial"/>
                          <a:cs typeface="Arial"/>
                        </a:rPr>
                        <a:t>κεφαλαίου</a:t>
                      </a:r>
                    </a:p>
                    <a:p>
                      <a:pPr marL="23495" marR="3987800">
                        <a:lnSpc>
                          <a:spcPts val="2260"/>
                        </a:lnSpc>
                        <a:spcBef>
                          <a:spcPts val="105"/>
                        </a:spcBef>
                      </a:pPr>
                      <a:r>
                        <a:rPr sz="1700" dirty="0">
                          <a:latin typeface="Arial"/>
                          <a:cs typeface="Arial"/>
                        </a:rPr>
                        <a:t>μα</a:t>
                      </a:r>
                      <a:r>
                        <a:rPr sz="1700" dirty="0" err="1">
                          <a:latin typeface="Arial"/>
                          <a:cs typeface="Arial"/>
                        </a:rPr>
                        <a:t>κρο</a:t>
                      </a:r>
                      <a:r>
                        <a:rPr sz="1700" dirty="0">
                          <a:latin typeface="Arial"/>
                          <a:cs typeface="Arial"/>
                        </a:rPr>
                        <a:t>πρόθεσμα </a:t>
                      </a:r>
                      <a:r>
                        <a:rPr sz="1700" spc="0" dirty="0">
                          <a:latin typeface="Arial"/>
                          <a:cs typeface="Arial"/>
                        </a:rPr>
                        <a:t>δάνεια  </a:t>
                      </a:r>
                      <a:endParaRPr lang="el-GR" sz="1700" spc="0" dirty="0">
                        <a:latin typeface="Arial"/>
                        <a:cs typeface="Arial"/>
                      </a:endParaRPr>
                    </a:p>
                    <a:p>
                      <a:pPr marL="23495" marR="3987800">
                        <a:lnSpc>
                          <a:spcPts val="2260"/>
                        </a:lnSpc>
                        <a:spcBef>
                          <a:spcPts val="105"/>
                        </a:spcBef>
                      </a:pPr>
                      <a:r>
                        <a:rPr lang="el-GR" sz="1700" spc="0" dirty="0">
                          <a:latin typeface="Arial"/>
                          <a:cs typeface="Arial"/>
                        </a:rPr>
                        <a:t>ε</a:t>
                      </a:r>
                      <a:r>
                        <a:rPr sz="1700" spc="0" dirty="0">
                          <a:latin typeface="Arial"/>
                          <a:cs typeface="Arial"/>
                        </a:rPr>
                        <a:t>π</a:t>
                      </a:r>
                      <a:r>
                        <a:rPr sz="1700" spc="0" dirty="0" err="1">
                          <a:latin typeface="Arial"/>
                          <a:cs typeface="Arial"/>
                        </a:rPr>
                        <a:t>ιχορήγηση</a:t>
                      </a:r>
                      <a:r>
                        <a:rPr sz="1700" spc="-15" dirty="0">
                          <a:latin typeface="Arial"/>
                          <a:cs typeface="Arial"/>
                        </a:rPr>
                        <a:t> </a:t>
                      </a:r>
                      <a:r>
                        <a:rPr sz="1700" spc="0" dirty="0">
                          <a:latin typeface="Arial"/>
                          <a:cs typeface="Arial"/>
                        </a:rPr>
                        <a:t>δημοσίου</a:t>
                      </a:r>
                      <a:endParaRPr sz="1700" dirty="0">
                        <a:latin typeface="Arial"/>
                        <a:cs typeface="Arial"/>
                      </a:endParaRPr>
                    </a:p>
                    <a:p>
                      <a:pPr marL="23495" marR="3984625">
                        <a:lnSpc>
                          <a:spcPts val="2270"/>
                        </a:lnSpc>
                      </a:pPr>
                      <a:r>
                        <a:rPr sz="1700" spc="0" dirty="0">
                          <a:latin typeface="Arial"/>
                          <a:cs typeface="Arial"/>
                        </a:rPr>
                        <a:t>επ</a:t>
                      </a:r>
                      <a:r>
                        <a:rPr sz="1700" spc="0" dirty="0" err="1">
                          <a:latin typeface="Arial"/>
                          <a:cs typeface="Arial"/>
                        </a:rPr>
                        <a:t>ιχορήγηση</a:t>
                      </a:r>
                      <a:r>
                        <a:rPr sz="1700" spc="0" dirty="0">
                          <a:latin typeface="Arial"/>
                          <a:cs typeface="Arial"/>
                        </a:rPr>
                        <a:t> τόκων </a:t>
                      </a:r>
                      <a:r>
                        <a:rPr sz="1700" dirty="0">
                          <a:latin typeface="Arial"/>
                          <a:cs typeface="Arial"/>
                        </a:rPr>
                        <a:t>δα</a:t>
                      </a:r>
                      <a:r>
                        <a:rPr sz="1700" dirty="0" err="1">
                          <a:latin typeface="Arial"/>
                          <a:cs typeface="Arial"/>
                        </a:rPr>
                        <a:t>νείου</a:t>
                      </a:r>
                      <a:r>
                        <a:rPr sz="1700" dirty="0">
                          <a:latin typeface="Arial"/>
                          <a:cs typeface="Arial"/>
                        </a:rPr>
                        <a:t> </a:t>
                      </a:r>
                      <a:r>
                        <a:rPr sz="1700" spc="0" dirty="0">
                          <a:latin typeface="Arial"/>
                          <a:cs typeface="Arial"/>
                        </a:rPr>
                        <a:t>βρα</a:t>
                      </a:r>
                      <a:r>
                        <a:rPr sz="1700" spc="0" dirty="0" err="1">
                          <a:latin typeface="Arial"/>
                          <a:cs typeface="Arial"/>
                        </a:rPr>
                        <a:t>χυ</a:t>
                      </a:r>
                      <a:r>
                        <a:rPr sz="1700" spc="0" dirty="0">
                          <a:latin typeface="Arial"/>
                          <a:cs typeface="Arial"/>
                        </a:rPr>
                        <a:t>πρόθεσμα</a:t>
                      </a:r>
                      <a:r>
                        <a:rPr sz="1700" spc="-60" dirty="0">
                          <a:latin typeface="Arial"/>
                          <a:cs typeface="Arial"/>
                        </a:rPr>
                        <a:t> </a:t>
                      </a:r>
                      <a:r>
                        <a:rPr sz="1700" dirty="0">
                          <a:latin typeface="Arial"/>
                          <a:cs typeface="Arial"/>
                        </a:rPr>
                        <a:t>δάνεια</a:t>
                      </a:r>
                    </a:p>
                  </a:txBody>
                  <a:tcPr marL="0" marR="0" marT="0" marB="0">
                    <a:lnL w="9525">
                      <a:solidFill>
                        <a:srgbClr val="000000"/>
                      </a:solidFill>
                      <a:prstDash val="solid"/>
                    </a:lnL>
                    <a:lnR w="9525">
                      <a:solidFill>
                        <a:srgbClr val="000000"/>
                      </a:solidFill>
                      <a:prstDash val="solid"/>
                    </a:lnR>
                    <a:lnT w="9525">
                      <a:solidFill>
                        <a:srgbClr val="000000"/>
                      </a:solidFill>
                      <a:prstDash val="solid"/>
                    </a:lnT>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xmlns="" val="10001"/>
                  </a:ext>
                </a:extLst>
              </a:tr>
              <a:tr h="272803">
                <a:tc gridSpan="6">
                  <a:txBody>
                    <a:bodyPr/>
                    <a:lstStyle/>
                    <a:p>
                      <a:pPr marL="23495">
                        <a:lnSpc>
                          <a:spcPts val="2155"/>
                        </a:lnSpc>
                      </a:pPr>
                      <a:r>
                        <a:rPr sz="1700" dirty="0">
                          <a:latin typeface="Arial"/>
                          <a:cs typeface="Arial"/>
                        </a:rPr>
                        <a:t>Σύνολο</a:t>
                      </a:r>
                      <a:endParaRPr sz="1700">
                        <a:latin typeface="Arial"/>
                        <a:cs typeface="Arial"/>
                      </a:endParaRPr>
                    </a:p>
                  </a:txBody>
                  <a:tcPr marL="0" marR="0" marT="0" marB="0">
                    <a:lnL w="9525">
                      <a:solidFill>
                        <a:srgbClr val="000000"/>
                      </a:solidFill>
                      <a:prstDash val="solid"/>
                    </a:lnL>
                    <a:lnR w="9525">
                      <a:solidFill>
                        <a:srgbClr val="000000"/>
                      </a:solidFill>
                      <a:prstDash val="solid"/>
                    </a:lnR>
                    <a:solidFill>
                      <a:srgbClr val="C0C0C0"/>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xmlns="" val="10002"/>
                  </a:ext>
                </a:extLst>
              </a:tr>
              <a:tr h="1698816">
                <a:tc gridSpan="6">
                  <a:txBody>
                    <a:bodyPr/>
                    <a:lstStyle/>
                    <a:p>
                      <a:pPr marL="23495">
                        <a:lnSpc>
                          <a:spcPts val="2180"/>
                        </a:lnSpc>
                      </a:pPr>
                      <a:r>
                        <a:rPr sz="1700" b="1" spc="0" dirty="0">
                          <a:latin typeface="Arial"/>
                          <a:cs typeface="Arial"/>
                        </a:rPr>
                        <a:t>Εκροές</a:t>
                      </a:r>
                      <a:endParaRPr sz="1700" dirty="0">
                        <a:latin typeface="Arial"/>
                        <a:cs typeface="Arial"/>
                      </a:endParaRPr>
                    </a:p>
                    <a:p>
                      <a:pPr marL="23495" marR="5318760">
                        <a:lnSpc>
                          <a:spcPts val="2260"/>
                        </a:lnSpc>
                        <a:spcBef>
                          <a:spcPts val="100"/>
                        </a:spcBef>
                      </a:pPr>
                      <a:r>
                        <a:rPr lang="el-GR" sz="1700" spc="0" dirty="0">
                          <a:latin typeface="Arial"/>
                          <a:cs typeface="Arial"/>
                        </a:rPr>
                        <a:t>ε</a:t>
                      </a:r>
                      <a:r>
                        <a:rPr sz="1700" spc="0" dirty="0">
                          <a:latin typeface="Arial"/>
                          <a:cs typeface="Arial"/>
                        </a:rPr>
                        <a:t>π</a:t>
                      </a:r>
                      <a:r>
                        <a:rPr sz="1700" spc="0" dirty="0" err="1">
                          <a:latin typeface="Arial"/>
                          <a:cs typeface="Arial"/>
                        </a:rPr>
                        <a:t>ένδυση</a:t>
                      </a:r>
                      <a:r>
                        <a:rPr sz="1700" spc="0" dirty="0">
                          <a:latin typeface="Arial"/>
                          <a:cs typeface="Arial"/>
                        </a:rPr>
                        <a:t> </a:t>
                      </a:r>
                      <a:r>
                        <a:rPr sz="1700" dirty="0">
                          <a:latin typeface="Arial"/>
                          <a:cs typeface="Arial"/>
                        </a:rPr>
                        <a:t>σε</a:t>
                      </a:r>
                      <a:r>
                        <a:rPr sz="1700" spc="-80" dirty="0">
                          <a:latin typeface="Arial"/>
                          <a:cs typeface="Arial"/>
                        </a:rPr>
                        <a:t> </a:t>
                      </a:r>
                      <a:r>
                        <a:rPr sz="1700" spc="0" dirty="0">
                          <a:latin typeface="Arial"/>
                          <a:cs typeface="Arial"/>
                        </a:rPr>
                        <a:t>π</a:t>
                      </a:r>
                      <a:r>
                        <a:rPr sz="1700" spc="0" dirty="0" err="1">
                          <a:latin typeface="Arial"/>
                          <a:cs typeface="Arial"/>
                        </a:rPr>
                        <a:t>άγι</a:t>
                      </a:r>
                      <a:r>
                        <a:rPr sz="1700" spc="0" dirty="0">
                          <a:latin typeface="Arial"/>
                          <a:cs typeface="Arial"/>
                        </a:rPr>
                        <a:t>α  </a:t>
                      </a:r>
                      <a:endParaRPr lang="el-GR" sz="1700" spc="0" dirty="0">
                        <a:latin typeface="Arial"/>
                        <a:cs typeface="Arial"/>
                      </a:endParaRPr>
                    </a:p>
                    <a:p>
                      <a:pPr marL="23495" marR="5318760">
                        <a:lnSpc>
                          <a:spcPts val="2260"/>
                        </a:lnSpc>
                        <a:spcBef>
                          <a:spcPts val="100"/>
                        </a:spcBef>
                      </a:pPr>
                      <a:r>
                        <a:rPr sz="1700" spc="0" dirty="0" err="1">
                          <a:latin typeface="Arial"/>
                          <a:cs typeface="Arial"/>
                        </a:rPr>
                        <a:t>Φόροι</a:t>
                      </a:r>
                      <a:endParaRPr sz="1700" dirty="0">
                        <a:latin typeface="Arial"/>
                        <a:cs typeface="Arial"/>
                      </a:endParaRPr>
                    </a:p>
                    <a:p>
                      <a:pPr marL="23495">
                        <a:lnSpc>
                          <a:spcPts val="2170"/>
                        </a:lnSpc>
                      </a:pPr>
                      <a:r>
                        <a:rPr sz="1700" spc="0" dirty="0">
                          <a:latin typeface="Arial"/>
                          <a:cs typeface="Arial"/>
                        </a:rPr>
                        <a:t>Κέρδη </a:t>
                      </a:r>
                      <a:r>
                        <a:rPr sz="1700" spc="5" dirty="0">
                          <a:latin typeface="Arial"/>
                          <a:cs typeface="Arial"/>
                        </a:rPr>
                        <a:t>προς</a:t>
                      </a:r>
                      <a:r>
                        <a:rPr sz="1700" spc="-20" dirty="0">
                          <a:latin typeface="Arial"/>
                          <a:cs typeface="Arial"/>
                        </a:rPr>
                        <a:t> </a:t>
                      </a:r>
                      <a:r>
                        <a:rPr sz="1700" dirty="0">
                          <a:latin typeface="Arial"/>
                          <a:cs typeface="Arial"/>
                        </a:rPr>
                        <a:t>διάθεση</a:t>
                      </a:r>
                    </a:p>
                    <a:p>
                      <a:pPr marL="23495">
                        <a:lnSpc>
                          <a:spcPts val="2265"/>
                        </a:lnSpc>
                      </a:pPr>
                      <a:r>
                        <a:rPr sz="1700" dirty="0">
                          <a:latin typeface="Arial"/>
                          <a:cs typeface="Arial"/>
                        </a:rPr>
                        <a:t>Αμοιβές</a:t>
                      </a:r>
                      <a:r>
                        <a:rPr sz="1700" spc="-15" dirty="0">
                          <a:latin typeface="Arial"/>
                          <a:cs typeface="Arial"/>
                        </a:rPr>
                        <a:t> </a:t>
                      </a:r>
                      <a:r>
                        <a:rPr sz="1700" spc="5" dirty="0">
                          <a:latin typeface="Arial"/>
                          <a:cs typeface="Arial"/>
                        </a:rPr>
                        <a:t>ΔΣ</a:t>
                      </a:r>
                      <a:endParaRPr sz="1700" dirty="0">
                        <a:latin typeface="Arial"/>
                        <a:cs typeface="Arial"/>
                      </a:endParaRPr>
                    </a:p>
                    <a:p>
                      <a:pPr marL="23495">
                        <a:lnSpc>
                          <a:spcPts val="2260"/>
                        </a:lnSpc>
                      </a:pPr>
                      <a:r>
                        <a:rPr sz="1700" spc="0" dirty="0">
                          <a:latin typeface="Arial"/>
                          <a:cs typeface="Arial"/>
                        </a:rPr>
                        <a:t>Αύξηση κεφαλαίου</a:t>
                      </a:r>
                      <a:r>
                        <a:rPr sz="1700" spc="-20" dirty="0">
                          <a:latin typeface="Arial"/>
                          <a:cs typeface="Arial"/>
                        </a:rPr>
                        <a:t> </a:t>
                      </a:r>
                      <a:r>
                        <a:rPr sz="1700" dirty="0">
                          <a:latin typeface="Arial"/>
                          <a:cs typeface="Arial"/>
                        </a:rPr>
                        <a:t>κίνησης</a:t>
                      </a:r>
                    </a:p>
                  </a:txBody>
                  <a:tcPr marL="0" marR="0" marT="0" marB="0">
                    <a:lnL w="9525">
                      <a:solidFill>
                        <a:srgbClr val="000000"/>
                      </a:solidFill>
                      <a:prstDash val="solid"/>
                    </a:lnL>
                    <a:lnR w="9525">
                      <a:solidFill>
                        <a:srgbClr val="000000"/>
                      </a:solidFill>
                      <a:prstDash val="solid"/>
                    </a:lnR>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xmlns="" val="10003"/>
                  </a:ext>
                </a:extLst>
              </a:tr>
              <a:tr h="272803">
                <a:tc gridSpan="6">
                  <a:txBody>
                    <a:bodyPr/>
                    <a:lstStyle/>
                    <a:p>
                      <a:pPr marL="23495">
                        <a:lnSpc>
                          <a:spcPts val="2165"/>
                        </a:lnSpc>
                      </a:pPr>
                      <a:r>
                        <a:rPr sz="1700" dirty="0">
                          <a:latin typeface="Arial"/>
                          <a:cs typeface="Arial"/>
                        </a:rPr>
                        <a:t>Σύνολο</a:t>
                      </a:r>
                    </a:p>
                  </a:txBody>
                  <a:tcPr marL="0" marR="0" marT="0" marB="0">
                    <a:lnL w="9525">
                      <a:solidFill>
                        <a:srgbClr val="000000"/>
                      </a:solidFill>
                      <a:prstDash val="solid"/>
                    </a:lnL>
                    <a:lnR w="9525">
                      <a:solidFill>
                        <a:srgbClr val="000000"/>
                      </a:solidFill>
                      <a:prstDash val="solid"/>
                    </a:lnR>
                    <a:lnB w="12700" cap="flat" cmpd="sng" algn="ctr">
                      <a:solidFill>
                        <a:schemeClr val="tx1"/>
                      </a:solidFill>
                      <a:prstDash val="solid"/>
                      <a:round/>
                      <a:headEnd type="none" w="med" len="med"/>
                      <a:tailEnd type="none" w="med" len="med"/>
                    </a:lnB>
                    <a:solidFill>
                      <a:srgbClr val="C0C0C0"/>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xmlns="" val="39538135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533400" y="457200"/>
            <a:ext cx="6138767" cy="443070"/>
          </a:xfrm>
          <a:prstGeom prst="rect">
            <a:avLst/>
          </a:prstGeom>
        </p:spPr>
        <p:txBody>
          <a:bodyPr vert="horz" wrap="square" lIns="0" tIns="12065" rIns="0" bIns="0" rtlCol="0">
            <a:spAutoFit/>
          </a:bodyPr>
          <a:lstStyle/>
          <a:p>
            <a:pPr marL="12700">
              <a:lnSpc>
                <a:spcPct val="100000"/>
              </a:lnSpc>
              <a:spcBef>
                <a:spcPts val="95"/>
              </a:spcBef>
            </a:pPr>
            <a:r>
              <a:rPr sz="2800" spc="-5" dirty="0">
                <a:latin typeface="Calibri" panose="020F0502020204030204" pitchFamily="34" charset="0"/>
              </a:rPr>
              <a:t>Ανάλυση νεκρού σημείου</a:t>
            </a:r>
            <a:endParaRPr sz="2800" dirty="0">
              <a:latin typeface="Calibri" panose="020F0502020204030204" pitchFamily="34" charset="0"/>
            </a:endParaRPr>
          </a:p>
        </p:txBody>
      </p:sp>
      <p:sp>
        <p:nvSpPr>
          <p:cNvPr id="4" name="object 4"/>
          <p:cNvSpPr txBox="1"/>
          <p:nvPr/>
        </p:nvSpPr>
        <p:spPr>
          <a:xfrm>
            <a:off x="457200" y="1752600"/>
            <a:ext cx="8059579" cy="2656496"/>
          </a:xfrm>
          <a:prstGeom prst="rect">
            <a:avLst/>
          </a:prstGeom>
        </p:spPr>
        <p:txBody>
          <a:bodyPr vert="horz" wrap="square" lIns="0" tIns="85725" rIns="0" bIns="0" rtlCol="0">
            <a:spAutoFit/>
          </a:bodyPr>
          <a:lstStyle/>
          <a:p>
            <a:pPr marL="12700" marR="5080">
              <a:lnSpc>
                <a:spcPct val="80000"/>
              </a:lnSpc>
              <a:spcBef>
                <a:spcPts val="675"/>
              </a:spcBef>
            </a:pPr>
            <a:r>
              <a:rPr sz="2000" dirty="0">
                <a:solidFill>
                  <a:srgbClr val="404040"/>
                </a:solidFill>
                <a:latin typeface="Calibri" panose="020F0502020204030204" pitchFamily="34" charset="0"/>
                <a:cs typeface="Century Gothic"/>
              </a:rPr>
              <a:t>Με την </a:t>
            </a:r>
            <a:r>
              <a:rPr sz="2000" spc="-5" dirty="0">
                <a:solidFill>
                  <a:srgbClr val="404040"/>
                </a:solidFill>
                <a:latin typeface="Calibri" panose="020F0502020204030204" pitchFamily="34" charset="0"/>
                <a:cs typeface="Century Gothic"/>
              </a:rPr>
              <a:t>ανάλυση </a:t>
            </a:r>
            <a:r>
              <a:rPr sz="2000" dirty="0">
                <a:solidFill>
                  <a:srgbClr val="404040"/>
                </a:solidFill>
                <a:latin typeface="Calibri" panose="020F0502020204030204" pitchFamily="34" charset="0"/>
                <a:cs typeface="Century Gothic"/>
              </a:rPr>
              <a:t>νεκρού σημείου </a:t>
            </a:r>
            <a:r>
              <a:rPr sz="2000" spc="-5" dirty="0">
                <a:solidFill>
                  <a:srgbClr val="404040"/>
                </a:solidFill>
                <a:latin typeface="Calibri" panose="020F0502020204030204" pitchFamily="34" charset="0"/>
                <a:cs typeface="Century Gothic"/>
              </a:rPr>
              <a:t>προσδιορίζεται </a:t>
            </a:r>
            <a:r>
              <a:rPr sz="2000" dirty="0">
                <a:solidFill>
                  <a:srgbClr val="404040"/>
                </a:solidFill>
                <a:latin typeface="Calibri" panose="020F0502020204030204" pitchFamily="34" charset="0"/>
                <a:cs typeface="Century Gothic"/>
              </a:rPr>
              <a:t>ο όγκος  </a:t>
            </a:r>
            <a:r>
              <a:rPr sz="2000" spc="-5" dirty="0">
                <a:solidFill>
                  <a:srgbClr val="404040"/>
                </a:solidFill>
                <a:latin typeface="Calibri" panose="020F0502020204030204" pitchFamily="34" charset="0"/>
                <a:cs typeface="Century Gothic"/>
              </a:rPr>
              <a:t>πωλήσεων (ή </a:t>
            </a:r>
            <a:r>
              <a:rPr sz="2000" dirty="0">
                <a:solidFill>
                  <a:srgbClr val="404040"/>
                </a:solidFill>
                <a:latin typeface="Calibri" panose="020F0502020204030204" pitchFamily="34" charset="0"/>
                <a:cs typeface="Century Gothic"/>
              </a:rPr>
              <a:t>ο </a:t>
            </a:r>
            <a:r>
              <a:rPr sz="2000" spc="-5" dirty="0">
                <a:solidFill>
                  <a:srgbClr val="404040"/>
                </a:solidFill>
                <a:latin typeface="Calibri" panose="020F0502020204030204" pitchFamily="34" charset="0"/>
                <a:cs typeface="Century Gothic"/>
              </a:rPr>
              <a:t>αριθμός των παραγόμενων μονάδων  προϊόντων) </a:t>
            </a:r>
            <a:r>
              <a:rPr sz="2000" dirty="0">
                <a:solidFill>
                  <a:srgbClr val="404040"/>
                </a:solidFill>
                <a:latin typeface="Calibri" panose="020F0502020204030204" pitchFamily="34" charset="0"/>
                <a:cs typeface="Century Gothic"/>
              </a:rPr>
              <a:t>όπου η </a:t>
            </a:r>
            <a:r>
              <a:rPr sz="2000" spc="-5" dirty="0">
                <a:solidFill>
                  <a:srgbClr val="404040"/>
                </a:solidFill>
                <a:latin typeface="Calibri" panose="020F0502020204030204" pitchFamily="34" charset="0"/>
                <a:cs typeface="Century Gothic"/>
              </a:rPr>
              <a:t>επιχείρηση </a:t>
            </a:r>
            <a:r>
              <a:rPr sz="2000" dirty="0">
                <a:solidFill>
                  <a:srgbClr val="404040"/>
                </a:solidFill>
                <a:latin typeface="Calibri" panose="020F0502020204030204" pitchFamily="34" charset="0"/>
                <a:cs typeface="Century Gothic"/>
              </a:rPr>
              <a:t>δεν </a:t>
            </a:r>
            <a:r>
              <a:rPr sz="2000" spc="-5" dirty="0">
                <a:solidFill>
                  <a:srgbClr val="404040"/>
                </a:solidFill>
                <a:latin typeface="Calibri" panose="020F0502020204030204" pitchFamily="34" charset="0"/>
                <a:cs typeface="Century Gothic"/>
              </a:rPr>
              <a:t>παρουσιάζει </a:t>
            </a:r>
            <a:r>
              <a:rPr sz="2000" dirty="0">
                <a:solidFill>
                  <a:srgbClr val="404040"/>
                </a:solidFill>
                <a:latin typeface="Calibri" panose="020F0502020204030204" pitchFamily="34" charset="0"/>
                <a:cs typeface="Century Gothic"/>
              </a:rPr>
              <a:t>κέρδη </a:t>
            </a:r>
            <a:r>
              <a:rPr sz="2000" spc="-5" dirty="0">
                <a:solidFill>
                  <a:srgbClr val="404040"/>
                </a:solidFill>
                <a:latin typeface="Calibri" panose="020F0502020204030204" pitchFamily="34" charset="0"/>
                <a:cs typeface="Century Gothic"/>
              </a:rPr>
              <a:t>αλλά  ούτε και</a:t>
            </a:r>
            <a:r>
              <a:rPr sz="2000" spc="-15" dirty="0">
                <a:solidFill>
                  <a:srgbClr val="404040"/>
                </a:solidFill>
                <a:latin typeface="Calibri" panose="020F0502020204030204" pitchFamily="34" charset="0"/>
                <a:cs typeface="Century Gothic"/>
              </a:rPr>
              <a:t> </a:t>
            </a:r>
            <a:r>
              <a:rPr sz="2000" spc="-5" dirty="0">
                <a:solidFill>
                  <a:srgbClr val="404040"/>
                </a:solidFill>
                <a:latin typeface="Calibri" panose="020F0502020204030204" pitchFamily="34" charset="0"/>
                <a:cs typeface="Century Gothic"/>
              </a:rPr>
              <a:t>ζημίες.</a:t>
            </a:r>
            <a:endParaRPr sz="2000" dirty="0">
              <a:latin typeface="Calibri" panose="020F0502020204030204" pitchFamily="34" charset="0"/>
              <a:cs typeface="Century Gothic"/>
            </a:endParaRPr>
          </a:p>
          <a:p>
            <a:pPr marL="12700" marR="60960">
              <a:lnSpc>
                <a:spcPct val="80000"/>
              </a:lnSpc>
              <a:spcBef>
                <a:spcPts val="1000"/>
              </a:spcBef>
            </a:pPr>
            <a:r>
              <a:rPr sz="2000" spc="-5" dirty="0">
                <a:solidFill>
                  <a:srgbClr val="404040"/>
                </a:solidFill>
                <a:latin typeface="Calibri" panose="020F0502020204030204" pitchFamily="34" charset="0"/>
                <a:cs typeface="Century Gothic"/>
              </a:rPr>
              <a:t>Ειδικότερα, </a:t>
            </a:r>
            <a:r>
              <a:rPr sz="2000" dirty="0">
                <a:solidFill>
                  <a:srgbClr val="404040"/>
                </a:solidFill>
                <a:latin typeface="Calibri" panose="020F0502020204030204" pitchFamily="34" charset="0"/>
                <a:cs typeface="Century Gothic"/>
              </a:rPr>
              <a:t>το </a:t>
            </a:r>
            <a:r>
              <a:rPr sz="2000" spc="0" dirty="0">
                <a:solidFill>
                  <a:srgbClr val="404040"/>
                </a:solidFill>
                <a:latin typeface="Calibri" panose="020F0502020204030204" pitchFamily="34" charset="0"/>
                <a:cs typeface="Century Gothic"/>
              </a:rPr>
              <a:t>νεκρό </a:t>
            </a:r>
            <a:r>
              <a:rPr sz="2000" dirty="0">
                <a:solidFill>
                  <a:srgbClr val="404040"/>
                </a:solidFill>
                <a:latin typeface="Calibri" panose="020F0502020204030204" pitchFamily="34" charset="0"/>
                <a:cs typeface="Century Gothic"/>
              </a:rPr>
              <a:t>σημείο </a:t>
            </a:r>
            <a:r>
              <a:rPr sz="2000" spc="-5" dirty="0">
                <a:solidFill>
                  <a:srgbClr val="404040"/>
                </a:solidFill>
                <a:latin typeface="Calibri" panose="020F0502020204030204" pitchFamily="34" charset="0"/>
                <a:cs typeface="Century Gothic"/>
              </a:rPr>
              <a:t>πωλήσεων υποδεικνύει στον  επιχειρηματία </a:t>
            </a:r>
            <a:r>
              <a:rPr sz="2000" dirty="0">
                <a:solidFill>
                  <a:srgbClr val="404040"/>
                </a:solidFill>
                <a:latin typeface="Calibri" panose="020F0502020204030204" pitchFamily="34" charset="0"/>
                <a:cs typeface="Century Gothic"/>
              </a:rPr>
              <a:t>το </a:t>
            </a:r>
            <a:r>
              <a:rPr sz="2000" spc="-5" dirty="0">
                <a:solidFill>
                  <a:srgbClr val="404040"/>
                </a:solidFill>
                <a:latin typeface="Calibri" panose="020F0502020204030204" pitchFamily="34" charset="0"/>
                <a:cs typeface="Century Gothic"/>
              </a:rPr>
              <a:t>απαιτούμενο ύψος παραγωγής </a:t>
            </a:r>
            <a:r>
              <a:rPr sz="2000" dirty="0">
                <a:solidFill>
                  <a:srgbClr val="404040"/>
                </a:solidFill>
                <a:latin typeface="Calibri" panose="020F0502020204030204" pitchFamily="34" charset="0"/>
                <a:cs typeface="Century Gothic"/>
              </a:rPr>
              <a:t>και  αντίστοιχων </a:t>
            </a:r>
            <a:r>
              <a:rPr sz="2000" spc="-5" dirty="0">
                <a:solidFill>
                  <a:srgbClr val="404040"/>
                </a:solidFill>
                <a:latin typeface="Calibri" panose="020F0502020204030204" pitchFamily="34" charset="0"/>
                <a:cs typeface="Century Gothic"/>
              </a:rPr>
              <a:t>πωλήσεων </a:t>
            </a:r>
            <a:r>
              <a:rPr sz="2000" spc="-10" dirty="0">
                <a:solidFill>
                  <a:srgbClr val="404040"/>
                </a:solidFill>
                <a:latin typeface="Calibri" panose="020F0502020204030204" pitchFamily="34" charset="0"/>
                <a:cs typeface="Century Gothic"/>
              </a:rPr>
              <a:t>ώστε </a:t>
            </a:r>
            <a:r>
              <a:rPr sz="2000" spc="0" dirty="0">
                <a:solidFill>
                  <a:srgbClr val="404040"/>
                </a:solidFill>
                <a:latin typeface="Calibri" panose="020F0502020204030204" pitchFamily="34" charset="0"/>
                <a:cs typeface="Century Gothic"/>
              </a:rPr>
              <a:t>να </a:t>
            </a:r>
            <a:r>
              <a:rPr sz="2000" spc="-5" dirty="0">
                <a:solidFill>
                  <a:srgbClr val="404040"/>
                </a:solidFill>
                <a:latin typeface="Calibri" panose="020F0502020204030204" pitchFamily="34" charset="0"/>
                <a:cs typeface="Century Gothic"/>
              </a:rPr>
              <a:t>καλύπτεται ακριβώς </a:t>
            </a:r>
            <a:r>
              <a:rPr sz="2000" dirty="0">
                <a:solidFill>
                  <a:srgbClr val="404040"/>
                </a:solidFill>
                <a:latin typeface="Calibri" panose="020F0502020204030204" pitchFamily="34" charset="0"/>
                <a:cs typeface="Century Gothic"/>
              </a:rPr>
              <a:t>τα  συνολικό </a:t>
            </a:r>
            <a:r>
              <a:rPr sz="2000" spc="-5" dirty="0">
                <a:solidFill>
                  <a:srgbClr val="404040"/>
                </a:solidFill>
                <a:latin typeface="Calibri" panose="020F0502020204030204" pitchFamily="34" charset="0"/>
                <a:cs typeface="Century Gothic"/>
              </a:rPr>
              <a:t>κόστος παραγωγής </a:t>
            </a:r>
            <a:r>
              <a:rPr sz="2000" dirty="0">
                <a:solidFill>
                  <a:srgbClr val="404040"/>
                </a:solidFill>
                <a:latin typeface="Calibri" panose="020F0502020204030204" pitchFamily="34" charset="0"/>
                <a:cs typeface="Century Gothic"/>
              </a:rPr>
              <a:t>και </a:t>
            </a:r>
            <a:r>
              <a:rPr sz="2000" spc="-5" dirty="0">
                <a:solidFill>
                  <a:srgbClr val="404040"/>
                </a:solidFill>
                <a:latin typeface="Calibri" panose="020F0502020204030204" pitchFamily="34" charset="0"/>
                <a:cs typeface="Century Gothic"/>
              </a:rPr>
              <a:t>λειτουργίας </a:t>
            </a:r>
            <a:r>
              <a:rPr sz="2000" dirty="0">
                <a:solidFill>
                  <a:srgbClr val="404040"/>
                </a:solidFill>
                <a:latin typeface="Calibri" panose="020F0502020204030204" pitchFamily="34" charset="0"/>
                <a:cs typeface="Century Gothic"/>
              </a:rPr>
              <a:t>της </a:t>
            </a:r>
            <a:r>
              <a:rPr sz="2000" spc="-5" dirty="0">
                <a:solidFill>
                  <a:srgbClr val="404040"/>
                </a:solidFill>
                <a:latin typeface="Calibri" panose="020F0502020204030204" pitchFamily="34" charset="0"/>
                <a:cs typeface="Century Gothic"/>
              </a:rPr>
              <a:t>μονάδας  (μεταβλητά </a:t>
            </a:r>
            <a:r>
              <a:rPr sz="2000" dirty="0">
                <a:solidFill>
                  <a:srgbClr val="404040"/>
                </a:solidFill>
                <a:latin typeface="Calibri" panose="020F0502020204030204" pitchFamily="34" charset="0"/>
                <a:cs typeface="Century Gothic"/>
              </a:rPr>
              <a:t>και </a:t>
            </a:r>
            <a:r>
              <a:rPr sz="2000" spc="-5" dirty="0">
                <a:solidFill>
                  <a:srgbClr val="404040"/>
                </a:solidFill>
                <a:latin typeface="Calibri" panose="020F0502020204030204" pitchFamily="34" charset="0"/>
                <a:cs typeface="Century Gothic"/>
              </a:rPr>
              <a:t>σταθερά</a:t>
            </a:r>
            <a:r>
              <a:rPr sz="2000" spc="-35" dirty="0">
                <a:solidFill>
                  <a:srgbClr val="404040"/>
                </a:solidFill>
                <a:latin typeface="Calibri" panose="020F0502020204030204" pitchFamily="34" charset="0"/>
                <a:cs typeface="Century Gothic"/>
              </a:rPr>
              <a:t> </a:t>
            </a:r>
            <a:r>
              <a:rPr sz="2000" spc="-5" dirty="0">
                <a:solidFill>
                  <a:srgbClr val="404040"/>
                </a:solidFill>
                <a:latin typeface="Calibri" panose="020F0502020204030204" pitchFamily="34" charset="0"/>
                <a:cs typeface="Century Gothic"/>
              </a:rPr>
              <a:t>έξοδα).</a:t>
            </a:r>
            <a:endParaRPr sz="2000" dirty="0">
              <a:latin typeface="Calibri" panose="020F0502020204030204" pitchFamily="34" charset="0"/>
              <a:cs typeface="Century Gothic"/>
            </a:endParaRPr>
          </a:p>
          <a:p>
            <a:pPr marL="12700">
              <a:lnSpc>
                <a:spcPct val="100000"/>
              </a:lnSpc>
              <a:spcBef>
                <a:spcPts val="415"/>
              </a:spcBef>
            </a:pPr>
            <a:r>
              <a:rPr sz="2000" spc="-10" dirty="0">
                <a:solidFill>
                  <a:srgbClr val="404040"/>
                </a:solidFill>
                <a:latin typeface="Calibri" panose="020F0502020204030204" pitchFamily="34" charset="0"/>
                <a:cs typeface="Century Gothic"/>
              </a:rPr>
              <a:t>Το </a:t>
            </a:r>
            <a:r>
              <a:rPr sz="2000" dirty="0">
                <a:solidFill>
                  <a:srgbClr val="404040"/>
                </a:solidFill>
                <a:latin typeface="Calibri" panose="020F0502020204030204" pitchFamily="34" charset="0"/>
                <a:cs typeface="Century Gothic"/>
              </a:rPr>
              <a:t>νεκρό σημείο </a:t>
            </a:r>
            <a:r>
              <a:rPr sz="2000" spc="-5" dirty="0">
                <a:solidFill>
                  <a:srgbClr val="404040"/>
                </a:solidFill>
                <a:latin typeface="Calibri" panose="020F0502020204030204" pitchFamily="34" charset="0"/>
                <a:cs typeface="Century Gothic"/>
              </a:rPr>
              <a:t>υπολογίζεται </a:t>
            </a:r>
            <a:r>
              <a:rPr sz="2000" dirty="0">
                <a:solidFill>
                  <a:srgbClr val="404040"/>
                </a:solidFill>
                <a:latin typeface="Calibri" panose="020F0502020204030204" pitchFamily="34" charset="0"/>
                <a:cs typeface="Century Gothic"/>
              </a:rPr>
              <a:t>με τη </a:t>
            </a:r>
            <a:r>
              <a:rPr sz="2000" spc="-5" dirty="0">
                <a:solidFill>
                  <a:srgbClr val="404040"/>
                </a:solidFill>
                <a:latin typeface="Calibri" panose="020F0502020204030204" pitchFamily="34" charset="0"/>
                <a:cs typeface="Century Gothic"/>
              </a:rPr>
              <a:t>βοήθεια </a:t>
            </a:r>
            <a:r>
              <a:rPr sz="2000" dirty="0">
                <a:solidFill>
                  <a:srgbClr val="404040"/>
                </a:solidFill>
                <a:latin typeface="Calibri" panose="020F0502020204030204" pitchFamily="34" charset="0"/>
                <a:cs typeface="Century Gothic"/>
              </a:rPr>
              <a:t>του</a:t>
            </a:r>
            <a:r>
              <a:rPr sz="2000" spc="-100" dirty="0">
                <a:solidFill>
                  <a:srgbClr val="404040"/>
                </a:solidFill>
                <a:latin typeface="Calibri" panose="020F0502020204030204" pitchFamily="34" charset="0"/>
                <a:cs typeface="Century Gothic"/>
              </a:rPr>
              <a:t> </a:t>
            </a:r>
            <a:r>
              <a:rPr sz="2000" dirty="0">
                <a:solidFill>
                  <a:srgbClr val="404040"/>
                </a:solidFill>
                <a:latin typeface="Calibri" panose="020F0502020204030204" pitchFamily="34" charset="0"/>
                <a:cs typeface="Century Gothic"/>
              </a:rPr>
              <a:t>τύπου:</a:t>
            </a:r>
            <a:endParaRPr sz="2000" dirty="0">
              <a:latin typeface="Calibri" panose="020F0502020204030204" pitchFamily="34" charset="0"/>
              <a:cs typeface="Century Gothic"/>
            </a:endParaRPr>
          </a:p>
          <a:p>
            <a:pPr marL="12700">
              <a:lnSpc>
                <a:spcPct val="100000"/>
              </a:lnSpc>
              <a:spcBef>
                <a:spcPts val="434"/>
              </a:spcBef>
            </a:pPr>
            <a:r>
              <a:rPr sz="2000" i="1" spc="-5" dirty="0">
                <a:solidFill>
                  <a:srgbClr val="404040"/>
                </a:solidFill>
                <a:latin typeface="Calibri" panose="020F0502020204030204" pitchFamily="34" charset="0"/>
                <a:cs typeface="Century Gothic"/>
              </a:rPr>
              <a:t>Σταθερά έξοδα/(Πωλήσεις </a:t>
            </a:r>
            <a:r>
              <a:rPr sz="2000" i="1" dirty="0">
                <a:solidFill>
                  <a:srgbClr val="404040"/>
                </a:solidFill>
                <a:latin typeface="Calibri" panose="020F0502020204030204" pitchFamily="34" charset="0"/>
                <a:cs typeface="Century Gothic"/>
              </a:rPr>
              <a:t>– </a:t>
            </a:r>
            <a:r>
              <a:rPr sz="2000" i="1" spc="-5" dirty="0">
                <a:solidFill>
                  <a:srgbClr val="404040"/>
                </a:solidFill>
                <a:latin typeface="Calibri" panose="020F0502020204030204" pitchFamily="34" charset="0"/>
                <a:cs typeface="Century Gothic"/>
              </a:rPr>
              <a:t>Μεταβλητά</a:t>
            </a:r>
            <a:r>
              <a:rPr sz="2000" i="1" dirty="0">
                <a:solidFill>
                  <a:srgbClr val="404040"/>
                </a:solidFill>
                <a:latin typeface="Calibri" panose="020F0502020204030204" pitchFamily="34" charset="0"/>
                <a:cs typeface="Century Gothic"/>
              </a:rPr>
              <a:t> έξοδα)</a:t>
            </a:r>
            <a:endParaRPr sz="2000" dirty="0">
              <a:latin typeface="Calibri" panose="020F0502020204030204" pitchFamily="34" charset="0"/>
              <a:cs typeface="Century Gothic"/>
            </a:endParaRPr>
          </a:p>
        </p:txBody>
      </p:sp>
      <p:sp>
        <p:nvSpPr>
          <p:cNvPr id="5" name="Slide Number Placeholder 4"/>
          <p:cNvSpPr>
            <a:spLocks noGrp="1"/>
          </p:cNvSpPr>
          <p:nvPr>
            <p:ph type="sldNum" sz="quarter" idx="12"/>
          </p:nvPr>
        </p:nvSpPr>
        <p:spPr/>
        <p:txBody>
          <a:bodyPr>
            <a:normAutofit fontScale="85000" lnSpcReduction="20000"/>
          </a:bodyPr>
          <a:lstStyle/>
          <a:p>
            <a:fld id="{BEB7F41A-2E03-4BDD-949B-B1838DB893B3}" type="slidenum">
              <a:rPr lang="en-US" smtClean="0"/>
              <a:pPr/>
              <a:t>18</a:t>
            </a:fld>
            <a:endParaRPr lang="en-US"/>
          </a:p>
        </p:txBody>
      </p:sp>
    </p:spTree>
    <p:extLst>
      <p:ext uri="{BB962C8B-B14F-4D97-AF65-F5344CB8AC3E}">
        <p14:creationId xmlns:p14="http://schemas.microsoft.com/office/powerpoint/2010/main" xmlns="" val="31099627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533400" y="457200"/>
            <a:ext cx="6138767" cy="443070"/>
          </a:xfrm>
          <a:prstGeom prst="rect">
            <a:avLst/>
          </a:prstGeom>
        </p:spPr>
        <p:txBody>
          <a:bodyPr vert="horz" wrap="square" lIns="0" tIns="12065" rIns="0" bIns="0" rtlCol="0">
            <a:spAutoFit/>
          </a:bodyPr>
          <a:lstStyle/>
          <a:p>
            <a:pPr marL="12700">
              <a:lnSpc>
                <a:spcPct val="100000"/>
              </a:lnSpc>
              <a:spcBef>
                <a:spcPts val="95"/>
              </a:spcBef>
            </a:pPr>
            <a:r>
              <a:rPr sz="2800" spc="-5" dirty="0">
                <a:latin typeface="Calibri" panose="020F0502020204030204" pitchFamily="34" charset="0"/>
              </a:rPr>
              <a:t>Ανάλυση νεκρού σημείου</a:t>
            </a:r>
            <a:endParaRPr sz="2800" dirty="0">
              <a:latin typeface="Calibri" panose="020F0502020204030204" pitchFamily="34" charset="0"/>
            </a:endParaRPr>
          </a:p>
        </p:txBody>
      </p:sp>
      <p:sp>
        <p:nvSpPr>
          <p:cNvPr id="4" name="object 4"/>
          <p:cNvSpPr txBox="1"/>
          <p:nvPr/>
        </p:nvSpPr>
        <p:spPr>
          <a:xfrm>
            <a:off x="457200" y="1752600"/>
            <a:ext cx="8059579" cy="3164328"/>
          </a:xfrm>
          <a:prstGeom prst="rect">
            <a:avLst/>
          </a:prstGeom>
        </p:spPr>
        <p:txBody>
          <a:bodyPr vert="horz" wrap="square" lIns="0" tIns="85725" rIns="0" bIns="0" rtlCol="0">
            <a:spAutoFit/>
          </a:bodyPr>
          <a:lstStyle/>
          <a:p>
            <a:pPr marL="355600" marR="5080" indent="-342900">
              <a:lnSpc>
                <a:spcPct val="100000"/>
              </a:lnSpc>
              <a:spcBef>
                <a:spcPts val="95"/>
              </a:spcBef>
            </a:pPr>
            <a:r>
              <a:rPr lang="el-GR" sz="2000" b="1" spc="10" dirty="0">
                <a:solidFill>
                  <a:srgbClr val="404040"/>
                </a:solidFill>
                <a:cs typeface="Century Gothic"/>
              </a:rPr>
              <a:t>Σταθερά: </a:t>
            </a:r>
            <a:r>
              <a:rPr lang="el-GR" sz="2000" spc="-10" dirty="0">
                <a:solidFill>
                  <a:srgbClr val="404040"/>
                </a:solidFill>
                <a:cs typeface="Century Gothic"/>
              </a:rPr>
              <a:t>Είναι </a:t>
            </a:r>
            <a:r>
              <a:rPr lang="el-GR" sz="2000" spc="-5" dirty="0">
                <a:solidFill>
                  <a:srgbClr val="404040"/>
                </a:solidFill>
                <a:cs typeface="Century Gothic"/>
              </a:rPr>
              <a:t>τα έξοδα τα οποία δεν </a:t>
            </a:r>
            <a:r>
              <a:rPr lang="el-GR" sz="2000" spc="-10" dirty="0">
                <a:solidFill>
                  <a:srgbClr val="404040"/>
                </a:solidFill>
                <a:cs typeface="Century Gothic"/>
              </a:rPr>
              <a:t>επηρεάζονται  από </a:t>
            </a:r>
            <a:r>
              <a:rPr lang="el-GR" sz="2000" spc="-5" dirty="0">
                <a:solidFill>
                  <a:srgbClr val="404040"/>
                </a:solidFill>
                <a:cs typeface="Century Gothic"/>
              </a:rPr>
              <a:t>την </a:t>
            </a:r>
            <a:r>
              <a:rPr lang="el-GR" sz="2000" spc="-10" dirty="0">
                <a:solidFill>
                  <a:srgbClr val="404040"/>
                </a:solidFill>
                <a:cs typeface="Century Gothic"/>
              </a:rPr>
              <a:t>παραγωγική </a:t>
            </a:r>
            <a:r>
              <a:rPr lang="el-GR" sz="2000" spc="-5" dirty="0">
                <a:solidFill>
                  <a:srgbClr val="404040"/>
                </a:solidFill>
                <a:cs typeface="Century Gothic"/>
              </a:rPr>
              <a:t>ή συναλλακτική  δραστηριότητα της επιχείρησης, δηλαδή το μέγεθός  τους </a:t>
            </a:r>
            <a:r>
              <a:rPr lang="el-GR" sz="2000" spc="-10" dirty="0">
                <a:solidFill>
                  <a:srgbClr val="404040"/>
                </a:solidFill>
                <a:cs typeface="Century Gothic"/>
              </a:rPr>
              <a:t>παραμένει </a:t>
            </a:r>
            <a:r>
              <a:rPr lang="el-GR" sz="2000" spc="-5" dirty="0">
                <a:solidFill>
                  <a:srgbClr val="404040"/>
                </a:solidFill>
                <a:cs typeface="Century Gothic"/>
              </a:rPr>
              <a:t>σταθερό </a:t>
            </a:r>
            <a:r>
              <a:rPr lang="el-GR" sz="2000" spc="-10" dirty="0">
                <a:solidFill>
                  <a:srgbClr val="404040"/>
                </a:solidFill>
                <a:cs typeface="Century Gothic"/>
              </a:rPr>
              <a:t>ακόμη </a:t>
            </a:r>
            <a:r>
              <a:rPr lang="el-GR" sz="2000" spc="-5" dirty="0">
                <a:solidFill>
                  <a:srgbClr val="404040"/>
                </a:solidFill>
                <a:cs typeface="Century Gothic"/>
              </a:rPr>
              <a:t>και όταν η  </a:t>
            </a:r>
            <a:r>
              <a:rPr lang="el-GR" sz="2000" spc="-10" dirty="0">
                <a:solidFill>
                  <a:srgbClr val="404040"/>
                </a:solidFill>
                <a:cs typeface="Century Gothic"/>
              </a:rPr>
              <a:t>απασχόληση </a:t>
            </a:r>
            <a:r>
              <a:rPr lang="el-GR" sz="2000" spc="-5" dirty="0">
                <a:solidFill>
                  <a:srgbClr val="404040"/>
                </a:solidFill>
                <a:cs typeface="Century Gothic"/>
              </a:rPr>
              <a:t>( </a:t>
            </a:r>
            <a:r>
              <a:rPr lang="el-GR" sz="2000" spc="-10" dirty="0">
                <a:solidFill>
                  <a:srgbClr val="404040"/>
                </a:solidFill>
                <a:cs typeface="Century Gothic"/>
              </a:rPr>
              <a:t>πληρότητα </a:t>
            </a:r>
            <a:r>
              <a:rPr lang="el-GR" sz="2000" spc="-5" dirty="0">
                <a:solidFill>
                  <a:srgbClr val="404040"/>
                </a:solidFill>
                <a:cs typeface="Century Gothic"/>
              </a:rPr>
              <a:t>) είναι </a:t>
            </a:r>
            <a:r>
              <a:rPr lang="el-GR" sz="2000" spc="-10" dirty="0">
                <a:solidFill>
                  <a:srgbClr val="404040"/>
                </a:solidFill>
                <a:cs typeface="Century Gothic"/>
              </a:rPr>
              <a:t>ίση </a:t>
            </a:r>
            <a:r>
              <a:rPr lang="el-GR" sz="2000" spc="-5" dirty="0">
                <a:solidFill>
                  <a:srgbClr val="404040"/>
                </a:solidFill>
                <a:cs typeface="Century Gothic"/>
              </a:rPr>
              <a:t>με</a:t>
            </a:r>
            <a:r>
              <a:rPr lang="el-GR" sz="2000" spc="155" dirty="0">
                <a:solidFill>
                  <a:srgbClr val="404040"/>
                </a:solidFill>
                <a:cs typeface="Century Gothic"/>
              </a:rPr>
              <a:t> </a:t>
            </a:r>
            <a:r>
              <a:rPr lang="el-GR" sz="2000" dirty="0">
                <a:solidFill>
                  <a:srgbClr val="404040"/>
                </a:solidFill>
                <a:cs typeface="Century Gothic"/>
              </a:rPr>
              <a:t>μηδέν.</a:t>
            </a:r>
            <a:r>
              <a:rPr lang="en-US" sz="2000" dirty="0">
                <a:solidFill>
                  <a:srgbClr val="404040"/>
                </a:solidFill>
                <a:cs typeface="Century Gothic"/>
              </a:rPr>
              <a:t> </a:t>
            </a:r>
            <a:r>
              <a:rPr lang="el-GR" sz="2000" dirty="0">
                <a:solidFill>
                  <a:srgbClr val="404040"/>
                </a:solidFill>
                <a:cs typeface="Century Gothic"/>
              </a:rPr>
              <a:t>Π.χ. </a:t>
            </a:r>
            <a:r>
              <a:rPr lang="el-GR" sz="2000" dirty="0">
                <a:solidFill>
                  <a:srgbClr val="404040"/>
                </a:solidFill>
                <a:latin typeface="Calibri" panose="020F0502020204030204" pitchFamily="34" charset="0"/>
                <a:cs typeface="Century Gothic"/>
              </a:rPr>
              <a:t>ενοίκια, κόστος </a:t>
            </a:r>
            <a:r>
              <a:rPr lang="el-GR" sz="2000" spc="-5" dirty="0">
                <a:solidFill>
                  <a:srgbClr val="404040"/>
                </a:solidFill>
                <a:latin typeface="Calibri" panose="020F0502020204030204" pitchFamily="34" charset="0"/>
                <a:cs typeface="Century Gothic"/>
              </a:rPr>
              <a:t>ανάπτυξης πλατφόρμας,</a:t>
            </a:r>
            <a:r>
              <a:rPr lang="el-GR" sz="2000" spc="-60" dirty="0">
                <a:solidFill>
                  <a:srgbClr val="404040"/>
                </a:solidFill>
                <a:latin typeface="Calibri" panose="020F0502020204030204" pitchFamily="34" charset="0"/>
                <a:cs typeface="Century Gothic"/>
              </a:rPr>
              <a:t> </a:t>
            </a:r>
            <a:r>
              <a:rPr lang="el-GR" sz="2000" dirty="0">
                <a:solidFill>
                  <a:srgbClr val="404040"/>
                </a:solidFill>
                <a:latin typeface="Calibri" panose="020F0502020204030204" pitchFamily="34" charset="0"/>
                <a:cs typeface="Century Gothic"/>
              </a:rPr>
              <a:t>μισθοί, ετήσιο κόστος ασφάλισης κτηρίων.</a:t>
            </a:r>
            <a:endParaRPr lang="el-GR" sz="2000" dirty="0">
              <a:latin typeface="Calibri" panose="020F0502020204030204" pitchFamily="34" charset="0"/>
              <a:cs typeface="Century Gothic"/>
            </a:endParaRPr>
          </a:p>
          <a:p>
            <a:pPr>
              <a:lnSpc>
                <a:spcPct val="100000"/>
              </a:lnSpc>
            </a:pPr>
            <a:endParaRPr lang="el-GR" sz="2000" dirty="0">
              <a:cs typeface="Times New Roman"/>
            </a:endParaRPr>
          </a:p>
          <a:p>
            <a:pPr marL="355600" marR="234315" indent="-342900">
              <a:lnSpc>
                <a:spcPct val="100000"/>
              </a:lnSpc>
            </a:pPr>
            <a:r>
              <a:rPr lang="el-GR" sz="2000" b="1" spc="10" dirty="0">
                <a:solidFill>
                  <a:srgbClr val="404040"/>
                </a:solidFill>
                <a:cs typeface="Century Gothic"/>
              </a:rPr>
              <a:t>Μεταβλητά: </a:t>
            </a:r>
            <a:r>
              <a:rPr lang="el-GR" sz="2000" spc="-10" dirty="0">
                <a:solidFill>
                  <a:srgbClr val="404040"/>
                </a:solidFill>
                <a:cs typeface="Century Gothic"/>
              </a:rPr>
              <a:t>Είναι </a:t>
            </a:r>
            <a:r>
              <a:rPr lang="el-GR" sz="2000" spc="-5" dirty="0">
                <a:solidFill>
                  <a:srgbClr val="404040"/>
                </a:solidFill>
                <a:cs typeface="Century Gothic"/>
              </a:rPr>
              <a:t>τα έξοδα εκείνα τα οποία κατά  κανόνα αυξομειώνονται </a:t>
            </a:r>
            <a:r>
              <a:rPr lang="el-GR" sz="2000" spc="-10" dirty="0">
                <a:solidFill>
                  <a:srgbClr val="404040"/>
                </a:solidFill>
                <a:cs typeface="Century Gothic"/>
              </a:rPr>
              <a:t>ανάλογα </a:t>
            </a:r>
            <a:r>
              <a:rPr lang="el-GR" sz="2000" spc="-5" dirty="0">
                <a:solidFill>
                  <a:srgbClr val="404040"/>
                </a:solidFill>
                <a:cs typeface="Century Gothic"/>
              </a:rPr>
              <a:t>με τις μεταβολές  του </a:t>
            </a:r>
            <a:r>
              <a:rPr lang="el-GR" sz="2000" spc="-10" dirty="0">
                <a:solidFill>
                  <a:srgbClr val="404040"/>
                </a:solidFill>
                <a:cs typeface="Century Gothic"/>
              </a:rPr>
              <a:t>βαθμού παραγωγής </a:t>
            </a:r>
            <a:r>
              <a:rPr lang="el-GR" sz="2000" spc="-5" dirty="0">
                <a:solidFill>
                  <a:srgbClr val="404040"/>
                </a:solidFill>
                <a:cs typeface="Century Gothic"/>
              </a:rPr>
              <a:t>της</a:t>
            </a:r>
            <a:r>
              <a:rPr lang="el-GR" sz="2000" spc="65" dirty="0">
                <a:solidFill>
                  <a:srgbClr val="404040"/>
                </a:solidFill>
                <a:cs typeface="Century Gothic"/>
              </a:rPr>
              <a:t> </a:t>
            </a:r>
            <a:r>
              <a:rPr lang="el-GR" sz="2000" spc="-5" dirty="0">
                <a:solidFill>
                  <a:srgbClr val="404040"/>
                </a:solidFill>
                <a:cs typeface="Century Gothic"/>
              </a:rPr>
              <a:t>επιχείρησης. Π.χ. </a:t>
            </a:r>
            <a:r>
              <a:rPr lang="el-GR" sz="2000" spc="-5" dirty="0">
                <a:solidFill>
                  <a:srgbClr val="404040"/>
                </a:solidFill>
                <a:latin typeface="Calibri" panose="020F0502020204030204" pitchFamily="34" charset="0"/>
                <a:cs typeface="Century Gothic"/>
              </a:rPr>
              <a:t>ημερομίσθια, κόστος </a:t>
            </a:r>
            <a:r>
              <a:rPr lang="el-GR" sz="2000" dirty="0">
                <a:solidFill>
                  <a:srgbClr val="404040"/>
                </a:solidFill>
                <a:latin typeface="Calibri" panose="020F0502020204030204" pitchFamily="34" charset="0"/>
                <a:cs typeface="Century Gothic"/>
              </a:rPr>
              <a:t>λειτουργίας </a:t>
            </a:r>
            <a:r>
              <a:rPr lang="el-GR" sz="2000" spc="-5" dirty="0">
                <a:solidFill>
                  <a:srgbClr val="404040"/>
                </a:solidFill>
                <a:latin typeface="Calibri" panose="020F0502020204030204" pitchFamily="34" charset="0"/>
                <a:cs typeface="Century Gothic"/>
              </a:rPr>
              <a:t>πλατφόρμας, κόστος </a:t>
            </a:r>
            <a:r>
              <a:rPr lang="el-GR" sz="2000" dirty="0">
                <a:solidFill>
                  <a:srgbClr val="404040"/>
                </a:solidFill>
                <a:latin typeface="Calibri" panose="020F0502020204030204" pitchFamily="34" charset="0"/>
                <a:cs typeface="Century Gothic"/>
              </a:rPr>
              <a:t>διάθεσης</a:t>
            </a:r>
            <a:r>
              <a:rPr lang="el-GR" sz="2000" spc="25" dirty="0">
                <a:solidFill>
                  <a:srgbClr val="404040"/>
                </a:solidFill>
                <a:latin typeface="Calibri" panose="020F0502020204030204" pitchFamily="34" charset="0"/>
                <a:cs typeface="Century Gothic"/>
              </a:rPr>
              <a:t> </a:t>
            </a:r>
            <a:r>
              <a:rPr lang="el-GR" sz="2000" spc="-5" dirty="0">
                <a:solidFill>
                  <a:srgbClr val="404040"/>
                </a:solidFill>
                <a:latin typeface="Calibri" panose="020F0502020204030204" pitchFamily="34" charset="0"/>
                <a:cs typeface="Century Gothic"/>
              </a:rPr>
              <a:t>υπηρεσίας, πρώτες ύλες.</a:t>
            </a:r>
            <a:endParaRPr lang="el-GR" sz="2000" dirty="0">
              <a:latin typeface="Calibri" panose="020F0502020204030204" pitchFamily="34" charset="0"/>
              <a:cs typeface="Century Gothic"/>
            </a:endParaRPr>
          </a:p>
        </p:txBody>
      </p:sp>
      <p:sp>
        <p:nvSpPr>
          <p:cNvPr id="5" name="Slide Number Placeholder 4"/>
          <p:cNvSpPr>
            <a:spLocks noGrp="1"/>
          </p:cNvSpPr>
          <p:nvPr>
            <p:ph type="sldNum" sz="quarter" idx="12"/>
          </p:nvPr>
        </p:nvSpPr>
        <p:spPr/>
        <p:txBody>
          <a:bodyPr>
            <a:normAutofit fontScale="85000" lnSpcReduction="20000"/>
          </a:bodyPr>
          <a:lstStyle/>
          <a:p>
            <a:fld id="{BEB7F41A-2E03-4BDD-949B-B1838DB893B3}" type="slidenum">
              <a:rPr lang="en-US" smtClean="0"/>
              <a:pPr/>
              <a:t>19</a:t>
            </a:fld>
            <a:endParaRPr lang="en-US"/>
          </a:p>
        </p:txBody>
      </p:sp>
    </p:spTree>
    <p:extLst>
      <p:ext uri="{BB962C8B-B14F-4D97-AF65-F5344CB8AC3E}">
        <p14:creationId xmlns:p14="http://schemas.microsoft.com/office/powerpoint/2010/main" xmlns="" val="3000484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2800" dirty="0">
                <a:cs typeface="Calibri"/>
              </a:rPr>
              <a:t>Σ</a:t>
            </a:r>
            <a:r>
              <a:rPr lang="el-GR" sz="2800" spc="-30" dirty="0">
                <a:cs typeface="Calibri"/>
              </a:rPr>
              <a:t>χ</a:t>
            </a:r>
            <a:r>
              <a:rPr lang="el-GR" sz="2800" spc="-40" dirty="0">
                <a:cs typeface="Calibri"/>
              </a:rPr>
              <a:t>έ</a:t>
            </a:r>
            <a:r>
              <a:rPr lang="el-GR" sz="2800" dirty="0">
                <a:cs typeface="Calibri"/>
              </a:rPr>
              <a:t>διο</a:t>
            </a:r>
            <a:r>
              <a:rPr lang="el-GR" sz="2800" spc="-10" dirty="0">
                <a:cs typeface="Calibri"/>
              </a:rPr>
              <a:t> </a:t>
            </a:r>
            <a:r>
              <a:rPr lang="el-GR" sz="2800" spc="-5" dirty="0">
                <a:cs typeface="Calibri"/>
              </a:rPr>
              <a:t>χ</a:t>
            </a:r>
            <a:r>
              <a:rPr lang="el-GR" sz="2800" dirty="0">
                <a:cs typeface="Calibri"/>
              </a:rPr>
              <a:t>ρ</a:t>
            </a:r>
            <a:r>
              <a:rPr lang="el-GR" sz="2800" spc="-5" dirty="0">
                <a:cs typeface="Calibri"/>
              </a:rPr>
              <a:t>η</a:t>
            </a:r>
            <a:r>
              <a:rPr lang="el-GR" sz="2800" spc="-15" dirty="0">
                <a:cs typeface="Calibri"/>
              </a:rPr>
              <a:t>μ</a:t>
            </a:r>
            <a:r>
              <a:rPr lang="el-GR" sz="2800" spc="-5" dirty="0">
                <a:cs typeface="Calibri"/>
              </a:rPr>
              <a:t>α</a:t>
            </a:r>
            <a:r>
              <a:rPr lang="el-GR" sz="2800" spc="-30" dirty="0">
                <a:cs typeface="Calibri"/>
              </a:rPr>
              <a:t>τ</a:t>
            </a:r>
            <a:r>
              <a:rPr lang="el-GR" sz="2800" spc="-5" dirty="0">
                <a:cs typeface="Calibri"/>
              </a:rPr>
              <a:t>ο</a:t>
            </a:r>
            <a:r>
              <a:rPr lang="el-GR" sz="2800" dirty="0">
                <a:cs typeface="Calibri"/>
              </a:rPr>
              <a:t>δ</a:t>
            </a:r>
            <a:r>
              <a:rPr lang="el-GR" sz="2800" spc="-5" dirty="0">
                <a:cs typeface="Calibri"/>
              </a:rPr>
              <a:t>ότηση</a:t>
            </a:r>
            <a:r>
              <a:rPr lang="el-GR" sz="2800" dirty="0">
                <a:cs typeface="Calibri"/>
              </a:rPr>
              <a:t>ς</a:t>
            </a:r>
            <a:r>
              <a:rPr lang="el-GR" sz="2800" spc="40" dirty="0">
                <a:cs typeface="Calibri"/>
              </a:rPr>
              <a:t> </a:t>
            </a:r>
            <a:r>
              <a:rPr lang="el-GR" sz="2800" spc="-75" dirty="0">
                <a:cs typeface="Calibri"/>
              </a:rPr>
              <a:t>κ</a:t>
            </a:r>
            <a:r>
              <a:rPr lang="el-GR" sz="2800" spc="-5" dirty="0">
                <a:cs typeface="Calibri"/>
              </a:rPr>
              <a:t>α</a:t>
            </a:r>
            <a:r>
              <a:rPr lang="el-GR" sz="2800" dirty="0">
                <a:cs typeface="Calibri"/>
              </a:rPr>
              <a:t>ι </a:t>
            </a:r>
            <a:r>
              <a:rPr lang="el-GR" sz="2800" spc="-5" dirty="0">
                <a:cs typeface="Calibri"/>
              </a:rPr>
              <a:t>χ</a:t>
            </a:r>
            <a:r>
              <a:rPr lang="el-GR" sz="2800" dirty="0">
                <a:cs typeface="Calibri"/>
              </a:rPr>
              <a:t>ρ</a:t>
            </a:r>
            <a:r>
              <a:rPr lang="el-GR" sz="2800" spc="-5" dirty="0">
                <a:cs typeface="Calibri"/>
              </a:rPr>
              <a:t>η</a:t>
            </a:r>
            <a:r>
              <a:rPr lang="el-GR" sz="2800" spc="-15" dirty="0">
                <a:cs typeface="Calibri"/>
              </a:rPr>
              <a:t>μ</a:t>
            </a:r>
            <a:r>
              <a:rPr lang="el-GR" sz="2800" spc="-5" dirty="0">
                <a:cs typeface="Calibri"/>
              </a:rPr>
              <a:t>α</a:t>
            </a:r>
            <a:r>
              <a:rPr lang="el-GR" sz="2800" spc="-30" dirty="0">
                <a:cs typeface="Calibri"/>
              </a:rPr>
              <a:t>τ</a:t>
            </a:r>
            <a:r>
              <a:rPr lang="el-GR" sz="2800" spc="-5" dirty="0">
                <a:cs typeface="Calibri"/>
              </a:rPr>
              <a:t>οο</a:t>
            </a:r>
            <a:r>
              <a:rPr lang="el-GR" sz="2800" dirty="0">
                <a:cs typeface="Calibri"/>
              </a:rPr>
              <a:t>ι</a:t>
            </a:r>
            <a:r>
              <a:rPr lang="el-GR" sz="2800" spc="-75" dirty="0">
                <a:cs typeface="Calibri"/>
              </a:rPr>
              <a:t>κ</a:t>
            </a:r>
            <a:r>
              <a:rPr lang="el-GR" sz="2800" spc="-5" dirty="0">
                <a:cs typeface="Calibri"/>
              </a:rPr>
              <a:t>ο</a:t>
            </a:r>
            <a:r>
              <a:rPr lang="el-GR" sz="2800" dirty="0">
                <a:cs typeface="Calibri"/>
              </a:rPr>
              <a:t>ν</a:t>
            </a:r>
            <a:r>
              <a:rPr lang="el-GR" sz="2800" spc="-5" dirty="0">
                <a:cs typeface="Calibri"/>
              </a:rPr>
              <a:t>ο</a:t>
            </a:r>
            <a:r>
              <a:rPr lang="el-GR" sz="2800" dirty="0">
                <a:cs typeface="Calibri"/>
              </a:rPr>
              <a:t>μι</a:t>
            </a:r>
            <a:r>
              <a:rPr lang="el-GR" sz="2800" spc="-75" dirty="0">
                <a:cs typeface="Calibri"/>
              </a:rPr>
              <a:t>κ</a:t>
            </a:r>
            <a:r>
              <a:rPr lang="el-GR" sz="2800" dirty="0">
                <a:cs typeface="Calibri"/>
              </a:rPr>
              <a:t>ό</a:t>
            </a:r>
            <a:r>
              <a:rPr lang="el-GR" sz="2800" spc="15" dirty="0">
                <a:cs typeface="Calibri"/>
              </a:rPr>
              <a:t> </a:t>
            </a:r>
            <a:r>
              <a:rPr lang="el-GR" sz="2800" spc="5" dirty="0">
                <a:cs typeface="Calibri"/>
              </a:rPr>
              <a:t>π</a:t>
            </a:r>
            <a:r>
              <a:rPr lang="el-GR" sz="2800" spc="-35" dirty="0">
                <a:cs typeface="Calibri"/>
              </a:rPr>
              <a:t>λ</a:t>
            </a:r>
            <a:r>
              <a:rPr lang="el-GR" sz="2800" spc="-5" dirty="0">
                <a:cs typeface="Calibri"/>
              </a:rPr>
              <a:t>ά</a:t>
            </a:r>
            <a:r>
              <a:rPr lang="el-GR" sz="2800" dirty="0">
                <a:cs typeface="Calibri"/>
              </a:rPr>
              <a:t>ν</a:t>
            </a:r>
            <a:r>
              <a:rPr lang="el-GR" sz="2800" spc="-5" dirty="0">
                <a:cs typeface="Calibri"/>
              </a:rPr>
              <a:t>ο</a:t>
            </a:r>
            <a:endParaRPr lang="el-GR" sz="2800" dirty="0"/>
          </a:p>
        </p:txBody>
      </p:sp>
      <p:sp>
        <p:nvSpPr>
          <p:cNvPr id="3" name="Slide Number Placeholder 2"/>
          <p:cNvSpPr>
            <a:spLocks noGrp="1"/>
          </p:cNvSpPr>
          <p:nvPr>
            <p:ph type="sldNum" sz="quarter" idx="12"/>
          </p:nvPr>
        </p:nvSpPr>
        <p:spPr/>
        <p:txBody>
          <a:bodyPr>
            <a:normAutofit fontScale="85000" lnSpcReduction="20000"/>
          </a:bodyPr>
          <a:lstStyle/>
          <a:p>
            <a:fld id="{BEB7F41A-2E03-4BDD-949B-B1838DB893B3}" type="slidenum">
              <a:rPr lang="en-US" smtClean="0"/>
              <a:pPr/>
              <a:t>2</a:t>
            </a:fld>
            <a:endParaRPr lang="en-US"/>
          </a:p>
        </p:txBody>
      </p:sp>
      <p:sp>
        <p:nvSpPr>
          <p:cNvPr id="9" name="Content Placeholder 8"/>
          <p:cNvSpPr>
            <a:spLocks noGrp="1"/>
          </p:cNvSpPr>
          <p:nvPr>
            <p:ph sz="quarter" idx="1"/>
          </p:nvPr>
        </p:nvSpPr>
        <p:spPr/>
        <p:txBody>
          <a:bodyPr>
            <a:normAutofit/>
          </a:bodyPr>
          <a:lstStyle/>
          <a:p>
            <a:r>
              <a:rPr lang="el-GR" sz="2000" dirty="0">
                <a:cs typeface="Arial"/>
              </a:rPr>
              <a:t>Αρχική επένδυση</a:t>
            </a:r>
          </a:p>
          <a:p>
            <a:r>
              <a:rPr lang="el-GR" sz="2000" dirty="0">
                <a:cs typeface="Arial"/>
              </a:rPr>
              <a:t>Κόστος λειτουργίας</a:t>
            </a:r>
          </a:p>
          <a:p>
            <a:r>
              <a:rPr lang="el-GR" sz="2000" dirty="0">
                <a:cs typeface="Arial"/>
              </a:rPr>
              <a:t>Χρηματοοικονομική κατάσταση επιχειρηματιών</a:t>
            </a:r>
          </a:p>
          <a:p>
            <a:endParaRPr lang="el-GR" sz="2000" dirty="0">
              <a:cs typeface="Arial"/>
            </a:endParaRPr>
          </a:p>
          <a:p>
            <a:pPr marL="365760" lvl="1" indent="0">
              <a:buNone/>
            </a:pPr>
            <a:r>
              <a:rPr lang="el-GR" sz="2000" dirty="0">
                <a:cs typeface="Arial"/>
              </a:rPr>
              <a:t>=&gt; Ύψος χρηματοδότησης για την επιχείρηση και κεφαλαιοποίηση </a:t>
            </a:r>
          </a:p>
          <a:p>
            <a:endParaRPr lang="el-GR" sz="2000" dirty="0"/>
          </a:p>
        </p:txBody>
      </p:sp>
    </p:spTree>
    <p:extLst>
      <p:ext uri="{BB962C8B-B14F-4D97-AF65-F5344CB8AC3E}">
        <p14:creationId xmlns:p14="http://schemas.microsoft.com/office/powerpoint/2010/main" xmlns="" val="27512642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object 3"/>
          <p:cNvSpPr txBox="1">
            <a:spLocks noGrp="1"/>
          </p:cNvSpPr>
          <p:nvPr>
            <p:ph type="title"/>
          </p:nvPr>
        </p:nvSpPr>
        <p:spPr>
          <a:xfrm>
            <a:off x="457200" y="517347"/>
            <a:ext cx="7924800" cy="443711"/>
          </a:xfrm>
          <a:prstGeom prst="rect">
            <a:avLst/>
          </a:prstGeom>
        </p:spPr>
        <p:txBody>
          <a:bodyPr vert="horz" wrap="square" lIns="0" tIns="12700" rIns="0" bIns="0" rtlCol="0">
            <a:spAutoFit/>
          </a:bodyPr>
          <a:lstStyle/>
          <a:p>
            <a:pPr marL="12700" marR="5080">
              <a:lnSpc>
                <a:spcPct val="100000"/>
              </a:lnSpc>
              <a:spcBef>
                <a:spcPts val="100"/>
              </a:spcBef>
            </a:pPr>
            <a:r>
              <a:rPr sz="2800" dirty="0">
                <a:latin typeface="Calibri" panose="020F0502020204030204" pitchFamily="34" charset="0"/>
              </a:rPr>
              <a:t>Απα</a:t>
            </a:r>
            <a:r>
              <a:rPr sz="2800" dirty="0" err="1">
                <a:latin typeface="Calibri" panose="020F0502020204030204" pitchFamily="34" charset="0"/>
              </a:rPr>
              <a:t>ιτούμενο</a:t>
            </a:r>
            <a:r>
              <a:rPr sz="2800" spc="-70" dirty="0">
                <a:latin typeface="Calibri" panose="020F0502020204030204" pitchFamily="34" charset="0"/>
              </a:rPr>
              <a:t> </a:t>
            </a:r>
            <a:r>
              <a:rPr sz="2800" spc="-5" dirty="0">
                <a:latin typeface="Calibri" panose="020F0502020204030204" pitchFamily="34" charset="0"/>
              </a:rPr>
              <a:t>ποσό  </a:t>
            </a:r>
            <a:r>
              <a:rPr sz="2800" dirty="0">
                <a:latin typeface="Calibri" panose="020F0502020204030204" pitchFamily="34" charset="0"/>
              </a:rPr>
              <a:t>χρηματοδότησης</a:t>
            </a:r>
          </a:p>
        </p:txBody>
      </p:sp>
      <p:sp>
        <p:nvSpPr>
          <p:cNvPr id="4" name="object 4"/>
          <p:cNvSpPr txBox="1"/>
          <p:nvPr/>
        </p:nvSpPr>
        <p:spPr>
          <a:xfrm>
            <a:off x="520700" y="1676400"/>
            <a:ext cx="7018686" cy="3564437"/>
          </a:xfrm>
          <a:prstGeom prst="rect">
            <a:avLst/>
          </a:prstGeom>
        </p:spPr>
        <p:txBody>
          <a:bodyPr vert="horz" wrap="square" lIns="0" tIns="12065" rIns="0" bIns="0" rtlCol="0">
            <a:spAutoFit/>
          </a:bodyPr>
          <a:lstStyle/>
          <a:p>
            <a:pPr marL="320040" indent="-320040">
              <a:lnSpc>
                <a:spcPts val="2510"/>
              </a:lnSpc>
              <a:spcBef>
                <a:spcPts val="700"/>
              </a:spcBef>
              <a:buClr>
                <a:schemeClr val="accent2"/>
              </a:buClr>
              <a:buSzPct val="60000"/>
              <a:buFont typeface="Wingdings"/>
              <a:buChar char=""/>
            </a:pPr>
            <a:r>
              <a:rPr sz="2000" dirty="0" err="1">
                <a:latin typeface="Calibri" panose="020F0502020204030204" pitchFamily="34" charset="0"/>
              </a:rPr>
              <a:t>Πόσο</a:t>
            </a:r>
            <a:r>
              <a:rPr sz="2000" dirty="0">
                <a:latin typeface="Calibri" panose="020F0502020204030204" pitchFamily="34" charset="0"/>
              </a:rPr>
              <a:t> κεφάλαιο χρειάζεστε για να ξεκινήσετε τη</a:t>
            </a:r>
            <a:r>
              <a:rPr lang="el-GR" sz="2000" dirty="0">
                <a:latin typeface="Calibri" panose="020F0502020204030204" pitchFamily="34" charset="0"/>
              </a:rPr>
              <a:t> </a:t>
            </a:r>
            <a:r>
              <a:rPr sz="2000" dirty="0" err="1">
                <a:latin typeface="Calibri" panose="020F0502020204030204" pitchFamily="34" charset="0"/>
              </a:rPr>
              <a:t>δρ</a:t>
            </a:r>
            <a:r>
              <a:rPr sz="2000" dirty="0">
                <a:latin typeface="Calibri" panose="020F0502020204030204" pitchFamily="34" charset="0"/>
              </a:rPr>
              <a:t>αστηριότητα; Πότε και πώς θα επιστραφεί;</a:t>
            </a:r>
          </a:p>
          <a:p>
            <a:pPr marL="320040" indent="-320040">
              <a:lnSpc>
                <a:spcPct val="100000"/>
              </a:lnSpc>
              <a:spcBef>
                <a:spcPts val="700"/>
              </a:spcBef>
              <a:buClr>
                <a:schemeClr val="accent2"/>
              </a:buClr>
              <a:buSzPct val="60000"/>
              <a:buFont typeface="Wingdings"/>
              <a:buChar char=""/>
            </a:pPr>
            <a:r>
              <a:rPr sz="2000" dirty="0" err="1">
                <a:latin typeface="Calibri" panose="020F0502020204030204" pitchFamily="34" charset="0"/>
              </a:rPr>
              <a:t>Πότε</a:t>
            </a:r>
            <a:r>
              <a:rPr sz="2000" dirty="0">
                <a:latin typeface="Calibri" panose="020F0502020204030204" pitchFamily="34" charset="0"/>
              </a:rPr>
              <a:t> θα χρειαστείτε το κεφάλαιο;</a:t>
            </a:r>
          </a:p>
          <a:p>
            <a:pPr marL="320040" marR="241300" indent="-320040">
              <a:lnSpc>
                <a:spcPts val="2380"/>
              </a:lnSpc>
              <a:spcBef>
                <a:spcPts val="700"/>
              </a:spcBef>
              <a:buClr>
                <a:schemeClr val="accent2"/>
              </a:buClr>
              <a:buSzPct val="60000"/>
              <a:buFont typeface="Wingdings"/>
              <a:buChar char=""/>
            </a:pPr>
            <a:r>
              <a:rPr sz="2000" dirty="0" err="1">
                <a:latin typeface="Calibri" panose="020F0502020204030204" pitchFamily="34" charset="0"/>
              </a:rPr>
              <a:t>Πόσ</a:t>
            </a:r>
            <a:r>
              <a:rPr sz="2000" dirty="0">
                <a:latin typeface="Calibri" panose="020F0502020204030204" pitchFamily="34" charset="0"/>
              </a:rPr>
              <a:t>α προσωπικά κεφάλαια θα επενδύσετε στη  δραστηριότητα;</a:t>
            </a:r>
          </a:p>
          <a:p>
            <a:pPr marL="320040" marR="5080" indent="-320040">
              <a:lnSpc>
                <a:spcPts val="2380"/>
              </a:lnSpc>
              <a:spcBef>
                <a:spcPts val="700"/>
              </a:spcBef>
              <a:buClr>
                <a:schemeClr val="accent2"/>
              </a:buClr>
              <a:buSzPct val="60000"/>
              <a:buFont typeface="Wingdings"/>
              <a:buChar char=""/>
            </a:pPr>
            <a:r>
              <a:rPr sz="2000" dirty="0" err="1">
                <a:latin typeface="Calibri" panose="020F0502020204030204" pitchFamily="34" charset="0"/>
              </a:rPr>
              <a:t>Πο</a:t>
            </a:r>
            <a:r>
              <a:rPr lang="el-GR" sz="2000" dirty="0">
                <a:latin typeface="Calibri" panose="020F0502020204030204" pitchFamily="34" charset="0"/>
              </a:rPr>
              <a:t>ύ</a:t>
            </a:r>
            <a:r>
              <a:rPr sz="2000" dirty="0">
                <a:latin typeface="Calibri" panose="020F0502020204030204" pitchFamily="34" charset="0"/>
              </a:rPr>
              <a:t> ελπίζετε να βρείτε χρηματοδότηση; Κεφάλαια  επιχειρηματικού κινδύνου, τραπεζικό δάνειο</a:t>
            </a:r>
            <a:r>
              <a:rPr lang="el-GR" sz="2000" dirty="0">
                <a:latin typeface="Calibri" panose="020F0502020204030204" pitchFamily="34" charset="0"/>
              </a:rPr>
              <a:t>, αύξηση μετοχικού κεφαλαίου</a:t>
            </a:r>
            <a:r>
              <a:rPr sz="2000" dirty="0">
                <a:latin typeface="Calibri" panose="020F0502020204030204" pitchFamily="34" charset="0"/>
              </a:rPr>
              <a:t>;</a:t>
            </a:r>
          </a:p>
          <a:p>
            <a:pPr marL="320040" indent="-320040">
              <a:lnSpc>
                <a:spcPct val="100000"/>
              </a:lnSpc>
              <a:spcBef>
                <a:spcPts val="700"/>
              </a:spcBef>
              <a:buClr>
                <a:schemeClr val="accent2"/>
              </a:buClr>
              <a:buSzPct val="60000"/>
              <a:buFont typeface="Wingdings"/>
              <a:buChar char=""/>
            </a:pPr>
            <a:r>
              <a:rPr sz="2000" dirty="0" err="1">
                <a:latin typeface="Calibri" panose="020F0502020204030204" pitchFamily="34" charset="0"/>
              </a:rPr>
              <a:t>Τι</a:t>
            </a:r>
            <a:r>
              <a:rPr sz="2000" dirty="0">
                <a:latin typeface="Calibri" panose="020F0502020204030204" pitchFamily="34" charset="0"/>
              </a:rPr>
              <a:t> προσφέρετε στον εξωτερικό επενδυτή;</a:t>
            </a:r>
          </a:p>
          <a:p>
            <a:pPr marL="320040" indent="-320040">
              <a:lnSpc>
                <a:spcPct val="100000"/>
              </a:lnSpc>
              <a:spcBef>
                <a:spcPts val="700"/>
              </a:spcBef>
              <a:buClr>
                <a:schemeClr val="accent2"/>
              </a:buClr>
              <a:buSzPct val="60000"/>
              <a:buFont typeface="Wingdings"/>
              <a:buChar char=""/>
            </a:pPr>
            <a:r>
              <a:rPr sz="2000" dirty="0" err="1">
                <a:latin typeface="Calibri" panose="020F0502020204030204" pitchFamily="34" charset="0"/>
              </a:rPr>
              <a:t>Τι</a:t>
            </a:r>
            <a:r>
              <a:rPr sz="2000" dirty="0">
                <a:latin typeface="Calibri" panose="020F0502020204030204" pitchFamily="34" charset="0"/>
              </a:rPr>
              <a:t> εγγύηση (αν) υπάρχει στο δάνειο;</a:t>
            </a:r>
          </a:p>
        </p:txBody>
      </p:sp>
      <p:sp>
        <p:nvSpPr>
          <p:cNvPr id="6" name="Slide Number Placeholder 5"/>
          <p:cNvSpPr>
            <a:spLocks noGrp="1"/>
          </p:cNvSpPr>
          <p:nvPr>
            <p:ph type="sldNum" sz="quarter" idx="12"/>
          </p:nvPr>
        </p:nvSpPr>
        <p:spPr/>
        <p:txBody>
          <a:bodyPr>
            <a:normAutofit fontScale="85000" lnSpcReduction="20000"/>
          </a:bodyPr>
          <a:lstStyle/>
          <a:p>
            <a:fld id="{BEB7F41A-2E03-4BDD-949B-B1838DB893B3}" type="slidenum">
              <a:rPr lang="en-US" smtClean="0"/>
              <a:pPr/>
              <a:t>20</a:t>
            </a:fld>
            <a:endParaRPr lang="en-US"/>
          </a:p>
        </p:txBody>
      </p:sp>
    </p:spTree>
    <p:extLst>
      <p:ext uri="{BB962C8B-B14F-4D97-AF65-F5344CB8AC3E}">
        <p14:creationId xmlns:p14="http://schemas.microsoft.com/office/powerpoint/2010/main" xmlns="" val="4139217296"/>
      </p:ext>
    </p:extLst>
  </p:cSld>
  <p:clrMapOvr>
    <a:overrideClrMapping bg1="lt1" tx1="dk1" bg2="lt2" tx2="dk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2800" dirty="0"/>
              <a:t>Ανάλυση αριθμοδεικτών</a:t>
            </a:r>
            <a:endParaRPr lang="en-US" sz="2800" dirty="0"/>
          </a:p>
        </p:txBody>
      </p:sp>
      <p:sp>
        <p:nvSpPr>
          <p:cNvPr id="4" name="Slide Number Placeholder 3"/>
          <p:cNvSpPr>
            <a:spLocks noGrp="1"/>
          </p:cNvSpPr>
          <p:nvPr>
            <p:ph type="sldNum" sz="quarter" idx="12"/>
          </p:nvPr>
        </p:nvSpPr>
        <p:spPr/>
        <p:txBody>
          <a:bodyPr>
            <a:normAutofit fontScale="85000" lnSpcReduction="20000"/>
          </a:bodyPr>
          <a:lstStyle/>
          <a:p>
            <a:fld id="{BEB7F41A-2E03-4BDD-949B-B1838DB893B3}" type="slidenum">
              <a:rPr lang="en-US" smtClean="0"/>
              <a:pPr/>
              <a:t>21</a:t>
            </a:fld>
            <a:endParaRPr lang="en-US"/>
          </a:p>
        </p:txBody>
      </p:sp>
      <p:sp>
        <p:nvSpPr>
          <p:cNvPr id="5" name="Content Placeholder 4"/>
          <p:cNvSpPr>
            <a:spLocks noGrp="1"/>
          </p:cNvSpPr>
          <p:nvPr>
            <p:ph sz="quarter" idx="1"/>
          </p:nvPr>
        </p:nvSpPr>
        <p:spPr/>
        <p:txBody>
          <a:bodyPr>
            <a:normAutofit lnSpcReduction="10000"/>
          </a:bodyPr>
          <a:lstStyle/>
          <a:p>
            <a:r>
              <a:rPr lang="el-GR" sz="2000" dirty="0">
                <a:latin typeface="Calibri" panose="020F0502020204030204" pitchFamily="34" charset="0"/>
              </a:rPr>
              <a:t>Οι λογιστικές καταστάσεις της επιχείρησης από μόνες τους δεν αποκαλύπτουν όλες τις πληροφορίες που ενδιαφέρουν έναν επενδυτή, ένα στέλεχος μιας επιχείρησης, έναν οικονομικό αναλυτή ή έναν φορέα χρηματοδότησης.</a:t>
            </a:r>
          </a:p>
          <a:p>
            <a:r>
              <a:rPr lang="el-GR" sz="2000" dirty="0"/>
              <a:t>Οι χρηματοοικονομικοί δείκτες ή αριθμοδείκτες αποτυπώνουν μαθηματικά τη σχέση μεταξύ δυο απόλυτων μεγεθών του ισολογισμού ή/και του λογαριασμού αποτελεσμάτων χρήσης</a:t>
            </a:r>
          </a:p>
          <a:p>
            <a:r>
              <a:rPr lang="el-GR" sz="2000" dirty="0">
                <a:latin typeface="Calibri" panose="020F0502020204030204" pitchFamily="34" charset="0"/>
              </a:rPr>
              <a:t>Οι αριθμοδείκτες προσφέρουν σημεία σύγκρισης.</a:t>
            </a:r>
          </a:p>
          <a:p>
            <a:r>
              <a:rPr lang="el-GR" sz="2000" dirty="0">
                <a:latin typeface="Calibri" panose="020F0502020204030204" pitchFamily="34" charset="0"/>
              </a:rPr>
              <a:t>Σύγκριση αριθμοδεικτών σε διαφορετικές χρονικές στιγμές ή μεταξύ διαφορετικών.</a:t>
            </a:r>
          </a:p>
          <a:p>
            <a:r>
              <a:rPr lang="el-GR" sz="2000" dirty="0">
                <a:latin typeface="Calibri" panose="020F0502020204030204" pitchFamily="34" charset="0"/>
              </a:rPr>
              <a:t>Σύγκριση αριθμοδεικτών μεταξύ διαφορετικών οργανισμών ή κλάδων.</a:t>
            </a:r>
          </a:p>
          <a:p>
            <a:r>
              <a:rPr lang="el-GR" sz="2000" dirty="0">
                <a:latin typeface="Calibri" panose="020F0502020204030204" pitchFamily="34" charset="0"/>
              </a:rPr>
              <a:t>Σύγκριση αριθμοδεικτών με μέσο όρο του κλάδου.</a:t>
            </a:r>
          </a:p>
          <a:p>
            <a:r>
              <a:rPr lang="el-GR" sz="2000" dirty="0">
                <a:latin typeface="Calibri" panose="020F0502020204030204" pitchFamily="34" charset="0"/>
              </a:rPr>
              <a:t>Σύγκριση αριθμοδεικτών με τις προβλέψεις.</a:t>
            </a:r>
            <a:endParaRPr lang="en-US" sz="2000" dirty="0">
              <a:latin typeface="Calibri" panose="020F0502020204030204" pitchFamily="34" charset="0"/>
            </a:endParaRPr>
          </a:p>
        </p:txBody>
      </p:sp>
    </p:spTree>
    <p:extLst>
      <p:ext uri="{BB962C8B-B14F-4D97-AF65-F5344CB8AC3E}">
        <p14:creationId xmlns:p14="http://schemas.microsoft.com/office/powerpoint/2010/main" xmlns="" val="14733988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2800" dirty="0"/>
              <a:t>Βασικές κατηγορίες δεικτών</a:t>
            </a:r>
          </a:p>
        </p:txBody>
      </p:sp>
      <p:sp>
        <p:nvSpPr>
          <p:cNvPr id="3" name="Content Placeholder 2"/>
          <p:cNvSpPr>
            <a:spLocks noGrp="1"/>
          </p:cNvSpPr>
          <p:nvPr>
            <p:ph idx="1"/>
          </p:nvPr>
        </p:nvSpPr>
        <p:spPr>
          <a:xfrm>
            <a:off x="323528" y="1628775"/>
            <a:ext cx="8640960" cy="4530725"/>
          </a:xfrm>
        </p:spPr>
        <p:txBody>
          <a:bodyPr>
            <a:normAutofit/>
          </a:bodyPr>
          <a:lstStyle/>
          <a:p>
            <a:pPr>
              <a:lnSpc>
                <a:spcPct val="85000"/>
              </a:lnSpc>
            </a:pPr>
            <a:r>
              <a:rPr lang="el-GR" sz="2000" dirty="0">
                <a:latin typeface="Calibri" panose="020F0502020204030204" pitchFamily="34" charset="0"/>
              </a:rPr>
              <a:t>Δείκτες κεφαλαιακής διάρθρωσης (μόχλευσης): επιτρέπουν να αξιολογήσουμε πώς και πόσο ευρέως χρησιμοποιεί η εταιρεία το χρέος.</a:t>
            </a:r>
          </a:p>
          <a:p>
            <a:pPr>
              <a:lnSpc>
                <a:spcPct val="85000"/>
              </a:lnSpc>
            </a:pPr>
            <a:r>
              <a:rPr lang="el-GR" sz="2000" dirty="0">
                <a:latin typeface="Calibri" panose="020F0502020204030204" pitchFamily="34" charset="0"/>
              </a:rPr>
              <a:t>Δείκτες ρευστότητας: μετρούν την ικανότητα της επιχείρησης να ανταποκριθεί στο σύνολο των χρηματοοικονομικών της υποχρεώσεων (όχι μόνο στο χρέος αλλά και στην καταβολή μισθοδοσίας, εξόφληση προμηθευτών, εφορίας κλπ.)</a:t>
            </a:r>
          </a:p>
          <a:p>
            <a:pPr>
              <a:lnSpc>
                <a:spcPct val="85000"/>
              </a:lnSpc>
            </a:pPr>
            <a:r>
              <a:rPr lang="el-GR" sz="2000" dirty="0">
                <a:latin typeface="Calibri" panose="020F0502020204030204" pitchFamily="34" charset="0"/>
              </a:rPr>
              <a:t>Δείκτες δραστηριότητας ή ικανότητας: επιτρέπουν να αξιολογήσουμε πόσο αποτελεσματικά διαχειρίζεται η επιχείρηση τους πόρους της, τα βασικά στοιχεία του ενεργητικού και του παθητικού της.</a:t>
            </a:r>
          </a:p>
          <a:p>
            <a:pPr>
              <a:lnSpc>
                <a:spcPct val="85000"/>
              </a:lnSpc>
            </a:pPr>
            <a:r>
              <a:rPr lang="el-GR" sz="2000" dirty="0">
                <a:latin typeface="Calibri" panose="020F0502020204030204" pitchFamily="34" charset="0"/>
              </a:rPr>
              <a:t>Δείκτες αποδοτικότητας: βοηθούν να αξιολογήσουμε την ικανότητα της επιχείρησης να δημιουργεί κέρδη.</a:t>
            </a:r>
          </a:p>
          <a:p>
            <a:endParaRPr lang="el-GR" dirty="0"/>
          </a:p>
        </p:txBody>
      </p:sp>
      <p:sp>
        <p:nvSpPr>
          <p:cNvPr id="4" name="3 - Θέση αριθμού διαφάνειας"/>
          <p:cNvSpPr>
            <a:spLocks noGrp="1"/>
          </p:cNvSpPr>
          <p:nvPr>
            <p:ph type="sldNum" sz="quarter" idx="12"/>
          </p:nvPr>
        </p:nvSpPr>
        <p:spPr/>
        <p:txBody>
          <a:bodyPr>
            <a:normAutofit fontScale="85000" lnSpcReduction="20000"/>
          </a:bodyPr>
          <a:lstStyle/>
          <a:p>
            <a:fld id="{BEB7F41A-2E03-4BDD-949B-B1838DB893B3}" type="slidenum">
              <a:rPr lang="en-US" smtClean="0"/>
              <a:pPr/>
              <a:t>22</a:t>
            </a:fld>
            <a:endParaRPr lang="en-US"/>
          </a:p>
        </p:txBody>
      </p:sp>
    </p:spTree>
    <p:extLst>
      <p:ext uri="{BB962C8B-B14F-4D97-AF65-F5344CB8AC3E}">
        <p14:creationId xmlns:p14="http://schemas.microsoft.com/office/powerpoint/2010/main" xmlns="" val="41528392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2800" dirty="0"/>
              <a:t>Δείκτες κεφαλαιακής διάρθρωσης (</a:t>
            </a:r>
            <a:r>
              <a:rPr lang="en-US" sz="2800" dirty="0"/>
              <a:t>leverage ratios)</a:t>
            </a:r>
            <a:endParaRPr lang="el-GR" sz="2800" dirty="0"/>
          </a:p>
        </p:txBody>
      </p:sp>
      <p:sp>
        <p:nvSpPr>
          <p:cNvPr id="3" name="Content Placeholder 2"/>
          <p:cNvSpPr>
            <a:spLocks noGrp="1"/>
          </p:cNvSpPr>
          <p:nvPr>
            <p:ph idx="1"/>
          </p:nvPr>
        </p:nvSpPr>
        <p:spPr>
          <a:xfrm>
            <a:off x="395536" y="1556792"/>
            <a:ext cx="8568951" cy="4896543"/>
          </a:xfrm>
        </p:spPr>
        <p:txBody>
          <a:bodyPr>
            <a:normAutofit/>
          </a:bodyPr>
          <a:lstStyle/>
          <a:p>
            <a:r>
              <a:rPr lang="el-GR" sz="2000" dirty="0"/>
              <a:t>Δείχνουν τη σχέση μεταξύ των δύο βασικών συνιστωσών των συνολικών κεφαλαίων (συνολικά </a:t>
            </a:r>
            <a:r>
              <a:rPr lang="el-GR" sz="2000" dirty="0" err="1"/>
              <a:t>κεφάλαια=παθητικό=ενεργητικό</a:t>
            </a:r>
            <a:r>
              <a:rPr lang="el-GR" sz="2000" dirty="0"/>
              <a:t>)</a:t>
            </a:r>
            <a:r>
              <a:rPr lang="en-US" sz="2000" dirty="0"/>
              <a:t>.</a:t>
            </a:r>
            <a:endParaRPr lang="el-GR" sz="2000" dirty="0"/>
          </a:p>
          <a:p>
            <a:r>
              <a:rPr lang="el-GR" sz="2000" dirty="0"/>
              <a:t>Μέτρο του μίγματος κεφαλαίων της επιχείρησης</a:t>
            </a:r>
            <a:r>
              <a:rPr lang="en-US" sz="2000" dirty="0"/>
              <a:t>.</a:t>
            </a:r>
            <a:endParaRPr lang="el-GR" sz="2000" dirty="0"/>
          </a:p>
          <a:p>
            <a:r>
              <a:rPr lang="el-GR" sz="2000" dirty="0"/>
              <a:t>Μέτρο της δανειακής επιβάρυνσης</a:t>
            </a:r>
            <a:r>
              <a:rPr lang="en-US" sz="2000" dirty="0"/>
              <a:t>.</a:t>
            </a:r>
          </a:p>
          <a:p>
            <a:r>
              <a:rPr lang="el-GR" sz="2000" dirty="0"/>
              <a:t>Η ανάληψη χρέους ‘μοχλός’ για την αύξηση του ενεργητικού της.</a:t>
            </a:r>
          </a:p>
          <a:p>
            <a:r>
              <a:rPr lang="el-GR" sz="2000" dirty="0"/>
              <a:t>Δύο τύποι μόχλευσης: λειτουργική και χρηματοοικονομική μόχλευση.</a:t>
            </a:r>
          </a:p>
          <a:p>
            <a:pPr lvl="1"/>
            <a:r>
              <a:rPr lang="el-GR" sz="1700" dirty="0"/>
              <a:t>Λειτουργική: σχέση σταθερού/μεταβλητού κόστους.</a:t>
            </a:r>
          </a:p>
          <a:p>
            <a:pPr lvl="1"/>
            <a:r>
              <a:rPr lang="el-GR" sz="1700" dirty="0"/>
              <a:t>Χρηματοοικονομική: βαθμός χρηματοδότησης περιουσιακής βάσης επιχείρησης μέσω χρέους.</a:t>
            </a:r>
          </a:p>
          <a:p>
            <a:pPr lvl="1"/>
            <a:endParaRPr lang="el-GR" sz="2000" dirty="0"/>
          </a:p>
        </p:txBody>
      </p:sp>
      <p:sp>
        <p:nvSpPr>
          <p:cNvPr id="4" name="3 - Θέση αριθμού διαφάνειας"/>
          <p:cNvSpPr>
            <a:spLocks noGrp="1"/>
          </p:cNvSpPr>
          <p:nvPr>
            <p:ph type="sldNum" sz="quarter" idx="12"/>
          </p:nvPr>
        </p:nvSpPr>
        <p:spPr/>
        <p:txBody>
          <a:bodyPr>
            <a:normAutofit fontScale="85000" lnSpcReduction="20000"/>
          </a:bodyPr>
          <a:lstStyle/>
          <a:p>
            <a:fld id="{BEB7F41A-2E03-4BDD-949B-B1838DB893B3}" type="slidenum">
              <a:rPr lang="en-US" smtClean="0"/>
              <a:pPr/>
              <a:t>23</a:t>
            </a:fld>
            <a:endParaRPr lang="en-US"/>
          </a:p>
        </p:txBody>
      </p:sp>
    </p:spTree>
    <p:extLst>
      <p:ext uri="{BB962C8B-B14F-4D97-AF65-F5344CB8AC3E}">
        <p14:creationId xmlns:p14="http://schemas.microsoft.com/office/powerpoint/2010/main" xmlns="" val="18444687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2800" dirty="0"/>
              <a:t>Δείκτες διάρθρωσης κεφαλαίων</a:t>
            </a:r>
          </a:p>
        </p:txBody>
      </p:sp>
      <p:sp>
        <p:nvSpPr>
          <p:cNvPr id="3" name="Content Placeholder 2"/>
          <p:cNvSpPr>
            <a:spLocks noGrp="1"/>
          </p:cNvSpPr>
          <p:nvPr>
            <p:ph idx="1"/>
          </p:nvPr>
        </p:nvSpPr>
        <p:spPr>
          <a:xfrm>
            <a:off x="395536" y="1556792"/>
            <a:ext cx="8568951" cy="4896543"/>
          </a:xfrm>
        </p:spPr>
        <p:txBody>
          <a:bodyPr>
            <a:normAutofit/>
          </a:bodyPr>
          <a:lstStyle/>
          <a:p>
            <a:r>
              <a:rPr lang="el-GR" sz="2000" dirty="0"/>
              <a:t>Εκφράζονται με πολλούς τρόπους:</a:t>
            </a:r>
          </a:p>
          <a:p>
            <a:pPr lvl="1"/>
            <a:r>
              <a:rPr lang="el-GR" sz="2000" b="1" dirty="0"/>
              <a:t>Ίδια κεφάλαια/Συνολικά</a:t>
            </a:r>
            <a:r>
              <a:rPr lang="en-US" sz="2000" b="1" dirty="0"/>
              <a:t> (</a:t>
            </a:r>
            <a:r>
              <a:rPr lang="el-GR" sz="2000" b="1" dirty="0"/>
              <a:t>δείκτης αυτονομίας)</a:t>
            </a:r>
            <a:endParaRPr lang="el-GR" sz="2000" dirty="0"/>
          </a:p>
          <a:p>
            <a:pPr lvl="2">
              <a:spcBef>
                <a:spcPts val="300"/>
              </a:spcBef>
            </a:pPr>
            <a:r>
              <a:rPr lang="el-GR" sz="2000" dirty="0"/>
              <a:t>Επιδιώκεται υψηλή τιμή </a:t>
            </a:r>
          </a:p>
          <a:p>
            <a:pPr lvl="3">
              <a:spcBef>
                <a:spcPts val="300"/>
              </a:spcBef>
            </a:pPr>
            <a:r>
              <a:rPr lang="el-GR" dirty="0"/>
              <a:t>Όχι όμως και πολύ υψηλή τιμή καθώς αυτό φανερώνει όχι και τόσο αποδοτική διάρθρωση</a:t>
            </a:r>
          </a:p>
          <a:p>
            <a:pPr lvl="2">
              <a:spcBef>
                <a:spcPts val="300"/>
              </a:spcBef>
            </a:pPr>
            <a:r>
              <a:rPr lang="el-GR" sz="2000" dirty="0"/>
              <a:t>Πλήρης απουσία ξένων κεφαλαίων δεν είναι εφικτή και δεν δείχνει υγιή διάρθρωση (αδυναμία ανάπτυξης, συντηρητική επιχειρηματική συμπεριφορά) </a:t>
            </a:r>
          </a:p>
          <a:p>
            <a:pPr lvl="2">
              <a:spcBef>
                <a:spcPts val="300"/>
              </a:spcBef>
            </a:pPr>
            <a:r>
              <a:rPr lang="el-GR" sz="2000" dirty="0"/>
              <a:t>Αρνητικές τιμές ιδίων κεφαλαίων: προβληματικές επιχειρήσεις</a:t>
            </a:r>
          </a:p>
          <a:p>
            <a:pPr lvl="1"/>
            <a:r>
              <a:rPr lang="el-GR" sz="2000" b="1" dirty="0"/>
              <a:t>Χρέος/καθαρή θέση μετόχων </a:t>
            </a:r>
            <a:r>
              <a:rPr lang="el-GR" sz="2000" dirty="0"/>
              <a:t>= </a:t>
            </a:r>
          </a:p>
          <a:p>
            <a:pPr marL="365760" lvl="1" indent="0">
              <a:buNone/>
            </a:pPr>
            <a:r>
              <a:rPr lang="el-GR" sz="2000" dirty="0"/>
              <a:t>Σύνολο υποχρεώσεων / (Ενεργητικό – Υποχρεώσεις)</a:t>
            </a:r>
          </a:p>
          <a:p>
            <a:pPr lvl="1"/>
            <a:r>
              <a:rPr lang="el-GR" sz="2000" b="1" dirty="0"/>
              <a:t>Λειτουργικό κέρδος / Ετήσιες δαπάνες για τόκους </a:t>
            </a:r>
            <a:r>
              <a:rPr lang="el-GR" sz="2000" dirty="0"/>
              <a:t>όσο υψηλότερος ο δείκτης τόσο μεγαλύτερη η δυνατότητα ανάληψης χρέους.</a:t>
            </a:r>
            <a:endParaRPr lang="el-GR" sz="2000" b="1" dirty="0"/>
          </a:p>
        </p:txBody>
      </p:sp>
      <p:sp>
        <p:nvSpPr>
          <p:cNvPr id="4" name="3 - Θέση αριθμού διαφάνειας"/>
          <p:cNvSpPr>
            <a:spLocks noGrp="1"/>
          </p:cNvSpPr>
          <p:nvPr>
            <p:ph type="sldNum" sz="quarter" idx="12"/>
          </p:nvPr>
        </p:nvSpPr>
        <p:spPr/>
        <p:txBody>
          <a:bodyPr>
            <a:normAutofit fontScale="85000" lnSpcReduction="20000"/>
          </a:bodyPr>
          <a:lstStyle/>
          <a:p>
            <a:fld id="{BEB7F41A-2E03-4BDD-949B-B1838DB893B3}" type="slidenum">
              <a:rPr lang="en-US" smtClean="0"/>
              <a:pPr/>
              <a:t>24</a:t>
            </a:fld>
            <a:endParaRPr lang="en-US"/>
          </a:p>
        </p:txBody>
      </p:sp>
    </p:spTree>
    <p:extLst>
      <p:ext uri="{BB962C8B-B14F-4D97-AF65-F5344CB8AC3E}">
        <p14:creationId xmlns:p14="http://schemas.microsoft.com/office/powerpoint/2010/main" xmlns="" val="13723018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2800" dirty="0"/>
              <a:t>Δείκτες διάρθρωσης κεφαλαίων</a:t>
            </a:r>
          </a:p>
        </p:txBody>
      </p:sp>
      <p:sp>
        <p:nvSpPr>
          <p:cNvPr id="3" name="Content Placeholder 2"/>
          <p:cNvSpPr>
            <a:spLocks noGrp="1"/>
          </p:cNvSpPr>
          <p:nvPr>
            <p:ph idx="1"/>
          </p:nvPr>
        </p:nvSpPr>
        <p:spPr>
          <a:xfrm>
            <a:off x="395536" y="1556792"/>
            <a:ext cx="8568951" cy="4896543"/>
          </a:xfrm>
        </p:spPr>
        <p:txBody>
          <a:bodyPr>
            <a:normAutofit/>
          </a:bodyPr>
          <a:lstStyle/>
          <a:p>
            <a:endParaRPr lang="el-GR" sz="2000" dirty="0"/>
          </a:p>
          <a:p>
            <a:pPr lvl="1"/>
            <a:r>
              <a:rPr lang="el-GR" sz="2000" b="1" dirty="0"/>
              <a:t>Ίδια κεφάλαια/Ξένα κεφάλαια</a:t>
            </a:r>
          </a:p>
          <a:p>
            <a:pPr lvl="2">
              <a:spcBef>
                <a:spcPts val="300"/>
              </a:spcBef>
            </a:pPr>
            <a:r>
              <a:rPr lang="el-GR" sz="2000" dirty="0"/>
              <a:t>Επιδιώκεται τιμή &gt;1</a:t>
            </a:r>
          </a:p>
          <a:p>
            <a:pPr lvl="1"/>
            <a:r>
              <a:rPr lang="el-GR" sz="2000" b="1" dirty="0"/>
              <a:t>Μακροπρόθεσμες υποχρεώσεις/Συνολικά κεφάλαια</a:t>
            </a:r>
          </a:p>
          <a:p>
            <a:pPr lvl="2">
              <a:spcBef>
                <a:spcPts val="300"/>
              </a:spcBef>
            </a:pPr>
            <a:r>
              <a:rPr lang="el-GR" sz="2000" dirty="0"/>
              <a:t>Αυξανόμενες και πολύ υψηλές ΜΥ θέτουν σε κίνδυνο τη βιωσιμότητα της επιχείρησης</a:t>
            </a:r>
          </a:p>
          <a:p>
            <a:pPr lvl="2">
              <a:spcBef>
                <a:spcPts val="300"/>
              </a:spcBef>
            </a:pPr>
            <a:endParaRPr lang="el-GR" sz="2000" dirty="0"/>
          </a:p>
          <a:p>
            <a:pPr lvl="2">
              <a:spcBef>
                <a:spcPts val="300"/>
              </a:spcBef>
            </a:pPr>
            <a:endParaRPr lang="el-GR" sz="2000" dirty="0"/>
          </a:p>
          <a:p>
            <a:pPr lvl="2">
              <a:spcBef>
                <a:spcPts val="300"/>
              </a:spcBef>
              <a:buNone/>
            </a:pPr>
            <a:r>
              <a:rPr lang="el-GR" sz="2000" dirty="0"/>
              <a:t>Η άντληση ξένων κεφαλαίων βελτιώνει τις δυνατότητες για μεγέθυνση, αλλά και η υψηλή δανειακή επιβάρυνση, σημαίνει ότι η επιχείρηση μπορεί μελλοντικά να δυσκολευτεί να ανταποκριθεί σε μια σταθερή εκροή μετρητών για εξόφληση πιστωτών</a:t>
            </a:r>
          </a:p>
          <a:p>
            <a:pPr lvl="1"/>
            <a:endParaRPr lang="el-GR" sz="2000" dirty="0"/>
          </a:p>
        </p:txBody>
      </p:sp>
      <p:sp>
        <p:nvSpPr>
          <p:cNvPr id="4" name="3 - Θέση αριθμού διαφάνειας"/>
          <p:cNvSpPr>
            <a:spLocks noGrp="1"/>
          </p:cNvSpPr>
          <p:nvPr>
            <p:ph type="sldNum" sz="quarter" idx="12"/>
          </p:nvPr>
        </p:nvSpPr>
        <p:spPr/>
        <p:txBody>
          <a:bodyPr>
            <a:normAutofit fontScale="85000" lnSpcReduction="20000"/>
          </a:bodyPr>
          <a:lstStyle/>
          <a:p>
            <a:fld id="{BEB7F41A-2E03-4BDD-949B-B1838DB893B3}" type="slidenum">
              <a:rPr lang="en-US" smtClean="0"/>
              <a:pPr/>
              <a:t>25</a:t>
            </a:fld>
            <a:endParaRPr lang="en-US"/>
          </a:p>
        </p:txBody>
      </p:sp>
    </p:spTree>
    <p:extLst>
      <p:ext uri="{BB962C8B-B14F-4D97-AF65-F5344CB8AC3E}">
        <p14:creationId xmlns:p14="http://schemas.microsoft.com/office/powerpoint/2010/main" xmlns="" val="25847282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2800" dirty="0"/>
              <a:t>Δείκτες ρευστότητας (</a:t>
            </a:r>
            <a:r>
              <a:rPr lang="en-US" sz="2800" dirty="0"/>
              <a:t>liquidity ratios)</a:t>
            </a:r>
            <a:endParaRPr lang="el-GR" sz="2800" dirty="0"/>
          </a:p>
        </p:txBody>
      </p:sp>
      <p:sp>
        <p:nvSpPr>
          <p:cNvPr id="3" name="Content Placeholder 2"/>
          <p:cNvSpPr>
            <a:spLocks noGrp="1"/>
          </p:cNvSpPr>
          <p:nvPr>
            <p:ph idx="1"/>
          </p:nvPr>
        </p:nvSpPr>
        <p:spPr/>
        <p:txBody>
          <a:bodyPr>
            <a:normAutofit/>
          </a:bodyPr>
          <a:lstStyle/>
          <a:p>
            <a:r>
              <a:rPr lang="el-GR" sz="2000" dirty="0"/>
              <a:t>Δείχνουν τη σχέση μεταξύ κυκλοφορούντος ενεργητικού και βραχυπρόθεσμων υποχρεώσεων:</a:t>
            </a:r>
          </a:p>
          <a:p>
            <a:pPr lvl="1"/>
            <a:r>
              <a:rPr lang="el-GR" sz="2000" b="1" dirty="0"/>
              <a:t>Γενικής ρευστότητας</a:t>
            </a:r>
            <a:r>
              <a:rPr lang="el-GR" sz="2000" dirty="0"/>
              <a:t>= </a:t>
            </a:r>
          </a:p>
          <a:p>
            <a:pPr lvl="1">
              <a:buNone/>
            </a:pPr>
            <a:r>
              <a:rPr lang="el-GR" sz="2000" dirty="0"/>
              <a:t>	Σύνολο Κυκλοφορούντος/</a:t>
            </a:r>
            <a:r>
              <a:rPr lang="el-GR" sz="2000" dirty="0" err="1"/>
              <a:t>Βραχ.Υποχρεώσεις</a:t>
            </a:r>
            <a:endParaRPr lang="el-GR" sz="2000" dirty="0"/>
          </a:p>
          <a:p>
            <a:pPr lvl="2"/>
            <a:r>
              <a:rPr lang="el-GR" sz="2000" dirty="0"/>
              <a:t>Επιδιώκεται τιμή ~ 2</a:t>
            </a:r>
          </a:p>
          <a:p>
            <a:pPr lvl="1">
              <a:spcBef>
                <a:spcPts val="1800"/>
              </a:spcBef>
            </a:pPr>
            <a:r>
              <a:rPr lang="el-GR" sz="2000" b="1" dirty="0"/>
              <a:t>Ειδικής</a:t>
            </a:r>
            <a:r>
              <a:rPr lang="en-US" sz="2000" b="1" dirty="0"/>
              <a:t> </a:t>
            </a:r>
            <a:r>
              <a:rPr lang="el-GR" sz="2000" b="1" dirty="0"/>
              <a:t>ή άμεσης ρευστότητας</a:t>
            </a:r>
            <a:r>
              <a:rPr lang="el-GR" sz="2000" dirty="0"/>
              <a:t>: δείχνει τη δυνατότητα άμεσης κάλυψης </a:t>
            </a:r>
            <a:r>
              <a:rPr lang="el-GR" sz="2000" dirty="0" err="1"/>
              <a:t>βραχ.υποχρεώσεων</a:t>
            </a:r>
            <a:r>
              <a:rPr lang="el-GR" sz="2000" dirty="0"/>
              <a:t> =</a:t>
            </a:r>
          </a:p>
          <a:p>
            <a:pPr lvl="1">
              <a:buNone/>
            </a:pPr>
            <a:r>
              <a:rPr lang="el-GR" sz="2000" dirty="0"/>
              <a:t>	(Κυκλοφορούν- αποθέματα)/</a:t>
            </a:r>
            <a:r>
              <a:rPr lang="el-GR" sz="2000" dirty="0" err="1"/>
              <a:t>Βραχ.Υποχρεώσεις</a:t>
            </a:r>
            <a:endParaRPr lang="el-GR" sz="2000" dirty="0"/>
          </a:p>
          <a:p>
            <a:pPr lvl="2"/>
            <a:r>
              <a:rPr lang="el-GR" sz="2000" dirty="0"/>
              <a:t>Επιδιώκεται τιμή ~ 1</a:t>
            </a:r>
          </a:p>
          <a:p>
            <a:pPr lvl="1"/>
            <a:endParaRPr lang="el-GR" sz="2000" dirty="0"/>
          </a:p>
        </p:txBody>
      </p:sp>
      <p:sp>
        <p:nvSpPr>
          <p:cNvPr id="4" name="3 - Θέση αριθμού διαφάνειας"/>
          <p:cNvSpPr>
            <a:spLocks noGrp="1"/>
          </p:cNvSpPr>
          <p:nvPr>
            <p:ph type="sldNum" sz="quarter" idx="12"/>
          </p:nvPr>
        </p:nvSpPr>
        <p:spPr/>
        <p:txBody>
          <a:bodyPr>
            <a:normAutofit fontScale="85000" lnSpcReduction="20000"/>
          </a:bodyPr>
          <a:lstStyle/>
          <a:p>
            <a:fld id="{BEB7F41A-2E03-4BDD-949B-B1838DB893B3}" type="slidenum">
              <a:rPr lang="en-US" smtClean="0"/>
              <a:pPr/>
              <a:t>26</a:t>
            </a:fld>
            <a:endParaRPr lang="en-US"/>
          </a:p>
        </p:txBody>
      </p:sp>
    </p:spTree>
    <p:extLst>
      <p:ext uri="{BB962C8B-B14F-4D97-AF65-F5344CB8AC3E}">
        <p14:creationId xmlns:p14="http://schemas.microsoft.com/office/powerpoint/2010/main" xmlns="" val="34948352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2800" dirty="0"/>
              <a:t>Δείκτες δραστηριότητας</a:t>
            </a:r>
          </a:p>
        </p:txBody>
      </p:sp>
      <p:sp>
        <p:nvSpPr>
          <p:cNvPr id="3" name="Content Placeholder 2"/>
          <p:cNvSpPr>
            <a:spLocks noGrp="1"/>
          </p:cNvSpPr>
          <p:nvPr>
            <p:ph idx="1"/>
          </p:nvPr>
        </p:nvSpPr>
        <p:spPr>
          <a:xfrm>
            <a:off x="468313" y="1556793"/>
            <a:ext cx="8229600" cy="4968552"/>
          </a:xfrm>
        </p:spPr>
        <p:txBody>
          <a:bodyPr/>
          <a:lstStyle/>
          <a:p>
            <a:pPr marL="360000" lvl="2" indent="-396000">
              <a:buClr>
                <a:schemeClr val="bg2"/>
              </a:buClr>
              <a:buSzTx/>
              <a:buFont typeface="Wingdings" pitchFamily="2" charset="2"/>
              <a:buChar char="n"/>
            </a:pPr>
            <a:r>
              <a:rPr lang="el-GR" sz="2000" dirty="0"/>
              <a:t>Δείχνουν την αποτελεσματικότητα διαχείρισης των πόρων της επιχείρησης: Πόσο εντατικά χρησιμοποιεί η επιχείρηση τα περιουσιακά στοιχεία της για την πραγματοποίηση πωλήσεων</a:t>
            </a:r>
          </a:p>
          <a:p>
            <a:pPr lvl="1"/>
            <a:r>
              <a:rPr lang="el-GR" sz="2000" b="1" dirty="0"/>
              <a:t>Κύκλος εργασιών/Ενεργητικό (δείκτης ανακύκλωσης ενεργητικού ή κυκλοφοριακή ταχύτητα: πόσες φορές πουλάει το ενεργητικό της)</a:t>
            </a:r>
          </a:p>
          <a:p>
            <a:pPr lvl="2"/>
            <a:r>
              <a:rPr lang="el-GR" sz="2000" dirty="0"/>
              <a:t>Επιδιώκεται μεγάλη τιμή. Χαρακτηριστικό του κλάδου</a:t>
            </a:r>
          </a:p>
          <a:p>
            <a:pPr lvl="2"/>
            <a:r>
              <a:rPr lang="el-GR" sz="2000" dirty="0"/>
              <a:t>Χαμηλή τιμή σημαίνει υπερεπένδυση για το μέγεθος των πωλήσεων που πραγματοποιεί: ή θα πρέπει να βελτιώσει το βαθμό αξιοποίησης των περιουσιακών στοιχείων της ή να ρευστοποιήσει μέρος τους</a:t>
            </a:r>
          </a:p>
          <a:p>
            <a:pPr lvl="1"/>
            <a:r>
              <a:rPr lang="el-GR" sz="2000" b="1" dirty="0"/>
              <a:t>Δείκτης απόδοσης πάγιου ενεργητικού: Έσοδα / Πάγιο Ενεργητικό</a:t>
            </a:r>
          </a:p>
          <a:p>
            <a:pPr lvl="2"/>
            <a:r>
              <a:rPr lang="el-GR" sz="1700" dirty="0"/>
              <a:t>Πόσα έσοδα λαμβάνει η εταιρεία για κάθε χρηματική μονάδα </a:t>
            </a:r>
            <a:r>
              <a:rPr lang="el-GR" sz="1700" dirty="0" err="1"/>
              <a:t>επενδεδυμένου</a:t>
            </a:r>
            <a:r>
              <a:rPr lang="el-GR" sz="1700" dirty="0"/>
              <a:t> πάγιου κεφαλαίου.</a:t>
            </a:r>
          </a:p>
          <a:p>
            <a:pPr lvl="1">
              <a:buNone/>
            </a:pPr>
            <a:endParaRPr lang="el-GR" dirty="0"/>
          </a:p>
          <a:p>
            <a:pPr lvl="2">
              <a:buNone/>
            </a:pPr>
            <a:endParaRPr lang="el-GR" dirty="0"/>
          </a:p>
          <a:p>
            <a:pPr lvl="2"/>
            <a:endParaRPr lang="el-GR" dirty="0"/>
          </a:p>
        </p:txBody>
      </p:sp>
      <p:sp>
        <p:nvSpPr>
          <p:cNvPr id="4" name="3 - Θέση αριθμού διαφάνειας"/>
          <p:cNvSpPr>
            <a:spLocks noGrp="1"/>
          </p:cNvSpPr>
          <p:nvPr>
            <p:ph type="sldNum" sz="quarter" idx="12"/>
          </p:nvPr>
        </p:nvSpPr>
        <p:spPr/>
        <p:txBody>
          <a:bodyPr>
            <a:normAutofit fontScale="85000" lnSpcReduction="20000"/>
          </a:bodyPr>
          <a:lstStyle/>
          <a:p>
            <a:fld id="{BEB7F41A-2E03-4BDD-949B-B1838DB893B3}" type="slidenum">
              <a:rPr lang="en-US" smtClean="0"/>
              <a:pPr/>
              <a:t>27</a:t>
            </a:fld>
            <a:endParaRPr lang="en-US"/>
          </a:p>
        </p:txBody>
      </p:sp>
    </p:spTree>
    <p:extLst>
      <p:ext uri="{BB962C8B-B14F-4D97-AF65-F5344CB8AC3E}">
        <p14:creationId xmlns:p14="http://schemas.microsoft.com/office/powerpoint/2010/main" xmlns="" val="32987625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2800" dirty="0"/>
              <a:t>Δείκτες δραστηριότητας</a:t>
            </a:r>
          </a:p>
        </p:txBody>
      </p:sp>
      <p:sp>
        <p:nvSpPr>
          <p:cNvPr id="3" name="Content Placeholder 2"/>
          <p:cNvSpPr>
            <a:spLocks noGrp="1"/>
          </p:cNvSpPr>
          <p:nvPr>
            <p:ph idx="1"/>
          </p:nvPr>
        </p:nvSpPr>
        <p:spPr>
          <a:xfrm>
            <a:off x="468313" y="1556793"/>
            <a:ext cx="8229600" cy="4968552"/>
          </a:xfrm>
        </p:spPr>
        <p:txBody>
          <a:bodyPr>
            <a:normAutofit/>
          </a:bodyPr>
          <a:lstStyle/>
          <a:p>
            <a:pPr lvl="2">
              <a:buNone/>
            </a:pPr>
            <a:endParaRPr lang="el-GR" sz="2000" dirty="0"/>
          </a:p>
          <a:p>
            <a:pPr lvl="1"/>
            <a:r>
              <a:rPr lang="el-GR" sz="2000" b="1" dirty="0"/>
              <a:t>Ταχύτητα είσπραξης απαιτήσεων= </a:t>
            </a:r>
          </a:p>
          <a:p>
            <a:pPr lvl="1">
              <a:spcBef>
                <a:spcPts val="0"/>
              </a:spcBef>
              <a:buNone/>
            </a:pPr>
            <a:r>
              <a:rPr lang="el-GR" sz="2000" dirty="0"/>
              <a:t>	Πωλήσεις/Απαιτήσεις</a:t>
            </a:r>
          </a:p>
          <a:p>
            <a:pPr lvl="2">
              <a:spcBef>
                <a:spcPts val="0"/>
              </a:spcBef>
            </a:pPr>
            <a:r>
              <a:rPr lang="el-GR" sz="2000" dirty="0"/>
              <a:t>Μεγάλη τιμή υποδηλώνει γρήγορη είσπραξη</a:t>
            </a:r>
          </a:p>
          <a:p>
            <a:pPr lvl="2">
              <a:spcBef>
                <a:spcPts val="0"/>
              </a:spcBef>
            </a:pPr>
            <a:r>
              <a:rPr lang="el-GR" sz="2000" dirty="0"/>
              <a:t>Διαιρώντας τις 365 ημέρες του χρόνου με την τιμή του δείκτη προκύπτει το μέσο διάστημα δέσμευσης κεφαλαίου</a:t>
            </a:r>
          </a:p>
          <a:p>
            <a:pPr lvl="1"/>
            <a:endParaRPr lang="el-GR" sz="2000" b="1" dirty="0"/>
          </a:p>
          <a:p>
            <a:pPr lvl="1"/>
            <a:r>
              <a:rPr lang="el-GR" sz="2000" b="1" dirty="0"/>
              <a:t>Ταχύτητα εξόφλησης υποχρεώσεων=</a:t>
            </a:r>
          </a:p>
          <a:p>
            <a:pPr lvl="1">
              <a:spcBef>
                <a:spcPts val="0"/>
              </a:spcBef>
              <a:buNone/>
            </a:pPr>
            <a:r>
              <a:rPr lang="el-GR" sz="2000" dirty="0"/>
              <a:t>	Κόστος πωλήσεων/Βραχυπρόθεσμες υποχρεώσεις</a:t>
            </a:r>
          </a:p>
          <a:p>
            <a:pPr lvl="2">
              <a:spcBef>
                <a:spcPts val="0"/>
              </a:spcBef>
            </a:pPr>
            <a:r>
              <a:rPr lang="el-GR" sz="2000" dirty="0"/>
              <a:t>Μεγάλη τιμή υποδηλώνει γρήγορη εξόφληση</a:t>
            </a:r>
          </a:p>
          <a:p>
            <a:pPr lvl="2">
              <a:spcBef>
                <a:spcPts val="0"/>
              </a:spcBef>
            </a:pPr>
            <a:r>
              <a:rPr lang="el-GR" sz="2000" dirty="0"/>
              <a:t>Διαιρώντας τις 365 ημέρες του χρόνου με την τιμή του δείκτη προκύπτει το μέσο διάστημα αξιοποίησης κεφαλαίου</a:t>
            </a:r>
          </a:p>
          <a:p>
            <a:pPr lvl="2"/>
            <a:endParaRPr lang="el-GR" sz="2000" dirty="0"/>
          </a:p>
          <a:p>
            <a:pPr lvl="2"/>
            <a:endParaRPr lang="el-GR" sz="2000" dirty="0"/>
          </a:p>
        </p:txBody>
      </p:sp>
      <p:sp>
        <p:nvSpPr>
          <p:cNvPr id="4" name="3 - Θέση αριθμού διαφάνειας"/>
          <p:cNvSpPr>
            <a:spLocks noGrp="1"/>
          </p:cNvSpPr>
          <p:nvPr>
            <p:ph type="sldNum" sz="quarter" idx="12"/>
          </p:nvPr>
        </p:nvSpPr>
        <p:spPr/>
        <p:txBody>
          <a:bodyPr>
            <a:normAutofit fontScale="85000" lnSpcReduction="20000"/>
          </a:bodyPr>
          <a:lstStyle/>
          <a:p>
            <a:fld id="{BEB7F41A-2E03-4BDD-949B-B1838DB893B3}" type="slidenum">
              <a:rPr lang="en-US" smtClean="0"/>
              <a:pPr/>
              <a:t>28</a:t>
            </a:fld>
            <a:endParaRPr lang="en-US"/>
          </a:p>
        </p:txBody>
      </p:sp>
    </p:spTree>
    <p:extLst>
      <p:ext uri="{BB962C8B-B14F-4D97-AF65-F5344CB8AC3E}">
        <p14:creationId xmlns:p14="http://schemas.microsoft.com/office/powerpoint/2010/main" xmlns="" val="20876853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2800" dirty="0"/>
              <a:t>Δείκτες αποδοτικότητας</a:t>
            </a:r>
          </a:p>
        </p:txBody>
      </p:sp>
      <p:sp>
        <p:nvSpPr>
          <p:cNvPr id="3" name="Content Placeholder 2"/>
          <p:cNvSpPr>
            <a:spLocks noGrp="1"/>
          </p:cNvSpPr>
          <p:nvPr>
            <p:ph idx="1"/>
          </p:nvPr>
        </p:nvSpPr>
        <p:spPr>
          <a:xfrm>
            <a:off x="323528" y="1484785"/>
            <a:ext cx="8712968" cy="4674716"/>
          </a:xfrm>
        </p:spPr>
        <p:txBody>
          <a:bodyPr>
            <a:noAutofit/>
          </a:bodyPr>
          <a:lstStyle/>
          <a:p>
            <a:r>
              <a:rPr lang="el-GR" sz="2000" dirty="0">
                <a:latin typeface="Calibri" panose="020F0502020204030204" pitchFamily="34" charset="0"/>
              </a:rPr>
              <a:t>Δείχνουν την ικανότητα πραγματοποίησης κερδών</a:t>
            </a:r>
          </a:p>
          <a:p>
            <a:pPr lvl="1">
              <a:spcBef>
                <a:spcPts val="300"/>
              </a:spcBef>
            </a:pPr>
            <a:r>
              <a:rPr lang="el-GR" sz="2000" b="1" dirty="0">
                <a:latin typeface="Calibri" panose="020F0502020204030204" pitchFamily="34" charset="0"/>
              </a:rPr>
              <a:t>Περιθώριο μικτού κέρδους =</a:t>
            </a:r>
            <a:r>
              <a:rPr lang="el-GR" sz="2000" dirty="0">
                <a:latin typeface="Calibri" panose="020F0502020204030204" pitchFamily="34" charset="0"/>
              </a:rPr>
              <a:t> Μικτά κέρδη εκμετάλλευσης / Πωλήσεις</a:t>
            </a:r>
          </a:p>
          <a:p>
            <a:pPr lvl="2">
              <a:spcBef>
                <a:spcPts val="0"/>
              </a:spcBef>
            </a:pPr>
            <a:r>
              <a:rPr lang="el-GR" sz="2000" dirty="0">
                <a:latin typeface="Calibri" panose="020F0502020204030204" pitchFamily="34" charset="0"/>
              </a:rPr>
              <a:t>Βασικός δείκτης λειτουργικής αποτελεσματικότητας: η ικανότητα να ελέγχει το κόστος λειτουργίας η/και να επιτυγχάνει συμφέρουσες τιμές για τα προϊόντα της </a:t>
            </a:r>
          </a:p>
          <a:p>
            <a:pPr lvl="2">
              <a:spcBef>
                <a:spcPts val="0"/>
              </a:spcBef>
            </a:pPr>
            <a:r>
              <a:rPr lang="el-GR" sz="2000" dirty="0">
                <a:latin typeface="Calibri" panose="020F0502020204030204" pitchFamily="34" charset="0"/>
              </a:rPr>
              <a:t>Υψηλή τιμή: σε σχετικούς όρους μια επιχείρηση, επιτυγχάνει καλές αποδόσεις για τα προϊόντα της (αγοράζει «φθηνά και πουλάει ακριβά») </a:t>
            </a:r>
          </a:p>
          <a:p>
            <a:pPr lvl="2">
              <a:spcBef>
                <a:spcPts val="0"/>
              </a:spcBef>
            </a:pPr>
            <a:r>
              <a:rPr lang="el-GR" sz="2000" dirty="0">
                <a:latin typeface="Calibri" panose="020F0502020204030204" pitchFamily="34" charset="0"/>
              </a:rPr>
              <a:t>Χαμηλή τιμή: μικρό περιθώριο, άρα μπορεί να αντισταθμιστεί μόνο με μεγάλο όγκο πωλήσεων</a:t>
            </a:r>
          </a:p>
          <a:p>
            <a:pPr lvl="2">
              <a:spcBef>
                <a:spcPts val="0"/>
              </a:spcBef>
            </a:pPr>
            <a:r>
              <a:rPr lang="el-GR" sz="2000" dirty="0">
                <a:latin typeface="Calibri" panose="020F0502020204030204" pitchFamily="34" charset="0"/>
              </a:rPr>
              <a:t>Δείχνει το περιθώριο για δαπάνες διοίκησης, διαφήμισης, εξυπηρέτησης τόκων, έρευνας &amp; ανάπτυξης </a:t>
            </a:r>
          </a:p>
          <a:p>
            <a:pPr lvl="1"/>
            <a:r>
              <a:rPr lang="el-GR" sz="2000" b="1" dirty="0">
                <a:latin typeface="Calibri" panose="020F0502020204030204" pitchFamily="34" charset="0"/>
              </a:rPr>
              <a:t>Περιθώριο καθαρού κέρδους = </a:t>
            </a:r>
            <a:r>
              <a:rPr lang="el-GR" sz="2000" dirty="0">
                <a:latin typeface="Calibri" panose="020F0502020204030204" pitchFamily="34" charset="0"/>
              </a:rPr>
              <a:t>Καθαρά κέρδη εκμετάλλευσης / Πωλήσεις</a:t>
            </a:r>
          </a:p>
          <a:p>
            <a:pPr lvl="2">
              <a:spcBef>
                <a:spcPts val="0"/>
              </a:spcBef>
            </a:pPr>
            <a:r>
              <a:rPr lang="el-GR" sz="2000" dirty="0">
                <a:latin typeface="Calibri" panose="020F0502020204030204" pitchFamily="34" charset="0"/>
              </a:rPr>
              <a:t>Δείχνει το κέρδος που αποφέρει κάθε μονάδα προϊόντος      </a:t>
            </a:r>
            <a:r>
              <a:rPr lang="el-GR" sz="2000" dirty="0">
                <a:latin typeface="Calibri" panose="020F0502020204030204" pitchFamily="34" charset="0"/>
                <a:sym typeface="Wingdings" pitchFamily="2" charset="2"/>
              </a:rPr>
              <a:t> τις επιπτώσεις αύξησης των πωλήσεων στην κερδοφορία</a:t>
            </a:r>
            <a:endParaRPr lang="el-GR" sz="2000" dirty="0">
              <a:latin typeface="Calibri" panose="020F0502020204030204" pitchFamily="34" charset="0"/>
            </a:endParaRPr>
          </a:p>
          <a:p>
            <a:pPr lvl="1"/>
            <a:endParaRPr lang="el-GR" sz="2000" dirty="0">
              <a:latin typeface="Calibri" panose="020F0502020204030204" pitchFamily="34" charset="0"/>
            </a:endParaRPr>
          </a:p>
          <a:p>
            <a:pPr lvl="1"/>
            <a:endParaRPr lang="el-GR" sz="2000" dirty="0">
              <a:latin typeface="Calibri" panose="020F0502020204030204" pitchFamily="34" charset="0"/>
            </a:endParaRPr>
          </a:p>
        </p:txBody>
      </p:sp>
      <p:sp>
        <p:nvSpPr>
          <p:cNvPr id="4" name="3 - Θέση αριθμού διαφάνειας"/>
          <p:cNvSpPr>
            <a:spLocks noGrp="1"/>
          </p:cNvSpPr>
          <p:nvPr>
            <p:ph type="sldNum" sz="quarter" idx="12"/>
          </p:nvPr>
        </p:nvSpPr>
        <p:spPr/>
        <p:txBody>
          <a:bodyPr>
            <a:normAutofit fontScale="85000" lnSpcReduction="20000"/>
          </a:bodyPr>
          <a:lstStyle/>
          <a:p>
            <a:fld id="{BEB7F41A-2E03-4BDD-949B-B1838DB893B3}" type="slidenum">
              <a:rPr lang="en-US" smtClean="0"/>
              <a:pPr/>
              <a:t>29</a:t>
            </a:fld>
            <a:endParaRPr lang="en-US"/>
          </a:p>
        </p:txBody>
      </p:sp>
    </p:spTree>
    <p:extLst>
      <p:ext uri="{BB962C8B-B14F-4D97-AF65-F5344CB8AC3E}">
        <p14:creationId xmlns:p14="http://schemas.microsoft.com/office/powerpoint/2010/main" xmlns="" val="28946576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2800" dirty="0">
                <a:cs typeface="Calibri"/>
              </a:rPr>
              <a:t>Σ</a:t>
            </a:r>
            <a:r>
              <a:rPr lang="el-GR" sz="2800" spc="-30" dirty="0">
                <a:cs typeface="Calibri"/>
              </a:rPr>
              <a:t>χ</a:t>
            </a:r>
            <a:r>
              <a:rPr lang="el-GR" sz="2800" spc="-40" dirty="0">
                <a:cs typeface="Calibri"/>
              </a:rPr>
              <a:t>έ</a:t>
            </a:r>
            <a:r>
              <a:rPr lang="el-GR" sz="2800" dirty="0">
                <a:cs typeface="Calibri"/>
              </a:rPr>
              <a:t>διο</a:t>
            </a:r>
            <a:r>
              <a:rPr lang="el-GR" sz="2800" spc="-10" dirty="0">
                <a:cs typeface="Calibri"/>
              </a:rPr>
              <a:t> </a:t>
            </a:r>
            <a:r>
              <a:rPr lang="el-GR" sz="2800" spc="-5" dirty="0">
                <a:cs typeface="Calibri"/>
              </a:rPr>
              <a:t>χ</a:t>
            </a:r>
            <a:r>
              <a:rPr lang="el-GR" sz="2800" dirty="0">
                <a:cs typeface="Calibri"/>
              </a:rPr>
              <a:t>ρ</a:t>
            </a:r>
            <a:r>
              <a:rPr lang="el-GR" sz="2800" spc="-5" dirty="0">
                <a:cs typeface="Calibri"/>
              </a:rPr>
              <a:t>η</a:t>
            </a:r>
            <a:r>
              <a:rPr lang="el-GR" sz="2800" spc="-15" dirty="0">
                <a:cs typeface="Calibri"/>
              </a:rPr>
              <a:t>μ</a:t>
            </a:r>
            <a:r>
              <a:rPr lang="el-GR" sz="2800" spc="-5" dirty="0">
                <a:cs typeface="Calibri"/>
              </a:rPr>
              <a:t>α</a:t>
            </a:r>
            <a:r>
              <a:rPr lang="el-GR" sz="2800" spc="-30" dirty="0">
                <a:cs typeface="Calibri"/>
              </a:rPr>
              <a:t>τ</a:t>
            </a:r>
            <a:r>
              <a:rPr lang="el-GR" sz="2800" spc="-5" dirty="0">
                <a:cs typeface="Calibri"/>
              </a:rPr>
              <a:t>ο</a:t>
            </a:r>
            <a:r>
              <a:rPr lang="el-GR" sz="2800" dirty="0">
                <a:cs typeface="Calibri"/>
              </a:rPr>
              <a:t>δ</a:t>
            </a:r>
            <a:r>
              <a:rPr lang="el-GR" sz="2800" spc="-5" dirty="0">
                <a:cs typeface="Calibri"/>
              </a:rPr>
              <a:t>ότηση</a:t>
            </a:r>
            <a:r>
              <a:rPr lang="el-GR" sz="2800" dirty="0">
                <a:cs typeface="Calibri"/>
              </a:rPr>
              <a:t>ς</a:t>
            </a:r>
            <a:r>
              <a:rPr lang="el-GR" sz="2800" spc="40" dirty="0">
                <a:cs typeface="Calibri"/>
              </a:rPr>
              <a:t> </a:t>
            </a:r>
            <a:r>
              <a:rPr lang="el-GR" sz="2800" spc="-75" dirty="0">
                <a:cs typeface="Calibri"/>
              </a:rPr>
              <a:t>κ</a:t>
            </a:r>
            <a:r>
              <a:rPr lang="el-GR" sz="2800" spc="-5" dirty="0">
                <a:cs typeface="Calibri"/>
              </a:rPr>
              <a:t>α</a:t>
            </a:r>
            <a:r>
              <a:rPr lang="el-GR" sz="2800" dirty="0">
                <a:cs typeface="Calibri"/>
              </a:rPr>
              <a:t>ι </a:t>
            </a:r>
            <a:r>
              <a:rPr lang="el-GR" sz="2800" spc="-5" dirty="0">
                <a:cs typeface="Calibri"/>
              </a:rPr>
              <a:t>χ</a:t>
            </a:r>
            <a:r>
              <a:rPr lang="el-GR" sz="2800" dirty="0">
                <a:cs typeface="Calibri"/>
              </a:rPr>
              <a:t>ρ</a:t>
            </a:r>
            <a:r>
              <a:rPr lang="el-GR" sz="2800" spc="-5" dirty="0">
                <a:cs typeface="Calibri"/>
              </a:rPr>
              <a:t>η</a:t>
            </a:r>
            <a:r>
              <a:rPr lang="el-GR" sz="2800" spc="-15" dirty="0">
                <a:cs typeface="Calibri"/>
              </a:rPr>
              <a:t>μ</a:t>
            </a:r>
            <a:r>
              <a:rPr lang="el-GR" sz="2800" spc="-5" dirty="0">
                <a:cs typeface="Calibri"/>
              </a:rPr>
              <a:t>α</a:t>
            </a:r>
            <a:r>
              <a:rPr lang="el-GR" sz="2800" spc="-30" dirty="0">
                <a:cs typeface="Calibri"/>
              </a:rPr>
              <a:t>τ</a:t>
            </a:r>
            <a:r>
              <a:rPr lang="el-GR" sz="2800" spc="-5" dirty="0">
                <a:cs typeface="Calibri"/>
              </a:rPr>
              <a:t>οο</a:t>
            </a:r>
            <a:r>
              <a:rPr lang="el-GR" sz="2800" dirty="0">
                <a:cs typeface="Calibri"/>
              </a:rPr>
              <a:t>ι</a:t>
            </a:r>
            <a:r>
              <a:rPr lang="el-GR" sz="2800" spc="-75" dirty="0">
                <a:cs typeface="Calibri"/>
              </a:rPr>
              <a:t>κ</a:t>
            </a:r>
            <a:r>
              <a:rPr lang="el-GR" sz="2800" spc="-5" dirty="0">
                <a:cs typeface="Calibri"/>
              </a:rPr>
              <a:t>ο</a:t>
            </a:r>
            <a:r>
              <a:rPr lang="el-GR" sz="2800" dirty="0">
                <a:cs typeface="Calibri"/>
              </a:rPr>
              <a:t>ν</a:t>
            </a:r>
            <a:r>
              <a:rPr lang="el-GR" sz="2800" spc="-5" dirty="0">
                <a:cs typeface="Calibri"/>
              </a:rPr>
              <a:t>ο</a:t>
            </a:r>
            <a:r>
              <a:rPr lang="el-GR" sz="2800" dirty="0">
                <a:cs typeface="Calibri"/>
              </a:rPr>
              <a:t>μι</a:t>
            </a:r>
            <a:r>
              <a:rPr lang="el-GR" sz="2800" spc="-75" dirty="0">
                <a:cs typeface="Calibri"/>
              </a:rPr>
              <a:t>κ</a:t>
            </a:r>
            <a:r>
              <a:rPr lang="el-GR" sz="2800" dirty="0">
                <a:cs typeface="Calibri"/>
              </a:rPr>
              <a:t>ό</a:t>
            </a:r>
            <a:r>
              <a:rPr lang="el-GR" sz="2800" spc="15" dirty="0">
                <a:cs typeface="Calibri"/>
              </a:rPr>
              <a:t> </a:t>
            </a:r>
            <a:r>
              <a:rPr lang="el-GR" sz="2800" spc="5" dirty="0">
                <a:cs typeface="Calibri"/>
              </a:rPr>
              <a:t>π</a:t>
            </a:r>
            <a:r>
              <a:rPr lang="el-GR" sz="2800" spc="-35" dirty="0">
                <a:cs typeface="Calibri"/>
              </a:rPr>
              <a:t>λ</a:t>
            </a:r>
            <a:r>
              <a:rPr lang="el-GR" sz="2800" spc="-5" dirty="0">
                <a:cs typeface="Calibri"/>
              </a:rPr>
              <a:t>ά</a:t>
            </a:r>
            <a:r>
              <a:rPr lang="el-GR" sz="2800" dirty="0">
                <a:cs typeface="Calibri"/>
              </a:rPr>
              <a:t>ν</a:t>
            </a:r>
            <a:r>
              <a:rPr lang="el-GR" sz="2800" spc="-5" dirty="0">
                <a:cs typeface="Calibri"/>
              </a:rPr>
              <a:t>ο</a:t>
            </a:r>
            <a:endParaRPr lang="el-GR" sz="2800" dirty="0"/>
          </a:p>
        </p:txBody>
      </p:sp>
      <p:sp>
        <p:nvSpPr>
          <p:cNvPr id="3" name="Slide Number Placeholder 2"/>
          <p:cNvSpPr>
            <a:spLocks noGrp="1"/>
          </p:cNvSpPr>
          <p:nvPr>
            <p:ph type="sldNum" sz="quarter" idx="12"/>
          </p:nvPr>
        </p:nvSpPr>
        <p:spPr/>
        <p:txBody>
          <a:bodyPr>
            <a:normAutofit fontScale="85000" lnSpcReduction="20000"/>
          </a:bodyPr>
          <a:lstStyle/>
          <a:p>
            <a:fld id="{BEB7F41A-2E03-4BDD-949B-B1838DB893B3}" type="slidenum">
              <a:rPr lang="en-US" smtClean="0"/>
              <a:pPr/>
              <a:t>3</a:t>
            </a:fld>
            <a:endParaRPr lang="en-US"/>
          </a:p>
        </p:txBody>
      </p:sp>
      <p:sp>
        <p:nvSpPr>
          <p:cNvPr id="9" name="Content Placeholder 8"/>
          <p:cNvSpPr>
            <a:spLocks noGrp="1"/>
          </p:cNvSpPr>
          <p:nvPr>
            <p:ph sz="quarter" idx="1"/>
          </p:nvPr>
        </p:nvSpPr>
        <p:spPr/>
        <p:txBody>
          <a:bodyPr>
            <a:normAutofit/>
          </a:bodyPr>
          <a:lstStyle/>
          <a:p>
            <a:r>
              <a:rPr lang="el-GR" sz="2000" dirty="0">
                <a:cs typeface="Arial"/>
              </a:rPr>
              <a:t>12μηνη ανάλυση αποτελεσμάτων</a:t>
            </a:r>
          </a:p>
          <a:p>
            <a:r>
              <a:rPr lang="el-GR" sz="2000" dirty="0">
                <a:cs typeface="Arial"/>
              </a:rPr>
              <a:t>3ετής ανάλυση αποτελεσμάτων (προαιρετικό)</a:t>
            </a:r>
          </a:p>
          <a:p>
            <a:r>
              <a:rPr lang="el-GR" sz="2000" dirty="0">
                <a:cs typeface="Arial"/>
              </a:rPr>
              <a:t>Ανάλυση ταμειακών ροών </a:t>
            </a:r>
          </a:p>
          <a:p>
            <a:r>
              <a:rPr lang="el-GR" sz="2000" dirty="0">
                <a:cs typeface="Arial"/>
              </a:rPr>
              <a:t>3ετής ανάλυση ταμειακών ροών (προαιρετικό)</a:t>
            </a:r>
          </a:p>
          <a:p>
            <a:r>
              <a:rPr lang="el-GR" sz="2000" dirty="0">
                <a:cs typeface="Arial"/>
              </a:rPr>
              <a:t>Ισολογισμός</a:t>
            </a:r>
          </a:p>
          <a:p>
            <a:r>
              <a:rPr lang="el-GR" sz="2000" dirty="0">
                <a:cs typeface="Arial"/>
              </a:rPr>
              <a:t>Ανάλυση νεκρού σημείου</a:t>
            </a:r>
          </a:p>
          <a:p>
            <a:r>
              <a:rPr lang="el-GR" sz="2000" dirty="0">
                <a:cs typeface="Arial"/>
              </a:rPr>
              <a:t>Χρήση επενδυμένων ή δανειακών κεφαλαίων</a:t>
            </a:r>
          </a:p>
          <a:p>
            <a:endParaRPr lang="el-GR" sz="2000" dirty="0">
              <a:cs typeface="Arial"/>
            </a:endParaRPr>
          </a:p>
          <a:p>
            <a:pPr marL="365760" lvl="1" indent="0">
              <a:buNone/>
            </a:pPr>
            <a:r>
              <a:rPr lang="el-GR" sz="2000" dirty="0">
                <a:cs typeface="Arial"/>
              </a:rPr>
              <a:t>=&gt; Αξιολόγηση </a:t>
            </a:r>
            <a:r>
              <a:rPr lang="el-GR" sz="2000" dirty="0" err="1">
                <a:cs typeface="Arial"/>
              </a:rPr>
              <a:t>ρεαλιστικότητας</a:t>
            </a:r>
            <a:r>
              <a:rPr lang="el-GR" sz="2000" dirty="0">
                <a:cs typeface="Arial"/>
              </a:rPr>
              <a:t> προβλέψεων</a:t>
            </a:r>
          </a:p>
          <a:p>
            <a:endParaRPr lang="el-GR" sz="2000" dirty="0"/>
          </a:p>
        </p:txBody>
      </p:sp>
    </p:spTree>
    <p:extLst>
      <p:ext uri="{BB962C8B-B14F-4D97-AF65-F5344CB8AC3E}">
        <p14:creationId xmlns:p14="http://schemas.microsoft.com/office/powerpoint/2010/main" xmlns="" val="2855433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2800" dirty="0"/>
              <a:t>Δείκτες αποδοτικότητας</a:t>
            </a:r>
          </a:p>
        </p:txBody>
      </p:sp>
      <p:sp>
        <p:nvSpPr>
          <p:cNvPr id="3" name="Content Placeholder 2"/>
          <p:cNvSpPr>
            <a:spLocks noGrp="1"/>
          </p:cNvSpPr>
          <p:nvPr>
            <p:ph idx="1"/>
          </p:nvPr>
        </p:nvSpPr>
        <p:spPr>
          <a:xfrm>
            <a:off x="381000" y="1447800"/>
            <a:ext cx="8568951" cy="4674716"/>
          </a:xfrm>
        </p:spPr>
        <p:txBody>
          <a:bodyPr>
            <a:normAutofit/>
          </a:bodyPr>
          <a:lstStyle/>
          <a:p>
            <a:pPr lvl="1"/>
            <a:r>
              <a:rPr lang="el-GR" sz="2000" b="1" dirty="0">
                <a:latin typeface="Sitka Subheading" panose="02000505000000020004" pitchFamily="2" charset="0"/>
              </a:rPr>
              <a:t>Αποδοτικότητα συνολικών κεφαλαίων (</a:t>
            </a:r>
            <a:r>
              <a:rPr lang="en-US" sz="2000" b="1" dirty="0">
                <a:latin typeface="Sitka Subheading" panose="02000505000000020004" pitchFamily="2" charset="0"/>
              </a:rPr>
              <a:t>Return on Assets – </a:t>
            </a:r>
            <a:r>
              <a:rPr lang="en-US" sz="2000" b="1" dirty="0" err="1">
                <a:latin typeface="Sitka Subheading" panose="02000505000000020004" pitchFamily="2" charset="0"/>
              </a:rPr>
              <a:t>RoA</a:t>
            </a:r>
            <a:r>
              <a:rPr lang="en-US" sz="2000" b="1" dirty="0">
                <a:latin typeface="Sitka Subheading" panose="02000505000000020004" pitchFamily="2" charset="0"/>
              </a:rPr>
              <a:t>)</a:t>
            </a:r>
            <a:r>
              <a:rPr lang="el-GR" sz="2000" b="1" dirty="0">
                <a:latin typeface="Sitka Subheading" panose="02000505000000020004" pitchFamily="2" charset="0"/>
              </a:rPr>
              <a:t>= </a:t>
            </a:r>
          </a:p>
          <a:p>
            <a:pPr lvl="1">
              <a:spcBef>
                <a:spcPts val="0"/>
              </a:spcBef>
              <a:buNone/>
            </a:pPr>
            <a:r>
              <a:rPr lang="el-GR" sz="2000" dirty="0">
                <a:latin typeface="Sitka Subheading" panose="02000505000000020004" pitchFamily="2" charset="0"/>
              </a:rPr>
              <a:t>	Καθαρά κέρδη/ Ενεργητικό</a:t>
            </a:r>
          </a:p>
          <a:p>
            <a:pPr lvl="2">
              <a:spcBef>
                <a:spcPts val="0"/>
              </a:spcBef>
            </a:pPr>
            <a:r>
              <a:rPr lang="en-US" sz="2000" dirty="0">
                <a:latin typeface="Sitka Subheading" panose="02000505000000020004" pitchFamily="2" charset="0"/>
              </a:rPr>
              <a:t>% </a:t>
            </a:r>
            <a:r>
              <a:rPr lang="el-GR" sz="2000" dirty="0">
                <a:latin typeface="Sitka Subheading" panose="02000505000000020004" pitchFamily="2" charset="0"/>
              </a:rPr>
              <a:t>κέρδους από κάθε </a:t>
            </a:r>
            <a:r>
              <a:rPr lang="el-GR" sz="2000" dirty="0" err="1">
                <a:latin typeface="Sitka Subheading" panose="02000505000000020004" pitchFamily="2" charset="0"/>
              </a:rPr>
              <a:t>επενδεδυμένη</a:t>
            </a:r>
            <a:r>
              <a:rPr lang="el-GR" sz="2000" dirty="0">
                <a:latin typeface="Sitka Subheading" panose="02000505000000020004" pitchFamily="2" charset="0"/>
              </a:rPr>
              <a:t> χρηματική μονάδα.</a:t>
            </a:r>
          </a:p>
          <a:p>
            <a:pPr lvl="2">
              <a:spcBef>
                <a:spcPts val="0"/>
              </a:spcBef>
            </a:pPr>
            <a:r>
              <a:rPr lang="el-GR" sz="2000" dirty="0">
                <a:latin typeface="Sitka Subheading" panose="02000505000000020004" pitchFamily="2" charset="0"/>
              </a:rPr>
              <a:t>Εναλλακτικά: Καθαρά κέρδη + τόκοι / Ενεργητικό</a:t>
            </a:r>
          </a:p>
          <a:p>
            <a:pPr lvl="1"/>
            <a:r>
              <a:rPr lang="el-GR" sz="2000" b="1" dirty="0">
                <a:latin typeface="Sitka Subheading" panose="02000505000000020004" pitchFamily="2" charset="0"/>
              </a:rPr>
              <a:t>Αποδοτικότητα ιδίων κεφαλαίων (</a:t>
            </a:r>
            <a:r>
              <a:rPr lang="en-US" sz="2000" b="1" dirty="0">
                <a:latin typeface="Sitka Subheading" panose="02000505000000020004" pitchFamily="2" charset="0"/>
              </a:rPr>
              <a:t>Return on Equity – </a:t>
            </a:r>
            <a:r>
              <a:rPr lang="en-US" sz="2000" b="1" dirty="0" err="1">
                <a:latin typeface="Sitka Subheading" panose="02000505000000020004" pitchFamily="2" charset="0"/>
              </a:rPr>
              <a:t>RoE</a:t>
            </a:r>
            <a:r>
              <a:rPr lang="en-US" sz="2000" b="1" dirty="0">
                <a:latin typeface="Sitka Subheading" panose="02000505000000020004" pitchFamily="2" charset="0"/>
              </a:rPr>
              <a:t>)</a:t>
            </a:r>
            <a:r>
              <a:rPr lang="el-GR" sz="2000" b="1" dirty="0">
                <a:latin typeface="Sitka Subheading" panose="02000505000000020004" pitchFamily="2" charset="0"/>
              </a:rPr>
              <a:t>=</a:t>
            </a:r>
          </a:p>
          <a:p>
            <a:pPr lvl="1">
              <a:spcBef>
                <a:spcPts val="0"/>
              </a:spcBef>
              <a:buNone/>
            </a:pPr>
            <a:r>
              <a:rPr lang="el-GR" sz="2000" b="1" dirty="0">
                <a:latin typeface="Sitka Subheading" panose="02000505000000020004" pitchFamily="2" charset="0"/>
              </a:rPr>
              <a:t>	</a:t>
            </a:r>
            <a:r>
              <a:rPr lang="el-GR" sz="2000" dirty="0">
                <a:latin typeface="Sitka Subheading" panose="02000505000000020004" pitchFamily="2" charset="0"/>
              </a:rPr>
              <a:t>Καθαρά κέρδη εκμετάλλευσης / Ίδια κεφάλαια</a:t>
            </a:r>
          </a:p>
          <a:p>
            <a:pPr lvl="2">
              <a:spcBef>
                <a:spcPts val="0"/>
              </a:spcBef>
            </a:pPr>
            <a:r>
              <a:rPr lang="el-GR" sz="2000" dirty="0">
                <a:latin typeface="Sitka Subheading" panose="02000505000000020004" pitchFamily="2" charset="0"/>
              </a:rPr>
              <a:t>Η αποδοτικότητα από την πλευρά του ιδιώτη επενδυτή, η απόδοση των ίδιων κεφαλαίων</a:t>
            </a:r>
          </a:p>
          <a:p>
            <a:pPr lvl="1"/>
            <a:endParaRPr lang="el-GR" sz="2000" dirty="0">
              <a:latin typeface="Sitka Subheading" panose="02000505000000020004" pitchFamily="2" charset="0"/>
            </a:endParaRPr>
          </a:p>
        </p:txBody>
      </p:sp>
      <p:sp>
        <p:nvSpPr>
          <p:cNvPr id="4" name="3 - Θέση αριθμού διαφάνειας"/>
          <p:cNvSpPr>
            <a:spLocks noGrp="1"/>
          </p:cNvSpPr>
          <p:nvPr>
            <p:ph type="sldNum" sz="quarter" idx="12"/>
          </p:nvPr>
        </p:nvSpPr>
        <p:spPr/>
        <p:txBody>
          <a:bodyPr>
            <a:normAutofit fontScale="85000" lnSpcReduction="20000"/>
          </a:bodyPr>
          <a:lstStyle/>
          <a:p>
            <a:fld id="{BEB7F41A-2E03-4BDD-949B-B1838DB893B3}" type="slidenum">
              <a:rPr lang="en-US" smtClean="0"/>
              <a:pPr/>
              <a:t>30</a:t>
            </a:fld>
            <a:endParaRPr lang="en-US"/>
          </a:p>
        </p:txBody>
      </p:sp>
    </p:spTree>
    <p:extLst>
      <p:ext uri="{BB962C8B-B14F-4D97-AF65-F5344CB8AC3E}">
        <p14:creationId xmlns:p14="http://schemas.microsoft.com/office/powerpoint/2010/main" xmlns="" val="244069317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2800" dirty="0"/>
              <a:t>Άσκηση</a:t>
            </a:r>
          </a:p>
        </p:txBody>
      </p:sp>
      <p:pic>
        <p:nvPicPr>
          <p:cNvPr id="4098" name="Picture 2"/>
          <p:cNvPicPr>
            <a:picLocks noChangeAspect="1" noChangeArrowheads="1"/>
          </p:cNvPicPr>
          <p:nvPr/>
        </p:nvPicPr>
        <p:blipFill>
          <a:blip r:embed="rId3" cstate="print"/>
          <a:srcRect/>
          <a:stretch>
            <a:fillRect/>
          </a:stretch>
        </p:blipFill>
        <p:spPr bwMode="auto">
          <a:xfrm>
            <a:off x="661620" y="1484784"/>
            <a:ext cx="7546118" cy="3168352"/>
          </a:xfrm>
          <a:prstGeom prst="rect">
            <a:avLst/>
          </a:prstGeom>
          <a:noFill/>
          <a:ln w="9525">
            <a:noFill/>
            <a:miter lim="800000"/>
            <a:headEnd/>
            <a:tailEnd/>
          </a:ln>
          <a:effectLst/>
        </p:spPr>
      </p:pic>
      <p:pic>
        <p:nvPicPr>
          <p:cNvPr id="4100" name="Picture 4"/>
          <p:cNvPicPr>
            <a:picLocks noChangeAspect="1" noChangeArrowheads="1"/>
          </p:cNvPicPr>
          <p:nvPr/>
        </p:nvPicPr>
        <p:blipFill>
          <a:blip r:embed="rId4" cstate="print"/>
          <a:srcRect/>
          <a:stretch>
            <a:fillRect/>
          </a:stretch>
        </p:blipFill>
        <p:spPr bwMode="auto">
          <a:xfrm>
            <a:off x="2046716" y="4273525"/>
            <a:ext cx="7565844" cy="2683867"/>
          </a:xfrm>
          <a:prstGeom prst="rect">
            <a:avLst/>
          </a:prstGeom>
          <a:noFill/>
          <a:ln w="9525">
            <a:noFill/>
            <a:miter lim="800000"/>
            <a:headEnd/>
            <a:tailEnd/>
          </a:ln>
          <a:effectLst/>
        </p:spPr>
      </p:pic>
      <p:sp>
        <p:nvSpPr>
          <p:cNvPr id="5" name="4 - Θέση αριθμού διαφάνειας"/>
          <p:cNvSpPr>
            <a:spLocks noGrp="1"/>
          </p:cNvSpPr>
          <p:nvPr>
            <p:ph type="sldNum" sz="quarter" idx="12"/>
          </p:nvPr>
        </p:nvSpPr>
        <p:spPr/>
        <p:txBody>
          <a:bodyPr>
            <a:normAutofit fontScale="85000" lnSpcReduction="20000"/>
          </a:bodyPr>
          <a:lstStyle/>
          <a:p>
            <a:fld id="{BEB7F41A-2E03-4BDD-949B-B1838DB893B3}" type="slidenum">
              <a:rPr lang="en-US" smtClean="0"/>
              <a:pPr/>
              <a:t>31</a:t>
            </a:fld>
            <a:endParaRPr lang="en-US"/>
          </a:p>
        </p:txBody>
      </p:sp>
    </p:spTree>
    <p:extLst>
      <p:ext uri="{BB962C8B-B14F-4D97-AF65-F5344CB8AC3E}">
        <p14:creationId xmlns:p14="http://schemas.microsoft.com/office/powerpoint/2010/main" xmlns="" val="65858429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2800" dirty="0"/>
              <a:t>Δείκτες (1)</a:t>
            </a:r>
          </a:p>
        </p:txBody>
      </p:sp>
      <p:sp>
        <p:nvSpPr>
          <p:cNvPr id="3" name="Content Placeholder 2"/>
          <p:cNvSpPr>
            <a:spLocks noGrp="1"/>
          </p:cNvSpPr>
          <p:nvPr>
            <p:ph idx="1"/>
          </p:nvPr>
        </p:nvSpPr>
        <p:spPr>
          <a:xfrm>
            <a:off x="251520" y="1562571"/>
            <a:ext cx="8892480" cy="4530725"/>
          </a:xfrm>
        </p:spPr>
        <p:txBody>
          <a:bodyPr>
            <a:normAutofit/>
          </a:bodyPr>
          <a:lstStyle/>
          <a:p>
            <a:pPr lvl="1">
              <a:buNone/>
            </a:pPr>
            <a:r>
              <a:rPr lang="el-GR" sz="2000" b="1" dirty="0"/>
              <a:t>							</a:t>
            </a:r>
            <a:r>
              <a:rPr lang="el-GR" sz="2000" b="1" u="sng" dirty="0"/>
              <a:t>2006		2005</a:t>
            </a:r>
          </a:p>
          <a:p>
            <a:pPr>
              <a:spcBef>
                <a:spcPts val="0"/>
              </a:spcBef>
            </a:pPr>
            <a:r>
              <a:rPr lang="el-GR" sz="2000" b="1" dirty="0"/>
              <a:t>Ίδια κεφάλαια/Σύνολο   =	</a:t>
            </a:r>
          </a:p>
          <a:p>
            <a:r>
              <a:rPr lang="el-GR" sz="2000" b="1" dirty="0" err="1"/>
              <a:t>Ιδια</a:t>
            </a:r>
            <a:r>
              <a:rPr lang="el-GR" sz="2000" b="1" dirty="0"/>
              <a:t> κεφάλαια/Ξένα	   =	</a:t>
            </a:r>
          </a:p>
          <a:p>
            <a:r>
              <a:rPr lang="el-GR" sz="2000" b="1" dirty="0"/>
              <a:t>Μακροπρόθεσμες/Σύνολο =</a:t>
            </a:r>
          </a:p>
          <a:p>
            <a:pPr>
              <a:buNone/>
            </a:pPr>
            <a:r>
              <a:rPr lang="el-GR" sz="2000" dirty="0"/>
              <a:t> </a:t>
            </a:r>
          </a:p>
          <a:p>
            <a:pPr>
              <a:buNone/>
            </a:pPr>
            <a:endParaRPr lang="el-GR" sz="2000" dirty="0"/>
          </a:p>
          <a:p>
            <a:pPr>
              <a:spcBef>
                <a:spcPts val="0"/>
              </a:spcBef>
            </a:pPr>
            <a:r>
              <a:rPr lang="el-GR" sz="2000" b="1" dirty="0"/>
              <a:t>Γενικής				   =	</a:t>
            </a:r>
          </a:p>
          <a:p>
            <a:r>
              <a:rPr lang="el-GR" sz="2000" b="1" dirty="0"/>
              <a:t>Ειδικής				   =	</a:t>
            </a:r>
          </a:p>
          <a:p>
            <a:pPr>
              <a:spcBef>
                <a:spcPts val="0"/>
              </a:spcBef>
              <a:buNone/>
            </a:pPr>
            <a:endParaRPr lang="el-GR" sz="2000" dirty="0"/>
          </a:p>
          <a:p>
            <a:pPr>
              <a:buNone/>
            </a:pPr>
            <a:endParaRPr lang="el-GR" sz="2000" dirty="0"/>
          </a:p>
        </p:txBody>
      </p:sp>
      <p:sp>
        <p:nvSpPr>
          <p:cNvPr id="4" name="Rectangle 3"/>
          <p:cNvSpPr/>
          <p:nvPr/>
        </p:nvSpPr>
        <p:spPr>
          <a:xfrm>
            <a:off x="585126" y="1516722"/>
            <a:ext cx="3555782" cy="400110"/>
          </a:xfrm>
          <a:prstGeom prst="rect">
            <a:avLst/>
          </a:prstGeom>
          <a:solidFill>
            <a:schemeClr val="accent2"/>
          </a:solidFill>
        </p:spPr>
        <p:txBody>
          <a:bodyPr wrap="none">
            <a:spAutoFit/>
          </a:bodyPr>
          <a:lstStyle/>
          <a:p>
            <a:r>
              <a:rPr lang="el-GR" sz="2000" b="1" dirty="0"/>
              <a:t>Διάρθρωσης κεφαλαίου</a:t>
            </a:r>
          </a:p>
        </p:txBody>
      </p:sp>
      <p:sp>
        <p:nvSpPr>
          <p:cNvPr id="5" name="Rectangle 4"/>
          <p:cNvSpPr/>
          <p:nvPr/>
        </p:nvSpPr>
        <p:spPr>
          <a:xfrm>
            <a:off x="610526" y="3352800"/>
            <a:ext cx="1986441" cy="400110"/>
          </a:xfrm>
          <a:prstGeom prst="rect">
            <a:avLst/>
          </a:prstGeom>
          <a:solidFill>
            <a:schemeClr val="accent2"/>
          </a:solidFill>
        </p:spPr>
        <p:txBody>
          <a:bodyPr wrap="none">
            <a:spAutoFit/>
          </a:bodyPr>
          <a:lstStyle/>
          <a:p>
            <a:r>
              <a:rPr lang="el-GR" sz="2000" b="1" dirty="0"/>
              <a:t>Ρευστότητας</a:t>
            </a:r>
          </a:p>
        </p:txBody>
      </p:sp>
      <p:sp>
        <p:nvSpPr>
          <p:cNvPr id="6" name="5 - Θέση αριθμού διαφάνειας"/>
          <p:cNvSpPr>
            <a:spLocks noGrp="1"/>
          </p:cNvSpPr>
          <p:nvPr>
            <p:ph type="sldNum" sz="quarter" idx="12"/>
          </p:nvPr>
        </p:nvSpPr>
        <p:spPr/>
        <p:txBody>
          <a:bodyPr>
            <a:normAutofit fontScale="85000" lnSpcReduction="20000"/>
          </a:bodyPr>
          <a:lstStyle/>
          <a:p>
            <a:fld id="{BEB7F41A-2E03-4BDD-949B-B1838DB893B3}" type="slidenum">
              <a:rPr lang="en-US" smtClean="0"/>
              <a:pPr/>
              <a:t>32</a:t>
            </a:fld>
            <a:endParaRPr lang="en-US"/>
          </a:p>
        </p:txBody>
      </p:sp>
    </p:spTree>
    <p:extLst>
      <p:ext uri="{BB962C8B-B14F-4D97-AF65-F5344CB8AC3E}">
        <p14:creationId xmlns:p14="http://schemas.microsoft.com/office/powerpoint/2010/main" xmlns="" val="179683710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2800" dirty="0"/>
              <a:t>Δείκτες (2)</a:t>
            </a:r>
          </a:p>
        </p:txBody>
      </p:sp>
      <p:sp>
        <p:nvSpPr>
          <p:cNvPr id="3" name="Content Placeholder 2"/>
          <p:cNvSpPr>
            <a:spLocks noGrp="1"/>
          </p:cNvSpPr>
          <p:nvPr>
            <p:ph idx="1"/>
          </p:nvPr>
        </p:nvSpPr>
        <p:spPr>
          <a:xfrm>
            <a:off x="395536" y="1628775"/>
            <a:ext cx="8748464" cy="4530725"/>
          </a:xfrm>
        </p:spPr>
        <p:txBody>
          <a:bodyPr>
            <a:normAutofit/>
          </a:bodyPr>
          <a:lstStyle/>
          <a:p>
            <a:pPr lvl="1">
              <a:buNone/>
            </a:pPr>
            <a:r>
              <a:rPr lang="el-GR" sz="2000" b="1" dirty="0"/>
              <a:t>							</a:t>
            </a:r>
            <a:r>
              <a:rPr lang="el-GR" sz="2000" b="1" u="sng" dirty="0"/>
              <a:t>2006		2005</a:t>
            </a:r>
          </a:p>
          <a:p>
            <a:pPr marL="360000" lvl="1" indent="-396000">
              <a:spcBef>
                <a:spcPts val="0"/>
              </a:spcBef>
              <a:buClr>
                <a:schemeClr val="bg2"/>
              </a:buClr>
              <a:buFont typeface="Wingdings" pitchFamily="2" charset="2"/>
              <a:buChar char="n"/>
            </a:pPr>
            <a:r>
              <a:rPr lang="el-GR" sz="2000" b="1" dirty="0"/>
              <a:t>Κύκλος εργασιών/Ενεργητικό   =	</a:t>
            </a:r>
          </a:p>
          <a:p>
            <a:pPr marL="360000" lvl="1" indent="-396000">
              <a:spcBef>
                <a:spcPts val="0"/>
              </a:spcBef>
              <a:buClr>
                <a:schemeClr val="bg2"/>
              </a:buClr>
              <a:buNone/>
            </a:pPr>
            <a:endParaRPr lang="el-GR" sz="2000" dirty="0"/>
          </a:p>
          <a:p>
            <a:r>
              <a:rPr lang="el-GR" sz="2000" b="1" dirty="0"/>
              <a:t>Πωλήσεις/απαιτήσεις		   =	</a:t>
            </a:r>
          </a:p>
          <a:p>
            <a:r>
              <a:rPr lang="el-GR" sz="2000" b="1" dirty="0"/>
              <a:t>Ημέρες δέσμευσης κεφαλαίου  =	</a:t>
            </a:r>
          </a:p>
          <a:p>
            <a:pPr>
              <a:buNone/>
            </a:pPr>
            <a:endParaRPr lang="el-GR" sz="2000" dirty="0"/>
          </a:p>
          <a:p>
            <a:r>
              <a:rPr lang="el-GR" sz="2000" b="1" dirty="0"/>
              <a:t>Κόστος </a:t>
            </a:r>
            <a:r>
              <a:rPr lang="el-GR" sz="2000" b="1" dirty="0" err="1"/>
              <a:t>πωλ</a:t>
            </a:r>
            <a:r>
              <a:rPr lang="el-GR" sz="2000" b="1" dirty="0"/>
              <a:t>./</a:t>
            </a:r>
            <a:r>
              <a:rPr lang="el-GR" sz="2000" b="1" dirty="0" err="1"/>
              <a:t>Βρ.Υποχρ</a:t>
            </a:r>
            <a:r>
              <a:rPr lang="el-GR" sz="2000" b="1" dirty="0"/>
              <a:t>. 	   =</a:t>
            </a:r>
          </a:p>
          <a:p>
            <a:r>
              <a:rPr lang="el-GR" sz="2000" b="1" dirty="0"/>
              <a:t>Ημέρες αξιοποίησης κεφαλαίου =  	</a:t>
            </a:r>
          </a:p>
          <a:p>
            <a:pPr>
              <a:buNone/>
            </a:pPr>
            <a:endParaRPr lang="el-GR" sz="2000" dirty="0"/>
          </a:p>
          <a:p>
            <a:pPr>
              <a:buNone/>
            </a:pPr>
            <a:endParaRPr lang="el-GR" sz="2000" dirty="0"/>
          </a:p>
        </p:txBody>
      </p:sp>
      <p:sp>
        <p:nvSpPr>
          <p:cNvPr id="4" name="Rectangle 3"/>
          <p:cNvSpPr/>
          <p:nvPr/>
        </p:nvSpPr>
        <p:spPr>
          <a:xfrm>
            <a:off x="827584" y="1556792"/>
            <a:ext cx="3256020" cy="400110"/>
          </a:xfrm>
          <a:prstGeom prst="rect">
            <a:avLst/>
          </a:prstGeom>
          <a:solidFill>
            <a:schemeClr val="accent2"/>
          </a:solidFill>
        </p:spPr>
        <p:txBody>
          <a:bodyPr wrap="none">
            <a:spAutoFit/>
          </a:bodyPr>
          <a:lstStyle/>
          <a:p>
            <a:r>
              <a:rPr lang="el-GR" sz="2000" b="1" dirty="0"/>
              <a:t>Αποτελεσματικότητας</a:t>
            </a:r>
          </a:p>
        </p:txBody>
      </p:sp>
      <p:sp>
        <p:nvSpPr>
          <p:cNvPr id="5" name="4 - Θέση αριθμού διαφάνειας"/>
          <p:cNvSpPr>
            <a:spLocks noGrp="1"/>
          </p:cNvSpPr>
          <p:nvPr>
            <p:ph type="sldNum" sz="quarter" idx="12"/>
          </p:nvPr>
        </p:nvSpPr>
        <p:spPr/>
        <p:txBody>
          <a:bodyPr>
            <a:normAutofit fontScale="85000" lnSpcReduction="20000"/>
          </a:bodyPr>
          <a:lstStyle/>
          <a:p>
            <a:fld id="{BEB7F41A-2E03-4BDD-949B-B1838DB893B3}" type="slidenum">
              <a:rPr lang="en-US" smtClean="0"/>
              <a:pPr/>
              <a:t>33</a:t>
            </a:fld>
            <a:endParaRPr lang="en-US"/>
          </a:p>
        </p:txBody>
      </p:sp>
    </p:spTree>
    <p:extLst>
      <p:ext uri="{BB962C8B-B14F-4D97-AF65-F5344CB8AC3E}">
        <p14:creationId xmlns:p14="http://schemas.microsoft.com/office/powerpoint/2010/main" xmlns="" val="37324301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2800" dirty="0">
                <a:latin typeface="Calibri" panose="020F0502020204030204" pitchFamily="34" charset="0"/>
              </a:rPr>
              <a:t>Βιβλιογραφία</a:t>
            </a:r>
            <a:endParaRPr lang="en-US" sz="2800" dirty="0">
              <a:latin typeface="Calibri" panose="020F0502020204030204" pitchFamily="34" charset="0"/>
            </a:endParaRPr>
          </a:p>
        </p:txBody>
      </p:sp>
      <p:sp>
        <p:nvSpPr>
          <p:cNvPr id="4" name="Slide Number Placeholder 3"/>
          <p:cNvSpPr>
            <a:spLocks noGrp="1"/>
          </p:cNvSpPr>
          <p:nvPr>
            <p:ph type="sldNum" sz="quarter" idx="12"/>
          </p:nvPr>
        </p:nvSpPr>
        <p:spPr/>
        <p:txBody>
          <a:bodyPr>
            <a:normAutofit fontScale="85000" lnSpcReduction="20000"/>
          </a:bodyPr>
          <a:lstStyle/>
          <a:p>
            <a:fld id="{BEB7F41A-2E03-4BDD-949B-B1838DB893B3}" type="slidenum">
              <a:rPr lang="en-US" smtClean="0"/>
              <a:pPr/>
              <a:t>34</a:t>
            </a:fld>
            <a:endParaRPr lang="en-US"/>
          </a:p>
        </p:txBody>
      </p:sp>
      <p:sp>
        <p:nvSpPr>
          <p:cNvPr id="5" name="Content Placeholder 4"/>
          <p:cNvSpPr>
            <a:spLocks noGrp="1"/>
          </p:cNvSpPr>
          <p:nvPr>
            <p:ph sz="quarter" idx="1"/>
          </p:nvPr>
        </p:nvSpPr>
        <p:spPr/>
        <p:txBody>
          <a:bodyPr>
            <a:normAutofit/>
          </a:bodyPr>
          <a:lstStyle/>
          <a:p>
            <a:r>
              <a:rPr lang="en-US" sz="2000" dirty="0">
                <a:latin typeface="Calibri" panose="020F0502020204030204" pitchFamily="34" charset="0"/>
              </a:rPr>
              <a:t>Berman K., J. Knight, J. Case, 2008, </a:t>
            </a:r>
            <a:r>
              <a:rPr lang="el-GR" sz="2000" dirty="0">
                <a:latin typeface="Calibri" panose="020F0502020204030204" pitchFamily="34" charset="0"/>
              </a:rPr>
              <a:t>«Χρηματοοικονομική Νοημοσύνη. Τι πραγματικά φανερώνουν οι αριθμοί».</a:t>
            </a:r>
          </a:p>
          <a:p>
            <a:r>
              <a:rPr lang="el-GR" sz="2000" dirty="0">
                <a:latin typeface="Calibri" panose="020F0502020204030204" pitchFamily="34" charset="0"/>
              </a:rPr>
              <a:t>Φούσκας Κ., 2016, «Αρχικός Χρηματοοικονομικός  Σχεδιασμός &amp; Χρηματοδότηση», διαλέξεις μεταπτυχιακού μαθήματος  ‘Καινοτομία και Επιχειρηματικότητα’, Πανεπιστήμιο Αιγαίου.</a:t>
            </a:r>
          </a:p>
          <a:p>
            <a:r>
              <a:rPr lang="el-GR" sz="2000" dirty="0" err="1">
                <a:latin typeface="Calibri" panose="020F0502020204030204" pitchFamily="34" charset="0"/>
              </a:rPr>
              <a:t>Διακουλάκη</a:t>
            </a:r>
            <a:r>
              <a:rPr lang="el-GR" sz="2000" dirty="0">
                <a:latin typeface="Calibri" panose="020F0502020204030204" pitchFamily="34" charset="0"/>
              </a:rPr>
              <a:t> Δ., 2016, «Χρηματοοικονομική ανάλυση», σημειώσεις μαθήματος ‘Οικονομική Ανάλυση Βιομηχανικών Αποφάσεων’, Εθνικό Μετσόβιο Πολυτεχνείο.</a:t>
            </a:r>
            <a:endParaRPr lang="en-US" sz="2000" dirty="0">
              <a:latin typeface="Calibri" panose="020F0502020204030204" pitchFamily="34" charset="0"/>
            </a:endParaRPr>
          </a:p>
        </p:txBody>
      </p:sp>
    </p:spTree>
    <p:extLst>
      <p:ext uri="{BB962C8B-B14F-4D97-AF65-F5344CB8AC3E}">
        <p14:creationId xmlns:p14="http://schemas.microsoft.com/office/powerpoint/2010/main" xmlns="" val="225224023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2800" dirty="0"/>
              <a:t>Δείκτες (3)</a:t>
            </a:r>
          </a:p>
        </p:txBody>
      </p:sp>
      <p:sp>
        <p:nvSpPr>
          <p:cNvPr id="3" name="Content Placeholder 2"/>
          <p:cNvSpPr>
            <a:spLocks noGrp="1"/>
          </p:cNvSpPr>
          <p:nvPr>
            <p:ph idx="1"/>
          </p:nvPr>
        </p:nvSpPr>
        <p:spPr>
          <a:xfrm>
            <a:off x="468312" y="1628775"/>
            <a:ext cx="8424167" cy="4530725"/>
          </a:xfrm>
        </p:spPr>
        <p:txBody>
          <a:bodyPr>
            <a:normAutofit/>
          </a:bodyPr>
          <a:lstStyle/>
          <a:p>
            <a:pPr>
              <a:spcBef>
                <a:spcPts val="0"/>
              </a:spcBef>
              <a:buNone/>
            </a:pPr>
            <a:r>
              <a:rPr lang="el-GR" sz="2000" b="1" dirty="0"/>
              <a:t>							</a:t>
            </a:r>
            <a:r>
              <a:rPr lang="el-GR" sz="2000" b="1" u="sng" dirty="0"/>
              <a:t>2006	      2005</a:t>
            </a:r>
            <a:endParaRPr lang="el-GR" sz="2000" b="1" dirty="0"/>
          </a:p>
          <a:p>
            <a:pPr>
              <a:spcBef>
                <a:spcPts val="0"/>
              </a:spcBef>
            </a:pPr>
            <a:r>
              <a:rPr lang="el-GR" sz="2000" b="1" dirty="0">
                <a:latin typeface="Verdana" pitchFamily="34" charset="0"/>
              </a:rPr>
              <a:t>Μικτά κέρδη /Πωλήσεις</a:t>
            </a:r>
            <a:r>
              <a:rPr lang="el-GR" sz="2000" b="1" dirty="0"/>
              <a:t>	   =	</a:t>
            </a:r>
          </a:p>
          <a:p>
            <a:r>
              <a:rPr lang="el-GR" sz="2000" b="1" dirty="0">
                <a:latin typeface="Verdana" pitchFamily="34" charset="0"/>
              </a:rPr>
              <a:t>Καθαρά κέρδη /Πωλήσεις </a:t>
            </a:r>
            <a:r>
              <a:rPr lang="el-GR" sz="2000" b="1" dirty="0"/>
              <a:t>	   =	</a:t>
            </a:r>
          </a:p>
          <a:p>
            <a:r>
              <a:rPr lang="el-GR" sz="2000" b="1" dirty="0">
                <a:latin typeface="Verdana" pitchFamily="34" charset="0"/>
              </a:rPr>
              <a:t>(Καθαρά κέρδη +Τόκοι)/Σύνολο</a:t>
            </a:r>
            <a:r>
              <a:rPr lang="el-GR" sz="2000" b="1" dirty="0"/>
              <a:t> =	</a:t>
            </a:r>
          </a:p>
          <a:p>
            <a:r>
              <a:rPr lang="el-GR" sz="2000" b="1" dirty="0">
                <a:latin typeface="Verdana" pitchFamily="34" charset="0"/>
              </a:rPr>
              <a:t>Καθαρά κέρδη/Ίδια</a:t>
            </a:r>
            <a:r>
              <a:rPr lang="el-GR" sz="2000" b="1" dirty="0"/>
              <a:t> 		    =	</a:t>
            </a:r>
          </a:p>
          <a:p>
            <a:endParaRPr lang="el-GR" sz="2000" b="1" dirty="0"/>
          </a:p>
          <a:p>
            <a:endParaRPr lang="el-GR" sz="2000" dirty="0"/>
          </a:p>
        </p:txBody>
      </p:sp>
      <p:sp>
        <p:nvSpPr>
          <p:cNvPr id="4" name="Rectangle 3"/>
          <p:cNvSpPr/>
          <p:nvPr/>
        </p:nvSpPr>
        <p:spPr>
          <a:xfrm>
            <a:off x="755576" y="1556792"/>
            <a:ext cx="2452916" cy="400110"/>
          </a:xfrm>
          <a:prstGeom prst="rect">
            <a:avLst/>
          </a:prstGeom>
          <a:solidFill>
            <a:schemeClr val="accent2"/>
          </a:solidFill>
        </p:spPr>
        <p:txBody>
          <a:bodyPr wrap="none">
            <a:spAutoFit/>
          </a:bodyPr>
          <a:lstStyle/>
          <a:p>
            <a:r>
              <a:rPr lang="el-GR" sz="2000" b="1" dirty="0"/>
              <a:t>Αποδοτικότητας</a:t>
            </a:r>
          </a:p>
        </p:txBody>
      </p:sp>
      <p:sp>
        <p:nvSpPr>
          <p:cNvPr id="5" name="4 - Θέση αριθμού διαφάνειας"/>
          <p:cNvSpPr>
            <a:spLocks noGrp="1"/>
          </p:cNvSpPr>
          <p:nvPr>
            <p:ph type="sldNum" sz="quarter" idx="12"/>
          </p:nvPr>
        </p:nvSpPr>
        <p:spPr/>
        <p:txBody>
          <a:bodyPr>
            <a:normAutofit fontScale="85000" lnSpcReduction="20000"/>
          </a:bodyPr>
          <a:lstStyle/>
          <a:p>
            <a:fld id="{BEB7F41A-2E03-4BDD-949B-B1838DB893B3}" type="slidenum">
              <a:rPr lang="en-US" smtClean="0"/>
              <a:pPr/>
              <a:t>35</a:t>
            </a:fld>
            <a:endParaRPr lang="en-US"/>
          </a:p>
        </p:txBody>
      </p:sp>
    </p:spTree>
    <p:extLst>
      <p:ext uri="{BB962C8B-B14F-4D97-AF65-F5344CB8AC3E}">
        <p14:creationId xmlns:p14="http://schemas.microsoft.com/office/powerpoint/2010/main" xmlns="" val="40392585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2800" dirty="0"/>
              <a:t>Οι λογιστικές καταστάσεις της επιχείρησης</a:t>
            </a:r>
            <a:endParaRPr lang="en-US" sz="2800" dirty="0"/>
          </a:p>
        </p:txBody>
      </p:sp>
      <p:sp>
        <p:nvSpPr>
          <p:cNvPr id="3" name="Content Placeholder 2"/>
          <p:cNvSpPr>
            <a:spLocks noGrp="1"/>
          </p:cNvSpPr>
          <p:nvPr>
            <p:ph idx="1"/>
          </p:nvPr>
        </p:nvSpPr>
        <p:spPr>
          <a:xfrm>
            <a:off x="323528" y="1484785"/>
            <a:ext cx="8820472" cy="4674716"/>
          </a:xfrm>
        </p:spPr>
        <p:txBody>
          <a:bodyPr>
            <a:normAutofit lnSpcReduction="10000"/>
          </a:bodyPr>
          <a:lstStyle/>
          <a:p>
            <a:r>
              <a:rPr lang="el-GR" sz="2000" dirty="0"/>
              <a:t>Ο</a:t>
            </a:r>
            <a:r>
              <a:rPr lang="el-GR" sz="2000" b="1" dirty="0">
                <a:solidFill>
                  <a:schemeClr val="accent4"/>
                </a:solidFill>
              </a:rPr>
              <a:t> </a:t>
            </a:r>
            <a:r>
              <a:rPr lang="el-GR" sz="2000" b="1" u="sng" dirty="0">
                <a:solidFill>
                  <a:srgbClr val="333300"/>
                </a:solidFill>
              </a:rPr>
              <a:t>ισολογισμός</a:t>
            </a:r>
            <a:r>
              <a:rPr lang="el-GR" sz="2000" dirty="0">
                <a:solidFill>
                  <a:schemeClr val="accent4"/>
                </a:solidFill>
              </a:rPr>
              <a:t> </a:t>
            </a:r>
            <a:r>
              <a:rPr lang="el-GR" sz="2000" dirty="0"/>
              <a:t>της επιχείρησης</a:t>
            </a:r>
          </a:p>
          <a:p>
            <a:pPr lvl="1"/>
            <a:r>
              <a:rPr lang="el-GR" sz="2000" dirty="0"/>
              <a:t>Αντανακλά το ενεργητικό, το παθητικό και την καθαρή θέση των φορέων της επιχείρησης σε μια δεδομένη χρονική στιγμή.</a:t>
            </a:r>
          </a:p>
          <a:p>
            <a:r>
              <a:rPr lang="el-GR" sz="2000" dirty="0"/>
              <a:t>Η</a:t>
            </a:r>
            <a:r>
              <a:rPr lang="el-GR" sz="2000" b="1" dirty="0">
                <a:solidFill>
                  <a:schemeClr val="accent4"/>
                </a:solidFill>
              </a:rPr>
              <a:t> </a:t>
            </a:r>
            <a:r>
              <a:rPr lang="el-GR" sz="2000" b="1" u="sng" dirty="0">
                <a:solidFill>
                  <a:srgbClr val="333300"/>
                </a:solidFill>
              </a:rPr>
              <a:t>Ανάλυση αποτελεσμάτων χρήσης</a:t>
            </a:r>
            <a:endParaRPr lang="el-GR" sz="2000" b="1" dirty="0"/>
          </a:p>
          <a:p>
            <a:pPr lvl="1"/>
            <a:r>
              <a:rPr lang="el-GR" sz="2000" dirty="0"/>
              <a:t>Μετρά αν τα προϊόντα και οι υπηρεσίες που παρέχει μια επιχείρηση αποφέρουν τελικό κέρδος. Καταγράφουν τις πωλήσεις, τις δαπάνες που σχετίζονται με τις πωλήσεις αυτές, τις δαπάνες για τη λειτουργία της επιχείρησης και το κέρδος ή τη ζημιά που προέκυψε στη διάρκεια της διαχειριστικής περιόδου (έτους).</a:t>
            </a:r>
          </a:p>
          <a:p>
            <a:r>
              <a:rPr lang="el-GR" sz="2000" b="1" u="sng" dirty="0">
                <a:solidFill>
                  <a:srgbClr val="333300"/>
                </a:solidFill>
              </a:rPr>
              <a:t>Κατάσταση ταμειακών ροών</a:t>
            </a:r>
          </a:p>
          <a:p>
            <a:pPr lvl="1"/>
            <a:r>
              <a:rPr lang="el-GR" sz="2000" dirty="0"/>
              <a:t>Αποτυπώνει τις </a:t>
            </a:r>
            <a:r>
              <a:rPr lang="el-GR" sz="2000" b="1" dirty="0"/>
              <a:t>πραγματικές</a:t>
            </a:r>
            <a:r>
              <a:rPr lang="el-GR" sz="2000" dirty="0"/>
              <a:t> ροές χρήματος, δηλαδή τα χρήματα που εισρέουν (εισροές) προς και εκρέουν (εκροές) από την επιχείρηση στη διάρκεια μιας διαχειριστικής περιόδου και το πραγματικό (μη λογιστικό) αποτέλεσμα</a:t>
            </a:r>
            <a:endParaRPr lang="el-GR" sz="2000" b="1" dirty="0"/>
          </a:p>
        </p:txBody>
      </p:sp>
      <p:sp>
        <p:nvSpPr>
          <p:cNvPr id="5" name="Slide Number Placeholder 4"/>
          <p:cNvSpPr>
            <a:spLocks noGrp="1"/>
          </p:cNvSpPr>
          <p:nvPr>
            <p:ph type="sldNum" sz="quarter" idx="12"/>
          </p:nvPr>
        </p:nvSpPr>
        <p:spPr/>
        <p:txBody>
          <a:bodyPr>
            <a:normAutofit fontScale="85000" lnSpcReduction="20000"/>
          </a:bodyPr>
          <a:lstStyle/>
          <a:p>
            <a:fld id="{BEB7F41A-2E03-4BDD-949B-B1838DB893B3}" type="slidenum">
              <a:rPr lang="en-US" smtClean="0"/>
              <a:pPr/>
              <a:t>4</a:t>
            </a:fld>
            <a:endParaRPr lang="en-US"/>
          </a:p>
        </p:txBody>
      </p:sp>
    </p:spTree>
    <p:extLst>
      <p:ext uri="{BB962C8B-B14F-4D97-AF65-F5344CB8AC3E}">
        <p14:creationId xmlns:p14="http://schemas.microsoft.com/office/powerpoint/2010/main" xmlns="" val="4058876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2800" dirty="0"/>
              <a:t>Ο Ισολογισμός</a:t>
            </a:r>
            <a:endParaRPr lang="en-US" sz="2800" dirty="0"/>
          </a:p>
        </p:txBody>
      </p:sp>
      <p:sp>
        <p:nvSpPr>
          <p:cNvPr id="3" name="Content Placeholder 2"/>
          <p:cNvSpPr>
            <a:spLocks noGrp="1"/>
          </p:cNvSpPr>
          <p:nvPr>
            <p:ph idx="1"/>
          </p:nvPr>
        </p:nvSpPr>
        <p:spPr>
          <a:xfrm>
            <a:off x="323528" y="1484784"/>
            <a:ext cx="8820472" cy="5040559"/>
          </a:xfrm>
        </p:spPr>
        <p:txBody>
          <a:bodyPr>
            <a:normAutofit/>
          </a:bodyPr>
          <a:lstStyle/>
          <a:p>
            <a:pPr>
              <a:lnSpc>
                <a:spcPct val="90000"/>
              </a:lnSpc>
              <a:spcBef>
                <a:spcPct val="40000"/>
              </a:spcBef>
            </a:pPr>
            <a:r>
              <a:rPr lang="en-US" sz="2000" dirty="0" err="1">
                <a:latin typeface="Calibri" pitchFamily="34" charset="0"/>
              </a:rPr>
              <a:t>Αναφέρεται</a:t>
            </a:r>
            <a:r>
              <a:rPr lang="el-GR" sz="2000" dirty="0">
                <a:latin typeface="Calibri" pitchFamily="34" charset="0"/>
              </a:rPr>
              <a:t> </a:t>
            </a:r>
            <a:r>
              <a:rPr lang="en-US" sz="2000" dirty="0" err="1">
                <a:latin typeface="Calibri" pitchFamily="34" charset="0"/>
              </a:rPr>
              <a:t>σε</a:t>
            </a:r>
            <a:r>
              <a:rPr lang="en-US" sz="2000" dirty="0">
                <a:latin typeface="Calibri" pitchFamily="34" charset="0"/>
              </a:rPr>
              <a:t> </a:t>
            </a:r>
            <a:r>
              <a:rPr lang="en-US" sz="2000" dirty="0" err="1">
                <a:latin typeface="Calibri" pitchFamily="34" charset="0"/>
              </a:rPr>
              <a:t>μία</a:t>
            </a:r>
            <a:r>
              <a:rPr lang="en-US" sz="2000" dirty="0">
                <a:latin typeface="Calibri" pitchFamily="34" charset="0"/>
              </a:rPr>
              <a:t> </a:t>
            </a:r>
            <a:r>
              <a:rPr lang="en-US" sz="2000" dirty="0" err="1">
                <a:latin typeface="Calibri" pitchFamily="34" charset="0"/>
              </a:rPr>
              <a:t>οικονομική</a:t>
            </a:r>
            <a:r>
              <a:rPr lang="en-US" sz="2000" dirty="0">
                <a:latin typeface="Calibri" pitchFamily="34" charset="0"/>
              </a:rPr>
              <a:t> </a:t>
            </a:r>
            <a:r>
              <a:rPr lang="en-US" sz="2000" dirty="0" err="1">
                <a:latin typeface="Calibri" pitchFamily="34" charset="0"/>
              </a:rPr>
              <a:t>μονάδα</a:t>
            </a:r>
            <a:r>
              <a:rPr lang="en-US" sz="2000" dirty="0">
                <a:latin typeface="Calibri" pitchFamily="34" charset="0"/>
              </a:rPr>
              <a:t> (</a:t>
            </a:r>
            <a:r>
              <a:rPr lang="en-US" sz="2000" dirty="0" err="1">
                <a:latin typeface="Calibri" pitchFamily="34" charset="0"/>
              </a:rPr>
              <a:t>επιχείρηση</a:t>
            </a:r>
            <a:r>
              <a:rPr lang="en-US" sz="2000" dirty="0">
                <a:latin typeface="Calibri" pitchFamily="34" charset="0"/>
              </a:rPr>
              <a:t>)</a:t>
            </a:r>
            <a:r>
              <a:rPr lang="el-GR" sz="2000" dirty="0">
                <a:latin typeface="Calibri" pitchFamily="34" charset="0"/>
              </a:rPr>
              <a:t> και στη λήξη</a:t>
            </a:r>
            <a:r>
              <a:rPr lang="en-US" sz="2000" dirty="0">
                <a:latin typeface="Calibri" pitchFamily="34" charset="0"/>
              </a:rPr>
              <a:t> </a:t>
            </a:r>
            <a:r>
              <a:rPr lang="en-US" sz="2000" dirty="0" err="1">
                <a:latin typeface="Calibri" pitchFamily="34" charset="0"/>
              </a:rPr>
              <a:t>μία</a:t>
            </a:r>
            <a:r>
              <a:rPr lang="el-GR" sz="2000" dirty="0">
                <a:latin typeface="Calibri" pitchFamily="34" charset="0"/>
              </a:rPr>
              <a:t>ς</a:t>
            </a:r>
            <a:r>
              <a:rPr lang="en-US" sz="2000" dirty="0">
                <a:latin typeface="Calibri" pitchFamily="34" charset="0"/>
              </a:rPr>
              <a:t> </a:t>
            </a:r>
            <a:r>
              <a:rPr lang="en-US" sz="2000" dirty="0" err="1">
                <a:latin typeface="Calibri" pitchFamily="34" charset="0"/>
              </a:rPr>
              <a:t>λογιστική</a:t>
            </a:r>
            <a:r>
              <a:rPr lang="el-GR" sz="2000" dirty="0">
                <a:latin typeface="Calibri" pitchFamily="34" charset="0"/>
              </a:rPr>
              <a:t>ς</a:t>
            </a:r>
            <a:r>
              <a:rPr lang="en-US" sz="2000" dirty="0">
                <a:latin typeface="Calibri" pitchFamily="34" charset="0"/>
              </a:rPr>
              <a:t> </a:t>
            </a:r>
            <a:r>
              <a:rPr lang="en-US" sz="2000" dirty="0" err="1">
                <a:latin typeface="Calibri" pitchFamily="34" charset="0"/>
              </a:rPr>
              <a:t>περ</a:t>
            </a:r>
            <a:r>
              <a:rPr lang="el-GR" sz="2000" dirty="0" err="1">
                <a:latin typeface="Calibri" pitchFamily="34" charset="0"/>
              </a:rPr>
              <a:t>ιόδου</a:t>
            </a:r>
            <a:r>
              <a:rPr lang="en-US" sz="2000" dirty="0">
                <a:latin typeface="Calibri" pitchFamily="34" charset="0"/>
              </a:rPr>
              <a:t> (</a:t>
            </a:r>
            <a:r>
              <a:rPr lang="en-US" sz="2000" dirty="0" err="1">
                <a:latin typeface="Calibri" pitchFamily="34" charset="0"/>
              </a:rPr>
              <a:t>έτος</a:t>
            </a:r>
            <a:r>
              <a:rPr lang="en-US" sz="2000" dirty="0">
                <a:latin typeface="Calibri" pitchFamily="34" charset="0"/>
              </a:rPr>
              <a:t>)</a:t>
            </a:r>
          </a:p>
          <a:p>
            <a:pPr>
              <a:lnSpc>
                <a:spcPct val="90000"/>
              </a:lnSpc>
              <a:spcBef>
                <a:spcPct val="40000"/>
              </a:spcBef>
            </a:pPr>
            <a:r>
              <a:rPr lang="en-US" sz="2000" dirty="0" err="1">
                <a:latin typeface="Calibri" pitchFamily="34" charset="0"/>
              </a:rPr>
              <a:t>Φωτογραφίζει</a:t>
            </a:r>
            <a:r>
              <a:rPr lang="en-US" sz="2000" dirty="0">
                <a:latin typeface="Calibri" pitchFamily="34" charset="0"/>
              </a:rPr>
              <a:t> </a:t>
            </a:r>
            <a:r>
              <a:rPr lang="en-US" sz="2000" dirty="0" err="1">
                <a:latin typeface="Calibri" pitchFamily="34" charset="0"/>
              </a:rPr>
              <a:t>την</a:t>
            </a:r>
            <a:r>
              <a:rPr lang="en-US" sz="2000" dirty="0">
                <a:latin typeface="Calibri" pitchFamily="34" charset="0"/>
              </a:rPr>
              <a:t> </a:t>
            </a:r>
            <a:r>
              <a:rPr lang="en-US" sz="2000" dirty="0" err="1">
                <a:latin typeface="Calibri" pitchFamily="34" charset="0"/>
              </a:rPr>
              <a:t>οικονομική</a:t>
            </a:r>
            <a:r>
              <a:rPr lang="en-US" sz="2000" dirty="0">
                <a:latin typeface="Calibri" pitchFamily="34" charset="0"/>
              </a:rPr>
              <a:t> </a:t>
            </a:r>
            <a:r>
              <a:rPr lang="en-US" sz="2000" dirty="0" err="1">
                <a:latin typeface="Calibri" pitchFamily="34" charset="0"/>
              </a:rPr>
              <a:t>διάρθρωση</a:t>
            </a:r>
            <a:r>
              <a:rPr lang="en-US" sz="2000" dirty="0">
                <a:latin typeface="Calibri" pitchFamily="34" charset="0"/>
              </a:rPr>
              <a:t> </a:t>
            </a:r>
            <a:r>
              <a:rPr lang="en-US" sz="2000" dirty="0" err="1">
                <a:latin typeface="Calibri" pitchFamily="34" charset="0"/>
              </a:rPr>
              <a:t>της</a:t>
            </a:r>
            <a:r>
              <a:rPr lang="en-US" sz="2000" dirty="0">
                <a:latin typeface="Calibri" pitchFamily="34" charset="0"/>
              </a:rPr>
              <a:t> </a:t>
            </a:r>
            <a:r>
              <a:rPr lang="en-US" sz="2000" dirty="0" err="1">
                <a:latin typeface="Calibri" pitchFamily="34" charset="0"/>
              </a:rPr>
              <a:t>επιχείρησης</a:t>
            </a:r>
            <a:r>
              <a:rPr lang="en-US" sz="2000" dirty="0">
                <a:latin typeface="Calibri" pitchFamily="34" charset="0"/>
              </a:rPr>
              <a:t> </a:t>
            </a:r>
            <a:r>
              <a:rPr lang="el-GR" sz="2000" dirty="0">
                <a:latin typeface="Calibri" pitchFamily="34" charset="0"/>
              </a:rPr>
              <a:t>τη</a:t>
            </a:r>
            <a:r>
              <a:rPr lang="en-US" sz="2000" dirty="0">
                <a:latin typeface="Calibri" pitchFamily="34" charset="0"/>
              </a:rPr>
              <a:t> </a:t>
            </a:r>
            <a:r>
              <a:rPr lang="el-GR" sz="2000" dirty="0" err="1">
                <a:latin typeface="Calibri" pitchFamily="34" charset="0"/>
              </a:rPr>
              <a:t>συγκεκρι</a:t>
            </a:r>
            <a:r>
              <a:rPr lang="en-US" sz="2000" dirty="0" err="1">
                <a:latin typeface="Calibri" pitchFamily="34" charset="0"/>
              </a:rPr>
              <a:t>μένη</a:t>
            </a:r>
            <a:r>
              <a:rPr lang="en-US" sz="2000" dirty="0">
                <a:latin typeface="Calibri" pitchFamily="34" charset="0"/>
              </a:rPr>
              <a:t> </a:t>
            </a:r>
            <a:r>
              <a:rPr lang="el-GR" sz="2000" dirty="0">
                <a:latin typeface="Calibri" pitchFamily="34" charset="0"/>
              </a:rPr>
              <a:t>χρονική στιγμή (31/12)</a:t>
            </a:r>
            <a:endParaRPr lang="en-US" sz="2000" dirty="0">
              <a:latin typeface="Calibri" pitchFamily="34" charset="0"/>
            </a:endParaRPr>
          </a:p>
          <a:p>
            <a:pPr>
              <a:lnSpc>
                <a:spcPct val="90000"/>
              </a:lnSpc>
              <a:spcBef>
                <a:spcPct val="40000"/>
              </a:spcBef>
            </a:pPr>
            <a:r>
              <a:rPr lang="en-US" sz="2000" dirty="0" err="1">
                <a:latin typeface="Calibri" pitchFamily="34" charset="0"/>
              </a:rPr>
              <a:t>Προσδιορίζει</a:t>
            </a:r>
            <a:r>
              <a:rPr lang="en-US" sz="2000" dirty="0">
                <a:latin typeface="Calibri" pitchFamily="34" charset="0"/>
              </a:rPr>
              <a:t> </a:t>
            </a:r>
            <a:r>
              <a:rPr lang="en-US" sz="2000" dirty="0" err="1">
                <a:latin typeface="Calibri" pitchFamily="34" charset="0"/>
              </a:rPr>
              <a:t>τις</a:t>
            </a:r>
            <a:r>
              <a:rPr lang="en-US" sz="2000" dirty="0">
                <a:latin typeface="Calibri" pitchFamily="34" charset="0"/>
              </a:rPr>
              <a:t> </a:t>
            </a:r>
            <a:r>
              <a:rPr lang="en-US" sz="2000" b="1" dirty="0" err="1">
                <a:latin typeface="Calibri" pitchFamily="34" charset="0"/>
              </a:rPr>
              <a:t>πηγές</a:t>
            </a:r>
            <a:r>
              <a:rPr lang="en-US" sz="2000" b="1" dirty="0">
                <a:latin typeface="Calibri" pitchFamily="34" charset="0"/>
              </a:rPr>
              <a:t> </a:t>
            </a:r>
            <a:r>
              <a:rPr lang="en-US" sz="2000" dirty="0" err="1">
                <a:latin typeface="Calibri" pitchFamily="34" charset="0"/>
              </a:rPr>
              <a:t>και</a:t>
            </a:r>
            <a:r>
              <a:rPr lang="en-US" sz="2000" dirty="0">
                <a:latin typeface="Calibri" pitchFamily="34" charset="0"/>
              </a:rPr>
              <a:t> </a:t>
            </a:r>
            <a:r>
              <a:rPr lang="en-US" sz="2000" b="1" dirty="0" err="1">
                <a:latin typeface="Calibri" pitchFamily="34" charset="0"/>
              </a:rPr>
              <a:t>χρήσεις</a:t>
            </a:r>
            <a:r>
              <a:rPr lang="en-US" sz="2000" b="1" dirty="0">
                <a:latin typeface="Calibri" pitchFamily="34" charset="0"/>
              </a:rPr>
              <a:t> </a:t>
            </a:r>
            <a:r>
              <a:rPr lang="el-GR" sz="2000" dirty="0">
                <a:latin typeface="Calibri" pitchFamily="34" charset="0"/>
              </a:rPr>
              <a:t>του κεφαλαίου</a:t>
            </a:r>
            <a:endParaRPr lang="en-US" sz="2000" dirty="0">
              <a:latin typeface="Calibri" pitchFamily="34" charset="0"/>
            </a:endParaRPr>
          </a:p>
          <a:p>
            <a:pPr>
              <a:lnSpc>
                <a:spcPct val="90000"/>
              </a:lnSpc>
              <a:spcBef>
                <a:spcPct val="40000"/>
              </a:spcBef>
            </a:pPr>
            <a:r>
              <a:rPr lang="en-US" sz="2000" dirty="0" err="1">
                <a:latin typeface="Calibri" pitchFamily="34" charset="0"/>
              </a:rPr>
              <a:t>Προσδιορίζει</a:t>
            </a:r>
            <a:r>
              <a:rPr lang="en-US" sz="2000" dirty="0">
                <a:latin typeface="Calibri" pitchFamily="34" charset="0"/>
              </a:rPr>
              <a:t> </a:t>
            </a:r>
            <a:r>
              <a:rPr lang="en-US" sz="2000" dirty="0" err="1">
                <a:latin typeface="Calibri" pitchFamily="34" charset="0"/>
              </a:rPr>
              <a:t>τα</a:t>
            </a:r>
            <a:r>
              <a:rPr lang="en-US" sz="2000" dirty="0">
                <a:latin typeface="Calibri" pitchFamily="34" charset="0"/>
              </a:rPr>
              <a:t> </a:t>
            </a:r>
            <a:r>
              <a:rPr lang="en-US" sz="2000" dirty="0" err="1">
                <a:latin typeface="Calibri" pitchFamily="34" charset="0"/>
              </a:rPr>
              <a:t>δικαιώματα</a:t>
            </a:r>
            <a:r>
              <a:rPr lang="en-US" sz="2000" dirty="0">
                <a:latin typeface="Calibri" pitchFamily="34" charset="0"/>
              </a:rPr>
              <a:t> </a:t>
            </a:r>
            <a:r>
              <a:rPr lang="en-US" sz="2000" dirty="0" err="1">
                <a:latin typeface="Calibri" pitchFamily="34" charset="0"/>
              </a:rPr>
              <a:t>επενδυτών</a:t>
            </a:r>
            <a:r>
              <a:rPr lang="en-US" sz="2000" dirty="0">
                <a:latin typeface="Calibri" pitchFamily="34" charset="0"/>
              </a:rPr>
              <a:t> </a:t>
            </a:r>
            <a:r>
              <a:rPr lang="en-US" sz="2000" dirty="0" err="1">
                <a:latin typeface="Calibri" pitchFamily="34" charset="0"/>
              </a:rPr>
              <a:t>και</a:t>
            </a:r>
            <a:r>
              <a:rPr lang="en-US" sz="2000" dirty="0">
                <a:latin typeface="Calibri" pitchFamily="34" charset="0"/>
              </a:rPr>
              <a:t> </a:t>
            </a:r>
            <a:r>
              <a:rPr lang="en-US" sz="2000" dirty="0" err="1">
                <a:latin typeface="Calibri" pitchFamily="34" charset="0"/>
              </a:rPr>
              <a:t>πιστωτών</a:t>
            </a:r>
            <a:endParaRPr lang="en-US" sz="2000" dirty="0">
              <a:latin typeface="Calibri" pitchFamily="34" charset="0"/>
            </a:endParaRPr>
          </a:p>
          <a:p>
            <a:pPr>
              <a:lnSpc>
                <a:spcPct val="90000"/>
              </a:lnSpc>
              <a:spcBef>
                <a:spcPct val="40000"/>
              </a:spcBef>
            </a:pPr>
            <a:r>
              <a:rPr lang="en-US" sz="2000" dirty="0">
                <a:latin typeface="Calibri" pitchFamily="34" charset="0"/>
              </a:rPr>
              <a:t>Η </a:t>
            </a:r>
            <a:r>
              <a:rPr lang="en-US" sz="2000" dirty="0" err="1">
                <a:latin typeface="Calibri" pitchFamily="34" charset="0"/>
              </a:rPr>
              <a:t>δομή</a:t>
            </a:r>
            <a:r>
              <a:rPr lang="en-US" sz="2000" dirty="0">
                <a:latin typeface="Calibri" pitchFamily="34" charset="0"/>
              </a:rPr>
              <a:t> </a:t>
            </a:r>
            <a:r>
              <a:rPr lang="en-US" sz="2000" dirty="0" err="1">
                <a:latin typeface="Calibri" pitchFamily="34" charset="0"/>
              </a:rPr>
              <a:t>του</a:t>
            </a:r>
            <a:r>
              <a:rPr lang="en-US" sz="2000" dirty="0">
                <a:latin typeface="Calibri" pitchFamily="34" charset="0"/>
              </a:rPr>
              <a:t> </a:t>
            </a:r>
            <a:r>
              <a:rPr lang="en-US" sz="2000" dirty="0" err="1">
                <a:latin typeface="Calibri" pitchFamily="34" charset="0"/>
              </a:rPr>
              <a:t>ισολογισμού</a:t>
            </a:r>
            <a:r>
              <a:rPr lang="en-US" sz="2000" dirty="0">
                <a:latin typeface="Calibri" pitchFamily="34" charset="0"/>
              </a:rPr>
              <a:t> </a:t>
            </a:r>
            <a:r>
              <a:rPr lang="en-US" sz="2000" dirty="0" err="1">
                <a:latin typeface="Calibri" pitchFamily="34" charset="0"/>
              </a:rPr>
              <a:t>στηρίζετ</a:t>
            </a:r>
            <a:r>
              <a:rPr lang="en-US" sz="2000" dirty="0">
                <a:latin typeface="Calibri" pitchFamily="34" charset="0"/>
              </a:rPr>
              <a:t>αι στ</a:t>
            </a:r>
            <a:r>
              <a:rPr lang="el-GR" sz="2000" dirty="0" err="1">
                <a:latin typeface="Calibri" pitchFamily="34" charset="0"/>
              </a:rPr>
              <a:t>ις</a:t>
            </a:r>
            <a:r>
              <a:rPr lang="en-US" sz="2000" dirty="0">
                <a:latin typeface="Calibri" pitchFamily="34" charset="0"/>
              </a:rPr>
              <a:t> </a:t>
            </a:r>
            <a:r>
              <a:rPr lang="en-US" sz="2000" dirty="0" err="1">
                <a:latin typeface="Calibri" pitchFamily="34" charset="0"/>
              </a:rPr>
              <a:t>ισότητ</a:t>
            </a:r>
            <a:r>
              <a:rPr lang="el-GR" sz="2000" dirty="0">
                <a:latin typeface="Calibri" pitchFamily="34" charset="0"/>
              </a:rPr>
              <a:t>ες</a:t>
            </a:r>
            <a:r>
              <a:rPr lang="en-US" sz="2000" dirty="0">
                <a:latin typeface="Calibri" pitchFamily="34" charset="0"/>
              </a:rPr>
              <a:t>:</a:t>
            </a:r>
          </a:p>
          <a:p>
            <a:pPr algn="ctr">
              <a:lnSpc>
                <a:spcPct val="90000"/>
              </a:lnSpc>
              <a:buNone/>
            </a:pPr>
            <a:endParaRPr lang="el-GR" sz="2000" b="1" dirty="0">
              <a:latin typeface="Calibri" pitchFamily="34" charset="0"/>
            </a:endParaRPr>
          </a:p>
          <a:p>
            <a:pPr algn="ctr">
              <a:lnSpc>
                <a:spcPct val="90000"/>
              </a:lnSpc>
              <a:buNone/>
            </a:pPr>
            <a:r>
              <a:rPr lang="el-GR" sz="2000" b="1" dirty="0">
                <a:latin typeface="Calibri" pitchFamily="34" charset="0"/>
              </a:rPr>
              <a:t>Πηγές κεφαλαίου </a:t>
            </a:r>
            <a:r>
              <a:rPr lang="en-US" sz="2000" b="1" dirty="0">
                <a:latin typeface="Calibri" pitchFamily="34" charset="0"/>
              </a:rPr>
              <a:t>=</a:t>
            </a:r>
            <a:r>
              <a:rPr lang="el-GR" sz="2000" b="1" dirty="0">
                <a:latin typeface="Calibri" pitchFamily="34" charset="0"/>
              </a:rPr>
              <a:t> </a:t>
            </a:r>
            <a:r>
              <a:rPr lang="en-US" sz="2000" b="1" dirty="0" err="1">
                <a:latin typeface="Calibri" pitchFamily="34" charset="0"/>
              </a:rPr>
              <a:t>Χρήσεις</a:t>
            </a:r>
            <a:r>
              <a:rPr lang="en-US" sz="2000" b="1" dirty="0">
                <a:latin typeface="Calibri" pitchFamily="34" charset="0"/>
              </a:rPr>
              <a:t> </a:t>
            </a:r>
            <a:r>
              <a:rPr lang="el-GR" sz="2000" b="1" dirty="0">
                <a:latin typeface="Calibri" pitchFamily="34" charset="0"/>
              </a:rPr>
              <a:t>κεφαλαίου</a:t>
            </a:r>
          </a:p>
          <a:p>
            <a:pPr algn="ctr">
              <a:lnSpc>
                <a:spcPct val="90000"/>
              </a:lnSpc>
              <a:buNone/>
            </a:pPr>
            <a:r>
              <a:rPr lang="en-US" sz="2000" b="1" dirty="0" err="1">
                <a:latin typeface="Calibri" pitchFamily="34" charset="0"/>
              </a:rPr>
              <a:t>Ιδια</a:t>
            </a:r>
            <a:r>
              <a:rPr lang="en-US" sz="2000" b="1" dirty="0">
                <a:latin typeface="Calibri" pitchFamily="34" charset="0"/>
              </a:rPr>
              <a:t> </a:t>
            </a:r>
            <a:r>
              <a:rPr lang="en-US" sz="2000" b="1" dirty="0" err="1">
                <a:latin typeface="Calibri" pitchFamily="34" charset="0"/>
              </a:rPr>
              <a:t>κεφάλαια</a:t>
            </a:r>
            <a:r>
              <a:rPr lang="en-US" sz="2000" b="1" dirty="0">
                <a:latin typeface="Calibri" pitchFamily="34" charset="0"/>
              </a:rPr>
              <a:t> + </a:t>
            </a:r>
            <a:r>
              <a:rPr lang="el-GR" sz="2000" b="1" dirty="0">
                <a:latin typeface="Calibri" pitchFamily="34" charset="0"/>
              </a:rPr>
              <a:t>Δάνεια</a:t>
            </a:r>
            <a:r>
              <a:rPr lang="en-US" sz="2000" b="1" dirty="0">
                <a:latin typeface="Calibri" pitchFamily="34" charset="0"/>
              </a:rPr>
              <a:t> =</a:t>
            </a:r>
            <a:r>
              <a:rPr lang="el-GR" sz="2000" b="1" dirty="0">
                <a:latin typeface="Calibri" pitchFamily="34" charset="0"/>
              </a:rPr>
              <a:t> </a:t>
            </a:r>
            <a:r>
              <a:rPr lang="en-US" sz="2000" b="1" dirty="0" err="1">
                <a:latin typeface="Calibri" pitchFamily="34" charset="0"/>
              </a:rPr>
              <a:t>Περιουσι</a:t>
            </a:r>
            <a:r>
              <a:rPr lang="en-US" sz="2000" b="1" dirty="0">
                <a:latin typeface="Calibri" pitchFamily="34" charset="0"/>
              </a:rPr>
              <a:t>ακά στοιχεία </a:t>
            </a:r>
            <a:endParaRPr lang="el-GR" sz="2000" b="1" dirty="0">
              <a:latin typeface="Calibri" pitchFamily="34" charset="0"/>
            </a:endParaRPr>
          </a:p>
          <a:p>
            <a:pPr algn="ctr">
              <a:lnSpc>
                <a:spcPct val="90000"/>
              </a:lnSpc>
              <a:buNone/>
            </a:pPr>
            <a:r>
              <a:rPr lang="en-US" sz="2000" b="1" u="sng" dirty="0">
                <a:latin typeface="Calibri" pitchFamily="34" charset="0"/>
              </a:rPr>
              <a:t>Πα</a:t>
            </a:r>
            <a:r>
              <a:rPr lang="en-US" sz="2000" b="1" u="sng" dirty="0" err="1">
                <a:latin typeface="Calibri" pitchFamily="34" charset="0"/>
              </a:rPr>
              <a:t>θητικό</a:t>
            </a:r>
            <a:r>
              <a:rPr lang="en-US" sz="2000" b="1" dirty="0">
                <a:latin typeface="Calibri" pitchFamily="34" charset="0"/>
              </a:rPr>
              <a:t> =</a:t>
            </a:r>
            <a:r>
              <a:rPr lang="el-GR" sz="2000" b="1" dirty="0">
                <a:latin typeface="Calibri" pitchFamily="34" charset="0"/>
              </a:rPr>
              <a:t> </a:t>
            </a:r>
            <a:r>
              <a:rPr lang="en-US" sz="2000" b="1" u="sng" dirty="0" err="1">
                <a:latin typeface="Calibri" pitchFamily="34" charset="0"/>
              </a:rPr>
              <a:t>Ενεργητικό</a:t>
            </a:r>
            <a:endParaRPr lang="el-GR" sz="2000" u="sng" dirty="0">
              <a:latin typeface="Calibri" pitchFamily="34" charset="0"/>
            </a:endParaRPr>
          </a:p>
          <a:p>
            <a:endParaRPr lang="en-US" sz="2000" dirty="0">
              <a:latin typeface="Calibri" pitchFamily="34" charset="0"/>
            </a:endParaRPr>
          </a:p>
        </p:txBody>
      </p:sp>
      <p:sp>
        <p:nvSpPr>
          <p:cNvPr id="5" name="Slide Number Placeholder 4"/>
          <p:cNvSpPr>
            <a:spLocks noGrp="1"/>
          </p:cNvSpPr>
          <p:nvPr>
            <p:ph type="sldNum" sz="quarter" idx="12"/>
          </p:nvPr>
        </p:nvSpPr>
        <p:spPr/>
        <p:txBody>
          <a:bodyPr>
            <a:normAutofit fontScale="85000" lnSpcReduction="20000"/>
          </a:bodyPr>
          <a:lstStyle/>
          <a:p>
            <a:fld id="{BEB7F41A-2E03-4BDD-949B-B1838DB893B3}" type="slidenum">
              <a:rPr lang="en-US" smtClean="0"/>
              <a:pPr/>
              <a:t>5</a:t>
            </a:fld>
            <a:endParaRPr lang="en-US"/>
          </a:p>
        </p:txBody>
      </p:sp>
    </p:spTree>
    <p:extLst>
      <p:ext uri="{BB962C8B-B14F-4D97-AF65-F5344CB8AC3E}">
        <p14:creationId xmlns:p14="http://schemas.microsoft.com/office/powerpoint/2010/main" xmlns="" val="3101786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2800" dirty="0"/>
              <a:t>Πηγές και Χρήσεις κεφαλαίου</a:t>
            </a:r>
            <a:endParaRPr lang="en-US" sz="2800" dirty="0"/>
          </a:p>
        </p:txBody>
      </p:sp>
      <p:sp>
        <p:nvSpPr>
          <p:cNvPr id="5" name="Rectangle 5"/>
          <p:cNvSpPr>
            <a:spLocks noChangeArrowheads="1"/>
          </p:cNvSpPr>
          <p:nvPr/>
        </p:nvSpPr>
        <p:spPr bwMode="auto">
          <a:xfrm>
            <a:off x="7084640" y="2780928"/>
            <a:ext cx="1447800" cy="650875"/>
          </a:xfrm>
          <a:prstGeom prst="rect">
            <a:avLst/>
          </a:prstGeom>
          <a:solidFill>
            <a:schemeClr val="hlink"/>
          </a:solidFill>
          <a:ln w="9525">
            <a:solidFill>
              <a:schemeClr val="tx1"/>
            </a:solidFill>
            <a:miter lim="800000"/>
            <a:headEnd/>
            <a:tailEnd/>
          </a:ln>
          <a:effectLst/>
        </p:spPr>
        <p:txBody>
          <a:bodyPr lIns="92075" tIns="46038" rIns="92075" bIns="46038">
            <a:spAutoFit/>
          </a:bodyPr>
          <a:lstStyle/>
          <a:p>
            <a:pPr algn="ctr"/>
            <a:r>
              <a:rPr lang="el-GR" b="1" dirty="0">
                <a:latin typeface="Arial" charset="0"/>
              </a:rPr>
              <a:t>Ίδια</a:t>
            </a:r>
            <a:endParaRPr lang="en-US" b="1" dirty="0">
              <a:latin typeface="Arial" charset="0"/>
            </a:endParaRPr>
          </a:p>
          <a:p>
            <a:pPr algn="ctr"/>
            <a:r>
              <a:rPr lang="en-US" b="1" dirty="0" err="1">
                <a:latin typeface="Arial" charset="0"/>
              </a:rPr>
              <a:t>Κεφάλαι</a:t>
            </a:r>
            <a:r>
              <a:rPr lang="el-GR" b="1" dirty="0">
                <a:latin typeface="Arial" charset="0"/>
              </a:rPr>
              <a:t>α</a:t>
            </a:r>
            <a:endParaRPr lang="en-US" b="1" dirty="0">
              <a:latin typeface="Arial" charset="0"/>
            </a:endParaRPr>
          </a:p>
        </p:txBody>
      </p:sp>
      <p:sp>
        <p:nvSpPr>
          <p:cNvPr id="6" name="Rectangle 7"/>
          <p:cNvSpPr>
            <a:spLocks noChangeArrowheads="1"/>
          </p:cNvSpPr>
          <p:nvPr/>
        </p:nvSpPr>
        <p:spPr bwMode="auto">
          <a:xfrm>
            <a:off x="7080448" y="4653136"/>
            <a:ext cx="1524000" cy="650875"/>
          </a:xfrm>
          <a:prstGeom prst="rect">
            <a:avLst/>
          </a:prstGeom>
          <a:solidFill>
            <a:schemeClr val="hlink"/>
          </a:solidFill>
          <a:ln w="9525">
            <a:solidFill>
              <a:schemeClr val="tx1"/>
            </a:solidFill>
            <a:miter lim="800000"/>
            <a:headEnd/>
            <a:tailEnd/>
          </a:ln>
          <a:effectLst/>
        </p:spPr>
        <p:txBody>
          <a:bodyPr lIns="92075" tIns="46038" rIns="92075" bIns="46038">
            <a:spAutoFit/>
          </a:bodyPr>
          <a:lstStyle/>
          <a:p>
            <a:pPr algn="ctr"/>
            <a:r>
              <a:rPr lang="el-GR" b="1">
                <a:latin typeface="Arial" charset="0"/>
              </a:rPr>
              <a:t>Ξένα</a:t>
            </a:r>
            <a:r>
              <a:rPr lang="en-US" b="1">
                <a:latin typeface="Arial" charset="0"/>
              </a:rPr>
              <a:t> </a:t>
            </a:r>
          </a:p>
          <a:p>
            <a:pPr algn="ctr"/>
            <a:r>
              <a:rPr lang="en-US" b="1">
                <a:latin typeface="Arial" charset="0"/>
              </a:rPr>
              <a:t>Κεφάλαι</a:t>
            </a:r>
            <a:r>
              <a:rPr lang="el-GR" b="1">
                <a:latin typeface="Arial" charset="0"/>
              </a:rPr>
              <a:t>α</a:t>
            </a:r>
            <a:endParaRPr lang="en-US" b="1">
              <a:latin typeface="Arial" charset="0"/>
            </a:endParaRPr>
          </a:p>
        </p:txBody>
      </p:sp>
      <p:sp>
        <p:nvSpPr>
          <p:cNvPr id="11" name="Oval 12"/>
          <p:cNvSpPr>
            <a:spLocks noChangeArrowheads="1"/>
          </p:cNvSpPr>
          <p:nvPr/>
        </p:nvSpPr>
        <p:spPr bwMode="auto">
          <a:xfrm>
            <a:off x="3851920" y="3535412"/>
            <a:ext cx="1739900" cy="901700"/>
          </a:xfrm>
          <a:prstGeom prst="ellipse">
            <a:avLst/>
          </a:prstGeom>
          <a:solidFill>
            <a:schemeClr val="accent2"/>
          </a:solidFill>
          <a:ln w="12700">
            <a:solidFill>
              <a:schemeClr val="tx1"/>
            </a:solidFill>
            <a:round/>
            <a:headEnd/>
            <a:tailEnd/>
          </a:ln>
          <a:effectLst/>
        </p:spPr>
        <p:txBody>
          <a:bodyPr wrap="none" anchor="ctr"/>
          <a:lstStyle/>
          <a:p>
            <a:endParaRPr lang="en-US"/>
          </a:p>
        </p:txBody>
      </p:sp>
      <p:sp>
        <p:nvSpPr>
          <p:cNvPr id="12" name="Rectangle 13"/>
          <p:cNvSpPr>
            <a:spLocks noChangeArrowheads="1"/>
          </p:cNvSpPr>
          <p:nvPr/>
        </p:nvSpPr>
        <p:spPr bwMode="auto">
          <a:xfrm>
            <a:off x="3883521" y="3810000"/>
            <a:ext cx="1552575" cy="366713"/>
          </a:xfrm>
          <a:prstGeom prst="rect">
            <a:avLst/>
          </a:prstGeom>
          <a:noFill/>
          <a:ln w="9525">
            <a:noFill/>
            <a:miter lim="800000"/>
            <a:headEnd/>
            <a:tailEnd/>
          </a:ln>
          <a:effectLst/>
        </p:spPr>
        <p:txBody>
          <a:bodyPr wrap="none" lIns="92075" tIns="46038" rIns="92075" bIns="46038">
            <a:spAutoFit/>
          </a:bodyPr>
          <a:lstStyle/>
          <a:p>
            <a:r>
              <a:rPr lang="en-US" b="1" dirty="0">
                <a:latin typeface="Arial" charset="0"/>
              </a:rPr>
              <a:t>ΕΠΙΧΕΙΡΗΣΗ</a:t>
            </a:r>
          </a:p>
        </p:txBody>
      </p:sp>
      <p:sp>
        <p:nvSpPr>
          <p:cNvPr id="14" name="Line 15"/>
          <p:cNvSpPr>
            <a:spLocks noChangeShapeType="1"/>
          </p:cNvSpPr>
          <p:nvPr/>
        </p:nvSpPr>
        <p:spPr bwMode="auto">
          <a:xfrm>
            <a:off x="6228184" y="3124200"/>
            <a:ext cx="0" cy="1828800"/>
          </a:xfrm>
          <a:prstGeom prst="line">
            <a:avLst/>
          </a:prstGeom>
          <a:noFill/>
          <a:ln w="25400">
            <a:solidFill>
              <a:schemeClr val="tx1"/>
            </a:solidFill>
            <a:round/>
            <a:headEnd type="none" w="sm" len="sm"/>
            <a:tailEnd type="none" w="sm" len="sm"/>
          </a:ln>
          <a:effectLst/>
        </p:spPr>
        <p:txBody>
          <a:bodyPr/>
          <a:lstStyle/>
          <a:p>
            <a:endParaRPr lang="en-US"/>
          </a:p>
        </p:txBody>
      </p:sp>
      <p:sp>
        <p:nvSpPr>
          <p:cNvPr id="16" name="Line 16"/>
          <p:cNvSpPr>
            <a:spLocks noChangeShapeType="1"/>
          </p:cNvSpPr>
          <p:nvPr/>
        </p:nvSpPr>
        <p:spPr bwMode="auto">
          <a:xfrm>
            <a:off x="6177880" y="3124200"/>
            <a:ext cx="914400" cy="0"/>
          </a:xfrm>
          <a:prstGeom prst="line">
            <a:avLst/>
          </a:prstGeom>
          <a:noFill/>
          <a:ln w="28575">
            <a:solidFill>
              <a:schemeClr val="tx1"/>
            </a:solidFill>
            <a:round/>
            <a:headEnd type="triangle" w="lg" len="lg"/>
            <a:tailEnd type="none" w="med" len="med"/>
          </a:ln>
          <a:effectLst/>
        </p:spPr>
        <p:txBody>
          <a:bodyPr/>
          <a:lstStyle/>
          <a:p>
            <a:endParaRPr lang="en-US"/>
          </a:p>
        </p:txBody>
      </p:sp>
      <p:sp>
        <p:nvSpPr>
          <p:cNvPr id="17" name="Rectangle 18"/>
          <p:cNvSpPr>
            <a:spLocks noChangeArrowheads="1"/>
          </p:cNvSpPr>
          <p:nvPr/>
        </p:nvSpPr>
        <p:spPr bwMode="auto">
          <a:xfrm>
            <a:off x="663352" y="2899792"/>
            <a:ext cx="1676400" cy="457200"/>
          </a:xfrm>
          <a:prstGeom prst="rect">
            <a:avLst/>
          </a:prstGeom>
          <a:solidFill>
            <a:schemeClr val="accent1">
              <a:lumMod val="60000"/>
              <a:lumOff val="40000"/>
            </a:schemeClr>
          </a:solidFill>
          <a:ln w="9525">
            <a:solidFill>
              <a:schemeClr val="tx1"/>
            </a:solidFill>
            <a:miter lim="800000"/>
            <a:headEnd/>
            <a:tailEnd/>
          </a:ln>
          <a:effectLst/>
        </p:spPr>
        <p:txBody>
          <a:bodyPr lIns="92075" tIns="46038" rIns="92075" bIns="46038"/>
          <a:lstStyle/>
          <a:p>
            <a:pPr algn="ctr"/>
            <a:r>
              <a:rPr lang="en-US" sz="2000" b="1" dirty="0" err="1">
                <a:latin typeface="Arial" charset="0"/>
              </a:rPr>
              <a:t>Πάγι</a:t>
            </a:r>
            <a:r>
              <a:rPr lang="en-US" sz="2000" b="1" dirty="0">
                <a:latin typeface="Arial" charset="0"/>
              </a:rPr>
              <a:t>α</a:t>
            </a:r>
          </a:p>
        </p:txBody>
      </p:sp>
      <p:sp>
        <p:nvSpPr>
          <p:cNvPr id="18" name="Rectangle 19"/>
          <p:cNvSpPr>
            <a:spLocks noChangeArrowheads="1"/>
          </p:cNvSpPr>
          <p:nvPr/>
        </p:nvSpPr>
        <p:spPr bwMode="auto">
          <a:xfrm>
            <a:off x="418877" y="4653136"/>
            <a:ext cx="1920875" cy="504056"/>
          </a:xfrm>
          <a:prstGeom prst="rect">
            <a:avLst/>
          </a:prstGeom>
          <a:solidFill>
            <a:schemeClr val="accent1">
              <a:lumMod val="60000"/>
              <a:lumOff val="40000"/>
            </a:schemeClr>
          </a:solidFill>
          <a:ln w="9525">
            <a:solidFill>
              <a:schemeClr val="tx1"/>
            </a:solidFill>
            <a:miter lim="800000"/>
            <a:headEnd/>
            <a:tailEnd/>
          </a:ln>
          <a:effectLst/>
        </p:spPr>
        <p:txBody>
          <a:bodyPr lIns="92075" tIns="46038" rIns="92075" bIns="46038"/>
          <a:lstStyle/>
          <a:p>
            <a:r>
              <a:rPr lang="en-US" sz="2000" b="1" dirty="0" err="1">
                <a:latin typeface="Arial" charset="0"/>
              </a:rPr>
              <a:t>Κυκλοφορούν</a:t>
            </a:r>
            <a:endParaRPr lang="en-US" sz="2000" b="1" dirty="0">
              <a:latin typeface="Arial" charset="0"/>
            </a:endParaRPr>
          </a:p>
        </p:txBody>
      </p:sp>
      <p:sp>
        <p:nvSpPr>
          <p:cNvPr id="19" name="Rectangle 20"/>
          <p:cNvSpPr>
            <a:spLocks noChangeArrowheads="1"/>
          </p:cNvSpPr>
          <p:nvPr/>
        </p:nvSpPr>
        <p:spPr bwMode="auto">
          <a:xfrm>
            <a:off x="6084168" y="5733256"/>
            <a:ext cx="2530475" cy="366713"/>
          </a:xfrm>
          <a:prstGeom prst="rect">
            <a:avLst/>
          </a:prstGeom>
          <a:noFill/>
          <a:ln w="9525">
            <a:noFill/>
            <a:miter lim="800000"/>
            <a:headEnd/>
            <a:tailEnd/>
          </a:ln>
          <a:effectLst/>
        </p:spPr>
        <p:txBody>
          <a:bodyPr lIns="92075" tIns="46038" rIns="92075" bIns="46038">
            <a:spAutoFit/>
          </a:bodyPr>
          <a:lstStyle/>
          <a:p>
            <a:r>
              <a:rPr lang="en-US" b="1" dirty="0">
                <a:latin typeface="Arial" charset="0"/>
              </a:rPr>
              <a:t>ΠΑΘΗΤΙΚΟ </a:t>
            </a:r>
            <a:r>
              <a:rPr lang="el-GR" b="1" dirty="0">
                <a:latin typeface="Arial" charset="0"/>
              </a:rPr>
              <a:t>= Πηγές</a:t>
            </a:r>
            <a:endParaRPr lang="en-US" b="1" dirty="0">
              <a:latin typeface="Arial" charset="0"/>
            </a:endParaRPr>
          </a:p>
        </p:txBody>
      </p:sp>
      <p:sp>
        <p:nvSpPr>
          <p:cNvPr id="20" name="Rectangle 21"/>
          <p:cNvSpPr>
            <a:spLocks noChangeArrowheads="1"/>
          </p:cNvSpPr>
          <p:nvPr/>
        </p:nvSpPr>
        <p:spPr bwMode="auto">
          <a:xfrm>
            <a:off x="467544" y="5726584"/>
            <a:ext cx="2797175" cy="366712"/>
          </a:xfrm>
          <a:prstGeom prst="rect">
            <a:avLst/>
          </a:prstGeom>
          <a:noFill/>
          <a:ln w="9525">
            <a:noFill/>
            <a:miter lim="800000"/>
            <a:headEnd/>
            <a:tailEnd/>
          </a:ln>
          <a:effectLst/>
        </p:spPr>
        <p:txBody>
          <a:bodyPr wrap="none" lIns="92075" tIns="46038" rIns="92075" bIns="46038">
            <a:spAutoFit/>
          </a:bodyPr>
          <a:lstStyle/>
          <a:p>
            <a:r>
              <a:rPr lang="en-US" b="1" dirty="0">
                <a:latin typeface="Arial" charset="0"/>
              </a:rPr>
              <a:t>ΕΝΕΡΓΗΤΙΚΟ </a:t>
            </a:r>
            <a:r>
              <a:rPr lang="el-GR" b="1" dirty="0">
                <a:latin typeface="Arial" charset="0"/>
              </a:rPr>
              <a:t>= Χρήσεις</a:t>
            </a:r>
            <a:endParaRPr lang="en-US" b="1" dirty="0">
              <a:latin typeface="Arial" charset="0"/>
            </a:endParaRPr>
          </a:p>
        </p:txBody>
      </p:sp>
      <p:sp>
        <p:nvSpPr>
          <p:cNvPr id="21" name="Line 16"/>
          <p:cNvSpPr>
            <a:spLocks noChangeShapeType="1"/>
          </p:cNvSpPr>
          <p:nvPr/>
        </p:nvSpPr>
        <p:spPr bwMode="auto">
          <a:xfrm>
            <a:off x="6177880" y="4941168"/>
            <a:ext cx="914400" cy="0"/>
          </a:xfrm>
          <a:prstGeom prst="line">
            <a:avLst/>
          </a:prstGeom>
          <a:noFill/>
          <a:ln w="28575">
            <a:solidFill>
              <a:schemeClr val="tx1"/>
            </a:solidFill>
            <a:round/>
            <a:headEnd type="triangle" w="lg" len="lg"/>
            <a:tailEnd type="none" w="med" len="med"/>
          </a:ln>
          <a:effectLst/>
        </p:spPr>
        <p:txBody>
          <a:bodyPr/>
          <a:lstStyle/>
          <a:p>
            <a:endParaRPr lang="en-US"/>
          </a:p>
        </p:txBody>
      </p:sp>
      <p:sp>
        <p:nvSpPr>
          <p:cNvPr id="22" name="Line 16"/>
          <p:cNvSpPr>
            <a:spLocks noChangeShapeType="1"/>
          </p:cNvSpPr>
          <p:nvPr/>
        </p:nvSpPr>
        <p:spPr bwMode="auto">
          <a:xfrm>
            <a:off x="5580112" y="4005064"/>
            <a:ext cx="626368" cy="0"/>
          </a:xfrm>
          <a:prstGeom prst="line">
            <a:avLst/>
          </a:prstGeom>
          <a:noFill/>
          <a:ln w="28575">
            <a:solidFill>
              <a:schemeClr val="tx1"/>
            </a:solidFill>
            <a:round/>
            <a:headEnd type="triangle" w="lg" len="lg"/>
            <a:tailEnd type="none" w="med" len="med"/>
          </a:ln>
          <a:effectLst/>
        </p:spPr>
        <p:txBody>
          <a:bodyPr/>
          <a:lstStyle/>
          <a:p>
            <a:endParaRPr lang="en-US"/>
          </a:p>
        </p:txBody>
      </p:sp>
      <p:sp>
        <p:nvSpPr>
          <p:cNvPr id="23" name="Line 16"/>
          <p:cNvSpPr>
            <a:spLocks noChangeShapeType="1"/>
          </p:cNvSpPr>
          <p:nvPr/>
        </p:nvSpPr>
        <p:spPr bwMode="auto">
          <a:xfrm>
            <a:off x="3225552" y="4005064"/>
            <a:ext cx="626368" cy="0"/>
          </a:xfrm>
          <a:prstGeom prst="line">
            <a:avLst/>
          </a:prstGeom>
          <a:noFill/>
          <a:ln w="28575">
            <a:solidFill>
              <a:schemeClr val="tx1"/>
            </a:solidFill>
            <a:round/>
            <a:headEnd type="triangle" w="lg" len="lg"/>
            <a:tailEnd type="none" w="med" len="med"/>
          </a:ln>
          <a:effectLst/>
        </p:spPr>
        <p:txBody>
          <a:bodyPr/>
          <a:lstStyle/>
          <a:p>
            <a:endParaRPr lang="en-US"/>
          </a:p>
        </p:txBody>
      </p:sp>
      <p:sp>
        <p:nvSpPr>
          <p:cNvPr id="24" name="Line 15"/>
          <p:cNvSpPr>
            <a:spLocks noChangeShapeType="1"/>
          </p:cNvSpPr>
          <p:nvPr/>
        </p:nvSpPr>
        <p:spPr bwMode="auto">
          <a:xfrm>
            <a:off x="3275856" y="3140968"/>
            <a:ext cx="0" cy="1828800"/>
          </a:xfrm>
          <a:prstGeom prst="line">
            <a:avLst/>
          </a:prstGeom>
          <a:noFill/>
          <a:ln w="25400">
            <a:solidFill>
              <a:schemeClr val="tx1"/>
            </a:solidFill>
            <a:round/>
            <a:headEnd type="none" w="sm" len="sm"/>
            <a:tailEnd type="none" w="sm" len="sm"/>
          </a:ln>
          <a:effectLst/>
        </p:spPr>
        <p:txBody>
          <a:bodyPr/>
          <a:lstStyle/>
          <a:p>
            <a:endParaRPr lang="en-US"/>
          </a:p>
        </p:txBody>
      </p:sp>
      <p:sp>
        <p:nvSpPr>
          <p:cNvPr id="25" name="Line 16"/>
          <p:cNvSpPr>
            <a:spLocks noChangeShapeType="1"/>
          </p:cNvSpPr>
          <p:nvPr/>
        </p:nvSpPr>
        <p:spPr bwMode="auto">
          <a:xfrm>
            <a:off x="2339752" y="4941168"/>
            <a:ext cx="914400" cy="0"/>
          </a:xfrm>
          <a:prstGeom prst="line">
            <a:avLst/>
          </a:prstGeom>
          <a:noFill/>
          <a:ln w="28575">
            <a:solidFill>
              <a:schemeClr val="tx1"/>
            </a:solidFill>
            <a:round/>
            <a:headEnd type="triangle" w="lg" len="lg"/>
            <a:tailEnd type="none" w="med" len="med"/>
          </a:ln>
          <a:effectLst/>
        </p:spPr>
        <p:txBody>
          <a:bodyPr/>
          <a:lstStyle/>
          <a:p>
            <a:endParaRPr lang="en-US"/>
          </a:p>
        </p:txBody>
      </p:sp>
      <p:sp>
        <p:nvSpPr>
          <p:cNvPr id="26" name="Line 16"/>
          <p:cNvSpPr>
            <a:spLocks noChangeShapeType="1"/>
          </p:cNvSpPr>
          <p:nvPr/>
        </p:nvSpPr>
        <p:spPr bwMode="auto">
          <a:xfrm>
            <a:off x="2339752" y="3140968"/>
            <a:ext cx="914400" cy="0"/>
          </a:xfrm>
          <a:prstGeom prst="line">
            <a:avLst/>
          </a:prstGeom>
          <a:noFill/>
          <a:ln w="28575">
            <a:solidFill>
              <a:schemeClr val="tx1"/>
            </a:solidFill>
            <a:round/>
            <a:headEnd type="triangle" w="lg" len="lg"/>
            <a:tailEnd type="none" w="med" len="med"/>
          </a:ln>
          <a:effectLst/>
        </p:spPr>
        <p:txBody>
          <a:bodyPr/>
          <a:lstStyle/>
          <a:p>
            <a:endParaRPr lang="en-US"/>
          </a:p>
        </p:txBody>
      </p:sp>
      <p:sp>
        <p:nvSpPr>
          <p:cNvPr id="3" name="Slide Number Placeholder 2"/>
          <p:cNvSpPr>
            <a:spLocks noGrp="1"/>
          </p:cNvSpPr>
          <p:nvPr>
            <p:ph type="sldNum" sz="quarter" idx="12"/>
          </p:nvPr>
        </p:nvSpPr>
        <p:spPr/>
        <p:txBody>
          <a:bodyPr>
            <a:normAutofit fontScale="85000" lnSpcReduction="20000"/>
          </a:bodyPr>
          <a:lstStyle/>
          <a:p>
            <a:fld id="{BEB7F41A-2E03-4BDD-949B-B1838DB893B3}" type="slidenum">
              <a:rPr lang="en-US" smtClean="0"/>
              <a:pPr/>
              <a:t>6</a:t>
            </a:fld>
            <a:endParaRPr lang="en-US"/>
          </a:p>
        </p:txBody>
      </p:sp>
    </p:spTree>
    <p:extLst>
      <p:ext uri="{BB962C8B-B14F-4D97-AF65-F5344CB8AC3E}">
        <p14:creationId xmlns:p14="http://schemas.microsoft.com/office/powerpoint/2010/main" xmlns="" val="2906591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4"/>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5"/>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11" grpId="0" animBg="1"/>
      <p:bldP spid="12" grpId="0"/>
      <p:bldP spid="14" grpId="0" animBg="1"/>
      <p:bldP spid="16" grpId="0" animBg="1"/>
      <p:bldP spid="17" grpId="0" animBg="1"/>
      <p:bldP spid="18" grpId="0" animBg="1"/>
      <p:bldP spid="19" grpId="0"/>
      <p:bldP spid="20" grpId="0"/>
      <p:bldP spid="21" grpId="0" animBg="1"/>
      <p:bldP spid="22" grpId="0" animBg="1"/>
      <p:bldP spid="23" grpId="0" animBg="1"/>
      <p:bldP spid="24" grpId="0" animBg="1"/>
      <p:bldP spid="25" grpId="0" animBg="1"/>
      <p:bldP spid="2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2800" dirty="0"/>
              <a:t>Η δομή του ισολογισμού</a:t>
            </a:r>
            <a:endParaRPr lang="en-US" sz="2800" dirty="0"/>
          </a:p>
        </p:txBody>
      </p:sp>
      <p:sp>
        <p:nvSpPr>
          <p:cNvPr id="4" name="Line 9"/>
          <p:cNvSpPr>
            <a:spLocks noChangeShapeType="1"/>
          </p:cNvSpPr>
          <p:nvPr/>
        </p:nvSpPr>
        <p:spPr bwMode="auto">
          <a:xfrm>
            <a:off x="533400" y="5877272"/>
            <a:ext cx="8153400" cy="0"/>
          </a:xfrm>
          <a:prstGeom prst="line">
            <a:avLst/>
          </a:prstGeom>
          <a:noFill/>
          <a:ln w="28575">
            <a:solidFill>
              <a:schemeClr val="tx1"/>
            </a:solidFill>
            <a:round/>
            <a:headEnd/>
            <a:tailEnd/>
          </a:ln>
          <a:effectLst/>
        </p:spPr>
        <p:txBody>
          <a:bodyPr wrap="none" anchor="ctr"/>
          <a:lstStyle/>
          <a:p>
            <a:endParaRPr lang="en-US"/>
          </a:p>
        </p:txBody>
      </p:sp>
      <p:sp>
        <p:nvSpPr>
          <p:cNvPr id="5" name="Text Box 16"/>
          <p:cNvSpPr txBox="1">
            <a:spLocks noChangeArrowheads="1"/>
          </p:cNvSpPr>
          <p:nvPr/>
        </p:nvSpPr>
        <p:spPr bwMode="auto">
          <a:xfrm>
            <a:off x="533400" y="5438552"/>
            <a:ext cx="3352800" cy="366712"/>
          </a:xfrm>
          <a:prstGeom prst="rect">
            <a:avLst/>
          </a:prstGeom>
          <a:noFill/>
          <a:ln w="9525">
            <a:noFill/>
            <a:miter lim="800000"/>
            <a:headEnd/>
            <a:tailEnd/>
          </a:ln>
          <a:effectLst/>
        </p:spPr>
        <p:txBody>
          <a:bodyPr>
            <a:spAutoFit/>
          </a:bodyPr>
          <a:lstStyle/>
          <a:p>
            <a:pPr algn="ctr">
              <a:spcBef>
                <a:spcPct val="50000"/>
              </a:spcBef>
              <a:buClr>
                <a:schemeClr val="accent2"/>
              </a:buClr>
              <a:buFont typeface="Monotype Sorts" charset="2"/>
              <a:buNone/>
            </a:pPr>
            <a:r>
              <a:rPr lang="el-GR" b="1" dirty="0">
                <a:latin typeface="Arial" charset="0"/>
              </a:rPr>
              <a:t>ΣΥΝΟΛΟ ΕΝΕΡΓΗΤΙΚΟΥ</a:t>
            </a:r>
            <a:endParaRPr lang="en-US" b="1" dirty="0">
              <a:latin typeface="Arial" charset="0"/>
            </a:endParaRPr>
          </a:p>
        </p:txBody>
      </p:sp>
      <p:sp>
        <p:nvSpPr>
          <p:cNvPr id="7" name="Text Box 17"/>
          <p:cNvSpPr txBox="1">
            <a:spLocks noChangeArrowheads="1"/>
          </p:cNvSpPr>
          <p:nvPr/>
        </p:nvSpPr>
        <p:spPr bwMode="auto">
          <a:xfrm>
            <a:off x="4620344" y="5435932"/>
            <a:ext cx="3048000" cy="369332"/>
          </a:xfrm>
          <a:prstGeom prst="rect">
            <a:avLst/>
          </a:prstGeom>
          <a:noFill/>
          <a:ln w="9525">
            <a:noFill/>
            <a:miter lim="800000"/>
            <a:headEnd/>
            <a:tailEnd/>
          </a:ln>
          <a:effectLst/>
        </p:spPr>
        <p:txBody>
          <a:bodyPr wrap="square">
            <a:spAutoFit/>
          </a:bodyPr>
          <a:lstStyle/>
          <a:p>
            <a:pPr algn="ctr">
              <a:spcBef>
                <a:spcPct val="50000"/>
              </a:spcBef>
              <a:buClr>
                <a:schemeClr val="accent2"/>
              </a:buClr>
              <a:buFont typeface="Monotype Sorts" charset="2"/>
              <a:buNone/>
            </a:pPr>
            <a:r>
              <a:rPr lang="el-GR" b="1" dirty="0">
                <a:latin typeface="Arial" charset="0"/>
              </a:rPr>
              <a:t>ΣΥΝΟΛΟ ΠΑΘΗΤΙΚΟΥ</a:t>
            </a:r>
            <a:endParaRPr lang="en-US" b="1" dirty="0">
              <a:latin typeface="Arial" charset="0"/>
            </a:endParaRPr>
          </a:p>
        </p:txBody>
      </p:sp>
      <p:sp>
        <p:nvSpPr>
          <p:cNvPr id="9" name="Line 13"/>
          <p:cNvSpPr>
            <a:spLocks noChangeShapeType="1"/>
          </p:cNvSpPr>
          <p:nvPr/>
        </p:nvSpPr>
        <p:spPr bwMode="auto">
          <a:xfrm>
            <a:off x="533400" y="5445224"/>
            <a:ext cx="8153400" cy="0"/>
          </a:xfrm>
          <a:prstGeom prst="line">
            <a:avLst/>
          </a:prstGeom>
          <a:noFill/>
          <a:ln w="28575">
            <a:solidFill>
              <a:schemeClr val="tx1"/>
            </a:solidFill>
            <a:round/>
            <a:headEnd/>
            <a:tailEnd/>
          </a:ln>
          <a:effectLst/>
        </p:spPr>
        <p:txBody>
          <a:bodyPr wrap="none" anchor="ctr"/>
          <a:lstStyle/>
          <a:p>
            <a:endParaRPr lang="en-US"/>
          </a:p>
        </p:txBody>
      </p:sp>
      <p:sp>
        <p:nvSpPr>
          <p:cNvPr id="11" name="Line 8"/>
          <p:cNvSpPr>
            <a:spLocks noChangeShapeType="1"/>
          </p:cNvSpPr>
          <p:nvPr/>
        </p:nvSpPr>
        <p:spPr bwMode="auto">
          <a:xfrm flipH="1">
            <a:off x="467544" y="1556792"/>
            <a:ext cx="72008" cy="4320480"/>
          </a:xfrm>
          <a:prstGeom prst="line">
            <a:avLst/>
          </a:prstGeom>
          <a:noFill/>
          <a:ln w="28575">
            <a:solidFill>
              <a:schemeClr val="tx1"/>
            </a:solidFill>
            <a:round/>
            <a:headEnd/>
            <a:tailEnd/>
          </a:ln>
          <a:effectLst/>
        </p:spPr>
        <p:txBody>
          <a:bodyPr wrap="none" anchor="ctr"/>
          <a:lstStyle/>
          <a:p>
            <a:endParaRPr lang="en-US"/>
          </a:p>
        </p:txBody>
      </p:sp>
      <p:sp>
        <p:nvSpPr>
          <p:cNvPr id="13" name="Line 12"/>
          <p:cNvSpPr>
            <a:spLocks noChangeShapeType="1"/>
          </p:cNvSpPr>
          <p:nvPr/>
        </p:nvSpPr>
        <p:spPr bwMode="auto">
          <a:xfrm>
            <a:off x="4572000" y="1916832"/>
            <a:ext cx="0" cy="3960440"/>
          </a:xfrm>
          <a:prstGeom prst="line">
            <a:avLst/>
          </a:prstGeom>
          <a:noFill/>
          <a:ln w="28575">
            <a:solidFill>
              <a:schemeClr val="tx1"/>
            </a:solidFill>
            <a:round/>
            <a:headEnd/>
            <a:tailEnd/>
          </a:ln>
          <a:effectLst/>
        </p:spPr>
        <p:txBody>
          <a:bodyPr wrap="none" anchor="ctr"/>
          <a:lstStyle/>
          <a:p>
            <a:endParaRPr lang="en-US"/>
          </a:p>
        </p:txBody>
      </p:sp>
      <p:sp>
        <p:nvSpPr>
          <p:cNvPr id="15" name="Line 10"/>
          <p:cNvSpPr>
            <a:spLocks noChangeShapeType="1"/>
          </p:cNvSpPr>
          <p:nvPr/>
        </p:nvSpPr>
        <p:spPr bwMode="auto">
          <a:xfrm>
            <a:off x="8676456" y="1556792"/>
            <a:ext cx="0" cy="4320480"/>
          </a:xfrm>
          <a:prstGeom prst="line">
            <a:avLst/>
          </a:prstGeom>
          <a:noFill/>
          <a:ln w="28575">
            <a:solidFill>
              <a:schemeClr val="tx1"/>
            </a:solidFill>
            <a:round/>
            <a:headEnd/>
            <a:tailEnd/>
          </a:ln>
          <a:effectLst/>
        </p:spPr>
        <p:txBody>
          <a:bodyPr wrap="none" anchor="ctr"/>
          <a:lstStyle/>
          <a:p>
            <a:endParaRPr lang="en-US"/>
          </a:p>
        </p:txBody>
      </p:sp>
      <p:sp>
        <p:nvSpPr>
          <p:cNvPr id="16" name="Line 11"/>
          <p:cNvSpPr>
            <a:spLocks noChangeShapeType="1"/>
          </p:cNvSpPr>
          <p:nvPr/>
        </p:nvSpPr>
        <p:spPr bwMode="auto">
          <a:xfrm>
            <a:off x="533400" y="1988840"/>
            <a:ext cx="8153400" cy="0"/>
          </a:xfrm>
          <a:prstGeom prst="line">
            <a:avLst/>
          </a:prstGeom>
          <a:noFill/>
          <a:ln w="28575">
            <a:solidFill>
              <a:schemeClr val="tx1"/>
            </a:solidFill>
            <a:round/>
            <a:headEnd/>
            <a:tailEnd/>
          </a:ln>
          <a:effectLst/>
        </p:spPr>
        <p:txBody>
          <a:bodyPr wrap="none" anchor="ctr"/>
          <a:lstStyle/>
          <a:p>
            <a:endParaRPr lang="en-US"/>
          </a:p>
        </p:txBody>
      </p:sp>
      <p:sp>
        <p:nvSpPr>
          <p:cNvPr id="17" name="Line 7"/>
          <p:cNvSpPr>
            <a:spLocks noChangeShapeType="1"/>
          </p:cNvSpPr>
          <p:nvPr/>
        </p:nvSpPr>
        <p:spPr bwMode="auto">
          <a:xfrm flipV="1">
            <a:off x="533400" y="1556792"/>
            <a:ext cx="8153400" cy="0"/>
          </a:xfrm>
          <a:prstGeom prst="line">
            <a:avLst/>
          </a:prstGeom>
          <a:noFill/>
          <a:ln w="28575">
            <a:solidFill>
              <a:schemeClr val="tx1"/>
            </a:solidFill>
            <a:round/>
            <a:headEnd/>
            <a:tailEnd/>
          </a:ln>
          <a:effectLst/>
        </p:spPr>
        <p:txBody>
          <a:bodyPr wrap="none" anchor="ctr"/>
          <a:lstStyle/>
          <a:p>
            <a:endParaRPr lang="en-US"/>
          </a:p>
        </p:txBody>
      </p:sp>
      <p:sp>
        <p:nvSpPr>
          <p:cNvPr id="18" name="Text Box 14"/>
          <p:cNvSpPr txBox="1">
            <a:spLocks noChangeArrowheads="1"/>
          </p:cNvSpPr>
          <p:nvPr/>
        </p:nvSpPr>
        <p:spPr bwMode="auto">
          <a:xfrm>
            <a:off x="539552" y="1556792"/>
            <a:ext cx="4032448" cy="396875"/>
          </a:xfrm>
          <a:prstGeom prst="rect">
            <a:avLst/>
          </a:prstGeom>
          <a:solidFill>
            <a:schemeClr val="accent1">
              <a:lumMod val="60000"/>
              <a:lumOff val="40000"/>
            </a:schemeClr>
          </a:solidFill>
          <a:ln w="9525">
            <a:noFill/>
            <a:miter lim="800000"/>
            <a:headEnd/>
            <a:tailEnd/>
          </a:ln>
          <a:effectLst/>
        </p:spPr>
        <p:txBody>
          <a:bodyPr wrap="square">
            <a:spAutoFit/>
          </a:bodyPr>
          <a:lstStyle/>
          <a:p>
            <a:pPr algn="ctr">
              <a:spcBef>
                <a:spcPct val="50000"/>
              </a:spcBef>
              <a:buClr>
                <a:schemeClr val="accent2"/>
              </a:buClr>
              <a:buFont typeface="Monotype Sorts" charset="2"/>
              <a:buNone/>
            </a:pPr>
            <a:r>
              <a:rPr lang="el-GR" sz="2000" b="1" dirty="0">
                <a:latin typeface="Arial" charset="0"/>
              </a:rPr>
              <a:t>ΕΝΕΡΓΗΤΙΚΟ</a:t>
            </a:r>
            <a:endParaRPr lang="en-US" sz="2000" b="1" dirty="0">
              <a:latin typeface="Arial" charset="0"/>
            </a:endParaRPr>
          </a:p>
        </p:txBody>
      </p:sp>
      <p:sp>
        <p:nvSpPr>
          <p:cNvPr id="19" name="Text Box 15"/>
          <p:cNvSpPr txBox="1">
            <a:spLocks noChangeArrowheads="1"/>
          </p:cNvSpPr>
          <p:nvPr/>
        </p:nvSpPr>
        <p:spPr bwMode="auto">
          <a:xfrm>
            <a:off x="4572000" y="1556792"/>
            <a:ext cx="4104456" cy="396875"/>
          </a:xfrm>
          <a:prstGeom prst="rect">
            <a:avLst/>
          </a:prstGeom>
          <a:solidFill>
            <a:schemeClr val="accent2"/>
          </a:solidFill>
          <a:ln w="9525">
            <a:noFill/>
            <a:miter lim="800000"/>
            <a:headEnd/>
            <a:tailEnd/>
          </a:ln>
          <a:effectLst/>
        </p:spPr>
        <p:txBody>
          <a:bodyPr wrap="square">
            <a:spAutoFit/>
          </a:bodyPr>
          <a:lstStyle/>
          <a:p>
            <a:pPr algn="ctr">
              <a:spcBef>
                <a:spcPct val="50000"/>
              </a:spcBef>
              <a:buClr>
                <a:schemeClr val="accent2"/>
              </a:buClr>
              <a:buFont typeface="Monotype Sorts" charset="2"/>
              <a:buNone/>
            </a:pPr>
            <a:r>
              <a:rPr lang="el-GR" sz="2000" b="1">
                <a:latin typeface="Arial" charset="0"/>
              </a:rPr>
              <a:t>ΠΑΘΗΤΙΚΟ</a:t>
            </a:r>
            <a:endParaRPr lang="en-US" sz="2000" b="1">
              <a:latin typeface="Arial" charset="0"/>
            </a:endParaRPr>
          </a:p>
        </p:txBody>
      </p:sp>
      <p:sp>
        <p:nvSpPr>
          <p:cNvPr id="20" name="Text Box 18"/>
          <p:cNvSpPr txBox="1">
            <a:spLocks noChangeArrowheads="1"/>
          </p:cNvSpPr>
          <p:nvPr/>
        </p:nvSpPr>
        <p:spPr bwMode="auto">
          <a:xfrm>
            <a:off x="683568" y="2060848"/>
            <a:ext cx="3528392" cy="3571234"/>
          </a:xfrm>
          <a:prstGeom prst="rect">
            <a:avLst/>
          </a:prstGeom>
          <a:noFill/>
          <a:ln w="9525">
            <a:noFill/>
            <a:miter lim="800000"/>
            <a:headEnd/>
            <a:tailEnd/>
          </a:ln>
          <a:effectLst/>
        </p:spPr>
        <p:txBody>
          <a:bodyPr wrap="square">
            <a:spAutoFit/>
          </a:bodyPr>
          <a:lstStyle/>
          <a:p>
            <a:pPr>
              <a:lnSpc>
                <a:spcPct val="85000"/>
              </a:lnSpc>
              <a:spcBef>
                <a:spcPct val="25000"/>
              </a:spcBef>
              <a:buClr>
                <a:schemeClr val="accent2"/>
              </a:buClr>
              <a:buFont typeface="Monotype Sorts" charset="2"/>
              <a:buNone/>
            </a:pPr>
            <a:r>
              <a:rPr lang="el-GR" b="1" i="1" dirty="0">
                <a:latin typeface="Arial" charset="0"/>
              </a:rPr>
              <a:t>ΚΟΣΤΟΣ ΙΔΡΥΣΗΣ</a:t>
            </a:r>
          </a:p>
          <a:p>
            <a:pPr>
              <a:lnSpc>
                <a:spcPct val="85000"/>
              </a:lnSpc>
              <a:spcBef>
                <a:spcPct val="25000"/>
              </a:spcBef>
              <a:buClr>
                <a:schemeClr val="accent2"/>
              </a:buClr>
            </a:pPr>
            <a:r>
              <a:rPr lang="el-GR" dirty="0">
                <a:latin typeface="Arial" charset="0"/>
              </a:rPr>
              <a:t>Αξία κτήσης -  Αποσβέσεις</a:t>
            </a:r>
          </a:p>
          <a:p>
            <a:pPr>
              <a:lnSpc>
                <a:spcPct val="85000"/>
              </a:lnSpc>
              <a:spcBef>
                <a:spcPct val="25000"/>
              </a:spcBef>
              <a:buClr>
                <a:schemeClr val="accent2"/>
              </a:buClr>
              <a:buFont typeface="Monotype Sorts" charset="2"/>
              <a:buNone/>
            </a:pPr>
            <a:r>
              <a:rPr lang="el-GR" b="1" i="1" dirty="0">
                <a:latin typeface="Arial" charset="0"/>
              </a:rPr>
              <a:t>ΠΑΓΙΑ ΣΤΟΙΧΕΙΑ</a:t>
            </a:r>
          </a:p>
          <a:p>
            <a:pPr>
              <a:lnSpc>
                <a:spcPct val="85000"/>
              </a:lnSpc>
              <a:buClr>
                <a:schemeClr val="accent2"/>
              </a:buClr>
              <a:buFont typeface="Monotype Sorts" charset="2"/>
              <a:buNone/>
            </a:pPr>
            <a:r>
              <a:rPr lang="el-GR" dirty="0">
                <a:latin typeface="Arial" charset="0"/>
              </a:rPr>
              <a:t>Αξία κτήσης -  Αποσβέσεις</a:t>
            </a:r>
          </a:p>
          <a:p>
            <a:pPr>
              <a:lnSpc>
                <a:spcPct val="85000"/>
              </a:lnSpc>
              <a:buClr>
                <a:schemeClr val="accent2"/>
              </a:buClr>
              <a:buFont typeface="Monotype Sorts" charset="2"/>
              <a:buNone/>
            </a:pPr>
            <a:r>
              <a:rPr lang="el-GR" dirty="0">
                <a:latin typeface="Arial" charset="0"/>
              </a:rPr>
              <a:t>= </a:t>
            </a:r>
            <a:r>
              <a:rPr lang="el-GR" b="1" dirty="0">
                <a:latin typeface="Arial" charset="0"/>
              </a:rPr>
              <a:t>Καθαρά πάγια</a:t>
            </a:r>
          </a:p>
          <a:p>
            <a:pPr>
              <a:lnSpc>
                <a:spcPct val="85000"/>
              </a:lnSpc>
              <a:buClr>
                <a:schemeClr val="accent2"/>
              </a:buClr>
              <a:buFont typeface="Monotype Sorts" charset="2"/>
              <a:buNone/>
            </a:pPr>
            <a:r>
              <a:rPr lang="el-GR" dirty="0">
                <a:latin typeface="Arial" charset="0"/>
              </a:rPr>
              <a:t>   </a:t>
            </a:r>
            <a:r>
              <a:rPr lang="el-GR" b="1" dirty="0">
                <a:latin typeface="Arial" charset="0"/>
              </a:rPr>
              <a:t>Συμμετοχές</a:t>
            </a:r>
          </a:p>
          <a:p>
            <a:pPr>
              <a:lnSpc>
                <a:spcPct val="85000"/>
              </a:lnSpc>
              <a:buClr>
                <a:schemeClr val="accent2"/>
              </a:buClr>
              <a:buFont typeface="Monotype Sorts" charset="2"/>
              <a:buNone/>
            </a:pPr>
            <a:r>
              <a:rPr lang="el-GR" dirty="0">
                <a:latin typeface="Arial" charset="0"/>
              </a:rPr>
              <a:t>   </a:t>
            </a:r>
            <a:r>
              <a:rPr lang="el-GR" b="1" dirty="0" err="1">
                <a:latin typeface="Arial" charset="0"/>
              </a:rPr>
              <a:t>Άϋλα</a:t>
            </a:r>
            <a:r>
              <a:rPr lang="el-GR" b="1" dirty="0">
                <a:latin typeface="Arial" charset="0"/>
              </a:rPr>
              <a:t> στοιχεία</a:t>
            </a:r>
          </a:p>
          <a:p>
            <a:pPr>
              <a:lnSpc>
                <a:spcPct val="85000"/>
              </a:lnSpc>
              <a:spcBef>
                <a:spcPct val="50000"/>
              </a:spcBef>
              <a:buClr>
                <a:schemeClr val="accent2"/>
              </a:buClr>
              <a:buFont typeface="Monotype Sorts" charset="2"/>
              <a:buNone/>
            </a:pPr>
            <a:r>
              <a:rPr lang="el-GR" b="1" i="1" dirty="0">
                <a:latin typeface="Arial" charset="0"/>
              </a:rPr>
              <a:t>ΚΥΚΛΟΦΟΡΟΥΝ</a:t>
            </a:r>
          </a:p>
          <a:p>
            <a:pPr>
              <a:lnSpc>
                <a:spcPct val="85000"/>
              </a:lnSpc>
              <a:buClr>
                <a:schemeClr val="accent2"/>
              </a:buClr>
              <a:buFont typeface="Monotype Sorts" charset="2"/>
              <a:buNone/>
            </a:pPr>
            <a:r>
              <a:rPr lang="el-GR" b="1" dirty="0">
                <a:latin typeface="Arial" charset="0"/>
              </a:rPr>
              <a:t>Αποθέματα</a:t>
            </a:r>
          </a:p>
          <a:p>
            <a:pPr>
              <a:lnSpc>
                <a:spcPct val="85000"/>
              </a:lnSpc>
              <a:buClr>
                <a:schemeClr val="accent2"/>
              </a:buClr>
              <a:buFont typeface="Monotype Sorts" charset="2"/>
              <a:buNone/>
            </a:pPr>
            <a:r>
              <a:rPr lang="el-GR" b="1" dirty="0">
                <a:latin typeface="Arial" charset="0"/>
              </a:rPr>
              <a:t>Απαιτήσεις</a:t>
            </a:r>
          </a:p>
          <a:p>
            <a:pPr>
              <a:lnSpc>
                <a:spcPct val="85000"/>
              </a:lnSpc>
              <a:buClr>
                <a:schemeClr val="accent2"/>
              </a:buClr>
              <a:buFont typeface="Monotype Sorts" charset="2"/>
              <a:buNone/>
            </a:pPr>
            <a:r>
              <a:rPr lang="el-GR" b="1" dirty="0">
                <a:latin typeface="Arial" charset="0"/>
              </a:rPr>
              <a:t>Ταμείο &amp; καταθέσεις</a:t>
            </a:r>
          </a:p>
          <a:p>
            <a:pPr>
              <a:lnSpc>
                <a:spcPct val="85000"/>
              </a:lnSpc>
              <a:spcBef>
                <a:spcPts val="1080"/>
              </a:spcBef>
              <a:buClr>
                <a:schemeClr val="accent2"/>
              </a:buClr>
              <a:buFont typeface="Monotype Sorts" charset="2"/>
              <a:buNone/>
            </a:pPr>
            <a:r>
              <a:rPr lang="el-GR" b="1" i="1" dirty="0">
                <a:latin typeface="Arial" charset="0"/>
              </a:rPr>
              <a:t>ΜΕΤΑΒΑΤΙΚΟΙ  ΛΟΓΑΡΙΑΣΜΟΙ</a:t>
            </a:r>
          </a:p>
          <a:p>
            <a:pPr>
              <a:lnSpc>
                <a:spcPct val="85000"/>
              </a:lnSpc>
              <a:buClr>
                <a:schemeClr val="accent2"/>
              </a:buClr>
              <a:buFont typeface="Monotype Sorts" charset="2"/>
              <a:buNone/>
            </a:pPr>
            <a:endParaRPr lang="el-GR" dirty="0">
              <a:latin typeface="Arial" charset="0"/>
            </a:endParaRPr>
          </a:p>
        </p:txBody>
      </p:sp>
      <p:sp>
        <p:nvSpPr>
          <p:cNvPr id="21" name="Text Box 21"/>
          <p:cNvSpPr txBox="1">
            <a:spLocks noChangeArrowheads="1"/>
          </p:cNvSpPr>
          <p:nvPr/>
        </p:nvSpPr>
        <p:spPr bwMode="auto">
          <a:xfrm>
            <a:off x="4572000" y="2060848"/>
            <a:ext cx="3960440" cy="3565591"/>
          </a:xfrm>
          <a:prstGeom prst="rect">
            <a:avLst/>
          </a:prstGeom>
          <a:noFill/>
          <a:ln w="9525">
            <a:noFill/>
            <a:miter lim="800000"/>
            <a:headEnd/>
            <a:tailEnd/>
          </a:ln>
          <a:effectLst/>
        </p:spPr>
        <p:txBody>
          <a:bodyPr wrap="square">
            <a:spAutoFit/>
          </a:bodyPr>
          <a:lstStyle/>
          <a:p>
            <a:pPr>
              <a:lnSpc>
                <a:spcPct val="85000"/>
              </a:lnSpc>
              <a:buClr>
                <a:schemeClr val="accent2"/>
              </a:buClr>
              <a:buFont typeface="Monotype Sorts" charset="2"/>
              <a:buNone/>
            </a:pPr>
            <a:r>
              <a:rPr lang="el-GR" b="1" i="1" dirty="0">
                <a:latin typeface="Arial" charset="0"/>
              </a:rPr>
              <a:t>ΙΔΙΑ ΚΕΦΑΛΑΙΑ</a:t>
            </a:r>
          </a:p>
          <a:p>
            <a:pPr>
              <a:lnSpc>
                <a:spcPct val="85000"/>
              </a:lnSpc>
              <a:buClr>
                <a:schemeClr val="accent2"/>
              </a:buClr>
              <a:buFont typeface="Monotype Sorts" charset="2"/>
              <a:buNone/>
            </a:pPr>
            <a:r>
              <a:rPr lang="el-GR" b="1" dirty="0">
                <a:latin typeface="Arial" charset="0"/>
              </a:rPr>
              <a:t>Μετοχικό </a:t>
            </a:r>
          </a:p>
          <a:p>
            <a:pPr>
              <a:lnSpc>
                <a:spcPct val="85000"/>
              </a:lnSpc>
              <a:buClr>
                <a:schemeClr val="accent2"/>
              </a:buClr>
              <a:buFont typeface="Monotype Sorts" charset="2"/>
              <a:buNone/>
            </a:pPr>
            <a:r>
              <a:rPr lang="el-GR" b="1" dirty="0">
                <a:latin typeface="Arial" charset="0"/>
              </a:rPr>
              <a:t>Αναπροσαρμογές, Επιχορηγήσεις</a:t>
            </a:r>
          </a:p>
          <a:p>
            <a:pPr>
              <a:lnSpc>
                <a:spcPct val="85000"/>
              </a:lnSpc>
              <a:buClr>
                <a:schemeClr val="accent2"/>
              </a:buClr>
              <a:buFont typeface="Monotype Sorts" charset="2"/>
              <a:buNone/>
            </a:pPr>
            <a:r>
              <a:rPr lang="el-GR" b="1" dirty="0">
                <a:latin typeface="Arial" charset="0"/>
              </a:rPr>
              <a:t>Αποθεματικά </a:t>
            </a:r>
            <a:r>
              <a:rPr lang="el-GR" dirty="0">
                <a:latin typeface="Arial" charset="0"/>
              </a:rPr>
              <a:t>(Τακτικά, Έκτακτα)</a:t>
            </a:r>
          </a:p>
          <a:p>
            <a:pPr>
              <a:lnSpc>
                <a:spcPct val="85000"/>
              </a:lnSpc>
              <a:buClr>
                <a:schemeClr val="accent2"/>
              </a:buClr>
              <a:buFont typeface="Monotype Sorts" charset="2"/>
              <a:buNone/>
            </a:pPr>
            <a:r>
              <a:rPr lang="el-GR" b="1" dirty="0">
                <a:latin typeface="Arial" charset="0"/>
              </a:rPr>
              <a:t>Κέρδη εις νέον</a:t>
            </a:r>
          </a:p>
          <a:p>
            <a:pPr>
              <a:lnSpc>
                <a:spcPct val="85000"/>
              </a:lnSpc>
              <a:spcBef>
                <a:spcPct val="50000"/>
              </a:spcBef>
              <a:buClr>
                <a:schemeClr val="accent2"/>
              </a:buClr>
              <a:buFont typeface="Monotype Sorts" charset="2"/>
              <a:buNone/>
            </a:pPr>
            <a:r>
              <a:rPr lang="el-GR" b="1" i="1" dirty="0">
                <a:latin typeface="Arial" charset="0"/>
              </a:rPr>
              <a:t>ΥΠΟΧΡΕΩΣΕΙΣ</a:t>
            </a:r>
          </a:p>
          <a:p>
            <a:pPr>
              <a:lnSpc>
                <a:spcPct val="85000"/>
              </a:lnSpc>
              <a:buClr>
                <a:schemeClr val="accent2"/>
              </a:buClr>
              <a:buFont typeface="Monotype Sorts" charset="2"/>
              <a:buNone/>
            </a:pPr>
            <a:r>
              <a:rPr lang="el-GR" dirty="0">
                <a:latin typeface="Arial" charset="0"/>
              </a:rPr>
              <a:t> </a:t>
            </a:r>
            <a:r>
              <a:rPr lang="el-GR" b="1" dirty="0">
                <a:latin typeface="Arial" charset="0"/>
              </a:rPr>
              <a:t>Μακροπρόθεσμες</a:t>
            </a:r>
          </a:p>
          <a:p>
            <a:pPr>
              <a:lnSpc>
                <a:spcPct val="85000"/>
              </a:lnSpc>
              <a:buClr>
                <a:schemeClr val="accent2"/>
              </a:buClr>
              <a:buFont typeface="Monotype Sorts" charset="2"/>
              <a:buNone/>
            </a:pPr>
            <a:r>
              <a:rPr lang="el-GR" b="1" dirty="0">
                <a:latin typeface="Arial" charset="0"/>
              </a:rPr>
              <a:t> Βραχυπρόθεσμες</a:t>
            </a:r>
          </a:p>
          <a:p>
            <a:pPr>
              <a:lnSpc>
                <a:spcPct val="85000"/>
              </a:lnSpc>
              <a:buClr>
                <a:schemeClr val="accent2"/>
              </a:buClr>
              <a:buFont typeface="Monotype Sorts" charset="2"/>
              <a:buNone/>
            </a:pPr>
            <a:r>
              <a:rPr lang="el-GR" dirty="0">
                <a:latin typeface="Arial" charset="0"/>
              </a:rPr>
              <a:t>    Τράπεζες </a:t>
            </a:r>
          </a:p>
          <a:p>
            <a:pPr>
              <a:lnSpc>
                <a:spcPct val="85000"/>
              </a:lnSpc>
              <a:buClr>
                <a:schemeClr val="accent2"/>
              </a:buClr>
              <a:buFont typeface="Monotype Sorts" charset="2"/>
              <a:buNone/>
            </a:pPr>
            <a:r>
              <a:rPr lang="el-GR" dirty="0">
                <a:latin typeface="Arial" charset="0"/>
              </a:rPr>
              <a:t>    Προμηθευτές</a:t>
            </a:r>
          </a:p>
          <a:p>
            <a:pPr>
              <a:lnSpc>
                <a:spcPct val="85000"/>
              </a:lnSpc>
              <a:buClr>
                <a:schemeClr val="accent2"/>
              </a:buClr>
              <a:buFont typeface="Monotype Sorts" charset="2"/>
              <a:buNone/>
            </a:pPr>
            <a:r>
              <a:rPr lang="el-GR" dirty="0">
                <a:latin typeface="Arial" charset="0"/>
              </a:rPr>
              <a:t>    Φόροι, τέλη, εισφορές κλπ</a:t>
            </a:r>
          </a:p>
          <a:p>
            <a:pPr>
              <a:lnSpc>
                <a:spcPct val="85000"/>
              </a:lnSpc>
              <a:buClr>
                <a:schemeClr val="accent2"/>
              </a:buClr>
              <a:buFont typeface="Monotype Sorts" charset="2"/>
              <a:buNone/>
            </a:pPr>
            <a:endParaRPr lang="el-GR" dirty="0">
              <a:latin typeface="Arial" charset="0"/>
            </a:endParaRPr>
          </a:p>
          <a:p>
            <a:pPr>
              <a:lnSpc>
                <a:spcPct val="85000"/>
              </a:lnSpc>
              <a:spcBef>
                <a:spcPts val="300"/>
              </a:spcBef>
              <a:buClr>
                <a:schemeClr val="accent2"/>
              </a:buClr>
            </a:pPr>
            <a:r>
              <a:rPr lang="el-GR" b="1" i="1" dirty="0">
                <a:latin typeface="Arial" charset="0"/>
              </a:rPr>
              <a:t>ΜΕΤΑΒΑΤΙΚΟΙ  ΛΟΓΑΡΙΑΣΜΟΙ</a:t>
            </a:r>
          </a:p>
          <a:p>
            <a:pPr>
              <a:lnSpc>
                <a:spcPct val="85000"/>
              </a:lnSpc>
              <a:buClr>
                <a:schemeClr val="accent2"/>
              </a:buClr>
              <a:buFont typeface="Monotype Sorts" charset="2"/>
              <a:buNone/>
            </a:pPr>
            <a:endParaRPr lang="en-US" dirty="0">
              <a:latin typeface="Arial" charset="0"/>
            </a:endParaRPr>
          </a:p>
        </p:txBody>
      </p:sp>
      <p:sp>
        <p:nvSpPr>
          <p:cNvPr id="6" name="Slide Number Placeholder 5"/>
          <p:cNvSpPr>
            <a:spLocks noGrp="1"/>
          </p:cNvSpPr>
          <p:nvPr>
            <p:ph type="sldNum" sz="quarter" idx="12"/>
          </p:nvPr>
        </p:nvSpPr>
        <p:spPr/>
        <p:txBody>
          <a:bodyPr>
            <a:normAutofit fontScale="85000" lnSpcReduction="20000"/>
          </a:bodyPr>
          <a:lstStyle/>
          <a:p>
            <a:fld id="{BEB7F41A-2E03-4BDD-949B-B1838DB893B3}" type="slidenum">
              <a:rPr lang="en-US" smtClean="0"/>
              <a:pPr/>
              <a:t>7</a:t>
            </a:fld>
            <a:endParaRPr lang="en-US"/>
          </a:p>
        </p:txBody>
      </p:sp>
    </p:spTree>
    <p:extLst>
      <p:ext uri="{BB962C8B-B14F-4D97-AF65-F5344CB8AC3E}">
        <p14:creationId xmlns:p14="http://schemas.microsoft.com/office/powerpoint/2010/main" xmlns="" val="29485189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2800" dirty="0">
                <a:solidFill>
                  <a:srgbClr val="775F55"/>
                </a:solidFill>
              </a:rPr>
              <a:t>Η δομή του ισολογισμού</a:t>
            </a: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BEB7F41A-2E03-4BDD-949B-B1838DB893B3}" type="slidenum">
              <a:rPr lang="en-US" smtClean="0"/>
              <a:pPr/>
              <a:t>8</a:t>
            </a:fld>
            <a:endParaRPr lang="en-US"/>
          </a:p>
        </p:txBody>
      </p:sp>
      <p:sp>
        <p:nvSpPr>
          <p:cNvPr id="6" name="Content Placeholder 5"/>
          <p:cNvSpPr>
            <a:spLocks noGrp="1"/>
          </p:cNvSpPr>
          <p:nvPr>
            <p:ph sz="quarter" idx="1"/>
          </p:nvPr>
        </p:nvSpPr>
        <p:spPr/>
        <p:txBody>
          <a:bodyPr>
            <a:normAutofit/>
          </a:bodyPr>
          <a:lstStyle/>
          <a:p>
            <a:r>
              <a:rPr lang="el-GR" sz="2000" dirty="0"/>
              <a:t>Καθαρή θέση ή λογιστική αξία της εταιρείας είναι το ‘κομμάτι της πίτας’ που κατέχουν οι μέτοχοι της εταιρείας, όπως αυτό μετράται βάσει λογιστικών κανόνων.</a:t>
            </a:r>
          </a:p>
          <a:p>
            <a:r>
              <a:rPr lang="el-GR" sz="2000" dirty="0"/>
              <a:t>Καθαρή θέση = Ενεργητικό – Υποχρεώσεις</a:t>
            </a:r>
          </a:p>
          <a:p>
            <a:r>
              <a:rPr lang="el-GR" sz="2000" dirty="0"/>
              <a:t>Πραγματική αξία των μετοχών μιας εταιρείας είναι όσο πληρώνει για αυτές ένας πρόθυμος αγοραστής.</a:t>
            </a:r>
            <a:endParaRPr lang="en-US" sz="2000" dirty="0"/>
          </a:p>
        </p:txBody>
      </p:sp>
    </p:spTree>
    <p:extLst>
      <p:ext uri="{BB962C8B-B14F-4D97-AF65-F5344CB8AC3E}">
        <p14:creationId xmlns:p14="http://schemas.microsoft.com/office/powerpoint/2010/main" xmlns="" val="35407272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2800" dirty="0"/>
              <a:t>Παράδειγμα ισολογισμού</a:t>
            </a:r>
          </a:p>
        </p:txBody>
      </p:sp>
      <p:pic>
        <p:nvPicPr>
          <p:cNvPr id="2050" name="Picture 2"/>
          <p:cNvPicPr>
            <a:picLocks noChangeAspect="1" noChangeArrowheads="1"/>
          </p:cNvPicPr>
          <p:nvPr/>
        </p:nvPicPr>
        <p:blipFill>
          <a:blip r:embed="rId3" cstate="print"/>
          <a:srcRect/>
          <a:stretch>
            <a:fillRect/>
          </a:stretch>
        </p:blipFill>
        <p:spPr bwMode="auto">
          <a:xfrm>
            <a:off x="683568" y="1522696"/>
            <a:ext cx="8221609" cy="4930640"/>
          </a:xfrm>
          <a:prstGeom prst="rect">
            <a:avLst/>
          </a:prstGeom>
          <a:noFill/>
          <a:ln w="9525">
            <a:noFill/>
            <a:miter lim="800000"/>
            <a:headEnd/>
            <a:tailEnd/>
          </a:ln>
          <a:effectLst/>
        </p:spPr>
      </p:pic>
      <p:sp>
        <p:nvSpPr>
          <p:cNvPr id="5" name="Slide Number Placeholder 4"/>
          <p:cNvSpPr>
            <a:spLocks noGrp="1"/>
          </p:cNvSpPr>
          <p:nvPr>
            <p:ph type="sldNum" sz="quarter" idx="12"/>
          </p:nvPr>
        </p:nvSpPr>
        <p:spPr/>
        <p:txBody>
          <a:bodyPr>
            <a:normAutofit fontScale="85000" lnSpcReduction="20000"/>
          </a:bodyPr>
          <a:lstStyle/>
          <a:p>
            <a:fld id="{BEB7F41A-2E03-4BDD-949B-B1838DB893B3}" type="slidenum">
              <a:rPr lang="en-US" smtClean="0"/>
              <a:pPr/>
              <a:t>9</a:t>
            </a:fld>
            <a:endParaRPr lang="en-US"/>
          </a:p>
        </p:txBody>
      </p:sp>
    </p:spTree>
    <p:extLst>
      <p:ext uri="{BB962C8B-B14F-4D97-AF65-F5344CB8AC3E}">
        <p14:creationId xmlns:p14="http://schemas.microsoft.com/office/powerpoint/2010/main" xmlns="" val="4236088385"/>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themeOverride>
</file>

<file path=docProps/app.xml><?xml version="1.0" encoding="utf-8"?>
<Properties xmlns="http://schemas.openxmlformats.org/officeDocument/2006/extended-properties" xmlns:vt="http://schemas.openxmlformats.org/officeDocument/2006/docPropsVTypes">
  <Template/>
  <TotalTime>3140</TotalTime>
  <Words>2113</Words>
  <Application>Microsoft Office PowerPoint</Application>
  <PresentationFormat>Προβολή στην οθόνη (4:3)</PresentationFormat>
  <Paragraphs>565</Paragraphs>
  <Slides>35</Slides>
  <Notes>24</Notes>
  <HiddenSlides>0</HiddenSlides>
  <MMClips>0</MMClips>
  <ScaleCrop>false</ScaleCrop>
  <HeadingPairs>
    <vt:vector size="4" baseType="variant">
      <vt:variant>
        <vt:lpstr>Θέμα</vt:lpstr>
      </vt:variant>
      <vt:variant>
        <vt:i4>1</vt:i4>
      </vt:variant>
      <vt:variant>
        <vt:lpstr>Τίτλοι διαφανειών</vt:lpstr>
      </vt:variant>
      <vt:variant>
        <vt:i4>35</vt:i4>
      </vt:variant>
    </vt:vector>
  </HeadingPairs>
  <TitlesOfParts>
    <vt:vector size="36" baseType="lpstr">
      <vt:lpstr>Median</vt:lpstr>
      <vt:lpstr>Καινοτομία και Επιχειρηματικότητα</vt:lpstr>
      <vt:lpstr>Σχέδιο χρηματοδότησης και χρηματοοικονομικό πλάνο</vt:lpstr>
      <vt:lpstr>Σχέδιο χρηματοδότησης και χρηματοοικονομικό πλάνο</vt:lpstr>
      <vt:lpstr>Οι λογιστικές καταστάσεις της επιχείρησης</vt:lpstr>
      <vt:lpstr>Ο Ισολογισμός</vt:lpstr>
      <vt:lpstr>Πηγές και Χρήσεις κεφαλαίου</vt:lpstr>
      <vt:lpstr>Η δομή του ισολογισμού</vt:lpstr>
      <vt:lpstr>Η δομή του ισολογισμού</vt:lpstr>
      <vt:lpstr>Παράδειγμα ισολογισμού</vt:lpstr>
      <vt:lpstr>Παράδειγμα ισολογισμού</vt:lpstr>
      <vt:lpstr>Αδυναμίες ισολογισμών</vt:lpstr>
      <vt:lpstr>Αποτελέσματα χρήσης</vt:lpstr>
      <vt:lpstr>Κατάσταση αποτελεσμάτων χρήσης</vt:lpstr>
      <vt:lpstr>Παράδειγμα αποτελεσμάτων χρήσης</vt:lpstr>
      <vt:lpstr>Κατάσταση ταμειακών ροών</vt:lpstr>
      <vt:lpstr>Κατάσταση ταμειακών ροών</vt:lpstr>
      <vt:lpstr>Κατάσταση ταμειακών ροών</vt:lpstr>
      <vt:lpstr>Ανάλυση νεκρού σημείου</vt:lpstr>
      <vt:lpstr>Ανάλυση νεκρού σημείου</vt:lpstr>
      <vt:lpstr>Απαιτούμενο ποσό  χρηματοδότησης</vt:lpstr>
      <vt:lpstr>Ανάλυση αριθμοδεικτών</vt:lpstr>
      <vt:lpstr>Βασικές κατηγορίες δεικτών</vt:lpstr>
      <vt:lpstr>Δείκτες κεφαλαιακής διάρθρωσης (leverage ratios)</vt:lpstr>
      <vt:lpstr>Δείκτες διάρθρωσης κεφαλαίων</vt:lpstr>
      <vt:lpstr>Δείκτες διάρθρωσης κεφαλαίων</vt:lpstr>
      <vt:lpstr>Δείκτες ρευστότητας (liquidity ratios)</vt:lpstr>
      <vt:lpstr>Δείκτες δραστηριότητας</vt:lpstr>
      <vt:lpstr>Δείκτες δραστηριότητας</vt:lpstr>
      <vt:lpstr>Δείκτες αποδοτικότητας</vt:lpstr>
      <vt:lpstr>Δείκτες αποδοτικότητας</vt:lpstr>
      <vt:lpstr>Άσκηση</vt:lpstr>
      <vt:lpstr>Δείκτες (1)</vt:lpstr>
      <vt:lpstr>Δείκτες (2)</vt:lpstr>
      <vt:lpstr>Βιβλιογραφία</vt:lpstr>
      <vt:lpstr>Δείκτες (3)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Καινοτομία και Επιχειρηματικότητα</dc:title>
  <dc:creator>User1</dc:creator>
  <cp:lastModifiedBy>user</cp:lastModifiedBy>
  <cp:revision>119</cp:revision>
  <dcterms:created xsi:type="dcterms:W3CDTF">2017-09-27T08:01:11Z</dcterms:created>
  <dcterms:modified xsi:type="dcterms:W3CDTF">2025-05-20T19:35:51Z</dcterms:modified>
</cp:coreProperties>
</file>