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6" r:id="rId1"/>
  </p:sldMasterIdLst>
  <p:notesMasterIdLst>
    <p:notesMasterId r:id="rId23"/>
  </p:notesMasterIdLst>
  <p:sldIdLst>
    <p:sldId id="256" r:id="rId2"/>
    <p:sldId id="360" r:id="rId3"/>
    <p:sldId id="350" r:id="rId4"/>
    <p:sldId id="357" r:id="rId5"/>
    <p:sldId id="336" r:id="rId6"/>
    <p:sldId id="341" r:id="rId7"/>
    <p:sldId id="342" r:id="rId8"/>
    <p:sldId id="343" r:id="rId9"/>
    <p:sldId id="344" r:id="rId10"/>
    <p:sldId id="351" r:id="rId11"/>
    <p:sldId id="361" r:id="rId12"/>
    <p:sldId id="353" r:id="rId13"/>
    <p:sldId id="345" r:id="rId14"/>
    <p:sldId id="346" r:id="rId15"/>
    <p:sldId id="355" r:id="rId16"/>
    <p:sldId id="347" r:id="rId17"/>
    <p:sldId id="348" r:id="rId18"/>
    <p:sldId id="356" r:id="rId19"/>
    <p:sldId id="349" r:id="rId20"/>
    <p:sldId id="358" r:id="rId21"/>
    <p:sldId id="359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81949" autoAdjust="0"/>
  </p:normalViewPr>
  <p:slideViewPr>
    <p:cSldViewPr>
      <p:cViewPr varScale="1">
        <p:scale>
          <a:sx n="71" d="100"/>
          <a:sy n="71" d="100"/>
        </p:scale>
        <p:origin x="-164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AE0F7A9-F8D7-4642-B306-74B140AF2F6F}" type="datetimeFigureOut">
              <a:rPr lang="en-US" smtClean="0"/>
              <a:pPr/>
              <a:t>5/20/2025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8F9DE42-154C-4434-B09E-F806436E47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0538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2017-2018 ΠΜΣ Παν. Αιγαίου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EB7F41A-2E03-4BDD-949B-B1838DB893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ickstarter.com/" TargetMode="External"/><Relationship Id="rId2" Type="http://schemas.openxmlformats.org/officeDocument/2006/relationships/hyperlink" Target="http://www.indiegogo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roopio.com/" TargetMode="External"/><Relationship Id="rId4" Type="http://schemas.openxmlformats.org/officeDocument/2006/relationships/hyperlink" Target="http://www.wiseed.fr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>
                <a:cs typeface="Calibri"/>
              </a:rPr>
              <a:t>Χρηματοδότηση</a:t>
            </a:r>
            <a:endParaRPr lang="el-GR" dirty="0"/>
          </a:p>
          <a:p>
            <a:endParaRPr lang="el-GR" dirty="0"/>
          </a:p>
          <a:p>
            <a:r>
              <a:rPr lang="el-GR" dirty="0" smtClean="0"/>
              <a:t>Δρ </a:t>
            </a:r>
            <a:r>
              <a:rPr lang="el-GR" dirty="0"/>
              <a:t>Ευάγγελος </a:t>
            </a:r>
            <a:r>
              <a:rPr lang="el-GR" dirty="0" err="1" smtClean="0"/>
              <a:t>Σιώκας</a:t>
            </a:r>
            <a:r>
              <a:rPr lang="el-GR" dirty="0" smtClean="0"/>
              <a:t> Αναπληρωτής Καθηγητής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Καινοτομία και Επιχειρηματικότητα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l-GR" dirty="0" smtClean="0"/>
              <a:t>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8113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Επενδυτικά κεφάλαια υψηλού κινδύνου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lang="el-GR" sz="2000" dirty="0">
                <a:solidFill>
                  <a:srgbClr val="4D5B6B"/>
                </a:solidFill>
                <a:latin typeface="Arial"/>
                <a:cs typeface="Arial"/>
              </a:rPr>
              <a:t>“</a:t>
            </a:r>
            <a:r>
              <a:rPr lang="el-GR" sz="2000" i="1" dirty="0">
                <a:solidFill>
                  <a:srgbClr val="4D5B6B"/>
                </a:solidFill>
                <a:latin typeface="Arial"/>
                <a:cs typeface="Arial"/>
              </a:rPr>
              <a:t>Ο </a:t>
            </a:r>
            <a:r>
              <a:rPr lang="el-GR" sz="2000" i="1" spc="-15" dirty="0">
                <a:solidFill>
                  <a:srgbClr val="4D5B6B"/>
                </a:solidFill>
                <a:latin typeface="Arial"/>
                <a:cs typeface="Arial"/>
              </a:rPr>
              <a:t>σκοπός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[των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επενδυτικών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κεφαλαίων] είναι </a:t>
            </a:r>
            <a:r>
              <a:rPr lang="el-GR" sz="2000" i="1" dirty="0">
                <a:solidFill>
                  <a:srgbClr val="4D5B6B"/>
                </a:solidFill>
                <a:latin typeface="Arial"/>
                <a:cs typeface="Arial"/>
              </a:rPr>
              <a:t>να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επιτύχουν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υψηλή 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απόδοση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από την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επένδυση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με τη μορφή υπεραξίας μέσω μιας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εξόδου,  </a:t>
            </a:r>
            <a:r>
              <a:rPr lang="el-GR" sz="2000" i="1" spc="-15" dirty="0">
                <a:solidFill>
                  <a:srgbClr val="4D5B6B"/>
                </a:solidFill>
                <a:latin typeface="Arial"/>
                <a:cs typeface="Arial"/>
              </a:rPr>
              <a:t>που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επιτυγχάνεται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με την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πώληση </a:t>
            </a:r>
            <a:r>
              <a:rPr lang="el-GR" sz="2000" i="1" spc="-15" dirty="0">
                <a:solidFill>
                  <a:srgbClr val="4D5B6B"/>
                </a:solidFill>
                <a:latin typeface="Arial"/>
                <a:cs typeface="Arial"/>
              </a:rPr>
              <a:t>του μετοχικού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μεριδίου </a:t>
            </a:r>
            <a:r>
              <a:rPr lang="el-GR" sz="2000" i="1" spc="-15" dirty="0">
                <a:solidFill>
                  <a:srgbClr val="4D5B6B"/>
                </a:solidFill>
                <a:latin typeface="Arial"/>
                <a:cs typeface="Arial"/>
              </a:rPr>
              <a:t>παρά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μέσω 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εισοδήματος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[από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τόκους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ή] από μερίσματα. </a:t>
            </a:r>
            <a:r>
              <a:rPr lang="el-GR" sz="2000" i="1" dirty="0">
                <a:solidFill>
                  <a:srgbClr val="4D5B6B"/>
                </a:solidFill>
                <a:latin typeface="Arial"/>
                <a:cs typeface="Arial"/>
              </a:rPr>
              <a:t>Η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έξοδος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συνήθως 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επιτυγχάνεται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είτε μέσω μιας </a:t>
            </a:r>
            <a:r>
              <a:rPr lang="el-GR" sz="2000" i="1" dirty="0">
                <a:solidFill>
                  <a:srgbClr val="4D5B6B"/>
                </a:solidFill>
                <a:latin typeface="Arial"/>
                <a:cs typeface="Arial"/>
              </a:rPr>
              <a:t>αρχικής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δημόσιας προσφοράς </a:t>
            </a:r>
            <a:r>
              <a:rPr lang="el-GR" sz="2000" i="1" dirty="0">
                <a:solidFill>
                  <a:srgbClr val="4D5B6B"/>
                </a:solidFill>
                <a:latin typeface="Arial"/>
                <a:cs typeface="Arial"/>
              </a:rPr>
              <a:t>(IPO), </a:t>
            </a:r>
            <a:r>
              <a:rPr lang="el-GR" sz="2000" i="1" spc="-15" dirty="0">
                <a:solidFill>
                  <a:srgbClr val="4D5B6B"/>
                </a:solidFill>
                <a:latin typeface="Arial"/>
                <a:cs typeface="Arial"/>
              </a:rPr>
              <a:t>που 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σημαίνει την είσοδο της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εταιρείας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σε </a:t>
            </a:r>
            <a:r>
              <a:rPr lang="el-GR" sz="2000" i="1" spc="-15" dirty="0">
                <a:solidFill>
                  <a:srgbClr val="4D5B6B"/>
                </a:solidFill>
                <a:latin typeface="Arial"/>
                <a:cs typeface="Arial"/>
              </a:rPr>
              <a:t>κάποιο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χρηματιστήριο </a:t>
            </a:r>
            <a:r>
              <a:rPr lang="el-GR" sz="2000" i="1" spc="-25" dirty="0">
                <a:solidFill>
                  <a:srgbClr val="4D5B6B"/>
                </a:solidFill>
                <a:latin typeface="Arial"/>
                <a:cs typeface="Arial"/>
              </a:rPr>
              <a:t>όπου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γίνονται 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ελεύθερα αγοραπωλησίες των </a:t>
            </a:r>
            <a:r>
              <a:rPr lang="el-GR" sz="2000" i="1" spc="-20" dirty="0">
                <a:solidFill>
                  <a:srgbClr val="4D5B6B"/>
                </a:solidFill>
                <a:latin typeface="Arial"/>
                <a:cs typeface="Arial"/>
              </a:rPr>
              <a:t>μετοχών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της,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είτε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μέσω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πώλησης, </a:t>
            </a:r>
            <a:r>
              <a:rPr lang="el-GR" sz="2000" i="1" spc="-25" dirty="0">
                <a:solidFill>
                  <a:srgbClr val="4D5B6B"/>
                </a:solidFill>
                <a:latin typeface="Arial"/>
                <a:cs typeface="Arial"/>
              </a:rPr>
              <a:t>όπου </a:t>
            </a:r>
            <a:r>
              <a:rPr lang="el-GR" sz="2000" i="1" spc="-15" dirty="0">
                <a:solidFill>
                  <a:srgbClr val="4D5B6B"/>
                </a:solidFill>
                <a:latin typeface="Arial"/>
                <a:cs typeface="Arial"/>
              </a:rPr>
              <a:t>το 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επενδυτικό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κεφάλαιο, συνήθως </a:t>
            </a:r>
            <a:r>
              <a:rPr lang="el-GR" sz="2000" i="1" dirty="0">
                <a:solidFill>
                  <a:srgbClr val="4D5B6B"/>
                </a:solidFill>
                <a:latin typeface="Arial"/>
                <a:cs typeface="Arial"/>
              </a:rPr>
              <a:t>μαζί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με </a:t>
            </a:r>
            <a:r>
              <a:rPr lang="el-GR" sz="2000" i="1" spc="-15" dirty="0">
                <a:solidFill>
                  <a:srgbClr val="4D5B6B"/>
                </a:solidFill>
                <a:latin typeface="Arial"/>
                <a:cs typeface="Arial"/>
              </a:rPr>
              <a:t>όλους τους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άλλους </a:t>
            </a:r>
            <a:r>
              <a:rPr lang="el-GR" sz="2000" i="1" spc="-15" dirty="0">
                <a:solidFill>
                  <a:srgbClr val="4D5B6B"/>
                </a:solidFill>
                <a:latin typeface="Arial"/>
                <a:cs typeface="Arial"/>
              </a:rPr>
              <a:t>μετόχους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της 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εταιρείας, </a:t>
            </a:r>
            <a:r>
              <a:rPr lang="el-GR" sz="2000" i="1" spc="-15" dirty="0">
                <a:solidFill>
                  <a:srgbClr val="4D5B6B"/>
                </a:solidFill>
                <a:latin typeface="Arial"/>
                <a:cs typeface="Arial"/>
              </a:rPr>
              <a:t>πωλούν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τις </a:t>
            </a:r>
            <a:r>
              <a:rPr lang="el-GR" sz="2000" i="1" spc="-20" dirty="0">
                <a:solidFill>
                  <a:srgbClr val="4D5B6B"/>
                </a:solidFill>
                <a:latin typeface="Arial"/>
                <a:cs typeface="Arial"/>
              </a:rPr>
              <a:t>μετοχές </a:t>
            </a:r>
            <a:r>
              <a:rPr lang="el-GR" sz="2000" i="1" spc="-15" dirty="0">
                <a:solidFill>
                  <a:srgbClr val="4D5B6B"/>
                </a:solidFill>
                <a:latin typeface="Arial"/>
                <a:cs typeface="Arial"/>
              </a:rPr>
              <a:t>τους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σε μια άλλη</a:t>
            </a:r>
            <a:r>
              <a:rPr lang="el-GR" sz="2000" i="1" spc="50" dirty="0">
                <a:solidFill>
                  <a:srgbClr val="4D5B6B"/>
                </a:solidFill>
                <a:latin typeface="Arial"/>
                <a:cs typeface="Arial"/>
              </a:rPr>
              <a:t>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εταιρεία.</a:t>
            </a:r>
            <a:r>
              <a:rPr lang="el-GR" sz="2000" spc="-5" dirty="0">
                <a:solidFill>
                  <a:srgbClr val="4D5B6B"/>
                </a:solidFill>
                <a:latin typeface="Arial"/>
                <a:cs typeface="Arial"/>
              </a:rPr>
              <a:t>”</a:t>
            </a:r>
            <a:endParaRPr lang="el-GR" sz="2000" dirty="0">
              <a:latin typeface="Arial"/>
              <a:cs typeface="Arial"/>
            </a:endParaRPr>
          </a:p>
          <a:p>
            <a:pPr marL="0" indent="0" algn="just">
              <a:lnSpc>
                <a:spcPct val="100000"/>
              </a:lnSpc>
              <a:spcBef>
                <a:spcPts val="5"/>
              </a:spcBef>
              <a:buNone/>
            </a:pPr>
            <a:r>
              <a:rPr lang="el-GR" sz="2000" spc="-5" dirty="0">
                <a:solidFill>
                  <a:srgbClr val="4D5B6B"/>
                </a:solidFill>
                <a:latin typeface="Arial"/>
                <a:cs typeface="Arial"/>
              </a:rPr>
              <a:t>(</a:t>
            </a:r>
            <a:r>
              <a:rPr lang="el-GR" sz="2000" spc="-5" dirty="0" err="1">
                <a:solidFill>
                  <a:srgbClr val="4D5B6B"/>
                </a:solidFill>
                <a:latin typeface="Arial"/>
                <a:cs typeface="Arial"/>
              </a:rPr>
              <a:t>Harrison</a:t>
            </a:r>
            <a:r>
              <a:rPr lang="el-GR" sz="2000" spc="-5" dirty="0">
                <a:solidFill>
                  <a:srgbClr val="4D5B6B"/>
                </a:solidFill>
                <a:latin typeface="Arial"/>
                <a:cs typeface="Arial"/>
              </a:rPr>
              <a:t> </a:t>
            </a:r>
            <a:r>
              <a:rPr lang="el-GR" sz="2000" spc="-10" dirty="0">
                <a:solidFill>
                  <a:srgbClr val="4D5B6B"/>
                </a:solidFill>
                <a:latin typeface="Arial"/>
                <a:cs typeface="Arial"/>
              </a:rPr>
              <a:t>και </a:t>
            </a:r>
            <a:r>
              <a:rPr lang="el-GR" sz="2000" spc="-5" dirty="0" err="1">
                <a:solidFill>
                  <a:srgbClr val="4D5B6B"/>
                </a:solidFill>
                <a:latin typeface="Arial"/>
                <a:cs typeface="Arial"/>
              </a:rPr>
              <a:t>Mason</a:t>
            </a:r>
            <a:r>
              <a:rPr lang="el-GR" sz="2000" spc="-5" dirty="0">
                <a:solidFill>
                  <a:srgbClr val="4D5B6B"/>
                </a:solidFill>
                <a:latin typeface="Arial"/>
                <a:cs typeface="Arial"/>
              </a:rPr>
              <a:t>,</a:t>
            </a:r>
            <a:r>
              <a:rPr lang="el-GR" sz="2000" spc="25" dirty="0">
                <a:solidFill>
                  <a:srgbClr val="4D5B6B"/>
                </a:solidFill>
                <a:latin typeface="Arial"/>
                <a:cs typeface="Arial"/>
              </a:rPr>
              <a:t> </a:t>
            </a:r>
            <a:r>
              <a:rPr lang="el-GR" sz="2000" spc="-5" dirty="0">
                <a:solidFill>
                  <a:srgbClr val="4D5B6B"/>
                </a:solidFill>
                <a:latin typeface="Arial"/>
                <a:cs typeface="Arial"/>
              </a:rPr>
              <a:t>1999)</a:t>
            </a:r>
            <a:endParaRPr lang="el-GR" sz="2000" dirty="0">
              <a:latin typeface="Arial"/>
              <a:cs typeface="Arial"/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xmlns="" val="3612539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>
                <a:latin typeface="Calibri" panose="020F0502020204030204" pitchFamily="34" charset="0"/>
              </a:rPr>
              <a:t>Επενδυτικά κεφάλαια</a:t>
            </a:r>
            <a:endParaRPr lang="en-US" sz="2800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0388" y="1600200"/>
            <a:ext cx="8023225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ject 28"/>
          <p:cNvSpPr txBox="1">
            <a:spLocks/>
          </p:cNvSpPr>
          <p:nvPr/>
        </p:nvSpPr>
        <p:spPr>
          <a:xfrm>
            <a:off x="457200" y="6324601"/>
            <a:ext cx="8221980" cy="166712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85"/>
              </a:lnSpc>
            </a:pPr>
            <a:r>
              <a:rPr lang="el-GR" sz="1200" spc="-5">
                <a:solidFill>
                  <a:srgbClr val="8A8A8A"/>
                </a:solidFill>
              </a:rPr>
              <a:t>Πηγή: Ε</a:t>
            </a:r>
            <a:r>
              <a:rPr lang="el-GR" sz="1200" spc="-5"/>
              <a:t>Π</a:t>
            </a:r>
            <a:r>
              <a:rPr lang="el-GR" sz="1200" spc="-5">
                <a:solidFill>
                  <a:srgbClr val="8A8A8A"/>
                </a:solidFill>
              </a:rPr>
              <a:t>Ι</a:t>
            </a:r>
            <a:r>
              <a:rPr lang="el-GR" sz="1200" spc="-5"/>
              <a:t>ΧΕΙΡΗ</a:t>
            </a:r>
            <a:r>
              <a:rPr lang="el-GR" sz="1200" spc="-5">
                <a:solidFill>
                  <a:srgbClr val="8A8A8A"/>
                </a:solidFill>
              </a:rPr>
              <a:t>ΑΤ</a:t>
            </a:r>
            <a:r>
              <a:rPr lang="el-GR" sz="1200" spc="-5"/>
              <a:t>ΙΚΟΤΗΤΑ </a:t>
            </a:r>
            <a:r>
              <a:rPr lang="el-GR" sz="1200" spc="-20"/>
              <a:t>ΚΑΙ </a:t>
            </a:r>
            <a:r>
              <a:rPr lang="el-GR" sz="1200" spc="-5"/>
              <a:t>ΜΙΚΡΕΣ</a:t>
            </a:r>
            <a:r>
              <a:rPr lang="el-GR" sz="1200" spc="80"/>
              <a:t> </a:t>
            </a:r>
            <a:r>
              <a:rPr lang="el-GR" sz="1200" spc="-5"/>
              <a:t>ΕΠΙΧ</a:t>
            </a:r>
            <a:r>
              <a:rPr lang="el-GR" sz="1200" spc="-5">
                <a:solidFill>
                  <a:srgbClr val="8A8A8A"/>
                </a:solidFill>
              </a:rPr>
              <a:t>Ε</a:t>
            </a:r>
            <a:r>
              <a:rPr lang="el-GR" sz="1200" spc="-5"/>
              <a:t>ΙΡ</a:t>
            </a:r>
            <a:r>
              <a:rPr lang="el-GR" sz="1200" spc="-5">
                <a:solidFill>
                  <a:srgbClr val="8A8A8A"/>
                </a:solidFill>
              </a:rPr>
              <a:t>Η</a:t>
            </a:r>
            <a:r>
              <a:rPr lang="el-GR" sz="1200" spc="-5"/>
              <a:t>ΣΕΙΣ, </a:t>
            </a:r>
            <a:r>
              <a:rPr lang="el-GR" sz="1200">
                <a:solidFill>
                  <a:srgbClr val="8A8A8A"/>
                </a:solidFill>
              </a:rPr>
              <a:t>ΕΠΙΜΕ</a:t>
            </a:r>
            <a:r>
              <a:rPr lang="el-GR" sz="1200"/>
              <a:t>Λ</a:t>
            </a:r>
            <a:r>
              <a:rPr lang="el-GR" sz="1200">
                <a:solidFill>
                  <a:srgbClr val="8A8A8A"/>
                </a:solidFill>
              </a:rPr>
              <a:t>: </a:t>
            </a:r>
            <a:r>
              <a:rPr lang="el-GR" sz="1200" spc="-5"/>
              <a:t>Β.Π</a:t>
            </a:r>
            <a:r>
              <a:rPr lang="el-GR" sz="1200" spc="-5">
                <a:solidFill>
                  <a:srgbClr val="8A8A8A"/>
                </a:solidFill>
              </a:rPr>
              <a:t>Ε</a:t>
            </a:r>
            <a:r>
              <a:rPr lang="el-GR" sz="1200" spc="-5"/>
              <a:t>ΚΚΑ- ΟΙΚΟΝ</a:t>
            </a:r>
            <a:r>
              <a:rPr lang="el-GR" sz="1200" spc="-5">
                <a:solidFill>
                  <a:srgbClr val="8A8A8A"/>
                </a:solidFill>
              </a:rPr>
              <a:t>Ο</a:t>
            </a:r>
            <a:r>
              <a:rPr lang="el-GR" sz="1200" spc="-5"/>
              <a:t>Μ</a:t>
            </a:r>
            <a:r>
              <a:rPr lang="el-GR" sz="1200" spc="-5">
                <a:solidFill>
                  <a:srgbClr val="8A8A8A"/>
                </a:solidFill>
              </a:rPr>
              <a:t>Ο</a:t>
            </a:r>
            <a:r>
              <a:rPr lang="el-GR" sz="1200" spc="-5"/>
              <a:t>Υ, Ι.</a:t>
            </a:r>
            <a:r>
              <a:rPr lang="el-GR" sz="1200" spc="-55"/>
              <a:t> </a:t>
            </a:r>
            <a:r>
              <a:rPr lang="el-GR" sz="1200" spc="-5"/>
              <a:t>ΧΑΤΖΗΔΗΜΗΤΡΙΟΥ</a:t>
            </a:r>
            <a:endParaRPr lang="el-GR" sz="1200" dirty="0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xmlns="" id="{FA89FE43-A8A3-46CF-AC37-CC85E24EA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43706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6852" y="3028917"/>
            <a:ext cx="182245" cy="29806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Copyright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2017©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ΕΚΔΟΤΙΚΟΣ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ΟΙΚΟΣ</a:t>
            </a:r>
            <a:r>
              <a:rPr sz="1100" b="1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ROSILI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09600" y="288431"/>
            <a:ext cx="815340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40" dirty="0" err="1">
                <a:latin typeface="Calibri" pitchFamily="34" charset="0"/>
              </a:rPr>
              <a:t>Τύ</a:t>
            </a:r>
            <a:r>
              <a:rPr sz="2800" spc="-40" dirty="0">
                <a:latin typeface="Calibri" pitchFamily="34" charset="0"/>
              </a:rPr>
              <a:t>ποι </a:t>
            </a:r>
            <a:r>
              <a:rPr sz="2800" spc="-5" dirty="0">
                <a:latin typeface="Calibri" pitchFamily="34" charset="0"/>
              </a:rPr>
              <a:t>επ</a:t>
            </a:r>
            <a:r>
              <a:rPr lang="el-GR" sz="2800" spc="-5" dirty="0" err="1">
                <a:latin typeface="Calibri" pitchFamily="34" charset="0"/>
              </a:rPr>
              <a:t>ενδυτικών</a:t>
            </a:r>
            <a:r>
              <a:rPr sz="2800" spc="-65" dirty="0">
                <a:latin typeface="Calibri" pitchFamily="34" charset="0"/>
              </a:rPr>
              <a:t> </a:t>
            </a:r>
            <a:r>
              <a:rPr sz="2800" spc="-5" dirty="0">
                <a:latin typeface="Calibri" pitchFamily="34" charset="0"/>
              </a:rPr>
              <a:t>κεφαλαίων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012644" y="2445653"/>
            <a:ext cx="56114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00000"/>
              </a:lnSpc>
              <a:spcBef>
                <a:spcPts val="100"/>
              </a:spcBef>
              <a:tabLst>
                <a:tab pos="1061085" algn="l"/>
                <a:tab pos="1231900" algn="l"/>
                <a:tab pos="2750185" algn="l"/>
                <a:tab pos="2980055" algn="l"/>
                <a:tab pos="3716654" algn="l"/>
                <a:tab pos="3935729" algn="l"/>
                <a:tab pos="5180965" algn="l"/>
              </a:tabLst>
            </a:pPr>
            <a:r>
              <a:rPr sz="1800" u="heavy" spc="-450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heavy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Θε</a:t>
            </a:r>
            <a:r>
              <a:rPr sz="1800" u="heavy" spc="0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σ</a:t>
            </a:r>
            <a:r>
              <a:rPr sz="1800" u="heavy" spc="-5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μ</a:t>
            </a:r>
            <a:r>
              <a:rPr sz="1800" u="heavy" spc="-10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ι</a:t>
            </a:r>
            <a:r>
              <a:rPr sz="1800" u="heavy" spc="-25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κ</a:t>
            </a:r>
            <a:r>
              <a:rPr sz="1800" u="heavy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ά	επ</a:t>
            </a:r>
            <a:r>
              <a:rPr sz="1800" u="heavy" spc="-10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ι</a:t>
            </a:r>
            <a:r>
              <a:rPr sz="1800" u="heavy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χειρ</a:t>
            </a:r>
            <a:r>
              <a:rPr sz="1800" u="heavy" spc="-10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η</a:t>
            </a:r>
            <a:r>
              <a:rPr sz="1800" u="heavy" spc="-5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ματι</a:t>
            </a:r>
            <a:r>
              <a:rPr sz="1800" u="heavy" spc="-25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κ</a:t>
            </a:r>
            <a:r>
              <a:rPr sz="1800" u="heavy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ά	κ</a:t>
            </a:r>
            <a:r>
              <a:rPr sz="1800" u="heavy" spc="-15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ε</a:t>
            </a:r>
            <a:r>
              <a:rPr sz="1800" u="heavy" spc="-5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φά</a:t>
            </a:r>
            <a:r>
              <a:rPr sz="1800" u="heavy" spc="-25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λ</a:t>
            </a:r>
            <a:r>
              <a:rPr sz="1800" u="heavy" spc="-5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α</a:t>
            </a:r>
            <a:r>
              <a:rPr sz="1800" u="heavy" spc="-15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ι</a:t>
            </a:r>
            <a:r>
              <a:rPr sz="1800" u="heavy" spc="0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α</a:t>
            </a:r>
            <a:r>
              <a:rPr sz="1800" dirty="0">
                <a:solidFill>
                  <a:srgbClr val="4D5B6B"/>
                </a:solidFill>
                <a:latin typeface="Arial"/>
                <a:cs typeface="Arial"/>
              </a:rPr>
              <a:t>:	Ε</a:t>
            </a:r>
            <a:r>
              <a:rPr sz="1800" spc="-10" dirty="0">
                <a:solidFill>
                  <a:srgbClr val="4D5B6B"/>
                </a:solidFill>
                <a:latin typeface="Arial"/>
                <a:cs typeface="Arial"/>
              </a:rPr>
              <a:t>π</a:t>
            </a:r>
            <a:r>
              <a:rPr sz="1800" dirty="0">
                <a:solidFill>
                  <a:srgbClr val="4D5B6B"/>
                </a:solidFill>
                <a:latin typeface="Arial"/>
                <a:cs typeface="Arial"/>
              </a:rPr>
              <a:t>έ</a:t>
            </a:r>
            <a:r>
              <a:rPr sz="1800" spc="-15" dirty="0">
                <a:solidFill>
                  <a:srgbClr val="4D5B6B"/>
                </a:solidFill>
                <a:latin typeface="Arial"/>
                <a:cs typeface="Arial"/>
              </a:rPr>
              <a:t>ν</a:t>
            </a:r>
            <a:r>
              <a:rPr sz="1800" spc="-10" dirty="0">
                <a:solidFill>
                  <a:srgbClr val="4D5B6B"/>
                </a:solidFill>
                <a:latin typeface="Arial"/>
                <a:cs typeface="Arial"/>
              </a:rPr>
              <a:t>δ</a:t>
            </a:r>
            <a:r>
              <a:rPr sz="1800" dirty="0">
                <a:solidFill>
                  <a:srgbClr val="4D5B6B"/>
                </a:solidFill>
                <a:latin typeface="Arial"/>
                <a:cs typeface="Arial"/>
              </a:rPr>
              <a:t>υση	</a:t>
            </a:r>
            <a:r>
              <a:rPr sz="1800" spc="-5" dirty="0">
                <a:solidFill>
                  <a:srgbClr val="4D5B6B"/>
                </a:solidFill>
                <a:latin typeface="Arial"/>
                <a:cs typeface="Arial"/>
              </a:rPr>
              <a:t>από  πλήρους		</a:t>
            </a:r>
            <a:r>
              <a:rPr sz="1800" spc="-15" dirty="0">
                <a:solidFill>
                  <a:srgbClr val="4D5B6B"/>
                </a:solidFill>
                <a:latin typeface="Arial"/>
                <a:cs typeface="Arial"/>
              </a:rPr>
              <a:t>απασχόλησης		που	</a:t>
            </a:r>
            <a:r>
              <a:rPr sz="1800" spc="-5" dirty="0">
                <a:solidFill>
                  <a:srgbClr val="4D5B6B"/>
                </a:solidFill>
                <a:latin typeface="Arial"/>
                <a:cs typeface="Arial"/>
              </a:rPr>
              <a:t>συγκεντρώνουν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59878" y="2445653"/>
            <a:ext cx="16363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60020">
              <a:lnSpc>
                <a:spcPct val="100000"/>
              </a:lnSpc>
              <a:spcBef>
                <a:spcPts val="100"/>
              </a:spcBef>
              <a:tabLst>
                <a:tab pos="1205865" algn="l"/>
              </a:tabLst>
            </a:pPr>
            <a:r>
              <a:rPr sz="1800" dirty="0">
                <a:solidFill>
                  <a:srgbClr val="4D5B6B"/>
                </a:solidFill>
                <a:latin typeface="Arial"/>
                <a:cs typeface="Arial"/>
              </a:rPr>
              <a:t>ε</a:t>
            </a:r>
            <a:r>
              <a:rPr sz="1800" spc="-30" dirty="0">
                <a:solidFill>
                  <a:srgbClr val="4D5B6B"/>
                </a:solidFill>
                <a:latin typeface="Arial"/>
                <a:cs typeface="Arial"/>
              </a:rPr>
              <a:t>π</a:t>
            </a:r>
            <a:r>
              <a:rPr sz="1800" spc="-5" dirty="0">
                <a:solidFill>
                  <a:srgbClr val="4D5B6B"/>
                </a:solidFill>
                <a:latin typeface="Arial"/>
                <a:cs typeface="Arial"/>
              </a:rPr>
              <a:t>αγγελματίες  </a:t>
            </a:r>
            <a:r>
              <a:rPr sz="1800" dirty="0">
                <a:solidFill>
                  <a:srgbClr val="4D5B6B"/>
                </a:solidFill>
                <a:latin typeface="Arial"/>
                <a:cs typeface="Arial"/>
              </a:rPr>
              <a:t>χ</a:t>
            </a:r>
            <a:r>
              <a:rPr sz="1800" spc="0" dirty="0">
                <a:solidFill>
                  <a:srgbClr val="4D5B6B"/>
                </a:solidFill>
                <a:latin typeface="Arial"/>
                <a:cs typeface="Arial"/>
              </a:rPr>
              <a:t>ρή</a:t>
            </a:r>
            <a:r>
              <a:rPr sz="1800" spc="-5" dirty="0">
                <a:solidFill>
                  <a:srgbClr val="4D5B6B"/>
                </a:solidFill>
                <a:latin typeface="Arial"/>
                <a:cs typeface="Arial"/>
              </a:rPr>
              <a:t>μα</a:t>
            </a:r>
            <a:r>
              <a:rPr sz="1800" spc="-30" dirty="0">
                <a:solidFill>
                  <a:srgbClr val="4D5B6B"/>
                </a:solidFill>
                <a:latin typeface="Arial"/>
                <a:cs typeface="Arial"/>
              </a:rPr>
              <a:t>τ</a:t>
            </a:r>
            <a:r>
              <a:rPr sz="1800" dirty="0">
                <a:solidFill>
                  <a:srgbClr val="4D5B6B"/>
                </a:solidFill>
                <a:latin typeface="Arial"/>
                <a:cs typeface="Arial"/>
              </a:rPr>
              <a:t>α	</a:t>
            </a:r>
            <a:r>
              <a:rPr sz="1800" spc="-5" dirty="0">
                <a:solidFill>
                  <a:srgbClr val="4D5B6B"/>
                </a:solidFill>
                <a:latin typeface="Arial"/>
                <a:cs typeface="Arial"/>
              </a:rPr>
              <a:t>από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25049" y="3028917"/>
            <a:ext cx="728773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4D5B6B"/>
                </a:solidFill>
                <a:latin typeface="Arial"/>
                <a:cs typeface="Arial"/>
              </a:rPr>
              <a:t>χρηματοοικονομικά</a:t>
            </a:r>
            <a:r>
              <a:rPr sz="1800" spc="30" dirty="0">
                <a:solidFill>
                  <a:srgbClr val="4D5B6B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5B6B"/>
                </a:solidFill>
                <a:latin typeface="Arial"/>
                <a:cs typeface="Arial"/>
              </a:rPr>
              <a:t>ιδρύματα.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tabLst>
                <a:tab pos="1421130" algn="l"/>
                <a:tab pos="3215005" algn="l"/>
                <a:tab pos="4439920" algn="l"/>
              </a:tabLst>
            </a:pPr>
            <a:r>
              <a:rPr sz="1800" u="sng" spc="-40" dirty="0">
                <a:solidFill>
                  <a:srgbClr val="4D5B6B"/>
                </a:solidFill>
                <a:latin typeface="Arial"/>
                <a:cs typeface="Arial"/>
              </a:rPr>
              <a:t>Α</a:t>
            </a:r>
            <a:r>
              <a:rPr sz="1800" u="sng" dirty="0">
                <a:solidFill>
                  <a:srgbClr val="4D5B6B"/>
                </a:solidFill>
                <a:latin typeface="Arial"/>
                <a:cs typeface="Arial"/>
              </a:rPr>
              <a:t>νεπ</a:t>
            </a:r>
            <a:r>
              <a:rPr sz="1800" u="sng" spc="-10" dirty="0">
                <a:solidFill>
                  <a:srgbClr val="4D5B6B"/>
                </a:solidFill>
                <a:latin typeface="Arial"/>
                <a:cs typeface="Arial"/>
              </a:rPr>
              <a:t>ί</a:t>
            </a:r>
            <a:r>
              <a:rPr sz="1800" u="sng" dirty="0">
                <a:solidFill>
                  <a:srgbClr val="4D5B6B"/>
                </a:solidFill>
                <a:latin typeface="Arial"/>
                <a:cs typeface="Arial"/>
              </a:rPr>
              <a:t>σ</a:t>
            </a:r>
            <a:r>
              <a:rPr sz="1800" u="sng" spc="-5" dirty="0">
                <a:solidFill>
                  <a:srgbClr val="4D5B6B"/>
                </a:solidFill>
                <a:latin typeface="Arial"/>
                <a:cs typeface="Arial"/>
              </a:rPr>
              <a:t>η</a:t>
            </a:r>
            <a:r>
              <a:rPr sz="1800" u="sng" spc="-10" dirty="0">
                <a:solidFill>
                  <a:srgbClr val="4D5B6B"/>
                </a:solidFill>
                <a:latin typeface="Arial"/>
                <a:cs typeface="Arial"/>
              </a:rPr>
              <a:t>μ</a:t>
            </a:r>
            <a:r>
              <a:rPr sz="1800" u="sng" dirty="0">
                <a:solidFill>
                  <a:srgbClr val="4D5B6B"/>
                </a:solidFill>
                <a:latin typeface="Arial"/>
                <a:cs typeface="Arial"/>
              </a:rPr>
              <a:t>α	επ</a:t>
            </a:r>
            <a:r>
              <a:rPr sz="1800" u="sng" spc="-10" dirty="0">
                <a:solidFill>
                  <a:srgbClr val="4D5B6B"/>
                </a:solidFill>
                <a:latin typeface="Arial"/>
                <a:cs typeface="Arial"/>
              </a:rPr>
              <a:t>ι</a:t>
            </a:r>
            <a:r>
              <a:rPr sz="1800" u="sng" dirty="0">
                <a:solidFill>
                  <a:srgbClr val="4D5B6B"/>
                </a:solidFill>
                <a:latin typeface="Arial"/>
                <a:cs typeface="Arial"/>
              </a:rPr>
              <a:t>χειρηματι</a:t>
            </a:r>
            <a:r>
              <a:rPr sz="1800" u="sng" spc="-30" dirty="0">
                <a:solidFill>
                  <a:srgbClr val="4D5B6B"/>
                </a:solidFill>
                <a:latin typeface="Arial"/>
                <a:cs typeface="Arial"/>
              </a:rPr>
              <a:t>κ</a:t>
            </a:r>
            <a:r>
              <a:rPr sz="1800" u="sng" dirty="0">
                <a:solidFill>
                  <a:srgbClr val="4D5B6B"/>
                </a:solidFill>
                <a:latin typeface="Arial"/>
                <a:cs typeface="Arial"/>
              </a:rPr>
              <a:t>ά	κεφά</a:t>
            </a:r>
            <a:r>
              <a:rPr sz="1800" u="sng" spc="-35" dirty="0">
                <a:solidFill>
                  <a:srgbClr val="4D5B6B"/>
                </a:solidFill>
                <a:latin typeface="Arial"/>
                <a:cs typeface="Arial"/>
              </a:rPr>
              <a:t>λ</a:t>
            </a:r>
            <a:r>
              <a:rPr sz="1800" u="sng" spc="-5" dirty="0">
                <a:solidFill>
                  <a:srgbClr val="4D5B6B"/>
                </a:solidFill>
                <a:latin typeface="Arial"/>
                <a:cs typeface="Arial"/>
              </a:rPr>
              <a:t>αι</a:t>
            </a:r>
            <a:r>
              <a:rPr sz="1800" u="sng" dirty="0">
                <a:solidFill>
                  <a:srgbClr val="4D5B6B"/>
                </a:solidFill>
                <a:latin typeface="Arial"/>
                <a:cs typeface="Arial"/>
              </a:rPr>
              <a:t>α	</a:t>
            </a:r>
            <a:r>
              <a:rPr sz="1800" u="sng" spc="-5" dirty="0">
                <a:solidFill>
                  <a:srgbClr val="4D5B6B"/>
                </a:solidFill>
                <a:latin typeface="Arial"/>
                <a:cs typeface="Arial"/>
              </a:rPr>
              <a:t>(επ</a:t>
            </a:r>
            <a:r>
              <a:rPr sz="1800" u="sng" spc="-10" dirty="0">
                <a:solidFill>
                  <a:srgbClr val="4D5B6B"/>
                </a:solidFill>
                <a:latin typeface="Arial"/>
                <a:cs typeface="Arial"/>
              </a:rPr>
              <a:t>ι</a:t>
            </a:r>
            <a:r>
              <a:rPr sz="1800" u="sng" dirty="0">
                <a:solidFill>
                  <a:srgbClr val="4D5B6B"/>
                </a:solidFill>
                <a:latin typeface="Arial"/>
                <a:cs typeface="Arial"/>
              </a:rPr>
              <a:t>χειρ</a:t>
            </a:r>
            <a:r>
              <a:rPr sz="1800" u="sng" spc="-10" dirty="0">
                <a:solidFill>
                  <a:srgbClr val="4D5B6B"/>
                </a:solidFill>
                <a:latin typeface="Arial"/>
                <a:cs typeface="Arial"/>
              </a:rPr>
              <a:t>η</a:t>
            </a:r>
            <a:r>
              <a:rPr sz="1800" u="sng" spc="-5" dirty="0">
                <a:solidFill>
                  <a:srgbClr val="4D5B6B"/>
                </a:solidFill>
                <a:latin typeface="Arial"/>
                <a:cs typeface="Arial"/>
              </a:rPr>
              <a:t>μα</a:t>
            </a:r>
            <a:r>
              <a:rPr sz="1800" u="sng" spc="0" dirty="0">
                <a:solidFill>
                  <a:srgbClr val="4D5B6B"/>
                </a:solidFill>
                <a:latin typeface="Arial"/>
                <a:cs typeface="Arial"/>
              </a:rPr>
              <a:t>τ</a:t>
            </a:r>
            <a:r>
              <a:rPr sz="1800" u="sng" spc="-5" dirty="0">
                <a:solidFill>
                  <a:srgbClr val="4D5B6B"/>
                </a:solidFill>
                <a:latin typeface="Arial"/>
                <a:cs typeface="Arial"/>
              </a:rPr>
              <a:t>ι</a:t>
            </a:r>
            <a:r>
              <a:rPr sz="1800" u="sng" spc="-30" dirty="0">
                <a:solidFill>
                  <a:srgbClr val="4D5B6B"/>
                </a:solidFill>
                <a:latin typeface="Arial"/>
                <a:cs typeface="Arial"/>
              </a:rPr>
              <a:t>κ</a:t>
            </a:r>
            <a:r>
              <a:rPr sz="1800" u="sng" spc="0" dirty="0">
                <a:solidFill>
                  <a:srgbClr val="4D5B6B"/>
                </a:solidFill>
                <a:latin typeface="Arial"/>
                <a:cs typeface="Arial"/>
              </a:rPr>
              <a:t>ο</a:t>
            </a:r>
            <a:r>
              <a:rPr sz="1800" u="sng" dirty="0">
                <a:solidFill>
                  <a:srgbClr val="4D5B6B"/>
                </a:solidFill>
                <a:latin typeface="Arial"/>
                <a:cs typeface="Arial"/>
              </a:rPr>
              <a:t>ί </a:t>
            </a:r>
            <a:r>
              <a:rPr lang="el-GR" sz="1800" u="sng" dirty="0">
                <a:solidFill>
                  <a:srgbClr val="4D5B6B"/>
                </a:solidFill>
                <a:latin typeface="Arial"/>
                <a:cs typeface="Arial"/>
              </a:rPr>
              <a:t>άγγελοι): </a:t>
            </a:r>
            <a:r>
              <a:rPr sz="1800" spc="-5" dirty="0">
                <a:solidFill>
                  <a:srgbClr val="4D5B6B"/>
                </a:solidFill>
                <a:latin typeface="Arial"/>
                <a:cs typeface="Arial"/>
              </a:rPr>
              <a:t>Επ</a:t>
            </a:r>
            <a:r>
              <a:rPr sz="1800" spc="-5" dirty="0" err="1">
                <a:solidFill>
                  <a:srgbClr val="4D5B6B"/>
                </a:solidFill>
                <a:latin typeface="Arial"/>
                <a:cs typeface="Arial"/>
              </a:rPr>
              <a:t>ενδύσεις</a:t>
            </a:r>
            <a:r>
              <a:rPr sz="1800" spc="-5" dirty="0">
                <a:solidFill>
                  <a:srgbClr val="4D5B6B"/>
                </a:solidFill>
                <a:latin typeface="Arial"/>
                <a:cs typeface="Arial"/>
              </a:rPr>
              <a:t> από </a:t>
            </a:r>
            <a:r>
              <a:rPr sz="1800" spc="-10" dirty="0">
                <a:solidFill>
                  <a:srgbClr val="4D5B6B"/>
                </a:solidFill>
                <a:latin typeface="Arial"/>
                <a:cs typeface="Arial"/>
              </a:rPr>
              <a:t>πλούσιους</a:t>
            </a:r>
            <a:r>
              <a:rPr sz="1800" spc="-5" dirty="0">
                <a:solidFill>
                  <a:srgbClr val="4D5B6B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5B6B"/>
                </a:solidFill>
                <a:latin typeface="Arial"/>
                <a:cs typeface="Arial"/>
              </a:rPr>
              <a:t>ιδιώτες.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5683" y="4337652"/>
            <a:ext cx="7260590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u="sng" spc="-10" dirty="0">
                <a:solidFill>
                  <a:srgbClr val="4D5B6B"/>
                </a:solidFill>
                <a:latin typeface="Arial"/>
                <a:cs typeface="Arial"/>
              </a:rPr>
              <a:t>Εταιρικά </a:t>
            </a:r>
            <a:r>
              <a:rPr sz="1800" u="sng" spc="-5" dirty="0">
                <a:solidFill>
                  <a:srgbClr val="4D5B6B"/>
                </a:solidFill>
                <a:latin typeface="Arial"/>
                <a:cs typeface="Arial"/>
              </a:rPr>
              <a:t>επενδυτικά  </a:t>
            </a:r>
            <a:r>
              <a:rPr sz="1800" u="sng" spc="-10" dirty="0">
                <a:solidFill>
                  <a:srgbClr val="4D5B6B"/>
                </a:solidFill>
                <a:latin typeface="Arial"/>
                <a:cs typeface="Arial"/>
              </a:rPr>
              <a:t>κεφάλαια (εταιρική χρηματοδότηση):  </a:t>
            </a:r>
            <a:r>
              <a:rPr sz="1800" spc="-5" dirty="0">
                <a:solidFill>
                  <a:srgbClr val="4D5B6B"/>
                </a:solidFill>
                <a:latin typeface="Arial"/>
                <a:cs typeface="Arial"/>
              </a:rPr>
              <a:t>Περιορισμένες επενδύσεις </a:t>
            </a:r>
            <a:r>
              <a:rPr sz="1800" spc="-10" dirty="0">
                <a:solidFill>
                  <a:srgbClr val="4D5B6B"/>
                </a:solidFill>
                <a:latin typeface="Arial"/>
                <a:cs typeface="Arial"/>
              </a:rPr>
              <a:t>από </a:t>
            </a:r>
            <a:r>
              <a:rPr sz="1800" spc="-5" dirty="0">
                <a:solidFill>
                  <a:srgbClr val="4D5B6B"/>
                </a:solidFill>
                <a:latin typeface="Arial"/>
                <a:cs typeface="Arial"/>
              </a:rPr>
              <a:t>μεγάλες </a:t>
            </a:r>
            <a:r>
              <a:rPr sz="1800" spc="-10" dirty="0">
                <a:solidFill>
                  <a:srgbClr val="4D5B6B"/>
                </a:solidFill>
                <a:latin typeface="Arial"/>
                <a:cs typeface="Arial"/>
              </a:rPr>
              <a:t>εταιρίες </a:t>
            </a:r>
            <a:r>
              <a:rPr sz="1800" dirty="0">
                <a:solidFill>
                  <a:srgbClr val="4D5B6B"/>
                </a:solidFill>
                <a:latin typeface="Arial"/>
                <a:cs typeface="Arial"/>
              </a:rPr>
              <a:t>σε </a:t>
            </a:r>
            <a:r>
              <a:rPr sz="1800" spc="-5" dirty="0">
                <a:solidFill>
                  <a:srgbClr val="4D5B6B"/>
                </a:solidFill>
                <a:latin typeface="Arial"/>
                <a:cs typeface="Arial"/>
              </a:rPr>
              <a:t>μικρές επιχειρήσεις  </a:t>
            </a:r>
            <a:r>
              <a:rPr sz="1800" dirty="0">
                <a:solidFill>
                  <a:srgbClr val="4D5B6B"/>
                </a:solidFill>
                <a:latin typeface="Arial"/>
                <a:cs typeface="Arial"/>
              </a:rPr>
              <a:t>για </a:t>
            </a:r>
            <a:r>
              <a:rPr sz="1800" spc="-10" dirty="0">
                <a:solidFill>
                  <a:srgbClr val="4D5B6B"/>
                </a:solidFill>
                <a:latin typeface="Arial"/>
                <a:cs typeface="Arial"/>
              </a:rPr>
              <a:t>στρατηγικούς</a:t>
            </a:r>
            <a:r>
              <a:rPr sz="1800" spc="0" dirty="0">
                <a:solidFill>
                  <a:srgbClr val="4D5B6B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5B6B"/>
                </a:solidFill>
                <a:latin typeface="Arial"/>
                <a:cs typeface="Arial"/>
              </a:rPr>
              <a:t>λόγους.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 dirty="0">
              <a:latin typeface="Times New Roman"/>
              <a:cs typeface="Times New Roman"/>
            </a:endParaRPr>
          </a:p>
          <a:p>
            <a:pPr marL="12700" marR="6350" indent="-635" algn="just">
              <a:lnSpc>
                <a:spcPct val="100000"/>
              </a:lnSpc>
              <a:spcBef>
                <a:spcPts val="5"/>
              </a:spcBef>
            </a:pPr>
            <a:r>
              <a:rPr sz="1800" u="heavy" spc="-450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heavy" spc="-10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Επενδυτικά κεφάλαια </a:t>
            </a:r>
            <a:r>
              <a:rPr sz="1800" u="heavy" spc="-15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του </a:t>
            </a:r>
            <a:r>
              <a:rPr sz="1800" u="heavy" spc="-10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δημόσιου </a:t>
            </a:r>
            <a:r>
              <a:rPr sz="1800" u="heavy" spc="-5" dirty="0">
                <a:solidFill>
                  <a:srgbClr val="4D5B6B"/>
                </a:solidFill>
                <a:uFill>
                  <a:solidFill>
                    <a:srgbClr val="4D5B6B"/>
                  </a:solidFill>
                </a:uFill>
                <a:latin typeface="Arial"/>
                <a:cs typeface="Arial"/>
              </a:rPr>
              <a:t>τομέα:</a:t>
            </a:r>
            <a:r>
              <a:rPr sz="1800" spc="-5" dirty="0">
                <a:solidFill>
                  <a:srgbClr val="4D5B6B"/>
                </a:solidFill>
                <a:latin typeface="Arial"/>
                <a:cs typeface="Arial"/>
              </a:rPr>
              <a:t> Επενδύσεις με </a:t>
            </a:r>
            <a:r>
              <a:rPr sz="1800" spc="-15" dirty="0">
                <a:solidFill>
                  <a:srgbClr val="4D5B6B"/>
                </a:solidFill>
                <a:latin typeface="Arial"/>
                <a:cs typeface="Arial"/>
              </a:rPr>
              <a:t>σκοπούς  </a:t>
            </a:r>
            <a:r>
              <a:rPr sz="1800" spc="-10" dirty="0">
                <a:solidFill>
                  <a:srgbClr val="4D5B6B"/>
                </a:solidFill>
                <a:latin typeface="Arial"/>
                <a:cs typeface="Arial"/>
              </a:rPr>
              <a:t>κοινωνικούς </a:t>
            </a:r>
            <a:r>
              <a:rPr sz="1800" dirty="0">
                <a:solidFill>
                  <a:srgbClr val="4D5B6B"/>
                </a:solidFill>
                <a:latin typeface="Arial"/>
                <a:cs typeface="Arial"/>
              </a:rPr>
              <a:t>ή </a:t>
            </a:r>
            <a:r>
              <a:rPr sz="1800" spc="-5" dirty="0">
                <a:solidFill>
                  <a:srgbClr val="4D5B6B"/>
                </a:solidFill>
                <a:latin typeface="Arial"/>
                <a:cs typeface="Arial"/>
              </a:rPr>
              <a:t>ευημερίας, </a:t>
            </a:r>
            <a:r>
              <a:rPr sz="1800" spc="-10" dirty="0">
                <a:solidFill>
                  <a:srgbClr val="4D5B6B"/>
                </a:solidFill>
                <a:latin typeface="Arial"/>
                <a:cs typeface="Arial"/>
              </a:rPr>
              <a:t>καθώς και χρηματοοικονομικούς</a:t>
            </a:r>
            <a:r>
              <a:rPr sz="1800" spc="55" dirty="0">
                <a:solidFill>
                  <a:srgbClr val="4D5B6B"/>
                </a:solidFill>
                <a:latin typeface="Arial"/>
                <a:cs typeface="Arial"/>
              </a:rPr>
              <a:t> </a:t>
            </a:r>
            <a:r>
              <a:rPr sz="1800" spc="-15" dirty="0">
                <a:solidFill>
                  <a:srgbClr val="4D5B6B"/>
                </a:solidFill>
                <a:latin typeface="Arial"/>
                <a:cs typeface="Arial"/>
              </a:rPr>
              <a:t>σκοπούς.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5204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l-GR"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Πολύ πιο </a:t>
            </a:r>
            <a:r>
              <a:rPr lang="el-GR"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έμπειροι</a:t>
            </a:r>
            <a:r>
              <a:rPr lang="el-GR" sz="2000" spc="-2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</a:t>
            </a:r>
            <a:r>
              <a:rPr lang="el-GR"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επενδυτές</a:t>
            </a:r>
            <a:endParaRPr lang="el-GR" sz="2000" dirty="0">
              <a:latin typeface="Calibri" pitchFamily="34" charset="0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lang="el-GR"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Πολύ πιο εξειδικευμένοι</a:t>
            </a:r>
            <a:r>
              <a:rPr lang="el-GR" sz="2000" spc="-4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</a:t>
            </a:r>
            <a:r>
              <a:rPr lang="el-GR"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επενδυτές</a:t>
            </a:r>
            <a:endParaRPr lang="el-GR" sz="2000" dirty="0">
              <a:latin typeface="Calibri" pitchFamily="34" charset="0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lang="el-GR"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Πολύ αναπτυγμένα νομικά</a:t>
            </a:r>
            <a:r>
              <a:rPr lang="el-GR" sz="2000" spc="-1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</a:t>
            </a:r>
            <a:r>
              <a:rPr lang="el-GR"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συμβόλαια</a:t>
            </a:r>
            <a:endParaRPr lang="el-GR" sz="2000" dirty="0">
              <a:latin typeface="Calibri" pitchFamily="34" charset="0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lang="el-GR"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Νέοι τύποι Διαχείρισης</a:t>
            </a:r>
            <a:r>
              <a:rPr lang="el-GR" sz="2000" spc="-6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</a:t>
            </a:r>
            <a:r>
              <a:rPr lang="el-GR"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κεφαλαίων</a:t>
            </a:r>
            <a:endParaRPr lang="el-GR" sz="2000" dirty="0">
              <a:latin typeface="Calibri" pitchFamily="34" charset="0"/>
              <a:cs typeface="Century Gothic"/>
            </a:endParaRPr>
          </a:p>
          <a:p>
            <a:pPr marL="355600" marR="443230" indent="-342900">
              <a:lnSpc>
                <a:spcPct val="100000"/>
              </a:lnSpc>
              <a:spcBef>
                <a:spcPts val="1000"/>
              </a:spcBef>
            </a:pPr>
            <a:r>
              <a:rPr lang="el-GR"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Μείωση των επενδύσεων σε </a:t>
            </a:r>
            <a:r>
              <a:rPr lang="el-GR"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εταιρίες</a:t>
            </a:r>
            <a:r>
              <a:rPr lang="el-GR" sz="2000" spc="-7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</a:t>
            </a:r>
            <a:r>
              <a:rPr lang="el-GR"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που  βρίσκονται </a:t>
            </a:r>
            <a:r>
              <a:rPr lang="el-GR"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σε </a:t>
            </a:r>
            <a:r>
              <a:rPr lang="el-GR"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πρώιμο</a:t>
            </a:r>
            <a:r>
              <a:rPr lang="el-GR" sz="2000" spc="2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</a:t>
            </a:r>
            <a:r>
              <a:rPr lang="el-GR"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στάδιο</a:t>
            </a:r>
            <a:endParaRPr lang="el-GR" sz="2000" dirty="0">
              <a:latin typeface="Calibri" pitchFamily="34" charset="0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</a:pPr>
            <a:r>
              <a:rPr lang="el-GR"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Αξιοποίηση κατοχυρωμένων</a:t>
            </a:r>
            <a:r>
              <a:rPr lang="el-GR" sz="2000" spc="-2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</a:t>
            </a:r>
            <a:r>
              <a:rPr lang="el-GR"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στοιχείων</a:t>
            </a:r>
            <a:endParaRPr lang="el-GR" sz="2000" dirty="0">
              <a:latin typeface="Calibri" pitchFamily="34" charset="0"/>
              <a:cs typeface="Century Gothic"/>
            </a:endParaRPr>
          </a:p>
          <a:p>
            <a:pPr marL="0" indent="0">
              <a:buNone/>
            </a:pPr>
            <a:endParaRPr lang="el-GR" sz="2000" dirty="0">
              <a:latin typeface="Calibri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85048" cy="990600"/>
          </a:xfrm>
        </p:spPr>
        <p:txBody>
          <a:bodyPr vert="horz" anchor="ctr">
            <a:normAutofit fontScale="90000"/>
          </a:bodyPr>
          <a:lstStyle/>
          <a:p>
            <a:r>
              <a:rPr lang="el-GR" sz="2800" dirty="0"/>
              <a:t/>
            </a:r>
            <a:br>
              <a:rPr lang="el-GR" sz="2800" dirty="0"/>
            </a:br>
            <a:r>
              <a:rPr lang="el-GR" sz="2800" dirty="0"/>
              <a:t/>
            </a:r>
            <a:br>
              <a:rPr lang="el-GR" sz="2800" dirty="0"/>
            </a:br>
            <a:r>
              <a:rPr lang="el-GR" sz="2800" dirty="0"/>
              <a:t>Χαρακτηριστικά Εταιριών Κεφαλαίου Επιχειρηματικού  Κινδύνου</a:t>
            </a:r>
            <a:br>
              <a:rPr lang="el-GR" sz="2800" dirty="0"/>
            </a:br>
            <a:r>
              <a:rPr lang="el-GR" sz="2800" dirty="0"/>
              <a:t/>
            </a:r>
            <a:br>
              <a:rPr lang="el-GR" sz="2800" dirty="0"/>
            </a:br>
            <a:endParaRPr lang="el-GR" sz="2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35881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457200"/>
            <a:ext cx="8382000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spc="-5" dirty="0">
                <a:latin typeface="Calibri" pitchFamily="34" charset="0"/>
              </a:rPr>
              <a:t>Όροι </a:t>
            </a:r>
            <a:r>
              <a:rPr sz="2800" dirty="0">
                <a:latin typeface="Calibri" pitchFamily="34" charset="0"/>
              </a:rPr>
              <a:t>συμφωνίας </a:t>
            </a:r>
            <a:r>
              <a:rPr sz="2800" spc="-5" dirty="0">
                <a:latin typeface="Calibri" pitchFamily="34" charset="0"/>
              </a:rPr>
              <a:t>για</a:t>
            </a:r>
            <a:r>
              <a:rPr sz="2800" spc="-50" dirty="0">
                <a:latin typeface="Calibri" pitchFamily="34" charset="0"/>
              </a:rPr>
              <a:t> </a:t>
            </a:r>
            <a:r>
              <a:rPr sz="2800" dirty="0">
                <a:latin typeface="Calibri" pitchFamily="34" charset="0"/>
              </a:rPr>
              <a:t>επένδυση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48093" y="1600200"/>
            <a:ext cx="8686799" cy="3521477"/>
          </a:xfrm>
          <a:prstGeom prst="rect">
            <a:avLst/>
          </a:prstGeom>
        </p:spPr>
        <p:txBody>
          <a:bodyPr vert="horz" wrap="square" lIns="0" tIns="160020" rIns="0" bIns="0" rtlCol="0">
            <a:spAutoFit/>
          </a:bodyPr>
          <a:lstStyle/>
          <a:p>
            <a:pPr marL="355600" indent="-342900">
              <a:spcBef>
                <a:spcPts val="126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Επ</a:t>
            </a:r>
            <a:r>
              <a:rPr sz="2000" spc="-5" dirty="0" err="1">
                <a:solidFill>
                  <a:srgbClr val="404040"/>
                </a:solidFill>
                <a:latin typeface="Calibri" pitchFamily="34" charset="0"/>
                <a:cs typeface="Century Gothic"/>
              </a:rPr>
              <a:t>ιλογή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μετοχών</a:t>
            </a:r>
          </a:p>
          <a:p>
            <a:pPr marL="812800" indent="-342900">
              <a:spcBef>
                <a:spcPts val="1000"/>
              </a:spcBef>
              <a:buClr>
                <a:schemeClr val="accent2"/>
              </a:buClr>
              <a:buSzPct val="60000"/>
              <a:buFont typeface="Wingdings" pitchFamily="2" charset="2"/>
              <a:buChar char="Ø"/>
              <a:tabLst>
                <a:tab pos="756285" algn="l"/>
                <a:tab pos="756920" algn="l"/>
              </a:tabLst>
            </a:pP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Κοινές ή προνομιούχες μετοχές ή μακροχρόνιος δανεισμός</a:t>
            </a:r>
          </a:p>
          <a:p>
            <a:pPr marL="355600" indent="-342900">
              <a:spcBef>
                <a:spcPts val="1005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sz="2000" spc="-5" dirty="0" err="1">
                <a:solidFill>
                  <a:srgbClr val="404040"/>
                </a:solidFill>
                <a:latin typeface="Calibri" pitchFamily="34" charset="0"/>
                <a:cs typeface="Century Gothic"/>
              </a:rPr>
              <a:t>Θέμ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ατα Ελέγχου</a:t>
            </a:r>
          </a:p>
          <a:p>
            <a:pPr marL="812800" indent="-342900">
              <a:spcBef>
                <a:spcPts val="1000"/>
              </a:spcBef>
              <a:buClr>
                <a:schemeClr val="accent2"/>
              </a:buClr>
              <a:buSzPct val="60000"/>
              <a:buFont typeface="Wingdings" pitchFamily="2" charset="2"/>
              <a:buChar char="Ø"/>
              <a:tabLst>
                <a:tab pos="756285" algn="l"/>
                <a:tab pos="756920" algn="l"/>
              </a:tabLst>
            </a:pP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Δικαίωμα ψήφου στα διοικητικά συμβούλια</a:t>
            </a:r>
          </a:p>
          <a:p>
            <a:pPr marL="355600" indent="-342900">
              <a:spcBef>
                <a:spcPts val="1005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sz="2000" spc="-5" dirty="0" err="1">
                <a:solidFill>
                  <a:srgbClr val="404040"/>
                </a:solidFill>
                <a:latin typeface="Calibri" pitchFamily="34" charset="0"/>
                <a:cs typeface="Century Gothic"/>
              </a:rPr>
              <a:t>Ζητήμ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ατα αξιολόγησης και οικονομικά συμβόλαια</a:t>
            </a:r>
          </a:p>
          <a:p>
            <a:pPr marL="812800" marR="5080" indent="-342900">
              <a:spcBef>
                <a:spcPts val="990"/>
              </a:spcBef>
              <a:buClr>
                <a:schemeClr val="accent2"/>
              </a:buClr>
              <a:buSzPct val="60000"/>
              <a:buFont typeface="Wingdings" pitchFamily="2" charset="2"/>
              <a:buChar char="Ø"/>
              <a:tabLst>
                <a:tab pos="756285" algn="l"/>
                <a:tab pos="756920" algn="l"/>
              </a:tabLst>
            </a:pP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Δυνατότητα να προχωρήσει σε συζητήσεις για συγχωνεύσεις  εξαγορές</a:t>
            </a:r>
          </a:p>
          <a:p>
            <a:pPr marL="355600" indent="-342900">
              <a:spcBef>
                <a:spcPts val="1005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sz="2000" spc="-5" dirty="0" err="1">
                <a:solidFill>
                  <a:srgbClr val="404040"/>
                </a:solidFill>
                <a:latin typeface="Calibri" pitchFamily="34" charset="0"/>
                <a:cs typeface="Century Gothic"/>
              </a:rPr>
              <a:t>Εγγυήσεις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για την παραβίαση της σύμβασης</a:t>
            </a:r>
          </a:p>
          <a:p>
            <a:pPr marL="812800" indent="-342900">
              <a:spcBef>
                <a:spcPts val="1000"/>
              </a:spcBef>
              <a:buClr>
                <a:schemeClr val="accent2"/>
              </a:buClr>
              <a:buSzPct val="60000"/>
              <a:buFont typeface="Wingdings" pitchFamily="2" charset="2"/>
              <a:buChar char="Ø"/>
              <a:tabLst>
                <a:tab pos="756285" algn="l"/>
                <a:tab pos="756920" algn="l"/>
              </a:tabLst>
            </a:pP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Ακύρωση της σύμβασης ή κάλυψη ζημιών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25701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Λόγοι απόρριψης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“Δεν </a:t>
            </a:r>
            <a:r>
              <a:rPr lang="el-GR" sz="2000" i="1" spc="-15" dirty="0">
                <a:solidFill>
                  <a:srgbClr val="4D5B6B"/>
                </a:solidFill>
                <a:latin typeface="Arial"/>
                <a:cs typeface="Arial"/>
              </a:rPr>
              <a:t>χωρά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αμφιβολία </a:t>
            </a:r>
            <a:r>
              <a:rPr lang="el-GR" sz="2000" i="1" spc="-20" dirty="0">
                <a:solidFill>
                  <a:srgbClr val="4D5B6B"/>
                </a:solidFill>
                <a:latin typeface="Arial"/>
                <a:cs typeface="Arial"/>
              </a:rPr>
              <a:t>ότι </a:t>
            </a:r>
            <a:r>
              <a:rPr lang="el-GR" sz="2000" i="1" spc="-15" dirty="0">
                <a:solidFill>
                  <a:srgbClr val="4D5B6B"/>
                </a:solidFill>
                <a:latin typeface="Arial"/>
                <a:cs typeface="Arial"/>
              </a:rPr>
              <a:t>ανεξάρτητα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από </a:t>
            </a:r>
            <a:r>
              <a:rPr lang="el-GR" sz="2000" i="1" spc="-15" dirty="0">
                <a:solidFill>
                  <a:srgbClr val="4D5B6B"/>
                </a:solidFill>
                <a:latin typeface="Arial"/>
                <a:cs typeface="Arial"/>
              </a:rPr>
              <a:t>το άλογο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(προϊόν),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την 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ιπποδρομία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(αγορά) </a:t>
            </a:r>
            <a:r>
              <a:rPr lang="el-GR" sz="2000" i="1" dirty="0">
                <a:solidFill>
                  <a:srgbClr val="4D5B6B"/>
                </a:solidFill>
                <a:latin typeface="Arial"/>
                <a:cs typeface="Arial"/>
              </a:rPr>
              <a:t>ή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τις </a:t>
            </a:r>
            <a:r>
              <a:rPr lang="el-GR" sz="2000" i="1" spc="-15" dirty="0">
                <a:solidFill>
                  <a:srgbClr val="4D5B6B"/>
                </a:solidFill>
                <a:latin typeface="Arial"/>
                <a:cs typeface="Arial"/>
              </a:rPr>
              <a:t>πιθανότητες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(χρηματοοικονομικά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κριτήρια),  </a:t>
            </a:r>
            <a:r>
              <a:rPr lang="el-GR" sz="2000" i="1" dirty="0">
                <a:solidFill>
                  <a:srgbClr val="4D5B6B"/>
                </a:solidFill>
                <a:latin typeface="Arial"/>
                <a:cs typeface="Arial"/>
              </a:rPr>
              <a:t>ο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αναβάτης </a:t>
            </a:r>
            <a:r>
              <a:rPr lang="el-GR" sz="2000" i="1" dirty="0">
                <a:solidFill>
                  <a:srgbClr val="4D5B6B"/>
                </a:solidFill>
                <a:latin typeface="Arial"/>
                <a:cs typeface="Arial"/>
              </a:rPr>
              <a:t>(ο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επιχειρηματίας) είναι εκείνος </a:t>
            </a:r>
            <a:r>
              <a:rPr lang="el-GR" sz="2000" i="1" spc="-15" dirty="0">
                <a:solidFill>
                  <a:srgbClr val="4D5B6B"/>
                </a:solidFill>
                <a:latin typeface="Arial"/>
                <a:cs typeface="Arial"/>
              </a:rPr>
              <a:t>που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ουσιαστικά </a:t>
            </a:r>
            <a:r>
              <a:rPr lang="el-GR" sz="2000" i="1" spc="-20" dirty="0">
                <a:solidFill>
                  <a:srgbClr val="4D5B6B"/>
                </a:solidFill>
                <a:latin typeface="Arial"/>
                <a:cs typeface="Arial"/>
              </a:rPr>
              <a:t>καθορίζει  </a:t>
            </a:r>
            <a:r>
              <a:rPr lang="el-GR" sz="2000" i="1" dirty="0">
                <a:solidFill>
                  <a:srgbClr val="4D5B6B"/>
                </a:solidFill>
                <a:latin typeface="Arial"/>
                <a:cs typeface="Arial"/>
              </a:rPr>
              <a:t>αν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τελικά </a:t>
            </a:r>
            <a:r>
              <a:rPr lang="el-GR" sz="2000" i="1" spc="-15" dirty="0">
                <a:solidFill>
                  <a:srgbClr val="4D5B6B"/>
                </a:solidFill>
                <a:latin typeface="Arial"/>
                <a:cs typeface="Arial"/>
              </a:rPr>
              <a:t>το </a:t>
            </a:r>
            <a:r>
              <a:rPr lang="el-GR" sz="2000" i="1" spc="-10" dirty="0">
                <a:solidFill>
                  <a:srgbClr val="4D5B6B"/>
                </a:solidFill>
                <a:latin typeface="Arial"/>
                <a:cs typeface="Arial"/>
              </a:rPr>
              <a:t>επενδυτικό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κεφάλαιο θα</a:t>
            </a:r>
            <a:r>
              <a:rPr lang="el-GR" sz="2000" i="1" dirty="0">
                <a:solidFill>
                  <a:srgbClr val="4D5B6B"/>
                </a:solidFill>
                <a:latin typeface="Arial"/>
                <a:cs typeface="Arial"/>
              </a:rPr>
              <a:t> 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στοιχηματίσει.”</a:t>
            </a:r>
            <a:endParaRPr lang="el-GR" sz="2000" dirty="0">
              <a:latin typeface="Arial"/>
              <a:cs typeface="Arial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l-GR" sz="2000" spc="-5" dirty="0" err="1">
                <a:solidFill>
                  <a:srgbClr val="4D5B6B"/>
                </a:solidFill>
                <a:latin typeface="Arial"/>
                <a:cs typeface="Arial"/>
              </a:rPr>
              <a:t>MacMillan</a:t>
            </a:r>
            <a:r>
              <a:rPr lang="el-GR" sz="2000" spc="-5" dirty="0">
                <a:solidFill>
                  <a:srgbClr val="4D5B6B"/>
                </a:solidFill>
                <a:latin typeface="Arial"/>
                <a:cs typeface="Arial"/>
              </a:rPr>
              <a:t> </a:t>
            </a:r>
            <a:r>
              <a:rPr lang="el-GR" sz="2000" i="1" spc="-5" dirty="0" err="1">
                <a:solidFill>
                  <a:srgbClr val="4D5B6B"/>
                </a:solidFill>
                <a:latin typeface="Arial"/>
                <a:cs typeface="Arial"/>
              </a:rPr>
              <a:t>et</a:t>
            </a:r>
            <a:r>
              <a:rPr lang="el-GR" sz="2000" i="1" spc="-5" dirty="0">
                <a:solidFill>
                  <a:srgbClr val="4D5B6B"/>
                </a:solidFill>
                <a:latin typeface="Arial"/>
                <a:cs typeface="Arial"/>
              </a:rPr>
              <a:t> </a:t>
            </a:r>
            <a:r>
              <a:rPr lang="el-GR" sz="2000" i="1" spc="-5" dirty="0" err="1">
                <a:solidFill>
                  <a:srgbClr val="4D5B6B"/>
                </a:solidFill>
                <a:latin typeface="Arial"/>
                <a:cs typeface="Arial"/>
              </a:rPr>
              <a:t>al</a:t>
            </a:r>
            <a:r>
              <a:rPr lang="el-GR" sz="2000" spc="-5" dirty="0">
                <a:solidFill>
                  <a:srgbClr val="4D5B6B"/>
                </a:solidFill>
                <a:latin typeface="Arial"/>
                <a:cs typeface="Arial"/>
              </a:rPr>
              <a:t>.</a:t>
            </a:r>
            <a:r>
              <a:rPr lang="el-GR" sz="2000" spc="25" dirty="0">
                <a:solidFill>
                  <a:srgbClr val="4D5B6B"/>
                </a:solidFill>
                <a:latin typeface="Arial"/>
                <a:cs typeface="Arial"/>
              </a:rPr>
              <a:t> </a:t>
            </a:r>
            <a:r>
              <a:rPr lang="el-GR" sz="2000" spc="-5" dirty="0">
                <a:solidFill>
                  <a:srgbClr val="4D5B6B"/>
                </a:solidFill>
                <a:latin typeface="Arial"/>
                <a:cs typeface="Arial"/>
              </a:rPr>
              <a:t>(1985)</a:t>
            </a:r>
            <a:endParaRPr lang="el-GR" sz="2000" dirty="0">
              <a:latin typeface="Arial"/>
              <a:cs typeface="Arial"/>
            </a:endParaRPr>
          </a:p>
          <a:p>
            <a:pPr marL="355600" marR="451484" indent="-342900">
              <a:lnSpc>
                <a:spcPct val="98800"/>
              </a:lnSpc>
            </a:pPr>
            <a:r>
              <a:rPr lang="el-GR" sz="2000" i="1" dirty="0">
                <a:cs typeface="Calibri"/>
              </a:rPr>
              <a:t>«Μια</a:t>
            </a:r>
            <a:r>
              <a:rPr lang="el-GR" sz="2000" i="1" spc="5" dirty="0">
                <a:cs typeface="Calibri"/>
              </a:rPr>
              <a:t> </a:t>
            </a:r>
            <a:r>
              <a:rPr lang="el-GR" sz="2000" i="1" dirty="0">
                <a:cs typeface="Calibri"/>
              </a:rPr>
              <a:t>ι</a:t>
            </a:r>
            <a:r>
              <a:rPr lang="el-GR" sz="2000" i="1" spc="-85" dirty="0">
                <a:cs typeface="Calibri"/>
              </a:rPr>
              <a:t>κ</a:t>
            </a:r>
            <a:r>
              <a:rPr lang="el-GR" sz="2000" i="1" dirty="0">
                <a:cs typeface="Calibri"/>
              </a:rPr>
              <a:t>ανή</a:t>
            </a:r>
            <a:r>
              <a:rPr lang="el-GR" sz="2000" i="1" spc="-15" dirty="0">
                <a:cs typeface="Calibri"/>
              </a:rPr>
              <a:t> </a:t>
            </a:r>
            <a:r>
              <a:rPr lang="el-GR" sz="2000" i="1" dirty="0">
                <a:cs typeface="Calibri"/>
              </a:rPr>
              <a:t>ο</a:t>
            </a:r>
            <a:r>
              <a:rPr lang="el-GR" sz="2000" i="1" spc="-20" dirty="0">
                <a:cs typeface="Calibri"/>
              </a:rPr>
              <a:t>μ</a:t>
            </a:r>
            <a:r>
              <a:rPr lang="el-GR" sz="2000" i="1" dirty="0">
                <a:cs typeface="Calibri"/>
              </a:rPr>
              <a:t>άδα με μια μέτρια</a:t>
            </a:r>
            <a:r>
              <a:rPr lang="el-GR" sz="2000" i="1" spc="-15" dirty="0">
                <a:cs typeface="Calibri"/>
              </a:rPr>
              <a:t> </a:t>
            </a:r>
            <a:r>
              <a:rPr lang="el-GR" sz="2000" i="1" dirty="0">
                <a:cs typeface="Calibri"/>
              </a:rPr>
              <a:t>ιδ</a:t>
            </a:r>
            <a:r>
              <a:rPr lang="el-GR" sz="2000" i="1" spc="-25" dirty="0">
                <a:cs typeface="Calibri"/>
              </a:rPr>
              <a:t>έ</a:t>
            </a:r>
            <a:r>
              <a:rPr lang="el-GR" sz="2000" i="1" dirty="0">
                <a:cs typeface="Calibri"/>
              </a:rPr>
              <a:t>α</a:t>
            </a:r>
            <a:r>
              <a:rPr lang="el-GR" sz="2000" i="1" spc="-25" dirty="0">
                <a:cs typeface="Calibri"/>
              </a:rPr>
              <a:t> </a:t>
            </a:r>
            <a:r>
              <a:rPr lang="el-GR" sz="2000" i="1" dirty="0">
                <a:cs typeface="Calibri"/>
              </a:rPr>
              <a:t>ε</a:t>
            </a:r>
            <a:r>
              <a:rPr lang="el-GR" sz="2000" i="1" spc="-30" dirty="0">
                <a:cs typeface="Calibri"/>
              </a:rPr>
              <a:t>ί</a:t>
            </a:r>
            <a:r>
              <a:rPr lang="el-GR" sz="2000" i="1" dirty="0">
                <a:cs typeface="Calibri"/>
              </a:rPr>
              <a:t>ναι π</a:t>
            </a:r>
            <a:r>
              <a:rPr lang="el-GR" sz="2000" i="1" spc="-15" dirty="0">
                <a:cs typeface="Calibri"/>
              </a:rPr>
              <a:t>ρ</a:t>
            </a:r>
            <a:r>
              <a:rPr lang="el-GR" sz="2000" i="1" dirty="0">
                <a:cs typeface="Calibri"/>
              </a:rPr>
              <a:t>οτι</a:t>
            </a:r>
            <a:r>
              <a:rPr lang="el-GR" sz="2000" i="1" spc="-15" dirty="0">
                <a:cs typeface="Calibri"/>
              </a:rPr>
              <a:t>μ</a:t>
            </a:r>
            <a:r>
              <a:rPr lang="el-GR" sz="2000" i="1" dirty="0">
                <a:cs typeface="Calibri"/>
              </a:rPr>
              <a:t>ότερη</a:t>
            </a:r>
            <a:r>
              <a:rPr lang="el-GR" sz="2000" i="1" spc="15" dirty="0">
                <a:cs typeface="Calibri"/>
              </a:rPr>
              <a:t> </a:t>
            </a:r>
            <a:r>
              <a:rPr lang="el-GR" sz="2000" i="1" dirty="0">
                <a:cs typeface="Calibri"/>
              </a:rPr>
              <a:t>από</a:t>
            </a:r>
            <a:r>
              <a:rPr lang="el-GR" sz="2000" i="1" spc="-15" dirty="0">
                <a:cs typeface="Calibri"/>
              </a:rPr>
              <a:t> </a:t>
            </a:r>
            <a:r>
              <a:rPr lang="el-GR" sz="2000" i="1" dirty="0">
                <a:cs typeface="Calibri"/>
              </a:rPr>
              <a:t>μια </a:t>
            </a:r>
            <a:r>
              <a:rPr lang="el-GR" sz="2000" i="1" spc="-85" dirty="0">
                <a:cs typeface="Calibri"/>
              </a:rPr>
              <a:t>κ</a:t>
            </a:r>
            <a:r>
              <a:rPr lang="el-GR" sz="2000" i="1" spc="5" dirty="0">
                <a:cs typeface="Calibri"/>
              </a:rPr>
              <a:t>α</a:t>
            </a:r>
            <a:r>
              <a:rPr lang="el-GR" sz="2000" i="1" dirty="0">
                <a:cs typeface="Calibri"/>
              </a:rPr>
              <a:t>λή</a:t>
            </a:r>
            <a:r>
              <a:rPr lang="el-GR" sz="2000" i="1" spc="-15" dirty="0">
                <a:cs typeface="Calibri"/>
              </a:rPr>
              <a:t> </a:t>
            </a:r>
            <a:r>
              <a:rPr lang="el-GR" sz="2000" i="1" dirty="0">
                <a:cs typeface="Calibri"/>
              </a:rPr>
              <a:t>ιδ</a:t>
            </a:r>
            <a:r>
              <a:rPr lang="el-GR" sz="2000" i="1" spc="-25" dirty="0">
                <a:cs typeface="Calibri"/>
              </a:rPr>
              <a:t>έ</a:t>
            </a:r>
            <a:r>
              <a:rPr lang="el-GR" sz="2000" i="1" dirty="0">
                <a:cs typeface="Calibri"/>
              </a:rPr>
              <a:t>α</a:t>
            </a:r>
            <a:r>
              <a:rPr lang="el-GR" sz="2000" i="1" spc="-25" dirty="0">
                <a:cs typeface="Calibri"/>
              </a:rPr>
              <a:t> </a:t>
            </a:r>
            <a:r>
              <a:rPr lang="el-GR" sz="2000" i="1" dirty="0">
                <a:cs typeface="Calibri"/>
              </a:rPr>
              <a:t>με μια μέτρια ο</a:t>
            </a:r>
            <a:r>
              <a:rPr lang="el-GR" sz="2000" i="1" spc="-20" dirty="0">
                <a:cs typeface="Calibri"/>
              </a:rPr>
              <a:t>μ</a:t>
            </a:r>
            <a:r>
              <a:rPr lang="el-GR" sz="2000" i="1" dirty="0">
                <a:cs typeface="Calibri"/>
              </a:rPr>
              <a:t>άδα»</a:t>
            </a:r>
            <a:endParaRPr lang="el-GR" sz="2000" dirty="0">
              <a:cs typeface="Calibri"/>
            </a:endParaRPr>
          </a:p>
          <a:p>
            <a:pPr marL="12700">
              <a:lnSpc>
                <a:spcPts val="3210"/>
              </a:lnSpc>
            </a:pPr>
            <a:r>
              <a:rPr lang="el-GR" sz="2000" dirty="0">
                <a:cs typeface="Calibri"/>
              </a:rPr>
              <a:t>Οι ανε</a:t>
            </a:r>
            <a:r>
              <a:rPr lang="el-GR" sz="2000" spc="-25" dirty="0">
                <a:cs typeface="Calibri"/>
              </a:rPr>
              <a:t>π</a:t>
            </a:r>
            <a:r>
              <a:rPr lang="el-GR" sz="2000" dirty="0">
                <a:cs typeface="Calibri"/>
              </a:rPr>
              <a:t>άρ</a:t>
            </a:r>
            <a:r>
              <a:rPr lang="el-GR" sz="2000" spc="-45" dirty="0">
                <a:cs typeface="Calibri"/>
              </a:rPr>
              <a:t>κ</a:t>
            </a:r>
            <a:r>
              <a:rPr lang="el-GR" sz="2000" dirty="0">
                <a:cs typeface="Calibri"/>
              </a:rPr>
              <a:t>ε</a:t>
            </a:r>
            <a:r>
              <a:rPr lang="el-GR" sz="2000" spc="5" dirty="0">
                <a:cs typeface="Calibri"/>
              </a:rPr>
              <a:t>ι</a:t>
            </a:r>
            <a:r>
              <a:rPr lang="el-GR" sz="2000" dirty="0">
                <a:cs typeface="Calibri"/>
              </a:rPr>
              <a:t>ες</a:t>
            </a:r>
            <a:r>
              <a:rPr lang="el-GR" sz="2000" spc="-25" dirty="0">
                <a:cs typeface="Calibri"/>
              </a:rPr>
              <a:t> τ</a:t>
            </a:r>
            <a:r>
              <a:rPr lang="el-GR" sz="2000" dirty="0">
                <a:cs typeface="Calibri"/>
              </a:rPr>
              <a:t>ου </a:t>
            </a:r>
            <a:r>
              <a:rPr lang="el-GR" sz="2000" spc="10" dirty="0">
                <a:cs typeface="Calibri"/>
              </a:rPr>
              <a:t>ε</a:t>
            </a:r>
            <a:r>
              <a:rPr lang="el-GR" sz="2000" dirty="0">
                <a:cs typeface="Calibri"/>
              </a:rPr>
              <a:t>π</a:t>
            </a:r>
            <a:r>
              <a:rPr lang="el-GR" sz="2000" spc="-25" dirty="0">
                <a:cs typeface="Calibri"/>
              </a:rPr>
              <a:t>ιχ</a:t>
            </a:r>
            <a:r>
              <a:rPr lang="el-GR" sz="2000" dirty="0">
                <a:cs typeface="Calibri"/>
              </a:rPr>
              <a:t>ε</a:t>
            </a:r>
            <a:r>
              <a:rPr lang="el-GR" sz="2000" spc="5" dirty="0">
                <a:cs typeface="Calibri"/>
              </a:rPr>
              <a:t>ι</a:t>
            </a:r>
            <a:r>
              <a:rPr lang="el-GR" sz="2000" dirty="0">
                <a:cs typeface="Calibri"/>
              </a:rPr>
              <a:t>ρη</a:t>
            </a:r>
            <a:r>
              <a:rPr lang="el-GR" sz="2000" spc="-15" dirty="0">
                <a:cs typeface="Calibri"/>
              </a:rPr>
              <a:t>μ</a:t>
            </a:r>
            <a:r>
              <a:rPr lang="el-GR" sz="2000" dirty="0">
                <a:cs typeface="Calibri"/>
              </a:rPr>
              <a:t>ατ</a:t>
            </a:r>
            <a:r>
              <a:rPr lang="el-GR" sz="2000" spc="5" dirty="0">
                <a:cs typeface="Calibri"/>
              </a:rPr>
              <a:t>ί</a:t>
            </a:r>
            <a:r>
              <a:rPr lang="el-GR" sz="2000" dirty="0">
                <a:cs typeface="Calibri"/>
              </a:rPr>
              <a:t>α</a:t>
            </a:r>
            <a:r>
              <a:rPr lang="el-GR" sz="2000" spc="-20" dirty="0">
                <a:cs typeface="Calibri"/>
              </a:rPr>
              <a:t> </a:t>
            </a:r>
            <a:r>
              <a:rPr lang="el-GR" sz="2000" dirty="0">
                <a:cs typeface="Calibri"/>
              </a:rPr>
              <a:t>ή </a:t>
            </a:r>
            <a:r>
              <a:rPr lang="el-GR" sz="2000" spc="-10" dirty="0">
                <a:cs typeface="Calibri"/>
              </a:rPr>
              <a:t>τ</a:t>
            </a:r>
            <a:r>
              <a:rPr lang="el-GR" sz="2000" dirty="0">
                <a:cs typeface="Calibri"/>
              </a:rPr>
              <a:t>ων α</a:t>
            </a:r>
            <a:r>
              <a:rPr lang="el-GR" sz="2000" spc="-15" dirty="0">
                <a:cs typeface="Calibri"/>
              </a:rPr>
              <a:t>ν</a:t>
            </a:r>
            <a:r>
              <a:rPr lang="el-GR" sz="2000" dirty="0">
                <a:cs typeface="Calibri"/>
              </a:rPr>
              <a:t>ώτα</a:t>
            </a:r>
            <a:r>
              <a:rPr lang="el-GR" sz="2000" spc="-20" dirty="0">
                <a:cs typeface="Calibri"/>
              </a:rPr>
              <a:t>τ</a:t>
            </a:r>
            <a:r>
              <a:rPr lang="el-GR" sz="2000" dirty="0">
                <a:cs typeface="Calibri"/>
              </a:rPr>
              <a:t>ων</a:t>
            </a:r>
            <a:r>
              <a:rPr lang="en-US" sz="2000" dirty="0">
                <a:cs typeface="Calibri"/>
              </a:rPr>
              <a:t> </a:t>
            </a:r>
            <a:r>
              <a:rPr lang="el-GR" sz="2000" dirty="0">
                <a:cs typeface="Calibri"/>
              </a:rPr>
              <a:t>δι</a:t>
            </a:r>
            <a:r>
              <a:rPr lang="el-GR" sz="2000" spc="5" dirty="0">
                <a:cs typeface="Calibri"/>
              </a:rPr>
              <a:t>ε</a:t>
            </a:r>
            <a:r>
              <a:rPr lang="el-GR" sz="2000" dirty="0">
                <a:cs typeface="Calibri"/>
              </a:rPr>
              <a:t>υθυ</a:t>
            </a:r>
            <a:r>
              <a:rPr lang="el-GR" sz="2000" spc="5" dirty="0">
                <a:cs typeface="Calibri"/>
              </a:rPr>
              <a:t>ν</a:t>
            </a:r>
            <a:r>
              <a:rPr lang="el-GR" sz="2000" dirty="0">
                <a:cs typeface="Calibri"/>
              </a:rPr>
              <a:t>τι</a:t>
            </a:r>
            <a:r>
              <a:rPr lang="el-GR" sz="2000" spc="-65" dirty="0">
                <a:cs typeface="Calibri"/>
              </a:rPr>
              <a:t>κ</a:t>
            </a:r>
            <a:r>
              <a:rPr lang="el-GR" sz="2000" spc="-10" dirty="0">
                <a:cs typeface="Calibri"/>
              </a:rPr>
              <a:t>ώ</a:t>
            </a:r>
            <a:r>
              <a:rPr lang="el-GR" sz="2000" dirty="0">
                <a:cs typeface="Calibri"/>
              </a:rPr>
              <a:t>ν</a:t>
            </a:r>
            <a:r>
              <a:rPr lang="el-GR" sz="2000" spc="-25" dirty="0">
                <a:cs typeface="Calibri"/>
              </a:rPr>
              <a:t> </a:t>
            </a:r>
            <a:r>
              <a:rPr lang="el-GR" sz="2000" spc="20" dirty="0">
                <a:cs typeface="Calibri"/>
              </a:rPr>
              <a:t>σ</a:t>
            </a:r>
            <a:r>
              <a:rPr lang="el-GR" sz="2000" dirty="0">
                <a:cs typeface="Calibri"/>
              </a:rPr>
              <a:t>τελε</a:t>
            </a:r>
            <a:r>
              <a:rPr lang="el-GR" sz="2000" spc="-35" dirty="0">
                <a:cs typeface="Calibri"/>
              </a:rPr>
              <a:t>χ</a:t>
            </a:r>
            <a:r>
              <a:rPr lang="el-GR" sz="2000" spc="-10" dirty="0">
                <a:cs typeface="Calibri"/>
              </a:rPr>
              <a:t>ώ</a:t>
            </a:r>
            <a:r>
              <a:rPr lang="el-GR" sz="2000" dirty="0">
                <a:cs typeface="Calibri"/>
              </a:rPr>
              <a:t>ν</a:t>
            </a:r>
            <a:r>
              <a:rPr lang="el-GR" sz="2000" spc="-25" dirty="0">
                <a:cs typeface="Calibri"/>
              </a:rPr>
              <a:t> </a:t>
            </a:r>
            <a:r>
              <a:rPr lang="el-GR" sz="2000" dirty="0">
                <a:cs typeface="Calibri"/>
              </a:rPr>
              <a:t>αποτε</a:t>
            </a:r>
            <a:r>
              <a:rPr lang="el-GR" sz="2000" spc="-25" dirty="0">
                <a:cs typeface="Calibri"/>
              </a:rPr>
              <a:t>λ</a:t>
            </a:r>
            <a:r>
              <a:rPr lang="el-GR" sz="2000" dirty="0">
                <a:cs typeface="Calibri"/>
              </a:rPr>
              <a:t>ούν τη</a:t>
            </a:r>
            <a:r>
              <a:rPr lang="en-US" sz="2000" dirty="0">
                <a:cs typeface="Calibri"/>
              </a:rPr>
              <a:t> </a:t>
            </a:r>
            <a:r>
              <a:rPr lang="el-GR" sz="2000" dirty="0">
                <a:cs typeface="Calibri"/>
              </a:rPr>
              <a:t>συνη</a:t>
            </a:r>
            <a:r>
              <a:rPr lang="el-GR" sz="2000" spc="5" dirty="0">
                <a:cs typeface="Calibri"/>
              </a:rPr>
              <a:t>θ</a:t>
            </a:r>
            <a:r>
              <a:rPr lang="el-GR" sz="2000" spc="-35" dirty="0">
                <a:cs typeface="Calibri"/>
              </a:rPr>
              <a:t>έ</a:t>
            </a:r>
            <a:r>
              <a:rPr lang="el-GR" sz="2000" spc="20" dirty="0">
                <a:cs typeface="Calibri"/>
              </a:rPr>
              <a:t>σ</a:t>
            </a:r>
            <a:r>
              <a:rPr lang="el-GR" sz="2000" dirty="0">
                <a:cs typeface="Calibri"/>
              </a:rPr>
              <a:t>τερη</a:t>
            </a:r>
            <a:r>
              <a:rPr lang="el-GR" sz="2000" spc="-25" dirty="0">
                <a:cs typeface="Calibri"/>
              </a:rPr>
              <a:t> </a:t>
            </a:r>
            <a:r>
              <a:rPr lang="el-GR" sz="2000" dirty="0">
                <a:cs typeface="Calibri"/>
              </a:rPr>
              <a:t>α</a:t>
            </a:r>
            <a:r>
              <a:rPr lang="el-GR" sz="2000" spc="-30" dirty="0">
                <a:cs typeface="Calibri"/>
              </a:rPr>
              <a:t>ι</a:t>
            </a:r>
            <a:r>
              <a:rPr lang="el-GR" sz="2000" dirty="0">
                <a:cs typeface="Calibri"/>
              </a:rPr>
              <a:t>τία</a:t>
            </a:r>
            <a:r>
              <a:rPr lang="el-GR" sz="2000" spc="5" dirty="0">
                <a:cs typeface="Calibri"/>
              </a:rPr>
              <a:t> </a:t>
            </a:r>
            <a:r>
              <a:rPr lang="el-GR" sz="2000" dirty="0">
                <a:cs typeface="Calibri"/>
              </a:rPr>
              <a:t>απόρριψης επεν</a:t>
            </a:r>
            <a:r>
              <a:rPr lang="el-GR" sz="2000" spc="5" dirty="0">
                <a:cs typeface="Calibri"/>
              </a:rPr>
              <a:t>δ</a:t>
            </a:r>
            <a:r>
              <a:rPr lang="el-GR" sz="2000" dirty="0">
                <a:cs typeface="Calibri"/>
              </a:rPr>
              <a:t>υτι</a:t>
            </a:r>
            <a:r>
              <a:rPr lang="el-GR" sz="2000" spc="-60" dirty="0">
                <a:cs typeface="Calibri"/>
              </a:rPr>
              <a:t>κ</a:t>
            </a:r>
            <a:r>
              <a:rPr lang="el-GR" sz="2000" dirty="0">
                <a:cs typeface="Calibri"/>
              </a:rPr>
              <a:t>ών</a:t>
            </a:r>
            <a:r>
              <a:rPr lang="en-US" sz="2000" dirty="0">
                <a:cs typeface="Calibri"/>
              </a:rPr>
              <a:t> </a:t>
            </a:r>
            <a:r>
              <a:rPr lang="el-GR" sz="2000" dirty="0">
                <a:cs typeface="Calibri"/>
              </a:rPr>
              <a:t>α</a:t>
            </a:r>
            <a:r>
              <a:rPr lang="el-GR" sz="2000" spc="-30" dirty="0">
                <a:cs typeface="Calibri"/>
              </a:rPr>
              <a:t>ι</a:t>
            </a:r>
            <a:r>
              <a:rPr lang="el-GR" sz="2000" dirty="0">
                <a:cs typeface="Calibri"/>
              </a:rPr>
              <a:t>τήσεων.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xmlns="" val="3554711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8600" y="466981"/>
            <a:ext cx="8839200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2725" marR="5080">
              <a:lnSpc>
                <a:spcPct val="100000"/>
              </a:lnSpc>
              <a:spcBef>
                <a:spcPts val="105"/>
              </a:spcBef>
            </a:pPr>
            <a:r>
              <a:rPr sz="2800" spc="-5" dirty="0">
                <a:latin typeface="Calibri" pitchFamily="34" charset="0"/>
              </a:rPr>
              <a:t>Παράγοντες </a:t>
            </a:r>
            <a:r>
              <a:rPr sz="2800" spc="-5" dirty="0" err="1">
                <a:latin typeface="Calibri" pitchFamily="34" charset="0"/>
              </a:rPr>
              <a:t>γι</a:t>
            </a:r>
            <a:r>
              <a:rPr sz="2800" spc="-5" dirty="0">
                <a:latin typeface="Calibri" pitchFamily="34" charset="0"/>
              </a:rPr>
              <a:t>α Ε</a:t>
            </a:r>
            <a:r>
              <a:rPr lang="el-GR" sz="2800" spc="-5" dirty="0">
                <a:latin typeface="Calibri" pitchFamily="34" charset="0"/>
              </a:rPr>
              <a:t>π</a:t>
            </a:r>
            <a:r>
              <a:rPr sz="2800" spc="-5" dirty="0" err="1">
                <a:latin typeface="Calibri" pitchFamily="34" charset="0"/>
              </a:rPr>
              <a:t>ένδυση</a:t>
            </a:r>
            <a:r>
              <a:rPr sz="2800" spc="-5" dirty="0">
                <a:latin typeface="Calibri" pitchFamily="34" charset="0"/>
              </a:rPr>
              <a:t> </a:t>
            </a:r>
            <a:r>
              <a:rPr lang="el-GR" sz="2800" spc="-5" dirty="0">
                <a:latin typeface="Calibri" pitchFamily="34" charset="0"/>
              </a:rPr>
              <a:t>από</a:t>
            </a:r>
            <a:r>
              <a:rPr sz="2800" spc="-5" dirty="0">
                <a:latin typeface="Calibri" pitchFamily="34" charset="0"/>
              </a:rPr>
              <a:t> </a:t>
            </a:r>
            <a:r>
              <a:rPr sz="2800" spc="-5" dirty="0" err="1">
                <a:latin typeface="Calibri" pitchFamily="34" charset="0"/>
              </a:rPr>
              <a:t>Ετ</a:t>
            </a:r>
            <a:r>
              <a:rPr sz="2800" spc="-5" dirty="0">
                <a:latin typeface="Calibri" pitchFamily="34" charset="0"/>
              </a:rPr>
              <a:t>αιρίες  Ε</a:t>
            </a:r>
            <a:r>
              <a:rPr lang="el-GR" sz="2800" spc="-5" dirty="0">
                <a:latin typeface="Calibri" pitchFamily="34" charset="0"/>
              </a:rPr>
              <a:t>π</a:t>
            </a:r>
            <a:r>
              <a:rPr sz="2800" spc="-5" dirty="0" err="1">
                <a:latin typeface="Calibri" pitchFamily="34" charset="0"/>
              </a:rPr>
              <a:t>ενδύσεων</a:t>
            </a:r>
            <a:endParaRPr sz="2800" spc="-5" dirty="0">
              <a:latin typeface="Calibri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7200" y="1731196"/>
            <a:ext cx="8458199" cy="3501600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105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Χαρα</a:t>
            </a:r>
            <a:r>
              <a:rPr sz="2000" spc="-5" dirty="0" err="1">
                <a:solidFill>
                  <a:srgbClr val="404040"/>
                </a:solidFill>
                <a:latin typeface="Calibri" pitchFamily="34" charset="0"/>
                <a:cs typeface="Century Gothic"/>
              </a:rPr>
              <a:t>κτηριστικά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ιδέας</a:t>
            </a:r>
          </a:p>
          <a:p>
            <a:pPr marL="355600" indent="-342900">
              <a:lnSpc>
                <a:spcPct val="100000"/>
              </a:lnSpc>
              <a:spcBef>
                <a:spcPts val="1005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Χαρα</a:t>
            </a:r>
            <a:r>
              <a:rPr sz="2000" spc="-5" dirty="0" err="1">
                <a:solidFill>
                  <a:srgbClr val="404040"/>
                </a:solidFill>
                <a:latin typeface="Calibri" pitchFamily="34" charset="0"/>
                <a:cs typeface="Century Gothic"/>
              </a:rPr>
              <a:t>κτηριστικά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επιχειρηματικής ομάδας</a:t>
            </a:r>
          </a:p>
          <a:p>
            <a:pPr marL="355600" indent="-342900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Χαρα</a:t>
            </a:r>
            <a:r>
              <a:rPr sz="2000" spc="-5" dirty="0" err="1">
                <a:solidFill>
                  <a:srgbClr val="404040"/>
                </a:solidFill>
                <a:latin typeface="Calibri" pitchFamily="34" charset="0"/>
                <a:cs typeface="Century Gothic"/>
              </a:rPr>
              <a:t>κτηριστικά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νέας επιχείρησης</a:t>
            </a: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sz="2000" spc="-5">
                <a:solidFill>
                  <a:srgbClr val="404040"/>
                </a:solidFill>
                <a:latin typeface="Calibri" pitchFamily="34" charset="0"/>
                <a:cs typeface="Century Gothic"/>
              </a:rPr>
              <a:t>Χρόνος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εισαγωγής</a:t>
            </a:r>
          </a:p>
          <a:p>
            <a:pPr marL="355600" indent="-342900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sz="2000" spc="-5" dirty="0" err="1">
                <a:solidFill>
                  <a:srgbClr val="404040"/>
                </a:solidFill>
                <a:latin typeface="Calibri" pitchFamily="34" charset="0"/>
                <a:cs typeface="Century Gothic"/>
              </a:rPr>
              <a:t>Στ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αθερότητα αγοράς</a:t>
            </a: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sz="2000" spc="-5" dirty="0" err="1">
                <a:solidFill>
                  <a:srgbClr val="404040"/>
                </a:solidFill>
                <a:latin typeface="Calibri" pitchFamily="34" charset="0"/>
                <a:cs typeface="Century Gothic"/>
              </a:rPr>
              <a:t>Προ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βάδισμα σε σχέση με ανταγωνιστές</a:t>
            </a: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sz="2000" spc="-5" dirty="0" err="1">
                <a:solidFill>
                  <a:srgbClr val="404040"/>
                </a:solidFill>
                <a:latin typeface="Calibri" pitchFamily="34" charset="0"/>
                <a:cs typeface="Century Gothic"/>
              </a:rPr>
              <a:t>Στοιχεί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α που μπορούν να ρευστοποιηθούν</a:t>
            </a: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Κα</a:t>
            </a:r>
            <a:r>
              <a:rPr sz="2000" spc="-5" dirty="0" err="1">
                <a:solidFill>
                  <a:srgbClr val="404040"/>
                </a:solidFill>
                <a:latin typeface="Calibri" pitchFamily="34" charset="0"/>
                <a:cs typeface="Century Gothic"/>
              </a:rPr>
              <a:t>τοχυρωμέν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α στοιχεία της επιχείρησης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84207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400" y="711465"/>
            <a:ext cx="8839200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2725" marR="5080">
              <a:lnSpc>
                <a:spcPct val="100000"/>
              </a:lnSpc>
            </a:pPr>
            <a:r>
              <a:rPr sz="2800" dirty="0">
                <a:latin typeface="Calibri" pitchFamily="34" charset="0"/>
              </a:rPr>
              <a:t>Διαδικασία Αξιολόγησης </a:t>
            </a:r>
            <a:r>
              <a:rPr lang="el-GR" sz="2800" dirty="0">
                <a:latin typeface="Calibri" pitchFamily="34" charset="0"/>
              </a:rPr>
              <a:t>από</a:t>
            </a:r>
            <a:r>
              <a:rPr sz="2800" dirty="0">
                <a:latin typeface="Calibri" pitchFamily="34" charset="0"/>
              </a:rPr>
              <a:t> Εταιρίες  Επενδύσεων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28600" y="1524000"/>
            <a:ext cx="8686800" cy="4474302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Στάδιο 1: </a:t>
            </a:r>
            <a:r>
              <a:rPr sz="2000" b="1" spc="-1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Αρχικό</a:t>
            </a:r>
            <a:r>
              <a:rPr sz="2000" b="1" spc="2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</a:t>
            </a:r>
            <a:r>
              <a:rPr sz="2000" b="1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ξεκαθάρισμα</a:t>
            </a:r>
            <a:endParaRPr sz="2000" dirty="0">
              <a:latin typeface="Calibri" pitchFamily="34" charset="0"/>
              <a:cs typeface="Century Gothic"/>
            </a:endParaRPr>
          </a:p>
          <a:p>
            <a:pPr marL="756285" marR="611505" indent="-286385">
              <a:lnSpc>
                <a:spcPct val="100000"/>
              </a:lnSpc>
              <a:spcBef>
                <a:spcPts val="725"/>
              </a:spcBef>
              <a:buClr>
                <a:srgbClr val="353535"/>
              </a:buClr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Μια γρήγορη αξιολόγηση της βασικής 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ιδέας </a:t>
            </a:r>
            <a:r>
              <a:rPr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για </a:t>
            </a:r>
            <a:r>
              <a:rPr sz="2000" spc="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να 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δει </a:t>
            </a:r>
            <a:r>
              <a:rPr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εάν έχει</a:t>
            </a:r>
            <a:r>
              <a:rPr sz="2000" spc="-17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τα  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ιδιαίτερα </a:t>
            </a:r>
            <a:r>
              <a:rPr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χαρακτηριστικά για</a:t>
            </a:r>
            <a:r>
              <a:rPr sz="2000" spc="-10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επένδυση.</a:t>
            </a:r>
            <a:endParaRPr sz="2000" dirty="0">
              <a:latin typeface="Calibri" pitchFamily="34" charset="0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Στάδιο 2: </a:t>
            </a:r>
            <a:r>
              <a:rPr sz="2000" b="1" spc="-1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Αξιολόγηση του </a:t>
            </a:r>
            <a:r>
              <a:rPr sz="2000" b="1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επιχειρησιακού</a:t>
            </a:r>
            <a:r>
              <a:rPr sz="2000" b="1" spc="14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</a:t>
            </a:r>
            <a:r>
              <a:rPr sz="2000" b="1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σχεδίου</a:t>
            </a:r>
            <a:endParaRPr sz="2000" dirty="0">
              <a:latin typeface="Calibri" pitchFamily="34" charset="0"/>
              <a:cs typeface="Century Gothic"/>
            </a:endParaRPr>
          </a:p>
          <a:p>
            <a:pPr marL="756285" marR="5080" indent="-286385">
              <a:lnSpc>
                <a:spcPct val="100000"/>
              </a:lnSpc>
              <a:spcBef>
                <a:spcPts val="725"/>
              </a:spcBef>
              <a:buClr>
                <a:srgbClr val="353535"/>
              </a:buClr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Αυτό </a:t>
            </a:r>
            <a:r>
              <a:rPr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είναι το στάδιο όπου γίνεται μια 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λεπτομερής </a:t>
            </a:r>
            <a:r>
              <a:rPr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ανάγνωση 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του  </a:t>
            </a:r>
            <a:r>
              <a:rPr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σχεδίου προκειμένου </a:t>
            </a:r>
            <a:r>
              <a:rPr sz="2000" spc="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να 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αξιολογηθούν οι </a:t>
            </a:r>
            <a:r>
              <a:rPr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παράγοντες επιτυχίας</a:t>
            </a:r>
            <a:r>
              <a:rPr sz="2000" spc="-15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όπως  παρουσιάστηκαν</a:t>
            </a:r>
            <a:r>
              <a:rPr sz="2000" spc="-5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προηγουμένως.</a:t>
            </a:r>
            <a:endParaRPr sz="2000" dirty="0">
              <a:latin typeface="Calibri" pitchFamily="34" charset="0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Στάδιο 3: </a:t>
            </a:r>
            <a:r>
              <a:rPr sz="2000" b="1" spc="-1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Προφορική</a:t>
            </a:r>
            <a:r>
              <a:rPr sz="2000" b="1" spc="5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</a:t>
            </a:r>
            <a:r>
              <a:rPr sz="2000" b="1" spc="-1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παρουσίαση</a:t>
            </a:r>
            <a:endParaRPr sz="2000" dirty="0">
              <a:latin typeface="Calibri" pitchFamily="34" charset="0"/>
              <a:cs typeface="Century Gothic"/>
            </a:endParaRPr>
          </a:p>
          <a:p>
            <a:pPr marL="756285" indent="-286385">
              <a:lnSpc>
                <a:spcPct val="100000"/>
              </a:lnSpc>
              <a:spcBef>
                <a:spcPts val="725"/>
              </a:spcBef>
              <a:buClr>
                <a:srgbClr val="353535"/>
              </a:buClr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Ο επιχειρηματίας 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παρουσιάζει προφορικά </a:t>
            </a:r>
            <a:r>
              <a:rPr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το</a:t>
            </a:r>
            <a:r>
              <a:rPr sz="2000" spc="-10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σχέδιο</a:t>
            </a:r>
            <a:endParaRPr sz="2000" dirty="0">
              <a:latin typeface="Calibri" pitchFamily="34" charset="0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785"/>
              </a:spcBef>
            </a:pP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Στάδιο 4: </a:t>
            </a:r>
            <a:r>
              <a:rPr sz="2000" b="1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Τελική</a:t>
            </a:r>
            <a:r>
              <a:rPr sz="2000" b="1" spc="1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</a:t>
            </a:r>
            <a:r>
              <a:rPr sz="2000" b="1" spc="-1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αξιολόγηση</a:t>
            </a:r>
            <a:endParaRPr sz="2000" dirty="0">
              <a:latin typeface="Calibri" pitchFamily="34" charset="0"/>
              <a:cs typeface="Century Gothic"/>
            </a:endParaRPr>
          </a:p>
          <a:p>
            <a:pPr marL="756285" marR="663575" indent="-286385">
              <a:lnSpc>
                <a:spcPct val="100000"/>
              </a:lnSpc>
              <a:spcBef>
                <a:spcPts val="730"/>
              </a:spcBef>
              <a:buClr>
                <a:srgbClr val="353535"/>
              </a:buClr>
              <a:buFont typeface="Arial"/>
              <a:buChar char="•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Τελική 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απόφαση </a:t>
            </a:r>
            <a:r>
              <a:rPr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και κλείσιμο συμφωνίας μετά 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από </a:t>
            </a:r>
            <a:r>
              <a:rPr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συνομιλίες</a:t>
            </a:r>
            <a:r>
              <a:rPr sz="2000" spc="-12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με  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προμηθευτές </a:t>
            </a:r>
            <a:r>
              <a:rPr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και </a:t>
            </a:r>
            <a:r>
              <a:rPr sz="2000" spc="-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πελάτες </a:t>
            </a:r>
            <a:r>
              <a:rPr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της νέας</a:t>
            </a:r>
            <a:r>
              <a:rPr sz="2000" spc="-95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alibri" pitchFamily="34" charset="0"/>
                <a:cs typeface="Century Gothic"/>
              </a:rPr>
              <a:t>επιχείρησης</a:t>
            </a:r>
            <a:endParaRPr sz="2000" dirty="0">
              <a:latin typeface="Calibri" pitchFamily="34" charset="0"/>
              <a:cs typeface="Century Gothic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10340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Επιχειρηματικοί άγγελοι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object 6"/>
          <p:cNvSpPr txBox="1">
            <a:spLocks noGrp="1"/>
          </p:cNvSpPr>
          <p:nvPr>
            <p:ph sz="quarter" idx="1"/>
          </p:nvPr>
        </p:nvSpPr>
        <p:spPr>
          <a:xfrm>
            <a:off x="612648" y="1600200"/>
            <a:ext cx="8153400" cy="33983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" marR="5080" indent="-342900" algn="just">
              <a:lnSpc>
                <a:spcPct val="100000"/>
              </a:lnSpc>
              <a:spcBef>
                <a:spcPts val="100"/>
              </a:spcBef>
              <a:buFont typeface="Wingdings" pitchFamily="2" charset="2"/>
              <a:buChar char="q"/>
            </a:pPr>
            <a:r>
              <a:rPr sz="2000" i="1" dirty="0">
                <a:solidFill>
                  <a:srgbClr val="4D5B6B"/>
                </a:solidFill>
                <a:cs typeface="Arial"/>
              </a:rPr>
              <a:t>“</a:t>
            </a:r>
            <a:r>
              <a:rPr sz="2000" dirty="0">
                <a:solidFill>
                  <a:srgbClr val="4D5B6B"/>
                </a:solidFill>
                <a:cs typeface="Arial"/>
              </a:rPr>
              <a:t>… </a:t>
            </a:r>
            <a:r>
              <a:rPr sz="2000" spc="-5" dirty="0">
                <a:solidFill>
                  <a:srgbClr val="4D5B6B"/>
                </a:solidFill>
                <a:cs typeface="Arial"/>
              </a:rPr>
              <a:t>ε</a:t>
            </a:r>
            <a:r>
              <a:rPr sz="2000" i="1" spc="-5" dirty="0">
                <a:solidFill>
                  <a:srgbClr val="4D5B6B"/>
                </a:solidFill>
                <a:cs typeface="Arial"/>
              </a:rPr>
              <a:t>ίναι </a:t>
            </a:r>
            <a:r>
              <a:rPr sz="2000" i="1" spc="-20" dirty="0">
                <a:solidFill>
                  <a:srgbClr val="4D5B6B"/>
                </a:solidFill>
                <a:cs typeface="Arial"/>
              </a:rPr>
              <a:t>ιδιώτες </a:t>
            </a:r>
            <a:r>
              <a:rPr sz="2000" i="1" spc="-5" dirty="0">
                <a:solidFill>
                  <a:srgbClr val="4D5B6B"/>
                </a:solidFill>
                <a:cs typeface="Arial"/>
              </a:rPr>
              <a:t>με υψηλή </a:t>
            </a:r>
            <a:r>
              <a:rPr sz="2000" i="1" spc="-10" dirty="0">
                <a:solidFill>
                  <a:srgbClr val="4D5B6B"/>
                </a:solidFill>
                <a:cs typeface="Arial"/>
              </a:rPr>
              <a:t>καθαρή </a:t>
            </a:r>
            <a:r>
              <a:rPr sz="2000" i="1" spc="-5" dirty="0">
                <a:solidFill>
                  <a:srgbClr val="4D5B6B"/>
                </a:solidFill>
                <a:cs typeface="Arial"/>
              </a:rPr>
              <a:t>θέση οι </a:t>
            </a:r>
            <a:r>
              <a:rPr sz="2000" i="1" spc="-15" dirty="0">
                <a:solidFill>
                  <a:srgbClr val="4D5B6B"/>
                </a:solidFill>
                <a:cs typeface="Arial"/>
              </a:rPr>
              <a:t>οποίοι </a:t>
            </a:r>
            <a:r>
              <a:rPr sz="2000" i="1" spc="-10" dirty="0">
                <a:solidFill>
                  <a:srgbClr val="4D5B6B"/>
                </a:solidFill>
                <a:cs typeface="Arial"/>
              </a:rPr>
              <a:t>επενδύουν </a:t>
            </a:r>
            <a:r>
              <a:rPr sz="2000" i="1" spc="-5" dirty="0">
                <a:solidFill>
                  <a:srgbClr val="4D5B6B"/>
                </a:solidFill>
                <a:cs typeface="Arial"/>
              </a:rPr>
              <a:t>άμεσα </a:t>
            </a:r>
            <a:r>
              <a:rPr sz="2000" i="1" spc="-10" dirty="0">
                <a:solidFill>
                  <a:srgbClr val="4D5B6B"/>
                </a:solidFill>
                <a:cs typeface="Arial"/>
              </a:rPr>
              <a:t>σε  </a:t>
            </a:r>
            <a:r>
              <a:rPr sz="2000" i="1" spc="-5" dirty="0">
                <a:solidFill>
                  <a:srgbClr val="4D5B6B"/>
                </a:solidFill>
                <a:cs typeface="Arial"/>
              </a:rPr>
              <a:t>μη </a:t>
            </a:r>
            <a:r>
              <a:rPr sz="2000" i="1" spc="-10" dirty="0">
                <a:solidFill>
                  <a:srgbClr val="4D5B6B"/>
                </a:solidFill>
                <a:cs typeface="Arial"/>
              </a:rPr>
              <a:t>εισηγμένες </a:t>
            </a:r>
            <a:r>
              <a:rPr sz="2000" i="1" spc="-15" dirty="0">
                <a:solidFill>
                  <a:srgbClr val="4D5B6B"/>
                </a:solidFill>
                <a:cs typeface="Arial"/>
              </a:rPr>
              <a:t>εταιρείες </a:t>
            </a:r>
            <a:r>
              <a:rPr sz="2000" i="1" spc="-5" dirty="0">
                <a:solidFill>
                  <a:srgbClr val="4D5B6B"/>
                </a:solidFill>
                <a:cs typeface="Arial"/>
              </a:rPr>
              <a:t>με τις </a:t>
            </a:r>
            <a:r>
              <a:rPr sz="2000" i="1" spc="-25" dirty="0">
                <a:solidFill>
                  <a:srgbClr val="4D5B6B"/>
                </a:solidFill>
                <a:cs typeface="Arial"/>
              </a:rPr>
              <a:t>οποίες </a:t>
            </a:r>
            <a:r>
              <a:rPr sz="2000" i="1" dirty="0">
                <a:solidFill>
                  <a:srgbClr val="4D5B6B"/>
                </a:solidFill>
                <a:cs typeface="Arial"/>
              </a:rPr>
              <a:t>δεν </a:t>
            </a:r>
            <a:r>
              <a:rPr sz="2000" i="1" spc="-15" dirty="0">
                <a:solidFill>
                  <a:srgbClr val="4D5B6B"/>
                </a:solidFill>
                <a:cs typeface="Arial"/>
              </a:rPr>
              <a:t>έχουν </a:t>
            </a:r>
            <a:r>
              <a:rPr sz="2000" i="1" spc="-10" dirty="0">
                <a:solidFill>
                  <a:srgbClr val="4D5B6B"/>
                </a:solidFill>
                <a:cs typeface="Arial"/>
              </a:rPr>
              <a:t>καμία οικογενειακή  </a:t>
            </a:r>
            <a:r>
              <a:rPr sz="2000" i="1" spc="-5" dirty="0">
                <a:solidFill>
                  <a:srgbClr val="4D5B6B"/>
                </a:solidFill>
                <a:cs typeface="Arial"/>
              </a:rPr>
              <a:t>σχέση.”</a:t>
            </a:r>
            <a:endParaRPr sz="2000" dirty="0"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Wingdings" pitchFamily="2" charset="2"/>
              <a:buChar char="q"/>
            </a:pPr>
            <a:endParaRPr sz="2000" dirty="0">
              <a:cs typeface="Times New Roman"/>
            </a:endParaRPr>
          </a:p>
          <a:p>
            <a:pPr marL="355600" indent="-342900" algn="just">
              <a:lnSpc>
                <a:spcPct val="100000"/>
              </a:lnSpc>
              <a:spcBef>
                <a:spcPts val="5"/>
              </a:spcBef>
              <a:buFont typeface="Wingdings" pitchFamily="2" charset="2"/>
              <a:buChar char="q"/>
              <a:tabLst>
                <a:tab pos="299720" algn="l"/>
              </a:tabLst>
            </a:pPr>
            <a:r>
              <a:rPr sz="2000" spc="-10" dirty="0">
                <a:solidFill>
                  <a:srgbClr val="4D5B6B"/>
                </a:solidFill>
                <a:latin typeface="Calibri" panose="020F0502020204030204" pitchFamily="34" charset="0"/>
                <a:cs typeface="Arial"/>
              </a:rPr>
              <a:t>«Αποσυρθέντες»</a:t>
            </a:r>
            <a:r>
              <a:rPr sz="2000" dirty="0">
                <a:solidFill>
                  <a:srgbClr val="4D5B6B"/>
                </a:solidFill>
                <a:latin typeface="Calibri" panose="020F0502020204030204" pitchFamily="34" charset="0"/>
                <a:cs typeface="Arial"/>
              </a:rPr>
              <a:t> </a:t>
            </a:r>
            <a:r>
              <a:rPr sz="2000" spc="-5" dirty="0">
                <a:solidFill>
                  <a:srgbClr val="4D5B6B"/>
                </a:solidFill>
                <a:latin typeface="Calibri" panose="020F0502020204030204" pitchFamily="34" charset="0"/>
                <a:cs typeface="Arial"/>
              </a:rPr>
              <a:t>επιχειρηματίες</a:t>
            </a:r>
            <a:endParaRPr sz="2000" dirty="0">
              <a:latin typeface="Calibri" panose="020F0502020204030204" pitchFamily="34" charset="0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4D5B6B"/>
              </a:buClr>
              <a:buFont typeface="Wingdings" pitchFamily="2" charset="2"/>
              <a:buChar char="q"/>
            </a:pPr>
            <a:endParaRPr sz="2000" dirty="0">
              <a:cs typeface="Times New Roman"/>
            </a:endParaRPr>
          </a:p>
          <a:p>
            <a:pPr marL="355600" indent="-342900" algn="just">
              <a:spcBef>
                <a:spcPts val="5"/>
              </a:spcBef>
              <a:buFont typeface="Wingdings" pitchFamily="2" charset="2"/>
              <a:buChar char="q"/>
              <a:tabLst>
                <a:tab pos="299720" algn="l"/>
              </a:tabLst>
            </a:pPr>
            <a:r>
              <a:rPr sz="2000" spc="-10" dirty="0">
                <a:solidFill>
                  <a:srgbClr val="4D5B6B"/>
                </a:solidFill>
                <a:latin typeface="Calibri" panose="020F0502020204030204" pitchFamily="34" charset="0"/>
                <a:cs typeface="Arial"/>
              </a:rPr>
              <a:t>«έξυπνα κεφάλαια» ή «έξυπνο χρήμα»</a:t>
            </a: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4D5B6B"/>
              </a:buClr>
              <a:buFont typeface="Wingdings" pitchFamily="2" charset="2"/>
              <a:buChar char="q"/>
            </a:pPr>
            <a:endParaRPr sz="2000" dirty="0">
              <a:cs typeface="Times New Roman"/>
            </a:endParaRPr>
          </a:p>
          <a:p>
            <a:pPr marL="355600" indent="-342900" algn="just">
              <a:lnSpc>
                <a:spcPct val="100000"/>
              </a:lnSpc>
              <a:spcBef>
                <a:spcPts val="5"/>
              </a:spcBef>
              <a:buFont typeface="Wingdings" pitchFamily="2" charset="2"/>
              <a:buChar char="q"/>
              <a:tabLst>
                <a:tab pos="299720" algn="l"/>
              </a:tabLst>
            </a:pPr>
            <a:r>
              <a:rPr sz="2000" spc="-10" dirty="0">
                <a:solidFill>
                  <a:srgbClr val="4D5B6B"/>
                </a:solidFill>
                <a:latin typeface="Calibri" panose="020F0502020204030204" pitchFamily="34" charset="0"/>
                <a:cs typeface="Arial"/>
              </a:rPr>
              <a:t>Πολύ πιο αναμεμιγμένοι από ό,τι τα </a:t>
            </a:r>
            <a:r>
              <a:rPr sz="2000" spc="-10" dirty="0" err="1">
                <a:solidFill>
                  <a:srgbClr val="4D5B6B"/>
                </a:solidFill>
                <a:latin typeface="Calibri" panose="020F0502020204030204" pitchFamily="34" charset="0"/>
                <a:cs typeface="Arial"/>
              </a:rPr>
              <a:t>θεσμικά</a:t>
            </a:r>
            <a:r>
              <a:rPr sz="2000" spc="-10" dirty="0">
                <a:solidFill>
                  <a:srgbClr val="4D5B6B"/>
                </a:solidFill>
                <a:latin typeface="Calibri" panose="020F0502020204030204" pitchFamily="34" charset="0"/>
                <a:cs typeface="Arial"/>
              </a:rPr>
              <a:t> επ</a:t>
            </a:r>
            <a:r>
              <a:rPr sz="2000" spc="-10" dirty="0" err="1">
                <a:solidFill>
                  <a:srgbClr val="4D5B6B"/>
                </a:solidFill>
                <a:latin typeface="Calibri" panose="020F0502020204030204" pitchFamily="34" charset="0"/>
                <a:cs typeface="Arial"/>
              </a:rPr>
              <a:t>ιχειρημ</a:t>
            </a:r>
            <a:r>
              <a:rPr sz="2000" spc="-10" dirty="0">
                <a:solidFill>
                  <a:srgbClr val="4D5B6B"/>
                </a:solidFill>
                <a:latin typeface="Calibri" panose="020F0502020204030204" pitchFamily="34" charset="0"/>
                <a:cs typeface="Arial"/>
              </a:rPr>
              <a:t>ατικά</a:t>
            </a:r>
            <a:r>
              <a:rPr lang="el-GR" sz="2000" spc="-10" dirty="0">
                <a:solidFill>
                  <a:srgbClr val="4D5B6B"/>
                </a:solidFill>
                <a:latin typeface="Calibri" panose="020F0502020204030204" pitchFamily="34" charset="0"/>
                <a:cs typeface="Arial"/>
              </a:rPr>
              <a:t> </a:t>
            </a:r>
            <a:r>
              <a:rPr sz="2000" spc="-10" dirty="0" err="1">
                <a:solidFill>
                  <a:srgbClr val="4D5B6B"/>
                </a:solidFill>
                <a:latin typeface="Calibri" panose="020F0502020204030204" pitchFamily="34" charset="0"/>
                <a:cs typeface="Arial"/>
              </a:rPr>
              <a:t>κεφάλ</a:t>
            </a:r>
            <a:r>
              <a:rPr sz="2000" spc="-10" dirty="0">
                <a:solidFill>
                  <a:srgbClr val="4D5B6B"/>
                </a:solidFill>
                <a:latin typeface="Calibri" panose="020F0502020204030204" pitchFamily="34" charset="0"/>
                <a:cs typeface="Arial"/>
              </a:rPr>
              <a:t>αια</a:t>
            </a:r>
          </a:p>
          <a:p>
            <a:pPr marL="355600" indent="-342900" algn="just">
              <a:lnSpc>
                <a:spcPct val="100000"/>
              </a:lnSpc>
              <a:spcBef>
                <a:spcPts val="5"/>
              </a:spcBef>
              <a:buFont typeface="Wingdings" pitchFamily="2" charset="2"/>
              <a:buChar char="q"/>
              <a:tabLst>
                <a:tab pos="299720" algn="l"/>
              </a:tabLst>
            </a:pPr>
            <a:endParaRPr sz="2000" spc="-10" dirty="0">
              <a:solidFill>
                <a:srgbClr val="4D5B6B"/>
              </a:solidFill>
              <a:latin typeface="Calibri" panose="020F0502020204030204" pitchFamily="34" charset="0"/>
              <a:cs typeface="Arial"/>
            </a:endParaRPr>
          </a:p>
          <a:p>
            <a:pPr marL="355600" indent="-342900" algn="just">
              <a:lnSpc>
                <a:spcPct val="100000"/>
              </a:lnSpc>
              <a:spcBef>
                <a:spcPts val="5"/>
              </a:spcBef>
              <a:buFont typeface="Wingdings" pitchFamily="2" charset="2"/>
              <a:buChar char="q"/>
              <a:tabLst>
                <a:tab pos="299720" algn="l"/>
              </a:tabLst>
            </a:pPr>
            <a:r>
              <a:rPr sz="2000" spc="-10" dirty="0">
                <a:solidFill>
                  <a:srgbClr val="4D5B6B"/>
                </a:solidFill>
                <a:latin typeface="Calibri" panose="020F0502020204030204" pitchFamily="34" charset="0"/>
                <a:cs typeface="Arial"/>
              </a:rPr>
              <a:t>«Χρηματοδότες του κενού».</a:t>
            </a:r>
          </a:p>
        </p:txBody>
      </p:sp>
    </p:spTree>
    <p:extLst>
      <p:ext uri="{BB962C8B-B14F-4D97-AF65-F5344CB8AC3E}">
        <p14:creationId xmlns:p14="http://schemas.microsoft.com/office/powerpoint/2010/main" xmlns="" val="21743545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8600" y="711466"/>
            <a:ext cx="8686800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  <a:tabLst>
                <a:tab pos="5384800" algn="l"/>
              </a:tabLst>
            </a:pPr>
            <a:r>
              <a:rPr sz="2800" dirty="0">
                <a:latin typeface="Calibri" pitchFamily="34" charset="0"/>
              </a:rPr>
              <a:t>Δια</a:t>
            </a:r>
            <a:r>
              <a:rPr sz="2800" spc="-10" dirty="0">
                <a:latin typeface="Calibri" pitchFamily="34" charset="0"/>
              </a:rPr>
              <a:t>φ</a:t>
            </a:r>
            <a:r>
              <a:rPr sz="2800" dirty="0">
                <a:latin typeface="Calibri" pitchFamily="34" charset="0"/>
              </a:rPr>
              <a:t>ορές</a:t>
            </a:r>
            <a:r>
              <a:rPr sz="2800" spc="-15" dirty="0">
                <a:latin typeface="Calibri" pitchFamily="34" charset="0"/>
              </a:rPr>
              <a:t> </a:t>
            </a:r>
            <a:r>
              <a:rPr sz="2800" dirty="0">
                <a:latin typeface="Calibri" pitchFamily="34" charset="0"/>
              </a:rPr>
              <a:t>μεταξύ</a:t>
            </a:r>
            <a:r>
              <a:rPr sz="2800" spc="-25" dirty="0">
                <a:latin typeface="Calibri" pitchFamily="34" charset="0"/>
              </a:rPr>
              <a:t> </a:t>
            </a:r>
            <a:r>
              <a:rPr sz="2800" dirty="0">
                <a:latin typeface="Calibri" pitchFamily="34" charset="0"/>
              </a:rPr>
              <a:t>Αγγέλων</a:t>
            </a:r>
            <a:r>
              <a:rPr lang="el-GR" sz="2800" dirty="0">
                <a:latin typeface="Calibri" pitchFamily="34" charset="0"/>
              </a:rPr>
              <a:t> Επενδυτών </a:t>
            </a:r>
            <a:r>
              <a:rPr sz="2800" dirty="0">
                <a:latin typeface="Calibri" pitchFamily="34" charset="0"/>
              </a:rPr>
              <a:t>και</a:t>
            </a:r>
            <a:r>
              <a:rPr sz="2800" spc="-20" dirty="0">
                <a:latin typeface="Calibri" pitchFamily="34" charset="0"/>
              </a:rPr>
              <a:t> </a:t>
            </a:r>
            <a:r>
              <a:rPr sz="2800" spc="-5" dirty="0">
                <a:latin typeface="Calibri" pitchFamily="34" charset="0"/>
              </a:rPr>
              <a:t>VCs</a:t>
            </a: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14462692"/>
              </p:ext>
            </p:extLst>
          </p:nvPr>
        </p:nvGraphicFramePr>
        <p:xfrm>
          <a:off x="228600" y="1752600"/>
          <a:ext cx="8686799" cy="41509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878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830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1598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2000" b="1" spc="-5" dirty="0">
                          <a:latin typeface="Century Gothic"/>
                          <a:cs typeface="Century Gothic"/>
                        </a:rPr>
                        <a:t>Βασικές </a:t>
                      </a:r>
                      <a:r>
                        <a:rPr sz="2000" b="1" dirty="0">
                          <a:latin typeface="Century Gothic"/>
                          <a:cs typeface="Century Gothic"/>
                        </a:rPr>
                        <a:t>Διαφορές</a:t>
                      </a:r>
                      <a:endParaRPr sz="2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2000" b="1" dirty="0">
                          <a:latin typeface="Century Gothic"/>
                          <a:cs typeface="Century Gothic"/>
                        </a:rPr>
                        <a:t>Άγγελοι</a:t>
                      </a:r>
                      <a:endParaRPr sz="2000">
                        <a:latin typeface="Century Gothic"/>
                        <a:cs typeface="Century Gothic"/>
                      </a:endParaRPr>
                    </a:p>
                  </a:txBody>
                  <a:tcPr marL="0" marR="0" marT="1905" marB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2000" b="1" spc="-5" dirty="0">
                          <a:latin typeface="Century Gothic"/>
                          <a:cs typeface="Century Gothic"/>
                        </a:rPr>
                        <a:t>Εταιρίες</a:t>
                      </a:r>
                      <a:r>
                        <a:rPr sz="2000" b="1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2000" b="1" dirty="0">
                          <a:latin typeface="Century Gothic"/>
                          <a:cs typeface="Century Gothic"/>
                        </a:rPr>
                        <a:t>Επενδύσεων</a:t>
                      </a:r>
                      <a:endParaRPr sz="2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190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974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800" b="1" spc="-5" dirty="0">
                          <a:latin typeface="Century Gothic"/>
                          <a:cs typeface="Century Gothic"/>
                        </a:rPr>
                        <a:t>Στυλ</a:t>
                      </a:r>
                      <a:endParaRPr sz="1800" dirty="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800" spc="-5" dirty="0">
                          <a:latin typeface="Century Gothic"/>
                          <a:cs typeface="Century Gothic"/>
                        </a:rPr>
                        <a:t>Επιχειρηματίες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sz="1800" spc="-5" dirty="0">
                          <a:latin typeface="Century Gothic"/>
                          <a:cs typeface="Century Gothic"/>
                        </a:rPr>
                        <a:t>Επενδυτές</a:t>
                      </a:r>
                      <a:endParaRPr sz="1800" dirty="0">
                        <a:latin typeface="Century Gothic"/>
                        <a:cs typeface="Century Gothic"/>
                      </a:endParaRPr>
                    </a:p>
                  </a:txBody>
                  <a:tcPr marL="0" marR="0" marT="9017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800" b="1" spc="-5" dirty="0">
                          <a:latin typeface="Century Gothic"/>
                          <a:cs typeface="Century Gothic"/>
                        </a:rPr>
                        <a:t>Εταιρίες </a:t>
                      </a:r>
                      <a:r>
                        <a:rPr sz="1800" b="1" dirty="0">
                          <a:latin typeface="Century Gothic"/>
                          <a:cs typeface="Century Gothic"/>
                        </a:rPr>
                        <a:t>που</a:t>
                      </a:r>
                      <a:r>
                        <a:rPr sz="1800" b="1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b="1" spc="-5" dirty="0">
                          <a:latin typeface="Century Gothic"/>
                          <a:cs typeface="Century Gothic"/>
                        </a:rPr>
                        <a:t>δημιούργησαν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800" spc="-5" dirty="0">
                          <a:latin typeface="Century Gothic"/>
                          <a:cs typeface="Century Gothic"/>
                        </a:rPr>
                        <a:t>Μικρές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lang="el-GR" sz="1800" spc="-10" dirty="0">
                          <a:latin typeface="Century Gothic"/>
                          <a:cs typeface="Century Gothic"/>
                        </a:rPr>
                        <a:t>Μ</a:t>
                      </a:r>
                      <a:r>
                        <a:rPr sz="1800" spc="-10" dirty="0" err="1">
                          <a:latin typeface="Century Gothic"/>
                          <a:cs typeface="Century Gothic"/>
                        </a:rPr>
                        <a:t>εγάλες</a:t>
                      </a:r>
                      <a:endParaRPr sz="1800" dirty="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800" b="1" dirty="0">
                          <a:latin typeface="Century Gothic"/>
                          <a:cs typeface="Century Gothic"/>
                        </a:rPr>
                        <a:t>Τόπος</a:t>
                      </a:r>
                      <a:r>
                        <a:rPr sz="1800" b="1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b="1" spc="-5" dirty="0">
                          <a:latin typeface="Century Gothic"/>
                          <a:cs typeface="Century Gothic"/>
                        </a:rPr>
                        <a:t>Επένδυσης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800" spc="-5" dirty="0">
                          <a:latin typeface="Century Gothic"/>
                          <a:cs typeface="Century Gothic"/>
                        </a:rPr>
                        <a:t>Σημαντικός</a:t>
                      </a:r>
                      <a:r>
                        <a:rPr sz="1800" spc="-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spc="-5" dirty="0">
                          <a:latin typeface="Century Gothic"/>
                          <a:cs typeface="Century Gothic"/>
                        </a:rPr>
                        <a:t>Παράγοντας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800" dirty="0">
                          <a:latin typeface="Century Gothic"/>
                          <a:cs typeface="Century Gothic"/>
                        </a:rPr>
                        <a:t>Μη</a:t>
                      </a:r>
                      <a:r>
                        <a:rPr sz="18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spc="-5" dirty="0">
                          <a:latin typeface="Century Gothic"/>
                          <a:cs typeface="Century Gothic"/>
                        </a:rPr>
                        <a:t>Σημαντικός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800" b="1" spc="-5" dirty="0">
                          <a:latin typeface="Century Gothic"/>
                          <a:cs typeface="Century Gothic"/>
                        </a:rPr>
                        <a:t>Συμβόλαιο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800" dirty="0">
                          <a:latin typeface="Century Gothic"/>
                          <a:cs typeface="Century Gothic"/>
                        </a:rPr>
                        <a:t>Απλό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800" spc="-5" dirty="0">
                          <a:latin typeface="Century Gothic"/>
                          <a:cs typeface="Century Gothic"/>
                        </a:rPr>
                        <a:t>Περίπλοκο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68580" marR="27559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800" b="1" spc="-5" dirty="0">
                          <a:latin typeface="Century Gothic"/>
                          <a:cs typeface="Century Gothic"/>
                        </a:rPr>
                        <a:t>Παρακολούθηση μετά </a:t>
                      </a:r>
                      <a:r>
                        <a:rPr sz="1800" b="1" spc="-10" dirty="0">
                          <a:latin typeface="Century Gothic"/>
                          <a:cs typeface="Century Gothic"/>
                        </a:rPr>
                        <a:t>την  </a:t>
                      </a:r>
                      <a:r>
                        <a:rPr sz="1800" b="1" dirty="0">
                          <a:latin typeface="Century Gothic"/>
                          <a:cs typeface="Century Gothic"/>
                        </a:rPr>
                        <a:t>επένδυση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800" spc="-5" dirty="0">
                          <a:latin typeface="Century Gothic"/>
                          <a:cs typeface="Century Gothic"/>
                        </a:rPr>
                        <a:t>Ενεργή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800" spc="-5" dirty="0">
                          <a:latin typeface="Century Gothic"/>
                          <a:cs typeface="Century Gothic"/>
                        </a:rPr>
                        <a:t>Στρατηγική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3088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800" b="1" dirty="0">
                          <a:latin typeface="Century Gothic"/>
                          <a:cs typeface="Century Gothic"/>
                        </a:rPr>
                        <a:t>Τρόπος</a:t>
                      </a:r>
                      <a:r>
                        <a:rPr sz="1800" b="1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b="1" spc="-5" dirty="0">
                          <a:latin typeface="Century Gothic"/>
                          <a:cs typeface="Century Gothic"/>
                        </a:rPr>
                        <a:t>Εξόδου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 marR="62039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800" dirty="0">
                          <a:latin typeface="Century Gothic"/>
                          <a:cs typeface="Century Gothic"/>
                        </a:rPr>
                        <a:t>Δεν </a:t>
                      </a:r>
                      <a:r>
                        <a:rPr sz="1800" spc="-5" dirty="0">
                          <a:latin typeface="Century Gothic"/>
                          <a:cs typeface="Century Gothic"/>
                        </a:rPr>
                        <a:t>τους</a:t>
                      </a:r>
                      <a:r>
                        <a:rPr sz="1800" spc="-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spc="-5" dirty="0">
                          <a:latin typeface="Century Gothic"/>
                          <a:cs typeface="Century Gothic"/>
                        </a:rPr>
                        <a:t>ενδιαφέρει  πολύ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800" spc="-5" dirty="0">
                          <a:latin typeface="Century Gothic"/>
                          <a:cs typeface="Century Gothic"/>
                        </a:rPr>
                        <a:t>Πολύ</a:t>
                      </a:r>
                      <a:r>
                        <a:rPr sz="1800" spc="-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spc="-5" dirty="0">
                          <a:latin typeface="Century Gothic"/>
                          <a:cs typeface="Century Gothic"/>
                        </a:rPr>
                        <a:t>σημαντικός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T="8763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800" b="1" spc="-5" dirty="0">
                          <a:latin typeface="Century Gothic"/>
                          <a:cs typeface="Century Gothic"/>
                        </a:rPr>
                        <a:t>Κέρδη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800" spc="-5" dirty="0">
                          <a:latin typeface="Century Gothic"/>
                          <a:cs typeface="Century Gothic"/>
                        </a:rPr>
                        <a:t>Σημαντικά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sz="1800" spc="-5" dirty="0">
                          <a:latin typeface="Century Gothic"/>
                          <a:cs typeface="Century Gothic"/>
                        </a:rPr>
                        <a:t>Πολύ</a:t>
                      </a:r>
                      <a:r>
                        <a:rPr sz="1800" spc="-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spc="-5" dirty="0">
                          <a:latin typeface="Century Gothic"/>
                          <a:cs typeface="Century Gothic"/>
                        </a:rPr>
                        <a:t>σημαντικά</a:t>
                      </a:r>
                      <a:endParaRPr sz="1800" dirty="0">
                        <a:latin typeface="Century Gothic"/>
                        <a:cs typeface="Century Gothic"/>
                      </a:endParaRPr>
                    </a:p>
                  </a:txBody>
                  <a:tcPr marL="0" marR="0" marT="8826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6451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6852" y="2990817"/>
            <a:ext cx="169277" cy="30187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Copyright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2017 ©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ΕΚΔΟΤΙΚΟΣ </a:t>
            </a:r>
            <a:r>
              <a:rPr sz="1100" b="1" dirty="0">
                <a:solidFill>
                  <a:srgbClr val="FFFFFF"/>
                </a:solidFill>
                <a:latin typeface="Arial"/>
                <a:cs typeface="Arial"/>
              </a:rPr>
              <a:t>ΟΙΚΟΣ</a:t>
            </a:r>
            <a:r>
              <a:rPr sz="1100" b="1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FFFFFF"/>
                </a:solidFill>
                <a:latin typeface="Arial"/>
                <a:cs typeface="Arial"/>
              </a:rPr>
              <a:t>ROSIL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69503" y="404491"/>
            <a:ext cx="8060122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dirty="0"/>
              <a:t>Πηγές</a:t>
            </a:r>
            <a:r>
              <a:rPr sz="2800" spc="-70" dirty="0"/>
              <a:t> </a:t>
            </a:r>
            <a:r>
              <a:rPr sz="2800" spc="-10" dirty="0"/>
              <a:t>Χρηματοδότησης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286125" y="1285938"/>
            <a:ext cx="2929255" cy="500380"/>
          </a:xfrm>
          <a:prstGeom prst="rect">
            <a:avLst/>
          </a:prstGeom>
          <a:solidFill>
            <a:srgbClr val="FF7604"/>
          </a:solidFill>
          <a:ln w="15875">
            <a:solidFill>
              <a:srgbClr val="BB5403"/>
            </a:solidFill>
          </a:ln>
        </p:spPr>
        <p:txBody>
          <a:bodyPr vert="horz" wrap="square" lIns="0" tIns="9779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800" spc="-10" dirty="0">
                <a:solidFill>
                  <a:srgbClr val="4D5B6B"/>
                </a:solidFill>
                <a:latin typeface="Calibri"/>
                <a:cs typeface="Calibri"/>
              </a:rPr>
              <a:t>Πηγές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2937" y="2000250"/>
            <a:ext cx="1714500" cy="571500"/>
          </a:xfrm>
          <a:prstGeom prst="rect">
            <a:avLst/>
          </a:prstGeom>
          <a:solidFill>
            <a:srgbClr val="FF7604"/>
          </a:solidFill>
          <a:ln w="15875">
            <a:solidFill>
              <a:srgbClr val="BB5403"/>
            </a:solidFill>
          </a:ln>
        </p:spPr>
        <p:txBody>
          <a:bodyPr vert="horz" wrap="square" lIns="0" tIns="133985" rIns="0" bIns="0" rtlCol="0">
            <a:spAutoFit/>
          </a:bodyPr>
          <a:lstStyle/>
          <a:p>
            <a:pPr marL="326390">
              <a:lnSpc>
                <a:spcPct val="100000"/>
              </a:lnSpc>
              <a:spcBef>
                <a:spcPts val="1055"/>
              </a:spcBef>
            </a:pPr>
            <a:r>
              <a:rPr sz="1800" spc="-10" dirty="0">
                <a:solidFill>
                  <a:srgbClr val="4D5B6B"/>
                </a:solidFill>
                <a:latin typeface="Calibri"/>
                <a:cs typeface="Calibri"/>
              </a:rPr>
              <a:t>Εσωτερικές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78800" y="1785873"/>
            <a:ext cx="500380" cy="1714500"/>
          </a:xfrm>
          <a:prstGeom prst="rect">
            <a:avLst/>
          </a:prstGeom>
          <a:solidFill>
            <a:srgbClr val="FF7604"/>
          </a:solidFill>
          <a:ln w="15875">
            <a:solidFill>
              <a:srgbClr val="BB5403"/>
            </a:solidFill>
          </a:ln>
        </p:spPr>
        <p:txBody>
          <a:bodyPr vert="vert" wrap="square" lIns="0" tIns="95885" rIns="0" bIns="0" rtlCol="0">
            <a:spAutoFit/>
          </a:bodyPr>
          <a:lstStyle/>
          <a:p>
            <a:pPr marL="240029">
              <a:lnSpc>
                <a:spcPct val="100000"/>
              </a:lnSpc>
              <a:spcBef>
                <a:spcPts val="755"/>
              </a:spcBef>
            </a:pPr>
            <a:r>
              <a:rPr sz="1800" spc="-10" dirty="0">
                <a:solidFill>
                  <a:srgbClr val="4D5B6B"/>
                </a:solidFill>
                <a:latin typeface="Calibri"/>
                <a:cs typeface="Calibri"/>
              </a:rPr>
              <a:t>Εναλλακτικές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500250" y="5214937"/>
            <a:ext cx="1786255" cy="1000125"/>
          </a:xfrm>
          <a:custGeom>
            <a:avLst/>
            <a:gdLst/>
            <a:ahLst/>
            <a:cxnLst/>
            <a:rect l="l" t="t" r="r" b="b"/>
            <a:pathLst>
              <a:path w="1786254" h="1000125">
                <a:moveTo>
                  <a:pt x="0" y="1000125"/>
                </a:moveTo>
                <a:lnTo>
                  <a:pt x="1785874" y="1000125"/>
                </a:lnTo>
                <a:lnTo>
                  <a:pt x="1785874" y="0"/>
                </a:lnTo>
                <a:lnTo>
                  <a:pt x="0" y="0"/>
                </a:lnTo>
                <a:lnTo>
                  <a:pt x="0" y="1000125"/>
                </a:lnTo>
                <a:close/>
              </a:path>
            </a:pathLst>
          </a:custGeom>
          <a:solidFill>
            <a:srgbClr val="FF76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500250" y="5214937"/>
            <a:ext cx="1786255" cy="1000125"/>
          </a:xfrm>
          <a:prstGeom prst="rect">
            <a:avLst/>
          </a:prstGeom>
          <a:ln w="15875">
            <a:solidFill>
              <a:srgbClr val="BB5403"/>
            </a:solidFill>
          </a:ln>
        </p:spPr>
        <p:txBody>
          <a:bodyPr vert="horz" wrap="square" lIns="0" tIns="74295" rIns="0" bIns="0" rtlCol="0">
            <a:spAutoFit/>
          </a:bodyPr>
          <a:lstStyle/>
          <a:p>
            <a:pPr marL="457834">
              <a:lnSpc>
                <a:spcPct val="100000"/>
              </a:lnSpc>
              <a:spcBef>
                <a:spcPts val="585"/>
              </a:spcBef>
            </a:pPr>
            <a:r>
              <a:rPr sz="1800" spc="-5" dirty="0">
                <a:solidFill>
                  <a:srgbClr val="4D5B6B"/>
                </a:solidFill>
                <a:latin typeface="Calibri"/>
                <a:cs typeface="Calibri"/>
              </a:rPr>
              <a:t>Εταιρείες</a:t>
            </a:r>
            <a:endParaRPr sz="1800">
              <a:latin typeface="Calibri"/>
              <a:cs typeface="Calibri"/>
            </a:endParaRPr>
          </a:p>
          <a:p>
            <a:pPr marL="114300" marR="107314" algn="ctr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solidFill>
                  <a:srgbClr val="4D5B6B"/>
                </a:solidFill>
                <a:latin typeface="Calibri"/>
                <a:cs typeface="Calibri"/>
              </a:rPr>
              <a:t>επ</a:t>
            </a:r>
            <a:r>
              <a:rPr sz="1800" spc="-20" dirty="0">
                <a:solidFill>
                  <a:srgbClr val="4D5B6B"/>
                </a:solidFill>
                <a:latin typeface="Calibri"/>
                <a:cs typeface="Calibri"/>
              </a:rPr>
              <a:t>ι</a:t>
            </a:r>
            <a:r>
              <a:rPr sz="1800" spc="-15" dirty="0">
                <a:solidFill>
                  <a:srgbClr val="4D5B6B"/>
                </a:solidFill>
                <a:latin typeface="Calibri"/>
                <a:cs typeface="Calibri"/>
              </a:rPr>
              <a:t>χ</a:t>
            </a:r>
            <a:r>
              <a:rPr sz="1800" dirty="0">
                <a:solidFill>
                  <a:srgbClr val="4D5B6B"/>
                </a:solidFill>
                <a:latin typeface="Calibri"/>
                <a:cs typeface="Calibri"/>
              </a:rPr>
              <a:t>ε</a:t>
            </a:r>
            <a:r>
              <a:rPr sz="1800" spc="-5" dirty="0">
                <a:solidFill>
                  <a:srgbClr val="4D5B6B"/>
                </a:solidFill>
                <a:latin typeface="Calibri"/>
                <a:cs typeface="Calibri"/>
              </a:rPr>
              <a:t>ι</a:t>
            </a:r>
            <a:r>
              <a:rPr sz="1800" dirty="0">
                <a:solidFill>
                  <a:srgbClr val="4D5B6B"/>
                </a:solidFill>
                <a:latin typeface="Calibri"/>
                <a:cs typeface="Calibri"/>
              </a:rPr>
              <a:t>ρη</a:t>
            </a:r>
            <a:r>
              <a:rPr sz="1800" spc="-20" dirty="0">
                <a:solidFill>
                  <a:srgbClr val="4D5B6B"/>
                </a:solidFill>
                <a:latin typeface="Calibri"/>
                <a:cs typeface="Calibri"/>
              </a:rPr>
              <a:t>μ</a:t>
            </a:r>
            <a:r>
              <a:rPr sz="1800" spc="-5" dirty="0">
                <a:solidFill>
                  <a:srgbClr val="4D5B6B"/>
                </a:solidFill>
                <a:latin typeface="Calibri"/>
                <a:cs typeface="Calibri"/>
              </a:rPr>
              <a:t>ατι</a:t>
            </a:r>
            <a:r>
              <a:rPr sz="1800" spc="-45" dirty="0">
                <a:solidFill>
                  <a:srgbClr val="4D5B6B"/>
                </a:solidFill>
                <a:latin typeface="Calibri"/>
                <a:cs typeface="Calibri"/>
              </a:rPr>
              <a:t>κ</a:t>
            </a:r>
            <a:r>
              <a:rPr sz="1800" spc="-20" dirty="0">
                <a:solidFill>
                  <a:srgbClr val="4D5B6B"/>
                </a:solidFill>
                <a:latin typeface="Calibri"/>
                <a:cs typeface="Calibri"/>
              </a:rPr>
              <a:t>ώ</a:t>
            </a:r>
            <a:r>
              <a:rPr sz="1800" dirty="0">
                <a:solidFill>
                  <a:srgbClr val="4D5B6B"/>
                </a:solidFill>
                <a:latin typeface="Calibri"/>
                <a:cs typeface="Calibri"/>
              </a:rPr>
              <a:t>ν  </a:t>
            </a:r>
            <a:r>
              <a:rPr sz="1800" spc="-15" dirty="0">
                <a:solidFill>
                  <a:srgbClr val="4D5B6B"/>
                </a:solidFill>
                <a:latin typeface="Calibri"/>
                <a:cs typeface="Calibri"/>
              </a:rPr>
              <a:t>κεφαλαίων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419475" y="5272087"/>
            <a:ext cx="1729105" cy="929005"/>
          </a:xfrm>
          <a:custGeom>
            <a:avLst/>
            <a:gdLst/>
            <a:ahLst/>
            <a:cxnLst/>
            <a:rect l="l" t="t" r="r" b="b"/>
            <a:pathLst>
              <a:path w="1729104" h="929004">
                <a:moveTo>
                  <a:pt x="0" y="928687"/>
                </a:moveTo>
                <a:lnTo>
                  <a:pt x="1728851" y="928687"/>
                </a:lnTo>
                <a:lnTo>
                  <a:pt x="1728851" y="0"/>
                </a:lnTo>
                <a:lnTo>
                  <a:pt x="0" y="0"/>
                </a:lnTo>
                <a:lnTo>
                  <a:pt x="0" y="928687"/>
                </a:lnTo>
                <a:close/>
              </a:path>
            </a:pathLst>
          </a:custGeom>
          <a:solidFill>
            <a:srgbClr val="FF760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419475" y="5272087"/>
            <a:ext cx="1729105" cy="929005"/>
          </a:xfrm>
          <a:prstGeom prst="rect">
            <a:avLst/>
          </a:prstGeom>
          <a:ln w="15875">
            <a:solidFill>
              <a:srgbClr val="BB5403"/>
            </a:solidFill>
          </a:ln>
        </p:spPr>
        <p:txBody>
          <a:bodyPr vert="horz" wrap="square" lIns="0" tIns="175895" rIns="0" bIns="0" rtlCol="0">
            <a:spAutoFit/>
          </a:bodyPr>
          <a:lstStyle/>
          <a:p>
            <a:pPr marL="502284" marR="114935" indent="-379730">
              <a:lnSpc>
                <a:spcPct val="100000"/>
              </a:lnSpc>
              <a:spcBef>
                <a:spcPts val="1385"/>
              </a:spcBef>
            </a:pPr>
            <a:r>
              <a:rPr sz="1800" spc="-15" dirty="0">
                <a:solidFill>
                  <a:srgbClr val="4D5B6B"/>
                </a:solidFill>
                <a:latin typeface="Calibri"/>
                <a:cs typeface="Calibri"/>
              </a:rPr>
              <a:t>Επιχειρηματικοί  </a:t>
            </a:r>
            <a:r>
              <a:rPr sz="1800" spc="-10" dirty="0">
                <a:solidFill>
                  <a:srgbClr val="4D5B6B"/>
                </a:solidFill>
                <a:latin typeface="Calibri"/>
                <a:cs typeface="Calibri"/>
              </a:rPr>
              <a:t>Άγγελοι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3850" y="5200650"/>
            <a:ext cx="1079500" cy="1000125"/>
          </a:xfrm>
          <a:prstGeom prst="rect">
            <a:avLst/>
          </a:prstGeom>
          <a:solidFill>
            <a:srgbClr val="FF7604"/>
          </a:solidFill>
          <a:ln w="15875">
            <a:solidFill>
              <a:srgbClr val="BB540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10489" marR="100965" indent="81915">
              <a:lnSpc>
                <a:spcPct val="100000"/>
              </a:lnSpc>
            </a:pPr>
            <a:r>
              <a:rPr sz="1800" spc="-15" dirty="0">
                <a:solidFill>
                  <a:srgbClr val="4D5B6B"/>
                </a:solidFill>
                <a:latin typeface="Calibri"/>
                <a:cs typeface="Calibri"/>
              </a:rPr>
              <a:t>Έκδοση  </a:t>
            </a:r>
            <a:r>
              <a:rPr sz="1800" dirty="0">
                <a:solidFill>
                  <a:srgbClr val="4D5B6B"/>
                </a:solidFill>
                <a:latin typeface="Calibri"/>
                <a:cs typeface="Calibri"/>
              </a:rPr>
              <a:t>Μ</a:t>
            </a:r>
            <a:r>
              <a:rPr sz="1800" spc="-10" dirty="0">
                <a:solidFill>
                  <a:srgbClr val="4D5B6B"/>
                </a:solidFill>
                <a:latin typeface="Calibri"/>
                <a:cs typeface="Calibri"/>
              </a:rPr>
              <a:t>ε</a:t>
            </a:r>
            <a:r>
              <a:rPr sz="1800" spc="-15" dirty="0">
                <a:solidFill>
                  <a:srgbClr val="4D5B6B"/>
                </a:solidFill>
                <a:latin typeface="Calibri"/>
                <a:cs typeface="Calibri"/>
              </a:rPr>
              <a:t>τ</a:t>
            </a:r>
            <a:r>
              <a:rPr sz="1800" spc="-5" dirty="0">
                <a:solidFill>
                  <a:srgbClr val="4D5B6B"/>
                </a:solidFill>
                <a:latin typeface="Calibri"/>
                <a:cs typeface="Calibri"/>
              </a:rPr>
              <a:t>ο</a:t>
            </a:r>
            <a:r>
              <a:rPr sz="1800" spc="-25" dirty="0">
                <a:solidFill>
                  <a:srgbClr val="4D5B6B"/>
                </a:solidFill>
                <a:latin typeface="Calibri"/>
                <a:cs typeface="Calibri"/>
              </a:rPr>
              <a:t>χ</a:t>
            </a:r>
            <a:r>
              <a:rPr sz="1800" spc="-20" dirty="0">
                <a:solidFill>
                  <a:srgbClr val="4D5B6B"/>
                </a:solidFill>
                <a:latin typeface="Calibri"/>
                <a:cs typeface="Calibri"/>
              </a:rPr>
              <a:t>ώ</a:t>
            </a:r>
            <a:r>
              <a:rPr sz="1800" dirty="0">
                <a:solidFill>
                  <a:srgbClr val="4D5B6B"/>
                </a:solidFill>
                <a:latin typeface="Calibri"/>
                <a:cs typeface="Calibri"/>
              </a:rPr>
              <a:t>ν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97551" y="5286375"/>
            <a:ext cx="1071880" cy="929005"/>
          </a:xfrm>
          <a:prstGeom prst="rect">
            <a:avLst/>
          </a:prstGeom>
          <a:solidFill>
            <a:srgbClr val="FF7604"/>
          </a:solidFill>
          <a:ln w="15875">
            <a:solidFill>
              <a:srgbClr val="BB5403"/>
            </a:solidFill>
          </a:ln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2100">
              <a:latin typeface="Times New Roman"/>
              <a:cs typeface="Times New Roman"/>
            </a:endParaRPr>
          </a:p>
          <a:p>
            <a:pPr marL="104775">
              <a:lnSpc>
                <a:spcPct val="100000"/>
              </a:lnSpc>
            </a:pPr>
            <a:r>
              <a:rPr sz="1800" spc="-5" dirty="0">
                <a:solidFill>
                  <a:srgbClr val="4D5B6B"/>
                </a:solidFill>
                <a:latin typeface="Calibri"/>
                <a:cs typeface="Calibri"/>
              </a:rPr>
              <a:t>Τράπεζες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451600" y="5272087"/>
            <a:ext cx="1482725" cy="929005"/>
          </a:xfrm>
          <a:prstGeom prst="rect">
            <a:avLst/>
          </a:prstGeom>
          <a:solidFill>
            <a:srgbClr val="FF7604"/>
          </a:solidFill>
          <a:ln w="15875">
            <a:solidFill>
              <a:srgbClr val="BB540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52729">
              <a:lnSpc>
                <a:spcPts val="1645"/>
              </a:lnSpc>
            </a:pPr>
            <a:r>
              <a:rPr sz="1600" spc="-10" dirty="0">
                <a:solidFill>
                  <a:srgbClr val="4D5B6B"/>
                </a:solidFill>
                <a:latin typeface="Calibri"/>
                <a:cs typeface="Calibri"/>
              </a:rPr>
              <a:t>Ενοικίαση</a:t>
            </a:r>
            <a:r>
              <a:rPr sz="1600" spc="5" dirty="0">
                <a:solidFill>
                  <a:srgbClr val="4D5B6B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4D5B6B"/>
                </a:solidFill>
                <a:latin typeface="Calibri"/>
                <a:cs typeface="Calibri"/>
              </a:rPr>
              <a:t>–</a:t>
            </a:r>
            <a:endParaRPr sz="1600">
              <a:latin typeface="Calibri"/>
              <a:cs typeface="Calibri"/>
            </a:endParaRPr>
          </a:p>
          <a:p>
            <a:pPr marL="104775" marR="95250" indent="-2540" algn="ctr">
              <a:lnSpc>
                <a:spcPct val="100000"/>
              </a:lnSpc>
            </a:pPr>
            <a:r>
              <a:rPr sz="1600" spc="-5" dirty="0">
                <a:solidFill>
                  <a:srgbClr val="4D5B6B"/>
                </a:solidFill>
                <a:latin typeface="Calibri"/>
                <a:cs typeface="Calibri"/>
              </a:rPr>
              <a:t>Αγορά </a:t>
            </a:r>
            <a:r>
              <a:rPr sz="1600" spc="-25" dirty="0">
                <a:solidFill>
                  <a:srgbClr val="4D5B6B"/>
                </a:solidFill>
                <a:latin typeface="Calibri"/>
                <a:cs typeface="Calibri"/>
              </a:rPr>
              <a:t>και  </a:t>
            </a:r>
            <a:r>
              <a:rPr sz="1600" spc="-10" dirty="0">
                <a:solidFill>
                  <a:srgbClr val="4D5B6B"/>
                </a:solidFill>
                <a:latin typeface="Calibri"/>
                <a:cs typeface="Calibri"/>
              </a:rPr>
              <a:t>Χρη</a:t>
            </a:r>
            <a:r>
              <a:rPr sz="1600" spc="-25" dirty="0">
                <a:solidFill>
                  <a:srgbClr val="4D5B6B"/>
                </a:solidFill>
                <a:latin typeface="Calibri"/>
                <a:cs typeface="Calibri"/>
              </a:rPr>
              <a:t>μ</a:t>
            </a:r>
            <a:r>
              <a:rPr sz="1600" spc="-15" dirty="0">
                <a:solidFill>
                  <a:srgbClr val="4D5B6B"/>
                </a:solidFill>
                <a:latin typeface="Calibri"/>
                <a:cs typeface="Calibri"/>
              </a:rPr>
              <a:t>ατ</a:t>
            </a:r>
            <a:r>
              <a:rPr sz="1600" spc="-10" dirty="0">
                <a:solidFill>
                  <a:srgbClr val="4D5B6B"/>
                </a:solidFill>
                <a:latin typeface="Calibri"/>
                <a:cs typeface="Calibri"/>
              </a:rPr>
              <a:t>οδο</a:t>
            </a:r>
            <a:r>
              <a:rPr sz="1600" dirty="0">
                <a:solidFill>
                  <a:srgbClr val="4D5B6B"/>
                </a:solidFill>
                <a:latin typeface="Calibri"/>
                <a:cs typeface="Calibri"/>
              </a:rPr>
              <a:t>τ</a:t>
            </a:r>
            <a:r>
              <a:rPr sz="1600" spc="-5" dirty="0">
                <a:solidFill>
                  <a:srgbClr val="4D5B6B"/>
                </a:solidFill>
                <a:latin typeface="Calibri"/>
                <a:cs typeface="Calibri"/>
              </a:rPr>
              <a:t>ι</a:t>
            </a:r>
            <a:r>
              <a:rPr sz="1600" spc="-15" dirty="0">
                <a:solidFill>
                  <a:srgbClr val="4D5B6B"/>
                </a:solidFill>
                <a:latin typeface="Calibri"/>
                <a:cs typeface="Calibri"/>
              </a:rPr>
              <a:t>κ</a:t>
            </a:r>
            <a:r>
              <a:rPr sz="1600" spc="-5" dirty="0">
                <a:solidFill>
                  <a:srgbClr val="4D5B6B"/>
                </a:solidFill>
                <a:latin typeface="Calibri"/>
                <a:cs typeface="Calibri"/>
              </a:rPr>
              <a:t>ή  Μίσθωση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8028051" y="5272087"/>
            <a:ext cx="1116330" cy="942975"/>
          </a:xfrm>
          <a:custGeom>
            <a:avLst/>
            <a:gdLst/>
            <a:ahLst/>
            <a:cxnLst/>
            <a:rect l="l" t="t" r="r" b="b"/>
            <a:pathLst>
              <a:path w="1116329" h="942975">
                <a:moveTo>
                  <a:pt x="0" y="942975"/>
                </a:moveTo>
                <a:lnTo>
                  <a:pt x="1116012" y="942975"/>
                </a:lnTo>
                <a:lnTo>
                  <a:pt x="1116012" y="0"/>
                </a:lnTo>
                <a:lnTo>
                  <a:pt x="0" y="0"/>
                </a:lnTo>
                <a:lnTo>
                  <a:pt x="0" y="942975"/>
                </a:lnTo>
                <a:close/>
              </a:path>
            </a:pathLst>
          </a:custGeom>
          <a:ln w="15875">
            <a:solidFill>
              <a:srgbClr val="BB540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8035988" y="5280025"/>
            <a:ext cx="1108075" cy="927100"/>
          </a:xfrm>
          <a:prstGeom prst="rect">
            <a:avLst/>
          </a:prstGeom>
          <a:solidFill>
            <a:srgbClr val="FF7604"/>
          </a:solidFill>
        </p:spPr>
        <p:txBody>
          <a:bodyPr vert="horz" wrap="square" lIns="0" tIns="86360" rIns="0" bIns="0" rtlCol="0">
            <a:spAutoFit/>
          </a:bodyPr>
          <a:lstStyle/>
          <a:p>
            <a:pPr marL="102870" marR="100965" indent="-1270" algn="ctr">
              <a:lnSpc>
                <a:spcPct val="100000"/>
              </a:lnSpc>
              <a:spcBef>
                <a:spcPts val="680"/>
              </a:spcBef>
            </a:pPr>
            <a:r>
              <a:rPr sz="1600" dirty="0">
                <a:solidFill>
                  <a:srgbClr val="4D5B6B"/>
                </a:solidFill>
                <a:latin typeface="Calibri"/>
                <a:cs typeface="Calibri"/>
              </a:rPr>
              <a:t>Άλλες  </a:t>
            </a:r>
            <a:r>
              <a:rPr sz="1600" spc="-10" dirty="0">
                <a:solidFill>
                  <a:srgbClr val="4D5B6B"/>
                </a:solidFill>
                <a:latin typeface="Calibri"/>
                <a:cs typeface="Calibri"/>
              </a:rPr>
              <a:t>μορφές  </a:t>
            </a:r>
            <a:r>
              <a:rPr sz="1600" spc="-5" dirty="0">
                <a:solidFill>
                  <a:srgbClr val="4D5B6B"/>
                </a:solidFill>
                <a:latin typeface="Calibri"/>
                <a:cs typeface="Calibri"/>
              </a:rPr>
              <a:t>δ</a:t>
            </a:r>
            <a:r>
              <a:rPr sz="1600" spc="-15" dirty="0">
                <a:solidFill>
                  <a:srgbClr val="4D5B6B"/>
                </a:solidFill>
                <a:latin typeface="Calibri"/>
                <a:cs typeface="Calibri"/>
              </a:rPr>
              <a:t>α</a:t>
            </a:r>
            <a:r>
              <a:rPr sz="1600" spc="-5" dirty="0">
                <a:solidFill>
                  <a:srgbClr val="4D5B6B"/>
                </a:solidFill>
                <a:latin typeface="Calibri"/>
                <a:cs typeface="Calibri"/>
              </a:rPr>
              <a:t>ν</a:t>
            </a:r>
            <a:r>
              <a:rPr sz="1600" dirty="0">
                <a:solidFill>
                  <a:srgbClr val="4D5B6B"/>
                </a:solidFill>
                <a:latin typeface="Calibri"/>
                <a:cs typeface="Calibri"/>
              </a:rPr>
              <a:t>ε</a:t>
            </a:r>
            <a:r>
              <a:rPr sz="1600" spc="-5" dirty="0">
                <a:solidFill>
                  <a:srgbClr val="4D5B6B"/>
                </a:solidFill>
                <a:latin typeface="Calibri"/>
                <a:cs typeface="Calibri"/>
              </a:rPr>
              <a:t>ισ</a:t>
            </a:r>
            <a:r>
              <a:rPr sz="1600" spc="-20" dirty="0">
                <a:solidFill>
                  <a:srgbClr val="4D5B6B"/>
                </a:solidFill>
                <a:latin typeface="Calibri"/>
                <a:cs typeface="Calibri"/>
              </a:rPr>
              <a:t>μ</a:t>
            </a:r>
            <a:r>
              <a:rPr sz="1600" spc="-10" dirty="0">
                <a:solidFill>
                  <a:srgbClr val="4D5B6B"/>
                </a:solidFill>
                <a:latin typeface="Calibri"/>
                <a:cs typeface="Calibri"/>
              </a:rPr>
              <a:t>ού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286000" y="1535175"/>
            <a:ext cx="1000125" cy="393700"/>
          </a:xfrm>
          <a:custGeom>
            <a:avLst/>
            <a:gdLst/>
            <a:ahLst/>
            <a:cxnLst/>
            <a:rect l="l" t="t" r="r" b="b"/>
            <a:pathLst>
              <a:path w="1000125" h="393700">
                <a:moveTo>
                  <a:pt x="0" y="393700"/>
                </a:moveTo>
                <a:lnTo>
                  <a:pt x="1000125" y="0"/>
                </a:lnTo>
              </a:path>
            </a:pathLst>
          </a:custGeom>
          <a:ln w="9525">
            <a:solidFill>
              <a:srgbClr val="4958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984750" y="1786001"/>
            <a:ext cx="0" cy="627380"/>
          </a:xfrm>
          <a:custGeom>
            <a:avLst/>
            <a:gdLst/>
            <a:ahLst/>
            <a:cxnLst/>
            <a:rect l="l" t="t" r="r" b="b"/>
            <a:pathLst>
              <a:path h="627380">
                <a:moveTo>
                  <a:pt x="0" y="0"/>
                </a:moveTo>
                <a:lnTo>
                  <a:pt x="0" y="626999"/>
                </a:lnTo>
              </a:path>
            </a:pathLst>
          </a:custGeom>
          <a:ln w="9525">
            <a:solidFill>
              <a:srgbClr val="4958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286625" y="2643251"/>
            <a:ext cx="894080" cy="36830"/>
          </a:xfrm>
          <a:custGeom>
            <a:avLst/>
            <a:gdLst/>
            <a:ahLst/>
            <a:cxnLst/>
            <a:rect l="l" t="t" r="r" b="b"/>
            <a:pathLst>
              <a:path w="894079" h="36830">
                <a:moveTo>
                  <a:pt x="0" y="36449"/>
                </a:moveTo>
                <a:lnTo>
                  <a:pt x="893826" y="0"/>
                </a:lnTo>
              </a:path>
            </a:pathLst>
          </a:custGeom>
          <a:ln w="9525">
            <a:solidFill>
              <a:srgbClr val="4958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1" name="object 21"/>
          <p:cNvGraphicFramePr>
            <a:graphicFrameLocks noGrp="1"/>
          </p:cNvGraphicFramePr>
          <p:nvPr/>
        </p:nvGraphicFramePr>
        <p:xfrm>
          <a:off x="2492438" y="2421001"/>
          <a:ext cx="5643879" cy="17843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86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4337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286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572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9974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BB5403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5875" algn="ct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1800" spc="-15" dirty="0">
                          <a:solidFill>
                            <a:srgbClr val="4D5B6B"/>
                          </a:solidFill>
                          <a:latin typeface="Calibri"/>
                          <a:cs typeface="Calibri"/>
                        </a:rPr>
                        <a:t>Εξωτερικές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97790" marB="0">
                    <a:lnL w="19050">
                      <a:solidFill>
                        <a:srgbClr val="BB5403"/>
                      </a:solidFill>
                      <a:prstDash val="solid"/>
                    </a:lnL>
                    <a:lnR w="19050">
                      <a:solidFill>
                        <a:srgbClr val="BB5403"/>
                      </a:solidFill>
                      <a:prstDash val="solid"/>
                    </a:lnR>
                    <a:lnT w="19050">
                      <a:solidFill>
                        <a:srgbClr val="BB5403"/>
                      </a:solidFill>
                      <a:prstDash val="solid"/>
                    </a:lnT>
                    <a:lnB w="19050">
                      <a:solidFill>
                        <a:srgbClr val="BB5403"/>
                      </a:solidFill>
                      <a:prstDash val="solid"/>
                    </a:lnB>
                    <a:solidFill>
                      <a:srgbClr val="FF760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BB5403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3740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495869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495869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5750">
                <a:tc rowSpan="2">
                  <a:txBody>
                    <a:bodyPr/>
                    <a:lstStyle/>
                    <a:p>
                      <a:pPr marL="121285" marR="98425" indent="16510">
                        <a:lnSpc>
                          <a:spcPts val="2160"/>
                        </a:lnSpc>
                        <a:spcBef>
                          <a:spcPts val="50"/>
                        </a:spcBef>
                      </a:pPr>
                      <a:r>
                        <a:rPr sz="1800" spc="-15" dirty="0">
                          <a:solidFill>
                            <a:srgbClr val="4D5B6B"/>
                          </a:solidFill>
                          <a:latin typeface="Calibri"/>
                          <a:cs typeface="Calibri"/>
                        </a:rPr>
                        <a:t>Μετοχικό  </a:t>
                      </a:r>
                      <a:r>
                        <a:rPr sz="1800" dirty="0">
                          <a:solidFill>
                            <a:srgbClr val="4D5B6B"/>
                          </a:solidFill>
                          <a:latin typeface="Calibri"/>
                          <a:cs typeface="Calibri"/>
                        </a:rPr>
                        <a:t>Κ</a:t>
                      </a:r>
                      <a:r>
                        <a:rPr sz="1800" spc="-20" dirty="0">
                          <a:solidFill>
                            <a:srgbClr val="4D5B6B"/>
                          </a:solidFill>
                          <a:latin typeface="Calibri"/>
                          <a:cs typeface="Calibri"/>
                        </a:rPr>
                        <a:t>ε</a:t>
                      </a:r>
                      <a:r>
                        <a:rPr sz="1800" spc="-5" dirty="0">
                          <a:solidFill>
                            <a:srgbClr val="4D5B6B"/>
                          </a:solidFill>
                          <a:latin typeface="Calibri"/>
                          <a:cs typeface="Calibri"/>
                        </a:rPr>
                        <a:t>φά</a:t>
                      </a:r>
                      <a:r>
                        <a:rPr sz="1800" spc="-30" dirty="0">
                          <a:solidFill>
                            <a:srgbClr val="4D5B6B"/>
                          </a:solidFill>
                          <a:latin typeface="Calibri"/>
                          <a:cs typeface="Calibri"/>
                        </a:rPr>
                        <a:t>λ</a:t>
                      </a:r>
                      <a:r>
                        <a:rPr sz="1800" spc="-5" dirty="0">
                          <a:solidFill>
                            <a:srgbClr val="4D5B6B"/>
                          </a:solidFill>
                          <a:latin typeface="Calibri"/>
                          <a:cs typeface="Calibri"/>
                        </a:rPr>
                        <a:t>αιο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19050">
                      <a:solidFill>
                        <a:srgbClr val="BB5403"/>
                      </a:solidFill>
                      <a:prstDash val="solid"/>
                    </a:lnL>
                    <a:lnR w="19050">
                      <a:solidFill>
                        <a:srgbClr val="BB5403"/>
                      </a:solidFill>
                      <a:prstDash val="solid"/>
                    </a:lnR>
                    <a:lnB w="19050">
                      <a:solidFill>
                        <a:srgbClr val="BB5403"/>
                      </a:solidFill>
                      <a:prstDash val="solid"/>
                    </a:lnB>
                    <a:solidFill>
                      <a:srgbClr val="FF7604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BB5403"/>
                      </a:solidFill>
                      <a:prstDash val="solid"/>
                    </a:lnL>
                    <a:lnR w="9525">
                      <a:solidFill>
                        <a:srgbClr val="495869"/>
                      </a:solidFill>
                      <a:prstDash val="solid"/>
                    </a:lnR>
                    <a:lnB w="12700">
                      <a:solidFill>
                        <a:srgbClr val="495869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495869"/>
                      </a:solidFill>
                      <a:prstDash val="solid"/>
                    </a:lnL>
                    <a:lnR w="19050">
                      <a:solidFill>
                        <a:srgbClr val="BB5403"/>
                      </a:solidFill>
                      <a:prstDash val="solid"/>
                    </a:lnR>
                    <a:lnB w="12700">
                      <a:solidFill>
                        <a:srgbClr val="495869"/>
                      </a:solidFill>
                      <a:prstDash val="soli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800" spc="-10" dirty="0">
                          <a:solidFill>
                            <a:srgbClr val="4D5B6B"/>
                          </a:solidFill>
                          <a:latin typeface="Calibri"/>
                          <a:cs typeface="Calibri"/>
                        </a:rPr>
                        <a:t>Δανεισμός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34620" marB="0">
                    <a:lnL w="19050">
                      <a:solidFill>
                        <a:srgbClr val="BB5403"/>
                      </a:solidFill>
                      <a:prstDash val="solid"/>
                    </a:lnL>
                    <a:lnR w="19050">
                      <a:solidFill>
                        <a:srgbClr val="BB5403"/>
                      </a:solidFill>
                      <a:prstDash val="solid"/>
                    </a:lnR>
                    <a:lnT w="19050">
                      <a:solidFill>
                        <a:srgbClr val="BB5403"/>
                      </a:solidFill>
                      <a:prstDash val="solid"/>
                    </a:lnT>
                    <a:lnB w="19050">
                      <a:solidFill>
                        <a:srgbClr val="BB5403"/>
                      </a:solidFill>
                      <a:prstDash val="solid"/>
                    </a:lnB>
                    <a:solidFill>
                      <a:srgbClr val="FF7604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51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350" marB="0">
                    <a:lnL w="19050">
                      <a:solidFill>
                        <a:srgbClr val="BB5403"/>
                      </a:solidFill>
                      <a:prstDash val="solid"/>
                    </a:lnL>
                    <a:lnR w="19050">
                      <a:solidFill>
                        <a:srgbClr val="BB5403"/>
                      </a:solidFill>
                      <a:prstDash val="solid"/>
                    </a:lnR>
                    <a:lnT w="19050">
                      <a:solidFill>
                        <a:srgbClr val="BB5403"/>
                      </a:solidFill>
                      <a:prstDash val="solid"/>
                    </a:lnT>
                    <a:lnB w="19050">
                      <a:solidFill>
                        <a:srgbClr val="BB5403"/>
                      </a:solidFill>
                      <a:prstDash val="solid"/>
                    </a:lnB>
                    <a:solidFill>
                      <a:srgbClr val="FF7604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BB5403"/>
                      </a:solidFill>
                      <a:prstDash val="solid"/>
                    </a:lnL>
                    <a:lnR w="19050">
                      <a:solidFill>
                        <a:srgbClr val="BB5403"/>
                      </a:solidFill>
                      <a:prstDash val="solid"/>
                    </a:lnR>
                    <a:lnT w="12700">
                      <a:solidFill>
                        <a:srgbClr val="495869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34620" marB="0">
                    <a:lnL w="19050">
                      <a:solidFill>
                        <a:srgbClr val="BB5403"/>
                      </a:solidFill>
                      <a:prstDash val="solid"/>
                    </a:lnL>
                    <a:lnR w="19050">
                      <a:solidFill>
                        <a:srgbClr val="BB5403"/>
                      </a:solidFill>
                      <a:prstDash val="solid"/>
                    </a:lnR>
                    <a:lnT w="19050">
                      <a:solidFill>
                        <a:srgbClr val="BB5403"/>
                      </a:solidFill>
                      <a:prstDash val="solid"/>
                    </a:lnT>
                    <a:lnB w="19050">
                      <a:solidFill>
                        <a:srgbClr val="BB5403"/>
                      </a:solidFill>
                      <a:prstDash val="solid"/>
                    </a:lnB>
                    <a:solidFill>
                      <a:srgbClr val="FF7604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2" name="object 22"/>
          <p:cNvSpPr/>
          <p:nvPr/>
        </p:nvSpPr>
        <p:spPr>
          <a:xfrm>
            <a:off x="1071562" y="4214748"/>
            <a:ext cx="1429385" cy="929005"/>
          </a:xfrm>
          <a:custGeom>
            <a:avLst/>
            <a:gdLst/>
            <a:ahLst/>
            <a:cxnLst/>
            <a:rect l="l" t="t" r="r" b="b"/>
            <a:pathLst>
              <a:path w="1429385" h="929004">
                <a:moveTo>
                  <a:pt x="0" y="928751"/>
                </a:moveTo>
                <a:lnTo>
                  <a:pt x="1428813" y="0"/>
                </a:lnTo>
              </a:path>
            </a:pathLst>
          </a:custGeom>
          <a:ln w="9525">
            <a:solidFill>
              <a:srgbClr val="4958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857500" y="4214748"/>
            <a:ext cx="59055" cy="1000125"/>
          </a:xfrm>
          <a:custGeom>
            <a:avLst/>
            <a:gdLst/>
            <a:ahLst/>
            <a:cxnLst/>
            <a:rect l="l" t="t" r="r" b="b"/>
            <a:pathLst>
              <a:path w="59055" h="1000125">
                <a:moveTo>
                  <a:pt x="0" y="1000125"/>
                </a:moveTo>
                <a:lnTo>
                  <a:pt x="58800" y="0"/>
                </a:lnTo>
              </a:path>
            </a:pathLst>
          </a:custGeom>
          <a:ln w="9525">
            <a:solidFill>
              <a:srgbClr val="4958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214751" y="4214748"/>
            <a:ext cx="929005" cy="1143000"/>
          </a:xfrm>
          <a:custGeom>
            <a:avLst/>
            <a:gdLst/>
            <a:ahLst/>
            <a:cxnLst/>
            <a:rect l="l" t="t" r="r" b="b"/>
            <a:pathLst>
              <a:path w="929004" h="1143000">
                <a:moveTo>
                  <a:pt x="928624" y="1143000"/>
                </a:moveTo>
                <a:lnTo>
                  <a:pt x="0" y="0"/>
                </a:lnTo>
              </a:path>
            </a:pathLst>
          </a:custGeom>
          <a:ln w="9525">
            <a:solidFill>
              <a:srgbClr val="4958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834126" y="4214748"/>
            <a:ext cx="1035050" cy="1071880"/>
          </a:xfrm>
          <a:custGeom>
            <a:avLst/>
            <a:gdLst/>
            <a:ahLst/>
            <a:cxnLst/>
            <a:rect l="l" t="t" r="r" b="b"/>
            <a:pathLst>
              <a:path w="1035050" h="1071879">
                <a:moveTo>
                  <a:pt x="0" y="1071626"/>
                </a:moveTo>
                <a:lnTo>
                  <a:pt x="1035050" y="0"/>
                </a:lnTo>
              </a:path>
            </a:pathLst>
          </a:custGeom>
          <a:ln w="9525">
            <a:solidFill>
              <a:srgbClr val="4958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193026" y="4214748"/>
            <a:ext cx="93980" cy="1057910"/>
          </a:xfrm>
          <a:custGeom>
            <a:avLst/>
            <a:gdLst/>
            <a:ahLst/>
            <a:cxnLst/>
            <a:rect l="l" t="t" r="r" b="b"/>
            <a:pathLst>
              <a:path w="93979" h="1057910">
                <a:moveTo>
                  <a:pt x="0" y="1057402"/>
                </a:moveTo>
                <a:lnTo>
                  <a:pt x="93599" y="0"/>
                </a:lnTo>
              </a:path>
            </a:pathLst>
          </a:custGeom>
          <a:ln w="9525">
            <a:solidFill>
              <a:srgbClr val="4958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572375" y="4214876"/>
            <a:ext cx="857250" cy="1000125"/>
          </a:xfrm>
          <a:custGeom>
            <a:avLst/>
            <a:gdLst/>
            <a:ahLst/>
            <a:cxnLst/>
            <a:rect l="l" t="t" r="r" b="b"/>
            <a:pathLst>
              <a:path w="857250" h="1000125">
                <a:moveTo>
                  <a:pt x="857250" y="1000125"/>
                </a:moveTo>
                <a:lnTo>
                  <a:pt x="0" y="0"/>
                </a:lnTo>
              </a:path>
            </a:pathLst>
          </a:custGeom>
          <a:ln w="9525">
            <a:solidFill>
              <a:srgbClr val="49586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>
            <a:spLocks noGrp="1"/>
          </p:cNvSpPr>
          <p:nvPr>
            <p:ph type="ftr" sz="quarter" idx="4294967295"/>
          </p:nvPr>
        </p:nvSpPr>
        <p:spPr>
          <a:xfrm>
            <a:off x="457200" y="6324601"/>
            <a:ext cx="8221980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85"/>
              </a:lnSpc>
            </a:pPr>
            <a:r>
              <a:rPr lang="el-GR" sz="1200" spc="-5" smtClean="0">
                <a:solidFill>
                  <a:srgbClr val="8A8A8A"/>
                </a:solidFill>
              </a:rPr>
              <a:t>Ευάγγελος Σιώκας Αναπληρωτής Καθηγητής</a:t>
            </a:r>
            <a:endParaRPr sz="1200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404290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Σύγκριση μορφών χρηματοδότησης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11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34976375"/>
              </p:ext>
            </p:extLst>
          </p:nvPr>
        </p:nvGraphicFramePr>
        <p:xfrm>
          <a:off x="762000" y="1676400"/>
          <a:ext cx="7742020" cy="4689408"/>
        </p:xfrm>
        <a:graphic>
          <a:graphicData uri="http://schemas.openxmlformats.org/drawingml/2006/table">
            <a:tbl>
              <a:tblPr firstRow="1" bandRow="1"/>
              <a:tblGrid>
                <a:gridCol w="23577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460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3824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3340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sz="27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1410970">
                        <a:lnSpc>
                          <a:spcPct val="100000"/>
                        </a:lnSpc>
                      </a:pPr>
                      <a:r>
                        <a:rPr sz="1800" b="1" dirty="0">
                          <a:latin typeface="Arial"/>
                          <a:cs typeface="Arial"/>
                        </a:rPr>
                        <a:t>Υπ</a:t>
                      </a:r>
                      <a:r>
                        <a:rPr sz="1800" b="1" spc="25" dirty="0" err="1">
                          <a:latin typeface="Arial"/>
                          <a:cs typeface="Arial"/>
                        </a:rPr>
                        <a:t>έ</a:t>
                      </a:r>
                      <a:r>
                        <a:rPr sz="1800" b="1" dirty="0" err="1">
                          <a:latin typeface="Arial"/>
                          <a:cs typeface="Arial"/>
                        </a:rPr>
                        <a:t>ρ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1221105">
                        <a:lnSpc>
                          <a:spcPct val="100000"/>
                        </a:lnSpc>
                      </a:pPr>
                      <a:r>
                        <a:rPr sz="1800" b="1" spc="-35" dirty="0">
                          <a:latin typeface="Arial"/>
                          <a:cs typeface="Arial"/>
                        </a:rPr>
                        <a:t>Κ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800" b="1" spc="-50" dirty="0" err="1">
                          <a:latin typeface="Arial"/>
                          <a:cs typeface="Arial"/>
                        </a:rPr>
                        <a:t>τ</a:t>
                      </a:r>
                      <a:r>
                        <a:rPr sz="1800" b="1" dirty="0" err="1">
                          <a:latin typeface="Arial"/>
                          <a:cs typeface="Arial"/>
                        </a:rPr>
                        <a:t>ά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5175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Φ</a:t>
                      </a:r>
                      <a:r>
                        <a:rPr sz="1800" b="1" spc="5" dirty="0">
                          <a:latin typeface="Calibri"/>
                          <a:cs typeface="Calibri"/>
                        </a:rPr>
                        <a:t>ί</a:t>
                      </a:r>
                      <a:r>
                        <a:rPr sz="1800" b="1" spc="-20" dirty="0">
                          <a:latin typeface="Calibri"/>
                          <a:cs typeface="Calibri"/>
                        </a:rPr>
                        <a:t>λ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οι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70" dirty="0">
                          <a:latin typeface="Calibri"/>
                          <a:cs typeface="Calibri"/>
                        </a:rPr>
                        <a:t>κ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αι συγγενε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ί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ς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42037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>
                          <a:latin typeface="Arial"/>
                          <a:cs typeface="Arial"/>
                        </a:rPr>
                        <a:t>- Οικειότητα και</a:t>
                      </a:r>
                    </a:p>
                    <a:p>
                      <a:pPr marL="420370">
                        <a:lnSpc>
                          <a:spcPct val="100000"/>
                        </a:lnSpc>
                      </a:pPr>
                      <a:r>
                        <a:rPr lang="el-GR" sz="18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 err="1">
                          <a:latin typeface="Arial"/>
                          <a:cs typeface="Arial"/>
                        </a:rPr>
                        <a:t>εμ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ιστ</a:t>
                      </a:r>
                      <a:r>
                        <a:rPr lang="el-GR" sz="1800" dirty="0" err="1">
                          <a:latin typeface="Arial"/>
                          <a:cs typeface="Arial"/>
                        </a:rPr>
                        <a:t>οσύνη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17804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dirty="0">
                          <a:latin typeface="Arial"/>
                          <a:cs typeface="Arial"/>
                        </a:rPr>
                        <a:t>- Παρεμβαίνουν</a:t>
                      </a:r>
                    </a:p>
                    <a:p>
                      <a:pPr marL="217804">
                        <a:lnSpc>
                          <a:spcPct val="100000"/>
                        </a:lnSpc>
                      </a:pPr>
                      <a:r>
                        <a:rPr lang="el-GR" sz="1800" dirty="0">
                          <a:latin typeface="Arial"/>
                          <a:cs typeface="Arial"/>
                        </a:rPr>
                        <a:t>- Συνήθως συντη</a:t>
                      </a:r>
                      <a:r>
                        <a:rPr lang="el-GR" sz="1800" spc="-10" dirty="0">
                          <a:latin typeface="Arial"/>
                          <a:cs typeface="Arial"/>
                        </a:rPr>
                        <a:t>ρ</a:t>
                      </a:r>
                      <a:r>
                        <a:rPr lang="el-GR" sz="1800" dirty="0">
                          <a:latin typeface="Arial"/>
                          <a:cs typeface="Arial"/>
                        </a:rPr>
                        <a:t>η</a:t>
                      </a:r>
                      <a:r>
                        <a:rPr lang="el-GR" sz="1800" spc="-10" dirty="0">
                          <a:latin typeface="Arial"/>
                          <a:cs typeface="Arial"/>
                        </a:rPr>
                        <a:t>τ</a:t>
                      </a:r>
                      <a:r>
                        <a:rPr lang="el-GR" sz="1800" dirty="0">
                          <a:latin typeface="Arial"/>
                          <a:cs typeface="Arial"/>
                        </a:rPr>
                        <a:t>ική προσέγγιση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190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42037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- Μεγάλη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Ε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μπ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ει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ία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17804">
                        <a:lnSpc>
                          <a:spcPct val="100000"/>
                        </a:lnSpc>
                      </a:pP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614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Τράπ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ε</a:t>
                      </a:r>
                      <a:r>
                        <a:rPr sz="1800" b="1" spc="-15" dirty="0">
                          <a:latin typeface="Calibri"/>
                          <a:cs typeface="Calibri"/>
                        </a:rPr>
                        <a:t>ζ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ες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420370" marR="821055">
                        <a:lnSpc>
                          <a:spcPts val="210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- Ιδ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οκ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ησία 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σ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ον επ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ι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χειρ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ματ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ί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α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17804">
                        <a:lnSpc>
                          <a:spcPts val="213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- 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Κ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όσ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ος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δανεισμ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ο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918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1800" b="1" dirty="0">
                          <a:latin typeface="Calibri"/>
                          <a:cs typeface="Calibri"/>
                        </a:rPr>
                        <a:t>Busine</a:t>
                      </a:r>
                      <a:r>
                        <a:rPr sz="1800" b="1" spc="-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dirty="0">
                          <a:latin typeface="Calibri"/>
                          <a:cs typeface="Calibri"/>
                        </a:rPr>
                        <a:t>An</a:t>
                      </a:r>
                      <a:r>
                        <a:rPr sz="1800" b="1" spc="-2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b="1" spc="-5" dirty="0">
                          <a:latin typeface="Calibri"/>
                          <a:cs typeface="Calibri"/>
                        </a:rPr>
                        <a:t>els</a:t>
                      </a:r>
                      <a:r>
                        <a:rPr lang="el-GR" sz="1800" b="1" spc="-5" dirty="0">
                          <a:latin typeface="Calibri"/>
                          <a:cs typeface="Calibri"/>
                        </a:rPr>
                        <a:t> &amp;</a:t>
                      </a:r>
                    </a:p>
                    <a:p>
                      <a:pPr marL="3492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lang="en-US" sz="1800" b="1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lang="en-US" sz="1800" b="1" spc="-1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lang="en-US" sz="1800" b="1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lang="en-US" sz="1800" b="1" spc="-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lang="en-US" sz="1800" b="1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lang="en-US" sz="1800" b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lang="en-US" sz="1800" b="1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800" b="1" spc="-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lang="en-US" sz="1800" b="1" dirty="0">
                          <a:latin typeface="Calibri"/>
                          <a:cs typeface="Calibri"/>
                        </a:rPr>
                        <a:t>api</a:t>
                      </a:r>
                      <a:r>
                        <a:rPr lang="en-US" sz="1800" b="1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lang="en-US" sz="1800" b="1" dirty="0">
                          <a:latin typeface="Calibri"/>
                          <a:cs typeface="Calibri"/>
                        </a:rPr>
                        <a:t>als</a:t>
                      </a:r>
                      <a:endParaRPr lang="en-US" sz="1800" dirty="0">
                        <a:latin typeface="Calibri"/>
                        <a:cs typeface="Calibri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42037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-</a:t>
                      </a:r>
                      <a:r>
                        <a:rPr lang="el-GR" sz="1800" dirty="0">
                          <a:latin typeface="Arial"/>
                          <a:cs typeface="Arial"/>
                        </a:rPr>
                        <a:t>Συνήθως παρεμβαίνουν στη διοίκηση είτε </a:t>
                      </a:r>
                      <a:r>
                        <a:rPr lang="en-US" sz="1800" dirty="0">
                          <a:latin typeface="Arial"/>
                          <a:cs typeface="Arial"/>
                        </a:rPr>
                        <a:t>day-to-day</a:t>
                      </a:r>
                      <a:r>
                        <a:rPr lang="el-GR" sz="1800" dirty="0">
                          <a:latin typeface="Arial"/>
                          <a:cs typeface="Arial"/>
                        </a:rPr>
                        <a:t> ή στρατηγικά</a:t>
                      </a:r>
                      <a:r>
                        <a:rPr lang="el-GR" sz="1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l-GR" sz="1800" dirty="0">
                          <a:latin typeface="Arial"/>
                          <a:cs typeface="Arial"/>
                        </a:rPr>
                        <a:t>(</a:t>
                      </a:r>
                      <a:r>
                        <a:rPr lang="en-US" sz="1800" dirty="0">
                          <a:latin typeface="Arial"/>
                          <a:cs typeface="Arial"/>
                        </a:rPr>
                        <a:t>h</a:t>
                      </a:r>
                      <a:r>
                        <a:rPr lang="en-US" sz="1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lang="en-US" sz="1800" dirty="0">
                          <a:latin typeface="Arial"/>
                          <a:cs typeface="Arial"/>
                        </a:rPr>
                        <a:t>n</a:t>
                      </a:r>
                      <a:r>
                        <a:rPr lang="en-US" sz="1800" spc="-10" dirty="0">
                          <a:latin typeface="Arial"/>
                          <a:cs typeface="Arial"/>
                        </a:rPr>
                        <a:t>d</a:t>
                      </a:r>
                      <a:r>
                        <a:rPr lang="en-US" sz="1800" dirty="0">
                          <a:latin typeface="Arial"/>
                          <a:cs typeface="Arial"/>
                        </a:rPr>
                        <a:t>s</a:t>
                      </a:r>
                      <a:r>
                        <a:rPr lang="en-US" sz="1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800" dirty="0">
                          <a:latin typeface="Arial"/>
                          <a:cs typeface="Arial"/>
                        </a:rPr>
                        <a:t>o</a:t>
                      </a:r>
                      <a:r>
                        <a:rPr lang="en-US" sz="1800" spc="-10" dirty="0">
                          <a:latin typeface="Arial"/>
                          <a:cs typeface="Arial"/>
                        </a:rPr>
                        <a:t>n</a:t>
                      </a:r>
                      <a:r>
                        <a:rPr lang="en-US" sz="1800" dirty="0">
                          <a:latin typeface="Arial"/>
                          <a:cs typeface="Arial"/>
                        </a:rPr>
                        <a:t>)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17804">
                        <a:lnSpc>
                          <a:spcPct val="10000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18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Α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π</a:t>
                      </a:r>
                      <a:r>
                        <a:rPr sz="1800" spc="-40" dirty="0">
                          <a:latin typeface="Arial"/>
                          <a:cs typeface="Arial"/>
                        </a:rPr>
                        <a:t>ώ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λεια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μέ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ους</a:t>
                      </a:r>
                      <a:r>
                        <a:rPr sz="1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τ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η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ς</a:t>
                      </a:r>
                      <a:r>
                        <a:rPr lang="el-GR" sz="1800" dirty="0">
                          <a:latin typeface="Arial"/>
                          <a:cs typeface="Arial"/>
                        </a:rPr>
                        <a:t> ιδιοκτησίας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8465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dirty="0">
                          <a:latin typeface="+mn-lt"/>
                          <a:cs typeface="Calibri"/>
                        </a:rPr>
                        <a:t>Επ</a:t>
                      </a:r>
                      <a:r>
                        <a:rPr lang="el-GR" sz="1800" b="1" spc="-20" dirty="0">
                          <a:latin typeface="+mn-lt"/>
                          <a:cs typeface="Calibri"/>
                        </a:rPr>
                        <a:t>ι</a:t>
                      </a:r>
                      <a:r>
                        <a:rPr lang="el-GR" sz="1800" b="1" spc="-10" dirty="0">
                          <a:latin typeface="+mn-lt"/>
                          <a:cs typeface="Calibri"/>
                        </a:rPr>
                        <a:t>δ</a:t>
                      </a:r>
                      <a:r>
                        <a:rPr lang="el-GR" sz="1800" b="1" dirty="0">
                          <a:latin typeface="+mn-lt"/>
                          <a:cs typeface="Calibri"/>
                        </a:rPr>
                        <a:t>ό</a:t>
                      </a:r>
                      <a:r>
                        <a:rPr lang="el-GR" sz="1800" b="1" spc="-10" dirty="0">
                          <a:latin typeface="+mn-lt"/>
                          <a:cs typeface="Calibri"/>
                        </a:rPr>
                        <a:t>τ</a:t>
                      </a:r>
                      <a:r>
                        <a:rPr lang="el-GR" sz="1800" b="1" dirty="0">
                          <a:latin typeface="+mn-lt"/>
                          <a:cs typeface="Calibri"/>
                        </a:rPr>
                        <a:t>η</a:t>
                      </a:r>
                      <a:r>
                        <a:rPr lang="el-GR" sz="1800" b="1" spc="-10" dirty="0">
                          <a:latin typeface="+mn-lt"/>
                          <a:cs typeface="Calibri"/>
                        </a:rPr>
                        <a:t>σ</a:t>
                      </a:r>
                      <a:r>
                        <a:rPr lang="el-GR" sz="1800" b="1" dirty="0">
                          <a:latin typeface="+mn-lt"/>
                          <a:cs typeface="Calibri"/>
                        </a:rPr>
                        <a:t>η</a:t>
                      </a:r>
                      <a:endParaRPr lang="el-GR" sz="1800" dirty="0">
                        <a:latin typeface="+mn-lt"/>
                        <a:cs typeface="Calibri"/>
                      </a:endParaRPr>
                    </a:p>
                    <a:p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42037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- «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Δ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ω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ρ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εάν»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κεφά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λ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αιο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17804">
                        <a:lnSpc>
                          <a:spcPct val="10000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- </a:t>
                      </a:r>
                      <a:r>
                        <a:rPr lang="el-GR" sz="1800" dirty="0">
                          <a:latin typeface="Arial"/>
                          <a:cs typeface="Arial"/>
                        </a:rPr>
                        <a:t>Υπάρχουν κριτήρια και προϋποθέσεις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4767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34925">
                        <a:lnSpc>
                          <a:spcPct val="100000"/>
                        </a:lnSpc>
                      </a:pP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857178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12700">
              <a:lnSpc>
                <a:spcPts val="3810"/>
              </a:lnSpc>
            </a:pPr>
            <a:r>
              <a:rPr lang="el-GR" sz="2800" dirty="0" err="1"/>
              <a:t>C</a:t>
            </a:r>
            <a:r>
              <a:rPr lang="el-GR" sz="2800" spc="-45" dirty="0" err="1"/>
              <a:t>r</a:t>
            </a:r>
            <a:r>
              <a:rPr lang="el-GR" sz="2800" spc="-15" dirty="0" err="1"/>
              <a:t>o</a:t>
            </a:r>
            <a:r>
              <a:rPr lang="el-GR" sz="2800" spc="-20" dirty="0" err="1"/>
              <a:t>w</a:t>
            </a:r>
            <a:r>
              <a:rPr lang="el-GR" sz="2800" dirty="0" err="1"/>
              <a:t>dfundi</a:t>
            </a:r>
            <a:r>
              <a:rPr lang="el-GR" sz="2800" spc="5" dirty="0" err="1"/>
              <a:t>n</a:t>
            </a:r>
            <a:r>
              <a:rPr lang="el-GR" sz="2800" dirty="0" err="1"/>
              <a:t>g</a:t>
            </a:r>
            <a:r>
              <a:rPr lang="el-GR" sz="2800" dirty="0"/>
              <a:t> - «</a:t>
            </a:r>
            <a:r>
              <a:rPr lang="el-GR" sz="2800" dirty="0" err="1"/>
              <a:t>χρηµ</a:t>
            </a:r>
            <a:r>
              <a:rPr lang="el-GR" sz="2800" spc="-15" dirty="0" err="1"/>
              <a:t>α</a:t>
            </a:r>
            <a:r>
              <a:rPr lang="el-GR" sz="2800" spc="-30" dirty="0" err="1"/>
              <a:t>τ</a:t>
            </a:r>
            <a:r>
              <a:rPr lang="el-GR" sz="2800" dirty="0" err="1"/>
              <a:t>οδό</a:t>
            </a:r>
            <a:r>
              <a:rPr lang="el-GR" sz="2800" spc="-10" dirty="0" err="1"/>
              <a:t>τ</a:t>
            </a:r>
            <a:r>
              <a:rPr lang="el-GR" sz="2800" dirty="0" err="1"/>
              <a:t>ηση</a:t>
            </a:r>
            <a:r>
              <a:rPr lang="el-GR" sz="2800" spc="-15" dirty="0"/>
              <a:t> </a:t>
            </a:r>
            <a:r>
              <a:rPr lang="el-GR" sz="2800" dirty="0"/>
              <a:t>από</a:t>
            </a:r>
            <a:r>
              <a:rPr lang="el-GR" sz="2800" spc="-10" dirty="0"/>
              <a:t> </a:t>
            </a:r>
            <a:r>
              <a:rPr lang="el-GR" sz="2800" spc="-30" dirty="0"/>
              <a:t>τ</a:t>
            </a:r>
            <a:r>
              <a:rPr lang="el-GR" sz="2800" dirty="0"/>
              <a:t>ο</a:t>
            </a:r>
            <a:r>
              <a:rPr lang="el-GR" sz="2800" spc="-10" dirty="0"/>
              <a:t> </a:t>
            </a:r>
            <a:r>
              <a:rPr lang="el-GR" sz="2800" dirty="0"/>
              <a:t>πλήθ</a:t>
            </a:r>
            <a:r>
              <a:rPr lang="el-GR" sz="2800" spc="-15" dirty="0"/>
              <a:t>ο</a:t>
            </a:r>
            <a:r>
              <a:rPr lang="el-GR" sz="2800" dirty="0"/>
              <a:t>ς»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l-GR" sz="2000" dirty="0"/>
              <a:t>Συγκέντρωση χρημάτων από μεγάλο αριθμό ατόμων μέσω διαδικτύου.</a:t>
            </a:r>
          </a:p>
          <a:p>
            <a:r>
              <a:rPr lang="el-GR" sz="2000" dirty="0"/>
              <a:t>Δύο τύποι:</a:t>
            </a:r>
          </a:p>
          <a:p>
            <a:pPr lvl="1"/>
            <a:r>
              <a:rPr lang="en-US" sz="2000" dirty="0" err="1"/>
              <a:t>Crowdfunding</a:t>
            </a:r>
            <a:r>
              <a:rPr lang="en-US" sz="2000" dirty="0"/>
              <a:t> </a:t>
            </a:r>
            <a:r>
              <a:rPr lang="el-GR" sz="2000" dirty="0"/>
              <a:t>Ανταμοιβής</a:t>
            </a:r>
            <a:r>
              <a:rPr lang="en-US" sz="2000" dirty="0"/>
              <a:t> (reward-based)</a:t>
            </a:r>
            <a:endParaRPr lang="el-GR" sz="2000" dirty="0"/>
          </a:p>
          <a:p>
            <a:pPr lvl="1"/>
            <a:r>
              <a:rPr lang="el-GR" sz="2000" dirty="0"/>
              <a:t>Μετοχικό </a:t>
            </a:r>
            <a:r>
              <a:rPr lang="en-US" sz="2000" dirty="0" err="1"/>
              <a:t>crowdfunding</a:t>
            </a:r>
            <a:r>
              <a:rPr lang="en-US" sz="2000" dirty="0"/>
              <a:t> (equity based)</a:t>
            </a:r>
            <a:endParaRPr lang="el-GR" sz="2000" dirty="0"/>
          </a:p>
          <a:p>
            <a:pPr marL="12700">
              <a:lnSpc>
                <a:spcPct val="100000"/>
              </a:lnSpc>
            </a:pPr>
            <a:endParaRPr lang="en-US" sz="2000" spc="-10" dirty="0"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el-GR" sz="2000" spc="-10" dirty="0">
                <a:cs typeface="Calibri"/>
              </a:rPr>
              <a:t>Γν</a:t>
            </a:r>
            <a:r>
              <a:rPr lang="el-GR" sz="2000" dirty="0">
                <a:cs typeface="Calibri"/>
              </a:rPr>
              <a:t>ω</a:t>
            </a:r>
            <a:r>
              <a:rPr lang="el-GR" sz="2000" spc="10" dirty="0">
                <a:cs typeface="Calibri"/>
              </a:rPr>
              <a:t>σ</a:t>
            </a:r>
            <a:r>
              <a:rPr lang="el-GR" sz="2000" dirty="0">
                <a:cs typeface="Calibri"/>
              </a:rPr>
              <a:t>τές</a:t>
            </a:r>
            <a:r>
              <a:rPr lang="el-GR" sz="2000" spc="-5" dirty="0">
                <a:cs typeface="Calibri"/>
              </a:rPr>
              <a:t> διεθνείς </a:t>
            </a:r>
            <a:r>
              <a:rPr lang="en-GB" sz="2000" dirty="0" err="1">
                <a:cs typeface="Calibri"/>
              </a:rPr>
              <a:t>c</a:t>
            </a:r>
            <a:r>
              <a:rPr lang="en-GB" sz="2000" spc="-30" dirty="0" err="1">
                <a:cs typeface="Calibri"/>
              </a:rPr>
              <a:t>r</a:t>
            </a:r>
            <a:r>
              <a:rPr lang="en-GB" sz="2000" spc="-20" dirty="0" err="1">
                <a:cs typeface="Calibri"/>
              </a:rPr>
              <a:t>o</a:t>
            </a:r>
            <a:r>
              <a:rPr lang="en-GB" sz="2000" spc="-25" dirty="0" err="1">
                <a:cs typeface="Calibri"/>
              </a:rPr>
              <a:t>w</a:t>
            </a:r>
            <a:r>
              <a:rPr lang="en-GB" sz="2000" dirty="0" err="1">
                <a:cs typeface="Calibri"/>
              </a:rPr>
              <a:t>dfunding</a:t>
            </a:r>
            <a:r>
              <a:rPr lang="en-GB" sz="2000" dirty="0">
                <a:cs typeface="Calibri"/>
              </a:rPr>
              <a:t> </a:t>
            </a:r>
            <a:r>
              <a:rPr lang="el-GR" sz="2000" dirty="0">
                <a:cs typeface="Calibri"/>
              </a:rPr>
              <a:t>π</a:t>
            </a:r>
            <a:r>
              <a:rPr lang="el-GR" sz="2000" spc="-35" dirty="0">
                <a:cs typeface="Calibri"/>
              </a:rPr>
              <a:t>λ</a:t>
            </a:r>
            <a:r>
              <a:rPr lang="el-GR" sz="2000" dirty="0">
                <a:cs typeface="Calibri"/>
              </a:rPr>
              <a:t>α</a:t>
            </a:r>
            <a:r>
              <a:rPr lang="el-GR" sz="2000" spc="-25" dirty="0">
                <a:cs typeface="Calibri"/>
              </a:rPr>
              <a:t>τ</a:t>
            </a:r>
            <a:r>
              <a:rPr lang="el-GR" sz="2000" dirty="0">
                <a:cs typeface="Calibri"/>
              </a:rPr>
              <a:t>φ</a:t>
            </a:r>
            <a:r>
              <a:rPr lang="el-GR" sz="2000" spc="-10" dirty="0">
                <a:cs typeface="Calibri"/>
              </a:rPr>
              <a:t>ό</a:t>
            </a:r>
            <a:r>
              <a:rPr lang="el-GR" sz="2000" dirty="0">
                <a:cs typeface="Calibri"/>
              </a:rPr>
              <a:t>ρμες</a:t>
            </a:r>
          </a:p>
          <a:p>
            <a:pPr marL="213360" indent="-200660">
              <a:lnSpc>
                <a:spcPct val="100000"/>
              </a:lnSpc>
              <a:spcBef>
                <a:spcPts val="170"/>
              </a:spcBef>
              <a:buClr>
                <a:srgbClr val="D2D2D2"/>
              </a:buClr>
              <a:buFont typeface="Calibri"/>
              <a:buChar char="•"/>
              <a:tabLst>
                <a:tab pos="213995" algn="l"/>
              </a:tabLst>
            </a:pPr>
            <a:r>
              <a:rPr lang="en-GB" sz="2000" spc="-10" dirty="0" err="1">
                <a:cs typeface="Calibri"/>
              </a:rPr>
              <a:t>Indi</a:t>
            </a:r>
            <a:r>
              <a:rPr lang="en-GB" sz="2000" spc="-35" dirty="0" err="1">
                <a:cs typeface="Calibri"/>
              </a:rPr>
              <a:t>g</a:t>
            </a:r>
            <a:r>
              <a:rPr lang="en-GB" sz="2000" spc="-15" dirty="0" err="1">
                <a:cs typeface="Calibri"/>
              </a:rPr>
              <a:t>o</a:t>
            </a:r>
            <a:r>
              <a:rPr lang="en-GB" sz="2000" spc="-30" dirty="0" err="1">
                <a:cs typeface="Calibri"/>
              </a:rPr>
              <a:t>g</a:t>
            </a:r>
            <a:r>
              <a:rPr lang="en-GB" sz="2000" spc="-15" dirty="0" err="1">
                <a:cs typeface="Calibri"/>
              </a:rPr>
              <a:t>o</a:t>
            </a:r>
            <a:r>
              <a:rPr lang="en-GB" sz="2000" dirty="0">
                <a:cs typeface="Calibri"/>
              </a:rPr>
              <a:t> </a:t>
            </a:r>
            <a:r>
              <a:rPr lang="en-GB" sz="2000" spc="-10" dirty="0">
                <a:solidFill>
                  <a:srgbClr val="009999"/>
                </a:solidFill>
                <a:cs typeface="Calibri"/>
                <a:hlinkClick r:id="rId2"/>
              </a:rPr>
              <a:t>ww</a:t>
            </a:r>
            <a:r>
              <a:rPr lang="en-GB" sz="2000" spc="-165" dirty="0">
                <a:solidFill>
                  <a:srgbClr val="009999"/>
                </a:solidFill>
                <a:cs typeface="Calibri"/>
                <a:hlinkClick r:id="rId2"/>
              </a:rPr>
              <a:t>w</a:t>
            </a:r>
            <a:r>
              <a:rPr lang="en-GB" sz="2000" spc="-15" dirty="0">
                <a:solidFill>
                  <a:srgbClr val="009999"/>
                </a:solidFill>
                <a:cs typeface="Calibri"/>
                <a:hlinkClick r:id="rId2"/>
              </a:rPr>
              <a:t>.indie</a:t>
            </a:r>
            <a:r>
              <a:rPr lang="en-GB" sz="2000" spc="-30" dirty="0">
                <a:solidFill>
                  <a:srgbClr val="009999"/>
                </a:solidFill>
                <a:cs typeface="Calibri"/>
                <a:hlinkClick r:id="rId2"/>
              </a:rPr>
              <a:t>g</a:t>
            </a:r>
            <a:r>
              <a:rPr lang="en-GB" sz="2000" spc="-10" dirty="0">
                <a:solidFill>
                  <a:srgbClr val="009999"/>
                </a:solidFill>
                <a:cs typeface="Calibri"/>
                <a:hlinkClick r:id="rId2"/>
              </a:rPr>
              <a:t>o</a:t>
            </a:r>
            <a:r>
              <a:rPr lang="en-GB" sz="2000" spc="-30" dirty="0">
                <a:solidFill>
                  <a:srgbClr val="009999"/>
                </a:solidFill>
                <a:cs typeface="Calibri"/>
                <a:hlinkClick r:id="rId2"/>
              </a:rPr>
              <a:t>g</a:t>
            </a:r>
            <a:r>
              <a:rPr lang="en-GB" sz="2000" spc="-10" dirty="0">
                <a:solidFill>
                  <a:srgbClr val="009999"/>
                </a:solidFill>
                <a:cs typeface="Calibri"/>
                <a:hlinkClick r:id="rId2"/>
              </a:rPr>
              <a:t>o</a:t>
            </a:r>
            <a:r>
              <a:rPr lang="en-GB" sz="2000" spc="-15" dirty="0">
                <a:solidFill>
                  <a:srgbClr val="009999"/>
                </a:solidFill>
                <a:cs typeface="Calibri"/>
                <a:hlinkClick r:id="rId2"/>
              </a:rPr>
              <a:t>.</a:t>
            </a:r>
            <a:r>
              <a:rPr lang="en-GB" sz="2000" spc="-30" dirty="0">
                <a:solidFill>
                  <a:srgbClr val="009999"/>
                </a:solidFill>
                <a:cs typeface="Calibri"/>
                <a:hlinkClick r:id="rId2"/>
              </a:rPr>
              <a:t>c</a:t>
            </a:r>
            <a:r>
              <a:rPr lang="en-GB" sz="2000" spc="-10" dirty="0">
                <a:solidFill>
                  <a:srgbClr val="009999"/>
                </a:solidFill>
                <a:cs typeface="Calibri"/>
                <a:hlinkClick r:id="rId2"/>
              </a:rPr>
              <a:t>o</a:t>
            </a:r>
            <a:r>
              <a:rPr lang="en-GB" sz="2000" spc="-20" dirty="0">
                <a:solidFill>
                  <a:srgbClr val="009999"/>
                </a:solidFill>
                <a:cs typeface="Calibri"/>
                <a:hlinkClick r:id="rId2"/>
              </a:rPr>
              <a:t>m</a:t>
            </a:r>
            <a:endParaRPr lang="en-GB" sz="2000" dirty="0">
              <a:cs typeface="Calibri"/>
            </a:endParaRPr>
          </a:p>
          <a:p>
            <a:pPr marL="213360" indent="-200660">
              <a:lnSpc>
                <a:spcPct val="100000"/>
              </a:lnSpc>
              <a:spcBef>
                <a:spcPts val="254"/>
              </a:spcBef>
              <a:buClr>
                <a:srgbClr val="D2D2D2"/>
              </a:buClr>
              <a:buFont typeface="Calibri"/>
              <a:buChar char="•"/>
              <a:tabLst>
                <a:tab pos="213995" algn="l"/>
              </a:tabLst>
            </a:pPr>
            <a:r>
              <a:rPr lang="en-GB" sz="2000" spc="-10" dirty="0">
                <a:cs typeface="Calibri"/>
              </a:rPr>
              <a:t>Ki</a:t>
            </a:r>
            <a:r>
              <a:rPr lang="en-GB" sz="2000" spc="-25" dirty="0">
                <a:cs typeface="Calibri"/>
              </a:rPr>
              <a:t>c</a:t>
            </a:r>
            <a:r>
              <a:rPr lang="en-GB" sz="2000" spc="-10" dirty="0">
                <a:cs typeface="Calibri"/>
              </a:rPr>
              <a:t>k</a:t>
            </a:r>
            <a:r>
              <a:rPr lang="en-GB" sz="2000" dirty="0">
                <a:cs typeface="Calibri"/>
              </a:rPr>
              <a:t> </a:t>
            </a:r>
            <a:r>
              <a:rPr lang="en-GB" sz="2000" spc="-30" dirty="0">
                <a:cs typeface="Calibri"/>
              </a:rPr>
              <a:t>s</a:t>
            </a:r>
            <a:r>
              <a:rPr lang="en-GB" sz="2000" spc="-40" dirty="0">
                <a:cs typeface="Calibri"/>
              </a:rPr>
              <a:t>t</a:t>
            </a:r>
            <a:r>
              <a:rPr lang="en-GB" sz="2000" spc="-10" dirty="0">
                <a:cs typeface="Calibri"/>
              </a:rPr>
              <a:t>ar</a:t>
            </a:r>
            <a:r>
              <a:rPr lang="en-GB" sz="2000" spc="-35" dirty="0">
                <a:cs typeface="Calibri"/>
              </a:rPr>
              <a:t>t</a:t>
            </a:r>
            <a:r>
              <a:rPr lang="en-GB" sz="2000" spc="-10" dirty="0">
                <a:cs typeface="Calibri"/>
              </a:rPr>
              <a:t>er</a:t>
            </a:r>
            <a:r>
              <a:rPr lang="en-GB" sz="2000" spc="-20" dirty="0">
                <a:cs typeface="Calibri"/>
              </a:rPr>
              <a:t> </a:t>
            </a:r>
            <a:r>
              <a:rPr lang="en-GB" sz="2000" spc="-10" dirty="0">
                <a:solidFill>
                  <a:srgbClr val="009999"/>
                </a:solidFill>
                <a:cs typeface="Calibri"/>
                <a:hlinkClick r:id="rId3"/>
              </a:rPr>
              <a:t>ww</a:t>
            </a:r>
            <a:r>
              <a:rPr lang="en-GB" sz="2000" spc="-165" dirty="0">
                <a:solidFill>
                  <a:srgbClr val="009999"/>
                </a:solidFill>
                <a:cs typeface="Calibri"/>
                <a:hlinkClick r:id="rId3"/>
              </a:rPr>
              <a:t>w</a:t>
            </a:r>
            <a:r>
              <a:rPr lang="en-GB" sz="2000" spc="-15" dirty="0">
                <a:solidFill>
                  <a:srgbClr val="009999"/>
                </a:solidFill>
                <a:cs typeface="Calibri"/>
                <a:hlinkClick r:id="rId3"/>
              </a:rPr>
              <a:t>.ki</a:t>
            </a:r>
            <a:r>
              <a:rPr lang="en-GB" sz="2000" spc="-10" dirty="0">
                <a:solidFill>
                  <a:srgbClr val="009999"/>
                </a:solidFill>
                <a:cs typeface="Calibri"/>
                <a:hlinkClick r:id="rId3"/>
              </a:rPr>
              <a:t>c</a:t>
            </a:r>
            <a:r>
              <a:rPr lang="en-GB" sz="2000" spc="-45" dirty="0">
                <a:solidFill>
                  <a:srgbClr val="009999"/>
                </a:solidFill>
                <a:cs typeface="Calibri"/>
                <a:hlinkClick r:id="rId3"/>
              </a:rPr>
              <a:t>k</a:t>
            </a:r>
            <a:r>
              <a:rPr lang="en-GB" sz="2000" spc="-30" dirty="0">
                <a:solidFill>
                  <a:srgbClr val="009999"/>
                </a:solidFill>
                <a:cs typeface="Calibri"/>
                <a:hlinkClick r:id="rId3"/>
              </a:rPr>
              <a:t>s</a:t>
            </a:r>
            <a:r>
              <a:rPr lang="en-GB" sz="2000" spc="-40" dirty="0">
                <a:solidFill>
                  <a:srgbClr val="009999"/>
                </a:solidFill>
                <a:cs typeface="Calibri"/>
                <a:hlinkClick r:id="rId3"/>
              </a:rPr>
              <a:t>t</a:t>
            </a:r>
            <a:r>
              <a:rPr lang="en-GB" sz="2000" spc="-10" dirty="0">
                <a:solidFill>
                  <a:srgbClr val="009999"/>
                </a:solidFill>
                <a:cs typeface="Calibri"/>
                <a:hlinkClick r:id="rId3"/>
              </a:rPr>
              <a:t>ar</a:t>
            </a:r>
            <a:r>
              <a:rPr lang="en-GB" sz="2000" spc="-35" dirty="0">
                <a:solidFill>
                  <a:srgbClr val="009999"/>
                </a:solidFill>
                <a:cs typeface="Calibri"/>
                <a:hlinkClick r:id="rId3"/>
              </a:rPr>
              <a:t>t</a:t>
            </a:r>
            <a:r>
              <a:rPr lang="en-GB" sz="2000" spc="-15" dirty="0">
                <a:solidFill>
                  <a:srgbClr val="009999"/>
                </a:solidFill>
                <a:cs typeface="Calibri"/>
                <a:hlinkClick r:id="rId3"/>
              </a:rPr>
              <a:t>e</a:t>
            </a:r>
            <a:r>
              <a:rPr lang="en-GB" sz="2000" spc="-229" dirty="0">
                <a:solidFill>
                  <a:srgbClr val="009999"/>
                </a:solidFill>
                <a:cs typeface="Calibri"/>
                <a:hlinkClick r:id="rId3"/>
              </a:rPr>
              <a:t>r</a:t>
            </a:r>
            <a:r>
              <a:rPr lang="en-GB" sz="2000" spc="-15" dirty="0">
                <a:solidFill>
                  <a:srgbClr val="009999"/>
                </a:solidFill>
                <a:cs typeface="Calibri"/>
                <a:hlinkClick r:id="rId3"/>
              </a:rPr>
              <a:t>.</a:t>
            </a:r>
            <a:r>
              <a:rPr lang="en-GB" sz="2000" spc="-30" dirty="0">
                <a:solidFill>
                  <a:srgbClr val="009999"/>
                </a:solidFill>
                <a:cs typeface="Calibri"/>
                <a:hlinkClick r:id="rId3"/>
              </a:rPr>
              <a:t>c</a:t>
            </a:r>
            <a:r>
              <a:rPr lang="en-GB" sz="2000" spc="-20" dirty="0">
                <a:solidFill>
                  <a:srgbClr val="009999"/>
                </a:solidFill>
                <a:cs typeface="Calibri"/>
                <a:hlinkClick r:id="rId3"/>
              </a:rPr>
              <a:t>om</a:t>
            </a:r>
            <a:endParaRPr lang="en-GB" sz="2000" dirty="0"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en-GB" sz="2000" spc="-15" dirty="0" err="1">
                <a:cs typeface="Calibri"/>
              </a:rPr>
              <a:t>C</a:t>
            </a:r>
            <a:r>
              <a:rPr lang="en-GB" sz="2000" spc="-40" dirty="0" err="1">
                <a:cs typeface="Calibri"/>
              </a:rPr>
              <a:t>r</a:t>
            </a:r>
            <a:r>
              <a:rPr lang="en-GB" sz="2000" spc="-15" dirty="0" err="1">
                <a:cs typeface="Calibri"/>
              </a:rPr>
              <a:t>o</a:t>
            </a:r>
            <a:r>
              <a:rPr lang="en-GB" sz="2000" spc="-50" dirty="0" err="1">
                <a:cs typeface="Calibri"/>
              </a:rPr>
              <a:t>w</a:t>
            </a:r>
            <a:r>
              <a:rPr lang="en-GB" sz="2000" spc="-10" dirty="0" err="1">
                <a:cs typeface="Calibri"/>
              </a:rPr>
              <a:t>dfunding</a:t>
            </a:r>
            <a:r>
              <a:rPr lang="en-GB" sz="2000" spc="-5" dirty="0">
                <a:cs typeface="Calibri"/>
              </a:rPr>
              <a:t> </a:t>
            </a:r>
            <a:r>
              <a:rPr lang="el-GR" sz="2000" spc="-15" dirty="0">
                <a:cs typeface="Calibri"/>
              </a:rPr>
              <a:t>π</a:t>
            </a:r>
            <a:r>
              <a:rPr lang="el-GR" sz="2000" spc="-40" dirty="0">
                <a:cs typeface="Calibri"/>
              </a:rPr>
              <a:t>λ</a:t>
            </a:r>
            <a:r>
              <a:rPr lang="el-GR" sz="2000" spc="-15" dirty="0">
                <a:cs typeface="Calibri"/>
              </a:rPr>
              <a:t>α</a:t>
            </a:r>
            <a:r>
              <a:rPr lang="el-GR" sz="2000" spc="-20" dirty="0">
                <a:cs typeface="Calibri"/>
              </a:rPr>
              <a:t>τ</a:t>
            </a:r>
            <a:r>
              <a:rPr lang="el-GR" sz="2000" spc="-15" dirty="0">
                <a:cs typeface="Calibri"/>
              </a:rPr>
              <a:t>φόρμα</a:t>
            </a:r>
            <a:r>
              <a:rPr lang="el-GR" sz="2000" spc="-20" dirty="0">
                <a:cs typeface="Calibri"/>
              </a:rPr>
              <a:t> </a:t>
            </a:r>
            <a:r>
              <a:rPr lang="el-GR" sz="2000" spc="-10" dirty="0">
                <a:cs typeface="Calibri"/>
              </a:rPr>
              <a:t>για</a:t>
            </a:r>
            <a:r>
              <a:rPr lang="el-GR" sz="2000" spc="-5" dirty="0">
                <a:cs typeface="Calibri"/>
              </a:rPr>
              <a:t> </a:t>
            </a:r>
            <a:r>
              <a:rPr lang="el-GR" sz="2000" spc="-10" dirty="0">
                <a:cs typeface="Calibri"/>
              </a:rPr>
              <a:t>τ</a:t>
            </a:r>
            <a:r>
              <a:rPr lang="el-GR" sz="2000" spc="-65" dirty="0">
                <a:cs typeface="Calibri"/>
              </a:rPr>
              <a:t>η</a:t>
            </a:r>
            <a:r>
              <a:rPr lang="el-GR" sz="2000" spc="-10" dirty="0">
                <a:cs typeface="Calibri"/>
              </a:rPr>
              <a:t>ν</a:t>
            </a:r>
            <a:r>
              <a:rPr lang="el-GR" sz="2000" spc="-5" dirty="0">
                <a:cs typeface="Calibri"/>
              </a:rPr>
              <a:t> </a:t>
            </a:r>
            <a:r>
              <a:rPr lang="el-GR" sz="2000" spc="-15" dirty="0">
                <a:cs typeface="Calibri"/>
              </a:rPr>
              <a:t>χρη</a:t>
            </a:r>
            <a:r>
              <a:rPr lang="el-GR" sz="2000" spc="-25" dirty="0">
                <a:cs typeface="Calibri"/>
              </a:rPr>
              <a:t>μ</a:t>
            </a:r>
            <a:r>
              <a:rPr lang="el-GR" sz="2000" spc="-15" dirty="0">
                <a:cs typeface="Calibri"/>
              </a:rPr>
              <a:t>α</a:t>
            </a:r>
            <a:r>
              <a:rPr lang="el-GR" sz="2000" spc="-20" dirty="0">
                <a:cs typeface="Calibri"/>
              </a:rPr>
              <a:t>τ</a:t>
            </a:r>
            <a:r>
              <a:rPr lang="el-GR" sz="2000" spc="-15" dirty="0">
                <a:cs typeface="Calibri"/>
              </a:rPr>
              <a:t>οδ</a:t>
            </a:r>
            <a:r>
              <a:rPr lang="el-GR" sz="2000" spc="-10" dirty="0">
                <a:cs typeface="Calibri"/>
              </a:rPr>
              <a:t>ό</a:t>
            </a:r>
            <a:r>
              <a:rPr lang="el-GR" sz="2000" spc="-15" dirty="0">
                <a:cs typeface="Calibri"/>
              </a:rPr>
              <a:t>τηση</a:t>
            </a:r>
            <a:r>
              <a:rPr lang="el-GR" sz="2000" spc="-25" dirty="0">
                <a:cs typeface="Calibri"/>
              </a:rPr>
              <a:t> </a:t>
            </a:r>
            <a:r>
              <a:rPr lang="el-GR" sz="2000" spc="-10" dirty="0">
                <a:cs typeface="Calibri"/>
              </a:rPr>
              <a:t>ε</a:t>
            </a:r>
            <a:r>
              <a:rPr lang="el-GR" sz="2000" spc="-25" dirty="0">
                <a:cs typeface="Calibri"/>
              </a:rPr>
              <a:t>πι</a:t>
            </a:r>
            <a:r>
              <a:rPr lang="el-GR" sz="2000" spc="-35" dirty="0">
                <a:cs typeface="Calibri"/>
              </a:rPr>
              <a:t>χ</a:t>
            </a:r>
            <a:r>
              <a:rPr lang="el-GR" sz="2000" spc="-10" dirty="0">
                <a:cs typeface="Calibri"/>
              </a:rPr>
              <a:t>ε</a:t>
            </a:r>
            <a:r>
              <a:rPr lang="el-GR" sz="2000" spc="-20" dirty="0">
                <a:cs typeface="Calibri"/>
              </a:rPr>
              <a:t>ι</a:t>
            </a:r>
            <a:r>
              <a:rPr lang="el-GR" sz="2000" spc="-15" dirty="0">
                <a:cs typeface="Calibri"/>
              </a:rPr>
              <a:t>ρή</a:t>
            </a:r>
            <a:r>
              <a:rPr lang="el-GR" sz="2000" spc="-25" dirty="0">
                <a:cs typeface="Calibri"/>
              </a:rPr>
              <a:t>σ</a:t>
            </a:r>
            <a:r>
              <a:rPr lang="el-GR" sz="2000" spc="-10" dirty="0">
                <a:cs typeface="Calibri"/>
              </a:rPr>
              <a:t>ε</a:t>
            </a:r>
            <a:r>
              <a:rPr lang="el-GR" sz="2000" spc="-45" dirty="0">
                <a:cs typeface="Calibri"/>
              </a:rPr>
              <a:t>ω</a:t>
            </a:r>
            <a:r>
              <a:rPr lang="el-GR" sz="2000" spc="-10" dirty="0">
                <a:cs typeface="Calibri"/>
              </a:rPr>
              <a:t>ν</a:t>
            </a:r>
            <a:endParaRPr lang="el-GR" sz="2000" dirty="0">
              <a:cs typeface="Calibri"/>
            </a:endParaRPr>
          </a:p>
          <a:p>
            <a:pPr marL="213360" indent="-200660">
              <a:lnSpc>
                <a:spcPct val="100000"/>
              </a:lnSpc>
              <a:spcBef>
                <a:spcPts val="260"/>
              </a:spcBef>
              <a:buClr>
                <a:srgbClr val="D2D2D2"/>
              </a:buClr>
              <a:buFont typeface="Calibri"/>
              <a:buChar char="•"/>
              <a:tabLst>
                <a:tab pos="213995" algn="l"/>
              </a:tabLst>
            </a:pPr>
            <a:r>
              <a:rPr lang="en-GB" sz="2000" spc="-15" dirty="0">
                <a:cs typeface="Calibri"/>
              </a:rPr>
              <a:t>Wi-seed </a:t>
            </a:r>
            <a:r>
              <a:rPr lang="en-GB" sz="2000" spc="-10" dirty="0">
                <a:solidFill>
                  <a:srgbClr val="009999"/>
                </a:solidFill>
                <a:cs typeface="Calibri"/>
                <a:hlinkClick r:id="rId4"/>
              </a:rPr>
              <a:t>ww</a:t>
            </a:r>
            <a:r>
              <a:rPr lang="en-GB" sz="2000" spc="-165" dirty="0">
                <a:solidFill>
                  <a:srgbClr val="009999"/>
                </a:solidFill>
                <a:cs typeface="Calibri"/>
                <a:hlinkClick r:id="rId4"/>
              </a:rPr>
              <a:t>w</a:t>
            </a:r>
            <a:r>
              <a:rPr lang="en-GB" sz="2000" spc="-85" dirty="0">
                <a:solidFill>
                  <a:srgbClr val="009999"/>
                </a:solidFill>
                <a:cs typeface="Calibri"/>
                <a:hlinkClick r:id="rId4"/>
              </a:rPr>
              <a:t>.</a:t>
            </a:r>
            <a:r>
              <a:rPr lang="en-GB" sz="2000" spc="-15" dirty="0">
                <a:solidFill>
                  <a:srgbClr val="009999"/>
                </a:solidFill>
                <a:cs typeface="Calibri"/>
                <a:hlinkClick r:id="rId4"/>
              </a:rPr>
              <a:t>wiseed</a:t>
            </a:r>
            <a:r>
              <a:rPr lang="en-GB" sz="2000" spc="-60" dirty="0">
                <a:solidFill>
                  <a:srgbClr val="009999"/>
                </a:solidFill>
                <a:cs typeface="Calibri"/>
                <a:hlinkClick r:id="rId4"/>
              </a:rPr>
              <a:t>.</a:t>
            </a:r>
            <a:r>
              <a:rPr lang="en-GB" sz="2000" spc="-15" dirty="0">
                <a:solidFill>
                  <a:srgbClr val="009999"/>
                </a:solidFill>
                <a:cs typeface="Calibri"/>
                <a:hlinkClick r:id="rId4"/>
              </a:rPr>
              <a:t>fr</a:t>
            </a:r>
            <a:endParaRPr lang="en-GB" sz="2000" dirty="0"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lang="el-GR" sz="2000" dirty="0">
                <a:cs typeface="Arial"/>
              </a:rPr>
              <a:t>Ελ</a:t>
            </a:r>
            <a:r>
              <a:rPr lang="el-GR" sz="2000" spc="5" dirty="0">
                <a:cs typeface="Arial"/>
              </a:rPr>
              <a:t>λ</a:t>
            </a:r>
            <a:r>
              <a:rPr lang="el-GR" sz="2000" dirty="0">
                <a:cs typeface="Arial"/>
              </a:rPr>
              <a:t>ηνική</a:t>
            </a:r>
            <a:r>
              <a:rPr lang="el-GR" sz="2000" spc="-15" dirty="0">
                <a:cs typeface="Arial"/>
              </a:rPr>
              <a:t> </a:t>
            </a:r>
            <a:r>
              <a:rPr lang="el-GR" sz="2000" dirty="0">
                <a:cs typeface="Arial"/>
              </a:rPr>
              <a:t>π</a:t>
            </a:r>
            <a:r>
              <a:rPr lang="el-GR" sz="2000" spc="-35" dirty="0">
                <a:cs typeface="Arial"/>
              </a:rPr>
              <a:t>λ</a:t>
            </a:r>
            <a:r>
              <a:rPr lang="el-GR" sz="2000" dirty="0">
                <a:cs typeface="Arial"/>
              </a:rPr>
              <a:t>α</a:t>
            </a:r>
            <a:r>
              <a:rPr lang="el-GR" sz="2000" spc="-20" dirty="0">
                <a:cs typeface="Arial"/>
              </a:rPr>
              <a:t>τ</a:t>
            </a:r>
            <a:r>
              <a:rPr lang="el-GR" sz="2000" dirty="0">
                <a:cs typeface="Arial"/>
              </a:rPr>
              <a:t>φόρμα </a:t>
            </a:r>
            <a:r>
              <a:rPr lang="en-GB" sz="2000" dirty="0" err="1">
                <a:cs typeface="Arial"/>
              </a:rPr>
              <a:t>c</a:t>
            </a:r>
            <a:r>
              <a:rPr lang="en-GB" sz="2000" spc="5" dirty="0" err="1">
                <a:cs typeface="Arial"/>
              </a:rPr>
              <a:t>r</a:t>
            </a:r>
            <a:r>
              <a:rPr lang="en-GB" sz="2000" dirty="0" err="1">
                <a:cs typeface="Arial"/>
              </a:rPr>
              <a:t>owdfunding</a:t>
            </a:r>
            <a:endParaRPr lang="en-GB" sz="2000" dirty="0">
              <a:cs typeface="Arial"/>
            </a:endParaRPr>
          </a:p>
          <a:p>
            <a:pPr marL="243840" indent="-231140">
              <a:lnSpc>
                <a:spcPct val="100000"/>
              </a:lnSpc>
              <a:spcBef>
                <a:spcPts val="70"/>
              </a:spcBef>
              <a:buClr>
                <a:srgbClr val="D2D2D2"/>
              </a:buClr>
              <a:buFont typeface="Arial"/>
              <a:buChar char="•"/>
              <a:tabLst>
                <a:tab pos="244475" algn="l"/>
              </a:tabLst>
            </a:pPr>
            <a:r>
              <a:rPr lang="en-GB" sz="2000" dirty="0" err="1">
                <a:cs typeface="Arial"/>
              </a:rPr>
              <a:t>Gr</a:t>
            </a:r>
            <a:r>
              <a:rPr lang="en-GB" sz="2000" spc="5" dirty="0" err="1">
                <a:cs typeface="Arial"/>
              </a:rPr>
              <a:t>o</a:t>
            </a:r>
            <a:r>
              <a:rPr lang="en-GB" sz="2000" dirty="0" err="1">
                <a:cs typeface="Arial"/>
              </a:rPr>
              <a:t>opio</a:t>
            </a:r>
            <a:r>
              <a:rPr lang="en-GB" sz="2000" spc="-75" dirty="0">
                <a:cs typeface="Arial"/>
              </a:rPr>
              <a:t> </a:t>
            </a:r>
            <a:r>
              <a:rPr lang="en-GB" sz="2000" spc="-10" dirty="0">
                <a:solidFill>
                  <a:srgbClr val="009999"/>
                </a:solidFill>
                <a:cs typeface="Calibri"/>
                <a:hlinkClick r:id="rId5"/>
              </a:rPr>
              <a:t>ww</a:t>
            </a:r>
            <a:r>
              <a:rPr lang="en-GB" sz="2000" spc="-165" dirty="0">
                <a:solidFill>
                  <a:srgbClr val="009999"/>
                </a:solidFill>
                <a:cs typeface="Calibri"/>
                <a:hlinkClick r:id="rId5"/>
              </a:rPr>
              <a:t>w</a:t>
            </a:r>
            <a:r>
              <a:rPr lang="en-GB" sz="2000" spc="15" dirty="0">
                <a:solidFill>
                  <a:srgbClr val="009999"/>
                </a:solidFill>
                <a:cs typeface="Calibri"/>
                <a:hlinkClick r:id="rId5"/>
              </a:rPr>
              <a:t>.</a:t>
            </a:r>
            <a:r>
              <a:rPr lang="en-GB" sz="2000" spc="-15" dirty="0">
                <a:solidFill>
                  <a:srgbClr val="009999"/>
                </a:solidFill>
                <a:cs typeface="Calibri"/>
                <a:hlinkClick r:id="rId5"/>
              </a:rPr>
              <a:t>g</a:t>
            </a:r>
            <a:r>
              <a:rPr lang="en-GB" sz="2000" spc="-50" dirty="0">
                <a:solidFill>
                  <a:srgbClr val="009999"/>
                </a:solidFill>
                <a:cs typeface="Calibri"/>
                <a:hlinkClick r:id="rId5"/>
              </a:rPr>
              <a:t>r</a:t>
            </a:r>
            <a:r>
              <a:rPr lang="en-GB" sz="2000" spc="-20" dirty="0">
                <a:solidFill>
                  <a:srgbClr val="009999"/>
                </a:solidFill>
                <a:cs typeface="Calibri"/>
                <a:hlinkClick r:id="rId5"/>
              </a:rPr>
              <a:t>o</a:t>
            </a:r>
            <a:r>
              <a:rPr lang="en-GB" sz="2000" spc="-10" dirty="0">
                <a:solidFill>
                  <a:srgbClr val="009999"/>
                </a:solidFill>
                <a:cs typeface="Calibri"/>
                <a:hlinkClick r:id="rId5"/>
              </a:rPr>
              <a:t>o</a:t>
            </a:r>
            <a:r>
              <a:rPr lang="en-GB" sz="2000" spc="-5" dirty="0">
                <a:solidFill>
                  <a:srgbClr val="009999"/>
                </a:solidFill>
                <a:cs typeface="Calibri"/>
                <a:hlinkClick r:id="rId5"/>
              </a:rPr>
              <a:t>pio.</a:t>
            </a:r>
            <a:r>
              <a:rPr lang="en-GB" sz="2000" spc="-20" dirty="0">
                <a:solidFill>
                  <a:srgbClr val="009999"/>
                </a:solidFill>
                <a:cs typeface="Calibri"/>
                <a:hlinkClick r:id="rId5"/>
              </a:rPr>
              <a:t>com</a:t>
            </a:r>
            <a:endParaRPr lang="en-GB" sz="2000" dirty="0">
              <a:cs typeface="Calibri"/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xmlns="" val="1716030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Στάδια χρηματοδότησης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8915"/>
          <a:stretch/>
        </p:blipFill>
        <p:spPr bwMode="auto">
          <a:xfrm>
            <a:off x="799072" y="1524000"/>
            <a:ext cx="7049528" cy="4706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96228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Κεφάλαιο σποράς – </a:t>
            </a:r>
            <a:r>
              <a:rPr lang="en-US" sz="2800" dirty="0"/>
              <a:t>seed capital</a:t>
            </a:r>
            <a:endParaRPr lang="el-GR" sz="2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12700">
              <a:lnSpc>
                <a:spcPct val="100000"/>
              </a:lnSpc>
            </a:pPr>
            <a:r>
              <a:rPr lang="el-GR" sz="2000" b="1" dirty="0">
                <a:cs typeface="Calibri"/>
              </a:rPr>
              <a:t>Ίδιοι</a:t>
            </a:r>
            <a:r>
              <a:rPr lang="el-GR" sz="2000" b="1" spc="-10" dirty="0">
                <a:cs typeface="Calibri"/>
              </a:rPr>
              <a:t> </a:t>
            </a:r>
            <a:r>
              <a:rPr lang="el-GR" sz="2000" b="1" dirty="0">
                <a:cs typeface="Calibri"/>
              </a:rPr>
              <a:t>π</a:t>
            </a:r>
            <a:r>
              <a:rPr lang="el-GR" sz="2000" b="1" spc="-10" dirty="0">
                <a:cs typeface="Calibri"/>
              </a:rPr>
              <a:t>ό</a:t>
            </a:r>
            <a:r>
              <a:rPr lang="el-GR" sz="2000" b="1" dirty="0">
                <a:cs typeface="Calibri"/>
              </a:rPr>
              <a:t>ροι</a:t>
            </a:r>
            <a:endParaRPr lang="el-GR" sz="2000" dirty="0">
              <a:cs typeface="Calibri"/>
            </a:endParaRPr>
          </a:p>
          <a:p>
            <a:pPr marL="354965" marR="310515" indent="-342265">
              <a:lnSpc>
                <a:spcPct val="102299"/>
              </a:lnSpc>
              <a:spcBef>
                <a:spcPts val="430"/>
              </a:spcBef>
              <a:buClr>
                <a:srgbClr val="D2D2D2"/>
              </a:buClr>
              <a:buFont typeface="Calibri"/>
              <a:buChar char="•"/>
              <a:tabLst>
                <a:tab pos="213995" algn="l"/>
              </a:tabLst>
            </a:pPr>
            <a:r>
              <a:rPr lang="el-GR" sz="2000" spc="-15" dirty="0">
                <a:cs typeface="Calibri"/>
              </a:rPr>
              <a:t>Δεν τίθεται θέμα αποπληρωμής. </a:t>
            </a:r>
            <a:endParaRPr lang="el-GR" sz="2000" dirty="0">
              <a:cs typeface="Calibri"/>
            </a:endParaRPr>
          </a:p>
          <a:p>
            <a:pPr marL="332740" lvl="1"/>
            <a:r>
              <a:rPr lang="el-GR" sz="1700" spc="-15" dirty="0">
                <a:cs typeface="Calibri"/>
              </a:rPr>
              <a:t>Μειονεκτήματα:</a:t>
            </a:r>
            <a:endParaRPr lang="el-GR" sz="1700" dirty="0">
              <a:cs typeface="Calibri"/>
            </a:endParaRPr>
          </a:p>
          <a:p>
            <a:pPr marL="213360" indent="-200660">
              <a:lnSpc>
                <a:spcPct val="100000"/>
              </a:lnSpc>
              <a:spcBef>
                <a:spcPts val="459"/>
              </a:spcBef>
              <a:buClr>
                <a:srgbClr val="D2D2D2"/>
              </a:buClr>
              <a:buFont typeface="Calibri"/>
              <a:buChar char="•"/>
              <a:tabLst>
                <a:tab pos="213995" algn="l"/>
              </a:tabLst>
            </a:pPr>
            <a:r>
              <a:rPr lang="el-GR" sz="2000" spc="-15" dirty="0">
                <a:cs typeface="Calibri"/>
              </a:rPr>
              <a:t>Συν</a:t>
            </a:r>
            <a:r>
              <a:rPr lang="el-GR" sz="2000" spc="-20" dirty="0">
                <a:cs typeface="Calibri"/>
              </a:rPr>
              <a:t>ε</a:t>
            </a:r>
            <a:r>
              <a:rPr lang="el-GR" sz="2000" spc="-45" dirty="0">
                <a:cs typeface="Calibri"/>
              </a:rPr>
              <a:t>π</a:t>
            </a:r>
            <a:r>
              <a:rPr lang="el-GR" sz="2000" spc="-25" dirty="0">
                <a:cs typeface="Calibri"/>
              </a:rPr>
              <a:t>ά</a:t>
            </a:r>
            <a:r>
              <a:rPr lang="el-GR" sz="2000" spc="-20" dirty="0">
                <a:cs typeface="Calibri"/>
              </a:rPr>
              <a:t>γ</a:t>
            </a:r>
            <a:r>
              <a:rPr lang="el-GR" sz="2000" spc="-10" dirty="0">
                <a:cs typeface="Calibri"/>
              </a:rPr>
              <a:t>ε</a:t>
            </a:r>
            <a:r>
              <a:rPr lang="el-GR" sz="2000" spc="-30" dirty="0">
                <a:cs typeface="Calibri"/>
              </a:rPr>
              <a:t>τ</a:t>
            </a:r>
            <a:r>
              <a:rPr lang="el-GR" sz="2000" spc="-10" dirty="0">
                <a:cs typeface="Calibri"/>
              </a:rPr>
              <a:t>αι</a:t>
            </a:r>
            <a:r>
              <a:rPr lang="el-GR" sz="2000" spc="15" dirty="0">
                <a:cs typeface="Calibri"/>
              </a:rPr>
              <a:t> </a:t>
            </a:r>
            <a:r>
              <a:rPr lang="el-GR" sz="2000" spc="-15" dirty="0">
                <a:cs typeface="Calibri"/>
              </a:rPr>
              <a:t>δ</a:t>
            </a:r>
            <a:r>
              <a:rPr lang="el-GR" sz="2000" spc="-40" dirty="0">
                <a:cs typeface="Calibri"/>
              </a:rPr>
              <a:t>έ</a:t>
            </a:r>
            <a:r>
              <a:rPr lang="el-GR" sz="2000" spc="-15" dirty="0">
                <a:cs typeface="Calibri"/>
              </a:rPr>
              <a:t>σμε</a:t>
            </a:r>
            <a:r>
              <a:rPr lang="el-GR" sz="2000" spc="-25" dirty="0">
                <a:cs typeface="Calibri"/>
              </a:rPr>
              <a:t>υ</a:t>
            </a:r>
            <a:r>
              <a:rPr lang="el-GR" sz="2000" spc="-15" dirty="0">
                <a:cs typeface="Calibri"/>
              </a:rPr>
              <a:t>ση</a:t>
            </a:r>
            <a:r>
              <a:rPr lang="el-GR" sz="2000" spc="-5" dirty="0">
                <a:cs typeface="Calibri"/>
              </a:rPr>
              <a:t> </a:t>
            </a:r>
            <a:r>
              <a:rPr lang="el-GR" sz="2000" spc="-20" dirty="0">
                <a:cs typeface="Calibri"/>
              </a:rPr>
              <a:t>τ</a:t>
            </a:r>
            <a:r>
              <a:rPr lang="el-GR" sz="2000" spc="-40" dirty="0">
                <a:cs typeface="Calibri"/>
              </a:rPr>
              <a:t>ω</a:t>
            </a:r>
            <a:r>
              <a:rPr lang="el-GR" sz="2000" spc="-10" dirty="0">
                <a:cs typeface="Calibri"/>
              </a:rPr>
              <a:t>ν</a:t>
            </a:r>
            <a:r>
              <a:rPr lang="el-GR" sz="2000" spc="-5" dirty="0">
                <a:cs typeface="Calibri"/>
              </a:rPr>
              <a:t> </a:t>
            </a:r>
            <a:r>
              <a:rPr lang="el-GR" sz="2000" spc="-15" dirty="0">
                <a:cs typeface="Calibri"/>
              </a:rPr>
              <a:t>χρη</a:t>
            </a:r>
            <a:r>
              <a:rPr lang="el-GR" sz="2000" spc="-25" dirty="0">
                <a:cs typeface="Calibri"/>
              </a:rPr>
              <a:t>μ</a:t>
            </a:r>
            <a:r>
              <a:rPr lang="el-GR" sz="2000" spc="-15" dirty="0">
                <a:cs typeface="Calibri"/>
              </a:rPr>
              <a:t>ά</a:t>
            </a:r>
            <a:r>
              <a:rPr lang="el-GR" sz="2000" spc="-20" dirty="0">
                <a:cs typeface="Calibri"/>
              </a:rPr>
              <a:t>τ</a:t>
            </a:r>
            <a:r>
              <a:rPr lang="el-GR" sz="2000" spc="-40" dirty="0">
                <a:cs typeface="Calibri"/>
              </a:rPr>
              <a:t>ω</a:t>
            </a:r>
            <a:r>
              <a:rPr lang="el-GR" sz="2000" spc="-10" dirty="0">
                <a:cs typeface="Calibri"/>
              </a:rPr>
              <a:t>ν.</a:t>
            </a:r>
            <a:endParaRPr lang="el-GR" sz="2000" dirty="0">
              <a:cs typeface="Calibri"/>
            </a:endParaRPr>
          </a:p>
          <a:p>
            <a:pPr marL="213360" indent="-200660">
              <a:lnSpc>
                <a:spcPct val="100000"/>
              </a:lnSpc>
              <a:spcBef>
                <a:spcPts val="560"/>
              </a:spcBef>
              <a:buClr>
                <a:srgbClr val="D2D2D2"/>
              </a:buClr>
              <a:buFont typeface="Calibri"/>
              <a:buChar char="•"/>
              <a:tabLst>
                <a:tab pos="213995" algn="l"/>
              </a:tabLst>
            </a:pPr>
            <a:r>
              <a:rPr lang="el-GR" sz="2000" spc="-210" dirty="0">
                <a:cs typeface="Calibri"/>
              </a:rPr>
              <a:t>Τ</a:t>
            </a:r>
            <a:r>
              <a:rPr lang="el-GR" sz="2000" spc="-15" dirty="0">
                <a:cs typeface="Calibri"/>
              </a:rPr>
              <a:t>ο</a:t>
            </a:r>
            <a:r>
              <a:rPr lang="el-GR" sz="2000" spc="10" dirty="0">
                <a:cs typeface="Calibri"/>
              </a:rPr>
              <a:t> </a:t>
            </a:r>
            <a:r>
              <a:rPr lang="el-GR" sz="2000" spc="-15" dirty="0">
                <a:cs typeface="Calibri"/>
              </a:rPr>
              <a:t>διαθ</a:t>
            </a:r>
            <a:r>
              <a:rPr lang="el-GR" sz="2000" spc="-40" dirty="0">
                <a:cs typeface="Calibri"/>
              </a:rPr>
              <a:t>έ</a:t>
            </a:r>
            <a:r>
              <a:rPr lang="el-GR" sz="2000" spc="-10" dirty="0">
                <a:cs typeface="Calibri"/>
              </a:rPr>
              <a:t>σι</a:t>
            </a:r>
            <a:r>
              <a:rPr lang="el-GR" sz="2000" spc="-30" dirty="0">
                <a:cs typeface="Calibri"/>
              </a:rPr>
              <a:t>μ</a:t>
            </a:r>
            <a:r>
              <a:rPr lang="el-GR" sz="2000" spc="-15" dirty="0">
                <a:cs typeface="Calibri"/>
              </a:rPr>
              <a:t>ο</a:t>
            </a:r>
            <a:r>
              <a:rPr lang="el-GR" sz="2000" dirty="0">
                <a:cs typeface="Calibri"/>
              </a:rPr>
              <a:t> </a:t>
            </a:r>
            <a:r>
              <a:rPr lang="el-GR" sz="2000" spc="-25" dirty="0">
                <a:cs typeface="Calibri"/>
              </a:rPr>
              <a:t>π</a:t>
            </a:r>
            <a:r>
              <a:rPr lang="el-GR" sz="2000" spc="-15" dirty="0">
                <a:cs typeface="Calibri"/>
              </a:rPr>
              <a:t>οσό</a:t>
            </a:r>
            <a:r>
              <a:rPr lang="el-GR" sz="2000" spc="5" dirty="0">
                <a:cs typeface="Calibri"/>
              </a:rPr>
              <a:t> </a:t>
            </a:r>
            <a:r>
              <a:rPr lang="el-GR" sz="2000" spc="-10" dirty="0">
                <a:cs typeface="Calibri"/>
              </a:rPr>
              <a:t>ε</a:t>
            </a:r>
            <a:r>
              <a:rPr lang="el-GR" sz="2000" spc="-55" dirty="0">
                <a:cs typeface="Calibri"/>
              </a:rPr>
              <a:t>ί</a:t>
            </a:r>
            <a:r>
              <a:rPr lang="el-GR" sz="2000" spc="-10" dirty="0">
                <a:cs typeface="Calibri"/>
              </a:rPr>
              <a:t>ναι</a:t>
            </a:r>
            <a:r>
              <a:rPr lang="el-GR" sz="2000" spc="15" dirty="0">
                <a:cs typeface="Calibri"/>
              </a:rPr>
              <a:t> </a:t>
            </a:r>
            <a:r>
              <a:rPr lang="el-GR" sz="2000" spc="-15" dirty="0">
                <a:cs typeface="Calibri"/>
              </a:rPr>
              <a:t>συ</a:t>
            </a:r>
            <a:r>
              <a:rPr lang="el-GR" sz="2000" spc="-20" dirty="0">
                <a:cs typeface="Calibri"/>
              </a:rPr>
              <a:t>ν</a:t>
            </a:r>
            <a:r>
              <a:rPr lang="el-GR" sz="2000" spc="-15" dirty="0">
                <a:cs typeface="Calibri"/>
              </a:rPr>
              <a:t>ή</a:t>
            </a:r>
            <a:r>
              <a:rPr lang="el-GR" sz="2000" spc="-25" dirty="0">
                <a:cs typeface="Calibri"/>
              </a:rPr>
              <a:t>θ</a:t>
            </a:r>
            <a:r>
              <a:rPr lang="el-GR" sz="2000" spc="-15" dirty="0">
                <a:cs typeface="Calibri"/>
              </a:rPr>
              <a:t>ως</a:t>
            </a:r>
            <a:r>
              <a:rPr lang="el-GR" sz="2000" spc="-10" dirty="0">
                <a:cs typeface="Calibri"/>
              </a:rPr>
              <a:t> </a:t>
            </a:r>
            <a:r>
              <a:rPr lang="el-GR" sz="2000" spc="-25" dirty="0">
                <a:cs typeface="Calibri"/>
              </a:rPr>
              <a:t>π</a:t>
            </a:r>
            <a:r>
              <a:rPr lang="el-GR" sz="2000" spc="-10" dirty="0">
                <a:cs typeface="Calibri"/>
              </a:rPr>
              <a:t>ε</a:t>
            </a:r>
            <a:r>
              <a:rPr lang="el-GR" sz="2000" spc="-25" dirty="0">
                <a:cs typeface="Calibri"/>
              </a:rPr>
              <a:t>ρ</a:t>
            </a:r>
            <a:r>
              <a:rPr lang="el-GR" sz="2000" spc="-10" dirty="0">
                <a:cs typeface="Calibri"/>
              </a:rPr>
              <a:t>ιορισμένο.</a:t>
            </a:r>
            <a:endParaRPr lang="el-GR" sz="2000" dirty="0"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lang="el-GR" sz="2000" b="1" dirty="0">
                <a:cs typeface="Calibri"/>
              </a:rPr>
              <a:t>Οι</a:t>
            </a:r>
            <a:r>
              <a:rPr lang="el-GR" sz="2000" b="1" spc="-70" dirty="0">
                <a:cs typeface="Calibri"/>
              </a:rPr>
              <a:t>κ</a:t>
            </a:r>
            <a:r>
              <a:rPr lang="el-GR" sz="2000" b="1" dirty="0">
                <a:cs typeface="Calibri"/>
              </a:rPr>
              <a:t>ο</a:t>
            </a:r>
            <a:r>
              <a:rPr lang="el-GR" sz="2000" b="1" spc="-15" dirty="0">
                <a:cs typeface="Calibri"/>
              </a:rPr>
              <a:t>γ</a:t>
            </a:r>
            <a:r>
              <a:rPr lang="el-GR" sz="2000" b="1" dirty="0">
                <a:cs typeface="Calibri"/>
              </a:rPr>
              <a:t>έ</a:t>
            </a:r>
            <a:r>
              <a:rPr lang="el-GR" sz="2000" b="1" spc="-15" dirty="0">
                <a:cs typeface="Calibri"/>
              </a:rPr>
              <a:t>ν</a:t>
            </a:r>
            <a:r>
              <a:rPr lang="el-GR" sz="2000" b="1" dirty="0">
                <a:cs typeface="Calibri"/>
              </a:rPr>
              <a:t>εια</a:t>
            </a:r>
            <a:r>
              <a:rPr lang="el-GR" sz="2000" b="1" spc="-20" dirty="0">
                <a:cs typeface="Calibri"/>
              </a:rPr>
              <a:t> </a:t>
            </a:r>
            <a:r>
              <a:rPr lang="el-GR" sz="2000" b="1" spc="-80" dirty="0">
                <a:cs typeface="Calibri"/>
              </a:rPr>
              <a:t>κ</a:t>
            </a:r>
            <a:r>
              <a:rPr lang="el-GR" sz="2000" b="1" dirty="0">
                <a:cs typeface="Calibri"/>
              </a:rPr>
              <a:t>αι φ</a:t>
            </a:r>
            <a:r>
              <a:rPr lang="el-GR" sz="2000" b="1" spc="25" dirty="0">
                <a:cs typeface="Calibri"/>
              </a:rPr>
              <a:t>ί</a:t>
            </a:r>
            <a:r>
              <a:rPr lang="el-GR" sz="2000" b="1" spc="-35" dirty="0">
                <a:cs typeface="Calibri"/>
              </a:rPr>
              <a:t>λ</a:t>
            </a:r>
            <a:r>
              <a:rPr lang="el-GR" sz="2000" b="1" dirty="0">
                <a:cs typeface="Calibri"/>
              </a:rPr>
              <a:t>οι</a:t>
            </a:r>
            <a:r>
              <a:rPr lang="el-GR" sz="2000" b="1" spc="-20" dirty="0">
                <a:cs typeface="Calibri"/>
              </a:rPr>
              <a:t> </a:t>
            </a:r>
            <a:r>
              <a:rPr lang="el-GR" sz="2000" b="1" dirty="0">
                <a:cs typeface="Calibri"/>
              </a:rPr>
              <a:t>(</a:t>
            </a:r>
            <a:r>
              <a:rPr lang="el-GR" sz="2000" b="1" spc="-15" dirty="0">
                <a:cs typeface="Calibri"/>
              </a:rPr>
              <a:t>F</a:t>
            </a:r>
            <a:r>
              <a:rPr lang="el-GR" sz="2000" b="1" dirty="0">
                <a:cs typeface="Calibri"/>
              </a:rPr>
              <a:t>FF</a:t>
            </a:r>
            <a:r>
              <a:rPr lang="el-GR" sz="2000" b="1" spc="10" dirty="0">
                <a:cs typeface="Calibri"/>
              </a:rPr>
              <a:t> </a:t>
            </a:r>
            <a:r>
              <a:rPr lang="el-GR" sz="2000" b="1" dirty="0">
                <a:cs typeface="Calibri"/>
              </a:rPr>
              <a:t>- </a:t>
            </a:r>
            <a:r>
              <a:rPr lang="el-GR" sz="2000" b="1" dirty="0" err="1">
                <a:cs typeface="Calibri"/>
              </a:rPr>
              <a:t>F</a:t>
            </a:r>
            <a:r>
              <a:rPr lang="el-GR" sz="2000" b="1" spc="-15" dirty="0" err="1">
                <a:cs typeface="Calibri"/>
              </a:rPr>
              <a:t>r</a:t>
            </a:r>
            <a:r>
              <a:rPr lang="el-GR" sz="2000" b="1" dirty="0" err="1">
                <a:cs typeface="Calibri"/>
              </a:rPr>
              <a:t>iends</a:t>
            </a:r>
            <a:r>
              <a:rPr lang="el-GR" sz="2000" b="1" dirty="0">
                <a:cs typeface="Calibri"/>
              </a:rPr>
              <a:t>,</a:t>
            </a:r>
            <a:r>
              <a:rPr lang="el-GR" sz="2000" b="1" spc="-10" dirty="0">
                <a:cs typeface="Calibri"/>
              </a:rPr>
              <a:t> </a:t>
            </a:r>
            <a:r>
              <a:rPr lang="el-GR" sz="2000" b="1" spc="-65" dirty="0" err="1">
                <a:cs typeface="Calibri"/>
              </a:rPr>
              <a:t>F</a:t>
            </a:r>
            <a:r>
              <a:rPr lang="el-GR" sz="2000" b="1" dirty="0" err="1">
                <a:cs typeface="Calibri"/>
              </a:rPr>
              <a:t>amily</a:t>
            </a:r>
            <a:r>
              <a:rPr lang="el-GR" sz="2000" b="1" spc="-30" dirty="0">
                <a:cs typeface="Calibri"/>
              </a:rPr>
              <a:t> </a:t>
            </a:r>
            <a:r>
              <a:rPr lang="el-GR" sz="2000" b="1" dirty="0" err="1">
                <a:cs typeface="Calibri"/>
              </a:rPr>
              <a:t>and</a:t>
            </a:r>
            <a:r>
              <a:rPr lang="el-GR" sz="2000" b="1" dirty="0">
                <a:cs typeface="Calibri"/>
              </a:rPr>
              <a:t> </a:t>
            </a:r>
            <a:r>
              <a:rPr lang="el-GR" sz="2000" b="1" spc="-25" dirty="0" err="1">
                <a:cs typeface="Calibri"/>
              </a:rPr>
              <a:t>F</a:t>
            </a:r>
            <a:r>
              <a:rPr lang="el-GR" sz="2000" b="1" dirty="0" err="1">
                <a:cs typeface="Calibri"/>
              </a:rPr>
              <a:t>ool</a:t>
            </a:r>
            <a:r>
              <a:rPr lang="el-GR" sz="2000" b="1" spc="-15" dirty="0" err="1">
                <a:cs typeface="Calibri"/>
              </a:rPr>
              <a:t>s</a:t>
            </a:r>
            <a:r>
              <a:rPr lang="el-GR" sz="2000" b="1" dirty="0">
                <a:cs typeface="Calibri"/>
              </a:rPr>
              <a:t>)</a:t>
            </a:r>
            <a:endParaRPr lang="el-GR" sz="2000" dirty="0">
              <a:cs typeface="Calibri"/>
            </a:endParaRPr>
          </a:p>
          <a:p>
            <a:pPr marL="354965" marR="5080" indent="-342265">
              <a:lnSpc>
                <a:spcPct val="90700"/>
              </a:lnSpc>
              <a:spcBef>
                <a:spcPts val="525"/>
              </a:spcBef>
              <a:buClr>
                <a:srgbClr val="D2D2D2"/>
              </a:buClr>
              <a:buFont typeface="Calibri"/>
              <a:buChar char="•"/>
              <a:tabLst>
                <a:tab pos="213995" algn="l"/>
              </a:tabLst>
            </a:pPr>
            <a:r>
              <a:rPr lang="el-GR" sz="2000" spc="-15" dirty="0">
                <a:cs typeface="Calibri"/>
              </a:rPr>
              <a:t>Υψηλά % επιλέγουν αυτήν την π</a:t>
            </a:r>
            <a:r>
              <a:rPr lang="el-GR" sz="2000" spc="-55" dirty="0">
                <a:cs typeface="Calibri"/>
              </a:rPr>
              <a:t>η</a:t>
            </a:r>
            <a:r>
              <a:rPr lang="el-GR" sz="2000" spc="-15" dirty="0">
                <a:cs typeface="Calibri"/>
              </a:rPr>
              <a:t>γή</a:t>
            </a:r>
            <a:r>
              <a:rPr lang="el-GR" sz="2000" spc="-5" dirty="0">
                <a:cs typeface="Calibri"/>
              </a:rPr>
              <a:t> </a:t>
            </a:r>
            <a:r>
              <a:rPr lang="el-GR" sz="2000" spc="-15" dirty="0">
                <a:cs typeface="Calibri"/>
              </a:rPr>
              <a:t>χρ</a:t>
            </a:r>
            <a:r>
              <a:rPr lang="el-GR" sz="2000" spc="-25" dirty="0">
                <a:cs typeface="Calibri"/>
              </a:rPr>
              <a:t>ημ</a:t>
            </a:r>
            <a:r>
              <a:rPr lang="el-GR" sz="2000" spc="-15" dirty="0">
                <a:cs typeface="Calibri"/>
              </a:rPr>
              <a:t>α</a:t>
            </a:r>
            <a:r>
              <a:rPr lang="el-GR" sz="2000" spc="-20" dirty="0">
                <a:cs typeface="Calibri"/>
              </a:rPr>
              <a:t>τ</a:t>
            </a:r>
            <a:r>
              <a:rPr lang="el-GR" sz="2000" spc="-15" dirty="0">
                <a:cs typeface="Calibri"/>
              </a:rPr>
              <a:t>οδ</a:t>
            </a:r>
            <a:r>
              <a:rPr lang="el-GR" sz="2000" spc="-10" dirty="0">
                <a:cs typeface="Calibri"/>
              </a:rPr>
              <a:t>ό</a:t>
            </a:r>
            <a:r>
              <a:rPr lang="el-GR" sz="2000" spc="-15" dirty="0">
                <a:cs typeface="Calibri"/>
              </a:rPr>
              <a:t>τησ</a:t>
            </a:r>
            <a:r>
              <a:rPr lang="el-GR" sz="2000" spc="-25" dirty="0">
                <a:cs typeface="Calibri"/>
              </a:rPr>
              <a:t>η</a:t>
            </a:r>
            <a:r>
              <a:rPr lang="el-GR" sz="2000" spc="-10" dirty="0">
                <a:cs typeface="Calibri"/>
              </a:rPr>
              <a:t>ς.</a:t>
            </a:r>
            <a:r>
              <a:rPr lang="el-GR" sz="2000" spc="-5" dirty="0">
                <a:cs typeface="Calibri"/>
              </a:rPr>
              <a:t> </a:t>
            </a:r>
            <a:r>
              <a:rPr lang="el-GR" sz="2000" spc="-15" dirty="0">
                <a:cs typeface="Calibri"/>
              </a:rPr>
              <a:t>Μπορεί να</a:t>
            </a:r>
            <a:r>
              <a:rPr lang="el-GR" sz="2000" spc="15" dirty="0">
                <a:cs typeface="Calibri"/>
              </a:rPr>
              <a:t> </a:t>
            </a:r>
            <a:r>
              <a:rPr lang="el-GR" sz="2000" spc="-45" dirty="0">
                <a:cs typeface="Calibri"/>
              </a:rPr>
              <a:t>π</a:t>
            </a:r>
            <a:r>
              <a:rPr lang="el-GR" sz="2000" spc="-10" dirty="0">
                <a:cs typeface="Calibri"/>
              </a:rPr>
              <a:t>άρει</a:t>
            </a:r>
            <a:r>
              <a:rPr lang="el-GR" sz="2000" spc="-15" dirty="0">
                <a:cs typeface="Calibri"/>
              </a:rPr>
              <a:t> </a:t>
            </a:r>
            <a:r>
              <a:rPr lang="el-GR" sz="2000" spc="-10" dirty="0">
                <a:cs typeface="Calibri"/>
              </a:rPr>
              <a:t>τις</a:t>
            </a:r>
            <a:r>
              <a:rPr lang="el-GR" sz="2000" spc="-5" dirty="0">
                <a:cs typeface="Calibri"/>
              </a:rPr>
              <a:t> </a:t>
            </a:r>
            <a:r>
              <a:rPr lang="el-GR" sz="2000" spc="-10" dirty="0">
                <a:cs typeface="Calibri"/>
              </a:rPr>
              <a:t>εξής</a:t>
            </a:r>
            <a:r>
              <a:rPr lang="el-GR" sz="2000" spc="-5" dirty="0">
                <a:cs typeface="Calibri"/>
              </a:rPr>
              <a:t> </a:t>
            </a:r>
            <a:r>
              <a:rPr lang="el-GR" sz="2000" spc="-15" dirty="0">
                <a:cs typeface="Calibri"/>
              </a:rPr>
              <a:t>μορφέ</a:t>
            </a:r>
            <a:r>
              <a:rPr lang="el-GR" sz="2000" spc="-20" dirty="0">
                <a:cs typeface="Calibri"/>
              </a:rPr>
              <a:t>ς</a:t>
            </a:r>
            <a:r>
              <a:rPr lang="el-GR" sz="2000" spc="-10" dirty="0">
                <a:cs typeface="Calibri"/>
              </a:rPr>
              <a:t>:</a:t>
            </a:r>
            <a:r>
              <a:rPr lang="el-GR" sz="2000" spc="-5" dirty="0">
                <a:cs typeface="Calibri"/>
              </a:rPr>
              <a:t> </a:t>
            </a:r>
            <a:r>
              <a:rPr lang="el-GR" sz="2000" spc="-10" dirty="0">
                <a:cs typeface="Calibri"/>
              </a:rPr>
              <a:t>α)</a:t>
            </a:r>
            <a:r>
              <a:rPr lang="el-GR" sz="2000" spc="-5" dirty="0">
                <a:cs typeface="Calibri"/>
              </a:rPr>
              <a:t> </a:t>
            </a:r>
            <a:r>
              <a:rPr lang="el-GR" sz="2000" spc="-15" dirty="0">
                <a:cs typeface="Calibri"/>
              </a:rPr>
              <a:t>Δάν</a:t>
            </a:r>
            <a:r>
              <a:rPr lang="el-GR" sz="2000" spc="-20" dirty="0">
                <a:cs typeface="Calibri"/>
              </a:rPr>
              <a:t>ε</a:t>
            </a:r>
            <a:r>
              <a:rPr lang="el-GR" sz="2000" spc="-10" dirty="0">
                <a:cs typeface="Calibri"/>
              </a:rPr>
              <a:t>ιο</a:t>
            </a:r>
            <a:r>
              <a:rPr lang="el-GR" sz="2000" spc="10" dirty="0">
                <a:cs typeface="Calibri"/>
              </a:rPr>
              <a:t> </a:t>
            </a:r>
            <a:r>
              <a:rPr lang="el-GR" sz="2000" spc="-15" dirty="0">
                <a:cs typeface="Calibri"/>
              </a:rPr>
              <a:t>ή</a:t>
            </a:r>
            <a:r>
              <a:rPr lang="el-GR" sz="2000" spc="-10" dirty="0">
                <a:cs typeface="Calibri"/>
              </a:rPr>
              <a:t> β) Δ</a:t>
            </a:r>
            <a:r>
              <a:rPr lang="el-GR" sz="2000" spc="-30" dirty="0">
                <a:cs typeface="Calibri"/>
              </a:rPr>
              <a:t>ώ</a:t>
            </a:r>
            <a:r>
              <a:rPr lang="el-GR" sz="2000" spc="-15" dirty="0">
                <a:cs typeface="Calibri"/>
              </a:rPr>
              <a:t>ρο</a:t>
            </a:r>
            <a:endParaRPr lang="el-GR" sz="2000" dirty="0">
              <a:cs typeface="Calibri"/>
            </a:endParaRPr>
          </a:p>
          <a:p>
            <a:pPr marL="332740" lvl="1">
              <a:spcBef>
                <a:spcPts val="155"/>
              </a:spcBef>
            </a:pPr>
            <a:r>
              <a:rPr lang="el-GR" sz="1700" spc="-15" dirty="0">
                <a:cs typeface="Calibri"/>
              </a:rPr>
              <a:t>Μειονεκτήματα:</a:t>
            </a:r>
            <a:endParaRPr lang="el-GR" sz="1700" dirty="0">
              <a:cs typeface="Calibri"/>
            </a:endParaRPr>
          </a:p>
          <a:p>
            <a:pPr marL="213360" indent="-200660">
              <a:lnSpc>
                <a:spcPct val="100000"/>
              </a:lnSpc>
              <a:spcBef>
                <a:spcPts val="260"/>
              </a:spcBef>
              <a:buClr>
                <a:srgbClr val="D2D2D2"/>
              </a:buClr>
              <a:buFont typeface="Calibri"/>
              <a:buChar char="•"/>
              <a:tabLst>
                <a:tab pos="213995" algn="l"/>
              </a:tabLst>
            </a:pPr>
            <a:r>
              <a:rPr lang="el-GR" sz="2000" spc="-210" dirty="0">
                <a:cs typeface="Calibri"/>
              </a:rPr>
              <a:t>Τ</a:t>
            </a:r>
            <a:r>
              <a:rPr lang="el-GR" sz="2000" spc="-15" dirty="0">
                <a:cs typeface="Calibri"/>
              </a:rPr>
              <a:t>ο</a:t>
            </a:r>
            <a:r>
              <a:rPr lang="el-GR" sz="2000" spc="10" dirty="0">
                <a:cs typeface="Calibri"/>
              </a:rPr>
              <a:t> </a:t>
            </a:r>
            <a:r>
              <a:rPr lang="el-GR" sz="2000" spc="-15" dirty="0">
                <a:cs typeface="Calibri"/>
              </a:rPr>
              <a:t>δάνειο</a:t>
            </a:r>
            <a:r>
              <a:rPr lang="el-GR" sz="2000" spc="5" dirty="0">
                <a:cs typeface="Calibri"/>
              </a:rPr>
              <a:t> </a:t>
            </a:r>
            <a:r>
              <a:rPr lang="el-GR" sz="2000" spc="-15" dirty="0">
                <a:cs typeface="Calibri"/>
              </a:rPr>
              <a:t>θα</a:t>
            </a:r>
            <a:r>
              <a:rPr lang="el-GR" sz="2000" spc="-5" dirty="0">
                <a:cs typeface="Calibri"/>
              </a:rPr>
              <a:t> </a:t>
            </a:r>
            <a:r>
              <a:rPr lang="el-GR" sz="2000" spc="-15" dirty="0">
                <a:cs typeface="Calibri"/>
              </a:rPr>
              <a:t>πρέπ</a:t>
            </a:r>
            <a:r>
              <a:rPr lang="el-GR" sz="2000" spc="-25" dirty="0">
                <a:cs typeface="Calibri"/>
              </a:rPr>
              <a:t>ε</a:t>
            </a:r>
            <a:r>
              <a:rPr lang="el-GR" sz="2000" spc="-10" dirty="0">
                <a:cs typeface="Calibri"/>
              </a:rPr>
              <a:t>ι</a:t>
            </a:r>
            <a:r>
              <a:rPr lang="el-GR" sz="2000" spc="-5" dirty="0">
                <a:cs typeface="Calibri"/>
              </a:rPr>
              <a:t> </a:t>
            </a:r>
            <a:r>
              <a:rPr lang="el-GR" sz="2000" spc="-15" dirty="0">
                <a:cs typeface="Calibri"/>
              </a:rPr>
              <a:t>να</a:t>
            </a:r>
            <a:r>
              <a:rPr lang="el-GR" sz="2000" spc="10" dirty="0">
                <a:cs typeface="Calibri"/>
              </a:rPr>
              <a:t> </a:t>
            </a:r>
            <a:r>
              <a:rPr lang="el-GR" sz="2000" spc="-15" dirty="0">
                <a:cs typeface="Calibri"/>
              </a:rPr>
              <a:t>αποπληρ</a:t>
            </a:r>
            <a:r>
              <a:rPr lang="el-GR" sz="2000" spc="-30" dirty="0">
                <a:cs typeface="Calibri"/>
              </a:rPr>
              <a:t>ω</a:t>
            </a:r>
            <a:r>
              <a:rPr lang="el-GR" sz="2000" spc="-15" dirty="0">
                <a:cs typeface="Calibri"/>
              </a:rPr>
              <a:t>θ</a:t>
            </a:r>
            <a:r>
              <a:rPr lang="el-GR" sz="2000" spc="-20" dirty="0">
                <a:cs typeface="Calibri"/>
              </a:rPr>
              <a:t>ε</a:t>
            </a:r>
            <a:r>
              <a:rPr lang="el-GR" sz="2000" spc="-10" dirty="0">
                <a:cs typeface="Calibri"/>
              </a:rPr>
              <a:t>ί.</a:t>
            </a:r>
            <a:endParaRPr lang="el-GR" sz="2000" dirty="0">
              <a:cs typeface="Calibri"/>
            </a:endParaRPr>
          </a:p>
          <a:p>
            <a:pPr marL="213360" indent="-200660">
              <a:lnSpc>
                <a:spcPct val="100000"/>
              </a:lnSpc>
              <a:spcBef>
                <a:spcPts val="259"/>
              </a:spcBef>
              <a:buClr>
                <a:srgbClr val="D2D2D2"/>
              </a:buClr>
              <a:buFont typeface="Calibri"/>
              <a:buChar char="•"/>
              <a:tabLst>
                <a:tab pos="213995" algn="l"/>
              </a:tabLst>
            </a:pPr>
            <a:r>
              <a:rPr lang="el-GR" sz="2000" spc="-10" dirty="0">
                <a:cs typeface="Calibri"/>
              </a:rPr>
              <a:t>Ί</a:t>
            </a:r>
            <a:r>
              <a:rPr lang="el-GR" sz="2000" spc="-25" dirty="0">
                <a:cs typeface="Calibri"/>
              </a:rPr>
              <a:t>σ</a:t>
            </a:r>
            <a:r>
              <a:rPr lang="el-GR" sz="2000" spc="-15" dirty="0">
                <a:cs typeface="Calibri"/>
              </a:rPr>
              <a:t>ως</a:t>
            </a:r>
            <a:r>
              <a:rPr lang="el-GR" sz="2000" spc="-5" dirty="0">
                <a:cs typeface="Calibri"/>
              </a:rPr>
              <a:t> </a:t>
            </a:r>
            <a:r>
              <a:rPr lang="el-GR" sz="2000" spc="-15" dirty="0">
                <a:cs typeface="Calibri"/>
              </a:rPr>
              <a:t>θ</a:t>
            </a:r>
            <a:r>
              <a:rPr lang="el-GR" sz="2000" spc="-25" dirty="0">
                <a:cs typeface="Calibri"/>
              </a:rPr>
              <a:t>έ</a:t>
            </a:r>
            <a:r>
              <a:rPr lang="el-GR" sz="2000" spc="-40" dirty="0">
                <a:cs typeface="Calibri"/>
              </a:rPr>
              <a:t>λ</a:t>
            </a:r>
            <a:r>
              <a:rPr lang="el-GR" sz="2000" spc="-15" dirty="0">
                <a:cs typeface="Calibri"/>
              </a:rPr>
              <a:t>ουν</a:t>
            </a:r>
            <a:r>
              <a:rPr lang="el-GR" sz="2000" spc="-5" dirty="0">
                <a:cs typeface="Calibri"/>
              </a:rPr>
              <a:t> </a:t>
            </a:r>
            <a:r>
              <a:rPr lang="el-GR" sz="2000" spc="-20" dirty="0">
                <a:cs typeface="Calibri"/>
              </a:rPr>
              <a:t>ν</a:t>
            </a:r>
            <a:r>
              <a:rPr lang="el-GR" sz="2000" spc="-15" dirty="0">
                <a:cs typeface="Calibri"/>
              </a:rPr>
              <a:t>α</a:t>
            </a:r>
            <a:r>
              <a:rPr lang="el-GR" sz="2000" spc="5" dirty="0">
                <a:cs typeface="Calibri"/>
              </a:rPr>
              <a:t> </a:t>
            </a:r>
            <a:r>
              <a:rPr lang="el-GR" sz="2000" spc="-10" dirty="0">
                <a:cs typeface="Calibri"/>
              </a:rPr>
              <a:t>έ</a:t>
            </a:r>
            <a:r>
              <a:rPr lang="el-GR" sz="2000" spc="-45" dirty="0">
                <a:cs typeface="Calibri"/>
              </a:rPr>
              <a:t>χ</a:t>
            </a:r>
            <a:r>
              <a:rPr lang="el-GR" sz="2000" spc="-15" dirty="0">
                <a:cs typeface="Calibri"/>
              </a:rPr>
              <a:t>ουν</a:t>
            </a:r>
            <a:r>
              <a:rPr lang="el-GR" sz="2000" spc="-5" dirty="0">
                <a:cs typeface="Calibri"/>
              </a:rPr>
              <a:t> </a:t>
            </a:r>
            <a:r>
              <a:rPr lang="el-GR" sz="2000" spc="-35" dirty="0">
                <a:cs typeface="Calibri"/>
              </a:rPr>
              <a:t>λ</a:t>
            </a:r>
            <a:r>
              <a:rPr lang="el-GR" sz="2000" spc="-15" dirty="0">
                <a:cs typeface="Calibri"/>
              </a:rPr>
              <a:t>ό</a:t>
            </a:r>
            <a:r>
              <a:rPr lang="el-GR" sz="2000" spc="-5" dirty="0">
                <a:cs typeface="Calibri"/>
              </a:rPr>
              <a:t>γ</a:t>
            </a:r>
            <a:r>
              <a:rPr lang="el-GR" sz="2000" spc="-15" dirty="0">
                <a:cs typeface="Calibri"/>
              </a:rPr>
              <a:t>ο</a:t>
            </a:r>
            <a:r>
              <a:rPr lang="el-GR" sz="2000" spc="-5" dirty="0">
                <a:cs typeface="Calibri"/>
              </a:rPr>
              <a:t> </a:t>
            </a:r>
            <a:r>
              <a:rPr lang="el-GR" sz="2000" dirty="0">
                <a:cs typeface="Calibri"/>
              </a:rPr>
              <a:t>σ</a:t>
            </a:r>
            <a:r>
              <a:rPr lang="el-GR" sz="2000" spc="-15" dirty="0">
                <a:cs typeface="Calibri"/>
              </a:rPr>
              <a:t>τη</a:t>
            </a:r>
            <a:r>
              <a:rPr lang="el-GR" sz="2000" spc="-10" dirty="0">
                <a:cs typeface="Calibri"/>
              </a:rPr>
              <a:t> διοίκη</a:t>
            </a:r>
            <a:r>
              <a:rPr lang="el-GR" sz="2000" spc="-30" dirty="0">
                <a:cs typeface="Calibri"/>
              </a:rPr>
              <a:t>σ</a:t>
            </a:r>
            <a:r>
              <a:rPr lang="el-GR" sz="2000" spc="-15" dirty="0">
                <a:cs typeface="Calibri"/>
              </a:rPr>
              <a:t>η</a:t>
            </a:r>
            <a:r>
              <a:rPr lang="el-GR" sz="2000" spc="-10" dirty="0">
                <a:cs typeface="Calibri"/>
              </a:rPr>
              <a:t> της</a:t>
            </a:r>
            <a:r>
              <a:rPr lang="el-GR" sz="2000" spc="-5" dirty="0">
                <a:cs typeface="Calibri"/>
              </a:rPr>
              <a:t> </a:t>
            </a:r>
            <a:r>
              <a:rPr lang="el-GR" sz="2000" spc="-10" dirty="0">
                <a:cs typeface="Calibri"/>
              </a:rPr>
              <a:t>ε</a:t>
            </a:r>
            <a:r>
              <a:rPr lang="el-GR" sz="2000" spc="-30" dirty="0">
                <a:cs typeface="Calibri"/>
              </a:rPr>
              <a:t>πι</a:t>
            </a:r>
            <a:r>
              <a:rPr lang="el-GR" sz="2000" spc="-35" dirty="0">
                <a:cs typeface="Calibri"/>
              </a:rPr>
              <a:t>χ</a:t>
            </a:r>
            <a:r>
              <a:rPr lang="el-GR" sz="2000" spc="-10" dirty="0">
                <a:cs typeface="Calibri"/>
              </a:rPr>
              <a:t>ε</a:t>
            </a:r>
            <a:r>
              <a:rPr lang="el-GR" sz="2000" spc="-20" dirty="0">
                <a:cs typeface="Calibri"/>
              </a:rPr>
              <a:t>ί</a:t>
            </a:r>
            <a:r>
              <a:rPr lang="el-GR" sz="2000" spc="-15" dirty="0">
                <a:cs typeface="Calibri"/>
              </a:rPr>
              <a:t>ρ</a:t>
            </a:r>
            <a:r>
              <a:rPr lang="el-GR" sz="2000" spc="-25" dirty="0">
                <a:cs typeface="Calibri"/>
              </a:rPr>
              <a:t>η</a:t>
            </a:r>
            <a:r>
              <a:rPr lang="el-GR" sz="2000" spc="-15" dirty="0">
                <a:cs typeface="Calibri"/>
              </a:rPr>
              <a:t>σ</a:t>
            </a:r>
            <a:r>
              <a:rPr lang="el-GR" sz="2000" spc="-30" dirty="0">
                <a:cs typeface="Calibri"/>
              </a:rPr>
              <a:t>η</a:t>
            </a:r>
            <a:r>
              <a:rPr lang="el-GR" sz="2000" spc="-10" dirty="0">
                <a:cs typeface="Calibri"/>
              </a:rPr>
              <a:t>ς.</a:t>
            </a:r>
            <a:endParaRPr lang="el-GR" sz="2000" dirty="0">
              <a:cs typeface="Calibri"/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xmlns="" val="3571711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8382000" cy="875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2725" marR="5080">
              <a:lnSpc>
                <a:spcPct val="100000"/>
              </a:lnSpc>
              <a:spcBef>
                <a:spcPts val="105"/>
              </a:spcBef>
            </a:pPr>
            <a:r>
              <a:rPr sz="2800" dirty="0"/>
              <a:t>Χρηματοδότηση μέσω Δανεισμού</a:t>
            </a:r>
            <a:r>
              <a:rPr sz="2800" spc="-85" dirty="0"/>
              <a:t> </a:t>
            </a:r>
            <a:r>
              <a:rPr sz="2800" dirty="0"/>
              <a:t>ή  </a:t>
            </a:r>
            <a:r>
              <a:rPr sz="2800" spc="-5" dirty="0"/>
              <a:t>Έκδοσης </a:t>
            </a:r>
            <a:r>
              <a:rPr sz="2800" dirty="0"/>
              <a:t>Μετοχών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28600" y="1645185"/>
            <a:ext cx="8381999" cy="388311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12700" indent="-320040">
              <a:lnSpc>
                <a:spcPct val="10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000" b="1">
                <a:cs typeface="Calibri"/>
              </a:defRPr>
            </a:lvl1pPr>
            <a:lvl2pPr marL="640080" indent="-274320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/>
            </a:lvl2pPr>
            <a:lvl3pPr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/>
            </a:lvl3pPr>
            <a:lvl4pPr indent="-228600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/>
            </a:lvl4pPr>
            <a:lvl5pPr indent="-228600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/>
            </a:lvl5pPr>
            <a:lvl6pPr marL="2103120" indent="-228600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baseline="0"/>
            </a:lvl6pPr>
            <a:lvl7pPr marL="2377440" indent="-228600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baseline="0"/>
            </a:lvl7pPr>
            <a:lvl8pPr marL="2651760" indent="-228600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baseline="0"/>
            </a:lvl8pPr>
            <a:lvl9pPr marL="2926080" indent="-228600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baseline="0"/>
            </a:lvl9pPr>
          </a:lstStyle>
          <a:p>
            <a:r>
              <a:rPr b="0" dirty="0" err="1">
                <a:latin typeface="Calibri" pitchFamily="34" charset="0"/>
              </a:rPr>
              <a:t>Χρημ</a:t>
            </a:r>
            <a:r>
              <a:rPr b="0" dirty="0">
                <a:latin typeface="Calibri" pitchFamily="34" charset="0"/>
              </a:rPr>
              <a:t>ατοδότηση</a:t>
            </a:r>
            <a:r>
              <a:rPr lang="el-GR" b="0" dirty="0">
                <a:latin typeface="Calibri" pitchFamily="34" charset="0"/>
              </a:rPr>
              <a:t> </a:t>
            </a:r>
            <a:r>
              <a:rPr b="0" dirty="0" err="1">
                <a:latin typeface="Calibri" pitchFamily="34" charset="0"/>
              </a:rPr>
              <a:t>μέσω</a:t>
            </a:r>
            <a:r>
              <a:rPr b="0" dirty="0">
                <a:latin typeface="Calibri" pitchFamily="34" charset="0"/>
              </a:rPr>
              <a:t> δα</a:t>
            </a:r>
            <a:r>
              <a:rPr b="0" dirty="0" err="1">
                <a:latin typeface="Calibri" pitchFamily="34" charset="0"/>
              </a:rPr>
              <a:t>νεισμού</a:t>
            </a:r>
            <a:r>
              <a:rPr lang="el-GR" b="0" dirty="0">
                <a:latin typeface="Calibri" pitchFamily="34" charset="0"/>
              </a:rPr>
              <a:t>: χ</a:t>
            </a:r>
            <a:r>
              <a:rPr b="0" dirty="0" err="1">
                <a:latin typeface="Calibri" pitchFamily="34" charset="0"/>
              </a:rPr>
              <a:t>ρημ</a:t>
            </a:r>
            <a:r>
              <a:rPr b="0" dirty="0">
                <a:latin typeface="Calibri" pitchFamily="34" charset="0"/>
              </a:rPr>
              <a:t>ατοδότηση μιας νέας  επιχείρησης που περιλαμβάνει επιστροφή των  κεφαλαίων συν μια αμοιβή (τόκος για τη  χρησιμοποίηση των χρημάτων).</a:t>
            </a:r>
            <a:r>
              <a:rPr lang="el-GR" b="0" dirty="0">
                <a:latin typeface="Calibri" pitchFamily="34" charset="0"/>
              </a:rPr>
              <a:t> Εμπορικές τράπεζες, χρηματοδοτική μίσθωση (</a:t>
            </a:r>
            <a:r>
              <a:rPr lang="en-US" b="0" dirty="0">
                <a:latin typeface="Calibri" pitchFamily="34" charset="0"/>
              </a:rPr>
              <a:t>leasing)</a:t>
            </a:r>
            <a:r>
              <a:rPr lang="el-GR" b="0" dirty="0">
                <a:latin typeface="Calibri" pitchFamily="34" charset="0"/>
              </a:rPr>
              <a:t> κλπ.</a:t>
            </a:r>
            <a:endParaRPr b="0" dirty="0">
              <a:latin typeface="Calibri" pitchFamily="34" charset="0"/>
            </a:endParaRPr>
          </a:p>
          <a:p>
            <a:r>
              <a:rPr b="0" dirty="0" err="1">
                <a:latin typeface="Calibri" pitchFamily="34" charset="0"/>
              </a:rPr>
              <a:t>Χρημ</a:t>
            </a:r>
            <a:r>
              <a:rPr b="0" dirty="0">
                <a:latin typeface="Calibri" pitchFamily="34" charset="0"/>
              </a:rPr>
              <a:t>ατοδότηση μέσω έκδοσης μετοχών</a:t>
            </a:r>
            <a:r>
              <a:rPr lang="el-GR" b="0" dirty="0">
                <a:latin typeface="Calibri" pitchFamily="34" charset="0"/>
              </a:rPr>
              <a:t>: </a:t>
            </a:r>
            <a:r>
              <a:rPr b="0" dirty="0">
                <a:latin typeface="Calibri" pitchFamily="34" charset="0"/>
              </a:rPr>
              <a:t> πώληση (ανταλλαγή)  ποσοστού από τα κέρδη της εταιρίας σε αντάλλαγμα επένδυση</a:t>
            </a:r>
            <a:r>
              <a:rPr lang="el-GR" b="0" dirty="0">
                <a:latin typeface="Calibri" pitchFamily="34" charset="0"/>
              </a:rPr>
              <a:t>ς </a:t>
            </a:r>
            <a:r>
              <a:rPr b="0" dirty="0" err="1">
                <a:latin typeface="Calibri" pitchFamily="34" charset="0"/>
              </a:rPr>
              <a:t>στην</a:t>
            </a:r>
            <a:r>
              <a:rPr b="0" dirty="0">
                <a:latin typeface="Calibri" pitchFamily="34" charset="0"/>
              </a:rPr>
              <a:t>  </a:t>
            </a:r>
            <a:r>
              <a:rPr b="0" dirty="0" err="1">
                <a:latin typeface="Calibri" pitchFamily="34" charset="0"/>
              </a:rPr>
              <a:t>ετ</a:t>
            </a:r>
            <a:r>
              <a:rPr b="0" dirty="0">
                <a:latin typeface="Calibri" pitchFamily="34" charset="0"/>
              </a:rPr>
              <a:t>αιρία.</a:t>
            </a:r>
            <a:endParaRPr lang="el-GR" b="0" dirty="0">
              <a:latin typeface="Calibri" pitchFamily="34" charset="0"/>
            </a:endParaRPr>
          </a:p>
          <a:p>
            <a:r>
              <a:rPr lang="el-GR" b="0" dirty="0">
                <a:latin typeface="Calibri" pitchFamily="34" charset="0"/>
              </a:rPr>
              <a:t>Πηγές: Εμπορικές τράπεζες, πίστωση που δίνεται από τους προμηθευτές που πωλούν τα  αγαθά στην εταιρία, χρηματοδότηση μέσω πώλησης των  Απαιτήσεων ή Εισπρακτέων Λογαριασμών.</a:t>
            </a:r>
          </a:p>
          <a:p>
            <a:endParaRPr b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46569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8600" y="504111"/>
            <a:ext cx="8686800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dirty="0"/>
              <a:t>Άλλες </a:t>
            </a:r>
            <a:r>
              <a:rPr sz="2800" spc="-5" dirty="0"/>
              <a:t>Πηγές</a:t>
            </a:r>
            <a:r>
              <a:rPr sz="2800" spc="-100" dirty="0"/>
              <a:t> </a:t>
            </a:r>
            <a:r>
              <a:rPr sz="2800" dirty="0"/>
              <a:t>Δανεισμού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6572" y="1600200"/>
            <a:ext cx="8299610" cy="4064574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sz="2000" dirty="0" err="1">
                <a:latin typeface="Calibri" pitchFamily="34" charset="0"/>
                <a:cs typeface="Calibri"/>
              </a:rPr>
              <a:t>Πίστωση</a:t>
            </a:r>
            <a:endParaRPr sz="2000" dirty="0">
              <a:latin typeface="Calibri" pitchFamily="34" charset="0"/>
              <a:cs typeface="Calibri"/>
            </a:endParaRPr>
          </a:p>
          <a:p>
            <a:pPr marL="492760" marR="194310" lvl="1" indent="-34290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Ø"/>
              <a:tabLst>
                <a:tab pos="756285" algn="l"/>
                <a:tab pos="756920" algn="l"/>
              </a:tabLst>
            </a:pPr>
            <a:r>
              <a:rPr sz="2000" dirty="0">
                <a:latin typeface="Calibri" pitchFamily="34" charset="0"/>
                <a:cs typeface="Calibri"/>
              </a:rPr>
              <a:t>Πίστωση που δίνεται από τους προμηθευτές που πωλούν τα  αγαθά στην εταιρία.</a:t>
            </a:r>
          </a:p>
          <a:p>
            <a:pPr marL="12700" marR="3140075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sz="2000" dirty="0" err="1">
                <a:latin typeface="Calibri" pitchFamily="34" charset="0"/>
                <a:cs typeface="Calibri"/>
              </a:rPr>
              <a:t>Χρημ</a:t>
            </a:r>
            <a:r>
              <a:rPr sz="2000" dirty="0">
                <a:latin typeface="Calibri" pitchFamily="34" charset="0"/>
                <a:cs typeface="Calibri"/>
              </a:rPr>
              <a:t>ατοδότηση μέσω πώλησης των  Απαιτήσεων ή Εισπρακτέων Λογαριασμών</a:t>
            </a:r>
          </a:p>
          <a:p>
            <a:pPr marL="492760" lvl="1" indent="-34290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Ø"/>
              <a:tabLst>
                <a:tab pos="756285" algn="l"/>
                <a:tab pos="756920" algn="l"/>
              </a:tabLst>
            </a:pPr>
            <a:r>
              <a:rPr sz="2000" dirty="0">
                <a:latin typeface="Calibri" pitchFamily="34" charset="0"/>
                <a:cs typeface="Calibri"/>
              </a:rPr>
              <a:t>Προεξόφληση (Χρηματοδότηση) των Απαιτήσεων</a:t>
            </a:r>
          </a:p>
          <a:p>
            <a:pPr marL="492760" marR="5080" lvl="1" indent="-34290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Ø"/>
              <a:tabLst>
                <a:tab pos="756285" algn="l"/>
                <a:tab pos="756920" algn="l"/>
              </a:tabLst>
            </a:pPr>
            <a:r>
              <a:rPr sz="2000" dirty="0">
                <a:latin typeface="Calibri" pitchFamily="34" charset="0"/>
                <a:cs typeface="Calibri"/>
              </a:rPr>
              <a:t>Κάλυψη του πιστωτικού κινδύνου λόγω αδυναμίας πληρωμής  των Απαιτήσεων από τους Αγοραστές των προϊόντων</a:t>
            </a:r>
          </a:p>
          <a:p>
            <a:pPr marL="12700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sz="2000" dirty="0" err="1">
                <a:latin typeface="Calibri" pitchFamily="34" charset="0"/>
                <a:cs typeface="Calibri"/>
              </a:rPr>
              <a:t>Ενεχυροδ</a:t>
            </a:r>
            <a:r>
              <a:rPr sz="2000" dirty="0">
                <a:latin typeface="Calibri" pitchFamily="34" charset="0"/>
                <a:cs typeface="Calibri"/>
              </a:rPr>
              <a:t>ανειστές</a:t>
            </a:r>
          </a:p>
          <a:p>
            <a:pPr marL="492760" marR="604520" lvl="1" indent="-34290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Ø"/>
              <a:tabLst>
                <a:tab pos="756285" algn="l"/>
                <a:tab pos="756920" algn="l"/>
              </a:tabLst>
            </a:pPr>
            <a:r>
              <a:rPr sz="2000" dirty="0">
                <a:latin typeface="Calibri" pitchFamily="34" charset="0"/>
                <a:cs typeface="Calibri"/>
              </a:rPr>
              <a:t>Εταιρίες που δανείζουν χρήματα έναντι κεφαλαίων (κτίρια,  εξοπλισμός, χρυσαφικά κτλ.)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5975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8600" y="711465"/>
            <a:ext cx="8382000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2725" marR="5080">
              <a:lnSpc>
                <a:spcPct val="100000"/>
              </a:lnSpc>
              <a:spcBef>
                <a:spcPts val="105"/>
              </a:spcBef>
            </a:pPr>
            <a:r>
              <a:rPr sz="2800" dirty="0">
                <a:latin typeface="Calibri" pitchFamily="34" charset="0"/>
              </a:rPr>
              <a:t>Άλλες </a:t>
            </a:r>
            <a:r>
              <a:rPr sz="2800" spc="-5" dirty="0">
                <a:latin typeface="Calibri" pitchFamily="34" charset="0"/>
              </a:rPr>
              <a:t>Πηγές </a:t>
            </a:r>
            <a:r>
              <a:rPr sz="2800" dirty="0">
                <a:latin typeface="Calibri" pitchFamily="34" charset="0"/>
              </a:rPr>
              <a:t>Χρηματοδότησης </a:t>
            </a:r>
            <a:r>
              <a:rPr sz="2800" spc="-5" dirty="0">
                <a:latin typeface="Calibri" pitchFamily="34" charset="0"/>
              </a:rPr>
              <a:t>πέραν</a:t>
            </a:r>
            <a:r>
              <a:rPr sz="2800" spc="-85" dirty="0">
                <a:latin typeface="Calibri" pitchFamily="34" charset="0"/>
              </a:rPr>
              <a:t> </a:t>
            </a:r>
            <a:r>
              <a:rPr sz="2800" dirty="0">
                <a:latin typeface="Calibri" pitchFamily="34" charset="0"/>
              </a:rPr>
              <a:t>του  Δανεισμού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34620" y="1447800"/>
            <a:ext cx="8610600" cy="5058436"/>
          </a:xfrm>
          <a:prstGeom prst="rect">
            <a:avLst/>
          </a:prstGeom>
        </p:spPr>
        <p:txBody>
          <a:bodyPr vert="horz" wrap="square" lIns="0" tIns="1581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</a:pPr>
            <a:r>
              <a:rPr sz="2000" dirty="0" err="1">
                <a:latin typeface="Calibri" pitchFamily="34" charset="0"/>
                <a:cs typeface="Calibri"/>
              </a:rPr>
              <a:t>Εργ</a:t>
            </a:r>
            <a:r>
              <a:rPr sz="2000" dirty="0">
                <a:latin typeface="Calibri" pitchFamily="34" charset="0"/>
                <a:cs typeface="Calibri"/>
              </a:rPr>
              <a:t>αλεία μέσω Πώλησης ή Ανταλλαγής Μετοχών</a:t>
            </a:r>
          </a:p>
          <a:p>
            <a:pPr marL="812800" indent="-34290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Ø"/>
            </a:pPr>
            <a:r>
              <a:rPr lang="el-GR" sz="2000" dirty="0">
                <a:latin typeface="Calibri" pitchFamily="34" charset="0"/>
                <a:cs typeface="Calibri"/>
              </a:rPr>
              <a:t>Οι </a:t>
            </a:r>
            <a:r>
              <a:rPr sz="2000" dirty="0">
                <a:latin typeface="Calibri" pitchFamily="34" charset="0"/>
                <a:cs typeface="Calibri"/>
              </a:rPr>
              <a:t>επ</a:t>
            </a:r>
            <a:r>
              <a:rPr sz="2000" dirty="0" err="1">
                <a:latin typeface="Calibri" pitchFamily="34" charset="0"/>
                <a:cs typeface="Calibri"/>
              </a:rPr>
              <a:t>ενδυτές</a:t>
            </a:r>
            <a:r>
              <a:rPr lang="el-GR" sz="2000" dirty="0">
                <a:latin typeface="Calibri" pitchFamily="34" charset="0"/>
                <a:cs typeface="Calibri"/>
              </a:rPr>
              <a:t> αποκτούν</a:t>
            </a:r>
            <a:r>
              <a:rPr sz="2000" dirty="0">
                <a:latin typeface="Calibri" pitchFamily="34" charset="0"/>
                <a:cs typeface="Calibri"/>
              </a:rPr>
              <a:t> ένα μερίδιο ιδιοκτησίας</a:t>
            </a:r>
          </a:p>
          <a:p>
            <a:pPr marL="1155700" marR="87630" indent="-228600">
              <a:lnSpc>
                <a:spcPct val="10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2000" dirty="0">
                <a:latin typeface="Calibri" pitchFamily="34" charset="0"/>
                <a:cs typeface="Calibri"/>
              </a:rPr>
              <a:t>Δάνειο με εγγυήσεις αγοράς μετοχών (ο επενδυτής έχει το δικαίωμα να  αγοράσει μετοχές σε μια σταθερή τιμή σε κάποια μελλοντική ημερομηνία)</a:t>
            </a:r>
          </a:p>
          <a:p>
            <a:pPr marL="1155700" marR="811530" indent="-228600">
              <a:lnSpc>
                <a:spcPct val="10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2000" dirty="0">
                <a:latin typeface="Calibri" pitchFamily="34" charset="0"/>
                <a:cs typeface="Calibri"/>
              </a:rPr>
              <a:t>Μετατρέψιμα χρεόγραφα (είναι ακάλυπτ</a:t>
            </a:r>
            <a:r>
              <a:rPr lang="el-GR" sz="2000" dirty="0">
                <a:latin typeface="Calibri" pitchFamily="34" charset="0"/>
                <a:cs typeface="Calibri"/>
              </a:rPr>
              <a:t>α</a:t>
            </a:r>
            <a:r>
              <a:rPr sz="2000" dirty="0">
                <a:latin typeface="Calibri" pitchFamily="34" charset="0"/>
                <a:cs typeface="Calibri"/>
              </a:rPr>
              <a:t> δάνεια που μπορούν να  μετατραπούν σε μετοχές)</a:t>
            </a:r>
          </a:p>
          <a:p>
            <a:pPr marL="1155700" marR="5080" indent="-228600">
              <a:lnSpc>
                <a:spcPct val="10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2000" dirty="0">
                <a:latin typeface="Calibri" pitchFamily="34" charset="0"/>
                <a:cs typeface="Calibri"/>
              </a:rPr>
              <a:t>Προνομιούχες μετοχές (Οι προνομιούχες μετοχές έχουν προτεραιότητα  έναντι των κοινών όταν η εταιρία διανέμει μέρισμα ή σε περίπτωση  ρευστοποίησης περιουσιακών στοιχείων και συνήθως δεν έχουν δικαίωμα  ψήφου στη γενική συνέλευση της εταιρίας)</a:t>
            </a:r>
          </a:p>
          <a:p>
            <a:pPr marL="1155700" marR="163830" indent="-228600">
              <a:lnSpc>
                <a:spcPct val="10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2000" dirty="0">
                <a:latin typeface="Calibri" pitchFamily="34" charset="0"/>
                <a:cs typeface="Calibri"/>
              </a:rPr>
              <a:t>Κοινές Μετοχές (Οι μετοχές αντιπροσωπεύουν μερίδιο ιδιοκτησίας σε μια  επιχείρηση. Είναι απαιτήσεις πάνω στα</a:t>
            </a:r>
            <a:r>
              <a:rPr lang="el-GR" sz="2000" dirty="0">
                <a:latin typeface="Calibri" pitchFamily="34" charset="0"/>
                <a:cs typeface="Calibri"/>
              </a:rPr>
              <a:t> </a:t>
            </a:r>
            <a:r>
              <a:rPr sz="2000" dirty="0" err="1">
                <a:latin typeface="Calibri" pitchFamily="34" charset="0"/>
                <a:cs typeface="Calibri"/>
              </a:rPr>
              <a:t>στοιχεί</a:t>
            </a:r>
            <a:r>
              <a:rPr sz="2000" dirty="0">
                <a:latin typeface="Calibri" pitchFamily="34" charset="0"/>
                <a:cs typeface="Calibri"/>
              </a:rPr>
              <a:t>α ενεργητικού και εισοδήματος μίας επιχείρησης)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3825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2400" y="457200"/>
            <a:ext cx="8686800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2725" marR="5080">
              <a:lnSpc>
                <a:spcPct val="100000"/>
              </a:lnSpc>
              <a:spcBef>
                <a:spcPts val="105"/>
              </a:spcBef>
            </a:pPr>
            <a:r>
              <a:rPr sz="2800" dirty="0"/>
              <a:t>Χρηματοδότηση μέσω έκδοσης</a:t>
            </a:r>
            <a:r>
              <a:rPr sz="2800" spc="-80" dirty="0"/>
              <a:t> </a:t>
            </a:r>
            <a:r>
              <a:rPr sz="2800" dirty="0"/>
              <a:t>Νέων  Μετοχών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04800" y="1710063"/>
            <a:ext cx="8534400" cy="3779240"/>
          </a:xfrm>
          <a:prstGeom prst="rect">
            <a:avLst/>
          </a:prstGeom>
        </p:spPr>
        <p:txBody>
          <a:bodyPr vert="horz" wrap="square" lIns="0" tIns="161290" rIns="0" bIns="0" rtlCol="0">
            <a:spAutoFit/>
          </a:bodyPr>
          <a:lstStyle/>
          <a:p>
            <a:pPr marL="12700" indent="-342900">
              <a:lnSpc>
                <a:spcPct val="10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sz="2000" dirty="0" err="1">
                <a:latin typeface="Calibri" pitchFamily="34" charset="0"/>
                <a:cs typeface="Calibri"/>
              </a:rPr>
              <a:t>Χρημ</a:t>
            </a:r>
            <a:r>
              <a:rPr sz="2000" dirty="0">
                <a:latin typeface="Calibri" pitchFamily="34" charset="0"/>
                <a:cs typeface="Calibri"/>
              </a:rPr>
              <a:t>ατοδότηση μέσω έκδοσης νέων Μετοχών</a:t>
            </a:r>
          </a:p>
          <a:p>
            <a:pPr marL="756285" marR="5080" indent="-342900">
              <a:lnSpc>
                <a:spcPct val="10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§"/>
              <a:tabLst>
                <a:tab pos="756285" algn="l"/>
                <a:tab pos="756920" algn="l"/>
              </a:tabLst>
            </a:pPr>
            <a:r>
              <a:rPr sz="2000" dirty="0">
                <a:latin typeface="Calibri" pitchFamily="34" charset="0"/>
                <a:cs typeface="Calibri"/>
              </a:rPr>
              <a:t>Χρήματα που επενδύονται στην επιχείρηση χωρίς τη νομική  υποχρέωση για τους επιχειρηματίες να ξεπληρώσουν το  κύριο ποσό ή να πληρώσει κάποιο τόκο</a:t>
            </a:r>
          </a:p>
          <a:p>
            <a:pPr marL="756285" indent="-342900">
              <a:lnSpc>
                <a:spcPct val="10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§"/>
              <a:tabLst>
                <a:tab pos="756285" algn="l"/>
                <a:tab pos="756920" algn="l"/>
              </a:tabLst>
            </a:pPr>
            <a:r>
              <a:rPr sz="2000" dirty="0">
                <a:latin typeface="Calibri" pitchFamily="34" charset="0"/>
                <a:cs typeface="Calibri"/>
              </a:rPr>
              <a:t>Δύο Τύποι: Δημόσια Προσφορά Μετοχών ή Ιδιωτικές</a:t>
            </a:r>
          </a:p>
          <a:p>
            <a:pPr marL="756285" indent="-342900">
              <a:lnSpc>
                <a:spcPct val="10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</a:pPr>
            <a:r>
              <a:rPr sz="2000" dirty="0">
                <a:latin typeface="Calibri" pitchFamily="34" charset="0"/>
                <a:cs typeface="Calibri"/>
              </a:rPr>
              <a:t>τοποθετήσεις σε νέες μετοχές</a:t>
            </a:r>
          </a:p>
          <a:p>
            <a:pPr marL="12700" indent="-342900">
              <a:lnSpc>
                <a:spcPct val="10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sz="2000" dirty="0" err="1">
                <a:latin typeface="Calibri" pitchFamily="34" charset="0"/>
                <a:cs typeface="Calibri"/>
              </a:rPr>
              <a:t>Δημόσιες</a:t>
            </a:r>
            <a:r>
              <a:rPr sz="2000" dirty="0">
                <a:latin typeface="Calibri" pitchFamily="34" charset="0"/>
                <a:cs typeface="Calibri"/>
              </a:rPr>
              <a:t> Προσφορές</a:t>
            </a:r>
          </a:p>
          <a:p>
            <a:pPr marL="756285" marR="349885" indent="-342900">
              <a:lnSpc>
                <a:spcPct val="10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§"/>
              <a:tabLst>
                <a:tab pos="756285" algn="l"/>
                <a:tab pos="756920" algn="l"/>
                <a:tab pos="6539230" algn="l"/>
              </a:tabLst>
            </a:pPr>
            <a:r>
              <a:rPr sz="2000" dirty="0">
                <a:latin typeface="Calibri" pitchFamily="34" charset="0"/>
                <a:cs typeface="Calibri"/>
              </a:rPr>
              <a:t>αναφέρεται στην επιλογή μιας εταιρίας</a:t>
            </a:r>
            <a:r>
              <a:rPr lang="el-GR" sz="2000" dirty="0">
                <a:latin typeface="Calibri" pitchFamily="34" charset="0"/>
                <a:cs typeface="Calibri"/>
              </a:rPr>
              <a:t> </a:t>
            </a:r>
            <a:r>
              <a:rPr sz="2000" dirty="0" err="1">
                <a:latin typeface="Calibri" pitchFamily="34" charset="0"/>
                <a:cs typeface="Calibri"/>
              </a:rPr>
              <a:t>γι</a:t>
            </a:r>
            <a:r>
              <a:rPr sz="2000" dirty="0">
                <a:latin typeface="Calibri" pitchFamily="34" charset="0"/>
                <a:cs typeface="Calibri"/>
              </a:rPr>
              <a:t>α αύξηση του  μετοχικού κεφαλαίου της μέσω πώλησης τίτλων μετοχών  σε χρηματιστήρια</a:t>
            </a:r>
            <a:endParaRPr lang="el-GR" sz="2000" dirty="0">
              <a:latin typeface="Calibri" pitchFamily="34" charset="0"/>
              <a:cs typeface="Calibri"/>
            </a:endParaRPr>
          </a:p>
          <a:p>
            <a:pPr marL="756285" marR="349885" indent="-342900">
              <a:lnSpc>
                <a:spcPct val="10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§"/>
              <a:tabLst>
                <a:tab pos="756285" algn="l"/>
                <a:tab pos="756920" algn="l"/>
                <a:tab pos="6539230" algn="l"/>
              </a:tabLst>
            </a:pPr>
            <a:r>
              <a:rPr sz="2000" dirty="0">
                <a:latin typeface="Calibri" pitchFamily="34" charset="0"/>
                <a:cs typeface="Calibri"/>
              </a:rPr>
              <a:t>Initial Public Offerings (IPOs): Πώληση νέων Μετοχών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2936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8458200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411220" algn="l"/>
              </a:tabLst>
            </a:pPr>
            <a:r>
              <a:rPr sz="2800" dirty="0" err="1"/>
              <a:t>Χρημ</a:t>
            </a:r>
            <a:r>
              <a:rPr sz="2800" dirty="0"/>
              <a:t>ατοδότηση</a:t>
            </a:r>
            <a:r>
              <a:rPr lang="el-GR" sz="2800" dirty="0"/>
              <a:t> </a:t>
            </a:r>
            <a:r>
              <a:rPr sz="2800" dirty="0" err="1"/>
              <a:t>μέσω</a:t>
            </a:r>
            <a:r>
              <a:rPr sz="2800" spc="-70" dirty="0"/>
              <a:t> </a:t>
            </a:r>
            <a:r>
              <a:rPr sz="2800" dirty="0"/>
              <a:t>Δανεισμού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5800" y="1820007"/>
            <a:ext cx="3606831" cy="2388474"/>
          </a:xfrm>
          <a:prstGeom prst="rect">
            <a:avLst/>
          </a:prstGeom>
        </p:spPr>
        <p:txBody>
          <a:bodyPr vert="horz" wrap="square" lIns="0" tIns="1809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25"/>
              </a:spcBef>
            </a:pPr>
            <a:r>
              <a:rPr sz="2000" b="1" i="1" dirty="0">
                <a:solidFill>
                  <a:srgbClr val="0E5E7B"/>
                </a:solidFill>
                <a:latin typeface="Calibri" panose="020F0502020204030204" pitchFamily="34" charset="0"/>
                <a:cs typeface="Century Gothic"/>
              </a:rPr>
              <a:t>Πλεονεκτήματα</a:t>
            </a:r>
            <a:endParaRPr sz="2000" dirty="0">
              <a:latin typeface="Calibri" panose="020F0502020204030204" pitchFamily="34" charset="0"/>
              <a:cs typeface="Century Gothic"/>
            </a:endParaRPr>
          </a:p>
          <a:p>
            <a:pPr marL="12700" indent="-342900"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sz="2000" dirty="0" err="1">
                <a:latin typeface="Calibri" pitchFamily="34" charset="0"/>
                <a:cs typeface="Calibri"/>
              </a:rPr>
              <a:t>Μέγεθος</a:t>
            </a:r>
            <a:r>
              <a:rPr sz="2000" dirty="0">
                <a:latin typeface="Calibri" pitchFamily="34" charset="0"/>
                <a:cs typeface="Calibri"/>
              </a:rPr>
              <a:t> του ποσού</a:t>
            </a:r>
          </a:p>
          <a:p>
            <a:pPr marL="12700" indent="-342900"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sz="2000" dirty="0" err="1">
                <a:latin typeface="Calibri" pitchFamily="34" charset="0"/>
                <a:cs typeface="Calibri"/>
              </a:rPr>
              <a:t>Ρευστότητ</a:t>
            </a:r>
            <a:r>
              <a:rPr sz="2000" dirty="0">
                <a:latin typeface="Calibri" pitchFamily="34" charset="0"/>
                <a:cs typeface="Calibri"/>
              </a:rPr>
              <a:t>α</a:t>
            </a:r>
          </a:p>
          <a:p>
            <a:pPr marL="12700" marR="5080" indent="-342900"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sz="2000" dirty="0" err="1">
                <a:latin typeface="Calibri" pitchFamily="34" charset="0"/>
                <a:cs typeface="Calibri"/>
              </a:rPr>
              <a:t>Αύξηση</a:t>
            </a:r>
            <a:r>
              <a:rPr sz="2000" dirty="0">
                <a:latin typeface="Calibri" pitchFamily="34" charset="0"/>
                <a:cs typeface="Calibri"/>
              </a:rPr>
              <a:t> της παρούσας  αξίας της εταιρίας</a:t>
            </a:r>
          </a:p>
          <a:p>
            <a:pPr marL="12700" indent="-342900"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sz="2000" dirty="0" err="1">
                <a:latin typeface="Calibri" pitchFamily="34" charset="0"/>
                <a:cs typeface="Calibri"/>
              </a:rPr>
              <a:t>Αύξηση</a:t>
            </a:r>
            <a:r>
              <a:rPr sz="2000" dirty="0">
                <a:latin typeface="Calibri" pitchFamily="34" charset="0"/>
                <a:cs typeface="Calibri"/>
              </a:rPr>
              <a:t> Φήμης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990434" y="1820006"/>
            <a:ext cx="3696366" cy="2388474"/>
          </a:xfrm>
          <a:prstGeom prst="rect">
            <a:avLst/>
          </a:prstGeom>
        </p:spPr>
        <p:txBody>
          <a:bodyPr vert="horz" wrap="square" lIns="0" tIns="1809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25"/>
              </a:spcBef>
            </a:pPr>
            <a:r>
              <a:rPr sz="2000" b="1" i="1" dirty="0">
                <a:solidFill>
                  <a:srgbClr val="0E5E7B"/>
                </a:solidFill>
                <a:latin typeface="Century Gothic"/>
                <a:cs typeface="Century Gothic"/>
              </a:rPr>
              <a:t>Μειονεκτήματα</a:t>
            </a:r>
            <a:endParaRPr sz="2000" dirty="0">
              <a:latin typeface="Century Gothic"/>
              <a:cs typeface="Century Gothic"/>
            </a:endParaRPr>
          </a:p>
          <a:p>
            <a:pPr marL="12700" indent="-342900">
              <a:lnSpc>
                <a:spcPct val="10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sz="2000" dirty="0" err="1">
                <a:latin typeface="Calibri" pitchFamily="34" charset="0"/>
                <a:cs typeface="Calibri"/>
              </a:rPr>
              <a:t>Κόστος</a:t>
            </a:r>
            <a:endParaRPr sz="2000" dirty="0">
              <a:latin typeface="Calibri" pitchFamily="34" charset="0"/>
              <a:cs typeface="Calibri"/>
            </a:endParaRPr>
          </a:p>
          <a:p>
            <a:pPr marL="12700" indent="-342900">
              <a:lnSpc>
                <a:spcPct val="10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sz="2000" dirty="0" err="1">
                <a:latin typeface="Calibri" pitchFamily="34" charset="0"/>
                <a:cs typeface="Calibri"/>
              </a:rPr>
              <a:t>Κοινο</a:t>
            </a:r>
            <a:r>
              <a:rPr sz="2000" dirty="0">
                <a:latin typeface="Calibri" pitchFamily="34" charset="0"/>
                <a:cs typeface="Calibri"/>
              </a:rPr>
              <a:t>ποίηση</a:t>
            </a:r>
            <a:r>
              <a:rPr lang="el-GR" sz="2000" dirty="0">
                <a:latin typeface="Calibri" pitchFamily="34" charset="0"/>
                <a:cs typeface="Calibri"/>
              </a:rPr>
              <a:t> </a:t>
            </a:r>
            <a:r>
              <a:rPr sz="2000" dirty="0" err="1">
                <a:latin typeface="Calibri" pitchFamily="34" charset="0"/>
                <a:cs typeface="Calibri"/>
              </a:rPr>
              <a:t>οικονομικών</a:t>
            </a:r>
            <a:r>
              <a:rPr sz="2000" dirty="0">
                <a:latin typeface="Calibri" pitchFamily="34" charset="0"/>
                <a:cs typeface="Calibri"/>
              </a:rPr>
              <a:t> στοιχείων</a:t>
            </a:r>
          </a:p>
          <a:p>
            <a:pPr marL="12700" indent="-342900">
              <a:lnSpc>
                <a:spcPct val="10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sz="2000" dirty="0">
                <a:latin typeface="Calibri" pitchFamily="34" charset="0"/>
                <a:cs typeface="Calibri"/>
              </a:rPr>
              <a:t>Απα</a:t>
            </a:r>
            <a:r>
              <a:rPr sz="2000" dirty="0" err="1">
                <a:latin typeface="Calibri" pitchFamily="34" charset="0"/>
                <a:cs typeface="Calibri"/>
              </a:rPr>
              <a:t>ιτήσεις</a:t>
            </a:r>
            <a:endParaRPr sz="2000" dirty="0">
              <a:latin typeface="Calibri" pitchFamily="34" charset="0"/>
              <a:cs typeface="Calibri"/>
            </a:endParaRPr>
          </a:p>
          <a:p>
            <a:pPr marL="12700" indent="-342900">
              <a:lnSpc>
                <a:spcPct val="10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</a:pPr>
            <a:r>
              <a:rPr sz="2000" dirty="0" err="1">
                <a:latin typeface="Calibri" pitchFamily="34" charset="0"/>
                <a:cs typeface="Calibri"/>
              </a:rPr>
              <a:t>Πίεση</a:t>
            </a:r>
            <a:r>
              <a:rPr sz="2000" dirty="0">
                <a:latin typeface="Calibri" pitchFamily="34" charset="0"/>
                <a:cs typeface="Calibri"/>
              </a:rPr>
              <a:t> από </a:t>
            </a:r>
            <a:r>
              <a:rPr sz="2000" dirty="0" err="1">
                <a:latin typeface="Calibri" pitchFamily="34" charset="0"/>
                <a:cs typeface="Calibri"/>
              </a:rPr>
              <a:t>τους</a:t>
            </a:r>
            <a:r>
              <a:rPr lang="el-GR" sz="2000" dirty="0">
                <a:latin typeface="Calibri" pitchFamily="34" charset="0"/>
                <a:cs typeface="Calibri"/>
              </a:rPr>
              <a:t> </a:t>
            </a:r>
            <a:r>
              <a:rPr sz="2000" dirty="0" err="1">
                <a:latin typeface="Calibri" pitchFamily="34" charset="0"/>
                <a:cs typeface="Calibri"/>
              </a:rPr>
              <a:t>μετόχους</a:t>
            </a:r>
            <a:endParaRPr sz="2000" dirty="0">
              <a:latin typeface="Calibri" pitchFamily="34" charset="0"/>
              <a:cs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l-GR" smtClean="0"/>
              <a:t>Ευάγγελος Σιώκας Αναπληρωτής Καθηγητής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EB7F41A-2E03-4BDD-949B-B1838DB893B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73842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2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2545</TotalTime>
  <Words>1274</Words>
  <Application>Microsoft Office PowerPoint</Application>
  <PresentationFormat>Προβολή στην οθόνη (4:3)</PresentationFormat>
  <Paragraphs>235</Paragraphs>
  <Slides>21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2" baseType="lpstr">
      <vt:lpstr>Median</vt:lpstr>
      <vt:lpstr>Καινοτομία και Επιχειρηματικότητα</vt:lpstr>
      <vt:lpstr>Πηγές Χρηματοδότησης</vt:lpstr>
      <vt:lpstr>Στάδια χρηματοδότησης</vt:lpstr>
      <vt:lpstr>Κεφάλαιο σποράς – seed capital</vt:lpstr>
      <vt:lpstr>Χρηματοδότηση μέσω Δανεισμού ή  Έκδοσης Μετοχών</vt:lpstr>
      <vt:lpstr>Άλλες Πηγές Δανεισμού</vt:lpstr>
      <vt:lpstr>Άλλες Πηγές Χρηματοδότησης πέραν του  Δανεισμού</vt:lpstr>
      <vt:lpstr>Χρηματοδότηση μέσω έκδοσης Νέων  Μετοχών</vt:lpstr>
      <vt:lpstr>Χρηματοδότηση μέσω Δανεισμού</vt:lpstr>
      <vt:lpstr>Επενδυτικά κεφάλαια υψηλού κινδύνου</vt:lpstr>
      <vt:lpstr>Επενδυτικά κεφάλαια</vt:lpstr>
      <vt:lpstr>Τύποι επενδυτικών κεφαλαίων</vt:lpstr>
      <vt:lpstr>  Χαρακτηριστικά Εταιριών Κεφαλαίου Επιχειρηματικού  Κινδύνου  </vt:lpstr>
      <vt:lpstr>Όροι συμφωνίας για επένδυση</vt:lpstr>
      <vt:lpstr>Λόγοι απόρριψης</vt:lpstr>
      <vt:lpstr>Παράγοντες για Επένδυση από Εταιρίες  Επενδύσεων</vt:lpstr>
      <vt:lpstr>Διαδικασία Αξιολόγησης από Εταιρίες  Επενδύσεων</vt:lpstr>
      <vt:lpstr>Επιχειρηματικοί άγγελοι</vt:lpstr>
      <vt:lpstr>Διαφορές μεταξύ Αγγέλων Επενδυτών και VCs</vt:lpstr>
      <vt:lpstr>Σύγκριση μορφών χρηματοδότησης</vt:lpstr>
      <vt:lpstr>Crowdfunding - «χρηµατοδότηση από το πλήθος»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Καινοτομία και Επιχειρηματικότητα</dc:title>
  <dc:creator>User1</dc:creator>
  <cp:lastModifiedBy>user</cp:lastModifiedBy>
  <cp:revision>148</cp:revision>
  <cp:lastPrinted>2018-01-08T14:40:56Z</cp:lastPrinted>
  <dcterms:created xsi:type="dcterms:W3CDTF">2017-09-27T08:01:11Z</dcterms:created>
  <dcterms:modified xsi:type="dcterms:W3CDTF">2025-05-20T19:37:30Z</dcterms:modified>
</cp:coreProperties>
</file>