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13"/>
  </p:notesMasterIdLst>
  <p:sldIdLst>
    <p:sldId id="256" r:id="rId2"/>
    <p:sldId id="321" r:id="rId3"/>
    <p:sldId id="326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49" autoAdjust="0"/>
  </p:normalViewPr>
  <p:slideViewPr>
    <p:cSldViewPr>
      <p:cViewPr varScale="1">
        <p:scale>
          <a:sx n="90" d="100"/>
          <a:sy n="90" d="100"/>
        </p:scale>
        <p:origin x="22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E0F7A9-F8D7-4642-B306-74B140AF2F6F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F9DE42-154C-4434-B09E-F806436E47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16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F9DE42-154C-4434-B09E-F806436E478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7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/>
              <a:t>Ευάγγελος Σιώκας ΠΑΠΕΛ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cs typeface="Calibri"/>
              </a:rPr>
              <a:t>Σ</a:t>
            </a:r>
            <a:r>
              <a:rPr lang="el-GR" spc="-30" dirty="0">
                <a:cs typeface="Calibri"/>
              </a:rPr>
              <a:t>χ</a:t>
            </a:r>
            <a:r>
              <a:rPr lang="el-GR" spc="-40" dirty="0">
                <a:cs typeface="Calibri"/>
              </a:rPr>
              <a:t>έ</a:t>
            </a:r>
            <a:r>
              <a:rPr lang="el-GR" dirty="0">
                <a:cs typeface="Calibri"/>
              </a:rPr>
              <a:t>διο</a:t>
            </a:r>
            <a:r>
              <a:rPr lang="el-GR" spc="-10" dirty="0">
                <a:cs typeface="Calibri"/>
              </a:rPr>
              <a:t> </a:t>
            </a:r>
            <a:r>
              <a:rPr lang="el-GR" dirty="0">
                <a:cs typeface="Calibri"/>
              </a:rPr>
              <a:t>Λ</a:t>
            </a:r>
            <a:r>
              <a:rPr lang="el-GR" spc="-5" dirty="0">
                <a:cs typeface="Calibri"/>
              </a:rPr>
              <a:t>ε</a:t>
            </a:r>
            <a:r>
              <a:rPr lang="el-GR" spc="-35" dirty="0">
                <a:cs typeface="Calibri"/>
              </a:rPr>
              <a:t>ι</a:t>
            </a:r>
            <a:r>
              <a:rPr lang="el-GR" spc="-30" dirty="0">
                <a:cs typeface="Calibri"/>
              </a:rPr>
              <a:t>τ</a:t>
            </a:r>
            <a:r>
              <a:rPr lang="el-GR" spc="-5" dirty="0">
                <a:cs typeface="Calibri"/>
              </a:rPr>
              <a:t>ου</a:t>
            </a:r>
            <a:r>
              <a:rPr lang="el-GR" spc="-10" dirty="0">
                <a:cs typeface="Calibri"/>
              </a:rPr>
              <a:t>ρ</a:t>
            </a:r>
            <a:r>
              <a:rPr lang="el-GR" spc="-5" dirty="0">
                <a:cs typeface="Calibri"/>
              </a:rPr>
              <a:t>γ</a:t>
            </a:r>
            <a:r>
              <a:rPr lang="el-GR" dirty="0">
                <a:cs typeface="Calibri"/>
              </a:rPr>
              <a:t>ί</a:t>
            </a:r>
            <a:r>
              <a:rPr lang="el-GR" spc="-5" dirty="0">
                <a:cs typeface="Calibri"/>
              </a:rPr>
              <a:t>α</a:t>
            </a:r>
            <a:r>
              <a:rPr lang="el-GR" dirty="0">
                <a:cs typeface="Calibri"/>
              </a:rPr>
              <a:t>ς</a:t>
            </a:r>
            <a:r>
              <a:rPr lang="el-GR" spc="15" dirty="0">
                <a:cs typeface="Calibri"/>
              </a:rPr>
              <a:t> </a:t>
            </a:r>
            <a:r>
              <a:rPr lang="el-GR" dirty="0">
                <a:cs typeface="Calibri"/>
              </a:rPr>
              <a:t>(</a:t>
            </a:r>
            <a:r>
              <a:rPr lang="el-GR" spc="-5" dirty="0" err="1">
                <a:cs typeface="Calibri"/>
              </a:rPr>
              <a:t>O</a:t>
            </a:r>
            <a:r>
              <a:rPr lang="el-GR" dirty="0" err="1">
                <a:cs typeface="Calibri"/>
              </a:rPr>
              <a:t>pe</a:t>
            </a:r>
            <a:r>
              <a:rPr lang="el-GR" spc="-50" dirty="0" err="1">
                <a:cs typeface="Calibri"/>
              </a:rPr>
              <a:t>r</a:t>
            </a:r>
            <a:r>
              <a:rPr lang="el-GR" spc="-25" dirty="0" err="1">
                <a:cs typeface="Calibri"/>
              </a:rPr>
              <a:t>a</a:t>
            </a:r>
            <a:r>
              <a:rPr lang="el-GR" dirty="0" err="1">
                <a:cs typeface="Calibri"/>
              </a:rPr>
              <a:t>ti</a:t>
            </a:r>
            <a:r>
              <a:rPr lang="el-GR" spc="-5" dirty="0" err="1">
                <a:cs typeface="Calibri"/>
              </a:rPr>
              <a:t>o</a:t>
            </a:r>
            <a:r>
              <a:rPr lang="el-GR" dirty="0" err="1">
                <a:cs typeface="Calibri"/>
              </a:rPr>
              <a:t>nal</a:t>
            </a:r>
            <a:r>
              <a:rPr lang="el-GR" spc="-15" dirty="0">
                <a:cs typeface="Calibri"/>
              </a:rPr>
              <a:t> </a:t>
            </a:r>
            <a:r>
              <a:rPr lang="el-GR" spc="-5" dirty="0" err="1">
                <a:cs typeface="Calibri"/>
              </a:rPr>
              <a:t>P</a:t>
            </a:r>
            <a:r>
              <a:rPr lang="el-GR" dirty="0" err="1">
                <a:cs typeface="Calibri"/>
              </a:rPr>
              <a:t>lan</a:t>
            </a:r>
            <a:r>
              <a:rPr lang="el-GR" dirty="0">
                <a:cs typeface="Calibri"/>
              </a:rPr>
              <a:t>)</a:t>
            </a:r>
            <a:r>
              <a:rPr lang="el-GR" dirty="0"/>
              <a:t>.</a:t>
            </a:r>
          </a:p>
          <a:p>
            <a:endParaRPr lang="el-GR" dirty="0"/>
          </a:p>
          <a:p>
            <a:r>
              <a:rPr lang="el-GR" dirty="0"/>
              <a:t>Ευάγγελος </a:t>
            </a:r>
            <a:r>
              <a:rPr lang="el-GR" dirty="0" err="1"/>
              <a:t>Σιώκας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Επιχειρηματικότητα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/>
              <a:t>Ευάγγελος </a:t>
            </a:r>
            <a:r>
              <a:rPr lang="el-GR" dirty="0" err="1"/>
              <a:t>Σιώκας</a:t>
            </a:r>
            <a:r>
              <a:rPr lang="el-GR" dirty="0"/>
              <a:t>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1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Operational Plan - Managing Your Accounts Payable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9600" y="16002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Απαιτείται παρακολούθηση των υποχρεώσεων τουλάχιστον ανά μήνα.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  <p:graphicFrame>
        <p:nvGraphicFramePr>
          <p:cNvPr id="11" name="Πίνακας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4508"/>
              </p:ext>
            </p:extLst>
          </p:nvPr>
        </p:nvGraphicFramePr>
        <p:xfrm>
          <a:off x="762000" y="2133600"/>
          <a:ext cx="7295515" cy="1076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2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50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24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Current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Over</a:t>
                      </a:r>
                      <a:r>
                        <a:rPr lang="en-US" sz="1200" spc="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90</a:t>
                      </a:r>
                      <a:r>
                        <a:rPr lang="en-US" sz="1200" spc="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Acc</a:t>
                      </a:r>
                      <a:r>
                        <a:rPr lang="en-US" sz="1200" spc="-5" dirty="0">
                          <a:effectLst/>
                        </a:rPr>
                        <a:t>ou</a:t>
                      </a:r>
                      <a:r>
                        <a:rPr lang="en-US" sz="1200" spc="5" dirty="0">
                          <a:effectLst/>
                        </a:rPr>
                        <a:t>n</a:t>
                      </a:r>
                      <a:r>
                        <a:rPr lang="en-US" sz="1200" dirty="0">
                          <a:effectLst/>
                        </a:rPr>
                        <a:t>ts Pa</a:t>
                      </a:r>
                      <a:r>
                        <a:rPr lang="en-US" sz="1200" spc="-5" dirty="0">
                          <a:effectLst/>
                        </a:rPr>
                        <a:t>ya</a:t>
                      </a:r>
                      <a:r>
                        <a:rPr lang="en-US" sz="1200" dirty="0">
                          <a:effectLst/>
                        </a:rPr>
                        <a:t>ble Aging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762000" y="3426216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700"/>
              </a:spcBef>
              <a:buClr>
                <a:srgbClr val="DD8047"/>
              </a:buClr>
              <a:buSzPct val="60000"/>
            </a:pPr>
            <a:r>
              <a:rPr lang="el-GR" sz="2000" dirty="0">
                <a:solidFill>
                  <a:prstClr val="black"/>
                </a:solidFill>
              </a:rPr>
              <a:t>Πιστωτική πολιτική προμηθευτών.</a:t>
            </a:r>
          </a:p>
        </p:txBody>
      </p:sp>
    </p:spTree>
    <p:extLst>
      <p:ext uri="{BB962C8B-B14F-4D97-AF65-F5344CB8AC3E}">
        <p14:creationId xmlns:p14="http://schemas.microsoft.com/office/powerpoint/2010/main" val="38973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Διοίκηση και οργάνωση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04800" y="1524000"/>
            <a:ext cx="8461248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Ποιος θα διοικεί σε καθημερινή βάση;</a:t>
            </a:r>
          </a:p>
          <a:p>
            <a:pPr marL="0" indent="0">
              <a:buNone/>
            </a:pPr>
            <a:r>
              <a:rPr lang="el-GR" sz="2000" dirty="0"/>
              <a:t>Ποια η εμπειρία του και οι δεξιότητές του;</a:t>
            </a:r>
          </a:p>
          <a:p>
            <a:pPr marL="0" indent="0">
              <a:buNone/>
            </a:pPr>
            <a:r>
              <a:rPr lang="el-GR" sz="2000" dirty="0"/>
              <a:t>Πώς εξασφαλίζεται η συνέχεια στη διοίκηση αν το στέλεχος αποχωρήσει;</a:t>
            </a:r>
          </a:p>
          <a:p>
            <a:pPr marL="0" indent="0">
              <a:buNone/>
            </a:pPr>
            <a:r>
              <a:rPr lang="el-GR" sz="2000" dirty="0"/>
              <a:t>Οργανόγραμμα (για &gt;10 απασχολούμενους)</a:t>
            </a:r>
            <a:r>
              <a:rPr lang="en-US" sz="2000" dirty="0"/>
              <a:t> </a:t>
            </a:r>
            <a:endParaRPr lang="el-GR" sz="2000" dirty="0"/>
          </a:p>
          <a:p>
            <a:pPr marL="0" indent="0">
              <a:buNone/>
            </a:pPr>
            <a:r>
              <a:rPr lang="el-GR" sz="2000" b="1" dirty="0"/>
              <a:t>Επαγγελματική και Συμβουλευτική υποστήριξη:</a:t>
            </a:r>
          </a:p>
          <a:p>
            <a:pPr lvl="1"/>
            <a:r>
              <a:rPr lang="en-US" sz="1800" dirty="0"/>
              <a:t>Board of directors</a:t>
            </a:r>
            <a:endParaRPr lang="el-GR" sz="1800" dirty="0"/>
          </a:p>
          <a:p>
            <a:pPr lvl="1"/>
            <a:r>
              <a:rPr lang="en-US" sz="1800" dirty="0"/>
              <a:t>Management advisory board</a:t>
            </a:r>
            <a:endParaRPr lang="el-GR" sz="1800" dirty="0"/>
          </a:p>
          <a:p>
            <a:pPr lvl="1"/>
            <a:r>
              <a:rPr lang="el-GR" sz="1800" dirty="0"/>
              <a:t>Δικηγόρος</a:t>
            </a:r>
          </a:p>
          <a:p>
            <a:pPr lvl="1"/>
            <a:r>
              <a:rPr lang="el-GR" sz="1800" dirty="0"/>
              <a:t>Λογιστής</a:t>
            </a:r>
          </a:p>
          <a:p>
            <a:pPr lvl="1"/>
            <a:r>
              <a:rPr lang="el-GR" sz="1800" dirty="0"/>
              <a:t>Ασφαλιστικός σύμβουλος</a:t>
            </a:r>
          </a:p>
          <a:p>
            <a:pPr lvl="1"/>
            <a:r>
              <a:rPr lang="el-GR" sz="1800" dirty="0"/>
              <a:t>Τραπεζικός σύμβουλος</a:t>
            </a:r>
          </a:p>
          <a:p>
            <a:pPr lvl="1"/>
            <a:r>
              <a:rPr lang="el-GR" sz="1800" dirty="0"/>
              <a:t>Σύμβουλοι</a:t>
            </a:r>
          </a:p>
          <a:p>
            <a:pPr lvl="1"/>
            <a:r>
              <a:rPr lang="el-GR" sz="1800" dirty="0"/>
              <a:t>Μέντορες</a:t>
            </a:r>
          </a:p>
          <a:p>
            <a:endParaRPr lang="el-GR" sz="200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9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55600" indent="-342900">
              <a:lnSpc>
                <a:spcPct val="100000"/>
              </a:lnSpc>
              <a:spcBef>
                <a:spcPts val="285"/>
              </a:spcBef>
              <a:tabLst>
                <a:tab pos="355600" algn="l"/>
              </a:tabLst>
            </a:pPr>
            <a:r>
              <a:rPr lang="el-GR" sz="2800" b="1" dirty="0"/>
              <a:t>Σχέδιο Λειτουργίας - </a:t>
            </a:r>
            <a:r>
              <a:rPr lang="en-US" sz="2800" b="1" dirty="0"/>
              <a:t>Operational Plan</a:t>
            </a:r>
            <a:endParaRPr lang="el-GR" sz="2800" dirty="0">
              <a:cs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l-GR" sz="2000" dirty="0"/>
              <a:t>Παραγωγή</a:t>
            </a:r>
          </a:p>
          <a:p>
            <a:pPr lvl="0"/>
            <a:r>
              <a:rPr lang="el-GR" sz="2000" dirty="0"/>
              <a:t>Έλεγχος ποιότητας</a:t>
            </a:r>
          </a:p>
          <a:p>
            <a:pPr lvl="0"/>
            <a:r>
              <a:rPr lang="el-GR" sz="2000" dirty="0"/>
              <a:t>Τόπος εγκατάστασης</a:t>
            </a:r>
            <a:r>
              <a:rPr lang="en-US" sz="2000" dirty="0"/>
              <a:t> </a:t>
            </a:r>
            <a:endParaRPr lang="el-GR" sz="2000" dirty="0"/>
          </a:p>
          <a:p>
            <a:pPr lvl="0"/>
            <a:r>
              <a:rPr lang="el-GR" sz="2000" dirty="0"/>
              <a:t>Νομικό περιβάλλον</a:t>
            </a:r>
          </a:p>
          <a:p>
            <a:pPr lvl="0"/>
            <a:r>
              <a:rPr lang="el-GR" sz="2000" dirty="0"/>
              <a:t>Προσωπικό</a:t>
            </a:r>
          </a:p>
          <a:p>
            <a:pPr lvl="0"/>
            <a:r>
              <a:rPr lang="el-GR" sz="2000" dirty="0"/>
              <a:t>Αποθέματα</a:t>
            </a:r>
            <a:r>
              <a:rPr lang="en-US" sz="2000" dirty="0"/>
              <a:t> </a:t>
            </a:r>
            <a:endParaRPr lang="el-GR" sz="2000" dirty="0"/>
          </a:p>
          <a:p>
            <a:pPr lvl="0"/>
            <a:r>
              <a:rPr lang="el-GR" sz="2000" dirty="0"/>
              <a:t>Προμηθευτές</a:t>
            </a:r>
          </a:p>
          <a:p>
            <a:pPr lvl="0"/>
            <a:r>
              <a:rPr lang="el-GR" sz="2000" dirty="0"/>
              <a:t>Πιστωτική πολιτική</a:t>
            </a:r>
          </a:p>
          <a:p>
            <a:endParaRPr lang="el-GR" sz="20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2000" dirty="0"/>
              <a:t>=&gt; Κατανόηση της καθημερινής λειτουργίας της επιχείρησης</a:t>
            </a:r>
          </a:p>
        </p:txBody>
      </p:sp>
    </p:spTree>
    <p:extLst>
      <p:ext uri="{BB962C8B-B14F-4D97-AF65-F5344CB8AC3E}">
        <p14:creationId xmlns:p14="http://schemas.microsoft.com/office/powerpoint/2010/main" val="960845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Σχέδιο Λειτουργίας - </a:t>
            </a:r>
            <a:r>
              <a:rPr lang="en-US" sz="2800" b="1" dirty="0"/>
              <a:t>Operational Plan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576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000" dirty="0"/>
              <a:t>Πώς παράγονται τα προϊόντα σας, πώς παρέχονται οι υπηρεσίες σας;</a:t>
            </a:r>
          </a:p>
          <a:p>
            <a:pPr lvl="1"/>
            <a:r>
              <a:rPr lang="el-GR" sz="2000" dirty="0"/>
              <a:t>Τεχνικές παραγωγής</a:t>
            </a:r>
          </a:p>
          <a:p>
            <a:pPr lvl="1"/>
            <a:r>
              <a:rPr lang="el-GR" sz="2000" dirty="0"/>
              <a:t>Εξοπλισμός</a:t>
            </a:r>
          </a:p>
          <a:p>
            <a:pPr lvl="1"/>
            <a:r>
              <a:rPr lang="el-GR" sz="2000" dirty="0"/>
              <a:t>Κόστος</a:t>
            </a:r>
          </a:p>
          <a:p>
            <a:pPr marL="45720" indent="0">
              <a:buNone/>
            </a:pPr>
            <a:r>
              <a:rPr lang="el-GR" sz="2000" dirty="0"/>
              <a:t>Πώς εξασφαλίζεται η συνέπεια και σταθερότητα </a:t>
            </a:r>
          </a:p>
          <a:p>
            <a:pPr lvl="1"/>
            <a:r>
              <a:rPr lang="el-GR" sz="2000" dirty="0"/>
              <a:t>Διαδικασίες ελέγχου ποιότητας</a:t>
            </a:r>
          </a:p>
          <a:p>
            <a:pPr lvl="1"/>
            <a:r>
              <a:rPr lang="el-GR" sz="2000" dirty="0"/>
              <a:t>Διαδικασίες εξυπηρέτησης πελατών</a:t>
            </a:r>
          </a:p>
          <a:p>
            <a:pPr marL="0" indent="0">
              <a:buNone/>
            </a:pPr>
            <a:r>
              <a:rPr lang="el-GR" sz="2000" dirty="0"/>
              <a:t>Πού θα εγκατασταθεί η επιχείρηση;</a:t>
            </a:r>
          </a:p>
          <a:p>
            <a:pPr lvl="1"/>
            <a:r>
              <a:rPr lang="el-GR" sz="2000" dirty="0"/>
              <a:t>Περιοχή</a:t>
            </a:r>
          </a:p>
          <a:p>
            <a:pPr lvl="1"/>
            <a:r>
              <a:rPr lang="el-GR" sz="2000" dirty="0"/>
              <a:t>Περιορισμοί</a:t>
            </a:r>
          </a:p>
          <a:p>
            <a:pPr lvl="1"/>
            <a:r>
              <a:rPr lang="el-GR" sz="2000" dirty="0"/>
              <a:t>Μέγεθος και είδος εγκατάστασης</a:t>
            </a:r>
          </a:p>
          <a:p>
            <a:pPr lvl="1"/>
            <a:r>
              <a:rPr lang="el-GR" sz="2000" dirty="0"/>
              <a:t>Πρόσβαση</a:t>
            </a:r>
          </a:p>
          <a:p>
            <a:pPr lvl="1"/>
            <a:r>
              <a:rPr lang="el-GR" sz="2000" dirty="0"/>
              <a:t>Κόστος (ενοίκιο, παροχές, συντήρηση, ασφάλιση)</a:t>
            </a:r>
          </a:p>
          <a:p>
            <a:pPr lvl="1"/>
            <a:endParaRPr lang="el-GR" sz="2000" dirty="0"/>
          </a:p>
          <a:p>
            <a:endParaRPr lang="el-GR" sz="200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572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200" dirty="0"/>
              <a:t>Ποιο είναι το νομικό περιβάλλον στο οποίο θα λειτουργήσει η επιχείρηση, περιορισμοί, διαχείριση.</a:t>
            </a:r>
            <a:endParaRPr lang="el-GR" dirty="0"/>
          </a:p>
          <a:p>
            <a:pPr lvl="1"/>
            <a:r>
              <a:rPr lang="el-GR" sz="2000" dirty="0"/>
              <a:t>Άδειες</a:t>
            </a:r>
          </a:p>
          <a:p>
            <a:pPr lvl="1"/>
            <a:r>
              <a:rPr lang="el-GR" sz="2000" dirty="0"/>
              <a:t>Ζητήματα υγιεινής και ασφάλειας</a:t>
            </a:r>
          </a:p>
          <a:p>
            <a:pPr lvl="1"/>
            <a:r>
              <a:rPr lang="el-GR" sz="2000" dirty="0"/>
              <a:t>Απαιτούμενες ασφαλιστικές καλύψεις και κόστος</a:t>
            </a:r>
          </a:p>
          <a:p>
            <a:pPr lvl="1"/>
            <a:r>
              <a:rPr lang="el-GR" sz="2000" dirty="0"/>
              <a:t>Θέματα κατοχύρωσης διανοητικής ιδιοκτησίας</a:t>
            </a:r>
          </a:p>
          <a:p>
            <a:pPr lvl="1"/>
            <a:r>
              <a:rPr lang="el-GR" sz="2000" dirty="0"/>
              <a:t>Ειδικά νομικά ζητήματα που αφορούν στη δραστηριότητά σας</a:t>
            </a:r>
          </a:p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26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Ανθρώπινο δυναμικό</a:t>
            </a:r>
          </a:p>
          <a:p>
            <a:pPr lvl="1"/>
            <a:r>
              <a:rPr lang="el-GR" sz="2000" dirty="0"/>
              <a:t>Ειδικότητα</a:t>
            </a:r>
          </a:p>
          <a:p>
            <a:pPr lvl="1"/>
            <a:r>
              <a:rPr lang="el-GR" sz="2000" dirty="0"/>
              <a:t>Αριθμός</a:t>
            </a:r>
          </a:p>
          <a:p>
            <a:pPr lvl="1"/>
            <a:r>
              <a:rPr lang="el-GR" sz="2000" dirty="0"/>
              <a:t>Σχέσεις εργασίας</a:t>
            </a:r>
          </a:p>
          <a:p>
            <a:pPr lvl="1"/>
            <a:r>
              <a:rPr lang="el-GR" sz="2000" dirty="0"/>
              <a:t>Περιγραφές θέσεων εργασίας</a:t>
            </a:r>
          </a:p>
          <a:p>
            <a:pPr lvl="1"/>
            <a:r>
              <a:rPr lang="el-GR" sz="2000" dirty="0"/>
              <a:t>Πηγές εύρεσης προσωπικού</a:t>
            </a:r>
          </a:p>
          <a:p>
            <a:pPr lvl="1"/>
            <a:r>
              <a:rPr lang="el-GR" sz="2000" dirty="0"/>
              <a:t>Μέθοδοι επιμόρφωσης/εκπαίδευσης</a:t>
            </a:r>
            <a:endParaRPr lang="en-US" sz="2000" dirty="0"/>
          </a:p>
          <a:p>
            <a:pPr lvl="1"/>
            <a:r>
              <a:rPr lang="el-GR" sz="2000" dirty="0"/>
              <a:t>Ρόλοι</a:t>
            </a:r>
          </a:p>
          <a:p>
            <a:pPr lvl="1"/>
            <a:r>
              <a:rPr lang="el-GR" sz="2000" dirty="0"/>
              <a:t>Πολιτική αμοιβών</a:t>
            </a:r>
          </a:p>
          <a:p>
            <a:endParaRPr lang="el-GR" sz="200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93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Η δραστηριότητά σας απαιτεί αποθέματα;</a:t>
            </a:r>
          </a:p>
          <a:p>
            <a:pPr lvl="1"/>
            <a:r>
              <a:rPr lang="el-GR" sz="2000" dirty="0"/>
              <a:t>Είδος αποθεμάτων</a:t>
            </a:r>
          </a:p>
          <a:p>
            <a:pPr lvl="1"/>
            <a:r>
              <a:rPr lang="el-GR" sz="2000" dirty="0"/>
              <a:t>Τι ύψους επένδυση απαιτείται;</a:t>
            </a:r>
          </a:p>
          <a:p>
            <a:pPr lvl="1"/>
            <a:r>
              <a:rPr lang="el-GR" sz="2000" dirty="0"/>
              <a:t>Κύκλος εργασιών αποθεμάτων σε σχέση με το Μ.Ο. του κλάδου</a:t>
            </a:r>
          </a:p>
          <a:p>
            <a:pPr lvl="1"/>
            <a:r>
              <a:rPr lang="el-GR" sz="2000" dirty="0"/>
              <a:t>Εποχικότητα</a:t>
            </a:r>
          </a:p>
          <a:p>
            <a:pPr lvl="1"/>
            <a:r>
              <a:rPr lang="el-GR" sz="2000" dirty="0"/>
              <a:t>Περίοδος </a:t>
            </a:r>
            <a:r>
              <a:rPr lang="el-GR" sz="2000" dirty="0" err="1"/>
              <a:t>αναπαραγγελίας</a:t>
            </a:r>
            <a:endParaRPr lang="el-GR" sz="2000" dirty="0"/>
          </a:p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983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Βασικοί προμηθευτές</a:t>
            </a:r>
          </a:p>
          <a:p>
            <a:pPr lvl="1"/>
            <a:r>
              <a:rPr lang="el-GR" sz="2000" dirty="0"/>
              <a:t>Ονόματα, διευθύνσεις</a:t>
            </a:r>
          </a:p>
          <a:p>
            <a:pPr lvl="1"/>
            <a:r>
              <a:rPr lang="el-GR" sz="2000" dirty="0"/>
              <a:t>Είδος και ύψος προμήθειας</a:t>
            </a:r>
          </a:p>
          <a:p>
            <a:pPr lvl="1"/>
            <a:r>
              <a:rPr lang="el-GR" sz="2000" dirty="0"/>
              <a:t>Πολιτική πίστωσης και παράδοσης προμηθειών</a:t>
            </a:r>
          </a:p>
          <a:p>
            <a:pPr lvl="1"/>
            <a:r>
              <a:rPr lang="el-GR" sz="2000" dirty="0"/>
              <a:t>Αξιοπιστία</a:t>
            </a:r>
          </a:p>
          <a:p>
            <a:pPr lvl="1"/>
            <a:r>
              <a:rPr lang="el-GR" sz="2000" dirty="0"/>
              <a:t>Προμηθευτές ασφαλείας (</a:t>
            </a:r>
            <a:r>
              <a:rPr lang="en-US" sz="2000" dirty="0"/>
              <a:t>backup)</a:t>
            </a:r>
          </a:p>
          <a:p>
            <a:pPr lvl="1"/>
            <a:r>
              <a:rPr lang="el-GR" sz="2000" dirty="0"/>
              <a:t>Κόστος προμηθειών (σταθερό ή μεταβαλλόμενο;)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617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Θα πουλάτε με πίστωση;</a:t>
            </a:r>
            <a:endParaRPr lang="en-US" sz="2000" dirty="0"/>
          </a:p>
          <a:p>
            <a:pPr lvl="1"/>
            <a:r>
              <a:rPr lang="el-GR" sz="2000" dirty="0"/>
              <a:t>Είναι αναγκαίο; Το εφαρμόζουν οι ανταγωνιστές; </a:t>
            </a:r>
          </a:p>
          <a:p>
            <a:pPr lvl="1"/>
            <a:r>
              <a:rPr lang="el-GR" sz="2000" dirty="0"/>
              <a:t>Με ποιο κριτήριο παρέχετε πίστωση;</a:t>
            </a:r>
          </a:p>
          <a:p>
            <a:pPr lvl="1"/>
            <a:r>
              <a:rPr lang="el-GR" sz="2000" dirty="0"/>
              <a:t>Έλεγχος αξιοπιστίας</a:t>
            </a:r>
          </a:p>
          <a:p>
            <a:pPr lvl="1"/>
            <a:r>
              <a:rPr lang="el-GR" sz="2000" dirty="0"/>
              <a:t>Όροι πίστωσης</a:t>
            </a:r>
          </a:p>
          <a:p>
            <a:pPr lvl="1"/>
            <a:r>
              <a:rPr lang="el-GR" sz="2000" dirty="0"/>
              <a:t>Πώς συνδέεται η πιστωτική πολιτική με την τιμολόγηση</a:t>
            </a:r>
          </a:p>
          <a:p>
            <a:endParaRPr lang="el-GR" sz="200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7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solidFill>
                  <a:srgbClr val="775F55"/>
                </a:solidFill>
              </a:rPr>
              <a:t>Σχέδιο Λειτουργίας - </a:t>
            </a:r>
            <a:r>
              <a:rPr lang="en-US" sz="2800" b="1" dirty="0">
                <a:solidFill>
                  <a:srgbClr val="775F55"/>
                </a:solidFill>
              </a:rPr>
              <a:t>Operational Plan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Απαιτείται παρακολούθηση των απαιτήσεων τουλάχιστον ανά μήνα.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n-US" sz="2000" dirty="0"/>
          </a:p>
          <a:p>
            <a:pPr marL="45720" indent="0">
              <a:buNone/>
            </a:pPr>
            <a:r>
              <a:rPr lang="el-GR" sz="2000" dirty="0"/>
              <a:t>Πώς θα αντιμετωπίσετε τις καθυστερήσεις πληρωμών;</a:t>
            </a:r>
          </a:p>
          <a:p>
            <a:pPr lvl="1"/>
            <a:r>
              <a:rPr lang="el-GR" sz="2000" dirty="0"/>
              <a:t>Τηλεφωνική επικοινωνία</a:t>
            </a:r>
          </a:p>
          <a:p>
            <a:pPr lvl="1"/>
            <a:r>
              <a:rPr lang="el-GR" sz="2000" dirty="0"/>
              <a:t>Γραπτή επικοινωνία</a:t>
            </a:r>
          </a:p>
          <a:p>
            <a:pPr lvl="1"/>
            <a:r>
              <a:rPr lang="el-GR" sz="2000" dirty="0"/>
              <a:t>Νομική συνδρομή</a:t>
            </a:r>
          </a:p>
          <a:p>
            <a:endParaRPr lang="el-GR" sz="200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Ευάγγελος Σιώκας ΠΑΠΕΛ</a:t>
            </a:r>
            <a:endParaRPr lang="en-US" dirty="0"/>
          </a:p>
        </p:txBody>
      </p:sp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743254"/>
              </p:ext>
            </p:extLst>
          </p:nvPr>
        </p:nvGraphicFramePr>
        <p:xfrm>
          <a:off x="685800" y="2438400"/>
          <a:ext cx="7474649" cy="9140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6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63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56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6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99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Current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990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90</a:t>
                      </a:r>
                      <a:r>
                        <a:rPr lang="en-US" sz="1200" spc="3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Over</a:t>
                      </a:r>
                      <a:r>
                        <a:rPr lang="en-US" sz="1200" spc="2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90</a:t>
                      </a:r>
                      <a:r>
                        <a:rPr lang="en-US" sz="1200" spc="5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Da</a:t>
                      </a:r>
                      <a:r>
                        <a:rPr lang="en-US" sz="1200" spc="-5">
                          <a:effectLst/>
                        </a:rPr>
                        <a:t>y</a:t>
                      </a:r>
                      <a:r>
                        <a:rPr lang="en-US" sz="1200">
                          <a:effectLst/>
                        </a:rPr>
                        <a:t>s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746">
                <a:tc>
                  <a:txBody>
                    <a:bodyPr/>
                    <a:lstStyle/>
                    <a:p>
                      <a:pPr algn="ctr">
                        <a:lnSpc>
                          <a:spcPts val="5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</a:endParaRPr>
                    </a:p>
                    <a:p>
                      <a:pPr marL="4635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Acc</a:t>
                      </a:r>
                      <a:r>
                        <a:rPr lang="en-US" sz="1200" spc="-5" dirty="0">
                          <a:effectLst/>
                        </a:rPr>
                        <a:t>ou</a:t>
                      </a:r>
                      <a:r>
                        <a:rPr lang="en-US" sz="1200" spc="5" dirty="0">
                          <a:effectLst/>
                        </a:rPr>
                        <a:t>n</a:t>
                      </a:r>
                      <a:r>
                        <a:rPr lang="en-US" sz="1200" dirty="0">
                          <a:effectLst/>
                        </a:rPr>
                        <a:t>ts Receivable</a:t>
                      </a:r>
                      <a:r>
                        <a:rPr lang="en-US" sz="1200" spc="3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</a:t>
                      </a:r>
                      <a:r>
                        <a:rPr lang="en-US" sz="1200" spc="-10" dirty="0">
                          <a:effectLst/>
                        </a:rPr>
                        <a:t>g</a:t>
                      </a:r>
                      <a:r>
                        <a:rPr lang="en-US" sz="1200" dirty="0">
                          <a:effectLst/>
                        </a:rPr>
                        <a:t>ing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6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535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</TotalTime>
  <Words>464</Words>
  <Application>Microsoft Office PowerPoint</Application>
  <PresentationFormat>Προβολή στην οθόνη (4:3)</PresentationFormat>
  <Paragraphs>164</Paragraphs>
  <Slides>11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Tw Cen MT</vt:lpstr>
      <vt:lpstr>Wingdings</vt:lpstr>
      <vt:lpstr>Wingdings 2</vt:lpstr>
      <vt:lpstr>Median</vt:lpstr>
      <vt:lpstr>Επιχειρηματικότητα</vt:lpstr>
      <vt:lpstr>Σχέδιο Λειτουργίας - Operational Plan</vt:lpstr>
      <vt:lpstr>Σχέδιο Λειτουργίας - Operational Plan</vt:lpstr>
      <vt:lpstr>Σχέδιο Λειτουργίας - Operational Plan</vt:lpstr>
      <vt:lpstr>Σχέδιο Λειτουργίας - Operational Plan</vt:lpstr>
      <vt:lpstr>Σχέδιο Λειτουργίας - Operational Plan</vt:lpstr>
      <vt:lpstr>Σχέδιο Λειτουργίας - Operational Plan</vt:lpstr>
      <vt:lpstr>Σχέδιο Λειτουργίας - Operational Plan</vt:lpstr>
      <vt:lpstr>Σχέδιο Λειτουργίας - Operational Plan</vt:lpstr>
      <vt:lpstr>Operational Plan - Managing Your Accounts Payable</vt:lpstr>
      <vt:lpstr>Διοίκηση και οργάνωση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Καινοτομία και Επιχειρηματικότητα</dc:title>
  <dc:creator>User1</dc:creator>
  <cp:lastModifiedBy>ΒΑΣΙΛΙΚΗ ΚΡΕΜΑΣΤΙΩΤΗ</cp:lastModifiedBy>
  <cp:revision>124</cp:revision>
  <cp:lastPrinted>2018-01-08T13:52:23Z</cp:lastPrinted>
  <dcterms:created xsi:type="dcterms:W3CDTF">2017-09-27T08:01:11Z</dcterms:created>
  <dcterms:modified xsi:type="dcterms:W3CDTF">2026-05-19T06:35:14Z</dcterms:modified>
</cp:coreProperties>
</file>