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37"/>
  </p:notesMasterIdLst>
  <p:handoutMasterIdLst>
    <p:handoutMasterId r:id="rId38"/>
  </p:handoutMasterIdLst>
  <p:sldIdLst>
    <p:sldId id="273" r:id="rId3"/>
    <p:sldId id="258" r:id="rId4"/>
    <p:sldId id="302" r:id="rId5"/>
    <p:sldId id="305" r:id="rId6"/>
    <p:sldId id="301" r:id="rId7"/>
    <p:sldId id="304" r:id="rId8"/>
    <p:sldId id="307" r:id="rId9"/>
    <p:sldId id="309" r:id="rId10"/>
    <p:sldId id="310" r:id="rId11"/>
    <p:sldId id="275" r:id="rId12"/>
    <p:sldId id="277" r:id="rId13"/>
    <p:sldId id="306" r:id="rId14"/>
    <p:sldId id="278" r:id="rId15"/>
    <p:sldId id="279" r:id="rId16"/>
    <p:sldId id="280" r:id="rId17"/>
    <p:sldId id="281" r:id="rId18"/>
    <p:sldId id="282" r:id="rId19"/>
    <p:sldId id="283" r:id="rId20"/>
    <p:sldId id="284" r:id="rId21"/>
    <p:sldId id="285" r:id="rId22"/>
    <p:sldId id="287" r:id="rId23"/>
    <p:sldId id="288" r:id="rId24"/>
    <p:sldId id="289" r:id="rId25"/>
    <p:sldId id="290" r:id="rId26"/>
    <p:sldId id="291" r:id="rId27"/>
    <p:sldId id="292" r:id="rId28"/>
    <p:sldId id="293" r:id="rId29"/>
    <p:sldId id="294" r:id="rId30"/>
    <p:sldId id="295" r:id="rId31"/>
    <p:sldId id="296" r:id="rId32"/>
    <p:sldId id="298" r:id="rId33"/>
    <p:sldId id="299" r:id="rId34"/>
    <p:sldId id="300" r:id="rId35"/>
    <p:sldId id="308"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84236" autoAdjust="0"/>
  </p:normalViewPr>
  <p:slideViewPr>
    <p:cSldViewPr>
      <p:cViewPr varScale="1">
        <p:scale>
          <a:sx n="93" d="100"/>
          <a:sy n="93" d="100"/>
        </p:scale>
        <p:origin x="2118" y="84"/>
      </p:cViewPr>
      <p:guideLst>
        <p:guide orient="horz" pos="2160"/>
        <p:guide pos="2880"/>
      </p:guideLst>
    </p:cSldViewPr>
  </p:slideViewPr>
  <p:notesTextViewPr>
    <p:cViewPr>
      <p:scale>
        <a:sx n="1" d="1"/>
        <a:sy n="1" d="1"/>
      </p:scale>
      <p:origin x="0" y="0"/>
    </p:cViewPr>
  </p:notesTextViewPr>
  <p:notesViewPr>
    <p:cSldViewPr>
      <p:cViewPr varScale="1">
        <p:scale>
          <a:sx n="67" d="100"/>
          <a:sy n="67" d="100"/>
        </p:scale>
        <p:origin x="-3168" y="-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Nils\Standard\_Patentprojekte\EPA%20M&#252;nchen\Giovanna\Teaching%20Kit\New%20TK\Grafik%20Patents%20not%20effectiv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50"/>
      <c:rAngAx val="0"/>
    </c:view3D>
    <c:floor>
      <c:thickness val="0"/>
    </c:floor>
    <c:sideWall>
      <c:thickness val="0"/>
    </c:sideWall>
    <c:backWall>
      <c:thickness val="0"/>
    </c:backWall>
    <c:plotArea>
      <c:layout/>
      <c:pie3DChart>
        <c:varyColors val="1"/>
        <c:ser>
          <c:idx val="0"/>
          <c:order val="0"/>
          <c:explosion val="25"/>
          <c:dPt>
            <c:idx val="0"/>
            <c:bubble3D val="0"/>
            <c:spPr>
              <a:solidFill>
                <a:schemeClr val="accent1"/>
              </a:solidFill>
            </c:spPr>
            <c:extLst>
              <c:ext xmlns:c16="http://schemas.microsoft.com/office/drawing/2014/chart" uri="{C3380CC4-5D6E-409C-BE32-E72D297353CC}">
                <c16:uniqueId val="{00000001-855B-43FF-97F4-A9D7F46C14B6}"/>
              </c:ext>
            </c:extLst>
          </c:dPt>
          <c:dPt>
            <c:idx val="1"/>
            <c:bubble3D val="0"/>
            <c:spPr>
              <a:solidFill>
                <a:schemeClr val="tx2"/>
              </a:solidFill>
            </c:spPr>
            <c:extLst>
              <c:ext xmlns:c16="http://schemas.microsoft.com/office/drawing/2014/chart" uri="{C3380CC4-5D6E-409C-BE32-E72D297353CC}">
                <c16:uniqueId val="{00000003-855B-43FF-97F4-A9D7F46C14B6}"/>
              </c:ext>
            </c:extLst>
          </c:dPt>
          <c:dLbls>
            <c:delete val="1"/>
          </c:dLbls>
          <c:cat>
            <c:strRef>
              <c:f>Tabelle1!$A$5:$A$6</c:f>
              <c:strCache>
                <c:ptCount val="2"/>
                <c:pt idx="0">
                  <c:v>Protected inventions</c:v>
                </c:pt>
                <c:pt idx="1">
                  <c:v>Free to use</c:v>
                </c:pt>
              </c:strCache>
            </c:strRef>
          </c:cat>
          <c:val>
            <c:numRef>
              <c:f>Tabelle1!$B$5:$B$6</c:f>
              <c:numCache>
                <c:formatCode>0%</c:formatCode>
                <c:ptCount val="2"/>
                <c:pt idx="0">
                  <c:v>0.1</c:v>
                </c:pt>
                <c:pt idx="1">
                  <c:v>0.9</c:v>
                </c:pt>
              </c:numCache>
            </c:numRef>
          </c:val>
          <c:extLst>
            <c:ext xmlns:c16="http://schemas.microsoft.com/office/drawing/2014/chart" uri="{C3380CC4-5D6E-409C-BE32-E72D297353CC}">
              <c16:uniqueId val="{00000004-855B-43FF-97F4-A9D7F46C14B6}"/>
            </c:ext>
          </c:extLst>
        </c:ser>
        <c:dLbls>
          <c:showLegendKey val="0"/>
          <c:showVal val="0"/>
          <c:showCatName val="1"/>
          <c:showSerName val="0"/>
          <c:showPercent val="0"/>
          <c:showBubbleSize val="0"/>
          <c:showLeaderLines val="1"/>
        </c:dLbls>
      </c:pie3DChart>
    </c:plotArea>
    <c:plotVisOnly val="1"/>
    <c:dispBlanksAs val="zero"/>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l-G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8811935-55F7-49B0-94FF-7FC888045AC7}" type="datetimeFigureOut">
              <a:rPr lang="el-GR" smtClean="0"/>
              <a:pPr/>
              <a:t>19/5/2026</a:t>
            </a:fld>
            <a:endParaRPr lang="el-G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l-GR"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5D1CE3A-B4AB-4C19-A0FC-C75FD846A557}" type="slidenum">
              <a:rPr lang="el-GR" smtClean="0"/>
              <a:pPr/>
              <a:t>‹#›</a:t>
            </a:fld>
            <a:endParaRPr lang="el-GR"/>
          </a:p>
        </p:txBody>
      </p:sp>
    </p:spTree>
    <p:extLst>
      <p:ext uri="{BB962C8B-B14F-4D97-AF65-F5344CB8AC3E}">
        <p14:creationId xmlns:p14="http://schemas.microsoft.com/office/powerpoint/2010/main" val="20745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A225D96-4F8B-4DA3-A461-CCF53ED19173}" type="datetimeFigureOut">
              <a:rPr lang="en-US" smtClean="0"/>
              <a:pPr/>
              <a:t>5/19/2026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D284E88-61CB-40AB-9CA5-29916286DEF3}" type="slidenum">
              <a:rPr lang="en-US" smtClean="0"/>
              <a:pPr/>
              <a:t>‹#›</a:t>
            </a:fld>
            <a:endParaRPr lang="en-US"/>
          </a:p>
        </p:txBody>
      </p:sp>
    </p:spTree>
    <p:extLst>
      <p:ext uri="{BB962C8B-B14F-4D97-AF65-F5344CB8AC3E}">
        <p14:creationId xmlns:p14="http://schemas.microsoft.com/office/powerpoint/2010/main" val="362290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284E88-61CB-40AB-9CA5-29916286DEF3}" type="slidenum">
              <a:rPr lang="en-US" smtClean="0"/>
              <a:pPr/>
              <a:t>1</a:t>
            </a:fld>
            <a:endParaRPr lang="en-US"/>
          </a:p>
        </p:txBody>
      </p:sp>
    </p:spTree>
    <p:extLst>
      <p:ext uri="{BB962C8B-B14F-4D97-AF65-F5344CB8AC3E}">
        <p14:creationId xmlns:p14="http://schemas.microsoft.com/office/powerpoint/2010/main" val="2748595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izenplatzhalter 2"/>
          <p:cNvSpPr>
            <a:spLocks noGrp="1"/>
          </p:cNvSpPr>
          <p:nvPr>
            <p:ph type="body" idx="1"/>
          </p:nvPr>
        </p:nvSpPr>
        <p:spPr/>
        <p:txBody>
          <a:bodyPr/>
          <a:lstStyle/>
          <a:p>
            <a:endParaRPr lang="en-US" altLang="en-US"/>
          </a:p>
        </p:txBody>
      </p:sp>
      <p:sp>
        <p:nvSpPr>
          <p:cNvPr id="20483"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E4ABBA03-743C-4B0D-9C0E-41B7D6FB3638}" type="slidenum">
              <a:rPr lang="de-DE" altLang="en-US"/>
              <a:pPr/>
              <a:t>10</a:t>
            </a:fld>
            <a:endParaRPr lang="de-DE"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izenplatzhalter 2"/>
          <p:cNvSpPr>
            <a:spLocks noGrp="1"/>
          </p:cNvSpPr>
          <p:nvPr>
            <p:ph type="body" idx="1"/>
          </p:nvPr>
        </p:nvSpPr>
        <p:spPr/>
        <p:txBody>
          <a:bodyPr/>
          <a:lstStyle/>
          <a:p>
            <a:pPr>
              <a:lnSpc>
                <a:spcPct val="90000"/>
              </a:lnSpc>
            </a:pPr>
            <a:endParaRPr lang="en-US" altLang="en-US" dirty="0"/>
          </a:p>
        </p:txBody>
      </p:sp>
      <p:sp>
        <p:nvSpPr>
          <p:cNvPr id="24579"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50F97C3C-FD4C-43FB-8780-7865584A91CB}" type="slidenum">
              <a:rPr lang="de-DE" altLang="en-US"/>
              <a:pPr/>
              <a:t>11</a:t>
            </a:fld>
            <a:endParaRPr lang="de-DE"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831" eaLnBrk="0" hangingPunct="0">
              <a:defRPr sz="1200">
                <a:solidFill>
                  <a:schemeClr val="tx1"/>
                </a:solidFill>
                <a:latin typeface="Arial" pitchFamily="34" charset="0"/>
              </a:defRPr>
            </a:lvl1pPr>
            <a:lvl2pPr marL="751972" indent="-289220" defTabSz="907831" eaLnBrk="0" hangingPunct="0">
              <a:defRPr sz="1200">
                <a:solidFill>
                  <a:schemeClr val="tx1"/>
                </a:solidFill>
                <a:latin typeface="Arial" pitchFamily="34" charset="0"/>
              </a:defRPr>
            </a:lvl2pPr>
            <a:lvl3pPr marL="1156881" indent="-231376" defTabSz="907831" eaLnBrk="0" hangingPunct="0">
              <a:defRPr sz="1200">
                <a:solidFill>
                  <a:schemeClr val="tx1"/>
                </a:solidFill>
                <a:latin typeface="Arial" pitchFamily="34" charset="0"/>
              </a:defRPr>
            </a:lvl3pPr>
            <a:lvl4pPr marL="1619632" indent="-231376" defTabSz="907831" eaLnBrk="0" hangingPunct="0">
              <a:defRPr sz="1200">
                <a:solidFill>
                  <a:schemeClr val="tx1"/>
                </a:solidFill>
                <a:latin typeface="Arial" pitchFamily="34" charset="0"/>
              </a:defRPr>
            </a:lvl4pPr>
            <a:lvl5pPr marL="2082385" indent="-231376" defTabSz="907831" eaLnBrk="0" hangingPunct="0">
              <a:defRPr sz="1200">
                <a:solidFill>
                  <a:schemeClr val="tx1"/>
                </a:solidFill>
                <a:latin typeface="Arial" pitchFamily="34" charset="0"/>
              </a:defRPr>
            </a:lvl5pPr>
            <a:lvl6pPr marL="2545137" indent="-231376" defTabSz="907831" eaLnBrk="0" fontAlgn="base" hangingPunct="0">
              <a:spcBef>
                <a:spcPct val="0"/>
              </a:spcBef>
              <a:spcAft>
                <a:spcPct val="0"/>
              </a:spcAft>
              <a:defRPr sz="1200">
                <a:solidFill>
                  <a:schemeClr val="tx1"/>
                </a:solidFill>
                <a:latin typeface="Arial" pitchFamily="34" charset="0"/>
              </a:defRPr>
            </a:lvl6pPr>
            <a:lvl7pPr marL="3007889" indent="-231376" defTabSz="907831" eaLnBrk="0" fontAlgn="base" hangingPunct="0">
              <a:spcBef>
                <a:spcPct val="0"/>
              </a:spcBef>
              <a:spcAft>
                <a:spcPct val="0"/>
              </a:spcAft>
              <a:defRPr sz="1200">
                <a:solidFill>
                  <a:schemeClr val="tx1"/>
                </a:solidFill>
                <a:latin typeface="Arial" pitchFamily="34" charset="0"/>
              </a:defRPr>
            </a:lvl7pPr>
            <a:lvl8pPr marL="3470642" indent="-231376" defTabSz="907831" eaLnBrk="0" fontAlgn="base" hangingPunct="0">
              <a:spcBef>
                <a:spcPct val="0"/>
              </a:spcBef>
              <a:spcAft>
                <a:spcPct val="0"/>
              </a:spcAft>
              <a:defRPr sz="1200">
                <a:solidFill>
                  <a:schemeClr val="tx1"/>
                </a:solidFill>
                <a:latin typeface="Arial" pitchFamily="34" charset="0"/>
              </a:defRPr>
            </a:lvl8pPr>
            <a:lvl9pPr marL="3933394" indent="-231376" defTabSz="907831" eaLnBrk="0" fontAlgn="base" hangingPunct="0">
              <a:spcBef>
                <a:spcPct val="0"/>
              </a:spcBef>
              <a:spcAft>
                <a:spcPct val="0"/>
              </a:spcAft>
              <a:defRPr sz="1200">
                <a:solidFill>
                  <a:schemeClr val="tx1"/>
                </a:solidFill>
                <a:latin typeface="Arial" pitchFamily="34" charset="0"/>
              </a:defRPr>
            </a:lvl9pPr>
          </a:lstStyle>
          <a:p>
            <a:fld id="{421CBD41-D04D-4131-BB15-5B6CA4C2FB4A}" type="slidenum">
              <a:rPr lang="de-AT" altLang="en-US" sz="1000">
                <a:solidFill>
                  <a:prstClr val="black"/>
                </a:solidFill>
                <a:latin typeface="Times New Roman" pitchFamily="18" charset="0"/>
              </a:rPr>
              <a:pPr/>
              <a:t>12</a:t>
            </a:fld>
            <a:endParaRPr lang="de-AT" altLang="en-US" sz="1000">
              <a:solidFill>
                <a:prstClr val="black"/>
              </a:solidFill>
              <a:latin typeface="Times New Roman" pitchFamily="18" charset="0"/>
            </a:endParaRPr>
          </a:p>
        </p:txBody>
      </p:sp>
      <p:sp>
        <p:nvSpPr>
          <p:cNvPr id="243715" name="Rectangle 2"/>
          <p:cNvSpPr>
            <a:spLocks noGrp="1" noRot="1" noChangeAspect="1" noChangeArrowheads="1" noTextEdit="1"/>
          </p:cNvSpPr>
          <p:nvPr>
            <p:ph type="sldImg"/>
          </p:nvPr>
        </p:nvSpPr>
        <p:spPr>
          <a:xfrm>
            <a:off x="1181100" y="696913"/>
            <a:ext cx="4648200" cy="3486150"/>
          </a:xfrm>
          <a:ln/>
        </p:spPr>
      </p:sp>
      <p:sp>
        <p:nvSpPr>
          <p:cNvPr id="243716" name="Rectangle 3"/>
          <p:cNvSpPr>
            <a:spLocks noGrp="1" noChangeArrowheads="1"/>
          </p:cNvSpPr>
          <p:nvPr>
            <p:ph type="body" idx="1"/>
          </p:nvPr>
        </p:nvSpPr>
        <p:spPr>
          <a:xfrm>
            <a:off x="933972" y="4417703"/>
            <a:ext cx="5142463" cy="41817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endParaRPr lang="en-GB" sz="1000" dirty="0">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izenplatzhalter 2"/>
          <p:cNvSpPr>
            <a:spLocks noGrp="1"/>
          </p:cNvSpPr>
          <p:nvPr>
            <p:ph type="body" idx="1"/>
          </p:nvPr>
        </p:nvSpPr>
        <p:spPr/>
        <p:txBody>
          <a:bodyPr/>
          <a:lstStyle/>
          <a:p>
            <a:endParaRPr lang="en-GB" altLang="en-US" dirty="0"/>
          </a:p>
        </p:txBody>
      </p:sp>
      <p:sp>
        <p:nvSpPr>
          <p:cNvPr id="46083"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9701CFC5-8420-445D-B5FD-681105569345}" type="slidenum">
              <a:rPr lang="de-DE" altLang="en-US"/>
              <a:pPr/>
              <a:t>13</a:t>
            </a:fld>
            <a:endParaRPr lang="de-DE"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Rectangle 3"/>
          <p:cNvSpPr>
            <a:spLocks noGrp="1"/>
          </p:cNvSpPr>
          <p:nvPr>
            <p:ph type="body" idx="1"/>
          </p:nvPr>
        </p:nvSpPr>
        <p:spPr/>
        <p:txBody>
          <a:bodyPr/>
          <a:lstStyle/>
          <a:p>
            <a:pPr>
              <a:buFontTx/>
              <a:buChar char="•"/>
            </a:pPr>
            <a:r>
              <a:rPr lang="en-GB" altLang="en-US"/>
              <a:t>Bibliographic information: </a:t>
            </a:r>
          </a:p>
          <a:p>
            <a:pPr lvl="1"/>
            <a:r>
              <a:rPr lang="en-GB" altLang="en-US"/>
              <a:t>Who applied for the patent, who invented it, etc. - the technology class is very useful for searching (discussed later)</a:t>
            </a:r>
          </a:p>
          <a:p>
            <a:pPr>
              <a:buFontTx/>
              <a:buChar char="•"/>
            </a:pPr>
            <a:r>
              <a:rPr lang="en-GB" altLang="en-US"/>
              <a:t>Abstract: </a:t>
            </a:r>
          </a:p>
          <a:p>
            <a:pPr lvl="1"/>
            <a:r>
              <a:rPr lang="en-GB" altLang="en-US"/>
              <a:t>Useful to search for patents and quickly browse through search results.</a:t>
            </a:r>
          </a:p>
          <a:p>
            <a:pPr>
              <a:buFontTx/>
              <a:buChar char="•"/>
            </a:pPr>
            <a:r>
              <a:rPr lang="en-GB" altLang="en-US"/>
              <a:t>Description: </a:t>
            </a:r>
          </a:p>
          <a:p>
            <a:pPr lvl="1"/>
            <a:r>
              <a:rPr lang="en-GB" altLang="en-US"/>
              <a:t>Contains a full and detailed description of the invention so that others can understand and replicate it.</a:t>
            </a:r>
          </a:p>
          <a:p>
            <a:pPr>
              <a:buFontTx/>
              <a:buChar char="•"/>
            </a:pPr>
            <a:r>
              <a:rPr lang="en-GB" altLang="en-US"/>
              <a:t>Claims: </a:t>
            </a:r>
          </a:p>
          <a:p>
            <a:pPr lvl="1"/>
            <a:r>
              <a:rPr lang="en-GB" altLang="en-US"/>
              <a:t>Define the scope of patent protection.</a:t>
            </a:r>
          </a:p>
          <a:p>
            <a:pPr>
              <a:buFontTx/>
              <a:buChar char="•"/>
            </a:pPr>
            <a:r>
              <a:rPr lang="en-GB" altLang="en-US"/>
              <a:t>Drawings: </a:t>
            </a:r>
          </a:p>
          <a:p>
            <a:pPr lvl="1"/>
            <a:r>
              <a:rPr lang="en-GB" altLang="en-US"/>
              <a:t>Help with understanding and interpreting the claims and the description.</a:t>
            </a:r>
          </a:p>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izenplatzhalter 2"/>
          <p:cNvSpPr>
            <a:spLocks noGrp="1"/>
          </p:cNvSpPr>
          <p:nvPr>
            <p:ph type="body" idx="1"/>
          </p:nvPr>
        </p:nvSpPr>
        <p:spPr/>
        <p:txBody>
          <a:bodyPr/>
          <a:lstStyle/>
          <a:p>
            <a:pPr>
              <a:lnSpc>
                <a:spcPct val="80000"/>
              </a:lnSpc>
            </a:pPr>
            <a:endParaRPr lang="en-US" altLang="en-US" dirty="0"/>
          </a:p>
        </p:txBody>
      </p:sp>
      <p:sp>
        <p:nvSpPr>
          <p:cNvPr id="50179"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E841EC0F-0CD6-4BEC-93EC-F4EFD53A6A7F}" type="slidenum">
              <a:rPr lang="de-DE" altLang="en-US"/>
              <a:pPr/>
              <a:t>15</a:t>
            </a:fld>
            <a:endParaRPr lang="de-DE"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52889EA1-1896-4573-B6F3-6501900CF82E}" type="slidenum">
              <a:rPr lang="en-US" altLang="en-US"/>
              <a:pPr/>
              <a:t>16</a:t>
            </a:fld>
            <a:endParaRPr lang="en-US" altLang="en-US"/>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p:txBody>
          <a:bodyPr/>
          <a:lstStyle/>
          <a:p>
            <a:pPr>
              <a:lnSpc>
                <a:spcPct val="80000"/>
              </a:lnSpc>
            </a:pPr>
            <a:endParaRPr lang="en-GB"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izenplatzhalter 2"/>
          <p:cNvSpPr>
            <a:spLocks noGrp="1"/>
          </p:cNvSpPr>
          <p:nvPr>
            <p:ph type="body" idx="1"/>
          </p:nvPr>
        </p:nvSpPr>
        <p:spPr/>
        <p:txBody>
          <a:bodyPr/>
          <a:lstStyle/>
          <a:p>
            <a:pPr>
              <a:lnSpc>
                <a:spcPct val="90000"/>
              </a:lnSpc>
            </a:pPr>
            <a:r>
              <a:rPr lang="en-US" altLang="en-US" dirty="0"/>
              <a:t>This slide refers to patent applications filed with the European Patent Office (under the European Patent Convention, or EPC). </a:t>
            </a:r>
          </a:p>
          <a:p>
            <a:pPr>
              <a:lnSpc>
                <a:spcPct val="90000"/>
              </a:lnSpc>
            </a:pPr>
            <a:endParaRPr lang="en-US" altLang="en-US" b="1" dirty="0"/>
          </a:p>
          <a:p>
            <a:pPr>
              <a:lnSpc>
                <a:spcPct val="90000"/>
              </a:lnSpc>
            </a:pPr>
            <a:r>
              <a:rPr lang="en-US" altLang="en-US" b="1" dirty="0"/>
              <a:t>The patent will cover only those aspects of your invention that are new and inventive.</a:t>
            </a:r>
            <a:endParaRPr lang="en-US" altLang="en-US" dirty="0"/>
          </a:p>
          <a:p>
            <a:pPr>
              <a:lnSpc>
                <a:spcPct val="90000"/>
              </a:lnSpc>
            </a:pPr>
            <a:endParaRPr lang="en-US" altLang="en-US" dirty="0"/>
          </a:p>
          <a:p>
            <a:r>
              <a:rPr lang="en-US" altLang="en-US" b="1" dirty="0"/>
              <a:t>Note: The USA has a one-year grace period</a:t>
            </a:r>
            <a:r>
              <a:rPr lang="en-US" altLang="en-US" dirty="0"/>
              <a:t> – you can apply for a US patent up to one year </a:t>
            </a:r>
            <a:r>
              <a:rPr lang="en-US" altLang="en-US" b="1" dirty="0"/>
              <a:t>after</a:t>
            </a:r>
            <a:r>
              <a:rPr lang="en-US" altLang="en-US" dirty="0"/>
              <a:t> having disclosed the invention to the public.</a:t>
            </a:r>
          </a:p>
          <a:p>
            <a:endParaRPr lang="en-US" altLang="en-US" dirty="0"/>
          </a:p>
          <a:p>
            <a:pPr>
              <a:lnSpc>
                <a:spcPct val="90000"/>
              </a:lnSpc>
            </a:pPr>
            <a:r>
              <a:rPr lang="en-US" altLang="en-US" dirty="0"/>
              <a:t>Inventions must have an industrial application in order to be patentable. However, the patent office does not examine whether the invention is of economic value. This requirement is only very rarely a practical hurdle for patent applications (exceptions exist for example in some fields of biotechnology).</a:t>
            </a:r>
          </a:p>
          <a:p>
            <a:pPr>
              <a:lnSpc>
                <a:spcPct val="90000"/>
              </a:lnSpc>
            </a:pPr>
            <a:endParaRPr lang="en-US" altLang="en-US" dirty="0"/>
          </a:p>
        </p:txBody>
      </p:sp>
      <p:sp>
        <p:nvSpPr>
          <p:cNvPr id="54275"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1E1A1B9C-D1DD-4D82-B4DE-9C316EEF27EF}" type="slidenum">
              <a:rPr lang="de-DE" altLang="en-US"/>
              <a:pPr/>
              <a:t>17</a:t>
            </a:fld>
            <a:endParaRPr lang="de-DE"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izenplatzhalter 2"/>
          <p:cNvSpPr>
            <a:spLocks noGrp="1"/>
          </p:cNvSpPr>
          <p:nvPr>
            <p:ph type="body" idx="1"/>
          </p:nvPr>
        </p:nvSpPr>
        <p:spPr/>
        <p:txBody>
          <a:bodyPr/>
          <a:lstStyle/>
          <a:p>
            <a:endParaRPr lang="en-US" altLang="en-US" dirty="0"/>
          </a:p>
        </p:txBody>
      </p:sp>
      <p:sp>
        <p:nvSpPr>
          <p:cNvPr id="56323"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1F2C2B5F-CD3D-47A9-8FBC-EB867597EEAC}" type="slidenum">
              <a:rPr lang="de-DE" altLang="en-US"/>
              <a:pPr/>
              <a:t>18</a:t>
            </a:fld>
            <a:endParaRPr lang="de-DE"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izenplatzhalter 2"/>
          <p:cNvSpPr>
            <a:spLocks noGrp="1"/>
          </p:cNvSpPr>
          <p:nvPr>
            <p:ph type="body" idx="1"/>
          </p:nvPr>
        </p:nvSpPr>
        <p:spPr/>
        <p:txBody>
          <a:bodyPr/>
          <a:lstStyle/>
          <a:p>
            <a:endParaRPr lang="en-US" altLang="en-US" dirty="0">
              <a:solidFill>
                <a:srgbClr val="000000"/>
              </a:solidFill>
            </a:endParaRPr>
          </a:p>
        </p:txBody>
      </p:sp>
      <p:sp>
        <p:nvSpPr>
          <p:cNvPr id="58371"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BAB3EDAB-A0A1-400E-A910-1496DD0DCE8B}" type="slidenum">
              <a:rPr lang="de-DE" altLang="en-US"/>
              <a:pPr/>
              <a:t>19</a:t>
            </a:fld>
            <a:endParaRPr lang="de-DE"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AD284E88-61CB-40AB-9CA5-29916286DEF3}" type="slidenum">
              <a:rPr lang="en-US" smtClean="0"/>
              <a:pPr/>
              <a:t>2</a:t>
            </a:fld>
            <a:endParaRPr lang="en-US"/>
          </a:p>
        </p:txBody>
      </p:sp>
    </p:spTree>
    <p:extLst>
      <p:ext uri="{BB962C8B-B14F-4D97-AF65-F5344CB8AC3E}">
        <p14:creationId xmlns:p14="http://schemas.microsoft.com/office/powerpoint/2010/main" val="1322016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izenplatzhalter 2"/>
          <p:cNvSpPr>
            <a:spLocks noGrp="1"/>
          </p:cNvSpPr>
          <p:nvPr>
            <p:ph type="body" idx="1"/>
          </p:nvPr>
        </p:nvSpPr>
        <p:spPr/>
        <p:txBody>
          <a:bodyPr/>
          <a:lstStyle/>
          <a:p>
            <a:pPr>
              <a:lnSpc>
                <a:spcPct val="70000"/>
              </a:lnSpc>
            </a:pPr>
            <a:endParaRPr lang="en-GB" altLang="en-US" dirty="0"/>
          </a:p>
        </p:txBody>
      </p:sp>
      <p:sp>
        <p:nvSpPr>
          <p:cNvPr id="60419"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315F3536-56C8-4B2C-8E45-FD906BC1F616}" type="slidenum">
              <a:rPr lang="de-DE" altLang="en-US"/>
              <a:pPr/>
              <a:t>20</a:t>
            </a:fld>
            <a:endParaRPr lang="de-DE"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izenplatzhalter 2"/>
          <p:cNvSpPr>
            <a:spLocks noGrp="1"/>
          </p:cNvSpPr>
          <p:nvPr>
            <p:ph type="body" idx="1"/>
          </p:nvPr>
        </p:nvSpPr>
        <p:spPr/>
        <p:txBody>
          <a:bodyPr/>
          <a:lstStyle/>
          <a:p>
            <a:r>
              <a:rPr lang="en-GB" altLang="en-US"/>
              <a:t>Patent applications are always published 18 months after the date of filing, when they become available on free internet databases.</a:t>
            </a:r>
          </a:p>
          <a:p>
            <a:endParaRPr lang="en-GB" altLang="en-US"/>
          </a:p>
          <a:p>
            <a:r>
              <a:rPr lang="en-GB" altLang="en-US"/>
              <a:t>Patent applications may </a:t>
            </a:r>
            <a:r>
              <a:rPr lang="en-GB" altLang="en-US" b="1"/>
              <a:t>also</a:t>
            </a:r>
            <a:r>
              <a:rPr lang="en-GB" altLang="en-US"/>
              <a:t> offer a certain amount of protection, as competitors may well assume that the patent will be granted and might thus be discouraged from investing in commercialising a potentially infringing product. </a:t>
            </a:r>
          </a:p>
          <a:p>
            <a:endParaRPr lang="en-GB" altLang="en-US"/>
          </a:p>
          <a:p>
            <a:r>
              <a:rPr lang="en-GB" altLang="en-US"/>
              <a:t>Furthermore, some legal protection is also offered (see background notes).</a:t>
            </a:r>
          </a:p>
          <a:p>
            <a:endParaRPr lang="en-GB" altLang="en-US"/>
          </a:p>
          <a:p>
            <a:r>
              <a:rPr lang="en-GB" altLang="en-US"/>
              <a:t>Notes: </a:t>
            </a:r>
          </a:p>
          <a:p>
            <a:pPr>
              <a:buFontTx/>
              <a:buChar char="-"/>
            </a:pPr>
            <a:r>
              <a:rPr lang="en-GB" altLang="en-US"/>
              <a:t>While patents are generally considered to be very strong and enforceable rights, even granted patents can be found to be invalid in court proceedings (i.e. although a patent office might have granted a patent in the first place, judges might later find that they should not have done so).</a:t>
            </a:r>
          </a:p>
          <a:p>
            <a:pPr>
              <a:buFontTx/>
              <a:buChar char="-"/>
            </a:pPr>
            <a:r>
              <a:rPr lang="en-GB" altLang="en-US"/>
              <a:t>Enforcing patent rights may mean going to court, and this can be costly.</a:t>
            </a:r>
          </a:p>
        </p:txBody>
      </p:sp>
      <p:sp>
        <p:nvSpPr>
          <p:cNvPr id="69635"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BA78E508-E57C-4EE9-9CD1-A3903EA1C50B}" type="slidenum">
              <a:rPr lang="de-DE" altLang="en-US"/>
              <a:pPr/>
              <a:t>21</a:t>
            </a:fld>
            <a:endParaRPr lang="de-DE"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izenplatzhalter 2"/>
          <p:cNvSpPr>
            <a:spLocks noGrp="1"/>
          </p:cNvSpPr>
          <p:nvPr>
            <p:ph type="body" idx="1"/>
          </p:nvPr>
        </p:nvSpPr>
        <p:spPr/>
        <p:txBody>
          <a:bodyPr/>
          <a:lstStyle/>
          <a:p>
            <a:r>
              <a:rPr lang="en-GB" altLang="en-US"/>
              <a:t>Information disclosure:</a:t>
            </a:r>
          </a:p>
          <a:p>
            <a:pPr>
              <a:buFontTx/>
              <a:buChar char="-"/>
            </a:pPr>
            <a:r>
              <a:rPr lang="en-GB" altLang="en-US"/>
              <a:t>the invention can be published in any newspaper, magazine, journal, book or public prior art database.</a:t>
            </a:r>
          </a:p>
          <a:p>
            <a:pPr>
              <a:buFontTx/>
              <a:buChar char="-"/>
            </a:pPr>
            <a:r>
              <a:rPr lang="en-GB" altLang="en-US"/>
              <a:t>publication prevents others from applying for a patent on the same invention and will thus keep the invention "patent-free" (however, other prior patents might effectively block its use).</a:t>
            </a:r>
          </a:p>
          <a:p>
            <a:pPr>
              <a:buFontTx/>
              <a:buChar char="-"/>
            </a:pPr>
            <a:endParaRPr lang="en-GB" altLang="en-US"/>
          </a:p>
          <a:p>
            <a:r>
              <a:rPr lang="en-GB" altLang="en-US"/>
              <a:t>Trade secrets: </a:t>
            </a:r>
          </a:p>
          <a:p>
            <a:pPr>
              <a:buFontTx/>
              <a:buChar char="-"/>
            </a:pPr>
            <a:r>
              <a:rPr lang="en-GB" altLang="en-US"/>
              <a:t>frequently used, especially for inventions that do not qualify for patent protection and for production processes that cannot be reverse-engineered by analysing the end product. In the latter case, patent infringement would be very difficult to prove and thus patents might be ineffective.</a:t>
            </a:r>
          </a:p>
          <a:p>
            <a:pPr>
              <a:buFontTx/>
              <a:buChar char="-"/>
            </a:pPr>
            <a:r>
              <a:rPr lang="en-GB" altLang="en-US"/>
              <a:t>on average, detailed technological information leaks out within a year.</a:t>
            </a:r>
          </a:p>
          <a:p>
            <a:endParaRPr lang="en-GB" altLang="en-US"/>
          </a:p>
          <a:p>
            <a:r>
              <a:rPr lang="en-GB" altLang="en-US"/>
              <a:t>Additional, complementary means of protecting inventions: </a:t>
            </a:r>
            <a:r>
              <a:rPr lang="en-GB" altLang="en-US" b="1"/>
              <a:t>lead-time advantages (time-to-market)</a:t>
            </a:r>
            <a:r>
              <a:rPr lang="en-GB" altLang="en-US"/>
              <a:t>, learning curve effects, network effects (i.e. creating a user base), customer relations, etc. In surveys, these options are found to be </a:t>
            </a:r>
            <a:r>
              <a:rPr lang="en-GB" altLang="en-US" b="1"/>
              <a:t>at least as important as patent protection and other legal instruments.</a:t>
            </a:r>
          </a:p>
          <a:p>
            <a:endParaRPr lang="en-GB" altLang="en-US"/>
          </a:p>
        </p:txBody>
      </p:sp>
      <p:sp>
        <p:nvSpPr>
          <p:cNvPr id="71683"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4E0B7E9B-965A-4B73-8EE9-72D775C023ED}" type="slidenum">
              <a:rPr lang="de-DE" altLang="en-US"/>
              <a:pPr/>
              <a:t>22</a:t>
            </a:fld>
            <a:endParaRPr lang="de-DE"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izenplatzhalter 2"/>
          <p:cNvSpPr>
            <a:spLocks noGrp="1"/>
          </p:cNvSpPr>
          <p:nvPr>
            <p:ph type="body" idx="1"/>
          </p:nvPr>
        </p:nvSpPr>
        <p:spPr/>
        <p:txBody>
          <a:bodyPr/>
          <a:lstStyle/>
          <a:p>
            <a:endParaRPr lang="en-US" altLang="en-US" dirty="0"/>
          </a:p>
        </p:txBody>
      </p:sp>
      <p:sp>
        <p:nvSpPr>
          <p:cNvPr id="73731"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85618343-B332-4DF0-9790-C6A5AF4C0424}" type="slidenum">
              <a:rPr lang="de-DE" altLang="en-US"/>
              <a:pPr/>
              <a:t>23</a:t>
            </a:fld>
            <a:endParaRPr lang="de-DE"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izenplatzhalter 2"/>
          <p:cNvSpPr>
            <a:spLocks noGrp="1"/>
          </p:cNvSpPr>
          <p:nvPr>
            <p:ph type="body" idx="1"/>
          </p:nvPr>
        </p:nvSpPr>
        <p:spPr/>
        <p:txBody>
          <a:bodyPr/>
          <a:lstStyle/>
          <a:p>
            <a:endParaRPr lang="en-GB" altLang="en-US" dirty="0"/>
          </a:p>
        </p:txBody>
      </p:sp>
      <p:sp>
        <p:nvSpPr>
          <p:cNvPr id="81923"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B67980ED-9657-44CD-9336-42C7A0BA1BE8}" type="slidenum">
              <a:rPr lang="de-DE" altLang="en-US"/>
              <a:pPr/>
              <a:t>24</a:t>
            </a:fld>
            <a:endParaRPr lang="de-DE"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izenplatzhalter 2"/>
          <p:cNvSpPr>
            <a:spLocks noGrp="1"/>
          </p:cNvSpPr>
          <p:nvPr>
            <p:ph type="body" idx="1"/>
          </p:nvPr>
        </p:nvSpPr>
        <p:spPr/>
        <p:txBody>
          <a:bodyPr/>
          <a:lstStyle/>
          <a:p>
            <a:endParaRPr lang="en-US" altLang="en-US" dirty="0"/>
          </a:p>
        </p:txBody>
      </p:sp>
      <p:sp>
        <p:nvSpPr>
          <p:cNvPr id="83971"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9AB9DA56-F029-4956-AE44-9C03E200E557}" type="slidenum">
              <a:rPr lang="de-DE" altLang="en-US"/>
              <a:pPr/>
              <a:t>25</a:t>
            </a:fld>
            <a:endParaRPr lang="de-DE"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izenplatzhalter 2"/>
          <p:cNvSpPr>
            <a:spLocks noGrp="1"/>
          </p:cNvSpPr>
          <p:nvPr>
            <p:ph type="body" idx="1"/>
          </p:nvPr>
        </p:nvSpPr>
        <p:spPr/>
        <p:txBody>
          <a:bodyPr/>
          <a:lstStyle/>
          <a:p>
            <a:r>
              <a:rPr lang="en-US" altLang="en-US" dirty="0"/>
              <a:t>Reinventing the wheel - literally</a:t>
            </a:r>
          </a:p>
          <a:p>
            <a:endParaRPr lang="en-US" altLang="en-US" dirty="0"/>
          </a:p>
          <a:p>
            <a:r>
              <a:rPr lang="en-US" altLang="en-US" dirty="0"/>
              <a:t>Problem: excessive wear (or even explosion) of aircraft wheels due to high acceleration when touching the ground.</a:t>
            </a:r>
          </a:p>
          <a:p>
            <a:r>
              <a:rPr lang="en-US" altLang="en-US" dirty="0"/>
              <a:t>Proposed solution: small pockets on the side of the tires that make the wheel spin in the wind without the need for an additional electrical motor.</a:t>
            </a:r>
          </a:p>
          <a:p>
            <a:endParaRPr lang="en-US" altLang="en-US" dirty="0"/>
          </a:p>
          <a:p>
            <a:r>
              <a:rPr lang="en-US" altLang="en-US" dirty="0"/>
              <a:t>Patent already applied for in 1929!</a:t>
            </a:r>
          </a:p>
          <a:p>
            <a:endParaRPr lang="en-US" altLang="en-US" dirty="0"/>
          </a:p>
        </p:txBody>
      </p:sp>
      <p:sp>
        <p:nvSpPr>
          <p:cNvPr id="86019"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A31DC16E-6235-4016-9314-C6940A98A623}" type="slidenum">
              <a:rPr lang="de-DE" altLang="en-US"/>
              <a:pPr/>
              <a:t>26</a:t>
            </a:fld>
            <a:endParaRPr lang="de-DE"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izenplatzhalter 2"/>
          <p:cNvSpPr>
            <a:spLocks noGrp="1"/>
          </p:cNvSpPr>
          <p:nvPr>
            <p:ph type="body" idx="1"/>
          </p:nvPr>
        </p:nvSpPr>
        <p:spPr/>
        <p:txBody>
          <a:bodyPr/>
          <a:lstStyle/>
          <a:p>
            <a:pPr>
              <a:lnSpc>
                <a:spcPct val="80000"/>
              </a:lnSpc>
            </a:pPr>
            <a:endParaRPr lang="en-US" altLang="en-US" dirty="0"/>
          </a:p>
        </p:txBody>
      </p:sp>
      <p:sp>
        <p:nvSpPr>
          <p:cNvPr id="88067"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40F83E23-EB79-4399-B842-F225991F1F1D}" type="slidenum">
              <a:rPr lang="en-US" altLang="en-US"/>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79F41DB1-7901-4B77-89A9-264E6C722215}" type="slidenum">
              <a:rPr lang="en-US" altLang="en-US"/>
              <a:pPr/>
              <a:t>28</a:t>
            </a:fld>
            <a:endParaRPr lang="en-US" altLang="en-US"/>
          </a:p>
        </p:txBody>
      </p:sp>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p:txBody>
          <a:bodyPr/>
          <a:lstStyle/>
          <a:p>
            <a:pPr>
              <a:lnSpc>
                <a:spcPct val="80000"/>
              </a:lnSpc>
            </a:pPr>
            <a:endParaRPr lang="en-GB"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izenplatzhalter 2"/>
          <p:cNvSpPr>
            <a:spLocks noGrp="1"/>
          </p:cNvSpPr>
          <p:nvPr>
            <p:ph type="body" idx="1"/>
          </p:nvPr>
        </p:nvSpPr>
        <p:spPr/>
        <p:txBody>
          <a:bodyPr/>
          <a:lstStyle/>
          <a:p>
            <a:pPr>
              <a:buFontTx/>
              <a:buNone/>
            </a:pPr>
            <a:endParaRPr lang="en-US" altLang="en-US" dirty="0"/>
          </a:p>
        </p:txBody>
      </p:sp>
      <p:sp>
        <p:nvSpPr>
          <p:cNvPr id="92163"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50F5DD4B-5949-4B34-B0DB-5896693B62E2}" type="slidenum">
              <a:rPr lang="de-DE" altLang="en-US"/>
              <a:pPr/>
              <a:t>29</a:t>
            </a:fld>
            <a:endParaRPr lang="de-DE"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284E88-61CB-40AB-9CA5-29916286DEF3}" type="slidenum">
              <a:rPr lang="en-US" smtClean="0"/>
              <a:pPr/>
              <a:t>3</a:t>
            </a:fld>
            <a:endParaRPr lang="en-US"/>
          </a:p>
        </p:txBody>
      </p:sp>
    </p:spTree>
    <p:extLst>
      <p:ext uri="{BB962C8B-B14F-4D97-AF65-F5344CB8AC3E}">
        <p14:creationId xmlns:p14="http://schemas.microsoft.com/office/powerpoint/2010/main" val="39704768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Notizenplatzhalter 2"/>
          <p:cNvSpPr>
            <a:spLocks noGrp="1"/>
          </p:cNvSpPr>
          <p:nvPr>
            <p:ph type="body" idx="1"/>
          </p:nvPr>
        </p:nvSpPr>
        <p:spPr/>
        <p:txBody>
          <a:bodyPr/>
          <a:lstStyle/>
          <a:p>
            <a:endParaRPr lang="en-US" altLang="en-US" dirty="0"/>
          </a:p>
        </p:txBody>
      </p:sp>
      <p:sp>
        <p:nvSpPr>
          <p:cNvPr id="94211"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1CFFE518-5CC6-40CD-988C-30643A24EA8E}" type="slidenum">
              <a:rPr lang="de-DE" altLang="en-US"/>
              <a:pPr/>
              <a:t>30</a:t>
            </a:fld>
            <a:endParaRPr lang="de-DE"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izenplatzhalter 2"/>
          <p:cNvSpPr>
            <a:spLocks noGrp="1"/>
          </p:cNvSpPr>
          <p:nvPr>
            <p:ph type="body" idx="1"/>
          </p:nvPr>
        </p:nvSpPr>
        <p:spPr/>
        <p:txBody>
          <a:bodyPr/>
          <a:lstStyle/>
          <a:p>
            <a:endParaRPr lang="en-US" altLang="en-US"/>
          </a:p>
        </p:txBody>
      </p:sp>
      <p:sp>
        <p:nvSpPr>
          <p:cNvPr id="98307"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F939CBBD-A25A-4EC3-8C5D-60CDDF23D8E7}" type="slidenum">
              <a:rPr lang="de-DE" altLang="en-US"/>
              <a:pPr/>
              <a:t>31</a:t>
            </a:fld>
            <a:endParaRPr lang="de-DE"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Notizenplatzhalter 2"/>
          <p:cNvSpPr>
            <a:spLocks noGrp="1"/>
          </p:cNvSpPr>
          <p:nvPr>
            <p:ph type="body" idx="1"/>
          </p:nvPr>
        </p:nvSpPr>
        <p:spPr/>
        <p:txBody>
          <a:bodyPr/>
          <a:lstStyle/>
          <a:p>
            <a:endParaRPr lang="en-US" altLang="en-US"/>
          </a:p>
        </p:txBody>
      </p:sp>
      <p:sp>
        <p:nvSpPr>
          <p:cNvPr id="100355"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F00BF676-16B6-44B7-9F60-CEF88D13E5CD}" type="slidenum">
              <a:rPr lang="de-DE" altLang="en-US"/>
              <a:pPr/>
              <a:t>32</a:t>
            </a:fld>
            <a:endParaRPr lang="de-DE"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2" name="Notizenplatzhalter 2"/>
          <p:cNvSpPr>
            <a:spLocks noGrp="1"/>
          </p:cNvSpPr>
          <p:nvPr>
            <p:ph type="body" idx="1"/>
          </p:nvPr>
        </p:nvSpPr>
        <p:spPr/>
        <p:txBody>
          <a:bodyPr/>
          <a:lstStyle/>
          <a:p>
            <a:endParaRPr lang="en-US" altLang="en-US" dirty="0"/>
          </a:p>
        </p:txBody>
      </p:sp>
      <p:sp>
        <p:nvSpPr>
          <p:cNvPr id="102403"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F02FBB14-06A4-4808-820E-7115AECA7112}" type="slidenum">
              <a:rPr lang="de-DE" altLang="en-US"/>
              <a:pPr/>
              <a:t>33</a:t>
            </a:fld>
            <a:endParaRPr lang="de-DE"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284E88-61CB-40AB-9CA5-29916286DEF3}" type="slidenum">
              <a:rPr lang="en-US" smtClean="0"/>
              <a:pPr/>
              <a:t>34</a:t>
            </a:fld>
            <a:endParaRPr lang="en-US"/>
          </a:p>
        </p:txBody>
      </p:sp>
    </p:spTree>
    <p:extLst>
      <p:ext uri="{BB962C8B-B14F-4D97-AF65-F5344CB8AC3E}">
        <p14:creationId xmlns:p14="http://schemas.microsoft.com/office/powerpoint/2010/main" val="1875358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izenplatzhalter 2"/>
          <p:cNvSpPr>
            <a:spLocks noGrp="1"/>
          </p:cNvSpPr>
          <p:nvPr>
            <p:ph type="body" idx="1"/>
          </p:nvPr>
        </p:nvSpPr>
        <p:spPr/>
        <p:txBody>
          <a:bodyPr/>
          <a:lstStyle/>
          <a:p>
            <a:endParaRPr lang="en-GB" altLang="en-US" dirty="0"/>
          </a:p>
        </p:txBody>
      </p:sp>
      <p:sp>
        <p:nvSpPr>
          <p:cNvPr id="18435"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75FFB425-E106-484E-96EB-BC55F502AED9}" type="slidenum">
              <a:rPr lang="de-DE" altLang="en-US">
                <a:solidFill>
                  <a:prstClr val="black"/>
                </a:solidFill>
              </a:rPr>
              <a:pPr/>
              <a:t>4</a:t>
            </a:fld>
            <a:endParaRPr lang="de-DE"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284E88-61CB-40AB-9CA5-29916286DEF3}" type="slidenum">
              <a:rPr lang="en-US" smtClean="0"/>
              <a:pPr/>
              <a:t>5</a:t>
            </a:fld>
            <a:endParaRPr lang="en-US"/>
          </a:p>
        </p:txBody>
      </p:sp>
    </p:spTree>
    <p:extLst>
      <p:ext uri="{BB962C8B-B14F-4D97-AF65-F5344CB8AC3E}">
        <p14:creationId xmlns:p14="http://schemas.microsoft.com/office/powerpoint/2010/main" val="496439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284E88-61CB-40AB-9CA5-29916286DEF3}" type="slidenum">
              <a:rPr lang="en-US" smtClean="0"/>
              <a:pPr/>
              <a:t>6</a:t>
            </a:fld>
            <a:endParaRPr lang="en-US"/>
          </a:p>
        </p:txBody>
      </p:sp>
    </p:spTree>
    <p:extLst>
      <p:ext uri="{BB962C8B-B14F-4D97-AF65-F5344CB8AC3E}">
        <p14:creationId xmlns:p14="http://schemas.microsoft.com/office/powerpoint/2010/main" val="3231564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284E88-61CB-40AB-9CA5-29916286DEF3}" type="slidenum">
              <a:rPr lang="en-US" smtClean="0"/>
              <a:pPr/>
              <a:t>7</a:t>
            </a:fld>
            <a:endParaRPr lang="en-US"/>
          </a:p>
        </p:txBody>
      </p:sp>
    </p:spTree>
    <p:extLst>
      <p:ext uri="{BB962C8B-B14F-4D97-AF65-F5344CB8AC3E}">
        <p14:creationId xmlns:p14="http://schemas.microsoft.com/office/powerpoint/2010/main" val="3794265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284E88-61CB-40AB-9CA5-29916286DEF3}" type="slidenum">
              <a:rPr lang="en-US" smtClean="0"/>
              <a:pPr/>
              <a:t>8</a:t>
            </a:fld>
            <a:endParaRPr lang="en-US"/>
          </a:p>
        </p:txBody>
      </p:sp>
    </p:spTree>
    <p:extLst>
      <p:ext uri="{BB962C8B-B14F-4D97-AF65-F5344CB8AC3E}">
        <p14:creationId xmlns:p14="http://schemas.microsoft.com/office/powerpoint/2010/main" val="2244623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284E88-61CB-40AB-9CA5-29916286DEF3}" type="slidenum">
              <a:rPr lang="en-US" smtClean="0"/>
              <a:pPr/>
              <a:t>9</a:t>
            </a:fld>
            <a:endParaRPr lang="en-US"/>
          </a:p>
        </p:txBody>
      </p:sp>
    </p:spTree>
    <p:extLst>
      <p:ext uri="{BB962C8B-B14F-4D97-AF65-F5344CB8AC3E}">
        <p14:creationId xmlns:p14="http://schemas.microsoft.com/office/powerpoint/2010/main" val="990913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r>
              <a:rPr lang="el-GR"/>
              <a:t>ΠΑΠΕΛ 2025</a:t>
            </a: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l-GR"/>
              <a:t>Ευάγγελος Σιώκας </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7B7AD53-C361-4171-BD92-278CD37F483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l-GR"/>
              <a:t>ΠΑΠΕΛ 2025</a:t>
            </a:r>
            <a:endParaRPr lang="en-US"/>
          </a:p>
        </p:txBody>
      </p:sp>
      <p:sp>
        <p:nvSpPr>
          <p:cNvPr id="5" name="Footer Placeholder 4"/>
          <p:cNvSpPr>
            <a:spLocks noGrp="1"/>
          </p:cNvSpPr>
          <p:nvPr>
            <p:ph type="ftr" sz="quarter" idx="11"/>
          </p:nvPr>
        </p:nvSpPr>
        <p:spPr/>
        <p:txBody>
          <a:bodyPr/>
          <a:lstStyle/>
          <a:p>
            <a:r>
              <a:rPr lang="el-GR"/>
              <a:t>Ευάγγελος Σιώκας </a:t>
            </a:r>
            <a:endParaRPr lang="en-US"/>
          </a:p>
        </p:txBody>
      </p:sp>
      <p:sp>
        <p:nvSpPr>
          <p:cNvPr id="6" name="Slide Number Placeholder 5"/>
          <p:cNvSpPr>
            <a:spLocks noGrp="1"/>
          </p:cNvSpPr>
          <p:nvPr>
            <p:ph type="sldNum" sz="quarter" idx="12"/>
          </p:nvPr>
        </p:nvSpPr>
        <p:spPr/>
        <p:txBody>
          <a:bodyPr/>
          <a:lstStyle/>
          <a:p>
            <a:fld id="{97B7AD53-C361-4171-BD92-278CD37F48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r>
              <a:rPr lang="el-GR"/>
              <a:t>ΠΑΠΕΛ 2025</a:t>
            </a:r>
            <a:endParaRPr lang="en-US"/>
          </a:p>
        </p:txBody>
      </p:sp>
      <p:sp>
        <p:nvSpPr>
          <p:cNvPr id="5" name="Footer Placeholder 4"/>
          <p:cNvSpPr>
            <a:spLocks noGrp="1"/>
          </p:cNvSpPr>
          <p:nvPr>
            <p:ph type="ftr" sz="quarter" idx="11"/>
          </p:nvPr>
        </p:nvSpPr>
        <p:spPr>
          <a:xfrm>
            <a:off x="457201" y="6248207"/>
            <a:ext cx="5573483" cy="365125"/>
          </a:xfrm>
        </p:spPr>
        <p:txBody>
          <a:bodyPr/>
          <a:lstStyle/>
          <a:p>
            <a:r>
              <a:rPr lang="el-GR"/>
              <a:t>Ευάγγελος Σιώκας </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7B7AD53-C361-4171-BD92-278CD37F483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EPO">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8656638" y="6184900"/>
            <a:ext cx="184150" cy="366713"/>
          </a:xfrm>
          <a:prstGeom prst="rect">
            <a:avLst/>
          </a:prstGeom>
          <a:noFill/>
          <a:ln w="9525">
            <a:noFill/>
            <a:miter lim="800000"/>
            <a:headEnd/>
            <a:tailEnd/>
          </a:ln>
          <a:effectLst/>
        </p:spPr>
        <p:txBody>
          <a:bodyPr wrap="none">
            <a:spAutoFit/>
          </a:bodyPr>
          <a:lstStyle/>
          <a:p>
            <a:pPr fontAlgn="base">
              <a:spcBef>
                <a:spcPct val="0"/>
              </a:spcBef>
              <a:spcAft>
                <a:spcPct val="0"/>
              </a:spcAft>
              <a:defRPr/>
            </a:pPr>
            <a:endParaRPr lang="de-DE">
              <a:solidFill>
                <a:srgbClr val="4C575F"/>
              </a:solidFill>
              <a:cs typeface="Arial" charset="0"/>
            </a:endParaRPr>
          </a:p>
        </p:txBody>
      </p:sp>
      <p:sp>
        <p:nvSpPr>
          <p:cNvPr id="5" name="Coloredframe"/>
          <p:cNvSpPr>
            <a:spLocks noChangeArrowheads="1"/>
          </p:cNvSpPr>
          <p:nvPr/>
        </p:nvSpPr>
        <p:spPr bwMode="auto">
          <a:xfrm>
            <a:off x="1208088" y="0"/>
            <a:ext cx="7993062" cy="587375"/>
          </a:xfrm>
          <a:prstGeom prst="rect">
            <a:avLst/>
          </a:prstGeom>
          <a:solidFill>
            <a:srgbClr val="C03127"/>
          </a:solidFill>
          <a:ln w="9525">
            <a:noFill/>
            <a:miter lim="800000"/>
            <a:headEnd/>
            <a:tailEnd/>
          </a:ln>
          <a:effectLst/>
        </p:spPr>
        <p:txBody>
          <a:bodyPr wrap="none" anchor="ctr"/>
          <a:lstStyle/>
          <a:p>
            <a:pPr fontAlgn="base">
              <a:spcBef>
                <a:spcPct val="0"/>
              </a:spcBef>
              <a:spcAft>
                <a:spcPct val="0"/>
              </a:spcAft>
              <a:defRPr/>
            </a:pPr>
            <a:endParaRPr lang="de-DE">
              <a:solidFill>
                <a:srgbClr val="4C575F"/>
              </a:solidFill>
              <a:cs typeface="Arial" charset="0"/>
            </a:endParaRPr>
          </a:p>
        </p:txBody>
      </p:sp>
      <p:pic>
        <p:nvPicPr>
          <p:cNvPr id="6" name="Picture 9" descr="EPO_rgb_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66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EPO_PPT_Titel"/>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426075"/>
            <a:ext cx="91440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68313" y="1258888"/>
            <a:ext cx="7485062" cy="1470025"/>
          </a:xfrm>
        </p:spPr>
        <p:txBody>
          <a:bodyPr anchor="t"/>
          <a:lstStyle>
            <a:lvl1pPr>
              <a:defRPr sz="3600"/>
            </a:lvl1pPr>
          </a:lstStyle>
          <a:p>
            <a:r>
              <a:rPr lang="de-DE"/>
              <a:t>Title</a:t>
            </a:r>
          </a:p>
        </p:txBody>
      </p:sp>
      <p:sp>
        <p:nvSpPr>
          <p:cNvPr id="4099" name="Rectangle 3"/>
          <p:cNvSpPr>
            <a:spLocks noGrp="1" noChangeArrowheads="1"/>
          </p:cNvSpPr>
          <p:nvPr>
            <p:ph type="subTitle" idx="1"/>
          </p:nvPr>
        </p:nvSpPr>
        <p:spPr>
          <a:xfrm>
            <a:off x="539750" y="4724400"/>
            <a:ext cx="3384550" cy="649288"/>
          </a:xfrm>
        </p:spPr>
        <p:txBody>
          <a:bodyPr/>
          <a:lstStyle>
            <a:lvl1pPr marL="0" indent="0">
              <a:buFontTx/>
              <a:buNone/>
              <a:defRPr sz="2000"/>
            </a:lvl1pPr>
          </a:lstStyle>
          <a:p>
            <a:r>
              <a:rPr lang="de-DE"/>
              <a:t>Author</a:t>
            </a:r>
          </a:p>
        </p:txBody>
      </p:sp>
      <p:sp>
        <p:nvSpPr>
          <p:cNvPr id="8" name="Rectangle 4"/>
          <p:cNvSpPr>
            <a:spLocks noGrp="1" noChangeArrowheads="1"/>
          </p:cNvSpPr>
          <p:nvPr>
            <p:ph type="dt" sz="half" idx="10"/>
          </p:nvPr>
        </p:nvSpPr>
        <p:spPr>
          <a:xfrm>
            <a:off x="457200" y="6245225"/>
            <a:ext cx="2133600" cy="476250"/>
          </a:xfrm>
        </p:spPr>
        <p:txBody>
          <a:bodyPr rIns="91440" anchor="t"/>
          <a:lstStyle>
            <a:lvl1pPr>
              <a:defRPr sz="1400"/>
            </a:lvl1pPr>
          </a:lstStyle>
          <a:p>
            <a:r>
              <a:rPr lang="el-GR" altLang="en-US">
                <a:solidFill>
                  <a:srgbClr val="4C575F"/>
                </a:solidFill>
              </a:rPr>
              <a:t>ΠΑΠΕΛ 2025</a:t>
            </a:r>
            <a:endParaRPr lang="de-DE" altLang="en-US">
              <a:solidFill>
                <a:srgbClr val="4C575F"/>
              </a:solidFill>
            </a:endParaRPr>
          </a:p>
        </p:txBody>
      </p:sp>
      <p:sp>
        <p:nvSpPr>
          <p:cNvPr id="9"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r>
              <a:rPr lang="el-GR" altLang="en-US">
                <a:solidFill>
                  <a:srgbClr val="4C575F"/>
                </a:solidFill>
                <a:cs typeface="Arial" charset="0"/>
              </a:rPr>
              <a:t>Ευάγγελος Σιώκας </a:t>
            </a:r>
            <a:endParaRPr lang="de-DE" altLang="en-US">
              <a:solidFill>
                <a:srgbClr val="4C575F"/>
              </a:solidFill>
              <a:cs typeface="Arial" charset="0"/>
            </a:endParaRPr>
          </a:p>
        </p:txBody>
      </p:sp>
      <p:sp>
        <p:nvSpPr>
          <p:cNvPr id="10" name="Rectangle 6"/>
          <p:cNvSpPr>
            <a:spLocks noGrp="1" noChangeArrowheads="1"/>
          </p:cNvSpPr>
          <p:nvPr>
            <p:ph type="sldNum" sz="quarter" idx="12"/>
          </p:nvPr>
        </p:nvSpPr>
        <p:spPr>
          <a:xfrm>
            <a:off x="6553200" y="6245225"/>
            <a:ext cx="2133600" cy="476250"/>
          </a:xfrm>
        </p:spPr>
        <p:txBody>
          <a:bodyPr anchor="t"/>
          <a:lstStyle>
            <a:lvl1pPr>
              <a:defRPr sz="1400"/>
            </a:lvl1pPr>
          </a:lstStyle>
          <a:p>
            <a:pPr>
              <a:defRPr/>
            </a:pPr>
            <a:fld id="{0A941D30-FC78-42D8-96AF-EA1321B6F2FB}" type="slidenum">
              <a:rPr lang="de-DE">
                <a:solidFill>
                  <a:srgbClr val="4C575F"/>
                </a:solidFill>
              </a:rPr>
              <a:pPr>
                <a:defRPr/>
              </a:pPr>
              <a:t>‹#›</a:t>
            </a:fld>
            <a:endParaRPr lang="de-DE">
              <a:solidFill>
                <a:srgbClr val="4C575F"/>
              </a:solidFill>
            </a:endParaRPr>
          </a:p>
        </p:txBody>
      </p:sp>
    </p:spTree>
    <p:extLst>
      <p:ext uri="{BB962C8B-B14F-4D97-AF65-F5344CB8AC3E}">
        <p14:creationId xmlns:p14="http://schemas.microsoft.com/office/powerpoint/2010/main" val="1168894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524625"/>
            <a:ext cx="9144000" cy="333375"/>
          </a:xfrm>
          <a:prstGeom prst="rect">
            <a:avLst/>
          </a:prstGeom>
          <a:solidFill>
            <a:srgbClr val="DDDDDD"/>
          </a:solidFill>
          <a:ln w="9525">
            <a:solidFill>
              <a:schemeClr val="tx1"/>
            </a:solidFill>
            <a:miter lim="800000"/>
            <a:headEnd/>
            <a:tailEnd/>
          </a:ln>
          <a:effec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endParaRPr lang="de-DE" altLang="en-US" sz="1200">
              <a:solidFill>
                <a:srgbClr val="4C575F"/>
              </a:solidFill>
            </a:endParaRPr>
          </a:p>
        </p:txBody>
      </p:sp>
      <p:sp>
        <p:nvSpPr>
          <p:cNvPr id="5" name="Rectangle 3"/>
          <p:cNvSpPr>
            <a:spLocks noChangeArrowheads="1"/>
          </p:cNvSpPr>
          <p:nvPr/>
        </p:nvSpPr>
        <p:spPr bwMode="auto">
          <a:xfrm>
            <a:off x="0" y="6524625"/>
            <a:ext cx="9144000" cy="333375"/>
          </a:xfrm>
          <a:prstGeom prst="rect">
            <a:avLst/>
          </a:prstGeom>
          <a:noFill/>
          <a:ln w="9525">
            <a:noFill/>
            <a:miter lim="800000"/>
            <a:headEnd/>
            <a:tailEnd/>
          </a:ln>
          <a:effectLst/>
        </p:spPr>
        <p:txBody>
          <a:bodyPr rIns="0" anchor="ctr"/>
          <a:lstStyle/>
          <a:p>
            <a:pPr fontAlgn="base">
              <a:spcBef>
                <a:spcPct val="0"/>
              </a:spcBef>
              <a:spcAft>
                <a:spcPct val="0"/>
              </a:spcAft>
              <a:defRPr/>
            </a:pPr>
            <a:endParaRPr lang="de-DE" sz="1200" dirty="0">
              <a:solidFill>
                <a:srgbClr val="4C575F"/>
              </a:solidFill>
              <a:cs typeface="Arial" charset="0"/>
            </a:endParaRPr>
          </a:p>
        </p:txBody>
      </p:sp>
      <p:sp>
        <p:nvSpPr>
          <p:cNvPr id="6" name="Rectangle 8"/>
          <p:cNvSpPr>
            <a:spLocks noChangeArrowheads="1"/>
          </p:cNvSpPr>
          <p:nvPr/>
        </p:nvSpPr>
        <p:spPr bwMode="auto">
          <a:xfrm>
            <a:off x="815975" y="377825"/>
            <a:ext cx="8342313" cy="17463"/>
          </a:xfrm>
          <a:prstGeom prst="rect">
            <a:avLst/>
          </a:prstGeom>
          <a:solidFill>
            <a:srgbClr val="C03127"/>
          </a:solidFill>
          <a:ln w="9525">
            <a:noFill/>
            <a:miter lim="800000"/>
            <a:headEnd/>
            <a:tailEnd/>
          </a:ln>
          <a:effectLst/>
        </p:spPr>
        <p:txBody>
          <a:bodyPr wrap="none" anchor="ctr"/>
          <a:lstStyle/>
          <a:p>
            <a:pPr fontAlgn="base">
              <a:spcBef>
                <a:spcPct val="0"/>
              </a:spcBef>
              <a:spcAft>
                <a:spcPct val="0"/>
              </a:spcAft>
              <a:defRPr/>
            </a:pPr>
            <a:endParaRPr lang="de-DE">
              <a:solidFill>
                <a:srgbClr val="4C575F"/>
              </a:solidFill>
              <a:cs typeface="Arial" charset="0"/>
            </a:endParaRPr>
          </a:p>
        </p:txBody>
      </p:sp>
      <p:pic>
        <p:nvPicPr>
          <p:cNvPr id="7" name="Picture 9" descr="EPO_rgb_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92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userDrawn="1"/>
        </p:nvSpPr>
        <p:spPr>
          <a:xfrm>
            <a:off x="738188" y="6573838"/>
            <a:ext cx="7704137" cy="219075"/>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GB" altLang="en-US" sz="1200">
                <a:solidFill>
                  <a:srgbClr val="4C575F"/>
                </a:solidFill>
              </a:rPr>
              <a:t>Core module 1	Protect your ideas</a:t>
            </a:r>
          </a:p>
        </p:txBody>
      </p:sp>
      <p:sp>
        <p:nvSpPr>
          <p:cNvPr id="9" name="Rectangle 7"/>
          <p:cNvSpPr>
            <a:spLocks noChangeArrowheads="1"/>
          </p:cNvSpPr>
          <p:nvPr/>
        </p:nvSpPr>
        <p:spPr bwMode="auto">
          <a:xfrm>
            <a:off x="8388350" y="6632575"/>
            <a:ext cx="755650" cy="144463"/>
          </a:xfrm>
          <a:prstGeom prst="rect">
            <a:avLst/>
          </a:prstGeom>
          <a:noFill/>
          <a:ln w="9525">
            <a:noFill/>
            <a:miter lim="800000"/>
            <a:headEnd/>
            <a:tailEnd/>
          </a:ln>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fontAlgn="base">
              <a:spcBef>
                <a:spcPct val="0"/>
              </a:spcBef>
              <a:spcAft>
                <a:spcPct val="0"/>
              </a:spcAft>
            </a:pPr>
            <a:fld id="{65C387F4-ADA7-4415-8185-EDDC028EACE6}" type="slidenum">
              <a:rPr lang="de-DE" altLang="en-US" sz="1200" smtClean="0">
                <a:solidFill>
                  <a:srgbClr val="4C575F"/>
                </a:solidFill>
              </a:rPr>
              <a:pPr algn="r" fontAlgn="base">
                <a:spcBef>
                  <a:spcPct val="0"/>
                </a:spcBef>
                <a:spcAft>
                  <a:spcPct val="0"/>
                </a:spcAft>
              </a:pPr>
              <a:t>‹#›</a:t>
            </a:fld>
            <a:r>
              <a:rPr lang="de-DE" altLang="en-US" sz="1200">
                <a:solidFill>
                  <a:srgbClr val="4C575F"/>
                </a:solidFill>
              </a:rPr>
              <a:t>/41</a:t>
            </a:r>
          </a:p>
        </p:txBody>
      </p:sp>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89465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2"/>
          <p:cNvSpPr>
            <a:spLocks noGrp="1" noChangeArrowheads="1"/>
          </p:cNvSpPr>
          <p:nvPr>
            <p:ph type="ftr" sz="quarter" idx="10"/>
          </p:nvPr>
        </p:nvSpPr>
        <p:spPr>
          <a:xfrm>
            <a:off x="3124200" y="6524625"/>
            <a:ext cx="2895600" cy="1968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r>
              <a:rPr lang="el-GR" altLang="en-US">
                <a:solidFill>
                  <a:srgbClr val="4C575F"/>
                </a:solidFill>
                <a:cs typeface="Arial" charset="0"/>
              </a:rPr>
              <a:t>Ευάγγελος Σιώκας </a:t>
            </a:r>
            <a:endParaRPr lang="de-DE" altLang="en-US">
              <a:solidFill>
                <a:srgbClr val="4C575F"/>
              </a:solidFill>
              <a:cs typeface="Arial" charset="0"/>
            </a:endParaRPr>
          </a:p>
        </p:txBody>
      </p:sp>
      <p:sp>
        <p:nvSpPr>
          <p:cNvPr id="5" name="Rectangle 6"/>
          <p:cNvSpPr>
            <a:spLocks noGrp="1" noChangeArrowheads="1"/>
          </p:cNvSpPr>
          <p:nvPr>
            <p:ph type="dt" sz="half" idx="11"/>
          </p:nvPr>
        </p:nvSpPr>
        <p:spPr/>
        <p:txBody>
          <a:bodyPr/>
          <a:lstStyle>
            <a:lvl1pPr>
              <a:defRPr/>
            </a:lvl1pPr>
          </a:lstStyle>
          <a:p>
            <a:r>
              <a:rPr lang="el-GR" altLang="en-US">
                <a:solidFill>
                  <a:srgbClr val="4C575F"/>
                </a:solidFill>
              </a:rPr>
              <a:t>ΠΑΠΕΛ 2025</a:t>
            </a:r>
            <a:endParaRPr lang="de-DE" altLang="en-US">
              <a:solidFill>
                <a:srgbClr val="4C575F"/>
              </a:solidFill>
            </a:endParaRPr>
          </a:p>
        </p:txBody>
      </p:sp>
      <p:sp>
        <p:nvSpPr>
          <p:cNvPr id="6" name="Rectangle 7"/>
          <p:cNvSpPr>
            <a:spLocks noGrp="1" noChangeArrowheads="1"/>
          </p:cNvSpPr>
          <p:nvPr>
            <p:ph type="sldNum" sz="quarter" idx="12"/>
          </p:nvPr>
        </p:nvSpPr>
        <p:spPr/>
        <p:txBody>
          <a:bodyPr/>
          <a:lstStyle>
            <a:lvl1pPr>
              <a:defRPr/>
            </a:lvl1pPr>
          </a:lstStyle>
          <a:p>
            <a:pPr>
              <a:defRPr/>
            </a:pPr>
            <a:fld id="{528C2C5A-FEED-4A6E-9B2E-B3BD03825334}" type="slidenum">
              <a:rPr lang="de-DE">
                <a:solidFill>
                  <a:srgbClr val="4C575F"/>
                </a:solidFill>
              </a:rPr>
              <a:pPr>
                <a:defRPr/>
              </a:pPr>
              <a:t>‹#›</a:t>
            </a:fld>
            <a:r>
              <a:rPr lang="de-DE">
                <a:solidFill>
                  <a:srgbClr val="4C575F"/>
                </a:solidFill>
              </a:rPr>
              <a:t>/8</a:t>
            </a:r>
          </a:p>
        </p:txBody>
      </p:sp>
    </p:spTree>
    <p:extLst>
      <p:ext uri="{BB962C8B-B14F-4D97-AF65-F5344CB8AC3E}">
        <p14:creationId xmlns:p14="http://schemas.microsoft.com/office/powerpoint/2010/main" val="1533300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755650" y="1196975"/>
            <a:ext cx="3762375"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70425" y="1196975"/>
            <a:ext cx="376396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2"/>
          <p:cNvSpPr>
            <a:spLocks noGrp="1" noChangeArrowheads="1"/>
          </p:cNvSpPr>
          <p:nvPr>
            <p:ph type="ftr" sz="quarter" idx="10"/>
          </p:nvPr>
        </p:nvSpPr>
        <p:spPr>
          <a:xfrm>
            <a:off x="3124200" y="6524625"/>
            <a:ext cx="2895600" cy="1968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r>
              <a:rPr lang="el-GR" altLang="en-US">
                <a:solidFill>
                  <a:srgbClr val="4C575F"/>
                </a:solidFill>
                <a:cs typeface="Arial" charset="0"/>
              </a:rPr>
              <a:t>Ευάγγελος Σιώκας </a:t>
            </a:r>
            <a:endParaRPr lang="de-DE" altLang="en-US">
              <a:solidFill>
                <a:srgbClr val="4C575F"/>
              </a:solidFill>
              <a:cs typeface="Arial" charset="0"/>
            </a:endParaRPr>
          </a:p>
        </p:txBody>
      </p:sp>
      <p:sp>
        <p:nvSpPr>
          <p:cNvPr id="6" name="Rectangle 6"/>
          <p:cNvSpPr>
            <a:spLocks noGrp="1" noChangeArrowheads="1"/>
          </p:cNvSpPr>
          <p:nvPr>
            <p:ph type="dt" sz="half" idx="11"/>
          </p:nvPr>
        </p:nvSpPr>
        <p:spPr/>
        <p:txBody>
          <a:bodyPr/>
          <a:lstStyle>
            <a:lvl1pPr>
              <a:defRPr/>
            </a:lvl1pPr>
          </a:lstStyle>
          <a:p>
            <a:r>
              <a:rPr lang="el-GR" altLang="en-US">
                <a:solidFill>
                  <a:srgbClr val="4C575F"/>
                </a:solidFill>
              </a:rPr>
              <a:t>ΠΑΠΕΛ 2025</a:t>
            </a:r>
            <a:endParaRPr lang="de-DE" altLang="en-US">
              <a:solidFill>
                <a:srgbClr val="4C575F"/>
              </a:solidFill>
            </a:endParaRPr>
          </a:p>
        </p:txBody>
      </p:sp>
      <p:sp>
        <p:nvSpPr>
          <p:cNvPr id="7" name="Rectangle 7"/>
          <p:cNvSpPr>
            <a:spLocks noGrp="1" noChangeArrowheads="1"/>
          </p:cNvSpPr>
          <p:nvPr>
            <p:ph type="sldNum" sz="quarter" idx="12"/>
          </p:nvPr>
        </p:nvSpPr>
        <p:spPr/>
        <p:txBody>
          <a:bodyPr/>
          <a:lstStyle>
            <a:lvl1pPr>
              <a:defRPr/>
            </a:lvl1pPr>
          </a:lstStyle>
          <a:p>
            <a:pPr>
              <a:defRPr/>
            </a:pPr>
            <a:fld id="{6DED8288-99AD-49F9-BED5-98B37B0B04EA}" type="slidenum">
              <a:rPr lang="de-DE">
                <a:solidFill>
                  <a:srgbClr val="4C575F"/>
                </a:solidFill>
              </a:rPr>
              <a:pPr>
                <a:defRPr/>
              </a:pPr>
              <a:t>‹#›</a:t>
            </a:fld>
            <a:r>
              <a:rPr lang="de-DE">
                <a:solidFill>
                  <a:srgbClr val="4C575F"/>
                </a:solidFill>
              </a:rPr>
              <a:t>/8</a:t>
            </a:r>
          </a:p>
        </p:txBody>
      </p:sp>
    </p:spTree>
    <p:extLst>
      <p:ext uri="{BB962C8B-B14F-4D97-AF65-F5344CB8AC3E}">
        <p14:creationId xmlns:p14="http://schemas.microsoft.com/office/powerpoint/2010/main" val="912077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2"/>
          <p:cNvSpPr>
            <a:spLocks noGrp="1" noChangeArrowheads="1"/>
          </p:cNvSpPr>
          <p:nvPr>
            <p:ph type="ftr" sz="quarter" idx="10"/>
          </p:nvPr>
        </p:nvSpPr>
        <p:spPr>
          <a:xfrm>
            <a:off x="3124200" y="6524625"/>
            <a:ext cx="2895600" cy="1968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r>
              <a:rPr lang="el-GR" altLang="en-US">
                <a:solidFill>
                  <a:srgbClr val="4C575F"/>
                </a:solidFill>
                <a:cs typeface="Arial" charset="0"/>
              </a:rPr>
              <a:t>Ευάγγελος Σιώκας </a:t>
            </a:r>
            <a:endParaRPr lang="de-DE" altLang="en-US">
              <a:solidFill>
                <a:srgbClr val="4C575F"/>
              </a:solidFill>
              <a:cs typeface="Arial" charset="0"/>
            </a:endParaRPr>
          </a:p>
        </p:txBody>
      </p:sp>
      <p:sp>
        <p:nvSpPr>
          <p:cNvPr id="8" name="Rectangle 6"/>
          <p:cNvSpPr>
            <a:spLocks noGrp="1" noChangeArrowheads="1"/>
          </p:cNvSpPr>
          <p:nvPr>
            <p:ph type="dt" sz="half" idx="11"/>
          </p:nvPr>
        </p:nvSpPr>
        <p:spPr/>
        <p:txBody>
          <a:bodyPr/>
          <a:lstStyle>
            <a:lvl1pPr>
              <a:defRPr/>
            </a:lvl1pPr>
          </a:lstStyle>
          <a:p>
            <a:r>
              <a:rPr lang="el-GR" altLang="en-US">
                <a:solidFill>
                  <a:srgbClr val="4C575F"/>
                </a:solidFill>
              </a:rPr>
              <a:t>ΠΑΠΕΛ 2025</a:t>
            </a:r>
            <a:endParaRPr lang="de-DE" altLang="en-US">
              <a:solidFill>
                <a:srgbClr val="4C575F"/>
              </a:solidFill>
            </a:endParaRPr>
          </a:p>
        </p:txBody>
      </p:sp>
      <p:sp>
        <p:nvSpPr>
          <p:cNvPr id="9" name="Rectangle 7"/>
          <p:cNvSpPr>
            <a:spLocks noGrp="1" noChangeArrowheads="1"/>
          </p:cNvSpPr>
          <p:nvPr>
            <p:ph type="sldNum" sz="quarter" idx="12"/>
          </p:nvPr>
        </p:nvSpPr>
        <p:spPr/>
        <p:txBody>
          <a:bodyPr/>
          <a:lstStyle>
            <a:lvl1pPr>
              <a:defRPr/>
            </a:lvl1pPr>
          </a:lstStyle>
          <a:p>
            <a:pPr>
              <a:defRPr/>
            </a:pPr>
            <a:fld id="{48F24F1B-F47C-479A-8756-E30C46D4A897}" type="slidenum">
              <a:rPr lang="de-DE">
                <a:solidFill>
                  <a:srgbClr val="4C575F"/>
                </a:solidFill>
              </a:rPr>
              <a:pPr>
                <a:defRPr/>
              </a:pPr>
              <a:t>‹#›</a:t>
            </a:fld>
            <a:r>
              <a:rPr lang="de-DE">
                <a:solidFill>
                  <a:srgbClr val="4C575F"/>
                </a:solidFill>
              </a:rPr>
              <a:t>/8</a:t>
            </a:r>
          </a:p>
        </p:txBody>
      </p:sp>
    </p:spTree>
    <p:extLst>
      <p:ext uri="{BB962C8B-B14F-4D97-AF65-F5344CB8AC3E}">
        <p14:creationId xmlns:p14="http://schemas.microsoft.com/office/powerpoint/2010/main" val="2239998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ooter Placeholder 2"/>
          <p:cNvSpPr>
            <a:spLocks noGrp="1" noChangeArrowheads="1"/>
          </p:cNvSpPr>
          <p:nvPr>
            <p:ph type="ftr" sz="quarter" idx="10"/>
          </p:nvPr>
        </p:nvSpPr>
        <p:spPr>
          <a:xfrm>
            <a:off x="3124200" y="6524625"/>
            <a:ext cx="2895600" cy="1968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r>
              <a:rPr lang="el-GR" altLang="en-US">
                <a:solidFill>
                  <a:srgbClr val="4C575F"/>
                </a:solidFill>
                <a:cs typeface="Arial" charset="0"/>
              </a:rPr>
              <a:t>Ευάγγελος Σιώκας </a:t>
            </a:r>
            <a:endParaRPr lang="de-DE" altLang="en-US">
              <a:solidFill>
                <a:srgbClr val="4C575F"/>
              </a:solidFill>
              <a:cs typeface="Arial" charset="0"/>
            </a:endParaRPr>
          </a:p>
        </p:txBody>
      </p:sp>
      <p:sp>
        <p:nvSpPr>
          <p:cNvPr id="4" name="Rectangle 6"/>
          <p:cNvSpPr>
            <a:spLocks noGrp="1" noChangeArrowheads="1"/>
          </p:cNvSpPr>
          <p:nvPr>
            <p:ph type="dt" sz="half" idx="11"/>
          </p:nvPr>
        </p:nvSpPr>
        <p:spPr/>
        <p:txBody>
          <a:bodyPr/>
          <a:lstStyle>
            <a:lvl1pPr>
              <a:defRPr/>
            </a:lvl1pPr>
          </a:lstStyle>
          <a:p>
            <a:r>
              <a:rPr lang="el-GR" altLang="en-US">
                <a:solidFill>
                  <a:srgbClr val="4C575F"/>
                </a:solidFill>
              </a:rPr>
              <a:t>ΠΑΠΕΛ 2025</a:t>
            </a:r>
            <a:endParaRPr lang="de-DE" altLang="en-US">
              <a:solidFill>
                <a:srgbClr val="4C575F"/>
              </a:solidFill>
            </a:endParaRPr>
          </a:p>
        </p:txBody>
      </p:sp>
      <p:sp>
        <p:nvSpPr>
          <p:cNvPr id="5" name="Rectangle 7"/>
          <p:cNvSpPr>
            <a:spLocks noGrp="1" noChangeArrowheads="1"/>
          </p:cNvSpPr>
          <p:nvPr>
            <p:ph type="sldNum" sz="quarter" idx="12"/>
          </p:nvPr>
        </p:nvSpPr>
        <p:spPr/>
        <p:txBody>
          <a:bodyPr/>
          <a:lstStyle>
            <a:lvl1pPr>
              <a:defRPr/>
            </a:lvl1pPr>
          </a:lstStyle>
          <a:p>
            <a:pPr>
              <a:defRPr/>
            </a:pPr>
            <a:fld id="{A701E5A9-11CB-4A07-B162-FC17D2DA1580}" type="slidenum">
              <a:rPr lang="de-DE">
                <a:solidFill>
                  <a:srgbClr val="4C575F"/>
                </a:solidFill>
              </a:rPr>
              <a:pPr>
                <a:defRPr/>
              </a:pPr>
              <a:t>‹#›</a:t>
            </a:fld>
            <a:r>
              <a:rPr lang="de-DE">
                <a:solidFill>
                  <a:srgbClr val="4C575F"/>
                </a:solidFill>
              </a:rPr>
              <a:t>/8</a:t>
            </a:r>
          </a:p>
        </p:txBody>
      </p:sp>
    </p:spTree>
    <p:extLst>
      <p:ext uri="{BB962C8B-B14F-4D97-AF65-F5344CB8AC3E}">
        <p14:creationId xmlns:p14="http://schemas.microsoft.com/office/powerpoint/2010/main" val="3736536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3124200" y="6524625"/>
            <a:ext cx="2895600" cy="1968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r>
              <a:rPr lang="el-GR" altLang="en-US">
                <a:solidFill>
                  <a:srgbClr val="4C575F"/>
                </a:solidFill>
                <a:cs typeface="Arial" charset="0"/>
              </a:rPr>
              <a:t>Ευάγγελος Σιώκας </a:t>
            </a:r>
            <a:endParaRPr lang="de-DE" altLang="en-US">
              <a:solidFill>
                <a:srgbClr val="4C575F"/>
              </a:solidFill>
              <a:cs typeface="Arial" charset="0"/>
            </a:endParaRPr>
          </a:p>
        </p:txBody>
      </p:sp>
      <p:sp>
        <p:nvSpPr>
          <p:cNvPr id="3" name="Rectangle 6"/>
          <p:cNvSpPr>
            <a:spLocks noGrp="1" noChangeArrowheads="1"/>
          </p:cNvSpPr>
          <p:nvPr>
            <p:ph type="dt" sz="half" idx="11"/>
          </p:nvPr>
        </p:nvSpPr>
        <p:spPr/>
        <p:txBody>
          <a:bodyPr/>
          <a:lstStyle>
            <a:lvl1pPr>
              <a:defRPr/>
            </a:lvl1pPr>
          </a:lstStyle>
          <a:p>
            <a:r>
              <a:rPr lang="el-GR" altLang="en-US">
                <a:solidFill>
                  <a:srgbClr val="4C575F"/>
                </a:solidFill>
              </a:rPr>
              <a:t>ΠΑΠΕΛ 2025</a:t>
            </a:r>
            <a:endParaRPr lang="de-DE" altLang="en-US">
              <a:solidFill>
                <a:srgbClr val="4C575F"/>
              </a:solidFill>
            </a:endParaRPr>
          </a:p>
        </p:txBody>
      </p:sp>
      <p:sp>
        <p:nvSpPr>
          <p:cNvPr id="4" name="Rectangle 7"/>
          <p:cNvSpPr>
            <a:spLocks noGrp="1" noChangeArrowheads="1"/>
          </p:cNvSpPr>
          <p:nvPr>
            <p:ph type="sldNum" sz="quarter" idx="12"/>
          </p:nvPr>
        </p:nvSpPr>
        <p:spPr/>
        <p:txBody>
          <a:bodyPr/>
          <a:lstStyle>
            <a:lvl1pPr>
              <a:defRPr/>
            </a:lvl1pPr>
          </a:lstStyle>
          <a:p>
            <a:pPr>
              <a:defRPr/>
            </a:pPr>
            <a:fld id="{762C9F82-39F0-4010-8E5E-AFFDD0ADC52C}" type="slidenum">
              <a:rPr lang="de-DE">
                <a:solidFill>
                  <a:srgbClr val="4C575F"/>
                </a:solidFill>
              </a:rPr>
              <a:pPr>
                <a:defRPr/>
              </a:pPr>
              <a:t>‹#›</a:t>
            </a:fld>
            <a:r>
              <a:rPr lang="de-DE">
                <a:solidFill>
                  <a:srgbClr val="4C575F"/>
                </a:solidFill>
              </a:rPr>
              <a:t>/8</a:t>
            </a:r>
          </a:p>
        </p:txBody>
      </p:sp>
    </p:spTree>
    <p:extLst>
      <p:ext uri="{BB962C8B-B14F-4D97-AF65-F5344CB8AC3E}">
        <p14:creationId xmlns:p14="http://schemas.microsoft.com/office/powerpoint/2010/main" val="1811430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
          <p:cNvSpPr>
            <a:spLocks noGrp="1" noChangeArrowheads="1"/>
          </p:cNvSpPr>
          <p:nvPr>
            <p:ph type="ftr" sz="quarter" idx="10"/>
          </p:nvPr>
        </p:nvSpPr>
        <p:spPr>
          <a:xfrm>
            <a:off x="3124200" y="6524625"/>
            <a:ext cx="2895600" cy="1968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r>
              <a:rPr lang="el-GR" altLang="en-US">
                <a:solidFill>
                  <a:srgbClr val="4C575F"/>
                </a:solidFill>
                <a:cs typeface="Arial" charset="0"/>
              </a:rPr>
              <a:t>Ευάγγελος Σιώκας </a:t>
            </a:r>
            <a:endParaRPr lang="de-DE" altLang="en-US">
              <a:solidFill>
                <a:srgbClr val="4C575F"/>
              </a:solidFill>
              <a:cs typeface="Arial" charset="0"/>
            </a:endParaRPr>
          </a:p>
        </p:txBody>
      </p:sp>
      <p:sp>
        <p:nvSpPr>
          <p:cNvPr id="6" name="Rectangle 6"/>
          <p:cNvSpPr>
            <a:spLocks noGrp="1" noChangeArrowheads="1"/>
          </p:cNvSpPr>
          <p:nvPr>
            <p:ph type="dt" sz="half" idx="11"/>
          </p:nvPr>
        </p:nvSpPr>
        <p:spPr/>
        <p:txBody>
          <a:bodyPr/>
          <a:lstStyle>
            <a:lvl1pPr>
              <a:defRPr/>
            </a:lvl1pPr>
          </a:lstStyle>
          <a:p>
            <a:r>
              <a:rPr lang="el-GR" altLang="en-US">
                <a:solidFill>
                  <a:srgbClr val="4C575F"/>
                </a:solidFill>
              </a:rPr>
              <a:t>ΠΑΠΕΛ 2025</a:t>
            </a:r>
            <a:endParaRPr lang="de-DE" altLang="en-US">
              <a:solidFill>
                <a:srgbClr val="4C575F"/>
              </a:solidFill>
            </a:endParaRPr>
          </a:p>
        </p:txBody>
      </p:sp>
      <p:sp>
        <p:nvSpPr>
          <p:cNvPr id="7" name="Rectangle 7"/>
          <p:cNvSpPr>
            <a:spLocks noGrp="1" noChangeArrowheads="1"/>
          </p:cNvSpPr>
          <p:nvPr>
            <p:ph type="sldNum" sz="quarter" idx="12"/>
          </p:nvPr>
        </p:nvSpPr>
        <p:spPr/>
        <p:txBody>
          <a:bodyPr/>
          <a:lstStyle>
            <a:lvl1pPr>
              <a:defRPr/>
            </a:lvl1pPr>
          </a:lstStyle>
          <a:p>
            <a:pPr>
              <a:defRPr/>
            </a:pPr>
            <a:fld id="{11FCAD6B-8421-46DD-86B1-61C50173AE4D}" type="slidenum">
              <a:rPr lang="de-DE">
                <a:solidFill>
                  <a:srgbClr val="4C575F"/>
                </a:solidFill>
              </a:rPr>
              <a:pPr>
                <a:defRPr/>
              </a:pPr>
              <a:t>‹#›</a:t>
            </a:fld>
            <a:r>
              <a:rPr lang="de-DE">
                <a:solidFill>
                  <a:srgbClr val="4C575F"/>
                </a:solidFill>
              </a:rPr>
              <a:t>/8</a:t>
            </a:r>
          </a:p>
        </p:txBody>
      </p:sp>
    </p:spTree>
    <p:extLst>
      <p:ext uri="{BB962C8B-B14F-4D97-AF65-F5344CB8AC3E}">
        <p14:creationId xmlns:p14="http://schemas.microsoft.com/office/powerpoint/2010/main" val="714793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r>
              <a:rPr lang="el-GR"/>
              <a:t>ΠΑΠΕΛ 2025</a:t>
            </a:r>
            <a:endParaRPr lang="en-US"/>
          </a:p>
        </p:txBody>
      </p:sp>
      <p:sp>
        <p:nvSpPr>
          <p:cNvPr id="5" name="Footer Placeholder 4"/>
          <p:cNvSpPr>
            <a:spLocks noGrp="1"/>
          </p:cNvSpPr>
          <p:nvPr>
            <p:ph type="ftr" sz="quarter" idx="11"/>
          </p:nvPr>
        </p:nvSpPr>
        <p:spPr/>
        <p:txBody>
          <a:bodyPr/>
          <a:lstStyle/>
          <a:p>
            <a:r>
              <a:rPr lang="el-GR"/>
              <a:t>Ευάγγελος Σιώκας </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C648D56-8A3C-49F0-8C13-F4221E849AB4}"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
          <p:cNvSpPr>
            <a:spLocks noGrp="1" noChangeArrowheads="1"/>
          </p:cNvSpPr>
          <p:nvPr>
            <p:ph type="ftr" sz="quarter" idx="10"/>
          </p:nvPr>
        </p:nvSpPr>
        <p:spPr>
          <a:xfrm>
            <a:off x="3124200" y="6524625"/>
            <a:ext cx="2895600" cy="1968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r>
              <a:rPr lang="el-GR" altLang="en-US">
                <a:solidFill>
                  <a:srgbClr val="4C575F"/>
                </a:solidFill>
                <a:cs typeface="Arial" charset="0"/>
              </a:rPr>
              <a:t>Ευάγγελος Σιώκας </a:t>
            </a:r>
            <a:endParaRPr lang="de-DE" altLang="en-US">
              <a:solidFill>
                <a:srgbClr val="4C575F"/>
              </a:solidFill>
              <a:cs typeface="Arial" charset="0"/>
            </a:endParaRPr>
          </a:p>
        </p:txBody>
      </p:sp>
      <p:sp>
        <p:nvSpPr>
          <p:cNvPr id="6" name="Rectangle 6"/>
          <p:cNvSpPr>
            <a:spLocks noGrp="1" noChangeArrowheads="1"/>
          </p:cNvSpPr>
          <p:nvPr>
            <p:ph type="dt" sz="half" idx="11"/>
          </p:nvPr>
        </p:nvSpPr>
        <p:spPr/>
        <p:txBody>
          <a:bodyPr/>
          <a:lstStyle>
            <a:lvl1pPr>
              <a:defRPr/>
            </a:lvl1pPr>
          </a:lstStyle>
          <a:p>
            <a:r>
              <a:rPr lang="el-GR" altLang="en-US">
                <a:solidFill>
                  <a:srgbClr val="4C575F"/>
                </a:solidFill>
              </a:rPr>
              <a:t>ΠΑΠΕΛ 2025</a:t>
            </a:r>
            <a:endParaRPr lang="de-DE" altLang="en-US">
              <a:solidFill>
                <a:srgbClr val="4C575F"/>
              </a:solidFill>
            </a:endParaRPr>
          </a:p>
        </p:txBody>
      </p:sp>
      <p:sp>
        <p:nvSpPr>
          <p:cNvPr id="7" name="Rectangle 7"/>
          <p:cNvSpPr>
            <a:spLocks noGrp="1" noChangeArrowheads="1"/>
          </p:cNvSpPr>
          <p:nvPr>
            <p:ph type="sldNum" sz="quarter" idx="12"/>
          </p:nvPr>
        </p:nvSpPr>
        <p:spPr/>
        <p:txBody>
          <a:bodyPr/>
          <a:lstStyle>
            <a:lvl1pPr>
              <a:defRPr/>
            </a:lvl1pPr>
          </a:lstStyle>
          <a:p>
            <a:pPr>
              <a:defRPr/>
            </a:pPr>
            <a:fld id="{7C3DDA7E-BF3C-4796-B320-2157E930D176}" type="slidenum">
              <a:rPr lang="de-DE">
                <a:solidFill>
                  <a:srgbClr val="4C575F"/>
                </a:solidFill>
              </a:rPr>
              <a:pPr>
                <a:defRPr/>
              </a:pPr>
              <a:t>‹#›</a:t>
            </a:fld>
            <a:r>
              <a:rPr lang="de-DE">
                <a:solidFill>
                  <a:srgbClr val="4C575F"/>
                </a:solidFill>
              </a:rPr>
              <a:t>/8</a:t>
            </a:r>
          </a:p>
        </p:txBody>
      </p:sp>
    </p:spTree>
    <p:extLst>
      <p:ext uri="{BB962C8B-B14F-4D97-AF65-F5344CB8AC3E}">
        <p14:creationId xmlns:p14="http://schemas.microsoft.com/office/powerpoint/2010/main" val="2486378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
          <p:cNvSpPr>
            <a:spLocks noGrp="1" noChangeArrowheads="1"/>
          </p:cNvSpPr>
          <p:nvPr>
            <p:ph type="ftr" sz="quarter" idx="10"/>
          </p:nvPr>
        </p:nvSpPr>
        <p:spPr>
          <a:xfrm>
            <a:off x="3124200" y="6524625"/>
            <a:ext cx="2895600" cy="1968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r>
              <a:rPr lang="el-GR" altLang="en-US">
                <a:solidFill>
                  <a:srgbClr val="4C575F"/>
                </a:solidFill>
                <a:cs typeface="Arial" charset="0"/>
              </a:rPr>
              <a:t>Ευάγγελος Σιώκας </a:t>
            </a:r>
            <a:endParaRPr lang="de-DE" altLang="en-US">
              <a:solidFill>
                <a:srgbClr val="4C575F"/>
              </a:solidFill>
              <a:cs typeface="Arial" charset="0"/>
            </a:endParaRPr>
          </a:p>
        </p:txBody>
      </p:sp>
      <p:sp>
        <p:nvSpPr>
          <p:cNvPr id="5" name="Rectangle 6"/>
          <p:cNvSpPr>
            <a:spLocks noGrp="1" noChangeArrowheads="1"/>
          </p:cNvSpPr>
          <p:nvPr>
            <p:ph type="dt" sz="half" idx="11"/>
          </p:nvPr>
        </p:nvSpPr>
        <p:spPr/>
        <p:txBody>
          <a:bodyPr/>
          <a:lstStyle>
            <a:lvl1pPr>
              <a:defRPr/>
            </a:lvl1pPr>
          </a:lstStyle>
          <a:p>
            <a:r>
              <a:rPr lang="el-GR" altLang="en-US">
                <a:solidFill>
                  <a:srgbClr val="4C575F"/>
                </a:solidFill>
              </a:rPr>
              <a:t>ΠΑΠΕΛ 2025</a:t>
            </a:r>
            <a:endParaRPr lang="de-DE" altLang="en-US">
              <a:solidFill>
                <a:srgbClr val="4C575F"/>
              </a:solidFill>
            </a:endParaRPr>
          </a:p>
        </p:txBody>
      </p:sp>
      <p:sp>
        <p:nvSpPr>
          <p:cNvPr id="6" name="Rectangle 7"/>
          <p:cNvSpPr>
            <a:spLocks noGrp="1" noChangeArrowheads="1"/>
          </p:cNvSpPr>
          <p:nvPr>
            <p:ph type="sldNum" sz="quarter" idx="12"/>
          </p:nvPr>
        </p:nvSpPr>
        <p:spPr/>
        <p:txBody>
          <a:bodyPr/>
          <a:lstStyle>
            <a:lvl1pPr>
              <a:defRPr/>
            </a:lvl1pPr>
          </a:lstStyle>
          <a:p>
            <a:pPr>
              <a:defRPr/>
            </a:pPr>
            <a:fld id="{EEC3EC24-C903-41C1-BA89-E7041DEA43FB}" type="slidenum">
              <a:rPr lang="de-DE">
                <a:solidFill>
                  <a:srgbClr val="4C575F"/>
                </a:solidFill>
              </a:rPr>
              <a:pPr>
                <a:defRPr/>
              </a:pPr>
              <a:t>‹#›</a:t>
            </a:fld>
            <a:r>
              <a:rPr lang="de-DE">
                <a:solidFill>
                  <a:srgbClr val="4C575F"/>
                </a:solidFill>
              </a:rPr>
              <a:t>/8</a:t>
            </a:r>
          </a:p>
        </p:txBody>
      </p:sp>
    </p:spTree>
    <p:extLst>
      <p:ext uri="{BB962C8B-B14F-4D97-AF65-F5344CB8AC3E}">
        <p14:creationId xmlns:p14="http://schemas.microsoft.com/office/powerpoint/2010/main" val="182044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23038" y="404813"/>
            <a:ext cx="1922462" cy="56880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755650" y="404813"/>
            <a:ext cx="5614988" cy="5688012"/>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
          <p:cNvSpPr>
            <a:spLocks noGrp="1" noChangeArrowheads="1"/>
          </p:cNvSpPr>
          <p:nvPr>
            <p:ph type="ftr" sz="quarter" idx="10"/>
          </p:nvPr>
        </p:nvSpPr>
        <p:spPr>
          <a:xfrm>
            <a:off x="3124200" y="6524625"/>
            <a:ext cx="2895600" cy="1968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r>
              <a:rPr lang="el-GR" altLang="en-US">
                <a:solidFill>
                  <a:srgbClr val="4C575F"/>
                </a:solidFill>
                <a:cs typeface="Arial" charset="0"/>
              </a:rPr>
              <a:t>Ευάγγελος Σιώκας </a:t>
            </a:r>
            <a:endParaRPr lang="de-DE" altLang="en-US">
              <a:solidFill>
                <a:srgbClr val="4C575F"/>
              </a:solidFill>
              <a:cs typeface="Arial" charset="0"/>
            </a:endParaRPr>
          </a:p>
        </p:txBody>
      </p:sp>
      <p:sp>
        <p:nvSpPr>
          <p:cNvPr id="5" name="Rectangle 6"/>
          <p:cNvSpPr>
            <a:spLocks noGrp="1" noChangeArrowheads="1"/>
          </p:cNvSpPr>
          <p:nvPr>
            <p:ph type="dt" sz="half" idx="11"/>
          </p:nvPr>
        </p:nvSpPr>
        <p:spPr/>
        <p:txBody>
          <a:bodyPr/>
          <a:lstStyle>
            <a:lvl1pPr>
              <a:defRPr/>
            </a:lvl1pPr>
          </a:lstStyle>
          <a:p>
            <a:r>
              <a:rPr lang="el-GR" altLang="en-US">
                <a:solidFill>
                  <a:srgbClr val="4C575F"/>
                </a:solidFill>
              </a:rPr>
              <a:t>ΠΑΠΕΛ 2025</a:t>
            </a:r>
            <a:endParaRPr lang="de-DE" altLang="en-US">
              <a:solidFill>
                <a:srgbClr val="4C575F"/>
              </a:solidFill>
            </a:endParaRPr>
          </a:p>
        </p:txBody>
      </p:sp>
      <p:sp>
        <p:nvSpPr>
          <p:cNvPr id="6" name="Rectangle 7"/>
          <p:cNvSpPr>
            <a:spLocks noGrp="1" noChangeArrowheads="1"/>
          </p:cNvSpPr>
          <p:nvPr>
            <p:ph type="sldNum" sz="quarter" idx="12"/>
          </p:nvPr>
        </p:nvSpPr>
        <p:spPr/>
        <p:txBody>
          <a:bodyPr/>
          <a:lstStyle>
            <a:lvl1pPr>
              <a:defRPr/>
            </a:lvl1pPr>
          </a:lstStyle>
          <a:p>
            <a:pPr>
              <a:defRPr/>
            </a:pPr>
            <a:fld id="{9325A1AA-7D59-4C0C-BD92-DE8080C7E41D}" type="slidenum">
              <a:rPr lang="de-DE">
                <a:solidFill>
                  <a:srgbClr val="4C575F"/>
                </a:solidFill>
              </a:rPr>
              <a:pPr>
                <a:defRPr/>
              </a:pPr>
              <a:t>‹#›</a:t>
            </a:fld>
            <a:r>
              <a:rPr lang="de-DE">
                <a:solidFill>
                  <a:srgbClr val="4C575F"/>
                </a:solidFill>
              </a:rPr>
              <a:t>/8</a:t>
            </a:r>
          </a:p>
        </p:txBody>
      </p:sp>
    </p:spTree>
    <p:extLst>
      <p:ext uri="{BB962C8B-B14F-4D97-AF65-F5344CB8AC3E}">
        <p14:creationId xmlns:p14="http://schemas.microsoft.com/office/powerpoint/2010/main" val="3400878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r>
              <a:rPr lang="el-GR"/>
              <a:t>ΠΑΠΕΛ 2025</a:t>
            </a:r>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7B7AD53-C361-4171-BD92-278CD37F4831}" type="slidenum">
              <a:rPr lang="en-US" smtClean="0"/>
              <a:pPr/>
              <a:t>‹#›</a:t>
            </a:fld>
            <a:endParaRPr lang="en-US"/>
          </a:p>
        </p:txBody>
      </p:sp>
      <p:sp>
        <p:nvSpPr>
          <p:cNvPr id="14" name="Footer Placeholder 13"/>
          <p:cNvSpPr>
            <a:spLocks noGrp="1"/>
          </p:cNvSpPr>
          <p:nvPr>
            <p:ph type="ftr" sz="quarter" idx="12"/>
          </p:nvPr>
        </p:nvSpPr>
        <p:spPr/>
        <p:txBody>
          <a:bodyPr/>
          <a:lstStyle/>
          <a:p>
            <a:r>
              <a:rPr lang="el-GR"/>
              <a:t>Ευάγγελος Σιώκας </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r>
              <a:rPr lang="el-GR"/>
              <a:t>ΠΑΠΕΛ 2025</a:t>
            </a:r>
            <a:endParaRPr lang="en-US"/>
          </a:p>
        </p:txBody>
      </p:sp>
      <p:sp>
        <p:nvSpPr>
          <p:cNvPr id="10" name="Slide Number Placeholder 9"/>
          <p:cNvSpPr>
            <a:spLocks noGrp="1"/>
          </p:cNvSpPr>
          <p:nvPr>
            <p:ph type="sldNum" sz="quarter" idx="16"/>
          </p:nvPr>
        </p:nvSpPr>
        <p:spPr/>
        <p:txBody>
          <a:bodyPr rtlCol="0"/>
          <a:lstStyle/>
          <a:p>
            <a:fld id="{97B7AD53-C361-4171-BD92-278CD37F4831}" type="slidenum">
              <a:rPr lang="en-US" smtClean="0"/>
              <a:pPr/>
              <a:t>‹#›</a:t>
            </a:fld>
            <a:endParaRPr lang="en-US"/>
          </a:p>
        </p:txBody>
      </p:sp>
      <p:sp>
        <p:nvSpPr>
          <p:cNvPr id="12" name="Footer Placeholder 11"/>
          <p:cNvSpPr>
            <a:spLocks noGrp="1"/>
          </p:cNvSpPr>
          <p:nvPr>
            <p:ph type="ftr" sz="quarter" idx="17"/>
          </p:nvPr>
        </p:nvSpPr>
        <p:spPr/>
        <p:txBody>
          <a:bodyPr rtlCol="0"/>
          <a:lstStyle/>
          <a:p>
            <a:r>
              <a:rPr lang="el-GR"/>
              <a:t>Ευάγγελος Σιώκας </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r>
              <a:rPr lang="el-GR"/>
              <a:t>ΠΑΠΕΛ 2025</a:t>
            </a:r>
            <a:endParaRPr lang="en-US"/>
          </a:p>
        </p:txBody>
      </p:sp>
      <p:sp>
        <p:nvSpPr>
          <p:cNvPr id="12" name="Slide Number Placeholder 11"/>
          <p:cNvSpPr>
            <a:spLocks noGrp="1"/>
          </p:cNvSpPr>
          <p:nvPr>
            <p:ph type="sldNum" sz="quarter" idx="16"/>
          </p:nvPr>
        </p:nvSpPr>
        <p:spPr/>
        <p:txBody>
          <a:bodyPr rtlCol="0"/>
          <a:lstStyle/>
          <a:p>
            <a:fld id="{97B7AD53-C361-4171-BD92-278CD37F4831}" type="slidenum">
              <a:rPr lang="en-US" smtClean="0"/>
              <a:pPr/>
              <a:t>‹#›</a:t>
            </a:fld>
            <a:endParaRPr lang="en-US"/>
          </a:p>
        </p:txBody>
      </p:sp>
      <p:sp>
        <p:nvSpPr>
          <p:cNvPr id="14" name="Footer Placeholder 13"/>
          <p:cNvSpPr>
            <a:spLocks noGrp="1"/>
          </p:cNvSpPr>
          <p:nvPr>
            <p:ph type="ftr" sz="quarter" idx="17"/>
          </p:nvPr>
        </p:nvSpPr>
        <p:spPr/>
        <p:txBody>
          <a:bodyPr rtlCol="0"/>
          <a:lstStyle/>
          <a:p>
            <a:r>
              <a:rPr lang="el-GR"/>
              <a:t>Ευάγγελος Σιώκας </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r>
              <a:rPr lang="el-GR"/>
              <a:t>ΠΑΠΕΛ 2025</a:t>
            </a:r>
            <a:endParaRPr lang="en-US"/>
          </a:p>
        </p:txBody>
      </p:sp>
      <p:sp>
        <p:nvSpPr>
          <p:cNvPr id="4" name="Footer Placeholder 3"/>
          <p:cNvSpPr>
            <a:spLocks noGrp="1"/>
          </p:cNvSpPr>
          <p:nvPr>
            <p:ph type="ftr" sz="quarter" idx="11"/>
          </p:nvPr>
        </p:nvSpPr>
        <p:spPr/>
        <p:txBody>
          <a:bodyPr/>
          <a:lstStyle/>
          <a:p>
            <a:r>
              <a:rPr lang="el-GR"/>
              <a:t>Ευάγγελος Σιώκας </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7B7AD53-C361-4171-BD92-278CD37F48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l-GR"/>
              <a:t>ΠΑΠΕΛ 2025</a:t>
            </a:r>
            <a:endParaRPr lang="en-US"/>
          </a:p>
        </p:txBody>
      </p:sp>
      <p:sp>
        <p:nvSpPr>
          <p:cNvPr id="3" name="Footer Placeholder 2"/>
          <p:cNvSpPr>
            <a:spLocks noGrp="1"/>
          </p:cNvSpPr>
          <p:nvPr>
            <p:ph type="ftr" sz="quarter" idx="11"/>
          </p:nvPr>
        </p:nvSpPr>
        <p:spPr/>
        <p:txBody>
          <a:bodyPr/>
          <a:lstStyle/>
          <a:p>
            <a:r>
              <a:rPr lang="el-GR"/>
              <a:t>Ευάγγελος Σιώκας </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7B7AD53-C361-4171-BD92-278CD37F48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r>
              <a:rPr lang="el-GR"/>
              <a:t>ΠΑΠΕΛ 2025</a:t>
            </a:r>
            <a:endParaRPr lang="en-US"/>
          </a:p>
        </p:txBody>
      </p:sp>
      <p:sp>
        <p:nvSpPr>
          <p:cNvPr id="6" name="Footer Placeholder 5"/>
          <p:cNvSpPr>
            <a:spLocks noGrp="1"/>
          </p:cNvSpPr>
          <p:nvPr>
            <p:ph type="ftr" sz="quarter" idx="11"/>
          </p:nvPr>
        </p:nvSpPr>
        <p:spPr/>
        <p:txBody>
          <a:bodyPr/>
          <a:lstStyle/>
          <a:p>
            <a:r>
              <a:rPr lang="el-GR"/>
              <a:t>Ευάγγελος Σιώκας </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7B7AD53-C361-4171-BD92-278CD37F483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r>
              <a:rPr lang="el-GR"/>
              <a:t>ΠΑΠΕΛ 2025</a:t>
            </a:r>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7B7AD53-C361-4171-BD92-278CD37F4831}"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l-GR"/>
              <a:t>Ευάγγελος Σιώκας </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r>
              <a:rPr lang="el-GR"/>
              <a:t>ΠΑΠΕΛ 2025</a:t>
            </a:r>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l-GR"/>
              <a:t>Ευάγγελος Σιώκας </a:t>
            </a:r>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7B7AD53-C361-4171-BD92-278CD37F48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ChangeArrowheads="1"/>
          </p:cNvSpPr>
          <p:nvPr/>
        </p:nvSpPr>
        <p:spPr bwMode="auto">
          <a:xfrm>
            <a:off x="0" y="6524625"/>
            <a:ext cx="9144000" cy="333375"/>
          </a:xfrm>
          <a:prstGeom prst="rect">
            <a:avLst/>
          </a:prstGeom>
          <a:noFill/>
          <a:ln w="9525">
            <a:noFill/>
            <a:miter lim="800000"/>
            <a:headEnd/>
            <a:tailEnd/>
          </a:ln>
          <a:effectLst/>
        </p:spPr>
        <p:txBody>
          <a:bodyPr rIns="0" anchor="ctr"/>
          <a:lstStyle/>
          <a:p>
            <a:pPr fontAlgn="base">
              <a:spcBef>
                <a:spcPct val="0"/>
              </a:spcBef>
              <a:spcAft>
                <a:spcPct val="0"/>
              </a:spcAft>
              <a:defRPr/>
            </a:pPr>
            <a:endParaRPr lang="de-DE" sz="1200" dirty="0">
              <a:solidFill>
                <a:srgbClr val="4C575F"/>
              </a:solidFill>
              <a:cs typeface="Arial" charset="0"/>
            </a:endParaRPr>
          </a:p>
        </p:txBody>
      </p:sp>
      <p:sp>
        <p:nvSpPr>
          <p:cNvPr id="36867" name="Rectangle 4"/>
          <p:cNvSpPr>
            <a:spLocks noGrp="1" noChangeArrowheads="1"/>
          </p:cNvSpPr>
          <p:nvPr>
            <p:ph type="title"/>
          </p:nvPr>
        </p:nvSpPr>
        <p:spPr bwMode="auto">
          <a:xfrm>
            <a:off x="755650" y="404813"/>
            <a:ext cx="76898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Mastertitelformat bearbeiten</a:t>
            </a:r>
          </a:p>
        </p:txBody>
      </p:sp>
      <p:sp>
        <p:nvSpPr>
          <p:cNvPr id="36868" name="Rectangle 5"/>
          <p:cNvSpPr>
            <a:spLocks noGrp="1" noChangeArrowheads="1"/>
          </p:cNvSpPr>
          <p:nvPr>
            <p:ph type="body" idx="1"/>
          </p:nvPr>
        </p:nvSpPr>
        <p:spPr bwMode="auto">
          <a:xfrm>
            <a:off x="755650" y="1196975"/>
            <a:ext cx="767873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Mastertextformat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3078" name="Rectangle 6"/>
          <p:cNvSpPr>
            <a:spLocks noGrp="1" noChangeArrowheads="1"/>
          </p:cNvSpPr>
          <p:nvPr>
            <p:ph type="dt" sz="half" idx="2"/>
          </p:nvPr>
        </p:nvSpPr>
        <p:spPr bwMode="auto">
          <a:xfrm>
            <a:off x="7308850" y="6584950"/>
            <a:ext cx="1150938" cy="207963"/>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lvl1pPr>
              <a:defRPr sz="1200"/>
            </a:lvl1pPr>
          </a:lstStyle>
          <a:p>
            <a:pPr fontAlgn="base">
              <a:spcBef>
                <a:spcPct val="0"/>
              </a:spcBef>
              <a:spcAft>
                <a:spcPct val="0"/>
              </a:spcAft>
            </a:pPr>
            <a:r>
              <a:rPr lang="el-GR" altLang="en-US">
                <a:solidFill>
                  <a:srgbClr val="4C575F"/>
                </a:solidFill>
                <a:cs typeface="Arial" charset="0"/>
              </a:rPr>
              <a:t>ΠΑΠΕΛ 2025</a:t>
            </a:r>
            <a:endParaRPr lang="de-DE" altLang="en-US">
              <a:solidFill>
                <a:srgbClr val="4C575F"/>
              </a:solidFill>
              <a:cs typeface="Arial" charset="0"/>
            </a:endParaRPr>
          </a:p>
        </p:txBody>
      </p:sp>
      <p:sp>
        <p:nvSpPr>
          <p:cNvPr id="3079" name="Rectangle 7"/>
          <p:cNvSpPr>
            <a:spLocks noGrp="1" noChangeArrowheads="1"/>
          </p:cNvSpPr>
          <p:nvPr>
            <p:ph type="sldNum" sz="quarter" idx="4"/>
          </p:nvPr>
        </p:nvSpPr>
        <p:spPr bwMode="auto">
          <a:xfrm>
            <a:off x="8388350" y="6584950"/>
            <a:ext cx="755650" cy="2174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a:latin typeface="Arial" charset="0"/>
                <a:cs typeface="Arial" charset="0"/>
              </a:defRPr>
            </a:lvl1pPr>
          </a:lstStyle>
          <a:p>
            <a:pPr fontAlgn="base">
              <a:spcBef>
                <a:spcPct val="0"/>
              </a:spcBef>
              <a:spcAft>
                <a:spcPct val="0"/>
              </a:spcAft>
              <a:defRPr/>
            </a:pPr>
            <a:fld id="{86021DBA-FA28-4C6E-9FA6-D4D743B0F101}" type="slidenum">
              <a:rPr lang="de-DE">
                <a:solidFill>
                  <a:srgbClr val="4C575F"/>
                </a:solidFill>
              </a:rPr>
              <a:pPr fontAlgn="base">
                <a:spcBef>
                  <a:spcPct val="0"/>
                </a:spcBef>
                <a:spcAft>
                  <a:spcPct val="0"/>
                </a:spcAft>
                <a:defRPr/>
              </a:pPr>
              <a:t>‹#›</a:t>
            </a:fld>
            <a:r>
              <a:rPr lang="de-DE">
                <a:solidFill>
                  <a:srgbClr val="4C575F"/>
                </a:solidFill>
              </a:rPr>
              <a:t>/8</a:t>
            </a:r>
          </a:p>
        </p:txBody>
      </p:sp>
      <p:sp>
        <p:nvSpPr>
          <p:cNvPr id="3080" name="Rectangle 8"/>
          <p:cNvSpPr>
            <a:spLocks noChangeArrowheads="1"/>
          </p:cNvSpPr>
          <p:nvPr/>
        </p:nvSpPr>
        <p:spPr bwMode="auto">
          <a:xfrm>
            <a:off x="815975" y="377825"/>
            <a:ext cx="8342313" cy="17463"/>
          </a:xfrm>
          <a:prstGeom prst="rect">
            <a:avLst/>
          </a:prstGeom>
          <a:solidFill>
            <a:srgbClr val="C03127"/>
          </a:solidFill>
          <a:ln w="9525">
            <a:noFill/>
            <a:miter lim="800000"/>
            <a:headEnd/>
            <a:tailEnd/>
          </a:ln>
          <a:effectLst/>
        </p:spPr>
        <p:txBody>
          <a:bodyPr wrap="none" anchor="ctr"/>
          <a:lstStyle/>
          <a:p>
            <a:pPr fontAlgn="base">
              <a:spcBef>
                <a:spcPct val="0"/>
              </a:spcBef>
              <a:spcAft>
                <a:spcPct val="0"/>
              </a:spcAft>
              <a:defRPr/>
            </a:pPr>
            <a:endParaRPr lang="de-DE">
              <a:solidFill>
                <a:srgbClr val="4C575F"/>
              </a:solidFill>
              <a:cs typeface="Arial" charset="0"/>
            </a:endParaRPr>
          </a:p>
        </p:txBody>
      </p:sp>
      <p:pic>
        <p:nvPicPr>
          <p:cNvPr id="36872" name="Picture 9" descr="EPO_rgb_300dpi"/>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792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userDrawn="1"/>
        </p:nvSpPr>
        <p:spPr>
          <a:xfrm>
            <a:off x="738188" y="6573838"/>
            <a:ext cx="7704137" cy="219075"/>
          </a:xfrm>
          <a:prstGeom prst="rect">
            <a:avLst/>
          </a:prstGeom>
        </p:spPr>
        <p:txBody>
          <a:bodyPr anchor="ctr"/>
          <a:lstStyle>
            <a:lvl1pPr>
              <a:defRPr sz="1200"/>
            </a:lvl1pPr>
          </a:lstStyle>
          <a:p>
            <a:pPr algn="ctr" fontAlgn="base">
              <a:spcBef>
                <a:spcPct val="0"/>
              </a:spcBef>
              <a:spcAft>
                <a:spcPct val="0"/>
              </a:spcAft>
              <a:defRPr/>
            </a:pPr>
            <a:r>
              <a:rPr lang="de-DE" dirty="0">
                <a:solidFill>
                  <a:srgbClr val="4C575F"/>
                </a:solidFill>
                <a:cs typeface="Arial" charset="0"/>
              </a:rPr>
              <a:t>Nils Omland, May 2009</a:t>
            </a:r>
          </a:p>
        </p:txBody>
      </p:sp>
    </p:spTree>
    <p:extLst>
      <p:ext uri="{BB962C8B-B14F-4D97-AF65-F5344CB8AC3E}">
        <p14:creationId xmlns:p14="http://schemas.microsoft.com/office/powerpoint/2010/main" val="3397350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rtl="0" eaLnBrk="0" fontAlgn="base" hangingPunct="0">
        <a:spcBef>
          <a:spcPct val="0"/>
        </a:spcBef>
        <a:spcAft>
          <a:spcPct val="0"/>
        </a:spcAft>
        <a:defRPr sz="2400" b="1">
          <a:solidFill>
            <a:srgbClr val="404B56"/>
          </a:solidFill>
          <a:latin typeface="+mj-lt"/>
          <a:ea typeface="+mj-ea"/>
          <a:cs typeface="+mj-cs"/>
        </a:defRPr>
      </a:lvl1pPr>
      <a:lvl2pPr algn="l" rtl="0" eaLnBrk="0" fontAlgn="base" hangingPunct="0">
        <a:spcBef>
          <a:spcPct val="0"/>
        </a:spcBef>
        <a:spcAft>
          <a:spcPct val="0"/>
        </a:spcAft>
        <a:defRPr sz="2400" b="1">
          <a:solidFill>
            <a:srgbClr val="404B56"/>
          </a:solidFill>
          <a:latin typeface="Arial" charset="0"/>
        </a:defRPr>
      </a:lvl2pPr>
      <a:lvl3pPr algn="l" rtl="0" eaLnBrk="0" fontAlgn="base" hangingPunct="0">
        <a:spcBef>
          <a:spcPct val="0"/>
        </a:spcBef>
        <a:spcAft>
          <a:spcPct val="0"/>
        </a:spcAft>
        <a:defRPr sz="2400" b="1">
          <a:solidFill>
            <a:srgbClr val="404B56"/>
          </a:solidFill>
          <a:latin typeface="Arial" charset="0"/>
        </a:defRPr>
      </a:lvl3pPr>
      <a:lvl4pPr algn="l" rtl="0" eaLnBrk="0" fontAlgn="base" hangingPunct="0">
        <a:spcBef>
          <a:spcPct val="0"/>
        </a:spcBef>
        <a:spcAft>
          <a:spcPct val="0"/>
        </a:spcAft>
        <a:defRPr sz="2400" b="1">
          <a:solidFill>
            <a:srgbClr val="404B56"/>
          </a:solidFill>
          <a:latin typeface="Arial" charset="0"/>
        </a:defRPr>
      </a:lvl4pPr>
      <a:lvl5pPr algn="l" rtl="0" eaLnBrk="0" fontAlgn="base" hangingPunct="0">
        <a:spcBef>
          <a:spcPct val="0"/>
        </a:spcBef>
        <a:spcAft>
          <a:spcPct val="0"/>
        </a:spcAft>
        <a:defRPr sz="2400" b="1">
          <a:solidFill>
            <a:srgbClr val="404B56"/>
          </a:solidFill>
          <a:latin typeface="Arial" charset="0"/>
        </a:defRPr>
      </a:lvl5pPr>
      <a:lvl6pPr marL="457200" algn="l" rtl="0" fontAlgn="base">
        <a:spcBef>
          <a:spcPct val="0"/>
        </a:spcBef>
        <a:spcAft>
          <a:spcPct val="0"/>
        </a:spcAft>
        <a:defRPr sz="2400" b="1">
          <a:solidFill>
            <a:srgbClr val="404B56"/>
          </a:solidFill>
          <a:latin typeface="Arial" charset="0"/>
        </a:defRPr>
      </a:lvl6pPr>
      <a:lvl7pPr marL="914400" algn="l" rtl="0" fontAlgn="base">
        <a:spcBef>
          <a:spcPct val="0"/>
        </a:spcBef>
        <a:spcAft>
          <a:spcPct val="0"/>
        </a:spcAft>
        <a:defRPr sz="2400" b="1">
          <a:solidFill>
            <a:srgbClr val="404B56"/>
          </a:solidFill>
          <a:latin typeface="Arial" charset="0"/>
        </a:defRPr>
      </a:lvl7pPr>
      <a:lvl8pPr marL="1371600" algn="l" rtl="0" fontAlgn="base">
        <a:spcBef>
          <a:spcPct val="0"/>
        </a:spcBef>
        <a:spcAft>
          <a:spcPct val="0"/>
        </a:spcAft>
        <a:defRPr sz="2400" b="1">
          <a:solidFill>
            <a:srgbClr val="404B56"/>
          </a:solidFill>
          <a:latin typeface="Arial" charset="0"/>
        </a:defRPr>
      </a:lvl8pPr>
      <a:lvl9pPr marL="1828800" algn="l" rtl="0" fontAlgn="base">
        <a:spcBef>
          <a:spcPct val="0"/>
        </a:spcBef>
        <a:spcAft>
          <a:spcPct val="0"/>
        </a:spcAft>
        <a:defRPr sz="2400" b="1">
          <a:solidFill>
            <a:srgbClr val="404B56"/>
          </a:solidFill>
          <a:latin typeface="Arial" charset="0"/>
        </a:defRPr>
      </a:lvl9pPr>
    </p:titleStyle>
    <p:bodyStyle>
      <a:lvl1pPr marL="342900" indent="-342900" algn="l" rtl="0" eaLnBrk="0" fontAlgn="base" hangingPunct="0">
        <a:spcBef>
          <a:spcPct val="20000"/>
        </a:spcBef>
        <a:spcAft>
          <a:spcPct val="0"/>
        </a:spcAft>
        <a:buChar char="•"/>
        <a:defRPr sz="3200">
          <a:solidFill>
            <a:srgbClr val="404B56"/>
          </a:solidFill>
          <a:latin typeface="+mn-lt"/>
          <a:ea typeface="+mn-ea"/>
          <a:cs typeface="+mn-cs"/>
        </a:defRPr>
      </a:lvl1pPr>
      <a:lvl2pPr marL="742950" indent="-285750" algn="l" rtl="0" eaLnBrk="0" fontAlgn="base" hangingPunct="0">
        <a:spcBef>
          <a:spcPct val="20000"/>
        </a:spcBef>
        <a:spcAft>
          <a:spcPct val="0"/>
        </a:spcAft>
        <a:buChar char="–"/>
        <a:defRPr sz="2800">
          <a:solidFill>
            <a:srgbClr val="404B56"/>
          </a:solidFill>
          <a:latin typeface="+mn-lt"/>
        </a:defRPr>
      </a:lvl2pPr>
      <a:lvl3pPr marL="1143000" indent="-228600" algn="l" rtl="0" eaLnBrk="0" fontAlgn="base" hangingPunct="0">
        <a:spcBef>
          <a:spcPct val="20000"/>
        </a:spcBef>
        <a:spcAft>
          <a:spcPct val="0"/>
        </a:spcAft>
        <a:buChar char="•"/>
        <a:defRPr sz="2400">
          <a:solidFill>
            <a:srgbClr val="404B56"/>
          </a:solidFill>
          <a:latin typeface="+mn-lt"/>
        </a:defRPr>
      </a:lvl3pPr>
      <a:lvl4pPr marL="1600200" indent="-228600" algn="l" rtl="0" eaLnBrk="0" fontAlgn="base" hangingPunct="0">
        <a:spcBef>
          <a:spcPct val="20000"/>
        </a:spcBef>
        <a:spcAft>
          <a:spcPct val="0"/>
        </a:spcAft>
        <a:buChar char="–"/>
        <a:defRPr sz="2000">
          <a:solidFill>
            <a:srgbClr val="404B56"/>
          </a:solidFill>
          <a:latin typeface="+mn-lt"/>
        </a:defRPr>
      </a:lvl4pPr>
      <a:lvl5pPr marL="2057400" indent="-228600" algn="l" rtl="0" eaLnBrk="0" fontAlgn="base" hangingPunct="0">
        <a:spcBef>
          <a:spcPct val="20000"/>
        </a:spcBef>
        <a:spcAft>
          <a:spcPct val="0"/>
        </a:spcAft>
        <a:buChar char="»"/>
        <a:defRPr sz="2000">
          <a:solidFill>
            <a:srgbClr val="404B56"/>
          </a:solidFill>
          <a:latin typeface="+mn-lt"/>
        </a:defRPr>
      </a:lvl5pPr>
      <a:lvl6pPr marL="2514600" indent="-228600" algn="l" rtl="0" fontAlgn="base">
        <a:spcBef>
          <a:spcPct val="20000"/>
        </a:spcBef>
        <a:spcAft>
          <a:spcPct val="0"/>
        </a:spcAft>
        <a:buChar char="»"/>
        <a:defRPr>
          <a:solidFill>
            <a:srgbClr val="404B56"/>
          </a:solidFill>
          <a:latin typeface="+mn-lt"/>
        </a:defRPr>
      </a:lvl6pPr>
      <a:lvl7pPr marL="2971800" indent="-228600" algn="l" rtl="0" fontAlgn="base">
        <a:spcBef>
          <a:spcPct val="20000"/>
        </a:spcBef>
        <a:spcAft>
          <a:spcPct val="0"/>
        </a:spcAft>
        <a:buChar char="»"/>
        <a:defRPr>
          <a:solidFill>
            <a:srgbClr val="404B56"/>
          </a:solidFill>
          <a:latin typeface="+mn-lt"/>
        </a:defRPr>
      </a:lvl7pPr>
      <a:lvl8pPr marL="3429000" indent="-228600" algn="l" rtl="0" fontAlgn="base">
        <a:spcBef>
          <a:spcPct val="20000"/>
        </a:spcBef>
        <a:spcAft>
          <a:spcPct val="0"/>
        </a:spcAft>
        <a:buChar char="»"/>
        <a:defRPr>
          <a:solidFill>
            <a:srgbClr val="404B56"/>
          </a:solidFill>
          <a:latin typeface="+mn-lt"/>
        </a:defRPr>
      </a:lvl8pPr>
      <a:lvl9pPr marL="3886200" indent="-228600" algn="l" rtl="0" fontAlgn="base">
        <a:spcBef>
          <a:spcPct val="20000"/>
        </a:spcBef>
        <a:spcAft>
          <a:spcPct val="0"/>
        </a:spcAft>
        <a:buChar char="»"/>
        <a:defRPr>
          <a:solidFill>
            <a:srgbClr val="404B5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8.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wipo.in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obi.gr/ob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l-GR" dirty="0"/>
              <a:t>Προστασία Διανοητικής Ιδιοκτησίας</a:t>
            </a:r>
            <a:endParaRPr lang="en-US" dirty="0"/>
          </a:p>
          <a:p>
            <a:endParaRPr lang="el-GR" dirty="0"/>
          </a:p>
          <a:p>
            <a:r>
              <a:rPr lang="el-GR" dirty="0" err="1"/>
              <a:t>Αναπλ</a:t>
            </a:r>
            <a:r>
              <a:rPr lang="el-GR" dirty="0"/>
              <a:t>. </a:t>
            </a:r>
            <a:r>
              <a:rPr lang="el-GR" dirty="0" err="1"/>
              <a:t>Καθ</a:t>
            </a:r>
            <a:r>
              <a:rPr lang="el-GR" dirty="0"/>
              <a:t>. Ευάγγελος </a:t>
            </a:r>
            <a:r>
              <a:rPr lang="el-GR" dirty="0" err="1"/>
              <a:t>Σιώκας</a:t>
            </a:r>
            <a:endParaRPr lang="en-US" dirty="0"/>
          </a:p>
          <a:p>
            <a:endParaRPr lang="en-US" dirty="0"/>
          </a:p>
        </p:txBody>
      </p:sp>
      <p:sp>
        <p:nvSpPr>
          <p:cNvPr id="4" name="Title 3"/>
          <p:cNvSpPr>
            <a:spLocks noGrp="1"/>
          </p:cNvSpPr>
          <p:nvPr>
            <p:ph type="title"/>
          </p:nvPr>
        </p:nvSpPr>
        <p:spPr/>
        <p:txBody>
          <a:bodyPr>
            <a:normAutofit fontScale="90000"/>
          </a:bodyPr>
          <a:lstStyle/>
          <a:p>
            <a:r>
              <a:rPr lang="el-GR" dirty="0"/>
              <a:t>Καινοτομία και Επιχειρηματικότητα</a:t>
            </a:r>
            <a:endParaRPr lang="en-US" dirty="0"/>
          </a:p>
        </p:txBody>
      </p:sp>
      <p:sp>
        <p:nvSpPr>
          <p:cNvPr id="2" name="Slide Number Placeholder 1"/>
          <p:cNvSpPr>
            <a:spLocks noGrp="1"/>
          </p:cNvSpPr>
          <p:nvPr>
            <p:ph type="sldNum" sz="quarter" idx="11"/>
          </p:nvPr>
        </p:nvSpPr>
        <p:spPr/>
        <p:txBody>
          <a:bodyPr/>
          <a:lstStyle/>
          <a:p>
            <a:r>
              <a:rPr lang="el-GR" dirty="0"/>
              <a:t>1</a:t>
            </a:r>
            <a:endParaRPr lang="en-US" dirty="0"/>
          </a:p>
        </p:txBody>
      </p:sp>
      <p:sp>
        <p:nvSpPr>
          <p:cNvPr id="3" name="Θέση ημερομηνίας 2">
            <a:extLst>
              <a:ext uri="{FF2B5EF4-FFF2-40B4-BE49-F238E27FC236}">
                <a16:creationId xmlns:a16="http://schemas.microsoft.com/office/drawing/2014/main" id="{19FF18DE-9FD3-000E-3DEC-89CA23E433F7}"/>
              </a:ext>
            </a:extLst>
          </p:cNvPr>
          <p:cNvSpPr>
            <a:spLocks noGrp="1"/>
          </p:cNvSpPr>
          <p:nvPr>
            <p:ph type="dt" sz="half" idx="10"/>
          </p:nvPr>
        </p:nvSpPr>
        <p:spPr/>
        <p:txBody>
          <a:bodyPr/>
          <a:lstStyle/>
          <a:p>
            <a:r>
              <a:rPr lang="el-GR"/>
              <a:t>ΠΑΠΕΛ 2025</a:t>
            </a:r>
            <a:endParaRPr lang="en-US" dirty="0"/>
          </a:p>
        </p:txBody>
      </p:sp>
      <p:sp>
        <p:nvSpPr>
          <p:cNvPr id="6" name="5 - Θέση υποσέλιδου"/>
          <p:cNvSpPr>
            <a:spLocks noGrp="1"/>
          </p:cNvSpPr>
          <p:nvPr>
            <p:ph type="ftr" sz="quarter" idx="12"/>
          </p:nvPr>
        </p:nvSpPr>
        <p:spPr/>
        <p:txBody>
          <a:bodyPr/>
          <a:lstStyle/>
          <a:p>
            <a:r>
              <a:rPr lang="el-GR"/>
              <a:t>Ευάγγελος Σιώκας </a:t>
            </a:r>
            <a:endParaRPr lang="en-US"/>
          </a:p>
        </p:txBody>
      </p:sp>
    </p:spTree>
    <p:extLst>
      <p:ext uri="{BB962C8B-B14F-4D97-AF65-F5344CB8AC3E}">
        <p14:creationId xmlns:p14="http://schemas.microsoft.com/office/powerpoint/2010/main" val="1431734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p:txBody>
          <a:bodyPr>
            <a:normAutofit/>
          </a:bodyPr>
          <a:lstStyle/>
          <a:p>
            <a:r>
              <a:rPr lang="en-US" altLang="en-US" sz="2800" dirty="0"/>
              <a:t>Some IP found in a mobile phone</a:t>
            </a:r>
          </a:p>
        </p:txBody>
      </p:sp>
      <p:sp>
        <p:nvSpPr>
          <p:cNvPr id="9" name="Textfeld 8"/>
          <p:cNvSpPr txBox="1">
            <a:spLocks noChangeArrowheads="1"/>
          </p:cNvSpPr>
          <p:nvPr/>
        </p:nvSpPr>
        <p:spPr bwMode="auto">
          <a:xfrm>
            <a:off x="228600" y="1524000"/>
            <a:ext cx="3643313"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nSpc>
                <a:spcPct val="120000"/>
              </a:lnSpc>
            </a:pPr>
            <a:r>
              <a:rPr lang="en-US" altLang="en-US" dirty="0">
                <a:solidFill>
                  <a:schemeClr val="accent1"/>
                </a:solidFill>
              </a:rPr>
              <a:t>Trade marks:</a:t>
            </a:r>
          </a:p>
          <a:p>
            <a:pPr>
              <a:lnSpc>
                <a:spcPct val="120000"/>
              </a:lnSpc>
              <a:buFont typeface="Arial" charset="0"/>
              <a:buChar char="•"/>
            </a:pPr>
            <a:r>
              <a:rPr lang="en-US" altLang="en-US" dirty="0"/>
              <a:t> Made by "Nokia"</a:t>
            </a:r>
          </a:p>
          <a:p>
            <a:pPr>
              <a:lnSpc>
                <a:spcPct val="120000"/>
              </a:lnSpc>
              <a:buFont typeface="Arial" charset="0"/>
              <a:buChar char="•"/>
            </a:pPr>
            <a:r>
              <a:rPr lang="en-US" altLang="en-US" dirty="0"/>
              <a:t> Product "N95"</a:t>
            </a:r>
          </a:p>
          <a:p>
            <a:pPr>
              <a:lnSpc>
                <a:spcPct val="120000"/>
              </a:lnSpc>
              <a:buFont typeface="Arial" charset="0"/>
              <a:buChar char="•"/>
            </a:pPr>
            <a:r>
              <a:rPr lang="en-US" altLang="en-US" dirty="0"/>
              <a:t> Software "Symbian", "Java"</a:t>
            </a:r>
          </a:p>
          <a:p>
            <a:pPr>
              <a:lnSpc>
                <a:spcPct val="120000"/>
              </a:lnSpc>
            </a:pPr>
            <a:r>
              <a:rPr lang="en-US" altLang="en-US" dirty="0">
                <a:solidFill>
                  <a:schemeClr val="accent1"/>
                </a:solidFill>
              </a:rPr>
              <a:t>Patents:</a:t>
            </a:r>
          </a:p>
          <a:p>
            <a:pPr>
              <a:lnSpc>
                <a:spcPct val="120000"/>
              </a:lnSpc>
              <a:buFontTx/>
              <a:buChar char="•"/>
            </a:pPr>
            <a:r>
              <a:rPr lang="en-US" altLang="en-US" dirty="0"/>
              <a:t> Data-processing methods</a:t>
            </a:r>
          </a:p>
          <a:p>
            <a:pPr>
              <a:lnSpc>
                <a:spcPct val="120000"/>
              </a:lnSpc>
              <a:buFontTx/>
              <a:buChar char="•"/>
            </a:pPr>
            <a:r>
              <a:rPr lang="en-US" altLang="en-US" dirty="0"/>
              <a:t> Semiconductor circuits</a:t>
            </a:r>
          </a:p>
          <a:p>
            <a:pPr>
              <a:lnSpc>
                <a:spcPct val="120000"/>
              </a:lnSpc>
              <a:buFontTx/>
              <a:buChar char="•"/>
            </a:pPr>
            <a:r>
              <a:rPr lang="en-US" altLang="en-US" dirty="0"/>
              <a:t> Chemical compounds</a:t>
            </a:r>
          </a:p>
          <a:p>
            <a:pPr>
              <a:lnSpc>
                <a:spcPct val="120000"/>
              </a:lnSpc>
              <a:buFontTx/>
              <a:buChar char="•"/>
            </a:pPr>
            <a:r>
              <a:rPr lang="en-US" altLang="en-US" dirty="0"/>
              <a:t> …</a:t>
            </a:r>
          </a:p>
          <a:p>
            <a:pPr>
              <a:lnSpc>
                <a:spcPct val="120000"/>
              </a:lnSpc>
            </a:pPr>
            <a:r>
              <a:rPr lang="en-US" altLang="en-US" dirty="0">
                <a:solidFill>
                  <a:schemeClr val="accent1"/>
                </a:solidFill>
              </a:rPr>
              <a:t>Copyrights:</a:t>
            </a:r>
          </a:p>
          <a:p>
            <a:pPr>
              <a:lnSpc>
                <a:spcPct val="120000"/>
              </a:lnSpc>
              <a:buFontTx/>
              <a:buChar char="•"/>
            </a:pPr>
            <a:r>
              <a:rPr lang="en-US" altLang="en-US" dirty="0"/>
              <a:t> Software code</a:t>
            </a:r>
          </a:p>
          <a:p>
            <a:pPr>
              <a:lnSpc>
                <a:spcPct val="120000"/>
              </a:lnSpc>
              <a:buFontTx/>
              <a:buChar char="•"/>
            </a:pPr>
            <a:r>
              <a:rPr lang="en-US" altLang="en-US" dirty="0"/>
              <a:t> Instruction manual</a:t>
            </a:r>
          </a:p>
          <a:p>
            <a:pPr>
              <a:lnSpc>
                <a:spcPct val="120000"/>
              </a:lnSpc>
              <a:buFontTx/>
              <a:buChar char="•"/>
            </a:pPr>
            <a:r>
              <a:rPr lang="en-US" altLang="en-US" dirty="0"/>
              <a:t> Ringtone</a:t>
            </a:r>
          </a:p>
          <a:p>
            <a:pPr>
              <a:lnSpc>
                <a:spcPct val="120000"/>
              </a:lnSpc>
              <a:buFontTx/>
              <a:buChar char="•"/>
            </a:pPr>
            <a:r>
              <a:rPr lang="en-US" altLang="en-US" dirty="0"/>
              <a:t> …</a:t>
            </a:r>
          </a:p>
        </p:txBody>
      </p:sp>
      <p:sp>
        <p:nvSpPr>
          <p:cNvPr id="14" name="Textfeld 13"/>
          <p:cNvSpPr txBox="1">
            <a:spLocks noChangeArrowheads="1"/>
          </p:cNvSpPr>
          <p:nvPr/>
        </p:nvSpPr>
        <p:spPr bwMode="auto">
          <a:xfrm>
            <a:off x="3951288" y="3768725"/>
            <a:ext cx="5229225" cy="269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nSpc>
                <a:spcPct val="120000"/>
              </a:lnSpc>
            </a:pPr>
            <a:r>
              <a:rPr lang="en-US" altLang="en-US" dirty="0">
                <a:solidFill>
                  <a:schemeClr val="accent1"/>
                </a:solidFill>
              </a:rPr>
              <a:t>Trade secrets:</a:t>
            </a:r>
          </a:p>
          <a:p>
            <a:pPr>
              <a:lnSpc>
                <a:spcPct val="120000"/>
              </a:lnSpc>
            </a:pPr>
            <a:r>
              <a:rPr lang="en-US" altLang="en-US" dirty="0"/>
              <a:t> ?</a:t>
            </a:r>
            <a:endParaRPr lang="en-US" altLang="en-US" dirty="0">
              <a:solidFill>
                <a:schemeClr val="accent1"/>
              </a:solidFill>
            </a:endParaRPr>
          </a:p>
          <a:p>
            <a:pPr>
              <a:lnSpc>
                <a:spcPct val="120000"/>
              </a:lnSpc>
            </a:pPr>
            <a:r>
              <a:rPr lang="en-US" altLang="en-US" dirty="0">
                <a:solidFill>
                  <a:schemeClr val="accent1"/>
                </a:solidFill>
              </a:rPr>
              <a:t>Designs (some of them registered):</a:t>
            </a:r>
          </a:p>
          <a:p>
            <a:pPr>
              <a:lnSpc>
                <a:spcPct val="120000"/>
              </a:lnSpc>
              <a:buFont typeface="Arial" charset="0"/>
              <a:buChar char="•"/>
            </a:pPr>
            <a:r>
              <a:rPr lang="en-US" altLang="en-US" dirty="0"/>
              <a:t> Form of overall phone</a:t>
            </a:r>
          </a:p>
          <a:p>
            <a:pPr>
              <a:lnSpc>
                <a:spcPct val="120000"/>
              </a:lnSpc>
              <a:buFont typeface="Arial" charset="0"/>
              <a:buChar char="•"/>
            </a:pPr>
            <a:r>
              <a:rPr lang="en-US" altLang="en-US" dirty="0"/>
              <a:t> Arrangement of buttons in oval shape</a:t>
            </a:r>
          </a:p>
          <a:p>
            <a:pPr>
              <a:lnSpc>
                <a:spcPct val="120000"/>
              </a:lnSpc>
              <a:buFont typeface="Arial" charset="0"/>
              <a:buChar char="•"/>
            </a:pPr>
            <a:r>
              <a:rPr lang="en-US" altLang="en-US" dirty="0"/>
              <a:t> Three-dimensional wave form of buttons</a:t>
            </a:r>
          </a:p>
          <a:p>
            <a:pPr>
              <a:lnSpc>
                <a:spcPct val="120000"/>
              </a:lnSpc>
              <a:buFont typeface="Arial" charset="0"/>
              <a:buChar char="•"/>
            </a:pPr>
            <a:r>
              <a:rPr lang="en-US" altLang="en-US" dirty="0"/>
              <a:t> …</a:t>
            </a:r>
          </a:p>
          <a:p>
            <a:pPr>
              <a:buFont typeface="Arial" charset="0"/>
              <a:buChar char="•"/>
            </a:pPr>
            <a:endParaRPr lang="en-US" altLang="en-US" dirty="0"/>
          </a:p>
        </p:txBody>
      </p:sp>
      <p:pic>
        <p:nvPicPr>
          <p:cNvPr id="19460" name="Picture 9" descr="n95_high_gallery_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1289" y="1572375"/>
            <a:ext cx="4583112" cy="218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9"/>
          <p:cNvSpPr txBox="1">
            <a:spLocks noChangeArrowheads="1"/>
          </p:cNvSpPr>
          <p:nvPr/>
        </p:nvSpPr>
        <p:spPr bwMode="auto">
          <a:xfrm>
            <a:off x="8048625" y="3249613"/>
            <a:ext cx="5921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buFont typeface="Arial" charset="0"/>
              <a:buNone/>
            </a:pPr>
            <a:r>
              <a:rPr lang="en-US" altLang="en-US" sz="900"/>
              <a:t>© Nokia</a:t>
            </a:r>
          </a:p>
        </p:txBody>
      </p: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10</a:t>
            </a:fld>
            <a:endParaRPr lang="en-US" dirty="0"/>
          </a:p>
        </p:txBody>
      </p:sp>
      <p:sp>
        <p:nvSpPr>
          <p:cNvPr id="4" name="Θέση ημερομηνίας 3">
            <a:extLst>
              <a:ext uri="{FF2B5EF4-FFF2-40B4-BE49-F238E27FC236}">
                <a16:creationId xmlns:a16="http://schemas.microsoft.com/office/drawing/2014/main" id="{F5E5336F-74F5-0552-A0E6-DDE465459CA8}"/>
              </a:ext>
            </a:extLst>
          </p:cNvPr>
          <p:cNvSpPr>
            <a:spLocks noGrp="1"/>
          </p:cNvSpPr>
          <p:nvPr>
            <p:ph type="dt" sz="half" idx="10"/>
          </p:nvPr>
        </p:nvSpPr>
        <p:spPr/>
        <p:txBody>
          <a:bodyPr/>
          <a:lstStyle/>
          <a:p>
            <a:r>
              <a:rPr lang="el-GR"/>
              <a:t>ΠΑΠΕΛ 2025</a:t>
            </a:r>
            <a:endParaRPr lang="en-US"/>
          </a:p>
        </p:txBody>
      </p:sp>
      <p:sp>
        <p:nvSpPr>
          <p:cNvPr id="11" name="10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110941997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1"/>
          <p:cNvSpPr>
            <a:spLocks noGrp="1"/>
          </p:cNvSpPr>
          <p:nvPr>
            <p:ph type="title"/>
          </p:nvPr>
        </p:nvSpPr>
        <p:spPr/>
        <p:txBody>
          <a:bodyPr>
            <a:normAutofit/>
          </a:bodyPr>
          <a:lstStyle/>
          <a:p>
            <a:r>
              <a:rPr lang="en-US" altLang="en-US" sz="2800"/>
              <a:t>Examples of valuable intellectual property</a:t>
            </a:r>
          </a:p>
        </p:txBody>
      </p:sp>
      <p:grpSp>
        <p:nvGrpSpPr>
          <p:cNvPr id="23570" name="Group 18"/>
          <p:cNvGrpSpPr>
            <a:grpSpLocks/>
          </p:cNvGrpSpPr>
          <p:nvPr/>
        </p:nvGrpSpPr>
        <p:grpSpPr bwMode="auto">
          <a:xfrm>
            <a:off x="576263" y="1737360"/>
            <a:ext cx="1743075" cy="2409825"/>
            <a:chOff x="363" y="777"/>
            <a:chExt cx="1098" cy="1518"/>
          </a:xfrm>
        </p:grpSpPr>
        <p:pic>
          <p:nvPicPr>
            <p:cNvPr id="1024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 y="777"/>
              <a:ext cx="109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feld 13"/>
            <p:cNvSpPr txBox="1">
              <a:spLocks noChangeArrowheads="1"/>
            </p:cNvSpPr>
            <p:nvPr/>
          </p:nvSpPr>
          <p:spPr bwMode="auto">
            <a:xfrm>
              <a:off x="471" y="2064"/>
              <a:ext cx="86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a:t>Coca-Cola</a:t>
              </a:r>
              <a:r>
                <a:rPr lang="en-US" altLang="en-US" baseline="30000"/>
                <a:t>®</a:t>
              </a:r>
              <a:endParaRPr lang="en-US" altLang="en-US"/>
            </a:p>
          </p:txBody>
        </p:sp>
      </p:grpSp>
      <p:grpSp>
        <p:nvGrpSpPr>
          <p:cNvPr id="23571" name="Group 19"/>
          <p:cNvGrpSpPr>
            <a:grpSpLocks/>
          </p:cNvGrpSpPr>
          <p:nvPr/>
        </p:nvGrpSpPr>
        <p:grpSpPr bwMode="auto">
          <a:xfrm>
            <a:off x="3492500" y="2133600"/>
            <a:ext cx="1514475" cy="2335213"/>
            <a:chOff x="2132" y="755"/>
            <a:chExt cx="954" cy="1471"/>
          </a:xfrm>
        </p:grpSpPr>
        <p:sp>
          <p:nvSpPr>
            <p:cNvPr id="10246" name="Textfeld 12"/>
            <p:cNvSpPr txBox="1">
              <a:spLocks noChangeArrowheads="1"/>
            </p:cNvSpPr>
            <p:nvPr/>
          </p:nvSpPr>
          <p:spPr bwMode="auto">
            <a:xfrm>
              <a:off x="2132" y="1995"/>
              <a:ext cx="95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a:t>Apple</a:t>
              </a:r>
              <a:r>
                <a:rPr lang="en-US" altLang="en-US" baseline="30000"/>
                <a:t>®</a:t>
              </a:r>
              <a:r>
                <a:rPr lang="en-US" altLang="en-US"/>
                <a:t> iPod</a:t>
              </a:r>
              <a:r>
                <a:rPr lang="en-US" altLang="en-US" baseline="30000"/>
                <a:t>®</a:t>
              </a:r>
              <a:endParaRPr lang="en-US" altLang="en-US"/>
            </a:p>
          </p:txBody>
        </p:sp>
        <p:pic>
          <p:nvPicPr>
            <p:cNvPr id="10248"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7" y="755"/>
              <a:ext cx="906" cy="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62" name="Text Box 13"/>
          <p:cNvSpPr txBox="1">
            <a:spLocks noChangeArrowheads="1"/>
          </p:cNvSpPr>
          <p:nvPr/>
        </p:nvSpPr>
        <p:spPr bwMode="auto">
          <a:xfrm>
            <a:off x="8315325" y="80963"/>
            <a:ext cx="828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altLang="en-US" sz="1200">
                <a:solidFill>
                  <a:schemeClr val="accent1"/>
                </a:solidFill>
              </a:rPr>
              <a:t>Optional</a:t>
            </a:r>
          </a:p>
        </p:txBody>
      </p:sp>
      <p:grpSp>
        <p:nvGrpSpPr>
          <p:cNvPr id="23569" name="Group 17"/>
          <p:cNvGrpSpPr>
            <a:grpSpLocks/>
          </p:cNvGrpSpPr>
          <p:nvPr/>
        </p:nvGrpSpPr>
        <p:grpSpPr bwMode="auto">
          <a:xfrm>
            <a:off x="5400675" y="4292600"/>
            <a:ext cx="2533650" cy="1804988"/>
            <a:chOff x="3810" y="2660"/>
            <a:chExt cx="1596" cy="1137"/>
          </a:xfrm>
        </p:grpSpPr>
        <p:sp>
          <p:nvSpPr>
            <p:cNvPr id="10252" name="Textfeld 19"/>
            <p:cNvSpPr txBox="1">
              <a:spLocks noChangeArrowheads="1"/>
            </p:cNvSpPr>
            <p:nvPr/>
          </p:nvSpPr>
          <p:spPr bwMode="auto">
            <a:xfrm>
              <a:off x="3846" y="3566"/>
              <a:ext cx="150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a:t>DNA copying process</a:t>
              </a:r>
            </a:p>
          </p:txBody>
        </p:sp>
        <p:pic>
          <p:nvPicPr>
            <p:cNvPr id="23563" name="Picture 14" descr="Dna-spli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 y="2660"/>
              <a:ext cx="1596" cy="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68" name="Group 16"/>
          <p:cNvGrpSpPr>
            <a:grpSpLocks/>
          </p:cNvGrpSpPr>
          <p:nvPr/>
        </p:nvGrpSpPr>
        <p:grpSpPr bwMode="auto">
          <a:xfrm>
            <a:off x="6032183" y="1759586"/>
            <a:ext cx="1544637" cy="2020887"/>
            <a:chOff x="499" y="2727"/>
            <a:chExt cx="973" cy="1273"/>
          </a:xfrm>
        </p:grpSpPr>
        <p:sp>
          <p:nvSpPr>
            <p:cNvPr id="10249" name="Textfeld 16"/>
            <p:cNvSpPr txBox="1">
              <a:spLocks noChangeArrowheads="1"/>
            </p:cNvSpPr>
            <p:nvPr/>
          </p:nvSpPr>
          <p:spPr bwMode="auto">
            <a:xfrm>
              <a:off x="499" y="3769"/>
              <a:ext cx="8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a:t>Harry Potter</a:t>
              </a:r>
            </a:p>
          </p:txBody>
        </p:sp>
        <p:pic>
          <p:nvPicPr>
            <p:cNvPr id="23564" name="Picture 15" descr="57278843"/>
            <p:cNvPicPr>
              <a:picLocks noChangeAspect="1" noChangeArrowheads="1"/>
            </p:cNvPicPr>
            <p:nvPr/>
          </p:nvPicPr>
          <p:blipFill>
            <a:blip r:embed="rId6" cstate="print">
              <a:extLst>
                <a:ext uri="{28A0092B-C50C-407E-A947-70E740481C1C}">
                  <a14:useLocalDpi xmlns:a14="http://schemas.microsoft.com/office/drawing/2010/main" val="0"/>
                </a:ext>
              </a:extLst>
            </a:blip>
            <a:srcRect l="14432" t="29247" b="3514"/>
            <a:stretch>
              <a:fillRect/>
            </a:stretch>
          </p:blipFill>
          <p:spPr bwMode="auto">
            <a:xfrm>
              <a:off x="521" y="2727"/>
              <a:ext cx="951" cy="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67" name="Group 15"/>
          <p:cNvGrpSpPr>
            <a:grpSpLocks/>
          </p:cNvGrpSpPr>
          <p:nvPr/>
        </p:nvGrpSpPr>
        <p:grpSpPr bwMode="auto">
          <a:xfrm>
            <a:off x="1439863" y="4257675"/>
            <a:ext cx="1981200" cy="1892300"/>
            <a:chOff x="2200" y="2651"/>
            <a:chExt cx="1248" cy="1192"/>
          </a:xfrm>
        </p:grpSpPr>
        <p:sp>
          <p:nvSpPr>
            <p:cNvPr id="10250" name="Textfeld 17"/>
            <p:cNvSpPr txBox="1">
              <a:spLocks noChangeArrowheads="1"/>
            </p:cNvSpPr>
            <p:nvPr/>
          </p:nvSpPr>
          <p:spPr bwMode="auto">
            <a:xfrm>
              <a:off x="2290" y="3612"/>
              <a:ext cx="10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a:t>Instant camera</a:t>
              </a:r>
            </a:p>
          </p:txBody>
        </p:sp>
        <p:pic>
          <p:nvPicPr>
            <p:cNvPr id="23566" name="Picture 14" descr="Kamer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0" y="2651"/>
              <a:ext cx="1248" cy="98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11</a:t>
            </a:fld>
            <a:endParaRPr lang="en-US" dirty="0"/>
          </a:p>
        </p:txBody>
      </p:sp>
      <p:sp>
        <p:nvSpPr>
          <p:cNvPr id="4" name="Θέση ημερομηνίας 3">
            <a:extLst>
              <a:ext uri="{FF2B5EF4-FFF2-40B4-BE49-F238E27FC236}">
                <a16:creationId xmlns:a16="http://schemas.microsoft.com/office/drawing/2014/main" id="{F81613E6-0EDA-AD11-785F-5357629A9109}"/>
              </a:ext>
            </a:extLst>
          </p:cNvPr>
          <p:cNvSpPr>
            <a:spLocks noGrp="1"/>
          </p:cNvSpPr>
          <p:nvPr>
            <p:ph type="dt" sz="half" idx="10"/>
          </p:nvPr>
        </p:nvSpPr>
        <p:spPr/>
        <p:txBody>
          <a:bodyPr/>
          <a:lstStyle/>
          <a:p>
            <a:r>
              <a:rPr lang="el-GR"/>
              <a:t>ΠΑΠΕΛ 2025</a:t>
            </a:r>
            <a:endParaRPr lang="en-US"/>
          </a:p>
        </p:txBody>
      </p:sp>
      <p:sp>
        <p:nvSpPr>
          <p:cNvPr id="21" name="20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46838915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a:xfrm>
            <a:off x="601345" y="472275"/>
            <a:ext cx="7921625" cy="468312"/>
          </a:xfrm>
        </p:spPr>
        <p:txBody>
          <a:bodyPr>
            <a:noAutofit/>
          </a:bodyPr>
          <a:lstStyle/>
          <a:p>
            <a:r>
              <a:rPr lang="de-DE" altLang="en-US" sz="2800" dirty="0"/>
              <a:t>The </a:t>
            </a:r>
            <a:r>
              <a:rPr lang="en-GB" altLang="en-US" sz="2800" dirty="0"/>
              <a:t>four main pillars of</a:t>
            </a:r>
            <a:r>
              <a:rPr lang="de-DE" altLang="en-US" sz="2800" dirty="0"/>
              <a:t> </a:t>
            </a:r>
            <a:r>
              <a:rPr lang="de-AT" altLang="en-US" sz="2800" dirty="0"/>
              <a:t>IP</a:t>
            </a:r>
            <a:r>
              <a:rPr lang="de-DE" altLang="en-US" sz="2800" dirty="0"/>
              <a:t> </a:t>
            </a:r>
            <a:r>
              <a:rPr lang="en-GB" altLang="en-US" sz="2800" dirty="0"/>
              <a:t>management</a:t>
            </a:r>
          </a:p>
        </p:txBody>
      </p:sp>
      <p:sp>
        <p:nvSpPr>
          <p:cNvPr id="18436" name="Text Box 4"/>
          <p:cNvSpPr txBox="1">
            <a:spLocks noChangeArrowheads="1"/>
          </p:cNvSpPr>
          <p:nvPr/>
        </p:nvSpPr>
        <p:spPr bwMode="auto">
          <a:xfrm>
            <a:off x="6731000" y="2842444"/>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eaLnBrk="1" hangingPunct="1">
              <a:spcBef>
                <a:spcPct val="50000"/>
              </a:spcBef>
            </a:pPr>
            <a:endParaRPr lang="en-US" altLang="en-US" sz="1400" dirty="0">
              <a:solidFill>
                <a:srgbClr val="4C575F"/>
              </a:solidFill>
            </a:endParaRPr>
          </a:p>
        </p:txBody>
      </p:sp>
      <p:sp>
        <p:nvSpPr>
          <p:cNvPr id="18437" name="Rectangle 5"/>
          <p:cNvSpPr>
            <a:spLocks noChangeArrowheads="1"/>
          </p:cNvSpPr>
          <p:nvPr/>
        </p:nvSpPr>
        <p:spPr bwMode="auto">
          <a:xfrm>
            <a:off x="685800" y="1484784"/>
            <a:ext cx="77724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eaLnBrk="1" hangingPunct="1">
              <a:lnSpc>
                <a:spcPct val="90000"/>
              </a:lnSpc>
              <a:spcBef>
                <a:spcPct val="30000"/>
              </a:spcBef>
              <a:buFont typeface="Wingdings" pitchFamily="2" charset="2"/>
              <a:buNone/>
            </a:pPr>
            <a:endParaRPr lang="en-US" altLang="en-US" dirty="0">
              <a:solidFill>
                <a:srgbClr val="4C575F"/>
              </a:solidFill>
              <a:latin typeface="Supersonic BSK Book"/>
            </a:endParaRPr>
          </a:p>
        </p:txBody>
      </p:sp>
      <p:sp>
        <p:nvSpPr>
          <p:cNvPr id="18446" name="Text Box 14"/>
          <p:cNvSpPr txBox="1">
            <a:spLocks noChangeArrowheads="1"/>
          </p:cNvSpPr>
          <p:nvPr/>
        </p:nvSpPr>
        <p:spPr bwMode="auto">
          <a:xfrm>
            <a:off x="543899" y="4356018"/>
            <a:ext cx="3090729" cy="176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285750" indent="-285750"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marL="216000" indent="-216000" eaLnBrk="1" hangingPunct="1">
              <a:lnSpc>
                <a:spcPts val="2200"/>
              </a:lnSpc>
              <a:buFont typeface="Wingdings" panose="05000000000000000000" pitchFamily="2" charset="2"/>
              <a:buChar char="§"/>
            </a:pPr>
            <a:r>
              <a:rPr lang="en-GB" altLang="en-US" sz="1600" dirty="0">
                <a:solidFill>
                  <a:srgbClr val="4C575F"/>
                </a:solidFill>
              </a:rPr>
              <a:t>Awareness creation</a:t>
            </a:r>
          </a:p>
          <a:p>
            <a:pPr marL="216000" indent="-216000" eaLnBrk="1" hangingPunct="1">
              <a:lnSpc>
                <a:spcPts val="2200"/>
              </a:lnSpc>
              <a:buFont typeface="Wingdings" panose="05000000000000000000" pitchFamily="2" charset="2"/>
              <a:buChar char="§"/>
            </a:pPr>
            <a:r>
              <a:rPr lang="en-GB" altLang="en-US" sz="1600" dirty="0">
                <a:solidFill>
                  <a:srgbClr val="4C575F"/>
                </a:solidFill>
              </a:rPr>
              <a:t>Teaching &amp; training </a:t>
            </a:r>
          </a:p>
          <a:p>
            <a:pPr marL="216000" indent="-216000" eaLnBrk="1" hangingPunct="1">
              <a:lnSpc>
                <a:spcPts val="2200"/>
              </a:lnSpc>
              <a:buFont typeface="Wingdings" panose="05000000000000000000" pitchFamily="2" charset="2"/>
              <a:buChar char="§"/>
            </a:pPr>
            <a:r>
              <a:rPr lang="en-GB" altLang="en-US" sz="1600" dirty="0">
                <a:solidFill>
                  <a:srgbClr val="4C575F"/>
                </a:solidFill>
              </a:rPr>
              <a:t>IPR support</a:t>
            </a:r>
          </a:p>
          <a:p>
            <a:pPr marL="216000" indent="-216000" eaLnBrk="1" hangingPunct="1">
              <a:lnSpc>
                <a:spcPts val="2200"/>
              </a:lnSpc>
              <a:buFont typeface="Wingdings" panose="05000000000000000000" pitchFamily="2" charset="2"/>
              <a:buChar char="§"/>
            </a:pPr>
            <a:r>
              <a:rPr lang="en-GB" altLang="en-US" sz="1600" dirty="0">
                <a:solidFill>
                  <a:srgbClr val="4C575F"/>
                </a:solidFill>
              </a:rPr>
              <a:t>Technology scouting</a:t>
            </a:r>
          </a:p>
          <a:p>
            <a:pPr marL="216000" indent="-216000" eaLnBrk="1" hangingPunct="1">
              <a:lnSpc>
                <a:spcPts val="2200"/>
              </a:lnSpc>
              <a:buFont typeface="Wingdings" panose="05000000000000000000" pitchFamily="2" charset="2"/>
              <a:buChar char="§"/>
            </a:pPr>
            <a:r>
              <a:rPr lang="en-GB" altLang="en-US" sz="1600" dirty="0">
                <a:solidFill>
                  <a:srgbClr val="4C575F"/>
                </a:solidFill>
              </a:rPr>
              <a:t>Micro/seed-funding </a:t>
            </a:r>
          </a:p>
          <a:p>
            <a:pPr marL="216000" indent="-216000" eaLnBrk="1" hangingPunct="1">
              <a:lnSpc>
                <a:spcPts val="2200"/>
              </a:lnSpc>
              <a:buFont typeface="Wingdings" panose="05000000000000000000" pitchFamily="2" charset="2"/>
              <a:buChar char="§"/>
            </a:pPr>
            <a:r>
              <a:rPr lang="en-GB" altLang="en-US" sz="1600" dirty="0">
                <a:solidFill>
                  <a:srgbClr val="4C575F"/>
                </a:solidFill>
              </a:rPr>
              <a:t>Innovation awards</a:t>
            </a:r>
          </a:p>
        </p:txBody>
      </p:sp>
      <p:sp>
        <p:nvSpPr>
          <p:cNvPr id="18449" name="Text Box 17"/>
          <p:cNvSpPr txBox="1">
            <a:spLocks noChangeArrowheads="1"/>
          </p:cNvSpPr>
          <p:nvPr/>
        </p:nvSpPr>
        <p:spPr bwMode="auto">
          <a:xfrm>
            <a:off x="6777362" y="4353192"/>
            <a:ext cx="4117084" cy="119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285750" indent="-285750"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marL="216000" indent="-216000" eaLnBrk="1" hangingPunct="1">
              <a:lnSpc>
                <a:spcPts val="2200"/>
              </a:lnSpc>
              <a:buFont typeface="Wingdings" panose="05000000000000000000" pitchFamily="2" charset="2"/>
              <a:buChar char="§"/>
            </a:pPr>
            <a:r>
              <a:rPr lang="de-DE" altLang="en-US" sz="1600" dirty="0">
                <a:solidFill>
                  <a:srgbClr val="4C575F"/>
                </a:solidFill>
              </a:rPr>
              <a:t>Business </a:t>
            </a:r>
            <a:r>
              <a:rPr lang="en-GB" altLang="en-US" sz="1600" dirty="0">
                <a:solidFill>
                  <a:srgbClr val="4C575F"/>
                </a:solidFill>
              </a:rPr>
              <a:t>strategies</a:t>
            </a:r>
          </a:p>
          <a:p>
            <a:pPr marL="216000" indent="-216000" eaLnBrk="1" hangingPunct="1">
              <a:lnSpc>
                <a:spcPts val="2200"/>
              </a:lnSpc>
              <a:buFont typeface="Wingdings" panose="05000000000000000000" pitchFamily="2" charset="2"/>
              <a:buChar char="§"/>
            </a:pPr>
            <a:r>
              <a:rPr lang="en-GB" altLang="en-US" sz="1600" dirty="0">
                <a:solidFill>
                  <a:srgbClr val="4C575F"/>
                </a:solidFill>
              </a:rPr>
              <a:t>Licence agreements</a:t>
            </a:r>
          </a:p>
          <a:p>
            <a:pPr marL="216000" indent="-216000" eaLnBrk="1" hangingPunct="1">
              <a:lnSpc>
                <a:spcPts val="2200"/>
              </a:lnSpc>
              <a:buFont typeface="Wingdings" panose="05000000000000000000" pitchFamily="2" charset="2"/>
              <a:buChar char="§"/>
            </a:pPr>
            <a:r>
              <a:rPr lang="de-DE" altLang="en-US" sz="1600" dirty="0">
                <a:solidFill>
                  <a:srgbClr val="4C575F"/>
                </a:solidFill>
              </a:rPr>
              <a:t>Spin-outs</a:t>
            </a:r>
            <a:endParaRPr lang="en-US" altLang="en-US" sz="1600" dirty="0">
              <a:solidFill>
                <a:srgbClr val="4C575F"/>
              </a:solidFill>
            </a:endParaRPr>
          </a:p>
          <a:p>
            <a:pPr marL="216000" indent="-216000" eaLnBrk="1" hangingPunct="1">
              <a:lnSpc>
                <a:spcPts val="2200"/>
              </a:lnSpc>
              <a:buFont typeface="Wingdings" panose="05000000000000000000" pitchFamily="2" charset="2"/>
              <a:buChar char="§"/>
            </a:pPr>
            <a:r>
              <a:rPr lang="en-GB" altLang="en-US" sz="1600" dirty="0">
                <a:solidFill>
                  <a:srgbClr val="4C575F"/>
                </a:solidFill>
              </a:rPr>
              <a:t>Assignments/sales</a:t>
            </a:r>
          </a:p>
        </p:txBody>
      </p:sp>
      <p:sp>
        <p:nvSpPr>
          <p:cNvPr id="18438" name="Text Box 6"/>
          <p:cNvSpPr txBox="1">
            <a:spLocks noChangeArrowheads="1"/>
          </p:cNvSpPr>
          <p:nvPr/>
        </p:nvSpPr>
        <p:spPr bwMode="auto">
          <a:xfrm>
            <a:off x="645068" y="2770634"/>
            <a:ext cx="1728788" cy="1295400"/>
          </a:xfrm>
          <a:prstGeom prst="rect">
            <a:avLst/>
          </a:prstGeom>
          <a:solidFill>
            <a:srgbClr val="FFFFFF"/>
          </a:solidFill>
          <a:ln w="28575">
            <a:solidFill>
              <a:srgbClr val="000000"/>
            </a:solidFill>
            <a:miter lim="800000"/>
            <a:headEnd/>
            <a:tailEnd/>
          </a:ln>
        </p:spPr>
        <p:txBody>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eaLnBrk="1" hangingPunct="1"/>
            <a:endParaRPr lang="de-DE" altLang="en-US" sz="1600" b="1" dirty="0">
              <a:solidFill>
                <a:srgbClr val="4C575F"/>
              </a:solidFill>
            </a:endParaRPr>
          </a:p>
          <a:p>
            <a:pPr algn="ctr" eaLnBrk="1" hangingPunct="1"/>
            <a:r>
              <a:rPr lang="de-DE" altLang="en-US" sz="1600" b="1" dirty="0" err="1">
                <a:solidFill>
                  <a:srgbClr val="4C575F"/>
                </a:solidFill>
              </a:rPr>
              <a:t>Creating</a:t>
            </a:r>
            <a:r>
              <a:rPr lang="de-DE" altLang="en-US" sz="1600" b="1" dirty="0">
                <a:solidFill>
                  <a:srgbClr val="4C575F"/>
                </a:solidFill>
              </a:rPr>
              <a:t> opportunities</a:t>
            </a:r>
            <a:endParaRPr lang="en-US" altLang="en-US" sz="1600" dirty="0">
              <a:solidFill>
                <a:srgbClr val="4C575F"/>
              </a:solidFill>
            </a:endParaRPr>
          </a:p>
        </p:txBody>
      </p:sp>
      <p:sp>
        <p:nvSpPr>
          <p:cNvPr id="18439" name="Text Box 7"/>
          <p:cNvSpPr txBox="1">
            <a:spLocks noChangeArrowheads="1"/>
          </p:cNvSpPr>
          <p:nvPr/>
        </p:nvSpPr>
        <p:spPr bwMode="auto">
          <a:xfrm>
            <a:off x="2929779" y="2770634"/>
            <a:ext cx="1409700" cy="1296988"/>
          </a:xfrm>
          <a:prstGeom prst="rect">
            <a:avLst/>
          </a:prstGeom>
          <a:solidFill>
            <a:srgbClr val="FFFFFF"/>
          </a:solidFill>
          <a:ln w="28575">
            <a:solidFill>
              <a:srgbClr val="000000"/>
            </a:solidFill>
            <a:miter lim="800000"/>
            <a:headEnd/>
            <a:tailEnd/>
          </a:ln>
        </p:spPr>
        <p:txBody>
          <a:bodyPr anchor="t"/>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eaLnBrk="1" hangingPunct="1"/>
            <a:endParaRPr lang="de-DE" altLang="en-US" sz="2400" b="1" dirty="0">
              <a:solidFill>
                <a:srgbClr val="4C575F"/>
              </a:solidFill>
            </a:endParaRPr>
          </a:p>
          <a:p>
            <a:pPr algn="ctr" eaLnBrk="1" hangingPunct="1"/>
            <a:r>
              <a:rPr lang="de-DE" altLang="en-US" sz="1600" b="1" dirty="0">
                <a:solidFill>
                  <a:srgbClr val="4C575F"/>
                </a:solidFill>
              </a:rPr>
              <a:t>Evaluation</a:t>
            </a:r>
            <a:endParaRPr lang="en-US" altLang="en-US" sz="1600" dirty="0">
              <a:solidFill>
                <a:srgbClr val="4C575F"/>
              </a:solidFill>
            </a:endParaRPr>
          </a:p>
        </p:txBody>
      </p:sp>
      <p:sp>
        <p:nvSpPr>
          <p:cNvPr id="18440" name="Text Box 8"/>
          <p:cNvSpPr txBox="1">
            <a:spLocks noChangeArrowheads="1"/>
          </p:cNvSpPr>
          <p:nvPr/>
        </p:nvSpPr>
        <p:spPr bwMode="auto">
          <a:xfrm>
            <a:off x="4880734" y="2770634"/>
            <a:ext cx="1408112" cy="1296988"/>
          </a:xfrm>
          <a:prstGeom prst="rect">
            <a:avLst/>
          </a:prstGeom>
          <a:solidFill>
            <a:srgbClr val="FFFFFF"/>
          </a:solidFill>
          <a:ln w="28575">
            <a:solidFill>
              <a:srgbClr val="000000"/>
            </a:solidFill>
            <a:miter lim="800000"/>
            <a:headEnd/>
            <a:tailEnd/>
          </a:ln>
        </p:spPr>
        <p:txBody>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eaLnBrk="1" hangingPunct="1"/>
            <a:endParaRPr lang="de-DE" altLang="en-US" sz="1600" b="1" dirty="0">
              <a:solidFill>
                <a:srgbClr val="4C575F"/>
              </a:solidFill>
            </a:endParaRPr>
          </a:p>
          <a:p>
            <a:pPr algn="ctr" eaLnBrk="1" hangingPunct="1"/>
            <a:r>
              <a:rPr lang="de-DE" altLang="en-US" sz="1600" b="1" dirty="0">
                <a:solidFill>
                  <a:srgbClr val="4C575F"/>
                </a:solidFill>
              </a:rPr>
              <a:t>IP protection</a:t>
            </a:r>
            <a:endParaRPr lang="en-US" altLang="en-US" sz="1600" dirty="0">
              <a:solidFill>
                <a:srgbClr val="4C575F"/>
              </a:solidFill>
            </a:endParaRPr>
          </a:p>
        </p:txBody>
      </p:sp>
      <p:sp>
        <p:nvSpPr>
          <p:cNvPr id="18441" name="Text Box 9"/>
          <p:cNvSpPr txBox="1">
            <a:spLocks noChangeArrowheads="1"/>
          </p:cNvSpPr>
          <p:nvPr/>
        </p:nvSpPr>
        <p:spPr bwMode="auto">
          <a:xfrm>
            <a:off x="6871750" y="2770634"/>
            <a:ext cx="1630362" cy="1296988"/>
          </a:xfrm>
          <a:prstGeom prst="rect">
            <a:avLst/>
          </a:prstGeom>
          <a:solidFill>
            <a:srgbClr val="FFFFFF"/>
          </a:solidFill>
          <a:ln w="28575">
            <a:solidFill>
              <a:srgbClr val="000000"/>
            </a:solidFill>
            <a:miter lim="800000"/>
            <a:headEnd/>
            <a:tailEnd/>
          </a:ln>
        </p:spPr>
        <p:txBody>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eaLnBrk="1" hangingPunct="1"/>
            <a:endParaRPr lang="de-DE" altLang="en-US" sz="2400" b="1" dirty="0">
              <a:solidFill>
                <a:srgbClr val="4C575F"/>
              </a:solidFill>
            </a:endParaRPr>
          </a:p>
          <a:p>
            <a:pPr algn="ctr" eaLnBrk="1" hangingPunct="1"/>
            <a:r>
              <a:rPr lang="de-DE" altLang="en-US" sz="1600" b="1" dirty="0">
                <a:solidFill>
                  <a:srgbClr val="4C575F"/>
                </a:solidFill>
              </a:rPr>
              <a:t>Exploitation</a:t>
            </a:r>
            <a:endParaRPr lang="en-US" altLang="en-US" sz="1600" dirty="0">
              <a:solidFill>
                <a:srgbClr val="4C575F"/>
              </a:solidFill>
            </a:endParaRPr>
          </a:p>
        </p:txBody>
      </p:sp>
      <p:sp>
        <p:nvSpPr>
          <p:cNvPr id="18445" name="Text Box 13"/>
          <p:cNvSpPr txBox="1">
            <a:spLocks noChangeArrowheads="1"/>
          </p:cNvSpPr>
          <p:nvPr/>
        </p:nvSpPr>
        <p:spPr bwMode="auto">
          <a:xfrm>
            <a:off x="633414" y="2187893"/>
            <a:ext cx="7868698" cy="646331"/>
          </a:xfrm>
          <a:prstGeom prst="rect">
            <a:avLst/>
          </a:prstGeom>
          <a:solidFill>
            <a:schemeClr val="bg1"/>
          </a:solidFill>
          <a:ln w="28575">
            <a:solidFill>
              <a:srgbClr val="000000"/>
            </a:solidFill>
            <a:miter lim="800000"/>
            <a:headEnd/>
            <a:tailEnd/>
          </a:ln>
        </p:spPr>
        <p:txBody>
          <a:bodyPr wrap="square">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eaLnBrk="1" hangingPunct="1">
              <a:spcBef>
                <a:spcPct val="50000"/>
              </a:spcBef>
            </a:pPr>
            <a:r>
              <a:rPr lang="en-US" altLang="en-US" sz="1800" b="1" dirty="0">
                <a:solidFill>
                  <a:srgbClr val="4C575F"/>
                </a:solidFill>
              </a:rPr>
              <a:t>Tools, processes, recommendations, guidelines </a:t>
            </a:r>
            <a:br>
              <a:rPr lang="en-US" altLang="en-US" sz="1800" b="1" dirty="0">
                <a:solidFill>
                  <a:srgbClr val="4C575F"/>
                </a:solidFill>
              </a:rPr>
            </a:br>
            <a:r>
              <a:rPr lang="en-US" altLang="en-US" sz="1800" b="1" dirty="0">
                <a:solidFill>
                  <a:srgbClr val="4C575F"/>
                </a:solidFill>
                <a:sym typeface="Symbol"/>
              </a:rPr>
              <a:t></a:t>
            </a:r>
            <a:r>
              <a:rPr lang="en-US" altLang="en-US" sz="1800" b="1" dirty="0">
                <a:solidFill>
                  <a:srgbClr val="4C575F"/>
                </a:solidFill>
              </a:rPr>
              <a:t> increase in quality, integrity, transparency and efficiency</a:t>
            </a:r>
          </a:p>
        </p:txBody>
      </p:sp>
      <p:sp>
        <p:nvSpPr>
          <p:cNvPr id="2" name="Isosceles Triangle 1"/>
          <p:cNvSpPr/>
          <p:nvPr/>
        </p:nvSpPr>
        <p:spPr>
          <a:xfrm>
            <a:off x="633414" y="1331143"/>
            <a:ext cx="7824786" cy="856751"/>
          </a:xfrm>
          <a:prstGeom prst="triangle">
            <a:avLst>
              <a:gd name="adj" fmla="val 50692"/>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6" name="Rectangle 5"/>
          <p:cNvSpPr/>
          <p:nvPr/>
        </p:nvSpPr>
        <p:spPr>
          <a:xfrm>
            <a:off x="3541995" y="1678858"/>
            <a:ext cx="1890261" cy="369332"/>
          </a:xfrm>
          <a:prstGeom prst="rect">
            <a:avLst/>
          </a:prstGeom>
        </p:spPr>
        <p:txBody>
          <a:bodyPr wrap="none">
            <a:spAutoFit/>
          </a:bodyPr>
          <a:lstStyle/>
          <a:p>
            <a:pPr algn="ctr"/>
            <a:r>
              <a:rPr lang="en-US" altLang="en-US" b="1" dirty="0">
                <a:solidFill>
                  <a:srgbClr val="4C575F"/>
                </a:solidFill>
              </a:rPr>
              <a:t>Implementation</a:t>
            </a:r>
            <a:endParaRPr lang="en-GB" b="1" dirty="0">
              <a:solidFill>
                <a:srgbClr val="4C575F"/>
              </a:solidFill>
            </a:endParaRPr>
          </a:p>
        </p:txBody>
      </p:sp>
      <p:sp>
        <p:nvSpPr>
          <p:cNvPr id="16"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fontAlgn="base">
              <a:spcBef>
                <a:spcPct val="0"/>
              </a:spcBef>
              <a:spcAft>
                <a:spcPct val="0"/>
              </a:spcAft>
            </a:pPr>
            <a:fld id="{B51EAA1D-A2C6-4E65-8CC2-57D9DBFB5B7F}" type="slidenum">
              <a:rPr lang="de-DE" sz="1200">
                <a:solidFill>
                  <a:srgbClr val="4C575F"/>
                </a:solidFill>
                <a:latin typeface="Arial" charset="0"/>
                <a:cs typeface="Arial" charset="0"/>
              </a:rPr>
              <a:pPr algn="r" fontAlgn="base">
                <a:spcBef>
                  <a:spcPct val="0"/>
                </a:spcBef>
                <a:spcAft>
                  <a:spcPct val="0"/>
                </a:spcAft>
              </a:pPr>
              <a:t>12</a:t>
            </a:fld>
            <a:endParaRPr lang="de-DE" sz="1200" dirty="0">
              <a:solidFill>
                <a:srgbClr val="4C575F"/>
              </a:solidFill>
              <a:latin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FC648D56-8A3C-49F0-8C13-F4221E849AB4}" type="slidenum">
              <a:rPr lang="en-US" smtClean="0"/>
              <a:pPr/>
              <a:t>12</a:t>
            </a:fld>
            <a:endParaRPr lang="en-US" dirty="0"/>
          </a:p>
        </p:txBody>
      </p:sp>
      <p:sp>
        <p:nvSpPr>
          <p:cNvPr id="5" name="Θέση ημερομηνίας 4">
            <a:extLst>
              <a:ext uri="{FF2B5EF4-FFF2-40B4-BE49-F238E27FC236}">
                <a16:creationId xmlns:a16="http://schemas.microsoft.com/office/drawing/2014/main" id="{F0326312-003B-8089-702D-E4DC8A65F954}"/>
              </a:ext>
            </a:extLst>
          </p:cNvPr>
          <p:cNvSpPr>
            <a:spLocks noGrp="1"/>
          </p:cNvSpPr>
          <p:nvPr>
            <p:ph type="dt" sz="half" idx="10"/>
          </p:nvPr>
        </p:nvSpPr>
        <p:spPr/>
        <p:txBody>
          <a:bodyPr/>
          <a:lstStyle/>
          <a:p>
            <a:r>
              <a:rPr lang="el-GR"/>
              <a:t>ΠΑΠΕΛ 2025</a:t>
            </a:r>
            <a:endParaRPr lang="en-US"/>
          </a:p>
        </p:txBody>
      </p:sp>
      <p:sp>
        <p:nvSpPr>
          <p:cNvPr id="17" name="16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3005063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el 1"/>
          <p:cNvSpPr>
            <a:spLocks noGrp="1"/>
          </p:cNvSpPr>
          <p:nvPr>
            <p:ph type="title"/>
          </p:nvPr>
        </p:nvSpPr>
        <p:spPr/>
        <p:txBody>
          <a:bodyPr>
            <a:normAutofit/>
          </a:bodyPr>
          <a:lstStyle/>
          <a:p>
            <a:r>
              <a:rPr lang="en-US" altLang="en-US" sz="2800" dirty="0"/>
              <a:t>Rights conferred by the patent</a:t>
            </a:r>
          </a:p>
        </p:txBody>
      </p:sp>
      <p:sp>
        <p:nvSpPr>
          <p:cNvPr id="15363" name="Inhaltsplatzhalter 2"/>
          <p:cNvSpPr>
            <a:spLocks noGrp="1"/>
          </p:cNvSpPr>
          <p:nvPr>
            <p:ph sz="quarter" idx="1"/>
          </p:nvPr>
        </p:nvSpPr>
        <p:spPr>
          <a:xfrm>
            <a:off x="768668" y="1600200"/>
            <a:ext cx="7678738" cy="2608262"/>
          </a:xfrm>
        </p:spPr>
        <p:txBody>
          <a:bodyPr/>
          <a:lstStyle/>
          <a:p>
            <a:pPr marL="266700" indent="-266700">
              <a:lnSpc>
                <a:spcPct val="120000"/>
              </a:lnSpc>
            </a:pPr>
            <a:r>
              <a:rPr lang="en-GB" altLang="en-US" sz="1800" b="1" dirty="0">
                <a:solidFill>
                  <a:schemeClr val="tx1"/>
                </a:solidFill>
              </a:rPr>
              <a:t>Prevent </a:t>
            </a:r>
            <a:r>
              <a:rPr lang="en-GB" altLang="en-US" sz="1800" b="1" dirty="0"/>
              <a:t>others </a:t>
            </a:r>
            <a:r>
              <a:rPr lang="en-GB" altLang="en-US" sz="1800" dirty="0"/>
              <a:t>from </a:t>
            </a:r>
            <a:r>
              <a:rPr lang="en-GB" altLang="en-US" sz="1800" dirty="0">
                <a:solidFill>
                  <a:schemeClr val="tx1"/>
                </a:solidFill>
              </a:rPr>
              <a:t>making, using, offering for sale, selling or importing infringing products </a:t>
            </a:r>
            <a:r>
              <a:rPr lang="en-GB" altLang="en-US" sz="1800" b="1" dirty="0">
                <a:solidFill>
                  <a:schemeClr val="tx1"/>
                </a:solidFill>
              </a:rPr>
              <a:t>in the country where the patent was granted</a:t>
            </a:r>
          </a:p>
          <a:p>
            <a:pPr marL="266700" indent="-266700">
              <a:lnSpc>
                <a:spcPct val="120000"/>
              </a:lnSpc>
            </a:pPr>
            <a:endParaRPr lang="en-GB" altLang="en-US" sz="1800" dirty="0"/>
          </a:p>
          <a:p>
            <a:pPr marL="266700" indent="-266700">
              <a:lnSpc>
                <a:spcPct val="120000"/>
              </a:lnSpc>
            </a:pPr>
            <a:r>
              <a:rPr lang="en-GB" altLang="en-US" sz="1800" b="1" dirty="0"/>
              <a:t>Sell these rights </a:t>
            </a:r>
            <a:r>
              <a:rPr lang="en-GB" altLang="en-US" sz="1800" dirty="0"/>
              <a:t>or conclude licensing contracts</a:t>
            </a:r>
          </a:p>
          <a:p>
            <a:pPr marL="266700" indent="-266700">
              <a:lnSpc>
                <a:spcPct val="120000"/>
              </a:lnSpc>
            </a:pPr>
            <a:endParaRPr lang="en-GB" altLang="en-US" sz="1800" dirty="0"/>
          </a:p>
          <a:p>
            <a:pPr marL="266700" indent="-266700">
              <a:lnSpc>
                <a:spcPct val="120000"/>
              </a:lnSpc>
            </a:pPr>
            <a:r>
              <a:rPr lang="en-GB" altLang="en-US" sz="1800" dirty="0"/>
              <a:t>For up to </a:t>
            </a:r>
            <a:r>
              <a:rPr lang="en-GB" altLang="en-US" sz="1800" b="1" dirty="0"/>
              <a:t>20 years </a:t>
            </a:r>
            <a:r>
              <a:rPr lang="en-GB" altLang="en-US" sz="1800" dirty="0"/>
              <a:t>from the date of filing of the patent application</a:t>
            </a:r>
            <a:endParaRPr lang="en-US" altLang="en-US" sz="1800" dirty="0"/>
          </a:p>
        </p:txBody>
      </p:sp>
      <p:sp>
        <p:nvSpPr>
          <p:cNvPr id="12292" name="Rechteck 3"/>
          <p:cNvSpPr>
            <a:spLocks noChangeArrowheads="1"/>
          </p:cNvSpPr>
          <p:nvPr/>
        </p:nvSpPr>
        <p:spPr bwMode="auto">
          <a:xfrm>
            <a:off x="738188" y="4329113"/>
            <a:ext cx="7485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b="1" dirty="0"/>
              <a:t>The patent does </a:t>
            </a:r>
            <a:r>
              <a:rPr lang="en-US" altLang="en-US" b="1" dirty="0">
                <a:solidFill>
                  <a:schemeClr val="accent1"/>
                </a:solidFill>
              </a:rPr>
              <a:t>not </a:t>
            </a:r>
            <a:r>
              <a:rPr lang="en-US" altLang="en-US" b="1" dirty="0"/>
              <a:t>grant the</a:t>
            </a:r>
            <a:r>
              <a:rPr lang="en-US" altLang="en-US" b="1" dirty="0">
                <a:solidFill>
                  <a:schemeClr val="accent1"/>
                </a:solidFill>
              </a:rPr>
              <a:t> right to use </a:t>
            </a:r>
            <a:r>
              <a:rPr lang="en-US" altLang="en-US" b="1" dirty="0"/>
              <a:t>the invention!</a:t>
            </a:r>
            <a:endParaRPr lang="en-US" altLang="en-US" dirty="0"/>
          </a:p>
        </p:txBody>
      </p:sp>
      <p:sp>
        <p:nvSpPr>
          <p:cNvPr id="6" name="Textfeld 5"/>
          <p:cNvSpPr txBox="1">
            <a:spLocks noChangeArrowheads="1"/>
          </p:cNvSpPr>
          <p:nvPr/>
        </p:nvSpPr>
        <p:spPr bwMode="auto">
          <a:xfrm rot="-1668591">
            <a:off x="6611938" y="4945063"/>
            <a:ext cx="20018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a:t>A</a:t>
            </a:r>
            <a:r>
              <a:rPr lang="en-US" altLang="en-US">
                <a:solidFill>
                  <a:schemeClr val="accent1"/>
                </a:solidFill>
              </a:rPr>
              <a:t> patent search</a:t>
            </a:r>
          </a:p>
          <a:p>
            <a:pPr algn="ctr"/>
            <a:r>
              <a:rPr lang="en-US" altLang="en-US"/>
              <a:t>is indispensable!!!</a:t>
            </a:r>
          </a:p>
        </p:txBody>
      </p: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13</a:t>
            </a:fld>
            <a:endParaRPr lang="en-US" dirty="0"/>
          </a:p>
        </p:txBody>
      </p:sp>
      <p:sp>
        <p:nvSpPr>
          <p:cNvPr id="4" name="Θέση ημερομηνίας 3">
            <a:extLst>
              <a:ext uri="{FF2B5EF4-FFF2-40B4-BE49-F238E27FC236}">
                <a16:creationId xmlns:a16="http://schemas.microsoft.com/office/drawing/2014/main" id="{6C1D8745-BD66-19E8-2DB0-2205EC5A7499}"/>
              </a:ext>
            </a:extLst>
          </p:cNvPr>
          <p:cNvSpPr>
            <a:spLocks noGrp="1"/>
          </p:cNvSpPr>
          <p:nvPr>
            <p:ph type="dt" sz="half" idx="10"/>
          </p:nvPr>
        </p:nvSpPr>
        <p:spPr/>
        <p:txBody>
          <a:bodyPr/>
          <a:lstStyle/>
          <a:p>
            <a:r>
              <a:rPr lang="el-GR"/>
              <a:t>ΠΑΠΕΛ 2025</a:t>
            </a:r>
            <a:endParaRPr lang="en-US"/>
          </a:p>
        </p:txBody>
      </p:sp>
      <p:sp>
        <p:nvSpPr>
          <p:cNvPr id="8" name="7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300733989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normAutofit/>
          </a:bodyPr>
          <a:lstStyle/>
          <a:p>
            <a:r>
              <a:rPr lang="en-GB" altLang="en-US" sz="2800" dirty="0"/>
              <a:t>What does a patent look like?</a:t>
            </a:r>
          </a:p>
        </p:txBody>
      </p:sp>
      <p:sp>
        <p:nvSpPr>
          <p:cNvPr id="47106" name="Rectangle 3"/>
          <p:cNvSpPr>
            <a:spLocks noGrp="1" noChangeArrowheads="1"/>
          </p:cNvSpPr>
          <p:nvPr>
            <p:ph sz="quarter" idx="1"/>
          </p:nvPr>
        </p:nvSpPr>
        <p:spPr>
          <a:xfrm>
            <a:off x="762000" y="1600200"/>
            <a:ext cx="7678738" cy="4724400"/>
          </a:xfrm>
        </p:spPr>
        <p:txBody>
          <a:bodyPr/>
          <a:lstStyle/>
          <a:p>
            <a:pPr marL="266700" indent="-266700">
              <a:lnSpc>
                <a:spcPct val="120000"/>
              </a:lnSpc>
              <a:spcBef>
                <a:spcPts val="1200"/>
              </a:spcBef>
            </a:pPr>
            <a:r>
              <a:rPr lang="en-GB" altLang="en-US" sz="1800" dirty="0"/>
              <a:t>Bibliographic information</a:t>
            </a:r>
          </a:p>
          <a:p>
            <a:pPr marL="544513" lvl="1" indent="-276225">
              <a:lnSpc>
                <a:spcPct val="120000"/>
              </a:lnSpc>
              <a:spcBef>
                <a:spcPct val="0"/>
              </a:spcBef>
            </a:pPr>
            <a:r>
              <a:rPr lang="en-GB" altLang="en-US" sz="1800" dirty="0"/>
              <a:t>Inventor, proprietor, date of filing, technology class, etc.</a:t>
            </a:r>
          </a:p>
          <a:p>
            <a:pPr marL="266700" indent="-266700">
              <a:lnSpc>
                <a:spcPct val="120000"/>
              </a:lnSpc>
              <a:spcBef>
                <a:spcPts val="1200"/>
              </a:spcBef>
            </a:pPr>
            <a:r>
              <a:rPr lang="en-GB" altLang="en-US" sz="1800" dirty="0"/>
              <a:t>Abstract </a:t>
            </a:r>
          </a:p>
          <a:p>
            <a:pPr marL="544513" lvl="1" indent="-276225">
              <a:lnSpc>
                <a:spcPct val="120000"/>
              </a:lnSpc>
              <a:spcBef>
                <a:spcPct val="0"/>
              </a:spcBef>
            </a:pPr>
            <a:r>
              <a:rPr lang="en-GB" altLang="en-US" sz="1800" dirty="0"/>
              <a:t>Around 150 words as a search aid for other patent applications</a:t>
            </a:r>
          </a:p>
          <a:p>
            <a:pPr marL="266700" indent="-266700">
              <a:lnSpc>
                <a:spcPct val="120000"/>
              </a:lnSpc>
              <a:spcBef>
                <a:spcPts val="1200"/>
              </a:spcBef>
            </a:pPr>
            <a:r>
              <a:rPr lang="en-GB" altLang="en-US" sz="1800" dirty="0"/>
              <a:t>Description</a:t>
            </a:r>
          </a:p>
          <a:p>
            <a:pPr marL="544513" lvl="1" indent="-276225">
              <a:lnSpc>
                <a:spcPct val="120000"/>
              </a:lnSpc>
              <a:spcBef>
                <a:spcPct val="0"/>
              </a:spcBef>
            </a:pPr>
            <a:r>
              <a:rPr lang="en-GB" altLang="en-US" sz="1800" dirty="0"/>
              <a:t>Summary of prior art (i.e. the technology known to exist)</a:t>
            </a:r>
          </a:p>
          <a:p>
            <a:pPr marL="544513" lvl="1" indent="-276225">
              <a:lnSpc>
                <a:spcPct val="120000"/>
              </a:lnSpc>
              <a:spcBef>
                <a:spcPct val="0"/>
              </a:spcBef>
            </a:pPr>
            <a:r>
              <a:rPr lang="en-GB" altLang="en-US" sz="1800" dirty="0"/>
              <a:t>The problem that the invention is supposed to solve</a:t>
            </a:r>
          </a:p>
          <a:p>
            <a:pPr marL="544513" lvl="1" indent="-276225">
              <a:lnSpc>
                <a:spcPct val="120000"/>
              </a:lnSpc>
              <a:spcBef>
                <a:spcPct val="0"/>
              </a:spcBef>
            </a:pPr>
            <a:r>
              <a:rPr lang="en-GB" altLang="en-US" sz="1800" dirty="0"/>
              <a:t>An explanation and at least one way of carrying out the invention</a:t>
            </a:r>
          </a:p>
          <a:p>
            <a:pPr marL="266700" indent="-266700">
              <a:lnSpc>
                <a:spcPct val="120000"/>
              </a:lnSpc>
              <a:spcBef>
                <a:spcPts val="1200"/>
              </a:spcBef>
            </a:pPr>
            <a:r>
              <a:rPr lang="en-GB" altLang="en-US" sz="1800" dirty="0">
                <a:solidFill>
                  <a:schemeClr val="accent1"/>
                </a:solidFill>
              </a:rPr>
              <a:t>Claims</a:t>
            </a:r>
          </a:p>
          <a:p>
            <a:pPr marL="544513" lvl="1" indent="-276225">
              <a:lnSpc>
                <a:spcPct val="120000"/>
              </a:lnSpc>
              <a:spcBef>
                <a:spcPct val="0"/>
              </a:spcBef>
            </a:pPr>
            <a:r>
              <a:rPr lang="en-GB" altLang="en-US" sz="1800" dirty="0"/>
              <a:t>Define the extent of patent protection</a:t>
            </a:r>
          </a:p>
          <a:p>
            <a:pPr marL="266700" indent="-266700">
              <a:lnSpc>
                <a:spcPct val="120000"/>
              </a:lnSpc>
              <a:spcBef>
                <a:spcPts val="1200"/>
              </a:spcBef>
            </a:pPr>
            <a:r>
              <a:rPr lang="en-GB" altLang="en-US" sz="1800" dirty="0"/>
              <a:t>Drawings</a:t>
            </a:r>
          </a:p>
          <a:p>
            <a:pPr marL="544513" lvl="1" indent="-276225">
              <a:lnSpc>
                <a:spcPct val="120000"/>
              </a:lnSpc>
              <a:spcBef>
                <a:spcPct val="0"/>
              </a:spcBef>
            </a:pPr>
            <a:r>
              <a:rPr lang="en-GB" altLang="en-US" sz="1800" dirty="0"/>
              <a:t>Illustrate the claims and description</a:t>
            </a:r>
          </a:p>
        </p:txBody>
      </p: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14</a:t>
            </a:fld>
            <a:endParaRPr lang="en-US" dirty="0"/>
          </a:p>
        </p:txBody>
      </p:sp>
      <p:sp>
        <p:nvSpPr>
          <p:cNvPr id="4" name="Θέση ημερομηνίας 3">
            <a:extLst>
              <a:ext uri="{FF2B5EF4-FFF2-40B4-BE49-F238E27FC236}">
                <a16:creationId xmlns:a16="http://schemas.microsoft.com/office/drawing/2014/main" id="{07769C09-84CA-7C71-F8F5-01205EA2161B}"/>
              </a:ext>
            </a:extLst>
          </p:cNvPr>
          <p:cNvSpPr>
            <a:spLocks noGrp="1"/>
          </p:cNvSpPr>
          <p:nvPr>
            <p:ph type="dt" sz="half" idx="10"/>
          </p:nvPr>
        </p:nvSpPr>
        <p:spPr/>
        <p:txBody>
          <a:bodyPr/>
          <a:lstStyle/>
          <a:p>
            <a:r>
              <a:rPr lang="el-GR"/>
              <a:t>ΠΑΠΕΛ 2025</a:t>
            </a:r>
            <a:endParaRPr lang="en-US"/>
          </a:p>
        </p:txBody>
      </p:sp>
      <p:sp>
        <p:nvSpPr>
          <p:cNvPr id="6" name="5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397257742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600" y="1447800"/>
            <a:ext cx="5903913"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sz="2800" dirty="0"/>
              <a:t>Front page of a patent as published</a:t>
            </a:r>
            <a:endParaRPr lang="el-GR" sz="2800" dirty="0"/>
          </a:p>
        </p:txBody>
      </p:sp>
      <p:sp>
        <p:nvSpPr>
          <p:cNvPr id="4" name="Slide Number Placeholder 3"/>
          <p:cNvSpPr>
            <a:spLocks noGrp="1"/>
          </p:cNvSpPr>
          <p:nvPr>
            <p:ph type="sldNum" sz="quarter" idx="12"/>
          </p:nvPr>
        </p:nvSpPr>
        <p:spPr/>
        <p:txBody>
          <a:bodyPr>
            <a:normAutofit fontScale="85000" lnSpcReduction="20000"/>
          </a:bodyPr>
          <a:lstStyle/>
          <a:p>
            <a:fld id="{97B7AD53-C361-4171-BD92-278CD37F4831}" type="slidenum">
              <a:rPr lang="en-US" smtClean="0"/>
              <a:pPr/>
              <a:t>15</a:t>
            </a:fld>
            <a:endParaRPr lang="en-US"/>
          </a:p>
        </p:txBody>
      </p:sp>
      <p:sp>
        <p:nvSpPr>
          <p:cNvPr id="3" name="Θέση ημερομηνίας 2">
            <a:extLst>
              <a:ext uri="{FF2B5EF4-FFF2-40B4-BE49-F238E27FC236}">
                <a16:creationId xmlns:a16="http://schemas.microsoft.com/office/drawing/2014/main" id="{D5F2D7A6-BD4C-1BD7-A3DE-75BE16C20A27}"/>
              </a:ext>
            </a:extLst>
          </p:cNvPr>
          <p:cNvSpPr>
            <a:spLocks noGrp="1"/>
          </p:cNvSpPr>
          <p:nvPr>
            <p:ph type="dt" sz="half" idx="10"/>
          </p:nvPr>
        </p:nvSpPr>
        <p:spPr/>
        <p:txBody>
          <a:bodyPr/>
          <a:lstStyle/>
          <a:p>
            <a:r>
              <a:rPr lang="el-GR"/>
              <a:t>ΠΑΠΕΛ 2025</a:t>
            </a:r>
            <a:endParaRPr lang="en-US"/>
          </a:p>
        </p:txBody>
      </p:sp>
      <p:sp>
        <p:nvSpPr>
          <p:cNvPr id="6" name="5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33457133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normAutofit/>
          </a:bodyPr>
          <a:lstStyle/>
          <a:p>
            <a:r>
              <a:rPr lang="en-GB" altLang="en-US" sz="2800" dirty="0"/>
              <a:t>Structure of the description</a:t>
            </a:r>
          </a:p>
        </p:txBody>
      </p:sp>
      <p:sp>
        <p:nvSpPr>
          <p:cNvPr id="120835" name="Rectangle 3"/>
          <p:cNvSpPr>
            <a:spLocks noGrp="1" noChangeArrowheads="1"/>
          </p:cNvSpPr>
          <p:nvPr>
            <p:ph sz="quarter" idx="1"/>
          </p:nvPr>
        </p:nvSpPr>
        <p:spPr>
          <a:xfrm>
            <a:off x="742950" y="1676400"/>
            <a:ext cx="7772400" cy="4051300"/>
          </a:xfrm>
        </p:spPr>
        <p:txBody>
          <a:bodyPr>
            <a:normAutofit lnSpcReduction="10000"/>
          </a:bodyPr>
          <a:lstStyle/>
          <a:p>
            <a:pPr marL="266700" indent="-266700">
              <a:lnSpc>
                <a:spcPct val="80000"/>
              </a:lnSpc>
              <a:spcAft>
                <a:spcPts val="600"/>
              </a:spcAft>
            </a:pPr>
            <a:r>
              <a:rPr lang="en-GB" altLang="en-US" sz="1800" dirty="0"/>
              <a:t>Prior art</a:t>
            </a:r>
          </a:p>
          <a:p>
            <a:pPr marL="544513" lvl="1" indent="-266700">
              <a:lnSpc>
                <a:spcPct val="80000"/>
              </a:lnSpc>
              <a:spcAft>
                <a:spcPts val="600"/>
              </a:spcAft>
            </a:pPr>
            <a:r>
              <a:rPr lang="en-GB" altLang="en-US" sz="1800" i="1" dirty="0">
                <a:solidFill>
                  <a:schemeClr val="accent2"/>
                </a:solidFill>
              </a:rPr>
              <a:t>Teapot with one spout</a:t>
            </a:r>
          </a:p>
          <a:p>
            <a:pPr marL="266700" indent="-266700">
              <a:lnSpc>
                <a:spcPct val="80000"/>
              </a:lnSpc>
              <a:spcAft>
                <a:spcPts val="600"/>
              </a:spcAft>
            </a:pPr>
            <a:r>
              <a:rPr lang="en-GB" altLang="en-US" sz="1800" dirty="0"/>
              <a:t>Drawback of prior art</a:t>
            </a:r>
          </a:p>
          <a:p>
            <a:pPr marL="544513" lvl="1" indent="-266700">
              <a:lnSpc>
                <a:spcPct val="80000"/>
              </a:lnSpc>
              <a:spcAft>
                <a:spcPts val="600"/>
              </a:spcAft>
            </a:pPr>
            <a:r>
              <a:rPr lang="en-GB" altLang="en-US" sz="1800" i="1" dirty="0">
                <a:solidFill>
                  <a:schemeClr val="accent2"/>
                </a:solidFill>
              </a:rPr>
              <a:t>Time-consuming</a:t>
            </a:r>
          </a:p>
          <a:p>
            <a:pPr marL="266700" indent="-266700">
              <a:lnSpc>
                <a:spcPct val="80000"/>
              </a:lnSpc>
              <a:spcAft>
                <a:spcPts val="600"/>
              </a:spcAft>
            </a:pPr>
            <a:r>
              <a:rPr lang="en-GB" altLang="en-US" sz="1800" dirty="0"/>
              <a:t>Problem to solve</a:t>
            </a:r>
          </a:p>
          <a:p>
            <a:pPr marL="544513" lvl="1" indent="-266700">
              <a:lnSpc>
                <a:spcPct val="80000"/>
              </a:lnSpc>
              <a:spcAft>
                <a:spcPts val="600"/>
              </a:spcAft>
            </a:pPr>
            <a:r>
              <a:rPr lang="en-GB" altLang="en-US" sz="1800" i="1" dirty="0">
                <a:solidFill>
                  <a:schemeClr val="accent2"/>
                </a:solidFill>
              </a:rPr>
              <a:t>Reduce filling time</a:t>
            </a:r>
          </a:p>
          <a:p>
            <a:pPr marL="266700" indent="-266700">
              <a:lnSpc>
                <a:spcPct val="80000"/>
              </a:lnSpc>
              <a:spcAft>
                <a:spcPts val="600"/>
              </a:spcAft>
            </a:pPr>
            <a:r>
              <a:rPr lang="en-GB" altLang="en-US" sz="1800" dirty="0"/>
              <a:t>Solution</a:t>
            </a:r>
          </a:p>
          <a:p>
            <a:pPr marL="544513" lvl="1" indent="-266700">
              <a:lnSpc>
                <a:spcPct val="80000"/>
              </a:lnSpc>
              <a:spcAft>
                <a:spcPts val="600"/>
              </a:spcAft>
            </a:pPr>
            <a:r>
              <a:rPr lang="en-GB" altLang="en-US" sz="1800" i="1" dirty="0">
                <a:solidFill>
                  <a:schemeClr val="accent2"/>
                </a:solidFill>
              </a:rPr>
              <a:t>Provide a second spout</a:t>
            </a:r>
          </a:p>
          <a:p>
            <a:pPr marL="266700" indent="-266700">
              <a:lnSpc>
                <a:spcPct val="80000"/>
              </a:lnSpc>
              <a:spcAft>
                <a:spcPts val="600"/>
              </a:spcAft>
            </a:pPr>
            <a:r>
              <a:rPr lang="en-GB" altLang="en-US" sz="1800" dirty="0"/>
              <a:t>Advantage of the invention</a:t>
            </a:r>
          </a:p>
          <a:p>
            <a:pPr marL="544513" lvl="1" indent="-266700">
              <a:lnSpc>
                <a:spcPct val="80000"/>
              </a:lnSpc>
              <a:spcAft>
                <a:spcPts val="600"/>
              </a:spcAft>
            </a:pPr>
            <a:r>
              <a:rPr lang="en-GB" altLang="en-US" sz="1800" i="1" dirty="0">
                <a:solidFill>
                  <a:schemeClr val="accent2"/>
                </a:solidFill>
              </a:rPr>
              <a:t>The time needed to fill multiple </a:t>
            </a:r>
          </a:p>
          <a:p>
            <a:pPr marL="544513" lvl="1" indent="-266700">
              <a:lnSpc>
                <a:spcPct val="80000"/>
              </a:lnSpc>
              <a:spcAft>
                <a:spcPts val="600"/>
              </a:spcAft>
              <a:buFontTx/>
              <a:buNone/>
            </a:pPr>
            <a:r>
              <a:rPr lang="en-GB" altLang="en-US" sz="1800" i="1" dirty="0">
                <a:solidFill>
                  <a:schemeClr val="accent2"/>
                </a:solidFill>
              </a:rPr>
              <a:t>	cups is reduced</a:t>
            </a:r>
          </a:p>
        </p:txBody>
      </p:sp>
      <p:pic>
        <p:nvPicPr>
          <p:cNvPr id="5120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3123" y="1676400"/>
            <a:ext cx="259238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16</a:t>
            </a:fld>
            <a:endParaRPr lang="en-US" dirty="0"/>
          </a:p>
        </p:txBody>
      </p:sp>
      <p:sp>
        <p:nvSpPr>
          <p:cNvPr id="4" name="Θέση ημερομηνίας 3">
            <a:extLst>
              <a:ext uri="{FF2B5EF4-FFF2-40B4-BE49-F238E27FC236}">
                <a16:creationId xmlns:a16="http://schemas.microsoft.com/office/drawing/2014/main" id="{08B7C15F-0937-4207-7389-80BFF8FB69B2}"/>
              </a:ext>
            </a:extLst>
          </p:cNvPr>
          <p:cNvSpPr>
            <a:spLocks noGrp="1"/>
          </p:cNvSpPr>
          <p:nvPr>
            <p:ph type="dt" sz="half" idx="10"/>
          </p:nvPr>
        </p:nvSpPr>
        <p:spPr/>
        <p:txBody>
          <a:bodyPr/>
          <a:lstStyle/>
          <a:p>
            <a:r>
              <a:rPr lang="el-GR"/>
              <a:t>ΠΑΠΕΛ 2025</a:t>
            </a:r>
            <a:endParaRPr lang="en-US"/>
          </a:p>
        </p:txBody>
      </p:sp>
      <p:sp>
        <p:nvSpPr>
          <p:cNvPr id="7" name="6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160552597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el 1"/>
          <p:cNvSpPr>
            <a:spLocks noGrp="1"/>
          </p:cNvSpPr>
          <p:nvPr>
            <p:ph type="title"/>
          </p:nvPr>
        </p:nvSpPr>
        <p:spPr>
          <a:xfrm>
            <a:off x="755650" y="407988"/>
            <a:ext cx="8161338" cy="638175"/>
          </a:xfrm>
        </p:spPr>
        <p:txBody>
          <a:bodyPr>
            <a:normAutofit/>
          </a:bodyPr>
          <a:lstStyle/>
          <a:p>
            <a:r>
              <a:rPr lang="en-US" altLang="en-US" sz="2800" dirty="0"/>
              <a:t>What can be patented at the European Patent Office?</a:t>
            </a:r>
          </a:p>
        </p:txBody>
      </p:sp>
      <p:sp>
        <p:nvSpPr>
          <p:cNvPr id="53250" name="Inhaltsplatzhalter 2"/>
          <p:cNvSpPr>
            <a:spLocks noGrp="1"/>
          </p:cNvSpPr>
          <p:nvPr>
            <p:ph sz="quarter" idx="1"/>
          </p:nvPr>
        </p:nvSpPr>
        <p:spPr>
          <a:xfrm>
            <a:off x="755650" y="1606550"/>
            <a:ext cx="7666038" cy="1282700"/>
          </a:xfrm>
        </p:spPr>
        <p:txBody>
          <a:bodyPr>
            <a:normAutofit fontScale="92500" lnSpcReduction="10000"/>
          </a:bodyPr>
          <a:lstStyle/>
          <a:p>
            <a:pPr marL="0" indent="0">
              <a:buFontTx/>
              <a:buNone/>
            </a:pPr>
            <a:r>
              <a:rPr lang="en-US" altLang="en-US" sz="1800" dirty="0"/>
              <a:t>Inventions that are…</a:t>
            </a:r>
          </a:p>
          <a:p>
            <a:pPr marL="298450" lvl="1" indent="-288925">
              <a:buFontTx/>
              <a:buChar char="•"/>
            </a:pPr>
            <a:r>
              <a:rPr lang="en-US" altLang="en-US" sz="1800" b="1" dirty="0">
                <a:solidFill>
                  <a:schemeClr val="accent1"/>
                </a:solidFill>
              </a:rPr>
              <a:t>new</a:t>
            </a:r>
            <a:r>
              <a:rPr lang="en-US" altLang="en-US" sz="1800" dirty="0"/>
              <a:t> to the world (no previous public notice)</a:t>
            </a:r>
          </a:p>
          <a:p>
            <a:pPr marL="298450" lvl="1" indent="-288925">
              <a:buFontTx/>
              <a:buChar char="•"/>
            </a:pPr>
            <a:r>
              <a:rPr lang="en-US" altLang="en-US" sz="1800" b="1" dirty="0">
                <a:solidFill>
                  <a:schemeClr val="accent1"/>
                </a:solidFill>
              </a:rPr>
              <a:t>inventive</a:t>
            </a:r>
            <a:r>
              <a:rPr lang="en-US" altLang="en-US" sz="1800" dirty="0"/>
              <a:t> (i.e. not an "obvious" solution)</a:t>
            </a:r>
          </a:p>
          <a:p>
            <a:pPr marL="298450" lvl="1" indent="-288925">
              <a:buFontTx/>
              <a:buChar char="•"/>
            </a:pPr>
            <a:r>
              <a:rPr lang="en-US" altLang="en-US" sz="1800" dirty="0"/>
              <a:t>susceptible of industrial application</a:t>
            </a:r>
          </a:p>
          <a:p>
            <a:pPr marL="298450" lvl="1" indent="-288925"/>
            <a:endParaRPr lang="en-US" altLang="en-US" sz="1800" dirty="0"/>
          </a:p>
          <a:p>
            <a:pPr marL="298450" lvl="1" indent="-288925"/>
            <a:endParaRPr lang="en-US" altLang="en-US" sz="1400" dirty="0"/>
          </a:p>
        </p:txBody>
      </p:sp>
      <p:sp>
        <p:nvSpPr>
          <p:cNvPr id="4" name="Rechteck 3"/>
          <p:cNvSpPr>
            <a:spLocks noChangeArrowheads="1"/>
          </p:cNvSpPr>
          <p:nvPr/>
        </p:nvSpPr>
        <p:spPr bwMode="auto">
          <a:xfrm>
            <a:off x="755650" y="2889250"/>
            <a:ext cx="7777163"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266700" indent="-265113">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b="1"/>
              <a:t>NOT:</a:t>
            </a:r>
          </a:p>
          <a:p>
            <a:pPr lvl="1" eaLnBrk="0" hangingPunct="0">
              <a:spcBef>
                <a:spcPct val="20000"/>
              </a:spcBef>
              <a:buFontTx/>
              <a:buChar char="•"/>
            </a:pPr>
            <a:r>
              <a:rPr lang="en-US" altLang="en-US">
                <a:solidFill>
                  <a:srgbClr val="404B56"/>
                </a:solidFill>
              </a:rPr>
              <a:t>Mere </a:t>
            </a:r>
            <a:r>
              <a:rPr lang="en-US" altLang="en-US" b="1">
                <a:solidFill>
                  <a:srgbClr val="404B56"/>
                </a:solidFill>
              </a:rPr>
              <a:t>ideas</a:t>
            </a:r>
            <a:r>
              <a:rPr lang="en-US" altLang="en-US">
                <a:solidFill>
                  <a:srgbClr val="404B56"/>
                </a:solidFill>
              </a:rPr>
              <a:t> not reduced to practice</a:t>
            </a:r>
          </a:p>
          <a:p>
            <a:pPr lvl="1" eaLnBrk="0" hangingPunct="0">
              <a:spcBef>
                <a:spcPct val="20000"/>
              </a:spcBef>
              <a:buFontTx/>
              <a:buChar char="•"/>
            </a:pPr>
            <a:r>
              <a:rPr lang="en-US" altLang="en-US" b="1">
                <a:solidFill>
                  <a:srgbClr val="404B56"/>
                </a:solidFill>
              </a:rPr>
              <a:t>Software</a:t>
            </a:r>
            <a:r>
              <a:rPr lang="en-US" altLang="en-US">
                <a:solidFill>
                  <a:srgbClr val="404B56"/>
                </a:solidFill>
              </a:rPr>
              <a:t> as such</a:t>
            </a:r>
          </a:p>
          <a:p>
            <a:pPr lvl="1" eaLnBrk="0" hangingPunct="0">
              <a:spcBef>
                <a:spcPct val="20000"/>
              </a:spcBef>
              <a:buFontTx/>
              <a:buChar char="•"/>
            </a:pPr>
            <a:r>
              <a:rPr lang="en-US" altLang="en-US">
                <a:solidFill>
                  <a:srgbClr val="404B56"/>
                </a:solidFill>
              </a:rPr>
              <a:t>	(but algorithms that achieve technical results)</a:t>
            </a:r>
          </a:p>
          <a:p>
            <a:pPr lvl="1" eaLnBrk="0" hangingPunct="0">
              <a:spcBef>
                <a:spcPct val="20000"/>
              </a:spcBef>
              <a:buFontTx/>
              <a:buChar char="•"/>
            </a:pPr>
            <a:r>
              <a:rPr lang="en-US" altLang="en-US" b="1">
                <a:solidFill>
                  <a:srgbClr val="404B56"/>
                </a:solidFill>
              </a:rPr>
              <a:t>Business methods</a:t>
            </a:r>
            <a:endParaRPr lang="en-US" altLang="en-US">
              <a:solidFill>
                <a:srgbClr val="404B56"/>
              </a:solidFill>
            </a:endParaRPr>
          </a:p>
          <a:p>
            <a:pPr lvl="1" eaLnBrk="0" hangingPunct="0">
              <a:spcBef>
                <a:spcPct val="20000"/>
              </a:spcBef>
              <a:buFontTx/>
              <a:buChar char="•"/>
            </a:pPr>
            <a:r>
              <a:rPr lang="en-US" altLang="en-US">
                <a:solidFill>
                  <a:srgbClr val="404B56"/>
                </a:solidFill>
              </a:rPr>
              <a:t>Medical therapies, plant varieties, </a:t>
            </a:r>
            <a:r>
              <a:rPr lang="en-US" altLang="en-US" b="1">
                <a:solidFill>
                  <a:srgbClr val="404B56"/>
                </a:solidFill>
              </a:rPr>
              <a:t>etc.</a:t>
            </a:r>
            <a:r>
              <a:rPr lang="en-US" altLang="en-US">
                <a:solidFill>
                  <a:srgbClr val="404B56"/>
                </a:solidFill>
              </a:rPr>
              <a:t> </a:t>
            </a:r>
          </a:p>
          <a:p>
            <a:pPr lvl="1" eaLnBrk="0" hangingPunct="0">
              <a:spcBef>
                <a:spcPct val="20000"/>
              </a:spcBef>
              <a:buFontTx/>
              <a:buChar char="•"/>
            </a:pPr>
            <a:r>
              <a:rPr lang="en-US" altLang="en-US" sz="2000">
                <a:solidFill>
                  <a:srgbClr val="404B56"/>
                </a:solidFill>
              </a:rPr>
              <a:t>…</a:t>
            </a:r>
          </a:p>
        </p:txBody>
      </p:sp>
      <p:sp>
        <p:nvSpPr>
          <p:cNvPr id="53252" name="Rechteck 5"/>
          <p:cNvSpPr>
            <a:spLocks noChangeArrowheads="1"/>
          </p:cNvSpPr>
          <p:nvPr/>
        </p:nvSpPr>
        <p:spPr bwMode="auto">
          <a:xfrm>
            <a:off x="750888" y="5624513"/>
            <a:ext cx="80692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a:t>See Articles 52 and 53 EPC in </a:t>
            </a:r>
          </a:p>
          <a:p>
            <a:r>
              <a:rPr lang="en-US" altLang="en-US" i="1"/>
              <a:t>http://www.epo.org/patents/law/legal-texts/epc.html</a:t>
            </a:r>
          </a:p>
        </p:txBody>
      </p: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17</a:t>
            </a:fld>
            <a:endParaRPr lang="en-US" dirty="0"/>
          </a:p>
        </p:txBody>
      </p:sp>
      <p:sp>
        <p:nvSpPr>
          <p:cNvPr id="5" name="Θέση ημερομηνίας 4">
            <a:extLst>
              <a:ext uri="{FF2B5EF4-FFF2-40B4-BE49-F238E27FC236}">
                <a16:creationId xmlns:a16="http://schemas.microsoft.com/office/drawing/2014/main" id="{FDAE1C95-C0E5-F769-C435-490D21E9997D}"/>
              </a:ext>
            </a:extLst>
          </p:cNvPr>
          <p:cNvSpPr>
            <a:spLocks noGrp="1"/>
          </p:cNvSpPr>
          <p:nvPr>
            <p:ph type="dt" sz="half" idx="10"/>
          </p:nvPr>
        </p:nvSpPr>
        <p:spPr/>
        <p:txBody>
          <a:bodyPr/>
          <a:lstStyle/>
          <a:p>
            <a:r>
              <a:rPr lang="el-GR"/>
              <a:t>ΠΑΠΕΛ 2025</a:t>
            </a:r>
            <a:endParaRPr lang="en-US"/>
          </a:p>
        </p:txBody>
      </p:sp>
      <p:sp>
        <p:nvSpPr>
          <p:cNvPr id="8" name="7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219946907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8" descr="dv1925025"/>
          <p:cNvPicPr>
            <a:picLocks noChangeAspect="1" noChangeArrowheads="1"/>
          </p:cNvPicPr>
          <p:nvPr/>
        </p:nvPicPr>
        <p:blipFill>
          <a:blip r:embed="rId3" cstate="print">
            <a:extLst>
              <a:ext uri="{28A0092B-C50C-407E-A947-70E740481C1C}">
                <a14:useLocalDpi xmlns:a14="http://schemas.microsoft.com/office/drawing/2010/main" val="0"/>
              </a:ext>
            </a:extLst>
          </a:blip>
          <a:srcRect b="16814"/>
          <a:stretch>
            <a:fillRect/>
          </a:stretch>
        </p:blipFill>
        <p:spPr bwMode="auto">
          <a:xfrm>
            <a:off x="827088" y="3968750"/>
            <a:ext cx="158432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8" name="Picture 17" descr="stk316015rkn"/>
          <p:cNvPicPr>
            <a:picLocks noChangeAspect="1" noChangeArrowheads="1"/>
          </p:cNvPicPr>
          <p:nvPr/>
        </p:nvPicPr>
        <p:blipFill>
          <a:blip r:embed="rId4" cstate="print">
            <a:extLst>
              <a:ext uri="{28A0092B-C50C-407E-A947-70E740481C1C}">
                <a14:useLocalDpi xmlns:a14="http://schemas.microsoft.com/office/drawing/2010/main" val="0"/>
              </a:ext>
            </a:extLst>
          </a:blip>
          <a:srcRect t="44839"/>
          <a:stretch>
            <a:fillRect/>
          </a:stretch>
        </p:blipFill>
        <p:spPr bwMode="auto">
          <a:xfrm>
            <a:off x="827088" y="2669223"/>
            <a:ext cx="158432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16" descr="dv65604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768" y="1525290"/>
            <a:ext cx="1584325"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itel 1"/>
          <p:cNvSpPr>
            <a:spLocks noGrp="1"/>
          </p:cNvSpPr>
          <p:nvPr>
            <p:ph type="title"/>
          </p:nvPr>
        </p:nvSpPr>
        <p:spPr>
          <a:xfrm>
            <a:off x="755650" y="390525"/>
            <a:ext cx="7905750" cy="638175"/>
          </a:xfrm>
        </p:spPr>
        <p:txBody>
          <a:bodyPr>
            <a:noAutofit/>
          </a:bodyPr>
          <a:lstStyle/>
          <a:p>
            <a:r>
              <a:rPr lang="en-US" altLang="en-US" sz="2800" dirty="0"/>
              <a:t>What not to do when considering filing a patent application</a:t>
            </a:r>
          </a:p>
        </p:txBody>
      </p:sp>
      <p:sp>
        <p:nvSpPr>
          <p:cNvPr id="16" name="Textfeld 15"/>
          <p:cNvSpPr txBox="1">
            <a:spLocks noChangeArrowheads="1"/>
          </p:cNvSpPr>
          <p:nvPr/>
        </p:nvSpPr>
        <p:spPr bwMode="auto">
          <a:xfrm>
            <a:off x="2735263" y="1525290"/>
            <a:ext cx="6215062" cy="481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tabLst>
                <a:tab pos="361950" algn="l"/>
              </a:tabLst>
              <a:defRPr>
                <a:solidFill>
                  <a:schemeClr val="tx1"/>
                </a:solidFill>
                <a:latin typeface="Arial" charset="0"/>
                <a:cs typeface="Arial" charset="0"/>
              </a:defRPr>
            </a:lvl1pPr>
            <a:lvl2pPr marL="723900" indent="-266700">
              <a:tabLst>
                <a:tab pos="361950" algn="l"/>
              </a:tabLst>
              <a:defRPr>
                <a:solidFill>
                  <a:schemeClr val="tx1"/>
                </a:solidFill>
                <a:latin typeface="Arial" charset="0"/>
                <a:cs typeface="Arial" charset="0"/>
              </a:defRPr>
            </a:lvl2pPr>
            <a:lvl3pPr marL="1143000" indent="-228600">
              <a:tabLst>
                <a:tab pos="361950" algn="l"/>
              </a:tabLst>
              <a:defRPr>
                <a:solidFill>
                  <a:schemeClr val="tx1"/>
                </a:solidFill>
                <a:latin typeface="Arial" charset="0"/>
                <a:cs typeface="Arial" charset="0"/>
              </a:defRPr>
            </a:lvl3pPr>
            <a:lvl4pPr marL="1600200" indent="-228600">
              <a:tabLst>
                <a:tab pos="361950" algn="l"/>
              </a:tabLst>
              <a:defRPr>
                <a:solidFill>
                  <a:schemeClr val="tx1"/>
                </a:solidFill>
                <a:latin typeface="Arial" charset="0"/>
                <a:cs typeface="Arial" charset="0"/>
              </a:defRPr>
            </a:lvl4pPr>
            <a:lvl5pPr marL="2057400" indent="-228600">
              <a:tabLst>
                <a:tab pos="361950" algn="l"/>
              </a:tabLst>
              <a:defRPr>
                <a:solidFill>
                  <a:schemeClr val="tx1"/>
                </a:solidFill>
                <a:latin typeface="Arial" charset="0"/>
                <a:cs typeface="Arial" charset="0"/>
              </a:defRPr>
            </a:lvl5pPr>
            <a:lvl6pPr marL="2514600" indent="-228600" fontAlgn="base">
              <a:spcBef>
                <a:spcPct val="0"/>
              </a:spcBef>
              <a:spcAft>
                <a:spcPct val="0"/>
              </a:spcAft>
              <a:tabLst>
                <a:tab pos="361950" algn="l"/>
              </a:tabLst>
              <a:defRPr>
                <a:solidFill>
                  <a:schemeClr val="tx1"/>
                </a:solidFill>
                <a:latin typeface="Arial" charset="0"/>
                <a:cs typeface="Arial" charset="0"/>
              </a:defRPr>
            </a:lvl6pPr>
            <a:lvl7pPr marL="2971800" indent="-228600" fontAlgn="base">
              <a:spcBef>
                <a:spcPct val="0"/>
              </a:spcBef>
              <a:spcAft>
                <a:spcPct val="0"/>
              </a:spcAft>
              <a:tabLst>
                <a:tab pos="361950" algn="l"/>
              </a:tabLst>
              <a:defRPr>
                <a:solidFill>
                  <a:schemeClr val="tx1"/>
                </a:solidFill>
                <a:latin typeface="Arial" charset="0"/>
                <a:cs typeface="Arial" charset="0"/>
              </a:defRPr>
            </a:lvl7pPr>
            <a:lvl8pPr marL="3429000" indent="-228600" fontAlgn="base">
              <a:spcBef>
                <a:spcPct val="0"/>
              </a:spcBef>
              <a:spcAft>
                <a:spcPct val="0"/>
              </a:spcAft>
              <a:tabLst>
                <a:tab pos="361950" algn="l"/>
              </a:tabLst>
              <a:defRPr>
                <a:solidFill>
                  <a:schemeClr val="tx1"/>
                </a:solidFill>
                <a:latin typeface="Arial" charset="0"/>
                <a:cs typeface="Arial" charset="0"/>
              </a:defRPr>
            </a:lvl8pPr>
            <a:lvl9pPr marL="3886200" indent="-228600" fontAlgn="base">
              <a:spcBef>
                <a:spcPct val="0"/>
              </a:spcBef>
              <a:spcAft>
                <a:spcPct val="0"/>
              </a:spcAft>
              <a:tabLst>
                <a:tab pos="361950" algn="l"/>
              </a:tabLst>
              <a:defRPr>
                <a:solidFill>
                  <a:schemeClr val="tx1"/>
                </a:solidFill>
                <a:latin typeface="Arial" charset="0"/>
                <a:cs typeface="Arial" charset="0"/>
              </a:defRPr>
            </a:lvl9pPr>
          </a:lstStyle>
          <a:p>
            <a:pPr>
              <a:spcAft>
                <a:spcPts val="600"/>
              </a:spcAft>
              <a:buFont typeface="Arial" charset="0"/>
              <a:buChar char="•"/>
            </a:pPr>
            <a:r>
              <a:rPr lang="en-US" altLang="en-US" dirty="0">
                <a:solidFill>
                  <a:schemeClr val="accent1"/>
                </a:solidFill>
              </a:rPr>
              <a:t>No publication</a:t>
            </a:r>
            <a:r>
              <a:rPr lang="en-US" altLang="en-US" dirty="0">
                <a:solidFill>
                  <a:schemeClr val="accent2"/>
                </a:solidFill>
              </a:rPr>
              <a:t> prior to filing</a:t>
            </a:r>
          </a:p>
          <a:p>
            <a:pPr>
              <a:spcAft>
                <a:spcPts val="600"/>
              </a:spcAft>
            </a:pPr>
            <a:r>
              <a:rPr lang="en-US" altLang="en-US" dirty="0">
                <a:solidFill>
                  <a:schemeClr val="accent2"/>
                </a:solidFill>
              </a:rPr>
              <a:t>	</a:t>
            </a:r>
            <a:r>
              <a:rPr lang="en-US" altLang="en-US" dirty="0"/>
              <a:t>e.g. no article, press release, conference presentation/poster/proceedings or blog entry</a:t>
            </a:r>
            <a:endParaRPr lang="en-US" altLang="en-US" dirty="0">
              <a:solidFill>
                <a:schemeClr val="accent1"/>
              </a:solidFill>
            </a:endParaRPr>
          </a:p>
          <a:p>
            <a:pPr lvl="1">
              <a:spcAft>
                <a:spcPts val="600"/>
              </a:spcAft>
              <a:buFont typeface="Arial" charset="0"/>
              <a:buChar char="•"/>
            </a:pPr>
            <a:endParaRPr lang="en-US" altLang="en-US" dirty="0">
              <a:solidFill>
                <a:schemeClr val="accent1"/>
              </a:solidFill>
            </a:endParaRPr>
          </a:p>
          <a:p>
            <a:pPr>
              <a:spcAft>
                <a:spcPts val="600"/>
              </a:spcAft>
              <a:buFont typeface="Arial" charset="0"/>
              <a:buChar char="•"/>
            </a:pPr>
            <a:r>
              <a:rPr lang="en-US" altLang="en-US" dirty="0">
                <a:solidFill>
                  <a:schemeClr val="accent1"/>
                </a:solidFill>
              </a:rPr>
              <a:t>No sale </a:t>
            </a:r>
            <a:r>
              <a:rPr lang="en-US" altLang="en-US" dirty="0"/>
              <a:t>of products incorporating the invention prior to filing</a:t>
            </a:r>
          </a:p>
          <a:p>
            <a:pPr>
              <a:spcAft>
                <a:spcPts val="600"/>
              </a:spcAft>
              <a:buFont typeface="Arial" charset="0"/>
              <a:buChar char="•"/>
            </a:pPr>
            <a:endParaRPr lang="en-US" altLang="en-US" dirty="0">
              <a:solidFill>
                <a:schemeClr val="accent1"/>
              </a:solidFill>
            </a:endParaRPr>
          </a:p>
          <a:p>
            <a:pPr lvl="1">
              <a:spcAft>
                <a:spcPts val="600"/>
              </a:spcAft>
              <a:buFont typeface="Arial" charset="0"/>
              <a:buChar char="•"/>
            </a:pPr>
            <a:endParaRPr lang="en-US" altLang="en-US" dirty="0">
              <a:solidFill>
                <a:schemeClr val="accent1"/>
              </a:solidFill>
            </a:endParaRPr>
          </a:p>
          <a:p>
            <a:pPr>
              <a:spcAft>
                <a:spcPts val="600"/>
              </a:spcAft>
              <a:buFont typeface="Arial" charset="0"/>
              <a:buChar char="•"/>
            </a:pPr>
            <a:r>
              <a:rPr lang="en-US" altLang="en-US" dirty="0">
                <a:solidFill>
                  <a:schemeClr val="accent1"/>
                </a:solidFill>
              </a:rPr>
              <a:t>No lecture or presentation </a:t>
            </a:r>
            <a:r>
              <a:rPr lang="en-US" altLang="en-US" dirty="0">
                <a:solidFill>
                  <a:schemeClr val="accent2"/>
                </a:solidFill>
              </a:rPr>
              <a:t>prior to filing </a:t>
            </a:r>
          </a:p>
          <a:p>
            <a:pPr>
              <a:spcAft>
                <a:spcPts val="600"/>
              </a:spcAft>
            </a:pPr>
            <a:r>
              <a:rPr lang="en-US" altLang="en-US" dirty="0">
                <a:solidFill>
                  <a:schemeClr val="accent2"/>
                </a:solidFill>
              </a:rPr>
              <a:t>	except </a:t>
            </a:r>
            <a:r>
              <a:rPr lang="en-US" altLang="en-US" dirty="0"/>
              <a:t>under a </a:t>
            </a:r>
            <a:r>
              <a:rPr lang="en-US" altLang="en-US" b="1" dirty="0">
                <a:solidFill>
                  <a:schemeClr val="accent1"/>
                </a:solidFill>
              </a:rPr>
              <a:t>non-disclosure agreement </a:t>
            </a:r>
            <a:r>
              <a:rPr lang="en-US" altLang="en-US" dirty="0">
                <a:solidFill>
                  <a:schemeClr val="accent1"/>
                </a:solidFill>
              </a:rPr>
              <a:t>(NDA)</a:t>
            </a:r>
          </a:p>
          <a:p>
            <a:pPr>
              <a:spcAft>
                <a:spcPts val="600"/>
              </a:spcAft>
            </a:pPr>
            <a:endParaRPr lang="en-US" altLang="en-US" dirty="0">
              <a:solidFill>
                <a:schemeClr val="accent1"/>
              </a:solidFill>
            </a:endParaRPr>
          </a:p>
          <a:p>
            <a:pPr>
              <a:spcAft>
                <a:spcPts val="600"/>
              </a:spcAft>
            </a:pPr>
            <a:endParaRPr lang="en-US" altLang="en-US" dirty="0">
              <a:solidFill>
                <a:schemeClr val="accent1"/>
              </a:solidFill>
            </a:endParaRPr>
          </a:p>
          <a:p>
            <a:pPr>
              <a:spcAft>
                <a:spcPts val="600"/>
              </a:spcAft>
              <a:buFont typeface="Arial" charset="0"/>
              <a:buChar char="•"/>
            </a:pPr>
            <a:r>
              <a:rPr lang="en-US" altLang="en-US" dirty="0">
                <a:solidFill>
                  <a:schemeClr val="tx2"/>
                </a:solidFill>
              </a:rPr>
              <a:t>Seek </a:t>
            </a:r>
            <a:r>
              <a:rPr lang="en-US" altLang="en-US" dirty="0">
                <a:solidFill>
                  <a:schemeClr val="accent1"/>
                </a:solidFill>
              </a:rPr>
              <a:t>professional advice </a:t>
            </a:r>
            <a:r>
              <a:rPr lang="en-US" altLang="en-US" dirty="0">
                <a:solidFill>
                  <a:schemeClr val="tx2"/>
                </a:solidFill>
              </a:rPr>
              <a:t>soon!</a:t>
            </a:r>
          </a:p>
          <a:p>
            <a:pPr>
              <a:spcAft>
                <a:spcPts val="600"/>
              </a:spcAft>
              <a:buFont typeface="Arial" charset="0"/>
              <a:buChar char="•"/>
            </a:pPr>
            <a:r>
              <a:rPr lang="en-US" altLang="en-US" dirty="0">
                <a:solidFill>
                  <a:schemeClr val="accent1"/>
                </a:solidFill>
              </a:rPr>
              <a:t>File before others do!	</a:t>
            </a:r>
          </a:p>
        </p:txBody>
      </p:sp>
      <p:cxnSp>
        <p:nvCxnSpPr>
          <p:cNvPr id="55302" name="Gerade Verbindung 24"/>
          <p:cNvCxnSpPr>
            <a:cxnSpLocks noChangeShapeType="1"/>
          </p:cNvCxnSpPr>
          <p:nvPr/>
        </p:nvCxnSpPr>
        <p:spPr bwMode="auto">
          <a:xfrm flipV="1">
            <a:off x="971550" y="1304925"/>
            <a:ext cx="1241425" cy="949325"/>
          </a:xfrm>
          <a:prstGeom prst="line">
            <a:avLst/>
          </a:prstGeom>
          <a:noFill/>
          <a:ln w="57150" algn="ctr">
            <a:solidFill>
              <a:srgbClr val="BF3126"/>
            </a:solidFill>
            <a:round/>
            <a:headEnd/>
            <a:tailEnd/>
          </a:ln>
          <a:extLst>
            <a:ext uri="{909E8E84-426E-40DD-AFC4-6F175D3DCCD1}">
              <a14:hiddenFill xmlns:a14="http://schemas.microsoft.com/office/drawing/2010/main">
                <a:noFill/>
              </a14:hiddenFill>
            </a:ext>
          </a:extLst>
        </p:spPr>
      </p:cxnSp>
      <p:cxnSp>
        <p:nvCxnSpPr>
          <p:cNvPr id="55303" name="Gerade Verbindung 25"/>
          <p:cNvCxnSpPr>
            <a:cxnSpLocks noChangeShapeType="1"/>
          </p:cNvCxnSpPr>
          <p:nvPr/>
        </p:nvCxnSpPr>
        <p:spPr bwMode="auto">
          <a:xfrm rot="10800000">
            <a:off x="971550" y="1268413"/>
            <a:ext cx="1204913" cy="985837"/>
          </a:xfrm>
          <a:prstGeom prst="line">
            <a:avLst/>
          </a:prstGeom>
          <a:noFill/>
          <a:ln w="57150" algn="ctr">
            <a:solidFill>
              <a:srgbClr val="BF3126"/>
            </a:solidFill>
            <a:round/>
            <a:headEnd/>
            <a:tailEnd/>
          </a:ln>
          <a:extLst>
            <a:ext uri="{909E8E84-426E-40DD-AFC4-6F175D3DCCD1}">
              <a14:hiddenFill xmlns:a14="http://schemas.microsoft.com/office/drawing/2010/main">
                <a:noFill/>
              </a14:hiddenFill>
            </a:ext>
          </a:extLst>
        </p:spPr>
      </p:cxnSp>
      <p:cxnSp>
        <p:nvCxnSpPr>
          <p:cNvPr id="55304" name="Gerade Verbindung 26"/>
          <p:cNvCxnSpPr>
            <a:cxnSpLocks noChangeShapeType="1"/>
          </p:cNvCxnSpPr>
          <p:nvPr/>
        </p:nvCxnSpPr>
        <p:spPr bwMode="auto">
          <a:xfrm flipV="1">
            <a:off x="968375" y="2663825"/>
            <a:ext cx="1246188" cy="954088"/>
          </a:xfrm>
          <a:prstGeom prst="line">
            <a:avLst/>
          </a:prstGeom>
          <a:noFill/>
          <a:ln w="57150" algn="ctr">
            <a:solidFill>
              <a:srgbClr val="BF3126"/>
            </a:solidFill>
            <a:round/>
            <a:headEnd/>
            <a:tailEnd/>
          </a:ln>
          <a:extLst>
            <a:ext uri="{909E8E84-426E-40DD-AFC4-6F175D3DCCD1}">
              <a14:hiddenFill xmlns:a14="http://schemas.microsoft.com/office/drawing/2010/main">
                <a:noFill/>
              </a14:hiddenFill>
            </a:ext>
          </a:extLst>
        </p:spPr>
      </p:cxnSp>
      <p:cxnSp>
        <p:nvCxnSpPr>
          <p:cNvPr id="55305" name="Gerade Verbindung 27"/>
          <p:cNvCxnSpPr>
            <a:cxnSpLocks noChangeShapeType="1"/>
          </p:cNvCxnSpPr>
          <p:nvPr/>
        </p:nvCxnSpPr>
        <p:spPr bwMode="auto">
          <a:xfrm rot="10800000">
            <a:off x="968375" y="2663825"/>
            <a:ext cx="1281113" cy="954088"/>
          </a:xfrm>
          <a:prstGeom prst="line">
            <a:avLst/>
          </a:prstGeom>
          <a:noFill/>
          <a:ln w="57150" algn="ctr">
            <a:solidFill>
              <a:srgbClr val="BF3126"/>
            </a:solidFill>
            <a:round/>
            <a:headEnd/>
            <a:tailEnd/>
          </a:ln>
          <a:extLst>
            <a:ext uri="{909E8E84-426E-40DD-AFC4-6F175D3DCCD1}">
              <a14:hiddenFill xmlns:a14="http://schemas.microsoft.com/office/drawing/2010/main">
                <a:noFill/>
              </a14:hiddenFill>
            </a:ext>
          </a:extLst>
        </p:spPr>
      </p:cxnSp>
      <p:sp>
        <p:nvSpPr>
          <p:cNvPr id="55306" name="Textfeld 36"/>
          <p:cNvSpPr txBox="1">
            <a:spLocks noChangeArrowheads="1"/>
          </p:cNvSpPr>
          <p:nvPr/>
        </p:nvSpPr>
        <p:spPr bwMode="auto">
          <a:xfrm rot="-2030644">
            <a:off x="744538" y="4040188"/>
            <a:ext cx="15049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sz="4800" b="1" dirty="0">
                <a:solidFill>
                  <a:schemeClr val="accent1"/>
                </a:solidFill>
              </a:rPr>
              <a:t>NDA</a:t>
            </a:r>
          </a:p>
        </p:txBody>
      </p:sp>
      <p:pic>
        <p:nvPicPr>
          <p:cNvPr id="55307" name="Picture 19" descr="57279541"/>
          <p:cNvPicPr>
            <a:picLocks noChangeAspect="1" noChangeArrowheads="1"/>
          </p:cNvPicPr>
          <p:nvPr/>
        </p:nvPicPr>
        <p:blipFill>
          <a:blip r:embed="rId6" cstate="print">
            <a:extLst>
              <a:ext uri="{28A0092B-C50C-407E-A947-70E740481C1C}">
                <a14:useLocalDpi xmlns:a14="http://schemas.microsoft.com/office/drawing/2010/main" val="0"/>
              </a:ext>
            </a:extLst>
          </a:blip>
          <a:srcRect t="50377"/>
          <a:stretch>
            <a:fillRect/>
          </a:stretch>
        </p:blipFill>
        <p:spPr bwMode="auto">
          <a:xfrm>
            <a:off x="827088" y="5337175"/>
            <a:ext cx="15779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18</a:t>
            </a:fld>
            <a:endParaRPr lang="en-US" dirty="0"/>
          </a:p>
        </p:txBody>
      </p:sp>
      <p:sp>
        <p:nvSpPr>
          <p:cNvPr id="4" name="Θέση ημερομηνίας 3">
            <a:extLst>
              <a:ext uri="{FF2B5EF4-FFF2-40B4-BE49-F238E27FC236}">
                <a16:creationId xmlns:a16="http://schemas.microsoft.com/office/drawing/2014/main" id="{85EB02BE-1594-0426-D4C5-D80E4986BFB5}"/>
              </a:ext>
            </a:extLst>
          </p:cNvPr>
          <p:cNvSpPr>
            <a:spLocks noGrp="1"/>
          </p:cNvSpPr>
          <p:nvPr>
            <p:ph type="dt" sz="half" idx="10"/>
          </p:nvPr>
        </p:nvSpPr>
        <p:spPr/>
        <p:txBody>
          <a:bodyPr/>
          <a:lstStyle/>
          <a:p>
            <a:r>
              <a:rPr lang="el-GR"/>
              <a:t>ΠΑΠΕΛ 2025</a:t>
            </a:r>
            <a:endParaRPr lang="en-US"/>
          </a:p>
        </p:txBody>
      </p:sp>
      <p:sp>
        <p:nvSpPr>
          <p:cNvPr id="15" name="14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85761859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el 1"/>
          <p:cNvSpPr>
            <a:spLocks noGrp="1"/>
          </p:cNvSpPr>
          <p:nvPr>
            <p:ph type="title"/>
          </p:nvPr>
        </p:nvSpPr>
        <p:spPr/>
        <p:txBody>
          <a:bodyPr>
            <a:normAutofit/>
          </a:bodyPr>
          <a:lstStyle/>
          <a:p>
            <a:r>
              <a:rPr lang="en-US" altLang="en-US" sz="2800" dirty="0"/>
              <a:t>Where to apply for a patent</a:t>
            </a:r>
          </a:p>
        </p:txBody>
      </p:sp>
      <p:sp>
        <p:nvSpPr>
          <p:cNvPr id="57346" name="Inhaltsplatzhalter 2"/>
          <p:cNvSpPr>
            <a:spLocks noGrp="1"/>
          </p:cNvSpPr>
          <p:nvPr>
            <p:ph sz="quarter" idx="1"/>
          </p:nvPr>
        </p:nvSpPr>
        <p:spPr>
          <a:xfrm>
            <a:off x="381000" y="1458714"/>
            <a:ext cx="8458200" cy="5122862"/>
          </a:xfrm>
        </p:spPr>
        <p:txBody>
          <a:bodyPr/>
          <a:lstStyle/>
          <a:p>
            <a:pPr marL="266700" indent="-266700">
              <a:lnSpc>
                <a:spcPct val="120000"/>
              </a:lnSpc>
              <a:spcBef>
                <a:spcPct val="0"/>
              </a:spcBef>
            </a:pPr>
            <a:r>
              <a:rPr lang="en-US" altLang="en-US" sz="1600" b="1" dirty="0"/>
              <a:t>National patent offices</a:t>
            </a:r>
          </a:p>
          <a:p>
            <a:pPr marL="534988" lvl="1" indent="-266700">
              <a:lnSpc>
                <a:spcPct val="120000"/>
              </a:lnSpc>
              <a:spcBef>
                <a:spcPct val="0"/>
              </a:spcBef>
            </a:pPr>
            <a:r>
              <a:rPr lang="en-US" altLang="en-US" sz="1600" dirty="0"/>
              <a:t>National patent </a:t>
            </a:r>
            <a:r>
              <a:rPr lang="en-US" altLang="en-US" sz="1600" b="1" dirty="0"/>
              <a:t>valid only in the country where it is granted</a:t>
            </a:r>
          </a:p>
          <a:p>
            <a:pPr marL="534988" lvl="1" indent="-266700">
              <a:lnSpc>
                <a:spcPct val="120000"/>
              </a:lnSpc>
              <a:spcBef>
                <a:spcPct val="0"/>
              </a:spcBef>
            </a:pPr>
            <a:r>
              <a:rPr lang="en-US" altLang="en-US" sz="1600" dirty="0"/>
              <a:t>Non-residents can also apply for a patent</a:t>
            </a:r>
          </a:p>
          <a:p>
            <a:pPr marL="534988" lvl="1" indent="-266700">
              <a:lnSpc>
                <a:spcPct val="120000"/>
              </a:lnSpc>
              <a:spcBef>
                <a:spcPct val="0"/>
              </a:spcBef>
            </a:pPr>
            <a:r>
              <a:rPr lang="en-US" altLang="en-US" sz="1600" dirty="0"/>
              <a:t>One year of "priority" for subsequent applications</a:t>
            </a:r>
          </a:p>
          <a:p>
            <a:pPr marL="534988" lvl="1" indent="-266700">
              <a:lnSpc>
                <a:spcPct val="120000"/>
              </a:lnSpc>
              <a:spcBef>
                <a:spcPct val="0"/>
              </a:spcBef>
            </a:pPr>
            <a:endParaRPr lang="en-US" altLang="en-US" sz="1600" dirty="0"/>
          </a:p>
          <a:p>
            <a:pPr marL="266700" indent="-266700">
              <a:lnSpc>
                <a:spcPct val="120000"/>
              </a:lnSpc>
              <a:spcBef>
                <a:spcPct val="0"/>
              </a:spcBef>
            </a:pPr>
            <a:r>
              <a:rPr lang="en-US" altLang="en-US" sz="1600" b="1" dirty="0"/>
              <a:t>European Patent Office</a:t>
            </a:r>
          </a:p>
          <a:p>
            <a:pPr marL="534988" lvl="1" indent="-266700">
              <a:lnSpc>
                <a:spcPct val="120000"/>
              </a:lnSpc>
              <a:spcBef>
                <a:spcPct val="0"/>
              </a:spcBef>
            </a:pPr>
            <a:r>
              <a:rPr lang="en-US" altLang="en-US" sz="1600" dirty="0"/>
              <a:t>A European patent is </a:t>
            </a:r>
            <a:r>
              <a:rPr lang="en-US" altLang="en-US" sz="1600" b="1" dirty="0"/>
              <a:t>equivalent to national patents </a:t>
            </a:r>
            <a:r>
              <a:rPr lang="en-US" altLang="en-US" sz="1600" dirty="0"/>
              <a:t>in the countries where it is granted (the applicant chooses the countries)</a:t>
            </a:r>
          </a:p>
          <a:p>
            <a:pPr marL="534988" lvl="1" indent="-266700">
              <a:lnSpc>
                <a:spcPct val="120000"/>
              </a:lnSpc>
              <a:spcBef>
                <a:spcPct val="0"/>
              </a:spcBef>
            </a:pPr>
            <a:endParaRPr lang="en-US" altLang="en-US" sz="1600" dirty="0"/>
          </a:p>
          <a:p>
            <a:pPr marL="266700" indent="-266700">
              <a:lnSpc>
                <a:spcPct val="120000"/>
              </a:lnSpc>
              <a:spcBef>
                <a:spcPct val="0"/>
              </a:spcBef>
            </a:pPr>
            <a:r>
              <a:rPr lang="en-US" altLang="en-US" sz="1600" b="1" dirty="0"/>
              <a:t>Via the Patent Cooperation Treaty</a:t>
            </a:r>
            <a:endParaRPr lang="en-US" altLang="en-US" sz="1600" dirty="0"/>
          </a:p>
          <a:p>
            <a:pPr marL="534988" lvl="1" indent="-266700">
              <a:lnSpc>
                <a:spcPct val="120000"/>
              </a:lnSpc>
              <a:spcBef>
                <a:spcPct val="0"/>
              </a:spcBef>
            </a:pPr>
            <a:r>
              <a:rPr lang="en-US" altLang="en-US" sz="1600" dirty="0"/>
              <a:t>Just one application for up to 141 countries</a:t>
            </a:r>
          </a:p>
          <a:p>
            <a:pPr marL="534988" lvl="1" indent="-266700">
              <a:lnSpc>
                <a:spcPct val="120000"/>
              </a:lnSpc>
              <a:spcBef>
                <a:spcPct val="0"/>
              </a:spcBef>
            </a:pPr>
            <a:r>
              <a:rPr lang="en-US" altLang="en-US" sz="1600" dirty="0"/>
              <a:t>After the initial application phase, the international application leads to multiple national patent examination procedures</a:t>
            </a:r>
          </a:p>
          <a:p>
            <a:pPr marL="534988" lvl="1" indent="-266700">
              <a:lnSpc>
                <a:spcPct val="120000"/>
              </a:lnSpc>
              <a:spcBef>
                <a:spcPct val="0"/>
              </a:spcBef>
            </a:pPr>
            <a:r>
              <a:rPr lang="en-US" altLang="en-US" sz="1600" b="1" dirty="0"/>
              <a:t>Decisions with cost implications can be delayed </a:t>
            </a:r>
            <a:r>
              <a:rPr lang="en-US" altLang="en-US" sz="1600" dirty="0"/>
              <a:t>until 30-31 months after filing (e.g. choice of countries to file in)</a:t>
            </a:r>
          </a:p>
          <a:p>
            <a:pPr marL="534988" lvl="1" indent="-266700">
              <a:lnSpc>
                <a:spcPct val="120000"/>
              </a:lnSpc>
              <a:spcBef>
                <a:spcPct val="0"/>
              </a:spcBef>
            </a:pPr>
            <a:endParaRPr lang="en-US" altLang="en-US" sz="1600" dirty="0"/>
          </a:p>
          <a:p>
            <a:pPr marL="266700" indent="-266700">
              <a:lnSpc>
                <a:spcPct val="120000"/>
              </a:lnSpc>
              <a:spcBef>
                <a:spcPct val="0"/>
              </a:spcBef>
            </a:pPr>
            <a:r>
              <a:rPr lang="en-US" altLang="en-US" sz="1600" b="1" dirty="0">
                <a:solidFill>
                  <a:srgbClr val="C00000"/>
                </a:solidFill>
              </a:rPr>
              <a:t>There is no such thing as an international patent!</a:t>
            </a:r>
          </a:p>
        </p:txBody>
      </p: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19</a:t>
            </a:fld>
            <a:endParaRPr lang="en-US" dirty="0"/>
          </a:p>
        </p:txBody>
      </p:sp>
      <p:sp>
        <p:nvSpPr>
          <p:cNvPr id="4" name="Θέση ημερομηνίας 3">
            <a:extLst>
              <a:ext uri="{FF2B5EF4-FFF2-40B4-BE49-F238E27FC236}">
                <a16:creationId xmlns:a16="http://schemas.microsoft.com/office/drawing/2014/main" id="{7CAAD572-1CD3-1E71-19AB-CDB568F7CDE3}"/>
              </a:ext>
            </a:extLst>
          </p:cNvPr>
          <p:cNvSpPr>
            <a:spLocks noGrp="1"/>
          </p:cNvSpPr>
          <p:nvPr>
            <p:ph type="dt" sz="half" idx="10"/>
          </p:nvPr>
        </p:nvSpPr>
        <p:spPr/>
        <p:txBody>
          <a:bodyPr/>
          <a:lstStyle/>
          <a:p>
            <a:r>
              <a:rPr lang="el-GR"/>
              <a:t>ΠΑΠΕΛ 2025</a:t>
            </a:r>
            <a:endParaRPr lang="en-US"/>
          </a:p>
        </p:txBody>
      </p:sp>
      <p:sp>
        <p:nvSpPr>
          <p:cNvPr id="6" name="5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396788973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normAutofit/>
          </a:bodyPr>
          <a:lstStyle/>
          <a:p>
            <a:r>
              <a:rPr lang="el-GR" sz="2800" dirty="0"/>
              <a:t>Εισαγωγικά</a:t>
            </a:r>
          </a:p>
        </p:txBody>
      </p: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2</a:t>
            </a:fld>
            <a:endParaRPr lang="en-US" dirty="0"/>
          </a:p>
        </p:txBody>
      </p:sp>
      <p:sp>
        <p:nvSpPr>
          <p:cNvPr id="5" name="Content Placeholder 4"/>
          <p:cNvSpPr>
            <a:spLocks noGrp="1"/>
          </p:cNvSpPr>
          <p:nvPr>
            <p:ph sz="quarter" idx="1"/>
          </p:nvPr>
        </p:nvSpPr>
        <p:spPr/>
        <p:txBody>
          <a:bodyPr>
            <a:normAutofit/>
          </a:bodyPr>
          <a:lstStyle/>
          <a:p>
            <a:r>
              <a:rPr lang="el-GR" sz="2000" dirty="0"/>
              <a:t>Κάθε επιχείρηση ή Πανεπιστήμιο διαθέτει στοιχεία διανοητικής ιδιοκτησίας</a:t>
            </a:r>
          </a:p>
          <a:p>
            <a:endParaRPr lang="el-GR" sz="2000" dirty="0"/>
          </a:p>
          <a:p>
            <a:endParaRPr lang="el-GR" sz="2000" dirty="0"/>
          </a:p>
          <a:p>
            <a:endParaRPr lang="el-GR" sz="2000" dirty="0"/>
          </a:p>
          <a:p>
            <a:endParaRPr lang="el-GR" sz="2000" dirty="0"/>
          </a:p>
          <a:p>
            <a:endParaRPr lang="el-GR" sz="2000" dirty="0"/>
          </a:p>
          <a:p>
            <a:endParaRPr lang="el-GR" sz="2000" dirty="0"/>
          </a:p>
          <a:p>
            <a:endParaRPr lang="el-GR" sz="2000" dirty="0"/>
          </a:p>
          <a:p>
            <a:r>
              <a:rPr lang="el-GR" sz="2000" dirty="0"/>
              <a:t>Κάποια εξ αυτών δεν μπορούν να καταγραφούν / καταχωρηθούν άλλα καταχωρούνται και παίρνουν τη μορφή πατέντας, σχεδίου ή εμπορικού σήματος</a:t>
            </a:r>
          </a:p>
          <a:p>
            <a:endParaRPr lang="el-GR" sz="2000" dirty="0"/>
          </a:p>
          <a:p>
            <a:endParaRPr lang="el-GR" sz="2000" dirty="0"/>
          </a:p>
          <a:p>
            <a:endParaRPr lang="el-GR" sz="2000" dirty="0"/>
          </a:p>
          <a:p>
            <a:endParaRPr lang="el-GR" sz="2000" dirty="0"/>
          </a:p>
          <a:p>
            <a:endParaRPr lang="el-GR" sz="2000" dirty="0"/>
          </a:p>
          <a:p>
            <a:endParaRPr lang="en-US" sz="2000"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17" t="45704" r="19781" b="10470"/>
          <a:stretch/>
        </p:blipFill>
        <p:spPr bwMode="auto">
          <a:xfrm>
            <a:off x="838200" y="2743201"/>
            <a:ext cx="72644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71800" y="4648200"/>
            <a:ext cx="5130800" cy="307777"/>
          </a:xfrm>
          <a:prstGeom prst="rect">
            <a:avLst/>
          </a:prstGeom>
          <a:noFill/>
        </p:spPr>
        <p:txBody>
          <a:bodyPr wrap="square" rtlCol="0">
            <a:spAutoFit/>
          </a:bodyPr>
          <a:lstStyle/>
          <a:p>
            <a:r>
              <a:rPr lang="el-GR" sz="1400" dirty="0"/>
              <a:t>Πηγή: </a:t>
            </a:r>
            <a:r>
              <a:rPr lang="en-US" sz="1400" dirty="0"/>
              <a:t>European Patent Office, IP teaching kit</a:t>
            </a:r>
            <a:endParaRPr lang="el-GR" sz="1400" dirty="0"/>
          </a:p>
        </p:txBody>
      </p:sp>
      <p:sp>
        <p:nvSpPr>
          <p:cNvPr id="6" name="Θέση ημερομηνίας 5">
            <a:extLst>
              <a:ext uri="{FF2B5EF4-FFF2-40B4-BE49-F238E27FC236}">
                <a16:creationId xmlns:a16="http://schemas.microsoft.com/office/drawing/2014/main" id="{D8F179E9-FC16-1683-EFB9-034EE3480D6F}"/>
              </a:ext>
            </a:extLst>
          </p:cNvPr>
          <p:cNvSpPr>
            <a:spLocks noGrp="1"/>
          </p:cNvSpPr>
          <p:nvPr>
            <p:ph type="dt" sz="half" idx="10"/>
          </p:nvPr>
        </p:nvSpPr>
        <p:spPr/>
        <p:txBody>
          <a:bodyPr/>
          <a:lstStyle/>
          <a:p>
            <a:r>
              <a:rPr lang="el-GR"/>
              <a:t>ΠΑΠΕΛ 2025</a:t>
            </a:r>
            <a:endParaRPr lang="en-US"/>
          </a:p>
        </p:txBody>
      </p:sp>
      <p:sp>
        <p:nvSpPr>
          <p:cNvPr id="8" name="7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75130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el 1"/>
          <p:cNvSpPr>
            <a:spLocks noGrp="1"/>
          </p:cNvSpPr>
          <p:nvPr>
            <p:ph type="title"/>
          </p:nvPr>
        </p:nvSpPr>
        <p:spPr/>
        <p:txBody>
          <a:bodyPr>
            <a:normAutofit/>
          </a:bodyPr>
          <a:lstStyle/>
          <a:p>
            <a:r>
              <a:rPr lang="en-US" altLang="en-US" sz="2800" dirty="0"/>
              <a:t>The patent procedure at the EPO</a:t>
            </a:r>
          </a:p>
        </p:txBody>
      </p:sp>
      <p:cxnSp>
        <p:nvCxnSpPr>
          <p:cNvPr id="4" name="Gerade Verbindung mit Pfeil 3"/>
          <p:cNvCxnSpPr/>
          <p:nvPr/>
        </p:nvCxnSpPr>
        <p:spPr>
          <a:xfrm>
            <a:off x="1381125" y="2171700"/>
            <a:ext cx="73025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Ellipse 4"/>
          <p:cNvSpPr>
            <a:spLocks noChangeArrowheads="1"/>
          </p:cNvSpPr>
          <p:nvPr/>
        </p:nvSpPr>
        <p:spPr bwMode="auto">
          <a:xfrm>
            <a:off x="1381125" y="2136775"/>
            <a:ext cx="73025" cy="73025"/>
          </a:xfrm>
          <a:prstGeom prst="ellipse">
            <a:avLst/>
          </a:prstGeom>
          <a:solidFill>
            <a:schemeClr val="accent1"/>
          </a:solidFill>
          <a:ln w="25400" algn="ctr">
            <a:solidFill>
              <a:schemeClr val="accent1"/>
            </a:solidFill>
            <a:round/>
            <a:headEnd/>
            <a:tailEnd/>
          </a:ln>
        </p:spPr>
        <p:txBody>
          <a:bodyPr anchor="ctr"/>
          <a:lstStyle/>
          <a:p>
            <a:pPr algn="ctr">
              <a:defRPr/>
            </a:pPr>
            <a:endParaRPr lang="en-US" sz="2000">
              <a:solidFill>
                <a:schemeClr val="lt1"/>
              </a:solidFill>
              <a:latin typeface="+mn-lt"/>
              <a:cs typeface="+mn-cs"/>
            </a:endParaRPr>
          </a:p>
        </p:txBody>
      </p:sp>
      <p:sp>
        <p:nvSpPr>
          <p:cNvPr id="6" name="Ellipse 5"/>
          <p:cNvSpPr>
            <a:spLocks noChangeArrowheads="1"/>
          </p:cNvSpPr>
          <p:nvPr/>
        </p:nvSpPr>
        <p:spPr bwMode="auto">
          <a:xfrm>
            <a:off x="2695575" y="2136775"/>
            <a:ext cx="73025" cy="73025"/>
          </a:xfrm>
          <a:prstGeom prst="ellipse">
            <a:avLst/>
          </a:prstGeom>
          <a:solidFill>
            <a:schemeClr val="accent1"/>
          </a:solidFill>
          <a:ln w="25400" algn="ctr">
            <a:solidFill>
              <a:schemeClr val="accent1"/>
            </a:solidFill>
            <a:round/>
            <a:headEnd/>
            <a:tailEnd/>
          </a:ln>
        </p:spPr>
        <p:txBody>
          <a:bodyPr anchor="ctr"/>
          <a:lstStyle/>
          <a:p>
            <a:pPr algn="ctr">
              <a:defRPr/>
            </a:pPr>
            <a:endParaRPr lang="en-US" sz="2000">
              <a:solidFill>
                <a:schemeClr val="lt1"/>
              </a:solidFill>
              <a:latin typeface="+mn-lt"/>
              <a:cs typeface="+mn-cs"/>
            </a:endParaRPr>
          </a:p>
        </p:txBody>
      </p:sp>
      <p:sp>
        <p:nvSpPr>
          <p:cNvPr id="7" name="Ellipse 6"/>
          <p:cNvSpPr>
            <a:spLocks noChangeArrowheads="1"/>
          </p:cNvSpPr>
          <p:nvPr/>
        </p:nvSpPr>
        <p:spPr bwMode="auto">
          <a:xfrm>
            <a:off x="4046538" y="2136775"/>
            <a:ext cx="73025" cy="73025"/>
          </a:xfrm>
          <a:prstGeom prst="ellipse">
            <a:avLst/>
          </a:prstGeom>
          <a:solidFill>
            <a:schemeClr val="accent1"/>
          </a:solidFill>
          <a:ln w="25400" algn="ctr">
            <a:solidFill>
              <a:schemeClr val="accent1"/>
            </a:solidFill>
            <a:round/>
            <a:headEnd/>
            <a:tailEnd/>
          </a:ln>
        </p:spPr>
        <p:txBody>
          <a:bodyPr anchor="ctr"/>
          <a:lstStyle/>
          <a:p>
            <a:pPr algn="ctr">
              <a:defRPr/>
            </a:pPr>
            <a:endParaRPr lang="en-US" sz="2000">
              <a:solidFill>
                <a:schemeClr val="lt1"/>
              </a:solidFill>
              <a:latin typeface="+mn-lt"/>
              <a:cs typeface="+mn-cs"/>
            </a:endParaRPr>
          </a:p>
        </p:txBody>
      </p:sp>
      <p:sp>
        <p:nvSpPr>
          <p:cNvPr id="8" name="Ellipse 7"/>
          <p:cNvSpPr>
            <a:spLocks noChangeArrowheads="1"/>
          </p:cNvSpPr>
          <p:nvPr/>
        </p:nvSpPr>
        <p:spPr bwMode="auto">
          <a:xfrm>
            <a:off x="6602413" y="2136775"/>
            <a:ext cx="73025" cy="73025"/>
          </a:xfrm>
          <a:prstGeom prst="ellipse">
            <a:avLst/>
          </a:prstGeom>
          <a:solidFill>
            <a:schemeClr val="accent1"/>
          </a:solidFill>
          <a:ln w="25400" algn="ctr">
            <a:solidFill>
              <a:schemeClr val="accent1"/>
            </a:solidFill>
            <a:round/>
            <a:headEnd/>
            <a:tailEnd/>
          </a:ln>
        </p:spPr>
        <p:txBody>
          <a:bodyPr anchor="ctr"/>
          <a:lstStyle/>
          <a:p>
            <a:pPr algn="ctr">
              <a:defRPr/>
            </a:pPr>
            <a:endParaRPr lang="en-US" sz="2000">
              <a:solidFill>
                <a:schemeClr val="lt1"/>
              </a:solidFill>
              <a:latin typeface="+mn-lt"/>
              <a:cs typeface="+mn-cs"/>
            </a:endParaRPr>
          </a:p>
        </p:txBody>
      </p:sp>
      <p:sp>
        <p:nvSpPr>
          <p:cNvPr id="9" name="Ellipse 8"/>
          <p:cNvSpPr>
            <a:spLocks noChangeArrowheads="1"/>
          </p:cNvSpPr>
          <p:nvPr/>
        </p:nvSpPr>
        <p:spPr bwMode="auto">
          <a:xfrm>
            <a:off x="8208963" y="2136775"/>
            <a:ext cx="73025" cy="73025"/>
          </a:xfrm>
          <a:prstGeom prst="ellipse">
            <a:avLst/>
          </a:prstGeom>
          <a:solidFill>
            <a:schemeClr val="accent1"/>
          </a:solidFill>
          <a:ln w="25400" algn="ctr">
            <a:solidFill>
              <a:schemeClr val="accent1"/>
            </a:solidFill>
            <a:round/>
            <a:headEnd/>
            <a:tailEnd/>
          </a:ln>
        </p:spPr>
        <p:txBody>
          <a:bodyPr anchor="ctr"/>
          <a:lstStyle/>
          <a:p>
            <a:pPr algn="ctr">
              <a:defRPr/>
            </a:pPr>
            <a:endParaRPr lang="en-US" sz="2000">
              <a:solidFill>
                <a:schemeClr val="lt1"/>
              </a:solidFill>
              <a:latin typeface="+mn-lt"/>
              <a:cs typeface="+mn-cs"/>
            </a:endParaRPr>
          </a:p>
        </p:txBody>
      </p:sp>
      <p:sp>
        <p:nvSpPr>
          <p:cNvPr id="59400" name="Textfeld 9"/>
          <p:cNvSpPr txBox="1">
            <a:spLocks noChangeArrowheads="1"/>
          </p:cNvSpPr>
          <p:nvPr/>
        </p:nvSpPr>
        <p:spPr bwMode="auto">
          <a:xfrm>
            <a:off x="760413" y="1735138"/>
            <a:ext cx="1301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dirty="0"/>
              <a:t>Application</a:t>
            </a:r>
          </a:p>
        </p:txBody>
      </p:sp>
      <p:sp>
        <p:nvSpPr>
          <p:cNvPr id="59401" name="Textfeld 11"/>
          <p:cNvSpPr txBox="1">
            <a:spLocks noChangeArrowheads="1"/>
          </p:cNvSpPr>
          <p:nvPr/>
        </p:nvSpPr>
        <p:spPr bwMode="auto">
          <a:xfrm>
            <a:off x="2263775" y="1443038"/>
            <a:ext cx="97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a:t>Search </a:t>
            </a:r>
          </a:p>
          <a:p>
            <a:r>
              <a:rPr lang="en-US" altLang="en-US"/>
              <a:t>report</a:t>
            </a:r>
          </a:p>
        </p:txBody>
      </p:sp>
      <p:sp>
        <p:nvSpPr>
          <p:cNvPr id="59402" name="Textfeld 12"/>
          <p:cNvSpPr txBox="1">
            <a:spLocks noChangeArrowheads="1"/>
          </p:cNvSpPr>
          <p:nvPr/>
        </p:nvSpPr>
        <p:spPr bwMode="auto">
          <a:xfrm>
            <a:off x="3573463" y="1454150"/>
            <a:ext cx="1531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a:t>Publication</a:t>
            </a:r>
          </a:p>
          <a:p>
            <a:r>
              <a:rPr lang="en-US" altLang="en-US"/>
              <a:t>of application</a:t>
            </a:r>
          </a:p>
        </p:txBody>
      </p:sp>
      <p:sp>
        <p:nvSpPr>
          <p:cNvPr id="59403" name="Textfeld 13"/>
          <p:cNvSpPr txBox="1">
            <a:spLocks noChangeArrowheads="1"/>
          </p:cNvSpPr>
          <p:nvPr/>
        </p:nvSpPr>
        <p:spPr bwMode="auto">
          <a:xfrm>
            <a:off x="6129338" y="1443038"/>
            <a:ext cx="1301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a:t>Publication</a:t>
            </a:r>
          </a:p>
          <a:p>
            <a:r>
              <a:rPr lang="en-US" altLang="en-US"/>
              <a:t>of grant</a:t>
            </a:r>
          </a:p>
        </p:txBody>
      </p:sp>
      <p:sp>
        <p:nvSpPr>
          <p:cNvPr id="59404" name="Textfeld 14"/>
          <p:cNvSpPr txBox="1">
            <a:spLocks noChangeArrowheads="1"/>
          </p:cNvSpPr>
          <p:nvPr/>
        </p:nvSpPr>
        <p:spPr bwMode="auto">
          <a:xfrm>
            <a:off x="7400608" y="1455519"/>
            <a:ext cx="17129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dirty="0"/>
              <a:t>Opposition</a:t>
            </a:r>
          </a:p>
          <a:p>
            <a:r>
              <a:rPr lang="en-US" altLang="en-US" dirty="0"/>
              <a:t>period expires</a:t>
            </a:r>
          </a:p>
        </p:txBody>
      </p:sp>
      <p:sp>
        <p:nvSpPr>
          <p:cNvPr id="16" name="Gebogener Pfeil 15"/>
          <p:cNvSpPr>
            <a:spLocks noChangeArrowheads="1"/>
          </p:cNvSpPr>
          <p:nvPr/>
        </p:nvSpPr>
        <p:spPr bwMode="auto">
          <a:xfrm rot="5400000">
            <a:off x="2275682" y="2447131"/>
            <a:ext cx="985838" cy="1095375"/>
          </a:xfrm>
          <a:custGeom>
            <a:avLst/>
            <a:gdLst>
              <a:gd name="T0" fmla="*/ 514704 w 985838"/>
              <a:gd name="T1" fmla="*/ 123967 h 1095375"/>
              <a:gd name="T2" fmla="*/ 970193 w 985838"/>
              <a:gd name="T3" fmla="*/ 425514 h 1095375"/>
              <a:gd name="T4" fmla="*/ 862608 w 985838"/>
              <a:gd name="T5" fmla="*/ 547688 h 1095375"/>
              <a:gd name="T6" fmla="*/ 723733 w 985838"/>
              <a:gd name="T7" fmla="*/ 425514 h 1095375"/>
              <a:gd name="T8" fmla="*/ 11796480 60000 65536"/>
              <a:gd name="T9" fmla="*/ 0 60000 65536"/>
              <a:gd name="T10" fmla="*/ 5898240 60000 65536"/>
              <a:gd name="T11" fmla="*/ 11796480 60000 65536"/>
              <a:gd name="T12" fmla="*/ 187941 w 985838"/>
              <a:gd name="T13" fmla="*/ 203982 h 1095375"/>
              <a:gd name="T14" fmla="*/ 797897 w 985838"/>
              <a:gd name="T15" fmla="*/ 891393 h 1095375"/>
            </a:gdLst>
            <a:ahLst/>
            <a:cxnLst>
              <a:cxn ang="T8">
                <a:pos x="T0" y="T1"/>
              </a:cxn>
              <a:cxn ang="T9">
                <a:pos x="T2" y="T3"/>
              </a:cxn>
              <a:cxn ang="T10">
                <a:pos x="T4" y="T5"/>
              </a:cxn>
              <a:cxn ang="T11">
                <a:pos x="T6" y="T7"/>
              </a:cxn>
            </a:cxnLst>
            <a:rect l="T12" t="T13" r="T14" b="T15"/>
            <a:pathLst>
              <a:path w="985838" h="1095375">
                <a:moveTo>
                  <a:pt x="517867" y="62429"/>
                </a:moveTo>
                <a:lnTo>
                  <a:pt x="517867" y="62428"/>
                </a:lnTo>
                <a:cubicBezTo>
                  <a:pt x="704757" y="74632"/>
                  <a:pt x="863324" y="221312"/>
                  <a:pt x="910377" y="425515"/>
                </a:cubicBezTo>
                <a:lnTo>
                  <a:pt x="970193" y="425514"/>
                </a:lnTo>
                <a:lnTo>
                  <a:pt x="862608" y="547688"/>
                </a:lnTo>
                <a:lnTo>
                  <a:pt x="723733" y="425514"/>
                </a:lnTo>
                <a:lnTo>
                  <a:pt x="783004" y="425514"/>
                </a:lnTo>
                <a:lnTo>
                  <a:pt x="783004" y="425513"/>
                </a:lnTo>
                <a:cubicBezTo>
                  <a:pt x="741471" y="288719"/>
                  <a:pt x="634663" y="194288"/>
                  <a:pt x="511539" y="185507"/>
                </a:cubicBezTo>
                <a:close/>
              </a:path>
            </a:pathLst>
          </a:custGeom>
          <a:solidFill>
            <a:schemeClr val="accent1"/>
          </a:solidFill>
          <a:ln w="25400" algn="ctr">
            <a:noFill/>
            <a:miter lim="800000"/>
            <a:headEnd/>
            <a:tailEnd/>
          </a:ln>
        </p:spPr>
        <p:txBody>
          <a:bodyPr rot="10800000" vert="eaVert" anchor="ctr"/>
          <a:lstStyle/>
          <a:p>
            <a:pPr algn="ctr">
              <a:defRPr/>
            </a:pPr>
            <a:endParaRPr lang="en-US">
              <a:latin typeface="+mn-lt"/>
              <a:cs typeface="+mn-cs"/>
            </a:endParaRPr>
          </a:p>
        </p:txBody>
      </p:sp>
      <p:sp>
        <p:nvSpPr>
          <p:cNvPr id="17423" name="Textfeld 16"/>
          <p:cNvSpPr txBox="1">
            <a:spLocks noChangeArrowheads="1"/>
          </p:cNvSpPr>
          <p:nvPr/>
        </p:nvSpPr>
        <p:spPr bwMode="auto">
          <a:xfrm>
            <a:off x="1566863" y="3195638"/>
            <a:ext cx="1263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dirty="0">
                <a:solidFill>
                  <a:schemeClr val="accent1"/>
                </a:solidFill>
              </a:rPr>
              <a:t>Withdraw?</a:t>
            </a:r>
          </a:p>
        </p:txBody>
      </p:sp>
      <p:sp>
        <p:nvSpPr>
          <p:cNvPr id="20" name="Pfeil nach rechts 19"/>
          <p:cNvSpPr>
            <a:spLocks noChangeArrowheads="1"/>
          </p:cNvSpPr>
          <p:nvPr/>
        </p:nvSpPr>
        <p:spPr bwMode="auto">
          <a:xfrm>
            <a:off x="1381125" y="2465388"/>
            <a:ext cx="2665413" cy="474662"/>
          </a:xfrm>
          <a:prstGeom prst="rightArrow">
            <a:avLst>
              <a:gd name="adj1" fmla="val 99426"/>
              <a:gd name="adj2" fmla="val 49993"/>
            </a:avLst>
          </a:prstGeom>
          <a:solidFill>
            <a:schemeClr val="accent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a:solidFill>
                  <a:srgbClr val="FFFFFF"/>
                </a:solidFill>
              </a:rPr>
              <a:t>18 months</a:t>
            </a:r>
          </a:p>
        </p:txBody>
      </p:sp>
      <p:sp>
        <p:nvSpPr>
          <p:cNvPr id="21" name="Pfeil nach rechts 20"/>
          <p:cNvSpPr>
            <a:spLocks noChangeArrowheads="1"/>
          </p:cNvSpPr>
          <p:nvPr/>
        </p:nvSpPr>
        <p:spPr bwMode="auto">
          <a:xfrm>
            <a:off x="1381125" y="3889375"/>
            <a:ext cx="5221288" cy="474663"/>
          </a:xfrm>
          <a:prstGeom prst="rightArrow">
            <a:avLst>
              <a:gd name="adj1" fmla="val 99426"/>
              <a:gd name="adj2" fmla="val 50009"/>
            </a:avLst>
          </a:prstGeom>
          <a:solidFill>
            <a:schemeClr val="accent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a:solidFill>
                  <a:srgbClr val="FFFFFF"/>
                </a:solidFill>
              </a:rPr>
              <a:t>Approx. 4-5 years</a:t>
            </a:r>
          </a:p>
        </p:txBody>
      </p:sp>
      <p:sp>
        <p:nvSpPr>
          <p:cNvPr id="22" name="Pfeil nach rechts 21"/>
          <p:cNvSpPr>
            <a:spLocks noChangeArrowheads="1"/>
          </p:cNvSpPr>
          <p:nvPr/>
        </p:nvSpPr>
        <p:spPr bwMode="auto">
          <a:xfrm>
            <a:off x="6675438" y="3889375"/>
            <a:ext cx="1497012" cy="474663"/>
          </a:xfrm>
          <a:prstGeom prst="rightArrow">
            <a:avLst>
              <a:gd name="adj1" fmla="val 99426"/>
              <a:gd name="adj2" fmla="val 49994"/>
            </a:avLst>
          </a:prstGeom>
          <a:solidFill>
            <a:schemeClr val="accent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a:solidFill>
                  <a:srgbClr val="FFFFFF"/>
                </a:solidFill>
              </a:rPr>
              <a:t>9 months</a:t>
            </a:r>
          </a:p>
        </p:txBody>
      </p:sp>
      <p:cxnSp>
        <p:nvCxnSpPr>
          <p:cNvPr id="25" name="Gerade Verbindung 24"/>
          <p:cNvCxnSpPr/>
          <p:nvPr/>
        </p:nvCxnSpPr>
        <p:spPr>
          <a:xfrm rot="5400000">
            <a:off x="3697287" y="2590801"/>
            <a:ext cx="7715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rot="5400000">
            <a:off x="5526088" y="3286125"/>
            <a:ext cx="2227262"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rot="5400000">
            <a:off x="7131051" y="3286125"/>
            <a:ext cx="2227262"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20</a:t>
            </a:fld>
            <a:endParaRPr lang="en-US" dirty="0"/>
          </a:p>
        </p:txBody>
      </p:sp>
      <p:sp>
        <p:nvSpPr>
          <p:cNvPr id="10" name="Θέση ημερομηνίας 9">
            <a:extLst>
              <a:ext uri="{FF2B5EF4-FFF2-40B4-BE49-F238E27FC236}">
                <a16:creationId xmlns:a16="http://schemas.microsoft.com/office/drawing/2014/main" id="{C2B96EFD-1F7A-0F4F-6934-24881AA76FCC}"/>
              </a:ext>
            </a:extLst>
          </p:cNvPr>
          <p:cNvSpPr>
            <a:spLocks noGrp="1"/>
          </p:cNvSpPr>
          <p:nvPr>
            <p:ph type="dt" sz="half" idx="10"/>
          </p:nvPr>
        </p:nvSpPr>
        <p:spPr/>
        <p:txBody>
          <a:bodyPr/>
          <a:lstStyle/>
          <a:p>
            <a:r>
              <a:rPr lang="el-GR"/>
              <a:t>ΠΑΠΕΛ 2025</a:t>
            </a:r>
            <a:endParaRPr lang="en-US"/>
          </a:p>
        </p:txBody>
      </p:sp>
      <p:sp>
        <p:nvSpPr>
          <p:cNvPr id="24" name="23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5320687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a:spLocks noChangeArrowheads="1"/>
          </p:cNvSpPr>
          <p:nvPr/>
        </p:nvSpPr>
        <p:spPr bwMode="auto">
          <a:xfrm>
            <a:off x="858838" y="2001044"/>
            <a:ext cx="7097712" cy="3275012"/>
          </a:xfrm>
          <a:prstGeom prst="rect">
            <a:avLst/>
          </a:prstGeom>
          <a:solidFill>
            <a:schemeClr val="tx1"/>
          </a:solidFill>
          <a:ln>
            <a:noFill/>
          </a:ln>
          <a:extLst>
            <a:ext uri="{91240B29-F687-4F45-9708-019B960494DF}">
              <a14:hiddenLine xmlns:a14="http://schemas.microsoft.com/office/drawing/2010/main" w="12700" algn="ctr">
                <a:solidFill>
                  <a:srgbClr val="353E44"/>
                </a:solidFill>
                <a:miter lim="800000"/>
                <a:headEnd/>
                <a:tailEnd/>
              </a14:hiddenLine>
            </a:ext>
          </a:extLst>
        </p:spPr>
        <p:txBody>
          <a:bodyPr anchor="ctr"/>
          <a:lstStyle/>
          <a:p>
            <a:pPr algn="ctr">
              <a:defRPr/>
            </a:pPr>
            <a:endParaRPr lang="en-US">
              <a:solidFill>
                <a:schemeClr val="lt1"/>
              </a:solidFill>
              <a:latin typeface="+mn-lt"/>
              <a:cs typeface="+mn-cs"/>
            </a:endParaRPr>
          </a:p>
        </p:txBody>
      </p:sp>
      <p:sp>
        <p:nvSpPr>
          <p:cNvPr id="10" name="Rechteck 9"/>
          <p:cNvSpPr/>
          <p:nvPr/>
        </p:nvSpPr>
        <p:spPr>
          <a:xfrm>
            <a:off x="968375" y="2133600"/>
            <a:ext cx="3351213" cy="30099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lvl1pPr marL="266700" indent="-266700">
              <a:tabLst>
                <a:tab pos="266700" algn="l"/>
              </a:tabLst>
              <a:defRPr>
                <a:solidFill>
                  <a:schemeClr val="tx1"/>
                </a:solidFill>
                <a:latin typeface="Arial" charset="0"/>
                <a:cs typeface="Arial" charset="0"/>
              </a:defRPr>
            </a:lvl1pPr>
            <a:lvl2pPr marL="742950" indent="-285750">
              <a:tabLst>
                <a:tab pos="266700" algn="l"/>
              </a:tabLst>
              <a:defRPr>
                <a:solidFill>
                  <a:schemeClr val="tx1"/>
                </a:solidFill>
                <a:latin typeface="Arial" charset="0"/>
                <a:cs typeface="Arial" charset="0"/>
              </a:defRPr>
            </a:lvl2pPr>
            <a:lvl3pPr marL="1143000" indent="-228600">
              <a:tabLst>
                <a:tab pos="266700" algn="l"/>
              </a:tabLst>
              <a:defRPr>
                <a:solidFill>
                  <a:schemeClr val="tx1"/>
                </a:solidFill>
                <a:latin typeface="Arial" charset="0"/>
                <a:cs typeface="Arial" charset="0"/>
              </a:defRPr>
            </a:lvl3pPr>
            <a:lvl4pPr marL="1600200" indent="-228600">
              <a:tabLst>
                <a:tab pos="266700" algn="l"/>
              </a:tabLst>
              <a:defRPr>
                <a:solidFill>
                  <a:schemeClr val="tx1"/>
                </a:solidFill>
                <a:latin typeface="Arial" charset="0"/>
                <a:cs typeface="Arial" charset="0"/>
              </a:defRPr>
            </a:lvl4pPr>
            <a:lvl5pPr marL="2057400" indent="-228600">
              <a:tabLst>
                <a:tab pos="266700" algn="l"/>
              </a:tabLst>
              <a:defRPr>
                <a:solidFill>
                  <a:schemeClr val="tx1"/>
                </a:solidFill>
                <a:latin typeface="Arial" charset="0"/>
                <a:cs typeface="Arial" charset="0"/>
              </a:defRPr>
            </a:lvl5pPr>
            <a:lvl6pPr marL="2514600" indent="-228600" fontAlgn="base">
              <a:spcBef>
                <a:spcPct val="0"/>
              </a:spcBef>
              <a:spcAft>
                <a:spcPct val="0"/>
              </a:spcAft>
              <a:tabLst>
                <a:tab pos="266700" algn="l"/>
              </a:tabLst>
              <a:defRPr>
                <a:solidFill>
                  <a:schemeClr val="tx1"/>
                </a:solidFill>
                <a:latin typeface="Arial" charset="0"/>
                <a:cs typeface="Arial" charset="0"/>
              </a:defRPr>
            </a:lvl6pPr>
            <a:lvl7pPr marL="2971800" indent="-228600" fontAlgn="base">
              <a:spcBef>
                <a:spcPct val="0"/>
              </a:spcBef>
              <a:spcAft>
                <a:spcPct val="0"/>
              </a:spcAft>
              <a:tabLst>
                <a:tab pos="266700" algn="l"/>
              </a:tabLst>
              <a:defRPr>
                <a:solidFill>
                  <a:schemeClr val="tx1"/>
                </a:solidFill>
                <a:latin typeface="Arial" charset="0"/>
                <a:cs typeface="Arial" charset="0"/>
              </a:defRPr>
            </a:lvl7pPr>
            <a:lvl8pPr marL="3429000" indent="-228600" fontAlgn="base">
              <a:spcBef>
                <a:spcPct val="0"/>
              </a:spcBef>
              <a:spcAft>
                <a:spcPct val="0"/>
              </a:spcAft>
              <a:tabLst>
                <a:tab pos="266700" algn="l"/>
              </a:tabLst>
              <a:defRPr>
                <a:solidFill>
                  <a:schemeClr val="tx1"/>
                </a:solidFill>
                <a:latin typeface="Arial" charset="0"/>
                <a:cs typeface="Arial" charset="0"/>
              </a:defRPr>
            </a:lvl8pPr>
            <a:lvl9pPr marL="3886200" indent="-228600" fontAlgn="base">
              <a:spcBef>
                <a:spcPct val="0"/>
              </a:spcBef>
              <a:spcAft>
                <a:spcPct val="0"/>
              </a:spcAft>
              <a:tabLst>
                <a:tab pos="266700" algn="l"/>
              </a:tabLst>
              <a:defRPr>
                <a:solidFill>
                  <a:schemeClr val="tx1"/>
                </a:solidFill>
                <a:latin typeface="Arial" charset="0"/>
                <a:cs typeface="Arial" charset="0"/>
              </a:defRPr>
            </a:lvl9pPr>
          </a:lstStyle>
          <a:p>
            <a:pPr>
              <a:spcAft>
                <a:spcPts val="1800"/>
              </a:spcAft>
              <a:buFont typeface="Arial" charset="0"/>
              <a:buChar char="•"/>
            </a:pPr>
            <a:r>
              <a:rPr lang="en-US" altLang="en-US" dirty="0"/>
              <a:t>Exclusivity enables investment and higher returns on investment</a:t>
            </a:r>
          </a:p>
          <a:p>
            <a:pPr>
              <a:spcAft>
                <a:spcPts val="1800"/>
              </a:spcAft>
              <a:buFont typeface="Arial" charset="0"/>
              <a:buChar char="•"/>
            </a:pPr>
            <a:r>
              <a:rPr lang="en-US" altLang="en-US" dirty="0"/>
              <a:t>Strong, enforceable legal right</a:t>
            </a:r>
          </a:p>
          <a:p>
            <a:pPr>
              <a:spcAft>
                <a:spcPts val="1800"/>
              </a:spcAft>
              <a:buFont typeface="Arial" charset="0"/>
              <a:buChar char="•"/>
            </a:pPr>
            <a:r>
              <a:rPr lang="en-US" altLang="en-US" dirty="0"/>
              <a:t>Makes invention tradable (licensing)</a:t>
            </a:r>
          </a:p>
        </p:txBody>
      </p:sp>
      <p:sp>
        <p:nvSpPr>
          <p:cNvPr id="11" name="Rechteck 10"/>
          <p:cNvSpPr/>
          <p:nvPr/>
        </p:nvSpPr>
        <p:spPr>
          <a:xfrm>
            <a:off x="4535488" y="2133600"/>
            <a:ext cx="3286125" cy="3009900"/>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lvl1pPr marL="266700" indent="-266700">
              <a:tabLst>
                <a:tab pos="266700" algn="l"/>
              </a:tabLst>
              <a:defRPr>
                <a:solidFill>
                  <a:schemeClr val="tx1"/>
                </a:solidFill>
                <a:latin typeface="Arial" charset="0"/>
                <a:cs typeface="Arial" charset="0"/>
              </a:defRPr>
            </a:lvl1pPr>
            <a:lvl2pPr marL="742950" indent="-285750">
              <a:tabLst>
                <a:tab pos="266700" algn="l"/>
              </a:tabLst>
              <a:defRPr>
                <a:solidFill>
                  <a:schemeClr val="tx1"/>
                </a:solidFill>
                <a:latin typeface="Arial" charset="0"/>
                <a:cs typeface="Arial" charset="0"/>
              </a:defRPr>
            </a:lvl2pPr>
            <a:lvl3pPr marL="1143000" indent="-228600">
              <a:tabLst>
                <a:tab pos="266700" algn="l"/>
              </a:tabLst>
              <a:defRPr>
                <a:solidFill>
                  <a:schemeClr val="tx1"/>
                </a:solidFill>
                <a:latin typeface="Arial" charset="0"/>
                <a:cs typeface="Arial" charset="0"/>
              </a:defRPr>
            </a:lvl3pPr>
            <a:lvl4pPr marL="1600200" indent="-228600">
              <a:tabLst>
                <a:tab pos="266700" algn="l"/>
              </a:tabLst>
              <a:defRPr>
                <a:solidFill>
                  <a:schemeClr val="tx1"/>
                </a:solidFill>
                <a:latin typeface="Arial" charset="0"/>
                <a:cs typeface="Arial" charset="0"/>
              </a:defRPr>
            </a:lvl4pPr>
            <a:lvl5pPr marL="2057400" indent="-228600">
              <a:tabLst>
                <a:tab pos="266700" algn="l"/>
              </a:tabLst>
              <a:defRPr>
                <a:solidFill>
                  <a:schemeClr val="tx1"/>
                </a:solidFill>
                <a:latin typeface="Arial" charset="0"/>
                <a:cs typeface="Arial" charset="0"/>
              </a:defRPr>
            </a:lvl5pPr>
            <a:lvl6pPr marL="2514600" indent="-228600" fontAlgn="base">
              <a:spcBef>
                <a:spcPct val="0"/>
              </a:spcBef>
              <a:spcAft>
                <a:spcPct val="0"/>
              </a:spcAft>
              <a:tabLst>
                <a:tab pos="266700" algn="l"/>
              </a:tabLst>
              <a:defRPr>
                <a:solidFill>
                  <a:schemeClr val="tx1"/>
                </a:solidFill>
                <a:latin typeface="Arial" charset="0"/>
                <a:cs typeface="Arial" charset="0"/>
              </a:defRPr>
            </a:lvl6pPr>
            <a:lvl7pPr marL="2971800" indent="-228600" fontAlgn="base">
              <a:spcBef>
                <a:spcPct val="0"/>
              </a:spcBef>
              <a:spcAft>
                <a:spcPct val="0"/>
              </a:spcAft>
              <a:tabLst>
                <a:tab pos="266700" algn="l"/>
              </a:tabLst>
              <a:defRPr>
                <a:solidFill>
                  <a:schemeClr val="tx1"/>
                </a:solidFill>
                <a:latin typeface="Arial" charset="0"/>
                <a:cs typeface="Arial" charset="0"/>
              </a:defRPr>
            </a:lvl7pPr>
            <a:lvl8pPr marL="3429000" indent="-228600" fontAlgn="base">
              <a:spcBef>
                <a:spcPct val="0"/>
              </a:spcBef>
              <a:spcAft>
                <a:spcPct val="0"/>
              </a:spcAft>
              <a:tabLst>
                <a:tab pos="266700" algn="l"/>
              </a:tabLst>
              <a:defRPr>
                <a:solidFill>
                  <a:schemeClr val="tx1"/>
                </a:solidFill>
                <a:latin typeface="Arial" charset="0"/>
                <a:cs typeface="Arial" charset="0"/>
              </a:defRPr>
            </a:lvl8pPr>
            <a:lvl9pPr marL="3886200" indent="-228600" fontAlgn="base">
              <a:spcBef>
                <a:spcPct val="0"/>
              </a:spcBef>
              <a:spcAft>
                <a:spcPct val="0"/>
              </a:spcAft>
              <a:tabLst>
                <a:tab pos="266700" algn="l"/>
              </a:tabLst>
              <a:defRPr>
                <a:solidFill>
                  <a:schemeClr val="tx1"/>
                </a:solidFill>
                <a:latin typeface="Arial" charset="0"/>
                <a:cs typeface="Arial" charset="0"/>
              </a:defRPr>
            </a:lvl9pPr>
          </a:lstStyle>
          <a:p>
            <a:pPr>
              <a:spcAft>
                <a:spcPts val="1800"/>
              </a:spcAft>
              <a:buFont typeface="Arial" charset="0"/>
              <a:buChar char="•"/>
            </a:pPr>
            <a:r>
              <a:rPr lang="en-US" altLang="en-US" dirty="0"/>
              <a:t>Reveals invention </a:t>
            </a:r>
            <a:br>
              <a:rPr lang="en-US" altLang="en-US" dirty="0"/>
            </a:br>
            <a:r>
              <a:rPr lang="en-US" altLang="en-US" dirty="0"/>
              <a:t>to competitors </a:t>
            </a:r>
            <a:br>
              <a:rPr lang="en-US" altLang="en-US" dirty="0"/>
            </a:br>
            <a:r>
              <a:rPr lang="en-US" altLang="en-US" dirty="0"/>
              <a:t>(after 18 months)</a:t>
            </a:r>
          </a:p>
          <a:p>
            <a:pPr>
              <a:spcAft>
                <a:spcPts val="1800"/>
              </a:spcAft>
              <a:buFont typeface="Arial" charset="0"/>
              <a:buChar char="•"/>
            </a:pPr>
            <a:r>
              <a:rPr lang="en-US" altLang="en-US" dirty="0"/>
              <a:t>Can be expensive</a:t>
            </a:r>
          </a:p>
          <a:p>
            <a:pPr>
              <a:spcAft>
                <a:spcPts val="1800"/>
              </a:spcAft>
              <a:buFont typeface="Arial" charset="0"/>
              <a:buChar char="•"/>
            </a:pPr>
            <a:r>
              <a:rPr lang="en-US" altLang="en-US" dirty="0"/>
              <a:t>Patent enforceable only after grant (this can take </a:t>
            </a:r>
            <a:br>
              <a:rPr lang="en-US" altLang="en-US" dirty="0"/>
            </a:br>
            <a:r>
              <a:rPr lang="en-US" altLang="en-US" dirty="0"/>
              <a:t>4-5 years)</a:t>
            </a:r>
          </a:p>
        </p:txBody>
      </p:sp>
      <p:sp>
        <p:nvSpPr>
          <p:cNvPr id="68612" name="Titel 1"/>
          <p:cNvSpPr>
            <a:spLocks noGrp="1"/>
          </p:cNvSpPr>
          <p:nvPr>
            <p:ph type="title"/>
          </p:nvPr>
        </p:nvSpPr>
        <p:spPr/>
        <p:txBody>
          <a:bodyPr>
            <a:normAutofit/>
          </a:bodyPr>
          <a:lstStyle/>
          <a:p>
            <a:r>
              <a:rPr lang="en-US" altLang="en-US" sz="2800" dirty="0"/>
              <a:t>Advantages and disadvantages of patenting</a:t>
            </a:r>
          </a:p>
        </p:txBody>
      </p:sp>
      <p:sp>
        <p:nvSpPr>
          <p:cNvPr id="68613" name="Textfeld 6"/>
          <p:cNvSpPr txBox="1">
            <a:spLocks noChangeArrowheads="1"/>
          </p:cNvSpPr>
          <p:nvPr/>
        </p:nvSpPr>
        <p:spPr bwMode="auto">
          <a:xfrm>
            <a:off x="968375" y="1522095"/>
            <a:ext cx="1944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b="1" dirty="0">
                <a:solidFill>
                  <a:schemeClr val="accent1"/>
                </a:solidFill>
              </a:rPr>
              <a:t>Advantages</a:t>
            </a:r>
          </a:p>
        </p:txBody>
      </p:sp>
      <p:sp>
        <p:nvSpPr>
          <p:cNvPr id="68614" name="Textfeld 7"/>
          <p:cNvSpPr txBox="1">
            <a:spLocks noChangeArrowheads="1"/>
          </p:cNvSpPr>
          <p:nvPr/>
        </p:nvSpPr>
        <p:spPr bwMode="auto">
          <a:xfrm>
            <a:off x="4535488" y="1522095"/>
            <a:ext cx="179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b="1" dirty="0">
                <a:solidFill>
                  <a:schemeClr val="accent1"/>
                </a:solidFill>
              </a:rPr>
              <a:t>Disadvantages</a:t>
            </a:r>
          </a:p>
        </p:txBody>
      </p: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21</a:t>
            </a:fld>
            <a:endParaRPr lang="en-US" dirty="0"/>
          </a:p>
        </p:txBody>
      </p:sp>
      <p:sp>
        <p:nvSpPr>
          <p:cNvPr id="4" name="Θέση ημερομηνίας 3">
            <a:extLst>
              <a:ext uri="{FF2B5EF4-FFF2-40B4-BE49-F238E27FC236}">
                <a16:creationId xmlns:a16="http://schemas.microsoft.com/office/drawing/2014/main" id="{C0679466-3128-B428-7A28-79480D6EF157}"/>
              </a:ext>
            </a:extLst>
          </p:cNvPr>
          <p:cNvSpPr>
            <a:spLocks noGrp="1"/>
          </p:cNvSpPr>
          <p:nvPr>
            <p:ph type="dt" sz="half" idx="10"/>
          </p:nvPr>
        </p:nvSpPr>
        <p:spPr/>
        <p:txBody>
          <a:bodyPr/>
          <a:lstStyle/>
          <a:p>
            <a:r>
              <a:rPr lang="el-GR"/>
              <a:t>ΠΑΠΕΛ 2025</a:t>
            </a:r>
            <a:endParaRPr lang="en-US"/>
          </a:p>
        </p:txBody>
      </p:sp>
      <p:sp>
        <p:nvSpPr>
          <p:cNvPr id="12" name="11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353262710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p:cNvSpPr/>
          <p:nvPr/>
        </p:nvSpPr>
        <p:spPr>
          <a:xfrm>
            <a:off x="858838" y="5395913"/>
            <a:ext cx="8069262" cy="91281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8" name="Rechteck 17"/>
          <p:cNvSpPr>
            <a:spLocks noChangeArrowheads="1"/>
          </p:cNvSpPr>
          <p:nvPr/>
        </p:nvSpPr>
        <p:spPr bwMode="auto">
          <a:xfrm>
            <a:off x="848678" y="1946434"/>
            <a:ext cx="8069262" cy="1168400"/>
          </a:xfrm>
          <a:prstGeom prst="rect">
            <a:avLst/>
          </a:prstGeom>
          <a:solidFill>
            <a:schemeClr val="tx1"/>
          </a:solidFill>
          <a:ln>
            <a:noFill/>
          </a:ln>
          <a:extLst>
            <a:ext uri="{91240B29-F687-4F45-9708-019B960494DF}">
              <a14:hiddenLine xmlns:a14="http://schemas.microsoft.com/office/drawing/2010/main" w="25400" algn="ctr">
                <a:solidFill>
                  <a:srgbClr val="353E44"/>
                </a:solidFill>
                <a:miter lim="800000"/>
                <a:headEnd/>
                <a:tailEnd/>
              </a14:hiddenLine>
            </a:ext>
          </a:extLst>
        </p:spPr>
        <p:txBody>
          <a:bodyPr anchor="ctr"/>
          <a:lstStyle/>
          <a:p>
            <a:pPr algn="ctr">
              <a:defRPr/>
            </a:pPr>
            <a:endParaRPr lang="en-US">
              <a:solidFill>
                <a:schemeClr val="lt1"/>
              </a:solidFill>
              <a:latin typeface="+mn-lt"/>
              <a:cs typeface="+mn-cs"/>
            </a:endParaRPr>
          </a:p>
        </p:txBody>
      </p:sp>
      <p:sp>
        <p:nvSpPr>
          <p:cNvPr id="17" name="Rechteck 16"/>
          <p:cNvSpPr>
            <a:spLocks noChangeArrowheads="1"/>
          </p:cNvSpPr>
          <p:nvPr/>
        </p:nvSpPr>
        <p:spPr bwMode="auto">
          <a:xfrm>
            <a:off x="858838" y="3544888"/>
            <a:ext cx="8069262" cy="1497012"/>
          </a:xfrm>
          <a:prstGeom prst="rect">
            <a:avLst/>
          </a:prstGeom>
          <a:solidFill>
            <a:schemeClr val="tx1"/>
          </a:solidFill>
          <a:ln>
            <a:noFill/>
          </a:ln>
          <a:extLst>
            <a:ext uri="{91240B29-F687-4F45-9708-019B960494DF}">
              <a14:hiddenLine xmlns:a14="http://schemas.microsoft.com/office/drawing/2010/main" w="25400" algn="ctr">
                <a:solidFill>
                  <a:srgbClr val="353E44"/>
                </a:solidFill>
                <a:miter lim="800000"/>
                <a:headEnd/>
                <a:tailEnd/>
              </a14:hiddenLine>
            </a:ext>
          </a:extLst>
        </p:spPr>
        <p:txBody>
          <a:bodyPr anchor="ctr"/>
          <a:lstStyle/>
          <a:p>
            <a:pPr algn="ctr">
              <a:defRPr/>
            </a:pPr>
            <a:endParaRPr lang="en-US">
              <a:solidFill>
                <a:schemeClr val="lt1"/>
              </a:solidFill>
              <a:latin typeface="+mn-lt"/>
              <a:cs typeface="+mn-cs"/>
            </a:endParaRPr>
          </a:p>
        </p:txBody>
      </p:sp>
      <p:sp>
        <p:nvSpPr>
          <p:cNvPr id="70660" name="Titel 1"/>
          <p:cNvSpPr>
            <a:spLocks noGrp="1"/>
          </p:cNvSpPr>
          <p:nvPr>
            <p:ph type="title"/>
          </p:nvPr>
        </p:nvSpPr>
        <p:spPr/>
        <p:txBody>
          <a:bodyPr>
            <a:normAutofit/>
          </a:bodyPr>
          <a:lstStyle/>
          <a:p>
            <a:r>
              <a:rPr lang="en-US" altLang="en-US" sz="2800" dirty="0"/>
              <a:t>Alternatives to patenting</a:t>
            </a:r>
          </a:p>
        </p:txBody>
      </p:sp>
      <p:sp>
        <p:nvSpPr>
          <p:cNvPr id="5" name="Rechteck 4"/>
          <p:cNvSpPr/>
          <p:nvPr/>
        </p:nvSpPr>
        <p:spPr>
          <a:xfrm>
            <a:off x="923291" y="2013744"/>
            <a:ext cx="3797300" cy="102235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lvl1pPr marL="266700" indent="-266700">
              <a:tabLst>
                <a:tab pos="266700" algn="l"/>
              </a:tabLst>
              <a:defRPr>
                <a:solidFill>
                  <a:schemeClr val="tx1"/>
                </a:solidFill>
                <a:latin typeface="Arial" charset="0"/>
                <a:cs typeface="Arial" charset="0"/>
              </a:defRPr>
            </a:lvl1pPr>
            <a:lvl2pPr marL="742950" indent="-285750">
              <a:tabLst>
                <a:tab pos="266700" algn="l"/>
              </a:tabLst>
              <a:defRPr>
                <a:solidFill>
                  <a:schemeClr val="tx1"/>
                </a:solidFill>
                <a:latin typeface="Arial" charset="0"/>
                <a:cs typeface="Arial" charset="0"/>
              </a:defRPr>
            </a:lvl2pPr>
            <a:lvl3pPr marL="1143000" indent="-228600">
              <a:tabLst>
                <a:tab pos="266700" algn="l"/>
              </a:tabLst>
              <a:defRPr>
                <a:solidFill>
                  <a:schemeClr val="tx1"/>
                </a:solidFill>
                <a:latin typeface="Arial" charset="0"/>
                <a:cs typeface="Arial" charset="0"/>
              </a:defRPr>
            </a:lvl3pPr>
            <a:lvl4pPr marL="1600200" indent="-228600">
              <a:tabLst>
                <a:tab pos="266700" algn="l"/>
              </a:tabLst>
              <a:defRPr>
                <a:solidFill>
                  <a:schemeClr val="tx1"/>
                </a:solidFill>
                <a:latin typeface="Arial" charset="0"/>
                <a:cs typeface="Arial" charset="0"/>
              </a:defRPr>
            </a:lvl4pPr>
            <a:lvl5pPr marL="2057400" indent="-228600">
              <a:tabLst>
                <a:tab pos="266700" algn="l"/>
              </a:tabLst>
              <a:defRPr>
                <a:solidFill>
                  <a:schemeClr val="tx1"/>
                </a:solidFill>
                <a:latin typeface="Arial" charset="0"/>
                <a:cs typeface="Arial" charset="0"/>
              </a:defRPr>
            </a:lvl5pPr>
            <a:lvl6pPr marL="2514600" indent="-228600" fontAlgn="base">
              <a:spcBef>
                <a:spcPct val="0"/>
              </a:spcBef>
              <a:spcAft>
                <a:spcPct val="0"/>
              </a:spcAft>
              <a:tabLst>
                <a:tab pos="266700" algn="l"/>
              </a:tabLst>
              <a:defRPr>
                <a:solidFill>
                  <a:schemeClr val="tx1"/>
                </a:solidFill>
                <a:latin typeface="Arial" charset="0"/>
                <a:cs typeface="Arial" charset="0"/>
              </a:defRPr>
            </a:lvl6pPr>
            <a:lvl7pPr marL="2971800" indent="-228600" fontAlgn="base">
              <a:spcBef>
                <a:spcPct val="0"/>
              </a:spcBef>
              <a:spcAft>
                <a:spcPct val="0"/>
              </a:spcAft>
              <a:tabLst>
                <a:tab pos="266700" algn="l"/>
              </a:tabLst>
              <a:defRPr>
                <a:solidFill>
                  <a:schemeClr val="tx1"/>
                </a:solidFill>
                <a:latin typeface="Arial" charset="0"/>
                <a:cs typeface="Arial" charset="0"/>
              </a:defRPr>
            </a:lvl7pPr>
            <a:lvl8pPr marL="3429000" indent="-228600" fontAlgn="base">
              <a:spcBef>
                <a:spcPct val="0"/>
              </a:spcBef>
              <a:spcAft>
                <a:spcPct val="0"/>
              </a:spcAft>
              <a:tabLst>
                <a:tab pos="266700" algn="l"/>
              </a:tabLst>
              <a:defRPr>
                <a:solidFill>
                  <a:schemeClr val="tx1"/>
                </a:solidFill>
                <a:latin typeface="Arial" charset="0"/>
                <a:cs typeface="Arial" charset="0"/>
              </a:defRPr>
            </a:lvl8pPr>
            <a:lvl9pPr marL="3886200" indent="-228600" fontAlgn="base">
              <a:spcBef>
                <a:spcPct val="0"/>
              </a:spcBef>
              <a:spcAft>
                <a:spcPct val="0"/>
              </a:spcAft>
              <a:tabLst>
                <a:tab pos="266700" algn="l"/>
              </a:tabLst>
              <a:defRPr>
                <a:solidFill>
                  <a:schemeClr val="tx1"/>
                </a:solidFill>
                <a:latin typeface="Arial" charset="0"/>
                <a:cs typeface="Arial" charset="0"/>
              </a:defRPr>
            </a:lvl9pPr>
          </a:lstStyle>
          <a:p>
            <a:pPr>
              <a:buFont typeface="Arial" charset="0"/>
              <a:buChar char="•"/>
            </a:pPr>
            <a:r>
              <a:rPr lang="en-US" altLang="en-US" dirty="0"/>
              <a:t>Cheap</a:t>
            </a:r>
          </a:p>
          <a:p>
            <a:pPr>
              <a:buFont typeface="Arial" charset="0"/>
              <a:buChar char="•"/>
            </a:pPr>
            <a:r>
              <a:rPr lang="en-US" altLang="en-US" dirty="0"/>
              <a:t>Prevents others from patenting the same invention</a:t>
            </a:r>
          </a:p>
        </p:txBody>
      </p:sp>
      <p:sp>
        <p:nvSpPr>
          <p:cNvPr id="6" name="Rechteck 5"/>
          <p:cNvSpPr/>
          <p:nvPr/>
        </p:nvSpPr>
        <p:spPr>
          <a:xfrm>
            <a:off x="4838700" y="2013744"/>
            <a:ext cx="4016375" cy="1022350"/>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lvl1pPr marL="266700" indent="-266700">
              <a:tabLst>
                <a:tab pos="266700" algn="l"/>
              </a:tabLst>
              <a:defRPr>
                <a:solidFill>
                  <a:schemeClr val="tx1"/>
                </a:solidFill>
                <a:latin typeface="Arial" charset="0"/>
                <a:cs typeface="Arial" charset="0"/>
              </a:defRPr>
            </a:lvl1pPr>
            <a:lvl2pPr marL="742950" indent="-285750">
              <a:tabLst>
                <a:tab pos="266700" algn="l"/>
              </a:tabLst>
              <a:defRPr>
                <a:solidFill>
                  <a:schemeClr val="tx1"/>
                </a:solidFill>
                <a:latin typeface="Arial" charset="0"/>
                <a:cs typeface="Arial" charset="0"/>
              </a:defRPr>
            </a:lvl2pPr>
            <a:lvl3pPr marL="1143000" indent="-228600">
              <a:tabLst>
                <a:tab pos="266700" algn="l"/>
              </a:tabLst>
              <a:defRPr>
                <a:solidFill>
                  <a:schemeClr val="tx1"/>
                </a:solidFill>
                <a:latin typeface="Arial" charset="0"/>
                <a:cs typeface="Arial" charset="0"/>
              </a:defRPr>
            </a:lvl3pPr>
            <a:lvl4pPr marL="1600200" indent="-228600">
              <a:tabLst>
                <a:tab pos="266700" algn="l"/>
              </a:tabLst>
              <a:defRPr>
                <a:solidFill>
                  <a:schemeClr val="tx1"/>
                </a:solidFill>
                <a:latin typeface="Arial" charset="0"/>
                <a:cs typeface="Arial" charset="0"/>
              </a:defRPr>
            </a:lvl4pPr>
            <a:lvl5pPr marL="2057400" indent="-228600">
              <a:tabLst>
                <a:tab pos="266700" algn="l"/>
              </a:tabLst>
              <a:defRPr>
                <a:solidFill>
                  <a:schemeClr val="tx1"/>
                </a:solidFill>
                <a:latin typeface="Arial" charset="0"/>
                <a:cs typeface="Arial" charset="0"/>
              </a:defRPr>
            </a:lvl5pPr>
            <a:lvl6pPr marL="2514600" indent="-228600" fontAlgn="base">
              <a:spcBef>
                <a:spcPct val="0"/>
              </a:spcBef>
              <a:spcAft>
                <a:spcPct val="0"/>
              </a:spcAft>
              <a:tabLst>
                <a:tab pos="266700" algn="l"/>
              </a:tabLst>
              <a:defRPr>
                <a:solidFill>
                  <a:schemeClr val="tx1"/>
                </a:solidFill>
                <a:latin typeface="Arial" charset="0"/>
                <a:cs typeface="Arial" charset="0"/>
              </a:defRPr>
            </a:lvl6pPr>
            <a:lvl7pPr marL="2971800" indent="-228600" fontAlgn="base">
              <a:spcBef>
                <a:spcPct val="0"/>
              </a:spcBef>
              <a:spcAft>
                <a:spcPct val="0"/>
              </a:spcAft>
              <a:tabLst>
                <a:tab pos="266700" algn="l"/>
              </a:tabLst>
              <a:defRPr>
                <a:solidFill>
                  <a:schemeClr val="tx1"/>
                </a:solidFill>
                <a:latin typeface="Arial" charset="0"/>
                <a:cs typeface="Arial" charset="0"/>
              </a:defRPr>
            </a:lvl7pPr>
            <a:lvl8pPr marL="3429000" indent="-228600" fontAlgn="base">
              <a:spcBef>
                <a:spcPct val="0"/>
              </a:spcBef>
              <a:spcAft>
                <a:spcPct val="0"/>
              </a:spcAft>
              <a:tabLst>
                <a:tab pos="266700" algn="l"/>
              </a:tabLst>
              <a:defRPr>
                <a:solidFill>
                  <a:schemeClr val="tx1"/>
                </a:solidFill>
                <a:latin typeface="Arial" charset="0"/>
                <a:cs typeface="Arial" charset="0"/>
              </a:defRPr>
            </a:lvl8pPr>
            <a:lvl9pPr marL="3886200" indent="-228600" fontAlgn="base">
              <a:spcBef>
                <a:spcPct val="0"/>
              </a:spcBef>
              <a:spcAft>
                <a:spcPct val="0"/>
              </a:spcAft>
              <a:tabLst>
                <a:tab pos="266700" algn="l"/>
              </a:tabLst>
              <a:defRPr>
                <a:solidFill>
                  <a:schemeClr val="tx1"/>
                </a:solidFill>
                <a:latin typeface="Arial" charset="0"/>
                <a:cs typeface="Arial" charset="0"/>
              </a:defRPr>
            </a:lvl9pPr>
          </a:lstStyle>
          <a:p>
            <a:pPr>
              <a:buFont typeface="Arial" charset="0"/>
              <a:buChar char="•"/>
            </a:pPr>
            <a:r>
              <a:rPr lang="en-US" altLang="en-US" dirty="0"/>
              <a:t>Does not offer exclusivity </a:t>
            </a:r>
          </a:p>
          <a:p>
            <a:pPr>
              <a:buFont typeface="Arial" charset="0"/>
              <a:buChar char="•"/>
            </a:pPr>
            <a:r>
              <a:rPr lang="en-US" altLang="en-US" dirty="0"/>
              <a:t>Reveals the invention to competitors</a:t>
            </a:r>
          </a:p>
        </p:txBody>
      </p:sp>
      <p:sp>
        <p:nvSpPr>
          <p:cNvPr id="10" name="Rechteck 9"/>
          <p:cNvSpPr/>
          <p:nvPr/>
        </p:nvSpPr>
        <p:spPr>
          <a:xfrm>
            <a:off x="923291" y="3617913"/>
            <a:ext cx="3797300" cy="135096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lvl1pPr marL="266700" indent="-266700">
              <a:tabLst>
                <a:tab pos="266700" algn="l"/>
              </a:tabLst>
              <a:defRPr>
                <a:solidFill>
                  <a:schemeClr val="tx1"/>
                </a:solidFill>
                <a:latin typeface="Arial" charset="0"/>
                <a:cs typeface="Arial" charset="0"/>
              </a:defRPr>
            </a:lvl1pPr>
            <a:lvl2pPr marL="742950" indent="-285750">
              <a:tabLst>
                <a:tab pos="266700" algn="l"/>
              </a:tabLst>
              <a:defRPr>
                <a:solidFill>
                  <a:schemeClr val="tx1"/>
                </a:solidFill>
                <a:latin typeface="Arial" charset="0"/>
                <a:cs typeface="Arial" charset="0"/>
              </a:defRPr>
            </a:lvl2pPr>
            <a:lvl3pPr marL="1143000" indent="-228600">
              <a:tabLst>
                <a:tab pos="266700" algn="l"/>
              </a:tabLst>
              <a:defRPr>
                <a:solidFill>
                  <a:schemeClr val="tx1"/>
                </a:solidFill>
                <a:latin typeface="Arial" charset="0"/>
                <a:cs typeface="Arial" charset="0"/>
              </a:defRPr>
            </a:lvl3pPr>
            <a:lvl4pPr marL="1600200" indent="-228600">
              <a:tabLst>
                <a:tab pos="266700" algn="l"/>
              </a:tabLst>
              <a:defRPr>
                <a:solidFill>
                  <a:schemeClr val="tx1"/>
                </a:solidFill>
                <a:latin typeface="Arial" charset="0"/>
                <a:cs typeface="Arial" charset="0"/>
              </a:defRPr>
            </a:lvl4pPr>
            <a:lvl5pPr marL="2057400" indent="-228600">
              <a:tabLst>
                <a:tab pos="266700" algn="l"/>
              </a:tabLst>
              <a:defRPr>
                <a:solidFill>
                  <a:schemeClr val="tx1"/>
                </a:solidFill>
                <a:latin typeface="Arial" charset="0"/>
                <a:cs typeface="Arial" charset="0"/>
              </a:defRPr>
            </a:lvl5pPr>
            <a:lvl6pPr marL="2514600" indent="-228600" fontAlgn="base">
              <a:spcBef>
                <a:spcPct val="0"/>
              </a:spcBef>
              <a:spcAft>
                <a:spcPct val="0"/>
              </a:spcAft>
              <a:tabLst>
                <a:tab pos="266700" algn="l"/>
              </a:tabLst>
              <a:defRPr>
                <a:solidFill>
                  <a:schemeClr val="tx1"/>
                </a:solidFill>
                <a:latin typeface="Arial" charset="0"/>
                <a:cs typeface="Arial" charset="0"/>
              </a:defRPr>
            </a:lvl6pPr>
            <a:lvl7pPr marL="2971800" indent="-228600" fontAlgn="base">
              <a:spcBef>
                <a:spcPct val="0"/>
              </a:spcBef>
              <a:spcAft>
                <a:spcPct val="0"/>
              </a:spcAft>
              <a:tabLst>
                <a:tab pos="266700" algn="l"/>
              </a:tabLst>
              <a:defRPr>
                <a:solidFill>
                  <a:schemeClr val="tx1"/>
                </a:solidFill>
                <a:latin typeface="Arial" charset="0"/>
                <a:cs typeface="Arial" charset="0"/>
              </a:defRPr>
            </a:lvl7pPr>
            <a:lvl8pPr marL="3429000" indent="-228600" fontAlgn="base">
              <a:spcBef>
                <a:spcPct val="0"/>
              </a:spcBef>
              <a:spcAft>
                <a:spcPct val="0"/>
              </a:spcAft>
              <a:tabLst>
                <a:tab pos="266700" algn="l"/>
              </a:tabLst>
              <a:defRPr>
                <a:solidFill>
                  <a:schemeClr val="tx1"/>
                </a:solidFill>
                <a:latin typeface="Arial" charset="0"/>
                <a:cs typeface="Arial" charset="0"/>
              </a:defRPr>
            </a:lvl8pPr>
            <a:lvl9pPr marL="3886200" indent="-228600" fontAlgn="base">
              <a:spcBef>
                <a:spcPct val="0"/>
              </a:spcBef>
              <a:spcAft>
                <a:spcPct val="0"/>
              </a:spcAft>
              <a:tabLst>
                <a:tab pos="266700" algn="l"/>
              </a:tabLst>
              <a:defRPr>
                <a:solidFill>
                  <a:schemeClr val="tx1"/>
                </a:solidFill>
                <a:latin typeface="Arial" charset="0"/>
                <a:cs typeface="Arial" charset="0"/>
              </a:defRPr>
            </a:lvl9pPr>
          </a:lstStyle>
          <a:p>
            <a:pPr>
              <a:buFont typeface="Arial" charset="0"/>
              <a:buChar char="•"/>
            </a:pPr>
            <a:r>
              <a:rPr lang="en-US" altLang="en-US"/>
              <a:t>Cheap (but there is the cost of maintaining secrecy)</a:t>
            </a:r>
          </a:p>
          <a:p>
            <a:pPr>
              <a:buFont typeface="Arial" charset="0"/>
              <a:buChar char="•"/>
            </a:pPr>
            <a:r>
              <a:rPr lang="en-US" altLang="en-US"/>
              <a:t>Does not reveal the invention</a:t>
            </a:r>
          </a:p>
        </p:txBody>
      </p:sp>
      <p:sp>
        <p:nvSpPr>
          <p:cNvPr id="11" name="Rechteck 10"/>
          <p:cNvSpPr/>
          <p:nvPr/>
        </p:nvSpPr>
        <p:spPr>
          <a:xfrm>
            <a:off x="4838700" y="3617913"/>
            <a:ext cx="4016375" cy="1350962"/>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lvl1pPr marL="266700" indent="-266700">
              <a:tabLst>
                <a:tab pos="266700" algn="l"/>
              </a:tabLst>
              <a:defRPr>
                <a:solidFill>
                  <a:schemeClr val="tx1"/>
                </a:solidFill>
                <a:latin typeface="Arial" charset="0"/>
                <a:cs typeface="Arial" charset="0"/>
              </a:defRPr>
            </a:lvl1pPr>
            <a:lvl2pPr marL="742950" indent="-285750">
              <a:tabLst>
                <a:tab pos="266700" algn="l"/>
              </a:tabLst>
              <a:defRPr>
                <a:solidFill>
                  <a:schemeClr val="tx1"/>
                </a:solidFill>
                <a:latin typeface="Arial" charset="0"/>
                <a:cs typeface="Arial" charset="0"/>
              </a:defRPr>
            </a:lvl2pPr>
            <a:lvl3pPr marL="1143000" indent="-228600">
              <a:tabLst>
                <a:tab pos="266700" algn="l"/>
              </a:tabLst>
              <a:defRPr>
                <a:solidFill>
                  <a:schemeClr val="tx1"/>
                </a:solidFill>
                <a:latin typeface="Arial" charset="0"/>
                <a:cs typeface="Arial" charset="0"/>
              </a:defRPr>
            </a:lvl3pPr>
            <a:lvl4pPr marL="1600200" indent="-228600">
              <a:tabLst>
                <a:tab pos="266700" algn="l"/>
              </a:tabLst>
              <a:defRPr>
                <a:solidFill>
                  <a:schemeClr val="tx1"/>
                </a:solidFill>
                <a:latin typeface="Arial" charset="0"/>
                <a:cs typeface="Arial" charset="0"/>
              </a:defRPr>
            </a:lvl4pPr>
            <a:lvl5pPr marL="2057400" indent="-228600">
              <a:tabLst>
                <a:tab pos="266700" algn="l"/>
              </a:tabLst>
              <a:defRPr>
                <a:solidFill>
                  <a:schemeClr val="tx1"/>
                </a:solidFill>
                <a:latin typeface="Arial" charset="0"/>
                <a:cs typeface="Arial" charset="0"/>
              </a:defRPr>
            </a:lvl5pPr>
            <a:lvl6pPr marL="2514600" indent="-228600" fontAlgn="base">
              <a:spcBef>
                <a:spcPct val="0"/>
              </a:spcBef>
              <a:spcAft>
                <a:spcPct val="0"/>
              </a:spcAft>
              <a:tabLst>
                <a:tab pos="266700" algn="l"/>
              </a:tabLst>
              <a:defRPr>
                <a:solidFill>
                  <a:schemeClr val="tx1"/>
                </a:solidFill>
                <a:latin typeface="Arial" charset="0"/>
                <a:cs typeface="Arial" charset="0"/>
              </a:defRPr>
            </a:lvl6pPr>
            <a:lvl7pPr marL="2971800" indent="-228600" fontAlgn="base">
              <a:spcBef>
                <a:spcPct val="0"/>
              </a:spcBef>
              <a:spcAft>
                <a:spcPct val="0"/>
              </a:spcAft>
              <a:tabLst>
                <a:tab pos="266700" algn="l"/>
              </a:tabLst>
              <a:defRPr>
                <a:solidFill>
                  <a:schemeClr val="tx1"/>
                </a:solidFill>
                <a:latin typeface="Arial" charset="0"/>
                <a:cs typeface="Arial" charset="0"/>
              </a:defRPr>
            </a:lvl7pPr>
            <a:lvl8pPr marL="3429000" indent="-228600" fontAlgn="base">
              <a:spcBef>
                <a:spcPct val="0"/>
              </a:spcBef>
              <a:spcAft>
                <a:spcPct val="0"/>
              </a:spcAft>
              <a:tabLst>
                <a:tab pos="266700" algn="l"/>
              </a:tabLst>
              <a:defRPr>
                <a:solidFill>
                  <a:schemeClr val="tx1"/>
                </a:solidFill>
                <a:latin typeface="Arial" charset="0"/>
                <a:cs typeface="Arial" charset="0"/>
              </a:defRPr>
            </a:lvl8pPr>
            <a:lvl9pPr marL="3886200" indent="-228600" fontAlgn="base">
              <a:spcBef>
                <a:spcPct val="0"/>
              </a:spcBef>
              <a:spcAft>
                <a:spcPct val="0"/>
              </a:spcAft>
              <a:tabLst>
                <a:tab pos="266700" algn="l"/>
              </a:tabLst>
              <a:defRPr>
                <a:solidFill>
                  <a:schemeClr val="tx1"/>
                </a:solidFill>
                <a:latin typeface="Arial" charset="0"/>
                <a:cs typeface="Arial" charset="0"/>
              </a:defRPr>
            </a:lvl9pPr>
          </a:lstStyle>
          <a:p>
            <a:pPr>
              <a:buFont typeface="Arial" charset="0"/>
              <a:buChar char="•"/>
            </a:pPr>
            <a:r>
              <a:rPr lang="en-US" altLang="en-US" dirty="0"/>
              <a:t>No protection against reverse-engineering/duplication of invention</a:t>
            </a:r>
          </a:p>
          <a:p>
            <a:pPr>
              <a:buFont typeface="Arial" charset="0"/>
              <a:buChar char="•"/>
            </a:pPr>
            <a:r>
              <a:rPr lang="en-US" altLang="en-US" dirty="0"/>
              <a:t>Difficult to enforce</a:t>
            </a:r>
          </a:p>
          <a:p>
            <a:pPr>
              <a:buFont typeface="Arial" charset="0"/>
              <a:buChar char="•"/>
            </a:pPr>
            <a:r>
              <a:rPr lang="en-US" altLang="en-US" dirty="0"/>
              <a:t>"Secrets" often leak quite fast</a:t>
            </a:r>
          </a:p>
        </p:txBody>
      </p:sp>
      <p:sp>
        <p:nvSpPr>
          <p:cNvPr id="12" name="Rechteck 11"/>
          <p:cNvSpPr/>
          <p:nvPr/>
        </p:nvSpPr>
        <p:spPr>
          <a:xfrm>
            <a:off x="931863" y="5489575"/>
            <a:ext cx="3797300" cy="73025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266700" indent="-266700">
              <a:buFont typeface="Arial" pitchFamily="34" charset="0"/>
              <a:buChar char="•"/>
              <a:tabLst>
                <a:tab pos="266700" algn="l"/>
              </a:tabLst>
              <a:defRPr/>
            </a:pPr>
            <a:r>
              <a:rPr lang="en-US" dirty="0">
                <a:solidFill>
                  <a:schemeClr val="tx1"/>
                </a:solidFill>
              </a:rPr>
              <a:t>No effort required</a:t>
            </a:r>
          </a:p>
        </p:txBody>
      </p:sp>
      <p:sp>
        <p:nvSpPr>
          <p:cNvPr id="13" name="Rechteck 12"/>
          <p:cNvSpPr/>
          <p:nvPr/>
        </p:nvSpPr>
        <p:spPr>
          <a:xfrm>
            <a:off x="4838700" y="5489575"/>
            <a:ext cx="4016375" cy="730250"/>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266700" indent="-266700">
              <a:buFont typeface="Arial" pitchFamily="34" charset="0"/>
              <a:buChar char="•"/>
              <a:tabLst>
                <a:tab pos="266700" algn="l"/>
              </a:tabLst>
              <a:defRPr/>
            </a:pPr>
            <a:r>
              <a:rPr lang="en-US" dirty="0">
                <a:solidFill>
                  <a:schemeClr val="tx1"/>
                </a:solidFill>
              </a:rPr>
              <a:t>Does not offer exclusivity</a:t>
            </a:r>
          </a:p>
          <a:p>
            <a:pPr marL="266700" indent="-266700">
              <a:buFont typeface="Arial" pitchFamily="34" charset="0"/>
              <a:buChar char="•"/>
              <a:tabLst>
                <a:tab pos="266700" algn="l"/>
              </a:tabLst>
              <a:defRPr/>
            </a:pPr>
            <a:r>
              <a:rPr lang="en-US" dirty="0">
                <a:solidFill>
                  <a:schemeClr val="tx1"/>
                </a:solidFill>
              </a:rPr>
              <a:t>Competitors will often learn details</a:t>
            </a:r>
          </a:p>
        </p:txBody>
      </p:sp>
      <p:sp>
        <p:nvSpPr>
          <p:cNvPr id="70667" name="Textfeld 13"/>
          <p:cNvSpPr txBox="1">
            <a:spLocks noChangeArrowheads="1"/>
          </p:cNvSpPr>
          <p:nvPr/>
        </p:nvSpPr>
        <p:spPr bwMode="auto">
          <a:xfrm>
            <a:off x="772795" y="1527175"/>
            <a:ext cx="4019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b="1" dirty="0"/>
              <a:t>Information disclosure (publishing)</a:t>
            </a:r>
          </a:p>
        </p:txBody>
      </p:sp>
      <p:sp>
        <p:nvSpPr>
          <p:cNvPr id="70668" name="Textfeld 14"/>
          <p:cNvSpPr txBox="1">
            <a:spLocks noChangeArrowheads="1"/>
          </p:cNvSpPr>
          <p:nvPr/>
        </p:nvSpPr>
        <p:spPr bwMode="auto">
          <a:xfrm>
            <a:off x="752475" y="3106579"/>
            <a:ext cx="3716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b="1" dirty="0"/>
              <a:t>Secrecy (creating a trade secret)</a:t>
            </a:r>
          </a:p>
        </p:txBody>
      </p:sp>
      <p:sp>
        <p:nvSpPr>
          <p:cNvPr id="70669" name="Textfeld 15"/>
          <p:cNvSpPr txBox="1">
            <a:spLocks noChangeArrowheads="1"/>
          </p:cNvSpPr>
          <p:nvPr/>
        </p:nvSpPr>
        <p:spPr bwMode="auto">
          <a:xfrm>
            <a:off x="752475" y="5041900"/>
            <a:ext cx="1390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b="1" dirty="0"/>
              <a:t>Do nothing</a:t>
            </a:r>
          </a:p>
        </p:txBody>
      </p: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22</a:t>
            </a:fld>
            <a:endParaRPr lang="en-US" dirty="0"/>
          </a:p>
        </p:txBody>
      </p:sp>
      <p:sp>
        <p:nvSpPr>
          <p:cNvPr id="4" name="Θέση ημερομηνίας 3">
            <a:extLst>
              <a:ext uri="{FF2B5EF4-FFF2-40B4-BE49-F238E27FC236}">
                <a16:creationId xmlns:a16="http://schemas.microsoft.com/office/drawing/2014/main" id="{9D1EE28D-9AA2-A557-1FE0-A605DDED9472}"/>
              </a:ext>
            </a:extLst>
          </p:cNvPr>
          <p:cNvSpPr>
            <a:spLocks noGrp="1"/>
          </p:cNvSpPr>
          <p:nvPr>
            <p:ph type="dt" sz="half" idx="10"/>
          </p:nvPr>
        </p:nvSpPr>
        <p:spPr/>
        <p:txBody>
          <a:bodyPr/>
          <a:lstStyle/>
          <a:p>
            <a:r>
              <a:rPr lang="el-GR"/>
              <a:t>ΠΑΠΕΛ 2025</a:t>
            </a:r>
            <a:endParaRPr lang="en-US"/>
          </a:p>
        </p:txBody>
      </p:sp>
      <p:sp>
        <p:nvSpPr>
          <p:cNvPr id="20" name="19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88684736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el 1"/>
          <p:cNvSpPr>
            <a:spLocks noGrp="1"/>
          </p:cNvSpPr>
          <p:nvPr>
            <p:ph type="title"/>
          </p:nvPr>
        </p:nvSpPr>
        <p:spPr/>
        <p:txBody>
          <a:bodyPr>
            <a:normAutofit/>
          </a:bodyPr>
          <a:lstStyle/>
          <a:p>
            <a:r>
              <a:rPr lang="en-US" altLang="en-US" sz="2800" dirty="0"/>
              <a:t>How patents are used</a:t>
            </a:r>
          </a:p>
        </p:txBody>
      </p:sp>
      <p:sp>
        <p:nvSpPr>
          <p:cNvPr id="72706" name="Inhaltsplatzhalter 2"/>
          <p:cNvSpPr>
            <a:spLocks noGrp="1"/>
          </p:cNvSpPr>
          <p:nvPr>
            <p:ph sz="quarter" idx="1"/>
          </p:nvPr>
        </p:nvSpPr>
        <p:spPr>
          <a:xfrm>
            <a:off x="762000" y="1524000"/>
            <a:ext cx="5268913" cy="4267200"/>
          </a:xfrm>
        </p:spPr>
        <p:txBody>
          <a:bodyPr>
            <a:noAutofit/>
          </a:bodyPr>
          <a:lstStyle/>
          <a:p>
            <a:pPr marL="269875" indent="-269875">
              <a:lnSpc>
                <a:spcPct val="120000"/>
              </a:lnSpc>
              <a:spcBef>
                <a:spcPct val="0"/>
              </a:spcBef>
            </a:pPr>
            <a:r>
              <a:rPr lang="en-US" altLang="en-US" sz="2000" dirty="0">
                <a:solidFill>
                  <a:srgbClr val="C00000"/>
                </a:solidFill>
              </a:rPr>
              <a:t>Protecting products and processes </a:t>
            </a:r>
          </a:p>
          <a:p>
            <a:pPr marL="547688" lvl="1" indent="-276225">
              <a:lnSpc>
                <a:spcPct val="120000"/>
              </a:lnSpc>
              <a:spcBef>
                <a:spcPct val="0"/>
              </a:spcBef>
            </a:pPr>
            <a:r>
              <a:rPr lang="en-US" altLang="en-US" sz="2000" dirty="0"/>
              <a:t>Increasing turnover and profits</a:t>
            </a:r>
          </a:p>
          <a:p>
            <a:pPr marL="547688" lvl="1" indent="-276225">
              <a:lnSpc>
                <a:spcPct val="120000"/>
              </a:lnSpc>
              <a:spcBef>
                <a:spcPct val="0"/>
              </a:spcBef>
            </a:pPr>
            <a:r>
              <a:rPr lang="en-US" altLang="en-US" sz="2000" dirty="0"/>
              <a:t>Attracting investors</a:t>
            </a:r>
          </a:p>
          <a:p>
            <a:pPr marL="269875" indent="-269875">
              <a:lnSpc>
                <a:spcPct val="120000"/>
              </a:lnSpc>
              <a:spcBef>
                <a:spcPct val="0"/>
              </a:spcBef>
            </a:pPr>
            <a:r>
              <a:rPr lang="en-US" altLang="en-US" sz="2000" dirty="0"/>
              <a:t>Licensing</a:t>
            </a:r>
          </a:p>
          <a:p>
            <a:pPr marL="269875" indent="-269875">
              <a:lnSpc>
                <a:spcPct val="120000"/>
              </a:lnSpc>
              <a:spcBef>
                <a:spcPct val="0"/>
              </a:spcBef>
            </a:pPr>
            <a:r>
              <a:rPr lang="en-US" altLang="en-US" sz="2000" dirty="0"/>
              <a:t>Cross-licensing</a:t>
            </a:r>
          </a:p>
          <a:p>
            <a:pPr marL="269875" indent="-269875">
              <a:lnSpc>
                <a:spcPct val="120000"/>
              </a:lnSpc>
              <a:spcBef>
                <a:spcPct val="0"/>
              </a:spcBef>
            </a:pPr>
            <a:r>
              <a:rPr lang="en-US" altLang="en-US" sz="2000" dirty="0"/>
              <a:t>Blocking competitors</a:t>
            </a:r>
          </a:p>
          <a:p>
            <a:pPr marL="269875" indent="-269875">
              <a:lnSpc>
                <a:spcPct val="120000"/>
              </a:lnSpc>
              <a:spcBef>
                <a:spcPct val="0"/>
              </a:spcBef>
            </a:pPr>
            <a:r>
              <a:rPr lang="en-US" altLang="en-US" sz="2000" dirty="0"/>
              <a:t>Building reputation</a:t>
            </a:r>
          </a:p>
          <a:p>
            <a:pPr marL="269875" indent="-269875">
              <a:lnSpc>
                <a:spcPct val="120000"/>
              </a:lnSpc>
              <a:spcBef>
                <a:spcPct val="0"/>
              </a:spcBef>
            </a:pPr>
            <a:r>
              <a:rPr lang="en-US" altLang="en-US" sz="2000" dirty="0"/>
              <a:t>…</a:t>
            </a:r>
          </a:p>
          <a:p>
            <a:pPr marL="269875" indent="-269875">
              <a:lnSpc>
                <a:spcPct val="120000"/>
              </a:lnSpc>
              <a:spcBef>
                <a:spcPct val="0"/>
              </a:spcBef>
            </a:pPr>
            <a:endParaRPr lang="en-US" altLang="en-US" sz="2000" dirty="0"/>
          </a:p>
          <a:p>
            <a:pPr marL="269875" indent="-269875">
              <a:lnSpc>
                <a:spcPct val="120000"/>
              </a:lnSpc>
              <a:spcBef>
                <a:spcPct val="0"/>
              </a:spcBef>
            </a:pPr>
            <a:r>
              <a:rPr lang="en-US" altLang="en-US" sz="2000" dirty="0"/>
              <a:t>Not used</a:t>
            </a:r>
          </a:p>
        </p:txBody>
      </p: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23</a:t>
            </a:fld>
            <a:endParaRPr lang="en-US" dirty="0"/>
          </a:p>
        </p:txBody>
      </p:sp>
      <p:sp>
        <p:nvSpPr>
          <p:cNvPr id="4" name="Θέση ημερομηνίας 3">
            <a:extLst>
              <a:ext uri="{FF2B5EF4-FFF2-40B4-BE49-F238E27FC236}">
                <a16:creationId xmlns:a16="http://schemas.microsoft.com/office/drawing/2014/main" id="{27B350B0-BF1E-5AF8-81F5-3E32EAAEBBE8}"/>
              </a:ext>
            </a:extLst>
          </p:cNvPr>
          <p:cNvSpPr>
            <a:spLocks noGrp="1"/>
          </p:cNvSpPr>
          <p:nvPr>
            <p:ph type="dt" sz="half" idx="10"/>
          </p:nvPr>
        </p:nvSpPr>
        <p:spPr/>
        <p:txBody>
          <a:bodyPr/>
          <a:lstStyle/>
          <a:p>
            <a:r>
              <a:rPr lang="el-GR"/>
              <a:t>ΠΑΠΕΛ 2025</a:t>
            </a:r>
            <a:endParaRPr lang="en-US"/>
          </a:p>
        </p:txBody>
      </p:sp>
      <p:sp>
        <p:nvSpPr>
          <p:cNvPr id="6" name="5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341002194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el 1"/>
          <p:cNvSpPr>
            <a:spLocks noGrp="1"/>
          </p:cNvSpPr>
          <p:nvPr>
            <p:ph type="title"/>
          </p:nvPr>
        </p:nvSpPr>
        <p:spPr/>
        <p:txBody>
          <a:bodyPr>
            <a:normAutofit/>
          </a:bodyPr>
          <a:lstStyle/>
          <a:p>
            <a:r>
              <a:rPr lang="en-US" altLang="en-US" sz="2800" dirty="0"/>
              <a:t>Patent management</a:t>
            </a:r>
          </a:p>
        </p:txBody>
      </p:sp>
      <p:sp>
        <p:nvSpPr>
          <p:cNvPr id="80898" name="Inhaltsplatzhalter 2"/>
          <p:cNvSpPr>
            <a:spLocks noGrp="1"/>
          </p:cNvSpPr>
          <p:nvPr>
            <p:ph sz="quarter" idx="1"/>
          </p:nvPr>
        </p:nvSpPr>
        <p:spPr>
          <a:xfrm>
            <a:off x="641349" y="1526758"/>
            <a:ext cx="8088313" cy="4895850"/>
          </a:xfrm>
        </p:spPr>
        <p:txBody>
          <a:bodyPr>
            <a:normAutofit lnSpcReduction="10000"/>
          </a:bodyPr>
          <a:lstStyle/>
          <a:p>
            <a:pPr marL="266700" indent="-266700">
              <a:lnSpc>
                <a:spcPct val="120000"/>
              </a:lnSpc>
              <a:spcBef>
                <a:spcPct val="0"/>
              </a:spcBef>
            </a:pPr>
            <a:r>
              <a:rPr lang="en-GB" altLang="en-US" sz="1600" b="1" dirty="0"/>
              <a:t>Patent strategy</a:t>
            </a:r>
          </a:p>
          <a:p>
            <a:pPr marL="544513" lvl="1" indent="-276225">
              <a:lnSpc>
                <a:spcPct val="120000"/>
              </a:lnSpc>
              <a:spcBef>
                <a:spcPct val="0"/>
              </a:spcBef>
            </a:pPr>
            <a:r>
              <a:rPr lang="en-GB" altLang="en-US" sz="1600" dirty="0"/>
              <a:t>Offensive/defensive</a:t>
            </a:r>
          </a:p>
          <a:p>
            <a:pPr marL="544513" lvl="1" indent="-276225">
              <a:lnSpc>
                <a:spcPct val="120000"/>
              </a:lnSpc>
              <a:spcBef>
                <a:spcPct val="0"/>
              </a:spcBef>
            </a:pPr>
            <a:r>
              <a:rPr lang="en-GB" altLang="en-US" sz="1600" dirty="0"/>
              <a:t>Internationalisation</a:t>
            </a:r>
          </a:p>
          <a:p>
            <a:pPr marL="544513" lvl="1" indent="-276225">
              <a:lnSpc>
                <a:spcPct val="120000"/>
              </a:lnSpc>
              <a:spcBef>
                <a:spcPct val="0"/>
              </a:spcBef>
            </a:pPr>
            <a:r>
              <a:rPr lang="en-GB" altLang="en-US" sz="1600" dirty="0"/>
              <a:t>Kind of exploitation: licensing or own use</a:t>
            </a:r>
          </a:p>
          <a:p>
            <a:pPr marL="544513" lvl="1" indent="-276225">
              <a:lnSpc>
                <a:spcPct val="120000"/>
              </a:lnSpc>
              <a:spcBef>
                <a:spcPct val="0"/>
              </a:spcBef>
            </a:pPr>
            <a:endParaRPr lang="en-GB" altLang="en-US" sz="1600" dirty="0"/>
          </a:p>
          <a:p>
            <a:pPr marL="266700" indent="-266700">
              <a:lnSpc>
                <a:spcPct val="120000"/>
              </a:lnSpc>
              <a:spcBef>
                <a:spcPct val="0"/>
              </a:spcBef>
            </a:pPr>
            <a:r>
              <a:rPr lang="en-GB" altLang="en-US" sz="1600" b="1" dirty="0"/>
              <a:t>Patent information</a:t>
            </a:r>
          </a:p>
          <a:p>
            <a:pPr marL="544513" lvl="1" indent="-276225">
              <a:lnSpc>
                <a:spcPct val="120000"/>
              </a:lnSpc>
              <a:spcBef>
                <a:spcPct val="0"/>
              </a:spcBef>
            </a:pPr>
            <a:r>
              <a:rPr lang="en-GB" altLang="en-US" sz="1600" dirty="0"/>
              <a:t>Keep abreast of technology</a:t>
            </a:r>
          </a:p>
          <a:p>
            <a:pPr marL="544513" lvl="1" indent="-276225">
              <a:lnSpc>
                <a:spcPct val="120000"/>
              </a:lnSpc>
              <a:spcBef>
                <a:spcPct val="0"/>
              </a:spcBef>
            </a:pPr>
            <a:r>
              <a:rPr lang="en-GB" altLang="en-US" sz="1600" dirty="0"/>
              <a:t>Avoid infringing patents</a:t>
            </a:r>
          </a:p>
          <a:p>
            <a:pPr marL="544513" lvl="1" indent="-276225">
              <a:lnSpc>
                <a:spcPct val="120000"/>
              </a:lnSpc>
              <a:spcBef>
                <a:spcPct val="0"/>
              </a:spcBef>
            </a:pPr>
            <a:r>
              <a:rPr lang="en-GB" altLang="en-US" sz="1600" dirty="0"/>
              <a:t>Understand the competitive landscape</a:t>
            </a:r>
          </a:p>
          <a:p>
            <a:pPr marL="544513" lvl="1" indent="-276225">
              <a:lnSpc>
                <a:spcPct val="120000"/>
              </a:lnSpc>
              <a:spcBef>
                <a:spcPct val="0"/>
              </a:spcBef>
            </a:pPr>
            <a:endParaRPr lang="en-GB" altLang="en-US" sz="1600" dirty="0"/>
          </a:p>
          <a:p>
            <a:pPr marL="266700" indent="-266700">
              <a:lnSpc>
                <a:spcPct val="120000"/>
              </a:lnSpc>
              <a:spcBef>
                <a:spcPct val="0"/>
              </a:spcBef>
            </a:pPr>
            <a:r>
              <a:rPr lang="en-GB" altLang="en-US" sz="1600" b="1" dirty="0"/>
              <a:t>Communication</a:t>
            </a:r>
          </a:p>
          <a:p>
            <a:pPr marL="544513" lvl="1" indent="-276225">
              <a:lnSpc>
                <a:spcPct val="120000"/>
              </a:lnSpc>
              <a:spcBef>
                <a:spcPct val="0"/>
              </a:spcBef>
            </a:pPr>
            <a:r>
              <a:rPr lang="en-GB" altLang="en-US" sz="1600" dirty="0"/>
              <a:t>Compile convincing evidence that your patents are valuable</a:t>
            </a:r>
          </a:p>
          <a:p>
            <a:pPr marL="544513" lvl="1" indent="-276225">
              <a:lnSpc>
                <a:spcPct val="120000"/>
              </a:lnSpc>
              <a:spcBef>
                <a:spcPct val="0"/>
              </a:spcBef>
            </a:pPr>
            <a:r>
              <a:rPr lang="en-GB" altLang="en-US" sz="1600" dirty="0"/>
              <a:t>Inform investors and banks, clients and prospective employees</a:t>
            </a:r>
          </a:p>
          <a:p>
            <a:pPr marL="544513" lvl="1" indent="-276225">
              <a:lnSpc>
                <a:spcPct val="120000"/>
              </a:lnSpc>
              <a:spcBef>
                <a:spcPct val="0"/>
              </a:spcBef>
            </a:pPr>
            <a:endParaRPr lang="en-GB" altLang="en-US" sz="1600" dirty="0"/>
          </a:p>
          <a:p>
            <a:pPr marL="266700" indent="-266700">
              <a:lnSpc>
                <a:spcPct val="120000"/>
              </a:lnSpc>
              <a:spcBef>
                <a:spcPct val="0"/>
              </a:spcBef>
            </a:pPr>
            <a:r>
              <a:rPr lang="en-GB" altLang="en-US" sz="1600" b="1" dirty="0"/>
              <a:t>Maintenance</a:t>
            </a:r>
          </a:p>
          <a:p>
            <a:pPr marL="544513" lvl="1" indent="-276225">
              <a:lnSpc>
                <a:spcPct val="120000"/>
              </a:lnSpc>
              <a:spcBef>
                <a:spcPct val="0"/>
              </a:spcBef>
            </a:pPr>
            <a:r>
              <a:rPr lang="en-GB" altLang="en-US" sz="1600" dirty="0"/>
              <a:t>Pay renewal fees, observe deadlines</a:t>
            </a:r>
          </a:p>
          <a:p>
            <a:pPr marL="544513" lvl="1" indent="-276225">
              <a:lnSpc>
                <a:spcPct val="120000"/>
              </a:lnSpc>
              <a:spcBef>
                <a:spcPct val="0"/>
              </a:spcBef>
            </a:pPr>
            <a:r>
              <a:rPr lang="en-GB" altLang="en-US" sz="1600" dirty="0"/>
              <a:t>Strengthen important patents and get rid of ones with no value</a:t>
            </a:r>
          </a:p>
        </p:txBody>
      </p: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24</a:t>
            </a:fld>
            <a:endParaRPr lang="en-US" dirty="0"/>
          </a:p>
        </p:txBody>
      </p:sp>
      <p:sp>
        <p:nvSpPr>
          <p:cNvPr id="4" name="Θέση ημερομηνίας 3">
            <a:extLst>
              <a:ext uri="{FF2B5EF4-FFF2-40B4-BE49-F238E27FC236}">
                <a16:creationId xmlns:a16="http://schemas.microsoft.com/office/drawing/2014/main" id="{BA0548C6-C532-E86A-4955-709B5DB823C6}"/>
              </a:ext>
            </a:extLst>
          </p:cNvPr>
          <p:cNvSpPr>
            <a:spLocks noGrp="1"/>
          </p:cNvSpPr>
          <p:nvPr>
            <p:ph type="dt" sz="half" idx="10"/>
          </p:nvPr>
        </p:nvSpPr>
        <p:spPr/>
        <p:txBody>
          <a:bodyPr/>
          <a:lstStyle/>
          <a:p>
            <a:r>
              <a:rPr lang="el-GR"/>
              <a:t>ΠΑΠΕΛ 2025</a:t>
            </a:r>
            <a:endParaRPr lang="en-US"/>
          </a:p>
        </p:txBody>
      </p:sp>
      <p:sp>
        <p:nvSpPr>
          <p:cNvPr id="6" name="5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302786881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feld 4"/>
          <p:cNvSpPr txBox="1">
            <a:spLocks noChangeArrowheads="1"/>
          </p:cNvSpPr>
          <p:nvPr/>
        </p:nvSpPr>
        <p:spPr bwMode="auto">
          <a:xfrm>
            <a:off x="746125" y="493713"/>
            <a:ext cx="8397875" cy="5232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nchor="ctr">
            <a:normAutofit/>
          </a:bodyPr>
          <a:lstStyle>
            <a:lvl1pPr>
              <a:spcBef>
                <a:spcPct val="0"/>
              </a:spcBef>
              <a:buNone/>
              <a:defRPr kumimoji="0" sz="2800">
                <a:solidFill>
                  <a:schemeClr val="tx2"/>
                </a:solidFill>
                <a:latin typeface="+mj-lt"/>
                <a:ea typeface="+mj-ea"/>
                <a:cs typeface="+mj-cs"/>
              </a:defRPr>
            </a:lvl1pPr>
          </a:lstStyle>
          <a:p>
            <a:r>
              <a:rPr lang="en-US" altLang="en-US" dirty="0"/>
              <a:t>25% of all R&amp;D efforts ...</a:t>
            </a:r>
          </a:p>
        </p:txBody>
      </p:sp>
      <p:sp>
        <p:nvSpPr>
          <p:cNvPr id="6" name="Textfeld 5"/>
          <p:cNvSpPr txBox="1">
            <a:spLocks noChangeArrowheads="1"/>
          </p:cNvSpPr>
          <p:nvPr/>
        </p:nvSpPr>
        <p:spPr bwMode="auto">
          <a:xfrm>
            <a:off x="741045" y="1668463"/>
            <a:ext cx="75247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nSpc>
                <a:spcPct val="120000"/>
              </a:lnSpc>
            </a:pPr>
            <a:r>
              <a:rPr lang="en-US" altLang="en-US" dirty="0"/>
              <a:t>… are wasted each year on inventions</a:t>
            </a:r>
            <a:r>
              <a:rPr lang="en-US" altLang="en-US" dirty="0">
                <a:solidFill>
                  <a:schemeClr val="accent1"/>
                </a:solidFill>
              </a:rPr>
              <a:t> </a:t>
            </a:r>
            <a:r>
              <a:rPr lang="en-US" altLang="en-US" dirty="0"/>
              <a:t>that have already been invented.</a:t>
            </a:r>
          </a:p>
          <a:p>
            <a:pPr>
              <a:lnSpc>
                <a:spcPct val="120000"/>
              </a:lnSpc>
            </a:pPr>
            <a:endParaRPr lang="en-US" altLang="en-US" dirty="0"/>
          </a:p>
          <a:p>
            <a:pPr>
              <a:lnSpc>
                <a:spcPct val="120000"/>
              </a:lnSpc>
            </a:pPr>
            <a:r>
              <a:rPr lang="en-US" altLang="en-US" b="1" dirty="0">
                <a:solidFill>
                  <a:srgbClr val="C00000"/>
                </a:solidFill>
              </a:rPr>
              <a:t>Don't start your R&amp;D until you have done a search!</a:t>
            </a:r>
          </a:p>
        </p:txBody>
      </p: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25</a:t>
            </a:fld>
            <a:endParaRPr lang="en-US" dirty="0"/>
          </a:p>
        </p:txBody>
      </p:sp>
      <p:sp>
        <p:nvSpPr>
          <p:cNvPr id="4" name="Θέση ημερομηνίας 3">
            <a:extLst>
              <a:ext uri="{FF2B5EF4-FFF2-40B4-BE49-F238E27FC236}">
                <a16:creationId xmlns:a16="http://schemas.microsoft.com/office/drawing/2014/main" id="{90066FB6-0642-4B63-6973-D5BA6E2141B8}"/>
              </a:ext>
            </a:extLst>
          </p:cNvPr>
          <p:cNvSpPr>
            <a:spLocks noGrp="1"/>
          </p:cNvSpPr>
          <p:nvPr>
            <p:ph type="dt" sz="half" idx="10"/>
          </p:nvPr>
        </p:nvSpPr>
        <p:spPr/>
        <p:txBody>
          <a:bodyPr/>
          <a:lstStyle/>
          <a:p>
            <a:r>
              <a:rPr lang="el-GR"/>
              <a:t>ΠΑΠΕΛ 2025</a:t>
            </a:r>
            <a:endParaRPr lang="en-US"/>
          </a:p>
        </p:txBody>
      </p:sp>
      <p:sp>
        <p:nvSpPr>
          <p:cNvPr id="7" name="6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317855509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5"/>
          <p:cNvSpPr>
            <a:spLocks noChangeArrowheads="1"/>
          </p:cNvSpPr>
          <p:nvPr/>
        </p:nvSpPr>
        <p:spPr bwMode="auto">
          <a:xfrm rot="-190789">
            <a:off x="1622425" y="1039813"/>
            <a:ext cx="1735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lg" len="lg"/>
                <a:tailEnd type="none" w="sm" len="lg"/>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GB" altLang="en-US" b="1">
                <a:solidFill>
                  <a:schemeClr val="accent2"/>
                </a:solidFill>
              </a:rPr>
              <a:t>GB-A-2365393</a:t>
            </a:r>
          </a:p>
        </p:txBody>
      </p:sp>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66797">
            <a:off x="5795963" y="963613"/>
            <a:ext cx="3114675" cy="502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lg" len="lg"/>
                <a:tailEnd type="none" w="sm" len="lg"/>
              </a14:hiddenLine>
            </a:ext>
          </a:extLst>
        </p:spPr>
      </p:pic>
      <p:sp>
        <p:nvSpPr>
          <p:cNvPr id="6" name="Rectangle 9"/>
          <p:cNvSpPr>
            <a:spLocks noChangeArrowheads="1"/>
          </p:cNvSpPr>
          <p:nvPr/>
        </p:nvSpPr>
        <p:spPr bwMode="auto">
          <a:xfrm rot="309692">
            <a:off x="6805613" y="584200"/>
            <a:ext cx="1709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lg" len="lg"/>
                <a:tailEnd type="none" w="sm" len="lg"/>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GB" altLang="en-US" b="1">
                <a:solidFill>
                  <a:schemeClr val="accent1"/>
                </a:solidFill>
              </a:rPr>
              <a:t>US-A-1833019</a:t>
            </a:r>
          </a:p>
        </p:txBody>
      </p:sp>
      <p:pic>
        <p:nvPicPr>
          <p:cNvPr id="8499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5627">
            <a:off x="900113" y="1400175"/>
            <a:ext cx="4270375"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type="none" w="lg" len="lg"/>
                <a:tailEnd type="none" w="sm" len="lg"/>
              </a14:hiddenLine>
            </a:ext>
          </a:extLst>
        </p:spPr>
      </p:pic>
      <p:sp>
        <p:nvSpPr>
          <p:cNvPr id="8" name="Line 11"/>
          <p:cNvSpPr>
            <a:spLocks noChangeShapeType="1"/>
          </p:cNvSpPr>
          <p:nvPr/>
        </p:nvSpPr>
        <p:spPr bwMode="auto">
          <a:xfrm flipV="1">
            <a:off x="4608513" y="2643188"/>
            <a:ext cx="1919287" cy="2484437"/>
          </a:xfrm>
          <a:prstGeom prst="line">
            <a:avLst/>
          </a:prstGeom>
          <a:noFill/>
          <a:ln w="50800">
            <a:solidFill>
              <a:schemeClr val="accent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4998" name="Oval 12"/>
          <p:cNvSpPr>
            <a:spLocks noChangeArrowheads="1"/>
          </p:cNvSpPr>
          <p:nvPr/>
        </p:nvSpPr>
        <p:spPr bwMode="auto">
          <a:xfrm rot="-178347">
            <a:off x="3459163" y="1716088"/>
            <a:ext cx="1500187" cy="241300"/>
          </a:xfrm>
          <a:prstGeom prst="ellipse">
            <a:avLst/>
          </a:prstGeom>
          <a:noFill/>
          <a:ln w="28575" algn="ctr">
            <a:solidFill>
              <a:schemeClr val="accent1"/>
            </a:solidFill>
            <a:round/>
            <a:headEnd type="none" w="lg" len="lg"/>
            <a:tailEnd type="none" w="sm" len="lg"/>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en-US">
              <a:solidFill>
                <a:schemeClr val="accent1"/>
              </a:solidFill>
            </a:endParaRPr>
          </a:p>
        </p:txBody>
      </p:sp>
      <p:sp>
        <p:nvSpPr>
          <p:cNvPr id="10" name="Oval 13"/>
          <p:cNvSpPr>
            <a:spLocks noChangeArrowheads="1"/>
          </p:cNvSpPr>
          <p:nvPr/>
        </p:nvSpPr>
        <p:spPr bwMode="auto">
          <a:xfrm rot="259998">
            <a:off x="5843588" y="841375"/>
            <a:ext cx="950912" cy="233363"/>
          </a:xfrm>
          <a:prstGeom prst="ellipse">
            <a:avLst/>
          </a:prstGeom>
          <a:noFill/>
          <a:ln w="28575" algn="ctr">
            <a:solidFill>
              <a:schemeClr val="accent1"/>
            </a:solidFill>
            <a:round/>
            <a:headEnd type="none" w="lg" len="lg"/>
            <a:tailEnd type="none" w="sm" len="lg"/>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en-US">
              <a:solidFill>
                <a:schemeClr val="accent1"/>
              </a:solidFill>
            </a:endParaRPr>
          </a:p>
        </p:txBody>
      </p:sp>
      <p:sp>
        <p:nvSpPr>
          <p:cNvPr id="2" name="Slide Number Placeholder 1"/>
          <p:cNvSpPr>
            <a:spLocks noGrp="1"/>
          </p:cNvSpPr>
          <p:nvPr>
            <p:ph type="sldNum" sz="quarter" idx="12"/>
          </p:nvPr>
        </p:nvSpPr>
        <p:spPr/>
        <p:txBody>
          <a:bodyPr/>
          <a:lstStyle/>
          <a:p>
            <a:fld id="{97B7AD53-C361-4171-BD92-278CD37F4831}" type="slidenum">
              <a:rPr lang="en-US" smtClean="0"/>
              <a:pPr/>
              <a:t>26</a:t>
            </a:fld>
            <a:endParaRPr lang="en-US"/>
          </a:p>
        </p:txBody>
      </p:sp>
      <p:sp>
        <p:nvSpPr>
          <p:cNvPr id="4" name="Θέση ημερομηνίας 3">
            <a:extLst>
              <a:ext uri="{FF2B5EF4-FFF2-40B4-BE49-F238E27FC236}">
                <a16:creationId xmlns:a16="http://schemas.microsoft.com/office/drawing/2014/main" id="{C035D310-09CE-DF69-5411-F21ED788C1B1}"/>
              </a:ext>
            </a:extLst>
          </p:cNvPr>
          <p:cNvSpPr>
            <a:spLocks noGrp="1"/>
          </p:cNvSpPr>
          <p:nvPr>
            <p:ph type="dt" sz="half" idx="10"/>
          </p:nvPr>
        </p:nvSpPr>
        <p:spPr/>
        <p:txBody>
          <a:bodyPr/>
          <a:lstStyle/>
          <a:p>
            <a:r>
              <a:rPr lang="el-GR"/>
              <a:t>ΠΑΠΕΛ 2025</a:t>
            </a:r>
            <a:endParaRPr lang="en-US"/>
          </a:p>
        </p:txBody>
      </p:sp>
      <p:sp>
        <p:nvSpPr>
          <p:cNvPr id="11" name="10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265134315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el 1"/>
          <p:cNvSpPr>
            <a:spLocks noGrp="1"/>
          </p:cNvSpPr>
          <p:nvPr>
            <p:ph type="title"/>
          </p:nvPr>
        </p:nvSpPr>
        <p:spPr/>
        <p:txBody>
          <a:bodyPr>
            <a:normAutofit/>
          </a:bodyPr>
          <a:lstStyle/>
          <a:p>
            <a:r>
              <a:rPr lang="en-US" altLang="en-US" sz="2800" dirty="0"/>
              <a:t>Much information only available in patents</a:t>
            </a:r>
          </a:p>
        </p:txBody>
      </p:sp>
      <p:sp>
        <p:nvSpPr>
          <p:cNvPr id="87044" name="Textfeld 9"/>
          <p:cNvSpPr txBox="1">
            <a:spLocks noChangeArrowheads="1"/>
          </p:cNvSpPr>
          <p:nvPr/>
        </p:nvSpPr>
        <p:spPr bwMode="auto">
          <a:xfrm>
            <a:off x="3495675" y="5013325"/>
            <a:ext cx="2878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a:t>80% found only in patents!</a:t>
            </a:r>
          </a:p>
        </p:txBody>
      </p:sp>
      <p:cxnSp>
        <p:nvCxnSpPr>
          <p:cNvPr id="87045" name="Gerade Verbindung mit Pfeil 11"/>
          <p:cNvCxnSpPr>
            <a:cxnSpLocks noChangeShapeType="1"/>
          </p:cNvCxnSpPr>
          <p:nvPr/>
        </p:nvCxnSpPr>
        <p:spPr bwMode="auto">
          <a:xfrm rot="16200000" flipV="1">
            <a:off x="4614070" y="4625181"/>
            <a:ext cx="620712" cy="15875"/>
          </a:xfrm>
          <a:prstGeom prst="straightConnector1">
            <a:avLst/>
          </a:prstGeom>
          <a:noFill/>
          <a:ln w="5715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11" name="Textfeld 9"/>
          <p:cNvSpPr txBox="1">
            <a:spLocks noChangeArrowheads="1"/>
          </p:cNvSpPr>
          <p:nvPr/>
        </p:nvSpPr>
        <p:spPr bwMode="auto">
          <a:xfrm>
            <a:off x="755650" y="5661025"/>
            <a:ext cx="5367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a:solidFill>
                  <a:schemeClr val="accent1"/>
                </a:solidFill>
              </a:rPr>
              <a:t>Where do secretive competitors publish their R&amp;D?</a:t>
            </a:r>
          </a:p>
        </p:txBody>
      </p:sp>
      <p:sp>
        <p:nvSpPr>
          <p:cNvPr id="10" name="Ellipse 7"/>
          <p:cNvSpPr/>
          <p:nvPr/>
        </p:nvSpPr>
        <p:spPr>
          <a:xfrm>
            <a:off x="900112" y="1733867"/>
            <a:ext cx="3140075" cy="2981325"/>
          </a:xfrm>
          <a:prstGeom prst="ellipse">
            <a:avLst/>
          </a:prstGeom>
          <a:solidFill>
            <a:schemeClr val="tx1">
              <a:alpha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rgbClr val="FFFFFF"/>
                </a:solidFill>
                <a:cs typeface="Arial" charset="0"/>
              </a:rPr>
              <a:t>Published elsewhere</a:t>
            </a:r>
          </a:p>
        </p:txBody>
      </p:sp>
      <p:sp>
        <p:nvSpPr>
          <p:cNvPr id="12" name="Ellipse 8"/>
          <p:cNvSpPr>
            <a:spLocks noChangeArrowheads="1"/>
          </p:cNvSpPr>
          <p:nvPr/>
        </p:nvSpPr>
        <p:spPr bwMode="auto">
          <a:xfrm>
            <a:off x="3273425" y="1715611"/>
            <a:ext cx="3286125" cy="3017838"/>
          </a:xfrm>
          <a:prstGeom prst="ellipse">
            <a:avLst/>
          </a:prstGeom>
          <a:solidFill>
            <a:schemeClr val="accent1">
              <a:alpha val="74901"/>
            </a:schemeClr>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b="1">
                <a:solidFill>
                  <a:srgbClr val="FFFFFF"/>
                </a:solidFill>
              </a:rPr>
              <a:t>Published</a:t>
            </a:r>
          </a:p>
          <a:p>
            <a:pPr algn="ctr"/>
            <a:r>
              <a:rPr lang="en-US" altLang="en-US" b="1">
                <a:solidFill>
                  <a:srgbClr val="FFFFFF"/>
                </a:solidFill>
              </a:rPr>
              <a:t> in patents</a:t>
            </a:r>
          </a:p>
        </p:txBody>
      </p: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27</a:t>
            </a:fld>
            <a:endParaRPr lang="en-US" dirty="0"/>
          </a:p>
        </p:txBody>
      </p:sp>
      <p:sp>
        <p:nvSpPr>
          <p:cNvPr id="4" name="Θέση ημερομηνίας 3">
            <a:extLst>
              <a:ext uri="{FF2B5EF4-FFF2-40B4-BE49-F238E27FC236}">
                <a16:creationId xmlns:a16="http://schemas.microsoft.com/office/drawing/2014/main" id="{0B2439D0-946B-FB1B-3082-6116209C4103}"/>
              </a:ext>
            </a:extLst>
          </p:cNvPr>
          <p:cNvSpPr>
            <a:spLocks noGrp="1"/>
          </p:cNvSpPr>
          <p:nvPr>
            <p:ph type="dt" sz="half" idx="10"/>
          </p:nvPr>
        </p:nvSpPr>
        <p:spPr/>
        <p:txBody>
          <a:bodyPr/>
          <a:lstStyle/>
          <a:p>
            <a:r>
              <a:rPr lang="el-GR"/>
              <a:t>ΠΑΠΕΛ 2025</a:t>
            </a:r>
            <a:endParaRPr lang="en-US"/>
          </a:p>
        </p:txBody>
      </p:sp>
      <p:sp>
        <p:nvSpPr>
          <p:cNvPr id="13" name="12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210085945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normAutofit/>
          </a:bodyPr>
          <a:lstStyle/>
          <a:p>
            <a:r>
              <a:rPr lang="en-GB" altLang="en-US" sz="2800" dirty="0"/>
              <a:t>Solutions found in patent documents</a:t>
            </a:r>
          </a:p>
        </p:txBody>
      </p:sp>
      <p:graphicFrame>
        <p:nvGraphicFramePr>
          <p:cNvPr id="6" name="Diagramm 5"/>
          <p:cNvGraphicFramePr/>
          <p:nvPr>
            <p:extLst>
              <p:ext uri="{D42A27DB-BD31-4B8C-83A1-F6EECF244321}">
                <p14:modId xmlns:p14="http://schemas.microsoft.com/office/powerpoint/2010/main" val="2615268287"/>
              </p:ext>
            </p:extLst>
          </p:nvPr>
        </p:nvGraphicFramePr>
        <p:xfrm>
          <a:off x="1295400" y="1237561"/>
          <a:ext cx="5732541" cy="3979917"/>
        </p:xfrm>
        <a:graphic>
          <a:graphicData uri="http://schemas.openxmlformats.org/drawingml/2006/chart">
            <c:chart xmlns:c="http://schemas.openxmlformats.org/drawingml/2006/chart" xmlns:r="http://schemas.openxmlformats.org/officeDocument/2006/relationships" r:id="rId3"/>
          </a:graphicData>
        </a:graphic>
      </p:graphicFrame>
      <p:sp>
        <p:nvSpPr>
          <p:cNvPr id="89091" name="Textfeld 6"/>
          <p:cNvSpPr txBox="1">
            <a:spLocks noChangeArrowheads="1"/>
          </p:cNvSpPr>
          <p:nvPr/>
        </p:nvSpPr>
        <p:spPr bwMode="auto">
          <a:xfrm>
            <a:off x="6858000" y="1819593"/>
            <a:ext cx="1238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b="1" dirty="0">
                <a:solidFill>
                  <a:schemeClr val="accent1"/>
                </a:solidFill>
              </a:rPr>
              <a:t>10%</a:t>
            </a:r>
          </a:p>
          <a:p>
            <a:pPr algn="ctr"/>
            <a:r>
              <a:rPr lang="en-US" altLang="en-US" b="1" dirty="0">
                <a:solidFill>
                  <a:schemeClr val="accent1"/>
                </a:solidFill>
              </a:rPr>
              <a:t>Protected</a:t>
            </a:r>
          </a:p>
        </p:txBody>
      </p:sp>
      <p:sp>
        <p:nvSpPr>
          <p:cNvPr id="89092" name="Textfeld 7"/>
          <p:cNvSpPr txBox="1">
            <a:spLocks noChangeArrowheads="1"/>
          </p:cNvSpPr>
          <p:nvPr/>
        </p:nvSpPr>
        <p:spPr bwMode="auto">
          <a:xfrm>
            <a:off x="725170" y="1600200"/>
            <a:ext cx="1403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b="1" dirty="0"/>
              <a:t>90%</a:t>
            </a:r>
          </a:p>
          <a:p>
            <a:pPr algn="ctr"/>
            <a:r>
              <a:rPr lang="en-US" altLang="en-US" b="1" dirty="0"/>
              <a:t>Free to use</a:t>
            </a:r>
          </a:p>
        </p:txBody>
      </p:sp>
      <p:sp>
        <p:nvSpPr>
          <p:cNvPr id="29703" name="Textfeld 8"/>
          <p:cNvSpPr txBox="1">
            <a:spLocks noChangeArrowheads="1"/>
          </p:cNvSpPr>
          <p:nvPr/>
        </p:nvSpPr>
        <p:spPr bwMode="auto">
          <a:xfrm>
            <a:off x="764540" y="5217478"/>
            <a:ext cx="484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b="1" dirty="0"/>
              <a:t>You can find many great solutions for free!</a:t>
            </a:r>
          </a:p>
        </p:txBody>
      </p: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28</a:t>
            </a:fld>
            <a:endParaRPr lang="en-US" dirty="0"/>
          </a:p>
        </p:txBody>
      </p:sp>
      <p:sp>
        <p:nvSpPr>
          <p:cNvPr id="4" name="Θέση ημερομηνίας 3">
            <a:extLst>
              <a:ext uri="{FF2B5EF4-FFF2-40B4-BE49-F238E27FC236}">
                <a16:creationId xmlns:a16="http://schemas.microsoft.com/office/drawing/2014/main" id="{63510E99-B5ED-63CB-D9BB-623EC2834669}"/>
              </a:ext>
            </a:extLst>
          </p:cNvPr>
          <p:cNvSpPr>
            <a:spLocks noGrp="1"/>
          </p:cNvSpPr>
          <p:nvPr>
            <p:ph type="dt" sz="half" idx="10"/>
          </p:nvPr>
        </p:nvSpPr>
        <p:spPr/>
        <p:txBody>
          <a:bodyPr/>
          <a:lstStyle/>
          <a:p>
            <a:r>
              <a:rPr lang="el-GR"/>
              <a:t>ΠΑΠΕΛ 2025</a:t>
            </a:r>
            <a:endParaRPr lang="en-US"/>
          </a:p>
        </p:txBody>
      </p:sp>
      <p:sp>
        <p:nvSpPr>
          <p:cNvPr id="9" name="8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385854917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el 1"/>
          <p:cNvSpPr>
            <a:spLocks noGrp="1"/>
          </p:cNvSpPr>
          <p:nvPr>
            <p:ph type="title"/>
          </p:nvPr>
        </p:nvSpPr>
        <p:spPr/>
        <p:txBody>
          <a:bodyPr>
            <a:normAutofit/>
          </a:bodyPr>
          <a:lstStyle/>
          <a:p>
            <a:r>
              <a:rPr lang="en-US" altLang="en-US" sz="2800" dirty="0"/>
              <a:t>Searching for patents can be easy ...</a:t>
            </a:r>
          </a:p>
        </p:txBody>
      </p:sp>
      <p:sp>
        <p:nvSpPr>
          <p:cNvPr id="91138" name="Textfeld 5"/>
          <p:cNvSpPr txBox="1">
            <a:spLocks noChangeArrowheads="1"/>
          </p:cNvSpPr>
          <p:nvPr/>
        </p:nvSpPr>
        <p:spPr bwMode="auto">
          <a:xfrm>
            <a:off x="755650" y="5799138"/>
            <a:ext cx="8388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a:solidFill>
                  <a:schemeClr val="accent1"/>
                </a:solidFill>
              </a:rPr>
              <a:t>Free</a:t>
            </a:r>
            <a:r>
              <a:rPr lang="en-US" altLang="en-US"/>
              <a:t> </a:t>
            </a:r>
            <a:r>
              <a:rPr lang="en-US" altLang="en-US">
                <a:solidFill>
                  <a:schemeClr val="accent1"/>
                </a:solidFill>
              </a:rPr>
              <a:t>worldwide</a:t>
            </a:r>
            <a:r>
              <a:rPr lang="en-US" altLang="en-US"/>
              <a:t> </a:t>
            </a:r>
            <a:r>
              <a:rPr lang="en-US" altLang="en-US">
                <a:solidFill>
                  <a:schemeClr val="tx2"/>
                </a:solidFill>
              </a:rPr>
              <a:t>patent information is available at</a:t>
            </a:r>
          </a:p>
          <a:p>
            <a:r>
              <a:rPr lang="en-US" altLang="en-US" i="1">
                <a:solidFill>
                  <a:srgbClr val="404950"/>
                </a:solidFill>
              </a:rPr>
              <a:t>http://</a:t>
            </a:r>
            <a:r>
              <a:rPr lang="en-US" altLang="en-US" i="1"/>
              <a:t>worldwide.espacenet.com/</a:t>
            </a:r>
          </a:p>
        </p:txBody>
      </p:sp>
      <p:pic>
        <p:nvPicPr>
          <p:cNvPr id="9114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025" y="1408113"/>
            <a:ext cx="61849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29</a:t>
            </a:fld>
            <a:endParaRPr lang="en-US" dirty="0"/>
          </a:p>
        </p:txBody>
      </p:sp>
      <p:sp>
        <p:nvSpPr>
          <p:cNvPr id="4" name="Θέση ημερομηνίας 3">
            <a:extLst>
              <a:ext uri="{FF2B5EF4-FFF2-40B4-BE49-F238E27FC236}">
                <a16:creationId xmlns:a16="http://schemas.microsoft.com/office/drawing/2014/main" id="{027C3A74-0C0D-4609-4A4C-873F91212CD3}"/>
              </a:ext>
            </a:extLst>
          </p:cNvPr>
          <p:cNvSpPr>
            <a:spLocks noGrp="1"/>
          </p:cNvSpPr>
          <p:nvPr>
            <p:ph type="dt" sz="half" idx="10"/>
          </p:nvPr>
        </p:nvSpPr>
        <p:spPr/>
        <p:txBody>
          <a:bodyPr/>
          <a:lstStyle/>
          <a:p>
            <a:r>
              <a:rPr lang="el-GR"/>
              <a:t>ΠΑΠΕΛ 2025</a:t>
            </a:r>
            <a:endParaRPr lang="en-US"/>
          </a:p>
        </p:txBody>
      </p:sp>
      <p:sp>
        <p:nvSpPr>
          <p:cNvPr id="7" name="6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360215447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2800" dirty="0"/>
              <a:t>Διανοητική ιδιοκτησία</a:t>
            </a:r>
            <a:r>
              <a:rPr lang="en-US" sz="2800" dirty="0"/>
              <a:t> (intellectual property)</a:t>
            </a:r>
            <a:endParaRPr lang="el-GR" sz="2800" dirty="0"/>
          </a:p>
        </p:txBody>
      </p:sp>
      <p:sp>
        <p:nvSpPr>
          <p:cNvPr id="4" name="Slide Number Placeholder 3"/>
          <p:cNvSpPr>
            <a:spLocks noGrp="1"/>
          </p:cNvSpPr>
          <p:nvPr>
            <p:ph type="sldNum" sz="quarter" idx="12"/>
          </p:nvPr>
        </p:nvSpPr>
        <p:spPr/>
        <p:txBody>
          <a:bodyPr>
            <a:normAutofit fontScale="85000" lnSpcReduction="20000"/>
          </a:bodyPr>
          <a:lstStyle/>
          <a:p>
            <a:fld id="{97B7AD53-C361-4171-BD92-278CD37F4831}" type="slidenum">
              <a:rPr lang="en-US" smtClean="0"/>
              <a:pPr/>
              <a:t>3</a:t>
            </a:fld>
            <a:endParaRPr lang="en-US"/>
          </a:p>
        </p:txBody>
      </p:sp>
      <p:sp>
        <p:nvSpPr>
          <p:cNvPr id="7" name="Content Placeholder 6"/>
          <p:cNvSpPr>
            <a:spLocks noGrp="1"/>
          </p:cNvSpPr>
          <p:nvPr>
            <p:ph sz="quarter" idx="1"/>
          </p:nvPr>
        </p:nvSpPr>
        <p:spPr/>
        <p:txBody>
          <a:bodyPr>
            <a:normAutofit/>
          </a:bodyPr>
          <a:lstStyle/>
          <a:p>
            <a:r>
              <a:rPr lang="en-US" sz="2000" dirty="0"/>
              <a:t>N</a:t>
            </a:r>
            <a:r>
              <a:rPr lang="el-GR" sz="2000" dirty="0" err="1"/>
              <a:t>ομοθεσίες</a:t>
            </a:r>
            <a:r>
              <a:rPr lang="el-GR" sz="2000" dirty="0"/>
              <a:t> σύμφωνα με τις οποίες παραχωρούνται αποκλειστικά δικαιώματα εκμετάλλευσης στους δικαιούχους άυλων αγαθών, τα οποία είναι προϊόντα του ανθρώπινου νου</a:t>
            </a:r>
            <a:endParaRPr lang="en-US" sz="2000" dirty="0"/>
          </a:p>
          <a:p>
            <a:r>
              <a:rPr lang="el-GR" sz="2000" dirty="0"/>
              <a:t>Τι μπορεί να προστατευτεί:</a:t>
            </a:r>
            <a:endParaRPr lang="en-US" sz="2000" dirty="0"/>
          </a:p>
          <a:p>
            <a:pPr lvl="1"/>
            <a:r>
              <a:rPr lang="en-US" sz="1700" dirty="0" err="1">
                <a:latin typeface="Calibri" pitchFamily="34" charset="0"/>
              </a:rPr>
              <a:t>Οι</a:t>
            </a:r>
            <a:r>
              <a:rPr lang="en-US" sz="1700" dirty="0">
                <a:latin typeface="Calibri" pitchFamily="34" charset="0"/>
              </a:rPr>
              <a:t> </a:t>
            </a:r>
            <a:r>
              <a:rPr lang="en-US" sz="1700" dirty="0" err="1">
                <a:latin typeface="Calibri" pitchFamily="34" charset="0"/>
              </a:rPr>
              <a:t>εφευρέσεις</a:t>
            </a:r>
            <a:r>
              <a:rPr lang="en-US" sz="1700" dirty="0">
                <a:latin typeface="Calibri" pitchFamily="34" charset="0"/>
              </a:rPr>
              <a:t>.</a:t>
            </a:r>
            <a:endParaRPr lang="el-GR" sz="1700" dirty="0">
              <a:latin typeface="Calibri" pitchFamily="34" charset="0"/>
            </a:endParaRPr>
          </a:p>
          <a:p>
            <a:pPr lvl="1"/>
            <a:r>
              <a:rPr lang="el-GR" sz="1700" dirty="0">
                <a:latin typeface="Calibri" pitchFamily="34" charset="0"/>
              </a:rPr>
              <a:t>Οι καινοτομίες προϊόντων ή διαδικασιών</a:t>
            </a:r>
          </a:p>
          <a:p>
            <a:pPr lvl="1"/>
            <a:r>
              <a:rPr lang="el-GR" sz="1700" dirty="0">
                <a:latin typeface="Calibri" pitchFamily="34" charset="0"/>
              </a:rPr>
              <a:t>Τα βιομηχανικά σχέδια και υποδείγματα.</a:t>
            </a:r>
          </a:p>
          <a:p>
            <a:pPr lvl="1"/>
            <a:r>
              <a:rPr lang="en-US" sz="1700" dirty="0">
                <a:latin typeface="Calibri" pitchFamily="34" charset="0"/>
              </a:rPr>
              <a:t>Τα </a:t>
            </a:r>
            <a:r>
              <a:rPr lang="en-US" sz="1700" dirty="0" err="1">
                <a:latin typeface="Calibri" pitchFamily="34" charset="0"/>
              </a:rPr>
              <a:t>σήμ</a:t>
            </a:r>
            <a:r>
              <a:rPr lang="en-US" sz="1700" dirty="0">
                <a:latin typeface="Calibri" pitchFamily="34" charset="0"/>
              </a:rPr>
              <a:t>ατα.</a:t>
            </a:r>
            <a:endParaRPr lang="el-GR" sz="1700" dirty="0">
              <a:latin typeface="Calibri" pitchFamily="34" charset="0"/>
            </a:endParaRPr>
          </a:p>
          <a:p>
            <a:pPr lvl="1"/>
            <a:r>
              <a:rPr lang="en-US" sz="1700" dirty="0" err="1">
                <a:latin typeface="Calibri" pitchFamily="34" charset="0"/>
              </a:rPr>
              <a:t>Οι</a:t>
            </a:r>
            <a:r>
              <a:rPr lang="en-US" sz="1700" dirty="0">
                <a:latin typeface="Calibri" pitchFamily="34" charset="0"/>
              </a:rPr>
              <a:t> </a:t>
            </a:r>
            <a:r>
              <a:rPr lang="en-US" sz="1700" dirty="0" err="1">
                <a:latin typeface="Calibri" pitchFamily="34" charset="0"/>
              </a:rPr>
              <a:t>το</a:t>
            </a:r>
            <a:r>
              <a:rPr lang="en-US" sz="1700" dirty="0">
                <a:latin typeface="Calibri" pitchFamily="34" charset="0"/>
              </a:rPr>
              <a:t>πογραφίες ημιαγωγών</a:t>
            </a:r>
            <a:r>
              <a:rPr lang="el-GR" sz="1700" dirty="0">
                <a:latin typeface="Calibri" pitchFamily="34" charset="0"/>
              </a:rPr>
              <a:t> - μικροτσίπ</a:t>
            </a:r>
            <a:r>
              <a:rPr lang="en-US" sz="1700" dirty="0">
                <a:latin typeface="Calibri" pitchFamily="34" charset="0"/>
              </a:rPr>
              <a:t>.</a:t>
            </a:r>
            <a:endParaRPr lang="el-GR" sz="1700" dirty="0">
              <a:latin typeface="Calibri" pitchFamily="34" charset="0"/>
            </a:endParaRPr>
          </a:p>
          <a:p>
            <a:pPr lvl="1"/>
            <a:r>
              <a:rPr lang="el-GR" sz="1700" dirty="0">
                <a:latin typeface="Calibri" pitchFamily="34" charset="0"/>
              </a:rPr>
              <a:t>Οι γεωγραφικές ενδείξεις και ονομασίες προέλευσης.</a:t>
            </a:r>
          </a:p>
          <a:p>
            <a:pPr lvl="1"/>
            <a:r>
              <a:rPr lang="el-GR" sz="1700" dirty="0">
                <a:latin typeface="Calibri" pitchFamily="34" charset="0"/>
              </a:rPr>
              <a:t>Η πνευματική ιδιοκτησία και τα συγγενικά δικαιώματα</a:t>
            </a:r>
            <a:endParaRPr lang="el-GR" sz="2000" dirty="0"/>
          </a:p>
        </p:txBody>
      </p:sp>
      <p:sp>
        <p:nvSpPr>
          <p:cNvPr id="2" name="Right Brace 1"/>
          <p:cNvSpPr/>
          <p:nvPr/>
        </p:nvSpPr>
        <p:spPr>
          <a:xfrm>
            <a:off x="6096000" y="3047999"/>
            <a:ext cx="228600" cy="184716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 name="TextBox 2"/>
          <p:cNvSpPr txBox="1"/>
          <p:nvPr/>
        </p:nvSpPr>
        <p:spPr>
          <a:xfrm>
            <a:off x="6405880" y="3611880"/>
            <a:ext cx="2209800" cy="369332"/>
          </a:xfrm>
          <a:prstGeom prst="rect">
            <a:avLst/>
          </a:prstGeom>
          <a:noFill/>
        </p:spPr>
        <p:txBody>
          <a:bodyPr wrap="square" rtlCol="0">
            <a:spAutoFit/>
          </a:bodyPr>
          <a:lstStyle/>
          <a:p>
            <a:r>
              <a:rPr lang="en-US" dirty="0">
                <a:solidFill>
                  <a:srgbClr val="C00000"/>
                </a:solidFill>
                <a:latin typeface="Calibri" pitchFamily="34" charset="0"/>
              </a:rPr>
              <a:t>Industrial property</a:t>
            </a:r>
            <a:endParaRPr lang="el-GR" dirty="0">
              <a:solidFill>
                <a:srgbClr val="C00000"/>
              </a:solidFill>
              <a:latin typeface="Calibri" pitchFamily="34" charset="0"/>
            </a:endParaRPr>
          </a:p>
        </p:txBody>
      </p:sp>
      <p:sp>
        <p:nvSpPr>
          <p:cNvPr id="8" name="Right Brace 7"/>
          <p:cNvSpPr/>
          <p:nvPr/>
        </p:nvSpPr>
        <p:spPr>
          <a:xfrm>
            <a:off x="6299200" y="5027831"/>
            <a:ext cx="152400" cy="381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9" name="TextBox 8"/>
          <p:cNvSpPr txBox="1"/>
          <p:nvPr/>
        </p:nvSpPr>
        <p:spPr>
          <a:xfrm>
            <a:off x="6405880" y="4895165"/>
            <a:ext cx="2225040" cy="646331"/>
          </a:xfrm>
          <a:prstGeom prst="rect">
            <a:avLst/>
          </a:prstGeom>
          <a:noFill/>
        </p:spPr>
        <p:txBody>
          <a:bodyPr wrap="square" rtlCol="0">
            <a:spAutoFit/>
          </a:bodyPr>
          <a:lstStyle/>
          <a:p>
            <a:pPr lvl="1"/>
            <a:r>
              <a:rPr lang="en-US" dirty="0">
                <a:solidFill>
                  <a:srgbClr val="C00000"/>
                </a:solidFill>
              </a:rPr>
              <a:t>Copyright and related rights</a:t>
            </a:r>
            <a:endParaRPr lang="el-GR" sz="2000" dirty="0"/>
          </a:p>
        </p:txBody>
      </p:sp>
      <p:sp>
        <p:nvSpPr>
          <p:cNvPr id="5" name="Θέση ημερομηνίας 4">
            <a:extLst>
              <a:ext uri="{FF2B5EF4-FFF2-40B4-BE49-F238E27FC236}">
                <a16:creationId xmlns:a16="http://schemas.microsoft.com/office/drawing/2014/main" id="{C9615B62-5887-FC8D-0222-AAF03C2B95BD}"/>
              </a:ext>
            </a:extLst>
          </p:cNvPr>
          <p:cNvSpPr>
            <a:spLocks noGrp="1"/>
          </p:cNvSpPr>
          <p:nvPr>
            <p:ph type="dt" sz="half" idx="10"/>
          </p:nvPr>
        </p:nvSpPr>
        <p:spPr/>
        <p:txBody>
          <a:bodyPr/>
          <a:lstStyle/>
          <a:p>
            <a:r>
              <a:rPr lang="el-GR"/>
              <a:t>ΠΑΠΕΛ 2025</a:t>
            </a:r>
            <a:endParaRPr lang="en-US"/>
          </a:p>
        </p:txBody>
      </p:sp>
      <p:sp>
        <p:nvSpPr>
          <p:cNvPr id="10" name="9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1965631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el 1"/>
          <p:cNvSpPr>
            <a:spLocks noGrp="1"/>
          </p:cNvSpPr>
          <p:nvPr>
            <p:ph type="title"/>
          </p:nvPr>
        </p:nvSpPr>
        <p:spPr/>
        <p:txBody>
          <a:bodyPr>
            <a:normAutofit/>
          </a:bodyPr>
          <a:lstStyle/>
          <a:p>
            <a:r>
              <a:rPr lang="en-US" altLang="en-US" sz="2800" dirty="0"/>
              <a:t>… but some basic knowledge is needed!</a:t>
            </a:r>
          </a:p>
        </p:txBody>
      </p:sp>
      <p:sp>
        <p:nvSpPr>
          <p:cNvPr id="93186" name="Inhaltsplatzhalter 2"/>
          <p:cNvSpPr>
            <a:spLocks noGrp="1"/>
          </p:cNvSpPr>
          <p:nvPr>
            <p:ph sz="quarter" idx="1"/>
          </p:nvPr>
        </p:nvSpPr>
        <p:spPr>
          <a:xfrm>
            <a:off x="755650" y="1528762"/>
            <a:ext cx="7678738" cy="588963"/>
          </a:xfrm>
        </p:spPr>
        <p:txBody>
          <a:bodyPr/>
          <a:lstStyle/>
          <a:p>
            <a:pPr marL="269875" indent="-269875">
              <a:buFontTx/>
              <a:buNone/>
            </a:pPr>
            <a:r>
              <a:rPr lang="en-US" altLang="en-US" sz="1800" dirty="0"/>
              <a:t>Beware of "naïve" keyword searches such as ...</a:t>
            </a:r>
          </a:p>
        </p:txBody>
      </p:sp>
      <p:sp>
        <p:nvSpPr>
          <p:cNvPr id="6" name="Rechteck 5"/>
          <p:cNvSpPr>
            <a:spLocks noChangeArrowheads="1"/>
          </p:cNvSpPr>
          <p:nvPr/>
        </p:nvSpPr>
        <p:spPr bwMode="auto">
          <a:xfrm>
            <a:off x="755650" y="3429000"/>
            <a:ext cx="28019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GB" altLang="en-US" b="1">
                <a:solidFill>
                  <a:schemeClr val="accent1"/>
                </a:solidFill>
              </a:rPr>
              <a:t>"Energy storing means"</a:t>
            </a:r>
          </a:p>
        </p:txBody>
      </p:sp>
      <p:pic>
        <p:nvPicPr>
          <p:cNvPr id="9318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538" y="2079625"/>
            <a:ext cx="317658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Rechteck 8"/>
          <p:cNvSpPr>
            <a:spLocks noChangeArrowheads="1"/>
          </p:cNvSpPr>
          <p:nvPr/>
        </p:nvSpPr>
        <p:spPr bwMode="auto">
          <a:xfrm>
            <a:off x="1092200" y="222408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GB" altLang="en-US" b="1"/>
              <a:t>Spring</a:t>
            </a:r>
            <a:endParaRPr lang="en-US" altLang="en-US" b="1"/>
          </a:p>
        </p:txBody>
      </p:sp>
      <p:cxnSp>
        <p:nvCxnSpPr>
          <p:cNvPr id="10" name="Gerade Verbindung 9"/>
          <p:cNvCxnSpPr/>
          <p:nvPr/>
        </p:nvCxnSpPr>
        <p:spPr>
          <a:xfrm flipV="1">
            <a:off x="900113" y="2235200"/>
            <a:ext cx="1350962" cy="4016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863600" y="2235200"/>
            <a:ext cx="1350963" cy="36512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30</a:t>
            </a:fld>
            <a:endParaRPr lang="en-US" dirty="0"/>
          </a:p>
        </p:txBody>
      </p:sp>
      <p:sp>
        <p:nvSpPr>
          <p:cNvPr id="4" name="Θέση ημερομηνίας 3">
            <a:extLst>
              <a:ext uri="{FF2B5EF4-FFF2-40B4-BE49-F238E27FC236}">
                <a16:creationId xmlns:a16="http://schemas.microsoft.com/office/drawing/2014/main" id="{ECE1FB30-D028-B5B6-1D82-CB2439D20C8F}"/>
              </a:ext>
            </a:extLst>
          </p:cNvPr>
          <p:cNvSpPr>
            <a:spLocks noGrp="1"/>
          </p:cNvSpPr>
          <p:nvPr>
            <p:ph type="dt" sz="half" idx="10"/>
          </p:nvPr>
        </p:nvSpPr>
        <p:spPr/>
        <p:txBody>
          <a:bodyPr/>
          <a:lstStyle/>
          <a:p>
            <a:r>
              <a:rPr lang="el-GR"/>
              <a:t>ΠΑΠΕΛ 2025</a:t>
            </a:r>
            <a:endParaRPr lang="en-US"/>
          </a:p>
        </p:txBody>
      </p:sp>
      <p:sp>
        <p:nvSpPr>
          <p:cNvPr id="12" name="11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101566891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8"/>
          <p:cNvSpPr>
            <a:spLocks noChangeArrowheads="1"/>
          </p:cNvSpPr>
          <p:nvPr/>
        </p:nvSpPr>
        <p:spPr bwMode="auto">
          <a:xfrm>
            <a:off x="755650" y="3435350"/>
            <a:ext cx="4000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altLang="en-US" b="1">
                <a:solidFill>
                  <a:schemeClr val="accent1"/>
                </a:solidFill>
              </a:rPr>
              <a:t>"Spherical object with floppy filaments"</a:t>
            </a:r>
          </a:p>
        </p:txBody>
      </p:sp>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2627" t="53410" r="49596" b="24159"/>
          <a:stretch>
            <a:fillRect/>
          </a:stretch>
        </p:blipFill>
        <p:spPr bwMode="auto">
          <a:xfrm>
            <a:off x="4500563" y="1676400"/>
            <a:ext cx="4125912"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Rechteck 7"/>
          <p:cNvSpPr>
            <a:spLocks noChangeArrowheads="1"/>
          </p:cNvSpPr>
          <p:nvPr/>
        </p:nvSpPr>
        <p:spPr bwMode="auto">
          <a:xfrm>
            <a:off x="1008063" y="2214563"/>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GB" altLang="en-US" b="1"/>
              <a:t>Toy ball</a:t>
            </a:r>
            <a:endParaRPr lang="en-US" altLang="en-US" b="1"/>
          </a:p>
        </p:txBody>
      </p:sp>
      <p:cxnSp>
        <p:nvCxnSpPr>
          <p:cNvPr id="9" name="Gerade Verbindung 8"/>
          <p:cNvCxnSpPr/>
          <p:nvPr/>
        </p:nvCxnSpPr>
        <p:spPr>
          <a:xfrm flipV="1">
            <a:off x="900113" y="2198688"/>
            <a:ext cx="1350962" cy="4016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863600" y="2198688"/>
            <a:ext cx="1350963" cy="36512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7286" name="Textfeld 7"/>
          <p:cNvSpPr txBox="1">
            <a:spLocks noChangeArrowheads="1"/>
          </p:cNvSpPr>
          <p:nvPr/>
        </p:nvSpPr>
        <p:spPr bwMode="auto">
          <a:xfrm>
            <a:off x="511175" y="685800"/>
            <a:ext cx="815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sz="2000" dirty="0"/>
              <a:t>Sometimes, the applicant simply doesn't want his patent to be found …</a:t>
            </a:r>
          </a:p>
        </p:txBody>
      </p: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31</a:t>
            </a:fld>
            <a:endParaRPr lang="en-US" dirty="0"/>
          </a:p>
        </p:txBody>
      </p:sp>
      <p:sp>
        <p:nvSpPr>
          <p:cNvPr id="4" name="Θέση ημερομηνίας 3">
            <a:extLst>
              <a:ext uri="{FF2B5EF4-FFF2-40B4-BE49-F238E27FC236}">
                <a16:creationId xmlns:a16="http://schemas.microsoft.com/office/drawing/2014/main" id="{01AD7E22-C737-73F8-7F49-A0E193273459}"/>
              </a:ext>
            </a:extLst>
          </p:cNvPr>
          <p:cNvSpPr>
            <a:spLocks noGrp="1"/>
          </p:cNvSpPr>
          <p:nvPr>
            <p:ph type="dt" sz="half" idx="10"/>
          </p:nvPr>
        </p:nvSpPr>
        <p:spPr/>
        <p:txBody>
          <a:bodyPr/>
          <a:lstStyle/>
          <a:p>
            <a:r>
              <a:rPr lang="el-GR"/>
              <a:t>ΠΑΠΕΛ 2025</a:t>
            </a:r>
            <a:endParaRPr lang="en-US"/>
          </a:p>
        </p:txBody>
      </p:sp>
      <p:sp>
        <p:nvSpPr>
          <p:cNvPr id="11" name="10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55779258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6527" t="3059" r="10654"/>
          <a:stretch>
            <a:fillRect/>
          </a:stretch>
        </p:blipFill>
        <p:spPr bwMode="auto">
          <a:xfrm>
            <a:off x="4535488" y="2176463"/>
            <a:ext cx="366236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hteck 16"/>
          <p:cNvSpPr>
            <a:spLocks noChangeArrowheads="1"/>
          </p:cNvSpPr>
          <p:nvPr/>
        </p:nvSpPr>
        <p:spPr bwMode="auto">
          <a:xfrm>
            <a:off x="755650" y="3429000"/>
            <a:ext cx="23828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GB" altLang="en-US" b="1">
                <a:solidFill>
                  <a:schemeClr val="accent1"/>
                </a:solidFill>
              </a:rPr>
              <a:t>"A plurality of balls"</a:t>
            </a:r>
            <a:endParaRPr lang="en-US" altLang="en-US">
              <a:solidFill>
                <a:schemeClr val="accent1"/>
              </a:solidFill>
            </a:endParaRPr>
          </a:p>
        </p:txBody>
      </p:sp>
      <p:sp>
        <p:nvSpPr>
          <p:cNvPr id="99331" name="Textfeld 7"/>
          <p:cNvSpPr txBox="1">
            <a:spLocks noChangeArrowheads="1"/>
          </p:cNvSpPr>
          <p:nvPr/>
        </p:nvSpPr>
        <p:spPr bwMode="auto">
          <a:xfrm>
            <a:off x="609600" y="533400"/>
            <a:ext cx="815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sz="2000" dirty="0"/>
              <a:t>Sometimes, the applicant simply doesn't want his patent to be found …</a:t>
            </a:r>
          </a:p>
        </p:txBody>
      </p:sp>
      <p:sp>
        <p:nvSpPr>
          <p:cNvPr id="99332" name="Rechteck 7"/>
          <p:cNvSpPr>
            <a:spLocks noChangeArrowheads="1"/>
          </p:cNvSpPr>
          <p:nvPr/>
        </p:nvSpPr>
        <p:spPr bwMode="auto">
          <a:xfrm>
            <a:off x="885825" y="2228850"/>
            <a:ext cx="1492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GB" altLang="en-US" b="1"/>
              <a:t>Ball bearing</a:t>
            </a:r>
            <a:endParaRPr lang="en-US" altLang="en-US" b="1"/>
          </a:p>
        </p:txBody>
      </p:sp>
      <p:cxnSp>
        <p:nvCxnSpPr>
          <p:cNvPr id="9" name="Gerade Verbindung 8"/>
          <p:cNvCxnSpPr/>
          <p:nvPr/>
        </p:nvCxnSpPr>
        <p:spPr>
          <a:xfrm flipV="1">
            <a:off x="881063" y="2235200"/>
            <a:ext cx="1350962" cy="4016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844550" y="2235200"/>
            <a:ext cx="1350963" cy="36512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32</a:t>
            </a:fld>
            <a:endParaRPr lang="en-US" dirty="0"/>
          </a:p>
        </p:txBody>
      </p:sp>
      <p:sp>
        <p:nvSpPr>
          <p:cNvPr id="4" name="Θέση ημερομηνίας 3">
            <a:extLst>
              <a:ext uri="{FF2B5EF4-FFF2-40B4-BE49-F238E27FC236}">
                <a16:creationId xmlns:a16="http://schemas.microsoft.com/office/drawing/2014/main" id="{80448C58-09C8-7054-27C5-F5D579B738A1}"/>
              </a:ext>
            </a:extLst>
          </p:cNvPr>
          <p:cNvSpPr>
            <a:spLocks noGrp="1"/>
          </p:cNvSpPr>
          <p:nvPr>
            <p:ph type="dt" sz="half" idx="10"/>
          </p:nvPr>
        </p:nvSpPr>
        <p:spPr/>
        <p:txBody>
          <a:bodyPr/>
          <a:lstStyle/>
          <a:p>
            <a:r>
              <a:rPr lang="el-GR"/>
              <a:t>ΠΑΠΕΛ 2025</a:t>
            </a:r>
            <a:endParaRPr lang="en-US"/>
          </a:p>
        </p:txBody>
      </p:sp>
      <p:sp>
        <p:nvSpPr>
          <p:cNvPr id="11" name="10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116321299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el 1"/>
          <p:cNvSpPr>
            <a:spLocks noGrp="1"/>
          </p:cNvSpPr>
          <p:nvPr>
            <p:ph type="title"/>
          </p:nvPr>
        </p:nvSpPr>
        <p:spPr/>
        <p:txBody>
          <a:bodyPr>
            <a:normAutofit/>
          </a:bodyPr>
          <a:lstStyle/>
          <a:p>
            <a:r>
              <a:rPr lang="en-US" altLang="en-US" sz="2800" dirty="0"/>
              <a:t>Find out how to search for patents!</a:t>
            </a:r>
          </a:p>
        </p:txBody>
      </p:sp>
      <p:pic>
        <p:nvPicPr>
          <p:cNvPr id="1013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967" t="20436" b="17905"/>
          <a:stretch>
            <a:fillRect/>
          </a:stretch>
        </p:blipFill>
        <p:spPr bwMode="auto">
          <a:xfrm>
            <a:off x="863600" y="1125538"/>
            <a:ext cx="7470775"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hteck 5"/>
          <p:cNvSpPr>
            <a:spLocks noChangeArrowheads="1"/>
          </p:cNvSpPr>
          <p:nvPr/>
        </p:nvSpPr>
        <p:spPr bwMode="auto">
          <a:xfrm>
            <a:off x="755650" y="5048250"/>
            <a:ext cx="286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b="1" i="1">
                <a:solidFill>
                  <a:schemeClr val="accent1"/>
                </a:solidFill>
              </a:rPr>
              <a:t>www.epo.org/wbt/pi-tour</a:t>
            </a:r>
          </a:p>
        </p:txBody>
      </p:sp>
      <p:sp>
        <p:nvSpPr>
          <p:cNvPr id="101380" name="Rechteck 6"/>
          <p:cNvSpPr>
            <a:spLocks noChangeArrowheads="1"/>
          </p:cNvSpPr>
          <p:nvPr/>
        </p:nvSpPr>
        <p:spPr bwMode="auto">
          <a:xfrm>
            <a:off x="755650" y="5481638"/>
            <a:ext cx="76676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nSpc>
                <a:spcPct val="90000"/>
              </a:lnSpc>
            </a:pPr>
            <a:r>
              <a:rPr lang="en-GB" altLang="en-US" b="1" i="1">
                <a:solidFill>
                  <a:schemeClr val="accent1"/>
                </a:solidFill>
              </a:rPr>
              <a:t>www.epo.org/patents/learning/e-learning.html</a:t>
            </a:r>
          </a:p>
        </p:txBody>
      </p: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33</a:t>
            </a:fld>
            <a:endParaRPr lang="en-US" dirty="0"/>
          </a:p>
        </p:txBody>
      </p:sp>
      <p:sp>
        <p:nvSpPr>
          <p:cNvPr id="4" name="Θέση ημερομηνίας 3">
            <a:extLst>
              <a:ext uri="{FF2B5EF4-FFF2-40B4-BE49-F238E27FC236}">
                <a16:creationId xmlns:a16="http://schemas.microsoft.com/office/drawing/2014/main" id="{50651736-3590-4DD3-C92C-831F7DFA9A16}"/>
              </a:ext>
            </a:extLst>
          </p:cNvPr>
          <p:cNvSpPr>
            <a:spLocks noGrp="1"/>
          </p:cNvSpPr>
          <p:nvPr>
            <p:ph type="dt" sz="half" idx="10"/>
          </p:nvPr>
        </p:nvSpPr>
        <p:spPr/>
        <p:txBody>
          <a:bodyPr/>
          <a:lstStyle/>
          <a:p>
            <a:r>
              <a:rPr lang="el-GR"/>
              <a:t>ΠΑΠΕΛ 2025</a:t>
            </a:r>
            <a:endParaRPr lang="en-US"/>
          </a:p>
        </p:txBody>
      </p:sp>
      <p:sp>
        <p:nvSpPr>
          <p:cNvPr id="8" name="7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115825447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t>Βιβλιογραφία</a:t>
            </a:r>
            <a:endParaRPr lang="en-US" sz="2800" dirty="0"/>
          </a:p>
        </p:txBody>
      </p:sp>
      <p:sp>
        <p:nvSpPr>
          <p:cNvPr id="4" name="Slide Number Placeholder 3"/>
          <p:cNvSpPr>
            <a:spLocks noGrp="1"/>
          </p:cNvSpPr>
          <p:nvPr>
            <p:ph type="sldNum" sz="quarter" idx="12"/>
          </p:nvPr>
        </p:nvSpPr>
        <p:spPr/>
        <p:txBody>
          <a:bodyPr>
            <a:normAutofit fontScale="85000" lnSpcReduction="20000"/>
          </a:bodyPr>
          <a:lstStyle/>
          <a:p>
            <a:fld id="{FC648D56-8A3C-49F0-8C13-F4221E849AB4}" type="slidenum">
              <a:rPr lang="en-US" smtClean="0"/>
              <a:pPr/>
              <a:t>34</a:t>
            </a:fld>
            <a:endParaRPr lang="en-US" dirty="0"/>
          </a:p>
        </p:txBody>
      </p:sp>
      <p:sp>
        <p:nvSpPr>
          <p:cNvPr id="5" name="Content Placeholder 4"/>
          <p:cNvSpPr>
            <a:spLocks noGrp="1"/>
          </p:cNvSpPr>
          <p:nvPr>
            <p:ph sz="quarter" idx="1"/>
          </p:nvPr>
        </p:nvSpPr>
        <p:spPr/>
        <p:txBody>
          <a:bodyPr>
            <a:normAutofit fontScale="92500" lnSpcReduction="20000"/>
          </a:bodyPr>
          <a:lstStyle/>
          <a:p>
            <a:r>
              <a:rPr lang="en-US" sz="2000" dirty="0"/>
              <a:t>EPO/OHIM</a:t>
            </a:r>
            <a:r>
              <a:rPr lang="el-GR" sz="2000" dirty="0"/>
              <a:t>, </a:t>
            </a:r>
            <a:r>
              <a:rPr lang="en-US" sz="2000" dirty="0"/>
              <a:t>Intellectual Property Teaching Kit</a:t>
            </a:r>
            <a:r>
              <a:rPr lang="el-GR" sz="2000" dirty="0"/>
              <a:t>.</a:t>
            </a:r>
          </a:p>
          <a:p>
            <a:r>
              <a:rPr lang="el-GR" sz="2000" dirty="0"/>
              <a:t>Οργανισμός Βιομηχανικής Ιδιοκτησίας, 2016, «Το εγχειρίδιο της διανοητικής ιδιοκτησίας.</a:t>
            </a:r>
          </a:p>
          <a:p>
            <a:r>
              <a:rPr lang="el-GR" sz="2000" dirty="0" err="1"/>
              <a:t>Σαμουηλίδης</a:t>
            </a:r>
            <a:r>
              <a:rPr lang="el-GR" sz="2000" dirty="0"/>
              <a:t> Μ., 2014, «Δικαιώματα Διανοητικής Ιδιοκτησίας και Εκμετάλλευση Ερευνητικών Αποτελεσμάτων», έκδοση Μονάδας Καινοτομίας και Επιχειρηματικότητας </a:t>
            </a:r>
            <a:r>
              <a:rPr lang="en-US" sz="2000" dirty="0"/>
              <a:t>http://mkentua.gr/wp-content/uploads/%CE%94%CE%B9%CE%BA%CE%B1%CE%B9%CF%8E%CE%BC%CE%B1%CF%84%CE%B1-%CE%94%CE%B9%CE%B1%CE%BD%CE%BF%CE%B7%CF%84%CE%B9%CE%BA%CE%AE%CF%82-%CE%99%CE%B4%CE%B9%CE%BF%CE%BA%CF%84%CE%B7%CF%83%CE%AF%CE%B1%CF%82_%CE%A3%CE%B1%CE%BC%CE%BF%CF%85%CE%B7%CE%BB%CE%AF%CE%B4%CE%B7%CF%82.pdf</a:t>
            </a:r>
            <a:endParaRPr lang="el-GR" sz="2000" dirty="0"/>
          </a:p>
          <a:p>
            <a:r>
              <a:rPr lang="el-GR" sz="2000" dirty="0"/>
              <a:t>Χρήσιμα </a:t>
            </a:r>
            <a:r>
              <a:rPr lang="en-US" sz="2000" dirty="0"/>
              <a:t>links</a:t>
            </a:r>
          </a:p>
          <a:p>
            <a:pPr marL="0" indent="0">
              <a:buNone/>
            </a:pPr>
            <a:r>
              <a:rPr lang="en-US" sz="2000" dirty="0">
                <a:hlinkClick r:id="rId3"/>
              </a:rPr>
              <a:t>www.wipo.int</a:t>
            </a:r>
            <a:endParaRPr lang="en-US" sz="2000" dirty="0"/>
          </a:p>
          <a:p>
            <a:pPr marL="0" indent="0">
              <a:buNone/>
            </a:pPr>
            <a:r>
              <a:rPr lang="en-US" sz="2000" dirty="0">
                <a:hlinkClick r:id="rId4"/>
              </a:rPr>
              <a:t>https://www.obi.gr/obi/</a:t>
            </a:r>
            <a:endParaRPr lang="el-GR" sz="2000" dirty="0"/>
          </a:p>
          <a:p>
            <a:pPr marL="0" indent="0">
              <a:buNone/>
            </a:pPr>
            <a:endParaRPr lang="en-US" sz="2000" dirty="0"/>
          </a:p>
        </p:txBody>
      </p:sp>
      <p:sp>
        <p:nvSpPr>
          <p:cNvPr id="3" name="Θέση ημερομηνίας 2">
            <a:extLst>
              <a:ext uri="{FF2B5EF4-FFF2-40B4-BE49-F238E27FC236}">
                <a16:creationId xmlns:a16="http://schemas.microsoft.com/office/drawing/2014/main" id="{F5EBABB0-F5F0-2312-E22C-92E06C782F50}"/>
              </a:ext>
            </a:extLst>
          </p:cNvPr>
          <p:cNvSpPr>
            <a:spLocks noGrp="1"/>
          </p:cNvSpPr>
          <p:nvPr>
            <p:ph type="dt" sz="half" idx="10"/>
          </p:nvPr>
        </p:nvSpPr>
        <p:spPr/>
        <p:txBody>
          <a:bodyPr/>
          <a:lstStyle/>
          <a:p>
            <a:r>
              <a:rPr lang="el-GR"/>
              <a:t>ΠΑΠΕΛ 2025</a:t>
            </a:r>
            <a:endParaRPr lang="en-US"/>
          </a:p>
        </p:txBody>
      </p:sp>
      <p:sp>
        <p:nvSpPr>
          <p:cNvPr id="6" name="5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2048335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p:txBody>
          <a:bodyPr>
            <a:normAutofit/>
          </a:bodyPr>
          <a:lstStyle/>
          <a:p>
            <a:r>
              <a:rPr lang="en-US" altLang="en-US" sz="2800" dirty="0"/>
              <a:t>Overview of intellectual property</a:t>
            </a:r>
          </a:p>
        </p:txBody>
      </p:sp>
      <p:sp>
        <p:nvSpPr>
          <p:cNvPr id="17410" name="Textfeld 6"/>
          <p:cNvSpPr txBox="1">
            <a:spLocks noChangeArrowheads="1"/>
          </p:cNvSpPr>
          <p:nvPr/>
        </p:nvSpPr>
        <p:spPr bwMode="auto">
          <a:xfrm>
            <a:off x="955040" y="1383507"/>
            <a:ext cx="1374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US" altLang="en-US" b="1" dirty="0">
                <a:solidFill>
                  <a:srgbClr val="C0362B"/>
                </a:solidFill>
              </a:rPr>
              <a:t>Legal right</a:t>
            </a:r>
          </a:p>
        </p:txBody>
      </p:sp>
      <p:sp>
        <p:nvSpPr>
          <p:cNvPr id="17411" name="Textfeld 7"/>
          <p:cNvSpPr txBox="1">
            <a:spLocks noChangeArrowheads="1"/>
          </p:cNvSpPr>
          <p:nvPr/>
        </p:nvSpPr>
        <p:spPr bwMode="auto">
          <a:xfrm>
            <a:off x="3187700" y="1383507"/>
            <a:ext cx="125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US" altLang="en-US" b="1" dirty="0">
                <a:solidFill>
                  <a:srgbClr val="C0362B"/>
                </a:solidFill>
              </a:rPr>
              <a:t>What for?</a:t>
            </a:r>
          </a:p>
        </p:txBody>
      </p:sp>
      <p:sp>
        <p:nvSpPr>
          <p:cNvPr id="17412" name="Textfeld 8"/>
          <p:cNvSpPr txBox="1">
            <a:spLocks noChangeArrowheads="1"/>
          </p:cNvSpPr>
          <p:nvPr/>
        </p:nvSpPr>
        <p:spPr bwMode="auto">
          <a:xfrm>
            <a:off x="5815013" y="1383507"/>
            <a:ext cx="806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US" altLang="en-US" b="1" dirty="0">
                <a:solidFill>
                  <a:srgbClr val="C0362B"/>
                </a:solidFill>
              </a:rPr>
              <a:t>How?</a:t>
            </a:r>
          </a:p>
        </p:txBody>
      </p:sp>
      <p:sp>
        <p:nvSpPr>
          <p:cNvPr id="10" name="Rechteck 9"/>
          <p:cNvSpPr/>
          <p:nvPr/>
        </p:nvSpPr>
        <p:spPr>
          <a:xfrm>
            <a:off x="863600" y="2655888"/>
            <a:ext cx="1600200" cy="7667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Copyright</a:t>
            </a:r>
          </a:p>
        </p:txBody>
      </p:sp>
      <p:sp>
        <p:nvSpPr>
          <p:cNvPr id="11" name="Rechteck 10"/>
          <p:cNvSpPr/>
          <p:nvPr/>
        </p:nvSpPr>
        <p:spPr>
          <a:xfrm>
            <a:off x="2573338" y="2655888"/>
            <a:ext cx="2592387" cy="7667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Original creative or artistic forms</a:t>
            </a:r>
          </a:p>
        </p:txBody>
      </p:sp>
      <p:sp>
        <p:nvSpPr>
          <p:cNvPr id="14" name="Rechteck 13"/>
          <p:cNvSpPr/>
          <p:nvPr/>
        </p:nvSpPr>
        <p:spPr>
          <a:xfrm>
            <a:off x="863600" y="3568700"/>
            <a:ext cx="1600200"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altLang="en-US">
                <a:solidFill>
                  <a:srgbClr val="FFFFFF"/>
                </a:solidFill>
              </a:rPr>
              <a:t>Trade marks</a:t>
            </a:r>
          </a:p>
        </p:txBody>
      </p:sp>
      <p:sp>
        <p:nvSpPr>
          <p:cNvPr id="15" name="Rechteck 14"/>
          <p:cNvSpPr/>
          <p:nvPr/>
        </p:nvSpPr>
        <p:spPr>
          <a:xfrm>
            <a:off x="2573338" y="3568700"/>
            <a:ext cx="2592387"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Distinctive identification of  products or services</a:t>
            </a:r>
          </a:p>
        </p:txBody>
      </p:sp>
      <p:sp>
        <p:nvSpPr>
          <p:cNvPr id="16" name="Rechteck 15"/>
          <p:cNvSpPr/>
          <p:nvPr/>
        </p:nvSpPr>
        <p:spPr>
          <a:xfrm>
            <a:off x="5275263" y="3568700"/>
            <a:ext cx="2117725"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Use and/or</a:t>
            </a:r>
          </a:p>
          <a:p>
            <a:pPr algn="ctr" fontAlgn="base">
              <a:spcBef>
                <a:spcPct val="0"/>
              </a:spcBef>
              <a:spcAft>
                <a:spcPct val="0"/>
              </a:spcAft>
              <a:defRPr/>
            </a:pPr>
            <a:r>
              <a:rPr lang="en-US" dirty="0">
                <a:solidFill>
                  <a:srgbClr val="FFFFFF"/>
                </a:solidFill>
              </a:rPr>
              <a:t>registration</a:t>
            </a:r>
          </a:p>
        </p:txBody>
      </p:sp>
      <p:sp>
        <p:nvSpPr>
          <p:cNvPr id="17" name="Rechteck 16"/>
          <p:cNvSpPr/>
          <p:nvPr/>
        </p:nvSpPr>
        <p:spPr>
          <a:xfrm>
            <a:off x="863600" y="4481513"/>
            <a:ext cx="1600200" cy="7667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altLang="en-US">
                <a:solidFill>
                  <a:srgbClr val="FFFFFF"/>
                </a:solidFill>
              </a:rPr>
              <a:t>Registered designs</a:t>
            </a:r>
          </a:p>
        </p:txBody>
      </p:sp>
      <p:sp>
        <p:nvSpPr>
          <p:cNvPr id="19" name="Rechteck 18"/>
          <p:cNvSpPr/>
          <p:nvPr/>
        </p:nvSpPr>
        <p:spPr>
          <a:xfrm>
            <a:off x="5275263" y="4481513"/>
            <a:ext cx="2117725" cy="7667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Registration*</a:t>
            </a:r>
          </a:p>
        </p:txBody>
      </p:sp>
      <p:sp>
        <p:nvSpPr>
          <p:cNvPr id="4" name="Rechteck 3"/>
          <p:cNvSpPr>
            <a:spLocks noChangeArrowheads="1"/>
          </p:cNvSpPr>
          <p:nvPr/>
        </p:nvSpPr>
        <p:spPr bwMode="auto">
          <a:xfrm>
            <a:off x="863600" y="1754188"/>
            <a:ext cx="1600200" cy="766762"/>
          </a:xfrm>
          <a:prstGeom prst="rect">
            <a:avLst/>
          </a:prstGeom>
          <a:solidFill>
            <a:schemeClr val="accent1"/>
          </a:solidFill>
          <a:ln w="25400" algn="ctr">
            <a:solidFill>
              <a:schemeClr val="accent1"/>
            </a:solidFill>
            <a:miter lim="800000"/>
            <a:headEnd/>
            <a:tailEnd/>
          </a:ln>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altLang="en-US">
                <a:solidFill>
                  <a:srgbClr val="FFFFFF"/>
                </a:solidFill>
              </a:rPr>
              <a:t>Patents</a:t>
            </a:r>
          </a:p>
        </p:txBody>
      </p:sp>
      <p:sp>
        <p:nvSpPr>
          <p:cNvPr id="5" name="Rechteck 4"/>
          <p:cNvSpPr>
            <a:spLocks noChangeArrowheads="1"/>
          </p:cNvSpPr>
          <p:nvPr/>
        </p:nvSpPr>
        <p:spPr bwMode="auto">
          <a:xfrm>
            <a:off x="2573338" y="1754188"/>
            <a:ext cx="2592387" cy="766762"/>
          </a:xfrm>
          <a:prstGeom prst="rect">
            <a:avLst/>
          </a:prstGeom>
          <a:solidFill>
            <a:schemeClr val="accent1"/>
          </a:solidFill>
          <a:ln w="25400" algn="ctr">
            <a:solidFill>
              <a:schemeClr val="accent1"/>
            </a:solidFill>
            <a:miter lim="800000"/>
            <a:headEnd/>
            <a:tailEnd/>
          </a:ln>
        </p:spPr>
        <p:txBody>
          <a:bodyPr anchor="ctr"/>
          <a:lstStyle/>
          <a:p>
            <a:pPr algn="ctr" fontAlgn="base">
              <a:spcBef>
                <a:spcPct val="0"/>
              </a:spcBef>
              <a:spcAft>
                <a:spcPct val="0"/>
              </a:spcAft>
              <a:defRPr/>
            </a:pPr>
            <a:r>
              <a:rPr lang="en-US" dirty="0">
                <a:solidFill>
                  <a:srgbClr val="FFFFFF"/>
                </a:solidFill>
                <a:cs typeface="Arial" charset="0"/>
              </a:rPr>
              <a:t>New inventions</a:t>
            </a:r>
          </a:p>
        </p:txBody>
      </p:sp>
      <p:sp>
        <p:nvSpPr>
          <p:cNvPr id="6" name="Rechteck 5"/>
          <p:cNvSpPr>
            <a:spLocks noChangeArrowheads="1"/>
          </p:cNvSpPr>
          <p:nvPr/>
        </p:nvSpPr>
        <p:spPr bwMode="auto">
          <a:xfrm>
            <a:off x="5275263" y="1754188"/>
            <a:ext cx="2117725" cy="766762"/>
          </a:xfrm>
          <a:prstGeom prst="rect">
            <a:avLst/>
          </a:prstGeom>
          <a:solidFill>
            <a:schemeClr val="accent1"/>
          </a:solidFill>
          <a:ln w="25400" algn="ctr">
            <a:solidFill>
              <a:schemeClr val="accent1"/>
            </a:solidFill>
            <a:miter lim="800000"/>
            <a:headEnd/>
            <a:tailEnd/>
          </a:ln>
        </p:spPr>
        <p:txBody>
          <a:bodyPr anchor="ctr"/>
          <a:lstStyle/>
          <a:p>
            <a:pPr algn="ctr" fontAlgn="base">
              <a:spcBef>
                <a:spcPct val="0"/>
              </a:spcBef>
              <a:spcAft>
                <a:spcPct val="0"/>
              </a:spcAft>
              <a:defRPr/>
            </a:pPr>
            <a:r>
              <a:rPr lang="en-US" dirty="0">
                <a:solidFill>
                  <a:srgbClr val="FFFFFF"/>
                </a:solidFill>
                <a:cs typeface="Arial" charset="0"/>
              </a:rPr>
              <a:t>Application and examination</a:t>
            </a:r>
          </a:p>
        </p:txBody>
      </p:sp>
      <p:pic>
        <p:nvPicPr>
          <p:cNvPr id="174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1600" y="1566863"/>
            <a:ext cx="1277938"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hteck 11"/>
          <p:cNvSpPr/>
          <p:nvPr/>
        </p:nvSpPr>
        <p:spPr>
          <a:xfrm>
            <a:off x="5275263" y="2655888"/>
            <a:ext cx="2117725" cy="7667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Exists automatically</a:t>
            </a:r>
          </a:p>
        </p:txBody>
      </p:sp>
      <p:pic>
        <p:nvPicPr>
          <p:cNvPr id="1536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5700" y="3681413"/>
            <a:ext cx="160337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Picture 25" descr="Coca Cola bott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7675" y="4400550"/>
            <a:ext cx="3302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26" descr="book"/>
          <p:cNvPicPr>
            <a:picLocks noChangeAspect="1" noChangeArrowheads="1"/>
          </p:cNvPicPr>
          <p:nvPr/>
        </p:nvPicPr>
        <p:blipFill>
          <a:blip r:embed="rId6" cstate="print">
            <a:extLst>
              <a:ext uri="{28A0092B-C50C-407E-A947-70E740481C1C}">
                <a14:useLocalDpi xmlns:a14="http://schemas.microsoft.com/office/drawing/2010/main" val="0"/>
              </a:ext>
            </a:extLst>
          </a:blip>
          <a:srcRect t="33672" b="14510"/>
          <a:stretch>
            <a:fillRect/>
          </a:stretch>
        </p:blipFill>
        <p:spPr bwMode="auto">
          <a:xfrm>
            <a:off x="7569200" y="2825750"/>
            <a:ext cx="1512888"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0" name="Rectangle 28"/>
          <p:cNvSpPr>
            <a:spLocks noChangeArrowheads="1"/>
          </p:cNvSpPr>
          <p:nvPr/>
        </p:nvSpPr>
        <p:spPr bwMode="auto">
          <a:xfrm>
            <a:off x="395288" y="5337175"/>
            <a:ext cx="447675" cy="1116013"/>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endParaRPr lang="en-US" altLang="en-US">
              <a:solidFill>
                <a:srgbClr val="4C575F"/>
              </a:solidFill>
            </a:endParaRPr>
          </a:p>
        </p:txBody>
      </p:sp>
      <p:pic>
        <p:nvPicPr>
          <p:cNvPr id="17431" name="Picture 29" descr="skd182667sdc"/>
          <p:cNvPicPr>
            <a:picLocks noChangeAspect="1" noChangeArrowheads="1"/>
          </p:cNvPicPr>
          <p:nvPr/>
        </p:nvPicPr>
        <p:blipFill>
          <a:blip r:embed="rId7" cstate="print">
            <a:extLst>
              <a:ext uri="{28A0092B-C50C-407E-A947-70E740481C1C}">
                <a14:useLocalDpi xmlns:a14="http://schemas.microsoft.com/office/drawing/2010/main" val="0"/>
              </a:ext>
            </a:extLst>
          </a:blip>
          <a:srcRect l="26945" t="30795" r="29865" b="50974"/>
          <a:stretch>
            <a:fillRect/>
          </a:stretch>
        </p:blipFill>
        <p:spPr bwMode="auto">
          <a:xfrm>
            <a:off x="7632700" y="5624513"/>
            <a:ext cx="12255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6"/>
          <p:cNvSpPr/>
          <p:nvPr/>
        </p:nvSpPr>
        <p:spPr>
          <a:xfrm>
            <a:off x="876300" y="5421313"/>
            <a:ext cx="1600200" cy="7667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altLang="en-US">
                <a:solidFill>
                  <a:srgbClr val="FFFFFF"/>
                </a:solidFill>
              </a:rPr>
              <a:t>Trade secrets</a:t>
            </a:r>
          </a:p>
        </p:txBody>
      </p:sp>
      <p:sp>
        <p:nvSpPr>
          <p:cNvPr id="18" name="Rechteck 17"/>
          <p:cNvSpPr/>
          <p:nvPr/>
        </p:nvSpPr>
        <p:spPr>
          <a:xfrm>
            <a:off x="2573338" y="4481513"/>
            <a:ext cx="2592387" cy="7667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External appearance</a:t>
            </a:r>
          </a:p>
        </p:txBody>
      </p:sp>
      <p:sp>
        <p:nvSpPr>
          <p:cNvPr id="3" name="Rechteck 17"/>
          <p:cNvSpPr/>
          <p:nvPr/>
        </p:nvSpPr>
        <p:spPr>
          <a:xfrm>
            <a:off x="2587625" y="5421313"/>
            <a:ext cx="2592388" cy="7667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altLang="en-US">
                <a:solidFill>
                  <a:srgbClr val="FFFFFF"/>
                </a:solidFill>
              </a:rPr>
              <a:t>Valuable information not known to the public</a:t>
            </a:r>
          </a:p>
        </p:txBody>
      </p:sp>
      <p:sp>
        <p:nvSpPr>
          <p:cNvPr id="7" name="Rechteck 18"/>
          <p:cNvSpPr/>
          <p:nvPr/>
        </p:nvSpPr>
        <p:spPr>
          <a:xfrm>
            <a:off x="5292725" y="5421313"/>
            <a:ext cx="2117725" cy="7667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altLang="en-US">
                <a:solidFill>
                  <a:srgbClr val="FFFFFF"/>
                </a:solidFill>
              </a:rPr>
              <a:t>Reasonable efforts to keep secret</a:t>
            </a:r>
          </a:p>
        </p:txBody>
      </p:sp>
      <p:sp>
        <p:nvSpPr>
          <p:cNvPr id="8" name="Slide Number Placeholder 7"/>
          <p:cNvSpPr>
            <a:spLocks noGrp="1"/>
          </p:cNvSpPr>
          <p:nvPr>
            <p:ph type="sldNum" sz="quarter" idx="12"/>
          </p:nvPr>
        </p:nvSpPr>
        <p:spPr/>
        <p:txBody>
          <a:bodyPr>
            <a:normAutofit fontScale="85000" lnSpcReduction="20000"/>
          </a:bodyPr>
          <a:lstStyle/>
          <a:p>
            <a:fld id="{FC648D56-8A3C-49F0-8C13-F4221E849AB4}" type="slidenum">
              <a:rPr lang="en-US" smtClean="0"/>
              <a:pPr/>
              <a:t>4</a:t>
            </a:fld>
            <a:endParaRPr lang="en-US" dirty="0"/>
          </a:p>
        </p:txBody>
      </p:sp>
      <p:sp>
        <p:nvSpPr>
          <p:cNvPr id="13" name="Θέση ημερομηνίας 12">
            <a:extLst>
              <a:ext uri="{FF2B5EF4-FFF2-40B4-BE49-F238E27FC236}">
                <a16:creationId xmlns:a16="http://schemas.microsoft.com/office/drawing/2014/main" id="{1E56561C-DB3D-5404-3BAF-BCC82158CEE9}"/>
              </a:ext>
            </a:extLst>
          </p:cNvPr>
          <p:cNvSpPr>
            <a:spLocks noGrp="1"/>
          </p:cNvSpPr>
          <p:nvPr>
            <p:ph type="dt" sz="half" idx="10"/>
          </p:nvPr>
        </p:nvSpPr>
        <p:spPr/>
        <p:txBody>
          <a:bodyPr/>
          <a:lstStyle/>
          <a:p>
            <a:r>
              <a:rPr lang="el-GR"/>
              <a:t>ΠΑΠΕΛ 2025</a:t>
            </a:r>
            <a:endParaRPr lang="en-US"/>
          </a:p>
        </p:txBody>
      </p:sp>
      <p:sp>
        <p:nvSpPr>
          <p:cNvPr id="29" name="28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34533781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2800" dirty="0"/>
              <a:t>Δίπλωμα ευρεσιτεχνίας</a:t>
            </a:r>
          </a:p>
        </p:txBody>
      </p:sp>
      <p:sp>
        <p:nvSpPr>
          <p:cNvPr id="4" name="Slide Number Placeholder 3"/>
          <p:cNvSpPr>
            <a:spLocks noGrp="1"/>
          </p:cNvSpPr>
          <p:nvPr>
            <p:ph type="sldNum" sz="quarter" idx="12"/>
          </p:nvPr>
        </p:nvSpPr>
        <p:spPr/>
        <p:txBody>
          <a:bodyPr>
            <a:normAutofit fontScale="85000" lnSpcReduction="20000"/>
          </a:bodyPr>
          <a:lstStyle/>
          <a:p>
            <a:fld id="{97B7AD53-C361-4171-BD92-278CD37F4831}" type="slidenum">
              <a:rPr lang="en-US" smtClean="0"/>
              <a:pPr/>
              <a:t>5</a:t>
            </a:fld>
            <a:endParaRPr lang="en-US"/>
          </a:p>
        </p:txBody>
      </p:sp>
      <p:sp>
        <p:nvSpPr>
          <p:cNvPr id="7" name="Content Placeholder 6"/>
          <p:cNvSpPr>
            <a:spLocks noGrp="1"/>
          </p:cNvSpPr>
          <p:nvPr>
            <p:ph sz="quarter" idx="1"/>
          </p:nvPr>
        </p:nvSpPr>
        <p:spPr/>
        <p:txBody>
          <a:bodyPr>
            <a:normAutofit/>
          </a:bodyPr>
          <a:lstStyle/>
          <a:p>
            <a:r>
              <a:rPr lang="el-GR" sz="2000" dirty="0"/>
              <a:t>Το Δίπλωμα Ευρεσιτεχνίας είναι ένας τίτλος που χορηγείται από αρμόδια αρχή και δίνει στον κάτοχό του  το αποκλειστικό δικαίωμα της παραγωγής και οικονομικής εκμετάλλευσης της εφεύρεσης στην οποία αναφέρεται. </a:t>
            </a:r>
          </a:p>
          <a:p>
            <a:r>
              <a:rPr lang="el-GR" sz="2000" dirty="0"/>
              <a:t>Το Δίπλωμα Ευρεσιτεχνίας ισχύει στο κράτος για το οποίο χορηγήθηκε, και εκτός από ελάχιστες εξαιρέσεις κάθε Δίπλωμα Ευρεσιτεχνίας ισχύει σε ένα κράτος. Επίσης το Δίπλωμα Ευρεσιτεχνίας έχει χρονική διάρκεια ισχύος 20 έτη από την ημερομηνία, που κατατέθηκε η αίτηση για τη χορήγησή του.</a:t>
            </a:r>
          </a:p>
          <a:p>
            <a:r>
              <a:rPr lang="el-GR" sz="2000" dirty="0"/>
              <a:t>Προϋποθέσεις:</a:t>
            </a:r>
          </a:p>
          <a:p>
            <a:pPr lvl="1"/>
            <a:r>
              <a:rPr lang="el-GR" sz="1700" dirty="0"/>
              <a:t>Πρωτοτυπία</a:t>
            </a:r>
          </a:p>
          <a:p>
            <a:pPr lvl="1"/>
            <a:r>
              <a:rPr lang="el-GR" sz="1700" dirty="0"/>
              <a:t>Προϊόν εφευρετικής δραστηριότητας</a:t>
            </a:r>
          </a:p>
          <a:p>
            <a:pPr lvl="1"/>
            <a:r>
              <a:rPr lang="el-GR" sz="1700" dirty="0"/>
              <a:t>Δυνατότητα εφαρμογής στο βιομηχανικό τομέα</a:t>
            </a:r>
          </a:p>
          <a:p>
            <a:endParaRPr lang="el-GR" sz="2000" dirty="0"/>
          </a:p>
        </p:txBody>
      </p:sp>
      <p:sp>
        <p:nvSpPr>
          <p:cNvPr id="2" name="Θέση ημερομηνίας 1">
            <a:extLst>
              <a:ext uri="{FF2B5EF4-FFF2-40B4-BE49-F238E27FC236}">
                <a16:creationId xmlns:a16="http://schemas.microsoft.com/office/drawing/2014/main" id="{E7222145-75B6-9FE5-EECA-FEFE8B00B23E}"/>
              </a:ext>
            </a:extLst>
          </p:cNvPr>
          <p:cNvSpPr>
            <a:spLocks noGrp="1"/>
          </p:cNvSpPr>
          <p:nvPr>
            <p:ph type="dt" sz="half" idx="10"/>
          </p:nvPr>
        </p:nvSpPr>
        <p:spPr/>
        <p:txBody>
          <a:bodyPr/>
          <a:lstStyle/>
          <a:p>
            <a:r>
              <a:rPr lang="el-GR"/>
              <a:t>ΠΑΠΕΛ 2025</a:t>
            </a:r>
            <a:endParaRPr lang="en-US"/>
          </a:p>
        </p:txBody>
      </p:sp>
      <p:sp>
        <p:nvSpPr>
          <p:cNvPr id="8" name="7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408242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t>Βιομηχανικά σχέδια και υποδείγματα – </a:t>
            </a:r>
            <a:r>
              <a:rPr lang="el-GR" sz="2800" dirty="0" err="1"/>
              <a:t>Industrial</a:t>
            </a:r>
            <a:r>
              <a:rPr lang="el-GR" sz="2800" dirty="0"/>
              <a:t> </a:t>
            </a:r>
            <a:r>
              <a:rPr lang="el-GR" sz="2800" dirty="0" err="1"/>
              <a:t>Designs</a:t>
            </a:r>
            <a:endParaRPr lang="el-GR" sz="2800" dirty="0"/>
          </a:p>
        </p:txBody>
      </p:sp>
      <p:sp>
        <p:nvSpPr>
          <p:cNvPr id="4" name="Slide Number Placeholder 3"/>
          <p:cNvSpPr>
            <a:spLocks noGrp="1"/>
          </p:cNvSpPr>
          <p:nvPr>
            <p:ph type="sldNum" sz="quarter" idx="12"/>
          </p:nvPr>
        </p:nvSpPr>
        <p:spPr/>
        <p:txBody>
          <a:bodyPr>
            <a:normAutofit fontScale="85000" lnSpcReduction="20000"/>
          </a:bodyPr>
          <a:lstStyle/>
          <a:p>
            <a:fld id="{FC648D56-8A3C-49F0-8C13-F4221E849AB4}" type="slidenum">
              <a:rPr lang="en-US" smtClean="0"/>
              <a:pPr/>
              <a:t>6</a:t>
            </a:fld>
            <a:endParaRPr lang="en-US" dirty="0"/>
          </a:p>
        </p:txBody>
      </p:sp>
      <p:sp>
        <p:nvSpPr>
          <p:cNvPr id="5" name="Content Placeholder 4"/>
          <p:cNvSpPr>
            <a:spLocks noGrp="1"/>
          </p:cNvSpPr>
          <p:nvPr>
            <p:ph sz="quarter" idx="1"/>
          </p:nvPr>
        </p:nvSpPr>
        <p:spPr/>
        <p:txBody>
          <a:bodyPr>
            <a:normAutofit fontScale="92500" lnSpcReduction="10000"/>
          </a:bodyPr>
          <a:lstStyle/>
          <a:p>
            <a:r>
              <a:rPr lang="el-GR" sz="2000" dirty="0"/>
              <a:t>Σχέδιο ή υπόδειγμα είναι η εξωτερικά ορατή μορφή ενός προϊόντος ή μέρους αυτού, που απαρτίζεται από ένα σύνολο χαρακτηριστικών, ως γραμμές, περιγράμματα, σχήματα, χρώματα κ.α. </a:t>
            </a: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45720" lvl="7" indent="-320040">
              <a:spcBef>
                <a:spcPts val="700"/>
              </a:spcBef>
              <a:buClr>
                <a:schemeClr val="accent2"/>
              </a:buClr>
              <a:buSzPct val="60000"/>
              <a:buFont typeface="Wingdings"/>
              <a:buChar char=""/>
            </a:pPr>
            <a:r>
              <a:rPr lang="el-GR" sz="2000" dirty="0"/>
              <a:t>Καινοτόμο</a:t>
            </a:r>
          </a:p>
          <a:p>
            <a:pPr marL="320040" lvl="8" indent="-320040">
              <a:spcBef>
                <a:spcPts val="700"/>
              </a:spcBef>
              <a:buClr>
                <a:schemeClr val="accent2"/>
              </a:buClr>
              <a:buSzPct val="60000"/>
              <a:buFont typeface="Wingdings"/>
              <a:buChar char=""/>
            </a:pPr>
            <a:r>
              <a:rPr lang="el-GR" sz="2000" dirty="0"/>
              <a:t>Έχει ατομικό χαρακτήρα</a:t>
            </a:r>
          </a:p>
          <a:p>
            <a:pPr marL="320040" lvl="8" indent="-320040">
              <a:spcBef>
                <a:spcPts val="700"/>
              </a:spcBef>
              <a:buClr>
                <a:schemeClr val="accent2"/>
              </a:buClr>
              <a:buSzPct val="60000"/>
              <a:buFont typeface="Wingdings"/>
              <a:buChar char=""/>
            </a:pPr>
            <a:r>
              <a:rPr lang="el-GR" sz="2000" dirty="0"/>
              <a:t>Η όψη του δεν ορίζεται αποκλειστικά από τη λειτουργία του</a:t>
            </a:r>
          </a:p>
          <a:p>
            <a:pPr marL="320040" lvl="8" indent="-320040">
              <a:spcBef>
                <a:spcPts val="700"/>
              </a:spcBef>
              <a:buClr>
                <a:schemeClr val="accent2"/>
              </a:buClr>
              <a:buSzPct val="60000"/>
              <a:buFont typeface="Wingdings"/>
              <a:buChar char=""/>
            </a:pPr>
            <a:r>
              <a:rPr lang="el-GR" sz="2000" dirty="0"/>
              <a:t>Δεν αντιτάσσεται της ηθικής και της δημόσιας τάξης</a:t>
            </a:r>
          </a:p>
          <a:p>
            <a:endParaRPr lang="el-GR" sz="20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760534"/>
            <a:ext cx="3174367" cy="2229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419" y="2514600"/>
            <a:ext cx="1572854" cy="2096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Θέση ημερομηνίας 2">
            <a:extLst>
              <a:ext uri="{FF2B5EF4-FFF2-40B4-BE49-F238E27FC236}">
                <a16:creationId xmlns:a16="http://schemas.microsoft.com/office/drawing/2014/main" id="{2724380C-20DE-0A99-A285-18F4C52D0EC1}"/>
              </a:ext>
            </a:extLst>
          </p:cNvPr>
          <p:cNvSpPr>
            <a:spLocks noGrp="1"/>
          </p:cNvSpPr>
          <p:nvPr>
            <p:ph type="dt" sz="half" idx="10"/>
          </p:nvPr>
        </p:nvSpPr>
        <p:spPr/>
        <p:txBody>
          <a:bodyPr/>
          <a:lstStyle/>
          <a:p>
            <a:r>
              <a:rPr lang="el-GR"/>
              <a:t>ΠΑΠΕΛ 2025</a:t>
            </a:r>
            <a:endParaRPr lang="en-US"/>
          </a:p>
        </p:txBody>
      </p:sp>
      <p:sp>
        <p:nvSpPr>
          <p:cNvPr id="8" name="7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1231023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2800" dirty="0"/>
              <a:t>Εμπορικά σήματα – </a:t>
            </a:r>
            <a:r>
              <a:rPr lang="en-US" sz="2800" dirty="0"/>
              <a:t>trade marks </a:t>
            </a:r>
            <a:endParaRPr lang="el-GR" sz="2800" dirty="0"/>
          </a:p>
        </p:txBody>
      </p:sp>
      <p:sp>
        <p:nvSpPr>
          <p:cNvPr id="4" name="Slide Number Placeholder 3"/>
          <p:cNvSpPr>
            <a:spLocks noGrp="1"/>
          </p:cNvSpPr>
          <p:nvPr>
            <p:ph type="sldNum" sz="quarter" idx="12"/>
          </p:nvPr>
        </p:nvSpPr>
        <p:spPr/>
        <p:txBody>
          <a:bodyPr>
            <a:normAutofit fontScale="85000" lnSpcReduction="20000"/>
          </a:bodyPr>
          <a:lstStyle/>
          <a:p>
            <a:fld id="{97B7AD53-C361-4171-BD92-278CD37F4831}" type="slidenum">
              <a:rPr lang="en-US" smtClean="0"/>
              <a:pPr/>
              <a:t>7</a:t>
            </a:fld>
            <a:endParaRPr lang="en-US"/>
          </a:p>
        </p:txBody>
      </p:sp>
      <p:sp>
        <p:nvSpPr>
          <p:cNvPr id="7" name="Content Placeholder 6"/>
          <p:cNvSpPr>
            <a:spLocks noGrp="1"/>
          </p:cNvSpPr>
          <p:nvPr>
            <p:ph sz="quarter" idx="1"/>
          </p:nvPr>
        </p:nvSpPr>
        <p:spPr/>
        <p:txBody>
          <a:bodyPr>
            <a:normAutofit lnSpcReduction="10000"/>
          </a:bodyPr>
          <a:lstStyle/>
          <a:p>
            <a:r>
              <a:rPr lang="en-US" sz="2000" dirty="0"/>
              <a:t>K</a:t>
            </a:r>
            <a:r>
              <a:rPr lang="el-GR" sz="2000" dirty="0" err="1"/>
              <a:t>άθε</a:t>
            </a:r>
            <a:r>
              <a:rPr lang="el-GR" sz="2000" dirty="0"/>
              <a:t> στοιχείο, ικανό να διακρίνει τα προϊόντα ή τις υπηρεσίες ενός προσώπου - φυσικού ή επιχείρησης - από εκείνα άλλων προσώπων. </a:t>
            </a:r>
            <a:endParaRPr lang="en-US" sz="2000" dirty="0"/>
          </a:p>
          <a:p>
            <a:r>
              <a:rPr lang="el-GR" sz="2000" dirty="0"/>
              <a:t>Τι μπορεί να αποτελέσει εμπορικό σήμα:</a:t>
            </a:r>
          </a:p>
          <a:p>
            <a:pPr lvl="1"/>
            <a:r>
              <a:rPr lang="el-GR" sz="1700" dirty="0"/>
              <a:t>λέξεις,</a:t>
            </a:r>
          </a:p>
          <a:p>
            <a:pPr lvl="1"/>
            <a:r>
              <a:rPr lang="el-GR" sz="1700" dirty="0"/>
              <a:t>ονόματα φυσικών ή νομικών προσώπων, </a:t>
            </a:r>
          </a:p>
          <a:p>
            <a:pPr lvl="1"/>
            <a:r>
              <a:rPr lang="el-GR" sz="1700" dirty="0"/>
              <a:t>ψευδώνυμα, </a:t>
            </a:r>
          </a:p>
          <a:p>
            <a:pPr lvl="1"/>
            <a:r>
              <a:rPr lang="el-GR" sz="1700" dirty="0"/>
              <a:t>απεικονίσεις, </a:t>
            </a:r>
          </a:p>
          <a:p>
            <a:pPr lvl="1"/>
            <a:r>
              <a:rPr lang="el-GR" sz="1700" dirty="0"/>
              <a:t>σχέδια, </a:t>
            </a:r>
          </a:p>
          <a:p>
            <a:pPr lvl="1"/>
            <a:r>
              <a:rPr lang="el-GR" sz="1700" dirty="0"/>
              <a:t>γράμματα, αριθμοί, </a:t>
            </a:r>
          </a:p>
          <a:p>
            <a:pPr lvl="1"/>
            <a:r>
              <a:rPr lang="el-GR" sz="1700" dirty="0"/>
              <a:t>ήχοι, </a:t>
            </a:r>
          </a:p>
          <a:p>
            <a:pPr lvl="1"/>
            <a:r>
              <a:rPr lang="el-GR" sz="1700" dirty="0"/>
              <a:t>σχήματα προϊόντων ή συσκευασίες αυτών. </a:t>
            </a:r>
          </a:p>
          <a:p>
            <a:r>
              <a:rPr lang="el-GR" sz="2000" u="sng" dirty="0"/>
              <a:t>Εμπορικό σήμα </a:t>
            </a:r>
            <a:r>
              <a:rPr lang="el-GR" sz="2000" dirty="0"/>
              <a:t># </a:t>
            </a:r>
            <a:r>
              <a:rPr lang="el-GR" sz="2000" u="sng" dirty="0"/>
              <a:t>Εμπορική επωνυμία</a:t>
            </a:r>
          </a:p>
          <a:p>
            <a:pPr marL="0" indent="0">
              <a:buNone/>
            </a:pPr>
            <a:r>
              <a:rPr lang="el-GR" sz="2000" dirty="0"/>
              <a:t>	</a:t>
            </a:r>
            <a:r>
              <a:rPr lang="el-GR" sz="2000" dirty="0">
                <a:solidFill>
                  <a:srgbClr val="C00000"/>
                </a:solidFill>
              </a:rPr>
              <a:t>προϊόν</a:t>
            </a:r>
            <a:r>
              <a:rPr lang="el-GR" sz="2000" dirty="0"/>
              <a:t>		</a:t>
            </a:r>
            <a:r>
              <a:rPr lang="el-GR" sz="2000" dirty="0">
                <a:solidFill>
                  <a:srgbClr val="C00000"/>
                </a:solidFill>
              </a:rPr>
              <a:t>επιχείρηση</a:t>
            </a:r>
            <a:endParaRPr lang="en-US" sz="2000" dirty="0">
              <a:solidFill>
                <a:srgbClr val="C0000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895600"/>
            <a:ext cx="2872765" cy="2033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Θέση ημερομηνίας 1">
            <a:extLst>
              <a:ext uri="{FF2B5EF4-FFF2-40B4-BE49-F238E27FC236}">
                <a16:creationId xmlns:a16="http://schemas.microsoft.com/office/drawing/2014/main" id="{741A99DE-4FCD-A05C-620D-2B61D4CEF5CA}"/>
              </a:ext>
            </a:extLst>
          </p:cNvPr>
          <p:cNvSpPr>
            <a:spLocks noGrp="1"/>
          </p:cNvSpPr>
          <p:nvPr>
            <p:ph type="dt" sz="half" idx="10"/>
          </p:nvPr>
        </p:nvSpPr>
        <p:spPr/>
        <p:txBody>
          <a:bodyPr/>
          <a:lstStyle/>
          <a:p>
            <a:r>
              <a:rPr lang="el-GR"/>
              <a:t>ΠΑΠΕΛ 2025</a:t>
            </a:r>
            <a:endParaRPr lang="en-US"/>
          </a:p>
        </p:txBody>
      </p:sp>
      <p:sp>
        <p:nvSpPr>
          <p:cNvPr id="8" name="7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1432154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2800" dirty="0"/>
              <a:t>Πνευματική ιδιοκτησία - </a:t>
            </a:r>
            <a:r>
              <a:rPr lang="en-US" sz="2800" dirty="0"/>
              <a:t>Copyright</a:t>
            </a:r>
            <a:endParaRPr lang="el-GR" sz="2800" dirty="0"/>
          </a:p>
        </p:txBody>
      </p:sp>
      <p:sp>
        <p:nvSpPr>
          <p:cNvPr id="4" name="Slide Number Placeholder 3"/>
          <p:cNvSpPr>
            <a:spLocks noGrp="1"/>
          </p:cNvSpPr>
          <p:nvPr>
            <p:ph type="sldNum" sz="quarter" idx="12"/>
          </p:nvPr>
        </p:nvSpPr>
        <p:spPr/>
        <p:txBody>
          <a:bodyPr>
            <a:normAutofit fontScale="85000" lnSpcReduction="20000"/>
          </a:bodyPr>
          <a:lstStyle/>
          <a:p>
            <a:fld id="{97B7AD53-C361-4171-BD92-278CD37F4831}" type="slidenum">
              <a:rPr lang="en-US" smtClean="0"/>
              <a:pPr/>
              <a:t>8</a:t>
            </a:fld>
            <a:endParaRPr lang="en-US"/>
          </a:p>
        </p:txBody>
      </p:sp>
      <p:sp>
        <p:nvSpPr>
          <p:cNvPr id="7" name="Content Placeholder 6"/>
          <p:cNvSpPr>
            <a:spLocks noGrp="1"/>
          </p:cNvSpPr>
          <p:nvPr>
            <p:ph sz="quarter" idx="1"/>
          </p:nvPr>
        </p:nvSpPr>
        <p:spPr>
          <a:xfrm>
            <a:off x="228600" y="1524000"/>
            <a:ext cx="8839200" cy="4495800"/>
          </a:xfrm>
        </p:spPr>
        <p:txBody>
          <a:bodyPr>
            <a:noAutofit/>
          </a:bodyPr>
          <a:lstStyle/>
          <a:p>
            <a:r>
              <a:rPr lang="el-GR" sz="2000" dirty="0"/>
              <a:t>Προστατεύει πρωτότυπα λογοτεχνικά, καλλιτεχνικά και επιστημονικά πνευματικά δημιουργήματα με οποιαδήποτε μορφή, όπως επίσης και έργα ψηφιακής τεχνολογίας, βάσεις δεδομένων και πολυμέσα.</a:t>
            </a:r>
            <a:endParaRPr lang="en-US" sz="2000" dirty="0"/>
          </a:p>
          <a:p>
            <a:r>
              <a:rPr lang="el-GR" sz="2000" dirty="0"/>
              <a:t>«κάθε πρωτότυπο δημιούργημα λόγου τέχνης ή επιστήμης, που εκφράζεται με οποιαδήποτε μορφή» π.χ.</a:t>
            </a:r>
          </a:p>
          <a:p>
            <a:pPr lvl="1"/>
            <a:r>
              <a:rPr lang="el-GR" sz="2000" dirty="0">
                <a:solidFill>
                  <a:srgbClr val="C00000"/>
                </a:solidFill>
              </a:rPr>
              <a:t>Λογοτεχνικά και θεατρικά</a:t>
            </a:r>
          </a:p>
          <a:p>
            <a:pPr lvl="1"/>
            <a:r>
              <a:rPr lang="el-GR" sz="2000" dirty="0">
                <a:solidFill>
                  <a:srgbClr val="C00000"/>
                </a:solidFill>
              </a:rPr>
              <a:t>Μουσικά και καλλιτεχνικά</a:t>
            </a:r>
          </a:p>
          <a:p>
            <a:pPr lvl="1"/>
            <a:r>
              <a:rPr lang="el-GR" sz="2000" dirty="0">
                <a:solidFill>
                  <a:srgbClr val="C00000"/>
                </a:solidFill>
              </a:rPr>
              <a:t>Ταινίες και μουσικές ηχογραφήσεις</a:t>
            </a:r>
          </a:p>
          <a:p>
            <a:pPr lvl="1"/>
            <a:r>
              <a:rPr lang="el-GR" sz="2000" dirty="0">
                <a:solidFill>
                  <a:srgbClr val="C00000"/>
                </a:solidFill>
              </a:rPr>
              <a:t>Τυπογραφία εκδομένων βιβλίων και μουσικής</a:t>
            </a:r>
          </a:p>
          <a:p>
            <a:pPr lvl="1"/>
            <a:r>
              <a:rPr lang="el-GR" sz="2000" dirty="0">
                <a:solidFill>
                  <a:srgbClr val="C00000"/>
                </a:solidFill>
              </a:rPr>
              <a:t>Αναμεταδόσεις και καλωδιακά προγράμματα</a:t>
            </a:r>
          </a:p>
          <a:p>
            <a:pPr lvl="1"/>
            <a:r>
              <a:rPr lang="el-GR" sz="2000" dirty="0">
                <a:solidFill>
                  <a:srgbClr val="C00000"/>
                </a:solidFill>
              </a:rPr>
              <a:t>Φωτογραφίες</a:t>
            </a:r>
          </a:p>
          <a:p>
            <a:r>
              <a:rPr lang="el-GR" sz="2000" dirty="0"/>
              <a:t>Προϋποθέσεις: ατομικότητα και ενσωμάτωση σε αισθητό υπόστρωμα (συνήθως υλικό).</a:t>
            </a:r>
          </a:p>
          <a:p>
            <a:r>
              <a:rPr lang="el-GR" sz="2000" dirty="0"/>
              <a:t>Προστατεύεται η μορφή, η έκφραση και όχι η ιδέα ή η πληροφορία καθαυτή.</a:t>
            </a:r>
            <a:endParaRPr lang="en-US" sz="2000" dirty="0">
              <a:solidFill>
                <a:srgbClr val="C00000"/>
              </a:solidFill>
            </a:endParaRPr>
          </a:p>
        </p:txBody>
      </p:sp>
      <p:sp>
        <p:nvSpPr>
          <p:cNvPr id="2" name="Θέση ημερομηνίας 1">
            <a:extLst>
              <a:ext uri="{FF2B5EF4-FFF2-40B4-BE49-F238E27FC236}">
                <a16:creationId xmlns:a16="http://schemas.microsoft.com/office/drawing/2014/main" id="{9F9F3463-491B-4FD5-F3D6-F8F4664B8F02}"/>
              </a:ext>
            </a:extLst>
          </p:cNvPr>
          <p:cNvSpPr>
            <a:spLocks noGrp="1"/>
          </p:cNvSpPr>
          <p:nvPr>
            <p:ph type="dt" sz="half" idx="10"/>
          </p:nvPr>
        </p:nvSpPr>
        <p:spPr/>
        <p:txBody>
          <a:bodyPr/>
          <a:lstStyle/>
          <a:p>
            <a:r>
              <a:rPr lang="el-GR"/>
              <a:t>ΠΑΠΕΛ 2025</a:t>
            </a:r>
            <a:endParaRPr lang="en-US"/>
          </a:p>
        </p:txBody>
      </p:sp>
      <p:sp>
        <p:nvSpPr>
          <p:cNvPr id="8" name="7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1092040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2800" dirty="0"/>
              <a:t>Σχετικά με το λογισμικό</a:t>
            </a:r>
          </a:p>
        </p:txBody>
      </p:sp>
      <p:sp>
        <p:nvSpPr>
          <p:cNvPr id="4" name="Slide Number Placeholder 3"/>
          <p:cNvSpPr>
            <a:spLocks noGrp="1"/>
          </p:cNvSpPr>
          <p:nvPr>
            <p:ph type="sldNum" sz="quarter" idx="12"/>
          </p:nvPr>
        </p:nvSpPr>
        <p:spPr/>
        <p:txBody>
          <a:bodyPr>
            <a:normAutofit fontScale="85000" lnSpcReduction="20000"/>
          </a:bodyPr>
          <a:lstStyle/>
          <a:p>
            <a:fld id="{97B7AD53-C361-4171-BD92-278CD37F4831}" type="slidenum">
              <a:rPr lang="en-US" smtClean="0"/>
              <a:pPr/>
              <a:t>9</a:t>
            </a:fld>
            <a:endParaRPr lang="en-US"/>
          </a:p>
        </p:txBody>
      </p:sp>
      <p:sp>
        <p:nvSpPr>
          <p:cNvPr id="7" name="Content Placeholder 6"/>
          <p:cNvSpPr>
            <a:spLocks noGrp="1"/>
          </p:cNvSpPr>
          <p:nvPr>
            <p:ph sz="quarter" idx="1"/>
          </p:nvPr>
        </p:nvSpPr>
        <p:spPr>
          <a:xfrm>
            <a:off x="609600" y="1524000"/>
            <a:ext cx="8153400" cy="4495800"/>
          </a:xfrm>
        </p:spPr>
        <p:txBody>
          <a:bodyPr>
            <a:noAutofit/>
          </a:bodyPr>
          <a:lstStyle/>
          <a:p>
            <a:r>
              <a:rPr lang="el-GR" sz="2000" dirty="0"/>
              <a:t>Προστατεύεται με </a:t>
            </a:r>
            <a:r>
              <a:rPr lang="en-US" sz="2000" dirty="0"/>
              <a:t>copyright</a:t>
            </a:r>
            <a:r>
              <a:rPr lang="el-GR" sz="2000" dirty="0"/>
              <a:t>.</a:t>
            </a:r>
          </a:p>
          <a:p>
            <a:r>
              <a:rPr lang="el-GR" sz="2000" dirty="0"/>
              <a:t>Η προστασία δεν καλύπτει τους αλγόριθμους και γενικότερα τις ιδέες και τις αρχές, στις οποίες βασίζεται οποιοδήποτε στοιχείο προγράμματος ηλεκτρονικού υπολογιστή, περιλαμβανομένων και εκείνων στις οποίες βασίζονται τα συστήματα διασύνδεσής του.</a:t>
            </a:r>
            <a:endParaRPr lang="en-US" sz="2000" dirty="0"/>
          </a:p>
          <a:p>
            <a:r>
              <a:rPr lang="el-GR" sz="2000" dirty="0"/>
              <a:t>Προϋποθέσεις: εφόσον είναι πρωτότυπα, σύμφωνα με τις αρχές που θέσπισε η κοινοτική Οδηγία 91/250 και στις οποίες προσαρμόστηκε η ελληνική νομοθεσία (άρθρο 2 παρ.3 του ν.2121/1993). </a:t>
            </a:r>
          </a:p>
          <a:p>
            <a:r>
              <a:rPr lang="el-GR" sz="2000" dirty="0"/>
              <a:t>Χορηγούνται διπλώματα για εφευρέσεις που εμπεριέχουν λογισμικό ή για εφευρέσεις, που εφαρμόζονται σε ηλεκτρονικό υπολογιστή – </a:t>
            </a:r>
            <a:r>
              <a:rPr lang="en-US" sz="2000" dirty="0"/>
              <a:t>computer implemented inventions</a:t>
            </a:r>
            <a:endParaRPr lang="el-GR" sz="2000" dirty="0"/>
          </a:p>
        </p:txBody>
      </p:sp>
      <p:sp>
        <p:nvSpPr>
          <p:cNvPr id="2" name="Θέση ημερομηνίας 1">
            <a:extLst>
              <a:ext uri="{FF2B5EF4-FFF2-40B4-BE49-F238E27FC236}">
                <a16:creationId xmlns:a16="http://schemas.microsoft.com/office/drawing/2014/main" id="{4779E636-C763-91D6-8ADE-9CA78043B9DD}"/>
              </a:ext>
            </a:extLst>
          </p:cNvPr>
          <p:cNvSpPr>
            <a:spLocks noGrp="1"/>
          </p:cNvSpPr>
          <p:nvPr>
            <p:ph type="dt" sz="half" idx="10"/>
          </p:nvPr>
        </p:nvSpPr>
        <p:spPr/>
        <p:txBody>
          <a:bodyPr/>
          <a:lstStyle/>
          <a:p>
            <a:r>
              <a:rPr lang="el-GR"/>
              <a:t>ΠΑΠΕΛ 2025</a:t>
            </a:r>
            <a:endParaRPr lang="en-US"/>
          </a:p>
        </p:txBody>
      </p:sp>
      <p:sp>
        <p:nvSpPr>
          <p:cNvPr id="8" name="7 - Θέση υποσέλιδου"/>
          <p:cNvSpPr>
            <a:spLocks noGrp="1"/>
          </p:cNvSpPr>
          <p:nvPr>
            <p:ph type="ftr" sz="quarter" idx="11"/>
          </p:nvPr>
        </p:nvSpPr>
        <p:spPr/>
        <p:txBody>
          <a:bodyPr/>
          <a:lstStyle/>
          <a:p>
            <a:r>
              <a:rPr lang="el-GR"/>
              <a:t>Ευάγγελος Σιώκας </a:t>
            </a:r>
            <a:endParaRPr lang="en-US"/>
          </a:p>
        </p:txBody>
      </p:sp>
    </p:spTree>
    <p:extLst>
      <p:ext uri="{BB962C8B-B14F-4D97-AF65-F5344CB8AC3E}">
        <p14:creationId xmlns:p14="http://schemas.microsoft.com/office/powerpoint/2010/main" val="14827013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EPOTest">
  <a:themeElements>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fontScheme name="EPOTes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859</TotalTime>
  <Words>2736</Words>
  <Application>Microsoft Office PowerPoint</Application>
  <PresentationFormat>Προβολή στην οθόνη (4:3)</PresentationFormat>
  <Paragraphs>514</Paragraphs>
  <Slides>34</Slides>
  <Notes>34</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34</vt:i4>
      </vt:variant>
    </vt:vector>
  </HeadingPairs>
  <TitlesOfParts>
    <vt:vector size="44" baseType="lpstr">
      <vt:lpstr>Arial</vt:lpstr>
      <vt:lpstr>Calibri</vt:lpstr>
      <vt:lpstr>Supersonic BSK Book</vt:lpstr>
      <vt:lpstr>Symbol</vt:lpstr>
      <vt:lpstr>Times New Roman</vt:lpstr>
      <vt:lpstr>Tw Cen MT</vt:lpstr>
      <vt:lpstr>Wingdings</vt:lpstr>
      <vt:lpstr>Wingdings 2</vt:lpstr>
      <vt:lpstr>Median</vt:lpstr>
      <vt:lpstr>EPOTest</vt:lpstr>
      <vt:lpstr>Καινοτομία και Επιχειρηματικότητα</vt:lpstr>
      <vt:lpstr>Εισαγωγικά</vt:lpstr>
      <vt:lpstr>Διανοητική ιδιοκτησία (intellectual property)</vt:lpstr>
      <vt:lpstr>Overview of intellectual property</vt:lpstr>
      <vt:lpstr>Δίπλωμα ευρεσιτεχνίας</vt:lpstr>
      <vt:lpstr>Βιομηχανικά σχέδια και υποδείγματα – Industrial Designs</vt:lpstr>
      <vt:lpstr>Εμπορικά σήματα – trade marks </vt:lpstr>
      <vt:lpstr>Πνευματική ιδιοκτησία - Copyright</vt:lpstr>
      <vt:lpstr>Σχετικά με το λογισμικό</vt:lpstr>
      <vt:lpstr>Some IP found in a mobile phone</vt:lpstr>
      <vt:lpstr>Examples of valuable intellectual property</vt:lpstr>
      <vt:lpstr>The four main pillars of IP management</vt:lpstr>
      <vt:lpstr>Rights conferred by the patent</vt:lpstr>
      <vt:lpstr>What does a patent look like?</vt:lpstr>
      <vt:lpstr>Front page of a patent as published</vt:lpstr>
      <vt:lpstr>Structure of the description</vt:lpstr>
      <vt:lpstr>What can be patented at the European Patent Office?</vt:lpstr>
      <vt:lpstr>What not to do when considering filing a patent application</vt:lpstr>
      <vt:lpstr>Where to apply for a patent</vt:lpstr>
      <vt:lpstr>The patent procedure at the EPO</vt:lpstr>
      <vt:lpstr>Advantages and disadvantages of patenting</vt:lpstr>
      <vt:lpstr>Alternatives to patenting</vt:lpstr>
      <vt:lpstr>How patents are used</vt:lpstr>
      <vt:lpstr>Patent management</vt:lpstr>
      <vt:lpstr>Παρουσίαση του PowerPoint</vt:lpstr>
      <vt:lpstr>Παρουσίαση του PowerPoint</vt:lpstr>
      <vt:lpstr>Much information only available in patents</vt:lpstr>
      <vt:lpstr>Solutions found in patent documents</vt:lpstr>
      <vt:lpstr>Searching for patents can be easy ...</vt:lpstr>
      <vt:lpstr>… but some basic knowledge is needed!</vt:lpstr>
      <vt:lpstr>Παρουσίαση του PowerPoint</vt:lpstr>
      <vt:lpstr>Παρουσίαση του PowerPoint</vt:lpstr>
      <vt:lpstr>Find out how to search for patents!</vt:lpstr>
      <vt:lpstr>Βιβλιογραφία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ΒΑΣΙΛΙΚΗ ΚΡΕΜΑΣΤΙΩΤΗ</cp:lastModifiedBy>
  <cp:revision>67</cp:revision>
  <cp:lastPrinted>2017-11-06T15:47:41Z</cp:lastPrinted>
  <dcterms:created xsi:type="dcterms:W3CDTF">2017-10-23T12:33:29Z</dcterms:created>
  <dcterms:modified xsi:type="dcterms:W3CDTF">2026-05-19T06:37:09Z</dcterms:modified>
</cp:coreProperties>
</file>