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52"/>
  </p:notesMasterIdLst>
  <p:handoutMasterIdLst>
    <p:handoutMasterId r:id="rId53"/>
  </p:handoutMasterIdLst>
  <p:sldIdLst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F7F2"/>
    <a:srgbClr val="8EB0E6"/>
    <a:srgbClr val="3027AB"/>
    <a:srgbClr val="1B2CA9"/>
    <a:srgbClr val="8995EB"/>
    <a:srgbClr val="9CA6EE"/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90" autoAdjust="0"/>
    <p:restoredTop sz="94660"/>
  </p:normalViewPr>
  <p:slideViewPr>
    <p:cSldViewPr>
      <p:cViewPr>
        <p:scale>
          <a:sx n="100" d="100"/>
          <a:sy n="100" d="100"/>
        </p:scale>
        <p:origin x="-32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774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68F4D73-8CB0-40B9-8A2C-C8A963712AB7}" type="datetimeFigureOut">
              <a:rPr lang="el-GR"/>
              <a:pPr>
                <a:defRPr/>
              </a:pPr>
              <a:t>24/10/2016</a:t>
            </a:fld>
            <a:endParaRPr lang="el-G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28DD55-4E4F-4B71-AFDD-62A07FD26E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860AD5-AEF7-4218-9AFF-3889D9F7F0AA}" type="datetimeFigureOut">
              <a:rPr lang="el-GR"/>
              <a:pPr>
                <a:defRPr/>
              </a:pPr>
              <a:t>24/10/2016</a:t>
            </a:fld>
            <a:endParaRPr lang="el-GR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19A3D0D-E5F4-4031-8894-55B7A6AC9B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C5EB-2393-429E-A848-6BA0BBDCB9E4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4D2F-92DE-4616-ADA9-A64DD848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533E9E-E8DD-4D09-9632-35DFA86B1891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494F0C-4F85-4DEE-9BBF-C9444380E3BD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D051BE-CA13-4589-865E-4B45C1AEA650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bramanyam10e09jm_nm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93663" y="6565900"/>
            <a:ext cx="1204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b="1" i="1" baseline="0" smtClean="0">
                <a:solidFill>
                  <a:srgbClr val="000000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5148263" y="6542088"/>
            <a:ext cx="3995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900" b="1" i="1" baseline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Copyright </a:t>
            </a:r>
            <a:r>
              <a:rPr lang="en-US" sz="900" b="1" i="1" baseline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©</a:t>
            </a:r>
            <a:r>
              <a:rPr lang="en-US" sz="900" b="1" i="1" baseline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2009 by The McGraw-Hill Companies, Inc. All rights reserved.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981200"/>
            <a:ext cx="3505200" cy="1752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886200"/>
            <a:ext cx="3657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61234E-DC99-4A72-ABD5-8B488895E1C4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37E80D-8D13-4433-8293-0368945DC2EF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AE9818-5BD6-4DBF-8219-960F009CEB5B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BC13ED-D799-4162-B204-092B60079CDD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BAD4F7-A31F-4388-B55F-8D851DE39FC3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295F08-8F2A-4C38-A0DA-7403CFFF2137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738596-4BA4-469D-9823-35B3E974B43F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CE77B2-960C-47B1-AE86-AE817A4E0F35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0B97C-014E-45E7-A39B-383CD897C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1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00854-96BD-4993-85F6-C29151F55136}" type="datetime1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AutoShape 9"/>
          <p:cNvSpPr>
            <a:spLocks noChangeArrowheads="1"/>
          </p:cNvSpPr>
          <p:nvPr userDrawn="1"/>
        </p:nvSpPr>
        <p:spPr bwMode="auto">
          <a:xfrm>
            <a:off x="152400" y="1371600"/>
            <a:ext cx="6553200" cy="228600"/>
          </a:xfrm>
          <a:prstGeom prst="roundRect">
            <a:avLst>
              <a:gd name="adj" fmla="val 16667"/>
            </a:avLst>
          </a:prstGeom>
          <a:solidFill>
            <a:srgbClr val="80AAD0">
              <a:alpha val="43921"/>
            </a:srgb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0"/>
            <a:ext cx="3352800" cy="457200"/>
          </a:xfrm>
          <a:prstGeom prst="rect">
            <a:avLst/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2" name="AutoShap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oundRect">
            <a:avLst>
              <a:gd name="adj" fmla="val 16667"/>
            </a:avLst>
          </a:prstGeom>
          <a:solidFill>
            <a:srgbClr val="80AAD0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en-US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8521700" y="0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baseline="0" smtClean="0">
                <a:solidFill>
                  <a:srgbClr val="000000"/>
                </a:solidFill>
              </a:rPr>
              <a:t>1-</a:t>
            </a:r>
            <a:fld id="{1282C15C-63D9-428E-8186-7D52A5032F4D}" type="slidenum">
              <a:rPr lang="en-US" sz="1000" baseline="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US" sz="3800" baseline="0" smtClean="0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zoom dir="in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l-GR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ΑΝΑΛΥΣΗ</a:t>
            </a:r>
            <a:endParaRPr lang="en-US" sz="4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l-GR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ΟΙΚΟΝΟΜΙΚΩΝ</a:t>
            </a:r>
            <a:endParaRPr lang="en-US" sz="4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l-GR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ΚΑΤΑΣΤΑΣΕΩΝ</a:t>
            </a:r>
            <a:endParaRPr lang="en-US" sz="4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1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K.R. Subramanyam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sz="12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" r="-952" b="-25862"/>
          <a:stretch>
            <a:fillRect/>
          </a:stretch>
        </p:blipFill>
        <p:spPr>
          <a:xfrm>
            <a:off x="395288" y="476250"/>
            <a:ext cx="3983037" cy="6858000"/>
          </a:xfrm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8600" y="6535738"/>
            <a:ext cx="8763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aseline="0">
                <a:latin typeface="Times New Roman" pitchFamily="18" charset="0"/>
                <a:ea typeface="ＭＳ Ｐゴシック" pitchFamily="34" charset="-128"/>
              </a:rPr>
              <a:t>Copyright © 2014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Placeholder 3"/>
          <p:cNvSpPr>
            <a:spLocks/>
          </p:cNvSpPr>
          <p:nvPr/>
        </p:nvSpPr>
        <p:spPr bwMode="auto">
          <a:xfrm>
            <a:off x="539750" y="1773238"/>
            <a:ext cx="7772400" cy="2881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Ποιοι είναι οι διάφοροι παράγοντες του περιβάλλοντος που επηρεάζουν την παρουσίαση των οικονομικών αναφορών;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Παράγοντες του Περιβάλλοντος</a:t>
            </a:r>
          </a:p>
        </p:txBody>
      </p:sp>
      <p:sp>
        <p:nvSpPr>
          <p:cNvPr id="27653" name="Text Placeholder 3"/>
          <p:cNvSpPr>
            <a:spLocks/>
          </p:cNvSpPr>
          <p:nvPr/>
        </p:nvSpPr>
        <p:spPr bwMode="auto">
          <a:xfrm>
            <a:off x="539750" y="1700213"/>
            <a:ext cx="8280400" cy="936625"/>
          </a:xfrm>
          <a:prstGeom prst="rect">
            <a:avLst/>
          </a:prstGeom>
          <a:solidFill>
            <a:srgbClr val="C0C0C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Διεθνή Πρότυπα Χρηματοοικονομικής Αναφοράς </a:t>
            </a:r>
            <a:r>
              <a:rPr lang="en-US" sz="2800" b="1" baseline="0">
                <a:solidFill>
                  <a:schemeClr val="accent1"/>
                </a:solidFill>
                <a:latin typeface="Calibri" pitchFamily="34" charset="0"/>
              </a:rPr>
              <a:t>(IFRS)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7654" name="Text Placeholder 3"/>
          <p:cNvSpPr>
            <a:spLocks/>
          </p:cNvSpPr>
          <p:nvPr/>
        </p:nvSpPr>
        <p:spPr bwMode="auto">
          <a:xfrm>
            <a:off x="5076825" y="2924175"/>
            <a:ext cx="3816350" cy="5762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Καθορίζονται από το Συμβούλιο Λογιστικών Προτύπων (Α</a:t>
            </a:r>
            <a:r>
              <a:rPr lang="en-US" baseline="0">
                <a:latin typeface="Calibri" pitchFamily="34" charset="0"/>
              </a:rPr>
              <a:t>SB</a:t>
            </a:r>
            <a:r>
              <a:rPr lang="el-GR" baseline="0">
                <a:latin typeface="Calibri" pitchFamily="34" charset="0"/>
              </a:rPr>
              <a:t>)</a:t>
            </a:r>
          </a:p>
        </p:txBody>
      </p:sp>
      <p:sp>
        <p:nvSpPr>
          <p:cNvPr id="27655" name="Text Placeholder 3"/>
          <p:cNvSpPr>
            <a:spLocks/>
          </p:cNvSpPr>
          <p:nvPr/>
        </p:nvSpPr>
        <p:spPr bwMode="auto">
          <a:xfrm>
            <a:off x="5076825" y="3716338"/>
            <a:ext cx="3816350" cy="43338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Δεν είναι σήμερα αποδεκτά στις ΗΠΑ</a:t>
            </a:r>
          </a:p>
        </p:txBody>
      </p:sp>
      <p:sp>
        <p:nvSpPr>
          <p:cNvPr id="27656" name="Text Placeholder 3"/>
          <p:cNvSpPr>
            <a:spLocks/>
          </p:cNvSpPr>
          <p:nvPr/>
        </p:nvSpPr>
        <p:spPr bwMode="auto">
          <a:xfrm>
            <a:off x="5076825" y="4365625"/>
            <a:ext cx="3816350" cy="5762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baseline="0">
                <a:latin typeface="Calibri" pitchFamily="34" charset="0"/>
              </a:rPr>
              <a:t>H</a:t>
            </a:r>
            <a:r>
              <a:rPr lang="el-GR" baseline="0">
                <a:latin typeface="Calibri" pitchFamily="34" charset="0"/>
              </a:rPr>
              <a:t> Επιτροπή Κεφαλαιαγοράς (</a:t>
            </a:r>
            <a:r>
              <a:rPr lang="en-US" baseline="0">
                <a:latin typeface="Calibri" pitchFamily="34" charset="0"/>
              </a:rPr>
              <a:t>SEC</a:t>
            </a:r>
            <a:r>
              <a:rPr lang="el-GR" baseline="0">
                <a:latin typeface="Calibri" pitchFamily="34" charset="0"/>
              </a:rPr>
              <a:t>) πιέζεται για την αποδοχή τους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Παράγοντες του Περιβάλλοντος</a:t>
            </a:r>
          </a:p>
        </p:txBody>
      </p:sp>
      <p:sp>
        <p:nvSpPr>
          <p:cNvPr id="28677" name="Text Placeholder 3"/>
          <p:cNvSpPr>
            <a:spLocks/>
          </p:cNvSpPr>
          <p:nvPr/>
        </p:nvSpPr>
        <p:spPr bwMode="auto">
          <a:xfrm>
            <a:off x="684213" y="1700213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Διευθυντικά Στελέχη </a:t>
            </a:r>
            <a:r>
              <a:rPr lang="en-US" sz="2800" b="1" baseline="0">
                <a:solidFill>
                  <a:schemeClr val="accent1"/>
                </a:solidFill>
                <a:latin typeface="Calibri" pitchFamily="34" charset="0"/>
              </a:rPr>
              <a:t>(managers</a:t>
            </a: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) των Εταιρειών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8678" name="Text Placeholder 3"/>
          <p:cNvSpPr>
            <a:spLocks/>
          </p:cNvSpPr>
          <p:nvPr/>
        </p:nvSpPr>
        <p:spPr bwMode="auto">
          <a:xfrm>
            <a:off x="539750" y="2492375"/>
            <a:ext cx="8424863" cy="3816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Φέρουν τη βασική ευθύνη για την ακρίβεια και ορθότητα των χρηματοοικονομικών   καταστάσεων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Εφαρμόζουν τις λογιστικές αρχές για να απεικονίσουν τις επιχειρηματικές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Δραστηριότητες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Η διακριτική ευχέρεια των διοικητών στελεχών είναι απαραίτητη στους λογιστικούς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χειρισμούς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Ασκούν συλλογική πίεση (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lobbying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)  για τη  διαμόρφωση των ΓΑΛΑ.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l-GR" baseline="0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l-GR" baseline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9700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Παράγοντες του Περιβάλλοντος</a:t>
            </a:r>
          </a:p>
        </p:txBody>
      </p:sp>
      <p:sp>
        <p:nvSpPr>
          <p:cNvPr id="29701" name="Text Placeholder 3"/>
          <p:cNvSpPr>
            <a:spLocks/>
          </p:cNvSpPr>
          <p:nvPr/>
        </p:nvSpPr>
        <p:spPr bwMode="auto">
          <a:xfrm>
            <a:off x="684213" y="1700213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Έλεγχος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9702" name="Text Placeholder 3"/>
          <p:cNvSpPr>
            <a:spLocks/>
          </p:cNvSpPr>
          <p:nvPr/>
        </p:nvSpPr>
        <p:spPr bwMode="auto">
          <a:xfrm>
            <a:off x="684213" y="2420938"/>
            <a:ext cx="5543550" cy="4032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Η Επιτροπή Κεφαλαιαγοράς (</a:t>
            </a:r>
            <a:r>
              <a:rPr lang="en-US" sz="2000" baseline="0">
                <a:solidFill>
                  <a:schemeClr val="accent1"/>
                </a:solidFill>
                <a:latin typeface="Calibri" pitchFamily="34" charset="0"/>
              </a:rPr>
              <a:t>SEC</a:t>
            </a: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) απαιτεί Έκθεση Ορκωτού Λογιστή-Ελεγκτή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Η γνώμη του Ορκωτού Λογιστή-Ελεγκτή μπορεί να είναι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• Ανεπιφύλακτη (εύλογη παρουσίαση)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• Με επιφύλαξη διαφόρων μορφών (με την εξαίρεση ……..)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 Αρνητική ως προς την  εκφορά γνώμης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Έλεγχος της ποιότητας και ανεξαρτησίας του Ορκωτού Λογιστή-Ελεγκτή </a:t>
            </a:r>
          </a:p>
        </p:txBody>
      </p:sp>
      <p:sp>
        <p:nvSpPr>
          <p:cNvPr id="29703" name="Text Placeholder 3"/>
          <p:cNvSpPr>
            <a:spLocks/>
          </p:cNvSpPr>
          <p:nvPr/>
        </p:nvSpPr>
        <p:spPr bwMode="auto">
          <a:xfrm>
            <a:off x="6588125" y="4724400"/>
            <a:ext cx="2087563" cy="4333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Ελεγκτές</a:t>
            </a:r>
          </a:p>
        </p:txBody>
      </p:sp>
      <p:sp>
        <p:nvSpPr>
          <p:cNvPr id="29704" name="Text Placeholder 3"/>
          <p:cNvSpPr>
            <a:spLocks/>
          </p:cNvSpPr>
          <p:nvPr/>
        </p:nvSpPr>
        <p:spPr bwMode="auto">
          <a:xfrm>
            <a:off x="6227763" y="4941888"/>
            <a:ext cx="936625" cy="122396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l-GR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227763" y="2133600"/>
            <a:ext cx="2916237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baseline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227763" y="6092825"/>
            <a:ext cx="2916237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baseline="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8675688" y="2349500"/>
            <a:ext cx="684212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baseline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z="3000" b="1" smtClean="0"/>
              <a:t>Auditing And Financial Statement Analysis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latin typeface="Calibri" pitchFamily="34" charset="0"/>
              </a:rPr>
              <a:t>Έλεγχος και Ανάλυση Οικονομικών Καταστάσεων</a:t>
            </a:r>
          </a:p>
        </p:txBody>
      </p:sp>
      <p:sp>
        <p:nvSpPr>
          <p:cNvPr id="30725" name="Text Placeholder 3"/>
          <p:cNvSpPr>
            <a:spLocks/>
          </p:cNvSpPr>
          <p:nvPr/>
        </p:nvSpPr>
        <p:spPr bwMode="auto">
          <a:xfrm>
            <a:off x="611188" y="1844675"/>
            <a:ext cx="8424862" cy="37449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 Ο έλεγχος εντοπίζει σφάλματα αι παρατυπίες οι οποίες αν δεν αποκαλυφθούν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 θα μπορούσαν να επηρεάσουν ουσιαστικά το εύλογο των οικονομικών καταστάσεων και  της συμμόρφωσης τους με τις ΓΑΛΑ.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 Είδη επιφυλάξεων Ελέγχου Ορκωτού Λογιστή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Επιφύλαξή «με την εξαίρεση ………..»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Αντίθετη άποψη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l-GR" sz="2000" baseline="0">
                <a:solidFill>
                  <a:schemeClr val="accent1"/>
                </a:solidFill>
                <a:latin typeface="Calibri" pitchFamily="34" charset="0"/>
              </a:rPr>
              <a:t>Αποποίηση ευθύνης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l-GR" sz="2000" baseline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Παράγοντες του Περιβάλλοντος</a:t>
            </a:r>
          </a:p>
        </p:txBody>
      </p:sp>
      <p:sp>
        <p:nvSpPr>
          <p:cNvPr id="31749" name="Text Placeholder 3"/>
          <p:cNvSpPr>
            <a:spLocks/>
          </p:cNvSpPr>
          <p:nvPr/>
        </p:nvSpPr>
        <p:spPr bwMode="auto">
          <a:xfrm>
            <a:off x="684213" y="1770063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Εταιρική Διακυβέρνηση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539750" y="2924175"/>
            <a:ext cx="5761038" cy="333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l-GR" b="1" baseline="0">
                <a:solidFill>
                  <a:schemeClr val="accent1"/>
                </a:solidFill>
              </a:rPr>
              <a:t>• Εποπτεία από το Διοικητικό Συμβούλιο</a:t>
            </a:r>
          </a:p>
          <a:p>
            <a:pPr lvl="2">
              <a:lnSpc>
                <a:spcPct val="150000"/>
              </a:lnSpc>
            </a:pPr>
            <a:r>
              <a:rPr lang="el-GR" b="1" baseline="0">
                <a:solidFill>
                  <a:schemeClr val="accent1"/>
                </a:solidFill>
              </a:rPr>
              <a:t>• Η Επιτροπή Ελέγχου του Διοικητικού Συμβουλίου εποπτεύει </a:t>
            </a:r>
          </a:p>
          <a:p>
            <a:pPr lvl="2">
              <a:lnSpc>
                <a:spcPct val="150000"/>
              </a:lnSpc>
            </a:pPr>
            <a:r>
              <a:rPr lang="el-GR" baseline="0">
                <a:solidFill>
                  <a:schemeClr val="accent1"/>
                </a:solidFill>
              </a:rPr>
              <a:t>  – τις λογιστικές διεργασίες</a:t>
            </a:r>
          </a:p>
          <a:p>
            <a:pPr lvl="2">
              <a:lnSpc>
                <a:spcPct val="150000"/>
              </a:lnSpc>
            </a:pPr>
            <a:r>
              <a:rPr lang="el-GR" baseline="0">
                <a:solidFill>
                  <a:schemeClr val="accent1"/>
                </a:solidFill>
              </a:rPr>
              <a:t>  – εποπτεύει τις διαδικασίες εσωτερικού ελέγχου</a:t>
            </a:r>
          </a:p>
          <a:p>
            <a:pPr lvl="2">
              <a:lnSpc>
                <a:spcPct val="150000"/>
              </a:lnSpc>
            </a:pPr>
            <a:r>
              <a:rPr lang="el-GR" baseline="0">
                <a:solidFill>
                  <a:schemeClr val="accent1"/>
                </a:solidFill>
              </a:rPr>
              <a:t>  – εποπτεύει τον εσωτερικό/Εξωτερικό έλεγχο</a:t>
            </a:r>
          </a:p>
          <a:p>
            <a:pPr lvl="2">
              <a:lnSpc>
                <a:spcPct val="150000"/>
              </a:lnSpc>
            </a:pPr>
            <a:r>
              <a:rPr lang="el-GR" b="1" baseline="0">
                <a:solidFill>
                  <a:schemeClr val="accent1"/>
                </a:solidFill>
              </a:rPr>
              <a:t>• Εσωτερικός Ελεγκτής</a:t>
            </a:r>
            <a:endParaRPr lang="el-GR" baseline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Placeholder 3"/>
          <p:cNvSpPr>
            <a:spLocks/>
          </p:cNvSpPr>
          <p:nvPr/>
        </p:nvSpPr>
        <p:spPr bwMode="auto">
          <a:xfrm>
            <a:off x="611188" y="692150"/>
            <a:ext cx="8208962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Παράγοντες του Περιβάλλοντος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4213" y="1700213"/>
            <a:ext cx="3527425" cy="50482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baseline="0">
                <a:solidFill>
                  <a:schemeClr val="bg1"/>
                </a:solidFill>
              </a:rPr>
              <a:t>Εσωτερικοί Χρήστες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932363" y="1700213"/>
            <a:ext cx="3527425" cy="50482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baseline="0">
                <a:solidFill>
                  <a:schemeClr val="bg1"/>
                </a:solidFill>
              </a:rPr>
              <a:t>Εξωτερικοί Χρήστες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47688" y="4691063"/>
            <a:ext cx="4103687" cy="287337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39750" y="6092825"/>
            <a:ext cx="4103688" cy="287338"/>
          </a:xfrm>
          <a:prstGeom prst="rect">
            <a:avLst/>
          </a:prstGeom>
          <a:solidFill>
            <a:srgbClr val="311C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 Προϋπολογισμού</a:t>
            </a:r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539750" y="6545263"/>
            <a:ext cx="4103688" cy="287337"/>
          </a:xfrm>
          <a:prstGeom prst="rect">
            <a:avLst/>
          </a:prstGeom>
          <a:solidFill>
            <a:srgbClr val="1E116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Οικονομικοί Διευθυντές</a:t>
            </a:r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547688" y="4691063"/>
            <a:ext cx="4103687" cy="287337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547688" y="4691063"/>
            <a:ext cx="4103687" cy="287337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539750" y="6092825"/>
            <a:ext cx="4103688" cy="287338"/>
          </a:xfrm>
          <a:prstGeom prst="rect">
            <a:avLst/>
          </a:prstGeom>
          <a:solidFill>
            <a:srgbClr val="311C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 Προϋπολογισμού</a:t>
            </a:r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547688" y="4691063"/>
            <a:ext cx="4103687" cy="287337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539750" y="6545263"/>
            <a:ext cx="4103688" cy="287337"/>
          </a:xfrm>
          <a:prstGeom prst="rect">
            <a:avLst/>
          </a:prstGeom>
          <a:solidFill>
            <a:srgbClr val="1E116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Οικονομικοί Διευθυντές</a:t>
            </a:r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539750" y="6092825"/>
            <a:ext cx="4103688" cy="287338"/>
          </a:xfrm>
          <a:prstGeom prst="rect">
            <a:avLst/>
          </a:prstGeom>
          <a:solidFill>
            <a:srgbClr val="311C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 Προϋπολογισμού</a:t>
            </a:r>
          </a:p>
        </p:txBody>
      </p:sp>
      <p:sp>
        <p:nvSpPr>
          <p:cNvPr id="32795" name="Rectangle 28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796" name="Rectangle 29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539750" y="4724400"/>
            <a:ext cx="4103688" cy="287338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798" name="Rectangle 31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799" name="Rectangle 32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800" name="Rectangle 33"/>
          <p:cNvSpPr>
            <a:spLocks noChangeArrowheads="1"/>
          </p:cNvSpPr>
          <p:nvPr/>
        </p:nvSpPr>
        <p:spPr bwMode="auto">
          <a:xfrm>
            <a:off x="539750" y="4724400"/>
            <a:ext cx="4103688" cy="287338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801" name="Rectangle 34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802" name="Rectangle 35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803" name="Rectangle 36"/>
          <p:cNvSpPr>
            <a:spLocks noChangeArrowheads="1"/>
          </p:cNvSpPr>
          <p:nvPr/>
        </p:nvSpPr>
        <p:spPr bwMode="auto">
          <a:xfrm>
            <a:off x="539750" y="4724400"/>
            <a:ext cx="4103688" cy="287338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804" name="Rectangle 37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806" name="Rectangle 39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539750" y="4724400"/>
            <a:ext cx="4103688" cy="287338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808" name="Rectangle 41"/>
          <p:cNvSpPr>
            <a:spLocks noChangeArrowheads="1"/>
          </p:cNvSpPr>
          <p:nvPr/>
        </p:nvSpPr>
        <p:spPr bwMode="auto">
          <a:xfrm>
            <a:off x="539750" y="6092825"/>
            <a:ext cx="4103688" cy="287338"/>
          </a:xfrm>
          <a:prstGeom prst="rect">
            <a:avLst/>
          </a:prstGeom>
          <a:solidFill>
            <a:srgbClr val="311C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 Προϋπολογισμού</a:t>
            </a:r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810" name="Rectangle 43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812" name="Rectangle 45"/>
          <p:cNvSpPr>
            <a:spLocks noChangeArrowheads="1"/>
          </p:cNvSpPr>
          <p:nvPr/>
        </p:nvSpPr>
        <p:spPr bwMode="auto">
          <a:xfrm>
            <a:off x="539750" y="4724400"/>
            <a:ext cx="4103688" cy="287338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813" name="Rectangle 46"/>
          <p:cNvSpPr>
            <a:spLocks noChangeArrowheads="1"/>
          </p:cNvSpPr>
          <p:nvPr/>
        </p:nvSpPr>
        <p:spPr bwMode="auto">
          <a:xfrm>
            <a:off x="539750" y="6545263"/>
            <a:ext cx="4103688" cy="287337"/>
          </a:xfrm>
          <a:prstGeom prst="rect">
            <a:avLst/>
          </a:prstGeom>
          <a:solidFill>
            <a:srgbClr val="1E116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Οικονομικοί Διευθυντές</a:t>
            </a:r>
          </a:p>
        </p:txBody>
      </p:sp>
      <p:sp>
        <p:nvSpPr>
          <p:cNvPr id="32814" name="Rectangle 47"/>
          <p:cNvSpPr>
            <a:spLocks noChangeArrowheads="1"/>
          </p:cNvSpPr>
          <p:nvPr/>
        </p:nvSpPr>
        <p:spPr bwMode="auto">
          <a:xfrm>
            <a:off x="539750" y="6092825"/>
            <a:ext cx="4103688" cy="287338"/>
          </a:xfrm>
          <a:prstGeom prst="rect">
            <a:avLst/>
          </a:prstGeom>
          <a:solidFill>
            <a:srgbClr val="311CB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 Προϋπολογισμού</a:t>
            </a:r>
          </a:p>
        </p:txBody>
      </p:sp>
      <p:sp>
        <p:nvSpPr>
          <p:cNvPr id="32815" name="Rectangle 48"/>
          <p:cNvSpPr>
            <a:spLocks noChangeArrowheads="1"/>
          </p:cNvSpPr>
          <p:nvPr/>
        </p:nvSpPr>
        <p:spPr bwMode="auto">
          <a:xfrm>
            <a:off x="539750" y="5589588"/>
            <a:ext cx="4103688" cy="287337"/>
          </a:xfrm>
          <a:prstGeom prst="rect">
            <a:avLst/>
          </a:prstGeom>
          <a:solidFill>
            <a:srgbClr val="5C46E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 Πωλήσεων</a:t>
            </a:r>
          </a:p>
        </p:txBody>
      </p:sp>
      <p:sp>
        <p:nvSpPr>
          <p:cNvPr id="32816" name="Rectangle 49"/>
          <p:cNvSpPr>
            <a:spLocks noChangeArrowheads="1"/>
          </p:cNvSpPr>
          <p:nvPr/>
        </p:nvSpPr>
        <p:spPr bwMode="auto">
          <a:xfrm>
            <a:off x="539750" y="5157788"/>
            <a:ext cx="4103688" cy="287337"/>
          </a:xfrm>
          <a:prstGeom prst="rect">
            <a:avLst/>
          </a:prstGeom>
          <a:solidFill>
            <a:srgbClr val="766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Εσωτερικοί Λογιστές/Ελεγκτές</a:t>
            </a:r>
          </a:p>
        </p:txBody>
      </p:sp>
      <p:sp>
        <p:nvSpPr>
          <p:cNvPr id="32817" name="Rectangle 50"/>
          <p:cNvSpPr>
            <a:spLocks noChangeArrowheads="1"/>
          </p:cNvSpPr>
          <p:nvPr/>
        </p:nvSpPr>
        <p:spPr bwMode="auto">
          <a:xfrm>
            <a:off x="539750" y="4221163"/>
            <a:ext cx="4103688" cy="287337"/>
          </a:xfrm>
          <a:prstGeom prst="rect">
            <a:avLst/>
          </a:prstGeom>
          <a:solidFill>
            <a:srgbClr val="B5AB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Διευθυντές</a:t>
            </a:r>
          </a:p>
        </p:txBody>
      </p:sp>
      <p:sp>
        <p:nvSpPr>
          <p:cNvPr id="32818" name="Rectangle 51"/>
          <p:cNvSpPr>
            <a:spLocks noChangeArrowheads="1"/>
          </p:cNvSpPr>
          <p:nvPr/>
        </p:nvSpPr>
        <p:spPr bwMode="auto">
          <a:xfrm>
            <a:off x="539750" y="4724400"/>
            <a:ext cx="4103688" cy="287338"/>
          </a:xfrm>
          <a:prstGeom prst="rect">
            <a:avLst/>
          </a:prstGeom>
          <a:solidFill>
            <a:srgbClr val="9687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Στελέχη</a:t>
            </a:r>
          </a:p>
        </p:txBody>
      </p:sp>
      <p:sp>
        <p:nvSpPr>
          <p:cNvPr id="32819" name="Rectangle 52"/>
          <p:cNvSpPr>
            <a:spLocks noChangeArrowheads="1"/>
          </p:cNvSpPr>
          <p:nvPr/>
        </p:nvSpPr>
        <p:spPr bwMode="auto">
          <a:xfrm>
            <a:off x="4703763" y="4221163"/>
            <a:ext cx="4356100" cy="287337"/>
          </a:xfrm>
          <a:prstGeom prst="rect">
            <a:avLst/>
          </a:prstGeom>
          <a:solidFill>
            <a:srgbClr val="1E116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Δανειστές</a:t>
            </a:r>
          </a:p>
        </p:txBody>
      </p:sp>
      <p:sp>
        <p:nvSpPr>
          <p:cNvPr id="32820" name="Rectangle 58"/>
          <p:cNvSpPr>
            <a:spLocks noChangeArrowheads="1"/>
          </p:cNvSpPr>
          <p:nvPr/>
        </p:nvSpPr>
        <p:spPr bwMode="auto">
          <a:xfrm>
            <a:off x="4691063" y="4692650"/>
            <a:ext cx="4356100" cy="287338"/>
          </a:xfrm>
          <a:prstGeom prst="rect">
            <a:avLst/>
          </a:prstGeom>
          <a:solidFill>
            <a:srgbClr val="9CA6E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Μέτοχοι</a:t>
            </a:r>
          </a:p>
        </p:txBody>
      </p:sp>
      <p:sp>
        <p:nvSpPr>
          <p:cNvPr id="32821" name="Rectangle 60"/>
          <p:cNvSpPr>
            <a:spLocks noChangeArrowheads="1"/>
          </p:cNvSpPr>
          <p:nvPr/>
        </p:nvSpPr>
        <p:spPr bwMode="auto">
          <a:xfrm>
            <a:off x="4679950" y="5187950"/>
            <a:ext cx="4356100" cy="2873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Κρατικοί φορείς</a:t>
            </a:r>
          </a:p>
        </p:txBody>
      </p:sp>
      <p:sp>
        <p:nvSpPr>
          <p:cNvPr id="32822" name="Rectangle 61"/>
          <p:cNvSpPr>
            <a:spLocks noChangeArrowheads="1"/>
          </p:cNvSpPr>
          <p:nvPr/>
        </p:nvSpPr>
        <p:spPr bwMode="auto">
          <a:xfrm>
            <a:off x="4711700" y="5610225"/>
            <a:ext cx="4356100" cy="287338"/>
          </a:xfrm>
          <a:prstGeom prst="rect">
            <a:avLst/>
          </a:prstGeom>
          <a:solidFill>
            <a:srgbClr val="8995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Εργατικά συνδικάτα</a:t>
            </a:r>
          </a:p>
        </p:txBody>
      </p:sp>
      <p:sp>
        <p:nvSpPr>
          <p:cNvPr id="32823" name="Rectangle 62"/>
          <p:cNvSpPr>
            <a:spLocks noChangeArrowheads="1"/>
          </p:cNvSpPr>
          <p:nvPr/>
        </p:nvSpPr>
        <p:spPr bwMode="auto">
          <a:xfrm>
            <a:off x="4679950" y="6072188"/>
            <a:ext cx="4356100" cy="287337"/>
          </a:xfrm>
          <a:prstGeom prst="rect">
            <a:avLst/>
          </a:prstGeom>
          <a:solidFill>
            <a:srgbClr val="3027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Εξωτερικοί Ελεγκτές</a:t>
            </a:r>
          </a:p>
        </p:txBody>
      </p:sp>
      <p:sp>
        <p:nvSpPr>
          <p:cNvPr id="32824" name="Rectangle 64"/>
          <p:cNvSpPr>
            <a:spLocks noChangeArrowheads="1"/>
          </p:cNvSpPr>
          <p:nvPr/>
        </p:nvSpPr>
        <p:spPr bwMode="auto">
          <a:xfrm>
            <a:off x="4662488" y="6534150"/>
            <a:ext cx="4427537" cy="287338"/>
          </a:xfrm>
          <a:prstGeom prst="rect">
            <a:avLst/>
          </a:prstGeom>
          <a:solidFill>
            <a:srgbClr val="1E116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200" baseline="0">
                <a:solidFill>
                  <a:schemeClr val="bg1"/>
                </a:solidFill>
              </a:rPr>
              <a:t>Πελάτες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Placeholder 3"/>
          <p:cNvSpPr>
            <a:spLocks/>
          </p:cNvSpPr>
          <p:nvPr/>
        </p:nvSpPr>
        <p:spPr bwMode="auto">
          <a:xfrm>
            <a:off x="539750" y="18446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Ποιες είναι οι διαθέσιμες εναλλακτικές πηγές πληροφόρησης, που δεν παρέχονται από τη διοίκηση της εταιρίας;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/>
              <a:t>Alternative information sources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Placeholder 3"/>
          <p:cNvSpPr>
            <a:spLocks/>
          </p:cNvSpPr>
          <p:nvPr/>
        </p:nvSpPr>
        <p:spPr bwMode="auto">
          <a:xfrm>
            <a:off x="684213" y="620713"/>
            <a:ext cx="8280400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Εναλλακτικές Πηγές Πληροφόρησης</a:t>
            </a:r>
          </a:p>
        </p:txBody>
      </p:sp>
      <p:sp>
        <p:nvSpPr>
          <p:cNvPr id="34821" name="Text Placeholder 3"/>
          <p:cNvSpPr>
            <a:spLocks/>
          </p:cNvSpPr>
          <p:nvPr/>
        </p:nvSpPr>
        <p:spPr bwMode="auto">
          <a:xfrm>
            <a:off x="684213" y="1643063"/>
            <a:ext cx="7524750" cy="431800"/>
          </a:xfrm>
          <a:prstGeom prst="rect">
            <a:avLst/>
          </a:prstGeom>
          <a:solidFill>
            <a:srgbClr val="8EB0E6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400" b="1" baseline="0">
                <a:solidFill>
                  <a:schemeClr val="tx2"/>
                </a:solidFill>
                <a:latin typeface="Calibri" pitchFamily="34" charset="0"/>
              </a:rPr>
              <a:t>Οικονομικές, Βιομηχανικές και Εταιρικές Πληροφορίες</a:t>
            </a:r>
            <a:endParaRPr lang="el-GR" sz="2400" baseline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822" name="Text Placeholder 3"/>
          <p:cNvSpPr>
            <a:spLocks/>
          </p:cNvSpPr>
          <p:nvPr/>
        </p:nvSpPr>
        <p:spPr bwMode="auto">
          <a:xfrm>
            <a:off x="719138" y="2890838"/>
            <a:ext cx="7524750" cy="431800"/>
          </a:xfrm>
          <a:prstGeom prst="rect">
            <a:avLst/>
          </a:prstGeom>
          <a:solidFill>
            <a:srgbClr val="8EB0E6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400" b="1" baseline="0">
                <a:solidFill>
                  <a:schemeClr val="tx2"/>
                </a:solidFill>
                <a:latin typeface="Calibri" pitchFamily="34" charset="0"/>
              </a:rPr>
              <a:t>Εθελοντική Γνωστοποίηση</a:t>
            </a:r>
            <a:endParaRPr lang="el-GR" sz="2400" baseline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823" name="Text Placeholder 3"/>
          <p:cNvSpPr>
            <a:spLocks/>
          </p:cNvSpPr>
          <p:nvPr/>
        </p:nvSpPr>
        <p:spPr bwMode="auto">
          <a:xfrm>
            <a:off x="755650" y="4254500"/>
            <a:ext cx="7524750" cy="431800"/>
          </a:xfrm>
          <a:prstGeom prst="rect">
            <a:avLst/>
          </a:prstGeom>
          <a:solidFill>
            <a:srgbClr val="8EB0E6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400" b="1" baseline="0">
                <a:solidFill>
                  <a:schemeClr val="tx2"/>
                </a:solidFill>
                <a:latin typeface="Calibri" pitchFamily="34" charset="0"/>
              </a:rPr>
              <a:t>Μεσάζοντες Πληροφοριών</a:t>
            </a:r>
            <a:endParaRPr lang="el-GR" sz="2400" baseline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824" name="Text Placeholder 3"/>
          <p:cNvSpPr>
            <a:spLocks/>
          </p:cNvSpPr>
          <p:nvPr/>
        </p:nvSpPr>
        <p:spPr bwMode="auto">
          <a:xfrm>
            <a:off x="684213" y="2205038"/>
            <a:ext cx="8135937" cy="431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1600" baseline="0">
                <a:solidFill>
                  <a:schemeClr val="accent1"/>
                </a:solidFill>
              </a:rPr>
              <a:t>Αντίκτυπος στην τρέχουσα και μελλοντική επίδοση της εταιρίας</a:t>
            </a:r>
            <a:endParaRPr lang="el-GR" sz="1600" b="1" baseline="0">
              <a:solidFill>
                <a:schemeClr val="accent1"/>
              </a:solidFill>
            </a:endParaRPr>
          </a:p>
        </p:txBody>
      </p:sp>
      <p:sp>
        <p:nvSpPr>
          <p:cNvPr id="34825" name="Text Placeholder 3"/>
          <p:cNvSpPr>
            <a:spLocks/>
          </p:cNvSpPr>
          <p:nvPr/>
        </p:nvSpPr>
        <p:spPr bwMode="auto">
          <a:xfrm>
            <a:off x="684213" y="3454400"/>
            <a:ext cx="8135937" cy="7207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1600" baseline="0">
                <a:solidFill>
                  <a:schemeClr val="accent1"/>
                </a:solidFill>
              </a:rPr>
              <a:t>Κίνητρο – Νομική ευθύνη, Προσαρμογή των προσδοκιών, Σηματοδότηση, </a:t>
            </a:r>
          </a:p>
          <a:p>
            <a:r>
              <a:rPr lang="el-GR" sz="1600" baseline="0">
                <a:solidFill>
                  <a:schemeClr val="accent1"/>
                </a:solidFill>
              </a:rPr>
              <a:t>Διαχείριση των προσδοκιών</a:t>
            </a:r>
          </a:p>
        </p:txBody>
      </p:sp>
      <p:sp>
        <p:nvSpPr>
          <p:cNvPr id="34826" name="Text Placeholder 3"/>
          <p:cNvSpPr>
            <a:spLocks/>
          </p:cNvSpPr>
          <p:nvPr/>
        </p:nvSpPr>
        <p:spPr bwMode="auto">
          <a:xfrm>
            <a:off x="684213" y="4797425"/>
            <a:ext cx="6335712" cy="18716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endParaRPr lang="el-GR" sz="1600" baseline="0">
              <a:solidFill>
                <a:schemeClr val="accent1"/>
              </a:solidFill>
            </a:endParaRPr>
          </a:p>
          <a:p>
            <a:endParaRPr lang="el-GR" sz="1600" baseline="0">
              <a:solidFill>
                <a:schemeClr val="accent1"/>
              </a:solidFill>
            </a:endParaRPr>
          </a:p>
          <a:p>
            <a:r>
              <a:rPr lang="el-GR" sz="1600" baseline="0">
                <a:solidFill>
                  <a:schemeClr val="accent1"/>
                </a:solidFill>
              </a:rPr>
              <a:t>• Κλάδος που εμπλέκεται στη συλλογή, επεξεργασία, ερμηνεία και διάδοση    πληροφοριών σχετικά με τις οικονομικές προοπτικές των εταιριών.</a:t>
            </a:r>
          </a:p>
          <a:p>
            <a:r>
              <a:rPr lang="el-GR" sz="1600" baseline="0">
                <a:solidFill>
                  <a:schemeClr val="accent1"/>
                </a:solidFill>
              </a:rPr>
              <a:t>• Περιλαμβάνει αναλυτές, συμβούλους επενδύσεων, ενημερωτικά δελτία </a:t>
            </a:r>
          </a:p>
          <a:p>
            <a:r>
              <a:rPr lang="el-GR" sz="1600" baseline="0">
                <a:solidFill>
                  <a:schemeClr val="accent1"/>
                </a:solidFill>
              </a:rPr>
              <a:t>  επενδύσεων και αξιολογητές πιστοληπτικής ικανότητας.</a:t>
            </a:r>
          </a:p>
          <a:p>
            <a:r>
              <a:rPr lang="el-GR" sz="1600" baseline="0">
                <a:solidFill>
                  <a:schemeClr val="accent1"/>
                </a:solidFill>
              </a:rPr>
              <a:t>• Βασικοί παράγοντες στη διαμόρφωση λογιστικών προτύπων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Placeholder 3"/>
          <p:cNvSpPr>
            <a:spLocks/>
          </p:cNvSpPr>
          <p:nvPr/>
        </p:nvSpPr>
        <p:spPr bwMode="auto">
          <a:xfrm>
            <a:off x="539750" y="20605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Ποιες είναι οι βασικές «επιθυμητές» ιδιότητες που θέλει να δει ένας αναλυτής στις οικονομικές καταστάσεις που αξιολογεί;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755650" y="71438"/>
            <a:ext cx="7993063" cy="134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3600" b="1" baseline="0"/>
              <a:t>Χρηματοοικονομικές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l-GR" sz="3600" b="1" baseline="0"/>
              <a:t>Δημοσιεύσεις και Ανάλυση</a:t>
            </a:r>
            <a:r>
              <a:rPr lang="el-GR" sz="3600" baseline="0"/>
              <a:t> 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3535363" y="4994275"/>
            <a:ext cx="2057400" cy="609600"/>
          </a:xfrm>
          <a:prstGeom prst="rect">
            <a:avLst/>
          </a:prstGeom>
          <a:solidFill>
            <a:srgbClr val="B5C5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l-GR" sz="2200" b="1" baseline="0">
                <a:solidFill>
                  <a:srgbClr val="000066"/>
                </a:solidFill>
              </a:rPr>
              <a:t>ΚΕΦΑΛΑΙΟ</a:t>
            </a:r>
            <a:endParaRPr lang="el-GR" baseline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Desirable Qualities of Accounting Information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Placeholder 3"/>
          <p:cNvSpPr>
            <a:spLocks/>
          </p:cNvSpPr>
          <p:nvPr/>
        </p:nvSpPr>
        <p:spPr bwMode="auto">
          <a:xfrm>
            <a:off x="539750" y="476250"/>
            <a:ext cx="8459788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latin typeface="Calibri" pitchFamily="34" charset="0"/>
              </a:rPr>
              <a:t>Επιθυμητές Ιδιότητες της Λογιστικής Πληροφόρησης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39750" y="1700213"/>
            <a:ext cx="8208963" cy="467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Σχετικότητα</a:t>
            </a:r>
            <a:r>
              <a:rPr lang="el-GR" sz="2000" baseline="0">
                <a:solidFill>
                  <a:schemeClr val="accent1"/>
                </a:solidFill>
              </a:rPr>
              <a:t> – ικανότητα της πληροφορίας να επηρεάσει μια απόφαση</a:t>
            </a:r>
          </a:p>
          <a:p>
            <a:pPr>
              <a:lnSpc>
                <a:spcPct val="140000"/>
              </a:lnSpc>
            </a:pPr>
            <a:endParaRPr lang="el-GR" sz="2000" baseline="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Αξιοπιστία</a:t>
            </a:r>
            <a:r>
              <a:rPr lang="el-GR" sz="2000" baseline="0">
                <a:solidFill>
                  <a:schemeClr val="accent1"/>
                </a:solidFill>
              </a:rPr>
              <a:t> – μια πληροφορία είναι αξιόπιστη όταν είναι επαληθεύσιμη, </a:t>
            </a:r>
          </a:p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αντιπροσωπευτικά ακριβής και ουδέτερη επαληθεύσιμη </a:t>
            </a:r>
          </a:p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– είναι η πληροφορία που μπορεί να επαληθευτεί.</a:t>
            </a:r>
          </a:p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– αντιπροσωπευτικά ακριβής είναι η πληροφορία που κατοπτρίζει  την </a:t>
            </a:r>
          </a:p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   πραγματικότητα.</a:t>
            </a:r>
          </a:p>
          <a:p>
            <a:pPr>
              <a:lnSpc>
                <a:spcPct val="14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– ουδέτερη είναι η πληροφορία που είναι ειλικρινής και αμερόληπτη.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Placeholder 3"/>
          <p:cNvSpPr>
            <a:spLocks/>
          </p:cNvSpPr>
          <p:nvPr/>
        </p:nvSpPr>
        <p:spPr bwMode="auto">
          <a:xfrm>
            <a:off x="539750" y="2060575"/>
            <a:ext cx="7993063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Ποιοι είναι ορισμένοι από τους βασικούς περιορισμούς των Οικονομικών Καταστάσεων;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Financial Accounting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Placeholder 3"/>
          <p:cNvSpPr>
            <a:spLocks/>
          </p:cNvSpPr>
          <p:nvPr/>
        </p:nvSpPr>
        <p:spPr bwMode="auto">
          <a:xfrm>
            <a:off x="684213" y="549275"/>
            <a:ext cx="8208962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Χρηματοοικονομική Λογιστική</a:t>
            </a:r>
          </a:p>
        </p:txBody>
      </p:sp>
      <p:sp>
        <p:nvSpPr>
          <p:cNvPr id="38917" name="Text Placeholder 3"/>
          <p:cNvSpPr>
            <a:spLocks/>
          </p:cNvSpPr>
          <p:nvPr/>
        </p:nvSpPr>
        <p:spPr bwMode="auto">
          <a:xfrm>
            <a:off x="684213" y="1628775"/>
            <a:ext cx="82804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Περιορισμοί της Λογιστικής Πληροφόρησης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539750" y="2708275"/>
            <a:ext cx="6264275" cy="34575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rgbClr val="8EB0E6"/>
                </a:solidFill>
              </a:rPr>
              <a:t>• Επικαιρότητα – Κατάρτιση σε περιοδική Βάση, </a:t>
            </a:r>
          </a:p>
          <a:p>
            <a:r>
              <a:rPr lang="el-GR" sz="2000" baseline="0">
                <a:solidFill>
                  <a:srgbClr val="8EB0E6"/>
                </a:solidFill>
              </a:rPr>
              <a:t>  όχι σε πραγματικό χρόνο</a:t>
            </a:r>
          </a:p>
          <a:p>
            <a:r>
              <a:rPr lang="el-GR" sz="2000" baseline="0">
                <a:solidFill>
                  <a:srgbClr val="8EB0E6"/>
                </a:solidFill>
              </a:rPr>
              <a:t>• Συχνότητα – Κατάρτιση ανά τρίμηνο και σε ετήσια </a:t>
            </a:r>
          </a:p>
          <a:p>
            <a:r>
              <a:rPr lang="el-GR" sz="2000" baseline="0">
                <a:solidFill>
                  <a:srgbClr val="8EB0E6"/>
                </a:solidFill>
              </a:rPr>
              <a:t>   βάση</a:t>
            </a:r>
          </a:p>
          <a:p>
            <a:r>
              <a:rPr lang="el-GR" sz="2000" baseline="0">
                <a:solidFill>
                  <a:srgbClr val="8EB0E6"/>
                </a:solidFill>
              </a:rPr>
              <a:t>• Προβλεπτικότητα – Περιορισμένος προσανατολισμός </a:t>
            </a:r>
          </a:p>
          <a:p>
            <a:r>
              <a:rPr lang="el-GR" sz="2000" baseline="0">
                <a:solidFill>
                  <a:srgbClr val="8EB0E6"/>
                </a:solidFill>
              </a:rPr>
              <a:t>   στο μέλλον</a:t>
            </a:r>
          </a:p>
          <a:p>
            <a:endParaRPr lang="el-GR" sz="2000" baseline="0">
              <a:solidFill>
                <a:srgbClr val="8EB0E6"/>
              </a:solidFill>
            </a:endParaRP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6804025" y="2852738"/>
            <a:ext cx="1584325" cy="431800"/>
          </a:xfrm>
          <a:prstGeom prst="rect">
            <a:avLst/>
          </a:prstGeom>
          <a:solidFill>
            <a:srgbClr val="F9F8F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baseline="0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6804025" y="5013325"/>
            <a:ext cx="215900" cy="431800"/>
          </a:xfrm>
          <a:prstGeom prst="rect">
            <a:avLst/>
          </a:prstGeom>
          <a:solidFill>
            <a:srgbClr val="F9F8F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baseline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Placeholder 3"/>
          <p:cNvSpPr>
            <a:spLocks/>
          </p:cNvSpPr>
          <p:nvPr/>
        </p:nvSpPr>
        <p:spPr bwMode="auto">
          <a:xfrm>
            <a:off x="539750" y="20605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Ποιες είναι ορισμένες από τις βασικές λογιστικές αρχές που σχετίζονται με τις οικονομικές καταστάσεις;</a:t>
            </a:r>
            <a:r>
              <a:rPr lang="el-GR" sz="3200" baseline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Financial Accounting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Placeholder 3"/>
          <p:cNvSpPr>
            <a:spLocks/>
          </p:cNvSpPr>
          <p:nvPr/>
        </p:nvSpPr>
        <p:spPr bwMode="auto">
          <a:xfrm>
            <a:off x="684213" y="692150"/>
            <a:ext cx="8459787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baseline="0">
                <a:latin typeface="Calibri" pitchFamily="34" charset="0"/>
              </a:rPr>
              <a:t>X</a:t>
            </a:r>
            <a:r>
              <a:rPr lang="el-GR" sz="3200" b="1" baseline="0">
                <a:latin typeface="Calibri" pitchFamily="34" charset="0"/>
              </a:rPr>
              <a:t>ρηματοοικονομική Λογιστική</a:t>
            </a:r>
          </a:p>
        </p:txBody>
      </p:sp>
      <p:sp>
        <p:nvSpPr>
          <p:cNvPr id="40965" name="Text Placeholder 3"/>
          <p:cNvSpPr>
            <a:spLocks/>
          </p:cNvSpPr>
          <p:nvPr/>
        </p:nvSpPr>
        <p:spPr bwMode="auto">
          <a:xfrm>
            <a:off x="684213" y="1557338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Σημαντικές Λογιστικές Αρχές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582613" y="2276475"/>
            <a:ext cx="8532812" cy="3887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aseline="0">
                <a:solidFill>
                  <a:schemeClr val="accent1"/>
                </a:solidFill>
              </a:rPr>
              <a:t>• Ιστορικό κόστος – Εύλογη και αντικειμενική αξία από αντικειμενικές </a:t>
            </a:r>
          </a:p>
          <a:p>
            <a:r>
              <a:rPr lang="el-GR" baseline="0">
                <a:solidFill>
                  <a:schemeClr val="accent1"/>
                </a:solidFill>
              </a:rPr>
              <a:t>   διαπραγματεύσεις</a:t>
            </a:r>
          </a:p>
          <a:p>
            <a:endParaRPr lang="el-GR" baseline="0">
              <a:solidFill>
                <a:schemeClr val="accent1"/>
              </a:solidFill>
            </a:endParaRPr>
          </a:p>
          <a:p>
            <a:r>
              <a:rPr lang="el-GR" baseline="0">
                <a:solidFill>
                  <a:schemeClr val="accent1"/>
                </a:solidFill>
              </a:rPr>
              <a:t>• Αρχή των δεδουλευμένων- - Αναγνώριση των εσόδων όταν εισπράττονται </a:t>
            </a:r>
          </a:p>
          <a:p>
            <a:r>
              <a:rPr lang="el-GR" baseline="0">
                <a:solidFill>
                  <a:schemeClr val="accent1"/>
                </a:solidFill>
              </a:rPr>
              <a:t>   και των εξόδων όταν προκύπτουν</a:t>
            </a:r>
          </a:p>
          <a:p>
            <a:endParaRPr lang="el-GR" baseline="0">
              <a:solidFill>
                <a:schemeClr val="accent1"/>
              </a:solidFill>
            </a:endParaRPr>
          </a:p>
          <a:p>
            <a:r>
              <a:rPr lang="el-GR" baseline="0">
                <a:solidFill>
                  <a:schemeClr val="accent1"/>
                </a:solidFill>
              </a:rPr>
              <a:t>• Σημαντικότητα – Σημείο στο οποίο η πληροφορία επηρεάζει την λήψη </a:t>
            </a:r>
          </a:p>
          <a:p>
            <a:r>
              <a:rPr lang="el-GR" baseline="0">
                <a:solidFill>
                  <a:schemeClr val="accent1"/>
                </a:solidFill>
              </a:rPr>
              <a:t>   της απόφασης</a:t>
            </a:r>
          </a:p>
          <a:p>
            <a:endParaRPr lang="el-GR" baseline="0">
              <a:solidFill>
                <a:schemeClr val="accent1"/>
              </a:solidFill>
            </a:endParaRPr>
          </a:p>
          <a:p>
            <a:r>
              <a:rPr lang="el-GR" baseline="0">
                <a:solidFill>
                  <a:schemeClr val="accent1"/>
                </a:solidFill>
              </a:rPr>
              <a:t>• Συντηρητικότητα – Δημοσίευση της λιγότερο αισιόδοξης άποψης αναφορικά </a:t>
            </a:r>
          </a:p>
          <a:p>
            <a:r>
              <a:rPr lang="el-GR" baseline="0">
                <a:solidFill>
                  <a:schemeClr val="accent1"/>
                </a:solidFill>
              </a:rPr>
              <a:t>   με αβέβαια γεγονότα και συναλλαγές</a:t>
            </a:r>
            <a:endParaRPr lang="el-GR" sz="2000" baseline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Placeholder 3"/>
          <p:cNvSpPr>
            <a:spLocks/>
          </p:cNvSpPr>
          <p:nvPr/>
        </p:nvSpPr>
        <p:spPr bwMode="auto">
          <a:xfrm>
            <a:off x="539750" y="2060575"/>
            <a:ext cx="8208963" cy="3313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Οι καταχωρήσεις που γίνονται σε όλες τις οικονομικές καταστάσεις χρησιμοποιούν τα  ιστορικά λογιστικά μεγέθη;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l-GR" sz="3200" b="1" baseline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Αν όχι, υπέχει κάποια άλλη μέθοδος καταχώρησης των διάφορων λογιστικών συναλλαγών;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	Fair value accounting</a:t>
            </a:r>
            <a:endParaRPr lang="en-IN" b="1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Εύλογης Αξίας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27088" y="1989138"/>
            <a:ext cx="7921625" cy="16557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baseline="0">
                <a:solidFill>
                  <a:schemeClr val="accent1"/>
                </a:solidFill>
              </a:rPr>
              <a:t>Οι αξίες των περιουσιακών στοιχείων και των υποχρεώσεων </a:t>
            </a:r>
          </a:p>
          <a:p>
            <a:r>
              <a:rPr lang="el-GR" b="1" baseline="0">
                <a:solidFill>
                  <a:schemeClr val="accent1"/>
                </a:solidFill>
              </a:rPr>
              <a:t>προσδιορίζονται στη βάση της εύλογές αξίας τους (τυπικά στην </a:t>
            </a:r>
          </a:p>
          <a:p>
            <a:r>
              <a:rPr lang="el-GR" b="1" baseline="0">
                <a:solidFill>
                  <a:schemeClr val="accent1"/>
                </a:solidFill>
              </a:rPr>
              <a:t>Τρέχουσα αξία τους) κατά την ημέρα μέτρησης  (π.χ. περίπου κατά </a:t>
            </a:r>
          </a:p>
          <a:p>
            <a:r>
              <a:rPr lang="el-GR" b="1" baseline="0">
                <a:solidFill>
                  <a:schemeClr val="accent1"/>
                </a:solidFill>
              </a:rPr>
              <a:t>την ημερομηνία κατάρτισης της οικονομικής κατάστασης)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Historical cost Vs Fair value</a:t>
            </a:r>
            <a:endParaRPr lang="en-IN" b="1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Placeholder 3"/>
          <p:cNvSpPr>
            <a:spLocks/>
          </p:cNvSpPr>
          <p:nvPr/>
        </p:nvSpPr>
        <p:spPr bwMode="auto">
          <a:xfrm>
            <a:off x="611188" y="620713"/>
            <a:ext cx="8208962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/>
              <a:t>Παράδειγμα Ιστορικού Κόστους έναντι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/>
              <a:t>Εύλογης Αξίας</a:t>
            </a:r>
            <a:r>
              <a:rPr lang="el-GR" sz="2800" baseline="0"/>
              <a:t> </a:t>
            </a:r>
          </a:p>
        </p:txBody>
      </p:sp>
      <p:pic>
        <p:nvPicPr>
          <p:cNvPr id="44037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604250" cy="52292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Placeholder 3"/>
          <p:cNvSpPr>
            <a:spLocks/>
          </p:cNvSpPr>
          <p:nvPr/>
        </p:nvSpPr>
        <p:spPr bwMode="auto">
          <a:xfrm>
            <a:off x="539750" y="20605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Ποιες είναι οι βασικές αρχές που διέπουν την καταχώρηση των εσόδων;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b="1" smtClean="0"/>
              <a:t>Accounting concept of income</a:t>
            </a:r>
            <a:endParaRPr lang="en-IN" sz="4200" b="1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Placeholder 3"/>
          <p:cNvSpPr>
            <a:spLocks/>
          </p:cNvSpPr>
          <p:nvPr/>
        </p:nvSpPr>
        <p:spPr bwMode="auto">
          <a:xfrm>
            <a:off x="684213" y="620713"/>
            <a:ext cx="82804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Αρχή των Εσόδων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611188" y="2781300"/>
            <a:ext cx="6048375" cy="2303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3">
              <a:lnSpc>
                <a:spcPct val="13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Δυο βασικές διαδικασίες</a:t>
            </a:r>
          </a:p>
          <a:p>
            <a:pPr lvl="3">
              <a:lnSpc>
                <a:spcPct val="13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– Αναγνώριση των εσόδων</a:t>
            </a:r>
          </a:p>
          <a:p>
            <a:pPr lvl="3">
              <a:lnSpc>
                <a:spcPct val="13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– Αντιστοίχηση των δαπανών</a:t>
            </a:r>
          </a:p>
          <a:p>
            <a:pPr lvl="3">
              <a:lnSpc>
                <a:spcPct val="130000"/>
              </a:lnSpc>
            </a:pPr>
            <a:endParaRPr lang="el-GR" sz="2000" baseline="0">
              <a:solidFill>
                <a:schemeClr val="accent1"/>
              </a:solidFill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611188" y="1916113"/>
            <a:ext cx="8137525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3">
              <a:lnSpc>
                <a:spcPct val="13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Βασίζονται στην αρχή της λογιστικής των δεδουλευμένων</a:t>
            </a:r>
          </a:p>
          <a:p>
            <a:pPr lvl="3">
              <a:lnSpc>
                <a:spcPct val="13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Ο βασικός σκοπός είναι η μέτρηση των εσόδων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Placeholder 3"/>
          <p:cNvSpPr>
            <a:spLocks/>
          </p:cNvSpPr>
          <p:nvPr/>
        </p:nvSpPr>
        <p:spPr bwMode="auto">
          <a:xfrm>
            <a:off x="539750" y="2565400"/>
            <a:ext cx="7772400" cy="2087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Ποιους κανόνες οφείλει να ακολουθήσει ένας λογιστής;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Accruals-The Cornerstone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Placeholder 3"/>
          <p:cNvSpPr>
            <a:spLocks/>
          </p:cNvSpPr>
          <p:nvPr/>
        </p:nvSpPr>
        <p:spPr bwMode="auto">
          <a:xfrm>
            <a:off x="755650" y="692150"/>
            <a:ext cx="8208963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611188" y="1844675"/>
            <a:ext cx="2305050" cy="2160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 baseline="0">
                <a:solidFill>
                  <a:schemeClr val="bg1"/>
                </a:solidFill>
              </a:rPr>
              <a:t>Καθαρό </a:t>
            </a:r>
          </a:p>
          <a:p>
            <a:pPr algn="ctr"/>
            <a:r>
              <a:rPr lang="el-GR" sz="2800" b="1" baseline="0">
                <a:solidFill>
                  <a:schemeClr val="bg1"/>
                </a:solidFill>
              </a:rPr>
              <a:t>εισόδημα</a:t>
            </a: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492500" y="1844675"/>
            <a:ext cx="2447925" cy="21605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 baseline="0">
                <a:solidFill>
                  <a:schemeClr val="bg1"/>
                </a:solidFill>
              </a:rPr>
              <a:t>Λειτουργικές</a:t>
            </a:r>
          </a:p>
          <a:p>
            <a:pPr algn="ctr"/>
            <a:r>
              <a:rPr lang="el-GR" sz="2800" b="1" baseline="0">
                <a:solidFill>
                  <a:schemeClr val="bg1"/>
                </a:solidFill>
              </a:rPr>
              <a:t>Ταμειακές</a:t>
            </a:r>
          </a:p>
          <a:p>
            <a:pPr algn="ctr"/>
            <a:r>
              <a:rPr lang="el-GR" sz="2800" b="1" baseline="0">
                <a:solidFill>
                  <a:schemeClr val="bg1"/>
                </a:solidFill>
              </a:rPr>
              <a:t>ροές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6588125" y="1844675"/>
            <a:ext cx="2447925" cy="21605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b="1" baseline="0">
                <a:solidFill>
                  <a:schemeClr val="bg1"/>
                </a:solidFill>
              </a:rPr>
              <a:t>Δεδουλευ-</a:t>
            </a:r>
          </a:p>
          <a:p>
            <a:pPr algn="ctr"/>
            <a:r>
              <a:rPr lang="el-GR" sz="2800" b="1" baseline="0">
                <a:solidFill>
                  <a:schemeClr val="bg1"/>
                </a:solidFill>
              </a:rPr>
              <a:t>μένα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Accruals-The Cornerstone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Placeholder 3"/>
          <p:cNvSpPr>
            <a:spLocks/>
          </p:cNvSpPr>
          <p:nvPr/>
        </p:nvSpPr>
        <p:spPr bwMode="auto">
          <a:xfrm>
            <a:off x="611188" y="1700213"/>
            <a:ext cx="82804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Βάσεις της Αρχής των Δεδουλευμένων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8133" name="Text Placeholder 3"/>
          <p:cNvSpPr>
            <a:spLocks/>
          </p:cNvSpPr>
          <p:nvPr/>
        </p:nvSpPr>
        <p:spPr bwMode="auto">
          <a:xfrm>
            <a:off x="755650" y="692150"/>
            <a:ext cx="8208963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684213" y="2708275"/>
            <a:ext cx="8137525" cy="13684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Αναγνώριση εσόδων – τα έσοδα αναγνωρίζονται όταν 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1) Κερδίζονται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2) Πραγματοποιούνται ή πρόκειται να πραγματοποιηθούν</a:t>
            </a:r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684213" y="4076700"/>
            <a:ext cx="7559675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Αντιστοίχηση εξόδων – τα έξοδα αντιστοιχίζονται με τα έσοδα</a:t>
            </a:r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684213" y="4508500"/>
            <a:ext cx="5543550" cy="18732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1) Στο κόστος των προϊόντων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2) Στο κόστος της περιόδου</a:t>
            </a:r>
          </a:p>
          <a:p>
            <a:pPr>
              <a:lnSpc>
                <a:spcPct val="120000"/>
              </a:lnSpc>
            </a:pPr>
            <a:endParaRPr lang="el-GR" sz="2000" baseline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l-GR" sz="2000" baseline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l-GR" sz="2000" baseline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Accruals-The Cornerstone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Placeholder 3"/>
          <p:cNvSpPr>
            <a:spLocks/>
          </p:cNvSpPr>
          <p:nvPr/>
        </p:nvSpPr>
        <p:spPr bwMode="auto">
          <a:xfrm>
            <a:off x="611188" y="1770063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Επιτροπή</a:t>
            </a:r>
            <a:r>
              <a:rPr lang="en-US" sz="3200" b="1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Κεφαλαιαγοράς</a:t>
            </a:r>
            <a:r>
              <a:rPr lang="en-US" sz="3200" b="1" baseline="0">
                <a:solidFill>
                  <a:schemeClr val="accent1"/>
                </a:solidFill>
                <a:latin typeface="Calibri" pitchFamily="34" charset="0"/>
              </a:rPr>
              <a:t> (SEC)</a:t>
            </a:r>
            <a:r>
              <a:rPr lang="el-GR" sz="3200" baseline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9157" name="Text Placeholder 3"/>
          <p:cNvSpPr>
            <a:spLocks/>
          </p:cNvSpPr>
          <p:nvPr/>
        </p:nvSpPr>
        <p:spPr bwMode="auto">
          <a:xfrm>
            <a:off x="611188" y="1700213"/>
            <a:ext cx="828040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Υπόδειγμα – Δεδομένα Παραδείγματος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9158" name="Text Placeholder 3"/>
          <p:cNvSpPr>
            <a:spLocks/>
          </p:cNvSpPr>
          <p:nvPr/>
        </p:nvSpPr>
        <p:spPr bwMode="auto">
          <a:xfrm>
            <a:off x="611188" y="762000"/>
            <a:ext cx="8208962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539750" y="2708275"/>
            <a:ext cx="6985000" cy="3384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Δημιουργία εταιρίας με μετοχικό κεφάλαιο $700</a:t>
            </a:r>
          </a:p>
          <a:p>
            <a:pPr lvl="3">
              <a:lnSpc>
                <a:spcPct val="15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Αγορά απλών Τα-</a:t>
            </a:r>
            <a:r>
              <a:rPr lang="en-US" sz="2000" baseline="0">
                <a:solidFill>
                  <a:schemeClr val="accent1"/>
                </a:solidFill>
              </a:rPr>
              <a:t>shirt</a:t>
            </a:r>
            <a:r>
              <a:rPr lang="el-GR" sz="2000" baseline="0">
                <a:solidFill>
                  <a:schemeClr val="accent1"/>
                </a:solidFill>
              </a:rPr>
              <a:t> αντί $5 το καθένα</a:t>
            </a:r>
          </a:p>
          <a:p>
            <a:pPr lvl="3">
              <a:lnSpc>
                <a:spcPct val="15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Σταθερό κόστος ραφής $100</a:t>
            </a:r>
          </a:p>
          <a:p>
            <a:pPr lvl="3">
              <a:lnSpc>
                <a:spcPct val="15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Κόστος εκτύπωσης $0,75 το ένα</a:t>
            </a:r>
          </a:p>
          <a:p>
            <a:pPr lvl="3">
              <a:lnSpc>
                <a:spcPct val="15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Πώληση 25 Τ-</a:t>
            </a:r>
            <a:r>
              <a:rPr lang="en-US" sz="2000" baseline="0">
                <a:solidFill>
                  <a:schemeClr val="accent1"/>
                </a:solidFill>
              </a:rPr>
              <a:t>shirts</a:t>
            </a:r>
            <a:r>
              <a:rPr lang="el-GR" sz="2000" baseline="0">
                <a:solidFill>
                  <a:schemeClr val="accent1"/>
                </a:solidFill>
              </a:rPr>
              <a:t> προς $10 το ένα μετρητοίς</a:t>
            </a:r>
          </a:p>
          <a:p>
            <a:pPr>
              <a:lnSpc>
                <a:spcPct val="15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• Πώληση 25 Τ-</a:t>
            </a:r>
            <a:r>
              <a:rPr lang="en-US" sz="2000" baseline="0">
                <a:solidFill>
                  <a:schemeClr val="accent1"/>
                </a:solidFill>
              </a:rPr>
              <a:t>shirts</a:t>
            </a:r>
            <a:r>
              <a:rPr lang="el-GR" sz="2000" baseline="0">
                <a:solidFill>
                  <a:schemeClr val="accent1"/>
                </a:solidFill>
              </a:rPr>
              <a:t> προς $10 το ένα με πίστωση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Accruals- The Cornerstone</a:t>
            </a:r>
          </a:p>
        </p:txBody>
      </p:sp>
      <p:sp>
        <p:nvSpPr>
          <p:cNvPr id="50180" name="Text Placeholder 3"/>
          <p:cNvSpPr>
            <a:spLocks/>
          </p:cNvSpPr>
          <p:nvPr/>
        </p:nvSpPr>
        <p:spPr bwMode="auto">
          <a:xfrm>
            <a:off x="611188" y="1773238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Υπόδειγμα </a:t>
            </a:r>
            <a:r>
              <a:rPr lang="el-GR" sz="3200" b="1" baseline="0">
                <a:solidFill>
                  <a:schemeClr val="accent1"/>
                </a:solidFill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lang="el-GR" sz="3200" b="1" baseline="0">
                <a:solidFill>
                  <a:schemeClr val="accent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Ταμειακή Βάση</a:t>
            </a:r>
          </a:p>
        </p:txBody>
      </p:sp>
      <p:grpSp>
        <p:nvGrpSpPr>
          <p:cNvPr id="50339" name="Group 163"/>
          <p:cNvGrpSpPr>
            <a:grpSpLocks/>
          </p:cNvGrpSpPr>
          <p:nvPr/>
        </p:nvGrpSpPr>
        <p:grpSpPr bwMode="auto">
          <a:xfrm>
            <a:off x="539750" y="2565400"/>
            <a:ext cx="8350250" cy="4032250"/>
            <a:chOff x="340" y="1616"/>
            <a:chExt cx="5260" cy="2540"/>
          </a:xfrm>
        </p:grpSpPr>
        <p:grpSp>
          <p:nvGrpSpPr>
            <p:cNvPr id="50205" name="Group 29"/>
            <p:cNvGrpSpPr>
              <a:grpSpLocks/>
            </p:cNvGrpSpPr>
            <p:nvPr/>
          </p:nvGrpSpPr>
          <p:grpSpPr bwMode="auto">
            <a:xfrm>
              <a:off x="385" y="1933"/>
              <a:ext cx="4582" cy="2223"/>
              <a:chOff x="385" y="1933"/>
              <a:chExt cx="4582" cy="2223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85" y="1933"/>
                <a:ext cx="1406" cy="17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0203" name="Rectangle 27"/>
              <p:cNvSpPr>
                <a:spLocks noChangeArrowheads="1"/>
              </p:cNvSpPr>
              <p:nvPr/>
            </p:nvSpPr>
            <p:spPr bwMode="auto">
              <a:xfrm>
                <a:off x="385" y="3657"/>
                <a:ext cx="1996" cy="4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0204" name="Rectangle 28"/>
              <p:cNvSpPr>
                <a:spLocks noChangeArrowheads="1"/>
              </p:cNvSpPr>
              <p:nvPr/>
            </p:nvSpPr>
            <p:spPr bwMode="auto">
              <a:xfrm>
                <a:off x="3243" y="2024"/>
                <a:ext cx="1724" cy="18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476" y="1706"/>
              <a:ext cx="2584" cy="13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612" y="1616"/>
              <a:ext cx="21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Κατάσταση Ταμειακών Ροών</a:t>
              </a:r>
              <a:r>
                <a:rPr lang="el-GR" sz="2400" b="1">
                  <a:solidFill>
                    <a:schemeClr val="tx2"/>
                  </a:solidFill>
                  <a:ea typeface="Times New Roman" pitchFamily="18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3334" y="1706"/>
              <a:ext cx="2266" cy="13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340" y="1979"/>
              <a:ext cx="96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 i="1">
                  <a:solidFill>
                    <a:schemeClr val="tx2"/>
                  </a:solidFill>
                </a:rPr>
                <a:t>Εισπράξεις 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3198" y="1979"/>
              <a:ext cx="10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 i="1" u="sng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Ενεργητικό</a:t>
              </a:r>
              <a:r>
                <a:rPr lang="el-GR" sz="2800" b="1" i="1">
                  <a:solidFill>
                    <a:schemeClr val="tx2"/>
                  </a:solidFill>
                  <a:ea typeface="Times New Roman" pitchFamily="18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385" y="2205"/>
              <a:ext cx="139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Π</a:t>
              </a:r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ωλήσεις T-sh</a:t>
              </a:r>
              <a:r>
                <a:rPr lang="en-US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irt</a:t>
              </a:r>
              <a:endParaRPr lang="el-GR" sz="2800" b="1">
                <a:solidFill>
                  <a:schemeClr val="tx2"/>
                </a:solidFill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40" y="2886"/>
              <a:ext cx="125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Αγορές T-shirt </a:t>
              </a:r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385" y="3113"/>
              <a:ext cx="124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Κόστος ραφής </a:t>
              </a: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385" y="3339"/>
              <a:ext cx="16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Δαπάνες εκτύπωσης </a:t>
              </a: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385" y="3612"/>
              <a:ext cx="15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Σύνολο πληρωμών </a:t>
              </a:r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385" y="3838"/>
              <a:ext cx="203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Καθαρή εκροή μετρητών </a:t>
              </a:r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3243" y="2205"/>
              <a:ext cx="8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Μετρητά </a:t>
              </a:r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385" y="2704"/>
              <a:ext cx="9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 i="1" u="sng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Πληρωμές</a:t>
              </a:r>
              <a:r>
                <a:rPr lang="el-GR" sz="2800" b="1" i="1" u="sng">
                  <a:solidFill>
                    <a:schemeClr val="tx2"/>
                  </a:solidFill>
                  <a:ea typeface="Times New Roman" pitchFamily="18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3243" y="2886"/>
              <a:ext cx="126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 i="1" u="sng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Ίδια κεφάλαια </a:t>
              </a:r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3243" y="3113"/>
              <a:ext cx="144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Αρχικό κεφάλαιο </a:t>
              </a:r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3243" y="3339"/>
              <a:ext cx="127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M</a:t>
              </a:r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είον την καθαρή</a:t>
              </a:r>
              <a:r>
                <a:rPr lang="en-US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/>
              </a:r>
              <a:br>
                <a:rPr lang="en-US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</a:br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ταμειακή εκροή </a:t>
              </a:r>
            </a:p>
          </p:txBody>
        </p:sp>
        <p:sp>
          <p:nvSpPr>
            <p:cNvPr id="50224" name="Rectangle 48"/>
            <p:cNvSpPr>
              <a:spLocks noChangeArrowheads="1"/>
            </p:cNvSpPr>
            <p:nvPr/>
          </p:nvSpPr>
          <p:spPr bwMode="auto">
            <a:xfrm>
              <a:off x="3243" y="3339"/>
              <a:ext cx="127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M</a:t>
              </a:r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είον την καθαρή</a:t>
              </a:r>
              <a:r>
                <a:rPr lang="en-US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/>
              </a:r>
              <a:br>
                <a:rPr lang="en-US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</a:br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ταμειακή εκροή </a:t>
              </a:r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3243" y="3612"/>
              <a:ext cx="17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Σύνολο ιδίων κεφαλαίων </a:t>
              </a:r>
            </a:p>
          </p:txBody>
        </p:sp>
        <p:sp>
          <p:nvSpPr>
            <p:cNvPr id="50246" name="Text Box 70"/>
            <p:cNvSpPr txBox="1">
              <a:spLocks noChangeArrowheads="1"/>
            </p:cNvSpPr>
            <p:nvPr/>
          </p:nvSpPr>
          <p:spPr bwMode="auto">
            <a:xfrm>
              <a:off x="3424" y="1616"/>
              <a:ext cx="21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l-GR" sz="24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Κατάσταση Ταμειακών Ροών</a:t>
              </a:r>
              <a:r>
                <a:rPr lang="el-GR" sz="2400" b="1">
                  <a:solidFill>
                    <a:schemeClr val="tx2"/>
                  </a:solidFill>
                  <a:ea typeface="Times New Roman" pitchFamily="18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50248" name="Rectangle 72"/>
            <p:cNvSpPr>
              <a:spLocks noChangeArrowheads="1"/>
            </p:cNvSpPr>
            <p:nvPr/>
          </p:nvSpPr>
          <p:spPr bwMode="auto">
            <a:xfrm>
              <a:off x="385" y="3838"/>
              <a:ext cx="203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l-GR" sz="2800" b="1">
                  <a:solidFill>
                    <a:schemeClr val="tx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Καθαρή εκροή μετρητών </a:t>
              </a:r>
            </a:p>
          </p:txBody>
        </p:sp>
      </p:grpSp>
      <p:sp>
        <p:nvSpPr>
          <p:cNvPr id="50341" name="Text Placeholder 3"/>
          <p:cNvSpPr>
            <a:spLocks/>
          </p:cNvSpPr>
          <p:nvPr/>
        </p:nvSpPr>
        <p:spPr bwMode="auto">
          <a:xfrm>
            <a:off x="611188" y="765175"/>
            <a:ext cx="8208962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611188" y="2997200"/>
            <a:ext cx="223202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5076825" y="2924175"/>
            <a:ext cx="2735263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5076825" y="4868863"/>
            <a:ext cx="2808288" cy="151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611188" y="3933825"/>
            <a:ext cx="2232025" cy="237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0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Accruals-The Cornerstone</a:t>
            </a:r>
          </a:p>
        </p:txBody>
      </p:sp>
      <p:sp>
        <p:nvSpPr>
          <p:cNvPr id="51204" name="Text Placeholder 3"/>
          <p:cNvSpPr>
            <a:spLocks/>
          </p:cNvSpPr>
          <p:nvPr/>
        </p:nvSpPr>
        <p:spPr bwMode="auto">
          <a:xfrm>
            <a:off x="611188" y="1628775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Επιτροπή</a:t>
            </a:r>
            <a:r>
              <a:rPr lang="en-US" sz="3200" b="1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Κεφαλαιαγοράς</a:t>
            </a:r>
            <a:r>
              <a:rPr lang="en-US" sz="3200" b="1" baseline="0">
                <a:solidFill>
                  <a:schemeClr val="accent1"/>
                </a:solidFill>
                <a:latin typeface="Calibri" pitchFamily="34" charset="0"/>
              </a:rPr>
              <a:t> (SEC)</a:t>
            </a:r>
            <a:r>
              <a:rPr lang="el-GR" sz="3200" baseline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84213" y="2636838"/>
            <a:ext cx="4029075" cy="215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971550" y="2492375"/>
            <a:ext cx="338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Κατάσταση Αποτελεσμάτων 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219700" y="2636838"/>
            <a:ext cx="3455988" cy="215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539750" y="2852738"/>
            <a:ext cx="105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 i="1" u="sng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Έσοδα</a:t>
            </a:r>
            <a:r>
              <a:rPr lang="el-GR" sz="2800" b="1" i="1">
                <a:solidFill>
                  <a:schemeClr val="tx2"/>
                </a:solidFill>
                <a:ea typeface="Times New Roman" pitchFamily="18" charset="0"/>
                <a:cs typeface="Tahoma" pitchFamily="34" charset="0"/>
              </a:rPr>
              <a:t> 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076825" y="2852738"/>
            <a:ext cx="1609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 i="1" u="sng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Ενεργητικό 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611188" y="3213100"/>
            <a:ext cx="22177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</a:t>
            </a:r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ωλήσεις T-sh</a:t>
            </a:r>
            <a:r>
              <a:rPr lang="en-US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irt</a:t>
            </a:r>
            <a:endParaRPr lang="el-GR" sz="2800" b="1">
              <a:solidFill>
                <a:schemeClr val="tx2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539750" y="4149725"/>
            <a:ext cx="2079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Κόστος  T-shirt 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539750" y="4868863"/>
            <a:ext cx="229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4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Δαπάνες εκτύπωσης 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9750" y="5157788"/>
            <a:ext cx="2089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Σύνολο εξόδων 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539750" y="5805488"/>
            <a:ext cx="2998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Καθαρό κέρδος 	 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5148263" y="3192463"/>
            <a:ext cx="1308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Μετρητά 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9750" y="3860800"/>
            <a:ext cx="1274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 i="1" u="sng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Δαπάνες </a:t>
            </a: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5076825" y="4797425"/>
            <a:ext cx="2005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 i="1" u="sng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Ίδια κεφάλαια </a:t>
            </a: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5076825" y="5157788"/>
            <a:ext cx="2287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Αρχικό κεφάλαιο 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5076825" y="5516563"/>
            <a:ext cx="2217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4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συν καθαρό κέρδος 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5148263" y="2562225"/>
            <a:ext cx="36718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Ισολογισμός (σε δεδουλευμένη βάση) </a:t>
            </a:r>
          </a:p>
        </p:txBody>
      </p:sp>
      <p:sp>
        <p:nvSpPr>
          <p:cNvPr id="51230" name="Text Placeholder 3"/>
          <p:cNvSpPr>
            <a:spLocks/>
          </p:cNvSpPr>
          <p:nvPr/>
        </p:nvSpPr>
        <p:spPr bwMode="auto">
          <a:xfrm>
            <a:off x="611188" y="1700213"/>
            <a:ext cx="8280400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4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Υπόδειγμα </a:t>
            </a:r>
            <a:r>
              <a:rPr lang="el-GR" sz="2800" b="1" baseline="0">
                <a:solidFill>
                  <a:schemeClr val="accent1"/>
                </a:solidFill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lang="el-GR" sz="2800" b="1" baseline="0">
                <a:solidFill>
                  <a:schemeClr val="accent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Λογιστική Δεδουλευμένων</a:t>
            </a:r>
          </a:p>
        </p:txBody>
      </p:sp>
      <p:sp>
        <p:nvSpPr>
          <p:cNvPr id="51231" name="Text Placeholder 3"/>
          <p:cNvSpPr>
            <a:spLocks/>
          </p:cNvSpPr>
          <p:nvPr/>
        </p:nvSpPr>
        <p:spPr bwMode="auto">
          <a:xfrm>
            <a:off x="611188" y="692150"/>
            <a:ext cx="8208962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539750" y="4508500"/>
            <a:ext cx="1477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Απόσβεση </a:t>
            </a:r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5148263" y="3500438"/>
            <a:ext cx="24717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Αποθέματα </a:t>
            </a:r>
            <a:r>
              <a:rPr lang="en-US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</a:t>
            </a:r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lang="en-US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shirt</a:t>
            </a:r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5148263" y="3840163"/>
            <a:ext cx="1562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Απαιτήσεις </a:t>
            </a: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5148263" y="4149725"/>
            <a:ext cx="268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Σύνολο ενεργητικού </a:t>
            </a:r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5076825" y="5876925"/>
            <a:ext cx="275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4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Σύνολο ιδίων κεφαλαίων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Placeholder 3"/>
          <p:cNvSpPr>
            <a:spLocks/>
          </p:cNvSpPr>
          <p:nvPr/>
        </p:nvSpPr>
        <p:spPr bwMode="auto">
          <a:xfrm>
            <a:off x="611188" y="1773238"/>
            <a:ext cx="82804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Δεδουλευμένα και Ταμειακές Ροές - Μύθοι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2229" name="Text Placeholder 3"/>
          <p:cNvSpPr>
            <a:spLocks/>
          </p:cNvSpPr>
          <p:nvPr/>
        </p:nvSpPr>
        <p:spPr bwMode="auto">
          <a:xfrm>
            <a:off x="684213" y="692150"/>
            <a:ext cx="8208962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539750" y="2565400"/>
            <a:ext cx="8467725" cy="41036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Μύθος: Επειδή η αξία της εταιρίας εξαρτάται από τις μελλοντικές 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 ταμειακές ροές , μόνο οι τρέχουσες ταμειακές ροές είναι χρήσιμες 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 για την αποτίμηση.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Μύθος: Όλες οι ταμειακές ροές επηρεάζουν την αξία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Μύθος: Όλες οι προσαρμογές της λογιστικής σε δεδουλευμένα = η βάση 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 δεν είναι χρήσιμες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Μύθος: Οι ταμειακές ροές δεν μπορούν να χειραγωγηθούν.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Μύθος: Όλα τα κέρδη μπορούν να χειραγωγηθούν.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Μύθος: Είναι αδύνατον διαχειριστούν τα κέρδη με συνέπεια για </a:t>
            </a:r>
          </a:p>
          <a:p>
            <a:pPr>
              <a:lnSpc>
                <a:spcPct val="12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 μεγάλο χρονικό διάστημα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Accruals-The Cornerstone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Placeholder 3"/>
          <p:cNvSpPr>
            <a:spLocks/>
          </p:cNvSpPr>
          <p:nvPr/>
        </p:nvSpPr>
        <p:spPr bwMode="auto">
          <a:xfrm>
            <a:off x="539750" y="1698625"/>
            <a:ext cx="82804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Επιτροπή</a:t>
            </a:r>
            <a:r>
              <a:rPr lang="en-US" sz="3200" b="1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Κεφαλαιαγοράς</a:t>
            </a:r>
            <a:r>
              <a:rPr lang="en-US" sz="3200" b="1" baseline="0">
                <a:solidFill>
                  <a:schemeClr val="accent1"/>
                </a:solidFill>
                <a:latin typeface="Calibri" pitchFamily="34" charset="0"/>
              </a:rPr>
              <a:t> (SEC)</a:t>
            </a:r>
            <a:r>
              <a:rPr lang="el-GR" sz="3200" baseline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3253" name="Text Placeholder 3"/>
          <p:cNvSpPr>
            <a:spLocks/>
          </p:cNvSpPr>
          <p:nvPr/>
        </p:nvSpPr>
        <p:spPr bwMode="auto">
          <a:xfrm>
            <a:off x="611188" y="1700213"/>
            <a:ext cx="82804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Δεδουλευμένα και Ταμειακές Ροές – Αλήθειες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3254" name="Text Placeholder 3"/>
          <p:cNvSpPr>
            <a:spLocks/>
          </p:cNvSpPr>
          <p:nvPr/>
        </p:nvSpPr>
        <p:spPr bwMode="auto">
          <a:xfrm>
            <a:off x="935038" y="692150"/>
            <a:ext cx="8208962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Δεδουλευμένα – Ο Ακρογωνιαίος Λίθος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68313" y="2492375"/>
            <a:ext cx="8567737" cy="41036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• Αλήθεια : Η λογιστική (κερδών) σε δεδουλευμένη βάση είναι πιο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επίκαιρη από τις ταμειακές ροές.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Αλήθεια: </a:t>
            </a:r>
            <a:r>
              <a:rPr lang="en-US" sz="2000" baseline="0">
                <a:solidFill>
                  <a:schemeClr val="accent1"/>
                </a:solidFill>
              </a:rPr>
              <a:t>O</a:t>
            </a:r>
            <a:r>
              <a:rPr lang="el-GR" sz="2000" baseline="0">
                <a:solidFill>
                  <a:schemeClr val="accent1"/>
                </a:solidFill>
              </a:rPr>
              <a:t>ι ταμειακές ροές είναι πιο αξιόπιστες από ό,τι η λογιστική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σε δεδουλευμένη βάση.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Αλήθεια: Οι αριθμοί που παράγονται από τη λογιστική σε δεδουλευμένη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βάση υπόκεινται σε λογιστικές στρεβλώσεις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Αλήθεια: Η αξία μιας εταιρίας μπορεί να καθοριστεί με τη χρήση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των αριθμών της λογιστικής σε δεδουλευμένη βάση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Placeholder 3"/>
          <p:cNvSpPr>
            <a:spLocks/>
          </p:cNvSpPr>
          <p:nvPr/>
        </p:nvSpPr>
        <p:spPr bwMode="auto">
          <a:xfrm>
            <a:off x="539750" y="20605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Ποιοι είναι ορισμένοι από τους λόγους για την πραγματοποίηση μιας λογιστικής ανάλυσης;</a:t>
            </a:r>
            <a:r>
              <a:rPr lang="el-GR" sz="3200" baseline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Placeholder 3"/>
          <p:cNvSpPr>
            <a:spLocks/>
          </p:cNvSpPr>
          <p:nvPr/>
        </p:nvSpPr>
        <p:spPr bwMode="auto">
          <a:xfrm>
            <a:off x="684213" y="620713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5301" name="Text Placeholder 3"/>
          <p:cNvSpPr>
            <a:spLocks/>
          </p:cNvSpPr>
          <p:nvPr/>
        </p:nvSpPr>
        <p:spPr bwMode="auto">
          <a:xfrm>
            <a:off x="611188" y="1700213"/>
            <a:ext cx="8208962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Ανάγκη για Λογιστική Ανάλυση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611188" y="2492375"/>
            <a:ext cx="8281987" cy="3097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2"/>
            <a:r>
              <a:rPr lang="el-GR" sz="1600" baseline="0">
                <a:solidFill>
                  <a:schemeClr val="accent1"/>
                </a:solidFill>
              </a:rPr>
              <a:t>•</a:t>
            </a:r>
            <a:r>
              <a:rPr lang="el-GR" sz="1600" baseline="0"/>
              <a:t> </a:t>
            </a:r>
            <a:r>
              <a:rPr lang="el-GR" baseline="0">
                <a:solidFill>
                  <a:schemeClr val="accent1"/>
                </a:solidFill>
              </a:rPr>
              <a:t>Η προσαρμογή των λογιστικών στρεβλώσεων ώστε να κατοπτρίζουν </a:t>
            </a:r>
          </a:p>
          <a:p>
            <a:r>
              <a:rPr lang="el-GR" baseline="0">
                <a:solidFill>
                  <a:schemeClr val="accent1"/>
                </a:solidFill>
              </a:rPr>
              <a:t>  καλύτερα την οικονομική πραγματικότητα </a:t>
            </a:r>
          </a:p>
          <a:p>
            <a:pPr lvl="2"/>
            <a:endParaRPr lang="el-GR" sz="1600" baseline="0">
              <a:solidFill>
                <a:schemeClr val="accent1"/>
              </a:solidFill>
            </a:endParaRPr>
          </a:p>
          <a:p>
            <a:pPr lvl="2"/>
            <a:r>
              <a:rPr lang="el-GR" sz="1600" baseline="0">
                <a:solidFill>
                  <a:schemeClr val="accent1"/>
                </a:solidFill>
              </a:rPr>
              <a:t>•</a:t>
            </a:r>
            <a:r>
              <a:rPr lang="el-GR" sz="1600" baseline="0"/>
              <a:t> </a:t>
            </a:r>
            <a:r>
              <a:rPr lang="el-GR" baseline="0">
                <a:solidFill>
                  <a:schemeClr val="accent1"/>
                </a:solidFill>
              </a:rPr>
              <a:t>Η προσαρμογή τω οικονομικών καταστάσεων γενικής χρήσεως ώστε να </a:t>
            </a:r>
          </a:p>
          <a:p>
            <a:r>
              <a:rPr lang="el-GR" baseline="0">
                <a:solidFill>
                  <a:schemeClr val="accent1"/>
                </a:solidFill>
              </a:rPr>
              <a:t>  καλύπτουν συγκεκριμένους στόχους κάθε επιμέρους χρήστη.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Placeholder 3"/>
          <p:cNvSpPr>
            <a:spLocks/>
          </p:cNvSpPr>
          <p:nvPr/>
        </p:nvSpPr>
        <p:spPr bwMode="auto">
          <a:xfrm>
            <a:off x="611188" y="1700213"/>
            <a:ext cx="82804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Πηγή Λογιστικών Στρεβλώσεων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6325" name="Text Placeholder 3"/>
          <p:cNvSpPr>
            <a:spLocks/>
          </p:cNvSpPr>
          <p:nvPr/>
        </p:nvSpPr>
        <p:spPr bwMode="auto">
          <a:xfrm>
            <a:off x="611188" y="706438"/>
            <a:ext cx="8459787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611188" y="2349500"/>
            <a:ext cx="8532812" cy="431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baseline="0">
                <a:solidFill>
                  <a:schemeClr val="accent1"/>
                </a:solidFill>
              </a:rPr>
              <a:t>• Λογιστικά πρότυπα </a:t>
            </a:r>
            <a:r>
              <a:rPr lang="el-GR" sz="2000" baseline="0">
                <a:solidFill>
                  <a:schemeClr val="accent1"/>
                </a:solidFill>
              </a:rPr>
              <a:t>– που οφείλονται σε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1) Πολίτικες διεργασίες στην καθιέρωση προτύπων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2) Λογιστικές αρχές και παραδοχές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3) Συντηρητισμός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Σφάλματα εκτίμησης </a:t>
            </a:r>
            <a:r>
              <a:rPr lang="el-GR" sz="2000" baseline="0">
                <a:solidFill>
                  <a:schemeClr val="accent1"/>
                </a:solidFill>
              </a:rPr>
              <a:t>– σφάλματα παραδοχών που είναι εγγενή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στη λογιστική των δεδουλευμένων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Αξιοπιστία έναντι χρησιμότητας </a:t>
            </a:r>
            <a:r>
              <a:rPr lang="el-GR" sz="2000" baseline="0">
                <a:solidFill>
                  <a:schemeClr val="accent1"/>
                </a:solidFill>
              </a:rPr>
              <a:t>– υπερβολική έμφαση στην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αξιοπιστία σε βάρος της χρησιμότητας 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Διαχείριση (χειραγώγηση) κερδών </a:t>
            </a:r>
            <a:r>
              <a:rPr lang="el-GR" sz="2000" baseline="0">
                <a:solidFill>
                  <a:schemeClr val="accent1"/>
                </a:solidFill>
              </a:rPr>
              <a:t>– ωραιοποίηση των οικονομικών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καταστάσεων οπ τους διευθυντές για προσωπικά οφέλη.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Placeholder 3"/>
          <p:cNvSpPr>
            <a:spLocks/>
          </p:cNvSpPr>
          <p:nvPr/>
        </p:nvSpPr>
        <p:spPr bwMode="auto">
          <a:xfrm>
            <a:off x="539750" y="2060575"/>
            <a:ext cx="7772400" cy="2087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Γενικά</a:t>
            </a:r>
            <a:r>
              <a:rPr lang="en-US" sz="3200" b="1" baseline="0">
                <a:latin typeface="Calibri" pitchFamily="34" charset="0"/>
              </a:rPr>
              <a:t> </a:t>
            </a:r>
            <a:r>
              <a:rPr lang="el-GR" sz="3200" b="1" baseline="0">
                <a:latin typeface="Calibri" pitchFamily="34" charset="0"/>
              </a:rPr>
              <a:t>Αποδεκτές</a:t>
            </a:r>
            <a:r>
              <a:rPr lang="en-US" sz="3200" b="1" baseline="0">
                <a:latin typeface="Calibri" pitchFamily="34" charset="0"/>
              </a:rPr>
              <a:t> </a:t>
            </a:r>
            <a:r>
              <a:rPr lang="el-GR" sz="3200" b="1" baseline="0">
                <a:latin typeface="Calibri" pitchFamily="34" charset="0"/>
              </a:rPr>
              <a:t>Λογιστικές</a:t>
            </a:r>
            <a:r>
              <a:rPr lang="en-US" sz="3200" b="1" baseline="0">
                <a:latin typeface="Calibri" pitchFamily="34" charset="0"/>
              </a:rPr>
              <a:t> </a:t>
            </a:r>
            <a:r>
              <a:rPr lang="el-GR" sz="3200" b="1" baseline="0">
                <a:latin typeface="Calibri" pitchFamily="34" charset="0"/>
              </a:rPr>
              <a:t>Αρχές</a:t>
            </a:r>
            <a:endParaRPr lang="en-US" sz="3200" b="1" baseline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baseline="0">
                <a:latin typeface="Calibri" pitchFamily="34" charset="0"/>
              </a:rPr>
              <a:t>(Generally Accepted Accounting Principles –GAAP)</a:t>
            </a:r>
            <a:r>
              <a:rPr lang="el-GR" sz="3200" b="1" baseline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Placeholder 3"/>
          <p:cNvSpPr>
            <a:spLocks/>
          </p:cNvSpPr>
          <p:nvPr/>
        </p:nvSpPr>
        <p:spPr bwMode="auto">
          <a:xfrm>
            <a:off x="539750" y="1773238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Πηγή Συνεχών Στρεβλώσεων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7349" name="Text Placeholder 3"/>
          <p:cNvSpPr>
            <a:spLocks/>
          </p:cNvSpPr>
          <p:nvPr/>
        </p:nvSpPr>
        <p:spPr bwMode="auto">
          <a:xfrm>
            <a:off x="684213" y="777875"/>
            <a:ext cx="8459787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636588" y="2492375"/>
            <a:ext cx="8353425" cy="3241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400" b="1" baseline="0">
                <a:solidFill>
                  <a:schemeClr val="accent1"/>
                </a:solidFill>
              </a:rPr>
              <a:t>Στρατηγικές διαχείρισης κερδών: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Αύξηση κερδών </a:t>
            </a:r>
            <a:r>
              <a:rPr lang="el-GR" sz="2000" baseline="0">
                <a:solidFill>
                  <a:schemeClr val="accent1"/>
                </a:solidFill>
              </a:rPr>
              <a:t>– τα διευθυντικά στελέχη προσαρμόζουν τα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δεδουλευμένα για να αυξήσουν το δηλωθέν εισόδημα.</a:t>
            </a:r>
            <a:endParaRPr lang="en-US" sz="2000" baseline="0">
              <a:solidFill>
                <a:schemeClr val="accent1"/>
              </a:solidFill>
            </a:endParaRPr>
          </a:p>
          <a:p>
            <a:r>
              <a:rPr lang="el-GR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n-US" sz="2000" b="1" baseline="0">
                <a:solidFill>
                  <a:schemeClr val="accent1"/>
                </a:solidFill>
              </a:rPr>
              <a:t>Big Baths</a:t>
            </a:r>
            <a:r>
              <a:rPr lang="el-GR" sz="2000" b="1" baseline="0">
                <a:solidFill>
                  <a:schemeClr val="accent1"/>
                </a:solidFill>
              </a:rPr>
              <a:t> </a:t>
            </a:r>
            <a:r>
              <a:rPr lang="el-GR" sz="2000" baseline="0">
                <a:solidFill>
                  <a:schemeClr val="accent1"/>
                </a:solidFill>
              </a:rPr>
              <a:t>- τα διευθυντικά στελέχη καταχωρούν τεράστιες διαγραφές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σε μια περίοδο για να απαλλάξουν από έξοδα τις επόμενες.</a:t>
            </a:r>
          </a:p>
          <a:p>
            <a:r>
              <a:rPr lang="el-GR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="1" baseline="0">
                <a:solidFill>
                  <a:schemeClr val="accent1"/>
                </a:solidFill>
              </a:rPr>
              <a:t>Ομαλοποίηση κερδών </a:t>
            </a:r>
            <a:r>
              <a:rPr lang="el-GR" sz="2000" baseline="0">
                <a:solidFill>
                  <a:schemeClr val="accent1"/>
                </a:solidFill>
              </a:rPr>
              <a:t>– τα διευθυντικά στελέχη αυξάνουν ή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μειώνουν τα κέρδη με σκοπό να μειώσουν την μεταβλητότητα τους.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Placeholder 3"/>
          <p:cNvSpPr>
            <a:spLocks/>
          </p:cNvSpPr>
          <p:nvPr/>
        </p:nvSpPr>
        <p:spPr bwMode="auto">
          <a:xfrm>
            <a:off x="539750" y="1844675"/>
            <a:ext cx="8604250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Κίνητρα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8373" name="Text Placeholder 3"/>
          <p:cNvSpPr>
            <a:spLocks/>
          </p:cNvSpPr>
          <p:nvPr/>
        </p:nvSpPr>
        <p:spPr bwMode="auto">
          <a:xfrm>
            <a:off x="539750" y="782638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611188" y="2492375"/>
            <a:ext cx="8353425" cy="40322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Κίνητρα προερχόμενα από συμβάσεις - </a:t>
            </a:r>
            <a:r>
              <a:rPr lang="el-GR" sz="2000" baseline="0">
                <a:solidFill>
                  <a:schemeClr val="accent1"/>
                </a:solidFill>
              </a:rPr>
              <a:t>τα διευθυντικά στελέχη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προσαρμόζουν τους λογιστικούς αριθμούς που χρησιμοποιούνται στις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συμβάσεις και οι οποίοι επηρεάζουν τον πλούτο τους (πχ. συμβάσεις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επιδομάτων).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Επιπτώσεις στις χρηματιστηριακές τιμές </a:t>
            </a:r>
            <a:r>
              <a:rPr lang="el-GR" sz="2000" baseline="0">
                <a:solidFill>
                  <a:schemeClr val="accent1"/>
                </a:solidFill>
              </a:rPr>
              <a:t>- τα διευθυντικά στελέχη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προσαρμόζουν τους λογιστικούς αριθμούς για να επηρεάσουν τις τιμές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των μετοχών προς ίδιον όφελος (π.χ. στην περίπτωση συγχωνεύσεων,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προσφοράς μετοχών η δικαιωμάτων προαίρεσης μετοχών)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Άλλο λόγοι </a:t>
            </a:r>
            <a:r>
              <a:rPr lang="el-GR" sz="2000" baseline="0">
                <a:solidFill>
                  <a:schemeClr val="accent1"/>
                </a:solidFill>
              </a:rPr>
              <a:t>-  τα διευθυντικά στελέχη προσαρμόζουν τους λογιστικούς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αριθμούς για να επηρεάσουν</a:t>
            </a:r>
          </a:p>
          <a:p>
            <a:r>
              <a:rPr lang="el-GR" baseline="0">
                <a:solidFill>
                  <a:schemeClr val="accent1"/>
                </a:solidFill>
              </a:rPr>
              <a:t>  1) Απαιτήσεις των εργατικό συνδικάτων</a:t>
            </a:r>
          </a:p>
          <a:p>
            <a:r>
              <a:rPr lang="el-GR" baseline="0">
                <a:solidFill>
                  <a:schemeClr val="accent1"/>
                </a:solidFill>
              </a:rPr>
              <a:t>  2) Αλλαγές στη διοίκηση</a:t>
            </a:r>
          </a:p>
          <a:p>
            <a:r>
              <a:rPr lang="el-GR" baseline="0">
                <a:solidFill>
                  <a:schemeClr val="accent1"/>
                </a:solidFill>
              </a:rPr>
              <a:t>  3) Κοινωνικούς λόγους</a:t>
            </a:r>
          </a:p>
        </p:txBody>
      </p:sp>
      <p:sp>
        <p:nvSpPr>
          <p:cNvPr id="58375" name="Text Placeholder 3"/>
          <p:cNvSpPr>
            <a:spLocks/>
          </p:cNvSpPr>
          <p:nvPr/>
        </p:nvSpPr>
        <p:spPr bwMode="auto">
          <a:xfrm>
            <a:off x="539750" y="18272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Κίνητρα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8376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8377" name="Rectangle 13"/>
          <p:cNvSpPr>
            <a:spLocks noChangeArrowheads="1"/>
          </p:cNvSpPr>
          <p:nvPr/>
        </p:nvSpPr>
        <p:spPr bwMode="auto">
          <a:xfrm>
            <a:off x="611188" y="2492375"/>
            <a:ext cx="8353425" cy="40322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Κίνητρα προερχόμενα από συμβάσεις - </a:t>
            </a:r>
            <a:r>
              <a:rPr lang="el-GR" sz="2000" baseline="0">
                <a:solidFill>
                  <a:schemeClr val="accent1"/>
                </a:solidFill>
              </a:rPr>
              <a:t>τα διευθυντικά στελέχη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προσαρμόζουν τους λογιστικούς αριθμούς που χρησιμοποιούνται στις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συμβάσεις και οι οποίοι επηρεάζουν τον πλούτο τους (πχ. συμβάσεις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επιδομάτων).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Επιπτώσεις στις χρηματιστηριακές τιμές </a:t>
            </a:r>
            <a:r>
              <a:rPr lang="el-GR" sz="2000" baseline="0">
                <a:solidFill>
                  <a:schemeClr val="accent1"/>
                </a:solidFill>
              </a:rPr>
              <a:t>- τα διευθυντικά στελέχη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προσαρμόζουν τους λογιστικούς αριθμούς για να επηρεάσουν τις τιμές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των μετοχών προς ίδιον όφελος (π.χ. στην περίπτωση συγχωνεύσεων,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προσφοράς μετοχών η δικαιωμάτων προαίρεσης μετοχών)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Άλλο λόγοι </a:t>
            </a:r>
            <a:r>
              <a:rPr lang="el-GR" sz="2000" baseline="0">
                <a:solidFill>
                  <a:schemeClr val="accent1"/>
                </a:solidFill>
              </a:rPr>
              <a:t>-  τα διευθυντικά στελέχη προσαρμόζουν τους λογιστικούς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αριθμούς για να επηρεάσουν</a:t>
            </a:r>
          </a:p>
          <a:p>
            <a:r>
              <a:rPr lang="el-GR" baseline="0">
                <a:solidFill>
                  <a:schemeClr val="accent1"/>
                </a:solidFill>
              </a:rPr>
              <a:t>  1) Απαιτήσεις των εργατικό συνδικάτων</a:t>
            </a:r>
          </a:p>
          <a:p>
            <a:r>
              <a:rPr lang="el-GR" baseline="0">
                <a:solidFill>
                  <a:schemeClr val="accent1"/>
                </a:solidFill>
              </a:rPr>
              <a:t>  2) Αλλαγές στη διοίκηση</a:t>
            </a:r>
          </a:p>
          <a:p>
            <a:r>
              <a:rPr lang="el-GR" baseline="0">
                <a:solidFill>
                  <a:schemeClr val="accent1"/>
                </a:solidFill>
              </a:rPr>
              <a:t>  3) Κοινωνικούς λόγους</a:t>
            </a:r>
          </a:p>
        </p:txBody>
      </p:sp>
      <p:sp>
        <p:nvSpPr>
          <p:cNvPr id="58378" name="Text Placeholder 3"/>
          <p:cNvSpPr>
            <a:spLocks/>
          </p:cNvSpPr>
          <p:nvPr/>
        </p:nvSpPr>
        <p:spPr bwMode="auto">
          <a:xfrm>
            <a:off x="539750" y="18272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Κίνητρα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8379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558800" y="2349500"/>
            <a:ext cx="8496300" cy="3743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baseline="0">
                <a:solidFill>
                  <a:schemeClr val="accent1"/>
                </a:solidFill>
              </a:rPr>
              <a:t>Μετατόπιση εισοδήματος: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Επιτάχυνση ή επιβράδυνση της αναγνώρισης των εσόδων ή των εξόδων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μετακινώντας έτσι τα κέρδη από τη μία περίοδο στην άλλη.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="1" baseline="0">
                <a:solidFill>
                  <a:schemeClr val="accent1"/>
                </a:solidFill>
              </a:rPr>
              <a:t>Ταξινομητική διαχείριση κερδών</a:t>
            </a:r>
            <a:r>
              <a:rPr lang="en-US" sz="2000" b="1" baseline="0">
                <a:solidFill>
                  <a:schemeClr val="accent1"/>
                </a:solidFill>
              </a:rPr>
              <a:t>:</a:t>
            </a:r>
            <a:endParaRPr lang="el-GR" sz="2000" b="1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Επιλεκτική ταξινόμηση εσόδων (εξόδων) σε ορισμένα τμήματα της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κατάστασης λογαριασμού αποτελεσμάτων χρήσεως με σκοπό να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επηρεάσουν τα συμπεράσματα της ανάλυσης όσον αφορά την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επαναλαμβανόμενη φύση συγκεκριμένων κονδυλίων.</a:t>
            </a:r>
          </a:p>
        </p:txBody>
      </p:sp>
      <p:sp>
        <p:nvSpPr>
          <p:cNvPr id="59397" name="Text Placeholder 3"/>
          <p:cNvSpPr>
            <a:spLocks/>
          </p:cNvSpPr>
          <p:nvPr/>
        </p:nvSpPr>
        <p:spPr bwMode="auto">
          <a:xfrm>
            <a:off x="539750" y="1773238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Μηχανισμοί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9398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9399" name="Text Placeholder 3"/>
          <p:cNvSpPr>
            <a:spLocks/>
          </p:cNvSpPr>
          <p:nvPr/>
        </p:nvSpPr>
        <p:spPr bwMode="auto">
          <a:xfrm>
            <a:off x="539750" y="1773238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Μηχανισμοί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9400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59401" name="Rectangle 12"/>
          <p:cNvSpPr>
            <a:spLocks noChangeArrowheads="1"/>
          </p:cNvSpPr>
          <p:nvPr/>
        </p:nvSpPr>
        <p:spPr bwMode="auto">
          <a:xfrm>
            <a:off x="558800" y="2349500"/>
            <a:ext cx="8496300" cy="3743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="1" baseline="0">
                <a:solidFill>
                  <a:schemeClr val="accent1"/>
                </a:solidFill>
              </a:rPr>
              <a:t>Μετατόπιση εισοδήματος: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Επιτάχυνση ή επιβράδυνση της αναγνώρισης των εσόδων ή των εξόδων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μετακινώντας έτσι τα κέρδη από τη μία περίοδο στην άλλη.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="1" baseline="0">
                <a:solidFill>
                  <a:schemeClr val="accent1"/>
                </a:solidFill>
              </a:rPr>
              <a:t>Ταξινομητική διαχείριση κερδών</a:t>
            </a:r>
            <a:r>
              <a:rPr lang="en-US" sz="2000" b="1" baseline="0">
                <a:solidFill>
                  <a:schemeClr val="accent1"/>
                </a:solidFill>
              </a:rPr>
              <a:t>:</a:t>
            </a:r>
            <a:endParaRPr lang="el-GR" sz="2000" b="1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Επιλεκτική ταξινόμηση εσόδων (εξόδων) σε ορισμένα τμήματα της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κατάστασης λογαριασμού αποτελεσμάτων χρήσεως με σκοπό να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επηρεάσουν τα συμπεράσματα της ανάλυσης όσον αφορά την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επαναλαμβανόμενη φύση συγκεκριμένων κονδυλίων.</a:t>
            </a:r>
          </a:p>
        </p:txBody>
      </p:sp>
      <p:sp>
        <p:nvSpPr>
          <p:cNvPr id="59402" name="Text Placeholder 3"/>
          <p:cNvSpPr>
            <a:spLocks/>
          </p:cNvSpPr>
          <p:nvPr/>
        </p:nvSpPr>
        <p:spPr bwMode="auto">
          <a:xfrm>
            <a:off x="539750" y="1773238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Διαχείριση Κερδών – Μηχανισμοί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9403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525463" y="2263775"/>
            <a:ext cx="8510587" cy="43195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Η λογιστική ανάλυση περιλαμβάνει διάφορες αλληλένδετες διαδικασίες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και καθήκοντα που μπορούν να ταξινομηθούν σε δυο ευρείες κατηγορίες: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Αξιολόγηση ποιότητας κερδών: Βήματα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1) Προσδιορισμός και αξιολόγηση βασικών λογιστικών πολιτικών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2) Αξιολόγηση της έκτασης της λογιστικής ευελιξίας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3) Καθορισμός της στρατηγικής υποβολής λογιστικών εκθέσεων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4) Εντοπισμός και αξιολόγηση των  κόκκινων σημείων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Προσαρμογή των οικονομικών καταστάσεων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Εντοπισμός, μέτρηση και προσαρμογή των οικονομικών καταστάσεων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με σκοπό την καλύτερη εξυπηρέτηση ειδικών στόχων της ανάλυσης </a:t>
            </a:r>
          </a:p>
          <a:p>
            <a:r>
              <a:rPr lang="el-GR" sz="2000" b="1" baseline="0">
                <a:solidFill>
                  <a:schemeClr val="accent1"/>
                </a:solidFill>
              </a:rPr>
              <a:t>Τα κεφάλαια 3-6 εστιάζουν στην προσαρμογή (αναμόρφωση) </a:t>
            </a:r>
          </a:p>
          <a:p>
            <a:r>
              <a:rPr lang="el-GR" sz="2000" b="1" baseline="0">
                <a:solidFill>
                  <a:schemeClr val="accent1"/>
                </a:solidFill>
              </a:rPr>
              <a:t>των οικονομικών καταστάσεων</a:t>
            </a:r>
          </a:p>
        </p:txBody>
      </p:sp>
      <p:sp>
        <p:nvSpPr>
          <p:cNvPr id="60421" name="Text Placeholder 3"/>
          <p:cNvSpPr>
            <a:spLocks/>
          </p:cNvSpPr>
          <p:nvPr/>
        </p:nvSpPr>
        <p:spPr bwMode="auto">
          <a:xfrm>
            <a:off x="539750" y="17002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Οι Διαδικασίες της Λογιστικής Ανάλυσης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0422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60423" name="Text Placeholder 3"/>
          <p:cNvSpPr>
            <a:spLocks/>
          </p:cNvSpPr>
          <p:nvPr/>
        </p:nvSpPr>
        <p:spPr bwMode="auto">
          <a:xfrm>
            <a:off x="539750" y="17002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Οι Διαδικασίες της Λογιστικής Ανάλυσης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0424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525463" y="2276475"/>
            <a:ext cx="8510587" cy="43195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Η λογιστική ανάλυση περιλαμβάνει διάφορες αλληλένδετες διαδικασίες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και καθήκοντα που μπορούν να ταξινομηθούν σε δυο ευρείες κατηγορίες:</a:t>
            </a:r>
          </a:p>
          <a:p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Αξιολόγηση ποιότητας κερδών: Βήματα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1) Προσδιορισμός και αξιολόγηση βασικών λογιστικών πολιτικών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2) Αξιολόγηση της έκτασης της λογιστικής ευελιξίας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3) Καθορισμός της στρατηγικής υποβολής λογιστικών εκθέσεων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4) Εντοπισμός και αξιολόγηση των  κόκκινων σημείων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Προσαρμογή των οικονομικών καταστάσεων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Εντοπισμός, μέτρηση και προσαρμογή των οικονομικών καταστάσεων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με σκοπό την καλύτερη εξυπηρέτηση ειδικών στόχων της ανάλυσης </a:t>
            </a:r>
          </a:p>
          <a:p>
            <a:r>
              <a:rPr lang="el-GR" sz="2000" b="1" baseline="0">
                <a:solidFill>
                  <a:schemeClr val="accent1"/>
                </a:solidFill>
              </a:rPr>
              <a:t>Τα κεφάλαια 3-6 εστιάζουν στην προσαρμογή (αναμόρφωση) </a:t>
            </a:r>
          </a:p>
          <a:p>
            <a:r>
              <a:rPr lang="el-GR" sz="2000" b="1" baseline="0">
                <a:solidFill>
                  <a:schemeClr val="accent1"/>
                </a:solidFill>
              </a:rPr>
              <a:t>των οικονομικών καταστάσεων</a:t>
            </a:r>
          </a:p>
        </p:txBody>
      </p:sp>
      <p:sp>
        <p:nvSpPr>
          <p:cNvPr id="60426" name="Text Placeholder 3"/>
          <p:cNvSpPr>
            <a:spLocks/>
          </p:cNvSpPr>
          <p:nvPr/>
        </p:nvSpPr>
        <p:spPr bwMode="auto">
          <a:xfrm>
            <a:off x="539750" y="17129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Οι Διαδικασίες της Λογιστικής Ανάλυσης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0427" name="Text Placeholder 3"/>
          <p:cNvSpPr>
            <a:spLocks/>
          </p:cNvSpPr>
          <p:nvPr/>
        </p:nvSpPr>
        <p:spPr bwMode="auto">
          <a:xfrm>
            <a:off x="539750" y="7778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Accounting Analysis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539750" y="2305050"/>
            <a:ext cx="8424863" cy="7921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Συγκριτική Ανάλυση </a:t>
            </a:r>
            <a:r>
              <a:rPr lang="el-GR" sz="2000" baseline="0">
                <a:solidFill>
                  <a:schemeClr val="accent1"/>
                </a:solidFill>
              </a:rPr>
              <a:t>– ανάγκη για χρηματοοικονομικές συγκρίσεις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			    μεταξύ επιχειρήσεων και διαχρονικά</a:t>
            </a:r>
          </a:p>
        </p:txBody>
      </p:sp>
      <p:sp>
        <p:nvSpPr>
          <p:cNvPr id="61445" name="Text Placeholder 3"/>
          <p:cNvSpPr>
            <a:spLocks/>
          </p:cNvSpPr>
          <p:nvPr/>
        </p:nvSpPr>
        <p:spPr bwMode="auto">
          <a:xfrm>
            <a:off x="539750" y="17129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Στόχοι της Ανάλυσης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1446" name="Text Placeholder 3"/>
          <p:cNvSpPr>
            <a:spLocks/>
          </p:cNvSpPr>
          <p:nvPr/>
        </p:nvSpPr>
        <p:spPr bwMode="auto">
          <a:xfrm>
            <a:off x="539750" y="7778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  <p:sp>
        <p:nvSpPr>
          <p:cNvPr id="61447" name="Rectangle 10"/>
          <p:cNvSpPr>
            <a:spLocks noChangeArrowheads="1"/>
          </p:cNvSpPr>
          <p:nvPr/>
        </p:nvSpPr>
        <p:spPr bwMode="auto">
          <a:xfrm>
            <a:off x="4067175" y="3573463"/>
            <a:ext cx="4897438" cy="2592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αξίες και (2) μέτρηση της κερδοφορίας. Τα 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παραπάνω αντιστοιχούν σε δυο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εναλλακτικές έννοιες του εισοδήματος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(1) Οικονομικό Εισόδημα (ή εμπειρικά το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   </a:t>
            </a:r>
            <a:r>
              <a:rPr lang="el-GR" sz="2000" i="1" baseline="0">
                <a:solidFill>
                  <a:schemeClr val="accent1"/>
                </a:solidFill>
              </a:rPr>
              <a:t>οικονομικό εισόδημα</a:t>
            </a:r>
            <a:endParaRPr lang="el-GR" sz="2000" baseline="0">
              <a:solidFill>
                <a:schemeClr val="accent1"/>
              </a:solidFill>
            </a:endParaRPr>
          </a:p>
          <a:p>
            <a:r>
              <a:rPr lang="el-GR" sz="2000" baseline="0">
                <a:solidFill>
                  <a:schemeClr val="accent1"/>
                </a:solidFill>
              </a:rPr>
              <a:t>(2) Μόνιμο εισόδημα  (ή εμπειρικά το </a:t>
            </a:r>
          </a:p>
          <a:p>
            <a:r>
              <a:rPr lang="el-GR" sz="2000" baseline="0">
                <a:solidFill>
                  <a:schemeClr val="accent1"/>
                </a:solidFill>
              </a:rPr>
              <a:t>      </a:t>
            </a:r>
            <a:r>
              <a:rPr lang="el-GR" sz="2000" i="1" baseline="0">
                <a:solidFill>
                  <a:schemeClr val="accent1"/>
                </a:solidFill>
              </a:rPr>
              <a:t>βιώσιμο εισόδημα</a:t>
            </a:r>
            <a:r>
              <a:rPr lang="el-GR" sz="2000" baseline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539750" y="3068638"/>
            <a:ext cx="8424863" cy="5762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sz="2000" baseline="0">
                <a:solidFill>
                  <a:schemeClr val="accent1"/>
                </a:solidFill>
              </a:rPr>
              <a:t>• </a:t>
            </a:r>
            <a:r>
              <a:rPr lang="el-GR" sz="2000" b="1" baseline="0">
                <a:solidFill>
                  <a:schemeClr val="accent1"/>
                </a:solidFill>
              </a:rPr>
              <a:t>Μέτρηση του εισοδήματος </a:t>
            </a:r>
            <a:r>
              <a:rPr lang="el-GR" sz="2000" baseline="0">
                <a:solidFill>
                  <a:schemeClr val="accent1"/>
                </a:solidFill>
              </a:rPr>
              <a:t>–ανάγκη για (1) μεταβολές στις μετοχικές</a:t>
            </a:r>
          </a:p>
        </p:txBody>
      </p:sp>
      <p:sp>
        <p:nvSpPr>
          <p:cNvPr id="61449" name="Rectangle 12"/>
          <p:cNvSpPr>
            <a:spLocks noChangeArrowheads="1"/>
          </p:cNvSpPr>
          <p:nvPr/>
        </p:nvSpPr>
        <p:spPr bwMode="auto">
          <a:xfrm>
            <a:off x="2339975" y="6149975"/>
            <a:ext cx="6480175" cy="433388"/>
          </a:xfrm>
          <a:prstGeom prst="rect">
            <a:avLst/>
          </a:prstGeom>
          <a:solidFill>
            <a:srgbClr val="8E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baseline="0">
                <a:solidFill>
                  <a:schemeClr val="accent1"/>
                </a:solidFill>
              </a:rPr>
              <a:t> Τα μέτρα αυτά αναλύονται διεξοδικά στο Κεφάλαιο 6</a:t>
            </a:r>
          </a:p>
        </p:txBody>
      </p:sp>
      <p:sp>
        <p:nvSpPr>
          <p:cNvPr id="61450" name="Text Placeholder 3"/>
          <p:cNvSpPr>
            <a:spLocks/>
          </p:cNvSpPr>
          <p:nvPr/>
        </p:nvSpPr>
        <p:spPr bwMode="auto">
          <a:xfrm>
            <a:off x="539750" y="1700213"/>
            <a:ext cx="860425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Στόχοι της Ανάλυσης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1451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Λογιστική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b="1" smtClean="0"/>
              <a:t>Economic concepts of income</a:t>
            </a:r>
            <a:endParaRPr lang="en-IN" sz="4200" b="1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611188" y="3860800"/>
            <a:ext cx="8137525" cy="26638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l-GR" sz="2000" b="1" baseline="0">
                <a:solidFill>
                  <a:schemeClr val="accent1"/>
                </a:solidFill>
              </a:rPr>
              <a:t>Οικονομικό εισόδημα</a:t>
            </a:r>
          </a:p>
          <a:p>
            <a:pPr>
              <a:lnSpc>
                <a:spcPct val="140000"/>
              </a:lnSpc>
            </a:pPr>
            <a:r>
              <a:rPr lang="el-GR" sz="2000" b="1" baseline="0">
                <a:solidFill>
                  <a:schemeClr val="accent1"/>
                </a:solidFill>
              </a:rPr>
              <a:t>• </a:t>
            </a:r>
            <a:r>
              <a:rPr lang="el-GR" baseline="0">
                <a:solidFill>
                  <a:schemeClr val="accent1"/>
                </a:solidFill>
              </a:rPr>
              <a:t>Μετράει τις μεταβολές στο πλούτο των μετόχων</a:t>
            </a:r>
          </a:p>
          <a:p>
            <a:pPr>
              <a:lnSpc>
                <a:spcPct val="14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baseline="0">
                <a:solidFill>
                  <a:schemeClr val="accent1"/>
                </a:solidFill>
              </a:rPr>
              <a:t>Ταμειακές ροές + Παρούσα αξία αναμενόμενων μελλοντικών ταμειακών ροών</a:t>
            </a:r>
          </a:p>
          <a:p>
            <a:pPr>
              <a:lnSpc>
                <a:spcPct val="14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baseline="0">
                <a:solidFill>
                  <a:schemeClr val="accent1"/>
                </a:solidFill>
              </a:rPr>
              <a:t>Χρήσιμο όταν ο στόχο της ανάλυσης είναι ο προσδιορισμός της ακριβούς </a:t>
            </a:r>
          </a:p>
          <a:p>
            <a:pPr>
              <a:lnSpc>
                <a:spcPct val="140000"/>
              </a:lnSpc>
            </a:pPr>
            <a:r>
              <a:rPr lang="el-GR" baseline="0">
                <a:solidFill>
                  <a:schemeClr val="accent1"/>
                </a:solidFill>
              </a:rPr>
              <a:t>  απόδοσης του μετόχου στην συγκεκριμένη περίοδο</a:t>
            </a:r>
          </a:p>
          <a:p>
            <a:pPr>
              <a:lnSpc>
                <a:spcPct val="14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baseline="0">
                <a:solidFill>
                  <a:schemeClr val="accent1"/>
                </a:solidFill>
              </a:rPr>
              <a:t>Λιγότερο χρήσιμο για την πρόβλεψη πιθανών μελλοντικών κερδών</a:t>
            </a:r>
            <a:endParaRPr lang="el-GR" sz="2000" baseline="0">
              <a:solidFill>
                <a:schemeClr val="accent1"/>
              </a:solidFill>
            </a:endParaRPr>
          </a:p>
        </p:txBody>
      </p:sp>
      <p:sp>
        <p:nvSpPr>
          <p:cNvPr id="62469" name="Text Placeholder 3"/>
          <p:cNvSpPr>
            <a:spLocks/>
          </p:cNvSpPr>
          <p:nvPr/>
        </p:nvSpPr>
        <p:spPr bwMode="auto">
          <a:xfrm>
            <a:off x="539750" y="765175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Οικονομικές Έννοιες του Εισοδήματος</a:t>
            </a:r>
          </a:p>
        </p:txBody>
      </p: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2195513" y="1743075"/>
            <a:ext cx="4464050" cy="57626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baseline="0">
                <a:solidFill>
                  <a:schemeClr val="bg1"/>
                </a:solidFill>
              </a:rPr>
              <a:t>Οικονομικό εισόδημα (κέρδος)</a:t>
            </a:r>
          </a:p>
        </p:txBody>
      </p:sp>
      <p:sp>
        <p:nvSpPr>
          <p:cNvPr id="62471" name="Rectangle 10"/>
          <p:cNvSpPr>
            <a:spLocks noChangeArrowheads="1"/>
          </p:cNvSpPr>
          <p:nvPr/>
        </p:nvSpPr>
        <p:spPr bwMode="auto">
          <a:xfrm>
            <a:off x="2195513" y="2378075"/>
            <a:ext cx="4392612" cy="57626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baseline="0">
                <a:solidFill>
                  <a:schemeClr val="bg1"/>
                </a:solidFill>
              </a:rPr>
              <a:t>Μόνιμο εισόδημα (κέρδος)</a:t>
            </a:r>
          </a:p>
        </p:txBody>
      </p:sp>
      <p:sp>
        <p:nvSpPr>
          <p:cNvPr id="62472" name="Rectangle 11"/>
          <p:cNvSpPr>
            <a:spLocks noChangeArrowheads="1"/>
          </p:cNvSpPr>
          <p:nvPr/>
        </p:nvSpPr>
        <p:spPr bwMode="auto">
          <a:xfrm>
            <a:off x="2195513" y="3025775"/>
            <a:ext cx="4464050" cy="57626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b="1" baseline="0">
                <a:solidFill>
                  <a:schemeClr val="bg1"/>
                </a:solidFill>
              </a:rPr>
              <a:t>Λειτουργικό εισόδημα (κέρδος)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Advantages &amp; Disadvantages</a:t>
            </a:r>
            <a:endParaRPr lang="en-IN" b="1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611188" y="1700213"/>
            <a:ext cx="5688012" cy="2665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l-GR" sz="2000" b="1" baseline="0">
                <a:solidFill>
                  <a:schemeClr val="accent1"/>
                </a:solidFill>
              </a:rPr>
              <a:t>Πλεονεκτήματα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Κατοπτρίζει τις τρέχουσες πληροφορίες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Είναι συνεπές με τα κριτήρια μέτρησης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Συγκρισιμότητα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Απουσία μεροληψίας λόγω συντηρητικότητας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Πιο χρήσιμο στην μετοχική ανάλυση</a:t>
            </a:r>
          </a:p>
        </p:txBody>
      </p:sp>
      <p:sp>
        <p:nvSpPr>
          <p:cNvPr id="63493" name="Text Placeholder 3"/>
          <p:cNvSpPr>
            <a:spLocks/>
          </p:cNvSpPr>
          <p:nvPr/>
        </p:nvSpPr>
        <p:spPr bwMode="auto">
          <a:xfrm>
            <a:off x="539750" y="620713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Πλεονεκτήματα και Μειονεκτήματα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639763" y="4321175"/>
            <a:ext cx="5688012" cy="2305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l-GR" sz="2000" b="1" baseline="0">
                <a:solidFill>
                  <a:schemeClr val="accent1"/>
                </a:solidFill>
              </a:rPr>
              <a:t>Μειονεκτήματα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Μικρότερη αντικειμενικότητα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Ευαισθησία στη χειραγώγηση. Χρήση εισροών </a:t>
            </a:r>
          </a:p>
          <a:p>
            <a:pPr>
              <a:lnSpc>
                <a:spcPct val="130000"/>
              </a:lnSpc>
            </a:pPr>
            <a:r>
              <a:rPr lang="el-GR" sz="2000" baseline="0">
                <a:solidFill>
                  <a:schemeClr val="accent1"/>
                </a:solidFill>
              </a:rPr>
              <a:t>  Επιπέδου 3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Έλλειψη συντηρητισμού</a:t>
            </a:r>
          </a:p>
          <a:p>
            <a:pPr>
              <a:lnSpc>
                <a:spcPct val="130000"/>
              </a:lnSpc>
            </a:pPr>
            <a:r>
              <a:rPr lang="el-GR" b="1" baseline="0">
                <a:solidFill>
                  <a:schemeClr val="accent1"/>
                </a:solidFill>
              </a:rPr>
              <a:t>•</a:t>
            </a:r>
            <a:r>
              <a:rPr lang="el-GR" baseline="0"/>
              <a:t> </a:t>
            </a:r>
            <a:r>
              <a:rPr lang="el-GR" sz="2000" baseline="0">
                <a:solidFill>
                  <a:schemeClr val="accent1"/>
                </a:solidFill>
              </a:rPr>
              <a:t>Υπερβολική μεταβλητότητα του εισοδήματος</a:t>
            </a:r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6299200" y="4941888"/>
            <a:ext cx="2449513" cy="172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</a:pPr>
            <a:endParaRPr lang="el-GR" sz="2000" baseline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Implications for Analysis</a:t>
            </a:r>
            <a:endParaRPr lang="en-IN" b="1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611188" y="1844675"/>
            <a:ext cx="6121400" cy="3455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30000"/>
              </a:lnSpc>
            </a:pPr>
            <a:r>
              <a:rPr lang="el-GR" sz="2100" b="1" baseline="0">
                <a:solidFill>
                  <a:schemeClr val="accent1"/>
                </a:solidFill>
              </a:rPr>
              <a:t>•</a:t>
            </a:r>
            <a:r>
              <a:rPr lang="el-GR" sz="2100" baseline="0"/>
              <a:t> </a:t>
            </a:r>
            <a:r>
              <a:rPr lang="el-GR" sz="2100" baseline="0">
                <a:solidFill>
                  <a:schemeClr val="accent1"/>
                </a:solidFill>
              </a:rPr>
              <a:t>Επικέντρωση στον Ισολογισμό</a:t>
            </a:r>
          </a:p>
          <a:p>
            <a:pPr>
              <a:lnSpc>
                <a:spcPct val="230000"/>
              </a:lnSpc>
            </a:pPr>
            <a:r>
              <a:rPr lang="el-GR" sz="2100" b="1" baseline="0">
                <a:solidFill>
                  <a:schemeClr val="accent1"/>
                </a:solidFill>
              </a:rPr>
              <a:t>•</a:t>
            </a:r>
            <a:r>
              <a:rPr lang="el-GR" sz="2100" baseline="0"/>
              <a:t> </a:t>
            </a:r>
            <a:r>
              <a:rPr lang="el-GR" sz="2100" baseline="0">
                <a:solidFill>
                  <a:schemeClr val="accent1"/>
                </a:solidFill>
              </a:rPr>
              <a:t>Αναδιατύπωση του εισοδήματος</a:t>
            </a:r>
          </a:p>
          <a:p>
            <a:pPr>
              <a:lnSpc>
                <a:spcPct val="230000"/>
              </a:lnSpc>
            </a:pPr>
            <a:r>
              <a:rPr lang="el-GR" sz="2100" b="1" baseline="0">
                <a:solidFill>
                  <a:schemeClr val="accent1"/>
                </a:solidFill>
              </a:rPr>
              <a:t>•</a:t>
            </a:r>
            <a:r>
              <a:rPr lang="el-GR" sz="2100" baseline="0"/>
              <a:t> </a:t>
            </a:r>
            <a:r>
              <a:rPr lang="el-GR" sz="2100" baseline="0">
                <a:solidFill>
                  <a:schemeClr val="accent1"/>
                </a:solidFill>
              </a:rPr>
              <a:t>Ανάλυση της χρήσης των εισροών </a:t>
            </a:r>
          </a:p>
          <a:p>
            <a:pPr>
              <a:lnSpc>
                <a:spcPct val="230000"/>
              </a:lnSpc>
            </a:pPr>
            <a:r>
              <a:rPr lang="el-GR" sz="2100" b="1" baseline="0">
                <a:solidFill>
                  <a:schemeClr val="accent1"/>
                </a:solidFill>
              </a:rPr>
              <a:t>•</a:t>
            </a:r>
            <a:r>
              <a:rPr lang="el-GR" sz="2100" baseline="0"/>
              <a:t> </a:t>
            </a:r>
            <a:r>
              <a:rPr lang="el-GR" sz="2100" baseline="0">
                <a:solidFill>
                  <a:schemeClr val="accent1"/>
                </a:solidFill>
              </a:rPr>
              <a:t>Ανάλυση των χρηματοοικονομικών υποχρεώσεων</a:t>
            </a:r>
          </a:p>
        </p:txBody>
      </p:sp>
      <p:sp>
        <p:nvSpPr>
          <p:cNvPr id="64517" name="Text Placeholder 3"/>
          <p:cNvSpPr>
            <a:spLocks/>
          </p:cNvSpPr>
          <p:nvPr/>
        </p:nvSpPr>
        <p:spPr bwMode="auto">
          <a:xfrm>
            <a:off x="539750" y="620713"/>
            <a:ext cx="8459788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Επιπτώσεις στην Ανάλυση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Accounting Vs Economic income</a:t>
            </a:r>
            <a:endParaRPr lang="en-IN" sz="4000" b="1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641350" y="1816100"/>
            <a:ext cx="4895850" cy="3455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30000"/>
              </a:lnSpc>
            </a:pPr>
            <a:r>
              <a:rPr lang="el-GR" sz="2100" b="1" baseline="0">
                <a:solidFill>
                  <a:schemeClr val="accent1"/>
                </a:solidFill>
              </a:rPr>
              <a:t>Λόγοι Διαφοράς</a:t>
            </a:r>
          </a:p>
          <a:p>
            <a:pPr>
              <a:lnSpc>
                <a:spcPct val="10000"/>
              </a:lnSpc>
            </a:pPr>
            <a:endParaRPr lang="el-GR" sz="2100" baseline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</a:pPr>
            <a:r>
              <a:rPr lang="el-GR" sz="2100" baseline="0">
                <a:solidFill>
                  <a:schemeClr val="accent1"/>
                </a:solidFill>
              </a:rPr>
              <a:t>• Εναλλακτικές έννοιες του εισοδήματος</a:t>
            </a:r>
          </a:p>
          <a:p>
            <a:pPr>
              <a:lnSpc>
                <a:spcPct val="160000"/>
              </a:lnSpc>
            </a:pPr>
            <a:r>
              <a:rPr lang="el-GR" sz="2100" baseline="0">
                <a:solidFill>
                  <a:schemeClr val="accent1"/>
                </a:solidFill>
              </a:rPr>
              <a:t>• Ιστορικό κόστος</a:t>
            </a:r>
          </a:p>
          <a:p>
            <a:pPr>
              <a:lnSpc>
                <a:spcPct val="160000"/>
              </a:lnSpc>
            </a:pPr>
            <a:r>
              <a:rPr lang="el-GR" sz="2100" baseline="0">
                <a:solidFill>
                  <a:schemeClr val="accent1"/>
                </a:solidFill>
              </a:rPr>
              <a:t>• Βάση συναλλαγής</a:t>
            </a:r>
          </a:p>
          <a:p>
            <a:pPr>
              <a:lnSpc>
                <a:spcPct val="160000"/>
              </a:lnSpc>
            </a:pPr>
            <a:r>
              <a:rPr lang="el-GR" sz="2100" baseline="0">
                <a:solidFill>
                  <a:schemeClr val="accent1"/>
                </a:solidFill>
              </a:rPr>
              <a:t>• Συντηρητισμός</a:t>
            </a:r>
          </a:p>
          <a:p>
            <a:pPr>
              <a:lnSpc>
                <a:spcPct val="160000"/>
              </a:lnSpc>
            </a:pPr>
            <a:r>
              <a:rPr lang="el-GR" sz="2100" baseline="0">
                <a:solidFill>
                  <a:schemeClr val="accent1"/>
                </a:solidFill>
              </a:rPr>
              <a:t>• Χειραγώγηση κερδών</a:t>
            </a:r>
          </a:p>
        </p:txBody>
      </p:sp>
      <p:sp>
        <p:nvSpPr>
          <p:cNvPr id="65541" name="Text Placeholder 3"/>
          <p:cNvSpPr>
            <a:spLocks/>
          </p:cNvSpPr>
          <p:nvPr/>
        </p:nvSpPr>
        <p:spPr bwMode="auto">
          <a:xfrm>
            <a:off x="468313" y="620713"/>
            <a:ext cx="8459787" cy="577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Λογιστικό Έναντι Οικονομικού Εισοδήματος</a:t>
            </a:r>
          </a:p>
        </p:txBody>
      </p:sp>
      <p:sp>
        <p:nvSpPr>
          <p:cNvPr id="65542" name="Rectangle 9"/>
          <p:cNvSpPr>
            <a:spLocks noChangeArrowheads="1"/>
          </p:cNvSpPr>
          <p:nvPr/>
        </p:nvSpPr>
        <p:spPr bwMode="auto">
          <a:xfrm>
            <a:off x="4643438" y="1801813"/>
            <a:ext cx="4176712" cy="360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30000"/>
              </a:lnSpc>
            </a:pPr>
            <a:endParaRPr lang="el-GR" sz="2100" baseline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Financial Accounting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Placeholder 3"/>
          <p:cNvSpPr>
            <a:spLocks/>
          </p:cNvSpPr>
          <p:nvPr/>
        </p:nvSpPr>
        <p:spPr bwMode="auto">
          <a:xfrm>
            <a:off x="539750" y="620713"/>
            <a:ext cx="8459788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Χρηματοοικονομική Λογιστική</a:t>
            </a:r>
          </a:p>
        </p:txBody>
      </p:sp>
      <p:sp>
        <p:nvSpPr>
          <p:cNvPr id="66565" name="Text Placeholder 3"/>
          <p:cNvSpPr>
            <a:spLocks/>
          </p:cNvSpPr>
          <p:nvPr/>
        </p:nvSpPr>
        <p:spPr bwMode="auto">
          <a:xfrm>
            <a:off x="468313" y="1628775"/>
            <a:ext cx="860425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solidFill>
                  <a:schemeClr val="accent1"/>
                </a:solidFill>
                <a:latin typeface="Calibri" pitchFamily="34" charset="0"/>
              </a:rPr>
              <a:t>Σχετικότητα της Λογιστικής Πληροφόρησης</a:t>
            </a:r>
            <a:endParaRPr lang="el-GR" sz="32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6566" name="Rectangle 10"/>
          <p:cNvSpPr>
            <a:spLocks noChangeArrowheads="1"/>
          </p:cNvSpPr>
          <p:nvPr/>
        </p:nvSpPr>
        <p:spPr bwMode="auto">
          <a:xfrm>
            <a:off x="1258888" y="2636838"/>
            <a:ext cx="6697662" cy="431800"/>
          </a:xfrm>
          <a:prstGeom prst="rect">
            <a:avLst/>
          </a:prstGeom>
          <a:solidFill>
            <a:srgbClr val="8EB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baseline="0">
                <a:solidFill>
                  <a:schemeClr val="accent1"/>
                </a:solidFill>
              </a:rPr>
              <a:t>Σχέση μεταξύ λογιστικών αριθμών και τιμών μετοχών</a:t>
            </a:r>
          </a:p>
        </p:txBody>
      </p:sp>
      <p:sp>
        <p:nvSpPr>
          <p:cNvPr id="66567" name="Rectangle 11"/>
          <p:cNvSpPr>
            <a:spLocks noChangeArrowheads="1"/>
          </p:cNvSpPr>
          <p:nvPr/>
        </p:nvSpPr>
        <p:spPr bwMode="auto">
          <a:xfrm>
            <a:off x="7596188" y="4076700"/>
            <a:ext cx="1368425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70000"/>
              </a:lnSpc>
            </a:pPr>
            <a:r>
              <a:rPr lang="el-GR" sz="1400" baseline="0"/>
              <a:t>Κέρδη</a:t>
            </a:r>
            <a:endParaRPr lang="en-US" sz="1400" baseline="0"/>
          </a:p>
          <a:p>
            <a:pPr>
              <a:lnSpc>
                <a:spcPct val="170000"/>
              </a:lnSpc>
            </a:pPr>
            <a:r>
              <a:rPr lang="el-GR" sz="1400" baseline="0"/>
              <a:t>Λογιστική Αξία</a:t>
            </a:r>
            <a:endParaRPr lang="en-US" sz="1400" baseline="0"/>
          </a:p>
          <a:p>
            <a:pPr>
              <a:lnSpc>
                <a:spcPct val="170000"/>
              </a:lnSpc>
            </a:pPr>
            <a:r>
              <a:rPr lang="el-GR" sz="1400" baseline="0"/>
              <a:t>Συνδυασμένα</a:t>
            </a:r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4067175" y="6229350"/>
            <a:ext cx="7207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70000"/>
              </a:lnSpc>
            </a:pPr>
            <a:r>
              <a:rPr lang="el-GR" b="1" baseline="0"/>
              <a:t>Έτος</a:t>
            </a:r>
          </a:p>
        </p:txBody>
      </p:sp>
      <p:sp>
        <p:nvSpPr>
          <p:cNvPr id="66569" name="Rectangle 13"/>
          <p:cNvSpPr>
            <a:spLocks noChangeArrowheads="1"/>
          </p:cNvSpPr>
          <p:nvPr/>
        </p:nvSpPr>
        <p:spPr bwMode="auto">
          <a:xfrm rot="-5400000">
            <a:off x="-644524" y="4540250"/>
            <a:ext cx="3167062" cy="655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l-GR" b="1" baseline="0"/>
              <a:t>Ποσοστό ερμηνευμένης </a:t>
            </a:r>
          </a:p>
          <a:p>
            <a:pPr algn="ctr">
              <a:lnSpc>
                <a:spcPct val="120000"/>
              </a:lnSpc>
            </a:pPr>
            <a:r>
              <a:rPr lang="el-GR" b="1" baseline="0"/>
              <a:t>τιμής μετοχών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Placeholder 3"/>
          <p:cNvSpPr>
            <a:spLocks/>
          </p:cNvSpPr>
          <p:nvPr/>
        </p:nvSpPr>
        <p:spPr bwMode="auto">
          <a:xfrm>
            <a:off x="539750" y="20605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Ποιος παρέχει την πληροφόρηση (υλικό) για τους διάφορους λογιστικούς κανόνες;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l-GR" sz="3200" b="1" baseline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Ποιες διοικητικές ομάδες προσδιορίζουν τους διάφορους λογιστικούς κανόνες;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Placeholder 3"/>
          <p:cNvSpPr>
            <a:spLocks/>
          </p:cNvSpPr>
          <p:nvPr/>
        </p:nvSpPr>
        <p:spPr bwMode="auto">
          <a:xfrm>
            <a:off x="684213" y="692150"/>
            <a:ext cx="8459787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latin typeface="Calibri" pitchFamily="34" charset="0"/>
              </a:rPr>
              <a:t>Περιβάλλον των Χρηματοοικονομικών Δημοσιεύσεων </a:t>
            </a:r>
          </a:p>
        </p:txBody>
      </p:sp>
      <p:sp>
        <p:nvSpPr>
          <p:cNvPr id="22533" name="Text Placeholder 3"/>
          <p:cNvSpPr>
            <a:spLocks/>
          </p:cNvSpPr>
          <p:nvPr/>
        </p:nvSpPr>
        <p:spPr bwMode="auto">
          <a:xfrm>
            <a:off x="827088" y="4508500"/>
            <a:ext cx="8066087" cy="6492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7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400" baseline="0">
                <a:latin typeface="Calibri" pitchFamily="34" charset="0"/>
              </a:rPr>
              <a:t>Συμβούλιο</a:t>
            </a:r>
            <a:r>
              <a:rPr lang="en-US" sz="2400" baseline="0">
                <a:latin typeface="Calibri" pitchFamily="34" charset="0"/>
              </a:rPr>
              <a:t> </a:t>
            </a:r>
            <a:r>
              <a:rPr lang="el-GR" sz="2400" baseline="0">
                <a:latin typeface="Calibri" pitchFamily="34" charset="0"/>
              </a:rPr>
              <a:t>Λογιστικών</a:t>
            </a:r>
            <a:r>
              <a:rPr lang="en-US" sz="2400" baseline="0">
                <a:latin typeface="Calibri" pitchFamily="34" charset="0"/>
              </a:rPr>
              <a:t> </a:t>
            </a:r>
            <a:r>
              <a:rPr lang="el-GR" sz="2400" baseline="0">
                <a:latin typeface="Calibri" pitchFamily="34" charset="0"/>
              </a:rPr>
              <a:t>Προτύπων</a:t>
            </a:r>
            <a:r>
              <a:rPr lang="en-US" sz="2400" baseline="0">
                <a:latin typeface="Calibri" pitchFamily="34" charset="0"/>
              </a:rPr>
              <a:t> (</a:t>
            </a:r>
            <a:r>
              <a:rPr lang="el-GR" sz="2400" baseline="0">
                <a:latin typeface="Calibri" pitchFamily="34" charset="0"/>
              </a:rPr>
              <a:t>ΣΛΠ</a:t>
            </a:r>
            <a:r>
              <a:rPr lang="en-US" sz="2400" baseline="0">
                <a:latin typeface="Calibri" pitchFamily="34" charset="0"/>
              </a:rPr>
              <a:t>)</a:t>
            </a:r>
            <a:r>
              <a:rPr lang="el-GR" sz="2400" baseline="0">
                <a:latin typeface="Calibri" pitchFamily="34" charset="0"/>
              </a:rPr>
              <a:t> </a:t>
            </a:r>
          </a:p>
        </p:txBody>
      </p:sp>
      <p:sp>
        <p:nvSpPr>
          <p:cNvPr id="22534" name="Text Placeholder 3"/>
          <p:cNvSpPr>
            <a:spLocks/>
          </p:cNvSpPr>
          <p:nvPr/>
        </p:nvSpPr>
        <p:spPr bwMode="auto">
          <a:xfrm>
            <a:off x="611188" y="2133600"/>
            <a:ext cx="2305050" cy="936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8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Επιτροπή</a:t>
            </a:r>
            <a:r>
              <a:rPr lang="en-US" baseline="0">
                <a:latin typeface="Calibri" pitchFamily="34" charset="0"/>
              </a:rPr>
              <a:t> </a:t>
            </a:r>
            <a:r>
              <a:rPr lang="el-GR" baseline="0">
                <a:latin typeface="Calibri" pitchFamily="34" charset="0"/>
              </a:rPr>
              <a:t>Κεφαλαιαγοράς </a:t>
            </a:r>
          </a:p>
        </p:txBody>
      </p:sp>
      <p:sp>
        <p:nvSpPr>
          <p:cNvPr id="22535" name="Text Placeholder 3"/>
          <p:cNvSpPr>
            <a:spLocks/>
          </p:cNvSpPr>
          <p:nvPr/>
        </p:nvSpPr>
        <p:spPr bwMode="auto">
          <a:xfrm>
            <a:off x="3059113" y="1844675"/>
            <a:ext cx="1512887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Εργατικά 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συνδικάτα</a:t>
            </a:r>
          </a:p>
        </p:txBody>
      </p:sp>
      <p:sp>
        <p:nvSpPr>
          <p:cNvPr id="22536" name="Text Placeholder 3"/>
          <p:cNvSpPr>
            <a:spLocks/>
          </p:cNvSpPr>
          <p:nvPr/>
        </p:nvSpPr>
        <p:spPr bwMode="auto">
          <a:xfrm>
            <a:off x="4787900" y="1916113"/>
            <a:ext cx="24479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Αμερικάνικη Ένωση Ορκωτών Λογιστών</a:t>
            </a:r>
          </a:p>
        </p:txBody>
      </p:sp>
      <p:sp>
        <p:nvSpPr>
          <p:cNvPr id="22537" name="Text Placeholder 3"/>
          <p:cNvSpPr>
            <a:spLocks/>
          </p:cNvSpPr>
          <p:nvPr/>
        </p:nvSpPr>
        <p:spPr bwMode="auto">
          <a:xfrm>
            <a:off x="7308850" y="1844675"/>
            <a:ext cx="1584325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Δανειστές</a:t>
            </a:r>
          </a:p>
        </p:txBody>
      </p:sp>
      <p:sp>
        <p:nvSpPr>
          <p:cNvPr id="22538" name="Text Placeholder 3"/>
          <p:cNvSpPr>
            <a:spLocks/>
          </p:cNvSpPr>
          <p:nvPr/>
        </p:nvSpPr>
        <p:spPr bwMode="auto">
          <a:xfrm>
            <a:off x="3635375" y="2420938"/>
            <a:ext cx="1657350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Επενδυτές</a:t>
            </a:r>
          </a:p>
        </p:txBody>
      </p:sp>
      <p:sp>
        <p:nvSpPr>
          <p:cNvPr id="22539" name="Text Placeholder 3"/>
          <p:cNvSpPr>
            <a:spLocks/>
          </p:cNvSpPr>
          <p:nvPr/>
        </p:nvSpPr>
        <p:spPr bwMode="auto">
          <a:xfrm>
            <a:off x="6084888" y="2565400"/>
            <a:ext cx="1800225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Πολιτικοί</a:t>
            </a:r>
          </a:p>
        </p:txBody>
      </p:sp>
      <p:sp>
        <p:nvSpPr>
          <p:cNvPr id="22540" name="Text Placeholder 3"/>
          <p:cNvSpPr>
            <a:spLocks/>
          </p:cNvSpPr>
          <p:nvPr/>
        </p:nvSpPr>
        <p:spPr bwMode="auto">
          <a:xfrm>
            <a:off x="4427538" y="3068638"/>
            <a:ext cx="2016125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Λογιστές</a:t>
            </a:r>
          </a:p>
        </p:txBody>
      </p:sp>
      <p:sp>
        <p:nvSpPr>
          <p:cNvPr id="22541" name="Text Placeholder 3"/>
          <p:cNvSpPr>
            <a:spLocks/>
          </p:cNvSpPr>
          <p:nvPr/>
        </p:nvSpPr>
        <p:spPr bwMode="auto">
          <a:xfrm>
            <a:off x="6877050" y="3141663"/>
            <a:ext cx="2016125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Λοιποί</a:t>
            </a:r>
          </a:p>
        </p:txBody>
      </p:sp>
      <p:sp>
        <p:nvSpPr>
          <p:cNvPr id="22542" name="Text Placeholder 3"/>
          <p:cNvSpPr>
            <a:spLocks/>
          </p:cNvSpPr>
          <p:nvPr/>
        </p:nvSpPr>
        <p:spPr bwMode="auto">
          <a:xfrm>
            <a:off x="2700338" y="3860800"/>
            <a:ext cx="61912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Παρέχουν πληροφορίες στο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2543" name="Text Placeholder 3"/>
          <p:cNvSpPr>
            <a:spLocks/>
          </p:cNvSpPr>
          <p:nvPr/>
        </p:nvSpPr>
        <p:spPr bwMode="auto">
          <a:xfrm>
            <a:off x="684213" y="5445125"/>
            <a:ext cx="820737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800" b="1" baseline="0">
                <a:solidFill>
                  <a:schemeClr val="accent1"/>
                </a:solidFill>
                <a:latin typeface="Calibri" pitchFamily="34" charset="0"/>
              </a:rPr>
              <a:t>Βοηθούν στην καθιέρωση</a:t>
            </a:r>
            <a:endParaRPr lang="el-GR" sz="2800" baseline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2544" name="Text Placeholder 3"/>
          <p:cNvSpPr>
            <a:spLocks/>
          </p:cNvSpPr>
          <p:nvPr/>
        </p:nvSpPr>
        <p:spPr bwMode="auto">
          <a:xfrm>
            <a:off x="631825" y="6021388"/>
            <a:ext cx="8353425" cy="576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400" baseline="0">
                <a:latin typeface="Calibri" pitchFamily="34" charset="0"/>
              </a:rPr>
              <a:t>Γενικά Αποδεκτών Λογιστικών Αρχών (ΓΑΛΑ)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Environmental Factors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Placeholder 3"/>
          <p:cNvSpPr>
            <a:spLocks/>
          </p:cNvSpPr>
          <p:nvPr/>
        </p:nvSpPr>
        <p:spPr bwMode="auto">
          <a:xfrm>
            <a:off x="971550" y="549275"/>
            <a:ext cx="7883525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Περιβάλλον των Οικονομικών Αναφορών</a:t>
            </a:r>
          </a:p>
        </p:txBody>
      </p:sp>
      <p:sp>
        <p:nvSpPr>
          <p:cNvPr id="23557" name="Text Placeholder 3"/>
          <p:cNvSpPr>
            <a:spLocks/>
          </p:cNvSpPr>
          <p:nvPr/>
        </p:nvSpPr>
        <p:spPr bwMode="auto">
          <a:xfrm>
            <a:off x="684213" y="2708275"/>
            <a:ext cx="7704137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400" b="1" baseline="0">
                <a:solidFill>
                  <a:schemeClr val="accent1"/>
                </a:solidFill>
                <a:latin typeface="Calibri" pitchFamily="34" charset="0"/>
              </a:rPr>
              <a:t>Επιτροπή</a:t>
            </a:r>
            <a:r>
              <a:rPr lang="en-US" sz="2400" b="1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sz="2400" b="1" baseline="0">
                <a:solidFill>
                  <a:schemeClr val="accent1"/>
                </a:solidFill>
                <a:latin typeface="Calibri" pitchFamily="34" charset="0"/>
              </a:rPr>
              <a:t>Κεφαλαιαγοράς</a:t>
            </a:r>
            <a:r>
              <a:rPr lang="en-US" sz="2400" b="1" baseline="0">
                <a:solidFill>
                  <a:schemeClr val="accent1"/>
                </a:solidFill>
                <a:latin typeface="Calibri" pitchFamily="34" charset="0"/>
              </a:rPr>
              <a:t> (SEC)</a:t>
            </a:r>
            <a:r>
              <a:rPr lang="el-GR" sz="2400" baseline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3558" name="Text Placeholder 3"/>
          <p:cNvSpPr>
            <a:spLocks/>
          </p:cNvSpPr>
          <p:nvPr/>
        </p:nvSpPr>
        <p:spPr bwMode="auto">
          <a:xfrm>
            <a:off x="539750" y="3933825"/>
            <a:ext cx="8208963" cy="223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Ανεξάρτητη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κρατική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αρχή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με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νομική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ισχύ</a:t>
            </a:r>
            <a:endParaRPr lang="en-US" baseline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Διαχειρίζεται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τη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συμμόρφωση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με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τους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κανονισμούς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του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Χρηματιστηρίου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και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τις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δημοσιεύσεις</a:t>
            </a:r>
            <a:endParaRPr lang="en-US" baseline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Μπορεί να τροποποιήσει και να καθιερώσει ΓΑΛΑ, αν παραστεί ανάγκη</a:t>
            </a:r>
            <a:endParaRPr lang="en-US" baseline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Σπάνια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αντιπαρατίθεται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στο</a:t>
            </a:r>
            <a:r>
              <a:rPr lang="en-US" baseline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ΣΛΠ</a:t>
            </a:r>
            <a:endParaRPr lang="en-US" baseline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baseline="0">
                <a:solidFill>
                  <a:schemeClr val="accent1"/>
                </a:solidFill>
                <a:latin typeface="Calibri" pitchFamily="34" charset="0"/>
              </a:rPr>
              <a:t> Παίζει σημαντικό ρόλο στις διεθνείς λογιστικές πρακτικές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Placeholder 3"/>
          <p:cNvSpPr>
            <a:spLocks/>
          </p:cNvSpPr>
          <p:nvPr/>
        </p:nvSpPr>
        <p:spPr bwMode="auto">
          <a:xfrm>
            <a:off x="539750" y="1844675"/>
            <a:ext cx="7772400" cy="2881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Ποιες είναι οι διάφορες αναφορές που πρέπει να υποβάλλει μια εισηγμένη εταιρία στην Επιτροπή Κεφαλαιαγοράς (</a:t>
            </a:r>
            <a:r>
              <a:rPr lang="en-US" sz="3200" b="1" baseline="0">
                <a:latin typeface="Calibri" pitchFamily="34" charset="0"/>
              </a:rPr>
              <a:t>SEC</a:t>
            </a:r>
            <a:r>
              <a:rPr lang="el-GR" sz="3200" b="1" baseline="0"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Placeholder 3"/>
          <p:cNvSpPr>
            <a:spLocks/>
          </p:cNvSpPr>
          <p:nvPr/>
        </p:nvSpPr>
        <p:spPr bwMode="auto">
          <a:xfrm>
            <a:off x="684213" y="549275"/>
            <a:ext cx="8280400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3200" b="1" baseline="0">
                <a:latin typeface="Calibri" pitchFamily="34" charset="0"/>
              </a:rPr>
              <a:t>Καταστατικές Χρηματοοικονομικές Αναφορές</a:t>
            </a:r>
          </a:p>
        </p:txBody>
      </p:sp>
      <p:sp>
        <p:nvSpPr>
          <p:cNvPr id="25605" name="Text Placeholder 3"/>
          <p:cNvSpPr>
            <a:spLocks/>
          </p:cNvSpPr>
          <p:nvPr/>
        </p:nvSpPr>
        <p:spPr bwMode="auto">
          <a:xfrm>
            <a:off x="3059113" y="1628775"/>
            <a:ext cx="5834062" cy="64770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Αναφορά 10-Κ (Ετήσια έκθεση) </a:t>
            </a:r>
          </a:p>
        </p:txBody>
      </p:sp>
      <p:sp>
        <p:nvSpPr>
          <p:cNvPr id="25606" name="Text Placeholder 3"/>
          <p:cNvSpPr>
            <a:spLocks/>
          </p:cNvSpPr>
          <p:nvPr/>
        </p:nvSpPr>
        <p:spPr bwMode="auto">
          <a:xfrm>
            <a:off x="3059113" y="2276475"/>
            <a:ext cx="5834062" cy="576263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Αναφορά 10-</a:t>
            </a:r>
            <a:r>
              <a:rPr lang="en-US" baseline="0">
                <a:latin typeface="Calibri" pitchFamily="34" charset="0"/>
              </a:rPr>
              <a:t>Q</a:t>
            </a:r>
            <a:r>
              <a:rPr lang="el-GR" baseline="0">
                <a:latin typeface="Calibri" pitchFamily="34" charset="0"/>
              </a:rPr>
              <a:t> (Τριμηνιαία έκθεση) </a:t>
            </a:r>
          </a:p>
        </p:txBody>
      </p:sp>
      <p:sp>
        <p:nvSpPr>
          <p:cNvPr id="25607" name="Text Placeholder 3"/>
          <p:cNvSpPr>
            <a:spLocks/>
          </p:cNvSpPr>
          <p:nvPr/>
        </p:nvSpPr>
        <p:spPr bwMode="auto">
          <a:xfrm>
            <a:off x="3059113" y="2852738"/>
            <a:ext cx="5834062" cy="720725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Αναφορά 20-</a:t>
            </a:r>
            <a:r>
              <a:rPr lang="en-US" baseline="0">
                <a:latin typeface="Calibri" pitchFamily="34" charset="0"/>
              </a:rPr>
              <a:t>F</a:t>
            </a:r>
            <a:r>
              <a:rPr lang="el-GR" baseline="0">
                <a:latin typeface="Calibri" pitchFamily="34" charset="0"/>
              </a:rPr>
              <a:t> ( Έκθεση δημόσιας εγγραφής/ετήσιες εκθέσεις για ξένους φορείς) </a:t>
            </a:r>
          </a:p>
        </p:txBody>
      </p:sp>
      <p:sp>
        <p:nvSpPr>
          <p:cNvPr id="25608" name="Text Placeholder 3"/>
          <p:cNvSpPr>
            <a:spLocks/>
          </p:cNvSpPr>
          <p:nvPr/>
        </p:nvSpPr>
        <p:spPr bwMode="auto">
          <a:xfrm>
            <a:off x="3059113" y="3573463"/>
            <a:ext cx="5834062" cy="57626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Αναφορά 8-Κ  (Τρέχουσα αναφορά/Ενημερωτικό δελτίο) </a:t>
            </a:r>
          </a:p>
        </p:txBody>
      </p:sp>
      <p:sp>
        <p:nvSpPr>
          <p:cNvPr id="25609" name="Text Placeholder 3"/>
          <p:cNvSpPr>
            <a:spLocks/>
          </p:cNvSpPr>
          <p:nvPr/>
        </p:nvSpPr>
        <p:spPr bwMode="auto">
          <a:xfrm>
            <a:off x="3059113" y="4148138"/>
            <a:ext cx="5834062" cy="57626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Κανονισμός 14-Α (Πληρεξούσια) </a:t>
            </a:r>
          </a:p>
        </p:txBody>
      </p:sp>
      <p:sp>
        <p:nvSpPr>
          <p:cNvPr id="25610" name="Text Placeholder 3"/>
          <p:cNvSpPr>
            <a:spLocks/>
          </p:cNvSpPr>
          <p:nvPr/>
        </p:nvSpPr>
        <p:spPr bwMode="auto">
          <a:xfrm>
            <a:off x="3059113" y="4724400"/>
            <a:ext cx="5834062" cy="649288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l-GR" baseline="0">
                <a:latin typeface="Calibri" pitchFamily="34" charset="0"/>
              </a:rPr>
              <a:t>Λοιπές Αναφορές στην Επιτροπή Κεφαλαιαγοράς </a:t>
            </a:r>
          </a:p>
        </p:txBody>
      </p:sp>
      <p:sp>
        <p:nvSpPr>
          <p:cNvPr id="25611" name="Text Placeholder 3"/>
          <p:cNvSpPr>
            <a:spLocks/>
          </p:cNvSpPr>
          <p:nvPr/>
        </p:nvSpPr>
        <p:spPr bwMode="auto">
          <a:xfrm>
            <a:off x="3059113" y="5373688"/>
            <a:ext cx="5834062" cy="21590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l-GR" baseline="0">
              <a:latin typeface="Calibri" pitchFamily="34" charset="0"/>
            </a:endParaRPr>
          </a:p>
        </p:txBody>
      </p:sp>
      <p:sp>
        <p:nvSpPr>
          <p:cNvPr id="25612" name="Text Placeholder 3"/>
          <p:cNvSpPr>
            <a:spLocks/>
          </p:cNvSpPr>
          <p:nvPr/>
        </p:nvSpPr>
        <p:spPr bwMode="auto">
          <a:xfrm>
            <a:off x="3059113" y="5589588"/>
            <a:ext cx="5834062" cy="21590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l-GR" baseline="0">
              <a:latin typeface="Calibri" pitchFamily="34" charset="0"/>
            </a:endParaRPr>
          </a:p>
        </p:txBody>
      </p:sp>
      <p:sp>
        <p:nvSpPr>
          <p:cNvPr id="25613" name="Text Placeholder 3"/>
          <p:cNvSpPr>
            <a:spLocks/>
          </p:cNvSpPr>
          <p:nvPr/>
        </p:nvSpPr>
        <p:spPr bwMode="auto">
          <a:xfrm>
            <a:off x="3059113" y="5805488"/>
            <a:ext cx="5834062" cy="287337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l-GR" baseline="0">
              <a:latin typeface="Calibri" pitchFamily="34" charset="0"/>
            </a:endParaRPr>
          </a:p>
        </p:txBody>
      </p:sp>
      <p:sp>
        <p:nvSpPr>
          <p:cNvPr id="25614" name="Text Placeholder 3"/>
          <p:cNvSpPr>
            <a:spLocks/>
          </p:cNvSpPr>
          <p:nvPr/>
        </p:nvSpPr>
        <p:spPr bwMode="auto">
          <a:xfrm>
            <a:off x="3059113" y="6092825"/>
            <a:ext cx="5834062" cy="288925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l-GR" baseline="0">
              <a:latin typeface="Calibri" pitchFamily="34" charset="0"/>
            </a:endParaRPr>
          </a:p>
        </p:txBody>
      </p:sp>
      <p:sp>
        <p:nvSpPr>
          <p:cNvPr id="25615" name="Text Placeholder 3"/>
          <p:cNvSpPr>
            <a:spLocks/>
          </p:cNvSpPr>
          <p:nvPr/>
        </p:nvSpPr>
        <p:spPr bwMode="auto">
          <a:xfrm>
            <a:off x="3059113" y="6381750"/>
            <a:ext cx="5834062" cy="215900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anchor="b"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l-GR" baseline="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2147</Words>
  <Application>Microsoft Office PowerPoint</Application>
  <PresentationFormat>On-screen Show (4:3)</PresentationFormat>
  <Paragraphs>508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70" baseType="lpstr">
      <vt:lpstr>Arial</vt:lpstr>
      <vt:lpstr>Calibri</vt:lpstr>
      <vt:lpstr>Book Antiqua</vt:lpstr>
      <vt:lpstr>Times New Roman</vt:lpstr>
      <vt:lpstr>Symbol</vt:lpstr>
      <vt:lpstr>ＭＳ Ｐゴシック</vt:lpstr>
      <vt:lpstr>新細明體</vt:lpstr>
      <vt:lpstr>Tahoma</vt:lpstr>
      <vt:lpstr>Office Theme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Slide 1</vt:lpstr>
      <vt:lpstr>Slide 2</vt:lpstr>
      <vt:lpstr>Slide 3</vt:lpstr>
      <vt:lpstr>Slide 4</vt:lpstr>
      <vt:lpstr>Slide 5</vt:lpstr>
      <vt:lpstr>Environmental Factors</vt:lpstr>
      <vt:lpstr>Environmental Factors</vt:lpstr>
      <vt:lpstr>Slide 8</vt:lpstr>
      <vt:lpstr>Slide 9</vt:lpstr>
      <vt:lpstr>Slide 10</vt:lpstr>
      <vt:lpstr>Environmental Factors</vt:lpstr>
      <vt:lpstr>Environmental Factors</vt:lpstr>
      <vt:lpstr>Environmental Factors</vt:lpstr>
      <vt:lpstr>Auditing And Financial Statement Analysis</vt:lpstr>
      <vt:lpstr>Environmental Factors</vt:lpstr>
      <vt:lpstr>Environmental Factors</vt:lpstr>
      <vt:lpstr>Slide 17</vt:lpstr>
      <vt:lpstr>Alternative information sources</vt:lpstr>
      <vt:lpstr>Slide 19</vt:lpstr>
      <vt:lpstr>Desirable Qualities of Accounting Information</vt:lpstr>
      <vt:lpstr>Slide 21</vt:lpstr>
      <vt:lpstr>Financial Accounting</vt:lpstr>
      <vt:lpstr>Slide 23</vt:lpstr>
      <vt:lpstr>Financial Accounting</vt:lpstr>
      <vt:lpstr>Slide 25</vt:lpstr>
      <vt:lpstr> Fair value accounting</vt:lpstr>
      <vt:lpstr>Historical cost Vs Fair value</vt:lpstr>
      <vt:lpstr>Slide 28</vt:lpstr>
      <vt:lpstr>Accounting concept of income</vt:lpstr>
      <vt:lpstr>Accruals-The Cornerstone</vt:lpstr>
      <vt:lpstr>Accruals-The Cornerstone</vt:lpstr>
      <vt:lpstr>Accruals-The Cornerstone</vt:lpstr>
      <vt:lpstr>Accruals- The Cornerstone</vt:lpstr>
      <vt:lpstr>Accruals-The Cornerstone</vt:lpstr>
      <vt:lpstr>Slide 35</vt:lpstr>
      <vt:lpstr>Accruals-The Cornerstone</vt:lpstr>
      <vt:lpstr>Slide 37</vt:lpstr>
      <vt:lpstr>Accounting Analysis</vt:lpstr>
      <vt:lpstr>Accounting Analysis</vt:lpstr>
      <vt:lpstr>Accounting Analysis</vt:lpstr>
      <vt:lpstr>Accounting Analysis</vt:lpstr>
      <vt:lpstr>Accounting Analysis</vt:lpstr>
      <vt:lpstr>Accounting Analysis</vt:lpstr>
      <vt:lpstr>Accounting Analysis</vt:lpstr>
      <vt:lpstr>Economic concepts of income</vt:lpstr>
      <vt:lpstr>Advantages &amp; Disadvantages</vt:lpstr>
      <vt:lpstr>Implications for Analysis</vt:lpstr>
      <vt:lpstr>Accounting Vs Economic income</vt:lpstr>
      <vt:lpstr>Financial Accounting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dtp16</cp:lastModifiedBy>
  <cp:revision>59</cp:revision>
  <dcterms:created xsi:type="dcterms:W3CDTF">2012-01-15T02:26:45Z</dcterms:created>
  <dcterms:modified xsi:type="dcterms:W3CDTF">2016-10-24T13:52:52Z</dcterms:modified>
</cp:coreProperties>
</file>