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2" r:id="rId3"/>
    <p:sldMasterId id="2147483704" r:id="rId4"/>
    <p:sldMasterId id="2147483716" r:id="rId5"/>
    <p:sldMasterId id="2147483728" r:id="rId6"/>
    <p:sldMasterId id="2147483740" r:id="rId7"/>
  </p:sldMasterIdLst>
  <p:notesMasterIdLst>
    <p:notesMasterId r:id="rId55"/>
  </p:notesMasterIdLst>
  <p:handoutMasterIdLst>
    <p:handoutMasterId r:id="rId56"/>
  </p:handoutMasterIdLst>
  <p:sldIdLst>
    <p:sldId id="32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28" r:id="rId33"/>
    <p:sldId id="316" r:id="rId34"/>
    <p:sldId id="314" r:id="rId35"/>
    <p:sldId id="321" r:id="rId36"/>
    <p:sldId id="285" r:id="rId37"/>
    <p:sldId id="329" r:id="rId38"/>
    <p:sldId id="326" r:id="rId39"/>
    <p:sldId id="336" r:id="rId40"/>
    <p:sldId id="290" r:id="rId41"/>
    <p:sldId id="330" r:id="rId42"/>
    <p:sldId id="334" r:id="rId43"/>
    <p:sldId id="332" r:id="rId44"/>
    <p:sldId id="333" r:id="rId45"/>
    <p:sldId id="295" r:id="rId46"/>
    <p:sldId id="296" r:id="rId47"/>
    <p:sldId id="297" r:id="rId48"/>
    <p:sldId id="298" r:id="rId49"/>
    <p:sldId id="299" r:id="rId50"/>
    <p:sldId id="317" r:id="rId51"/>
    <p:sldId id="318" r:id="rId52"/>
    <p:sldId id="319" r:id="rId53"/>
    <p:sldId id="32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FD1E7"/>
    <a:srgbClr val="0099FF"/>
    <a:srgbClr val="B5C5E9"/>
    <a:srgbClr val="186CF4"/>
    <a:srgbClr val="99FFCC"/>
    <a:srgbClr val="000066"/>
    <a:srgbClr val="0066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4660"/>
  </p:normalViewPr>
  <p:slideViewPr>
    <p:cSldViewPr>
      <p:cViewPr>
        <p:scale>
          <a:sx n="75" d="100"/>
          <a:sy n="75" d="100"/>
        </p:scale>
        <p:origin x="-224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BFEE379-7269-4561-B68C-7F99A4B68930}" type="datetimeFigureOut">
              <a:rPr lang="el-GR"/>
              <a:pPr>
                <a:defRPr/>
              </a:pPr>
              <a:t>21/10/2016</a:t>
            </a:fld>
            <a:endParaRPr lang="el-GR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8CCB832-4EA1-4E28-B769-0FA91BAED5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CBEDEB-D510-4234-AA9A-E59D458D3B51}" type="datetimeFigureOut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96FBF9-4F4B-4A3A-92F0-40A371584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486C3-26C8-4ECC-A1DC-B14C72EB76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F32D6F-6C05-47DB-982A-1A9A3182AFDE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EC9A6C7-2E14-42EA-81B8-CEFCD40915E6}" type="slidenum">
              <a:rPr lang="zh-TW" alt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27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39FEA-D3C2-49DF-BC19-9A39F8772AD5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95B89D7-C54B-489B-BE42-1C45DA60E48B}" type="slidenum">
              <a:rPr lang="zh-TW" alt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28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C82FC-AAE3-4CE7-B006-6C84985EC5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4986EE-F21A-45CB-88EE-B38CE2E21D14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0591F36-3CD2-4CEF-9C17-8E67C6163F44}" type="slidenum">
              <a:rPr lang="zh-TW" alt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44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ED39A-0514-48A7-BD52-90D2B6AC82FB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300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1BD963B-6F38-4FFD-B9AF-583BF79C164B}" type="slidenum">
              <a:rPr lang="zh-TW" alt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45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5DE799-DCD1-4F4C-AA1B-284260E309D0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321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2A067B6-D37F-4CCF-B020-1EC2292E0ECE}" type="slidenum">
              <a:rPr lang="zh-TW" alt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46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BF864-838B-4F03-9123-D1DA7BF81286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341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7D03D74-D75F-41C9-AFE6-E2D9E4578838}" type="slidenum">
              <a:rPr lang="zh-TW" altLang="en-US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47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BA56-7C2C-4761-AE41-32384AC95F5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B4A0-6FFF-437D-8537-CD5821F6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7EDA7F-62DE-49D4-9DC7-F3923F671DA5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9847A9-E971-4365-BD80-B44E612F6045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4CA0E3-1667-4206-B57E-0C21B417487F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2BF5B9-336A-4993-854B-4F028F7D518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4FBDA6-314F-43EF-B334-5C9B717A164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D8578D-E2B2-4D4A-9817-A4B2A00BF9F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122555-FF1D-4BA4-93FD-B3B0171C0AD5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08A940-89D1-4772-9B6E-1F8039EF58FF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2E3DDE-68FD-437F-96E4-8129BDDC38B7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E697D7-1CBC-480E-B3E2-E30BBDA3864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8A7317-7AC2-4035-BE7B-352BDC7FD6E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B606B4-67BF-442F-8434-0C2450F3599E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6F0698-89DF-4BEF-BBD3-6E848CC8A95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4AF0E6-951C-4C20-9D5F-EFEF581F4F54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7C89DB-342F-4B27-920A-E15790DA94DE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BE5738-7BF8-49AB-8BE2-1B3135938C61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AAC262-BA9C-43D7-B953-E6636462FE62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7C1580-BE3B-448D-82A2-B5ACE14B948F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05B3DA-00E4-4A8D-B195-81FB85EDF3C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0CFBF3-6A88-48AD-A959-FCD1641CA0B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175D09-483E-433D-B7F0-15ECBC8CBF8E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0DEBFE-B4A7-4595-952D-9BC05AC2F7C9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172BFA-92A3-432B-8493-37FFAF02DD2B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7FD578-5F14-4638-8098-92C92F44E192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4CC2AE-FEAE-4AF4-9465-323B1C3AD20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64FA9E-FBC4-4D50-A111-F1E4183DBED4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9047DC-D3F7-4649-9666-F4D79789B98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95723A-910B-4EE9-90B0-B99A9348251D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AFD5E5-7F68-45E6-9E40-637D815BD953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0DB30F-CB6A-4EB9-B21E-2BA26F93C3C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1F1609-B2DE-42B5-8029-1C99686CC614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D698FE-D390-494E-91DA-D4132D67DC9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11D25A-7A77-44A8-9734-B7FADE9E954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3DD500-260F-4862-96BE-DBF507F8E33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77992C-B76E-4CE7-8D55-5C71F5DB71F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44ED96-307E-4E1B-A0F6-3DACCB1625E8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6BF427-9D40-4DE2-AAEB-3F489E1D0197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AE72C3-D628-4CA8-AE0C-66847B52D767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F76DCE-889D-45EC-9715-7A498F71A6E0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25879B-1A05-423C-9C46-1E66073B9527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9AE109-B6A5-45BF-8122-CA034FA98EA2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456E35-BFD9-48E8-9EDD-A8FB9B5C0034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E4BCCD-C7BA-4C51-83E3-6D0A8BADC551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0F762C-5362-4445-81C4-08DCA0EFCE7E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FB62B8-BBB4-4EAD-BD81-DF0DBE1ED6E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C56F1-63EC-492E-8177-22FF3F4BB60B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3BA760-06A6-47CE-B89A-329AB0B3683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9CB383-0928-4FCF-9E10-E6F43B31B41E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AC20B0-2DD8-4DD9-A93B-5C195A1FD826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BE1493-B653-476B-B3C5-C0600D0C4D3D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23BF4E-0B7D-40AB-9DC4-F3DE0BB55B6B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C15FE3-3B2B-4229-8FE1-1468976BAFBF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A5F07-4D96-418A-8D81-EAEA360CAA3E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29ACBB-2B51-4122-BEDA-DB42898ED11C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CFEEDE-7518-4F6E-ACB3-6C800392F0B3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CB2916-0950-41F1-A0D2-33829F41E068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100D6B-6361-4F09-A494-B36509707F84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1100D3-447A-4875-99AC-E1BA68465F49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059F9-AF30-4A0D-BBB2-8276B314B82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0D5A8C-8D41-4DF1-81FD-5603E87E9501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32836-E10B-4CDC-AAF0-6E18C3C6D518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CD2AA6-B110-45FD-80E3-61F0A3D3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692D1-21AE-4D95-810D-C504D9FF16E2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000000"/>
                </a:solidFill>
              </a:rPr>
              <a:t>1-</a:t>
            </a:r>
            <a:fld id="{E90D7ACA-E39A-4A70-88B9-C0908329468D}" type="slidenum">
              <a:rPr lang="en-US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E1AB0-CC48-4B55-BEA4-07F6CF809165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000000"/>
                </a:solidFill>
              </a:rPr>
              <a:t>1-</a:t>
            </a:r>
            <a:fld id="{E3F9A109-2F83-4483-8DC9-C3DD9858B14B}" type="slidenum">
              <a:rPr lang="en-US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8F406-A1F5-446E-84CD-9A701BEB2C23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000000"/>
                </a:solidFill>
              </a:rPr>
              <a:t>1-</a:t>
            </a:r>
            <a:fld id="{A5A05816-9F76-4BD3-8BB7-57B3A44E54FE}" type="slidenum">
              <a:rPr lang="en-US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A465-6643-44D4-9CAA-A5B479264D1D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000000"/>
                </a:solidFill>
              </a:rPr>
              <a:t>1-</a:t>
            </a:r>
            <a:fld id="{245F34E0-56E2-4C21-8599-0C17439836B0}" type="slidenum">
              <a:rPr lang="en-US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B329D-68FE-4835-9008-C3B97E0C8749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000000"/>
                </a:solidFill>
              </a:rPr>
              <a:t>1-</a:t>
            </a:r>
            <a:fld id="{9543A287-4FFE-4E9F-A826-4A55BBAB2104}" type="slidenum">
              <a:rPr lang="en-US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F9016-61A0-4C4D-A044-EFAC5A7C4E7A}" type="datetime1">
              <a:rPr lang="en-US"/>
              <a:pPr>
                <a:defRPr/>
              </a:pPr>
              <a:t>10/21/2016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000000"/>
                </a:solidFill>
              </a:rPr>
              <a:t>1-</a:t>
            </a:r>
            <a:fld id="{D1D404C4-9FD7-4A9B-A49E-84D9DFA7D76F}" type="slidenum">
              <a:rPr lang="en-US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l-GR" sz="4400" b="1" dirty="0" smtClean="0">
                <a:latin typeface="Calibri"/>
                <a:ea typeface="Calibri"/>
                <a:cs typeface="Times New Roman"/>
              </a:rPr>
              <a:t>ΑΝΑΛΥΣΗ</a:t>
            </a:r>
            <a:endParaRPr lang="en-US" sz="44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l-GR" sz="4400" b="1" dirty="0" smtClean="0">
                <a:latin typeface="Calibri"/>
                <a:ea typeface="Calibri"/>
                <a:cs typeface="Times New Roman"/>
              </a:rPr>
              <a:t>ΟΙΚΟΝΟΜΙΚΩΝ</a:t>
            </a:r>
            <a:endParaRPr lang="en-US" sz="44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l-GR" sz="4400" b="1" dirty="0" smtClean="0">
                <a:latin typeface="Calibri"/>
                <a:ea typeface="Calibri"/>
                <a:cs typeface="Times New Roman"/>
              </a:rPr>
              <a:t>ΚΑΤΑΣΤΑΣΕΩΝ</a:t>
            </a:r>
            <a:endParaRPr lang="en-US" sz="4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sz="1800" dirty="0">
                <a:latin typeface="Calibri"/>
                <a:ea typeface="Calibri"/>
                <a:cs typeface="Times New Roman"/>
              </a:rPr>
              <a:t> 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sz="1800" dirty="0">
                <a:latin typeface="Calibri"/>
                <a:ea typeface="Calibri"/>
                <a:cs typeface="Times New Roman"/>
              </a:rPr>
              <a:t> 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sz="1800" dirty="0">
                <a:latin typeface="Calibri"/>
                <a:ea typeface="Calibri"/>
                <a:cs typeface="Times New Roman"/>
              </a:rPr>
              <a:t>                        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               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K.R. Subramanyam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" r="-952" b="-25862"/>
          <a:stretch>
            <a:fillRect/>
          </a:stretch>
        </p:blipFill>
        <p:spPr>
          <a:xfrm>
            <a:off x="381000" y="457200"/>
            <a:ext cx="3983038" cy="6858000"/>
          </a:xfrm>
        </p:spPr>
      </p:pic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228600" y="6535738"/>
            <a:ext cx="8763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Times New Roman" pitchFamily="18" charset="0"/>
                <a:ea typeface="ＭＳ Ｐゴシック" pitchFamily="34" charset="-128"/>
              </a:rPr>
              <a:t>Copyright © 2014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Credit Analysis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2514600" y="381000"/>
            <a:ext cx="4267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Πιστωτική</a:t>
            </a:r>
            <a:r>
              <a:rPr lang="en-US" sz="2800" b="1"/>
              <a:t> </a:t>
            </a:r>
            <a:r>
              <a:rPr lang="el-GR" sz="2800" b="1"/>
              <a:t>Ανάλυση 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609600" y="2590800"/>
            <a:ext cx="39624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Ρευστότητα</a:t>
            </a:r>
            <a:endParaRPr lang="en-US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Ικανότητα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ικανοποίησης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βραχυ-</a:t>
            </a: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   πρόθεσμων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υποχρεώσεων</a:t>
            </a:r>
            <a:endParaRPr lang="en-US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Εστίαση</a:t>
            </a:r>
            <a:endParaRPr lang="en-US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Τρέχουσες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ταμειακές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ροές</a:t>
            </a:r>
            <a:endParaRPr lang="en-US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Σύνθεση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κυκλοφορούντος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   ενεργητικού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και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υποχρεώσεων</a:t>
            </a:r>
            <a:endParaRPr lang="en-US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1600" b="1">
                <a:solidFill>
                  <a:schemeClr val="accent1"/>
                </a:solidFill>
              </a:rPr>
              <a:t>Ρευστότητα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στοιχείων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l-GR" sz="1600" b="1">
                <a:solidFill>
                  <a:schemeClr val="accent1"/>
                </a:solidFill>
              </a:rPr>
              <a:t>ενεργητικού</a:t>
            </a: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endParaRPr lang="el-GR" sz="1600" b="1">
              <a:solidFill>
                <a:schemeClr val="accent1"/>
              </a:solidFill>
            </a:endParaRPr>
          </a:p>
        </p:txBody>
      </p:sp>
      <p:sp>
        <p:nvSpPr>
          <p:cNvPr id="89093" name="Rectangle 6"/>
          <p:cNvSpPr>
            <a:spLocks noChangeArrowheads="1"/>
          </p:cNvSpPr>
          <p:nvPr/>
        </p:nvSpPr>
        <p:spPr bwMode="auto">
          <a:xfrm>
            <a:off x="4724400" y="2590800"/>
            <a:ext cx="4191000" cy="381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1600" b="1">
                <a:solidFill>
                  <a:srgbClr val="0DACF3"/>
                </a:solidFill>
              </a:rPr>
              <a:t>Φερεγγυότητα</a:t>
            </a:r>
            <a:endParaRPr lang="en-US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1600" b="1">
                <a:solidFill>
                  <a:srgbClr val="0DACF3"/>
                </a:solidFill>
              </a:rPr>
              <a:t>Ικανότητα</a:t>
            </a:r>
            <a:r>
              <a:rPr lang="en-US" sz="1600" b="1">
                <a:solidFill>
                  <a:srgbClr val="0DACF3"/>
                </a:solidFill>
              </a:rPr>
              <a:t> </a:t>
            </a:r>
            <a:r>
              <a:rPr lang="el-GR" sz="1600" b="1">
                <a:solidFill>
                  <a:srgbClr val="0DACF3"/>
                </a:solidFill>
              </a:rPr>
              <a:t>ικανοποίησης</a:t>
            </a:r>
            <a:r>
              <a:rPr lang="en-US" sz="1600" b="1">
                <a:solidFill>
                  <a:srgbClr val="0DACF3"/>
                </a:solidFill>
              </a:rPr>
              <a:t> </a:t>
            </a:r>
            <a:r>
              <a:rPr lang="el-GR" sz="1600" b="1">
                <a:solidFill>
                  <a:srgbClr val="0DACF3"/>
                </a:solidFill>
              </a:rPr>
              <a:t>μακρο-</a:t>
            </a:r>
          </a:p>
          <a:p>
            <a:pPr>
              <a:lnSpc>
                <a:spcPct val="170000"/>
              </a:lnSpc>
            </a:pPr>
            <a:r>
              <a:rPr lang="el-GR" sz="1600" b="1">
                <a:solidFill>
                  <a:srgbClr val="0DACF3"/>
                </a:solidFill>
              </a:rPr>
              <a:t>   πρόθεσμων</a:t>
            </a:r>
            <a:r>
              <a:rPr lang="en-US" sz="1600" b="1">
                <a:solidFill>
                  <a:srgbClr val="0DACF3"/>
                </a:solidFill>
              </a:rPr>
              <a:t> </a:t>
            </a:r>
            <a:r>
              <a:rPr lang="el-GR" sz="1600" b="1">
                <a:solidFill>
                  <a:srgbClr val="0DACF3"/>
                </a:solidFill>
              </a:rPr>
              <a:t>υποχρεώσεων</a:t>
            </a:r>
            <a:endParaRPr lang="en-US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1600" b="1">
                <a:solidFill>
                  <a:srgbClr val="0DACF3"/>
                </a:solidFill>
              </a:rPr>
              <a:t>Εστίαση</a:t>
            </a:r>
            <a:r>
              <a:rPr lang="en-US" sz="1600" b="1">
                <a:solidFill>
                  <a:srgbClr val="0DACF3"/>
                </a:solidFill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el-GR" sz="1600" b="1">
                <a:solidFill>
                  <a:srgbClr val="0DACF3"/>
                </a:solidFill>
              </a:rPr>
              <a:t>Μακροχρόνια</a:t>
            </a:r>
            <a:r>
              <a:rPr lang="en-US" sz="1600" b="1">
                <a:solidFill>
                  <a:srgbClr val="0DACF3"/>
                </a:solidFill>
              </a:rPr>
              <a:t> </a:t>
            </a:r>
            <a:r>
              <a:rPr lang="el-GR" sz="1600" b="1">
                <a:solidFill>
                  <a:srgbClr val="0DACF3"/>
                </a:solidFill>
              </a:rPr>
              <a:t>κερδοφορία</a:t>
            </a:r>
            <a:endParaRPr lang="en-US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1600" b="1">
                <a:solidFill>
                  <a:srgbClr val="0DACF3"/>
                </a:solidFill>
              </a:rPr>
              <a:t>Κεφαλαιακή διάρθρωση/δομή</a:t>
            </a: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  <a:p>
            <a:pPr>
              <a:lnSpc>
                <a:spcPct val="170000"/>
              </a:lnSpc>
            </a:pPr>
            <a:endParaRPr lang="el-GR" sz="1600" b="1">
              <a:solidFill>
                <a:srgbClr val="0DACF3"/>
              </a:solidFill>
            </a:endParaRPr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381000" y="1143000"/>
            <a:ext cx="8763000" cy="914400"/>
          </a:xfrm>
          <a:prstGeom prst="rect">
            <a:avLst/>
          </a:prstGeom>
          <a:solidFill>
            <a:srgbClr val="B5C5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accent1"/>
                </a:solidFill>
              </a:rPr>
              <a:t>Πιστοληπτική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l-GR" b="1">
                <a:solidFill>
                  <a:schemeClr val="accent1"/>
                </a:solidFill>
              </a:rPr>
              <a:t>Ικανότητα</a:t>
            </a:r>
            <a:r>
              <a:rPr lang="en-US" b="1">
                <a:solidFill>
                  <a:schemeClr val="accent1"/>
                </a:solidFill>
              </a:rPr>
              <a:t>: </a:t>
            </a:r>
            <a:r>
              <a:rPr lang="el-GR" b="1">
                <a:solidFill>
                  <a:schemeClr val="accent1"/>
                </a:solidFill>
              </a:rPr>
              <a:t>Ικανότητα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l-GR" b="1">
                <a:solidFill>
                  <a:schemeClr val="accent1"/>
                </a:solidFill>
              </a:rPr>
              <a:t>ικανοποίησης</a:t>
            </a:r>
            <a:r>
              <a:rPr lang="en-US" b="1">
                <a:solidFill>
                  <a:schemeClr val="accent1"/>
                </a:solidFill>
              </a:rPr>
              <a:t> </a:t>
            </a:r>
            <a:endParaRPr lang="el-GR" b="1">
              <a:solidFill>
                <a:schemeClr val="accent1"/>
              </a:solidFill>
            </a:endParaRPr>
          </a:p>
          <a:p>
            <a:pPr algn="ctr"/>
            <a:r>
              <a:rPr lang="el-GR" b="1">
                <a:solidFill>
                  <a:schemeClr val="accent1"/>
                </a:solidFill>
              </a:rPr>
              <a:t>των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l-GR" b="1">
                <a:solidFill>
                  <a:schemeClr val="accent1"/>
                </a:solidFill>
              </a:rPr>
              <a:t>πιστωτικών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l-GR" b="1">
                <a:solidFill>
                  <a:schemeClr val="accent1"/>
                </a:solidFill>
              </a:rPr>
              <a:t>υποχρεώσεων</a:t>
            </a:r>
            <a:r>
              <a:rPr lang="en-US" b="1">
                <a:solidFill>
                  <a:schemeClr val="accent1"/>
                </a:solidFill>
              </a:rPr>
              <a:t> (</a:t>
            </a:r>
            <a:r>
              <a:rPr lang="el-GR" b="1">
                <a:solidFill>
                  <a:schemeClr val="accent1"/>
                </a:solidFill>
              </a:rPr>
              <a:t>απειλή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l-GR" b="1">
                <a:solidFill>
                  <a:schemeClr val="accent1"/>
                </a:solidFill>
              </a:rPr>
              <a:t>ζημίας</a:t>
            </a:r>
            <a:r>
              <a:rPr lang="en-US" b="1">
                <a:solidFill>
                  <a:schemeClr val="accent1"/>
                </a:solidFill>
              </a:rPr>
              <a:t>)</a:t>
            </a:r>
            <a:endParaRPr lang="el-GR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1066800" y="2362200"/>
            <a:ext cx="74676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200" b="1"/>
              <a:t>Ποιο τύπο διαδικασίας πρέπει να </a:t>
            </a:r>
          </a:p>
          <a:p>
            <a:pPr algn="ctr"/>
            <a:r>
              <a:rPr lang="el-GR" sz="3200" b="1"/>
              <a:t>ακολουθήσει ένας αναλυτής για να </a:t>
            </a:r>
          </a:p>
          <a:p>
            <a:pPr algn="ctr"/>
            <a:r>
              <a:rPr lang="el-GR" sz="3200" b="1"/>
              <a:t>προσδιορίσει την εσωτερική αξία </a:t>
            </a:r>
          </a:p>
          <a:p>
            <a:pPr algn="ctr"/>
            <a:r>
              <a:rPr lang="el-GR" sz="3200" b="1"/>
              <a:t>μιας συγκεκριμένης εταιρίας;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b="1" smtClean="0"/>
              <a:t>Prospective Analysis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1295400" y="1752600"/>
            <a:ext cx="6248400" cy="39687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Διαδικασία πρόβλεψης μελλοντικών πληρωμών</a:t>
            </a:r>
          </a:p>
        </p:txBody>
      </p:sp>
      <p:sp>
        <p:nvSpPr>
          <p:cNvPr id="91140" name="Rectangle 7"/>
          <p:cNvSpPr>
            <a:spLocks noChangeArrowheads="1"/>
          </p:cNvSpPr>
          <p:nvPr/>
        </p:nvSpPr>
        <p:spPr bwMode="auto">
          <a:xfrm>
            <a:off x="2133600" y="2651125"/>
            <a:ext cx="4343400" cy="70167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Επιχειρηματικό περιβάλλον 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&amp; Στρατηγική ανάλυση</a:t>
            </a:r>
          </a:p>
        </p:txBody>
      </p:sp>
      <p:sp>
        <p:nvSpPr>
          <p:cNvPr id="91141" name="Rectangle 8"/>
          <p:cNvSpPr>
            <a:spLocks noChangeArrowheads="1"/>
          </p:cNvSpPr>
          <p:nvPr/>
        </p:nvSpPr>
        <p:spPr bwMode="auto">
          <a:xfrm>
            <a:off x="2438400" y="3641725"/>
            <a:ext cx="3733800" cy="70167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Λογιστική 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ανάλυση</a:t>
            </a:r>
          </a:p>
        </p:txBody>
      </p:sp>
      <p:sp>
        <p:nvSpPr>
          <p:cNvPr id="91142" name="Rectangle 9"/>
          <p:cNvSpPr>
            <a:spLocks noChangeArrowheads="1"/>
          </p:cNvSpPr>
          <p:nvPr/>
        </p:nvSpPr>
        <p:spPr bwMode="auto">
          <a:xfrm>
            <a:off x="2438400" y="4708525"/>
            <a:ext cx="3733800" cy="70167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Χρηματοοικονομική 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ανάλυση</a:t>
            </a:r>
          </a:p>
        </p:txBody>
      </p:sp>
      <p:sp>
        <p:nvSpPr>
          <p:cNvPr id="91143" name="Rectangle 10"/>
          <p:cNvSpPr>
            <a:spLocks noChangeArrowheads="1"/>
          </p:cNvSpPr>
          <p:nvPr/>
        </p:nvSpPr>
        <p:spPr bwMode="auto">
          <a:xfrm>
            <a:off x="2438400" y="6080125"/>
            <a:ext cx="3733800" cy="70167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Εσωτερική 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αξία</a:t>
            </a:r>
          </a:p>
        </p:txBody>
      </p:sp>
      <p:sp>
        <p:nvSpPr>
          <p:cNvPr id="91144" name="Rectangle 11"/>
          <p:cNvSpPr>
            <a:spLocks noChangeArrowheads="1"/>
          </p:cNvSpPr>
          <p:nvPr/>
        </p:nvSpPr>
        <p:spPr bwMode="auto">
          <a:xfrm>
            <a:off x="609600" y="473075"/>
            <a:ext cx="73152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/>
              <a:t>Ανάλυση </a:t>
            </a:r>
          </a:p>
          <a:p>
            <a:pPr algn="ctr"/>
            <a:r>
              <a:rPr lang="el-GR" sz="2800" b="1"/>
              <a:t>Προοπτικών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1600200" y="457200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800" b="1"/>
              <a:t>Λογιστική Ανάλυση</a:t>
            </a:r>
          </a:p>
        </p:txBody>
      </p:sp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762000" y="2057400"/>
            <a:ext cx="7696200" cy="990600"/>
          </a:xfrm>
          <a:prstGeom prst="rect">
            <a:avLst/>
          </a:prstGeom>
          <a:solidFill>
            <a:srgbClr val="B5C5E9"/>
          </a:solidFill>
          <a:ln w="9525">
            <a:solidFill>
              <a:srgbClr val="B5C5E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Διαδικασία που έχει στόχο την αξιολόγηση και προσαρμογή των </a:t>
            </a:r>
          </a:p>
          <a:p>
            <a:pPr algn="ctr"/>
            <a:r>
              <a:rPr lang="el-GR" b="1"/>
              <a:t>οικονομικών καταστάσεων ώστε να απεικονίζουν την </a:t>
            </a:r>
          </a:p>
          <a:p>
            <a:pPr algn="ctr"/>
            <a:r>
              <a:rPr lang="el-GR" b="1"/>
              <a:t>οικονομική πραγματικότητα</a:t>
            </a:r>
          </a:p>
        </p:txBody>
      </p:sp>
      <p:sp>
        <p:nvSpPr>
          <p:cNvPr id="92165" name="Rectangle 8"/>
          <p:cNvSpPr>
            <a:spLocks noChangeArrowheads="1"/>
          </p:cNvSpPr>
          <p:nvPr/>
        </p:nvSpPr>
        <p:spPr bwMode="auto">
          <a:xfrm>
            <a:off x="609600" y="3657600"/>
            <a:ext cx="8229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Προβλήματα συγκρισιμότητας – Διαπερνούν επιχειρήσεις και χρονικά διαστήματα</a:t>
            </a:r>
          </a:p>
        </p:txBody>
      </p:sp>
      <p:sp>
        <p:nvSpPr>
          <p:cNvPr id="92166" name="Rectangle 9"/>
          <p:cNvSpPr>
            <a:spLocks noChangeArrowheads="1"/>
          </p:cNvSpPr>
          <p:nvPr/>
        </p:nvSpPr>
        <p:spPr bwMode="auto">
          <a:xfrm>
            <a:off x="533400" y="4953000"/>
            <a:ext cx="2819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Προβλήματα στρέβλωσης</a:t>
            </a:r>
          </a:p>
        </p:txBody>
      </p:sp>
      <p:sp>
        <p:nvSpPr>
          <p:cNvPr id="92167" name="Rectangle 10"/>
          <p:cNvSpPr>
            <a:spLocks noChangeArrowheads="1"/>
          </p:cNvSpPr>
          <p:nvPr/>
        </p:nvSpPr>
        <p:spPr bwMode="auto">
          <a:xfrm>
            <a:off x="3962400" y="4267200"/>
            <a:ext cx="3048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Λάθος εκτίμηση 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διοικητικού στελέχους</a:t>
            </a:r>
          </a:p>
        </p:txBody>
      </p:sp>
      <p:sp>
        <p:nvSpPr>
          <p:cNvPr id="92168" name="Rectangle 11"/>
          <p:cNvSpPr>
            <a:spLocks noChangeArrowheads="1"/>
          </p:cNvSpPr>
          <p:nvPr/>
        </p:nvSpPr>
        <p:spPr bwMode="auto">
          <a:xfrm>
            <a:off x="3962400" y="4953000"/>
            <a:ext cx="2819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Χειραγώγηση κερδών</a:t>
            </a:r>
          </a:p>
        </p:txBody>
      </p:sp>
      <p:sp>
        <p:nvSpPr>
          <p:cNvPr id="92169" name="Rectangle 12"/>
          <p:cNvSpPr>
            <a:spLocks noChangeArrowheads="1"/>
          </p:cNvSpPr>
          <p:nvPr/>
        </p:nvSpPr>
        <p:spPr bwMode="auto">
          <a:xfrm>
            <a:off x="3962400" y="5562600"/>
            <a:ext cx="2819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Λογιστικά πρότυπα</a:t>
            </a:r>
          </a:p>
        </p:txBody>
      </p:sp>
      <p:sp>
        <p:nvSpPr>
          <p:cNvPr id="92170" name="Rectangle 13"/>
          <p:cNvSpPr>
            <a:spLocks noChangeArrowheads="1"/>
          </p:cNvSpPr>
          <p:nvPr/>
        </p:nvSpPr>
        <p:spPr bwMode="auto">
          <a:xfrm>
            <a:off x="7391400" y="48768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Λογιστικός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κίνδυνος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Financial Analysis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600200" y="428625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800" b="1"/>
              <a:t>Χρηματοοικονομική Ανάλυση</a:t>
            </a: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990600" y="1752600"/>
            <a:ext cx="7315200" cy="1066800"/>
          </a:xfrm>
          <a:prstGeom prst="rect">
            <a:avLst/>
          </a:prstGeom>
          <a:solidFill>
            <a:srgbClr val="B5C5E9"/>
          </a:solidFill>
          <a:ln w="9525">
            <a:solidFill>
              <a:srgbClr val="B5C5E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Διαδικασία αξιολόγησης της χρηματοοικονομικής κατάστασης </a:t>
            </a:r>
          </a:p>
          <a:p>
            <a:pPr algn="ctr"/>
            <a:r>
              <a:rPr lang="el-GR" b="1"/>
              <a:t>και της επίδοσης με τη χρήση οικονομικών καταστάσεων</a:t>
            </a:r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914400" y="3048000"/>
            <a:ext cx="2743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 b="1">
                <a:solidFill>
                  <a:schemeClr val="tx2"/>
                </a:solidFill>
              </a:rPr>
              <a:t>Ανάλυση κερδοφορίας</a:t>
            </a:r>
          </a:p>
        </p:txBody>
      </p:sp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914400" y="4038600"/>
            <a:ext cx="2057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 b="1">
                <a:solidFill>
                  <a:schemeClr val="tx2"/>
                </a:solidFill>
              </a:rPr>
              <a:t>Ανάλυση κινδύνου</a:t>
            </a:r>
          </a:p>
        </p:txBody>
      </p:sp>
      <p:sp>
        <p:nvSpPr>
          <p:cNvPr id="93191" name="Rectangle 9"/>
          <p:cNvSpPr>
            <a:spLocks noChangeArrowheads="1"/>
          </p:cNvSpPr>
          <p:nvPr/>
        </p:nvSpPr>
        <p:spPr bwMode="auto">
          <a:xfrm>
            <a:off x="914400" y="5105400"/>
            <a:ext cx="2057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 b="1">
                <a:solidFill>
                  <a:schemeClr val="tx2"/>
                </a:solidFill>
              </a:rPr>
              <a:t>Ανάλυση </a:t>
            </a:r>
          </a:p>
          <a:p>
            <a:r>
              <a:rPr lang="el-GR" sz="1600" b="1">
                <a:solidFill>
                  <a:schemeClr val="tx2"/>
                </a:solidFill>
              </a:rPr>
              <a:t>ταμειακών ροών</a:t>
            </a:r>
          </a:p>
        </p:txBody>
      </p:sp>
      <p:sp>
        <p:nvSpPr>
          <p:cNvPr id="93192" name="Rectangle 10"/>
          <p:cNvSpPr>
            <a:spLocks noChangeArrowheads="1"/>
          </p:cNvSpPr>
          <p:nvPr/>
        </p:nvSpPr>
        <p:spPr bwMode="auto">
          <a:xfrm>
            <a:off x="4100513" y="3124200"/>
            <a:ext cx="2057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 b="1">
                <a:solidFill>
                  <a:schemeClr val="tx2"/>
                </a:solidFill>
              </a:rPr>
              <a:t>Αξιολόγηση από-</a:t>
            </a:r>
          </a:p>
          <a:p>
            <a:r>
              <a:rPr lang="el-GR" sz="1600" b="1">
                <a:solidFill>
                  <a:schemeClr val="tx2"/>
                </a:solidFill>
              </a:rPr>
              <a:t>Δοσης επενδύσεων</a:t>
            </a:r>
          </a:p>
        </p:txBody>
      </p:sp>
      <p:sp>
        <p:nvSpPr>
          <p:cNvPr id="93193" name="Rectangle 11"/>
          <p:cNvSpPr>
            <a:spLocks noChangeArrowheads="1"/>
          </p:cNvSpPr>
          <p:nvPr/>
        </p:nvSpPr>
        <p:spPr bwMode="auto">
          <a:xfrm>
            <a:off x="3657600" y="4038600"/>
            <a:ext cx="2743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 b="1">
                <a:solidFill>
                  <a:schemeClr val="tx2"/>
                </a:solidFill>
              </a:rPr>
              <a:t>Αξιολόγηση </a:t>
            </a:r>
          </a:p>
          <a:p>
            <a:r>
              <a:rPr lang="el-GR" sz="1600" b="1">
                <a:solidFill>
                  <a:schemeClr val="tx2"/>
                </a:solidFill>
              </a:rPr>
              <a:t>επικινδυνότητας και </a:t>
            </a:r>
          </a:p>
          <a:p>
            <a:r>
              <a:rPr lang="el-GR" sz="1600" b="1">
                <a:solidFill>
                  <a:schemeClr val="tx2"/>
                </a:solidFill>
              </a:rPr>
              <a:t>πιστοληπτικής ικανότητας</a:t>
            </a:r>
          </a:p>
        </p:txBody>
      </p:sp>
      <p:sp>
        <p:nvSpPr>
          <p:cNvPr id="93194" name="Rectangle 12"/>
          <p:cNvSpPr>
            <a:spLocks noChangeArrowheads="1"/>
          </p:cNvSpPr>
          <p:nvPr/>
        </p:nvSpPr>
        <p:spPr bwMode="auto">
          <a:xfrm>
            <a:off x="3581400" y="5105400"/>
            <a:ext cx="2819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 b="1">
                <a:solidFill>
                  <a:schemeClr val="tx2"/>
                </a:solidFill>
              </a:rPr>
              <a:t>Αξιολόγηση </a:t>
            </a:r>
          </a:p>
          <a:p>
            <a:r>
              <a:rPr lang="el-GR" sz="1600" b="1">
                <a:solidFill>
                  <a:schemeClr val="tx2"/>
                </a:solidFill>
              </a:rPr>
              <a:t>Πηγών και διάθεσης </a:t>
            </a:r>
          </a:p>
          <a:p>
            <a:r>
              <a:rPr lang="el-GR" sz="1600" b="1">
                <a:solidFill>
                  <a:schemeClr val="tx2"/>
                </a:solidFill>
              </a:rPr>
              <a:t>κεφαλαίων</a:t>
            </a:r>
          </a:p>
        </p:txBody>
      </p:sp>
      <p:sp>
        <p:nvSpPr>
          <p:cNvPr id="93195" name="Rectangle 13"/>
          <p:cNvSpPr>
            <a:spLocks noChangeArrowheads="1"/>
          </p:cNvSpPr>
          <p:nvPr/>
        </p:nvSpPr>
        <p:spPr bwMode="auto">
          <a:xfrm>
            <a:off x="6705600" y="3505200"/>
            <a:ext cx="2209800" cy="457200"/>
          </a:xfrm>
          <a:prstGeom prst="rect">
            <a:avLst/>
          </a:prstGeom>
          <a:solidFill>
            <a:srgbClr val="BFD1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Κοινά εργαλεία</a:t>
            </a:r>
          </a:p>
        </p:txBody>
      </p:sp>
      <p:sp>
        <p:nvSpPr>
          <p:cNvPr id="93196" name="Rectangle 14"/>
          <p:cNvSpPr>
            <a:spLocks noChangeArrowheads="1"/>
          </p:cNvSpPr>
          <p:nvPr/>
        </p:nvSpPr>
        <p:spPr bwMode="auto">
          <a:xfrm>
            <a:off x="6705600" y="4038600"/>
            <a:ext cx="1066800" cy="1752600"/>
          </a:xfrm>
          <a:prstGeom prst="rect">
            <a:avLst/>
          </a:prstGeom>
          <a:solidFill>
            <a:srgbClr val="BFD1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Ανά-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λυση 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Αριθμο-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δεικτών</a:t>
            </a:r>
          </a:p>
        </p:txBody>
      </p:sp>
      <p:sp>
        <p:nvSpPr>
          <p:cNvPr id="93197" name="Rectangle 15"/>
          <p:cNvSpPr>
            <a:spLocks noChangeArrowheads="1"/>
          </p:cNvSpPr>
          <p:nvPr/>
        </p:nvSpPr>
        <p:spPr bwMode="auto">
          <a:xfrm>
            <a:off x="7848600" y="4038600"/>
            <a:ext cx="1066800" cy="1752600"/>
          </a:xfrm>
          <a:prstGeom prst="rect">
            <a:avLst/>
          </a:prstGeom>
          <a:solidFill>
            <a:srgbClr val="BFD1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Ανά-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λυση 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Ταμεια-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κών 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ροών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990600" y="1981200"/>
            <a:ext cx="73152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200" b="1"/>
              <a:t>Ποια μέθοδο πρέπει να </a:t>
            </a:r>
          </a:p>
          <a:p>
            <a:pPr algn="ctr"/>
            <a:r>
              <a:rPr lang="el-GR" sz="3200" b="1"/>
              <a:t>υιοθετήσει ένας αναλυτής για </a:t>
            </a:r>
          </a:p>
          <a:p>
            <a:pPr algn="ctr"/>
            <a:r>
              <a:rPr lang="el-GR" sz="3200" b="1"/>
              <a:t>να προσδιορίσει την </a:t>
            </a:r>
          </a:p>
          <a:p>
            <a:pPr algn="ctr"/>
            <a:r>
              <a:rPr lang="el-GR" sz="3200" b="1"/>
              <a:t>εσωτερική αξία μιας </a:t>
            </a:r>
          </a:p>
          <a:p>
            <a:pPr algn="ctr"/>
            <a:r>
              <a:rPr lang="el-GR" sz="3200" b="1"/>
              <a:t>συγκεκριμένης εταιρίας;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Analysis Preview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1752600" y="685800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3505200" y="1752600"/>
            <a:ext cx="2743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>
                <a:solidFill>
                  <a:schemeClr val="tx2"/>
                </a:solidFill>
              </a:rPr>
              <a:t>Αποτίμηση</a:t>
            </a:r>
          </a:p>
        </p:txBody>
      </p:sp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914400" y="2362200"/>
            <a:ext cx="7696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200" b="1">
                <a:solidFill>
                  <a:schemeClr val="tx2"/>
                </a:solidFill>
              </a:rPr>
              <a:t>Αποτίμηση</a:t>
            </a:r>
            <a:r>
              <a:rPr lang="en-US" sz="2200" b="1">
                <a:solidFill>
                  <a:schemeClr val="tx2"/>
                </a:solidFill>
              </a:rPr>
              <a:t> – </a:t>
            </a:r>
            <a:r>
              <a:rPr lang="el-GR" sz="2200" b="1">
                <a:solidFill>
                  <a:schemeClr val="tx2"/>
                </a:solidFill>
              </a:rPr>
              <a:t>Ενας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l-GR" sz="2200" b="1">
                <a:solidFill>
                  <a:schemeClr val="tx2"/>
                </a:solidFill>
              </a:rPr>
              <a:t>σημαντικός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l-GR" sz="2200" b="1">
                <a:solidFill>
                  <a:schemeClr val="tx2"/>
                </a:solidFill>
              </a:rPr>
              <a:t>στόχος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endParaRPr lang="el-GR" sz="2200" b="1">
              <a:solidFill>
                <a:schemeClr val="tx2"/>
              </a:solidFill>
            </a:endParaRPr>
          </a:p>
          <a:p>
            <a:pPr algn="ctr"/>
            <a:r>
              <a:rPr lang="el-GR" sz="2200" b="1">
                <a:solidFill>
                  <a:schemeClr val="tx2"/>
                </a:solidFill>
              </a:rPr>
              <a:t>πολλών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l-GR" sz="2200" b="1">
                <a:solidFill>
                  <a:schemeClr val="tx2"/>
                </a:solidFill>
              </a:rPr>
              <a:t>τύπων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l-GR" sz="2200" b="1">
                <a:solidFill>
                  <a:schemeClr val="tx2"/>
                </a:solidFill>
              </a:rPr>
              <a:t>επιχειρησιακής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r>
              <a:rPr lang="el-GR" sz="2200" b="1">
                <a:solidFill>
                  <a:schemeClr val="tx2"/>
                </a:solidFill>
              </a:rPr>
              <a:t>ανάλυσης</a:t>
            </a:r>
            <a:r>
              <a:rPr lang="en-US" sz="2200" b="1">
                <a:solidFill>
                  <a:schemeClr val="tx2"/>
                </a:solidFill>
              </a:rPr>
              <a:t> </a:t>
            </a:r>
            <a:endParaRPr lang="el-GR" sz="2200" b="1">
              <a:solidFill>
                <a:schemeClr val="tx2"/>
              </a:solidFill>
            </a:endParaRPr>
          </a:p>
        </p:txBody>
      </p:sp>
      <p:sp>
        <p:nvSpPr>
          <p:cNvPr id="95238" name="Rectangle 8"/>
          <p:cNvSpPr>
            <a:spLocks noChangeArrowheads="1"/>
          </p:cNvSpPr>
          <p:nvPr/>
        </p:nvSpPr>
        <p:spPr bwMode="auto">
          <a:xfrm>
            <a:off x="685800" y="3429000"/>
            <a:ext cx="8229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400" b="1">
                <a:solidFill>
                  <a:schemeClr val="tx2"/>
                </a:solidFill>
              </a:rPr>
              <a:t>Σκοπός</a:t>
            </a:r>
            <a:r>
              <a:rPr lang="en-US" sz="2400" b="1">
                <a:solidFill>
                  <a:schemeClr val="tx2"/>
                </a:solidFill>
              </a:rPr>
              <a:t> –</a:t>
            </a:r>
            <a:r>
              <a:rPr lang="el-GR" sz="2400" b="1">
                <a:solidFill>
                  <a:schemeClr val="tx2"/>
                </a:solidFill>
              </a:rPr>
              <a:t>	Εκτίμηση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l-GR" sz="2400" b="1">
                <a:solidFill>
                  <a:schemeClr val="tx2"/>
                </a:solidFill>
              </a:rPr>
              <a:t>της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l-GR" sz="2400" b="1">
                <a:solidFill>
                  <a:schemeClr val="tx2"/>
                </a:solidFill>
              </a:rPr>
              <a:t>εσωτερικής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l-GR" sz="2400" b="1">
                <a:solidFill>
                  <a:schemeClr val="tx2"/>
                </a:solidFill>
              </a:rPr>
              <a:t>αξίας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endParaRPr lang="el-GR" sz="2400" b="1">
              <a:solidFill>
                <a:schemeClr val="tx2"/>
              </a:solidFill>
            </a:endParaRPr>
          </a:p>
          <a:p>
            <a:r>
              <a:rPr lang="el-GR" sz="2400" b="1">
                <a:solidFill>
                  <a:schemeClr val="tx2"/>
                </a:solidFill>
              </a:rPr>
              <a:t>		μιας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l-GR" sz="2400" b="1">
                <a:solidFill>
                  <a:schemeClr val="tx2"/>
                </a:solidFill>
              </a:rPr>
              <a:t>εταιρίας</a:t>
            </a:r>
            <a:r>
              <a:rPr lang="en-US" sz="2400" b="1">
                <a:solidFill>
                  <a:schemeClr val="tx2"/>
                </a:solidFill>
              </a:rPr>
              <a:t> (</a:t>
            </a:r>
            <a:r>
              <a:rPr lang="el-GR" sz="2400" b="1">
                <a:solidFill>
                  <a:schemeClr val="tx2"/>
                </a:solidFill>
              </a:rPr>
              <a:t>ή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l-GR" sz="2400" b="1">
                <a:solidFill>
                  <a:schemeClr val="tx2"/>
                </a:solidFill>
              </a:rPr>
              <a:t>μετοχής</a:t>
            </a:r>
            <a:r>
              <a:rPr lang="en-US" sz="2400" b="1">
                <a:solidFill>
                  <a:schemeClr val="tx2"/>
                </a:solidFill>
              </a:rPr>
              <a:t>)</a:t>
            </a:r>
          </a:p>
          <a:p>
            <a:r>
              <a:rPr lang="el-GR" sz="2400" b="1">
                <a:solidFill>
                  <a:schemeClr val="tx2"/>
                </a:solidFill>
              </a:rPr>
              <a:t>Βάση – 	Θεωρία παρούσας αξίας </a:t>
            </a:r>
          </a:p>
          <a:p>
            <a:r>
              <a:rPr lang="el-GR" sz="2400" b="1">
                <a:solidFill>
                  <a:schemeClr val="tx2"/>
                </a:solidFill>
              </a:rPr>
              <a:t>		(χρονική αξία χρήματος)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914400" y="2133600"/>
            <a:ext cx="73152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200" b="1"/>
              <a:t>Ποιες είναι οι βασικές </a:t>
            </a:r>
          </a:p>
          <a:p>
            <a:pPr algn="ctr"/>
            <a:r>
              <a:rPr lang="el-GR" sz="3200" b="1"/>
              <a:t>επιχειρηματικές δραστηριότητες </a:t>
            </a:r>
          </a:p>
          <a:p>
            <a:pPr algn="ctr"/>
            <a:r>
              <a:rPr lang="el-GR" sz="3200" b="1"/>
              <a:t>που πρέπει να λάβει υπόψη </a:t>
            </a:r>
          </a:p>
          <a:p>
            <a:pPr algn="ctr"/>
            <a:r>
              <a:rPr lang="el-GR" sz="3200" b="1"/>
              <a:t>του ένα αναλυτής;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752600" y="762000"/>
            <a:ext cx="5410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Επιχειρηματικές δραστηριότητες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685800" y="2133600"/>
            <a:ext cx="2286000" cy="1143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Επενδυτικές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δραστηριότητες</a:t>
            </a:r>
          </a:p>
        </p:txBody>
      </p:sp>
      <p:sp>
        <p:nvSpPr>
          <p:cNvPr id="97285" name="Rectangle 7"/>
          <p:cNvSpPr>
            <a:spLocks noChangeArrowheads="1"/>
          </p:cNvSpPr>
          <p:nvPr/>
        </p:nvSpPr>
        <p:spPr bwMode="auto">
          <a:xfrm>
            <a:off x="3352800" y="1676400"/>
            <a:ext cx="2438400" cy="1143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Δραστηριότητες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προγραμματισμού</a:t>
            </a:r>
          </a:p>
        </p:txBody>
      </p:sp>
      <p:sp>
        <p:nvSpPr>
          <p:cNvPr id="97286" name="Rectangle 8"/>
          <p:cNvSpPr>
            <a:spLocks noChangeArrowheads="1"/>
          </p:cNvSpPr>
          <p:nvPr/>
        </p:nvSpPr>
        <p:spPr bwMode="auto">
          <a:xfrm>
            <a:off x="6096000" y="2057400"/>
            <a:ext cx="2438400" cy="1143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Χρηματοδοτικές</a:t>
            </a:r>
          </a:p>
          <a:p>
            <a:pPr algn="ctr"/>
            <a:r>
              <a:rPr lang="el-GR" sz="2000" b="1">
                <a:solidFill>
                  <a:schemeClr val="bg1"/>
                </a:solidFill>
              </a:rPr>
              <a:t>Δραστηριότητες</a:t>
            </a:r>
          </a:p>
        </p:txBody>
      </p:sp>
      <p:sp>
        <p:nvSpPr>
          <p:cNvPr id="97287" name="Rectangle 9"/>
          <p:cNvSpPr>
            <a:spLocks noChangeArrowheads="1"/>
          </p:cNvSpPr>
          <p:nvPr/>
        </p:nvSpPr>
        <p:spPr bwMode="auto">
          <a:xfrm>
            <a:off x="990600" y="5181600"/>
            <a:ext cx="7239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>
                <a:solidFill>
                  <a:schemeClr val="tx2"/>
                </a:solidFill>
              </a:rPr>
              <a:t>Λειτουργικές δραστηριότητες </a:t>
            </a:r>
          </a:p>
          <a:p>
            <a:pPr algn="ctr"/>
            <a:r>
              <a:rPr lang="el-GR" sz="2000" b="1">
                <a:solidFill>
                  <a:schemeClr val="tx2"/>
                </a:solidFill>
              </a:rPr>
              <a:t>Έσοδα και έξοδα από την παροχή προϊόντων </a:t>
            </a:r>
          </a:p>
          <a:p>
            <a:pPr algn="ctr"/>
            <a:r>
              <a:rPr lang="el-GR" sz="2000" b="1">
                <a:solidFill>
                  <a:schemeClr val="tx2"/>
                </a:solidFill>
              </a:rPr>
              <a:t>και υπηρεσιών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676400" y="1828800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Ανταγωνισμός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3933825" y="3324225"/>
            <a:ext cx="1828800" cy="140017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Σχεδιασμός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Δραστηριότητας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Στόχοι και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αντικείμενα</a:t>
            </a:r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1752600" y="762000"/>
            <a:ext cx="5867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Επιχειρηματικές δραστηριότητες</a:t>
            </a:r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5638800" y="1828800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Τιμολόγηση</a:t>
            </a:r>
          </a:p>
        </p:txBody>
      </p:sp>
      <p:sp>
        <p:nvSpPr>
          <p:cNvPr id="98311" name="Rectangle 9"/>
          <p:cNvSpPr>
            <a:spLocks noChangeArrowheads="1"/>
          </p:cNvSpPr>
          <p:nvPr/>
        </p:nvSpPr>
        <p:spPr bwMode="auto">
          <a:xfrm>
            <a:off x="6300788" y="2771775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Τακτική</a:t>
            </a:r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6453188" y="3838575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Προώθηση</a:t>
            </a:r>
          </a:p>
        </p:txBody>
      </p:sp>
      <p:sp>
        <p:nvSpPr>
          <p:cNvPr id="98313" name="Rectangle 11"/>
          <p:cNvSpPr>
            <a:spLocks noChangeArrowheads="1"/>
          </p:cNvSpPr>
          <p:nvPr/>
        </p:nvSpPr>
        <p:spPr bwMode="auto">
          <a:xfrm>
            <a:off x="6248400" y="4767263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Προβολές/Προβλέψεις</a:t>
            </a:r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5557838" y="6110288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Εμπόδια</a:t>
            </a:r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2181225" y="6124575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Ευκαιρίες</a:t>
            </a:r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533400" y="5181600"/>
            <a:ext cx="34290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Επιδόσεις διευθυντών</a:t>
            </a:r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762000" y="3933825"/>
            <a:ext cx="23622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Διανομή</a:t>
            </a:r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871538" y="2624138"/>
            <a:ext cx="2667000" cy="457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Απαιτήσεις της αγοράς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Επισκόπηση Ανάλυσης</a:t>
            </a:r>
            <a:br>
              <a:rPr lang="el-GR" sz="3600" smtClean="0"/>
            </a:br>
            <a:r>
              <a:rPr lang="el-GR" sz="3600" smtClean="0"/>
              <a:t>Οικονομικών Καταστάσεων</a:t>
            </a:r>
          </a:p>
        </p:txBody>
      </p:sp>
      <p:sp>
        <p:nvSpPr>
          <p:cNvPr id="80898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3581400" y="6858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>
                <a:solidFill>
                  <a:srgbClr val="000066"/>
                </a:solidFill>
              </a:rPr>
              <a:t>ΚΕΦΑΛΑΙΟ</a:t>
            </a:r>
          </a:p>
        </p:txBody>
      </p:sp>
      <p:sp>
        <p:nvSpPr>
          <p:cNvPr id="80901" name="Rectangle 8"/>
          <p:cNvSpPr>
            <a:spLocks noChangeArrowheads="1"/>
          </p:cNvSpPr>
          <p:nvPr/>
        </p:nvSpPr>
        <p:spPr bwMode="auto">
          <a:xfrm>
            <a:off x="1447800" y="152400"/>
            <a:ext cx="6934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l-GR" sz="3600" b="1">
                <a:solidFill>
                  <a:srgbClr val="000066"/>
                </a:solidFill>
              </a:rPr>
              <a:t>Επισκόπηση</a:t>
            </a:r>
            <a:r>
              <a:rPr lang="en-US" sz="3600" b="1">
                <a:solidFill>
                  <a:srgbClr val="000066"/>
                </a:solidFill>
              </a:rPr>
              <a:t> </a:t>
            </a:r>
            <a:r>
              <a:rPr lang="el-GR" sz="3600" b="1">
                <a:solidFill>
                  <a:srgbClr val="000066"/>
                </a:solidFill>
              </a:rPr>
              <a:t>της</a:t>
            </a:r>
            <a:r>
              <a:rPr lang="en-US" sz="3600" b="1">
                <a:solidFill>
                  <a:srgbClr val="000066"/>
                </a:solidFill>
              </a:rPr>
              <a:t> </a:t>
            </a:r>
            <a:r>
              <a:rPr lang="el-GR" sz="3600" b="1">
                <a:solidFill>
                  <a:srgbClr val="000066"/>
                </a:solidFill>
              </a:rPr>
              <a:t>Ανάλυσης</a:t>
            </a:r>
            <a:r>
              <a:rPr lang="en-US" sz="3600" b="1">
                <a:solidFill>
                  <a:srgbClr val="000066"/>
                </a:solidFill>
              </a:rPr>
              <a:t> </a:t>
            </a:r>
            <a:endParaRPr lang="el-GR" sz="3600" b="1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sz="3600" b="1">
                <a:solidFill>
                  <a:srgbClr val="000066"/>
                </a:solidFill>
              </a:rPr>
              <a:t>Οικονομικών</a:t>
            </a:r>
            <a:r>
              <a:rPr lang="en-US" sz="3600" b="1">
                <a:solidFill>
                  <a:srgbClr val="000066"/>
                </a:solidFill>
              </a:rPr>
              <a:t> </a:t>
            </a:r>
            <a:r>
              <a:rPr lang="el-GR" sz="3600" b="1">
                <a:solidFill>
                  <a:srgbClr val="000066"/>
                </a:solidFill>
              </a:rPr>
              <a:t>Καταστάσεων</a:t>
            </a:r>
            <a:endParaRPr lang="el-GR" sz="3600"/>
          </a:p>
        </p:txBody>
      </p:sp>
      <p:sp>
        <p:nvSpPr>
          <p:cNvPr id="80902" name="Rectangle 10"/>
          <p:cNvSpPr>
            <a:spLocks noChangeArrowheads="1"/>
          </p:cNvSpPr>
          <p:nvPr/>
        </p:nvSpPr>
        <p:spPr bwMode="auto">
          <a:xfrm>
            <a:off x="3581400" y="6824663"/>
            <a:ext cx="2057400" cy="609600"/>
          </a:xfrm>
          <a:prstGeom prst="rect">
            <a:avLst/>
          </a:prstGeom>
          <a:solidFill>
            <a:srgbClr val="B5C5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l-GR" sz="2200" b="1">
                <a:solidFill>
                  <a:srgbClr val="000066"/>
                </a:solidFill>
              </a:rPr>
              <a:t>ΚΕΦΑΛΑΙΟ</a:t>
            </a:r>
            <a:endParaRPr lang="el-G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Business Activities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1828800" y="546100"/>
            <a:ext cx="5867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Επιχειρηματικές δραστηριότητες</a:t>
            </a:r>
          </a:p>
        </p:txBody>
      </p:sp>
      <p:sp>
        <p:nvSpPr>
          <p:cNvPr id="99332" name="Rectangle 6"/>
          <p:cNvSpPr>
            <a:spLocks noChangeArrowheads="1"/>
          </p:cNvSpPr>
          <p:nvPr/>
        </p:nvSpPr>
        <p:spPr bwMode="auto">
          <a:xfrm>
            <a:off x="5867400" y="2667000"/>
            <a:ext cx="3124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chemeClr val="tx2"/>
                </a:solidFill>
              </a:rPr>
              <a:t>Χρηματοδοτικές δραστηριότητες</a:t>
            </a:r>
          </a:p>
          <a:p>
            <a:r>
              <a:rPr lang="el-GR" sz="1600" b="1">
                <a:solidFill>
                  <a:schemeClr val="tx2"/>
                </a:solidFill>
              </a:rPr>
              <a:t>• Ιδιοκτήτης (μετοχικό κεφάλαιο)</a:t>
            </a:r>
          </a:p>
          <a:p>
            <a:r>
              <a:rPr lang="el-GR" sz="1600" b="1">
                <a:solidFill>
                  <a:schemeClr val="tx2"/>
                </a:solidFill>
              </a:rPr>
              <a:t>• Μη ιδιοκτήτης (υποχρέωση)</a:t>
            </a:r>
          </a:p>
        </p:txBody>
      </p:sp>
      <p:sp>
        <p:nvSpPr>
          <p:cNvPr id="99333" name="Rectangle 7"/>
          <p:cNvSpPr>
            <a:spLocks noChangeArrowheads="1"/>
          </p:cNvSpPr>
          <p:nvPr/>
        </p:nvSpPr>
        <p:spPr bwMode="auto">
          <a:xfrm>
            <a:off x="3581400" y="4508500"/>
            <a:ext cx="1981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Χρηματοδοτήσεις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1828800" y="533400"/>
            <a:ext cx="5867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Επενδυτικές δραστηριότητες</a:t>
            </a:r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685800" y="2514600"/>
            <a:ext cx="26670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chemeClr val="tx2"/>
                </a:solidFill>
              </a:rPr>
              <a:t>Επενδυτικές δραστηριότητες</a:t>
            </a:r>
          </a:p>
          <a:p>
            <a:endParaRPr lang="el-GR" sz="1600" b="1">
              <a:solidFill>
                <a:schemeClr val="tx2"/>
              </a:solidFill>
            </a:endParaRPr>
          </a:p>
          <a:p>
            <a:r>
              <a:rPr lang="el-GR" sz="1600" b="1">
                <a:solidFill>
                  <a:schemeClr val="tx2"/>
                </a:solidFill>
              </a:rPr>
              <a:t>• Αγορά πόρων</a:t>
            </a:r>
          </a:p>
          <a:p>
            <a:r>
              <a:rPr lang="el-GR" sz="1600" b="1">
                <a:solidFill>
                  <a:schemeClr val="tx2"/>
                </a:solidFill>
              </a:rPr>
              <a:t>• Πώληση πόρων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6705600" y="4267200"/>
            <a:ext cx="1981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Χρηματοδοτήσεις</a:t>
            </a:r>
          </a:p>
        </p:txBody>
      </p:sp>
      <p:sp>
        <p:nvSpPr>
          <p:cNvPr id="100358" name="Rectangle 9"/>
          <p:cNvSpPr>
            <a:spLocks noChangeArrowheads="1"/>
          </p:cNvSpPr>
          <p:nvPr/>
        </p:nvSpPr>
        <p:spPr bwMode="auto">
          <a:xfrm>
            <a:off x="4038600" y="4267200"/>
            <a:ext cx="1600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chemeClr val="tx2"/>
                </a:solidFill>
              </a:rPr>
              <a:t>Επενδύσεις</a:t>
            </a:r>
          </a:p>
        </p:txBody>
      </p:sp>
      <p:sp>
        <p:nvSpPr>
          <p:cNvPr id="100359" name="Rectangle 10"/>
          <p:cNvSpPr>
            <a:spLocks noChangeArrowheads="1"/>
          </p:cNvSpPr>
          <p:nvPr/>
        </p:nvSpPr>
        <p:spPr bwMode="auto">
          <a:xfrm>
            <a:off x="4343400" y="6210300"/>
            <a:ext cx="43053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b="1">
                <a:solidFill>
                  <a:schemeClr val="tx2"/>
                </a:solidFill>
              </a:rPr>
              <a:t>Επενδύσεις = Χρηματοδοτήσεις</a:t>
            </a:r>
            <a:endParaRPr lang="el-GR" sz="1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1066800" y="2209800"/>
            <a:ext cx="73152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200" b="1"/>
              <a:t>Ποια είναι τα διαθέσιμα στοιχεία </a:t>
            </a:r>
          </a:p>
          <a:p>
            <a:pPr algn="ctr"/>
            <a:r>
              <a:rPr lang="el-GR" sz="3200" b="1"/>
              <a:t>που μπορεί να χρησιμοποιήσει </a:t>
            </a:r>
          </a:p>
          <a:p>
            <a:pPr algn="ctr"/>
            <a:r>
              <a:rPr lang="el-GR" sz="3200" b="1"/>
              <a:t>ένας αναλυτής;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b="1" smtClean="0"/>
              <a:t>Information Sources for Business Analysis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609600" y="1676400"/>
            <a:ext cx="37338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Ποσοτικές</a:t>
            </a:r>
          </a:p>
        </p:txBody>
      </p:sp>
      <p:sp>
        <p:nvSpPr>
          <p:cNvPr id="102404" name="Rectangle 5"/>
          <p:cNvSpPr>
            <a:spLocks noChangeArrowheads="1"/>
          </p:cNvSpPr>
          <p:nvPr/>
        </p:nvSpPr>
        <p:spPr bwMode="auto">
          <a:xfrm>
            <a:off x="609600" y="2590800"/>
            <a:ext cx="37338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Οικονομικές καταστάσεις</a:t>
            </a:r>
          </a:p>
        </p:txBody>
      </p:sp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609600" y="3479800"/>
            <a:ext cx="37338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Στατιστικά στοιχεία κλάδου</a:t>
            </a:r>
          </a:p>
        </p:txBody>
      </p:sp>
      <p:sp>
        <p:nvSpPr>
          <p:cNvPr id="102406" name="Rectangle 7"/>
          <p:cNvSpPr>
            <a:spLocks noChangeArrowheads="1"/>
          </p:cNvSpPr>
          <p:nvPr/>
        </p:nvSpPr>
        <p:spPr bwMode="auto">
          <a:xfrm>
            <a:off x="609600" y="4330700"/>
            <a:ext cx="37338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Οικονομικοί δείκτες</a:t>
            </a:r>
          </a:p>
        </p:txBody>
      </p:sp>
      <p:sp>
        <p:nvSpPr>
          <p:cNvPr id="102407" name="Rectangle 8"/>
          <p:cNvSpPr>
            <a:spLocks noChangeArrowheads="1"/>
          </p:cNvSpPr>
          <p:nvPr/>
        </p:nvSpPr>
        <p:spPr bwMode="auto">
          <a:xfrm>
            <a:off x="609600" y="5105400"/>
            <a:ext cx="3733800" cy="6096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l-GR" b="1">
                <a:solidFill>
                  <a:schemeClr val="bg1"/>
                </a:solidFill>
              </a:rPr>
              <a:t>Έγγραφα κατατεθειμένα σε ρυθμιστικές αρχές</a:t>
            </a:r>
          </a:p>
        </p:txBody>
      </p:sp>
      <p:sp>
        <p:nvSpPr>
          <p:cNvPr id="102408" name="Rectangle 9"/>
          <p:cNvSpPr>
            <a:spLocks noChangeArrowheads="1"/>
          </p:cNvSpPr>
          <p:nvPr/>
        </p:nvSpPr>
        <p:spPr bwMode="auto">
          <a:xfrm>
            <a:off x="609600" y="6146800"/>
            <a:ext cx="37338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Εμπορικές αναφορές</a:t>
            </a:r>
          </a:p>
        </p:txBody>
      </p:sp>
      <p:sp>
        <p:nvSpPr>
          <p:cNvPr id="102409" name="Rectangle 10"/>
          <p:cNvSpPr>
            <a:spLocks noChangeArrowheads="1"/>
          </p:cNvSpPr>
          <p:nvPr/>
        </p:nvSpPr>
        <p:spPr bwMode="auto">
          <a:xfrm>
            <a:off x="4419600" y="1676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Ποιοτικές</a:t>
            </a:r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4419600" y="2438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Ανάλυση της διοίκησης</a:t>
            </a:r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4419600" y="3200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Γράμμα προέδρου</a:t>
            </a:r>
          </a:p>
        </p:txBody>
      </p:sp>
      <p:sp>
        <p:nvSpPr>
          <p:cNvPr id="102412" name="Rectangle 13"/>
          <p:cNvSpPr>
            <a:spLocks noChangeArrowheads="1"/>
          </p:cNvSpPr>
          <p:nvPr/>
        </p:nvSpPr>
        <p:spPr bwMode="auto">
          <a:xfrm>
            <a:off x="4419600" y="3962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Δελτία τύπου</a:t>
            </a:r>
          </a:p>
        </p:txBody>
      </p:sp>
      <p:sp>
        <p:nvSpPr>
          <p:cNvPr id="102413" name="Rectangle 14"/>
          <p:cNvSpPr>
            <a:spLocks noChangeArrowheads="1"/>
          </p:cNvSpPr>
          <p:nvPr/>
        </p:nvSpPr>
        <p:spPr bwMode="auto">
          <a:xfrm>
            <a:off x="4419600" y="4724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Οικονομικός τύπος</a:t>
            </a:r>
          </a:p>
        </p:txBody>
      </p:sp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4419600" y="5486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Δήλωση αποστολής/οράματος</a:t>
            </a:r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4419600" y="6248400"/>
            <a:ext cx="4267200" cy="533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l-GR" b="1">
                <a:solidFill>
                  <a:schemeClr val="bg1"/>
                </a:solidFill>
              </a:rPr>
              <a:t>Ιστοσελίδες</a:t>
            </a:r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1295400" y="457200"/>
            <a:ext cx="7162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Πηγές πληροφοριών </a:t>
            </a:r>
          </a:p>
          <a:p>
            <a:pPr algn="ctr"/>
            <a:r>
              <a:rPr lang="el-GR" sz="2800" b="1"/>
              <a:t>για Επιχειρησιακή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Financial Statements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95400" y="457200"/>
            <a:ext cx="7162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Οικονομικές καταστάσεις</a:t>
            </a:r>
          </a:p>
        </p:txBody>
      </p:sp>
      <p:sp>
        <p:nvSpPr>
          <p:cNvPr id="103428" name="Rectangle 6"/>
          <p:cNvSpPr>
            <a:spLocks noChangeArrowheads="1"/>
          </p:cNvSpPr>
          <p:nvPr/>
        </p:nvSpPr>
        <p:spPr bwMode="auto">
          <a:xfrm>
            <a:off x="533400" y="1828800"/>
            <a:ext cx="4800600" cy="8382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l-GR" sz="1900" b="1">
                <a:solidFill>
                  <a:schemeClr val="bg1"/>
                </a:solidFill>
              </a:rPr>
              <a:t>Ισολογισμός</a:t>
            </a:r>
          </a:p>
        </p:txBody>
      </p:sp>
      <p:sp>
        <p:nvSpPr>
          <p:cNvPr id="103429" name="Rectangle 7"/>
          <p:cNvSpPr>
            <a:spLocks noChangeArrowheads="1"/>
          </p:cNvSpPr>
          <p:nvPr/>
        </p:nvSpPr>
        <p:spPr bwMode="auto">
          <a:xfrm>
            <a:off x="533400" y="2819400"/>
            <a:ext cx="4800600" cy="8382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80000"/>
              </a:lnSpc>
            </a:pPr>
            <a:r>
              <a:rPr lang="el-GR" sz="1900" b="1">
                <a:solidFill>
                  <a:schemeClr val="bg1"/>
                </a:solidFill>
              </a:rPr>
              <a:t>Κατάσταση αποτελεσμάτων χρήσεως</a:t>
            </a:r>
          </a:p>
        </p:txBody>
      </p:sp>
      <p:sp>
        <p:nvSpPr>
          <p:cNvPr id="103430" name="Rectangle 8"/>
          <p:cNvSpPr>
            <a:spLocks noChangeArrowheads="1"/>
          </p:cNvSpPr>
          <p:nvPr/>
        </p:nvSpPr>
        <p:spPr bwMode="auto">
          <a:xfrm>
            <a:off x="533400" y="3733800"/>
            <a:ext cx="4800600" cy="8382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220000"/>
              </a:lnSpc>
            </a:pPr>
            <a:r>
              <a:rPr lang="el-GR" b="1">
                <a:solidFill>
                  <a:schemeClr val="bg1"/>
                </a:solidFill>
              </a:rPr>
              <a:t>Κατάσταση μεταβολών ιδίων κεφαλαίων</a:t>
            </a:r>
          </a:p>
        </p:txBody>
      </p:sp>
      <p:sp>
        <p:nvSpPr>
          <p:cNvPr id="103431" name="Rectangle 9"/>
          <p:cNvSpPr>
            <a:spLocks noChangeArrowheads="1"/>
          </p:cNvSpPr>
          <p:nvPr/>
        </p:nvSpPr>
        <p:spPr bwMode="auto">
          <a:xfrm>
            <a:off x="533400" y="4724400"/>
            <a:ext cx="4800600" cy="8382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220000"/>
              </a:lnSpc>
            </a:pPr>
            <a:r>
              <a:rPr lang="el-GR" sz="1900" b="1">
                <a:solidFill>
                  <a:schemeClr val="bg1"/>
                </a:solidFill>
              </a:rPr>
              <a:t>Κατάσταση ταμειακών ροών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b="1" smtClean="0"/>
              <a:t>Additional Information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400" b="1" smtClean="0"/>
              <a:t>(Beyond Financial Statements)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1295400" y="457200"/>
            <a:ext cx="7162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Πρόσθετες πληροφορίες</a:t>
            </a:r>
          </a:p>
          <a:p>
            <a:pPr algn="ctr"/>
            <a:r>
              <a:rPr lang="el-GR" sz="2000" b="1"/>
              <a:t>(Πέρα από τις οικονομικές καταστάσεις)</a:t>
            </a:r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2590800" y="1752600"/>
            <a:ext cx="5257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Ανάλυση και συζήτηση της διοίκησης</a:t>
            </a:r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2743200" y="2133600"/>
            <a:ext cx="5257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Έκθεση διαχείρισης</a:t>
            </a:r>
          </a:p>
        </p:txBody>
      </p:sp>
      <p:sp>
        <p:nvSpPr>
          <p:cNvPr id="104454" name="Rectangle 8"/>
          <p:cNvSpPr>
            <a:spLocks noChangeArrowheads="1"/>
          </p:cNvSpPr>
          <p:nvPr/>
        </p:nvSpPr>
        <p:spPr bwMode="auto">
          <a:xfrm>
            <a:off x="2819400" y="2514600"/>
            <a:ext cx="5257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Έκθεση ελεγκτή</a:t>
            </a:r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2209800" y="2895600"/>
            <a:ext cx="6553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Επεξηγηματικές σημειώσεις των οικονομικών καταστάσεων</a:t>
            </a:r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2209800" y="3302000"/>
            <a:ext cx="6553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Επιπρόσθετες πληροφορίες</a:t>
            </a: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2209800" y="3683000"/>
            <a:ext cx="6553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Πληρεξούσια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Ισολογισμοί</a:t>
            </a:r>
            <a:endParaRPr lang="en-US" smtClean="0"/>
          </a:p>
        </p:txBody>
      </p:sp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3048000" y="457200"/>
            <a:ext cx="3581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Ισολογισμοί</a:t>
            </a:r>
            <a:endParaRPr lang="el-GR" sz="2800"/>
          </a:p>
        </p:txBody>
      </p:sp>
      <p:pic>
        <p:nvPicPr>
          <p:cNvPr id="105475" name="Picture 5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1676400"/>
            <a:ext cx="43322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60363"/>
            <a:ext cx="8001000" cy="792162"/>
          </a:xfrm>
        </p:spPr>
        <p:txBody>
          <a:bodyPr anchor="b"/>
          <a:lstStyle/>
          <a:p>
            <a:pPr eaLnBrk="1" hangingPunct="1"/>
            <a:r>
              <a:rPr lang="el-GR" altLang="zh-TW" b="1" smtClean="0">
                <a:ea typeface="新細明體" pitchFamily="18" charset="-120"/>
              </a:rPr>
              <a:t>Ισολογισμός</a:t>
            </a:r>
            <a:endParaRPr lang="en-US" altLang="zh-TW" b="1" smtClean="0">
              <a:ea typeface="新細明體" pitchFamily="18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6106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42950"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altLang="zh-TW" sz="2400" b="1" dirty="0" smtClean="0">
                <a:solidFill>
                  <a:srgbClr val="336699"/>
                </a:solidFill>
                <a:ea typeface="新細明體" pitchFamily="18" charset="-120"/>
              </a:rPr>
              <a:t> </a:t>
            </a:r>
            <a:r>
              <a:rPr lang="el-GR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Σύνολο Επενδύσεων</a:t>
            </a:r>
            <a:r>
              <a:rPr lang="en-US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= </a:t>
            </a:r>
            <a:r>
              <a:rPr lang="el-GR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Σύνολο Χρηματοδότησης</a:t>
            </a:r>
            <a:r>
              <a:rPr lang="el-GR" altLang="zh-TW" sz="2400" b="1" dirty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endParaRPr lang="el-GR" altLang="zh-TW" sz="2400" b="1" dirty="0" smtClean="0">
              <a:solidFill>
                <a:srgbClr val="336699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defTabSz="742950"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= </a:t>
            </a:r>
            <a:r>
              <a:rPr lang="el-GR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Χρηματοδότηση Πιστωτών</a:t>
            </a:r>
            <a:r>
              <a:rPr lang="en-US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+ </a:t>
            </a:r>
            <a:r>
              <a:rPr lang="el-GR" altLang="zh-TW" sz="2400" b="1" dirty="0" smtClean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Χρηματοδότηση Ιδιοκτητών</a:t>
            </a:r>
            <a:endParaRPr lang="en-US" altLang="zh-TW" sz="2400" dirty="0" smtClean="0">
              <a:solidFill>
                <a:srgbClr val="336699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2475" y="3660775"/>
            <a:ext cx="7924800" cy="1524000"/>
            <a:chOff x="685800" y="4038600"/>
            <a:chExt cx="7924800" cy="152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685800" y="4114800"/>
              <a:ext cx="79248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1709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rgbClr val="333399"/>
                </a:buClr>
                <a:buFont typeface="Monotype Sorts" pitchFamily="2" charset="2"/>
                <a:buChar char="z"/>
                <a:defRPr/>
              </a:pPr>
              <a:endParaRPr kumimoji="1" lang="en-IN" sz="2800" dirty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2590800" y="4038600"/>
              <a:ext cx="4648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l-GR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Χρηματοδότηση </a:t>
              </a:r>
              <a:r>
                <a:rPr lang="en-US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Colgate </a:t>
              </a:r>
            </a:p>
            <a:p>
              <a:pPr algn="ctr" eaLnBrk="0" hangingPunct="0">
                <a:defRPr/>
              </a:pPr>
              <a:r>
                <a:rPr lang="en-US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(</a:t>
              </a:r>
              <a:r>
                <a:rPr lang="el-GR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σε</a:t>
              </a:r>
              <a:r>
                <a:rPr lang="en-US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 $</a:t>
              </a:r>
              <a:r>
                <a:rPr lang="el-GR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δισεκατομμύρια</a:t>
              </a:r>
              <a:r>
                <a:rPr lang="en-US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)</a:t>
              </a:r>
              <a:endParaRPr lang="en-US" altLang="zh-TW" sz="2400" dirty="0">
                <a:solidFill>
                  <a:srgbClr val="336699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51054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zh-TW" altLang="en-US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$</a:t>
              </a:r>
              <a:r>
                <a:rPr lang="en-US" altLang="zh-TW" sz="2800" b="1" dirty="0">
                  <a:solidFill>
                    <a:srgbClr val="336699"/>
                  </a:solidFill>
                  <a:latin typeface="Times New Roman" pitchFamily="18" charset="0"/>
                  <a:ea typeface="新細明體" pitchFamily="18" charset="-120"/>
                </a:rPr>
                <a:t>12.724 = $10.183 + $2.541</a:t>
              </a:r>
            </a:p>
          </p:txBody>
        </p:sp>
      </p:grp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1981200" y="533400"/>
            <a:ext cx="5638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Ισολογισμός</a:t>
            </a:r>
            <a:endParaRPr lang="el-GR" sz="2800"/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457200" y="2057400"/>
            <a:ext cx="7391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>
                <a:solidFill>
                  <a:srgbClr val="003366"/>
                </a:solidFill>
              </a:rPr>
              <a:t>Σύνολο Επενδύσεων = Σύνολο Χρηματοδότησης</a:t>
            </a:r>
          </a:p>
          <a:p>
            <a:r>
              <a:rPr lang="el-GR" sz="2000" b="1">
                <a:solidFill>
                  <a:srgbClr val="003366"/>
                </a:solidFill>
              </a:rPr>
              <a:t>= Χρηματοδότηση Πιστωτών </a:t>
            </a:r>
          </a:p>
          <a:p>
            <a:r>
              <a:rPr lang="el-GR" sz="2000" b="1">
                <a:solidFill>
                  <a:srgbClr val="003366"/>
                </a:solidFill>
              </a:rPr>
              <a:t>+ Χρηματοδότηση Ιδιοκτητών</a:t>
            </a:r>
            <a:endParaRPr lang="el-GR" sz="2000">
              <a:solidFill>
                <a:srgbClr val="003366"/>
              </a:solidFill>
            </a:endParaRPr>
          </a:p>
        </p:txBody>
      </p:sp>
      <p:sp>
        <p:nvSpPr>
          <p:cNvPr id="106502" name="Rectangle 7"/>
          <p:cNvSpPr>
            <a:spLocks noChangeArrowheads="1"/>
          </p:cNvSpPr>
          <p:nvPr/>
        </p:nvSpPr>
        <p:spPr bwMode="auto">
          <a:xfrm>
            <a:off x="685800" y="3657600"/>
            <a:ext cx="8077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>
                <a:solidFill>
                  <a:srgbClr val="003366"/>
                </a:solidFill>
              </a:rPr>
              <a:t>Χρηματοδότηση </a:t>
            </a:r>
            <a:r>
              <a:rPr lang="en-US" sz="2400" b="1">
                <a:solidFill>
                  <a:srgbClr val="003366"/>
                </a:solidFill>
              </a:rPr>
              <a:t>Colgate</a:t>
            </a:r>
          </a:p>
          <a:p>
            <a:pPr algn="ctr"/>
            <a:r>
              <a:rPr lang="en-US" sz="2400" b="1">
                <a:solidFill>
                  <a:srgbClr val="003366"/>
                </a:solidFill>
              </a:rPr>
              <a:t>(</a:t>
            </a:r>
            <a:r>
              <a:rPr lang="el-GR" sz="2400" b="1">
                <a:solidFill>
                  <a:srgbClr val="003366"/>
                </a:solidFill>
              </a:rPr>
              <a:t>σε </a:t>
            </a:r>
            <a:r>
              <a:rPr lang="en-US" sz="2400" b="1">
                <a:solidFill>
                  <a:srgbClr val="003366"/>
                </a:solidFill>
              </a:rPr>
              <a:t>$</a:t>
            </a:r>
            <a:r>
              <a:rPr lang="el-GR" sz="2400" b="1">
                <a:solidFill>
                  <a:srgbClr val="003366"/>
                </a:solidFill>
              </a:rPr>
              <a:t> δισεκατομμύρια)</a:t>
            </a:r>
          </a:p>
          <a:p>
            <a:pPr algn="ctr"/>
            <a:r>
              <a:rPr lang="el-GR" sz="2400" b="1">
                <a:solidFill>
                  <a:srgbClr val="003366"/>
                </a:solidFill>
              </a:rPr>
              <a:t>$12.724 = $10.183 + $2.541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685800"/>
          </a:xfrm>
        </p:spPr>
        <p:txBody>
          <a:bodyPr anchor="b"/>
          <a:lstStyle/>
          <a:p>
            <a:pPr eaLnBrk="1" hangingPunct="1"/>
            <a:r>
              <a:rPr lang="el-GR" altLang="zh-TW" sz="3200" b="1" smtClean="0">
                <a:ea typeface="新細明體" pitchFamily="18" charset="-120"/>
              </a:rPr>
              <a:t>Κατάσταση Αποτελεσμάτων Χρήσεως</a:t>
            </a:r>
            <a:endParaRPr lang="en-US" altLang="zh-TW" sz="3200" b="1" smtClean="0">
              <a:ea typeface="新細明體" pitchFamily="18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6106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42950"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altLang="zh-TW" sz="2600" b="1" dirty="0" smtClean="0">
                <a:solidFill>
                  <a:srgbClr val="41709F"/>
                </a:solidFill>
                <a:ea typeface="新細明體" pitchFamily="18" charset="-120"/>
              </a:rPr>
              <a:t> </a:t>
            </a:r>
            <a:r>
              <a:rPr lang="el-GR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Έσοδα </a:t>
            </a:r>
            <a:r>
              <a:rPr lang="en-US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 – </a:t>
            </a:r>
            <a:r>
              <a:rPr lang="el-GR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Κόστος Πωληθέντων </a:t>
            </a:r>
            <a:r>
              <a:rPr lang="en-US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= </a:t>
            </a:r>
            <a:r>
              <a:rPr lang="el-GR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Μικτά Κέρδη</a:t>
            </a:r>
            <a:endParaRPr lang="en-US" altLang="zh-TW" sz="2400" b="1" dirty="0" smtClean="0">
              <a:solidFill>
                <a:srgbClr val="41709F"/>
              </a:solidFill>
              <a:ea typeface="新細明體" pitchFamily="18" charset="-120"/>
            </a:endParaRPr>
          </a:p>
          <a:p>
            <a:pPr defTabSz="742950" eaLnBrk="1" hangingPunct="1">
              <a:buFontTx/>
              <a:buNone/>
              <a:tabLst>
                <a:tab pos="1376363" algn="l"/>
              </a:tabLst>
              <a:defRPr/>
            </a:pPr>
            <a:r>
              <a:rPr lang="el-GR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Μικτά Κέρδη </a:t>
            </a:r>
            <a:r>
              <a:rPr lang="en-US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– </a:t>
            </a:r>
            <a:r>
              <a:rPr lang="el-GR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Λειτουργικά Έξοδα</a:t>
            </a:r>
            <a:r>
              <a:rPr lang="en-US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= </a:t>
            </a:r>
            <a:r>
              <a:rPr lang="el-GR" altLang="zh-TW" sz="2400" b="1" dirty="0" smtClean="0">
                <a:solidFill>
                  <a:srgbClr val="41709F"/>
                </a:solidFill>
                <a:ea typeface="新細明體" pitchFamily="18" charset="-120"/>
              </a:rPr>
              <a:t>Λειτουργικά </a:t>
            </a:r>
            <a:r>
              <a:rPr lang="el-GR" altLang="zh-TW" sz="2600" b="1" dirty="0" smtClean="0">
                <a:solidFill>
                  <a:srgbClr val="41709F"/>
                </a:solidFill>
                <a:ea typeface="新細明體" pitchFamily="18" charset="-120"/>
              </a:rPr>
              <a:t>Κέρδη</a:t>
            </a:r>
            <a:endParaRPr lang="en-US" altLang="zh-TW" dirty="0" smtClean="0">
              <a:solidFill>
                <a:srgbClr val="41709F"/>
              </a:solidFill>
              <a:ea typeface="新細明體" pitchFamily="18" charset="-12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3429000"/>
            <a:ext cx="7924800" cy="2590800"/>
          </a:xfrm>
          <a:prstGeom prst="rect">
            <a:avLst/>
          </a:prstGeom>
          <a:solidFill>
            <a:schemeClr val="bg1"/>
          </a:solidFill>
          <a:ln w="9525">
            <a:solidFill>
              <a:srgbClr val="41709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333399"/>
              </a:buClr>
              <a:buFont typeface="Monotype Sorts" pitchFamily="2" charset="2"/>
              <a:buChar char="z"/>
              <a:defRPr/>
            </a:pPr>
            <a:endParaRPr kumimoji="1" lang="en-IN" sz="2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3162300" y="3581400"/>
            <a:ext cx="365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Κερδοφορία </a:t>
            </a:r>
            <a:r>
              <a:rPr lang="en-US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Colgate (</a:t>
            </a:r>
            <a:r>
              <a:rPr lang="el-GR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σε</a:t>
            </a:r>
            <a:r>
              <a:rPr lang="en-US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 $</a:t>
            </a:r>
            <a:r>
              <a:rPr lang="el-GR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δισεκατομμύρια</a:t>
            </a:r>
            <a:r>
              <a:rPr lang="en-US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)</a:t>
            </a:r>
            <a:endParaRPr lang="en-US" altLang="zh-TW" sz="2400">
              <a:solidFill>
                <a:srgbClr val="41709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8549" name="Text Box 7"/>
          <p:cNvSpPr txBox="1">
            <a:spLocks noChangeArrowheads="1"/>
          </p:cNvSpPr>
          <p:nvPr/>
        </p:nvSpPr>
        <p:spPr bwMode="auto">
          <a:xfrm>
            <a:off x="1600200" y="4724400"/>
            <a:ext cx="6781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$</a:t>
            </a:r>
            <a:r>
              <a:rPr lang="en-US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16.734 - $7.144 = $9.590 </a:t>
            </a:r>
            <a:r>
              <a:rPr lang="el-GR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Μικτά κέρδη</a:t>
            </a:r>
            <a:endParaRPr lang="en-US" altLang="zh-TW" sz="2800" b="1">
              <a:solidFill>
                <a:srgbClr val="41709F"/>
              </a:solidFill>
              <a:latin typeface="Times New Roman" pitchFamily="18" charset="0"/>
              <a:ea typeface="新細明體" pitchFamily="18" charset="-12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$9.590 - $5.749= $3.841 </a:t>
            </a:r>
            <a:r>
              <a:rPr lang="el-GR" altLang="zh-TW" sz="2800" b="1">
                <a:solidFill>
                  <a:srgbClr val="41709F"/>
                </a:solidFill>
                <a:latin typeface="Times New Roman" pitchFamily="18" charset="0"/>
                <a:ea typeface="新細明體" pitchFamily="18" charset="-120"/>
              </a:rPr>
              <a:t>Λειτουργικά κέρδη</a:t>
            </a:r>
            <a:endParaRPr lang="en-US" altLang="zh-TW" sz="2800" b="1">
              <a:solidFill>
                <a:srgbClr val="41709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838200" y="609600"/>
            <a:ext cx="792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Κατάσταση Αποτελεσμάτων Χρήσεως</a:t>
            </a:r>
            <a:endParaRPr lang="el-GR" sz="2800"/>
          </a:p>
        </p:txBody>
      </p:sp>
      <p:sp>
        <p:nvSpPr>
          <p:cNvPr id="108551" name="Rectangle 8"/>
          <p:cNvSpPr>
            <a:spLocks noChangeArrowheads="1"/>
          </p:cNvSpPr>
          <p:nvPr/>
        </p:nvSpPr>
        <p:spPr bwMode="auto">
          <a:xfrm>
            <a:off x="3124200" y="152400"/>
            <a:ext cx="3886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2400"/>
          </a:p>
        </p:txBody>
      </p:sp>
      <p:sp>
        <p:nvSpPr>
          <p:cNvPr id="108552" name="Rectangle 9"/>
          <p:cNvSpPr>
            <a:spLocks noChangeArrowheads="1"/>
          </p:cNvSpPr>
          <p:nvPr/>
        </p:nvSpPr>
        <p:spPr bwMode="auto">
          <a:xfrm>
            <a:off x="533400" y="1828800"/>
            <a:ext cx="8153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>
                <a:solidFill>
                  <a:srgbClr val="003366"/>
                </a:solidFill>
              </a:rPr>
              <a:t>Έσοδα – Κόστος Πωληθέντων = Μικτά Κέρδη</a:t>
            </a:r>
          </a:p>
          <a:p>
            <a:endParaRPr lang="el-GR" sz="2000" b="1">
              <a:solidFill>
                <a:srgbClr val="003366"/>
              </a:solidFill>
            </a:endParaRPr>
          </a:p>
          <a:p>
            <a:r>
              <a:rPr lang="el-GR" sz="2000" b="1">
                <a:solidFill>
                  <a:srgbClr val="003366"/>
                </a:solidFill>
              </a:rPr>
              <a:t>Μικτά Κέρδη – Λειτουργικά Έξοδα = Λειτουργικά Κέρδη</a:t>
            </a:r>
            <a:endParaRPr lang="el-GR" sz="2000">
              <a:solidFill>
                <a:srgbClr val="003366"/>
              </a:solidFill>
            </a:endParaRPr>
          </a:p>
        </p:txBody>
      </p:sp>
      <p:sp>
        <p:nvSpPr>
          <p:cNvPr id="108553" name="Rectangle 10"/>
          <p:cNvSpPr>
            <a:spLocks noChangeArrowheads="1"/>
          </p:cNvSpPr>
          <p:nvPr/>
        </p:nvSpPr>
        <p:spPr bwMode="auto">
          <a:xfrm>
            <a:off x="609600" y="3352800"/>
            <a:ext cx="82296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80000"/>
              </a:lnSpc>
            </a:pPr>
            <a:r>
              <a:rPr lang="el-GR" sz="2400" b="1">
                <a:solidFill>
                  <a:srgbClr val="003366"/>
                </a:solidFill>
              </a:rPr>
              <a:t>Κερδοφορία </a:t>
            </a:r>
            <a:r>
              <a:rPr lang="en-US" sz="2400" b="1">
                <a:solidFill>
                  <a:srgbClr val="003366"/>
                </a:solidFill>
              </a:rPr>
              <a:t>Colgate</a:t>
            </a:r>
          </a:p>
          <a:p>
            <a:pPr algn="ctr">
              <a:lnSpc>
                <a:spcPct val="180000"/>
              </a:lnSpc>
            </a:pPr>
            <a:r>
              <a:rPr lang="en-US" sz="2400" b="1">
                <a:solidFill>
                  <a:srgbClr val="003366"/>
                </a:solidFill>
              </a:rPr>
              <a:t>(</a:t>
            </a:r>
            <a:r>
              <a:rPr lang="el-GR" sz="2400" b="1">
                <a:solidFill>
                  <a:srgbClr val="003366"/>
                </a:solidFill>
              </a:rPr>
              <a:t>σε </a:t>
            </a:r>
            <a:r>
              <a:rPr lang="en-US" sz="2400" b="1">
                <a:solidFill>
                  <a:srgbClr val="003366"/>
                </a:solidFill>
              </a:rPr>
              <a:t>$</a:t>
            </a:r>
            <a:r>
              <a:rPr lang="el-GR" sz="2400" b="1">
                <a:solidFill>
                  <a:srgbClr val="003366"/>
                </a:solidFill>
              </a:rPr>
              <a:t> δισεκατομμύρια)</a:t>
            </a:r>
          </a:p>
          <a:p>
            <a:pPr algn="ctr">
              <a:lnSpc>
                <a:spcPct val="180000"/>
              </a:lnSpc>
            </a:pPr>
            <a:r>
              <a:rPr lang="el-GR" sz="2400" b="1">
                <a:solidFill>
                  <a:srgbClr val="003366"/>
                </a:solidFill>
              </a:rPr>
              <a:t>$16.734 - $7.144 = $9.590  Μικτά κέρδη</a:t>
            </a:r>
          </a:p>
          <a:p>
            <a:pPr algn="ctr">
              <a:lnSpc>
                <a:spcPct val="180000"/>
              </a:lnSpc>
            </a:pPr>
            <a:r>
              <a:rPr lang="el-GR" sz="2400" b="1">
                <a:solidFill>
                  <a:srgbClr val="003366"/>
                </a:solidFill>
              </a:rPr>
              <a:t>$9.590 - $5.749 = $3.841  Λειτουργικά κέρδη</a:t>
            </a:r>
            <a:endParaRPr lang="el-GR" sz="24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762000"/>
          </a:xfrm>
        </p:spPr>
        <p:txBody>
          <a:bodyPr/>
          <a:lstStyle/>
          <a:p>
            <a:pPr algn="ctr"/>
            <a:endParaRPr lang="el-GR" cap="none" smtClean="0"/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838200" y="609600"/>
            <a:ext cx="8001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Κατάσταση Αποτελεσμάτων</a:t>
            </a:r>
            <a:endParaRPr lang="el-GR" sz="2800"/>
          </a:p>
        </p:txBody>
      </p:sp>
      <p:pic>
        <p:nvPicPr>
          <p:cNvPr id="110595" name="Picture 5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7059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z="3200" b="1" smtClean="0"/>
              <a:t>Ποιες είναι οι βασικές επιμέρους ομάδες που χρησιμοποιούν διάφορες Οικονομικές Καταστάσεις;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bg1"/>
                </a:solidFill>
              </a:rPr>
              <a:t>Statement of Cash Flows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2590800" y="2057400"/>
            <a:ext cx="54864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400" b="1">
                <a:solidFill>
                  <a:schemeClr val="bg1"/>
                </a:solidFill>
              </a:rPr>
              <a:t>Καθαρές ταμειακές Ροές </a:t>
            </a:r>
          </a:p>
          <a:p>
            <a:r>
              <a:rPr lang="el-GR" sz="2400" b="1">
                <a:solidFill>
                  <a:schemeClr val="bg1"/>
                </a:solidFill>
              </a:rPr>
              <a:t>από Λειτουργικές Δραστηριότητες</a:t>
            </a:r>
            <a:endParaRPr lang="el-GR" sz="2000" b="1">
              <a:solidFill>
                <a:schemeClr val="bg1"/>
              </a:solidFill>
            </a:endParaRPr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2590800" y="3352800"/>
            <a:ext cx="54864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400" b="1">
                <a:solidFill>
                  <a:schemeClr val="bg1"/>
                </a:solidFill>
              </a:rPr>
              <a:t>Καθαρές ταμειακές Ροές </a:t>
            </a:r>
          </a:p>
          <a:p>
            <a:r>
              <a:rPr lang="el-GR" sz="2400" b="1">
                <a:solidFill>
                  <a:schemeClr val="bg1"/>
                </a:solidFill>
              </a:rPr>
              <a:t>από Επενδυτικές Δραστηριότητες</a:t>
            </a:r>
            <a:endParaRPr lang="el-GR" sz="2000" b="1">
              <a:solidFill>
                <a:schemeClr val="bg1"/>
              </a:solidFill>
            </a:endParaRP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2590800" y="4600575"/>
            <a:ext cx="54864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400" b="1">
                <a:solidFill>
                  <a:schemeClr val="bg1"/>
                </a:solidFill>
              </a:rPr>
              <a:t>Καθαρές ταμειακές Ροές από </a:t>
            </a:r>
          </a:p>
          <a:p>
            <a:r>
              <a:rPr lang="el-GR" sz="2400" b="1">
                <a:solidFill>
                  <a:schemeClr val="bg1"/>
                </a:solidFill>
              </a:rPr>
              <a:t>Χρηματοδοτικές Δραστηριότητες</a:t>
            </a:r>
            <a:endParaRPr lang="el-GR" sz="2000" b="1">
              <a:solidFill>
                <a:schemeClr val="bg1"/>
              </a:solidFill>
            </a:endParaRPr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1295400" y="609600"/>
            <a:ext cx="7162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Κατάσταση Ταμειακών Ροών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Κατάσταση Ταμειακών Ροών</a:t>
            </a:r>
            <a:endParaRPr lang="en-US" smtClean="0"/>
          </a:p>
        </p:txBody>
      </p:sp>
      <p:sp>
        <p:nvSpPr>
          <p:cNvPr id="113666" name="Rectangle 4"/>
          <p:cNvSpPr>
            <a:spLocks noChangeArrowheads="1"/>
          </p:cNvSpPr>
          <p:nvPr/>
        </p:nvSpPr>
        <p:spPr bwMode="auto">
          <a:xfrm>
            <a:off x="1219200" y="457200"/>
            <a:ext cx="7162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Κατάσταση Ταμειακών Ροών</a:t>
            </a:r>
          </a:p>
        </p:txBody>
      </p:sp>
      <p:pic>
        <p:nvPicPr>
          <p:cNvPr id="113667" name="Picture 5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16638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685800"/>
          </a:xfrm>
        </p:spPr>
        <p:txBody>
          <a:bodyPr/>
          <a:lstStyle/>
          <a:p>
            <a:r>
              <a:rPr lang="el-GR" sz="2800" b="1" smtClean="0"/>
              <a:t>Κέρδη σε Νέο, Συνολικό Εισόδημα και Μεταβολές Λογαριασμών Κεφαλαίου</a:t>
            </a:r>
            <a:endParaRPr lang="en-US" sz="2800" b="1" smtClean="0"/>
          </a:p>
        </p:txBody>
      </p:sp>
      <p:pic>
        <p:nvPicPr>
          <p:cNvPr id="114690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772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3"/>
          <p:cNvSpPr>
            <a:spLocks noGrp="1"/>
          </p:cNvSpPr>
          <p:nvPr>
            <p:ph idx="1"/>
          </p:nvPr>
        </p:nvSpPr>
        <p:spPr>
          <a:xfrm>
            <a:off x="838200" y="2133600"/>
            <a:ext cx="7543800" cy="3733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b="1" smtClean="0"/>
              <a:t>Σε ποιες από τις παραπάνω </a:t>
            </a:r>
          </a:p>
          <a:p>
            <a:pPr marL="0" indent="0" algn="ctr">
              <a:buFontTx/>
              <a:buNone/>
            </a:pPr>
            <a:r>
              <a:rPr lang="el-GR" b="1" smtClean="0"/>
              <a:t>οικονομικές καταστάσεις θα βρει </a:t>
            </a:r>
          </a:p>
          <a:p>
            <a:pPr marL="0" indent="0" algn="ctr">
              <a:buFontTx/>
              <a:buNone/>
            </a:pPr>
            <a:r>
              <a:rPr lang="el-GR" b="1" smtClean="0"/>
              <a:t>ο αναλυτής καταχωρημένες τις </a:t>
            </a:r>
          </a:p>
          <a:p>
            <a:pPr marL="0" indent="0" algn="ctr">
              <a:buFontTx/>
              <a:buNone/>
            </a:pPr>
            <a:r>
              <a:rPr lang="el-GR" b="1" smtClean="0"/>
              <a:t>επενδυτικές, χρηματοδοτικές και </a:t>
            </a:r>
          </a:p>
          <a:p>
            <a:pPr marL="0" indent="0" algn="ctr">
              <a:buFontTx/>
              <a:buNone/>
            </a:pPr>
            <a:r>
              <a:rPr lang="el-GR" b="1" smtClean="0"/>
              <a:t>λειτουργικές δραστηριότητες της </a:t>
            </a:r>
          </a:p>
          <a:p>
            <a:pPr marL="0" indent="0" algn="ctr">
              <a:buFontTx/>
              <a:buNone/>
            </a:pPr>
            <a:r>
              <a:rPr lang="el-GR" b="1" smtClean="0"/>
              <a:t>εταιρίας;</a:t>
            </a:r>
            <a:endParaRPr lang="en-US" b="1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Analysis Preview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1066800" y="533400"/>
            <a:ext cx="7162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990600" y="2133600"/>
            <a:ext cx="4343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200" b="1">
                <a:solidFill>
                  <a:schemeClr val="tx2"/>
                </a:solidFill>
              </a:rPr>
              <a:t>Συγκριτική Ανάλυση</a:t>
            </a:r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5791200" y="1600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1600" b="1">
                <a:solidFill>
                  <a:schemeClr val="tx2"/>
                </a:solidFill>
              </a:rPr>
              <a:t>1</a:t>
            </a:r>
            <a:r>
              <a:rPr lang="el-GR" sz="1600" b="1" baseline="30000">
                <a:solidFill>
                  <a:schemeClr val="tx2"/>
                </a:solidFill>
              </a:rPr>
              <a:t>ο</a:t>
            </a:r>
            <a:r>
              <a:rPr lang="el-GR" sz="1600" b="1">
                <a:solidFill>
                  <a:schemeClr val="tx2"/>
                </a:solidFill>
              </a:rPr>
              <a:t> έτος</a:t>
            </a:r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6858000" y="1600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1600" b="1">
                <a:solidFill>
                  <a:schemeClr val="tx2"/>
                </a:solidFill>
              </a:rPr>
              <a:t>2</a:t>
            </a:r>
            <a:r>
              <a:rPr lang="el-GR" sz="1600" b="1" baseline="30000">
                <a:solidFill>
                  <a:schemeClr val="tx2"/>
                </a:solidFill>
              </a:rPr>
              <a:t>ο</a:t>
            </a:r>
            <a:r>
              <a:rPr lang="el-GR" sz="1600" b="1">
                <a:solidFill>
                  <a:schemeClr val="tx2"/>
                </a:solidFill>
              </a:rPr>
              <a:t> έτος</a:t>
            </a:r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8001000" y="1600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1600" b="1">
                <a:solidFill>
                  <a:schemeClr val="tx2"/>
                </a:solidFill>
              </a:rPr>
              <a:t>3</a:t>
            </a:r>
            <a:r>
              <a:rPr lang="el-GR" sz="1600" b="1" baseline="30000">
                <a:solidFill>
                  <a:schemeClr val="tx2"/>
                </a:solidFill>
              </a:rPr>
              <a:t>ο</a:t>
            </a:r>
            <a:r>
              <a:rPr lang="el-GR" sz="1600" b="1">
                <a:solidFill>
                  <a:schemeClr val="tx2"/>
                </a:solidFill>
              </a:rPr>
              <a:t> έτος</a:t>
            </a:r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685800" y="3048000"/>
            <a:ext cx="81534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sz="2400" b="1">
                <a:solidFill>
                  <a:schemeClr val="tx2"/>
                </a:solidFill>
              </a:rPr>
              <a:t>Σκοπός:		Αξιολόγηση διαδοχικών 				οικονομικών καταστάσεων</a:t>
            </a:r>
            <a:endParaRPr lang="en-US" sz="2400" b="1">
              <a:solidFill>
                <a:schemeClr val="tx2"/>
              </a:solidFill>
            </a:endParaRPr>
          </a:p>
          <a:p>
            <a:r>
              <a:rPr lang="el-GR" sz="2400" b="1">
                <a:solidFill>
                  <a:schemeClr val="tx2"/>
                </a:solidFill>
              </a:rPr>
              <a:t>Αποτέλεσμα: 	Κατεύθυνση, ταχύτητα, έκταση </a:t>
            </a:r>
          </a:p>
          <a:p>
            <a:r>
              <a:rPr lang="el-GR" sz="2400" b="1">
                <a:solidFill>
                  <a:schemeClr val="tx2"/>
                </a:solidFill>
              </a:rPr>
              <a:t>			τάσης</a:t>
            </a:r>
            <a:endParaRPr lang="en-US" sz="2400" b="1">
              <a:solidFill>
                <a:schemeClr val="tx2"/>
              </a:solidFill>
            </a:endParaRPr>
          </a:p>
          <a:p>
            <a:r>
              <a:rPr lang="el-GR" sz="2400" b="1">
                <a:solidFill>
                  <a:schemeClr val="tx2"/>
                </a:solidFill>
              </a:rPr>
              <a:t>Τύποι:		• Ανάλυση αλλαγών από έτος σε </a:t>
            </a:r>
          </a:p>
          <a:p>
            <a:r>
              <a:rPr lang="el-GR" sz="2400" b="1">
                <a:solidFill>
                  <a:schemeClr val="tx2"/>
                </a:solidFill>
              </a:rPr>
              <a:t>			  έτος</a:t>
            </a:r>
          </a:p>
          <a:p>
            <a:r>
              <a:rPr lang="el-GR" sz="2400" b="1">
                <a:solidFill>
                  <a:schemeClr val="tx2"/>
                </a:solidFill>
              </a:rPr>
              <a:t>			• Ανάλυση τάσης μεγεθών με έτος </a:t>
            </a:r>
          </a:p>
          <a:p>
            <a:r>
              <a:rPr lang="el-GR" sz="2400" b="1">
                <a:solidFill>
                  <a:schemeClr val="tx2"/>
                </a:solidFill>
              </a:rPr>
              <a:t>			  βάσης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l-GR" sz="3200" smtClean="0"/>
              <a:t>Συγκριτικές Καταστάσεις Αποτελεσμάτων Χρήσεως </a:t>
            </a:r>
            <a:endParaRPr lang="en-US" sz="3200" smtClean="0"/>
          </a:p>
        </p:txBody>
      </p:sp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990600" y="381000"/>
            <a:ext cx="7391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Συγκριτικές Καταστάσεις </a:t>
            </a:r>
          </a:p>
          <a:p>
            <a:pPr algn="ctr"/>
            <a:r>
              <a:rPr lang="el-GR" sz="2800" b="1"/>
              <a:t>Αποτελεσμάτων Χρήσεως</a:t>
            </a:r>
          </a:p>
        </p:txBody>
      </p:sp>
      <p:pic>
        <p:nvPicPr>
          <p:cNvPr id="117763" name="Picture 5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981200"/>
            <a:ext cx="77930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1143000" y="1752600"/>
            <a:ext cx="7391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>
                <a:solidFill>
                  <a:schemeClr val="tx2"/>
                </a:solidFill>
              </a:rPr>
              <a:t>Ανάλυση Κοινού Μεγέθους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143000" y="685800"/>
            <a:ext cx="7239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57200" y="2590800"/>
            <a:ext cx="83820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l-GR" sz="2000">
                <a:solidFill>
                  <a:schemeClr val="tx2"/>
                </a:solidFill>
              </a:rPr>
              <a:t>Σκοπός		• Αξιολόγηση εσωτερικής διάρθρωσης των οικονομικών </a:t>
            </a:r>
          </a:p>
          <a:p>
            <a:pPr>
              <a:lnSpc>
                <a:spcPct val="120000"/>
              </a:lnSpc>
            </a:pPr>
            <a:r>
              <a:rPr lang="el-GR" sz="2000">
                <a:solidFill>
                  <a:schemeClr val="tx2"/>
                </a:solidFill>
              </a:rPr>
              <a:t>		   καταστάσεων</a:t>
            </a:r>
          </a:p>
          <a:p>
            <a:pPr>
              <a:lnSpc>
                <a:spcPct val="120000"/>
              </a:lnSpc>
            </a:pPr>
            <a:r>
              <a:rPr lang="el-GR" sz="2000">
                <a:solidFill>
                  <a:schemeClr val="tx2"/>
                </a:solidFill>
              </a:rPr>
              <a:t>             		• Αξιολόγηση των λογαριασμών των οικονομικών </a:t>
            </a:r>
          </a:p>
          <a:p>
            <a:pPr>
              <a:lnSpc>
                <a:spcPct val="120000"/>
              </a:lnSpc>
            </a:pPr>
            <a:r>
              <a:rPr lang="el-GR" sz="2000">
                <a:solidFill>
                  <a:schemeClr val="tx2"/>
                </a:solidFill>
              </a:rPr>
              <a:t>		   καταστάσεων μεταξύ ομοειδών επιχειρήσεων</a:t>
            </a:r>
          </a:p>
          <a:p>
            <a:pPr>
              <a:lnSpc>
                <a:spcPct val="120000"/>
              </a:lnSpc>
            </a:pPr>
            <a:endParaRPr lang="el-GR" sz="20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000">
                <a:solidFill>
                  <a:schemeClr val="tx2"/>
                </a:solidFill>
              </a:rPr>
              <a:t>Παρουσίαση	• Ποσοστιαία μεγέθη των περιουσιακών στοιχείων, των</a:t>
            </a:r>
          </a:p>
          <a:p>
            <a:pPr>
              <a:lnSpc>
                <a:spcPct val="120000"/>
              </a:lnSpc>
            </a:pPr>
            <a:r>
              <a:rPr lang="el-GR" sz="2000">
                <a:solidFill>
                  <a:schemeClr val="tx2"/>
                </a:solidFill>
              </a:rPr>
              <a:t>	 	   υποχρεώσεων, της καθαρής περιουσίας και των εξόδων</a:t>
            </a:r>
          </a:p>
          <a:p>
            <a:pPr>
              <a:lnSpc>
                <a:spcPct val="120000"/>
              </a:lnSpc>
            </a:pPr>
            <a:endParaRPr lang="el-GR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01000" cy="381000"/>
          </a:xfrm>
        </p:spPr>
        <p:txBody>
          <a:bodyPr/>
          <a:lstStyle/>
          <a:p>
            <a:r>
              <a:rPr lang="el-GR" sz="4000" smtClean="0"/>
              <a:t>Ισολογισμοί Κοινού μεγέθους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1143000" y="457200"/>
            <a:ext cx="7239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Ισολογισμοί Κοινού Μεγέθους</a:t>
            </a:r>
          </a:p>
        </p:txBody>
      </p:sp>
      <p:pic>
        <p:nvPicPr>
          <p:cNvPr id="119811" name="Picture 5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58938"/>
            <a:ext cx="77724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228600"/>
          </a:xfrm>
        </p:spPr>
        <p:txBody>
          <a:bodyPr/>
          <a:lstStyle/>
          <a:p>
            <a:endParaRPr lang="el-GR" sz="2800" smtClean="0"/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1219200" y="457200"/>
            <a:ext cx="7239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Καταστάσεις Αποτελεσμάτων </a:t>
            </a:r>
          </a:p>
          <a:p>
            <a:pPr algn="ctr"/>
            <a:r>
              <a:rPr lang="el-GR" sz="2800" b="1"/>
              <a:t>Κοινού Μεγέθους</a:t>
            </a:r>
          </a:p>
        </p:txBody>
      </p:sp>
      <p:pic>
        <p:nvPicPr>
          <p:cNvPr id="120835" name="Picture 5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Analysis Preview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1143000" y="1752600"/>
            <a:ext cx="7391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>
                <a:solidFill>
                  <a:schemeClr val="tx2"/>
                </a:solidFill>
              </a:rPr>
              <a:t>Ανάλυση Αριθμοδεικτών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990600" y="685800"/>
            <a:ext cx="7239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533400" y="2514600"/>
            <a:ext cx="85344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>
                <a:solidFill>
                  <a:schemeClr val="tx2"/>
                </a:solidFill>
              </a:rPr>
              <a:t>Σκοπός		• Αξιολόγηση της σχέσης μεταξύ ενός η περισσοτέρων </a:t>
            </a:r>
          </a:p>
          <a:p>
            <a:r>
              <a:rPr lang="el-GR" sz="2000">
                <a:solidFill>
                  <a:schemeClr val="tx2"/>
                </a:solidFill>
              </a:rPr>
              <a:t>		   οικονομικά σημαντικών μεγεθών (σημείο εκκίνησης </a:t>
            </a:r>
          </a:p>
          <a:p>
            <a:r>
              <a:rPr lang="el-GR" sz="2000">
                <a:solidFill>
                  <a:schemeClr val="tx2"/>
                </a:solidFill>
              </a:rPr>
              <a:t>		   για περαιτέρω ανάλυση)</a:t>
            </a:r>
          </a:p>
          <a:p>
            <a:endParaRPr lang="el-GR" sz="2000">
              <a:solidFill>
                <a:schemeClr val="tx2"/>
              </a:solidFill>
            </a:endParaRPr>
          </a:p>
          <a:p>
            <a:r>
              <a:rPr lang="el-GR" sz="2000">
                <a:solidFill>
                  <a:schemeClr val="tx2"/>
                </a:solidFill>
              </a:rPr>
              <a:t>Μορφή		• Εκφράζει μιαν αριθμητική σχέση μεταξύ δύο ή </a:t>
            </a:r>
          </a:p>
          <a:p>
            <a:r>
              <a:rPr lang="el-GR" sz="2000">
                <a:solidFill>
                  <a:schemeClr val="tx2"/>
                </a:solidFill>
              </a:rPr>
              <a:t>		   περισσοτέρων ποσοτήτων       </a:t>
            </a:r>
          </a:p>
          <a:p>
            <a:endParaRPr lang="el-GR" sz="2000">
              <a:solidFill>
                <a:schemeClr val="tx2"/>
              </a:solidFill>
            </a:endParaRPr>
          </a:p>
          <a:p>
            <a:r>
              <a:rPr lang="el-GR" sz="2000">
                <a:solidFill>
                  <a:schemeClr val="tx2"/>
                </a:solidFill>
              </a:rPr>
              <a:t>Προσοχή	• Η λογιστική ανάλυση του παρελθόντος είναι σημαντική</a:t>
            </a:r>
          </a:p>
          <a:p>
            <a:r>
              <a:rPr lang="el-GR" sz="2000">
                <a:solidFill>
                  <a:schemeClr val="tx2"/>
                </a:solidFill>
              </a:rPr>
              <a:t>		• Το κλειδί είναι η ερμηνεία – μακροπρόθεσμές έναντι </a:t>
            </a:r>
          </a:p>
          <a:p>
            <a:r>
              <a:rPr lang="el-GR" sz="2000">
                <a:solidFill>
                  <a:schemeClr val="tx2"/>
                </a:solidFill>
              </a:rPr>
              <a:t>		   βραχυπροθέσμων και συγκριτική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Business Analysis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1905000" y="381000"/>
            <a:ext cx="5562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>
                <a:solidFill>
                  <a:srgbClr val="003399"/>
                </a:solidFill>
              </a:rPr>
              <a:t>Επιχειρησιακή</a:t>
            </a:r>
            <a:r>
              <a:rPr lang="en-US" sz="2400" b="1">
                <a:solidFill>
                  <a:srgbClr val="003399"/>
                </a:solidFill>
              </a:rPr>
              <a:t> </a:t>
            </a:r>
            <a:r>
              <a:rPr lang="el-GR" sz="2400" b="1">
                <a:solidFill>
                  <a:srgbClr val="003399"/>
                </a:solidFill>
              </a:rPr>
              <a:t>Ανάλυση 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1905000" y="7620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533400" y="1828800"/>
            <a:ext cx="3048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</a:rPr>
              <a:t>Αξιολόγηση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</a:rPr>
              <a:t>Προοπτικών</a:t>
            </a:r>
            <a:endParaRPr lang="el-GR"/>
          </a:p>
        </p:txBody>
      </p:sp>
      <p:sp>
        <p:nvSpPr>
          <p:cNvPr id="82950" name="Rectangle 8"/>
          <p:cNvSpPr>
            <a:spLocks noChangeArrowheads="1"/>
          </p:cNvSpPr>
          <p:nvPr/>
        </p:nvSpPr>
        <p:spPr bwMode="auto">
          <a:xfrm>
            <a:off x="5867400" y="1828800"/>
            <a:ext cx="2667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</a:rPr>
              <a:t>Αξιολόγηση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</a:rPr>
              <a:t>Κινδύνων</a:t>
            </a:r>
            <a:endParaRPr lang="el-GR"/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2286000" y="2819400"/>
            <a:ext cx="4876800" cy="304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Όσοι λαμβάνουν Επιχειρηματικές Αποφάσεις </a:t>
            </a:r>
          </a:p>
        </p:txBody>
      </p:sp>
      <p:sp>
        <p:nvSpPr>
          <p:cNvPr id="82952" name="Rectangle 10"/>
          <p:cNvSpPr>
            <a:spLocks noChangeArrowheads="1"/>
          </p:cNvSpPr>
          <p:nvPr/>
        </p:nvSpPr>
        <p:spPr bwMode="auto">
          <a:xfrm>
            <a:off x="2286000" y="3194050"/>
            <a:ext cx="4876800" cy="304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Μετοχικοί επενδυτές</a:t>
            </a:r>
          </a:p>
        </p:txBody>
      </p:sp>
      <p:sp>
        <p:nvSpPr>
          <p:cNvPr id="82953" name="Rectangle 11"/>
          <p:cNvSpPr>
            <a:spLocks noChangeArrowheads="1"/>
          </p:cNvSpPr>
          <p:nvPr/>
        </p:nvSpPr>
        <p:spPr bwMode="auto">
          <a:xfrm>
            <a:off x="2286000" y="3562350"/>
            <a:ext cx="4876800" cy="304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Πιστωτές</a:t>
            </a: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2286000" y="392430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Διοικητικά στελέχη</a:t>
            </a: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2286000" y="429895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Διοικητικά Αναλυτές Συγχωνεύσεων &amp; Εξαγορών </a:t>
            </a:r>
          </a:p>
        </p:txBody>
      </p:sp>
      <p:sp>
        <p:nvSpPr>
          <p:cNvPr id="82956" name="Rectangle 14"/>
          <p:cNvSpPr>
            <a:spLocks noChangeArrowheads="1"/>
          </p:cNvSpPr>
          <p:nvPr/>
        </p:nvSpPr>
        <p:spPr bwMode="auto">
          <a:xfrm>
            <a:off x="2286000" y="466725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Εξωτερικοί ελεγκτές</a:t>
            </a:r>
          </a:p>
        </p:txBody>
      </p:sp>
      <p:sp>
        <p:nvSpPr>
          <p:cNvPr id="82957" name="Rectangle 15"/>
          <p:cNvSpPr>
            <a:spLocks noChangeArrowheads="1"/>
          </p:cNvSpPr>
          <p:nvPr/>
        </p:nvSpPr>
        <p:spPr bwMode="auto">
          <a:xfrm>
            <a:off x="2286000" y="503555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Διευθυντικά στελέχη</a:t>
            </a:r>
          </a:p>
        </p:txBody>
      </p:sp>
      <p:sp>
        <p:nvSpPr>
          <p:cNvPr id="82958" name="Rectangle 16"/>
          <p:cNvSpPr>
            <a:spLocks noChangeArrowheads="1"/>
          </p:cNvSpPr>
          <p:nvPr/>
        </p:nvSpPr>
        <p:spPr bwMode="auto">
          <a:xfrm>
            <a:off x="2286000" y="539750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Νομοθέτες</a:t>
            </a:r>
          </a:p>
        </p:txBody>
      </p:sp>
      <p:sp>
        <p:nvSpPr>
          <p:cNvPr id="82959" name="Rectangle 17"/>
          <p:cNvSpPr>
            <a:spLocks noChangeArrowheads="1"/>
          </p:cNvSpPr>
          <p:nvPr/>
        </p:nvSpPr>
        <p:spPr bwMode="auto">
          <a:xfrm>
            <a:off x="2286000" y="577850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Υπάλληλοι και συνδικάτα</a:t>
            </a:r>
          </a:p>
        </p:txBody>
      </p:sp>
      <p:sp>
        <p:nvSpPr>
          <p:cNvPr id="82960" name="Rectangle 18"/>
          <p:cNvSpPr>
            <a:spLocks noChangeArrowheads="1"/>
          </p:cNvSpPr>
          <p:nvPr/>
        </p:nvSpPr>
        <p:spPr bwMode="auto">
          <a:xfrm>
            <a:off x="2286000" y="6127750"/>
            <a:ext cx="4876800" cy="330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Δικηγόροι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Content Placeholder 3"/>
          <p:cNvSpPr>
            <a:spLocks/>
          </p:cNvSpPr>
          <p:nvPr/>
        </p:nvSpPr>
        <p:spPr bwMode="auto">
          <a:xfrm>
            <a:off x="838200" y="2362200"/>
            <a:ext cx="7543800" cy="350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l-GR" sz="3200" b="1">
                <a:latin typeface="Calibri" pitchFamily="34" charset="0"/>
              </a:rPr>
              <a:t>Πόσο «αποτελεσματικές» (χρήσιμες)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l-GR" sz="3200" b="1">
                <a:latin typeface="Calibri" pitchFamily="34" charset="0"/>
              </a:rPr>
              <a:t>είναι οι διαθέσιμες πληροφορίες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l-GR" sz="3200" b="1">
                <a:latin typeface="Calibri" pitchFamily="34" charset="0"/>
              </a:rPr>
              <a:t>σχετικά με την αγορά;</a:t>
            </a:r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Analysis in an Efficient Market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533400" y="1752600"/>
            <a:ext cx="830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>
                <a:solidFill>
                  <a:schemeClr val="tx2"/>
                </a:solidFill>
              </a:rPr>
              <a:t>Τρεις Υποθετικές Μορφές Αποτελεσματικής Αγοράς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85800" y="685800"/>
            <a:ext cx="8229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Η ανάλυση είναι μια αποτελεσματική αγορά</a:t>
            </a:r>
          </a:p>
        </p:txBody>
      </p:sp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609600" y="2514600"/>
            <a:ext cx="8382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>
                <a:solidFill>
                  <a:schemeClr val="tx2"/>
                </a:solidFill>
              </a:rPr>
              <a:t>Ασθενής μορφή	  οι τιμές κατοπτρίζουν πληροφορίες που περιέχονται </a:t>
            </a:r>
          </a:p>
          <a:p>
            <a:r>
              <a:rPr lang="el-GR" sz="2000">
                <a:solidFill>
                  <a:schemeClr val="tx2"/>
                </a:solidFill>
              </a:rPr>
              <a:t>		  στις στοργικές διακυμάνσεις των τιμών</a:t>
            </a:r>
          </a:p>
          <a:p>
            <a:endParaRPr lang="el-GR" sz="2000">
              <a:solidFill>
                <a:schemeClr val="tx2"/>
              </a:solidFill>
            </a:endParaRPr>
          </a:p>
          <a:p>
            <a:r>
              <a:rPr lang="el-GR" sz="2000">
                <a:solidFill>
                  <a:schemeClr val="tx2"/>
                </a:solidFill>
              </a:rPr>
              <a:t>Ημι-ασθενής 	  οι τιμές κατοπτρίζουν όλες τις δημόσια </a:t>
            </a:r>
          </a:p>
          <a:p>
            <a:r>
              <a:rPr lang="el-GR" sz="2000">
                <a:solidFill>
                  <a:schemeClr val="tx2"/>
                </a:solidFill>
              </a:rPr>
              <a:t>μορφή 		  διαθέσιμες πληροφορίες  </a:t>
            </a:r>
          </a:p>
          <a:p>
            <a:endParaRPr lang="el-GR" sz="2000">
              <a:solidFill>
                <a:schemeClr val="tx2"/>
              </a:solidFill>
            </a:endParaRPr>
          </a:p>
          <a:p>
            <a:r>
              <a:rPr lang="el-GR" sz="2000">
                <a:solidFill>
                  <a:schemeClr val="tx2"/>
                </a:solidFill>
              </a:rPr>
              <a:t>Ισχυρή μορφή	  οι τιμές κατοπτρίζουν όλες τις διαθέσιμες πληροφορίες </a:t>
            </a:r>
          </a:p>
          <a:p>
            <a:r>
              <a:rPr lang="el-GR" sz="2000">
                <a:solidFill>
                  <a:schemeClr val="tx2"/>
                </a:solidFill>
              </a:rPr>
              <a:t>		  (δημόσια διαθέσιμες και ιδιωτικές)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Content Placeholder 3"/>
          <p:cNvSpPr>
            <a:spLocks/>
          </p:cNvSpPr>
          <p:nvPr/>
        </p:nvSpPr>
        <p:spPr bwMode="auto">
          <a:xfrm>
            <a:off x="838200" y="2438400"/>
            <a:ext cx="75438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l-GR" sz="3200" b="1">
                <a:latin typeface="Calibri" pitchFamily="34" charset="0"/>
              </a:rPr>
              <a:t>Το βιβλίο είναι οργανωμένο σε τρόπο ώστε να καλύπτει τις διαφορές μεθόδους και τεχνικές που απαιτούνται για τον προσδιορισμό της φερεγγυότητας μιας εταιρίας και της εσωτερικής της αξίας.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Book Organization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685800" y="685800"/>
            <a:ext cx="8229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Οργάνωση του Βιβλίου</a:t>
            </a:r>
          </a:p>
        </p:txBody>
      </p:sp>
      <p:sp>
        <p:nvSpPr>
          <p:cNvPr id="125956" name="Rectangle 6"/>
          <p:cNvSpPr>
            <a:spLocks noChangeArrowheads="1"/>
          </p:cNvSpPr>
          <p:nvPr/>
        </p:nvSpPr>
        <p:spPr bwMode="auto">
          <a:xfrm>
            <a:off x="762000" y="1676400"/>
            <a:ext cx="80010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Ανάλυση Οικονομικών Καταστάσεων</a:t>
            </a:r>
          </a:p>
        </p:txBody>
      </p:sp>
      <p:sp>
        <p:nvSpPr>
          <p:cNvPr id="125957" name="Rectangle 7"/>
          <p:cNvSpPr>
            <a:spLocks noChangeArrowheads="1"/>
          </p:cNvSpPr>
          <p:nvPr/>
        </p:nvSpPr>
        <p:spPr bwMode="auto">
          <a:xfrm>
            <a:off x="533400" y="2895600"/>
            <a:ext cx="2895600" cy="76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</a:rPr>
              <a:t>Μέρος Ι</a:t>
            </a:r>
          </a:p>
          <a:p>
            <a:pPr algn="ctr"/>
            <a:r>
              <a:rPr lang="el-GR">
                <a:solidFill>
                  <a:schemeClr val="bg1"/>
                </a:solidFill>
              </a:rPr>
              <a:t>Εισαγωγή και Επισκόπηση</a:t>
            </a:r>
          </a:p>
        </p:txBody>
      </p:sp>
      <p:sp>
        <p:nvSpPr>
          <p:cNvPr id="125958" name="Rectangle 8"/>
          <p:cNvSpPr>
            <a:spLocks noChangeArrowheads="1"/>
          </p:cNvSpPr>
          <p:nvPr/>
        </p:nvSpPr>
        <p:spPr bwMode="auto">
          <a:xfrm>
            <a:off x="609600" y="3810000"/>
            <a:ext cx="2667000" cy="2528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400">
                <a:solidFill>
                  <a:schemeClr val="bg1"/>
                </a:solidFill>
              </a:rPr>
              <a:t>Κεφάλαιο 1: Επισκό-</a:t>
            </a:r>
          </a:p>
          <a:p>
            <a:r>
              <a:rPr lang="el-GR" sz="1400">
                <a:solidFill>
                  <a:schemeClr val="bg1"/>
                </a:solidFill>
              </a:rPr>
              <a:t>πηση ανάλυσης οικονο-</a:t>
            </a:r>
          </a:p>
          <a:p>
            <a:r>
              <a:rPr lang="el-GR" sz="1400">
                <a:solidFill>
                  <a:schemeClr val="bg1"/>
                </a:solidFill>
              </a:rPr>
              <a:t>μικών Καταστάσεων</a:t>
            </a:r>
          </a:p>
          <a:p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2: Οικονομικές </a:t>
            </a:r>
          </a:p>
          <a:p>
            <a:r>
              <a:rPr lang="el-GR" sz="1400">
                <a:solidFill>
                  <a:schemeClr val="bg1"/>
                </a:solidFill>
              </a:rPr>
              <a:t>δημοσιεύσεις και </a:t>
            </a:r>
          </a:p>
          <a:p>
            <a:r>
              <a:rPr lang="el-GR" sz="1400">
                <a:solidFill>
                  <a:schemeClr val="bg1"/>
                </a:solidFill>
              </a:rPr>
              <a:t>ανάλυση</a:t>
            </a:r>
          </a:p>
        </p:txBody>
      </p:sp>
      <p:sp>
        <p:nvSpPr>
          <p:cNvPr id="125959" name="Rectangle 9"/>
          <p:cNvSpPr>
            <a:spLocks noChangeArrowheads="1"/>
          </p:cNvSpPr>
          <p:nvPr/>
        </p:nvSpPr>
        <p:spPr bwMode="auto">
          <a:xfrm>
            <a:off x="3429000" y="3810000"/>
            <a:ext cx="2743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400">
                <a:solidFill>
                  <a:schemeClr val="bg1"/>
                </a:solidFill>
              </a:rPr>
              <a:t>Κεφάλαιο 3: Ανάλυση </a:t>
            </a:r>
          </a:p>
          <a:p>
            <a:r>
              <a:rPr lang="el-GR" sz="1400">
                <a:solidFill>
                  <a:schemeClr val="bg1"/>
                </a:solidFill>
              </a:rPr>
              <a:t>Χρηματοδοτικών</a:t>
            </a:r>
          </a:p>
          <a:p>
            <a:r>
              <a:rPr lang="el-GR" sz="1400">
                <a:solidFill>
                  <a:schemeClr val="bg1"/>
                </a:solidFill>
              </a:rPr>
              <a:t>Δραστηριοτήτων</a:t>
            </a:r>
          </a:p>
          <a:p>
            <a:pPr>
              <a:lnSpc>
                <a:spcPct val="70000"/>
              </a:lnSpc>
            </a:pPr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4: Ανάλυση </a:t>
            </a:r>
          </a:p>
          <a:p>
            <a:r>
              <a:rPr lang="el-GR" sz="1400">
                <a:solidFill>
                  <a:schemeClr val="bg1"/>
                </a:solidFill>
              </a:rPr>
              <a:t>επενδυτικών </a:t>
            </a:r>
          </a:p>
          <a:p>
            <a:r>
              <a:rPr lang="el-GR" sz="1400">
                <a:solidFill>
                  <a:schemeClr val="bg1"/>
                </a:solidFill>
              </a:rPr>
              <a:t>δραστηριοτήτων</a:t>
            </a:r>
          </a:p>
          <a:p>
            <a:pPr>
              <a:lnSpc>
                <a:spcPct val="60000"/>
              </a:lnSpc>
            </a:pPr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5: Ανάλυση </a:t>
            </a:r>
          </a:p>
          <a:p>
            <a:r>
              <a:rPr lang="el-GR" sz="1400">
                <a:solidFill>
                  <a:schemeClr val="bg1"/>
                </a:solidFill>
              </a:rPr>
              <a:t>Επενδυτικών Δραστηριο-</a:t>
            </a:r>
          </a:p>
          <a:p>
            <a:r>
              <a:rPr lang="el-GR" sz="1400">
                <a:solidFill>
                  <a:schemeClr val="bg1"/>
                </a:solidFill>
              </a:rPr>
              <a:t>Τήτων -Ειδικό θέμα</a:t>
            </a:r>
          </a:p>
          <a:p>
            <a:pPr>
              <a:lnSpc>
                <a:spcPct val="50000"/>
              </a:lnSpc>
            </a:pPr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6: Ανάλυση Λει-</a:t>
            </a:r>
          </a:p>
          <a:p>
            <a:r>
              <a:rPr lang="el-GR" sz="1400">
                <a:solidFill>
                  <a:schemeClr val="bg1"/>
                </a:solidFill>
              </a:rPr>
              <a:t>Τουργικών δραστηριοτήτων</a:t>
            </a:r>
          </a:p>
        </p:txBody>
      </p:sp>
      <p:sp>
        <p:nvSpPr>
          <p:cNvPr id="125960" name="Rectangle 10"/>
          <p:cNvSpPr>
            <a:spLocks noChangeArrowheads="1"/>
          </p:cNvSpPr>
          <p:nvPr/>
        </p:nvSpPr>
        <p:spPr bwMode="auto">
          <a:xfrm>
            <a:off x="3657600" y="2819400"/>
            <a:ext cx="25146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</a:rPr>
              <a:t>Μέρος ΙΙ</a:t>
            </a:r>
          </a:p>
          <a:p>
            <a:pPr algn="ctr"/>
            <a:r>
              <a:rPr lang="el-GR">
                <a:solidFill>
                  <a:schemeClr val="bg1"/>
                </a:solidFill>
              </a:rPr>
              <a:t>Λογιστική Ανάλυση</a:t>
            </a:r>
          </a:p>
        </p:txBody>
      </p:sp>
      <p:sp>
        <p:nvSpPr>
          <p:cNvPr id="125961" name="Rectangle 11"/>
          <p:cNvSpPr>
            <a:spLocks noChangeArrowheads="1"/>
          </p:cNvSpPr>
          <p:nvPr/>
        </p:nvSpPr>
        <p:spPr bwMode="auto">
          <a:xfrm>
            <a:off x="6400800" y="2819400"/>
            <a:ext cx="25908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</a:rPr>
              <a:t>Μέρος ΙΙΙ</a:t>
            </a:r>
          </a:p>
          <a:p>
            <a:pPr algn="ctr"/>
            <a:r>
              <a:rPr lang="el-GR">
                <a:solidFill>
                  <a:schemeClr val="bg1"/>
                </a:solidFill>
              </a:rPr>
              <a:t>Οικονομική Ανάλυση</a:t>
            </a:r>
          </a:p>
        </p:txBody>
      </p:sp>
      <p:sp>
        <p:nvSpPr>
          <p:cNvPr id="125962" name="Rectangle 12"/>
          <p:cNvSpPr>
            <a:spLocks noChangeArrowheads="1"/>
          </p:cNvSpPr>
          <p:nvPr/>
        </p:nvSpPr>
        <p:spPr bwMode="auto">
          <a:xfrm>
            <a:off x="6324600" y="3810000"/>
            <a:ext cx="2819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400">
                <a:solidFill>
                  <a:schemeClr val="bg1"/>
                </a:solidFill>
              </a:rPr>
              <a:t>Κεφάλαιο 7: Ανάλυση </a:t>
            </a:r>
          </a:p>
          <a:p>
            <a:r>
              <a:rPr lang="el-GR" sz="1400">
                <a:solidFill>
                  <a:schemeClr val="bg1"/>
                </a:solidFill>
              </a:rPr>
              <a:t>Ταμειακών ροών</a:t>
            </a:r>
          </a:p>
          <a:p>
            <a:pPr>
              <a:lnSpc>
                <a:spcPct val="70000"/>
              </a:lnSpc>
            </a:pPr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8: Αποδοτικότητα</a:t>
            </a:r>
          </a:p>
          <a:p>
            <a:r>
              <a:rPr lang="el-GR" sz="1400">
                <a:solidFill>
                  <a:schemeClr val="bg1"/>
                </a:solidFill>
              </a:rPr>
              <a:t>Επενδυμένων κεφαλαίων</a:t>
            </a:r>
          </a:p>
          <a:p>
            <a:pPr>
              <a:lnSpc>
                <a:spcPct val="60000"/>
              </a:lnSpc>
            </a:pPr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9: Ανάλυση </a:t>
            </a:r>
          </a:p>
          <a:p>
            <a:r>
              <a:rPr lang="el-GR" sz="1400">
                <a:solidFill>
                  <a:schemeClr val="bg1"/>
                </a:solidFill>
              </a:rPr>
              <a:t>κερδοφορίας</a:t>
            </a:r>
          </a:p>
          <a:p>
            <a:pPr>
              <a:lnSpc>
                <a:spcPct val="50000"/>
              </a:lnSpc>
            </a:pPr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10: Πιστωτική ανάλυση </a:t>
            </a:r>
          </a:p>
          <a:p>
            <a:endParaRPr lang="el-GR" sz="1400">
              <a:solidFill>
                <a:schemeClr val="bg1"/>
              </a:solidFill>
            </a:endParaRPr>
          </a:p>
          <a:p>
            <a:r>
              <a:rPr lang="el-GR" sz="1400">
                <a:solidFill>
                  <a:schemeClr val="bg1"/>
                </a:solidFill>
              </a:rPr>
              <a:t>Κεφάλαιο 11: Αποτίμηση και </a:t>
            </a:r>
          </a:p>
          <a:p>
            <a:r>
              <a:rPr lang="el-GR" sz="1400">
                <a:solidFill>
                  <a:schemeClr val="bg1"/>
                </a:solidFill>
              </a:rPr>
              <a:t>ανάλυση ιδίων κεφαλαίων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12"/>
          <p:cNvSpPr txBox="1">
            <a:spLocks noChangeArrowheads="1"/>
          </p:cNvSpPr>
          <p:nvPr/>
        </p:nvSpPr>
        <p:spPr bwMode="auto">
          <a:xfrm>
            <a:off x="762000" y="4114800"/>
            <a:ext cx="784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altLang="zh-TW" sz="1600" b="1">
                <a:solidFill>
                  <a:srgbClr val="4469A0"/>
                </a:solidFill>
                <a:ea typeface="新細明體" pitchFamily="18" charset="-120"/>
              </a:rPr>
              <a:t>B</a:t>
            </a:r>
            <a:r>
              <a:rPr lang="en-US" altLang="zh-TW" sz="1600" b="1" baseline="-25000">
                <a:solidFill>
                  <a:srgbClr val="4469A0"/>
                </a:solidFill>
                <a:ea typeface="新細明體" pitchFamily="18" charset="-120"/>
              </a:rPr>
              <a:t>t </a:t>
            </a:r>
            <a:r>
              <a:rPr lang="en-US" altLang="zh-TW" sz="1600" b="1">
                <a:solidFill>
                  <a:srgbClr val="4469A0"/>
                </a:solidFill>
                <a:ea typeface="新細明體" pitchFamily="18" charset="-120"/>
              </a:rPr>
              <a:t> </a:t>
            </a:r>
            <a:r>
              <a:rPr lang="el-GR" altLang="zh-TW" sz="1600">
                <a:solidFill>
                  <a:srgbClr val="4469A0"/>
                </a:solidFill>
              </a:rPr>
              <a:t>είναι η αξία του ομολόγου την περίοδο </a:t>
            </a:r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t</a:t>
            </a:r>
          </a:p>
          <a:p>
            <a:pPr eaLnBrk="0" hangingPunct="0"/>
            <a:endParaRPr lang="el-GR" altLang="zh-TW" sz="1600" b="1">
              <a:solidFill>
                <a:srgbClr val="4469A0"/>
              </a:solidFill>
            </a:endParaRPr>
          </a:p>
          <a:p>
            <a:pPr eaLnBrk="0" hangingPunct="0"/>
            <a:r>
              <a:rPr lang="en-US" altLang="zh-TW" sz="1600" b="1">
                <a:solidFill>
                  <a:srgbClr val="4469A0"/>
                </a:solidFill>
                <a:ea typeface="新細明體" pitchFamily="18" charset="-120"/>
              </a:rPr>
              <a:t>I</a:t>
            </a:r>
            <a:r>
              <a:rPr lang="en-US" altLang="zh-TW" sz="1600" b="1" baseline="-25000">
                <a:solidFill>
                  <a:srgbClr val="4469A0"/>
                </a:solidFill>
                <a:ea typeface="新細明體" pitchFamily="18" charset="-120"/>
              </a:rPr>
              <a:t>t +n </a:t>
            </a:r>
            <a:r>
              <a:rPr lang="el-GR" altLang="zh-TW" sz="1600">
                <a:solidFill>
                  <a:srgbClr val="4469A0"/>
                </a:solidFill>
              </a:rPr>
              <a:t>είναι ο τόκος που καταβάλλεται την περίοδο </a:t>
            </a:r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t+n</a:t>
            </a:r>
          </a:p>
          <a:p>
            <a:pPr eaLnBrk="0" hangingPunct="0"/>
            <a:endParaRPr lang="el-GR" altLang="zh-TW" sz="1600" b="1">
              <a:solidFill>
                <a:srgbClr val="4469A0"/>
              </a:solidFill>
            </a:endParaRPr>
          </a:p>
          <a:p>
            <a:pPr eaLnBrk="0" hangingPunct="0"/>
            <a:r>
              <a:rPr lang="en-US" altLang="zh-TW" sz="1600" b="1">
                <a:solidFill>
                  <a:srgbClr val="4469A0"/>
                </a:solidFill>
                <a:ea typeface="新細明體" pitchFamily="18" charset="-120"/>
              </a:rPr>
              <a:t>F </a:t>
            </a:r>
            <a:r>
              <a:rPr lang="el-GR" altLang="zh-TW" sz="1600">
                <a:solidFill>
                  <a:srgbClr val="4469A0"/>
                </a:solidFill>
              </a:rPr>
              <a:t>είναι η αποπληρωμή του κεφαλαίου (συνήθως το ονομαστικό κεφάλαιο του δανείου)</a:t>
            </a:r>
            <a:endParaRPr lang="en-US" altLang="zh-TW" sz="1600" b="1">
              <a:solidFill>
                <a:srgbClr val="4469A0"/>
              </a:solidFill>
              <a:ea typeface="新細明體" pitchFamily="18" charset="-120"/>
            </a:endParaRPr>
          </a:p>
          <a:p>
            <a:pPr eaLnBrk="0" hangingPunct="0"/>
            <a:endParaRPr lang="el-GR" altLang="zh-TW" sz="1600" b="1">
              <a:solidFill>
                <a:srgbClr val="4469A0"/>
              </a:solidFill>
            </a:endParaRPr>
          </a:p>
          <a:p>
            <a:pPr eaLnBrk="0" hangingPunct="0"/>
            <a:r>
              <a:rPr lang="en-US" altLang="zh-TW" sz="1600" b="1">
                <a:solidFill>
                  <a:srgbClr val="4469A0"/>
                </a:solidFill>
                <a:ea typeface="新細明體" pitchFamily="18" charset="-120"/>
              </a:rPr>
              <a:t>r </a:t>
            </a:r>
            <a:r>
              <a:rPr lang="el-GR" altLang="zh-TW" sz="1600">
                <a:solidFill>
                  <a:srgbClr val="4469A0"/>
                </a:solidFill>
              </a:rPr>
              <a:t>είναι το επιτόκιο απόδοσης που επιζητεί ο πελάτης (απόδοση στη λήξη)</a:t>
            </a:r>
            <a:endParaRPr lang="en-US" altLang="zh-TW" sz="1600" baseline="-25000">
              <a:solidFill>
                <a:srgbClr val="4469A0"/>
              </a:solidFill>
              <a:ea typeface="新細明體" pitchFamily="18" charset="-120"/>
            </a:endParaRPr>
          </a:p>
        </p:txBody>
      </p:sp>
      <p:pic>
        <p:nvPicPr>
          <p:cNvPr id="4301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2388"/>
            <a:ext cx="8305800" cy="91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533400" y="533400"/>
            <a:ext cx="8229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609600" y="1752600"/>
            <a:ext cx="830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600" b="1">
                <a:solidFill>
                  <a:srgbClr val="003366"/>
                </a:solidFill>
              </a:rPr>
              <a:t>Αποτίμηση Δανείου (Ομολόγου)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38200" y="1676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l-GR" altLang="zh-TW" sz="3200" b="1" dirty="0">
                <a:solidFill>
                  <a:srgbClr val="3A619A"/>
                </a:solidFill>
                <a:latin typeface="+mn-lt"/>
                <a:ea typeface="新細明體" pitchFamily="18" charset="-120"/>
              </a:rPr>
              <a:t>Αποτίμηση Μετοχής</a:t>
            </a:r>
          </a:p>
          <a:p>
            <a:pPr algn="ctr" eaLnBrk="0" hangingPunct="0">
              <a:defRPr/>
            </a:pPr>
            <a:endParaRPr lang="en-US" altLang="zh-TW" sz="2400" dirty="0">
              <a:solidFill>
                <a:srgbClr val="3A619A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4036" name="Text Box 11"/>
          <p:cNvSpPr txBox="1">
            <a:spLocks noChangeArrowheads="1"/>
          </p:cNvSpPr>
          <p:nvPr/>
        </p:nvSpPr>
        <p:spPr bwMode="auto">
          <a:xfrm>
            <a:off x="914400" y="4419600"/>
            <a:ext cx="7315200" cy="181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V</a:t>
            </a:r>
            <a:r>
              <a:rPr lang="en-US" altLang="zh-TW" sz="1600" baseline="-25000">
                <a:solidFill>
                  <a:srgbClr val="4469A0"/>
                </a:solidFill>
                <a:ea typeface="新細明體" pitchFamily="18" charset="-120"/>
              </a:rPr>
              <a:t>t </a:t>
            </a:r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 </a:t>
            </a:r>
            <a:r>
              <a:rPr lang="el-GR" altLang="zh-TW" sz="1600">
                <a:solidFill>
                  <a:srgbClr val="4469A0"/>
                </a:solidFill>
              </a:rPr>
              <a:t>είναι η αξία της μετοχής την περίοδο </a:t>
            </a:r>
            <a:r>
              <a:rPr lang="en-US" altLang="zh-TW" sz="1600" i="1">
                <a:solidFill>
                  <a:srgbClr val="4469A0"/>
                </a:solidFill>
                <a:ea typeface="新細明體" pitchFamily="18" charset="-120"/>
              </a:rPr>
              <a:t>t</a:t>
            </a:r>
          </a:p>
          <a:p>
            <a:pPr eaLnBrk="0" hangingPunct="0"/>
            <a:endParaRPr lang="el-GR" altLang="zh-TW" sz="1600">
              <a:solidFill>
                <a:srgbClr val="4469A0"/>
              </a:solidFill>
            </a:endParaRPr>
          </a:p>
          <a:p>
            <a:pPr eaLnBrk="0" hangingPunct="0"/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D</a:t>
            </a:r>
            <a:r>
              <a:rPr lang="en-US" altLang="zh-TW" sz="1600" baseline="-25000">
                <a:solidFill>
                  <a:srgbClr val="4469A0"/>
                </a:solidFill>
                <a:ea typeface="新細明體" pitchFamily="18" charset="-120"/>
              </a:rPr>
              <a:t>t +n </a:t>
            </a:r>
            <a:r>
              <a:rPr lang="el-GR" altLang="zh-TW" sz="1600">
                <a:solidFill>
                  <a:srgbClr val="4469A0"/>
                </a:solidFill>
              </a:rPr>
              <a:t>είναι το μέρισμα την περίοδο </a:t>
            </a:r>
            <a:r>
              <a:rPr lang="en-US" altLang="zh-TW" sz="1600" i="1">
                <a:solidFill>
                  <a:srgbClr val="4469A0"/>
                </a:solidFill>
                <a:ea typeface="新細明體" pitchFamily="18" charset="-120"/>
              </a:rPr>
              <a:t>t+n</a:t>
            </a:r>
          </a:p>
          <a:p>
            <a:pPr eaLnBrk="0" hangingPunct="0"/>
            <a:endParaRPr lang="el-GR" altLang="zh-TW" sz="1600">
              <a:solidFill>
                <a:srgbClr val="4469A0"/>
              </a:solidFill>
            </a:endParaRPr>
          </a:p>
          <a:p>
            <a:pPr eaLnBrk="0" hangingPunct="0"/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k </a:t>
            </a:r>
            <a:r>
              <a:rPr lang="el-GR" altLang="zh-TW" sz="1600">
                <a:solidFill>
                  <a:srgbClr val="4469A0"/>
                </a:solidFill>
              </a:rPr>
              <a:t>είναι το κόστος του κεφαλαίου</a:t>
            </a:r>
            <a:endParaRPr lang="en-US" altLang="zh-TW" sz="1600">
              <a:solidFill>
                <a:srgbClr val="4469A0"/>
              </a:solidFill>
              <a:ea typeface="新細明體" pitchFamily="18" charset="-120"/>
            </a:endParaRPr>
          </a:p>
          <a:p>
            <a:pPr eaLnBrk="0" hangingPunct="0"/>
            <a:endParaRPr lang="el-GR" altLang="zh-TW" sz="1600">
              <a:solidFill>
                <a:srgbClr val="4469A0"/>
              </a:solidFill>
            </a:endParaRPr>
          </a:p>
          <a:p>
            <a:pPr eaLnBrk="0" hangingPunct="0"/>
            <a:r>
              <a:rPr lang="en-US" altLang="zh-TW" sz="1600">
                <a:solidFill>
                  <a:srgbClr val="4469A0"/>
                </a:solidFill>
                <a:ea typeface="新細明體" pitchFamily="18" charset="-120"/>
              </a:rPr>
              <a:t>E </a:t>
            </a:r>
            <a:r>
              <a:rPr lang="el-GR" altLang="zh-TW" sz="1600">
                <a:solidFill>
                  <a:srgbClr val="4469A0"/>
                </a:solidFill>
                <a:sym typeface="Wingdings" pitchFamily="2" charset="2"/>
              </a:rPr>
              <a:t>αναφέρεται στα προσδοκόμενα μερίσματα</a:t>
            </a:r>
            <a:endParaRPr lang="en-US" altLang="zh-TW" sz="1600" baseline="-25000">
              <a:solidFill>
                <a:srgbClr val="4469A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4403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8305800" cy="134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33400" y="533400"/>
            <a:ext cx="8229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609600" y="1676400"/>
            <a:ext cx="830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600" b="1">
                <a:solidFill>
                  <a:srgbClr val="003366"/>
                </a:solidFill>
              </a:rPr>
              <a:t>Αποτίμηση Μετοχής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1676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TW" sz="2800">
              <a:solidFill>
                <a:srgbClr val="4469A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8305800" cy="15684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tabLst>
                <a:tab pos="7493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FCF</a:t>
            </a:r>
            <a:r>
              <a:rPr lang="en-US" altLang="zh-TW" sz="1600" baseline="-25000">
                <a:solidFill>
                  <a:srgbClr val="5F93C3"/>
                </a:solidFill>
                <a:ea typeface="新細明體" pitchFamily="18" charset="-120"/>
              </a:rPr>
              <a:t>t+n </a:t>
            </a:r>
            <a:r>
              <a:rPr lang="el-GR" altLang="zh-TW" sz="1600">
                <a:solidFill>
                  <a:srgbClr val="5F93C3"/>
                </a:solidFill>
              </a:rPr>
              <a:t>είναι οι ελεύθερες ταμειακές ροές την περίοδο </a:t>
            </a:r>
            <a:r>
              <a:rPr lang="en-US" altLang="zh-TW" sz="1600" i="1">
                <a:solidFill>
                  <a:srgbClr val="5F93C3"/>
                </a:solidFill>
                <a:ea typeface="新細明體" pitchFamily="18" charset="-120"/>
              </a:rPr>
              <a:t>t + n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[</a:t>
            </a:r>
            <a:r>
              <a:rPr lang="el-GR" altLang="zh-TW" sz="1600">
                <a:solidFill>
                  <a:srgbClr val="5F93C3"/>
                </a:solidFill>
              </a:rPr>
              <a:t>που ορίζονται συχνά ως ταμειακές ροές από λειτουργικές δραστηριότητες (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operations), </a:t>
            </a:r>
            <a:r>
              <a:rPr lang="el-GR" altLang="zh-TW" sz="1600">
                <a:solidFill>
                  <a:srgbClr val="5F93C3"/>
                </a:solidFill>
              </a:rPr>
              <a:t>μείον δαπάνες κεφαλαίου</a:t>
            </a:r>
            <a:endParaRPr lang="en-US" altLang="zh-TW" sz="1600">
              <a:solidFill>
                <a:srgbClr val="5F93C3"/>
              </a:solidFill>
              <a:ea typeface="新細明體" pitchFamily="18" charset="-120"/>
            </a:endParaRPr>
          </a:p>
          <a:p>
            <a:pPr eaLnBrk="0" hangingPunct="0">
              <a:tabLst>
                <a:tab pos="749300" algn="l"/>
              </a:tabLst>
            </a:pPr>
            <a:endParaRPr lang="el-GR" altLang="zh-TW" sz="1600">
              <a:solidFill>
                <a:srgbClr val="5F93C3"/>
              </a:solidFill>
            </a:endParaRPr>
          </a:p>
          <a:p>
            <a:pPr eaLnBrk="0" hangingPunct="0">
              <a:tabLst>
                <a:tab pos="7493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k  </a:t>
            </a:r>
            <a:r>
              <a:rPr lang="el-GR" altLang="zh-TW" sz="1600">
                <a:solidFill>
                  <a:srgbClr val="5F93C3"/>
                </a:solidFill>
              </a:rPr>
              <a:t>είναι το κόστος κεφαλαίου</a:t>
            </a:r>
          </a:p>
          <a:p>
            <a:pPr eaLnBrk="0" hangingPunct="0">
              <a:tabLst>
                <a:tab pos="749300" algn="l"/>
              </a:tabLst>
            </a:pPr>
            <a:endParaRPr lang="el-GR" altLang="zh-TW" sz="1600">
              <a:solidFill>
                <a:srgbClr val="5F93C3"/>
              </a:solidFill>
            </a:endParaRPr>
          </a:p>
          <a:p>
            <a:pPr eaLnBrk="0" hangingPunct="0">
              <a:tabLst>
                <a:tab pos="7493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E </a:t>
            </a:r>
            <a:r>
              <a:rPr lang="el-GR" altLang="zh-TW" sz="1600">
                <a:solidFill>
                  <a:srgbClr val="5F93C3"/>
                </a:solidFill>
              </a:rPr>
              <a:t>αναφέρεται στις προσδοκίες</a:t>
            </a:r>
            <a:endParaRPr lang="en-US" altLang="zh-TW" sz="1600" baseline="-25000">
              <a:solidFill>
                <a:srgbClr val="5F93C3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4506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78113"/>
            <a:ext cx="8450263" cy="112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533400" y="533400"/>
            <a:ext cx="8229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609600" y="1676400"/>
            <a:ext cx="830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600" b="1">
                <a:solidFill>
                  <a:srgbClr val="003366"/>
                </a:solidFill>
              </a:rPr>
              <a:t>Αποτίμηση Μετοχών – Ελεύθερες Ταμειακές </a:t>
            </a:r>
          </a:p>
          <a:p>
            <a:pPr algn="ctr"/>
            <a:r>
              <a:rPr lang="el-GR" sz="2600" b="1">
                <a:solidFill>
                  <a:srgbClr val="003366"/>
                </a:solidFill>
              </a:rPr>
              <a:t>ροές προς τους Μετόχους)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57200" y="1600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TW" sz="2800">
              <a:solidFill>
                <a:srgbClr val="4469A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5800" y="4114800"/>
            <a:ext cx="7772400" cy="23018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buFont typeface="Monotype Sorts"/>
              <a:buNone/>
              <a:tabLst>
                <a:tab pos="5207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BV</a:t>
            </a:r>
            <a:r>
              <a:rPr kumimoji="1" lang="en-IN" sz="1600" i="1">
                <a:solidFill>
                  <a:srgbClr val="5F93C3"/>
                </a:solidFill>
                <a:latin typeface="CaslonBookBE-Italic"/>
                <a:ea typeface="新細明體" pitchFamily="18" charset="-120"/>
              </a:rPr>
              <a:t>t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 </a:t>
            </a:r>
            <a:r>
              <a:rPr lang="el-GR" altLang="zh-TW" sz="1600">
                <a:solidFill>
                  <a:srgbClr val="5F93C3"/>
                </a:solidFill>
                <a:ea typeface="新細明體" pitchFamily="18" charset="-120"/>
              </a:rPr>
              <a:t> </a:t>
            </a:r>
            <a:r>
              <a:rPr lang="el-GR" altLang="zh-TW" sz="1600">
                <a:solidFill>
                  <a:srgbClr val="5F93C3"/>
                </a:solidFill>
              </a:rPr>
              <a:t>είναι η λογιστική αξία την περίοδο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t</a:t>
            </a:r>
          </a:p>
          <a:p>
            <a:pPr eaLnBrk="0" hangingPunct="0">
              <a:tabLst>
                <a:tab pos="520700" algn="l"/>
              </a:tabLst>
            </a:pPr>
            <a:endParaRPr lang="el-GR" altLang="zh-TW" sz="1600">
              <a:solidFill>
                <a:srgbClr val="5F93C3"/>
              </a:solidFill>
            </a:endParaRPr>
          </a:p>
          <a:p>
            <a:pPr eaLnBrk="0" hangingPunct="0">
              <a:tabLst>
                <a:tab pos="5207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Ri</a:t>
            </a:r>
            <a:r>
              <a:rPr lang="en-US" altLang="zh-TW" sz="1600" baseline="-25000">
                <a:solidFill>
                  <a:srgbClr val="5F93C3"/>
                </a:solidFill>
                <a:ea typeface="新細明體" pitchFamily="18" charset="-120"/>
              </a:rPr>
              <a:t>t+n </a:t>
            </a:r>
            <a:r>
              <a:rPr lang="el-GR" altLang="zh-TW" sz="1600">
                <a:solidFill>
                  <a:srgbClr val="5F93C3"/>
                </a:solidFill>
              </a:rPr>
              <a:t>είναι το υπολειμματικό εισόδημα την περίοδο </a:t>
            </a:r>
            <a:r>
              <a:rPr lang="en-US" altLang="zh-TW" sz="1600" i="1">
                <a:solidFill>
                  <a:srgbClr val="5F93C3"/>
                </a:solidFill>
                <a:ea typeface="新細明體" pitchFamily="18" charset="-120"/>
              </a:rPr>
              <a:t>t + n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[</a:t>
            </a:r>
            <a:r>
              <a:rPr lang="el-GR" altLang="zh-TW" sz="1600">
                <a:solidFill>
                  <a:srgbClr val="5F93C3"/>
                </a:solidFill>
              </a:rPr>
              <a:t>το οποίο ορίζεται ως καθαρά κέρδη,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NI, </a:t>
            </a:r>
            <a:r>
              <a:rPr lang="el-GR" altLang="zh-TW" sz="1600">
                <a:solidFill>
                  <a:srgbClr val="5F93C3"/>
                </a:solidFill>
              </a:rPr>
              <a:t>μείον μίας επιβάρυνσης στην αρχική λογιστική αξία,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BV, </a:t>
            </a:r>
            <a:r>
              <a:rPr lang="el-GR" altLang="zh-TW" sz="1600">
                <a:solidFill>
                  <a:srgbClr val="5F93C3"/>
                </a:solidFill>
              </a:rPr>
              <a:t>ή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RI</a:t>
            </a:r>
            <a:r>
              <a:rPr lang="en-US" altLang="zh-TW" sz="1600" baseline="-25000">
                <a:solidFill>
                  <a:srgbClr val="5F93C3"/>
                </a:solidFill>
                <a:ea typeface="新細明體" pitchFamily="18" charset="-120"/>
              </a:rPr>
              <a:t>t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= NI</a:t>
            </a:r>
            <a:r>
              <a:rPr lang="en-US" altLang="zh-TW" sz="1600" baseline="-25000">
                <a:solidFill>
                  <a:srgbClr val="5F93C3"/>
                </a:solidFill>
                <a:ea typeface="新細明體" pitchFamily="18" charset="-120"/>
              </a:rPr>
              <a:t>t 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- (k x BV</a:t>
            </a:r>
            <a:r>
              <a:rPr lang="en-US" altLang="zh-TW" sz="1600" baseline="-25000">
                <a:solidFill>
                  <a:srgbClr val="5F93C3"/>
                </a:solidFill>
                <a:ea typeface="新細明體" pitchFamily="18" charset="-120"/>
              </a:rPr>
              <a:t>t-1</a:t>
            </a: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)]</a:t>
            </a:r>
          </a:p>
          <a:p>
            <a:pPr eaLnBrk="0" hangingPunct="0">
              <a:tabLst>
                <a:tab pos="520700" algn="l"/>
              </a:tabLst>
            </a:pPr>
            <a:endParaRPr lang="el-GR" altLang="zh-TW" sz="1600">
              <a:solidFill>
                <a:srgbClr val="5F93C3"/>
              </a:solidFill>
            </a:endParaRPr>
          </a:p>
          <a:p>
            <a:pPr eaLnBrk="0" hangingPunct="0">
              <a:tabLst>
                <a:tab pos="5207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k  </a:t>
            </a:r>
            <a:r>
              <a:rPr lang="el-GR" altLang="zh-TW" sz="1600">
                <a:solidFill>
                  <a:srgbClr val="5F93C3"/>
                </a:solidFill>
              </a:rPr>
              <a:t>είναι το κόστος του κεφαλαίου</a:t>
            </a:r>
            <a:endParaRPr lang="en-US" altLang="zh-TW" sz="1600">
              <a:solidFill>
                <a:srgbClr val="5F93C3"/>
              </a:solidFill>
              <a:ea typeface="新細明體" pitchFamily="18" charset="-120"/>
            </a:endParaRPr>
          </a:p>
          <a:p>
            <a:pPr eaLnBrk="0" hangingPunct="0">
              <a:tabLst>
                <a:tab pos="520700" algn="l"/>
              </a:tabLst>
            </a:pPr>
            <a:endParaRPr lang="el-GR" altLang="zh-TW" sz="1600">
              <a:solidFill>
                <a:srgbClr val="5F93C3"/>
              </a:solidFill>
            </a:endParaRPr>
          </a:p>
          <a:p>
            <a:pPr eaLnBrk="0" hangingPunct="0">
              <a:tabLst>
                <a:tab pos="520700" algn="l"/>
              </a:tabLst>
            </a:pPr>
            <a:r>
              <a:rPr lang="en-US" altLang="zh-TW" sz="1600">
                <a:solidFill>
                  <a:srgbClr val="5F93C3"/>
                </a:solidFill>
                <a:ea typeface="新細明體" pitchFamily="18" charset="-120"/>
              </a:rPr>
              <a:t>E </a:t>
            </a:r>
            <a:r>
              <a:rPr lang="el-GR" altLang="zh-TW" sz="1600">
                <a:solidFill>
                  <a:srgbClr val="5F93C3"/>
                </a:solidFill>
              </a:rPr>
              <a:t>αναφέρεται στην προσδοκία</a:t>
            </a:r>
            <a:endParaRPr lang="en-US" altLang="zh-TW" sz="1600">
              <a:solidFill>
                <a:srgbClr val="5F93C3"/>
              </a:solidFill>
              <a:ea typeface="新細明體" pitchFamily="18" charset="-120"/>
            </a:endParaRPr>
          </a:p>
        </p:txBody>
      </p:sp>
      <p:pic>
        <p:nvPicPr>
          <p:cNvPr id="4608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382000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533400" y="533400"/>
            <a:ext cx="8229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Προεπισκόπηση Ανάλυσης</a:t>
            </a:r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838200" y="1676400"/>
            <a:ext cx="830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600" b="1">
                <a:solidFill>
                  <a:srgbClr val="003366"/>
                </a:solidFill>
              </a:rPr>
              <a:t>Αποτίμηση Μετοχών – Υπόδειγμα </a:t>
            </a:r>
          </a:p>
          <a:p>
            <a:pPr algn="ctr"/>
            <a:r>
              <a:rPr lang="el-GR" sz="2600" b="1">
                <a:solidFill>
                  <a:srgbClr val="003366"/>
                </a:solidFill>
              </a:rPr>
              <a:t>Υπολειμματικού Εισοδήματος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1066800" y="2286000"/>
            <a:ext cx="70104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200" b="1"/>
              <a:t>Για ποιο σκοπό χρησιμοποιούν </a:t>
            </a:r>
          </a:p>
          <a:p>
            <a:pPr algn="ctr"/>
            <a:r>
              <a:rPr lang="el-GR" sz="3200" b="1"/>
              <a:t>οι διάφορες ομάδες τις </a:t>
            </a:r>
          </a:p>
          <a:p>
            <a:pPr algn="ctr"/>
            <a:r>
              <a:rPr lang="el-GR" sz="3200" b="1"/>
              <a:t>οικονομικές καταστάσεις;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1752600" y="742950"/>
            <a:ext cx="2362200" cy="485775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Πιστωτική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l-GR" sz="1600">
                <a:solidFill>
                  <a:schemeClr val="bg1"/>
                </a:solidFill>
              </a:rPr>
              <a:t>Ανάλυση 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4953000" y="762000"/>
            <a:ext cx="2362200" cy="485775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Μετοχική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l-GR" sz="1600">
                <a:solidFill>
                  <a:schemeClr val="bg1"/>
                </a:solidFill>
              </a:rPr>
              <a:t>Ανάλυση </a:t>
            </a: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6096000" y="2085975"/>
            <a:ext cx="2743200" cy="381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Συλλογικές διαπραγματεύσεις</a:t>
            </a:r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6324600" y="3390900"/>
            <a:ext cx="2667000" cy="381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Εποπτεία διευθυντών</a:t>
            </a:r>
          </a:p>
        </p:txBody>
      </p:sp>
      <p:sp>
        <p:nvSpPr>
          <p:cNvPr id="84999" name="Rectangle 8"/>
          <p:cNvSpPr>
            <a:spLocks noChangeArrowheads="1"/>
          </p:cNvSpPr>
          <p:nvPr/>
        </p:nvSpPr>
        <p:spPr bwMode="auto">
          <a:xfrm>
            <a:off x="1066800" y="1905000"/>
            <a:ext cx="2209800" cy="685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Διοίκηση και έλεγχος</a:t>
            </a:r>
          </a:p>
        </p:txBody>
      </p:sp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838200" y="3429000"/>
            <a:ext cx="2209800" cy="5334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Νομοθετική</a:t>
            </a: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1219200" y="4800600"/>
            <a:ext cx="2209800" cy="685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Χρηματοοικονομική</a:t>
            </a:r>
          </a:p>
          <a:p>
            <a:pPr algn="ctr"/>
            <a:r>
              <a:rPr lang="el-GR" sz="1600">
                <a:solidFill>
                  <a:schemeClr val="bg1"/>
                </a:solidFill>
              </a:rPr>
              <a:t>διαχείριση</a:t>
            </a:r>
          </a:p>
        </p:txBody>
      </p:sp>
      <p:sp>
        <p:nvSpPr>
          <p:cNvPr id="85002" name="Rectangle 11"/>
          <p:cNvSpPr>
            <a:spLocks noChangeArrowheads="1"/>
          </p:cNvSpPr>
          <p:nvPr/>
        </p:nvSpPr>
        <p:spPr bwMode="auto">
          <a:xfrm>
            <a:off x="6172200" y="4762500"/>
            <a:ext cx="2514600" cy="381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Εξωτερικοί ελεγκτές</a:t>
            </a: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3429000" y="5791200"/>
            <a:ext cx="3124200" cy="685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Συγχωνεύσεις, εξαγορές και </a:t>
            </a:r>
          </a:p>
          <a:p>
            <a:pPr algn="ctr"/>
            <a:r>
              <a:rPr lang="el-GR" sz="1600">
                <a:solidFill>
                  <a:schemeClr val="bg1"/>
                </a:solidFill>
              </a:rPr>
              <a:t>εκποιήσεις (αποεπενδύσεις)</a:t>
            </a:r>
          </a:p>
        </p:txBody>
      </p:sp>
      <p:sp>
        <p:nvSpPr>
          <p:cNvPr id="85004" name="Rectangle 13"/>
          <p:cNvSpPr>
            <a:spLocks noChangeArrowheads="1"/>
          </p:cNvSpPr>
          <p:nvPr/>
        </p:nvSpPr>
        <p:spPr bwMode="auto">
          <a:xfrm>
            <a:off x="4038600" y="2819400"/>
            <a:ext cx="1676400" cy="11239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Τύποι 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επιχειρησιακής 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ανάλυσης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1066800" y="2286000"/>
            <a:ext cx="73152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200" b="1"/>
              <a:t>Ποιοι είναι οι δυο βασικοί </a:t>
            </a:r>
          </a:p>
          <a:p>
            <a:pPr algn="ctr"/>
            <a:r>
              <a:rPr lang="el-GR" sz="3200" b="1"/>
              <a:t>λόγοι για την ανάλυση </a:t>
            </a:r>
          </a:p>
          <a:p>
            <a:pPr algn="ctr"/>
            <a:r>
              <a:rPr lang="el-GR" sz="3200" b="1"/>
              <a:t>των Οικονομικών Καταστάσεων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762000" y="1981200"/>
            <a:ext cx="76962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3200" b="1"/>
              <a:t>Οι δυο βασικοί λόγοι για την ανάλυση </a:t>
            </a:r>
          </a:p>
          <a:p>
            <a:r>
              <a:rPr lang="el-GR" sz="3200" b="1"/>
              <a:t>των Οικονομικών Καταστάσεων </a:t>
            </a:r>
          </a:p>
          <a:p>
            <a:r>
              <a:rPr lang="el-GR" sz="3200" b="1"/>
              <a:t>είναι οι εξής:</a:t>
            </a:r>
          </a:p>
          <a:p>
            <a:r>
              <a:rPr lang="el-GR" sz="3200" b="1"/>
              <a:t>• Ο προσδιορισμός της πιστωτικής </a:t>
            </a:r>
          </a:p>
          <a:p>
            <a:r>
              <a:rPr lang="el-GR" sz="3200" b="1"/>
              <a:t>  κατάστασης της εταιρίας </a:t>
            </a:r>
          </a:p>
          <a:p>
            <a:r>
              <a:rPr lang="el-GR" sz="3200" b="1"/>
              <a:t>  (φερεγγυότητας)</a:t>
            </a:r>
          </a:p>
          <a:p>
            <a:r>
              <a:rPr lang="el-GR" sz="3200" b="1"/>
              <a:t>• Ο προσδιορισμός της </a:t>
            </a:r>
          </a:p>
          <a:p>
            <a:r>
              <a:rPr lang="el-GR" sz="3200" b="1"/>
              <a:t>  εσωτερικής της αξίας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Credit Analysis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/>
              <a:t>Πιστωτική</a:t>
            </a:r>
            <a:r>
              <a:rPr lang="en-US" sz="2800" b="1"/>
              <a:t> </a:t>
            </a:r>
            <a:r>
              <a:rPr lang="el-GR" sz="2800" b="1"/>
              <a:t>Ανάλυση </a:t>
            </a: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2971800" y="1219200"/>
            <a:ext cx="2971800" cy="685800"/>
          </a:xfrm>
          <a:prstGeom prst="rect">
            <a:avLst/>
          </a:prstGeom>
          <a:solidFill>
            <a:srgbClr val="BFD1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>
                <a:solidFill>
                  <a:schemeClr val="accent1"/>
                </a:solidFill>
              </a:rPr>
              <a:t>Πιστωτές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1600200" y="2819400"/>
            <a:ext cx="1600200" cy="1066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Εμπορικοί 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πιστωτές</a:t>
            </a:r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5867400" y="2819400"/>
            <a:ext cx="1676400" cy="1066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>
                <a:solidFill>
                  <a:schemeClr val="bg1"/>
                </a:solidFill>
              </a:rPr>
              <a:t>Μη εμπορικοί </a:t>
            </a:r>
          </a:p>
          <a:p>
            <a:pPr algn="ctr"/>
            <a:r>
              <a:rPr lang="el-GR" sz="1600" b="1">
                <a:solidFill>
                  <a:schemeClr val="bg1"/>
                </a:solidFill>
              </a:rPr>
              <a:t>πιστωτές</a:t>
            </a:r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609600" y="3962400"/>
            <a:ext cx="1600200" cy="97155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Παρέχουν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αγαθά και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υπηρεσίες</a:t>
            </a:r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2667000" y="3962400"/>
            <a:ext cx="1600200" cy="97155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Φέρουν τον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κίνδυνο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χρεοκοπίας</a:t>
            </a:r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609600" y="5162550"/>
            <a:ext cx="1600200" cy="97155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Συνήθως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βραχυπρόθεσμη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συναλλαγή</a:t>
            </a:r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2667000" y="5162550"/>
            <a:ext cx="1600200" cy="971550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Συνήθως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έμμεσο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επιτόκιο</a:t>
            </a:r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4724400" y="3962400"/>
            <a:ext cx="1676400" cy="990600"/>
          </a:xfrm>
          <a:prstGeom prst="rect">
            <a:avLst/>
          </a:prstGeom>
          <a:solidFill>
            <a:srgbClr val="0DACF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Παρέχουν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σημαντική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χρηματοδότηση</a:t>
            </a:r>
          </a:p>
        </p:txBody>
      </p:sp>
      <p:sp>
        <p:nvSpPr>
          <p:cNvPr id="88076" name="Rectangle 15"/>
          <p:cNvSpPr>
            <a:spLocks noChangeArrowheads="1"/>
          </p:cNvSpPr>
          <p:nvPr/>
        </p:nvSpPr>
        <p:spPr bwMode="auto">
          <a:xfrm>
            <a:off x="6858000" y="3962400"/>
            <a:ext cx="1676400" cy="990600"/>
          </a:xfrm>
          <a:prstGeom prst="rect">
            <a:avLst/>
          </a:prstGeom>
          <a:solidFill>
            <a:srgbClr val="0DACF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Φέρουν τον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κίνδυνο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χρεοκοπίας</a:t>
            </a:r>
          </a:p>
        </p:txBody>
      </p:sp>
      <p:sp>
        <p:nvSpPr>
          <p:cNvPr id="88077" name="Rectangle 16"/>
          <p:cNvSpPr>
            <a:spLocks noChangeArrowheads="1"/>
          </p:cNvSpPr>
          <p:nvPr/>
        </p:nvSpPr>
        <p:spPr bwMode="auto">
          <a:xfrm>
            <a:off x="4724400" y="5181600"/>
            <a:ext cx="1676400" cy="990600"/>
          </a:xfrm>
          <a:prstGeom prst="rect">
            <a:avLst/>
          </a:prstGeom>
          <a:solidFill>
            <a:srgbClr val="0DACF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Συνήθως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μακροπρόθεσμη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συναλλαγή</a:t>
            </a:r>
          </a:p>
        </p:txBody>
      </p:sp>
      <p:sp>
        <p:nvSpPr>
          <p:cNvPr id="88078" name="Rectangle 17"/>
          <p:cNvSpPr>
            <a:spLocks noChangeArrowheads="1"/>
          </p:cNvSpPr>
          <p:nvPr/>
        </p:nvSpPr>
        <p:spPr bwMode="auto">
          <a:xfrm>
            <a:off x="6858000" y="5181600"/>
            <a:ext cx="1676400" cy="990600"/>
          </a:xfrm>
          <a:prstGeom prst="rect">
            <a:avLst/>
          </a:prstGeom>
          <a:solidFill>
            <a:srgbClr val="0DACF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 b="1">
                <a:solidFill>
                  <a:schemeClr val="bg1"/>
                </a:solidFill>
              </a:rPr>
              <a:t>Συνήθως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άμεσο </a:t>
            </a:r>
          </a:p>
          <a:p>
            <a:pPr algn="ctr"/>
            <a:r>
              <a:rPr lang="el-GR" sz="1400" b="1">
                <a:solidFill>
                  <a:schemeClr val="bg1"/>
                </a:solidFill>
              </a:rPr>
              <a:t>επιτόκιο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1221</Words>
  <Application>Microsoft Office PowerPoint</Application>
  <PresentationFormat>Προβολή στην οθόνη (4:3)</PresentationFormat>
  <Paragraphs>458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73</vt:i4>
      </vt:variant>
      <vt:variant>
        <vt:lpstr>Slide Titles</vt:lpstr>
      </vt:variant>
      <vt:variant>
        <vt:i4>47</vt:i4>
      </vt:variant>
    </vt:vector>
  </HeadingPairs>
  <TitlesOfParts>
    <vt:vector size="131" baseType="lpstr">
      <vt:lpstr>Arial</vt:lpstr>
      <vt:lpstr>Calibri</vt:lpstr>
      <vt:lpstr>Book Antiqua</vt:lpstr>
      <vt:lpstr>Times New Roman</vt:lpstr>
      <vt:lpstr>Symbol</vt:lpstr>
      <vt:lpstr>ＭＳ Ｐゴシック</vt:lpstr>
      <vt:lpstr>新細明體</vt:lpstr>
      <vt:lpstr>Tahoma</vt:lpstr>
      <vt:lpstr>Monotype Sorts</vt:lpstr>
      <vt:lpstr>Wingdings</vt:lpstr>
      <vt:lpstr>CaslonBookBE-Italic</vt:lpstr>
      <vt:lpstr>Office Theme</vt:lpstr>
      <vt:lpstr>2_Default Design</vt:lpstr>
      <vt:lpstr>3_Default Design</vt:lpstr>
      <vt:lpstr>Default Design</vt:lpstr>
      <vt:lpstr>1_Default Design</vt:lpstr>
      <vt:lpstr>4_Default Design</vt:lpstr>
      <vt:lpstr>5_Default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4_Default Design</vt:lpstr>
      <vt:lpstr>5_Default Design</vt:lpstr>
      <vt:lpstr>5_Default Design</vt:lpstr>
      <vt:lpstr>5_Default Design</vt:lpstr>
      <vt:lpstr>5_Default Design</vt:lpstr>
      <vt:lpstr>5_Default Design</vt:lpstr>
      <vt:lpstr>5_Default Design</vt:lpstr>
      <vt:lpstr>5_Default Design</vt:lpstr>
      <vt:lpstr>5_Default Design</vt:lpstr>
      <vt:lpstr>5_Default Design</vt:lpstr>
      <vt:lpstr>5_Default Design</vt:lpstr>
      <vt:lpstr>5_Default Design</vt:lpstr>
      <vt:lpstr>Slide 1</vt:lpstr>
      <vt:lpstr>Επισκόπηση Ανάλυσης Οικονομικών Καταστάσεων</vt:lpstr>
      <vt:lpstr>Slide 3</vt:lpstr>
      <vt:lpstr>Business Analysis</vt:lpstr>
      <vt:lpstr>Slide 5</vt:lpstr>
      <vt:lpstr>Slide 6</vt:lpstr>
      <vt:lpstr>Slide 7</vt:lpstr>
      <vt:lpstr>Slide 8</vt:lpstr>
      <vt:lpstr>Credit Analysis</vt:lpstr>
      <vt:lpstr>Credit Analysis</vt:lpstr>
      <vt:lpstr>Slide 11</vt:lpstr>
      <vt:lpstr>Prospective Analysis</vt:lpstr>
      <vt:lpstr>Accounting Analysis</vt:lpstr>
      <vt:lpstr>Financial Analysis</vt:lpstr>
      <vt:lpstr>Slide 15</vt:lpstr>
      <vt:lpstr>Analysis Preview</vt:lpstr>
      <vt:lpstr>Slide 17</vt:lpstr>
      <vt:lpstr>Slide 18</vt:lpstr>
      <vt:lpstr>Slide 19</vt:lpstr>
      <vt:lpstr>Business Activities</vt:lpstr>
      <vt:lpstr>Slide 21</vt:lpstr>
      <vt:lpstr>Slide 22</vt:lpstr>
      <vt:lpstr>Information Sources for Business Analysis</vt:lpstr>
      <vt:lpstr>Financial Statements</vt:lpstr>
      <vt:lpstr>Additional Information (Beyond Financial Statements)</vt:lpstr>
      <vt:lpstr>Ισολογισμοί</vt:lpstr>
      <vt:lpstr>Ισολογισμός</vt:lpstr>
      <vt:lpstr>Κατάσταση Αποτελεσμάτων Χρήσεως</vt:lpstr>
      <vt:lpstr>Slide 29</vt:lpstr>
      <vt:lpstr>Statement of Cash Flows</vt:lpstr>
      <vt:lpstr>Κατάσταση Ταμειακών Ροών</vt:lpstr>
      <vt:lpstr>Κέρδη σε Νέο, Συνολικό Εισόδημα και Μεταβολές Λογαριασμών Κεφαλαίου</vt:lpstr>
      <vt:lpstr>Slide 33</vt:lpstr>
      <vt:lpstr>Analysis Preview</vt:lpstr>
      <vt:lpstr>Συγκριτικές Καταστάσεις Αποτελεσμάτων Χρήσεως </vt:lpstr>
      <vt:lpstr>Slide 36</vt:lpstr>
      <vt:lpstr>Ισολογισμοί Κοινού μεγέθους </vt:lpstr>
      <vt:lpstr>Slide 38</vt:lpstr>
      <vt:lpstr>Analysis Preview</vt:lpstr>
      <vt:lpstr>Slide 40</vt:lpstr>
      <vt:lpstr>Analysis in an Efficient Market</vt:lpstr>
      <vt:lpstr>Slide 42</vt:lpstr>
      <vt:lpstr>Book Organization</vt:lpstr>
      <vt:lpstr>Slide 44</vt:lpstr>
      <vt:lpstr>Slide 45</vt:lpstr>
      <vt:lpstr>Slide 46</vt:lpstr>
      <vt:lpstr>Slide 47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dtp2</cp:lastModifiedBy>
  <cp:revision>104</cp:revision>
  <dcterms:created xsi:type="dcterms:W3CDTF">2012-01-14T19:55:13Z</dcterms:created>
  <dcterms:modified xsi:type="dcterms:W3CDTF">2016-10-21T08:38:08Z</dcterms:modified>
</cp:coreProperties>
</file>