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9144000"/>
  <p:notesSz cx="6858000" cy="9144000"/>
  <p:embeddedFontLst>
    <p:embeddedFont>
      <p:font typeface="Century Gothic"/>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8" roundtripDataSignature="AMtx7mi2aPFVpw887c3uRlrWLBl+1VVj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6B25183-C547-4E21-AF7A-CA47A12AC73A}">
  <a:tblStyle styleId="{56B25183-C547-4E21-AF7A-CA47A12AC73A}" styleName="Table_0">
    <a:wholeTbl>
      <a:tcTxStyle b="off" i="off">
        <a:font>
          <a:latin typeface="Century Gothic"/>
          <a:ea typeface="Century Gothic"/>
          <a:cs typeface="Century Gothic"/>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5"/>
              </a:solidFill>
              <a:prstDash val="solid"/>
              <a:round/>
              <a:headEnd len="sm" w="sm" type="none"/>
              <a:tailEnd len="sm" w="sm" type="none"/>
            </a:ln>
          </a:top>
          <a:bottom>
            <a:ln cap="flat" cmpd="sng" w="12700">
              <a:solidFill>
                <a:schemeClr val="accent5"/>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5">
              <a:alpha val="20000"/>
            </a:schemeClr>
          </a:solidFill>
        </a:fill>
      </a:tcStyle>
    </a:band1H>
    <a:band2H>
      <a:tcTxStyle/>
    </a:band2H>
    <a:band1V>
      <a:tcTxStyle/>
      <a:tcStyle>
        <a:fill>
          <a:solidFill>
            <a:schemeClr val="accent5">
              <a:alpha val="20000"/>
            </a:schemeClr>
          </a:solidFill>
        </a:fill>
      </a:tcStyle>
    </a:band1V>
    <a:band2V>
      <a:tcTxStyle/>
    </a:band2V>
    <a:lastCol>
      <a:tcTxStyle b="on" i="off"/>
    </a:lastCol>
    <a:firstCol>
      <a:tcTxStyle b="on" i="off"/>
    </a:firstCol>
    <a:lastRow>
      <a:tcTxStyle b="on" i="off"/>
      <a:tcStyle>
        <a:tcBdr>
          <a:top>
            <a:ln cap="flat" cmpd="sng" w="12700">
              <a:solidFill>
                <a:schemeClr val="accent5"/>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5"/>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AE0D2102-485C-41F5-934A-6B44EA9BAAB5}" styleName="Table_1">
    <a:wholeTbl>
      <a:tcTxStyle b="off" i="off">
        <a:font>
          <a:latin typeface="Century Gothic"/>
          <a:ea typeface="Century Gothic"/>
          <a:cs typeface="Century Gothic"/>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EF5E6"/>
          </a:solidFill>
        </a:fill>
      </a:tcStyle>
    </a:wholeTbl>
    <a:band1H>
      <a:tcTxStyle/>
      <a:tcStyle>
        <a:fill>
          <a:solidFill>
            <a:srgbClr val="DCEACA"/>
          </a:solidFill>
        </a:fill>
      </a:tcStyle>
    </a:band1H>
    <a:band2H>
      <a:tcTxStyle/>
    </a:band2H>
    <a:band1V>
      <a:tcTxStyle/>
      <a:tcStyle>
        <a:fill>
          <a:solidFill>
            <a:srgbClr val="DCEACA"/>
          </a:solidFill>
        </a:fill>
      </a:tcStyle>
    </a:band1V>
    <a:band2V>
      <a:tcTxStyle/>
    </a:band2V>
    <a:lastCol>
      <a:tcTxStyle b="on" i="off">
        <a:font>
          <a:latin typeface="Century Gothic"/>
          <a:ea typeface="Century Gothic"/>
          <a:cs typeface="Century Gothic"/>
        </a:font>
        <a:schemeClr val="lt1"/>
      </a:tcTxStyle>
      <a:tcStyle>
        <a:fill>
          <a:solidFill>
            <a:schemeClr val="accent1"/>
          </a:solidFill>
        </a:fill>
      </a:tcStyle>
    </a:lastCol>
    <a:firstCol>
      <a:tcTxStyle b="on" i="off">
        <a:font>
          <a:latin typeface="Century Gothic"/>
          <a:ea typeface="Century Gothic"/>
          <a:cs typeface="Century Gothic"/>
        </a:font>
        <a:schemeClr val="lt1"/>
      </a:tcTxStyle>
      <a:tcStyle>
        <a:fill>
          <a:solidFill>
            <a:schemeClr val="accent1"/>
          </a:solidFill>
        </a:fill>
      </a:tcStyle>
    </a:firstCol>
    <a:lastRow>
      <a:tcTxStyle b="on" i="off">
        <a:font>
          <a:latin typeface="Century Gothic"/>
          <a:ea typeface="Century Gothic"/>
          <a:cs typeface="Century Gothic"/>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entury Gothic"/>
          <a:ea typeface="Century Gothic"/>
          <a:cs typeface="Century Gothic"/>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CenturyGothic-bold.fntdata"/><Relationship Id="rId12" Type="http://schemas.openxmlformats.org/officeDocument/2006/relationships/slide" Target="slides/slide6.xml"/><Relationship Id="rId34" Type="http://schemas.openxmlformats.org/officeDocument/2006/relationships/font" Target="fonts/CenturyGothic-regular.fntdata"/><Relationship Id="rId15" Type="http://schemas.openxmlformats.org/officeDocument/2006/relationships/slide" Target="slides/slide9.xml"/><Relationship Id="rId37" Type="http://schemas.openxmlformats.org/officeDocument/2006/relationships/font" Target="fonts/CenturyGothic-boldItalic.fntdata"/><Relationship Id="rId14" Type="http://schemas.openxmlformats.org/officeDocument/2006/relationships/slide" Target="slides/slide8.xml"/><Relationship Id="rId36" Type="http://schemas.openxmlformats.org/officeDocument/2006/relationships/font" Target="fonts/CenturyGothic-italic.fntdata"/><Relationship Id="rId17" Type="http://schemas.openxmlformats.org/officeDocument/2006/relationships/slide" Target="slides/slide11.xml"/><Relationship Id="rId16" Type="http://schemas.openxmlformats.org/officeDocument/2006/relationships/slide" Target="slides/slide10.xml"/><Relationship Id="rId38" Type="http://customschemas.google.com/relationships/presentationmetadata" Target="meta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Διαφάνεια τίτλου" showMasterSp="0" type="title">
  <p:cSld name="TITLE">
    <p:spTree>
      <p:nvGrpSpPr>
        <p:cNvPr id="53" name="Shape 53"/>
        <p:cNvGrpSpPr/>
        <p:nvPr/>
      </p:nvGrpSpPr>
      <p:grpSpPr>
        <a:xfrm>
          <a:off x="0" y="0"/>
          <a:ext cx="0" cy="0"/>
          <a:chOff x="0" y="0"/>
          <a:chExt cx="0" cy="0"/>
        </a:xfrm>
      </p:grpSpPr>
      <p:grpSp>
        <p:nvGrpSpPr>
          <p:cNvPr id="54" name="Google Shape;54;p29"/>
          <p:cNvGrpSpPr/>
          <p:nvPr/>
        </p:nvGrpSpPr>
        <p:grpSpPr>
          <a:xfrm>
            <a:off x="-644959" y="0"/>
            <a:ext cx="10458653" cy="7117071"/>
            <a:chOff x="-644959" y="0"/>
            <a:chExt cx="10458653" cy="7117071"/>
          </a:xfrm>
        </p:grpSpPr>
        <p:grpSp>
          <p:nvGrpSpPr>
            <p:cNvPr id="55" name="Google Shape;55;p29"/>
            <p:cNvGrpSpPr/>
            <p:nvPr/>
          </p:nvGrpSpPr>
          <p:grpSpPr>
            <a:xfrm>
              <a:off x="0" y="0"/>
              <a:ext cx="9144000" cy="6858000"/>
              <a:chOff x="0" y="0"/>
              <a:chExt cx="9144000" cy="6858000"/>
            </a:xfrm>
          </p:grpSpPr>
          <p:grpSp>
            <p:nvGrpSpPr>
              <p:cNvPr id="56" name="Google Shape;56;p29"/>
              <p:cNvGrpSpPr/>
              <p:nvPr/>
            </p:nvGrpSpPr>
            <p:grpSpPr>
              <a:xfrm>
                <a:off x="0" y="0"/>
                <a:ext cx="2514600" cy="6858000"/>
                <a:chOff x="0" y="0"/>
                <a:chExt cx="2514600" cy="6858000"/>
              </a:xfrm>
            </p:grpSpPr>
            <p:sp>
              <p:nvSpPr>
                <p:cNvPr id="57" name="Google Shape;57;p29"/>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58" name="Google Shape;58;p29"/>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59" name="Google Shape;59;p29"/>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grpSp>
            <p:nvGrpSpPr>
              <p:cNvPr id="60" name="Google Shape;60;p29"/>
              <p:cNvGrpSpPr/>
              <p:nvPr/>
            </p:nvGrpSpPr>
            <p:grpSpPr>
              <a:xfrm>
                <a:off x="422910" y="0"/>
                <a:ext cx="2514600" cy="6858000"/>
                <a:chOff x="0" y="0"/>
                <a:chExt cx="2514600" cy="6858000"/>
              </a:xfrm>
            </p:grpSpPr>
            <p:sp>
              <p:nvSpPr>
                <p:cNvPr id="61" name="Google Shape;61;p29"/>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62" name="Google Shape;62;p29"/>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63" name="Google Shape;63;p29"/>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grpSp>
            <p:nvGrpSpPr>
              <p:cNvPr id="64" name="Google Shape;64;p29"/>
              <p:cNvGrpSpPr/>
              <p:nvPr/>
            </p:nvGrpSpPr>
            <p:grpSpPr>
              <a:xfrm rot="10800000">
                <a:off x="6629400" y="0"/>
                <a:ext cx="2514600" cy="6858000"/>
                <a:chOff x="0" y="0"/>
                <a:chExt cx="2514600" cy="6858000"/>
              </a:xfrm>
            </p:grpSpPr>
            <p:sp>
              <p:nvSpPr>
                <p:cNvPr id="65" name="Google Shape;65;p29"/>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66" name="Google Shape;66;p29"/>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67" name="Google Shape;67;p29"/>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68" name="Google Shape;68;p29"/>
              <p:cNvSpPr/>
              <p:nvPr/>
            </p:nvSpPr>
            <p:spPr>
              <a:xfrm>
                <a:off x="3810000" y="0"/>
                <a:ext cx="28194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69" name="Google Shape;69;p29"/>
              <p:cNvSpPr/>
              <p:nvPr/>
            </p:nvSpPr>
            <p:spPr>
              <a:xfrm>
                <a:off x="289560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70" name="Google Shape;70;p29"/>
              <p:cNvSpPr/>
              <p:nvPr/>
            </p:nvSpPr>
            <p:spPr>
              <a:xfrm>
                <a:off x="31242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71" name="Google Shape;71;p29"/>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72" name="Google Shape;72;p29"/>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73" name="Google Shape;73;p29"/>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74" name="Google Shape;74;p29"/>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75" name="Google Shape;75;p29"/>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76" name="Google Shape;76;p29"/>
            <p:cNvSpPr/>
            <p:nvPr/>
          </p:nvSpPr>
          <p:spPr>
            <a:xfrm rot="1800000">
              <a:off x="2996165" y="2859252"/>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77" name="Google Shape;77;p29"/>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78" name="Google Shape;78;p29"/>
            <p:cNvSpPr/>
            <p:nvPr/>
          </p:nvSpPr>
          <p:spPr>
            <a:xfrm rot="1800000">
              <a:off x="3729591" y="1592427"/>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79" name="Google Shape;79;p29"/>
            <p:cNvSpPr/>
            <p:nvPr/>
          </p:nvSpPr>
          <p:spPr>
            <a:xfrm rot="1800000">
              <a:off x="2977115" y="325603"/>
              <a:ext cx="1601400" cy="1388236"/>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0" name="Google Shape;80;p29"/>
            <p:cNvSpPr/>
            <p:nvPr/>
          </p:nvSpPr>
          <p:spPr>
            <a:xfrm rot="1800000">
              <a:off x="4463014" y="5383378"/>
              <a:ext cx="1601400" cy="1388236"/>
            </a:xfrm>
            <a:prstGeom prst="hexagon">
              <a:avLst>
                <a:gd fmla="val 28544" name="adj"/>
                <a:gd fmla="val 115470" name="vf"/>
              </a:avLst>
            </a:prstGeom>
            <a:solidFill>
              <a:schemeClr val="lt1">
                <a:alpha val="5882"/>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1" name="Google Shape;81;p29"/>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2" name="Google Shape;82;p29"/>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3" name="Google Shape;83;p29"/>
            <p:cNvSpPr/>
            <p:nvPr/>
          </p:nvSpPr>
          <p:spPr>
            <a:xfrm rot="1800000">
              <a:off x="52941" y="284972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4" name="Google Shape;84;p29"/>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5" name="Google Shape;85;p29"/>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6" name="Google Shape;86;p29"/>
            <p:cNvSpPr/>
            <p:nvPr/>
          </p:nvSpPr>
          <p:spPr>
            <a:xfrm rot="1800000">
              <a:off x="1529316" y="2859252"/>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7" name="Google Shape;87;p29"/>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8" name="Google Shape;88;p29"/>
            <p:cNvSpPr/>
            <p:nvPr/>
          </p:nvSpPr>
          <p:spPr>
            <a:xfrm rot="1800000">
              <a:off x="6806166" y="4145128"/>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89" name="Google Shape;89;p29"/>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0" name="Google Shape;90;p29"/>
            <p:cNvSpPr/>
            <p:nvPr/>
          </p:nvSpPr>
          <p:spPr>
            <a:xfrm rot="1800000">
              <a:off x="7549117" y="286877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1" name="Google Shape;91;p29"/>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2" name="Google Shape;92;p29"/>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93" name="Google Shape;93;p29"/>
          <p:cNvSpPr/>
          <p:nvPr/>
        </p:nvSpPr>
        <p:spPr>
          <a:xfrm>
            <a:off x="4561242" y="-21511"/>
            <a:ext cx="3679116" cy="6271840"/>
          </a:xfrm>
          <a:prstGeom prst="rect">
            <a:avLst/>
          </a:prstGeom>
          <a:solidFill>
            <a:srgbClr val="F5F5F5"/>
          </a:solidFill>
          <a:ln cap="flat" cmpd="sng" w="15875">
            <a:solidFill>
              <a:srgbClr val="74A5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4" name="Google Shape;94;p29"/>
          <p:cNvSpPr/>
          <p:nvPr/>
        </p:nvSpPr>
        <p:spPr>
          <a:xfrm>
            <a:off x="4649096" y="-21511"/>
            <a:ext cx="3505200" cy="2312889"/>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5" name="Google Shape;95;p29"/>
          <p:cNvSpPr txBox="1"/>
          <p:nvPr>
            <p:ph type="ctrTitle"/>
          </p:nvPr>
        </p:nvSpPr>
        <p:spPr>
          <a:xfrm>
            <a:off x="4733365" y="2708476"/>
            <a:ext cx="3313355" cy="170216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3600"/>
              <a:buFont typeface="Century Gothic"/>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9"/>
          <p:cNvSpPr txBox="1"/>
          <p:nvPr>
            <p:ph idx="1" type="subTitle"/>
          </p:nvPr>
        </p:nvSpPr>
        <p:spPr>
          <a:xfrm>
            <a:off x="4733365" y="4421080"/>
            <a:ext cx="3309803" cy="1260629"/>
          </a:xfrm>
          <a:prstGeom prst="rect">
            <a:avLst/>
          </a:prstGeom>
          <a:noFill/>
          <a:ln>
            <a:noFill/>
          </a:ln>
        </p:spPr>
        <p:txBody>
          <a:bodyPr anchorCtr="0" anchor="t" bIns="45700" lIns="91425" spcFirstLastPara="1" rIns="91425" wrap="square" tIns="45700">
            <a:normAutofit/>
          </a:bodyPr>
          <a:lstStyle>
            <a:lvl1pPr lvl="0" algn="l">
              <a:spcBef>
                <a:spcPts val="360"/>
              </a:spcBef>
              <a:spcAft>
                <a:spcPts val="0"/>
              </a:spcAft>
              <a:buSzPts val="1368"/>
              <a:buNone/>
              <a:defRPr sz="1800">
                <a:solidFill>
                  <a:srgbClr val="424242"/>
                </a:solidFill>
              </a:defRPr>
            </a:lvl1pPr>
            <a:lvl2pPr lvl="1" algn="ctr">
              <a:spcBef>
                <a:spcPts val="440"/>
              </a:spcBef>
              <a:spcAft>
                <a:spcPts val="0"/>
              </a:spcAft>
              <a:buSzPts val="1672"/>
              <a:buNone/>
              <a:defRPr>
                <a:solidFill>
                  <a:srgbClr val="888888"/>
                </a:solidFill>
              </a:defRPr>
            </a:lvl2pPr>
            <a:lvl3pPr lvl="2" algn="ctr">
              <a:spcBef>
                <a:spcPts val="400"/>
              </a:spcBef>
              <a:spcAft>
                <a:spcPts val="0"/>
              </a:spcAft>
              <a:buSzPts val="1520"/>
              <a:buNone/>
              <a:defRPr>
                <a:solidFill>
                  <a:srgbClr val="888888"/>
                </a:solidFill>
              </a:defRPr>
            </a:lvl3pPr>
            <a:lvl4pPr lvl="3" algn="ctr">
              <a:spcBef>
                <a:spcPts val="360"/>
              </a:spcBef>
              <a:spcAft>
                <a:spcPts val="0"/>
              </a:spcAft>
              <a:buSzPts val="1368"/>
              <a:buNone/>
              <a:defRPr>
                <a:solidFill>
                  <a:srgbClr val="888888"/>
                </a:solidFill>
              </a:defRPr>
            </a:lvl4pPr>
            <a:lvl5pPr lvl="4" algn="ctr">
              <a:spcBef>
                <a:spcPts val="320"/>
              </a:spcBef>
              <a:spcAft>
                <a:spcPts val="0"/>
              </a:spcAft>
              <a:buSzPts val="1216"/>
              <a:buNone/>
              <a:defRPr>
                <a:solidFill>
                  <a:srgbClr val="888888"/>
                </a:solidFill>
              </a:defRPr>
            </a:lvl5pPr>
            <a:lvl6pPr lvl="5" algn="ctr">
              <a:spcBef>
                <a:spcPts val="280"/>
              </a:spcBef>
              <a:spcAft>
                <a:spcPts val="0"/>
              </a:spcAft>
              <a:buSzPts val="1064"/>
              <a:buNone/>
              <a:defRPr>
                <a:solidFill>
                  <a:srgbClr val="888888"/>
                </a:solidFill>
              </a:defRPr>
            </a:lvl6pPr>
            <a:lvl7pPr lvl="6" algn="ctr">
              <a:spcBef>
                <a:spcPts val="280"/>
              </a:spcBef>
              <a:spcAft>
                <a:spcPts val="0"/>
              </a:spcAft>
              <a:buSzPts val="1064"/>
              <a:buNone/>
              <a:defRPr>
                <a:solidFill>
                  <a:srgbClr val="888888"/>
                </a:solidFill>
              </a:defRPr>
            </a:lvl7pPr>
            <a:lvl8pPr lvl="7" algn="ctr">
              <a:spcBef>
                <a:spcPts val="280"/>
              </a:spcBef>
              <a:spcAft>
                <a:spcPts val="0"/>
              </a:spcAft>
              <a:buSzPts val="1064"/>
              <a:buNone/>
              <a:defRPr>
                <a:solidFill>
                  <a:srgbClr val="888888"/>
                </a:solidFill>
              </a:defRPr>
            </a:lvl8pPr>
            <a:lvl9pPr lvl="8" algn="ctr">
              <a:spcBef>
                <a:spcPts val="280"/>
              </a:spcBef>
              <a:spcAft>
                <a:spcPts val="0"/>
              </a:spcAft>
              <a:buSzPts val="1064"/>
              <a:buNone/>
              <a:defRPr>
                <a:solidFill>
                  <a:srgbClr val="888888"/>
                </a:solidFill>
              </a:defRPr>
            </a:lvl9pPr>
          </a:lstStyle>
          <a:p/>
        </p:txBody>
      </p:sp>
      <p:sp>
        <p:nvSpPr>
          <p:cNvPr id="97" name="Google Shape;97;p29"/>
          <p:cNvSpPr txBox="1"/>
          <p:nvPr>
            <p:ph idx="10" type="dt"/>
          </p:nvPr>
        </p:nvSpPr>
        <p:spPr>
          <a:xfrm>
            <a:off x="4738744" y="1516828"/>
            <a:ext cx="2133600" cy="750981"/>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9"/>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99" name="Google Shape;99;p29"/>
          <p:cNvSpPr txBox="1"/>
          <p:nvPr>
            <p:ph idx="11" type="ftr"/>
          </p:nvPr>
        </p:nvSpPr>
        <p:spPr>
          <a:xfrm>
            <a:off x="5303520" y="5719966"/>
            <a:ext cx="2831592" cy="365125"/>
          </a:xfrm>
          <a:prstGeom prst="rect">
            <a:avLst/>
          </a:prstGeom>
          <a:noFill/>
          <a:ln>
            <a:noFill/>
          </a:ln>
        </p:spPr>
        <p:txBody>
          <a:bodyPr anchorCtr="0" anchor="ctr" bIns="45700" lIns="91425" spcFirstLastPara="1" rIns="91425" wrap="square" tIns="45700">
            <a:normAutofit/>
          </a:bodyPr>
          <a:lstStyle>
            <a:lvl1pPr lvl="0" algn="r">
              <a:spcBef>
                <a:spcPts val="0"/>
              </a:spcBef>
              <a:spcAft>
                <a:spcPts val="0"/>
              </a:spcAft>
              <a:buSzPts val="1400"/>
              <a:buNone/>
              <a:defRPr>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9"/>
          <p:cNvSpPr txBox="1"/>
          <p:nvPr>
            <p:ph idx="12" type="sldNum"/>
          </p:nvPr>
        </p:nvSpPr>
        <p:spPr>
          <a:xfrm>
            <a:off x="4649096" y="5719966"/>
            <a:ext cx="64366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accent1"/>
                </a:solidFill>
                <a:latin typeface="Century Gothic"/>
                <a:ea typeface="Century Gothic"/>
                <a:cs typeface="Century Gothic"/>
                <a:sym typeface="Century Gothic"/>
              </a:defRPr>
            </a:lvl1pPr>
            <a:lvl2pPr indent="0" lvl="1" marL="0" algn="l">
              <a:spcBef>
                <a:spcPts val="0"/>
              </a:spcBef>
              <a:buNone/>
              <a:defRPr b="0" i="0" sz="1200" u="none" cap="none" strike="noStrike">
                <a:solidFill>
                  <a:schemeClr val="accent1"/>
                </a:solidFill>
                <a:latin typeface="Century Gothic"/>
                <a:ea typeface="Century Gothic"/>
                <a:cs typeface="Century Gothic"/>
                <a:sym typeface="Century Gothic"/>
              </a:defRPr>
            </a:lvl2pPr>
            <a:lvl3pPr indent="0" lvl="2" marL="0" algn="l">
              <a:spcBef>
                <a:spcPts val="0"/>
              </a:spcBef>
              <a:buNone/>
              <a:defRPr b="0" i="0" sz="1200" u="none" cap="none" strike="noStrike">
                <a:solidFill>
                  <a:schemeClr val="accent1"/>
                </a:solidFill>
                <a:latin typeface="Century Gothic"/>
                <a:ea typeface="Century Gothic"/>
                <a:cs typeface="Century Gothic"/>
                <a:sym typeface="Century Gothic"/>
              </a:defRPr>
            </a:lvl3pPr>
            <a:lvl4pPr indent="0" lvl="3" marL="0" algn="l">
              <a:spcBef>
                <a:spcPts val="0"/>
              </a:spcBef>
              <a:buNone/>
              <a:defRPr b="0" i="0" sz="1200" u="none" cap="none" strike="noStrike">
                <a:solidFill>
                  <a:schemeClr val="accent1"/>
                </a:solidFill>
                <a:latin typeface="Century Gothic"/>
                <a:ea typeface="Century Gothic"/>
                <a:cs typeface="Century Gothic"/>
                <a:sym typeface="Century Gothic"/>
              </a:defRPr>
            </a:lvl4pPr>
            <a:lvl5pPr indent="0" lvl="4" marL="0" algn="l">
              <a:spcBef>
                <a:spcPts val="0"/>
              </a:spcBef>
              <a:buNone/>
              <a:defRPr b="0" i="0" sz="1200" u="none" cap="none" strike="noStrike">
                <a:solidFill>
                  <a:schemeClr val="accent1"/>
                </a:solidFill>
                <a:latin typeface="Century Gothic"/>
                <a:ea typeface="Century Gothic"/>
                <a:cs typeface="Century Gothic"/>
                <a:sym typeface="Century Gothic"/>
              </a:defRPr>
            </a:lvl5pPr>
            <a:lvl6pPr indent="0" lvl="5" marL="0" algn="l">
              <a:spcBef>
                <a:spcPts val="0"/>
              </a:spcBef>
              <a:buNone/>
              <a:defRPr b="0" i="0" sz="1200" u="none" cap="none" strike="noStrike">
                <a:solidFill>
                  <a:schemeClr val="accent1"/>
                </a:solidFill>
                <a:latin typeface="Century Gothic"/>
                <a:ea typeface="Century Gothic"/>
                <a:cs typeface="Century Gothic"/>
                <a:sym typeface="Century Gothic"/>
              </a:defRPr>
            </a:lvl6pPr>
            <a:lvl7pPr indent="0" lvl="6" marL="0" algn="l">
              <a:spcBef>
                <a:spcPts val="0"/>
              </a:spcBef>
              <a:buNone/>
              <a:defRPr b="0" i="0" sz="1200" u="none" cap="none" strike="noStrike">
                <a:solidFill>
                  <a:schemeClr val="accent1"/>
                </a:solidFill>
                <a:latin typeface="Century Gothic"/>
                <a:ea typeface="Century Gothic"/>
                <a:cs typeface="Century Gothic"/>
                <a:sym typeface="Century Gothic"/>
              </a:defRPr>
            </a:lvl7pPr>
            <a:lvl8pPr indent="0" lvl="7" marL="0" algn="l">
              <a:spcBef>
                <a:spcPts val="0"/>
              </a:spcBef>
              <a:buNone/>
              <a:defRPr b="0" i="0" sz="1200" u="none" cap="none" strike="noStrike">
                <a:solidFill>
                  <a:schemeClr val="accent1"/>
                </a:solidFill>
                <a:latin typeface="Century Gothic"/>
                <a:ea typeface="Century Gothic"/>
                <a:cs typeface="Century Gothic"/>
                <a:sym typeface="Century Gothic"/>
              </a:defRPr>
            </a:lvl8pPr>
            <a:lvl9pPr indent="0" lvl="8" marL="0" algn="l">
              <a:spcBef>
                <a:spcPts val="0"/>
              </a:spcBef>
              <a:buNone/>
              <a:defRPr b="0" i="0" sz="1200" u="none" cap="none" strike="noStrike">
                <a:solidFill>
                  <a:schemeClr val="accent1"/>
                </a:solidFill>
                <a:latin typeface="Century Gothic"/>
                <a:ea typeface="Century Gothic"/>
                <a:cs typeface="Century Gothic"/>
                <a:sym typeface="Century Gothic"/>
              </a:defRPr>
            </a:lvl9pPr>
          </a:lstStyle>
          <a:p>
            <a:pPr indent="0" lvl="0" marL="0" rtl="0" algn="l">
              <a:spcBef>
                <a:spcPts val="0"/>
              </a:spcBef>
              <a:spcAft>
                <a:spcPts val="0"/>
              </a:spcAft>
              <a:buNone/>
            </a:pPr>
            <a:fld id="{00000000-1234-1234-1234-123412341234}" type="slidenum">
              <a:rPr lang="el-GR"/>
              <a:t>‹#›</a:t>
            </a:fld>
            <a:endParaRPr/>
          </a:p>
        </p:txBody>
      </p:sp>
      <p:sp>
        <p:nvSpPr>
          <p:cNvPr id="101" name="Google Shape;101;p29"/>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Τίτλος και Κατακόρυφο κείμενο" type="vertTx">
  <p:cSld name="VERTICAL_TEXT">
    <p:spTree>
      <p:nvGrpSpPr>
        <p:cNvPr id="239" name="Shape 239"/>
        <p:cNvGrpSpPr/>
        <p:nvPr/>
      </p:nvGrpSpPr>
      <p:grpSpPr>
        <a:xfrm>
          <a:off x="0" y="0"/>
          <a:ext cx="0" cy="0"/>
          <a:chOff x="0" y="0"/>
          <a:chExt cx="0" cy="0"/>
        </a:xfrm>
      </p:grpSpPr>
      <p:sp>
        <p:nvSpPr>
          <p:cNvPr id="240" name="Google Shape;240;p38"/>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1" name="Google Shape;241;p38"/>
          <p:cNvSpPr txBox="1"/>
          <p:nvPr>
            <p:ph idx="1" type="body"/>
          </p:nvPr>
        </p:nvSpPr>
        <p:spPr>
          <a:xfrm rot="5400000">
            <a:off x="2677662" y="689482"/>
            <a:ext cx="3508977" cy="6777317"/>
          </a:xfrm>
          <a:prstGeom prst="rect">
            <a:avLst/>
          </a:prstGeom>
          <a:noFill/>
          <a:ln>
            <a:noFill/>
          </a:ln>
        </p:spPr>
        <p:txBody>
          <a:bodyPr anchorCtr="0" anchor="t" bIns="45700" lIns="91425" spcFirstLastPara="1" rIns="91425" wrap="square" tIns="45700">
            <a:normAutofit/>
          </a:bodyPr>
          <a:lstStyle>
            <a:lvl1pPr indent="-315468" lvl="0" marL="457200" algn="l">
              <a:spcBef>
                <a:spcPts val="360"/>
              </a:spcBef>
              <a:spcAft>
                <a:spcPts val="0"/>
              </a:spcAft>
              <a:buSzPts val="1368"/>
              <a:buChar char="🞇"/>
              <a:defRPr/>
            </a:lvl1pPr>
            <a:lvl2pPr indent="-315468" lvl="1" marL="914400" algn="l">
              <a:spcBef>
                <a:spcPts val="360"/>
              </a:spcBef>
              <a:spcAft>
                <a:spcPts val="0"/>
              </a:spcAft>
              <a:buSzPts val="1368"/>
              <a:buChar char="🞇"/>
              <a:defRPr/>
            </a:lvl2pPr>
            <a:lvl3pPr indent="-315468" lvl="2" marL="1371600" algn="l">
              <a:spcBef>
                <a:spcPts val="360"/>
              </a:spcBef>
              <a:spcAft>
                <a:spcPts val="0"/>
              </a:spcAft>
              <a:buSzPts val="1368"/>
              <a:buChar char="🞇"/>
              <a:defRPr/>
            </a:lvl3pPr>
            <a:lvl4pPr indent="-315468" lvl="3" marL="1828800" algn="l">
              <a:spcBef>
                <a:spcPts val="360"/>
              </a:spcBef>
              <a:spcAft>
                <a:spcPts val="0"/>
              </a:spcAft>
              <a:buSzPts val="1368"/>
              <a:buChar char="🞇"/>
              <a:defRPr/>
            </a:lvl4pPr>
            <a:lvl5pPr indent="-315468" lvl="4" marL="2286000" algn="l">
              <a:spcBef>
                <a:spcPts val="360"/>
              </a:spcBef>
              <a:spcAft>
                <a:spcPts val="0"/>
              </a:spcAft>
              <a:buSzPts val="1368"/>
              <a:buChar char="🞇"/>
              <a:defRPr/>
            </a:lvl5pPr>
            <a:lvl6pPr indent="-315468" lvl="5" marL="2743200" algn="l">
              <a:spcBef>
                <a:spcPts val="360"/>
              </a:spcBef>
              <a:spcAft>
                <a:spcPts val="0"/>
              </a:spcAft>
              <a:buSzPts val="1368"/>
              <a:buChar char="🞇"/>
              <a:defRPr/>
            </a:lvl6pPr>
            <a:lvl7pPr indent="-315468" lvl="6" marL="3200400" algn="l">
              <a:spcBef>
                <a:spcPts val="360"/>
              </a:spcBef>
              <a:spcAft>
                <a:spcPts val="0"/>
              </a:spcAft>
              <a:buSzPts val="1368"/>
              <a:buChar char="🞇"/>
              <a:defRPr/>
            </a:lvl7pPr>
            <a:lvl8pPr indent="-315468" lvl="7" marL="3657600" algn="l">
              <a:spcBef>
                <a:spcPts val="360"/>
              </a:spcBef>
              <a:spcAft>
                <a:spcPts val="0"/>
              </a:spcAft>
              <a:buSzPts val="1368"/>
              <a:buChar char="🞇"/>
              <a:defRPr/>
            </a:lvl8pPr>
            <a:lvl9pPr indent="-315468" lvl="8" marL="4114800" algn="l">
              <a:spcBef>
                <a:spcPts val="360"/>
              </a:spcBef>
              <a:spcAft>
                <a:spcPts val="0"/>
              </a:spcAft>
              <a:buSzPts val="1368"/>
              <a:buChar char="🞇"/>
              <a:defRPr/>
            </a:lvl9pPr>
          </a:lstStyle>
          <a:p/>
        </p:txBody>
      </p:sp>
      <p:sp>
        <p:nvSpPr>
          <p:cNvPr id="242" name="Google Shape;242;p38"/>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3" name="Google Shape;243;p38"/>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4" name="Google Shape;244;p38"/>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ατακόρυφος τίτλος και Κείμενο" type="vertTitleAndTx">
  <p:cSld name="VERTICAL_TITLE_AND_VERTICAL_TEXT">
    <p:spTree>
      <p:nvGrpSpPr>
        <p:cNvPr id="245" name="Shape 245"/>
        <p:cNvGrpSpPr/>
        <p:nvPr/>
      </p:nvGrpSpPr>
      <p:grpSpPr>
        <a:xfrm>
          <a:off x="0" y="0"/>
          <a:ext cx="0" cy="0"/>
          <a:chOff x="0" y="0"/>
          <a:chExt cx="0" cy="0"/>
        </a:xfrm>
      </p:grpSpPr>
      <p:sp>
        <p:nvSpPr>
          <p:cNvPr id="246" name="Google Shape;246;p39"/>
          <p:cNvSpPr txBox="1"/>
          <p:nvPr>
            <p:ph type="title"/>
          </p:nvPr>
        </p:nvSpPr>
        <p:spPr>
          <a:xfrm rot="5400000">
            <a:off x="4981455" y="2678093"/>
            <a:ext cx="4780344" cy="148445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7" name="Google Shape;247;p39"/>
          <p:cNvSpPr txBox="1"/>
          <p:nvPr>
            <p:ph idx="1" type="body"/>
          </p:nvPr>
        </p:nvSpPr>
        <p:spPr>
          <a:xfrm rot="5400000">
            <a:off x="1374976" y="708467"/>
            <a:ext cx="4780344" cy="5423704"/>
          </a:xfrm>
          <a:prstGeom prst="rect">
            <a:avLst/>
          </a:prstGeom>
          <a:noFill/>
          <a:ln>
            <a:noFill/>
          </a:ln>
        </p:spPr>
        <p:txBody>
          <a:bodyPr anchorCtr="0" anchor="t" bIns="45700" lIns="91425" spcFirstLastPara="1" rIns="91425" wrap="square" tIns="45700">
            <a:normAutofit/>
          </a:bodyPr>
          <a:lstStyle>
            <a:lvl1pPr indent="-315468" lvl="0" marL="457200" algn="l">
              <a:spcBef>
                <a:spcPts val="360"/>
              </a:spcBef>
              <a:spcAft>
                <a:spcPts val="0"/>
              </a:spcAft>
              <a:buSzPts val="1368"/>
              <a:buChar char="🞇"/>
              <a:defRPr/>
            </a:lvl1pPr>
            <a:lvl2pPr indent="-315468" lvl="1" marL="914400" algn="l">
              <a:spcBef>
                <a:spcPts val="360"/>
              </a:spcBef>
              <a:spcAft>
                <a:spcPts val="0"/>
              </a:spcAft>
              <a:buSzPts val="1368"/>
              <a:buChar char="🞇"/>
              <a:defRPr/>
            </a:lvl2pPr>
            <a:lvl3pPr indent="-315468" lvl="2" marL="1371600" algn="l">
              <a:spcBef>
                <a:spcPts val="360"/>
              </a:spcBef>
              <a:spcAft>
                <a:spcPts val="0"/>
              </a:spcAft>
              <a:buSzPts val="1368"/>
              <a:buChar char="🞇"/>
              <a:defRPr/>
            </a:lvl3pPr>
            <a:lvl4pPr indent="-315468" lvl="3" marL="1828800" algn="l">
              <a:spcBef>
                <a:spcPts val="360"/>
              </a:spcBef>
              <a:spcAft>
                <a:spcPts val="0"/>
              </a:spcAft>
              <a:buSzPts val="1368"/>
              <a:buChar char="🞇"/>
              <a:defRPr/>
            </a:lvl4pPr>
            <a:lvl5pPr indent="-315468" lvl="4" marL="2286000" algn="l">
              <a:spcBef>
                <a:spcPts val="360"/>
              </a:spcBef>
              <a:spcAft>
                <a:spcPts val="0"/>
              </a:spcAft>
              <a:buSzPts val="1368"/>
              <a:buChar char="🞇"/>
              <a:defRPr/>
            </a:lvl5pPr>
            <a:lvl6pPr indent="-315468" lvl="5" marL="2743200" algn="l">
              <a:spcBef>
                <a:spcPts val="360"/>
              </a:spcBef>
              <a:spcAft>
                <a:spcPts val="0"/>
              </a:spcAft>
              <a:buSzPts val="1368"/>
              <a:buChar char="🞇"/>
              <a:defRPr/>
            </a:lvl6pPr>
            <a:lvl7pPr indent="-315468" lvl="6" marL="3200400" algn="l">
              <a:spcBef>
                <a:spcPts val="360"/>
              </a:spcBef>
              <a:spcAft>
                <a:spcPts val="0"/>
              </a:spcAft>
              <a:buSzPts val="1368"/>
              <a:buChar char="🞇"/>
              <a:defRPr/>
            </a:lvl7pPr>
            <a:lvl8pPr indent="-315468" lvl="7" marL="3657600" algn="l">
              <a:spcBef>
                <a:spcPts val="360"/>
              </a:spcBef>
              <a:spcAft>
                <a:spcPts val="0"/>
              </a:spcAft>
              <a:buSzPts val="1368"/>
              <a:buChar char="🞇"/>
              <a:defRPr/>
            </a:lvl8pPr>
            <a:lvl9pPr indent="-315468" lvl="8" marL="4114800" algn="l">
              <a:spcBef>
                <a:spcPts val="360"/>
              </a:spcBef>
              <a:spcAft>
                <a:spcPts val="0"/>
              </a:spcAft>
              <a:buSzPts val="1368"/>
              <a:buChar char="🞇"/>
              <a:defRPr/>
            </a:lvl9pPr>
          </a:lstStyle>
          <a:p/>
        </p:txBody>
      </p:sp>
      <p:sp>
        <p:nvSpPr>
          <p:cNvPr id="248" name="Google Shape;248;p39"/>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9" name="Google Shape;249;p39"/>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0" name="Google Shape;250;p39"/>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Τίτλος και Περιεχόμενο" type="obj">
  <p:cSld name="OBJECT">
    <p:spTree>
      <p:nvGrpSpPr>
        <p:cNvPr id="102" name="Shape 102"/>
        <p:cNvGrpSpPr/>
        <p:nvPr/>
      </p:nvGrpSpPr>
      <p:grpSpPr>
        <a:xfrm>
          <a:off x="0" y="0"/>
          <a:ext cx="0" cy="0"/>
          <a:chOff x="0" y="0"/>
          <a:chExt cx="0" cy="0"/>
        </a:xfrm>
      </p:grpSpPr>
      <p:sp>
        <p:nvSpPr>
          <p:cNvPr id="103" name="Google Shape;103;p30"/>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30"/>
          <p:cNvSpPr txBox="1"/>
          <p:nvPr>
            <p:ph idx="1" type="body"/>
          </p:nvPr>
        </p:nvSpPr>
        <p:spPr>
          <a:xfrm>
            <a:off x="1043492" y="2323652"/>
            <a:ext cx="6777317" cy="3508977"/>
          </a:xfrm>
          <a:prstGeom prst="rect">
            <a:avLst/>
          </a:prstGeom>
          <a:noFill/>
          <a:ln>
            <a:noFill/>
          </a:ln>
        </p:spPr>
        <p:txBody>
          <a:bodyPr anchorCtr="0" anchor="t" bIns="45700" lIns="91425" spcFirstLastPara="1" rIns="91425" wrap="square" tIns="45700">
            <a:normAutofit/>
          </a:bodyPr>
          <a:lstStyle>
            <a:lvl1pPr indent="-315468" lvl="0" marL="457200" algn="l">
              <a:spcBef>
                <a:spcPts val="360"/>
              </a:spcBef>
              <a:spcAft>
                <a:spcPts val="0"/>
              </a:spcAft>
              <a:buSzPts val="1368"/>
              <a:buChar char="🞇"/>
              <a:defRPr/>
            </a:lvl1pPr>
            <a:lvl2pPr indent="-315468" lvl="1" marL="914400" algn="l">
              <a:spcBef>
                <a:spcPts val="360"/>
              </a:spcBef>
              <a:spcAft>
                <a:spcPts val="0"/>
              </a:spcAft>
              <a:buSzPts val="1368"/>
              <a:buChar char="🞇"/>
              <a:defRPr/>
            </a:lvl2pPr>
            <a:lvl3pPr indent="-315468" lvl="2" marL="1371600" algn="l">
              <a:spcBef>
                <a:spcPts val="360"/>
              </a:spcBef>
              <a:spcAft>
                <a:spcPts val="0"/>
              </a:spcAft>
              <a:buSzPts val="1368"/>
              <a:buChar char="🞇"/>
              <a:defRPr/>
            </a:lvl3pPr>
            <a:lvl4pPr indent="-315468" lvl="3" marL="1828800" algn="l">
              <a:spcBef>
                <a:spcPts val="360"/>
              </a:spcBef>
              <a:spcAft>
                <a:spcPts val="0"/>
              </a:spcAft>
              <a:buSzPts val="1368"/>
              <a:buChar char="🞇"/>
              <a:defRPr/>
            </a:lvl4pPr>
            <a:lvl5pPr indent="-315468" lvl="4" marL="2286000" algn="l">
              <a:spcBef>
                <a:spcPts val="360"/>
              </a:spcBef>
              <a:spcAft>
                <a:spcPts val="0"/>
              </a:spcAft>
              <a:buSzPts val="1368"/>
              <a:buChar char="🞇"/>
              <a:defRPr/>
            </a:lvl5pPr>
            <a:lvl6pPr indent="-315468" lvl="5" marL="2743200" algn="l">
              <a:spcBef>
                <a:spcPts val="360"/>
              </a:spcBef>
              <a:spcAft>
                <a:spcPts val="0"/>
              </a:spcAft>
              <a:buSzPts val="1368"/>
              <a:buChar char="🞇"/>
              <a:defRPr/>
            </a:lvl6pPr>
            <a:lvl7pPr indent="-315468" lvl="6" marL="3200400" algn="l">
              <a:spcBef>
                <a:spcPts val="360"/>
              </a:spcBef>
              <a:spcAft>
                <a:spcPts val="0"/>
              </a:spcAft>
              <a:buSzPts val="1368"/>
              <a:buChar char="🞇"/>
              <a:defRPr/>
            </a:lvl7pPr>
            <a:lvl8pPr indent="-315468" lvl="7" marL="3657600" algn="l">
              <a:spcBef>
                <a:spcPts val="360"/>
              </a:spcBef>
              <a:spcAft>
                <a:spcPts val="0"/>
              </a:spcAft>
              <a:buSzPts val="1368"/>
              <a:buChar char="🞇"/>
              <a:defRPr/>
            </a:lvl8pPr>
            <a:lvl9pPr indent="-315468" lvl="8" marL="4114800" algn="l">
              <a:spcBef>
                <a:spcPts val="360"/>
              </a:spcBef>
              <a:spcAft>
                <a:spcPts val="0"/>
              </a:spcAft>
              <a:buSzPts val="1368"/>
              <a:buChar char="🞇"/>
              <a:defRPr/>
            </a:lvl9pPr>
          </a:lstStyle>
          <a:p/>
        </p:txBody>
      </p:sp>
      <p:sp>
        <p:nvSpPr>
          <p:cNvPr id="105" name="Google Shape;105;p30"/>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30"/>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30"/>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Μόνο τίτλος" type="titleOnly">
  <p:cSld name="TITLE_ONLY">
    <p:spTree>
      <p:nvGrpSpPr>
        <p:cNvPr id="108" name="Shape 108"/>
        <p:cNvGrpSpPr/>
        <p:nvPr/>
      </p:nvGrpSpPr>
      <p:grpSpPr>
        <a:xfrm>
          <a:off x="0" y="0"/>
          <a:ext cx="0" cy="0"/>
          <a:chOff x="0" y="0"/>
          <a:chExt cx="0" cy="0"/>
        </a:xfrm>
      </p:grpSpPr>
      <p:sp>
        <p:nvSpPr>
          <p:cNvPr id="109" name="Google Shape;109;p31"/>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31"/>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31"/>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31"/>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εφαλίδα ενότητας" type="secHead">
  <p:cSld name="SECTION_HEADER">
    <p:spTree>
      <p:nvGrpSpPr>
        <p:cNvPr id="113" name="Shape 113"/>
        <p:cNvGrpSpPr/>
        <p:nvPr/>
      </p:nvGrpSpPr>
      <p:grpSpPr>
        <a:xfrm>
          <a:off x="0" y="0"/>
          <a:ext cx="0" cy="0"/>
          <a:chOff x="0" y="0"/>
          <a:chExt cx="0" cy="0"/>
        </a:xfrm>
      </p:grpSpPr>
      <p:sp>
        <p:nvSpPr>
          <p:cNvPr id="114" name="Google Shape;114;p32"/>
          <p:cNvSpPr txBox="1"/>
          <p:nvPr>
            <p:ph type="title"/>
          </p:nvPr>
        </p:nvSpPr>
        <p:spPr>
          <a:xfrm>
            <a:off x="1258645" y="2900829"/>
            <a:ext cx="6637468" cy="136207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000"/>
              <a:buFont typeface="Century Gothic"/>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32"/>
          <p:cNvSpPr txBox="1"/>
          <p:nvPr>
            <p:ph idx="1" type="body"/>
          </p:nvPr>
        </p:nvSpPr>
        <p:spPr>
          <a:xfrm>
            <a:off x="1258645" y="4267200"/>
            <a:ext cx="6637467" cy="1520413"/>
          </a:xfrm>
          <a:prstGeom prst="rect">
            <a:avLst/>
          </a:prstGeom>
          <a:noFill/>
          <a:ln>
            <a:noFill/>
          </a:ln>
        </p:spPr>
        <p:txBody>
          <a:bodyPr anchorCtr="0" anchor="t" bIns="45700" lIns="91425" spcFirstLastPara="1" rIns="91425" wrap="square" tIns="45700">
            <a:normAutofit/>
          </a:bodyPr>
          <a:lstStyle>
            <a:lvl1pPr indent="-228600" lvl="0" marL="457200" algn="l">
              <a:spcBef>
                <a:spcPts val="400"/>
              </a:spcBef>
              <a:spcAft>
                <a:spcPts val="0"/>
              </a:spcAft>
              <a:buSzPts val="1520"/>
              <a:buNone/>
              <a:defRPr sz="2000">
                <a:solidFill>
                  <a:srgbClr val="888888"/>
                </a:solidFill>
              </a:defRPr>
            </a:lvl1pPr>
            <a:lvl2pPr indent="-228600" lvl="1" marL="914400" algn="l">
              <a:spcBef>
                <a:spcPts val="360"/>
              </a:spcBef>
              <a:spcAft>
                <a:spcPts val="0"/>
              </a:spcAft>
              <a:buSzPts val="1368"/>
              <a:buNone/>
              <a:defRPr sz="1800">
                <a:solidFill>
                  <a:srgbClr val="888888"/>
                </a:solidFill>
              </a:defRPr>
            </a:lvl2pPr>
            <a:lvl3pPr indent="-228600" lvl="2" marL="1371600" algn="l">
              <a:spcBef>
                <a:spcPts val="320"/>
              </a:spcBef>
              <a:spcAft>
                <a:spcPts val="0"/>
              </a:spcAft>
              <a:buSzPts val="1216"/>
              <a:buNone/>
              <a:defRPr sz="1600">
                <a:solidFill>
                  <a:srgbClr val="888888"/>
                </a:solidFill>
              </a:defRPr>
            </a:lvl3pPr>
            <a:lvl4pPr indent="-228600" lvl="3" marL="1828800" algn="l">
              <a:spcBef>
                <a:spcPts val="280"/>
              </a:spcBef>
              <a:spcAft>
                <a:spcPts val="0"/>
              </a:spcAft>
              <a:buSzPts val="1064"/>
              <a:buNone/>
              <a:defRPr sz="1400">
                <a:solidFill>
                  <a:srgbClr val="888888"/>
                </a:solidFill>
              </a:defRPr>
            </a:lvl4pPr>
            <a:lvl5pPr indent="-228600" lvl="4" marL="2286000" algn="l">
              <a:spcBef>
                <a:spcPts val="280"/>
              </a:spcBef>
              <a:spcAft>
                <a:spcPts val="0"/>
              </a:spcAft>
              <a:buSzPts val="1064"/>
              <a:buNone/>
              <a:defRPr sz="1400">
                <a:solidFill>
                  <a:srgbClr val="888888"/>
                </a:solidFill>
              </a:defRPr>
            </a:lvl5pPr>
            <a:lvl6pPr indent="-228600" lvl="5" marL="2743200" algn="l">
              <a:spcBef>
                <a:spcPts val="280"/>
              </a:spcBef>
              <a:spcAft>
                <a:spcPts val="0"/>
              </a:spcAft>
              <a:buSzPts val="1064"/>
              <a:buNone/>
              <a:defRPr sz="1400">
                <a:solidFill>
                  <a:srgbClr val="888888"/>
                </a:solidFill>
              </a:defRPr>
            </a:lvl6pPr>
            <a:lvl7pPr indent="-228600" lvl="6" marL="3200400" algn="l">
              <a:spcBef>
                <a:spcPts val="280"/>
              </a:spcBef>
              <a:spcAft>
                <a:spcPts val="0"/>
              </a:spcAft>
              <a:buSzPts val="1064"/>
              <a:buNone/>
              <a:defRPr sz="1400">
                <a:solidFill>
                  <a:srgbClr val="888888"/>
                </a:solidFill>
              </a:defRPr>
            </a:lvl7pPr>
            <a:lvl8pPr indent="-228600" lvl="7" marL="3657600" algn="l">
              <a:spcBef>
                <a:spcPts val="280"/>
              </a:spcBef>
              <a:spcAft>
                <a:spcPts val="0"/>
              </a:spcAft>
              <a:buSzPts val="1064"/>
              <a:buNone/>
              <a:defRPr sz="1400">
                <a:solidFill>
                  <a:srgbClr val="888888"/>
                </a:solidFill>
              </a:defRPr>
            </a:lvl8pPr>
            <a:lvl9pPr indent="-228600" lvl="8" marL="4114800" algn="l">
              <a:spcBef>
                <a:spcPts val="280"/>
              </a:spcBef>
              <a:spcAft>
                <a:spcPts val="0"/>
              </a:spcAft>
              <a:buSzPts val="1064"/>
              <a:buNone/>
              <a:defRPr sz="1400">
                <a:solidFill>
                  <a:srgbClr val="888888"/>
                </a:solidFill>
              </a:defRPr>
            </a:lvl9pPr>
          </a:lstStyle>
          <a:p/>
        </p:txBody>
      </p:sp>
      <p:sp>
        <p:nvSpPr>
          <p:cNvPr id="116" name="Google Shape;116;p32"/>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32"/>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32"/>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Δύο περιεχόμενα" type="twoObj">
  <p:cSld name="TWO_OBJECTS">
    <p:spTree>
      <p:nvGrpSpPr>
        <p:cNvPr id="119" name="Shape 119"/>
        <p:cNvGrpSpPr/>
        <p:nvPr/>
      </p:nvGrpSpPr>
      <p:grpSpPr>
        <a:xfrm>
          <a:off x="0" y="0"/>
          <a:ext cx="0" cy="0"/>
          <a:chOff x="0" y="0"/>
          <a:chExt cx="0" cy="0"/>
        </a:xfrm>
      </p:grpSpPr>
      <p:sp>
        <p:nvSpPr>
          <p:cNvPr id="120" name="Google Shape;120;p33"/>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33"/>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33"/>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33"/>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
        <p:nvSpPr>
          <p:cNvPr id="124" name="Google Shape;124;p33"/>
          <p:cNvSpPr txBox="1"/>
          <p:nvPr>
            <p:ph idx="1" type="body"/>
          </p:nvPr>
        </p:nvSpPr>
        <p:spPr>
          <a:xfrm>
            <a:off x="1042416" y="2313432"/>
            <a:ext cx="3419856" cy="3493008"/>
          </a:xfrm>
          <a:prstGeom prst="rect">
            <a:avLst/>
          </a:prstGeom>
          <a:noFill/>
          <a:ln>
            <a:noFill/>
          </a:ln>
        </p:spPr>
        <p:txBody>
          <a:bodyPr anchorCtr="0" anchor="t" bIns="45700" lIns="91425" spcFirstLastPara="1" rIns="91425" wrap="square" tIns="45700">
            <a:normAutofit/>
          </a:bodyPr>
          <a:lstStyle>
            <a:lvl1pPr indent="-315468" lvl="0" marL="457200" algn="l">
              <a:spcBef>
                <a:spcPts val="360"/>
              </a:spcBef>
              <a:spcAft>
                <a:spcPts val="0"/>
              </a:spcAft>
              <a:buSzPts val="1368"/>
              <a:buChar char="🞇"/>
              <a:defRPr/>
            </a:lvl1pPr>
            <a:lvl2pPr indent="-315468" lvl="1" marL="914400" algn="l">
              <a:spcBef>
                <a:spcPts val="360"/>
              </a:spcBef>
              <a:spcAft>
                <a:spcPts val="0"/>
              </a:spcAft>
              <a:buSzPts val="1368"/>
              <a:buChar char="🞇"/>
              <a:defRPr/>
            </a:lvl2pPr>
            <a:lvl3pPr indent="-315468" lvl="2" marL="1371600" algn="l">
              <a:spcBef>
                <a:spcPts val="360"/>
              </a:spcBef>
              <a:spcAft>
                <a:spcPts val="0"/>
              </a:spcAft>
              <a:buSzPts val="1368"/>
              <a:buChar char="🞇"/>
              <a:defRPr/>
            </a:lvl3pPr>
            <a:lvl4pPr indent="-315468" lvl="3" marL="1828800" algn="l">
              <a:spcBef>
                <a:spcPts val="360"/>
              </a:spcBef>
              <a:spcAft>
                <a:spcPts val="0"/>
              </a:spcAft>
              <a:buSzPts val="1368"/>
              <a:buChar char="🞇"/>
              <a:defRPr/>
            </a:lvl4pPr>
            <a:lvl5pPr indent="-315468" lvl="4" marL="2286000" algn="l">
              <a:spcBef>
                <a:spcPts val="360"/>
              </a:spcBef>
              <a:spcAft>
                <a:spcPts val="0"/>
              </a:spcAft>
              <a:buSzPts val="1368"/>
              <a:buChar char="🞇"/>
              <a:defRPr/>
            </a:lvl5pPr>
            <a:lvl6pPr indent="-315468" lvl="5" marL="2743200" algn="l">
              <a:spcBef>
                <a:spcPts val="360"/>
              </a:spcBef>
              <a:spcAft>
                <a:spcPts val="0"/>
              </a:spcAft>
              <a:buSzPts val="1368"/>
              <a:buChar char="🞇"/>
              <a:defRPr/>
            </a:lvl6pPr>
            <a:lvl7pPr indent="-315468" lvl="6" marL="3200400" algn="l">
              <a:spcBef>
                <a:spcPts val="360"/>
              </a:spcBef>
              <a:spcAft>
                <a:spcPts val="0"/>
              </a:spcAft>
              <a:buSzPts val="1368"/>
              <a:buChar char="🞇"/>
              <a:defRPr/>
            </a:lvl7pPr>
            <a:lvl8pPr indent="-315468" lvl="7" marL="3657600" algn="l">
              <a:spcBef>
                <a:spcPts val="360"/>
              </a:spcBef>
              <a:spcAft>
                <a:spcPts val="0"/>
              </a:spcAft>
              <a:buSzPts val="1368"/>
              <a:buChar char="🞇"/>
              <a:defRPr/>
            </a:lvl8pPr>
            <a:lvl9pPr indent="-315468" lvl="8" marL="4114800" algn="l">
              <a:spcBef>
                <a:spcPts val="360"/>
              </a:spcBef>
              <a:spcAft>
                <a:spcPts val="0"/>
              </a:spcAft>
              <a:buSzPts val="1368"/>
              <a:buChar char="🞇"/>
              <a:defRPr/>
            </a:lvl9pPr>
          </a:lstStyle>
          <a:p/>
        </p:txBody>
      </p:sp>
      <p:sp>
        <p:nvSpPr>
          <p:cNvPr id="125" name="Google Shape;125;p33"/>
          <p:cNvSpPr txBox="1"/>
          <p:nvPr>
            <p:ph idx="2" type="body"/>
          </p:nvPr>
        </p:nvSpPr>
        <p:spPr>
          <a:xfrm>
            <a:off x="4645152" y="2313431"/>
            <a:ext cx="3419856" cy="3493008"/>
          </a:xfrm>
          <a:prstGeom prst="rect">
            <a:avLst/>
          </a:prstGeom>
          <a:noFill/>
          <a:ln>
            <a:noFill/>
          </a:ln>
        </p:spPr>
        <p:txBody>
          <a:bodyPr anchorCtr="0" anchor="t" bIns="45700" lIns="91425" spcFirstLastPara="1" rIns="91425" wrap="square" tIns="45700">
            <a:normAutofit/>
          </a:bodyPr>
          <a:lstStyle>
            <a:lvl1pPr indent="-315468" lvl="0" marL="457200" algn="l">
              <a:spcBef>
                <a:spcPts val="360"/>
              </a:spcBef>
              <a:spcAft>
                <a:spcPts val="0"/>
              </a:spcAft>
              <a:buSzPts val="1368"/>
              <a:buChar char="🞇"/>
              <a:defRPr/>
            </a:lvl1pPr>
            <a:lvl2pPr indent="-315468" lvl="1" marL="914400" algn="l">
              <a:spcBef>
                <a:spcPts val="360"/>
              </a:spcBef>
              <a:spcAft>
                <a:spcPts val="0"/>
              </a:spcAft>
              <a:buSzPts val="1368"/>
              <a:buChar char="🞇"/>
              <a:defRPr/>
            </a:lvl2pPr>
            <a:lvl3pPr indent="-315468" lvl="2" marL="1371600" algn="l">
              <a:spcBef>
                <a:spcPts val="360"/>
              </a:spcBef>
              <a:spcAft>
                <a:spcPts val="0"/>
              </a:spcAft>
              <a:buSzPts val="1368"/>
              <a:buChar char="🞇"/>
              <a:defRPr/>
            </a:lvl3pPr>
            <a:lvl4pPr indent="-315468" lvl="3" marL="1828800" algn="l">
              <a:spcBef>
                <a:spcPts val="360"/>
              </a:spcBef>
              <a:spcAft>
                <a:spcPts val="0"/>
              </a:spcAft>
              <a:buSzPts val="1368"/>
              <a:buChar char="🞇"/>
              <a:defRPr/>
            </a:lvl4pPr>
            <a:lvl5pPr indent="-315468" lvl="4" marL="2286000" algn="l">
              <a:spcBef>
                <a:spcPts val="360"/>
              </a:spcBef>
              <a:spcAft>
                <a:spcPts val="0"/>
              </a:spcAft>
              <a:buSzPts val="1368"/>
              <a:buChar char="🞇"/>
              <a:defRPr/>
            </a:lvl5pPr>
            <a:lvl6pPr indent="-315468" lvl="5" marL="2743200" algn="l">
              <a:spcBef>
                <a:spcPts val="360"/>
              </a:spcBef>
              <a:spcAft>
                <a:spcPts val="0"/>
              </a:spcAft>
              <a:buSzPts val="1368"/>
              <a:buChar char="🞇"/>
              <a:defRPr/>
            </a:lvl6pPr>
            <a:lvl7pPr indent="-315468" lvl="6" marL="3200400" algn="l">
              <a:spcBef>
                <a:spcPts val="360"/>
              </a:spcBef>
              <a:spcAft>
                <a:spcPts val="0"/>
              </a:spcAft>
              <a:buSzPts val="1368"/>
              <a:buChar char="🞇"/>
              <a:defRPr/>
            </a:lvl7pPr>
            <a:lvl8pPr indent="-315468" lvl="7" marL="3657600" algn="l">
              <a:spcBef>
                <a:spcPts val="360"/>
              </a:spcBef>
              <a:spcAft>
                <a:spcPts val="0"/>
              </a:spcAft>
              <a:buSzPts val="1368"/>
              <a:buChar char="🞇"/>
              <a:defRPr/>
            </a:lvl8pPr>
            <a:lvl9pPr indent="-315468" lvl="8" marL="4114800" algn="l">
              <a:spcBef>
                <a:spcPts val="360"/>
              </a:spcBef>
              <a:spcAft>
                <a:spcPts val="0"/>
              </a:spcAft>
              <a:buSzPts val="1368"/>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Σύγκριση" type="twoTxTwoObj">
  <p:cSld name="TWO_OBJECTS_WITH_TEXT">
    <p:spTree>
      <p:nvGrpSpPr>
        <p:cNvPr id="126" name="Shape 126"/>
        <p:cNvGrpSpPr/>
        <p:nvPr/>
      </p:nvGrpSpPr>
      <p:grpSpPr>
        <a:xfrm>
          <a:off x="0" y="0"/>
          <a:ext cx="0" cy="0"/>
          <a:chOff x="0" y="0"/>
          <a:chExt cx="0" cy="0"/>
        </a:xfrm>
      </p:grpSpPr>
      <p:sp>
        <p:nvSpPr>
          <p:cNvPr id="127" name="Google Shape;127;p34"/>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0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34"/>
          <p:cNvSpPr txBox="1"/>
          <p:nvPr>
            <p:ph idx="1" type="body"/>
          </p:nvPr>
        </p:nvSpPr>
        <p:spPr>
          <a:xfrm>
            <a:off x="1412111" y="2316009"/>
            <a:ext cx="305714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SzPts val="1824"/>
              <a:buNone/>
              <a:defRPr b="1" sz="2400">
                <a:solidFill>
                  <a:schemeClr val="accent1"/>
                </a:solidFill>
              </a:defRPr>
            </a:lvl1pPr>
            <a:lvl2pPr indent="-228600" lvl="1" marL="914400" algn="l">
              <a:spcBef>
                <a:spcPts val="400"/>
              </a:spcBef>
              <a:spcAft>
                <a:spcPts val="0"/>
              </a:spcAft>
              <a:buSzPts val="1520"/>
              <a:buNone/>
              <a:defRPr b="1" sz="2000"/>
            </a:lvl2pPr>
            <a:lvl3pPr indent="-228600" lvl="2" marL="1371600" algn="l">
              <a:spcBef>
                <a:spcPts val="360"/>
              </a:spcBef>
              <a:spcAft>
                <a:spcPts val="0"/>
              </a:spcAft>
              <a:buSzPts val="1368"/>
              <a:buNone/>
              <a:defRPr b="1" sz="1800"/>
            </a:lvl3pPr>
            <a:lvl4pPr indent="-228600" lvl="3" marL="1828800" algn="l">
              <a:spcBef>
                <a:spcPts val="320"/>
              </a:spcBef>
              <a:spcAft>
                <a:spcPts val="0"/>
              </a:spcAft>
              <a:buSzPts val="1216"/>
              <a:buNone/>
              <a:defRPr b="1" sz="1600"/>
            </a:lvl4pPr>
            <a:lvl5pPr indent="-228600" lvl="4" marL="2286000" algn="l">
              <a:spcBef>
                <a:spcPts val="320"/>
              </a:spcBef>
              <a:spcAft>
                <a:spcPts val="0"/>
              </a:spcAft>
              <a:buSzPts val="1216"/>
              <a:buNone/>
              <a:defRPr b="1" sz="1600"/>
            </a:lvl5pPr>
            <a:lvl6pPr indent="-228600" lvl="5" marL="2743200" algn="l">
              <a:spcBef>
                <a:spcPts val="320"/>
              </a:spcBef>
              <a:spcAft>
                <a:spcPts val="0"/>
              </a:spcAft>
              <a:buSzPts val="1216"/>
              <a:buNone/>
              <a:defRPr b="1" sz="1600"/>
            </a:lvl6pPr>
            <a:lvl7pPr indent="-228600" lvl="6" marL="3200400" algn="l">
              <a:spcBef>
                <a:spcPts val="320"/>
              </a:spcBef>
              <a:spcAft>
                <a:spcPts val="0"/>
              </a:spcAft>
              <a:buSzPts val="1216"/>
              <a:buNone/>
              <a:defRPr b="1" sz="1600"/>
            </a:lvl7pPr>
            <a:lvl8pPr indent="-228600" lvl="7" marL="3657600" algn="l">
              <a:spcBef>
                <a:spcPts val="320"/>
              </a:spcBef>
              <a:spcAft>
                <a:spcPts val="0"/>
              </a:spcAft>
              <a:buSzPts val="1216"/>
              <a:buNone/>
              <a:defRPr b="1" sz="1600"/>
            </a:lvl8pPr>
            <a:lvl9pPr indent="-228600" lvl="8" marL="4114800" algn="l">
              <a:spcBef>
                <a:spcPts val="320"/>
              </a:spcBef>
              <a:spcAft>
                <a:spcPts val="0"/>
              </a:spcAft>
              <a:buSzPts val="1216"/>
              <a:buNone/>
              <a:defRPr b="1" sz="1600"/>
            </a:lvl9pPr>
          </a:lstStyle>
          <a:p/>
        </p:txBody>
      </p:sp>
      <p:sp>
        <p:nvSpPr>
          <p:cNvPr id="129" name="Google Shape;129;p34"/>
          <p:cNvSpPr txBox="1"/>
          <p:nvPr>
            <p:ph idx="2" type="body"/>
          </p:nvPr>
        </p:nvSpPr>
        <p:spPr>
          <a:xfrm>
            <a:off x="1041721" y="2974694"/>
            <a:ext cx="3419856" cy="2835797"/>
          </a:xfrm>
          <a:prstGeom prst="rect">
            <a:avLst/>
          </a:prstGeom>
          <a:noFill/>
          <a:ln>
            <a:noFill/>
          </a:ln>
        </p:spPr>
        <p:txBody>
          <a:bodyPr anchorCtr="0" anchor="t" bIns="45700" lIns="91425" spcFirstLastPara="1" rIns="91425" wrap="square" tIns="45700">
            <a:normAutofit/>
          </a:bodyPr>
          <a:lstStyle>
            <a:lvl1pPr indent="-344424" lvl="0" marL="457200" algn="l">
              <a:spcBef>
                <a:spcPts val="480"/>
              </a:spcBef>
              <a:spcAft>
                <a:spcPts val="0"/>
              </a:spcAft>
              <a:buSzPts val="1824"/>
              <a:buChar char="🞇"/>
              <a:defRPr sz="2400"/>
            </a:lvl1pPr>
            <a:lvl2pPr indent="-325120" lvl="1" marL="914400" algn="l">
              <a:spcBef>
                <a:spcPts val="400"/>
              </a:spcBef>
              <a:spcAft>
                <a:spcPts val="0"/>
              </a:spcAft>
              <a:buSzPts val="1520"/>
              <a:buChar char="🞇"/>
              <a:defRPr sz="2000"/>
            </a:lvl2pPr>
            <a:lvl3pPr indent="-315468" lvl="2" marL="1371600" algn="l">
              <a:spcBef>
                <a:spcPts val="360"/>
              </a:spcBef>
              <a:spcAft>
                <a:spcPts val="0"/>
              </a:spcAft>
              <a:buSzPts val="1368"/>
              <a:buChar char="🞇"/>
              <a:defRPr sz="1800"/>
            </a:lvl3pPr>
            <a:lvl4pPr indent="-305816" lvl="3" marL="1828800" algn="l">
              <a:spcBef>
                <a:spcPts val="320"/>
              </a:spcBef>
              <a:spcAft>
                <a:spcPts val="0"/>
              </a:spcAft>
              <a:buSzPts val="1216"/>
              <a:buChar char="🞇"/>
              <a:defRPr sz="1600"/>
            </a:lvl4pPr>
            <a:lvl5pPr indent="-305816" lvl="4" marL="2286000" algn="l">
              <a:spcBef>
                <a:spcPts val="320"/>
              </a:spcBef>
              <a:spcAft>
                <a:spcPts val="0"/>
              </a:spcAft>
              <a:buSzPts val="1216"/>
              <a:buChar char="🞇"/>
              <a:defRPr sz="1600"/>
            </a:lvl5pPr>
            <a:lvl6pPr indent="-305816" lvl="5" marL="2743200" algn="l">
              <a:spcBef>
                <a:spcPts val="320"/>
              </a:spcBef>
              <a:spcAft>
                <a:spcPts val="0"/>
              </a:spcAft>
              <a:buSzPts val="1216"/>
              <a:buChar char="🞇"/>
              <a:defRPr sz="1600"/>
            </a:lvl6pPr>
            <a:lvl7pPr indent="-305816" lvl="6" marL="3200400" algn="l">
              <a:spcBef>
                <a:spcPts val="320"/>
              </a:spcBef>
              <a:spcAft>
                <a:spcPts val="0"/>
              </a:spcAft>
              <a:buSzPts val="1216"/>
              <a:buChar char="🞇"/>
              <a:defRPr sz="1600"/>
            </a:lvl7pPr>
            <a:lvl8pPr indent="-305816" lvl="7" marL="3657600" algn="l">
              <a:spcBef>
                <a:spcPts val="320"/>
              </a:spcBef>
              <a:spcAft>
                <a:spcPts val="0"/>
              </a:spcAft>
              <a:buSzPts val="1216"/>
              <a:buChar char="🞇"/>
              <a:defRPr sz="1600"/>
            </a:lvl8pPr>
            <a:lvl9pPr indent="-305816" lvl="8" marL="4114800" algn="l">
              <a:spcBef>
                <a:spcPts val="320"/>
              </a:spcBef>
              <a:spcAft>
                <a:spcPts val="0"/>
              </a:spcAft>
              <a:buSzPts val="1216"/>
              <a:buChar char="🞇"/>
              <a:defRPr sz="1600"/>
            </a:lvl9pPr>
          </a:lstStyle>
          <a:p/>
        </p:txBody>
      </p:sp>
      <p:sp>
        <p:nvSpPr>
          <p:cNvPr id="130" name="Google Shape;130;p34"/>
          <p:cNvSpPr txBox="1"/>
          <p:nvPr>
            <p:ph idx="3" type="body"/>
          </p:nvPr>
        </p:nvSpPr>
        <p:spPr>
          <a:xfrm>
            <a:off x="5011837" y="2316010"/>
            <a:ext cx="3055717"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SzPts val="1824"/>
              <a:buNone/>
              <a:defRPr b="1" sz="2400">
                <a:solidFill>
                  <a:schemeClr val="accent1"/>
                </a:solidFill>
              </a:defRPr>
            </a:lvl1pPr>
            <a:lvl2pPr indent="-228600" lvl="1" marL="914400" algn="l">
              <a:spcBef>
                <a:spcPts val="400"/>
              </a:spcBef>
              <a:spcAft>
                <a:spcPts val="0"/>
              </a:spcAft>
              <a:buSzPts val="1520"/>
              <a:buNone/>
              <a:defRPr b="1" sz="2000"/>
            </a:lvl2pPr>
            <a:lvl3pPr indent="-228600" lvl="2" marL="1371600" algn="l">
              <a:spcBef>
                <a:spcPts val="360"/>
              </a:spcBef>
              <a:spcAft>
                <a:spcPts val="0"/>
              </a:spcAft>
              <a:buSzPts val="1368"/>
              <a:buNone/>
              <a:defRPr b="1" sz="1800"/>
            </a:lvl3pPr>
            <a:lvl4pPr indent="-228600" lvl="3" marL="1828800" algn="l">
              <a:spcBef>
                <a:spcPts val="320"/>
              </a:spcBef>
              <a:spcAft>
                <a:spcPts val="0"/>
              </a:spcAft>
              <a:buSzPts val="1216"/>
              <a:buNone/>
              <a:defRPr b="1" sz="1600"/>
            </a:lvl4pPr>
            <a:lvl5pPr indent="-228600" lvl="4" marL="2286000" algn="l">
              <a:spcBef>
                <a:spcPts val="320"/>
              </a:spcBef>
              <a:spcAft>
                <a:spcPts val="0"/>
              </a:spcAft>
              <a:buSzPts val="1216"/>
              <a:buNone/>
              <a:defRPr b="1" sz="1600"/>
            </a:lvl5pPr>
            <a:lvl6pPr indent="-228600" lvl="5" marL="2743200" algn="l">
              <a:spcBef>
                <a:spcPts val="320"/>
              </a:spcBef>
              <a:spcAft>
                <a:spcPts val="0"/>
              </a:spcAft>
              <a:buSzPts val="1216"/>
              <a:buNone/>
              <a:defRPr b="1" sz="1600"/>
            </a:lvl6pPr>
            <a:lvl7pPr indent="-228600" lvl="6" marL="3200400" algn="l">
              <a:spcBef>
                <a:spcPts val="320"/>
              </a:spcBef>
              <a:spcAft>
                <a:spcPts val="0"/>
              </a:spcAft>
              <a:buSzPts val="1216"/>
              <a:buNone/>
              <a:defRPr b="1" sz="1600"/>
            </a:lvl7pPr>
            <a:lvl8pPr indent="-228600" lvl="7" marL="3657600" algn="l">
              <a:spcBef>
                <a:spcPts val="320"/>
              </a:spcBef>
              <a:spcAft>
                <a:spcPts val="0"/>
              </a:spcAft>
              <a:buSzPts val="1216"/>
              <a:buNone/>
              <a:defRPr b="1" sz="1600"/>
            </a:lvl8pPr>
            <a:lvl9pPr indent="-228600" lvl="8" marL="4114800" algn="l">
              <a:spcBef>
                <a:spcPts val="320"/>
              </a:spcBef>
              <a:spcAft>
                <a:spcPts val="0"/>
              </a:spcAft>
              <a:buSzPts val="1216"/>
              <a:buNone/>
              <a:defRPr b="1" sz="1600"/>
            </a:lvl9pPr>
          </a:lstStyle>
          <a:p/>
        </p:txBody>
      </p:sp>
      <p:sp>
        <p:nvSpPr>
          <p:cNvPr id="131" name="Google Shape;131;p34"/>
          <p:cNvSpPr txBox="1"/>
          <p:nvPr>
            <p:ph idx="4" type="body"/>
          </p:nvPr>
        </p:nvSpPr>
        <p:spPr>
          <a:xfrm>
            <a:off x="4645152" y="2974694"/>
            <a:ext cx="3419856" cy="2835797"/>
          </a:xfrm>
          <a:prstGeom prst="rect">
            <a:avLst/>
          </a:prstGeom>
          <a:noFill/>
          <a:ln>
            <a:noFill/>
          </a:ln>
        </p:spPr>
        <p:txBody>
          <a:bodyPr anchorCtr="0" anchor="t" bIns="45700" lIns="91425" spcFirstLastPara="1" rIns="91425" wrap="square" tIns="45700">
            <a:normAutofit/>
          </a:bodyPr>
          <a:lstStyle>
            <a:lvl1pPr indent="-344424" lvl="0" marL="457200" algn="l">
              <a:spcBef>
                <a:spcPts val="480"/>
              </a:spcBef>
              <a:spcAft>
                <a:spcPts val="0"/>
              </a:spcAft>
              <a:buSzPts val="1824"/>
              <a:buChar char="🞇"/>
              <a:defRPr sz="2400"/>
            </a:lvl1pPr>
            <a:lvl2pPr indent="-325120" lvl="1" marL="914400" algn="l">
              <a:spcBef>
                <a:spcPts val="400"/>
              </a:spcBef>
              <a:spcAft>
                <a:spcPts val="0"/>
              </a:spcAft>
              <a:buSzPts val="1520"/>
              <a:buChar char="🞇"/>
              <a:defRPr sz="2000"/>
            </a:lvl2pPr>
            <a:lvl3pPr indent="-315468" lvl="2" marL="1371600" algn="l">
              <a:spcBef>
                <a:spcPts val="360"/>
              </a:spcBef>
              <a:spcAft>
                <a:spcPts val="0"/>
              </a:spcAft>
              <a:buSzPts val="1368"/>
              <a:buChar char="🞇"/>
              <a:defRPr sz="1800"/>
            </a:lvl3pPr>
            <a:lvl4pPr indent="-305816" lvl="3" marL="1828800" algn="l">
              <a:spcBef>
                <a:spcPts val="320"/>
              </a:spcBef>
              <a:spcAft>
                <a:spcPts val="0"/>
              </a:spcAft>
              <a:buSzPts val="1216"/>
              <a:buChar char="🞇"/>
              <a:defRPr sz="1600"/>
            </a:lvl4pPr>
            <a:lvl5pPr indent="-305816" lvl="4" marL="2286000" algn="l">
              <a:spcBef>
                <a:spcPts val="320"/>
              </a:spcBef>
              <a:spcAft>
                <a:spcPts val="0"/>
              </a:spcAft>
              <a:buSzPts val="1216"/>
              <a:buChar char="🞇"/>
              <a:defRPr sz="1600"/>
            </a:lvl5pPr>
            <a:lvl6pPr indent="-305816" lvl="5" marL="2743200" algn="l">
              <a:spcBef>
                <a:spcPts val="320"/>
              </a:spcBef>
              <a:spcAft>
                <a:spcPts val="0"/>
              </a:spcAft>
              <a:buSzPts val="1216"/>
              <a:buChar char="🞇"/>
              <a:defRPr sz="1600"/>
            </a:lvl6pPr>
            <a:lvl7pPr indent="-305816" lvl="6" marL="3200400" algn="l">
              <a:spcBef>
                <a:spcPts val="320"/>
              </a:spcBef>
              <a:spcAft>
                <a:spcPts val="0"/>
              </a:spcAft>
              <a:buSzPts val="1216"/>
              <a:buChar char="🞇"/>
              <a:defRPr sz="1600"/>
            </a:lvl7pPr>
            <a:lvl8pPr indent="-305816" lvl="7" marL="3657600" algn="l">
              <a:spcBef>
                <a:spcPts val="320"/>
              </a:spcBef>
              <a:spcAft>
                <a:spcPts val="0"/>
              </a:spcAft>
              <a:buSzPts val="1216"/>
              <a:buChar char="🞇"/>
              <a:defRPr sz="1600"/>
            </a:lvl8pPr>
            <a:lvl9pPr indent="-305816" lvl="8" marL="4114800" algn="l">
              <a:spcBef>
                <a:spcPts val="320"/>
              </a:spcBef>
              <a:spcAft>
                <a:spcPts val="0"/>
              </a:spcAft>
              <a:buSzPts val="1216"/>
              <a:buChar char="🞇"/>
              <a:defRPr sz="1600"/>
            </a:lvl9pPr>
          </a:lstStyle>
          <a:p/>
        </p:txBody>
      </p:sp>
      <p:sp>
        <p:nvSpPr>
          <p:cNvPr id="132" name="Google Shape;132;p34"/>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34"/>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34"/>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ενή" type="blank">
  <p:cSld name="BLANK">
    <p:spTree>
      <p:nvGrpSpPr>
        <p:cNvPr id="135" name="Shape 135"/>
        <p:cNvGrpSpPr/>
        <p:nvPr/>
      </p:nvGrpSpPr>
      <p:grpSpPr>
        <a:xfrm>
          <a:off x="0" y="0"/>
          <a:ext cx="0" cy="0"/>
          <a:chOff x="0" y="0"/>
          <a:chExt cx="0" cy="0"/>
        </a:xfrm>
      </p:grpSpPr>
      <p:sp>
        <p:nvSpPr>
          <p:cNvPr id="136" name="Google Shape;136;p35"/>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35"/>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35"/>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Περιεχόμενο με λεζάντα" showMasterSp="0" type="objTx">
  <p:cSld name="OBJECT_WITH_CAPTION_TEXT">
    <p:spTree>
      <p:nvGrpSpPr>
        <p:cNvPr id="139" name="Shape 139"/>
        <p:cNvGrpSpPr/>
        <p:nvPr/>
      </p:nvGrpSpPr>
      <p:grpSpPr>
        <a:xfrm>
          <a:off x="0" y="0"/>
          <a:ext cx="0" cy="0"/>
          <a:chOff x="0" y="0"/>
          <a:chExt cx="0" cy="0"/>
        </a:xfrm>
      </p:grpSpPr>
      <p:grpSp>
        <p:nvGrpSpPr>
          <p:cNvPr id="140" name="Google Shape;140;p36"/>
          <p:cNvGrpSpPr/>
          <p:nvPr/>
        </p:nvGrpSpPr>
        <p:grpSpPr>
          <a:xfrm>
            <a:off x="-644959" y="0"/>
            <a:ext cx="10458653" cy="7117071"/>
            <a:chOff x="-644959" y="0"/>
            <a:chExt cx="10458653" cy="7117071"/>
          </a:xfrm>
        </p:grpSpPr>
        <p:grpSp>
          <p:nvGrpSpPr>
            <p:cNvPr id="141" name="Google Shape;141;p36"/>
            <p:cNvGrpSpPr/>
            <p:nvPr/>
          </p:nvGrpSpPr>
          <p:grpSpPr>
            <a:xfrm>
              <a:off x="0" y="0"/>
              <a:ext cx="9144000" cy="6858000"/>
              <a:chOff x="0" y="0"/>
              <a:chExt cx="9144000" cy="6858000"/>
            </a:xfrm>
          </p:grpSpPr>
          <p:grpSp>
            <p:nvGrpSpPr>
              <p:cNvPr id="142" name="Google Shape;142;p36"/>
              <p:cNvGrpSpPr/>
              <p:nvPr/>
            </p:nvGrpSpPr>
            <p:grpSpPr>
              <a:xfrm>
                <a:off x="0" y="0"/>
                <a:ext cx="2514600" cy="6858000"/>
                <a:chOff x="0" y="0"/>
                <a:chExt cx="2514600" cy="6858000"/>
              </a:xfrm>
            </p:grpSpPr>
            <p:sp>
              <p:nvSpPr>
                <p:cNvPr id="143" name="Google Shape;143;p36"/>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44" name="Google Shape;144;p36"/>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45" name="Google Shape;145;p36"/>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146" name="Google Shape;146;p36"/>
              <p:cNvGrpSpPr/>
              <p:nvPr/>
            </p:nvGrpSpPr>
            <p:grpSpPr>
              <a:xfrm>
                <a:off x="422910" y="0"/>
                <a:ext cx="2514600" cy="6858000"/>
                <a:chOff x="0" y="0"/>
                <a:chExt cx="2514600" cy="6858000"/>
              </a:xfrm>
            </p:grpSpPr>
            <p:sp>
              <p:nvSpPr>
                <p:cNvPr id="147" name="Google Shape;147;p36"/>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48" name="Google Shape;148;p36"/>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49" name="Google Shape;149;p36"/>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150" name="Google Shape;150;p36"/>
              <p:cNvGrpSpPr/>
              <p:nvPr/>
            </p:nvGrpSpPr>
            <p:grpSpPr>
              <a:xfrm rot="10800000">
                <a:off x="6629400" y="0"/>
                <a:ext cx="2514600" cy="6858000"/>
                <a:chOff x="0" y="0"/>
                <a:chExt cx="2514600" cy="6858000"/>
              </a:xfrm>
            </p:grpSpPr>
            <p:sp>
              <p:nvSpPr>
                <p:cNvPr id="151" name="Google Shape;151;p36"/>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52" name="Google Shape;152;p36"/>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53" name="Google Shape;153;p36"/>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154" name="Google Shape;154;p36"/>
              <p:cNvSpPr/>
              <p:nvPr/>
            </p:nvSpPr>
            <p:spPr>
              <a:xfrm>
                <a:off x="3810000" y="0"/>
                <a:ext cx="28194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55" name="Google Shape;155;p36"/>
              <p:cNvSpPr/>
              <p:nvPr/>
            </p:nvSpPr>
            <p:spPr>
              <a:xfrm>
                <a:off x="289560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56" name="Google Shape;156;p36"/>
              <p:cNvSpPr/>
              <p:nvPr/>
            </p:nvSpPr>
            <p:spPr>
              <a:xfrm>
                <a:off x="31242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157" name="Google Shape;157;p36"/>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158" name="Google Shape;158;p36"/>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159" name="Google Shape;159;p36"/>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160" name="Google Shape;160;p36"/>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161" name="Google Shape;161;p36"/>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162" name="Google Shape;162;p36"/>
            <p:cNvSpPr/>
            <p:nvPr/>
          </p:nvSpPr>
          <p:spPr>
            <a:xfrm rot="1800000">
              <a:off x="2996165" y="2859252"/>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3" name="Google Shape;163;p36"/>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4" name="Google Shape;164;p36"/>
            <p:cNvSpPr/>
            <p:nvPr/>
          </p:nvSpPr>
          <p:spPr>
            <a:xfrm rot="1800000">
              <a:off x="3729591" y="1592427"/>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5" name="Google Shape;165;p36"/>
            <p:cNvSpPr/>
            <p:nvPr/>
          </p:nvSpPr>
          <p:spPr>
            <a:xfrm rot="1800000">
              <a:off x="2977115" y="325603"/>
              <a:ext cx="1601400" cy="1388236"/>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6" name="Google Shape;166;p36"/>
            <p:cNvSpPr/>
            <p:nvPr/>
          </p:nvSpPr>
          <p:spPr>
            <a:xfrm rot="1800000">
              <a:off x="4463014" y="5383378"/>
              <a:ext cx="1601400" cy="1388236"/>
            </a:xfrm>
            <a:prstGeom prst="hexagon">
              <a:avLst>
                <a:gd fmla="val 28544" name="adj"/>
                <a:gd fmla="val 115470" name="vf"/>
              </a:avLst>
            </a:prstGeom>
            <a:solidFill>
              <a:schemeClr val="lt1">
                <a:alpha val="5882"/>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7" name="Google Shape;167;p36"/>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8" name="Google Shape;168;p36"/>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69" name="Google Shape;169;p36"/>
            <p:cNvSpPr/>
            <p:nvPr/>
          </p:nvSpPr>
          <p:spPr>
            <a:xfrm rot="1800000">
              <a:off x="52941" y="284972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0" name="Google Shape;170;p36"/>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1" name="Google Shape;171;p36"/>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2" name="Google Shape;172;p36"/>
            <p:cNvSpPr/>
            <p:nvPr/>
          </p:nvSpPr>
          <p:spPr>
            <a:xfrm rot="1800000">
              <a:off x="1529316" y="2859252"/>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3" name="Google Shape;173;p36"/>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4" name="Google Shape;174;p36"/>
            <p:cNvSpPr/>
            <p:nvPr/>
          </p:nvSpPr>
          <p:spPr>
            <a:xfrm rot="1800000">
              <a:off x="6806166" y="4145128"/>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5" name="Google Shape;175;p36"/>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6" name="Google Shape;176;p36"/>
            <p:cNvSpPr/>
            <p:nvPr/>
          </p:nvSpPr>
          <p:spPr>
            <a:xfrm rot="1800000">
              <a:off x="7549117" y="286877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7" name="Google Shape;177;p36"/>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78" name="Google Shape;178;p36"/>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179" name="Google Shape;179;p36"/>
          <p:cNvSpPr/>
          <p:nvPr/>
        </p:nvSpPr>
        <p:spPr>
          <a:xfrm>
            <a:off x="4561242" y="-21511"/>
            <a:ext cx="3679116" cy="6271840"/>
          </a:xfrm>
          <a:prstGeom prst="rect">
            <a:avLst/>
          </a:prstGeom>
          <a:solidFill>
            <a:srgbClr val="F5F5F5"/>
          </a:solidFill>
          <a:ln cap="flat" cmpd="sng" w="15875">
            <a:solidFill>
              <a:srgbClr val="74A5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80" name="Google Shape;180;p36"/>
          <p:cNvSpPr/>
          <p:nvPr/>
        </p:nvSpPr>
        <p:spPr>
          <a:xfrm>
            <a:off x="4649096" y="-21510"/>
            <a:ext cx="3505200" cy="6239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81" name="Google Shape;181;p36"/>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2" name="Google Shape;182;p36"/>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
        <p:nvSpPr>
          <p:cNvPr id="183" name="Google Shape;183;p36"/>
          <p:cNvSpPr/>
          <p:nvPr/>
        </p:nvSpPr>
        <p:spPr>
          <a:xfrm>
            <a:off x="905571" y="601883"/>
            <a:ext cx="3562257" cy="5648445"/>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84" name="Google Shape;184;p36"/>
          <p:cNvSpPr txBox="1"/>
          <p:nvPr>
            <p:ph idx="1" type="body"/>
          </p:nvPr>
        </p:nvSpPr>
        <p:spPr>
          <a:xfrm>
            <a:off x="1145894" y="856527"/>
            <a:ext cx="3090440" cy="5150734"/>
          </a:xfrm>
          <a:prstGeom prst="rect">
            <a:avLst/>
          </a:prstGeom>
          <a:noFill/>
          <a:ln>
            <a:noFill/>
          </a:ln>
        </p:spPr>
        <p:txBody>
          <a:bodyPr anchorCtr="0" anchor="t" bIns="45700" lIns="91425" spcFirstLastPara="1" rIns="91425" wrap="square" tIns="45700">
            <a:normAutofit/>
          </a:bodyPr>
          <a:lstStyle>
            <a:lvl1pPr indent="-344424" lvl="0" marL="457200" algn="l">
              <a:spcBef>
                <a:spcPts val="480"/>
              </a:spcBef>
              <a:spcAft>
                <a:spcPts val="0"/>
              </a:spcAft>
              <a:buSzPts val="1824"/>
              <a:buChar char="🞇"/>
              <a:defRPr sz="2400"/>
            </a:lvl1pPr>
            <a:lvl2pPr indent="-334772" lvl="1" marL="914400" algn="l">
              <a:spcBef>
                <a:spcPts val="440"/>
              </a:spcBef>
              <a:spcAft>
                <a:spcPts val="0"/>
              </a:spcAft>
              <a:buSzPts val="1672"/>
              <a:buChar char="🞇"/>
              <a:defRPr sz="2200"/>
            </a:lvl2pPr>
            <a:lvl3pPr indent="-325120" lvl="2" marL="1371600" algn="l">
              <a:spcBef>
                <a:spcPts val="400"/>
              </a:spcBef>
              <a:spcAft>
                <a:spcPts val="0"/>
              </a:spcAft>
              <a:buSzPts val="1520"/>
              <a:buChar char="🞇"/>
              <a:defRPr sz="2000"/>
            </a:lvl3pPr>
            <a:lvl4pPr indent="-315468" lvl="3" marL="1828800" algn="l">
              <a:spcBef>
                <a:spcPts val="360"/>
              </a:spcBef>
              <a:spcAft>
                <a:spcPts val="0"/>
              </a:spcAft>
              <a:buSzPts val="1368"/>
              <a:buChar char="🞇"/>
              <a:defRPr sz="1800"/>
            </a:lvl4pPr>
            <a:lvl5pPr indent="-305816" lvl="4" marL="2286000" algn="l">
              <a:spcBef>
                <a:spcPts val="320"/>
              </a:spcBef>
              <a:spcAft>
                <a:spcPts val="0"/>
              </a:spcAft>
              <a:buSzPts val="1216"/>
              <a:buChar char="🞇"/>
              <a:defRPr sz="1600"/>
            </a:lvl5pPr>
            <a:lvl6pPr indent="-325120" lvl="5" marL="2743200" algn="l">
              <a:spcBef>
                <a:spcPts val="400"/>
              </a:spcBef>
              <a:spcAft>
                <a:spcPts val="0"/>
              </a:spcAft>
              <a:buSzPts val="1520"/>
              <a:buChar char="🞇"/>
              <a:defRPr sz="2000"/>
            </a:lvl6pPr>
            <a:lvl7pPr indent="-325120" lvl="6" marL="3200400" algn="l">
              <a:spcBef>
                <a:spcPts val="400"/>
              </a:spcBef>
              <a:spcAft>
                <a:spcPts val="0"/>
              </a:spcAft>
              <a:buSzPts val="1520"/>
              <a:buChar char="🞇"/>
              <a:defRPr sz="2000"/>
            </a:lvl7pPr>
            <a:lvl8pPr indent="-325120" lvl="7" marL="3657600" algn="l">
              <a:spcBef>
                <a:spcPts val="400"/>
              </a:spcBef>
              <a:spcAft>
                <a:spcPts val="0"/>
              </a:spcAft>
              <a:buSzPts val="1520"/>
              <a:buChar char="🞇"/>
              <a:defRPr sz="2000"/>
            </a:lvl8pPr>
            <a:lvl9pPr indent="-325120" lvl="8" marL="4114800" algn="l">
              <a:spcBef>
                <a:spcPts val="400"/>
              </a:spcBef>
              <a:spcAft>
                <a:spcPts val="0"/>
              </a:spcAft>
              <a:buSzPts val="1520"/>
              <a:buChar char="🞇"/>
              <a:defRPr sz="2000"/>
            </a:lvl9pPr>
          </a:lstStyle>
          <a:p/>
        </p:txBody>
      </p:sp>
      <p:sp>
        <p:nvSpPr>
          <p:cNvPr id="185" name="Google Shape;185;p36"/>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86" name="Google Shape;186;p36"/>
          <p:cNvSpPr txBox="1"/>
          <p:nvPr>
            <p:ph idx="11" type="ftr"/>
          </p:nvPr>
        </p:nvSpPr>
        <p:spPr>
          <a:xfrm>
            <a:off x="4641448" y="5724835"/>
            <a:ext cx="3493664" cy="365125"/>
          </a:xfrm>
          <a:prstGeom prst="rect">
            <a:avLst/>
          </a:prstGeom>
          <a:noFill/>
          <a:ln>
            <a:noFill/>
          </a:ln>
        </p:spPr>
        <p:txBody>
          <a:bodyPr anchorCtr="0" anchor="ctr" bIns="45700" lIns="91425" spcFirstLastPara="1" rIns="91425" wrap="square" tIns="4570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7" name="Google Shape;187;p36"/>
          <p:cNvSpPr txBox="1"/>
          <p:nvPr>
            <p:ph type="title"/>
          </p:nvPr>
        </p:nvSpPr>
        <p:spPr>
          <a:xfrm>
            <a:off x="4739833" y="2657434"/>
            <a:ext cx="3304572" cy="146315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800"/>
              <a:buFont typeface="Century Gothic"/>
              <a:buNone/>
              <a:defRPr b="0"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8" name="Google Shape;188;p36"/>
          <p:cNvSpPr txBox="1"/>
          <p:nvPr>
            <p:ph idx="2" type="body"/>
          </p:nvPr>
        </p:nvSpPr>
        <p:spPr>
          <a:xfrm>
            <a:off x="4736592" y="4136994"/>
            <a:ext cx="3298784" cy="1517904"/>
          </a:xfrm>
          <a:prstGeom prst="rect">
            <a:avLst/>
          </a:prstGeom>
          <a:noFill/>
          <a:ln>
            <a:noFill/>
          </a:ln>
        </p:spPr>
        <p:txBody>
          <a:bodyPr anchorCtr="0" anchor="t" bIns="45700" lIns="91425" spcFirstLastPara="1" rIns="91425" wrap="square" tIns="45700">
            <a:normAutofit/>
          </a:bodyPr>
          <a:lstStyle>
            <a:lvl1pPr indent="-228600" lvl="0" marL="457200" algn="l">
              <a:spcBef>
                <a:spcPts val="320"/>
              </a:spcBef>
              <a:spcAft>
                <a:spcPts val="0"/>
              </a:spcAft>
              <a:buSzPts val="1216"/>
              <a:buNone/>
              <a:defRPr sz="1600">
                <a:solidFill>
                  <a:srgbClr val="424242"/>
                </a:solidFill>
              </a:defRPr>
            </a:lvl1pPr>
            <a:lvl2pPr indent="-228600" lvl="1" marL="914400" algn="l">
              <a:spcBef>
                <a:spcPts val="240"/>
              </a:spcBef>
              <a:spcAft>
                <a:spcPts val="0"/>
              </a:spcAft>
              <a:buSzPts val="912"/>
              <a:buNone/>
              <a:defRPr sz="1200"/>
            </a:lvl2pPr>
            <a:lvl3pPr indent="-228600" lvl="2" marL="1371600" algn="l">
              <a:spcBef>
                <a:spcPts val="200"/>
              </a:spcBef>
              <a:spcAft>
                <a:spcPts val="0"/>
              </a:spcAft>
              <a:buSzPts val="760"/>
              <a:buNone/>
              <a:defRPr sz="1000"/>
            </a:lvl3pPr>
            <a:lvl4pPr indent="-228600" lvl="3" marL="1828800" algn="l">
              <a:spcBef>
                <a:spcPts val="180"/>
              </a:spcBef>
              <a:spcAft>
                <a:spcPts val="0"/>
              </a:spcAft>
              <a:buSzPts val="684"/>
              <a:buNone/>
              <a:defRPr sz="900"/>
            </a:lvl4pPr>
            <a:lvl5pPr indent="-228600" lvl="4" marL="2286000" algn="l">
              <a:spcBef>
                <a:spcPts val="180"/>
              </a:spcBef>
              <a:spcAft>
                <a:spcPts val="0"/>
              </a:spcAft>
              <a:buSzPts val="684"/>
              <a:buNone/>
              <a:defRPr sz="900"/>
            </a:lvl5pPr>
            <a:lvl6pPr indent="-228600" lvl="5" marL="2743200" algn="l">
              <a:spcBef>
                <a:spcPts val="180"/>
              </a:spcBef>
              <a:spcAft>
                <a:spcPts val="0"/>
              </a:spcAft>
              <a:buSzPts val="684"/>
              <a:buNone/>
              <a:defRPr sz="900"/>
            </a:lvl6pPr>
            <a:lvl7pPr indent="-228600" lvl="6" marL="3200400" algn="l">
              <a:spcBef>
                <a:spcPts val="180"/>
              </a:spcBef>
              <a:spcAft>
                <a:spcPts val="0"/>
              </a:spcAft>
              <a:buSzPts val="684"/>
              <a:buNone/>
              <a:defRPr sz="900"/>
            </a:lvl7pPr>
            <a:lvl8pPr indent="-228600" lvl="7" marL="3657600" algn="l">
              <a:spcBef>
                <a:spcPts val="180"/>
              </a:spcBef>
              <a:spcAft>
                <a:spcPts val="0"/>
              </a:spcAft>
              <a:buSzPts val="684"/>
              <a:buNone/>
              <a:defRPr sz="900"/>
            </a:lvl8pPr>
            <a:lvl9pPr indent="-228600" lvl="8" marL="4114800" algn="l">
              <a:spcBef>
                <a:spcPts val="180"/>
              </a:spcBef>
              <a:spcAft>
                <a:spcPts val="0"/>
              </a:spcAft>
              <a:buSzPts val="684"/>
              <a:buNone/>
              <a:defRPr sz="9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Εικόνα με λεζάντα" showMasterSp="0" type="picTx">
  <p:cSld name="PICTURE_WITH_CAPTION_TEXT">
    <p:spTree>
      <p:nvGrpSpPr>
        <p:cNvPr id="189" name="Shape 189"/>
        <p:cNvGrpSpPr/>
        <p:nvPr/>
      </p:nvGrpSpPr>
      <p:grpSpPr>
        <a:xfrm>
          <a:off x="0" y="0"/>
          <a:ext cx="0" cy="0"/>
          <a:chOff x="0" y="0"/>
          <a:chExt cx="0" cy="0"/>
        </a:xfrm>
      </p:grpSpPr>
      <p:grpSp>
        <p:nvGrpSpPr>
          <p:cNvPr id="190" name="Google Shape;190;p37"/>
          <p:cNvGrpSpPr/>
          <p:nvPr/>
        </p:nvGrpSpPr>
        <p:grpSpPr>
          <a:xfrm>
            <a:off x="-644959" y="0"/>
            <a:ext cx="10458653" cy="7117071"/>
            <a:chOff x="-644959" y="0"/>
            <a:chExt cx="10458653" cy="7117071"/>
          </a:xfrm>
        </p:grpSpPr>
        <p:grpSp>
          <p:nvGrpSpPr>
            <p:cNvPr id="191" name="Google Shape;191;p37"/>
            <p:cNvGrpSpPr/>
            <p:nvPr/>
          </p:nvGrpSpPr>
          <p:grpSpPr>
            <a:xfrm>
              <a:off x="0" y="0"/>
              <a:ext cx="9144000" cy="6858000"/>
              <a:chOff x="0" y="0"/>
              <a:chExt cx="9144000" cy="6858000"/>
            </a:xfrm>
          </p:grpSpPr>
          <p:grpSp>
            <p:nvGrpSpPr>
              <p:cNvPr id="192" name="Google Shape;192;p37"/>
              <p:cNvGrpSpPr/>
              <p:nvPr/>
            </p:nvGrpSpPr>
            <p:grpSpPr>
              <a:xfrm>
                <a:off x="0" y="0"/>
                <a:ext cx="2514600" cy="6858000"/>
                <a:chOff x="0" y="0"/>
                <a:chExt cx="2514600" cy="6858000"/>
              </a:xfrm>
            </p:grpSpPr>
            <p:sp>
              <p:nvSpPr>
                <p:cNvPr id="193" name="Google Shape;193;p37"/>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94" name="Google Shape;194;p37"/>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95" name="Google Shape;195;p37"/>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196" name="Google Shape;196;p37"/>
              <p:cNvGrpSpPr/>
              <p:nvPr/>
            </p:nvGrpSpPr>
            <p:grpSpPr>
              <a:xfrm>
                <a:off x="422910" y="0"/>
                <a:ext cx="2514600" cy="6858000"/>
                <a:chOff x="0" y="0"/>
                <a:chExt cx="2514600" cy="6858000"/>
              </a:xfrm>
            </p:grpSpPr>
            <p:sp>
              <p:nvSpPr>
                <p:cNvPr id="197" name="Google Shape;197;p37"/>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98" name="Google Shape;198;p37"/>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199" name="Google Shape;199;p37"/>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200" name="Google Shape;200;p37"/>
              <p:cNvGrpSpPr/>
              <p:nvPr/>
            </p:nvGrpSpPr>
            <p:grpSpPr>
              <a:xfrm rot="10800000">
                <a:off x="6629400" y="0"/>
                <a:ext cx="2514600" cy="6858000"/>
                <a:chOff x="0" y="0"/>
                <a:chExt cx="2514600" cy="6858000"/>
              </a:xfrm>
            </p:grpSpPr>
            <p:sp>
              <p:nvSpPr>
                <p:cNvPr id="201" name="Google Shape;201;p37"/>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02" name="Google Shape;202;p37"/>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03" name="Google Shape;203;p37"/>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204" name="Google Shape;204;p37"/>
              <p:cNvSpPr/>
              <p:nvPr/>
            </p:nvSpPr>
            <p:spPr>
              <a:xfrm>
                <a:off x="3810000" y="0"/>
                <a:ext cx="28194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05" name="Google Shape;205;p37"/>
              <p:cNvSpPr/>
              <p:nvPr/>
            </p:nvSpPr>
            <p:spPr>
              <a:xfrm>
                <a:off x="289560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06" name="Google Shape;206;p37"/>
              <p:cNvSpPr/>
              <p:nvPr/>
            </p:nvSpPr>
            <p:spPr>
              <a:xfrm>
                <a:off x="31242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207" name="Google Shape;207;p37"/>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208" name="Google Shape;208;p37"/>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209" name="Google Shape;209;p37"/>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210" name="Google Shape;210;p37"/>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211" name="Google Shape;211;p37"/>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212" name="Google Shape;212;p37"/>
            <p:cNvSpPr/>
            <p:nvPr/>
          </p:nvSpPr>
          <p:spPr>
            <a:xfrm rot="1800000">
              <a:off x="2996165" y="2859252"/>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3" name="Google Shape;213;p37"/>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4" name="Google Shape;214;p37"/>
            <p:cNvSpPr/>
            <p:nvPr/>
          </p:nvSpPr>
          <p:spPr>
            <a:xfrm rot="1800000">
              <a:off x="3729591" y="1592427"/>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5" name="Google Shape;215;p37"/>
            <p:cNvSpPr/>
            <p:nvPr/>
          </p:nvSpPr>
          <p:spPr>
            <a:xfrm rot="1800000">
              <a:off x="2977115" y="325603"/>
              <a:ext cx="1601400" cy="1388236"/>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6" name="Google Shape;216;p37"/>
            <p:cNvSpPr/>
            <p:nvPr/>
          </p:nvSpPr>
          <p:spPr>
            <a:xfrm rot="1800000">
              <a:off x="4463014" y="5383378"/>
              <a:ext cx="1601400" cy="1388236"/>
            </a:xfrm>
            <a:prstGeom prst="hexagon">
              <a:avLst>
                <a:gd fmla="val 28544" name="adj"/>
                <a:gd fmla="val 115470" name="vf"/>
              </a:avLst>
            </a:prstGeom>
            <a:solidFill>
              <a:schemeClr val="lt1">
                <a:alpha val="5882"/>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7" name="Google Shape;217;p37"/>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8" name="Google Shape;218;p37"/>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19" name="Google Shape;219;p37"/>
            <p:cNvSpPr/>
            <p:nvPr/>
          </p:nvSpPr>
          <p:spPr>
            <a:xfrm rot="1800000">
              <a:off x="52941" y="284972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0" name="Google Shape;220;p37"/>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1" name="Google Shape;221;p37"/>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2" name="Google Shape;222;p37"/>
            <p:cNvSpPr/>
            <p:nvPr/>
          </p:nvSpPr>
          <p:spPr>
            <a:xfrm rot="1800000">
              <a:off x="1529316" y="2859252"/>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3" name="Google Shape;223;p37"/>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4" name="Google Shape;224;p37"/>
            <p:cNvSpPr/>
            <p:nvPr/>
          </p:nvSpPr>
          <p:spPr>
            <a:xfrm rot="1800000">
              <a:off x="6806166" y="4145128"/>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5" name="Google Shape;225;p37"/>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6" name="Google Shape;226;p37"/>
            <p:cNvSpPr/>
            <p:nvPr/>
          </p:nvSpPr>
          <p:spPr>
            <a:xfrm rot="1800000">
              <a:off x="7549117" y="286877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7" name="Google Shape;227;p37"/>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28" name="Google Shape;228;p37"/>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sp>
        <p:nvSpPr>
          <p:cNvPr id="229" name="Google Shape;229;p37"/>
          <p:cNvSpPr/>
          <p:nvPr/>
        </p:nvSpPr>
        <p:spPr>
          <a:xfrm>
            <a:off x="4561242" y="-21511"/>
            <a:ext cx="3679116" cy="6271840"/>
          </a:xfrm>
          <a:prstGeom prst="rect">
            <a:avLst/>
          </a:prstGeom>
          <a:solidFill>
            <a:srgbClr val="F5F5F5"/>
          </a:solidFill>
          <a:ln cap="flat" cmpd="sng" w="15875">
            <a:solidFill>
              <a:srgbClr val="74A5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30" name="Google Shape;230;p37"/>
          <p:cNvSpPr/>
          <p:nvPr/>
        </p:nvSpPr>
        <p:spPr>
          <a:xfrm>
            <a:off x="4649096" y="-21510"/>
            <a:ext cx="3505200" cy="6239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31" name="Google Shape;231;p37"/>
          <p:cNvSpPr/>
          <p:nvPr/>
        </p:nvSpPr>
        <p:spPr>
          <a:xfrm>
            <a:off x="905571" y="601883"/>
            <a:ext cx="3562257" cy="5648445"/>
          </a:xfrm>
          <a:prstGeom prst="rect">
            <a:avLst/>
          </a:prstGeom>
          <a:solidFill>
            <a:srgbClr val="FFFFFF"/>
          </a:solidFill>
          <a:ln cap="flat" cmpd="sng" w="9525">
            <a:solidFill>
              <a:srgbClr val="1E1E1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32" name="Google Shape;232;p37"/>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33" name="Google Shape;233;p37"/>
          <p:cNvSpPr txBox="1"/>
          <p:nvPr>
            <p:ph type="title"/>
          </p:nvPr>
        </p:nvSpPr>
        <p:spPr>
          <a:xfrm>
            <a:off x="4734424" y="2660904"/>
            <a:ext cx="3300984" cy="146304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800"/>
              <a:buFont typeface="Century Gothic"/>
              <a:buNone/>
              <a:defRPr b="0"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4" name="Google Shape;234;p37"/>
          <p:cNvSpPr/>
          <p:nvPr>
            <p:ph idx="2" type="pic"/>
          </p:nvPr>
        </p:nvSpPr>
        <p:spPr>
          <a:xfrm>
            <a:off x="1005208" y="693795"/>
            <a:ext cx="3359623" cy="5468112"/>
          </a:xfrm>
          <a:prstGeom prst="rect">
            <a:avLst/>
          </a:prstGeom>
          <a:noFill/>
          <a:ln>
            <a:noFill/>
          </a:ln>
        </p:spPr>
      </p:sp>
      <p:sp>
        <p:nvSpPr>
          <p:cNvPr id="235" name="Google Shape;235;p37"/>
          <p:cNvSpPr txBox="1"/>
          <p:nvPr>
            <p:ph idx="1" type="body"/>
          </p:nvPr>
        </p:nvSpPr>
        <p:spPr>
          <a:xfrm>
            <a:off x="4734630" y="4133088"/>
            <a:ext cx="3300573" cy="1519561"/>
          </a:xfrm>
          <a:prstGeom prst="rect">
            <a:avLst/>
          </a:prstGeom>
          <a:noFill/>
          <a:ln>
            <a:noFill/>
          </a:ln>
        </p:spPr>
        <p:txBody>
          <a:bodyPr anchorCtr="0" anchor="t" bIns="45700" lIns="91425" spcFirstLastPara="1" rIns="91425" wrap="square" tIns="45700">
            <a:normAutofit/>
          </a:bodyPr>
          <a:lstStyle>
            <a:lvl1pPr indent="-228600" lvl="0" marL="457200" algn="l">
              <a:spcBef>
                <a:spcPts val="320"/>
              </a:spcBef>
              <a:spcAft>
                <a:spcPts val="0"/>
              </a:spcAft>
              <a:buSzPts val="1216"/>
              <a:buNone/>
              <a:defRPr sz="1600">
                <a:solidFill>
                  <a:srgbClr val="424242"/>
                </a:solidFill>
              </a:defRPr>
            </a:lvl1pPr>
            <a:lvl2pPr indent="-228600" lvl="1" marL="914400" algn="l">
              <a:spcBef>
                <a:spcPts val="240"/>
              </a:spcBef>
              <a:spcAft>
                <a:spcPts val="0"/>
              </a:spcAft>
              <a:buSzPts val="912"/>
              <a:buNone/>
              <a:defRPr sz="1200"/>
            </a:lvl2pPr>
            <a:lvl3pPr indent="-228600" lvl="2" marL="1371600" algn="l">
              <a:spcBef>
                <a:spcPts val="200"/>
              </a:spcBef>
              <a:spcAft>
                <a:spcPts val="0"/>
              </a:spcAft>
              <a:buSzPts val="760"/>
              <a:buNone/>
              <a:defRPr sz="1000"/>
            </a:lvl3pPr>
            <a:lvl4pPr indent="-228600" lvl="3" marL="1828800" algn="l">
              <a:spcBef>
                <a:spcPts val="180"/>
              </a:spcBef>
              <a:spcAft>
                <a:spcPts val="0"/>
              </a:spcAft>
              <a:buSzPts val="684"/>
              <a:buNone/>
              <a:defRPr sz="900"/>
            </a:lvl4pPr>
            <a:lvl5pPr indent="-228600" lvl="4" marL="2286000" algn="l">
              <a:spcBef>
                <a:spcPts val="180"/>
              </a:spcBef>
              <a:spcAft>
                <a:spcPts val="0"/>
              </a:spcAft>
              <a:buSzPts val="684"/>
              <a:buNone/>
              <a:defRPr sz="900"/>
            </a:lvl5pPr>
            <a:lvl6pPr indent="-228600" lvl="5" marL="2743200" algn="l">
              <a:spcBef>
                <a:spcPts val="180"/>
              </a:spcBef>
              <a:spcAft>
                <a:spcPts val="0"/>
              </a:spcAft>
              <a:buSzPts val="684"/>
              <a:buNone/>
              <a:defRPr sz="900"/>
            </a:lvl6pPr>
            <a:lvl7pPr indent="-228600" lvl="6" marL="3200400" algn="l">
              <a:spcBef>
                <a:spcPts val="180"/>
              </a:spcBef>
              <a:spcAft>
                <a:spcPts val="0"/>
              </a:spcAft>
              <a:buSzPts val="684"/>
              <a:buNone/>
              <a:defRPr sz="900"/>
            </a:lvl7pPr>
            <a:lvl8pPr indent="-228600" lvl="7" marL="3657600" algn="l">
              <a:spcBef>
                <a:spcPts val="180"/>
              </a:spcBef>
              <a:spcAft>
                <a:spcPts val="0"/>
              </a:spcAft>
              <a:buSzPts val="684"/>
              <a:buNone/>
              <a:defRPr sz="900"/>
            </a:lvl8pPr>
            <a:lvl9pPr indent="-228600" lvl="8" marL="4114800" algn="l">
              <a:spcBef>
                <a:spcPts val="180"/>
              </a:spcBef>
              <a:spcAft>
                <a:spcPts val="0"/>
              </a:spcAft>
              <a:buSzPts val="684"/>
              <a:buNone/>
              <a:defRPr sz="900"/>
            </a:lvl9pPr>
          </a:lstStyle>
          <a:p/>
        </p:txBody>
      </p:sp>
      <p:sp>
        <p:nvSpPr>
          <p:cNvPr id="236" name="Google Shape;236;p37"/>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7" name="Google Shape;237;p37"/>
          <p:cNvSpPr txBox="1"/>
          <p:nvPr>
            <p:ph idx="11" type="ftr"/>
          </p:nvPr>
        </p:nvSpPr>
        <p:spPr>
          <a:xfrm>
            <a:off x="4641448" y="5724835"/>
            <a:ext cx="3493664" cy="365125"/>
          </a:xfrm>
          <a:prstGeom prst="rect">
            <a:avLst/>
          </a:prstGeom>
          <a:noFill/>
          <a:ln>
            <a:noFill/>
          </a:ln>
        </p:spPr>
        <p:txBody>
          <a:bodyPr anchorCtr="0" anchor="ctr" bIns="45700" lIns="91425" spcFirstLastPara="1" rIns="91425" wrap="square" tIns="4570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8" name="Google Shape;238;p37"/>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C1F15E"/>
            </a:gs>
            <a:gs pos="62000">
              <a:srgbClr val="90BA3F"/>
            </a:gs>
            <a:gs pos="100000">
              <a:srgbClr val="7FA03E"/>
            </a:gs>
          </a:gsLst>
          <a:lin ang="5400000" scaled="0"/>
        </a:gradFill>
      </p:bgPr>
    </p:bg>
    <p:spTree>
      <p:nvGrpSpPr>
        <p:cNvPr id="5" name="Shape 5"/>
        <p:cNvGrpSpPr/>
        <p:nvPr/>
      </p:nvGrpSpPr>
      <p:grpSpPr>
        <a:xfrm>
          <a:off x="0" y="0"/>
          <a:ext cx="0" cy="0"/>
          <a:chOff x="0" y="0"/>
          <a:chExt cx="0" cy="0"/>
        </a:xfrm>
      </p:grpSpPr>
      <p:grpSp>
        <p:nvGrpSpPr>
          <p:cNvPr id="6" name="Google Shape;6;p28"/>
          <p:cNvGrpSpPr/>
          <p:nvPr/>
        </p:nvGrpSpPr>
        <p:grpSpPr>
          <a:xfrm>
            <a:off x="-567355" y="0"/>
            <a:ext cx="10458653" cy="7117071"/>
            <a:chOff x="-644959" y="0"/>
            <a:chExt cx="10458653" cy="7117071"/>
          </a:xfrm>
        </p:grpSpPr>
        <p:grpSp>
          <p:nvGrpSpPr>
            <p:cNvPr id="7" name="Google Shape;7;p28"/>
            <p:cNvGrpSpPr/>
            <p:nvPr/>
          </p:nvGrpSpPr>
          <p:grpSpPr>
            <a:xfrm>
              <a:off x="0" y="0"/>
              <a:ext cx="9144000" cy="6858000"/>
              <a:chOff x="0" y="0"/>
              <a:chExt cx="9144000" cy="6858000"/>
            </a:xfrm>
          </p:grpSpPr>
          <p:grpSp>
            <p:nvGrpSpPr>
              <p:cNvPr id="8" name="Google Shape;8;p28"/>
              <p:cNvGrpSpPr/>
              <p:nvPr/>
            </p:nvGrpSpPr>
            <p:grpSpPr>
              <a:xfrm>
                <a:off x="0" y="0"/>
                <a:ext cx="2514600" cy="6858000"/>
                <a:chOff x="0" y="0"/>
                <a:chExt cx="2514600" cy="6858000"/>
              </a:xfrm>
            </p:grpSpPr>
            <p:sp>
              <p:nvSpPr>
                <p:cNvPr id="9" name="Google Shape;9;p28"/>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0" name="Google Shape;10;p28"/>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1" name="Google Shape;11;p28"/>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grpSp>
            <p:nvGrpSpPr>
              <p:cNvPr id="12" name="Google Shape;12;p28"/>
              <p:cNvGrpSpPr/>
              <p:nvPr/>
            </p:nvGrpSpPr>
            <p:grpSpPr>
              <a:xfrm>
                <a:off x="422910" y="0"/>
                <a:ext cx="2514600" cy="6858000"/>
                <a:chOff x="0" y="0"/>
                <a:chExt cx="2514600" cy="6858000"/>
              </a:xfrm>
            </p:grpSpPr>
            <p:sp>
              <p:nvSpPr>
                <p:cNvPr id="13" name="Google Shape;13;p28"/>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4" name="Google Shape;14;p28"/>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5" name="Google Shape;15;p28"/>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grpSp>
            <p:nvGrpSpPr>
              <p:cNvPr id="16" name="Google Shape;16;p28"/>
              <p:cNvGrpSpPr/>
              <p:nvPr/>
            </p:nvGrpSpPr>
            <p:grpSpPr>
              <a:xfrm rot="10800000">
                <a:off x="6629400" y="0"/>
                <a:ext cx="2514600" cy="6858000"/>
                <a:chOff x="0" y="0"/>
                <a:chExt cx="2514600" cy="6858000"/>
              </a:xfrm>
            </p:grpSpPr>
            <p:sp>
              <p:nvSpPr>
                <p:cNvPr id="17" name="Google Shape;17;p28"/>
                <p:cNvSpPr/>
                <p:nvPr/>
              </p:nvSpPr>
              <p:spPr>
                <a:xfrm>
                  <a:off x="914400" y="0"/>
                  <a:ext cx="1600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8" name="Google Shape;18;p28"/>
                <p:cNvSpPr/>
                <p:nvPr/>
              </p:nvSpPr>
              <p:spPr>
                <a:xfrm>
                  <a:off x="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19" name="Google Shape;19;p28"/>
                <p:cNvSpPr/>
                <p:nvPr/>
              </p:nvSpPr>
              <p:spPr>
                <a:xfrm>
                  <a:off x="2286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20" name="Google Shape;20;p28"/>
              <p:cNvSpPr/>
              <p:nvPr/>
            </p:nvSpPr>
            <p:spPr>
              <a:xfrm>
                <a:off x="3810000" y="0"/>
                <a:ext cx="28194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21" name="Google Shape;21;p28"/>
              <p:cNvSpPr/>
              <p:nvPr/>
            </p:nvSpPr>
            <p:spPr>
              <a:xfrm>
                <a:off x="2895600" y="0"/>
                <a:ext cx="4572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22" name="Google Shape;22;p28"/>
              <p:cNvSpPr/>
              <p:nvPr/>
            </p:nvSpPr>
            <p:spPr>
              <a:xfrm>
                <a:off x="3124200" y="0"/>
                <a:ext cx="762000" cy="6858000"/>
              </a:xfrm>
              <a:prstGeom prst="rect">
                <a:avLst/>
              </a:prstGeom>
              <a:solidFill>
                <a:schemeClr val="lt1">
                  <a:alpha val="1019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23" name="Google Shape;23;p28"/>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24" name="Google Shape;24;p28"/>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25" name="Google Shape;25;p28"/>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26" name="Google Shape;26;p28"/>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27" name="Google Shape;27;p28"/>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sp>
          <p:nvSpPr>
            <p:cNvPr id="28" name="Google Shape;28;p28"/>
            <p:cNvSpPr/>
            <p:nvPr/>
          </p:nvSpPr>
          <p:spPr>
            <a:xfrm rot="1800000">
              <a:off x="2996165" y="2859252"/>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29" name="Google Shape;29;p28"/>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0" name="Google Shape;30;p28"/>
            <p:cNvSpPr/>
            <p:nvPr/>
          </p:nvSpPr>
          <p:spPr>
            <a:xfrm rot="1800000">
              <a:off x="3729591" y="1592427"/>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1" name="Google Shape;31;p28"/>
            <p:cNvSpPr/>
            <p:nvPr/>
          </p:nvSpPr>
          <p:spPr>
            <a:xfrm rot="1800000">
              <a:off x="2977115" y="325603"/>
              <a:ext cx="1601400" cy="1388236"/>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2" name="Google Shape;32;p28"/>
            <p:cNvSpPr/>
            <p:nvPr/>
          </p:nvSpPr>
          <p:spPr>
            <a:xfrm rot="1800000">
              <a:off x="4463014" y="5383378"/>
              <a:ext cx="1601400" cy="1388236"/>
            </a:xfrm>
            <a:prstGeom prst="hexagon">
              <a:avLst>
                <a:gd fmla="val 28544" name="adj"/>
                <a:gd fmla="val 115470" name="vf"/>
              </a:avLst>
            </a:prstGeom>
            <a:solidFill>
              <a:schemeClr val="lt1">
                <a:alpha val="5882"/>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3" name="Google Shape;33;p28"/>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4" name="Google Shape;34;p28"/>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5" name="Google Shape;35;p28"/>
            <p:cNvSpPr/>
            <p:nvPr/>
          </p:nvSpPr>
          <p:spPr>
            <a:xfrm rot="1800000">
              <a:off x="52941" y="284972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6" name="Google Shape;36;p28"/>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7" name="Google Shape;37;p28"/>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8" name="Google Shape;38;p28"/>
            <p:cNvSpPr/>
            <p:nvPr/>
          </p:nvSpPr>
          <p:spPr>
            <a:xfrm rot="1800000">
              <a:off x="1529316" y="2859252"/>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39" name="Google Shape;39;p28"/>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0" name="Google Shape;40;p28"/>
            <p:cNvSpPr/>
            <p:nvPr/>
          </p:nvSpPr>
          <p:spPr>
            <a:xfrm rot="1800000">
              <a:off x="6806166" y="4145128"/>
              <a:ext cx="1601400" cy="1388236"/>
            </a:xfrm>
            <a:prstGeom prst="hexagon">
              <a:avLst>
                <a:gd fmla="val 28544" name="adj"/>
                <a:gd fmla="val 115470" name="vf"/>
              </a:avLst>
            </a:prstGeom>
            <a:solidFill>
              <a:schemeClr val="lt1">
                <a:alpha val="10196"/>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1" name="Google Shape;41;p28"/>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2" name="Google Shape;42;p28"/>
            <p:cNvSpPr/>
            <p:nvPr/>
          </p:nvSpPr>
          <p:spPr>
            <a:xfrm rot="1800000">
              <a:off x="7549117" y="2868778"/>
              <a:ext cx="1601400" cy="1388236"/>
            </a:xfrm>
            <a:prstGeom prst="hexagon">
              <a:avLst>
                <a:gd fmla="val 28544" name="adj"/>
                <a:gd fmla="val 115470" name="vf"/>
              </a:avLst>
            </a:prstGeom>
            <a:solidFill>
              <a:schemeClr val="lt1">
                <a:alpha val="7058"/>
              </a:schemeClr>
            </a:solidFill>
            <a:ln cap="flat" cmpd="sng" w="12700">
              <a:solidFill>
                <a:schemeClr val="lt1">
                  <a:alpha val="7843"/>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3" name="Google Shape;43;p28"/>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4" name="Google Shape;44;p28"/>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2156"/>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grpSp>
      <p:sp>
        <p:nvSpPr>
          <p:cNvPr id="45" name="Google Shape;45;p28"/>
          <p:cNvSpPr/>
          <p:nvPr/>
        </p:nvSpPr>
        <p:spPr>
          <a:xfrm>
            <a:off x="457200" y="333487"/>
            <a:ext cx="8229600" cy="6185647"/>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6" name="Google Shape;46;p28"/>
          <p:cNvSpPr/>
          <p:nvPr/>
        </p:nvSpPr>
        <p:spPr>
          <a:xfrm>
            <a:off x="4561242" y="-21511"/>
            <a:ext cx="3679116" cy="699244"/>
          </a:xfrm>
          <a:prstGeom prst="rect">
            <a:avLst/>
          </a:prstGeom>
          <a:solidFill>
            <a:srgbClr val="F5F5F5"/>
          </a:solidFill>
          <a:ln cap="flat" cmpd="sng" w="15875">
            <a:solidFill>
              <a:srgbClr val="74A5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7" name="Google Shape;47;p28"/>
          <p:cNvSpPr/>
          <p:nvPr/>
        </p:nvSpPr>
        <p:spPr>
          <a:xfrm>
            <a:off x="4649096" y="-21510"/>
            <a:ext cx="3505200" cy="6239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Gothic"/>
              <a:ea typeface="Century Gothic"/>
              <a:cs typeface="Century Gothic"/>
              <a:sym typeface="Century Gothic"/>
            </a:endParaRPr>
          </a:p>
        </p:txBody>
      </p:sp>
      <p:sp>
        <p:nvSpPr>
          <p:cNvPr id="48" name="Google Shape;48;p28"/>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accent1"/>
              </a:buClr>
              <a:buSzPts val="4000"/>
              <a:buFont typeface="Century Gothic"/>
              <a:buNone/>
              <a:defRPr b="0" i="0" sz="4000" u="none" cap="none" strike="noStrike">
                <a:solidFill>
                  <a:schemeClr val="accent1"/>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49" name="Google Shape;49;p28"/>
          <p:cNvSpPr txBox="1"/>
          <p:nvPr>
            <p:ph idx="1" type="body"/>
          </p:nvPr>
        </p:nvSpPr>
        <p:spPr>
          <a:xfrm>
            <a:off x="1043492" y="2323652"/>
            <a:ext cx="6777317" cy="3508977"/>
          </a:xfrm>
          <a:prstGeom prst="rect">
            <a:avLst/>
          </a:prstGeom>
          <a:noFill/>
          <a:ln>
            <a:noFill/>
          </a:ln>
        </p:spPr>
        <p:txBody>
          <a:bodyPr anchorCtr="0" anchor="t" bIns="45700" lIns="91425" spcFirstLastPara="1" rIns="91425" wrap="square" tIns="45700">
            <a:normAutofit/>
          </a:bodyPr>
          <a:lstStyle>
            <a:lvl1pPr indent="-344424" lvl="0" marL="457200" marR="0" rtl="0" algn="l">
              <a:spcBef>
                <a:spcPts val="480"/>
              </a:spcBef>
              <a:spcAft>
                <a:spcPts val="0"/>
              </a:spcAft>
              <a:buClr>
                <a:schemeClr val="accent1"/>
              </a:buClr>
              <a:buSzPts val="1824"/>
              <a:buFont typeface="Noto Sans Symbols"/>
              <a:buChar char="🞇"/>
              <a:defRPr b="0" i="0" sz="2400" u="none" cap="none" strike="noStrike">
                <a:solidFill>
                  <a:schemeClr val="dk2"/>
                </a:solidFill>
                <a:latin typeface="Century Gothic"/>
                <a:ea typeface="Century Gothic"/>
                <a:cs typeface="Century Gothic"/>
                <a:sym typeface="Century Gothic"/>
              </a:defRPr>
            </a:lvl1pPr>
            <a:lvl2pPr indent="-334772" lvl="1" marL="914400" marR="0" rtl="0" algn="l">
              <a:spcBef>
                <a:spcPts val="440"/>
              </a:spcBef>
              <a:spcAft>
                <a:spcPts val="0"/>
              </a:spcAft>
              <a:buClr>
                <a:schemeClr val="accent1"/>
              </a:buClr>
              <a:buSzPts val="1672"/>
              <a:buFont typeface="Noto Sans Symbols"/>
              <a:buChar char="🞇"/>
              <a:defRPr b="0" i="0" sz="2200" u="none" cap="none" strike="noStrike">
                <a:solidFill>
                  <a:schemeClr val="dk2"/>
                </a:solidFill>
                <a:latin typeface="Century Gothic"/>
                <a:ea typeface="Century Gothic"/>
                <a:cs typeface="Century Gothic"/>
                <a:sym typeface="Century Gothic"/>
              </a:defRPr>
            </a:lvl2pPr>
            <a:lvl3pPr indent="-325120" lvl="2" marL="1371600" marR="0" rtl="0" algn="l">
              <a:spcBef>
                <a:spcPts val="400"/>
              </a:spcBef>
              <a:spcAft>
                <a:spcPts val="0"/>
              </a:spcAft>
              <a:buClr>
                <a:schemeClr val="accent1"/>
              </a:buClr>
              <a:buSzPts val="1520"/>
              <a:buFont typeface="Noto Sans Symbols"/>
              <a:buChar char="🞇"/>
              <a:defRPr b="0" i="0" sz="2000" u="none" cap="none" strike="noStrike">
                <a:solidFill>
                  <a:schemeClr val="dk2"/>
                </a:solidFill>
                <a:latin typeface="Century Gothic"/>
                <a:ea typeface="Century Gothic"/>
                <a:cs typeface="Century Gothic"/>
                <a:sym typeface="Century Gothic"/>
              </a:defRPr>
            </a:lvl3pPr>
            <a:lvl4pPr indent="-315468" lvl="3" marL="1828800" marR="0" rtl="0" algn="l">
              <a:spcBef>
                <a:spcPts val="360"/>
              </a:spcBef>
              <a:spcAft>
                <a:spcPts val="0"/>
              </a:spcAft>
              <a:buClr>
                <a:schemeClr val="accent1"/>
              </a:buClr>
              <a:buSzPts val="1368"/>
              <a:buFont typeface="Noto Sans Symbols"/>
              <a:buChar char="🞇"/>
              <a:defRPr b="0" i="0" sz="1800" u="none" cap="none" strike="noStrike">
                <a:solidFill>
                  <a:schemeClr val="dk2"/>
                </a:solidFill>
                <a:latin typeface="Century Gothic"/>
                <a:ea typeface="Century Gothic"/>
                <a:cs typeface="Century Gothic"/>
                <a:sym typeface="Century Gothic"/>
              </a:defRPr>
            </a:lvl4pPr>
            <a:lvl5pPr indent="-305816" lvl="4" marL="2286000" marR="0" rtl="0" algn="l">
              <a:spcBef>
                <a:spcPts val="320"/>
              </a:spcBef>
              <a:spcAft>
                <a:spcPts val="0"/>
              </a:spcAft>
              <a:buClr>
                <a:schemeClr val="accent1"/>
              </a:buClr>
              <a:buSzPts val="1216"/>
              <a:buFont typeface="Noto Sans Symbols"/>
              <a:buChar char="🞇"/>
              <a:defRPr b="0" i="0" sz="1600" u="none" cap="none" strike="noStrike">
                <a:solidFill>
                  <a:schemeClr val="dk2"/>
                </a:solidFill>
                <a:latin typeface="Century Gothic"/>
                <a:ea typeface="Century Gothic"/>
                <a:cs typeface="Century Gothic"/>
                <a:sym typeface="Century Gothic"/>
              </a:defRPr>
            </a:lvl5pPr>
            <a:lvl6pPr indent="-296164" lvl="5" marL="2743200" marR="0" rtl="0" algn="l">
              <a:spcBef>
                <a:spcPts val="280"/>
              </a:spcBef>
              <a:spcAft>
                <a:spcPts val="0"/>
              </a:spcAft>
              <a:buClr>
                <a:schemeClr val="accent1"/>
              </a:buClr>
              <a:buSzPts val="1064"/>
              <a:buFont typeface="Noto Sans Symbols"/>
              <a:buChar char="🞇"/>
              <a:defRPr b="0" i="0" sz="1400" u="none" cap="none" strike="noStrike">
                <a:solidFill>
                  <a:schemeClr val="dk2"/>
                </a:solidFill>
                <a:latin typeface="Century Gothic"/>
                <a:ea typeface="Century Gothic"/>
                <a:cs typeface="Century Gothic"/>
                <a:sym typeface="Century Gothic"/>
              </a:defRPr>
            </a:lvl6pPr>
            <a:lvl7pPr indent="-296164" lvl="6" marL="3200400" marR="0" rtl="0" algn="l">
              <a:spcBef>
                <a:spcPts val="280"/>
              </a:spcBef>
              <a:spcAft>
                <a:spcPts val="0"/>
              </a:spcAft>
              <a:buClr>
                <a:schemeClr val="accent1"/>
              </a:buClr>
              <a:buSzPts val="1064"/>
              <a:buFont typeface="Noto Sans Symbols"/>
              <a:buChar char="🞇"/>
              <a:defRPr b="0" i="0" sz="1400" u="none" cap="none" strike="noStrike">
                <a:solidFill>
                  <a:schemeClr val="dk2"/>
                </a:solidFill>
                <a:latin typeface="Century Gothic"/>
                <a:ea typeface="Century Gothic"/>
                <a:cs typeface="Century Gothic"/>
                <a:sym typeface="Century Gothic"/>
              </a:defRPr>
            </a:lvl7pPr>
            <a:lvl8pPr indent="-296164" lvl="7" marL="3657600" marR="0" rtl="0" algn="l">
              <a:spcBef>
                <a:spcPts val="280"/>
              </a:spcBef>
              <a:spcAft>
                <a:spcPts val="0"/>
              </a:spcAft>
              <a:buClr>
                <a:schemeClr val="accent1"/>
              </a:buClr>
              <a:buSzPts val="1064"/>
              <a:buFont typeface="Noto Sans Symbols"/>
              <a:buChar char="🞇"/>
              <a:defRPr b="0" i="0" sz="1400" u="none" cap="none" strike="noStrike">
                <a:solidFill>
                  <a:schemeClr val="dk2"/>
                </a:solidFill>
                <a:latin typeface="Century Gothic"/>
                <a:ea typeface="Century Gothic"/>
                <a:cs typeface="Century Gothic"/>
                <a:sym typeface="Century Gothic"/>
              </a:defRPr>
            </a:lvl8pPr>
            <a:lvl9pPr indent="-296164" lvl="8" marL="4114800" marR="0" rtl="0" algn="l">
              <a:spcBef>
                <a:spcPts val="280"/>
              </a:spcBef>
              <a:spcAft>
                <a:spcPts val="0"/>
              </a:spcAft>
              <a:buClr>
                <a:schemeClr val="accent1"/>
              </a:buClr>
              <a:buSzPts val="1064"/>
              <a:buFont typeface="Noto Sans Symbols"/>
              <a:buChar char="🞇"/>
              <a:defRPr b="0" i="0" sz="1400" u="none" cap="none" strike="noStrike">
                <a:solidFill>
                  <a:schemeClr val="dk2"/>
                </a:solidFill>
                <a:latin typeface="Century Gothic"/>
                <a:ea typeface="Century Gothic"/>
                <a:cs typeface="Century Gothic"/>
                <a:sym typeface="Century Gothic"/>
              </a:defRPr>
            </a:lvl9pPr>
          </a:lstStyle>
          <a:p/>
        </p:txBody>
      </p:sp>
      <p:sp>
        <p:nvSpPr>
          <p:cNvPr id="50" name="Google Shape;50;p28"/>
          <p:cNvSpPr txBox="1"/>
          <p:nvPr>
            <p:ph idx="10" type="dt"/>
          </p:nvPr>
        </p:nvSpPr>
        <p:spPr>
          <a:xfrm>
            <a:off x="5997388" y="224492"/>
            <a:ext cx="213360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rgbClr val="FEFEFE"/>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1" name="Google Shape;51;p28"/>
          <p:cNvSpPr txBox="1"/>
          <p:nvPr>
            <p:ph idx="11" type="ftr"/>
          </p:nvPr>
        </p:nvSpPr>
        <p:spPr>
          <a:xfrm>
            <a:off x="4641448" y="5852160"/>
            <a:ext cx="3502152"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accent1"/>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2" name="Google Shape;52;p28"/>
          <p:cNvSpPr txBox="1"/>
          <p:nvPr>
            <p:ph idx="12" type="sldNum"/>
          </p:nvPr>
        </p:nvSpPr>
        <p:spPr>
          <a:xfrm>
            <a:off x="4649096" y="224491"/>
            <a:ext cx="1332156"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200" u="none" cap="none" strike="noStrike">
                <a:solidFill>
                  <a:srgbClr val="FEFEFE"/>
                </a:solidFill>
                <a:latin typeface="Century Gothic"/>
                <a:ea typeface="Century Gothic"/>
                <a:cs typeface="Century Gothic"/>
                <a:sym typeface="Century Gothic"/>
              </a:defRPr>
            </a:lvl1pPr>
            <a:lvl2pPr indent="0" lvl="1" marL="0" marR="0" rtl="0" algn="l">
              <a:spcBef>
                <a:spcPts val="0"/>
              </a:spcBef>
              <a:buNone/>
              <a:defRPr b="0" i="0" sz="1200" u="none" cap="none" strike="noStrike">
                <a:solidFill>
                  <a:srgbClr val="FEFEFE"/>
                </a:solidFill>
                <a:latin typeface="Century Gothic"/>
                <a:ea typeface="Century Gothic"/>
                <a:cs typeface="Century Gothic"/>
                <a:sym typeface="Century Gothic"/>
              </a:defRPr>
            </a:lvl2pPr>
            <a:lvl3pPr indent="0" lvl="2" marL="0" marR="0" rtl="0" algn="l">
              <a:spcBef>
                <a:spcPts val="0"/>
              </a:spcBef>
              <a:buNone/>
              <a:defRPr b="0" i="0" sz="1200" u="none" cap="none" strike="noStrike">
                <a:solidFill>
                  <a:srgbClr val="FEFEFE"/>
                </a:solidFill>
                <a:latin typeface="Century Gothic"/>
                <a:ea typeface="Century Gothic"/>
                <a:cs typeface="Century Gothic"/>
                <a:sym typeface="Century Gothic"/>
              </a:defRPr>
            </a:lvl3pPr>
            <a:lvl4pPr indent="0" lvl="3" marL="0" marR="0" rtl="0" algn="l">
              <a:spcBef>
                <a:spcPts val="0"/>
              </a:spcBef>
              <a:buNone/>
              <a:defRPr b="0" i="0" sz="1200" u="none" cap="none" strike="noStrike">
                <a:solidFill>
                  <a:srgbClr val="FEFEFE"/>
                </a:solidFill>
                <a:latin typeface="Century Gothic"/>
                <a:ea typeface="Century Gothic"/>
                <a:cs typeface="Century Gothic"/>
                <a:sym typeface="Century Gothic"/>
              </a:defRPr>
            </a:lvl4pPr>
            <a:lvl5pPr indent="0" lvl="4" marL="0" marR="0" rtl="0" algn="l">
              <a:spcBef>
                <a:spcPts val="0"/>
              </a:spcBef>
              <a:buNone/>
              <a:defRPr b="0" i="0" sz="1200" u="none" cap="none" strike="noStrike">
                <a:solidFill>
                  <a:srgbClr val="FEFEFE"/>
                </a:solidFill>
                <a:latin typeface="Century Gothic"/>
                <a:ea typeface="Century Gothic"/>
                <a:cs typeface="Century Gothic"/>
                <a:sym typeface="Century Gothic"/>
              </a:defRPr>
            </a:lvl5pPr>
            <a:lvl6pPr indent="0" lvl="5" marL="0" marR="0" rtl="0" algn="l">
              <a:spcBef>
                <a:spcPts val="0"/>
              </a:spcBef>
              <a:buNone/>
              <a:defRPr b="0" i="0" sz="1200" u="none" cap="none" strike="noStrike">
                <a:solidFill>
                  <a:srgbClr val="FEFEFE"/>
                </a:solidFill>
                <a:latin typeface="Century Gothic"/>
                <a:ea typeface="Century Gothic"/>
                <a:cs typeface="Century Gothic"/>
                <a:sym typeface="Century Gothic"/>
              </a:defRPr>
            </a:lvl6pPr>
            <a:lvl7pPr indent="0" lvl="6" marL="0" marR="0" rtl="0" algn="l">
              <a:spcBef>
                <a:spcPts val="0"/>
              </a:spcBef>
              <a:buNone/>
              <a:defRPr b="0" i="0" sz="1200" u="none" cap="none" strike="noStrike">
                <a:solidFill>
                  <a:srgbClr val="FEFEFE"/>
                </a:solidFill>
                <a:latin typeface="Century Gothic"/>
                <a:ea typeface="Century Gothic"/>
                <a:cs typeface="Century Gothic"/>
                <a:sym typeface="Century Gothic"/>
              </a:defRPr>
            </a:lvl7pPr>
            <a:lvl8pPr indent="0" lvl="7" marL="0" marR="0" rtl="0" algn="l">
              <a:spcBef>
                <a:spcPts val="0"/>
              </a:spcBef>
              <a:buNone/>
              <a:defRPr b="0" i="0" sz="1200" u="none" cap="none" strike="noStrike">
                <a:solidFill>
                  <a:srgbClr val="FEFEFE"/>
                </a:solidFill>
                <a:latin typeface="Century Gothic"/>
                <a:ea typeface="Century Gothic"/>
                <a:cs typeface="Century Gothic"/>
                <a:sym typeface="Century Gothic"/>
              </a:defRPr>
            </a:lvl8pPr>
            <a:lvl9pPr indent="0" lvl="8" marL="0" marR="0" rtl="0" algn="l">
              <a:spcBef>
                <a:spcPts val="0"/>
              </a:spcBef>
              <a:buNone/>
              <a:defRPr b="0" i="0" sz="1200" u="none" cap="none" strike="noStrike">
                <a:solidFill>
                  <a:srgbClr val="FEFEFE"/>
                </a:solidFill>
                <a:latin typeface="Century Gothic"/>
                <a:ea typeface="Century Gothic"/>
                <a:cs typeface="Century Gothic"/>
                <a:sym typeface="Century Gothic"/>
              </a:defRPr>
            </a:lvl9pPr>
          </a:lstStyle>
          <a:p>
            <a:pPr indent="0" lvl="0" marL="0" rtl="0" algn="l">
              <a:spcBef>
                <a:spcPts val="0"/>
              </a:spcBef>
              <a:spcAft>
                <a:spcPts val="0"/>
              </a:spcAft>
              <a:buNone/>
            </a:pPr>
            <a:fld id="{00000000-1234-1234-1234-123412341234}" type="slidenum">
              <a:rPr lang="el-G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5.gi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6.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hyperlink" Target="http://www.kallipos.gr/" TargetMode="External"/><Relationship Id="rId4" Type="http://schemas.openxmlformats.org/officeDocument/2006/relationships/hyperlink" Target="http://repository.kallipos.gr/handle/11419/57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1"/>
          <p:cNvSpPr txBox="1"/>
          <p:nvPr>
            <p:ph type="ctrTitle"/>
          </p:nvPr>
        </p:nvSpPr>
        <p:spPr>
          <a:xfrm>
            <a:off x="4572000" y="3573016"/>
            <a:ext cx="3672408" cy="1008112"/>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rgbClr val="C00000"/>
              </a:buClr>
              <a:buSzPts val="2800"/>
              <a:buFont typeface="Century Gothic"/>
              <a:buNone/>
            </a:pPr>
            <a:r>
              <a:rPr b="1" lang="el-GR" sz="2800">
                <a:solidFill>
                  <a:srgbClr val="C00000"/>
                </a:solidFill>
              </a:rPr>
              <a:t>Τα στάδια της διαιτολογικής παρέμβασης</a:t>
            </a:r>
            <a:endParaRPr b="1" sz="2000">
              <a:solidFill>
                <a:srgbClr val="6C6F4B"/>
              </a:solidFill>
            </a:endParaRPr>
          </a:p>
        </p:txBody>
      </p:sp>
      <p:sp>
        <p:nvSpPr>
          <p:cNvPr id="256" name="Google Shape;256;p1"/>
          <p:cNvSpPr txBox="1"/>
          <p:nvPr>
            <p:ph idx="1" type="subTitle"/>
          </p:nvPr>
        </p:nvSpPr>
        <p:spPr>
          <a:xfrm>
            <a:off x="4572000" y="5373216"/>
            <a:ext cx="3672408" cy="684565"/>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1216"/>
              <a:buNone/>
            </a:pPr>
            <a:r>
              <a:rPr lang="el-GR" sz="1600"/>
              <a:t>Ευαγγελία Φάππα</a:t>
            </a:r>
            <a:endParaRPr sz="1600"/>
          </a:p>
          <a:p>
            <a:pPr indent="0" lvl="0" marL="0" rtl="0" algn="ctr">
              <a:spcBef>
                <a:spcPts val="320"/>
              </a:spcBef>
              <a:spcAft>
                <a:spcPts val="0"/>
              </a:spcAft>
              <a:buSzPts val="1216"/>
              <a:buNone/>
            </a:pPr>
            <a:r>
              <a:rPr lang="el-GR" sz="1600"/>
              <a:t>Διαιτολόγος – Διατροφολόγος, PhD</a:t>
            </a:r>
            <a:endParaRPr sz="1600"/>
          </a:p>
        </p:txBody>
      </p:sp>
      <p:pic>
        <p:nvPicPr>
          <p:cNvPr id="257" name="Google Shape;257;p1"/>
          <p:cNvPicPr preferRelativeResize="0"/>
          <p:nvPr/>
        </p:nvPicPr>
        <p:blipFill rotWithShape="1">
          <a:blip r:embed="rId3">
            <a:alphaModFix/>
          </a:blip>
          <a:srcRect b="0" l="0" r="0" t="0"/>
          <a:stretch/>
        </p:blipFill>
        <p:spPr>
          <a:xfrm>
            <a:off x="0" y="2493173"/>
            <a:ext cx="5796135" cy="2894357"/>
          </a:xfrm>
          <a:prstGeom prst="rect">
            <a:avLst/>
          </a:prstGeom>
          <a:noFill/>
          <a:ln>
            <a:noFill/>
          </a:ln>
        </p:spPr>
      </p:pic>
      <p:sp>
        <p:nvSpPr>
          <p:cNvPr id="258" name="Google Shape;258;p1"/>
          <p:cNvSpPr txBox="1"/>
          <p:nvPr/>
        </p:nvSpPr>
        <p:spPr>
          <a:xfrm>
            <a:off x="489969" y="0"/>
            <a:ext cx="4082031"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l-GR" sz="1400" u="none" cap="none" strike="noStrike">
                <a:solidFill>
                  <a:schemeClr val="dk1"/>
                </a:solidFill>
                <a:latin typeface="Century Gothic"/>
                <a:ea typeface="Century Gothic"/>
                <a:cs typeface="Century Gothic"/>
                <a:sym typeface="Century Gothic"/>
              </a:rPr>
              <a:t>ΤΜΗΜΑ ΕΠΙΣΤΗΜΗΣ </a:t>
            </a:r>
            <a:endParaRPr/>
          </a:p>
          <a:p>
            <a:pPr indent="0" lvl="0" marL="0" marR="0" rtl="0" algn="l">
              <a:spcBef>
                <a:spcPts val="0"/>
              </a:spcBef>
              <a:spcAft>
                <a:spcPts val="0"/>
              </a:spcAft>
              <a:buNone/>
            </a:pPr>
            <a:r>
              <a:rPr b="1" lang="el-GR" sz="1400">
                <a:solidFill>
                  <a:schemeClr val="dk1"/>
                </a:solidFill>
                <a:latin typeface="Century Gothic"/>
                <a:ea typeface="Century Gothic"/>
                <a:cs typeface="Century Gothic"/>
                <a:sym typeface="Century Gothic"/>
              </a:rPr>
              <a:t>ΔΙΑΤΡΟΦΗΣ ΚΑΙ ΔΙΑΙΤΟΛΟΓΙΑΣ</a:t>
            </a:r>
            <a:endParaRPr b="1" sz="1400">
              <a:solidFill>
                <a:schemeClr val="dk1"/>
              </a:solidFill>
              <a:latin typeface="Century Gothic"/>
              <a:ea typeface="Century Gothic"/>
              <a:cs typeface="Century Gothic"/>
              <a:sym typeface="Century Gothic"/>
            </a:endParaRPr>
          </a:p>
        </p:txBody>
      </p:sp>
      <p:pic>
        <p:nvPicPr>
          <p:cNvPr id="259" name="Google Shape;259;p1"/>
          <p:cNvPicPr preferRelativeResize="0"/>
          <p:nvPr/>
        </p:nvPicPr>
        <p:blipFill rotWithShape="1">
          <a:blip r:embed="rId4">
            <a:alphaModFix/>
          </a:blip>
          <a:srcRect b="0" l="0" r="0" t="0"/>
          <a:stretch/>
        </p:blipFill>
        <p:spPr>
          <a:xfrm>
            <a:off x="1" y="2113"/>
            <a:ext cx="514158" cy="521107"/>
          </a:xfrm>
          <a:prstGeom prst="rect">
            <a:avLst/>
          </a:prstGeom>
          <a:solidFill>
            <a:schemeClr val="lt1"/>
          </a:solidFill>
          <a:ln>
            <a:noFill/>
          </a:ln>
        </p:spPr>
      </p:pic>
      <p:sp>
        <p:nvSpPr>
          <p:cNvPr id="260" name="Google Shape;260;p1"/>
          <p:cNvSpPr txBox="1"/>
          <p:nvPr/>
        </p:nvSpPr>
        <p:spPr>
          <a:xfrm>
            <a:off x="4572000" y="260648"/>
            <a:ext cx="3528392" cy="1702160"/>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SzPts val="2800"/>
              <a:buFont typeface="Century Gothic"/>
              <a:buNone/>
            </a:pPr>
            <a:r>
              <a:rPr b="0" lang="el-GR" sz="2800" u="none">
                <a:solidFill>
                  <a:schemeClr val="lt1"/>
                </a:solidFill>
                <a:latin typeface="Century Gothic"/>
                <a:ea typeface="Century Gothic"/>
                <a:cs typeface="Century Gothic"/>
                <a:sym typeface="Century Gothic"/>
              </a:rPr>
              <a:t>ΔΙΑΤΡΟΦΙΚΗ ΣΥΜΒΟΥΛΕΥΤΙΚΗ</a:t>
            </a:r>
            <a:endParaRPr/>
          </a:p>
          <a:p>
            <a:pPr indent="0" lvl="0" marL="0" marR="0" rtl="0" algn="ctr">
              <a:spcBef>
                <a:spcPts val="0"/>
              </a:spcBef>
              <a:spcAft>
                <a:spcPts val="0"/>
              </a:spcAft>
              <a:buClr>
                <a:schemeClr val="lt1"/>
              </a:buClr>
              <a:buSzPts val="2800"/>
              <a:buFont typeface="Century Gothic"/>
              <a:buNone/>
            </a:pPr>
            <a:r>
              <a:rPr b="0" lang="el-GR" sz="2800" u="none">
                <a:solidFill>
                  <a:schemeClr val="lt1"/>
                </a:solidFill>
                <a:latin typeface="Century Gothic"/>
                <a:ea typeface="Century Gothic"/>
                <a:cs typeface="Century Gothic"/>
                <a:sym typeface="Century Gothic"/>
              </a:rPr>
              <a:t>ΕΔΔ4042</a:t>
            </a:r>
            <a:endParaRPr b="0" sz="2800" u="none">
              <a:solidFill>
                <a:schemeClr val="lt1"/>
              </a:solidFill>
              <a:latin typeface="Century Gothic"/>
              <a:ea typeface="Century Gothic"/>
              <a:cs typeface="Century Gothic"/>
              <a:sym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10"/>
          <p:cNvSpPr txBox="1"/>
          <p:nvPr>
            <p:ph type="title"/>
          </p:nvPr>
        </p:nvSpPr>
        <p:spPr>
          <a:xfrm>
            <a:off x="1043490" y="1027664"/>
            <a:ext cx="7024744" cy="96117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Χρήση χάρακα ετοιμότητας</a:t>
            </a:r>
            <a:endParaRPr>
              <a:solidFill>
                <a:srgbClr val="C00000"/>
              </a:solidFill>
            </a:endParaRPr>
          </a:p>
        </p:txBody>
      </p:sp>
      <p:sp>
        <p:nvSpPr>
          <p:cNvPr id="314" name="Google Shape;314;p10"/>
          <p:cNvSpPr txBox="1"/>
          <p:nvPr>
            <p:ph idx="1" type="body"/>
          </p:nvPr>
        </p:nvSpPr>
        <p:spPr>
          <a:xfrm>
            <a:off x="899592" y="2492896"/>
            <a:ext cx="7308812" cy="3744416"/>
          </a:xfrm>
          <a:prstGeom prst="rect">
            <a:avLst/>
          </a:prstGeom>
          <a:noFill/>
          <a:ln>
            <a:noFill/>
          </a:ln>
        </p:spPr>
        <p:txBody>
          <a:bodyPr anchorCtr="0" anchor="t" bIns="45700" lIns="91425" spcFirstLastPara="1" rIns="91425" wrap="square" tIns="45700">
            <a:normAutofit fontScale="85000" lnSpcReduction="20000"/>
          </a:bodyPr>
          <a:lstStyle/>
          <a:p>
            <a:pPr indent="0" lvl="0" marL="68580" rtl="0" algn="just">
              <a:spcBef>
                <a:spcPts val="0"/>
              </a:spcBef>
              <a:spcAft>
                <a:spcPts val="0"/>
              </a:spcAft>
              <a:buSzPct val="76000"/>
              <a:buNone/>
            </a:pPr>
            <a:r>
              <a:rPr lang="el-GR"/>
              <a:t>Σημασία δεν έχει μόνο η κατάταξη στην κλίμακα, αλλά και για ποιον λόγο το άτομο «έδωσε» στον εαυτό του τη συγκεκριμένη βαθμολογία. </a:t>
            </a:r>
            <a:endParaRPr/>
          </a:p>
          <a:p>
            <a:pPr indent="0" lvl="0" marL="68580" rtl="0" algn="just">
              <a:spcBef>
                <a:spcPts val="408"/>
              </a:spcBef>
              <a:spcAft>
                <a:spcPts val="0"/>
              </a:spcAft>
              <a:buSzPct val="76000"/>
              <a:buNone/>
            </a:pPr>
            <a:r>
              <a:t/>
            </a:r>
            <a:endParaRPr/>
          </a:p>
          <a:p>
            <a:pPr indent="0" lvl="0" marL="68580" rtl="0" algn="just">
              <a:spcBef>
                <a:spcPts val="408"/>
              </a:spcBef>
              <a:spcAft>
                <a:spcPts val="0"/>
              </a:spcAft>
              <a:buSzPct val="76000"/>
              <a:buNone/>
            </a:pPr>
            <a:r>
              <a:rPr lang="el-GR"/>
              <a:t>Ο διαιτολόγος, με αφετηρία την κλίμακα και τη σχετική συζήτηση και με τη βοήθεια μιας ποικιλίας τεχνικών, μπορεί να προσδιορίσει το στάδιο ετοιμότητας για αλλαγή συμπεριφοράς.</a:t>
            </a:r>
            <a:endParaRPr/>
          </a:p>
          <a:p>
            <a:pPr indent="0" lvl="0" marL="68580" rtl="0" algn="just">
              <a:spcBef>
                <a:spcPts val="408"/>
              </a:spcBef>
              <a:spcAft>
                <a:spcPts val="0"/>
              </a:spcAft>
              <a:buSzPct val="76000"/>
              <a:buNone/>
            </a:pPr>
            <a:r>
              <a:t/>
            </a:r>
            <a:endParaRPr/>
          </a:p>
          <a:p>
            <a:pPr indent="0" lvl="0" marL="68580" rtl="0" algn="just">
              <a:spcBef>
                <a:spcPts val="408"/>
              </a:spcBef>
              <a:spcAft>
                <a:spcPts val="0"/>
              </a:spcAft>
              <a:buSzPct val="76000"/>
              <a:buNone/>
            </a:pPr>
            <a:r>
              <a:rPr b="1" lang="el-GR"/>
              <a:t>Ενδεικτικές ερωτήσεις</a:t>
            </a:r>
            <a:r>
              <a:rPr lang="el-GR"/>
              <a:t>:</a:t>
            </a:r>
            <a:endParaRPr/>
          </a:p>
          <a:p>
            <a:pPr indent="-457200" lvl="0" marL="525780" rtl="0" algn="just">
              <a:spcBef>
                <a:spcPts val="408"/>
              </a:spcBef>
              <a:spcAft>
                <a:spcPts val="0"/>
              </a:spcAft>
              <a:buSzPct val="76000"/>
              <a:buAutoNum type="arabicParenR"/>
            </a:pPr>
            <a:r>
              <a:rPr lang="el-GR"/>
              <a:t>Πώς και επιλέξατε το 6 και όχι το 5;</a:t>
            </a:r>
            <a:endParaRPr/>
          </a:p>
          <a:p>
            <a:pPr indent="-457200" lvl="0" marL="525780" rtl="0" algn="just">
              <a:spcBef>
                <a:spcPts val="408"/>
              </a:spcBef>
              <a:spcAft>
                <a:spcPts val="0"/>
              </a:spcAft>
              <a:buSzPct val="76000"/>
              <a:buAutoNum type="arabicParenR"/>
            </a:pPr>
            <a:r>
              <a:rPr lang="el-GR"/>
              <a:t>Πώς kαι επιλέξατε το 6 και όχι το 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11"/>
          <p:cNvSpPr txBox="1"/>
          <p:nvPr>
            <p:ph type="title"/>
          </p:nvPr>
        </p:nvSpPr>
        <p:spPr>
          <a:xfrm>
            <a:off x="971600" y="1027664"/>
            <a:ext cx="741682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2800"/>
              <a:buFont typeface="Century Gothic"/>
              <a:buNone/>
            </a:pPr>
            <a:r>
              <a:rPr b="1" lang="el-GR" sz="2800">
                <a:solidFill>
                  <a:srgbClr val="C00000"/>
                </a:solidFill>
              </a:rPr>
              <a:t>5. </a:t>
            </a:r>
            <a:r>
              <a:rPr lang="el-GR" sz="2800">
                <a:solidFill>
                  <a:srgbClr val="C00000"/>
                </a:solidFill>
              </a:rPr>
              <a:t>Παρέμβαση ανάλογα με την ετοιμότητα του ασθενούς </a:t>
            </a:r>
            <a:endParaRPr/>
          </a:p>
        </p:txBody>
      </p:sp>
      <p:sp>
        <p:nvSpPr>
          <p:cNvPr id="320" name="Google Shape;320;p11"/>
          <p:cNvSpPr txBox="1"/>
          <p:nvPr>
            <p:ph idx="1" type="body"/>
          </p:nvPr>
        </p:nvSpPr>
        <p:spPr>
          <a:xfrm>
            <a:off x="899592" y="2636912"/>
            <a:ext cx="7488832" cy="3508977"/>
          </a:xfrm>
          <a:prstGeom prst="rect">
            <a:avLst/>
          </a:prstGeom>
          <a:noFill/>
          <a:ln>
            <a:noFill/>
          </a:ln>
        </p:spPr>
        <p:txBody>
          <a:bodyPr anchorCtr="0" anchor="t" bIns="45700" lIns="91425" spcFirstLastPara="1" rIns="91425" wrap="square" tIns="45700">
            <a:normAutofit/>
          </a:bodyPr>
          <a:lstStyle/>
          <a:p>
            <a:pPr indent="0" lvl="0" marL="68580" rtl="0" algn="l">
              <a:spcBef>
                <a:spcPts val="0"/>
              </a:spcBef>
              <a:spcAft>
                <a:spcPts val="0"/>
              </a:spcAft>
              <a:buSzPts val="1824"/>
              <a:buNone/>
            </a:pPr>
            <a:r>
              <a:rPr b="1" lang="el-GR"/>
              <a:t>5.1. </a:t>
            </a:r>
            <a:r>
              <a:rPr lang="el-GR"/>
              <a:t>Παρέμβαση σε άτομα που δεν είναι έτοιμα για αλλαγή </a:t>
            </a:r>
            <a:r>
              <a:rPr i="1" lang="el-GR"/>
              <a:t>(Προενατένιση). </a:t>
            </a:r>
            <a:endParaRPr/>
          </a:p>
          <a:p>
            <a:pPr indent="0" lvl="0" marL="68580" rtl="0" algn="l">
              <a:spcBef>
                <a:spcPts val="480"/>
              </a:spcBef>
              <a:spcAft>
                <a:spcPts val="0"/>
              </a:spcAft>
              <a:buSzPts val="1824"/>
              <a:buNone/>
            </a:pPr>
            <a:r>
              <a:t/>
            </a:r>
            <a:endParaRPr i="1"/>
          </a:p>
          <a:p>
            <a:pPr indent="0" lvl="0" marL="68580" rtl="0" algn="l">
              <a:spcBef>
                <a:spcPts val="480"/>
              </a:spcBef>
              <a:spcAft>
                <a:spcPts val="0"/>
              </a:spcAft>
              <a:buSzPts val="1824"/>
              <a:buNone/>
            </a:pPr>
            <a:r>
              <a:rPr b="1" lang="el-GR"/>
              <a:t>5.2. </a:t>
            </a:r>
            <a:r>
              <a:rPr lang="el-GR"/>
              <a:t>Άτομα που αμφιταλαντεύονται </a:t>
            </a:r>
            <a:r>
              <a:rPr i="1" lang="el-GR"/>
              <a:t>(Ενατένιση)</a:t>
            </a:r>
            <a:endParaRPr/>
          </a:p>
          <a:p>
            <a:pPr indent="0" lvl="0" marL="68580" rtl="0" algn="l">
              <a:spcBef>
                <a:spcPts val="480"/>
              </a:spcBef>
              <a:spcAft>
                <a:spcPts val="0"/>
              </a:spcAft>
              <a:buSzPts val="1824"/>
              <a:buNone/>
            </a:pPr>
            <a:r>
              <a:t/>
            </a:r>
            <a:endParaRPr i="1"/>
          </a:p>
          <a:p>
            <a:pPr indent="0" lvl="0" marL="68580" rtl="0" algn="l">
              <a:spcBef>
                <a:spcPts val="480"/>
              </a:spcBef>
              <a:spcAft>
                <a:spcPts val="0"/>
              </a:spcAft>
              <a:buSzPts val="1824"/>
              <a:buNone/>
            </a:pPr>
            <a:r>
              <a:rPr b="1" lang="el-GR"/>
              <a:t>5.3. </a:t>
            </a:r>
            <a:r>
              <a:rPr lang="el-GR"/>
              <a:t>Άτομα που είναι έτοιμα για αλλαγή </a:t>
            </a:r>
            <a:r>
              <a:rPr i="1" lang="el-GR"/>
              <a:t>(Προετοιμασία, Δράση).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12"/>
          <p:cNvSpPr txBox="1"/>
          <p:nvPr>
            <p:ph type="title"/>
          </p:nvPr>
        </p:nvSpPr>
        <p:spPr>
          <a:xfrm>
            <a:off x="643600" y="548680"/>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2800"/>
              <a:buFont typeface="Century Gothic"/>
              <a:buNone/>
            </a:pPr>
            <a:r>
              <a:rPr b="1" lang="el-GR" sz="2800">
                <a:solidFill>
                  <a:srgbClr val="C00000"/>
                </a:solidFill>
              </a:rPr>
              <a:t>5.1. </a:t>
            </a:r>
            <a:r>
              <a:rPr lang="el-GR" sz="2800">
                <a:solidFill>
                  <a:srgbClr val="C00000"/>
                </a:solidFill>
              </a:rPr>
              <a:t>Παρέμβαση σε άτομα που δεν είναι έτοιμα για αλλαγή </a:t>
            </a:r>
            <a:r>
              <a:rPr i="1" lang="el-GR" sz="2800">
                <a:solidFill>
                  <a:srgbClr val="C00000"/>
                </a:solidFill>
              </a:rPr>
              <a:t>(</a:t>
            </a:r>
            <a:r>
              <a:rPr b="1" i="1" lang="el-GR" sz="2800">
                <a:solidFill>
                  <a:srgbClr val="C00000"/>
                </a:solidFill>
              </a:rPr>
              <a:t>Προενατένιση</a:t>
            </a:r>
            <a:r>
              <a:rPr i="1" lang="el-GR" sz="2800">
                <a:solidFill>
                  <a:srgbClr val="C00000"/>
                </a:solidFill>
              </a:rPr>
              <a:t>)</a:t>
            </a:r>
            <a:endParaRPr sz="2800">
              <a:solidFill>
                <a:srgbClr val="C00000"/>
              </a:solidFill>
            </a:endParaRPr>
          </a:p>
        </p:txBody>
      </p:sp>
      <p:graphicFrame>
        <p:nvGraphicFramePr>
          <p:cNvPr id="326" name="Google Shape;326;p12"/>
          <p:cNvGraphicFramePr/>
          <p:nvPr/>
        </p:nvGraphicFramePr>
        <p:xfrm>
          <a:off x="683568" y="2123688"/>
          <a:ext cx="3000000" cy="3000000"/>
        </p:xfrm>
        <a:graphic>
          <a:graphicData uri="http://schemas.openxmlformats.org/drawingml/2006/table">
            <a:tbl>
              <a:tblPr bandRow="1" firstRow="1">
                <a:noFill/>
                <a:tableStyleId>{56B25183-C547-4E21-AF7A-CA47A12AC73A}</a:tableStyleId>
              </a:tblPr>
              <a:tblGrid>
                <a:gridCol w="2736300"/>
                <a:gridCol w="4968550"/>
              </a:tblGrid>
              <a:tr h="370850">
                <a:tc>
                  <a:txBody>
                    <a:bodyPr/>
                    <a:lstStyle/>
                    <a:p>
                      <a:pPr indent="0" lvl="0" marL="0" marR="0" rtl="0" algn="l">
                        <a:spcBef>
                          <a:spcPts val="0"/>
                        </a:spcBef>
                        <a:spcAft>
                          <a:spcPts val="0"/>
                        </a:spcAft>
                        <a:buNone/>
                      </a:pPr>
                      <a:r>
                        <a:rPr b="1" i="0" lang="el-GR" sz="1800" u="none" cap="none" strike="noStrike">
                          <a:solidFill>
                            <a:schemeClr val="dk1"/>
                          </a:solidFill>
                          <a:latin typeface="Century Gothic"/>
                          <a:ea typeface="Century Gothic"/>
                          <a:cs typeface="Century Gothic"/>
                          <a:sym typeface="Century Gothic"/>
                        </a:rPr>
                        <a:t>Στόχοι του διαιτολόγου </a:t>
                      </a:r>
                      <a:r>
                        <a:rPr b="0" i="0" lang="el-GR" sz="1800" u="none" cap="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spcBef>
                          <a:spcPts val="0"/>
                        </a:spcBef>
                        <a:spcAft>
                          <a:spcPts val="0"/>
                        </a:spcAft>
                        <a:buNone/>
                      </a:pPr>
                      <a:r>
                        <a:rPr b="0" i="0" lang="el-GR" sz="1800" u="none" strike="noStrike">
                          <a:solidFill>
                            <a:schemeClr val="dk1"/>
                          </a:solidFill>
                          <a:latin typeface="Century Gothic"/>
                          <a:ea typeface="Century Gothic"/>
                          <a:cs typeface="Century Gothic"/>
                          <a:sym typeface="Century Gothic"/>
                        </a:rPr>
                        <a:t>Να διεγείρει την αμφιβολία ότι μπορεί η τρέχουσα κατάσταση να έχει και προβλήματα ή αρνητικές συνέπειες. </a:t>
                      </a:r>
                      <a:endParaRPr/>
                    </a:p>
                    <a:p>
                      <a:pPr indent="0" lvl="0" marL="0" marR="0" rtl="0" algn="l">
                        <a:spcBef>
                          <a:spcPts val="0"/>
                        </a:spcBef>
                        <a:spcAft>
                          <a:spcPts val="0"/>
                        </a:spcAft>
                        <a:buNone/>
                      </a:pPr>
                      <a:r>
                        <a:rPr b="0" i="0" lang="el-GR" sz="1800" u="none" strike="noStrike">
                          <a:solidFill>
                            <a:schemeClr val="dk1"/>
                          </a:solidFill>
                          <a:latin typeface="Century Gothic"/>
                          <a:ea typeface="Century Gothic"/>
                          <a:cs typeface="Century Gothic"/>
                          <a:sym typeface="Century Gothic"/>
                        </a:rPr>
                        <a:t>Να διευκολύνει τον ασθενή να αρχίσει να συζητά την πιθανότητα αλλαγής και, τελικά, να μετακινηθεί σε επόμενο στάδιο. </a:t>
                      </a:r>
                      <a:endParaRPr sz="1800"/>
                    </a:p>
                  </a:txBody>
                  <a:tcPr marT="45725" marB="45725" marR="91450" marL="91450"/>
                </a:tc>
              </a:tr>
              <a:tr h="710900">
                <a:tc>
                  <a:txBody>
                    <a:bodyPr/>
                    <a:lstStyle/>
                    <a:p>
                      <a:pPr indent="0" lvl="0" marL="0" marR="0" rtl="0" algn="l">
                        <a:spcBef>
                          <a:spcPts val="0"/>
                        </a:spcBef>
                        <a:spcAft>
                          <a:spcPts val="0"/>
                        </a:spcAft>
                        <a:buNone/>
                      </a:pPr>
                      <a:r>
                        <a:rPr b="1" i="0" lang="el-GR" sz="1800" u="none" strike="noStrike">
                          <a:solidFill>
                            <a:schemeClr val="dk1"/>
                          </a:solidFill>
                          <a:latin typeface="Century Gothic"/>
                          <a:ea typeface="Century Gothic"/>
                          <a:cs typeface="Century Gothic"/>
                          <a:sym typeface="Century Gothic"/>
                        </a:rPr>
                        <a:t>Στρατηγικές </a:t>
                      </a:r>
                      <a:r>
                        <a:rPr b="0" i="0" lang="el-GR" sz="1800" u="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spcBef>
                          <a:spcPts val="0"/>
                        </a:spcBef>
                        <a:spcAft>
                          <a:spcPts val="0"/>
                        </a:spcAft>
                        <a:buNone/>
                      </a:pPr>
                      <a:r>
                        <a:rPr b="0" i="0" lang="el-GR" sz="1800" u="none" strike="noStrike">
                          <a:solidFill>
                            <a:schemeClr val="dk1"/>
                          </a:solidFill>
                          <a:latin typeface="Century Gothic"/>
                          <a:ea typeface="Century Gothic"/>
                          <a:cs typeface="Century Gothic"/>
                          <a:sym typeface="Century Gothic"/>
                        </a:rPr>
                        <a:t>Παροχή πληροφοριών, ενσυναίσθηση, διέγερση συνειδητοποίησης. </a:t>
                      </a:r>
                      <a:endParaRPr sz="1800"/>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Century Gothic"/>
                        <a:buNone/>
                      </a:pPr>
                      <a:r>
                        <a:rPr b="1" i="0" lang="el-GR" sz="1800" u="none" strike="noStrike">
                          <a:solidFill>
                            <a:schemeClr val="dk1"/>
                          </a:solidFill>
                          <a:latin typeface="Century Gothic"/>
                          <a:ea typeface="Century Gothic"/>
                          <a:cs typeface="Century Gothic"/>
                          <a:sym typeface="Century Gothic"/>
                        </a:rPr>
                        <a:t>Τεχνικές 	</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Προσφορά αντικειμενικών πληροφοριών (στοχευμένων, ουδέτερων), εκφράσεις ενσυναίσθησης, εκμαίευση ισχυρισμών αυτοκινητοποίησης, χρήση ανοικτών ερωτήσεων, ανακλαστικής ακρόασης, επιβεβαίωσης, ανακεφαλαίωσης. </a:t>
                      </a:r>
                      <a:endParaRPr sz="1800"/>
                    </a:p>
                  </a:txBody>
                  <a:tcPr marT="45725" marB="45725" marR="91450" marL="9145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13"/>
          <p:cNvSpPr txBox="1"/>
          <p:nvPr>
            <p:ph type="title"/>
          </p:nvPr>
        </p:nvSpPr>
        <p:spPr>
          <a:xfrm>
            <a:off x="899592" y="620688"/>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3200"/>
              <a:buFont typeface="Century Gothic"/>
              <a:buNone/>
            </a:pPr>
            <a:r>
              <a:rPr b="1" lang="el-GR" sz="3200">
                <a:solidFill>
                  <a:srgbClr val="C00000"/>
                </a:solidFill>
              </a:rPr>
              <a:t>5.2. </a:t>
            </a:r>
            <a:r>
              <a:rPr lang="el-GR" sz="3200">
                <a:solidFill>
                  <a:srgbClr val="C00000"/>
                </a:solidFill>
              </a:rPr>
              <a:t>Άτομα που </a:t>
            </a:r>
            <a:br>
              <a:rPr lang="el-GR" sz="3200">
                <a:solidFill>
                  <a:srgbClr val="C00000"/>
                </a:solidFill>
              </a:rPr>
            </a:br>
            <a:r>
              <a:rPr lang="el-GR" sz="3200">
                <a:solidFill>
                  <a:srgbClr val="C00000"/>
                </a:solidFill>
              </a:rPr>
              <a:t>αμφιταλαντεύονται </a:t>
            </a:r>
            <a:r>
              <a:rPr i="1" lang="el-GR" sz="3200">
                <a:solidFill>
                  <a:srgbClr val="C00000"/>
                </a:solidFill>
              </a:rPr>
              <a:t>(</a:t>
            </a:r>
            <a:r>
              <a:rPr b="1" i="1" lang="el-GR" sz="3200">
                <a:solidFill>
                  <a:srgbClr val="C00000"/>
                </a:solidFill>
              </a:rPr>
              <a:t>Ενατένιση</a:t>
            </a:r>
            <a:r>
              <a:rPr i="1" lang="el-GR" sz="3200">
                <a:solidFill>
                  <a:srgbClr val="C00000"/>
                </a:solidFill>
              </a:rPr>
              <a:t>)</a:t>
            </a:r>
            <a:endParaRPr sz="3200">
              <a:solidFill>
                <a:srgbClr val="C00000"/>
              </a:solidFill>
            </a:endParaRPr>
          </a:p>
        </p:txBody>
      </p:sp>
      <p:graphicFrame>
        <p:nvGraphicFramePr>
          <p:cNvPr id="332" name="Google Shape;332;p13"/>
          <p:cNvGraphicFramePr/>
          <p:nvPr/>
        </p:nvGraphicFramePr>
        <p:xfrm>
          <a:off x="683568" y="2123688"/>
          <a:ext cx="3000000" cy="3000000"/>
        </p:xfrm>
        <a:graphic>
          <a:graphicData uri="http://schemas.openxmlformats.org/drawingml/2006/table">
            <a:tbl>
              <a:tblPr bandRow="1" firstRow="1">
                <a:noFill/>
                <a:tableStyleId>{56B25183-C547-4E21-AF7A-CA47A12AC73A}</a:tableStyleId>
              </a:tblPr>
              <a:tblGrid>
                <a:gridCol w="2736300"/>
                <a:gridCol w="4968550"/>
              </a:tblGrid>
              <a:tr h="370850">
                <a:tc>
                  <a:txBody>
                    <a:bodyPr/>
                    <a:lstStyle/>
                    <a:p>
                      <a:pPr indent="0" lvl="0" marL="0" marR="0" rtl="0" algn="l">
                        <a:spcBef>
                          <a:spcPts val="0"/>
                        </a:spcBef>
                        <a:spcAft>
                          <a:spcPts val="0"/>
                        </a:spcAft>
                        <a:buNone/>
                      </a:pPr>
                      <a:r>
                        <a:rPr b="1" i="0" lang="el-GR" sz="1800" u="none" strike="noStrike">
                          <a:solidFill>
                            <a:schemeClr val="dk1"/>
                          </a:solidFill>
                          <a:latin typeface="Century Gothic"/>
                          <a:ea typeface="Century Gothic"/>
                          <a:cs typeface="Century Gothic"/>
                          <a:sym typeface="Century Gothic"/>
                        </a:rPr>
                        <a:t>Στόχοι του διαιτολόγου </a:t>
                      </a:r>
                      <a:r>
                        <a:rPr b="0" i="0" lang="el-GR" sz="1800" u="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Να «γείρει τη ζυγαριά» και να βοηθήσει τον ασθενή να κατανοήσει την αμφιταλάντευση. 	</a:t>
                      </a:r>
                      <a:endParaRPr/>
                    </a:p>
                  </a:txBody>
                  <a:tcPr marT="45725" marB="45725" marR="91450" marL="91450"/>
                </a:tc>
              </a:tr>
              <a:tr h="710900">
                <a:tc>
                  <a:txBody>
                    <a:bodyPr/>
                    <a:lstStyle/>
                    <a:p>
                      <a:pPr indent="0" lvl="0" marL="0" marR="0" rtl="0" algn="l">
                        <a:spcBef>
                          <a:spcPts val="0"/>
                        </a:spcBef>
                        <a:spcAft>
                          <a:spcPts val="0"/>
                        </a:spcAft>
                        <a:buNone/>
                      </a:pPr>
                      <a:r>
                        <a:rPr b="1" i="0" lang="el-GR" sz="1800" u="none" strike="noStrike">
                          <a:solidFill>
                            <a:schemeClr val="dk1"/>
                          </a:solidFill>
                          <a:latin typeface="Century Gothic"/>
                          <a:ea typeface="Century Gothic"/>
                          <a:cs typeface="Century Gothic"/>
                          <a:sym typeface="Century Gothic"/>
                        </a:rPr>
                        <a:t>Στρατηγικές </a:t>
                      </a:r>
                      <a:r>
                        <a:rPr b="0" i="0" lang="el-GR" sz="1800" u="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Διερεύνηση αμφιταλάντευσης, ενίσχυση αυτο-αποτελεσματικότητας, αύξηση συνειδητοποίησης. </a:t>
                      </a:r>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Century Gothic"/>
                        <a:buNone/>
                      </a:pPr>
                      <a:r>
                        <a:rPr b="1" i="0" lang="el-GR" sz="1800" u="none" strike="noStrike">
                          <a:solidFill>
                            <a:schemeClr val="dk1"/>
                          </a:solidFill>
                          <a:latin typeface="Century Gothic"/>
                          <a:ea typeface="Century Gothic"/>
                          <a:cs typeface="Century Gothic"/>
                          <a:sym typeface="Century Gothic"/>
                        </a:rPr>
                        <a:t>Τεχνικές 	</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Χρήση ζυγαριάς / φύλλου πλεονεκτημάτων-μειονεκτημάτων ή ζυγαριάς δυνάμεων, διερεύνηση εναλλακτικών δυνατοτήτων και λύσεων, αναζήτηση βοηθητικών σχέσεων, χρήση ανοικτών ερωτήσεων, ανακλαστικής ακρόασης, επιβεβαίωσης, ανακεφαλαίωσης. </a:t>
                      </a:r>
                      <a:endParaRPr/>
                    </a:p>
                  </a:txBody>
                  <a:tcPr marT="45725" marB="45725" marR="91450" marL="9145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14"/>
          <p:cNvSpPr txBox="1"/>
          <p:nvPr>
            <p:ph type="title"/>
          </p:nvPr>
        </p:nvSpPr>
        <p:spPr>
          <a:xfrm>
            <a:off x="827584" y="620688"/>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3200"/>
              <a:buFont typeface="Century Gothic"/>
              <a:buNone/>
            </a:pPr>
            <a:r>
              <a:rPr b="1" lang="el-GR" sz="3200">
                <a:solidFill>
                  <a:srgbClr val="C00000"/>
                </a:solidFill>
              </a:rPr>
              <a:t>5.3. </a:t>
            </a:r>
            <a:r>
              <a:rPr lang="el-GR" sz="3200">
                <a:solidFill>
                  <a:srgbClr val="C00000"/>
                </a:solidFill>
              </a:rPr>
              <a:t>Άτομα που είναι έτοιμα για αλλαγή </a:t>
            </a:r>
            <a:r>
              <a:rPr i="1" lang="el-GR" sz="3200">
                <a:solidFill>
                  <a:srgbClr val="C00000"/>
                </a:solidFill>
              </a:rPr>
              <a:t>(</a:t>
            </a:r>
            <a:r>
              <a:rPr b="1" i="1" lang="el-GR" sz="3200">
                <a:solidFill>
                  <a:srgbClr val="C00000"/>
                </a:solidFill>
              </a:rPr>
              <a:t>Προετοιμασία, Δράση</a:t>
            </a:r>
            <a:r>
              <a:rPr i="1" lang="el-GR" sz="3200">
                <a:solidFill>
                  <a:srgbClr val="C00000"/>
                </a:solidFill>
              </a:rPr>
              <a:t>)</a:t>
            </a:r>
            <a:endParaRPr sz="3200">
              <a:solidFill>
                <a:srgbClr val="C00000"/>
              </a:solidFill>
            </a:endParaRPr>
          </a:p>
        </p:txBody>
      </p:sp>
      <p:graphicFrame>
        <p:nvGraphicFramePr>
          <p:cNvPr id="338" name="Google Shape;338;p14"/>
          <p:cNvGraphicFramePr/>
          <p:nvPr/>
        </p:nvGraphicFramePr>
        <p:xfrm>
          <a:off x="683568" y="2060848"/>
          <a:ext cx="3000000" cy="3000000"/>
        </p:xfrm>
        <a:graphic>
          <a:graphicData uri="http://schemas.openxmlformats.org/drawingml/2006/table">
            <a:tbl>
              <a:tblPr bandRow="1" firstRow="1">
                <a:noFill/>
                <a:tableStyleId>{56B25183-C547-4E21-AF7A-CA47A12AC73A}</a:tableStyleId>
              </a:tblPr>
              <a:tblGrid>
                <a:gridCol w="2736300"/>
                <a:gridCol w="4968550"/>
              </a:tblGrid>
              <a:tr h="370850">
                <a:tc>
                  <a:txBody>
                    <a:bodyPr/>
                    <a:lstStyle/>
                    <a:p>
                      <a:pPr indent="0" lvl="0" marL="0" marR="0" rtl="0" algn="l">
                        <a:spcBef>
                          <a:spcPts val="0"/>
                        </a:spcBef>
                        <a:spcAft>
                          <a:spcPts val="0"/>
                        </a:spcAft>
                        <a:buNone/>
                      </a:pPr>
                      <a:r>
                        <a:rPr b="1" i="0" lang="el-GR" sz="1800" u="none" strike="noStrike">
                          <a:solidFill>
                            <a:schemeClr val="dk1"/>
                          </a:solidFill>
                          <a:latin typeface="Century Gothic"/>
                          <a:ea typeface="Century Gothic"/>
                          <a:cs typeface="Century Gothic"/>
                          <a:sym typeface="Century Gothic"/>
                        </a:rPr>
                        <a:t>Στόχοι του διαιτολόγου </a:t>
                      </a:r>
                      <a:r>
                        <a:rPr b="0" i="0" lang="el-GR" sz="1800" u="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Κατάρτιση &amp; προγραμματισμός σχεδίου δράσης. </a:t>
                      </a:r>
                      <a:endParaRPr/>
                    </a:p>
                  </a:txBody>
                  <a:tcPr marT="45725" marB="45725" marR="91450" marL="91450"/>
                </a:tc>
              </a:tr>
              <a:tr h="710900">
                <a:tc>
                  <a:txBody>
                    <a:bodyPr/>
                    <a:lstStyle/>
                    <a:p>
                      <a:pPr indent="0" lvl="0" marL="0" marR="0" rtl="0" algn="l">
                        <a:spcBef>
                          <a:spcPts val="0"/>
                        </a:spcBef>
                        <a:spcAft>
                          <a:spcPts val="0"/>
                        </a:spcAft>
                        <a:buNone/>
                      </a:pPr>
                      <a:r>
                        <a:rPr b="1" i="0" lang="el-GR" sz="1800" u="none" strike="noStrike">
                          <a:solidFill>
                            <a:schemeClr val="dk1"/>
                          </a:solidFill>
                          <a:latin typeface="Century Gothic"/>
                          <a:ea typeface="Century Gothic"/>
                          <a:cs typeface="Century Gothic"/>
                          <a:sym typeface="Century Gothic"/>
                        </a:rPr>
                        <a:t>Στρατηγικές </a:t>
                      </a:r>
                      <a:r>
                        <a:rPr b="0" i="0" lang="el-GR" sz="1800" u="none" strike="noStrike">
                          <a:solidFill>
                            <a:schemeClr val="dk1"/>
                          </a:solidFill>
                          <a:latin typeface="Century Gothic"/>
                          <a:ea typeface="Century Gothic"/>
                          <a:cs typeface="Century Gothic"/>
                          <a:sym typeface="Century Gothic"/>
                        </a:rPr>
                        <a:t>		</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Διερεύνηση επιλογών, ενίσχυση αυτο-αποτελεσματικότητας. </a:t>
                      </a:r>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Century Gothic"/>
                        <a:buNone/>
                      </a:pPr>
                      <a:r>
                        <a:rPr b="1" i="0" lang="el-GR" sz="1800" u="none" strike="noStrike">
                          <a:solidFill>
                            <a:schemeClr val="dk1"/>
                          </a:solidFill>
                          <a:latin typeface="Century Gothic"/>
                          <a:ea typeface="Century Gothic"/>
                          <a:cs typeface="Century Gothic"/>
                          <a:sym typeface="Century Gothic"/>
                        </a:rPr>
                        <a:t>Τεχνικές 	</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entury Gothic"/>
                        <a:buNone/>
                      </a:pPr>
                      <a:r>
                        <a:rPr b="0" i="0" lang="el-GR" sz="1800" u="none" strike="noStrike">
                          <a:solidFill>
                            <a:schemeClr val="dk1"/>
                          </a:solidFill>
                          <a:latin typeface="Century Gothic"/>
                          <a:ea typeface="Century Gothic"/>
                          <a:cs typeface="Century Gothic"/>
                          <a:sym typeface="Century Gothic"/>
                        </a:rPr>
                        <a:t>Παροχή εναλλακτικών, αναζήτηση βοηθητικών σχέσεων, στοχοθεσία, αυτοπαρακολούθηση, έλεγχος ερεθισμάτων, επιβράβευση/ενίσχυση, ανατροφοδότηση, προετοιμασία για αντιμετώπιση καταστάσεων υψηλού κινδύνου, πρόληψη υποτροπής, χρήση ανοικτών ερωτήσεων, ανακλαστικής ακρόασης, επιβεβαίωσης, ανακεφαλαίωσης. </a:t>
                      </a:r>
                      <a:endParaRPr/>
                    </a:p>
                  </a:txBody>
                  <a:tcPr marT="45725" marB="45725" marR="91450" marL="9145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15"/>
          <p:cNvSpPr txBox="1"/>
          <p:nvPr>
            <p:ph type="title"/>
          </p:nvPr>
        </p:nvSpPr>
        <p:spPr>
          <a:xfrm>
            <a:off x="611560" y="1052736"/>
            <a:ext cx="7024744" cy="81716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b="1" lang="el-GR">
                <a:solidFill>
                  <a:srgbClr val="C00000"/>
                </a:solidFill>
              </a:rPr>
              <a:t>6. </a:t>
            </a:r>
            <a:r>
              <a:rPr lang="el-GR">
                <a:solidFill>
                  <a:srgbClr val="C00000"/>
                </a:solidFill>
              </a:rPr>
              <a:t>Παρακολούθηση - δομή </a:t>
            </a:r>
            <a:endParaRPr/>
          </a:p>
        </p:txBody>
      </p:sp>
      <p:sp>
        <p:nvSpPr>
          <p:cNvPr id="344" name="Google Shape;344;p15"/>
          <p:cNvSpPr txBox="1"/>
          <p:nvPr>
            <p:ph idx="1" type="body"/>
          </p:nvPr>
        </p:nvSpPr>
        <p:spPr>
          <a:xfrm>
            <a:off x="827584" y="2276872"/>
            <a:ext cx="7416824" cy="4176464"/>
          </a:xfrm>
          <a:prstGeom prst="rect">
            <a:avLst/>
          </a:prstGeom>
          <a:noFill/>
          <a:ln>
            <a:noFill/>
          </a:ln>
        </p:spPr>
        <p:txBody>
          <a:bodyPr anchorCtr="0" anchor="t" bIns="45700" lIns="91425" spcFirstLastPara="1" rIns="91425" wrap="square" tIns="45700">
            <a:noAutofit/>
          </a:bodyPr>
          <a:lstStyle/>
          <a:p>
            <a:pPr indent="0" lvl="0" marL="68580" rtl="0" algn="just">
              <a:spcBef>
                <a:spcPts val="0"/>
              </a:spcBef>
              <a:spcAft>
                <a:spcPts val="0"/>
              </a:spcAft>
              <a:buSzPts val="1672"/>
              <a:buNone/>
            </a:pPr>
            <a:r>
              <a:rPr lang="el-GR" sz="2200"/>
              <a:t>Μετά την ολοκλήρωση της παρέμβασης, ο διαιτολόγος παρακολουθεί τον ασθενή με τη μορφή:</a:t>
            </a:r>
            <a:endParaRPr/>
          </a:p>
          <a:p>
            <a:pPr indent="0" lvl="0" marL="68580" rtl="0" algn="just">
              <a:spcBef>
                <a:spcPts val="440"/>
              </a:spcBef>
              <a:spcAft>
                <a:spcPts val="0"/>
              </a:spcAft>
              <a:buSzPts val="1672"/>
              <a:buNone/>
            </a:pPr>
            <a:r>
              <a:t/>
            </a:r>
            <a:endParaRPr sz="2200"/>
          </a:p>
          <a:p>
            <a:pPr indent="-274320" lvl="0" marL="342900" rtl="0" algn="just">
              <a:spcBef>
                <a:spcPts val="440"/>
              </a:spcBef>
              <a:spcAft>
                <a:spcPts val="0"/>
              </a:spcAft>
              <a:buSzPts val="1672"/>
              <a:buChar char="🞇"/>
            </a:pPr>
            <a:r>
              <a:rPr b="1" lang="el-GR" sz="2200"/>
              <a:t>απλών συνεδριών </a:t>
            </a:r>
            <a:endParaRPr/>
          </a:p>
          <a:p>
            <a:pPr indent="-168148" lvl="0" marL="342900" rtl="0" algn="just">
              <a:spcBef>
                <a:spcPts val="440"/>
              </a:spcBef>
              <a:spcAft>
                <a:spcPts val="0"/>
              </a:spcAft>
              <a:buSzPts val="1672"/>
              <a:buNone/>
            </a:pPr>
            <a:r>
              <a:t/>
            </a:r>
            <a:endParaRPr b="1" sz="2200"/>
          </a:p>
          <a:p>
            <a:pPr indent="-274320" lvl="0" marL="342900" rtl="0" algn="just">
              <a:spcBef>
                <a:spcPts val="440"/>
              </a:spcBef>
              <a:spcAft>
                <a:spcPts val="0"/>
              </a:spcAft>
              <a:buSzPts val="1672"/>
              <a:buChar char="🞇"/>
            </a:pPr>
            <a:r>
              <a:rPr b="1" lang="el-GR" sz="2200"/>
              <a:t>ενισχυτικών συνεδριών</a:t>
            </a:r>
            <a:r>
              <a:rPr lang="el-GR" sz="2200"/>
              <a:t>.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16"/>
          <p:cNvSpPr txBox="1"/>
          <p:nvPr>
            <p:ph type="title"/>
          </p:nvPr>
        </p:nvSpPr>
        <p:spPr>
          <a:xfrm>
            <a:off x="612417" y="908720"/>
            <a:ext cx="7024744" cy="81716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Απλές συνεδρίες </a:t>
            </a:r>
            <a:endParaRPr/>
          </a:p>
        </p:txBody>
      </p:sp>
      <p:sp>
        <p:nvSpPr>
          <p:cNvPr id="350" name="Google Shape;350;p16"/>
          <p:cNvSpPr txBox="1"/>
          <p:nvPr>
            <p:ph idx="1" type="body"/>
          </p:nvPr>
        </p:nvSpPr>
        <p:spPr>
          <a:xfrm>
            <a:off x="608052" y="1844824"/>
            <a:ext cx="7632848" cy="4464496"/>
          </a:xfrm>
          <a:prstGeom prst="rect">
            <a:avLst/>
          </a:prstGeom>
          <a:noFill/>
          <a:ln>
            <a:noFill/>
          </a:ln>
        </p:spPr>
        <p:txBody>
          <a:bodyPr anchorCtr="0" anchor="t" bIns="45700" lIns="91425" spcFirstLastPara="1" rIns="91425" wrap="square" tIns="45700">
            <a:noAutofit/>
          </a:bodyPr>
          <a:lstStyle/>
          <a:p>
            <a:pPr indent="0" lvl="0" marL="68580" rtl="0" algn="just">
              <a:spcBef>
                <a:spcPts val="0"/>
              </a:spcBef>
              <a:spcAft>
                <a:spcPts val="0"/>
              </a:spcAft>
              <a:buSzPts val="1672"/>
              <a:buNone/>
            </a:pPr>
            <a:r>
              <a:rPr lang="el-GR" sz="2200"/>
              <a:t>Περιλαμβάνουν αξιολόγηση της κατάστασης (ή/και της προόδου του), σε καθορισμένα χρονικά διαστήματα (κάθε εξάμηνο, χρόνο κ.λπ.).</a:t>
            </a:r>
            <a:endParaRPr/>
          </a:p>
          <a:p>
            <a:pPr indent="0" lvl="0" marL="68580" rtl="0" algn="just">
              <a:spcBef>
                <a:spcPts val="440"/>
              </a:spcBef>
              <a:spcAft>
                <a:spcPts val="0"/>
              </a:spcAft>
              <a:buSzPts val="1672"/>
              <a:buNone/>
            </a:pPr>
            <a:r>
              <a:t/>
            </a:r>
            <a:endParaRPr sz="2200"/>
          </a:p>
          <a:p>
            <a:pPr indent="0" lvl="0" marL="68580" rtl="0" algn="just">
              <a:spcBef>
                <a:spcPts val="440"/>
              </a:spcBef>
              <a:spcAft>
                <a:spcPts val="0"/>
              </a:spcAft>
              <a:buSzPts val="1672"/>
              <a:buNone/>
            </a:pPr>
            <a:r>
              <a:t/>
            </a:r>
            <a:endParaRPr sz="2200"/>
          </a:p>
          <a:p>
            <a:pPr indent="0" lvl="0" marL="68580" rtl="0" algn="just">
              <a:spcBef>
                <a:spcPts val="440"/>
              </a:spcBef>
              <a:spcAft>
                <a:spcPts val="0"/>
              </a:spcAft>
              <a:buSzPts val="1672"/>
              <a:buNone/>
            </a:pPr>
            <a:r>
              <a:t/>
            </a:r>
            <a:endParaRPr sz="2200"/>
          </a:p>
          <a:p>
            <a:pPr indent="0" lvl="0" marL="68580" rtl="0" algn="just">
              <a:spcBef>
                <a:spcPts val="440"/>
              </a:spcBef>
              <a:spcAft>
                <a:spcPts val="0"/>
              </a:spcAft>
              <a:buSzPts val="1672"/>
              <a:buNone/>
            </a:pPr>
            <a:r>
              <a:t/>
            </a:r>
            <a:endParaRPr sz="2200"/>
          </a:p>
          <a:p>
            <a:pPr indent="0" lvl="0" marL="68580" rtl="0" algn="just">
              <a:spcBef>
                <a:spcPts val="440"/>
              </a:spcBef>
              <a:spcAft>
                <a:spcPts val="0"/>
              </a:spcAft>
              <a:buSzPts val="1672"/>
              <a:buNone/>
            </a:pPr>
            <a:r>
              <a:rPr lang="el-GR" sz="2200"/>
              <a:t>Οι ενισχυτικές συνεδρίες μπορεί να γίνονται σε μηνιαία βάση ή αραιότερα, με την πάροδο του χρόνου, ώστε να «αποκόπτεται» σταδιακά ο ασθενής από τον διαιτολόγο, όταν θα έχει ολοκληρωθεί το βασικό μέρος της παρέμβασης. </a:t>
            </a:r>
            <a:endParaRPr/>
          </a:p>
          <a:p>
            <a:pPr indent="0" lvl="0" marL="68580" rtl="0" algn="just">
              <a:spcBef>
                <a:spcPts val="440"/>
              </a:spcBef>
              <a:spcAft>
                <a:spcPts val="0"/>
              </a:spcAft>
              <a:buSzPts val="1672"/>
              <a:buNone/>
            </a:pPr>
            <a:r>
              <a:t/>
            </a:r>
            <a:endParaRPr sz="2200"/>
          </a:p>
        </p:txBody>
      </p:sp>
      <p:sp>
        <p:nvSpPr>
          <p:cNvPr id="351" name="Google Shape;351;p16"/>
          <p:cNvSpPr txBox="1"/>
          <p:nvPr/>
        </p:nvSpPr>
        <p:spPr>
          <a:xfrm>
            <a:off x="612417" y="3573016"/>
            <a:ext cx="7024744" cy="817160"/>
          </a:xfrm>
          <a:prstGeom prst="rect">
            <a:avLst/>
          </a:prstGeom>
          <a:noFill/>
          <a:ln>
            <a:noFill/>
          </a:ln>
        </p:spPr>
        <p:txBody>
          <a:bodyPr anchorCtr="0" anchor="b" bIns="45700" lIns="91425" spcFirstLastPara="1" rIns="91425" wrap="square" tIns="45700">
            <a:normAutofit/>
          </a:bodyPr>
          <a:lstStyle/>
          <a:p>
            <a:pPr indent="0" lvl="0" marL="0" marR="0" rtl="0" algn="l">
              <a:spcBef>
                <a:spcPts val="0"/>
              </a:spcBef>
              <a:spcAft>
                <a:spcPts val="0"/>
              </a:spcAft>
              <a:buClr>
                <a:srgbClr val="C00000"/>
              </a:buClr>
              <a:buSzPts val="4000"/>
              <a:buFont typeface="Century Gothic"/>
              <a:buNone/>
            </a:pPr>
            <a:r>
              <a:rPr lang="el-GR" sz="4000">
                <a:solidFill>
                  <a:srgbClr val="C00000"/>
                </a:solidFill>
                <a:latin typeface="Century Gothic"/>
                <a:ea typeface="Century Gothic"/>
                <a:cs typeface="Century Gothic"/>
                <a:sym typeface="Century Gothic"/>
              </a:rPr>
              <a:t>Ενισχυτικές συνεδρίες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17"/>
          <p:cNvSpPr txBox="1"/>
          <p:nvPr>
            <p:ph type="title"/>
          </p:nvPr>
        </p:nvSpPr>
        <p:spPr>
          <a:xfrm>
            <a:off x="683568" y="764704"/>
            <a:ext cx="7704856" cy="817160"/>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rgbClr val="C00000"/>
              </a:buClr>
              <a:buSzPct val="100000"/>
              <a:buFont typeface="Century Gothic"/>
              <a:buNone/>
            </a:pPr>
            <a:r>
              <a:rPr b="1" lang="el-GR">
                <a:solidFill>
                  <a:srgbClr val="C00000"/>
                </a:solidFill>
              </a:rPr>
              <a:t>6. </a:t>
            </a:r>
            <a:r>
              <a:rPr lang="el-GR">
                <a:solidFill>
                  <a:srgbClr val="C00000"/>
                </a:solidFill>
              </a:rPr>
              <a:t>Παρακολούθηση - περιεχόμενο </a:t>
            </a:r>
            <a:endParaRPr/>
          </a:p>
        </p:txBody>
      </p:sp>
      <p:sp>
        <p:nvSpPr>
          <p:cNvPr id="357" name="Google Shape;357;p17"/>
          <p:cNvSpPr txBox="1"/>
          <p:nvPr>
            <p:ph idx="1" type="body"/>
          </p:nvPr>
        </p:nvSpPr>
        <p:spPr>
          <a:xfrm>
            <a:off x="683568" y="1988840"/>
            <a:ext cx="7704856" cy="4464496"/>
          </a:xfrm>
          <a:prstGeom prst="rect">
            <a:avLst/>
          </a:prstGeom>
          <a:noFill/>
          <a:ln>
            <a:noFill/>
          </a:ln>
        </p:spPr>
        <p:txBody>
          <a:bodyPr anchorCtr="0" anchor="t" bIns="45700" lIns="91425" spcFirstLastPara="1" rIns="91425" wrap="square" tIns="45700">
            <a:noAutofit/>
          </a:bodyPr>
          <a:lstStyle/>
          <a:p>
            <a:pPr indent="0" lvl="0" marL="68580" rtl="0" algn="just">
              <a:spcBef>
                <a:spcPts val="0"/>
              </a:spcBef>
              <a:spcAft>
                <a:spcPts val="0"/>
              </a:spcAft>
              <a:buSzPts val="1444"/>
              <a:buNone/>
            </a:pPr>
            <a:r>
              <a:rPr lang="el-GR" sz="1900"/>
              <a:t>Στις ενισχυτικές συνεδρίες, δίνεται η δυνατότητα να ενισχυθούν οι ικανότητες ή οι συνήθειες/συμπεριφορές που έχει αποκτήσει ο ασθενής και να συζητηθούν προβλήματα που προέκυψαν από την υιοθέτηση των νέων συνηθειών και τρόποι αντιμετώπισής τους. </a:t>
            </a:r>
            <a:endParaRPr/>
          </a:p>
          <a:p>
            <a:pPr indent="0" lvl="0" marL="68580" rtl="0" algn="just">
              <a:spcBef>
                <a:spcPts val="380"/>
              </a:spcBef>
              <a:spcAft>
                <a:spcPts val="0"/>
              </a:spcAft>
              <a:buSzPts val="1444"/>
              <a:buNone/>
            </a:pPr>
            <a:r>
              <a:t/>
            </a:r>
            <a:endParaRPr sz="1900"/>
          </a:p>
          <a:p>
            <a:pPr indent="0" lvl="0" marL="68580" rtl="0" algn="just">
              <a:spcBef>
                <a:spcPts val="380"/>
              </a:spcBef>
              <a:spcAft>
                <a:spcPts val="0"/>
              </a:spcAft>
              <a:buSzPts val="1444"/>
              <a:buNone/>
            </a:pPr>
            <a:r>
              <a:rPr lang="el-GR" sz="1900"/>
              <a:t>Με τον τρόπο αυτόν, μπορεί να προληφθεί η υποτροπή, ένα από τα πιο συχνά προβλήματα στις διατροφικές παρεμβάσεις.</a:t>
            </a:r>
            <a:endParaRPr/>
          </a:p>
          <a:p>
            <a:pPr indent="0" lvl="0" marL="68580" rtl="0" algn="just">
              <a:spcBef>
                <a:spcPts val="380"/>
              </a:spcBef>
              <a:spcAft>
                <a:spcPts val="0"/>
              </a:spcAft>
              <a:buSzPts val="1444"/>
              <a:buNone/>
            </a:pPr>
            <a:r>
              <a:t/>
            </a:r>
            <a:endParaRPr sz="1900"/>
          </a:p>
          <a:p>
            <a:pPr indent="0" lvl="0" marL="68580" rtl="0" algn="just">
              <a:spcBef>
                <a:spcPts val="380"/>
              </a:spcBef>
              <a:spcAft>
                <a:spcPts val="0"/>
              </a:spcAft>
              <a:buSzPts val="1444"/>
              <a:buNone/>
            </a:pPr>
            <a:r>
              <a:rPr lang="el-GR" sz="1900"/>
              <a:t>Το περιεχόμενο όσο και η αλληλουχία των παραπάνω σταδίων δεν είναι καθορισμένα με απόλυτο τρόπο. Ανάλογα με τον ασθενή, το περιβάλλον και τους στόχους της συνεδρίας, μπορούν και τα δύο να τροποποιηθούν για τη βελτίωση της διαιτητικής παρέμβασης.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18"/>
          <p:cNvSpPr txBox="1"/>
          <p:nvPr>
            <p:ph type="title"/>
          </p:nvPr>
        </p:nvSpPr>
        <p:spPr>
          <a:xfrm>
            <a:off x="1185270" y="1628800"/>
            <a:ext cx="7024744" cy="1143000"/>
          </a:xfrm>
          <a:prstGeom prst="rect">
            <a:avLst/>
          </a:prstGeom>
          <a:noFill/>
          <a:ln>
            <a:noFill/>
          </a:ln>
        </p:spPr>
        <p:txBody>
          <a:bodyPr anchorCtr="0" anchor="b"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l-GR">
                <a:solidFill>
                  <a:srgbClr val="C00000"/>
                </a:solidFill>
              </a:rPr>
              <a:t>Στάδια &amp; Συνθήκες </a:t>
            </a:r>
            <a:br>
              <a:rPr b="1" lang="el-GR">
                <a:solidFill>
                  <a:srgbClr val="C00000"/>
                </a:solidFill>
              </a:rPr>
            </a:br>
            <a:r>
              <a:rPr b="1" lang="el-GR">
                <a:solidFill>
                  <a:srgbClr val="C00000"/>
                </a:solidFill>
              </a:rPr>
              <a:t>Συνεδριών </a:t>
            </a:r>
            <a:endParaRPr>
              <a:solidFill>
                <a:srgbClr val="C00000"/>
              </a:solidFill>
            </a:endParaRPr>
          </a:p>
        </p:txBody>
      </p:sp>
      <p:pic>
        <p:nvPicPr>
          <p:cNvPr id="363" name="Google Shape;363;p18"/>
          <p:cNvPicPr preferRelativeResize="0"/>
          <p:nvPr/>
        </p:nvPicPr>
        <p:blipFill rotWithShape="1">
          <a:blip r:embed="rId3">
            <a:alphaModFix/>
          </a:blip>
          <a:srcRect b="0" l="0" r="0" t="0"/>
          <a:stretch/>
        </p:blipFill>
        <p:spPr>
          <a:xfrm>
            <a:off x="1763688" y="3524997"/>
            <a:ext cx="5867908" cy="293395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19"/>
          <p:cNvSpPr txBox="1"/>
          <p:nvPr>
            <p:ph type="title"/>
          </p:nvPr>
        </p:nvSpPr>
        <p:spPr>
          <a:xfrm>
            <a:off x="755576" y="764704"/>
            <a:ext cx="7024744" cy="889168"/>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Δομή συνεδρίας</a:t>
            </a:r>
            <a:endParaRPr/>
          </a:p>
        </p:txBody>
      </p:sp>
      <p:sp>
        <p:nvSpPr>
          <p:cNvPr id="369" name="Google Shape;369;p19"/>
          <p:cNvSpPr txBox="1"/>
          <p:nvPr>
            <p:ph idx="1" type="body"/>
          </p:nvPr>
        </p:nvSpPr>
        <p:spPr>
          <a:xfrm>
            <a:off x="755576" y="1916832"/>
            <a:ext cx="7632848" cy="3915797"/>
          </a:xfrm>
          <a:prstGeom prst="rect">
            <a:avLst/>
          </a:prstGeom>
          <a:noFill/>
          <a:ln>
            <a:noFill/>
          </a:ln>
        </p:spPr>
        <p:txBody>
          <a:bodyPr anchorCtr="0" anchor="t" bIns="45700" lIns="91425" spcFirstLastPara="1" rIns="91425" wrap="square" tIns="45700">
            <a:normAutofit/>
          </a:bodyPr>
          <a:lstStyle/>
          <a:p>
            <a:pPr indent="-457200" lvl="0" marL="525780" rtl="0" algn="l">
              <a:spcBef>
                <a:spcPts val="0"/>
              </a:spcBef>
              <a:spcAft>
                <a:spcPts val="0"/>
              </a:spcAft>
              <a:buClr>
                <a:srgbClr val="C00000"/>
              </a:buClr>
              <a:buSzPts val="2040"/>
              <a:buFont typeface="Century Gothic"/>
              <a:buAutoNum type="arabicPeriod"/>
            </a:pPr>
            <a:r>
              <a:rPr lang="el-GR"/>
              <a:t>έναρξη συνεδρίας – καθορισμός θεματολογίας της συνεδρίας</a:t>
            </a:r>
            <a:endParaRPr/>
          </a:p>
          <a:p>
            <a:pPr indent="-457200" lvl="0" marL="525780" rtl="0" algn="l">
              <a:spcBef>
                <a:spcPts val="480"/>
              </a:spcBef>
              <a:spcAft>
                <a:spcPts val="0"/>
              </a:spcAft>
              <a:buClr>
                <a:srgbClr val="C00000"/>
              </a:buClr>
              <a:buSzPts val="2040"/>
              <a:buFont typeface="Century Gothic"/>
              <a:buAutoNum type="arabicPeriod"/>
            </a:pPr>
            <a:r>
              <a:rPr lang="el-GR"/>
              <a:t>αξιολόγηση των προηγούμενων στόχων </a:t>
            </a:r>
            <a:endParaRPr/>
          </a:p>
          <a:p>
            <a:pPr indent="-457200" lvl="0" marL="525780" rtl="0" algn="l">
              <a:spcBef>
                <a:spcPts val="480"/>
              </a:spcBef>
              <a:spcAft>
                <a:spcPts val="0"/>
              </a:spcAft>
              <a:buClr>
                <a:srgbClr val="C00000"/>
              </a:buClr>
              <a:buSzPts val="2040"/>
              <a:buFont typeface="Century Gothic"/>
              <a:buAutoNum type="arabicPeriod"/>
            </a:pPr>
            <a:r>
              <a:rPr lang="el-GR"/>
              <a:t>διερεύνηση προβλημάτων</a:t>
            </a:r>
            <a:endParaRPr/>
          </a:p>
          <a:p>
            <a:pPr indent="-457200" lvl="0" marL="525780" rtl="0" algn="l">
              <a:spcBef>
                <a:spcPts val="480"/>
              </a:spcBef>
              <a:spcAft>
                <a:spcPts val="0"/>
              </a:spcAft>
              <a:buClr>
                <a:srgbClr val="C00000"/>
              </a:buClr>
              <a:buSzPts val="2040"/>
              <a:buFont typeface="Century Gothic"/>
              <a:buAutoNum type="arabicPeriod"/>
            </a:pPr>
            <a:r>
              <a:rPr lang="el-GR"/>
              <a:t>παροχή πληροφοριών </a:t>
            </a:r>
            <a:endParaRPr/>
          </a:p>
          <a:p>
            <a:pPr indent="-457200" lvl="0" marL="525780" rtl="0" algn="l">
              <a:spcBef>
                <a:spcPts val="480"/>
              </a:spcBef>
              <a:spcAft>
                <a:spcPts val="0"/>
              </a:spcAft>
              <a:buClr>
                <a:srgbClr val="C00000"/>
              </a:buClr>
              <a:buSzPts val="2040"/>
              <a:buFont typeface="Century Gothic"/>
              <a:buAutoNum type="arabicPeriod"/>
            </a:pPr>
            <a:r>
              <a:rPr lang="el-GR"/>
              <a:t>καθορισμός νέων στόχων </a:t>
            </a:r>
            <a:endParaRPr/>
          </a:p>
          <a:p>
            <a:pPr indent="-457200" lvl="0" marL="525780" rtl="0" algn="l">
              <a:spcBef>
                <a:spcPts val="480"/>
              </a:spcBef>
              <a:spcAft>
                <a:spcPts val="0"/>
              </a:spcAft>
              <a:buClr>
                <a:srgbClr val="C00000"/>
              </a:buClr>
              <a:buSzPts val="2040"/>
              <a:buFont typeface="Century Gothic"/>
              <a:buAutoNum type="arabicPeriod"/>
            </a:pPr>
            <a:r>
              <a:rPr lang="el-GR"/>
              <a:t>ανακεφαλαίωση </a:t>
            </a:r>
            <a:endParaRPr/>
          </a:p>
          <a:p>
            <a:pPr indent="-457200" lvl="0" marL="525780" rtl="0" algn="l">
              <a:spcBef>
                <a:spcPts val="480"/>
              </a:spcBef>
              <a:spcAft>
                <a:spcPts val="0"/>
              </a:spcAft>
              <a:buClr>
                <a:srgbClr val="C00000"/>
              </a:buClr>
              <a:buSzPts val="2040"/>
              <a:buFont typeface="Century Gothic"/>
              <a:buAutoNum type="arabicPeriod"/>
            </a:pPr>
            <a:r>
              <a:rPr lang="el-GR"/>
              <a:t>ανανέωση συνάντησης </a:t>
            </a:r>
            <a:endParaRPr/>
          </a:p>
          <a:p>
            <a:pPr indent="-457200" lvl="0" marL="525780" rtl="0" algn="l">
              <a:spcBef>
                <a:spcPts val="480"/>
              </a:spcBef>
              <a:spcAft>
                <a:spcPts val="0"/>
              </a:spcAft>
              <a:buClr>
                <a:srgbClr val="C00000"/>
              </a:buClr>
              <a:buSzPts val="2040"/>
              <a:buFont typeface="Century Gothic"/>
              <a:buAutoNum type="arabicPeriod"/>
            </a:pPr>
            <a:r>
              <a:rPr lang="el-GR"/>
              <a:t>λήξη συνεδρίας </a:t>
            </a:r>
            <a:endParaRPr/>
          </a:p>
          <a:p>
            <a:pPr indent="-158496" lvl="0" marL="342900" rtl="0" algn="l">
              <a:spcBef>
                <a:spcPts val="480"/>
              </a:spcBef>
              <a:spcAft>
                <a:spcPts val="0"/>
              </a:spcAft>
              <a:buSzPts val="1824"/>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
          <p:cNvSpPr txBox="1"/>
          <p:nvPr>
            <p:ph idx="1" type="body"/>
          </p:nvPr>
        </p:nvSpPr>
        <p:spPr>
          <a:xfrm>
            <a:off x="1043608" y="1484784"/>
            <a:ext cx="6777317" cy="4752528"/>
          </a:xfrm>
          <a:prstGeom prst="rect">
            <a:avLst/>
          </a:prstGeom>
          <a:noFill/>
          <a:ln>
            <a:noFill/>
          </a:ln>
        </p:spPr>
        <p:txBody>
          <a:bodyPr anchorCtr="0" anchor="t" bIns="45700" lIns="91425" spcFirstLastPara="1" rIns="91425" wrap="square" tIns="45700">
            <a:normAutofit/>
          </a:bodyPr>
          <a:lstStyle/>
          <a:p>
            <a:pPr indent="0" lvl="0" marL="68580" rtl="0" algn="just">
              <a:spcBef>
                <a:spcPts val="0"/>
              </a:spcBef>
              <a:spcAft>
                <a:spcPts val="0"/>
              </a:spcAft>
              <a:buSzPts val="1824"/>
              <a:buNone/>
            </a:pPr>
            <a:r>
              <a:rPr lang="el-GR"/>
              <a:t>Η διαιτολογική παρέμβαση συστήνεται να έχει συγκεκριμένη δομή:</a:t>
            </a:r>
            <a:endParaRPr/>
          </a:p>
          <a:p>
            <a:pPr indent="0" lvl="0" marL="68580" rtl="0" algn="just">
              <a:spcBef>
                <a:spcPts val="480"/>
              </a:spcBef>
              <a:spcAft>
                <a:spcPts val="0"/>
              </a:spcAft>
              <a:buSzPts val="1824"/>
              <a:buNone/>
            </a:pPr>
            <a:r>
              <a:t/>
            </a:r>
            <a:endParaRPr/>
          </a:p>
          <a:p>
            <a:pPr indent="0" lvl="0" marL="68580" rtl="0" algn="just">
              <a:spcBef>
                <a:spcPts val="480"/>
              </a:spcBef>
              <a:spcAft>
                <a:spcPts val="0"/>
              </a:spcAft>
              <a:buSzPts val="1824"/>
              <a:buNone/>
            </a:pPr>
            <a:r>
              <a:rPr lang="el-GR"/>
              <a:t>Α) τόσο </a:t>
            </a:r>
            <a:r>
              <a:rPr b="1" lang="el-GR"/>
              <a:t>στο σύνολό της </a:t>
            </a:r>
            <a:r>
              <a:rPr lang="el-GR"/>
              <a:t>όσο και </a:t>
            </a:r>
            <a:endParaRPr/>
          </a:p>
          <a:p>
            <a:pPr indent="0" lvl="0" marL="68580" rtl="0" algn="just">
              <a:spcBef>
                <a:spcPts val="480"/>
              </a:spcBef>
              <a:spcAft>
                <a:spcPts val="0"/>
              </a:spcAft>
              <a:buSzPts val="1824"/>
              <a:buNone/>
            </a:pPr>
            <a:r>
              <a:t/>
            </a:r>
            <a:endParaRPr/>
          </a:p>
          <a:p>
            <a:pPr indent="0" lvl="0" marL="68580" rtl="0" algn="just">
              <a:spcBef>
                <a:spcPts val="480"/>
              </a:spcBef>
              <a:spcAft>
                <a:spcPts val="0"/>
              </a:spcAft>
              <a:buSzPts val="1824"/>
              <a:buNone/>
            </a:pPr>
            <a:r>
              <a:rPr lang="el-GR"/>
              <a:t>Β) στο πλαίσιο </a:t>
            </a:r>
            <a:r>
              <a:rPr b="1" lang="el-GR"/>
              <a:t>κάθε ξεχωριστής συνεδρίας</a:t>
            </a:r>
            <a:r>
              <a:rPr lang="el-GR"/>
              <a:t>. </a:t>
            </a:r>
            <a:endParaRPr/>
          </a:p>
          <a:p>
            <a:pPr indent="0" lvl="0" marL="68580" rtl="0" algn="just">
              <a:spcBef>
                <a:spcPts val="480"/>
              </a:spcBef>
              <a:spcAft>
                <a:spcPts val="0"/>
              </a:spcAft>
              <a:buSzPts val="1824"/>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0"/>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Μέθοδος επικοινωνίας</a:t>
            </a:r>
            <a:endParaRPr/>
          </a:p>
        </p:txBody>
      </p:sp>
      <p:sp>
        <p:nvSpPr>
          <p:cNvPr id="375" name="Google Shape;375;p20"/>
          <p:cNvSpPr txBox="1"/>
          <p:nvPr>
            <p:ph idx="1" type="body"/>
          </p:nvPr>
        </p:nvSpPr>
        <p:spPr>
          <a:xfrm>
            <a:off x="1043492" y="2564904"/>
            <a:ext cx="6777317" cy="3267725"/>
          </a:xfrm>
          <a:prstGeom prst="rect">
            <a:avLst/>
          </a:prstGeom>
          <a:noFill/>
          <a:ln>
            <a:noFill/>
          </a:ln>
        </p:spPr>
        <p:txBody>
          <a:bodyPr anchorCtr="0" anchor="t" bIns="45700" lIns="91425" spcFirstLastPara="1" rIns="91425" wrap="square" tIns="45700">
            <a:normAutofit/>
          </a:bodyPr>
          <a:lstStyle/>
          <a:p>
            <a:pPr indent="-274320" lvl="0" marL="342900" rtl="0" algn="l">
              <a:spcBef>
                <a:spcPts val="0"/>
              </a:spcBef>
              <a:spcAft>
                <a:spcPts val="0"/>
              </a:spcAft>
              <a:buSzPts val="1824"/>
              <a:buChar char="🞇"/>
            </a:pPr>
            <a:r>
              <a:rPr lang="el-GR"/>
              <a:t>Διατροφική Συμβουλευτική</a:t>
            </a:r>
            <a:endParaRPr/>
          </a:p>
          <a:p>
            <a:pPr indent="0" lvl="0" marL="68580" rtl="0" algn="l">
              <a:spcBef>
                <a:spcPts val="480"/>
              </a:spcBef>
              <a:spcAft>
                <a:spcPts val="0"/>
              </a:spcAft>
              <a:buSzPts val="1824"/>
              <a:buNone/>
            </a:pPr>
            <a:r>
              <a:rPr lang="el-GR"/>
              <a:t>   (Nutritional Counseling)</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21"/>
          <p:cNvSpPr txBox="1"/>
          <p:nvPr>
            <p:ph type="title"/>
          </p:nvPr>
        </p:nvSpPr>
        <p:spPr>
          <a:xfrm>
            <a:off x="611560" y="620688"/>
            <a:ext cx="7992888" cy="922114"/>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3200"/>
              <a:buFont typeface="Century Gothic"/>
              <a:buNone/>
            </a:pPr>
            <a:r>
              <a:rPr lang="el-GR" sz="3200">
                <a:solidFill>
                  <a:srgbClr val="C00000"/>
                </a:solidFill>
              </a:rPr>
              <a:t>Σύγκριση μεθόδων επικοινωνίας</a:t>
            </a:r>
            <a:endParaRPr/>
          </a:p>
        </p:txBody>
      </p:sp>
      <p:graphicFrame>
        <p:nvGraphicFramePr>
          <p:cNvPr id="381" name="Google Shape;381;p21"/>
          <p:cNvGraphicFramePr/>
          <p:nvPr/>
        </p:nvGraphicFramePr>
        <p:xfrm>
          <a:off x="539552" y="1844824"/>
          <a:ext cx="3000000" cy="3000000"/>
        </p:xfrm>
        <a:graphic>
          <a:graphicData uri="http://schemas.openxmlformats.org/drawingml/2006/table">
            <a:tbl>
              <a:tblPr bandRow="1" firstRow="1">
                <a:noFill/>
                <a:tableStyleId>{AE0D2102-485C-41F5-934A-6B44EA9BAAB5}</a:tableStyleId>
              </a:tblPr>
              <a:tblGrid>
                <a:gridCol w="2088225"/>
                <a:gridCol w="3744325"/>
                <a:gridCol w="2232325"/>
              </a:tblGrid>
              <a:tr h="370850">
                <a:tc>
                  <a:txBody>
                    <a:bodyPr/>
                    <a:lstStyle/>
                    <a:p>
                      <a:pPr indent="0" lvl="0" marL="0" marR="0" rtl="0" algn="l">
                        <a:spcBef>
                          <a:spcPts val="0"/>
                        </a:spcBef>
                        <a:spcAft>
                          <a:spcPts val="0"/>
                        </a:spcAft>
                        <a:buNone/>
                      </a:pPr>
                      <a:r>
                        <a:rPr lang="el-GR" sz="2000"/>
                        <a:t>Μέθοδος</a:t>
                      </a:r>
                      <a:endParaRPr/>
                    </a:p>
                  </a:txBody>
                  <a:tcPr marT="45725" marB="45725" marR="91450" marL="91450"/>
                </a:tc>
                <a:tc>
                  <a:txBody>
                    <a:bodyPr/>
                    <a:lstStyle/>
                    <a:p>
                      <a:pPr indent="0" lvl="0" marL="0" marR="0" rtl="0" algn="l">
                        <a:spcBef>
                          <a:spcPts val="0"/>
                        </a:spcBef>
                        <a:spcAft>
                          <a:spcPts val="0"/>
                        </a:spcAft>
                        <a:buNone/>
                      </a:pPr>
                      <a:r>
                        <a:rPr lang="el-GR" sz="2000"/>
                        <a:t>Σκοπός</a:t>
                      </a:r>
                      <a:endParaRPr/>
                    </a:p>
                  </a:txBody>
                  <a:tcPr marT="45725" marB="45725" marR="91450" marL="91450"/>
                </a:tc>
                <a:tc>
                  <a:txBody>
                    <a:bodyPr/>
                    <a:lstStyle/>
                    <a:p>
                      <a:pPr indent="0" lvl="0" marL="0" marR="0" rtl="0" algn="l">
                        <a:spcBef>
                          <a:spcPts val="0"/>
                        </a:spcBef>
                        <a:spcAft>
                          <a:spcPts val="0"/>
                        </a:spcAft>
                        <a:buNone/>
                      </a:pPr>
                      <a:r>
                        <a:rPr lang="el-GR" sz="2000"/>
                        <a:t>Δεξιότητες</a:t>
                      </a:r>
                      <a:endParaRPr/>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Καθοδήγηση</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περάσω</a:t>
                      </a:r>
                      <a:r>
                        <a:rPr b="1" lang="el-GR" sz="2000">
                          <a:solidFill>
                            <a:schemeClr val="dk1"/>
                          </a:solidFill>
                          <a:latin typeface="Century Gothic"/>
                          <a:ea typeface="Century Gothic"/>
                          <a:cs typeface="Century Gothic"/>
                          <a:sym typeface="Century Gothic"/>
                        </a:rPr>
                        <a:t> το μήνυμά μου</a:t>
                      </a:r>
                      <a:endParaRPr b="1" sz="2000">
                        <a:solidFill>
                          <a:schemeClr val="dk1"/>
                        </a:solidFill>
                        <a:latin typeface="Century Gothic"/>
                        <a:ea typeface="Century Gothic"/>
                        <a:cs typeface="Century Gothic"/>
                        <a:sym typeface="Century Gothic"/>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Διατάσσω</a:t>
                      </a:r>
                      <a:endParaRPr/>
                    </a:p>
                  </a:txBody>
                  <a:tcPr marT="45725" marB="45725" marR="91450" marL="91450"/>
                </a:tc>
              </a:tr>
              <a:tr h="370850">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Διδασκαλία</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Να σιγουρευτώ ότι άλλοι κατανοούν κάποια ύλη</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Εξηγώ</a:t>
                      </a:r>
                      <a:endParaRPr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Επιδεικνύω</a:t>
                      </a:r>
                      <a:endParaRPr sz="2000"/>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Συμβουλή</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πω σε άλλους τι να κάνουν</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Πείθω</a:t>
                      </a:r>
                      <a:endParaRPr/>
                    </a:p>
                  </a:txBody>
                  <a:tcPr marT="45725" marB="45725" marR="91450" marL="91450"/>
                </a:tc>
              </a:tr>
              <a:tr h="370850">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Συζήτηση</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Να ανταλλάξω οπτικές</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Εκφράζω τη θέση μου</a:t>
                      </a:r>
                      <a:endParaRPr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Ακούω</a:t>
                      </a:r>
                      <a:endParaRPr sz="2000"/>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Συμβουλευτική</a:t>
                      </a:r>
                      <a:endParaRPr b="1" sz="2000"/>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καταλάβω τον άλλο</a:t>
                      </a:r>
                      <a:endParaRPr b="1"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τον/ την βοηθήσω να μετακινηθεί προς την επίτευξη αλλαγών</a:t>
                      </a:r>
                      <a:endParaRPr b="1" sz="2000"/>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Ακούω</a:t>
                      </a:r>
                      <a:endParaRPr b="1" sz="2000">
                        <a:solidFill>
                          <a:schemeClr val="dk1"/>
                        </a:solidFill>
                        <a:latin typeface="Century Gothic"/>
                        <a:ea typeface="Century Gothic"/>
                        <a:cs typeface="Century Gothic"/>
                        <a:sym typeface="Century Gothic"/>
                      </a:endParaRPr>
                    </a:p>
                    <a:p>
                      <a:pPr indent="0" lvl="0" marL="0" marR="0" rtl="0" algn="l">
                        <a:lnSpc>
                          <a:spcPct val="100000"/>
                        </a:lnSpc>
                        <a:spcBef>
                          <a:spcPts val="0"/>
                        </a:spcBef>
                        <a:spcAft>
                          <a:spcPts val="0"/>
                        </a:spcAft>
                        <a:buClr>
                          <a:schemeClr val="dk1"/>
                        </a:buClr>
                        <a:buSzPts val="2000"/>
                        <a:buFont typeface="Century Gothic"/>
                        <a:buNone/>
                      </a:pPr>
                      <a:r>
                        <a:rPr b="1" lang="el-GR" sz="2000">
                          <a:solidFill>
                            <a:schemeClr val="dk1"/>
                          </a:solidFill>
                          <a:latin typeface="Century Gothic"/>
                          <a:ea typeface="Century Gothic"/>
                          <a:cs typeface="Century Gothic"/>
                          <a:sym typeface="Century Gothic"/>
                        </a:rPr>
                        <a:t>Αποκρίνομαι με βοηθητικό τρόπο</a:t>
                      </a:r>
                      <a:endParaRPr b="1" sz="2000"/>
                    </a:p>
                  </a:txBody>
                  <a:tcPr marT="45725" marB="45725" marR="91450" marL="91450"/>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22"/>
          <p:cNvSpPr txBox="1"/>
          <p:nvPr>
            <p:ph type="title"/>
          </p:nvPr>
        </p:nvSpPr>
        <p:spPr>
          <a:xfrm>
            <a:off x="611560" y="620688"/>
            <a:ext cx="7992888" cy="922114"/>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3200"/>
              <a:buFont typeface="Century Gothic"/>
              <a:buNone/>
            </a:pPr>
            <a:r>
              <a:rPr lang="el-GR" sz="3200">
                <a:solidFill>
                  <a:srgbClr val="C00000"/>
                </a:solidFill>
              </a:rPr>
              <a:t>Σύγκριση μεθόδων επικοινωνίας</a:t>
            </a:r>
            <a:endParaRPr/>
          </a:p>
        </p:txBody>
      </p:sp>
      <p:graphicFrame>
        <p:nvGraphicFramePr>
          <p:cNvPr id="387" name="Google Shape;387;p22"/>
          <p:cNvGraphicFramePr/>
          <p:nvPr/>
        </p:nvGraphicFramePr>
        <p:xfrm>
          <a:off x="539552" y="1844824"/>
          <a:ext cx="3000000" cy="3000000"/>
        </p:xfrm>
        <a:graphic>
          <a:graphicData uri="http://schemas.openxmlformats.org/drawingml/2006/table">
            <a:tbl>
              <a:tblPr bandRow="1" firstRow="1">
                <a:noFill/>
                <a:tableStyleId>{AE0D2102-485C-41F5-934A-6B44EA9BAAB5}</a:tableStyleId>
              </a:tblPr>
              <a:tblGrid>
                <a:gridCol w="2088225"/>
                <a:gridCol w="3744325"/>
                <a:gridCol w="2232325"/>
              </a:tblGrid>
              <a:tr h="370850">
                <a:tc>
                  <a:txBody>
                    <a:bodyPr/>
                    <a:lstStyle/>
                    <a:p>
                      <a:pPr indent="0" lvl="0" marL="0" marR="0" rtl="0" algn="l">
                        <a:spcBef>
                          <a:spcPts val="0"/>
                        </a:spcBef>
                        <a:spcAft>
                          <a:spcPts val="0"/>
                        </a:spcAft>
                        <a:buNone/>
                      </a:pPr>
                      <a:r>
                        <a:rPr lang="el-GR" sz="2000"/>
                        <a:t>Μέθοδος</a:t>
                      </a:r>
                      <a:endParaRPr/>
                    </a:p>
                  </a:txBody>
                  <a:tcPr marT="45725" marB="45725" marR="91450" marL="91450"/>
                </a:tc>
                <a:tc>
                  <a:txBody>
                    <a:bodyPr/>
                    <a:lstStyle/>
                    <a:p>
                      <a:pPr indent="0" lvl="0" marL="0" marR="0" rtl="0" algn="l">
                        <a:spcBef>
                          <a:spcPts val="0"/>
                        </a:spcBef>
                        <a:spcAft>
                          <a:spcPts val="0"/>
                        </a:spcAft>
                        <a:buNone/>
                      </a:pPr>
                      <a:r>
                        <a:rPr lang="el-GR" sz="2000"/>
                        <a:t>Σκοπός</a:t>
                      </a:r>
                      <a:endParaRPr/>
                    </a:p>
                  </a:txBody>
                  <a:tcPr marT="45725" marB="45725" marR="91450" marL="91450"/>
                </a:tc>
                <a:tc>
                  <a:txBody>
                    <a:bodyPr/>
                    <a:lstStyle/>
                    <a:p>
                      <a:pPr indent="0" lvl="0" marL="0" marR="0" rtl="0" algn="l">
                        <a:spcBef>
                          <a:spcPts val="0"/>
                        </a:spcBef>
                        <a:spcAft>
                          <a:spcPts val="0"/>
                        </a:spcAft>
                        <a:buNone/>
                      </a:pPr>
                      <a:r>
                        <a:rPr lang="el-GR" sz="2000"/>
                        <a:t>Δεξιότητες</a:t>
                      </a:r>
                      <a:endParaRPr/>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Καθοδήγηση</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περάσω</a:t>
                      </a:r>
                      <a:r>
                        <a:rPr b="1" lang="el-GR" sz="2000">
                          <a:solidFill>
                            <a:schemeClr val="dk1"/>
                          </a:solidFill>
                          <a:latin typeface="Century Gothic"/>
                          <a:ea typeface="Century Gothic"/>
                          <a:cs typeface="Century Gothic"/>
                          <a:sym typeface="Century Gothic"/>
                        </a:rPr>
                        <a:t> το μήνυμά μου</a:t>
                      </a:r>
                      <a:endParaRPr b="1" sz="2000">
                        <a:solidFill>
                          <a:schemeClr val="dk1"/>
                        </a:solidFill>
                        <a:latin typeface="Century Gothic"/>
                        <a:ea typeface="Century Gothic"/>
                        <a:cs typeface="Century Gothic"/>
                        <a:sym typeface="Century Gothic"/>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Διατάσσω</a:t>
                      </a:r>
                      <a:endParaRPr/>
                    </a:p>
                  </a:txBody>
                  <a:tcPr marT="45725" marB="45725" marR="91450" marL="91450"/>
                </a:tc>
              </a:tr>
              <a:tr h="370850">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Διδασκαλία</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Να σιγουρευτώ ότι άλλοι κατανοούν κάποια ύλη</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Εξηγώ</a:t>
                      </a:r>
                      <a:endParaRPr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Επιδεικνύω</a:t>
                      </a:r>
                      <a:endParaRPr sz="2000"/>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Συμβουλή</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πω σε άλλους τι να κάνουν</a:t>
                      </a:r>
                      <a:endParaRPr/>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Πείθω</a:t>
                      </a:r>
                      <a:endParaRPr/>
                    </a:p>
                  </a:txBody>
                  <a:tcPr marT="45725" marB="45725" marR="91450" marL="91450"/>
                </a:tc>
              </a:tr>
              <a:tr h="370850">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Συζήτηση</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Να ανταλλάξω οπτικές</a:t>
                      </a:r>
                      <a:endParaRPr sz="2000"/>
                    </a:p>
                  </a:txBody>
                  <a:tcPr marT="45725" marB="45725" marR="91450" marL="91450"/>
                </a:tc>
                <a:tc>
                  <a:txBody>
                    <a:bodyPr/>
                    <a:lstStyle/>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Εκφράζω τη θέση μου</a:t>
                      </a:r>
                      <a:endParaRPr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lang="el-GR" sz="2000">
                          <a:solidFill>
                            <a:schemeClr val="dk1"/>
                          </a:solidFill>
                          <a:latin typeface="Century Gothic"/>
                          <a:ea typeface="Century Gothic"/>
                          <a:cs typeface="Century Gothic"/>
                          <a:sym typeface="Century Gothic"/>
                        </a:rPr>
                        <a:t>Ακούω</a:t>
                      </a:r>
                      <a:endParaRPr sz="2000"/>
                    </a:p>
                  </a:txBody>
                  <a:tcPr marT="45725" marB="45725" marR="91450" marL="91450"/>
                </a:tc>
              </a:tr>
              <a:tr h="370850">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Συμβουλευτική</a:t>
                      </a:r>
                      <a:endParaRPr b="1" sz="2000"/>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καταλάβω τον άλλο</a:t>
                      </a:r>
                      <a:endParaRPr b="1" sz="2000">
                        <a:solidFill>
                          <a:schemeClr val="dk1"/>
                        </a:solidFill>
                        <a:latin typeface="Century Gothic"/>
                        <a:ea typeface="Century Gothic"/>
                        <a:cs typeface="Century Gothic"/>
                        <a:sym typeface="Century Gothic"/>
                      </a:endParaRPr>
                    </a:p>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Να τον/ την βοηθήσω να μετακινηθεί προς την επίτευξη αλλαγών</a:t>
                      </a:r>
                      <a:endParaRPr b="1" sz="2000"/>
                    </a:p>
                  </a:txBody>
                  <a:tcPr marT="45725" marB="45725" marR="91450" marL="91450"/>
                </a:tc>
                <a:tc>
                  <a:txBody>
                    <a:bodyPr/>
                    <a:lstStyle/>
                    <a:p>
                      <a:pPr indent="0" lvl="0" marL="0" marR="0" rtl="0" algn="l">
                        <a:spcBef>
                          <a:spcPts val="0"/>
                        </a:spcBef>
                        <a:spcAft>
                          <a:spcPts val="0"/>
                        </a:spcAft>
                        <a:buNone/>
                      </a:pPr>
                      <a:r>
                        <a:rPr b="1" lang="el-GR" sz="2000">
                          <a:solidFill>
                            <a:schemeClr val="dk1"/>
                          </a:solidFill>
                          <a:latin typeface="Century Gothic"/>
                          <a:ea typeface="Century Gothic"/>
                          <a:cs typeface="Century Gothic"/>
                          <a:sym typeface="Century Gothic"/>
                        </a:rPr>
                        <a:t>Ακούω</a:t>
                      </a:r>
                      <a:endParaRPr b="1" sz="2000">
                        <a:solidFill>
                          <a:schemeClr val="dk1"/>
                        </a:solidFill>
                        <a:latin typeface="Century Gothic"/>
                        <a:ea typeface="Century Gothic"/>
                        <a:cs typeface="Century Gothic"/>
                        <a:sym typeface="Century Gothic"/>
                      </a:endParaRPr>
                    </a:p>
                    <a:p>
                      <a:pPr indent="0" lvl="0" marL="0" marR="0" rtl="0" algn="l">
                        <a:lnSpc>
                          <a:spcPct val="100000"/>
                        </a:lnSpc>
                        <a:spcBef>
                          <a:spcPts val="0"/>
                        </a:spcBef>
                        <a:spcAft>
                          <a:spcPts val="0"/>
                        </a:spcAft>
                        <a:buClr>
                          <a:schemeClr val="dk1"/>
                        </a:buClr>
                        <a:buSzPts val="2000"/>
                        <a:buFont typeface="Century Gothic"/>
                        <a:buNone/>
                      </a:pPr>
                      <a:r>
                        <a:rPr b="1" lang="el-GR" sz="2000">
                          <a:solidFill>
                            <a:schemeClr val="dk1"/>
                          </a:solidFill>
                          <a:latin typeface="Century Gothic"/>
                          <a:ea typeface="Century Gothic"/>
                          <a:cs typeface="Century Gothic"/>
                          <a:sym typeface="Century Gothic"/>
                        </a:rPr>
                        <a:t>Αποκρίνομαι με βοηθητικό τρόπο</a:t>
                      </a:r>
                      <a:endParaRPr b="1" sz="2000"/>
                    </a:p>
                  </a:txBody>
                  <a:tcPr marT="45725" marB="45725" marR="91450" marL="91450"/>
                </a:tc>
              </a:tr>
            </a:tbl>
          </a:graphicData>
        </a:graphic>
      </p:graphicFrame>
      <p:sp>
        <p:nvSpPr>
          <p:cNvPr id="388" name="Google Shape;388;p22"/>
          <p:cNvSpPr/>
          <p:nvPr/>
        </p:nvSpPr>
        <p:spPr>
          <a:xfrm>
            <a:off x="467544" y="5013176"/>
            <a:ext cx="8280920" cy="1368152"/>
          </a:xfrm>
          <a:prstGeom prst="roundRect">
            <a:avLst>
              <a:gd fmla="val 16667" name="adj"/>
            </a:avLst>
          </a:prstGeom>
          <a:noFill/>
          <a:ln cap="flat" cmpd="sng" w="31750">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23"/>
          <p:cNvSpPr txBox="1"/>
          <p:nvPr>
            <p:ph type="title"/>
          </p:nvPr>
        </p:nvSpPr>
        <p:spPr>
          <a:xfrm>
            <a:off x="683568" y="548680"/>
            <a:ext cx="7024744" cy="1033184"/>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Συνθήκες συνεδρίας</a:t>
            </a:r>
            <a:endParaRPr/>
          </a:p>
        </p:txBody>
      </p:sp>
      <p:sp>
        <p:nvSpPr>
          <p:cNvPr id="394" name="Google Shape;394;p23"/>
          <p:cNvSpPr txBox="1"/>
          <p:nvPr>
            <p:ph idx="1" type="body"/>
          </p:nvPr>
        </p:nvSpPr>
        <p:spPr>
          <a:xfrm>
            <a:off x="611560" y="2132856"/>
            <a:ext cx="7560840" cy="3292953"/>
          </a:xfrm>
          <a:prstGeom prst="rect">
            <a:avLst/>
          </a:prstGeom>
          <a:noFill/>
          <a:ln>
            <a:noFill/>
          </a:ln>
        </p:spPr>
        <p:txBody>
          <a:bodyPr anchorCtr="0" anchor="t" bIns="45700" lIns="91425" spcFirstLastPara="1" rIns="91425" wrap="square" tIns="45700">
            <a:noAutofit/>
          </a:bodyPr>
          <a:lstStyle/>
          <a:p>
            <a:pPr indent="0" lvl="0" marL="68580" rtl="0" algn="just">
              <a:spcBef>
                <a:spcPts val="0"/>
              </a:spcBef>
              <a:spcAft>
                <a:spcPts val="0"/>
              </a:spcAft>
              <a:buSzPts val="1520"/>
              <a:buNone/>
            </a:pPr>
            <a:r>
              <a:rPr b="1" lang="el-GR" sz="2000"/>
              <a:t>Περιβαλλοντικοί παράγοντες</a:t>
            </a:r>
            <a:r>
              <a:rPr lang="el-GR" sz="2000"/>
              <a:t>, όπως:</a:t>
            </a:r>
            <a:endParaRPr/>
          </a:p>
          <a:p>
            <a:pPr indent="0" lvl="0" marL="68580" rtl="0" algn="just">
              <a:spcBef>
                <a:spcPts val="400"/>
              </a:spcBef>
              <a:spcAft>
                <a:spcPts val="0"/>
              </a:spcAft>
              <a:buSzPts val="1520"/>
              <a:buNone/>
            </a:pPr>
            <a:r>
              <a:t/>
            </a:r>
            <a:endParaRPr sz="2000"/>
          </a:p>
          <a:p>
            <a:pPr indent="-274320" lvl="0" marL="342900" rtl="0" algn="just">
              <a:spcBef>
                <a:spcPts val="400"/>
              </a:spcBef>
              <a:spcAft>
                <a:spcPts val="0"/>
              </a:spcAft>
              <a:buSzPts val="1520"/>
              <a:buChar char="🞇"/>
            </a:pPr>
            <a:r>
              <a:rPr lang="el-GR" sz="2000"/>
              <a:t>η θερμοκρασία του χώρου, </a:t>
            </a:r>
            <a:endParaRPr sz="2000"/>
          </a:p>
          <a:p>
            <a:pPr indent="-177800" lvl="0" marL="342900" rtl="0" algn="just">
              <a:spcBef>
                <a:spcPts val="400"/>
              </a:spcBef>
              <a:spcAft>
                <a:spcPts val="0"/>
              </a:spcAft>
              <a:buSzPts val="1520"/>
              <a:buNone/>
            </a:pPr>
            <a:r>
              <a:t/>
            </a:r>
            <a:endParaRPr sz="2000"/>
          </a:p>
          <a:p>
            <a:pPr indent="-274320" lvl="0" marL="342900" rtl="0" algn="just">
              <a:spcBef>
                <a:spcPts val="400"/>
              </a:spcBef>
              <a:spcAft>
                <a:spcPts val="0"/>
              </a:spcAft>
              <a:buSzPts val="1520"/>
              <a:buChar char="🞇"/>
            </a:pPr>
            <a:r>
              <a:rPr lang="el-GR" sz="2000"/>
              <a:t>η υγρασία, </a:t>
            </a:r>
            <a:endParaRPr sz="2000"/>
          </a:p>
          <a:p>
            <a:pPr indent="-177800" lvl="0" marL="342900" rtl="0" algn="just">
              <a:spcBef>
                <a:spcPts val="400"/>
              </a:spcBef>
              <a:spcAft>
                <a:spcPts val="0"/>
              </a:spcAft>
              <a:buSzPts val="1520"/>
              <a:buNone/>
            </a:pPr>
            <a:r>
              <a:t/>
            </a:r>
            <a:endParaRPr sz="2000"/>
          </a:p>
          <a:p>
            <a:pPr indent="-274320" lvl="0" marL="342900" rtl="0" algn="just">
              <a:spcBef>
                <a:spcPts val="400"/>
              </a:spcBef>
              <a:spcAft>
                <a:spcPts val="0"/>
              </a:spcAft>
              <a:buSzPts val="1520"/>
              <a:buChar char="🞇"/>
            </a:pPr>
            <a:r>
              <a:rPr lang="el-GR" sz="2000"/>
              <a:t>ο θόρυβος, </a:t>
            </a:r>
            <a:endParaRPr sz="2000"/>
          </a:p>
          <a:p>
            <a:pPr indent="0" lvl="0" marL="68580" rtl="0" algn="just">
              <a:spcBef>
                <a:spcPts val="400"/>
              </a:spcBef>
              <a:spcAft>
                <a:spcPts val="0"/>
              </a:spcAft>
              <a:buSzPts val="1520"/>
              <a:buNone/>
            </a:pPr>
            <a:r>
              <a:t/>
            </a:r>
            <a:endParaRPr sz="2000"/>
          </a:p>
          <a:p>
            <a:pPr indent="0" lvl="0" marL="68580" rtl="0" algn="just">
              <a:spcBef>
                <a:spcPts val="400"/>
              </a:spcBef>
              <a:spcAft>
                <a:spcPts val="0"/>
              </a:spcAft>
              <a:buSzPts val="1520"/>
              <a:buNone/>
            </a:pPr>
            <a:r>
              <a:rPr lang="el-GR" sz="2000"/>
              <a:t>μπορούν να επηρεάσουν την ποιότητα των συνεδριών. </a:t>
            </a:r>
            <a:endParaRPr/>
          </a:p>
          <a:p>
            <a:pPr indent="0" lvl="0" marL="68580" rtl="0" algn="just">
              <a:spcBef>
                <a:spcPts val="400"/>
              </a:spcBef>
              <a:spcAft>
                <a:spcPts val="0"/>
              </a:spcAft>
              <a:buSzPts val="1520"/>
              <a:buNone/>
            </a:pPr>
            <a:r>
              <a:t/>
            </a:r>
            <a:endParaRPr sz="2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24"/>
          <p:cNvSpPr txBox="1"/>
          <p:nvPr>
            <p:ph type="title"/>
          </p:nvPr>
        </p:nvSpPr>
        <p:spPr>
          <a:xfrm>
            <a:off x="683568" y="548680"/>
            <a:ext cx="7024744" cy="1033184"/>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Συνθήκες συνεδρίας</a:t>
            </a:r>
            <a:endParaRPr/>
          </a:p>
        </p:txBody>
      </p:sp>
      <p:sp>
        <p:nvSpPr>
          <p:cNvPr id="400" name="Google Shape;400;p24"/>
          <p:cNvSpPr txBox="1"/>
          <p:nvPr>
            <p:ph idx="1" type="body"/>
          </p:nvPr>
        </p:nvSpPr>
        <p:spPr>
          <a:xfrm>
            <a:off x="611560" y="2109388"/>
            <a:ext cx="7560840" cy="1584176"/>
          </a:xfrm>
          <a:prstGeom prst="rect">
            <a:avLst/>
          </a:prstGeom>
          <a:noFill/>
          <a:ln>
            <a:noFill/>
          </a:ln>
        </p:spPr>
        <p:txBody>
          <a:bodyPr anchorCtr="0" anchor="t" bIns="45700" lIns="91425" spcFirstLastPara="1" rIns="91425" wrap="square" tIns="45700">
            <a:noAutofit/>
          </a:bodyPr>
          <a:lstStyle/>
          <a:p>
            <a:pPr indent="0" lvl="0" marL="68580" rtl="0" algn="just">
              <a:spcBef>
                <a:spcPts val="0"/>
              </a:spcBef>
              <a:spcAft>
                <a:spcPts val="0"/>
              </a:spcAft>
              <a:buSzPts val="1368"/>
              <a:buNone/>
            </a:pPr>
            <a:r>
              <a:rPr b="1" lang="el-GR" sz="1800"/>
              <a:t>Το είδος και η διαρρύθμιση των επίπλων </a:t>
            </a:r>
            <a:r>
              <a:rPr lang="el-GR" sz="1800"/>
              <a:t>στο γραφείο του διαιτολόγου, επίσης, επιδρούν στην επικοινωνία. Για παράδειγμα, οτιδήποτε βρίσκεται μεταξύ του διαιτολόγου και του ασθενούς δημιουργεί απόσταση μεταξύ τους και αποτελεί «εμπόδιο» επικοινωνίας.  </a:t>
            </a:r>
            <a:endParaRPr/>
          </a:p>
        </p:txBody>
      </p:sp>
      <p:pic>
        <p:nvPicPr>
          <p:cNvPr descr="http://www.venables.co.uk/gifs/talking.gif" id="401" name="Google Shape;401;p24"/>
          <p:cNvPicPr preferRelativeResize="0"/>
          <p:nvPr/>
        </p:nvPicPr>
        <p:blipFill rotWithShape="1">
          <a:blip r:embed="rId3">
            <a:alphaModFix/>
          </a:blip>
          <a:srcRect b="0" l="0" r="0" t="0"/>
          <a:stretch/>
        </p:blipFill>
        <p:spPr>
          <a:xfrm>
            <a:off x="5868144" y="4221088"/>
            <a:ext cx="2796902" cy="2181584"/>
          </a:xfrm>
          <a:prstGeom prst="rect">
            <a:avLst/>
          </a:prstGeom>
          <a:noFill/>
          <a:ln>
            <a:noFill/>
          </a:ln>
        </p:spPr>
      </p:pic>
      <p:sp>
        <p:nvSpPr>
          <p:cNvPr id="402" name="Google Shape;402;p24"/>
          <p:cNvSpPr txBox="1"/>
          <p:nvPr/>
        </p:nvSpPr>
        <p:spPr>
          <a:xfrm>
            <a:off x="683568" y="4000996"/>
            <a:ext cx="5184576" cy="203132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l-GR" sz="1800">
                <a:solidFill>
                  <a:schemeClr val="dk1"/>
                </a:solidFill>
                <a:latin typeface="Century Gothic"/>
                <a:ea typeface="Century Gothic"/>
                <a:cs typeface="Century Gothic"/>
                <a:sym typeface="Century Gothic"/>
              </a:rPr>
              <a:t>Τα γραφεία, οι ηλεκτρονικοί υπολογιστές που υπάρχουν σ’ αυτά ή συχνά οι στοίβες από βιβλία και χαρτικά μπορούν να «κρύψουν» κάποια από τα σημάδια της μη λεκτικής επικοινωνίας, όπως, για παράδειγμα, το χτύπημα του ποδιού του ασθενούς στο πάτωμα ως ένδειξη άγχους και ανησυχίας</a:t>
            </a:r>
            <a:endParaRPr sz="1800">
              <a:solidFill>
                <a:schemeClr val="dk1"/>
              </a:solidFill>
              <a:latin typeface="Century Gothic"/>
              <a:ea typeface="Century Gothic"/>
              <a:cs typeface="Century Gothic"/>
              <a:sym typeface="Century Gothic"/>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5"/>
          <p:cNvSpPr txBox="1"/>
          <p:nvPr>
            <p:ph type="title"/>
          </p:nvPr>
        </p:nvSpPr>
        <p:spPr>
          <a:xfrm>
            <a:off x="915612" y="980728"/>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2800"/>
              <a:buFont typeface="Century Gothic"/>
              <a:buNone/>
            </a:pPr>
            <a:r>
              <a:rPr lang="el-GR" sz="2800">
                <a:solidFill>
                  <a:srgbClr val="C00000"/>
                </a:solidFill>
              </a:rPr>
              <a:t>Απόσταση Διαιτολόγου – ασθενούς κατά τη διάρκεια της συνεδρίας</a:t>
            </a:r>
            <a:endParaRPr/>
          </a:p>
        </p:txBody>
      </p:sp>
      <p:sp>
        <p:nvSpPr>
          <p:cNvPr id="408" name="Google Shape;408;p25"/>
          <p:cNvSpPr txBox="1"/>
          <p:nvPr>
            <p:ph idx="1" type="body"/>
          </p:nvPr>
        </p:nvSpPr>
        <p:spPr>
          <a:xfrm>
            <a:off x="683568" y="2708920"/>
            <a:ext cx="7488832" cy="3267725"/>
          </a:xfrm>
          <a:prstGeom prst="rect">
            <a:avLst/>
          </a:prstGeom>
          <a:noFill/>
          <a:ln>
            <a:noFill/>
          </a:ln>
        </p:spPr>
        <p:txBody>
          <a:bodyPr anchorCtr="0" anchor="t" bIns="45700" lIns="91425" spcFirstLastPara="1" rIns="91425" wrap="square" tIns="45700">
            <a:normAutofit fontScale="92500" lnSpcReduction="10000"/>
          </a:bodyPr>
          <a:lstStyle/>
          <a:p>
            <a:pPr indent="-274320" lvl="0" marL="342900" rtl="0" algn="just">
              <a:spcBef>
                <a:spcPts val="0"/>
              </a:spcBef>
              <a:spcAft>
                <a:spcPts val="0"/>
              </a:spcAft>
              <a:buSzPct val="76000"/>
              <a:buChar char="🞇"/>
            </a:pPr>
            <a:r>
              <a:rPr lang="el-GR"/>
              <a:t>Όσο πιο κοντά κάθονται ο διαιτολόγος και ο ασθενής τόσο πιο «ζεστή» είναι η ατμόσφαιρα και τόσο πιο «ανοικτή» είναι η επικοινωνία μεταξύ τους. </a:t>
            </a:r>
            <a:endParaRPr/>
          </a:p>
          <a:p>
            <a:pPr indent="-167183" lvl="0" marL="342900" rtl="0" algn="just">
              <a:spcBef>
                <a:spcPts val="444"/>
              </a:spcBef>
              <a:spcAft>
                <a:spcPts val="0"/>
              </a:spcAft>
              <a:buSzPct val="76000"/>
              <a:buNone/>
            </a:pPr>
            <a:r>
              <a:t/>
            </a:r>
            <a:endParaRPr/>
          </a:p>
          <a:p>
            <a:pPr indent="-274320" lvl="0" marL="342900" rtl="0" algn="just">
              <a:spcBef>
                <a:spcPts val="444"/>
              </a:spcBef>
              <a:spcAft>
                <a:spcPts val="0"/>
              </a:spcAft>
              <a:buSzPct val="76000"/>
              <a:buChar char="🞇"/>
            </a:pPr>
            <a:r>
              <a:rPr lang="el-GR"/>
              <a:t>Όταν η απόσταση είναι μεγάλη, μπορεί να δημιουργηθούν και προβλήματα ακρόασης, οπότε τα άτομα χρειάζεται να μιλούν πιο δυνατά για να ακούγονται. Από την άλλη, όμως, η μεγάλη εγγύτητα μπορεί να φοβίσει τον ασθενή, παραβιάζοντας τον ιδιωτικό του χώρο.</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pic>
        <p:nvPicPr>
          <p:cNvPr descr="http://t0.gstatic.com/images?q=tbn:ANd9GcRMMPJGV3zScUJ4r_UVNp6eMn_quWc7XubVy8z_QTEqdRRj4kmd" id="413" name="Google Shape;413;p26"/>
          <p:cNvPicPr preferRelativeResize="0"/>
          <p:nvPr/>
        </p:nvPicPr>
        <p:blipFill rotWithShape="1">
          <a:blip r:embed="rId3">
            <a:alphaModFix/>
          </a:blip>
          <a:srcRect b="0" l="0" r="0" t="0"/>
          <a:stretch/>
        </p:blipFill>
        <p:spPr>
          <a:xfrm>
            <a:off x="7308305" y="5157192"/>
            <a:ext cx="1296143" cy="1296144"/>
          </a:xfrm>
          <a:prstGeom prst="rect">
            <a:avLst/>
          </a:prstGeom>
          <a:noFill/>
          <a:ln>
            <a:noFill/>
          </a:ln>
        </p:spPr>
      </p:pic>
      <p:sp>
        <p:nvSpPr>
          <p:cNvPr id="414" name="Google Shape;414;p26"/>
          <p:cNvSpPr txBox="1"/>
          <p:nvPr>
            <p:ph idx="1" type="body"/>
          </p:nvPr>
        </p:nvSpPr>
        <p:spPr>
          <a:xfrm>
            <a:off x="539552" y="980728"/>
            <a:ext cx="8147248" cy="4325112"/>
          </a:xfrm>
          <a:prstGeom prst="rect">
            <a:avLst/>
          </a:prstGeom>
          <a:noFill/>
          <a:ln>
            <a:noFill/>
          </a:ln>
        </p:spPr>
        <p:txBody>
          <a:bodyPr anchorCtr="0" anchor="t" bIns="45700" lIns="91425" spcFirstLastPara="1" rIns="91425" wrap="square" tIns="45700">
            <a:normAutofit lnSpcReduction="10000"/>
          </a:bodyPr>
          <a:lstStyle/>
          <a:p>
            <a:pPr indent="-274320" lvl="0" marL="342900" rtl="0" algn="l">
              <a:spcBef>
                <a:spcPts val="0"/>
              </a:spcBef>
              <a:spcAft>
                <a:spcPts val="0"/>
              </a:spcAft>
              <a:buSzPts val="1824"/>
              <a:buNone/>
            </a:pPr>
            <a:r>
              <a:rPr lang="el-GR" sz="2400">
                <a:solidFill>
                  <a:srgbClr val="C00000"/>
                </a:solidFill>
              </a:rPr>
              <a:t>ΣΥΧΝΟΤΗΤΑ</a:t>
            </a:r>
            <a:endParaRPr/>
          </a:p>
          <a:p>
            <a:pPr indent="-274320" lvl="0" marL="342900" rtl="0" algn="l">
              <a:spcBef>
                <a:spcPts val="480"/>
              </a:spcBef>
              <a:spcAft>
                <a:spcPts val="0"/>
              </a:spcAft>
              <a:buSzPts val="1824"/>
              <a:buNone/>
            </a:pPr>
            <a:r>
              <a:t/>
            </a:r>
            <a:endParaRPr sz="2400">
              <a:solidFill>
                <a:srgbClr val="C00000"/>
              </a:solidFill>
            </a:endParaRPr>
          </a:p>
          <a:p>
            <a:pPr indent="-274320" lvl="0" marL="342900" rtl="0" algn="l">
              <a:spcBef>
                <a:spcPts val="480"/>
              </a:spcBef>
              <a:spcAft>
                <a:spcPts val="0"/>
              </a:spcAft>
              <a:buSzPts val="1824"/>
              <a:buChar char="🞇"/>
            </a:pPr>
            <a:r>
              <a:rPr lang="el-GR" sz="2400"/>
              <a:t>Συχνές συναντήσεις = στενή παρακολούθηση που λειτουργεί προληπτικά στην υποτροπή, λειτουργεί κινητοποιητικά</a:t>
            </a:r>
            <a:endParaRPr sz="2400"/>
          </a:p>
          <a:p>
            <a:pPr indent="-158496" lvl="0" marL="342900" rtl="0" algn="l">
              <a:spcBef>
                <a:spcPts val="480"/>
              </a:spcBef>
              <a:spcAft>
                <a:spcPts val="0"/>
              </a:spcAft>
              <a:buSzPts val="1824"/>
              <a:buNone/>
            </a:pPr>
            <a:r>
              <a:t/>
            </a:r>
            <a:endParaRPr sz="2400"/>
          </a:p>
          <a:p>
            <a:pPr indent="-274320" lvl="0" marL="342900" rtl="0" algn="l">
              <a:spcBef>
                <a:spcPts val="480"/>
              </a:spcBef>
              <a:spcAft>
                <a:spcPts val="0"/>
              </a:spcAft>
              <a:buSzPts val="1824"/>
              <a:buChar char="🞇"/>
            </a:pPr>
            <a:r>
              <a:rPr lang="el-GR" sz="2400"/>
              <a:t>Συχνές συναντήσεις = 🡩 της «πίεσης» &amp; 🡫 «ελευθερίας»</a:t>
            </a:r>
            <a:endParaRPr/>
          </a:p>
          <a:p>
            <a:pPr indent="-274320" lvl="0" marL="342900" rtl="0" algn="l">
              <a:spcBef>
                <a:spcPts val="480"/>
              </a:spcBef>
              <a:spcAft>
                <a:spcPts val="0"/>
              </a:spcAft>
              <a:buSzPts val="1824"/>
              <a:buNone/>
            </a:pPr>
            <a:r>
              <a:t/>
            </a:r>
            <a:endParaRPr sz="2400"/>
          </a:p>
          <a:p>
            <a:pPr indent="-274320" lvl="0" marL="342900" rtl="0" algn="l">
              <a:spcBef>
                <a:spcPts val="480"/>
              </a:spcBef>
              <a:spcAft>
                <a:spcPts val="0"/>
              </a:spcAft>
              <a:buSzPts val="1824"/>
              <a:buNone/>
            </a:pPr>
            <a:r>
              <a:rPr lang="el-GR" sz="2400">
                <a:solidFill>
                  <a:srgbClr val="C00000"/>
                </a:solidFill>
              </a:rPr>
              <a:t>ΔΙΑΡΚΕΙΑ</a:t>
            </a:r>
            <a:endParaRPr/>
          </a:p>
          <a:p>
            <a:pPr indent="-274320" lvl="0" marL="342900" rtl="0" algn="l">
              <a:spcBef>
                <a:spcPts val="480"/>
              </a:spcBef>
              <a:spcAft>
                <a:spcPts val="0"/>
              </a:spcAft>
              <a:buSzPts val="1824"/>
              <a:buChar char="🞇"/>
            </a:pPr>
            <a:r>
              <a:rPr lang="el-GR" sz="2400"/>
              <a:t>Δεν χρειάζονται όλοι οι ασθενείς τον ίδιο χρόνο</a:t>
            </a:r>
            <a:endParaRPr/>
          </a:p>
          <a:p>
            <a:pPr indent="-158496" lvl="0" marL="342900" rtl="0" algn="l">
              <a:spcBef>
                <a:spcPts val="480"/>
              </a:spcBef>
              <a:spcAft>
                <a:spcPts val="0"/>
              </a:spcAft>
              <a:buSzPts val="1824"/>
              <a:buNone/>
            </a:pPr>
            <a:r>
              <a:t/>
            </a:r>
            <a:endParaRPr sz="2400"/>
          </a:p>
        </p:txBody>
      </p:sp>
      <p:sp>
        <p:nvSpPr>
          <p:cNvPr id="415" name="Google Shape;415;p26"/>
          <p:cNvSpPr txBox="1"/>
          <p:nvPr/>
        </p:nvSpPr>
        <p:spPr>
          <a:xfrm>
            <a:off x="2051720" y="6516052"/>
            <a:ext cx="7092280" cy="338554"/>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i="1" lang="el-GR" sz="1600">
                <a:solidFill>
                  <a:schemeClr val="dk1"/>
                </a:solidFill>
                <a:latin typeface="Times New Roman"/>
                <a:ea typeface="Times New Roman"/>
                <a:cs typeface="Times New Roman"/>
                <a:sym typeface="Times New Roman"/>
              </a:rPr>
              <a:t>Hancock et al. J Hum Nutr Diet 2012</a:t>
            </a:r>
            <a:endParaRPr i="1" sz="1600">
              <a:solidFill>
                <a:schemeClr val="dk1"/>
              </a:solidFill>
              <a:latin typeface="Times New Roman"/>
              <a:ea typeface="Times New Roman"/>
              <a:cs typeface="Times New Roman"/>
              <a:sym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p27"/>
          <p:cNvSpPr txBox="1"/>
          <p:nvPr>
            <p:ph type="title"/>
          </p:nvPr>
        </p:nvSpPr>
        <p:spPr>
          <a:xfrm>
            <a:off x="1043490" y="1027664"/>
            <a:ext cx="7024744" cy="889168"/>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Αναφορές</a:t>
            </a:r>
            <a:endParaRPr/>
          </a:p>
        </p:txBody>
      </p:sp>
      <p:sp>
        <p:nvSpPr>
          <p:cNvPr id="421" name="Google Shape;421;p27"/>
          <p:cNvSpPr txBox="1"/>
          <p:nvPr>
            <p:ph idx="1" type="body"/>
          </p:nvPr>
        </p:nvSpPr>
        <p:spPr>
          <a:xfrm>
            <a:off x="755576" y="2323652"/>
            <a:ext cx="7632848" cy="3508977"/>
          </a:xfrm>
          <a:prstGeom prst="rect">
            <a:avLst/>
          </a:prstGeom>
          <a:noFill/>
          <a:ln>
            <a:noFill/>
          </a:ln>
        </p:spPr>
        <p:txBody>
          <a:bodyPr anchorCtr="0" anchor="t" bIns="45700" lIns="91425" spcFirstLastPara="1" rIns="91425" wrap="square" tIns="45700">
            <a:normAutofit fontScale="70000" lnSpcReduction="20000"/>
          </a:bodyPr>
          <a:lstStyle/>
          <a:p>
            <a:pPr indent="-274320" lvl="0" marL="342900" rtl="0" algn="l">
              <a:lnSpc>
                <a:spcPct val="170000"/>
              </a:lnSpc>
              <a:spcBef>
                <a:spcPts val="0"/>
              </a:spcBef>
              <a:spcAft>
                <a:spcPts val="0"/>
              </a:spcAft>
              <a:buSzPct val="76000"/>
              <a:buChar char="🞇"/>
            </a:pPr>
            <a:r>
              <a:rPr lang="el-GR"/>
              <a:t>Γιαννακούλια Μ, Φάππα Ε. Διατροφική Συμβουλευτική και Συμπεριφορά. Ελληνικά Ακαδημαϊκά Ηλεκτρονικά Συγγράμματα και Βοηθήματα (</a:t>
            </a:r>
            <a:r>
              <a:rPr lang="el-GR" u="sng">
                <a:solidFill>
                  <a:schemeClr val="hlink"/>
                </a:solidFill>
                <a:hlinkClick r:id="rId3"/>
              </a:rPr>
              <a:t>www.kallipos.gr</a:t>
            </a:r>
            <a:r>
              <a:rPr lang="el-GR"/>
              <a:t>), 2016. Διαθέσιμο σε: </a:t>
            </a:r>
            <a:r>
              <a:rPr lang="el-GR" u="sng">
                <a:solidFill>
                  <a:schemeClr val="hlink"/>
                </a:solidFill>
                <a:hlinkClick r:id="rId4"/>
              </a:rPr>
              <a:t>http://repository.kallipos.gr/handle/11419/577</a:t>
            </a:r>
            <a:endParaRPr u="sng"/>
          </a:p>
          <a:p>
            <a:pPr indent="0" lvl="0" marL="68580" rtl="0" algn="l">
              <a:lnSpc>
                <a:spcPct val="170000"/>
              </a:lnSpc>
              <a:spcBef>
                <a:spcPts val="0"/>
              </a:spcBef>
              <a:spcAft>
                <a:spcPts val="0"/>
              </a:spcAft>
              <a:buSzPct val="76000"/>
              <a:buNone/>
            </a:pPr>
            <a:r>
              <a:t/>
            </a:r>
            <a:endParaRPr u="sng"/>
          </a:p>
          <a:p>
            <a:pPr indent="-274320" lvl="0" marL="342900" rtl="0" algn="l">
              <a:spcBef>
                <a:spcPts val="336"/>
              </a:spcBef>
              <a:spcAft>
                <a:spcPts val="0"/>
              </a:spcAft>
              <a:buSzPct val="76000"/>
              <a:buChar char="🞇"/>
            </a:pPr>
            <a:r>
              <a:rPr lang="el-GR"/>
              <a:t>Gable J (2007). Counselling Skills for dietitians. 2</a:t>
            </a:r>
            <a:r>
              <a:rPr baseline="30000" lang="el-GR"/>
              <a:t>nd</a:t>
            </a:r>
            <a:r>
              <a:rPr lang="el-GR"/>
              <a:t> ed. Blackwell.</a:t>
            </a:r>
            <a:endParaRPr/>
          </a:p>
          <a:p>
            <a:pPr indent="-193243" lvl="0" marL="342900" rtl="0" algn="l">
              <a:spcBef>
                <a:spcPts val="336"/>
              </a:spcBef>
              <a:spcAft>
                <a:spcPts val="0"/>
              </a:spcAft>
              <a:buSzPct val="76000"/>
              <a:buNone/>
            </a:pPr>
            <a:r>
              <a:t/>
            </a:r>
            <a:endParaRPr/>
          </a:p>
          <a:p>
            <a:pPr indent="-274320" lvl="0" marL="342900" rtl="0" algn="l">
              <a:spcBef>
                <a:spcPts val="336"/>
              </a:spcBef>
              <a:spcAft>
                <a:spcPts val="0"/>
              </a:spcAft>
              <a:buSzPct val="76000"/>
              <a:buChar char="🞇"/>
            </a:pPr>
            <a:r>
              <a:rPr lang="el-GR"/>
              <a:t>Hancock R.E.E., Bonner G., Hollingdale R. &amp; Madden A.M. If you listen to me properly, I feel good’ a qualitative examination of patient experiences of dietetic consultations. J Hum Nutr Diet 2012;25, 275–284.</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
          <p:cNvSpPr txBox="1"/>
          <p:nvPr>
            <p:ph type="title"/>
          </p:nvPr>
        </p:nvSpPr>
        <p:spPr>
          <a:xfrm>
            <a:off x="1043490" y="1027664"/>
            <a:ext cx="7024744" cy="1143000"/>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rgbClr val="C00000"/>
              </a:buClr>
              <a:buSzPct val="100000"/>
              <a:buFont typeface="Century Gothic"/>
              <a:buNone/>
            </a:pPr>
            <a:r>
              <a:rPr lang="el-GR">
                <a:solidFill>
                  <a:srgbClr val="C00000"/>
                </a:solidFill>
              </a:rPr>
              <a:t>Στόχοι δομημένης διαιτολογικής παρέμβασης</a:t>
            </a:r>
            <a:endParaRPr/>
          </a:p>
        </p:txBody>
      </p:sp>
      <p:sp>
        <p:nvSpPr>
          <p:cNvPr id="271" name="Google Shape;271;p3"/>
          <p:cNvSpPr txBox="1"/>
          <p:nvPr>
            <p:ph idx="1" type="body"/>
          </p:nvPr>
        </p:nvSpPr>
        <p:spPr>
          <a:xfrm>
            <a:off x="1043492" y="2492896"/>
            <a:ext cx="6777317" cy="3744416"/>
          </a:xfrm>
          <a:prstGeom prst="rect">
            <a:avLst/>
          </a:prstGeom>
          <a:noFill/>
          <a:ln>
            <a:noFill/>
          </a:ln>
        </p:spPr>
        <p:txBody>
          <a:bodyPr anchorCtr="0" anchor="t" bIns="45700" lIns="91425" spcFirstLastPara="1" rIns="91425" wrap="square" tIns="45700">
            <a:normAutofit fontScale="92500" lnSpcReduction="20000"/>
          </a:bodyPr>
          <a:lstStyle/>
          <a:p>
            <a:pPr indent="-274320" lvl="0" marL="342900" rtl="0" algn="just">
              <a:spcBef>
                <a:spcPts val="0"/>
              </a:spcBef>
              <a:spcAft>
                <a:spcPts val="0"/>
              </a:spcAft>
              <a:buSzPct val="76000"/>
              <a:buChar char="🞇"/>
            </a:pPr>
            <a:r>
              <a:rPr lang="el-GR"/>
              <a:t>η ανταλλαγή πληροφοριών </a:t>
            </a:r>
            <a:endParaRPr/>
          </a:p>
          <a:p>
            <a:pPr indent="-274320" lvl="0" marL="342900" rtl="0" algn="just">
              <a:spcBef>
                <a:spcPts val="444"/>
              </a:spcBef>
              <a:spcAft>
                <a:spcPts val="0"/>
              </a:spcAft>
              <a:buSzPct val="76000"/>
              <a:buChar char="🞇"/>
            </a:pPr>
            <a:r>
              <a:rPr lang="el-GR"/>
              <a:t>η μείωση της αντίστασης</a:t>
            </a:r>
            <a:endParaRPr/>
          </a:p>
          <a:p>
            <a:pPr indent="-274320" lvl="0" marL="342900" rtl="0" algn="just">
              <a:spcBef>
                <a:spcPts val="444"/>
              </a:spcBef>
              <a:spcAft>
                <a:spcPts val="0"/>
              </a:spcAft>
              <a:buSzPct val="76000"/>
              <a:buChar char="🞇"/>
            </a:pPr>
            <a:r>
              <a:rPr lang="el-GR"/>
              <a:t>η ενίσχυση της αυτο-αποτελεσματικότητας</a:t>
            </a:r>
            <a:endParaRPr/>
          </a:p>
          <a:p>
            <a:pPr indent="0" lvl="0" marL="68580" rtl="0" algn="just">
              <a:spcBef>
                <a:spcPts val="444"/>
              </a:spcBef>
              <a:spcAft>
                <a:spcPts val="0"/>
              </a:spcAft>
              <a:buSzPct val="76000"/>
              <a:buNone/>
            </a:pPr>
            <a:r>
              <a:rPr lang="el-GR"/>
              <a:t>με τελικό σκοπό τη βελτίωση της κατάστασης του ασθενούς. </a:t>
            </a:r>
            <a:endParaRPr/>
          </a:p>
          <a:p>
            <a:pPr indent="-167183" lvl="0" marL="342900" rtl="0" algn="just">
              <a:spcBef>
                <a:spcPts val="444"/>
              </a:spcBef>
              <a:spcAft>
                <a:spcPts val="0"/>
              </a:spcAft>
              <a:buSzPct val="76000"/>
              <a:buNone/>
            </a:pPr>
            <a:r>
              <a:t/>
            </a:r>
            <a:endParaRPr/>
          </a:p>
          <a:p>
            <a:pPr indent="-274320" lvl="0" marL="342900" rtl="0" algn="just">
              <a:spcBef>
                <a:spcPts val="444"/>
              </a:spcBef>
              <a:spcAft>
                <a:spcPts val="0"/>
              </a:spcAft>
              <a:buSzPct val="76000"/>
              <a:buChar char="🞇"/>
            </a:pPr>
            <a:r>
              <a:rPr lang="el-GR"/>
              <a:t>η μείωση &amp; </a:t>
            </a:r>
            <a:r>
              <a:rPr b="1" lang="el-GR"/>
              <a:t>διαχείριση του άγχους </a:t>
            </a:r>
            <a:r>
              <a:rPr lang="el-GR"/>
              <a:t>του ασθενούς &amp; του Διαιτολόγου, </a:t>
            </a:r>
            <a:endParaRPr/>
          </a:p>
          <a:p>
            <a:pPr indent="-274320" lvl="0" marL="342900" rtl="0" algn="just">
              <a:spcBef>
                <a:spcPts val="444"/>
              </a:spcBef>
              <a:spcAft>
                <a:spcPts val="0"/>
              </a:spcAft>
              <a:buSzPct val="76000"/>
              <a:buChar char="🞇"/>
            </a:pPr>
            <a:r>
              <a:rPr lang="el-GR"/>
              <a:t>η </a:t>
            </a:r>
            <a:r>
              <a:rPr b="1" lang="el-GR"/>
              <a:t>βελτίωση του Διαιτολόγου </a:t>
            </a:r>
            <a:r>
              <a:rPr lang="el-GR"/>
              <a:t>μέσω της παρακολούθησης, της ανασκόπησης και της εκπαίδευσής του μέσω της δουλειάς του.</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4"/>
          <p:cNvSpPr txBox="1"/>
          <p:nvPr>
            <p:ph type="title"/>
          </p:nvPr>
        </p:nvSpPr>
        <p:spPr>
          <a:xfrm>
            <a:off x="1043490" y="692696"/>
            <a:ext cx="7024744" cy="889168"/>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Στάδια παρέμβασης</a:t>
            </a:r>
            <a:endParaRPr/>
          </a:p>
        </p:txBody>
      </p:sp>
      <p:sp>
        <p:nvSpPr>
          <p:cNvPr id="277" name="Google Shape;277;p4"/>
          <p:cNvSpPr txBox="1"/>
          <p:nvPr>
            <p:ph idx="1" type="body"/>
          </p:nvPr>
        </p:nvSpPr>
        <p:spPr>
          <a:xfrm>
            <a:off x="827584" y="2060848"/>
            <a:ext cx="7344816" cy="3960440"/>
          </a:xfrm>
          <a:prstGeom prst="rect">
            <a:avLst/>
          </a:prstGeom>
          <a:noFill/>
          <a:ln>
            <a:noFill/>
          </a:ln>
        </p:spPr>
        <p:txBody>
          <a:bodyPr anchorCtr="0" anchor="t" bIns="45700" lIns="91425" spcFirstLastPara="1" rIns="91425" wrap="square" tIns="45700">
            <a:normAutofit/>
          </a:bodyPr>
          <a:lstStyle/>
          <a:p>
            <a:pPr indent="-457200" lvl="0" marL="525780" rtl="0" algn="l">
              <a:spcBef>
                <a:spcPts val="0"/>
              </a:spcBef>
              <a:spcAft>
                <a:spcPts val="0"/>
              </a:spcAft>
              <a:buClr>
                <a:srgbClr val="C00000"/>
              </a:buClr>
              <a:buSzPts val="2000"/>
              <a:buFont typeface="Century Gothic"/>
              <a:buAutoNum type="arabicPeriod"/>
            </a:pPr>
            <a:r>
              <a:rPr b="1" i="1" lang="el-GR" sz="2000"/>
              <a:t>Εδραίωση επικοινωνίας </a:t>
            </a:r>
            <a:r>
              <a:rPr i="1" lang="el-GR" sz="2000"/>
              <a:t>– Καθορισμός πλαισίου συνεργασίας </a:t>
            </a:r>
            <a:endParaRPr/>
          </a:p>
          <a:p>
            <a:pPr indent="-457200" lvl="0" marL="525780" rtl="0" algn="l">
              <a:spcBef>
                <a:spcPts val="1200"/>
              </a:spcBef>
              <a:spcAft>
                <a:spcPts val="0"/>
              </a:spcAft>
              <a:buClr>
                <a:srgbClr val="C00000"/>
              </a:buClr>
              <a:buSzPts val="2000"/>
              <a:buFont typeface="Century Gothic"/>
              <a:buAutoNum type="arabicPeriod"/>
            </a:pPr>
            <a:r>
              <a:rPr b="1" i="1" lang="el-GR" sz="2000"/>
              <a:t>Αξιολόγηση της τρέχουσας διαιτητικής συμπεριφοράς </a:t>
            </a:r>
            <a:r>
              <a:rPr i="1" lang="el-GR" sz="2000"/>
              <a:t>και, γενικότερα, της διατροφικής κατάστασης </a:t>
            </a:r>
            <a:endParaRPr/>
          </a:p>
          <a:p>
            <a:pPr indent="-457200" lvl="0" marL="525780" rtl="0" algn="l">
              <a:spcBef>
                <a:spcPts val="1200"/>
              </a:spcBef>
              <a:spcAft>
                <a:spcPts val="0"/>
              </a:spcAft>
              <a:buClr>
                <a:srgbClr val="C00000"/>
              </a:buClr>
              <a:buSzPts val="2000"/>
              <a:buFont typeface="Century Gothic"/>
              <a:buAutoNum type="arabicPeriod"/>
            </a:pPr>
            <a:r>
              <a:rPr b="1" i="1" lang="el-GR" sz="2000"/>
              <a:t>Παροχή πληροφοριών </a:t>
            </a:r>
            <a:r>
              <a:rPr i="1" lang="el-GR" sz="2000"/>
              <a:t>– Ανατροφοδότηση </a:t>
            </a:r>
            <a:endParaRPr/>
          </a:p>
          <a:p>
            <a:pPr indent="-457200" lvl="0" marL="525780" rtl="0" algn="l">
              <a:spcBef>
                <a:spcPts val="1200"/>
              </a:spcBef>
              <a:spcAft>
                <a:spcPts val="0"/>
              </a:spcAft>
              <a:buClr>
                <a:srgbClr val="C00000"/>
              </a:buClr>
              <a:buSzPts val="2000"/>
              <a:buFont typeface="Century Gothic"/>
              <a:buAutoNum type="arabicPeriod"/>
            </a:pPr>
            <a:r>
              <a:rPr b="1" i="1" lang="el-GR" sz="2000"/>
              <a:t>Αξιολόγηση της ετοιμότητας για αλλαγή </a:t>
            </a:r>
            <a:r>
              <a:rPr i="1" lang="el-GR" sz="2000"/>
              <a:t>– Διερεύνηση κινήτρων </a:t>
            </a:r>
            <a:endParaRPr/>
          </a:p>
          <a:p>
            <a:pPr indent="-457200" lvl="0" marL="525780" rtl="0" algn="l">
              <a:spcBef>
                <a:spcPts val="1200"/>
              </a:spcBef>
              <a:spcAft>
                <a:spcPts val="0"/>
              </a:spcAft>
              <a:buClr>
                <a:srgbClr val="C00000"/>
              </a:buClr>
              <a:buSzPts val="2000"/>
              <a:buFont typeface="Century Gothic"/>
              <a:buAutoNum type="arabicPeriod"/>
            </a:pPr>
            <a:r>
              <a:rPr b="1" i="1" lang="el-GR" sz="2000"/>
              <a:t>Παρέμβαση ανάλογα με την ετοιμότητα του ασθενούς</a:t>
            </a:r>
            <a:endParaRPr/>
          </a:p>
          <a:p>
            <a:pPr indent="-457200" lvl="0" marL="525780" rtl="0" algn="l">
              <a:spcBef>
                <a:spcPts val="1200"/>
              </a:spcBef>
              <a:spcAft>
                <a:spcPts val="0"/>
              </a:spcAft>
              <a:buClr>
                <a:srgbClr val="C00000"/>
              </a:buClr>
              <a:buSzPts val="2000"/>
              <a:buFont typeface="Century Gothic"/>
              <a:buAutoNum type="arabicPeriod"/>
            </a:pPr>
            <a:r>
              <a:rPr b="1" i="1" lang="el-GR" sz="2000"/>
              <a:t>Παρακολούθηση </a:t>
            </a:r>
            <a:endParaRPr b="1"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5"/>
          <p:cNvSpPr txBox="1"/>
          <p:nvPr>
            <p:ph type="title"/>
          </p:nvPr>
        </p:nvSpPr>
        <p:spPr>
          <a:xfrm>
            <a:off x="827584" y="980728"/>
            <a:ext cx="7560840" cy="114300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rgbClr val="C00000"/>
              </a:buClr>
              <a:buSzPts val="2800"/>
              <a:buFont typeface="Century Gothic"/>
              <a:buNone/>
            </a:pPr>
            <a:r>
              <a:rPr b="1" lang="el-GR" sz="2800">
                <a:solidFill>
                  <a:srgbClr val="C00000"/>
                </a:solidFill>
              </a:rPr>
              <a:t>1. </a:t>
            </a:r>
            <a:r>
              <a:rPr lang="el-GR" sz="2800">
                <a:solidFill>
                  <a:srgbClr val="C00000"/>
                </a:solidFill>
              </a:rPr>
              <a:t>Εδραίωση επικοινωνίας – Καθορισμός πλαισίου συνεργασίας </a:t>
            </a:r>
            <a:endParaRPr/>
          </a:p>
        </p:txBody>
      </p:sp>
      <p:sp>
        <p:nvSpPr>
          <p:cNvPr id="283" name="Google Shape;283;p5"/>
          <p:cNvSpPr txBox="1"/>
          <p:nvPr>
            <p:ph idx="1" type="body"/>
          </p:nvPr>
        </p:nvSpPr>
        <p:spPr>
          <a:xfrm>
            <a:off x="1043492" y="2420888"/>
            <a:ext cx="6777317" cy="3411741"/>
          </a:xfrm>
          <a:prstGeom prst="rect">
            <a:avLst/>
          </a:prstGeom>
          <a:noFill/>
          <a:ln>
            <a:noFill/>
          </a:ln>
        </p:spPr>
        <p:txBody>
          <a:bodyPr anchorCtr="0" anchor="t" bIns="45700" lIns="91425" spcFirstLastPara="1" rIns="91425" wrap="square" tIns="45700">
            <a:normAutofit lnSpcReduction="10000"/>
          </a:bodyPr>
          <a:lstStyle/>
          <a:p>
            <a:pPr indent="0" lvl="0" marL="68580" rtl="0" algn="just">
              <a:spcBef>
                <a:spcPts val="0"/>
              </a:spcBef>
              <a:spcAft>
                <a:spcPts val="0"/>
              </a:spcAft>
              <a:buSzPts val="1672"/>
              <a:buNone/>
            </a:pPr>
            <a:r>
              <a:rPr lang="el-GR" sz="2200"/>
              <a:t>Στο στάδιο αυτό: </a:t>
            </a:r>
            <a:endParaRPr/>
          </a:p>
          <a:p>
            <a:pPr indent="0" lvl="0" marL="68580" rtl="0" algn="just">
              <a:spcBef>
                <a:spcPts val="440"/>
              </a:spcBef>
              <a:spcAft>
                <a:spcPts val="0"/>
              </a:spcAft>
              <a:buSzPts val="1672"/>
              <a:buNone/>
            </a:pPr>
            <a:r>
              <a:t/>
            </a:r>
            <a:endParaRPr sz="2200"/>
          </a:p>
          <a:p>
            <a:pPr indent="-274320" lvl="0" marL="342900" rtl="0" algn="just">
              <a:spcBef>
                <a:spcPts val="440"/>
              </a:spcBef>
              <a:spcAft>
                <a:spcPts val="0"/>
              </a:spcAft>
              <a:buSzPts val="1672"/>
              <a:buChar char="🞇"/>
            </a:pPr>
            <a:r>
              <a:rPr lang="el-GR" sz="2200"/>
              <a:t>Δημιουργείται «φιλικό» κλίμα μεταξύ ασθενούς και διαιτολόγου. </a:t>
            </a:r>
            <a:endParaRPr/>
          </a:p>
          <a:p>
            <a:pPr indent="-168148" lvl="0" marL="342900" rtl="0" algn="just">
              <a:spcBef>
                <a:spcPts val="440"/>
              </a:spcBef>
              <a:spcAft>
                <a:spcPts val="0"/>
              </a:spcAft>
              <a:buSzPts val="1672"/>
              <a:buNone/>
            </a:pPr>
            <a:r>
              <a:t/>
            </a:r>
            <a:endParaRPr sz="2200"/>
          </a:p>
          <a:p>
            <a:pPr indent="-274320" lvl="0" marL="342900" rtl="0" algn="just">
              <a:spcBef>
                <a:spcPts val="440"/>
              </a:spcBef>
              <a:spcAft>
                <a:spcPts val="0"/>
              </a:spcAft>
              <a:buSzPts val="1672"/>
              <a:buChar char="🞇"/>
            </a:pPr>
            <a:r>
              <a:rPr lang="el-GR" sz="2200"/>
              <a:t>Καθορίζεται ο γενικός σκοπός της παρέμβασης και επιδιώκεται συμφωνία για το πλαίσιο συνεργασίας (διάρκεια συνεδρίας, τόπος, εκτίμηση για τη διάρκεια της παρέμβασης). </a:t>
            </a:r>
            <a:endParaRPr/>
          </a:p>
          <a:p>
            <a:pPr indent="-158496" lvl="0" marL="342900" rtl="0" algn="just">
              <a:spcBef>
                <a:spcPts val="480"/>
              </a:spcBef>
              <a:spcAft>
                <a:spcPts val="0"/>
              </a:spcAft>
              <a:buSzPts val="1824"/>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6"/>
          <p:cNvSpPr txBox="1"/>
          <p:nvPr>
            <p:ph type="title"/>
          </p:nvPr>
        </p:nvSpPr>
        <p:spPr>
          <a:xfrm>
            <a:off x="539552" y="1027664"/>
            <a:ext cx="8064896" cy="745152"/>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rgbClr val="C00000"/>
              </a:buClr>
              <a:buSzPts val="2300"/>
              <a:buFont typeface="Century Gothic"/>
              <a:buNone/>
            </a:pPr>
            <a:r>
              <a:rPr b="1" lang="el-GR" sz="2300">
                <a:solidFill>
                  <a:srgbClr val="C00000"/>
                </a:solidFill>
              </a:rPr>
              <a:t>2. </a:t>
            </a:r>
            <a:r>
              <a:rPr i="1" lang="el-GR" sz="2300">
                <a:solidFill>
                  <a:srgbClr val="C00000"/>
                </a:solidFill>
              </a:rPr>
              <a:t>Αξιολόγηση της τρέχουσας διαιτητικής συμπεριφοράς &amp;, γενικότερα, της διατροφικής κατάστασης </a:t>
            </a:r>
            <a:endParaRPr sz="2300">
              <a:solidFill>
                <a:srgbClr val="C00000"/>
              </a:solidFill>
            </a:endParaRPr>
          </a:p>
        </p:txBody>
      </p:sp>
      <p:sp>
        <p:nvSpPr>
          <p:cNvPr id="289" name="Google Shape;289;p6"/>
          <p:cNvSpPr txBox="1"/>
          <p:nvPr>
            <p:ph idx="1" type="body"/>
          </p:nvPr>
        </p:nvSpPr>
        <p:spPr>
          <a:xfrm>
            <a:off x="611560" y="2060848"/>
            <a:ext cx="7848872" cy="3508977"/>
          </a:xfrm>
          <a:prstGeom prst="rect">
            <a:avLst/>
          </a:prstGeom>
          <a:noFill/>
          <a:ln>
            <a:noFill/>
          </a:ln>
        </p:spPr>
        <p:txBody>
          <a:bodyPr anchorCtr="0" anchor="t" bIns="45700" lIns="91425" spcFirstLastPara="1" rIns="91425" wrap="square" tIns="45700">
            <a:noAutofit/>
          </a:bodyPr>
          <a:lstStyle/>
          <a:p>
            <a:pPr indent="-274320" lvl="0" marL="342900" rtl="0" algn="l">
              <a:spcBef>
                <a:spcPts val="0"/>
              </a:spcBef>
              <a:spcAft>
                <a:spcPts val="0"/>
              </a:spcAft>
              <a:buClr>
                <a:srgbClr val="C00000"/>
              </a:buClr>
              <a:buSzPts val="1440"/>
              <a:buChar char="🞇"/>
            </a:pPr>
            <a:r>
              <a:rPr lang="el-GR" sz="1800"/>
              <a:t>Βασικά συστατικά τυπικής διατροφικής αξιολόγησης</a:t>
            </a:r>
            <a:endParaRPr/>
          </a:p>
          <a:p>
            <a:pPr indent="-182880" lvl="0" marL="342900" rtl="0" algn="l">
              <a:spcBef>
                <a:spcPts val="360"/>
              </a:spcBef>
              <a:spcAft>
                <a:spcPts val="0"/>
              </a:spcAft>
              <a:buClr>
                <a:srgbClr val="C00000"/>
              </a:buClr>
              <a:buSzPts val="1440"/>
              <a:buNone/>
            </a:pPr>
            <a:r>
              <a:t/>
            </a:r>
            <a:endParaRPr sz="1800"/>
          </a:p>
          <a:p>
            <a:pPr indent="-274320" lvl="0" marL="342900" rtl="0" algn="l">
              <a:spcBef>
                <a:spcPts val="360"/>
              </a:spcBef>
              <a:spcAft>
                <a:spcPts val="0"/>
              </a:spcAft>
              <a:buClr>
                <a:srgbClr val="C00000"/>
              </a:buClr>
              <a:buSzPts val="1440"/>
              <a:buChar char="🞇"/>
            </a:pPr>
            <a:r>
              <a:rPr lang="el-GR" sz="1800"/>
              <a:t>Αξιολόγηση των γνώσεων του ασθενούς</a:t>
            </a:r>
            <a:endParaRPr/>
          </a:p>
          <a:p>
            <a:pPr indent="-182880" lvl="0" marL="342900" rtl="0" algn="l">
              <a:spcBef>
                <a:spcPts val="360"/>
              </a:spcBef>
              <a:spcAft>
                <a:spcPts val="0"/>
              </a:spcAft>
              <a:buClr>
                <a:srgbClr val="C00000"/>
              </a:buClr>
              <a:buSzPts val="1440"/>
              <a:buNone/>
            </a:pPr>
            <a:r>
              <a:t/>
            </a:r>
            <a:endParaRPr sz="1800"/>
          </a:p>
          <a:p>
            <a:pPr indent="-274320" lvl="0" marL="342900" rtl="0" algn="l">
              <a:spcBef>
                <a:spcPts val="360"/>
              </a:spcBef>
              <a:spcAft>
                <a:spcPts val="0"/>
              </a:spcAft>
              <a:buClr>
                <a:srgbClr val="C00000"/>
              </a:buClr>
              <a:buSzPts val="1440"/>
              <a:buChar char="🞇"/>
            </a:pPr>
            <a:r>
              <a:rPr lang="el-GR" sz="1800"/>
              <a:t>Προηγούμενες εμπειρίες αλλαγής διατροφικών συνηθειών (προκλήσεις που αντιμετώπισε σε προηγούμενες προσπάθειες, στρατηγικές που βοήθησαν και που δεν βοήθησαν στις προηγούμενες προσπάθειες). </a:t>
            </a:r>
            <a:endParaRPr/>
          </a:p>
          <a:p>
            <a:pPr indent="0" lvl="0" marL="68580" rtl="0" algn="l">
              <a:spcBef>
                <a:spcPts val="360"/>
              </a:spcBef>
              <a:spcAft>
                <a:spcPts val="0"/>
              </a:spcAft>
              <a:buSzPts val="1368"/>
              <a:buNone/>
            </a:pPr>
            <a:r>
              <a:t/>
            </a:r>
            <a:endParaRPr sz="1800"/>
          </a:p>
          <a:p>
            <a:pPr indent="0" lvl="0" marL="68580" rtl="0" algn="l">
              <a:spcBef>
                <a:spcPts val="360"/>
              </a:spcBef>
              <a:spcAft>
                <a:spcPts val="0"/>
              </a:spcAft>
              <a:buSzPts val="1368"/>
              <a:buNone/>
            </a:pPr>
            <a:r>
              <a:rPr i="1" lang="el-GR" sz="1800"/>
              <a:t>Όλες οι πληροφορίες του σταδίου αυτού συλλέγονται με </a:t>
            </a:r>
            <a:r>
              <a:rPr b="1" i="1" lang="el-GR" sz="1800"/>
              <a:t>ανοικτού τύπου ερωτήσεις &amp; ανακλαστική ακρόαση. </a:t>
            </a:r>
            <a:endParaRPr/>
          </a:p>
          <a:p>
            <a:pPr indent="0" lvl="0" marL="68580" rtl="0" algn="l">
              <a:spcBef>
                <a:spcPts val="360"/>
              </a:spcBef>
              <a:spcAft>
                <a:spcPts val="0"/>
              </a:spcAft>
              <a:buSzPts val="1368"/>
              <a:buNone/>
            </a:pPr>
            <a:r>
              <a:t/>
            </a:r>
            <a:endParaRPr sz="1800"/>
          </a:p>
          <a:p>
            <a:pPr indent="0" lvl="0" marL="68580" rtl="0" algn="l">
              <a:spcBef>
                <a:spcPts val="360"/>
              </a:spcBef>
              <a:spcAft>
                <a:spcPts val="0"/>
              </a:spcAft>
              <a:buSzPts val="1368"/>
              <a:buNone/>
            </a:pPr>
            <a:r>
              <a:rPr i="1" lang="el-GR" sz="1800"/>
              <a:t>Επίσης, συνοψίζονται/ ανακεφαλαιώνονται σε τακτά διαστήματα όσα έχουν λεχθεί, ως ένδειξη ενεργού επικοινωνίας.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7"/>
          <p:cNvSpPr txBox="1"/>
          <p:nvPr>
            <p:ph type="title"/>
          </p:nvPr>
        </p:nvSpPr>
        <p:spPr>
          <a:xfrm>
            <a:off x="899592" y="1027664"/>
            <a:ext cx="7168642"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3200"/>
              <a:buFont typeface="Century Gothic"/>
              <a:buNone/>
            </a:pPr>
            <a:r>
              <a:rPr lang="el-GR" sz="3200">
                <a:solidFill>
                  <a:srgbClr val="C00000"/>
                </a:solidFill>
              </a:rPr>
              <a:t>Ανοιχτού τύπου </a:t>
            </a:r>
            <a:r>
              <a:rPr i="1" lang="el-GR" sz="3200">
                <a:solidFill>
                  <a:srgbClr val="C00000"/>
                </a:solidFill>
              </a:rPr>
              <a:t>vs</a:t>
            </a:r>
            <a:r>
              <a:rPr lang="el-GR" sz="3200">
                <a:solidFill>
                  <a:srgbClr val="C00000"/>
                </a:solidFill>
              </a:rPr>
              <a:t> κλειστού τύπου ερωτήσεις</a:t>
            </a:r>
            <a:endParaRPr/>
          </a:p>
        </p:txBody>
      </p:sp>
      <p:sp>
        <p:nvSpPr>
          <p:cNvPr id="295" name="Google Shape;295;p7"/>
          <p:cNvSpPr txBox="1"/>
          <p:nvPr>
            <p:ph idx="1" type="body"/>
          </p:nvPr>
        </p:nvSpPr>
        <p:spPr>
          <a:xfrm>
            <a:off x="1043492" y="2564904"/>
            <a:ext cx="6777317" cy="3384376"/>
          </a:xfrm>
          <a:prstGeom prst="rect">
            <a:avLst/>
          </a:prstGeom>
          <a:noFill/>
          <a:ln>
            <a:noFill/>
          </a:ln>
        </p:spPr>
        <p:txBody>
          <a:bodyPr anchorCtr="0" anchor="t" bIns="45700" lIns="91425" spcFirstLastPara="1" rIns="91425" wrap="square" tIns="45700">
            <a:normAutofit/>
          </a:bodyPr>
          <a:lstStyle/>
          <a:p>
            <a:pPr indent="-274320" lvl="0" marL="342900" rtl="0" algn="l">
              <a:spcBef>
                <a:spcPts val="0"/>
              </a:spcBef>
              <a:spcAft>
                <a:spcPts val="0"/>
              </a:spcAft>
              <a:buSzPts val="1824"/>
              <a:buChar char="🞇"/>
            </a:pPr>
            <a:r>
              <a:rPr b="1" lang="el-GR"/>
              <a:t>Κλειστού τύπου ερωτήσεις: </a:t>
            </a:r>
            <a:r>
              <a:rPr lang="el-GR"/>
              <a:t>απαντώνται με ναι ή όχι, ή έχουν πεπερασμένο αριθμό απαντήσεων.</a:t>
            </a:r>
            <a:endParaRPr/>
          </a:p>
          <a:p>
            <a:pPr indent="-158496" lvl="0" marL="342900" rtl="0" algn="l">
              <a:spcBef>
                <a:spcPts val="480"/>
              </a:spcBef>
              <a:spcAft>
                <a:spcPts val="0"/>
              </a:spcAft>
              <a:buSzPts val="1824"/>
              <a:buNone/>
            </a:pPr>
            <a:r>
              <a:t/>
            </a:r>
            <a:endParaRPr/>
          </a:p>
          <a:p>
            <a:pPr indent="-274320" lvl="0" marL="342900" rtl="0" algn="l">
              <a:spcBef>
                <a:spcPts val="480"/>
              </a:spcBef>
              <a:spcAft>
                <a:spcPts val="0"/>
              </a:spcAft>
              <a:buSzPts val="1824"/>
              <a:buChar char="🞇"/>
            </a:pPr>
            <a:r>
              <a:rPr b="1" lang="el-GR"/>
              <a:t>Ανοιχτού τύπου ερωτήσεις</a:t>
            </a:r>
            <a:r>
              <a:rPr lang="el-GR"/>
              <a:t>: μπορούν να έχουν για απάντηση πάρα πολλές απαντήσεις.</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8"/>
          <p:cNvSpPr txBox="1"/>
          <p:nvPr>
            <p:ph type="title"/>
          </p:nvPr>
        </p:nvSpPr>
        <p:spPr>
          <a:xfrm>
            <a:off x="827584" y="692696"/>
            <a:ext cx="7024744"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2800"/>
              <a:buFont typeface="Century Gothic"/>
              <a:buNone/>
            </a:pPr>
            <a:r>
              <a:rPr b="1" lang="el-GR" sz="2800">
                <a:solidFill>
                  <a:srgbClr val="C00000"/>
                </a:solidFill>
              </a:rPr>
              <a:t>4. </a:t>
            </a:r>
            <a:r>
              <a:rPr lang="el-GR" sz="2800">
                <a:solidFill>
                  <a:srgbClr val="C00000"/>
                </a:solidFill>
              </a:rPr>
              <a:t>Αξιολόγηση της ετοιμότητας για αλλαγή – Διερεύνηση κινήτρων</a:t>
            </a:r>
            <a:endParaRPr/>
          </a:p>
        </p:txBody>
      </p:sp>
      <p:sp>
        <p:nvSpPr>
          <p:cNvPr id="301" name="Google Shape;301;p8"/>
          <p:cNvSpPr txBox="1"/>
          <p:nvPr>
            <p:ph idx="1" type="body"/>
          </p:nvPr>
        </p:nvSpPr>
        <p:spPr>
          <a:xfrm>
            <a:off x="683568" y="2132856"/>
            <a:ext cx="7776864" cy="4320480"/>
          </a:xfrm>
          <a:prstGeom prst="rect">
            <a:avLst/>
          </a:prstGeom>
          <a:noFill/>
          <a:ln>
            <a:noFill/>
          </a:ln>
        </p:spPr>
        <p:txBody>
          <a:bodyPr anchorCtr="0" anchor="t" bIns="45700" lIns="91425" spcFirstLastPara="1" rIns="91425" wrap="square" tIns="45700">
            <a:normAutofit/>
          </a:bodyPr>
          <a:lstStyle/>
          <a:p>
            <a:pPr indent="0" lvl="0" marL="68580" rtl="0" algn="just">
              <a:spcBef>
                <a:spcPts val="0"/>
              </a:spcBef>
              <a:spcAft>
                <a:spcPts val="0"/>
              </a:spcAft>
              <a:buSzPts val="1824"/>
              <a:buNone/>
            </a:pPr>
            <a:r>
              <a:rPr lang="el-GR"/>
              <a:t>Η αξιολόγηση της ετοιμότητας του ασθενούς καθορίζει την πορεία της διαιτολογικής παρέμβασης. </a:t>
            </a:r>
            <a:endParaRPr/>
          </a:p>
          <a:p>
            <a:pPr indent="0" lvl="0" marL="68580" rtl="0" algn="just">
              <a:spcBef>
                <a:spcPts val="480"/>
              </a:spcBef>
              <a:spcAft>
                <a:spcPts val="0"/>
              </a:spcAft>
              <a:buSzPts val="1824"/>
              <a:buNone/>
            </a:pPr>
            <a:r>
              <a:t/>
            </a:r>
            <a:endParaRPr/>
          </a:p>
          <a:p>
            <a:pPr indent="0" lvl="0" marL="68580" rtl="0" algn="just">
              <a:spcBef>
                <a:spcPts val="480"/>
              </a:spcBef>
              <a:spcAft>
                <a:spcPts val="0"/>
              </a:spcAft>
              <a:buSzPts val="1824"/>
              <a:buNone/>
            </a:pPr>
            <a:r>
              <a:rPr b="1" lang="el-GR"/>
              <a:t>Ο χάρακας ή η κλίμακα ετοιμότητας </a:t>
            </a:r>
            <a:r>
              <a:rPr lang="el-GR"/>
              <a:t>είναι χρήσιμα εργαλεία προς αυτήν την κατεύθυνση.</a:t>
            </a:r>
            <a:endParaRPr/>
          </a:p>
          <a:p>
            <a:pPr indent="0" lvl="0" marL="68580" rtl="0" algn="just">
              <a:spcBef>
                <a:spcPts val="480"/>
              </a:spcBef>
              <a:spcAft>
                <a:spcPts val="0"/>
              </a:spcAft>
              <a:buSzPts val="1824"/>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9"/>
          <p:cNvSpPr txBox="1"/>
          <p:nvPr>
            <p:ph type="title"/>
          </p:nvPr>
        </p:nvSpPr>
        <p:spPr>
          <a:xfrm>
            <a:off x="710820" y="764704"/>
            <a:ext cx="7024744" cy="889168"/>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C00000"/>
              </a:buClr>
              <a:buSzPts val="4000"/>
              <a:buFont typeface="Century Gothic"/>
              <a:buNone/>
            </a:pPr>
            <a:r>
              <a:rPr lang="el-GR">
                <a:solidFill>
                  <a:srgbClr val="C00000"/>
                </a:solidFill>
              </a:rPr>
              <a:t>Χάρακας ετοιμότητας</a:t>
            </a:r>
            <a:endParaRPr>
              <a:solidFill>
                <a:srgbClr val="C00000"/>
              </a:solidFill>
            </a:endParaRPr>
          </a:p>
        </p:txBody>
      </p:sp>
      <p:sp>
        <p:nvSpPr>
          <p:cNvPr id="307" name="Google Shape;307;p9"/>
          <p:cNvSpPr txBox="1"/>
          <p:nvPr>
            <p:ph idx="1" type="body"/>
          </p:nvPr>
        </p:nvSpPr>
        <p:spPr>
          <a:xfrm>
            <a:off x="971600" y="4581128"/>
            <a:ext cx="7096636" cy="1656184"/>
          </a:xfrm>
          <a:prstGeom prst="rect">
            <a:avLst/>
          </a:prstGeom>
          <a:noFill/>
          <a:ln>
            <a:noFill/>
          </a:ln>
        </p:spPr>
        <p:txBody>
          <a:bodyPr anchorCtr="0" anchor="t" bIns="45700" lIns="91425" spcFirstLastPara="1" rIns="91425" wrap="square" tIns="45700">
            <a:normAutofit/>
          </a:bodyPr>
          <a:lstStyle/>
          <a:p>
            <a:pPr indent="0" lvl="0" marL="68580" rtl="0" algn="just">
              <a:spcBef>
                <a:spcPts val="0"/>
              </a:spcBef>
              <a:spcAft>
                <a:spcPts val="0"/>
              </a:spcAft>
              <a:buSzPts val="1520"/>
              <a:buNone/>
            </a:pPr>
            <a:r>
              <a:rPr lang="el-GR" sz="2000"/>
              <a:t>ο διαιτολόγος ζητά από τον ασθενή να αξιολογήσει &amp; να «βαθμολογήσει» τον εαυτό του σχετικά με το </a:t>
            </a:r>
            <a:r>
              <a:rPr b="1" lang="el-GR" sz="2000"/>
              <a:t>πόσο έτοιμος νιώθει να προχωρήσει σε αλλαγές</a:t>
            </a:r>
            <a:r>
              <a:rPr lang="el-GR" sz="2000"/>
              <a:t>, χρησιμοποιώντας μια κλίμακα π.χ. από το 0 ως το 10 (όπου 0 = καθόλου έτοιμος, και 10 = πανέτοιμος).</a:t>
            </a:r>
            <a:endParaRPr sz="2000"/>
          </a:p>
        </p:txBody>
      </p:sp>
      <p:pic>
        <p:nvPicPr>
          <p:cNvPr id="308" name="Google Shape;308;p9"/>
          <p:cNvPicPr preferRelativeResize="0"/>
          <p:nvPr/>
        </p:nvPicPr>
        <p:blipFill rotWithShape="1">
          <a:blip r:embed="rId3">
            <a:alphaModFix/>
          </a:blip>
          <a:srcRect b="0" l="0" r="0" t="0"/>
          <a:stretch/>
        </p:blipFill>
        <p:spPr>
          <a:xfrm>
            <a:off x="745864" y="2060848"/>
            <a:ext cx="7620000" cy="1905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ustin">
  <a:themeElements>
    <a:clrScheme name="Austin">
      <a:dk1>
        <a:srgbClr val="000000"/>
      </a:dk1>
      <a:lt1>
        <a:srgbClr val="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2017-01-29T13:05:39Z</dcterms:created>
  <dc:creator>Evi</dc:creator>
</cp:coreProperties>
</file>